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30" r:id="rId74"/>
    <p:sldId id="331" r:id="rId75"/>
    <p:sldId id="332" r:id="rId76"/>
    <p:sldId id="333" r:id="rId77"/>
    <p:sldId id="334" r:id="rId78"/>
    <p:sldId id="335" r:id="rId79"/>
    <p:sldId id="336" r:id="rId80"/>
    <p:sldId id="337" r:id="rId81"/>
    <p:sldId id="338" r:id="rId82"/>
    <p:sldId id="339" r:id="rId83"/>
    <p:sldId id="340" r:id="rId84"/>
    <p:sldId id="341" r:id="rId85"/>
    <p:sldId id="342" r:id="rId86"/>
    <p:sldId id="343" r:id="rId87"/>
    <p:sldId id="344" r:id="rId88"/>
    <p:sldId id="345" r:id="rId89"/>
    <p:sldId id="346" r:id="rId90"/>
    <p:sldId id="347" r:id="rId91"/>
    <p:sldId id="348" r:id="rId92"/>
    <p:sldId id="349" r:id="rId93"/>
    <p:sldId id="350" r:id="rId94"/>
    <p:sldId id="351" r:id="rId95"/>
    <p:sldId id="352" r:id="rId96"/>
    <p:sldId id="353" r:id="rId97"/>
    <p:sldId id="354" r:id="rId98"/>
    <p:sldId id="355" r:id="rId99"/>
    <p:sldId id="356" r:id="rId100"/>
    <p:sldId id="357" r:id="rId101"/>
    <p:sldId id="358" r:id="rId102"/>
    <p:sldId id="359" r:id="rId103"/>
    <p:sldId id="360" r:id="rId104"/>
    <p:sldId id="361" r:id="rId105"/>
    <p:sldId id="362" r:id="rId106"/>
    <p:sldId id="363" r:id="rId107"/>
    <p:sldId id="364" r:id="rId108"/>
    <p:sldId id="365" r:id="rId109"/>
    <p:sldId id="366" r:id="rId110"/>
    <p:sldId id="367" r:id="rId111"/>
    <p:sldId id="368" r:id="rId112"/>
    <p:sldId id="369" r:id="rId113"/>
    <p:sldId id="370" r:id="rId114"/>
    <p:sldId id="371" r:id="rId115"/>
    <p:sldId id="372" r:id="rId116"/>
    <p:sldId id="379" r:id="rId117"/>
    <p:sldId id="380" r:id="rId118"/>
    <p:sldId id="373" r:id="rId119"/>
    <p:sldId id="374" r:id="rId120"/>
    <p:sldId id="375" r:id="rId121"/>
    <p:sldId id="376" r:id="rId122"/>
    <p:sldId id="377" r:id="rId123"/>
    <p:sldId id="378" r:id="rId124"/>
    <p:sldId id="381" r:id="rId125"/>
    <p:sldId id="382" r:id="rId126"/>
    <p:sldId id="383" r:id="rId127"/>
    <p:sldId id="384" r:id="rId128"/>
    <p:sldId id="385" r:id="rId129"/>
    <p:sldId id="386" r:id="rId130"/>
    <p:sldId id="388" r:id="rId131"/>
    <p:sldId id="389" r:id="rId132"/>
    <p:sldId id="390" r:id="rId133"/>
    <p:sldId id="391" r:id="rId134"/>
    <p:sldId id="392" r:id="rId135"/>
    <p:sldId id="393" r:id="rId136"/>
    <p:sldId id="394" r:id="rId137"/>
    <p:sldId id="417" r:id="rId138"/>
    <p:sldId id="395" r:id="rId139"/>
    <p:sldId id="396" r:id="rId140"/>
    <p:sldId id="397" r:id="rId141"/>
    <p:sldId id="398" r:id="rId142"/>
    <p:sldId id="399" r:id="rId143"/>
    <p:sldId id="400" r:id="rId144"/>
    <p:sldId id="401" r:id="rId145"/>
    <p:sldId id="402" r:id="rId146"/>
    <p:sldId id="403" r:id="rId147"/>
    <p:sldId id="404" r:id="rId148"/>
    <p:sldId id="405" r:id="rId149"/>
    <p:sldId id="406" r:id="rId150"/>
    <p:sldId id="407" r:id="rId151"/>
    <p:sldId id="408" r:id="rId152"/>
    <p:sldId id="409" r:id="rId153"/>
    <p:sldId id="410" r:id="rId154"/>
    <p:sldId id="411" r:id="rId155"/>
    <p:sldId id="412" r:id="rId156"/>
    <p:sldId id="413" r:id="rId157"/>
    <p:sldId id="414" r:id="rId158"/>
    <p:sldId id="415" r:id="rId159"/>
    <p:sldId id="416" r:id="rId16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691" autoAdjust="0"/>
    <p:restoredTop sz="94660"/>
  </p:normalViewPr>
  <p:slideViewPr>
    <p:cSldViewPr>
      <p:cViewPr varScale="1">
        <p:scale>
          <a:sx n="69" d="100"/>
          <a:sy n="69" d="100"/>
        </p:scale>
        <p:origin x="-116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slide" Target="slides/slide155.xml"/><Relationship Id="rId16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theme" Target="theme/theme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s>
</file>

<file path=ppt/diagrams/colors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3D1AFE-4619-43F2-9DBD-CF0D07F66D05}" type="doc">
      <dgm:prSet loTypeId="urn:microsoft.com/office/officeart/2005/8/layout/cycle2" loCatId="cycle" qsTypeId="urn:microsoft.com/office/officeart/2005/8/quickstyle/simple1" qsCatId="simple" csTypeId="urn:microsoft.com/office/officeart/2005/8/colors/accent6_4" csCatId="accent6" phldr="1"/>
      <dgm:spPr/>
      <dgm:t>
        <a:bodyPr/>
        <a:lstStyle/>
        <a:p>
          <a:endParaRPr lang="vi-VN"/>
        </a:p>
      </dgm:t>
    </dgm:pt>
    <dgm:pt modelId="{8B27EC89-53BC-4435-869C-C92728B0746E}">
      <dgm:prSet phldrT="[Text]" custT="1">
        <dgm:style>
          <a:lnRef idx="1">
            <a:schemeClr val="accent2"/>
          </a:lnRef>
          <a:fillRef idx="2">
            <a:schemeClr val="accent2"/>
          </a:fillRef>
          <a:effectRef idx="1">
            <a:schemeClr val="accent2"/>
          </a:effectRef>
          <a:fontRef idx="minor">
            <a:schemeClr val="dk1"/>
          </a:fontRef>
        </dgm:style>
      </dgm:prSet>
      <dgm:spPr/>
      <dgm:t>
        <a:bodyPr/>
        <a:lstStyle/>
        <a:p>
          <a:r>
            <a:rPr lang="vi-VN" sz="2400" b="1" dirty="0" smtClean="0">
              <a:solidFill>
                <a:schemeClr val="tx1"/>
              </a:solidFill>
              <a:latin typeface="+mj-lt"/>
            </a:rPr>
            <a:t>gi</a:t>
          </a:r>
          <a:r>
            <a:rPr lang="en-US" sz="2400" b="1" dirty="0" smtClean="0">
              <a:solidFill>
                <a:schemeClr val="tx1"/>
              </a:solidFill>
              <a:latin typeface="+mj-lt"/>
            </a:rPr>
            <a:t>ữ</a:t>
          </a:r>
          <a:r>
            <a:rPr lang="vi-VN" sz="2400" b="1" dirty="0" smtClean="0">
              <a:solidFill>
                <a:schemeClr val="tx1"/>
              </a:solidFill>
              <a:latin typeface="+mj-lt"/>
            </a:rPr>
            <a:t>a công đoàn với người sử dụng lao động</a:t>
          </a:r>
          <a:endParaRPr lang="vi-VN" sz="2400" b="1" dirty="0">
            <a:solidFill>
              <a:schemeClr val="tx1"/>
            </a:solidFill>
            <a:latin typeface="+mj-lt"/>
          </a:endParaRPr>
        </a:p>
      </dgm:t>
    </dgm:pt>
    <dgm:pt modelId="{D0226BC6-D973-42C5-9F3A-91F47372E5AE}" type="parTrans" cxnId="{C935DF38-90ED-451E-BEAF-D094352B7D02}">
      <dgm:prSet/>
      <dgm:spPr/>
      <dgm:t>
        <a:bodyPr/>
        <a:lstStyle/>
        <a:p>
          <a:endParaRPr lang="vi-VN"/>
        </a:p>
      </dgm:t>
    </dgm:pt>
    <dgm:pt modelId="{ACC9C5F2-D5CC-467B-942A-3A6AB82002B5}" type="sibTrans" cxnId="{C935DF38-90ED-451E-BEAF-D094352B7D02}">
      <dgm:prSet/>
      <dgm:spPr/>
      <dgm:t>
        <a:bodyPr/>
        <a:lstStyle/>
        <a:p>
          <a:endParaRPr lang="vi-VN"/>
        </a:p>
      </dgm:t>
    </dgm:pt>
    <dgm:pt modelId="{06423228-9C9B-4471-B552-0B12969AA25C}">
      <dgm:prSet phldrT="[Text]" custT="1">
        <dgm:style>
          <a:lnRef idx="1">
            <a:schemeClr val="accent4"/>
          </a:lnRef>
          <a:fillRef idx="2">
            <a:schemeClr val="accent4"/>
          </a:fillRef>
          <a:effectRef idx="1">
            <a:schemeClr val="accent4"/>
          </a:effectRef>
          <a:fontRef idx="minor">
            <a:schemeClr val="dk1"/>
          </a:fontRef>
        </dgm:style>
      </dgm:prSet>
      <dgm:spPr/>
      <dgm:t>
        <a:bodyPr/>
        <a:lstStyle/>
        <a:p>
          <a:r>
            <a:rPr lang="vi-VN" sz="2400" b="1" dirty="0" smtClean="0">
              <a:solidFill>
                <a:schemeClr val="tx1"/>
              </a:solidFill>
              <a:latin typeface="+mj-lt"/>
            </a:rPr>
            <a:t>bồi thường thiệt hại vật chất</a:t>
          </a:r>
          <a:endParaRPr lang="vi-VN" sz="2400" b="1" dirty="0">
            <a:solidFill>
              <a:schemeClr val="tx1"/>
            </a:solidFill>
            <a:latin typeface="+mj-lt"/>
          </a:endParaRPr>
        </a:p>
      </dgm:t>
    </dgm:pt>
    <dgm:pt modelId="{7BC11DC8-BE0C-47D2-97EF-56CB09CAF53C}" type="parTrans" cxnId="{74A027B6-DB1A-48FF-B88E-2F419FD34867}">
      <dgm:prSet/>
      <dgm:spPr/>
      <dgm:t>
        <a:bodyPr/>
        <a:lstStyle/>
        <a:p>
          <a:endParaRPr lang="vi-VN"/>
        </a:p>
      </dgm:t>
    </dgm:pt>
    <dgm:pt modelId="{F5ABF883-9CFB-4598-AE9F-1753E48BC2C9}" type="sibTrans" cxnId="{74A027B6-DB1A-48FF-B88E-2F419FD34867}">
      <dgm:prSet/>
      <dgm:spPr/>
      <dgm:t>
        <a:bodyPr/>
        <a:lstStyle/>
        <a:p>
          <a:endParaRPr lang="vi-VN"/>
        </a:p>
      </dgm:t>
    </dgm:pt>
    <dgm:pt modelId="{607D3B16-634F-47B8-A1E4-B4F1E9F19BEC}">
      <dgm:prSet phldrT="[Text]" custT="1">
        <dgm:style>
          <a:lnRef idx="1">
            <a:schemeClr val="accent5"/>
          </a:lnRef>
          <a:fillRef idx="2">
            <a:schemeClr val="accent5"/>
          </a:fillRef>
          <a:effectRef idx="1">
            <a:schemeClr val="accent5"/>
          </a:effectRef>
          <a:fontRef idx="minor">
            <a:schemeClr val="dk1"/>
          </a:fontRef>
        </dgm:style>
      </dgm:prSet>
      <dgm:spPr/>
      <dgm:t>
        <a:bodyPr/>
        <a:lstStyle/>
        <a:p>
          <a:r>
            <a:rPr lang="vi-VN" sz="2400" b="1" dirty="0" smtClean="0">
              <a:solidFill>
                <a:schemeClr val="tx1"/>
              </a:solidFill>
              <a:latin typeface="+mj-lt"/>
            </a:rPr>
            <a:t>quản lý và thanh tra lao động</a:t>
          </a:r>
          <a:endParaRPr lang="vi-VN" sz="2400" b="1" dirty="0">
            <a:solidFill>
              <a:schemeClr val="tx1"/>
            </a:solidFill>
            <a:latin typeface="+mj-lt"/>
          </a:endParaRPr>
        </a:p>
      </dgm:t>
    </dgm:pt>
    <dgm:pt modelId="{D9FB9FCF-0DFE-474C-A2D4-8787934DCE80}" type="parTrans" cxnId="{634E073B-0587-4A5C-96C0-C43F034E747B}">
      <dgm:prSet/>
      <dgm:spPr/>
      <dgm:t>
        <a:bodyPr/>
        <a:lstStyle/>
        <a:p>
          <a:endParaRPr lang="vi-VN"/>
        </a:p>
      </dgm:t>
    </dgm:pt>
    <dgm:pt modelId="{797F3E5D-CC5E-40D2-88F3-08D894B04079}" type="sibTrans" cxnId="{634E073B-0587-4A5C-96C0-C43F034E747B}">
      <dgm:prSet/>
      <dgm:spPr/>
      <dgm:t>
        <a:bodyPr/>
        <a:lstStyle/>
        <a:p>
          <a:endParaRPr lang="vi-VN"/>
        </a:p>
      </dgm:t>
    </dgm:pt>
    <dgm:pt modelId="{12CBFB32-BEBF-47E3-9277-715415EC2375}">
      <dgm:prSet phldrT="[Text]" custT="1">
        <dgm:style>
          <a:lnRef idx="1">
            <a:schemeClr val="accent1"/>
          </a:lnRef>
          <a:fillRef idx="2">
            <a:schemeClr val="accent1"/>
          </a:fillRef>
          <a:effectRef idx="1">
            <a:schemeClr val="accent1"/>
          </a:effectRef>
          <a:fontRef idx="minor">
            <a:schemeClr val="dk1"/>
          </a:fontRef>
        </dgm:style>
      </dgm:prSet>
      <dgm:spPr/>
      <dgm:t>
        <a:bodyPr/>
        <a:lstStyle/>
        <a:p>
          <a:r>
            <a:rPr lang="vi-VN" sz="2400" b="1" dirty="0" smtClean="0">
              <a:solidFill>
                <a:schemeClr val="tx1"/>
              </a:solidFill>
              <a:latin typeface="+mj-lt"/>
            </a:rPr>
            <a:t>giải quyết tranh chấp lao động</a:t>
          </a:r>
          <a:endParaRPr lang="vi-VN" sz="2400" b="1" dirty="0">
            <a:solidFill>
              <a:schemeClr val="tx1"/>
            </a:solidFill>
            <a:latin typeface="+mj-lt"/>
          </a:endParaRPr>
        </a:p>
      </dgm:t>
    </dgm:pt>
    <dgm:pt modelId="{8D919135-75B8-438E-A076-F0F0B01AB10F}" type="parTrans" cxnId="{B250CA3F-2573-4DB2-936D-59C86A1DE515}">
      <dgm:prSet/>
      <dgm:spPr/>
      <dgm:t>
        <a:bodyPr/>
        <a:lstStyle/>
        <a:p>
          <a:endParaRPr lang="vi-VN"/>
        </a:p>
      </dgm:t>
    </dgm:pt>
    <dgm:pt modelId="{55A97FD3-97FF-4EA7-BB9C-53A5E8DD1D4C}" type="sibTrans" cxnId="{B250CA3F-2573-4DB2-936D-59C86A1DE515}">
      <dgm:prSet/>
      <dgm:spPr/>
      <dgm:t>
        <a:bodyPr/>
        <a:lstStyle/>
        <a:p>
          <a:endParaRPr lang="vi-VN"/>
        </a:p>
      </dgm:t>
    </dgm:pt>
    <dgm:pt modelId="{1554B423-35CD-4982-BBF1-DACF4C9AFF42}">
      <dgm:prSet phldrT="[Text]" custT="1">
        <dgm:style>
          <a:lnRef idx="1">
            <a:schemeClr val="accent3"/>
          </a:lnRef>
          <a:fillRef idx="2">
            <a:schemeClr val="accent3"/>
          </a:fillRef>
          <a:effectRef idx="1">
            <a:schemeClr val="accent3"/>
          </a:effectRef>
          <a:fontRef idx="minor">
            <a:schemeClr val="dk1"/>
          </a:fontRef>
        </dgm:style>
      </dgm:prSet>
      <dgm:spPr/>
      <dgm:t>
        <a:bodyPr/>
        <a:lstStyle/>
        <a:p>
          <a:r>
            <a:rPr lang="vi-VN" sz="2400" b="1" dirty="0" smtClean="0">
              <a:solidFill>
                <a:schemeClr val="tx1"/>
              </a:solidFill>
              <a:latin typeface="+mj-lt"/>
            </a:rPr>
            <a:t>bảo hiểm xã hội</a:t>
          </a:r>
          <a:endParaRPr lang="vi-VN" sz="2400" b="1" dirty="0">
            <a:solidFill>
              <a:schemeClr val="tx1"/>
            </a:solidFill>
            <a:latin typeface="+mj-lt"/>
          </a:endParaRPr>
        </a:p>
      </dgm:t>
    </dgm:pt>
    <dgm:pt modelId="{45D72174-4246-423E-9068-BF008CA904F5}" type="parTrans" cxnId="{AE10AA45-673D-4036-92BE-DB826BB5271C}">
      <dgm:prSet/>
      <dgm:spPr/>
      <dgm:t>
        <a:bodyPr/>
        <a:lstStyle/>
        <a:p>
          <a:endParaRPr lang="vi-VN"/>
        </a:p>
      </dgm:t>
    </dgm:pt>
    <dgm:pt modelId="{12650684-0B96-4281-BDAA-E93D75615CB4}" type="sibTrans" cxnId="{AE10AA45-673D-4036-92BE-DB826BB5271C}">
      <dgm:prSet/>
      <dgm:spPr/>
      <dgm:t>
        <a:bodyPr/>
        <a:lstStyle/>
        <a:p>
          <a:endParaRPr lang="vi-VN"/>
        </a:p>
      </dgm:t>
    </dgm:pt>
    <dgm:pt modelId="{7156C0FA-EA41-43B8-B6A2-ABD4609A0122}" type="pres">
      <dgm:prSet presAssocID="{323D1AFE-4619-43F2-9DBD-CF0D07F66D05}" presName="cycle" presStyleCnt="0">
        <dgm:presLayoutVars>
          <dgm:dir/>
          <dgm:resizeHandles val="exact"/>
        </dgm:presLayoutVars>
      </dgm:prSet>
      <dgm:spPr/>
      <dgm:t>
        <a:bodyPr/>
        <a:lstStyle/>
        <a:p>
          <a:endParaRPr lang="vi-VN"/>
        </a:p>
      </dgm:t>
    </dgm:pt>
    <dgm:pt modelId="{C30F9206-515E-44A5-8158-5C4245A79F6A}" type="pres">
      <dgm:prSet presAssocID="{8B27EC89-53BC-4435-869C-C92728B0746E}" presName="node" presStyleLbl="node1" presStyleIdx="0" presStyleCnt="5" custScaleX="134853" custRadScaleRad="100026" custRadScaleInc="362">
        <dgm:presLayoutVars>
          <dgm:bulletEnabled val="1"/>
        </dgm:presLayoutVars>
      </dgm:prSet>
      <dgm:spPr/>
      <dgm:t>
        <a:bodyPr/>
        <a:lstStyle/>
        <a:p>
          <a:endParaRPr lang="vi-VN"/>
        </a:p>
      </dgm:t>
    </dgm:pt>
    <dgm:pt modelId="{DAFA70B4-11FF-471A-9BB6-D88E447D7A52}" type="pres">
      <dgm:prSet presAssocID="{ACC9C5F2-D5CC-467B-942A-3A6AB82002B5}" presName="sibTrans" presStyleLbl="sibTrans2D1" presStyleIdx="0" presStyleCnt="5" custScaleX="11058"/>
      <dgm:spPr/>
      <dgm:t>
        <a:bodyPr/>
        <a:lstStyle/>
        <a:p>
          <a:endParaRPr lang="vi-VN"/>
        </a:p>
      </dgm:t>
    </dgm:pt>
    <dgm:pt modelId="{872C7351-98D4-4C24-B3EE-8C4A2DEDBFF4}" type="pres">
      <dgm:prSet presAssocID="{ACC9C5F2-D5CC-467B-942A-3A6AB82002B5}" presName="connectorText" presStyleLbl="sibTrans2D1" presStyleIdx="0" presStyleCnt="5"/>
      <dgm:spPr/>
      <dgm:t>
        <a:bodyPr/>
        <a:lstStyle/>
        <a:p>
          <a:endParaRPr lang="vi-VN"/>
        </a:p>
      </dgm:t>
    </dgm:pt>
    <dgm:pt modelId="{7248D032-33B3-4BB8-86B5-510D8B9A2911}" type="pres">
      <dgm:prSet presAssocID="{06423228-9C9B-4471-B552-0B12969AA25C}" presName="node" presStyleLbl="node1" presStyleIdx="1" presStyleCnt="5" custScaleX="126538" custRadScaleRad="116521" custRadScaleInc="-2225">
        <dgm:presLayoutVars>
          <dgm:bulletEnabled val="1"/>
        </dgm:presLayoutVars>
      </dgm:prSet>
      <dgm:spPr/>
      <dgm:t>
        <a:bodyPr/>
        <a:lstStyle/>
        <a:p>
          <a:endParaRPr lang="vi-VN"/>
        </a:p>
      </dgm:t>
    </dgm:pt>
    <dgm:pt modelId="{7EE8036F-34D0-4914-814B-074498765A16}" type="pres">
      <dgm:prSet presAssocID="{F5ABF883-9CFB-4598-AE9F-1753E48BC2C9}" presName="sibTrans" presStyleLbl="sibTrans2D1" presStyleIdx="1" presStyleCnt="5" custFlipHor="0" custScaleX="10862"/>
      <dgm:spPr/>
      <dgm:t>
        <a:bodyPr/>
        <a:lstStyle/>
        <a:p>
          <a:endParaRPr lang="vi-VN"/>
        </a:p>
      </dgm:t>
    </dgm:pt>
    <dgm:pt modelId="{1C509C16-9538-4390-BE7E-7796445B020B}" type="pres">
      <dgm:prSet presAssocID="{F5ABF883-9CFB-4598-AE9F-1753E48BC2C9}" presName="connectorText" presStyleLbl="sibTrans2D1" presStyleIdx="1" presStyleCnt="5"/>
      <dgm:spPr/>
      <dgm:t>
        <a:bodyPr/>
        <a:lstStyle/>
        <a:p>
          <a:endParaRPr lang="vi-VN"/>
        </a:p>
      </dgm:t>
    </dgm:pt>
    <dgm:pt modelId="{1B234327-A3C8-4C2F-80DA-F516F1BBEDC2}" type="pres">
      <dgm:prSet presAssocID="{607D3B16-634F-47B8-A1E4-B4F1E9F19BEC}" presName="node" presStyleLbl="node1" presStyleIdx="2" presStyleCnt="5" custScaleX="127295" custRadScaleRad="121301" custRadScaleInc="-33802">
        <dgm:presLayoutVars>
          <dgm:bulletEnabled val="1"/>
        </dgm:presLayoutVars>
      </dgm:prSet>
      <dgm:spPr/>
      <dgm:t>
        <a:bodyPr/>
        <a:lstStyle/>
        <a:p>
          <a:endParaRPr lang="vi-VN"/>
        </a:p>
      </dgm:t>
    </dgm:pt>
    <dgm:pt modelId="{8652B735-2200-4172-8E74-767EE8E8388E}" type="pres">
      <dgm:prSet presAssocID="{797F3E5D-CC5E-40D2-88F3-08D894B04079}" presName="sibTrans" presStyleLbl="sibTrans2D1" presStyleIdx="2" presStyleCnt="5" custFlipHor="1" custScaleX="4003"/>
      <dgm:spPr/>
      <dgm:t>
        <a:bodyPr/>
        <a:lstStyle/>
        <a:p>
          <a:endParaRPr lang="vi-VN"/>
        </a:p>
      </dgm:t>
    </dgm:pt>
    <dgm:pt modelId="{FC340DBA-3AE8-454F-B8F0-A906CAEC432F}" type="pres">
      <dgm:prSet presAssocID="{797F3E5D-CC5E-40D2-88F3-08D894B04079}" presName="connectorText" presStyleLbl="sibTrans2D1" presStyleIdx="2" presStyleCnt="5"/>
      <dgm:spPr/>
      <dgm:t>
        <a:bodyPr/>
        <a:lstStyle/>
        <a:p>
          <a:endParaRPr lang="vi-VN"/>
        </a:p>
      </dgm:t>
    </dgm:pt>
    <dgm:pt modelId="{F7ABADF8-D9DE-428D-8FA1-358187EBF42F}" type="pres">
      <dgm:prSet presAssocID="{12CBFB32-BEBF-47E3-9277-715415EC2375}" presName="node" presStyleLbl="node1" presStyleIdx="3" presStyleCnt="5" custScaleX="135889" custRadScaleRad="133209" custRadScaleInc="46119">
        <dgm:presLayoutVars>
          <dgm:bulletEnabled val="1"/>
        </dgm:presLayoutVars>
      </dgm:prSet>
      <dgm:spPr/>
      <dgm:t>
        <a:bodyPr/>
        <a:lstStyle/>
        <a:p>
          <a:endParaRPr lang="vi-VN"/>
        </a:p>
      </dgm:t>
    </dgm:pt>
    <dgm:pt modelId="{D5184EBD-8453-4462-909B-9407A414A739}" type="pres">
      <dgm:prSet presAssocID="{55A97FD3-97FF-4EA7-BB9C-53A5E8DD1D4C}" presName="sibTrans" presStyleLbl="sibTrans2D1" presStyleIdx="3" presStyleCnt="5" custScaleX="10825"/>
      <dgm:spPr/>
      <dgm:t>
        <a:bodyPr/>
        <a:lstStyle/>
        <a:p>
          <a:endParaRPr lang="vi-VN"/>
        </a:p>
      </dgm:t>
    </dgm:pt>
    <dgm:pt modelId="{9D8EBC7E-BBDE-44F7-8B95-E72542E50A4E}" type="pres">
      <dgm:prSet presAssocID="{55A97FD3-97FF-4EA7-BB9C-53A5E8DD1D4C}" presName="connectorText" presStyleLbl="sibTrans2D1" presStyleIdx="3" presStyleCnt="5"/>
      <dgm:spPr/>
      <dgm:t>
        <a:bodyPr/>
        <a:lstStyle/>
        <a:p>
          <a:endParaRPr lang="vi-VN"/>
        </a:p>
      </dgm:t>
    </dgm:pt>
    <dgm:pt modelId="{C595B019-1C18-49AE-8FE1-25B64AB1D4C8}" type="pres">
      <dgm:prSet presAssocID="{1554B423-35CD-4982-BBF1-DACF4C9AFF42}" presName="node" presStyleLbl="node1" presStyleIdx="4" presStyleCnt="5" custScaleX="131900" custRadScaleRad="126403" custRadScaleInc="2146">
        <dgm:presLayoutVars>
          <dgm:bulletEnabled val="1"/>
        </dgm:presLayoutVars>
      </dgm:prSet>
      <dgm:spPr/>
      <dgm:t>
        <a:bodyPr/>
        <a:lstStyle/>
        <a:p>
          <a:endParaRPr lang="vi-VN"/>
        </a:p>
      </dgm:t>
    </dgm:pt>
    <dgm:pt modelId="{40992FFD-F15C-4587-BC84-BB5081030325}" type="pres">
      <dgm:prSet presAssocID="{12650684-0B96-4281-BDAA-E93D75615CB4}" presName="sibTrans" presStyleLbl="sibTrans2D1" presStyleIdx="4" presStyleCnt="5" custScaleX="10770" custScaleY="127031"/>
      <dgm:spPr/>
      <dgm:t>
        <a:bodyPr/>
        <a:lstStyle/>
        <a:p>
          <a:endParaRPr lang="vi-VN"/>
        </a:p>
      </dgm:t>
    </dgm:pt>
    <dgm:pt modelId="{F06CAA71-CA32-4B85-84FD-19FA83068365}" type="pres">
      <dgm:prSet presAssocID="{12650684-0B96-4281-BDAA-E93D75615CB4}" presName="connectorText" presStyleLbl="sibTrans2D1" presStyleIdx="4" presStyleCnt="5"/>
      <dgm:spPr/>
      <dgm:t>
        <a:bodyPr/>
        <a:lstStyle/>
        <a:p>
          <a:endParaRPr lang="vi-VN"/>
        </a:p>
      </dgm:t>
    </dgm:pt>
  </dgm:ptLst>
  <dgm:cxnLst>
    <dgm:cxn modelId="{AFD1E5A3-86EB-4E3E-AD73-64C02B863B3F}" type="presOf" srcId="{12650684-0B96-4281-BDAA-E93D75615CB4}" destId="{40992FFD-F15C-4587-BC84-BB5081030325}" srcOrd="0" destOrd="0" presId="urn:microsoft.com/office/officeart/2005/8/layout/cycle2"/>
    <dgm:cxn modelId="{B64DFAE8-3A46-441B-B7AF-E74722FD2CAF}" type="presOf" srcId="{ACC9C5F2-D5CC-467B-942A-3A6AB82002B5}" destId="{872C7351-98D4-4C24-B3EE-8C4A2DEDBFF4}" srcOrd="1" destOrd="0" presId="urn:microsoft.com/office/officeart/2005/8/layout/cycle2"/>
    <dgm:cxn modelId="{4C5E6737-67A0-4586-B823-B0CBE49B04A1}" type="presOf" srcId="{F5ABF883-9CFB-4598-AE9F-1753E48BC2C9}" destId="{1C509C16-9538-4390-BE7E-7796445B020B}" srcOrd="1" destOrd="0" presId="urn:microsoft.com/office/officeart/2005/8/layout/cycle2"/>
    <dgm:cxn modelId="{2A5A9799-EFAB-4BD4-BDB1-4D6CCB607914}" type="presOf" srcId="{12650684-0B96-4281-BDAA-E93D75615CB4}" destId="{F06CAA71-CA32-4B85-84FD-19FA83068365}" srcOrd="1" destOrd="0" presId="urn:microsoft.com/office/officeart/2005/8/layout/cycle2"/>
    <dgm:cxn modelId="{A4DA698C-A334-4311-8F4D-8728D64D0045}" type="presOf" srcId="{55A97FD3-97FF-4EA7-BB9C-53A5E8DD1D4C}" destId="{9D8EBC7E-BBDE-44F7-8B95-E72542E50A4E}" srcOrd="1" destOrd="0" presId="urn:microsoft.com/office/officeart/2005/8/layout/cycle2"/>
    <dgm:cxn modelId="{AD39E0C0-9483-49F5-8DCB-1C606E246EAD}" type="presOf" srcId="{F5ABF883-9CFB-4598-AE9F-1753E48BC2C9}" destId="{7EE8036F-34D0-4914-814B-074498765A16}" srcOrd="0" destOrd="0" presId="urn:microsoft.com/office/officeart/2005/8/layout/cycle2"/>
    <dgm:cxn modelId="{EC80B316-C78E-4E69-BD7C-A10D3923506E}" type="presOf" srcId="{323D1AFE-4619-43F2-9DBD-CF0D07F66D05}" destId="{7156C0FA-EA41-43B8-B6A2-ABD4609A0122}" srcOrd="0" destOrd="0" presId="urn:microsoft.com/office/officeart/2005/8/layout/cycle2"/>
    <dgm:cxn modelId="{CD04C3D9-E4DE-4F8E-87FB-27953E70A767}" type="presOf" srcId="{797F3E5D-CC5E-40D2-88F3-08D894B04079}" destId="{FC340DBA-3AE8-454F-B8F0-A906CAEC432F}" srcOrd="1" destOrd="0" presId="urn:microsoft.com/office/officeart/2005/8/layout/cycle2"/>
    <dgm:cxn modelId="{87D5A894-B9B1-4836-9D2F-3264232E70F9}" type="presOf" srcId="{1554B423-35CD-4982-BBF1-DACF4C9AFF42}" destId="{C595B019-1C18-49AE-8FE1-25B64AB1D4C8}" srcOrd="0" destOrd="0" presId="urn:microsoft.com/office/officeart/2005/8/layout/cycle2"/>
    <dgm:cxn modelId="{A092C824-2670-4A50-8601-06536FB0EE64}" type="presOf" srcId="{ACC9C5F2-D5CC-467B-942A-3A6AB82002B5}" destId="{DAFA70B4-11FF-471A-9BB6-D88E447D7A52}" srcOrd="0" destOrd="0" presId="urn:microsoft.com/office/officeart/2005/8/layout/cycle2"/>
    <dgm:cxn modelId="{8E38263A-112D-4914-A213-546359C54D89}" type="presOf" srcId="{55A97FD3-97FF-4EA7-BB9C-53A5E8DD1D4C}" destId="{D5184EBD-8453-4462-909B-9407A414A739}" srcOrd="0" destOrd="0" presId="urn:microsoft.com/office/officeart/2005/8/layout/cycle2"/>
    <dgm:cxn modelId="{B250CA3F-2573-4DB2-936D-59C86A1DE515}" srcId="{323D1AFE-4619-43F2-9DBD-CF0D07F66D05}" destId="{12CBFB32-BEBF-47E3-9277-715415EC2375}" srcOrd="3" destOrd="0" parTransId="{8D919135-75B8-438E-A076-F0F0B01AB10F}" sibTransId="{55A97FD3-97FF-4EA7-BB9C-53A5E8DD1D4C}"/>
    <dgm:cxn modelId="{970A108E-EA62-4542-8CD4-9B401B1445B4}" type="presOf" srcId="{607D3B16-634F-47B8-A1E4-B4F1E9F19BEC}" destId="{1B234327-A3C8-4C2F-80DA-F516F1BBEDC2}" srcOrd="0" destOrd="0" presId="urn:microsoft.com/office/officeart/2005/8/layout/cycle2"/>
    <dgm:cxn modelId="{FE0EBA2D-FDD9-40B2-8309-0C012D18E1F9}" type="presOf" srcId="{797F3E5D-CC5E-40D2-88F3-08D894B04079}" destId="{8652B735-2200-4172-8E74-767EE8E8388E}" srcOrd="0" destOrd="0" presId="urn:microsoft.com/office/officeart/2005/8/layout/cycle2"/>
    <dgm:cxn modelId="{C935DF38-90ED-451E-BEAF-D094352B7D02}" srcId="{323D1AFE-4619-43F2-9DBD-CF0D07F66D05}" destId="{8B27EC89-53BC-4435-869C-C92728B0746E}" srcOrd="0" destOrd="0" parTransId="{D0226BC6-D973-42C5-9F3A-91F47372E5AE}" sibTransId="{ACC9C5F2-D5CC-467B-942A-3A6AB82002B5}"/>
    <dgm:cxn modelId="{E43FE8D7-C0B4-4720-8D15-8634211B72F7}" type="presOf" srcId="{12CBFB32-BEBF-47E3-9277-715415EC2375}" destId="{F7ABADF8-D9DE-428D-8FA1-358187EBF42F}" srcOrd="0" destOrd="0" presId="urn:microsoft.com/office/officeart/2005/8/layout/cycle2"/>
    <dgm:cxn modelId="{74A027B6-DB1A-48FF-B88E-2F419FD34867}" srcId="{323D1AFE-4619-43F2-9DBD-CF0D07F66D05}" destId="{06423228-9C9B-4471-B552-0B12969AA25C}" srcOrd="1" destOrd="0" parTransId="{7BC11DC8-BE0C-47D2-97EF-56CB09CAF53C}" sibTransId="{F5ABF883-9CFB-4598-AE9F-1753E48BC2C9}"/>
    <dgm:cxn modelId="{AE10AA45-673D-4036-92BE-DB826BB5271C}" srcId="{323D1AFE-4619-43F2-9DBD-CF0D07F66D05}" destId="{1554B423-35CD-4982-BBF1-DACF4C9AFF42}" srcOrd="4" destOrd="0" parTransId="{45D72174-4246-423E-9068-BF008CA904F5}" sibTransId="{12650684-0B96-4281-BDAA-E93D75615CB4}"/>
    <dgm:cxn modelId="{634E073B-0587-4A5C-96C0-C43F034E747B}" srcId="{323D1AFE-4619-43F2-9DBD-CF0D07F66D05}" destId="{607D3B16-634F-47B8-A1E4-B4F1E9F19BEC}" srcOrd="2" destOrd="0" parTransId="{D9FB9FCF-0DFE-474C-A2D4-8787934DCE80}" sibTransId="{797F3E5D-CC5E-40D2-88F3-08D894B04079}"/>
    <dgm:cxn modelId="{241A9127-CBCB-43F5-95F8-7125F4766448}" type="presOf" srcId="{8B27EC89-53BC-4435-869C-C92728B0746E}" destId="{C30F9206-515E-44A5-8158-5C4245A79F6A}" srcOrd="0" destOrd="0" presId="urn:microsoft.com/office/officeart/2005/8/layout/cycle2"/>
    <dgm:cxn modelId="{1BBBBB0C-FEDC-4C3A-B138-BD5015F3095B}" type="presOf" srcId="{06423228-9C9B-4471-B552-0B12969AA25C}" destId="{7248D032-33B3-4BB8-86B5-510D8B9A2911}" srcOrd="0" destOrd="0" presId="urn:microsoft.com/office/officeart/2005/8/layout/cycle2"/>
    <dgm:cxn modelId="{357BB048-1728-4EF3-BA1C-6333516A7394}" type="presParOf" srcId="{7156C0FA-EA41-43B8-B6A2-ABD4609A0122}" destId="{C30F9206-515E-44A5-8158-5C4245A79F6A}" srcOrd="0" destOrd="0" presId="urn:microsoft.com/office/officeart/2005/8/layout/cycle2"/>
    <dgm:cxn modelId="{BD8879A4-2C35-4D7D-BF27-EEE3ED0C6B32}" type="presParOf" srcId="{7156C0FA-EA41-43B8-B6A2-ABD4609A0122}" destId="{DAFA70B4-11FF-471A-9BB6-D88E447D7A52}" srcOrd="1" destOrd="0" presId="urn:microsoft.com/office/officeart/2005/8/layout/cycle2"/>
    <dgm:cxn modelId="{107E645E-85E0-4AE3-BCAA-85DD168C6AB9}" type="presParOf" srcId="{DAFA70B4-11FF-471A-9BB6-D88E447D7A52}" destId="{872C7351-98D4-4C24-B3EE-8C4A2DEDBFF4}" srcOrd="0" destOrd="0" presId="urn:microsoft.com/office/officeart/2005/8/layout/cycle2"/>
    <dgm:cxn modelId="{EFB667AE-15D7-4673-948B-FD69EA89DB82}" type="presParOf" srcId="{7156C0FA-EA41-43B8-B6A2-ABD4609A0122}" destId="{7248D032-33B3-4BB8-86B5-510D8B9A2911}" srcOrd="2" destOrd="0" presId="urn:microsoft.com/office/officeart/2005/8/layout/cycle2"/>
    <dgm:cxn modelId="{12E5EC87-4A4F-4489-A5B8-F5980E09713F}" type="presParOf" srcId="{7156C0FA-EA41-43B8-B6A2-ABD4609A0122}" destId="{7EE8036F-34D0-4914-814B-074498765A16}" srcOrd="3" destOrd="0" presId="urn:microsoft.com/office/officeart/2005/8/layout/cycle2"/>
    <dgm:cxn modelId="{DCA4D3B2-93FD-4552-874E-062F373513F5}" type="presParOf" srcId="{7EE8036F-34D0-4914-814B-074498765A16}" destId="{1C509C16-9538-4390-BE7E-7796445B020B}" srcOrd="0" destOrd="0" presId="urn:microsoft.com/office/officeart/2005/8/layout/cycle2"/>
    <dgm:cxn modelId="{CA7ACD1F-695E-4C9D-93CE-995225797B96}" type="presParOf" srcId="{7156C0FA-EA41-43B8-B6A2-ABD4609A0122}" destId="{1B234327-A3C8-4C2F-80DA-F516F1BBEDC2}" srcOrd="4" destOrd="0" presId="urn:microsoft.com/office/officeart/2005/8/layout/cycle2"/>
    <dgm:cxn modelId="{2C3FF881-4174-4526-AA30-18887DE90CB1}" type="presParOf" srcId="{7156C0FA-EA41-43B8-B6A2-ABD4609A0122}" destId="{8652B735-2200-4172-8E74-767EE8E8388E}" srcOrd="5" destOrd="0" presId="urn:microsoft.com/office/officeart/2005/8/layout/cycle2"/>
    <dgm:cxn modelId="{FB2789D9-D9B0-43FE-80AC-2334136BDF58}" type="presParOf" srcId="{8652B735-2200-4172-8E74-767EE8E8388E}" destId="{FC340DBA-3AE8-454F-B8F0-A906CAEC432F}" srcOrd="0" destOrd="0" presId="urn:microsoft.com/office/officeart/2005/8/layout/cycle2"/>
    <dgm:cxn modelId="{F72C4FFC-63F1-4B05-BB0E-340E2A974FE0}" type="presParOf" srcId="{7156C0FA-EA41-43B8-B6A2-ABD4609A0122}" destId="{F7ABADF8-D9DE-428D-8FA1-358187EBF42F}" srcOrd="6" destOrd="0" presId="urn:microsoft.com/office/officeart/2005/8/layout/cycle2"/>
    <dgm:cxn modelId="{4BC14C4A-B406-475B-B12C-1366A3A081C3}" type="presParOf" srcId="{7156C0FA-EA41-43B8-B6A2-ABD4609A0122}" destId="{D5184EBD-8453-4462-909B-9407A414A739}" srcOrd="7" destOrd="0" presId="urn:microsoft.com/office/officeart/2005/8/layout/cycle2"/>
    <dgm:cxn modelId="{17C3D644-DB7F-44B7-9483-51187A261D13}" type="presParOf" srcId="{D5184EBD-8453-4462-909B-9407A414A739}" destId="{9D8EBC7E-BBDE-44F7-8B95-E72542E50A4E}" srcOrd="0" destOrd="0" presId="urn:microsoft.com/office/officeart/2005/8/layout/cycle2"/>
    <dgm:cxn modelId="{3D7B8036-249B-4244-8986-E2CD03E081A6}" type="presParOf" srcId="{7156C0FA-EA41-43B8-B6A2-ABD4609A0122}" destId="{C595B019-1C18-49AE-8FE1-25B64AB1D4C8}" srcOrd="8" destOrd="0" presId="urn:microsoft.com/office/officeart/2005/8/layout/cycle2"/>
    <dgm:cxn modelId="{CBB9C8B4-D055-4365-A186-A7DDCA43179B}" type="presParOf" srcId="{7156C0FA-EA41-43B8-B6A2-ABD4609A0122}" destId="{40992FFD-F15C-4587-BC84-BB5081030325}" srcOrd="9" destOrd="0" presId="urn:microsoft.com/office/officeart/2005/8/layout/cycle2"/>
    <dgm:cxn modelId="{0F59CDDB-4020-4949-83D8-EAC062A5B81C}" type="presParOf" srcId="{40992FFD-F15C-4587-BC84-BB5081030325}" destId="{F06CAA71-CA32-4B85-84FD-19FA83068365}"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1D5D21A-CE33-4BD7-8A2D-FD5A076EB3AC}" type="doc">
      <dgm:prSet loTypeId="urn:microsoft.com/office/officeart/2005/8/layout/arrow2" loCatId="process" qsTypeId="urn:microsoft.com/office/officeart/2005/8/quickstyle/simple1" qsCatId="simple" csTypeId="urn:microsoft.com/office/officeart/2005/8/colors/accent1_2" csCatId="accent1" phldr="1"/>
      <dgm:spPr/>
    </dgm:pt>
    <dgm:pt modelId="{7AAC4765-69AA-43D5-B175-B19607C91998}">
      <dgm:prSet phldrT="[Text]" custT="1"/>
      <dgm:spPr/>
      <dgm:t>
        <a:bodyPr/>
        <a:lstStyle/>
        <a:p>
          <a:r>
            <a:rPr lang="en-US" sz="3200" b="1" dirty="0" smtClean="0">
              <a:latin typeface="Arial" pitchFamily="34" charset="0"/>
              <a:cs typeface="Arial" pitchFamily="34" charset="0"/>
            </a:rPr>
            <a:t>HĐLĐ</a:t>
          </a:r>
        </a:p>
        <a:p>
          <a:r>
            <a:rPr lang="en-US" sz="3200" b="1" dirty="0" err="1" smtClean="0">
              <a:latin typeface="Arial" pitchFamily="34" charset="0"/>
              <a:cs typeface="Arial" pitchFamily="34" charset="0"/>
            </a:rPr>
            <a:t>Loại</a:t>
          </a:r>
          <a:r>
            <a:rPr lang="en-US" sz="3200" b="1" dirty="0" smtClean="0">
              <a:latin typeface="Arial" pitchFamily="34" charset="0"/>
              <a:cs typeface="Arial" pitchFamily="34" charset="0"/>
            </a:rPr>
            <a:t> 2</a:t>
          </a:r>
          <a:endParaRPr lang="en-US" sz="3200" dirty="0"/>
        </a:p>
      </dgm:t>
    </dgm:pt>
    <dgm:pt modelId="{77D8898D-C4DF-43A4-B1C2-E79742A12BBB}" type="parTrans" cxnId="{F2CD1805-CDC5-4C4E-B5F7-8E4E0A1A320E}">
      <dgm:prSet/>
      <dgm:spPr/>
      <dgm:t>
        <a:bodyPr/>
        <a:lstStyle/>
        <a:p>
          <a:endParaRPr lang="en-US"/>
        </a:p>
      </dgm:t>
    </dgm:pt>
    <dgm:pt modelId="{DFC7DA83-BB4F-435D-A021-A4EAB2142CC5}" type="sibTrans" cxnId="{F2CD1805-CDC5-4C4E-B5F7-8E4E0A1A320E}">
      <dgm:prSet/>
      <dgm:spPr/>
      <dgm:t>
        <a:bodyPr/>
        <a:lstStyle/>
        <a:p>
          <a:endParaRPr lang="en-US"/>
        </a:p>
      </dgm:t>
    </dgm:pt>
    <dgm:pt modelId="{7B639579-1496-4897-A134-781B6EEE2805}">
      <dgm:prSet phldrT="[Text]" custT="1"/>
      <dgm:spPr/>
      <dgm:t>
        <a:bodyPr/>
        <a:lstStyle/>
        <a:p>
          <a:r>
            <a:rPr lang="en-US" sz="3200" b="1" dirty="0" smtClean="0">
              <a:latin typeface="Arial" pitchFamily="34" charset="0"/>
              <a:cs typeface="Arial" pitchFamily="34" charset="0"/>
            </a:rPr>
            <a:t>HĐLĐ</a:t>
          </a:r>
        </a:p>
        <a:p>
          <a:r>
            <a:rPr lang="en-US" sz="3200" b="1" dirty="0" err="1" smtClean="0">
              <a:latin typeface="Arial" pitchFamily="34" charset="0"/>
              <a:cs typeface="Arial" pitchFamily="34" charset="0"/>
            </a:rPr>
            <a:t>Loại</a:t>
          </a:r>
          <a:r>
            <a:rPr lang="en-US" sz="3200" b="1" dirty="0" smtClean="0">
              <a:latin typeface="Arial" pitchFamily="34" charset="0"/>
              <a:cs typeface="Arial" pitchFamily="34" charset="0"/>
            </a:rPr>
            <a:t> 1</a:t>
          </a:r>
          <a:endParaRPr lang="en-US" sz="3200" dirty="0"/>
        </a:p>
      </dgm:t>
    </dgm:pt>
    <dgm:pt modelId="{9595D494-0F50-4F16-B2DE-7A5922DB30DF}" type="parTrans" cxnId="{FFC5F399-1F22-40C6-8D78-51391ABA7855}">
      <dgm:prSet/>
      <dgm:spPr/>
      <dgm:t>
        <a:bodyPr/>
        <a:lstStyle/>
        <a:p>
          <a:endParaRPr lang="en-US"/>
        </a:p>
      </dgm:t>
    </dgm:pt>
    <dgm:pt modelId="{08685502-7A55-4015-B0E3-E67572A232C2}" type="sibTrans" cxnId="{FFC5F399-1F22-40C6-8D78-51391ABA7855}">
      <dgm:prSet/>
      <dgm:spPr/>
      <dgm:t>
        <a:bodyPr/>
        <a:lstStyle/>
        <a:p>
          <a:endParaRPr lang="en-US"/>
        </a:p>
      </dgm:t>
    </dgm:pt>
    <dgm:pt modelId="{B41E2FEF-AD3E-4F5C-BCC2-0D81F0399190}" type="pres">
      <dgm:prSet presAssocID="{E1D5D21A-CE33-4BD7-8A2D-FD5A076EB3AC}" presName="arrowDiagram" presStyleCnt="0">
        <dgm:presLayoutVars>
          <dgm:chMax val="5"/>
          <dgm:dir/>
          <dgm:resizeHandles val="exact"/>
        </dgm:presLayoutVars>
      </dgm:prSet>
      <dgm:spPr/>
    </dgm:pt>
    <dgm:pt modelId="{BF2306B1-CD88-4133-8524-458C9B27BB5C}" type="pres">
      <dgm:prSet presAssocID="{E1D5D21A-CE33-4BD7-8A2D-FD5A076EB3AC}" presName="arrow" presStyleLbl="bgShp" presStyleIdx="0" presStyleCnt="1" custLinFactNeighborX="36057" custLinFactNeighborY="-29347"/>
      <dgm:spPr/>
      <dgm:t>
        <a:bodyPr/>
        <a:lstStyle/>
        <a:p>
          <a:endParaRPr lang="en-US"/>
        </a:p>
      </dgm:t>
    </dgm:pt>
    <dgm:pt modelId="{83DB9D4C-0AEE-4828-855A-06223E898AEA}" type="pres">
      <dgm:prSet presAssocID="{E1D5D21A-CE33-4BD7-8A2D-FD5A076EB3AC}" presName="arrowDiagram2" presStyleCnt="0"/>
      <dgm:spPr/>
    </dgm:pt>
    <dgm:pt modelId="{D950BF9E-F7F9-4A36-A8C7-357917797E43}" type="pres">
      <dgm:prSet presAssocID="{7AAC4765-69AA-43D5-B175-B19607C91998}" presName="bullet2a" presStyleLbl="node1" presStyleIdx="0" presStyleCnt="2"/>
      <dgm:spPr/>
    </dgm:pt>
    <dgm:pt modelId="{65703803-E768-4080-91C0-878ECB654F50}" type="pres">
      <dgm:prSet presAssocID="{7AAC4765-69AA-43D5-B175-B19607C91998}" presName="textBox2a" presStyleLbl="revTx" presStyleIdx="0" presStyleCnt="2">
        <dgm:presLayoutVars>
          <dgm:bulletEnabled val="1"/>
        </dgm:presLayoutVars>
      </dgm:prSet>
      <dgm:spPr/>
      <dgm:t>
        <a:bodyPr/>
        <a:lstStyle/>
        <a:p>
          <a:endParaRPr lang="en-US"/>
        </a:p>
      </dgm:t>
    </dgm:pt>
    <dgm:pt modelId="{D0670AC2-4F49-4136-A9A9-D57CA2FA82E8}" type="pres">
      <dgm:prSet presAssocID="{7B639579-1496-4897-A134-781B6EEE2805}" presName="bullet2b" presStyleLbl="node1" presStyleIdx="1" presStyleCnt="2"/>
      <dgm:spPr/>
    </dgm:pt>
    <dgm:pt modelId="{53CE5CFE-FFB5-41CA-9B4E-AAE10E407BFA}" type="pres">
      <dgm:prSet presAssocID="{7B639579-1496-4897-A134-781B6EEE2805}" presName="textBox2b" presStyleLbl="revTx" presStyleIdx="1" presStyleCnt="2">
        <dgm:presLayoutVars>
          <dgm:bulletEnabled val="1"/>
        </dgm:presLayoutVars>
      </dgm:prSet>
      <dgm:spPr/>
      <dgm:t>
        <a:bodyPr/>
        <a:lstStyle/>
        <a:p>
          <a:endParaRPr lang="en-US"/>
        </a:p>
      </dgm:t>
    </dgm:pt>
  </dgm:ptLst>
  <dgm:cxnLst>
    <dgm:cxn modelId="{27AFFD55-DD4C-4B79-A130-998C02324CDC}" type="presOf" srcId="{7B639579-1496-4897-A134-781B6EEE2805}" destId="{53CE5CFE-FFB5-41CA-9B4E-AAE10E407BFA}" srcOrd="0" destOrd="0" presId="urn:microsoft.com/office/officeart/2005/8/layout/arrow2"/>
    <dgm:cxn modelId="{FFC5F399-1F22-40C6-8D78-51391ABA7855}" srcId="{E1D5D21A-CE33-4BD7-8A2D-FD5A076EB3AC}" destId="{7B639579-1496-4897-A134-781B6EEE2805}" srcOrd="1" destOrd="0" parTransId="{9595D494-0F50-4F16-B2DE-7A5922DB30DF}" sibTransId="{08685502-7A55-4015-B0E3-E67572A232C2}"/>
    <dgm:cxn modelId="{6A51182D-0A35-45FD-86C9-3E317D8E7B32}" type="presOf" srcId="{7AAC4765-69AA-43D5-B175-B19607C91998}" destId="{65703803-E768-4080-91C0-878ECB654F50}" srcOrd="0" destOrd="0" presId="urn:microsoft.com/office/officeart/2005/8/layout/arrow2"/>
    <dgm:cxn modelId="{F2CD1805-CDC5-4C4E-B5F7-8E4E0A1A320E}" srcId="{E1D5D21A-CE33-4BD7-8A2D-FD5A076EB3AC}" destId="{7AAC4765-69AA-43D5-B175-B19607C91998}" srcOrd="0" destOrd="0" parTransId="{77D8898D-C4DF-43A4-B1C2-E79742A12BBB}" sibTransId="{DFC7DA83-BB4F-435D-A021-A4EAB2142CC5}"/>
    <dgm:cxn modelId="{1725968C-4CEC-488A-B1CA-639AB6268FD0}" type="presOf" srcId="{E1D5D21A-CE33-4BD7-8A2D-FD5A076EB3AC}" destId="{B41E2FEF-AD3E-4F5C-BCC2-0D81F0399190}" srcOrd="0" destOrd="0" presId="urn:microsoft.com/office/officeart/2005/8/layout/arrow2"/>
    <dgm:cxn modelId="{0EBFBB86-0C5F-452A-9137-9574A2880D07}" type="presParOf" srcId="{B41E2FEF-AD3E-4F5C-BCC2-0D81F0399190}" destId="{BF2306B1-CD88-4133-8524-458C9B27BB5C}" srcOrd="0" destOrd="0" presId="urn:microsoft.com/office/officeart/2005/8/layout/arrow2"/>
    <dgm:cxn modelId="{02FC2B90-BCBF-464D-ABE9-4460113AF2DF}" type="presParOf" srcId="{B41E2FEF-AD3E-4F5C-BCC2-0D81F0399190}" destId="{83DB9D4C-0AEE-4828-855A-06223E898AEA}" srcOrd="1" destOrd="0" presId="urn:microsoft.com/office/officeart/2005/8/layout/arrow2"/>
    <dgm:cxn modelId="{1F429207-376C-4DDA-A3D2-FC6725926E5D}" type="presParOf" srcId="{83DB9D4C-0AEE-4828-855A-06223E898AEA}" destId="{D950BF9E-F7F9-4A36-A8C7-357917797E43}" srcOrd="0" destOrd="0" presId="urn:microsoft.com/office/officeart/2005/8/layout/arrow2"/>
    <dgm:cxn modelId="{E97D473C-1C27-4441-BCC8-7A5DFE70E166}" type="presParOf" srcId="{83DB9D4C-0AEE-4828-855A-06223E898AEA}" destId="{65703803-E768-4080-91C0-878ECB654F50}" srcOrd="1" destOrd="0" presId="urn:microsoft.com/office/officeart/2005/8/layout/arrow2"/>
    <dgm:cxn modelId="{B39D04E6-E618-4E1C-8459-969F5246FB2C}" type="presParOf" srcId="{83DB9D4C-0AEE-4828-855A-06223E898AEA}" destId="{D0670AC2-4F49-4136-A9A9-D57CA2FA82E8}" srcOrd="2" destOrd="0" presId="urn:microsoft.com/office/officeart/2005/8/layout/arrow2"/>
    <dgm:cxn modelId="{200C2BAE-BEE8-4B62-B15F-C899E6DC058E}" type="presParOf" srcId="{83DB9D4C-0AEE-4828-855A-06223E898AEA}" destId="{53CE5CFE-FFB5-41CA-9B4E-AAE10E407BFA}" srcOrd="3"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8B7C162-8E22-467C-8743-930B451B6EF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FBC15300-4D98-46B5-9404-67A473BE3EC1}">
      <dgm:prSet phldrT="[Text]"/>
      <dgm:spPr>
        <a:solidFill>
          <a:schemeClr val="accent2"/>
        </a:solidFill>
        <a:ln w="38100"/>
      </dgm:spPr>
      <dgm:t>
        <a:bodyPr/>
        <a:lstStyle/>
        <a:p>
          <a:r>
            <a:rPr lang="vi-VN" b="1" dirty="0" smtClean="0">
              <a:solidFill>
                <a:schemeClr val="tx1"/>
              </a:solidFill>
              <a:cs typeface="Arial" pitchFamily="34" charset="0"/>
            </a:rPr>
            <a:t>- Giao kết bằng </a:t>
          </a:r>
          <a:r>
            <a:rPr lang="vi-VN" b="1" dirty="0" smtClean="0">
              <a:solidFill>
                <a:srgbClr val="FF0000"/>
              </a:solidFill>
              <a:cs typeface="Arial" pitchFamily="34" charset="0"/>
            </a:rPr>
            <a:t>lời nói</a:t>
          </a:r>
          <a:endParaRPr lang="en-US" dirty="0"/>
        </a:p>
      </dgm:t>
    </dgm:pt>
    <dgm:pt modelId="{3D9F9A04-1808-425B-A5DA-D8EEAC570B51}" type="parTrans" cxnId="{342163A3-1F70-425A-AD01-175D99906BA7}">
      <dgm:prSet/>
      <dgm:spPr/>
      <dgm:t>
        <a:bodyPr/>
        <a:lstStyle/>
        <a:p>
          <a:endParaRPr lang="en-US"/>
        </a:p>
      </dgm:t>
    </dgm:pt>
    <dgm:pt modelId="{4483EF70-6A7F-4399-A7F9-613A60310C01}" type="sibTrans" cxnId="{342163A3-1F70-425A-AD01-175D99906BA7}">
      <dgm:prSet/>
      <dgm:spPr/>
      <dgm:t>
        <a:bodyPr/>
        <a:lstStyle/>
        <a:p>
          <a:endParaRPr lang="en-US"/>
        </a:p>
      </dgm:t>
    </dgm:pt>
    <dgm:pt modelId="{39C89CB1-D8F3-4544-8C9D-D077BC81E25E}">
      <dgm:prSet phldrT="[Text]">
        <dgm:style>
          <a:lnRef idx="2">
            <a:schemeClr val="accent4">
              <a:shade val="50000"/>
            </a:schemeClr>
          </a:lnRef>
          <a:fillRef idx="1">
            <a:schemeClr val="accent4"/>
          </a:fillRef>
          <a:effectRef idx="0">
            <a:schemeClr val="accent4"/>
          </a:effectRef>
          <a:fontRef idx="minor">
            <a:schemeClr val="lt1"/>
          </a:fontRef>
        </dgm:style>
      </dgm:prSet>
      <dgm:spPr>
        <a:ln/>
      </dgm:spPr>
      <dgm:t>
        <a:bodyPr/>
        <a:lstStyle/>
        <a:p>
          <a:r>
            <a:rPr lang="vi-VN" b="1" dirty="0" smtClean="0">
              <a:solidFill>
                <a:schemeClr val="tx1"/>
              </a:solidFill>
              <a:cs typeface="Arial" pitchFamily="34" charset="0"/>
            </a:rPr>
            <a:t>- Giao kết bằng </a:t>
          </a:r>
          <a:r>
            <a:rPr lang="en-US" b="1" dirty="0" err="1" smtClean="0">
              <a:solidFill>
                <a:srgbClr val="FF0000"/>
              </a:solidFill>
              <a:latin typeface="Arial" pitchFamily="34" charset="0"/>
              <a:cs typeface="Arial" pitchFamily="34" charset="0"/>
            </a:rPr>
            <a:t>văn</a:t>
          </a:r>
          <a:r>
            <a:rPr lang="en-US" b="1" dirty="0" smtClean="0">
              <a:solidFill>
                <a:srgbClr val="FF0000"/>
              </a:solidFill>
              <a:latin typeface="Arial" pitchFamily="34" charset="0"/>
              <a:cs typeface="Arial" pitchFamily="34" charset="0"/>
            </a:rPr>
            <a:t> </a:t>
          </a:r>
          <a:r>
            <a:rPr lang="en-US" b="1" dirty="0" err="1" smtClean="0">
              <a:solidFill>
                <a:srgbClr val="FF0000"/>
              </a:solidFill>
              <a:latin typeface="Arial" pitchFamily="34" charset="0"/>
              <a:cs typeface="Arial" pitchFamily="34" charset="0"/>
            </a:rPr>
            <a:t>bản</a:t>
          </a:r>
          <a:endParaRPr lang="en-US" dirty="0"/>
        </a:p>
      </dgm:t>
    </dgm:pt>
    <dgm:pt modelId="{8D00A9FB-5425-45DA-8A67-8768C87A629C}" type="parTrans" cxnId="{C176D52A-3C78-43C2-BBAB-44C44443D067}">
      <dgm:prSet/>
      <dgm:spPr/>
      <dgm:t>
        <a:bodyPr/>
        <a:lstStyle/>
        <a:p>
          <a:endParaRPr lang="en-US"/>
        </a:p>
      </dgm:t>
    </dgm:pt>
    <dgm:pt modelId="{36D166BB-F206-4A98-A440-DEA6C6CF06BC}" type="sibTrans" cxnId="{C176D52A-3C78-43C2-BBAB-44C44443D067}">
      <dgm:prSet/>
      <dgm:spPr/>
      <dgm:t>
        <a:bodyPr/>
        <a:lstStyle/>
        <a:p>
          <a:endParaRPr lang="en-US"/>
        </a:p>
      </dgm:t>
    </dgm:pt>
    <dgm:pt modelId="{2A5DF1B6-67F7-49F8-8A2A-6A22D72D4829}" type="pres">
      <dgm:prSet presAssocID="{A8B7C162-8E22-467C-8743-930B451B6EF3}" presName="Name0" presStyleCnt="0">
        <dgm:presLayoutVars>
          <dgm:chMax val="7"/>
          <dgm:chPref val="7"/>
          <dgm:dir/>
        </dgm:presLayoutVars>
      </dgm:prSet>
      <dgm:spPr/>
      <dgm:t>
        <a:bodyPr/>
        <a:lstStyle/>
        <a:p>
          <a:endParaRPr lang="en-US"/>
        </a:p>
      </dgm:t>
    </dgm:pt>
    <dgm:pt modelId="{4A9191B3-60E2-4263-9C66-10333495F43C}" type="pres">
      <dgm:prSet presAssocID="{A8B7C162-8E22-467C-8743-930B451B6EF3}" presName="Name1" presStyleCnt="0"/>
      <dgm:spPr/>
    </dgm:pt>
    <dgm:pt modelId="{402DF58F-DBBB-4289-9328-0699A47668E3}" type="pres">
      <dgm:prSet presAssocID="{A8B7C162-8E22-467C-8743-930B451B6EF3}" presName="cycle" presStyleCnt="0"/>
      <dgm:spPr/>
    </dgm:pt>
    <dgm:pt modelId="{12C16257-AAC5-48BA-921F-934AB7B64D74}" type="pres">
      <dgm:prSet presAssocID="{A8B7C162-8E22-467C-8743-930B451B6EF3}" presName="srcNode" presStyleLbl="node1" presStyleIdx="0" presStyleCnt="2"/>
      <dgm:spPr/>
    </dgm:pt>
    <dgm:pt modelId="{FB2DA7A4-CFD1-4C70-A9EC-736D120F5296}" type="pres">
      <dgm:prSet presAssocID="{A8B7C162-8E22-467C-8743-930B451B6EF3}" presName="conn" presStyleLbl="parChTrans1D2" presStyleIdx="0" presStyleCnt="1"/>
      <dgm:spPr/>
      <dgm:t>
        <a:bodyPr/>
        <a:lstStyle/>
        <a:p>
          <a:endParaRPr lang="en-US"/>
        </a:p>
      </dgm:t>
    </dgm:pt>
    <dgm:pt modelId="{CAD54FA3-635B-4B76-9399-141272A3CF61}" type="pres">
      <dgm:prSet presAssocID="{A8B7C162-8E22-467C-8743-930B451B6EF3}" presName="extraNode" presStyleLbl="node1" presStyleIdx="0" presStyleCnt="2"/>
      <dgm:spPr/>
    </dgm:pt>
    <dgm:pt modelId="{6E7181B4-7A19-4107-AD6A-54491BDCA0BB}" type="pres">
      <dgm:prSet presAssocID="{A8B7C162-8E22-467C-8743-930B451B6EF3}" presName="dstNode" presStyleLbl="node1" presStyleIdx="0" presStyleCnt="2"/>
      <dgm:spPr/>
    </dgm:pt>
    <dgm:pt modelId="{38CBCCFD-A287-4B2F-BCFD-BBFBA14E5982}" type="pres">
      <dgm:prSet presAssocID="{FBC15300-4D98-46B5-9404-67A473BE3EC1}" presName="text_1" presStyleLbl="node1" presStyleIdx="0" presStyleCnt="2">
        <dgm:presLayoutVars>
          <dgm:bulletEnabled val="1"/>
        </dgm:presLayoutVars>
      </dgm:prSet>
      <dgm:spPr/>
      <dgm:t>
        <a:bodyPr/>
        <a:lstStyle/>
        <a:p>
          <a:endParaRPr lang="en-US"/>
        </a:p>
      </dgm:t>
    </dgm:pt>
    <dgm:pt modelId="{377EB807-D77A-4FB4-9487-6556049A319C}" type="pres">
      <dgm:prSet presAssocID="{FBC15300-4D98-46B5-9404-67A473BE3EC1}" presName="accent_1" presStyleCnt="0"/>
      <dgm:spPr/>
    </dgm:pt>
    <dgm:pt modelId="{C0C42E1C-E2A0-46A7-BDE0-2AC681185F8F}" type="pres">
      <dgm:prSet presAssocID="{FBC15300-4D98-46B5-9404-67A473BE3EC1}" presName="accentRepeatNode" presStyleLbl="solidFgAcc1" presStyleIdx="0" presStyleCnt="2"/>
      <dgm:spPr>
        <a:solidFill>
          <a:schemeClr val="bg1">
            <a:lumMod val="95000"/>
          </a:schemeClr>
        </a:solidFill>
        <a:ln w="38100"/>
      </dgm:spPr>
    </dgm:pt>
    <dgm:pt modelId="{CEDADE83-78C2-4E4C-B08A-7800905314F6}" type="pres">
      <dgm:prSet presAssocID="{39C89CB1-D8F3-4544-8C9D-D077BC81E25E}" presName="text_2" presStyleLbl="node1" presStyleIdx="1" presStyleCnt="2">
        <dgm:presLayoutVars>
          <dgm:bulletEnabled val="1"/>
        </dgm:presLayoutVars>
      </dgm:prSet>
      <dgm:spPr/>
      <dgm:t>
        <a:bodyPr/>
        <a:lstStyle/>
        <a:p>
          <a:endParaRPr lang="en-US"/>
        </a:p>
      </dgm:t>
    </dgm:pt>
    <dgm:pt modelId="{98C1A95C-76DE-4D24-A1EF-EAFD7DB95A90}" type="pres">
      <dgm:prSet presAssocID="{39C89CB1-D8F3-4544-8C9D-D077BC81E25E}" presName="accent_2" presStyleCnt="0"/>
      <dgm:spPr/>
    </dgm:pt>
    <dgm:pt modelId="{6C7132BB-DDB5-417C-9607-89D238132658}" type="pres">
      <dgm:prSet presAssocID="{39C89CB1-D8F3-4544-8C9D-D077BC81E25E}" presName="accentRepeatNode" presStyleLbl="solidFgAcc1" presStyleIdx="1" presStyleCnt="2"/>
      <dgm:spPr>
        <a:solidFill>
          <a:schemeClr val="bg1">
            <a:lumMod val="95000"/>
          </a:schemeClr>
        </a:solidFill>
        <a:ln w="38100"/>
      </dgm:spPr>
    </dgm:pt>
  </dgm:ptLst>
  <dgm:cxnLst>
    <dgm:cxn modelId="{5C9AB8A6-0BA6-45C9-B4B1-4BE26463B460}" type="presOf" srcId="{39C89CB1-D8F3-4544-8C9D-D077BC81E25E}" destId="{CEDADE83-78C2-4E4C-B08A-7800905314F6}" srcOrd="0" destOrd="0" presId="urn:microsoft.com/office/officeart/2008/layout/VerticalCurvedList"/>
    <dgm:cxn modelId="{6A6AA319-39ED-490D-988F-9FEDB8E8040A}" type="presOf" srcId="{4483EF70-6A7F-4399-A7F9-613A60310C01}" destId="{FB2DA7A4-CFD1-4C70-A9EC-736D120F5296}" srcOrd="0" destOrd="0" presId="urn:microsoft.com/office/officeart/2008/layout/VerticalCurvedList"/>
    <dgm:cxn modelId="{487205B6-3A20-4FCE-8A56-373A359E2727}" type="presOf" srcId="{FBC15300-4D98-46B5-9404-67A473BE3EC1}" destId="{38CBCCFD-A287-4B2F-BCFD-BBFBA14E5982}" srcOrd="0" destOrd="0" presId="urn:microsoft.com/office/officeart/2008/layout/VerticalCurvedList"/>
    <dgm:cxn modelId="{B021BBA9-1484-41D6-A8A5-FD811D0C8802}" type="presOf" srcId="{A8B7C162-8E22-467C-8743-930B451B6EF3}" destId="{2A5DF1B6-67F7-49F8-8A2A-6A22D72D4829}" srcOrd="0" destOrd="0" presId="urn:microsoft.com/office/officeart/2008/layout/VerticalCurvedList"/>
    <dgm:cxn modelId="{C176D52A-3C78-43C2-BBAB-44C44443D067}" srcId="{A8B7C162-8E22-467C-8743-930B451B6EF3}" destId="{39C89CB1-D8F3-4544-8C9D-D077BC81E25E}" srcOrd="1" destOrd="0" parTransId="{8D00A9FB-5425-45DA-8A67-8768C87A629C}" sibTransId="{36D166BB-F206-4A98-A440-DEA6C6CF06BC}"/>
    <dgm:cxn modelId="{342163A3-1F70-425A-AD01-175D99906BA7}" srcId="{A8B7C162-8E22-467C-8743-930B451B6EF3}" destId="{FBC15300-4D98-46B5-9404-67A473BE3EC1}" srcOrd="0" destOrd="0" parTransId="{3D9F9A04-1808-425B-A5DA-D8EEAC570B51}" sibTransId="{4483EF70-6A7F-4399-A7F9-613A60310C01}"/>
    <dgm:cxn modelId="{FCF0A621-254A-46ED-9342-9C270ACB4A66}" type="presParOf" srcId="{2A5DF1B6-67F7-49F8-8A2A-6A22D72D4829}" destId="{4A9191B3-60E2-4263-9C66-10333495F43C}" srcOrd="0" destOrd="0" presId="urn:microsoft.com/office/officeart/2008/layout/VerticalCurvedList"/>
    <dgm:cxn modelId="{A7C92786-C040-4566-9BA4-D5F92C8E0B2D}" type="presParOf" srcId="{4A9191B3-60E2-4263-9C66-10333495F43C}" destId="{402DF58F-DBBB-4289-9328-0699A47668E3}" srcOrd="0" destOrd="0" presId="urn:microsoft.com/office/officeart/2008/layout/VerticalCurvedList"/>
    <dgm:cxn modelId="{5AEB2803-D70B-4F8A-AD2F-7441C756A2AD}" type="presParOf" srcId="{402DF58F-DBBB-4289-9328-0699A47668E3}" destId="{12C16257-AAC5-48BA-921F-934AB7B64D74}" srcOrd="0" destOrd="0" presId="urn:microsoft.com/office/officeart/2008/layout/VerticalCurvedList"/>
    <dgm:cxn modelId="{1B93BFA8-7A83-4602-B8C3-B4425E3A9452}" type="presParOf" srcId="{402DF58F-DBBB-4289-9328-0699A47668E3}" destId="{FB2DA7A4-CFD1-4C70-A9EC-736D120F5296}" srcOrd="1" destOrd="0" presId="urn:microsoft.com/office/officeart/2008/layout/VerticalCurvedList"/>
    <dgm:cxn modelId="{235B085C-4113-432D-9CB6-24C9493A876B}" type="presParOf" srcId="{402DF58F-DBBB-4289-9328-0699A47668E3}" destId="{CAD54FA3-635B-4B76-9399-141272A3CF61}" srcOrd="2" destOrd="0" presId="urn:microsoft.com/office/officeart/2008/layout/VerticalCurvedList"/>
    <dgm:cxn modelId="{2C598309-73B0-4D03-A053-094F61DA9BFD}" type="presParOf" srcId="{402DF58F-DBBB-4289-9328-0699A47668E3}" destId="{6E7181B4-7A19-4107-AD6A-54491BDCA0BB}" srcOrd="3" destOrd="0" presId="urn:microsoft.com/office/officeart/2008/layout/VerticalCurvedList"/>
    <dgm:cxn modelId="{EF64C459-4C4B-4881-86BC-93D0EAD8B209}" type="presParOf" srcId="{4A9191B3-60E2-4263-9C66-10333495F43C}" destId="{38CBCCFD-A287-4B2F-BCFD-BBFBA14E5982}" srcOrd="1" destOrd="0" presId="urn:microsoft.com/office/officeart/2008/layout/VerticalCurvedList"/>
    <dgm:cxn modelId="{C40B4770-58E8-4FA8-A3DD-30AAB2102DC7}" type="presParOf" srcId="{4A9191B3-60E2-4263-9C66-10333495F43C}" destId="{377EB807-D77A-4FB4-9487-6556049A319C}" srcOrd="2" destOrd="0" presId="urn:microsoft.com/office/officeart/2008/layout/VerticalCurvedList"/>
    <dgm:cxn modelId="{FA97FDEF-C135-42A8-B9CE-81A144F2EB6D}" type="presParOf" srcId="{377EB807-D77A-4FB4-9487-6556049A319C}" destId="{C0C42E1C-E2A0-46A7-BDE0-2AC681185F8F}" srcOrd="0" destOrd="0" presId="urn:microsoft.com/office/officeart/2008/layout/VerticalCurvedList"/>
    <dgm:cxn modelId="{404DCDE7-C7F8-406B-AEAE-5B3429D2FA15}" type="presParOf" srcId="{4A9191B3-60E2-4263-9C66-10333495F43C}" destId="{CEDADE83-78C2-4E4C-B08A-7800905314F6}" srcOrd="3" destOrd="0" presId="urn:microsoft.com/office/officeart/2008/layout/VerticalCurvedList"/>
    <dgm:cxn modelId="{1823A7CA-8ECA-46F9-9F14-82B65182882B}" type="presParOf" srcId="{4A9191B3-60E2-4263-9C66-10333495F43C}" destId="{98C1A95C-76DE-4D24-A1EF-EAFD7DB95A90}" srcOrd="4" destOrd="0" presId="urn:microsoft.com/office/officeart/2008/layout/VerticalCurvedList"/>
    <dgm:cxn modelId="{F97F4751-B47C-45C7-9059-E1085BDDF497}" type="presParOf" srcId="{98C1A95C-76DE-4D24-A1EF-EAFD7DB95A90}" destId="{6C7132BB-DDB5-417C-9607-89D238132658}"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C6FB294-918B-4361-82DA-CB06F4A6F92C}" type="doc">
      <dgm:prSet loTypeId="urn:microsoft.com/office/officeart/2005/8/layout/radial4" loCatId="relationship" qsTypeId="urn:microsoft.com/office/officeart/2005/8/quickstyle/3d2" qsCatId="3D" csTypeId="urn:microsoft.com/office/officeart/2005/8/colors/colorful4" csCatId="colorful" phldr="1"/>
      <dgm:spPr/>
      <dgm:t>
        <a:bodyPr/>
        <a:lstStyle/>
        <a:p>
          <a:endParaRPr lang="en-US"/>
        </a:p>
      </dgm:t>
    </dgm:pt>
    <dgm:pt modelId="{3A84AAB8-3139-4088-97CC-B1D04B753A07}">
      <dgm:prSet phldrT="[Text]" phldr="1"/>
      <dgm:spPr/>
      <dgm:t>
        <a:bodyPr/>
        <a:lstStyle/>
        <a:p>
          <a:endParaRPr lang="en-US" dirty="0"/>
        </a:p>
      </dgm:t>
    </dgm:pt>
    <dgm:pt modelId="{4CFC2304-C850-4986-9CD2-CE65239DA995}" type="sibTrans" cxnId="{1D095E14-A40B-4EC7-B1E6-63A21403BBE2}">
      <dgm:prSet/>
      <dgm:spPr/>
      <dgm:t>
        <a:bodyPr/>
        <a:lstStyle/>
        <a:p>
          <a:endParaRPr lang="en-US"/>
        </a:p>
      </dgm:t>
    </dgm:pt>
    <dgm:pt modelId="{9EAB8709-7966-4528-91C3-8F0638009D28}" type="parTrans" cxnId="{1D095E14-A40B-4EC7-B1E6-63A21403BBE2}">
      <dgm:prSet/>
      <dgm:spPr/>
      <dgm:t>
        <a:bodyPr/>
        <a:lstStyle/>
        <a:p>
          <a:endParaRPr lang="en-US"/>
        </a:p>
      </dgm:t>
    </dgm:pt>
    <dgm:pt modelId="{8528CD58-32E8-4510-8A9E-1524572F5319}">
      <dgm:prSet phldrT="[Text]" phldr="1"/>
      <dgm:spPr/>
      <dgm:t>
        <a:bodyPr/>
        <a:lstStyle/>
        <a:p>
          <a:endParaRPr lang="en-US" dirty="0"/>
        </a:p>
      </dgm:t>
    </dgm:pt>
    <dgm:pt modelId="{5A60B505-99EE-436A-82F8-DA52DCED3873}" type="sibTrans" cxnId="{FC578DB7-A5E6-417F-B4D7-B650AB1D8363}">
      <dgm:prSet/>
      <dgm:spPr/>
      <dgm:t>
        <a:bodyPr/>
        <a:lstStyle/>
        <a:p>
          <a:endParaRPr lang="en-US"/>
        </a:p>
      </dgm:t>
    </dgm:pt>
    <dgm:pt modelId="{6C21ED95-6F4C-45B6-B4BF-DA59CF72D29A}" type="parTrans" cxnId="{FC578DB7-A5E6-417F-B4D7-B650AB1D8363}">
      <dgm:prSet/>
      <dgm:spPr/>
      <dgm:t>
        <a:bodyPr/>
        <a:lstStyle/>
        <a:p>
          <a:endParaRPr lang="en-US"/>
        </a:p>
      </dgm:t>
    </dgm:pt>
    <dgm:pt modelId="{1541032A-6882-42FD-A619-3442F12A6331}">
      <dgm:prSet phldrT="[Text]"/>
      <dgm:spPr/>
      <dgm:t>
        <a:bodyPr/>
        <a:lstStyle/>
        <a:p>
          <a:endParaRPr lang="en-US" dirty="0"/>
        </a:p>
      </dgm:t>
    </dgm:pt>
    <dgm:pt modelId="{AB9CF8C7-51AC-4489-B373-14C617023AF1}" type="sibTrans" cxnId="{5037B478-6082-4B03-BFFF-E916ACCA29D9}">
      <dgm:prSet/>
      <dgm:spPr/>
      <dgm:t>
        <a:bodyPr/>
        <a:lstStyle/>
        <a:p>
          <a:endParaRPr lang="en-US"/>
        </a:p>
      </dgm:t>
    </dgm:pt>
    <dgm:pt modelId="{5E2F96E4-BBE6-45E9-AD7C-3C8607153666}" type="parTrans" cxnId="{5037B478-6082-4B03-BFFF-E916ACCA29D9}">
      <dgm:prSet/>
      <dgm:spPr/>
      <dgm:t>
        <a:bodyPr/>
        <a:lstStyle/>
        <a:p>
          <a:endParaRPr lang="en-US"/>
        </a:p>
      </dgm:t>
    </dgm:pt>
    <dgm:pt modelId="{ED5D7215-02D1-4A41-94FD-407833B7BF07}">
      <dgm:prSet phldrT="[Text]"/>
      <dgm:spPr>
        <a:solidFill>
          <a:schemeClr val="bg2">
            <a:lumMod val="90000"/>
          </a:schemeClr>
        </a:solidFill>
      </dgm:spPr>
      <dgm:t>
        <a:bodyPr/>
        <a:lstStyle/>
        <a:p>
          <a:r>
            <a:rPr lang="vi-VN" b="1" dirty="0" smtClean="0">
              <a:solidFill>
                <a:schemeClr val="tx1"/>
              </a:solidFill>
              <a:cs typeface="Arial" pitchFamily="34" charset="0"/>
            </a:rPr>
            <a:t>hoặc đối với lao động </a:t>
          </a:r>
          <a:r>
            <a:rPr lang="vi-VN" b="1" dirty="0" smtClean="0">
              <a:solidFill>
                <a:srgbClr val="FF0000"/>
              </a:solidFill>
              <a:cs typeface="Arial" pitchFamily="34" charset="0"/>
            </a:rPr>
            <a:t>giúp việc gia đình</a:t>
          </a:r>
          <a:r>
            <a:rPr lang="vi-VN" b="1" dirty="0" smtClean="0">
              <a:solidFill>
                <a:schemeClr val="tx1"/>
              </a:solidFill>
              <a:cs typeface="Arial" pitchFamily="34" charset="0"/>
            </a:rPr>
            <a:t>.</a:t>
          </a:r>
          <a:endParaRPr lang="en-US" b="1" dirty="0">
            <a:latin typeface="Arial" pitchFamily="34" charset="0"/>
            <a:cs typeface="Arial" pitchFamily="34" charset="0"/>
          </a:endParaRPr>
        </a:p>
      </dgm:t>
    </dgm:pt>
    <dgm:pt modelId="{259D579F-D95F-4E4D-A41C-7FFF3F2168AF}">
      <dgm:prSet phldrT="[Text]">
        <dgm:style>
          <a:lnRef idx="3">
            <a:schemeClr val="lt1"/>
          </a:lnRef>
          <a:fillRef idx="1">
            <a:schemeClr val="dk1"/>
          </a:fillRef>
          <a:effectRef idx="1">
            <a:schemeClr val="dk1"/>
          </a:effectRef>
          <a:fontRef idx="minor">
            <a:schemeClr val="lt1"/>
          </a:fontRef>
        </dgm:style>
      </dgm:prSet>
      <dgm:spPr/>
      <dgm:t>
        <a:bodyPr/>
        <a:lstStyle/>
        <a:p>
          <a:r>
            <a:rPr lang="vi-VN" b="1" dirty="0" smtClean="0">
              <a:solidFill>
                <a:schemeClr val="tx1"/>
              </a:solidFill>
              <a:cs typeface="Arial" pitchFamily="34" charset="0"/>
            </a:rPr>
            <a:t>áp dụng cho những công việc có tính chất </a:t>
          </a:r>
          <a:r>
            <a:rPr lang="vi-VN" b="1" dirty="0" smtClean="0">
              <a:solidFill>
                <a:srgbClr val="FF0000"/>
              </a:solidFill>
              <a:cs typeface="Arial" pitchFamily="34" charset="0"/>
            </a:rPr>
            <a:t>tạm thời </a:t>
          </a:r>
          <a:r>
            <a:rPr lang="vi-VN" b="1" dirty="0" smtClean="0">
              <a:solidFill>
                <a:schemeClr val="tx1"/>
              </a:solidFill>
              <a:cs typeface="Arial" pitchFamily="34" charset="0"/>
            </a:rPr>
            <a:t>mà thời hạn </a:t>
          </a:r>
          <a:r>
            <a:rPr lang="vi-VN" b="1" dirty="0" smtClean="0">
              <a:solidFill>
                <a:srgbClr val="FF0000"/>
              </a:solidFill>
              <a:cs typeface="Arial" pitchFamily="34" charset="0"/>
            </a:rPr>
            <a:t>dưới </a:t>
          </a:r>
          <a:r>
            <a:rPr lang="en-US" b="1" dirty="0" smtClean="0">
              <a:solidFill>
                <a:srgbClr val="FF0000"/>
              </a:solidFill>
              <a:cs typeface="Arial" pitchFamily="34" charset="0"/>
            </a:rPr>
            <a:t>1</a:t>
          </a:r>
          <a:r>
            <a:rPr lang="vi-VN" b="1" dirty="0" smtClean="0">
              <a:solidFill>
                <a:srgbClr val="FF0000"/>
              </a:solidFill>
              <a:cs typeface="Arial" pitchFamily="34" charset="0"/>
            </a:rPr>
            <a:t> tháng</a:t>
          </a:r>
          <a:endParaRPr lang="en-US" b="1" dirty="0">
            <a:latin typeface="Arial" pitchFamily="34" charset="0"/>
            <a:cs typeface="Arial" pitchFamily="34" charset="0"/>
          </a:endParaRPr>
        </a:p>
      </dgm:t>
    </dgm:pt>
    <dgm:pt modelId="{7F4B1B49-B0DD-4291-9DEA-D880192BDF21}">
      <dgm:prSet phldrT="[Text]"/>
      <dgm:spPr>
        <a:solidFill>
          <a:schemeClr val="bg1">
            <a:lumMod val="85000"/>
          </a:schemeClr>
        </a:solidFill>
      </dgm:spPr>
      <dgm:t>
        <a:bodyPr/>
        <a:lstStyle/>
        <a:p>
          <a:r>
            <a:rPr lang="vi-VN" b="1" dirty="0" smtClean="0">
              <a:solidFill>
                <a:schemeClr val="tx1"/>
              </a:solidFill>
              <a:cs typeface="Arial" pitchFamily="34" charset="0"/>
            </a:rPr>
            <a:t>Giao kết bằng </a:t>
          </a:r>
          <a:r>
            <a:rPr lang="vi-VN" b="1" dirty="0" smtClean="0">
              <a:solidFill>
                <a:srgbClr val="FF0000"/>
              </a:solidFill>
              <a:cs typeface="Arial" pitchFamily="34" charset="0"/>
            </a:rPr>
            <a:t>lời nói</a:t>
          </a:r>
          <a:endParaRPr lang="en-US" b="1" dirty="0">
            <a:latin typeface="Arial" pitchFamily="34" charset="0"/>
            <a:cs typeface="Arial" pitchFamily="34" charset="0"/>
          </a:endParaRPr>
        </a:p>
      </dgm:t>
    </dgm:pt>
    <dgm:pt modelId="{C8DCB2E5-9937-45CA-B62D-BC85F8863019}" type="sibTrans" cxnId="{66E6CFDE-AD62-4DF3-8434-C90EF2EE4673}">
      <dgm:prSet/>
      <dgm:spPr/>
      <dgm:t>
        <a:bodyPr/>
        <a:lstStyle/>
        <a:p>
          <a:endParaRPr lang="en-US"/>
        </a:p>
      </dgm:t>
    </dgm:pt>
    <dgm:pt modelId="{0B2FCAAE-FC48-4217-BBFE-17AAF5CDF063}" type="parTrans" cxnId="{66E6CFDE-AD62-4DF3-8434-C90EF2EE4673}">
      <dgm:prSet/>
      <dgm:spPr/>
      <dgm:t>
        <a:bodyPr/>
        <a:lstStyle/>
        <a:p>
          <a:endParaRPr lang="en-US"/>
        </a:p>
      </dgm:t>
    </dgm:pt>
    <dgm:pt modelId="{31B15EB2-0672-4255-A0A3-0229D6C5CD2A}" type="sibTrans" cxnId="{6ABAF778-8FB6-472F-B914-FC1D06929DBA}">
      <dgm:prSet/>
      <dgm:spPr/>
      <dgm:t>
        <a:bodyPr/>
        <a:lstStyle/>
        <a:p>
          <a:endParaRPr lang="en-US"/>
        </a:p>
      </dgm:t>
    </dgm:pt>
    <dgm:pt modelId="{90225078-B1CB-4E43-B029-B0FECE99F1EC}" type="parTrans" cxnId="{6ABAF778-8FB6-472F-B914-FC1D06929DBA}">
      <dgm:prSet/>
      <dgm:spPr/>
      <dgm:t>
        <a:bodyPr/>
        <a:lstStyle/>
        <a:p>
          <a:endParaRPr lang="en-US"/>
        </a:p>
      </dgm:t>
    </dgm:pt>
    <dgm:pt modelId="{59EEEC46-BE10-4EAA-A28C-1E182252BB9C}" type="sibTrans" cxnId="{2B4B88CC-FD3A-4790-94E4-6267927B00A6}">
      <dgm:prSet/>
      <dgm:spPr/>
      <dgm:t>
        <a:bodyPr/>
        <a:lstStyle/>
        <a:p>
          <a:endParaRPr lang="en-US"/>
        </a:p>
      </dgm:t>
    </dgm:pt>
    <dgm:pt modelId="{965BF770-1B9C-4E36-A23C-CFDF218C05A1}" type="parTrans" cxnId="{2B4B88CC-FD3A-4790-94E4-6267927B00A6}">
      <dgm:prSet/>
      <dgm:spPr>
        <a:solidFill>
          <a:schemeClr val="accent1">
            <a:lumMod val="40000"/>
            <a:lumOff val="60000"/>
          </a:schemeClr>
        </a:solidFill>
      </dgm:spPr>
      <dgm:t>
        <a:bodyPr/>
        <a:lstStyle/>
        <a:p>
          <a:endParaRPr lang="en-US"/>
        </a:p>
      </dgm:t>
    </dgm:pt>
    <dgm:pt modelId="{6434B457-9A96-4A53-B949-0EF24B3D7B61}" type="pres">
      <dgm:prSet presAssocID="{9C6FB294-918B-4361-82DA-CB06F4A6F92C}" presName="cycle" presStyleCnt="0">
        <dgm:presLayoutVars>
          <dgm:chMax val="1"/>
          <dgm:dir/>
          <dgm:animLvl val="ctr"/>
          <dgm:resizeHandles val="exact"/>
        </dgm:presLayoutVars>
      </dgm:prSet>
      <dgm:spPr/>
      <dgm:t>
        <a:bodyPr/>
        <a:lstStyle/>
        <a:p>
          <a:endParaRPr lang="en-US"/>
        </a:p>
      </dgm:t>
    </dgm:pt>
    <dgm:pt modelId="{FE3A8BB6-73EB-4CDA-8572-AC718C9CB8E6}" type="pres">
      <dgm:prSet presAssocID="{7F4B1B49-B0DD-4291-9DEA-D880192BDF21}" presName="centerShape" presStyleLbl="node0" presStyleIdx="0" presStyleCnt="1" custScaleX="142862" custScaleY="66926" custLinFactNeighborY="1917"/>
      <dgm:spPr/>
      <dgm:t>
        <a:bodyPr/>
        <a:lstStyle/>
        <a:p>
          <a:endParaRPr lang="en-US"/>
        </a:p>
      </dgm:t>
    </dgm:pt>
    <dgm:pt modelId="{52909C81-0850-416F-B4CF-FBE58D08B452}" type="pres">
      <dgm:prSet presAssocID="{965BF770-1B9C-4E36-A23C-CFDF218C05A1}" presName="parTrans" presStyleLbl="bgSibTrans2D1" presStyleIdx="0" presStyleCnt="2" custLinFactNeighborY="16168"/>
      <dgm:spPr/>
      <dgm:t>
        <a:bodyPr/>
        <a:lstStyle/>
        <a:p>
          <a:endParaRPr lang="en-US"/>
        </a:p>
      </dgm:t>
    </dgm:pt>
    <dgm:pt modelId="{55A45831-9E35-4997-A9FC-13EA07BB7CBF}" type="pres">
      <dgm:prSet presAssocID="{259D579F-D95F-4E4D-A41C-7FFF3F2168AF}" presName="node" presStyleLbl="node1" presStyleIdx="0" presStyleCnt="2" custScaleX="137948" custScaleY="114292" custRadScaleRad="96672" custRadScaleInc="10796">
        <dgm:presLayoutVars>
          <dgm:bulletEnabled val="1"/>
        </dgm:presLayoutVars>
      </dgm:prSet>
      <dgm:spPr/>
      <dgm:t>
        <a:bodyPr/>
        <a:lstStyle/>
        <a:p>
          <a:endParaRPr lang="en-US"/>
        </a:p>
      </dgm:t>
    </dgm:pt>
    <dgm:pt modelId="{4FAC11FB-1E93-4D8B-8370-900B11322D64}" type="pres">
      <dgm:prSet presAssocID="{90225078-B1CB-4E43-B029-B0FECE99F1EC}" presName="parTrans" presStyleLbl="bgSibTrans2D1" presStyleIdx="1" presStyleCnt="2" custLinFactNeighborY="14147"/>
      <dgm:spPr/>
      <dgm:t>
        <a:bodyPr/>
        <a:lstStyle/>
        <a:p>
          <a:endParaRPr lang="en-US"/>
        </a:p>
      </dgm:t>
    </dgm:pt>
    <dgm:pt modelId="{CFA1C010-042C-4F5C-8DD2-8065C47E07B5}" type="pres">
      <dgm:prSet presAssocID="{ED5D7215-02D1-4A41-94FD-407833B7BF07}" presName="node" presStyleLbl="node1" presStyleIdx="1" presStyleCnt="2" custScaleX="136313" custScaleY="113521" custRadScaleRad="95707" custRadScaleInc="-8493">
        <dgm:presLayoutVars>
          <dgm:bulletEnabled val="1"/>
        </dgm:presLayoutVars>
      </dgm:prSet>
      <dgm:spPr/>
      <dgm:t>
        <a:bodyPr/>
        <a:lstStyle/>
        <a:p>
          <a:endParaRPr lang="en-US"/>
        </a:p>
      </dgm:t>
    </dgm:pt>
  </dgm:ptLst>
  <dgm:cxnLst>
    <dgm:cxn modelId="{4CC205BE-355C-4D85-82E3-7B769FE55900}" type="presOf" srcId="{965BF770-1B9C-4E36-A23C-CFDF218C05A1}" destId="{52909C81-0850-416F-B4CF-FBE58D08B452}" srcOrd="0" destOrd="0" presId="urn:microsoft.com/office/officeart/2005/8/layout/radial4"/>
    <dgm:cxn modelId="{5C5763A5-6279-410C-B9DD-BE18017A8558}" type="presOf" srcId="{90225078-B1CB-4E43-B029-B0FECE99F1EC}" destId="{4FAC11FB-1E93-4D8B-8370-900B11322D64}" srcOrd="0" destOrd="0" presId="urn:microsoft.com/office/officeart/2005/8/layout/radial4"/>
    <dgm:cxn modelId="{2966915A-0F84-4066-AB28-181113CCAD9F}" type="presOf" srcId="{259D579F-D95F-4E4D-A41C-7FFF3F2168AF}" destId="{55A45831-9E35-4997-A9FC-13EA07BB7CBF}" srcOrd="0" destOrd="0" presId="urn:microsoft.com/office/officeart/2005/8/layout/radial4"/>
    <dgm:cxn modelId="{65B22896-DD8F-4977-922C-68782A93EBAE}" type="presOf" srcId="{ED5D7215-02D1-4A41-94FD-407833B7BF07}" destId="{CFA1C010-042C-4F5C-8DD2-8065C47E07B5}" srcOrd="0" destOrd="0" presId="urn:microsoft.com/office/officeart/2005/8/layout/radial4"/>
    <dgm:cxn modelId="{2B4B88CC-FD3A-4790-94E4-6267927B00A6}" srcId="{7F4B1B49-B0DD-4291-9DEA-D880192BDF21}" destId="{259D579F-D95F-4E4D-A41C-7FFF3F2168AF}" srcOrd="0" destOrd="0" parTransId="{965BF770-1B9C-4E36-A23C-CFDF218C05A1}" sibTransId="{59EEEC46-BE10-4EAA-A28C-1E182252BB9C}"/>
    <dgm:cxn modelId="{90104078-6D43-4AD9-BFE4-F654845A635B}" type="presOf" srcId="{9C6FB294-918B-4361-82DA-CB06F4A6F92C}" destId="{6434B457-9A96-4A53-B949-0EF24B3D7B61}" srcOrd="0" destOrd="0" presId="urn:microsoft.com/office/officeart/2005/8/layout/radial4"/>
    <dgm:cxn modelId="{1D095E14-A40B-4EC7-B1E6-63A21403BBE2}" srcId="{9C6FB294-918B-4361-82DA-CB06F4A6F92C}" destId="{3A84AAB8-3139-4088-97CC-B1D04B753A07}" srcOrd="3" destOrd="0" parTransId="{9EAB8709-7966-4528-91C3-8F0638009D28}" sibTransId="{4CFC2304-C850-4986-9CD2-CE65239DA995}"/>
    <dgm:cxn modelId="{2642645D-935A-43C9-BBBE-4758FBD4F924}" type="presOf" srcId="{7F4B1B49-B0DD-4291-9DEA-D880192BDF21}" destId="{FE3A8BB6-73EB-4CDA-8572-AC718C9CB8E6}" srcOrd="0" destOrd="0" presId="urn:microsoft.com/office/officeart/2005/8/layout/radial4"/>
    <dgm:cxn modelId="{5037B478-6082-4B03-BFFF-E916ACCA29D9}" srcId="{9C6FB294-918B-4361-82DA-CB06F4A6F92C}" destId="{1541032A-6882-42FD-A619-3442F12A6331}" srcOrd="1" destOrd="0" parTransId="{5E2F96E4-BBE6-45E9-AD7C-3C8607153666}" sibTransId="{AB9CF8C7-51AC-4489-B373-14C617023AF1}"/>
    <dgm:cxn modelId="{6ABAF778-8FB6-472F-B914-FC1D06929DBA}" srcId="{7F4B1B49-B0DD-4291-9DEA-D880192BDF21}" destId="{ED5D7215-02D1-4A41-94FD-407833B7BF07}" srcOrd="1" destOrd="0" parTransId="{90225078-B1CB-4E43-B029-B0FECE99F1EC}" sibTransId="{31B15EB2-0672-4255-A0A3-0229D6C5CD2A}"/>
    <dgm:cxn modelId="{FC578DB7-A5E6-417F-B4D7-B650AB1D8363}" srcId="{9C6FB294-918B-4361-82DA-CB06F4A6F92C}" destId="{8528CD58-32E8-4510-8A9E-1524572F5319}" srcOrd="2" destOrd="0" parTransId="{6C21ED95-6F4C-45B6-B4BF-DA59CF72D29A}" sibTransId="{5A60B505-99EE-436A-82F8-DA52DCED3873}"/>
    <dgm:cxn modelId="{66E6CFDE-AD62-4DF3-8434-C90EF2EE4673}" srcId="{9C6FB294-918B-4361-82DA-CB06F4A6F92C}" destId="{7F4B1B49-B0DD-4291-9DEA-D880192BDF21}" srcOrd="0" destOrd="0" parTransId="{0B2FCAAE-FC48-4217-BBFE-17AAF5CDF063}" sibTransId="{C8DCB2E5-9937-45CA-B62D-BC85F8863019}"/>
    <dgm:cxn modelId="{237AC53A-7518-4FEA-A5BC-6C3A8FFA15D0}" type="presParOf" srcId="{6434B457-9A96-4A53-B949-0EF24B3D7B61}" destId="{FE3A8BB6-73EB-4CDA-8572-AC718C9CB8E6}" srcOrd="0" destOrd="0" presId="urn:microsoft.com/office/officeart/2005/8/layout/radial4"/>
    <dgm:cxn modelId="{5E495F40-9CAE-4F7F-89A9-6BD176BB93A1}" type="presParOf" srcId="{6434B457-9A96-4A53-B949-0EF24B3D7B61}" destId="{52909C81-0850-416F-B4CF-FBE58D08B452}" srcOrd="1" destOrd="0" presId="urn:microsoft.com/office/officeart/2005/8/layout/radial4"/>
    <dgm:cxn modelId="{D5114946-947C-4477-A4E8-34BB1B11C8FF}" type="presParOf" srcId="{6434B457-9A96-4A53-B949-0EF24B3D7B61}" destId="{55A45831-9E35-4997-A9FC-13EA07BB7CBF}" srcOrd="2" destOrd="0" presId="urn:microsoft.com/office/officeart/2005/8/layout/radial4"/>
    <dgm:cxn modelId="{40F03AC3-956F-4FC0-8E81-038E69CDFA14}" type="presParOf" srcId="{6434B457-9A96-4A53-B949-0EF24B3D7B61}" destId="{4FAC11FB-1E93-4D8B-8370-900B11322D64}" srcOrd="3" destOrd="0" presId="urn:microsoft.com/office/officeart/2005/8/layout/radial4"/>
    <dgm:cxn modelId="{93839C8F-2787-4E1F-B3F9-78D73AF994AB}" type="presParOf" srcId="{6434B457-9A96-4A53-B949-0EF24B3D7B61}" destId="{CFA1C010-042C-4F5C-8DD2-8065C47E07B5}" srcOrd="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F82521A-DBD7-4D51-B6BE-B2A826C1FD1D}"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7E427CD2-6CAE-4D4C-AEE7-63A9E95F87B2}">
      <dgm:prSet phldrT="[Text]"/>
      <dgm:spPr>
        <a:solidFill>
          <a:schemeClr val="bg1">
            <a:lumMod val="85000"/>
          </a:schemeClr>
        </a:solidFill>
      </dgm:spPr>
      <dgm:t>
        <a:bodyPr/>
        <a:lstStyle/>
        <a:p>
          <a:r>
            <a:rPr lang="vi-VN" b="1" dirty="0" smtClean="0">
              <a:solidFill>
                <a:schemeClr val="tx1"/>
              </a:solidFill>
              <a:cs typeface="Arial" pitchFamily="34" charset="0"/>
            </a:rPr>
            <a:t>Hết hạn hợp đồng</a:t>
          </a:r>
          <a:endParaRPr lang="en-US" b="1" dirty="0">
            <a:solidFill>
              <a:schemeClr val="tx1"/>
            </a:solidFill>
          </a:endParaRPr>
        </a:p>
      </dgm:t>
    </dgm:pt>
    <dgm:pt modelId="{5C67E422-6E94-448E-A85B-11009CB7CD00}" type="parTrans" cxnId="{A2DA8208-B307-401D-9049-490DA6DDEA8C}">
      <dgm:prSet/>
      <dgm:spPr/>
      <dgm:t>
        <a:bodyPr/>
        <a:lstStyle/>
        <a:p>
          <a:endParaRPr lang="en-US"/>
        </a:p>
      </dgm:t>
    </dgm:pt>
    <dgm:pt modelId="{84A54090-B21C-4709-8291-D8F7CEE19114}" type="sibTrans" cxnId="{A2DA8208-B307-401D-9049-490DA6DDEA8C}">
      <dgm:prSet/>
      <dgm:spPr/>
      <dgm:t>
        <a:bodyPr/>
        <a:lstStyle/>
        <a:p>
          <a:endParaRPr lang="en-US"/>
        </a:p>
      </dgm:t>
    </dgm:pt>
    <dgm:pt modelId="{E59B9871-33A7-46DE-BD4E-8879568B1D96}">
      <dgm:prSet phldrT="[Text]"/>
      <dgm:spPr>
        <a:solidFill>
          <a:schemeClr val="bg1">
            <a:lumMod val="85000"/>
          </a:schemeClr>
        </a:solidFill>
      </dgm:spPr>
      <dgm:t>
        <a:bodyPr/>
        <a:lstStyle/>
        <a:p>
          <a:r>
            <a:rPr lang="vi-VN" b="1" dirty="0" smtClean="0">
              <a:solidFill>
                <a:schemeClr val="tx1"/>
              </a:solidFill>
              <a:cs typeface="Arial" pitchFamily="34" charset="0"/>
            </a:rPr>
            <a:t>Đã hoàn thành công việc theo hợp đồng</a:t>
          </a:r>
          <a:endParaRPr lang="en-US" b="1" dirty="0">
            <a:solidFill>
              <a:schemeClr val="tx1"/>
            </a:solidFill>
          </a:endParaRPr>
        </a:p>
      </dgm:t>
    </dgm:pt>
    <dgm:pt modelId="{44A65156-F597-4496-B99C-DCE0C0984C10}" type="parTrans" cxnId="{113430C9-F187-490D-A9AE-32EBE1E08894}">
      <dgm:prSet/>
      <dgm:spPr/>
      <dgm:t>
        <a:bodyPr/>
        <a:lstStyle/>
        <a:p>
          <a:endParaRPr lang="en-US"/>
        </a:p>
      </dgm:t>
    </dgm:pt>
    <dgm:pt modelId="{A87E92A3-702E-427E-8682-FC9B35812B9D}" type="sibTrans" cxnId="{113430C9-F187-490D-A9AE-32EBE1E08894}">
      <dgm:prSet/>
      <dgm:spPr/>
      <dgm:t>
        <a:bodyPr/>
        <a:lstStyle/>
        <a:p>
          <a:endParaRPr lang="en-US"/>
        </a:p>
      </dgm:t>
    </dgm:pt>
    <dgm:pt modelId="{1CCA5C5F-FF92-4650-9BAD-428A03DA6C2C}">
      <dgm:prSet phldrT="[Text]"/>
      <dgm:spPr>
        <a:solidFill>
          <a:schemeClr val="bg1">
            <a:lumMod val="85000"/>
          </a:schemeClr>
        </a:solidFill>
      </dgm:spPr>
      <dgm:t>
        <a:bodyPr/>
        <a:lstStyle/>
        <a:p>
          <a:r>
            <a:rPr lang="vi-VN" b="1" dirty="0" smtClean="0">
              <a:solidFill>
                <a:schemeClr val="tx1"/>
              </a:solidFill>
              <a:cs typeface="Arial" pitchFamily="34" charset="0"/>
            </a:rPr>
            <a:t>Hai bên thỏa thuận chấm dứt hợp đồng</a:t>
          </a:r>
          <a:endParaRPr lang="en-US" b="1" dirty="0">
            <a:solidFill>
              <a:schemeClr val="tx1"/>
            </a:solidFill>
          </a:endParaRPr>
        </a:p>
      </dgm:t>
    </dgm:pt>
    <dgm:pt modelId="{F0A59A6E-AA4D-4C17-A5DF-5AC8250D4648}" type="parTrans" cxnId="{0EA8463C-A2F8-40E6-BF51-3EBA103F3C62}">
      <dgm:prSet/>
      <dgm:spPr/>
      <dgm:t>
        <a:bodyPr/>
        <a:lstStyle/>
        <a:p>
          <a:endParaRPr lang="en-US"/>
        </a:p>
      </dgm:t>
    </dgm:pt>
    <dgm:pt modelId="{70C8F559-D3F7-4B00-9664-2CF882BA28A4}" type="sibTrans" cxnId="{0EA8463C-A2F8-40E6-BF51-3EBA103F3C62}">
      <dgm:prSet/>
      <dgm:spPr/>
      <dgm:t>
        <a:bodyPr/>
        <a:lstStyle/>
        <a:p>
          <a:endParaRPr lang="en-US"/>
        </a:p>
      </dgm:t>
    </dgm:pt>
    <dgm:pt modelId="{0D5882E6-4879-4987-86EB-8765F82465AD}">
      <dgm:prSet phldrT="[Text]"/>
      <dgm:spPr>
        <a:solidFill>
          <a:schemeClr val="bg1">
            <a:lumMod val="85000"/>
          </a:schemeClr>
        </a:solidFill>
      </dgm:spPr>
      <dgm:t>
        <a:bodyPr/>
        <a:lstStyle/>
        <a:p>
          <a:r>
            <a:rPr lang="vi-VN" dirty="0" smtClean="0">
              <a:solidFill>
                <a:schemeClr val="tx1"/>
              </a:solidFill>
              <a:cs typeface="Arial" pitchFamily="34" charset="0"/>
            </a:rPr>
            <a:t>Người lao động chết, mất tích theo tuyên bố của tòa án...</a:t>
          </a:r>
          <a:endParaRPr lang="en-US" dirty="0">
            <a:solidFill>
              <a:schemeClr val="tx1"/>
            </a:solidFill>
          </a:endParaRPr>
        </a:p>
      </dgm:t>
    </dgm:pt>
    <dgm:pt modelId="{9CEB9CE7-17BA-4188-B45F-BFD70F27EACF}" type="parTrans" cxnId="{7FC303DF-67E4-4AC7-9600-49447EBAE632}">
      <dgm:prSet/>
      <dgm:spPr/>
      <dgm:t>
        <a:bodyPr/>
        <a:lstStyle/>
        <a:p>
          <a:endParaRPr lang="en-US"/>
        </a:p>
      </dgm:t>
    </dgm:pt>
    <dgm:pt modelId="{C8AAC1AF-997C-486C-954C-C4522A3343E7}" type="sibTrans" cxnId="{7FC303DF-67E4-4AC7-9600-49447EBAE632}">
      <dgm:prSet/>
      <dgm:spPr/>
      <dgm:t>
        <a:bodyPr/>
        <a:lstStyle/>
        <a:p>
          <a:endParaRPr lang="en-US"/>
        </a:p>
      </dgm:t>
    </dgm:pt>
    <dgm:pt modelId="{667A1D1B-1EFF-45A3-AD2B-677739FF230D}" type="pres">
      <dgm:prSet presAssocID="{6F82521A-DBD7-4D51-B6BE-B2A826C1FD1D}" presName="Name0" presStyleCnt="0">
        <dgm:presLayoutVars>
          <dgm:chMax val="7"/>
          <dgm:chPref val="7"/>
          <dgm:dir/>
        </dgm:presLayoutVars>
      </dgm:prSet>
      <dgm:spPr/>
      <dgm:t>
        <a:bodyPr/>
        <a:lstStyle/>
        <a:p>
          <a:endParaRPr lang="en-US"/>
        </a:p>
      </dgm:t>
    </dgm:pt>
    <dgm:pt modelId="{DBD43C53-D50D-4303-B7D1-54B0359EEA99}" type="pres">
      <dgm:prSet presAssocID="{6F82521A-DBD7-4D51-B6BE-B2A826C1FD1D}" presName="Name1" presStyleCnt="0"/>
      <dgm:spPr/>
    </dgm:pt>
    <dgm:pt modelId="{1CB8A184-91A7-496E-879C-4DC5061E2E18}" type="pres">
      <dgm:prSet presAssocID="{6F82521A-DBD7-4D51-B6BE-B2A826C1FD1D}" presName="cycle" presStyleCnt="0"/>
      <dgm:spPr/>
    </dgm:pt>
    <dgm:pt modelId="{5C6EFA34-DBD0-4B3A-8A73-894ECF9D6089}" type="pres">
      <dgm:prSet presAssocID="{6F82521A-DBD7-4D51-B6BE-B2A826C1FD1D}" presName="srcNode" presStyleLbl="node1" presStyleIdx="0" presStyleCnt="4"/>
      <dgm:spPr/>
    </dgm:pt>
    <dgm:pt modelId="{442A3298-BC57-4AF0-919A-F88B0C419E05}" type="pres">
      <dgm:prSet presAssocID="{6F82521A-DBD7-4D51-B6BE-B2A826C1FD1D}" presName="conn" presStyleLbl="parChTrans1D2" presStyleIdx="0" presStyleCnt="1"/>
      <dgm:spPr/>
      <dgm:t>
        <a:bodyPr/>
        <a:lstStyle/>
        <a:p>
          <a:endParaRPr lang="en-US"/>
        </a:p>
      </dgm:t>
    </dgm:pt>
    <dgm:pt modelId="{E34ADDE0-DA68-46EC-8E2C-8607FD7B067D}" type="pres">
      <dgm:prSet presAssocID="{6F82521A-DBD7-4D51-B6BE-B2A826C1FD1D}" presName="extraNode" presStyleLbl="node1" presStyleIdx="0" presStyleCnt="4"/>
      <dgm:spPr/>
    </dgm:pt>
    <dgm:pt modelId="{69DD39B5-5294-46D4-8C22-D1C689F441AD}" type="pres">
      <dgm:prSet presAssocID="{6F82521A-DBD7-4D51-B6BE-B2A826C1FD1D}" presName="dstNode" presStyleLbl="node1" presStyleIdx="0" presStyleCnt="4"/>
      <dgm:spPr/>
    </dgm:pt>
    <dgm:pt modelId="{D9C40ACB-59F3-4896-8618-29206B0240F6}" type="pres">
      <dgm:prSet presAssocID="{7E427CD2-6CAE-4D4C-AEE7-63A9E95F87B2}" presName="text_1" presStyleLbl="node1" presStyleIdx="0" presStyleCnt="4">
        <dgm:presLayoutVars>
          <dgm:bulletEnabled val="1"/>
        </dgm:presLayoutVars>
      </dgm:prSet>
      <dgm:spPr/>
      <dgm:t>
        <a:bodyPr/>
        <a:lstStyle/>
        <a:p>
          <a:endParaRPr lang="en-US"/>
        </a:p>
      </dgm:t>
    </dgm:pt>
    <dgm:pt modelId="{1BBECFEE-5A46-448C-A8DA-23B524EEE603}" type="pres">
      <dgm:prSet presAssocID="{7E427CD2-6CAE-4D4C-AEE7-63A9E95F87B2}" presName="accent_1" presStyleCnt="0"/>
      <dgm:spPr/>
    </dgm:pt>
    <dgm:pt modelId="{88481EE7-A67A-42D1-B0B5-35336688D894}" type="pres">
      <dgm:prSet presAssocID="{7E427CD2-6CAE-4D4C-AEE7-63A9E95F87B2}" presName="accentRepeatNode" presStyleLbl="solidFgAcc1" presStyleIdx="0" presStyleCnt="4"/>
      <dgm:spPr/>
    </dgm:pt>
    <dgm:pt modelId="{11419245-9861-4AF3-83ED-91A452756951}" type="pres">
      <dgm:prSet presAssocID="{E59B9871-33A7-46DE-BD4E-8879568B1D96}" presName="text_2" presStyleLbl="node1" presStyleIdx="1" presStyleCnt="4">
        <dgm:presLayoutVars>
          <dgm:bulletEnabled val="1"/>
        </dgm:presLayoutVars>
      </dgm:prSet>
      <dgm:spPr/>
      <dgm:t>
        <a:bodyPr/>
        <a:lstStyle/>
        <a:p>
          <a:endParaRPr lang="en-US"/>
        </a:p>
      </dgm:t>
    </dgm:pt>
    <dgm:pt modelId="{8EE69782-16E4-4B4A-9737-8D9013EC670B}" type="pres">
      <dgm:prSet presAssocID="{E59B9871-33A7-46DE-BD4E-8879568B1D96}" presName="accent_2" presStyleCnt="0"/>
      <dgm:spPr/>
    </dgm:pt>
    <dgm:pt modelId="{D6E4AE7D-12F2-4722-A38D-A4F9F98F58E9}" type="pres">
      <dgm:prSet presAssocID="{E59B9871-33A7-46DE-BD4E-8879568B1D96}" presName="accentRepeatNode" presStyleLbl="solidFgAcc1" presStyleIdx="1" presStyleCnt="4"/>
      <dgm:spPr/>
    </dgm:pt>
    <dgm:pt modelId="{02760F97-E4B5-4B83-A3E9-6E4A20981D16}" type="pres">
      <dgm:prSet presAssocID="{1CCA5C5F-FF92-4650-9BAD-428A03DA6C2C}" presName="text_3" presStyleLbl="node1" presStyleIdx="2" presStyleCnt="4">
        <dgm:presLayoutVars>
          <dgm:bulletEnabled val="1"/>
        </dgm:presLayoutVars>
      </dgm:prSet>
      <dgm:spPr/>
      <dgm:t>
        <a:bodyPr/>
        <a:lstStyle/>
        <a:p>
          <a:endParaRPr lang="en-US"/>
        </a:p>
      </dgm:t>
    </dgm:pt>
    <dgm:pt modelId="{34136D0A-0649-469C-A88F-1C0A7767B64C}" type="pres">
      <dgm:prSet presAssocID="{1CCA5C5F-FF92-4650-9BAD-428A03DA6C2C}" presName="accent_3" presStyleCnt="0"/>
      <dgm:spPr/>
    </dgm:pt>
    <dgm:pt modelId="{D38FC42E-B721-4103-9B58-1E182E00C30B}" type="pres">
      <dgm:prSet presAssocID="{1CCA5C5F-FF92-4650-9BAD-428A03DA6C2C}" presName="accentRepeatNode" presStyleLbl="solidFgAcc1" presStyleIdx="2" presStyleCnt="4"/>
      <dgm:spPr/>
    </dgm:pt>
    <dgm:pt modelId="{0F4E827C-F80A-4957-AA50-F0115B2221C1}" type="pres">
      <dgm:prSet presAssocID="{0D5882E6-4879-4987-86EB-8765F82465AD}" presName="text_4" presStyleLbl="node1" presStyleIdx="3" presStyleCnt="4">
        <dgm:presLayoutVars>
          <dgm:bulletEnabled val="1"/>
        </dgm:presLayoutVars>
      </dgm:prSet>
      <dgm:spPr/>
      <dgm:t>
        <a:bodyPr/>
        <a:lstStyle/>
        <a:p>
          <a:endParaRPr lang="en-US"/>
        </a:p>
      </dgm:t>
    </dgm:pt>
    <dgm:pt modelId="{F6850DBD-BDE1-46CB-80D4-18134CFC54EE}" type="pres">
      <dgm:prSet presAssocID="{0D5882E6-4879-4987-86EB-8765F82465AD}" presName="accent_4" presStyleCnt="0"/>
      <dgm:spPr/>
    </dgm:pt>
    <dgm:pt modelId="{3B0E3EB3-B75B-428F-A42D-35248149BBFA}" type="pres">
      <dgm:prSet presAssocID="{0D5882E6-4879-4987-86EB-8765F82465AD}" presName="accentRepeatNode" presStyleLbl="solidFgAcc1" presStyleIdx="3" presStyleCnt="4"/>
      <dgm:spPr/>
    </dgm:pt>
  </dgm:ptLst>
  <dgm:cxnLst>
    <dgm:cxn modelId="{07CA44E0-8531-4FDC-ABA8-307885914263}" type="presOf" srcId="{1CCA5C5F-FF92-4650-9BAD-428A03DA6C2C}" destId="{02760F97-E4B5-4B83-A3E9-6E4A20981D16}" srcOrd="0" destOrd="0" presId="urn:microsoft.com/office/officeart/2008/layout/VerticalCurvedList"/>
    <dgm:cxn modelId="{4C3B28DD-A32B-48AA-888C-15201DC95E4B}" type="presOf" srcId="{E59B9871-33A7-46DE-BD4E-8879568B1D96}" destId="{11419245-9861-4AF3-83ED-91A452756951}" srcOrd="0" destOrd="0" presId="urn:microsoft.com/office/officeart/2008/layout/VerticalCurvedList"/>
    <dgm:cxn modelId="{5FB34A33-1807-4921-94D8-656E6EAF8592}" type="presOf" srcId="{84A54090-B21C-4709-8291-D8F7CEE19114}" destId="{442A3298-BC57-4AF0-919A-F88B0C419E05}" srcOrd="0" destOrd="0" presId="urn:microsoft.com/office/officeart/2008/layout/VerticalCurvedList"/>
    <dgm:cxn modelId="{113430C9-F187-490D-A9AE-32EBE1E08894}" srcId="{6F82521A-DBD7-4D51-B6BE-B2A826C1FD1D}" destId="{E59B9871-33A7-46DE-BD4E-8879568B1D96}" srcOrd="1" destOrd="0" parTransId="{44A65156-F597-4496-B99C-DCE0C0984C10}" sibTransId="{A87E92A3-702E-427E-8682-FC9B35812B9D}"/>
    <dgm:cxn modelId="{0EA8463C-A2F8-40E6-BF51-3EBA103F3C62}" srcId="{6F82521A-DBD7-4D51-B6BE-B2A826C1FD1D}" destId="{1CCA5C5F-FF92-4650-9BAD-428A03DA6C2C}" srcOrd="2" destOrd="0" parTransId="{F0A59A6E-AA4D-4C17-A5DF-5AC8250D4648}" sibTransId="{70C8F559-D3F7-4B00-9664-2CF882BA28A4}"/>
    <dgm:cxn modelId="{829A1FF5-FC92-45F2-BF88-7BF99C326286}" type="presOf" srcId="{0D5882E6-4879-4987-86EB-8765F82465AD}" destId="{0F4E827C-F80A-4957-AA50-F0115B2221C1}" srcOrd="0" destOrd="0" presId="urn:microsoft.com/office/officeart/2008/layout/VerticalCurvedList"/>
    <dgm:cxn modelId="{646070EE-1C24-4ACB-A607-9F52EF04BCFF}" type="presOf" srcId="{7E427CD2-6CAE-4D4C-AEE7-63A9E95F87B2}" destId="{D9C40ACB-59F3-4896-8618-29206B0240F6}" srcOrd="0" destOrd="0" presId="urn:microsoft.com/office/officeart/2008/layout/VerticalCurvedList"/>
    <dgm:cxn modelId="{D2956F48-CCF5-4E03-B49B-10776B59668F}" type="presOf" srcId="{6F82521A-DBD7-4D51-B6BE-B2A826C1FD1D}" destId="{667A1D1B-1EFF-45A3-AD2B-677739FF230D}" srcOrd="0" destOrd="0" presId="urn:microsoft.com/office/officeart/2008/layout/VerticalCurvedList"/>
    <dgm:cxn modelId="{7FC303DF-67E4-4AC7-9600-49447EBAE632}" srcId="{6F82521A-DBD7-4D51-B6BE-B2A826C1FD1D}" destId="{0D5882E6-4879-4987-86EB-8765F82465AD}" srcOrd="3" destOrd="0" parTransId="{9CEB9CE7-17BA-4188-B45F-BFD70F27EACF}" sibTransId="{C8AAC1AF-997C-486C-954C-C4522A3343E7}"/>
    <dgm:cxn modelId="{A2DA8208-B307-401D-9049-490DA6DDEA8C}" srcId="{6F82521A-DBD7-4D51-B6BE-B2A826C1FD1D}" destId="{7E427CD2-6CAE-4D4C-AEE7-63A9E95F87B2}" srcOrd="0" destOrd="0" parTransId="{5C67E422-6E94-448E-A85B-11009CB7CD00}" sibTransId="{84A54090-B21C-4709-8291-D8F7CEE19114}"/>
    <dgm:cxn modelId="{4D57F5C0-BA78-4253-8965-32CD755A4D33}" type="presParOf" srcId="{667A1D1B-1EFF-45A3-AD2B-677739FF230D}" destId="{DBD43C53-D50D-4303-B7D1-54B0359EEA99}" srcOrd="0" destOrd="0" presId="urn:microsoft.com/office/officeart/2008/layout/VerticalCurvedList"/>
    <dgm:cxn modelId="{2169E654-42B9-498B-96C7-31E53DC69E26}" type="presParOf" srcId="{DBD43C53-D50D-4303-B7D1-54B0359EEA99}" destId="{1CB8A184-91A7-496E-879C-4DC5061E2E18}" srcOrd="0" destOrd="0" presId="urn:microsoft.com/office/officeart/2008/layout/VerticalCurvedList"/>
    <dgm:cxn modelId="{FFD3D669-DD58-4BEB-9215-D061CA34FF57}" type="presParOf" srcId="{1CB8A184-91A7-496E-879C-4DC5061E2E18}" destId="{5C6EFA34-DBD0-4B3A-8A73-894ECF9D6089}" srcOrd="0" destOrd="0" presId="urn:microsoft.com/office/officeart/2008/layout/VerticalCurvedList"/>
    <dgm:cxn modelId="{758E6913-36C1-4BAE-BAAF-9491EAA3DDB3}" type="presParOf" srcId="{1CB8A184-91A7-496E-879C-4DC5061E2E18}" destId="{442A3298-BC57-4AF0-919A-F88B0C419E05}" srcOrd="1" destOrd="0" presId="urn:microsoft.com/office/officeart/2008/layout/VerticalCurvedList"/>
    <dgm:cxn modelId="{D203C019-B552-442B-AD20-AFFC1C848E98}" type="presParOf" srcId="{1CB8A184-91A7-496E-879C-4DC5061E2E18}" destId="{E34ADDE0-DA68-46EC-8E2C-8607FD7B067D}" srcOrd="2" destOrd="0" presId="urn:microsoft.com/office/officeart/2008/layout/VerticalCurvedList"/>
    <dgm:cxn modelId="{0CC31743-D3B7-407B-AB3C-2239D0A60B98}" type="presParOf" srcId="{1CB8A184-91A7-496E-879C-4DC5061E2E18}" destId="{69DD39B5-5294-46D4-8C22-D1C689F441AD}" srcOrd="3" destOrd="0" presId="urn:microsoft.com/office/officeart/2008/layout/VerticalCurvedList"/>
    <dgm:cxn modelId="{1AD726F3-ED7F-44A8-9616-15BD72DE1E3D}" type="presParOf" srcId="{DBD43C53-D50D-4303-B7D1-54B0359EEA99}" destId="{D9C40ACB-59F3-4896-8618-29206B0240F6}" srcOrd="1" destOrd="0" presId="urn:microsoft.com/office/officeart/2008/layout/VerticalCurvedList"/>
    <dgm:cxn modelId="{874DC922-39F6-4A41-9CDD-23F137D33403}" type="presParOf" srcId="{DBD43C53-D50D-4303-B7D1-54B0359EEA99}" destId="{1BBECFEE-5A46-448C-A8DA-23B524EEE603}" srcOrd="2" destOrd="0" presId="urn:microsoft.com/office/officeart/2008/layout/VerticalCurvedList"/>
    <dgm:cxn modelId="{AD5A4BA7-4470-4A68-BCFC-831E4D5E6BD0}" type="presParOf" srcId="{1BBECFEE-5A46-448C-A8DA-23B524EEE603}" destId="{88481EE7-A67A-42D1-B0B5-35336688D894}" srcOrd="0" destOrd="0" presId="urn:microsoft.com/office/officeart/2008/layout/VerticalCurvedList"/>
    <dgm:cxn modelId="{8B711785-D5F3-4C8F-899A-6F6C32C10EBB}" type="presParOf" srcId="{DBD43C53-D50D-4303-B7D1-54B0359EEA99}" destId="{11419245-9861-4AF3-83ED-91A452756951}" srcOrd="3" destOrd="0" presId="urn:microsoft.com/office/officeart/2008/layout/VerticalCurvedList"/>
    <dgm:cxn modelId="{8E4EA076-A5D4-4ED5-9F85-E4D91571D2F2}" type="presParOf" srcId="{DBD43C53-D50D-4303-B7D1-54B0359EEA99}" destId="{8EE69782-16E4-4B4A-9737-8D9013EC670B}" srcOrd="4" destOrd="0" presId="urn:microsoft.com/office/officeart/2008/layout/VerticalCurvedList"/>
    <dgm:cxn modelId="{65AB1BF2-8C0F-4A80-9BE5-0716E75EEABE}" type="presParOf" srcId="{8EE69782-16E4-4B4A-9737-8D9013EC670B}" destId="{D6E4AE7D-12F2-4722-A38D-A4F9F98F58E9}" srcOrd="0" destOrd="0" presId="urn:microsoft.com/office/officeart/2008/layout/VerticalCurvedList"/>
    <dgm:cxn modelId="{709A84E3-A874-4E05-8C8B-FB3B3A3BE1C3}" type="presParOf" srcId="{DBD43C53-D50D-4303-B7D1-54B0359EEA99}" destId="{02760F97-E4B5-4B83-A3E9-6E4A20981D16}" srcOrd="5" destOrd="0" presId="urn:microsoft.com/office/officeart/2008/layout/VerticalCurvedList"/>
    <dgm:cxn modelId="{392588F9-A2C2-42A6-BD5E-05E69E7A28F1}" type="presParOf" srcId="{DBD43C53-D50D-4303-B7D1-54B0359EEA99}" destId="{34136D0A-0649-469C-A88F-1C0A7767B64C}" srcOrd="6" destOrd="0" presId="urn:microsoft.com/office/officeart/2008/layout/VerticalCurvedList"/>
    <dgm:cxn modelId="{9587649C-39E7-4D70-8E4C-A61D9EA7D1F7}" type="presParOf" srcId="{34136D0A-0649-469C-A88F-1C0A7767B64C}" destId="{D38FC42E-B721-4103-9B58-1E182E00C30B}" srcOrd="0" destOrd="0" presId="urn:microsoft.com/office/officeart/2008/layout/VerticalCurvedList"/>
    <dgm:cxn modelId="{F65ED2D3-4EC7-4FA4-977D-632ED05C1999}" type="presParOf" srcId="{DBD43C53-D50D-4303-B7D1-54B0359EEA99}" destId="{0F4E827C-F80A-4957-AA50-F0115B2221C1}" srcOrd="7" destOrd="0" presId="urn:microsoft.com/office/officeart/2008/layout/VerticalCurvedList"/>
    <dgm:cxn modelId="{ED7E15E3-F955-4D2D-9C72-F521F0C8A157}" type="presParOf" srcId="{DBD43C53-D50D-4303-B7D1-54B0359EEA99}" destId="{F6850DBD-BDE1-46CB-80D4-18134CFC54EE}" srcOrd="8" destOrd="0" presId="urn:microsoft.com/office/officeart/2008/layout/VerticalCurvedList"/>
    <dgm:cxn modelId="{36DF91DD-650B-4FB8-8B69-0E233A94C73A}" type="presParOf" srcId="{F6850DBD-BDE1-46CB-80D4-18134CFC54EE}" destId="{3B0E3EB3-B75B-428F-A42D-35248149BBFA}"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A8B198B-7C65-43B1-9C18-B05711CA035D}" type="doc">
      <dgm:prSet loTypeId="urn:microsoft.com/office/officeart/2005/8/layout/vList6" loCatId="list" qsTypeId="urn:microsoft.com/office/officeart/2005/8/quickstyle/3d2" qsCatId="3D" csTypeId="urn:microsoft.com/office/officeart/2005/8/colors/accent1_2" csCatId="accent1" phldr="1"/>
      <dgm:spPr/>
      <dgm:t>
        <a:bodyPr/>
        <a:lstStyle/>
        <a:p>
          <a:endParaRPr lang="en-US"/>
        </a:p>
      </dgm:t>
    </dgm:pt>
    <dgm:pt modelId="{1FA211E7-C6E1-439C-8583-4FC624CB5513}">
      <dgm:prSet phldrT="[Text]" custT="1"/>
      <dgm:spPr>
        <a:solidFill>
          <a:schemeClr val="bg1">
            <a:lumMod val="85000"/>
          </a:schemeClr>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vi-VN" sz="3600" b="1" dirty="0" smtClean="0">
              <a:solidFill>
                <a:schemeClr val="tx1"/>
              </a:solidFill>
              <a:latin typeface="Arial" pitchFamily="34" charset="0"/>
              <a:cs typeface="Arial" pitchFamily="34" charset="0"/>
            </a:rPr>
            <a:t>d) Đối với một số ngành, nghề, công việc đặc thù</a:t>
          </a:r>
          <a:endParaRPr lang="en-US" sz="3600" dirty="0"/>
        </a:p>
      </dgm:t>
    </dgm:pt>
    <dgm:pt modelId="{A221E836-77AB-4AAF-B6D8-3BE30641A811}" type="parTrans" cxnId="{90D7DF6A-1EB2-4166-8CFF-F0D77A602568}">
      <dgm:prSet/>
      <dgm:spPr/>
      <dgm:t>
        <a:bodyPr/>
        <a:lstStyle/>
        <a:p>
          <a:endParaRPr lang="en-US"/>
        </a:p>
      </dgm:t>
    </dgm:pt>
    <dgm:pt modelId="{EE57EEBC-5C4B-4CE6-B7A3-31EA9A6EF3AA}" type="sibTrans" cxnId="{90D7DF6A-1EB2-4166-8CFF-F0D77A602568}">
      <dgm:prSet/>
      <dgm:spPr/>
      <dgm:t>
        <a:bodyPr/>
        <a:lstStyle/>
        <a:p>
          <a:endParaRPr lang="en-US"/>
        </a:p>
      </dgm:t>
    </dgm:pt>
    <dgm:pt modelId="{2F5046E4-678E-4282-B11C-01DCC2881E40}">
      <dgm:prSet phldrT="[Text]" custT="1"/>
      <dgm:spPr>
        <a:solidFill>
          <a:schemeClr val="bg2">
            <a:lumMod val="75000"/>
            <a:alpha val="90000"/>
          </a:schemeClr>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vi-VN" sz="3600" b="1" dirty="0" smtClean="0">
              <a:solidFill>
                <a:schemeClr val="tx1"/>
              </a:solidFill>
              <a:latin typeface="Arial" pitchFamily="34" charset="0"/>
              <a:cs typeface="Arial" pitchFamily="34" charset="0"/>
            </a:rPr>
            <a:t>thì thời hạn báo trước được thực hiện theo quy định của Chính phủ</a:t>
          </a:r>
          <a:endParaRPr lang="en-US" sz="3600" dirty="0" smtClean="0"/>
        </a:p>
      </dgm:t>
    </dgm:pt>
    <dgm:pt modelId="{507306E7-B99D-4107-A196-C06756DF12D2}" type="parTrans" cxnId="{445F9F82-79A9-4525-AF9B-D9533967F960}">
      <dgm:prSet/>
      <dgm:spPr/>
      <dgm:t>
        <a:bodyPr/>
        <a:lstStyle/>
        <a:p>
          <a:endParaRPr lang="en-US"/>
        </a:p>
      </dgm:t>
    </dgm:pt>
    <dgm:pt modelId="{23869CD2-B2B9-4158-8FCF-088897658836}" type="sibTrans" cxnId="{445F9F82-79A9-4525-AF9B-D9533967F960}">
      <dgm:prSet/>
      <dgm:spPr/>
      <dgm:t>
        <a:bodyPr/>
        <a:lstStyle/>
        <a:p>
          <a:endParaRPr lang="en-US"/>
        </a:p>
      </dgm:t>
    </dgm:pt>
    <dgm:pt modelId="{D46F40DF-7C14-4692-A1E9-2355C2ADA187}" type="pres">
      <dgm:prSet presAssocID="{2A8B198B-7C65-43B1-9C18-B05711CA035D}" presName="Name0" presStyleCnt="0">
        <dgm:presLayoutVars>
          <dgm:dir/>
          <dgm:animLvl val="lvl"/>
          <dgm:resizeHandles/>
        </dgm:presLayoutVars>
      </dgm:prSet>
      <dgm:spPr/>
      <dgm:t>
        <a:bodyPr/>
        <a:lstStyle/>
        <a:p>
          <a:endParaRPr lang="en-US"/>
        </a:p>
      </dgm:t>
    </dgm:pt>
    <dgm:pt modelId="{F03FEAB4-D306-4805-96B8-0612A5A9008D}" type="pres">
      <dgm:prSet presAssocID="{1FA211E7-C6E1-439C-8583-4FC624CB5513}" presName="linNode" presStyleCnt="0"/>
      <dgm:spPr/>
    </dgm:pt>
    <dgm:pt modelId="{31B0F7AB-BC70-4F56-B8DC-396AB2CC4048}" type="pres">
      <dgm:prSet presAssocID="{1FA211E7-C6E1-439C-8583-4FC624CB5513}" presName="parentShp" presStyleLbl="node1" presStyleIdx="0" presStyleCnt="1" custLinFactNeighborY="-12331">
        <dgm:presLayoutVars>
          <dgm:bulletEnabled val="1"/>
        </dgm:presLayoutVars>
      </dgm:prSet>
      <dgm:spPr/>
      <dgm:t>
        <a:bodyPr/>
        <a:lstStyle/>
        <a:p>
          <a:endParaRPr lang="en-US"/>
        </a:p>
      </dgm:t>
    </dgm:pt>
    <dgm:pt modelId="{7E49E8D4-32ED-4D8D-A98D-402C2FBEB8BF}" type="pres">
      <dgm:prSet presAssocID="{1FA211E7-C6E1-439C-8583-4FC624CB5513}" presName="childShp" presStyleLbl="bgAccFollowNode1" presStyleIdx="0" presStyleCnt="1">
        <dgm:presLayoutVars>
          <dgm:bulletEnabled val="1"/>
        </dgm:presLayoutVars>
      </dgm:prSet>
      <dgm:spPr/>
      <dgm:t>
        <a:bodyPr/>
        <a:lstStyle/>
        <a:p>
          <a:endParaRPr lang="en-US"/>
        </a:p>
      </dgm:t>
    </dgm:pt>
  </dgm:ptLst>
  <dgm:cxnLst>
    <dgm:cxn modelId="{75024771-9BA8-496B-9175-E976779B5638}" type="presOf" srcId="{2A8B198B-7C65-43B1-9C18-B05711CA035D}" destId="{D46F40DF-7C14-4692-A1E9-2355C2ADA187}" srcOrd="0" destOrd="0" presId="urn:microsoft.com/office/officeart/2005/8/layout/vList6"/>
    <dgm:cxn modelId="{A2EE9F08-8086-40F3-8E47-849D8EB9C811}" type="presOf" srcId="{1FA211E7-C6E1-439C-8583-4FC624CB5513}" destId="{31B0F7AB-BC70-4F56-B8DC-396AB2CC4048}" srcOrd="0" destOrd="0" presId="urn:microsoft.com/office/officeart/2005/8/layout/vList6"/>
    <dgm:cxn modelId="{A0F8CEFA-B138-4238-94FD-9FEC422412B2}" type="presOf" srcId="{2F5046E4-678E-4282-B11C-01DCC2881E40}" destId="{7E49E8D4-32ED-4D8D-A98D-402C2FBEB8BF}" srcOrd="0" destOrd="0" presId="urn:microsoft.com/office/officeart/2005/8/layout/vList6"/>
    <dgm:cxn modelId="{445F9F82-79A9-4525-AF9B-D9533967F960}" srcId="{1FA211E7-C6E1-439C-8583-4FC624CB5513}" destId="{2F5046E4-678E-4282-B11C-01DCC2881E40}" srcOrd="0" destOrd="0" parTransId="{507306E7-B99D-4107-A196-C06756DF12D2}" sibTransId="{23869CD2-B2B9-4158-8FCF-088897658836}"/>
    <dgm:cxn modelId="{90D7DF6A-1EB2-4166-8CFF-F0D77A602568}" srcId="{2A8B198B-7C65-43B1-9C18-B05711CA035D}" destId="{1FA211E7-C6E1-439C-8583-4FC624CB5513}" srcOrd="0" destOrd="0" parTransId="{A221E836-77AB-4AAF-B6D8-3BE30641A811}" sibTransId="{EE57EEBC-5C4B-4CE6-B7A3-31EA9A6EF3AA}"/>
    <dgm:cxn modelId="{2B75AD6F-8F63-4DD7-B39F-F3B28967BAE6}" type="presParOf" srcId="{D46F40DF-7C14-4692-A1E9-2355C2ADA187}" destId="{F03FEAB4-D306-4805-96B8-0612A5A9008D}" srcOrd="0" destOrd="0" presId="urn:microsoft.com/office/officeart/2005/8/layout/vList6"/>
    <dgm:cxn modelId="{5C6FEF54-BF96-4249-93C8-929DA2A9C1DA}" type="presParOf" srcId="{F03FEAB4-D306-4805-96B8-0612A5A9008D}" destId="{31B0F7AB-BC70-4F56-B8DC-396AB2CC4048}" srcOrd="0" destOrd="0" presId="urn:microsoft.com/office/officeart/2005/8/layout/vList6"/>
    <dgm:cxn modelId="{8155CC2B-56B3-41FA-A196-EAE32D915AE7}" type="presParOf" srcId="{F03FEAB4-D306-4805-96B8-0612A5A9008D}" destId="{7E49E8D4-32ED-4D8D-A98D-402C2FBEB8BF}"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3504DA1-4D4B-4CBE-8867-771229B2F8D6}"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BAF8769D-750B-4812-9CCE-CDC3167C01B3}">
      <dgm:prSet phldrT="[Text]"/>
      <dgm:spPr>
        <a:solidFill>
          <a:schemeClr val="tx2">
            <a:lumMod val="20000"/>
            <a:lumOff val="80000"/>
            <a:alpha val="40000"/>
          </a:schemeClr>
        </a:solidFill>
      </dgm:spPr>
      <dgm:t>
        <a:bodyPr/>
        <a:lstStyle/>
        <a:p>
          <a:r>
            <a:rPr lang="en-US" dirty="0" err="1" smtClean="0">
              <a:latin typeface="Arial" pitchFamily="34" charset="0"/>
              <a:cs typeface="Arial" pitchFamily="34" charset="0"/>
            </a:rPr>
            <a:t>Bảo</a:t>
          </a:r>
          <a:r>
            <a:rPr lang="en-US" dirty="0" smtClean="0">
              <a:latin typeface="Arial" pitchFamily="34" charset="0"/>
              <a:cs typeface="Arial" pitchFamily="34" charset="0"/>
            </a:rPr>
            <a:t> </a:t>
          </a:r>
          <a:r>
            <a:rPr lang="en-US" dirty="0" err="1" smtClean="0">
              <a:latin typeface="Arial" pitchFamily="34" charset="0"/>
              <a:cs typeface="Arial" pitchFamily="34" charset="0"/>
            </a:rPr>
            <a:t>hiểm</a:t>
          </a:r>
          <a:r>
            <a:rPr lang="en-US" dirty="0" smtClean="0">
              <a:latin typeface="Arial" pitchFamily="34" charset="0"/>
              <a:cs typeface="Arial" pitchFamily="34" charset="0"/>
            </a:rPr>
            <a:t> </a:t>
          </a:r>
          <a:r>
            <a:rPr lang="en-US" dirty="0" err="1" smtClean="0">
              <a:latin typeface="Arial" pitchFamily="34" charset="0"/>
              <a:cs typeface="Arial" pitchFamily="34" charset="0"/>
            </a:rPr>
            <a:t>xã</a:t>
          </a:r>
          <a:r>
            <a:rPr lang="en-US" dirty="0" smtClean="0">
              <a:latin typeface="Arial" pitchFamily="34" charset="0"/>
              <a:cs typeface="Arial" pitchFamily="34" charset="0"/>
            </a:rPr>
            <a:t> </a:t>
          </a:r>
          <a:r>
            <a:rPr lang="en-US" dirty="0" err="1" smtClean="0">
              <a:latin typeface="Arial" pitchFamily="34" charset="0"/>
              <a:cs typeface="Arial" pitchFamily="34" charset="0"/>
            </a:rPr>
            <a:t>hội</a:t>
          </a:r>
          <a:r>
            <a:rPr lang="en-US" dirty="0" smtClean="0">
              <a:latin typeface="Arial" pitchFamily="34" charset="0"/>
              <a:cs typeface="Arial" pitchFamily="34" charset="0"/>
            </a:rPr>
            <a:t> </a:t>
          </a:r>
          <a:r>
            <a:rPr lang="en-US" b="1" dirty="0" err="1" smtClean="0">
              <a:solidFill>
                <a:srgbClr val="FF0000"/>
              </a:solidFill>
              <a:latin typeface="Arial" pitchFamily="34" charset="0"/>
              <a:cs typeface="Arial" pitchFamily="34" charset="0"/>
            </a:rPr>
            <a:t>bắt</a:t>
          </a:r>
          <a:r>
            <a:rPr lang="en-US" b="1" dirty="0" smtClean="0">
              <a:solidFill>
                <a:srgbClr val="FF0000"/>
              </a:solidFill>
              <a:latin typeface="Arial" pitchFamily="34" charset="0"/>
              <a:cs typeface="Arial" pitchFamily="34" charset="0"/>
            </a:rPr>
            <a:t> </a:t>
          </a:r>
          <a:r>
            <a:rPr lang="en-US" b="1" dirty="0" err="1" smtClean="0">
              <a:solidFill>
                <a:srgbClr val="FF0000"/>
              </a:solidFill>
              <a:latin typeface="Arial" pitchFamily="34" charset="0"/>
              <a:cs typeface="Arial" pitchFamily="34" charset="0"/>
            </a:rPr>
            <a:t>buộc</a:t>
          </a:r>
          <a:r>
            <a:rPr lang="en-US" b="1" dirty="0" smtClean="0">
              <a:solidFill>
                <a:srgbClr val="FF0000"/>
              </a:solidFill>
              <a:latin typeface="Arial" pitchFamily="34" charset="0"/>
              <a:cs typeface="Arial" pitchFamily="34" charset="0"/>
            </a:rPr>
            <a:t> </a:t>
          </a:r>
          <a:r>
            <a:rPr lang="vi-VN" b="1" dirty="0" smtClean="0">
              <a:solidFill>
                <a:srgbClr val="FF0000"/>
              </a:solidFill>
              <a:cs typeface="Arial" pitchFamily="34" charset="0"/>
            </a:rPr>
            <a:t> </a:t>
          </a:r>
          <a:endParaRPr lang="en-US" dirty="0"/>
        </a:p>
      </dgm:t>
    </dgm:pt>
    <dgm:pt modelId="{8DD0B976-63B2-4DB6-AD2C-03D76EDDE669}" type="parTrans" cxnId="{AE46E2FE-45FB-4F09-814F-B0C89C34D94A}">
      <dgm:prSet/>
      <dgm:spPr/>
      <dgm:t>
        <a:bodyPr/>
        <a:lstStyle/>
        <a:p>
          <a:endParaRPr lang="en-US"/>
        </a:p>
      </dgm:t>
    </dgm:pt>
    <dgm:pt modelId="{ACE46678-0FB1-439D-B59F-5440A97DBB0F}" type="sibTrans" cxnId="{AE46E2FE-45FB-4F09-814F-B0C89C34D94A}">
      <dgm:prSet/>
      <dgm:spPr/>
      <dgm:t>
        <a:bodyPr/>
        <a:lstStyle/>
        <a:p>
          <a:endParaRPr lang="en-US"/>
        </a:p>
      </dgm:t>
    </dgm:pt>
    <dgm:pt modelId="{261D2860-8B5A-4594-875F-5D3983262705}">
      <dgm:prSet phldrT="[Text]"/>
      <dgm:spPr>
        <a:solidFill>
          <a:schemeClr val="tx2">
            <a:lumMod val="20000"/>
            <a:lumOff val="80000"/>
            <a:alpha val="40000"/>
          </a:schemeClr>
        </a:solidFill>
      </dgm:spPr>
      <dgm:t>
        <a:bodyPr/>
        <a:lstStyle/>
        <a:p>
          <a:r>
            <a:rPr lang="en-US" dirty="0" err="1" smtClean="0">
              <a:latin typeface="Arial" pitchFamily="34" charset="0"/>
              <a:cs typeface="Arial" pitchFamily="34" charset="0"/>
            </a:rPr>
            <a:t>Bảo</a:t>
          </a:r>
          <a:r>
            <a:rPr lang="en-US" dirty="0" smtClean="0">
              <a:latin typeface="Arial" pitchFamily="34" charset="0"/>
              <a:cs typeface="Arial" pitchFamily="34" charset="0"/>
            </a:rPr>
            <a:t> </a:t>
          </a:r>
          <a:r>
            <a:rPr lang="en-US" dirty="0" err="1" smtClean="0">
              <a:latin typeface="Arial" pitchFamily="34" charset="0"/>
              <a:cs typeface="Arial" pitchFamily="34" charset="0"/>
            </a:rPr>
            <a:t>hiểm</a:t>
          </a:r>
          <a:r>
            <a:rPr lang="en-US" dirty="0" smtClean="0">
              <a:latin typeface="Arial" pitchFamily="34" charset="0"/>
              <a:cs typeface="Arial" pitchFamily="34" charset="0"/>
            </a:rPr>
            <a:t> </a:t>
          </a:r>
          <a:r>
            <a:rPr lang="en-US" dirty="0" err="1" smtClean="0">
              <a:latin typeface="Arial" pitchFamily="34" charset="0"/>
              <a:cs typeface="Arial" pitchFamily="34" charset="0"/>
            </a:rPr>
            <a:t>xã</a:t>
          </a:r>
          <a:r>
            <a:rPr lang="en-US" dirty="0" smtClean="0">
              <a:latin typeface="Arial" pitchFamily="34" charset="0"/>
              <a:cs typeface="Arial" pitchFamily="34" charset="0"/>
            </a:rPr>
            <a:t> </a:t>
          </a:r>
          <a:r>
            <a:rPr lang="en-US" dirty="0" err="1" smtClean="0">
              <a:latin typeface="Arial" pitchFamily="34" charset="0"/>
              <a:cs typeface="Arial" pitchFamily="34" charset="0"/>
            </a:rPr>
            <a:t>hội</a:t>
          </a:r>
          <a:r>
            <a:rPr lang="en-US" dirty="0" smtClean="0">
              <a:latin typeface="Arial" pitchFamily="34" charset="0"/>
              <a:cs typeface="Arial" pitchFamily="34" charset="0"/>
            </a:rPr>
            <a:t> </a:t>
          </a:r>
          <a:r>
            <a:rPr lang="en-US" b="1" dirty="0" err="1" smtClean="0">
              <a:solidFill>
                <a:srgbClr val="FF0000"/>
              </a:solidFill>
              <a:latin typeface="Arial" pitchFamily="34" charset="0"/>
              <a:cs typeface="Arial" pitchFamily="34" charset="0"/>
            </a:rPr>
            <a:t>tự</a:t>
          </a:r>
          <a:r>
            <a:rPr lang="en-US" b="1" dirty="0" smtClean="0">
              <a:solidFill>
                <a:srgbClr val="FF0000"/>
              </a:solidFill>
              <a:latin typeface="Arial" pitchFamily="34" charset="0"/>
              <a:cs typeface="Arial" pitchFamily="34" charset="0"/>
            </a:rPr>
            <a:t> </a:t>
          </a:r>
          <a:r>
            <a:rPr lang="en-US" b="1" dirty="0" err="1" smtClean="0">
              <a:solidFill>
                <a:srgbClr val="FF0000"/>
              </a:solidFill>
              <a:latin typeface="Arial" pitchFamily="34" charset="0"/>
              <a:cs typeface="Arial" pitchFamily="34" charset="0"/>
            </a:rPr>
            <a:t>nguyện</a:t>
          </a:r>
          <a:endParaRPr lang="en-US" dirty="0"/>
        </a:p>
      </dgm:t>
    </dgm:pt>
    <dgm:pt modelId="{22BFED59-5B1B-429E-97B6-ED07F8BE1964}" type="parTrans" cxnId="{48FDE780-47F7-4222-9614-A3C9FA6AE582}">
      <dgm:prSet/>
      <dgm:spPr/>
      <dgm:t>
        <a:bodyPr/>
        <a:lstStyle/>
        <a:p>
          <a:endParaRPr lang="en-US"/>
        </a:p>
      </dgm:t>
    </dgm:pt>
    <dgm:pt modelId="{92EF83D5-BA65-45A9-AD8C-6696F0B1B1EF}" type="sibTrans" cxnId="{48FDE780-47F7-4222-9614-A3C9FA6AE582}">
      <dgm:prSet/>
      <dgm:spPr/>
      <dgm:t>
        <a:bodyPr/>
        <a:lstStyle/>
        <a:p>
          <a:endParaRPr lang="en-US"/>
        </a:p>
      </dgm:t>
    </dgm:pt>
    <dgm:pt modelId="{F9F359A3-503B-434E-9858-D7B57BF574E8}">
      <dgm:prSet phldrT="[Text]"/>
      <dgm:spPr>
        <a:solidFill>
          <a:schemeClr val="tx2">
            <a:lumMod val="20000"/>
            <a:lumOff val="80000"/>
            <a:alpha val="40000"/>
          </a:schemeClr>
        </a:solidFill>
      </dgm:spPr>
      <dgm:t>
        <a:bodyPr/>
        <a:lstStyle/>
        <a:p>
          <a:r>
            <a:rPr lang="en-US" dirty="0" err="1" smtClean="0">
              <a:latin typeface="Arial" pitchFamily="34" charset="0"/>
              <a:cs typeface="Arial" pitchFamily="34" charset="0"/>
            </a:rPr>
            <a:t>Bảo</a:t>
          </a:r>
          <a:r>
            <a:rPr lang="en-US" dirty="0" smtClean="0">
              <a:latin typeface="Arial" pitchFamily="34" charset="0"/>
              <a:cs typeface="Arial" pitchFamily="34" charset="0"/>
            </a:rPr>
            <a:t> </a:t>
          </a:r>
          <a:r>
            <a:rPr lang="en-US" dirty="0" err="1" smtClean="0">
              <a:latin typeface="Arial" pitchFamily="34" charset="0"/>
              <a:cs typeface="Arial" pitchFamily="34" charset="0"/>
            </a:rPr>
            <a:t>hiểm</a:t>
          </a:r>
          <a:r>
            <a:rPr lang="en-US" dirty="0" smtClean="0">
              <a:latin typeface="Arial" pitchFamily="34" charset="0"/>
              <a:cs typeface="Arial" pitchFamily="34" charset="0"/>
            </a:rPr>
            <a:t> </a:t>
          </a:r>
          <a:r>
            <a:rPr lang="en-US" dirty="0" err="1" smtClean="0">
              <a:latin typeface="Arial" pitchFamily="34" charset="0"/>
              <a:cs typeface="Arial" pitchFamily="34" charset="0"/>
            </a:rPr>
            <a:t>thất</a:t>
          </a:r>
          <a:r>
            <a:rPr lang="en-US" dirty="0" smtClean="0">
              <a:latin typeface="Arial" pitchFamily="34" charset="0"/>
              <a:cs typeface="Arial" pitchFamily="34" charset="0"/>
            </a:rPr>
            <a:t> </a:t>
          </a:r>
          <a:r>
            <a:rPr lang="en-US" dirty="0" err="1" smtClean="0">
              <a:latin typeface="Arial" pitchFamily="34" charset="0"/>
              <a:cs typeface="Arial" pitchFamily="34" charset="0"/>
            </a:rPr>
            <a:t>nghiệp</a:t>
          </a:r>
          <a:r>
            <a:rPr lang="en-US" dirty="0" smtClean="0">
              <a:latin typeface="Arial" pitchFamily="34" charset="0"/>
              <a:cs typeface="Arial" pitchFamily="34" charset="0"/>
            </a:rPr>
            <a:t>  </a:t>
          </a:r>
          <a:endParaRPr lang="en-US" dirty="0"/>
        </a:p>
      </dgm:t>
    </dgm:pt>
    <dgm:pt modelId="{0091CB16-66DE-4375-9C52-034107C56CE2}" type="parTrans" cxnId="{8ACBFDAC-50B3-4057-9D5E-4E1BDCAE38AD}">
      <dgm:prSet/>
      <dgm:spPr/>
      <dgm:t>
        <a:bodyPr/>
        <a:lstStyle/>
        <a:p>
          <a:endParaRPr lang="en-US"/>
        </a:p>
      </dgm:t>
    </dgm:pt>
    <dgm:pt modelId="{79D176FE-A5E2-496D-A9DC-08184B4C07C9}" type="sibTrans" cxnId="{8ACBFDAC-50B3-4057-9D5E-4E1BDCAE38AD}">
      <dgm:prSet/>
      <dgm:spPr/>
      <dgm:t>
        <a:bodyPr/>
        <a:lstStyle/>
        <a:p>
          <a:endParaRPr lang="en-US"/>
        </a:p>
      </dgm:t>
    </dgm:pt>
    <dgm:pt modelId="{8F1E0625-D74A-4784-BAED-675E1058FC0E}" type="pres">
      <dgm:prSet presAssocID="{A3504DA1-4D4B-4CBE-8867-771229B2F8D6}" presName="Name0" presStyleCnt="0">
        <dgm:presLayoutVars>
          <dgm:dir/>
          <dgm:resizeHandles val="exact"/>
        </dgm:presLayoutVars>
      </dgm:prSet>
      <dgm:spPr/>
      <dgm:t>
        <a:bodyPr/>
        <a:lstStyle/>
        <a:p>
          <a:endParaRPr lang="en-US"/>
        </a:p>
      </dgm:t>
    </dgm:pt>
    <dgm:pt modelId="{73069538-14CC-45E9-9721-9A80801C72B8}" type="pres">
      <dgm:prSet presAssocID="{BAF8769D-750B-4812-9CCE-CDC3167C01B3}" presName="composite" presStyleCnt="0"/>
      <dgm:spPr/>
    </dgm:pt>
    <dgm:pt modelId="{E96F22F8-EECD-4E5F-8E10-8B27D0260CFE}" type="pres">
      <dgm:prSet presAssocID="{BAF8769D-750B-4812-9CCE-CDC3167C01B3}" presName="rect1" presStyleLbl="trAlignAcc1" presStyleIdx="0" presStyleCnt="3" custScaleX="183915">
        <dgm:presLayoutVars>
          <dgm:bulletEnabled val="1"/>
        </dgm:presLayoutVars>
      </dgm:prSet>
      <dgm:spPr/>
      <dgm:t>
        <a:bodyPr/>
        <a:lstStyle/>
        <a:p>
          <a:endParaRPr lang="en-US"/>
        </a:p>
      </dgm:t>
    </dgm:pt>
    <dgm:pt modelId="{F193B292-42DF-43EE-BFC1-A035FB99AC8D}" type="pres">
      <dgm:prSet presAssocID="{BAF8769D-750B-4812-9CCE-CDC3167C01B3}" presName="rect2" presStyleLbl="fgImgPlace1" presStyleIdx="0" presStyleCnt="3" custLinFactX="-100000" custLinFactNeighborX="-120298" custLinFactNeighborY="12956"/>
      <dgm:spPr/>
    </dgm:pt>
    <dgm:pt modelId="{CC2DAB0D-9718-4F9F-89AC-DE3A17C5E869}" type="pres">
      <dgm:prSet presAssocID="{ACE46678-0FB1-439D-B59F-5440A97DBB0F}" presName="sibTrans" presStyleCnt="0"/>
      <dgm:spPr/>
    </dgm:pt>
    <dgm:pt modelId="{473266D0-501F-4C7C-80ED-0C1CCCFC0DC0}" type="pres">
      <dgm:prSet presAssocID="{261D2860-8B5A-4594-875F-5D3983262705}" presName="composite" presStyleCnt="0"/>
      <dgm:spPr/>
    </dgm:pt>
    <dgm:pt modelId="{89F0E993-BC0A-494E-98F0-6325CB86A2E2}" type="pres">
      <dgm:prSet presAssocID="{261D2860-8B5A-4594-875F-5D3983262705}" presName="rect1" presStyleLbl="trAlignAcc1" presStyleIdx="1" presStyleCnt="3" custScaleX="177449" custLinFactNeighborX="2445">
        <dgm:presLayoutVars>
          <dgm:bulletEnabled val="1"/>
        </dgm:presLayoutVars>
      </dgm:prSet>
      <dgm:spPr/>
      <dgm:t>
        <a:bodyPr/>
        <a:lstStyle/>
        <a:p>
          <a:endParaRPr lang="en-US"/>
        </a:p>
      </dgm:t>
    </dgm:pt>
    <dgm:pt modelId="{E464EF69-AED6-4CA9-9AC3-74ACEF5A19BC}" type="pres">
      <dgm:prSet presAssocID="{261D2860-8B5A-4594-875F-5D3983262705}" presName="rect2" presStyleLbl="fgImgPlace1" presStyleIdx="1" presStyleCnt="3" custLinFactX="-100000" custLinFactNeighborX="-125185" custLinFactNeighborY="11235"/>
      <dgm:spPr/>
    </dgm:pt>
    <dgm:pt modelId="{7A47465C-A018-4617-8196-EF37C4BE0283}" type="pres">
      <dgm:prSet presAssocID="{92EF83D5-BA65-45A9-AD8C-6696F0B1B1EF}" presName="sibTrans" presStyleCnt="0"/>
      <dgm:spPr/>
    </dgm:pt>
    <dgm:pt modelId="{B69A4EF9-93D2-46AD-8E28-0118A62D0181}" type="pres">
      <dgm:prSet presAssocID="{F9F359A3-503B-434E-9858-D7B57BF574E8}" presName="composite" presStyleCnt="0"/>
      <dgm:spPr/>
    </dgm:pt>
    <dgm:pt modelId="{4567B7BD-60F6-4298-B947-5A8D7E921B62}" type="pres">
      <dgm:prSet presAssocID="{F9F359A3-503B-434E-9858-D7B57BF574E8}" presName="rect1" presStyleLbl="trAlignAcc1" presStyleIdx="2" presStyleCnt="3" custScaleX="188517">
        <dgm:presLayoutVars>
          <dgm:bulletEnabled val="1"/>
        </dgm:presLayoutVars>
      </dgm:prSet>
      <dgm:spPr/>
      <dgm:t>
        <a:bodyPr/>
        <a:lstStyle/>
        <a:p>
          <a:endParaRPr lang="en-US"/>
        </a:p>
      </dgm:t>
    </dgm:pt>
    <dgm:pt modelId="{B792E0AD-635E-4FE6-A3BF-D22C391D1225}" type="pres">
      <dgm:prSet presAssocID="{F9F359A3-503B-434E-9858-D7B57BF574E8}" presName="rect2" presStyleLbl="fgImgPlace1" presStyleIdx="2" presStyleCnt="3" custLinFactX="-100000" custLinFactNeighborX="-127804" custLinFactNeighborY="9630"/>
      <dgm:spPr/>
    </dgm:pt>
  </dgm:ptLst>
  <dgm:cxnLst>
    <dgm:cxn modelId="{AE46E2FE-45FB-4F09-814F-B0C89C34D94A}" srcId="{A3504DA1-4D4B-4CBE-8867-771229B2F8D6}" destId="{BAF8769D-750B-4812-9CCE-CDC3167C01B3}" srcOrd="0" destOrd="0" parTransId="{8DD0B976-63B2-4DB6-AD2C-03D76EDDE669}" sibTransId="{ACE46678-0FB1-439D-B59F-5440A97DBB0F}"/>
    <dgm:cxn modelId="{83CE25FF-A5CB-4843-9B34-66694437CB47}" type="presOf" srcId="{BAF8769D-750B-4812-9CCE-CDC3167C01B3}" destId="{E96F22F8-EECD-4E5F-8E10-8B27D0260CFE}" srcOrd="0" destOrd="0" presId="urn:microsoft.com/office/officeart/2008/layout/PictureStrips"/>
    <dgm:cxn modelId="{48FDE780-47F7-4222-9614-A3C9FA6AE582}" srcId="{A3504DA1-4D4B-4CBE-8867-771229B2F8D6}" destId="{261D2860-8B5A-4594-875F-5D3983262705}" srcOrd="1" destOrd="0" parTransId="{22BFED59-5B1B-429E-97B6-ED07F8BE1964}" sibTransId="{92EF83D5-BA65-45A9-AD8C-6696F0B1B1EF}"/>
    <dgm:cxn modelId="{8ACBFDAC-50B3-4057-9D5E-4E1BDCAE38AD}" srcId="{A3504DA1-4D4B-4CBE-8867-771229B2F8D6}" destId="{F9F359A3-503B-434E-9858-D7B57BF574E8}" srcOrd="2" destOrd="0" parTransId="{0091CB16-66DE-4375-9C52-034107C56CE2}" sibTransId="{79D176FE-A5E2-496D-A9DC-08184B4C07C9}"/>
    <dgm:cxn modelId="{F53D84E0-1B3E-4F79-A425-8E9193950A9E}" type="presOf" srcId="{A3504DA1-4D4B-4CBE-8867-771229B2F8D6}" destId="{8F1E0625-D74A-4784-BAED-675E1058FC0E}" srcOrd="0" destOrd="0" presId="urn:microsoft.com/office/officeart/2008/layout/PictureStrips"/>
    <dgm:cxn modelId="{8B0BAE9C-D2E3-4548-B168-453A154AD49F}" type="presOf" srcId="{261D2860-8B5A-4594-875F-5D3983262705}" destId="{89F0E993-BC0A-494E-98F0-6325CB86A2E2}" srcOrd="0" destOrd="0" presId="urn:microsoft.com/office/officeart/2008/layout/PictureStrips"/>
    <dgm:cxn modelId="{B215C763-4218-4C76-A543-B6D5067D0A42}" type="presOf" srcId="{F9F359A3-503B-434E-9858-D7B57BF574E8}" destId="{4567B7BD-60F6-4298-B947-5A8D7E921B62}" srcOrd="0" destOrd="0" presId="urn:microsoft.com/office/officeart/2008/layout/PictureStrips"/>
    <dgm:cxn modelId="{5C9DC83A-6671-4C70-BCC3-31C3041F6B1F}" type="presParOf" srcId="{8F1E0625-D74A-4784-BAED-675E1058FC0E}" destId="{73069538-14CC-45E9-9721-9A80801C72B8}" srcOrd="0" destOrd="0" presId="urn:microsoft.com/office/officeart/2008/layout/PictureStrips"/>
    <dgm:cxn modelId="{10418689-C664-4FE6-9545-595AB1A84706}" type="presParOf" srcId="{73069538-14CC-45E9-9721-9A80801C72B8}" destId="{E96F22F8-EECD-4E5F-8E10-8B27D0260CFE}" srcOrd="0" destOrd="0" presId="urn:microsoft.com/office/officeart/2008/layout/PictureStrips"/>
    <dgm:cxn modelId="{3B133AB5-D310-4D68-AAD4-A74DEAF100AC}" type="presParOf" srcId="{73069538-14CC-45E9-9721-9A80801C72B8}" destId="{F193B292-42DF-43EE-BFC1-A035FB99AC8D}" srcOrd="1" destOrd="0" presId="urn:microsoft.com/office/officeart/2008/layout/PictureStrips"/>
    <dgm:cxn modelId="{42F12A83-9163-4F51-8E41-1AE62C87288F}" type="presParOf" srcId="{8F1E0625-D74A-4784-BAED-675E1058FC0E}" destId="{CC2DAB0D-9718-4F9F-89AC-DE3A17C5E869}" srcOrd="1" destOrd="0" presId="urn:microsoft.com/office/officeart/2008/layout/PictureStrips"/>
    <dgm:cxn modelId="{D76EA878-0DAD-41E3-9C4A-E90325557587}" type="presParOf" srcId="{8F1E0625-D74A-4784-BAED-675E1058FC0E}" destId="{473266D0-501F-4C7C-80ED-0C1CCCFC0DC0}" srcOrd="2" destOrd="0" presId="urn:microsoft.com/office/officeart/2008/layout/PictureStrips"/>
    <dgm:cxn modelId="{ABDA623B-A39A-49A7-AF31-BBE6EE3FCBB5}" type="presParOf" srcId="{473266D0-501F-4C7C-80ED-0C1CCCFC0DC0}" destId="{89F0E993-BC0A-494E-98F0-6325CB86A2E2}" srcOrd="0" destOrd="0" presId="urn:microsoft.com/office/officeart/2008/layout/PictureStrips"/>
    <dgm:cxn modelId="{040BBDB9-AF16-4AC3-9B2A-F2E575C0FE13}" type="presParOf" srcId="{473266D0-501F-4C7C-80ED-0C1CCCFC0DC0}" destId="{E464EF69-AED6-4CA9-9AC3-74ACEF5A19BC}" srcOrd="1" destOrd="0" presId="urn:microsoft.com/office/officeart/2008/layout/PictureStrips"/>
    <dgm:cxn modelId="{30666D12-C4D0-41B6-BB28-2B8359736590}" type="presParOf" srcId="{8F1E0625-D74A-4784-BAED-675E1058FC0E}" destId="{7A47465C-A018-4617-8196-EF37C4BE0283}" srcOrd="3" destOrd="0" presId="urn:microsoft.com/office/officeart/2008/layout/PictureStrips"/>
    <dgm:cxn modelId="{F7772AFE-2DE3-4AF8-A645-424B539A5B58}" type="presParOf" srcId="{8F1E0625-D74A-4784-BAED-675E1058FC0E}" destId="{B69A4EF9-93D2-46AD-8E28-0118A62D0181}" srcOrd="4" destOrd="0" presId="urn:microsoft.com/office/officeart/2008/layout/PictureStrips"/>
    <dgm:cxn modelId="{1749AEC2-97D3-4754-BABB-FDD74318B632}" type="presParOf" srcId="{B69A4EF9-93D2-46AD-8E28-0118A62D0181}" destId="{4567B7BD-60F6-4298-B947-5A8D7E921B62}" srcOrd="0" destOrd="0" presId="urn:microsoft.com/office/officeart/2008/layout/PictureStrips"/>
    <dgm:cxn modelId="{EAF7C292-FF02-4424-99AC-313BA8F4FDE4}" type="presParOf" srcId="{B69A4EF9-93D2-46AD-8E28-0118A62D0181}" destId="{B792E0AD-635E-4FE6-A3BF-D22C391D1225}"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9452F7B-E147-4069-9EAF-E973CB3A40D9}" type="doc">
      <dgm:prSet loTypeId="urn:microsoft.com/office/officeart/2005/8/layout/list1" loCatId="list" qsTypeId="urn:microsoft.com/office/officeart/2005/8/quickstyle/3d2" qsCatId="3D" csTypeId="urn:microsoft.com/office/officeart/2005/8/colors/accent1_2" csCatId="accent1" phldr="1"/>
      <dgm:spPr/>
      <dgm:t>
        <a:bodyPr/>
        <a:lstStyle/>
        <a:p>
          <a:endParaRPr lang="en-US"/>
        </a:p>
      </dgm:t>
    </dgm:pt>
    <dgm:pt modelId="{B0DE89C1-86A9-4C49-9C2D-D31445C8D46B}">
      <dgm:prSet phldrT="[Text]"/>
      <dgm:spPr>
        <a:solidFill>
          <a:schemeClr val="accent1">
            <a:lumMod val="60000"/>
            <a:lumOff val="40000"/>
          </a:schemeClr>
        </a:solidFill>
      </dgm:spPr>
      <dgm:t>
        <a:bodyPr/>
        <a:lstStyle/>
        <a:p>
          <a:r>
            <a:rPr lang="en-US" dirty="0" err="1" smtClean="0">
              <a:solidFill>
                <a:schemeClr val="tx1"/>
              </a:solidFill>
              <a:latin typeface="Arial" pitchFamily="34" charset="0"/>
              <a:cs typeface="Arial" pitchFamily="34" charset="0"/>
            </a:rPr>
            <a:t>Bảo</a:t>
          </a:r>
          <a:r>
            <a:rPr lang="en-US"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hiểm</a:t>
          </a:r>
          <a:r>
            <a:rPr lang="en-US"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xã</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hội</a:t>
          </a:r>
          <a:r>
            <a:rPr lang="en-US" b="1"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bắt</a:t>
          </a:r>
          <a:r>
            <a:rPr lang="en-US"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buộc</a:t>
          </a:r>
          <a:endParaRPr lang="en-US" dirty="0">
            <a:solidFill>
              <a:schemeClr val="tx1"/>
            </a:solidFill>
          </a:endParaRPr>
        </a:p>
      </dgm:t>
    </dgm:pt>
    <dgm:pt modelId="{FE6ECFAD-F51E-4F73-8EA6-9A157C7477E2}" type="parTrans" cxnId="{FB0DD28D-9FAA-4CDA-A63E-63FEE2B736D0}">
      <dgm:prSet/>
      <dgm:spPr/>
      <dgm:t>
        <a:bodyPr/>
        <a:lstStyle/>
        <a:p>
          <a:endParaRPr lang="en-US"/>
        </a:p>
      </dgm:t>
    </dgm:pt>
    <dgm:pt modelId="{4AA600A4-FBB4-49FF-9903-32CC4FCAC033}" type="sibTrans" cxnId="{FB0DD28D-9FAA-4CDA-A63E-63FEE2B736D0}">
      <dgm:prSet/>
      <dgm:spPr/>
      <dgm:t>
        <a:bodyPr/>
        <a:lstStyle/>
        <a:p>
          <a:endParaRPr lang="en-US"/>
        </a:p>
      </dgm:t>
    </dgm:pt>
    <dgm:pt modelId="{AF4CBA64-1A59-459E-931C-E80FA14E601D}">
      <dgm:prSet phldrT="[Text]"/>
      <dgm:spPr>
        <a:solidFill>
          <a:schemeClr val="accent2">
            <a:lumMod val="60000"/>
            <a:lumOff val="40000"/>
          </a:schemeClr>
        </a:solidFill>
      </dgm:spPr>
      <dgm:t>
        <a:bodyPr/>
        <a:lstStyle/>
        <a:p>
          <a:r>
            <a:rPr lang="en-US" dirty="0" err="1" smtClean="0">
              <a:solidFill>
                <a:schemeClr val="tx1"/>
              </a:solidFill>
              <a:latin typeface="Arial" pitchFamily="34" charset="0"/>
              <a:cs typeface="Arial" pitchFamily="34" charset="0"/>
            </a:rPr>
            <a:t>Bảo</a:t>
          </a:r>
          <a:r>
            <a:rPr lang="en-US"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hiểm</a:t>
          </a:r>
          <a:r>
            <a:rPr lang="en-US" dirty="0" smtClean="0">
              <a:solidFill>
                <a:schemeClr val="tx1"/>
              </a:solidFill>
              <a:latin typeface="Arial" pitchFamily="34" charset="0"/>
              <a:cs typeface="Arial" pitchFamily="34" charset="0"/>
            </a:rPr>
            <a:t> </a:t>
          </a:r>
          <a:r>
            <a:rPr lang="en-US" b="1" dirty="0" smtClean="0">
              <a:solidFill>
                <a:schemeClr val="tx1"/>
              </a:solidFill>
              <a:latin typeface="Arial" pitchFamily="34" charset="0"/>
              <a:cs typeface="Arial" pitchFamily="34" charset="0"/>
            </a:rPr>
            <a:t>y </a:t>
          </a:r>
          <a:r>
            <a:rPr lang="en-US" b="1" dirty="0" err="1" smtClean="0">
              <a:solidFill>
                <a:schemeClr val="tx1"/>
              </a:solidFill>
              <a:latin typeface="Arial" pitchFamily="34" charset="0"/>
              <a:cs typeface="Arial" pitchFamily="34" charset="0"/>
            </a:rPr>
            <a:t>tế</a:t>
          </a:r>
          <a:r>
            <a:rPr lang="en-US" b="1"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bắt</a:t>
          </a:r>
          <a:r>
            <a:rPr lang="en-US"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buộc</a:t>
          </a:r>
          <a:r>
            <a:rPr lang="vi-VN" dirty="0" smtClean="0">
              <a:solidFill>
                <a:schemeClr val="tx1"/>
              </a:solidFill>
              <a:cs typeface="Arial" pitchFamily="34" charset="0"/>
            </a:rPr>
            <a:t> </a:t>
          </a:r>
          <a:endParaRPr lang="en-US" dirty="0">
            <a:solidFill>
              <a:schemeClr val="tx1"/>
            </a:solidFill>
          </a:endParaRPr>
        </a:p>
      </dgm:t>
    </dgm:pt>
    <dgm:pt modelId="{2306D52A-5A5B-4E22-B92C-8A9E03EE621C}" type="parTrans" cxnId="{80C74600-AEB9-40A1-8F08-D9C707EFC847}">
      <dgm:prSet/>
      <dgm:spPr/>
      <dgm:t>
        <a:bodyPr/>
        <a:lstStyle/>
        <a:p>
          <a:endParaRPr lang="en-US"/>
        </a:p>
      </dgm:t>
    </dgm:pt>
    <dgm:pt modelId="{9D20B423-2161-4204-9C24-846612E03665}" type="sibTrans" cxnId="{80C74600-AEB9-40A1-8F08-D9C707EFC847}">
      <dgm:prSet/>
      <dgm:spPr/>
      <dgm:t>
        <a:bodyPr/>
        <a:lstStyle/>
        <a:p>
          <a:endParaRPr lang="en-US"/>
        </a:p>
      </dgm:t>
    </dgm:pt>
    <dgm:pt modelId="{31931B0D-E4E4-4116-A5AF-91908D5159AC}" type="pres">
      <dgm:prSet presAssocID="{79452F7B-E147-4069-9EAF-E973CB3A40D9}" presName="linear" presStyleCnt="0">
        <dgm:presLayoutVars>
          <dgm:dir/>
          <dgm:animLvl val="lvl"/>
          <dgm:resizeHandles val="exact"/>
        </dgm:presLayoutVars>
      </dgm:prSet>
      <dgm:spPr/>
      <dgm:t>
        <a:bodyPr/>
        <a:lstStyle/>
        <a:p>
          <a:endParaRPr lang="en-US"/>
        </a:p>
      </dgm:t>
    </dgm:pt>
    <dgm:pt modelId="{8BE5CDE0-6A8E-47CF-B3C0-471606EA4AA0}" type="pres">
      <dgm:prSet presAssocID="{B0DE89C1-86A9-4C49-9C2D-D31445C8D46B}" presName="parentLin" presStyleCnt="0"/>
      <dgm:spPr/>
    </dgm:pt>
    <dgm:pt modelId="{414736AF-87BA-4C7F-B59F-9D4578D21515}" type="pres">
      <dgm:prSet presAssocID="{B0DE89C1-86A9-4C49-9C2D-D31445C8D46B}" presName="parentLeftMargin" presStyleLbl="node1" presStyleIdx="0" presStyleCnt="2"/>
      <dgm:spPr/>
      <dgm:t>
        <a:bodyPr/>
        <a:lstStyle/>
        <a:p>
          <a:endParaRPr lang="en-US"/>
        </a:p>
      </dgm:t>
    </dgm:pt>
    <dgm:pt modelId="{ED45471C-B8A3-4A69-946B-49FD00D70A84}" type="pres">
      <dgm:prSet presAssocID="{B0DE89C1-86A9-4C49-9C2D-D31445C8D46B}" presName="parentText" presStyleLbl="node1" presStyleIdx="0" presStyleCnt="2">
        <dgm:presLayoutVars>
          <dgm:chMax val="0"/>
          <dgm:bulletEnabled val="1"/>
        </dgm:presLayoutVars>
      </dgm:prSet>
      <dgm:spPr/>
      <dgm:t>
        <a:bodyPr/>
        <a:lstStyle/>
        <a:p>
          <a:endParaRPr lang="en-US"/>
        </a:p>
      </dgm:t>
    </dgm:pt>
    <dgm:pt modelId="{C62AA2C6-5D59-49E4-A7B5-572CB97F75D7}" type="pres">
      <dgm:prSet presAssocID="{B0DE89C1-86A9-4C49-9C2D-D31445C8D46B}" presName="negativeSpace" presStyleCnt="0"/>
      <dgm:spPr/>
    </dgm:pt>
    <dgm:pt modelId="{BFD87453-3D93-499C-B070-1A4134DBCE16}" type="pres">
      <dgm:prSet presAssocID="{B0DE89C1-86A9-4C49-9C2D-D31445C8D46B}" presName="childText" presStyleLbl="conFgAcc1" presStyleIdx="0" presStyleCnt="2">
        <dgm:presLayoutVars>
          <dgm:bulletEnabled val="1"/>
        </dgm:presLayoutVars>
      </dgm:prSet>
      <dgm:spPr/>
    </dgm:pt>
    <dgm:pt modelId="{4218CAD9-66ED-4C57-B352-0C1FCB9436A9}" type="pres">
      <dgm:prSet presAssocID="{4AA600A4-FBB4-49FF-9903-32CC4FCAC033}" presName="spaceBetweenRectangles" presStyleCnt="0"/>
      <dgm:spPr/>
    </dgm:pt>
    <dgm:pt modelId="{068DC5A2-0BBE-469A-AEFF-BF5B50D9980B}" type="pres">
      <dgm:prSet presAssocID="{AF4CBA64-1A59-459E-931C-E80FA14E601D}" presName="parentLin" presStyleCnt="0"/>
      <dgm:spPr/>
    </dgm:pt>
    <dgm:pt modelId="{BF3940F5-62F0-4052-8E40-2267C96EDB91}" type="pres">
      <dgm:prSet presAssocID="{AF4CBA64-1A59-459E-931C-E80FA14E601D}" presName="parentLeftMargin" presStyleLbl="node1" presStyleIdx="0" presStyleCnt="2"/>
      <dgm:spPr/>
      <dgm:t>
        <a:bodyPr/>
        <a:lstStyle/>
        <a:p>
          <a:endParaRPr lang="en-US"/>
        </a:p>
      </dgm:t>
    </dgm:pt>
    <dgm:pt modelId="{3933BE96-17B7-40F8-AAB7-A68AB6206F01}" type="pres">
      <dgm:prSet presAssocID="{AF4CBA64-1A59-459E-931C-E80FA14E601D}" presName="parentText" presStyleLbl="node1" presStyleIdx="1" presStyleCnt="2">
        <dgm:presLayoutVars>
          <dgm:chMax val="0"/>
          <dgm:bulletEnabled val="1"/>
        </dgm:presLayoutVars>
      </dgm:prSet>
      <dgm:spPr/>
      <dgm:t>
        <a:bodyPr/>
        <a:lstStyle/>
        <a:p>
          <a:endParaRPr lang="en-US"/>
        </a:p>
      </dgm:t>
    </dgm:pt>
    <dgm:pt modelId="{BEAC6823-2F45-495B-B453-9279643DD901}" type="pres">
      <dgm:prSet presAssocID="{AF4CBA64-1A59-459E-931C-E80FA14E601D}" presName="negativeSpace" presStyleCnt="0"/>
      <dgm:spPr/>
    </dgm:pt>
    <dgm:pt modelId="{A78AE017-B843-40CC-B12C-6B973EC415B4}" type="pres">
      <dgm:prSet presAssocID="{AF4CBA64-1A59-459E-931C-E80FA14E601D}" presName="childText" presStyleLbl="conFgAcc1" presStyleIdx="1" presStyleCnt="2">
        <dgm:presLayoutVars>
          <dgm:bulletEnabled val="1"/>
        </dgm:presLayoutVars>
      </dgm:prSet>
      <dgm:spPr/>
    </dgm:pt>
  </dgm:ptLst>
  <dgm:cxnLst>
    <dgm:cxn modelId="{EAEDCA29-1224-40B6-89DA-70BF917B8FCB}" type="presOf" srcId="{AF4CBA64-1A59-459E-931C-E80FA14E601D}" destId="{3933BE96-17B7-40F8-AAB7-A68AB6206F01}" srcOrd="1" destOrd="0" presId="urn:microsoft.com/office/officeart/2005/8/layout/list1"/>
    <dgm:cxn modelId="{2D6FDD51-EED3-411F-94F8-DE9E51620CCD}" type="presOf" srcId="{AF4CBA64-1A59-459E-931C-E80FA14E601D}" destId="{BF3940F5-62F0-4052-8E40-2267C96EDB91}" srcOrd="0" destOrd="0" presId="urn:microsoft.com/office/officeart/2005/8/layout/list1"/>
    <dgm:cxn modelId="{7EFAE5A1-A49F-4DEF-93C2-44BFFA01A03C}" type="presOf" srcId="{B0DE89C1-86A9-4C49-9C2D-D31445C8D46B}" destId="{414736AF-87BA-4C7F-B59F-9D4578D21515}" srcOrd="0" destOrd="0" presId="urn:microsoft.com/office/officeart/2005/8/layout/list1"/>
    <dgm:cxn modelId="{6F359E67-E5B3-4E3A-80A6-A3F501ED0086}" type="presOf" srcId="{79452F7B-E147-4069-9EAF-E973CB3A40D9}" destId="{31931B0D-E4E4-4116-A5AF-91908D5159AC}" srcOrd="0" destOrd="0" presId="urn:microsoft.com/office/officeart/2005/8/layout/list1"/>
    <dgm:cxn modelId="{80C74600-AEB9-40A1-8F08-D9C707EFC847}" srcId="{79452F7B-E147-4069-9EAF-E973CB3A40D9}" destId="{AF4CBA64-1A59-459E-931C-E80FA14E601D}" srcOrd="1" destOrd="0" parTransId="{2306D52A-5A5B-4E22-B92C-8A9E03EE621C}" sibTransId="{9D20B423-2161-4204-9C24-846612E03665}"/>
    <dgm:cxn modelId="{73050B94-B5C4-41C6-B17C-1B835C83F34D}" type="presOf" srcId="{B0DE89C1-86A9-4C49-9C2D-D31445C8D46B}" destId="{ED45471C-B8A3-4A69-946B-49FD00D70A84}" srcOrd="1" destOrd="0" presId="urn:microsoft.com/office/officeart/2005/8/layout/list1"/>
    <dgm:cxn modelId="{FB0DD28D-9FAA-4CDA-A63E-63FEE2B736D0}" srcId="{79452F7B-E147-4069-9EAF-E973CB3A40D9}" destId="{B0DE89C1-86A9-4C49-9C2D-D31445C8D46B}" srcOrd="0" destOrd="0" parTransId="{FE6ECFAD-F51E-4F73-8EA6-9A157C7477E2}" sibTransId="{4AA600A4-FBB4-49FF-9903-32CC4FCAC033}"/>
    <dgm:cxn modelId="{4A187DBE-F52B-42B5-9EE6-B05DD44E5E2C}" type="presParOf" srcId="{31931B0D-E4E4-4116-A5AF-91908D5159AC}" destId="{8BE5CDE0-6A8E-47CF-B3C0-471606EA4AA0}" srcOrd="0" destOrd="0" presId="urn:microsoft.com/office/officeart/2005/8/layout/list1"/>
    <dgm:cxn modelId="{154A7115-C8FE-42A9-AC78-1D14C4513AB2}" type="presParOf" srcId="{8BE5CDE0-6A8E-47CF-B3C0-471606EA4AA0}" destId="{414736AF-87BA-4C7F-B59F-9D4578D21515}" srcOrd="0" destOrd="0" presId="urn:microsoft.com/office/officeart/2005/8/layout/list1"/>
    <dgm:cxn modelId="{BE92A842-4DEE-49A6-98D3-359B317760EC}" type="presParOf" srcId="{8BE5CDE0-6A8E-47CF-B3C0-471606EA4AA0}" destId="{ED45471C-B8A3-4A69-946B-49FD00D70A84}" srcOrd="1" destOrd="0" presId="urn:microsoft.com/office/officeart/2005/8/layout/list1"/>
    <dgm:cxn modelId="{F804BD23-E2C5-42C9-AA23-8280C07735B9}" type="presParOf" srcId="{31931B0D-E4E4-4116-A5AF-91908D5159AC}" destId="{C62AA2C6-5D59-49E4-A7B5-572CB97F75D7}" srcOrd="1" destOrd="0" presId="urn:microsoft.com/office/officeart/2005/8/layout/list1"/>
    <dgm:cxn modelId="{35C74CCB-D41B-45EC-82EC-70D9D5A5C3CD}" type="presParOf" srcId="{31931B0D-E4E4-4116-A5AF-91908D5159AC}" destId="{BFD87453-3D93-499C-B070-1A4134DBCE16}" srcOrd="2" destOrd="0" presId="urn:microsoft.com/office/officeart/2005/8/layout/list1"/>
    <dgm:cxn modelId="{587D5AE6-C002-4CD4-891F-B0A91F12A94E}" type="presParOf" srcId="{31931B0D-E4E4-4116-A5AF-91908D5159AC}" destId="{4218CAD9-66ED-4C57-B352-0C1FCB9436A9}" srcOrd="3" destOrd="0" presId="urn:microsoft.com/office/officeart/2005/8/layout/list1"/>
    <dgm:cxn modelId="{817045AE-969D-4701-B8DE-3D70D0930273}" type="presParOf" srcId="{31931B0D-E4E4-4116-A5AF-91908D5159AC}" destId="{068DC5A2-0BBE-469A-AEFF-BF5B50D9980B}" srcOrd="4" destOrd="0" presId="urn:microsoft.com/office/officeart/2005/8/layout/list1"/>
    <dgm:cxn modelId="{C0344CA4-B37D-47A2-8C09-6C272BD850FE}" type="presParOf" srcId="{068DC5A2-0BBE-469A-AEFF-BF5B50D9980B}" destId="{BF3940F5-62F0-4052-8E40-2267C96EDB91}" srcOrd="0" destOrd="0" presId="urn:microsoft.com/office/officeart/2005/8/layout/list1"/>
    <dgm:cxn modelId="{DE096C56-A123-4DB0-8DE7-BBFF5BA8632A}" type="presParOf" srcId="{068DC5A2-0BBE-469A-AEFF-BF5B50D9980B}" destId="{3933BE96-17B7-40F8-AAB7-A68AB6206F01}" srcOrd="1" destOrd="0" presId="urn:microsoft.com/office/officeart/2005/8/layout/list1"/>
    <dgm:cxn modelId="{D009897E-D6E7-469C-96F1-CC1C033DFAE8}" type="presParOf" srcId="{31931B0D-E4E4-4116-A5AF-91908D5159AC}" destId="{BEAC6823-2F45-495B-B453-9279643DD901}" srcOrd="5" destOrd="0" presId="urn:microsoft.com/office/officeart/2005/8/layout/list1"/>
    <dgm:cxn modelId="{B0BAC055-F33B-4778-913F-C37A5AB83019}" type="presParOf" srcId="{31931B0D-E4E4-4116-A5AF-91908D5159AC}" destId="{A78AE017-B843-40CC-B12C-6B973EC415B4}"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2306B1-CD88-4133-8524-458C9B27BB5C}">
      <dsp:nvSpPr>
        <dsp:cNvPr id="0" name=""/>
        <dsp:cNvSpPr/>
      </dsp:nvSpPr>
      <dsp:spPr>
        <a:xfrm>
          <a:off x="1143461" y="0"/>
          <a:ext cx="7701280" cy="4813300"/>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50BF9E-F7F9-4A36-A8C7-357917797E43}">
      <dsp:nvSpPr>
        <dsp:cNvPr id="0" name=""/>
        <dsp:cNvSpPr/>
      </dsp:nvSpPr>
      <dsp:spPr>
        <a:xfrm>
          <a:off x="2362278" y="2623248"/>
          <a:ext cx="269544" cy="269544"/>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703803-E768-4080-91C0-878ECB654F50}">
      <dsp:nvSpPr>
        <dsp:cNvPr id="0" name=""/>
        <dsp:cNvSpPr/>
      </dsp:nvSpPr>
      <dsp:spPr>
        <a:xfrm>
          <a:off x="2497050" y="2758020"/>
          <a:ext cx="2502916" cy="2055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826" tIns="0" rIns="0" bIns="0" numCol="1" spcCol="1270" anchor="t" anchorCtr="0">
          <a:noAutofit/>
        </a:bodyPr>
        <a:lstStyle/>
        <a:p>
          <a:pPr lvl="0" algn="l" defTabSz="1422400">
            <a:lnSpc>
              <a:spcPct val="90000"/>
            </a:lnSpc>
            <a:spcBef>
              <a:spcPct val="0"/>
            </a:spcBef>
            <a:spcAft>
              <a:spcPct val="35000"/>
            </a:spcAft>
          </a:pPr>
          <a:r>
            <a:rPr lang="en-US" sz="3200" b="1" kern="1200" dirty="0" smtClean="0">
              <a:latin typeface="Arial" pitchFamily="34" charset="0"/>
              <a:cs typeface="Arial" pitchFamily="34" charset="0"/>
            </a:rPr>
            <a:t>HĐLĐ</a:t>
          </a:r>
        </a:p>
        <a:p>
          <a:pPr lvl="0" algn="l" defTabSz="1422400">
            <a:lnSpc>
              <a:spcPct val="90000"/>
            </a:lnSpc>
            <a:spcBef>
              <a:spcPct val="0"/>
            </a:spcBef>
            <a:spcAft>
              <a:spcPct val="35000"/>
            </a:spcAft>
          </a:pPr>
          <a:r>
            <a:rPr lang="en-US" sz="3200" b="1" kern="1200" dirty="0" err="1" smtClean="0">
              <a:latin typeface="Arial" pitchFamily="34" charset="0"/>
              <a:cs typeface="Arial" pitchFamily="34" charset="0"/>
            </a:rPr>
            <a:t>Loại</a:t>
          </a:r>
          <a:r>
            <a:rPr lang="en-US" sz="3200" b="1" kern="1200" dirty="0" smtClean="0">
              <a:latin typeface="Arial" pitchFamily="34" charset="0"/>
              <a:cs typeface="Arial" pitchFamily="34" charset="0"/>
            </a:rPr>
            <a:t> 2</a:t>
          </a:r>
          <a:endParaRPr lang="en-US" sz="3200" kern="1200" dirty="0"/>
        </a:p>
      </dsp:txBody>
      <dsp:txXfrm>
        <a:off x="2497050" y="2758020"/>
        <a:ext cx="2502916" cy="2055279"/>
      </dsp:txXfrm>
    </dsp:sp>
    <dsp:sp modelId="{D0670AC2-4F49-4136-A9A9-D57CA2FA82E8}">
      <dsp:nvSpPr>
        <dsp:cNvPr id="0" name=""/>
        <dsp:cNvSpPr/>
      </dsp:nvSpPr>
      <dsp:spPr>
        <a:xfrm>
          <a:off x="4845941" y="1395856"/>
          <a:ext cx="462076" cy="462076"/>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CE5CFE-FFB5-41CA-9B4E-AAE10E407BFA}">
      <dsp:nvSpPr>
        <dsp:cNvPr id="0" name=""/>
        <dsp:cNvSpPr/>
      </dsp:nvSpPr>
      <dsp:spPr>
        <a:xfrm>
          <a:off x="5076979" y="1626895"/>
          <a:ext cx="2502916" cy="3186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4845" tIns="0" rIns="0" bIns="0" numCol="1" spcCol="1270" anchor="t" anchorCtr="0">
          <a:noAutofit/>
        </a:bodyPr>
        <a:lstStyle/>
        <a:p>
          <a:pPr lvl="0" algn="l" defTabSz="1422400">
            <a:lnSpc>
              <a:spcPct val="90000"/>
            </a:lnSpc>
            <a:spcBef>
              <a:spcPct val="0"/>
            </a:spcBef>
            <a:spcAft>
              <a:spcPct val="35000"/>
            </a:spcAft>
          </a:pPr>
          <a:r>
            <a:rPr lang="en-US" sz="3200" b="1" kern="1200" dirty="0" smtClean="0">
              <a:latin typeface="Arial" pitchFamily="34" charset="0"/>
              <a:cs typeface="Arial" pitchFamily="34" charset="0"/>
            </a:rPr>
            <a:t>HĐLĐ</a:t>
          </a:r>
        </a:p>
        <a:p>
          <a:pPr lvl="0" algn="l" defTabSz="1422400">
            <a:lnSpc>
              <a:spcPct val="90000"/>
            </a:lnSpc>
            <a:spcBef>
              <a:spcPct val="0"/>
            </a:spcBef>
            <a:spcAft>
              <a:spcPct val="35000"/>
            </a:spcAft>
          </a:pPr>
          <a:r>
            <a:rPr lang="en-US" sz="3200" b="1" kern="1200" dirty="0" err="1" smtClean="0">
              <a:latin typeface="Arial" pitchFamily="34" charset="0"/>
              <a:cs typeface="Arial" pitchFamily="34" charset="0"/>
            </a:rPr>
            <a:t>Loại</a:t>
          </a:r>
          <a:r>
            <a:rPr lang="en-US" sz="3200" b="1" kern="1200" dirty="0" smtClean="0">
              <a:latin typeface="Arial" pitchFamily="34" charset="0"/>
              <a:cs typeface="Arial" pitchFamily="34" charset="0"/>
            </a:rPr>
            <a:t> 1</a:t>
          </a:r>
          <a:endParaRPr lang="en-US" sz="3200" kern="1200" dirty="0"/>
        </a:p>
      </dsp:txBody>
      <dsp:txXfrm>
        <a:off x="5076979" y="1626895"/>
        <a:ext cx="2502916" cy="318640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2DA7A4-CFD1-4C70-A9EC-736D120F5296}">
      <dsp:nvSpPr>
        <dsp:cNvPr id="0" name=""/>
        <dsp:cNvSpPr/>
      </dsp:nvSpPr>
      <dsp:spPr>
        <a:xfrm>
          <a:off x="-4560586" y="-704407"/>
          <a:ext cx="5472816" cy="5472816"/>
        </a:xfrm>
        <a:prstGeom prst="blockArc">
          <a:avLst>
            <a:gd name="adj1" fmla="val 18900000"/>
            <a:gd name="adj2" fmla="val 2700000"/>
            <a:gd name="adj3" fmla="val 395"/>
          </a:avLst>
        </a:pr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CBCCFD-A287-4B2F-BCFD-BBFBA14E5982}">
      <dsp:nvSpPr>
        <dsp:cNvPr id="0" name=""/>
        <dsp:cNvSpPr/>
      </dsp:nvSpPr>
      <dsp:spPr>
        <a:xfrm>
          <a:off x="747064" y="580583"/>
          <a:ext cx="6588765" cy="1161003"/>
        </a:xfrm>
        <a:prstGeom prst="rect">
          <a:avLst/>
        </a:prstGeom>
        <a:solidFill>
          <a:schemeClr val="accent2"/>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1547" tIns="96520" rIns="96520" bIns="96520" numCol="1" spcCol="1270" anchor="ctr" anchorCtr="0">
          <a:noAutofit/>
        </a:bodyPr>
        <a:lstStyle/>
        <a:p>
          <a:pPr lvl="0" algn="l" defTabSz="1689100">
            <a:lnSpc>
              <a:spcPct val="90000"/>
            </a:lnSpc>
            <a:spcBef>
              <a:spcPct val="0"/>
            </a:spcBef>
            <a:spcAft>
              <a:spcPct val="35000"/>
            </a:spcAft>
          </a:pPr>
          <a:r>
            <a:rPr lang="vi-VN" sz="3800" b="1" kern="1200" dirty="0" smtClean="0">
              <a:solidFill>
                <a:schemeClr val="tx1"/>
              </a:solidFill>
              <a:cs typeface="Arial" pitchFamily="34" charset="0"/>
            </a:rPr>
            <a:t>- Giao kết bằng </a:t>
          </a:r>
          <a:r>
            <a:rPr lang="vi-VN" sz="3800" b="1" kern="1200" dirty="0" smtClean="0">
              <a:solidFill>
                <a:srgbClr val="FF0000"/>
              </a:solidFill>
              <a:cs typeface="Arial" pitchFamily="34" charset="0"/>
            </a:rPr>
            <a:t>lời nói</a:t>
          </a:r>
          <a:endParaRPr lang="en-US" sz="3800" kern="1200" dirty="0"/>
        </a:p>
      </dsp:txBody>
      <dsp:txXfrm>
        <a:off x="747064" y="580583"/>
        <a:ext cx="6588765" cy="1161003"/>
      </dsp:txXfrm>
    </dsp:sp>
    <dsp:sp modelId="{C0C42E1C-E2A0-46A7-BDE0-2AC681185F8F}">
      <dsp:nvSpPr>
        <dsp:cNvPr id="0" name=""/>
        <dsp:cNvSpPr/>
      </dsp:nvSpPr>
      <dsp:spPr>
        <a:xfrm>
          <a:off x="21437" y="435457"/>
          <a:ext cx="1451254" cy="1451254"/>
        </a:xfrm>
        <a:prstGeom prst="ellipse">
          <a:avLst/>
        </a:prstGeom>
        <a:solidFill>
          <a:schemeClr val="bg1">
            <a:lumMod val="9500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dsp:style>
    </dsp:sp>
    <dsp:sp modelId="{CEDADE83-78C2-4E4C-B08A-7800905314F6}">
      <dsp:nvSpPr>
        <dsp:cNvPr id="0" name=""/>
        <dsp:cNvSpPr/>
      </dsp:nvSpPr>
      <dsp:spPr>
        <a:xfrm>
          <a:off x="747064" y="2322413"/>
          <a:ext cx="6588765" cy="1161003"/>
        </a:xfrm>
        <a:prstGeom prst="rect">
          <a:avLst/>
        </a:prstGeom>
        <a:solidFill>
          <a:schemeClr val="accent4"/>
        </a:solidFill>
        <a:ln w="19050" cap="flat" cmpd="sng" algn="ctr">
          <a:solidFill>
            <a:schemeClr val="accent4">
              <a:shade val="50000"/>
            </a:schemeClr>
          </a:solidFill>
          <a:prstDash val="solid"/>
        </a:ln>
        <a:effectLst/>
      </dsp:spPr>
      <dsp:style>
        <a:lnRef idx="2">
          <a:schemeClr val="accent4">
            <a:shade val="50000"/>
          </a:schemeClr>
        </a:lnRef>
        <a:fillRef idx="1">
          <a:schemeClr val="accent4"/>
        </a:fillRef>
        <a:effectRef idx="0">
          <a:schemeClr val="accent4"/>
        </a:effectRef>
        <a:fontRef idx="minor">
          <a:schemeClr val="lt1"/>
        </a:fontRef>
      </dsp:style>
      <dsp:txBody>
        <a:bodyPr spcFirstLastPara="0" vert="horz" wrap="square" lIns="921547" tIns="96520" rIns="96520" bIns="96520" numCol="1" spcCol="1270" anchor="ctr" anchorCtr="0">
          <a:noAutofit/>
        </a:bodyPr>
        <a:lstStyle/>
        <a:p>
          <a:pPr lvl="0" algn="l" defTabSz="1689100">
            <a:lnSpc>
              <a:spcPct val="90000"/>
            </a:lnSpc>
            <a:spcBef>
              <a:spcPct val="0"/>
            </a:spcBef>
            <a:spcAft>
              <a:spcPct val="35000"/>
            </a:spcAft>
          </a:pPr>
          <a:r>
            <a:rPr lang="vi-VN" sz="3800" b="1" kern="1200" dirty="0" smtClean="0">
              <a:solidFill>
                <a:schemeClr val="tx1"/>
              </a:solidFill>
              <a:cs typeface="Arial" pitchFamily="34" charset="0"/>
            </a:rPr>
            <a:t>- Giao kết bằng </a:t>
          </a:r>
          <a:r>
            <a:rPr lang="en-US" sz="3800" b="1" kern="1200" dirty="0" err="1" smtClean="0">
              <a:solidFill>
                <a:srgbClr val="FF0000"/>
              </a:solidFill>
              <a:latin typeface="Arial" pitchFamily="34" charset="0"/>
              <a:cs typeface="Arial" pitchFamily="34" charset="0"/>
            </a:rPr>
            <a:t>văn</a:t>
          </a:r>
          <a:r>
            <a:rPr lang="en-US" sz="3800" b="1" kern="1200" dirty="0" smtClean="0">
              <a:solidFill>
                <a:srgbClr val="FF0000"/>
              </a:solidFill>
              <a:latin typeface="Arial" pitchFamily="34" charset="0"/>
              <a:cs typeface="Arial" pitchFamily="34" charset="0"/>
            </a:rPr>
            <a:t> </a:t>
          </a:r>
          <a:r>
            <a:rPr lang="en-US" sz="3800" b="1" kern="1200" dirty="0" err="1" smtClean="0">
              <a:solidFill>
                <a:srgbClr val="FF0000"/>
              </a:solidFill>
              <a:latin typeface="Arial" pitchFamily="34" charset="0"/>
              <a:cs typeface="Arial" pitchFamily="34" charset="0"/>
            </a:rPr>
            <a:t>bản</a:t>
          </a:r>
          <a:endParaRPr lang="en-US" sz="3800" kern="1200" dirty="0"/>
        </a:p>
      </dsp:txBody>
      <dsp:txXfrm>
        <a:off x="747064" y="2322413"/>
        <a:ext cx="6588765" cy="1161003"/>
      </dsp:txXfrm>
    </dsp:sp>
    <dsp:sp modelId="{6C7132BB-DDB5-417C-9607-89D238132658}">
      <dsp:nvSpPr>
        <dsp:cNvPr id="0" name=""/>
        <dsp:cNvSpPr/>
      </dsp:nvSpPr>
      <dsp:spPr>
        <a:xfrm>
          <a:off x="21437" y="2177288"/>
          <a:ext cx="1451254" cy="1451254"/>
        </a:xfrm>
        <a:prstGeom prst="ellipse">
          <a:avLst/>
        </a:prstGeom>
        <a:solidFill>
          <a:schemeClr val="bg1">
            <a:lumMod val="9500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3A8BB6-73EB-4CDA-8572-AC718C9CB8E6}">
      <dsp:nvSpPr>
        <dsp:cNvPr id="0" name=""/>
        <dsp:cNvSpPr/>
      </dsp:nvSpPr>
      <dsp:spPr>
        <a:xfrm>
          <a:off x="2498730" y="2922425"/>
          <a:ext cx="4085621" cy="1913975"/>
        </a:xfrm>
        <a:prstGeom prst="ellipse">
          <a:avLst/>
        </a:prstGeom>
        <a:solidFill>
          <a:schemeClr val="bg1">
            <a:lumMod val="85000"/>
          </a:schemeClr>
        </a:solidFill>
        <a:ln>
          <a:noFill/>
        </a:ln>
        <a:effectLst>
          <a:outerShdw blurRad="47625" dist="38100" dir="5400000" sy="98000" rotWithShape="0">
            <a:srgbClr val="000000">
              <a:alpha val="4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vi-VN" sz="3900" b="1" kern="1200" dirty="0" smtClean="0">
              <a:solidFill>
                <a:schemeClr val="tx1"/>
              </a:solidFill>
              <a:cs typeface="Arial" pitchFamily="34" charset="0"/>
            </a:rPr>
            <a:t>Giao kết bằng </a:t>
          </a:r>
          <a:r>
            <a:rPr lang="vi-VN" sz="3900" b="1" kern="1200" dirty="0" smtClean="0">
              <a:solidFill>
                <a:srgbClr val="FF0000"/>
              </a:solidFill>
              <a:cs typeface="Arial" pitchFamily="34" charset="0"/>
            </a:rPr>
            <a:t>lời nói</a:t>
          </a:r>
          <a:endParaRPr lang="en-US" sz="3900" b="1" kern="1200" dirty="0">
            <a:latin typeface="Arial" pitchFamily="34" charset="0"/>
            <a:cs typeface="Arial" pitchFamily="34" charset="0"/>
          </a:endParaRPr>
        </a:p>
      </dsp:txBody>
      <dsp:txXfrm>
        <a:off x="3097055" y="3202720"/>
        <a:ext cx="2888971" cy="1353385"/>
      </dsp:txXfrm>
    </dsp:sp>
    <dsp:sp modelId="{52909C81-0850-416F-B4CF-FBE58D08B452}">
      <dsp:nvSpPr>
        <dsp:cNvPr id="0" name=""/>
        <dsp:cNvSpPr/>
      </dsp:nvSpPr>
      <dsp:spPr>
        <a:xfrm rot="13489875">
          <a:off x="1543301" y="1803421"/>
          <a:ext cx="2374724" cy="815053"/>
        </a:xfrm>
        <a:prstGeom prst="leftArrow">
          <a:avLst>
            <a:gd name="adj1" fmla="val 60000"/>
            <a:gd name="adj2" fmla="val 50000"/>
          </a:avLst>
        </a:prstGeom>
        <a:solidFill>
          <a:schemeClr val="accent1">
            <a:lumMod val="40000"/>
            <a:lumOff val="60000"/>
          </a:schemeClr>
        </a:solidFill>
        <a:ln>
          <a:noFill/>
        </a:ln>
        <a:effectLst>
          <a:outerShdw blurRad="47625" dist="38100" dir="5400000" sy="98000" rotWithShape="0">
            <a:srgbClr val="000000">
              <a:alpha val="48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55A45831-9E35-4997-A9FC-13EA07BB7CBF}">
      <dsp:nvSpPr>
        <dsp:cNvPr id="0" name=""/>
        <dsp:cNvSpPr/>
      </dsp:nvSpPr>
      <dsp:spPr>
        <a:xfrm>
          <a:off x="14685" y="0"/>
          <a:ext cx="3747834" cy="2484110"/>
        </a:xfrm>
        <a:prstGeom prst="roundRect">
          <a:avLst>
            <a:gd name="adj" fmla="val 10000"/>
          </a:avLst>
        </a:prstGeom>
        <a:solidFill>
          <a:schemeClr val="dk1"/>
        </a:solidFill>
        <a:ln w="28575" cap="flat" cmpd="sng" algn="ctr">
          <a:solidFill>
            <a:schemeClr val="lt1"/>
          </a:solidFill>
          <a:prstDash val="solid"/>
        </a:ln>
        <a:effectLst>
          <a:outerShdw blurRad="50800" dist="38100" dir="5400000" rotWithShape="0">
            <a:srgbClr val="000000">
              <a:alpha val="28000"/>
            </a:srgbClr>
          </a:outerShdw>
        </a:effectLst>
        <a:scene3d>
          <a:camera prst="orthographicFront"/>
          <a:lightRig rig="threePt" dir="t">
            <a:rot lat="0" lon="0" rev="7500000"/>
          </a:lightRig>
        </a:scene3d>
        <a:sp3d/>
      </dsp:spPr>
      <dsp:style>
        <a:lnRef idx="3">
          <a:schemeClr val="lt1"/>
        </a:lnRef>
        <a:fillRef idx="1">
          <a:schemeClr val="dk1"/>
        </a:fillRef>
        <a:effectRef idx="1">
          <a:schemeClr val="dk1"/>
        </a:effectRef>
        <a:fontRef idx="minor">
          <a:schemeClr val="lt1"/>
        </a:fontRef>
      </dsp:style>
      <dsp:txBody>
        <a:bodyPr spcFirstLastPara="0" vert="horz" wrap="square" lIns="59055" tIns="59055" rIns="59055" bIns="59055" numCol="1" spcCol="1270" anchor="ctr" anchorCtr="0">
          <a:noAutofit/>
        </a:bodyPr>
        <a:lstStyle/>
        <a:p>
          <a:pPr lvl="0" algn="ctr" defTabSz="1377950">
            <a:lnSpc>
              <a:spcPct val="90000"/>
            </a:lnSpc>
            <a:spcBef>
              <a:spcPct val="0"/>
            </a:spcBef>
            <a:spcAft>
              <a:spcPct val="35000"/>
            </a:spcAft>
          </a:pPr>
          <a:r>
            <a:rPr lang="vi-VN" sz="3100" b="1" kern="1200" dirty="0" smtClean="0">
              <a:solidFill>
                <a:schemeClr val="tx1"/>
              </a:solidFill>
              <a:cs typeface="Arial" pitchFamily="34" charset="0"/>
            </a:rPr>
            <a:t>áp dụng cho những công việc có tính chất </a:t>
          </a:r>
          <a:r>
            <a:rPr lang="vi-VN" sz="3100" b="1" kern="1200" dirty="0" smtClean="0">
              <a:solidFill>
                <a:srgbClr val="FF0000"/>
              </a:solidFill>
              <a:cs typeface="Arial" pitchFamily="34" charset="0"/>
            </a:rPr>
            <a:t>tạm thời </a:t>
          </a:r>
          <a:r>
            <a:rPr lang="vi-VN" sz="3100" b="1" kern="1200" dirty="0" smtClean="0">
              <a:solidFill>
                <a:schemeClr val="tx1"/>
              </a:solidFill>
              <a:cs typeface="Arial" pitchFamily="34" charset="0"/>
            </a:rPr>
            <a:t>mà thời hạn </a:t>
          </a:r>
          <a:r>
            <a:rPr lang="vi-VN" sz="3100" b="1" kern="1200" dirty="0" smtClean="0">
              <a:solidFill>
                <a:srgbClr val="FF0000"/>
              </a:solidFill>
              <a:cs typeface="Arial" pitchFamily="34" charset="0"/>
            </a:rPr>
            <a:t>dưới </a:t>
          </a:r>
          <a:r>
            <a:rPr lang="en-US" sz="3100" b="1" kern="1200" dirty="0" smtClean="0">
              <a:solidFill>
                <a:srgbClr val="FF0000"/>
              </a:solidFill>
              <a:cs typeface="Arial" pitchFamily="34" charset="0"/>
            </a:rPr>
            <a:t>1</a:t>
          </a:r>
          <a:r>
            <a:rPr lang="vi-VN" sz="3100" b="1" kern="1200" dirty="0" smtClean="0">
              <a:solidFill>
                <a:srgbClr val="FF0000"/>
              </a:solidFill>
              <a:cs typeface="Arial" pitchFamily="34" charset="0"/>
            </a:rPr>
            <a:t> tháng</a:t>
          </a:r>
          <a:endParaRPr lang="en-US" sz="3100" b="1" kern="1200" dirty="0">
            <a:latin typeface="Arial" pitchFamily="34" charset="0"/>
            <a:cs typeface="Arial" pitchFamily="34" charset="0"/>
          </a:endParaRPr>
        </a:p>
      </dsp:txBody>
      <dsp:txXfrm>
        <a:off x="87442" y="72757"/>
        <a:ext cx="3602320" cy="2338596"/>
      </dsp:txXfrm>
    </dsp:sp>
    <dsp:sp modelId="{4FAC11FB-1E93-4D8B-8370-900B11322D64}">
      <dsp:nvSpPr>
        <dsp:cNvPr id="0" name=""/>
        <dsp:cNvSpPr/>
      </dsp:nvSpPr>
      <dsp:spPr>
        <a:xfrm rot="18946815">
          <a:off x="5186076" y="1784141"/>
          <a:ext cx="2416607" cy="815053"/>
        </a:xfrm>
        <a:prstGeom prst="leftArrow">
          <a:avLst>
            <a:gd name="adj1" fmla="val 60000"/>
            <a:gd name="adj2" fmla="val 50000"/>
          </a:avLst>
        </a:prstGeom>
        <a:solidFill>
          <a:schemeClr val="accent4">
            <a:hueOff val="-2057156"/>
            <a:satOff val="-5690"/>
            <a:lumOff val="3530"/>
            <a:alphaOff val="0"/>
          </a:schemeClr>
        </a:solidFill>
        <a:ln>
          <a:noFill/>
        </a:ln>
        <a:effectLst>
          <a:outerShdw blurRad="47625" dist="38100" dir="5400000" sy="98000" rotWithShape="0">
            <a:srgbClr val="000000">
              <a:alpha val="48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CFA1C010-042C-4F5C-8DD2-8065C47E07B5}">
      <dsp:nvSpPr>
        <dsp:cNvPr id="0" name=""/>
        <dsp:cNvSpPr/>
      </dsp:nvSpPr>
      <dsp:spPr>
        <a:xfrm>
          <a:off x="5408628" y="0"/>
          <a:ext cx="3703414" cy="2467352"/>
        </a:xfrm>
        <a:prstGeom prst="roundRect">
          <a:avLst>
            <a:gd name="adj" fmla="val 10000"/>
          </a:avLst>
        </a:prstGeom>
        <a:solidFill>
          <a:schemeClr val="bg2">
            <a:lumMod val="90000"/>
          </a:schemeClr>
        </a:solidFill>
        <a:ln>
          <a:noFill/>
        </a:ln>
        <a:effectLst>
          <a:outerShdw blurRad="47625" dist="38100" dir="5400000" sy="98000" rotWithShape="0">
            <a:srgbClr val="000000">
              <a:alpha val="4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9055" tIns="59055" rIns="59055" bIns="59055" numCol="1" spcCol="1270" anchor="ctr" anchorCtr="0">
          <a:noAutofit/>
        </a:bodyPr>
        <a:lstStyle/>
        <a:p>
          <a:pPr lvl="0" algn="ctr" defTabSz="1377950">
            <a:lnSpc>
              <a:spcPct val="90000"/>
            </a:lnSpc>
            <a:spcBef>
              <a:spcPct val="0"/>
            </a:spcBef>
            <a:spcAft>
              <a:spcPct val="35000"/>
            </a:spcAft>
          </a:pPr>
          <a:r>
            <a:rPr lang="vi-VN" sz="3100" b="1" kern="1200" dirty="0" smtClean="0">
              <a:solidFill>
                <a:schemeClr val="tx1"/>
              </a:solidFill>
              <a:cs typeface="Arial" pitchFamily="34" charset="0"/>
            </a:rPr>
            <a:t>hoặc đối với lao động </a:t>
          </a:r>
          <a:r>
            <a:rPr lang="vi-VN" sz="3100" b="1" kern="1200" dirty="0" smtClean="0">
              <a:solidFill>
                <a:srgbClr val="FF0000"/>
              </a:solidFill>
              <a:cs typeface="Arial" pitchFamily="34" charset="0"/>
            </a:rPr>
            <a:t>giúp việc gia đình</a:t>
          </a:r>
          <a:r>
            <a:rPr lang="vi-VN" sz="3100" b="1" kern="1200" dirty="0" smtClean="0">
              <a:solidFill>
                <a:schemeClr val="tx1"/>
              </a:solidFill>
              <a:cs typeface="Arial" pitchFamily="34" charset="0"/>
            </a:rPr>
            <a:t>.</a:t>
          </a:r>
          <a:endParaRPr lang="en-US" sz="3100" b="1" kern="1200" dirty="0">
            <a:latin typeface="Arial" pitchFamily="34" charset="0"/>
            <a:cs typeface="Arial" pitchFamily="34" charset="0"/>
          </a:endParaRPr>
        </a:p>
      </dsp:txBody>
      <dsp:txXfrm>
        <a:off x="5480894" y="72266"/>
        <a:ext cx="3558882" cy="232282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2A3298-BC57-4AF0-919A-F88B0C419E05}">
      <dsp:nvSpPr>
        <dsp:cNvPr id="0" name=""/>
        <dsp:cNvSpPr/>
      </dsp:nvSpPr>
      <dsp:spPr>
        <a:xfrm>
          <a:off x="-5465428" y="-836837"/>
          <a:ext cx="6507611" cy="6507611"/>
        </a:xfrm>
        <a:prstGeom prst="blockArc">
          <a:avLst>
            <a:gd name="adj1" fmla="val 18900000"/>
            <a:gd name="adj2" fmla="val 2700000"/>
            <a:gd name="adj3" fmla="val 332"/>
          </a:avLst>
        </a:prstGeom>
        <a:noFill/>
        <a:ln w="19050" cap="flat" cmpd="sng" algn="ctr">
          <a:solidFill>
            <a:schemeClr val="accent1">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D9C40ACB-59F3-4896-8618-29206B0240F6}">
      <dsp:nvSpPr>
        <dsp:cNvPr id="0" name=""/>
        <dsp:cNvSpPr/>
      </dsp:nvSpPr>
      <dsp:spPr>
        <a:xfrm>
          <a:off x="545596" y="371633"/>
          <a:ext cx="8527881" cy="743652"/>
        </a:xfrm>
        <a:prstGeom prst="rect">
          <a:avLst/>
        </a:prstGeom>
        <a:solidFill>
          <a:schemeClr val="bg1">
            <a:lumMod val="85000"/>
          </a:schemeClr>
        </a:solidFill>
        <a:ln>
          <a:noFill/>
        </a:ln>
        <a:effectLst>
          <a:outerShdw blurRad="47625" dist="38100" dir="5400000" sy="98000" rotWithShape="0">
            <a:srgbClr val="000000">
              <a:alpha val="4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0274" tIns="60960" rIns="60960" bIns="60960" numCol="1" spcCol="1270" anchor="ctr" anchorCtr="0">
          <a:noAutofit/>
        </a:bodyPr>
        <a:lstStyle/>
        <a:p>
          <a:pPr lvl="0" algn="l" defTabSz="1066800">
            <a:lnSpc>
              <a:spcPct val="90000"/>
            </a:lnSpc>
            <a:spcBef>
              <a:spcPct val="0"/>
            </a:spcBef>
            <a:spcAft>
              <a:spcPct val="35000"/>
            </a:spcAft>
          </a:pPr>
          <a:r>
            <a:rPr lang="vi-VN" sz="2400" b="1" kern="1200" dirty="0" smtClean="0">
              <a:solidFill>
                <a:schemeClr val="tx1"/>
              </a:solidFill>
              <a:cs typeface="Arial" pitchFamily="34" charset="0"/>
            </a:rPr>
            <a:t>Hết hạn hợp đồng</a:t>
          </a:r>
          <a:endParaRPr lang="en-US" sz="2400" b="1" kern="1200" dirty="0">
            <a:solidFill>
              <a:schemeClr val="tx1"/>
            </a:solidFill>
          </a:endParaRPr>
        </a:p>
      </dsp:txBody>
      <dsp:txXfrm>
        <a:off x="545596" y="371633"/>
        <a:ext cx="8527881" cy="743652"/>
      </dsp:txXfrm>
    </dsp:sp>
    <dsp:sp modelId="{88481EE7-A67A-42D1-B0B5-35336688D894}">
      <dsp:nvSpPr>
        <dsp:cNvPr id="0" name=""/>
        <dsp:cNvSpPr/>
      </dsp:nvSpPr>
      <dsp:spPr>
        <a:xfrm>
          <a:off x="80813" y="278676"/>
          <a:ext cx="929566" cy="929566"/>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11419245-9861-4AF3-83ED-91A452756951}">
      <dsp:nvSpPr>
        <dsp:cNvPr id="0" name=""/>
        <dsp:cNvSpPr/>
      </dsp:nvSpPr>
      <dsp:spPr>
        <a:xfrm>
          <a:off x="971949" y="1487305"/>
          <a:ext cx="8101528" cy="743652"/>
        </a:xfrm>
        <a:prstGeom prst="rect">
          <a:avLst/>
        </a:prstGeom>
        <a:solidFill>
          <a:schemeClr val="bg1">
            <a:lumMod val="85000"/>
          </a:schemeClr>
        </a:solidFill>
        <a:ln>
          <a:noFill/>
        </a:ln>
        <a:effectLst>
          <a:outerShdw blurRad="47625" dist="38100" dir="5400000" sy="98000" rotWithShape="0">
            <a:srgbClr val="000000">
              <a:alpha val="4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0274" tIns="60960" rIns="60960" bIns="60960" numCol="1" spcCol="1270" anchor="ctr" anchorCtr="0">
          <a:noAutofit/>
        </a:bodyPr>
        <a:lstStyle/>
        <a:p>
          <a:pPr lvl="0" algn="l" defTabSz="1066800">
            <a:lnSpc>
              <a:spcPct val="90000"/>
            </a:lnSpc>
            <a:spcBef>
              <a:spcPct val="0"/>
            </a:spcBef>
            <a:spcAft>
              <a:spcPct val="35000"/>
            </a:spcAft>
          </a:pPr>
          <a:r>
            <a:rPr lang="vi-VN" sz="2400" b="1" kern="1200" dirty="0" smtClean="0">
              <a:solidFill>
                <a:schemeClr val="tx1"/>
              </a:solidFill>
              <a:cs typeface="Arial" pitchFamily="34" charset="0"/>
            </a:rPr>
            <a:t>Đã hoàn thành công việc theo hợp đồng</a:t>
          </a:r>
          <a:endParaRPr lang="en-US" sz="2400" b="1" kern="1200" dirty="0">
            <a:solidFill>
              <a:schemeClr val="tx1"/>
            </a:solidFill>
          </a:endParaRPr>
        </a:p>
      </dsp:txBody>
      <dsp:txXfrm>
        <a:off x="971949" y="1487305"/>
        <a:ext cx="8101528" cy="743652"/>
      </dsp:txXfrm>
    </dsp:sp>
    <dsp:sp modelId="{D6E4AE7D-12F2-4722-A38D-A4F9F98F58E9}">
      <dsp:nvSpPr>
        <dsp:cNvPr id="0" name=""/>
        <dsp:cNvSpPr/>
      </dsp:nvSpPr>
      <dsp:spPr>
        <a:xfrm>
          <a:off x="507166" y="1394349"/>
          <a:ext cx="929566" cy="929566"/>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02760F97-E4B5-4B83-A3E9-6E4A20981D16}">
      <dsp:nvSpPr>
        <dsp:cNvPr id="0" name=""/>
        <dsp:cNvSpPr/>
      </dsp:nvSpPr>
      <dsp:spPr>
        <a:xfrm>
          <a:off x="971949" y="2602978"/>
          <a:ext cx="8101528" cy="743652"/>
        </a:xfrm>
        <a:prstGeom prst="rect">
          <a:avLst/>
        </a:prstGeom>
        <a:solidFill>
          <a:schemeClr val="bg1">
            <a:lumMod val="85000"/>
          </a:schemeClr>
        </a:solidFill>
        <a:ln>
          <a:noFill/>
        </a:ln>
        <a:effectLst>
          <a:outerShdw blurRad="47625" dist="38100" dir="5400000" sy="98000" rotWithShape="0">
            <a:srgbClr val="000000">
              <a:alpha val="4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0274" tIns="60960" rIns="60960" bIns="60960" numCol="1" spcCol="1270" anchor="ctr" anchorCtr="0">
          <a:noAutofit/>
        </a:bodyPr>
        <a:lstStyle/>
        <a:p>
          <a:pPr lvl="0" algn="l" defTabSz="1066800">
            <a:lnSpc>
              <a:spcPct val="90000"/>
            </a:lnSpc>
            <a:spcBef>
              <a:spcPct val="0"/>
            </a:spcBef>
            <a:spcAft>
              <a:spcPct val="35000"/>
            </a:spcAft>
          </a:pPr>
          <a:r>
            <a:rPr lang="vi-VN" sz="2400" b="1" kern="1200" dirty="0" smtClean="0">
              <a:solidFill>
                <a:schemeClr val="tx1"/>
              </a:solidFill>
              <a:cs typeface="Arial" pitchFamily="34" charset="0"/>
            </a:rPr>
            <a:t>Hai bên thỏa thuận chấm dứt hợp đồng</a:t>
          </a:r>
          <a:endParaRPr lang="en-US" sz="2400" b="1" kern="1200" dirty="0">
            <a:solidFill>
              <a:schemeClr val="tx1"/>
            </a:solidFill>
          </a:endParaRPr>
        </a:p>
      </dsp:txBody>
      <dsp:txXfrm>
        <a:off x="971949" y="2602978"/>
        <a:ext cx="8101528" cy="743652"/>
      </dsp:txXfrm>
    </dsp:sp>
    <dsp:sp modelId="{D38FC42E-B721-4103-9B58-1E182E00C30B}">
      <dsp:nvSpPr>
        <dsp:cNvPr id="0" name=""/>
        <dsp:cNvSpPr/>
      </dsp:nvSpPr>
      <dsp:spPr>
        <a:xfrm>
          <a:off x="507166" y="2510021"/>
          <a:ext cx="929566" cy="929566"/>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0F4E827C-F80A-4957-AA50-F0115B2221C1}">
      <dsp:nvSpPr>
        <dsp:cNvPr id="0" name=""/>
        <dsp:cNvSpPr/>
      </dsp:nvSpPr>
      <dsp:spPr>
        <a:xfrm>
          <a:off x="545596" y="3718651"/>
          <a:ext cx="8527881" cy="743652"/>
        </a:xfrm>
        <a:prstGeom prst="rect">
          <a:avLst/>
        </a:prstGeom>
        <a:solidFill>
          <a:schemeClr val="bg1">
            <a:lumMod val="85000"/>
          </a:schemeClr>
        </a:solidFill>
        <a:ln>
          <a:noFill/>
        </a:ln>
        <a:effectLst>
          <a:outerShdw blurRad="47625" dist="38100" dir="5400000" sy="98000" rotWithShape="0">
            <a:srgbClr val="000000">
              <a:alpha val="4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0274" tIns="60960" rIns="60960" bIns="60960" numCol="1" spcCol="1270" anchor="ctr" anchorCtr="0">
          <a:noAutofit/>
        </a:bodyPr>
        <a:lstStyle/>
        <a:p>
          <a:pPr lvl="0" algn="l" defTabSz="1066800">
            <a:lnSpc>
              <a:spcPct val="90000"/>
            </a:lnSpc>
            <a:spcBef>
              <a:spcPct val="0"/>
            </a:spcBef>
            <a:spcAft>
              <a:spcPct val="35000"/>
            </a:spcAft>
          </a:pPr>
          <a:r>
            <a:rPr lang="vi-VN" sz="2400" kern="1200" dirty="0" smtClean="0">
              <a:solidFill>
                <a:schemeClr val="tx1"/>
              </a:solidFill>
              <a:cs typeface="Arial" pitchFamily="34" charset="0"/>
            </a:rPr>
            <a:t>Người lao động chết, mất tích theo tuyên bố của tòa án...</a:t>
          </a:r>
          <a:endParaRPr lang="en-US" sz="2400" kern="1200" dirty="0">
            <a:solidFill>
              <a:schemeClr val="tx1"/>
            </a:solidFill>
          </a:endParaRPr>
        </a:p>
      </dsp:txBody>
      <dsp:txXfrm>
        <a:off x="545596" y="3718651"/>
        <a:ext cx="8527881" cy="743652"/>
      </dsp:txXfrm>
    </dsp:sp>
    <dsp:sp modelId="{3B0E3EB3-B75B-428F-A42D-35248149BBFA}">
      <dsp:nvSpPr>
        <dsp:cNvPr id="0" name=""/>
        <dsp:cNvSpPr/>
      </dsp:nvSpPr>
      <dsp:spPr>
        <a:xfrm>
          <a:off x="80813" y="3625694"/>
          <a:ext cx="929566" cy="929566"/>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49E8D4-32ED-4D8D-A98D-402C2FBEB8BF}">
      <dsp:nvSpPr>
        <dsp:cNvPr id="0" name=""/>
        <dsp:cNvSpPr/>
      </dsp:nvSpPr>
      <dsp:spPr>
        <a:xfrm>
          <a:off x="3657599" y="0"/>
          <a:ext cx="5486400" cy="4314305"/>
        </a:xfrm>
        <a:prstGeom prst="rightArrow">
          <a:avLst>
            <a:gd name="adj1" fmla="val 75000"/>
            <a:gd name="adj2" fmla="val 50000"/>
          </a:avLst>
        </a:prstGeom>
        <a:solidFill>
          <a:schemeClr val="bg2">
            <a:lumMod val="75000"/>
            <a:alpha val="90000"/>
          </a:schemeClr>
        </a:solidFill>
        <a:ln w="12700" cap="flat" cmpd="sng" algn="ctr">
          <a:solidFill>
            <a:schemeClr val="accent1">
              <a:alpha val="90000"/>
              <a:tint val="40000"/>
              <a:hueOff val="0"/>
              <a:satOff val="0"/>
              <a:lumOff val="0"/>
              <a:alphaOff val="0"/>
            </a:schemeClr>
          </a:solidFill>
          <a:prstDash val="solid"/>
        </a:ln>
        <a:effectLst>
          <a:outerShdw blurRad="47625" dist="38100" dir="5400000" sy="98000" rotWithShape="0">
            <a:srgbClr val="000000">
              <a:alpha val="48000"/>
            </a:srgbClr>
          </a:outerShdw>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2860" tIns="22860" rIns="22860" bIns="2286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vi-VN" sz="3600" b="1" kern="1200" dirty="0" smtClean="0">
              <a:solidFill>
                <a:schemeClr val="tx1"/>
              </a:solidFill>
              <a:latin typeface="Arial" pitchFamily="34" charset="0"/>
              <a:cs typeface="Arial" pitchFamily="34" charset="0"/>
            </a:rPr>
            <a:t>thì thời hạn báo trước được thực hiện theo quy định của Chính phủ</a:t>
          </a:r>
          <a:endParaRPr lang="en-US" sz="3600" kern="1200" dirty="0" smtClean="0"/>
        </a:p>
      </dsp:txBody>
      <dsp:txXfrm>
        <a:off x="3657599" y="539288"/>
        <a:ext cx="3868536" cy="3235729"/>
      </dsp:txXfrm>
    </dsp:sp>
    <dsp:sp modelId="{31B0F7AB-BC70-4F56-B8DC-396AB2CC4048}">
      <dsp:nvSpPr>
        <dsp:cNvPr id="0" name=""/>
        <dsp:cNvSpPr/>
      </dsp:nvSpPr>
      <dsp:spPr>
        <a:xfrm>
          <a:off x="0" y="0"/>
          <a:ext cx="3657600" cy="4314305"/>
        </a:xfrm>
        <a:prstGeom prst="roundRect">
          <a:avLst/>
        </a:prstGeom>
        <a:solidFill>
          <a:schemeClr val="bg1">
            <a:lumMod val="85000"/>
          </a:schemeClr>
        </a:solidFill>
        <a:ln>
          <a:noFill/>
        </a:ln>
        <a:effectLst>
          <a:outerShdw blurRad="47625" dist="38100" dir="5400000" sy="98000" rotWithShape="0">
            <a:srgbClr val="000000">
              <a:alpha val="4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68580" rIns="13716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vi-VN" sz="3600" b="1" kern="1200" dirty="0" smtClean="0">
              <a:solidFill>
                <a:schemeClr val="tx1"/>
              </a:solidFill>
              <a:latin typeface="Arial" pitchFamily="34" charset="0"/>
              <a:cs typeface="Arial" pitchFamily="34" charset="0"/>
            </a:rPr>
            <a:t>d) Đối với một số ngành, nghề, công việc đặc thù</a:t>
          </a:r>
          <a:endParaRPr lang="en-US" sz="3600" kern="1200" dirty="0"/>
        </a:p>
      </dsp:txBody>
      <dsp:txXfrm>
        <a:off x="178549" y="178549"/>
        <a:ext cx="3300502" cy="395720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6F22F8-EECD-4E5F-8E10-8B27D0260CFE}">
      <dsp:nvSpPr>
        <dsp:cNvPr id="0" name=""/>
        <dsp:cNvSpPr/>
      </dsp:nvSpPr>
      <dsp:spPr>
        <a:xfrm>
          <a:off x="1522115" y="166211"/>
          <a:ext cx="5806804" cy="986665"/>
        </a:xfrm>
        <a:prstGeom prst="rect">
          <a:avLst/>
        </a:prstGeom>
        <a:solidFill>
          <a:schemeClr val="tx2">
            <a:lumMod val="20000"/>
            <a:lumOff val="80000"/>
            <a:alpha val="40000"/>
          </a:schemeClr>
        </a:solidFill>
        <a:ln w="127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68302" tIns="114300" rIns="114300" bIns="114300" numCol="1" spcCol="1270" anchor="ctr" anchorCtr="0">
          <a:noAutofit/>
        </a:bodyPr>
        <a:lstStyle/>
        <a:p>
          <a:pPr lvl="0" algn="l" defTabSz="1333500">
            <a:lnSpc>
              <a:spcPct val="90000"/>
            </a:lnSpc>
            <a:spcBef>
              <a:spcPct val="0"/>
            </a:spcBef>
            <a:spcAft>
              <a:spcPct val="35000"/>
            </a:spcAft>
          </a:pPr>
          <a:r>
            <a:rPr lang="en-US" sz="3000" kern="1200" dirty="0" err="1" smtClean="0">
              <a:latin typeface="Arial" pitchFamily="34" charset="0"/>
              <a:cs typeface="Arial" pitchFamily="34" charset="0"/>
            </a:rPr>
            <a:t>Bảo</a:t>
          </a:r>
          <a:r>
            <a:rPr lang="en-US" sz="3000" kern="1200" dirty="0" smtClean="0">
              <a:latin typeface="Arial" pitchFamily="34" charset="0"/>
              <a:cs typeface="Arial" pitchFamily="34" charset="0"/>
            </a:rPr>
            <a:t> </a:t>
          </a:r>
          <a:r>
            <a:rPr lang="en-US" sz="3000" kern="1200" dirty="0" err="1" smtClean="0">
              <a:latin typeface="Arial" pitchFamily="34" charset="0"/>
              <a:cs typeface="Arial" pitchFamily="34" charset="0"/>
            </a:rPr>
            <a:t>hiểm</a:t>
          </a:r>
          <a:r>
            <a:rPr lang="en-US" sz="3000" kern="1200" dirty="0" smtClean="0">
              <a:latin typeface="Arial" pitchFamily="34" charset="0"/>
              <a:cs typeface="Arial" pitchFamily="34" charset="0"/>
            </a:rPr>
            <a:t> </a:t>
          </a:r>
          <a:r>
            <a:rPr lang="en-US" sz="3000" kern="1200" dirty="0" err="1" smtClean="0">
              <a:latin typeface="Arial" pitchFamily="34" charset="0"/>
              <a:cs typeface="Arial" pitchFamily="34" charset="0"/>
            </a:rPr>
            <a:t>xã</a:t>
          </a:r>
          <a:r>
            <a:rPr lang="en-US" sz="3000" kern="1200" dirty="0" smtClean="0">
              <a:latin typeface="Arial" pitchFamily="34" charset="0"/>
              <a:cs typeface="Arial" pitchFamily="34" charset="0"/>
            </a:rPr>
            <a:t> </a:t>
          </a:r>
          <a:r>
            <a:rPr lang="en-US" sz="3000" kern="1200" dirty="0" err="1" smtClean="0">
              <a:latin typeface="Arial" pitchFamily="34" charset="0"/>
              <a:cs typeface="Arial" pitchFamily="34" charset="0"/>
            </a:rPr>
            <a:t>hội</a:t>
          </a:r>
          <a:r>
            <a:rPr lang="en-US" sz="3000" kern="1200" dirty="0" smtClean="0">
              <a:latin typeface="Arial" pitchFamily="34" charset="0"/>
              <a:cs typeface="Arial" pitchFamily="34" charset="0"/>
            </a:rPr>
            <a:t> </a:t>
          </a:r>
          <a:r>
            <a:rPr lang="en-US" sz="3000" b="1" kern="1200" dirty="0" err="1" smtClean="0">
              <a:solidFill>
                <a:srgbClr val="FF0000"/>
              </a:solidFill>
              <a:latin typeface="Arial" pitchFamily="34" charset="0"/>
              <a:cs typeface="Arial" pitchFamily="34" charset="0"/>
            </a:rPr>
            <a:t>bắt</a:t>
          </a:r>
          <a:r>
            <a:rPr lang="en-US" sz="3000" b="1" kern="1200" dirty="0" smtClean="0">
              <a:solidFill>
                <a:srgbClr val="FF0000"/>
              </a:solidFill>
              <a:latin typeface="Arial" pitchFamily="34" charset="0"/>
              <a:cs typeface="Arial" pitchFamily="34" charset="0"/>
            </a:rPr>
            <a:t> </a:t>
          </a:r>
          <a:r>
            <a:rPr lang="en-US" sz="3000" b="1" kern="1200" dirty="0" err="1" smtClean="0">
              <a:solidFill>
                <a:srgbClr val="FF0000"/>
              </a:solidFill>
              <a:latin typeface="Arial" pitchFamily="34" charset="0"/>
              <a:cs typeface="Arial" pitchFamily="34" charset="0"/>
            </a:rPr>
            <a:t>buộc</a:t>
          </a:r>
          <a:r>
            <a:rPr lang="en-US" sz="3000" b="1" kern="1200" dirty="0" smtClean="0">
              <a:solidFill>
                <a:srgbClr val="FF0000"/>
              </a:solidFill>
              <a:latin typeface="Arial" pitchFamily="34" charset="0"/>
              <a:cs typeface="Arial" pitchFamily="34" charset="0"/>
            </a:rPr>
            <a:t> </a:t>
          </a:r>
          <a:r>
            <a:rPr lang="vi-VN" sz="3000" b="1" kern="1200" dirty="0" smtClean="0">
              <a:solidFill>
                <a:srgbClr val="FF0000"/>
              </a:solidFill>
              <a:cs typeface="Arial" pitchFamily="34" charset="0"/>
            </a:rPr>
            <a:t> </a:t>
          </a:r>
          <a:endParaRPr lang="en-US" sz="3000" kern="1200" dirty="0"/>
        </a:p>
      </dsp:txBody>
      <dsp:txXfrm>
        <a:off x="1522115" y="166211"/>
        <a:ext cx="5806804" cy="986665"/>
      </dsp:txXfrm>
    </dsp:sp>
    <dsp:sp modelId="{F193B292-42DF-43EE-BFC1-A035FB99AC8D}">
      <dsp:nvSpPr>
        <dsp:cNvPr id="0" name=""/>
        <dsp:cNvSpPr/>
      </dsp:nvSpPr>
      <dsp:spPr>
        <a:xfrm>
          <a:off x="1193773" y="157916"/>
          <a:ext cx="690666" cy="1035999"/>
        </a:xfrm>
        <a:prstGeom prst="rect">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F0E993-BC0A-494E-98F0-6325CB86A2E2}">
      <dsp:nvSpPr>
        <dsp:cNvPr id="0" name=""/>
        <dsp:cNvSpPr/>
      </dsp:nvSpPr>
      <dsp:spPr>
        <a:xfrm>
          <a:off x="1701389" y="1408313"/>
          <a:ext cx="5602651" cy="986665"/>
        </a:xfrm>
        <a:prstGeom prst="rect">
          <a:avLst/>
        </a:prstGeom>
        <a:solidFill>
          <a:schemeClr val="tx2">
            <a:lumMod val="20000"/>
            <a:lumOff val="80000"/>
            <a:alpha val="40000"/>
          </a:schemeClr>
        </a:solidFill>
        <a:ln w="127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68302" tIns="114300" rIns="114300" bIns="114300" numCol="1" spcCol="1270" anchor="ctr" anchorCtr="0">
          <a:noAutofit/>
        </a:bodyPr>
        <a:lstStyle/>
        <a:p>
          <a:pPr lvl="0" algn="l" defTabSz="1333500">
            <a:lnSpc>
              <a:spcPct val="90000"/>
            </a:lnSpc>
            <a:spcBef>
              <a:spcPct val="0"/>
            </a:spcBef>
            <a:spcAft>
              <a:spcPct val="35000"/>
            </a:spcAft>
          </a:pPr>
          <a:r>
            <a:rPr lang="en-US" sz="3000" kern="1200" dirty="0" err="1" smtClean="0">
              <a:latin typeface="Arial" pitchFamily="34" charset="0"/>
              <a:cs typeface="Arial" pitchFamily="34" charset="0"/>
            </a:rPr>
            <a:t>Bảo</a:t>
          </a:r>
          <a:r>
            <a:rPr lang="en-US" sz="3000" kern="1200" dirty="0" smtClean="0">
              <a:latin typeface="Arial" pitchFamily="34" charset="0"/>
              <a:cs typeface="Arial" pitchFamily="34" charset="0"/>
            </a:rPr>
            <a:t> </a:t>
          </a:r>
          <a:r>
            <a:rPr lang="en-US" sz="3000" kern="1200" dirty="0" err="1" smtClean="0">
              <a:latin typeface="Arial" pitchFamily="34" charset="0"/>
              <a:cs typeface="Arial" pitchFamily="34" charset="0"/>
            </a:rPr>
            <a:t>hiểm</a:t>
          </a:r>
          <a:r>
            <a:rPr lang="en-US" sz="3000" kern="1200" dirty="0" smtClean="0">
              <a:latin typeface="Arial" pitchFamily="34" charset="0"/>
              <a:cs typeface="Arial" pitchFamily="34" charset="0"/>
            </a:rPr>
            <a:t> </a:t>
          </a:r>
          <a:r>
            <a:rPr lang="en-US" sz="3000" kern="1200" dirty="0" err="1" smtClean="0">
              <a:latin typeface="Arial" pitchFamily="34" charset="0"/>
              <a:cs typeface="Arial" pitchFamily="34" charset="0"/>
            </a:rPr>
            <a:t>xã</a:t>
          </a:r>
          <a:r>
            <a:rPr lang="en-US" sz="3000" kern="1200" dirty="0" smtClean="0">
              <a:latin typeface="Arial" pitchFamily="34" charset="0"/>
              <a:cs typeface="Arial" pitchFamily="34" charset="0"/>
            </a:rPr>
            <a:t> </a:t>
          </a:r>
          <a:r>
            <a:rPr lang="en-US" sz="3000" kern="1200" dirty="0" err="1" smtClean="0">
              <a:latin typeface="Arial" pitchFamily="34" charset="0"/>
              <a:cs typeface="Arial" pitchFamily="34" charset="0"/>
            </a:rPr>
            <a:t>hội</a:t>
          </a:r>
          <a:r>
            <a:rPr lang="en-US" sz="3000" kern="1200" dirty="0" smtClean="0">
              <a:latin typeface="Arial" pitchFamily="34" charset="0"/>
              <a:cs typeface="Arial" pitchFamily="34" charset="0"/>
            </a:rPr>
            <a:t> </a:t>
          </a:r>
          <a:r>
            <a:rPr lang="en-US" sz="3000" b="1" kern="1200" dirty="0" err="1" smtClean="0">
              <a:solidFill>
                <a:srgbClr val="FF0000"/>
              </a:solidFill>
              <a:latin typeface="Arial" pitchFamily="34" charset="0"/>
              <a:cs typeface="Arial" pitchFamily="34" charset="0"/>
            </a:rPr>
            <a:t>tự</a:t>
          </a:r>
          <a:r>
            <a:rPr lang="en-US" sz="3000" b="1" kern="1200" dirty="0" smtClean="0">
              <a:solidFill>
                <a:srgbClr val="FF0000"/>
              </a:solidFill>
              <a:latin typeface="Arial" pitchFamily="34" charset="0"/>
              <a:cs typeface="Arial" pitchFamily="34" charset="0"/>
            </a:rPr>
            <a:t> </a:t>
          </a:r>
          <a:r>
            <a:rPr lang="en-US" sz="3000" b="1" kern="1200" dirty="0" err="1" smtClean="0">
              <a:solidFill>
                <a:srgbClr val="FF0000"/>
              </a:solidFill>
              <a:latin typeface="Arial" pitchFamily="34" charset="0"/>
              <a:cs typeface="Arial" pitchFamily="34" charset="0"/>
            </a:rPr>
            <a:t>nguyện</a:t>
          </a:r>
          <a:endParaRPr lang="en-US" sz="3000" kern="1200" dirty="0"/>
        </a:p>
      </dsp:txBody>
      <dsp:txXfrm>
        <a:off x="1701389" y="1408313"/>
        <a:ext cx="5602651" cy="986665"/>
      </dsp:txXfrm>
    </dsp:sp>
    <dsp:sp modelId="{E464EF69-AED6-4CA9-9AC3-74ACEF5A19BC}">
      <dsp:nvSpPr>
        <dsp:cNvPr id="0" name=""/>
        <dsp:cNvSpPr/>
      </dsp:nvSpPr>
      <dsp:spPr>
        <a:xfrm>
          <a:off x="1160020" y="1382189"/>
          <a:ext cx="690666" cy="1035999"/>
        </a:xfrm>
        <a:prstGeom prst="rect">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567B7BD-60F6-4298-B947-5A8D7E921B62}">
      <dsp:nvSpPr>
        <dsp:cNvPr id="0" name=""/>
        <dsp:cNvSpPr/>
      </dsp:nvSpPr>
      <dsp:spPr>
        <a:xfrm>
          <a:off x="1449465" y="2650416"/>
          <a:ext cx="5952104" cy="986665"/>
        </a:xfrm>
        <a:prstGeom prst="rect">
          <a:avLst/>
        </a:prstGeom>
        <a:solidFill>
          <a:schemeClr val="tx2">
            <a:lumMod val="20000"/>
            <a:lumOff val="80000"/>
            <a:alpha val="40000"/>
          </a:schemeClr>
        </a:solidFill>
        <a:ln w="127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68302" tIns="114300" rIns="114300" bIns="114300" numCol="1" spcCol="1270" anchor="ctr" anchorCtr="0">
          <a:noAutofit/>
        </a:bodyPr>
        <a:lstStyle/>
        <a:p>
          <a:pPr lvl="0" algn="l" defTabSz="1333500">
            <a:lnSpc>
              <a:spcPct val="90000"/>
            </a:lnSpc>
            <a:spcBef>
              <a:spcPct val="0"/>
            </a:spcBef>
            <a:spcAft>
              <a:spcPct val="35000"/>
            </a:spcAft>
          </a:pPr>
          <a:r>
            <a:rPr lang="en-US" sz="3000" kern="1200" dirty="0" err="1" smtClean="0">
              <a:latin typeface="Arial" pitchFamily="34" charset="0"/>
              <a:cs typeface="Arial" pitchFamily="34" charset="0"/>
            </a:rPr>
            <a:t>Bảo</a:t>
          </a:r>
          <a:r>
            <a:rPr lang="en-US" sz="3000" kern="1200" dirty="0" smtClean="0">
              <a:latin typeface="Arial" pitchFamily="34" charset="0"/>
              <a:cs typeface="Arial" pitchFamily="34" charset="0"/>
            </a:rPr>
            <a:t> </a:t>
          </a:r>
          <a:r>
            <a:rPr lang="en-US" sz="3000" kern="1200" dirty="0" err="1" smtClean="0">
              <a:latin typeface="Arial" pitchFamily="34" charset="0"/>
              <a:cs typeface="Arial" pitchFamily="34" charset="0"/>
            </a:rPr>
            <a:t>hiểm</a:t>
          </a:r>
          <a:r>
            <a:rPr lang="en-US" sz="3000" kern="1200" dirty="0" smtClean="0">
              <a:latin typeface="Arial" pitchFamily="34" charset="0"/>
              <a:cs typeface="Arial" pitchFamily="34" charset="0"/>
            </a:rPr>
            <a:t> </a:t>
          </a:r>
          <a:r>
            <a:rPr lang="en-US" sz="3000" kern="1200" dirty="0" err="1" smtClean="0">
              <a:latin typeface="Arial" pitchFamily="34" charset="0"/>
              <a:cs typeface="Arial" pitchFamily="34" charset="0"/>
            </a:rPr>
            <a:t>thất</a:t>
          </a:r>
          <a:r>
            <a:rPr lang="en-US" sz="3000" kern="1200" dirty="0" smtClean="0">
              <a:latin typeface="Arial" pitchFamily="34" charset="0"/>
              <a:cs typeface="Arial" pitchFamily="34" charset="0"/>
            </a:rPr>
            <a:t> </a:t>
          </a:r>
          <a:r>
            <a:rPr lang="en-US" sz="3000" kern="1200" dirty="0" err="1" smtClean="0">
              <a:latin typeface="Arial" pitchFamily="34" charset="0"/>
              <a:cs typeface="Arial" pitchFamily="34" charset="0"/>
            </a:rPr>
            <a:t>nghiệp</a:t>
          </a:r>
          <a:r>
            <a:rPr lang="en-US" sz="3000" kern="1200" dirty="0" smtClean="0">
              <a:latin typeface="Arial" pitchFamily="34" charset="0"/>
              <a:cs typeface="Arial" pitchFamily="34" charset="0"/>
            </a:rPr>
            <a:t>  </a:t>
          </a:r>
          <a:endParaRPr lang="en-US" sz="3000" kern="1200" dirty="0"/>
        </a:p>
      </dsp:txBody>
      <dsp:txXfrm>
        <a:off x="1449465" y="2650416"/>
        <a:ext cx="5952104" cy="986665"/>
      </dsp:txXfrm>
    </dsp:sp>
    <dsp:sp modelId="{B792E0AD-635E-4FE6-A3BF-D22C391D1225}">
      <dsp:nvSpPr>
        <dsp:cNvPr id="0" name=""/>
        <dsp:cNvSpPr/>
      </dsp:nvSpPr>
      <dsp:spPr>
        <a:xfrm>
          <a:off x="1141932" y="2607664"/>
          <a:ext cx="690666" cy="1035999"/>
        </a:xfrm>
        <a:prstGeom prst="rect">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D87453-3D93-499C-B070-1A4134DBCE16}">
      <dsp:nvSpPr>
        <dsp:cNvPr id="0" name=""/>
        <dsp:cNvSpPr/>
      </dsp:nvSpPr>
      <dsp:spPr>
        <a:xfrm>
          <a:off x="0" y="720699"/>
          <a:ext cx="9144000" cy="1184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a:outerShdw blurRad="47625" dist="38100" dir="5400000" sy="98000" rotWithShape="0">
            <a:srgbClr val="000000">
              <a:alpha val="48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ED45471C-B8A3-4A69-946B-49FD00D70A84}">
      <dsp:nvSpPr>
        <dsp:cNvPr id="0" name=""/>
        <dsp:cNvSpPr/>
      </dsp:nvSpPr>
      <dsp:spPr>
        <a:xfrm>
          <a:off x="457200" y="26979"/>
          <a:ext cx="6400800" cy="1387440"/>
        </a:xfrm>
        <a:prstGeom prst="roundRect">
          <a:avLst/>
        </a:prstGeom>
        <a:solidFill>
          <a:schemeClr val="accent1">
            <a:lumMod val="60000"/>
            <a:lumOff val="40000"/>
          </a:schemeClr>
        </a:solidFill>
        <a:ln>
          <a:noFill/>
        </a:ln>
        <a:effectLst>
          <a:outerShdw blurRad="47625" dist="38100" dir="5400000" sy="98000" rotWithShape="0">
            <a:srgbClr val="000000">
              <a:alpha val="4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935" tIns="0" rIns="241935" bIns="0" numCol="1" spcCol="1270" anchor="ctr" anchorCtr="0">
          <a:noAutofit/>
        </a:bodyPr>
        <a:lstStyle/>
        <a:p>
          <a:pPr lvl="0" algn="l" defTabSz="2089150">
            <a:lnSpc>
              <a:spcPct val="90000"/>
            </a:lnSpc>
            <a:spcBef>
              <a:spcPct val="0"/>
            </a:spcBef>
            <a:spcAft>
              <a:spcPct val="35000"/>
            </a:spcAft>
          </a:pPr>
          <a:r>
            <a:rPr lang="en-US" sz="4700" kern="1200" dirty="0" err="1" smtClean="0">
              <a:solidFill>
                <a:schemeClr val="tx1"/>
              </a:solidFill>
              <a:latin typeface="Arial" pitchFamily="34" charset="0"/>
              <a:cs typeface="Arial" pitchFamily="34" charset="0"/>
            </a:rPr>
            <a:t>Bảo</a:t>
          </a:r>
          <a:r>
            <a:rPr lang="en-US" sz="4700" kern="1200" dirty="0" smtClean="0">
              <a:solidFill>
                <a:schemeClr val="tx1"/>
              </a:solidFill>
              <a:latin typeface="Arial" pitchFamily="34" charset="0"/>
              <a:cs typeface="Arial" pitchFamily="34" charset="0"/>
            </a:rPr>
            <a:t> </a:t>
          </a:r>
          <a:r>
            <a:rPr lang="en-US" sz="4700" kern="1200" dirty="0" err="1" smtClean="0">
              <a:solidFill>
                <a:schemeClr val="tx1"/>
              </a:solidFill>
              <a:latin typeface="Arial" pitchFamily="34" charset="0"/>
              <a:cs typeface="Arial" pitchFamily="34" charset="0"/>
            </a:rPr>
            <a:t>hiểm</a:t>
          </a:r>
          <a:r>
            <a:rPr lang="en-US" sz="4700" kern="1200" dirty="0" smtClean="0">
              <a:solidFill>
                <a:schemeClr val="tx1"/>
              </a:solidFill>
              <a:latin typeface="Arial" pitchFamily="34" charset="0"/>
              <a:cs typeface="Arial" pitchFamily="34" charset="0"/>
            </a:rPr>
            <a:t> </a:t>
          </a:r>
          <a:r>
            <a:rPr lang="en-US" sz="4700" b="1" kern="1200" dirty="0" err="1" smtClean="0">
              <a:solidFill>
                <a:schemeClr val="tx1"/>
              </a:solidFill>
              <a:latin typeface="Arial" pitchFamily="34" charset="0"/>
              <a:cs typeface="Arial" pitchFamily="34" charset="0"/>
            </a:rPr>
            <a:t>xã</a:t>
          </a:r>
          <a:r>
            <a:rPr lang="en-US" sz="4700" b="1" kern="1200" dirty="0" smtClean="0">
              <a:solidFill>
                <a:schemeClr val="tx1"/>
              </a:solidFill>
              <a:latin typeface="Arial" pitchFamily="34" charset="0"/>
              <a:cs typeface="Arial" pitchFamily="34" charset="0"/>
            </a:rPr>
            <a:t> </a:t>
          </a:r>
          <a:r>
            <a:rPr lang="en-US" sz="4700" b="1" kern="1200" dirty="0" err="1" smtClean="0">
              <a:solidFill>
                <a:schemeClr val="tx1"/>
              </a:solidFill>
              <a:latin typeface="Arial" pitchFamily="34" charset="0"/>
              <a:cs typeface="Arial" pitchFamily="34" charset="0"/>
            </a:rPr>
            <a:t>hội</a:t>
          </a:r>
          <a:r>
            <a:rPr lang="en-US" sz="4700" b="1" kern="1200" dirty="0" smtClean="0">
              <a:solidFill>
                <a:schemeClr val="tx1"/>
              </a:solidFill>
              <a:latin typeface="Arial" pitchFamily="34" charset="0"/>
              <a:cs typeface="Arial" pitchFamily="34" charset="0"/>
            </a:rPr>
            <a:t> </a:t>
          </a:r>
          <a:r>
            <a:rPr lang="en-US" sz="4700" kern="1200" dirty="0" err="1" smtClean="0">
              <a:solidFill>
                <a:schemeClr val="tx1"/>
              </a:solidFill>
              <a:latin typeface="Arial" pitchFamily="34" charset="0"/>
              <a:cs typeface="Arial" pitchFamily="34" charset="0"/>
            </a:rPr>
            <a:t>bắt</a:t>
          </a:r>
          <a:r>
            <a:rPr lang="en-US" sz="4700" kern="1200" dirty="0" smtClean="0">
              <a:solidFill>
                <a:schemeClr val="tx1"/>
              </a:solidFill>
              <a:latin typeface="Arial" pitchFamily="34" charset="0"/>
              <a:cs typeface="Arial" pitchFamily="34" charset="0"/>
            </a:rPr>
            <a:t> </a:t>
          </a:r>
          <a:r>
            <a:rPr lang="en-US" sz="4700" kern="1200" dirty="0" err="1" smtClean="0">
              <a:solidFill>
                <a:schemeClr val="tx1"/>
              </a:solidFill>
              <a:latin typeface="Arial" pitchFamily="34" charset="0"/>
              <a:cs typeface="Arial" pitchFamily="34" charset="0"/>
            </a:rPr>
            <a:t>buộc</a:t>
          </a:r>
          <a:endParaRPr lang="en-US" sz="4700" kern="1200" dirty="0">
            <a:solidFill>
              <a:schemeClr val="tx1"/>
            </a:solidFill>
          </a:endParaRPr>
        </a:p>
      </dsp:txBody>
      <dsp:txXfrm>
        <a:off x="524929" y="94708"/>
        <a:ext cx="6265342" cy="1251982"/>
      </dsp:txXfrm>
    </dsp:sp>
    <dsp:sp modelId="{A78AE017-B843-40CC-B12C-6B973EC415B4}">
      <dsp:nvSpPr>
        <dsp:cNvPr id="0" name=""/>
        <dsp:cNvSpPr/>
      </dsp:nvSpPr>
      <dsp:spPr>
        <a:xfrm>
          <a:off x="0" y="2852620"/>
          <a:ext cx="9144000" cy="1184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a:outerShdw blurRad="47625" dist="38100" dir="5400000" sy="98000" rotWithShape="0">
            <a:srgbClr val="000000">
              <a:alpha val="48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3933BE96-17B7-40F8-AAB7-A68AB6206F01}">
      <dsp:nvSpPr>
        <dsp:cNvPr id="0" name=""/>
        <dsp:cNvSpPr/>
      </dsp:nvSpPr>
      <dsp:spPr>
        <a:xfrm>
          <a:off x="457200" y="2158900"/>
          <a:ext cx="6400800" cy="1387440"/>
        </a:xfrm>
        <a:prstGeom prst="roundRect">
          <a:avLst/>
        </a:prstGeom>
        <a:solidFill>
          <a:schemeClr val="accent2">
            <a:lumMod val="60000"/>
            <a:lumOff val="40000"/>
          </a:schemeClr>
        </a:solidFill>
        <a:ln>
          <a:noFill/>
        </a:ln>
        <a:effectLst>
          <a:outerShdw blurRad="47625" dist="38100" dir="5400000" sy="98000" rotWithShape="0">
            <a:srgbClr val="000000">
              <a:alpha val="4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935" tIns="0" rIns="241935" bIns="0" numCol="1" spcCol="1270" anchor="ctr" anchorCtr="0">
          <a:noAutofit/>
        </a:bodyPr>
        <a:lstStyle/>
        <a:p>
          <a:pPr lvl="0" algn="l" defTabSz="2089150">
            <a:lnSpc>
              <a:spcPct val="90000"/>
            </a:lnSpc>
            <a:spcBef>
              <a:spcPct val="0"/>
            </a:spcBef>
            <a:spcAft>
              <a:spcPct val="35000"/>
            </a:spcAft>
          </a:pPr>
          <a:r>
            <a:rPr lang="en-US" sz="4700" kern="1200" dirty="0" err="1" smtClean="0">
              <a:solidFill>
                <a:schemeClr val="tx1"/>
              </a:solidFill>
              <a:latin typeface="Arial" pitchFamily="34" charset="0"/>
              <a:cs typeface="Arial" pitchFamily="34" charset="0"/>
            </a:rPr>
            <a:t>Bảo</a:t>
          </a:r>
          <a:r>
            <a:rPr lang="en-US" sz="4700" kern="1200" dirty="0" smtClean="0">
              <a:solidFill>
                <a:schemeClr val="tx1"/>
              </a:solidFill>
              <a:latin typeface="Arial" pitchFamily="34" charset="0"/>
              <a:cs typeface="Arial" pitchFamily="34" charset="0"/>
            </a:rPr>
            <a:t> </a:t>
          </a:r>
          <a:r>
            <a:rPr lang="en-US" sz="4700" kern="1200" dirty="0" err="1" smtClean="0">
              <a:solidFill>
                <a:schemeClr val="tx1"/>
              </a:solidFill>
              <a:latin typeface="Arial" pitchFamily="34" charset="0"/>
              <a:cs typeface="Arial" pitchFamily="34" charset="0"/>
            </a:rPr>
            <a:t>hiểm</a:t>
          </a:r>
          <a:r>
            <a:rPr lang="en-US" sz="4700" kern="1200" dirty="0" smtClean="0">
              <a:solidFill>
                <a:schemeClr val="tx1"/>
              </a:solidFill>
              <a:latin typeface="Arial" pitchFamily="34" charset="0"/>
              <a:cs typeface="Arial" pitchFamily="34" charset="0"/>
            </a:rPr>
            <a:t> </a:t>
          </a:r>
          <a:r>
            <a:rPr lang="en-US" sz="4700" b="1" kern="1200" dirty="0" smtClean="0">
              <a:solidFill>
                <a:schemeClr val="tx1"/>
              </a:solidFill>
              <a:latin typeface="Arial" pitchFamily="34" charset="0"/>
              <a:cs typeface="Arial" pitchFamily="34" charset="0"/>
            </a:rPr>
            <a:t>y </a:t>
          </a:r>
          <a:r>
            <a:rPr lang="en-US" sz="4700" b="1" kern="1200" dirty="0" err="1" smtClean="0">
              <a:solidFill>
                <a:schemeClr val="tx1"/>
              </a:solidFill>
              <a:latin typeface="Arial" pitchFamily="34" charset="0"/>
              <a:cs typeface="Arial" pitchFamily="34" charset="0"/>
            </a:rPr>
            <a:t>tế</a:t>
          </a:r>
          <a:r>
            <a:rPr lang="en-US" sz="4700" b="1" kern="1200" dirty="0" smtClean="0">
              <a:solidFill>
                <a:schemeClr val="tx1"/>
              </a:solidFill>
              <a:latin typeface="Arial" pitchFamily="34" charset="0"/>
              <a:cs typeface="Arial" pitchFamily="34" charset="0"/>
            </a:rPr>
            <a:t> </a:t>
          </a:r>
          <a:r>
            <a:rPr lang="en-US" sz="4700" kern="1200" dirty="0" err="1" smtClean="0">
              <a:solidFill>
                <a:schemeClr val="tx1"/>
              </a:solidFill>
              <a:latin typeface="Arial" pitchFamily="34" charset="0"/>
              <a:cs typeface="Arial" pitchFamily="34" charset="0"/>
            </a:rPr>
            <a:t>bắt</a:t>
          </a:r>
          <a:r>
            <a:rPr lang="en-US" sz="4700" kern="1200" dirty="0" smtClean="0">
              <a:solidFill>
                <a:schemeClr val="tx1"/>
              </a:solidFill>
              <a:latin typeface="Arial" pitchFamily="34" charset="0"/>
              <a:cs typeface="Arial" pitchFamily="34" charset="0"/>
            </a:rPr>
            <a:t> </a:t>
          </a:r>
          <a:r>
            <a:rPr lang="en-US" sz="4700" kern="1200" dirty="0" err="1" smtClean="0">
              <a:solidFill>
                <a:schemeClr val="tx1"/>
              </a:solidFill>
              <a:latin typeface="Arial" pitchFamily="34" charset="0"/>
              <a:cs typeface="Arial" pitchFamily="34" charset="0"/>
            </a:rPr>
            <a:t>buộc</a:t>
          </a:r>
          <a:r>
            <a:rPr lang="vi-VN" sz="4700" kern="1200" dirty="0" smtClean="0">
              <a:solidFill>
                <a:schemeClr val="tx1"/>
              </a:solidFill>
              <a:cs typeface="Arial" pitchFamily="34" charset="0"/>
            </a:rPr>
            <a:t> </a:t>
          </a:r>
          <a:endParaRPr lang="en-US" sz="4700" kern="1200" dirty="0">
            <a:solidFill>
              <a:schemeClr val="tx1"/>
            </a:solidFill>
          </a:endParaRPr>
        </a:p>
      </dsp:txBody>
      <dsp:txXfrm>
        <a:off x="524929" y="2226629"/>
        <a:ext cx="6265342" cy="1251982"/>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5391899C-BC49-48F2-84CA-6D37E25B726E}" type="datetimeFigureOut">
              <a:rPr lang="en-US" smtClean="0"/>
              <a:t>6/28/2021</a:t>
            </a:fld>
            <a:endParaRPr lang="en-US"/>
          </a:p>
        </p:txBody>
      </p:sp>
      <p:sp>
        <p:nvSpPr>
          <p:cNvPr id="8" name="Slide Number Placeholder 7"/>
          <p:cNvSpPr>
            <a:spLocks noGrp="1"/>
          </p:cNvSpPr>
          <p:nvPr>
            <p:ph type="sldNum" sz="quarter" idx="11"/>
          </p:nvPr>
        </p:nvSpPr>
        <p:spPr/>
        <p:txBody>
          <a:bodyPr/>
          <a:lstStyle/>
          <a:p>
            <a:fld id="{F3A1E368-CBCB-44A1-9D92-D08B99A7EAFB}"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91899C-BC49-48F2-84CA-6D37E25B726E}" type="datetimeFigureOut">
              <a:rPr lang="en-US" smtClean="0"/>
              <a:t>6/28/2021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A1E368-CBCB-44A1-9D92-D08B99A7EAF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91899C-BC49-48F2-84CA-6D37E25B726E}" type="datetimeFigureOut">
              <a:rPr lang="en-US" smtClean="0"/>
              <a:t>6/28/2021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A1E368-CBCB-44A1-9D92-D08B99A7EAFB}"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391899C-BC49-48F2-84CA-6D37E25B726E}" type="datetimeFigureOut">
              <a:rPr lang="en-US" smtClean="0"/>
              <a:t>6/28/2021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A1E368-CBCB-44A1-9D92-D08B99A7EAFB}" type="slidenum">
              <a:rPr lang="en-US" smtClean="0"/>
              <a:t>‹#›</a:t>
            </a:fld>
            <a:endParaRPr lang="en-US"/>
          </a:p>
        </p:txBody>
      </p:sp>
      <p:sp>
        <p:nvSpPr>
          <p:cNvPr id="9" name="Title 8"/>
          <p:cNvSpPr>
            <a:spLocks noGrp="1"/>
          </p:cNvSpPr>
          <p:nvPr>
            <p:ph type="title"/>
          </p:nvPr>
        </p:nvSpPr>
        <p:spPr>
          <a:xfrm>
            <a:off x="914400" y="1544715"/>
            <a:ext cx="7315200" cy="1154097"/>
          </a:xfrm>
        </p:spPr>
        <p:txBody>
          <a:bodyPr/>
          <a:lstStyle/>
          <a:p>
            <a:r>
              <a:rPr lang="en-US" smtClean="0"/>
              <a:t>Click to edit Master title style</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5391899C-BC49-48F2-84CA-6D37E25B726E}" type="datetimeFigureOut">
              <a:rPr lang="en-US" smtClean="0"/>
              <a:t>6/28/2021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A1E368-CBCB-44A1-9D92-D08B99A7EAFB}" type="slidenum">
              <a:rPr lang="en-US" smtClean="0"/>
              <a:t>‹#›</a:t>
            </a:fld>
            <a:endParaRPr lang="en-US"/>
          </a:p>
        </p:txBody>
      </p:sp>
      <p:sp>
        <p:nvSpPr>
          <p:cNvPr id="10" name="Title 9"/>
          <p:cNvSpPr>
            <a:spLocks noGrp="1"/>
          </p:cNvSpPr>
          <p:nvPr>
            <p:ph type="title"/>
          </p:nvPr>
        </p:nvSpPr>
        <p:spPr>
          <a:xfrm>
            <a:off x="914400" y="1544715"/>
            <a:ext cx="7315200" cy="1154097"/>
          </a:xfrm>
        </p:spPr>
        <p:txBody>
          <a:bodyPr/>
          <a:lstStyle/>
          <a:p>
            <a:r>
              <a:rPr lang="en-US" smtClean="0"/>
              <a:t>Click to edit Master title style</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91899C-BC49-48F2-84CA-6D37E25B726E}" type="datetimeFigureOut">
              <a:rPr lang="en-US" smtClean="0"/>
              <a:t>6/28/2021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A1E368-CBCB-44A1-9D92-D08B99A7EAF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91899C-BC49-48F2-84CA-6D37E25B726E}" type="datetimeFigureOut">
              <a:rPr lang="en-US" smtClean="0"/>
              <a:t>6/28/2021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A1E368-CBCB-44A1-9D92-D08B99A7EAF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n-US" smtClean="0"/>
              <a:t>Click to edit Master title style</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91899C-BC49-48F2-84CA-6D37E25B726E}" type="datetimeFigureOut">
              <a:rPr lang="en-US" smtClean="0"/>
              <a:t>6/28/2021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A1E368-CBCB-44A1-9D92-D08B99A7EAF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91899C-BC49-48F2-84CA-6D37E25B726E}" type="datetimeFigureOut">
              <a:rPr lang="en-US" smtClean="0"/>
              <a:t>6/28/2021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A1E368-CBCB-44A1-9D92-D08B99A7EAF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91899C-BC49-48F2-84CA-6D37E25B726E}" type="datetimeFigureOut">
              <a:rPr lang="en-US" smtClean="0"/>
              <a:t>6/28/2021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A1E368-CBCB-44A1-9D92-D08B99A7EAF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91899C-BC49-48F2-84CA-6D37E25B726E}" type="datetimeFigureOut">
              <a:rPr lang="en-US" smtClean="0"/>
              <a:t>6/28/2021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A1E368-CBCB-44A1-9D92-D08B99A7EAF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5391899C-BC49-48F2-84CA-6D37E25B726E}" type="datetimeFigureOut">
              <a:rPr lang="en-US" smtClean="0"/>
              <a:t>6/28/2021</a:t>
            </a:fld>
            <a:endParaRPr lang="en-US"/>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F3A1E368-CBCB-44A1-9D92-D08B99A7EAFB}" type="slidenum">
              <a:rPr lang="en-US" smtClean="0"/>
              <a:t>‹#›</a:t>
            </a:fld>
            <a:endParaRPr lang="en-US"/>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en-US"/>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7.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9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re 1"/>
          <p:cNvSpPr txBox="1">
            <a:spLocks/>
          </p:cNvSpPr>
          <p:nvPr/>
        </p:nvSpPr>
        <p:spPr bwMode="auto">
          <a:xfrm>
            <a:off x="304800" y="2344188"/>
            <a:ext cx="8548687" cy="2543696"/>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r>
              <a:rPr lang="en-US" sz="3200" b="1" spc="50" dirty="0">
                <a:ln w="11430"/>
                <a:solidFill>
                  <a:srgbClr val="C00000"/>
                </a:solidFill>
                <a:latin typeface="Constantia"/>
              </a:rPr>
              <a:t>CHÀO MỪNG CÁC EM HỌC SINH </a:t>
            </a:r>
          </a:p>
          <a:p>
            <a:pPr algn="ctr" fontAlgn="auto">
              <a:spcBef>
                <a:spcPts val="0"/>
              </a:spcBef>
              <a:spcAft>
                <a:spcPts val="0"/>
              </a:spcAft>
              <a:defRPr/>
            </a:pPr>
            <a:r>
              <a:rPr lang="en-US" sz="3200" b="1" spc="50" dirty="0">
                <a:ln w="11430"/>
                <a:solidFill>
                  <a:srgbClr val="C00000"/>
                </a:solidFill>
                <a:latin typeface="Constantia"/>
              </a:rPr>
              <a:t>ĐẾN VỚI MÔN HỌC </a:t>
            </a:r>
          </a:p>
          <a:p>
            <a:pPr algn="ctr" fontAlgn="auto">
              <a:spcBef>
                <a:spcPts val="0"/>
              </a:spcBef>
              <a:spcAft>
                <a:spcPts val="0"/>
              </a:spcAft>
              <a:defRPr/>
            </a:pPr>
            <a:r>
              <a:rPr lang="en-US" sz="3600" b="1" spc="50" dirty="0">
                <a:ln w="11430"/>
                <a:solidFill>
                  <a:srgbClr val="C00000"/>
                </a:solidFill>
                <a:latin typeface="Constantia"/>
              </a:rPr>
              <a:t>PHÁP LUẬT</a:t>
            </a:r>
            <a:endParaRPr lang="fr-CA" altLang="zh-CN" sz="3200" b="1" dirty="0">
              <a:solidFill>
                <a:srgbClr val="07389B"/>
              </a:solidFill>
              <a:latin typeface="Arial" pitchFamily="34" charset="0"/>
              <a:cs typeface="Arial" pitchFamily="34" charset="0"/>
            </a:endParaRPr>
          </a:p>
        </p:txBody>
      </p:sp>
      <p:sp>
        <p:nvSpPr>
          <p:cNvPr id="4102" name="Rectangle 1"/>
          <p:cNvSpPr>
            <a:spLocks noChangeArrowheads="1"/>
          </p:cNvSpPr>
          <p:nvPr/>
        </p:nvSpPr>
        <p:spPr bwMode="auto">
          <a:xfrm>
            <a:off x="304800" y="5934075"/>
            <a:ext cx="52117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b="1"/>
              <a:t>Giảng viên: Đặng Thị Nhật Minh</a:t>
            </a:r>
          </a:p>
          <a:p>
            <a:r>
              <a:rPr lang="en-US" b="1"/>
              <a:t>Số ĐT: 0918 704 826</a:t>
            </a:r>
          </a:p>
          <a:p>
            <a:r>
              <a:rPr lang="en-US" b="1"/>
              <a:t>Mail: dangminh4377@gmail.com</a:t>
            </a:r>
          </a:p>
        </p:txBody>
      </p:sp>
    </p:spTree>
    <p:extLst>
      <p:ext uri="{BB962C8B-B14F-4D97-AF65-F5344CB8AC3E}">
        <p14:creationId xmlns:p14="http://schemas.microsoft.com/office/powerpoint/2010/main" val="135406030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102"/>
                                        </p:tgtEl>
                                        <p:attrNameLst>
                                          <p:attrName>style.visibility</p:attrName>
                                        </p:attrNameLst>
                                      </p:cBhvr>
                                      <p:to>
                                        <p:strVal val="visible"/>
                                      </p:to>
                                    </p:set>
                                    <p:animEffect transition="in" filter="circle(in)">
                                      <p:cBhvr>
                                        <p:cTn id="12" dur="20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0025" y="757238"/>
            <a:ext cx="8794750" cy="4762500"/>
          </a:xfrm>
        </p:spPr>
        <p:txBody>
          <a:bodyPr rtlCol="0">
            <a:normAutofit/>
          </a:bodyPr>
          <a:lstStyle/>
          <a:p>
            <a:pPr marL="34290" indent="0" algn="ctr" eaLnBrk="1" fontAlgn="auto" hangingPunct="1">
              <a:spcAft>
                <a:spcPts val="0"/>
              </a:spcAft>
              <a:buClr>
                <a:schemeClr val="tx1">
                  <a:lumMod val="75000"/>
                  <a:lumOff val="25000"/>
                </a:schemeClr>
              </a:buClr>
              <a:buFont typeface="Arial" pitchFamily="34" charset="0"/>
              <a:buNone/>
              <a:defRPr/>
            </a:pPr>
            <a:endParaRPr lang="en-US" sz="1000" b="1" dirty="0"/>
          </a:p>
          <a:p>
            <a:pPr marL="34290" indent="0" algn="ctr" eaLnBrk="1" fontAlgn="auto" hangingPunct="1">
              <a:spcAft>
                <a:spcPts val="0"/>
              </a:spcAft>
              <a:buClr>
                <a:schemeClr val="tx1">
                  <a:lumMod val="75000"/>
                  <a:lumOff val="25000"/>
                </a:schemeClr>
              </a:buClr>
              <a:buFont typeface="Arial" pitchFamily="34" charset="0"/>
              <a:buNone/>
              <a:defRPr/>
            </a:pPr>
            <a:r>
              <a:rPr lang="de-DE" sz="4400" b="1" dirty="0" smtClean="0">
                <a:latin typeface="Times New Roman" pitchFamily="18" charset="0"/>
                <a:cs typeface="Times New Roman" pitchFamily="18" charset="0"/>
              </a:rPr>
              <a:t>Bài</a:t>
            </a:r>
            <a:r>
              <a:rPr lang="vi-VN" sz="4400" b="1"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4</a:t>
            </a:r>
            <a:endParaRPr lang="vi-VN" sz="4400" b="1" dirty="0" smtClean="0">
              <a:latin typeface="Times New Roman" pitchFamily="18" charset="0"/>
              <a:cs typeface="Times New Roman" pitchFamily="18" charset="0"/>
            </a:endParaRPr>
          </a:p>
          <a:p>
            <a:pPr marL="34290" indent="0" algn="ctr" eaLnBrk="1" fontAlgn="auto" hangingPunct="1">
              <a:spcAft>
                <a:spcPts val="0"/>
              </a:spcAft>
              <a:buClr>
                <a:schemeClr val="tx1">
                  <a:lumMod val="75000"/>
                  <a:lumOff val="25000"/>
                </a:schemeClr>
              </a:buClr>
              <a:buFont typeface="Arial" pitchFamily="34" charset="0"/>
              <a:buNone/>
              <a:defRPr/>
            </a:pPr>
            <a:r>
              <a:rPr lang="en-US" sz="8800" b="1" dirty="0" smtClean="0">
                <a:solidFill>
                  <a:srgbClr val="C00000"/>
                </a:solidFill>
                <a:latin typeface="Times New Roman" pitchFamily="18" charset="0"/>
                <a:cs typeface="Times New Roman" pitchFamily="18" charset="0"/>
              </a:rPr>
              <a:t>PHÁP LUẬT</a:t>
            </a:r>
          </a:p>
          <a:p>
            <a:pPr marL="34290" indent="0" algn="ctr" eaLnBrk="1" fontAlgn="auto" hangingPunct="1">
              <a:spcAft>
                <a:spcPts val="0"/>
              </a:spcAft>
              <a:buClr>
                <a:schemeClr val="tx1">
                  <a:lumMod val="75000"/>
                  <a:lumOff val="25000"/>
                </a:schemeClr>
              </a:buClr>
              <a:buFont typeface="Arial" pitchFamily="34" charset="0"/>
              <a:buNone/>
              <a:defRPr/>
            </a:pPr>
            <a:r>
              <a:rPr lang="en-US" sz="6500" b="1" dirty="0" smtClean="0">
                <a:latin typeface="Arial" pitchFamily="34" charset="0"/>
                <a:cs typeface="Arial" pitchFamily="34" charset="0"/>
              </a:rPr>
              <a:t>LAO ĐỘNG</a:t>
            </a:r>
          </a:p>
          <a:p>
            <a:pPr marL="34290" indent="0" algn="ctr" eaLnBrk="1" fontAlgn="auto" hangingPunct="1">
              <a:spcAft>
                <a:spcPts val="0"/>
              </a:spcAft>
              <a:buClr>
                <a:schemeClr val="tx1">
                  <a:lumMod val="75000"/>
                  <a:lumOff val="25000"/>
                </a:schemeClr>
              </a:buClr>
              <a:buFont typeface="Arial" pitchFamily="34" charset="0"/>
              <a:buNone/>
              <a:defRPr/>
            </a:pPr>
            <a:r>
              <a:rPr lang="en-US" sz="3200" b="1" dirty="0" smtClean="0">
                <a:latin typeface="Times New Roman" pitchFamily="18" charset="0"/>
                <a:cs typeface="Times New Roman" pitchFamily="18" charset="0"/>
              </a:rPr>
              <a:t>(7 </a:t>
            </a:r>
            <a:r>
              <a:rPr lang="en-US" sz="3200" b="1" dirty="0" err="1" smtClean="0">
                <a:latin typeface="Times New Roman" pitchFamily="18" charset="0"/>
                <a:cs typeface="Times New Roman" pitchFamily="18" charset="0"/>
              </a:rPr>
              <a:t>tiết</a:t>
            </a:r>
            <a:r>
              <a:rPr lang="en-US" sz="3200" b="1" dirty="0" smtClean="0">
                <a:latin typeface="Times New Roman" pitchFamily="18" charset="0"/>
                <a:cs typeface="Times New Roman" pitchFamily="18" charset="0"/>
              </a:rPr>
              <a:t>)</a:t>
            </a:r>
            <a:endParaRPr lang="en-US" sz="3200" b="1" dirty="0">
              <a:latin typeface="Times New Roman" pitchFamily="18" charset="0"/>
              <a:cs typeface="Times New Roman" pitchFamily="18" charset="0"/>
            </a:endParaRPr>
          </a:p>
        </p:txBody>
      </p:sp>
      <p:pic>
        <p:nvPicPr>
          <p:cNvPr id="512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295938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0" y="1945178"/>
            <a:ext cx="9144000" cy="897775"/>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1/ </a:t>
            </a:r>
            <a:r>
              <a:rPr lang="vi-VN" sz="3200" dirty="0">
                <a:latin typeface="Arial" pitchFamily="34" charset="0"/>
                <a:cs typeface="Arial" pitchFamily="34" charset="0"/>
              </a:rPr>
              <a:t>Quan hệ nhân thân không gắn với tài </a:t>
            </a:r>
            <a:r>
              <a:rPr lang="vi-VN" sz="3200" dirty="0" smtClean="0">
                <a:latin typeface="Arial" pitchFamily="34" charset="0"/>
                <a:cs typeface="Arial" pitchFamily="34" charset="0"/>
              </a:rPr>
              <a:t>sản</a:t>
            </a:r>
            <a:r>
              <a:rPr lang="en-US" sz="3200" dirty="0">
                <a:latin typeface="Arial" pitchFamily="34" charset="0"/>
                <a:cs typeface="Arial" pitchFamily="34" charset="0"/>
              </a:rPr>
              <a:t> </a:t>
            </a:r>
            <a:r>
              <a:rPr lang="en-US" sz="3200" dirty="0" err="1" smtClean="0">
                <a:latin typeface="Arial" pitchFamily="34" charset="0"/>
                <a:cs typeface="Arial" pitchFamily="34" charset="0"/>
              </a:rPr>
              <a:t>là</a:t>
            </a:r>
            <a:r>
              <a:rPr lang="vi-VN" sz="3200" dirty="0" smtClean="0">
                <a:latin typeface="Arial" pitchFamily="34" charset="0"/>
                <a:cs typeface="Arial" pitchFamily="34" charset="0"/>
              </a:rPr>
              <a:t> </a:t>
            </a:r>
            <a:endParaRPr lang="en-US" sz="3200" dirty="0">
              <a:latin typeface="Arial" pitchFamily="34" charset="0"/>
              <a:cs typeface="Arial" pitchFamily="34" charset="0"/>
            </a:endParaRPr>
          </a:p>
        </p:txBody>
      </p:sp>
      <p:sp>
        <p:nvSpPr>
          <p:cNvPr id="15" name="Rounded Rectangle 14"/>
          <p:cNvSpPr/>
          <p:nvPr/>
        </p:nvSpPr>
        <p:spPr>
          <a:xfrm>
            <a:off x="2759074" y="7938"/>
            <a:ext cx="5221288" cy="623829"/>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dirty="0" err="1" smtClean="0">
                <a:latin typeface="Arial" pitchFamily="34" charset="0"/>
                <a:cs typeface="Arial" pitchFamily="34" charset="0"/>
              </a:rPr>
              <a:t>Chọn</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câu</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trả</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lời</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đúng</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nhất</a:t>
            </a:r>
            <a:endParaRPr lang="en-US" sz="2800" b="1" dirty="0">
              <a:latin typeface="Arial" pitchFamily="34" charset="0"/>
              <a:cs typeface="Arial" pitchFamily="34" charset="0"/>
            </a:endParaRPr>
          </a:p>
        </p:txBody>
      </p:sp>
      <p:sp>
        <p:nvSpPr>
          <p:cNvPr id="5" name="Rounded Rectangle 4"/>
          <p:cNvSpPr/>
          <p:nvPr/>
        </p:nvSpPr>
        <p:spPr>
          <a:xfrm>
            <a:off x="149629" y="3061364"/>
            <a:ext cx="8392474" cy="781856"/>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latin typeface="Arial" pitchFamily="34" charset="0"/>
                <a:cs typeface="Arial" pitchFamily="34" charset="0"/>
              </a:rPr>
              <a:t>Quyền tác giả đối với tác phẩm</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6" name="Rounded Rectangle 5"/>
          <p:cNvSpPr/>
          <p:nvPr/>
        </p:nvSpPr>
        <p:spPr>
          <a:xfrm>
            <a:off x="179609" y="6051475"/>
            <a:ext cx="8338133" cy="731722"/>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d.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chuyển</a:t>
            </a:r>
            <a:r>
              <a:rPr lang="en-US" sz="3200" dirty="0">
                <a:latin typeface="Arial" pitchFamily="34" charset="0"/>
                <a:cs typeface="Arial" pitchFamily="34" charset="0"/>
              </a:rPr>
              <a:t> </a:t>
            </a:r>
            <a:r>
              <a:rPr lang="en-US" sz="3200" dirty="0" err="1">
                <a:latin typeface="Arial" pitchFamily="34" charset="0"/>
                <a:cs typeface="Arial" pitchFamily="34" charset="0"/>
              </a:rPr>
              <a:t>giao</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nghệ</a:t>
            </a:r>
            <a:r>
              <a:rPr lang="en-US" sz="3200" dirty="0">
                <a:latin typeface="Arial" pitchFamily="34" charset="0"/>
                <a:cs typeface="Arial" pitchFamily="34" charset="0"/>
              </a:rPr>
              <a:t>.</a:t>
            </a:r>
          </a:p>
        </p:txBody>
      </p:sp>
      <p:sp>
        <p:nvSpPr>
          <p:cNvPr id="7" name="Rounded Rectangle 6"/>
          <p:cNvSpPr/>
          <p:nvPr/>
        </p:nvSpPr>
        <p:spPr>
          <a:xfrm>
            <a:off x="182785" y="4081095"/>
            <a:ext cx="8395950" cy="781856"/>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b. </a:t>
            </a:r>
            <a:r>
              <a:rPr lang="vi-VN" sz="3200" dirty="0">
                <a:latin typeface="Arial" pitchFamily="34" charset="0"/>
                <a:cs typeface="Arial" pitchFamily="34" charset="0"/>
              </a:rPr>
              <a:t>Quyền thay đổi họ tên, quyền về hình ảnh</a:t>
            </a:r>
            <a:endParaRPr lang="en-US" sz="3200" dirty="0">
              <a:latin typeface="Arial" pitchFamily="34" charset="0"/>
              <a:cs typeface="Arial" pitchFamily="34" charset="0"/>
            </a:endParaRPr>
          </a:p>
        </p:txBody>
      </p:sp>
      <p:sp>
        <p:nvSpPr>
          <p:cNvPr id="8" name="Rounded Rectangle 7"/>
          <p:cNvSpPr/>
          <p:nvPr/>
        </p:nvSpPr>
        <p:spPr>
          <a:xfrm>
            <a:off x="182785" y="5086937"/>
            <a:ext cx="8332378" cy="781856"/>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c.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sở</a:t>
            </a:r>
            <a:r>
              <a:rPr lang="en-US" sz="3200" dirty="0">
                <a:latin typeface="Arial" pitchFamily="34" charset="0"/>
                <a:cs typeface="Arial" pitchFamily="34" charset="0"/>
              </a:rPr>
              <a:t> </a:t>
            </a:r>
            <a:r>
              <a:rPr lang="en-US" sz="3200" dirty="0" err="1">
                <a:latin typeface="Arial" pitchFamily="34" charset="0"/>
                <a:cs typeface="Arial" pitchFamily="34" charset="0"/>
              </a:rPr>
              <a:t>hữu</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nghiệp</a:t>
            </a:r>
            <a:r>
              <a:rPr lang="en-US" sz="3200" dirty="0">
                <a:latin typeface="Arial" pitchFamily="34" charset="0"/>
                <a:cs typeface="Arial" pitchFamily="34" charset="0"/>
              </a:rPr>
              <a:t>.</a:t>
            </a:r>
          </a:p>
        </p:txBody>
      </p:sp>
      <p:pic>
        <p:nvPicPr>
          <p:cNvPr id="6153"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59362" y="-49875"/>
            <a:ext cx="2084638" cy="1995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948174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0" y="1916275"/>
            <a:ext cx="9077325" cy="876801"/>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2/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thân</a:t>
            </a:r>
            <a:r>
              <a:rPr lang="en-US" sz="3200" dirty="0">
                <a:latin typeface="Arial" pitchFamily="34" charset="0"/>
                <a:cs typeface="Arial" pitchFamily="34" charset="0"/>
              </a:rPr>
              <a:t> </a:t>
            </a:r>
            <a:r>
              <a:rPr lang="en-US" sz="3200" dirty="0" err="1">
                <a:latin typeface="Arial" pitchFamily="34" charset="0"/>
                <a:cs typeface="Arial" pitchFamily="34" charset="0"/>
              </a:rPr>
              <a:t>gắn</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tài</a:t>
            </a:r>
            <a:r>
              <a:rPr lang="en-US" sz="3200" dirty="0">
                <a:latin typeface="Arial" pitchFamily="34" charset="0"/>
                <a:cs typeface="Arial" pitchFamily="34" charset="0"/>
              </a:rPr>
              <a:t> </a:t>
            </a:r>
            <a:r>
              <a:rPr lang="en-US" sz="3200" dirty="0" err="1" smtClean="0">
                <a:latin typeface="Arial" pitchFamily="34" charset="0"/>
                <a:cs typeface="Arial" pitchFamily="34" charset="0"/>
              </a:rPr>
              <a:t>sản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là</a:t>
            </a:r>
            <a:r>
              <a:rPr lang="en-US" sz="3200" dirty="0" smtClean="0">
                <a:latin typeface="Arial" pitchFamily="34" charset="0"/>
                <a:cs typeface="Arial" pitchFamily="34" charset="0"/>
              </a:rPr>
              <a:t> </a:t>
            </a:r>
            <a:endParaRPr lang="en-US" sz="3200" dirty="0">
              <a:latin typeface="Arial" pitchFamily="34" charset="0"/>
              <a:cs typeface="Arial" pitchFamily="34" charset="0"/>
            </a:endParaRPr>
          </a:p>
        </p:txBody>
      </p:sp>
      <p:sp>
        <p:nvSpPr>
          <p:cNvPr id="5" name="Rounded Rectangle 4"/>
          <p:cNvSpPr/>
          <p:nvPr/>
        </p:nvSpPr>
        <p:spPr>
          <a:xfrm>
            <a:off x="286529" y="2992576"/>
            <a:ext cx="7228176" cy="756951"/>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latin typeface="Arial" pitchFamily="34" charset="0"/>
                <a:cs typeface="Arial" pitchFamily="34" charset="0"/>
              </a:rPr>
              <a:t>Quyền đảm bảo an toàn tính mạng</a:t>
            </a:r>
            <a:endParaRPr lang="en-US" sz="3200" dirty="0">
              <a:latin typeface="Arial" pitchFamily="34" charset="0"/>
              <a:cs typeface="Arial" pitchFamily="34" charset="0"/>
            </a:endParaRPr>
          </a:p>
        </p:txBody>
      </p:sp>
      <p:sp>
        <p:nvSpPr>
          <p:cNvPr id="6" name="Rounded Rectangle 5"/>
          <p:cNvSpPr/>
          <p:nvPr/>
        </p:nvSpPr>
        <p:spPr>
          <a:xfrm>
            <a:off x="286528" y="4986592"/>
            <a:ext cx="7291031" cy="75695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latin typeface="Arial" pitchFamily="34" charset="0"/>
                <a:cs typeface="Arial" pitchFamily="34" charset="0"/>
              </a:rPr>
              <a:t>Quyền thay đổi họ tên</a:t>
            </a:r>
            <a:endParaRPr lang="en-US" sz="3200" dirty="0">
              <a:latin typeface="Arial" pitchFamily="34" charset="0"/>
              <a:cs typeface="Arial" pitchFamily="34" charset="0"/>
            </a:endParaRPr>
          </a:p>
        </p:txBody>
      </p:sp>
      <p:sp>
        <p:nvSpPr>
          <p:cNvPr id="7" name="Rounded Rectangle 6"/>
          <p:cNvSpPr/>
          <p:nvPr/>
        </p:nvSpPr>
        <p:spPr>
          <a:xfrm>
            <a:off x="265890" y="5959729"/>
            <a:ext cx="7329941" cy="75695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sở</a:t>
            </a:r>
            <a:r>
              <a:rPr lang="en-US" sz="3200" dirty="0">
                <a:latin typeface="Arial" pitchFamily="34" charset="0"/>
                <a:cs typeface="Arial" pitchFamily="34" charset="0"/>
              </a:rPr>
              <a:t> </a:t>
            </a:r>
            <a:r>
              <a:rPr lang="en-US" sz="3200" dirty="0" err="1">
                <a:latin typeface="Arial" pitchFamily="34" charset="0"/>
                <a:cs typeface="Arial" pitchFamily="34" charset="0"/>
              </a:rPr>
              <a:t>hữu</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smtClean="0">
                <a:latin typeface="Arial" pitchFamily="34" charset="0"/>
                <a:cs typeface="Arial" pitchFamily="34" charset="0"/>
              </a:rPr>
              <a:t>nghiệp</a:t>
            </a:r>
            <a:endParaRPr lang="en-US" sz="3200" dirty="0">
              <a:latin typeface="Arial" pitchFamily="34" charset="0"/>
              <a:cs typeface="Arial" pitchFamily="34" charset="0"/>
            </a:endParaRPr>
          </a:p>
        </p:txBody>
      </p:sp>
      <p:sp>
        <p:nvSpPr>
          <p:cNvPr id="8" name="Rounded Rectangle 7"/>
          <p:cNvSpPr/>
          <p:nvPr/>
        </p:nvSpPr>
        <p:spPr>
          <a:xfrm>
            <a:off x="286529" y="3965715"/>
            <a:ext cx="7228176" cy="75695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sở</a:t>
            </a:r>
            <a:r>
              <a:rPr lang="en-US" sz="3200" dirty="0">
                <a:latin typeface="Arial" pitchFamily="34" charset="0"/>
                <a:cs typeface="Arial" pitchFamily="34" charset="0"/>
              </a:rPr>
              <a:t> </a:t>
            </a:r>
            <a:r>
              <a:rPr lang="en-US" sz="3200" dirty="0" err="1">
                <a:latin typeface="Arial" pitchFamily="34" charset="0"/>
                <a:cs typeface="Arial" pitchFamily="34" charset="0"/>
              </a:rPr>
              <a:t>hữu</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nghiệp</a:t>
            </a:r>
            <a:endParaRPr lang="en-US" sz="3200" dirty="0">
              <a:latin typeface="Arial" pitchFamily="34" charset="0"/>
              <a:cs typeface="Arial" pitchFamily="34" charset="0"/>
            </a:endParaRPr>
          </a:p>
        </p:txBody>
      </p:sp>
      <p:pic>
        <p:nvPicPr>
          <p:cNvPr id="7177"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82444" y="-7938"/>
            <a:ext cx="2061556" cy="197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4" y="7938"/>
            <a:ext cx="5221288" cy="623829"/>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dirty="0" err="1" smtClean="0">
                <a:latin typeface="Arial" pitchFamily="34" charset="0"/>
                <a:cs typeface="Arial" pitchFamily="34" charset="0"/>
              </a:rPr>
              <a:t>Chọn</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câu</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trả</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lời</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đúng</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nhất</a:t>
            </a:r>
            <a:endParaRPr lang="en-US" sz="2800" b="1" dirty="0">
              <a:latin typeface="Arial" pitchFamily="34" charset="0"/>
              <a:cs typeface="Arial" pitchFamily="34" charset="0"/>
            </a:endParaRPr>
          </a:p>
        </p:txBody>
      </p:sp>
    </p:spTree>
    <p:extLst>
      <p:ext uri="{BB962C8B-B14F-4D97-AF65-F5344CB8AC3E}">
        <p14:creationId xmlns:p14="http://schemas.microsoft.com/office/powerpoint/2010/main" val="115395620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66675" y="1945178"/>
            <a:ext cx="9077325" cy="1596535"/>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3/ </a:t>
            </a:r>
            <a:r>
              <a:rPr lang="vi-VN" sz="3200" dirty="0">
                <a:latin typeface="Arial" pitchFamily="34" charset="0"/>
                <a:cs typeface="Arial" pitchFamily="34" charset="0"/>
              </a:rPr>
              <a:t>Những quan hệ xã hội phát sinh giữa các chủ thể trong quá trình chiếm hữu, sử dụng và định đoạt tài </a:t>
            </a:r>
            <a:r>
              <a:rPr lang="vi-VN" sz="3200" dirty="0" smtClean="0">
                <a:latin typeface="Arial" pitchFamily="34" charset="0"/>
                <a:cs typeface="Arial" pitchFamily="34" charset="0"/>
              </a:rPr>
              <a:t>sản</a:t>
            </a:r>
            <a:r>
              <a:rPr lang="en-US" sz="3200" dirty="0">
                <a:latin typeface="Arial" pitchFamily="34" charset="0"/>
                <a:cs typeface="Arial" pitchFamily="34" charset="0"/>
              </a:rPr>
              <a:t>		</a:t>
            </a:r>
          </a:p>
        </p:txBody>
      </p:sp>
      <p:sp>
        <p:nvSpPr>
          <p:cNvPr id="5" name="Rounded Rectangle 4"/>
          <p:cNvSpPr/>
          <p:nvPr/>
        </p:nvSpPr>
        <p:spPr>
          <a:xfrm>
            <a:off x="2759076" y="3635677"/>
            <a:ext cx="6134621" cy="709255"/>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a.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thừa</a:t>
            </a:r>
            <a:r>
              <a:rPr lang="en-US" sz="3200" dirty="0">
                <a:latin typeface="Arial" pitchFamily="34" charset="0"/>
                <a:cs typeface="Arial" pitchFamily="34" charset="0"/>
              </a:rPr>
              <a:t> </a:t>
            </a:r>
            <a:r>
              <a:rPr lang="en-US" sz="3200" dirty="0" err="1">
                <a:latin typeface="Arial" pitchFamily="34" charset="0"/>
                <a:cs typeface="Arial" pitchFamily="34" charset="0"/>
              </a:rPr>
              <a:t>kế</a:t>
            </a:r>
            <a:endParaRPr lang="en-US" sz="3200" dirty="0">
              <a:latin typeface="Arial" pitchFamily="34" charset="0"/>
              <a:cs typeface="Arial" pitchFamily="34" charset="0"/>
            </a:endParaRPr>
          </a:p>
        </p:txBody>
      </p:sp>
      <p:sp>
        <p:nvSpPr>
          <p:cNvPr id="6" name="Rounded Rectangle 5"/>
          <p:cNvSpPr/>
          <p:nvPr/>
        </p:nvSpPr>
        <p:spPr>
          <a:xfrm>
            <a:off x="2759076" y="6086921"/>
            <a:ext cx="6134621" cy="75373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d. </a:t>
            </a:r>
            <a:r>
              <a:rPr lang="fr-FR" sz="3200" dirty="0">
                <a:latin typeface="Arial" pitchFamily="34" charset="0"/>
                <a:cs typeface="Arial" pitchFamily="34" charset="0"/>
              </a:rPr>
              <a:t>Là </a:t>
            </a:r>
            <a:r>
              <a:rPr lang="fr-FR" sz="3200" dirty="0" err="1">
                <a:latin typeface="Arial" pitchFamily="34" charset="0"/>
                <a:cs typeface="Arial" pitchFamily="34" charset="0"/>
              </a:rPr>
              <a:t>quan</a:t>
            </a:r>
            <a:r>
              <a:rPr lang="fr-FR" sz="3200" dirty="0">
                <a:latin typeface="Arial" pitchFamily="34" charset="0"/>
                <a:cs typeface="Arial" pitchFamily="34" charset="0"/>
              </a:rPr>
              <a:t> </a:t>
            </a:r>
            <a:r>
              <a:rPr lang="fr-FR" sz="3200" dirty="0" err="1">
                <a:latin typeface="Arial" pitchFamily="34" charset="0"/>
                <a:cs typeface="Arial" pitchFamily="34" charset="0"/>
              </a:rPr>
              <a:t>hệ</a:t>
            </a:r>
            <a:r>
              <a:rPr lang="fr-FR" sz="3200" dirty="0">
                <a:latin typeface="Arial" pitchFamily="34" charset="0"/>
                <a:cs typeface="Arial" pitchFamily="34" charset="0"/>
              </a:rPr>
              <a:t> lao </a:t>
            </a:r>
            <a:r>
              <a:rPr lang="fr-FR" sz="3200" dirty="0" err="1">
                <a:latin typeface="Arial" pitchFamily="34" charset="0"/>
                <a:cs typeface="Arial" pitchFamily="34" charset="0"/>
              </a:rPr>
              <a:t>động</a:t>
            </a:r>
            <a:endParaRPr lang="en-US" sz="3200" dirty="0">
              <a:latin typeface="Arial" pitchFamily="34" charset="0"/>
              <a:cs typeface="Arial" pitchFamily="34" charset="0"/>
            </a:endParaRPr>
          </a:p>
        </p:txBody>
      </p:sp>
      <p:sp>
        <p:nvSpPr>
          <p:cNvPr id="7" name="Rounded Rectangle 6"/>
          <p:cNvSpPr/>
          <p:nvPr/>
        </p:nvSpPr>
        <p:spPr>
          <a:xfrm>
            <a:off x="2759075" y="4431452"/>
            <a:ext cx="6134621" cy="740856"/>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b. </a:t>
            </a:r>
            <a:r>
              <a:rPr lang="fr-FR" sz="3200" dirty="0">
                <a:latin typeface="Arial" pitchFamily="34" charset="0"/>
                <a:cs typeface="Arial" pitchFamily="34" charset="0"/>
              </a:rPr>
              <a:t>Là </a:t>
            </a:r>
            <a:r>
              <a:rPr lang="fr-FR" sz="3200" dirty="0" err="1">
                <a:latin typeface="Arial" pitchFamily="34" charset="0"/>
                <a:cs typeface="Arial" pitchFamily="34" charset="0"/>
              </a:rPr>
              <a:t>quan</a:t>
            </a:r>
            <a:r>
              <a:rPr lang="fr-FR" sz="3200" dirty="0">
                <a:latin typeface="Arial" pitchFamily="34" charset="0"/>
                <a:cs typeface="Arial" pitchFamily="34" charset="0"/>
              </a:rPr>
              <a:t> </a:t>
            </a:r>
            <a:r>
              <a:rPr lang="fr-FR" sz="3200" dirty="0" err="1">
                <a:latin typeface="Arial" pitchFamily="34" charset="0"/>
                <a:cs typeface="Arial" pitchFamily="34" charset="0"/>
              </a:rPr>
              <a:t>hệ</a:t>
            </a:r>
            <a:r>
              <a:rPr lang="fr-FR" sz="3200" dirty="0">
                <a:latin typeface="Arial" pitchFamily="34" charset="0"/>
                <a:cs typeface="Arial" pitchFamily="34" charset="0"/>
              </a:rPr>
              <a:t> </a:t>
            </a:r>
            <a:r>
              <a:rPr lang="fr-FR" sz="3200" dirty="0" err="1">
                <a:latin typeface="Arial" pitchFamily="34" charset="0"/>
                <a:cs typeface="Arial" pitchFamily="34" charset="0"/>
              </a:rPr>
              <a:t>sở</a:t>
            </a:r>
            <a:r>
              <a:rPr lang="fr-FR" sz="3200" dirty="0">
                <a:latin typeface="Arial" pitchFamily="34" charset="0"/>
                <a:cs typeface="Arial" pitchFamily="34" charset="0"/>
              </a:rPr>
              <a:t> </a:t>
            </a:r>
            <a:r>
              <a:rPr lang="fr-FR" sz="3200" dirty="0" err="1">
                <a:latin typeface="Arial" pitchFamily="34" charset="0"/>
                <a:cs typeface="Arial" pitchFamily="34" charset="0"/>
              </a:rPr>
              <a:t>hữu</a:t>
            </a:r>
            <a:endParaRPr lang="en-US" sz="3200" dirty="0">
              <a:latin typeface="Arial" pitchFamily="34" charset="0"/>
              <a:cs typeface="Arial" pitchFamily="34" charset="0"/>
            </a:endParaRPr>
          </a:p>
        </p:txBody>
      </p:sp>
      <p:sp>
        <p:nvSpPr>
          <p:cNvPr id="8" name="Rounded Rectangle 7"/>
          <p:cNvSpPr/>
          <p:nvPr/>
        </p:nvSpPr>
        <p:spPr>
          <a:xfrm>
            <a:off x="2759075" y="5291896"/>
            <a:ext cx="6134622" cy="720959"/>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c. </a:t>
            </a:r>
            <a:r>
              <a:rPr lang="fr-FR" sz="3200" dirty="0">
                <a:latin typeface="Arial" pitchFamily="34" charset="0"/>
                <a:cs typeface="Arial" pitchFamily="34" charset="0"/>
              </a:rPr>
              <a:t>Là </a:t>
            </a:r>
            <a:r>
              <a:rPr lang="fr-FR" sz="3200" dirty="0" err="1">
                <a:latin typeface="Arial" pitchFamily="34" charset="0"/>
                <a:cs typeface="Arial" pitchFamily="34" charset="0"/>
              </a:rPr>
              <a:t>quan</a:t>
            </a:r>
            <a:r>
              <a:rPr lang="fr-FR" sz="3200" dirty="0">
                <a:latin typeface="Arial" pitchFamily="34" charset="0"/>
                <a:cs typeface="Arial" pitchFamily="34" charset="0"/>
              </a:rPr>
              <a:t> </a:t>
            </a:r>
            <a:r>
              <a:rPr lang="fr-FR" sz="3200" dirty="0" err="1">
                <a:latin typeface="Arial" pitchFamily="34" charset="0"/>
                <a:cs typeface="Arial" pitchFamily="34" charset="0"/>
              </a:rPr>
              <a:t>hệ</a:t>
            </a:r>
            <a:r>
              <a:rPr lang="fr-FR" sz="3200" dirty="0">
                <a:latin typeface="Arial" pitchFamily="34" charset="0"/>
                <a:cs typeface="Arial" pitchFamily="34" charset="0"/>
              </a:rPr>
              <a:t> </a:t>
            </a:r>
            <a:r>
              <a:rPr lang="fr-FR" sz="3200" dirty="0" err="1">
                <a:latin typeface="Arial" pitchFamily="34" charset="0"/>
                <a:cs typeface="Arial" pitchFamily="34" charset="0"/>
              </a:rPr>
              <a:t>hợp</a:t>
            </a:r>
            <a:r>
              <a:rPr lang="fr-FR" sz="3200" dirty="0">
                <a:latin typeface="Arial" pitchFamily="34" charset="0"/>
                <a:cs typeface="Arial" pitchFamily="34" charset="0"/>
              </a:rPr>
              <a:t> </a:t>
            </a:r>
            <a:r>
              <a:rPr lang="fr-FR" sz="3200" dirty="0" err="1">
                <a:latin typeface="Arial" pitchFamily="34" charset="0"/>
                <a:cs typeface="Arial" pitchFamily="34" charset="0"/>
              </a:rPr>
              <a:t>đồng</a:t>
            </a:r>
            <a:endParaRPr lang="en-US" sz="3200" dirty="0">
              <a:latin typeface="Arial" pitchFamily="34" charset="0"/>
              <a:cs typeface="Arial" pitchFamily="34" charset="0"/>
            </a:endParaRPr>
          </a:p>
        </p:txBody>
      </p:sp>
      <p:sp>
        <p:nvSpPr>
          <p:cNvPr id="10" name="Rounded Rectangle 9"/>
          <p:cNvSpPr/>
          <p:nvPr/>
        </p:nvSpPr>
        <p:spPr>
          <a:xfrm>
            <a:off x="2759074" y="7938"/>
            <a:ext cx="5221288" cy="623829"/>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dirty="0" err="1" smtClean="0">
                <a:latin typeface="Arial" pitchFamily="34" charset="0"/>
                <a:cs typeface="Arial" pitchFamily="34" charset="0"/>
              </a:rPr>
              <a:t>Chọn</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câu</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trả</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lời</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đúng</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nhất</a:t>
            </a:r>
            <a:endParaRPr lang="en-US" sz="2800" b="1" dirty="0">
              <a:latin typeface="Arial" pitchFamily="34" charset="0"/>
              <a:cs typeface="Arial" pitchFamily="34" charset="0"/>
            </a:endParaRPr>
          </a:p>
        </p:txBody>
      </p:sp>
      <p:pic>
        <p:nvPicPr>
          <p:cNvPr id="12"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59362" y="-49875"/>
            <a:ext cx="2084638" cy="1995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733186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59075" y="74613"/>
            <a:ext cx="4329112" cy="682625"/>
          </a:xfrm>
        </p:spPr>
        <p:txBody>
          <a:bodyPr rtlCol="0">
            <a:normAutofit fontScale="90000"/>
          </a:bodyPr>
          <a:lstStyle/>
          <a:p>
            <a:pPr eaLnBrk="1" hangingPunct="1">
              <a:buFont typeface="Arial" charset="0"/>
              <a:buNone/>
              <a:defRPr/>
            </a:pPr>
            <a:r>
              <a:rPr lang="vi-VN" sz="4400" b="1" dirty="0" smtClean="0">
                <a:cs typeface="Arial" pitchFamily="34" charset="0"/>
              </a:rPr>
              <a:t>Mục tiêu của bài</a:t>
            </a:r>
            <a:endParaRPr lang="en-US" sz="4400" b="1" dirty="0" smtClean="0">
              <a:latin typeface="Arial" pitchFamily="34" charset="0"/>
              <a:cs typeface="Arial" pitchFamily="34" charset="0"/>
            </a:endParaRPr>
          </a:p>
        </p:txBody>
      </p:sp>
      <p:sp>
        <p:nvSpPr>
          <p:cNvPr id="5" name="Rectangle 4"/>
          <p:cNvSpPr/>
          <p:nvPr/>
        </p:nvSpPr>
        <p:spPr>
          <a:xfrm>
            <a:off x="0" y="1546225"/>
            <a:ext cx="9144000" cy="1595438"/>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dirty="0"/>
              <a:t>- </a:t>
            </a:r>
            <a:r>
              <a:rPr lang="vi-VN" sz="3600" dirty="0">
                <a:cs typeface="Arial" pitchFamily="34" charset="0"/>
              </a:rPr>
              <a:t>Trình bày được một số nội dung cơ bản về </a:t>
            </a:r>
            <a:r>
              <a:rPr lang="en-US" sz="3600" dirty="0" err="1">
                <a:latin typeface="Arial" pitchFamily="34" charset="0"/>
                <a:cs typeface="Arial" pitchFamily="34" charset="0"/>
              </a:rPr>
              <a:t>pháp</a:t>
            </a:r>
            <a:r>
              <a:rPr lang="en-US" sz="3600" dirty="0">
                <a:latin typeface="Arial" pitchFamily="34" charset="0"/>
                <a:cs typeface="Arial" pitchFamily="34" charset="0"/>
              </a:rPr>
              <a:t> l</a:t>
            </a:r>
            <a:r>
              <a:rPr lang="vi-VN" sz="3600" dirty="0">
                <a:cs typeface="Arial" pitchFamily="34" charset="0"/>
              </a:rPr>
              <a:t>uật lao động</a:t>
            </a:r>
            <a:r>
              <a:rPr lang="en-US" sz="3600" dirty="0">
                <a:latin typeface="Arial" pitchFamily="34" charset="0"/>
                <a:cs typeface="Arial" pitchFamily="34" charset="0"/>
              </a:rPr>
              <a:t>;</a:t>
            </a:r>
          </a:p>
        </p:txBody>
      </p:sp>
      <p:sp>
        <p:nvSpPr>
          <p:cNvPr id="6" name="Rounded Rectangle 5"/>
          <p:cNvSpPr/>
          <p:nvPr/>
        </p:nvSpPr>
        <p:spPr>
          <a:xfrm>
            <a:off x="0" y="3773488"/>
            <a:ext cx="9144000" cy="2660650"/>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dirty="0">
                <a:cs typeface="Arial" pitchFamily="34" charset="0"/>
              </a:rPr>
              <a:t>- Nhận biết được </a:t>
            </a:r>
            <a:r>
              <a:rPr lang="vi-VN" sz="3600" dirty="0">
                <a:solidFill>
                  <a:srgbClr val="FF0000"/>
                </a:solidFill>
                <a:cs typeface="Arial" pitchFamily="34" charset="0"/>
              </a:rPr>
              <a:t>quyền, nghĩa vụ </a:t>
            </a:r>
            <a:r>
              <a:rPr lang="vi-VN" sz="3600" dirty="0">
                <a:cs typeface="Arial" pitchFamily="34" charset="0"/>
              </a:rPr>
              <a:t>của </a:t>
            </a:r>
            <a:r>
              <a:rPr lang="vi-VN" sz="3600" dirty="0">
                <a:solidFill>
                  <a:srgbClr val="FF0000"/>
                </a:solidFill>
                <a:cs typeface="Arial" pitchFamily="34" charset="0"/>
              </a:rPr>
              <a:t>người lao động</a:t>
            </a:r>
            <a:r>
              <a:rPr lang="vi-VN" sz="3600" dirty="0">
                <a:cs typeface="Arial" pitchFamily="34" charset="0"/>
              </a:rPr>
              <a:t>, </a:t>
            </a:r>
            <a:r>
              <a:rPr lang="vi-VN" sz="3600" dirty="0">
                <a:solidFill>
                  <a:srgbClr val="FF0000"/>
                </a:solidFill>
                <a:cs typeface="Arial" pitchFamily="34" charset="0"/>
              </a:rPr>
              <a:t>người sử dụng </a:t>
            </a:r>
            <a:r>
              <a:rPr lang="vi-VN" sz="3600" dirty="0">
                <a:cs typeface="Arial" pitchFamily="34" charset="0"/>
              </a:rPr>
              <a:t>lao động và một số vấn đề cơ bản khác trong pháp luật lao động</a:t>
            </a:r>
            <a:endParaRPr lang="en-US" sz="3600" dirty="0">
              <a:latin typeface="Arial" pitchFamily="34" charset="0"/>
              <a:cs typeface="Arial" pitchFamily="34" charset="0"/>
            </a:endParaRPr>
          </a:p>
        </p:txBody>
      </p:sp>
      <p:pic>
        <p:nvPicPr>
          <p:cNvPr id="922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264179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109696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t>2.1. Khái niệm, đối tượng và phương pháp điều chỉnh của</a:t>
            </a:r>
            <a:r>
              <a:rPr lang="en-US" sz="3600" b="1" dirty="0"/>
              <a:t> </a:t>
            </a:r>
            <a:r>
              <a:rPr lang="en-US" sz="3600" b="1" dirty="0" err="1"/>
              <a:t>Bộ</a:t>
            </a:r>
            <a:r>
              <a:rPr lang="en-US" sz="3600" b="1" dirty="0"/>
              <a:t> l</a:t>
            </a:r>
            <a:r>
              <a:rPr lang="vi-VN" sz="3600" b="1" dirty="0"/>
              <a:t>uật </a:t>
            </a:r>
            <a:r>
              <a:rPr lang="en-US" sz="3600" b="1" dirty="0"/>
              <a:t>L</a:t>
            </a:r>
            <a:r>
              <a:rPr lang="vi-VN" sz="3600" b="1" dirty="0"/>
              <a:t>ao động</a:t>
            </a:r>
            <a:endParaRPr lang="vi-VN" sz="3600" b="1" dirty="0">
              <a:solidFill>
                <a:srgbClr val="C00000"/>
              </a:solidFill>
              <a:cs typeface="Arial" pitchFamily="34" charset="0"/>
            </a:endParaRPr>
          </a:p>
        </p:txBody>
      </p:sp>
      <p:sp>
        <p:nvSpPr>
          <p:cNvPr id="6" name="Rounded Rectangle 5"/>
          <p:cNvSpPr/>
          <p:nvPr/>
        </p:nvSpPr>
        <p:spPr>
          <a:xfrm>
            <a:off x="2347913" y="2676525"/>
            <a:ext cx="6550025" cy="10636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b="1" dirty="0">
                <a:cs typeface="Arial" pitchFamily="34" charset="0"/>
              </a:rPr>
              <a:t>Khái niệm </a:t>
            </a:r>
            <a:endParaRPr lang="en-US" sz="3600" dirty="0">
              <a:latin typeface="Arial" pitchFamily="34" charset="0"/>
              <a:cs typeface="Arial" pitchFamily="34" charset="0"/>
            </a:endParaRPr>
          </a:p>
        </p:txBody>
      </p:sp>
      <p:pic>
        <p:nvPicPr>
          <p:cNvPr id="1024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2346325" y="4740275"/>
            <a:ext cx="6551613" cy="106521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a:latin typeface="Arial" pitchFamily="34" charset="0"/>
                <a:cs typeface="Arial" pitchFamily="34" charset="0"/>
              </a:rPr>
              <a:t>Đối</a:t>
            </a:r>
            <a:r>
              <a:rPr lang="en-US" sz="3600" b="1" dirty="0">
                <a:latin typeface="Arial" pitchFamily="34" charset="0"/>
                <a:cs typeface="Arial" pitchFamily="34" charset="0"/>
              </a:rPr>
              <a:t> </a:t>
            </a:r>
            <a:r>
              <a:rPr lang="en-US" sz="3600" b="1" dirty="0" err="1">
                <a:latin typeface="Arial" pitchFamily="34" charset="0"/>
                <a:cs typeface="Arial" pitchFamily="34" charset="0"/>
              </a:rPr>
              <a:t>tượng</a:t>
            </a:r>
            <a:r>
              <a:rPr lang="en-US" sz="3600" b="1" dirty="0">
                <a:latin typeface="Arial" pitchFamily="34" charset="0"/>
                <a:cs typeface="Arial" pitchFamily="34" charset="0"/>
              </a:rPr>
              <a:t> </a:t>
            </a:r>
            <a:r>
              <a:rPr lang="en-US" sz="3600" b="1" dirty="0" err="1">
                <a:latin typeface="Arial" pitchFamily="34" charset="0"/>
                <a:cs typeface="Arial" pitchFamily="34" charset="0"/>
              </a:rPr>
              <a:t>điều</a:t>
            </a:r>
            <a:r>
              <a:rPr lang="en-US" sz="3600" b="1" dirty="0">
                <a:latin typeface="Arial" pitchFamily="34" charset="0"/>
                <a:cs typeface="Arial" pitchFamily="34" charset="0"/>
              </a:rPr>
              <a:t> </a:t>
            </a:r>
            <a:r>
              <a:rPr lang="en-US" sz="3600" b="1" dirty="0" err="1">
                <a:latin typeface="Arial" pitchFamily="34" charset="0"/>
                <a:cs typeface="Arial" pitchFamily="34" charset="0"/>
              </a:rPr>
              <a:t>chỉnh</a:t>
            </a:r>
            <a:endParaRPr lang="en-US" sz="3600" dirty="0">
              <a:latin typeface="Arial" pitchFamily="34" charset="0"/>
              <a:cs typeface="Arial" pitchFamily="34" charset="0"/>
            </a:endParaRPr>
          </a:p>
        </p:txBody>
      </p:sp>
      <p:cxnSp>
        <p:nvCxnSpPr>
          <p:cNvPr id="4" name="Straight Arrow Connector 3"/>
          <p:cNvCxnSpPr>
            <a:endCxn id="6" idx="1"/>
          </p:cNvCxnSpPr>
          <p:nvPr/>
        </p:nvCxnSpPr>
        <p:spPr>
          <a:xfrm flipV="1">
            <a:off x="336550" y="3208338"/>
            <a:ext cx="2011363" cy="113030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endCxn id="9" idx="1"/>
          </p:cNvCxnSpPr>
          <p:nvPr/>
        </p:nvCxnSpPr>
        <p:spPr>
          <a:xfrm>
            <a:off x="315913" y="4338638"/>
            <a:ext cx="2030412" cy="935037"/>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72733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2227263" cy="74771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Khái niệm </a:t>
            </a:r>
            <a:endParaRPr lang="en-US" sz="3200" dirty="0">
              <a:latin typeface="Arial" pitchFamily="34" charset="0"/>
              <a:cs typeface="Arial" pitchFamily="34" charset="0"/>
            </a:endParaRPr>
          </a:p>
        </p:txBody>
      </p:sp>
      <p:sp>
        <p:nvSpPr>
          <p:cNvPr id="6" name="Rounded Rectangle 5"/>
          <p:cNvSpPr/>
          <p:nvPr/>
        </p:nvSpPr>
        <p:spPr>
          <a:xfrm>
            <a:off x="549275" y="2044700"/>
            <a:ext cx="8012113" cy="30099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err="1">
                <a:latin typeface="Arial" pitchFamily="34" charset="0"/>
                <a:cs typeface="Arial" pitchFamily="34" charset="0"/>
              </a:rPr>
              <a:t>Luật</a:t>
            </a:r>
            <a:r>
              <a:rPr lang="en-US" sz="3600" dirty="0">
                <a:latin typeface="Arial" pitchFamily="34" charset="0"/>
                <a:cs typeface="Arial" pitchFamily="34" charset="0"/>
              </a:rPr>
              <a:t> Lao </a:t>
            </a:r>
            <a:r>
              <a:rPr lang="en-US" sz="3600" dirty="0" err="1">
                <a:latin typeface="Arial" pitchFamily="34" charset="0"/>
                <a:cs typeface="Arial" pitchFamily="34" charset="0"/>
              </a:rPr>
              <a:t>động</a:t>
            </a:r>
            <a:r>
              <a:rPr lang="en-US" sz="3600" dirty="0">
                <a:latin typeface="Arial" pitchFamily="34" charset="0"/>
                <a:cs typeface="Arial" pitchFamily="34" charset="0"/>
              </a:rPr>
              <a:t> </a:t>
            </a:r>
            <a:r>
              <a:rPr lang="en-US" sz="3600" dirty="0" err="1">
                <a:latin typeface="Arial" pitchFamily="34" charset="0"/>
                <a:cs typeface="Arial" pitchFamily="34" charset="0"/>
              </a:rPr>
              <a:t>là</a:t>
            </a:r>
            <a:r>
              <a:rPr lang="en-US" sz="3600" dirty="0">
                <a:latin typeface="Arial" pitchFamily="34" charset="0"/>
                <a:cs typeface="Arial" pitchFamily="34" charset="0"/>
              </a:rPr>
              <a:t> </a:t>
            </a:r>
            <a:r>
              <a:rPr lang="en-US" sz="3600" dirty="0" err="1">
                <a:latin typeface="Arial" pitchFamily="34" charset="0"/>
                <a:cs typeface="Arial" pitchFamily="34" charset="0"/>
              </a:rPr>
              <a:t>một</a:t>
            </a:r>
            <a:r>
              <a:rPr lang="en-US" sz="3600" dirty="0">
                <a:latin typeface="Arial" pitchFamily="34" charset="0"/>
                <a:cs typeface="Arial" pitchFamily="34" charset="0"/>
              </a:rPr>
              <a:t> </a:t>
            </a:r>
            <a:r>
              <a:rPr lang="en-US" sz="3600" dirty="0" err="1">
                <a:latin typeface="Arial" pitchFamily="34" charset="0"/>
                <a:cs typeface="Arial" pitchFamily="34" charset="0"/>
              </a:rPr>
              <a:t>ngành</a:t>
            </a:r>
            <a:r>
              <a:rPr lang="en-US" sz="3600" dirty="0">
                <a:latin typeface="Arial" pitchFamily="34" charset="0"/>
                <a:cs typeface="Arial" pitchFamily="34" charset="0"/>
              </a:rPr>
              <a:t> </a:t>
            </a:r>
            <a:r>
              <a:rPr lang="en-US" sz="3600" dirty="0" err="1">
                <a:latin typeface="Arial" pitchFamily="34" charset="0"/>
                <a:cs typeface="Arial" pitchFamily="34" charset="0"/>
              </a:rPr>
              <a:t>luật</a:t>
            </a:r>
            <a:r>
              <a:rPr lang="en-US" sz="3600" dirty="0">
                <a:latin typeface="Arial" pitchFamily="34" charset="0"/>
                <a:cs typeface="Arial" pitchFamily="34" charset="0"/>
              </a:rPr>
              <a:t> </a:t>
            </a:r>
            <a:r>
              <a:rPr lang="en-US" sz="3600" dirty="0" err="1">
                <a:latin typeface="Arial" pitchFamily="34" charset="0"/>
                <a:cs typeface="Arial" pitchFamily="34" charset="0"/>
              </a:rPr>
              <a:t>trong</a:t>
            </a:r>
            <a:r>
              <a:rPr lang="en-US" sz="3600" dirty="0">
                <a:latin typeface="Arial" pitchFamily="34" charset="0"/>
                <a:cs typeface="Arial" pitchFamily="34" charset="0"/>
              </a:rPr>
              <a:t> </a:t>
            </a:r>
            <a:r>
              <a:rPr lang="en-US" sz="3600" dirty="0" err="1">
                <a:latin typeface="Arial" pitchFamily="34" charset="0"/>
                <a:cs typeface="Arial" pitchFamily="34" charset="0"/>
              </a:rPr>
              <a:t>hệ</a:t>
            </a:r>
            <a:r>
              <a:rPr lang="en-US" sz="3600" dirty="0">
                <a:latin typeface="Arial" pitchFamily="34" charset="0"/>
                <a:cs typeface="Arial" pitchFamily="34" charset="0"/>
              </a:rPr>
              <a:t> </a:t>
            </a:r>
            <a:r>
              <a:rPr lang="en-US" sz="3600" dirty="0" err="1">
                <a:latin typeface="Arial" pitchFamily="34" charset="0"/>
                <a:cs typeface="Arial" pitchFamily="34" charset="0"/>
              </a:rPr>
              <a:t>thống</a:t>
            </a:r>
            <a:r>
              <a:rPr lang="en-US" sz="3600" dirty="0">
                <a:latin typeface="Arial" pitchFamily="34" charset="0"/>
                <a:cs typeface="Arial" pitchFamily="34" charset="0"/>
              </a:rPr>
              <a:t> </a:t>
            </a:r>
            <a:r>
              <a:rPr lang="en-US" sz="3600" dirty="0" err="1">
                <a:latin typeface="Arial" pitchFamily="34" charset="0"/>
                <a:cs typeface="Arial" pitchFamily="34" charset="0"/>
              </a:rPr>
              <a:t>pháp</a:t>
            </a:r>
            <a:r>
              <a:rPr lang="en-US" sz="3600" dirty="0">
                <a:latin typeface="Arial" pitchFamily="34" charset="0"/>
                <a:cs typeface="Arial" pitchFamily="34" charset="0"/>
              </a:rPr>
              <a:t> </a:t>
            </a:r>
            <a:r>
              <a:rPr lang="en-US" sz="3600" dirty="0" err="1">
                <a:latin typeface="Arial" pitchFamily="34" charset="0"/>
                <a:cs typeface="Arial" pitchFamily="34" charset="0"/>
              </a:rPr>
              <a:t>luật</a:t>
            </a:r>
            <a:r>
              <a:rPr lang="en-US" sz="3600" dirty="0">
                <a:latin typeface="Arial" pitchFamily="34" charset="0"/>
                <a:cs typeface="Arial" pitchFamily="34" charset="0"/>
              </a:rPr>
              <a:t> </a:t>
            </a:r>
            <a:r>
              <a:rPr lang="en-US" sz="3600" dirty="0" err="1">
                <a:latin typeface="Arial" pitchFamily="34" charset="0"/>
                <a:cs typeface="Arial" pitchFamily="34" charset="0"/>
              </a:rPr>
              <a:t>Việt</a:t>
            </a:r>
            <a:r>
              <a:rPr lang="en-US" sz="3600" dirty="0">
                <a:latin typeface="Arial" pitchFamily="34" charset="0"/>
                <a:cs typeface="Arial" pitchFamily="34" charset="0"/>
              </a:rPr>
              <a:t> Nam, </a:t>
            </a:r>
          </a:p>
        </p:txBody>
      </p:sp>
      <p:pic>
        <p:nvPicPr>
          <p:cNvPr id="1126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48079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2227263" cy="74771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Khái niệm </a:t>
            </a:r>
            <a:endParaRPr lang="en-US" sz="3200" dirty="0">
              <a:latin typeface="Arial" pitchFamily="34" charset="0"/>
              <a:cs typeface="Arial" pitchFamily="34" charset="0"/>
            </a:endParaRPr>
          </a:p>
        </p:txBody>
      </p:sp>
      <p:pic>
        <p:nvPicPr>
          <p:cNvPr id="1229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078038"/>
            <a:ext cx="9144000" cy="45720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a:latin typeface="Arial" pitchFamily="34" charset="0"/>
                <a:cs typeface="Arial" pitchFamily="34" charset="0"/>
              </a:rPr>
              <a:t>- </a:t>
            </a:r>
            <a:r>
              <a:rPr lang="en-US" sz="3600" dirty="0" err="1">
                <a:latin typeface="Arial" pitchFamily="34" charset="0"/>
                <a:cs typeface="Arial" pitchFamily="34" charset="0"/>
              </a:rPr>
              <a:t>Tổng</a:t>
            </a:r>
            <a:r>
              <a:rPr lang="en-US" sz="3600" dirty="0">
                <a:latin typeface="Arial" pitchFamily="34" charset="0"/>
                <a:cs typeface="Arial" pitchFamily="34" charset="0"/>
              </a:rPr>
              <a:t> </a:t>
            </a:r>
            <a:r>
              <a:rPr lang="en-US" sz="3600" dirty="0" err="1">
                <a:latin typeface="Arial" pitchFamily="34" charset="0"/>
                <a:cs typeface="Arial" pitchFamily="34" charset="0"/>
              </a:rPr>
              <a:t>thể</a:t>
            </a:r>
            <a:r>
              <a:rPr lang="en-US" sz="3600" dirty="0">
                <a:latin typeface="Arial" pitchFamily="34" charset="0"/>
                <a:cs typeface="Arial" pitchFamily="34" charset="0"/>
              </a:rPr>
              <a:t> </a:t>
            </a:r>
            <a:r>
              <a:rPr lang="en-US" sz="3600" dirty="0" err="1">
                <a:latin typeface="Arial" pitchFamily="34" charset="0"/>
                <a:cs typeface="Arial" pitchFamily="34" charset="0"/>
              </a:rPr>
              <a:t>các</a:t>
            </a:r>
            <a:r>
              <a:rPr lang="en-US" sz="3600" dirty="0">
                <a:latin typeface="Arial" pitchFamily="34" charset="0"/>
                <a:cs typeface="Arial" pitchFamily="34" charset="0"/>
              </a:rPr>
              <a:t> QPPL do NN ban </a:t>
            </a:r>
            <a:r>
              <a:rPr lang="en-US" sz="3600" dirty="0" err="1">
                <a:latin typeface="Arial" pitchFamily="34" charset="0"/>
                <a:cs typeface="Arial" pitchFamily="34" charset="0"/>
              </a:rPr>
              <a:t>hành</a:t>
            </a:r>
            <a:r>
              <a:rPr lang="en-US" sz="3600" dirty="0">
                <a:latin typeface="Arial" pitchFamily="34" charset="0"/>
                <a:cs typeface="Arial" pitchFamily="34" charset="0"/>
              </a:rPr>
              <a:t> </a:t>
            </a:r>
          </a:p>
          <a:p>
            <a:pPr fontAlgn="auto">
              <a:spcBef>
                <a:spcPts val="0"/>
              </a:spcBef>
              <a:spcAft>
                <a:spcPts val="0"/>
              </a:spcAft>
              <a:defRPr/>
            </a:pPr>
            <a:r>
              <a:rPr lang="en-US" sz="3600" dirty="0">
                <a:latin typeface="Arial" pitchFamily="34" charset="0"/>
                <a:cs typeface="Arial" pitchFamily="34" charset="0"/>
              </a:rPr>
              <a:t>- </a:t>
            </a:r>
            <a:r>
              <a:rPr lang="en-US" sz="3600" dirty="0" err="1">
                <a:latin typeface="Arial" pitchFamily="34" charset="0"/>
                <a:cs typeface="Arial" pitchFamily="34" charset="0"/>
              </a:rPr>
              <a:t>Điều</a:t>
            </a:r>
            <a:r>
              <a:rPr lang="en-US" sz="3600" dirty="0">
                <a:latin typeface="Arial" pitchFamily="34" charset="0"/>
                <a:cs typeface="Arial" pitchFamily="34" charset="0"/>
              </a:rPr>
              <a:t> </a:t>
            </a:r>
            <a:r>
              <a:rPr lang="en-US" sz="3600" dirty="0" err="1">
                <a:latin typeface="Arial" pitchFamily="34" charset="0"/>
                <a:cs typeface="Arial" pitchFamily="34" charset="0"/>
              </a:rPr>
              <a:t>chỉnh</a:t>
            </a:r>
            <a:r>
              <a:rPr lang="en-US" sz="3600" dirty="0">
                <a:latin typeface="Arial" pitchFamily="34" charset="0"/>
                <a:cs typeface="Arial" pitchFamily="34" charset="0"/>
              </a:rPr>
              <a:t> </a:t>
            </a:r>
            <a:r>
              <a:rPr lang="en-US" sz="3600" dirty="0" err="1">
                <a:latin typeface="Arial" pitchFamily="34" charset="0"/>
                <a:cs typeface="Arial" pitchFamily="34" charset="0"/>
              </a:rPr>
              <a:t>các</a:t>
            </a:r>
            <a:r>
              <a:rPr lang="en-US" sz="3600" dirty="0">
                <a:latin typeface="Arial" pitchFamily="34" charset="0"/>
                <a:cs typeface="Arial" pitchFamily="34" charset="0"/>
              </a:rPr>
              <a:t> </a:t>
            </a:r>
            <a:r>
              <a:rPr lang="en-US" sz="3600" dirty="0" err="1">
                <a:latin typeface="Arial" pitchFamily="34" charset="0"/>
                <a:cs typeface="Arial" pitchFamily="34" charset="0"/>
              </a:rPr>
              <a:t>quan</a:t>
            </a:r>
            <a:r>
              <a:rPr lang="en-US" sz="3600" dirty="0">
                <a:latin typeface="Arial" pitchFamily="34" charset="0"/>
                <a:cs typeface="Arial" pitchFamily="34" charset="0"/>
              </a:rPr>
              <a:t> </a:t>
            </a:r>
            <a:r>
              <a:rPr lang="en-US" sz="3600" dirty="0" err="1">
                <a:latin typeface="Arial" pitchFamily="34" charset="0"/>
                <a:cs typeface="Arial" pitchFamily="34" charset="0"/>
              </a:rPr>
              <a:t>hệ</a:t>
            </a:r>
            <a:r>
              <a:rPr lang="en-US" sz="3600" dirty="0">
                <a:latin typeface="Arial" pitchFamily="34" charset="0"/>
                <a:cs typeface="Arial" pitchFamily="34" charset="0"/>
              </a:rPr>
              <a:t> XH </a:t>
            </a:r>
            <a:r>
              <a:rPr lang="en-US" sz="3600" dirty="0" err="1">
                <a:latin typeface="Arial" pitchFamily="34" charset="0"/>
                <a:cs typeface="Arial" pitchFamily="34" charset="0"/>
              </a:rPr>
              <a:t>phát</a:t>
            </a:r>
            <a:r>
              <a:rPr lang="en-US" sz="3600" dirty="0">
                <a:latin typeface="Arial" pitchFamily="34" charset="0"/>
                <a:cs typeface="Arial" pitchFamily="34" charset="0"/>
              </a:rPr>
              <a:t> </a:t>
            </a:r>
            <a:r>
              <a:rPr lang="en-US" sz="3600" dirty="0" err="1">
                <a:latin typeface="Arial" pitchFamily="34" charset="0"/>
                <a:cs typeface="Arial" pitchFamily="34" charset="0"/>
              </a:rPr>
              <a:t>sinh</a:t>
            </a:r>
            <a:r>
              <a:rPr lang="en-US" sz="3600" dirty="0">
                <a:latin typeface="Arial" pitchFamily="34" charset="0"/>
                <a:cs typeface="Arial" pitchFamily="34" charset="0"/>
              </a:rPr>
              <a:t> </a:t>
            </a:r>
            <a:r>
              <a:rPr lang="en-US" sz="3600" dirty="0" err="1">
                <a:latin typeface="Arial" pitchFamily="34" charset="0"/>
                <a:cs typeface="Arial" pitchFamily="34" charset="0"/>
              </a:rPr>
              <a:t>trong</a:t>
            </a:r>
            <a:r>
              <a:rPr lang="en-US" sz="3600" dirty="0">
                <a:latin typeface="Arial" pitchFamily="34" charset="0"/>
                <a:cs typeface="Arial" pitchFamily="34" charset="0"/>
              </a:rPr>
              <a:t> </a:t>
            </a:r>
            <a:r>
              <a:rPr lang="en-US" sz="3600" dirty="0" err="1">
                <a:latin typeface="Arial" pitchFamily="34" charset="0"/>
                <a:cs typeface="Arial" pitchFamily="34" charset="0"/>
              </a:rPr>
              <a:t>quá</a:t>
            </a:r>
            <a:r>
              <a:rPr lang="en-US" sz="3600" dirty="0">
                <a:latin typeface="Arial" pitchFamily="34" charset="0"/>
                <a:cs typeface="Arial" pitchFamily="34" charset="0"/>
              </a:rPr>
              <a:t> </a:t>
            </a:r>
            <a:r>
              <a:rPr lang="en-US" sz="3600" dirty="0" err="1">
                <a:latin typeface="Arial" pitchFamily="34" charset="0"/>
                <a:cs typeface="Arial" pitchFamily="34" charset="0"/>
              </a:rPr>
              <a:t>trình</a:t>
            </a:r>
            <a:r>
              <a:rPr lang="en-US" sz="3600" dirty="0">
                <a:latin typeface="Arial" pitchFamily="34" charset="0"/>
                <a:cs typeface="Arial" pitchFamily="34" charset="0"/>
              </a:rPr>
              <a:t> </a:t>
            </a:r>
            <a:r>
              <a:rPr lang="en-US" sz="3600" dirty="0" err="1">
                <a:latin typeface="Arial" pitchFamily="34" charset="0"/>
                <a:cs typeface="Arial" pitchFamily="34" charset="0"/>
              </a:rPr>
              <a:t>lao</a:t>
            </a:r>
            <a:r>
              <a:rPr lang="en-US" sz="3600" dirty="0">
                <a:latin typeface="Arial" pitchFamily="34" charset="0"/>
                <a:cs typeface="Arial" pitchFamily="34" charset="0"/>
              </a:rPr>
              <a:t> </a:t>
            </a:r>
            <a:r>
              <a:rPr lang="en-US" sz="3600" dirty="0" err="1">
                <a:latin typeface="Arial" pitchFamily="34" charset="0"/>
                <a:cs typeface="Arial" pitchFamily="34" charset="0"/>
              </a:rPr>
              <a:t>động</a:t>
            </a:r>
            <a:r>
              <a:rPr lang="en-US" sz="3600" dirty="0">
                <a:latin typeface="Arial" pitchFamily="34" charset="0"/>
                <a:cs typeface="Arial" pitchFamily="34" charset="0"/>
              </a:rPr>
              <a:t> </a:t>
            </a:r>
            <a:r>
              <a:rPr lang="en-US" sz="3600" dirty="0" err="1">
                <a:latin typeface="Arial" pitchFamily="34" charset="0"/>
                <a:cs typeface="Arial" pitchFamily="34" charset="0"/>
              </a:rPr>
              <a:t>giữa</a:t>
            </a:r>
            <a:r>
              <a:rPr lang="en-US" sz="3600" dirty="0">
                <a:latin typeface="Arial" pitchFamily="34" charset="0"/>
                <a:cs typeface="Arial" pitchFamily="34" charset="0"/>
              </a:rPr>
              <a:t> NLĐ </a:t>
            </a:r>
            <a:r>
              <a:rPr lang="en-US" sz="3600" dirty="0" err="1">
                <a:latin typeface="Arial" pitchFamily="34" charset="0"/>
                <a:cs typeface="Arial" pitchFamily="34" charset="0"/>
              </a:rPr>
              <a:t>và</a:t>
            </a:r>
            <a:r>
              <a:rPr lang="en-US" sz="3600" dirty="0">
                <a:latin typeface="Arial" pitchFamily="34" charset="0"/>
                <a:cs typeface="Arial" pitchFamily="34" charset="0"/>
              </a:rPr>
              <a:t> NSD LĐ</a:t>
            </a:r>
          </a:p>
          <a:p>
            <a:pPr fontAlgn="auto">
              <a:spcBef>
                <a:spcPts val="0"/>
              </a:spcBef>
              <a:spcAft>
                <a:spcPts val="0"/>
              </a:spcAft>
              <a:defRPr/>
            </a:pPr>
            <a:r>
              <a:rPr lang="en-US" sz="3600" dirty="0">
                <a:latin typeface="Arial" pitchFamily="34" charset="0"/>
                <a:cs typeface="Arial" pitchFamily="34" charset="0"/>
              </a:rPr>
              <a:t> -Hay </a:t>
            </a:r>
            <a:r>
              <a:rPr lang="en-US" sz="3600" dirty="0" err="1">
                <a:latin typeface="Arial" pitchFamily="34" charset="0"/>
                <a:cs typeface="Arial" pitchFamily="34" charset="0"/>
              </a:rPr>
              <a:t>các</a:t>
            </a:r>
            <a:r>
              <a:rPr lang="en-US" sz="3600" dirty="0">
                <a:latin typeface="Arial" pitchFamily="34" charset="0"/>
                <a:cs typeface="Arial" pitchFamily="34" charset="0"/>
              </a:rPr>
              <a:t> </a:t>
            </a:r>
            <a:r>
              <a:rPr lang="en-US" sz="3600" dirty="0" err="1">
                <a:latin typeface="Arial" pitchFamily="34" charset="0"/>
                <a:cs typeface="Arial" pitchFamily="34" charset="0"/>
              </a:rPr>
              <a:t>quan</a:t>
            </a:r>
            <a:r>
              <a:rPr lang="en-US" sz="3600" dirty="0">
                <a:latin typeface="Arial" pitchFamily="34" charset="0"/>
                <a:cs typeface="Arial" pitchFamily="34" charset="0"/>
              </a:rPr>
              <a:t> </a:t>
            </a:r>
            <a:r>
              <a:rPr lang="en-US" sz="3600" dirty="0" err="1">
                <a:latin typeface="Arial" pitchFamily="34" charset="0"/>
                <a:cs typeface="Arial" pitchFamily="34" charset="0"/>
              </a:rPr>
              <a:t>hệ</a:t>
            </a:r>
            <a:r>
              <a:rPr lang="en-US" sz="3600" dirty="0">
                <a:latin typeface="Arial" pitchFamily="34" charset="0"/>
                <a:cs typeface="Arial" pitchFamily="34" charset="0"/>
              </a:rPr>
              <a:t> XH </a:t>
            </a:r>
            <a:r>
              <a:rPr lang="en-US" sz="3600" dirty="0" err="1">
                <a:latin typeface="Arial" pitchFamily="34" charset="0"/>
                <a:cs typeface="Arial" pitchFamily="34" charset="0"/>
              </a:rPr>
              <a:t>khác</a:t>
            </a:r>
            <a:r>
              <a:rPr lang="en-US" sz="3600" dirty="0">
                <a:latin typeface="Arial" pitchFamily="34" charset="0"/>
                <a:cs typeface="Arial" pitchFamily="34" charset="0"/>
              </a:rPr>
              <a:t> </a:t>
            </a:r>
            <a:r>
              <a:rPr lang="en-US" sz="3600" dirty="0" err="1">
                <a:latin typeface="Arial" pitchFamily="34" charset="0"/>
                <a:cs typeface="Arial" pitchFamily="34" charset="0"/>
              </a:rPr>
              <a:t>phát</a:t>
            </a:r>
            <a:r>
              <a:rPr lang="en-US" sz="3600" dirty="0">
                <a:latin typeface="Arial" pitchFamily="34" charset="0"/>
                <a:cs typeface="Arial" pitchFamily="34" charset="0"/>
              </a:rPr>
              <a:t> </a:t>
            </a:r>
            <a:r>
              <a:rPr lang="en-US" sz="3600" dirty="0" err="1">
                <a:latin typeface="Arial" pitchFamily="34" charset="0"/>
                <a:cs typeface="Arial" pitchFamily="34" charset="0"/>
              </a:rPr>
              <a:t>sinh</a:t>
            </a:r>
            <a:r>
              <a:rPr lang="en-US" sz="3600" dirty="0">
                <a:latin typeface="Arial" pitchFamily="34" charset="0"/>
                <a:cs typeface="Arial" pitchFamily="34" charset="0"/>
              </a:rPr>
              <a:t> </a:t>
            </a:r>
            <a:r>
              <a:rPr lang="en-US" sz="3600" dirty="0" err="1">
                <a:latin typeface="Arial" pitchFamily="34" charset="0"/>
                <a:cs typeface="Arial" pitchFamily="34" charset="0"/>
              </a:rPr>
              <a:t>liên</a:t>
            </a:r>
            <a:r>
              <a:rPr lang="en-US" sz="3600" dirty="0">
                <a:latin typeface="Arial" pitchFamily="34" charset="0"/>
                <a:cs typeface="Arial" pitchFamily="34" charset="0"/>
              </a:rPr>
              <a:t> </a:t>
            </a:r>
            <a:r>
              <a:rPr lang="en-US" sz="3600" dirty="0" err="1">
                <a:latin typeface="Arial" pitchFamily="34" charset="0"/>
                <a:cs typeface="Arial" pitchFamily="34" charset="0"/>
              </a:rPr>
              <a:t>quan</a:t>
            </a:r>
            <a:r>
              <a:rPr lang="en-US" sz="3600" dirty="0">
                <a:latin typeface="Arial" pitchFamily="34" charset="0"/>
                <a:cs typeface="Arial" pitchFamily="34" charset="0"/>
              </a:rPr>
              <a:t> </a:t>
            </a:r>
            <a:r>
              <a:rPr lang="en-US" sz="3600" dirty="0" err="1">
                <a:latin typeface="Arial" pitchFamily="34" charset="0"/>
                <a:cs typeface="Arial" pitchFamily="34" charset="0"/>
              </a:rPr>
              <a:t>trực</a:t>
            </a:r>
            <a:r>
              <a:rPr lang="en-US" sz="3600" dirty="0">
                <a:latin typeface="Arial" pitchFamily="34" charset="0"/>
                <a:cs typeface="Arial" pitchFamily="34" charset="0"/>
              </a:rPr>
              <a:t> </a:t>
            </a:r>
            <a:r>
              <a:rPr lang="en-US" sz="3600" dirty="0" err="1">
                <a:latin typeface="Arial" pitchFamily="34" charset="0"/>
                <a:cs typeface="Arial" pitchFamily="34" charset="0"/>
              </a:rPr>
              <a:t>tiếp</a:t>
            </a:r>
            <a:r>
              <a:rPr lang="en-US" sz="3600" dirty="0">
                <a:latin typeface="Arial" pitchFamily="34" charset="0"/>
                <a:cs typeface="Arial" pitchFamily="34" charset="0"/>
              </a:rPr>
              <a:t> </a:t>
            </a:r>
            <a:r>
              <a:rPr lang="en-US" sz="3600" dirty="0" err="1">
                <a:latin typeface="Arial" pitchFamily="34" charset="0"/>
                <a:cs typeface="Arial" pitchFamily="34" charset="0"/>
              </a:rPr>
              <a:t>đến</a:t>
            </a:r>
            <a:r>
              <a:rPr lang="en-US" sz="3600" dirty="0">
                <a:latin typeface="Arial" pitchFamily="34" charset="0"/>
                <a:cs typeface="Arial" pitchFamily="34" charset="0"/>
              </a:rPr>
              <a:t> </a:t>
            </a:r>
            <a:r>
              <a:rPr lang="en-US" sz="3600" dirty="0" err="1">
                <a:latin typeface="Arial" pitchFamily="34" charset="0"/>
                <a:cs typeface="Arial" pitchFamily="34" charset="0"/>
              </a:rPr>
              <a:t>quan</a:t>
            </a:r>
            <a:r>
              <a:rPr lang="en-US" sz="3600" dirty="0">
                <a:latin typeface="Arial" pitchFamily="34" charset="0"/>
                <a:cs typeface="Arial" pitchFamily="34" charset="0"/>
              </a:rPr>
              <a:t> </a:t>
            </a:r>
            <a:r>
              <a:rPr lang="en-US" sz="3600" dirty="0" err="1">
                <a:latin typeface="Arial" pitchFamily="34" charset="0"/>
                <a:cs typeface="Arial" pitchFamily="34" charset="0"/>
              </a:rPr>
              <a:t>hệ</a:t>
            </a:r>
            <a:r>
              <a:rPr lang="en-US" sz="3600" dirty="0">
                <a:latin typeface="Arial" pitchFamily="34" charset="0"/>
                <a:cs typeface="Arial" pitchFamily="34" charset="0"/>
              </a:rPr>
              <a:t> LĐ. </a:t>
            </a:r>
          </a:p>
        </p:txBody>
      </p:sp>
    </p:spTree>
    <p:extLst>
      <p:ext uri="{BB962C8B-B14F-4D97-AF65-F5344CB8AC3E}">
        <p14:creationId xmlns:p14="http://schemas.microsoft.com/office/powerpoint/2010/main" val="34560490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2244725"/>
            <a:ext cx="1628775" cy="243046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a:t>Đối</a:t>
            </a:r>
            <a:r>
              <a:rPr lang="en-US" sz="3600" b="1" dirty="0"/>
              <a:t> </a:t>
            </a:r>
            <a:r>
              <a:rPr lang="en-US" sz="3600" b="1" dirty="0" err="1"/>
              <a:t>tượng</a:t>
            </a:r>
            <a:r>
              <a:rPr lang="en-US" sz="3600" b="1" dirty="0"/>
              <a:t> </a:t>
            </a:r>
            <a:r>
              <a:rPr lang="en-US" sz="3600" b="1" dirty="0" err="1"/>
              <a:t>điều</a:t>
            </a:r>
            <a:r>
              <a:rPr lang="en-US" sz="3600" b="1" dirty="0"/>
              <a:t> </a:t>
            </a:r>
            <a:r>
              <a:rPr lang="en-US" sz="3600" b="1" dirty="0" err="1"/>
              <a:t>chỉnh</a:t>
            </a:r>
            <a:endParaRPr lang="en-US" sz="3600" dirty="0">
              <a:latin typeface="Arial" pitchFamily="34" charset="0"/>
              <a:cs typeface="Arial" pitchFamily="34" charset="0"/>
            </a:endParaRPr>
          </a:p>
        </p:txBody>
      </p:sp>
      <p:pic>
        <p:nvPicPr>
          <p:cNvPr id="1331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278063" y="2244725"/>
            <a:ext cx="6865937" cy="102235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b="1" dirty="0">
                <a:latin typeface="Arial" pitchFamily="34" charset="0"/>
                <a:cs typeface="Arial" pitchFamily="34" charset="0"/>
              </a:rPr>
              <a:t>* </a:t>
            </a:r>
            <a:r>
              <a:rPr lang="en-US" sz="3200" b="1" dirty="0" err="1">
                <a:latin typeface="Arial" pitchFamily="34" charset="0"/>
                <a:cs typeface="Arial" pitchFamily="34" charset="0"/>
              </a:rPr>
              <a:t>Nhóm</a:t>
            </a:r>
            <a:r>
              <a:rPr lang="en-US" sz="3200" b="1" dirty="0">
                <a:latin typeface="Arial" pitchFamily="34" charset="0"/>
                <a:cs typeface="Arial" pitchFamily="34" charset="0"/>
              </a:rPr>
              <a:t> 1:</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a:t>
            </a:r>
          </a:p>
        </p:txBody>
      </p:sp>
      <p:cxnSp>
        <p:nvCxnSpPr>
          <p:cNvPr id="4" name="Straight Arrow Connector 3"/>
          <p:cNvCxnSpPr>
            <a:stCxn id="6" idx="3"/>
            <a:endCxn id="8" idx="1"/>
          </p:cNvCxnSpPr>
          <p:nvPr/>
        </p:nvCxnSpPr>
        <p:spPr>
          <a:xfrm flipV="1">
            <a:off x="1628775" y="2755900"/>
            <a:ext cx="649288" cy="70485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26" name="Rounded Rectangle 25"/>
          <p:cNvSpPr/>
          <p:nvPr/>
        </p:nvSpPr>
        <p:spPr>
          <a:xfrm>
            <a:off x="2278063" y="3554413"/>
            <a:ext cx="6865937" cy="120015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3200" b="1" dirty="0" err="1">
                <a:latin typeface="Arial" pitchFamily="34" charset="0"/>
                <a:cs typeface="Arial" pitchFamily="34" charset="0"/>
              </a:rPr>
              <a:t>Nhóm</a:t>
            </a:r>
            <a:r>
              <a:rPr lang="en-US" sz="3200" b="1" dirty="0">
                <a:latin typeface="Arial" pitchFamily="34" charset="0"/>
                <a:cs typeface="Arial" pitchFamily="34" charset="0"/>
              </a:rPr>
              <a:t> 2:</a:t>
            </a:r>
            <a:r>
              <a:rPr lang="en-US" sz="3200" dirty="0">
                <a:latin typeface="Arial" pitchFamily="34" charset="0"/>
                <a:cs typeface="Arial" pitchFamily="34" charset="0"/>
              </a:rPr>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XH </a:t>
            </a:r>
            <a:r>
              <a:rPr lang="en-US" sz="3200" dirty="0" err="1">
                <a:latin typeface="Arial" pitchFamily="34" charset="0"/>
                <a:cs typeface="Arial" pitchFamily="34" charset="0"/>
              </a:rPr>
              <a:t>khác</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liên</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đến</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endParaRPr lang="vi-VN" sz="3200" b="1" dirty="0">
              <a:cs typeface="Arial" pitchFamily="34" charset="0"/>
            </a:endParaRPr>
          </a:p>
        </p:txBody>
      </p:sp>
      <p:cxnSp>
        <p:nvCxnSpPr>
          <p:cNvPr id="27" name="Straight Arrow Connector 26"/>
          <p:cNvCxnSpPr>
            <a:stCxn id="6" idx="3"/>
            <a:endCxn id="26" idx="1"/>
          </p:cNvCxnSpPr>
          <p:nvPr/>
        </p:nvCxnSpPr>
        <p:spPr>
          <a:xfrm>
            <a:off x="1628775" y="3460750"/>
            <a:ext cx="649288" cy="693738"/>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106177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1000"/>
                                        <p:tgtEl>
                                          <p:spTgt spid="26"/>
                                        </p:tgtEl>
                                      </p:cBhvr>
                                    </p:animEffect>
                                    <p:anim calcmode="lin" valueType="num">
                                      <p:cBhvr>
                                        <p:cTn id="22" dur="1000" fill="hold"/>
                                        <p:tgtEl>
                                          <p:spTgt spid="26"/>
                                        </p:tgtEl>
                                        <p:attrNameLst>
                                          <p:attrName>ppt_x</p:attrName>
                                        </p:attrNameLst>
                                      </p:cBhvr>
                                      <p:tavLst>
                                        <p:tav tm="0">
                                          <p:val>
                                            <p:strVal val="#ppt_x"/>
                                          </p:val>
                                        </p:tav>
                                        <p:tav tm="100000">
                                          <p:val>
                                            <p:strVal val="#ppt_x"/>
                                          </p:val>
                                        </p:tav>
                                      </p:tavLst>
                                    </p:anim>
                                    <p:anim calcmode="lin" valueType="num">
                                      <p:cBhvr>
                                        <p:cTn id="23"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747713"/>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Nhóm</a:t>
            </a:r>
            <a:r>
              <a:rPr lang="en-US" sz="3200" b="1" dirty="0">
                <a:latin typeface="Arial" pitchFamily="34" charset="0"/>
                <a:cs typeface="Arial" pitchFamily="34" charset="0"/>
              </a:rPr>
              <a:t> 1:</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endParaRPr lang="en-US" sz="3200" dirty="0"/>
          </a:p>
        </p:txBody>
      </p:sp>
      <p:pic>
        <p:nvPicPr>
          <p:cNvPr id="1434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076450"/>
            <a:ext cx="9144000" cy="13970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giữa</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a:t>
            </a:r>
            <a:r>
              <a:rPr lang="en-US" sz="3200" dirty="0" err="1">
                <a:latin typeface="Arial" pitchFamily="34" charset="0"/>
                <a:cs typeface="Arial" pitchFamily="34" charset="0"/>
              </a:rPr>
              <a:t>hình</a:t>
            </a:r>
            <a:r>
              <a:rPr lang="en-US" sz="3200" dirty="0">
                <a:latin typeface="Arial" pitchFamily="34" charset="0"/>
                <a:cs typeface="Arial" pitchFamily="34" charset="0"/>
              </a:rPr>
              <a:t> </a:t>
            </a:r>
            <a:r>
              <a:rPr lang="en-US" sz="3200" dirty="0" err="1">
                <a:latin typeface="Arial" pitchFamily="34" charset="0"/>
                <a:cs typeface="Arial" pitchFamily="34" charset="0"/>
              </a:rPr>
              <a:t>thành</a:t>
            </a:r>
            <a:r>
              <a:rPr lang="en-US" sz="3200" dirty="0">
                <a:latin typeface="Arial" pitchFamily="34" charset="0"/>
                <a:cs typeface="Arial" pitchFamily="34" charset="0"/>
              </a:rPr>
              <a:t> </a:t>
            </a:r>
            <a:r>
              <a:rPr lang="en-US" sz="3200" dirty="0" err="1">
                <a:latin typeface="Arial" pitchFamily="34" charset="0"/>
                <a:cs typeface="Arial" pitchFamily="34" charset="0"/>
              </a:rPr>
              <a:t>trong</a:t>
            </a:r>
            <a:r>
              <a:rPr lang="en-US" sz="3200" dirty="0">
                <a:latin typeface="Arial" pitchFamily="34" charset="0"/>
                <a:cs typeface="Arial" pitchFamily="34" charset="0"/>
              </a:rPr>
              <a:t> </a:t>
            </a:r>
            <a:r>
              <a:rPr lang="en-US" sz="3200" dirty="0" err="1">
                <a:latin typeface="Arial" pitchFamily="34" charset="0"/>
                <a:cs typeface="Arial" pitchFamily="34" charset="0"/>
              </a:rPr>
              <a:t>quá</a:t>
            </a:r>
            <a:r>
              <a:rPr lang="en-US" sz="3200" dirty="0">
                <a:latin typeface="Arial" pitchFamily="34" charset="0"/>
                <a:cs typeface="Arial" pitchFamily="34" charset="0"/>
              </a:rPr>
              <a:t> </a:t>
            </a:r>
            <a:r>
              <a:rPr lang="en-US" sz="3200" dirty="0" err="1">
                <a:latin typeface="Arial" pitchFamily="34" charset="0"/>
                <a:cs typeface="Arial" pitchFamily="34" charset="0"/>
              </a:rPr>
              <a:t>trình</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endParaRPr lang="en-US" sz="3200" b="1" dirty="0">
              <a:latin typeface="Arial" pitchFamily="34" charset="0"/>
              <a:cs typeface="Arial" pitchFamily="34" charset="0"/>
            </a:endParaRPr>
          </a:p>
        </p:txBody>
      </p:sp>
      <p:sp>
        <p:nvSpPr>
          <p:cNvPr id="7" name="Rectangle 6"/>
          <p:cNvSpPr/>
          <p:nvPr/>
        </p:nvSpPr>
        <p:spPr>
          <a:xfrm>
            <a:off x="192088" y="4022725"/>
            <a:ext cx="36576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4400" dirty="0">
                <a:latin typeface="+mj-lt"/>
              </a:rPr>
              <a:t>người</a:t>
            </a:r>
            <a:endParaRPr lang="en-US" sz="4400" dirty="0">
              <a:latin typeface="+mj-lt"/>
            </a:endParaRPr>
          </a:p>
        </p:txBody>
      </p:sp>
      <p:sp>
        <p:nvSpPr>
          <p:cNvPr id="10" name="Rectangle 9"/>
          <p:cNvSpPr/>
          <p:nvPr/>
        </p:nvSpPr>
        <p:spPr>
          <a:xfrm>
            <a:off x="5268913" y="4022725"/>
            <a:ext cx="36576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4400" dirty="0">
                <a:latin typeface="+mj-lt"/>
              </a:rPr>
              <a:t>người</a:t>
            </a:r>
            <a:endParaRPr lang="en-US" sz="4400" dirty="0">
              <a:latin typeface="+mj-lt"/>
            </a:endParaRPr>
          </a:p>
        </p:txBody>
      </p:sp>
      <p:sp>
        <p:nvSpPr>
          <p:cNvPr id="11" name="Rectangle 10"/>
          <p:cNvSpPr/>
          <p:nvPr/>
        </p:nvSpPr>
        <p:spPr>
          <a:xfrm>
            <a:off x="192088" y="5283200"/>
            <a:ext cx="4038600" cy="7620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400" b="1" dirty="0">
                <a:latin typeface="+mj-lt"/>
              </a:rPr>
              <a:t>người làm công ăn lương </a:t>
            </a:r>
            <a:endParaRPr lang="en-US" sz="2400" b="1" dirty="0">
              <a:latin typeface="+mj-lt"/>
            </a:endParaRPr>
          </a:p>
        </p:txBody>
      </p:sp>
      <p:sp>
        <p:nvSpPr>
          <p:cNvPr id="12" name="Rectangle 11"/>
          <p:cNvSpPr/>
          <p:nvPr/>
        </p:nvSpPr>
        <p:spPr>
          <a:xfrm>
            <a:off x="4811713" y="5318125"/>
            <a:ext cx="4114800" cy="7620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400" b="1" dirty="0">
                <a:latin typeface="+mj-lt"/>
              </a:rPr>
              <a:t>người sử dụng lao động </a:t>
            </a:r>
            <a:endParaRPr lang="en-US" sz="2400" b="1" dirty="0">
              <a:latin typeface="+mj-lt"/>
            </a:endParaRPr>
          </a:p>
        </p:txBody>
      </p:sp>
      <p:cxnSp>
        <p:nvCxnSpPr>
          <p:cNvPr id="14" name="Straight Arrow Connector 13"/>
          <p:cNvCxnSpPr/>
          <p:nvPr/>
        </p:nvCxnSpPr>
        <p:spPr>
          <a:xfrm flipH="1">
            <a:off x="3849688" y="4621213"/>
            <a:ext cx="1419225"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3849688" y="4189413"/>
            <a:ext cx="1419225"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4230688" y="5905500"/>
            <a:ext cx="581025"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4230688" y="5472113"/>
            <a:ext cx="581025"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1901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in)">
                                      <p:cBhvr>
                                        <p:cTn id="19" dur="500"/>
                                        <p:tgtEl>
                                          <p:spTgt spid="7"/>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500"/>
                                        <p:tgtEl>
                                          <p:spTgt spid="1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3" presetClass="entr" presetSubtype="16"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plus(in)">
                                      <p:cBhvr>
                                        <p:cTn id="27" dur="2000"/>
                                        <p:tgtEl>
                                          <p:spTgt spid="1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3" presetClass="entr" presetSubtype="16"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plus(in)">
                                      <p:cBhvr>
                                        <p:cTn id="3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7" grpId="0" animBg="1"/>
      <p:bldP spid="10" grpId="0" animBg="1"/>
      <p:bldP spid="11"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747713"/>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Nhóm</a:t>
            </a:r>
            <a:r>
              <a:rPr lang="en-US" sz="3200" b="1" dirty="0">
                <a:latin typeface="Arial" pitchFamily="34" charset="0"/>
                <a:cs typeface="Arial" pitchFamily="34" charset="0"/>
              </a:rPr>
              <a:t> 1:</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endParaRPr lang="en-US" sz="3200" dirty="0"/>
          </a:p>
        </p:txBody>
      </p:sp>
      <p:pic>
        <p:nvPicPr>
          <p:cNvPr id="1536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2011363"/>
            <a:ext cx="9144000" cy="4797425"/>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a:latin typeface="Arial" pitchFamily="34" charset="0"/>
                <a:cs typeface="Arial" pitchFamily="34" charset="0"/>
              </a:rPr>
              <a:t>VD: </a:t>
            </a:r>
          </a:p>
          <a:p>
            <a:pPr fontAlgn="auto">
              <a:spcBef>
                <a:spcPts val="0"/>
              </a:spcBef>
              <a:spcAft>
                <a:spcPts val="0"/>
              </a:spcAft>
              <a:defRPr/>
            </a:pPr>
            <a:r>
              <a:rPr lang="en-US" sz="3600" dirty="0">
                <a:latin typeface="Arial" pitchFamily="34" charset="0"/>
                <a:cs typeface="Arial" pitchFamily="34" charset="0"/>
              </a:rPr>
              <a:t>- CC-VC --- </a:t>
            </a:r>
            <a:r>
              <a:rPr lang="en-US" sz="3600" dirty="0" err="1">
                <a:latin typeface="Arial" pitchFamily="34" charset="0"/>
                <a:cs typeface="Arial" pitchFamily="34" charset="0"/>
              </a:rPr>
              <a:t>cơ</a:t>
            </a:r>
            <a:r>
              <a:rPr lang="en-US" sz="3600" dirty="0">
                <a:latin typeface="Arial" pitchFamily="34" charset="0"/>
                <a:cs typeface="Arial" pitchFamily="34" charset="0"/>
              </a:rPr>
              <a:t> </a:t>
            </a:r>
            <a:r>
              <a:rPr lang="en-US" sz="3600" dirty="0" err="1">
                <a:latin typeface="Arial" pitchFamily="34" charset="0"/>
                <a:cs typeface="Arial" pitchFamily="34" charset="0"/>
              </a:rPr>
              <a:t>quan</a:t>
            </a:r>
            <a:r>
              <a:rPr lang="en-US" sz="3600" dirty="0">
                <a:latin typeface="Arial" pitchFamily="34" charset="0"/>
                <a:cs typeface="Arial" pitchFamily="34" charset="0"/>
              </a:rPr>
              <a:t> NN;</a:t>
            </a:r>
          </a:p>
          <a:p>
            <a:pPr marL="571500" indent="-571500" fontAlgn="auto">
              <a:spcBef>
                <a:spcPts val="0"/>
              </a:spcBef>
              <a:spcAft>
                <a:spcPts val="0"/>
              </a:spcAft>
              <a:buFontTx/>
              <a:buChar char="-"/>
              <a:defRPr/>
            </a:pPr>
            <a:r>
              <a:rPr lang="en-US" sz="3600" dirty="0" err="1">
                <a:latin typeface="Arial" pitchFamily="34" charset="0"/>
                <a:cs typeface="Arial" pitchFamily="34" charset="0"/>
              </a:rPr>
              <a:t>Quan</a:t>
            </a:r>
            <a:r>
              <a:rPr lang="en-US" sz="3600" dirty="0">
                <a:latin typeface="Arial" pitchFamily="34" charset="0"/>
                <a:cs typeface="Arial" pitchFamily="34" charset="0"/>
              </a:rPr>
              <a:t> </a:t>
            </a:r>
            <a:r>
              <a:rPr lang="en-US" sz="3600" dirty="0" err="1">
                <a:latin typeface="Arial" pitchFamily="34" charset="0"/>
                <a:cs typeface="Arial" pitchFamily="34" charset="0"/>
              </a:rPr>
              <a:t>hệ</a:t>
            </a:r>
            <a:r>
              <a:rPr lang="en-US" sz="3600" dirty="0">
                <a:latin typeface="Arial" pitchFamily="34" charset="0"/>
                <a:cs typeface="Arial" pitchFamily="34" charset="0"/>
              </a:rPr>
              <a:t> </a:t>
            </a:r>
            <a:r>
              <a:rPr lang="en-US" sz="3600" dirty="0" err="1">
                <a:latin typeface="Arial" pitchFamily="34" charset="0"/>
                <a:cs typeface="Arial" pitchFamily="34" charset="0"/>
              </a:rPr>
              <a:t>lao</a:t>
            </a:r>
            <a:r>
              <a:rPr lang="en-US" sz="3600" dirty="0">
                <a:latin typeface="Arial" pitchFamily="34" charset="0"/>
                <a:cs typeface="Arial" pitchFamily="34" charset="0"/>
              </a:rPr>
              <a:t> </a:t>
            </a:r>
            <a:r>
              <a:rPr lang="en-US" sz="3600" dirty="0" err="1">
                <a:latin typeface="Arial" pitchFamily="34" charset="0"/>
                <a:cs typeface="Arial" pitchFamily="34" charset="0"/>
              </a:rPr>
              <a:t>động</a:t>
            </a:r>
            <a:r>
              <a:rPr lang="en-US" sz="3600" dirty="0">
                <a:latin typeface="Arial" pitchFamily="34" charset="0"/>
                <a:cs typeface="Arial" pitchFamily="34" charset="0"/>
              </a:rPr>
              <a:t> </a:t>
            </a:r>
            <a:r>
              <a:rPr lang="en-US" sz="3600" dirty="0" err="1">
                <a:latin typeface="Arial" pitchFamily="34" charset="0"/>
                <a:cs typeface="Arial" pitchFamily="34" charset="0"/>
              </a:rPr>
              <a:t>trong</a:t>
            </a:r>
            <a:r>
              <a:rPr lang="en-US" sz="3600" dirty="0">
                <a:latin typeface="Arial" pitchFamily="34" charset="0"/>
                <a:cs typeface="Arial" pitchFamily="34" charset="0"/>
              </a:rPr>
              <a:t> </a:t>
            </a:r>
            <a:r>
              <a:rPr lang="en-US" sz="3600" dirty="0" err="1">
                <a:latin typeface="Arial" pitchFamily="34" charset="0"/>
                <a:cs typeface="Arial" pitchFamily="34" charset="0"/>
              </a:rPr>
              <a:t>các</a:t>
            </a:r>
            <a:r>
              <a:rPr lang="en-US" sz="3600" dirty="0">
                <a:latin typeface="Arial" pitchFamily="34" charset="0"/>
                <a:cs typeface="Arial" pitchFamily="34" charset="0"/>
              </a:rPr>
              <a:t> </a:t>
            </a:r>
            <a:r>
              <a:rPr lang="en-US" sz="3600" dirty="0" err="1">
                <a:latin typeface="Arial" pitchFamily="34" charset="0"/>
                <a:cs typeface="Arial" pitchFamily="34" charset="0"/>
              </a:rPr>
              <a:t>hợp</a:t>
            </a:r>
            <a:r>
              <a:rPr lang="en-US" sz="3600" dirty="0">
                <a:latin typeface="Arial" pitchFamily="34" charset="0"/>
                <a:cs typeface="Arial" pitchFamily="34" charset="0"/>
              </a:rPr>
              <a:t> </a:t>
            </a:r>
            <a:r>
              <a:rPr lang="en-US" sz="3600" dirty="0" err="1">
                <a:latin typeface="Arial" pitchFamily="34" charset="0"/>
                <a:cs typeface="Arial" pitchFamily="34" charset="0"/>
              </a:rPr>
              <a:t>tác</a:t>
            </a:r>
            <a:r>
              <a:rPr lang="en-US" sz="3600" dirty="0">
                <a:latin typeface="Arial" pitchFamily="34" charset="0"/>
                <a:cs typeface="Arial" pitchFamily="34" charset="0"/>
              </a:rPr>
              <a:t> </a:t>
            </a:r>
            <a:r>
              <a:rPr lang="en-US" sz="3600" dirty="0" err="1">
                <a:latin typeface="Arial" pitchFamily="34" charset="0"/>
                <a:cs typeface="Arial" pitchFamily="34" charset="0"/>
              </a:rPr>
              <a:t>xã</a:t>
            </a:r>
            <a:r>
              <a:rPr lang="en-US" sz="3600" dirty="0">
                <a:latin typeface="Arial" pitchFamily="34" charset="0"/>
                <a:cs typeface="Arial" pitchFamily="34" charset="0"/>
              </a:rPr>
              <a:t>;</a:t>
            </a:r>
          </a:p>
          <a:p>
            <a:pPr fontAlgn="auto">
              <a:spcBef>
                <a:spcPts val="0"/>
              </a:spcBef>
              <a:spcAft>
                <a:spcPts val="0"/>
              </a:spcAft>
              <a:defRPr/>
            </a:pPr>
            <a:r>
              <a:rPr lang="en-US" sz="3600" dirty="0">
                <a:latin typeface="Arial" pitchFamily="34" charset="0"/>
                <a:cs typeface="Arial" pitchFamily="34" charset="0"/>
              </a:rPr>
              <a:t> - </a:t>
            </a:r>
            <a:r>
              <a:rPr lang="en-US" sz="3600" dirty="0" err="1">
                <a:latin typeface="Arial" pitchFamily="34" charset="0"/>
                <a:cs typeface="Arial" pitchFamily="34" charset="0"/>
              </a:rPr>
              <a:t>Người</a:t>
            </a:r>
            <a:r>
              <a:rPr lang="en-US" sz="3600" dirty="0">
                <a:latin typeface="Arial" pitchFamily="34" charset="0"/>
                <a:cs typeface="Arial" pitchFamily="34" charset="0"/>
              </a:rPr>
              <a:t> LĐ – NSD LĐ. </a:t>
            </a:r>
            <a:r>
              <a:rPr lang="en-US" sz="3600" dirty="0" err="1">
                <a:latin typeface="Arial" pitchFamily="34" charset="0"/>
                <a:cs typeface="Arial" pitchFamily="34" charset="0"/>
              </a:rPr>
              <a:t>Đây</a:t>
            </a:r>
            <a:r>
              <a:rPr lang="en-US" sz="3600" dirty="0">
                <a:latin typeface="Arial" pitchFamily="34" charset="0"/>
                <a:cs typeface="Arial" pitchFamily="34" charset="0"/>
              </a:rPr>
              <a:t> </a:t>
            </a:r>
            <a:r>
              <a:rPr lang="en-US" sz="3600" dirty="0" err="1">
                <a:latin typeface="Arial" pitchFamily="34" charset="0"/>
                <a:cs typeface="Arial" pitchFamily="34" charset="0"/>
              </a:rPr>
              <a:t>là</a:t>
            </a:r>
            <a:r>
              <a:rPr lang="en-US" sz="3600" dirty="0">
                <a:latin typeface="Arial" pitchFamily="34" charset="0"/>
                <a:cs typeface="Arial" pitchFamily="34" charset="0"/>
              </a:rPr>
              <a:t> </a:t>
            </a:r>
            <a:r>
              <a:rPr lang="en-US" sz="3600" dirty="0" err="1">
                <a:latin typeface="Arial" pitchFamily="34" charset="0"/>
                <a:cs typeface="Arial" pitchFamily="34" charset="0"/>
              </a:rPr>
              <a:t>quan</a:t>
            </a:r>
            <a:r>
              <a:rPr lang="en-US" sz="3600" dirty="0">
                <a:latin typeface="Arial" pitchFamily="34" charset="0"/>
                <a:cs typeface="Arial" pitchFamily="34" charset="0"/>
              </a:rPr>
              <a:t> </a:t>
            </a:r>
            <a:r>
              <a:rPr lang="en-US" sz="3600" dirty="0" err="1">
                <a:latin typeface="Arial" pitchFamily="34" charset="0"/>
                <a:cs typeface="Arial" pitchFamily="34" charset="0"/>
              </a:rPr>
              <a:t>hệ</a:t>
            </a:r>
            <a:r>
              <a:rPr lang="en-US" sz="3600" dirty="0">
                <a:latin typeface="Arial" pitchFamily="34" charset="0"/>
                <a:cs typeface="Arial" pitchFamily="34" charset="0"/>
              </a:rPr>
              <a:t> </a:t>
            </a:r>
            <a:r>
              <a:rPr lang="en-US" sz="3600" dirty="0" err="1">
                <a:latin typeface="Arial" pitchFamily="34" charset="0"/>
                <a:cs typeface="Arial" pitchFamily="34" charset="0"/>
              </a:rPr>
              <a:t>lao</a:t>
            </a:r>
            <a:r>
              <a:rPr lang="en-US" sz="3600" dirty="0">
                <a:latin typeface="Arial" pitchFamily="34" charset="0"/>
                <a:cs typeface="Arial" pitchFamily="34" charset="0"/>
              </a:rPr>
              <a:t> </a:t>
            </a:r>
            <a:r>
              <a:rPr lang="en-US" sz="3600" dirty="0" err="1">
                <a:latin typeface="Arial" pitchFamily="34" charset="0"/>
                <a:cs typeface="Arial" pitchFamily="34" charset="0"/>
              </a:rPr>
              <a:t>động</a:t>
            </a:r>
            <a:r>
              <a:rPr lang="en-US" sz="3600" dirty="0">
                <a:latin typeface="Arial" pitchFamily="34" charset="0"/>
                <a:cs typeface="Arial" pitchFamily="34" charset="0"/>
              </a:rPr>
              <a:t> </a:t>
            </a:r>
            <a:r>
              <a:rPr lang="en-US" sz="3600" dirty="0" err="1">
                <a:latin typeface="Arial" pitchFamily="34" charset="0"/>
                <a:cs typeface="Arial" pitchFamily="34" charset="0"/>
              </a:rPr>
              <a:t>phổ</a:t>
            </a:r>
            <a:r>
              <a:rPr lang="en-US" sz="3600" dirty="0">
                <a:latin typeface="Arial" pitchFamily="34" charset="0"/>
                <a:cs typeface="Arial" pitchFamily="34" charset="0"/>
              </a:rPr>
              <a:t> </a:t>
            </a:r>
            <a:r>
              <a:rPr lang="en-US" sz="3600" dirty="0" err="1">
                <a:latin typeface="Arial" pitchFamily="34" charset="0"/>
                <a:cs typeface="Arial" pitchFamily="34" charset="0"/>
              </a:rPr>
              <a:t>biến</a:t>
            </a:r>
            <a:r>
              <a:rPr lang="en-US" sz="3600" dirty="0">
                <a:latin typeface="Arial" pitchFamily="34" charset="0"/>
                <a:cs typeface="Arial" pitchFamily="34" charset="0"/>
              </a:rPr>
              <a:t> </a:t>
            </a:r>
            <a:r>
              <a:rPr lang="en-US" sz="3600" dirty="0" err="1">
                <a:latin typeface="Arial" pitchFamily="34" charset="0"/>
                <a:cs typeface="Arial" pitchFamily="34" charset="0"/>
              </a:rPr>
              <a:t>nhất</a:t>
            </a:r>
            <a:r>
              <a:rPr lang="en-US" sz="3600" dirty="0">
                <a:latin typeface="Arial" pitchFamily="34" charset="0"/>
                <a:cs typeface="Arial" pitchFamily="34" charset="0"/>
              </a:rPr>
              <a:t>, </a:t>
            </a:r>
            <a:r>
              <a:rPr lang="en-US" sz="3600" dirty="0" err="1">
                <a:latin typeface="Arial" pitchFamily="34" charset="0"/>
                <a:cs typeface="Arial" pitchFamily="34" charset="0"/>
              </a:rPr>
              <a:t>tiêu</a:t>
            </a:r>
            <a:r>
              <a:rPr lang="en-US" sz="3600" dirty="0">
                <a:latin typeface="Arial" pitchFamily="34" charset="0"/>
                <a:cs typeface="Arial" pitchFamily="34" charset="0"/>
              </a:rPr>
              <a:t> </a:t>
            </a:r>
            <a:r>
              <a:rPr lang="en-US" sz="3600" dirty="0" err="1">
                <a:latin typeface="Arial" pitchFamily="34" charset="0"/>
                <a:cs typeface="Arial" pitchFamily="34" charset="0"/>
              </a:rPr>
              <a:t>biểu</a:t>
            </a:r>
            <a:r>
              <a:rPr lang="en-US" sz="3600" dirty="0">
                <a:latin typeface="Arial" pitchFamily="34" charset="0"/>
                <a:cs typeface="Arial" pitchFamily="34" charset="0"/>
              </a:rPr>
              <a:t> </a:t>
            </a:r>
            <a:r>
              <a:rPr lang="en-US" sz="3600" dirty="0" err="1">
                <a:latin typeface="Arial" pitchFamily="34" charset="0"/>
                <a:cs typeface="Arial" pitchFamily="34" charset="0"/>
              </a:rPr>
              <a:t>nhất</a:t>
            </a:r>
            <a:r>
              <a:rPr lang="en-US" sz="3600" dirty="0">
                <a:latin typeface="Arial" pitchFamily="34" charset="0"/>
                <a:cs typeface="Arial" pitchFamily="34" charset="0"/>
              </a:rPr>
              <a:t> </a:t>
            </a:r>
            <a:r>
              <a:rPr lang="en-US" sz="3600" dirty="0" err="1">
                <a:latin typeface="Arial" pitchFamily="34" charset="0"/>
                <a:cs typeface="Arial" pitchFamily="34" charset="0"/>
              </a:rPr>
              <a:t>trong</a:t>
            </a:r>
            <a:r>
              <a:rPr lang="en-US" sz="3600" dirty="0">
                <a:latin typeface="Arial" pitchFamily="34" charset="0"/>
                <a:cs typeface="Arial" pitchFamily="34" charset="0"/>
              </a:rPr>
              <a:t> </a:t>
            </a:r>
            <a:r>
              <a:rPr lang="en-US" sz="3600" dirty="0" err="1">
                <a:latin typeface="Arial" pitchFamily="34" charset="0"/>
                <a:cs typeface="Arial" pitchFamily="34" charset="0"/>
              </a:rPr>
              <a:t>nền</a:t>
            </a:r>
            <a:r>
              <a:rPr lang="en-US" sz="3600" dirty="0">
                <a:latin typeface="Arial" pitchFamily="34" charset="0"/>
                <a:cs typeface="Arial" pitchFamily="34" charset="0"/>
              </a:rPr>
              <a:t> </a:t>
            </a:r>
            <a:r>
              <a:rPr lang="en-US" sz="3600" dirty="0" err="1">
                <a:latin typeface="Arial" pitchFamily="34" charset="0"/>
                <a:cs typeface="Arial" pitchFamily="34" charset="0"/>
              </a:rPr>
              <a:t>kinh</a:t>
            </a:r>
            <a:r>
              <a:rPr lang="en-US" sz="3600" dirty="0">
                <a:latin typeface="Arial" pitchFamily="34" charset="0"/>
                <a:cs typeface="Arial" pitchFamily="34" charset="0"/>
              </a:rPr>
              <a:t> </a:t>
            </a:r>
            <a:r>
              <a:rPr lang="en-US" sz="3600" dirty="0" err="1">
                <a:latin typeface="Arial" pitchFamily="34" charset="0"/>
                <a:cs typeface="Arial" pitchFamily="34" charset="0"/>
              </a:rPr>
              <a:t>tế</a:t>
            </a:r>
            <a:r>
              <a:rPr lang="en-US" sz="3600" dirty="0">
                <a:latin typeface="Arial" pitchFamily="34" charset="0"/>
                <a:cs typeface="Arial" pitchFamily="34" charset="0"/>
              </a:rPr>
              <a:t> </a:t>
            </a:r>
            <a:r>
              <a:rPr lang="en-US" sz="3600" dirty="0" err="1">
                <a:latin typeface="Arial" pitchFamily="34" charset="0"/>
                <a:cs typeface="Arial" pitchFamily="34" charset="0"/>
              </a:rPr>
              <a:t>thị</a:t>
            </a:r>
            <a:r>
              <a:rPr lang="en-US" sz="3600" dirty="0">
                <a:latin typeface="Arial" pitchFamily="34" charset="0"/>
                <a:cs typeface="Arial" pitchFamily="34" charset="0"/>
              </a:rPr>
              <a:t> </a:t>
            </a:r>
            <a:r>
              <a:rPr lang="en-US" sz="3600" dirty="0" err="1">
                <a:latin typeface="Arial" pitchFamily="34" charset="0"/>
                <a:cs typeface="Arial" pitchFamily="34" charset="0"/>
              </a:rPr>
              <a:t>trường</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315788859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947738"/>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Nhóm</a:t>
            </a:r>
            <a:r>
              <a:rPr lang="en-US" sz="3200" b="1" dirty="0">
                <a:latin typeface="Arial" pitchFamily="34" charset="0"/>
                <a:cs typeface="Arial" pitchFamily="34" charset="0"/>
              </a:rPr>
              <a:t> 2:</a:t>
            </a:r>
            <a:r>
              <a:rPr lang="en-US" sz="3200" dirty="0">
                <a:latin typeface="Arial" pitchFamily="34" charset="0"/>
                <a:cs typeface="Arial" pitchFamily="34" charset="0"/>
              </a:rPr>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XH </a:t>
            </a:r>
            <a:r>
              <a:rPr lang="en-US" sz="3200" dirty="0" err="1">
                <a:latin typeface="Arial" pitchFamily="34" charset="0"/>
                <a:cs typeface="Arial" pitchFamily="34" charset="0"/>
              </a:rPr>
              <a:t>khác</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liên</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đến</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endParaRPr lang="vi-VN" sz="3200" b="1" dirty="0">
              <a:cs typeface="Arial" pitchFamily="34" charset="0"/>
            </a:endParaRPr>
          </a:p>
        </p:txBody>
      </p:sp>
      <p:pic>
        <p:nvPicPr>
          <p:cNvPr id="1638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193925"/>
            <a:ext cx="9144000" cy="128111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dirty="0"/>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xã</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phát</a:t>
            </a:r>
            <a:r>
              <a:rPr lang="en-US" sz="3200" dirty="0">
                <a:latin typeface="Arial" pitchFamily="34" charset="0"/>
                <a:cs typeface="Arial" pitchFamily="34" charset="0"/>
              </a:rPr>
              <a:t> </a:t>
            </a:r>
            <a:r>
              <a:rPr lang="en-US" sz="3200" dirty="0" err="1">
                <a:latin typeface="Arial" pitchFamily="34" charset="0"/>
                <a:cs typeface="Arial" pitchFamily="34" charset="0"/>
              </a:rPr>
              <a:t>sinh</a:t>
            </a:r>
            <a:r>
              <a:rPr lang="en-US" sz="3200" dirty="0">
                <a:latin typeface="Arial" pitchFamily="34" charset="0"/>
                <a:cs typeface="Arial" pitchFamily="34" charset="0"/>
              </a:rPr>
              <a:t> </a:t>
            </a:r>
            <a:r>
              <a:rPr lang="en-US" sz="3200" dirty="0" err="1">
                <a:latin typeface="Arial" pitchFamily="34" charset="0"/>
                <a:cs typeface="Arial" pitchFamily="34" charset="0"/>
              </a:rPr>
              <a:t>trước</a:t>
            </a:r>
            <a:r>
              <a:rPr lang="en-US" sz="3200" dirty="0">
                <a:latin typeface="Arial" pitchFamily="34" charset="0"/>
                <a:cs typeface="Arial" pitchFamily="34" charset="0"/>
              </a:rPr>
              <a:t> </a:t>
            </a:r>
            <a:r>
              <a:rPr lang="en-US" sz="3200" dirty="0" err="1">
                <a:latin typeface="Arial" pitchFamily="34" charset="0"/>
                <a:cs typeface="Arial" pitchFamily="34" charset="0"/>
              </a:rPr>
              <a:t>khi</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a:t>
            </a:r>
          </a:p>
        </p:txBody>
      </p:sp>
      <p:sp>
        <p:nvSpPr>
          <p:cNvPr id="7" name="Oval 6"/>
          <p:cNvSpPr/>
          <p:nvPr/>
        </p:nvSpPr>
        <p:spPr>
          <a:xfrm>
            <a:off x="179512" y="3790950"/>
            <a:ext cx="4267200" cy="2914650"/>
          </a:xfrm>
          <a:prstGeom prst="ellipse">
            <a:avLst/>
          </a:prstGeom>
        </p:spPr>
        <p:style>
          <a:lnRef idx="3">
            <a:schemeClr val="lt1"/>
          </a:lnRef>
          <a:fillRef idx="1">
            <a:schemeClr val="accent2"/>
          </a:fillRef>
          <a:effectRef idx="1">
            <a:schemeClr val="accent2"/>
          </a:effectRef>
          <a:fontRef idx="minor">
            <a:schemeClr val="lt1"/>
          </a:fontRef>
        </p:style>
        <p:txBody>
          <a:bodyPr anchor="ctr"/>
          <a:lstStyle/>
          <a:p>
            <a:pPr algn="ctr">
              <a:defRPr/>
            </a:pPr>
            <a:r>
              <a:rPr lang="vi-VN" sz="2800" b="1" dirty="0">
                <a:solidFill>
                  <a:schemeClr val="tx1"/>
                </a:solidFill>
                <a:latin typeface="+mj-lt"/>
              </a:rPr>
              <a:t>giữa công dân muốn tìm việc làm </a:t>
            </a:r>
            <a:r>
              <a:rPr lang="vi-VN" sz="2800" b="1" dirty="0">
                <a:solidFill>
                  <a:srgbClr val="C00000"/>
                </a:solidFill>
                <a:latin typeface="+mj-lt"/>
              </a:rPr>
              <a:t>với </a:t>
            </a:r>
            <a:r>
              <a:rPr lang="vi-VN" sz="2800" b="1" dirty="0">
                <a:solidFill>
                  <a:schemeClr val="tx1"/>
                </a:solidFill>
                <a:latin typeface="+mj-lt"/>
              </a:rPr>
              <a:t>tổ chức giới thiệu việc làm</a:t>
            </a:r>
            <a:endParaRPr lang="en-US" sz="2800" b="1" dirty="0">
              <a:solidFill>
                <a:schemeClr val="tx1"/>
              </a:solidFill>
              <a:latin typeface="+mj-lt"/>
            </a:endParaRPr>
          </a:p>
        </p:txBody>
      </p:sp>
      <p:sp>
        <p:nvSpPr>
          <p:cNvPr id="10" name="Oval 9"/>
          <p:cNvSpPr/>
          <p:nvPr/>
        </p:nvSpPr>
        <p:spPr>
          <a:xfrm>
            <a:off x="4675312" y="3790950"/>
            <a:ext cx="4267200" cy="2914650"/>
          </a:xfrm>
          <a:prstGeom prst="ellipse">
            <a:avLst/>
          </a:prstGeom>
        </p:spPr>
        <p:style>
          <a:lnRef idx="3">
            <a:schemeClr val="lt1"/>
          </a:lnRef>
          <a:fillRef idx="1">
            <a:schemeClr val="accent2"/>
          </a:fillRef>
          <a:effectRef idx="1">
            <a:schemeClr val="accent2"/>
          </a:effectRef>
          <a:fontRef idx="minor">
            <a:schemeClr val="lt1"/>
          </a:fontRef>
        </p:style>
        <p:txBody>
          <a:bodyPr anchor="ctr"/>
          <a:lstStyle/>
          <a:p>
            <a:pPr algn="ctr">
              <a:defRPr/>
            </a:pPr>
            <a:r>
              <a:rPr lang="vi-VN" sz="2800" b="1" dirty="0">
                <a:solidFill>
                  <a:schemeClr val="tx1"/>
                </a:solidFill>
                <a:latin typeface="+mj-lt"/>
              </a:rPr>
              <a:t>giữa công dân có nhu cầu học nghề </a:t>
            </a:r>
            <a:r>
              <a:rPr lang="vi-VN" sz="2800" b="1" dirty="0">
                <a:solidFill>
                  <a:srgbClr val="C00000"/>
                </a:solidFill>
                <a:latin typeface="+mj-lt"/>
              </a:rPr>
              <a:t>với</a:t>
            </a:r>
            <a:r>
              <a:rPr lang="vi-VN" sz="2800" b="1" dirty="0">
                <a:solidFill>
                  <a:schemeClr val="tx1"/>
                </a:solidFill>
                <a:latin typeface="+mj-lt"/>
              </a:rPr>
              <a:t> cơ sở dạy nghề</a:t>
            </a:r>
            <a:endParaRPr lang="en-US" sz="2800" b="1" dirty="0">
              <a:solidFill>
                <a:schemeClr val="tx1"/>
              </a:solidFill>
              <a:latin typeface="+mj-lt"/>
            </a:endParaRPr>
          </a:p>
        </p:txBody>
      </p:sp>
    </p:spTree>
    <p:extLst>
      <p:ext uri="{BB962C8B-B14F-4D97-AF65-F5344CB8AC3E}">
        <p14:creationId xmlns:p14="http://schemas.microsoft.com/office/powerpoint/2010/main" val="6718471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 presetClass="entr" presetSubtype="1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heckerboard(across)">
                                      <p:cBhvr>
                                        <p:cTn id="19" dur="500"/>
                                        <p:tgtEl>
                                          <p:spTgt spid="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checkerboard(across)">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7"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1081088"/>
            <a:ext cx="9144000" cy="1279525"/>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xã</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phát</a:t>
            </a:r>
            <a:r>
              <a:rPr lang="en-US" sz="3200" dirty="0">
                <a:latin typeface="Arial" pitchFamily="34" charset="0"/>
                <a:cs typeface="Arial" pitchFamily="34" charset="0"/>
              </a:rPr>
              <a:t> </a:t>
            </a:r>
            <a:r>
              <a:rPr lang="en-US" sz="3200" dirty="0" err="1">
                <a:latin typeface="Arial" pitchFamily="34" charset="0"/>
                <a:cs typeface="Arial" pitchFamily="34" charset="0"/>
              </a:rPr>
              <a:t>từ</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như</a:t>
            </a:r>
            <a:r>
              <a:rPr lang="en-US" sz="3200" dirty="0">
                <a:latin typeface="Arial" pitchFamily="34" charset="0"/>
                <a:cs typeface="Arial" pitchFamily="34" charset="0"/>
              </a:rPr>
              <a:t>:</a:t>
            </a:r>
          </a:p>
        </p:txBody>
      </p:sp>
      <p:sp>
        <p:nvSpPr>
          <p:cNvPr id="9" name="Rounded Rectangle 8"/>
          <p:cNvSpPr/>
          <p:nvPr/>
        </p:nvSpPr>
        <p:spPr>
          <a:xfrm>
            <a:off x="0" y="2825750"/>
            <a:ext cx="9144000" cy="3525838"/>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giữa</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đoàn</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tư</a:t>
            </a:r>
            <a:r>
              <a:rPr lang="en-US" sz="3200" dirty="0">
                <a:latin typeface="Arial" pitchFamily="34" charset="0"/>
                <a:cs typeface="Arial" pitchFamily="34" charset="0"/>
              </a:rPr>
              <a:t> </a:t>
            </a:r>
            <a:r>
              <a:rPr lang="en-US" sz="3200" dirty="0" err="1">
                <a:latin typeface="Arial" pitchFamily="34" charset="0"/>
                <a:cs typeface="Arial" pitchFamily="34" charset="0"/>
              </a:rPr>
              <a:t>cách</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đại</a:t>
            </a:r>
            <a:r>
              <a:rPr lang="en-US" sz="3200" dirty="0">
                <a:latin typeface="Arial" pitchFamily="34" charset="0"/>
                <a:cs typeface="Arial" pitchFamily="34" charset="0"/>
              </a:rPr>
              <a:t> </a:t>
            </a:r>
            <a:r>
              <a:rPr lang="en-US" sz="3200" dirty="0" err="1">
                <a:latin typeface="Arial" pitchFamily="34" charset="0"/>
                <a:cs typeface="Arial" pitchFamily="34" charset="0"/>
              </a:rPr>
              <a:t>diện</a:t>
            </a:r>
            <a:r>
              <a:rPr lang="en-US" sz="3200" dirty="0">
                <a:latin typeface="Arial" pitchFamily="34" charset="0"/>
                <a:cs typeface="Arial" pitchFamily="34" charset="0"/>
              </a:rPr>
              <a:t> </a:t>
            </a:r>
            <a:r>
              <a:rPr lang="en-US" sz="3200" dirty="0" err="1">
                <a:latin typeface="Arial" pitchFamily="34" charset="0"/>
                <a:cs typeface="Arial" pitchFamily="34" charset="0"/>
              </a:rPr>
              <a:t>cho</a:t>
            </a:r>
            <a:r>
              <a:rPr lang="en-US" sz="3200" dirty="0">
                <a:latin typeface="Arial" pitchFamily="34" charset="0"/>
                <a:cs typeface="Arial" pitchFamily="34" charset="0"/>
              </a:rPr>
              <a:t> </a:t>
            </a:r>
            <a:r>
              <a:rPr lang="en-US" sz="3200" dirty="0" err="1">
                <a:latin typeface="Arial" pitchFamily="34" charset="0"/>
                <a:cs typeface="Arial" pitchFamily="34" charset="0"/>
              </a:rPr>
              <a:t>tập</a:t>
            </a:r>
            <a:r>
              <a:rPr lang="en-US" sz="3200" dirty="0">
                <a:latin typeface="Arial" pitchFamily="34" charset="0"/>
                <a:cs typeface="Arial" pitchFamily="34" charset="0"/>
              </a:rPr>
              <a:t> </a:t>
            </a:r>
            <a:r>
              <a:rPr lang="en-US" sz="3200" dirty="0" err="1">
                <a:latin typeface="Arial" pitchFamily="34" charset="0"/>
                <a:cs typeface="Arial" pitchFamily="34" charset="0"/>
              </a:rPr>
              <a:t>thể</a:t>
            </a:r>
            <a:r>
              <a:rPr lang="en-US" sz="3200" dirty="0">
                <a:latin typeface="Arial" pitchFamily="34" charset="0"/>
                <a:cs typeface="Arial" pitchFamily="34" charset="0"/>
              </a:rPr>
              <a:t> NLĐ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SDLĐ ;</a:t>
            </a:r>
          </a:p>
          <a:p>
            <a:pPr>
              <a:defRPr/>
            </a:pP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bảo</a:t>
            </a:r>
            <a:r>
              <a:rPr lang="en-US" sz="3200" dirty="0">
                <a:latin typeface="Arial" pitchFamily="34" charset="0"/>
                <a:cs typeface="Arial" pitchFamily="34" charset="0"/>
              </a:rPr>
              <a:t> </a:t>
            </a:r>
            <a:r>
              <a:rPr lang="en-US" sz="3200" dirty="0" err="1">
                <a:latin typeface="Arial" pitchFamily="34" charset="0"/>
                <a:cs typeface="Arial" pitchFamily="34" charset="0"/>
              </a:rPr>
              <a:t>hiểm</a:t>
            </a:r>
            <a:r>
              <a:rPr lang="en-US" sz="3200" dirty="0">
                <a:latin typeface="Arial" pitchFamily="34" charset="0"/>
                <a:cs typeface="Arial" pitchFamily="34" charset="0"/>
              </a:rPr>
              <a:t> </a:t>
            </a:r>
            <a:r>
              <a:rPr lang="en-US" sz="3200" dirty="0" err="1">
                <a:latin typeface="Arial" pitchFamily="34" charset="0"/>
                <a:cs typeface="Arial" pitchFamily="34" charset="0"/>
              </a:rPr>
              <a:t>xã</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a:t>
            </a:r>
          </a:p>
          <a:p>
            <a:pPr>
              <a:defRPr/>
            </a:pP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bồi</a:t>
            </a:r>
            <a:r>
              <a:rPr lang="en-US" sz="3200" dirty="0">
                <a:latin typeface="Arial" pitchFamily="34" charset="0"/>
                <a:cs typeface="Arial" pitchFamily="34" charset="0"/>
              </a:rPr>
              <a:t> </a:t>
            </a:r>
            <a:r>
              <a:rPr lang="en-US" sz="3200" dirty="0" err="1">
                <a:latin typeface="Arial" pitchFamily="34" charset="0"/>
                <a:cs typeface="Arial" pitchFamily="34" charset="0"/>
              </a:rPr>
              <a:t>thường</a:t>
            </a:r>
            <a:r>
              <a:rPr lang="en-US" sz="3200" dirty="0">
                <a:latin typeface="Arial" pitchFamily="34" charset="0"/>
                <a:cs typeface="Arial" pitchFamily="34" charset="0"/>
              </a:rPr>
              <a:t> </a:t>
            </a:r>
            <a:r>
              <a:rPr lang="en-US" sz="3200" dirty="0" err="1">
                <a:latin typeface="Arial" pitchFamily="34" charset="0"/>
                <a:cs typeface="Arial" pitchFamily="34" charset="0"/>
              </a:rPr>
              <a:t>thiệt</a:t>
            </a:r>
            <a:r>
              <a:rPr lang="en-US" sz="3200" dirty="0">
                <a:latin typeface="Arial" pitchFamily="34" charset="0"/>
                <a:cs typeface="Arial" pitchFamily="34" charset="0"/>
              </a:rPr>
              <a:t> </a:t>
            </a:r>
            <a:r>
              <a:rPr lang="en-US" sz="3200" dirty="0" err="1">
                <a:latin typeface="Arial" pitchFamily="34" charset="0"/>
                <a:cs typeface="Arial" pitchFamily="34" charset="0"/>
              </a:rPr>
              <a:t>hại</a:t>
            </a:r>
            <a:r>
              <a:rPr lang="en-US" sz="3200" dirty="0">
                <a:latin typeface="Arial" pitchFamily="34" charset="0"/>
                <a:cs typeface="Arial" pitchFamily="34" charset="0"/>
              </a:rPr>
              <a:t> </a:t>
            </a:r>
            <a:r>
              <a:rPr lang="en-US" sz="3200" dirty="0" err="1">
                <a:latin typeface="Arial" pitchFamily="34" charset="0"/>
                <a:cs typeface="Arial" pitchFamily="34" charset="0"/>
              </a:rPr>
              <a:t>vật</a:t>
            </a:r>
            <a:r>
              <a:rPr lang="en-US" sz="3200" dirty="0">
                <a:latin typeface="Arial" pitchFamily="34" charset="0"/>
                <a:cs typeface="Arial" pitchFamily="34" charset="0"/>
              </a:rPr>
              <a:t> </a:t>
            </a:r>
            <a:r>
              <a:rPr lang="en-US" sz="3200" dirty="0" err="1">
                <a:latin typeface="Arial" pitchFamily="34" charset="0"/>
                <a:cs typeface="Arial" pitchFamily="34" charset="0"/>
              </a:rPr>
              <a:t>chất</a:t>
            </a:r>
            <a:r>
              <a:rPr lang="en-US" sz="3200" dirty="0">
                <a:latin typeface="Arial" pitchFamily="34" charset="0"/>
                <a:cs typeface="Arial" pitchFamily="34" charset="0"/>
              </a:rPr>
              <a:t>;</a:t>
            </a:r>
          </a:p>
          <a:p>
            <a:pPr>
              <a:defRPr/>
            </a:pP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giải</a:t>
            </a:r>
            <a:r>
              <a:rPr lang="en-US" sz="3200" dirty="0">
                <a:latin typeface="Arial" pitchFamily="34" charset="0"/>
                <a:cs typeface="Arial" pitchFamily="34" charset="0"/>
              </a:rPr>
              <a:t> </a:t>
            </a:r>
            <a:r>
              <a:rPr lang="en-US" sz="3200" dirty="0" err="1">
                <a:latin typeface="Arial" pitchFamily="34" charset="0"/>
                <a:cs typeface="Arial" pitchFamily="34" charset="0"/>
              </a:rPr>
              <a:t>quyết</a:t>
            </a:r>
            <a:r>
              <a:rPr lang="en-US" sz="3200" dirty="0">
                <a:latin typeface="Arial" pitchFamily="34" charset="0"/>
                <a:cs typeface="Arial" pitchFamily="34" charset="0"/>
              </a:rPr>
              <a:t> </a:t>
            </a:r>
            <a:r>
              <a:rPr lang="en-US" sz="3200" dirty="0" err="1">
                <a:latin typeface="Arial" pitchFamily="34" charset="0"/>
                <a:cs typeface="Arial" pitchFamily="34" charset="0"/>
              </a:rPr>
              <a:t>tranh</a:t>
            </a:r>
            <a:r>
              <a:rPr lang="en-US" sz="3200" dirty="0">
                <a:latin typeface="Arial" pitchFamily="34" charset="0"/>
                <a:cs typeface="Arial" pitchFamily="34" charset="0"/>
              </a:rPr>
              <a:t> </a:t>
            </a:r>
            <a:r>
              <a:rPr lang="en-US" sz="3200" dirty="0" err="1">
                <a:latin typeface="Arial" pitchFamily="34" charset="0"/>
                <a:cs typeface="Arial" pitchFamily="34" charset="0"/>
              </a:rPr>
              <a:t>chấp</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a:t>
            </a:r>
          </a:p>
          <a:p>
            <a:pPr>
              <a:defRPr/>
            </a:pP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quản</a:t>
            </a:r>
            <a:r>
              <a:rPr lang="en-US" sz="3200" dirty="0">
                <a:latin typeface="Arial" pitchFamily="34" charset="0"/>
                <a:cs typeface="Arial" pitchFamily="34" charset="0"/>
              </a:rPr>
              <a:t> </a:t>
            </a:r>
            <a:r>
              <a:rPr lang="en-US" sz="3200" dirty="0" err="1">
                <a:latin typeface="Arial" pitchFamily="34" charset="0"/>
                <a:cs typeface="Arial" pitchFamily="34" charset="0"/>
              </a:rPr>
              <a:t>lý</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thanh</a:t>
            </a:r>
            <a:r>
              <a:rPr lang="en-US" sz="3200" dirty="0">
                <a:latin typeface="Arial" pitchFamily="34" charset="0"/>
                <a:cs typeface="Arial" pitchFamily="34" charset="0"/>
              </a:rPr>
              <a:t> </a:t>
            </a:r>
            <a:r>
              <a:rPr lang="en-US" sz="3200" dirty="0" err="1">
                <a:latin typeface="Arial" pitchFamily="34" charset="0"/>
                <a:cs typeface="Arial" pitchFamily="34" charset="0"/>
              </a:rPr>
              <a:t>tra</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a:t>
            </a:r>
          </a:p>
        </p:txBody>
      </p:sp>
    </p:spTree>
    <p:extLst>
      <p:ext uri="{BB962C8B-B14F-4D97-AF65-F5344CB8AC3E}">
        <p14:creationId xmlns:p14="http://schemas.microsoft.com/office/powerpoint/2010/main" val="363167970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Diagram 5"/>
          <p:cNvGraphicFramePr/>
          <p:nvPr/>
        </p:nvGraphicFramePr>
        <p:xfrm>
          <a:off x="366797" y="1047387"/>
          <a:ext cx="8348056" cy="58106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Oval 6"/>
          <p:cNvSpPr/>
          <p:nvPr/>
        </p:nvSpPr>
        <p:spPr>
          <a:xfrm>
            <a:off x="2955925" y="3014663"/>
            <a:ext cx="2971800" cy="2895600"/>
          </a:xfrm>
          <a:prstGeom prst="ellipse">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2800" b="1" dirty="0">
                <a:solidFill>
                  <a:srgbClr val="C00000"/>
                </a:solidFill>
              </a:rPr>
              <a:t>Các quan hệ xã hội phát từ quan hệ lao động</a:t>
            </a:r>
            <a:endParaRPr lang="en-US" sz="2800" b="1" dirty="0">
              <a:solidFill>
                <a:srgbClr val="C00000"/>
              </a:solidFill>
            </a:endParaRPr>
          </a:p>
        </p:txBody>
      </p:sp>
    </p:spTree>
    <p:extLst>
      <p:ext uri="{BB962C8B-B14F-4D97-AF65-F5344CB8AC3E}">
        <p14:creationId xmlns:p14="http://schemas.microsoft.com/office/powerpoint/2010/main" val="164488269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4)">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1990725"/>
            <a:ext cx="2260600" cy="307816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a:latin typeface="Arial" pitchFamily="34" charset="0"/>
                <a:cs typeface="Arial" pitchFamily="34" charset="0"/>
              </a:rPr>
              <a:t>Phương</a:t>
            </a:r>
            <a:r>
              <a:rPr lang="en-US" sz="3600" b="1" dirty="0">
                <a:latin typeface="Arial" pitchFamily="34" charset="0"/>
                <a:cs typeface="Arial" pitchFamily="34" charset="0"/>
              </a:rPr>
              <a:t> </a:t>
            </a:r>
            <a:r>
              <a:rPr lang="en-US" sz="3600" b="1" dirty="0" err="1">
                <a:latin typeface="Arial" pitchFamily="34" charset="0"/>
                <a:cs typeface="Arial" pitchFamily="34" charset="0"/>
              </a:rPr>
              <a:t>pháp</a:t>
            </a:r>
            <a:r>
              <a:rPr lang="en-US" sz="3600" b="1" dirty="0">
                <a:latin typeface="Arial" pitchFamily="34" charset="0"/>
                <a:cs typeface="Arial" pitchFamily="34" charset="0"/>
              </a:rPr>
              <a:t> </a:t>
            </a:r>
            <a:r>
              <a:rPr lang="en-US" sz="3600" b="1" dirty="0" err="1">
                <a:latin typeface="Arial" pitchFamily="34" charset="0"/>
                <a:cs typeface="Arial" pitchFamily="34" charset="0"/>
              </a:rPr>
              <a:t>điều</a:t>
            </a:r>
            <a:r>
              <a:rPr lang="en-US" sz="3600" b="1" dirty="0">
                <a:latin typeface="Arial" pitchFamily="34" charset="0"/>
                <a:cs typeface="Arial" pitchFamily="34" charset="0"/>
              </a:rPr>
              <a:t> </a:t>
            </a:r>
            <a:r>
              <a:rPr lang="en-US" sz="3600" b="1" dirty="0" err="1">
                <a:latin typeface="Arial" pitchFamily="34" charset="0"/>
                <a:cs typeface="Arial" pitchFamily="34" charset="0"/>
              </a:rPr>
              <a:t>chỉnh</a:t>
            </a:r>
            <a:endParaRPr lang="vi-VN" sz="3600" b="1" dirty="0">
              <a:cs typeface="Arial" pitchFamily="34" charset="0"/>
            </a:endParaRPr>
          </a:p>
        </p:txBody>
      </p:sp>
      <p:pic>
        <p:nvPicPr>
          <p:cNvPr id="1946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3706813" y="1500188"/>
            <a:ext cx="5453062" cy="93980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i="1" dirty="0" err="1"/>
              <a:t>Phương</a:t>
            </a:r>
            <a:r>
              <a:rPr lang="en-US" sz="3200" b="1" i="1" dirty="0"/>
              <a:t> </a:t>
            </a:r>
            <a:r>
              <a:rPr lang="en-US" sz="3200" b="1" i="1" dirty="0" err="1"/>
              <a:t>pháp</a:t>
            </a:r>
            <a:r>
              <a:rPr lang="en-US" sz="3200" b="1" i="1" dirty="0"/>
              <a:t> </a:t>
            </a:r>
            <a:r>
              <a:rPr lang="en-US" sz="3200" b="1" i="1" dirty="0" err="1"/>
              <a:t>thoả</a:t>
            </a:r>
            <a:r>
              <a:rPr lang="en-US" sz="3200" b="1" i="1" dirty="0"/>
              <a:t> </a:t>
            </a:r>
            <a:r>
              <a:rPr lang="en-US" sz="3200" b="1" i="1" dirty="0" err="1"/>
              <a:t>thuận</a:t>
            </a:r>
            <a:r>
              <a:rPr lang="en-US" sz="3200" b="1" i="1" dirty="0"/>
              <a:t> </a:t>
            </a:r>
            <a:endParaRPr lang="en-US" sz="3200" b="1" i="1" dirty="0">
              <a:latin typeface="Arial" pitchFamily="34" charset="0"/>
              <a:cs typeface="Arial" pitchFamily="34" charset="0"/>
            </a:endParaRPr>
          </a:p>
        </p:txBody>
      </p:sp>
      <p:sp>
        <p:nvSpPr>
          <p:cNvPr id="9" name="Rounded Rectangle 8"/>
          <p:cNvSpPr/>
          <p:nvPr/>
        </p:nvSpPr>
        <p:spPr>
          <a:xfrm>
            <a:off x="3706813" y="3068638"/>
            <a:ext cx="5437187" cy="92233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i="1" dirty="0" err="1"/>
              <a:t>Phương</a:t>
            </a:r>
            <a:r>
              <a:rPr lang="en-US" sz="3200" b="1" i="1" dirty="0"/>
              <a:t> </a:t>
            </a:r>
            <a:r>
              <a:rPr lang="en-US" sz="3200" b="1" i="1" dirty="0" err="1"/>
              <a:t>pháp</a:t>
            </a:r>
            <a:r>
              <a:rPr lang="en-US" sz="3200" b="1" i="1" dirty="0"/>
              <a:t> </a:t>
            </a:r>
            <a:r>
              <a:rPr lang="en-US" sz="3200" b="1" i="1" dirty="0" err="1"/>
              <a:t>mệnh</a:t>
            </a:r>
            <a:r>
              <a:rPr lang="en-US" sz="3200" b="1" i="1" dirty="0"/>
              <a:t> </a:t>
            </a:r>
            <a:r>
              <a:rPr lang="en-US" sz="3200" b="1" i="1" dirty="0" err="1"/>
              <a:t>lệnh</a:t>
            </a:r>
            <a:endParaRPr lang="vi-VN" sz="3200" b="1" dirty="0">
              <a:cs typeface="Arial" pitchFamily="34" charset="0"/>
            </a:endParaRPr>
          </a:p>
        </p:txBody>
      </p:sp>
      <p:cxnSp>
        <p:nvCxnSpPr>
          <p:cNvPr id="4" name="Straight Arrow Connector 3"/>
          <p:cNvCxnSpPr>
            <a:stCxn id="6" idx="3"/>
            <a:endCxn id="8" idx="1"/>
          </p:cNvCxnSpPr>
          <p:nvPr/>
        </p:nvCxnSpPr>
        <p:spPr>
          <a:xfrm flipV="1">
            <a:off x="2260600" y="1970088"/>
            <a:ext cx="1446213" cy="1560512"/>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6" idx="3"/>
            <a:endCxn id="9" idx="1"/>
          </p:cNvCxnSpPr>
          <p:nvPr/>
        </p:nvCxnSpPr>
        <p:spPr>
          <a:xfrm>
            <a:off x="2260600" y="3530600"/>
            <a:ext cx="1446213" cy="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17" name="Rounded Rectangle 16"/>
          <p:cNvSpPr/>
          <p:nvPr/>
        </p:nvSpPr>
        <p:spPr>
          <a:xfrm>
            <a:off x="3706813" y="4589463"/>
            <a:ext cx="5437187" cy="1978025"/>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i="1" dirty="0" err="1"/>
              <a:t>Thông</a:t>
            </a:r>
            <a:r>
              <a:rPr lang="en-US" sz="3200" b="1" i="1" dirty="0"/>
              <a:t> qua </a:t>
            </a:r>
            <a:r>
              <a:rPr lang="en-US" sz="3200" b="1" i="1" dirty="0" err="1"/>
              <a:t>hoạt</a:t>
            </a:r>
            <a:r>
              <a:rPr lang="en-US" sz="3200" b="1" i="1" dirty="0"/>
              <a:t> </a:t>
            </a:r>
            <a:r>
              <a:rPr lang="en-US" sz="3200" b="1" i="1" dirty="0" err="1"/>
              <a:t>động</a:t>
            </a:r>
            <a:r>
              <a:rPr lang="en-US" sz="3200" b="1" i="1" dirty="0"/>
              <a:t> </a:t>
            </a:r>
            <a:r>
              <a:rPr lang="en-US" sz="3200" b="1" i="1" dirty="0" err="1"/>
              <a:t>công</a:t>
            </a:r>
            <a:r>
              <a:rPr lang="en-US" sz="3200" b="1" i="1" dirty="0"/>
              <a:t> </a:t>
            </a:r>
            <a:r>
              <a:rPr lang="en-US" sz="3200" b="1" i="1" dirty="0" err="1"/>
              <a:t>đoàn</a:t>
            </a:r>
            <a:r>
              <a:rPr lang="en-US" sz="3200" b="1" i="1" dirty="0"/>
              <a:t>, </a:t>
            </a:r>
            <a:r>
              <a:rPr lang="en-US" sz="3200" b="1" i="1" dirty="0" err="1"/>
              <a:t>tác</a:t>
            </a:r>
            <a:r>
              <a:rPr lang="en-US" sz="3200" b="1" i="1" dirty="0"/>
              <a:t> </a:t>
            </a:r>
            <a:r>
              <a:rPr lang="en-US" sz="3200" b="1" i="1" dirty="0" err="1"/>
              <a:t>động</a:t>
            </a:r>
            <a:r>
              <a:rPr lang="en-US" sz="3200" b="1" i="1" dirty="0"/>
              <a:t> </a:t>
            </a:r>
            <a:r>
              <a:rPr lang="en-US" sz="3200" b="1" i="1" dirty="0" err="1"/>
              <a:t>vào</a:t>
            </a:r>
            <a:r>
              <a:rPr lang="en-US" sz="3200" b="1" i="1" dirty="0"/>
              <a:t> </a:t>
            </a:r>
            <a:r>
              <a:rPr lang="en-US" sz="3200" b="1" i="1" dirty="0" err="1"/>
              <a:t>các</a:t>
            </a:r>
            <a:r>
              <a:rPr lang="en-US" sz="3200" b="1" i="1" dirty="0"/>
              <a:t> </a:t>
            </a:r>
            <a:r>
              <a:rPr lang="en-US" sz="3200" b="1" i="1" dirty="0" err="1"/>
              <a:t>quan</a:t>
            </a:r>
            <a:r>
              <a:rPr lang="en-US" sz="3200" b="1" i="1" dirty="0"/>
              <a:t> </a:t>
            </a:r>
            <a:r>
              <a:rPr lang="en-US" sz="3200" b="1" i="1" dirty="0" err="1"/>
              <a:t>hệ</a:t>
            </a:r>
            <a:r>
              <a:rPr lang="en-US" sz="3200" b="1" i="1" dirty="0"/>
              <a:t> </a:t>
            </a:r>
            <a:r>
              <a:rPr lang="en-US" sz="3200" b="1" i="1" dirty="0" err="1"/>
              <a:t>phát</a:t>
            </a:r>
            <a:r>
              <a:rPr lang="en-US" sz="3200" b="1" i="1" dirty="0"/>
              <a:t> </a:t>
            </a:r>
            <a:r>
              <a:rPr lang="en-US" sz="3200" b="1" i="1" dirty="0" err="1"/>
              <a:t>sinh</a:t>
            </a:r>
            <a:r>
              <a:rPr lang="en-US" sz="3200" b="1" i="1" dirty="0"/>
              <a:t> </a:t>
            </a:r>
            <a:r>
              <a:rPr lang="en-US" sz="3200" b="1" i="1" dirty="0" err="1"/>
              <a:t>trong</a:t>
            </a:r>
            <a:r>
              <a:rPr lang="en-US" sz="3200" b="1" i="1" dirty="0"/>
              <a:t> </a:t>
            </a:r>
            <a:r>
              <a:rPr lang="en-US" sz="3200" b="1" i="1" dirty="0" err="1"/>
              <a:t>quá</a:t>
            </a:r>
            <a:r>
              <a:rPr lang="en-US" sz="3200" b="1" i="1" dirty="0"/>
              <a:t> </a:t>
            </a:r>
            <a:r>
              <a:rPr lang="en-US" sz="3200" b="1" i="1" dirty="0" err="1"/>
              <a:t>trình</a:t>
            </a:r>
            <a:r>
              <a:rPr lang="en-US" sz="3200" b="1" i="1" dirty="0"/>
              <a:t> </a:t>
            </a:r>
            <a:r>
              <a:rPr lang="en-US" sz="3200" b="1" i="1" dirty="0" err="1"/>
              <a:t>lao</a:t>
            </a:r>
            <a:r>
              <a:rPr lang="en-US" sz="3200" b="1" i="1" dirty="0"/>
              <a:t> </a:t>
            </a:r>
            <a:r>
              <a:rPr lang="en-US" sz="3200" b="1" i="1" dirty="0" err="1"/>
              <a:t>động</a:t>
            </a:r>
            <a:endParaRPr lang="en-US" sz="3200" b="1" i="1" dirty="0">
              <a:latin typeface="Arial" pitchFamily="34" charset="0"/>
              <a:cs typeface="Arial" pitchFamily="34" charset="0"/>
            </a:endParaRPr>
          </a:p>
        </p:txBody>
      </p:sp>
      <p:cxnSp>
        <p:nvCxnSpPr>
          <p:cNvPr id="46" name="Straight Arrow Connector 45"/>
          <p:cNvCxnSpPr>
            <a:stCxn id="6" idx="3"/>
            <a:endCxn id="17" idx="1"/>
          </p:cNvCxnSpPr>
          <p:nvPr/>
        </p:nvCxnSpPr>
        <p:spPr>
          <a:xfrm>
            <a:off x="2260600" y="3530600"/>
            <a:ext cx="1446213" cy="2047875"/>
          </a:xfrm>
          <a:prstGeom prst="straightConnector1">
            <a:avLst/>
          </a:prstGeom>
          <a:ln w="7620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527107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796925"/>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2.2. Các nguyên tắc cơ bản của </a:t>
            </a:r>
            <a:r>
              <a:rPr lang="en-US" sz="3200" b="1" dirty="0"/>
              <a:t>l</a:t>
            </a:r>
            <a:r>
              <a:rPr lang="vi-VN" sz="3200" b="1" dirty="0"/>
              <a:t>uật </a:t>
            </a:r>
            <a:r>
              <a:rPr lang="en-US" sz="3200" b="1" dirty="0"/>
              <a:t>L</a:t>
            </a:r>
            <a:r>
              <a:rPr lang="vi-VN" sz="3200" b="1" dirty="0"/>
              <a:t>ao động</a:t>
            </a:r>
            <a:endParaRPr lang="en-US" sz="3200" dirty="0"/>
          </a:p>
        </p:txBody>
      </p:sp>
      <p:pic>
        <p:nvPicPr>
          <p:cNvPr id="204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814388" y="2403475"/>
            <a:ext cx="7332662" cy="191928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luật</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bảo</a:t>
            </a:r>
            <a:r>
              <a:rPr lang="en-US" sz="3200" dirty="0">
                <a:latin typeface="Arial" pitchFamily="34" charset="0"/>
                <a:cs typeface="Arial" pitchFamily="34" charset="0"/>
              </a:rPr>
              <a:t> </a:t>
            </a:r>
            <a:r>
              <a:rPr lang="en-US" sz="3200" dirty="0" err="1">
                <a:latin typeface="Arial" pitchFamily="34" charset="0"/>
                <a:cs typeface="Arial" pitchFamily="34" charset="0"/>
              </a:rPr>
              <a:t>đảm</a:t>
            </a:r>
            <a:r>
              <a:rPr lang="en-US" sz="3200" dirty="0">
                <a:latin typeface="Arial" pitchFamily="34" charset="0"/>
                <a:cs typeface="Arial" pitchFamily="34" charset="0"/>
              </a:rPr>
              <a:t> </a:t>
            </a:r>
            <a:r>
              <a:rPr lang="en-US" sz="3200" dirty="0" err="1">
                <a:latin typeface="Arial" pitchFamily="34" charset="0"/>
                <a:cs typeface="Arial" pitchFamily="34" charset="0"/>
              </a:rPr>
              <a:t>tuân</a:t>
            </a:r>
            <a:r>
              <a:rPr lang="en-US" sz="3200" dirty="0">
                <a:latin typeface="Arial" pitchFamily="34" charset="0"/>
                <a:cs typeface="Arial" pitchFamily="34" charset="0"/>
              </a:rPr>
              <a:t> </a:t>
            </a:r>
            <a:r>
              <a:rPr lang="en-US" sz="3200" dirty="0" err="1">
                <a:latin typeface="Arial" pitchFamily="34" charset="0"/>
                <a:cs typeface="Arial" pitchFamily="34" charset="0"/>
              </a:rPr>
              <a:t>thủ</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a:t>
            </a:r>
            <a:r>
              <a:rPr lang="en-US" sz="3200" dirty="0" err="1">
                <a:latin typeface="Arial" pitchFamily="34" charset="0"/>
                <a:cs typeface="Arial" pitchFamily="34" charset="0"/>
              </a:rPr>
              <a:t>nguyên</a:t>
            </a:r>
            <a:r>
              <a:rPr lang="en-US" sz="3200" dirty="0">
                <a:latin typeface="Arial" pitchFamily="34" charset="0"/>
                <a:cs typeface="Arial" pitchFamily="34" charset="0"/>
              </a:rPr>
              <a:t> </a:t>
            </a:r>
            <a:r>
              <a:rPr lang="en-US" sz="3200" dirty="0" err="1">
                <a:latin typeface="Arial" pitchFamily="34" charset="0"/>
                <a:cs typeface="Arial" pitchFamily="34" charset="0"/>
              </a:rPr>
              <a:t>tắc</a:t>
            </a:r>
            <a:r>
              <a:rPr lang="en-US" sz="3200" dirty="0">
                <a:latin typeface="Arial" pitchFamily="34" charset="0"/>
                <a:cs typeface="Arial" pitchFamily="34" charset="0"/>
              </a:rPr>
              <a:t> </a:t>
            </a:r>
            <a:r>
              <a:rPr lang="en-US" sz="3200" dirty="0" err="1">
                <a:latin typeface="Arial" pitchFamily="34" charset="0"/>
                <a:cs typeface="Arial" pitchFamily="34" charset="0"/>
              </a:rPr>
              <a:t>sau</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6905164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14287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i="1" dirty="0">
                <a:latin typeface="Arial" pitchFamily="34" charset="0"/>
                <a:cs typeface="Arial" pitchFamily="34" charset="0"/>
              </a:rPr>
              <a:t>2.2.1. </a:t>
            </a:r>
            <a:r>
              <a:rPr lang="en-US" sz="3200" b="1" i="1" dirty="0" err="1">
                <a:latin typeface="Arial" pitchFamily="34" charset="0"/>
                <a:cs typeface="Arial" pitchFamily="34" charset="0"/>
              </a:rPr>
              <a:t>Pháp</a:t>
            </a:r>
            <a:r>
              <a:rPr lang="en-US" sz="3200" b="1" i="1" dirty="0">
                <a:latin typeface="Arial" pitchFamily="34" charset="0"/>
                <a:cs typeface="Arial" pitchFamily="34" charset="0"/>
              </a:rPr>
              <a:t> </a:t>
            </a:r>
            <a:r>
              <a:rPr lang="en-US" sz="3200" b="1" i="1" dirty="0" err="1">
                <a:latin typeface="Arial" pitchFamily="34" charset="0"/>
                <a:cs typeface="Arial" pitchFamily="34" charset="0"/>
              </a:rPr>
              <a:t>luật</a:t>
            </a:r>
            <a:r>
              <a:rPr lang="en-US" sz="3200" b="1" i="1" dirty="0">
                <a:latin typeface="Arial" pitchFamily="34" charset="0"/>
                <a:cs typeface="Arial" pitchFamily="34" charset="0"/>
              </a:rPr>
              <a:t> </a:t>
            </a:r>
            <a:r>
              <a:rPr lang="en-US" sz="3200" b="1" i="1" dirty="0" err="1">
                <a:latin typeface="Arial" pitchFamily="34" charset="0"/>
                <a:cs typeface="Arial" pitchFamily="34" charset="0"/>
              </a:rPr>
              <a:t>lao</a:t>
            </a:r>
            <a:r>
              <a:rPr lang="en-US" sz="3200" b="1" i="1" dirty="0">
                <a:latin typeface="Arial" pitchFamily="34" charset="0"/>
                <a:cs typeface="Arial" pitchFamily="34" charset="0"/>
              </a:rPr>
              <a:t> </a:t>
            </a:r>
            <a:r>
              <a:rPr lang="en-US" sz="3200" b="1" i="1" dirty="0" err="1">
                <a:latin typeface="Arial" pitchFamily="34" charset="0"/>
                <a:cs typeface="Arial" pitchFamily="34" charset="0"/>
              </a:rPr>
              <a:t>động</a:t>
            </a:r>
            <a:r>
              <a:rPr lang="en-US" sz="3200" b="1" i="1" dirty="0">
                <a:latin typeface="Arial" pitchFamily="34" charset="0"/>
                <a:cs typeface="Arial" pitchFamily="34" charset="0"/>
              </a:rPr>
              <a:t> </a:t>
            </a:r>
            <a:r>
              <a:rPr lang="en-US" sz="3200" b="1" i="1" dirty="0" err="1">
                <a:latin typeface="Arial" pitchFamily="34" charset="0"/>
                <a:cs typeface="Arial" pitchFamily="34" charset="0"/>
              </a:rPr>
              <a:t>bảo</a:t>
            </a:r>
            <a:r>
              <a:rPr lang="en-US" sz="3200" b="1" i="1" dirty="0">
                <a:latin typeface="Arial" pitchFamily="34" charset="0"/>
                <a:cs typeface="Arial" pitchFamily="34" charset="0"/>
              </a:rPr>
              <a:t> </a:t>
            </a:r>
            <a:r>
              <a:rPr lang="en-US" sz="3200" b="1" i="1" dirty="0" err="1">
                <a:latin typeface="Arial" pitchFamily="34" charset="0"/>
                <a:cs typeface="Arial" pitchFamily="34" charset="0"/>
              </a:rPr>
              <a:t>vệ</a:t>
            </a:r>
            <a:r>
              <a:rPr lang="en-US" sz="3200" b="1" i="1" dirty="0">
                <a:latin typeface="Arial" pitchFamily="34" charset="0"/>
                <a:cs typeface="Arial" pitchFamily="34" charset="0"/>
              </a:rPr>
              <a:t> </a:t>
            </a:r>
            <a:r>
              <a:rPr lang="en-US" sz="3200" b="1" i="1" dirty="0" err="1">
                <a:latin typeface="Arial" pitchFamily="34" charset="0"/>
                <a:cs typeface="Arial" pitchFamily="34" charset="0"/>
              </a:rPr>
              <a:t>quyền</a:t>
            </a:r>
            <a:r>
              <a:rPr lang="en-US" sz="3200" b="1" i="1" dirty="0">
                <a:latin typeface="Arial" pitchFamily="34" charset="0"/>
                <a:cs typeface="Arial" pitchFamily="34" charset="0"/>
              </a:rPr>
              <a:t> </a:t>
            </a:r>
            <a:r>
              <a:rPr lang="en-US" sz="3200" b="1" i="1" dirty="0" err="1">
                <a:latin typeface="Arial" pitchFamily="34" charset="0"/>
                <a:cs typeface="Arial" pitchFamily="34" charset="0"/>
              </a:rPr>
              <a:t>và</a:t>
            </a:r>
            <a:r>
              <a:rPr lang="en-US" sz="3200" b="1" i="1" dirty="0">
                <a:latin typeface="Arial" pitchFamily="34" charset="0"/>
                <a:cs typeface="Arial" pitchFamily="34" charset="0"/>
              </a:rPr>
              <a:t> </a:t>
            </a:r>
            <a:r>
              <a:rPr lang="en-US" sz="3200" b="1" i="1" dirty="0" err="1">
                <a:latin typeface="Arial" pitchFamily="34" charset="0"/>
                <a:cs typeface="Arial" pitchFamily="34" charset="0"/>
              </a:rPr>
              <a:t>lợi</a:t>
            </a:r>
            <a:r>
              <a:rPr lang="en-US" sz="3200" b="1" i="1" dirty="0">
                <a:latin typeface="Arial" pitchFamily="34" charset="0"/>
                <a:cs typeface="Arial" pitchFamily="34" charset="0"/>
              </a:rPr>
              <a:t> </a:t>
            </a:r>
            <a:r>
              <a:rPr lang="en-US" sz="3200" b="1" i="1" dirty="0" err="1">
                <a:latin typeface="Arial" pitchFamily="34" charset="0"/>
                <a:cs typeface="Arial" pitchFamily="34" charset="0"/>
              </a:rPr>
              <a:t>ích</a:t>
            </a:r>
            <a:r>
              <a:rPr lang="en-US" sz="3200" b="1" i="1" dirty="0">
                <a:latin typeface="Arial" pitchFamily="34" charset="0"/>
                <a:cs typeface="Arial" pitchFamily="34" charset="0"/>
              </a:rPr>
              <a:t> </a:t>
            </a:r>
            <a:r>
              <a:rPr lang="en-US" sz="3200" b="1" i="1" dirty="0" err="1">
                <a:latin typeface="Arial" pitchFamily="34" charset="0"/>
                <a:cs typeface="Arial" pitchFamily="34" charset="0"/>
              </a:rPr>
              <a:t>hợp</a:t>
            </a:r>
            <a:r>
              <a:rPr lang="en-US" sz="3200" b="1" i="1" dirty="0">
                <a:latin typeface="Arial" pitchFamily="34" charset="0"/>
                <a:cs typeface="Arial" pitchFamily="34" charset="0"/>
              </a:rPr>
              <a:t> </a:t>
            </a:r>
            <a:r>
              <a:rPr lang="en-US" sz="3200" b="1" i="1" dirty="0" err="1">
                <a:latin typeface="Arial" pitchFamily="34" charset="0"/>
                <a:cs typeface="Arial" pitchFamily="34" charset="0"/>
              </a:rPr>
              <a:t>pháp</a:t>
            </a:r>
            <a:r>
              <a:rPr lang="en-US" sz="3200" b="1" i="1" dirty="0">
                <a:latin typeface="Arial" pitchFamily="34" charset="0"/>
                <a:cs typeface="Arial" pitchFamily="34" charset="0"/>
              </a:rPr>
              <a:t> </a:t>
            </a:r>
            <a:r>
              <a:rPr lang="en-US" sz="3200" b="1" i="1" dirty="0" err="1">
                <a:latin typeface="Arial" pitchFamily="34" charset="0"/>
                <a:cs typeface="Arial" pitchFamily="34" charset="0"/>
              </a:rPr>
              <a:t>của</a:t>
            </a:r>
            <a:r>
              <a:rPr lang="en-US" sz="3200" b="1" i="1" dirty="0">
                <a:latin typeface="Arial" pitchFamily="34" charset="0"/>
                <a:cs typeface="Arial" pitchFamily="34" charset="0"/>
              </a:rPr>
              <a:t> </a:t>
            </a:r>
            <a:r>
              <a:rPr lang="en-US" sz="3200" b="1" i="1" dirty="0" err="1">
                <a:latin typeface="Arial" pitchFamily="34" charset="0"/>
                <a:cs typeface="Arial" pitchFamily="34" charset="0"/>
              </a:rPr>
              <a:t>các</a:t>
            </a:r>
            <a:r>
              <a:rPr lang="en-US" sz="3200" b="1" i="1" dirty="0">
                <a:latin typeface="Arial" pitchFamily="34" charset="0"/>
                <a:cs typeface="Arial" pitchFamily="34" charset="0"/>
              </a:rPr>
              <a:t> </a:t>
            </a:r>
            <a:r>
              <a:rPr lang="en-US" sz="3200" b="1" i="1" dirty="0" err="1">
                <a:latin typeface="Arial" pitchFamily="34" charset="0"/>
                <a:cs typeface="Arial" pitchFamily="34" charset="0"/>
              </a:rPr>
              <a:t>chủ</a:t>
            </a:r>
            <a:r>
              <a:rPr lang="en-US" sz="3200" b="1" i="1" dirty="0">
                <a:latin typeface="Arial" pitchFamily="34" charset="0"/>
                <a:cs typeface="Arial" pitchFamily="34" charset="0"/>
              </a:rPr>
              <a:t> </a:t>
            </a:r>
            <a:r>
              <a:rPr lang="en-US" sz="3200" b="1" i="1" dirty="0" err="1">
                <a:latin typeface="Arial" pitchFamily="34" charset="0"/>
                <a:cs typeface="Arial" pitchFamily="34" charset="0"/>
              </a:rPr>
              <a:t>thể</a:t>
            </a:r>
            <a:r>
              <a:rPr lang="en-US" sz="3200" b="1" i="1" dirty="0">
                <a:latin typeface="Arial" pitchFamily="34" charset="0"/>
                <a:cs typeface="Arial" pitchFamily="34" charset="0"/>
              </a:rPr>
              <a:t> </a:t>
            </a:r>
            <a:r>
              <a:rPr lang="en-US" sz="3200" b="1" i="1" dirty="0" err="1">
                <a:latin typeface="Arial" pitchFamily="34" charset="0"/>
                <a:cs typeface="Arial" pitchFamily="34" charset="0"/>
              </a:rPr>
              <a:t>quan</a:t>
            </a:r>
            <a:r>
              <a:rPr lang="en-US" sz="3200" b="1" i="1" dirty="0">
                <a:latin typeface="Arial" pitchFamily="34" charset="0"/>
                <a:cs typeface="Arial" pitchFamily="34" charset="0"/>
              </a:rPr>
              <a:t> </a:t>
            </a:r>
            <a:r>
              <a:rPr lang="en-US" sz="3200" b="1" i="1" dirty="0" err="1">
                <a:latin typeface="Arial" pitchFamily="34" charset="0"/>
                <a:cs typeface="Arial" pitchFamily="34" charset="0"/>
              </a:rPr>
              <a:t>hệ</a:t>
            </a:r>
            <a:r>
              <a:rPr lang="en-US" sz="3200" b="1" i="1" dirty="0">
                <a:latin typeface="Arial" pitchFamily="34" charset="0"/>
                <a:cs typeface="Arial" pitchFamily="34" charset="0"/>
              </a:rPr>
              <a:t> </a:t>
            </a:r>
            <a:r>
              <a:rPr lang="en-US" sz="3200" b="1" i="1" dirty="0" err="1">
                <a:latin typeface="Arial" pitchFamily="34" charset="0"/>
                <a:cs typeface="Arial" pitchFamily="34" charset="0"/>
              </a:rPr>
              <a:t>pháp</a:t>
            </a:r>
            <a:r>
              <a:rPr lang="en-US" sz="3200" b="1" i="1" dirty="0">
                <a:latin typeface="Arial" pitchFamily="34" charset="0"/>
                <a:cs typeface="Arial" pitchFamily="34" charset="0"/>
              </a:rPr>
              <a:t> </a:t>
            </a:r>
            <a:r>
              <a:rPr lang="en-US" sz="3200" b="1" i="1" dirty="0" err="1">
                <a:latin typeface="Arial" pitchFamily="34" charset="0"/>
                <a:cs typeface="Arial" pitchFamily="34" charset="0"/>
              </a:rPr>
              <a:t>luật</a:t>
            </a:r>
            <a:r>
              <a:rPr lang="en-US" sz="3200" b="1" i="1" dirty="0">
                <a:latin typeface="Arial" pitchFamily="34" charset="0"/>
                <a:cs typeface="Arial" pitchFamily="34" charset="0"/>
              </a:rPr>
              <a:t> Lao </a:t>
            </a:r>
            <a:r>
              <a:rPr lang="en-US" sz="3200" b="1" i="1" dirty="0" err="1">
                <a:latin typeface="Arial" pitchFamily="34" charset="0"/>
                <a:cs typeface="Arial" pitchFamily="34" charset="0"/>
              </a:rPr>
              <a:t>động</a:t>
            </a:r>
            <a:endParaRPr lang="en-US" sz="3200" dirty="0">
              <a:latin typeface="Arial" pitchFamily="34" charset="0"/>
              <a:cs typeface="Arial" pitchFamily="34" charset="0"/>
            </a:endParaRPr>
          </a:p>
        </p:txBody>
      </p:sp>
      <p:pic>
        <p:nvPicPr>
          <p:cNvPr id="2150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943225"/>
            <a:ext cx="9144000" cy="33083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3200" b="1" dirty="0" err="1">
                <a:latin typeface="Arial" pitchFamily="34" charset="0"/>
                <a:cs typeface="Arial" pitchFamily="34" charset="0"/>
              </a:rPr>
              <a:t>Đối</a:t>
            </a:r>
            <a:r>
              <a:rPr lang="en-US" sz="3200" b="1" dirty="0">
                <a:latin typeface="Arial" pitchFamily="34" charset="0"/>
                <a:cs typeface="Arial" pitchFamily="34" charset="0"/>
              </a:rPr>
              <a:t> </a:t>
            </a:r>
            <a:r>
              <a:rPr lang="en-US" sz="3200" b="1" dirty="0" err="1">
                <a:latin typeface="Arial" pitchFamily="34" charset="0"/>
                <a:cs typeface="Arial" pitchFamily="34" charset="0"/>
              </a:rPr>
              <a:t>với</a:t>
            </a:r>
            <a:r>
              <a:rPr lang="en-US" sz="3200" b="1" dirty="0">
                <a:latin typeface="Arial" pitchFamily="34" charset="0"/>
                <a:cs typeface="Arial" pitchFamily="34" charset="0"/>
              </a:rPr>
              <a:t> </a:t>
            </a:r>
            <a:r>
              <a:rPr lang="en-US" sz="3200" b="1" dirty="0" err="1">
                <a:latin typeface="Arial" pitchFamily="34" charset="0"/>
                <a:cs typeface="Arial" pitchFamily="34" charset="0"/>
              </a:rPr>
              <a:t>người</a:t>
            </a:r>
            <a:r>
              <a:rPr lang="en-US" sz="3200" b="1" dirty="0">
                <a:latin typeface="Arial" pitchFamily="34" charset="0"/>
                <a:cs typeface="Arial" pitchFamily="34" charset="0"/>
              </a:rPr>
              <a:t> </a:t>
            </a:r>
            <a:r>
              <a:rPr lang="en-US" sz="3200" b="1" dirty="0" err="1">
                <a:latin typeface="Arial" pitchFamily="34" charset="0"/>
                <a:cs typeface="Arial" pitchFamily="34" charset="0"/>
              </a:rPr>
              <a:t>lao</a:t>
            </a:r>
            <a:r>
              <a:rPr lang="en-US" sz="3200" b="1" dirty="0">
                <a:latin typeface="Arial" pitchFamily="34" charset="0"/>
                <a:cs typeface="Arial" pitchFamily="34" charset="0"/>
              </a:rPr>
              <a:t> </a:t>
            </a:r>
            <a:r>
              <a:rPr lang="en-US" sz="3200" b="1" dirty="0" err="1">
                <a:latin typeface="Arial" pitchFamily="34" charset="0"/>
                <a:cs typeface="Arial" pitchFamily="34" charset="0"/>
              </a:rPr>
              <a:t>động</a:t>
            </a:r>
            <a:r>
              <a:rPr lang="en-US" sz="3200" b="1" dirty="0">
                <a:latin typeface="Arial" pitchFamily="34" charset="0"/>
                <a:cs typeface="Arial" pitchFamily="34" charset="0"/>
              </a:rPr>
              <a:t>:</a:t>
            </a:r>
            <a:r>
              <a:rPr lang="en-US" sz="3200" dirty="0">
                <a:latin typeface="Arial" pitchFamily="34" charset="0"/>
                <a:cs typeface="Arial" pitchFamily="34" charset="0"/>
              </a:rPr>
              <a:t> </a:t>
            </a:r>
          </a:p>
          <a:p>
            <a:pPr marL="457200" indent="-457200" fontAlgn="auto">
              <a:spcBef>
                <a:spcPts val="0"/>
              </a:spcBef>
              <a:spcAft>
                <a:spcPts val="0"/>
              </a:spcAft>
              <a:buFontTx/>
              <a:buChar char="-"/>
              <a:defRPr/>
            </a:pPr>
            <a:r>
              <a:rPr lang="en-US" sz="3200" dirty="0" err="1">
                <a:latin typeface="Arial" pitchFamily="34" charset="0"/>
                <a:cs typeface="Arial" pitchFamily="34" charset="0"/>
              </a:rPr>
              <a:t>Người</a:t>
            </a:r>
            <a:r>
              <a:rPr lang="en-US" sz="3200" dirty="0">
                <a:latin typeface="Arial" pitchFamily="34" charset="0"/>
                <a:cs typeface="Arial" pitchFamily="34" charset="0"/>
              </a:rPr>
              <a:t> LĐ </a:t>
            </a:r>
            <a:r>
              <a:rPr lang="en-US" sz="3200" dirty="0" err="1">
                <a:latin typeface="Arial" pitchFamily="34" charset="0"/>
                <a:cs typeface="Arial" pitchFamily="34" charset="0"/>
              </a:rPr>
              <a:t>luôn</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được</a:t>
            </a:r>
            <a:r>
              <a:rPr lang="en-US" sz="3200" dirty="0">
                <a:latin typeface="Arial" pitchFamily="34" charset="0"/>
                <a:cs typeface="Arial" pitchFamily="34" charset="0"/>
              </a:rPr>
              <a:t> </a:t>
            </a:r>
            <a:r>
              <a:rPr lang="en-US" sz="3200" dirty="0" err="1">
                <a:latin typeface="Arial" pitchFamily="34" charset="0"/>
                <a:cs typeface="Arial" pitchFamily="34" charset="0"/>
              </a:rPr>
              <a:t>bình</a:t>
            </a:r>
            <a:r>
              <a:rPr lang="en-US" sz="3200" dirty="0">
                <a:latin typeface="Arial" pitchFamily="34" charset="0"/>
                <a:cs typeface="Arial" pitchFamily="34" charset="0"/>
              </a:rPr>
              <a:t> </a:t>
            </a:r>
            <a:r>
              <a:rPr lang="en-US" sz="3200" dirty="0" err="1">
                <a:latin typeface="Arial" pitchFamily="34" charset="0"/>
                <a:cs typeface="Arial" pitchFamily="34" charset="0"/>
              </a:rPr>
              <a:t>đẳng</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NSD LĐ. </a:t>
            </a:r>
          </a:p>
          <a:p>
            <a:pPr marL="457200" indent="-457200" fontAlgn="auto">
              <a:spcBef>
                <a:spcPts val="0"/>
              </a:spcBef>
              <a:spcAft>
                <a:spcPts val="0"/>
              </a:spcAft>
              <a:buFontTx/>
              <a:buChar char="-"/>
              <a:defRPr/>
            </a:pPr>
            <a:r>
              <a:rPr lang="en-US" sz="3200" dirty="0">
                <a:latin typeface="Arial" pitchFamily="34" charset="0"/>
                <a:cs typeface="Arial" pitchFamily="34" charset="0"/>
              </a:rPr>
              <a:t>NLĐ </a:t>
            </a:r>
            <a:r>
              <a:rPr lang="en-US" sz="3200" dirty="0" err="1">
                <a:latin typeface="Arial" pitchFamily="34" charset="0"/>
                <a:cs typeface="Arial" pitchFamily="34" charset="0"/>
              </a:rPr>
              <a:t>thường</a:t>
            </a:r>
            <a:r>
              <a:rPr lang="en-US" sz="3200" dirty="0">
                <a:latin typeface="Arial" pitchFamily="34" charset="0"/>
                <a:cs typeface="Arial" pitchFamily="34" charset="0"/>
              </a:rPr>
              <a:t> </a:t>
            </a:r>
            <a:r>
              <a:rPr lang="en-US" sz="3200" dirty="0" err="1">
                <a:latin typeface="Arial" pitchFamily="34" charset="0"/>
                <a:cs typeface="Arial" pitchFamily="34" charset="0"/>
              </a:rPr>
              <a:t>rơi</a:t>
            </a:r>
            <a:r>
              <a:rPr lang="en-US" sz="3200" dirty="0">
                <a:latin typeface="Arial" pitchFamily="34" charset="0"/>
                <a:cs typeface="Arial" pitchFamily="34" charset="0"/>
              </a:rPr>
              <a:t> </a:t>
            </a:r>
            <a:r>
              <a:rPr lang="en-US" sz="3200" dirty="0" err="1">
                <a:latin typeface="Arial" pitchFamily="34" charset="0"/>
                <a:cs typeface="Arial" pitchFamily="34" charset="0"/>
              </a:rPr>
              <a:t>vào</a:t>
            </a:r>
            <a:r>
              <a:rPr lang="en-US" sz="3200" dirty="0">
                <a:latin typeface="Arial" pitchFamily="34" charset="0"/>
                <a:cs typeface="Arial" pitchFamily="34" charset="0"/>
              </a:rPr>
              <a:t> </a:t>
            </a:r>
            <a:r>
              <a:rPr lang="en-US" sz="3200" dirty="0" err="1">
                <a:latin typeface="Arial" pitchFamily="34" charset="0"/>
                <a:cs typeface="Arial" pitchFamily="34" charset="0"/>
              </a:rPr>
              <a:t>thế</a:t>
            </a:r>
            <a:r>
              <a:rPr lang="en-US" sz="3200" dirty="0">
                <a:latin typeface="Arial" pitchFamily="34" charset="0"/>
                <a:cs typeface="Arial" pitchFamily="34" charset="0"/>
              </a:rPr>
              <a:t> </a:t>
            </a:r>
            <a:r>
              <a:rPr lang="en-US" sz="3200" dirty="0" err="1">
                <a:latin typeface="Arial" pitchFamily="34" charset="0"/>
                <a:cs typeface="Arial" pitchFamily="34" charset="0"/>
              </a:rPr>
              <a:t>yếu</a:t>
            </a:r>
            <a:r>
              <a:rPr lang="en-US" sz="3200" dirty="0">
                <a:latin typeface="Arial" pitchFamily="34" charset="0"/>
                <a:cs typeface="Arial" pitchFamily="34" charset="0"/>
              </a:rPr>
              <a:t>,</a:t>
            </a:r>
          </a:p>
          <a:p>
            <a:pPr marL="457200" indent="-457200" fontAlgn="auto">
              <a:spcBef>
                <a:spcPts val="0"/>
              </a:spcBef>
              <a:spcAft>
                <a:spcPts val="0"/>
              </a:spcAft>
              <a:buFontTx/>
              <a:buChar char="-"/>
              <a:defRPr/>
            </a:pPr>
            <a:r>
              <a:rPr lang="en-US" sz="3200" dirty="0" err="1">
                <a:latin typeface="Arial" pitchFamily="34" charset="0"/>
                <a:cs typeface="Arial" pitchFamily="34" charset="0"/>
              </a:rPr>
              <a:t>Đặc</a:t>
            </a:r>
            <a:r>
              <a:rPr lang="en-US" sz="3200" dirty="0">
                <a:latin typeface="Arial" pitchFamily="34" charset="0"/>
                <a:cs typeface="Arial" pitchFamily="34" charset="0"/>
              </a:rPr>
              <a:t> </a:t>
            </a:r>
            <a:r>
              <a:rPr lang="en-US" sz="3200" dirty="0" err="1">
                <a:latin typeface="Arial" pitchFamily="34" charset="0"/>
                <a:cs typeface="Arial" pitchFamily="34" charset="0"/>
              </a:rPr>
              <a:t>biệt</a:t>
            </a:r>
            <a:r>
              <a:rPr lang="en-US" sz="3200" dirty="0">
                <a:latin typeface="Arial" pitchFamily="34" charset="0"/>
                <a:cs typeface="Arial" pitchFamily="34" charset="0"/>
              </a:rPr>
              <a:t> </a:t>
            </a:r>
            <a:r>
              <a:rPr lang="en-US" sz="3200" dirty="0" err="1">
                <a:latin typeface="Arial" pitchFamily="34" charset="0"/>
                <a:cs typeface="Arial" pitchFamily="34" charset="0"/>
              </a:rPr>
              <a:t>trong</a:t>
            </a:r>
            <a:r>
              <a:rPr lang="en-US" sz="3200" dirty="0">
                <a:latin typeface="Arial" pitchFamily="34" charset="0"/>
                <a:cs typeface="Arial" pitchFamily="34" charset="0"/>
              </a:rPr>
              <a:t> ĐK KT </a:t>
            </a:r>
            <a:r>
              <a:rPr lang="en-US" sz="3200" dirty="0" err="1">
                <a:latin typeface="Arial" pitchFamily="34" charset="0"/>
                <a:cs typeface="Arial" pitchFamily="34" charset="0"/>
              </a:rPr>
              <a:t>thị</a:t>
            </a:r>
            <a:r>
              <a:rPr lang="en-US" sz="3200" dirty="0">
                <a:latin typeface="Arial" pitchFamily="34" charset="0"/>
                <a:cs typeface="Arial" pitchFamily="34" charset="0"/>
              </a:rPr>
              <a:t> </a:t>
            </a:r>
            <a:r>
              <a:rPr lang="en-US" sz="3200" dirty="0" err="1">
                <a:latin typeface="Arial" pitchFamily="34" charset="0"/>
                <a:cs typeface="Arial" pitchFamily="34" charset="0"/>
              </a:rPr>
              <a:t>trường</a:t>
            </a:r>
            <a:r>
              <a:rPr lang="en-US" sz="3200" dirty="0">
                <a:latin typeface="Arial" pitchFamily="34" charset="0"/>
                <a:cs typeface="Arial" pitchFamily="34" charset="0"/>
              </a:rPr>
              <a:t> </a:t>
            </a:r>
            <a:r>
              <a:rPr lang="en-US" sz="3200" dirty="0" err="1">
                <a:latin typeface="Arial" pitchFamily="34" charset="0"/>
                <a:cs typeface="Arial" pitchFamily="34" charset="0"/>
              </a:rPr>
              <a:t>hiện</a:t>
            </a:r>
            <a:r>
              <a:rPr lang="en-US" sz="3200" dirty="0">
                <a:latin typeface="Arial" pitchFamily="34" charset="0"/>
                <a:cs typeface="Arial" pitchFamily="34" charset="0"/>
              </a:rPr>
              <a:t> nay, </a:t>
            </a:r>
            <a:r>
              <a:rPr lang="en-US" sz="3200" dirty="0" err="1">
                <a:latin typeface="Arial" pitchFamily="34" charset="0"/>
                <a:cs typeface="Arial" pitchFamily="34" charset="0"/>
              </a:rPr>
              <a:t>cung</a:t>
            </a:r>
            <a:r>
              <a:rPr lang="en-US" sz="3200" dirty="0">
                <a:latin typeface="Arial" pitchFamily="34" charset="0"/>
                <a:cs typeface="Arial" pitchFamily="34" charset="0"/>
              </a:rPr>
              <a:t> </a:t>
            </a:r>
            <a:r>
              <a:rPr lang="en-US" sz="3200" dirty="0" err="1">
                <a:latin typeface="Arial" pitchFamily="34" charset="0"/>
                <a:cs typeface="Arial" pitchFamily="34" charset="0"/>
              </a:rPr>
              <a:t>nhiều</a:t>
            </a:r>
            <a:r>
              <a:rPr lang="en-US" sz="3200" dirty="0">
                <a:latin typeface="Arial" pitchFamily="34" charset="0"/>
                <a:cs typeface="Arial" pitchFamily="34" charset="0"/>
              </a:rPr>
              <a:t> </a:t>
            </a:r>
            <a:r>
              <a:rPr lang="en-US" sz="3200" dirty="0" err="1">
                <a:latin typeface="Arial" pitchFamily="34" charset="0"/>
                <a:cs typeface="Arial" pitchFamily="34" charset="0"/>
              </a:rPr>
              <a:t>hơn</a:t>
            </a:r>
            <a:r>
              <a:rPr lang="en-US" sz="3200" dirty="0">
                <a:latin typeface="Arial" pitchFamily="34" charset="0"/>
                <a:cs typeface="Arial" pitchFamily="34" charset="0"/>
              </a:rPr>
              <a:t> </a:t>
            </a:r>
            <a:r>
              <a:rPr lang="en-US" sz="3200" dirty="0" err="1">
                <a:latin typeface="Arial" pitchFamily="34" charset="0"/>
                <a:cs typeface="Arial" pitchFamily="34" charset="0"/>
              </a:rPr>
              <a:t>cầu</a:t>
            </a:r>
            <a:r>
              <a:rPr lang="en-US" sz="3200" dirty="0">
                <a:latin typeface="Arial" pitchFamily="34" charset="0"/>
                <a:cs typeface="Arial" pitchFamily="34" charset="0"/>
              </a:rPr>
              <a:t> </a:t>
            </a:r>
            <a:r>
              <a:rPr lang="en-US" sz="3200" dirty="0" err="1">
                <a:latin typeface="Arial" pitchFamily="34" charset="0"/>
                <a:cs typeface="Arial" pitchFamily="34" charset="0"/>
              </a:rPr>
              <a:t>về</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39874163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14287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i="1" dirty="0">
                <a:latin typeface="Arial" pitchFamily="34" charset="0"/>
                <a:cs typeface="Arial" pitchFamily="34" charset="0"/>
              </a:rPr>
              <a:t>2.2.1. </a:t>
            </a:r>
            <a:r>
              <a:rPr lang="en-US" sz="3200" b="1" i="1" dirty="0" err="1">
                <a:latin typeface="Arial" pitchFamily="34" charset="0"/>
                <a:cs typeface="Arial" pitchFamily="34" charset="0"/>
              </a:rPr>
              <a:t>Pháp</a:t>
            </a:r>
            <a:r>
              <a:rPr lang="en-US" sz="3200" b="1" i="1" dirty="0">
                <a:latin typeface="Arial" pitchFamily="34" charset="0"/>
                <a:cs typeface="Arial" pitchFamily="34" charset="0"/>
              </a:rPr>
              <a:t> </a:t>
            </a:r>
            <a:r>
              <a:rPr lang="en-US" sz="3200" b="1" i="1" dirty="0" err="1">
                <a:latin typeface="Arial" pitchFamily="34" charset="0"/>
                <a:cs typeface="Arial" pitchFamily="34" charset="0"/>
              </a:rPr>
              <a:t>luật</a:t>
            </a:r>
            <a:r>
              <a:rPr lang="en-US" sz="3200" b="1" i="1" dirty="0">
                <a:latin typeface="Arial" pitchFamily="34" charset="0"/>
                <a:cs typeface="Arial" pitchFamily="34" charset="0"/>
              </a:rPr>
              <a:t> </a:t>
            </a:r>
            <a:r>
              <a:rPr lang="en-US" sz="3200" b="1" i="1" dirty="0" err="1">
                <a:latin typeface="Arial" pitchFamily="34" charset="0"/>
                <a:cs typeface="Arial" pitchFamily="34" charset="0"/>
              </a:rPr>
              <a:t>lao</a:t>
            </a:r>
            <a:r>
              <a:rPr lang="en-US" sz="3200" b="1" i="1" dirty="0">
                <a:latin typeface="Arial" pitchFamily="34" charset="0"/>
                <a:cs typeface="Arial" pitchFamily="34" charset="0"/>
              </a:rPr>
              <a:t> </a:t>
            </a:r>
            <a:r>
              <a:rPr lang="en-US" sz="3200" b="1" i="1" dirty="0" err="1">
                <a:latin typeface="Arial" pitchFamily="34" charset="0"/>
                <a:cs typeface="Arial" pitchFamily="34" charset="0"/>
              </a:rPr>
              <a:t>động</a:t>
            </a:r>
            <a:r>
              <a:rPr lang="en-US" sz="3200" b="1" i="1" dirty="0">
                <a:latin typeface="Arial" pitchFamily="34" charset="0"/>
                <a:cs typeface="Arial" pitchFamily="34" charset="0"/>
              </a:rPr>
              <a:t> </a:t>
            </a:r>
            <a:r>
              <a:rPr lang="en-US" sz="3200" b="1" i="1" dirty="0" err="1">
                <a:latin typeface="Arial" pitchFamily="34" charset="0"/>
                <a:cs typeface="Arial" pitchFamily="34" charset="0"/>
              </a:rPr>
              <a:t>bảo</a:t>
            </a:r>
            <a:r>
              <a:rPr lang="en-US" sz="3200" b="1" i="1" dirty="0">
                <a:latin typeface="Arial" pitchFamily="34" charset="0"/>
                <a:cs typeface="Arial" pitchFamily="34" charset="0"/>
              </a:rPr>
              <a:t> </a:t>
            </a:r>
            <a:r>
              <a:rPr lang="en-US" sz="3200" b="1" i="1" dirty="0" err="1">
                <a:latin typeface="Arial" pitchFamily="34" charset="0"/>
                <a:cs typeface="Arial" pitchFamily="34" charset="0"/>
              </a:rPr>
              <a:t>vệ</a:t>
            </a:r>
            <a:r>
              <a:rPr lang="en-US" sz="3200" b="1" i="1" dirty="0">
                <a:latin typeface="Arial" pitchFamily="34" charset="0"/>
                <a:cs typeface="Arial" pitchFamily="34" charset="0"/>
              </a:rPr>
              <a:t> </a:t>
            </a:r>
            <a:r>
              <a:rPr lang="en-US" sz="3200" b="1" i="1" dirty="0" err="1">
                <a:latin typeface="Arial" pitchFamily="34" charset="0"/>
                <a:cs typeface="Arial" pitchFamily="34" charset="0"/>
              </a:rPr>
              <a:t>quyền</a:t>
            </a:r>
            <a:r>
              <a:rPr lang="en-US" sz="3200" b="1" i="1" dirty="0">
                <a:latin typeface="Arial" pitchFamily="34" charset="0"/>
                <a:cs typeface="Arial" pitchFamily="34" charset="0"/>
              </a:rPr>
              <a:t> </a:t>
            </a:r>
            <a:r>
              <a:rPr lang="en-US" sz="3200" b="1" i="1" dirty="0" err="1">
                <a:latin typeface="Arial" pitchFamily="34" charset="0"/>
                <a:cs typeface="Arial" pitchFamily="34" charset="0"/>
              </a:rPr>
              <a:t>và</a:t>
            </a:r>
            <a:r>
              <a:rPr lang="en-US" sz="3200" b="1" i="1" dirty="0">
                <a:latin typeface="Arial" pitchFamily="34" charset="0"/>
                <a:cs typeface="Arial" pitchFamily="34" charset="0"/>
              </a:rPr>
              <a:t> </a:t>
            </a:r>
            <a:r>
              <a:rPr lang="en-US" sz="3200" b="1" i="1" dirty="0" err="1">
                <a:latin typeface="Arial" pitchFamily="34" charset="0"/>
                <a:cs typeface="Arial" pitchFamily="34" charset="0"/>
              </a:rPr>
              <a:t>lợi</a:t>
            </a:r>
            <a:r>
              <a:rPr lang="en-US" sz="3200" b="1" i="1" dirty="0">
                <a:latin typeface="Arial" pitchFamily="34" charset="0"/>
                <a:cs typeface="Arial" pitchFamily="34" charset="0"/>
              </a:rPr>
              <a:t> </a:t>
            </a:r>
            <a:r>
              <a:rPr lang="en-US" sz="3200" b="1" i="1" dirty="0" err="1">
                <a:latin typeface="Arial" pitchFamily="34" charset="0"/>
                <a:cs typeface="Arial" pitchFamily="34" charset="0"/>
              </a:rPr>
              <a:t>ích</a:t>
            </a:r>
            <a:r>
              <a:rPr lang="en-US" sz="3200" b="1" i="1" dirty="0">
                <a:latin typeface="Arial" pitchFamily="34" charset="0"/>
                <a:cs typeface="Arial" pitchFamily="34" charset="0"/>
              </a:rPr>
              <a:t> </a:t>
            </a:r>
            <a:r>
              <a:rPr lang="en-US" sz="3200" b="1" i="1" dirty="0" err="1">
                <a:latin typeface="Arial" pitchFamily="34" charset="0"/>
                <a:cs typeface="Arial" pitchFamily="34" charset="0"/>
              </a:rPr>
              <a:t>hợp</a:t>
            </a:r>
            <a:r>
              <a:rPr lang="en-US" sz="3200" b="1" i="1" dirty="0">
                <a:latin typeface="Arial" pitchFamily="34" charset="0"/>
                <a:cs typeface="Arial" pitchFamily="34" charset="0"/>
              </a:rPr>
              <a:t> </a:t>
            </a:r>
            <a:r>
              <a:rPr lang="en-US" sz="3200" b="1" i="1" dirty="0" err="1">
                <a:latin typeface="Arial" pitchFamily="34" charset="0"/>
                <a:cs typeface="Arial" pitchFamily="34" charset="0"/>
              </a:rPr>
              <a:t>pháp</a:t>
            </a:r>
            <a:r>
              <a:rPr lang="en-US" sz="3200" b="1" i="1" dirty="0">
                <a:latin typeface="Arial" pitchFamily="34" charset="0"/>
                <a:cs typeface="Arial" pitchFamily="34" charset="0"/>
              </a:rPr>
              <a:t> </a:t>
            </a:r>
            <a:r>
              <a:rPr lang="en-US" sz="3200" b="1" i="1" dirty="0" err="1">
                <a:latin typeface="Arial" pitchFamily="34" charset="0"/>
                <a:cs typeface="Arial" pitchFamily="34" charset="0"/>
              </a:rPr>
              <a:t>của</a:t>
            </a:r>
            <a:r>
              <a:rPr lang="en-US" sz="3200" b="1" i="1" dirty="0">
                <a:latin typeface="Arial" pitchFamily="34" charset="0"/>
                <a:cs typeface="Arial" pitchFamily="34" charset="0"/>
              </a:rPr>
              <a:t> </a:t>
            </a:r>
            <a:r>
              <a:rPr lang="en-US" sz="3200" b="1" i="1" dirty="0" err="1">
                <a:latin typeface="Arial" pitchFamily="34" charset="0"/>
                <a:cs typeface="Arial" pitchFamily="34" charset="0"/>
              </a:rPr>
              <a:t>các</a:t>
            </a:r>
            <a:r>
              <a:rPr lang="en-US" sz="3200" b="1" i="1" dirty="0">
                <a:latin typeface="Arial" pitchFamily="34" charset="0"/>
                <a:cs typeface="Arial" pitchFamily="34" charset="0"/>
              </a:rPr>
              <a:t> </a:t>
            </a:r>
            <a:r>
              <a:rPr lang="en-US" sz="3200" b="1" i="1" dirty="0" err="1">
                <a:latin typeface="Arial" pitchFamily="34" charset="0"/>
                <a:cs typeface="Arial" pitchFamily="34" charset="0"/>
              </a:rPr>
              <a:t>chủ</a:t>
            </a:r>
            <a:r>
              <a:rPr lang="en-US" sz="3200" b="1" i="1" dirty="0">
                <a:latin typeface="Arial" pitchFamily="34" charset="0"/>
                <a:cs typeface="Arial" pitchFamily="34" charset="0"/>
              </a:rPr>
              <a:t> </a:t>
            </a:r>
            <a:r>
              <a:rPr lang="en-US" sz="3200" b="1" i="1" dirty="0" err="1">
                <a:latin typeface="Arial" pitchFamily="34" charset="0"/>
                <a:cs typeface="Arial" pitchFamily="34" charset="0"/>
              </a:rPr>
              <a:t>thể</a:t>
            </a:r>
            <a:r>
              <a:rPr lang="en-US" sz="3200" b="1" i="1" dirty="0">
                <a:latin typeface="Arial" pitchFamily="34" charset="0"/>
                <a:cs typeface="Arial" pitchFamily="34" charset="0"/>
              </a:rPr>
              <a:t> </a:t>
            </a:r>
            <a:r>
              <a:rPr lang="en-US" sz="3200" b="1" i="1" dirty="0" err="1">
                <a:latin typeface="Arial" pitchFamily="34" charset="0"/>
                <a:cs typeface="Arial" pitchFamily="34" charset="0"/>
              </a:rPr>
              <a:t>quan</a:t>
            </a:r>
            <a:r>
              <a:rPr lang="en-US" sz="3200" b="1" i="1" dirty="0">
                <a:latin typeface="Arial" pitchFamily="34" charset="0"/>
                <a:cs typeface="Arial" pitchFamily="34" charset="0"/>
              </a:rPr>
              <a:t> </a:t>
            </a:r>
            <a:r>
              <a:rPr lang="en-US" sz="3200" b="1" i="1" dirty="0" err="1">
                <a:latin typeface="Arial" pitchFamily="34" charset="0"/>
                <a:cs typeface="Arial" pitchFamily="34" charset="0"/>
              </a:rPr>
              <a:t>hệ</a:t>
            </a:r>
            <a:r>
              <a:rPr lang="en-US" sz="3200" b="1" i="1" dirty="0">
                <a:latin typeface="Arial" pitchFamily="34" charset="0"/>
                <a:cs typeface="Arial" pitchFamily="34" charset="0"/>
              </a:rPr>
              <a:t> </a:t>
            </a:r>
            <a:r>
              <a:rPr lang="en-US" sz="3200" b="1" i="1" dirty="0" err="1">
                <a:latin typeface="Arial" pitchFamily="34" charset="0"/>
                <a:cs typeface="Arial" pitchFamily="34" charset="0"/>
              </a:rPr>
              <a:t>pháp</a:t>
            </a:r>
            <a:r>
              <a:rPr lang="en-US" sz="3200" b="1" i="1" dirty="0">
                <a:latin typeface="Arial" pitchFamily="34" charset="0"/>
                <a:cs typeface="Arial" pitchFamily="34" charset="0"/>
              </a:rPr>
              <a:t> </a:t>
            </a:r>
            <a:r>
              <a:rPr lang="en-US" sz="3200" b="1" i="1" dirty="0" err="1">
                <a:latin typeface="Arial" pitchFamily="34" charset="0"/>
                <a:cs typeface="Arial" pitchFamily="34" charset="0"/>
              </a:rPr>
              <a:t>luật</a:t>
            </a:r>
            <a:r>
              <a:rPr lang="en-US" sz="3200" b="1" i="1" dirty="0">
                <a:latin typeface="Arial" pitchFamily="34" charset="0"/>
                <a:cs typeface="Arial" pitchFamily="34" charset="0"/>
              </a:rPr>
              <a:t> Lao </a:t>
            </a:r>
            <a:r>
              <a:rPr lang="en-US" sz="3200" b="1" i="1" dirty="0" err="1">
                <a:latin typeface="Arial" pitchFamily="34" charset="0"/>
                <a:cs typeface="Arial" pitchFamily="34" charset="0"/>
              </a:rPr>
              <a:t>động</a:t>
            </a:r>
            <a:endParaRPr lang="en-US" sz="3200" dirty="0">
              <a:latin typeface="Arial" pitchFamily="34" charset="0"/>
              <a:cs typeface="Arial" pitchFamily="34" charset="0"/>
            </a:endParaRPr>
          </a:p>
        </p:txBody>
      </p:sp>
      <p:pic>
        <p:nvPicPr>
          <p:cNvPr id="2253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943225"/>
            <a:ext cx="9144000" cy="33083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 </a:t>
            </a:r>
            <a:r>
              <a:rPr lang="en-US" sz="3200" b="1" dirty="0" err="1">
                <a:latin typeface="Arial" pitchFamily="34" charset="0"/>
                <a:cs typeface="Arial" pitchFamily="34" charset="0"/>
              </a:rPr>
              <a:t>Đối</a:t>
            </a:r>
            <a:r>
              <a:rPr lang="en-US" sz="3200" b="1" dirty="0">
                <a:latin typeface="Arial" pitchFamily="34" charset="0"/>
                <a:cs typeface="Arial" pitchFamily="34" charset="0"/>
              </a:rPr>
              <a:t> </a:t>
            </a:r>
            <a:r>
              <a:rPr lang="en-US" sz="3200" b="1" dirty="0" err="1">
                <a:latin typeface="Arial" pitchFamily="34" charset="0"/>
                <a:cs typeface="Arial" pitchFamily="34" charset="0"/>
              </a:rPr>
              <a:t>với</a:t>
            </a:r>
            <a:r>
              <a:rPr lang="en-US" sz="3200" b="1" dirty="0">
                <a:latin typeface="Arial" pitchFamily="34" charset="0"/>
                <a:cs typeface="Arial" pitchFamily="34" charset="0"/>
              </a:rPr>
              <a:t> </a:t>
            </a:r>
            <a:r>
              <a:rPr lang="en-US" sz="3200" b="1" dirty="0" err="1">
                <a:latin typeface="Arial" pitchFamily="34" charset="0"/>
                <a:cs typeface="Arial" pitchFamily="34" charset="0"/>
              </a:rPr>
              <a:t>người</a:t>
            </a:r>
            <a:r>
              <a:rPr lang="en-US" sz="3200" b="1" dirty="0">
                <a:latin typeface="Arial" pitchFamily="34" charset="0"/>
                <a:cs typeface="Arial" pitchFamily="34" charset="0"/>
              </a:rPr>
              <a:t>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en-US" sz="3200" b="1" dirty="0" err="1">
                <a:latin typeface="Arial" pitchFamily="34" charset="0"/>
                <a:cs typeface="Arial" pitchFamily="34" charset="0"/>
              </a:rPr>
              <a:t>lao</a:t>
            </a:r>
            <a:r>
              <a:rPr lang="en-US" sz="3200" b="1" dirty="0">
                <a:latin typeface="Arial" pitchFamily="34" charset="0"/>
                <a:cs typeface="Arial" pitchFamily="34" charset="0"/>
              </a:rPr>
              <a:t> </a:t>
            </a:r>
            <a:r>
              <a:rPr lang="en-US" sz="3200" b="1" dirty="0" err="1">
                <a:latin typeface="Arial" pitchFamily="34" charset="0"/>
                <a:cs typeface="Arial" pitchFamily="34" charset="0"/>
              </a:rPr>
              <a:t>động</a:t>
            </a:r>
            <a:r>
              <a:rPr lang="en-US" sz="3200" b="1" dirty="0">
                <a:latin typeface="Arial" pitchFamily="34" charset="0"/>
                <a:cs typeface="Arial" pitchFamily="34" charset="0"/>
              </a:rPr>
              <a:t>:</a:t>
            </a:r>
            <a:r>
              <a:rPr lang="en-US" sz="3200" dirty="0">
                <a:latin typeface="Arial" pitchFamily="34" charset="0"/>
                <a:cs typeface="Arial" pitchFamily="34" charset="0"/>
              </a:rPr>
              <a:t> </a:t>
            </a:r>
          </a:p>
          <a:p>
            <a:pPr marL="457200" indent="-457200" fontAlgn="auto">
              <a:spcBef>
                <a:spcPts val="0"/>
              </a:spcBef>
              <a:spcAft>
                <a:spcPts val="0"/>
              </a:spcAft>
              <a:buFontTx/>
              <a:buChar char="-"/>
              <a:defRPr/>
            </a:pPr>
            <a:r>
              <a:rPr lang="en-US" sz="3200" dirty="0" err="1">
                <a:latin typeface="Arial" pitchFamily="34" charset="0"/>
                <a:cs typeface="Arial" pitchFamily="34" charset="0"/>
              </a:rPr>
              <a:t>Để</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SDLĐ </a:t>
            </a:r>
            <a:r>
              <a:rPr lang="en-US" sz="3200" dirty="0" err="1">
                <a:latin typeface="Arial" pitchFamily="34" charset="0"/>
                <a:cs typeface="Arial" pitchFamily="34" charset="0"/>
              </a:rPr>
              <a:t>thực</a:t>
            </a:r>
            <a:r>
              <a:rPr lang="en-US" sz="3200" dirty="0">
                <a:latin typeface="Arial" pitchFamily="34" charset="0"/>
                <a:cs typeface="Arial" pitchFamily="34" charset="0"/>
              </a:rPr>
              <a:t> </a:t>
            </a:r>
            <a:r>
              <a:rPr lang="en-US" sz="3200" dirty="0" err="1">
                <a:latin typeface="Arial" pitchFamily="34" charset="0"/>
                <a:cs typeface="Arial" pitchFamily="34" charset="0"/>
              </a:rPr>
              <a:t>hiện</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tự</a:t>
            </a:r>
            <a:r>
              <a:rPr lang="en-US" sz="3200" dirty="0">
                <a:latin typeface="Arial" pitchFamily="34" charset="0"/>
                <a:cs typeface="Arial" pitchFamily="34" charset="0"/>
              </a:rPr>
              <a:t> </a:t>
            </a:r>
            <a:r>
              <a:rPr lang="en-US" sz="3200" dirty="0" err="1">
                <a:latin typeface="Arial" pitchFamily="34" charset="0"/>
                <a:cs typeface="Arial" pitchFamily="34" charset="0"/>
              </a:rPr>
              <a:t>chủ</a:t>
            </a:r>
            <a:r>
              <a:rPr lang="en-US" sz="3200" dirty="0">
                <a:latin typeface="Arial" pitchFamily="34" charset="0"/>
                <a:cs typeface="Arial" pitchFamily="34" charset="0"/>
              </a:rPr>
              <a:t> </a:t>
            </a:r>
            <a:r>
              <a:rPr lang="en-US" sz="3200" dirty="0" err="1">
                <a:latin typeface="Arial" pitchFamily="34" charset="0"/>
                <a:cs typeface="Arial" pitchFamily="34" charset="0"/>
              </a:rPr>
              <a:t>trong</a:t>
            </a:r>
            <a:r>
              <a:rPr lang="en-US" sz="3200" dirty="0">
                <a:latin typeface="Arial" pitchFamily="34" charset="0"/>
                <a:cs typeface="Arial" pitchFamily="34" charset="0"/>
              </a:rPr>
              <a:t> </a:t>
            </a:r>
            <a:r>
              <a:rPr lang="en-US" sz="3200" dirty="0" err="1">
                <a:latin typeface="Arial" pitchFamily="34" charset="0"/>
                <a:cs typeface="Arial" pitchFamily="34" charset="0"/>
              </a:rPr>
              <a:t>sản</a:t>
            </a:r>
            <a:r>
              <a:rPr lang="en-US" sz="3200" dirty="0">
                <a:latin typeface="Arial" pitchFamily="34" charset="0"/>
                <a:cs typeface="Arial" pitchFamily="34" charset="0"/>
              </a:rPr>
              <a:t> </a:t>
            </a:r>
            <a:r>
              <a:rPr lang="en-US" sz="3200" dirty="0" err="1">
                <a:latin typeface="Arial" pitchFamily="34" charset="0"/>
                <a:cs typeface="Arial" pitchFamily="34" charset="0"/>
              </a:rPr>
              <a:t>xuất</a:t>
            </a:r>
            <a:r>
              <a:rPr lang="en-US" sz="3200" dirty="0">
                <a:latin typeface="Arial" pitchFamily="34" charset="0"/>
                <a:cs typeface="Arial" pitchFamily="34" charset="0"/>
              </a:rPr>
              <a:t> </a:t>
            </a:r>
            <a:r>
              <a:rPr lang="en-US" sz="3200" dirty="0" err="1">
                <a:latin typeface="Arial" pitchFamily="34" charset="0"/>
                <a:cs typeface="Arial" pitchFamily="34" charset="0"/>
              </a:rPr>
              <a:t>kinh</a:t>
            </a:r>
            <a:r>
              <a:rPr lang="en-US" sz="3200" dirty="0">
                <a:latin typeface="Arial" pitchFamily="34" charset="0"/>
                <a:cs typeface="Arial" pitchFamily="34" charset="0"/>
              </a:rPr>
              <a:t> </a:t>
            </a:r>
            <a:r>
              <a:rPr lang="en-US" sz="3200" dirty="0" err="1">
                <a:latin typeface="Arial" pitchFamily="34" charset="0"/>
                <a:cs typeface="Arial" pitchFamily="34" charset="0"/>
              </a:rPr>
              <a:t>doanh</a:t>
            </a:r>
            <a:r>
              <a:rPr lang="en-US" sz="3200" dirty="0">
                <a:latin typeface="Arial" pitchFamily="34" charset="0"/>
                <a:cs typeface="Arial" pitchFamily="34" charset="0"/>
              </a:rPr>
              <a:t>.</a:t>
            </a:r>
          </a:p>
          <a:p>
            <a:pPr marL="457200" indent="-457200" fontAlgn="auto">
              <a:spcBef>
                <a:spcPts val="0"/>
              </a:spcBef>
              <a:spcAft>
                <a:spcPts val="0"/>
              </a:spcAft>
              <a:buFontTx/>
              <a:buChar char="-"/>
              <a:defRPr/>
            </a:pP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để</a:t>
            </a:r>
            <a:r>
              <a:rPr lang="en-US" sz="3200" dirty="0">
                <a:latin typeface="Arial" pitchFamily="34" charset="0"/>
                <a:cs typeface="Arial" pitchFamily="34" charset="0"/>
              </a:rPr>
              <a:t> </a:t>
            </a:r>
            <a:r>
              <a:rPr lang="en-US" sz="3200" dirty="0" err="1">
                <a:latin typeface="Arial" pitchFamily="34" charset="0"/>
                <a:cs typeface="Arial" pitchFamily="34" charset="0"/>
              </a:rPr>
              <a:t>ổn</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 </a:t>
            </a:r>
            <a:r>
              <a:rPr lang="en-US" sz="3200" dirty="0" err="1">
                <a:latin typeface="Arial" pitchFamily="34" charset="0"/>
                <a:cs typeface="Arial" pitchFamily="34" charset="0"/>
              </a:rPr>
              <a:t>sản</a:t>
            </a:r>
            <a:r>
              <a:rPr lang="en-US" sz="3200" dirty="0">
                <a:latin typeface="Arial" pitchFamily="34" charset="0"/>
                <a:cs typeface="Arial" pitchFamily="34" charset="0"/>
              </a:rPr>
              <a:t> </a:t>
            </a:r>
            <a:r>
              <a:rPr lang="en-US" sz="3200" dirty="0" err="1">
                <a:latin typeface="Arial" pitchFamily="34" charset="0"/>
                <a:cs typeface="Arial" pitchFamily="34" charset="0"/>
              </a:rPr>
              <a:t>xuất</a:t>
            </a:r>
            <a:r>
              <a:rPr lang="en-US" sz="3200" dirty="0">
                <a:latin typeface="Arial" pitchFamily="34" charset="0"/>
                <a:cs typeface="Arial" pitchFamily="34" charset="0"/>
              </a:rPr>
              <a:t>, </a:t>
            </a:r>
            <a:r>
              <a:rPr lang="en-US" sz="3200" dirty="0" err="1">
                <a:latin typeface="Arial" pitchFamily="34" charset="0"/>
                <a:cs typeface="Arial" pitchFamily="34" charset="0"/>
              </a:rPr>
              <a:t>sản</a:t>
            </a:r>
            <a:r>
              <a:rPr lang="en-US" sz="3200" dirty="0">
                <a:latin typeface="Arial" pitchFamily="34" charset="0"/>
                <a:cs typeface="Arial" pitchFamily="34" charset="0"/>
              </a:rPr>
              <a:t> </a:t>
            </a:r>
            <a:r>
              <a:rPr lang="en-US" sz="3200" dirty="0" err="1">
                <a:latin typeface="Arial" pitchFamily="34" charset="0"/>
                <a:cs typeface="Arial" pitchFamily="34" charset="0"/>
              </a:rPr>
              <a:t>xuất</a:t>
            </a:r>
            <a:r>
              <a:rPr lang="en-US" sz="3200" dirty="0">
                <a:latin typeface="Arial" pitchFamily="34" charset="0"/>
                <a:cs typeface="Arial" pitchFamily="34" charset="0"/>
              </a:rPr>
              <a:t> </a:t>
            </a:r>
            <a:r>
              <a:rPr lang="en-US" sz="3200" dirty="0" err="1">
                <a:latin typeface="Arial" pitchFamily="34" charset="0"/>
                <a:cs typeface="Arial" pitchFamily="34" charset="0"/>
              </a:rPr>
              <a:t>phát</a:t>
            </a:r>
            <a:r>
              <a:rPr lang="en-US" sz="3200" dirty="0">
                <a:latin typeface="Arial" pitchFamily="34" charset="0"/>
                <a:cs typeface="Arial" pitchFamily="34" charset="0"/>
              </a:rPr>
              <a:t> </a:t>
            </a:r>
            <a:r>
              <a:rPr lang="en-US" sz="3200" dirty="0" err="1">
                <a:latin typeface="Arial" pitchFamily="34" charset="0"/>
                <a:cs typeface="Arial" pitchFamily="34" charset="0"/>
              </a:rPr>
              <a:t>triển</a:t>
            </a:r>
            <a:r>
              <a:rPr lang="en-US" sz="3200" dirty="0">
                <a:latin typeface="Arial" pitchFamily="34" charset="0"/>
                <a:cs typeface="Arial" pitchFamily="34" charset="0"/>
              </a:rPr>
              <a:t> </a:t>
            </a:r>
            <a:r>
              <a:rPr lang="en-US" sz="3200" dirty="0" err="1">
                <a:latin typeface="Arial" pitchFamily="34" charset="0"/>
                <a:cs typeface="Arial" pitchFamily="34" charset="0"/>
              </a:rPr>
              <a:t>tạo</a:t>
            </a:r>
            <a:r>
              <a:rPr lang="en-US" sz="3200" dirty="0">
                <a:latin typeface="Arial" pitchFamily="34" charset="0"/>
                <a:cs typeface="Arial" pitchFamily="34" charset="0"/>
              </a:rPr>
              <a:t> </a:t>
            </a:r>
            <a:r>
              <a:rPr lang="en-US" sz="3200" dirty="0" err="1">
                <a:latin typeface="Arial" pitchFamily="34" charset="0"/>
                <a:cs typeface="Arial" pitchFamily="34" charset="0"/>
              </a:rPr>
              <a:t>thêm</a:t>
            </a:r>
            <a:r>
              <a:rPr lang="en-US" sz="3200" dirty="0">
                <a:latin typeface="Arial" pitchFamily="34" charset="0"/>
                <a:cs typeface="Arial" pitchFamily="34" charset="0"/>
              </a:rPr>
              <a:t> </a:t>
            </a:r>
            <a:r>
              <a:rPr lang="en-US" sz="3200" dirty="0" err="1">
                <a:latin typeface="Arial" pitchFamily="34" charset="0"/>
                <a:cs typeface="Arial" pitchFamily="34" charset="0"/>
              </a:rPr>
              <a:t>nhiều</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cải</a:t>
            </a:r>
            <a:r>
              <a:rPr lang="en-US" sz="3200" dirty="0">
                <a:latin typeface="Arial" pitchFamily="34" charset="0"/>
                <a:cs typeface="Arial" pitchFamily="34" charset="0"/>
              </a:rPr>
              <a:t> </a:t>
            </a:r>
            <a:r>
              <a:rPr lang="en-US" sz="3200" dirty="0" err="1">
                <a:latin typeface="Arial" pitchFamily="34" charset="0"/>
                <a:cs typeface="Arial" pitchFamily="34" charset="0"/>
              </a:rPr>
              <a:t>vật</a:t>
            </a:r>
            <a:r>
              <a:rPr lang="en-US" sz="3200" dirty="0">
                <a:latin typeface="Arial" pitchFamily="34" charset="0"/>
                <a:cs typeface="Arial" pitchFamily="34" charset="0"/>
              </a:rPr>
              <a:t> </a:t>
            </a:r>
            <a:r>
              <a:rPr lang="en-US" sz="3200" dirty="0" err="1">
                <a:latin typeface="Arial" pitchFamily="34" charset="0"/>
                <a:cs typeface="Arial" pitchFamily="34" charset="0"/>
              </a:rPr>
              <a:t>chất</a:t>
            </a:r>
            <a:r>
              <a:rPr lang="en-US" sz="3200" dirty="0">
                <a:latin typeface="Arial" pitchFamily="34" charset="0"/>
                <a:cs typeface="Arial" pitchFamily="34" charset="0"/>
              </a:rPr>
              <a:t>. </a:t>
            </a:r>
          </a:p>
          <a:p>
            <a:pPr marL="457200" indent="-457200" fontAlgn="auto">
              <a:spcBef>
                <a:spcPts val="0"/>
              </a:spcBef>
              <a:spcAft>
                <a:spcPts val="0"/>
              </a:spcAft>
              <a:buFontTx/>
              <a:buChar char="-"/>
              <a:defRPr/>
            </a:pPr>
            <a:r>
              <a:rPr lang="en-US" sz="3200" dirty="0" err="1">
                <a:latin typeface="Arial" pitchFamily="34" charset="0"/>
                <a:cs typeface="Arial" pitchFamily="34" charset="0"/>
              </a:rPr>
              <a:t>Đây</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thực</a:t>
            </a:r>
            <a:r>
              <a:rPr lang="en-US" sz="3200" dirty="0">
                <a:latin typeface="Arial" pitchFamily="34" charset="0"/>
                <a:cs typeface="Arial" pitchFamily="34" charset="0"/>
              </a:rPr>
              <a:t> </a:t>
            </a:r>
            <a:r>
              <a:rPr lang="en-US" sz="3200" dirty="0" err="1">
                <a:latin typeface="Arial" pitchFamily="34" charset="0"/>
                <a:cs typeface="Arial" pitchFamily="34" charset="0"/>
              </a:rPr>
              <a:t>hiện</a:t>
            </a:r>
            <a:r>
              <a:rPr lang="en-US" sz="3200" dirty="0">
                <a:latin typeface="Arial" pitchFamily="34" charset="0"/>
                <a:cs typeface="Arial" pitchFamily="34" charset="0"/>
              </a:rPr>
              <a:t> </a:t>
            </a:r>
            <a:r>
              <a:rPr lang="en-US" sz="3200" dirty="0" err="1">
                <a:latin typeface="Arial" pitchFamily="34" charset="0"/>
                <a:cs typeface="Arial" pitchFamily="34" charset="0"/>
              </a:rPr>
              <a:t>tốt</a:t>
            </a:r>
            <a:r>
              <a:rPr lang="en-US" sz="3200" dirty="0">
                <a:latin typeface="Arial" pitchFamily="34" charset="0"/>
                <a:cs typeface="Arial" pitchFamily="34" charset="0"/>
              </a:rPr>
              <a:t> </a:t>
            </a:r>
            <a:r>
              <a:rPr lang="en-US" sz="3200" dirty="0" err="1">
                <a:latin typeface="Arial" pitchFamily="34" charset="0"/>
                <a:cs typeface="Arial" pitchFamily="34" charset="0"/>
              </a:rPr>
              <a:t>phát</a:t>
            </a:r>
            <a:r>
              <a:rPr lang="en-US" sz="3200" dirty="0">
                <a:latin typeface="Arial" pitchFamily="34" charset="0"/>
                <a:cs typeface="Arial" pitchFamily="34" charset="0"/>
              </a:rPr>
              <a:t> </a:t>
            </a:r>
            <a:r>
              <a:rPr lang="en-US" sz="3200" dirty="0" err="1">
                <a:latin typeface="Arial" pitchFamily="34" charset="0"/>
                <a:cs typeface="Arial" pitchFamily="34" charset="0"/>
              </a:rPr>
              <a:t>triển</a:t>
            </a:r>
            <a:r>
              <a:rPr lang="en-US" sz="3200" dirty="0">
                <a:latin typeface="Arial" pitchFamily="34" charset="0"/>
                <a:cs typeface="Arial" pitchFamily="34" charset="0"/>
              </a:rPr>
              <a:t> </a:t>
            </a:r>
            <a:r>
              <a:rPr lang="en-US" sz="3200" dirty="0" err="1">
                <a:latin typeface="Arial" pitchFamily="34" charset="0"/>
                <a:cs typeface="Arial" pitchFamily="34" charset="0"/>
              </a:rPr>
              <a:t>kinh</a:t>
            </a:r>
            <a:r>
              <a:rPr lang="en-US" sz="3200" dirty="0">
                <a:latin typeface="Arial" pitchFamily="34" charset="0"/>
                <a:cs typeface="Arial" pitchFamily="34" charset="0"/>
              </a:rPr>
              <a:t> </a:t>
            </a:r>
            <a:r>
              <a:rPr lang="en-US" sz="3200" dirty="0" err="1">
                <a:latin typeface="Arial" pitchFamily="34" charset="0"/>
                <a:cs typeface="Arial" pitchFamily="34" charset="0"/>
              </a:rPr>
              <a:t>tế</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21866509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19113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Thực</a:t>
            </a:r>
            <a:r>
              <a:rPr lang="en-US" sz="3200" dirty="0">
                <a:latin typeface="Arial" pitchFamily="34" charset="0"/>
                <a:cs typeface="Arial" pitchFamily="34" charset="0"/>
              </a:rPr>
              <a:t> </a:t>
            </a:r>
            <a:r>
              <a:rPr lang="en-US" sz="3200" dirty="0" err="1">
                <a:latin typeface="Arial" pitchFamily="34" charset="0"/>
                <a:cs typeface="Arial" pitchFamily="34" charset="0"/>
              </a:rPr>
              <a:t>hiện</a:t>
            </a:r>
            <a:r>
              <a:rPr lang="en-US" sz="3200" dirty="0">
                <a:latin typeface="Arial" pitchFamily="34" charset="0"/>
                <a:cs typeface="Arial" pitchFamily="34" charset="0"/>
              </a:rPr>
              <a:t> </a:t>
            </a:r>
            <a:r>
              <a:rPr lang="en-US" sz="3200" dirty="0" err="1">
                <a:latin typeface="Arial" pitchFamily="34" charset="0"/>
                <a:cs typeface="Arial" pitchFamily="34" charset="0"/>
              </a:rPr>
              <a:t>tốt</a:t>
            </a:r>
            <a:r>
              <a:rPr lang="en-US" sz="3200" dirty="0">
                <a:latin typeface="Arial" pitchFamily="34" charset="0"/>
                <a:cs typeface="Arial" pitchFamily="34" charset="0"/>
              </a:rPr>
              <a:t> </a:t>
            </a:r>
            <a:r>
              <a:rPr lang="en-US" sz="3200" dirty="0" err="1">
                <a:latin typeface="Arial" pitchFamily="34" charset="0"/>
                <a:cs typeface="Arial" pitchFamily="34" charset="0"/>
              </a:rPr>
              <a:t>nguyên</a:t>
            </a:r>
            <a:r>
              <a:rPr lang="en-US" sz="3200" dirty="0">
                <a:latin typeface="Arial" pitchFamily="34" charset="0"/>
                <a:cs typeface="Arial" pitchFamily="34" charset="0"/>
              </a:rPr>
              <a:t> </a:t>
            </a:r>
            <a:r>
              <a:rPr lang="en-US" sz="3200" dirty="0" err="1">
                <a:latin typeface="Arial" pitchFamily="34" charset="0"/>
                <a:cs typeface="Arial" pitchFamily="34" charset="0"/>
              </a:rPr>
              <a:t>tắc</a:t>
            </a:r>
            <a:r>
              <a:rPr lang="en-US" sz="3200" dirty="0">
                <a:latin typeface="Arial" pitchFamily="34" charset="0"/>
                <a:cs typeface="Arial" pitchFamily="34" charset="0"/>
              </a:rPr>
              <a:t> </a:t>
            </a:r>
            <a:r>
              <a:rPr lang="en-US" sz="3200" dirty="0" err="1">
                <a:latin typeface="Arial" pitchFamily="34" charset="0"/>
                <a:cs typeface="Arial" pitchFamily="34" charset="0"/>
              </a:rPr>
              <a:t>này</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đảm</a:t>
            </a:r>
            <a:r>
              <a:rPr lang="en-US" sz="3200" dirty="0">
                <a:latin typeface="Arial" pitchFamily="34" charset="0"/>
                <a:cs typeface="Arial" pitchFamily="34" charset="0"/>
              </a:rPr>
              <a:t> </a:t>
            </a:r>
            <a:r>
              <a:rPr lang="en-US" sz="3200" dirty="0" err="1">
                <a:latin typeface="Arial" pitchFamily="34" charset="0"/>
                <a:cs typeface="Arial" pitchFamily="34" charset="0"/>
              </a:rPr>
              <a:t>bảo</a:t>
            </a:r>
            <a:r>
              <a:rPr lang="en-US" sz="3200" dirty="0">
                <a:latin typeface="Arial" pitchFamily="34" charset="0"/>
                <a:cs typeface="Arial" pitchFamily="34" charset="0"/>
              </a:rPr>
              <a:t> </a:t>
            </a:r>
            <a:r>
              <a:rPr lang="en-US" sz="3200" dirty="0" err="1">
                <a:latin typeface="Arial" pitchFamily="34" charset="0"/>
                <a:cs typeface="Arial" pitchFamily="34" charset="0"/>
              </a:rPr>
              <a:t>kết</a:t>
            </a:r>
            <a:r>
              <a:rPr lang="en-US" sz="3200" dirty="0">
                <a:latin typeface="Arial" pitchFamily="34" charset="0"/>
                <a:cs typeface="Arial" pitchFamily="34" charset="0"/>
              </a:rPr>
              <a:t> </a:t>
            </a:r>
            <a:r>
              <a:rPr lang="en-US" sz="3200" dirty="0" err="1">
                <a:latin typeface="Arial" pitchFamily="34" charset="0"/>
                <a:cs typeface="Arial" pitchFamily="34" charset="0"/>
              </a:rPr>
              <a:t>hợp</a:t>
            </a:r>
            <a:r>
              <a:rPr lang="en-US" sz="3200" dirty="0">
                <a:latin typeface="Arial" pitchFamily="34" charset="0"/>
                <a:cs typeface="Arial" pitchFamily="34" charset="0"/>
              </a:rPr>
              <a:t> </a:t>
            </a:r>
            <a:r>
              <a:rPr lang="en-US" sz="3200" dirty="0" err="1">
                <a:latin typeface="Arial" pitchFamily="34" charset="0"/>
                <a:cs typeface="Arial" pitchFamily="34" charset="0"/>
              </a:rPr>
              <a:t>hài</a:t>
            </a:r>
            <a:r>
              <a:rPr lang="en-US" sz="3200" dirty="0">
                <a:latin typeface="Arial" pitchFamily="34" charset="0"/>
                <a:cs typeface="Arial" pitchFamily="34" charset="0"/>
              </a:rPr>
              <a:t> </a:t>
            </a:r>
            <a:r>
              <a:rPr lang="en-US" sz="3200" dirty="0" err="1">
                <a:latin typeface="Arial" pitchFamily="34" charset="0"/>
                <a:cs typeface="Arial" pitchFamily="34" charset="0"/>
              </a:rPr>
              <a:t>hòa</a:t>
            </a:r>
            <a:r>
              <a:rPr lang="en-US" sz="3200" dirty="0">
                <a:latin typeface="Arial" pitchFamily="34" charset="0"/>
                <a:cs typeface="Arial" pitchFamily="34" charset="0"/>
              </a:rPr>
              <a:t> </a:t>
            </a:r>
            <a:r>
              <a:rPr lang="en-US" sz="3200" dirty="0" err="1">
                <a:latin typeface="Arial" pitchFamily="34" charset="0"/>
                <a:cs typeface="Arial" pitchFamily="34" charset="0"/>
              </a:rPr>
              <a:t>giữa</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sách</a:t>
            </a:r>
            <a:r>
              <a:rPr lang="en-US" sz="3200" dirty="0">
                <a:latin typeface="Arial" pitchFamily="34" charset="0"/>
                <a:cs typeface="Arial" pitchFamily="34" charset="0"/>
              </a:rPr>
              <a:t> </a:t>
            </a:r>
            <a:r>
              <a:rPr lang="en-US" sz="3200" dirty="0" err="1">
                <a:latin typeface="Arial" pitchFamily="34" charset="0"/>
                <a:cs typeface="Arial" pitchFamily="34" charset="0"/>
              </a:rPr>
              <a:t>kinh</a:t>
            </a:r>
            <a:r>
              <a:rPr lang="en-US" sz="3200" dirty="0">
                <a:latin typeface="Arial" pitchFamily="34" charset="0"/>
                <a:cs typeface="Arial" pitchFamily="34" charset="0"/>
              </a:rPr>
              <a:t> </a:t>
            </a:r>
            <a:r>
              <a:rPr lang="en-US" sz="3200" dirty="0" err="1">
                <a:latin typeface="Arial" pitchFamily="34" charset="0"/>
                <a:cs typeface="Arial" pitchFamily="34" charset="0"/>
              </a:rPr>
              <a:t>tế</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sách</a:t>
            </a:r>
            <a:r>
              <a:rPr lang="en-US" sz="3200" dirty="0">
                <a:latin typeface="Arial" pitchFamily="34" charset="0"/>
                <a:cs typeface="Arial" pitchFamily="34" charset="0"/>
              </a:rPr>
              <a:t> </a:t>
            </a:r>
            <a:r>
              <a:rPr lang="en-US" sz="3200" dirty="0" err="1">
                <a:latin typeface="Arial" pitchFamily="34" charset="0"/>
                <a:cs typeface="Arial" pitchFamily="34" charset="0"/>
              </a:rPr>
              <a:t>xã</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trong</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p>
        </p:txBody>
      </p:sp>
      <p:pic>
        <p:nvPicPr>
          <p:cNvPr id="2355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3524250"/>
            <a:ext cx="9144000" cy="27273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Thực</a:t>
            </a:r>
            <a:r>
              <a:rPr lang="en-US" sz="3200" dirty="0">
                <a:latin typeface="Arial" pitchFamily="34" charset="0"/>
                <a:cs typeface="Arial" pitchFamily="34" charset="0"/>
              </a:rPr>
              <a:t> </a:t>
            </a:r>
            <a:r>
              <a:rPr lang="en-US" sz="3200" dirty="0" err="1">
                <a:latin typeface="Arial" pitchFamily="34" charset="0"/>
                <a:cs typeface="Arial" pitchFamily="34" charset="0"/>
              </a:rPr>
              <a:t>hiện</a:t>
            </a:r>
            <a:r>
              <a:rPr lang="en-US" sz="3200" dirty="0">
                <a:latin typeface="Arial" pitchFamily="34" charset="0"/>
                <a:cs typeface="Arial" pitchFamily="34" charset="0"/>
              </a:rPr>
              <a:t> </a:t>
            </a:r>
            <a:r>
              <a:rPr lang="en-US" sz="3200" dirty="0" err="1">
                <a:latin typeface="Arial" pitchFamily="34" charset="0"/>
                <a:cs typeface="Arial" pitchFamily="34" charset="0"/>
              </a:rPr>
              <a:t>tốt</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sách</a:t>
            </a:r>
            <a:r>
              <a:rPr lang="en-US" sz="3200" dirty="0">
                <a:latin typeface="Arial" pitchFamily="34" charset="0"/>
                <a:cs typeface="Arial" pitchFamily="34" charset="0"/>
              </a:rPr>
              <a:t> </a:t>
            </a:r>
            <a:r>
              <a:rPr lang="en-US" sz="3200" dirty="0" err="1">
                <a:latin typeface="Arial" pitchFamily="34" charset="0"/>
                <a:cs typeface="Arial" pitchFamily="34" charset="0"/>
              </a:rPr>
              <a:t>kinh</a:t>
            </a:r>
            <a:r>
              <a:rPr lang="en-US" sz="3200" dirty="0">
                <a:latin typeface="Arial" pitchFamily="34" charset="0"/>
                <a:cs typeface="Arial" pitchFamily="34" charset="0"/>
              </a:rPr>
              <a:t> </a:t>
            </a:r>
            <a:r>
              <a:rPr lang="en-US" sz="3200" dirty="0" err="1">
                <a:latin typeface="Arial" pitchFamily="34" charset="0"/>
                <a:cs typeface="Arial" pitchFamily="34" charset="0"/>
              </a:rPr>
              <a:t>tế</a:t>
            </a:r>
            <a:r>
              <a:rPr lang="en-US" sz="3200" dirty="0">
                <a:latin typeface="Arial" pitchFamily="34" charset="0"/>
                <a:cs typeface="Arial" pitchFamily="34" charset="0"/>
              </a:rPr>
              <a:t> </a:t>
            </a:r>
            <a:r>
              <a:rPr lang="en-US" sz="3200" dirty="0" err="1">
                <a:latin typeface="Arial" pitchFamily="34" charset="0"/>
                <a:cs typeface="Arial" pitchFamily="34" charset="0"/>
              </a:rPr>
              <a:t>tạo</a:t>
            </a:r>
            <a:r>
              <a:rPr lang="en-US" sz="3200" dirty="0">
                <a:latin typeface="Arial" pitchFamily="34" charset="0"/>
                <a:cs typeface="Arial" pitchFamily="34" charset="0"/>
              </a:rPr>
              <a:t> </a:t>
            </a:r>
            <a:r>
              <a:rPr lang="en-US" sz="3200" dirty="0" err="1">
                <a:latin typeface="Arial" pitchFamily="34" charset="0"/>
                <a:cs typeface="Arial" pitchFamily="34" charset="0"/>
              </a:rPr>
              <a:t>điều</a:t>
            </a:r>
            <a:r>
              <a:rPr lang="en-US" sz="3200" dirty="0">
                <a:latin typeface="Arial" pitchFamily="34" charset="0"/>
                <a:cs typeface="Arial" pitchFamily="34" charset="0"/>
              </a:rPr>
              <a:t> </a:t>
            </a:r>
            <a:r>
              <a:rPr lang="en-US" sz="3200" dirty="0" err="1">
                <a:latin typeface="Arial" pitchFamily="34" charset="0"/>
                <a:cs typeface="Arial" pitchFamily="34" charset="0"/>
              </a:rPr>
              <a:t>kiện</a:t>
            </a:r>
            <a:r>
              <a:rPr lang="en-US" sz="3200" dirty="0">
                <a:latin typeface="Arial" pitchFamily="34" charset="0"/>
                <a:cs typeface="Arial" pitchFamily="34" charset="0"/>
              </a:rPr>
              <a:t>, </a:t>
            </a:r>
            <a:r>
              <a:rPr lang="en-US" sz="3200" dirty="0" err="1">
                <a:latin typeface="Arial" pitchFamily="34" charset="0"/>
                <a:cs typeface="Arial" pitchFamily="34" charset="0"/>
              </a:rPr>
              <a:t>cơ</a:t>
            </a:r>
            <a:r>
              <a:rPr lang="en-US" sz="3200" dirty="0">
                <a:latin typeface="Arial" pitchFamily="34" charset="0"/>
                <a:cs typeface="Arial" pitchFamily="34" charset="0"/>
              </a:rPr>
              <a:t> </a:t>
            </a:r>
            <a:r>
              <a:rPr lang="en-US" sz="3200" dirty="0" err="1">
                <a:latin typeface="Arial" pitchFamily="34" charset="0"/>
                <a:cs typeface="Arial" pitchFamily="34" charset="0"/>
              </a:rPr>
              <a:t>sở</a:t>
            </a:r>
            <a:r>
              <a:rPr lang="en-US" sz="3200" dirty="0">
                <a:latin typeface="Arial" pitchFamily="34" charset="0"/>
                <a:cs typeface="Arial" pitchFamily="34" charset="0"/>
              </a:rPr>
              <a:t> </a:t>
            </a:r>
            <a:r>
              <a:rPr lang="en-US" sz="3200" dirty="0" err="1">
                <a:latin typeface="Arial" pitchFamily="34" charset="0"/>
                <a:cs typeface="Arial" pitchFamily="34" charset="0"/>
              </a:rPr>
              <a:t>để</a:t>
            </a:r>
            <a:r>
              <a:rPr lang="en-US" sz="3200" dirty="0">
                <a:latin typeface="Arial" pitchFamily="34" charset="0"/>
                <a:cs typeface="Arial" pitchFamily="34" charset="0"/>
              </a:rPr>
              <a:t> </a:t>
            </a:r>
            <a:r>
              <a:rPr lang="en-US" sz="3200" dirty="0" err="1">
                <a:latin typeface="Arial" pitchFamily="34" charset="0"/>
                <a:cs typeface="Arial" pitchFamily="34" charset="0"/>
              </a:rPr>
              <a:t>giải</a:t>
            </a:r>
            <a:r>
              <a:rPr lang="en-US" sz="3200" dirty="0">
                <a:latin typeface="Arial" pitchFamily="34" charset="0"/>
                <a:cs typeface="Arial" pitchFamily="34" charset="0"/>
              </a:rPr>
              <a:t> </a:t>
            </a:r>
            <a:r>
              <a:rPr lang="en-US" sz="3200" dirty="0" err="1">
                <a:latin typeface="Arial" pitchFamily="34" charset="0"/>
                <a:cs typeface="Arial" pitchFamily="34" charset="0"/>
              </a:rPr>
              <a:t>quyết</a:t>
            </a:r>
            <a:r>
              <a:rPr lang="en-US" sz="3200" dirty="0">
                <a:latin typeface="Arial" pitchFamily="34" charset="0"/>
                <a:cs typeface="Arial" pitchFamily="34" charset="0"/>
              </a:rPr>
              <a:t> </a:t>
            </a:r>
            <a:r>
              <a:rPr lang="en-US" sz="3200" dirty="0" err="1">
                <a:latin typeface="Arial" pitchFamily="34" charset="0"/>
                <a:cs typeface="Arial" pitchFamily="34" charset="0"/>
              </a:rPr>
              <a:t>tốt</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sách</a:t>
            </a:r>
            <a:r>
              <a:rPr lang="en-US" sz="3200" dirty="0">
                <a:latin typeface="Arial" pitchFamily="34" charset="0"/>
                <a:cs typeface="Arial" pitchFamily="34" charset="0"/>
              </a:rPr>
              <a:t> </a:t>
            </a:r>
            <a:r>
              <a:rPr lang="en-US" sz="3200" dirty="0" err="1">
                <a:latin typeface="Arial" pitchFamily="34" charset="0"/>
                <a:cs typeface="Arial" pitchFamily="34" charset="0"/>
              </a:rPr>
              <a:t>xã</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ngược</a:t>
            </a:r>
            <a:r>
              <a:rPr lang="en-US" sz="3200" dirty="0">
                <a:latin typeface="Arial" pitchFamily="34" charset="0"/>
                <a:cs typeface="Arial" pitchFamily="34" charset="0"/>
              </a:rPr>
              <a:t> </a:t>
            </a:r>
            <a:r>
              <a:rPr lang="en-US" sz="3200" dirty="0" err="1">
                <a:latin typeface="Arial" pitchFamily="34" charset="0"/>
                <a:cs typeface="Arial" pitchFamily="34" charset="0"/>
              </a:rPr>
              <a:t>lại</a:t>
            </a:r>
            <a:r>
              <a:rPr lang="en-US" sz="3200" dirty="0">
                <a:latin typeface="Arial" pitchFamily="34" charset="0"/>
                <a:cs typeface="Arial" pitchFamily="34" charset="0"/>
              </a:rPr>
              <a:t> </a:t>
            </a:r>
            <a:r>
              <a:rPr lang="en-US" sz="3200" dirty="0" err="1">
                <a:latin typeface="Arial" pitchFamily="34" charset="0"/>
                <a:cs typeface="Arial" pitchFamily="34" charset="0"/>
              </a:rPr>
              <a:t>giải</a:t>
            </a:r>
            <a:r>
              <a:rPr lang="en-US" sz="3200" dirty="0">
                <a:latin typeface="Arial" pitchFamily="34" charset="0"/>
                <a:cs typeface="Arial" pitchFamily="34" charset="0"/>
              </a:rPr>
              <a:t> </a:t>
            </a:r>
            <a:r>
              <a:rPr lang="en-US" sz="3200" dirty="0" err="1">
                <a:latin typeface="Arial" pitchFamily="34" charset="0"/>
                <a:cs typeface="Arial" pitchFamily="34" charset="0"/>
              </a:rPr>
              <a:t>quyết</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sách</a:t>
            </a:r>
            <a:r>
              <a:rPr lang="en-US" sz="3200" dirty="0">
                <a:latin typeface="Arial" pitchFamily="34" charset="0"/>
                <a:cs typeface="Arial" pitchFamily="34" charset="0"/>
              </a:rPr>
              <a:t> </a:t>
            </a:r>
            <a:r>
              <a:rPr lang="en-US" sz="3200" dirty="0" err="1">
                <a:latin typeface="Arial" pitchFamily="34" charset="0"/>
                <a:cs typeface="Arial" pitchFamily="34" charset="0"/>
              </a:rPr>
              <a:t>xã</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lực</a:t>
            </a:r>
            <a:r>
              <a:rPr lang="en-US" sz="3200" dirty="0">
                <a:latin typeface="Arial" pitchFamily="34" charset="0"/>
                <a:cs typeface="Arial" pitchFamily="34" charset="0"/>
              </a:rPr>
              <a:t> </a:t>
            </a:r>
            <a:r>
              <a:rPr lang="en-US" sz="3200" dirty="0" err="1">
                <a:latin typeface="Arial" pitchFamily="34" charset="0"/>
                <a:cs typeface="Arial" pitchFamily="34" charset="0"/>
              </a:rPr>
              <a:t>thúc</a:t>
            </a:r>
            <a:r>
              <a:rPr lang="en-US" sz="3200" dirty="0">
                <a:latin typeface="Arial" pitchFamily="34" charset="0"/>
                <a:cs typeface="Arial" pitchFamily="34" charset="0"/>
              </a:rPr>
              <a:t> </a:t>
            </a:r>
            <a:r>
              <a:rPr lang="en-US" sz="3200" dirty="0" err="1">
                <a:latin typeface="Arial" pitchFamily="34" charset="0"/>
                <a:cs typeface="Arial" pitchFamily="34" charset="0"/>
              </a:rPr>
              <a:t>đẩy</a:t>
            </a:r>
            <a:r>
              <a:rPr lang="en-US" sz="3200" dirty="0">
                <a:latin typeface="Arial" pitchFamily="34" charset="0"/>
                <a:cs typeface="Arial" pitchFamily="34" charset="0"/>
              </a:rPr>
              <a:t> </a:t>
            </a:r>
            <a:r>
              <a:rPr lang="en-US" sz="3200" dirty="0" err="1">
                <a:latin typeface="Arial" pitchFamily="34" charset="0"/>
                <a:cs typeface="Arial" pitchFamily="34" charset="0"/>
              </a:rPr>
              <a:t>phát</a:t>
            </a:r>
            <a:r>
              <a:rPr lang="en-US" sz="3200" dirty="0">
                <a:latin typeface="Arial" pitchFamily="34" charset="0"/>
                <a:cs typeface="Arial" pitchFamily="34" charset="0"/>
              </a:rPr>
              <a:t> </a:t>
            </a:r>
            <a:r>
              <a:rPr lang="en-US" sz="3200" dirty="0" err="1">
                <a:latin typeface="Arial" pitchFamily="34" charset="0"/>
                <a:cs typeface="Arial" pitchFamily="34" charset="0"/>
              </a:rPr>
              <a:t>triển</a:t>
            </a:r>
            <a:r>
              <a:rPr lang="en-US" sz="3200" dirty="0">
                <a:latin typeface="Arial" pitchFamily="34" charset="0"/>
                <a:cs typeface="Arial" pitchFamily="34" charset="0"/>
              </a:rPr>
              <a:t> </a:t>
            </a:r>
            <a:r>
              <a:rPr lang="en-US" sz="3200" dirty="0" err="1">
                <a:latin typeface="Arial" pitchFamily="34" charset="0"/>
                <a:cs typeface="Arial" pitchFamily="34" charset="0"/>
              </a:rPr>
              <a:t>kinh</a:t>
            </a:r>
            <a:r>
              <a:rPr lang="en-US" sz="3200" dirty="0">
                <a:latin typeface="Arial" pitchFamily="34" charset="0"/>
                <a:cs typeface="Arial" pitchFamily="34" charset="0"/>
              </a:rPr>
              <a:t> </a:t>
            </a:r>
            <a:r>
              <a:rPr lang="en-US" sz="3200" dirty="0" err="1">
                <a:latin typeface="Arial" pitchFamily="34" charset="0"/>
                <a:cs typeface="Arial" pitchFamily="34" charset="0"/>
              </a:rPr>
              <a:t>tế</a:t>
            </a:r>
            <a:r>
              <a:rPr lang="en-US" sz="3200" dirty="0">
                <a:latin typeface="Arial" pitchFamily="34" charset="0"/>
                <a:cs typeface="Arial" pitchFamily="34" charset="0"/>
              </a:rPr>
              <a:t>.</a:t>
            </a:r>
          </a:p>
        </p:txBody>
      </p:sp>
    </p:spTree>
    <p:extLst>
      <p:ext uri="{BB962C8B-B14F-4D97-AF65-F5344CB8AC3E}">
        <p14:creationId xmlns:p14="http://schemas.microsoft.com/office/powerpoint/2010/main" val="152421152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9144000" cy="191135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i="1" dirty="0">
                <a:latin typeface="Arial" pitchFamily="34" charset="0"/>
                <a:cs typeface="Arial" pitchFamily="34" charset="0"/>
              </a:rPr>
              <a:t>2</a:t>
            </a:r>
            <a:r>
              <a:rPr lang="en-US" sz="3200" b="1" i="1" dirty="0">
                <a:latin typeface="Arial" pitchFamily="34" charset="0"/>
                <a:cs typeface="Arial" pitchFamily="34" charset="0"/>
              </a:rPr>
              <a:t>.2.2. </a:t>
            </a:r>
            <a:r>
              <a:rPr lang="en-US" sz="3200" b="1" i="1" dirty="0" err="1">
                <a:latin typeface="Arial" pitchFamily="34" charset="0"/>
                <a:cs typeface="Arial" pitchFamily="34" charset="0"/>
              </a:rPr>
              <a:t>Pháp</a:t>
            </a:r>
            <a:r>
              <a:rPr lang="en-US" sz="3200" b="1" i="1" dirty="0">
                <a:latin typeface="Arial" pitchFamily="34" charset="0"/>
                <a:cs typeface="Arial" pitchFamily="34" charset="0"/>
              </a:rPr>
              <a:t> </a:t>
            </a:r>
            <a:r>
              <a:rPr lang="en-US" sz="3200" b="1" i="1" dirty="0" err="1">
                <a:latin typeface="Arial" pitchFamily="34" charset="0"/>
                <a:cs typeface="Arial" pitchFamily="34" charset="0"/>
              </a:rPr>
              <a:t>luật</a:t>
            </a:r>
            <a:r>
              <a:rPr lang="en-US" sz="3200" b="1" i="1" dirty="0">
                <a:latin typeface="Arial" pitchFamily="34" charset="0"/>
                <a:cs typeface="Arial" pitchFamily="34" charset="0"/>
              </a:rPr>
              <a:t> </a:t>
            </a:r>
            <a:r>
              <a:rPr lang="en-US" sz="3200" b="1" i="1" dirty="0" err="1">
                <a:latin typeface="Arial" pitchFamily="34" charset="0"/>
                <a:cs typeface="Arial" pitchFamily="34" charset="0"/>
              </a:rPr>
              <a:t>lao</a:t>
            </a:r>
            <a:r>
              <a:rPr lang="en-US" sz="3200" b="1" i="1" dirty="0">
                <a:latin typeface="Arial" pitchFamily="34" charset="0"/>
                <a:cs typeface="Arial" pitchFamily="34" charset="0"/>
              </a:rPr>
              <a:t> </a:t>
            </a:r>
            <a:r>
              <a:rPr lang="en-US" sz="3200" b="1" i="1" dirty="0" err="1">
                <a:latin typeface="Arial" pitchFamily="34" charset="0"/>
                <a:cs typeface="Arial" pitchFamily="34" charset="0"/>
              </a:rPr>
              <a:t>động</a:t>
            </a:r>
            <a:r>
              <a:rPr lang="en-US" sz="3200" b="1" i="1" dirty="0">
                <a:latin typeface="Arial" pitchFamily="34" charset="0"/>
                <a:cs typeface="Arial" pitchFamily="34" charset="0"/>
              </a:rPr>
              <a:t> </a:t>
            </a:r>
            <a:r>
              <a:rPr lang="en-US" sz="3200" b="1" i="1" dirty="0" err="1">
                <a:latin typeface="Arial" pitchFamily="34" charset="0"/>
                <a:cs typeface="Arial" pitchFamily="34" charset="0"/>
              </a:rPr>
              <a:t>tôn</a:t>
            </a:r>
            <a:r>
              <a:rPr lang="en-US" sz="3200" b="1" i="1" dirty="0">
                <a:latin typeface="Arial" pitchFamily="34" charset="0"/>
                <a:cs typeface="Arial" pitchFamily="34" charset="0"/>
              </a:rPr>
              <a:t> </a:t>
            </a:r>
            <a:r>
              <a:rPr lang="en-US" sz="3200" b="1" i="1" dirty="0" err="1">
                <a:latin typeface="Arial" pitchFamily="34" charset="0"/>
                <a:cs typeface="Arial" pitchFamily="34" charset="0"/>
              </a:rPr>
              <a:t>trọng</a:t>
            </a:r>
            <a:r>
              <a:rPr lang="en-US" sz="3200" b="1" i="1" dirty="0">
                <a:latin typeface="Arial" pitchFamily="34" charset="0"/>
                <a:cs typeface="Arial" pitchFamily="34" charset="0"/>
              </a:rPr>
              <a:t> </a:t>
            </a:r>
            <a:r>
              <a:rPr lang="en-US" sz="3200" b="1" i="1" dirty="0" err="1">
                <a:latin typeface="Arial" pitchFamily="34" charset="0"/>
                <a:cs typeface="Arial" pitchFamily="34" charset="0"/>
              </a:rPr>
              <a:t>sự</a:t>
            </a:r>
            <a:r>
              <a:rPr lang="en-US" sz="3200" b="1" i="1" dirty="0">
                <a:latin typeface="Arial" pitchFamily="34" charset="0"/>
                <a:cs typeface="Arial" pitchFamily="34" charset="0"/>
              </a:rPr>
              <a:t> </a:t>
            </a:r>
            <a:r>
              <a:rPr lang="en-US" sz="3200" b="1" i="1" dirty="0" err="1">
                <a:latin typeface="Arial" pitchFamily="34" charset="0"/>
                <a:cs typeface="Arial" pitchFamily="34" charset="0"/>
              </a:rPr>
              <a:t>thỏa</a:t>
            </a:r>
            <a:r>
              <a:rPr lang="en-US" sz="3200" b="1" i="1" dirty="0">
                <a:latin typeface="Arial" pitchFamily="34" charset="0"/>
                <a:cs typeface="Arial" pitchFamily="34" charset="0"/>
              </a:rPr>
              <a:t> </a:t>
            </a:r>
            <a:r>
              <a:rPr lang="en-US" sz="3200" b="1" i="1" dirty="0" err="1">
                <a:latin typeface="Arial" pitchFamily="34" charset="0"/>
                <a:cs typeface="Arial" pitchFamily="34" charset="0"/>
              </a:rPr>
              <a:t>thuận</a:t>
            </a:r>
            <a:r>
              <a:rPr lang="en-US" sz="3200" b="1" i="1" dirty="0">
                <a:latin typeface="Arial" pitchFamily="34" charset="0"/>
                <a:cs typeface="Arial" pitchFamily="34" charset="0"/>
              </a:rPr>
              <a:t> </a:t>
            </a:r>
            <a:r>
              <a:rPr lang="en-US" sz="3200" b="1" i="1" dirty="0" err="1">
                <a:latin typeface="Arial" pitchFamily="34" charset="0"/>
                <a:cs typeface="Arial" pitchFamily="34" charset="0"/>
              </a:rPr>
              <a:t>hợp</a:t>
            </a:r>
            <a:r>
              <a:rPr lang="en-US" sz="3200" b="1" i="1" dirty="0">
                <a:latin typeface="Arial" pitchFamily="34" charset="0"/>
                <a:cs typeface="Arial" pitchFamily="34" charset="0"/>
              </a:rPr>
              <a:t> </a:t>
            </a:r>
            <a:r>
              <a:rPr lang="en-US" sz="3200" b="1" i="1" dirty="0" err="1">
                <a:latin typeface="Arial" pitchFamily="34" charset="0"/>
                <a:cs typeface="Arial" pitchFamily="34" charset="0"/>
              </a:rPr>
              <a:t>pháp</a:t>
            </a:r>
            <a:r>
              <a:rPr lang="en-US" sz="3200" b="1" i="1" dirty="0">
                <a:latin typeface="Arial" pitchFamily="34" charset="0"/>
                <a:cs typeface="Arial" pitchFamily="34" charset="0"/>
              </a:rPr>
              <a:t> </a:t>
            </a:r>
            <a:r>
              <a:rPr lang="en-US" sz="3200" b="1" i="1" dirty="0" err="1">
                <a:latin typeface="Arial" pitchFamily="34" charset="0"/>
                <a:cs typeface="Arial" pitchFamily="34" charset="0"/>
              </a:rPr>
              <a:t>của</a:t>
            </a:r>
            <a:r>
              <a:rPr lang="en-US" sz="3200" b="1" i="1" dirty="0">
                <a:latin typeface="Arial" pitchFamily="34" charset="0"/>
                <a:cs typeface="Arial" pitchFamily="34" charset="0"/>
              </a:rPr>
              <a:t> </a:t>
            </a:r>
            <a:r>
              <a:rPr lang="en-US" sz="3200" b="1" i="1" dirty="0" err="1">
                <a:latin typeface="Arial" pitchFamily="34" charset="0"/>
                <a:cs typeface="Arial" pitchFamily="34" charset="0"/>
              </a:rPr>
              <a:t>các</a:t>
            </a:r>
            <a:r>
              <a:rPr lang="en-US" sz="3200" b="1" i="1" dirty="0">
                <a:latin typeface="Arial" pitchFamily="34" charset="0"/>
                <a:cs typeface="Arial" pitchFamily="34" charset="0"/>
              </a:rPr>
              <a:t> </a:t>
            </a:r>
            <a:r>
              <a:rPr lang="en-US" sz="3200" b="1" i="1" dirty="0" err="1">
                <a:latin typeface="Arial" pitchFamily="34" charset="0"/>
                <a:cs typeface="Arial" pitchFamily="34" charset="0"/>
              </a:rPr>
              <a:t>chủ</a:t>
            </a:r>
            <a:r>
              <a:rPr lang="en-US" sz="3200" b="1" i="1" dirty="0">
                <a:latin typeface="Arial" pitchFamily="34" charset="0"/>
                <a:cs typeface="Arial" pitchFamily="34" charset="0"/>
              </a:rPr>
              <a:t> </a:t>
            </a:r>
            <a:r>
              <a:rPr lang="en-US" sz="3200" b="1" i="1" dirty="0" err="1">
                <a:latin typeface="Arial" pitchFamily="34" charset="0"/>
                <a:cs typeface="Arial" pitchFamily="34" charset="0"/>
              </a:rPr>
              <a:t>thể</a:t>
            </a:r>
            <a:r>
              <a:rPr lang="en-US" sz="3200" b="1" i="1" dirty="0">
                <a:latin typeface="Arial" pitchFamily="34" charset="0"/>
                <a:cs typeface="Arial" pitchFamily="34" charset="0"/>
              </a:rPr>
              <a:t> </a:t>
            </a:r>
            <a:r>
              <a:rPr lang="en-US" sz="3200" b="1" i="1" dirty="0" err="1">
                <a:latin typeface="Arial" pitchFamily="34" charset="0"/>
                <a:cs typeface="Arial" pitchFamily="34" charset="0"/>
              </a:rPr>
              <a:t>quan</a:t>
            </a:r>
            <a:r>
              <a:rPr lang="en-US" sz="3200" b="1" i="1" dirty="0">
                <a:latin typeface="Arial" pitchFamily="34" charset="0"/>
                <a:cs typeface="Arial" pitchFamily="34" charset="0"/>
              </a:rPr>
              <a:t> </a:t>
            </a:r>
            <a:r>
              <a:rPr lang="en-US" sz="3200" b="1" i="1" dirty="0" err="1">
                <a:latin typeface="Arial" pitchFamily="34" charset="0"/>
                <a:cs typeface="Arial" pitchFamily="34" charset="0"/>
              </a:rPr>
              <a:t>hệ</a:t>
            </a:r>
            <a:r>
              <a:rPr lang="en-US" sz="3200" b="1" i="1" dirty="0">
                <a:latin typeface="Arial" pitchFamily="34" charset="0"/>
                <a:cs typeface="Arial" pitchFamily="34" charset="0"/>
              </a:rPr>
              <a:t> </a:t>
            </a:r>
            <a:r>
              <a:rPr lang="en-US" sz="3200" b="1" i="1" dirty="0" err="1">
                <a:latin typeface="Arial" pitchFamily="34" charset="0"/>
                <a:cs typeface="Arial" pitchFamily="34" charset="0"/>
              </a:rPr>
              <a:t>trong</a:t>
            </a:r>
            <a:r>
              <a:rPr lang="en-US" sz="3200" b="1" i="1" dirty="0">
                <a:latin typeface="Arial" pitchFamily="34" charset="0"/>
                <a:cs typeface="Arial" pitchFamily="34" charset="0"/>
              </a:rPr>
              <a:t> </a:t>
            </a:r>
            <a:r>
              <a:rPr lang="en-US" sz="3200" b="1" i="1" dirty="0" err="1">
                <a:latin typeface="Arial" pitchFamily="34" charset="0"/>
                <a:cs typeface="Arial" pitchFamily="34" charset="0"/>
              </a:rPr>
              <a:t>lao</a:t>
            </a:r>
            <a:r>
              <a:rPr lang="en-US" sz="3200" b="1" i="1" dirty="0">
                <a:latin typeface="Arial" pitchFamily="34" charset="0"/>
                <a:cs typeface="Arial" pitchFamily="34" charset="0"/>
              </a:rPr>
              <a:t> </a:t>
            </a:r>
            <a:r>
              <a:rPr lang="en-US" sz="3200" b="1" i="1" dirty="0" err="1">
                <a:latin typeface="Arial" pitchFamily="34" charset="0"/>
                <a:cs typeface="Arial" pitchFamily="34" charset="0"/>
              </a:rPr>
              <a:t>động</a:t>
            </a:r>
            <a:r>
              <a:rPr lang="en-US" sz="3200" b="1" i="1" dirty="0">
                <a:latin typeface="Arial" pitchFamily="34" charset="0"/>
                <a:cs typeface="Arial" pitchFamily="34" charset="0"/>
              </a:rPr>
              <a:t>; </a:t>
            </a:r>
            <a:endParaRPr lang="en-US" sz="3200" dirty="0">
              <a:latin typeface="Arial" pitchFamily="34" charset="0"/>
              <a:cs typeface="Arial" pitchFamily="34" charset="0"/>
            </a:endParaRPr>
          </a:p>
        </p:txBody>
      </p:sp>
      <p:pic>
        <p:nvPicPr>
          <p:cNvPr id="2458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3524250"/>
            <a:ext cx="9144000" cy="157956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i="1" dirty="0" err="1">
                <a:latin typeface="Arial" pitchFamily="34" charset="0"/>
                <a:cs typeface="Arial" pitchFamily="34" charset="0"/>
              </a:rPr>
              <a:t>khuyến</a:t>
            </a:r>
            <a:r>
              <a:rPr lang="en-US" sz="3200" b="1" i="1" dirty="0">
                <a:latin typeface="Arial" pitchFamily="34" charset="0"/>
                <a:cs typeface="Arial" pitchFamily="34" charset="0"/>
              </a:rPr>
              <a:t> </a:t>
            </a:r>
            <a:r>
              <a:rPr lang="en-US" sz="3200" b="1" i="1" dirty="0" err="1">
                <a:latin typeface="Arial" pitchFamily="34" charset="0"/>
                <a:cs typeface="Arial" pitchFamily="34" charset="0"/>
              </a:rPr>
              <a:t>khích</a:t>
            </a:r>
            <a:r>
              <a:rPr lang="en-US" sz="3200" b="1" i="1" dirty="0">
                <a:latin typeface="Arial" pitchFamily="34" charset="0"/>
                <a:cs typeface="Arial" pitchFamily="34" charset="0"/>
              </a:rPr>
              <a:t> </a:t>
            </a:r>
            <a:r>
              <a:rPr lang="en-US" sz="3200" b="1" i="1" dirty="0" err="1">
                <a:latin typeface="Arial" pitchFamily="34" charset="0"/>
                <a:cs typeface="Arial" pitchFamily="34" charset="0"/>
              </a:rPr>
              <a:t>những</a:t>
            </a:r>
            <a:r>
              <a:rPr lang="en-US" sz="3200" b="1" i="1" dirty="0">
                <a:latin typeface="Arial" pitchFamily="34" charset="0"/>
                <a:cs typeface="Arial" pitchFamily="34" charset="0"/>
              </a:rPr>
              <a:t> </a:t>
            </a:r>
            <a:r>
              <a:rPr lang="en-US" sz="3200" b="1" i="1" dirty="0" err="1">
                <a:latin typeface="Arial" pitchFamily="34" charset="0"/>
                <a:cs typeface="Arial" pitchFamily="34" charset="0"/>
              </a:rPr>
              <a:t>thỏa</a:t>
            </a:r>
            <a:r>
              <a:rPr lang="en-US" sz="3200" b="1" i="1" dirty="0">
                <a:latin typeface="Arial" pitchFamily="34" charset="0"/>
                <a:cs typeface="Arial" pitchFamily="34" charset="0"/>
              </a:rPr>
              <a:t> </a:t>
            </a:r>
            <a:r>
              <a:rPr lang="en-US" sz="3200" b="1" i="1" dirty="0" err="1">
                <a:latin typeface="Arial" pitchFamily="34" charset="0"/>
                <a:cs typeface="Arial" pitchFamily="34" charset="0"/>
              </a:rPr>
              <a:t>thuận</a:t>
            </a:r>
            <a:r>
              <a:rPr lang="en-US" sz="3200" b="1" i="1" dirty="0">
                <a:latin typeface="Arial" pitchFamily="34" charset="0"/>
                <a:cs typeface="Arial" pitchFamily="34" charset="0"/>
              </a:rPr>
              <a:t> </a:t>
            </a:r>
            <a:r>
              <a:rPr lang="en-US" sz="3200" b="1" i="1" dirty="0" err="1">
                <a:latin typeface="Arial" pitchFamily="34" charset="0"/>
                <a:cs typeface="Arial" pitchFamily="34" charset="0"/>
              </a:rPr>
              <a:t>có</a:t>
            </a:r>
            <a:r>
              <a:rPr lang="en-US" sz="3200" b="1" i="1" dirty="0">
                <a:latin typeface="Arial" pitchFamily="34" charset="0"/>
                <a:cs typeface="Arial" pitchFamily="34" charset="0"/>
              </a:rPr>
              <a:t> </a:t>
            </a:r>
            <a:r>
              <a:rPr lang="en-US" sz="3200" b="1" i="1" dirty="0" err="1">
                <a:latin typeface="Arial" pitchFamily="34" charset="0"/>
                <a:cs typeface="Arial" pitchFamily="34" charset="0"/>
              </a:rPr>
              <a:t>lợi</a:t>
            </a:r>
            <a:r>
              <a:rPr lang="en-US" sz="3200" b="1" i="1" dirty="0">
                <a:latin typeface="Arial" pitchFamily="34" charset="0"/>
                <a:cs typeface="Arial" pitchFamily="34" charset="0"/>
              </a:rPr>
              <a:t> </a:t>
            </a:r>
            <a:r>
              <a:rPr lang="en-US" sz="3200" b="1" i="1" dirty="0" err="1">
                <a:latin typeface="Arial" pitchFamily="34" charset="0"/>
                <a:cs typeface="Arial" pitchFamily="34" charset="0"/>
              </a:rPr>
              <a:t>hơn</a:t>
            </a:r>
            <a:r>
              <a:rPr lang="en-US" sz="3200" b="1" i="1" dirty="0">
                <a:latin typeface="Arial" pitchFamily="34" charset="0"/>
                <a:cs typeface="Arial" pitchFamily="34" charset="0"/>
              </a:rPr>
              <a:t> </a:t>
            </a:r>
            <a:r>
              <a:rPr lang="en-US" sz="3200" b="1" i="1" dirty="0" err="1">
                <a:latin typeface="Arial" pitchFamily="34" charset="0"/>
                <a:cs typeface="Arial" pitchFamily="34" charset="0"/>
              </a:rPr>
              <a:t>cho</a:t>
            </a:r>
            <a:r>
              <a:rPr lang="en-US" sz="3200" b="1" i="1" dirty="0">
                <a:latin typeface="Arial" pitchFamily="34" charset="0"/>
                <a:cs typeface="Arial" pitchFamily="34" charset="0"/>
              </a:rPr>
              <a:t> </a:t>
            </a:r>
            <a:r>
              <a:rPr lang="en-US" sz="3200" b="1" i="1" dirty="0" err="1">
                <a:latin typeface="Arial" pitchFamily="34" charset="0"/>
                <a:cs typeface="Arial" pitchFamily="34" charset="0"/>
              </a:rPr>
              <a:t>người</a:t>
            </a:r>
            <a:r>
              <a:rPr lang="en-US" sz="3200" b="1" i="1" dirty="0">
                <a:latin typeface="Arial" pitchFamily="34" charset="0"/>
                <a:cs typeface="Arial" pitchFamily="34" charset="0"/>
              </a:rPr>
              <a:t> </a:t>
            </a:r>
            <a:r>
              <a:rPr lang="en-US" sz="3200" b="1" i="1" dirty="0" err="1">
                <a:latin typeface="Arial" pitchFamily="34" charset="0"/>
                <a:cs typeface="Arial" pitchFamily="34" charset="0"/>
              </a:rPr>
              <a:t>lao</a:t>
            </a:r>
            <a:r>
              <a:rPr lang="en-US" sz="3200" b="1" i="1" dirty="0">
                <a:latin typeface="Arial" pitchFamily="34" charset="0"/>
                <a:cs typeface="Arial" pitchFamily="34" charset="0"/>
              </a:rPr>
              <a:t> </a:t>
            </a:r>
            <a:r>
              <a:rPr lang="en-US" sz="3200" b="1" i="1" dirty="0" err="1">
                <a:latin typeface="Arial" pitchFamily="34" charset="0"/>
                <a:cs typeface="Arial" pitchFamily="34" charset="0"/>
              </a:rPr>
              <a:t>động</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33369187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8329613" cy="113030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b="1" i="1" dirty="0">
                <a:latin typeface="Arial" pitchFamily="34" charset="0"/>
                <a:cs typeface="Arial" pitchFamily="34" charset="0"/>
              </a:rPr>
              <a:t>2.2.3. </a:t>
            </a:r>
            <a:r>
              <a:rPr lang="en-US" sz="3200" b="1" i="1" dirty="0" err="1">
                <a:latin typeface="Arial" pitchFamily="34" charset="0"/>
                <a:cs typeface="Arial" pitchFamily="34" charset="0"/>
              </a:rPr>
              <a:t>Nguyên</a:t>
            </a:r>
            <a:r>
              <a:rPr lang="en-US" sz="3200" b="1" i="1" dirty="0">
                <a:latin typeface="Arial" pitchFamily="34" charset="0"/>
                <a:cs typeface="Arial" pitchFamily="34" charset="0"/>
              </a:rPr>
              <a:t> </a:t>
            </a:r>
            <a:r>
              <a:rPr lang="en-US" sz="3200" b="1" i="1" dirty="0" err="1">
                <a:latin typeface="Arial" pitchFamily="34" charset="0"/>
                <a:cs typeface="Arial" pitchFamily="34" charset="0"/>
              </a:rPr>
              <a:t>tắc</a:t>
            </a:r>
            <a:r>
              <a:rPr lang="en-US" sz="3200" b="1" i="1" dirty="0">
                <a:latin typeface="Arial" pitchFamily="34" charset="0"/>
                <a:cs typeface="Arial" pitchFamily="34" charset="0"/>
              </a:rPr>
              <a:t> </a:t>
            </a:r>
            <a:r>
              <a:rPr lang="en-US" sz="3200" b="1" i="1" dirty="0" err="1">
                <a:latin typeface="Arial" pitchFamily="34" charset="0"/>
                <a:cs typeface="Arial" pitchFamily="34" charset="0"/>
              </a:rPr>
              <a:t>trả</a:t>
            </a:r>
            <a:r>
              <a:rPr lang="en-US" sz="3200" b="1" i="1" dirty="0">
                <a:latin typeface="Arial" pitchFamily="34" charset="0"/>
                <a:cs typeface="Arial" pitchFamily="34" charset="0"/>
              </a:rPr>
              <a:t> </a:t>
            </a:r>
            <a:r>
              <a:rPr lang="en-US" sz="3200" b="1" i="1" dirty="0" err="1">
                <a:latin typeface="Arial" pitchFamily="34" charset="0"/>
                <a:cs typeface="Arial" pitchFamily="34" charset="0"/>
              </a:rPr>
              <a:t>lương</a:t>
            </a:r>
            <a:r>
              <a:rPr lang="en-US" sz="3200" b="1" i="1" dirty="0">
                <a:latin typeface="Arial" pitchFamily="34" charset="0"/>
                <a:cs typeface="Arial" pitchFamily="34" charset="0"/>
              </a:rPr>
              <a:t> </a:t>
            </a:r>
            <a:r>
              <a:rPr lang="en-US" sz="3200" b="1" i="1" dirty="0" err="1">
                <a:latin typeface="Arial" pitchFamily="34" charset="0"/>
                <a:cs typeface="Arial" pitchFamily="34" charset="0"/>
              </a:rPr>
              <a:t>theo</a:t>
            </a:r>
            <a:r>
              <a:rPr lang="en-US" sz="3200" b="1" i="1" dirty="0">
                <a:latin typeface="Arial" pitchFamily="34" charset="0"/>
                <a:cs typeface="Arial" pitchFamily="34" charset="0"/>
              </a:rPr>
              <a:t> </a:t>
            </a:r>
            <a:r>
              <a:rPr lang="en-US" sz="3200" b="1" i="1" dirty="0" err="1">
                <a:latin typeface="Arial" pitchFamily="34" charset="0"/>
                <a:cs typeface="Arial" pitchFamily="34" charset="0"/>
              </a:rPr>
              <a:t>lao</a:t>
            </a:r>
            <a:r>
              <a:rPr lang="en-US" sz="3200" b="1" i="1" dirty="0">
                <a:latin typeface="Arial" pitchFamily="34" charset="0"/>
                <a:cs typeface="Arial" pitchFamily="34" charset="0"/>
              </a:rPr>
              <a:t> </a:t>
            </a:r>
            <a:r>
              <a:rPr lang="en-US" sz="3200" b="1" i="1" dirty="0" err="1">
                <a:latin typeface="Arial" pitchFamily="34" charset="0"/>
                <a:cs typeface="Arial" pitchFamily="34" charset="0"/>
              </a:rPr>
              <a:t>động</a:t>
            </a:r>
            <a:r>
              <a:rPr lang="en-US" sz="3200" dirty="0">
                <a:latin typeface="Arial" pitchFamily="34" charset="0"/>
                <a:cs typeface="Arial" pitchFamily="34" charset="0"/>
              </a:rPr>
              <a:t> </a:t>
            </a:r>
          </a:p>
        </p:txBody>
      </p:sp>
      <p:pic>
        <p:nvPicPr>
          <p:cNvPr id="2560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427288"/>
            <a:ext cx="9144000" cy="35909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luật</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quy</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 </a:t>
            </a:r>
            <a:r>
              <a:rPr lang="en-US" sz="3200" dirty="0" err="1">
                <a:latin typeface="Arial" pitchFamily="34" charset="0"/>
                <a:cs typeface="Arial" pitchFamily="34" charset="0"/>
              </a:rPr>
              <a:t>tiền</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tiền</a:t>
            </a:r>
            <a:r>
              <a:rPr lang="en-US" sz="3200" dirty="0">
                <a:latin typeface="Arial" pitchFamily="34" charset="0"/>
                <a:cs typeface="Arial" pitchFamily="34" charset="0"/>
              </a:rPr>
              <a:t> </a:t>
            </a:r>
            <a:r>
              <a:rPr lang="en-US" sz="3200" dirty="0" err="1">
                <a:latin typeface="Arial" pitchFamily="34" charset="0"/>
                <a:cs typeface="Arial" pitchFamily="34" charset="0"/>
              </a:rPr>
              <a:t>lương</a:t>
            </a:r>
            <a:r>
              <a:rPr lang="en-US" sz="3200" dirty="0">
                <a:latin typeface="Arial" pitchFamily="34" charset="0"/>
                <a:cs typeface="Arial" pitchFamily="34" charset="0"/>
              </a:rPr>
              <a:t>) </a:t>
            </a:r>
            <a:r>
              <a:rPr lang="en-US" sz="3200" dirty="0" err="1">
                <a:latin typeface="Arial" pitchFamily="34" charset="0"/>
                <a:cs typeface="Arial" pitchFamily="34" charset="0"/>
              </a:rPr>
              <a:t>trả</a:t>
            </a:r>
            <a:r>
              <a:rPr lang="en-US" sz="3200" dirty="0">
                <a:latin typeface="Arial" pitchFamily="34" charset="0"/>
                <a:cs typeface="Arial" pitchFamily="34" charset="0"/>
              </a:rPr>
              <a:t> </a:t>
            </a:r>
            <a:r>
              <a:rPr lang="en-US" sz="3200" dirty="0" err="1">
                <a:latin typeface="Arial" pitchFamily="34" charset="0"/>
                <a:cs typeface="Arial" pitchFamily="34" charset="0"/>
              </a:rPr>
              <a:t>cho</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theo</a:t>
            </a:r>
            <a:r>
              <a:rPr lang="en-US" sz="3200" dirty="0">
                <a:latin typeface="Arial" pitchFamily="34" charset="0"/>
                <a:cs typeface="Arial" pitchFamily="34" charset="0"/>
              </a:rPr>
              <a:t> </a:t>
            </a:r>
            <a:r>
              <a:rPr lang="en-US" sz="3200" dirty="0" err="1">
                <a:latin typeface="Arial" pitchFamily="34" charset="0"/>
                <a:cs typeface="Arial" pitchFamily="34" charset="0"/>
              </a:rPr>
              <a:t>năng</a:t>
            </a:r>
            <a:r>
              <a:rPr lang="en-US" sz="3200" dirty="0">
                <a:latin typeface="Arial" pitchFamily="34" charset="0"/>
                <a:cs typeface="Arial" pitchFamily="34" charset="0"/>
              </a:rPr>
              <a:t> </a:t>
            </a:r>
            <a:r>
              <a:rPr lang="en-US" sz="3200" dirty="0" err="1">
                <a:latin typeface="Arial" pitchFamily="34" charset="0"/>
                <a:cs typeface="Arial" pitchFamily="34" charset="0"/>
              </a:rPr>
              <a:t>suất</a:t>
            </a:r>
            <a:r>
              <a:rPr lang="en-US" sz="3200" dirty="0">
                <a:latin typeface="Arial" pitchFamily="34" charset="0"/>
                <a:cs typeface="Arial" pitchFamily="34" charset="0"/>
              </a:rPr>
              <a:t> </a:t>
            </a:r>
            <a:r>
              <a:rPr lang="en-US" sz="3200" dirty="0" err="1">
                <a:latin typeface="Arial" pitchFamily="34" charset="0"/>
                <a:cs typeface="Arial" pitchFamily="34" charset="0"/>
              </a:rPr>
              <a:t>lao</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chất</a:t>
            </a:r>
            <a:r>
              <a:rPr lang="en-US" sz="3200" dirty="0">
                <a:latin typeface="Arial" pitchFamily="34" charset="0"/>
                <a:cs typeface="Arial" pitchFamily="34" charset="0"/>
              </a:rPr>
              <a:t> </a:t>
            </a:r>
            <a:r>
              <a:rPr lang="en-US" sz="3200" dirty="0" err="1">
                <a:latin typeface="Arial" pitchFamily="34" charset="0"/>
                <a:cs typeface="Arial" pitchFamily="34" charset="0"/>
              </a:rPr>
              <a:t>lượng</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hiệu</a:t>
            </a:r>
            <a:r>
              <a:rPr lang="en-US" sz="3200" dirty="0">
                <a:latin typeface="Arial" pitchFamily="34" charset="0"/>
                <a:cs typeface="Arial" pitchFamily="34" charset="0"/>
              </a:rPr>
              <a:t> </a:t>
            </a:r>
            <a:r>
              <a:rPr lang="en-US" sz="3200" dirty="0" err="1">
                <a:latin typeface="Arial" pitchFamily="34" charset="0"/>
                <a:cs typeface="Arial" pitchFamily="34" charset="0"/>
              </a:rPr>
              <a:t>quả</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p>
          <a:p>
            <a:pPr fontAlgn="auto">
              <a:spcBef>
                <a:spcPts val="0"/>
              </a:spcBef>
              <a:spcAft>
                <a:spcPts val="0"/>
              </a:spcAft>
              <a:defRPr/>
            </a:pPr>
            <a:r>
              <a:rPr lang="en-US" sz="3200" dirty="0">
                <a:latin typeface="Arial" pitchFamily="34" charset="0"/>
                <a:cs typeface="Arial" pitchFamily="34" charset="0"/>
              </a:rPr>
              <a:t>- </a:t>
            </a:r>
            <a:r>
              <a:rPr lang="en-US" sz="3200" dirty="0" err="1">
                <a:latin typeface="Arial" pitchFamily="34" charset="0"/>
                <a:cs typeface="Arial" pitchFamily="34" charset="0"/>
              </a:rPr>
              <a:t>Quy</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 </a:t>
            </a:r>
            <a:r>
              <a:rPr lang="en-US" sz="3200" dirty="0" err="1">
                <a:latin typeface="Arial" pitchFamily="34" charset="0"/>
                <a:cs typeface="Arial" pitchFamily="34" charset="0"/>
              </a:rPr>
              <a:t>mức</a:t>
            </a:r>
            <a:r>
              <a:rPr lang="en-US" sz="3200" dirty="0">
                <a:latin typeface="Arial" pitchFamily="34" charset="0"/>
                <a:cs typeface="Arial" pitchFamily="34" charset="0"/>
              </a:rPr>
              <a:t> </a:t>
            </a:r>
            <a:r>
              <a:rPr lang="en-US" sz="3200" dirty="0" err="1">
                <a:latin typeface="Arial" pitchFamily="34" charset="0"/>
                <a:cs typeface="Arial" pitchFamily="34" charset="0"/>
              </a:rPr>
              <a:t>tiền</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dù</a:t>
            </a:r>
            <a:r>
              <a:rPr lang="en-US" sz="3200" dirty="0">
                <a:latin typeface="Arial" pitchFamily="34" charset="0"/>
                <a:cs typeface="Arial" pitchFamily="34" charset="0"/>
              </a:rPr>
              <a:t> </a:t>
            </a:r>
            <a:r>
              <a:rPr lang="en-US" sz="3200" dirty="0" err="1">
                <a:latin typeface="Arial" pitchFamily="34" charset="0"/>
                <a:cs typeface="Arial" pitchFamily="34" charset="0"/>
              </a:rPr>
              <a:t>hai</a:t>
            </a:r>
            <a:r>
              <a:rPr lang="en-US" sz="3200" dirty="0">
                <a:latin typeface="Arial" pitchFamily="34" charset="0"/>
                <a:cs typeface="Arial" pitchFamily="34" charset="0"/>
              </a:rPr>
              <a:t> </a:t>
            </a:r>
            <a:r>
              <a:rPr lang="en-US" sz="3200" dirty="0" err="1">
                <a:latin typeface="Arial" pitchFamily="34" charset="0"/>
                <a:cs typeface="Arial" pitchFamily="34" charset="0"/>
              </a:rPr>
              <a:t>bên</a:t>
            </a:r>
            <a:r>
              <a:rPr lang="en-US" sz="3200" dirty="0">
                <a:latin typeface="Arial" pitchFamily="34" charset="0"/>
                <a:cs typeface="Arial" pitchFamily="34" charset="0"/>
              </a:rPr>
              <a:t> </a:t>
            </a:r>
            <a:r>
              <a:rPr lang="en-US" sz="3200" dirty="0" err="1">
                <a:latin typeface="Arial" pitchFamily="34" charset="0"/>
                <a:cs typeface="Arial" pitchFamily="34" charset="0"/>
              </a:rPr>
              <a:t>thỏa</a:t>
            </a:r>
            <a:r>
              <a:rPr lang="en-US" sz="3200" dirty="0">
                <a:latin typeface="Arial" pitchFamily="34" charset="0"/>
                <a:cs typeface="Arial" pitchFamily="34" charset="0"/>
              </a:rPr>
              <a:t> </a:t>
            </a:r>
            <a:r>
              <a:rPr lang="en-US" sz="3200" dirty="0" err="1">
                <a:latin typeface="Arial" pitchFamily="34" charset="0"/>
                <a:cs typeface="Arial" pitchFamily="34" charset="0"/>
              </a:rPr>
              <a:t>thuận</a:t>
            </a:r>
            <a:r>
              <a:rPr lang="en-US" sz="3200" dirty="0">
                <a:latin typeface="Arial" pitchFamily="34" charset="0"/>
                <a:cs typeface="Arial" pitchFamily="34" charset="0"/>
              </a:rPr>
              <a:t> </a:t>
            </a:r>
            <a:r>
              <a:rPr lang="en-US" sz="3200" dirty="0" err="1">
                <a:latin typeface="Arial" pitchFamily="34" charset="0"/>
                <a:cs typeface="Arial" pitchFamily="34" charset="0"/>
              </a:rPr>
              <a:t>thế</a:t>
            </a:r>
            <a:r>
              <a:rPr lang="en-US" sz="3200" dirty="0">
                <a:latin typeface="Arial" pitchFamily="34" charset="0"/>
                <a:cs typeface="Arial" pitchFamily="34" charset="0"/>
              </a:rPr>
              <a:t> </a:t>
            </a:r>
            <a:r>
              <a:rPr lang="en-US" sz="3200" dirty="0" err="1">
                <a:latin typeface="Arial" pitchFamily="34" charset="0"/>
                <a:cs typeface="Arial" pitchFamily="34" charset="0"/>
              </a:rPr>
              <a:t>nào</a:t>
            </a:r>
            <a:r>
              <a:rPr lang="en-US" sz="3200" dirty="0">
                <a:latin typeface="Arial" pitchFamily="34" charset="0"/>
                <a:cs typeface="Arial" pitchFamily="34" charset="0"/>
              </a:rPr>
              <a:t> </a:t>
            </a:r>
            <a:r>
              <a:rPr lang="en-US" sz="3200" dirty="0" err="1">
                <a:latin typeface="Arial" pitchFamily="34" charset="0"/>
                <a:cs typeface="Arial" pitchFamily="34" charset="0"/>
              </a:rPr>
              <a:t>cũng</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được</a:t>
            </a:r>
            <a:r>
              <a:rPr lang="en-US" sz="3200" dirty="0">
                <a:latin typeface="Arial" pitchFamily="34" charset="0"/>
                <a:cs typeface="Arial" pitchFamily="34" charset="0"/>
              </a:rPr>
              <a:t> </a:t>
            </a:r>
            <a:r>
              <a:rPr lang="en-US" sz="3200" dirty="0" err="1">
                <a:latin typeface="Arial" pitchFamily="34" charset="0"/>
                <a:cs typeface="Arial" pitchFamily="34" charset="0"/>
              </a:rPr>
              <a:t>thấp</a:t>
            </a:r>
            <a:r>
              <a:rPr lang="en-US" sz="3200" dirty="0">
                <a:latin typeface="Arial" pitchFamily="34" charset="0"/>
                <a:cs typeface="Arial" pitchFamily="34" charset="0"/>
              </a:rPr>
              <a:t> </a:t>
            </a:r>
            <a:r>
              <a:rPr lang="en-US" sz="3200" dirty="0" err="1">
                <a:latin typeface="Arial" pitchFamily="34" charset="0"/>
                <a:cs typeface="Arial" pitchFamily="34" charset="0"/>
              </a:rPr>
              <a:t>hơn</a:t>
            </a:r>
            <a:r>
              <a:rPr lang="en-US" sz="3200" dirty="0">
                <a:latin typeface="Arial" pitchFamily="34" charset="0"/>
                <a:cs typeface="Arial" pitchFamily="34" charset="0"/>
              </a:rPr>
              <a:t> </a:t>
            </a:r>
            <a:r>
              <a:rPr lang="en-US" sz="3200" dirty="0" err="1">
                <a:latin typeface="Arial" pitchFamily="34" charset="0"/>
                <a:cs typeface="Arial" pitchFamily="34" charset="0"/>
              </a:rPr>
              <a:t>mức</a:t>
            </a:r>
            <a:r>
              <a:rPr lang="en-US" sz="3200" dirty="0">
                <a:latin typeface="Arial" pitchFamily="34" charset="0"/>
                <a:cs typeface="Arial" pitchFamily="34" charset="0"/>
              </a:rPr>
              <a:t> </a:t>
            </a:r>
            <a:r>
              <a:rPr lang="en-US" sz="3200" dirty="0" err="1">
                <a:latin typeface="Arial" pitchFamily="34" charset="0"/>
                <a:cs typeface="Arial" pitchFamily="34" charset="0"/>
              </a:rPr>
              <a:t>lương</a:t>
            </a:r>
            <a:r>
              <a:rPr lang="en-US" sz="3200" dirty="0">
                <a:latin typeface="Arial" pitchFamily="34" charset="0"/>
                <a:cs typeface="Arial" pitchFamily="34" charset="0"/>
              </a:rPr>
              <a:t> </a:t>
            </a:r>
            <a:r>
              <a:rPr lang="en-US" sz="3200" dirty="0" err="1">
                <a:latin typeface="Arial" pitchFamily="34" charset="0"/>
                <a:cs typeface="Arial" pitchFamily="34" charset="0"/>
              </a:rPr>
              <a:t>tối</a:t>
            </a:r>
            <a:r>
              <a:rPr lang="en-US" sz="3200" dirty="0">
                <a:latin typeface="Arial" pitchFamily="34" charset="0"/>
                <a:cs typeface="Arial" pitchFamily="34" charset="0"/>
              </a:rPr>
              <a:t> </a:t>
            </a:r>
            <a:r>
              <a:rPr lang="en-US" sz="3200" dirty="0" err="1">
                <a:latin typeface="Arial" pitchFamily="34" charset="0"/>
                <a:cs typeface="Arial" pitchFamily="34" charset="0"/>
              </a:rPr>
              <a:t>thiểu</a:t>
            </a:r>
            <a:r>
              <a:rPr lang="en-US" sz="3200" dirty="0">
                <a:latin typeface="Arial" pitchFamily="34" charset="0"/>
                <a:cs typeface="Arial" pitchFamily="34" charset="0"/>
              </a:rPr>
              <a:t> do </a:t>
            </a:r>
            <a:r>
              <a:rPr lang="en-US" sz="3200" dirty="0" err="1">
                <a:latin typeface="Arial" pitchFamily="34" charset="0"/>
                <a:cs typeface="Arial" pitchFamily="34" charset="0"/>
              </a:rPr>
              <a:t>nhà</a:t>
            </a:r>
            <a:r>
              <a:rPr lang="en-US" sz="3200" dirty="0">
                <a:latin typeface="Arial" pitchFamily="34" charset="0"/>
                <a:cs typeface="Arial" pitchFamily="34" charset="0"/>
              </a:rPr>
              <a:t> </a:t>
            </a:r>
            <a:r>
              <a:rPr lang="en-US" sz="3200" dirty="0" err="1">
                <a:latin typeface="Arial" pitchFamily="34" charset="0"/>
                <a:cs typeface="Arial" pitchFamily="34" charset="0"/>
              </a:rPr>
              <a:t>nước</a:t>
            </a:r>
            <a:r>
              <a:rPr lang="en-US" sz="3200" dirty="0">
                <a:latin typeface="Arial" pitchFamily="34" charset="0"/>
                <a:cs typeface="Arial" pitchFamily="34" charset="0"/>
              </a:rPr>
              <a:t> </a:t>
            </a:r>
            <a:r>
              <a:rPr lang="en-US" sz="3200" dirty="0" err="1">
                <a:latin typeface="Arial" pitchFamily="34" charset="0"/>
                <a:cs typeface="Arial" pitchFamily="34" charset="0"/>
              </a:rPr>
              <a:t>quy</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a:t>
            </a:r>
          </a:p>
        </p:txBody>
      </p:sp>
    </p:spTree>
    <p:extLst>
      <p:ext uri="{BB962C8B-B14F-4D97-AF65-F5344CB8AC3E}">
        <p14:creationId xmlns:p14="http://schemas.microsoft.com/office/powerpoint/2010/main" val="34119715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14425"/>
            <a:ext cx="7913688" cy="1246188"/>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2.2.4. Nguyên tắc thực hiện bảo hiểm xã hội đối với người lao động</a:t>
            </a:r>
            <a:endParaRPr lang="vi-VN" sz="3600" b="1" dirty="0">
              <a:solidFill>
                <a:srgbClr val="C00000"/>
              </a:solidFill>
              <a:cs typeface="Arial" pitchFamily="34" charset="0"/>
            </a:endParaRPr>
          </a:p>
        </p:txBody>
      </p:sp>
      <p:pic>
        <p:nvPicPr>
          <p:cNvPr id="2662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0" y="2925763"/>
            <a:ext cx="9144000" cy="3059112"/>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3200" dirty="0">
                <a:solidFill>
                  <a:schemeClr val="tx1"/>
                </a:solidFill>
                <a:latin typeface="Arial" pitchFamily="34" charset="0"/>
                <a:cs typeface="Arial" pitchFamily="34" charset="0"/>
              </a:rPr>
              <a:t>- Đ</a:t>
            </a:r>
            <a:r>
              <a:rPr lang="vi-VN" sz="3200" dirty="0">
                <a:solidFill>
                  <a:schemeClr val="tx1"/>
                </a:solidFill>
                <a:cs typeface="Arial" pitchFamily="34" charset="0"/>
              </a:rPr>
              <a:t>ảm bảo thu nhập ổn định cuộc sống</a:t>
            </a:r>
            <a:r>
              <a:rPr lang="en-US" sz="3200" dirty="0">
                <a:solidFill>
                  <a:schemeClr val="tx1"/>
                </a:solidFill>
                <a:latin typeface="Arial" pitchFamily="34" charset="0"/>
                <a:cs typeface="Arial" pitchFamily="34" charset="0"/>
              </a:rPr>
              <a:t> NLĐ</a:t>
            </a:r>
            <a:r>
              <a:rPr lang="vi-VN" sz="3200" dirty="0">
                <a:solidFill>
                  <a:schemeClr val="tx1"/>
                </a:solidFill>
                <a:cs typeface="Arial" pitchFamily="34" charset="0"/>
              </a:rPr>
              <a:t>.</a:t>
            </a:r>
            <a:endParaRPr lang="en-US" sz="3200" dirty="0">
              <a:solidFill>
                <a:schemeClr val="tx1"/>
              </a:solidFill>
              <a:latin typeface="Arial" pitchFamily="34" charset="0"/>
              <a:cs typeface="Arial" pitchFamily="34" charset="0"/>
            </a:endParaRPr>
          </a:p>
          <a:p>
            <a:pPr>
              <a:defRPr/>
            </a:pP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Khi</a:t>
            </a:r>
            <a:r>
              <a:rPr lang="en-US" sz="3200" dirty="0">
                <a:solidFill>
                  <a:schemeClr val="tx1"/>
                </a:solidFill>
                <a:latin typeface="Arial" pitchFamily="34" charset="0"/>
                <a:cs typeface="Arial" pitchFamily="34" charset="0"/>
              </a:rPr>
              <a:t> </a:t>
            </a:r>
            <a:r>
              <a:rPr lang="vi-VN" sz="3200" dirty="0">
                <a:solidFill>
                  <a:schemeClr val="tx1"/>
                </a:solidFill>
                <a:cs typeface="Arial" pitchFamily="34" charset="0"/>
              </a:rPr>
              <a:t>rủi ro, ốm đau, thai sản, tai nạn lao động, tạm thời mất việc làm, khi người lao động hết tuổi lao động hoặc khi họ chết</a:t>
            </a:r>
            <a:r>
              <a:rPr lang="en-US" sz="3200" dirty="0">
                <a:solidFill>
                  <a:schemeClr val="tx1"/>
                </a:solidFill>
                <a:latin typeface="Arial" pitchFamily="34" charset="0"/>
                <a:cs typeface="Arial" pitchFamily="34" charset="0"/>
              </a:rPr>
              <a:t>…</a:t>
            </a:r>
            <a:endParaRPr lang="en-US" sz="32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1185342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79525"/>
            <a:ext cx="9144000" cy="1597025"/>
          </a:xfrm>
          <a:prstGeom prst="rect">
            <a:avLst/>
          </a:prstGeom>
          <a:solidFill>
            <a:srgbClr val="FFCCFF"/>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dirty="0">
                <a:cs typeface="Arial" pitchFamily="34" charset="0"/>
              </a:rPr>
              <a:t>Ngoài các nguyên tắc cơ bản nói trên, </a:t>
            </a:r>
            <a:endParaRPr lang="en-US" sz="3600" dirty="0">
              <a:latin typeface="Arial" pitchFamily="34" charset="0"/>
              <a:cs typeface="Arial" pitchFamily="34" charset="0"/>
            </a:endParaRPr>
          </a:p>
          <a:p>
            <a:pPr fontAlgn="auto">
              <a:spcBef>
                <a:spcPts val="0"/>
              </a:spcBef>
              <a:spcAft>
                <a:spcPts val="0"/>
              </a:spcAft>
              <a:defRPr/>
            </a:pPr>
            <a:r>
              <a:rPr lang="vi-VN" sz="3600" dirty="0">
                <a:cs typeface="Arial" pitchFamily="34" charset="0"/>
              </a:rPr>
              <a:t>pháp luật lao động còn bảo đảm các nguyên tắc khác như:</a:t>
            </a:r>
            <a:endParaRPr lang="en-US" sz="3600" b="1" dirty="0">
              <a:latin typeface="Arial" pitchFamily="34" charset="0"/>
              <a:cs typeface="Arial" pitchFamily="34" charset="0"/>
            </a:endParaRPr>
          </a:p>
        </p:txBody>
      </p:sp>
      <p:sp>
        <p:nvSpPr>
          <p:cNvPr id="6" name="Rounded Rectangle 5"/>
          <p:cNvSpPr/>
          <p:nvPr/>
        </p:nvSpPr>
        <p:spPr>
          <a:xfrm>
            <a:off x="0" y="3390900"/>
            <a:ext cx="9144000" cy="330993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a:latin typeface="Arial" pitchFamily="34" charset="0"/>
                <a:cs typeface="Arial" pitchFamily="34" charset="0"/>
              </a:rPr>
              <a:t>- N</a:t>
            </a:r>
            <a:r>
              <a:rPr lang="vi-VN" sz="3600" dirty="0">
                <a:cs typeface="Arial" pitchFamily="34" charset="0"/>
              </a:rPr>
              <a:t>guyên tắc bảo đảm quyền tự do lựa chọn việc làm của </a:t>
            </a:r>
            <a:r>
              <a:rPr lang="en-US" sz="3600" dirty="0">
                <a:latin typeface="Arial" pitchFamily="34" charset="0"/>
                <a:cs typeface="Arial" pitchFamily="34" charset="0"/>
              </a:rPr>
              <a:t>NLĐ</a:t>
            </a:r>
            <a:r>
              <a:rPr lang="vi-VN" sz="3600" dirty="0">
                <a:cs typeface="Arial" pitchFamily="34" charset="0"/>
              </a:rPr>
              <a:t>; </a:t>
            </a:r>
            <a:endParaRPr lang="en-US" sz="3600" dirty="0">
              <a:latin typeface="Arial" pitchFamily="34" charset="0"/>
              <a:cs typeface="Arial" pitchFamily="34" charset="0"/>
            </a:endParaRPr>
          </a:p>
          <a:p>
            <a:pPr fontAlgn="auto">
              <a:spcBef>
                <a:spcPts val="0"/>
              </a:spcBef>
              <a:spcAft>
                <a:spcPts val="0"/>
              </a:spcAft>
              <a:defRPr/>
            </a:pPr>
            <a:r>
              <a:rPr lang="en-US" sz="3600" dirty="0">
                <a:latin typeface="Arial" pitchFamily="34" charset="0"/>
                <a:cs typeface="Arial" pitchFamily="34" charset="0"/>
              </a:rPr>
              <a:t>- N</a:t>
            </a:r>
            <a:r>
              <a:rPr lang="vi-VN" sz="3600" dirty="0">
                <a:cs typeface="Arial" pitchFamily="34" charset="0"/>
              </a:rPr>
              <a:t>guyên tắc bảo hộ </a:t>
            </a:r>
            <a:r>
              <a:rPr lang="en-US" sz="3600" dirty="0">
                <a:latin typeface="Arial" pitchFamily="34" charset="0"/>
                <a:cs typeface="Arial" pitchFamily="34" charset="0"/>
              </a:rPr>
              <a:t>LĐ </a:t>
            </a:r>
            <a:r>
              <a:rPr lang="vi-VN" sz="3600" dirty="0">
                <a:cs typeface="Arial" pitchFamily="34" charset="0"/>
              </a:rPr>
              <a:t>cho </a:t>
            </a:r>
            <a:r>
              <a:rPr lang="en-US" sz="3600" dirty="0">
                <a:latin typeface="Arial" pitchFamily="34" charset="0"/>
                <a:cs typeface="Arial" pitchFamily="34" charset="0"/>
              </a:rPr>
              <a:t>NLĐ</a:t>
            </a:r>
            <a:r>
              <a:rPr lang="vi-VN" sz="3600" dirty="0">
                <a:cs typeface="Arial" pitchFamily="34" charset="0"/>
              </a:rPr>
              <a:t>; </a:t>
            </a:r>
            <a:endParaRPr lang="en-US" sz="3600" dirty="0">
              <a:latin typeface="Arial" pitchFamily="34" charset="0"/>
              <a:cs typeface="Arial" pitchFamily="34" charset="0"/>
            </a:endParaRPr>
          </a:p>
          <a:p>
            <a:pPr fontAlgn="auto">
              <a:spcBef>
                <a:spcPts val="0"/>
              </a:spcBef>
              <a:spcAft>
                <a:spcPts val="0"/>
              </a:spcAft>
              <a:defRPr/>
            </a:pPr>
            <a:r>
              <a:rPr lang="en-US" sz="3600" dirty="0">
                <a:latin typeface="Arial" pitchFamily="34" charset="0"/>
                <a:cs typeface="Arial" pitchFamily="34" charset="0"/>
              </a:rPr>
              <a:t>- N</a:t>
            </a:r>
            <a:r>
              <a:rPr lang="vi-VN" sz="3600" dirty="0">
                <a:cs typeface="Arial" pitchFamily="34" charset="0"/>
              </a:rPr>
              <a:t>guyên tắc tôn trọng đại diện của các chủ thể quan hệ </a:t>
            </a:r>
            <a:r>
              <a:rPr lang="en-US" sz="3600" dirty="0">
                <a:latin typeface="Arial" pitchFamily="34" charset="0"/>
                <a:cs typeface="Arial" pitchFamily="34" charset="0"/>
              </a:rPr>
              <a:t>PL LĐ</a:t>
            </a:r>
            <a:r>
              <a:rPr lang="vi-VN" sz="3600" dirty="0">
                <a:cs typeface="Arial" pitchFamily="34" charset="0"/>
              </a:rPr>
              <a:t>...</a:t>
            </a:r>
            <a:endParaRPr lang="en-US" sz="3600" b="1" dirty="0">
              <a:latin typeface="Arial" pitchFamily="34" charset="0"/>
              <a:cs typeface="Arial" pitchFamily="34" charset="0"/>
            </a:endParaRPr>
          </a:p>
        </p:txBody>
      </p:sp>
      <p:pic>
        <p:nvPicPr>
          <p:cNvPr id="2765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2868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75" y="1114425"/>
            <a:ext cx="9144000" cy="91440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vi-VN" sz="3600" b="1" dirty="0"/>
              <a:t>2.3. Một số nội dung của Bộ luật L</a:t>
            </a:r>
            <a:r>
              <a:rPr lang="en-US" sz="3600" b="1" dirty="0"/>
              <a:t>Đ</a:t>
            </a:r>
            <a:endParaRPr lang="en-US" sz="3600" b="1" dirty="0">
              <a:solidFill>
                <a:srgbClr val="C00000"/>
              </a:solidFill>
              <a:latin typeface="Arial" pitchFamily="34" charset="0"/>
              <a:cs typeface="Arial" pitchFamily="34" charset="0"/>
            </a:endParaRPr>
          </a:p>
        </p:txBody>
      </p:sp>
      <p:pic>
        <p:nvPicPr>
          <p:cNvPr id="286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3598863"/>
            <a:ext cx="9144000" cy="12890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dirty="0">
                <a:cs typeface="Arial" pitchFamily="34" charset="0"/>
              </a:rPr>
              <a:t>2.3.1.1. Quyền cơ bản của người lao động</a:t>
            </a:r>
            <a:endParaRPr lang="vi-VN" sz="3600" b="1" dirty="0">
              <a:cs typeface="Arial" pitchFamily="34" charset="0"/>
            </a:endParaRPr>
          </a:p>
        </p:txBody>
      </p:sp>
      <p:sp>
        <p:nvSpPr>
          <p:cNvPr id="9" name="Rounded Rectangle 8"/>
          <p:cNvSpPr/>
          <p:nvPr/>
        </p:nvSpPr>
        <p:spPr>
          <a:xfrm>
            <a:off x="-6350" y="2263775"/>
            <a:ext cx="9140825" cy="11287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dirty="0">
                <a:cs typeface="Arial" pitchFamily="34" charset="0"/>
              </a:rPr>
              <a:t>2.3.1. Quyền và nghĩa vụ cơ bản của </a:t>
            </a:r>
            <a:r>
              <a:rPr lang="en-US" sz="3600" dirty="0">
                <a:latin typeface="Arial" pitchFamily="34" charset="0"/>
                <a:cs typeface="Arial" pitchFamily="34" charset="0"/>
              </a:rPr>
              <a:t>NLĐ</a:t>
            </a:r>
            <a:endParaRPr lang="en-US" sz="3600" b="1" dirty="0">
              <a:latin typeface="Arial" pitchFamily="34" charset="0"/>
              <a:cs typeface="Arial" pitchFamily="34" charset="0"/>
            </a:endParaRPr>
          </a:p>
        </p:txBody>
      </p:sp>
      <p:sp>
        <p:nvSpPr>
          <p:cNvPr id="11" name="Rounded Rectangle 10"/>
          <p:cNvSpPr/>
          <p:nvPr/>
        </p:nvSpPr>
        <p:spPr>
          <a:xfrm>
            <a:off x="60325" y="5103813"/>
            <a:ext cx="9086850" cy="1581150"/>
          </a:xfrm>
          <a:prstGeom prst="roundRect">
            <a:avLst/>
          </a:prstGeom>
          <a:solidFill>
            <a:srgbClr val="00B0F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dirty="0">
                <a:latin typeface="Arial" pitchFamily="34" charset="0"/>
                <a:cs typeface="Arial" pitchFamily="34" charset="0"/>
              </a:rPr>
              <a:t>a/ </a:t>
            </a:r>
            <a:r>
              <a:rPr lang="vi-VN" sz="3600" dirty="0">
                <a:cs typeface="Arial" pitchFamily="34" charset="0"/>
              </a:rPr>
              <a:t>Quyền được làm việc, tự do lựa chọn việc làm và nghề nghiệp phù hợp</a:t>
            </a:r>
            <a:r>
              <a:rPr lang="en-US" sz="3600" dirty="0">
                <a:latin typeface="Arial" pitchFamily="34" charset="0"/>
                <a:cs typeface="Arial" pitchFamily="34" charset="0"/>
              </a:rPr>
              <a: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28247819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2843213"/>
            <a:ext cx="9144000" cy="11969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dirty="0">
                <a:cs typeface="Arial" pitchFamily="34" charset="0"/>
              </a:rPr>
              <a:t>nhưng không thấp hơn mức lương tối thiểu do nhà nước quy định </a:t>
            </a:r>
            <a:endParaRPr lang="en-US" sz="3600" dirty="0">
              <a:latin typeface="Arial" pitchFamily="34" charset="0"/>
              <a:cs typeface="Arial" pitchFamily="34" charset="0"/>
            </a:endParaRPr>
          </a:p>
        </p:txBody>
      </p:sp>
      <p:pic>
        <p:nvPicPr>
          <p:cNvPr id="2970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0" y="4305300"/>
            <a:ext cx="9144000" cy="24701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-PL LĐ </a:t>
            </a:r>
            <a:r>
              <a:rPr lang="vi-VN" sz="3200" dirty="0">
                <a:cs typeface="Arial" pitchFamily="34" charset="0"/>
              </a:rPr>
              <a:t>khuyến khích những thỏa thuận có lợi hơn cho </a:t>
            </a:r>
            <a:r>
              <a:rPr lang="en-US" sz="3200" dirty="0">
                <a:latin typeface="Arial" pitchFamily="34" charset="0"/>
                <a:cs typeface="Arial" pitchFamily="34" charset="0"/>
              </a:rPr>
              <a:t>NLĐ</a:t>
            </a:r>
          </a:p>
          <a:p>
            <a:pPr fontAlgn="auto">
              <a:spcBef>
                <a:spcPts val="0"/>
              </a:spcBef>
              <a:spcAft>
                <a:spcPts val="0"/>
              </a:spcAft>
              <a:defRPr/>
            </a:pPr>
            <a:r>
              <a:rPr lang="en-US" sz="3200" dirty="0">
                <a:latin typeface="Arial" pitchFamily="34" charset="0"/>
                <a:cs typeface="Arial" pitchFamily="34" charset="0"/>
              </a:rPr>
              <a:t>- T</a:t>
            </a:r>
            <a:r>
              <a:rPr lang="vi-VN" sz="3200" dirty="0">
                <a:cs typeface="Arial" pitchFamily="34" charset="0"/>
              </a:rPr>
              <a:t>hỏa thuận cũng không được thấp hơn mức lương tối thiểu do nhà nước quy định</a:t>
            </a:r>
            <a:endParaRPr lang="vi-VN" sz="3200" b="1" dirty="0">
              <a:cs typeface="Arial" pitchFamily="34" charset="0"/>
            </a:endParaRPr>
          </a:p>
        </p:txBody>
      </p:sp>
      <p:sp>
        <p:nvSpPr>
          <p:cNvPr id="8" name="Rounded Rectangle 7"/>
          <p:cNvSpPr/>
          <p:nvPr/>
        </p:nvSpPr>
        <p:spPr>
          <a:xfrm>
            <a:off x="33338" y="1430338"/>
            <a:ext cx="9110662" cy="1112837"/>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a:latin typeface="Arial" pitchFamily="34" charset="0"/>
                <a:cs typeface="Arial" pitchFamily="34" charset="0"/>
              </a:rPr>
              <a:t>b/ </a:t>
            </a:r>
            <a:r>
              <a:rPr lang="vi-VN" sz="3600" dirty="0">
                <a:cs typeface="Arial" pitchFamily="34" charset="0"/>
              </a:rPr>
              <a:t>Quyền được trả công (lương) trên cơ sở thỏa thuận với người sử dụng lao động</a:t>
            </a:r>
            <a:endParaRPr lang="vi-VN" sz="3600" b="1" dirty="0">
              <a:cs typeface="Arial" pitchFamily="34" charset="0"/>
            </a:endParaRPr>
          </a:p>
        </p:txBody>
      </p:sp>
    </p:spTree>
    <p:extLst>
      <p:ext uri="{BB962C8B-B14F-4D97-AF65-F5344CB8AC3E}">
        <p14:creationId xmlns:p14="http://schemas.microsoft.com/office/powerpoint/2010/main" val="91471810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63650"/>
            <a:ext cx="9144000" cy="1662113"/>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600" b="1" dirty="0">
                <a:latin typeface="Arial" pitchFamily="34" charset="0"/>
                <a:cs typeface="Arial" pitchFamily="34" charset="0"/>
              </a:rPr>
              <a:t>c/ </a:t>
            </a:r>
            <a:r>
              <a:rPr lang="vi-VN" sz="3600" b="1" dirty="0">
                <a:cs typeface="Arial" pitchFamily="34" charset="0"/>
              </a:rPr>
              <a:t>Quyền được làm việc trong điều kiện đảm bảo an toàn lao động và vệ sinh lao động</a:t>
            </a:r>
            <a:endParaRPr lang="en-US" sz="3600" dirty="0">
              <a:latin typeface="Arial" pitchFamily="34" charset="0"/>
              <a:cs typeface="Arial" pitchFamily="34" charset="0"/>
            </a:endParaRPr>
          </a:p>
        </p:txBody>
      </p:sp>
      <p:sp>
        <p:nvSpPr>
          <p:cNvPr id="6" name="Rounded Rectangle 5"/>
          <p:cNvSpPr/>
          <p:nvPr/>
        </p:nvSpPr>
        <p:spPr>
          <a:xfrm>
            <a:off x="0" y="3781425"/>
            <a:ext cx="9144000" cy="16795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i="1" dirty="0">
                <a:latin typeface="Arial" pitchFamily="34" charset="0"/>
                <a:cs typeface="Arial" pitchFamily="34" charset="0"/>
              </a:rPr>
              <a:t>d/ </a:t>
            </a:r>
            <a:r>
              <a:rPr lang="vi-VN" sz="3200" b="1" i="1" dirty="0">
                <a:cs typeface="Arial" pitchFamily="34" charset="0"/>
              </a:rPr>
              <a:t>Quyền được nghỉ ngơi theo chế độ quy định</a:t>
            </a:r>
            <a:endParaRPr lang="vi-VN" sz="3200" b="1" dirty="0">
              <a:solidFill>
                <a:srgbClr val="C00000"/>
              </a:solidFill>
              <a:cs typeface="Arial" pitchFamily="34" charset="0"/>
            </a:endParaRPr>
          </a:p>
        </p:txBody>
      </p:sp>
      <p:pic>
        <p:nvPicPr>
          <p:cNvPr id="3072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62238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1446213"/>
            <a:ext cx="9144000" cy="16129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a:latin typeface="Arial" pitchFamily="34" charset="0"/>
                <a:cs typeface="Arial" pitchFamily="34" charset="0"/>
              </a:rPr>
              <a:t>e/ </a:t>
            </a:r>
            <a:r>
              <a:rPr lang="vi-VN" sz="3200" dirty="0">
                <a:cs typeface="Arial" pitchFamily="34" charset="0"/>
              </a:rPr>
              <a:t>Quyền được tham gia đóng và hưởng bảo hiểm xã hội</a:t>
            </a:r>
            <a:endParaRPr lang="en-US" sz="3200" dirty="0">
              <a:latin typeface="Arial" pitchFamily="34" charset="0"/>
              <a:cs typeface="Arial" pitchFamily="34" charset="0"/>
            </a:endParaRPr>
          </a:p>
        </p:txBody>
      </p:sp>
      <p:pic>
        <p:nvPicPr>
          <p:cNvPr id="3174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4738688"/>
            <a:ext cx="9144000" cy="197008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a:latin typeface="Arial" pitchFamily="34" charset="0"/>
                <a:cs typeface="Arial" pitchFamily="34" charset="0"/>
              </a:rPr>
              <a:t>Q</a:t>
            </a:r>
            <a:r>
              <a:rPr lang="vi-VN" sz="3200" dirty="0">
                <a:cs typeface="Arial" pitchFamily="34" charset="0"/>
              </a:rPr>
              <a:t>uyền được đình công; </a:t>
            </a:r>
            <a:r>
              <a:rPr lang="vi-VN" sz="3200" dirty="0">
                <a:solidFill>
                  <a:srgbClr val="FF0000"/>
                </a:solidFill>
                <a:cs typeface="Arial" pitchFamily="34" charset="0"/>
              </a:rPr>
              <a:t>quyền được hưởng các phúc lợi tập thể</a:t>
            </a:r>
            <a:r>
              <a:rPr lang="vi-VN" sz="3200" dirty="0">
                <a:cs typeface="Arial" pitchFamily="34" charset="0"/>
              </a:rPr>
              <a:t>; </a:t>
            </a:r>
            <a:r>
              <a:rPr lang="vi-VN" sz="3200" dirty="0">
                <a:solidFill>
                  <a:schemeClr val="accent6">
                    <a:lumMod val="75000"/>
                  </a:schemeClr>
                </a:solidFill>
                <a:cs typeface="Arial" pitchFamily="34" charset="0"/>
              </a:rPr>
              <a:t>quyền khiếu nại, tố cáo</a:t>
            </a:r>
            <a:r>
              <a:rPr lang="en-US" sz="3200" dirty="0">
                <a:latin typeface="Arial" pitchFamily="34" charset="0"/>
                <a:cs typeface="Arial" pitchFamily="34" charset="0"/>
              </a:rPr>
              <a:t>;</a:t>
            </a:r>
            <a:r>
              <a:rPr lang="vi-VN" sz="3200" dirty="0">
                <a:cs typeface="Arial" pitchFamily="34" charset="0"/>
              </a:rPr>
              <a:t> quyền được đơn phương chấm dứt hợp đồng lao động</a:t>
            </a:r>
            <a:endParaRPr lang="vi-VN" sz="3200" b="1" dirty="0">
              <a:solidFill>
                <a:srgbClr val="C00000"/>
              </a:solidFill>
              <a:cs typeface="Arial" pitchFamily="34" charset="0"/>
            </a:endParaRPr>
          </a:p>
        </p:txBody>
      </p:sp>
      <p:sp>
        <p:nvSpPr>
          <p:cNvPr id="7" name="Rounded Rectangle 6"/>
          <p:cNvSpPr/>
          <p:nvPr/>
        </p:nvSpPr>
        <p:spPr>
          <a:xfrm>
            <a:off x="0" y="3208338"/>
            <a:ext cx="9144000" cy="1379537"/>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a:latin typeface="Arial" pitchFamily="34" charset="0"/>
                <a:cs typeface="Arial" pitchFamily="34" charset="0"/>
              </a:rPr>
              <a:t>f/ </a:t>
            </a:r>
            <a:r>
              <a:rPr lang="vi-VN" sz="3200" dirty="0">
                <a:cs typeface="Arial" pitchFamily="34" charset="0"/>
              </a:rPr>
              <a:t>Quyền được thành lập, gia nhập, hoạt động công đoàn</a:t>
            </a:r>
            <a:endParaRPr lang="vi-VN" sz="3200" b="1" dirty="0">
              <a:solidFill>
                <a:srgbClr val="C00000"/>
              </a:solidFill>
              <a:cs typeface="Arial" pitchFamily="34" charset="0"/>
            </a:endParaRPr>
          </a:p>
        </p:txBody>
      </p:sp>
    </p:spTree>
    <p:extLst>
      <p:ext uri="{BB962C8B-B14F-4D97-AF65-F5344CB8AC3E}">
        <p14:creationId xmlns:p14="http://schemas.microsoft.com/office/powerpoint/2010/main" val="36410143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381125"/>
            <a:ext cx="9144000" cy="8794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600" b="1" i="1" dirty="0">
                <a:cs typeface="Arial" pitchFamily="34" charset="0"/>
              </a:rPr>
              <a:t>2.3.1.2. Nghĩa vụ cơ bản của </a:t>
            </a:r>
            <a:r>
              <a:rPr lang="en-US" sz="3600" b="1" i="1" dirty="0">
                <a:latin typeface="Arial" pitchFamily="34" charset="0"/>
                <a:cs typeface="Arial" pitchFamily="34" charset="0"/>
              </a:rPr>
              <a:t>NLĐ</a:t>
            </a:r>
            <a:endParaRPr lang="en-US" sz="3600" dirty="0">
              <a:latin typeface="Arial" pitchFamily="34" charset="0"/>
              <a:cs typeface="Arial" pitchFamily="34" charset="0"/>
            </a:endParaRPr>
          </a:p>
        </p:txBody>
      </p:sp>
      <p:sp>
        <p:nvSpPr>
          <p:cNvPr id="6" name="Rounded Rectangle 5"/>
          <p:cNvSpPr/>
          <p:nvPr/>
        </p:nvSpPr>
        <p:spPr>
          <a:xfrm>
            <a:off x="0" y="2493963"/>
            <a:ext cx="9144000" cy="12636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dirty="0">
                <a:cs typeface="Arial" pitchFamily="34" charset="0"/>
              </a:rPr>
              <a:t>- Nghĩa vụ thực hiện nghiêm túc những thỏa thuận trong hợp đồng lao động</a:t>
            </a:r>
            <a:r>
              <a:rPr lang="en-US" sz="3600" dirty="0">
                <a:latin typeface="Arial" pitchFamily="34" charset="0"/>
                <a:cs typeface="Arial" pitchFamily="34" charset="0"/>
              </a:rPr>
              <a:t> </a:t>
            </a:r>
          </a:p>
        </p:txBody>
      </p:sp>
      <p:pic>
        <p:nvPicPr>
          <p:cNvPr id="3277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0" y="4173538"/>
            <a:ext cx="9144000" cy="17113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cs typeface="Arial" pitchFamily="34" charset="0"/>
              </a:rPr>
              <a:t>- Nghĩa vụ thực hiện nghiêm túc các quy định về kỷ luật lao động, về an toàn lao động và vệ sinh lao động</a:t>
            </a:r>
            <a:r>
              <a:rPr lang="en-US" sz="3200" dirty="0">
                <a:latin typeface="Arial" pitchFamily="34" charset="0"/>
                <a:cs typeface="Arial" pitchFamily="34" charset="0"/>
              </a:rPr>
              <a:t> </a:t>
            </a:r>
            <a:endParaRPr lang="vi-VN" sz="3200" b="1" dirty="0">
              <a:solidFill>
                <a:srgbClr val="C00000"/>
              </a:solidFill>
              <a:cs typeface="Arial" pitchFamily="34" charset="0"/>
            </a:endParaRPr>
          </a:p>
        </p:txBody>
      </p:sp>
    </p:spTree>
    <p:extLst>
      <p:ext uri="{BB962C8B-B14F-4D97-AF65-F5344CB8AC3E}">
        <p14:creationId xmlns:p14="http://schemas.microsoft.com/office/powerpoint/2010/main" val="90817399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9144000" cy="798512"/>
          </a:xfrm>
          <a:prstGeom prst="rect">
            <a:avLst/>
          </a:prstGeom>
          <a:ln/>
        </p:spPr>
        <p:style>
          <a:lnRef idx="3">
            <a:schemeClr val="lt1"/>
          </a:lnRef>
          <a:fillRef idx="1">
            <a:schemeClr val="accent1"/>
          </a:fillRef>
          <a:effectRef idx="1">
            <a:schemeClr val="accent1"/>
          </a:effectRef>
          <a:fontRef idx="minor">
            <a:schemeClr val="lt1"/>
          </a:fontRef>
        </p:style>
        <p:txBody>
          <a:bodyPr anchor="ctr"/>
          <a:lstStyle/>
          <a:p>
            <a:pPr fontAlgn="auto">
              <a:spcBef>
                <a:spcPts val="0"/>
              </a:spcBef>
              <a:spcAft>
                <a:spcPts val="0"/>
              </a:spcAft>
              <a:defRPr/>
            </a:pPr>
            <a:r>
              <a:rPr lang="vi-VN" sz="3600" b="1" i="1" dirty="0">
                <a:cs typeface="Arial" pitchFamily="34" charset="0"/>
              </a:rPr>
              <a:t>2.3.1.2. Nghĩa vụ cơ bản của NLĐ</a:t>
            </a:r>
          </a:p>
        </p:txBody>
      </p:sp>
      <p:sp>
        <p:nvSpPr>
          <p:cNvPr id="6" name="Rounded Rectangle 5"/>
          <p:cNvSpPr/>
          <p:nvPr/>
        </p:nvSpPr>
        <p:spPr>
          <a:xfrm>
            <a:off x="515938" y="2984500"/>
            <a:ext cx="8129587" cy="27686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a:t>- Nghĩa vụ chấp hành sự điều hành hợp pháp của người sử dụng lao động</a:t>
            </a:r>
            <a:endParaRPr lang="en-US" sz="3200" b="1" dirty="0">
              <a:latin typeface="Arial" pitchFamily="34" charset="0"/>
              <a:cs typeface="Arial" pitchFamily="34" charset="0"/>
            </a:endParaRPr>
          </a:p>
        </p:txBody>
      </p:sp>
      <p:pic>
        <p:nvPicPr>
          <p:cNvPr id="3379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46133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75" y="1195388"/>
            <a:ext cx="9144000" cy="1365250"/>
          </a:xfrm>
          <a:prstGeom prst="rect">
            <a:avLst/>
          </a:prstGeom>
          <a:ln/>
        </p:spPr>
        <p:style>
          <a:lnRef idx="1">
            <a:schemeClr val="accent5"/>
          </a:lnRef>
          <a:fillRef idx="2">
            <a:schemeClr val="accent5"/>
          </a:fillRef>
          <a:effectRef idx="1">
            <a:schemeClr val="accent5"/>
          </a:effectRef>
          <a:fontRef idx="minor">
            <a:schemeClr val="dk1"/>
          </a:fontRef>
        </p:style>
        <p:txBody>
          <a:bodyPr anchor="ctr"/>
          <a:lstStyle/>
          <a:p>
            <a:pPr fontAlgn="auto">
              <a:spcBef>
                <a:spcPts val="0"/>
              </a:spcBef>
              <a:spcAft>
                <a:spcPts val="0"/>
              </a:spcAft>
              <a:defRPr/>
            </a:pPr>
            <a:r>
              <a:rPr lang="vi-VN" sz="3600" b="1" i="1" dirty="0">
                <a:cs typeface="Arial" pitchFamily="34" charset="0"/>
              </a:rPr>
              <a:t>2.3.2. Quyền và nghĩa vụ cơ bản của người sử dụng lao động</a:t>
            </a:r>
          </a:p>
        </p:txBody>
      </p:sp>
      <p:sp>
        <p:nvSpPr>
          <p:cNvPr id="6" name="Rounded Rectangle 5"/>
          <p:cNvSpPr/>
          <p:nvPr/>
        </p:nvSpPr>
        <p:spPr>
          <a:xfrm>
            <a:off x="3175" y="2825750"/>
            <a:ext cx="9144000" cy="13144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i="1" dirty="0">
                <a:cs typeface="Arial" pitchFamily="34" charset="0"/>
              </a:rPr>
              <a:t>2.3.2.1. Quyền cơ bản của người sử dụng lao động</a:t>
            </a:r>
          </a:p>
        </p:txBody>
      </p:sp>
      <p:pic>
        <p:nvPicPr>
          <p:cNvPr id="3482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4405313"/>
            <a:ext cx="9147175" cy="21367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cs typeface="Arial" pitchFamily="34" charset="0"/>
              </a:rPr>
              <a:t>- Có quyền chủ động tuyển chọn, bố trí và điều hành lao động theo nhu cầu sản xuất kinh doanh của doanh nghiệp</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9115418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9144000" cy="1289050"/>
          </a:xfrm>
          <a:prstGeom prst="rect">
            <a:avLst/>
          </a:prstGeom>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b="1" i="1" dirty="0">
                <a:cs typeface="Arial" pitchFamily="34" charset="0"/>
              </a:rPr>
              <a:t>- Quyền được khen thưởng và xử lý vi phạm kỷ luật lao động theo quy định</a:t>
            </a:r>
            <a:endParaRPr lang="vi-VN" sz="3600" b="1" dirty="0">
              <a:solidFill>
                <a:srgbClr val="C00000"/>
              </a:solidFill>
              <a:cs typeface="Arial" pitchFamily="34" charset="0"/>
            </a:endParaRPr>
          </a:p>
        </p:txBody>
      </p:sp>
      <p:sp>
        <p:nvSpPr>
          <p:cNvPr id="6" name="Rounded Rectangle 5"/>
          <p:cNvSpPr/>
          <p:nvPr/>
        </p:nvSpPr>
        <p:spPr>
          <a:xfrm>
            <a:off x="3175" y="2784475"/>
            <a:ext cx="9144000" cy="160496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Quyền được đơn phương chấm dứt hợp đồng lao động trong những trường hợp quy định</a:t>
            </a:r>
            <a:endParaRPr lang="en-US" sz="3200" dirty="0">
              <a:latin typeface="Arial" pitchFamily="34" charset="0"/>
              <a:cs typeface="Arial" pitchFamily="34" charset="0"/>
            </a:endParaRPr>
          </a:p>
        </p:txBody>
      </p:sp>
      <p:pic>
        <p:nvPicPr>
          <p:cNvPr id="3584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3175" y="4621213"/>
            <a:ext cx="9144000" cy="217011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cs typeface="Arial" pitchFamily="34" charset="0"/>
              </a:rPr>
              <a:t>Ngoài ra, </a:t>
            </a:r>
            <a:r>
              <a:rPr lang="en-US" sz="3200" dirty="0">
                <a:latin typeface="Arial" pitchFamily="34" charset="0"/>
                <a:cs typeface="Arial" pitchFamily="34" charset="0"/>
              </a:rPr>
              <a:t>NSD LĐ </a:t>
            </a:r>
            <a:r>
              <a:rPr lang="vi-VN" sz="3200" dirty="0">
                <a:cs typeface="Arial" pitchFamily="34" charset="0"/>
              </a:rPr>
              <a:t>có quyền khác như quyền được trở thành một bên chủ thể tham gia thương lượng và ký kết thỏa ước lao động tập thể; quyền khiếu nại tố cáo...</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19738241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9144000" cy="126365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vi-VN" sz="3600" b="1" i="1" dirty="0">
                <a:cs typeface="Arial" pitchFamily="34" charset="0"/>
              </a:rPr>
              <a:t>2.3.2.2. Nghĩa vụ cơ bản của người sử dụng lao động</a:t>
            </a:r>
            <a:endParaRPr lang="vi-VN" sz="3600" b="1" dirty="0">
              <a:solidFill>
                <a:srgbClr val="C00000"/>
              </a:solidFill>
              <a:cs typeface="Arial" pitchFamily="34" charset="0"/>
            </a:endParaRPr>
          </a:p>
        </p:txBody>
      </p:sp>
      <p:sp>
        <p:nvSpPr>
          <p:cNvPr id="6" name="Rounded Rectangle 5"/>
          <p:cNvSpPr/>
          <p:nvPr/>
        </p:nvSpPr>
        <p:spPr>
          <a:xfrm>
            <a:off x="3175" y="2684463"/>
            <a:ext cx="9144000" cy="296703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err="1">
                <a:latin typeface="Arial" pitchFamily="34" charset="0"/>
                <a:cs typeface="Arial" pitchFamily="34" charset="0"/>
              </a:rPr>
              <a:t>Nghĩa</a:t>
            </a:r>
            <a:r>
              <a:rPr lang="en-US" sz="3600" dirty="0">
                <a:latin typeface="Arial" pitchFamily="34" charset="0"/>
                <a:cs typeface="Arial" pitchFamily="34" charset="0"/>
              </a:rPr>
              <a:t> </a:t>
            </a:r>
            <a:r>
              <a:rPr lang="en-US" sz="3600" dirty="0" err="1">
                <a:latin typeface="Arial" pitchFamily="34" charset="0"/>
                <a:cs typeface="Arial" pitchFamily="34" charset="0"/>
              </a:rPr>
              <a:t>vụ</a:t>
            </a:r>
            <a:r>
              <a:rPr lang="en-US" sz="3600" dirty="0">
                <a:latin typeface="Arial" pitchFamily="34" charset="0"/>
                <a:cs typeface="Arial" pitchFamily="34" charset="0"/>
              </a:rPr>
              <a:t> </a:t>
            </a:r>
            <a:r>
              <a:rPr lang="en-US" sz="3600" dirty="0" err="1">
                <a:latin typeface="Arial" pitchFamily="34" charset="0"/>
                <a:cs typeface="Arial" pitchFamily="34" charset="0"/>
              </a:rPr>
              <a:t>thực</a:t>
            </a:r>
            <a:r>
              <a:rPr lang="en-US" sz="3600" dirty="0">
                <a:latin typeface="Arial" pitchFamily="34" charset="0"/>
                <a:cs typeface="Arial" pitchFamily="34" charset="0"/>
              </a:rPr>
              <a:t> </a:t>
            </a:r>
            <a:r>
              <a:rPr lang="en-US" sz="3600" dirty="0" err="1">
                <a:latin typeface="Arial" pitchFamily="34" charset="0"/>
                <a:cs typeface="Arial" pitchFamily="34" charset="0"/>
              </a:rPr>
              <a:t>hiện</a:t>
            </a:r>
            <a:r>
              <a:rPr lang="en-US" sz="3600" dirty="0">
                <a:latin typeface="Arial" pitchFamily="34" charset="0"/>
                <a:cs typeface="Arial" pitchFamily="34" charset="0"/>
              </a:rPr>
              <a:t> </a:t>
            </a:r>
            <a:r>
              <a:rPr lang="en-US" sz="3600" dirty="0" err="1">
                <a:latin typeface="Arial" pitchFamily="34" charset="0"/>
                <a:cs typeface="Arial" pitchFamily="34" charset="0"/>
              </a:rPr>
              <a:t>nghiêm</a:t>
            </a:r>
            <a:r>
              <a:rPr lang="en-US" sz="3600" dirty="0">
                <a:latin typeface="Arial" pitchFamily="34" charset="0"/>
                <a:cs typeface="Arial" pitchFamily="34" charset="0"/>
              </a:rPr>
              <a:t> </a:t>
            </a:r>
            <a:r>
              <a:rPr lang="en-US" sz="3600" dirty="0" err="1">
                <a:latin typeface="Arial" pitchFamily="34" charset="0"/>
                <a:cs typeface="Arial" pitchFamily="34" charset="0"/>
              </a:rPr>
              <a:t>túc</a:t>
            </a:r>
            <a:r>
              <a:rPr lang="en-US" sz="3600" dirty="0">
                <a:latin typeface="Arial" pitchFamily="34" charset="0"/>
                <a:cs typeface="Arial" pitchFamily="34" charset="0"/>
              </a:rPr>
              <a:t> </a:t>
            </a:r>
          </a:p>
          <a:p>
            <a:pPr marL="571500" indent="-571500" fontAlgn="auto">
              <a:spcBef>
                <a:spcPts val="0"/>
              </a:spcBef>
              <a:spcAft>
                <a:spcPts val="0"/>
              </a:spcAft>
              <a:buFontTx/>
              <a:buChar char="-"/>
              <a:defRPr/>
            </a:pPr>
            <a:r>
              <a:rPr lang="en-US" sz="3600" dirty="0" err="1">
                <a:latin typeface="Arial" pitchFamily="34" charset="0"/>
                <a:cs typeface="Arial" pitchFamily="34" charset="0"/>
              </a:rPr>
              <a:t>những</a:t>
            </a:r>
            <a:r>
              <a:rPr lang="en-US" sz="3600" dirty="0">
                <a:latin typeface="Arial" pitchFamily="34" charset="0"/>
                <a:cs typeface="Arial" pitchFamily="34" charset="0"/>
              </a:rPr>
              <a:t> </a:t>
            </a:r>
            <a:r>
              <a:rPr lang="en-US" sz="3600" dirty="0" err="1">
                <a:latin typeface="Arial" pitchFamily="34" charset="0"/>
                <a:cs typeface="Arial" pitchFamily="34" charset="0"/>
              </a:rPr>
              <a:t>thỏa</a:t>
            </a:r>
            <a:r>
              <a:rPr lang="en-US" sz="3600" dirty="0">
                <a:latin typeface="Arial" pitchFamily="34" charset="0"/>
                <a:cs typeface="Arial" pitchFamily="34" charset="0"/>
              </a:rPr>
              <a:t> </a:t>
            </a:r>
            <a:r>
              <a:rPr lang="en-US" sz="3600" dirty="0" err="1">
                <a:latin typeface="Arial" pitchFamily="34" charset="0"/>
                <a:cs typeface="Arial" pitchFamily="34" charset="0"/>
              </a:rPr>
              <a:t>thuận</a:t>
            </a:r>
            <a:r>
              <a:rPr lang="en-US" sz="3600" dirty="0">
                <a:latin typeface="Arial" pitchFamily="34" charset="0"/>
                <a:cs typeface="Arial" pitchFamily="34" charset="0"/>
              </a:rPr>
              <a:t> </a:t>
            </a:r>
            <a:r>
              <a:rPr lang="en-US" sz="3600" dirty="0" err="1">
                <a:latin typeface="Arial" pitchFamily="34" charset="0"/>
                <a:cs typeface="Arial" pitchFamily="34" charset="0"/>
              </a:rPr>
              <a:t>trong</a:t>
            </a:r>
            <a:r>
              <a:rPr lang="en-US" sz="3600" dirty="0">
                <a:latin typeface="Arial" pitchFamily="34" charset="0"/>
                <a:cs typeface="Arial" pitchFamily="34" charset="0"/>
              </a:rPr>
              <a:t> HĐ LĐ </a:t>
            </a:r>
          </a:p>
          <a:p>
            <a:pPr marL="571500" indent="-571500" fontAlgn="auto">
              <a:spcBef>
                <a:spcPts val="0"/>
              </a:spcBef>
              <a:spcAft>
                <a:spcPts val="0"/>
              </a:spcAft>
              <a:buFontTx/>
              <a:buChar char="-"/>
              <a:defRPr/>
            </a:pPr>
            <a:r>
              <a:rPr lang="en-US" sz="3600" dirty="0" err="1">
                <a:latin typeface="Arial" pitchFamily="34" charset="0"/>
                <a:cs typeface="Arial" pitchFamily="34" charset="0"/>
              </a:rPr>
              <a:t>những</a:t>
            </a:r>
            <a:r>
              <a:rPr lang="en-US" sz="3600" dirty="0">
                <a:latin typeface="Arial" pitchFamily="34" charset="0"/>
                <a:cs typeface="Arial" pitchFamily="34" charset="0"/>
              </a:rPr>
              <a:t> </a:t>
            </a:r>
            <a:r>
              <a:rPr lang="en-US" sz="3600" dirty="0" err="1">
                <a:latin typeface="Arial" pitchFamily="34" charset="0"/>
                <a:cs typeface="Arial" pitchFamily="34" charset="0"/>
              </a:rPr>
              <a:t>quy</a:t>
            </a:r>
            <a:r>
              <a:rPr lang="en-US" sz="3600" dirty="0">
                <a:latin typeface="Arial" pitchFamily="34" charset="0"/>
                <a:cs typeface="Arial" pitchFamily="34" charset="0"/>
              </a:rPr>
              <a:t> </a:t>
            </a:r>
            <a:r>
              <a:rPr lang="en-US" sz="3600" dirty="0" err="1">
                <a:latin typeface="Arial" pitchFamily="34" charset="0"/>
                <a:cs typeface="Arial" pitchFamily="34" charset="0"/>
              </a:rPr>
              <a:t>định</a:t>
            </a:r>
            <a:r>
              <a:rPr lang="en-US" sz="3600" dirty="0">
                <a:latin typeface="Arial" pitchFamily="34" charset="0"/>
                <a:cs typeface="Arial" pitchFamily="34" charset="0"/>
              </a:rPr>
              <a:t> </a:t>
            </a:r>
            <a:r>
              <a:rPr lang="en-US" sz="3600" dirty="0" err="1">
                <a:latin typeface="Arial" pitchFamily="34" charset="0"/>
                <a:cs typeface="Arial" pitchFamily="34" charset="0"/>
              </a:rPr>
              <a:t>trong</a:t>
            </a:r>
            <a:r>
              <a:rPr lang="en-US" sz="3600" dirty="0">
                <a:latin typeface="Arial" pitchFamily="34" charset="0"/>
                <a:cs typeface="Arial" pitchFamily="34" charset="0"/>
              </a:rPr>
              <a:t> </a:t>
            </a:r>
            <a:r>
              <a:rPr lang="en-US" sz="3600" dirty="0" err="1">
                <a:latin typeface="Arial" pitchFamily="34" charset="0"/>
                <a:cs typeface="Arial" pitchFamily="34" charset="0"/>
              </a:rPr>
              <a:t>thỏa</a:t>
            </a:r>
            <a:r>
              <a:rPr lang="en-US" sz="3600" dirty="0">
                <a:latin typeface="Arial" pitchFamily="34" charset="0"/>
                <a:cs typeface="Arial" pitchFamily="34" charset="0"/>
              </a:rPr>
              <a:t> </a:t>
            </a:r>
            <a:r>
              <a:rPr lang="en-US" sz="3600" dirty="0" err="1">
                <a:latin typeface="Arial" pitchFamily="34" charset="0"/>
                <a:cs typeface="Arial" pitchFamily="34" charset="0"/>
              </a:rPr>
              <a:t>ước</a:t>
            </a:r>
            <a:r>
              <a:rPr lang="en-US" sz="3600" dirty="0">
                <a:latin typeface="Arial" pitchFamily="34" charset="0"/>
                <a:cs typeface="Arial" pitchFamily="34" charset="0"/>
              </a:rPr>
              <a:t> LĐ </a:t>
            </a:r>
            <a:r>
              <a:rPr lang="en-US" sz="3600" dirty="0" err="1">
                <a:latin typeface="Arial" pitchFamily="34" charset="0"/>
                <a:cs typeface="Arial" pitchFamily="34" charset="0"/>
              </a:rPr>
              <a:t>và</a:t>
            </a:r>
            <a:r>
              <a:rPr lang="en-US" sz="3600" dirty="0">
                <a:latin typeface="Arial" pitchFamily="34" charset="0"/>
                <a:cs typeface="Arial" pitchFamily="34" charset="0"/>
              </a:rPr>
              <a:t> </a:t>
            </a:r>
            <a:r>
              <a:rPr lang="en-US" sz="3600" dirty="0" err="1">
                <a:latin typeface="Arial" pitchFamily="34" charset="0"/>
                <a:cs typeface="Arial" pitchFamily="34" charset="0"/>
              </a:rPr>
              <a:t>những</a:t>
            </a:r>
            <a:r>
              <a:rPr lang="en-US" sz="3600" dirty="0">
                <a:latin typeface="Arial" pitchFamily="34" charset="0"/>
                <a:cs typeface="Arial" pitchFamily="34" charset="0"/>
              </a:rPr>
              <a:t> </a:t>
            </a:r>
            <a:r>
              <a:rPr lang="en-US" sz="3600" dirty="0" err="1">
                <a:latin typeface="Arial" pitchFamily="34" charset="0"/>
                <a:cs typeface="Arial" pitchFamily="34" charset="0"/>
              </a:rPr>
              <a:t>thỏa</a:t>
            </a:r>
            <a:r>
              <a:rPr lang="en-US" sz="3600" dirty="0">
                <a:latin typeface="Arial" pitchFamily="34" charset="0"/>
                <a:cs typeface="Arial" pitchFamily="34" charset="0"/>
              </a:rPr>
              <a:t> </a:t>
            </a:r>
            <a:r>
              <a:rPr lang="en-US" sz="3600" dirty="0" err="1">
                <a:latin typeface="Arial" pitchFamily="34" charset="0"/>
                <a:cs typeface="Arial" pitchFamily="34" charset="0"/>
              </a:rPr>
              <a:t>thuận</a:t>
            </a:r>
            <a:r>
              <a:rPr lang="en-US" sz="3600" dirty="0">
                <a:latin typeface="Arial" pitchFamily="34" charset="0"/>
                <a:cs typeface="Arial" pitchFamily="34" charset="0"/>
              </a:rPr>
              <a:t> </a:t>
            </a:r>
            <a:r>
              <a:rPr lang="en-US" sz="3600" dirty="0" err="1">
                <a:latin typeface="Arial" pitchFamily="34" charset="0"/>
                <a:cs typeface="Arial" pitchFamily="34" charset="0"/>
              </a:rPr>
              <a:t>khác</a:t>
            </a:r>
            <a:r>
              <a:rPr lang="en-US" sz="3600" dirty="0">
                <a:latin typeface="Arial" pitchFamily="34" charset="0"/>
                <a:cs typeface="Arial" pitchFamily="34" charset="0"/>
              </a:rPr>
              <a:t> </a:t>
            </a:r>
            <a:r>
              <a:rPr lang="en-US" sz="3600" dirty="0" err="1">
                <a:latin typeface="Arial" pitchFamily="34" charset="0"/>
                <a:cs typeface="Arial" pitchFamily="34" charset="0"/>
              </a:rPr>
              <a:t>với</a:t>
            </a:r>
            <a:r>
              <a:rPr lang="en-US" sz="3600" dirty="0">
                <a:latin typeface="Arial" pitchFamily="34" charset="0"/>
                <a:cs typeface="Arial" pitchFamily="34" charset="0"/>
              </a:rPr>
              <a:t> NLĐ</a:t>
            </a:r>
            <a:endParaRPr lang="en-US" sz="3600" b="1" dirty="0">
              <a:latin typeface="Arial" pitchFamily="34" charset="0"/>
              <a:cs typeface="Arial" pitchFamily="34" charset="0"/>
            </a:endParaRPr>
          </a:p>
        </p:txBody>
      </p:sp>
      <p:pic>
        <p:nvPicPr>
          <p:cNvPr id="3686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13814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9144000" cy="1481137"/>
          </a:xfrm>
          <a:prstGeom prst="rect">
            <a:avLst/>
          </a:prstGeom>
          <a:ln/>
        </p:spPr>
        <p:style>
          <a:lnRef idx="1">
            <a:schemeClr val="dk1"/>
          </a:lnRef>
          <a:fillRef idx="2">
            <a:schemeClr val="dk1"/>
          </a:fillRef>
          <a:effectRef idx="1">
            <a:schemeClr val="dk1"/>
          </a:effectRef>
          <a:fontRef idx="minor">
            <a:schemeClr val="dk1"/>
          </a:fontRef>
        </p:style>
        <p:txBody>
          <a:bodyPr anchor="ctr"/>
          <a:lstStyle/>
          <a:p>
            <a:pPr fontAlgn="auto">
              <a:spcBef>
                <a:spcPts val="0"/>
              </a:spcBef>
              <a:spcAft>
                <a:spcPts val="0"/>
              </a:spcAft>
              <a:defRPr/>
            </a:pPr>
            <a:r>
              <a:rPr lang="vi-VN" sz="3600" b="1" i="1" dirty="0">
                <a:cs typeface="Arial" pitchFamily="34" charset="0"/>
              </a:rPr>
              <a:t>- Nghĩa vụ đảm bảo các </a:t>
            </a:r>
            <a:r>
              <a:rPr lang="en-US" sz="3600" b="1" i="1" dirty="0" err="1">
                <a:latin typeface="Arial" pitchFamily="34" charset="0"/>
                <a:cs typeface="Arial" pitchFamily="34" charset="0"/>
              </a:rPr>
              <a:t>điều</a:t>
            </a:r>
            <a:r>
              <a:rPr lang="en-US" sz="3600" b="1" i="1" dirty="0">
                <a:latin typeface="Arial" pitchFamily="34" charset="0"/>
                <a:cs typeface="Arial" pitchFamily="34" charset="0"/>
              </a:rPr>
              <a:t> </a:t>
            </a:r>
            <a:r>
              <a:rPr lang="en-US" sz="3600" b="1" i="1" dirty="0" err="1">
                <a:latin typeface="Arial" pitchFamily="34" charset="0"/>
                <a:cs typeface="Arial" pitchFamily="34" charset="0"/>
              </a:rPr>
              <a:t>kiện</a:t>
            </a:r>
            <a:r>
              <a:rPr lang="en-US" sz="3600" b="1" i="1" dirty="0">
                <a:latin typeface="Arial" pitchFamily="34" charset="0"/>
                <a:cs typeface="Arial" pitchFamily="34" charset="0"/>
              </a:rPr>
              <a:t> LĐ</a:t>
            </a:r>
            <a:r>
              <a:rPr lang="vi-VN" sz="3600" b="1" i="1" dirty="0">
                <a:cs typeface="Arial" pitchFamily="34" charset="0"/>
              </a:rPr>
              <a:t> an toàn và vệ sinh cho </a:t>
            </a:r>
            <a:r>
              <a:rPr lang="en-US" sz="3600" b="1" i="1" dirty="0">
                <a:latin typeface="Arial" pitchFamily="34" charset="0"/>
                <a:cs typeface="Arial" pitchFamily="34" charset="0"/>
              </a:rPr>
              <a:t>NLĐ</a:t>
            </a:r>
            <a:endParaRPr lang="vi-VN" sz="3600" b="1" dirty="0">
              <a:solidFill>
                <a:srgbClr val="C00000"/>
              </a:solidFill>
              <a:cs typeface="Arial" pitchFamily="34" charset="0"/>
            </a:endParaRPr>
          </a:p>
        </p:txBody>
      </p:sp>
      <p:sp>
        <p:nvSpPr>
          <p:cNvPr id="6" name="Rounded Rectangle 5"/>
          <p:cNvSpPr/>
          <p:nvPr/>
        </p:nvSpPr>
        <p:spPr>
          <a:xfrm>
            <a:off x="3175" y="3026125"/>
            <a:ext cx="9144000" cy="13462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b="1" dirty="0">
                <a:cs typeface="Arial" pitchFamily="34" charset="0"/>
              </a:rPr>
              <a:t>- Nghĩa vụ tôn trọng danh dự, nhân phẩm của </a:t>
            </a:r>
            <a:r>
              <a:rPr lang="en-US" sz="3600" b="1" dirty="0">
                <a:latin typeface="Arial" pitchFamily="34" charset="0"/>
                <a:cs typeface="Arial" pitchFamily="34" charset="0"/>
              </a:rPr>
              <a:t>NLĐ</a:t>
            </a:r>
          </a:p>
        </p:txBody>
      </p:sp>
      <p:pic>
        <p:nvPicPr>
          <p:cNvPr id="3789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4639025"/>
            <a:ext cx="9144000" cy="20859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 Đ</a:t>
            </a:r>
            <a:r>
              <a:rPr lang="vi-VN" sz="3200" dirty="0">
                <a:cs typeface="Arial" pitchFamily="34" charset="0"/>
              </a:rPr>
              <a:t>ảm bảo kỷ luật </a:t>
            </a:r>
            <a:r>
              <a:rPr lang="en-US" sz="3200" dirty="0">
                <a:latin typeface="Arial" pitchFamily="34" charset="0"/>
                <a:cs typeface="Arial" pitchFamily="34" charset="0"/>
              </a:rPr>
              <a:t>LĐ</a:t>
            </a:r>
            <a:r>
              <a:rPr lang="vi-VN" sz="3200" dirty="0">
                <a:cs typeface="Arial" pitchFamily="34" charset="0"/>
              </a:rPr>
              <a:t>, </a:t>
            </a:r>
            <a:endParaRPr lang="en-US" sz="3200" dirty="0">
              <a:latin typeface="Arial" pitchFamily="34" charset="0"/>
              <a:cs typeface="Arial" pitchFamily="34" charset="0"/>
            </a:endParaRPr>
          </a:p>
          <a:p>
            <a:pPr fontAlgn="auto">
              <a:spcBef>
                <a:spcPts val="0"/>
              </a:spcBef>
              <a:spcAft>
                <a:spcPts val="0"/>
              </a:spcAft>
              <a:defRPr/>
            </a:pPr>
            <a:r>
              <a:rPr lang="en-US" sz="3200" dirty="0">
                <a:latin typeface="Arial" pitchFamily="34" charset="0"/>
                <a:cs typeface="Arial" pitchFamily="34" charset="0"/>
              </a:rPr>
              <a:t>- T</a:t>
            </a:r>
            <a:r>
              <a:rPr lang="vi-VN" sz="3200" dirty="0">
                <a:cs typeface="Arial" pitchFamily="34" charset="0"/>
              </a:rPr>
              <a:t>ôn trọng và cộng tác với tổ chức công đoàn để giải quyết các vấn đề phát sinh từ quan hệ lao động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134163195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66675" y="1946575"/>
            <a:ext cx="9077325" cy="77946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4/ </a:t>
            </a:r>
            <a:r>
              <a:rPr lang="vi-VN" sz="3200" dirty="0">
                <a:cs typeface="Arial" pitchFamily="34" charset="0"/>
              </a:rPr>
              <a:t>Đối tượng điều chỉnh của Luật Lao động </a:t>
            </a:r>
            <a:r>
              <a:rPr lang="vi-VN" sz="3200" dirty="0" smtClean="0">
                <a:cs typeface="Arial" pitchFamily="34" charset="0"/>
              </a:rPr>
              <a:t>là</a:t>
            </a:r>
            <a:endParaRPr lang="en-US" sz="3200" dirty="0">
              <a:latin typeface="Arial" pitchFamily="34" charset="0"/>
              <a:cs typeface="Arial" pitchFamily="34" charset="0"/>
            </a:endParaRPr>
          </a:p>
        </p:txBody>
      </p:sp>
      <p:sp>
        <p:nvSpPr>
          <p:cNvPr id="15" name="Rounded Rectangle 14"/>
          <p:cNvSpPr/>
          <p:nvPr/>
        </p:nvSpPr>
        <p:spPr>
          <a:xfrm>
            <a:off x="2747963" y="51032"/>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66674" y="2992380"/>
            <a:ext cx="4538663" cy="1446212"/>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Các quan hệ vật chất</a:t>
            </a:r>
            <a:endParaRPr lang="en-US" sz="3200" dirty="0">
              <a:latin typeface="Arial" pitchFamily="34" charset="0"/>
              <a:cs typeface="Arial" pitchFamily="34" charset="0"/>
            </a:endParaRPr>
          </a:p>
        </p:txBody>
      </p:sp>
      <p:sp>
        <p:nvSpPr>
          <p:cNvPr id="6" name="Rounded Rectangle 5"/>
          <p:cNvSpPr/>
          <p:nvPr/>
        </p:nvSpPr>
        <p:spPr>
          <a:xfrm>
            <a:off x="4727574" y="4638617"/>
            <a:ext cx="4416425" cy="19367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d. </a:t>
            </a:r>
            <a:r>
              <a:rPr lang="vi-VN" sz="3200" dirty="0">
                <a:cs typeface="Arial" pitchFamily="34" charset="0"/>
              </a:rPr>
              <a:t>Các quan hệ nhân thân và tài sản</a:t>
            </a:r>
            <a:endParaRPr lang="en-US" sz="3200" dirty="0">
              <a:latin typeface="Arial" pitchFamily="34" charset="0"/>
              <a:cs typeface="Arial" pitchFamily="34" charset="0"/>
            </a:endParaRPr>
          </a:p>
        </p:txBody>
      </p:sp>
      <p:sp>
        <p:nvSpPr>
          <p:cNvPr id="7" name="Rounded Rectangle 6"/>
          <p:cNvSpPr/>
          <p:nvPr/>
        </p:nvSpPr>
        <p:spPr>
          <a:xfrm>
            <a:off x="66674" y="4638617"/>
            <a:ext cx="4538663" cy="19367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b. </a:t>
            </a:r>
            <a:r>
              <a:rPr lang="vi-VN" sz="3200" dirty="0">
                <a:cs typeface="Arial" pitchFamily="34" charset="0"/>
              </a:rPr>
              <a:t>Quan hệ lao động và các quan hệ xã hội khác có liên quan đến quan hệ lao động</a:t>
            </a:r>
            <a:endParaRPr lang="en-US" sz="3200" dirty="0">
              <a:latin typeface="Arial" pitchFamily="34" charset="0"/>
              <a:cs typeface="Arial" pitchFamily="34" charset="0"/>
            </a:endParaRPr>
          </a:p>
        </p:txBody>
      </p:sp>
      <p:sp>
        <p:nvSpPr>
          <p:cNvPr id="8" name="Rounded Rectangle 7"/>
          <p:cNvSpPr/>
          <p:nvPr/>
        </p:nvSpPr>
        <p:spPr>
          <a:xfrm>
            <a:off x="4727574" y="2992380"/>
            <a:ext cx="4416425" cy="1446212"/>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cs typeface="Arial" pitchFamily="34" charset="0"/>
              </a:rPr>
              <a:t>Các quan hệ nhân thân phi tài sản</a:t>
            </a:r>
            <a:endParaRPr lang="en-US" sz="3200" dirty="0">
              <a:latin typeface="Arial" pitchFamily="34" charset="0"/>
              <a:cs typeface="Arial" pitchFamily="34" charset="0"/>
            </a:endParaRPr>
          </a:p>
        </p:txBody>
      </p:sp>
      <p:pic>
        <p:nvPicPr>
          <p:cNvPr id="3892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14952" y="61913"/>
            <a:ext cx="1729047" cy="1831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453063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39688" y="2279650"/>
            <a:ext cx="9077325" cy="779463"/>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5/ </a:t>
            </a:r>
            <a:r>
              <a:rPr lang="vi-VN" sz="3200" dirty="0">
                <a:cs typeface="Arial" pitchFamily="34" charset="0"/>
              </a:rPr>
              <a:t>Phương pháp điều chỉnh Luật Lao động là</a:t>
            </a:r>
            <a:r>
              <a:rPr lang="en-US" sz="3200" dirty="0">
                <a:latin typeface="Arial" pitchFamily="34" charset="0"/>
                <a:cs typeface="Arial" pitchFamily="34" charset="0"/>
              </a:rPr>
              <a:t>:</a:t>
            </a:r>
          </a:p>
        </p:txBody>
      </p:sp>
      <p:sp>
        <p:nvSpPr>
          <p:cNvPr id="15" name="Rounded Rectangle 14"/>
          <p:cNvSpPr/>
          <p:nvPr/>
        </p:nvSpPr>
        <p:spPr>
          <a:xfrm>
            <a:off x="2747963" y="61913"/>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2349459" y="4214433"/>
            <a:ext cx="4583112" cy="714981"/>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a:latin typeface="Arial" pitchFamily="34" charset="0"/>
                <a:cs typeface="Arial" pitchFamily="34" charset="0"/>
              </a:rPr>
              <a:t>b. </a:t>
            </a:r>
            <a:r>
              <a:rPr lang="vi-VN" sz="2800" dirty="0">
                <a:cs typeface="Arial" pitchFamily="34" charset="0"/>
              </a:rPr>
              <a:t>Quyền uy, thỏa thuận</a:t>
            </a:r>
            <a:endParaRPr lang="en-US" sz="2800" dirty="0">
              <a:latin typeface="Arial" pitchFamily="34" charset="0"/>
              <a:cs typeface="Arial" pitchFamily="34" charset="0"/>
            </a:endParaRPr>
          </a:p>
        </p:txBody>
      </p:sp>
      <p:sp>
        <p:nvSpPr>
          <p:cNvPr id="6" name="Rounded Rectangle 5"/>
          <p:cNvSpPr/>
          <p:nvPr/>
        </p:nvSpPr>
        <p:spPr>
          <a:xfrm>
            <a:off x="2340351" y="5902474"/>
            <a:ext cx="4592219" cy="722745"/>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a:latin typeface="Arial" pitchFamily="34" charset="0"/>
                <a:cs typeface="Arial" pitchFamily="34" charset="0"/>
              </a:rPr>
              <a:t>d.</a:t>
            </a:r>
            <a:r>
              <a:rPr lang="vi-VN" sz="2800" dirty="0">
                <a:cs typeface="Arial" pitchFamily="34" charset="0"/>
              </a:rPr>
              <a:t>Mệnh lệnh đơn phương</a:t>
            </a:r>
            <a:endParaRPr lang="en-US" sz="2800" dirty="0">
              <a:latin typeface="Arial" pitchFamily="34" charset="0"/>
              <a:cs typeface="Arial" pitchFamily="34" charset="0"/>
            </a:endParaRPr>
          </a:p>
        </p:txBody>
      </p:sp>
      <p:sp>
        <p:nvSpPr>
          <p:cNvPr id="7" name="Rounded Rectangle 6"/>
          <p:cNvSpPr/>
          <p:nvPr/>
        </p:nvSpPr>
        <p:spPr>
          <a:xfrm>
            <a:off x="2349459" y="3372186"/>
            <a:ext cx="4560887" cy="714981"/>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a:latin typeface="Arial" pitchFamily="34" charset="0"/>
                <a:cs typeface="Arial" pitchFamily="34" charset="0"/>
              </a:rPr>
              <a:t>a. </a:t>
            </a:r>
            <a:r>
              <a:rPr lang="vi-VN" sz="2800" dirty="0">
                <a:cs typeface="Arial" pitchFamily="34" charset="0"/>
              </a:rPr>
              <a:t>Thỏa thuận, mệnh lệnh</a:t>
            </a:r>
            <a:endParaRPr lang="en-US" sz="2800" dirty="0">
              <a:latin typeface="Arial" pitchFamily="34" charset="0"/>
              <a:cs typeface="Arial" pitchFamily="34" charset="0"/>
            </a:endParaRPr>
          </a:p>
        </p:txBody>
      </p:sp>
      <p:sp>
        <p:nvSpPr>
          <p:cNvPr id="8" name="Rounded Rectangle 7"/>
          <p:cNvSpPr/>
          <p:nvPr/>
        </p:nvSpPr>
        <p:spPr>
          <a:xfrm>
            <a:off x="2349459" y="5063088"/>
            <a:ext cx="4583112" cy="714774"/>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a:latin typeface="Arial" pitchFamily="34" charset="0"/>
                <a:cs typeface="Arial" pitchFamily="34" charset="0"/>
              </a:rPr>
              <a:t>c. </a:t>
            </a:r>
            <a:r>
              <a:rPr lang="vi-VN" sz="2800" dirty="0">
                <a:cs typeface="Arial" pitchFamily="34" charset="0"/>
              </a:rPr>
              <a:t>Quyền uy, mệnh lệnh</a:t>
            </a:r>
            <a:endParaRPr lang="en-US" sz="2800" dirty="0">
              <a:latin typeface="Arial" pitchFamily="34" charset="0"/>
              <a:cs typeface="Arial" pitchFamily="34" charset="0"/>
            </a:endParaRPr>
          </a:p>
        </p:txBody>
      </p:sp>
      <p:pic>
        <p:nvPicPr>
          <p:cNvPr id="39945"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9300" y="61913"/>
            <a:ext cx="2044700" cy="216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19817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39688" y="1919238"/>
            <a:ext cx="9077325" cy="781050"/>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6/ </a:t>
            </a:r>
            <a:r>
              <a:rPr lang="vi-VN" sz="3200" dirty="0">
                <a:cs typeface="Arial" pitchFamily="34" charset="0"/>
              </a:rPr>
              <a:t>Người lao động có nghĩa vụ</a:t>
            </a:r>
            <a:r>
              <a:rPr lang="en-US" sz="3200" dirty="0">
                <a:latin typeface="Arial" pitchFamily="34" charset="0"/>
                <a:cs typeface="Arial" pitchFamily="34" charset="0"/>
              </a:rPr>
              <a:t>:</a:t>
            </a:r>
          </a:p>
        </p:txBody>
      </p:sp>
      <p:sp>
        <p:nvSpPr>
          <p:cNvPr id="15" name="Rounded Rectangle 14"/>
          <p:cNvSpPr/>
          <p:nvPr/>
        </p:nvSpPr>
        <p:spPr>
          <a:xfrm>
            <a:off x="2747963" y="61913"/>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39688" y="2898550"/>
            <a:ext cx="4538662" cy="1223963"/>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Tự do lựa chọn việc làm và nơi làm việc</a:t>
            </a:r>
            <a:endParaRPr lang="en-US" sz="3200" dirty="0">
              <a:latin typeface="Arial" pitchFamily="34" charset="0"/>
              <a:cs typeface="Arial" pitchFamily="34" charset="0"/>
            </a:endParaRPr>
          </a:p>
        </p:txBody>
      </p:sp>
      <p:sp>
        <p:nvSpPr>
          <p:cNvPr id="6" name="Rounded Rectangle 5"/>
          <p:cNvSpPr/>
          <p:nvPr/>
        </p:nvSpPr>
        <p:spPr>
          <a:xfrm>
            <a:off x="4678363" y="4346350"/>
            <a:ext cx="4416425" cy="2295525"/>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 </a:t>
            </a:r>
            <a:r>
              <a:rPr lang="vi-VN" sz="3200" dirty="0">
                <a:cs typeface="Arial" pitchFamily="34" charset="0"/>
              </a:rPr>
              <a:t>Làm việc cho nhiều chủ sử dụng lao động nhưng phải đảm bảo các điều kiện đã thỏa thuận</a:t>
            </a:r>
            <a:endParaRPr lang="en-US" sz="3200" dirty="0">
              <a:latin typeface="Arial" pitchFamily="34" charset="0"/>
              <a:cs typeface="Arial" pitchFamily="34" charset="0"/>
            </a:endParaRPr>
          </a:p>
        </p:txBody>
      </p:sp>
      <p:sp>
        <p:nvSpPr>
          <p:cNvPr id="7" name="Rounded Rectangle 6"/>
          <p:cNvSpPr/>
          <p:nvPr/>
        </p:nvSpPr>
        <p:spPr>
          <a:xfrm>
            <a:off x="39688" y="4346350"/>
            <a:ext cx="4538662" cy="2295525"/>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vi-VN" sz="3200" dirty="0">
                <a:cs typeface="Arial" pitchFamily="34" charset="0"/>
              </a:rPr>
              <a:t>Thực hiện nghiêm túc những thỏa thuận trong hợp đồng lao động</a:t>
            </a:r>
            <a:endParaRPr lang="en-US" sz="3200" dirty="0">
              <a:latin typeface="Arial" pitchFamily="34" charset="0"/>
              <a:cs typeface="Arial" pitchFamily="34" charset="0"/>
            </a:endParaRPr>
          </a:p>
        </p:txBody>
      </p:sp>
      <p:sp>
        <p:nvSpPr>
          <p:cNvPr id="8" name="Rounded Rectangle 7"/>
          <p:cNvSpPr/>
          <p:nvPr/>
        </p:nvSpPr>
        <p:spPr>
          <a:xfrm>
            <a:off x="4678363" y="2898550"/>
            <a:ext cx="4416425" cy="1223963"/>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cs typeface="Arial" pitchFamily="34" charset="0"/>
              </a:rPr>
              <a:t>Lựa chọn nghề và nơi học nghề phù hợp</a:t>
            </a:r>
            <a:endParaRPr lang="en-US" sz="3200" dirty="0">
              <a:latin typeface="Arial" pitchFamily="34" charset="0"/>
              <a:cs typeface="Arial" pitchFamily="34" charset="0"/>
            </a:endParaRPr>
          </a:p>
        </p:txBody>
      </p:sp>
      <p:pic>
        <p:nvPicPr>
          <p:cNvPr id="40969"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65076" y="61913"/>
            <a:ext cx="1778924" cy="1883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002130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5851525" cy="798512"/>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r>
              <a:rPr lang="vi-VN" sz="3600" b="1" i="1" dirty="0">
                <a:cs typeface="Arial" pitchFamily="34" charset="0"/>
              </a:rPr>
              <a:t>2.3.3. Hợp đồng lao động</a:t>
            </a:r>
          </a:p>
        </p:txBody>
      </p:sp>
      <p:sp>
        <p:nvSpPr>
          <p:cNvPr id="6" name="Rounded Rectangle 5"/>
          <p:cNvSpPr/>
          <p:nvPr/>
        </p:nvSpPr>
        <p:spPr>
          <a:xfrm>
            <a:off x="3175" y="2136775"/>
            <a:ext cx="3803650" cy="77628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2.3.3.1. </a:t>
            </a:r>
            <a:r>
              <a:rPr lang="en-US" sz="3200" b="1" dirty="0" err="1">
                <a:latin typeface="Arial" pitchFamily="34" charset="0"/>
                <a:cs typeface="Arial" pitchFamily="34" charset="0"/>
              </a:rPr>
              <a:t>Khái</a:t>
            </a:r>
            <a:r>
              <a:rPr lang="en-US" sz="3200" b="1" dirty="0">
                <a:latin typeface="Arial" pitchFamily="34" charset="0"/>
                <a:cs typeface="Arial" pitchFamily="34" charset="0"/>
              </a:rPr>
              <a:t> </a:t>
            </a:r>
            <a:r>
              <a:rPr lang="en-US" sz="3200" b="1" dirty="0" err="1">
                <a:latin typeface="Arial" pitchFamily="34" charset="0"/>
                <a:cs typeface="Arial" pitchFamily="34" charset="0"/>
              </a:rPr>
              <a:t>niệm</a:t>
            </a:r>
            <a:r>
              <a:rPr lang="en-US" sz="3200" b="1" dirty="0">
                <a:latin typeface="Arial" pitchFamily="34" charset="0"/>
                <a:cs typeface="Arial" pitchFamily="34" charset="0"/>
              </a:rPr>
              <a:t> </a:t>
            </a:r>
          </a:p>
        </p:txBody>
      </p:sp>
      <p:pic>
        <p:nvPicPr>
          <p:cNvPr id="4198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219325" y="6008688"/>
            <a:ext cx="4705350" cy="84931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a:t>
            </a:r>
            <a:r>
              <a:rPr lang="en-US" sz="3200" dirty="0" err="1">
                <a:latin typeface="Arial" pitchFamily="34" charset="0"/>
                <a:cs typeface="Arial" pitchFamily="34" charset="0"/>
              </a:rPr>
              <a:t>Điều</a:t>
            </a:r>
            <a:r>
              <a:rPr lang="en-US" sz="3200" dirty="0">
                <a:latin typeface="Arial" pitchFamily="34" charset="0"/>
                <a:cs typeface="Arial" pitchFamily="34" charset="0"/>
              </a:rPr>
              <a:t> 13/BLLĐ/2019).</a:t>
            </a:r>
            <a:endParaRPr lang="en-US" sz="3200" b="1" dirty="0">
              <a:latin typeface="Arial" pitchFamily="34" charset="0"/>
              <a:cs typeface="Arial" pitchFamily="34" charset="0"/>
            </a:endParaRPr>
          </a:p>
        </p:txBody>
      </p:sp>
      <p:sp>
        <p:nvSpPr>
          <p:cNvPr id="7" name="Rounded Rectangle 6"/>
          <p:cNvSpPr/>
          <p:nvPr/>
        </p:nvSpPr>
        <p:spPr>
          <a:xfrm>
            <a:off x="0" y="2992438"/>
            <a:ext cx="9144000" cy="3016250"/>
          </a:xfrm>
          <a:prstGeom prst="roundRect">
            <a:avLst/>
          </a:prstGeom>
          <a:ln/>
        </p:spPr>
        <p:style>
          <a:lnRef idx="3">
            <a:schemeClr val="lt1"/>
          </a:lnRef>
          <a:fillRef idx="1">
            <a:schemeClr val="dk1"/>
          </a:fillRef>
          <a:effectRef idx="1">
            <a:schemeClr val="dk1"/>
          </a:effectRef>
          <a:fontRef idx="minor">
            <a:schemeClr val="lt1"/>
          </a:fontRef>
        </p:style>
        <p:txBody>
          <a:bodyPr anchor="ctr"/>
          <a:lstStyle/>
          <a:p>
            <a:pPr fontAlgn="auto">
              <a:spcBef>
                <a:spcPts val="0"/>
              </a:spcBef>
              <a:spcAft>
                <a:spcPts val="0"/>
              </a:spcAft>
              <a:defRPr/>
            </a:pPr>
            <a:r>
              <a:rPr lang="vi-VN" sz="3200" dirty="0">
                <a:solidFill>
                  <a:schemeClr val="tx1"/>
                </a:solidFill>
                <a:cs typeface="Arial" pitchFamily="34" charset="0"/>
              </a:rPr>
              <a:t>Hợp đồng lao động là </a:t>
            </a:r>
            <a:r>
              <a:rPr lang="vi-VN" sz="3200" dirty="0">
                <a:solidFill>
                  <a:srgbClr val="FF0000"/>
                </a:solidFill>
                <a:cs typeface="Arial" pitchFamily="34" charset="0"/>
              </a:rPr>
              <a:t>sự thỏa thuận </a:t>
            </a:r>
            <a:r>
              <a:rPr lang="vi-VN" sz="3200" dirty="0">
                <a:solidFill>
                  <a:schemeClr val="tx1"/>
                </a:solidFill>
                <a:cs typeface="Arial" pitchFamily="34" charset="0"/>
              </a:rPr>
              <a:t>giữa </a:t>
            </a:r>
            <a:r>
              <a:rPr lang="vi-VN" sz="3200" dirty="0">
                <a:solidFill>
                  <a:srgbClr val="FF0000"/>
                </a:solidFill>
                <a:cs typeface="Arial" pitchFamily="34" charset="0"/>
              </a:rPr>
              <a:t>người lao động</a:t>
            </a:r>
            <a:r>
              <a:rPr lang="vi-VN" sz="3200" dirty="0">
                <a:solidFill>
                  <a:schemeClr val="tx1"/>
                </a:solidFill>
                <a:cs typeface="Arial" pitchFamily="34" charset="0"/>
              </a:rPr>
              <a:t> và </a:t>
            </a:r>
            <a:r>
              <a:rPr lang="vi-VN" sz="3200" dirty="0">
                <a:solidFill>
                  <a:srgbClr val="FF0000"/>
                </a:solidFill>
                <a:cs typeface="Arial" pitchFamily="34" charset="0"/>
              </a:rPr>
              <a:t>người sử dụng lao động </a:t>
            </a:r>
            <a:r>
              <a:rPr lang="vi-VN" sz="3200" dirty="0">
                <a:solidFill>
                  <a:schemeClr val="tx1"/>
                </a:solidFill>
                <a:cs typeface="Arial" pitchFamily="34" charset="0"/>
              </a:rPr>
              <a:t>về</a:t>
            </a:r>
            <a:endParaRPr lang="en-US" sz="3200" dirty="0">
              <a:solidFill>
                <a:schemeClr val="tx1"/>
              </a:solidFill>
              <a:latin typeface="Arial" pitchFamily="34" charset="0"/>
              <a:cs typeface="Arial" pitchFamily="34" charset="0"/>
            </a:endParaRPr>
          </a:p>
          <a:p>
            <a:pPr fontAlgn="auto">
              <a:spcBef>
                <a:spcPts val="0"/>
              </a:spcBef>
              <a:spcAft>
                <a:spcPts val="0"/>
              </a:spcAft>
              <a:defRPr/>
            </a:pPr>
            <a:r>
              <a:rPr lang="en-US" sz="3200" dirty="0">
                <a:solidFill>
                  <a:schemeClr val="tx1"/>
                </a:solidFill>
                <a:latin typeface="Arial" pitchFamily="34" charset="0"/>
                <a:cs typeface="Arial" pitchFamily="34" charset="0"/>
              </a:rPr>
              <a:t>- </a:t>
            </a:r>
            <a:r>
              <a:rPr lang="vi-VN" sz="3200" dirty="0">
                <a:solidFill>
                  <a:schemeClr val="tx1"/>
                </a:solidFill>
                <a:cs typeface="Arial" pitchFamily="34" charset="0"/>
              </a:rPr>
              <a:t>việc làm có trả lương, </a:t>
            </a:r>
            <a:endParaRPr lang="en-US" sz="3200" dirty="0">
              <a:solidFill>
                <a:schemeClr val="tx1"/>
              </a:solidFill>
              <a:latin typeface="Arial" pitchFamily="34" charset="0"/>
              <a:cs typeface="Arial" pitchFamily="34" charset="0"/>
            </a:endParaRPr>
          </a:p>
          <a:p>
            <a:pPr fontAlgn="auto">
              <a:spcBef>
                <a:spcPts val="0"/>
              </a:spcBef>
              <a:spcAft>
                <a:spcPts val="0"/>
              </a:spcAft>
              <a:defRPr/>
            </a:pPr>
            <a:r>
              <a:rPr lang="en-US" sz="3200" dirty="0">
                <a:solidFill>
                  <a:schemeClr val="tx1"/>
                </a:solidFill>
                <a:latin typeface="Arial" pitchFamily="34" charset="0"/>
                <a:cs typeface="Arial" pitchFamily="34" charset="0"/>
              </a:rPr>
              <a:t>- </a:t>
            </a:r>
            <a:r>
              <a:rPr lang="vi-VN" sz="3200" dirty="0">
                <a:solidFill>
                  <a:schemeClr val="tx1"/>
                </a:solidFill>
                <a:cs typeface="Arial" pitchFamily="34" charset="0"/>
              </a:rPr>
              <a:t>điều kiện làm việc, </a:t>
            </a:r>
            <a:endParaRPr lang="en-US" sz="3200" dirty="0">
              <a:solidFill>
                <a:schemeClr val="tx1"/>
              </a:solidFill>
              <a:latin typeface="Arial" pitchFamily="34" charset="0"/>
              <a:cs typeface="Arial" pitchFamily="34" charset="0"/>
            </a:endParaRPr>
          </a:p>
          <a:p>
            <a:pPr fontAlgn="auto">
              <a:spcBef>
                <a:spcPts val="0"/>
              </a:spcBef>
              <a:spcAft>
                <a:spcPts val="0"/>
              </a:spcAft>
              <a:defRPr/>
            </a:pPr>
            <a:r>
              <a:rPr lang="en-US" sz="3200" dirty="0">
                <a:solidFill>
                  <a:schemeClr val="tx1"/>
                </a:solidFill>
                <a:latin typeface="Arial" pitchFamily="34" charset="0"/>
                <a:cs typeface="Arial" pitchFamily="34" charset="0"/>
              </a:rPr>
              <a:t>- </a:t>
            </a:r>
            <a:r>
              <a:rPr lang="vi-VN" sz="3200" dirty="0">
                <a:solidFill>
                  <a:schemeClr val="tx1"/>
                </a:solidFill>
                <a:cs typeface="Arial" pitchFamily="34" charset="0"/>
              </a:rPr>
              <a:t>quyền và nghĩa vụ của mỗi bên trong quan hệ lao động.</a:t>
            </a:r>
            <a:endParaRPr lang="en-US" sz="32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94421892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8462963" cy="815975"/>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fontAlgn="auto">
              <a:spcBef>
                <a:spcPts val="0"/>
              </a:spcBef>
              <a:spcAft>
                <a:spcPts val="0"/>
              </a:spcAft>
              <a:defRPr/>
            </a:pPr>
            <a:r>
              <a:rPr lang="vi-VN" sz="3600" b="1" i="1" dirty="0">
                <a:cs typeface="Arial" pitchFamily="34" charset="0"/>
              </a:rPr>
              <a:t>2.3.3.2. Chủ thể giao kết hợp đồng </a:t>
            </a:r>
            <a:r>
              <a:rPr lang="en-US" sz="3600" b="1" i="1" dirty="0">
                <a:latin typeface="Arial" pitchFamily="34" charset="0"/>
                <a:cs typeface="Arial" pitchFamily="34" charset="0"/>
              </a:rPr>
              <a:t>LĐ</a:t>
            </a:r>
            <a:endParaRPr lang="vi-VN" sz="3600" b="1" i="1" dirty="0">
              <a:cs typeface="Arial" pitchFamily="34" charset="0"/>
            </a:endParaRPr>
          </a:p>
        </p:txBody>
      </p:sp>
      <p:sp>
        <p:nvSpPr>
          <p:cNvPr id="6" name="Rounded Rectangle 5"/>
          <p:cNvSpPr/>
          <p:nvPr/>
        </p:nvSpPr>
        <p:spPr>
          <a:xfrm>
            <a:off x="3175" y="2360613"/>
            <a:ext cx="4227513" cy="79851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b="1" dirty="0">
                <a:cs typeface="Arial" pitchFamily="34" charset="0"/>
              </a:rPr>
              <a:t>a. Người lao động</a:t>
            </a:r>
          </a:p>
        </p:txBody>
      </p:sp>
      <p:pic>
        <p:nvPicPr>
          <p:cNvPr id="4301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3441700"/>
            <a:ext cx="9144000" cy="26098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cs typeface="Arial" pitchFamily="34" charset="0"/>
              </a:rPr>
              <a:t>“Công dân muốn trở thành một bên chủ thể giao kết hợp đồng lao động phải là người ít nhất </a:t>
            </a:r>
            <a:r>
              <a:rPr lang="en-US" sz="3200" b="1" dirty="0" err="1">
                <a:solidFill>
                  <a:srgbClr val="FF0000"/>
                </a:solidFill>
                <a:latin typeface="Arial" pitchFamily="34" charset="0"/>
                <a:cs typeface="Arial" pitchFamily="34" charset="0"/>
              </a:rPr>
              <a:t>từ</a:t>
            </a:r>
            <a:r>
              <a:rPr lang="en-US" sz="3200" b="1" dirty="0">
                <a:solidFill>
                  <a:srgbClr val="FF0000"/>
                </a:solidFill>
                <a:latin typeface="Arial" pitchFamily="34" charset="0"/>
                <a:cs typeface="Arial" pitchFamily="34" charset="0"/>
              </a:rPr>
              <a:t> </a:t>
            </a:r>
            <a:r>
              <a:rPr lang="vi-VN" sz="3200" b="1" dirty="0">
                <a:solidFill>
                  <a:srgbClr val="FF0000"/>
                </a:solidFill>
                <a:cs typeface="Arial" pitchFamily="34" charset="0"/>
              </a:rPr>
              <a:t>đủ 15 tuổi trở lên</a:t>
            </a:r>
            <a:r>
              <a:rPr lang="vi-VN" sz="3200" dirty="0">
                <a:cs typeface="Arial" pitchFamily="34" charset="0"/>
              </a:rPr>
              <a:t>, có khả năng lao động, được trả lương và chịu sự quản lý”</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19197589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9144000" cy="1397000"/>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vi-VN" sz="3600" b="1" i="1" dirty="0">
                <a:cs typeface="Arial" pitchFamily="34" charset="0"/>
              </a:rPr>
              <a:t>- Tuy nhiên trong một số trường hợp như VH  NT (xiếc, múa...)</a:t>
            </a:r>
            <a:endParaRPr lang="vi-VN" sz="3600" b="1" dirty="0">
              <a:solidFill>
                <a:srgbClr val="C00000"/>
              </a:solidFill>
              <a:cs typeface="Arial" pitchFamily="34" charset="0"/>
            </a:endParaRPr>
          </a:p>
        </p:txBody>
      </p:sp>
      <p:sp>
        <p:nvSpPr>
          <p:cNvPr id="6" name="Rounded Rectangle 5"/>
          <p:cNvSpPr/>
          <p:nvPr/>
        </p:nvSpPr>
        <p:spPr>
          <a:xfrm>
            <a:off x="3175" y="2825750"/>
            <a:ext cx="9144000" cy="234473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t>PL LĐ </a:t>
            </a:r>
            <a:r>
              <a:rPr lang="vi-VN" sz="3200" b="1" dirty="0"/>
              <a:t>cũng cho phép các công dân </a:t>
            </a:r>
            <a:r>
              <a:rPr lang="vi-VN" sz="3200" b="1" dirty="0">
                <a:solidFill>
                  <a:srgbClr val="FF0000"/>
                </a:solidFill>
              </a:rPr>
              <a:t>chưa đủ 15 tuổi </a:t>
            </a:r>
            <a:r>
              <a:rPr lang="vi-VN" sz="3200" b="1" dirty="0"/>
              <a:t>có thể được trở thành chủ thể giao kết </a:t>
            </a:r>
            <a:r>
              <a:rPr lang="en-US" sz="3200" b="1" dirty="0"/>
              <a:t>HĐ LĐ </a:t>
            </a:r>
            <a:r>
              <a:rPr lang="vi-VN" sz="3200" b="1" dirty="0"/>
              <a:t>nhưng phải có những </a:t>
            </a:r>
            <a:r>
              <a:rPr lang="en-US" sz="3200" b="1" dirty="0"/>
              <a:t>ĐK </a:t>
            </a:r>
            <a:r>
              <a:rPr lang="vi-VN" sz="3200" b="1" dirty="0"/>
              <a:t>ràng buộc kèm theo</a:t>
            </a:r>
            <a:endParaRPr lang="en-US" sz="3200" b="1" dirty="0">
              <a:latin typeface="Arial" pitchFamily="34" charset="0"/>
              <a:cs typeface="Arial" pitchFamily="34" charset="0"/>
            </a:endParaRPr>
          </a:p>
        </p:txBody>
      </p:sp>
      <p:pic>
        <p:nvPicPr>
          <p:cNvPr id="4403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3175" y="5353050"/>
            <a:ext cx="9144000" cy="12223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cs typeface="Arial" pitchFamily="34" charset="0"/>
              </a:rPr>
              <a:t>thực hiện </a:t>
            </a:r>
            <a:r>
              <a:rPr lang="en-US" sz="3200" dirty="0">
                <a:latin typeface="Arial" pitchFamily="34" charset="0"/>
                <a:cs typeface="Arial" pitchFamily="34" charset="0"/>
              </a:rPr>
              <a:t>HĐ LĐ </a:t>
            </a:r>
            <a:r>
              <a:rPr lang="vi-VN" sz="3200" dirty="0">
                <a:cs typeface="Arial" pitchFamily="34" charset="0"/>
              </a:rPr>
              <a:t>phải có sự đồng ý của cha mẹ hoặc người đại diện hợp pháp.</a:t>
            </a:r>
          </a:p>
        </p:txBody>
      </p:sp>
    </p:spTree>
    <p:extLst>
      <p:ext uri="{BB962C8B-B14F-4D97-AF65-F5344CB8AC3E}">
        <p14:creationId xmlns:p14="http://schemas.microsoft.com/office/powerpoint/2010/main" val="32459199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6218238" cy="798512"/>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r>
              <a:rPr lang="vi-VN" sz="3600" b="1" i="1" dirty="0">
                <a:cs typeface="Arial" pitchFamily="34" charset="0"/>
              </a:rPr>
              <a:t>b. Người sử dụng lao động</a:t>
            </a:r>
            <a:endParaRPr lang="vi-VN" sz="3600" b="1" dirty="0">
              <a:solidFill>
                <a:srgbClr val="C00000"/>
              </a:solidFill>
              <a:cs typeface="Arial" pitchFamily="34" charset="0"/>
            </a:endParaRPr>
          </a:p>
        </p:txBody>
      </p:sp>
      <p:sp>
        <p:nvSpPr>
          <p:cNvPr id="6" name="Rounded Rectangle 5"/>
          <p:cNvSpPr/>
          <p:nvPr/>
        </p:nvSpPr>
        <p:spPr>
          <a:xfrm>
            <a:off x="-11113" y="2476500"/>
            <a:ext cx="9144001" cy="148113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a:cs typeface="Arial" pitchFamily="34" charset="0"/>
              </a:rPr>
              <a:t>- Điều kiện để một cá nhân trở thành chủ thể thuê mướn giao kết hợp đồng lao động là</a:t>
            </a:r>
            <a:endParaRPr lang="en-US" sz="3200" b="1" dirty="0">
              <a:latin typeface="Arial" pitchFamily="34" charset="0"/>
              <a:cs typeface="Arial" pitchFamily="34" charset="0"/>
            </a:endParaRPr>
          </a:p>
        </p:txBody>
      </p:sp>
      <p:pic>
        <p:nvPicPr>
          <p:cNvPr id="4506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4405313"/>
            <a:ext cx="9147175" cy="201136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a:cs typeface="Arial" pitchFamily="34" charset="0"/>
              </a:rPr>
              <a:t>người ít nhất phải </a:t>
            </a:r>
            <a:r>
              <a:rPr lang="vi-VN" sz="3200" b="1" dirty="0">
                <a:solidFill>
                  <a:srgbClr val="FF0000"/>
                </a:solidFill>
                <a:cs typeface="Arial" pitchFamily="34" charset="0"/>
              </a:rPr>
              <a:t>từ đủ 18 tuổi trở </a:t>
            </a:r>
            <a:r>
              <a:rPr lang="vi-VN" sz="3200" b="1" dirty="0">
                <a:cs typeface="Arial" pitchFamily="34" charset="0"/>
              </a:rPr>
              <a:t>lên và có </a:t>
            </a:r>
            <a:r>
              <a:rPr lang="vi-VN" sz="3200" b="1" dirty="0">
                <a:solidFill>
                  <a:srgbClr val="FF0000"/>
                </a:solidFill>
                <a:cs typeface="Arial" pitchFamily="34" charset="0"/>
              </a:rPr>
              <a:t>đầy đủ năng lực hành vi dân sự</a:t>
            </a:r>
            <a:r>
              <a:rPr lang="vi-VN" sz="3200" b="1" dirty="0">
                <a:cs typeface="Arial" pitchFamily="34" charset="0"/>
              </a:rPr>
              <a:t>, có khả năng </a:t>
            </a:r>
            <a:r>
              <a:rPr lang="vi-VN" sz="3200" b="1" dirty="0">
                <a:solidFill>
                  <a:srgbClr val="FF0000"/>
                </a:solidFill>
                <a:cs typeface="Arial" pitchFamily="34" charset="0"/>
              </a:rPr>
              <a:t>thuê mướn </a:t>
            </a:r>
            <a:r>
              <a:rPr lang="vi-VN" sz="3200" b="1" dirty="0">
                <a:cs typeface="Arial" pitchFamily="34" charset="0"/>
              </a:rPr>
              <a:t>và </a:t>
            </a:r>
            <a:r>
              <a:rPr lang="vi-VN" sz="3200" b="1" dirty="0">
                <a:solidFill>
                  <a:srgbClr val="FF0000"/>
                </a:solidFill>
                <a:cs typeface="Arial" pitchFamily="34" charset="0"/>
              </a:rPr>
              <a:t>trả công </a:t>
            </a:r>
            <a:r>
              <a:rPr lang="vi-VN" sz="3200" b="1" dirty="0">
                <a:cs typeface="Arial" pitchFamily="34" charset="0"/>
              </a:rPr>
              <a:t>lao động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41263234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246188"/>
            <a:ext cx="9144000" cy="798512"/>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i="1" dirty="0">
                <a:cs typeface="Arial" pitchFamily="34" charset="0"/>
              </a:rPr>
              <a:t>2.3.3.3. Phân loại hợp đồng lao động</a:t>
            </a:r>
            <a:endParaRPr lang="vi-VN" sz="3600" b="1" dirty="0">
              <a:solidFill>
                <a:srgbClr val="C00000"/>
              </a:solidFill>
              <a:cs typeface="Arial" pitchFamily="34" charset="0"/>
            </a:endParaRPr>
          </a:p>
        </p:txBody>
      </p:sp>
      <p:pic>
        <p:nvPicPr>
          <p:cNvPr id="460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7938" y="2044700"/>
            <a:ext cx="4705350" cy="8477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i="1" dirty="0">
                <a:cs typeface="Arial" pitchFamily="34" charset="0"/>
              </a:rPr>
              <a:t>(Điều 2</a:t>
            </a:r>
            <a:r>
              <a:rPr lang="en-US" sz="3200" b="1" i="1" dirty="0">
                <a:latin typeface="Arial" pitchFamily="34" charset="0"/>
                <a:cs typeface="Arial" pitchFamily="34" charset="0"/>
              </a:rPr>
              <a:t>0</a:t>
            </a:r>
            <a:r>
              <a:rPr lang="vi-VN" sz="3200" b="1" i="1" dirty="0">
                <a:cs typeface="Arial" pitchFamily="34" charset="0"/>
              </a:rPr>
              <a:t>/BLLĐ/201</a:t>
            </a:r>
            <a:r>
              <a:rPr lang="en-US" sz="3200" b="1" i="1" dirty="0">
                <a:latin typeface="Arial" pitchFamily="34" charset="0"/>
                <a:cs typeface="Arial" pitchFamily="34" charset="0"/>
              </a:rPr>
              <a:t>9</a:t>
            </a:r>
            <a:r>
              <a:rPr lang="vi-VN" sz="3200" b="1" i="1" dirty="0">
                <a:cs typeface="Arial" pitchFamily="34" charset="0"/>
              </a:rPr>
              <a:t>)</a:t>
            </a:r>
            <a:endParaRPr lang="vi-VN" sz="3200" b="1" dirty="0">
              <a:solidFill>
                <a:srgbClr val="C00000"/>
              </a:solidFill>
              <a:cs typeface="Arial" pitchFamily="34" charset="0"/>
            </a:endParaRPr>
          </a:p>
        </p:txBody>
      </p:sp>
      <p:graphicFrame>
        <p:nvGraphicFramePr>
          <p:cNvPr id="11" name="Diagram 10"/>
          <p:cNvGraphicFramePr/>
          <p:nvPr/>
        </p:nvGraphicFramePr>
        <p:xfrm>
          <a:off x="149629" y="2127423"/>
          <a:ext cx="8844742" cy="4813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6752588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Graphic spid="11" grpId="0">
        <p:bldAsOne/>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874" y="980728"/>
            <a:ext cx="3541713" cy="798512"/>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b="1" i="1" dirty="0">
                <a:latin typeface="Arial" pitchFamily="34" charset="0"/>
                <a:cs typeface="Arial" pitchFamily="34" charset="0"/>
              </a:rPr>
              <a:t>- HĐ LĐ </a:t>
            </a:r>
            <a:r>
              <a:rPr lang="en-US" sz="3600" b="1" i="1" dirty="0" err="1">
                <a:latin typeface="Arial" pitchFamily="34" charset="0"/>
                <a:cs typeface="Arial" pitchFamily="34" charset="0"/>
              </a:rPr>
              <a:t>Loại</a:t>
            </a:r>
            <a:r>
              <a:rPr lang="en-US" sz="3600" b="1" i="1" dirty="0">
                <a:latin typeface="Arial" pitchFamily="34" charset="0"/>
                <a:cs typeface="Arial" pitchFamily="34" charset="0"/>
              </a:rPr>
              <a:t> 1</a:t>
            </a:r>
            <a:endParaRPr lang="vi-VN" sz="3600" b="1" dirty="0">
              <a:solidFill>
                <a:srgbClr val="C00000"/>
              </a:solidFill>
              <a:cs typeface="Arial" pitchFamily="34" charset="0"/>
            </a:endParaRPr>
          </a:p>
        </p:txBody>
      </p:sp>
      <p:sp>
        <p:nvSpPr>
          <p:cNvPr id="6" name="Rounded Rectangle 5"/>
          <p:cNvSpPr/>
          <p:nvPr/>
        </p:nvSpPr>
        <p:spPr>
          <a:xfrm>
            <a:off x="3175" y="2492896"/>
            <a:ext cx="9144000" cy="121443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H</a:t>
            </a:r>
            <a:r>
              <a:rPr lang="vi-VN" sz="3200" dirty="0">
                <a:cs typeface="Arial" pitchFamily="34" charset="0"/>
              </a:rPr>
              <a:t>ợp đồng lao động </a:t>
            </a:r>
            <a:r>
              <a:rPr lang="vi-VN" sz="3200" dirty="0">
                <a:solidFill>
                  <a:srgbClr val="FF0000"/>
                </a:solidFill>
                <a:cs typeface="Arial" pitchFamily="34" charset="0"/>
              </a:rPr>
              <a:t>không xác định </a:t>
            </a:r>
            <a:r>
              <a:rPr lang="vi-VN" sz="3200" dirty="0">
                <a:cs typeface="Arial" pitchFamily="34" charset="0"/>
              </a:rPr>
              <a:t>thời hạn:</a:t>
            </a:r>
            <a:endParaRPr lang="en-US" sz="3200" b="1" dirty="0">
              <a:latin typeface="Arial" pitchFamily="34" charset="0"/>
              <a:cs typeface="Arial" pitchFamily="34" charset="0"/>
            </a:endParaRPr>
          </a:p>
        </p:txBody>
      </p:sp>
      <p:pic>
        <p:nvPicPr>
          <p:cNvPr id="4710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4422775"/>
            <a:ext cx="9144000" cy="20605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L</a:t>
            </a:r>
            <a:r>
              <a:rPr lang="vi-VN" sz="3200" dirty="0">
                <a:cs typeface="Arial" pitchFamily="34" charset="0"/>
              </a:rPr>
              <a:t>à hợp đồng mà trong đó </a:t>
            </a:r>
            <a:r>
              <a:rPr lang="vi-VN" sz="3200" dirty="0">
                <a:solidFill>
                  <a:srgbClr val="FF0000"/>
                </a:solidFill>
                <a:cs typeface="Arial" pitchFamily="34" charset="0"/>
              </a:rPr>
              <a:t>hai</a:t>
            </a:r>
            <a:r>
              <a:rPr lang="vi-VN" sz="3200" dirty="0">
                <a:cs typeface="Arial" pitchFamily="34" charset="0"/>
              </a:rPr>
              <a:t> bên </a:t>
            </a:r>
            <a:r>
              <a:rPr lang="vi-VN" sz="3200" dirty="0">
                <a:solidFill>
                  <a:srgbClr val="FF0000"/>
                </a:solidFill>
                <a:cs typeface="Arial" pitchFamily="34" charset="0"/>
              </a:rPr>
              <a:t>không xác định thời hạn</a:t>
            </a:r>
            <a:r>
              <a:rPr lang="vi-VN" sz="3200" dirty="0">
                <a:cs typeface="Arial" pitchFamily="34" charset="0"/>
              </a:rPr>
              <a:t>, </a:t>
            </a:r>
            <a:r>
              <a:rPr lang="vi-VN" sz="3200" dirty="0">
                <a:solidFill>
                  <a:srgbClr val="FF0000"/>
                </a:solidFill>
                <a:cs typeface="Arial" pitchFamily="34" charset="0"/>
              </a:rPr>
              <a:t>thời điểm chấm dứt </a:t>
            </a:r>
            <a:r>
              <a:rPr lang="vi-VN" sz="3200" dirty="0">
                <a:cs typeface="Arial" pitchFamily="34" charset="0"/>
              </a:rPr>
              <a:t>hiệu lực của hợp đồng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937004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 y="779174"/>
            <a:ext cx="3541713" cy="798512"/>
          </a:xfrm>
          <a:prstGeom prst="rect">
            <a:avLst/>
          </a:prstGeom>
          <a:solidFill>
            <a:schemeClr val="accent6">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600" b="1" i="1" dirty="0">
                <a:latin typeface="Arial" pitchFamily="34" charset="0"/>
                <a:cs typeface="Arial" pitchFamily="34" charset="0"/>
              </a:rPr>
              <a:t>- HĐ LĐ </a:t>
            </a:r>
            <a:r>
              <a:rPr lang="en-US" sz="3600" b="1" i="1" dirty="0" err="1">
                <a:latin typeface="Arial" pitchFamily="34" charset="0"/>
                <a:cs typeface="Arial" pitchFamily="34" charset="0"/>
              </a:rPr>
              <a:t>Loại</a:t>
            </a:r>
            <a:r>
              <a:rPr lang="en-US" sz="3600" b="1" i="1" dirty="0">
                <a:latin typeface="Arial" pitchFamily="34" charset="0"/>
                <a:cs typeface="Arial" pitchFamily="34" charset="0"/>
              </a:rPr>
              <a:t> 2</a:t>
            </a:r>
            <a:endParaRPr lang="vi-VN" sz="3600" b="1" dirty="0">
              <a:solidFill>
                <a:srgbClr val="C00000"/>
              </a:solidFill>
              <a:cs typeface="Arial" pitchFamily="34" charset="0"/>
            </a:endParaRPr>
          </a:p>
        </p:txBody>
      </p:sp>
      <p:sp>
        <p:nvSpPr>
          <p:cNvPr id="6" name="Rounded Rectangle 5"/>
          <p:cNvSpPr/>
          <p:nvPr/>
        </p:nvSpPr>
        <p:spPr>
          <a:xfrm>
            <a:off x="3175" y="2348880"/>
            <a:ext cx="9144000" cy="121443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H</a:t>
            </a:r>
            <a:r>
              <a:rPr lang="vi-VN" sz="3200" dirty="0">
                <a:cs typeface="Arial" pitchFamily="34" charset="0"/>
              </a:rPr>
              <a:t>ợp đồng lao động </a:t>
            </a:r>
            <a:r>
              <a:rPr lang="vi-VN" sz="3200" dirty="0">
                <a:solidFill>
                  <a:srgbClr val="FF0000"/>
                </a:solidFill>
                <a:cs typeface="Arial" pitchFamily="34" charset="0"/>
              </a:rPr>
              <a:t>xác định </a:t>
            </a:r>
            <a:r>
              <a:rPr lang="vi-VN" sz="3200" dirty="0">
                <a:cs typeface="Arial" pitchFamily="34" charset="0"/>
              </a:rPr>
              <a:t>thời hạn:</a:t>
            </a:r>
            <a:endParaRPr lang="en-US" sz="3200" b="1" dirty="0">
              <a:latin typeface="Arial" pitchFamily="34" charset="0"/>
              <a:cs typeface="Arial" pitchFamily="34" charset="0"/>
            </a:endParaRPr>
          </a:p>
        </p:txBody>
      </p:sp>
      <p:pic>
        <p:nvPicPr>
          <p:cNvPr id="4813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4422775"/>
            <a:ext cx="9144000" cy="20605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a:latin typeface="Arial" pitchFamily="34" charset="0"/>
                <a:cs typeface="Arial" pitchFamily="34" charset="0"/>
              </a:rPr>
              <a:t>L</a:t>
            </a:r>
            <a:r>
              <a:rPr lang="vi-VN" sz="3200" dirty="0">
                <a:cs typeface="Arial" pitchFamily="34" charset="0"/>
              </a:rPr>
              <a:t>à hợp đồng mà trong đó </a:t>
            </a:r>
            <a:r>
              <a:rPr lang="vi-VN" sz="3200" dirty="0">
                <a:solidFill>
                  <a:srgbClr val="FF0000"/>
                </a:solidFill>
                <a:cs typeface="Arial" pitchFamily="34" charset="0"/>
              </a:rPr>
              <a:t>hai</a:t>
            </a:r>
            <a:r>
              <a:rPr lang="vi-VN" sz="3200" dirty="0">
                <a:cs typeface="Arial" pitchFamily="34" charset="0"/>
              </a:rPr>
              <a:t> bên </a:t>
            </a:r>
            <a:r>
              <a:rPr lang="vi-VN" sz="3200" dirty="0">
                <a:solidFill>
                  <a:srgbClr val="FF0000"/>
                </a:solidFill>
                <a:cs typeface="Arial" pitchFamily="34" charset="0"/>
              </a:rPr>
              <a:t>xác định thời hạn</a:t>
            </a:r>
            <a:r>
              <a:rPr lang="vi-VN" sz="3200" dirty="0">
                <a:cs typeface="Arial" pitchFamily="34" charset="0"/>
              </a:rPr>
              <a:t>, </a:t>
            </a:r>
            <a:r>
              <a:rPr lang="vi-VN" sz="3200" dirty="0">
                <a:solidFill>
                  <a:srgbClr val="FF0000"/>
                </a:solidFill>
                <a:cs typeface="Arial" pitchFamily="34" charset="0"/>
              </a:rPr>
              <a:t>thời điểm chấm dứt </a:t>
            </a:r>
            <a:r>
              <a:rPr lang="vi-VN" sz="3200" dirty="0">
                <a:cs typeface="Arial" pitchFamily="34" charset="0"/>
              </a:rPr>
              <a:t>hiệu lực của hợp đồng trong thời gian </a:t>
            </a:r>
            <a:r>
              <a:rPr lang="en-US" sz="3200" dirty="0" err="1">
                <a:solidFill>
                  <a:srgbClr val="FF0000"/>
                </a:solidFill>
                <a:latin typeface="Arial" pitchFamily="34" charset="0"/>
                <a:cs typeface="Arial" pitchFamily="34" charset="0"/>
              </a:rPr>
              <a:t>không</a:t>
            </a:r>
            <a:r>
              <a:rPr lang="en-US" sz="3200" dirty="0">
                <a:solidFill>
                  <a:srgbClr val="FF0000"/>
                </a:solidFill>
                <a:latin typeface="Arial" pitchFamily="34" charset="0"/>
                <a:cs typeface="Arial" pitchFamily="34" charset="0"/>
              </a:rPr>
              <a:t> </a:t>
            </a:r>
            <a:r>
              <a:rPr lang="en-US" sz="3200" dirty="0" err="1">
                <a:solidFill>
                  <a:srgbClr val="FF0000"/>
                </a:solidFill>
                <a:latin typeface="Arial" pitchFamily="34" charset="0"/>
                <a:cs typeface="Arial" pitchFamily="34" charset="0"/>
              </a:rPr>
              <a:t>quá</a:t>
            </a:r>
            <a:r>
              <a:rPr lang="en-US" sz="3200" dirty="0">
                <a:solidFill>
                  <a:srgbClr val="FF0000"/>
                </a:solidFill>
                <a:latin typeface="Arial" pitchFamily="34" charset="0"/>
                <a:cs typeface="Arial" pitchFamily="34" charset="0"/>
              </a:rPr>
              <a:t> </a:t>
            </a:r>
            <a:r>
              <a:rPr lang="vi-VN" sz="3200" dirty="0">
                <a:solidFill>
                  <a:srgbClr val="FF0000"/>
                </a:solidFill>
                <a:cs typeface="Arial" pitchFamily="34" charset="0"/>
              </a:rPr>
              <a:t>36 tháng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3485614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757238"/>
            <a:ext cx="7397750" cy="798512"/>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i="1" dirty="0">
                <a:cs typeface="Arial" pitchFamily="34" charset="0"/>
              </a:rPr>
              <a:t>Một số lưu ý khi áp dụng </a:t>
            </a:r>
            <a:r>
              <a:rPr lang="en-US" sz="3600" b="1" i="1" dirty="0">
                <a:latin typeface="Arial" pitchFamily="34" charset="0"/>
                <a:cs typeface="Arial" pitchFamily="34" charset="0"/>
              </a:rPr>
              <a:t>HĐ LĐ</a:t>
            </a:r>
            <a:endParaRPr lang="vi-VN" sz="3600" b="1" dirty="0">
              <a:solidFill>
                <a:srgbClr val="C00000"/>
              </a:solidFill>
              <a:cs typeface="Arial" pitchFamily="34" charset="0"/>
            </a:endParaRPr>
          </a:p>
        </p:txBody>
      </p:sp>
      <p:sp>
        <p:nvSpPr>
          <p:cNvPr id="6" name="Rounded Rectangle 5"/>
          <p:cNvSpPr/>
          <p:nvPr/>
        </p:nvSpPr>
        <p:spPr>
          <a:xfrm>
            <a:off x="-4936" y="2204864"/>
            <a:ext cx="9144000" cy="250983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dirty="0">
                <a:cs typeface="Arial" pitchFamily="34" charset="0"/>
              </a:rPr>
              <a:t>Khi </a:t>
            </a:r>
            <a:r>
              <a:rPr lang="en-US" sz="3600" dirty="0">
                <a:latin typeface="Arial" pitchFamily="34" charset="0"/>
                <a:cs typeface="Arial" pitchFamily="34" charset="0"/>
              </a:rPr>
              <a:t>HĐ LĐ </a:t>
            </a:r>
            <a:r>
              <a:rPr lang="vi-VN" sz="3600" dirty="0">
                <a:solidFill>
                  <a:srgbClr val="FF0000"/>
                </a:solidFill>
                <a:cs typeface="Arial" pitchFamily="34" charset="0"/>
              </a:rPr>
              <a:t>loại 2</a:t>
            </a:r>
            <a:r>
              <a:rPr lang="vi-VN" sz="3600" dirty="0">
                <a:cs typeface="Arial" pitchFamily="34" charset="0"/>
              </a:rPr>
              <a:t> hết hạn mà </a:t>
            </a:r>
            <a:r>
              <a:rPr lang="en-US" sz="3600" dirty="0">
                <a:latin typeface="Arial" pitchFamily="34" charset="0"/>
                <a:cs typeface="Arial" pitchFamily="34" charset="0"/>
              </a:rPr>
              <a:t>NLĐ </a:t>
            </a:r>
            <a:r>
              <a:rPr lang="vi-VN" sz="3600" dirty="0">
                <a:cs typeface="Arial" pitchFamily="34" charset="0"/>
              </a:rPr>
              <a:t>tiếp tục làm việc thì trong thời hạn </a:t>
            </a:r>
            <a:r>
              <a:rPr lang="vi-VN" sz="3600" dirty="0">
                <a:solidFill>
                  <a:srgbClr val="FF0000"/>
                </a:solidFill>
                <a:cs typeface="Arial" pitchFamily="34" charset="0"/>
              </a:rPr>
              <a:t>30 ngày</a:t>
            </a:r>
            <a:r>
              <a:rPr lang="vi-VN" sz="3600" dirty="0">
                <a:cs typeface="Arial" pitchFamily="34" charset="0"/>
              </a:rPr>
              <a:t>, kể từ ngày hợp đồng lao động hết hạn, </a:t>
            </a:r>
          </a:p>
        </p:txBody>
      </p:sp>
      <p:pic>
        <p:nvPicPr>
          <p:cNvPr id="4915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1662113" y="5345113"/>
            <a:ext cx="5819775" cy="12128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dirty="0">
                <a:cs typeface="Arial" pitchFamily="34" charset="0"/>
              </a:rPr>
              <a:t>hai bên </a:t>
            </a:r>
            <a:r>
              <a:rPr lang="vi-VN" sz="3600" b="1" dirty="0">
                <a:solidFill>
                  <a:srgbClr val="FF0000"/>
                </a:solidFill>
                <a:cs typeface="Arial" pitchFamily="34" charset="0"/>
              </a:rPr>
              <a:t>phải ký kết </a:t>
            </a:r>
            <a:endParaRPr lang="en-US" sz="3600" b="1" dirty="0">
              <a:solidFill>
                <a:srgbClr val="FF0000"/>
              </a:solidFill>
              <a:cs typeface="Arial" pitchFamily="34" charset="0"/>
            </a:endParaRPr>
          </a:p>
          <a:p>
            <a:pPr algn="ctr" fontAlgn="auto">
              <a:spcBef>
                <a:spcPts val="0"/>
              </a:spcBef>
              <a:spcAft>
                <a:spcPts val="0"/>
              </a:spcAft>
              <a:defRPr/>
            </a:pPr>
            <a:r>
              <a:rPr lang="vi-VN" sz="3600" dirty="0">
                <a:cs typeface="Arial" pitchFamily="34" charset="0"/>
              </a:rPr>
              <a:t>hợp đồng lao động mới </a:t>
            </a:r>
          </a:p>
        </p:txBody>
      </p:sp>
    </p:spTree>
    <p:extLst>
      <p:ext uri="{BB962C8B-B14F-4D97-AF65-F5344CB8AC3E}">
        <p14:creationId xmlns:p14="http://schemas.microsoft.com/office/powerpoint/2010/main" val="341885277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37493" y="714953"/>
            <a:ext cx="6069013" cy="1463675"/>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vi-VN" sz="3600" b="1" i="1" dirty="0">
                <a:cs typeface="Arial" pitchFamily="34" charset="0"/>
              </a:rPr>
              <a:t>nếu </a:t>
            </a:r>
            <a:r>
              <a:rPr lang="vi-VN" sz="3600" b="1" i="1" dirty="0">
                <a:solidFill>
                  <a:srgbClr val="FF0000"/>
                </a:solidFill>
                <a:cs typeface="Arial" pitchFamily="34" charset="0"/>
              </a:rPr>
              <a:t>không ký kết </a:t>
            </a:r>
            <a:endParaRPr lang="en-US" sz="3600" b="1" i="1" dirty="0">
              <a:solidFill>
                <a:srgbClr val="FF0000"/>
              </a:solidFill>
              <a:cs typeface="Arial" pitchFamily="34" charset="0"/>
            </a:endParaRPr>
          </a:p>
          <a:p>
            <a:pPr algn="ctr" fontAlgn="auto">
              <a:spcBef>
                <a:spcPts val="0"/>
              </a:spcBef>
              <a:spcAft>
                <a:spcPts val="0"/>
              </a:spcAft>
              <a:defRPr/>
            </a:pPr>
            <a:r>
              <a:rPr lang="vi-VN" sz="3600" b="1" i="1" dirty="0">
                <a:cs typeface="Arial" pitchFamily="34" charset="0"/>
              </a:rPr>
              <a:t>hợp đồng lao động mới thì</a:t>
            </a:r>
          </a:p>
        </p:txBody>
      </p:sp>
      <p:sp>
        <p:nvSpPr>
          <p:cNvPr id="6" name="Rounded Rectangle 5"/>
          <p:cNvSpPr/>
          <p:nvPr/>
        </p:nvSpPr>
        <p:spPr>
          <a:xfrm>
            <a:off x="2734458" y="2852936"/>
            <a:ext cx="3908425" cy="121443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b="1" i="1" dirty="0">
                <a:cs typeface="Arial" pitchFamily="34" charset="0"/>
              </a:rPr>
              <a:t>hợp đồng </a:t>
            </a:r>
            <a:r>
              <a:rPr lang="vi-VN" sz="3600" b="1" i="1" dirty="0">
                <a:solidFill>
                  <a:srgbClr val="FF0000"/>
                </a:solidFill>
                <a:cs typeface="Arial" pitchFamily="34" charset="0"/>
              </a:rPr>
              <a:t>loại 2</a:t>
            </a:r>
            <a:endParaRPr lang="en-US" sz="3600" b="1" dirty="0">
              <a:latin typeface="Arial" pitchFamily="34" charset="0"/>
              <a:cs typeface="Arial" pitchFamily="34" charset="0"/>
            </a:endParaRPr>
          </a:p>
        </p:txBody>
      </p:sp>
      <p:pic>
        <p:nvPicPr>
          <p:cNvPr id="5018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4762500"/>
            <a:ext cx="9144000" cy="18288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vi-VN" sz="3600" b="1" i="1" dirty="0">
                <a:cs typeface="Arial" pitchFamily="34" charset="0"/>
              </a:rPr>
              <a:t>trở thành hợp đồng lao động </a:t>
            </a:r>
            <a:endParaRPr lang="en-US" sz="3600" b="1" i="1" dirty="0">
              <a:cs typeface="Arial" pitchFamily="34" charset="0"/>
            </a:endParaRPr>
          </a:p>
          <a:p>
            <a:pPr algn="ctr" fontAlgn="auto">
              <a:spcBef>
                <a:spcPts val="0"/>
              </a:spcBef>
              <a:spcAft>
                <a:spcPts val="0"/>
              </a:spcAft>
              <a:defRPr/>
            </a:pPr>
            <a:r>
              <a:rPr lang="vi-VN" sz="3600" b="1" i="1" dirty="0">
                <a:solidFill>
                  <a:srgbClr val="FF0000"/>
                </a:solidFill>
                <a:cs typeface="Arial" pitchFamily="34" charset="0"/>
              </a:rPr>
              <a:t>không xác định thời hạn </a:t>
            </a:r>
            <a:r>
              <a:rPr lang="en-US" sz="3600" b="1" i="1" dirty="0">
                <a:solidFill>
                  <a:srgbClr val="FF0000"/>
                </a:solidFill>
                <a:cs typeface="Arial" pitchFamily="34" charset="0"/>
              </a:rPr>
              <a:t>(</a:t>
            </a:r>
            <a:r>
              <a:rPr lang="vi-VN" sz="3600" b="1" i="1" dirty="0">
                <a:solidFill>
                  <a:srgbClr val="FF0000"/>
                </a:solidFill>
                <a:cs typeface="Arial" pitchFamily="34" charset="0"/>
              </a:rPr>
              <a:t>loại </a:t>
            </a:r>
            <a:r>
              <a:rPr lang="en-US" sz="3600" b="1" i="1" dirty="0">
                <a:solidFill>
                  <a:srgbClr val="FF0000"/>
                </a:solidFill>
                <a:latin typeface="Arial" pitchFamily="34" charset="0"/>
                <a:cs typeface="Arial" pitchFamily="34" charset="0"/>
              </a:rPr>
              <a:t>1</a:t>
            </a:r>
            <a:r>
              <a:rPr lang="en-US" sz="3600" b="1" i="1" dirty="0">
                <a:solidFill>
                  <a:srgbClr val="FF0000"/>
                </a:solidFill>
                <a:cs typeface="Arial" pitchFamily="34" charset="0"/>
              </a:rPr>
              <a:t>)</a:t>
            </a:r>
            <a:endParaRPr lang="en-US" sz="36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25471642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614363" y="2925763"/>
            <a:ext cx="8313737" cy="71596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b="1" i="1" dirty="0">
                <a:cs typeface="Arial" pitchFamily="34" charset="0"/>
              </a:rPr>
              <a:t>thì cũng chỉ được ký thêm 01 lần</a:t>
            </a:r>
            <a:endParaRPr lang="en-US" sz="3600" b="1" dirty="0">
              <a:solidFill>
                <a:schemeClr val="tx1"/>
              </a:solidFill>
              <a:latin typeface="Arial" pitchFamily="34" charset="0"/>
              <a:cs typeface="Arial" pitchFamily="34" charset="0"/>
            </a:endParaRPr>
          </a:p>
        </p:txBody>
      </p:sp>
      <p:sp>
        <p:nvSpPr>
          <p:cNvPr id="7" name="Rectangle 6"/>
          <p:cNvSpPr/>
          <p:nvPr/>
        </p:nvSpPr>
        <p:spPr>
          <a:xfrm>
            <a:off x="0" y="757238"/>
            <a:ext cx="9144000" cy="1463675"/>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vi-VN" sz="3600" b="1" i="1" dirty="0">
                <a:cs typeface="Arial" pitchFamily="34" charset="0"/>
              </a:rPr>
              <a:t>Trong trường hợp hai bên ký kết hợp đồng lao động mới là hợp đồng loại 2</a:t>
            </a:r>
          </a:p>
        </p:txBody>
      </p:sp>
      <p:sp>
        <p:nvSpPr>
          <p:cNvPr id="9" name="Rounded Rectangle 8"/>
          <p:cNvSpPr/>
          <p:nvPr/>
        </p:nvSpPr>
        <p:spPr>
          <a:xfrm>
            <a:off x="0" y="4672013"/>
            <a:ext cx="9144000" cy="1679575"/>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vi-VN" sz="3600" b="1" i="1" dirty="0">
                <a:cs typeface="Arial" pitchFamily="34" charset="0"/>
              </a:rPr>
              <a:t>sau đó nếu người lao động vẫn tiếp tục làm việc thì phải ký kết hợp đồng lao động </a:t>
            </a:r>
            <a:r>
              <a:rPr lang="vi-VN" sz="3600" b="1" i="1" dirty="0">
                <a:solidFill>
                  <a:srgbClr val="FF0000"/>
                </a:solidFill>
                <a:cs typeface="Arial" pitchFamily="34" charset="0"/>
              </a:rPr>
              <a:t>không xác định thời hạn </a:t>
            </a:r>
            <a:endParaRPr lang="en-US" sz="36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76118915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810058"/>
            <a:ext cx="8478838" cy="781050"/>
          </a:xfrm>
          <a:prstGeom prst="rect">
            <a:avLst/>
          </a:prstGeom>
          <a:ln/>
        </p:spPr>
        <p:style>
          <a:lnRef idx="3">
            <a:schemeClr val="lt1"/>
          </a:lnRef>
          <a:fillRef idx="1">
            <a:schemeClr val="accent1"/>
          </a:fillRef>
          <a:effectRef idx="1">
            <a:schemeClr val="accent1"/>
          </a:effectRef>
          <a:fontRef idx="minor">
            <a:schemeClr val="lt1"/>
          </a:fontRef>
        </p:style>
        <p:txBody>
          <a:bodyPr anchor="ctr"/>
          <a:lstStyle/>
          <a:p>
            <a:pPr fontAlgn="auto">
              <a:spcBef>
                <a:spcPts val="0"/>
              </a:spcBef>
              <a:spcAft>
                <a:spcPts val="0"/>
              </a:spcAft>
              <a:defRPr/>
            </a:pPr>
            <a:r>
              <a:rPr lang="vi-VN" sz="3600" b="1" dirty="0"/>
              <a:t>2.3.3.4. Hình thức hợp đồng lao động</a:t>
            </a:r>
            <a:endParaRPr lang="en-US" sz="3600" dirty="0"/>
          </a:p>
        </p:txBody>
      </p:sp>
      <p:sp>
        <p:nvSpPr>
          <p:cNvPr id="6" name="Rounded Rectangle 5"/>
          <p:cNvSpPr/>
          <p:nvPr/>
        </p:nvSpPr>
        <p:spPr>
          <a:xfrm>
            <a:off x="4921250" y="1978025"/>
            <a:ext cx="4222750" cy="59848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i="1" dirty="0">
                <a:latin typeface="Arial" pitchFamily="34" charset="0"/>
                <a:cs typeface="Arial" pitchFamily="34" charset="0"/>
              </a:rPr>
              <a:t>(</a:t>
            </a:r>
            <a:r>
              <a:rPr lang="en-US" sz="3200" b="1" i="1" dirty="0" err="1">
                <a:latin typeface="Arial" pitchFamily="34" charset="0"/>
                <a:cs typeface="Arial" pitchFamily="34" charset="0"/>
              </a:rPr>
              <a:t>Điều</a:t>
            </a:r>
            <a:r>
              <a:rPr lang="en-US" sz="3200" b="1" i="1" dirty="0">
                <a:latin typeface="Arial" pitchFamily="34" charset="0"/>
                <a:cs typeface="Arial" pitchFamily="34" charset="0"/>
              </a:rPr>
              <a:t> 14/BLLĐ/2019)</a:t>
            </a:r>
          </a:p>
        </p:txBody>
      </p:sp>
      <p:pic>
        <p:nvPicPr>
          <p:cNvPr id="5222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Diagram 2"/>
          <p:cNvGraphicFramePr/>
          <p:nvPr>
            <p:extLst>
              <p:ext uri="{D42A27DB-BD31-4B8C-83A1-F6EECF244321}">
                <p14:modId xmlns:p14="http://schemas.microsoft.com/office/powerpoint/2010/main" val="2775287253"/>
              </p:ext>
            </p:extLst>
          </p:nvPr>
        </p:nvGraphicFramePr>
        <p:xfrm>
          <a:off x="1786732" y="2560819"/>
          <a:ext cx="7357268"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Oval 7"/>
          <p:cNvSpPr/>
          <p:nvPr/>
        </p:nvSpPr>
        <p:spPr>
          <a:xfrm>
            <a:off x="19050" y="3092450"/>
            <a:ext cx="3009900" cy="3009900"/>
          </a:xfrm>
          <a:prstGeom prst="ellipse">
            <a:avLst/>
          </a:prstGeom>
          <a:solidFill>
            <a:schemeClr val="bg1">
              <a:lumMod val="95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n-US" sz="3600" b="1" dirty="0" err="1">
                <a:solidFill>
                  <a:schemeClr val="tx1"/>
                </a:solidFill>
                <a:latin typeface="Arial" pitchFamily="34" charset="0"/>
                <a:cs typeface="Arial" pitchFamily="34" charset="0"/>
              </a:rPr>
              <a:t>Có</a:t>
            </a:r>
            <a:r>
              <a:rPr lang="en-US" sz="3600" b="1" dirty="0">
                <a:solidFill>
                  <a:schemeClr val="tx1"/>
                </a:solidFill>
                <a:latin typeface="Arial" pitchFamily="34" charset="0"/>
                <a:cs typeface="Arial" pitchFamily="34" charset="0"/>
              </a:rPr>
              <a:t> 2 </a:t>
            </a:r>
          </a:p>
          <a:p>
            <a:pPr algn="just" fontAlgn="auto">
              <a:spcBef>
                <a:spcPts val="0"/>
              </a:spcBef>
              <a:spcAft>
                <a:spcPts val="0"/>
              </a:spcAft>
              <a:defRPr/>
            </a:pPr>
            <a:r>
              <a:rPr lang="en-US" sz="3600" b="1" dirty="0" err="1">
                <a:solidFill>
                  <a:schemeClr val="tx1"/>
                </a:solidFill>
                <a:latin typeface="Arial" pitchFamily="34" charset="0"/>
                <a:cs typeface="Arial" pitchFamily="34" charset="0"/>
              </a:rPr>
              <a:t>hình</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thức</a:t>
            </a:r>
            <a:r>
              <a:rPr lang="en-US" sz="3600" b="1" dirty="0">
                <a:solidFill>
                  <a:schemeClr val="tx1"/>
                </a:solidFill>
                <a:latin typeface="Arial" pitchFamily="34" charset="0"/>
                <a:cs typeface="Arial" pitchFamily="34" charset="0"/>
              </a:rPr>
              <a:t> </a:t>
            </a:r>
          </a:p>
          <a:p>
            <a:pPr algn="just" fontAlgn="auto">
              <a:spcBef>
                <a:spcPts val="0"/>
              </a:spcBef>
              <a:spcAft>
                <a:spcPts val="0"/>
              </a:spcAft>
              <a:defRPr/>
            </a:pPr>
            <a:r>
              <a:rPr lang="en-US" sz="3600" b="1" dirty="0">
                <a:solidFill>
                  <a:schemeClr val="tx1"/>
                </a:solidFill>
                <a:latin typeface="Arial" pitchFamily="34" charset="0"/>
                <a:cs typeface="Arial" pitchFamily="34" charset="0"/>
              </a:rPr>
              <a:t>HĐ LĐ</a:t>
            </a:r>
            <a:endParaRPr lang="vi-VN" sz="3600" b="1" dirty="0">
              <a:solidFill>
                <a:schemeClr val="tx1"/>
              </a:solidFill>
              <a:cs typeface="Arial" pitchFamily="34" charset="0"/>
            </a:endParaRPr>
          </a:p>
        </p:txBody>
      </p:sp>
    </p:spTree>
    <p:extLst>
      <p:ext uri="{BB962C8B-B14F-4D97-AF65-F5344CB8AC3E}">
        <p14:creationId xmlns:p14="http://schemas.microsoft.com/office/powerpoint/2010/main" val="1917241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Graphic spid="3" grpId="0">
        <p:bldAsOne/>
      </p:bldGraphic>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757670"/>
            <a:ext cx="5553075" cy="78105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anchor="ctr"/>
          <a:lstStyle/>
          <a:p>
            <a:pPr fontAlgn="auto">
              <a:spcBef>
                <a:spcPts val="0"/>
              </a:spcBef>
              <a:spcAft>
                <a:spcPts val="0"/>
              </a:spcAft>
              <a:defRPr/>
            </a:pPr>
            <a:r>
              <a:rPr lang="vi-VN" sz="3600" b="1" dirty="0"/>
              <a:t>2.3.3.4. Hình thức </a:t>
            </a:r>
            <a:r>
              <a:rPr lang="en-US" sz="3600" b="1" dirty="0"/>
              <a:t>HĐ LĐ</a:t>
            </a:r>
            <a:endParaRPr lang="en-US" sz="3600" dirty="0"/>
          </a:p>
        </p:txBody>
      </p:sp>
      <p:pic>
        <p:nvPicPr>
          <p:cNvPr id="5325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1" name="Diagram 10"/>
          <p:cNvGraphicFramePr/>
          <p:nvPr>
            <p:extLst>
              <p:ext uri="{D42A27DB-BD31-4B8C-83A1-F6EECF244321}">
                <p14:modId xmlns:p14="http://schemas.microsoft.com/office/powerpoint/2010/main" val="2850479861"/>
              </p:ext>
            </p:extLst>
          </p:nvPr>
        </p:nvGraphicFramePr>
        <p:xfrm>
          <a:off x="-1" y="1895475"/>
          <a:ext cx="9060873" cy="49625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185238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Horizont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11" grpId="0">
        <p:bldAsOne/>
      </p:bldGraphic>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20688"/>
            <a:ext cx="5553075" cy="781050"/>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anchor="ctr"/>
          <a:lstStyle/>
          <a:p>
            <a:pPr fontAlgn="auto">
              <a:spcBef>
                <a:spcPts val="0"/>
              </a:spcBef>
              <a:spcAft>
                <a:spcPts val="0"/>
              </a:spcAft>
              <a:defRPr/>
            </a:pPr>
            <a:r>
              <a:rPr lang="vi-VN" sz="3600" b="1" dirty="0"/>
              <a:t>2.3.3.4. Hình thức </a:t>
            </a:r>
            <a:r>
              <a:rPr lang="en-US" sz="3600" b="1" dirty="0"/>
              <a:t>HĐ LĐ</a:t>
            </a:r>
            <a:endParaRPr lang="en-US" sz="3600" dirty="0"/>
          </a:p>
        </p:txBody>
      </p:sp>
      <p:pic>
        <p:nvPicPr>
          <p:cNvPr id="542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3290888"/>
            <a:ext cx="3043238" cy="2011362"/>
          </a:xfrm>
          <a:prstGeom prst="roundRect">
            <a:avLst/>
          </a:prstGeom>
          <a:ln/>
        </p:spPr>
        <p:style>
          <a:lnRef idx="3">
            <a:schemeClr val="lt1"/>
          </a:lnRef>
          <a:fillRef idx="1">
            <a:schemeClr val="accent1"/>
          </a:fillRef>
          <a:effectRef idx="1">
            <a:schemeClr val="accent1"/>
          </a:effectRef>
          <a:fontRef idx="minor">
            <a:schemeClr val="lt1"/>
          </a:fontRef>
        </p:style>
        <p:txBody>
          <a:bodyPr anchor="ctr"/>
          <a:lstStyle/>
          <a:p>
            <a:pPr algn="just" fontAlgn="auto">
              <a:spcBef>
                <a:spcPts val="0"/>
              </a:spcBef>
              <a:spcAft>
                <a:spcPts val="0"/>
              </a:spcAft>
              <a:defRPr/>
            </a:pPr>
            <a:r>
              <a:rPr lang="vi-VN" sz="3600" b="1" dirty="0">
                <a:solidFill>
                  <a:schemeClr val="tx1"/>
                </a:solidFill>
                <a:cs typeface="Arial" pitchFamily="34" charset="0"/>
              </a:rPr>
              <a:t>Ký kết bằng</a:t>
            </a:r>
            <a:endParaRPr lang="en-US" sz="3600" b="1" dirty="0">
              <a:solidFill>
                <a:schemeClr val="tx1"/>
              </a:solidFill>
              <a:cs typeface="Arial" pitchFamily="34" charset="0"/>
            </a:endParaRPr>
          </a:p>
          <a:p>
            <a:pPr algn="just" fontAlgn="auto">
              <a:spcBef>
                <a:spcPts val="0"/>
              </a:spcBef>
              <a:spcAft>
                <a:spcPts val="0"/>
              </a:spcAft>
              <a:defRPr/>
            </a:pPr>
            <a:r>
              <a:rPr lang="vi-VN" sz="3600" b="1" dirty="0">
                <a:solidFill>
                  <a:schemeClr val="tx1"/>
                </a:solidFill>
                <a:cs typeface="Arial" pitchFamily="34" charset="0"/>
              </a:rPr>
              <a:t> </a:t>
            </a:r>
            <a:r>
              <a:rPr lang="vi-VN" sz="3600" b="1" dirty="0">
                <a:solidFill>
                  <a:srgbClr val="FF0000"/>
                </a:solidFill>
                <a:cs typeface="Arial" pitchFamily="34" charset="0"/>
              </a:rPr>
              <a:t>văn</a:t>
            </a:r>
            <a:r>
              <a:rPr lang="en-US" sz="3600" b="1" dirty="0">
                <a:solidFill>
                  <a:srgbClr val="FF0000"/>
                </a:solidFill>
                <a:cs typeface="Arial" pitchFamily="34" charset="0"/>
              </a:rPr>
              <a:t> </a:t>
            </a:r>
            <a:r>
              <a:rPr lang="en-US" sz="3600" b="1" dirty="0" err="1">
                <a:solidFill>
                  <a:srgbClr val="FF0000"/>
                </a:solidFill>
                <a:cs typeface="Arial" pitchFamily="34" charset="0"/>
              </a:rPr>
              <a:t>bản</a:t>
            </a:r>
            <a:endParaRPr lang="vi-VN" sz="3600" b="1" dirty="0">
              <a:solidFill>
                <a:schemeClr val="tx1"/>
              </a:solidFill>
              <a:cs typeface="Arial" pitchFamily="34" charset="0"/>
            </a:endParaRPr>
          </a:p>
        </p:txBody>
      </p:sp>
      <p:sp>
        <p:nvSpPr>
          <p:cNvPr id="9" name="Rounded Rectangle 8"/>
          <p:cNvSpPr/>
          <p:nvPr/>
        </p:nvSpPr>
        <p:spPr>
          <a:xfrm>
            <a:off x="4156075" y="2144713"/>
            <a:ext cx="4987925" cy="2011362"/>
          </a:xfrm>
          <a:prstGeom prst="roundRect">
            <a:avLst/>
          </a:prstGeom>
          <a:ln/>
        </p:spPr>
        <p:style>
          <a:lnRef idx="3">
            <a:schemeClr val="lt1"/>
          </a:lnRef>
          <a:fillRef idx="1">
            <a:schemeClr val="dk1"/>
          </a:fillRef>
          <a:effectRef idx="1">
            <a:schemeClr val="dk1"/>
          </a:effectRef>
          <a:fontRef idx="minor">
            <a:schemeClr val="lt1"/>
          </a:fontRef>
        </p:style>
        <p:txBody>
          <a:bodyPr anchor="ctr"/>
          <a:lstStyle/>
          <a:p>
            <a:pPr algn="just" fontAlgn="auto">
              <a:spcBef>
                <a:spcPts val="0"/>
              </a:spcBef>
              <a:spcAft>
                <a:spcPts val="0"/>
              </a:spcAft>
              <a:defRPr/>
            </a:pPr>
            <a:r>
              <a:rPr lang="vi-VN" sz="3200" b="1" dirty="0">
                <a:solidFill>
                  <a:schemeClr val="tx1"/>
                </a:solidFill>
                <a:cs typeface="Arial" pitchFamily="34" charset="0"/>
              </a:rPr>
              <a:t>áp dụng cho những công việc có thời hạn </a:t>
            </a:r>
            <a:r>
              <a:rPr lang="vi-VN" sz="3200" b="1" dirty="0">
                <a:solidFill>
                  <a:srgbClr val="FF0000"/>
                </a:solidFill>
                <a:cs typeface="Arial" pitchFamily="34" charset="0"/>
              </a:rPr>
              <a:t>từ 3 tháng trở lên</a:t>
            </a:r>
            <a:endParaRPr lang="vi-VN" sz="3200" b="1" dirty="0">
              <a:solidFill>
                <a:schemeClr val="tx1"/>
              </a:solidFill>
              <a:cs typeface="Arial" pitchFamily="34" charset="0"/>
            </a:endParaRPr>
          </a:p>
        </p:txBody>
      </p:sp>
      <p:sp>
        <p:nvSpPr>
          <p:cNvPr id="10" name="Rounded Rectangle 9"/>
          <p:cNvSpPr/>
          <p:nvPr/>
        </p:nvSpPr>
        <p:spPr>
          <a:xfrm>
            <a:off x="4156075" y="4408488"/>
            <a:ext cx="4987925" cy="2011362"/>
          </a:xfrm>
          <a:prstGeom prst="roundRect">
            <a:avLst/>
          </a:prstGeom>
          <a:ln/>
        </p:spPr>
        <p:style>
          <a:lnRef idx="3">
            <a:schemeClr val="lt1"/>
          </a:lnRef>
          <a:fillRef idx="1">
            <a:schemeClr val="dk1"/>
          </a:fillRef>
          <a:effectRef idx="1">
            <a:schemeClr val="dk1"/>
          </a:effectRef>
          <a:fontRef idx="minor">
            <a:schemeClr val="lt1"/>
          </a:fontRef>
        </p:style>
        <p:txBody>
          <a:bodyPr anchor="ctr"/>
          <a:lstStyle/>
          <a:p>
            <a:pPr algn="just" fontAlgn="auto">
              <a:spcBef>
                <a:spcPts val="0"/>
              </a:spcBef>
              <a:spcAft>
                <a:spcPts val="0"/>
              </a:spcAft>
              <a:defRPr/>
            </a:pPr>
            <a:r>
              <a:rPr lang="vi-VN" sz="3200" b="1" dirty="0">
                <a:solidFill>
                  <a:schemeClr val="tx1"/>
                </a:solidFill>
                <a:cs typeface="Arial" pitchFamily="34" charset="0"/>
              </a:rPr>
              <a:t>phải làm thành </a:t>
            </a:r>
            <a:r>
              <a:rPr lang="vi-VN" sz="3200" b="1" dirty="0">
                <a:solidFill>
                  <a:srgbClr val="FF0000"/>
                </a:solidFill>
                <a:cs typeface="Arial" pitchFamily="34" charset="0"/>
              </a:rPr>
              <a:t>02 bản</a:t>
            </a:r>
            <a:r>
              <a:rPr lang="vi-VN" sz="3200" b="1" dirty="0">
                <a:solidFill>
                  <a:schemeClr val="tx1"/>
                </a:solidFill>
                <a:cs typeface="Arial" pitchFamily="34" charset="0"/>
              </a:rPr>
              <a:t>, </a:t>
            </a:r>
            <a:endParaRPr lang="en-US" sz="3200" b="1" dirty="0">
              <a:solidFill>
                <a:schemeClr val="tx1"/>
              </a:solidFill>
              <a:cs typeface="Arial" pitchFamily="34" charset="0"/>
            </a:endParaRPr>
          </a:p>
          <a:p>
            <a:pPr algn="just" fontAlgn="auto">
              <a:spcBef>
                <a:spcPts val="0"/>
              </a:spcBef>
              <a:spcAft>
                <a:spcPts val="0"/>
              </a:spcAft>
              <a:defRPr/>
            </a:pPr>
            <a:r>
              <a:rPr lang="vi-VN" sz="3200" b="1" dirty="0">
                <a:solidFill>
                  <a:schemeClr val="tx1"/>
                </a:solidFill>
                <a:cs typeface="Arial" pitchFamily="34" charset="0"/>
              </a:rPr>
              <a:t>mỗi bên giữ 01 bản.</a:t>
            </a:r>
          </a:p>
        </p:txBody>
      </p:sp>
      <p:cxnSp>
        <p:nvCxnSpPr>
          <p:cNvPr id="4" name="Straight Arrow Connector 3"/>
          <p:cNvCxnSpPr>
            <a:stCxn id="8" idx="3"/>
            <a:endCxn id="10" idx="1"/>
          </p:cNvCxnSpPr>
          <p:nvPr/>
        </p:nvCxnSpPr>
        <p:spPr>
          <a:xfrm>
            <a:off x="3043238" y="4297363"/>
            <a:ext cx="1112837" cy="111760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8" idx="3"/>
            <a:endCxn id="9" idx="1"/>
          </p:cNvCxnSpPr>
          <p:nvPr/>
        </p:nvCxnSpPr>
        <p:spPr>
          <a:xfrm flipV="1">
            <a:off x="3043238" y="3149600"/>
            <a:ext cx="1112837" cy="1147763"/>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325218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744683"/>
            <a:ext cx="9144000" cy="773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b="1" i="1" dirty="0">
                <a:cs typeface="Arial" pitchFamily="34" charset="0"/>
              </a:rPr>
              <a:t>2.3.3.5. Hiệu lực của hợp đồng lao động</a:t>
            </a:r>
            <a:endParaRPr lang="en-US" sz="3600" dirty="0">
              <a:latin typeface="Arial" pitchFamily="34" charset="0"/>
              <a:cs typeface="Arial" pitchFamily="34" charset="0"/>
            </a:endParaRPr>
          </a:p>
        </p:txBody>
      </p:sp>
      <p:pic>
        <p:nvPicPr>
          <p:cNvPr id="5530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3198813"/>
            <a:ext cx="9144000" cy="1789112"/>
          </a:xfrm>
          <a:prstGeom prst="roundRect">
            <a:avLst/>
          </a:prstGeom>
          <a:ln/>
        </p:spPr>
        <p:style>
          <a:lnRef idx="3">
            <a:schemeClr val="lt1"/>
          </a:lnRef>
          <a:fillRef idx="1">
            <a:schemeClr val="accent5"/>
          </a:fillRef>
          <a:effectRef idx="1">
            <a:schemeClr val="accent5"/>
          </a:effectRef>
          <a:fontRef idx="minor">
            <a:schemeClr val="lt1"/>
          </a:fontRef>
        </p:style>
        <p:txBody>
          <a:bodyPr anchor="ctr"/>
          <a:lstStyle/>
          <a:p>
            <a:pPr algn="just" fontAlgn="auto">
              <a:spcBef>
                <a:spcPts val="0"/>
              </a:spcBef>
              <a:spcAft>
                <a:spcPts val="0"/>
              </a:spcAft>
              <a:defRPr/>
            </a:pPr>
            <a:r>
              <a:rPr lang="vi-VN" sz="3200" b="1" dirty="0">
                <a:solidFill>
                  <a:schemeClr val="tx1"/>
                </a:solidFill>
                <a:cs typeface="Arial" pitchFamily="34" charset="0"/>
              </a:rPr>
              <a:t>Hợp đồng lao động có hiệu lực kể từ ngày giao kết trừ trường hợp hai bên có thỏa thuận khác hoặc pháp luật có quy định khác.</a:t>
            </a:r>
          </a:p>
        </p:txBody>
      </p:sp>
      <p:sp>
        <p:nvSpPr>
          <p:cNvPr id="7" name="Rounded Rectangle 6"/>
          <p:cNvSpPr/>
          <p:nvPr/>
        </p:nvSpPr>
        <p:spPr>
          <a:xfrm>
            <a:off x="0" y="5203825"/>
            <a:ext cx="9144000" cy="1230313"/>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a:solidFill>
                  <a:schemeClr val="tx1"/>
                </a:solidFill>
                <a:cs typeface="Arial" pitchFamily="34" charset="0"/>
              </a:rPr>
              <a:t>* Sửa đổi, bổ sung hợp đồng lao động đã giao kết (Điều 3</a:t>
            </a:r>
            <a:r>
              <a:rPr lang="en-US" sz="3200" b="1" dirty="0">
                <a:solidFill>
                  <a:schemeClr val="tx1"/>
                </a:solidFill>
                <a:latin typeface="Arial" pitchFamily="34" charset="0"/>
                <a:cs typeface="Arial" pitchFamily="34" charset="0"/>
              </a:rPr>
              <a:t>3</a:t>
            </a:r>
            <a:r>
              <a:rPr lang="vi-VN" sz="3200" b="1" dirty="0">
                <a:solidFill>
                  <a:schemeClr val="tx1"/>
                </a:solidFill>
                <a:cs typeface="Arial" pitchFamily="34" charset="0"/>
              </a:rPr>
              <a:t>/BLLĐ/201</a:t>
            </a:r>
            <a:r>
              <a:rPr lang="en-US" sz="3200" b="1" dirty="0">
                <a:solidFill>
                  <a:schemeClr val="tx1"/>
                </a:solidFill>
                <a:latin typeface="Arial" pitchFamily="34" charset="0"/>
                <a:cs typeface="Arial" pitchFamily="34" charset="0"/>
              </a:rPr>
              <a:t>9</a:t>
            </a:r>
            <a:r>
              <a:rPr lang="vi-VN" sz="3200" b="1" dirty="0">
                <a:solidFill>
                  <a:schemeClr val="tx1"/>
                </a:solidFill>
                <a:cs typeface="Arial" pitchFamily="34" charset="0"/>
              </a:rPr>
              <a:t>) </a:t>
            </a:r>
          </a:p>
        </p:txBody>
      </p:sp>
      <p:sp>
        <p:nvSpPr>
          <p:cNvPr id="9" name="Rounded Rectangle 8"/>
          <p:cNvSpPr/>
          <p:nvPr/>
        </p:nvSpPr>
        <p:spPr>
          <a:xfrm>
            <a:off x="4687888" y="2220913"/>
            <a:ext cx="4456112" cy="773112"/>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i="1" dirty="0">
                <a:cs typeface="Arial" pitchFamily="34" charset="0"/>
              </a:rPr>
              <a:t>(Điều </a:t>
            </a:r>
            <a:r>
              <a:rPr lang="en-US" sz="3200" b="1" i="1" dirty="0">
                <a:latin typeface="Arial" pitchFamily="34" charset="0"/>
                <a:cs typeface="Arial" pitchFamily="34" charset="0"/>
              </a:rPr>
              <a:t>33</a:t>
            </a:r>
            <a:r>
              <a:rPr lang="vi-VN" sz="3200" b="1" i="1" dirty="0">
                <a:cs typeface="Arial" pitchFamily="34" charset="0"/>
              </a:rPr>
              <a:t>/BLLĐ/201</a:t>
            </a:r>
            <a:r>
              <a:rPr lang="en-US" sz="3200" b="1" i="1" dirty="0">
                <a:latin typeface="Arial" pitchFamily="34" charset="0"/>
                <a:cs typeface="Arial" pitchFamily="34" charset="0"/>
              </a:rPr>
              <a:t>9</a:t>
            </a:r>
            <a:r>
              <a:rPr lang="vi-VN" sz="3200" b="1" i="1" dirty="0">
                <a:cs typeface="Arial" pitchFamily="34" charset="0"/>
              </a:rPr>
              <a:t>)</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155765110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P spid="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66675" y="1772816"/>
            <a:ext cx="9077325" cy="147796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7/ </a:t>
            </a:r>
            <a:r>
              <a:rPr lang="vi-VN" sz="3200" dirty="0">
                <a:cs typeface="Arial" pitchFamily="34" charset="0"/>
              </a:rPr>
              <a:t>Theo pháp luật lao động Việt Nam, quy định chung về độ tuổi bắt đầu được tham gia lao động là</a:t>
            </a:r>
            <a:r>
              <a:rPr lang="en-US" sz="3200" dirty="0">
                <a:latin typeface="Arial" pitchFamily="34" charset="0"/>
                <a:cs typeface="Arial" pitchFamily="34" charset="0"/>
              </a:rPr>
              <a:t>:</a:t>
            </a:r>
          </a:p>
        </p:txBody>
      </p:sp>
      <p:sp>
        <p:nvSpPr>
          <p:cNvPr id="15" name="Rounded Rectangle 14"/>
          <p:cNvSpPr/>
          <p:nvPr/>
        </p:nvSpPr>
        <p:spPr>
          <a:xfrm>
            <a:off x="2747963" y="61913"/>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66675" y="4165600"/>
            <a:ext cx="4538663" cy="7223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Từ đủ 16 tuổi</a:t>
            </a:r>
            <a:endParaRPr lang="en-US" sz="3200" dirty="0">
              <a:latin typeface="Arial" pitchFamily="34" charset="0"/>
              <a:cs typeface="Arial" pitchFamily="34" charset="0"/>
            </a:endParaRPr>
          </a:p>
        </p:txBody>
      </p:sp>
      <p:sp>
        <p:nvSpPr>
          <p:cNvPr id="6" name="Rounded Rectangle 5"/>
          <p:cNvSpPr/>
          <p:nvPr/>
        </p:nvSpPr>
        <p:spPr>
          <a:xfrm>
            <a:off x="4727575" y="5419725"/>
            <a:ext cx="4416425" cy="76835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 </a:t>
            </a:r>
            <a:r>
              <a:rPr lang="vi-VN" sz="3200" dirty="0">
                <a:cs typeface="Arial" pitchFamily="34" charset="0"/>
              </a:rPr>
              <a:t>Từ đủ 21 tuổi</a:t>
            </a:r>
            <a:endParaRPr lang="en-US" sz="3200" dirty="0">
              <a:latin typeface="Arial" pitchFamily="34" charset="0"/>
              <a:cs typeface="Arial" pitchFamily="34" charset="0"/>
            </a:endParaRPr>
          </a:p>
        </p:txBody>
      </p:sp>
      <p:sp>
        <p:nvSpPr>
          <p:cNvPr id="7" name="Rounded Rectangle 6"/>
          <p:cNvSpPr/>
          <p:nvPr/>
        </p:nvSpPr>
        <p:spPr>
          <a:xfrm>
            <a:off x="66675" y="5419725"/>
            <a:ext cx="4538663" cy="76835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vi-VN" sz="3200" dirty="0">
                <a:cs typeface="Arial" pitchFamily="34" charset="0"/>
              </a:rPr>
              <a:t>Từ đủ 15 tuổi</a:t>
            </a:r>
            <a:endParaRPr lang="en-US" sz="3200" dirty="0">
              <a:latin typeface="Arial" pitchFamily="34" charset="0"/>
              <a:cs typeface="Arial" pitchFamily="34" charset="0"/>
            </a:endParaRPr>
          </a:p>
        </p:txBody>
      </p:sp>
      <p:sp>
        <p:nvSpPr>
          <p:cNvPr id="8" name="Rounded Rectangle 7"/>
          <p:cNvSpPr/>
          <p:nvPr/>
        </p:nvSpPr>
        <p:spPr>
          <a:xfrm>
            <a:off x="4727575" y="4165600"/>
            <a:ext cx="4416425" cy="7223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cs typeface="Arial" pitchFamily="34" charset="0"/>
              </a:rPr>
              <a:t>Từ đủ 18 tuổi</a:t>
            </a:r>
            <a:endParaRPr lang="en-US" sz="3200" dirty="0">
              <a:latin typeface="Arial" pitchFamily="34" charset="0"/>
              <a:cs typeface="Arial" pitchFamily="34" charset="0"/>
            </a:endParaRPr>
          </a:p>
        </p:txBody>
      </p:sp>
      <p:pic>
        <p:nvPicPr>
          <p:cNvPr id="56329"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9968" y="61913"/>
            <a:ext cx="1794032" cy="1899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558186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66675" y="2132856"/>
            <a:ext cx="9077325" cy="1477963"/>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8/ </a:t>
            </a:r>
            <a:r>
              <a:rPr lang="vi-VN" sz="3200" dirty="0">
                <a:cs typeface="Arial" pitchFamily="34" charset="0"/>
              </a:rPr>
              <a:t>Theo quy định chung của pháp luật lao động Việt Nam, độ tuổi được phép thuê mướn lao động là:</a:t>
            </a:r>
            <a:endParaRPr lang="en-US" sz="3200" dirty="0">
              <a:latin typeface="Arial" pitchFamily="34" charset="0"/>
              <a:cs typeface="Arial" pitchFamily="34" charset="0"/>
            </a:endParaRPr>
          </a:p>
        </p:txBody>
      </p:sp>
      <p:sp>
        <p:nvSpPr>
          <p:cNvPr id="15" name="Rounded Rectangle 14"/>
          <p:cNvSpPr/>
          <p:nvPr/>
        </p:nvSpPr>
        <p:spPr>
          <a:xfrm>
            <a:off x="2747963" y="61913"/>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66675" y="4165600"/>
            <a:ext cx="4416425" cy="722313"/>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Từ đủ 16 tuổi</a:t>
            </a:r>
            <a:endParaRPr lang="en-US" sz="3200" dirty="0">
              <a:latin typeface="Arial" pitchFamily="34" charset="0"/>
              <a:cs typeface="Arial" pitchFamily="34" charset="0"/>
            </a:endParaRPr>
          </a:p>
        </p:txBody>
      </p:sp>
      <p:sp>
        <p:nvSpPr>
          <p:cNvPr id="6" name="Rounded Rectangle 5"/>
          <p:cNvSpPr/>
          <p:nvPr/>
        </p:nvSpPr>
        <p:spPr>
          <a:xfrm>
            <a:off x="4716099" y="5387398"/>
            <a:ext cx="4416425" cy="722313"/>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d. </a:t>
            </a:r>
            <a:r>
              <a:rPr lang="vi-VN" sz="3200" dirty="0">
                <a:cs typeface="Arial" pitchFamily="34" charset="0"/>
              </a:rPr>
              <a:t>Từ đủ 21 tuổi</a:t>
            </a:r>
            <a:endParaRPr lang="en-US" sz="3200" dirty="0">
              <a:latin typeface="Arial" pitchFamily="34" charset="0"/>
              <a:cs typeface="Arial" pitchFamily="34" charset="0"/>
            </a:endParaRPr>
          </a:p>
        </p:txBody>
      </p:sp>
      <p:sp>
        <p:nvSpPr>
          <p:cNvPr id="7" name="Rounded Rectangle 6"/>
          <p:cNvSpPr/>
          <p:nvPr/>
        </p:nvSpPr>
        <p:spPr>
          <a:xfrm>
            <a:off x="4727575" y="4165599"/>
            <a:ext cx="4393475" cy="722313"/>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cs typeface="Arial" pitchFamily="34" charset="0"/>
              </a:rPr>
              <a:t>Từ đủ 18 tuổi</a:t>
            </a:r>
            <a:endParaRPr lang="en-US" sz="3200" dirty="0">
              <a:latin typeface="Arial" pitchFamily="34" charset="0"/>
              <a:cs typeface="Arial" pitchFamily="34" charset="0"/>
            </a:endParaRPr>
          </a:p>
        </p:txBody>
      </p:sp>
      <p:sp>
        <p:nvSpPr>
          <p:cNvPr id="8" name="Rounded Rectangle 7"/>
          <p:cNvSpPr/>
          <p:nvPr/>
        </p:nvSpPr>
        <p:spPr>
          <a:xfrm>
            <a:off x="66675" y="5387398"/>
            <a:ext cx="4416425" cy="722313"/>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b. </a:t>
            </a:r>
            <a:r>
              <a:rPr lang="vi-VN" sz="3200" dirty="0">
                <a:cs typeface="Arial" pitchFamily="34" charset="0"/>
              </a:rPr>
              <a:t>Từ đủ 15 </a:t>
            </a:r>
            <a:r>
              <a:rPr lang="vi-VN" sz="3200" dirty="0" smtClean="0">
                <a:cs typeface="Arial" pitchFamily="34" charset="0"/>
              </a:rPr>
              <a:t>tuổi</a:t>
            </a:r>
            <a:endParaRPr lang="en-US" sz="3200" dirty="0">
              <a:latin typeface="Arial" pitchFamily="34" charset="0"/>
              <a:cs typeface="Arial" pitchFamily="34" charset="0"/>
            </a:endParaRPr>
          </a:p>
        </p:txBody>
      </p:sp>
      <p:pic>
        <p:nvPicPr>
          <p:cNvPr id="57353"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9300" y="61913"/>
            <a:ext cx="2044700" cy="216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99932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39688" y="2279650"/>
            <a:ext cx="9077325" cy="779463"/>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9/ </a:t>
            </a:r>
            <a:r>
              <a:rPr lang="vi-VN" sz="3200" dirty="0">
                <a:cs typeface="Arial" pitchFamily="34" charset="0"/>
              </a:rPr>
              <a:t>Hợp đồng lao động có</a:t>
            </a:r>
            <a:r>
              <a:rPr lang="en-US" sz="3200" dirty="0">
                <a:latin typeface="Arial" pitchFamily="34" charset="0"/>
                <a:cs typeface="Arial" pitchFamily="34" charset="0"/>
              </a:rPr>
              <a:t>:</a:t>
            </a:r>
          </a:p>
        </p:txBody>
      </p:sp>
      <p:sp>
        <p:nvSpPr>
          <p:cNvPr id="15" name="Rounded Rectangle 14"/>
          <p:cNvSpPr/>
          <p:nvPr/>
        </p:nvSpPr>
        <p:spPr>
          <a:xfrm>
            <a:off x="2747963" y="61913"/>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17463" y="5368925"/>
            <a:ext cx="4538662" cy="822325"/>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vi-VN" sz="3200" dirty="0">
                <a:cs typeface="Arial" pitchFamily="34" charset="0"/>
              </a:rPr>
              <a:t>Ba loại</a:t>
            </a:r>
            <a:endParaRPr lang="en-US" sz="3200" dirty="0">
              <a:latin typeface="Arial" pitchFamily="34" charset="0"/>
              <a:cs typeface="Arial" pitchFamily="34" charset="0"/>
            </a:endParaRPr>
          </a:p>
        </p:txBody>
      </p:sp>
      <p:sp>
        <p:nvSpPr>
          <p:cNvPr id="6" name="Rounded Rectangle 5"/>
          <p:cNvSpPr/>
          <p:nvPr/>
        </p:nvSpPr>
        <p:spPr>
          <a:xfrm>
            <a:off x="4678363" y="5353050"/>
            <a:ext cx="4416425" cy="831850"/>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 </a:t>
            </a:r>
            <a:r>
              <a:rPr lang="vi-VN" sz="3200" dirty="0">
                <a:cs typeface="Arial" pitchFamily="34" charset="0"/>
              </a:rPr>
              <a:t>Năm loại</a:t>
            </a:r>
            <a:endParaRPr lang="en-US" sz="3200" dirty="0">
              <a:latin typeface="Arial" pitchFamily="34" charset="0"/>
              <a:cs typeface="Arial" pitchFamily="34" charset="0"/>
            </a:endParaRPr>
          </a:p>
        </p:txBody>
      </p:sp>
      <p:sp>
        <p:nvSpPr>
          <p:cNvPr id="7" name="Rounded Rectangle 6"/>
          <p:cNvSpPr/>
          <p:nvPr/>
        </p:nvSpPr>
        <p:spPr>
          <a:xfrm>
            <a:off x="39688" y="3708400"/>
            <a:ext cx="4538662" cy="820738"/>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Hai loại</a:t>
            </a:r>
            <a:endParaRPr lang="en-US" sz="3200" dirty="0">
              <a:latin typeface="Arial" pitchFamily="34" charset="0"/>
              <a:cs typeface="Arial" pitchFamily="34" charset="0"/>
            </a:endParaRPr>
          </a:p>
        </p:txBody>
      </p:sp>
      <p:sp>
        <p:nvSpPr>
          <p:cNvPr id="8" name="Rounded Rectangle 7"/>
          <p:cNvSpPr/>
          <p:nvPr/>
        </p:nvSpPr>
        <p:spPr>
          <a:xfrm>
            <a:off x="4678363" y="3706813"/>
            <a:ext cx="4416425" cy="822325"/>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cs typeface="Arial" pitchFamily="34" charset="0"/>
              </a:rPr>
              <a:t>Bốn loại</a:t>
            </a:r>
            <a:endParaRPr lang="en-US" sz="3200" dirty="0">
              <a:latin typeface="Arial" pitchFamily="34" charset="0"/>
              <a:cs typeface="Arial" pitchFamily="34" charset="0"/>
            </a:endParaRPr>
          </a:p>
        </p:txBody>
      </p:sp>
      <p:pic>
        <p:nvPicPr>
          <p:cNvPr id="58377"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9300" y="61913"/>
            <a:ext cx="2044700" cy="216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9752749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39688" y="1030288"/>
            <a:ext cx="6477000" cy="119697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10/ </a:t>
            </a:r>
            <a:r>
              <a:rPr lang="vi-VN" sz="3200" dirty="0">
                <a:cs typeface="Arial" pitchFamily="34" charset="0"/>
              </a:rPr>
              <a:t>Hợp đồng lao động loại có lợi nhất cho người lao động là</a:t>
            </a:r>
            <a:r>
              <a:rPr lang="en-US" sz="3200" dirty="0">
                <a:latin typeface="Arial" pitchFamily="34" charset="0"/>
                <a:cs typeface="Arial" pitchFamily="34" charset="0"/>
              </a:rPr>
              <a:t>:</a:t>
            </a:r>
          </a:p>
        </p:txBody>
      </p:sp>
      <p:sp>
        <p:nvSpPr>
          <p:cNvPr id="15" name="Rounded Rectangle 14"/>
          <p:cNvSpPr/>
          <p:nvPr/>
        </p:nvSpPr>
        <p:spPr>
          <a:xfrm>
            <a:off x="2747963" y="61913"/>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39688" y="3114675"/>
            <a:ext cx="4538662" cy="10922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Hợp đồng có xác định thời hạn</a:t>
            </a:r>
            <a:endParaRPr lang="en-US" sz="3200" dirty="0">
              <a:latin typeface="Arial" pitchFamily="34" charset="0"/>
              <a:cs typeface="Arial" pitchFamily="34" charset="0"/>
            </a:endParaRPr>
          </a:p>
        </p:txBody>
      </p:sp>
      <p:sp>
        <p:nvSpPr>
          <p:cNvPr id="6" name="Rounded Rectangle 5"/>
          <p:cNvSpPr/>
          <p:nvPr/>
        </p:nvSpPr>
        <p:spPr>
          <a:xfrm>
            <a:off x="4678363" y="4562475"/>
            <a:ext cx="4416425" cy="192087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 </a:t>
            </a:r>
            <a:r>
              <a:rPr lang="vi-VN" sz="3200" dirty="0">
                <a:cs typeface="Arial" pitchFamily="34" charset="0"/>
              </a:rPr>
              <a:t>Hợp đồng theo công việc nhất định có thời gian dưới 12 tháng.</a:t>
            </a:r>
            <a:endParaRPr lang="en-US" sz="3200" dirty="0">
              <a:latin typeface="Arial" pitchFamily="34" charset="0"/>
              <a:cs typeface="Arial" pitchFamily="34" charset="0"/>
            </a:endParaRPr>
          </a:p>
        </p:txBody>
      </p:sp>
      <p:sp>
        <p:nvSpPr>
          <p:cNvPr id="7" name="Rounded Rectangle 6"/>
          <p:cNvSpPr/>
          <p:nvPr/>
        </p:nvSpPr>
        <p:spPr>
          <a:xfrm>
            <a:off x="39688" y="4562475"/>
            <a:ext cx="4538662" cy="192087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vi-VN" sz="3200" dirty="0">
                <a:cs typeface="Arial" pitchFamily="34" charset="0"/>
              </a:rPr>
              <a:t>Hợp đồng lao động không xác định thời hạn</a:t>
            </a:r>
            <a:endParaRPr lang="en-US" sz="3200" dirty="0">
              <a:latin typeface="Arial" pitchFamily="34" charset="0"/>
              <a:cs typeface="Arial" pitchFamily="34" charset="0"/>
            </a:endParaRPr>
          </a:p>
        </p:txBody>
      </p:sp>
      <p:sp>
        <p:nvSpPr>
          <p:cNvPr id="8" name="Rounded Rectangle 7"/>
          <p:cNvSpPr/>
          <p:nvPr/>
        </p:nvSpPr>
        <p:spPr>
          <a:xfrm>
            <a:off x="4678363" y="3114675"/>
            <a:ext cx="4416425" cy="10922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cs typeface="Arial" pitchFamily="34" charset="0"/>
              </a:rPr>
              <a:t>Hợp đồng theo mùa vụ</a:t>
            </a:r>
            <a:endParaRPr lang="en-US" sz="3200" dirty="0">
              <a:latin typeface="Arial" pitchFamily="34" charset="0"/>
              <a:cs typeface="Arial" pitchFamily="34" charset="0"/>
            </a:endParaRPr>
          </a:p>
        </p:txBody>
      </p:sp>
      <p:pic>
        <p:nvPicPr>
          <p:cNvPr id="5940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9300" y="61913"/>
            <a:ext cx="2044700" cy="216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38836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41288" y="1250950"/>
            <a:ext cx="8853487" cy="9271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i="1" dirty="0">
                <a:cs typeface="Arial" pitchFamily="34" charset="0"/>
              </a:rPr>
              <a:t>2.3.3.6. Chấm dứt hợp đồng lao động</a:t>
            </a:r>
          </a:p>
        </p:txBody>
      </p:sp>
      <p:pic>
        <p:nvPicPr>
          <p:cNvPr id="6042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141288" y="3009900"/>
            <a:ext cx="8853487" cy="2243138"/>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i="1" dirty="0">
                <a:cs typeface="Arial" pitchFamily="34" charset="0"/>
              </a:rPr>
              <a:t>Hợp đồng lao động đã giao kết có thể bị chấm dứt vì nhiều lí do khác nhau, pháp luật lao động chia ra các trường hợp chấm dứt hợp đồng lao động như sau:</a:t>
            </a:r>
          </a:p>
        </p:txBody>
      </p:sp>
    </p:spTree>
    <p:extLst>
      <p:ext uri="{BB962C8B-B14F-4D97-AF65-F5344CB8AC3E}">
        <p14:creationId xmlns:p14="http://schemas.microsoft.com/office/powerpoint/2010/main" val="26484762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652030"/>
            <a:ext cx="9140825" cy="6445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i="1" dirty="0">
                <a:cs typeface="Arial" pitchFamily="34" charset="0"/>
              </a:rPr>
              <a:t>a. Hợp đồng lao động đương nhiên chấm dứt</a:t>
            </a:r>
          </a:p>
        </p:txBody>
      </p:sp>
      <p:pic>
        <p:nvPicPr>
          <p:cNvPr id="6144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1263650" y="1740332"/>
            <a:ext cx="6699250" cy="5810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Theo (</a:t>
            </a:r>
            <a:r>
              <a:rPr lang="vi-VN" sz="3200" dirty="0">
                <a:latin typeface="Arial" pitchFamily="34" charset="0"/>
                <a:cs typeface="Arial" pitchFamily="34" charset="0"/>
              </a:rPr>
              <a:t>Điều 3</a:t>
            </a:r>
            <a:r>
              <a:rPr lang="en-US" sz="3200" dirty="0">
                <a:latin typeface="Arial" pitchFamily="34" charset="0"/>
                <a:cs typeface="Arial" pitchFamily="34" charset="0"/>
              </a:rPr>
              <a:t>4</a:t>
            </a:r>
            <a:r>
              <a:rPr lang="vi-VN" sz="3200" dirty="0">
                <a:latin typeface="Arial" pitchFamily="34" charset="0"/>
                <a:cs typeface="Arial" pitchFamily="34" charset="0"/>
              </a:rPr>
              <a:t>/BLLĐ/201</a:t>
            </a:r>
            <a:r>
              <a:rPr lang="en-US" sz="3200" dirty="0">
                <a:latin typeface="Arial" pitchFamily="34" charset="0"/>
                <a:cs typeface="Arial" pitchFamily="34" charset="0"/>
              </a:rPr>
              <a:t>9</a:t>
            </a:r>
            <a:r>
              <a:rPr lang="vi-VN" sz="3200" dirty="0">
                <a:cs typeface="Arial" pitchFamily="34" charset="0"/>
              </a:rPr>
              <a:t>)</a:t>
            </a:r>
          </a:p>
        </p:txBody>
      </p:sp>
      <p:graphicFrame>
        <p:nvGraphicFramePr>
          <p:cNvPr id="5" name="Diagram 4"/>
          <p:cNvGraphicFramePr/>
          <p:nvPr/>
        </p:nvGraphicFramePr>
        <p:xfrm>
          <a:off x="3175" y="2273438"/>
          <a:ext cx="9140825" cy="48339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871773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ircle(in)">
                                      <p:cBhvr>
                                        <p:cTn id="2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Graphic spid="5" grpId="0">
        <p:bldAsOne/>
      </p:bldGraphic>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773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i="1" dirty="0">
                <a:cs typeface="Arial" pitchFamily="34" charset="0"/>
              </a:rPr>
              <a:t>b. Hợp đồng lao động đơn phương chấm dứt</a:t>
            </a:r>
          </a:p>
        </p:txBody>
      </p:sp>
      <p:pic>
        <p:nvPicPr>
          <p:cNvPr id="6246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6350" y="3282950"/>
            <a:ext cx="9140825" cy="1944688"/>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i="1" dirty="0">
                <a:cs typeface="Arial" pitchFamily="34" charset="0"/>
              </a:rPr>
              <a:t>	Pháp luật lao động cho phép mỗi bên có quyền đơn phương chấp dứt hợp đồng lao động trong một số trường hợp</a:t>
            </a:r>
          </a:p>
        </p:txBody>
      </p:sp>
    </p:spTree>
    <p:extLst>
      <p:ext uri="{BB962C8B-B14F-4D97-AF65-F5344CB8AC3E}">
        <p14:creationId xmlns:p14="http://schemas.microsoft.com/office/powerpoint/2010/main" val="3548124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612900"/>
            <a:ext cx="9140825" cy="1246188"/>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i="1" dirty="0">
                <a:cs typeface="Arial" pitchFamily="34" charset="0"/>
              </a:rPr>
              <a:t>* Người lao động được quyền đơn phương chấm dứt </a:t>
            </a:r>
            <a:r>
              <a:rPr lang="en-US" sz="3200" b="1" i="1" dirty="0">
                <a:latin typeface="Arial" pitchFamily="34" charset="0"/>
                <a:cs typeface="Arial" pitchFamily="34" charset="0"/>
              </a:rPr>
              <a:t>HĐLĐ </a:t>
            </a:r>
            <a:r>
              <a:rPr lang="vi-VN" sz="3200" b="1" i="1" dirty="0">
                <a:cs typeface="Arial" pitchFamily="34" charset="0"/>
              </a:rPr>
              <a:t>trong các trường hợp sau</a:t>
            </a:r>
            <a:endParaRPr lang="en-US" sz="3200" dirty="0">
              <a:latin typeface="Arial" pitchFamily="34" charset="0"/>
              <a:cs typeface="Arial" pitchFamily="34" charset="0"/>
            </a:endParaRPr>
          </a:p>
        </p:txBody>
      </p:sp>
      <p:pic>
        <p:nvPicPr>
          <p:cNvPr id="6349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4630738" y="3375025"/>
            <a:ext cx="4513262" cy="903288"/>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i="1" dirty="0">
                <a:cs typeface="Arial" pitchFamily="34" charset="0"/>
              </a:rPr>
              <a:t>(Điều </a:t>
            </a:r>
            <a:r>
              <a:rPr lang="vi-VN" sz="3200" b="1" i="1" dirty="0">
                <a:latin typeface="Arial" pitchFamily="34" charset="0"/>
                <a:cs typeface="Arial" pitchFamily="34" charset="0"/>
              </a:rPr>
              <a:t>3</a:t>
            </a:r>
            <a:r>
              <a:rPr lang="en-US" sz="3200" b="1" i="1" dirty="0">
                <a:latin typeface="Arial" pitchFamily="34" charset="0"/>
                <a:cs typeface="Arial" pitchFamily="34" charset="0"/>
              </a:rPr>
              <a:t>5</a:t>
            </a:r>
            <a:r>
              <a:rPr lang="vi-VN" sz="3200" b="1" i="1" dirty="0">
                <a:cs typeface="Arial" pitchFamily="34" charset="0"/>
              </a:rPr>
              <a:t>/BLLĐ/201</a:t>
            </a:r>
            <a:r>
              <a:rPr lang="en-US" sz="3200" b="1" i="1" dirty="0">
                <a:latin typeface="Arial" pitchFamily="34" charset="0"/>
                <a:cs typeface="Arial" pitchFamily="34" charset="0"/>
              </a:rPr>
              <a:t>9</a:t>
            </a:r>
            <a:r>
              <a:rPr lang="vi-VN" sz="3200" b="1" i="1" dirty="0">
                <a:cs typeface="Arial" pitchFamily="34" charset="0"/>
              </a:rPr>
              <a:t>)</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220012241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222625" cy="8445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Trường hợp 1: </a:t>
            </a:r>
          </a:p>
        </p:txBody>
      </p:sp>
      <p:pic>
        <p:nvPicPr>
          <p:cNvPr id="6451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260600"/>
            <a:ext cx="9007475" cy="1728788"/>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 Người lao động có quyền đơn phương chấm dứt hợp đồng lao động nhưng phải báo trước cho người sử dụng lao động như sau:</a:t>
            </a:r>
          </a:p>
        </p:txBody>
      </p:sp>
      <p:sp>
        <p:nvSpPr>
          <p:cNvPr id="7" name="Rounded Rectangle 6"/>
          <p:cNvSpPr/>
          <p:nvPr/>
        </p:nvSpPr>
        <p:spPr>
          <a:xfrm>
            <a:off x="1163638" y="4505325"/>
            <a:ext cx="3990975" cy="820738"/>
          </a:xfrm>
          <a:prstGeom prst="roundRect">
            <a:avLst/>
          </a:prstGeom>
          <a:solidFill>
            <a:srgbClr val="FFC000"/>
          </a:solidFill>
          <a:ln/>
        </p:spPr>
        <p:style>
          <a:lnRef idx="0">
            <a:schemeClr val="accent3"/>
          </a:lnRef>
          <a:fillRef idx="3">
            <a:schemeClr val="accent3"/>
          </a:fillRef>
          <a:effectRef idx="3">
            <a:schemeClr val="accent3"/>
          </a:effectRef>
          <a:fontRef idx="minor">
            <a:schemeClr val="lt1"/>
          </a:fontRef>
        </p:style>
        <p:txBody>
          <a:bodyPr anchor="ctr"/>
          <a:lstStyle/>
          <a:p>
            <a:pPr>
              <a:defRPr/>
            </a:pPr>
            <a:r>
              <a:rPr lang="vi-VN" sz="3200" dirty="0">
                <a:solidFill>
                  <a:schemeClr val="tx1"/>
                </a:solidFill>
                <a:cs typeface="Arial" pitchFamily="34" charset="0"/>
              </a:rPr>
              <a:t>a) Ít nhất </a:t>
            </a:r>
            <a:r>
              <a:rPr lang="vi-VN" sz="3200" b="1" dirty="0">
                <a:solidFill>
                  <a:srgbClr val="FF0000"/>
                </a:solidFill>
                <a:cs typeface="Arial" pitchFamily="34" charset="0"/>
              </a:rPr>
              <a:t>45</a:t>
            </a:r>
            <a:r>
              <a:rPr lang="en-US" sz="3200" b="1" dirty="0">
                <a:solidFill>
                  <a:srgbClr val="FF0000"/>
                </a:solidFill>
                <a:cs typeface="Arial" pitchFamily="34" charset="0"/>
              </a:rPr>
              <a:t> </a:t>
            </a:r>
            <a:r>
              <a:rPr lang="en-US" sz="3200" b="1" dirty="0" err="1">
                <a:solidFill>
                  <a:srgbClr val="FF0000"/>
                </a:solidFill>
                <a:latin typeface="Arial" pitchFamily="34" charset="0"/>
                <a:cs typeface="Arial" pitchFamily="34" charset="0"/>
              </a:rPr>
              <a:t>ngày</a:t>
            </a:r>
            <a:r>
              <a:rPr lang="en-US" sz="3200" b="1" dirty="0">
                <a:solidFill>
                  <a:srgbClr val="FF0000"/>
                </a:solidFill>
                <a:cs typeface="Arial" pitchFamily="34" charset="0"/>
              </a:rPr>
              <a:t> </a:t>
            </a:r>
            <a:endParaRPr lang="vi-VN" sz="3200" b="1" dirty="0">
              <a:solidFill>
                <a:srgbClr val="FF0000"/>
              </a:solidFill>
              <a:cs typeface="Arial" pitchFamily="34" charset="0"/>
            </a:endParaRPr>
          </a:p>
        </p:txBody>
      </p:sp>
      <p:sp>
        <p:nvSpPr>
          <p:cNvPr id="5" name="Notched Right Arrow 4"/>
          <p:cNvSpPr/>
          <p:nvPr/>
        </p:nvSpPr>
        <p:spPr>
          <a:xfrm>
            <a:off x="0" y="4687888"/>
            <a:ext cx="1077913" cy="454025"/>
          </a:xfrm>
          <a:prstGeom prst="notchedRightArrow">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8" name="Rounded Rectangle 7"/>
          <p:cNvSpPr/>
          <p:nvPr/>
        </p:nvSpPr>
        <p:spPr>
          <a:xfrm>
            <a:off x="3516313" y="5521325"/>
            <a:ext cx="5627687" cy="1236663"/>
          </a:xfrm>
          <a:prstGeom prst="roundRect">
            <a:avLst/>
          </a:prstGeom>
          <a:solidFill>
            <a:srgbClr val="FFC000"/>
          </a:solidFill>
          <a:ln/>
        </p:spPr>
        <p:style>
          <a:lnRef idx="0">
            <a:schemeClr val="accent3"/>
          </a:lnRef>
          <a:fillRef idx="3">
            <a:schemeClr val="accent3"/>
          </a:fillRef>
          <a:effectRef idx="3">
            <a:schemeClr val="accent3"/>
          </a:effectRef>
          <a:fontRef idx="minor">
            <a:schemeClr val="lt1"/>
          </a:fontRef>
        </p:style>
        <p:txBody>
          <a:bodyPr anchor="ctr"/>
          <a:lstStyle/>
          <a:p>
            <a:pPr>
              <a:defRPr/>
            </a:pPr>
            <a:r>
              <a:rPr lang="vi-VN" sz="3200" dirty="0">
                <a:solidFill>
                  <a:schemeClr val="tx1"/>
                </a:solidFill>
                <a:cs typeface="Arial" pitchFamily="34" charset="0"/>
              </a:rPr>
              <a:t>làm việc theo </a:t>
            </a:r>
            <a:r>
              <a:rPr lang="en-US" sz="3200" dirty="0">
                <a:solidFill>
                  <a:schemeClr val="tx1"/>
                </a:solidFill>
                <a:latin typeface="Arial" pitchFamily="34" charset="0"/>
                <a:cs typeface="Arial" pitchFamily="34" charset="0"/>
              </a:rPr>
              <a:t>HĐLĐ </a:t>
            </a:r>
            <a:r>
              <a:rPr lang="vi-VN" sz="3200" b="1" dirty="0">
                <a:solidFill>
                  <a:schemeClr val="tx1"/>
                </a:solidFill>
                <a:cs typeface="Arial" pitchFamily="34" charset="0"/>
              </a:rPr>
              <a:t>không xác định thời hạn</a:t>
            </a:r>
            <a:r>
              <a:rPr lang="en-US" sz="3200" b="1" dirty="0">
                <a:solidFill>
                  <a:schemeClr val="tx1"/>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loại</a:t>
            </a:r>
            <a:r>
              <a:rPr lang="en-US" sz="3200" b="1" dirty="0">
                <a:solidFill>
                  <a:schemeClr val="tx1"/>
                </a:solidFill>
                <a:latin typeface="Arial" pitchFamily="34" charset="0"/>
                <a:cs typeface="Arial" pitchFamily="34" charset="0"/>
              </a:rPr>
              <a:t> 1)</a:t>
            </a:r>
            <a:r>
              <a:rPr lang="vi-VN" sz="3200" dirty="0">
                <a:cs typeface="Arial" pitchFamily="34" charset="0"/>
              </a:rPr>
              <a:t>; </a:t>
            </a:r>
          </a:p>
        </p:txBody>
      </p:sp>
    </p:spTree>
    <p:extLst>
      <p:ext uri="{BB962C8B-B14F-4D97-AF65-F5344CB8AC3E}">
        <p14:creationId xmlns:p14="http://schemas.microsoft.com/office/powerpoint/2010/main" val="298227740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heel(1)">
                                      <p:cBhvr>
                                        <p:cTn id="21" dur="2000"/>
                                        <p:tgtEl>
                                          <p:spTgt spid="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5" grpId="0" animBg="1"/>
      <p:bldP spid="8"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3338" y="1086063"/>
            <a:ext cx="4222750" cy="928687"/>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Ít nhất </a:t>
            </a:r>
            <a:r>
              <a:rPr lang="vi-VN" sz="3200" b="1" dirty="0">
                <a:solidFill>
                  <a:srgbClr val="FF0000"/>
                </a:solidFill>
                <a:cs typeface="Arial" pitchFamily="34" charset="0"/>
              </a:rPr>
              <a:t>30 ngày</a:t>
            </a:r>
          </a:p>
        </p:txBody>
      </p:sp>
      <p:sp>
        <p:nvSpPr>
          <p:cNvPr id="7" name="Rounded Rectangle 6"/>
          <p:cNvSpPr/>
          <p:nvPr/>
        </p:nvSpPr>
        <p:spPr>
          <a:xfrm>
            <a:off x="3225800" y="2029038"/>
            <a:ext cx="5915025" cy="1927225"/>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làm việc theo hợp đồng lao động xác định thời hạn có thời hạn </a:t>
            </a:r>
            <a:r>
              <a:rPr lang="vi-VN" sz="3200" b="1" dirty="0">
                <a:solidFill>
                  <a:srgbClr val="FF0000"/>
                </a:solidFill>
                <a:cs typeface="Arial" pitchFamily="34" charset="0"/>
              </a:rPr>
              <a:t>từ 12 tháng đến 36 tháng</a:t>
            </a:r>
          </a:p>
        </p:txBody>
      </p:sp>
      <p:sp>
        <p:nvSpPr>
          <p:cNvPr id="9" name="Rounded Rectangle 8"/>
          <p:cNvSpPr/>
          <p:nvPr/>
        </p:nvSpPr>
        <p:spPr>
          <a:xfrm>
            <a:off x="33337" y="4168025"/>
            <a:ext cx="5436438" cy="927100"/>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 Ít nhất </a:t>
            </a:r>
            <a:r>
              <a:rPr lang="vi-VN" sz="3200" b="1" dirty="0">
                <a:solidFill>
                  <a:srgbClr val="FF0000"/>
                </a:solidFill>
                <a:cs typeface="Arial" pitchFamily="34" charset="0"/>
              </a:rPr>
              <a:t>03 ngày làm việc</a:t>
            </a:r>
          </a:p>
        </p:txBody>
      </p:sp>
      <p:sp>
        <p:nvSpPr>
          <p:cNvPr id="11" name="Rounded Rectangle 10"/>
          <p:cNvSpPr/>
          <p:nvPr/>
        </p:nvSpPr>
        <p:spPr>
          <a:xfrm>
            <a:off x="3225800" y="5111750"/>
            <a:ext cx="5915025" cy="1555750"/>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làm việc theo hợp đồng lao động xác định thời hạn có thời hạn </a:t>
            </a:r>
            <a:r>
              <a:rPr lang="vi-VN" sz="3200" b="1" dirty="0">
                <a:solidFill>
                  <a:srgbClr val="FF0000"/>
                </a:solidFill>
                <a:cs typeface="Arial" pitchFamily="34" charset="0"/>
              </a:rPr>
              <a:t>dưới 12 tháng</a:t>
            </a:r>
          </a:p>
        </p:txBody>
      </p:sp>
    </p:spTree>
    <p:extLst>
      <p:ext uri="{BB962C8B-B14F-4D97-AF65-F5344CB8AC3E}">
        <p14:creationId xmlns:p14="http://schemas.microsoft.com/office/powerpoint/2010/main" val="31394545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11"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Diagram 2"/>
          <p:cNvGraphicFramePr/>
          <p:nvPr>
            <p:extLst>
              <p:ext uri="{D42A27DB-BD31-4B8C-83A1-F6EECF244321}">
                <p14:modId xmlns:p14="http://schemas.microsoft.com/office/powerpoint/2010/main" val="3532592105"/>
              </p:ext>
            </p:extLst>
          </p:nvPr>
        </p:nvGraphicFramePr>
        <p:xfrm>
          <a:off x="0" y="1729048"/>
          <a:ext cx="9144000" cy="43143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45339271"/>
      </p:ext>
    </p:extLst>
  </p:cSld>
  <p:clrMapOvr>
    <a:masterClrMapping/>
  </p:clrMapOvr>
  <p:transition spd="slow">
    <p:wip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222625" cy="81121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Trường hợp </a:t>
            </a:r>
            <a:r>
              <a:rPr lang="en-US" sz="3200" b="1" dirty="0">
                <a:latin typeface="Arial" pitchFamily="34" charset="0"/>
                <a:cs typeface="Arial" pitchFamily="34" charset="0"/>
              </a:rPr>
              <a:t>2</a:t>
            </a:r>
            <a:r>
              <a:rPr lang="vi-VN" sz="3200" b="1" dirty="0">
                <a:cs typeface="Arial" pitchFamily="34" charset="0"/>
              </a:rPr>
              <a:t>: </a:t>
            </a:r>
          </a:p>
        </p:txBody>
      </p:sp>
      <p:pic>
        <p:nvPicPr>
          <p:cNvPr id="6758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133350" y="2786063"/>
            <a:ext cx="8877300" cy="2840037"/>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dirty="0">
                <a:cs typeface="Arial" pitchFamily="34" charset="0"/>
              </a:rPr>
              <a:t>Người lao động có quyền đơn phương chấm dứt hợp đồng lao động không cần báo trước trong trường hợp sau đây</a:t>
            </a:r>
          </a:p>
        </p:txBody>
      </p:sp>
    </p:spTree>
    <p:extLst>
      <p:ext uri="{BB962C8B-B14F-4D97-AF65-F5344CB8AC3E}">
        <p14:creationId xmlns:p14="http://schemas.microsoft.com/office/powerpoint/2010/main" val="29012768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1196975"/>
            <a:ext cx="9105900" cy="266065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200" dirty="0">
                <a:cs typeface="Arial" pitchFamily="34" charset="0"/>
              </a:rPr>
              <a:t>a) Không được bố trí theo đúng công việc, địa điểm làm việc hoặc không được bảo đảm điều kiện làm việc theo thỏa thuận, trừ trường hợp quy định tại Điều 29 của Bộ luật Lao động;</a:t>
            </a:r>
          </a:p>
        </p:txBody>
      </p:sp>
      <p:sp>
        <p:nvSpPr>
          <p:cNvPr id="6" name="Rounded Rectangle 5"/>
          <p:cNvSpPr/>
          <p:nvPr/>
        </p:nvSpPr>
        <p:spPr>
          <a:xfrm>
            <a:off x="38100" y="4438650"/>
            <a:ext cx="9105900" cy="214471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b) Không được trả đủ lương hoặc trả lương không đúng thời hạn, trừ trường hợp quy định tại khoản 4 Điều 97 của Bộ luật Lao động;</a:t>
            </a:r>
          </a:p>
        </p:txBody>
      </p:sp>
    </p:spTree>
    <p:extLst>
      <p:ext uri="{BB962C8B-B14F-4D97-AF65-F5344CB8AC3E}">
        <p14:creationId xmlns:p14="http://schemas.microsoft.com/office/powerpoint/2010/main" val="90352960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1196975"/>
            <a:ext cx="9105900" cy="2311400"/>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vi-VN" sz="3200" dirty="0">
                <a:cs typeface="Arial" pitchFamily="34" charset="0"/>
              </a:rPr>
              <a:t>c) Bị người sử dụng lao động ngược đãi, đánh đập hoặc có lời nói, hành vi nhục mạ, hành vi làm ảnh hưởng đến sức khỏe, nhân phẩm, danh dự; bị cưỡng bức lao động;</a:t>
            </a:r>
          </a:p>
        </p:txBody>
      </p:sp>
      <p:sp>
        <p:nvSpPr>
          <p:cNvPr id="6" name="Rounded Rectangle 5"/>
          <p:cNvSpPr/>
          <p:nvPr/>
        </p:nvSpPr>
        <p:spPr>
          <a:xfrm>
            <a:off x="38100" y="3806825"/>
            <a:ext cx="9105900" cy="947738"/>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d) Bị quấy rối tình dục tại nơi làm việc;</a:t>
            </a:r>
          </a:p>
        </p:txBody>
      </p:sp>
      <p:sp>
        <p:nvSpPr>
          <p:cNvPr id="8" name="Rounded Rectangle 7"/>
          <p:cNvSpPr/>
          <p:nvPr/>
        </p:nvSpPr>
        <p:spPr>
          <a:xfrm>
            <a:off x="-14288" y="5170488"/>
            <a:ext cx="9105901" cy="1463675"/>
          </a:xfrm>
          <a:prstGeom prst="roundRect">
            <a:avLst/>
          </a:prstGeom>
          <a:solidFill>
            <a:schemeClr val="tx2">
              <a:lumMod val="50000"/>
            </a:schemeClr>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200" dirty="0">
                <a:solidFill>
                  <a:schemeClr val="tx1"/>
                </a:solidFill>
                <a:cs typeface="Arial" pitchFamily="34" charset="0"/>
              </a:rPr>
              <a:t>đ) Lao động nữ mang thai phải nghỉ việc theo quy định tại khoản 1 Điều 138 của Bộ luật Lao động;</a:t>
            </a:r>
          </a:p>
        </p:txBody>
      </p:sp>
    </p:spTree>
    <p:extLst>
      <p:ext uri="{BB962C8B-B14F-4D97-AF65-F5344CB8AC3E}">
        <p14:creationId xmlns:p14="http://schemas.microsoft.com/office/powerpoint/2010/main" val="27146968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P spid="8"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1147763"/>
            <a:ext cx="9144000" cy="1479550"/>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e) Đủ tuổi nghỉ hưu theo quy định tại Điều 169 của Bộ luật này, trừ trường hợp các bên có thỏa thuận khác;</a:t>
            </a:r>
          </a:p>
        </p:txBody>
      </p:sp>
      <p:sp>
        <p:nvSpPr>
          <p:cNvPr id="10" name="Notched Right Arrow 9"/>
          <p:cNvSpPr/>
          <p:nvPr/>
        </p:nvSpPr>
        <p:spPr>
          <a:xfrm>
            <a:off x="0" y="2476500"/>
            <a:ext cx="9144000" cy="4656138"/>
          </a:xfrm>
          <a:prstGeom prst="notchedRightArrow">
            <a:avLst/>
          </a:prstGeom>
          <a:ln w="57150"/>
        </p:spPr>
        <p:style>
          <a:lnRef idx="1">
            <a:schemeClr val="accent5"/>
          </a:lnRef>
          <a:fillRef idx="2">
            <a:schemeClr val="accent5"/>
          </a:fillRef>
          <a:effectRef idx="1">
            <a:schemeClr val="accent5"/>
          </a:effectRef>
          <a:fontRef idx="minor">
            <a:schemeClr val="dk1"/>
          </a:fontRef>
        </p:style>
        <p:txBody>
          <a:bodyPr anchor="ctr"/>
          <a:lstStyle/>
          <a:p>
            <a:pPr algn="ctr">
              <a:defRPr/>
            </a:pPr>
            <a:r>
              <a:rPr lang="vi-VN" sz="3200" dirty="0">
                <a:cs typeface="Arial" pitchFamily="34" charset="0"/>
              </a:rPr>
              <a:t>g) Người sử dụng lao động cung cấp thông tin không trung thực theo quy định tại khoản 1 Điều 16 của Bộ luật Lao động làm ảnh hưởng đến việc thực hiện hợp đồng lao động.</a:t>
            </a:r>
          </a:p>
        </p:txBody>
      </p:sp>
    </p:spTree>
    <p:extLst>
      <p:ext uri="{BB962C8B-B14F-4D97-AF65-F5344CB8AC3E}">
        <p14:creationId xmlns:p14="http://schemas.microsoft.com/office/powerpoint/2010/main" val="398047323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heel(1)">
                                      <p:cBhvr>
                                        <p:cTn id="1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5713"/>
            <a:ext cx="9140825" cy="1320800"/>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Khi đơn phương chấm dứt </a:t>
            </a:r>
            <a:r>
              <a:rPr lang="en-US" sz="3200" b="1" dirty="0">
                <a:latin typeface="Arial" pitchFamily="34" charset="0"/>
                <a:cs typeface="Arial" pitchFamily="34" charset="0"/>
              </a:rPr>
              <a:t>HĐLĐ </a:t>
            </a:r>
            <a:r>
              <a:rPr lang="vi-VN" sz="3200" b="1" dirty="0">
                <a:cs typeface="Arial" pitchFamily="34" charset="0"/>
              </a:rPr>
              <a:t>người lao động phải báo cho </a:t>
            </a:r>
            <a:r>
              <a:rPr lang="en-US" sz="3200" b="1" dirty="0">
                <a:latin typeface="Arial" pitchFamily="34" charset="0"/>
                <a:cs typeface="Arial" pitchFamily="34" charset="0"/>
              </a:rPr>
              <a:t>NSD LĐ </a:t>
            </a:r>
            <a:r>
              <a:rPr lang="vi-VN" sz="3200" b="1" dirty="0">
                <a:cs typeface="Arial" pitchFamily="34" charset="0"/>
              </a:rPr>
              <a:t>biết trước: </a:t>
            </a:r>
          </a:p>
        </p:txBody>
      </p:sp>
      <p:pic>
        <p:nvPicPr>
          <p:cNvPr id="716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759075"/>
            <a:ext cx="9140825" cy="998538"/>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a. Ít nhất </a:t>
            </a:r>
            <a:r>
              <a:rPr lang="vi-VN" sz="3200" dirty="0">
                <a:solidFill>
                  <a:srgbClr val="FF0000"/>
                </a:solidFill>
                <a:cs typeface="Arial" pitchFamily="34" charset="0"/>
              </a:rPr>
              <a:t>45 ngày </a:t>
            </a:r>
            <a:r>
              <a:rPr lang="vi-VN" sz="3200" dirty="0">
                <a:cs typeface="Arial" pitchFamily="34" charset="0"/>
              </a:rPr>
              <a:t>đối với </a:t>
            </a:r>
            <a:r>
              <a:rPr lang="en-US" sz="3200" dirty="0">
                <a:latin typeface="Arial" pitchFamily="34" charset="0"/>
                <a:cs typeface="Arial" pitchFamily="34" charset="0"/>
              </a:rPr>
              <a:t>HĐLĐ</a:t>
            </a:r>
            <a:r>
              <a:rPr lang="vi-VN" sz="3200" dirty="0">
                <a:cs typeface="Arial" pitchFamily="34" charset="0"/>
              </a:rPr>
              <a:t> không xác định thời hạn; </a:t>
            </a:r>
          </a:p>
        </p:txBody>
      </p:sp>
      <p:sp>
        <p:nvSpPr>
          <p:cNvPr id="7" name="Rounded Rectangle 6"/>
          <p:cNvSpPr/>
          <p:nvPr/>
        </p:nvSpPr>
        <p:spPr>
          <a:xfrm>
            <a:off x="3175" y="3935413"/>
            <a:ext cx="9140825" cy="1038225"/>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Ít nhất </a:t>
            </a:r>
            <a:r>
              <a:rPr lang="vi-VN" sz="3200" dirty="0">
                <a:solidFill>
                  <a:srgbClr val="FF0000"/>
                </a:solidFill>
                <a:cs typeface="Arial" pitchFamily="34" charset="0"/>
              </a:rPr>
              <a:t>30 ngày </a:t>
            </a:r>
            <a:r>
              <a:rPr lang="vi-VN" sz="3200" dirty="0">
                <a:cs typeface="Arial" pitchFamily="34" charset="0"/>
              </a:rPr>
              <a:t>đối với </a:t>
            </a:r>
            <a:r>
              <a:rPr lang="en-US" sz="3200" dirty="0">
                <a:latin typeface="Arial" pitchFamily="34" charset="0"/>
                <a:cs typeface="Arial" pitchFamily="34" charset="0"/>
              </a:rPr>
              <a:t>HĐLĐ </a:t>
            </a:r>
            <a:r>
              <a:rPr lang="vi-VN" sz="3200" dirty="0">
                <a:cs typeface="Arial" pitchFamily="34" charset="0"/>
              </a:rPr>
              <a:t>xác định </a:t>
            </a:r>
            <a:r>
              <a:rPr lang="en-US" sz="3200" dirty="0">
                <a:latin typeface="Arial" pitchFamily="34" charset="0"/>
                <a:cs typeface="Arial" pitchFamily="34" charset="0"/>
              </a:rPr>
              <a:t>TH</a:t>
            </a:r>
            <a:r>
              <a:rPr lang="vi-VN" sz="3200" dirty="0">
                <a:cs typeface="Arial" pitchFamily="34" charset="0"/>
              </a:rPr>
              <a:t>; </a:t>
            </a:r>
          </a:p>
        </p:txBody>
      </p:sp>
      <p:sp>
        <p:nvSpPr>
          <p:cNvPr id="8" name="Rounded Rectangle 7"/>
          <p:cNvSpPr/>
          <p:nvPr/>
        </p:nvSpPr>
        <p:spPr>
          <a:xfrm>
            <a:off x="-3175" y="5189538"/>
            <a:ext cx="9140825" cy="1609725"/>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 Ít nhất </a:t>
            </a:r>
            <a:r>
              <a:rPr lang="vi-VN" sz="3200" dirty="0">
                <a:solidFill>
                  <a:srgbClr val="FF0000"/>
                </a:solidFill>
                <a:cs typeface="Arial" pitchFamily="34" charset="0"/>
              </a:rPr>
              <a:t>03 ngày </a:t>
            </a:r>
            <a:r>
              <a:rPr lang="vi-VN" sz="3200" dirty="0">
                <a:cs typeface="Arial" pitchFamily="34" charset="0"/>
              </a:rPr>
              <a:t>làm việc đối với </a:t>
            </a:r>
            <a:r>
              <a:rPr lang="en-US" sz="3200" dirty="0">
                <a:latin typeface="Arial" pitchFamily="34" charset="0"/>
                <a:cs typeface="Arial" pitchFamily="34" charset="0"/>
              </a:rPr>
              <a:t>HĐ LĐ</a:t>
            </a:r>
            <a:r>
              <a:rPr lang="vi-VN" sz="3200" dirty="0">
                <a:cs typeface="Arial" pitchFamily="34" charset="0"/>
              </a:rPr>
              <a:t> theo theo một công việc nhất định có thời hạn </a:t>
            </a:r>
            <a:r>
              <a:rPr lang="vi-VN" sz="3200" dirty="0">
                <a:solidFill>
                  <a:srgbClr val="FF0000"/>
                </a:solidFill>
                <a:cs typeface="Arial" pitchFamily="34" charset="0"/>
              </a:rPr>
              <a:t>dưới 12 </a:t>
            </a:r>
            <a:r>
              <a:rPr lang="vi-VN" sz="3200" dirty="0">
                <a:cs typeface="Arial" pitchFamily="34" charset="0"/>
              </a:rPr>
              <a:t>tháng.</a:t>
            </a:r>
          </a:p>
        </p:txBody>
      </p:sp>
    </p:spTree>
    <p:extLst>
      <p:ext uri="{BB962C8B-B14F-4D97-AF65-F5344CB8AC3E}">
        <p14:creationId xmlns:p14="http://schemas.microsoft.com/office/powerpoint/2010/main" val="143228768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8"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117633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Người </a:t>
            </a:r>
            <a:r>
              <a:rPr lang="en-US" sz="3200" b="1" dirty="0">
                <a:latin typeface="Arial" pitchFamily="34" charset="0"/>
                <a:cs typeface="Arial" pitchFamily="34" charset="0"/>
              </a:rPr>
              <a:t>SD LĐ </a:t>
            </a:r>
            <a:r>
              <a:rPr lang="vi-VN" sz="3200" b="1" dirty="0">
                <a:cs typeface="Arial" pitchFamily="34" charset="0"/>
              </a:rPr>
              <a:t>được quyền đơn phương chấm dứt </a:t>
            </a:r>
            <a:r>
              <a:rPr lang="en-US" sz="3200" b="1" dirty="0">
                <a:latin typeface="Arial" pitchFamily="34" charset="0"/>
                <a:cs typeface="Arial" pitchFamily="34" charset="0"/>
              </a:rPr>
              <a:t>HĐLĐ </a:t>
            </a:r>
            <a:r>
              <a:rPr lang="vi-VN" sz="3200" b="1" dirty="0">
                <a:cs typeface="Arial" pitchFamily="34" charset="0"/>
              </a:rPr>
              <a:t>trong các trường hợp sau</a:t>
            </a:r>
          </a:p>
        </p:txBody>
      </p:sp>
      <p:pic>
        <p:nvPicPr>
          <p:cNvPr id="7270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23813" y="4181475"/>
            <a:ext cx="9140826" cy="124618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a. Người lao động </a:t>
            </a:r>
            <a:r>
              <a:rPr lang="vi-VN" sz="3200" dirty="0">
                <a:solidFill>
                  <a:srgbClr val="FF0000"/>
                </a:solidFill>
                <a:cs typeface="Arial" pitchFamily="34" charset="0"/>
              </a:rPr>
              <a:t>thường xuyên </a:t>
            </a:r>
            <a:r>
              <a:rPr lang="vi-VN" sz="3200" dirty="0">
                <a:cs typeface="Arial" pitchFamily="34" charset="0"/>
              </a:rPr>
              <a:t>không hoàn thành công việc theo hợp đồng lao động;</a:t>
            </a:r>
          </a:p>
        </p:txBody>
      </p:sp>
      <p:sp>
        <p:nvSpPr>
          <p:cNvPr id="7" name="Rounded Rectangle 6"/>
          <p:cNvSpPr/>
          <p:nvPr/>
        </p:nvSpPr>
        <p:spPr>
          <a:xfrm>
            <a:off x="4438650" y="2830513"/>
            <a:ext cx="4705350" cy="82708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(Điều 3</a:t>
            </a:r>
            <a:r>
              <a:rPr lang="en-US" sz="3200" b="1" dirty="0">
                <a:cs typeface="Arial" pitchFamily="34" charset="0"/>
              </a:rPr>
              <a:t>6</a:t>
            </a:r>
            <a:r>
              <a:rPr lang="vi-VN" sz="3200" b="1" dirty="0">
                <a:cs typeface="Arial" pitchFamily="34" charset="0"/>
              </a:rPr>
              <a:t>/BLLĐ/201</a:t>
            </a:r>
            <a:r>
              <a:rPr lang="en-US" sz="3200" b="1" dirty="0">
                <a:latin typeface="Arial" pitchFamily="34" charset="0"/>
                <a:cs typeface="Arial" pitchFamily="34" charset="0"/>
              </a:rPr>
              <a:t>9</a:t>
            </a:r>
            <a:r>
              <a:rPr lang="vi-VN" sz="3200" b="1" dirty="0">
                <a:cs typeface="Arial" pitchFamily="34" charset="0"/>
              </a:rPr>
              <a:t>): </a:t>
            </a:r>
          </a:p>
        </p:txBody>
      </p:sp>
    </p:spTree>
    <p:extLst>
      <p:ext uri="{BB962C8B-B14F-4D97-AF65-F5344CB8AC3E}">
        <p14:creationId xmlns:p14="http://schemas.microsoft.com/office/powerpoint/2010/main" val="172003445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3175" y="1246189"/>
            <a:ext cx="9140825" cy="1862772"/>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Người lao động bị ốm đau, tai nạn đã điều trị 12 tháng liên tục đối với người làm việc theo hợp đồng lao động không xác định thời </a:t>
            </a:r>
            <a:r>
              <a:rPr lang="vi-VN" sz="3200" dirty="0" smtClean="0">
                <a:cs typeface="Arial" pitchFamily="34" charset="0"/>
              </a:rPr>
              <a:t>hạn</a:t>
            </a:r>
            <a:endParaRPr lang="nl-NL" sz="3200" dirty="0">
              <a:latin typeface="Arial" pitchFamily="34" charset="0"/>
              <a:cs typeface="Arial" pitchFamily="34" charset="0"/>
            </a:endParaRPr>
          </a:p>
        </p:txBody>
      </p:sp>
      <p:sp>
        <p:nvSpPr>
          <p:cNvPr id="6" name="Rounded Rectangle 5"/>
          <p:cNvSpPr/>
          <p:nvPr/>
        </p:nvSpPr>
        <p:spPr>
          <a:xfrm>
            <a:off x="-11113" y="3258590"/>
            <a:ext cx="9140826" cy="3458124"/>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hoặc đã điều trị 06 tháng liên tục</a:t>
            </a:r>
            <a:endParaRPr lang="nl-NL" sz="3200" dirty="0">
              <a:latin typeface="Arial" pitchFamily="34" charset="0"/>
              <a:cs typeface="Arial" pitchFamily="34" charset="0"/>
            </a:endParaRPr>
          </a:p>
          <a:p>
            <a:pPr>
              <a:defRPr/>
            </a:pPr>
            <a:r>
              <a:rPr lang="vi-VN" sz="3200" dirty="0" smtClean="0">
                <a:cs typeface="Arial" pitchFamily="34" charset="0"/>
              </a:rPr>
              <a:t>đối </a:t>
            </a:r>
            <a:r>
              <a:rPr lang="vi-VN" sz="3200" dirty="0">
                <a:cs typeface="Arial" pitchFamily="34" charset="0"/>
              </a:rPr>
              <a:t>với người làm việc theo hợp đồng lao động xác định thời hạn có thời hạn từ 12 tháng đến 36 tháng hoặc quá nửa thời hạn hợp đồng lao động đối với người làm việc theo hợp đồng lao động xác định thời hạn có thời hạn dưới 12 tháng mà khả năng lao động chưa hồi phục</a:t>
            </a:r>
            <a:endParaRPr lang="nl-NL" sz="3200" dirty="0">
              <a:latin typeface="Arial" pitchFamily="34" charset="0"/>
              <a:cs typeface="Arial" pitchFamily="34" charset="0"/>
            </a:endParaRPr>
          </a:p>
        </p:txBody>
      </p:sp>
    </p:spTree>
    <p:extLst>
      <p:ext uri="{BB962C8B-B14F-4D97-AF65-F5344CB8AC3E}">
        <p14:creationId xmlns:p14="http://schemas.microsoft.com/office/powerpoint/2010/main" val="77578991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3175" y="1330325"/>
            <a:ext cx="9140825" cy="3008313"/>
          </a:xfrm>
          <a:prstGeom prst="roundRect">
            <a:avLst/>
          </a:prstGeom>
          <a:ln/>
        </p:spPr>
        <p:style>
          <a:lnRef idx="1">
            <a:schemeClr val="accent2"/>
          </a:lnRef>
          <a:fillRef idx="3">
            <a:schemeClr val="accent2"/>
          </a:fillRef>
          <a:effectRef idx="2">
            <a:schemeClr val="accent2"/>
          </a:effectRef>
          <a:fontRef idx="minor">
            <a:schemeClr val="lt1"/>
          </a:fontRef>
        </p:style>
        <p:txBody>
          <a:bodyPr anchor="ctr"/>
          <a:lstStyle/>
          <a:p>
            <a:pPr>
              <a:defRPr/>
            </a:pPr>
            <a:r>
              <a:rPr lang="vi-VN" sz="3200" dirty="0">
                <a:solidFill>
                  <a:schemeClr val="tx1"/>
                </a:solidFill>
                <a:cs typeface="Arial" pitchFamily="34" charset="0"/>
              </a:rPr>
              <a:t>c) Do thiên tai, hỏa hoạn, dịch bệnh nguy hiểm, địch họa hoặc di dời, thu hẹp sản xuất, kinh doanh theo yêu cầu của cơ quan nhà nước có thẩm quyền mà người sử dụng lao động đã tìm mọi biện pháp khắc phục nhưng vẫn buộc phải giảm chỗ làm việc;</a:t>
            </a:r>
            <a:endParaRPr lang="vi-VN" sz="3200" b="1" dirty="0">
              <a:solidFill>
                <a:schemeClr val="tx1"/>
              </a:solidFill>
              <a:cs typeface="Arial" pitchFamily="34" charset="0"/>
            </a:endParaRPr>
          </a:p>
        </p:txBody>
      </p:sp>
      <p:sp>
        <p:nvSpPr>
          <p:cNvPr id="7" name="Rounded Rectangle 6"/>
          <p:cNvSpPr/>
          <p:nvPr/>
        </p:nvSpPr>
        <p:spPr>
          <a:xfrm>
            <a:off x="1978025" y="4702175"/>
            <a:ext cx="7165975" cy="1846263"/>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d) Người lao động không có mặt tại nơi làm việc sau thời hạn quy định tại Điều 31 của Bộ luật này;</a:t>
            </a:r>
            <a:endParaRPr lang="vi-VN" sz="3200" b="1" dirty="0">
              <a:cs typeface="Arial" pitchFamily="34" charset="0"/>
            </a:endParaRPr>
          </a:p>
        </p:txBody>
      </p:sp>
    </p:spTree>
    <p:extLst>
      <p:ext uri="{BB962C8B-B14F-4D97-AF65-F5344CB8AC3E}">
        <p14:creationId xmlns:p14="http://schemas.microsoft.com/office/powerpoint/2010/main" val="9682658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133350" y="1330325"/>
            <a:ext cx="8843963" cy="1728788"/>
          </a:xfrm>
          <a:prstGeom prst="roundRect">
            <a:avLst/>
          </a:prstGeom>
          <a:solidFill>
            <a:schemeClr val="accent1">
              <a:lumMod val="75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solidFill>
                  <a:schemeClr val="tx1"/>
                </a:solidFill>
                <a:cs typeface="Arial" pitchFamily="34" charset="0"/>
              </a:rPr>
              <a:t>e) Người lao động tự ý bỏ việc mà không có lý do chính đáng từ 05 ngày làm việc liên tục trở lên;</a:t>
            </a:r>
            <a:endParaRPr lang="vi-VN" sz="3200" b="1" dirty="0">
              <a:solidFill>
                <a:schemeClr val="tx1"/>
              </a:solidFill>
              <a:cs typeface="Arial" pitchFamily="34" charset="0"/>
            </a:endParaRPr>
          </a:p>
        </p:txBody>
      </p:sp>
      <p:sp>
        <p:nvSpPr>
          <p:cNvPr id="7" name="Rounded Rectangle 6"/>
          <p:cNvSpPr/>
          <p:nvPr/>
        </p:nvSpPr>
        <p:spPr>
          <a:xfrm>
            <a:off x="133350" y="3940175"/>
            <a:ext cx="8843963" cy="2608263"/>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g) Người lao động cung cấp không trung thực thông tin theo quy định tại khoản 2 Điều 16 của Bộ luật này khi giao kết hợp đồng lao động làm ảnh hưởng đến việc tuyển dụng người lao động.</a:t>
            </a:r>
            <a:endParaRPr lang="vi-VN" sz="3200" b="1" dirty="0">
              <a:cs typeface="Arial" pitchFamily="34" charset="0"/>
            </a:endParaRPr>
          </a:p>
        </p:txBody>
      </p:sp>
    </p:spTree>
    <p:extLst>
      <p:ext uri="{BB962C8B-B14F-4D97-AF65-F5344CB8AC3E}">
        <p14:creationId xmlns:p14="http://schemas.microsoft.com/office/powerpoint/2010/main" val="29855783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238500" cy="97155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dirty="0">
                <a:cs typeface="Arial" pitchFamily="34" charset="0"/>
              </a:rPr>
              <a:t>Trường hợp 2:</a:t>
            </a:r>
          </a:p>
        </p:txBody>
      </p:sp>
      <p:pic>
        <p:nvPicPr>
          <p:cNvPr id="7680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149225" y="2959100"/>
            <a:ext cx="8828088" cy="2976563"/>
          </a:xfrm>
          <a:prstGeom prst="roundRect">
            <a:avLst/>
          </a:prstGeom>
          <a:solidFill>
            <a:schemeClr val="accent4">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dirty="0">
                <a:cs typeface="Arial" pitchFamily="34" charset="0"/>
              </a:rPr>
              <a:t>Khi đơn phương chấm dứt hợp đồng lao động trong trường hợp quy định tại các điểm a, b, c, và g ở trường hợp 1, người sử dụng lao động phải báo trước cho người lao động như sau:</a:t>
            </a:r>
          </a:p>
        </p:txBody>
      </p:sp>
    </p:spTree>
    <p:extLst>
      <p:ext uri="{BB962C8B-B14F-4D97-AF65-F5344CB8AC3E}">
        <p14:creationId xmlns:p14="http://schemas.microsoft.com/office/powerpoint/2010/main" val="40844193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5713"/>
            <a:ext cx="9140825" cy="1320800"/>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Khi đơn phương chấm dứt </a:t>
            </a:r>
            <a:r>
              <a:rPr lang="en-US" sz="3200" b="1" dirty="0">
                <a:latin typeface="Arial" pitchFamily="34" charset="0"/>
                <a:cs typeface="Arial" pitchFamily="34" charset="0"/>
              </a:rPr>
              <a:t>HĐLĐ </a:t>
            </a:r>
            <a:r>
              <a:rPr lang="vi-VN" sz="3200" b="1" dirty="0">
                <a:cs typeface="Arial" pitchFamily="34" charset="0"/>
              </a:rPr>
              <a:t>người sử dụng lao động phải báo cho </a:t>
            </a:r>
            <a:r>
              <a:rPr lang="en-US" sz="3200" b="1" dirty="0">
                <a:latin typeface="Arial" pitchFamily="34" charset="0"/>
                <a:cs typeface="Arial" pitchFamily="34" charset="0"/>
              </a:rPr>
              <a:t>NLĐ </a:t>
            </a:r>
            <a:r>
              <a:rPr lang="vi-VN" sz="3200" b="1" dirty="0">
                <a:cs typeface="Arial" pitchFamily="34" charset="0"/>
              </a:rPr>
              <a:t>biết trước: </a:t>
            </a:r>
          </a:p>
        </p:txBody>
      </p:sp>
      <p:pic>
        <p:nvPicPr>
          <p:cNvPr id="7885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759075"/>
            <a:ext cx="9140825" cy="998538"/>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a. Ít nhất </a:t>
            </a:r>
            <a:r>
              <a:rPr lang="vi-VN" sz="3200" dirty="0">
                <a:solidFill>
                  <a:srgbClr val="FF0000"/>
                </a:solidFill>
                <a:cs typeface="Arial" pitchFamily="34" charset="0"/>
              </a:rPr>
              <a:t>45 ngày </a:t>
            </a:r>
            <a:r>
              <a:rPr lang="vi-VN" sz="3200" dirty="0">
                <a:cs typeface="Arial" pitchFamily="34" charset="0"/>
              </a:rPr>
              <a:t>đối với </a:t>
            </a:r>
            <a:r>
              <a:rPr lang="en-US" sz="3200" dirty="0">
                <a:latin typeface="Arial" pitchFamily="34" charset="0"/>
                <a:cs typeface="Arial" pitchFamily="34" charset="0"/>
              </a:rPr>
              <a:t>HĐLĐ</a:t>
            </a:r>
            <a:r>
              <a:rPr lang="vi-VN" sz="3200" dirty="0">
                <a:cs typeface="Arial" pitchFamily="34" charset="0"/>
              </a:rPr>
              <a:t> </a:t>
            </a:r>
            <a:r>
              <a:rPr lang="vi-VN" sz="3200" dirty="0">
                <a:solidFill>
                  <a:srgbClr val="FF0000"/>
                </a:solidFill>
                <a:cs typeface="Arial" pitchFamily="34" charset="0"/>
              </a:rPr>
              <a:t>không xác định thời hạn</a:t>
            </a:r>
            <a:r>
              <a:rPr lang="vi-VN" sz="3200" dirty="0">
                <a:cs typeface="Arial" pitchFamily="34" charset="0"/>
              </a:rPr>
              <a:t>; </a:t>
            </a:r>
          </a:p>
        </p:txBody>
      </p:sp>
      <p:sp>
        <p:nvSpPr>
          <p:cNvPr id="7" name="Rounded Rectangle 6"/>
          <p:cNvSpPr/>
          <p:nvPr/>
        </p:nvSpPr>
        <p:spPr>
          <a:xfrm>
            <a:off x="3175" y="3935413"/>
            <a:ext cx="9140825" cy="1038225"/>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Ít nhất </a:t>
            </a:r>
            <a:r>
              <a:rPr lang="vi-VN" sz="3200" dirty="0">
                <a:solidFill>
                  <a:srgbClr val="FF0000"/>
                </a:solidFill>
                <a:cs typeface="Arial" pitchFamily="34" charset="0"/>
              </a:rPr>
              <a:t>30 ngày </a:t>
            </a:r>
            <a:r>
              <a:rPr lang="vi-VN" sz="3200" dirty="0">
                <a:cs typeface="Arial" pitchFamily="34" charset="0"/>
              </a:rPr>
              <a:t>đối với </a:t>
            </a:r>
            <a:r>
              <a:rPr lang="en-US" sz="3200" dirty="0">
                <a:latin typeface="Arial" pitchFamily="34" charset="0"/>
                <a:cs typeface="Arial" pitchFamily="34" charset="0"/>
              </a:rPr>
              <a:t>HĐLĐ </a:t>
            </a:r>
            <a:r>
              <a:rPr lang="vi-VN" sz="3200" dirty="0">
                <a:solidFill>
                  <a:srgbClr val="FF0000"/>
                </a:solidFill>
                <a:cs typeface="Arial" pitchFamily="34" charset="0"/>
              </a:rPr>
              <a:t>xác định </a:t>
            </a:r>
            <a:r>
              <a:rPr lang="en-US" sz="3200" dirty="0">
                <a:solidFill>
                  <a:srgbClr val="FF0000"/>
                </a:solidFill>
                <a:latin typeface="Arial" pitchFamily="34" charset="0"/>
                <a:cs typeface="Arial" pitchFamily="34" charset="0"/>
              </a:rPr>
              <a:t>TH</a:t>
            </a:r>
            <a:r>
              <a:rPr lang="vi-VN" sz="3200" dirty="0">
                <a:cs typeface="Arial" pitchFamily="34" charset="0"/>
              </a:rPr>
              <a:t>; </a:t>
            </a:r>
          </a:p>
        </p:txBody>
      </p:sp>
      <p:sp>
        <p:nvSpPr>
          <p:cNvPr id="8" name="Rounded Rectangle 7"/>
          <p:cNvSpPr/>
          <p:nvPr/>
        </p:nvSpPr>
        <p:spPr>
          <a:xfrm>
            <a:off x="-3175" y="5189538"/>
            <a:ext cx="9140825" cy="1609725"/>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 Ít nhất </a:t>
            </a:r>
            <a:r>
              <a:rPr lang="vi-VN" sz="3200" dirty="0">
                <a:solidFill>
                  <a:srgbClr val="FF0000"/>
                </a:solidFill>
                <a:cs typeface="Arial" pitchFamily="34" charset="0"/>
              </a:rPr>
              <a:t>03 ngày </a:t>
            </a:r>
            <a:r>
              <a:rPr lang="vi-VN" sz="3200" dirty="0">
                <a:cs typeface="Arial" pitchFamily="34" charset="0"/>
              </a:rPr>
              <a:t>làm việc đối với </a:t>
            </a:r>
            <a:r>
              <a:rPr lang="en-US" sz="3200" dirty="0">
                <a:latin typeface="Arial" pitchFamily="34" charset="0"/>
                <a:cs typeface="Arial" pitchFamily="34" charset="0"/>
              </a:rPr>
              <a:t>HĐ LĐ</a:t>
            </a:r>
            <a:r>
              <a:rPr lang="vi-VN" sz="3200" dirty="0">
                <a:cs typeface="Arial" pitchFamily="34" charset="0"/>
              </a:rPr>
              <a:t> theo </a:t>
            </a:r>
            <a:r>
              <a:rPr lang="vi-VN" sz="3200" dirty="0" smtClean="0">
                <a:cs typeface="Arial" pitchFamily="34" charset="0"/>
              </a:rPr>
              <a:t> </a:t>
            </a:r>
            <a:r>
              <a:rPr lang="vi-VN" sz="3200" dirty="0">
                <a:cs typeface="Arial" pitchFamily="34" charset="0"/>
              </a:rPr>
              <a:t>một công việc nhất định có thời hạn </a:t>
            </a:r>
            <a:r>
              <a:rPr lang="vi-VN" sz="3200" dirty="0">
                <a:solidFill>
                  <a:srgbClr val="FF0000"/>
                </a:solidFill>
                <a:cs typeface="Arial" pitchFamily="34" charset="0"/>
              </a:rPr>
              <a:t>dưới 12 </a:t>
            </a:r>
            <a:r>
              <a:rPr lang="vi-VN" sz="3200" dirty="0">
                <a:cs typeface="Arial" pitchFamily="34" charset="0"/>
              </a:rPr>
              <a:t>tháng.</a:t>
            </a:r>
          </a:p>
        </p:txBody>
      </p:sp>
    </p:spTree>
    <p:extLst>
      <p:ext uri="{BB962C8B-B14F-4D97-AF65-F5344CB8AC3E}">
        <p14:creationId xmlns:p14="http://schemas.microsoft.com/office/powerpoint/2010/main" val="362885744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8"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814388" y="1250950"/>
            <a:ext cx="7332662" cy="327183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Các trường hợp </a:t>
            </a:r>
            <a:r>
              <a:rPr lang="en-US" sz="3200" b="1" dirty="0">
                <a:latin typeface="Arial" pitchFamily="34" charset="0"/>
                <a:cs typeface="Arial" pitchFamily="34" charset="0"/>
              </a:rPr>
              <a:t>NSD LĐ </a:t>
            </a:r>
            <a:r>
              <a:rPr lang="vi-VN" sz="3200" b="1" dirty="0">
                <a:solidFill>
                  <a:srgbClr val="FF0000"/>
                </a:solidFill>
                <a:cs typeface="Arial" pitchFamily="34" charset="0"/>
              </a:rPr>
              <a:t>không được </a:t>
            </a:r>
            <a:r>
              <a:rPr lang="vi-VN" sz="3200" b="1" dirty="0">
                <a:cs typeface="Arial" pitchFamily="34" charset="0"/>
              </a:rPr>
              <a:t>đơn phương chấm dứt hợp đồng lao động</a:t>
            </a:r>
          </a:p>
        </p:txBody>
      </p:sp>
      <p:pic>
        <p:nvPicPr>
          <p:cNvPr id="798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2465387" y="6034088"/>
            <a:ext cx="4567179" cy="6762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(Điều </a:t>
            </a:r>
            <a:r>
              <a:rPr lang="vi-VN" sz="3200" b="1" dirty="0" smtClean="0">
                <a:cs typeface="Arial" pitchFamily="34" charset="0"/>
              </a:rPr>
              <a:t>39/</a:t>
            </a:r>
            <a:r>
              <a:rPr lang="en-US" sz="3200" b="1" dirty="0" smtClean="0">
                <a:cs typeface="Arial" pitchFamily="34" charset="0"/>
              </a:rPr>
              <a:t> </a:t>
            </a:r>
            <a:r>
              <a:rPr lang="vi-VN" sz="3200" b="1" dirty="0" smtClean="0">
                <a:cs typeface="Arial" pitchFamily="34" charset="0"/>
              </a:rPr>
              <a:t>BLLĐ/20</a:t>
            </a:r>
            <a:r>
              <a:rPr lang="vi-VN" sz="3200" b="1" dirty="0" smtClean="0">
                <a:latin typeface="Arial" pitchFamily="34" charset="0"/>
                <a:cs typeface="Arial" pitchFamily="34" charset="0"/>
              </a:rPr>
              <a:t>1</a:t>
            </a:r>
            <a:r>
              <a:rPr lang="en-US" sz="3200" b="1" dirty="0" smtClean="0">
                <a:latin typeface="Arial" pitchFamily="34" charset="0"/>
                <a:cs typeface="Arial" pitchFamily="34" charset="0"/>
              </a:rPr>
              <a:t>9</a:t>
            </a:r>
            <a:r>
              <a:rPr lang="vi-VN" sz="3200" b="1" dirty="0" smtClean="0">
                <a:cs typeface="Arial" pitchFamily="34" charset="0"/>
              </a:rPr>
              <a:t>)</a:t>
            </a:r>
            <a:endParaRPr lang="vi-VN" sz="3200" b="1" dirty="0">
              <a:cs typeface="Arial" pitchFamily="34" charset="0"/>
            </a:endParaRPr>
          </a:p>
        </p:txBody>
      </p:sp>
    </p:spTree>
    <p:extLst>
      <p:ext uri="{BB962C8B-B14F-4D97-AF65-F5344CB8AC3E}">
        <p14:creationId xmlns:p14="http://schemas.microsoft.com/office/powerpoint/2010/main" val="216602853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1273175"/>
            <a:ext cx="3055938" cy="771525"/>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Trường hợp 1: </a:t>
            </a:r>
          </a:p>
        </p:txBody>
      </p:sp>
      <p:sp>
        <p:nvSpPr>
          <p:cNvPr id="10" name="Rounded Rectangle 9"/>
          <p:cNvSpPr/>
          <p:nvPr/>
        </p:nvSpPr>
        <p:spPr>
          <a:xfrm>
            <a:off x="3175" y="2260600"/>
            <a:ext cx="9140825" cy="2468563"/>
          </a:xfrm>
          <a:prstGeom prst="roundRect">
            <a:avLst/>
          </a:prstGeom>
          <a:ln w="57150"/>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Người lao động ốm đau hoặc bị tai nạn lao động, bệnh nghề nghiệp đang điều trị, điều dưỡng theo quyết định của cơ sở khám bệnh, chữa bệnh có thẩm quyền, </a:t>
            </a:r>
          </a:p>
        </p:txBody>
      </p:sp>
      <p:sp>
        <p:nvSpPr>
          <p:cNvPr id="8" name="Rounded Rectangle 7"/>
          <p:cNvSpPr/>
          <p:nvPr/>
        </p:nvSpPr>
        <p:spPr>
          <a:xfrm>
            <a:off x="1531144" y="5048250"/>
            <a:ext cx="7354095" cy="1263650"/>
          </a:xfrm>
          <a:prstGeom prst="roundRect">
            <a:avLst/>
          </a:prstGeom>
          <a:ln w="57150"/>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solidFill>
                  <a:srgbClr val="FF0000"/>
                </a:solidFill>
                <a:cs typeface="Arial" pitchFamily="34" charset="0"/>
              </a:rPr>
              <a:t>trừ trường hợp </a:t>
            </a:r>
            <a:r>
              <a:rPr lang="vi-VN" sz="3200" dirty="0">
                <a:cs typeface="Arial" pitchFamily="34" charset="0"/>
              </a:rPr>
              <a:t>quy </a:t>
            </a:r>
            <a:r>
              <a:rPr lang="vi-VN" sz="3200" dirty="0">
                <a:solidFill>
                  <a:srgbClr val="FF0000"/>
                </a:solidFill>
                <a:cs typeface="Arial" pitchFamily="34" charset="0"/>
              </a:rPr>
              <a:t>định tại điểm b khoản 1 Điều </a:t>
            </a:r>
            <a:r>
              <a:rPr lang="vi-VN" sz="3200" dirty="0">
                <a:solidFill>
                  <a:srgbClr val="FF0000"/>
                </a:solidFill>
                <a:latin typeface="+mj-lt"/>
                <a:cs typeface="Arial" pitchFamily="34" charset="0"/>
              </a:rPr>
              <a:t>3</a:t>
            </a:r>
            <a:r>
              <a:rPr lang="en-US" sz="3200" dirty="0">
                <a:solidFill>
                  <a:srgbClr val="FF0000"/>
                </a:solidFill>
                <a:cs typeface="Arial" pitchFamily="34" charset="0"/>
              </a:rPr>
              <a:t>8</a:t>
            </a:r>
            <a:r>
              <a:rPr lang="vi-VN" sz="3200" dirty="0">
                <a:solidFill>
                  <a:srgbClr val="FF0000"/>
                </a:solidFill>
                <a:latin typeface="+mj-lt"/>
                <a:cs typeface="Arial" pitchFamily="34" charset="0"/>
              </a:rPr>
              <a:t> </a:t>
            </a:r>
            <a:r>
              <a:rPr lang="vi-VN" sz="3200" dirty="0">
                <a:cs typeface="Arial" pitchFamily="34" charset="0"/>
              </a:rPr>
              <a:t>của </a:t>
            </a:r>
            <a:r>
              <a:rPr lang="en-US" sz="3200" dirty="0" smtClean="0">
                <a:latin typeface="Arial" pitchFamily="34" charset="0"/>
                <a:cs typeface="Arial" pitchFamily="34" charset="0"/>
              </a:rPr>
              <a:t>BLLĐ / 2019</a:t>
            </a:r>
            <a:endParaRPr lang="vi-VN" sz="3200" dirty="0">
              <a:latin typeface="Arial" pitchFamily="34" charset="0"/>
              <a:cs typeface="Arial" pitchFamily="34" charset="0"/>
            </a:endParaRPr>
          </a:p>
        </p:txBody>
      </p:sp>
      <p:sp>
        <p:nvSpPr>
          <p:cNvPr id="11" name="Notched Right Arrow 10"/>
          <p:cNvSpPr/>
          <p:nvPr/>
        </p:nvSpPr>
        <p:spPr>
          <a:xfrm>
            <a:off x="115889" y="5445224"/>
            <a:ext cx="1287759" cy="454025"/>
          </a:xfrm>
          <a:prstGeom prst="notchedRightArrow">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Tree>
    <p:extLst>
      <p:ext uri="{BB962C8B-B14F-4D97-AF65-F5344CB8AC3E}">
        <p14:creationId xmlns:p14="http://schemas.microsoft.com/office/powerpoint/2010/main" val="14943166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heel(1)">
                                      <p:cBhvr>
                                        <p:cTn id="21" dur="2000"/>
                                        <p:tgtEl>
                                          <p:spTgt spid="11"/>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P spid="11"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222625" cy="8112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Trường hợp 2:</a:t>
            </a:r>
          </a:p>
        </p:txBody>
      </p:sp>
      <p:pic>
        <p:nvPicPr>
          <p:cNvPr id="8192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1785938" y="2552700"/>
            <a:ext cx="6381750" cy="1776413"/>
          </a:xfrm>
          <a:prstGeom prst="roundRect">
            <a:avLst/>
          </a:prstGeom>
          <a:ln/>
        </p:spPr>
        <p:style>
          <a:lnRef idx="3">
            <a:schemeClr val="lt1"/>
          </a:lnRef>
          <a:fillRef idx="1">
            <a:schemeClr val="accent1"/>
          </a:fillRef>
          <a:effectRef idx="1">
            <a:schemeClr val="accent1"/>
          </a:effectRef>
          <a:fontRef idx="minor">
            <a:schemeClr val="lt1"/>
          </a:fontRef>
        </p:style>
        <p:txBody>
          <a:bodyPr anchor="ctr"/>
          <a:lstStyle/>
          <a:p>
            <a:pPr>
              <a:defRPr/>
            </a:pPr>
            <a:r>
              <a:rPr lang="vi-VN" sz="3200" b="1" dirty="0">
                <a:cs typeface="Arial" pitchFamily="34" charset="0"/>
              </a:rPr>
              <a:t>Người lao động đang nghỉ hằng năm, nghỉ việc riêng</a:t>
            </a:r>
          </a:p>
        </p:txBody>
      </p:sp>
      <p:sp>
        <p:nvSpPr>
          <p:cNvPr id="7" name="Rounded Rectangle 6"/>
          <p:cNvSpPr/>
          <p:nvPr/>
        </p:nvSpPr>
        <p:spPr>
          <a:xfrm>
            <a:off x="2759075" y="4832350"/>
            <a:ext cx="6384925" cy="17764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b="1" dirty="0">
                <a:cs typeface="Arial" pitchFamily="34" charset="0"/>
              </a:rPr>
              <a:t>và những trường hợp nghỉ khác được người sử dụng lao động đồng ý</a:t>
            </a:r>
          </a:p>
        </p:txBody>
      </p:sp>
      <p:sp>
        <p:nvSpPr>
          <p:cNvPr id="8" name="Notched Right Arrow 7"/>
          <p:cNvSpPr/>
          <p:nvPr/>
        </p:nvSpPr>
        <p:spPr>
          <a:xfrm>
            <a:off x="268288" y="3224213"/>
            <a:ext cx="1130300" cy="455612"/>
          </a:xfrm>
          <a:prstGeom prst="notchedRightArrow">
            <a:avLst/>
          </a:prstGeom>
          <a:ln w="57150"/>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0" name="Notched Right Arrow 9"/>
          <p:cNvSpPr/>
          <p:nvPr/>
        </p:nvSpPr>
        <p:spPr>
          <a:xfrm>
            <a:off x="268288" y="5492750"/>
            <a:ext cx="2262187" cy="455613"/>
          </a:xfrm>
          <a:prstGeom prst="notchedRightArrow">
            <a:avLst/>
          </a:prstGeom>
          <a:ln w="57150">
            <a:solidFill>
              <a:schemeClr val="tx2">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Tree>
    <p:extLst>
      <p:ext uri="{BB962C8B-B14F-4D97-AF65-F5344CB8AC3E}">
        <p14:creationId xmlns:p14="http://schemas.microsoft.com/office/powerpoint/2010/main" val="27705904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2000"/>
                                        <p:tgtEl>
                                          <p:spTgt spid="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1" presetClass="entr" presetSubtype="1"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heel(1)">
                                      <p:cBhvr>
                                        <p:cTn id="26" dur="2000"/>
                                        <p:tgtEl>
                                          <p:spTgt spid="10"/>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8" grpId="0" animBg="1"/>
      <p:bldP spid="10"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222625" cy="8112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Trường hợp </a:t>
            </a:r>
            <a:r>
              <a:rPr lang="en-US" sz="3200" b="1" dirty="0">
                <a:latin typeface="Arial" pitchFamily="34" charset="0"/>
                <a:cs typeface="Arial" pitchFamily="34" charset="0"/>
              </a:rPr>
              <a:t>3</a:t>
            </a:r>
            <a:r>
              <a:rPr lang="vi-VN" sz="3200" b="1" dirty="0">
                <a:cs typeface="Arial" pitchFamily="34" charset="0"/>
              </a:rPr>
              <a:t>:</a:t>
            </a:r>
          </a:p>
        </p:txBody>
      </p:sp>
      <p:pic>
        <p:nvPicPr>
          <p:cNvPr id="8294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175" y="2543175"/>
            <a:ext cx="9140825" cy="2527300"/>
          </a:xfrm>
          <a:prstGeom prst="roundRect">
            <a:avLst/>
          </a:prstGeom>
          <a:ln w="57150"/>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Người sử dụng lao động </a:t>
            </a:r>
            <a:r>
              <a:rPr lang="vi-VN" sz="3200" dirty="0">
                <a:solidFill>
                  <a:srgbClr val="FF0000"/>
                </a:solidFill>
                <a:cs typeface="Arial" pitchFamily="34" charset="0"/>
              </a:rPr>
              <a:t>không được sa thải </a:t>
            </a:r>
            <a:r>
              <a:rPr lang="vi-VN" sz="3200" dirty="0">
                <a:cs typeface="Arial" pitchFamily="34" charset="0"/>
              </a:rPr>
              <a:t>hoặc </a:t>
            </a:r>
            <a:r>
              <a:rPr lang="vi-VN" sz="3200" dirty="0">
                <a:solidFill>
                  <a:srgbClr val="FF0000"/>
                </a:solidFill>
                <a:cs typeface="Arial" pitchFamily="34" charset="0"/>
              </a:rPr>
              <a:t>đơn phương chấm dứt hợp đồng lao động </a:t>
            </a:r>
            <a:r>
              <a:rPr lang="vi-VN" sz="3200" dirty="0">
                <a:cs typeface="Arial" pitchFamily="34" charset="0"/>
              </a:rPr>
              <a:t>đối với lao động nữ vì lý do </a:t>
            </a:r>
            <a:r>
              <a:rPr lang="vi-VN" sz="3200" dirty="0">
                <a:solidFill>
                  <a:srgbClr val="FF0000"/>
                </a:solidFill>
                <a:cs typeface="Arial" pitchFamily="34" charset="0"/>
              </a:rPr>
              <a:t>kết hôn, mang thai, nghỉ thai sản, nuôi con dưới 12 tháng tuổi</a:t>
            </a:r>
          </a:p>
        </p:txBody>
      </p:sp>
      <p:sp>
        <p:nvSpPr>
          <p:cNvPr id="7" name="Rounded Rectangle 6"/>
          <p:cNvSpPr/>
          <p:nvPr/>
        </p:nvSpPr>
        <p:spPr>
          <a:xfrm>
            <a:off x="1614488" y="5584825"/>
            <a:ext cx="5878512" cy="795338"/>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(khoản 3 Điều </a:t>
            </a:r>
            <a:r>
              <a:rPr lang="vi-VN" sz="3200" dirty="0" smtClean="0">
                <a:latin typeface="Arial" pitchFamily="34" charset="0"/>
                <a:cs typeface="Arial" pitchFamily="34" charset="0"/>
              </a:rPr>
              <a:t>155/BLLĐ/201</a:t>
            </a:r>
            <a:r>
              <a:rPr lang="en-US" sz="3200" dirty="0" smtClean="0">
                <a:latin typeface="Arial" pitchFamily="34" charset="0"/>
                <a:cs typeface="Arial" pitchFamily="34" charset="0"/>
              </a:rPr>
              <a:t>9</a:t>
            </a:r>
            <a:r>
              <a:rPr lang="vi-VN" sz="3200" dirty="0" smtClean="0">
                <a:cs typeface="Arial" pitchFamily="34" charset="0"/>
              </a:rPr>
              <a:t>) </a:t>
            </a:r>
            <a:endParaRPr lang="vi-VN" sz="3200" dirty="0">
              <a:cs typeface="Arial" pitchFamily="34" charset="0"/>
            </a:endParaRPr>
          </a:p>
        </p:txBody>
      </p:sp>
    </p:spTree>
    <p:extLst>
      <p:ext uri="{BB962C8B-B14F-4D97-AF65-F5344CB8AC3E}">
        <p14:creationId xmlns:p14="http://schemas.microsoft.com/office/powerpoint/2010/main" val="55389371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222625" cy="10271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Trường hợp 4: </a:t>
            </a:r>
          </a:p>
        </p:txBody>
      </p:sp>
      <p:pic>
        <p:nvPicPr>
          <p:cNvPr id="8397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225901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Người lao động nghỉ việc hưởng chế độ thai sản theo quy định của pháp luật về bảo hiểm xã hội </a:t>
            </a:r>
          </a:p>
        </p:txBody>
      </p:sp>
    </p:spTree>
    <p:extLst>
      <p:ext uri="{BB962C8B-B14F-4D97-AF65-F5344CB8AC3E}">
        <p14:creationId xmlns:p14="http://schemas.microsoft.com/office/powerpoint/2010/main" val="306683472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39688" y="903590"/>
            <a:ext cx="7059612" cy="1196975"/>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smtClean="0">
                <a:latin typeface="Arial" pitchFamily="34" charset="0"/>
                <a:cs typeface="Arial" pitchFamily="34" charset="0"/>
              </a:rPr>
              <a:t>11/ </a:t>
            </a:r>
            <a:r>
              <a:rPr lang="vi-VN" sz="3200" dirty="0">
                <a:cs typeface="Arial" pitchFamily="34" charset="0"/>
              </a:rPr>
              <a:t>Giao kết hợp đồng lao động có</a:t>
            </a:r>
            <a:endParaRPr lang="en-US" sz="3200" dirty="0">
              <a:latin typeface="Arial" pitchFamily="34" charset="0"/>
              <a:cs typeface="Arial" pitchFamily="34" charset="0"/>
            </a:endParaRPr>
          </a:p>
        </p:txBody>
      </p:sp>
      <p:sp>
        <p:nvSpPr>
          <p:cNvPr id="15" name="Rounded Rectangle 14"/>
          <p:cNvSpPr/>
          <p:nvPr/>
        </p:nvSpPr>
        <p:spPr>
          <a:xfrm>
            <a:off x="2747963" y="61913"/>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654830" y="2370913"/>
            <a:ext cx="4538662" cy="960437"/>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Một hình thức</a:t>
            </a:r>
            <a:endParaRPr lang="en-US" sz="3200" dirty="0">
              <a:latin typeface="Arial" pitchFamily="34" charset="0"/>
              <a:cs typeface="Arial" pitchFamily="34" charset="0"/>
            </a:endParaRPr>
          </a:p>
        </p:txBody>
      </p:sp>
      <p:sp>
        <p:nvSpPr>
          <p:cNvPr id="6" name="Rounded Rectangle 5"/>
          <p:cNvSpPr/>
          <p:nvPr/>
        </p:nvSpPr>
        <p:spPr>
          <a:xfrm>
            <a:off x="654829" y="5634019"/>
            <a:ext cx="4538663" cy="960437"/>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d. </a:t>
            </a:r>
            <a:r>
              <a:rPr lang="vi-VN" sz="3200" dirty="0">
                <a:cs typeface="Arial" pitchFamily="34" charset="0"/>
              </a:rPr>
              <a:t>Bốn hình thức</a:t>
            </a:r>
            <a:endParaRPr lang="en-US" sz="3200" dirty="0">
              <a:latin typeface="Arial" pitchFamily="34" charset="0"/>
              <a:cs typeface="Arial" pitchFamily="34" charset="0"/>
            </a:endParaRPr>
          </a:p>
        </p:txBody>
      </p:sp>
      <p:sp>
        <p:nvSpPr>
          <p:cNvPr id="7" name="Rounded Rectangle 6"/>
          <p:cNvSpPr/>
          <p:nvPr/>
        </p:nvSpPr>
        <p:spPr>
          <a:xfrm>
            <a:off x="615142" y="3468195"/>
            <a:ext cx="4538662" cy="960437"/>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b. </a:t>
            </a:r>
            <a:r>
              <a:rPr lang="vi-VN" sz="3200" dirty="0">
                <a:cs typeface="Arial" pitchFamily="34" charset="0"/>
              </a:rPr>
              <a:t>Hai hình thức</a:t>
            </a:r>
            <a:endParaRPr lang="en-US" sz="3200" dirty="0">
              <a:latin typeface="Arial" pitchFamily="34" charset="0"/>
              <a:cs typeface="Arial" pitchFamily="34" charset="0"/>
            </a:endParaRPr>
          </a:p>
        </p:txBody>
      </p:sp>
      <p:sp>
        <p:nvSpPr>
          <p:cNvPr id="8" name="Rounded Rectangle 7"/>
          <p:cNvSpPr/>
          <p:nvPr/>
        </p:nvSpPr>
        <p:spPr>
          <a:xfrm>
            <a:off x="654830" y="4546884"/>
            <a:ext cx="4538662" cy="960437"/>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cs typeface="Arial" pitchFamily="34" charset="0"/>
              </a:rPr>
              <a:t>Ba hình thức</a:t>
            </a:r>
            <a:endParaRPr lang="en-US" sz="3200" dirty="0">
              <a:latin typeface="Arial" pitchFamily="34" charset="0"/>
              <a:cs typeface="Arial" pitchFamily="34" charset="0"/>
            </a:endParaRPr>
          </a:p>
        </p:txBody>
      </p:sp>
      <p:pic>
        <p:nvPicPr>
          <p:cNvPr id="5940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9300" y="61913"/>
            <a:ext cx="2044700" cy="216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1205885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39687" y="1030287"/>
            <a:ext cx="7508269" cy="2111924"/>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smtClean="0">
                <a:latin typeface="Arial" pitchFamily="34" charset="0"/>
                <a:cs typeface="Arial" pitchFamily="34" charset="0"/>
              </a:rPr>
              <a:t>12/ </a:t>
            </a:r>
            <a:r>
              <a:rPr lang="vi-VN" sz="3200" dirty="0">
                <a:cs typeface="Arial" pitchFamily="34" charset="0"/>
              </a:rPr>
              <a:t>Đối với hợp đồng lao động loại </a:t>
            </a:r>
            <a:r>
              <a:rPr lang="vi-VN" sz="3200" dirty="0" smtClean="0">
                <a:cs typeface="Arial" pitchFamily="34" charset="0"/>
              </a:rPr>
              <a:t>2</a:t>
            </a:r>
            <a:r>
              <a:rPr lang="en-US" sz="3200" dirty="0" smtClean="0">
                <a:cs typeface="Arial" pitchFamily="34" charset="0"/>
              </a:rPr>
              <a:t> </a:t>
            </a:r>
            <a:r>
              <a:rPr lang="en-US" sz="3200" dirty="0" smtClean="0">
                <a:latin typeface="Arial" pitchFamily="34" charset="0"/>
                <a:cs typeface="Arial" pitchFamily="34" charset="0"/>
              </a:rPr>
              <a:t>(</a:t>
            </a:r>
            <a:r>
              <a:rPr lang="en-US" sz="3200" dirty="0" err="1" smtClean="0">
                <a:latin typeface="Arial" pitchFamily="34" charset="0"/>
                <a:cs typeface="Arial" pitchFamily="34" charset="0"/>
              </a:rPr>
              <a:t>từ</a:t>
            </a:r>
            <a:r>
              <a:rPr lang="en-US" sz="3200" dirty="0" smtClean="0">
                <a:latin typeface="Arial" pitchFamily="34" charset="0"/>
                <a:cs typeface="Arial" pitchFamily="34" charset="0"/>
              </a:rPr>
              <a:t> 12-36 t)</a:t>
            </a:r>
            <a:r>
              <a:rPr lang="vi-VN" sz="3200" dirty="0" smtClean="0">
                <a:cs typeface="Arial" pitchFamily="34" charset="0"/>
              </a:rPr>
              <a:t>, </a:t>
            </a:r>
            <a:r>
              <a:rPr lang="vi-VN" sz="3200" dirty="0">
                <a:cs typeface="Arial" pitchFamily="34" charset="0"/>
              </a:rPr>
              <a:t>khi đơn phương chấm dứt hợp đồng, người lao động báo cho người sử dụng lao động biết trước</a:t>
            </a:r>
            <a:endParaRPr lang="en-US" sz="3200" dirty="0">
              <a:latin typeface="Arial" pitchFamily="34" charset="0"/>
              <a:cs typeface="Arial" pitchFamily="34" charset="0"/>
            </a:endParaRPr>
          </a:p>
        </p:txBody>
      </p:sp>
      <p:sp>
        <p:nvSpPr>
          <p:cNvPr id="15" name="Rounded Rectangle 14"/>
          <p:cNvSpPr/>
          <p:nvPr/>
        </p:nvSpPr>
        <p:spPr>
          <a:xfrm>
            <a:off x="2747963" y="61913"/>
            <a:ext cx="5554662"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endParaRPr lang="en-US" sz="3200" b="1" dirty="0">
              <a:latin typeface="Arial" pitchFamily="34" charset="0"/>
              <a:cs typeface="Arial" pitchFamily="34" charset="0"/>
            </a:endParaRPr>
          </a:p>
        </p:txBody>
      </p:sp>
      <p:sp>
        <p:nvSpPr>
          <p:cNvPr id="5" name="Rounded Rectangle 4"/>
          <p:cNvSpPr/>
          <p:nvPr/>
        </p:nvSpPr>
        <p:spPr>
          <a:xfrm>
            <a:off x="2211734" y="3248558"/>
            <a:ext cx="6627119" cy="810859"/>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Ít nhất 45 ngày</a:t>
            </a:r>
            <a:endParaRPr lang="en-US" sz="3200" dirty="0">
              <a:latin typeface="Arial" pitchFamily="34" charset="0"/>
              <a:cs typeface="Arial" pitchFamily="34" charset="0"/>
            </a:endParaRPr>
          </a:p>
        </p:txBody>
      </p:sp>
      <p:sp>
        <p:nvSpPr>
          <p:cNvPr id="6" name="Rounded Rectangle 5"/>
          <p:cNvSpPr/>
          <p:nvPr/>
        </p:nvSpPr>
        <p:spPr>
          <a:xfrm>
            <a:off x="2211734" y="4148217"/>
            <a:ext cx="6627119" cy="808979"/>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smtClean="0">
                <a:latin typeface="Arial" pitchFamily="34" charset="0"/>
                <a:cs typeface="Arial" pitchFamily="34" charset="0"/>
              </a:rPr>
              <a:t>b. </a:t>
            </a:r>
            <a:r>
              <a:rPr lang="vi-VN" sz="3200" dirty="0">
                <a:cs typeface="Arial" pitchFamily="34" charset="0"/>
              </a:rPr>
              <a:t>Ít nhất </a:t>
            </a:r>
            <a:r>
              <a:rPr lang="en-US" sz="3200" dirty="0" smtClean="0">
                <a:latin typeface="Arial" pitchFamily="34" charset="0"/>
                <a:cs typeface="Arial" pitchFamily="34" charset="0"/>
              </a:rPr>
              <a:t>6 </a:t>
            </a:r>
            <a:r>
              <a:rPr lang="en-US" sz="3200" dirty="0" err="1" smtClean="0">
                <a:latin typeface="Arial" pitchFamily="34" charset="0"/>
                <a:cs typeface="Arial" pitchFamily="34" charset="0"/>
              </a:rPr>
              <a:t>tháng</a:t>
            </a:r>
            <a:endParaRPr lang="en-US" sz="3200" dirty="0">
              <a:latin typeface="Arial" pitchFamily="34" charset="0"/>
              <a:cs typeface="Arial" pitchFamily="34" charset="0"/>
            </a:endParaRPr>
          </a:p>
        </p:txBody>
      </p:sp>
      <p:sp>
        <p:nvSpPr>
          <p:cNvPr id="7" name="Rounded Rectangle 6"/>
          <p:cNvSpPr/>
          <p:nvPr/>
        </p:nvSpPr>
        <p:spPr>
          <a:xfrm>
            <a:off x="2211735" y="5933635"/>
            <a:ext cx="6627118" cy="81912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smtClean="0">
                <a:latin typeface="Arial" pitchFamily="34" charset="0"/>
                <a:cs typeface="Arial" pitchFamily="34" charset="0"/>
              </a:rPr>
              <a:t>d. </a:t>
            </a:r>
            <a:r>
              <a:rPr lang="vi-VN" sz="3200" dirty="0">
                <a:cs typeface="Arial" pitchFamily="34" charset="0"/>
              </a:rPr>
              <a:t>Ít nhất </a:t>
            </a:r>
            <a:r>
              <a:rPr lang="en-US" sz="3200" dirty="0" smtClean="0">
                <a:latin typeface="Arial" pitchFamily="34" charset="0"/>
                <a:cs typeface="Arial" pitchFamily="34" charset="0"/>
              </a:rPr>
              <a:t>30</a:t>
            </a:r>
            <a:r>
              <a:rPr lang="vi-VN" sz="3200" dirty="0" smtClean="0">
                <a:latin typeface="Arial" pitchFamily="34" charset="0"/>
                <a:cs typeface="Arial" pitchFamily="34" charset="0"/>
              </a:rPr>
              <a:t> </a:t>
            </a:r>
            <a:r>
              <a:rPr lang="vi-VN" sz="3200" dirty="0">
                <a:cs typeface="Arial" pitchFamily="34" charset="0"/>
              </a:rPr>
              <a:t>ngày</a:t>
            </a:r>
            <a:endParaRPr lang="en-US" sz="3200" dirty="0">
              <a:latin typeface="Arial" pitchFamily="34" charset="0"/>
              <a:cs typeface="Arial" pitchFamily="34" charset="0"/>
            </a:endParaRPr>
          </a:p>
        </p:txBody>
      </p:sp>
      <p:sp>
        <p:nvSpPr>
          <p:cNvPr id="8" name="Rounded Rectangle 7"/>
          <p:cNvSpPr/>
          <p:nvPr/>
        </p:nvSpPr>
        <p:spPr>
          <a:xfrm>
            <a:off x="2211734" y="5042154"/>
            <a:ext cx="6627119" cy="812821"/>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a:latin typeface="Arial" pitchFamily="34" charset="0"/>
                <a:cs typeface="Arial" pitchFamily="34" charset="0"/>
              </a:rPr>
              <a:t>c. </a:t>
            </a:r>
            <a:r>
              <a:rPr lang="vi-VN" sz="3200" dirty="0">
                <a:cs typeface="Arial" pitchFamily="34" charset="0"/>
              </a:rPr>
              <a:t>Ít </a:t>
            </a:r>
            <a:r>
              <a:rPr lang="vi-VN" sz="3200" dirty="0">
                <a:latin typeface="Arial" pitchFamily="34" charset="0"/>
                <a:cs typeface="Arial" pitchFamily="34" charset="0"/>
              </a:rPr>
              <a:t>nhất </a:t>
            </a:r>
            <a:r>
              <a:rPr lang="en-US" sz="3200" dirty="0" smtClean="0">
                <a:latin typeface="Arial" pitchFamily="34" charset="0"/>
                <a:cs typeface="Arial" pitchFamily="34" charset="0"/>
              </a:rPr>
              <a:t>3</a:t>
            </a:r>
            <a:r>
              <a:rPr lang="vi-VN" sz="3200" dirty="0" smtClean="0">
                <a:latin typeface="Arial" pitchFamily="34" charset="0"/>
                <a:cs typeface="Arial" pitchFamily="34" charset="0"/>
              </a:rPr>
              <a:t> ngày</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làm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việc</a:t>
            </a:r>
            <a:endParaRPr lang="en-US" sz="3200" dirty="0">
              <a:latin typeface="Arial" pitchFamily="34" charset="0"/>
              <a:cs typeface="Arial" pitchFamily="34" charset="0"/>
            </a:endParaRPr>
          </a:p>
        </p:txBody>
      </p:sp>
      <p:pic>
        <p:nvPicPr>
          <p:cNvPr id="5940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1366" y="61913"/>
            <a:ext cx="1762634" cy="1866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193075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770313" cy="10271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2.3.4. Tiền lương</a:t>
            </a:r>
          </a:p>
        </p:txBody>
      </p:sp>
      <p:pic>
        <p:nvPicPr>
          <p:cNvPr id="8499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3011488"/>
            <a:ext cx="9140825" cy="1062037"/>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dirty="0">
                <a:cs typeface="Arial" pitchFamily="34" charset="0"/>
              </a:rPr>
              <a:t>a. Những nguyên tắc cơ bản của tiền lương</a:t>
            </a:r>
          </a:p>
        </p:txBody>
      </p:sp>
      <p:sp>
        <p:nvSpPr>
          <p:cNvPr id="10" name="Rounded Rectangle 9"/>
          <p:cNvSpPr/>
          <p:nvPr/>
        </p:nvSpPr>
        <p:spPr>
          <a:xfrm>
            <a:off x="3175" y="4787900"/>
            <a:ext cx="9140825" cy="1230313"/>
          </a:xfrm>
          <a:prstGeom prst="roundRect">
            <a:avLst/>
          </a:prstGeom>
          <a:solidFill>
            <a:srgbClr val="FFFF00"/>
          </a:solidFill>
          <a:ln w="57150">
            <a:solidFill>
              <a:schemeClr val="accent3">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Người lao động được trả lương trực tiếp, đầy đủ và đúng thời hạn</a:t>
            </a:r>
          </a:p>
        </p:txBody>
      </p:sp>
    </p:spTree>
    <p:extLst>
      <p:ext uri="{BB962C8B-B14F-4D97-AF65-F5344CB8AC3E}">
        <p14:creationId xmlns:p14="http://schemas.microsoft.com/office/powerpoint/2010/main" val="27655694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3175" y="1363663"/>
            <a:ext cx="9140825" cy="1130300"/>
          </a:xfrm>
          <a:prstGeom prst="roundRect">
            <a:avLst/>
          </a:prstGeom>
          <a:solidFill>
            <a:schemeClr val="accent4">
              <a:lumMod val="20000"/>
              <a:lumOff val="80000"/>
            </a:schemeClr>
          </a:solidFill>
          <a:ln w="28575">
            <a:solidFill>
              <a:schemeClr val="bg1">
                <a:lumMod val="5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Trường hợp đặc biệt không thể trả lương đúng thời hạn</a:t>
            </a:r>
          </a:p>
        </p:txBody>
      </p:sp>
      <p:sp>
        <p:nvSpPr>
          <p:cNvPr id="8" name="Rounded Rectangle 7"/>
          <p:cNvSpPr/>
          <p:nvPr/>
        </p:nvSpPr>
        <p:spPr>
          <a:xfrm>
            <a:off x="0" y="2779713"/>
            <a:ext cx="9140825" cy="2722562"/>
          </a:xfrm>
          <a:prstGeom prst="roundRect">
            <a:avLst/>
          </a:prstGeom>
          <a:solidFill>
            <a:schemeClr val="accent6">
              <a:lumMod val="20000"/>
              <a:lumOff val="80000"/>
            </a:schemeClr>
          </a:solidFill>
          <a:ln w="28575">
            <a:solidFill>
              <a:schemeClr val="accent6">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K</a:t>
            </a:r>
            <a:r>
              <a:rPr lang="vi-VN" sz="3200" dirty="0">
                <a:cs typeface="Arial" pitchFamily="34" charset="0"/>
              </a:rPr>
              <a:t>hông được chậm quá 01 tháng và </a:t>
            </a:r>
            <a:r>
              <a:rPr lang="en-US" sz="3200" dirty="0">
                <a:latin typeface="Arial" pitchFamily="34" charset="0"/>
                <a:cs typeface="Arial" pitchFamily="34" charset="0"/>
              </a:rPr>
              <a:t>NSD LĐ</a:t>
            </a:r>
            <a:r>
              <a:rPr lang="vi-VN" sz="3200" dirty="0">
                <a:cs typeface="Arial" pitchFamily="34" charset="0"/>
              </a:rPr>
              <a:t> phải trả thêm cho </a:t>
            </a:r>
            <a:r>
              <a:rPr lang="en-US" sz="3200" dirty="0">
                <a:latin typeface="Arial" pitchFamily="34" charset="0"/>
                <a:cs typeface="Arial" pitchFamily="34" charset="0"/>
              </a:rPr>
              <a:t>NLĐ </a:t>
            </a:r>
            <a:r>
              <a:rPr lang="vi-VN" sz="3200" dirty="0">
                <a:cs typeface="Arial" pitchFamily="34" charset="0"/>
              </a:rPr>
              <a:t>một khoản tiền ít nhất bằng lãi suất huy động tiền gửi do Ngân hàng Nhà nước Việt Nam công bố tại thời điểm trả lương</a:t>
            </a:r>
          </a:p>
        </p:txBody>
      </p:sp>
      <p:sp>
        <p:nvSpPr>
          <p:cNvPr id="11" name="Rounded Rectangle 10"/>
          <p:cNvSpPr/>
          <p:nvPr/>
        </p:nvSpPr>
        <p:spPr>
          <a:xfrm>
            <a:off x="2020887" y="5749925"/>
            <a:ext cx="5377439" cy="958850"/>
          </a:xfrm>
          <a:prstGeom prst="roundRect">
            <a:avLst/>
          </a:prstGeom>
          <a:ln w="57150"/>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(Điều </a:t>
            </a:r>
            <a:r>
              <a:rPr lang="vi-VN" sz="3200" dirty="0" smtClean="0">
                <a:cs typeface="Arial" pitchFamily="34" charset="0"/>
              </a:rPr>
              <a:t>96/BLLĐ/2019)</a:t>
            </a:r>
            <a:endParaRPr lang="vi-VN" sz="3200" dirty="0">
              <a:cs typeface="Arial" pitchFamily="34" charset="0"/>
            </a:endParaRPr>
          </a:p>
        </p:txBody>
      </p:sp>
    </p:spTree>
    <p:extLst>
      <p:ext uri="{BB962C8B-B14F-4D97-AF65-F5344CB8AC3E}">
        <p14:creationId xmlns:p14="http://schemas.microsoft.com/office/powerpoint/2010/main" val="25843306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1350963"/>
            <a:ext cx="4240213" cy="8763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Tiền lương tối thiểu</a:t>
            </a:r>
          </a:p>
        </p:txBody>
      </p:sp>
      <p:pic>
        <p:nvPicPr>
          <p:cNvPr id="8704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1430338" y="2319338"/>
            <a:ext cx="6334125" cy="1520825"/>
          </a:xfrm>
          <a:prstGeom prst="roundRect">
            <a:avLst/>
          </a:prstGeom>
          <a:solidFill>
            <a:schemeClr val="accent6">
              <a:lumMod val="20000"/>
              <a:lumOff val="80000"/>
            </a:schemeClr>
          </a:solidFill>
          <a:ln w="28575">
            <a:solidFill>
              <a:schemeClr val="accent6">
                <a:lumMod val="5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T</a:t>
            </a:r>
            <a:r>
              <a:rPr lang="vi-VN" sz="3200" dirty="0">
                <a:cs typeface="Arial" pitchFamily="34" charset="0"/>
              </a:rPr>
              <a:t>iền lương tối thiểu thực hiện </a:t>
            </a:r>
            <a:endParaRPr lang="en-US" sz="3200" dirty="0">
              <a:cs typeface="Arial" pitchFamily="34" charset="0"/>
            </a:endParaRPr>
          </a:p>
          <a:p>
            <a:pPr>
              <a:defRPr/>
            </a:pPr>
            <a:r>
              <a:rPr lang="vi-VN" sz="3200" dirty="0">
                <a:cs typeface="Arial" pitchFamily="34" charset="0"/>
              </a:rPr>
              <a:t>2 chức năng cơ bản là: </a:t>
            </a:r>
            <a:endParaRPr lang="en-US" sz="3200" dirty="0">
              <a:cs typeface="Arial" pitchFamily="34" charset="0"/>
            </a:endParaRPr>
          </a:p>
        </p:txBody>
      </p:sp>
      <p:sp>
        <p:nvSpPr>
          <p:cNvPr id="9" name="Rounded Rectangle 8"/>
          <p:cNvSpPr/>
          <p:nvPr/>
        </p:nvSpPr>
        <p:spPr>
          <a:xfrm>
            <a:off x="17463" y="4122738"/>
            <a:ext cx="4438650" cy="2735262"/>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dirty="0">
                <a:cs typeface="Arial" pitchFamily="34" charset="0"/>
              </a:rPr>
              <a:t>D</a:t>
            </a:r>
            <a:r>
              <a:rPr lang="vi-VN" sz="3200" dirty="0">
                <a:cs typeface="Arial" pitchFamily="34" charset="0"/>
              </a:rPr>
              <a:t>ùng để trả cho người lao động làm công việc giản đơn nhất trong điều kiện lao động bình thường</a:t>
            </a:r>
          </a:p>
        </p:txBody>
      </p:sp>
      <p:sp>
        <p:nvSpPr>
          <p:cNvPr id="10" name="Rounded Rectangle 9"/>
          <p:cNvSpPr/>
          <p:nvPr/>
        </p:nvSpPr>
        <p:spPr>
          <a:xfrm>
            <a:off x="4721225" y="4122738"/>
            <a:ext cx="4422775" cy="2735262"/>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chức năng thứ hai là dùng làm căn cứ để tính trả các mức lương khác.</a:t>
            </a:r>
          </a:p>
        </p:txBody>
      </p:sp>
    </p:spTree>
    <p:extLst>
      <p:ext uri="{BB962C8B-B14F-4D97-AF65-F5344CB8AC3E}">
        <p14:creationId xmlns:p14="http://schemas.microsoft.com/office/powerpoint/2010/main" val="310825466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1350963"/>
            <a:ext cx="4240213" cy="876300"/>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Tiền lương tối thiểu</a:t>
            </a:r>
          </a:p>
        </p:txBody>
      </p:sp>
      <p:pic>
        <p:nvPicPr>
          <p:cNvPr id="8806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449263" y="2743200"/>
            <a:ext cx="8196262" cy="307498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3200" dirty="0">
                <a:cs typeface="Arial" pitchFamily="34" charset="0"/>
              </a:rPr>
              <a:t>Tiền lương tối thiểu do </a:t>
            </a:r>
            <a:endParaRPr lang="en-US" sz="3200" dirty="0">
              <a:cs typeface="Arial" pitchFamily="34" charset="0"/>
            </a:endParaRPr>
          </a:p>
          <a:p>
            <a:pPr algn="ctr">
              <a:defRPr/>
            </a:pPr>
            <a:r>
              <a:rPr lang="vi-VN" sz="3200" b="1" dirty="0">
                <a:solidFill>
                  <a:srgbClr val="FF0000"/>
                </a:solidFill>
                <a:cs typeface="Arial" pitchFamily="34" charset="0"/>
              </a:rPr>
              <a:t>Chính phủ quyết định</a:t>
            </a:r>
            <a:r>
              <a:rPr lang="vi-VN" sz="3200" dirty="0">
                <a:solidFill>
                  <a:srgbClr val="FF0000"/>
                </a:solidFill>
                <a:cs typeface="Arial" pitchFamily="34" charset="0"/>
              </a:rPr>
              <a:t> </a:t>
            </a:r>
            <a:endParaRPr lang="en-US" sz="3200" dirty="0">
              <a:solidFill>
                <a:srgbClr val="FF0000"/>
              </a:solidFill>
              <a:cs typeface="Arial" pitchFamily="34" charset="0"/>
            </a:endParaRPr>
          </a:p>
          <a:p>
            <a:pPr algn="ctr">
              <a:defRPr/>
            </a:pPr>
            <a:r>
              <a:rPr lang="vi-VN" sz="3200" dirty="0">
                <a:cs typeface="Arial" pitchFamily="34" charset="0"/>
              </a:rPr>
              <a:t>và </a:t>
            </a:r>
            <a:r>
              <a:rPr lang="vi-VN" sz="3200" b="1" dirty="0">
                <a:solidFill>
                  <a:srgbClr val="FF0000"/>
                </a:solidFill>
                <a:cs typeface="Arial" pitchFamily="34" charset="0"/>
              </a:rPr>
              <a:t>công bố trong từng thời kỳ </a:t>
            </a:r>
            <a:endParaRPr lang="en-US" sz="3200" b="1" dirty="0">
              <a:solidFill>
                <a:srgbClr val="FF0000"/>
              </a:solidFill>
              <a:cs typeface="Arial" pitchFamily="34" charset="0"/>
            </a:endParaRPr>
          </a:p>
          <a:p>
            <a:pPr algn="ctr">
              <a:defRPr/>
            </a:pPr>
            <a:r>
              <a:rPr lang="vi-VN" sz="3200" dirty="0">
                <a:cs typeface="Arial" pitchFamily="34" charset="0"/>
              </a:rPr>
              <a:t>sau khi tham khảo ý kiến của các đối tác xã hội</a:t>
            </a:r>
          </a:p>
        </p:txBody>
      </p:sp>
    </p:spTree>
    <p:extLst>
      <p:ext uri="{BB962C8B-B14F-4D97-AF65-F5344CB8AC3E}">
        <p14:creationId xmlns:p14="http://schemas.microsoft.com/office/powerpoint/2010/main" val="11129777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7761288" cy="7604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 Tiền lương trong thời gian làm thêm</a:t>
            </a:r>
          </a:p>
        </p:txBody>
      </p:sp>
      <p:pic>
        <p:nvPicPr>
          <p:cNvPr id="8909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413000"/>
            <a:ext cx="9140825" cy="1411288"/>
          </a:xfrm>
          <a:prstGeom prst="roundRect">
            <a:avLst/>
          </a:prstGeom>
          <a:solidFill>
            <a:srgbClr val="FFFF00"/>
          </a:solidFill>
          <a:ln w="28575">
            <a:solidFill>
              <a:schemeClr val="accent3">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Tiền lương làm </a:t>
            </a:r>
            <a:r>
              <a:rPr lang="vi-VN" sz="3200" dirty="0">
                <a:solidFill>
                  <a:srgbClr val="FF0000"/>
                </a:solidFill>
                <a:cs typeface="Arial" pitchFamily="34" charset="0"/>
              </a:rPr>
              <a:t>thêm giờ </a:t>
            </a:r>
            <a:r>
              <a:rPr lang="vi-VN" sz="3200" dirty="0">
                <a:cs typeface="Arial" pitchFamily="34" charset="0"/>
              </a:rPr>
              <a:t>trong </a:t>
            </a:r>
            <a:r>
              <a:rPr lang="vi-VN" sz="3200" dirty="0">
                <a:solidFill>
                  <a:srgbClr val="FF0000"/>
                </a:solidFill>
                <a:cs typeface="Arial" pitchFamily="34" charset="0"/>
              </a:rPr>
              <a:t>ngày làm việc bình thường</a:t>
            </a:r>
            <a:r>
              <a:rPr lang="vi-VN" sz="3200" dirty="0">
                <a:cs typeface="Arial" pitchFamily="34" charset="0"/>
              </a:rPr>
              <a:t> ít nhất bằng </a:t>
            </a:r>
            <a:r>
              <a:rPr lang="vi-VN" sz="3200" dirty="0">
                <a:solidFill>
                  <a:srgbClr val="FF0000"/>
                </a:solidFill>
                <a:cs typeface="Arial" pitchFamily="34" charset="0"/>
              </a:rPr>
              <a:t>150%</a:t>
            </a:r>
            <a:r>
              <a:rPr lang="vi-VN" sz="3200" dirty="0">
                <a:cs typeface="Arial" pitchFamily="34" charset="0"/>
              </a:rPr>
              <a:t>;</a:t>
            </a:r>
          </a:p>
        </p:txBody>
      </p:sp>
      <p:sp>
        <p:nvSpPr>
          <p:cNvPr id="8" name="Rounded Rectangle 7"/>
          <p:cNvSpPr/>
          <p:nvPr/>
        </p:nvSpPr>
        <p:spPr>
          <a:xfrm>
            <a:off x="0" y="4262438"/>
            <a:ext cx="9140825" cy="1423987"/>
          </a:xfrm>
          <a:prstGeom prst="roundRect">
            <a:avLst/>
          </a:prstGeom>
          <a:ln/>
        </p:spPr>
        <p:style>
          <a:lnRef idx="2">
            <a:schemeClr val="accent2">
              <a:shade val="50000"/>
            </a:schemeClr>
          </a:lnRef>
          <a:fillRef idx="1">
            <a:schemeClr val="accent2"/>
          </a:fillRef>
          <a:effectRef idx="0">
            <a:schemeClr val="accent2"/>
          </a:effectRef>
          <a:fontRef idx="minor">
            <a:schemeClr val="lt1"/>
          </a:fontRef>
        </p:style>
        <p:txBody>
          <a:bodyPr anchor="ctr"/>
          <a:lstStyle/>
          <a:p>
            <a:pPr>
              <a:defRPr/>
            </a:pPr>
            <a:r>
              <a:rPr lang="vi-VN" sz="3200" dirty="0">
                <a:cs typeface="Arial" pitchFamily="34" charset="0"/>
              </a:rPr>
              <a:t>+ Tiền lương làm thêm giờ trong </a:t>
            </a:r>
            <a:r>
              <a:rPr lang="vi-VN" sz="3200" dirty="0">
                <a:solidFill>
                  <a:srgbClr val="FF0000"/>
                </a:solidFill>
                <a:cs typeface="Arial" pitchFamily="34" charset="0"/>
              </a:rPr>
              <a:t>ngày nghỉ hàng tuần</a:t>
            </a:r>
            <a:r>
              <a:rPr lang="vi-VN" sz="3200" dirty="0">
                <a:cs typeface="Arial" pitchFamily="34" charset="0"/>
              </a:rPr>
              <a:t> ít nhất bằng </a:t>
            </a:r>
            <a:r>
              <a:rPr lang="vi-VN" sz="3200" dirty="0">
                <a:solidFill>
                  <a:srgbClr val="FF0000"/>
                </a:solidFill>
                <a:cs typeface="Arial" pitchFamily="34" charset="0"/>
              </a:rPr>
              <a:t>200%</a:t>
            </a:r>
            <a:r>
              <a:rPr lang="vi-VN" sz="3200" dirty="0">
                <a:cs typeface="Arial" pitchFamily="34" charset="0"/>
              </a:rPr>
              <a:t>;</a:t>
            </a:r>
          </a:p>
        </p:txBody>
      </p:sp>
    </p:spTree>
    <p:extLst>
      <p:ext uri="{BB962C8B-B14F-4D97-AF65-F5344CB8AC3E}">
        <p14:creationId xmlns:p14="http://schemas.microsoft.com/office/powerpoint/2010/main" val="173490101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8"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7604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 Tiền lương trong thời gian làm thêm</a:t>
            </a:r>
          </a:p>
        </p:txBody>
      </p:sp>
      <p:pic>
        <p:nvPicPr>
          <p:cNvPr id="9011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2411413"/>
            <a:ext cx="9140825" cy="26257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Tiền lương làm thêm giờ trong </a:t>
            </a:r>
            <a:r>
              <a:rPr lang="vi-VN" sz="3200" dirty="0">
                <a:solidFill>
                  <a:srgbClr val="FF0000"/>
                </a:solidFill>
                <a:cs typeface="Arial" pitchFamily="34" charset="0"/>
              </a:rPr>
              <a:t>ngày lễ, ngày tết</a:t>
            </a:r>
            <a:r>
              <a:rPr lang="vi-VN" sz="3200" dirty="0">
                <a:cs typeface="Arial" pitchFamily="34" charset="0"/>
              </a:rPr>
              <a:t>, ngày nghỉ có lương ít nhất bằng </a:t>
            </a:r>
            <a:r>
              <a:rPr lang="vi-VN" sz="3200" dirty="0">
                <a:solidFill>
                  <a:srgbClr val="FF0000"/>
                </a:solidFill>
                <a:cs typeface="Arial" pitchFamily="34" charset="0"/>
              </a:rPr>
              <a:t>300%</a:t>
            </a:r>
            <a:r>
              <a:rPr lang="vi-VN" sz="3200" dirty="0">
                <a:cs typeface="Arial" pitchFamily="34" charset="0"/>
              </a:rPr>
              <a:t> chưa kể tiền lương ngày lễ, ngày nghỉ có hưởng lương (Điểm c/K1/Đ </a:t>
            </a:r>
            <a:r>
              <a:rPr lang="vi-VN" sz="3200" dirty="0" smtClean="0">
                <a:cs typeface="Arial" pitchFamily="34" charset="0"/>
              </a:rPr>
              <a:t>97/BLLĐ</a:t>
            </a:r>
            <a:r>
              <a:rPr lang="en-US" sz="3200" dirty="0" smtClean="0">
                <a:cs typeface="Arial" pitchFamily="34" charset="0"/>
              </a:rPr>
              <a:t>/</a:t>
            </a:r>
            <a:r>
              <a:rPr lang="vi-VN" sz="3200" dirty="0" smtClean="0">
                <a:cs typeface="Arial" pitchFamily="34" charset="0"/>
              </a:rPr>
              <a:t>2019)</a:t>
            </a:r>
            <a:endParaRPr lang="vi-VN" sz="3200" dirty="0">
              <a:cs typeface="Arial" pitchFamily="34" charset="0"/>
            </a:endParaRPr>
          </a:p>
        </p:txBody>
      </p:sp>
      <p:sp>
        <p:nvSpPr>
          <p:cNvPr id="8" name="Rounded Rectangle 7"/>
          <p:cNvSpPr/>
          <p:nvPr/>
        </p:nvSpPr>
        <p:spPr>
          <a:xfrm>
            <a:off x="0" y="5353050"/>
            <a:ext cx="9140825" cy="1330325"/>
          </a:xfrm>
          <a:prstGeom prst="roundRect">
            <a:avLst/>
          </a:prstGeom>
          <a:ln/>
        </p:spPr>
        <p:style>
          <a:lnRef idx="2">
            <a:schemeClr val="accent4">
              <a:shade val="50000"/>
            </a:schemeClr>
          </a:lnRef>
          <a:fillRef idx="1">
            <a:schemeClr val="accent4"/>
          </a:fillRef>
          <a:effectRef idx="0">
            <a:schemeClr val="accent4"/>
          </a:effectRef>
          <a:fontRef idx="minor">
            <a:schemeClr val="lt1"/>
          </a:fontRef>
        </p:style>
        <p:txBody>
          <a:bodyPr anchor="ctr"/>
          <a:lstStyle/>
          <a:p>
            <a:pPr>
              <a:defRPr/>
            </a:pPr>
            <a:r>
              <a:rPr lang="vi-VN" sz="3200" dirty="0">
                <a:cs typeface="Arial" pitchFamily="34" charset="0"/>
              </a:rPr>
              <a:t>+ Nếu làm thêm vào ban đêm còn được cộng thêm từ 30% đến 35%.</a:t>
            </a:r>
          </a:p>
        </p:txBody>
      </p:sp>
    </p:spTree>
    <p:extLst>
      <p:ext uri="{BB962C8B-B14F-4D97-AF65-F5344CB8AC3E}">
        <p14:creationId xmlns:p14="http://schemas.microsoft.com/office/powerpoint/2010/main" val="21328660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1027113"/>
          </a:xfrm>
          <a:prstGeom prst="roundRect">
            <a:avLst/>
          </a:prstGeom>
          <a:solidFill>
            <a:srgbClr val="FFCCFF"/>
          </a:solidFill>
          <a:ln w="28575">
            <a:solidFill>
              <a:schemeClr val="accent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d. Tiền lương trong trường hợp ngừng việc</a:t>
            </a:r>
          </a:p>
        </p:txBody>
      </p:sp>
      <p:pic>
        <p:nvPicPr>
          <p:cNvPr id="9114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2841625"/>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Pháp luật lao động quy định trong thời gian ngừng việc người lao động </a:t>
            </a:r>
            <a:r>
              <a:rPr lang="vi-VN" sz="3200" b="1" dirty="0">
                <a:solidFill>
                  <a:srgbClr val="FF0000"/>
                </a:solidFill>
                <a:cs typeface="Arial" pitchFamily="34" charset="0"/>
              </a:rPr>
              <a:t>có thể được </a:t>
            </a:r>
            <a:r>
              <a:rPr lang="vi-VN" sz="3200" dirty="0">
                <a:cs typeface="Arial" pitchFamily="34" charset="0"/>
              </a:rPr>
              <a:t>hoặc </a:t>
            </a:r>
            <a:r>
              <a:rPr lang="vi-VN" sz="3200" b="1" dirty="0">
                <a:solidFill>
                  <a:srgbClr val="FF0000"/>
                </a:solidFill>
                <a:cs typeface="Arial" pitchFamily="34" charset="0"/>
              </a:rPr>
              <a:t>không được hưởng lương </a:t>
            </a:r>
            <a:r>
              <a:rPr lang="vi-VN" sz="3200" dirty="0">
                <a:cs typeface="Arial" pitchFamily="34" charset="0"/>
              </a:rPr>
              <a:t>tùy từng </a:t>
            </a:r>
            <a:r>
              <a:rPr lang="vi-VN" sz="3200" b="1" dirty="0">
                <a:solidFill>
                  <a:srgbClr val="FF0000"/>
                </a:solidFill>
                <a:cs typeface="Arial" pitchFamily="34" charset="0"/>
              </a:rPr>
              <a:t>lý do cụ thể </a:t>
            </a:r>
            <a:r>
              <a:rPr lang="vi-VN" sz="3200" dirty="0">
                <a:cs typeface="Arial" pitchFamily="34" charset="0"/>
              </a:rPr>
              <a:t>dẫn đến ngừng việc </a:t>
            </a:r>
          </a:p>
        </p:txBody>
      </p:sp>
    </p:spTree>
    <p:extLst>
      <p:ext uri="{BB962C8B-B14F-4D97-AF65-F5344CB8AC3E}">
        <p14:creationId xmlns:p14="http://schemas.microsoft.com/office/powerpoint/2010/main" val="401250521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1600200"/>
            <a:ext cx="9137650" cy="1209675"/>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Nếu ngừng việc do </a:t>
            </a:r>
            <a:endParaRPr lang="en-US" sz="3200" dirty="0">
              <a:cs typeface="Arial" pitchFamily="34" charset="0"/>
            </a:endParaRPr>
          </a:p>
          <a:p>
            <a:pPr>
              <a:defRPr/>
            </a:pPr>
            <a:r>
              <a:rPr lang="en-US" sz="3600" dirty="0">
                <a:solidFill>
                  <a:srgbClr val="FF0000"/>
                </a:solidFill>
                <a:cs typeface="Arial" pitchFamily="34" charset="0"/>
              </a:rPr>
              <a:t>             </a:t>
            </a:r>
            <a:r>
              <a:rPr lang="vi-VN" sz="3600" dirty="0" smtClean="0">
                <a:solidFill>
                  <a:srgbClr val="FF0000"/>
                </a:solidFill>
                <a:cs typeface="Arial" pitchFamily="34" charset="0"/>
              </a:rPr>
              <a:t>lỗi </a:t>
            </a:r>
            <a:r>
              <a:rPr lang="vi-VN" sz="3600" dirty="0">
                <a:solidFill>
                  <a:srgbClr val="FF0000"/>
                </a:solidFill>
                <a:cs typeface="Arial" pitchFamily="34" charset="0"/>
              </a:rPr>
              <a:t>của </a:t>
            </a:r>
            <a:r>
              <a:rPr lang="vi-VN" sz="3600" b="1" dirty="0">
                <a:solidFill>
                  <a:srgbClr val="FF0000"/>
                </a:solidFill>
                <a:cs typeface="Arial" pitchFamily="34" charset="0"/>
              </a:rPr>
              <a:t>người sử dụng </a:t>
            </a:r>
            <a:r>
              <a:rPr lang="vi-VN" sz="3600" dirty="0">
                <a:solidFill>
                  <a:srgbClr val="FF0000"/>
                </a:solidFill>
                <a:cs typeface="Arial" pitchFamily="34" charset="0"/>
              </a:rPr>
              <a:t>lao động</a:t>
            </a:r>
          </a:p>
        </p:txBody>
      </p:sp>
      <p:pic>
        <p:nvPicPr>
          <p:cNvPr id="9216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814388" y="3614738"/>
            <a:ext cx="8329612" cy="1027112"/>
          </a:xfrm>
          <a:prstGeom prst="roundRect">
            <a:avLst/>
          </a:prstGeom>
          <a:solidFill>
            <a:schemeClr val="tx2">
              <a:lumMod val="20000"/>
              <a:lumOff val="80000"/>
            </a:schemeClr>
          </a:solidFill>
          <a:ln w="28575">
            <a:solidFill>
              <a:schemeClr val="tx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thì </a:t>
            </a:r>
            <a:r>
              <a:rPr lang="vi-VN" sz="3600" dirty="0">
                <a:cs typeface="Arial" pitchFamily="34" charset="0"/>
              </a:rPr>
              <a:t>người lao động </a:t>
            </a:r>
            <a:r>
              <a:rPr lang="vi-VN" sz="3600" b="1" dirty="0">
                <a:solidFill>
                  <a:srgbClr val="FF0000"/>
                </a:solidFill>
                <a:cs typeface="Arial" pitchFamily="34" charset="0"/>
              </a:rPr>
              <a:t>được trả đủ </a:t>
            </a:r>
            <a:r>
              <a:rPr lang="vi-VN" sz="3600" dirty="0">
                <a:cs typeface="Arial" pitchFamily="34" charset="0"/>
              </a:rPr>
              <a:t>lương</a:t>
            </a:r>
            <a:r>
              <a:rPr lang="vi-VN" sz="3200" dirty="0">
                <a:cs typeface="Arial" pitchFamily="34" charset="0"/>
              </a:rPr>
              <a:t>;</a:t>
            </a:r>
          </a:p>
        </p:txBody>
      </p:sp>
    </p:spTree>
    <p:extLst>
      <p:ext uri="{BB962C8B-B14F-4D97-AF65-F5344CB8AC3E}">
        <p14:creationId xmlns:p14="http://schemas.microsoft.com/office/powerpoint/2010/main" val="45761445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1446213"/>
            <a:ext cx="9140825" cy="981075"/>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Nếu ngừng việc do </a:t>
            </a:r>
            <a:r>
              <a:rPr lang="vi-VN" sz="3600" dirty="0">
                <a:solidFill>
                  <a:srgbClr val="FF0000"/>
                </a:solidFill>
                <a:cs typeface="Arial" pitchFamily="34" charset="0"/>
              </a:rPr>
              <a:t>lỗi của </a:t>
            </a:r>
            <a:r>
              <a:rPr lang="vi-VN" sz="3600" b="1" dirty="0">
                <a:solidFill>
                  <a:srgbClr val="FF0000"/>
                </a:solidFill>
                <a:cs typeface="Arial" pitchFamily="34" charset="0"/>
              </a:rPr>
              <a:t>người lao động</a:t>
            </a:r>
          </a:p>
        </p:txBody>
      </p:sp>
      <p:sp>
        <p:nvSpPr>
          <p:cNvPr id="7" name="Rounded Rectangle 6"/>
          <p:cNvSpPr/>
          <p:nvPr/>
        </p:nvSpPr>
        <p:spPr>
          <a:xfrm>
            <a:off x="3175" y="2876550"/>
            <a:ext cx="9140825" cy="3557588"/>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solidFill>
                  <a:srgbClr val="FF0000"/>
                </a:solidFill>
                <a:cs typeface="Arial" pitchFamily="34" charset="0"/>
              </a:rPr>
              <a:t>- N</a:t>
            </a:r>
            <a:r>
              <a:rPr lang="vi-VN" sz="3200" dirty="0">
                <a:solidFill>
                  <a:srgbClr val="FF0000"/>
                </a:solidFill>
                <a:cs typeface="Arial" pitchFamily="34" charset="0"/>
              </a:rPr>
              <a:t>gười lao động </a:t>
            </a:r>
            <a:r>
              <a:rPr lang="vi-VN" sz="3200" b="1" dirty="0">
                <a:solidFill>
                  <a:srgbClr val="FF0000"/>
                </a:solidFill>
                <a:cs typeface="Arial" pitchFamily="34" charset="0"/>
              </a:rPr>
              <a:t>không được trả </a:t>
            </a:r>
            <a:r>
              <a:rPr lang="vi-VN" sz="3200" dirty="0">
                <a:solidFill>
                  <a:srgbClr val="FF0000"/>
                </a:solidFill>
                <a:cs typeface="Arial" pitchFamily="34" charset="0"/>
              </a:rPr>
              <a:t>lương</a:t>
            </a:r>
            <a:r>
              <a:rPr lang="vi-VN" sz="3200" dirty="0">
                <a:cs typeface="Arial" pitchFamily="34" charset="0"/>
              </a:rPr>
              <a:t>; </a:t>
            </a:r>
            <a:endParaRPr lang="en-US" sz="3200" dirty="0">
              <a:cs typeface="Arial" pitchFamily="34" charset="0"/>
            </a:endParaRPr>
          </a:p>
          <a:p>
            <a:pPr>
              <a:defRPr/>
            </a:pPr>
            <a:endParaRPr lang="en-US" sz="3200" dirty="0">
              <a:cs typeface="Arial" pitchFamily="34" charset="0"/>
            </a:endParaRPr>
          </a:p>
          <a:p>
            <a:pPr>
              <a:defRPr/>
            </a:pPr>
            <a:r>
              <a:rPr lang="en-US" sz="3200" dirty="0">
                <a:cs typeface="Arial" pitchFamily="34" charset="0"/>
              </a:rPr>
              <a:t>- N</a:t>
            </a:r>
            <a:r>
              <a:rPr lang="vi-VN" sz="3200" dirty="0">
                <a:cs typeface="Arial" pitchFamily="34" charset="0"/>
              </a:rPr>
              <a:t>hững </a:t>
            </a:r>
            <a:r>
              <a:rPr lang="vi-VN" sz="3200" b="1" dirty="0">
                <a:solidFill>
                  <a:srgbClr val="FF0000"/>
                </a:solidFill>
                <a:cs typeface="Arial" pitchFamily="34" charset="0"/>
              </a:rPr>
              <a:t>người lao động khác </a:t>
            </a:r>
            <a:r>
              <a:rPr lang="vi-VN" sz="3200" dirty="0">
                <a:cs typeface="Arial" pitchFamily="34" charset="0"/>
              </a:rPr>
              <a:t>trong cùng đơn vị phải ngừng việc được trả lương theo mức </a:t>
            </a:r>
            <a:r>
              <a:rPr lang="vi-VN" sz="3200" dirty="0">
                <a:solidFill>
                  <a:srgbClr val="FF0000"/>
                </a:solidFill>
                <a:cs typeface="Arial" pitchFamily="34" charset="0"/>
              </a:rPr>
              <a:t>do 2 bên thỏa thuận</a:t>
            </a:r>
            <a:r>
              <a:rPr lang="vi-VN" sz="3200" dirty="0">
                <a:cs typeface="Arial" pitchFamily="34" charset="0"/>
              </a:rPr>
              <a:t> nhưng </a:t>
            </a:r>
            <a:r>
              <a:rPr lang="vi-VN" sz="3200" b="1" dirty="0">
                <a:solidFill>
                  <a:srgbClr val="FF0000"/>
                </a:solidFill>
                <a:cs typeface="Arial" pitchFamily="34" charset="0"/>
              </a:rPr>
              <a:t>không thấp hơn </a:t>
            </a:r>
            <a:r>
              <a:rPr lang="vi-VN" sz="3200" dirty="0">
                <a:cs typeface="Arial" pitchFamily="34" charset="0"/>
              </a:rPr>
              <a:t>mức lương tối thiểu;</a:t>
            </a:r>
          </a:p>
        </p:txBody>
      </p:sp>
    </p:spTree>
    <p:extLst>
      <p:ext uri="{BB962C8B-B14F-4D97-AF65-F5344CB8AC3E}">
        <p14:creationId xmlns:p14="http://schemas.microsoft.com/office/powerpoint/2010/main" val="3197149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647700" y="1528763"/>
            <a:ext cx="7731125" cy="1995487"/>
          </a:xfrm>
          <a:prstGeom prst="roundRect">
            <a:avLst/>
          </a:prstGeom>
          <a:solidFill>
            <a:srgbClr val="FFFF00"/>
          </a:solidFill>
          <a:ln w="57150">
            <a:solidFill>
              <a:schemeClr val="accent3">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Nếu do sự cố điện nước mà </a:t>
            </a:r>
            <a:r>
              <a:rPr lang="vi-VN" sz="3200" dirty="0">
                <a:solidFill>
                  <a:srgbClr val="FF0000"/>
                </a:solidFill>
                <a:cs typeface="Arial" pitchFamily="34" charset="0"/>
              </a:rPr>
              <a:t>không do lỗi của người sử dụng lao động </a:t>
            </a:r>
            <a:r>
              <a:rPr lang="vi-VN" sz="3200" dirty="0">
                <a:cs typeface="Arial" pitchFamily="34" charset="0"/>
              </a:rPr>
              <a:t>hoặc vì </a:t>
            </a:r>
            <a:r>
              <a:rPr lang="vi-VN" sz="3200" dirty="0">
                <a:solidFill>
                  <a:srgbClr val="FF0000"/>
                </a:solidFill>
                <a:cs typeface="Arial" pitchFamily="34" charset="0"/>
              </a:rPr>
              <a:t>lý do bất khả kháng</a:t>
            </a:r>
            <a:endParaRPr lang="vi-VN" sz="3200" dirty="0">
              <a:cs typeface="Arial" pitchFamily="34" charset="0"/>
            </a:endParaRPr>
          </a:p>
        </p:txBody>
      </p:sp>
      <p:sp>
        <p:nvSpPr>
          <p:cNvPr id="7" name="Rounded Rectangle 6"/>
          <p:cNvSpPr/>
          <p:nvPr/>
        </p:nvSpPr>
        <p:spPr>
          <a:xfrm>
            <a:off x="3175" y="4040188"/>
            <a:ext cx="9140825" cy="1795462"/>
          </a:xfrm>
          <a:prstGeom prst="roundRect">
            <a:avLst/>
          </a:prstGeom>
          <a:solidFill>
            <a:schemeClr val="accent3">
              <a:lumMod val="20000"/>
              <a:lumOff val="80000"/>
            </a:schemeClr>
          </a:solidFill>
          <a:ln w="28575">
            <a:solidFill>
              <a:schemeClr val="bg1">
                <a:lumMod val="5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thì tiền lương do </a:t>
            </a:r>
            <a:r>
              <a:rPr lang="vi-VN" sz="3200" b="1" dirty="0">
                <a:solidFill>
                  <a:srgbClr val="FF0000"/>
                </a:solidFill>
                <a:cs typeface="Arial" pitchFamily="34" charset="0"/>
              </a:rPr>
              <a:t>2 bên thỏa thuận </a:t>
            </a:r>
            <a:r>
              <a:rPr lang="vi-VN" sz="3200" dirty="0">
                <a:cs typeface="Arial" pitchFamily="34" charset="0"/>
              </a:rPr>
              <a:t>nhưng </a:t>
            </a:r>
            <a:r>
              <a:rPr lang="vi-VN" sz="3200" b="1" dirty="0">
                <a:solidFill>
                  <a:srgbClr val="FF0000"/>
                </a:solidFill>
                <a:cs typeface="Arial" pitchFamily="34" charset="0"/>
              </a:rPr>
              <a:t>không</a:t>
            </a:r>
            <a:r>
              <a:rPr lang="vi-VN" sz="3200" b="1" dirty="0">
                <a:cs typeface="Arial" pitchFamily="34" charset="0"/>
              </a:rPr>
              <a:t> </a:t>
            </a:r>
            <a:r>
              <a:rPr lang="vi-VN" sz="3200" b="1" dirty="0">
                <a:solidFill>
                  <a:srgbClr val="FF0000"/>
                </a:solidFill>
                <a:cs typeface="Arial" pitchFamily="34" charset="0"/>
              </a:rPr>
              <a:t>thấp hơn</a:t>
            </a:r>
            <a:r>
              <a:rPr lang="vi-VN" sz="3200" b="1" dirty="0">
                <a:cs typeface="Arial" pitchFamily="34" charset="0"/>
              </a:rPr>
              <a:t> </a:t>
            </a:r>
            <a:r>
              <a:rPr lang="vi-VN" sz="3200" dirty="0">
                <a:cs typeface="Arial" pitchFamily="34" charset="0"/>
              </a:rPr>
              <a:t>mức lương tối thiểu.</a:t>
            </a:r>
          </a:p>
        </p:txBody>
      </p:sp>
    </p:spTree>
    <p:extLst>
      <p:ext uri="{BB962C8B-B14F-4D97-AF65-F5344CB8AC3E}">
        <p14:creationId xmlns:p14="http://schemas.microsoft.com/office/powerpoint/2010/main" val="27680273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ounded Rectangle 14"/>
          <p:cNvSpPr/>
          <p:nvPr/>
        </p:nvSpPr>
        <p:spPr>
          <a:xfrm>
            <a:off x="2759075" y="7938"/>
            <a:ext cx="5603875"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r>
              <a:rPr lang="en-US" sz="3200" b="1" dirty="0">
                <a:latin typeface="Arial" pitchFamily="34" charset="0"/>
                <a:cs typeface="Arial" pitchFamily="34" charset="0"/>
              </a:rPr>
              <a:t>  </a:t>
            </a:r>
          </a:p>
        </p:txBody>
      </p:sp>
      <p:sp>
        <p:nvSpPr>
          <p:cNvPr id="6" name="Rounded Rectangle 5"/>
          <p:cNvSpPr/>
          <p:nvPr/>
        </p:nvSpPr>
        <p:spPr>
          <a:xfrm>
            <a:off x="0" y="1476375"/>
            <a:ext cx="9144000" cy="1484313"/>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13/ </a:t>
            </a:r>
            <a:r>
              <a:rPr lang="vi-VN" sz="3200" dirty="0">
                <a:cs typeface="Arial" pitchFamily="34" charset="0"/>
              </a:rPr>
              <a:t>Theo quy định chung của pháp luật lao động Việt Nam, độ tuổi được phép thuê mướn lao động là</a:t>
            </a:r>
            <a:r>
              <a:rPr lang="en-US" sz="3200" dirty="0">
                <a:latin typeface="Arial" pitchFamily="34" charset="0"/>
                <a:cs typeface="Arial" pitchFamily="34" charset="0"/>
              </a:rPr>
              <a:t>.</a:t>
            </a:r>
          </a:p>
        </p:txBody>
      </p:sp>
      <p:sp>
        <p:nvSpPr>
          <p:cNvPr id="7" name="Rounded Rectangle 6"/>
          <p:cNvSpPr/>
          <p:nvPr/>
        </p:nvSpPr>
        <p:spPr>
          <a:xfrm>
            <a:off x="4787900" y="3325813"/>
            <a:ext cx="4206875" cy="1038225"/>
          </a:xfrm>
          <a:prstGeom prst="roundRect">
            <a:avLst/>
          </a:prstGeom>
          <a:solidFill>
            <a:schemeClr val="accent5">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 Từ đủ 21 tuổi.</a:t>
            </a:r>
          </a:p>
        </p:txBody>
      </p:sp>
      <p:sp>
        <p:nvSpPr>
          <p:cNvPr id="8" name="Rounded Rectangle 7"/>
          <p:cNvSpPr/>
          <p:nvPr/>
        </p:nvSpPr>
        <p:spPr>
          <a:xfrm>
            <a:off x="215900" y="3325813"/>
            <a:ext cx="4206875" cy="1044575"/>
          </a:xfrm>
          <a:prstGeom prst="roundRect">
            <a:avLst/>
          </a:prstGeom>
          <a:solidFill>
            <a:schemeClr val="accent5">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vi-VN" sz="3200" dirty="0">
                <a:cs typeface="Arial" pitchFamily="34" charset="0"/>
              </a:rPr>
              <a:t>Từ 18 tuổi.</a:t>
            </a:r>
          </a:p>
        </p:txBody>
      </p:sp>
      <p:sp>
        <p:nvSpPr>
          <p:cNvPr id="9" name="Rounded Rectangle 8"/>
          <p:cNvSpPr/>
          <p:nvPr/>
        </p:nvSpPr>
        <p:spPr>
          <a:xfrm>
            <a:off x="215900" y="4714875"/>
            <a:ext cx="4206875" cy="1085850"/>
          </a:xfrm>
          <a:prstGeom prst="roundRect">
            <a:avLst/>
          </a:prstGeom>
          <a:solidFill>
            <a:schemeClr val="accent5">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Từ đủ 18 tuổi</a:t>
            </a:r>
            <a:r>
              <a:rPr lang="en-US" sz="3200" dirty="0">
                <a:latin typeface="Arial" pitchFamily="34" charset="0"/>
                <a:cs typeface="Arial" pitchFamily="34" charset="0"/>
              </a:rPr>
              <a:t>.</a:t>
            </a:r>
          </a:p>
        </p:txBody>
      </p:sp>
      <p:sp>
        <p:nvSpPr>
          <p:cNvPr id="10" name="Rounded Rectangle 9"/>
          <p:cNvSpPr/>
          <p:nvPr/>
        </p:nvSpPr>
        <p:spPr>
          <a:xfrm>
            <a:off x="4808538" y="4714875"/>
            <a:ext cx="4206875" cy="1085850"/>
          </a:xfrm>
          <a:prstGeom prst="roundRect">
            <a:avLst/>
          </a:prstGeom>
          <a:solidFill>
            <a:schemeClr val="accent5">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d. Từ 21 tuổi.</a:t>
            </a:r>
          </a:p>
          <a:p>
            <a:pPr>
              <a:defRPr/>
            </a:pP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4461802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124662" y="924718"/>
            <a:ext cx="9077325" cy="1179513"/>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14/ </a:t>
            </a:r>
            <a:r>
              <a:rPr lang="vi-VN" sz="3200" dirty="0" smtClean="0">
                <a:latin typeface="Arial" pitchFamily="34" charset="0"/>
                <a:cs typeface="Arial" pitchFamily="34" charset="0"/>
              </a:rPr>
              <a:t>Nếu </a:t>
            </a:r>
            <a:r>
              <a:rPr lang="vi-VN" sz="3200" dirty="0">
                <a:latin typeface="Arial" pitchFamily="34" charset="0"/>
                <a:cs typeface="Arial" pitchFamily="34" charset="0"/>
              </a:rPr>
              <a:t>ngừng việc do lỗi của người lao </a:t>
            </a:r>
            <a:r>
              <a:rPr lang="vi-VN" sz="3200" dirty="0" smtClean="0">
                <a:latin typeface="Arial" pitchFamily="34" charset="0"/>
                <a:cs typeface="Arial" pitchFamily="34" charset="0"/>
              </a:rPr>
              <a:t>động</a:t>
            </a:r>
            <a:endParaRPr lang="vi-VN" sz="3200" dirty="0">
              <a:latin typeface="Arial" pitchFamily="34" charset="0"/>
              <a:cs typeface="Arial" pitchFamily="34" charset="0"/>
            </a:endParaRPr>
          </a:p>
        </p:txBody>
      </p:sp>
      <p:sp>
        <p:nvSpPr>
          <p:cNvPr id="5" name="Rounded Rectangle 4"/>
          <p:cNvSpPr/>
          <p:nvPr/>
        </p:nvSpPr>
        <p:spPr>
          <a:xfrm>
            <a:off x="124662" y="2219325"/>
            <a:ext cx="8629888" cy="969731"/>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a</a:t>
            </a:r>
            <a:r>
              <a:rPr lang="vi-VN" sz="3200" dirty="0" smtClean="0">
                <a:cs typeface="Arial" pitchFamily="34" charset="0"/>
              </a:rPr>
              <a:t>.</a:t>
            </a:r>
            <a:r>
              <a:rPr lang="en-US" sz="3200" dirty="0" smtClean="0">
                <a:cs typeface="Arial" pitchFamily="34" charset="0"/>
              </a:rPr>
              <a:t> </a:t>
            </a:r>
            <a:r>
              <a:rPr lang="en-US" sz="3200" dirty="0" smtClean="0">
                <a:latin typeface="Arial" pitchFamily="34" charset="0"/>
                <a:cs typeface="Arial" pitchFamily="34" charset="0"/>
              </a:rPr>
              <a:t>NLĐ </a:t>
            </a:r>
            <a:r>
              <a:rPr lang="en-US" sz="3200" dirty="0" err="1" smtClean="0">
                <a:latin typeface="Arial" pitchFamily="34" charset="0"/>
                <a:cs typeface="Arial" pitchFamily="34" charset="0"/>
              </a:rPr>
              <a:t>được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hưởng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nguyên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lương</a:t>
            </a:r>
            <a:r>
              <a:rPr lang="en-US" sz="3200" dirty="0" smtClean="0">
                <a:latin typeface="Arial" pitchFamily="34" charset="0"/>
                <a:cs typeface="Arial" pitchFamily="34" charset="0"/>
              </a:rPr>
              <a:t> </a:t>
            </a:r>
            <a:r>
              <a:rPr lang="vi-VN" sz="3200" dirty="0" smtClean="0">
                <a:latin typeface="Arial" pitchFamily="34" charset="0"/>
                <a:cs typeface="Arial" pitchFamily="34" charset="0"/>
              </a:rPr>
              <a:t> </a:t>
            </a:r>
            <a:endParaRPr lang="vi-VN" sz="3200" dirty="0">
              <a:latin typeface="Arial" pitchFamily="34" charset="0"/>
              <a:cs typeface="Arial" pitchFamily="34" charset="0"/>
            </a:endParaRPr>
          </a:p>
        </p:txBody>
      </p:sp>
      <p:sp>
        <p:nvSpPr>
          <p:cNvPr id="6" name="Rounded Rectangle 5"/>
          <p:cNvSpPr/>
          <p:nvPr/>
        </p:nvSpPr>
        <p:spPr>
          <a:xfrm>
            <a:off x="134187" y="3296942"/>
            <a:ext cx="8610802" cy="908987"/>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a:t>
            </a:r>
            <a:r>
              <a:rPr lang="en-US" sz="3200" dirty="0">
                <a:latin typeface="Arial" pitchFamily="34" charset="0"/>
                <a:cs typeface="Arial" pitchFamily="34" charset="0"/>
              </a:rPr>
              <a:t>NLĐ </a:t>
            </a:r>
            <a:r>
              <a:rPr lang="en-US" sz="3200" dirty="0" err="1">
                <a:latin typeface="Arial" pitchFamily="34" charset="0"/>
                <a:cs typeface="Arial" pitchFamily="34" charset="0"/>
              </a:rPr>
              <a:t>được</a:t>
            </a:r>
            <a:r>
              <a:rPr lang="en-US" sz="3200" dirty="0">
                <a:latin typeface="Arial" pitchFamily="34" charset="0"/>
                <a:cs typeface="Arial" pitchFamily="34" charset="0"/>
              </a:rPr>
              <a:t> </a:t>
            </a:r>
            <a:r>
              <a:rPr lang="en-US" sz="3200" dirty="0" err="1">
                <a:latin typeface="Arial" pitchFamily="34" charset="0"/>
                <a:cs typeface="Arial" pitchFamily="34" charset="0"/>
              </a:rPr>
              <a:t>hưởng</a:t>
            </a:r>
            <a:r>
              <a:rPr lang="en-US" sz="3200" dirty="0">
                <a:latin typeface="Arial" pitchFamily="34" charset="0"/>
                <a:cs typeface="Arial" pitchFamily="34" charset="0"/>
              </a:rPr>
              <a:t> </a:t>
            </a:r>
            <a:r>
              <a:rPr lang="en-US" sz="3200" dirty="0" err="1" smtClean="0">
                <a:latin typeface="Arial" pitchFamily="34" charset="0"/>
                <a:cs typeface="Arial" pitchFamily="34" charset="0"/>
              </a:rPr>
              <a:t>lương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theo</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thỏa</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thuận</a:t>
            </a:r>
            <a:endParaRPr lang="vi-VN" sz="3200" dirty="0">
              <a:latin typeface="Arial" pitchFamily="34" charset="0"/>
              <a:cs typeface="Arial" pitchFamily="34" charset="0"/>
            </a:endParaRPr>
          </a:p>
        </p:txBody>
      </p:sp>
      <p:sp>
        <p:nvSpPr>
          <p:cNvPr id="7" name="Rounded Rectangle 6"/>
          <p:cNvSpPr/>
          <p:nvPr/>
        </p:nvSpPr>
        <p:spPr>
          <a:xfrm>
            <a:off x="134187" y="4288580"/>
            <a:ext cx="8610802" cy="969731"/>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a:t>
            </a:r>
            <a:r>
              <a:rPr lang="vi-VN" sz="3200" dirty="0" smtClean="0">
                <a:cs typeface="Arial" pitchFamily="34" charset="0"/>
              </a:rPr>
              <a:t>.</a:t>
            </a:r>
            <a:r>
              <a:rPr lang="en-US" sz="3200" dirty="0">
                <a:cs typeface="Arial" pitchFamily="34" charset="0"/>
              </a:rPr>
              <a:t> </a:t>
            </a:r>
            <a:r>
              <a:rPr lang="en-US" sz="3200" dirty="0">
                <a:latin typeface="Arial" pitchFamily="34" charset="0"/>
                <a:cs typeface="Arial" pitchFamily="34" charset="0"/>
              </a:rPr>
              <a:t>NLĐ </a:t>
            </a:r>
            <a:r>
              <a:rPr lang="en-US" sz="3200" dirty="0" err="1" smtClean="0">
                <a:latin typeface="Arial" pitchFamily="34" charset="0"/>
                <a:cs typeface="Arial" pitchFamily="34" charset="0"/>
              </a:rPr>
              <a:t>không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được</a:t>
            </a:r>
            <a:r>
              <a:rPr lang="en-US" sz="3200" dirty="0" smtClean="0">
                <a:latin typeface="Arial" pitchFamily="34" charset="0"/>
                <a:cs typeface="Arial" pitchFamily="34" charset="0"/>
              </a:rPr>
              <a:t> </a:t>
            </a:r>
            <a:r>
              <a:rPr lang="en-US" sz="3200" dirty="0" err="1">
                <a:latin typeface="Arial" pitchFamily="34" charset="0"/>
                <a:cs typeface="Arial" pitchFamily="34" charset="0"/>
              </a:rPr>
              <a:t>hưởng</a:t>
            </a:r>
            <a:r>
              <a:rPr lang="en-US" sz="3200" dirty="0">
                <a:latin typeface="Arial" pitchFamily="34" charset="0"/>
                <a:cs typeface="Arial" pitchFamily="34" charset="0"/>
              </a:rPr>
              <a:t> </a:t>
            </a:r>
            <a:r>
              <a:rPr lang="en-US" sz="3200" dirty="0" err="1" smtClean="0">
                <a:latin typeface="Arial" pitchFamily="34" charset="0"/>
                <a:cs typeface="Arial" pitchFamily="34" charset="0"/>
              </a:rPr>
              <a:t>lương</a:t>
            </a:r>
            <a:r>
              <a:rPr lang="vi-VN" sz="3200" dirty="0" smtClean="0">
                <a:latin typeface="Arial" pitchFamily="34" charset="0"/>
                <a:cs typeface="Arial" pitchFamily="34" charset="0"/>
              </a:rPr>
              <a:t> </a:t>
            </a:r>
            <a:endParaRPr lang="vi-VN" sz="3200" dirty="0">
              <a:latin typeface="Arial" pitchFamily="34" charset="0"/>
              <a:cs typeface="Arial" pitchFamily="34" charset="0"/>
            </a:endParaRPr>
          </a:p>
        </p:txBody>
      </p:sp>
      <p:sp>
        <p:nvSpPr>
          <p:cNvPr id="8" name="Rounded Rectangle 7"/>
          <p:cNvSpPr/>
          <p:nvPr/>
        </p:nvSpPr>
        <p:spPr>
          <a:xfrm>
            <a:off x="124663" y="5403403"/>
            <a:ext cx="8629886" cy="969731"/>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d. </a:t>
            </a:r>
            <a:r>
              <a:rPr lang="en-US" sz="3200" dirty="0" smtClean="0">
                <a:latin typeface="Arial" pitchFamily="34" charset="0"/>
                <a:cs typeface="Arial" pitchFamily="34" charset="0"/>
              </a:rPr>
              <a:t>NSD LĐ </a:t>
            </a:r>
            <a:r>
              <a:rPr lang="en-US" sz="3200" dirty="0" err="1" smtClean="0">
                <a:latin typeface="Arial" pitchFamily="34" charset="0"/>
                <a:cs typeface="Arial" pitchFamily="34" charset="0"/>
              </a:rPr>
              <a:t>trả</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lương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tùy</a:t>
            </a:r>
            <a:r>
              <a:rPr lang="en-US" sz="3200" dirty="0" smtClean="0">
                <a:latin typeface="Arial" pitchFamily="34" charset="0"/>
                <a:cs typeface="Arial" pitchFamily="34" charset="0"/>
              </a:rPr>
              <a:t> ý</a:t>
            </a:r>
            <a:endParaRPr lang="vi-VN" sz="3200" dirty="0">
              <a:latin typeface="Arial" pitchFamily="34" charset="0"/>
              <a:cs typeface="Arial" pitchFamily="34" charset="0"/>
            </a:endParaRPr>
          </a:p>
        </p:txBody>
      </p:sp>
      <p:sp>
        <p:nvSpPr>
          <p:cNvPr id="9" name="Rounded Rectangle 8"/>
          <p:cNvSpPr/>
          <p:nvPr/>
        </p:nvSpPr>
        <p:spPr>
          <a:xfrm>
            <a:off x="2759075" y="7938"/>
            <a:ext cx="5603875"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r>
              <a:rPr lang="en-US" sz="3200" b="1" dirty="0">
                <a:latin typeface="Arial" pitchFamily="34" charset="0"/>
                <a:cs typeface="Arial" pitchFamily="34" charset="0"/>
              </a:rPr>
              <a:t>  </a:t>
            </a:r>
          </a:p>
        </p:txBody>
      </p:sp>
    </p:spTree>
    <p:extLst>
      <p:ext uri="{BB962C8B-B14F-4D97-AF65-F5344CB8AC3E}">
        <p14:creationId xmlns:p14="http://schemas.microsoft.com/office/powerpoint/2010/main" val="160667868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0" y="1208701"/>
            <a:ext cx="9144000" cy="1052368"/>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15/ </a:t>
            </a:r>
            <a:r>
              <a:rPr lang="vi-VN" sz="3200" dirty="0">
                <a:latin typeface="Arial" pitchFamily="34" charset="0"/>
                <a:cs typeface="Arial" pitchFamily="34" charset="0"/>
              </a:rPr>
              <a:t>Tiền lương tối thiểu </a:t>
            </a:r>
            <a:r>
              <a:rPr lang="vi-VN" sz="3200" dirty="0" smtClean="0">
                <a:latin typeface="Arial" pitchFamily="34" charset="0"/>
                <a:cs typeface="Arial" pitchFamily="34" charset="0"/>
              </a:rPr>
              <a:t>do</a:t>
            </a:r>
            <a:endParaRPr lang="vi-VN" sz="3200" dirty="0">
              <a:latin typeface="Arial" pitchFamily="34" charset="0"/>
              <a:cs typeface="Arial" pitchFamily="34" charset="0"/>
            </a:endParaRPr>
          </a:p>
        </p:txBody>
      </p:sp>
      <p:sp>
        <p:nvSpPr>
          <p:cNvPr id="6" name="Rounded Rectangle 5"/>
          <p:cNvSpPr/>
          <p:nvPr/>
        </p:nvSpPr>
        <p:spPr>
          <a:xfrm>
            <a:off x="1786731" y="3594635"/>
            <a:ext cx="5403397" cy="877613"/>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a. </a:t>
            </a:r>
            <a:r>
              <a:rPr lang="en-US" sz="3200" dirty="0" err="1" smtClean="0">
                <a:latin typeface="Arial" pitchFamily="34" charset="0"/>
                <a:cs typeface="Arial" pitchFamily="34" charset="0"/>
              </a:rPr>
              <a:t>Quốc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hội</a:t>
            </a:r>
            <a:r>
              <a:rPr lang="en-US" sz="3200" dirty="0" smtClean="0">
                <a:latin typeface="Arial" pitchFamily="34" charset="0"/>
                <a:cs typeface="Arial" pitchFamily="34" charset="0"/>
              </a:rPr>
              <a:t> </a:t>
            </a:r>
            <a:r>
              <a:rPr lang="vi-VN" sz="3200" dirty="0" smtClean="0">
                <a:latin typeface="Arial" pitchFamily="34" charset="0"/>
                <a:cs typeface="Arial" pitchFamily="34" charset="0"/>
              </a:rPr>
              <a:t>quyết </a:t>
            </a:r>
            <a:r>
              <a:rPr lang="vi-VN" sz="3200" dirty="0">
                <a:cs typeface="Arial" pitchFamily="34" charset="0"/>
              </a:rPr>
              <a:t>định</a:t>
            </a:r>
          </a:p>
        </p:txBody>
      </p:sp>
      <p:sp>
        <p:nvSpPr>
          <p:cNvPr id="7" name="Rounded Rectangle 6"/>
          <p:cNvSpPr/>
          <p:nvPr/>
        </p:nvSpPr>
        <p:spPr>
          <a:xfrm>
            <a:off x="215987" y="2580482"/>
            <a:ext cx="5403397" cy="877613"/>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a:t>
            </a:r>
            <a:r>
              <a:rPr lang="en-US" sz="3200" dirty="0" err="1" smtClean="0">
                <a:latin typeface="Arial" pitchFamily="34" charset="0"/>
                <a:cs typeface="Arial" pitchFamily="34" charset="0"/>
              </a:rPr>
              <a:t>Chủ</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tịch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nước</a:t>
            </a:r>
            <a:r>
              <a:rPr lang="en-US" sz="3200" dirty="0" smtClean="0">
                <a:latin typeface="Arial" pitchFamily="34" charset="0"/>
                <a:cs typeface="Arial" pitchFamily="34" charset="0"/>
              </a:rPr>
              <a:t> </a:t>
            </a:r>
            <a:r>
              <a:rPr lang="vi-VN" sz="3200" dirty="0" smtClean="0">
                <a:latin typeface="Arial" pitchFamily="34" charset="0"/>
                <a:cs typeface="Arial" pitchFamily="34" charset="0"/>
              </a:rPr>
              <a:t>quyết </a:t>
            </a:r>
            <a:r>
              <a:rPr lang="vi-VN" sz="3200" dirty="0">
                <a:latin typeface="Arial" pitchFamily="34" charset="0"/>
                <a:cs typeface="Arial" pitchFamily="34" charset="0"/>
              </a:rPr>
              <a:t>định </a:t>
            </a:r>
          </a:p>
        </p:txBody>
      </p:sp>
      <p:sp>
        <p:nvSpPr>
          <p:cNvPr id="8" name="Rounded Rectangle 7"/>
          <p:cNvSpPr/>
          <p:nvPr/>
        </p:nvSpPr>
        <p:spPr>
          <a:xfrm>
            <a:off x="3047094" y="4691915"/>
            <a:ext cx="5116003" cy="877613"/>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 </a:t>
            </a:r>
            <a:r>
              <a:rPr lang="vi-VN" sz="3200" dirty="0">
                <a:latin typeface="Arial" pitchFamily="34" charset="0"/>
                <a:cs typeface="Arial" pitchFamily="34" charset="0"/>
              </a:rPr>
              <a:t>Chính phủ quyết định </a:t>
            </a:r>
            <a:endParaRPr lang="vi-VN" sz="3200" dirty="0">
              <a:cs typeface="Arial" pitchFamily="34" charset="0"/>
            </a:endParaRPr>
          </a:p>
        </p:txBody>
      </p:sp>
      <p:sp>
        <p:nvSpPr>
          <p:cNvPr id="9" name="Rounded Rectangle 8"/>
          <p:cNvSpPr/>
          <p:nvPr/>
        </p:nvSpPr>
        <p:spPr>
          <a:xfrm>
            <a:off x="4161000" y="5771761"/>
            <a:ext cx="5116003" cy="878421"/>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d. </a:t>
            </a:r>
            <a:r>
              <a:rPr lang="en-US" sz="3200" dirty="0" err="1" smtClean="0">
                <a:latin typeface="Arial" pitchFamily="34" charset="0"/>
                <a:cs typeface="Arial" pitchFamily="34" charset="0"/>
              </a:rPr>
              <a:t>Tòa</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án</a:t>
            </a:r>
            <a:r>
              <a:rPr lang="en-US" sz="3200" dirty="0" smtClean="0">
                <a:latin typeface="Arial" pitchFamily="34" charset="0"/>
                <a:cs typeface="Arial" pitchFamily="34" charset="0"/>
              </a:rPr>
              <a:t> </a:t>
            </a:r>
            <a:r>
              <a:rPr lang="vi-VN" sz="3200" dirty="0" smtClean="0">
                <a:latin typeface="Arial" pitchFamily="34" charset="0"/>
                <a:cs typeface="Arial" pitchFamily="34" charset="0"/>
              </a:rPr>
              <a:t>quyết </a:t>
            </a:r>
            <a:r>
              <a:rPr lang="vi-VN" sz="3200" dirty="0">
                <a:latin typeface="Arial" pitchFamily="34" charset="0"/>
                <a:cs typeface="Arial" pitchFamily="34" charset="0"/>
              </a:rPr>
              <a:t>định</a:t>
            </a:r>
          </a:p>
        </p:txBody>
      </p:sp>
      <p:sp>
        <p:nvSpPr>
          <p:cNvPr id="10" name="Rounded Rectangle 9"/>
          <p:cNvSpPr/>
          <p:nvPr/>
        </p:nvSpPr>
        <p:spPr>
          <a:xfrm>
            <a:off x="2759075" y="7938"/>
            <a:ext cx="5603875"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r>
              <a:rPr lang="en-US" sz="3200" b="1" dirty="0">
                <a:latin typeface="Arial" pitchFamily="34" charset="0"/>
                <a:cs typeface="Arial" pitchFamily="34" charset="0"/>
              </a:rPr>
              <a:t>  </a:t>
            </a:r>
          </a:p>
        </p:txBody>
      </p:sp>
    </p:spTree>
    <p:extLst>
      <p:ext uri="{BB962C8B-B14F-4D97-AF65-F5344CB8AC3E}">
        <p14:creationId xmlns:p14="http://schemas.microsoft.com/office/powerpoint/2010/main" val="339775231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124662" y="924718"/>
            <a:ext cx="9077325" cy="1179513"/>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16/ </a:t>
            </a:r>
            <a:r>
              <a:rPr lang="vi-VN" sz="3200" dirty="0" smtClean="0">
                <a:latin typeface="Arial" pitchFamily="34" charset="0"/>
                <a:cs typeface="Arial" pitchFamily="34" charset="0"/>
              </a:rPr>
              <a:t>Nếu </a:t>
            </a:r>
            <a:r>
              <a:rPr lang="vi-VN" sz="3200" dirty="0">
                <a:latin typeface="Arial" pitchFamily="34" charset="0"/>
                <a:cs typeface="Arial" pitchFamily="34" charset="0"/>
              </a:rPr>
              <a:t>ngừng việc do sự cố điện nước</a:t>
            </a:r>
          </a:p>
        </p:txBody>
      </p:sp>
      <p:sp>
        <p:nvSpPr>
          <p:cNvPr id="5" name="Rounded Rectangle 4"/>
          <p:cNvSpPr/>
          <p:nvPr/>
        </p:nvSpPr>
        <p:spPr>
          <a:xfrm>
            <a:off x="124662" y="2219325"/>
            <a:ext cx="8629888" cy="969731"/>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a</a:t>
            </a:r>
            <a:r>
              <a:rPr lang="vi-VN" sz="3200" dirty="0" smtClean="0">
                <a:cs typeface="Arial" pitchFamily="34" charset="0"/>
              </a:rPr>
              <a:t>.</a:t>
            </a:r>
            <a:r>
              <a:rPr lang="en-US" sz="3200" dirty="0" smtClean="0">
                <a:cs typeface="Arial" pitchFamily="34" charset="0"/>
              </a:rPr>
              <a:t> </a:t>
            </a:r>
            <a:r>
              <a:rPr lang="en-US" sz="3200" dirty="0" smtClean="0">
                <a:latin typeface="Arial" pitchFamily="34" charset="0"/>
                <a:cs typeface="Arial" pitchFamily="34" charset="0"/>
              </a:rPr>
              <a:t>NLĐ </a:t>
            </a:r>
            <a:r>
              <a:rPr lang="en-US" sz="3200" dirty="0" err="1" smtClean="0">
                <a:latin typeface="Arial" pitchFamily="34" charset="0"/>
                <a:cs typeface="Arial" pitchFamily="34" charset="0"/>
              </a:rPr>
              <a:t>được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hưởng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nguyên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lương</a:t>
            </a:r>
            <a:r>
              <a:rPr lang="en-US" sz="3200" dirty="0" smtClean="0">
                <a:latin typeface="Arial" pitchFamily="34" charset="0"/>
                <a:cs typeface="Arial" pitchFamily="34" charset="0"/>
              </a:rPr>
              <a:t> </a:t>
            </a:r>
            <a:r>
              <a:rPr lang="vi-VN" sz="3200" dirty="0" smtClean="0">
                <a:latin typeface="Arial" pitchFamily="34" charset="0"/>
                <a:cs typeface="Arial" pitchFamily="34" charset="0"/>
              </a:rPr>
              <a:t> </a:t>
            </a:r>
            <a:endParaRPr lang="vi-VN" sz="3200" dirty="0">
              <a:latin typeface="Arial" pitchFamily="34" charset="0"/>
              <a:cs typeface="Arial" pitchFamily="34" charset="0"/>
            </a:endParaRPr>
          </a:p>
        </p:txBody>
      </p:sp>
      <p:sp>
        <p:nvSpPr>
          <p:cNvPr id="6" name="Rounded Rectangle 5"/>
          <p:cNvSpPr/>
          <p:nvPr/>
        </p:nvSpPr>
        <p:spPr>
          <a:xfrm>
            <a:off x="124402" y="4400206"/>
            <a:ext cx="8630149" cy="908987"/>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c</a:t>
            </a:r>
            <a:r>
              <a:rPr lang="vi-VN" sz="3200" dirty="0" smtClean="0">
                <a:latin typeface="Arial" pitchFamily="34" charset="0"/>
                <a:cs typeface="Arial" pitchFamily="34" charset="0"/>
              </a:rPr>
              <a:t>. </a:t>
            </a:r>
            <a:r>
              <a:rPr lang="en-US" sz="3200" dirty="0">
                <a:latin typeface="Arial" pitchFamily="34" charset="0"/>
                <a:cs typeface="Arial" pitchFamily="34" charset="0"/>
              </a:rPr>
              <a:t>NLĐ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được</a:t>
            </a:r>
            <a:r>
              <a:rPr lang="en-US" sz="3200" dirty="0">
                <a:latin typeface="Arial" pitchFamily="34" charset="0"/>
                <a:cs typeface="Arial" pitchFamily="34" charset="0"/>
              </a:rPr>
              <a:t> </a:t>
            </a:r>
            <a:r>
              <a:rPr lang="en-US" sz="3200" dirty="0" err="1">
                <a:latin typeface="Arial" pitchFamily="34" charset="0"/>
                <a:cs typeface="Arial" pitchFamily="34" charset="0"/>
              </a:rPr>
              <a:t>hưởng</a:t>
            </a:r>
            <a:r>
              <a:rPr lang="en-US" sz="3200" dirty="0">
                <a:latin typeface="Arial" pitchFamily="34" charset="0"/>
                <a:cs typeface="Arial" pitchFamily="34" charset="0"/>
              </a:rPr>
              <a:t> </a:t>
            </a:r>
            <a:r>
              <a:rPr lang="en-US" sz="3200" dirty="0" err="1">
                <a:latin typeface="Arial" pitchFamily="34" charset="0"/>
                <a:cs typeface="Arial" pitchFamily="34" charset="0"/>
              </a:rPr>
              <a:t>lương</a:t>
            </a:r>
            <a:r>
              <a:rPr lang="vi-VN" sz="3200" dirty="0">
                <a:latin typeface="Arial" pitchFamily="34" charset="0"/>
                <a:cs typeface="Arial" pitchFamily="34" charset="0"/>
              </a:rPr>
              <a:t> </a:t>
            </a:r>
          </a:p>
        </p:txBody>
      </p:sp>
      <p:sp>
        <p:nvSpPr>
          <p:cNvPr id="7" name="Rounded Rectangle 6"/>
          <p:cNvSpPr/>
          <p:nvPr/>
        </p:nvSpPr>
        <p:spPr>
          <a:xfrm>
            <a:off x="124403" y="3318849"/>
            <a:ext cx="8630148" cy="969731"/>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b</a:t>
            </a:r>
            <a:r>
              <a:rPr lang="vi-VN" sz="3200" dirty="0" smtClean="0">
                <a:latin typeface="Arial" pitchFamily="34" charset="0"/>
                <a:cs typeface="Arial" pitchFamily="34" charset="0"/>
              </a:rPr>
              <a:t>.</a:t>
            </a:r>
            <a:r>
              <a:rPr lang="en-US" sz="3200" dirty="0" smtClean="0">
                <a:latin typeface="Arial" pitchFamily="34" charset="0"/>
                <a:cs typeface="Arial" pitchFamily="34" charset="0"/>
              </a:rPr>
              <a:t> </a:t>
            </a:r>
            <a:r>
              <a:rPr lang="en-US" sz="3200" dirty="0">
                <a:latin typeface="Arial" pitchFamily="34" charset="0"/>
                <a:cs typeface="Arial" pitchFamily="34" charset="0"/>
              </a:rPr>
              <a:t>NLĐ </a:t>
            </a:r>
            <a:r>
              <a:rPr lang="en-US" sz="3200" dirty="0" err="1">
                <a:latin typeface="Arial" pitchFamily="34" charset="0"/>
                <a:cs typeface="Arial" pitchFamily="34" charset="0"/>
              </a:rPr>
              <a:t>được</a:t>
            </a:r>
            <a:r>
              <a:rPr lang="en-US" sz="3200" dirty="0">
                <a:latin typeface="Arial" pitchFamily="34" charset="0"/>
                <a:cs typeface="Arial" pitchFamily="34" charset="0"/>
              </a:rPr>
              <a:t> </a:t>
            </a:r>
            <a:r>
              <a:rPr lang="en-US" sz="3200" dirty="0" err="1">
                <a:latin typeface="Arial" pitchFamily="34" charset="0"/>
                <a:cs typeface="Arial" pitchFamily="34" charset="0"/>
              </a:rPr>
              <a:t>hưởng</a:t>
            </a:r>
            <a:r>
              <a:rPr lang="en-US" sz="3200" dirty="0">
                <a:latin typeface="Arial" pitchFamily="34" charset="0"/>
                <a:cs typeface="Arial" pitchFamily="34" charset="0"/>
              </a:rPr>
              <a:t> </a:t>
            </a:r>
            <a:r>
              <a:rPr lang="en-US" sz="3200" dirty="0" err="1">
                <a:latin typeface="Arial" pitchFamily="34" charset="0"/>
                <a:cs typeface="Arial" pitchFamily="34" charset="0"/>
              </a:rPr>
              <a:t>lương</a:t>
            </a:r>
            <a:r>
              <a:rPr lang="en-US" sz="3200" dirty="0">
                <a:latin typeface="Arial" pitchFamily="34" charset="0"/>
                <a:cs typeface="Arial" pitchFamily="34" charset="0"/>
              </a:rPr>
              <a:t> </a:t>
            </a:r>
            <a:r>
              <a:rPr lang="en-US" sz="3200" dirty="0" err="1">
                <a:latin typeface="Arial" pitchFamily="34" charset="0"/>
                <a:cs typeface="Arial" pitchFamily="34" charset="0"/>
              </a:rPr>
              <a:t>theo</a:t>
            </a:r>
            <a:r>
              <a:rPr lang="en-US" sz="3200" dirty="0">
                <a:latin typeface="Arial" pitchFamily="34" charset="0"/>
                <a:cs typeface="Arial" pitchFamily="34" charset="0"/>
              </a:rPr>
              <a:t> </a:t>
            </a:r>
            <a:r>
              <a:rPr lang="en-US" sz="3200" dirty="0" err="1">
                <a:latin typeface="Arial" pitchFamily="34" charset="0"/>
                <a:cs typeface="Arial" pitchFamily="34" charset="0"/>
              </a:rPr>
              <a:t>thỏa</a:t>
            </a:r>
            <a:r>
              <a:rPr lang="en-US" sz="3200" dirty="0">
                <a:latin typeface="Arial" pitchFamily="34" charset="0"/>
                <a:cs typeface="Arial" pitchFamily="34" charset="0"/>
              </a:rPr>
              <a:t> </a:t>
            </a:r>
            <a:r>
              <a:rPr lang="en-US" sz="3200" dirty="0" err="1" smtClean="0">
                <a:latin typeface="Arial" pitchFamily="34" charset="0"/>
                <a:cs typeface="Arial" pitchFamily="34" charset="0"/>
              </a:rPr>
              <a:t>thuận</a:t>
            </a:r>
            <a:endParaRPr lang="vi-VN" sz="3200" dirty="0">
              <a:latin typeface="Arial" pitchFamily="34" charset="0"/>
              <a:cs typeface="Arial" pitchFamily="34" charset="0"/>
            </a:endParaRPr>
          </a:p>
        </p:txBody>
      </p:sp>
      <p:sp>
        <p:nvSpPr>
          <p:cNvPr id="8" name="Rounded Rectangle 7"/>
          <p:cNvSpPr/>
          <p:nvPr/>
        </p:nvSpPr>
        <p:spPr>
          <a:xfrm>
            <a:off x="124401" y="5403403"/>
            <a:ext cx="8630147" cy="969731"/>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d. </a:t>
            </a:r>
            <a:r>
              <a:rPr lang="en-US" sz="3200" dirty="0" smtClean="0">
                <a:latin typeface="Arial" pitchFamily="34" charset="0"/>
                <a:cs typeface="Arial" pitchFamily="34" charset="0"/>
              </a:rPr>
              <a:t>NSD LĐ </a:t>
            </a:r>
            <a:r>
              <a:rPr lang="en-US" sz="3200" dirty="0" err="1" smtClean="0">
                <a:latin typeface="Arial" pitchFamily="34" charset="0"/>
                <a:cs typeface="Arial" pitchFamily="34" charset="0"/>
              </a:rPr>
              <a:t>trả</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lương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tùy</a:t>
            </a:r>
            <a:r>
              <a:rPr lang="en-US" sz="3200" dirty="0" smtClean="0">
                <a:latin typeface="Arial" pitchFamily="34" charset="0"/>
                <a:cs typeface="Arial" pitchFamily="34" charset="0"/>
              </a:rPr>
              <a:t> ý</a:t>
            </a:r>
            <a:endParaRPr lang="vi-VN" sz="3200" dirty="0">
              <a:latin typeface="Arial" pitchFamily="34" charset="0"/>
              <a:cs typeface="Arial" pitchFamily="34" charset="0"/>
            </a:endParaRPr>
          </a:p>
        </p:txBody>
      </p:sp>
      <p:sp>
        <p:nvSpPr>
          <p:cNvPr id="9" name="Rounded Rectangle 8"/>
          <p:cNvSpPr/>
          <p:nvPr/>
        </p:nvSpPr>
        <p:spPr>
          <a:xfrm>
            <a:off x="2759075" y="7938"/>
            <a:ext cx="5603875"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r>
              <a:rPr lang="en-US" sz="3200" b="1" dirty="0">
                <a:latin typeface="Arial" pitchFamily="34" charset="0"/>
                <a:cs typeface="Arial" pitchFamily="34" charset="0"/>
              </a:rPr>
              <a:t>  </a:t>
            </a:r>
          </a:p>
        </p:txBody>
      </p:sp>
    </p:spTree>
    <p:extLst>
      <p:ext uri="{BB962C8B-B14F-4D97-AF65-F5344CB8AC3E}">
        <p14:creationId xmlns:p14="http://schemas.microsoft.com/office/powerpoint/2010/main" val="12912667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567238" cy="10271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2.3.5. Bảo hiểm xã hội</a:t>
            </a:r>
          </a:p>
        </p:txBody>
      </p:sp>
      <p:pic>
        <p:nvPicPr>
          <p:cNvPr id="9933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528888"/>
            <a:ext cx="2755900" cy="92868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a. Khái niệm:</a:t>
            </a:r>
          </a:p>
        </p:txBody>
      </p:sp>
      <p:sp>
        <p:nvSpPr>
          <p:cNvPr id="7" name="Rounded Rectangle 6"/>
          <p:cNvSpPr/>
          <p:nvPr/>
        </p:nvSpPr>
        <p:spPr>
          <a:xfrm>
            <a:off x="0" y="3690938"/>
            <a:ext cx="9140825" cy="3108325"/>
          </a:xfrm>
          <a:prstGeom prst="roundRect">
            <a:avLst/>
          </a:prstGeom>
          <a:solidFill>
            <a:schemeClr val="tx2">
              <a:lumMod val="20000"/>
              <a:lumOff val="80000"/>
            </a:schemeClr>
          </a:solidFill>
          <a:ln w="28575">
            <a:solidFill>
              <a:schemeClr val="tx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Là </a:t>
            </a:r>
            <a:r>
              <a:rPr lang="vi-VN" sz="3200" dirty="0">
                <a:solidFill>
                  <a:srgbClr val="FF0000"/>
                </a:solidFill>
                <a:cs typeface="Arial" pitchFamily="34" charset="0"/>
              </a:rPr>
              <a:t>sự bảo đảm </a:t>
            </a:r>
            <a:r>
              <a:rPr lang="vi-VN" sz="3200" dirty="0">
                <a:cs typeface="Arial" pitchFamily="34" charset="0"/>
              </a:rPr>
              <a:t>thay thế hoặc </a:t>
            </a:r>
            <a:r>
              <a:rPr lang="vi-VN" sz="3200" dirty="0">
                <a:solidFill>
                  <a:schemeClr val="accent6">
                    <a:lumMod val="50000"/>
                  </a:schemeClr>
                </a:solidFill>
                <a:cs typeface="Arial" pitchFamily="34" charset="0"/>
              </a:rPr>
              <a:t>bù đắp một phần thu nhập </a:t>
            </a:r>
            <a:r>
              <a:rPr lang="vi-VN" sz="3200" dirty="0">
                <a:cs typeface="Arial" pitchFamily="34" charset="0"/>
              </a:rPr>
              <a:t>của người lao động </a:t>
            </a:r>
            <a:r>
              <a:rPr lang="vi-VN" sz="3200" dirty="0">
                <a:solidFill>
                  <a:srgbClr val="FF0000"/>
                </a:solidFill>
                <a:cs typeface="Arial" pitchFamily="34" charset="0"/>
              </a:rPr>
              <a:t>khi bị giảm hoặc mất thu nhập</a:t>
            </a:r>
            <a:r>
              <a:rPr lang="vi-VN" sz="3200" dirty="0">
                <a:cs typeface="Arial" pitchFamily="34" charset="0"/>
              </a:rPr>
              <a:t> do </a:t>
            </a:r>
            <a:r>
              <a:rPr lang="vi-VN" sz="3200" dirty="0">
                <a:solidFill>
                  <a:schemeClr val="accent6">
                    <a:lumMod val="50000"/>
                  </a:schemeClr>
                </a:solidFill>
                <a:cs typeface="Arial" pitchFamily="34" charset="0"/>
              </a:rPr>
              <a:t>ốm đau, thai sản, tai nạn lao động, bệnh nghề nghiệp, thất nghiệp, hết tuổi lao động hoặc chết </a:t>
            </a:r>
            <a:r>
              <a:rPr lang="vi-VN" sz="3200" dirty="0">
                <a:cs typeface="Arial" pitchFamily="34" charset="0"/>
              </a:rPr>
              <a:t>trên cơ sở đóng vào quỹ bảo hiểm xã hội.</a:t>
            </a:r>
          </a:p>
        </p:txBody>
      </p:sp>
    </p:spTree>
    <p:extLst>
      <p:ext uri="{BB962C8B-B14F-4D97-AF65-F5344CB8AC3E}">
        <p14:creationId xmlns:p14="http://schemas.microsoft.com/office/powerpoint/2010/main" val="82343451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267325" cy="89376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b. Các loại hình bảo hiểm </a:t>
            </a:r>
          </a:p>
        </p:txBody>
      </p:sp>
      <p:pic>
        <p:nvPicPr>
          <p:cNvPr id="10035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395538"/>
            <a:ext cx="9140825" cy="879475"/>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dirty="0">
                <a:cs typeface="Arial" pitchFamily="34" charset="0"/>
              </a:rPr>
              <a:t> Luật Bảo hiểm quy định </a:t>
            </a:r>
            <a:r>
              <a:rPr lang="vi-VN" sz="3200" dirty="0">
                <a:solidFill>
                  <a:srgbClr val="FF0000"/>
                </a:solidFill>
                <a:cs typeface="Arial" pitchFamily="34" charset="0"/>
              </a:rPr>
              <a:t>các loại hình bảo hiểm</a:t>
            </a:r>
            <a:endParaRPr lang="vi-VN" sz="3200" dirty="0">
              <a:cs typeface="Arial" pitchFamily="34" charset="0"/>
            </a:endParaRPr>
          </a:p>
        </p:txBody>
      </p:sp>
      <p:graphicFrame>
        <p:nvGraphicFramePr>
          <p:cNvPr id="3" name="Diagram 2"/>
          <p:cNvGraphicFramePr/>
          <p:nvPr>
            <p:extLst>
              <p:ext uri="{D42A27DB-BD31-4B8C-83A1-F6EECF244321}">
                <p14:modId xmlns:p14="http://schemas.microsoft.com/office/powerpoint/2010/main" val="4013800715"/>
              </p:ext>
            </p:extLst>
          </p:nvPr>
        </p:nvGraphicFramePr>
        <p:xfrm>
          <a:off x="292964" y="3197225"/>
          <a:ext cx="8851036" cy="36607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574201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circle(in)">
                                      <p:cBhvr>
                                        <p:cTn id="2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Graphic spid="3" grpId="0">
        <p:bldAsOne/>
      </p:bldGraphic>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1450975"/>
            <a:ext cx="5499100" cy="860425"/>
          </a:xfrm>
          <a:prstGeom prst="roundRect">
            <a:avLst/>
          </a:prstGeom>
          <a:solidFill>
            <a:srgbClr val="FFFF00"/>
          </a:solidFill>
          <a:ln w="28575">
            <a:solidFill>
              <a:srgbClr val="92D050"/>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err="1">
                <a:latin typeface="Arial" pitchFamily="34" charset="0"/>
                <a:cs typeface="Arial" pitchFamily="34" charset="0"/>
              </a:rPr>
              <a:t>Bảo</a:t>
            </a:r>
            <a:r>
              <a:rPr lang="en-US" sz="3200" dirty="0">
                <a:latin typeface="Arial" pitchFamily="34" charset="0"/>
                <a:cs typeface="Arial" pitchFamily="34" charset="0"/>
              </a:rPr>
              <a:t> </a:t>
            </a:r>
            <a:r>
              <a:rPr lang="en-US" sz="3200" dirty="0" err="1">
                <a:latin typeface="Arial" pitchFamily="34" charset="0"/>
                <a:cs typeface="Arial" pitchFamily="34" charset="0"/>
              </a:rPr>
              <a:t>hiểm</a:t>
            </a:r>
            <a:r>
              <a:rPr lang="en-US" sz="3200" dirty="0">
                <a:latin typeface="Arial" pitchFamily="34" charset="0"/>
                <a:cs typeface="Arial" pitchFamily="34" charset="0"/>
              </a:rPr>
              <a:t> </a:t>
            </a:r>
            <a:r>
              <a:rPr lang="en-US" sz="3200" dirty="0" err="1">
                <a:latin typeface="Arial" pitchFamily="34" charset="0"/>
                <a:cs typeface="Arial" pitchFamily="34" charset="0"/>
              </a:rPr>
              <a:t>xã</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bắt</a:t>
            </a:r>
            <a:r>
              <a:rPr lang="en-US" sz="3200" dirty="0">
                <a:latin typeface="Arial" pitchFamily="34" charset="0"/>
                <a:cs typeface="Arial" pitchFamily="34" charset="0"/>
              </a:rPr>
              <a:t> </a:t>
            </a:r>
            <a:r>
              <a:rPr lang="en-US" sz="3200" dirty="0" err="1">
                <a:latin typeface="Arial" pitchFamily="34" charset="0"/>
                <a:cs typeface="Arial" pitchFamily="34" charset="0"/>
              </a:rPr>
              <a:t>buộc</a:t>
            </a:r>
            <a:r>
              <a:rPr lang="en-US" sz="3200" dirty="0">
                <a:latin typeface="Arial" pitchFamily="34" charset="0"/>
                <a:cs typeface="Arial" pitchFamily="34" charset="0"/>
              </a:rPr>
              <a:t> </a:t>
            </a:r>
            <a:r>
              <a:rPr lang="vi-VN" sz="3200" dirty="0">
                <a:cs typeface="Arial" pitchFamily="34" charset="0"/>
              </a:rPr>
              <a:t> </a:t>
            </a:r>
          </a:p>
        </p:txBody>
      </p:sp>
      <p:graphicFrame>
        <p:nvGraphicFramePr>
          <p:cNvPr id="3" name="Diagram 2"/>
          <p:cNvGraphicFramePr/>
          <p:nvPr/>
        </p:nvGraphicFramePr>
        <p:xfrm>
          <a:off x="0" y="2794000"/>
          <a:ext cx="9144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289453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Graphic spid="3" grpId="0">
        <p:bldAsOne/>
      </p:bldGraphic>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835325"/>
            <a:ext cx="9140825" cy="1608138"/>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a:latin typeface="Arial" pitchFamily="34" charset="0"/>
                <a:cs typeface="Arial" pitchFamily="34" charset="0"/>
              </a:rPr>
              <a:t>Bảo</a:t>
            </a:r>
            <a:r>
              <a:rPr lang="en-US" sz="3200" b="1" dirty="0">
                <a:latin typeface="Arial" pitchFamily="34" charset="0"/>
                <a:cs typeface="Arial" pitchFamily="34" charset="0"/>
              </a:rPr>
              <a:t> </a:t>
            </a:r>
            <a:r>
              <a:rPr lang="en-US" sz="3200" b="1" dirty="0" err="1">
                <a:latin typeface="Arial" pitchFamily="34" charset="0"/>
                <a:cs typeface="Arial" pitchFamily="34" charset="0"/>
              </a:rPr>
              <a:t>hiểm</a:t>
            </a:r>
            <a:r>
              <a:rPr lang="en-US" sz="3200" b="1" dirty="0">
                <a:latin typeface="Arial" pitchFamily="34" charset="0"/>
                <a:cs typeface="Arial" pitchFamily="34" charset="0"/>
              </a:rPr>
              <a:t> </a:t>
            </a:r>
            <a:r>
              <a:rPr lang="en-US" sz="3200" b="1" dirty="0" err="1">
                <a:latin typeface="Arial" pitchFamily="34" charset="0"/>
                <a:cs typeface="Arial" pitchFamily="34" charset="0"/>
              </a:rPr>
              <a:t>thất</a:t>
            </a:r>
            <a:r>
              <a:rPr lang="en-US" sz="3200" b="1" dirty="0">
                <a:latin typeface="Arial" pitchFamily="34" charset="0"/>
                <a:cs typeface="Arial" pitchFamily="34" charset="0"/>
              </a:rPr>
              <a:t> </a:t>
            </a:r>
            <a:r>
              <a:rPr lang="en-US" sz="3200" b="1" dirty="0" err="1">
                <a:latin typeface="Arial" pitchFamily="34" charset="0"/>
                <a:cs typeface="Arial" pitchFamily="34" charset="0"/>
              </a:rPr>
              <a:t>nghiệp</a:t>
            </a:r>
            <a:r>
              <a:rPr lang="en-US" sz="3200" dirty="0">
                <a:latin typeface="Arial" pitchFamily="34" charset="0"/>
                <a:cs typeface="Arial" pitchFamily="34" charset="0"/>
              </a:rPr>
              <a:t>: </a:t>
            </a:r>
            <a:r>
              <a:rPr lang="vi-VN" sz="3200" dirty="0">
                <a:cs typeface="Arial" pitchFamily="34" charset="0"/>
              </a:rPr>
              <a:t>bắt buộc áp dụng đối với người lao động là công dân Việt Nam</a:t>
            </a:r>
            <a:r>
              <a:rPr lang="en-US" sz="3200" dirty="0">
                <a:latin typeface="Arial" pitchFamily="34" charset="0"/>
                <a:cs typeface="Arial" pitchFamily="34" charset="0"/>
              </a:rPr>
              <a:t> (HĐLĐ </a:t>
            </a:r>
            <a:r>
              <a:rPr lang="en-US" sz="3200" dirty="0" err="1">
                <a:latin typeface="Arial" pitchFamily="34" charset="0"/>
                <a:cs typeface="Arial" pitchFamily="34" charset="0"/>
              </a:rPr>
              <a:t>loại</a:t>
            </a:r>
            <a:r>
              <a:rPr lang="en-US" sz="3200" dirty="0">
                <a:latin typeface="Arial" pitchFamily="34" charset="0"/>
                <a:cs typeface="Arial" pitchFamily="34" charset="0"/>
              </a:rPr>
              <a:t> 1,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loại</a:t>
            </a:r>
            <a:r>
              <a:rPr lang="en-US" sz="3200" dirty="0">
                <a:latin typeface="Arial" pitchFamily="34" charset="0"/>
                <a:cs typeface="Arial" pitchFamily="34" charset="0"/>
              </a:rPr>
              <a:t> 2) </a:t>
            </a:r>
            <a:endParaRPr lang="vi-VN" sz="3200" dirty="0">
              <a:cs typeface="Arial" pitchFamily="34" charset="0"/>
            </a:endParaRPr>
          </a:p>
        </p:txBody>
      </p:sp>
      <p:pic>
        <p:nvPicPr>
          <p:cNvPr id="10240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 name="Group 48"/>
          <p:cNvGrpSpPr>
            <a:grpSpLocks/>
          </p:cNvGrpSpPr>
          <p:nvPr/>
        </p:nvGrpSpPr>
        <p:grpSpPr bwMode="auto">
          <a:xfrm>
            <a:off x="598488" y="3716338"/>
            <a:ext cx="2855912" cy="2266950"/>
            <a:chOff x="3248025" y="3752850"/>
            <a:chExt cx="1704975" cy="1885950"/>
          </a:xfrm>
        </p:grpSpPr>
        <p:sp>
          <p:nvSpPr>
            <p:cNvPr id="102424"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solidFill>
                  <a:srgbClr val="FF0000"/>
                </a:solidFill>
              </a:endParaRPr>
            </a:p>
          </p:txBody>
        </p:sp>
        <p:sp>
          <p:nvSpPr>
            <p:cNvPr id="102425"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26"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27"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28"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29" name="Text Box 39"/>
            <p:cNvSpPr txBox="1">
              <a:spLocks noChangeArrowheads="1"/>
            </p:cNvSpPr>
            <p:nvPr/>
          </p:nvSpPr>
          <p:spPr bwMode="gray">
            <a:xfrm>
              <a:off x="3384422" y="4236719"/>
              <a:ext cx="1568578" cy="896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r>
                <a:rPr lang="vi-VN" sz="3200" b="1" dirty="0">
                  <a:solidFill>
                    <a:srgbClr val="FF0000"/>
                  </a:solidFill>
                </a:rPr>
                <a:t>trợ cấp thất nghiệp</a:t>
              </a:r>
            </a:p>
          </p:txBody>
        </p:sp>
      </p:grpSp>
      <p:sp>
        <p:nvSpPr>
          <p:cNvPr id="21" name="Oval 20"/>
          <p:cNvSpPr/>
          <p:nvPr/>
        </p:nvSpPr>
        <p:spPr>
          <a:xfrm>
            <a:off x="661988" y="2943225"/>
            <a:ext cx="7669212" cy="730250"/>
          </a:xfrm>
          <a:prstGeom prst="ellipse">
            <a:avLst/>
          </a:prstGeom>
          <a:ln>
            <a:solidFill>
              <a:schemeClr val="accent3">
                <a:lumMod val="50000"/>
              </a:schemeClr>
            </a:solidFill>
          </a:ln>
        </p:spPr>
        <p:style>
          <a:lnRef idx="0">
            <a:schemeClr val="accent3"/>
          </a:lnRef>
          <a:fillRef idx="3">
            <a:schemeClr val="accent3"/>
          </a:fillRef>
          <a:effectRef idx="3">
            <a:schemeClr val="accent3"/>
          </a:effectRef>
          <a:fontRef idx="minor">
            <a:schemeClr val="lt1"/>
          </a:fontRef>
        </p:style>
        <p:txBody>
          <a:bodyPr anchor="ctr"/>
          <a:lstStyle/>
          <a:p>
            <a:pPr>
              <a:defRPr/>
            </a:pPr>
            <a:r>
              <a:rPr lang="en-US" sz="3600" b="1" dirty="0">
                <a:solidFill>
                  <a:schemeClr val="tx1"/>
                </a:solidFill>
                <a:latin typeface="Arial" pitchFamily="34" charset="0"/>
                <a:cs typeface="Arial" pitchFamily="34" charset="0"/>
              </a:rPr>
              <a:t>C</a:t>
            </a:r>
            <a:r>
              <a:rPr lang="vi-VN" sz="3600" b="1" dirty="0">
                <a:solidFill>
                  <a:schemeClr val="tx1"/>
                </a:solidFill>
                <a:cs typeface="Arial" pitchFamily="34" charset="0"/>
              </a:rPr>
              <a:t>ó ba chế độ bảo hiểm</a:t>
            </a:r>
          </a:p>
        </p:txBody>
      </p:sp>
      <p:sp>
        <p:nvSpPr>
          <p:cNvPr id="22" name="Right Arrow 21"/>
          <p:cNvSpPr/>
          <p:nvPr/>
        </p:nvSpPr>
        <p:spPr>
          <a:xfrm rot="5400000">
            <a:off x="4029869" y="4182269"/>
            <a:ext cx="890587" cy="1111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Right Arrow 22"/>
          <p:cNvSpPr/>
          <p:nvPr/>
        </p:nvSpPr>
        <p:spPr>
          <a:xfrm rot="8400000">
            <a:off x="3335338" y="4103688"/>
            <a:ext cx="1219200" cy="152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ight Arrow 23"/>
          <p:cNvSpPr/>
          <p:nvPr/>
        </p:nvSpPr>
        <p:spPr>
          <a:xfrm rot="2400000">
            <a:off x="4437063" y="4103688"/>
            <a:ext cx="1219200" cy="152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25" name="Group 48"/>
          <p:cNvGrpSpPr>
            <a:grpSpLocks/>
          </p:cNvGrpSpPr>
          <p:nvPr/>
        </p:nvGrpSpPr>
        <p:grpSpPr bwMode="auto">
          <a:xfrm>
            <a:off x="3044825" y="4816475"/>
            <a:ext cx="2857500" cy="2266950"/>
            <a:chOff x="3248025" y="3752850"/>
            <a:chExt cx="1704975" cy="1885950"/>
          </a:xfrm>
        </p:grpSpPr>
        <p:sp>
          <p:nvSpPr>
            <p:cNvPr id="102418"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solidFill>
                  <a:srgbClr val="FF0000"/>
                </a:solidFill>
              </a:endParaRPr>
            </a:p>
          </p:txBody>
        </p:sp>
        <p:sp>
          <p:nvSpPr>
            <p:cNvPr id="102419"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20"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21"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22"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23" name="Text Box 39"/>
            <p:cNvSpPr txBox="1">
              <a:spLocks noChangeArrowheads="1"/>
            </p:cNvSpPr>
            <p:nvPr/>
          </p:nvSpPr>
          <p:spPr bwMode="gray">
            <a:xfrm>
              <a:off x="3384422" y="4236719"/>
              <a:ext cx="1568578" cy="896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r>
                <a:rPr lang="vi-VN" sz="3200" b="1">
                  <a:solidFill>
                    <a:srgbClr val="FF0000"/>
                  </a:solidFill>
                </a:rPr>
                <a:t>hỗ trợ học nghề</a:t>
              </a:r>
            </a:p>
          </p:txBody>
        </p:sp>
      </p:grpSp>
      <p:grpSp>
        <p:nvGrpSpPr>
          <p:cNvPr id="32" name="Group 48"/>
          <p:cNvGrpSpPr>
            <a:grpSpLocks/>
          </p:cNvGrpSpPr>
          <p:nvPr/>
        </p:nvGrpSpPr>
        <p:grpSpPr bwMode="auto">
          <a:xfrm>
            <a:off x="5503863" y="3716338"/>
            <a:ext cx="2859087" cy="2266950"/>
            <a:chOff x="3248025" y="3752850"/>
            <a:chExt cx="1704975" cy="1885950"/>
          </a:xfrm>
        </p:grpSpPr>
        <p:sp>
          <p:nvSpPr>
            <p:cNvPr id="102412"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solidFill>
                  <a:srgbClr val="FF0000"/>
                </a:solidFill>
              </a:endParaRPr>
            </a:p>
          </p:txBody>
        </p:sp>
        <p:sp>
          <p:nvSpPr>
            <p:cNvPr id="102413"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14"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15"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16"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solidFill>
                  <a:srgbClr val="FF0000"/>
                </a:solidFill>
              </a:endParaRPr>
            </a:p>
          </p:txBody>
        </p:sp>
        <p:sp>
          <p:nvSpPr>
            <p:cNvPr id="102417" name="Text Box 39"/>
            <p:cNvSpPr txBox="1">
              <a:spLocks noChangeArrowheads="1"/>
            </p:cNvSpPr>
            <p:nvPr/>
          </p:nvSpPr>
          <p:spPr bwMode="gray">
            <a:xfrm>
              <a:off x="3384422" y="4236719"/>
              <a:ext cx="1568578" cy="896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r>
                <a:rPr lang="vi-VN" sz="3200" b="1">
                  <a:solidFill>
                    <a:srgbClr val="FF0000"/>
                  </a:solidFill>
                </a:rPr>
                <a:t>hỗ trợ tìm việc làm</a:t>
              </a:r>
            </a:p>
          </p:txBody>
        </p:sp>
      </p:grpSp>
    </p:spTree>
    <p:extLst>
      <p:ext uri="{BB962C8B-B14F-4D97-AF65-F5344CB8AC3E}">
        <p14:creationId xmlns:p14="http://schemas.microsoft.com/office/powerpoint/2010/main" val="225830091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5" presetClass="entr" presetSubtype="10" fill="hold"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checkerboard(across)">
                                      <p:cBhvr>
                                        <p:cTn id="14" dur="500"/>
                                        <p:tgtEl>
                                          <p:spTgt spid="21"/>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6" presetClass="entr" presetSubtype="26"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Horizontal)">
                                      <p:cBhvr>
                                        <p:cTn id="19" dur="500"/>
                                        <p:tgtEl>
                                          <p:spTgt spid="2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linds(horizontal)">
                                      <p:cBhvr>
                                        <p:cTn id="24" dur="500"/>
                                        <p:tgtEl>
                                          <p:spTgt spid="13"/>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6" presetClass="entr" presetSubtype="26" fill="hold" grpId="0" nodeType="click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barn(inHorizontal)">
                                      <p:cBhvr>
                                        <p:cTn id="29" dur="500"/>
                                        <p:tgtEl>
                                          <p:spTgt spid="22"/>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blinds(horizontal)">
                                      <p:cBhvr>
                                        <p:cTn id="34" dur="500"/>
                                        <p:tgtEl>
                                          <p:spTgt spid="25"/>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6" presetClass="entr" presetSubtype="26" fill="hold" grpId="0" nodeType="click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barn(inHorizontal)">
                                      <p:cBhvr>
                                        <p:cTn id="39" dur="500"/>
                                        <p:tgtEl>
                                          <p:spTgt spid="24"/>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3" presetClass="entr" presetSubtype="10" fill="hold" nodeType="click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blinds(horizontal)">
                                      <p:cBhvr>
                                        <p:cTn id="4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2" grpId="0" animBg="1"/>
      <p:bldP spid="23" grpId="0" animBg="1"/>
      <p:bldP spid="24"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6181725" cy="10271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 Mức đóng bảo hiểm xã hội: </a:t>
            </a:r>
          </a:p>
        </p:txBody>
      </p:sp>
      <p:pic>
        <p:nvPicPr>
          <p:cNvPr id="10342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482600" y="2546350"/>
            <a:ext cx="8661400" cy="695325"/>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 (Quyết định 1111/QĐ-BHXH ngày 25/10/2011) </a:t>
            </a:r>
          </a:p>
        </p:txBody>
      </p:sp>
      <p:sp>
        <p:nvSpPr>
          <p:cNvPr id="7" name="Rounded Rectangle 6"/>
          <p:cNvSpPr/>
          <p:nvPr/>
        </p:nvSpPr>
        <p:spPr>
          <a:xfrm>
            <a:off x="3175" y="3495675"/>
            <a:ext cx="7677150" cy="10271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Mức đóng bảo hiểm xã hội bắt buộc: </a:t>
            </a:r>
          </a:p>
        </p:txBody>
      </p:sp>
      <p:sp>
        <p:nvSpPr>
          <p:cNvPr id="8" name="Rounded Rectangle 7"/>
          <p:cNvSpPr/>
          <p:nvPr/>
        </p:nvSpPr>
        <p:spPr>
          <a:xfrm>
            <a:off x="1695450" y="4738688"/>
            <a:ext cx="4486275" cy="892175"/>
          </a:xfrm>
          <a:prstGeom prst="roundRect">
            <a:avLst/>
          </a:prstGeom>
          <a:solidFill>
            <a:schemeClr val="accent6">
              <a:lumMod val="20000"/>
              <a:lumOff val="80000"/>
            </a:schemeClr>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Với người lao động</a:t>
            </a:r>
          </a:p>
        </p:txBody>
      </p:sp>
      <p:sp>
        <p:nvSpPr>
          <p:cNvPr id="11" name="Rounded Rectangle 10"/>
          <p:cNvSpPr/>
          <p:nvPr/>
        </p:nvSpPr>
        <p:spPr>
          <a:xfrm>
            <a:off x="1695450" y="5802313"/>
            <a:ext cx="6235700" cy="889000"/>
          </a:xfrm>
          <a:prstGeom prst="roundRect">
            <a:avLst/>
          </a:prstGeom>
          <a:solidFill>
            <a:schemeClr val="accent6">
              <a:lumMod val="60000"/>
              <a:lumOff val="40000"/>
            </a:schemeClr>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Với người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vi-VN" sz="3200" b="1" dirty="0">
                <a:cs typeface="Arial" pitchFamily="34" charset="0"/>
              </a:rPr>
              <a:t>lao động</a:t>
            </a:r>
          </a:p>
        </p:txBody>
      </p:sp>
    </p:spTree>
    <p:extLst>
      <p:ext uri="{BB962C8B-B14F-4D97-AF65-F5344CB8AC3E}">
        <p14:creationId xmlns:p14="http://schemas.microsoft.com/office/powerpoint/2010/main" val="32939459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8" grpId="0" animBg="1"/>
      <p:bldP spid="11"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7677150" cy="1027113"/>
          </a:xfrm>
          <a:prstGeom prst="roundRect">
            <a:avLst/>
          </a:prstGeom>
          <a:solidFill>
            <a:srgbClr val="FFCCFF"/>
          </a:solidFill>
          <a:ln w="28575">
            <a:solidFill>
              <a:schemeClr val="accent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Mức đóng bảo hiểm xã hội bắt buộc: </a:t>
            </a:r>
          </a:p>
        </p:txBody>
      </p:sp>
      <p:pic>
        <p:nvPicPr>
          <p:cNvPr id="10445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3476625"/>
            <a:ext cx="9140825" cy="1809750"/>
          </a:xfrm>
          <a:prstGeom prst="roundRect">
            <a:avLst/>
          </a:prstGeom>
          <a:solidFill>
            <a:schemeClr val="accent1">
              <a:lumMod val="40000"/>
              <a:lumOff val="60000"/>
            </a:schemeClr>
          </a:solidFill>
          <a:ln w="28575">
            <a:solidFill>
              <a:schemeClr val="tx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Hàng tháng, người lao động đóng bằng </a:t>
            </a:r>
            <a:r>
              <a:rPr lang="vi-VN" sz="3200" dirty="0">
                <a:solidFill>
                  <a:srgbClr val="FF0000"/>
                </a:solidFill>
                <a:cs typeface="Arial" pitchFamily="34" charset="0"/>
              </a:rPr>
              <a:t>5%</a:t>
            </a:r>
            <a:r>
              <a:rPr lang="vi-VN" sz="3200" dirty="0">
                <a:cs typeface="Arial" pitchFamily="34" charset="0"/>
              </a:rPr>
              <a:t> mức tiền lương, tiền công vào </a:t>
            </a:r>
            <a:r>
              <a:rPr lang="vi-VN" sz="3200" dirty="0">
                <a:solidFill>
                  <a:srgbClr val="FF0000"/>
                </a:solidFill>
                <a:cs typeface="Arial" pitchFamily="34" charset="0"/>
              </a:rPr>
              <a:t>quỹ hưu trí và tử tuất</a:t>
            </a:r>
          </a:p>
        </p:txBody>
      </p:sp>
      <p:sp>
        <p:nvSpPr>
          <p:cNvPr id="7" name="Rounded Rectangle 6"/>
          <p:cNvSpPr/>
          <p:nvPr/>
        </p:nvSpPr>
        <p:spPr>
          <a:xfrm>
            <a:off x="0" y="2427288"/>
            <a:ext cx="4486275" cy="893762"/>
          </a:xfrm>
          <a:prstGeom prst="roundRect">
            <a:avLst/>
          </a:prstGeom>
          <a:solidFill>
            <a:schemeClr val="accent6">
              <a:lumMod val="20000"/>
              <a:lumOff val="80000"/>
            </a:schemeClr>
          </a:solidFill>
          <a:ln w="28575">
            <a:solidFill>
              <a:schemeClr val="accent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Với người lao động</a:t>
            </a:r>
          </a:p>
        </p:txBody>
      </p:sp>
      <p:sp>
        <p:nvSpPr>
          <p:cNvPr id="8" name="Rounded Rectangle 7"/>
          <p:cNvSpPr/>
          <p:nvPr/>
        </p:nvSpPr>
        <p:spPr>
          <a:xfrm>
            <a:off x="3175" y="5624513"/>
            <a:ext cx="9140825" cy="114141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200" dirty="0">
                <a:cs typeface="Arial" pitchFamily="34" charset="0"/>
              </a:rPr>
              <a:t>Từ năm 2010 trở đi </a:t>
            </a:r>
            <a:r>
              <a:rPr lang="vi-VN" sz="3200" dirty="0">
                <a:solidFill>
                  <a:srgbClr val="FF0000"/>
                </a:solidFill>
                <a:cs typeface="Arial" pitchFamily="34" charset="0"/>
              </a:rPr>
              <a:t>cứ 2 năm </a:t>
            </a:r>
            <a:r>
              <a:rPr lang="vi-VN" sz="3200" dirty="0">
                <a:cs typeface="Arial" pitchFamily="34" charset="0"/>
              </a:rPr>
              <a:t>một lần đóng thêm </a:t>
            </a:r>
            <a:r>
              <a:rPr lang="vi-VN" sz="3200" dirty="0">
                <a:solidFill>
                  <a:srgbClr val="FF0000"/>
                </a:solidFill>
                <a:cs typeface="Arial" pitchFamily="34" charset="0"/>
              </a:rPr>
              <a:t>1%</a:t>
            </a:r>
            <a:r>
              <a:rPr lang="vi-VN" sz="3200" dirty="0">
                <a:cs typeface="Arial" pitchFamily="34" charset="0"/>
              </a:rPr>
              <a:t> cho đến khi đạt mức 8%; </a:t>
            </a:r>
          </a:p>
        </p:txBody>
      </p:sp>
    </p:spTree>
    <p:extLst>
      <p:ext uri="{BB962C8B-B14F-4D97-AF65-F5344CB8AC3E}">
        <p14:creationId xmlns:p14="http://schemas.microsoft.com/office/powerpoint/2010/main" val="184998343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8"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7677150" cy="1027113"/>
          </a:xfrm>
          <a:prstGeom prst="roundRect">
            <a:avLst/>
          </a:prstGeom>
          <a:solidFill>
            <a:srgbClr val="FFCCFF"/>
          </a:solidFill>
          <a:ln w="28575">
            <a:solidFill>
              <a:schemeClr val="accent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Mức đóng bảo hiểm xã hội bắt buộc: </a:t>
            </a:r>
          </a:p>
        </p:txBody>
      </p:sp>
      <p:pic>
        <p:nvPicPr>
          <p:cNvPr id="10547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4724400"/>
            <a:ext cx="9140825" cy="1809750"/>
          </a:xfrm>
          <a:prstGeom prst="roundRect">
            <a:avLst/>
          </a:prstGeom>
          <a:ln/>
        </p:spPr>
        <p:style>
          <a:lnRef idx="3">
            <a:schemeClr val="lt1"/>
          </a:lnRef>
          <a:fillRef idx="1">
            <a:schemeClr val="accent2"/>
          </a:fillRef>
          <a:effectRef idx="1">
            <a:schemeClr val="accent2"/>
          </a:effectRef>
          <a:fontRef idx="minor">
            <a:schemeClr val="lt1"/>
          </a:fontRef>
        </p:style>
        <p:txBody>
          <a:bodyPr anchor="ctr"/>
          <a:lstStyle/>
          <a:p>
            <a:pPr>
              <a:defRPr/>
            </a:pPr>
            <a:r>
              <a:rPr lang="vi-VN" sz="3200" dirty="0">
                <a:solidFill>
                  <a:schemeClr val="tx1"/>
                </a:solidFill>
                <a:cs typeface="Arial" pitchFamily="34" charset="0"/>
              </a:rPr>
              <a:t>Hàng tháng, người sử dụng lao động đóng trên quỹ tiền lương, tiền công đóng bảo hiểm xã hội của người lao động. Cụ thể:</a:t>
            </a:r>
          </a:p>
        </p:txBody>
      </p:sp>
      <p:sp>
        <p:nvSpPr>
          <p:cNvPr id="10" name="Rounded Rectangle 9"/>
          <p:cNvSpPr/>
          <p:nvPr/>
        </p:nvSpPr>
        <p:spPr>
          <a:xfrm>
            <a:off x="3175" y="3059113"/>
            <a:ext cx="6234113" cy="889000"/>
          </a:xfrm>
          <a:prstGeom prst="roundRect">
            <a:avLst/>
          </a:prstGeom>
          <a:solidFill>
            <a:schemeClr val="accent6">
              <a:lumMod val="60000"/>
              <a:lumOff val="40000"/>
            </a:schemeClr>
          </a:solidFill>
          <a:ln w="28575">
            <a:solidFill>
              <a:schemeClr val="accent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Với người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vi-VN" sz="3200" b="1" dirty="0">
                <a:cs typeface="Arial" pitchFamily="34" charset="0"/>
              </a:rPr>
              <a:t>lao động</a:t>
            </a:r>
          </a:p>
        </p:txBody>
      </p:sp>
    </p:spTree>
    <p:extLst>
      <p:ext uri="{BB962C8B-B14F-4D97-AF65-F5344CB8AC3E}">
        <p14:creationId xmlns:p14="http://schemas.microsoft.com/office/powerpoint/2010/main" val="296362991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178435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Cụ thể: </a:t>
            </a:r>
          </a:p>
        </p:txBody>
      </p:sp>
      <p:pic>
        <p:nvPicPr>
          <p:cNvPr id="10650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2263775" y="1995488"/>
            <a:ext cx="4203700" cy="1628775"/>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 </a:t>
            </a:r>
            <a:r>
              <a:rPr lang="en-US" sz="3200" dirty="0" err="1">
                <a:latin typeface="Arial" pitchFamily="34" charset="0"/>
                <a:cs typeface="Arial" pitchFamily="34" charset="0"/>
              </a:rPr>
              <a:t>Đóng</a:t>
            </a:r>
            <a:r>
              <a:rPr lang="en-US" sz="3200" dirty="0">
                <a:latin typeface="Arial" pitchFamily="34" charset="0"/>
                <a:cs typeface="Arial" pitchFamily="34" charset="0"/>
              </a:rPr>
              <a:t> </a:t>
            </a:r>
            <a:r>
              <a:rPr lang="vi-VN" sz="3200" b="1" dirty="0">
                <a:solidFill>
                  <a:srgbClr val="FF0000"/>
                </a:solidFill>
                <a:cs typeface="Arial" pitchFamily="34" charset="0"/>
              </a:rPr>
              <a:t>3% </a:t>
            </a:r>
            <a:r>
              <a:rPr lang="vi-VN" sz="3200" dirty="0">
                <a:cs typeface="Arial" pitchFamily="34" charset="0"/>
              </a:rPr>
              <a:t>vào quỹ ốm đau và thai sản; </a:t>
            </a:r>
          </a:p>
        </p:txBody>
      </p:sp>
      <p:sp>
        <p:nvSpPr>
          <p:cNvPr id="8" name="Rounded Rectangle 7"/>
          <p:cNvSpPr/>
          <p:nvPr/>
        </p:nvSpPr>
        <p:spPr>
          <a:xfrm>
            <a:off x="331788" y="4365625"/>
            <a:ext cx="8480425" cy="191928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 </a:t>
            </a:r>
            <a:r>
              <a:rPr lang="en-US" sz="3200" dirty="0">
                <a:cs typeface="Arial" pitchFamily="34" charset="0"/>
              </a:rPr>
              <a:t>(</a:t>
            </a:r>
            <a:r>
              <a:rPr lang="vi-VN" sz="3200" dirty="0">
                <a:cs typeface="Arial" pitchFamily="34" charset="0"/>
              </a:rPr>
              <a:t>trong đó </a:t>
            </a:r>
            <a:r>
              <a:rPr lang="vi-VN" sz="3200" dirty="0">
                <a:solidFill>
                  <a:srgbClr val="FF0000"/>
                </a:solidFill>
                <a:cs typeface="Arial" pitchFamily="34" charset="0"/>
              </a:rPr>
              <a:t>người sử dụng lao động</a:t>
            </a:r>
            <a:r>
              <a:rPr lang="vi-VN" sz="3200" dirty="0">
                <a:cs typeface="Arial" pitchFamily="34" charset="0"/>
              </a:rPr>
              <a:t> giữ lại </a:t>
            </a:r>
            <a:r>
              <a:rPr lang="vi-VN" sz="3200" dirty="0">
                <a:solidFill>
                  <a:srgbClr val="FF0000"/>
                </a:solidFill>
                <a:cs typeface="Arial" pitchFamily="34" charset="0"/>
              </a:rPr>
              <a:t>2%</a:t>
            </a:r>
            <a:r>
              <a:rPr lang="vi-VN" sz="3200" dirty="0">
                <a:cs typeface="Arial" pitchFamily="34" charset="0"/>
              </a:rPr>
              <a:t> để trả kịp thời cho người lao động đủ điều kiện hưởng trợ cấp ốm đau thai sản</a:t>
            </a:r>
            <a:r>
              <a:rPr lang="en-US" sz="3200" dirty="0">
                <a:cs typeface="Arial" pitchFamily="34" charset="0"/>
              </a:rPr>
              <a:t>)</a:t>
            </a:r>
            <a:r>
              <a:rPr lang="vi-VN" sz="3200" dirty="0">
                <a:cs typeface="Arial" pitchFamily="34" charset="0"/>
              </a:rPr>
              <a:t>;</a:t>
            </a:r>
          </a:p>
        </p:txBody>
      </p:sp>
    </p:spTree>
    <p:extLst>
      <p:ext uri="{BB962C8B-B14F-4D97-AF65-F5344CB8AC3E}">
        <p14:creationId xmlns:p14="http://schemas.microsoft.com/office/powerpoint/2010/main" val="218781683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8"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178435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Cụ thể: </a:t>
            </a:r>
          </a:p>
        </p:txBody>
      </p:sp>
      <p:pic>
        <p:nvPicPr>
          <p:cNvPr id="10752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2643188"/>
            <a:ext cx="9144000" cy="1296987"/>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200" dirty="0">
                <a:cs typeface="Arial" pitchFamily="34" charset="0"/>
              </a:rPr>
              <a:t>1% vào quỹ tai nạn lao động, bệnh nghề nghiệp</a:t>
            </a:r>
          </a:p>
        </p:txBody>
      </p:sp>
      <p:sp>
        <p:nvSpPr>
          <p:cNvPr id="8" name="Rounded Rectangle 7"/>
          <p:cNvSpPr/>
          <p:nvPr/>
        </p:nvSpPr>
        <p:spPr>
          <a:xfrm>
            <a:off x="0" y="4410075"/>
            <a:ext cx="9140825" cy="23225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cs typeface="Arial" pitchFamily="34" charset="0"/>
              </a:rPr>
              <a:t>Đ</a:t>
            </a:r>
            <a:r>
              <a:rPr lang="vi-VN" sz="3200" dirty="0">
                <a:cs typeface="Arial" pitchFamily="34" charset="0"/>
              </a:rPr>
              <a:t>óng 11% vào quỹ hưu trí và tử tuất. </a:t>
            </a:r>
            <a:endParaRPr lang="en-US" sz="3200" dirty="0">
              <a:cs typeface="Arial" pitchFamily="34" charset="0"/>
            </a:endParaRPr>
          </a:p>
          <a:p>
            <a:pPr>
              <a:defRPr/>
            </a:pPr>
            <a:r>
              <a:rPr lang="vi-VN" sz="3200" dirty="0">
                <a:cs typeface="Arial" pitchFamily="34" charset="0"/>
              </a:rPr>
              <a:t>Từ 2012 trở đi cứ 2 năm một lần đóng thêm 1 % </a:t>
            </a:r>
          </a:p>
          <a:p>
            <a:pPr>
              <a:defRPr/>
            </a:pPr>
            <a:r>
              <a:rPr lang="vi-VN" sz="3200" dirty="0">
                <a:cs typeface="Arial" pitchFamily="34" charset="0"/>
              </a:rPr>
              <a:t>cho đến đạt mức 14%.</a:t>
            </a:r>
          </a:p>
        </p:txBody>
      </p:sp>
    </p:spTree>
    <p:extLst>
      <p:ext uri="{BB962C8B-B14F-4D97-AF65-F5344CB8AC3E}">
        <p14:creationId xmlns:p14="http://schemas.microsoft.com/office/powerpoint/2010/main" val="371293328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d. Mức đóng bảo hiểm xã hội </a:t>
            </a:r>
            <a:r>
              <a:rPr lang="vi-VN" sz="3200" b="1" dirty="0">
                <a:solidFill>
                  <a:srgbClr val="FF0000"/>
                </a:solidFill>
                <a:cs typeface="Arial" pitchFamily="34" charset="0"/>
              </a:rPr>
              <a:t>tự nguyện</a:t>
            </a:r>
          </a:p>
        </p:txBody>
      </p:sp>
      <p:pic>
        <p:nvPicPr>
          <p:cNvPr id="10854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479675"/>
            <a:ext cx="9140825" cy="1760538"/>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Người lao động đóng bảo hiểm hàng tháng bằng </a:t>
            </a:r>
            <a:r>
              <a:rPr lang="vi-VN" sz="3200" dirty="0">
                <a:solidFill>
                  <a:srgbClr val="FF0000"/>
                </a:solidFill>
                <a:cs typeface="Arial" pitchFamily="34" charset="0"/>
              </a:rPr>
              <a:t>16%</a:t>
            </a:r>
            <a:r>
              <a:rPr lang="vi-VN" sz="3200" dirty="0">
                <a:cs typeface="Arial" pitchFamily="34" charset="0"/>
              </a:rPr>
              <a:t> mức thu nhập của </a:t>
            </a:r>
            <a:r>
              <a:rPr lang="vi-VN" sz="3200" b="1" dirty="0">
                <a:cs typeface="Arial" pitchFamily="34" charset="0"/>
              </a:rPr>
              <a:t>người lao động lựa chọn</a:t>
            </a:r>
            <a:r>
              <a:rPr lang="vi-VN" sz="3200" dirty="0">
                <a:cs typeface="Arial" pitchFamily="34" charset="0"/>
              </a:rPr>
              <a:t> đóng bảo hiểm xã hội. </a:t>
            </a:r>
          </a:p>
        </p:txBody>
      </p:sp>
      <p:sp>
        <p:nvSpPr>
          <p:cNvPr id="10" name="Rounded Rectangle 9"/>
          <p:cNvSpPr/>
          <p:nvPr/>
        </p:nvSpPr>
        <p:spPr>
          <a:xfrm>
            <a:off x="3175" y="4471988"/>
            <a:ext cx="9140825" cy="2244725"/>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Từ 2010 trở đi cứ 2 năm một lần đóng thêm 2% cho đến khi đạt mức đóng 22%. Người lao động được chọn phương thức đóng theo hàng tháng hoặc từng quý</a:t>
            </a:r>
          </a:p>
        </p:txBody>
      </p:sp>
    </p:spTree>
    <p:extLst>
      <p:ext uri="{BB962C8B-B14F-4D97-AF65-F5344CB8AC3E}">
        <p14:creationId xmlns:p14="http://schemas.microsoft.com/office/powerpoint/2010/main" val="43097684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2.3.6. Thời gian làm việc, thời gian nghỉ ngơi: </a:t>
            </a:r>
          </a:p>
        </p:txBody>
      </p:sp>
      <p:pic>
        <p:nvPicPr>
          <p:cNvPr id="10957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5732463" cy="1311275"/>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200" dirty="0">
                <a:cs typeface="Arial" pitchFamily="34" charset="0"/>
              </a:rPr>
              <a:t> 2.3.6.1. Thời gian làm việc </a:t>
            </a:r>
            <a:endParaRPr lang="en-US" sz="3200" dirty="0">
              <a:cs typeface="Arial" pitchFamily="34" charset="0"/>
            </a:endParaRPr>
          </a:p>
        </p:txBody>
      </p:sp>
      <p:sp>
        <p:nvSpPr>
          <p:cNvPr id="7" name="Rounded Rectangle 6"/>
          <p:cNvSpPr/>
          <p:nvPr/>
        </p:nvSpPr>
        <p:spPr>
          <a:xfrm>
            <a:off x="3411538" y="4633913"/>
            <a:ext cx="5732462" cy="1335087"/>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200" dirty="0">
                <a:cs typeface="Arial" pitchFamily="34" charset="0"/>
              </a:rPr>
              <a:t> (Điều </a:t>
            </a:r>
            <a:r>
              <a:rPr lang="vi-VN" sz="3200" dirty="0" smtClean="0">
                <a:cs typeface="Arial" pitchFamily="34" charset="0"/>
              </a:rPr>
              <a:t>104…107/BLLĐ/2019); </a:t>
            </a:r>
            <a:endParaRPr lang="vi-VN" sz="3200" dirty="0">
              <a:cs typeface="Arial" pitchFamily="34" charset="0"/>
            </a:endParaRPr>
          </a:p>
        </p:txBody>
      </p:sp>
    </p:spTree>
    <p:extLst>
      <p:ext uri="{BB962C8B-B14F-4D97-AF65-F5344CB8AC3E}">
        <p14:creationId xmlns:p14="http://schemas.microsoft.com/office/powerpoint/2010/main" val="16380435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6164263"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en-US" sz="3200" dirty="0" err="1">
                <a:latin typeface="Arial" pitchFamily="34" charset="0"/>
                <a:cs typeface="Arial" pitchFamily="34" charset="0"/>
              </a:rPr>
              <a:t>Thời</a:t>
            </a:r>
            <a:r>
              <a:rPr lang="en-US" sz="3200" dirty="0">
                <a:latin typeface="Arial" pitchFamily="34" charset="0"/>
                <a:cs typeface="Arial" pitchFamily="34" charset="0"/>
              </a:rPr>
              <a:t> </a:t>
            </a:r>
            <a:r>
              <a:rPr lang="en-US" sz="3200" dirty="0" err="1">
                <a:latin typeface="Arial" pitchFamily="34" charset="0"/>
                <a:cs typeface="Arial" pitchFamily="34" charset="0"/>
              </a:rPr>
              <a:t>gian</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tiêu</a:t>
            </a:r>
            <a:r>
              <a:rPr lang="en-US" sz="3200" dirty="0">
                <a:latin typeface="Arial" pitchFamily="34" charset="0"/>
                <a:cs typeface="Arial" pitchFamily="34" charset="0"/>
              </a:rPr>
              <a:t> </a:t>
            </a:r>
            <a:r>
              <a:rPr lang="en-US" sz="3200" dirty="0" err="1">
                <a:latin typeface="Arial" pitchFamily="34" charset="0"/>
                <a:cs typeface="Arial" pitchFamily="34" charset="0"/>
              </a:rPr>
              <a:t>chuẩn</a:t>
            </a:r>
            <a:r>
              <a:rPr lang="vi-VN" sz="3200" b="1" dirty="0">
                <a:cs typeface="Arial" pitchFamily="34" charset="0"/>
              </a:rPr>
              <a:t> </a:t>
            </a:r>
          </a:p>
        </p:txBody>
      </p:sp>
      <p:pic>
        <p:nvPicPr>
          <p:cNvPr id="11059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2662238"/>
            <a:ext cx="9140825" cy="1709737"/>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anchor="ctr"/>
          <a:lstStyle/>
          <a:p>
            <a:pPr>
              <a:defRPr/>
            </a:pPr>
            <a:r>
              <a:rPr lang="vi-VN" sz="3200" dirty="0">
                <a:cs typeface="Arial" pitchFamily="34" charset="0"/>
              </a:rPr>
              <a:t> Thời gian làm việc tiêu chuẩn trong điều kiện lao động bình thường là</a:t>
            </a:r>
          </a:p>
        </p:txBody>
      </p:sp>
      <p:sp>
        <p:nvSpPr>
          <p:cNvPr id="7" name="Rounded Rectangle 6"/>
          <p:cNvSpPr/>
          <p:nvPr/>
        </p:nvSpPr>
        <p:spPr>
          <a:xfrm>
            <a:off x="1412875" y="4743450"/>
            <a:ext cx="6600825" cy="1709738"/>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b="1" dirty="0">
                <a:cs typeface="Arial" pitchFamily="34" charset="0"/>
              </a:rPr>
              <a:t>không quá 08 giờ </a:t>
            </a:r>
            <a:r>
              <a:rPr lang="vi-VN" sz="3200" dirty="0">
                <a:cs typeface="Arial" pitchFamily="34" charset="0"/>
              </a:rPr>
              <a:t>trong 01 ngày </a:t>
            </a:r>
            <a:endParaRPr lang="en-US" sz="3200" dirty="0">
              <a:cs typeface="Arial" pitchFamily="34" charset="0"/>
            </a:endParaRPr>
          </a:p>
          <a:p>
            <a:pPr>
              <a:defRPr/>
            </a:pPr>
            <a:r>
              <a:rPr lang="vi-VN" sz="3200" dirty="0">
                <a:cs typeface="Arial" pitchFamily="34" charset="0"/>
              </a:rPr>
              <a:t>và </a:t>
            </a:r>
            <a:r>
              <a:rPr lang="vi-VN" sz="3200" b="1" dirty="0">
                <a:cs typeface="Arial" pitchFamily="34" charset="0"/>
              </a:rPr>
              <a:t>48 giờ </a:t>
            </a:r>
            <a:r>
              <a:rPr lang="vi-VN" sz="3200" dirty="0">
                <a:cs typeface="Arial" pitchFamily="34" charset="0"/>
              </a:rPr>
              <a:t>trong 01 tuần.</a:t>
            </a:r>
          </a:p>
        </p:txBody>
      </p:sp>
    </p:spTree>
    <p:extLst>
      <p:ext uri="{BB962C8B-B14F-4D97-AF65-F5344CB8AC3E}">
        <p14:creationId xmlns:p14="http://schemas.microsoft.com/office/powerpoint/2010/main" val="131448638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6164263"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en-US" sz="3200" dirty="0" err="1">
                <a:latin typeface="Arial" pitchFamily="34" charset="0"/>
                <a:cs typeface="Arial" pitchFamily="34" charset="0"/>
              </a:rPr>
              <a:t>Thời</a:t>
            </a:r>
            <a:r>
              <a:rPr lang="en-US" sz="3200" dirty="0">
                <a:latin typeface="Arial" pitchFamily="34" charset="0"/>
                <a:cs typeface="Arial" pitchFamily="34" charset="0"/>
              </a:rPr>
              <a:t> </a:t>
            </a:r>
            <a:r>
              <a:rPr lang="en-US" sz="3200" dirty="0" err="1">
                <a:latin typeface="Arial" pitchFamily="34" charset="0"/>
                <a:cs typeface="Arial" pitchFamily="34" charset="0"/>
              </a:rPr>
              <a:t>gian</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tiêu</a:t>
            </a:r>
            <a:r>
              <a:rPr lang="en-US" sz="3200" dirty="0">
                <a:latin typeface="Arial" pitchFamily="34" charset="0"/>
                <a:cs typeface="Arial" pitchFamily="34" charset="0"/>
              </a:rPr>
              <a:t> </a:t>
            </a:r>
            <a:r>
              <a:rPr lang="en-US" sz="3200" dirty="0" err="1">
                <a:latin typeface="Arial" pitchFamily="34" charset="0"/>
                <a:cs typeface="Arial" pitchFamily="34" charset="0"/>
              </a:rPr>
              <a:t>chuẩn</a:t>
            </a:r>
            <a:r>
              <a:rPr lang="vi-VN" sz="3200" b="1" dirty="0">
                <a:cs typeface="Arial" pitchFamily="34" charset="0"/>
              </a:rPr>
              <a:t> </a:t>
            </a:r>
          </a:p>
        </p:txBody>
      </p:sp>
      <p:pic>
        <p:nvPicPr>
          <p:cNvPr id="11162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0" y="2535238"/>
            <a:ext cx="9140825" cy="2152650"/>
          </a:xfrm>
          <a:prstGeom prst="roundRect">
            <a:avLst/>
          </a:prstGeom>
          <a:solidFill>
            <a:srgbClr val="FFFF00"/>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T</a:t>
            </a:r>
            <a:r>
              <a:rPr lang="vi-VN" sz="3200" dirty="0">
                <a:cs typeface="Arial" pitchFamily="34" charset="0"/>
              </a:rPr>
              <a:t>rong </a:t>
            </a:r>
            <a:r>
              <a:rPr lang="en-US" sz="3200" dirty="0">
                <a:cs typeface="Arial" pitchFamily="34" charset="0"/>
              </a:rPr>
              <a:t>ĐK </a:t>
            </a:r>
            <a:r>
              <a:rPr lang="vi-VN" sz="3200" dirty="0">
                <a:cs typeface="Arial" pitchFamily="34" charset="0"/>
              </a:rPr>
              <a:t>đặc biệt được </a:t>
            </a:r>
            <a:r>
              <a:rPr lang="vi-VN" sz="3200" b="1" dirty="0">
                <a:solidFill>
                  <a:srgbClr val="FF0000"/>
                </a:solidFill>
                <a:cs typeface="Arial" pitchFamily="34" charset="0"/>
              </a:rPr>
              <a:t>rút ngắn từ 1 đến 2 giờ</a:t>
            </a:r>
            <a:r>
              <a:rPr lang="vi-VN" sz="3200" dirty="0">
                <a:cs typeface="Arial" pitchFamily="34" charset="0"/>
              </a:rPr>
              <a:t> cho người lao động làm các công việc đặc biệt nặng nhọc, độc hại, nguy hiểm</a:t>
            </a:r>
          </a:p>
        </p:txBody>
      </p:sp>
      <p:sp>
        <p:nvSpPr>
          <p:cNvPr id="7" name="Rounded Rectangle 6"/>
          <p:cNvSpPr/>
          <p:nvPr/>
        </p:nvSpPr>
        <p:spPr>
          <a:xfrm>
            <a:off x="3175" y="5087938"/>
            <a:ext cx="9140825" cy="1654175"/>
          </a:xfrm>
          <a:prstGeom prst="roundRect">
            <a:avLst/>
          </a:prstGeom>
          <a:solidFill>
            <a:schemeClr val="accent6">
              <a:lumMod val="60000"/>
              <a:lumOff val="4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theo danh mục do Bộ </a:t>
            </a:r>
            <a:r>
              <a:rPr lang="en-US" sz="3200" dirty="0">
                <a:cs typeface="Arial" pitchFamily="34" charset="0"/>
              </a:rPr>
              <a:t>LĐ</a:t>
            </a:r>
            <a:r>
              <a:rPr lang="vi-VN" sz="3200" dirty="0">
                <a:cs typeface="Arial" pitchFamily="34" charset="0"/>
              </a:rPr>
              <a:t>- Thương binh và X</a:t>
            </a:r>
            <a:r>
              <a:rPr lang="en-US" sz="3200" dirty="0">
                <a:latin typeface="Arial" pitchFamily="34" charset="0"/>
                <a:cs typeface="Arial" pitchFamily="34" charset="0"/>
              </a:rPr>
              <a:t>H ban </a:t>
            </a:r>
            <a:r>
              <a:rPr lang="en-US" sz="3200" dirty="0" err="1">
                <a:latin typeface="Arial" pitchFamily="34" charset="0"/>
                <a:cs typeface="Arial" pitchFamily="34" charset="0"/>
              </a:rPr>
              <a:t>hành</a:t>
            </a:r>
            <a:endParaRPr lang="vi-VN" sz="3200" dirty="0">
              <a:cs typeface="Arial" pitchFamily="34" charset="0"/>
            </a:endParaRPr>
          </a:p>
        </p:txBody>
      </p:sp>
    </p:spTree>
    <p:extLst>
      <p:ext uri="{BB962C8B-B14F-4D97-AF65-F5344CB8AC3E}">
        <p14:creationId xmlns:p14="http://schemas.microsoft.com/office/powerpoint/2010/main" val="36014779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6048375" cy="84455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en-US" sz="3200" dirty="0" err="1">
                <a:latin typeface="Arial" pitchFamily="34" charset="0"/>
                <a:cs typeface="Arial" pitchFamily="34" charset="0"/>
              </a:rPr>
              <a:t>Thời</a:t>
            </a:r>
            <a:r>
              <a:rPr lang="en-US" sz="3200" dirty="0">
                <a:latin typeface="Arial" pitchFamily="34" charset="0"/>
                <a:cs typeface="Arial" pitchFamily="34" charset="0"/>
              </a:rPr>
              <a:t> </a:t>
            </a:r>
            <a:r>
              <a:rPr lang="en-US" sz="3200" dirty="0" err="1">
                <a:latin typeface="Arial" pitchFamily="34" charset="0"/>
                <a:cs typeface="Arial" pitchFamily="34" charset="0"/>
              </a:rPr>
              <a:t>gian</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tiêu</a:t>
            </a:r>
            <a:r>
              <a:rPr lang="en-US" sz="3200" dirty="0">
                <a:latin typeface="Arial" pitchFamily="34" charset="0"/>
                <a:cs typeface="Arial" pitchFamily="34" charset="0"/>
              </a:rPr>
              <a:t> </a:t>
            </a:r>
            <a:r>
              <a:rPr lang="en-US" sz="3200" dirty="0" err="1">
                <a:latin typeface="Arial" pitchFamily="34" charset="0"/>
                <a:cs typeface="Arial" pitchFamily="34" charset="0"/>
              </a:rPr>
              <a:t>chuẩn</a:t>
            </a:r>
            <a:r>
              <a:rPr lang="vi-VN" sz="3200" b="1" dirty="0">
                <a:cs typeface="Arial" pitchFamily="34" charset="0"/>
              </a:rPr>
              <a:t> </a:t>
            </a:r>
          </a:p>
        </p:txBody>
      </p:sp>
      <p:pic>
        <p:nvPicPr>
          <p:cNvPr id="11264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379663"/>
            <a:ext cx="9140825" cy="928687"/>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Cách thức xác định thời gian làm việc tiêu chuẩn</a:t>
            </a:r>
          </a:p>
        </p:txBody>
      </p:sp>
      <p:sp>
        <p:nvSpPr>
          <p:cNvPr id="10" name="Rounded Rectangle 9"/>
          <p:cNvSpPr/>
          <p:nvPr/>
        </p:nvSpPr>
        <p:spPr>
          <a:xfrm>
            <a:off x="3175" y="3554413"/>
            <a:ext cx="9209088" cy="12001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người sử dụng lao động có quyền quy định chế độ thời gian làm việc theo ngày hoặc theo tuần,</a:t>
            </a:r>
          </a:p>
        </p:txBody>
      </p:sp>
      <p:sp>
        <p:nvSpPr>
          <p:cNvPr id="8" name="Rounded Rectangle 7"/>
          <p:cNvSpPr/>
          <p:nvPr/>
        </p:nvSpPr>
        <p:spPr>
          <a:xfrm>
            <a:off x="0" y="4981575"/>
            <a:ext cx="9140825" cy="1663700"/>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nhưng phải quy định trong hợp đồng lao động hoặc nội quy lao động hoặc thỏa ước lao động và phải thông báo trước cho người lao động biết</a:t>
            </a:r>
          </a:p>
        </p:txBody>
      </p:sp>
    </p:spTree>
    <p:extLst>
      <p:ext uri="{BB962C8B-B14F-4D97-AF65-F5344CB8AC3E}">
        <p14:creationId xmlns:p14="http://schemas.microsoft.com/office/powerpoint/2010/main" val="31654249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386263" cy="1027113"/>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b. Thời gian làm thêm</a:t>
            </a:r>
            <a:endParaRPr lang="vi-VN" sz="3200" b="1" dirty="0">
              <a:cs typeface="Arial" pitchFamily="34" charset="0"/>
            </a:endParaRPr>
          </a:p>
        </p:txBody>
      </p:sp>
      <p:pic>
        <p:nvPicPr>
          <p:cNvPr id="11367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1427163"/>
          </a:xfrm>
          <a:prstGeom prst="roundRect">
            <a:avLst/>
          </a:prstGeom>
          <a:ln/>
        </p:spPr>
        <p:style>
          <a:lnRef idx="1">
            <a:schemeClr val="accent1"/>
          </a:lnRef>
          <a:fillRef idx="3">
            <a:schemeClr val="accent1"/>
          </a:fillRef>
          <a:effectRef idx="2">
            <a:schemeClr val="accent1"/>
          </a:effectRef>
          <a:fontRef idx="minor">
            <a:schemeClr val="lt1"/>
          </a:fontRef>
        </p:style>
        <p:txBody>
          <a:bodyPr anchor="ctr"/>
          <a:lstStyle/>
          <a:p>
            <a:pPr>
              <a:defRPr/>
            </a:pPr>
            <a:r>
              <a:rPr lang="en-US" sz="3200" dirty="0">
                <a:latin typeface="Arial" pitchFamily="34" charset="0"/>
                <a:cs typeface="Arial" pitchFamily="34" charset="0"/>
              </a:rPr>
              <a:t>S</a:t>
            </a:r>
            <a:r>
              <a:rPr lang="vi-VN" sz="3200" dirty="0">
                <a:cs typeface="Arial" pitchFamily="34" charset="0"/>
              </a:rPr>
              <a:t>ố giờ làm thêm của người lao động </a:t>
            </a:r>
            <a:r>
              <a:rPr lang="vi-VN" sz="3200" dirty="0">
                <a:solidFill>
                  <a:srgbClr val="FF0000"/>
                </a:solidFill>
                <a:cs typeface="Arial" pitchFamily="34" charset="0"/>
              </a:rPr>
              <a:t>không quá </a:t>
            </a:r>
            <a:r>
              <a:rPr lang="vi-VN" sz="3200" dirty="0">
                <a:cs typeface="Arial" pitchFamily="34" charset="0"/>
              </a:rPr>
              <a:t>50% số giờ làm việc bình thường trong 1 ngày</a:t>
            </a:r>
          </a:p>
        </p:txBody>
      </p:sp>
      <p:sp>
        <p:nvSpPr>
          <p:cNvPr id="7" name="Rounded Rectangle 6"/>
          <p:cNvSpPr/>
          <p:nvPr/>
        </p:nvSpPr>
        <p:spPr>
          <a:xfrm>
            <a:off x="0" y="4256088"/>
            <a:ext cx="9140825" cy="106362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tổng số giờ làm thêm </a:t>
            </a:r>
            <a:r>
              <a:rPr lang="vi-VN" sz="3200" dirty="0">
                <a:solidFill>
                  <a:srgbClr val="FF0000"/>
                </a:solidFill>
                <a:cs typeface="Arial" pitchFamily="34" charset="0"/>
              </a:rPr>
              <a:t>không quá </a:t>
            </a:r>
            <a:r>
              <a:rPr lang="vi-VN" sz="3200" dirty="0">
                <a:cs typeface="Arial" pitchFamily="34" charset="0"/>
              </a:rPr>
              <a:t>200 giờ</a:t>
            </a:r>
            <a:r>
              <a:rPr lang="en-US" sz="3200" dirty="0">
                <a:cs typeface="Arial" pitchFamily="34" charset="0"/>
              </a:rPr>
              <a:t>/</a:t>
            </a:r>
            <a:r>
              <a:rPr lang="vi-VN" sz="3200" dirty="0">
                <a:cs typeface="Arial" pitchFamily="34" charset="0"/>
              </a:rPr>
              <a:t>1 năm;</a:t>
            </a:r>
            <a:endParaRPr lang="en-US" sz="3200" dirty="0">
              <a:cs typeface="Arial" pitchFamily="34" charset="0"/>
            </a:endParaRPr>
          </a:p>
        </p:txBody>
      </p:sp>
      <p:sp>
        <p:nvSpPr>
          <p:cNvPr id="8" name="Rounded Rectangle 7"/>
          <p:cNvSpPr/>
          <p:nvPr/>
        </p:nvSpPr>
        <p:spPr>
          <a:xfrm>
            <a:off x="3175" y="5516563"/>
            <a:ext cx="9140825" cy="1249362"/>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trừ một số trường hợp Chính phủ cho phép thỏa thuận </a:t>
            </a:r>
            <a:r>
              <a:rPr lang="vi-VN" sz="3200" dirty="0">
                <a:solidFill>
                  <a:srgbClr val="FF0000"/>
                </a:solidFill>
                <a:cs typeface="Arial" pitchFamily="34" charset="0"/>
              </a:rPr>
              <a:t>làm thêm đến 300 giờ</a:t>
            </a:r>
            <a:r>
              <a:rPr lang="en-US" sz="3200" dirty="0">
                <a:solidFill>
                  <a:srgbClr val="FF0000"/>
                </a:solidFill>
                <a:cs typeface="Arial" pitchFamily="34" charset="0"/>
              </a:rPr>
              <a:t>/</a:t>
            </a:r>
            <a:r>
              <a:rPr lang="vi-VN" sz="3200" dirty="0">
                <a:solidFill>
                  <a:srgbClr val="FF0000"/>
                </a:solidFill>
                <a:cs typeface="Arial" pitchFamily="34" charset="0"/>
              </a:rPr>
              <a:t>1 năm </a:t>
            </a:r>
          </a:p>
        </p:txBody>
      </p:sp>
    </p:spTree>
    <p:extLst>
      <p:ext uri="{BB962C8B-B14F-4D97-AF65-F5344CB8AC3E}">
        <p14:creationId xmlns:p14="http://schemas.microsoft.com/office/powerpoint/2010/main" val="23687230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8"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335463" cy="1027113"/>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b. Thời gian làm thêm</a:t>
            </a:r>
            <a:endParaRPr lang="vi-VN" sz="3200" b="1" dirty="0">
              <a:cs typeface="Arial" pitchFamily="34" charset="0"/>
            </a:endParaRPr>
          </a:p>
        </p:txBody>
      </p:sp>
      <p:pic>
        <p:nvPicPr>
          <p:cNvPr id="11469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116205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dirty="0">
                <a:cs typeface="Arial" pitchFamily="34" charset="0"/>
              </a:rPr>
              <a:t>	Dù thực hiện chế độ làm thêm theo ngày hay theo tuần thì</a:t>
            </a:r>
          </a:p>
        </p:txBody>
      </p:sp>
      <p:sp>
        <p:nvSpPr>
          <p:cNvPr id="7" name="Rounded Rectangle 6"/>
          <p:cNvSpPr/>
          <p:nvPr/>
        </p:nvSpPr>
        <p:spPr>
          <a:xfrm>
            <a:off x="0" y="4110038"/>
            <a:ext cx="9140825" cy="11271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T</a:t>
            </a:r>
            <a:r>
              <a:rPr lang="vi-VN" sz="3200" dirty="0">
                <a:cs typeface="Arial" pitchFamily="34" charset="0"/>
              </a:rPr>
              <a:t>ổng số giờ làm việc không quá 12 giờ</a:t>
            </a:r>
            <a:r>
              <a:rPr lang="en-US" sz="3200" dirty="0">
                <a:cs typeface="Arial" pitchFamily="34" charset="0"/>
              </a:rPr>
              <a:t>/</a:t>
            </a:r>
            <a:r>
              <a:rPr lang="vi-VN" sz="3200" dirty="0">
                <a:cs typeface="Arial" pitchFamily="34" charset="0"/>
              </a:rPr>
              <a:t>1 ngày </a:t>
            </a:r>
            <a:endParaRPr lang="en-US" sz="3200" dirty="0">
              <a:cs typeface="Arial" pitchFamily="34" charset="0"/>
            </a:endParaRPr>
          </a:p>
        </p:txBody>
      </p:sp>
      <p:sp>
        <p:nvSpPr>
          <p:cNvPr id="8" name="Rounded Rectangle 7"/>
          <p:cNvSpPr/>
          <p:nvPr/>
        </p:nvSpPr>
        <p:spPr>
          <a:xfrm>
            <a:off x="3175" y="5535613"/>
            <a:ext cx="9140825" cy="116522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T</a:t>
            </a:r>
            <a:r>
              <a:rPr lang="vi-VN" sz="3200" dirty="0">
                <a:cs typeface="Arial" pitchFamily="34" charset="0"/>
              </a:rPr>
              <a:t>ổng số giờ làm </a:t>
            </a:r>
            <a:r>
              <a:rPr lang="en-US" sz="3200" dirty="0" err="1">
                <a:latin typeface="Arial" pitchFamily="34" charset="0"/>
                <a:cs typeface="Arial" pitchFamily="34" charset="0"/>
              </a:rPr>
              <a:t>thêm</a:t>
            </a:r>
            <a:r>
              <a:rPr lang="en-US" sz="3200" dirty="0">
                <a:latin typeface="Arial" pitchFamily="34" charset="0"/>
                <a:cs typeface="Arial" pitchFamily="34" charset="0"/>
              </a:rPr>
              <a:t> </a:t>
            </a:r>
            <a:r>
              <a:rPr lang="vi-VN" sz="3200" dirty="0">
                <a:cs typeface="Arial" pitchFamily="34" charset="0"/>
              </a:rPr>
              <a:t>không quá 30 giờ</a:t>
            </a:r>
            <a:r>
              <a:rPr lang="en-US" sz="3200" dirty="0">
                <a:cs typeface="Arial" pitchFamily="34" charset="0"/>
              </a:rPr>
              <a:t>/</a:t>
            </a:r>
            <a:r>
              <a:rPr lang="vi-VN" sz="3200" dirty="0">
                <a:cs typeface="Arial" pitchFamily="34" charset="0"/>
              </a:rPr>
              <a:t>1 tháng </a:t>
            </a:r>
          </a:p>
        </p:txBody>
      </p:sp>
    </p:spTree>
    <p:extLst>
      <p:ext uri="{BB962C8B-B14F-4D97-AF65-F5344CB8AC3E}">
        <p14:creationId xmlns:p14="http://schemas.microsoft.com/office/powerpoint/2010/main" val="59197947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8"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300663" cy="727479"/>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2.3.6.2. Thời gian nghỉ ngơi</a:t>
            </a:r>
          </a:p>
        </p:txBody>
      </p:sp>
      <p:pic>
        <p:nvPicPr>
          <p:cNvPr id="11571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598863" y="2062163"/>
            <a:ext cx="5511800" cy="5873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(Điều </a:t>
            </a:r>
            <a:r>
              <a:rPr lang="vi-VN" sz="3200" dirty="0" smtClean="0">
                <a:cs typeface="Arial" pitchFamily="34" charset="0"/>
              </a:rPr>
              <a:t>108…116/BLLĐ</a:t>
            </a:r>
            <a:r>
              <a:rPr lang="vi-VN" sz="3200" b="1" dirty="0">
                <a:cs typeface="Arial" pitchFamily="34" charset="0"/>
              </a:rPr>
              <a:t> </a:t>
            </a:r>
            <a:r>
              <a:rPr lang="vi-VN" sz="3200" b="1" dirty="0" smtClean="0">
                <a:cs typeface="Arial" pitchFamily="34" charset="0"/>
              </a:rPr>
              <a:t>/</a:t>
            </a:r>
            <a:r>
              <a:rPr lang="vi-VN" sz="3200" b="1" dirty="0">
                <a:cs typeface="Arial" pitchFamily="34" charset="0"/>
              </a:rPr>
              <a:t>20</a:t>
            </a:r>
            <a:r>
              <a:rPr lang="vi-VN" sz="3200" b="1" dirty="0">
                <a:latin typeface="Arial" pitchFamily="34" charset="0"/>
                <a:cs typeface="Arial" pitchFamily="34" charset="0"/>
              </a:rPr>
              <a:t>1</a:t>
            </a:r>
            <a:r>
              <a:rPr lang="en-US" sz="3200" b="1" dirty="0" smtClean="0">
                <a:latin typeface="Arial" pitchFamily="34" charset="0"/>
                <a:cs typeface="Arial" pitchFamily="34" charset="0"/>
              </a:rPr>
              <a:t>9</a:t>
            </a:r>
            <a:r>
              <a:rPr lang="vi-VN" sz="3200" dirty="0" smtClean="0">
                <a:cs typeface="Arial" pitchFamily="34" charset="0"/>
              </a:rPr>
              <a:t>)</a:t>
            </a:r>
            <a:endParaRPr lang="vi-VN" sz="3200" dirty="0">
              <a:cs typeface="Arial" pitchFamily="34" charset="0"/>
            </a:endParaRPr>
          </a:p>
        </p:txBody>
      </p:sp>
      <p:grpSp>
        <p:nvGrpSpPr>
          <p:cNvPr id="115720" name="Group 46"/>
          <p:cNvGrpSpPr>
            <a:grpSpLocks/>
          </p:cNvGrpSpPr>
          <p:nvPr/>
        </p:nvGrpSpPr>
        <p:grpSpPr bwMode="auto">
          <a:xfrm>
            <a:off x="-2760663" y="1949450"/>
            <a:ext cx="5519738" cy="4824413"/>
            <a:chOff x="-2590799" y="1347786"/>
            <a:chExt cx="4770438" cy="4824413"/>
          </a:xfrm>
        </p:grpSpPr>
        <p:sp>
          <p:nvSpPr>
            <p:cNvPr id="8" name="AutoShape 4"/>
            <p:cNvSpPr>
              <a:spLocks noChangeArrowheads="1"/>
            </p:cNvSpPr>
            <p:nvPr/>
          </p:nvSpPr>
          <p:spPr bwMode="ltGray">
            <a:xfrm rot="5400000">
              <a:off x="-2617787" y="1374774"/>
              <a:ext cx="4824413" cy="4770438"/>
            </a:xfrm>
            <a:custGeom>
              <a:avLst/>
              <a:gdLst>
                <a:gd name="T0" fmla="*/ 2412207 w 21600"/>
                <a:gd name="T1" fmla="*/ 0 h 21600"/>
                <a:gd name="T2" fmla="*/ 36183 w 21600"/>
                <a:gd name="T3" fmla="*/ 2349441 h 21600"/>
                <a:gd name="T4" fmla="*/ 2412207 w 21600"/>
                <a:gd name="T5" fmla="*/ 71115 h 21600"/>
                <a:gd name="T6" fmla="*/ 4788230 w 21600"/>
                <a:gd name="T7" fmla="*/ 2349441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rgbClr val="E2E2E2"/>
                </a:gs>
                <a:gs pos="50000">
                  <a:schemeClr val="bg2"/>
                </a:gs>
                <a:gs pos="100000">
                  <a:srgbClr val="E2E2E2"/>
                </a:gs>
              </a:gsLst>
              <a:lin ang="0" scaled="1"/>
            </a:gradFill>
            <a:ln w="9525" algn="ctr">
              <a:noFill/>
              <a:miter lim="800000"/>
              <a:headEnd/>
              <a:tailEnd/>
            </a:ln>
          </p:spPr>
          <p:txBody>
            <a:bodyPr rot="10800000" vert="eaVert" wrap="none" anchor="ctr"/>
            <a:lstStyle/>
            <a:p>
              <a:pPr>
                <a:defRPr/>
              </a:pPr>
              <a:endParaRPr lang="en-US">
                <a:latin typeface="Arial" charset="0"/>
              </a:endParaRPr>
            </a:p>
          </p:txBody>
        </p:sp>
        <p:grpSp>
          <p:nvGrpSpPr>
            <p:cNvPr id="115725" name="AutoShape 5"/>
            <p:cNvGrpSpPr>
              <a:grpSpLocks/>
            </p:cNvGrpSpPr>
            <p:nvPr/>
          </p:nvGrpSpPr>
          <p:grpSpPr bwMode="auto">
            <a:xfrm>
              <a:off x="-256221" y="1719642"/>
              <a:ext cx="2078736" cy="4145280"/>
              <a:chOff x="-60960" y="1133856"/>
              <a:chExt cx="2078736" cy="4145280"/>
            </a:xfrm>
          </p:grpSpPr>
          <p:pic>
            <p:nvPicPr>
              <p:cNvPr id="115726" name="AutoShape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60960" y="1133856"/>
                <a:ext cx="2078736" cy="4145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727" name="Text Box 61"/>
              <p:cNvSpPr txBox="1">
                <a:spLocks noChangeArrowheads="1"/>
              </p:cNvSpPr>
              <p:nvPr/>
            </p:nvSpPr>
            <p:spPr bwMode="auto">
              <a:xfrm rot="5400000">
                <a:off x="-753898" y="2487776"/>
                <a:ext cx="4032250" cy="1403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US">
                  <a:solidFill>
                    <a:srgbClr val="FFFFFF"/>
                  </a:solidFill>
                  <a:latin typeface="Verdana" pitchFamily="34" charset="0"/>
                </a:endParaRPr>
              </a:p>
            </p:txBody>
          </p:sp>
        </p:grpSp>
      </p:grpSp>
      <p:grpSp>
        <p:nvGrpSpPr>
          <p:cNvPr id="13" name="Group 66"/>
          <p:cNvGrpSpPr>
            <a:grpSpLocks/>
          </p:cNvGrpSpPr>
          <p:nvPr/>
        </p:nvGrpSpPr>
        <p:grpSpPr bwMode="auto">
          <a:xfrm>
            <a:off x="2445325" y="4463900"/>
            <a:ext cx="4454236" cy="615950"/>
            <a:chOff x="1905000" y="4191000"/>
            <a:chExt cx="5576983" cy="615950"/>
          </a:xfrm>
          <a:scene3d>
            <a:camera prst="orthographicFront">
              <a:rot lat="0" lon="0" rev="0"/>
            </a:camera>
            <a:lightRig rig="balanced" dir="t">
              <a:rot lat="0" lon="0" rev="8700000"/>
            </a:lightRig>
          </a:scene3d>
        </p:grpSpPr>
        <p:sp>
          <p:nvSpPr>
            <p:cNvPr id="14" name="AutoShape 7"/>
            <p:cNvSpPr>
              <a:spLocks noChangeArrowheads="1"/>
            </p:cNvSpPr>
            <p:nvPr/>
          </p:nvSpPr>
          <p:spPr bwMode="gray">
            <a:xfrm>
              <a:off x="2124320" y="4191000"/>
              <a:ext cx="5357663" cy="615950"/>
            </a:xfrm>
            <a:prstGeom prst="roundRect">
              <a:avLst>
                <a:gd name="adj" fmla="val 50000"/>
              </a:avLst>
            </a:prstGeom>
            <a:solidFill>
              <a:schemeClr val="accent2">
                <a:lumMod val="40000"/>
                <a:lumOff val="60000"/>
              </a:schemeClr>
            </a:solidFill>
            <a:ln w="28575" algn="ctr">
              <a:noFill/>
              <a:round/>
              <a:headEnd/>
              <a:tailEnd/>
            </a:ln>
            <a:effectLst>
              <a:outerShdw blurRad="44450" dist="27940" dir="5400000" algn="ctr">
                <a:srgbClr val="000000">
                  <a:alpha val="32000"/>
                </a:srgbClr>
              </a:outerShdw>
            </a:effectLst>
            <a:sp3d>
              <a:bevelT w="190500" h="38100"/>
            </a:sp3d>
          </p:spPr>
          <p:txBody>
            <a:bodyPr wrap="none" anchor="ctr"/>
            <a:lstStyle/>
            <a:p>
              <a:pPr marL="515938" indent="-120650" algn="ctr">
                <a:spcBef>
                  <a:spcPct val="20000"/>
                </a:spcBef>
                <a:defRPr/>
              </a:pPr>
              <a:r>
                <a:rPr lang="en-US" sz="2800" b="1" dirty="0" err="1">
                  <a:solidFill>
                    <a:srgbClr val="000000"/>
                  </a:solidFill>
                </a:rPr>
                <a:t>Nghỉ</a:t>
              </a:r>
              <a:r>
                <a:rPr lang="en-US" sz="2800" b="1" dirty="0">
                  <a:solidFill>
                    <a:srgbClr val="000000"/>
                  </a:solidFill>
                </a:rPr>
                <a:t> </a:t>
              </a:r>
              <a:r>
                <a:rPr lang="en-US" sz="2800" b="1" dirty="0" err="1">
                  <a:solidFill>
                    <a:srgbClr val="000000"/>
                  </a:solidFill>
                </a:rPr>
                <a:t>hàng</a:t>
              </a:r>
              <a:r>
                <a:rPr lang="en-US" sz="2800" b="1" dirty="0">
                  <a:solidFill>
                    <a:srgbClr val="000000"/>
                  </a:solidFill>
                </a:rPr>
                <a:t> </a:t>
              </a:r>
              <a:r>
                <a:rPr lang="en-US" sz="2800" b="1" dirty="0" err="1">
                  <a:solidFill>
                    <a:srgbClr val="000000"/>
                  </a:solidFill>
                </a:rPr>
                <a:t>tuần</a:t>
              </a:r>
              <a:endParaRPr lang="en-US" sz="2800" b="1" dirty="0">
                <a:solidFill>
                  <a:srgbClr val="000000"/>
                </a:solidFill>
                <a:latin typeface="Arial" charset="0"/>
              </a:endParaRPr>
            </a:p>
          </p:txBody>
        </p:sp>
        <p:grpSp>
          <p:nvGrpSpPr>
            <p:cNvPr id="15" name="Group 32"/>
            <p:cNvGrpSpPr>
              <a:grpSpLocks/>
            </p:cNvGrpSpPr>
            <p:nvPr/>
          </p:nvGrpSpPr>
          <p:grpSpPr bwMode="auto">
            <a:xfrm>
              <a:off x="1905000" y="4229981"/>
              <a:ext cx="461963" cy="481127"/>
              <a:chOff x="2078" y="1652"/>
              <a:chExt cx="1615" cy="1682"/>
            </a:xfrm>
          </p:grpSpPr>
          <p:sp>
            <p:nvSpPr>
              <p:cNvPr id="16" name="Oval 33"/>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pPr algn="ctr">
                  <a:defRPr/>
                </a:pPr>
                <a:endParaRPr lang="en-US">
                  <a:solidFill>
                    <a:srgbClr val="000000"/>
                  </a:solidFill>
                </a:endParaRPr>
              </a:p>
            </p:txBody>
          </p:sp>
          <p:sp>
            <p:nvSpPr>
              <p:cNvPr id="17" name="Oval 34"/>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defRPr/>
                </a:pPr>
                <a:endParaRPr lang="en-US">
                  <a:solidFill>
                    <a:srgbClr val="000000"/>
                  </a:solidFill>
                </a:endParaRPr>
              </a:p>
            </p:txBody>
          </p:sp>
          <p:sp>
            <p:nvSpPr>
              <p:cNvPr id="18" name="Oval 35"/>
              <p:cNvSpPr>
                <a:spLocks noChangeArrowheads="1"/>
              </p:cNvSpPr>
              <p:nvPr/>
            </p:nvSpPr>
            <p:spPr bwMode="gray">
              <a:xfrm>
                <a:off x="2347" y="1654"/>
                <a:ext cx="648" cy="168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a:outerShdw blurRad="44450" dist="27940" dir="5400000" algn="ctr">
                  <a:srgbClr val="000000">
                    <a:alpha val="32000"/>
                  </a:srgbClr>
                </a:outerShdw>
              </a:effectLst>
              <a:sp3d>
                <a:bevelT w="190500" h="38100"/>
              </a:sp3d>
            </p:spPr>
            <p:txBody>
              <a:bodyPr wrap="none" anchor="ctr">
                <a:spAutoFit/>
              </a:bodyPr>
              <a:lstStyle/>
              <a:p>
                <a:pPr algn="ctr">
                  <a:defRPr/>
                </a:pPr>
                <a:endParaRPr lang="en-US">
                  <a:solidFill>
                    <a:srgbClr val="000000"/>
                  </a:solidFill>
                  <a:latin typeface="Arial" charset="0"/>
                </a:endParaRPr>
              </a:p>
            </p:txBody>
          </p:sp>
          <p:sp>
            <p:nvSpPr>
              <p:cNvPr id="19" name="Oval 36"/>
              <p:cNvSpPr>
                <a:spLocks noChangeArrowheads="1"/>
              </p:cNvSpPr>
              <p:nvPr/>
            </p:nvSpPr>
            <p:spPr bwMode="gray">
              <a:xfrm>
                <a:off x="2350" y="1652"/>
                <a:ext cx="644" cy="1682"/>
              </a:xfrm>
              <a:prstGeom prst="ellipse">
                <a:avLst/>
              </a:prstGeom>
              <a:gradFill rotWithShape="1">
                <a:gsLst>
                  <a:gs pos="0">
                    <a:srgbClr val="000000"/>
                  </a:gs>
                  <a:gs pos="100000">
                    <a:srgbClr val="8D67E1"/>
                  </a:gs>
                </a:gsLst>
                <a:lin ang="27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pPr algn="ctr">
                  <a:defRPr/>
                </a:pPr>
                <a:endParaRPr lang="en-US">
                  <a:solidFill>
                    <a:srgbClr val="000000"/>
                  </a:solidFill>
                </a:endParaRPr>
              </a:p>
            </p:txBody>
          </p:sp>
          <p:sp>
            <p:nvSpPr>
              <p:cNvPr id="20" name="Oval 37"/>
              <p:cNvSpPr>
                <a:spLocks noChangeArrowheads="1"/>
              </p:cNvSpPr>
              <p:nvPr/>
            </p:nvSpPr>
            <p:spPr bwMode="gray">
              <a:xfrm>
                <a:off x="2343" y="1654"/>
                <a:ext cx="1091" cy="1682"/>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a:outerShdw blurRad="44450" dist="27940" dir="5400000" algn="ctr">
                  <a:srgbClr val="000000">
                    <a:alpha val="32000"/>
                  </a:srgbClr>
                </a:outerShdw>
              </a:effectLst>
              <a:sp3d>
                <a:bevelT w="190500" h="38100"/>
              </a:sp3d>
            </p:spPr>
            <p:txBody>
              <a:bodyPr anchor="ctr">
                <a:spAutoFit/>
              </a:bodyPr>
              <a:lstStyle/>
              <a:p>
                <a:pPr algn="ctr">
                  <a:defRPr/>
                </a:pPr>
                <a:endParaRPr lang="en-US">
                  <a:solidFill>
                    <a:srgbClr val="000000"/>
                  </a:solidFill>
                  <a:latin typeface="Arial" charset="0"/>
                </a:endParaRPr>
              </a:p>
            </p:txBody>
          </p:sp>
          <p:sp>
            <p:nvSpPr>
              <p:cNvPr id="21" name="Oval 38"/>
              <p:cNvSpPr>
                <a:spLocks noChangeArrowheads="1"/>
              </p:cNvSpPr>
              <p:nvPr/>
            </p:nvSpPr>
            <p:spPr bwMode="gray">
              <a:xfrm>
                <a:off x="2339" y="1652"/>
                <a:ext cx="1093" cy="1682"/>
              </a:xfrm>
              <a:prstGeom prst="ellipse">
                <a:avLst/>
              </a:prstGeom>
              <a:gradFill rotWithShape="1">
                <a:gsLst>
                  <a:gs pos="0">
                    <a:srgbClr val="8D67E1"/>
                  </a:gs>
                  <a:gs pos="100000">
                    <a:srgbClr val="45326D"/>
                  </a:gs>
                </a:gsLst>
                <a:lin ang="27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pPr algn="ctr">
                  <a:defRPr/>
                </a:pPr>
                <a:endParaRPr lang="en-US">
                  <a:solidFill>
                    <a:srgbClr val="000000"/>
                  </a:solidFill>
                </a:endParaRPr>
              </a:p>
            </p:txBody>
          </p:sp>
        </p:grpSp>
      </p:grpSp>
      <p:grpSp>
        <p:nvGrpSpPr>
          <p:cNvPr id="31" name="Group 54"/>
          <p:cNvGrpSpPr>
            <a:grpSpLocks/>
          </p:cNvGrpSpPr>
          <p:nvPr/>
        </p:nvGrpSpPr>
        <p:grpSpPr bwMode="auto">
          <a:xfrm>
            <a:off x="2162700" y="2862325"/>
            <a:ext cx="4142278" cy="615950"/>
            <a:chOff x="1295400" y="1371600"/>
            <a:chExt cx="5743734" cy="615950"/>
          </a:xfrm>
          <a:scene3d>
            <a:camera prst="orthographicFront">
              <a:rot lat="0" lon="0" rev="0"/>
            </a:camera>
            <a:lightRig rig="balanced" dir="t">
              <a:rot lat="0" lon="0" rev="8700000"/>
            </a:lightRig>
          </a:scene3d>
        </p:grpSpPr>
        <p:sp>
          <p:nvSpPr>
            <p:cNvPr id="32" name="AutoShape 10"/>
            <p:cNvSpPr>
              <a:spLocks noChangeArrowheads="1"/>
            </p:cNvSpPr>
            <p:nvPr/>
          </p:nvSpPr>
          <p:spPr bwMode="gray">
            <a:xfrm>
              <a:off x="1680369" y="1371600"/>
              <a:ext cx="5358765" cy="615950"/>
            </a:xfrm>
            <a:prstGeom prst="roundRect">
              <a:avLst>
                <a:gd name="adj" fmla="val 50000"/>
              </a:avLst>
            </a:prstGeom>
            <a:solidFill>
              <a:srgbClr val="99FF99"/>
            </a:solidFill>
            <a:ln w="28575" algn="ctr">
              <a:noFill/>
              <a:round/>
              <a:headEnd/>
              <a:tailEnd/>
            </a:ln>
            <a:effectLst>
              <a:outerShdw blurRad="44450" dist="27940" dir="5400000" algn="ctr">
                <a:srgbClr val="000000">
                  <a:alpha val="32000"/>
                </a:srgbClr>
              </a:outerShdw>
            </a:effectLst>
            <a:sp3d>
              <a:bevelT w="190500" h="38100"/>
            </a:sp3d>
          </p:spPr>
          <p:txBody>
            <a:bodyPr wrap="none" anchor="ctr"/>
            <a:lstStyle/>
            <a:p>
              <a:pPr marL="287338" indent="176213" algn="r" eaLnBrk="0" hangingPunct="0">
                <a:spcBef>
                  <a:spcPct val="20000"/>
                </a:spcBef>
                <a:defRPr/>
              </a:pPr>
              <a:r>
                <a:rPr lang="en-US" sz="2800" b="1" dirty="0" err="1">
                  <a:solidFill>
                    <a:srgbClr val="000000"/>
                  </a:solidFill>
                </a:rPr>
                <a:t>Nghỉ</a:t>
              </a:r>
              <a:r>
                <a:rPr lang="en-US" sz="2800" b="1" dirty="0">
                  <a:solidFill>
                    <a:srgbClr val="000000"/>
                  </a:solidFill>
                </a:rPr>
                <a:t> </a:t>
              </a:r>
              <a:r>
                <a:rPr lang="en-US" sz="2800" b="1" dirty="0" err="1">
                  <a:solidFill>
                    <a:srgbClr val="000000"/>
                  </a:solidFill>
                </a:rPr>
                <a:t>giữa</a:t>
              </a:r>
              <a:r>
                <a:rPr lang="en-US" sz="2800" b="1" dirty="0">
                  <a:solidFill>
                    <a:srgbClr val="000000"/>
                  </a:solidFill>
                </a:rPr>
                <a:t> </a:t>
              </a:r>
              <a:r>
                <a:rPr lang="en-US" sz="2800" b="1" dirty="0" err="1">
                  <a:solidFill>
                    <a:srgbClr val="000000"/>
                  </a:solidFill>
                </a:rPr>
                <a:t>ca</a:t>
              </a:r>
              <a:endParaRPr lang="en-US" sz="2800" b="1" dirty="0">
                <a:solidFill>
                  <a:srgbClr val="000000"/>
                </a:solidFill>
              </a:endParaRPr>
            </a:p>
          </p:txBody>
        </p:sp>
        <p:grpSp>
          <p:nvGrpSpPr>
            <p:cNvPr id="33" name="Group 11"/>
            <p:cNvGrpSpPr>
              <a:grpSpLocks/>
            </p:cNvGrpSpPr>
            <p:nvPr/>
          </p:nvGrpSpPr>
          <p:grpSpPr bwMode="auto">
            <a:xfrm>
              <a:off x="1295400" y="1471382"/>
              <a:ext cx="461963" cy="481127"/>
              <a:chOff x="2078" y="1652"/>
              <a:chExt cx="1615" cy="1682"/>
            </a:xfrm>
          </p:grpSpPr>
          <p:sp>
            <p:nvSpPr>
              <p:cNvPr id="34" name="Oval 12"/>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pPr>
                  <a:defRPr/>
                </a:pPr>
                <a:endParaRPr lang="en-US">
                  <a:solidFill>
                    <a:srgbClr val="000000"/>
                  </a:solidFill>
                </a:endParaRPr>
              </a:p>
            </p:txBody>
          </p:sp>
          <p:sp>
            <p:nvSpPr>
              <p:cNvPr id="35" name="Oval 13"/>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en-US">
                  <a:solidFill>
                    <a:srgbClr val="000000"/>
                  </a:solidFill>
                </a:endParaRPr>
              </a:p>
            </p:txBody>
          </p:sp>
          <p:sp>
            <p:nvSpPr>
              <p:cNvPr id="36" name="Oval 14"/>
              <p:cNvSpPr>
                <a:spLocks noChangeArrowheads="1"/>
              </p:cNvSpPr>
              <p:nvPr/>
            </p:nvSpPr>
            <p:spPr bwMode="gray">
              <a:xfrm>
                <a:off x="2350" y="1653"/>
                <a:ext cx="645" cy="1682"/>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a:outerShdw blurRad="44450" dist="27940" dir="5400000" algn="ctr">
                  <a:srgbClr val="000000">
                    <a:alpha val="32000"/>
                  </a:srgbClr>
                </a:outerShdw>
              </a:effectLst>
              <a:sp3d>
                <a:bevelT w="190500" h="38100"/>
              </a:sp3d>
            </p:spPr>
            <p:txBody>
              <a:bodyPr wrap="none" anchor="ctr">
                <a:spAutoFit/>
              </a:bodyPr>
              <a:lstStyle/>
              <a:p>
                <a:pPr>
                  <a:defRPr/>
                </a:pPr>
                <a:endParaRPr lang="en-US">
                  <a:solidFill>
                    <a:srgbClr val="000000"/>
                  </a:solidFill>
                  <a:latin typeface="Arial" charset="0"/>
                </a:endParaRPr>
              </a:p>
            </p:txBody>
          </p:sp>
          <p:sp>
            <p:nvSpPr>
              <p:cNvPr id="37" name="Oval 15"/>
              <p:cNvSpPr>
                <a:spLocks noChangeArrowheads="1"/>
              </p:cNvSpPr>
              <p:nvPr/>
            </p:nvSpPr>
            <p:spPr bwMode="gray">
              <a:xfrm>
                <a:off x="2350" y="1652"/>
                <a:ext cx="644" cy="1682"/>
              </a:xfrm>
              <a:prstGeom prst="ellipse">
                <a:avLst/>
              </a:prstGeom>
              <a:gradFill rotWithShape="1">
                <a:gsLst>
                  <a:gs pos="0">
                    <a:srgbClr val="000000"/>
                  </a:gs>
                  <a:gs pos="100000">
                    <a:srgbClr val="FFCC00"/>
                  </a:gs>
                </a:gsLst>
                <a:lin ang="27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pPr>
                  <a:defRPr/>
                </a:pPr>
                <a:endParaRPr lang="en-US">
                  <a:solidFill>
                    <a:srgbClr val="000000"/>
                  </a:solidFill>
                </a:endParaRPr>
              </a:p>
            </p:txBody>
          </p:sp>
          <p:sp>
            <p:nvSpPr>
              <p:cNvPr id="38" name="Oval 16"/>
              <p:cNvSpPr>
                <a:spLocks noChangeArrowheads="1"/>
              </p:cNvSpPr>
              <p:nvPr/>
            </p:nvSpPr>
            <p:spPr bwMode="gray">
              <a:xfrm>
                <a:off x="2345" y="1653"/>
                <a:ext cx="1084" cy="1682"/>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a:outerShdw blurRad="44450" dist="27940" dir="5400000" algn="ctr">
                  <a:srgbClr val="000000">
                    <a:alpha val="32000"/>
                  </a:srgbClr>
                </a:outerShdw>
              </a:effectLst>
              <a:sp3d>
                <a:bevelT w="190500" h="38100"/>
              </a:sp3d>
            </p:spPr>
            <p:txBody>
              <a:bodyPr anchor="ctr">
                <a:spAutoFit/>
              </a:bodyPr>
              <a:lstStyle/>
              <a:p>
                <a:pPr>
                  <a:defRPr/>
                </a:pPr>
                <a:endParaRPr lang="en-US">
                  <a:solidFill>
                    <a:srgbClr val="000000"/>
                  </a:solidFill>
                  <a:latin typeface="Arial" charset="0"/>
                </a:endParaRPr>
              </a:p>
            </p:txBody>
          </p:sp>
          <p:sp>
            <p:nvSpPr>
              <p:cNvPr id="39" name="Oval 17"/>
              <p:cNvSpPr>
                <a:spLocks noChangeArrowheads="1"/>
              </p:cNvSpPr>
              <p:nvPr/>
            </p:nvSpPr>
            <p:spPr bwMode="gray">
              <a:xfrm>
                <a:off x="2339" y="1652"/>
                <a:ext cx="1093" cy="1682"/>
              </a:xfrm>
              <a:prstGeom prst="ellipse">
                <a:avLst/>
              </a:prstGeom>
              <a:solidFill>
                <a:srgbClr val="FFFF99"/>
              </a:soli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pPr>
                  <a:defRPr/>
                </a:pPr>
                <a:endParaRPr lang="en-US">
                  <a:solidFill>
                    <a:srgbClr val="000000"/>
                  </a:solidFill>
                </a:endParaRPr>
              </a:p>
            </p:txBody>
          </p:sp>
        </p:grpSp>
      </p:grpSp>
      <p:grpSp>
        <p:nvGrpSpPr>
          <p:cNvPr id="40" name="Group 64"/>
          <p:cNvGrpSpPr>
            <a:grpSpLocks/>
          </p:cNvGrpSpPr>
          <p:nvPr/>
        </p:nvGrpSpPr>
        <p:grpSpPr bwMode="auto">
          <a:xfrm>
            <a:off x="1517075" y="5961920"/>
            <a:ext cx="4136250" cy="582929"/>
            <a:chOff x="2133599" y="3200400"/>
            <a:chExt cx="5728335" cy="615950"/>
          </a:xfrm>
          <a:scene3d>
            <a:camera prst="orthographicFront">
              <a:rot lat="0" lon="0" rev="0"/>
            </a:camera>
            <a:lightRig rig="balanced" dir="t">
              <a:rot lat="0" lon="0" rev="8700000"/>
            </a:lightRig>
          </a:scene3d>
        </p:grpSpPr>
        <p:sp>
          <p:nvSpPr>
            <p:cNvPr id="41" name="AutoShape 8"/>
            <p:cNvSpPr>
              <a:spLocks noChangeArrowheads="1"/>
            </p:cNvSpPr>
            <p:nvPr/>
          </p:nvSpPr>
          <p:spPr bwMode="gray">
            <a:xfrm>
              <a:off x="2503169" y="3200400"/>
              <a:ext cx="5358765" cy="615950"/>
            </a:xfrm>
            <a:prstGeom prst="roundRect">
              <a:avLst>
                <a:gd name="adj" fmla="val 50000"/>
              </a:avLst>
            </a:prstGeom>
            <a:solidFill>
              <a:srgbClr val="FFFFCC"/>
            </a:solidFill>
            <a:ln w="28575" algn="ctr">
              <a:noFill/>
              <a:round/>
              <a:headEnd/>
              <a:tailEnd/>
            </a:ln>
            <a:effectLst>
              <a:outerShdw blurRad="44450" dist="27940" dir="5400000" algn="ctr">
                <a:srgbClr val="000000">
                  <a:alpha val="32000"/>
                </a:srgbClr>
              </a:outerShdw>
            </a:effectLst>
            <a:sp3d>
              <a:bevelT w="190500" h="38100"/>
            </a:sp3d>
          </p:spPr>
          <p:txBody>
            <a:bodyPr wrap="none" anchor="ctr"/>
            <a:lstStyle/>
            <a:p>
              <a:pPr marL="515938" indent="166688">
                <a:spcBef>
                  <a:spcPct val="20000"/>
                </a:spcBef>
                <a:defRPr/>
              </a:pPr>
              <a:r>
                <a:rPr lang="en-US" sz="2800" b="1" dirty="0" err="1">
                  <a:solidFill>
                    <a:srgbClr val="000000"/>
                  </a:solidFill>
                </a:rPr>
                <a:t>Nghỉ</a:t>
              </a:r>
              <a:r>
                <a:rPr lang="en-US" sz="2800" b="1" dirty="0">
                  <a:solidFill>
                    <a:srgbClr val="000000"/>
                  </a:solidFill>
                </a:rPr>
                <a:t> </a:t>
              </a:r>
              <a:r>
                <a:rPr lang="en-US" sz="2800" b="1" dirty="0" err="1">
                  <a:solidFill>
                    <a:srgbClr val="000000"/>
                  </a:solidFill>
                </a:rPr>
                <a:t>hàng</a:t>
              </a:r>
              <a:r>
                <a:rPr lang="en-US" sz="2800" b="1" dirty="0">
                  <a:solidFill>
                    <a:srgbClr val="000000"/>
                  </a:solidFill>
                </a:rPr>
                <a:t> </a:t>
              </a:r>
              <a:r>
                <a:rPr lang="en-US" sz="2800" b="1" dirty="0" err="1">
                  <a:solidFill>
                    <a:srgbClr val="000000"/>
                  </a:solidFill>
                </a:rPr>
                <a:t>năm</a:t>
              </a:r>
              <a:endParaRPr lang="en-US" sz="2800" b="1" dirty="0">
                <a:solidFill>
                  <a:srgbClr val="000000"/>
                </a:solidFill>
              </a:endParaRPr>
            </a:p>
          </p:txBody>
        </p:sp>
        <p:grpSp>
          <p:nvGrpSpPr>
            <p:cNvPr id="42" name="Group 25"/>
            <p:cNvGrpSpPr>
              <a:grpSpLocks/>
            </p:cNvGrpSpPr>
            <p:nvPr/>
          </p:nvGrpSpPr>
          <p:grpSpPr bwMode="auto">
            <a:xfrm>
              <a:off x="2133599" y="3292793"/>
              <a:ext cx="461962" cy="461962"/>
              <a:chOff x="2078" y="1680"/>
              <a:chExt cx="1615" cy="1615"/>
            </a:xfrm>
          </p:grpSpPr>
          <p:sp>
            <p:nvSpPr>
              <p:cNvPr id="43" name="Oval 26"/>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pPr>
                  <a:defRPr/>
                </a:pPr>
                <a:endParaRPr lang="en-US" b="1"/>
              </a:p>
            </p:txBody>
          </p:sp>
          <p:sp>
            <p:nvSpPr>
              <p:cNvPr id="44" name="Oval 27"/>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en-US" b="1"/>
              </a:p>
            </p:txBody>
          </p:sp>
          <p:sp>
            <p:nvSpPr>
              <p:cNvPr id="45" name="Oval 28"/>
              <p:cNvSpPr>
                <a:spLocks noChangeArrowheads="1"/>
              </p:cNvSpPr>
              <p:nvPr/>
            </p:nvSpPr>
            <p:spPr bwMode="gray">
              <a:xfrm>
                <a:off x="2349" y="1821"/>
                <a:ext cx="980" cy="14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a:outerShdw blurRad="44450" dist="27940" dir="5400000" algn="ctr">
                  <a:srgbClr val="000000">
                    <a:alpha val="32000"/>
                  </a:srgbClr>
                </a:outerShdw>
              </a:effectLst>
              <a:sp3d>
                <a:bevelT w="190500" h="38100"/>
              </a:sp3d>
            </p:spPr>
            <p:txBody>
              <a:bodyPr wrap="none" anchor="ctr">
                <a:spAutoFit/>
              </a:bodyPr>
              <a:lstStyle/>
              <a:p>
                <a:pPr>
                  <a:defRPr/>
                </a:pPr>
                <a:endParaRPr lang="en-US" b="1">
                  <a:latin typeface="Arial" charset="0"/>
                </a:endParaRPr>
              </a:p>
            </p:txBody>
          </p:sp>
          <p:sp>
            <p:nvSpPr>
              <p:cNvPr id="46" name="Oval 29"/>
              <p:cNvSpPr>
                <a:spLocks noChangeArrowheads="1"/>
              </p:cNvSpPr>
              <p:nvPr/>
            </p:nvSpPr>
            <p:spPr bwMode="gray">
              <a:xfrm>
                <a:off x="2350" y="1819"/>
                <a:ext cx="975" cy="1468"/>
              </a:xfrm>
              <a:prstGeom prst="ellipse">
                <a:avLst/>
              </a:prstGeom>
              <a:gradFill rotWithShape="1">
                <a:gsLst>
                  <a:gs pos="0">
                    <a:srgbClr val="21B3E1"/>
                  </a:gs>
                  <a:gs pos="100000">
                    <a:srgbClr val="0F5368"/>
                  </a:gs>
                </a:gsLst>
                <a:lin ang="54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pPr>
                  <a:defRPr/>
                </a:pPr>
                <a:endParaRPr lang="en-US" b="1"/>
              </a:p>
            </p:txBody>
          </p:sp>
          <p:sp>
            <p:nvSpPr>
              <p:cNvPr id="47" name="Oval 30"/>
              <p:cNvSpPr>
                <a:spLocks noChangeArrowheads="1"/>
              </p:cNvSpPr>
              <p:nvPr/>
            </p:nvSpPr>
            <p:spPr bwMode="gray">
              <a:xfrm>
                <a:off x="2342" y="1821"/>
                <a:ext cx="1085" cy="146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a:outerShdw blurRad="44450" dist="27940" dir="5400000" algn="ctr">
                  <a:srgbClr val="000000">
                    <a:alpha val="32000"/>
                  </a:srgbClr>
                </a:outerShdw>
              </a:effectLst>
              <a:sp3d>
                <a:bevelT w="190500" h="38100"/>
              </a:sp3d>
            </p:spPr>
            <p:txBody>
              <a:bodyPr anchor="ctr">
                <a:spAutoFit/>
              </a:bodyPr>
              <a:lstStyle/>
              <a:p>
                <a:pPr>
                  <a:defRPr/>
                </a:pPr>
                <a:endParaRPr lang="en-US" b="1">
                  <a:latin typeface="Arial" charset="0"/>
                </a:endParaRPr>
              </a:p>
            </p:txBody>
          </p:sp>
          <p:sp>
            <p:nvSpPr>
              <p:cNvPr id="48" name="Oval 31"/>
              <p:cNvSpPr>
                <a:spLocks noChangeArrowheads="1"/>
              </p:cNvSpPr>
              <p:nvPr/>
            </p:nvSpPr>
            <p:spPr bwMode="gray">
              <a:xfrm>
                <a:off x="2339" y="1819"/>
                <a:ext cx="1093" cy="1468"/>
              </a:xfrm>
              <a:prstGeom prst="ellipse">
                <a:avLst/>
              </a:prstGeom>
              <a:gradFill rotWithShape="1">
                <a:gsLst>
                  <a:gs pos="0">
                    <a:srgbClr val="21B3E1"/>
                  </a:gs>
                  <a:gs pos="100000">
                    <a:srgbClr val="10576D"/>
                  </a:gs>
                </a:gsLst>
                <a:lin ang="27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pPr>
                  <a:defRPr/>
                </a:pPr>
                <a:endParaRPr lang="en-US" b="1"/>
              </a:p>
            </p:txBody>
          </p:sp>
        </p:grpSp>
      </p:grpSp>
    </p:spTree>
    <p:extLst>
      <p:ext uri="{BB962C8B-B14F-4D97-AF65-F5344CB8AC3E}">
        <p14:creationId xmlns:p14="http://schemas.microsoft.com/office/powerpoint/2010/main" val="99433463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blinds(horizontal)">
                                      <p:cBhvr>
                                        <p:cTn id="21" dur="500"/>
                                        <p:tgtEl>
                                          <p:spTgt spid="31"/>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blinds(horizontal)">
                                      <p:cBhvr>
                                        <p:cTn id="26" dur="500"/>
                                        <p:tgtEl>
                                          <p:spTgt spid="1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blinds(horizontal)">
                                      <p:cBhvr>
                                        <p:cTn id="3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1500188"/>
            <a:ext cx="4119563" cy="976312"/>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marL="514350" indent="-514350">
              <a:buFontTx/>
              <a:buAutoNum type="alphaLcPeriod"/>
              <a:defRPr/>
            </a:pPr>
            <a:r>
              <a:rPr lang="vi-VN" sz="3200" dirty="0">
                <a:cs typeface="Arial" pitchFamily="34" charset="0"/>
              </a:rPr>
              <a:t>Nghỉ giữa ca</a:t>
            </a:r>
            <a:endParaRPr lang="en-US" sz="3200" dirty="0">
              <a:cs typeface="Arial" pitchFamily="34" charset="0"/>
            </a:endParaRPr>
          </a:p>
        </p:txBody>
      </p:sp>
      <p:sp>
        <p:nvSpPr>
          <p:cNvPr id="10" name="Rounded Rectangle 9"/>
          <p:cNvSpPr/>
          <p:nvPr/>
        </p:nvSpPr>
        <p:spPr>
          <a:xfrm>
            <a:off x="3175" y="2643188"/>
            <a:ext cx="9140825" cy="13303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Người lao động </a:t>
            </a:r>
            <a:r>
              <a:rPr lang="vi-VN" sz="3200" dirty="0">
                <a:solidFill>
                  <a:srgbClr val="FF0000"/>
                </a:solidFill>
                <a:cs typeface="Arial" pitchFamily="34" charset="0"/>
              </a:rPr>
              <a:t>làm việc 8 giờ liên tục </a:t>
            </a:r>
            <a:r>
              <a:rPr lang="vi-VN" sz="3200" dirty="0">
                <a:cs typeface="Arial" pitchFamily="34" charset="0"/>
              </a:rPr>
              <a:t>thì được nghỉ </a:t>
            </a:r>
            <a:r>
              <a:rPr lang="vi-VN" sz="3200" dirty="0">
                <a:solidFill>
                  <a:srgbClr val="FF0000"/>
                </a:solidFill>
                <a:cs typeface="Arial" pitchFamily="34" charset="0"/>
              </a:rPr>
              <a:t>ít nhất 30 phút tính vào giờ làm việc</a:t>
            </a:r>
            <a:r>
              <a:rPr lang="vi-VN" sz="3200" dirty="0">
                <a:cs typeface="Arial" pitchFamily="34" charset="0"/>
              </a:rPr>
              <a:t>. </a:t>
            </a:r>
          </a:p>
        </p:txBody>
      </p:sp>
      <p:sp>
        <p:nvSpPr>
          <p:cNvPr id="8" name="Rounded Rectangle 7"/>
          <p:cNvSpPr/>
          <p:nvPr/>
        </p:nvSpPr>
        <p:spPr>
          <a:xfrm>
            <a:off x="0" y="5535613"/>
            <a:ext cx="9140825" cy="128905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 Người lao động làm việc theo ca được </a:t>
            </a:r>
            <a:r>
              <a:rPr lang="vi-VN" sz="3200" dirty="0">
                <a:solidFill>
                  <a:srgbClr val="FF0000"/>
                </a:solidFill>
                <a:cs typeface="Arial" pitchFamily="34" charset="0"/>
              </a:rPr>
              <a:t>nghỉ ít nhất 12 giờ</a:t>
            </a:r>
            <a:r>
              <a:rPr lang="vi-VN" sz="3200" dirty="0">
                <a:cs typeface="Arial" pitchFamily="34" charset="0"/>
              </a:rPr>
              <a:t> trước khi chuyển sang ca khác. </a:t>
            </a:r>
          </a:p>
        </p:txBody>
      </p:sp>
      <p:sp>
        <p:nvSpPr>
          <p:cNvPr id="11" name="Rounded Rectangle 10"/>
          <p:cNvSpPr/>
          <p:nvPr/>
        </p:nvSpPr>
        <p:spPr>
          <a:xfrm>
            <a:off x="3175" y="4156075"/>
            <a:ext cx="9140825" cy="117792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Người làm ca đêm được </a:t>
            </a:r>
            <a:r>
              <a:rPr lang="vi-VN" sz="3200" dirty="0">
                <a:solidFill>
                  <a:srgbClr val="FF0000"/>
                </a:solidFill>
                <a:cs typeface="Arial" pitchFamily="34" charset="0"/>
              </a:rPr>
              <a:t>nghỉ ít nhất 45 phút </a:t>
            </a:r>
            <a:r>
              <a:rPr lang="vi-VN" sz="3200" dirty="0">
                <a:cs typeface="Arial" pitchFamily="34" charset="0"/>
              </a:rPr>
              <a:t>tính vào giờ làm việc.</a:t>
            </a:r>
          </a:p>
        </p:txBody>
      </p:sp>
    </p:spTree>
    <p:extLst>
      <p:ext uri="{BB962C8B-B14F-4D97-AF65-F5344CB8AC3E}">
        <p14:creationId xmlns:p14="http://schemas.microsoft.com/office/powerpoint/2010/main" val="400506670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P spid="11"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605213" cy="10271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dirty="0">
                <a:cs typeface="Arial" pitchFamily="34" charset="0"/>
              </a:rPr>
              <a:t>b. Nghỉ hàng tuần</a:t>
            </a:r>
          </a:p>
        </p:txBody>
      </p:sp>
      <p:pic>
        <p:nvPicPr>
          <p:cNvPr id="11776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134461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Người lao động được nghỉ ít nhất một ngày (24 giờ) trong một tuần. </a:t>
            </a:r>
            <a:endParaRPr lang="en-US" sz="3200" dirty="0">
              <a:cs typeface="Arial" pitchFamily="34" charset="0"/>
            </a:endParaRPr>
          </a:p>
        </p:txBody>
      </p:sp>
      <p:sp>
        <p:nvSpPr>
          <p:cNvPr id="7" name="Rounded Rectangle 6"/>
          <p:cNvSpPr/>
          <p:nvPr/>
        </p:nvSpPr>
        <p:spPr>
          <a:xfrm>
            <a:off x="3175" y="4278313"/>
            <a:ext cx="9140825" cy="2305050"/>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Trường hợp đặc biệt do chu kỳ lao động không thể nghỉ hàng tuần thì người sử dụng lao động phải đảm bảo cho người lao động được nghỉ bình quân mỗi tháng ít nhất 4 ngày.</a:t>
            </a:r>
          </a:p>
        </p:txBody>
      </p:sp>
    </p:spTree>
    <p:extLst>
      <p:ext uri="{BB962C8B-B14F-4D97-AF65-F5344CB8AC3E}">
        <p14:creationId xmlns:p14="http://schemas.microsoft.com/office/powerpoint/2010/main" val="41311084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3605213" cy="10271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dirty="0">
                <a:cs typeface="Arial" pitchFamily="34" charset="0"/>
              </a:rPr>
              <a:t>b. Nghỉ hàng tuần</a:t>
            </a:r>
          </a:p>
        </p:txBody>
      </p:sp>
      <p:pic>
        <p:nvPicPr>
          <p:cNvPr id="11878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217646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Người sử dụng lao động có thể sắp xếp ngày nghỉ tuần vào chủ nhật hoặc một ngày cố định trong tuần.</a:t>
            </a:r>
          </a:p>
        </p:txBody>
      </p:sp>
    </p:spTree>
    <p:extLst>
      <p:ext uri="{BB962C8B-B14F-4D97-AF65-F5344CB8AC3E}">
        <p14:creationId xmlns:p14="http://schemas.microsoft.com/office/powerpoint/2010/main" val="66237898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8658225"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d. Nghỉ lễ tết hưởng nguyên lương</a:t>
            </a:r>
          </a:p>
        </p:txBody>
      </p:sp>
      <p:pic>
        <p:nvPicPr>
          <p:cNvPr id="1198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878138"/>
            <a:ext cx="9140825" cy="1477962"/>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Người lao động được </a:t>
            </a:r>
            <a:r>
              <a:rPr lang="vi-VN" sz="3200" b="1" dirty="0">
                <a:solidFill>
                  <a:srgbClr val="FF0000"/>
                </a:solidFill>
                <a:cs typeface="Arial" pitchFamily="34" charset="0"/>
              </a:rPr>
              <a:t>nghỉ làm việc hưởng nguyên lương</a:t>
            </a:r>
            <a:r>
              <a:rPr lang="vi-VN" sz="3200" b="1" dirty="0">
                <a:cs typeface="Arial" pitchFamily="34" charset="0"/>
              </a:rPr>
              <a:t> trong những ngày sau:</a:t>
            </a:r>
          </a:p>
        </p:txBody>
      </p:sp>
      <p:sp>
        <p:nvSpPr>
          <p:cNvPr id="10" name="Rounded Rectangle 9"/>
          <p:cNvSpPr/>
          <p:nvPr/>
        </p:nvSpPr>
        <p:spPr>
          <a:xfrm>
            <a:off x="3175" y="4957763"/>
            <a:ext cx="9140825" cy="1443037"/>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marL="457200" indent="-457200">
              <a:buFontTx/>
              <a:buChar char="-"/>
              <a:defRPr/>
            </a:pPr>
            <a:r>
              <a:rPr lang="vi-VN" sz="3200" b="1" dirty="0">
                <a:cs typeface="Arial" pitchFamily="34" charset="0"/>
              </a:rPr>
              <a:t>Tết dương lịch</a:t>
            </a:r>
            <a:r>
              <a:rPr lang="en-US" sz="3200" b="1" dirty="0">
                <a:latin typeface="Arial" pitchFamily="34" charset="0"/>
                <a:cs typeface="Arial" pitchFamily="34" charset="0"/>
              </a:rPr>
              <a:t> </a:t>
            </a:r>
            <a:r>
              <a:rPr lang="en-US" sz="3200" b="1" dirty="0" err="1">
                <a:latin typeface="Arial" pitchFamily="34" charset="0"/>
                <a:cs typeface="Arial" pitchFamily="34" charset="0"/>
              </a:rPr>
              <a:t>nghỉ</a:t>
            </a:r>
            <a:r>
              <a:rPr lang="vi-VN" sz="3200" b="1" dirty="0">
                <a:cs typeface="Arial" pitchFamily="34" charset="0"/>
              </a:rPr>
              <a:t> 1 ngày </a:t>
            </a:r>
            <a:endParaRPr lang="en-US" sz="3200" b="1" dirty="0">
              <a:cs typeface="Arial" pitchFamily="34" charset="0"/>
            </a:endParaRPr>
          </a:p>
          <a:p>
            <a:pPr>
              <a:defRPr/>
            </a:pPr>
            <a:r>
              <a:rPr lang="en-US" sz="3200" b="1" dirty="0">
                <a:cs typeface="Arial" pitchFamily="34" charset="0"/>
              </a:rPr>
              <a:t>                </a:t>
            </a:r>
            <a:r>
              <a:rPr lang="vi-VN" sz="3200" b="1" dirty="0">
                <a:cs typeface="Arial" pitchFamily="34" charset="0"/>
              </a:rPr>
              <a:t>(ngày 1 tháng 1 dương lịch);</a:t>
            </a:r>
            <a:endParaRPr lang="vi-VN" sz="3200" dirty="0">
              <a:cs typeface="Arial" pitchFamily="34" charset="0"/>
            </a:endParaRPr>
          </a:p>
        </p:txBody>
      </p:sp>
    </p:spTree>
    <p:extLst>
      <p:ext uri="{BB962C8B-B14F-4D97-AF65-F5344CB8AC3E}">
        <p14:creationId xmlns:p14="http://schemas.microsoft.com/office/powerpoint/2010/main" val="30981518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8658225" cy="10271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a:cs typeface="Arial" pitchFamily="34" charset="0"/>
              </a:rPr>
              <a:t>	- Tết âm lịch</a:t>
            </a:r>
            <a:r>
              <a:rPr lang="en-US" sz="3200" b="1" dirty="0">
                <a:cs typeface="Arial" pitchFamily="34" charset="0"/>
              </a:rPr>
              <a:t> </a:t>
            </a:r>
            <a:r>
              <a:rPr lang="en-US" sz="3200" b="1" dirty="0" err="1">
                <a:latin typeface="Arial" pitchFamily="34" charset="0"/>
                <a:cs typeface="Arial" pitchFamily="34" charset="0"/>
              </a:rPr>
              <a:t>nghỉ</a:t>
            </a:r>
            <a:r>
              <a:rPr lang="vi-VN" sz="3200" b="1" dirty="0">
                <a:cs typeface="Arial" pitchFamily="34" charset="0"/>
              </a:rPr>
              <a:t> 5 ngày</a:t>
            </a:r>
          </a:p>
        </p:txBody>
      </p:sp>
      <p:pic>
        <p:nvPicPr>
          <p:cNvPr id="12698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225901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marL="457200" indent="-457200">
              <a:buFontTx/>
              <a:buChar char="-"/>
              <a:defRPr/>
            </a:pPr>
            <a:r>
              <a:rPr lang="vi-VN" sz="3200" b="1" dirty="0">
                <a:cs typeface="Arial" pitchFamily="34" charset="0"/>
              </a:rPr>
              <a:t>Ngày Giỗ tổ Hùng Vương</a:t>
            </a:r>
            <a:r>
              <a:rPr lang="en-US" sz="3200" b="1" dirty="0">
                <a:cs typeface="Arial" pitchFamily="34" charset="0"/>
              </a:rPr>
              <a:t> </a:t>
            </a:r>
            <a:r>
              <a:rPr lang="en-US" sz="3200" b="1" dirty="0" err="1">
                <a:latin typeface="Arial" pitchFamily="34" charset="0"/>
                <a:cs typeface="Arial" pitchFamily="34" charset="0"/>
              </a:rPr>
              <a:t>nghỉ</a:t>
            </a:r>
            <a:r>
              <a:rPr lang="vi-VN" sz="3200" b="1" dirty="0">
                <a:cs typeface="Arial" pitchFamily="34" charset="0"/>
              </a:rPr>
              <a:t> 1 ngày </a:t>
            </a:r>
            <a:endParaRPr lang="en-US" sz="3200" b="1" dirty="0">
              <a:cs typeface="Arial" pitchFamily="34" charset="0"/>
            </a:endParaRPr>
          </a:p>
          <a:p>
            <a:pPr>
              <a:defRPr/>
            </a:pPr>
            <a:r>
              <a:rPr lang="en-US" sz="3200" b="1" dirty="0">
                <a:cs typeface="Arial" pitchFamily="34" charset="0"/>
              </a:rPr>
              <a:t>            </a:t>
            </a:r>
            <a:r>
              <a:rPr lang="vi-VN" sz="3200" b="1" dirty="0">
                <a:cs typeface="Arial" pitchFamily="34" charset="0"/>
              </a:rPr>
              <a:t>(ngày 10 tháng 3 âm lịch);</a:t>
            </a:r>
          </a:p>
          <a:p>
            <a:pPr>
              <a:defRPr/>
            </a:pPr>
            <a:endParaRPr lang="vi-VN" sz="3200" dirty="0">
              <a:cs typeface="Arial" pitchFamily="34" charset="0"/>
            </a:endParaRPr>
          </a:p>
        </p:txBody>
      </p:sp>
      <p:sp>
        <p:nvSpPr>
          <p:cNvPr id="10" name="Rounded Rectangle 9"/>
          <p:cNvSpPr/>
          <p:nvPr/>
        </p:nvSpPr>
        <p:spPr>
          <a:xfrm>
            <a:off x="3175" y="5124450"/>
            <a:ext cx="9140825" cy="1443038"/>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marL="457200" indent="-457200">
              <a:buFontTx/>
              <a:buChar char="-"/>
              <a:defRPr/>
            </a:pPr>
            <a:r>
              <a:rPr lang="vi-VN" sz="3200" b="1" dirty="0">
                <a:cs typeface="Arial" pitchFamily="34" charset="0"/>
              </a:rPr>
              <a:t>Ngày Chiến thắng</a:t>
            </a:r>
            <a:r>
              <a:rPr lang="en-US" sz="3200" b="1" dirty="0">
                <a:cs typeface="Arial" pitchFamily="34" charset="0"/>
              </a:rPr>
              <a:t> </a:t>
            </a:r>
            <a:r>
              <a:rPr lang="en-US" sz="3200" b="1" dirty="0" err="1">
                <a:latin typeface="Arial" pitchFamily="34" charset="0"/>
                <a:cs typeface="Arial" pitchFamily="34" charset="0"/>
              </a:rPr>
              <a:t>nghỉ</a:t>
            </a:r>
            <a:r>
              <a:rPr lang="vi-VN" sz="3200" b="1" dirty="0">
                <a:cs typeface="Arial" pitchFamily="34" charset="0"/>
              </a:rPr>
              <a:t> 1 ngày </a:t>
            </a:r>
            <a:endParaRPr lang="en-US" sz="3200" b="1" dirty="0">
              <a:cs typeface="Arial" pitchFamily="34" charset="0"/>
            </a:endParaRPr>
          </a:p>
          <a:p>
            <a:pPr>
              <a:defRPr/>
            </a:pPr>
            <a:r>
              <a:rPr lang="en-US" sz="3200" b="1" dirty="0">
                <a:cs typeface="Arial" pitchFamily="34" charset="0"/>
              </a:rPr>
              <a:t>            </a:t>
            </a:r>
            <a:r>
              <a:rPr lang="vi-VN" sz="3200" b="1" dirty="0">
                <a:cs typeface="Arial" pitchFamily="34" charset="0"/>
              </a:rPr>
              <a:t>(ngày 30 tháng 4 dương lịch);</a:t>
            </a:r>
          </a:p>
        </p:txBody>
      </p:sp>
    </p:spTree>
    <p:extLst>
      <p:ext uri="{BB962C8B-B14F-4D97-AF65-F5344CB8AC3E}">
        <p14:creationId xmlns:p14="http://schemas.microsoft.com/office/powerpoint/2010/main" val="5370339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8658225" cy="174148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457200" indent="-457200">
              <a:buFontTx/>
              <a:buChar char="-"/>
              <a:defRPr/>
            </a:pPr>
            <a:r>
              <a:rPr lang="vi-VN" sz="3200" b="1" dirty="0">
                <a:cs typeface="Arial" pitchFamily="34" charset="0"/>
              </a:rPr>
              <a:t>Ngày Quốc tế lao động </a:t>
            </a:r>
            <a:r>
              <a:rPr lang="en-US" sz="3200" b="1" dirty="0" err="1">
                <a:latin typeface="Arial" pitchFamily="34" charset="0"/>
                <a:cs typeface="Arial" pitchFamily="34" charset="0"/>
              </a:rPr>
              <a:t>nghỉ</a:t>
            </a:r>
            <a:r>
              <a:rPr lang="en-US" sz="3200" b="1" dirty="0">
                <a:latin typeface="Arial" pitchFamily="34" charset="0"/>
                <a:cs typeface="Arial" pitchFamily="34" charset="0"/>
              </a:rPr>
              <a:t> </a:t>
            </a:r>
            <a:r>
              <a:rPr lang="vi-VN" sz="3200" b="1" dirty="0">
                <a:cs typeface="Arial" pitchFamily="34" charset="0"/>
              </a:rPr>
              <a:t>1 ngày </a:t>
            </a:r>
            <a:endParaRPr lang="en-US" sz="3200" b="1" dirty="0">
              <a:cs typeface="Arial" pitchFamily="34" charset="0"/>
            </a:endParaRPr>
          </a:p>
          <a:p>
            <a:pPr>
              <a:defRPr/>
            </a:pPr>
            <a:r>
              <a:rPr lang="en-US" sz="3200" b="1" dirty="0">
                <a:cs typeface="Arial" pitchFamily="34" charset="0"/>
              </a:rPr>
              <a:t>             </a:t>
            </a:r>
            <a:r>
              <a:rPr lang="vi-VN" sz="3200" b="1" dirty="0">
                <a:cs typeface="Arial" pitchFamily="34" charset="0"/>
              </a:rPr>
              <a:t>(ngày 1 tháng 5 dương lịch);</a:t>
            </a:r>
          </a:p>
        </p:txBody>
      </p:sp>
      <p:pic>
        <p:nvPicPr>
          <p:cNvPr id="12800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3625850"/>
            <a:ext cx="9140825" cy="2259013"/>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marL="457200" indent="-457200">
              <a:buFontTx/>
              <a:buChar char="-"/>
              <a:defRPr/>
            </a:pPr>
            <a:r>
              <a:rPr lang="vi-VN" sz="3200" b="1" dirty="0">
                <a:cs typeface="Arial" pitchFamily="34" charset="0"/>
              </a:rPr>
              <a:t>Ngày Quốc khánh</a:t>
            </a:r>
            <a:r>
              <a:rPr lang="en-US" sz="3200" b="1" dirty="0">
                <a:cs typeface="Arial" pitchFamily="34" charset="0"/>
              </a:rPr>
              <a:t> </a:t>
            </a:r>
            <a:r>
              <a:rPr lang="en-US" sz="3200" b="1" dirty="0" err="1">
                <a:latin typeface="Arial" pitchFamily="34" charset="0"/>
                <a:cs typeface="Arial" pitchFamily="34" charset="0"/>
              </a:rPr>
              <a:t>nghỉ</a:t>
            </a:r>
            <a:r>
              <a:rPr lang="en-US" sz="3200" b="1" dirty="0">
                <a:latin typeface="Arial" pitchFamily="34" charset="0"/>
                <a:cs typeface="Arial" pitchFamily="34" charset="0"/>
              </a:rPr>
              <a:t> </a:t>
            </a:r>
            <a:r>
              <a:rPr lang="en-US" sz="3200" b="1" dirty="0" smtClean="0">
                <a:solidFill>
                  <a:srgbClr val="FF0000"/>
                </a:solidFill>
                <a:cs typeface="Arial" pitchFamily="34" charset="0"/>
              </a:rPr>
              <a:t>2</a:t>
            </a:r>
            <a:r>
              <a:rPr lang="vi-VN" sz="3200" b="1" dirty="0" smtClean="0">
                <a:solidFill>
                  <a:srgbClr val="FF0000"/>
                </a:solidFill>
                <a:cs typeface="Arial" pitchFamily="34" charset="0"/>
              </a:rPr>
              <a:t> </a:t>
            </a:r>
            <a:r>
              <a:rPr lang="vi-VN" sz="3200" b="1" dirty="0">
                <a:solidFill>
                  <a:srgbClr val="FF0000"/>
                </a:solidFill>
                <a:cs typeface="Arial" pitchFamily="34" charset="0"/>
              </a:rPr>
              <a:t>ngày</a:t>
            </a:r>
            <a:endParaRPr lang="en-US" sz="3200" b="1" dirty="0">
              <a:solidFill>
                <a:srgbClr val="FF0000"/>
              </a:solidFill>
              <a:cs typeface="Arial" pitchFamily="34" charset="0"/>
            </a:endParaRPr>
          </a:p>
          <a:p>
            <a:pPr>
              <a:defRPr/>
            </a:pPr>
            <a:r>
              <a:rPr lang="en-US" sz="3200" b="1" dirty="0">
                <a:cs typeface="Arial" pitchFamily="34" charset="0"/>
              </a:rPr>
              <a:t>              </a:t>
            </a:r>
            <a:r>
              <a:rPr lang="vi-VN" sz="3200" b="1" dirty="0">
                <a:cs typeface="Arial" pitchFamily="34" charset="0"/>
              </a:rPr>
              <a:t> (ngày 2 tháng 9 dương lịch).</a:t>
            </a:r>
          </a:p>
        </p:txBody>
      </p:sp>
    </p:spTree>
    <p:extLst>
      <p:ext uri="{BB962C8B-B14F-4D97-AF65-F5344CB8AC3E}">
        <p14:creationId xmlns:p14="http://schemas.microsoft.com/office/powerpoint/2010/main" val="15375461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7894638"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 Nghỉ hàng năm </a:t>
            </a:r>
            <a:r>
              <a:rPr lang="vi-VN" sz="3200" b="1" dirty="0">
                <a:solidFill>
                  <a:srgbClr val="FF0000"/>
                </a:solidFill>
                <a:cs typeface="Arial" pitchFamily="34" charset="0"/>
              </a:rPr>
              <a:t>hưởng nguyên lương</a:t>
            </a:r>
          </a:p>
        </p:txBody>
      </p:sp>
      <p:pic>
        <p:nvPicPr>
          <p:cNvPr id="12083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4570413" cy="126206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Đối tượng, điều kiện:</a:t>
            </a:r>
          </a:p>
        </p:txBody>
      </p:sp>
      <p:sp>
        <p:nvSpPr>
          <p:cNvPr id="10" name="Rounded Rectangle 9"/>
          <p:cNvSpPr/>
          <p:nvPr/>
        </p:nvSpPr>
        <p:spPr>
          <a:xfrm>
            <a:off x="3175" y="4271963"/>
            <a:ext cx="9140825" cy="22955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N</a:t>
            </a:r>
            <a:r>
              <a:rPr lang="vi-VN" sz="3200" dirty="0">
                <a:cs typeface="Arial" pitchFamily="34" charset="0"/>
              </a:rPr>
              <a:t>gười lao động có </a:t>
            </a:r>
            <a:r>
              <a:rPr lang="vi-VN" sz="3200" dirty="0">
                <a:solidFill>
                  <a:srgbClr val="FF0000"/>
                </a:solidFill>
                <a:cs typeface="Arial" pitchFamily="34" charset="0"/>
              </a:rPr>
              <a:t>12 tháng </a:t>
            </a:r>
            <a:r>
              <a:rPr lang="vi-VN" sz="3200" dirty="0">
                <a:cs typeface="Arial" pitchFamily="34" charset="0"/>
              </a:rPr>
              <a:t>làm việc </a:t>
            </a:r>
            <a:r>
              <a:rPr lang="vi-VN" sz="3200" dirty="0">
                <a:solidFill>
                  <a:srgbClr val="FF0000"/>
                </a:solidFill>
                <a:cs typeface="Arial" pitchFamily="34" charset="0"/>
              </a:rPr>
              <a:t>tại một </a:t>
            </a:r>
            <a:r>
              <a:rPr lang="vi-VN" sz="3200" dirty="0">
                <a:cs typeface="Arial" pitchFamily="34" charset="0"/>
              </a:rPr>
              <a:t>doanh nghiệp hoặc với </a:t>
            </a:r>
            <a:r>
              <a:rPr lang="vi-VN" sz="3200" dirty="0">
                <a:solidFill>
                  <a:srgbClr val="FF0000"/>
                </a:solidFill>
                <a:cs typeface="Arial" pitchFamily="34" charset="0"/>
              </a:rPr>
              <a:t>một người sử dụng </a:t>
            </a:r>
            <a:r>
              <a:rPr lang="vi-VN" sz="3200" dirty="0">
                <a:cs typeface="Arial" pitchFamily="34" charset="0"/>
              </a:rPr>
              <a:t>lao động.</a:t>
            </a:r>
          </a:p>
        </p:txBody>
      </p:sp>
    </p:spTree>
    <p:extLst>
      <p:ext uri="{BB962C8B-B14F-4D97-AF65-F5344CB8AC3E}">
        <p14:creationId xmlns:p14="http://schemas.microsoft.com/office/powerpoint/2010/main" val="12330478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329113" cy="1027113"/>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200" dirty="0">
                <a:cs typeface="Arial" pitchFamily="34" charset="0"/>
              </a:rPr>
              <a:t>+ Mức nghỉ cơ bản </a:t>
            </a:r>
            <a:endParaRPr lang="vi-VN" sz="3200" b="1" dirty="0">
              <a:cs typeface="Arial" pitchFamily="34" charset="0"/>
            </a:endParaRPr>
          </a:p>
        </p:txBody>
      </p:sp>
      <p:pic>
        <p:nvPicPr>
          <p:cNvPr id="12186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26416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200" dirty="0">
                <a:cs typeface="Arial" pitchFamily="34" charset="0"/>
              </a:rPr>
              <a:t>là </a:t>
            </a:r>
            <a:r>
              <a:rPr lang="vi-VN" sz="3200" dirty="0">
                <a:solidFill>
                  <a:srgbClr val="FF0000"/>
                </a:solidFill>
                <a:cs typeface="Arial" pitchFamily="34" charset="0"/>
              </a:rPr>
              <a:t>12 ngày làm việc </a:t>
            </a:r>
            <a:r>
              <a:rPr lang="vi-VN" sz="3200" dirty="0">
                <a:cs typeface="Arial" pitchFamily="34" charset="0"/>
              </a:rPr>
              <a:t>đối với người làm công việc trong điều kiện bình thường; </a:t>
            </a:r>
          </a:p>
        </p:txBody>
      </p:sp>
    </p:spTree>
    <p:extLst>
      <p:ext uri="{BB962C8B-B14F-4D97-AF65-F5344CB8AC3E}">
        <p14:creationId xmlns:p14="http://schemas.microsoft.com/office/powerpoint/2010/main" val="364767422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329113" cy="1027113"/>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200" dirty="0">
                <a:cs typeface="Arial" pitchFamily="34" charset="0"/>
              </a:rPr>
              <a:t>+ Mức nghỉ cơ bản </a:t>
            </a:r>
            <a:endParaRPr lang="vi-VN" sz="3200" b="1" dirty="0">
              <a:cs typeface="Arial" pitchFamily="34" charset="0"/>
            </a:endParaRPr>
          </a:p>
        </p:txBody>
      </p:sp>
      <p:pic>
        <p:nvPicPr>
          <p:cNvPr id="1228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509838"/>
            <a:ext cx="5500688" cy="88106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vi-VN" sz="3200" dirty="0">
                <a:solidFill>
                  <a:srgbClr val="FF0000"/>
                </a:solidFill>
                <a:cs typeface="Arial" pitchFamily="34" charset="0"/>
              </a:rPr>
              <a:t>14 ngày làm việc </a:t>
            </a:r>
            <a:r>
              <a:rPr lang="vi-VN" sz="3200" dirty="0">
                <a:cs typeface="Arial" pitchFamily="34" charset="0"/>
              </a:rPr>
              <a:t>đối với</a:t>
            </a:r>
          </a:p>
        </p:txBody>
      </p:sp>
      <p:sp>
        <p:nvSpPr>
          <p:cNvPr id="7" name="Rounded Rectangle 6"/>
          <p:cNvSpPr/>
          <p:nvPr/>
        </p:nvSpPr>
        <p:spPr>
          <a:xfrm>
            <a:off x="34925" y="3624263"/>
            <a:ext cx="9140825" cy="1995487"/>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N</a:t>
            </a:r>
            <a:r>
              <a:rPr lang="vi-VN" sz="3200" dirty="0">
                <a:cs typeface="Arial" pitchFamily="34" charset="0"/>
              </a:rPr>
              <a:t>gười </a:t>
            </a:r>
            <a:r>
              <a:rPr lang="vi-VN" sz="3200" dirty="0">
                <a:solidFill>
                  <a:schemeClr val="bg1"/>
                </a:solidFill>
                <a:cs typeface="Arial" pitchFamily="34" charset="0"/>
              </a:rPr>
              <a:t>làm công việc </a:t>
            </a:r>
            <a:r>
              <a:rPr lang="vi-VN" sz="3200" dirty="0">
                <a:solidFill>
                  <a:srgbClr val="FF0000"/>
                </a:solidFill>
                <a:cs typeface="Arial" pitchFamily="34" charset="0"/>
              </a:rPr>
              <a:t>nặng nhọc</a:t>
            </a:r>
            <a:r>
              <a:rPr lang="vi-VN" sz="3200" dirty="0">
                <a:cs typeface="Arial" pitchFamily="34" charset="0"/>
              </a:rPr>
              <a:t>, độc hại, nguy hiểm hoặc người làm việc ở những nơi có </a:t>
            </a:r>
            <a:r>
              <a:rPr lang="en-US" sz="3200" dirty="0">
                <a:cs typeface="Arial" pitchFamily="34" charset="0"/>
              </a:rPr>
              <a:t>ĐK</a:t>
            </a:r>
            <a:r>
              <a:rPr lang="vi-VN" sz="3200" dirty="0">
                <a:cs typeface="Arial" pitchFamily="34" charset="0"/>
              </a:rPr>
              <a:t> sinh sống </a:t>
            </a:r>
            <a:r>
              <a:rPr lang="vi-VN" sz="3200" dirty="0">
                <a:solidFill>
                  <a:srgbClr val="FF0000"/>
                </a:solidFill>
                <a:cs typeface="Arial" pitchFamily="34" charset="0"/>
              </a:rPr>
              <a:t>khắc nghiệt </a:t>
            </a:r>
            <a:r>
              <a:rPr lang="vi-VN" sz="3200" dirty="0">
                <a:cs typeface="Arial" pitchFamily="34" charset="0"/>
              </a:rPr>
              <a:t>theo danh mục do Bộ </a:t>
            </a:r>
            <a:r>
              <a:rPr lang="en-US" sz="3200" dirty="0">
                <a:cs typeface="Arial" pitchFamily="34" charset="0"/>
              </a:rPr>
              <a:t>LĐ</a:t>
            </a:r>
            <a:r>
              <a:rPr lang="vi-VN" sz="3200" dirty="0">
                <a:cs typeface="Arial" pitchFamily="34" charset="0"/>
              </a:rPr>
              <a:t>- T</a:t>
            </a:r>
            <a:r>
              <a:rPr lang="en-US" sz="3200" dirty="0">
                <a:cs typeface="Arial" pitchFamily="34" charset="0"/>
              </a:rPr>
              <a:t>B</a:t>
            </a:r>
            <a:r>
              <a:rPr lang="vi-VN" sz="3200" dirty="0">
                <a:cs typeface="Arial" pitchFamily="34" charset="0"/>
              </a:rPr>
              <a:t> và X</a:t>
            </a:r>
            <a:r>
              <a:rPr lang="en-US" sz="3200" dirty="0">
                <a:cs typeface="Arial" pitchFamily="34" charset="0"/>
              </a:rPr>
              <a:t>H</a:t>
            </a:r>
            <a:r>
              <a:rPr lang="vi-VN" sz="3200" dirty="0">
                <a:cs typeface="Arial" pitchFamily="34" charset="0"/>
              </a:rPr>
              <a:t> chủ trì phối hợp với Bộ Y tế ban hành</a:t>
            </a:r>
          </a:p>
        </p:txBody>
      </p:sp>
      <p:sp>
        <p:nvSpPr>
          <p:cNvPr id="8" name="Rounded Rectangle 7"/>
          <p:cNvSpPr/>
          <p:nvPr/>
        </p:nvSpPr>
        <p:spPr>
          <a:xfrm>
            <a:off x="19050" y="5835650"/>
            <a:ext cx="6264275" cy="1022350"/>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N</a:t>
            </a:r>
            <a:r>
              <a:rPr lang="vi-VN" sz="3200" dirty="0">
                <a:cs typeface="Arial" pitchFamily="34" charset="0"/>
              </a:rPr>
              <a:t>gười lao động chưa thành niên </a:t>
            </a:r>
          </a:p>
        </p:txBody>
      </p:sp>
    </p:spTree>
    <p:extLst>
      <p:ext uri="{BB962C8B-B14F-4D97-AF65-F5344CB8AC3E}">
        <p14:creationId xmlns:p14="http://schemas.microsoft.com/office/powerpoint/2010/main" val="198966319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8"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329113" cy="1027113"/>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200" dirty="0">
                <a:cs typeface="Arial" pitchFamily="34" charset="0"/>
              </a:rPr>
              <a:t>+ Mức nghỉ cơ bản </a:t>
            </a:r>
            <a:endParaRPr lang="vi-VN" sz="3200" b="1" dirty="0">
              <a:cs typeface="Arial" pitchFamily="34" charset="0"/>
            </a:endParaRPr>
          </a:p>
        </p:txBody>
      </p:sp>
      <p:pic>
        <p:nvPicPr>
          <p:cNvPr id="12390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509838"/>
            <a:ext cx="5500688" cy="88106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vi-VN" sz="3200" dirty="0">
                <a:solidFill>
                  <a:srgbClr val="FF0000"/>
                </a:solidFill>
                <a:cs typeface="Arial" pitchFamily="34" charset="0"/>
              </a:rPr>
              <a:t>1</a:t>
            </a:r>
            <a:r>
              <a:rPr lang="en-US" sz="3200" dirty="0">
                <a:solidFill>
                  <a:srgbClr val="FF0000"/>
                </a:solidFill>
                <a:latin typeface="Arial" pitchFamily="34" charset="0"/>
                <a:cs typeface="Arial" pitchFamily="34" charset="0"/>
              </a:rPr>
              <a:t>6</a:t>
            </a:r>
            <a:r>
              <a:rPr lang="vi-VN" sz="3200" dirty="0">
                <a:solidFill>
                  <a:srgbClr val="FF0000"/>
                </a:solidFill>
                <a:cs typeface="Arial" pitchFamily="34" charset="0"/>
              </a:rPr>
              <a:t> ngày làm việc </a:t>
            </a:r>
            <a:r>
              <a:rPr lang="vi-VN" sz="3200" dirty="0">
                <a:cs typeface="Arial" pitchFamily="34" charset="0"/>
              </a:rPr>
              <a:t>đối với</a:t>
            </a:r>
          </a:p>
        </p:txBody>
      </p:sp>
      <p:sp>
        <p:nvSpPr>
          <p:cNvPr id="7" name="Rounded Rectangle 6"/>
          <p:cNvSpPr/>
          <p:nvPr/>
        </p:nvSpPr>
        <p:spPr>
          <a:xfrm>
            <a:off x="35496" y="3624263"/>
            <a:ext cx="9001571" cy="3117105"/>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16 ngày làm việc đối với người làm công việc </a:t>
            </a:r>
            <a:r>
              <a:rPr lang="vi-VN" sz="3200" dirty="0">
                <a:solidFill>
                  <a:srgbClr val="FF0000"/>
                </a:solidFill>
                <a:cs typeface="Arial" pitchFamily="34" charset="0"/>
              </a:rPr>
              <a:t>đặc biệt nặng nhọc</a:t>
            </a:r>
            <a:r>
              <a:rPr lang="vi-VN" sz="3200" dirty="0">
                <a:cs typeface="Arial" pitchFamily="34" charset="0"/>
              </a:rPr>
              <a:t>, độc hại, nguy hiểm hoặc người làm việc ở những nơi có điều kiện sinh sống </a:t>
            </a:r>
            <a:r>
              <a:rPr lang="vi-VN" sz="3200" dirty="0">
                <a:solidFill>
                  <a:srgbClr val="FF0000"/>
                </a:solidFill>
                <a:cs typeface="Arial" pitchFamily="34" charset="0"/>
              </a:rPr>
              <a:t>đặc biệt khắc nghiệt </a:t>
            </a:r>
            <a:r>
              <a:rPr lang="vi-VN" sz="3200" dirty="0">
                <a:cs typeface="Arial" pitchFamily="34" charset="0"/>
              </a:rPr>
              <a:t>theo danh mục do Bộ Lao động - Thương binh và Xã hội chủ trì phối hợp với Bộ Y tế ban hành</a:t>
            </a:r>
          </a:p>
        </p:txBody>
      </p:sp>
    </p:spTree>
    <p:extLst>
      <p:ext uri="{BB962C8B-B14F-4D97-AF65-F5344CB8AC3E}">
        <p14:creationId xmlns:p14="http://schemas.microsoft.com/office/powerpoint/2010/main" val="140756069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665788"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Mức nghỉ theo thâm niên:</a:t>
            </a:r>
          </a:p>
        </p:txBody>
      </p:sp>
      <p:pic>
        <p:nvPicPr>
          <p:cNvPr id="12493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1004888"/>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cs typeface="Arial" pitchFamily="34" charset="0"/>
              </a:rPr>
              <a:t>N</a:t>
            </a:r>
            <a:r>
              <a:rPr lang="vi-VN" sz="3200" b="1" dirty="0">
                <a:cs typeface="Arial" pitchFamily="34" charset="0"/>
              </a:rPr>
              <a:t>goài mức nghỉ cơ bản</a:t>
            </a:r>
          </a:p>
        </p:txBody>
      </p:sp>
      <p:sp>
        <p:nvSpPr>
          <p:cNvPr id="7" name="Rounded Rectangle 6"/>
          <p:cNvSpPr/>
          <p:nvPr/>
        </p:nvSpPr>
        <p:spPr>
          <a:xfrm>
            <a:off x="3175" y="3992563"/>
            <a:ext cx="9140825" cy="2009775"/>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C</a:t>
            </a:r>
            <a:r>
              <a:rPr lang="vi-VN" sz="3200" b="1" dirty="0">
                <a:cs typeface="Arial" pitchFamily="34" charset="0"/>
              </a:rPr>
              <a:t>ứ </a:t>
            </a:r>
            <a:r>
              <a:rPr lang="vi-VN" sz="3200" b="1" dirty="0">
                <a:solidFill>
                  <a:srgbClr val="FF0000"/>
                </a:solidFill>
                <a:cs typeface="Arial" pitchFamily="34" charset="0"/>
              </a:rPr>
              <a:t>5 năm </a:t>
            </a:r>
            <a:r>
              <a:rPr lang="vi-VN" sz="3200" b="1" dirty="0">
                <a:cs typeface="Arial" pitchFamily="34" charset="0"/>
              </a:rPr>
              <a:t>làm việc cho </a:t>
            </a:r>
            <a:r>
              <a:rPr lang="vi-VN" sz="3200" b="1" dirty="0">
                <a:solidFill>
                  <a:srgbClr val="FF0000"/>
                </a:solidFill>
                <a:cs typeface="Arial" pitchFamily="34" charset="0"/>
              </a:rPr>
              <a:t>một </a:t>
            </a:r>
            <a:r>
              <a:rPr lang="vi-VN" sz="3200" b="1" dirty="0">
                <a:cs typeface="Arial" pitchFamily="34" charset="0"/>
              </a:rPr>
              <a:t>doanh nghiệp hoặc </a:t>
            </a:r>
            <a:r>
              <a:rPr lang="vi-VN" sz="3200" b="1" dirty="0">
                <a:solidFill>
                  <a:srgbClr val="FF0000"/>
                </a:solidFill>
                <a:cs typeface="Arial" pitchFamily="34" charset="0"/>
              </a:rPr>
              <a:t>một người sử dụng lao động </a:t>
            </a:r>
            <a:r>
              <a:rPr lang="vi-VN" sz="3200" b="1" dirty="0">
                <a:cs typeface="Arial" pitchFamily="34" charset="0"/>
              </a:rPr>
              <a:t>được </a:t>
            </a:r>
            <a:r>
              <a:rPr lang="vi-VN" sz="3200" b="1" dirty="0">
                <a:solidFill>
                  <a:srgbClr val="FF0000"/>
                </a:solidFill>
                <a:cs typeface="Arial" pitchFamily="34" charset="0"/>
              </a:rPr>
              <a:t>cộng thêm 1 </a:t>
            </a:r>
            <a:r>
              <a:rPr lang="vi-VN" sz="3200" b="1" dirty="0">
                <a:cs typeface="Arial" pitchFamily="34" charset="0"/>
              </a:rPr>
              <a:t>ngày.</a:t>
            </a:r>
          </a:p>
        </p:txBody>
      </p:sp>
    </p:spTree>
    <p:extLst>
      <p:ext uri="{BB962C8B-B14F-4D97-AF65-F5344CB8AC3E}">
        <p14:creationId xmlns:p14="http://schemas.microsoft.com/office/powerpoint/2010/main" val="332664813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616575"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Mức nghỉ theo thâm niên:</a:t>
            </a:r>
          </a:p>
        </p:txBody>
      </p:sp>
      <p:pic>
        <p:nvPicPr>
          <p:cNvPr id="12595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175" y="2446338"/>
            <a:ext cx="9140825" cy="746125"/>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Phương thức tổ chức nghỉ hàng năm:</a:t>
            </a:r>
            <a:endParaRPr lang="vi-VN" sz="3200" dirty="0">
              <a:cs typeface="Arial" pitchFamily="34" charset="0"/>
            </a:endParaRPr>
          </a:p>
        </p:txBody>
      </p:sp>
      <p:sp>
        <p:nvSpPr>
          <p:cNvPr id="7" name="Rounded Rectangle 6"/>
          <p:cNvSpPr/>
          <p:nvPr/>
        </p:nvSpPr>
        <p:spPr>
          <a:xfrm>
            <a:off x="3175" y="3365500"/>
            <a:ext cx="9140825" cy="1544638"/>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cs typeface="Arial" pitchFamily="34" charset="0"/>
              </a:rPr>
              <a:t>N</a:t>
            </a:r>
            <a:r>
              <a:rPr lang="vi-VN" sz="3200" b="1" dirty="0">
                <a:cs typeface="Arial" pitchFamily="34" charset="0"/>
              </a:rPr>
              <a:t>gười </a:t>
            </a:r>
            <a:r>
              <a:rPr lang="en-US" sz="3200" b="1" dirty="0">
                <a:latin typeface="Arial" pitchFamily="34" charset="0"/>
                <a:cs typeface="Arial" pitchFamily="34" charset="0"/>
              </a:rPr>
              <a:t>SDLĐ </a:t>
            </a:r>
            <a:r>
              <a:rPr lang="vi-VN" sz="3200" b="1" dirty="0">
                <a:cs typeface="Arial" pitchFamily="34" charset="0"/>
              </a:rPr>
              <a:t>bàn bạc với Công đoàn, xây dựng lịch nghỉ hàng năm và thông báo cho người lao động. </a:t>
            </a:r>
          </a:p>
        </p:txBody>
      </p:sp>
      <p:sp>
        <p:nvSpPr>
          <p:cNvPr id="8" name="Rounded Rectangle 7"/>
          <p:cNvSpPr/>
          <p:nvPr/>
        </p:nvSpPr>
        <p:spPr>
          <a:xfrm>
            <a:off x="3175" y="5065713"/>
            <a:ext cx="9140825" cy="17430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N</a:t>
            </a:r>
            <a:r>
              <a:rPr lang="en-US" sz="3200" b="1" dirty="0">
                <a:latin typeface="Arial" pitchFamily="34" charset="0"/>
                <a:cs typeface="Arial" pitchFamily="34" charset="0"/>
              </a:rPr>
              <a:t>LĐ</a:t>
            </a:r>
            <a:r>
              <a:rPr lang="en-US" sz="3200" b="1" dirty="0">
                <a:cs typeface="Arial" pitchFamily="34" charset="0"/>
              </a:rPr>
              <a:t> </a:t>
            </a:r>
            <a:r>
              <a:rPr lang="vi-VN" sz="3200" b="1" dirty="0">
                <a:cs typeface="Arial" pitchFamily="34" charset="0"/>
              </a:rPr>
              <a:t>có thể thỏa thuận với </a:t>
            </a:r>
            <a:r>
              <a:rPr lang="en-US" sz="3200" b="1" dirty="0">
                <a:latin typeface="Arial" pitchFamily="34" charset="0"/>
                <a:cs typeface="Arial" pitchFamily="34" charset="0"/>
              </a:rPr>
              <a:t>NSD LĐ</a:t>
            </a:r>
            <a:r>
              <a:rPr lang="vi-VN" sz="3200" b="1" dirty="0">
                <a:cs typeface="Arial" pitchFamily="34" charset="0"/>
              </a:rPr>
              <a:t> về việc nghỉ nhiều lần trong một năm hoặc cộng dồn 2 năm hoặc 3 năm để nghỉ 01 lần...</a:t>
            </a:r>
          </a:p>
        </p:txBody>
      </p:sp>
    </p:spTree>
    <p:extLst>
      <p:ext uri="{BB962C8B-B14F-4D97-AF65-F5344CB8AC3E}">
        <p14:creationId xmlns:p14="http://schemas.microsoft.com/office/powerpoint/2010/main" val="20784733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8"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329113" cy="10271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a:cs typeface="Arial" pitchFamily="34" charset="0"/>
              </a:rPr>
              <a:t>e. Nghỉ việc riêng</a:t>
            </a:r>
          </a:p>
        </p:txBody>
      </p:sp>
      <p:pic>
        <p:nvPicPr>
          <p:cNvPr id="12902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175" y="2825750"/>
            <a:ext cx="9140825" cy="1697038"/>
          </a:xfrm>
          <a:prstGeom prst="roundRect">
            <a:avLst/>
          </a:prstGeom>
          <a:solidFill>
            <a:srgbClr val="FFFF00"/>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Người lao động được nghỉ về việc riêng mà vẫn </a:t>
            </a:r>
            <a:r>
              <a:rPr lang="vi-VN" sz="3200" b="1" dirty="0">
                <a:solidFill>
                  <a:srgbClr val="FF0000"/>
                </a:solidFill>
                <a:cs typeface="Arial" pitchFamily="34" charset="0"/>
              </a:rPr>
              <a:t>hưởng nguyên lương </a:t>
            </a:r>
            <a:r>
              <a:rPr lang="vi-VN" sz="3200" b="1" dirty="0">
                <a:cs typeface="Arial" pitchFamily="34" charset="0"/>
              </a:rPr>
              <a:t>trong các trường hợp sau:	</a:t>
            </a:r>
          </a:p>
        </p:txBody>
      </p:sp>
      <p:sp>
        <p:nvSpPr>
          <p:cNvPr id="7" name="Rounded Rectangle 6"/>
          <p:cNvSpPr/>
          <p:nvPr/>
        </p:nvSpPr>
        <p:spPr>
          <a:xfrm>
            <a:off x="3175" y="5060950"/>
            <a:ext cx="9140825" cy="1443038"/>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 Bản thân kết hôn: </a:t>
            </a:r>
            <a:r>
              <a:rPr lang="vi-VN" sz="3200" b="1" dirty="0">
                <a:solidFill>
                  <a:srgbClr val="FF0000"/>
                </a:solidFill>
                <a:cs typeface="Arial" pitchFamily="34" charset="0"/>
              </a:rPr>
              <a:t>nghỉ 3</a:t>
            </a:r>
            <a:r>
              <a:rPr lang="vi-VN" sz="3200" b="1" dirty="0">
                <a:cs typeface="Arial" pitchFamily="34" charset="0"/>
              </a:rPr>
              <a:t> ngày;</a:t>
            </a:r>
          </a:p>
          <a:p>
            <a:pPr>
              <a:defRPr/>
            </a:pPr>
            <a:r>
              <a:rPr lang="vi-VN" sz="3200" b="1" dirty="0">
                <a:cs typeface="Arial" pitchFamily="34" charset="0"/>
              </a:rPr>
              <a:t>	- Con kết hôn: </a:t>
            </a:r>
            <a:r>
              <a:rPr lang="vi-VN" sz="3200" b="1" dirty="0">
                <a:solidFill>
                  <a:srgbClr val="FF0000"/>
                </a:solidFill>
                <a:cs typeface="Arial" pitchFamily="34" charset="0"/>
              </a:rPr>
              <a:t>nghỉ 1</a:t>
            </a:r>
            <a:r>
              <a:rPr lang="vi-VN" sz="3200" b="1" dirty="0">
                <a:cs typeface="Arial" pitchFamily="34" charset="0"/>
              </a:rPr>
              <a:t> ngày;</a:t>
            </a:r>
          </a:p>
        </p:txBody>
      </p:sp>
    </p:spTree>
    <p:extLst>
      <p:ext uri="{BB962C8B-B14F-4D97-AF65-F5344CB8AC3E}">
        <p14:creationId xmlns:p14="http://schemas.microsoft.com/office/powerpoint/2010/main" val="5592927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186238" cy="10271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a:cs typeface="Arial" pitchFamily="34" charset="0"/>
              </a:rPr>
              <a:t>e. Nghỉ việc riêng</a:t>
            </a:r>
          </a:p>
        </p:txBody>
      </p:sp>
      <p:pic>
        <p:nvPicPr>
          <p:cNvPr id="13005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175" y="2627313"/>
            <a:ext cx="9140825" cy="2144712"/>
          </a:xfrm>
          <a:prstGeom prst="roundRect">
            <a:avLst/>
          </a:prstGeom>
          <a:solidFill>
            <a:srgbClr val="E4F41A"/>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solidFill>
                  <a:srgbClr val="FF0000"/>
                </a:solidFill>
                <a:cs typeface="Arial" pitchFamily="34" charset="0"/>
              </a:rPr>
              <a:t>N</a:t>
            </a:r>
            <a:r>
              <a:rPr lang="vi-VN" sz="3200" b="1" dirty="0">
                <a:solidFill>
                  <a:srgbClr val="FF0000"/>
                </a:solidFill>
                <a:cs typeface="Arial" pitchFamily="34" charset="0"/>
              </a:rPr>
              <a:t>ghỉ 03 ngày</a:t>
            </a:r>
          </a:p>
          <a:p>
            <a:pPr marL="457200" indent="-457200">
              <a:buFontTx/>
              <a:buChar char="-"/>
              <a:defRPr/>
            </a:pPr>
            <a:r>
              <a:rPr lang="vi-VN" sz="3200" b="1" dirty="0">
                <a:cs typeface="Arial" pitchFamily="34" charset="0"/>
              </a:rPr>
              <a:t>Bố mẹ (cả bên chồng hoặc bên vợ) chết</a:t>
            </a:r>
            <a:endParaRPr lang="en-US" sz="3200" b="1" dirty="0">
              <a:cs typeface="Arial" pitchFamily="34" charset="0"/>
            </a:endParaRPr>
          </a:p>
          <a:p>
            <a:pPr marL="457200" indent="-457200">
              <a:buFontTx/>
              <a:buChar char="-"/>
              <a:defRPr/>
            </a:pPr>
            <a:r>
              <a:rPr lang="en-US" sz="3200" b="1" dirty="0">
                <a:cs typeface="Arial" pitchFamily="34" charset="0"/>
              </a:rPr>
              <a:t>V</a:t>
            </a:r>
            <a:r>
              <a:rPr lang="vi-VN" sz="3200" b="1" dirty="0">
                <a:cs typeface="Arial" pitchFamily="34" charset="0"/>
              </a:rPr>
              <a:t>ợ hoặc chồng chết</a:t>
            </a:r>
            <a:endParaRPr lang="en-US" sz="3200" b="1" dirty="0">
              <a:cs typeface="Arial" pitchFamily="34" charset="0"/>
            </a:endParaRPr>
          </a:p>
          <a:p>
            <a:pPr marL="457200" indent="-457200">
              <a:buFontTx/>
              <a:buChar char="-"/>
              <a:defRPr/>
            </a:pPr>
            <a:r>
              <a:rPr lang="en-US" sz="3200" b="1" dirty="0">
                <a:latin typeface="Arial" pitchFamily="34" charset="0"/>
                <a:cs typeface="Arial" pitchFamily="34" charset="0"/>
              </a:rPr>
              <a:t>C</a:t>
            </a:r>
            <a:r>
              <a:rPr lang="vi-VN" sz="3200" b="1" dirty="0">
                <a:cs typeface="Arial" pitchFamily="34" charset="0"/>
              </a:rPr>
              <a:t>on chết</a:t>
            </a:r>
          </a:p>
        </p:txBody>
      </p:sp>
      <p:sp>
        <p:nvSpPr>
          <p:cNvPr id="7" name="Rounded Rectangle 6"/>
          <p:cNvSpPr/>
          <p:nvPr/>
        </p:nvSpPr>
        <p:spPr>
          <a:xfrm>
            <a:off x="3175" y="5060950"/>
            <a:ext cx="9140825" cy="1655763"/>
          </a:xfrm>
          <a:prstGeom prst="roundRect">
            <a:avLst/>
          </a:prstGeom>
          <a:solidFill>
            <a:schemeClr val="tx2">
              <a:lumMod val="40000"/>
              <a:lumOff val="6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Ngoài ra, người lao động có thể thỏa thuận với người sử dụng lao động để nghỉ không lương</a:t>
            </a:r>
          </a:p>
        </p:txBody>
      </p:sp>
    </p:spTree>
    <p:extLst>
      <p:ext uri="{BB962C8B-B14F-4D97-AF65-F5344CB8AC3E}">
        <p14:creationId xmlns:p14="http://schemas.microsoft.com/office/powerpoint/2010/main" val="40747417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0" y="1514475"/>
            <a:ext cx="9144000" cy="1495425"/>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13/ </a:t>
            </a:r>
            <a:r>
              <a:rPr lang="vi-VN" sz="3200" dirty="0">
                <a:cs typeface="Arial" pitchFamily="34" charset="0"/>
              </a:rPr>
              <a:t>Theo quy định của pháp luật lao động, những ngày người lao động được nghỉ mà vẫn hưởng nguyên lương:</a:t>
            </a:r>
            <a:endParaRPr lang="en-US" sz="3200" dirty="0">
              <a:latin typeface="Arial" pitchFamily="34" charset="0"/>
              <a:cs typeface="Arial" pitchFamily="34" charset="0"/>
            </a:endParaRPr>
          </a:p>
        </p:txBody>
      </p:sp>
      <p:sp>
        <p:nvSpPr>
          <p:cNvPr id="6" name="Rounded Rectangle 5"/>
          <p:cNvSpPr/>
          <p:nvPr/>
        </p:nvSpPr>
        <p:spPr>
          <a:xfrm>
            <a:off x="114300" y="4862513"/>
            <a:ext cx="4660900" cy="1271587"/>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Cha hay mẹ kết h</a:t>
            </a:r>
            <a:r>
              <a:rPr lang="en-US" sz="3200" dirty="0" err="1">
                <a:latin typeface="Arial" pitchFamily="34" charset="0"/>
                <a:cs typeface="Arial" pitchFamily="34" charset="0"/>
              </a:rPr>
              <a:t>ôn</a:t>
            </a:r>
            <a:r>
              <a:rPr lang="en-US" sz="3200" dirty="0">
                <a:latin typeface="Arial" pitchFamily="34" charset="0"/>
                <a:cs typeface="Arial" pitchFamily="34" charset="0"/>
              </a:rPr>
              <a:t>.</a:t>
            </a:r>
            <a:endParaRPr lang="vi-VN" sz="3200" dirty="0">
              <a:cs typeface="Arial" pitchFamily="34" charset="0"/>
            </a:endParaRPr>
          </a:p>
        </p:txBody>
      </p:sp>
      <p:sp>
        <p:nvSpPr>
          <p:cNvPr id="7" name="Rounded Rectangle 6"/>
          <p:cNvSpPr/>
          <p:nvPr/>
        </p:nvSpPr>
        <p:spPr>
          <a:xfrm>
            <a:off x="4938713" y="3508375"/>
            <a:ext cx="4205287" cy="974725"/>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 Cháu nội kết hôn.</a:t>
            </a:r>
          </a:p>
        </p:txBody>
      </p:sp>
      <p:sp>
        <p:nvSpPr>
          <p:cNvPr id="8" name="Rounded Rectangle 7"/>
          <p:cNvSpPr/>
          <p:nvPr/>
        </p:nvSpPr>
        <p:spPr>
          <a:xfrm>
            <a:off x="131763" y="3508375"/>
            <a:ext cx="4660900" cy="974725"/>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a. Bản thân kết hôn.</a:t>
            </a:r>
          </a:p>
        </p:txBody>
      </p:sp>
      <p:sp>
        <p:nvSpPr>
          <p:cNvPr id="9" name="Rounded Rectangle 8"/>
          <p:cNvSpPr/>
          <p:nvPr/>
        </p:nvSpPr>
        <p:spPr>
          <a:xfrm>
            <a:off x="4938713" y="4862513"/>
            <a:ext cx="4205287" cy="1271587"/>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d. Cháu ngoại kết hôn</a:t>
            </a:r>
            <a:r>
              <a:rPr lang="en-US" sz="3200" dirty="0">
                <a:latin typeface="Arial" pitchFamily="34" charset="0"/>
                <a:cs typeface="Arial" pitchFamily="34" charset="0"/>
              </a:rPr>
              <a:t>.</a:t>
            </a:r>
            <a:endParaRPr lang="vi-VN" sz="3200" dirty="0">
              <a:cs typeface="Arial" pitchFamily="34" charset="0"/>
            </a:endParaRPr>
          </a:p>
        </p:txBody>
      </p:sp>
      <p:sp>
        <p:nvSpPr>
          <p:cNvPr id="10" name="Rounded Rectangle 9"/>
          <p:cNvSpPr/>
          <p:nvPr/>
        </p:nvSpPr>
        <p:spPr>
          <a:xfrm>
            <a:off x="2759075" y="7938"/>
            <a:ext cx="5603875"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Chọn</a:t>
            </a:r>
            <a:r>
              <a:rPr lang="en-US" sz="3200" b="1" dirty="0">
                <a:latin typeface="Arial" pitchFamily="34" charset="0"/>
                <a:cs typeface="Arial" pitchFamily="34" charset="0"/>
              </a:rPr>
              <a:t> </a:t>
            </a:r>
            <a:r>
              <a:rPr lang="en-US" sz="3200" b="1" dirty="0" err="1">
                <a:latin typeface="Arial" pitchFamily="34" charset="0"/>
                <a:cs typeface="Arial" pitchFamily="34" charset="0"/>
              </a:rPr>
              <a:t>câu</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a:t>
            </a:r>
            <a:r>
              <a:rPr lang="en-US" sz="3200" b="1" dirty="0" err="1">
                <a:latin typeface="Arial" pitchFamily="34" charset="0"/>
                <a:cs typeface="Arial" pitchFamily="34" charset="0"/>
              </a:rPr>
              <a:t>nhất</a:t>
            </a:r>
            <a:r>
              <a:rPr lang="en-US" sz="3200" b="1" dirty="0">
                <a:latin typeface="Arial" pitchFamily="34" charset="0"/>
                <a:cs typeface="Arial" pitchFamily="34" charset="0"/>
              </a:rPr>
              <a:t>  </a:t>
            </a:r>
          </a:p>
        </p:txBody>
      </p:sp>
    </p:spTree>
    <p:extLst>
      <p:ext uri="{BB962C8B-B14F-4D97-AF65-F5344CB8AC3E}">
        <p14:creationId xmlns:p14="http://schemas.microsoft.com/office/powerpoint/2010/main" val="178099786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4784725" cy="1027113"/>
          </a:xfrm>
          <a:prstGeom prst="roundRect">
            <a:avLst/>
          </a:prstGeom>
          <a:solidFill>
            <a:schemeClr val="accent5">
              <a:lumMod val="20000"/>
              <a:lumOff val="8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2.3.7. Kỷ luật lao động</a:t>
            </a:r>
          </a:p>
        </p:txBody>
      </p:sp>
      <p:pic>
        <p:nvPicPr>
          <p:cNvPr id="13210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175" y="2763838"/>
            <a:ext cx="2755900" cy="893762"/>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 Khái niệm</a:t>
            </a:r>
          </a:p>
        </p:txBody>
      </p:sp>
      <p:sp>
        <p:nvSpPr>
          <p:cNvPr id="7" name="Rounded Rectangle 6"/>
          <p:cNvSpPr/>
          <p:nvPr/>
        </p:nvSpPr>
        <p:spPr>
          <a:xfrm>
            <a:off x="0" y="4013200"/>
            <a:ext cx="9144000" cy="2187575"/>
          </a:xfrm>
          <a:prstGeom prst="roundRect">
            <a:avLst/>
          </a:prstGeom>
          <a:solidFill>
            <a:schemeClr val="tx2">
              <a:lumMod val="40000"/>
              <a:lumOff val="6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“Kỷ luật lao động là những </a:t>
            </a:r>
            <a:r>
              <a:rPr lang="vi-VN" sz="3200" b="1" dirty="0">
                <a:solidFill>
                  <a:srgbClr val="FF0000"/>
                </a:solidFill>
                <a:cs typeface="Arial" pitchFamily="34" charset="0"/>
              </a:rPr>
              <a:t>quy định </a:t>
            </a:r>
            <a:r>
              <a:rPr lang="vi-VN" sz="3200" b="1" dirty="0">
                <a:cs typeface="Arial" pitchFamily="34" charset="0"/>
              </a:rPr>
              <a:t>về việc tuân theo </a:t>
            </a:r>
            <a:r>
              <a:rPr lang="vi-VN" sz="3200" b="1" dirty="0">
                <a:solidFill>
                  <a:srgbClr val="FF0000"/>
                </a:solidFill>
                <a:cs typeface="Arial" pitchFamily="34" charset="0"/>
              </a:rPr>
              <a:t>thời gian, công nghệ </a:t>
            </a:r>
            <a:r>
              <a:rPr lang="vi-VN" sz="3200" b="1" dirty="0">
                <a:cs typeface="Arial" pitchFamily="34" charset="0"/>
              </a:rPr>
              <a:t>và </a:t>
            </a:r>
            <a:r>
              <a:rPr lang="vi-VN" sz="3200" b="1" dirty="0">
                <a:solidFill>
                  <a:srgbClr val="FF0000"/>
                </a:solidFill>
                <a:cs typeface="Arial" pitchFamily="34" charset="0"/>
              </a:rPr>
              <a:t>điều hành </a:t>
            </a:r>
            <a:r>
              <a:rPr lang="vi-VN" sz="3200" b="1" dirty="0">
                <a:cs typeface="Arial" pitchFamily="34" charset="0"/>
              </a:rPr>
              <a:t>sản xuất kinh doanh thể hiện trong nội quy lao động”</a:t>
            </a:r>
          </a:p>
        </p:txBody>
      </p:sp>
    </p:spTree>
    <p:extLst>
      <p:ext uri="{BB962C8B-B14F-4D97-AF65-F5344CB8AC3E}">
        <p14:creationId xmlns:p14="http://schemas.microsoft.com/office/powerpoint/2010/main" val="410293947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2057400"/>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Pháp luật lao động quy định những nghĩa vụ chung nhất mà </a:t>
            </a:r>
            <a:r>
              <a:rPr lang="vi-VN" sz="3200" dirty="0">
                <a:solidFill>
                  <a:srgbClr val="FF0000"/>
                </a:solidFill>
                <a:cs typeface="Arial" pitchFamily="34" charset="0"/>
              </a:rPr>
              <a:t>mọi người lao động </a:t>
            </a:r>
            <a:r>
              <a:rPr lang="vi-VN" sz="3200" dirty="0">
                <a:cs typeface="Arial" pitchFamily="34" charset="0"/>
              </a:rPr>
              <a:t>trong tất cả các mối quan hệ lao động </a:t>
            </a:r>
            <a:r>
              <a:rPr lang="vi-VN" sz="3200" dirty="0">
                <a:solidFill>
                  <a:srgbClr val="FF0000"/>
                </a:solidFill>
                <a:cs typeface="Arial" pitchFamily="34" charset="0"/>
              </a:rPr>
              <a:t>phải chấp hành</a:t>
            </a:r>
            <a:r>
              <a:rPr lang="vi-VN" sz="3200" dirty="0">
                <a:cs typeface="Arial" pitchFamily="34" charset="0"/>
              </a:rPr>
              <a:t>, đó là:</a:t>
            </a:r>
            <a:endParaRPr lang="vi-VN" sz="3200" b="1" dirty="0">
              <a:cs typeface="Arial" pitchFamily="34" charset="0"/>
            </a:endParaRPr>
          </a:p>
        </p:txBody>
      </p:sp>
      <p:pic>
        <p:nvPicPr>
          <p:cNvPr id="13312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0" y="3514725"/>
            <a:ext cx="9140825" cy="1443038"/>
          </a:xfrm>
          <a:prstGeom prst="roundRect">
            <a:avLst/>
          </a:prstGeom>
          <a:solidFill>
            <a:srgbClr val="FFFF00"/>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Hoàn thành công việc được giao với chất lượng tốt, đảm bảo thời gian và định mức lao động.</a:t>
            </a:r>
          </a:p>
        </p:txBody>
      </p:sp>
      <p:sp>
        <p:nvSpPr>
          <p:cNvPr id="7" name="Rounded Rectangle 6"/>
          <p:cNvSpPr/>
          <p:nvPr/>
        </p:nvSpPr>
        <p:spPr>
          <a:xfrm>
            <a:off x="22225" y="5143500"/>
            <a:ext cx="9140825" cy="1589088"/>
          </a:xfrm>
          <a:prstGeom prst="roundRect">
            <a:avLst/>
          </a:prstGeom>
          <a:solidFill>
            <a:schemeClr val="tx2">
              <a:lumMod val="40000"/>
              <a:lumOff val="6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Thực hiện các quy định về an toàn, vệ sinh lao động, tôn trọng các quy trình, quy phạm về kỹ thuật, công nghệ chuyên môn.</a:t>
            </a:r>
          </a:p>
        </p:txBody>
      </p:sp>
    </p:spTree>
    <p:extLst>
      <p:ext uri="{BB962C8B-B14F-4D97-AF65-F5344CB8AC3E}">
        <p14:creationId xmlns:p14="http://schemas.microsoft.com/office/powerpoint/2010/main" val="228993128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19748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Thực hiện những cam kết trong hợp đồng lao động, tuân thủ sự điều hành hợp pháp của người sử dụng lao động và thực hiện các quy định khác của pháp luật lao động.</a:t>
            </a:r>
          </a:p>
        </p:txBody>
      </p:sp>
      <p:pic>
        <p:nvPicPr>
          <p:cNvPr id="13414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3490913"/>
            <a:ext cx="9140825" cy="1397000"/>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vi-VN" sz="3200" dirty="0">
                <a:cs typeface="Arial" pitchFamily="34" charset="0"/>
              </a:rPr>
              <a:t>- Bảo vệ tài sản và bí mật công nghệ kinh doanh.</a:t>
            </a:r>
          </a:p>
        </p:txBody>
      </p:sp>
      <p:sp>
        <p:nvSpPr>
          <p:cNvPr id="10" name="Rounded Rectangle 9"/>
          <p:cNvSpPr/>
          <p:nvPr/>
        </p:nvSpPr>
        <p:spPr>
          <a:xfrm>
            <a:off x="3175" y="5124450"/>
            <a:ext cx="9140825" cy="144303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Các nghĩa vụ này được cụ thể hoá trong nội quy lao động của đơn vị.</a:t>
            </a:r>
          </a:p>
        </p:txBody>
      </p:sp>
    </p:spTree>
    <p:extLst>
      <p:ext uri="{BB962C8B-B14F-4D97-AF65-F5344CB8AC3E}">
        <p14:creationId xmlns:p14="http://schemas.microsoft.com/office/powerpoint/2010/main" val="31884104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233988"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Nội dung kỷ luật lao động </a:t>
            </a:r>
            <a:endParaRPr lang="vi-VN" sz="3200" b="1" dirty="0">
              <a:cs typeface="Arial" pitchFamily="34" charset="0"/>
            </a:endParaRPr>
          </a:p>
        </p:txBody>
      </p:sp>
      <p:pic>
        <p:nvPicPr>
          <p:cNvPr id="13619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0" y="2509838"/>
            <a:ext cx="9144000" cy="1597025"/>
          </a:xfrm>
          <a:prstGeom prst="roundRect">
            <a:avLst/>
          </a:prstGeom>
          <a:solidFill>
            <a:schemeClr val="tx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Nội dung kỷ luật lao động được thể hiện cụ thể trong nội quy lao động của từng đơn vị. </a:t>
            </a:r>
          </a:p>
        </p:txBody>
      </p:sp>
      <p:sp>
        <p:nvSpPr>
          <p:cNvPr id="7" name="Rounded Rectangle 6"/>
          <p:cNvSpPr/>
          <p:nvPr/>
        </p:nvSpPr>
        <p:spPr>
          <a:xfrm>
            <a:off x="34925" y="4738688"/>
            <a:ext cx="9140825" cy="105886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Nội dung chủ yếu của nội quy lao động gồm</a:t>
            </a:r>
          </a:p>
        </p:txBody>
      </p:sp>
    </p:spTree>
    <p:extLst>
      <p:ext uri="{BB962C8B-B14F-4D97-AF65-F5344CB8AC3E}">
        <p14:creationId xmlns:p14="http://schemas.microsoft.com/office/powerpoint/2010/main" val="40347792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233988" cy="760413"/>
          </a:xfrm>
          <a:prstGeom prst="roundRect">
            <a:avLst/>
          </a:prstGeom>
          <a:solidFill>
            <a:schemeClr val="accent2">
              <a:lumMod val="20000"/>
              <a:lumOff val="8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Nội </a:t>
            </a:r>
            <a:r>
              <a:rPr lang="en-US" sz="3200" dirty="0" err="1">
                <a:latin typeface="Arial" pitchFamily="34" charset="0"/>
                <a:cs typeface="Arial" pitchFamily="34" charset="0"/>
              </a:rPr>
              <a:t>quy</a:t>
            </a:r>
            <a:r>
              <a:rPr lang="en-US" sz="3200" dirty="0">
                <a:latin typeface="Arial" pitchFamily="34" charset="0"/>
                <a:cs typeface="Arial" pitchFamily="34" charset="0"/>
              </a:rPr>
              <a:t> </a:t>
            </a:r>
            <a:r>
              <a:rPr lang="vi-VN" sz="3200" dirty="0">
                <a:cs typeface="Arial" pitchFamily="34" charset="0"/>
              </a:rPr>
              <a:t>lao động </a:t>
            </a:r>
            <a:endParaRPr lang="vi-VN" sz="3200" b="1" dirty="0">
              <a:cs typeface="Arial" pitchFamily="34" charset="0"/>
            </a:endParaRPr>
          </a:p>
        </p:txBody>
      </p:sp>
      <p:pic>
        <p:nvPicPr>
          <p:cNvPr id="13722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2360613"/>
            <a:ext cx="5702300" cy="79851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Thời giờ làm việc, nghỉ ngơi; </a:t>
            </a:r>
          </a:p>
        </p:txBody>
      </p:sp>
      <p:sp>
        <p:nvSpPr>
          <p:cNvPr id="8" name="Rounded Rectangle 7"/>
          <p:cNvSpPr/>
          <p:nvPr/>
        </p:nvSpPr>
        <p:spPr>
          <a:xfrm>
            <a:off x="0" y="3487738"/>
            <a:ext cx="5818188" cy="78422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-T</a:t>
            </a:r>
            <a:r>
              <a:rPr lang="vi-VN" sz="3200" dirty="0">
                <a:cs typeface="Arial" pitchFamily="34" charset="0"/>
              </a:rPr>
              <a:t>rật tự trong doanh nghiệp; </a:t>
            </a:r>
          </a:p>
        </p:txBody>
      </p:sp>
      <p:sp>
        <p:nvSpPr>
          <p:cNvPr id="9" name="Rounded Rectangle 8"/>
          <p:cNvSpPr/>
          <p:nvPr/>
        </p:nvSpPr>
        <p:spPr>
          <a:xfrm>
            <a:off x="0" y="4535488"/>
            <a:ext cx="7548563" cy="768350"/>
          </a:xfrm>
          <a:prstGeom prst="roundRect">
            <a:avLst/>
          </a:prstGeom>
          <a:solidFill>
            <a:schemeClr val="tx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-A</a:t>
            </a:r>
            <a:r>
              <a:rPr lang="vi-VN" sz="3200" dirty="0">
                <a:cs typeface="Arial" pitchFamily="34" charset="0"/>
              </a:rPr>
              <a:t>n toàn, vệ sinh lao động nơi làm việc; </a:t>
            </a:r>
          </a:p>
        </p:txBody>
      </p:sp>
      <p:sp>
        <p:nvSpPr>
          <p:cNvPr id="11" name="Rounded Rectangle 10"/>
          <p:cNvSpPr/>
          <p:nvPr/>
        </p:nvSpPr>
        <p:spPr>
          <a:xfrm>
            <a:off x="11113" y="5594350"/>
            <a:ext cx="9140825" cy="1138238"/>
          </a:xfrm>
          <a:prstGeom prst="roundRect">
            <a:avLst/>
          </a:prstGeom>
          <a:solidFill>
            <a:schemeClr val="accent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 B</a:t>
            </a:r>
            <a:r>
              <a:rPr lang="vi-VN" sz="3200" dirty="0">
                <a:cs typeface="Arial" pitchFamily="34" charset="0"/>
              </a:rPr>
              <a:t>ảo vệ tài sản, bí mật công nghệ kinh doanh của doanh nghiệp; </a:t>
            </a:r>
          </a:p>
        </p:txBody>
      </p:sp>
    </p:spTree>
    <p:extLst>
      <p:ext uri="{BB962C8B-B14F-4D97-AF65-F5344CB8AC3E}">
        <p14:creationId xmlns:p14="http://schemas.microsoft.com/office/powerpoint/2010/main" val="68739277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233988" cy="711200"/>
          </a:xfrm>
          <a:prstGeom prst="roundRect">
            <a:avLst/>
          </a:prstGeom>
          <a:solidFill>
            <a:schemeClr val="accent2">
              <a:lumMod val="20000"/>
              <a:lumOff val="8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Nội </a:t>
            </a:r>
            <a:r>
              <a:rPr lang="en-US" sz="3200" dirty="0" err="1">
                <a:latin typeface="Arial" pitchFamily="34" charset="0"/>
                <a:cs typeface="Arial" pitchFamily="34" charset="0"/>
              </a:rPr>
              <a:t>quy</a:t>
            </a:r>
            <a:r>
              <a:rPr lang="en-US" sz="3200" dirty="0">
                <a:latin typeface="Arial" pitchFamily="34" charset="0"/>
                <a:cs typeface="Arial" pitchFamily="34" charset="0"/>
              </a:rPr>
              <a:t> </a:t>
            </a:r>
            <a:r>
              <a:rPr lang="vi-VN" sz="3200" dirty="0">
                <a:cs typeface="Arial" pitchFamily="34" charset="0"/>
              </a:rPr>
              <a:t>lao động </a:t>
            </a:r>
            <a:endParaRPr lang="vi-VN" sz="3200" b="1" dirty="0">
              <a:cs typeface="Arial" pitchFamily="34" charset="0"/>
            </a:endParaRPr>
          </a:p>
        </p:txBody>
      </p:sp>
      <p:pic>
        <p:nvPicPr>
          <p:cNvPr id="13824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466725" y="2405063"/>
            <a:ext cx="7165975" cy="12033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dirty="0">
                <a:latin typeface="Arial" pitchFamily="34" charset="0"/>
                <a:cs typeface="Arial" pitchFamily="34" charset="0"/>
              </a:rPr>
              <a:t>C</a:t>
            </a:r>
            <a:r>
              <a:rPr lang="vi-VN" sz="3200" dirty="0">
                <a:cs typeface="Arial" pitchFamily="34" charset="0"/>
              </a:rPr>
              <a:t>ác hành vi vi phạm kỷ luật lao động, </a:t>
            </a:r>
          </a:p>
        </p:txBody>
      </p:sp>
      <p:sp>
        <p:nvSpPr>
          <p:cNvPr id="14" name="Rounded Rectangle 13"/>
          <p:cNvSpPr/>
          <p:nvPr/>
        </p:nvSpPr>
        <p:spPr>
          <a:xfrm>
            <a:off x="466725" y="4021138"/>
            <a:ext cx="8094663" cy="2119312"/>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a:latin typeface="Arial" pitchFamily="34" charset="0"/>
                <a:cs typeface="Arial" pitchFamily="34" charset="0"/>
              </a:rPr>
              <a:t>C</a:t>
            </a:r>
            <a:r>
              <a:rPr lang="vi-VN" sz="3200" dirty="0">
                <a:cs typeface="Arial" pitchFamily="34" charset="0"/>
              </a:rPr>
              <a:t>ác hình thức xử lý luật lao động và trách nhiệm vật chất</a:t>
            </a:r>
          </a:p>
        </p:txBody>
      </p:sp>
    </p:spTree>
    <p:extLst>
      <p:ext uri="{BB962C8B-B14F-4D97-AF65-F5344CB8AC3E}">
        <p14:creationId xmlns:p14="http://schemas.microsoft.com/office/powerpoint/2010/main" val="140036359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26733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Những doanh nghiệp sử dụng từ 10 lao động trở lên khi xây dựng nội quy lao động phải có sự tham khảo ý kiến của Ban chấp hành Công đoàn cơ sở. </a:t>
            </a:r>
          </a:p>
        </p:txBody>
      </p:sp>
      <p:pic>
        <p:nvPicPr>
          <p:cNvPr id="13926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0" y="5003800"/>
            <a:ext cx="9140825" cy="151288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Nội quy lao động không được trái với pháp luật lao động và các pháp luật khác. </a:t>
            </a:r>
          </a:p>
        </p:txBody>
      </p:sp>
    </p:spTree>
    <p:extLst>
      <p:ext uri="{BB962C8B-B14F-4D97-AF65-F5344CB8AC3E}">
        <p14:creationId xmlns:p14="http://schemas.microsoft.com/office/powerpoint/2010/main" val="358365788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0" y="1412875"/>
            <a:ext cx="9140825" cy="1828800"/>
          </a:xfrm>
          <a:prstGeom prst="roundRect">
            <a:avLst/>
          </a:prstGeom>
          <a:solidFill>
            <a:schemeClr val="accent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Nội quy lao động phải đăng ký tại Sở Lao động, </a:t>
            </a:r>
            <a:r>
              <a:rPr lang="en-US" sz="3200" dirty="0">
                <a:cs typeface="Arial" pitchFamily="34" charset="0"/>
              </a:rPr>
              <a:t>T</a:t>
            </a:r>
            <a:r>
              <a:rPr lang="vi-VN" sz="3200" dirty="0">
                <a:cs typeface="Arial" pitchFamily="34" charset="0"/>
              </a:rPr>
              <a:t>hương binh </a:t>
            </a:r>
            <a:r>
              <a:rPr lang="en-US" sz="3200" dirty="0" err="1">
                <a:latin typeface="Arial" pitchFamily="34" charset="0"/>
                <a:cs typeface="Arial" pitchFamily="34" charset="0"/>
              </a:rPr>
              <a:t>và</a:t>
            </a:r>
            <a:r>
              <a:rPr lang="en-US" sz="3200" dirty="0">
                <a:latin typeface="Arial" pitchFamily="34" charset="0"/>
                <a:cs typeface="Arial" pitchFamily="34" charset="0"/>
              </a:rPr>
              <a:t> X</a:t>
            </a:r>
            <a:r>
              <a:rPr lang="vi-VN" sz="3200" dirty="0">
                <a:cs typeface="Arial" pitchFamily="34" charset="0"/>
              </a:rPr>
              <a:t>ã hội tỉnh, thành phố</a:t>
            </a:r>
          </a:p>
        </p:txBody>
      </p:sp>
      <p:sp>
        <p:nvSpPr>
          <p:cNvPr id="8" name="Rounded Rectangle 7"/>
          <p:cNvSpPr/>
          <p:nvPr/>
        </p:nvSpPr>
        <p:spPr>
          <a:xfrm>
            <a:off x="0" y="3968750"/>
            <a:ext cx="9175750" cy="1871663"/>
          </a:xfrm>
          <a:prstGeom prst="roundRect">
            <a:avLst/>
          </a:prstGeom>
          <a:solidFill>
            <a:schemeClr val="accent1">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a:t>
            </a:r>
            <a:r>
              <a:rPr lang="vi-VN" sz="3200" dirty="0">
                <a:cs typeface="Arial" pitchFamily="34" charset="0"/>
              </a:rPr>
              <a:t>ó hiệu lực kể từ ngày được Sở Lao động, </a:t>
            </a:r>
            <a:r>
              <a:rPr lang="en-US" sz="3200" dirty="0">
                <a:cs typeface="Arial" pitchFamily="34" charset="0"/>
              </a:rPr>
              <a:t>T</a:t>
            </a:r>
            <a:r>
              <a:rPr lang="vi-VN" sz="3200" dirty="0">
                <a:cs typeface="Arial" pitchFamily="34" charset="0"/>
              </a:rPr>
              <a:t>hương binh </a:t>
            </a:r>
            <a:r>
              <a:rPr lang="en-US" sz="3200" dirty="0" err="1">
                <a:latin typeface="Arial" pitchFamily="34" charset="0"/>
                <a:cs typeface="Arial" pitchFamily="34" charset="0"/>
              </a:rPr>
              <a:t>và</a:t>
            </a:r>
            <a:r>
              <a:rPr lang="en-US" sz="3200" dirty="0">
                <a:latin typeface="Arial" pitchFamily="34" charset="0"/>
                <a:cs typeface="Arial" pitchFamily="34" charset="0"/>
              </a:rPr>
              <a:t> X</a:t>
            </a:r>
            <a:r>
              <a:rPr lang="vi-VN" sz="3200" dirty="0">
                <a:cs typeface="Arial" pitchFamily="34" charset="0"/>
              </a:rPr>
              <a:t>ã hội chuẩn y</a:t>
            </a:r>
          </a:p>
        </p:txBody>
      </p:sp>
    </p:spTree>
    <p:extLst>
      <p:ext uri="{BB962C8B-B14F-4D97-AF65-F5344CB8AC3E}">
        <p14:creationId xmlns:p14="http://schemas.microsoft.com/office/powerpoint/2010/main" val="141231553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6264275"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Các hình thức kỷ luật lao động</a:t>
            </a:r>
          </a:p>
        </p:txBody>
      </p:sp>
      <p:pic>
        <p:nvPicPr>
          <p:cNvPr id="14131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527300"/>
            <a:ext cx="9109075" cy="8810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Khiển trách (bằng miệng hoặc bằng văn bản).</a:t>
            </a:r>
          </a:p>
        </p:txBody>
      </p:sp>
      <p:sp>
        <p:nvSpPr>
          <p:cNvPr id="7" name="Rounded Rectangle 6"/>
          <p:cNvSpPr/>
          <p:nvPr/>
        </p:nvSpPr>
        <p:spPr>
          <a:xfrm>
            <a:off x="34925" y="3624263"/>
            <a:ext cx="9140825" cy="2809875"/>
          </a:xfrm>
          <a:prstGeom prst="roundRect">
            <a:avLst/>
          </a:prstGeom>
          <a:solidFill>
            <a:schemeClr val="accent1">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Kéo dài thời hạn nâng lương không quá sáu tháng hoặc chuyển làm công việc khác có mức lương thấp hơn trong thời hạn tối đa là sáu tháng hoặc cách chức.</a:t>
            </a:r>
          </a:p>
        </p:txBody>
      </p:sp>
    </p:spTree>
    <p:extLst>
      <p:ext uri="{BB962C8B-B14F-4D97-AF65-F5344CB8AC3E}">
        <p14:creationId xmlns:p14="http://schemas.microsoft.com/office/powerpoint/2010/main" val="282806704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802640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 </a:t>
            </a:r>
            <a:r>
              <a:rPr lang="vi-VN" sz="3200" dirty="0">
                <a:cs typeface="Arial" pitchFamily="34" charset="0"/>
              </a:rPr>
              <a:t>Sa thải áp dụng trong những trường hợp:</a:t>
            </a:r>
          </a:p>
        </p:txBody>
      </p:sp>
      <p:pic>
        <p:nvPicPr>
          <p:cNvPr id="14234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460625"/>
            <a:ext cx="5467350" cy="8810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Người lao động có hành vi</a:t>
            </a:r>
          </a:p>
        </p:txBody>
      </p:sp>
      <p:sp>
        <p:nvSpPr>
          <p:cNvPr id="11" name="Rounded Rectangle 10"/>
          <p:cNvSpPr/>
          <p:nvPr/>
        </p:nvSpPr>
        <p:spPr>
          <a:xfrm>
            <a:off x="498475" y="3516313"/>
            <a:ext cx="8626475" cy="881062"/>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T</a:t>
            </a:r>
            <a:r>
              <a:rPr lang="vi-VN" sz="3200" dirty="0">
                <a:cs typeface="Arial" pitchFamily="34" charset="0"/>
              </a:rPr>
              <a:t>rộm cắp</a:t>
            </a:r>
            <a:r>
              <a:rPr lang="en-US" sz="3200" dirty="0">
                <a:cs typeface="Arial" pitchFamily="34" charset="0"/>
              </a:rPr>
              <a:t>, </a:t>
            </a:r>
            <a:r>
              <a:rPr lang="vi-VN" sz="3200" dirty="0">
                <a:cs typeface="Arial" pitchFamily="34" charset="0"/>
              </a:rPr>
              <a:t>tham ô</a:t>
            </a:r>
            <a:r>
              <a:rPr lang="vi-VN" sz="3200" dirty="0" smtClean="0">
                <a:cs typeface="Arial" pitchFamily="34" charset="0"/>
              </a:rPr>
              <a:t>,</a:t>
            </a:r>
            <a:r>
              <a:rPr lang="en-US" sz="3200" dirty="0" smtClean="0">
                <a:cs typeface="Arial" pitchFamily="34" charset="0"/>
              </a:rPr>
              <a:t> </a:t>
            </a:r>
            <a:r>
              <a:rPr lang="en-US" sz="3200" dirty="0" err="1" smtClean="0">
                <a:cs typeface="Arial" pitchFamily="34" charset="0"/>
              </a:rPr>
              <a:t>đánh</a:t>
            </a:r>
            <a:r>
              <a:rPr lang="en-US" sz="3200" dirty="0" smtClean="0">
                <a:cs typeface="Arial" pitchFamily="34" charset="0"/>
              </a:rPr>
              <a:t> </a:t>
            </a:r>
            <a:r>
              <a:rPr lang="en-US" sz="3200" dirty="0" err="1" smtClean="0">
                <a:cs typeface="Arial" pitchFamily="34" charset="0"/>
              </a:rPr>
              <a:t>bạc</a:t>
            </a:r>
            <a:r>
              <a:rPr lang="en-US" sz="3200" dirty="0" smtClean="0">
                <a:cs typeface="Arial" pitchFamily="34" charset="0"/>
              </a:rPr>
              <a:t> </a:t>
            </a:r>
            <a:r>
              <a:rPr lang="en-US" sz="3200" dirty="0" err="1" smtClean="0">
                <a:cs typeface="Arial" pitchFamily="34" charset="0"/>
              </a:rPr>
              <a:t>tại</a:t>
            </a:r>
            <a:r>
              <a:rPr lang="en-US" sz="3200" dirty="0" smtClean="0">
                <a:cs typeface="Arial" pitchFamily="34" charset="0"/>
              </a:rPr>
              <a:t> </a:t>
            </a:r>
            <a:r>
              <a:rPr lang="en-US" sz="3200" dirty="0" err="1" smtClean="0">
                <a:cs typeface="Arial" pitchFamily="34" charset="0"/>
              </a:rPr>
              <a:t>nơi</a:t>
            </a:r>
            <a:r>
              <a:rPr lang="en-US" sz="3200" dirty="0" smtClean="0">
                <a:cs typeface="Arial" pitchFamily="34" charset="0"/>
              </a:rPr>
              <a:t> </a:t>
            </a:r>
            <a:r>
              <a:rPr lang="en-US" sz="3200" dirty="0" err="1" smtClean="0">
                <a:cs typeface="Arial" pitchFamily="34" charset="0"/>
              </a:rPr>
              <a:t>làm</a:t>
            </a:r>
            <a:r>
              <a:rPr lang="en-US" sz="3200" dirty="0" smtClean="0">
                <a:cs typeface="Arial" pitchFamily="34" charset="0"/>
              </a:rPr>
              <a:t> </a:t>
            </a:r>
            <a:r>
              <a:rPr lang="en-US" sz="3200" dirty="0" err="1" smtClean="0">
                <a:cs typeface="Arial" pitchFamily="34" charset="0"/>
              </a:rPr>
              <a:t>việc</a:t>
            </a:r>
            <a:endParaRPr lang="vi-VN" sz="3200" dirty="0">
              <a:cs typeface="Arial" pitchFamily="34" charset="0"/>
            </a:endParaRPr>
          </a:p>
        </p:txBody>
      </p:sp>
      <p:sp>
        <p:nvSpPr>
          <p:cNvPr id="12" name="Rounded Rectangle 11"/>
          <p:cNvSpPr/>
          <p:nvPr/>
        </p:nvSpPr>
        <p:spPr>
          <a:xfrm>
            <a:off x="463095" y="5301208"/>
            <a:ext cx="8626475" cy="108012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dirty="0" smtClean="0">
                <a:cs typeface="Arial" pitchFamily="34" charset="0"/>
              </a:rPr>
              <a:t>C</a:t>
            </a:r>
            <a:r>
              <a:rPr lang="vi-VN" sz="3200" dirty="0" smtClean="0">
                <a:cs typeface="Arial" pitchFamily="34" charset="0"/>
              </a:rPr>
              <a:t>á </a:t>
            </a:r>
            <a:r>
              <a:rPr lang="vi-VN" sz="3200" dirty="0">
                <a:cs typeface="Arial" pitchFamily="34" charset="0"/>
              </a:rPr>
              <a:t>độ, cố ý gây thương tích, sử dụng ma túy tại nơi làm việc, </a:t>
            </a:r>
          </a:p>
        </p:txBody>
      </p:sp>
    </p:spTree>
    <p:extLst>
      <p:ext uri="{BB962C8B-B14F-4D97-AF65-F5344CB8AC3E}">
        <p14:creationId xmlns:p14="http://schemas.microsoft.com/office/powerpoint/2010/main" val="350153280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12" grpId="0" animBg="1"/>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802640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 </a:t>
            </a:r>
            <a:r>
              <a:rPr lang="vi-VN" sz="3200" dirty="0">
                <a:cs typeface="Arial" pitchFamily="34" charset="0"/>
              </a:rPr>
              <a:t>Sa thải áp dụng trong những trường hợp:</a:t>
            </a:r>
          </a:p>
        </p:txBody>
      </p:sp>
      <p:pic>
        <p:nvPicPr>
          <p:cNvPr id="14234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460625"/>
            <a:ext cx="5467350" cy="8810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Người lao động có hành vi</a:t>
            </a:r>
          </a:p>
        </p:txBody>
      </p:sp>
      <p:sp>
        <p:nvSpPr>
          <p:cNvPr id="8" name="Rounded Rectangle 7"/>
          <p:cNvSpPr/>
          <p:nvPr/>
        </p:nvSpPr>
        <p:spPr>
          <a:xfrm>
            <a:off x="479514" y="3861048"/>
            <a:ext cx="8613775" cy="847725"/>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T</a:t>
            </a:r>
            <a:r>
              <a:rPr lang="vi-VN" sz="3200" dirty="0">
                <a:cs typeface="Arial" pitchFamily="34" charset="0"/>
              </a:rPr>
              <a:t>iết lộ bí mật công nghệ, kinh doanh</a:t>
            </a:r>
          </a:p>
        </p:txBody>
      </p:sp>
      <p:sp>
        <p:nvSpPr>
          <p:cNvPr id="9" name="Rounded Rectangle 8"/>
          <p:cNvSpPr/>
          <p:nvPr/>
        </p:nvSpPr>
        <p:spPr>
          <a:xfrm>
            <a:off x="498475" y="5301208"/>
            <a:ext cx="8602663" cy="1124992"/>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a:latin typeface="Arial" pitchFamily="34" charset="0"/>
                <a:cs typeface="Arial" pitchFamily="34" charset="0"/>
              </a:rPr>
              <a:t>C</a:t>
            </a:r>
            <a:r>
              <a:rPr lang="vi-VN" sz="3200" dirty="0">
                <a:cs typeface="Arial" pitchFamily="34" charset="0"/>
              </a:rPr>
              <a:t>ó hành vi khác gây thiệt hại nghiêm trọng về tài sản, lợi ích của doanh nghiệp;</a:t>
            </a:r>
          </a:p>
        </p:txBody>
      </p:sp>
    </p:spTree>
    <p:extLst>
      <p:ext uri="{BB962C8B-B14F-4D97-AF65-F5344CB8AC3E}">
        <p14:creationId xmlns:p14="http://schemas.microsoft.com/office/powerpoint/2010/main" val="194255280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8" grpId="0" animBg="1"/>
      <p:bldP spid="9" grpId="0" animBg="1"/>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802640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 </a:t>
            </a:r>
            <a:r>
              <a:rPr lang="vi-VN" sz="3200" dirty="0">
                <a:cs typeface="Arial" pitchFamily="34" charset="0"/>
              </a:rPr>
              <a:t>Sa thải áp dụng trong những trường hợp:</a:t>
            </a:r>
          </a:p>
        </p:txBody>
      </p:sp>
      <p:pic>
        <p:nvPicPr>
          <p:cNvPr id="14336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0" y="2759075"/>
            <a:ext cx="9144000" cy="161290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dirty="0">
                <a:cs typeface="Arial" pitchFamily="34" charset="0"/>
              </a:rPr>
              <a:t>+ Người lao động bị xử lý kỷ luật</a:t>
            </a:r>
            <a:r>
              <a:rPr lang="en-US" sz="3200" dirty="0">
                <a:cs typeface="Arial" pitchFamily="34" charset="0"/>
              </a:rPr>
              <a:t>:</a:t>
            </a:r>
          </a:p>
          <a:p>
            <a:pPr>
              <a:defRPr/>
            </a:pPr>
            <a:r>
              <a:rPr lang="en-US" sz="3200" dirty="0">
                <a:cs typeface="Arial" pitchFamily="34" charset="0"/>
              </a:rPr>
              <a:t>                     </a:t>
            </a:r>
            <a:r>
              <a:rPr lang="vi-VN" sz="3200" dirty="0">
                <a:cs typeface="Arial" pitchFamily="34" charset="0"/>
              </a:rPr>
              <a:t>kéo dài thời hạn nâng lương, </a:t>
            </a:r>
            <a:endParaRPr lang="en-US" sz="3200" dirty="0">
              <a:cs typeface="Arial" pitchFamily="34" charset="0"/>
            </a:endParaRPr>
          </a:p>
          <a:p>
            <a:pPr>
              <a:defRPr/>
            </a:pPr>
            <a:r>
              <a:rPr lang="en-US" sz="3200" dirty="0">
                <a:cs typeface="Arial" pitchFamily="34" charset="0"/>
              </a:rPr>
              <a:t>                     </a:t>
            </a:r>
            <a:r>
              <a:rPr lang="vi-VN" sz="3200" dirty="0">
                <a:cs typeface="Arial" pitchFamily="34" charset="0"/>
              </a:rPr>
              <a:t>chuyển làm công việc khác</a:t>
            </a:r>
          </a:p>
        </p:txBody>
      </p:sp>
      <p:sp>
        <p:nvSpPr>
          <p:cNvPr id="8" name="Rounded Rectangle 7"/>
          <p:cNvSpPr/>
          <p:nvPr/>
        </p:nvSpPr>
        <p:spPr>
          <a:xfrm>
            <a:off x="15875" y="4840288"/>
            <a:ext cx="9109075" cy="13970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mà </a:t>
            </a:r>
            <a:r>
              <a:rPr lang="vi-VN" sz="3200" dirty="0">
                <a:solidFill>
                  <a:srgbClr val="FF0000"/>
                </a:solidFill>
                <a:cs typeface="Arial" pitchFamily="34" charset="0"/>
              </a:rPr>
              <a:t>tái phạm </a:t>
            </a:r>
            <a:r>
              <a:rPr lang="vi-VN" sz="3200" dirty="0">
                <a:cs typeface="Arial" pitchFamily="34" charset="0"/>
              </a:rPr>
              <a:t>trong thời gian chưa xoá kỷ luật hoặc bị xử lý kỷ luật cách chức mà </a:t>
            </a:r>
            <a:r>
              <a:rPr lang="vi-VN" sz="3200" dirty="0">
                <a:solidFill>
                  <a:srgbClr val="FF0000"/>
                </a:solidFill>
                <a:cs typeface="Arial" pitchFamily="34" charset="0"/>
              </a:rPr>
              <a:t>tái phạm</a:t>
            </a:r>
            <a:r>
              <a:rPr lang="vi-VN" sz="3200" dirty="0">
                <a:cs typeface="Arial" pitchFamily="34" charset="0"/>
              </a:rPr>
              <a:t>.</a:t>
            </a:r>
          </a:p>
        </p:txBody>
      </p:sp>
    </p:spTree>
    <p:extLst>
      <p:ext uri="{BB962C8B-B14F-4D97-AF65-F5344CB8AC3E}">
        <p14:creationId xmlns:p14="http://schemas.microsoft.com/office/powerpoint/2010/main" val="43735550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12700" y="2781300"/>
            <a:ext cx="9140825" cy="27178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Người lao động tự ý bỏ việc </a:t>
            </a:r>
            <a:r>
              <a:rPr lang="vi-VN" sz="3200" dirty="0">
                <a:solidFill>
                  <a:srgbClr val="FF0000"/>
                </a:solidFill>
                <a:cs typeface="Arial" pitchFamily="34" charset="0"/>
              </a:rPr>
              <a:t>năm ngày cộng dồn</a:t>
            </a:r>
            <a:r>
              <a:rPr lang="vi-VN" sz="3200" dirty="0">
                <a:cs typeface="Arial" pitchFamily="34" charset="0"/>
              </a:rPr>
              <a:t> trong </a:t>
            </a:r>
            <a:r>
              <a:rPr lang="vi-VN" sz="3200" dirty="0">
                <a:solidFill>
                  <a:srgbClr val="FF0000"/>
                </a:solidFill>
                <a:cs typeface="Arial" pitchFamily="34" charset="0"/>
              </a:rPr>
              <a:t>một tháng </a:t>
            </a:r>
            <a:r>
              <a:rPr lang="vi-VN" sz="3200" dirty="0">
                <a:cs typeface="Arial" pitchFamily="34" charset="0"/>
              </a:rPr>
              <a:t>hoặc </a:t>
            </a:r>
            <a:r>
              <a:rPr lang="vi-VN" sz="3200" dirty="0">
                <a:solidFill>
                  <a:srgbClr val="FF0000"/>
                </a:solidFill>
                <a:cs typeface="Arial" pitchFamily="34" charset="0"/>
              </a:rPr>
              <a:t>20 ngày cộng dồn </a:t>
            </a:r>
            <a:r>
              <a:rPr lang="vi-VN" sz="3200" dirty="0">
                <a:cs typeface="Arial" pitchFamily="34" charset="0"/>
              </a:rPr>
              <a:t>trong </a:t>
            </a:r>
            <a:r>
              <a:rPr lang="vi-VN" sz="3200" dirty="0">
                <a:solidFill>
                  <a:srgbClr val="FF0000"/>
                </a:solidFill>
                <a:cs typeface="Arial" pitchFamily="34" charset="0"/>
              </a:rPr>
              <a:t>một năm </a:t>
            </a:r>
            <a:r>
              <a:rPr lang="vi-VN" sz="3200" dirty="0">
                <a:cs typeface="Arial" pitchFamily="34" charset="0"/>
              </a:rPr>
              <a:t>mà không có lý do chính đáng.</a:t>
            </a:r>
          </a:p>
        </p:txBody>
      </p:sp>
      <p:sp>
        <p:nvSpPr>
          <p:cNvPr id="8" name="Rounded Rectangle 7"/>
          <p:cNvSpPr/>
          <p:nvPr/>
        </p:nvSpPr>
        <p:spPr>
          <a:xfrm>
            <a:off x="-12700" y="1403350"/>
            <a:ext cx="802640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 </a:t>
            </a:r>
            <a:r>
              <a:rPr lang="vi-VN" sz="3200" dirty="0">
                <a:cs typeface="Arial" pitchFamily="34" charset="0"/>
              </a:rPr>
              <a:t>Sa thải áp dụng trong những trường hợp:</a:t>
            </a:r>
          </a:p>
        </p:txBody>
      </p:sp>
    </p:spTree>
    <p:extLst>
      <p:ext uri="{BB962C8B-B14F-4D97-AF65-F5344CB8AC3E}">
        <p14:creationId xmlns:p14="http://schemas.microsoft.com/office/powerpoint/2010/main" val="78071986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532438"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Trách nhiệm vật chất:</a:t>
            </a:r>
          </a:p>
        </p:txBody>
      </p:sp>
      <p:pic>
        <p:nvPicPr>
          <p:cNvPr id="14541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1588" y="2527300"/>
            <a:ext cx="9109075" cy="12636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Trách nhiệm vật chất là trách nhiệm pháp lý của người lao động</a:t>
            </a:r>
          </a:p>
        </p:txBody>
      </p:sp>
      <p:sp>
        <p:nvSpPr>
          <p:cNvPr id="7" name="Rounded Rectangle 6"/>
          <p:cNvSpPr/>
          <p:nvPr/>
        </p:nvSpPr>
        <p:spPr>
          <a:xfrm>
            <a:off x="19050" y="4040188"/>
            <a:ext cx="9140825" cy="2376487"/>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200" dirty="0">
                <a:cs typeface="Arial" pitchFamily="34" charset="0"/>
              </a:rPr>
              <a:t>	</a:t>
            </a:r>
            <a:r>
              <a:rPr lang="en-US" sz="3200" dirty="0">
                <a:cs typeface="Arial" pitchFamily="34" charset="0"/>
              </a:rPr>
              <a:t>T</a:t>
            </a:r>
            <a:r>
              <a:rPr lang="vi-VN" sz="3200" dirty="0">
                <a:cs typeface="Arial" pitchFamily="34" charset="0"/>
              </a:rPr>
              <a:t>rong đó người lao động </a:t>
            </a:r>
            <a:r>
              <a:rPr lang="vi-VN" sz="3200" dirty="0">
                <a:solidFill>
                  <a:srgbClr val="FF0000"/>
                </a:solidFill>
                <a:cs typeface="Arial" pitchFamily="34" charset="0"/>
              </a:rPr>
              <a:t>phải bồi thường </a:t>
            </a:r>
            <a:r>
              <a:rPr lang="vi-VN" sz="3200" dirty="0">
                <a:cs typeface="Arial" pitchFamily="34" charset="0"/>
              </a:rPr>
              <a:t>thiệt hại về tài sản </a:t>
            </a:r>
            <a:r>
              <a:rPr lang="vi-VN" sz="3200" dirty="0">
                <a:solidFill>
                  <a:srgbClr val="FF0000"/>
                </a:solidFill>
                <a:cs typeface="Arial" pitchFamily="34" charset="0"/>
              </a:rPr>
              <a:t>do hành vi vi phạm kỷ luật </a:t>
            </a:r>
            <a:r>
              <a:rPr lang="vi-VN" sz="3200" dirty="0">
                <a:cs typeface="Arial" pitchFamily="34" charset="0"/>
              </a:rPr>
              <a:t>lao động mà mình gây ra </a:t>
            </a:r>
            <a:r>
              <a:rPr lang="vi-VN" sz="3200" dirty="0">
                <a:solidFill>
                  <a:srgbClr val="FF0000"/>
                </a:solidFill>
                <a:cs typeface="Arial" pitchFamily="34" charset="0"/>
              </a:rPr>
              <a:t>làm thiệt hại về tài sản </a:t>
            </a:r>
            <a:r>
              <a:rPr lang="vi-VN" sz="3200" dirty="0">
                <a:cs typeface="Arial" pitchFamily="34" charset="0"/>
              </a:rPr>
              <a:t>của doanh nghiệp.</a:t>
            </a:r>
          </a:p>
        </p:txBody>
      </p:sp>
    </p:spTree>
    <p:extLst>
      <p:ext uri="{BB962C8B-B14F-4D97-AF65-F5344CB8AC3E}">
        <p14:creationId xmlns:p14="http://schemas.microsoft.com/office/powerpoint/2010/main" val="30179229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7810500"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Căn cứ xác định trách nhiệm vật chất là: </a:t>
            </a:r>
            <a:endParaRPr lang="vi-VN" sz="3200" b="1" dirty="0">
              <a:cs typeface="Arial" pitchFamily="34" charset="0"/>
            </a:endParaRPr>
          </a:p>
        </p:txBody>
      </p:sp>
      <p:pic>
        <p:nvPicPr>
          <p:cNvPr id="14643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825750"/>
            <a:ext cx="9109075" cy="8810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Người </a:t>
            </a:r>
            <a:r>
              <a:rPr lang="en-US" sz="3200" dirty="0">
                <a:latin typeface="Arial" pitchFamily="34" charset="0"/>
                <a:cs typeface="Arial" pitchFamily="34" charset="0"/>
              </a:rPr>
              <a:t>LĐ</a:t>
            </a:r>
            <a:r>
              <a:rPr lang="en-US" sz="3200" dirty="0">
                <a:cs typeface="Arial" pitchFamily="34" charset="0"/>
              </a:rPr>
              <a:t> </a:t>
            </a:r>
            <a:r>
              <a:rPr lang="vi-VN" sz="3200" dirty="0">
                <a:cs typeface="Arial" pitchFamily="34" charset="0"/>
              </a:rPr>
              <a:t>có hành vi vi phạm kỷ luật lao động.</a:t>
            </a:r>
          </a:p>
        </p:txBody>
      </p:sp>
      <p:sp>
        <p:nvSpPr>
          <p:cNvPr id="7" name="Rounded Rectangle 6"/>
          <p:cNvSpPr/>
          <p:nvPr/>
        </p:nvSpPr>
        <p:spPr>
          <a:xfrm>
            <a:off x="34925" y="4206875"/>
            <a:ext cx="9140825" cy="1379538"/>
          </a:xfrm>
          <a:prstGeom prst="roundRect">
            <a:avLst/>
          </a:prstGeom>
          <a:solidFill>
            <a:schemeClr val="accent1">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Có thiệt hại về tài sản của người sử dụng lao động.</a:t>
            </a:r>
          </a:p>
        </p:txBody>
      </p:sp>
    </p:spTree>
    <p:extLst>
      <p:ext uri="{BB962C8B-B14F-4D97-AF65-F5344CB8AC3E}">
        <p14:creationId xmlns:p14="http://schemas.microsoft.com/office/powerpoint/2010/main" val="6211298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7810500"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Căn cứ xác định trách nhiệm vật chất là: </a:t>
            </a:r>
            <a:endParaRPr lang="vi-VN" sz="3200" b="1" dirty="0">
              <a:cs typeface="Arial" pitchFamily="34" charset="0"/>
            </a:endParaRPr>
          </a:p>
        </p:txBody>
      </p:sp>
      <p:pic>
        <p:nvPicPr>
          <p:cNvPr id="14746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727325"/>
            <a:ext cx="9109075" cy="1677988"/>
          </a:xfrm>
          <a:prstGeom prst="roundRect">
            <a:avLst/>
          </a:prstGeom>
          <a:solidFill>
            <a:schemeClr val="accent1">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Có mối quan hệ nhân quả giữa hành vi vi phạm kỷ luật lao động của người lao động và thiệt hại thực tế xảy ra.</a:t>
            </a:r>
          </a:p>
        </p:txBody>
      </p:sp>
      <p:sp>
        <p:nvSpPr>
          <p:cNvPr id="7" name="Rounded Rectangle 6"/>
          <p:cNvSpPr/>
          <p:nvPr/>
        </p:nvSpPr>
        <p:spPr>
          <a:xfrm>
            <a:off x="34925" y="4921250"/>
            <a:ext cx="9140825" cy="143033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Có lỗi của người lao động (lỗi vô ý hoặc cố ý).</a:t>
            </a:r>
          </a:p>
        </p:txBody>
      </p:sp>
    </p:spTree>
    <p:extLst>
      <p:ext uri="{BB962C8B-B14F-4D97-AF65-F5344CB8AC3E}">
        <p14:creationId xmlns:p14="http://schemas.microsoft.com/office/powerpoint/2010/main" val="22113427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6130925"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2.3.8. Tranh chấp lao động</a:t>
            </a:r>
          </a:p>
        </p:txBody>
      </p:sp>
      <p:pic>
        <p:nvPicPr>
          <p:cNvPr id="1484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727325"/>
            <a:ext cx="9109075" cy="1528763"/>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200" dirty="0">
                <a:cs typeface="Arial" pitchFamily="34" charset="0"/>
              </a:rPr>
              <a:t>Tranh chấp lao động là tranh chấp về </a:t>
            </a:r>
            <a:r>
              <a:rPr lang="vi-VN" sz="3200" dirty="0">
                <a:solidFill>
                  <a:srgbClr val="FF0000"/>
                </a:solidFill>
                <a:cs typeface="Arial" pitchFamily="34" charset="0"/>
              </a:rPr>
              <a:t>quyền</a:t>
            </a:r>
            <a:r>
              <a:rPr lang="vi-VN" sz="3200" dirty="0">
                <a:cs typeface="Arial" pitchFamily="34" charset="0"/>
              </a:rPr>
              <a:t> và </a:t>
            </a:r>
            <a:r>
              <a:rPr lang="vi-VN" sz="3200" dirty="0">
                <a:solidFill>
                  <a:srgbClr val="FF0000"/>
                </a:solidFill>
                <a:cs typeface="Arial" pitchFamily="34" charset="0"/>
              </a:rPr>
              <a:t>lợi ích </a:t>
            </a:r>
            <a:r>
              <a:rPr lang="vi-VN" sz="3200" dirty="0">
                <a:cs typeface="Arial" pitchFamily="34" charset="0"/>
              </a:rPr>
              <a:t>hợp pháp lao động của </a:t>
            </a:r>
            <a:r>
              <a:rPr lang="vi-VN" sz="3200" dirty="0">
                <a:solidFill>
                  <a:srgbClr val="FF0000"/>
                </a:solidFill>
                <a:cs typeface="Arial" pitchFamily="34" charset="0"/>
              </a:rPr>
              <a:t>cá nhân </a:t>
            </a:r>
            <a:r>
              <a:rPr lang="vi-VN" sz="3200" dirty="0">
                <a:cs typeface="Arial" pitchFamily="34" charset="0"/>
              </a:rPr>
              <a:t>hay </a:t>
            </a:r>
            <a:r>
              <a:rPr lang="vi-VN" sz="3200" dirty="0">
                <a:solidFill>
                  <a:srgbClr val="FF0000"/>
                </a:solidFill>
                <a:cs typeface="Arial" pitchFamily="34" charset="0"/>
              </a:rPr>
              <a:t>tập thể</a:t>
            </a:r>
          </a:p>
        </p:txBody>
      </p:sp>
      <p:sp>
        <p:nvSpPr>
          <p:cNvPr id="7" name="Rounded Rectangle 6"/>
          <p:cNvSpPr/>
          <p:nvPr/>
        </p:nvSpPr>
        <p:spPr>
          <a:xfrm>
            <a:off x="34925" y="4754563"/>
            <a:ext cx="9140825" cy="1812925"/>
          </a:xfrm>
          <a:prstGeom prst="roundRect">
            <a:avLst/>
          </a:prstGeom>
          <a:solidFill>
            <a:schemeClr val="tx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L</a:t>
            </a:r>
            <a:r>
              <a:rPr lang="vi-VN" sz="3200" dirty="0">
                <a:cs typeface="Arial" pitchFamily="34" charset="0"/>
              </a:rPr>
              <a:t>iên quan đến việc làm, tiền lương, thu nhập và các điều kiện lao động phát sinh trong quá trình thực hiện hợp đồng lao động </a:t>
            </a:r>
          </a:p>
        </p:txBody>
      </p:sp>
    </p:spTree>
    <p:extLst>
      <p:ext uri="{BB962C8B-B14F-4D97-AF65-F5344CB8AC3E}">
        <p14:creationId xmlns:p14="http://schemas.microsoft.com/office/powerpoint/2010/main" val="225523417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6130925"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2.3.8. Tranh chấp lao động</a:t>
            </a:r>
          </a:p>
        </p:txBody>
      </p:sp>
      <p:pic>
        <p:nvPicPr>
          <p:cNvPr id="14950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509838"/>
            <a:ext cx="7961313" cy="88106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Tranh chấp lao động bao gồm</a:t>
            </a:r>
            <a:r>
              <a:rPr lang="en-US" sz="3200" dirty="0">
                <a:cs typeface="Arial" pitchFamily="34" charset="0"/>
              </a:rPr>
              <a:t>:</a:t>
            </a:r>
            <a:endParaRPr lang="vi-VN" sz="3200" dirty="0">
              <a:cs typeface="Arial" pitchFamily="34" charset="0"/>
            </a:endParaRPr>
          </a:p>
        </p:txBody>
      </p:sp>
      <p:sp>
        <p:nvSpPr>
          <p:cNvPr id="7" name="Rounded Rectangle 6"/>
          <p:cNvSpPr/>
          <p:nvPr/>
        </p:nvSpPr>
        <p:spPr>
          <a:xfrm>
            <a:off x="814388" y="3673475"/>
            <a:ext cx="8361362" cy="1330325"/>
          </a:xfrm>
          <a:prstGeom prst="roundRect">
            <a:avLst/>
          </a:prstGeom>
          <a:solidFill>
            <a:schemeClr val="accent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T</a:t>
            </a:r>
            <a:r>
              <a:rPr lang="vi-VN" sz="3200" dirty="0">
                <a:cs typeface="Arial" pitchFamily="34" charset="0"/>
              </a:rPr>
              <a:t>ranh chấp </a:t>
            </a:r>
            <a:r>
              <a:rPr lang="vi-VN" sz="3200" dirty="0">
                <a:solidFill>
                  <a:srgbClr val="FF0000"/>
                </a:solidFill>
                <a:cs typeface="Arial" pitchFamily="34" charset="0"/>
              </a:rPr>
              <a:t>cá nhân </a:t>
            </a:r>
            <a:r>
              <a:rPr lang="vi-VN" sz="3200" dirty="0">
                <a:cs typeface="Arial" pitchFamily="34" charset="0"/>
              </a:rPr>
              <a:t>(giữa người lao động và người sử dụng lao động)</a:t>
            </a:r>
          </a:p>
        </p:txBody>
      </p:sp>
      <p:sp>
        <p:nvSpPr>
          <p:cNvPr id="8" name="Rounded Rectangle 7"/>
          <p:cNvSpPr/>
          <p:nvPr/>
        </p:nvSpPr>
        <p:spPr>
          <a:xfrm>
            <a:off x="814388" y="5286375"/>
            <a:ext cx="8329612" cy="1358900"/>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T</a:t>
            </a:r>
            <a:r>
              <a:rPr lang="vi-VN" sz="3200" dirty="0">
                <a:cs typeface="Arial" pitchFamily="34" charset="0"/>
              </a:rPr>
              <a:t>ranh chấp </a:t>
            </a:r>
            <a:r>
              <a:rPr lang="vi-VN" sz="3200" dirty="0">
                <a:solidFill>
                  <a:srgbClr val="FF0000"/>
                </a:solidFill>
                <a:cs typeface="Arial" pitchFamily="34" charset="0"/>
              </a:rPr>
              <a:t>tập thể </a:t>
            </a:r>
            <a:r>
              <a:rPr lang="vi-VN" sz="3200" dirty="0">
                <a:cs typeface="Arial" pitchFamily="34" charset="0"/>
              </a:rPr>
              <a:t>(giữa tập thể người lao động và người sử dụng lao động)</a:t>
            </a:r>
          </a:p>
        </p:txBody>
      </p:sp>
    </p:spTree>
    <p:extLst>
      <p:ext uri="{BB962C8B-B14F-4D97-AF65-F5344CB8AC3E}">
        <p14:creationId xmlns:p14="http://schemas.microsoft.com/office/powerpoint/2010/main" val="16081555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8" grpId="0" animBg="1"/>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9140825"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Nguyên tắc giải quyết tranh chấp lao động </a:t>
            </a:r>
            <a:endParaRPr lang="vi-VN" sz="3200" b="1" dirty="0">
              <a:cs typeface="Arial" pitchFamily="34" charset="0"/>
            </a:endParaRPr>
          </a:p>
        </p:txBody>
      </p:sp>
      <p:pic>
        <p:nvPicPr>
          <p:cNvPr id="15053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4925" y="2393950"/>
            <a:ext cx="9109075" cy="1546225"/>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Thương lượng trực tiếp và tự dàn xếp giữa các bên tranh chấp;</a:t>
            </a:r>
          </a:p>
          <a:p>
            <a:pPr>
              <a:defRPr/>
            </a:pPr>
            <a:r>
              <a:rPr lang="vi-VN" sz="3200" dirty="0">
                <a:cs typeface="Arial" pitchFamily="34" charset="0"/>
              </a:rPr>
              <a:t>- Thông qua hòa giải, trọng tài;</a:t>
            </a:r>
          </a:p>
        </p:txBody>
      </p:sp>
      <p:sp>
        <p:nvSpPr>
          <p:cNvPr id="7" name="Rounded Rectangle 6"/>
          <p:cNvSpPr/>
          <p:nvPr/>
        </p:nvSpPr>
        <p:spPr>
          <a:xfrm>
            <a:off x="0" y="4056063"/>
            <a:ext cx="9140825" cy="2801937"/>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Giải quyết công khai, khách quan, kịp thời, nhanh chóng đúng pháp luật;</a:t>
            </a:r>
          </a:p>
          <a:p>
            <a:pPr>
              <a:defRPr/>
            </a:pPr>
            <a:r>
              <a:rPr lang="vi-VN" sz="3200" dirty="0">
                <a:cs typeface="Arial" pitchFamily="34" charset="0"/>
              </a:rPr>
              <a:t>- Có sự tham gia của đại diện Công đoàn và đại diện người lao động trong quá trình giải quyết tranh chấp lao động.</a:t>
            </a:r>
          </a:p>
        </p:txBody>
      </p:sp>
    </p:spTree>
    <p:extLst>
      <p:ext uri="{BB962C8B-B14F-4D97-AF65-F5344CB8AC3E}">
        <p14:creationId xmlns:p14="http://schemas.microsoft.com/office/powerpoint/2010/main" val="42695111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135063"/>
            <a:ext cx="3703638" cy="102711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200" b="1" dirty="0">
                <a:cs typeface="Arial" pitchFamily="34" charset="0"/>
              </a:rPr>
              <a:t>2.3.9. Công đoàn: </a:t>
            </a:r>
          </a:p>
        </p:txBody>
      </p:sp>
      <p:pic>
        <p:nvPicPr>
          <p:cNvPr id="15155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263775"/>
            <a:ext cx="3703638" cy="1012825"/>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a. Khái niệm </a:t>
            </a:r>
          </a:p>
        </p:txBody>
      </p:sp>
      <p:sp>
        <p:nvSpPr>
          <p:cNvPr id="10" name="Rounded Rectangle 9"/>
          <p:cNvSpPr/>
          <p:nvPr/>
        </p:nvSpPr>
        <p:spPr>
          <a:xfrm>
            <a:off x="1855788" y="3392488"/>
            <a:ext cx="7289800" cy="9937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Công đoàn là tổ chức chính trị - xã hội</a:t>
            </a:r>
          </a:p>
        </p:txBody>
      </p:sp>
      <p:sp>
        <p:nvSpPr>
          <p:cNvPr id="7" name="Rounded Rectangle 6"/>
          <p:cNvSpPr/>
          <p:nvPr/>
        </p:nvSpPr>
        <p:spPr>
          <a:xfrm>
            <a:off x="1096963" y="5734050"/>
            <a:ext cx="8048625" cy="11239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Đ</a:t>
            </a:r>
            <a:r>
              <a:rPr lang="vi-VN" sz="3200" dirty="0">
                <a:cs typeface="Arial" pitchFamily="34" charset="0"/>
              </a:rPr>
              <a:t>ại diện cho cán bộ, công chức, viên chức, công nhân và những người lao động</a:t>
            </a:r>
          </a:p>
        </p:txBody>
      </p:sp>
      <p:sp>
        <p:nvSpPr>
          <p:cNvPr id="8" name="Rounded Rectangle 7"/>
          <p:cNvSpPr/>
          <p:nvPr/>
        </p:nvSpPr>
        <p:spPr>
          <a:xfrm>
            <a:off x="1855788" y="4519613"/>
            <a:ext cx="7289800" cy="10985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a:t>
            </a:r>
            <a:r>
              <a:rPr lang="vi-VN" sz="3200" dirty="0">
                <a:cs typeface="Arial" pitchFamily="34" charset="0"/>
              </a:rPr>
              <a:t>hăm lo và bảo vệ quyền, lợi ích hợp pháp, chính đáng của người lao động; </a:t>
            </a:r>
          </a:p>
        </p:txBody>
      </p:sp>
    </p:spTree>
    <p:extLst>
      <p:ext uri="{BB962C8B-B14F-4D97-AF65-F5344CB8AC3E}">
        <p14:creationId xmlns:p14="http://schemas.microsoft.com/office/powerpoint/2010/main" val="178426660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7" grpId="0" animBg="1"/>
      <p:bldP spid="8" grpId="0" animBg="1"/>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999163" cy="10271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b. Chức năng của Công đoàn</a:t>
            </a:r>
          </a:p>
        </p:txBody>
      </p:sp>
      <p:pic>
        <p:nvPicPr>
          <p:cNvPr id="15258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15605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cs typeface="Arial" pitchFamily="34" charset="0"/>
              </a:rPr>
              <a:t>- </a:t>
            </a:r>
            <a:r>
              <a:rPr lang="vi-VN" sz="3200" dirty="0">
                <a:cs typeface="Arial" pitchFamily="34" charset="0"/>
              </a:rPr>
              <a:t>Công đoàn đại diện và bảo vệ các quyền, lợi ích hợp pháp chính đáng của người lao động</a:t>
            </a:r>
          </a:p>
        </p:txBody>
      </p:sp>
      <p:sp>
        <p:nvSpPr>
          <p:cNvPr id="10" name="Rounded Rectangle 9"/>
          <p:cNvSpPr/>
          <p:nvPr/>
        </p:nvSpPr>
        <p:spPr>
          <a:xfrm>
            <a:off x="3175" y="4572000"/>
            <a:ext cx="9140825" cy="199548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C</a:t>
            </a:r>
            <a:r>
              <a:rPr lang="vi-VN" sz="3200" dirty="0">
                <a:cs typeface="Arial" pitchFamily="34" charset="0"/>
              </a:rPr>
              <a:t>ó trách nhiệm tham gia với Nhà nước phát triển sản xuất, giải quyết việc làm, cải thiện đời sống vật chất, tinh thần của người lao động. </a:t>
            </a:r>
          </a:p>
        </p:txBody>
      </p:sp>
    </p:spTree>
    <p:extLst>
      <p:ext uri="{BB962C8B-B14F-4D97-AF65-F5344CB8AC3E}">
        <p14:creationId xmlns:p14="http://schemas.microsoft.com/office/powerpoint/2010/main" val="30043122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5783263" cy="10271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b. Chức năng của Công đoàn</a:t>
            </a:r>
          </a:p>
        </p:txBody>
      </p:sp>
      <p:pic>
        <p:nvPicPr>
          <p:cNvPr id="15360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398780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200" dirty="0">
                <a:cs typeface="Arial" pitchFamily="34" charset="0"/>
              </a:rPr>
              <a:t>- Công đoàn đại diện và tổ chức người lao động tham gia quản lý cơ quan, đơn vị, tổ chức, quản lý kinh tế xã hội, quản lý Nhà nước trong phạm vị chức năng của mình, thực hiện quyền kiểm tra giám sát hoạt động của cơ quan đơn vị, tổ chức theo quy định của pháp luật.</a:t>
            </a:r>
          </a:p>
        </p:txBody>
      </p:sp>
    </p:spTree>
    <p:extLst>
      <p:ext uri="{BB962C8B-B14F-4D97-AF65-F5344CB8AC3E}">
        <p14:creationId xmlns:p14="http://schemas.microsoft.com/office/powerpoint/2010/main" val="7498880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6197600" cy="10271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b. Chức năng của Công đoàn</a:t>
            </a:r>
          </a:p>
        </p:txBody>
      </p:sp>
      <p:pic>
        <p:nvPicPr>
          <p:cNvPr id="15462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3406775"/>
          </a:xfrm>
          <a:prstGeom prst="roundRect">
            <a:avLst/>
          </a:prstGeom>
          <a:ln/>
        </p:spPr>
        <p:style>
          <a:lnRef idx="2">
            <a:schemeClr val="accent2">
              <a:shade val="50000"/>
            </a:schemeClr>
          </a:lnRef>
          <a:fillRef idx="1">
            <a:schemeClr val="accent2"/>
          </a:fillRef>
          <a:effectRef idx="0">
            <a:schemeClr val="accent2"/>
          </a:effectRef>
          <a:fontRef idx="minor">
            <a:schemeClr val="lt1"/>
          </a:fontRef>
        </p:style>
        <p:txBody>
          <a:bodyPr anchor="ctr"/>
          <a:lstStyle/>
          <a:p>
            <a:pPr>
              <a:defRPr/>
            </a:pPr>
            <a:r>
              <a:rPr lang="vi-VN" sz="3200" dirty="0">
                <a:cs typeface="Arial" pitchFamily="34" charset="0"/>
              </a:rPr>
              <a:t>- Công đoàn có trách nhiệm tổ chức, giáo dục động viên người lao động phát huy vai trò làm chủ đất nước, thực hiện nghĩa vụ công dân, xây dựng và phát triển bảo vệ Tổ quốc Việt Nam XHCN.</a:t>
            </a:r>
          </a:p>
        </p:txBody>
      </p:sp>
    </p:spTree>
    <p:extLst>
      <p:ext uri="{BB962C8B-B14F-4D97-AF65-F5344CB8AC3E}">
        <p14:creationId xmlns:p14="http://schemas.microsoft.com/office/powerpoint/2010/main" val="229340158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837565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 Quyền và trách nhiệm của Công đoàn: </a:t>
            </a:r>
          </a:p>
        </p:txBody>
      </p:sp>
      <p:pic>
        <p:nvPicPr>
          <p:cNvPr id="15565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2259013"/>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200" dirty="0">
                <a:cs typeface="Arial" pitchFamily="34" charset="0"/>
              </a:rPr>
              <a:t>- Hướng dẫn, tư vấn cho người lao động về quyền, nghĩa vụ của người lao động khi giao kết, thực hiện hợp đồng lao động, hợp đồng làm việc với đơn vị sử dụng lao động.</a:t>
            </a:r>
          </a:p>
        </p:txBody>
      </p:sp>
      <p:sp>
        <p:nvSpPr>
          <p:cNvPr id="10" name="Rounded Rectangle 9"/>
          <p:cNvSpPr/>
          <p:nvPr/>
        </p:nvSpPr>
        <p:spPr>
          <a:xfrm>
            <a:off x="3175" y="5124450"/>
            <a:ext cx="9140825" cy="144303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Đại diện cho tập thể người lao động thương lượng, ký kết và giám sát việc thực hiện thoả ước lao động tập thể</a:t>
            </a:r>
            <a:r>
              <a:rPr lang="en-US" sz="3200" dirty="0">
                <a:cs typeface="Arial" pitchFamily="34" charset="0"/>
              </a:rPr>
              <a:t>.</a:t>
            </a:r>
            <a:endParaRPr lang="vi-VN" sz="3200" dirty="0">
              <a:cs typeface="Arial" pitchFamily="34" charset="0"/>
            </a:endParaRPr>
          </a:p>
        </p:txBody>
      </p:sp>
    </p:spTree>
    <p:extLst>
      <p:ext uri="{BB962C8B-B14F-4D97-AF65-F5344CB8AC3E}">
        <p14:creationId xmlns:p14="http://schemas.microsoft.com/office/powerpoint/2010/main" val="33448159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628900"/>
            <a:ext cx="9140825" cy="22590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dirty="0">
                <a:cs typeface="Arial" pitchFamily="34" charset="0"/>
              </a:rPr>
              <a:t>- Tham gia với đơn vị sử dụng lao động xây dựng và giám sát việc thực hiện thang, bảng lương, định mức lao động, quy chế trả lương, quy chế thưởng, nội quy lao động. </a:t>
            </a:r>
          </a:p>
        </p:txBody>
      </p:sp>
      <p:sp>
        <p:nvSpPr>
          <p:cNvPr id="10" name="Rounded Rectangle 9"/>
          <p:cNvSpPr/>
          <p:nvPr/>
        </p:nvSpPr>
        <p:spPr>
          <a:xfrm>
            <a:off x="3175" y="5124450"/>
            <a:ext cx="9140825" cy="144303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Đối thoại với đơn vị sử dụng lao động để giải quyết các vấn đề liên quan đến </a:t>
            </a:r>
          </a:p>
          <a:p>
            <a:pPr>
              <a:defRPr/>
            </a:pPr>
            <a:r>
              <a:rPr lang="vi-VN" sz="3200" dirty="0">
                <a:cs typeface="Arial" pitchFamily="34" charset="0"/>
              </a:rPr>
              <a:t>quyền lợi và nghĩa vụ của người lao động</a:t>
            </a:r>
          </a:p>
        </p:txBody>
      </p:sp>
      <p:sp>
        <p:nvSpPr>
          <p:cNvPr id="7" name="Rounded Rectangle 6"/>
          <p:cNvSpPr/>
          <p:nvPr/>
        </p:nvSpPr>
        <p:spPr>
          <a:xfrm>
            <a:off x="0" y="1250950"/>
            <a:ext cx="837565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 Quyền và trách nhiệm của Công đoàn: </a:t>
            </a:r>
          </a:p>
        </p:txBody>
      </p:sp>
    </p:spTree>
    <p:extLst>
      <p:ext uri="{BB962C8B-B14F-4D97-AF65-F5344CB8AC3E}">
        <p14:creationId xmlns:p14="http://schemas.microsoft.com/office/powerpoint/2010/main" val="272501919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828925"/>
            <a:ext cx="9140825" cy="1576388"/>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Tổ chức hoạt động tư vấn pháp luật cho người lao động.</a:t>
            </a:r>
          </a:p>
        </p:txBody>
      </p:sp>
      <p:sp>
        <p:nvSpPr>
          <p:cNvPr id="10" name="Rounded Rectangle 9"/>
          <p:cNvSpPr/>
          <p:nvPr/>
        </p:nvSpPr>
        <p:spPr>
          <a:xfrm>
            <a:off x="3175" y="4957763"/>
            <a:ext cx="9140825" cy="1443037"/>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Tham gia với cơ quan, tổ chức, cá nhân có thẩm quyền giải quyết tranh chấp lao động. </a:t>
            </a:r>
          </a:p>
        </p:txBody>
      </p:sp>
      <p:sp>
        <p:nvSpPr>
          <p:cNvPr id="7" name="Rounded Rectangle 6"/>
          <p:cNvSpPr/>
          <p:nvPr/>
        </p:nvSpPr>
        <p:spPr>
          <a:xfrm>
            <a:off x="3175" y="1223963"/>
            <a:ext cx="8375650" cy="102711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 Quyền và trách nhiệm của Công đoàn: </a:t>
            </a:r>
          </a:p>
        </p:txBody>
      </p:sp>
    </p:spTree>
    <p:extLst>
      <p:ext uri="{BB962C8B-B14F-4D97-AF65-F5344CB8AC3E}">
        <p14:creationId xmlns:p14="http://schemas.microsoft.com/office/powerpoint/2010/main" val="20382766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72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428875"/>
            <a:ext cx="9140825" cy="22590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3200" dirty="0">
                <a:cs typeface="Arial" pitchFamily="34" charset="0"/>
              </a:rPr>
              <a:t>- Kiến nghị với tổ chức, cơ quan nhà nước có thẩm quyền xem xét, giải quyết khi quyền, lợi ích hợp pháp, chính đáng của tập thể người lao động hoặc của người lao động bị xâm phạm.</a:t>
            </a:r>
          </a:p>
        </p:txBody>
      </p:sp>
      <p:sp>
        <p:nvSpPr>
          <p:cNvPr id="10" name="Rounded Rectangle 9"/>
          <p:cNvSpPr/>
          <p:nvPr/>
        </p:nvSpPr>
        <p:spPr>
          <a:xfrm>
            <a:off x="3175" y="4903788"/>
            <a:ext cx="9140825" cy="19208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Đại diện cho tập thể người lao động khởi kiện tại Toà án khi quyền, lợi ích hợp pháp, chính đáng của tập thể người lao động bị xâm phạm; và được người lao động uỷ quyền.</a:t>
            </a:r>
          </a:p>
        </p:txBody>
      </p:sp>
      <p:sp>
        <p:nvSpPr>
          <p:cNvPr id="7" name="Rounded Rectangle 6"/>
          <p:cNvSpPr/>
          <p:nvPr/>
        </p:nvSpPr>
        <p:spPr>
          <a:xfrm>
            <a:off x="0" y="1206500"/>
            <a:ext cx="8375650"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 Quyền và trách nhiệm của Công đoàn: </a:t>
            </a:r>
          </a:p>
        </p:txBody>
      </p:sp>
    </p:spTree>
    <p:extLst>
      <p:ext uri="{BB962C8B-B14F-4D97-AF65-F5344CB8AC3E}">
        <p14:creationId xmlns:p14="http://schemas.microsoft.com/office/powerpoint/2010/main" val="142898909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75" y="1250950"/>
            <a:ext cx="8393113"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 Quyền và trách nhiệm của Công đoàn:</a:t>
            </a:r>
          </a:p>
        </p:txBody>
      </p:sp>
      <p:pic>
        <p:nvPicPr>
          <p:cNvPr id="15974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2460625"/>
            <a:ext cx="9140825" cy="266065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dirty="0">
                <a:cs typeface="Arial" pitchFamily="34" charset="0"/>
              </a:rPr>
              <a:t>- Đại diện cho tập thể người lao động tham gia tố tụng trong vụ án lao động, hành chính, phá sản doanh nghiệp để bảo vệ quyền, lợi ích hợp pháp, chính đáng của tập thể người lao động và người lao động.	</a:t>
            </a:r>
          </a:p>
        </p:txBody>
      </p:sp>
      <p:sp>
        <p:nvSpPr>
          <p:cNvPr id="10" name="Rounded Rectangle 9"/>
          <p:cNvSpPr/>
          <p:nvPr/>
        </p:nvSpPr>
        <p:spPr>
          <a:xfrm>
            <a:off x="3175" y="5370513"/>
            <a:ext cx="9140825" cy="11969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Tổ chức và lãnh đạo đình công theo quy định của pháp luật.</a:t>
            </a:r>
          </a:p>
        </p:txBody>
      </p:sp>
    </p:spTree>
    <p:extLst>
      <p:ext uri="{BB962C8B-B14F-4D97-AF65-F5344CB8AC3E}">
        <p14:creationId xmlns:p14="http://schemas.microsoft.com/office/powerpoint/2010/main" val="60781760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82550" y="1741488"/>
            <a:ext cx="8912225" cy="1535112"/>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3200" dirty="0">
                <a:latin typeface="Arial" pitchFamily="34" charset="0"/>
                <a:cs typeface="Arial" pitchFamily="34" charset="0"/>
              </a:rPr>
              <a:t>14/ </a:t>
            </a:r>
            <a:r>
              <a:rPr lang="vi-VN" sz="3200" dirty="0">
                <a:cs typeface="Arial" pitchFamily="34" charset="0"/>
              </a:rPr>
              <a:t>Cá nhân từ đủ 15 tuổi trở lên được quyền ký hợp đồng lao động (tham gia lao động).</a:t>
            </a:r>
          </a:p>
        </p:txBody>
      </p:sp>
      <p:sp>
        <p:nvSpPr>
          <p:cNvPr id="6" name="Rounded Rectangle 5"/>
          <p:cNvSpPr/>
          <p:nvPr/>
        </p:nvSpPr>
        <p:spPr>
          <a:xfrm>
            <a:off x="82550" y="4508500"/>
            <a:ext cx="8912225" cy="14462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a:latin typeface="Arial" pitchFamily="34" charset="0"/>
                <a:cs typeface="Arial" pitchFamily="34" charset="0"/>
              </a:rPr>
              <a:t>15</a:t>
            </a:r>
            <a:r>
              <a:rPr lang="en-US" sz="3200" dirty="0">
                <a:cs typeface="Arial" pitchFamily="34" charset="0"/>
              </a:rPr>
              <a:t>/ </a:t>
            </a:r>
            <a:r>
              <a:rPr lang="vi-VN" sz="3200" dirty="0" smtClean="0">
                <a:cs typeface="Arial" pitchFamily="34" charset="0"/>
              </a:rPr>
              <a:t>Độ </a:t>
            </a:r>
            <a:r>
              <a:rPr lang="vi-VN" sz="3200" dirty="0">
                <a:cs typeface="Arial" pitchFamily="34" charset="0"/>
              </a:rPr>
              <a:t>tuổi được ký hợp đồng lao động (tham gia lao động) là đủ 15 </a:t>
            </a:r>
            <a:r>
              <a:rPr lang="vi-VN" sz="3200" dirty="0" smtClean="0">
                <a:cs typeface="Arial" pitchFamily="34" charset="0"/>
              </a:rPr>
              <a:t>tuổi</a:t>
            </a:r>
            <a:r>
              <a:rPr lang="en-US" sz="3200" dirty="0" smtClean="0">
                <a:cs typeface="Arial" pitchFamily="34" charset="0"/>
              </a:rPr>
              <a:t> </a:t>
            </a:r>
            <a:r>
              <a:rPr lang="en-US" sz="3200" dirty="0" err="1" smtClean="0">
                <a:cs typeface="Arial" pitchFamily="34" charset="0"/>
              </a:rPr>
              <a:t>trở</a:t>
            </a:r>
            <a:r>
              <a:rPr lang="en-US" sz="3200" dirty="0" smtClean="0">
                <a:cs typeface="Arial" pitchFamily="34" charset="0"/>
              </a:rPr>
              <a:t> </a:t>
            </a:r>
            <a:r>
              <a:rPr lang="en-US" sz="3200" dirty="0" err="1" smtClean="0">
                <a:cs typeface="Arial" pitchFamily="34" charset="0"/>
              </a:rPr>
              <a:t>lên</a:t>
            </a:r>
            <a:r>
              <a:rPr lang="vi-VN" sz="3200" dirty="0" smtClean="0">
                <a:cs typeface="Arial" pitchFamily="34" charset="0"/>
              </a:rPr>
              <a:t>.</a:t>
            </a:r>
            <a:endParaRPr lang="vi-VN" sz="3200" dirty="0">
              <a:cs typeface="Arial" pitchFamily="34" charset="0"/>
            </a:endParaRPr>
          </a:p>
        </p:txBody>
      </p:sp>
      <p:sp>
        <p:nvSpPr>
          <p:cNvPr id="10" name="Rounded Rectangle 9"/>
          <p:cNvSpPr/>
          <p:nvPr/>
        </p:nvSpPr>
        <p:spPr>
          <a:xfrm>
            <a:off x="2759075" y="7938"/>
            <a:ext cx="6384925" cy="10223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Hãy</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nhận</a:t>
            </a:r>
            <a:r>
              <a:rPr lang="en-US" sz="3200" b="1" dirty="0">
                <a:latin typeface="Arial" pitchFamily="34" charset="0"/>
                <a:cs typeface="Arial" pitchFamily="34" charset="0"/>
              </a:rPr>
              <a:t> </a:t>
            </a:r>
            <a:r>
              <a:rPr lang="en-US" sz="3200" b="1" dirty="0" err="1">
                <a:latin typeface="Arial" pitchFamily="34" charset="0"/>
                <a:cs typeface="Arial" pitchFamily="34" charset="0"/>
              </a:rPr>
              <a:t>định</a:t>
            </a:r>
            <a:r>
              <a:rPr lang="en-US" sz="3200" b="1" dirty="0">
                <a:latin typeface="Arial" pitchFamily="34" charset="0"/>
                <a:cs typeface="Arial" pitchFamily="34" charset="0"/>
              </a:rPr>
              <a:t> </a:t>
            </a:r>
            <a:r>
              <a:rPr lang="en-US" sz="3200" b="1" dirty="0" err="1">
                <a:latin typeface="Arial" pitchFamily="34" charset="0"/>
                <a:cs typeface="Arial" pitchFamily="34" charset="0"/>
              </a:rPr>
              <a:t>sau</a:t>
            </a:r>
            <a:r>
              <a:rPr lang="en-US" sz="3200" b="1" dirty="0">
                <a:latin typeface="Arial" pitchFamily="34" charset="0"/>
                <a:cs typeface="Arial" pitchFamily="34" charset="0"/>
              </a:rPr>
              <a:t> </a:t>
            </a:r>
            <a:r>
              <a:rPr lang="en-US" sz="3200" b="1" dirty="0" err="1">
                <a:latin typeface="Arial" pitchFamily="34" charset="0"/>
                <a:cs typeface="Arial" pitchFamily="34" charset="0"/>
              </a:rPr>
              <a:t>đây</a:t>
            </a:r>
            <a:r>
              <a:rPr lang="en-US" sz="3200" b="1" dirty="0">
                <a:latin typeface="Arial" pitchFamily="34" charset="0"/>
                <a:cs typeface="Arial" pitchFamily="34" charset="0"/>
              </a:rPr>
              <a:t> </a:t>
            </a:r>
            <a:r>
              <a:rPr lang="en-US" sz="3200" b="1" dirty="0" err="1">
                <a:latin typeface="Arial" pitchFamily="34" charset="0"/>
                <a:cs typeface="Arial" pitchFamily="34" charset="0"/>
              </a:rPr>
              <a:t>là</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hay </a:t>
            </a:r>
            <a:r>
              <a:rPr lang="en-US" sz="3200" b="1" dirty="0" err="1">
                <a:latin typeface="Arial" pitchFamily="34" charset="0"/>
                <a:cs typeface="Arial" pitchFamily="34" charset="0"/>
              </a:rPr>
              <a:t>sai</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a:latin typeface="Arial" pitchFamily="34" charset="0"/>
                <a:cs typeface="Arial" pitchFamily="34" charset="0"/>
              </a:rPr>
              <a:t>giải</a:t>
            </a:r>
            <a:r>
              <a:rPr lang="en-US" sz="3200" b="1" dirty="0">
                <a:latin typeface="Arial" pitchFamily="34" charset="0"/>
                <a:cs typeface="Arial" pitchFamily="34" charset="0"/>
              </a:rPr>
              <a:t> </a:t>
            </a:r>
            <a:r>
              <a:rPr lang="en-US" sz="3200" b="1" dirty="0" err="1">
                <a:latin typeface="Arial" pitchFamily="34" charset="0"/>
                <a:cs typeface="Arial" pitchFamily="34" charset="0"/>
              </a:rPr>
              <a:t>thích</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5703014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82550" y="1741488"/>
            <a:ext cx="8912225" cy="1535112"/>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en-US" sz="3200" dirty="0">
                <a:latin typeface="Arial" pitchFamily="34" charset="0"/>
                <a:cs typeface="Arial" pitchFamily="34" charset="0"/>
              </a:rPr>
              <a:t>16/ </a:t>
            </a:r>
            <a:r>
              <a:rPr lang="vi-VN" sz="3200" dirty="0">
                <a:cs typeface="Arial" pitchFamily="34" charset="0"/>
              </a:rPr>
              <a:t>Cá nhân từ đủ 1</a:t>
            </a:r>
            <a:r>
              <a:rPr lang="en-US" sz="3200" dirty="0">
                <a:cs typeface="Arial" pitchFamily="34" charset="0"/>
              </a:rPr>
              <a:t>8</a:t>
            </a:r>
            <a:r>
              <a:rPr lang="vi-VN" sz="3200" dirty="0">
                <a:cs typeface="Arial" pitchFamily="34" charset="0"/>
              </a:rPr>
              <a:t> tuổi trở lên được quyền ký hợp đồng </a:t>
            </a:r>
            <a:r>
              <a:rPr lang="en-US" sz="3200" dirty="0" err="1">
                <a:latin typeface="Arial" pitchFamily="34" charset="0"/>
                <a:cs typeface="Arial" pitchFamily="34" charset="0"/>
              </a:rPr>
              <a:t>thuê</a:t>
            </a:r>
            <a:r>
              <a:rPr lang="en-US" sz="3200" dirty="0">
                <a:latin typeface="Arial" pitchFamily="34" charset="0"/>
                <a:cs typeface="Arial" pitchFamily="34" charset="0"/>
              </a:rPr>
              <a:t> </a:t>
            </a:r>
            <a:r>
              <a:rPr lang="en-US" sz="3200" dirty="0" err="1">
                <a:latin typeface="Arial" pitchFamily="34" charset="0"/>
                <a:cs typeface="Arial" pitchFamily="34" charset="0"/>
              </a:rPr>
              <a:t>mướn</a:t>
            </a:r>
            <a:r>
              <a:rPr lang="en-US" sz="3200" dirty="0">
                <a:latin typeface="Arial" pitchFamily="34" charset="0"/>
                <a:cs typeface="Arial" pitchFamily="34" charset="0"/>
              </a:rPr>
              <a:t> </a:t>
            </a:r>
            <a:r>
              <a:rPr lang="vi-VN" sz="3200" dirty="0">
                <a:cs typeface="Arial" pitchFamily="34" charset="0"/>
              </a:rPr>
              <a:t>lao động.</a:t>
            </a:r>
          </a:p>
        </p:txBody>
      </p:sp>
      <p:sp>
        <p:nvSpPr>
          <p:cNvPr id="6" name="Rounded Rectangle 5"/>
          <p:cNvSpPr/>
          <p:nvPr/>
        </p:nvSpPr>
        <p:spPr>
          <a:xfrm>
            <a:off x="82550" y="4508500"/>
            <a:ext cx="8912225" cy="14462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17/ </a:t>
            </a:r>
            <a:r>
              <a:rPr lang="vi-VN" sz="3200" dirty="0">
                <a:cs typeface="Arial" pitchFamily="34" charset="0"/>
              </a:rPr>
              <a:t>Độ tuổi được ký hợp đồng thuê mướn lao động là đủ 1</a:t>
            </a:r>
            <a:r>
              <a:rPr lang="en-US" sz="3200" dirty="0">
                <a:cs typeface="Arial" pitchFamily="34" charset="0"/>
              </a:rPr>
              <a:t>8</a:t>
            </a:r>
            <a:r>
              <a:rPr lang="vi-VN" sz="3200" dirty="0">
                <a:cs typeface="Arial" pitchFamily="34" charset="0"/>
              </a:rPr>
              <a:t> </a:t>
            </a:r>
            <a:r>
              <a:rPr lang="vi-VN" sz="3200" dirty="0" smtClean="0">
                <a:cs typeface="Arial" pitchFamily="34" charset="0"/>
              </a:rPr>
              <a:t>tuổi</a:t>
            </a:r>
            <a:r>
              <a:rPr lang="en-US" sz="3200" dirty="0" smtClean="0">
                <a:cs typeface="Arial" pitchFamily="34" charset="0"/>
              </a:rPr>
              <a:t> </a:t>
            </a:r>
            <a:r>
              <a:rPr lang="en-US" sz="3200" dirty="0" err="1" smtClean="0">
                <a:cs typeface="Arial" pitchFamily="34" charset="0"/>
              </a:rPr>
              <a:t>trở</a:t>
            </a:r>
            <a:r>
              <a:rPr lang="en-US" sz="3200" dirty="0" smtClean="0">
                <a:cs typeface="Arial" pitchFamily="34" charset="0"/>
              </a:rPr>
              <a:t> </a:t>
            </a:r>
            <a:r>
              <a:rPr lang="en-US" sz="3200" dirty="0" err="1" smtClean="0">
                <a:cs typeface="Arial" pitchFamily="34" charset="0"/>
              </a:rPr>
              <a:t>lên</a:t>
            </a:r>
            <a:r>
              <a:rPr lang="vi-VN" sz="3200" dirty="0" smtClean="0">
                <a:cs typeface="Arial" pitchFamily="34" charset="0"/>
              </a:rPr>
              <a:t>.</a:t>
            </a:r>
            <a:endParaRPr lang="vi-VN" sz="3200" dirty="0">
              <a:cs typeface="Arial" pitchFamily="34" charset="0"/>
            </a:endParaRPr>
          </a:p>
        </p:txBody>
      </p:sp>
      <p:sp>
        <p:nvSpPr>
          <p:cNvPr id="10" name="Rounded Rectangle 9"/>
          <p:cNvSpPr/>
          <p:nvPr/>
        </p:nvSpPr>
        <p:spPr>
          <a:xfrm>
            <a:off x="2759075" y="7938"/>
            <a:ext cx="6384925" cy="10223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Hãy</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nhận</a:t>
            </a:r>
            <a:r>
              <a:rPr lang="en-US" sz="3200" b="1" dirty="0">
                <a:latin typeface="Arial" pitchFamily="34" charset="0"/>
                <a:cs typeface="Arial" pitchFamily="34" charset="0"/>
              </a:rPr>
              <a:t> </a:t>
            </a:r>
            <a:r>
              <a:rPr lang="en-US" sz="3200" b="1" dirty="0" err="1">
                <a:latin typeface="Arial" pitchFamily="34" charset="0"/>
                <a:cs typeface="Arial" pitchFamily="34" charset="0"/>
              </a:rPr>
              <a:t>định</a:t>
            </a:r>
            <a:r>
              <a:rPr lang="en-US" sz="3200" b="1" dirty="0">
                <a:latin typeface="Arial" pitchFamily="34" charset="0"/>
                <a:cs typeface="Arial" pitchFamily="34" charset="0"/>
              </a:rPr>
              <a:t> </a:t>
            </a:r>
            <a:r>
              <a:rPr lang="en-US" sz="3200" b="1" dirty="0" err="1">
                <a:latin typeface="Arial" pitchFamily="34" charset="0"/>
                <a:cs typeface="Arial" pitchFamily="34" charset="0"/>
              </a:rPr>
              <a:t>sau</a:t>
            </a:r>
            <a:r>
              <a:rPr lang="en-US" sz="3200" b="1" dirty="0">
                <a:latin typeface="Arial" pitchFamily="34" charset="0"/>
                <a:cs typeface="Arial" pitchFamily="34" charset="0"/>
              </a:rPr>
              <a:t> </a:t>
            </a:r>
            <a:r>
              <a:rPr lang="en-US" sz="3200" b="1" dirty="0" err="1">
                <a:latin typeface="Arial" pitchFamily="34" charset="0"/>
                <a:cs typeface="Arial" pitchFamily="34" charset="0"/>
              </a:rPr>
              <a:t>đây</a:t>
            </a:r>
            <a:r>
              <a:rPr lang="en-US" sz="3200" b="1" dirty="0">
                <a:latin typeface="Arial" pitchFamily="34" charset="0"/>
                <a:cs typeface="Arial" pitchFamily="34" charset="0"/>
              </a:rPr>
              <a:t> </a:t>
            </a:r>
            <a:r>
              <a:rPr lang="en-US" sz="3200" b="1" dirty="0" err="1">
                <a:latin typeface="Arial" pitchFamily="34" charset="0"/>
                <a:cs typeface="Arial" pitchFamily="34" charset="0"/>
              </a:rPr>
              <a:t>là</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hay </a:t>
            </a:r>
            <a:r>
              <a:rPr lang="en-US" sz="3200" b="1" dirty="0" err="1">
                <a:latin typeface="Arial" pitchFamily="34" charset="0"/>
                <a:cs typeface="Arial" pitchFamily="34" charset="0"/>
              </a:rPr>
              <a:t>sai</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a:latin typeface="Arial" pitchFamily="34" charset="0"/>
                <a:cs typeface="Arial" pitchFamily="34" charset="0"/>
              </a:rPr>
              <a:t>giải</a:t>
            </a:r>
            <a:r>
              <a:rPr lang="en-US" sz="3200" b="1" dirty="0">
                <a:latin typeface="Arial" pitchFamily="34" charset="0"/>
                <a:cs typeface="Arial" pitchFamily="34" charset="0"/>
              </a:rPr>
              <a:t> </a:t>
            </a:r>
            <a:r>
              <a:rPr lang="en-US" sz="3200" b="1" dirty="0" err="1">
                <a:latin typeface="Arial" pitchFamily="34" charset="0"/>
                <a:cs typeface="Arial" pitchFamily="34" charset="0"/>
              </a:rPr>
              <a:t>thích</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8948584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82550" y="1741488"/>
            <a:ext cx="8912225" cy="1535112"/>
          </a:xfrm>
          <a:prstGeom prst="roundRect">
            <a:avLst/>
          </a:prstGeom>
          <a:ln/>
        </p:spPr>
        <p:style>
          <a:lnRef idx="1">
            <a:schemeClr val="accent1"/>
          </a:lnRef>
          <a:fillRef idx="3">
            <a:schemeClr val="accent1"/>
          </a:fillRef>
          <a:effectRef idx="2">
            <a:schemeClr val="accent1"/>
          </a:effectRef>
          <a:fontRef idx="minor">
            <a:schemeClr val="lt1"/>
          </a:fontRef>
        </p:style>
        <p:txBody>
          <a:bodyPr anchor="ctr"/>
          <a:lstStyle/>
          <a:p>
            <a:pPr>
              <a:defRPr/>
            </a:pPr>
            <a:r>
              <a:rPr lang="en-US" sz="3200" dirty="0">
                <a:latin typeface="Arial" pitchFamily="34" charset="0"/>
                <a:cs typeface="Arial" pitchFamily="34" charset="0"/>
              </a:rPr>
              <a:t>18/ </a:t>
            </a:r>
            <a:r>
              <a:rPr lang="vi-VN" sz="3200" dirty="0">
                <a:cs typeface="Arial" pitchFamily="34" charset="0"/>
              </a:rPr>
              <a:t>Một người lao động không được ký nhiều hợp đồng lao động trong cùng một lúc..</a:t>
            </a:r>
          </a:p>
        </p:txBody>
      </p:sp>
      <p:sp>
        <p:nvSpPr>
          <p:cNvPr id="6" name="Rounded Rectangle 5"/>
          <p:cNvSpPr/>
          <p:nvPr/>
        </p:nvSpPr>
        <p:spPr>
          <a:xfrm>
            <a:off x="82550" y="4508500"/>
            <a:ext cx="8912225" cy="1446213"/>
          </a:xfrm>
          <a:prstGeom prst="roundRect">
            <a:avLst/>
          </a:prstGeom>
          <a:ln/>
        </p:spPr>
        <p:style>
          <a:lnRef idx="1">
            <a:schemeClr val="dk1"/>
          </a:lnRef>
          <a:fillRef idx="3">
            <a:schemeClr val="dk1"/>
          </a:fillRef>
          <a:effectRef idx="2">
            <a:schemeClr val="dk1"/>
          </a:effectRef>
          <a:fontRef idx="minor">
            <a:schemeClr val="lt1"/>
          </a:fontRef>
        </p:style>
        <p:txBody>
          <a:bodyPr anchor="ctr"/>
          <a:lstStyle/>
          <a:p>
            <a:pPr>
              <a:defRPr/>
            </a:pPr>
            <a:r>
              <a:rPr lang="en-US" sz="3200" dirty="0">
                <a:latin typeface="Arial" pitchFamily="34" charset="0"/>
                <a:cs typeface="Arial" pitchFamily="34" charset="0"/>
              </a:rPr>
              <a:t>19</a:t>
            </a:r>
            <a:r>
              <a:rPr lang="en-US" sz="3200" dirty="0">
                <a:cs typeface="Arial" pitchFamily="34" charset="0"/>
              </a:rPr>
              <a:t>/ </a:t>
            </a:r>
            <a:r>
              <a:rPr lang="vi-VN" sz="3200" dirty="0">
                <a:cs typeface="Arial" pitchFamily="34" charset="0"/>
              </a:rPr>
              <a:t>Một người lao động được ký nhiều hợp đồng lao động trong cùng một lúc</a:t>
            </a:r>
            <a:r>
              <a:rPr lang="en-US" sz="3200" dirty="0">
                <a:cs typeface="Arial" pitchFamily="34" charset="0"/>
              </a:rPr>
              <a:t>.</a:t>
            </a:r>
            <a:endParaRPr lang="vi-VN" sz="3200" dirty="0">
              <a:cs typeface="Arial" pitchFamily="34" charset="0"/>
            </a:endParaRPr>
          </a:p>
        </p:txBody>
      </p:sp>
      <p:sp>
        <p:nvSpPr>
          <p:cNvPr id="10" name="Rounded Rectangle 9"/>
          <p:cNvSpPr/>
          <p:nvPr/>
        </p:nvSpPr>
        <p:spPr>
          <a:xfrm>
            <a:off x="2759075" y="7938"/>
            <a:ext cx="6384925" cy="10223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Hãy</a:t>
            </a:r>
            <a:r>
              <a:rPr lang="en-US" sz="3200" b="1" dirty="0">
                <a:latin typeface="Arial" pitchFamily="34" charset="0"/>
                <a:cs typeface="Arial" pitchFamily="34" charset="0"/>
              </a:rPr>
              <a:t> </a:t>
            </a:r>
            <a:r>
              <a:rPr lang="en-US" sz="3200" b="1" dirty="0" err="1">
                <a:latin typeface="Arial" pitchFamily="34" charset="0"/>
                <a:cs typeface="Arial" pitchFamily="34" charset="0"/>
              </a:rPr>
              <a:t>trả</a:t>
            </a:r>
            <a:r>
              <a:rPr lang="en-US" sz="3200" b="1" dirty="0">
                <a:latin typeface="Arial" pitchFamily="34" charset="0"/>
                <a:cs typeface="Arial" pitchFamily="34" charset="0"/>
              </a:rPr>
              <a:t> </a:t>
            </a:r>
            <a:r>
              <a:rPr lang="en-US" sz="3200" b="1" dirty="0" err="1">
                <a:latin typeface="Arial" pitchFamily="34" charset="0"/>
                <a:cs typeface="Arial" pitchFamily="34" charset="0"/>
              </a:rPr>
              <a:t>lời</a:t>
            </a:r>
            <a:r>
              <a:rPr lang="en-US" sz="3200" b="1" dirty="0">
                <a:latin typeface="Arial" pitchFamily="34" charset="0"/>
                <a:cs typeface="Arial" pitchFamily="34" charset="0"/>
              </a:rPr>
              <a:t> </a:t>
            </a:r>
            <a:r>
              <a:rPr lang="en-US" sz="3200" b="1" dirty="0" err="1">
                <a:latin typeface="Arial" pitchFamily="34" charset="0"/>
                <a:cs typeface="Arial" pitchFamily="34" charset="0"/>
              </a:rPr>
              <a:t>nhận</a:t>
            </a:r>
            <a:r>
              <a:rPr lang="en-US" sz="3200" b="1" dirty="0">
                <a:latin typeface="Arial" pitchFamily="34" charset="0"/>
                <a:cs typeface="Arial" pitchFamily="34" charset="0"/>
              </a:rPr>
              <a:t> </a:t>
            </a:r>
            <a:r>
              <a:rPr lang="en-US" sz="3200" b="1" dirty="0" err="1">
                <a:latin typeface="Arial" pitchFamily="34" charset="0"/>
                <a:cs typeface="Arial" pitchFamily="34" charset="0"/>
              </a:rPr>
              <a:t>định</a:t>
            </a:r>
            <a:r>
              <a:rPr lang="en-US" sz="3200" b="1" dirty="0">
                <a:latin typeface="Arial" pitchFamily="34" charset="0"/>
                <a:cs typeface="Arial" pitchFamily="34" charset="0"/>
              </a:rPr>
              <a:t> </a:t>
            </a:r>
            <a:r>
              <a:rPr lang="en-US" sz="3200" b="1" dirty="0" err="1">
                <a:latin typeface="Arial" pitchFamily="34" charset="0"/>
                <a:cs typeface="Arial" pitchFamily="34" charset="0"/>
              </a:rPr>
              <a:t>sau</a:t>
            </a:r>
            <a:r>
              <a:rPr lang="en-US" sz="3200" b="1" dirty="0">
                <a:latin typeface="Arial" pitchFamily="34" charset="0"/>
                <a:cs typeface="Arial" pitchFamily="34" charset="0"/>
              </a:rPr>
              <a:t> </a:t>
            </a:r>
            <a:r>
              <a:rPr lang="en-US" sz="3200" b="1" dirty="0" err="1">
                <a:latin typeface="Arial" pitchFamily="34" charset="0"/>
                <a:cs typeface="Arial" pitchFamily="34" charset="0"/>
              </a:rPr>
              <a:t>đây</a:t>
            </a:r>
            <a:r>
              <a:rPr lang="en-US" sz="3200" b="1" dirty="0">
                <a:latin typeface="Arial" pitchFamily="34" charset="0"/>
                <a:cs typeface="Arial" pitchFamily="34" charset="0"/>
              </a:rPr>
              <a:t> </a:t>
            </a:r>
            <a:r>
              <a:rPr lang="en-US" sz="3200" b="1" dirty="0" err="1">
                <a:latin typeface="Arial" pitchFamily="34" charset="0"/>
                <a:cs typeface="Arial" pitchFamily="34" charset="0"/>
              </a:rPr>
              <a:t>là</a:t>
            </a:r>
            <a:r>
              <a:rPr lang="en-US" sz="3200" b="1" dirty="0">
                <a:latin typeface="Arial" pitchFamily="34" charset="0"/>
                <a:cs typeface="Arial" pitchFamily="34" charset="0"/>
              </a:rPr>
              <a:t> </a:t>
            </a:r>
            <a:r>
              <a:rPr lang="en-US" sz="3200" b="1" dirty="0" err="1">
                <a:latin typeface="Arial" pitchFamily="34" charset="0"/>
                <a:cs typeface="Arial" pitchFamily="34" charset="0"/>
              </a:rPr>
              <a:t>đúng</a:t>
            </a:r>
            <a:r>
              <a:rPr lang="en-US" sz="3200" b="1" dirty="0">
                <a:latin typeface="Arial" pitchFamily="34" charset="0"/>
                <a:cs typeface="Arial" pitchFamily="34" charset="0"/>
              </a:rPr>
              <a:t> hay </a:t>
            </a:r>
            <a:r>
              <a:rPr lang="en-US" sz="3200" b="1" dirty="0" err="1">
                <a:latin typeface="Arial" pitchFamily="34" charset="0"/>
                <a:cs typeface="Arial" pitchFamily="34" charset="0"/>
              </a:rPr>
              <a:t>sai</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a:latin typeface="Arial" pitchFamily="34" charset="0"/>
                <a:cs typeface="Arial" pitchFamily="34" charset="0"/>
              </a:rPr>
              <a:t>giải</a:t>
            </a:r>
            <a:r>
              <a:rPr lang="en-US" sz="3200" b="1" dirty="0">
                <a:latin typeface="Arial" pitchFamily="34" charset="0"/>
                <a:cs typeface="Arial" pitchFamily="34" charset="0"/>
              </a:rPr>
              <a:t> </a:t>
            </a:r>
            <a:r>
              <a:rPr lang="en-US" sz="3200" b="1" dirty="0" err="1">
                <a:latin typeface="Arial" pitchFamily="34" charset="0"/>
                <a:cs typeface="Arial" pitchFamily="34" charset="0"/>
              </a:rPr>
              <a:t>thích</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89418429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763" y="2132856"/>
            <a:ext cx="9144000" cy="1844675"/>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pic>
        <p:nvPicPr>
          <p:cNvPr id="16384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075328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9575" y="2564904"/>
            <a:ext cx="8407400" cy="3073896"/>
          </a:xfrm>
        </p:spPr>
        <p:txBody>
          <a:bodyPr/>
          <a:lstStyle/>
          <a:p>
            <a:pPr marL="33338" indent="0" algn="ctr" eaLnBrk="1" hangingPunct="1">
              <a:buFont typeface="Arial" pitchFamily="34" charset="0"/>
              <a:buNone/>
            </a:pPr>
            <a:r>
              <a:rPr lang="en-US" sz="4000" b="1" dirty="0" smtClean="0">
                <a:latin typeface="Arial" pitchFamily="34" charset="0"/>
                <a:cs typeface="Arial" pitchFamily="34" charset="0"/>
              </a:rPr>
              <a:t>CẢM ƠN </a:t>
            </a:r>
          </a:p>
          <a:p>
            <a:pPr marL="33338" indent="0" algn="ctr" eaLnBrk="1" hangingPunct="1">
              <a:buFont typeface="Arial" pitchFamily="34" charset="0"/>
              <a:buNone/>
            </a:pPr>
            <a:endParaRPr lang="en-US" sz="4000" b="1" dirty="0" smtClean="0">
              <a:latin typeface="Arial" pitchFamily="34" charset="0"/>
              <a:cs typeface="Arial" pitchFamily="34" charset="0"/>
            </a:endParaRPr>
          </a:p>
          <a:p>
            <a:pPr marL="33338" indent="0" algn="ctr" eaLnBrk="1" hangingPunct="1">
              <a:buFont typeface="Arial" pitchFamily="34" charset="0"/>
              <a:buNone/>
            </a:pPr>
            <a:r>
              <a:rPr lang="vi-VN" sz="4000" b="1" dirty="0" smtClean="0">
                <a:latin typeface="Arial" pitchFamily="34" charset="0"/>
                <a:cs typeface="Arial" pitchFamily="34" charset="0"/>
              </a:rPr>
              <a:t>CÁC EM ĐÃ HỢP TÁC TỐT</a:t>
            </a:r>
            <a:endParaRPr lang="en-US" sz="4000" dirty="0" smtClean="0">
              <a:latin typeface="Arial" pitchFamily="34" charset="0"/>
              <a:cs typeface="Arial" pitchFamily="34" charset="0"/>
            </a:endParaRPr>
          </a:p>
        </p:txBody>
      </p:sp>
      <p:pic>
        <p:nvPicPr>
          <p:cNvPr id="16486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970595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erspective">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pective">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776</TotalTime>
  <Words>7683</Words>
  <Application>Microsoft Office PowerPoint</Application>
  <PresentationFormat>On-screen Show (4:3)</PresentationFormat>
  <Paragraphs>598</Paragraphs>
  <Slides>159</Slides>
  <Notes>0</Notes>
  <HiddenSlides>0</HiddenSlides>
  <MMClips>0</MMClips>
  <ScaleCrop>false</ScaleCrop>
  <HeadingPairs>
    <vt:vector size="4" baseType="variant">
      <vt:variant>
        <vt:lpstr>Theme</vt:lpstr>
      </vt:variant>
      <vt:variant>
        <vt:i4>1</vt:i4>
      </vt:variant>
      <vt:variant>
        <vt:lpstr>Slide Titles</vt:lpstr>
      </vt:variant>
      <vt:variant>
        <vt:i4>159</vt:i4>
      </vt:variant>
    </vt:vector>
  </HeadingPairs>
  <TitlesOfParts>
    <vt:vector size="160" baseType="lpstr">
      <vt:lpstr>Perspective</vt:lpstr>
      <vt:lpstr>PowerPoint Presentation</vt:lpstr>
      <vt:lpstr>PowerPoint Presentation</vt:lpstr>
      <vt:lpstr>PowerPoint Presentation</vt:lpstr>
      <vt:lpstr>PowerPoint Presentation</vt:lpstr>
      <vt:lpstr>PowerPoint Presentation</vt:lpstr>
      <vt:lpstr>Mục tiêu của bài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 E7450</dc:creator>
  <cp:lastModifiedBy>Dell E7450</cp:lastModifiedBy>
  <cp:revision>14</cp:revision>
  <dcterms:created xsi:type="dcterms:W3CDTF">2021-06-14T07:02:10Z</dcterms:created>
  <dcterms:modified xsi:type="dcterms:W3CDTF">2021-06-28T06:42:18Z</dcterms:modified>
</cp:coreProperties>
</file>