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2" r:id="rId3"/>
    <p:sldId id="258" r:id="rId4"/>
    <p:sldId id="259" r:id="rId5"/>
    <p:sldId id="264" r:id="rId6"/>
    <p:sldId id="260" r:id="rId7"/>
    <p:sldId id="265" r:id="rId8"/>
    <p:sldId id="261" r:id="rId9"/>
    <p:sldId id="263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977F742-5A11-435F-A2EF-329E21243334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4CF55B7-7C7B-4180-AC58-F651D3692C2A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196752"/>
            <a:ext cx="7200800" cy="122413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err="1" smtClean="0"/>
              <a:t>Bài</a:t>
            </a:r>
            <a:r>
              <a:rPr lang="en-US" b="1" dirty="0" smtClean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PHÁP </a:t>
            </a:r>
            <a:r>
              <a:rPr lang="en-US" b="1" dirty="0"/>
              <a:t>LUẬT LAO ĐỘNG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3882" y="2780928"/>
            <a:ext cx="6624736" cy="2880320"/>
          </a:xfrm>
        </p:spPr>
        <p:txBody>
          <a:bodyPr>
            <a:noAutofit/>
          </a:bodyPr>
          <a:lstStyle/>
          <a:p>
            <a:pPr algn="l"/>
            <a:r>
              <a:rPr lang="en-US" sz="8800" b="1" dirty="0"/>
              <a:t>PHÁP LUẬT LAO </a:t>
            </a:r>
            <a:r>
              <a:rPr lang="en-US" sz="8800" b="1" dirty="0" smtClean="0"/>
              <a:t>ĐỘNG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-131167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96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87824" y="0"/>
            <a:ext cx="5410415" cy="1124744"/>
          </a:xfrm>
        </p:spPr>
        <p:txBody>
          <a:bodyPr/>
          <a:lstStyle/>
          <a:p>
            <a:pPr algn="ctr"/>
            <a:r>
              <a:rPr lang="en-US" b="1" dirty="0" err="1">
                <a:latin typeface="+mn-lt"/>
              </a:rPr>
              <a:t>Bài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 smtClean="0">
                <a:latin typeface="+mn-lt"/>
              </a:rPr>
              <a:t>tập</a:t>
            </a:r>
            <a:r>
              <a:rPr lang="en-US" b="1" dirty="0" smtClean="0">
                <a:latin typeface="+mn-lt"/>
              </a:rPr>
              <a:t> </a:t>
            </a:r>
            <a:r>
              <a:rPr lang="en-US" b="1" dirty="0" smtClean="0">
                <a:latin typeface="+mn-lt"/>
              </a:rPr>
              <a:t>1</a:t>
            </a:r>
            <a:endParaRPr lang="en-US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124744"/>
            <a:ext cx="8406962" cy="4464496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01/01/2012 công ty T ký hợp đồng lao động với </a:t>
            </a:r>
            <a:r>
              <a:rPr lang="en-US" sz="3600" dirty="0" err="1" smtClean="0">
                <a:solidFill>
                  <a:schemeClr val="tx1"/>
                </a:solidFill>
              </a:rPr>
              <a:t>anh</a:t>
            </a:r>
            <a:r>
              <a:rPr lang="en-US" sz="3600" dirty="0" smtClean="0">
                <a:solidFill>
                  <a:schemeClr val="tx1"/>
                </a:solidFill>
              </a:rPr>
              <a:t> H l</a:t>
            </a:r>
            <a:r>
              <a:rPr lang="vi-VN" sz="3600" dirty="0">
                <a:solidFill>
                  <a:schemeClr val="tx1"/>
                </a:solidFill>
              </a:rPr>
              <a:t>à</a:t>
            </a:r>
            <a:r>
              <a:rPr lang="vi-VN" sz="3600" dirty="0" smtClean="0">
                <a:solidFill>
                  <a:schemeClr val="tx1"/>
                </a:solidFill>
              </a:rPr>
              <a:t> 6 tháng.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01/07/2012 công </a:t>
            </a:r>
            <a:r>
              <a:rPr lang="vi-VN" sz="3600" dirty="0">
                <a:solidFill>
                  <a:schemeClr val="tx1"/>
                </a:solidFill>
              </a:rPr>
              <a:t>ty  </a:t>
            </a:r>
            <a:r>
              <a:rPr lang="vi-VN" sz="3600" dirty="0" smtClean="0">
                <a:solidFill>
                  <a:schemeClr val="tx1"/>
                </a:solidFill>
              </a:rPr>
              <a:t>T tiếp tục ký hợp đồng lao động với H 24 tháng.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đến ngày 01/09/2014 H vẫn tiếp tục làm mà không ký tiếp bất kỳ hợp đồng lao động nào khác.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671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3" y="1052736"/>
            <a:ext cx="8900231" cy="4824536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a/ </a:t>
            </a:r>
            <a:r>
              <a:rPr lang="en-US" sz="3600" dirty="0" smtClean="0">
                <a:solidFill>
                  <a:schemeClr val="tx1"/>
                </a:solidFill>
              </a:rPr>
              <a:t>X</a:t>
            </a:r>
            <a:r>
              <a:rPr lang="vi-VN" sz="3600" dirty="0" smtClean="0">
                <a:solidFill>
                  <a:schemeClr val="tx1"/>
                </a:solidFill>
              </a:rPr>
              <a:t>ác định các loại hợp đồng lao động mà công ty T đã giao kết với anh H? giải thích? </a:t>
            </a:r>
          </a:p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b/ </a:t>
            </a:r>
            <a:r>
              <a:rPr lang="en-US" sz="3600" dirty="0" smtClean="0">
                <a:solidFill>
                  <a:schemeClr val="tx1"/>
                </a:solidFill>
              </a:rPr>
              <a:t>N</a:t>
            </a:r>
            <a:r>
              <a:rPr lang="vi-VN" sz="3600" dirty="0" smtClean="0">
                <a:solidFill>
                  <a:schemeClr val="tx1"/>
                </a:solidFill>
              </a:rPr>
              <a:t>gày 01/12/2014, hoàn cảnh gia đình H gặp khó khăn, H muốn chấm dứt hợp đồng lao động. bằng kiến thức đã học, anh (chị) hãy hướng dẫn cho H đơn phương chấm dứt hợp đồng lao động sao cho phù hợp với pháp luật lao động quy định. </a:t>
            </a:r>
            <a:endParaRPr lang="vi-VN" sz="3600" dirty="0">
              <a:solidFill>
                <a:schemeClr val="tx1"/>
              </a:solidFill>
            </a:endParaRPr>
          </a:p>
        </p:txBody>
      </p:sp>
      <p:pic>
        <p:nvPicPr>
          <p:cNvPr id="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2987824" y="0"/>
            <a:ext cx="5410415" cy="1124744"/>
          </a:xfrm>
        </p:spPr>
        <p:txBody>
          <a:bodyPr/>
          <a:lstStyle/>
          <a:p>
            <a:pPr algn="ctr"/>
            <a:r>
              <a:rPr lang="en-US" b="1" dirty="0" err="1">
                <a:latin typeface="+mn-lt"/>
              </a:rPr>
              <a:t>Bài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 smtClean="0">
                <a:latin typeface="+mn-lt"/>
              </a:rPr>
              <a:t>tập</a:t>
            </a:r>
            <a:r>
              <a:rPr lang="en-US" b="1" dirty="0" smtClean="0">
                <a:latin typeface="+mn-lt"/>
              </a:rPr>
              <a:t> </a:t>
            </a:r>
            <a:r>
              <a:rPr lang="en-US" b="1" dirty="0" smtClean="0">
                <a:latin typeface="+mn-lt"/>
              </a:rPr>
              <a:t>1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539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59075" y="0"/>
            <a:ext cx="5071666" cy="977462"/>
          </a:xfrm>
        </p:spPr>
        <p:txBody>
          <a:bodyPr/>
          <a:lstStyle/>
          <a:p>
            <a:pPr algn="l"/>
            <a:r>
              <a:rPr lang="en-US" b="1" dirty="0" err="1" smtClean="0">
                <a:latin typeface="+mn-lt"/>
              </a:rPr>
              <a:t>Giải</a:t>
            </a:r>
            <a:r>
              <a:rPr lang="en-US" b="1" dirty="0" smtClean="0">
                <a:latin typeface="+mn-lt"/>
              </a:rPr>
              <a:t> </a:t>
            </a:r>
            <a:endParaRPr lang="en-US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4724" y="977462"/>
            <a:ext cx="8406962" cy="5880538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a/ </a:t>
            </a:r>
            <a:r>
              <a:rPr lang="en-US" sz="3600" dirty="0" smtClean="0">
                <a:solidFill>
                  <a:schemeClr val="tx1"/>
                </a:solidFill>
              </a:rPr>
              <a:t>X</a:t>
            </a:r>
            <a:r>
              <a:rPr lang="vi-VN" sz="3600" dirty="0" smtClean="0">
                <a:solidFill>
                  <a:schemeClr val="tx1"/>
                </a:solidFill>
              </a:rPr>
              <a:t>ác định các loại hợp đồng lao động mà công ty T đã giao kết với anh H? giải thích? </a:t>
            </a:r>
          </a:p>
          <a:p>
            <a:pPr algn="l"/>
            <a:r>
              <a:rPr lang="en-US" sz="3600" dirty="0" smtClean="0"/>
              <a:t>- </a:t>
            </a:r>
            <a:r>
              <a:rPr lang="vi-VN" sz="3600" dirty="0" smtClean="0"/>
              <a:t>01/01/2012 </a:t>
            </a:r>
            <a:r>
              <a:rPr lang="vi-VN" sz="3600" dirty="0"/>
              <a:t>công ty T ký hợp đồng lao động với anh H là 6 tháng.</a:t>
            </a:r>
          </a:p>
          <a:p>
            <a:pPr algn="l"/>
            <a:endParaRPr lang="en-US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01/01/2012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30/6/2012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là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6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</a:rPr>
              <a:t>,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loại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2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3201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59075" y="0"/>
            <a:ext cx="5071666" cy="977462"/>
          </a:xfrm>
        </p:spPr>
        <p:txBody>
          <a:bodyPr/>
          <a:lstStyle/>
          <a:p>
            <a:pPr algn="l"/>
            <a:r>
              <a:rPr lang="en-US" b="1" dirty="0" err="1" smtClean="0">
                <a:latin typeface="+mn-lt"/>
              </a:rPr>
              <a:t>Giải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4724" y="977462"/>
            <a:ext cx="8406962" cy="5880538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a/ </a:t>
            </a:r>
            <a:r>
              <a:rPr lang="en-US" sz="3600" dirty="0" smtClean="0">
                <a:solidFill>
                  <a:schemeClr val="tx1"/>
                </a:solidFill>
              </a:rPr>
              <a:t>X</a:t>
            </a:r>
            <a:r>
              <a:rPr lang="vi-VN" sz="3600" dirty="0" smtClean="0">
                <a:solidFill>
                  <a:schemeClr val="tx1"/>
                </a:solidFill>
              </a:rPr>
              <a:t>ác định các loại hợp đồng lao động mà công ty T đã giao kết với anh H? giải thích? </a:t>
            </a:r>
          </a:p>
          <a:p>
            <a:pPr algn="l"/>
            <a:endParaRPr lang="en-US" sz="3600" dirty="0" smtClean="0"/>
          </a:p>
          <a:p>
            <a:pPr algn="l"/>
            <a:r>
              <a:rPr lang="vi-VN" sz="3600" dirty="0" smtClean="0"/>
              <a:t>-</a:t>
            </a:r>
            <a:r>
              <a:rPr lang="vi-VN" sz="3600" dirty="0"/>
              <a:t>01/07/2012 công ty  T tiếp tục ký hợp đồng lao động với H 24 tháng.</a:t>
            </a: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01/07/2012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</a:t>
            </a:r>
            <a:r>
              <a:rPr lang="en-US" sz="3600" dirty="0" smtClean="0">
                <a:solidFill>
                  <a:schemeClr val="tx1"/>
                </a:solidFill>
              </a:rPr>
              <a:t> 30/6/2014 </a:t>
            </a:r>
            <a:r>
              <a:rPr lang="en-US" sz="3600" dirty="0" err="1" smtClean="0">
                <a:solidFill>
                  <a:schemeClr val="tx1"/>
                </a:solidFill>
              </a:rPr>
              <a:t>là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24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</a:rPr>
              <a:t>,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loại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2</a:t>
            </a:r>
            <a:endParaRPr lang="vi-VN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7057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59075" y="0"/>
            <a:ext cx="5071666" cy="977462"/>
          </a:xfrm>
        </p:spPr>
        <p:txBody>
          <a:bodyPr/>
          <a:lstStyle/>
          <a:p>
            <a:pPr algn="l"/>
            <a:r>
              <a:rPr lang="en-US" b="1" dirty="0" err="1" smtClean="0">
                <a:latin typeface="+mn-lt"/>
              </a:rPr>
              <a:t>Giải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4724" y="977462"/>
            <a:ext cx="8406962" cy="5259850"/>
          </a:xfrm>
        </p:spPr>
        <p:txBody>
          <a:bodyPr>
            <a:noAutofit/>
          </a:bodyPr>
          <a:lstStyle/>
          <a:p>
            <a:pPr algn="l"/>
            <a:r>
              <a:rPr lang="vi-VN" sz="3600" dirty="0"/>
              <a:t>đến ngày 01/09/2014 H vẫn tiếp tục làm mà không ký tiếp bất kỳ hợp đồng lao động nào khác</a:t>
            </a:r>
            <a:r>
              <a:rPr lang="vi-VN" sz="3600" dirty="0" smtClean="0"/>
              <a:t>.</a:t>
            </a:r>
            <a:endParaRPr lang="en-US" sz="3600" dirty="0" smtClean="0"/>
          </a:p>
          <a:p>
            <a:pPr algn="l"/>
            <a:endParaRPr lang="vi-VN" sz="3600" dirty="0"/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01/09/2014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 1/12/2014  3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:  </a:t>
            </a:r>
            <a:r>
              <a:rPr lang="en-US" sz="3600" dirty="0" err="1" smtClean="0">
                <a:solidFill>
                  <a:schemeClr val="tx1"/>
                </a:solidFill>
              </a:rPr>
              <a:t>là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không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vi-VN" sz="3600" dirty="0" smtClean="0">
                <a:solidFill>
                  <a:schemeClr val="tx1"/>
                </a:solidFill>
              </a:rPr>
              <a:t>. 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2257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59075" y="0"/>
            <a:ext cx="5071666" cy="977462"/>
          </a:xfrm>
        </p:spPr>
        <p:txBody>
          <a:bodyPr/>
          <a:lstStyle/>
          <a:p>
            <a:pPr algn="l"/>
            <a:r>
              <a:rPr lang="en-US" b="1" dirty="0" err="1" smtClean="0">
                <a:latin typeface="+mn-lt"/>
              </a:rPr>
              <a:t>Giải</a:t>
            </a:r>
            <a:r>
              <a:rPr lang="en-US" b="1" dirty="0" smtClean="0">
                <a:latin typeface="+mn-lt"/>
              </a:rPr>
              <a:t> </a:t>
            </a:r>
            <a:endParaRPr lang="en-US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4724" y="977462"/>
            <a:ext cx="8406962" cy="5475874"/>
          </a:xfrm>
        </p:spPr>
        <p:txBody>
          <a:bodyPr>
            <a:noAutofit/>
          </a:bodyPr>
          <a:lstStyle/>
          <a:p>
            <a:pPr algn="l"/>
            <a:r>
              <a:rPr lang="en-US" sz="3600" dirty="0" err="1" smtClean="0">
                <a:solidFill>
                  <a:schemeClr val="tx1"/>
                </a:solidFill>
              </a:rPr>
              <a:t>Tại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vì</a:t>
            </a:r>
            <a:r>
              <a:rPr lang="en-US" sz="3600" dirty="0" smtClean="0">
                <a:solidFill>
                  <a:schemeClr val="tx1"/>
                </a:solidFill>
              </a:rPr>
              <a:t>:</a:t>
            </a:r>
            <a:r>
              <a:rPr lang="en-US" sz="3600" dirty="0"/>
              <a:t> </a:t>
            </a:r>
            <a:r>
              <a:rPr lang="en-US" sz="3600" dirty="0" err="1">
                <a:solidFill>
                  <a:schemeClr val="tx1"/>
                </a:solidFill>
              </a:rPr>
              <a:t>Khi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loại</a:t>
            </a:r>
            <a:r>
              <a:rPr lang="en-US" sz="3600" dirty="0">
                <a:solidFill>
                  <a:schemeClr val="tx1"/>
                </a:solidFill>
              </a:rPr>
              <a:t> 2 </a:t>
            </a:r>
            <a:r>
              <a:rPr lang="en-US" sz="3600" dirty="0" err="1">
                <a:solidFill>
                  <a:schemeClr val="tx1"/>
                </a:solidFill>
              </a:rPr>
              <a:t>hết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hạn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mà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người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vẫn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tiếp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tục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làm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việc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err="1" smtClean="0">
                <a:solidFill>
                  <a:schemeClr val="tx1"/>
                </a:solidFill>
              </a:rPr>
              <a:t>thì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trong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gian</a:t>
            </a:r>
            <a:r>
              <a:rPr lang="en-US" sz="3600" dirty="0">
                <a:solidFill>
                  <a:schemeClr val="tx1"/>
                </a:solidFill>
              </a:rPr>
              <a:t> 30 </a:t>
            </a:r>
            <a:r>
              <a:rPr lang="en-US" sz="3600" dirty="0" err="1">
                <a:solidFill>
                  <a:schemeClr val="tx1"/>
                </a:solidFill>
              </a:rPr>
              <a:t>ngày</a:t>
            </a:r>
            <a:r>
              <a:rPr lang="en-US" sz="3600" dirty="0">
                <a:solidFill>
                  <a:schemeClr val="tx1"/>
                </a:solidFill>
              </a:rPr>
              <a:t>, </a:t>
            </a:r>
            <a:r>
              <a:rPr lang="en-US" sz="3600" dirty="0" err="1">
                <a:solidFill>
                  <a:schemeClr val="tx1"/>
                </a:solidFill>
              </a:rPr>
              <a:t>hai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bên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phải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ký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mới</a:t>
            </a:r>
            <a:r>
              <a:rPr lang="en-US" sz="3600" dirty="0">
                <a:solidFill>
                  <a:schemeClr val="tx1"/>
                </a:solidFill>
              </a:rPr>
              <a:t>; 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endParaRPr lang="en-US" sz="3600" dirty="0"/>
          </a:p>
          <a:p>
            <a:pPr algn="l"/>
            <a:r>
              <a:rPr lang="en-US" sz="3600" dirty="0" err="1" smtClean="0">
                <a:solidFill>
                  <a:schemeClr val="tx1"/>
                </a:solidFill>
              </a:rPr>
              <a:t>nếu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không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ký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mới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thì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loại</a:t>
            </a:r>
            <a:r>
              <a:rPr lang="en-US" sz="3600" dirty="0">
                <a:solidFill>
                  <a:schemeClr val="tx1"/>
                </a:solidFill>
              </a:rPr>
              <a:t> 2 </a:t>
            </a:r>
            <a:r>
              <a:rPr lang="en-US" sz="3600" dirty="0" err="1">
                <a:solidFill>
                  <a:schemeClr val="tx1"/>
                </a:solidFill>
              </a:rPr>
              <a:t>trở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thành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không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xác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định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hạn</a:t>
            </a:r>
            <a:endParaRPr lang="en-US" sz="3600" dirty="0" smtClean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284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980728"/>
            <a:ext cx="8761686" cy="5328592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b/ </a:t>
            </a:r>
            <a:r>
              <a:rPr lang="en-US" sz="3600" dirty="0" smtClean="0">
                <a:solidFill>
                  <a:schemeClr val="tx1"/>
                </a:solidFill>
              </a:rPr>
              <a:t>N</a:t>
            </a:r>
            <a:r>
              <a:rPr lang="vi-VN" sz="3600" dirty="0" smtClean="0">
                <a:solidFill>
                  <a:schemeClr val="tx1"/>
                </a:solidFill>
              </a:rPr>
              <a:t>gày 01/12/2014, hoàn cảnh gia đình </a:t>
            </a:r>
            <a:r>
              <a:rPr lang="en-US" sz="3600" dirty="0" smtClean="0">
                <a:solidFill>
                  <a:schemeClr val="tx1"/>
                </a:solidFill>
              </a:rPr>
              <a:t>H</a:t>
            </a:r>
            <a:r>
              <a:rPr lang="vi-VN" sz="3600" dirty="0" smtClean="0">
                <a:solidFill>
                  <a:schemeClr val="tx1"/>
                </a:solidFill>
              </a:rPr>
              <a:t> </a:t>
            </a:r>
            <a:r>
              <a:rPr lang="vi-VN" sz="3600" dirty="0" smtClean="0">
                <a:solidFill>
                  <a:schemeClr val="tx1"/>
                </a:solidFill>
              </a:rPr>
              <a:t>gặp khó khăn, </a:t>
            </a:r>
            <a:endParaRPr lang="en-US" sz="3600" dirty="0" smtClean="0">
              <a:solidFill>
                <a:schemeClr val="tx1"/>
              </a:solidFill>
            </a:endParaRPr>
          </a:p>
          <a:p>
            <a:pPr marL="571500" indent="-571500" algn="l">
              <a:buFontTx/>
              <a:buChar char="-"/>
            </a:pPr>
            <a:r>
              <a:rPr lang="en-US" sz="3600" dirty="0" err="1" smtClean="0">
                <a:solidFill>
                  <a:schemeClr val="tx1"/>
                </a:solidFill>
              </a:rPr>
              <a:t>Tại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vì</a:t>
            </a:r>
            <a:r>
              <a:rPr lang="en-US" sz="3600" dirty="0" smtClean="0">
                <a:solidFill>
                  <a:schemeClr val="tx1"/>
                </a:solidFill>
              </a:rPr>
              <a:t> H </a:t>
            </a:r>
            <a:r>
              <a:rPr lang="en-US" sz="3600" dirty="0" err="1" smtClean="0">
                <a:solidFill>
                  <a:schemeClr val="tx1"/>
                </a:solidFill>
              </a:rPr>
              <a:t>đang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làm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theo</a:t>
            </a:r>
            <a:r>
              <a:rPr lang="en-US" sz="3600" dirty="0" smtClean="0">
                <a:solidFill>
                  <a:schemeClr val="tx1"/>
                </a:solidFill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</a:rPr>
              <a:t>không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xác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định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thời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hạn</a:t>
            </a:r>
            <a:r>
              <a:rPr lang="en-US" sz="3600" dirty="0" smtClean="0">
                <a:solidFill>
                  <a:schemeClr val="tx1"/>
                </a:solidFill>
              </a:rPr>
              <a:t> do </a:t>
            </a:r>
            <a:r>
              <a:rPr lang="en-US" sz="3600" dirty="0" err="1" smtClean="0">
                <a:solidFill>
                  <a:schemeClr val="tx1"/>
                </a:solidFill>
              </a:rPr>
              <a:t>đó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muốn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đơn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phương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chấm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dứt</a:t>
            </a:r>
            <a:r>
              <a:rPr lang="en-US" sz="3600" dirty="0" smtClean="0">
                <a:solidFill>
                  <a:schemeClr val="tx1"/>
                </a:solidFill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</a:rPr>
              <a:t>thì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phải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báo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</a:rPr>
              <a:t> 45 </a:t>
            </a: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endParaRPr lang="en-US" sz="3600" dirty="0" smtClean="0">
              <a:solidFill>
                <a:schemeClr val="tx1"/>
              </a:solidFill>
            </a:endParaRPr>
          </a:p>
          <a:p>
            <a:pPr marL="571500" indent="-571500" algn="l">
              <a:buFontTx/>
              <a:buChar char="-"/>
            </a:pP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r>
              <a:rPr lang="en-US" sz="3600" dirty="0" smtClean="0">
                <a:solidFill>
                  <a:schemeClr val="tx1"/>
                </a:solidFill>
              </a:rPr>
              <a:t> 1/12/2014 </a:t>
            </a:r>
            <a:r>
              <a:rPr lang="en-US" sz="3600" dirty="0" err="1" smtClean="0">
                <a:solidFill>
                  <a:schemeClr val="tx1"/>
                </a:solidFill>
              </a:rPr>
              <a:t>anh</a:t>
            </a:r>
            <a:r>
              <a:rPr lang="en-US" sz="3600" dirty="0" smtClean="0">
                <a:solidFill>
                  <a:schemeClr val="tx1"/>
                </a:solidFill>
              </a:rPr>
              <a:t> H </a:t>
            </a:r>
            <a:r>
              <a:rPr lang="en-US" sz="3600" dirty="0" err="1" smtClean="0">
                <a:solidFill>
                  <a:schemeClr val="tx1"/>
                </a:solidFill>
              </a:rPr>
              <a:t>nộp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đơn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xin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nghỉ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thì</a:t>
            </a:r>
            <a:r>
              <a:rPr lang="en-US" sz="3600" dirty="0" smtClean="0">
                <a:solidFill>
                  <a:schemeClr val="tx1"/>
                </a:solidFill>
              </a:rPr>
              <a:t> 16/1/2015 </a:t>
            </a:r>
            <a:r>
              <a:rPr lang="en-US" sz="3600" dirty="0" err="1" smtClean="0">
                <a:solidFill>
                  <a:schemeClr val="tx1"/>
                </a:solidFill>
              </a:rPr>
              <a:t>anh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vi-VN" sz="3600" dirty="0" smtClean="0">
                <a:solidFill>
                  <a:schemeClr val="tx1"/>
                </a:solidFill>
              </a:rPr>
              <a:t>H </a:t>
            </a:r>
            <a:r>
              <a:rPr lang="en-US" sz="3600" dirty="0" err="1" smtClean="0">
                <a:solidFill>
                  <a:schemeClr val="tx1"/>
                </a:solidFill>
              </a:rPr>
              <a:t>mới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được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nghỉ</a:t>
            </a:r>
            <a:r>
              <a:rPr lang="en-US" sz="3600" dirty="0" smtClean="0">
                <a:solidFill>
                  <a:schemeClr val="tx1"/>
                </a:solidFill>
              </a:rPr>
              <a:t> (</a:t>
            </a:r>
            <a:r>
              <a:rPr lang="en-US" sz="3600" dirty="0" err="1" smtClean="0">
                <a:solidFill>
                  <a:schemeClr val="tx1"/>
                </a:solidFill>
              </a:rPr>
              <a:t>báo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</a:rPr>
              <a:t> 45 </a:t>
            </a: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r>
              <a:rPr lang="en-US" sz="3600" dirty="0" smtClean="0">
                <a:solidFill>
                  <a:schemeClr val="tx1"/>
                </a:solidFill>
              </a:rPr>
              <a:t>) </a:t>
            </a:r>
            <a:r>
              <a:rPr lang="vi-VN" sz="3600" dirty="0" smtClean="0">
                <a:solidFill>
                  <a:schemeClr val="tx1"/>
                </a:solidFill>
              </a:rPr>
              <a:t> </a:t>
            </a:r>
            <a:endParaRPr lang="vi-VN" sz="36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2759075" y="0"/>
            <a:ext cx="5071666" cy="977462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err="1" smtClean="0">
                <a:latin typeface="+mn-lt"/>
              </a:rPr>
              <a:t>Giải</a:t>
            </a:r>
            <a:r>
              <a:rPr lang="en-US" dirty="0" smtClean="0">
                <a:latin typeface="+mn-lt"/>
              </a:rPr>
              <a:t> 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8524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2966" y="0"/>
            <a:ext cx="7925273" cy="1124744"/>
          </a:xfrm>
        </p:spPr>
        <p:txBody>
          <a:bodyPr/>
          <a:lstStyle/>
          <a:p>
            <a:pPr algn="ctr"/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</a:t>
            </a:r>
            <a:r>
              <a:rPr lang="en-US" b="1" dirty="0" smtClean="0"/>
              <a:t>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124744"/>
            <a:ext cx="8406962" cy="4464496"/>
          </a:xfrm>
        </p:spPr>
        <p:txBody>
          <a:bodyPr>
            <a:noAutofit/>
          </a:bodyPr>
          <a:lstStyle/>
          <a:p>
            <a:pPr algn="l"/>
            <a:r>
              <a:rPr lang="vi-VN" sz="3600" dirty="0"/>
              <a:t>Công ty A ký  hợp đồng lao động với anh H từ ngày 01/01/2010  đến 30/06/2010. Sau đó công ty ký tiếp với anh H một hợp đồng lao động từ ngày 01/07/2010 đến 31/12/2011. Từ 01/01/2012 công ty không ký tiếp bất kỳ hợp đồng lao động nào, nhưng anh H vẫn tiếp tục làm việc. </a:t>
            </a:r>
            <a:endParaRPr lang="vi-VN" sz="3600" dirty="0" smtClean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7272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2966" y="0"/>
            <a:ext cx="7925273" cy="1124744"/>
          </a:xfrm>
        </p:spPr>
        <p:txBody>
          <a:bodyPr/>
          <a:lstStyle/>
          <a:p>
            <a:pPr algn="ctr"/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</a:t>
            </a:r>
            <a:r>
              <a:rPr lang="en-US" b="1" dirty="0" smtClean="0"/>
              <a:t>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124744"/>
            <a:ext cx="8406962" cy="4464496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/>
              <a:t>Ngày </a:t>
            </a:r>
            <a:r>
              <a:rPr lang="vi-VN" sz="3600" dirty="0"/>
              <a:t>01/03/2012 anh H bị tai nạn và điều trị liên tục 6 tháng (từ 01/03/2012 đến 30/08/2012) nhưng vẫn không khỏi bệnh (có giấy chứng nhận của bệnh viện), ngày 05/09/2012 anh H nộp đơn xin chấm dứt hợp đồng bắt đầu từ ngày 15/09/2012</a:t>
            </a:r>
            <a:endParaRPr lang="vi-VN" sz="3600" dirty="0" smtClean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8124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124744"/>
            <a:ext cx="8406962" cy="4464496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/>
              <a:t>a</a:t>
            </a:r>
            <a:r>
              <a:rPr lang="vi-VN" sz="3600" dirty="0"/>
              <a:t>/ Các  hợp đồng lao động công ty A đã ký với anh H? Giải thích? </a:t>
            </a:r>
          </a:p>
          <a:p>
            <a:pPr algn="l"/>
            <a:r>
              <a:rPr lang="vi-VN" sz="3600" dirty="0"/>
              <a:t>b/ Việc anh H đơn phương chấm dứt HĐ LĐ có phù hợp với pháp luật LĐ quy định không? Giải thích? </a:t>
            </a:r>
          </a:p>
          <a:p>
            <a:pPr algn="l"/>
            <a:r>
              <a:rPr lang="vi-VN" sz="3600" dirty="0"/>
              <a:t>c/ Nếu anh (chị) là giám đốc công ty, anh (chị) có đồng ý cho anh H nghỉ việc không? Tại sao?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759075" y="0"/>
            <a:ext cx="5071666" cy="977462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err="1" smtClean="0">
                <a:latin typeface="+mn-lt"/>
              </a:rPr>
              <a:t>Giải</a:t>
            </a:r>
            <a:r>
              <a:rPr lang="en-US" dirty="0" smtClean="0">
                <a:latin typeface="+mn-lt"/>
              </a:rPr>
              <a:t> 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08124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1124744"/>
            <a:ext cx="8406962" cy="4464496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/>
              <a:t>iết:</a:t>
            </a:r>
            <a:endParaRPr lang="vi-VN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759075" y="0"/>
            <a:ext cx="5071666" cy="977462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lang="en-US" sz="4600" b="1" kern="1200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err="1" smtClean="0">
                <a:latin typeface="+mn-lt"/>
              </a:rPr>
              <a:t>Giải</a:t>
            </a:r>
            <a:r>
              <a:rPr lang="en-US" dirty="0" smtClean="0">
                <a:latin typeface="+mn-lt"/>
              </a:rPr>
              <a:t> 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7106867"/>
      </p:ext>
    </p:extLst>
  </p:cSld>
  <p:clrMapOvr>
    <a:masterClrMapping/>
  </p:clrMapOvr>
</p:sld>
</file>

<file path=ppt/theme/theme1.xml><?xml version="1.0" encoding="utf-8"?>
<a:theme xmlns:a="http://schemas.openxmlformats.org/drawingml/2006/main" name="Technic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298</TotalTime>
  <Words>630</Words>
  <Application>Microsoft Office PowerPoint</Application>
  <PresentationFormat>On-screen Show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Technic</vt:lpstr>
      <vt:lpstr> Bài tập PHÁP LUẬT LAO ĐỘNG</vt:lpstr>
      <vt:lpstr>Bài tập 1</vt:lpstr>
      <vt:lpstr>Bài tập 1</vt:lpstr>
      <vt:lpstr>Giải </vt:lpstr>
      <vt:lpstr>Giải </vt:lpstr>
      <vt:lpstr>Giải </vt:lpstr>
      <vt:lpstr>Giải </vt:lpstr>
      <vt:lpstr>PowerPoint Presentation</vt:lpstr>
      <vt:lpstr>Bài tập 2</vt:lpstr>
      <vt:lpstr>Bài tập 2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tập PHÁP LUẬT LAO ĐỘNG</dc:title>
  <dc:creator>Dell E7450</dc:creator>
  <cp:lastModifiedBy>Dell E7450</cp:lastModifiedBy>
  <cp:revision>4</cp:revision>
  <dcterms:created xsi:type="dcterms:W3CDTF">2021-06-15T05:18:59Z</dcterms:created>
  <dcterms:modified xsi:type="dcterms:W3CDTF">2021-06-15T10:17:46Z</dcterms:modified>
</cp:coreProperties>
</file>