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0" r:id="rId4"/>
    <p:sldId id="258" r:id="rId5"/>
    <p:sldId id="261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72" r:id="rId14"/>
    <p:sldId id="271" r:id="rId15"/>
    <p:sldId id="270" r:id="rId16"/>
    <p:sldId id="269" r:id="rId17"/>
    <p:sldId id="277" r:id="rId18"/>
    <p:sldId id="276" r:id="rId19"/>
    <p:sldId id="275" r:id="rId20"/>
    <p:sldId id="274" r:id="rId21"/>
    <p:sldId id="273" r:id="rId22"/>
    <p:sldId id="282" r:id="rId23"/>
    <p:sldId id="281" r:id="rId24"/>
    <p:sldId id="280" r:id="rId25"/>
    <p:sldId id="279" r:id="rId26"/>
    <p:sldId id="278" r:id="rId27"/>
    <p:sldId id="288" r:id="rId28"/>
    <p:sldId id="287" r:id="rId29"/>
    <p:sldId id="286" r:id="rId30"/>
    <p:sldId id="285" r:id="rId31"/>
    <p:sldId id="284" r:id="rId32"/>
    <p:sldId id="294" r:id="rId33"/>
    <p:sldId id="293" r:id="rId34"/>
    <p:sldId id="292" r:id="rId35"/>
    <p:sldId id="291" r:id="rId36"/>
    <p:sldId id="290" r:id="rId37"/>
    <p:sldId id="303" r:id="rId38"/>
    <p:sldId id="302" r:id="rId39"/>
    <p:sldId id="301" r:id="rId40"/>
    <p:sldId id="300" r:id="rId41"/>
    <p:sldId id="299" r:id="rId42"/>
    <p:sldId id="298" r:id="rId43"/>
    <p:sldId id="297" r:id="rId44"/>
    <p:sldId id="296" r:id="rId45"/>
    <p:sldId id="295" r:id="rId46"/>
    <p:sldId id="304" r:id="rId47"/>
    <p:sldId id="311" r:id="rId48"/>
    <p:sldId id="310" r:id="rId49"/>
    <p:sldId id="309" r:id="rId50"/>
    <p:sldId id="308" r:id="rId51"/>
    <p:sldId id="307" r:id="rId52"/>
    <p:sldId id="306" r:id="rId53"/>
    <p:sldId id="289" r:id="rId54"/>
    <p:sldId id="283" r:id="rId55"/>
    <p:sldId id="259" r:id="rId5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4" d="100"/>
          <a:sy n="54" d="100"/>
        </p:scale>
        <p:origin x="-102" y="-5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6DB42A4-39EC-4F49-BAA5-4549D78E9DE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52400"/>
            <a:ext cx="8839200" cy="914400"/>
          </a:xfrm>
        </p:spPr>
        <p:txBody>
          <a:bodyPr>
            <a:noAutofit/>
          </a:bodyPr>
          <a:lstStyle/>
          <a:p>
            <a:r>
              <a:rPr lang="en-US" sz="4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CÂU HỎI TRẮC NGHIỆM</a:t>
            </a:r>
            <a:endParaRPr lang="en-US" sz="4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609600"/>
            <a:ext cx="7772400" cy="2971799"/>
          </a:xfrm>
        </p:spPr>
        <p:txBody>
          <a:bodyPr/>
          <a:lstStyle/>
          <a:p>
            <a:r>
              <a:rPr lang="en-US" dirty="0" smtClean="0"/>
              <a:t>CHƯƠNG 1: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DINH DƯỠNG NGƯỜI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155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 smtClean="0"/>
              <a:t>1/ Dinh dưỡng là một môn học nghiên cứu về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Giá trị dinh dưỡng của thực phẩm trong các bữa ăn hàng ngày.</a:t>
            </a:r>
          </a:p>
          <a:p>
            <a:r>
              <a:rPr lang="vi-VN" dirty="0" smtClean="0"/>
              <a:t>b/ Đời sống và phát triển của vi sinh vật.</a:t>
            </a:r>
          </a:p>
          <a:p>
            <a:r>
              <a:rPr lang="vi-VN" dirty="0" smtClean="0"/>
              <a:t>c/ Giá trị của vi sinh vật đối với đời sống hàng ngày của con người.</a:t>
            </a:r>
          </a:p>
          <a:p>
            <a:r>
              <a:rPr lang="vi-VN" dirty="0" smtClean="0"/>
              <a:t>d/ Giá trị và vai trò của đất và nước đối với thực vật.</a:t>
            </a:r>
          </a:p>
        </p:txBody>
      </p:sp>
    </p:spTree>
    <p:extLst>
      <p:ext uri="{BB962C8B-B14F-4D97-AF65-F5344CB8AC3E}">
        <p14:creationId xmlns:p14="http://schemas.microsoft.com/office/powerpoint/2010/main" val="2465036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839200" cy="1295400"/>
          </a:xfrm>
        </p:spPr>
        <p:txBody>
          <a:bodyPr>
            <a:normAutofit/>
          </a:bodyPr>
          <a:lstStyle/>
          <a:p>
            <a:r>
              <a:rPr lang="vi-VN" dirty="0" smtClean="0"/>
              <a:t>2/ Dinh dưỡng là môn nghiên cứu mối quan hệ giữa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Con người với con người.</a:t>
            </a:r>
          </a:p>
          <a:p>
            <a:r>
              <a:rPr lang="vi-VN" dirty="0" smtClean="0"/>
              <a:t>b/ Thức ăn với cơ thể.</a:t>
            </a:r>
          </a:p>
          <a:p>
            <a:r>
              <a:rPr lang="vi-VN" dirty="0" smtClean="0"/>
              <a:t>c/ Thức ăn với thức ăn.</a:t>
            </a:r>
          </a:p>
          <a:p>
            <a:r>
              <a:rPr lang="vi-VN" dirty="0" smtClean="0"/>
              <a:t>d/ Cơ thể với cơ thể.</a:t>
            </a:r>
          </a:p>
        </p:txBody>
      </p:sp>
    </p:spTree>
    <p:extLst>
      <p:ext uri="{BB962C8B-B14F-4D97-AF65-F5344CB8AC3E}">
        <p14:creationId xmlns:p14="http://schemas.microsoft.com/office/powerpoint/2010/main" val="2428238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3/ Dinh dưỡng là quá trình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Bảo vệ môi trường.</a:t>
            </a:r>
          </a:p>
          <a:p>
            <a:r>
              <a:rPr lang="vi-VN" dirty="0" smtClean="0"/>
              <a:t>b/ Bảo vệ cơ thể trước những tác động của môi trường.</a:t>
            </a:r>
          </a:p>
          <a:p>
            <a:r>
              <a:rPr lang="vi-VN" dirty="0" smtClean="0"/>
              <a:t>c/ Cung cấp năng lượng và các chất dinh dưỡng từ thức ăn.</a:t>
            </a:r>
          </a:p>
          <a:p>
            <a:r>
              <a:rPr lang="vi-VN" dirty="0" smtClean="0"/>
              <a:t>d/ Cung cấp kiến thức thông tin về thực vật và môi trường.</a:t>
            </a:r>
          </a:p>
        </p:txBody>
      </p:sp>
    </p:spTree>
    <p:extLst>
      <p:ext uri="{BB962C8B-B14F-4D97-AF65-F5344CB8AC3E}">
        <p14:creationId xmlns:p14="http://schemas.microsoft.com/office/powerpoint/2010/main" val="2428238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1066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4/ Dinh dưỡng là quá trình nghiên cứu những phản ứng của cơ thể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Đối với cây cỏ hoa lá.</a:t>
            </a:r>
          </a:p>
          <a:p>
            <a:r>
              <a:rPr lang="vi-VN" dirty="0" smtClean="0"/>
              <a:t>b/ Động vật hoang dã.</a:t>
            </a:r>
          </a:p>
          <a:p>
            <a:r>
              <a:rPr lang="vi-VN" dirty="0" smtClean="0"/>
              <a:t>c/ Đối với môi trường.</a:t>
            </a:r>
          </a:p>
          <a:p>
            <a:r>
              <a:rPr lang="vi-VN" dirty="0" smtClean="0"/>
              <a:t>d/ Đối với ăn uống.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683727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5/ Ăn uống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Nhằm thoả mãn nhu cầu cơ bản hàng ngày của con người.</a:t>
            </a:r>
          </a:p>
          <a:p>
            <a:r>
              <a:rPr lang="vi-VN" dirty="0" smtClean="0"/>
              <a:t>b/ Nhằm thoả mãn nhu cầu giải trí hàng ngày của con người.</a:t>
            </a:r>
          </a:p>
          <a:p>
            <a:r>
              <a:rPr lang="vi-VN" dirty="0" smtClean="0"/>
              <a:t>c/ Nhằm thoả mãn nhu cầu hoạt động hàng ngày của con người.</a:t>
            </a:r>
          </a:p>
          <a:p>
            <a:r>
              <a:rPr lang="vi-VN" dirty="0" smtClean="0"/>
              <a:t>d/ Nhằm thoả mãn nhu cầu cơ bản hàng ngày của con người.</a:t>
            </a: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6/ Ăn uống được xem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vi-VN" dirty="0" smtClean="0"/>
          </a:p>
          <a:p>
            <a:r>
              <a:rPr lang="vi-VN" dirty="0" smtClean="0"/>
              <a:t>a/ Yếu tố tạo điều kiện cho con người vận động.</a:t>
            </a:r>
          </a:p>
          <a:p>
            <a:r>
              <a:rPr lang="vi-VN" dirty="0" smtClean="0"/>
              <a:t>b/ Yếu tố tạo điều kiện thuận lợi để cơ thể có sức khỏe tốt.</a:t>
            </a:r>
          </a:p>
          <a:p>
            <a:r>
              <a:rPr lang="vi-VN" dirty="0" smtClean="0"/>
              <a:t>c/ Yếu tố tạo điều kiện thuận lợi để con người tham gia vào các hoạt động từ thiện.</a:t>
            </a:r>
          </a:p>
          <a:p>
            <a:r>
              <a:rPr lang="vi-VN" dirty="0" smtClean="0"/>
              <a:t>d/ Yếu tố tạo điều kiện thuận lợi để cơ thể kiểm tra.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7/ Ăn uống được xem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Phòng ngừa các bệnh liên quan tới vi rút.</a:t>
            </a:r>
          </a:p>
          <a:p>
            <a:r>
              <a:rPr lang="vi-VN" dirty="0" smtClean="0"/>
              <a:t>b/ Phòng ngừa các bệnh truyền nhiễm.</a:t>
            </a:r>
          </a:p>
          <a:p>
            <a:r>
              <a:rPr lang="vi-VN" dirty="0" smtClean="0"/>
              <a:t>c/ Phòng ngừa các bệnh liên quan tới dinh dưỡng.</a:t>
            </a:r>
          </a:p>
          <a:p>
            <a:r>
              <a:rPr lang="vi-VN" dirty="0" smtClean="0"/>
              <a:t>d/ Phòng ngừa các bệnh lây qua đường huyết.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839200" cy="9144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8/ “Có thuốc mà không có ăn thì cũng đi đến chỗ chết”, đây là câu nói của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Hypocrate</a:t>
            </a:r>
          </a:p>
          <a:p>
            <a:r>
              <a:rPr lang="vi-VN" dirty="0" smtClean="0"/>
              <a:t>b/ Liebig</a:t>
            </a:r>
          </a:p>
          <a:p>
            <a:r>
              <a:rPr lang="vi-VN" dirty="0" smtClean="0"/>
              <a:t>c/ Tuệ Tĩnh</a:t>
            </a:r>
          </a:p>
          <a:p>
            <a:r>
              <a:rPr lang="vi-VN" dirty="0" smtClean="0"/>
              <a:t>d/ Hải Thượng Lãn Ông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763000" cy="1066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9/ Chế độ ăn uống (dinh dưỡng) là vô cùng quan trọng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Tại vì chế độ ăn uống giúp giữ gìn sức khoẻ và phòng chống bệnh tật.</a:t>
            </a:r>
          </a:p>
          <a:p>
            <a:r>
              <a:rPr lang="vi-VN" dirty="0" smtClean="0"/>
              <a:t>b/ Tại vì chế độ ăn uống giúp bảo vệ môi trường tốt hơn.</a:t>
            </a:r>
          </a:p>
          <a:p>
            <a:r>
              <a:rPr lang="vi-VN" dirty="0" smtClean="0"/>
              <a:t>c/ Tại vì chế độ ăn uống giúp hoa lá cây cỏ phát triển bình thường.</a:t>
            </a:r>
          </a:p>
          <a:p>
            <a:r>
              <a:rPr lang="vi-VN" dirty="0" smtClean="0"/>
              <a:t>d/ Tại vì chế độ ăn uống giúp môi trường trở nên trong sáng hơn.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10/ Danh y Hypocrate đã chú ý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Thức ăn khi vào cơ thể được chuyển hóa và sinh năng lượng.</a:t>
            </a:r>
          </a:p>
          <a:p>
            <a:r>
              <a:rPr lang="vi-VN" dirty="0" smtClean="0"/>
              <a:t>b/ Sử dụng các thức ăn khác nhau, trong các trạng thái bệnh tật khác nhau.</a:t>
            </a:r>
          </a:p>
          <a:p>
            <a:r>
              <a:rPr lang="vi-VN" dirty="0" smtClean="0"/>
              <a:t>c/ Sử dụng các thức ăn giống nhau cho từng lứa tuổi khác nhau.</a:t>
            </a:r>
          </a:p>
          <a:p>
            <a:r>
              <a:rPr lang="vi-VN" dirty="0" smtClean="0"/>
              <a:t>d/ Sử dụng các thức ăn giống nhau cho các trạng thái bệnh tật khác nhau.</a:t>
            </a: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11/ Lavoisier chứng minh thức ăn khi vào cơ thể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Không thể chuyển hóa thành năng lượng.</a:t>
            </a:r>
            <a:endParaRPr lang="en-US" dirty="0"/>
          </a:p>
          <a:p>
            <a:r>
              <a:rPr lang="de-DE" dirty="0"/>
              <a:t>b/ Được chuyển hóa và sinh năng lượng.</a:t>
            </a:r>
            <a:endParaRPr lang="en-US" dirty="0"/>
          </a:p>
          <a:p>
            <a:r>
              <a:rPr lang="de-DE" dirty="0"/>
              <a:t>c/ Được chuyển hóa và không sinh năng lượng.</a:t>
            </a:r>
            <a:endParaRPr lang="en-US" dirty="0"/>
          </a:p>
          <a:p>
            <a:r>
              <a:rPr lang="de-DE" dirty="0"/>
              <a:t>d/ Trong thức ăn những chất sinh năng lượng là protid, lipid, glucid</a:t>
            </a:r>
            <a:r>
              <a:rPr lang="de-DE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12/ Liebig đã chứng minh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Sử dụng các thức ăn khác nhau, trong các trạng thái bệnh tật khác nhau.</a:t>
            </a:r>
            <a:endParaRPr lang="en-US" dirty="0"/>
          </a:p>
          <a:p>
            <a:r>
              <a:rPr lang="de-DE" dirty="0"/>
              <a:t>b/ Thức ăn khi vào cơ thể được chuyển hóa và sinh năng lượng.</a:t>
            </a:r>
            <a:endParaRPr lang="en-US" dirty="0"/>
          </a:p>
          <a:p>
            <a:r>
              <a:rPr lang="de-DE" dirty="0"/>
              <a:t>c/ Trong thức ăn những chất sinh năng lượng là protid, lipid, và glucid.</a:t>
            </a:r>
            <a:endParaRPr lang="en-US" dirty="0"/>
          </a:p>
          <a:p>
            <a:r>
              <a:rPr lang="de-DE" dirty="0"/>
              <a:t>d/ Thức ăn khi vào cơ thể không được chuyển hóa và không sinh năng lượng</a:t>
            </a:r>
            <a:r>
              <a:rPr lang="de-DE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13/ Ông ...... nói: “ở đâu có protid ở đó có sự sống”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de-DE" dirty="0"/>
              <a:t>a/ Hypocrate</a:t>
            </a:r>
            <a:endParaRPr lang="en-US" dirty="0"/>
          </a:p>
          <a:p>
            <a:r>
              <a:rPr lang="de-DE" dirty="0"/>
              <a:t>b/ Lavoisier</a:t>
            </a:r>
            <a:endParaRPr lang="en-US" dirty="0"/>
          </a:p>
          <a:p>
            <a:r>
              <a:rPr lang="de-DE" dirty="0"/>
              <a:t>c/ Liebig</a:t>
            </a:r>
            <a:endParaRPr lang="en-US" dirty="0"/>
          </a:p>
          <a:p>
            <a:r>
              <a:rPr lang="de-DE" dirty="0"/>
              <a:t>d/ Anghen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14/ Vitamin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Chất dinh dưỡng chỉ có một lượng nhỏ nhưng rất cần cho sự sống.</a:t>
            </a:r>
            <a:endParaRPr lang="en-US" dirty="0"/>
          </a:p>
          <a:p>
            <a:r>
              <a:rPr lang="de-DE" dirty="0"/>
              <a:t>b/ Chất dinh dưỡng với một lượng lớn rất cần cho sự sống.</a:t>
            </a:r>
            <a:endParaRPr lang="en-US" dirty="0"/>
          </a:p>
          <a:p>
            <a:r>
              <a:rPr lang="de-DE" dirty="0"/>
              <a:t>c/ Chất dinh dưỡng có một lượng nhỏ nhưng cũng không cần cho sự sống.</a:t>
            </a:r>
            <a:endParaRPr lang="en-US" dirty="0"/>
          </a:p>
          <a:p>
            <a:r>
              <a:rPr lang="de-DE" dirty="0"/>
              <a:t>d/ Chất dinh dưỡng với một lượng lớn thì mới có tác dụng với cơ thể sống</a:t>
            </a:r>
            <a:r>
              <a:rPr lang="de-DE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76200"/>
            <a:ext cx="8839200" cy="10668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15/ Tiêu chuẩn đầu tiên để đánh giá giá trị dinh dưỡng của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Giá trị cảm quan của thực phẩm như mùi vị màu sắc...</a:t>
            </a:r>
            <a:endParaRPr lang="en-US" dirty="0"/>
          </a:p>
          <a:p>
            <a:r>
              <a:rPr lang="de-DE" dirty="0"/>
              <a:t>b/ Giá trị năng lượng của thực phẩm.</a:t>
            </a:r>
            <a:endParaRPr lang="en-US" dirty="0"/>
          </a:p>
          <a:p>
            <a:r>
              <a:rPr lang="de-DE" dirty="0"/>
              <a:t>c/ Hình thức bên ngoài của thực phẩm như nhiều và rẻ...</a:t>
            </a:r>
            <a:endParaRPr lang="en-US" dirty="0"/>
          </a:p>
          <a:p>
            <a:r>
              <a:rPr lang="de-DE" dirty="0"/>
              <a:t>d/ Khối lượng thực phẩm càng nhiều thì giá trị dinh dưỡng càng cao.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16/ Ba 3 nhóm chất hữu cơ có trong thực phẩm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de-DE" dirty="0"/>
              <a:t>a/ Vitamin -  chất khoáng - nước</a:t>
            </a:r>
            <a:endParaRPr lang="en-US" dirty="0"/>
          </a:p>
          <a:p>
            <a:r>
              <a:rPr lang="de-DE" dirty="0"/>
              <a:t>b/ Protid -  chất khoáng - nước</a:t>
            </a:r>
            <a:endParaRPr lang="en-US" dirty="0"/>
          </a:p>
          <a:p>
            <a:r>
              <a:rPr lang="de-DE" dirty="0"/>
              <a:t>c/ Protid -  lipid - glucid</a:t>
            </a:r>
            <a:endParaRPr lang="en-US" dirty="0"/>
          </a:p>
          <a:p>
            <a:r>
              <a:rPr lang="de-DE" dirty="0"/>
              <a:t>d/ Lipid - glucid - chất </a:t>
            </a:r>
            <a:r>
              <a:rPr lang="de-DE" dirty="0" smtClean="0"/>
              <a:t>khoáng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 smtClean="0"/>
              <a:t>17/ Các chất vô cơ có trong thực phẩm là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de-DE" dirty="0"/>
              <a:t>a/ Protid -  chất khoáng - nước</a:t>
            </a:r>
            <a:endParaRPr lang="en-US" dirty="0"/>
          </a:p>
          <a:p>
            <a:r>
              <a:rPr lang="de-DE" dirty="0"/>
              <a:t>b/ Lipid - glucid - chất khoáng</a:t>
            </a:r>
            <a:endParaRPr lang="en-US" dirty="0"/>
          </a:p>
          <a:p>
            <a:r>
              <a:rPr lang="de-DE" dirty="0"/>
              <a:t>c/ Ca - Protid -  lipid - glucid</a:t>
            </a:r>
            <a:endParaRPr lang="en-US" dirty="0"/>
          </a:p>
          <a:p>
            <a:r>
              <a:rPr lang="de-DE" dirty="0"/>
              <a:t>d/ Ca - P - </a:t>
            </a:r>
            <a:r>
              <a:rPr lang="de-DE" dirty="0" smtClean="0"/>
              <a:t>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18/ Nếu cơ thể thiếu vitamin  A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Bệnh còi xương</a:t>
            </a:r>
            <a:endParaRPr lang="en-US" dirty="0"/>
          </a:p>
          <a:p>
            <a:r>
              <a:rPr lang="de-DE" dirty="0"/>
              <a:t>b/ Bệnh khô mắt</a:t>
            </a:r>
            <a:endParaRPr lang="en-US" dirty="0"/>
          </a:p>
          <a:p>
            <a:r>
              <a:rPr lang="de-DE" dirty="0"/>
              <a:t>c/ Bệnh bứu cổ</a:t>
            </a:r>
            <a:endParaRPr lang="en-US" dirty="0"/>
          </a:p>
          <a:p>
            <a:r>
              <a:rPr lang="de-DE" dirty="0"/>
              <a:t>d/ Bệnh </a:t>
            </a:r>
            <a:r>
              <a:rPr lang="de-DE" dirty="0" smtClean="0"/>
              <a:t>đao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19/ Nếu cơ thể thiếu vitamin  D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Bệnh còi xương</a:t>
            </a:r>
            <a:endParaRPr lang="en-US" dirty="0"/>
          </a:p>
          <a:p>
            <a:r>
              <a:rPr lang="de-DE" dirty="0"/>
              <a:t>b/ Bệnh khô mắt</a:t>
            </a:r>
            <a:endParaRPr lang="en-US" dirty="0"/>
          </a:p>
          <a:p>
            <a:r>
              <a:rPr lang="de-DE" dirty="0"/>
              <a:t>c/ Bệnh bứu cổ</a:t>
            </a:r>
            <a:endParaRPr lang="en-US" dirty="0"/>
          </a:p>
          <a:p>
            <a:r>
              <a:rPr lang="de-DE" dirty="0"/>
              <a:t>d/ Trí não kém phát </a:t>
            </a:r>
            <a:r>
              <a:rPr lang="de-DE" dirty="0" smtClean="0"/>
              <a:t>triển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20/ Nếu cơ thể thiếu Iot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Bệnh còi xương</a:t>
            </a:r>
            <a:endParaRPr lang="en-US" dirty="0"/>
          </a:p>
          <a:p>
            <a:r>
              <a:rPr lang="de-DE" dirty="0"/>
              <a:t>b/ Bệnh khô mắt</a:t>
            </a:r>
            <a:endParaRPr lang="en-US" dirty="0"/>
          </a:p>
          <a:p>
            <a:r>
              <a:rPr lang="de-DE" dirty="0"/>
              <a:t>c/ Bệnh xương răng không bền chắc</a:t>
            </a:r>
            <a:endParaRPr lang="en-US" dirty="0"/>
          </a:p>
          <a:p>
            <a:r>
              <a:rPr lang="de-DE" dirty="0"/>
              <a:t>d/ Trí não kém phát triển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1143000"/>
          </a:xfrm>
        </p:spPr>
        <p:txBody>
          <a:bodyPr>
            <a:normAutofit/>
          </a:bodyPr>
          <a:lstStyle/>
          <a:p>
            <a:r>
              <a:rPr lang="vi-VN" dirty="0" smtClean="0"/>
              <a:t>21/ Nếu chế độ ăn quá nhiều nuối ăn thì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 a/ Bệnh cao huyết áp</a:t>
            </a:r>
          </a:p>
          <a:p>
            <a:r>
              <a:rPr lang="vi-VN" dirty="0" smtClean="0"/>
              <a:t>b/ Bệnh khô mắt</a:t>
            </a:r>
          </a:p>
          <a:p>
            <a:r>
              <a:rPr lang="vi-VN" dirty="0" smtClean="0"/>
              <a:t>c/ Bệnh bứu cổ</a:t>
            </a:r>
          </a:p>
          <a:p>
            <a:r>
              <a:rPr lang="vi-VN" dirty="0" smtClean="0"/>
              <a:t>d/ Trí não kém phát triển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22/ Nếu cơ thể thiếu chất sắt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Bệnh cao huyết áp</a:t>
            </a:r>
          </a:p>
          <a:p>
            <a:r>
              <a:rPr lang="vi-VN" dirty="0" smtClean="0"/>
              <a:t>b/ Bệnh thiếu máu</a:t>
            </a:r>
          </a:p>
          <a:p>
            <a:r>
              <a:rPr lang="vi-VN" dirty="0" smtClean="0"/>
              <a:t>c/ Bệnh bứu cổ</a:t>
            </a:r>
          </a:p>
          <a:p>
            <a:r>
              <a:rPr lang="vi-VN" dirty="0" smtClean="0"/>
              <a:t>d/ Trí não kém phát triển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1066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23/ Ông ........ nói: “Thức ăn là thuốc, thuốc là thức ăn”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Tuệ Tĩnh</a:t>
            </a:r>
          </a:p>
          <a:p>
            <a:r>
              <a:rPr lang="vi-VN" dirty="0" smtClean="0"/>
              <a:t>b/ Hải Thượng Lãn Ông</a:t>
            </a:r>
          </a:p>
          <a:p>
            <a:r>
              <a:rPr lang="vi-VN" dirty="0" smtClean="0"/>
              <a:t>c/ Liebig</a:t>
            </a:r>
          </a:p>
          <a:p>
            <a:r>
              <a:rPr lang="vi-VN" dirty="0" smtClean="0"/>
              <a:t>d/ Anghen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839200" cy="8382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24/ Ông ........ nói: “3 phần chữa 7 phần dưỡng”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Danh y Tuệ Tĩnh</a:t>
            </a:r>
          </a:p>
          <a:p>
            <a:r>
              <a:rPr lang="vi-VN" dirty="0" smtClean="0"/>
              <a:t>b/ Danh y Hải Thượng Lãn Ông</a:t>
            </a:r>
          </a:p>
          <a:p>
            <a:r>
              <a:rPr lang="vi-VN" dirty="0" smtClean="0"/>
              <a:t>c/ Danh y Hypocrate </a:t>
            </a:r>
          </a:p>
          <a:p>
            <a:r>
              <a:rPr lang="vi-VN" dirty="0" smtClean="0"/>
              <a:t>d/ Anghen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1066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25/ Ông ........ nói: “Ăn là cách dùng thuốc hay nhất”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Danh y Tuệ Tĩnh</a:t>
            </a:r>
          </a:p>
          <a:p>
            <a:r>
              <a:rPr lang="vi-VN" dirty="0" smtClean="0"/>
              <a:t>b/ Danh y Hải Thượng Lãn Ông</a:t>
            </a:r>
          </a:p>
          <a:p>
            <a:r>
              <a:rPr lang="vi-VN" dirty="0" smtClean="0"/>
              <a:t>c/ Danh y Hypocrate </a:t>
            </a:r>
          </a:p>
          <a:p>
            <a:r>
              <a:rPr lang="vi-VN" dirty="0" smtClean="0"/>
              <a:t>d/ Anghen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26/ Hải Thượng Lãn Ông còn có tên khác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Tuệ Tĩnh</a:t>
            </a:r>
          </a:p>
          <a:p>
            <a:r>
              <a:rPr lang="vi-VN" dirty="0" smtClean="0"/>
              <a:t>b/ Lê Hữu Trác</a:t>
            </a:r>
          </a:p>
          <a:p>
            <a:r>
              <a:rPr lang="vi-VN" dirty="0" smtClean="0"/>
              <a:t>c/ Nguyễn Bá Tĩnh</a:t>
            </a:r>
          </a:p>
          <a:p>
            <a:r>
              <a:rPr lang="vi-VN" dirty="0" smtClean="0"/>
              <a:t>d/ Hồ Đắc Di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27/ Thực phẩm hàn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nhiệt</a:t>
            </a:r>
          </a:p>
          <a:p>
            <a:r>
              <a:rPr lang="vi-VN" dirty="0" smtClean="0"/>
              <a:t>b/ Thực phẩm nóng</a:t>
            </a:r>
          </a:p>
          <a:p>
            <a:r>
              <a:rPr lang="vi-VN" dirty="0" smtClean="0"/>
              <a:t>c/ Thực phẩm hành thuỷ</a:t>
            </a:r>
          </a:p>
          <a:p>
            <a:r>
              <a:rPr lang="vi-VN" dirty="0" smtClean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28/ Thực phẩm nhiệt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lạnh</a:t>
            </a:r>
          </a:p>
          <a:p>
            <a:r>
              <a:rPr lang="vi-VN" dirty="0" smtClean="0"/>
              <a:t>b/ Thực phẩm âm nhiều</a:t>
            </a:r>
          </a:p>
          <a:p>
            <a:r>
              <a:rPr lang="vi-VN" dirty="0" smtClean="0"/>
              <a:t>c/ Thực phẩm hàn</a:t>
            </a:r>
          </a:p>
          <a:p>
            <a:r>
              <a:rPr lang="vi-VN" dirty="0" smtClean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29/ Trứng lộn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nhiệt</a:t>
            </a:r>
          </a:p>
          <a:p>
            <a:r>
              <a:rPr lang="vi-VN" dirty="0" smtClean="0"/>
              <a:t>b/ Thực phẩm nóng</a:t>
            </a:r>
          </a:p>
          <a:p>
            <a:r>
              <a:rPr lang="vi-VN" dirty="0" smtClean="0"/>
              <a:t>c/ Thực phẩm hành thuỷ</a:t>
            </a:r>
          </a:p>
          <a:p>
            <a:r>
              <a:rPr lang="vi-VN" dirty="0" smtClean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30/ Thịt lươn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nhiệt</a:t>
            </a:r>
          </a:p>
          <a:p>
            <a:r>
              <a:rPr lang="vi-VN" dirty="0" smtClean="0"/>
              <a:t>b/ Thực phẩm nóng</a:t>
            </a:r>
          </a:p>
          <a:p>
            <a:r>
              <a:rPr lang="vi-VN" dirty="0" smtClean="0"/>
              <a:t>c/ Thực phẩm lạnh</a:t>
            </a:r>
          </a:p>
          <a:p>
            <a:r>
              <a:rPr lang="vi-VN" dirty="0" smtClean="0"/>
              <a:t>d/ Thực phẩm hành hoả</a:t>
            </a: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31/ Canh chua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Thực phẩm nhiệt</a:t>
            </a:r>
            <a:endParaRPr lang="en-US" dirty="0"/>
          </a:p>
          <a:p>
            <a:r>
              <a:rPr lang="de-DE" dirty="0"/>
              <a:t>b/ Thực phẩm nóng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hành </a:t>
            </a:r>
            <a:r>
              <a:rPr lang="de-DE" dirty="0" smtClean="0"/>
              <a:t>hoả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32/ Rau răm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dương </a:t>
            </a:r>
            <a:r>
              <a:rPr lang="de-DE" dirty="0" smtClean="0"/>
              <a:t>nhiều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33/ Gia vị gừng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</a:t>
            </a:r>
            <a:r>
              <a:rPr lang="de-DE" dirty="0" smtClean="0"/>
              <a:t>nóng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34/ Thức ăn khô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</a:t>
            </a:r>
            <a:r>
              <a:rPr lang="de-DE" dirty="0" smtClean="0"/>
              <a:t>nhiệt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35/ Thức ăn nhiều dầu mỡ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hành hoả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36/ Thức ăn chiên- rán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lạnh</a:t>
            </a:r>
          </a:p>
          <a:p>
            <a:r>
              <a:rPr lang="vi-VN" dirty="0" smtClean="0"/>
              <a:t>b/ Thực phẩm âm nhiều</a:t>
            </a:r>
          </a:p>
          <a:p>
            <a:r>
              <a:rPr lang="vi-VN" dirty="0" smtClean="0"/>
              <a:t>c/ Thực phẩm hành thuỷ</a:t>
            </a:r>
          </a:p>
          <a:p>
            <a:r>
              <a:rPr lang="vi-VN" dirty="0" smtClean="0"/>
              <a:t>d/ Thực phẩm dương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37/ Rau cải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nhiệt</a:t>
            </a:r>
          </a:p>
          <a:p>
            <a:r>
              <a:rPr lang="vi-VN" dirty="0" smtClean="0"/>
              <a:t>b/ Thực phẩm nóng</a:t>
            </a:r>
          </a:p>
          <a:p>
            <a:r>
              <a:rPr lang="vi-VN" dirty="0" smtClean="0"/>
              <a:t>c/ Thực phẩm âm nhiều</a:t>
            </a:r>
          </a:p>
          <a:p>
            <a:r>
              <a:rPr lang="vi-VN" dirty="0" smtClean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38/ Hải Thượng Lãn Ông khuyên rằng dinh dưỡng hợp lý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Không nên ăn quá no khi đói. </a:t>
            </a:r>
          </a:p>
          <a:p>
            <a:r>
              <a:rPr lang="vi-VN" dirty="0" smtClean="0"/>
              <a:t>b/ Cần uống nhiều nước khi khát.</a:t>
            </a:r>
          </a:p>
          <a:p>
            <a:r>
              <a:rPr lang="vi-VN" dirty="0" smtClean="0"/>
              <a:t>c/ Không nên ăn khi đói và không nên uống nước khi khát.</a:t>
            </a:r>
          </a:p>
          <a:p>
            <a:r>
              <a:rPr lang="vi-VN" dirty="0" smtClean="0"/>
              <a:t>d/ Không nên ăn và uống khi đói và khát.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66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39/ Những nhà dinh dưỡng học đầu tiên của nước ta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Hải Thượng Lãn Ông và Lê Hữu Trác.</a:t>
            </a:r>
          </a:p>
          <a:p>
            <a:r>
              <a:rPr lang="vi-VN" dirty="0" smtClean="0"/>
              <a:t>b/ Tuệ Tĩnh và Nguyễn Bá Tĩnh</a:t>
            </a:r>
          </a:p>
          <a:p>
            <a:r>
              <a:rPr lang="vi-VN" dirty="0" smtClean="0"/>
              <a:t>c/ Lê Hữu Trác và Tuệ Tĩnh</a:t>
            </a:r>
          </a:p>
          <a:p>
            <a:r>
              <a:rPr lang="vi-VN" dirty="0" smtClean="0"/>
              <a:t>d/ Tuệ Tĩnh và Hồ Đắc Di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40/ Ăn uống cân bằng âm dương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Là điều kiện để con người khoẻ mạnh.</a:t>
            </a:r>
          </a:p>
          <a:p>
            <a:r>
              <a:rPr lang="vi-VN" dirty="0" smtClean="0"/>
              <a:t>b/ Là điều mê tín dị đoan không nên quan tâm.</a:t>
            </a:r>
          </a:p>
          <a:p>
            <a:r>
              <a:rPr lang="vi-VN" dirty="0" smtClean="0"/>
              <a:t>c/ Là điều làm sức khoẻ con người trở nên không tốt.</a:t>
            </a:r>
          </a:p>
          <a:p>
            <a:r>
              <a:rPr lang="vi-VN" dirty="0" smtClean="0"/>
              <a:t>d/ Là những quan niệm không còn phù hợp trong thời đại công nghiệp.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41/ Viện Dinh dưỡng nước ta ra đời vào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Tháng 6 năm 1945</a:t>
            </a:r>
          </a:p>
          <a:p>
            <a:r>
              <a:rPr lang="vi-VN" dirty="0" smtClean="0"/>
              <a:t>b/ Tháng 6 năm 1975</a:t>
            </a:r>
          </a:p>
          <a:p>
            <a:r>
              <a:rPr lang="vi-VN" dirty="0" smtClean="0"/>
              <a:t>c/ Tháng 6 năm 1980</a:t>
            </a:r>
          </a:p>
          <a:p>
            <a:r>
              <a:rPr lang="vi-VN" dirty="0" smtClean="0"/>
              <a:t>d/ Tháng 6 năm 1990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683752" cy="685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42/ Các chất dinh dưỡng có trong thực phẩm gồm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Protid - Lipid - Glucid</a:t>
            </a:r>
          </a:p>
          <a:p>
            <a:r>
              <a:rPr lang="vi-VN" dirty="0" smtClean="0"/>
              <a:t>b/ Vitamin - Chất khoáng - nước</a:t>
            </a:r>
          </a:p>
          <a:p>
            <a:r>
              <a:rPr lang="vi-VN" dirty="0" smtClean="0"/>
              <a:t>c/ Protid - Lipid - Glucid - Vitamin - Chất khoáng - nước</a:t>
            </a:r>
          </a:p>
          <a:p>
            <a:r>
              <a:rPr lang="vi-VN" dirty="0" smtClean="0"/>
              <a:t>d/ Protid - Vitamin - Chất khoáng - nước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 smtClean="0"/>
              <a:t>43/ Vai trò dinh dưỡng của Protid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Cung cấp năng lượng cho cơ thể hoạt động.</a:t>
            </a:r>
          </a:p>
          <a:p>
            <a:r>
              <a:rPr lang="vi-VN" dirty="0" smtClean="0"/>
              <a:t>b/ Cung cấp năng lượng và bồi đắp xây dựng cơ thể.</a:t>
            </a:r>
          </a:p>
          <a:p>
            <a:r>
              <a:rPr lang="vi-VN" dirty="0" smtClean="0"/>
              <a:t>c/ Tạo nguồn năng lượng cho cơ thể hoạt động.</a:t>
            </a:r>
          </a:p>
          <a:p>
            <a:r>
              <a:rPr lang="vi-VN" dirty="0" smtClean="0"/>
              <a:t>d/ Hoà tan các vitamin tan trong chất béo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 smtClean="0"/>
              <a:t>44/ Vai trò dinh dưỡng của Lipid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Cung cấp năng lượng cho cơ thể hoạt động.</a:t>
            </a:r>
          </a:p>
          <a:p>
            <a:r>
              <a:rPr lang="vi-VN" dirty="0" smtClean="0"/>
              <a:t>b/ Cung cấp năng lượng và bồi đắp xây dựng cơ thể.</a:t>
            </a:r>
          </a:p>
          <a:p>
            <a:r>
              <a:rPr lang="vi-VN" dirty="0" smtClean="0"/>
              <a:t>c/ Tạo nguồn năng lượng cho cơ thể hoạt động.</a:t>
            </a:r>
          </a:p>
          <a:p>
            <a:r>
              <a:rPr lang="vi-VN" dirty="0" smtClean="0"/>
              <a:t>d/ Cung cấp năng lượng và hoà tan các vitamin tan trong chất béo.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45/ Vai trò dinh dưỡng của Glucid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Cung cấp năng lượng cho cơ thể hoạt động.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so với Protid và Lipid.</a:t>
            </a:r>
            <a:endParaRPr lang="en-US" dirty="0"/>
          </a:p>
          <a:p>
            <a:r>
              <a:rPr lang="de-DE" dirty="0"/>
              <a:t>d/ Cung cấp năng lượng và hoà tan các vitamin tan trong chất béo.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46/ Vai trò dinh dưỡng của Vitamin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Cung cấp năng lượng cho cơ thể hoạt động.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cho cơ thể.</a:t>
            </a:r>
            <a:endParaRPr lang="en-US" dirty="0"/>
          </a:p>
          <a:p>
            <a:r>
              <a:rPr lang="de-DE" dirty="0"/>
              <a:t>d/ Không cung cấp năng lượng nhưng điều hoà các hoạt động trong cơ thể</a:t>
            </a:r>
            <a:r>
              <a:rPr lang="de-DE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839200" cy="9144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47/ Vai trò dinh dưỡng của chất khoáng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Cung cấp năng lượng cho cơ thể hoạt động.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cho cơ thể.</a:t>
            </a:r>
            <a:endParaRPr lang="en-US" dirty="0"/>
          </a:p>
          <a:p>
            <a:r>
              <a:rPr lang="de-DE" dirty="0"/>
              <a:t>d/ Không cung cấp năng lượng nhưng điều hoà các hoạt động trong cơ thể</a:t>
            </a:r>
            <a:r>
              <a:rPr lang="de-DE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48/ Vai trò của nước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Chất điều hoà thân nhiệt của cơ thể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cho cơ thể.</a:t>
            </a:r>
            <a:endParaRPr lang="en-US" dirty="0"/>
          </a:p>
          <a:p>
            <a:r>
              <a:rPr lang="de-DE" dirty="0"/>
              <a:t>d/ B</a:t>
            </a:r>
            <a:r>
              <a:rPr lang="de-DE" dirty="0" smtClean="0"/>
              <a:t>ồi đắp xây dựng cơ thể.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49/ Quá trình dinh dưỡng ở người không thể tiến hành được nếu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Không có Protid</a:t>
            </a:r>
            <a:endParaRPr lang="en-US" dirty="0"/>
          </a:p>
          <a:p>
            <a:r>
              <a:rPr lang="de-DE" dirty="0"/>
              <a:t>b/ Không có Lipid</a:t>
            </a:r>
            <a:endParaRPr lang="en-US" dirty="0"/>
          </a:p>
          <a:p>
            <a:r>
              <a:rPr lang="de-DE" dirty="0"/>
              <a:t>c/ Không có Glucid</a:t>
            </a:r>
            <a:endParaRPr lang="en-US" dirty="0"/>
          </a:p>
          <a:p>
            <a:r>
              <a:rPr lang="de-DE" dirty="0"/>
              <a:t>d/ Không có </a:t>
            </a:r>
            <a:r>
              <a:rPr lang="de-DE" dirty="0" smtClean="0"/>
              <a:t>Vitamin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4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50/ Chất dinh dưỡng có trong thực phẩm giàu năng lượng nhất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Protid</a:t>
            </a:r>
            <a:endParaRPr lang="en-US" dirty="0"/>
          </a:p>
          <a:p>
            <a:r>
              <a:rPr lang="de-DE" dirty="0"/>
              <a:t>b/ Lipid</a:t>
            </a:r>
            <a:endParaRPr lang="en-US" dirty="0"/>
          </a:p>
          <a:p>
            <a:r>
              <a:rPr lang="de-DE" dirty="0"/>
              <a:t>c/ Glucid</a:t>
            </a:r>
            <a:endParaRPr lang="en-US" dirty="0"/>
          </a:p>
          <a:p>
            <a:r>
              <a:rPr lang="de-DE" dirty="0"/>
              <a:t>d/ </a:t>
            </a:r>
            <a:r>
              <a:rPr lang="de-DE" dirty="0" smtClean="0"/>
              <a:t>Vitamin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4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51/ Chất dinh dưỡng chủ yếu trong khẩu phần ăn của người Việt Nam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Protid</a:t>
            </a:r>
            <a:endParaRPr lang="en-US" dirty="0"/>
          </a:p>
          <a:p>
            <a:r>
              <a:rPr lang="de-DE" dirty="0"/>
              <a:t>b/ Lipid</a:t>
            </a:r>
            <a:endParaRPr lang="en-US" dirty="0"/>
          </a:p>
          <a:p>
            <a:r>
              <a:rPr lang="de-DE" dirty="0"/>
              <a:t>c/ Glucid</a:t>
            </a:r>
            <a:endParaRPr lang="en-US" dirty="0"/>
          </a:p>
          <a:p>
            <a:r>
              <a:rPr lang="de-DE" dirty="0"/>
              <a:t>d/ Chất khoáng</a:t>
            </a:r>
            <a:endParaRPr lang="en-US" dirty="0"/>
          </a:p>
          <a:p>
            <a:endParaRPr lang="vi-VN" dirty="0" smtClean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1498190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282389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45</TotalTime>
  <Words>2370</Words>
  <Application>Microsoft Office PowerPoint</Application>
  <PresentationFormat>On-screen Show (4:3)</PresentationFormat>
  <Paragraphs>261</Paragraphs>
  <Slides>55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Civic</vt:lpstr>
      <vt:lpstr>CHƯƠNG 1:   DINH DƯỠNG NGƯỜI</vt:lpstr>
      <vt:lpstr>1/ Dinh dưỡng là một môn học nghiên cứu về</vt:lpstr>
      <vt:lpstr>2/ Dinh dưỡng là môn nghiên cứu mối quan hệ giữa</vt:lpstr>
      <vt:lpstr>3/ Dinh dưỡng là quá trình </vt:lpstr>
      <vt:lpstr>4/ Dinh dưỡng là quá trình nghiên cứu những phản ứng của cơ thể </vt:lpstr>
      <vt:lpstr>5/ Ăn uống </vt:lpstr>
      <vt:lpstr>6/ Ăn uống được xem là</vt:lpstr>
      <vt:lpstr>7/ Ăn uống được xem là</vt:lpstr>
      <vt:lpstr>8/ “Có thuốc mà không có ăn thì cũng đi đến chỗ chết”, đây là câu nói của </vt:lpstr>
      <vt:lpstr>9/ Chế độ ăn uống (dinh dưỡng) là vô cùng quan trọng</vt:lpstr>
      <vt:lpstr>10/ Danh y Hypocrate đã chú ý </vt:lpstr>
      <vt:lpstr>11/ Lavoisier chứng minh thức ăn khi vào cơ thể </vt:lpstr>
      <vt:lpstr>12/ Liebig đã chứng minh</vt:lpstr>
      <vt:lpstr>13/ Ông ...... nói: “ở đâu có protid ở đó có sự sống”</vt:lpstr>
      <vt:lpstr>14/ Vitamin là </vt:lpstr>
      <vt:lpstr>15/ Tiêu chuẩn đầu tiên để đánh giá giá trị dinh dưỡng của thực phẩm</vt:lpstr>
      <vt:lpstr>16/ Ba 3 nhóm chất hữu cơ có trong thực phẩm là </vt:lpstr>
      <vt:lpstr>17/ Các chất vô cơ có trong thực phẩm là</vt:lpstr>
      <vt:lpstr>18/ Nếu cơ thể thiếu vitamin  A sẽ gây ra bệnh</vt:lpstr>
      <vt:lpstr>19/ Nếu cơ thể thiếu vitamin  D sẽ gây ra bệnh</vt:lpstr>
      <vt:lpstr>20/ Nếu cơ thể thiếu Iot sẽ gây ra bệnh</vt:lpstr>
      <vt:lpstr>21/ Nếu chế độ ăn quá nhiều nuối ăn thì sẽ gây ra bệnh</vt:lpstr>
      <vt:lpstr>22/ Nếu cơ thể thiếu chất sắt sẽ gây ra bệnh</vt:lpstr>
      <vt:lpstr>23/ Ông ........ nói: “Thức ăn là thuốc, thuốc là thức ăn” </vt:lpstr>
      <vt:lpstr>24/ Ông ........ nói: “3 phần chữa 7 phần dưỡng”</vt:lpstr>
      <vt:lpstr>25/ Ông ........ nói: “Ăn là cách dùng thuốc hay nhất”</vt:lpstr>
      <vt:lpstr>26/ Hải Thượng Lãn Ông còn có tên khác là</vt:lpstr>
      <vt:lpstr>27/ Thực phẩm hàn</vt:lpstr>
      <vt:lpstr>28/ Thực phẩm nhiệt</vt:lpstr>
      <vt:lpstr>29/ Trứng lộn là thực phẩm</vt:lpstr>
      <vt:lpstr>30/ Thịt lươn là thực phẩm</vt:lpstr>
      <vt:lpstr>31/ Canh chua là thực phẩm</vt:lpstr>
      <vt:lpstr>32/ Rau răm là thực phẩm</vt:lpstr>
      <vt:lpstr>33/ Gia vị gừng là thực phẩm</vt:lpstr>
      <vt:lpstr>34/ Thức ăn khô là thực phẩm</vt:lpstr>
      <vt:lpstr>35/ Thức ăn nhiều dầu mỡ là thực phẩm</vt:lpstr>
      <vt:lpstr>36/ Thức ăn chiên- rán là thực phẩm</vt:lpstr>
      <vt:lpstr>37/ Rau cải là thực phẩm</vt:lpstr>
      <vt:lpstr>38/ Hải Thượng Lãn Ông khuyên rằng dinh dưỡng hợp lý là </vt:lpstr>
      <vt:lpstr>39/ Những nhà dinh dưỡng học đầu tiên của nước ta là </vt:lpstr>
      <vt:lpstr>40/ Ăn uống cân bằng âm dương </vt:lpstr>
      <vt:lpstr>41/ Viện Dinh dưỡng nước ta ra đời vào</vt:lpstr>
      <vt:lpstr>42/ Các chất dinh dưỡng có trong thực phẩm gồm</vt:lpstr>
      <vt:lpstr>43/ Vai trò dinh dưỡng của Protid đối với cơ thể</vt:lpstr>
      <vt:lpstr>44/ Vai trò dinh dưỡng của Lipid đối với cơ thể</vt:lpstr>
      <vt:lpstr>45/ Vai trò dinh dưỡng của Glucid đối với cơ thể</vt:lpstr>
      <vt:lpstr>46/ Vai trò dinh dưỡng của Vitamin đối với cơ thể</vt:lpstr>
      <vt:lpstr>47/ Vai trò dinh dưỡng của chất khoáng đối với cơ thể</vt:lpstr>
      <vt:lpstr>48/ Vai trò của nước đối với cơ thể</vt:lpstr>
      <vt:lpstr>49/ Quá trình dinh dưỡng ở người không thể tiến hành được nếu</vt:lpstr>
      <vt:lpstr>50/ Chất dinh dưỡng có trong thực phẩm giàu năng lượng nhất là </vt:lpstr>
      <vt:lpstr>51/ Chất dinh dưỡng chủ yếu trong khẩu phần ăn của người Việt Nam là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1:  DINH DƯỠNG NGƯỜI</dc:title>
  <dc:creator>Windows User</dc:creator>
  <cp:lastModifiedBy>Dell E7450</cp:lastModifiedBy>
  <cp:revision>6</cp:revision>
  <dcterms:created xsi:type="dcterms:W3CDTF">2021-03-11T17:22:51Z</dcterms:created>
  <dcterms:modified xsi:type="dcterms:W3CDTF">2021-05-21T07:43:08Z</dcterms:modified>
</cp:coreProperties>
</file>