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9" r:id="rId1"/>
  </p:sldMasterIdLst>
  <p:sldIdLst>
    <p:sldId id="258" r:id="rId2"/>
    <p:sldId id="256" r:id="rId3"/>
    <p:sldId id="259" r:id="rId4"/>
    <p:sldId id="260" r:id="rId5"/>
    <p:sldId id="261" r:id="rId6"/>
    <p:sldId id="262" r:id="rId7"/>
    <p:sldId id="296" r:id="rId8"/>
    <p:sldId id="295" r:id="rId9"/>
    <p:sldId id="263" r:id="rId10"/>
    <p:sldId id="300" r:id="rId11"/>
    <p:sldId id="299" r:id="rId12"/>
    <p:sldId id="298" r:id="rId13"/>
    <p:sldId id="297" r:id="rId14"/>
    <p:sldId id="265" r:id="rId15"/>
    <p:sldId id="266" r:id="rId16"/>
    <p:sldId id="289" r:id="rId17"/>
    <p:sldId id="290" r:id="rId18"/>
    <p:sldId id="291" r:id="rId19"/>
    <p:sldId id="292" r:id="rId20"/>
    <p:sldId id="293" r:id="rId21"/>
    <p:sldId id="294"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F3CB"/>
    <a:srgbClr val="FFFFCC"/>
    <a:srgbClr val="FF99CC"/>
    <a:srgbClr val="E8D6E4"/>
    <a:srgbClr val="CFEAEF"/>
    <a:srgbClr val="D5E9E9"/>
    <a:srgbClr val="FFCCFF"/>
    <a:srgbClr val="E7E1D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71" autoAdjust="0"/>
  </p:normalViewPr>
  <p:slideViewPr>
    <p:cSldViewPr>
      <p:cViewPr>
        <p:scale>
          <a:sx n="77" d="100"/>
          <a:sy n="77" d="100"/>
        </p:scale>
        <p:origin x="558" y="-7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7CD7188-AC81-4668-9508-6E2E8AE04705}" type="datetimeFigureOut">
              <a:rPr lang="en-US" smtClean="0"/>
              <a:t>5/21/2021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10712236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CD7188-AC81-4668-9508-6E2E8AE04705}" type="datetimeFigureOut">
              <a:rPr lang="en-US" smtClean="0"/>
              <a:t>5/21/2021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34282647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CD7188-AC81-4668-9508-6E2E8AE04705}" type="datetimeFigureOut">
              <a:rPr lang="en-US" smtClean="0"/>
              <a:t>5/21/2021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17262644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CD7188-AC81-4668-9508-6E2E8AE04705}" type="datetimeFigureOut">
              <a:rPr lang="en-US" smtClean="0"/>
              <a:t>5/21/2021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2170722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7CD7188-AC81-4668-9508-6E2E8AE04705}" type="datetimeFigureOut">
              <a:rPr lang="en-US" smtClean="0"/>
              <a:t>5/21/2021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42488175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7CD7188-AC81-4668-9508-6E2E8AE04705}" type="datetimeFigureOut">
              <a:rPr lang="en-US" smtClean="0"/>
              <a:t>5/21/2021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36028322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CD7188-AC81-4668-9508-6E2E8AE04705}" type="datetimeFigureOut">
              <a:rPr lang="en-US" smtClean="0"/>
              <a:t>5/21/2021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35001919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57CD7188-AC81-4668-9508-6E2E8AE04705}" type="datetimeFigureOut">
              <a:rPr lang="en-US" smtClean="0"/>
              <a:t>5/21/2021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41511081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CD7188-AC81-4668-9508-6E2E8AE04705}" type="datetimeFigureOut">
              <a:rPr lang="en-US" smtClean="0"/>
              <a:t>5/21/2021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1325066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CD7188-AC81-4668-9508-6E2E8AE04705}" type="datetimeFigureOut">
              <a:rPr lang="en-US" smtClean="0"/>
              <a:t>5/21/2021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19495084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CD7188-AC81-4668-9508-6E2E8AE04705}" type="datetimeFigureOut">
              <a:rPr lang="en-US" smtClean="0"/>
              <a:t>5/21/2021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2565404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CD7188-AC81-4668-9508-6E2E8AE04705}" type="datetimeFigureOut">
              <a:rPr lang="en-US" smtClean="0"/>
              <a:t>5/21/2021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852578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CD7188-AC81-4668-9508-6E2E8AE04705}" type="datetimeFigureOut">
              <a:rPr lang="en-US" smtClean="0"/>
              <a:t>5/21/2021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304173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CD7188-AC81-4668-9508-6E2E8AE04705}" type="datetimeFigureOut">
              <a:rPr lang="en-US" smtClean="0"/>
              <a:t>5/21/2021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8088921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CD7188-AC81-4668-9508-6E2E8AE04705}" type="datetimeFigureOut">
              <a:rPr lang="en-US" smtClean="0"/>
              <a:t>5/21/2021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15547007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CD7188-AC81-4668-9508-6E2E8AE04705}" type="datetimeFigureOut">
              <a:rPr lang="en-US" smtClean="0"/>
              <a:t>5/21/2021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32793638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7CD7188-AC81-4668-9508-6E2E8AE04705}" type="datetimeFigureOut">
              <a:rPr lang="en-US" smtClean="0"/>
              <a:t>5/21/2021</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D3742FD8-D01F-4BA9-B983-F2260425B2D6}" type="slidenum">
              <a:rPr lang="en-US" smtClean="0"/>
              <a:t>‹#›</a:t>
            </a:fld>
            <a:endParaRPr lang="en-US"/>
          </a:p>
        </p:txBody>
      </p:sp>
    </p:spTree>
    <p:extLst>
      <p:ext uri="{BB962C8B-B14F-4D97-AF65-F5344CB8AC3E}">
        <p14:creationId xmlns:p14="http://schemas.microsoft.com/office/powerpoint/2010/main" val="2402065244"/>
      </p:ext>
    </p:extLst>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 id="2147483771" r:id="rId12"/>
    <p:sldLayoutId id="2147483772" r:id="rId13"/>
    <p:sldLayoutId id="2147483773" r:id="rId14"/>
    <p:sldLayoutId id="2147483774" r:id="rId15"/>
    <p:sldLayoutId id="214748377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re 1"/>
          <p:cNvSpPr txBox="1">
            <a:spLocks/>
          </p:cNvSpPr>
          <p:nvPr/>
        </p:nvSpPr>
        <p:spPr bwMode="auto">
          <a:xfrm>
            <a:off x="304800" y="2344188"/>
            <a:ext cx="8548687" cy="2543696"/>
          </a:xfrm>
          <a:prstGeom prst="rect">
            <a:avLst/>
          </a:prstGeom>
          <a:solidFill>
            <a:sysClr val="window" lastClr="FFFFFF"/>
          </a:solidFill>
          <a:ln w="25400" cap="flat" cmpd="sng" algn="ctr">
            <a:solidFill>
              <a:srgbClr val="4BACC6"/>
            </a:solidFill>
            <a:prstDash val="solid"/>
            <a:miter lim="800000"/>
            <a:headEnd/>
            <a:tailEnd/>
          </a:ln>
          <a:effectLst>
            <a:innerShdw blurRad="63500" dist="50800" dir="16200000">
              <a:prstClr val="black">
                <a:alpha val="50000"/>
              </a:prstClr>
            </a:inn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50" normalizeH="0" baseline="0" noProof="0" dirty="0">
                <a:ln w="11430"/>
                <a:solidFill>
                  <a:srgbClr val="C00000"/>
                </a:solidFill>
                <a:effectLst/>
                <a:uLnTx/>
                <a:uFillTx/>
                <a:latin typeface="Constantia"/>
                <a:ea typeface="+mn-ea"/>
                <a:cs typeface="+mn-cs"/>
              </a:rPr>
              <a:t>CHÀO MỪNG CÁC EM HỌC SINH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50" normalizeH="0" baseline="0" noProof="0" dirty="0">
                <a:ln w="11430"/>
                <a:solidFill>
                  <a:srgbClr val="C00000"/>
                </a:solidFill>
                <a:effectLst/>
                <a:uLnTx/>
                <a:uFillTx/>
                <a:latin typeface="Constantia"/>
                <a:ea typeface="+mn-ea"/>
                <a:cs typeface="+mn-cs"/>
              </a:rPr>
              <a:t>ĐẾN VỚI MÔN HỌC </a:t>
            </a:r>
          </a:p>
          <a:p>
            <a:pPr marL="0" marR="0" lvl="0" indent="0" algn="ctr" defTabSz="914400" eaLnBrk="1" fontAlgn="auto" latinLnBrk="0" hangingPunct="1">
              <a:lnSpc>
                <a:spcPct val="100000"/>
              </a:lnSpc>
              <a:spcBef>
                <a:spcPts val="0"/>
              </a:spcBef>
              <a:spcAft>
                <a:spcPts val="0"/>
              </a:spcAft>
              <a:buClrTx/>
              <a:buSzTx/>
              <a:buFontTx/>
              <a:buNone/>
              <a:tabLst/>
              <a:defRPr/>
            </a:pPr>
            <a:r>
              <a:rPr lang="en-US" sz="3600" b="1" kern="0" spc="50" noProof="0" dirty="0">
                <a:ln w="11430"/>
                <a:solidFill>
                  <a:srgbClr val="C00000"/>
                </a:solidFill>
                <a:latin typeface="Constantia"/>
              </a:rPr>
              <a:t>DINH DƯỠNG LÝ THUYẾT</a:t>
            </a:r>
            <a:endParaRPr kumimoji="0" lang="fr-CA" altLang="zh-CN" sz="3200" b="1" i="0" u="none" strike="noStrike" kern="0" cap="none" spc="0" normalizeH="0" baseline="0" noProof="0" dirty="0">
              <a:ln>
                <a:noFill/>
              </a:ln>
              <a:solidFill>
                <a:srgbClr val="07389B"/>
              </a:solidFill>
              <a:effectLst/>
              <a:uLnTx/>
              <a:uFillTx/>
              <a:latin typeface="Arial" pitchFamily="34" charset="0"/>
              <a:ea typeface="宋体"/>
              <a:cs typeface="Arial" pitchFamily="34" charset="0"/>
            </a:endParaRPr>
          </a:p>
        </p:txBody>
      </p:sp>
      <p:sp>
        <p:nvSpPr>
          <p:cNvPr id="6" name="Rectangle 1"/>
          <p:cNvSpPr>
            <a:spLocks noChangeArrowheads="1"/>
          </p:cNvSpPr>
          <p:nvPr/>
        </p:nvSpPr>
        <p:spPr bwMode="auto">
          <a:xfrm>
            <a:off x="5410200" y="5954857"/>
            <a:ext cx="372687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err="1">
                <a:ln>
                  <a:noFill/>
                </a:ln>
                <a:solidFill>
                  <a:sysClr val="windowText" lastClr="000000"/>
                </a:solidFill>
                <a:effectLst/>
                <a:uLnTx/>
                <a:uFillTx/>
              </a:rPr>
              <a:t>Giảng</a:t>
            </a:r>
            <a:r>
              <a:rPr kumimoji="0" lang="en-US" sz="1800" b="1" i="0" u="none" strike="noStrike" kern="0" cap="none" spc="0" normalizeH="0" baseline="0" noProof="0" dirty="0">
                <a:ln>
                  <a:noFill/>
                </a:ln>
                <a:solidFill>
                  <a:sysClr val="windowText" lastClr="000000"/>
                </a:solidFill>
                <a:effectLst/>
                <a:uLnTx/>
                <a:uFillTx/>
              </a:rPr>
              <a:t> </a:t>
            </a:r>
            <a:r>
              <a:rPr kumimoji="0" lang="en-US" sz="1800" b="1" i="0" u="none" strike="noStrike" kern="0" cap="none" spc="0" normalizeH="0" baseline="0" noProof="0" dirty="0" err="1">
                <a:ln>
                  <a:noFill/>
                </a:ln>
                <a:solidFill>
                  <a:sysClr val="windowText" lastClr="000000"/>
                </a:solidFill>
                <a:effectLst/>
                <a:uLnTx/>
                <a:uFillTx/>
              </a:rPr>
              <a:t>viên</a:t>
            </a:r>
            <a:r>
              <a:rPr kumimoji="0" lang="en-US" sz="1800" b="1" i="0" u="none" strike="noStrike" kern="0" cap="none" spc="0" normalizeH="0" baseline="0" noProof="0" dirty="0">
                <a:ln>
                  <a:noFill/>
                </a:ln>
                <a:solidFill>
                  <a:sysClr val="windowText" lastClr="000000"/>
                </a:solidFill>
                <a:effectLst/>
                <a:uLnTx/>
                <a:uFillTx/>
              </a:rPr>
              <a:t>: </a:t>
            </a:r>
            <a:r>
              <a:rPr kumimoji="0" lang="en-US" sz="1800" b="1" i="0" u="none" strike="noStrike" kern="0" cap="none" spc="0" normalizeH="0" baseline="0" noProof="0" dirty="0" err="1">
                <a:ln>
                  <a:noFill/>
                </a:ln>
                <a:solidFill>
                  <a:sysClr val="windowText" lastClr="000000"/>
                </a:solidFill>
                <a:effectLst/>
                <a:uLnTx/>
                <a:uFillTx/>
              </a:rPr>
              <a:t>Đặng</a:t>
            </a:r>
            <a:r>
              <a:rPr kumimoji="0" lang="en-US" sz="1800" b="1" i="0" u="none" strike="noStrike" kern="0" cap="none" spc="0" normalizeH="0" baseline="0" noProof="0" dirty="0">
                <a:ln>
                  <a:noFill/>
                </a:ln>
                <a:solidFill>
                  <a:sysClr val="windowText" lastClr="000000"/>
                </a:solidFill>
                <a:effectLst/>
                <a:uLnTx/>
                <a:uFillTx/>
              </a:rPr>
              <a:t> </a:t>
            </a:r>
            <a:r>
              <a:rPr kumimoji="0" lang="en-US" sz="1800" b="1" i="0" u="none" strike="noStrike" kern="0" cap="none" spc="0" normalizeH="0" baseline="0" noProof="0" dirty="0" err="1">
                <a:ln>
                  <a:noFill/>
                </a:ln>
                <a:solidFill>
                  <a:sysClr val="windowText" lastClr="000000"/>
                </a:solidFill>
                <a:effectLst/>
                <a:uLnTx/>
                <a:uFillTx/>
              </a:rPr>
              <a:t>Thị</a:t>
            </a:r>
            <a:r>
              <a:rPr kumimoji="0" lang="en-US" sz="1800" b="1" i="0" u="none" strike="noStrike" kern="0" cap="none" spc="0" normalizeH="0" baseline="0" noProof="0" dirty="0">
                <a:ln>
                  <a:noFill/>
                </a:ln>
                <a:solidFill>
                  <a:sysClr val="windowText" lastClr="000000"/>
                </a:solidFill>
                <a:effectLst/>
                <a:uLnTx/>
                <a:uFillTx/>
              </a:rPr>
              <a:t> </a:t>
            </a:r>
            <a:r>
              <a:rPr kumimoji="0" lang="en-US" sz="1800" b="1" i="0" u="none" strike="noStrike" kern="0" cap="none" spc="0" normalizeH="0" baseline="0" noProof="0" dirty="0" err="1">
                <a:ln>
                  <a:noFill/>
                </a:ln>
                <a:solidFill>
                  <a:sysClr val="windowText" lastClr="000000"/>
                </a:solidFill>
                <a:effectLst/>
                <a:uLnTx/>
                <a:uFillTx/>
              </a:rPr>
              <a:t>Nhật</a:t>
            </a:r>
            <a:r>
              <a:rPr kumimoji="0" lang="en-US" sz="1800" b="1" i="0" u="none" strike="noStrike" kern="0" cap="none" spc="0" normalizeH="0" baseline="0" noProof="0" dirty="0">
                <a:ln>
                  <a:noFill/>
                </a:ln>
                <a:solidFill>
                  <a:sysClr val="windowText" lastClr="000000"/>
                </a:solidFill>
                <a:effectLst/>
                <a:uLnTx/>
                <a:uFillTx/>
              </a:rPr>
              <a:t> Minh</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err="1">
                <a:ln>
                  <a:noFill/>
                </a:ln>
                <a:solidFill>
                  <a:sysClr val="windowText" lastClr="000000"/>
                </a:solidFill>
                <a:effectLst/>
                <a:uLnTx/>
                <a:uFillTx/>
              </a:rPr>
              <a:t>Số</a:t>
            </a:r>
            <a:r>
              <a:rPr kumimoji="0" lang="en-US" sz="1800" b="1" i="0" u="none" strike="noStrike" kern="0" cap="none" spc="0" normalizeH="0" baseline="0" noProof="0" dirty="0">
                <a:ln>
                  <a:noFill/>
                </a:ln>
                <a:solidFill>
                  <a:sysClr val="windowText" lastClr="000000"/>
                </a:solidFill>
                <a:effectLst/>
                <a:uLnTx/>
                <a:uFillTx/>
              </a:rPr>
              <a:t> ĐT: 0918 704 826</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rPr>
              <a:t>Mail: dangminh4377@gmail.com</a:t>
            </a:r>
          </a:p>
        </p:txBody>
      </p:sp>
    </p:spTree>
    <p:extLst>
      <p:ext uri="{BB962C8B-B14F-4D97-AF65-F5344CB8AC3E}">
        <p14:creationId xmlns:p14="http://schemas.microsoft.com/office/powerpoint/2010/main" val="1820890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200024" y="757238"/>
            <a:ext cx="8715375" cy="5343525"/>
          </a:xfrm>
          <a:prstGeom prst="rect">
            <a:avLst/>
          </a:prstGeom>
        </p:spPr>
        <p:txBody>
          <a:bodyPr vert="horz" lIns="91440" tIns="45720" rIns="91440" bIns="45720" rtlCol="0">
            <a:normAutofit fontScale="55000" lnSpcReduction="2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4290" marR="0" lvl="0" indent="0" algn="ctr" defTabSz="914400" rtl="0" eaLnBrk="1" fontAlgn="auto" latinLnBrk="0" hangingPunct="1">
              <a:lnSpc>
                <a:spcPct val="100000"/>
              </a:lnSpc>
              <a:spcBef>
                <a:spcPct val="20000"/>
              </a:spcBef>
              <a:spcAft>
                <a:spcPts val="0"/>
              </a:spcAft>
              <a:buClr>
                <a:sysClr val="windowText" lastClr="000000">
                  <a:lumMod val="75000"/>
                  <a:lumOff val="25000"/>
                </a:sysClr>
              </a:buClr>
              <a:buSzTx/>
              <a:buFont typeface="Arial" pitchFamily="34" charset="0"/>
              <a:buNone/>
              <a:tabLst/>
              <a:defRPr/>
            </a:pPr>
            <a:endParaRPr kumimoji="0" lang="en-US" sz="1000" b="1" i="0" u="none" strike="noStrike" kern="1200" cap="none" spc="0" normalizeH="0" baseline="0" noProof="0" dirty="0">
              <a:ln>
                <a:noFill/>
              </a:ln>
              <a:solidFill>
                <a:schemeClr val="tx1"/>
              </a:solidFill>
              <a:effectLst/>
              <a:uLnTx/>
              <a:uFillTx/>
              <a:latin typeface="Calibri"/>
              <a:ea typeface="+mn-ea"/>
              <a:cs typeface="+mn-cs"/>
            </a:endParaRPr>
          </a:p>
          <a:p>
            <a:pPr marL="34290" marR="0" lvl="0" indent="0" algn="ctr" defTabSz="914400" rtl="0" eaLnBrk="1" fontAlgn="auto" latinLnBrk="0" hangingPunct="1">
              <a:lnSpc>
                <a:spcPct val="100000"/>
              </a:lnSpc>
              <a:spcBef>
                <a:spcPct val="20000"/>
              </a:spcBef>
              <a:spcAft>
                <a:spcPts val="0"/>
              </a:spcAft>
              <a:buClr>
                <a:sysClr val="windowText" lastClr="000000">
                  <a:lumMod val="75000"/>
                  <a:lumOff val="25000"/>
                </a:sysClr>
              </a:buClr>
              <a:buSzTx/>
              <a:buFont typeface="Arial" pitchFamily="34" charset="0"/>
              <a:buNone/>
              <a:tabLst/>
              <a:defRPr/>
            </a:pPr>
            <a:r>
              <a:rPr kumimoji="0" lang="vi-VN" sz="4400" b="1"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rPr>
              <a:t>Chương</a:t>
            </a:r>
            <a:r>
              <a:rPr kumimoji="0" lang="en-US" sz="4400" b="1" i="0" u="none" strike="noStrike" kern="1200" cap="none" spc="0" normalizeH="0" noProof="0" dirty="0">
                <a:ln>
                  <a:noFill/>
                </a:ln>
                <a:solidFill>
                  <a:schemeClr val="tx1"/>
                </a:solidFill>
                <a:effectLst/>
                <a:uLnTx/>
                <a:uFillTx/>
                <a:latin typeface="Times New Roman" pitchFamily="18" charset="0"/>
                <a:ea typeface="+mn-ea"/>
                <a:cs typeface="Times New Roman" pitchFamily="18" charset="0"/>
              </a:rPr>
              <a:t> 3</a:t>
            </a:r>
            <a:endParaRPr kumimoji="0" lang="vi-VN" sz="4400" b="1"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endParaRPr>
          </a:p>
          <a:p>
            <a:pPr marL="34290" lvl="0">
              <a:buClr>
                <a:sysClr val="windowText" lastClr="000000">
                  <a:lumMod val="75000"/>
                  <a:lumOff val="25000"/>
                </a:sysClr>
              </a:buClr>
              <a:defRPr/>
            </a:pPr>
            <a:r>
              <a:rPr lang="vi-VN" sz="8800" b="1" dirty="0">
                <a:solidFill>
                  <a:schemeClr val="tx1"/>
                </a:solidFill>
                <a:latin typeface="Times New Roman" pitchFamily="18" charset="0"/>
                <a:cs typeface="Times New Roman" pitchFamily="18" charset="0"/>
              </a:rPr>
              <a:t>NGUỒN DINH DƯỠNG KHÔNG SINH NĂNG LƯỢNG VÀ NHU CẦU CỦA CƠ THỂ ĐỐI VỚI CÁC CHẤT  DINH DƯỠNG KHÔNG SINH NĂNG LƯỢNG</a:t>
            </a:r>
            <a:endParaRPr lang="en-US" sz="8800" b="1" dirty="0">
              <a:solidFill>
                <a:schemeClr val="tx1"/>
              </a:solidFill>
              <a:latin typeface="Times New Roman" pitchFamily="18" charset="0"/>
              <a:cs typeface="Times New Roman" pitchFamily="18" charset="0"/>
            </a:endParaRPr>
          </a:p>
          <a:p>
            <a:pPr marL="34290" lvl="0">
              <a:buClr>
                <a:sysClr val="windowText" lastClr="000000">
                  <a:lumMod val="75000"/>
                  <a:lumOff val="25000"/>
                </a:sysClr>
              </a:buClr>
              <a:defRPr/>
            </a:pPr>
            <a:r>
              <a:rPr kumimoji="0" lang="en-US" sz="5100" b="1"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rPr>
              <a:t>(5 </a:t>
            </a:r>
            <a:r>
              <a:rPr kumimoji="0" lang="en-US" sz="5100" b="1" i="0" u="none" strike="noStrike" kern="1200" cap="none" spc="0" normalizeH="0" baseline="0" noProof="0" dirty="0" err="1">
                <a:ln>
                  <a:noFill/>
                </a:ln>
                <a:solidFill>
                  <a:schemeClr val="tx1"/>
                </a:solidFill>
                <a:effectLst/>
                <a:uLnTx/>
                <a:uFillTx/>
                <a:latin typeface="Times New Roman" pitchFamily="18" charset="0"/>
                <a:ea typeface="+mn-ea"/>
                <a:cs typeface="Times New Roman" pitchFamily="18" charset="0"/>
              </a:rPr>
              <a:t>tiết</a:t>
            </a:r>
            <a:r>
              <a:rPr kumimoji="0" lang="en-US" sz="5100" b="1"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rPr>
              <a:t>)</a:t>
            </a:r>
          </a:p>
        </p:txBody>
      </p:sp>
      <p:pic>
        <p:nvPicPr>
          <p:cNvPr id="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19483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2157413"/>
            <a:ext cx="9144000" cy="1484312"/>
          </a:xfrm>
          <a:prstGeom prst="roundRect">
            <a:avLst/>
          </a:prstGeom>
          <a:solidFill>
            <a:srgbClr val="1F497D">
              <a:lumMod val="20000"/>
              <a:lumOff val="80000"/>
            </a:srgbClr>
          </a:solidFill>
          <a:ln w="28575" cap="flat" cmpd="sng" algn="ctr">
            <a:solidFill>
              <a:sysClr val="windowText" lastClr="000000"/>
            </a:solidFill>
            <a:prstDash val="solid"/>
            <a:miter lim="800000"/>
          </a:ln>
          <a:effectLst/>
        </p:spPr>
        <p:txBody>
          <a:bodyPr anchor="ctr"/>
          <a:lstStyle/>
          <a:p>
            <a:pPr lvl="0" defTabSz="914400">
              <a:defRPr/>
            </a:pPr>
            <a:r>
              <a:rPr lang="de-DE" sz="3200" dirty="0"/>
              <a:t>91/ </a:t>
            </a:r>
            <a:r>
              <a:rPr lang="en-US" sz="3200" dirty="0"/>
              <a:t>Theo </a:t>
            </a:r>
            <a:r>
              <a:rPr lang="en-US" sz="3200" dirty="0" err="1"/>
              <a:t>khuyến</a:t>
            </a:r>
            <a:r>
              <a:rPr lang="en-US" sz="3200" dirty="0"/>
              <a:t> </a:t>
            </a:r>
            <a:r>
              <a:rPr lang="en-US" sz="3200" dirty="0" err="1"/>
              <a:t>nghị</a:t>
            </a:r>
            <a:r>
              <a:rPr lang="en-US" sz="3200" dirty="0"/>
              <a:t> </a:t>
            </a:r>
            <a:r>
              <a:rPr lang="en-US" sz="3200" dirty="0" err="1"/>
              <a:t>cho</a:t>
            </a:r>
            <a:r>
              <a:rPr lang="en-US" sz="3200" dirty="0"/>
              <a:t> </a:t>
            </a:r>
            <a:r>
              <a:rPr lang="en-US" sz="3200" dirty="0" err="1"/>
              <a:t>người</a:t>
            </a:r>
            <a:r>
              <a:rPr lang="en-US" sz="3200" dirty="0"/>
              <a:t> </a:t>
            </a:r>
            <a:r>
              <a:rPr lang="en-US" sz="3200" dirty="0" err="1"/>
              <a:t>Việt</a:t>
            </a:r>
            <a:r>
              <a:rPr lang="en-US" sz="3200" dirty="0"/>
              <a:t> </a:t>
            </a:r>
            <a:r>
              <a:rPr lang="en-US" sz="3200" dirty="0" err="1"/>
              <a:t>nam</a:t>
            </a:r>
            <a:r>
              <a:rPr lang="en-US" sz="3200" dirty="0"/>
              <a:t>, </a:t>
            </a:r>
            <a:r>
              <a:rPr lang="en-US" sz="3200" dirty="0" err="1"/>
              <a:t>năng</a:t>
            </a:r>
            <a:r>
              <a:rPr lang="en-US" sz="3200" dirty="0"/>
              <a:t> </a:t>
            </a:r>
            <a:r>
              <a:rPr lang="en-US" sz="3200" dirty="0" err="1"/>
              <a:t>lượng</a:t>
            </a:r>
            <a:r>
              <a:rPr lang="en-US" sz="3200" dirty="0"/>
              <a:t> do lipid </a:t>
            </a:r>
            <a:r>
              <a:rPr lang="en-US" sz="3200" dirty="0" err="1"/>
              <a:t>cung</a:t>
            </a:r>
            <a:r>
              <a:rPr lang="en-US" sz="3200" dirty="0"/>
              <a:t> </a:t>
            </a:r>
            <a:r>
              <a:rPr lang="en-US" sz="3200" dirty="0" err="1"/>
              <a:t>cấp</a:t>
            </a:r>
            <a:r>
              <a:rPr lang="en-US" sz="3200" dirty="0"/>
              <a:t> </a:t>
            </a:r>
            <a:r>
              <a:rPr lang="en-US" sz="3200" dirty="0" err="1"/>
              <a:t>hằng</a:t>
            </a:r>
            <a:r>
              <a:rPr lang="en-US" sz="3200" dirty="0"/>
              <a:t> </a:t>
            </a:r>
            <a:r>
              <a:rPr lang="en-US" sz="3200" dirty="0" err="1"/>
              <a:t>ngày</a:t>
            </a:r>
            <a:r>
              <a:rPr lang="en-US" sz="3200" dirty="0"/>
              <a:t> </a:t>
            </a:r>
            <a:endParaRPr kumimoji="0" lang="en-US" sz="3200" b="0" i="0" u="none" strike="noStrike" kern="0" cap="none" spc="0" normalizeH="0" baseline="0" noProof="0" dirty="0">
              <a:ln>
                <a:noFill/>
              </a:ln>
              <a:effectLst/>
              <a:uLnTx/>
              <a:uFillTx/>
              <a:latin typeface="Arial" pitchFamily="34" charset="0"/>
              <a:cs typeface="Arial" pitchFamily="34" charset="0"/>
            </a:endParaRPr>
          </a:p>
        </p:txBody>
      </p:sp>
      <p:sp>
        <p:nvSpPr>
          <p:cNvPr id="5" name="Rounded Rectangle 4"/>
          <p:cNvSpPr/>
          <p:nvPr/>
        </p:nvSpPr>
        <p:spPr>
          <a:xfrm>
            <a:off x="35538" y="5232718"/>
            <a:ext cx="4572000" cy="1044576"/>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2800" dirty="0" err="1"/>
              <a:t>Khoảng</a:t>
            </a:r>
            <a:r>
              <a:rPr lang="en-US" sz="2800" dirty="0"/>
              <a:t> 40 – 60% </a:t>
            </a:r>
            <a:r>
              <a:rPr lang="en-US" sz="2800" dirty="0" err="1"/>
              <a:t>tổng</a:t>
            </a:r>
            <a:r>
              <a:rPr lang="en-US" sz="2800" dirty="0"/>
              <a:t> </a:t>
            </a:r>
            <a:r>
              <a:rPr lang="en-US" sz="2800" dirty="0" err="1"/>
              <a:t>nhu</a:t>
            </a:r>
            <a:r>
              <a:rPr lang="en-US" sz="2800" dirty="0"/>
              <a:t> </a:t>
            </a:r>
            <a:r>
              <a:rPr lang="en-US" sz="2800" dirty="0" err="1"/>
              <a:t>cầu</a:t>
            </a:r>
            <a:r>
              <a:rPr lang="en-US" sz="2800" dirty="0"/>
              <a:t> </a:t>
            </a:r>
            <a:r>
              <a:rPr lang="en-US" sz="2800" dirty="0" err="1"/>
              <a:t>năng</a:t>
            </a:r>
            <a:r>
              <a:rPr lang="en-US" sz="2800" dirty="0"/>
              <a:t> </a:t>
            </a:r>
            <a:r>
              <a:rPr lang="en-US" sz="2800" dirty="0" err="1"/>
              <a:t>lượng</a:t>
            </a:r>
            <a:r>
              <a:rPr lang="de-DE" sz="2800" dirty="0"/>
              <a:t>.</a:t>
            </a:r>
            <a:endParaRPr kumimoji="0" lang="vi-VN" sz="2800" b="0" i="0" u="none" strike="noStrike" kern="0" cap="none" spc="0" normalizeH="0" baseline="0" noProof="0" dirty="0">
              <a:ln>
                <a:noFill/>
              </a:ln>
              <a:effectLst/>
              <a:uLnTx/>
              <a:uFillTx/>
              <a:latin typeface="Arial"/>
              <a:cs typeface="Arial" pitchFamily="34" charset="0"/>
            </a:endParaRPr>
          </a:p>
        </p:txBody>
      </p:sp>
      <p:sp>
        <p:nvSpPr>
          <p:cNvPr id="6" name="Rounded Rectangle 5"/>
          <p:cNvSpPr/>
          <p:nvPr/>
        </p:nvSpPr>
        <p:spPr>
          <a:xfrm>
            <a:off x="0" y="4009231"/>
            <a:ext cx="4572000" cy="1044575"/>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 </a:t>
            </a:r>
            <a:r>
              <a:rPr lang="en-US" sz="2800" dirty="0" err="1"/>
              <a:t>Khoảng</a:t>
            </a:r>
            <a:r>
              <a:rPr lang="en-US" sz="2800" dirty="0"/>
              <a:t> 65 –75% </a:t>
            </a:r>
            <a:r>
              <a:rPr lang="en-US" sz="2800" dirty="0" err="1"/>
              <a:t>tổng</a:t>
            </a:r>
            <a:r>
              <a:rPr lang="en-US" sz="2800" dirty="0"/>
              <a:t> </a:t>
            </a:r>
            <a:r>
              <a:rPr lang="en-US" sz="2800" dirty="0" err="1"/>
              <a:t>nhu</a:t>
            </a:r>
            <a:r>
              <a:rPr lang="en-US" sz="2800" dirty="0"/>
              <a:t> </a:t>
            </a:r>
            <a:r>
              <a:rPr lang="en-US" sz="2800" dirty="0" err="1"/>
              <a:t>cầu</a:t>
            </a:r>
            <a:r>
              <a:rPr lang="en-US" sz="2800" dirty="0"/>
              <a:t> </a:t>
            </a:r>
            <a:r>
              <a:rPr lang="en-US" sz="2800" dirty="0" err="1"/>
              <a:t>năng</a:t>
            </a:r>
            <a:r>
              <a:rPr lang="en-US" sz="2800" dirty="0"/>
              <a:t> </a:t>
            </a:r>
            <a:r>
              <a:rPr lang="en-US" sz="2800" dirty="0" err="1"/>
              <a:t>lượng</a:t>
            </a:r>
            <a:r>
              <a:rPr lang="de-DE" sz="2800" dirty="0"/>
              <a:t>.</a:t>
            </a:r>
            <a:endParaRPr lang="en-US" sz="2800" dirty="0"/>
          </a:p>
        </p:txBody>
      </p:sp>
      <p:sp>
        <p:nvSpPr>
          <p:cNvPr id="7" name="Rounded Rectangle 6"/>
          <p:cNvSpPr/>
          <p:nvPr/>
        </p:nvSpPr>
        <p:spPr>
          <a:xfrm>
            <a:off x="4662670" y="4009230"/>
            <a:ext cx="4481330" cy="1032669"/>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2800" dirty="0" err="1"/>
              <a:t>Khoảng</a:t>
            </a:r>
            <a:r>
              <a:rPr lang="en-US" sz="2800" dirty="0"/>
              <a:t> 15 – 20% </a:t>
            </a:r>
            <a:r>
              <a:rPr lang="en-US" sz="2800" dirty="0" err="1"/>
              <a:t>tổng</a:t>
            </a:r>
            <a:r>
              <a:rPr lang="en-US" sz="2800" dirty="0"/>
              <a:t> </a:t>
            </a:r>
            <a:r>
              <a:rPr lang="en-US" sz="2800" dirty="0" err="1"/>
              <a:t>nhu</a:t>
            </a:r>
            <a:r>
              <a:rPr lang="en-US" sz="2800" dirty="0"/>
              <a:t> </a:t>
            </a:r>
            <a:r>
              <a:rPr lang="en-US" sz="2800" dirty="0" err="1"/>
              <a:t>cầu</a:t>
            </a:r>
            <a:r>
              <a:rPr lang="en-US" sz="2800" dirty="0"/>
              <a:t> </a:t>
            </a:r>
            <a:r>
              <a:rPr lang="en-US" sz="2800" dirty="0" err="1"/>
              <a:t>năng</a:t>
            </a:r>
            <a:r>
              <a:rPr lang="en-US" sz="2800" dirty="0"/>
              <a:t> </a:t>
            </a:r>
            <a:r>
              <a:rPr lang="en-US" sz="2800" dirty="0" err="1"/>
              <a:t>lượng</a:t>
            </a:r>
            <a:r>
              <a:rPr lang="de-DE" sz="2800" dirty="0"/>
              <a:t>.</a:t>
            </a:r>
            <a:endParaRPr lang="en-US" sz="2800" dirty="0"/>
          </a:p>
        </p:txBody>
      </p:sp>
      <p:sp>
        <p:nvSpPr>
          <p:cNvPr id="8" name="Rounded Rectangle 7"/>
          <p:cNvSpPr/>
          <p:nvPr/>
        </p:nvSpPr>
        <p:spPr>
          <a:xfrm>
            <a:off x="4662671" y="5232718"/>
            <a:ext cx="4445792" cy="1032669"/>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2800" dirty="0" err="1"/>
              <a:t>Khoảng</a:t>
            </a:r>
            <a:r>
              <a:rPr lang="en-US" sz="2800" dirty="0"/>
              <a:t> 12 – 14% </a:t>
            </a:r>
            <a:r>
              <a:rPr lang="en-US" sz="2800" dirty="0" err="1"/>
              <a:t>tổng</a:t>
            </a:r>
            <a:r>
              <a:rPr lang="en-US" sz="2800" dirty="0"/>
              <a:t> </a:t>
            </a:r>
            <a:r>
              <a:rPr lang="en-US" sz="2800" dirty="0" err="1"/>
              <a:t>nhu</a:t>
            </a:r>
            <a:r>
              <a:rPr lang="en-US" sz="2800" dirty="0"/>
              <a:t> </a:t>
            </a:r>
            <a:r>
              <a:rPr lang="en-US" sz="2800" dirty="0" err="1"/>
              <a:t>cầu</a:t>
            </a:r>
            <a:r>
              <a:rPr lang="en-US" sz="2800" dirty="0"/>
              <a:t> </a:t>
            </a:r>
            <a:r>
              <a:rPr lang="en-US" sz="2800" dirty="0" err="1"/>
              <a:t>năng</a:t>
            </a:r>
            <a:r>
              <a:rPr lang="en-US" sz="2800" dirty="0"/>
              <a:t> </a:t>
            </a:r>
            <a:r>
              <a:rPr lang="en-US" sz="2800" dirty="0" err="1"/>
              <a:t>lượng</a:t>
            </a:r>
            <a:r>
              <a:rPr lang="en-US" sz="2800" dirty="0"/>
              <a:t>.</a:t>
            </a: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tra</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r>
              <a:rPr lang="en-US" sz="3200" b="1" dirty="0" err="1">
                <a:latin typeface="Arial" pitchFamily="34" charset="0"/>
                <a:cs typeface="Arial" pitchFamily="34" charset="0"/>
              </a:rPr>
              <a:t>cũ</a:t>
            </a:r>
            <a:r>
              <a:rPr lang="en-US" sz="3200" b="1" dirty="0">
                <a:latin typeface="Arial" pitchFamily="34" charset="0"/>
                <a:cs typeface="Arial" pitchFamily="34" charset="0"/>
              </a:rPr>
              <a:t> </a:t>
            </a:r>
          </a:p>
        </p:txBody>
      </p:sp>
      <p:pic>
        <p:nvPicPr>
          <p:cNvPr id="1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98208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 presetClass="emph" presetSubtype="2" fill="hold" nodeType="clickEffect">
                                  <p:stCondLst>
                                    <p:cond delay="0"/>
                                  </p:stCondLst>
                                  <p:childTnLst>
                                    <p:animClr clrSpc="rgb" dir="cw">
                                      <p:cBhvr>
                                        <p:cTn id="38" dur="2000" fill="hold"/>
                                        <p:tgtEl>
                                          <p:spTgt spid="7"/>
                                        </p:tgtEl>
                                        <p:attrNameLst>
                                          <p:attrName>fillcolor</p:attrName>
                                        </p:attrNameLst>
                                      </p:cBhvr>
                                      <p:to>
                                        <a:srgbClr val="FF0000"/>
                                      </p:to>
                                    </p:animClr>
                                    <p:set>
                                      <p:cBhvr>
                                        <p:cTn id="39" dur="2000" fill="hold"/>
                                        <p:tgtEl>
                                          <p:spTgt spid="7"/>
                                        </p:tgtEl>
                                        <p:attrNameLst>
                                          <p:attrName>fill.type</p:attrName>
                                        </p:attrNameLst>
                                      </p:cBhvr>
                                      <p:to>
                                        <p:strVal val="solid"/>
                                      </p:to>
                                    </p:set>
                                    <p:set>
                                      <p:cBhvr>
                                        <p:cTn id="40"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14300" y="2276475"/>
            <a:ext cx="9029700" cy="847725"/>
          </a:xfrm>
          <a:prstGeom prst="roundRect">
            <a:avLst/>
          </a:prstGeom>
          <a:solidFill>
            <a:srgbClr val="F79646">
              <a:lumMod val="20000"/>
              <a:lumOff val="80000"/>
            </a:srgbClr>
          </a:solidFill>
          <a:ln w="28575" cap="flat" cmpd="sng" algn="ctr">
            <a:solidFill>
              <a:sysClr val="windowText" lastClr="000000"/>
            </a:solidFill>
            <a:prstDash val="solid"/>
            <a:miter lim="800000"/>
          </a:ln>
          <a:effectLst/>
        </p:spPr>
        <p:txBody>
          <a:bodyPr anchor="ctr"/>
          <a:lstStyle/>
          <a:p>
            <a:pPr lvl="0" defTabSz="914400">
              <a:defRPr/>
            </a:pPr>
            <a:r>
              <a:rPr lang="en-US" sz="3200" dirty="0"/>
              <a:t>126/ Acid amin </a:t>
            </a:r>
            <a:r>
              <a:rPr lang="en-US" sz="3200" dirty="0" err="1"/>
              <a:t>không</a:t>
            </a:r>
            <a:r>
              <a:rPr lang="en-US" sz="3200" dirty="0"/>
              <a:t> </a:t>
            </a:r>
            <a:r>
              <a:rPr lang="en-US" sz="3200" dirty="0" err="1"/>
              <a:t>thay</a:t>
            </a:r>
            <a:r>
              <a:rPr lang="en-US" sz="3200" dirty="0"/>
              <a:t> </a:t>
            </a:r>
            <a:r>
              <a:rPr lang="en-US" sz="3200" dirty="0" err="1"/>
              <a:t>thế</a:t>
            </a:r>
            <a:r>
              <a:rPr lang="en-US" sz="3200" dirty="0"/>
              <a:t> </a:t>
            </a:r>
            <a:r>
              <a:rPr lang="en-US" sz="3200" dirty="0" err="1"/>
              <a:t>được</a:t>
            </a:r>
            <a:endPar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5" name="Rounded Rectangle 4"/>
          <p:cNvSpPr/>
          <p:nvPr/>
        </p:nvSpPr>
        <p:spPr>
          <a:xfrm>
            <a:off x="191703" y="3429000"/>
            <a:ext cx="4505392" cy="1271587"/>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a:t>Hay </a:t>
            </a:r>
            <a:r>
              <a:rPr lang="en-US" sz="3200" dirty="0" err="1"/>
              <a:t>còn</a:t>
            </a:r>
            <a:r>
              <a:rPr lang="en-US" sz="3200" dirty="0"/>
              <a:t> </a:t>
            </a:r>
            <a:r>
              <a:rPr lang="en-US" sz="3200" dirty="0" err="1"/>
              <a:t>gọi</a:t>
            </a:r>
            <a:r>
              <a:rPr lang="en-US" sz="3200" dirty="0"/>
              <a:t> </a:t>
            </a:r>
            <a:r>
              <a:rPr lang="en-US" sz="3200" dirty="0" err="1"/>
              <a:t>là</a:t>
            </a:r>
            <a:r>
              <a:rPr lang="en-US" sz="3200" dirty="0"/>
              <a:t> acid amin </a:t>
            </a:r>
            <a:r>
              <a:rPr lang="en-US" sz="3200" dirty="0" err="1"/>
              <a:t>thay</a:t>
            </a:r>
            <a:r>
              <a:rPr lang="en-US" sz="3200" dirty="0"/>
              <a:t> </a:t>
            </a:r>
            <a:r>
              <a:rPr lang="en-US" sz="3200" dirty="0" err="1"/>
              <a:t>thế</a:t>
            </a:r>
            <a:r>
              <a:rPr lang="en-US" sz="3200" dirty="0"/>
              <a:t> </a:t>
            </a:r>
            <a:r>
              <a:rPr lang="en-US" sz="3200" dirty="0" err="1"/>
              <a:t>được</a:t>
            </a:r>
            <a:r>
              <a:rPr lang="en-US" sz="3200" dirty="0"/>
              <a:t>.</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6" name="Rounded Rectangle 5"/>
          <p:cNvSpPr/>
          <p:nvPr/>
        </p:nvSpPr>
        <p:spPr>
          <a:xfrm>
            <a:off x="196057" y="5357814"/>
            <a:ext cx="4505392" cy="1347786"/>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a:t>Hay </a:t>
            </a:r>
            <a:r>
              <a:rPr lang="en-US" sz="3200" dirty="0" err="1"/>
              <a:t>còn</a:t>
            </a:r>
            <a:r>
              <a:rPr lang="en-US" sz="3200" dirty="0"/>
              <a:t> </a:t>
            </a:r>
            <a:r>
              <a:rPr lang="en-US" sz="3200" dirty="0" err="1"/>
              <a:t>gọi</a:t>
            </a:r>
            <a:r>
              <a:rPr lang="en-US" sz="3200" dirty="0"/>
              <a:t> </a:t>
            </a:r>
            <a:r>
              <a:rPr lang="en-US" sz="3200" dirty="0" err="1"/>
              <a:t>là</a:t>
            </a:r>
            <a:r>
              <a:rPr lang="en-US" sz="3200" dirty="0"/>
              <a:t> acid amin </a:t>
            </a:r>
            <a:r>
              <a:rPr lang="en-US" sz="3200" dirty="0" err="1"/>
              <a:t>cơ</a:t>
            </a:r>
            <a:r>
              <a:rPr lang="en-US" sz="3200" dirty="0"/>
              <a:t> </a:t>
            </a:r>
            <a:r>
              <a:rPr lang="en-US" sz="3200" dirty="0" err="1"/>
              <a:t>thể</a:t>
            </a:r>
            <a:r>
              <a:rPr lang="en-US" sz="3200" dirty="0"/>
              <a:t> </a:t>
            </a:r>
            <a:r>
              <a:rPr lang="en-US" sz="3200" dirty="0" err="1"/>
              <a:t>tổng</a:t>
            </a:r>
            <a:r>
              <a:rPr lang="en-US" sz="3200" dirty="0"/>
              <a:t> </a:t>
            </a:r>
            <a:r>
              <a:rPr lang="en-US" sz="3200" dirty="0" err="1"/>
              <a:t>hợp</a:t>
            </a:r>
            <a:r>
              <a:rPr lang="en-US" sz="3200" dirty="0"/>
              <a:t> </a:t>
            </a:r>
            <a:r>
              <a:rPr lang="en-US" sz="3200" dirty="0" err="1"/>
              <a:t>được</a:t>
            </a:r>
            <a:r>
              <a:rPr lang="en-US" sz="3200" dirty="0"/>
              <a:t>.</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7" name="Rounded Rectangle 6"/>
          <p:cNvSpPr/>
          <p:nvPr/>
        </p:nvSpPr>
        <p:spPr>
          <a:xfrm>
            <a:off x="4855778" y="3429000"/>
            <a:ext cx="4288222" cy="1271587"/>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a:t>Hay </a:t>
            </a:r>
            <a:r>
              <a:rPr lang="en-US" sz="3200" dirty="0" err="1"/>
              <a:t>còn</a:t>
            </a:r>
            <a:r>
              <a:rPr lang="en-US" sz="3200" dirty="0"/>
              <a:t> </a:t>
            </a:r>
            <a:r>
              <a:rPr lang="en-US" sz="3200" dirty="0" err="1"/>
              <a:t>gọi</a:t>
            </a:r>
            <a:r>
              <a:rPr lang="en-US" sz="3200" dirty="0"/>
              <a:t> </a:t>
            </a:r>
            <a:r>
              <a:rPr lang="en-US" sz="3200" dirty="0" err="1"/>
              <a:t>là</a:t>
            </a:r>
            <a:r>
              <a:rPr lang="en-US" sz="3200" dirty="0"/>
              <a:t> acid amin </a:t>
            </a:r>
            <a:r>
              <a:rPr lang="en-US" sz="3200" dirty="0" err="1"/>
              <a:t>cần</a:t>
            </a:r>
            <a:r>
              <a:rPr lang="en-US" sz="3200" dirty="0"/>
              <a:t> </a:t>
            </a:r>
            <a:r>
              <a:rPr lang="en-US" sz="3200" dirty="0" err="1"/>
              <a:t>thiết</a:t>
            </a:r>
            <a:r>
              <a:rPr lang="en-US" sz="3200" dirty="0"/>
              <a:t>.</a:t>
            </a:r>
          </a:p>
        </p:txBody>
      </p:sp>
      <p:sp>
        <p:nvSpPr>
          <p:cNvPr id="8" name="Rounded Rectangle 7"/>
          <p:cNvSpPr/>
          <p:nvPr/>
        </p:nvSpPr>
        <p:spPr>
          <a:xfrm>
            <a:off x="4938713" y="5357813"/>
            <a:ext cx="4205287" cy="1271587"/>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defTabSz="91440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200" dirty="0"/>
              <a:t>Hay </a:t>
            </a:r>
            <a:r>
              <a:rPr lang="en-US" sz="3200" dirty="0" err="1"/>
              <a:t>còn</a:t>
            </a:r>
            <a:r>
              <a:rPr lang="en-US" sz="3200" dirty="0"/>
              <a:t> </a:t>
            </a:r>
            <a:r>
              <a:rPr lang="en-US" sz="3200" dirty="0" err="1"/>
              <a:t>gọi</a:t>
            </a:r>
            <a:r>
              <a:rPr lang="en-US" sz="3200" dirty="0"/>
              <a:t> </a:t>
            </a:r>
            <a:r>
              <a:rPr lang="en-US" sz="3200" dirty="0" err="1"/>
              <a:t>là</a:t>
            </a:r>
            <a:r>
              <a:rPr lang="en-US" sz="3200" dirty="0"/>
              <a:t> acid amin </a:t>
            </a:r>
            <a:r>
              <a:rPr lang="en-US" sz="3200" dirty="0" err="1"/>
              <a:t>không</a:t>
            </a:r>
            <a:r>
              <a:rPr lang="en-US" sz="3200" dirty="0"/>
              <a:t> </a:t>
            </a:r>
            <a:r>
              <a:rPr lang="en-US" sz="3200" dirty="0" err="1"/>
              <a:t>cần</a:t>
            </a:r>
            <a:r>
              <a:rPr lang="en-US" sz="3200" dirty="0"/>
              <a:t> </a:t>
            </a:r>
            <a:r>
              <a:rPr lang="en-US" sz="3200" dirty="0" err="1"/>
              <a:t>thiết</a:t>
            </a:r>
            <a:r>
              <a:rPr lang="en-US" sz="3200" dirty="0"/>
              <a:t>.</a:t>
            </a: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tra</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r>
              <a:rPr lang="en-US" sz="3200" b="1" dirty="0" err="1">
                <a:latin typeface="Arial" pitchFamily="34" charset="0"/>
                <a:cs typeface="Arial" pitchFamily="34" charset="0"/>
              </a:rPr>
              <a:t>cũ</a:t>
            </a:r>
            <a:r>
              <a:rPr lang="en-US" sz="3200" b="1" dirty="0">
                <a:latin typeface="Arial" pitchFamily="34" charset="0"/>
                <a:cs typeface="Arial" pitchFamily="34" charset="0"/>
              </a:rPr>
              <a:t> </a:t>
            </a:r>
          </a:p>
        </p:txBody>
      </p:sp>
      <p:pic>
        <p:nvPicPr>
          <p:cNvPr id="1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7219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0" y="1952625"/>
            <a:ext cx="9144000" cy="1023938"/>
          </a:xfrm>
          <a:prstGeom prst="roundRect">
            <a:avLst/>
          </a:prstGeom>
          <a:solidFill>
            <a:srgbClr val="4BACC6">
              <a:lumMod val="20000"/>
              <a:lumOff val="80000"/>
            </a:srgbClr>
          </a:solidFill>
          <a:ln w="28575" cap="flat" cmpd="sng" algn="ctr">
            <a:solidFill>
              <a:sysClr val="windowText" lastClr="000000"/>
            </a:solidFill>
            <a:prstDash val="solid"/>
            <a:miter lim="800000"/>
          </a:ln>
          <a:effectLst/>
        </p:spPr>
        <p:txBody>
          <a:bodyPr anchor="ctr"/>
          <a:lstStyle/>
          <a:p>
            <a:pPr lvl="0" defTabSz="914400">
              <a:defRPr/>
            </a:pPr>
            <a:r>
              <a:rPr lang="de-DE" sz="3200" dirty="0"/>
              <a:t>118/ </a:t>
            </a:r>
            <a:r>
              <a:rPr lang="en-US" sz="3200" dirty="0" err="1"/>
              <a:t>Tuổi</a:t>
            </a:r>
            <a:r>
              <a:rPr lang="en-US" sz="3200" dirty="0"/>
              <a:t> </a:t>
            </a:r>
            <a:r>
              <a:rPr lang="en-US" sz="3200" dirty="0" err="1"/>
              <a:t>chưa</a:t>
            </a:r>
            <a:r>
              <a:rPr lang="en-US" sz="3200" dirty="0"/>
              <a:t> </a:t>
            </a:r>
            <a:r>
              <a:rPr lang="en-US" sz="3200" dirty="0" err="1"/>
              <a:t>trưởng</a:t>
            </a:r>
            <a:r>
              <a:rPr lang="en-US" sz="3200" dirty="0"/>
              <a:t> </a:t>
            </a:r>
            <a:r>
              <a:rPr lang="en-US" sz="3200" dirty="0" err="1"/>
              <a:t>thành</a:t>
            </a:r>
            <a:r>
              <a:rPr lang="en-US" sz="3200" dirty="0"/>
              <a:t> </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3" name="Rounded Rectangle 2"/>
          <p:cNvSpPr/>
          <p:nvPr/>
        </p:nvSpPr>
        <p:spPr>
          <a:xfrm>
            <a:off x="82550" y="3303588"/>
            <a:ext cx="4506913" cy="1268412"/>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defTabSz="91440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 </a:t>
            </a:r>
            <a:r>
              <a:rPr lang="en-US" sz="3200" dirty="0" err="1"/>
              <a:t>Nên</a:t>
            </a:r>
            <a:r>
              <a:rPr lang="en-US" sz="3200" dirty="0"/>
              <a:t> </a:t>
            </a:r>
            <a:r>
              <a:rPr lang="en-US" sz="3200" dirty="0" err="1"/>
              <a:t>cung</a:t>
            </a:r>
            <a:r>
              <a:rPr lang="en-US" sz="3200" dirty="0"/>
              <a:t> </a:t>
            </a:r>
            <a:r>
              <a:rPr lang="en-US" sz="3200" dirty="0" err="1"/>
              <a:t>cấp</a:t>
            </a:r>
            <a:r>
              <a:rPr lang="en-US" sz="3200" dirty="0"/>
              <a:t> lipid </a:t>
            </a:r>
            <a:r>
              <a:rPr lang="en-US" sz="3200" dirty="0" err="1"/>
              <a:t>ít</a:t>
            </a:r>
            <a:r>
              <a:rPr lang="en-US" sz="3200" dirty="0"/>
              <a:t> </a:t>
            </a:r>
            <a:r>
              <a:rPr lang="en-US" sz="3200" dirty="0" err="1"/>
              <a:t>hơn</a:t>
            </a:r>
            <a:r>
              <a:rPr lang="en-US" sz="3200" dirty="0"/>
              <a:t> </a:t>
            </a:r>
            <a:r>
              <a:rPr lang="en-US" sz="3200" dirty="0" err="1"/>
              <a:t>người</a:t>
            </a:r>
            <a:r>
              <a:rPr lang="en-US" sz="3200" dirty="0"/>
              <a:t> </a:t>
            </a:r>
            <a:r>
              <a:rPr lang="en-US" sz="3200" dirty="0" err="1"/>
              <a:t>già</a:t>
            </a:r>
            <a:r>
              <a:rPr lang="en-US" sz="3200" dirty="0"/>
              <a:t>.</a:t>
            </a:r>
          </a:p>
        </p:txBody>
      </p:sp>
      <p:sp>
        <p:nvSpPr>
          <p:cNvPr id="4" name="Rounded Rectangle 3"/>
          <p:cNvSpPr/>
          <p:nvPr/>
        </p:nvSpPr>
        <p:spPr>
          <a:xfrm>
            <a:off x="4665390" y="3303588"/>
            <a:ext cx="4329385" cy="1268412"/>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defTabSz="91440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 </a:t>
            </a:r>
            <a:r>
              <a:rPr lang="en-US" sz="3200" dirty="0" err="1"/>
              <a:t>Nên</a:t>
            </a:r>
            <a:r>
              <a:rPr lang="en-US" sz="3200" dirty="0"/>
              <a:t> </a:t>
            </a:r>
            <a:r>
              <a:rPr lang="en-US" sz="3200" dirty="0" err="1"/>
              <a:t>cung</a:t>
            </a:r>
            <a:r>
              <a:rPr lang="en-US" sz="3200" dirty="0"/>
              <a:t> </a:t>
            </a:r>
            <a:r>
              <a:rPr lang="en-US" sz="3200" dirty="0" err="1"/>
              <a:t>cấp</a:t>
            </a:r>
            <a:r>
              <a:rPr lang="en-US" sz="3200" dirty="0"/>
              <a:t> lipid </a:t>
            </a:r>
            <a:r>
              <a:rPr lang="en-US" sz="3200" dirty="0" err="1"/>
              <a:t>bằng</a:t>
            </a:r>
            <a:r>
              <a:rPr lang="en-US" sz="3200" dirty="0"/>
              <a:t> </a:t>
            </a:r>
            <a:r>
              <a:rPr lang="en-US" sz="3200" dirty="0" err="1"/>
              <a:t>người</a:t>
            </a:r>
            <a:r>
              <a:rPr lang="en-US" sz="3200" dirty="0"/>
              <a:t> </a:t>
            </a:r>
            <a:r>
              <a:rPr lang="en-US" sz="3200" dirty="0" err="1"/>
              <a:t>già</a:t>
            </a:r>
            <a:r>
              <a:rPr lang="en-US" sz="3200" dirty="0"/>
              <a:t>.</a:t>
            </a:r>
          </a:p>
        </p:txBody>
      </p:sp>
      <p:sp>
        <p:nvSpPr>
          <p:cNvPr id="5" name="Rounded Rectangle 4"/>
          <p:cNvSpPr/>
          <p:nvPr/>
        </p:nvSpPr>
        <p:spPr>
          <a:xfrm>
            <a:off x="149226" y="4929188"/>
            <a:ext cx="4422774" cy="1389062"/>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err="1"/>
              <a:t>Nên</a:t>
            </a:r>
            <a:r>
              <a:rPr lang="en-US" sz="3200" dirty="0"/>
              <a:t> </a:t>
            </a:r>
            <a:r>
              <a:rPr lang="en-US" sz="3200" dirty="0" err="1"/>
              <a:t>cung</a:t>
            </a:r>
            <a:r>
              <a:rPr lang="en-US" sz="3200" dirty="0"/>
              <a:t> </a:t>
            </a:r>
            <a:r>
              <a:rPr lang="en-US" sz="3200" dirty="0" err="1"/>
              <a:t>cấp</a:t>
            </a:r>
            <a:r>
              <a:rPr lang="en-US" sz="3200" dirty="0"/>
              <a:t> lipid </a:t>
            </a:r>
            <a:r>
              <a:rPr lang="en-US" sz="3200" dirty="0" err="1"/>
              <a:t>nhiều</a:t>
            </a:r>
            <a:r>
              <a:rPr lang="en-US" sz="3200" dirty="0"/>
              <a:t> </a:t>
            </a:r>
            <a:r>
              <a:rPr lang="en-US" sz="3200" dirty="0" err="1"/>
              <a:t>hơn</a:t>
            </a:r>
            <a:r>
              <a:rPr lang="en-US" sz="3200" dirty="0"/>
              <a:t> </a:t>
            </a:r>
            <a:r>
              <a:rPr lang="en-US" sz="3200" dirty="0" err="1"/>
              <a:t>người</a:t>
            </a:r>
            <a:r>
              <a:rPr lang="en-US" sz="3200" dirty="0"/>
              <a:t> </a:t>
            </a:r>
            <a:r>
              <a:rPr lang="en-US" sz="3200" dirty="0" err="1"/>
              <a:t>già</a:t>
            </a:r>
            <a:r>
              <a:rPr lang="en-US" sz="3200" dirty="0"/>
              <a:t>.</a:t>
            </a:r>
          </a:p>
        </p:txBody>
      </p:sp>
      <p:sp>
        <p:nvSpPr>
          <p:cNvPr id="6" name="Rounded Rectangle 5"/>
          <p:cNvSpPr/>
          <p:nvPr/>
        </p:nvSpPr>
        <p:spPr>
          <a:xfrm>
            <a:off x="4665390" y="4929188"/>
            <a:ext cx="4329385" cy="1389062"/>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defTabSz="91440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200" dirty="0" err="1"/>
              <a:t>Nên</a:t>
            </a:r>
            <a:r>
              <a:rPr lang="en-US" sz="3200" dirty="0"/>
              <a:t> </a:t>
            </a:r>
            <a:r>
              <a:rPr lang="en-US" sz="3200" dirty="0" err="1"/>
              <a:t>cung</a:t>
            </a:r>
            <a:r>
              <a:rPr lang="en-US" sz="3200" dirty="0"/>
              <a:t> </a:t>
            </a:r>
            <a:r>
              <a:rPr lang="en-US" sz="3200" dirty="0" err="1"/>
              <a:t>cấp</a:t>
            </a:r>
            <a:r>
              <a:rPr lang="en-US" sz="3200" dirty="0"/>
              <a:t> lipid </a:t>
            </a:r>
            <a:r>
              <a:rPr lang="en-US" sz="3200" dirty="0" err="1"/>
              <a:t>không</a:t>
            </a:r>
            <a:r>
              <a:rPr lang="en-US" sz="3200" dirty="0"/>
              <a:t> </a:t>
            </a:r>
            <a:r>
              <a:rPr lang="en-US" sz="3200" dirty="0" err="1"/>
              <a:t>nên</a:t>
            </a:r>
            <a:r>
              <a:rPr lang="en-US" sz="3200" dirty="0"/>
              <a:t> </a:t>
            </a:r>
            <a:r>
              <a:rPr lang="en-US" sz="3200" dirty="0" err="1"/>
              <a:t>bằng</a:t>
            </a:r>
            <a:r>
              <a:rPr lang="en-US" sz="3200" dirty="0"/>
              <a:t> </a:t>
            </a:r>
            <a:r>
              <a:rPr lang="en-US" sz="3200" dirty="0" err="1"/>
              <a:t>người</a:t>
            </a:r>
            <a:r>
              <a:rPr lang="en-US" sz="3200" dirty="0"/>
              <a:t> </a:t>
            </a:r>
            <a:r>
              <a:rPr lang="en-US" sz="3200" dirty="0" err="1"/>
              <a:t>già</a:t>
            </a:r>
            <a:r>
              <a:rPr lang="en-US" sz="3200" dirty="0"/>
              <a:t>.</a:t>
            </a:r>
          </a:p>
        </p:txBody>
      </p:sp>
      <p:pic>
        <p:nvPicPr>
          <p:cNvPr id="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tra</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r>
              <a:rPr lang="en-US" sz="3200" b="1" dirty="0" err="1">
                <a:latin typeface="Arial" pitchFamily="34" charset="0"/>
                <a:cs typeface="Arial" pitchFamily="34" charset="0"/>
              </a:rPr>
              <a:t>cũ</a:t>
            </a:r>
            <a:r>
              <a:rPr lang="en-US" sz="3200" b="1" dirty="0">
                <a:latin typeface="Arial" pitchFamily="34" charset="0"/>
                <a:cs typeface="Arial" pitchFamily="34" charset="0"/>
              </a:rPr>
              <a:t> </a:t>
            </a:r>
          </a:p>
        </p:txBody>
      </p:sp>
      <p:pic>
        <p:nvPicPr>
          <p:cNvPr id="9"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48785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5"/>
                                        </p:tgtEl>
                                        <p:attrNameLst>
                                          <p:attrName>fillcolor</p:attrName>
                                        </p:attrNameLst>
                                      </p:cBhvr>
                                      <p:to>
                                        <a:srgbClr val="FF0000"/>
                                      </p:to>
                                    </p:animClr>
                                    <p:set>
                                      <p:cBhvr>
                                        <p:cTn id="32" dur="2000" fill="hold"/>
                                        <p:tgtEl>
                                          <p:spTgt spid="5"/>
                                        </p:tgtEl>
                                        <p:attrNameLst>
                                          <p:attrName>fill.type</p:attrName>
                                        </p:attrNameLst>
                                      </p:cBhvr>
                                      <p:to>
                                        <p:strVal val="solid"/>
                                      </p:to>
                                    </p:set>
                                    <p:set>
                                      <p:cBhvr>
                                        <p:cTn id="33" dur="2000" fill="hold"/>
                                        <p:tgtEl>
                                          <p:spTgt spid="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bwMode="auto">
          <a:xfrm>
            <a:off x="2154238" y="630238"/>
            <a:ext cx="432911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vi-VN" sz="4400" b="1" dirty="0">
                <a:cs typeface="Arial" pitchFamily="34" charset="0"/>
              </a:rPr>
              <a:t>Mục tiêu</a:t>
            </a:r>
            <a:endParaRPr lang="en-US" sz="4400" b="1" dirty="0">
              <a:latin typeface="Arial" pitchFamily="34" charset="0"/>
              <a:cs typeface="Arial" pitchFamily="34" charset="0"/>
            </a:endParaRPr>
          </a:p>
        </p:txBody>
      </p:sp>
      <p:sp>
        <p:nvSpPr>
          <p:cNvPr id="7" name="Rectangle 6"/>
          <p:cNvSpPr/>
          <p:nvPr/>
        </p:nvSpPr>
        <p:spPr>
          <a:xfrm>
            <a:off x="0" y="1546224"/>
            <a:ext cx="9144000" cy="3711576"/>
          </a:xfrm>
          <a:prstGeom prst="rect">
            <a:avLst/>
          </a:prstGeom>
          <a:solidFill>
            <a:srgbClr val="8064A2">
              <a:lumMod val="20000"/>
              <a:lumOff val="80000"/>
            </a:srgbClr>
          </a:solidFill>
          <a:ln w="6350" cap="flat" cmpd="sng" algn="ctr">
            <a:solidFill>
              <a:sysClr val="windowText" lastClr="000000"/>
            </a:solidFill>
            <a:prstDash val="solid"/>
            <a:miter lim="800000"/>
          </a:ln>
          <a:effectLst/>
        </p:spPr>
        <p:txBody>
          <a:bodyPr anchor="ctr"/>
          <a:lstStyle/>
          <a:p>
            <a:r>
              <a:rPr lang="en-US" sz="3200" b="1" dirty="0" err="1"/>
              <a:t>Kiến</a:t>
            </a:r>
            <a:r>
              <a:rPr lang="en-US" sz="3200" b="1" dirty="0"/>
              <a:t> </a:t>
            </a:r>
            <a:r>
              <a:rPr lang="en-US" sz="3200" b="1" dirty="0" err="1"/>
              <a:t>thức</a:t>
            </a:r>
            <a:r>
              <a:rPr lang="en-US" sz="3200" b="1" dirty="0"/>
              <a:t>: </a:t>
            </a:r>
          </a:p>
          <a:p>
            <a:pPr lvl="0"/>
            <a:r>
              <a:rPr lang="en-US" sz="3200" dirty="0"/>
              <a:t>-</a:t>
            </a:r>
            <a:r>
              <a:rPr lang="en-US" sz="3200" dirty="0" err="1"/>
              <a:t>Trình</a:t>
            </a:r>
            <a:r>
              <a:rPr lang="en-US" sz="3200" dirty="0"/>
              <a:t> </a:t>
            </a:r>
            <a:r>
              <a:rPr lang="en-US" sz="3200" dirty="0" err="1"/>
              <a:t>bày</a:t>
            </a:r>
            <a:r>
              <a:rPr lang="en-US" sz="3200" dirty="0"/>
              <a:t> </a:t>
            </a:r>
            <a:r>
              <a:rPr lang="en-US" sz="3200" dirty="0" err="1"/>
              <a:t>được</a:t>
            </a:r>
            <a:r>
              <a:rPr lang="en-US" sz="3200" dirty="0"/>
              <a:t> </a:t>
            </a:r>
            <a:r>
              <a:rPr lang="en-US" sz="3200" dirty="0" err="1"/>
              <a:t>nguồn</a:t>
            </a:r>
            <a:r>
              <a:rPr lang="en-US" sz="3200" dirty="0"/>
              <a:t> </a:t>
            </a:r>
            <a:r>
              <a:rPr lang="en-US" sz="3200" dirty="0" err="1"/>
              <a:t>dinh</a:t>
            </a:r>
            <a:r>
              <a:rPr lang="en-US" sz="3200" dirty="0"/>
              <a:t> </a:t>
            </a:r>
            <a:r>
              <a:rPr lang="en-US" sz="3200" dirty="0" err="1"/>
              <a:t>dưỡng</a:t>
            </a:r>
            <a:r>
              <a:rPr lang="en-US" sz="3200" dirty="0"/>
              <a:t> </a:t>
            </a:r>
            <a:r>
              <a:rPr lang="en-US" sz="3200" dirty="0" err="1"/>
              <a:t>không</a:t>
            </a:r>
            <a:r>
              <a:rPr lang="en-US" sz="3200" dirty="0"/>
              <a:t> </a:t>
            </a:r>
            <a:r>
              <a:rPr lang="en-US" sz="3200" dirty="0" err="1"/>
              <a:t>sinh</a:t>
            </a:r>
            <a:r>
              <a:rPr lang="en-US" sz="3200" dirty="0"/>
              <a:t> </a:t>
            </a:r>
            <a:r>
              <a:rPr lang="en-US" sz="3200" dirty="0" err="1"/>
              <a:t>năng</a:t>
            </a:r>
            <a:r>
              <a:rPr lang="en-US" sz="3200" dirty="0"/>
              <a:t> </a:t>
            </a:r>
            <a:r>
              <a:rPr lang="en-US" sz="3200" dirty="0" err="1"/>
              <a:t>lượng</a:t>
            </a:r>
            <a:r>
              <a:rPr lang="en-US" sz="3200" dirty="0"/>
              <a:t>; </a:t>
            </a:r>
          </a:p>
          <a:p>
            <a:pPr lvl="0"/>
            <a:endParaRPr lang="en-US" sz="3200" dirty="0"/>
          </a:p>
          <a:p>
            <a:pPr lvl="0"/>
            <a:r>
              <a:rPr lang="en-US" sz="3200" dirty="0"/>
              <a:t>-</a:t>
            </a:r>
            <a:r>
              <a:rPr lang="en-US" sz="3200" dirty="0" err="1"/>
              <a:t>Trình</a:t>
            </a:r>
            <a:r>
              <a:rPr lang="en-US" sz="3200" dirty="0"/>
              <a:t> </a:t>
            </a:r>
            <a:r>
              <a:rPr lang="en-US" sz="3200" dirty="0" err="1"/>
              <a:t>bày</a:t>
            </a:r>
            <a:r>
              <a:rPr lang="en-US" sz="3200" dirty="0"/>
              <a:t> </a:t>
            </a:r>
            <a:r>
              <a:rPr lang="en-US" sz="3200" dirty="0" err="1"/>
              <a:t>được</a:t>
            </a:r>
            <a:r>
              <a:rPr lang="en-US" sz="3200" dirty="0"/>
              <a:t> </a:t>
            </a:r>
            <a:r>
              <a:rPr lang="en-US" sz="3200" dirty="0" err="1"/>
              <a:t>nhu</a:t>
            </a:r>
            <a:r>
              <a:rPr lang="en-US" sz="3200" dirty="0"/>
              <a:t> </a:t>
            </a:r>
            <a:r>
              <a:rPr lang="en-US" sz="3200" dirty="0" err="1"/>
              <a:t>cầu</a:t>
            </a:r>
            <a:r>
              <a:rPr lang="en-US" sz="3200" dirty="0"/>
              <a:t> </a:t>
            </a:r>
            <a:r>
              <a:rPr lang="en-US" sz="3200" dirty="0" err="1"/>
              <a:t>của</a:t>
            </a:r>
            <a:r>
              <a:rPr lang="en-US" sz="3200" dirty="0"/>
              <a:t> </a:t>
            </a:r>
            <a:r>
              <a:rPr lang="en-US" sz="3200" dirty="0" err="1"/>
              <a:t>cơ</a:t>
            </a:r>
            <a:r>
              <a:rPr lang="en-US" sz="3200" dirty="0"/>
              <a:t> </a:t>
            </a:r>
            <a:r>
              <a:rPr lang="en-US" sz="3200" dirty="0" err="1"/>
              <a:t>thế</a:t>
            </a:r>
            <a:r>
              <a:rPr lang="en-US" sz="3200" dirty="0"/>
              <a:t> </a:t>
            </a:r>
            <a:r>
              <a:rPr lang="en-US" sz="3200" dirty="0" err="1"/>
              <a:t>đối</a:t>
            </a:r>
            <a:r>
              <a:rPr lang="en-US" sz="3200" dirty="0"/>
              <a:t> </a:t>
            </a:r>
            <a:r>
              <a:rPr lang="en-US" sz="3200" dirty="0" err="1"/>
              <a:t>với</a:t>
            </a:r>
            <a:r>
              <a:rPr lang="en-US" sz="3200" dirty="0"/>
              <a:t> </a:t>
            </a:r>
            <a:r>
              <a:rPr lang="en-US" sz="3200" dirty="0" err="1"/>
              <a:t>các</a:t>
            </a:r>
            <a:r>
              <a:rPr lang="en-US" sz="3200" dirty="0"/>
              <a:t> </a:t>
            </a:r>
            <a:r>
              <a:rPr lang="en-US" sz="3200" dirty="0" err="1"/>
              <a:t>chất</a:t>
            </a:r>
            <a:r>
              <a:rPr lang="en-US" sz="3200" dirty="0"/>
              <a:t> </a:t>
            </a:r>
            <a:r>
              <a:rPr lang="en-US" sz="3200" dirty="0" err="1"/>
              <a:t>dinh</a:t>
            </a:r>
            <a:r>
              <a:rPr lang="en-US" sz="3200" dirty="0"/>
              <a:t> </a:t>
            </a:r>
            <a:r>
              <a:rPr lang="en-US" sz="3200" dirty="0" err="1"/>
              <a:t>dưỡng</a:t>
            </a:r>
            <a:r>
              <a:rPr lang="en-US" sz="3200" dirty="0"/>
              <a:t> </a:t>
            </a:r>
            <a:r>
              <a:rPr lang="en-US" sz="3200" dirty="0" err="1"/>
              <a:t>không</a:t>
            </a:r>
            <a:r>
              <a:rPr lang="en-US" sz="3200" dirty="0"/>
              <a:t> </a:t>
            </a:r>
            <a:r>
              <a:rPr lang="en-US" sz="3200" dirty="0" err="1"/>
              <a:t>sinh</a:t>
            </a:r>
            <a:r>
              <a:rPr lang="en-US" sz="3200" dirty="0"/>
              <a:t> </a:t>
            </a:r>
            <a:r>
              <a:rPr lang="en-US" sz="3200" dirty="0" err="1"/>
              <a:t>năng</a:t>
            </a:r>
            <a:r>
              <a:rPr lang="en-US" sz="3200" dirty="0"/>
              <a:t> </a:t>
            </a:r>
            <a:r>
              <a:rPr lang="en-US" sz="3200" dirty="0" err="1"/>
              <a:t>lượng</a:t>
            </a:r>
            <a:r>
              <a:rPr lang="en-US" sz="3200" dirty="0"/>
              <a:t>. </a:t>
            </a:r>
          </a:p>
          <a:p>
            <a:pPr lvl="0">
              <a:defRPr/>
            </a:pPr>
            <a:endParaRPr lang="vi-VN" sz="3600" kern="0" dirty="0">
              <a:solidFill>
                <a:sysClr val="windowText" lastClr="000000"/>
              </a:solidFill>
              <a:latin typeface="Arial"/>
              <a:cs typeface="Arial" pitchFamily="34" charset="0"/>
            </a:endParaRP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22383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bwMode="auto">
          <a:xfrm>
            <a:off x="2154238" y="630238"/>
            <a:ext cx="432911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vi-VN" sz="4400" b="1" dirty="0">
                <a:cs typeface="Arial" pitchFamily="34" charset="0"/>
              </a:rPr>
              <a:t>Mục tiêu</a:t>
            </a:r>
            <a:endParaRPr lang="en-US" sz="4400" b="1" dirty="0">
              <a:latin typeface="Arial" pitchFamily="34" charset="0"/>
              <a:cs typeface="Arial" pitchFamily="34" charset="0"/>
            </a:endParaRPr>
          </a:p>
        </p:txBody>
      </p:sp>
      <p:sp>
        <p:nvSpPr>
          <p:cNvPr id="7" name="Rectangle 6"/>
          <p:cNvSpPr/>
          <p:nvPr/>
        </p:nvSpPr>
        <p:spPr>
          <a:xfrm>
            <a:off x="0" y="1546224"/>
            <a:ext cx="9144000" cy="3711576"/>
          </a:xfrm>
          <a:prstGeom prst="rect">
            <a:avLst/>
          </a:prstGeom>
          <a:solidFill>
            <a:schemeClr val="accent4">
              <a:lumMod val="40000"/>
              <a:lumOff val="60000"/>
            </a:schemeClr>
          </a:solidFill>
          <a:ln w="6350" cap="flat" cmpd="sng" algn="ctr">
            <a:solidFill>
              <a:sysClr val="windowText" lastClr="000000"/>
            </a:solidFill>
            <a:prstDash val="solid"/>
            <a:miter lim="800000"/>
          </a:ln>
          <a:effectLst/>
        </p:spPr>
        <p:txBody>
          <a:bodyPr anchor="ctr"/>
          <a:lstStyle/>
          <a:p>
            <a:pPr marL="360045" marR="0" indent="360045" algn="just">
              <a:lnSpc>
                <a:spcPct val="110000"/>
              </a:lnSpc>
              <a:spcBef>
                <a:spcPts val="200"/>
              </a:spcBef>
              <a:spcAft>
                <a:spcPts val="200"/>
              </a:spcAft>
            </a:pPr>
            <a:r>
              <a:rPr lang="en-US" sz="3200" b="1" dirty="0" err="1">
                <a:effectLst/>
                <a:latin typeface="Times New Roman" panose="02020603050405020304" pitchFamily="18" charset="0"/>
                <a:ea typeface="Calibri" panose="020F0502020204030204" pitchFamily="34" charset="0"/>
              </a:rPr>
              <a:t>Kỹ</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năng</a:t>
            </a:r>
            <a:r>
              <a:rPr lang="en-US" sz="3200" b="1" dirty="0">
                <a:effectLst/>
                <a:latin typeface="Times New Roman" panose="02020603050405020304" pitchFamily="18" charset="0"/>
                <a:ea typeface="Calibri" panose="020F0502020204030204" pitchFamily="34" charset="0"/>
              </a:rPr>
              <a:t>: </a:t>
            </a:r>
          </a:p>
          <a:p>
            <a:pPr marL="342900" marR="0" lvl="0" indent="-342900" algn="just">
              <a:lnSpc>
                <a:spcPct val="110000"/>
              </a:lnSpc>
              <a:spcBef>
                <a:spcPts val="200"/>
              </a:spcBef>
              <a:spcAft>
                <a:spcPts val="200"/>
              </a:spcAft>
              <a:buFont typeface="Courier New" panose="02070309020205020404" pitchFamily="49" charset="0"/>
              <a:buChar char="o"/>
            </a:pPr>
            <a:r>
              <a:rPr lang="en-US" sz="3200" dirty="0" err="1">
                <a:effectLst/>
                <a:latin typeface="Times New Roman" panose="02020603050405020304" pitchFamily="18" charset="0"/>
                <a:ea typeface="Calibri" panose="020F0502020204030204" pitchFamily="34" charset="0"/>
              </a:rPr>
              <a:t>Xác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định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được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giá</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trị</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dưỡng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của</a:t>
            </a:r>
            <a:r>
              <a:rPr lang="en-US" sz="3200" dirty="0">
                <a:effectLst/>
                <a:latin typeface="Times New Roman" panose="02020603050405020304" pitchFamily="18" charset="0"/>
                <a:ea typeface="Calibri" panose="020F0502020204030204" pitchFamily="34" charset="0"/>
              </a:rPr>
              <a:t> vitamin, </a:t>
            </a:r>
            <a:r>
              <a:rPr lang="en-US" sz="3200" dirty="0" err="1">
                <a:effectLst/>
                <a:latin typeface="Times New Roman" panose="02020603050405020304" pitchFamily="18" charset="0"/>
                <a:ea typeface="Calibri" panose="020F0502020204030204" pitchFamily="34" charset="0"/>
              </a:rPr>
              <a:t>chất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khoáng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nước</a:t>
            </a:r>
            <a:r>
              <a:rPr lang="en-US" sz="3200" dirty="0">
                <a:effectLst/>
                <a:latin typeface="Times New Roman" panose="02020603050405020304" pitchFamily="18" charset="0"/>
                <a:ea typeface="Calibri" panose="020F0502020204030204" pitchFamily="34" charset="0"/>
              </a:rPr>
              <a:t>;</a:t>
            </a:r>
          </a:p>
          <a:p>
            <a:pPr marL="342900" marR="0" lvl="0" indent="-342900" algn="just">
              <a:lnSpc>
                <a:spcPct val="110000"/>
              </a:lnSpc>
              <a:spcBef>
                <a:spcPts val="200"/>
              </a:spcBef>
              <a:spcAft>
                <a:spcPts val="200"/>
              </a:spcAft>
              <a:buFont typeface="Courier New" panose="02070309020205020404" pitchFamily="49" charset="0"/>
              <a:buChar char="o"/>
            </a:pPr>
            <a:r>
              <a:rPr lang="en-US" sz="3200" dirty="0" err="1">
                <a:effectLst/>
                <a:latin typeface="Times New Roman" panose="02020603050405020304" pitchFamily="18" charset="0"/>
                <a:ea typeface="Calibri" panose="020F0502020204030204" pitchFamily="34" charset="0"/>
              </a:rPr>
              <a:t>Xác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định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được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hàm</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lượng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tỉ</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lệ</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các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chất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dưỡng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không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sinh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năng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lượng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nhằm</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thoả</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mãn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nhu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cầu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dưỡng</a:t>
            </a:r>
            <a:r>
              <a:rPr lang="en-US" sz="3200" dirty="0">
                <a:effectLst/>
                <a:latin typeface="Times New Roman" panose="02020603050405020304" pitchFamily="18" charset="0"/>
                <a:ea typeface="Calibri" panose="020F0502020204030204" pitchFamily="34" charset="0"/>
              </a:rPr>
              <a:t> .</a:t>
            </a:r>
          </a:p>
          <a:p>
            <a:pPr lvl="0">
              <a:defRPr/>
            </a:pPr>
            <a:endParaRPr lang="vi-VN" sz="3600" kern="0" dirty="0">
              <a:solidFill>
                <a:sysClr val="windowText" lastClr="000000"/>
              </a:solidFill>
              <a:latin typeface="Arial"/>
              <a:cs typeface="Arial" pitchFamily="34" charset="0"/>
            </a:endParaRP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19371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bwMode="auto">
          <a:xfrm>
            <a:off x="2154238" y="630238"/>
            <a:ext cx="432911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vi-VN" sz="4400" b="1" dirty="0">
                <a:cs typeface="Arial" pitchFamily="34" charset="0"/>
              </a:rPr>
              <a:t>Mục tiêu</a:t>
            </a:r>
            <a:endParaRPr lang="en-US" sz="4400" b="1" dirty="0">
              <a:latin typeface="Arial" pitchFamily="34" charset="0"/>
              <a:cs typeface="Arial" pitchFamily="34" charset="0"/>
            </a:endParaRPr>
          </a:p>
        </p:txBody>
      </p:sp>
      <p:sp>
        <p:nvSpPr>
          <p:cNvPr id="7" name="Rectangle 6"/>
          <p:cNvSpPr/>
          <p:nvPr/>
        </p:nvSpPr>
        <p:spPr>
          <a:xfrm>
            <a:off x="0" y="1546224"/>
            <a:ext cx="9144000" cy="4681538"/>
          </a:xfrm>
          <a:prstGeom prst="rect">
            <a:avLst/>
          </a:prstGeom>
          <a:solidFill>
            <a:srgbClr val="8064A2">
              <a:lumMod val="20000"/>
              <a:lumOff val="80000"/>
            </a:srgbClr>
          </a:solidFill>
          <a:ln w="6350" cap="flat" cmpd="sng" algn="ctr">
            <a:solidFill>
              <a:sysClr val="windowText" lastClr="000000"/>
            </a:solidFill>
            <a:prstDash val="solid"/>
            <a:miter lim="800000"/>
          </a:ln>
          <a:effectLst/>
        </p:spPr>
        <p:txBody>
          <a:bodyPr anchor="ctr"/>
          <a:lstStyle/>
          <a:p>
            <a:pPr marL="360045" marR="0" indent="360045" algn="just">
              <a:lnSpc>
                <a:spcPct val="110000"/>
              </a:lnSpc>
              <a:spcBef>
                <a:spcPts val="200"/>
              </a:spcBef>
              <a:spcAft>
                <a:spcPts val="200"/>
              </a:spcAft>
            </a:pPr>
            <a:r>
              <a:rPr lang="en-US" sz="3200" b="1" dirty="0" err="1">
                <a:effectLst/>
                <a:latin typeface="Times New Roman" panose="02020603050405020304" pitchFamily="18" charset="0"/>
                <a:ea typeface="Calibri" panose="020F0502020204030204" pitchFamily="34" charset="0"/>
              </a:rPr>
              <a:t>Thái</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độ</a:t>
            </a:r>
            <a:r>
              <a:rPr lang="en-US" sz="3200" b="1" dirty="0">
                <a:effectLst/>
                <a:latin typeface="Times New Roman" panose="02020603050405020304" pitchFamily="18" charset="0"/>
                <a:ea typeface="Calibri" panose="020F0502020204030204" pitchFamily="34" charset="0"/>
              </a:rPr>
              <a:t>: </a:t>
            </a:r>
          </a:p>
          <a:p>
            <a:pPr marL="342900" marR="0" lvl="0" indent="-342900" algn="just">
              <a:lnSpc>
                <a:spcPct val="110000"/>
              </a:lnSpc>
              <a:spcBef>
                <a:spcPts val="200"/>
              </a:spcBef>
              <a:spcAft>
                <a:spcPts val="200"/>
              </a:spcAft>
              <a:buFont typeface="Courier New" panose="02070309020205020404" pitchFamily="49" charset="0"/>
              <a:buChar char="o"/>
            </a:pPr>
            <a:r>
              <a:rPr lang="en-US" sz="3200" dirty="0" err="1">
                <a:effectLst/>
                <a:latin typeface="Times New Roman" panose="02020603050405020304" pitchFamily="18" charset="0"/>
                <a:ea typeface="Calibri" panose="020F0502020204030204" pitchFamily="34" charset="0"/>
              </a:rPr>
              <a:t>Biết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cách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bổ</a:t>
            </a:r>
            <a:r>
              <a:rPr lang="en-US" sz="3200" dirty="0">
                <a:effectLst/>
                <a:latin typeface="Times New Roman" panose="02020603050405020304" pitchFamily="18" charset="0"/>
                <a:ea typeface="Calibri" panose="020F0502020204030204" pitchFamily="34" charset="0"/>
              </a:rPr>
              <a:t> sung </a:t>
            </a:r>
            <a:r>
              <a:rPr lang="en-US" sz="3200" dirty="0" err="1">
                <a:effectLst/>
                <a:latin typeface="Times New Roman" panose="02020603050405020304" pitchFamily="18" charset="0"/>
                <a:ea typeface="Calibri" panose="020F0502020204030204" pitchFamily="34" charset="0"/>
              </a:rPr>
              <a:t>các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chất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dưỡng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không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sinh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năng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lượng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theo</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nhu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cầu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cơ</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thể</a:t>
            </a:r>
            <a:r>
              <a:rPr lang="en-US" sz="3200" dirty="0">
                <a:effectLst/>
                <a:latin typeface="Times New Roman" panose="02020603050405020304" pitchFamily="18" charset="0"/>
                <a:ea typeface="Calibri" panose="020F0502020204030204" pitchFamily="34" charset="0"/>
              </a:rPr>
              <a:t>.</a:t>
            </a:r>
          </a:p>
          <a:p>
            <a:pPr marL="342900" marR="0" lvl="0" indent="-342900" algn="just">
              <a:lnSpc>
                <a:spcPct val="110000"/>
              </a:lnSpc>
              <a:spcBef>
                <a:spcPts val="200"/>
              </a:spcBef>
              <a:spcAft>
                <a:spcPts val="200"/>
              </a:spcAft>
              <a:buFont typeface="Courier New" panose="02070309020205020404" pitchFamily="49" charset="0"/>
              <a:buChar char="o"/>
            </a:pPr>
            <a:r>
              <a:rPr lang="en-US" sz="3200" dirty="0" err="1">
                <a:effectLst/>
                <a:latin typeface="Times New Roman" panose="02020603050405020304" pitchFamily="18" charset="0"/>
                <a:ea typeface="Calibri" panose="020F0502020204030204" pitchFamily="34" charset="0"/>
              </a:rPr>
              <a:t>Có</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chế</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độ</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ăn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hợp</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lý</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để</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có</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một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có</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sức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khoẻ</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tốt</a:t>
            </a:r>
            <a:r>
              <a:rPr lang="en-US" sz="3200" dirty="0">
                <a:effectLst/>
                <a:latin typeface="Times New Roman" panose="02020603050405020304" pitchFamily="18" charset="0"/>
                <a:ea typeface="Calibri" panose="020F0502020204030204" pitchFamily="34" charset="0"/>
              </a:rPr>
              <a:t>. </a:t>
            </a:r>
          </a:p>
          <a:p>
            <a:pPr marL="342900" marR="0" lvl="0" indent="-342900" algn="just">
              <a:lnSpc>
                <a:spcPct val="110000"/>
              </a:lnSpc>
              <a:spcBef>
                <a:spcPts val="200"/>
              </a:spcBef>
              <a:spcAft>
                <a:spcPts val="200"/>
              </a:spcAft>
              <a:buFont typeface="Courier New" panose="02070309020205020404" pitchFamily="49" charset="0"/>
              <a:buChar char="o"/>
            </a:pPr>
            <a:r>
              <a:rPr lang="en-US" sz="3200" dirty="0" err="1">
                <a:effectLst/>
                <a:latin typeface="Times New Roman" panose="02020603050405020304" pitchFamily="18" charset="0"/>
                <a:ea typeface="Calibri" panose="020F0502020204030204" pitchFamily="34" charset="0"/>
              </a:rPr>
              <a:t>Chọn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lựa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những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thực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phẩm</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không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sinh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năng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lượng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phù</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hợp</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với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từng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đối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tượng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cụ</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thể</a:t>
            </a:r>
            <a:r>
              <a:rPr lang="en-US" sz="3200" dirty="0">
                <a:effectLst/>
                <a:latin typeface="Times New Roman" panose="02020603050405020304" pitchFamily="18" charset="0"/>
                <a:ea typeface="Calibri" panose="020F0502020204030204" pitchFamily="34" charset="0"/>
              </a:rPr>
              <a:t>.</a:t>
            </a: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644313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3395664"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60000" lnSpcReduction="200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dirty="0">
                <a:latin typeface="Arial" pitchFamily="34" charset="0"/>
                <a:cs typeface="Arial" pitchFamily="34" charset="0"/>
              </a:rPr>
              <a:t>NỘI DUNG</a:t>
            </a:r>
          </a:p>
        </p:txBody>
      </p:sp>
      <p:sp>
        <p:nvSpPr>
          <p:cNvPr id="10" name="Rectangle 9"/>
          <p:cNvSpPr/>
          <p:nvPr/>
        </p:nvSpPr>
        <p:spPr>
          <a:xfrm>
            <a:off x="76200" y="1114425"/>
            <a:ext cx="3733800" cy="720725"/>
          </a:xfrm>
          <a:prstGeom prst="rect">
            <a:avLst/>
          </a:prstGeom>
          <a:solidFill>
            <a:srgbClr val="E4F41A"/>
          </a:solidFill>
          <a:ln w="6350" cap="flat" cmpd="sng" algn="ctr">
            <a:solidFill>
              <a:sysClr val="windowText" lastClr="000000"/>
            </a:solidFill>
            <a:prstDash val="solid"/>
            <a:miter lim="800000"/>
          </a:ln>
          <a:effectLst/>
        </p:spPr>
        <p:txBody>
          <a:bodyPr anchor="ctr"/>
          <a:lstStyle/>
          <a:p>
            <a:r>
              <a:rPr lang="en-US" sz="3200" b="1" dirty="0">
                <a:latin typeface="Times New Roman" panose="02020603050405020304" pitchFamily="18" charset="0"/>
                <a:cs typeface="Times New Roman" panose="02020603050405020304" pitchFamily="18" charset="0"/>
              </a:rPr>
              <a:t>2.1.Các </a:t>
            </a:r>
            <a:r>
              <a:rPr lang="en-US" sz="3200" b="1" dirty="0" err="1">
                <a:latin typeface="Times New Roman" panose="02020603050405020304" pitchFamily="18" charset="0"/>
                <a:cs typeface="Times New Roman" panose="02020603050405020304" pitchFamily="18" charset="0"/>
              </a:rPr>
              <a:t>loại</a:t>
            </a:r>
            <a:r>
              <a:rPr lang="en-US" sz="3200" b="1" dirty="0">
                <a:latin typeface="Times New Roman" panose="02020603050405020304" pitchFamily="18" charset="0"/>
                <a:cs typeface="Times New Roman" panose="02020603050405020304" pitchFamily="18" charset="0"/>
              </a:rPr>
              <a:t> Vitamin</a:t>
            </a:r>
            <a:endParaRPr lang="en-US" sz="3200" dirty="0">
              <a:latin typeface="Times New Roman" panose="02020603050405020304" pitchFamily="18" charset="0"/>
              <a:cs typeface="Times New Roman" panose="02020603050405020304" pitchFamily="18" charset="0"/>
            </a:endParaRPr>
          </a:p>
        </p:txBody>
      </p:sp>
      <p:sp>
        <p:nvSpPr>
          <p:cNvPr id="11" name="Rounded Rectangle 10"/>
          <p:cNvSpPr/>
          <p:nvPr/>
        </p:nvSpPr>
        <p:spPr>
          <a:xfrm>
            <a:off x="76200" y="2057401"/>
            <a:ext cx="8991599" cy="46482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defTabSz="914400">
              <a:defRPr/>
            </a:pPr>
            <a:r>
              <a:rPr lang="vi-VN" sz="3600" kern="0" dirty="0">
                <a:solidFill>
                  <a:sysClr val="windowText" lastClr="000000"/>
                </a:solidFill>
                <a:latin typeface="Arial"/>
                <a:cs typeface="Arial" pitchFamily="34" charset="0"/>
              </a:rPr>
              <a:t>Vitamin là những </a:t>
            </a:r>
            <a:r>
              <a:rPr lang="vi-VN" sz="3600" b="1" kern="0" dirty="0">
                <a:solidFill>
                  <a:sysClr val="windowText" lastClr="000000"/>
                </a:solidFill>
                <a:latin typeface="Arial"/>
                <a:cs typeface="Arial" pitchFamily="34" charset="0"/>
              </a:rPr>
              <a:t>chất hữu cơ </a:t>
            </a:r>
            <a:r>
              <a:rPr lang="vi-VN" sz="3600" kern="0" dirty="0">
                <a:solidFill>
                  <a:sysClr val="windowText" lastClr="000000"/>
                </a:solidFill>
                <a:latin typeface="Arial"/>
                <a:cs typeface="Arial" pitchFamily="34" charset="0"/>
              </a:rPr>
              <a:t>cần thiết đối với cơ thể, </a:t>
            </a:r>
            <a:endParaRPr lang="en-US" sz="3600" kern="0" dirty="0">
              <a:solidFill>
                <a:sysClr val="windowText" lastClr="000000"/>
              </a:solidFill>
              <a:latin typeface="Arial"/>
              <a:cs typeface="Arial" pitchFamily="34" charset="0"/>
            </a:endParaRPr>
          </a:p>
          <a:p>
            <a:pPr lvl="0" defTabSz="914400">
              <a:defRPr/>
            </a:pPr>
            <a:r>
              <a:rPr lang="vi-VN" sz="3600" kern="0" dirty="0">
                <a:solidFill>
                  <a:sysClr val="windowText" lastClr="000000"/>
                </a:solidFill>
                <a:latin typeface="Arial"/>
                <a:cs typeface="Arial" pitchFamily="34" charset="0"/>
              </a:rPr>
              <a:t>tuy nhu cầu đòi hỏi với </a:t>
            </a:r>
            <a:r>
              <a:rPr lang="vi-VN" sz="3600" b="1" kern="0" dirty="0">
                <a:solidFill>
                  <a:sysClr val="windowText" lastClr="000000"/>
                </a:solidFill>
                <a:latin typeface="Arial"/>
                <a:cs typeface="Arial" pitchFamily="34" charset="0"/>
              </a:rPr>
              <a:t>số lượng ít </a:t>
            </a:r>
            <a:r>
              <a:rPr lang="vi-VN" sz="3600" kern="0" dirty="0">
                <a:solidFill>
                  <a:sysClr val="windowText" lastClr="000000"/>
                </a:solidFill>
                <a:latin typeface="Arial"/>
                <a:cs typeface="Arial" pitchFamily="34" charset="0"/>
              </a:rPr>
              <a:t>nhưng chúng bắt buộc </a:t>
            </a:r>
            <a:r>
              <a:rPr lang="vi-VN" sz="3600" b="1" kern="0" dirty="0">
                <a:solidFill>
                  <a:sysClr val="windowText" lastClr="000000"/>
                </a:solidFill>
                <a:latin typeface="Arial"/>
                <a:cs typeface="Arial" pitchFamily="34" charset="0"/>
              </a:rPr>
              <a:t>phải có </a:t>
            </a:r>
            <a:r>
              <a:rPr lang="vi-VN" sz="3600" kern="0" dirty="0">
                <a:solidFill>
                  <a:sysClr val="windowText" lastClr="000000"/>
                </a:solidFill>
                <a:latin typeface="Arial"/>
                <a:cs typeface="Arial" pitchFamily="34" charset="0"/>
              </a:rPr>
              <a:t>trong thức ăn hàng ngày, </a:t>
            </a:r>
            <a:endParaRPr lang="en-US" sz="3600" kern="0" dirty="0">
              <a:solidFill>
                <a:sysClr val="windowText" lastClr="000000"/>
              </a:solidFill>
              <a:latin typeface="Arial"/>
              <a:cs typeface="Arial" pitchFamily="34" charset="0"/>
            </a:endParaRPr>
          </a:p>
          <a:p>
            <a:pPr lvl="0" defTabSz="914400">
              <a:defRPr/>
            </a:pPr>
            <a:r>
              <a:rPr lang="vi-VN" sz="3600" kern="0" dirty="0">
                <a:solidFill>
                  <a:sysClr val="windowText" lastClr="000000"/>
                </a:solidFill>
                <a:latin typeface="Arial"/>
                <a:cs typeface="Arial" pitchFamily="34" charset="0"/>
              </a:rPr>
              <a:t>nếu thiếu thì sự </a:t>
            </a:r>
            <a:r>
              <a:rPr lang="vi-VN" sz="3600" b="1" kern="0" dirty="0">
                <a:solidFill>
                  <a:sysClr val="windowText" lastClr="000000"/>
                </a:solidFill>
                <a:latin typeface="Arial"/>
                <a:cs typeface="Arial" pitchFamily="34" charset="0"/>
              </a:rPr>
              <a:t>biến dưỡng </a:t>
            </a:r>
            <a:r>
              <a:rPr lang="vi-VN" sz="3600" kern="0" dirty="0">
                <a:solidFill>
                  <a:sysClr val="windowText" lastClr="000000"/>
                </a:solidFill>
                <a:latin typeface="Arial"/>
                <a:cs typeface="Arial" pitchFamily="34" charset="0"/>
              </a:rPr>
              <a:t>trong cơ thể sẽ </a:t>
            </a:r>
            <a:r>
              <a:rPr lang="vi-VN" sz="3600" b="1" kern="0" dirty="0">
                <a:solidFill>
                  <a:sysClr val="windowText" lastClr="000000"/>
                </a:solidFill>
                <a:latin typeface="Arial"/>
                <a:cs typeface="Arial" pitchFamily="34" charset="0"/>
              </a:rPr>
              <a:t>bị xáo trộn</a:t>
            </a:r>
            <a:r>
              <a:rPr lang="vi-VN" sz="3600" kern="0" dirty="0">
                <a:solidFill>
                  <a:sysClr val="windowText" lastClr="000000"/>
                </a:solidFill>
                <a:latin typeface="Arial"/>
                <a:cs typeface="Arial" pitchFamily="34" charset="0"/>
              </a:rPr>
              <a:t>. </a:t>
            </a:r>
            <a:endParaRPr kumimoji="0" lang="en-US" sz="360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657768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878137"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60000" lnSpcReduction="200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dirty="0">
                <a:latin typeface="Arial" pitchFamily="34" charset="0"/>
                <a:cs typeface="Arial" pitchFamily="34" charset="0"/>
              </a:rPr>
              <a:t>NỘI DUNG</a:t>
            </a:r>
          </a:p>
        </p:txBody>
      </p:sp>
      <p:sp>
        <p:nvSpPr>
          <p:cNvPr id="10" name="Rectangle 9"/>
          <p:cNvSpPr/>
          <p:nvPr/>
        </p:nvSpPr>
        <p:spPr>
          <a:xfrm>
            <a:off x="76200" y="1114425"/>
            <a:ext cx="3733800" cy="720725"/>
          </a:xfrm>
          <a:prstGeom prst="rect">
            <a:avLst/>
          </a:prstGeom>
          <a:solidFill>
            <a:srgbClr val="E4F41A"/>
          </a:solidFill>
          <a:ln w="6350" cap="flat" cmpd="sng" algn="ctr">
            <a:solidFill>
              <a:sysClr val="windowText" lastClr="000000"/>
            </a:solidFill>
            <a:prstDash val="solid"/>
            <a:miter lim="800000"/>
          </a:ln>
          <a:effectLst/>
        </p:spPr>
        <p:txBody>
          <a:bodyPr anchor="ctr"/>
          <a:lstStyle/>
          <a:p>
            <a:r>
              <a:rPr lang="en-US" sz="3200" b="1" dirty="0">
                <a:latin typeface="Times New Roman" panose="02020603050405020304" pitchFamily="18" charset="0"/>
                <a:cs typeface="Times New Roman" panose="02020603050405020304" pitchFamily="18" charset="0"/>
              </a:rPr>
              <a:t>2.1.Các </a:t>
            </a:r>
            <a:r>
              <a:rPr lang="en-US" sz="3200" b="1" dirty="0" err="1">
                <a:latin typeface="Times New Roman" panose="02020603050405020304" pitchFamily="18" charset="0"/>
                <a:cs typeface="Times New Roman" panose="02020603050405020304" pitchFamily="18" charset="0"/>
              </a:rPr>
              <a:t>loại</a:t>
            </a:r>
            <a:r>
              <a:rPr lang="en-US" sz="3200" b="1" dirty="0">
                <a:latin typeface="Times New Roman" panose="02020603050405020304" pitchFamily="18" charset="0"/>
                <a:cs typeface="Times New Roman" panose="02020603050405020304" pitchFamily="18" charset="0"/>
              </a:rPr>
              <a:t> Vitamin</a:t>
            </a:r>
            <a:endParaRPr lang="en-US" sz="3200" dirty="0">
              <a:latin typeface="Times New Roman" panose="02020603050405020304" pitchFamily="18" charset="0"/>
              <a:cs typeface="Times New Roman" panose="02020603050405020304" pitchFamily="18" charset="0"/>
            </a:endParaRPr>
          </a:p>
        </p:txBody>
      </p:sp>
      <p:sp>
        <p:nvSpPr>
          <p:cNvPr id="11" name="Rounded Rectangle 10"/>
          <p:cNvSpPr/>
          <p:nvPr/>
        </p:nvSpPr>
        <p:spPr>
          <a:xfrm>
            <a:off x="0" y="2676525"/>
            <a:ext cx="9144000" cy="1063625"/>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algn="ctr" defTabSz="914400">
              <a:defRPr/>
            </a:pPr>
            <a:r>
              <a:rPr lang="vi-VN" sz="3600" b="1" kern="0" dirty="0">
                <a:solidFill>
                  <a:sysClr val="windowText" lastClr="000000"/>
                </a:solidFill>
                <a:latin typeface="Arial"/>
                <a:cs typeface="Arial" pitchFamily="34" charset="0"/>
              </a:rPr>
              <a:t>Từ lâu, vitamin được chia thành hai nhóm: </a:t>
            </a: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228600" y="3962400"/>
            <a:ext cx="8669339" cy="1065213"/>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algn="ctr" defTabSz="914400">
              <a:defRPr/>
            </a:pPr>
            <a:r>
              <a:rPr lang="vi-VN" sz="3600" b="1" kern="0" dirty="0">
                <a:solidFill>
                  <a:sysClr val="windowText" lastClr="000000"/>
                </a:solidFill>
                <a:latin typeface="Arial"/>
                <a:cs typeface="Arial" pitchFamily="34" charset="0"/>
              </a:rPr>
              <a:t>Vitamin tan trong nước: B, C, P..</a:t>
            </a:r>
          </a:p>
        </p:txBody>
      </p:sp>
      <p:sp>
        <p:nvSpPr>
          <p:cNvPr id="16" name="Rounded Rectangle 15"/>
          <p:cNvSpPr/>
          <p:nvPr/>
        </p:nvSpPr>
        <p:spPr>
          <a:xfrm>
            <a:off x="228601" y="5335588"/>
            <a:ext cx="8669338" cy="1065213"/>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algn="ctr">
              <a:defRPr/>
            </a:pPr>
            <a:r>
              <a:rPr lang="vi-VN" sz="3600" b="1" kern="0" dirty="0">
                <a:solidFill>
                  <a:sysClr val="windowText" lastClr="000000"/>
                </a:solidFill>
                <a:latin typeface="Arial"/>
                <a:cs typeface="Arial" pitchFamily="34" charset="0"/>
              </a:rPr>
              <a:t>Vitamin tan trong chất béo: A, D, E, K.</a:t>
            </a:r>
          </a:p>
        </p:txBody>
      </p:sp>
    </p:spTree>
    <p:extLst>
      <p:ext uri="{BB962C8B-B14F-4D97-AF65-F5344CB8AC3E}">
        <p14:creationId xmlns:p14="http://schemas.microsoft.com/office/powerpoint/2010/main" val="31381227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878137"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60000" lnSpcReduction="200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dirty="0">
                <a:latin typeface="Arial" pitchFamily="34" charset="0"/>
                <a:cs typeface="Arial" pitchFamily="34" charset="0"/>
              </a:rPr>
              <a:t>NỘI DUNG</a:t>
            </a:r>
          </a:p>
        </p:txBody>
      </p:sp>
      <p:sp>
        <p:nvSpPr>
          <p:cNvPr id="10" name="Rectangle 9"/>
          <p:cNvSpPr/>
          <p:nvPr/>
        </p:nvSpPr>
        <p:spPr>
          <a:xfrm>
            <a:off x="76200" y="1114425"/>
            <a:ext cx="3733800" cy="720725"/>
          </a:xfrm>
          <a:prstGeom prst="rect">
            <a:avLst/>
          </a:prstGeom>
          <a:solidFill>
            <a:srgbClr val="E4F41A"/>
          </a:solidFill>
          <a:ln w="6350" cap="flat" cmpd="sng" algn="ctr">
            <a:solidFill>
              <a:sysClr val="windowText" lastClr="000000"/>
            </a:solidFill>
            <a:prstDash val="solid"/>
            <a:miter lim="800000"/>
          </a:ln>
          <a:effectLst/>
        </p:spPr>
        <p:txBody>
          <a:bodyPr anchor="ctr"/>
          <a:lstStyle/>
          <a:p>
            <a:r>
              <a:rPr lang="en-US" sz="3200" b="1" dirty="0">
                <a:latin typeface="Times New Roman" panose="02020603050405020304" pitchFamily="18" charset="0"/>
                <a:cs typeface="Times New Roman" panose="02020603050405020304" pitchFamily="18" charset="0"/>
              </a:rPr>
              <a:t>2.1.Các </a:t>
            </a:r>
            <a:r>
              <a:rPr lang="en-US" sz="3200" b="1" dirty="0" err="1">
                <a:latin typeface="Times New Roman" panose="02020603050405020304" pitchFamily="18" charset="0"/>
                <a:cs typeface="Times New Roman" panose="02020603050405020304" pitchFamily="18" charset="0"/>
              </a:rPr>
              <a:t>loại</a:t>
            </a:r>
            <a:r>
              <a:rPr lang="en-US" sz="3200" b="1" dirty="0">
                <a:latin typeface="Times New Roman" panose="02020603050405020304" pitchFamily="18" charset="0"/>
                <a:cs typeface="Times New Roman" panose="02020603050405020304" pitchFamily="18" charset="0"/>
              </a:rPr>
              <a:t> Vitamin</a:t>
            </a:r>
            <a:endParaRPr lang="en-US" sz="3200" dirty="0">
              <a:latin typeface="Times New Roman" panose="02020603050405020304" pitchFamily="18" charset="0"/>
              <a:cs typeface="Times New Roman" panose="02020603050405020304" pitchFamily="18" charset="0"/>
            </a:endParaRPr>
          </a:p>
        </p:txBody>
      </p:sp>
      <p:sp>
        <p:nvSpPr>
          <p:cNvPr id="11" name="Rounded Rectangle 10"/>
          <p:cNvSpPr/>
          <p:nvPr/>
        </p:nvSpPr>
        <p:spPr>
          <a:xfrm>
            <a:off x="76201" y="1849438"/>
            <a:ext cx="8821738" cy="2479675"/>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defTabSz="914400">
              <a:defRPr/>
            </a:pPr>
            <a:r>
              <a:rPr lang="vi-VN" sz="3600" kern="0" dirty="0">
                <a:solidFill>
                  <a:sysClr val="windowText" lastClr="000000"/>
                </a:solidFill>
                <a:latin typeface="Arial"/>
                <a:cs typeface="Arial" pitchFamily="34" charset="0"/>
              </a:rPr>
              <a:t>Các vitamin </a:t>
            </a:r>
            <a:r>
              <a:rPr lang="vi-VN" sz="3600" b="1" kern="0" dirty="0">
                <a:solidFill>
                  <a:sysClr val="windowText" lastClr="000000"/>
                </a:solidFill>
                <a:latin typeface="Arial"/>
                <a:cs typeface="Arial" pitchFamily="34" charset="0"/>
              </a:rPr>
              <a:t>tan trong nước </a:t>
            </a:r>
            <a:r>
              <a:rPr lang="vi-VN" sz="3600" kern="0" dirty="0">
                <a:solidFill>
                  <a:sysClr val="windowText" lastClr="000000"/>
                </a:solidFill>
                <a:latin typeface="Arial"/>
                <a:cs typeface="Arial" pitchFamily="34" charset="0"/>
              </a:rPr>
              <a:t>khi thừa thì sẽ bài </a:t>
            </a:r>
            <a:r>
              <a:rPr lang="vi-VN" sz="3600" b="1" kern="0" dirty="0">
                <a:solidFill>
                  <a:sysClr val="windowText" lastClr="000000"/>
                </a:solidFill>
                <a:latin typeface="Arial"/>
                <a:cs typeface="Arial" pitchFamily="34" charset="0"/>
              </a:rPr>
              <a:t>tiết theo nước tiểu</a:t>
            </a:r>
            <a:r>
              <a:rPr lang="vi-VN" sz="3600" kern="0" dirty="0">
                <a:solidFill>
                  <a:sysClr val="windowText" lastClr="000000"/>
                </a:solidFill>
                <a:latin typeface="Arial"/>
                <a:cs typeface="Arial" pitchFamily="34" charset="0"/>
              </a:rPr>
              <a:t>, </a:t>
            </a:r>
            <a:endParaRPr lang="en-US" sz="3600" kern="0" dirty="0">
              <a:solidFill>
                <a:sysClr val="windowText" lastClr="000000"/>
              </a:solidFill>
              <a:latin typeface="Arial"/>
              <a:cs typeface="Arial" pitchFamily="34" charset="0"/>
            </a:endParaRPr>
          </a:p>
          <a:p>
            <a:pPr lvl="0" defTabSz="914400">
              <a:defRPr/>
            </a:pPr>
            <a:r>
              <a:rPr lang="vi-VN" sz="3600" b="1" kern="0" dirty="0">
                <a:solidFill>
                  <a:sysClr val="windowText" lastClr="000000"/>
                </a:solidFill>
                <a:latin typeface="Arial"/>
                <a:cs typeface="Arial" pitchFamily="34" charset="0"/>
              </a:rPr>
              <a:t>ít bị đe doạ </a:t>
            </a:r>
            <a:r>
              <a:rPr lang="vi-VN" sz="3600" kern="0" dirty="0">
                <a:solidFill>
                  <a:sysClr val="windowText" lastClr="000000"/>
                </a:solidFill>
                <a:latin typeface="Arial"/>
                <a:cs typeface="Arial" pitchFamily="34" charset="0"/>
              </a:rPr>
              <a:t>hay xảy ra </a:t>
            </a:r>
            <a:r>
              <a:rPr lang="vi-VN" sz="3600" b="1" kern="0" dirty="0">
                <a:solidFill>
                  <a:sysClr val="windowText" lastClr="000000"/>
                </a:solidFill>
                <a:latin typeface="Arial"/>
                <a:cs typeface="Arial" pitchFamily="34" charset="0"/>
              </a:rPr>
              <a:t>tình trạng nhiễm độc </a:t>
            </a:r>
            <a:r>
              <a:rPr lang="vi-VN" sz="3600" kern="0" dirty="0">
                <a:solidFill>
                  <a:sysClr val="windowText" lastClr="000000"/>
                </a:solidFill>
                <a:latin typeface="Arial"/>
                <a:cs typeface="Arial" pitchFamily="34" charset="0"/>
              </a:rPr>
              <a:t>vitamin.</a:t>
            </a: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1" y="4378325"/>
            <a:ext cx="8821738" cy="2479675"/>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defTabSz="914400">
              <a:defRPr/>
            </a:pPr>
            <a:r>
              <a:rPr lang="vi-VN" sz="3600" kern="0" dirty="0">
                <a:solidFill>
                  <a:sysClr val="windowText" lastClr="000000"/>
                </a:solidFill>
                <a:latin typeface="Arial"/>
                <a:cs typeface="Arial" pitchFamily="34" charset="0"/>
              </a:rPr>
              <a:t>Đối với vitamin </a:t>
            </a:r>
            <a:r>
              <a:rPr lang="vi-VN" sz="3600" b="1" kern="0" dirty="0">
                <a:solidFill>
                  <a:sysClr val="windowText" lastClr="000000"/>
                </a:solidFill>
                <a:latin typeface="Arial"/>
                <a:cs typeface="Arial" pitchFamily="34" charset="0"/>
              </a:rPr>
              <a:t>tan trong chất béo </a:t>
            </a:r>
            <a:r>
              <a:rPr lang="vi-VN" sz="3600" kern="0" dirty="0">
                <a:solidFill>
                  <a:sysClr val="windowText" lastClr="000000"/>
                </a:solidFill>
                <a:latin typeface="Arial"/>
                <a:cs typeface="Arial" pitchFamily="34" charset="0"/>
              </a:rPr>
              <a:t>nếu sử dụng dư thừa với một lượng quá cao vitamin A và D có thể </a:t>
            </a:r>
            <a:r>
              <a:rPr lang="vi-VN" sz="3600" b="1" kern="0" dirty="0">
                <a:solidFill>
                  <a:sysClr val="windowText" lastClr="000000"/>
                </a:solidFill>
                <a:latin typeface="Arial"/>
                <a:cs typeface="Arial" pitchFamily="34" charset="0"/>
              </a:rPr>
              <a:t>gây ngộ độc</a:t>
            </a:r>
            <a:r>
              <a:rPr lang="vi-VN" sz="3600" kern="0" dirty="0">
                <a:solidFill>
                  <a:sysClr val="windowText" lastClr="000000"/>
                </a:solidFill>
                <a:latin typeface="Arial"/>
                <a:cs typeface="Arial" pitchFamily="34" charset="0"/>
              </a:rPr>
              <a:t>...</a:t>
            </a:r>
          </a:p>
        </p:txBody>
      </p:sp>
    </p:spTree>
    <p:extLst>
      <p:ext uri="{BB962C8B-B14F-4D97-AF65-F5344CB8AC3E}">
        <p14:creationId xmlns:p14="http://schemas.microsoft.com/office/powerpoint/2010/main" val="24180939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878137"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60000" lnSpcReduction="200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dirty="0">
                <a:latin typeface="Arial" pitchFamily="34" charset="0"/>
                <a:cs typeface="Arial" pitchFamily="34" charset="0"/>
              </a:rPr>
              <a:t>NỘI UNG</a:t>
            </a:r>
          </a:p>
        </p:txBody>
      </p:sp>
      <p:sp>
        <p:nvSpPr>
          <p:cNvPr id="10" name="Rectangle 9"/>
          <p:cNvSpPr/>
          <p:nvPr/>
        </p:nvSpPr>
        <p:spPr>
          <a:xfrm>
            <a:off x="76200" y="1114425"/>
            <a:ext cx="3733800" cy="720725"/>
          </a:xfrm>
          <a:prstGeom prst="rect">
            <a:avLst/>
          </a:prstGeom>
          <a:solidFill>
            <a:srgbClr val="E4F41A"/>
          </a:solidFill>
          <a:ln w="6350" cap="flat" cmpd="sng" algn="ctr">
            <a:solidFill>
              <a:sysClr val="windowText" lastClr="000000"/>
            </a:solidFill>
            <a:prstDash val="solid"/>
            <a:miter lim="800000"/>
          </a:ln>
          <a:effectLst/>
        </p:spPr>
        <p:txBody>
          <a:bodyPr anchor="ctr"/>
          <a:lstStyle/>
          <a:p>
            <a:r>
              <a:rPr lang="en-US" sz="3200" b="1" dirty="0">
                <a:latin typeface="Times New Roman" panose="02020603050405020304" pitchFamily="18" charset="0"/>
                <a:cs typeface="Times New Roman" panose="02020603050405020304" pitchFamily="18" charset="0"/>
              </a:rPr>
              <a:t>2.1.Các </a:t>
            </a:r>
            <a:r>
              <a:rPr lang="en-US" sz="3200" b="1" dirty="0" err="1">
                <a:latin typeface="Times New Roman" panose="02020603050405020304" pitchFamily="18" charset="0"/>
                <a:cs typeface="Times New Roman" panose="02020603050405020304" pitchFamily="18" charset="0"/>
              </a:rPr>
              <a:t>loại</a:t>
            </a:r>
            <a:r>
              <a:rPr lang="en-US" sz="3200" b="1" dirty="0">
                <a:latin typeface="Times New Roman" panose="02020603050405020304" pitchFamily="18" charset="0"/>
                <a:cs typeface="Times New Roman" panose="02020603050405020304" pitchFamily="18" charset="0"/>
              </a:rPr>
              <a:t> Vitamin</a:t>
            </a:r>
            <a:endParaRPr lang="en-US" sz="3200" dirty="0">
              <a:latin typeface="Times New Roman" panose="02020603050405020304" pitchFamily="18" charset="0"/>
              <a:cs typeface="Times New Roman" panose="02020603050405020304" pitchFamily="18" charset="0"/>
            </a:endParaRPr>
          </a:p>
        </p:txBody>
      </p:sp>
      <p:sp>
        <p:nvSpPr>
          <p:cNvPr id="11" name="Rounded Rectangle 10"/>
          <p:cNvSpPr/>
          <p:nvPr/>
        </p:nvSpPr>
        <p:spPr>
          <a:xfrm>
            <a:off x="2347913" y="2676525"/>
            <a:ext cx="6550025" cy="1063625"/>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algn="ctr" defTabSz="914400">
              <a:defRPr/>
            </a:pPr>
            <a:r>
              <a:rPr lang="vi-VN" sz="3600" b="1" kern="0" dirty="0">
                <a:solidFill>
                  <a:sysClr val="windowText" lastClr="000000"/>
                </a:solidFill>
                <a:latin typeface="Arial"/>
                <a:cs typeface="Arial" pitchFamily="34" charset="0"/>
              </a:rPr>
              <a:t>Vitamin là những chất hữu cơ cần thiết đối với cơ thể, tuy nhu cầu đòi hỏi với số lượng ít nhưng chúng bắt buộc phải có trong thức ăn hàng ngày, nếu thiếu thì sự biến dưỡng trong cơ thể sẽ bị xáo trộn. Từ lâu, vitamin được chia thành hai nhóm: </a:t>
            </a:r>
          </a:p>
          <a:p>
            <a:pPr lvl="0" algn="ctr" defTabSz="914400">
              <a:defRPr/>
            </a:pPr>
            <a:r>
              <a:rPr lang="vi-VN" sz="3600" b="1" kern="0" dirty="0">
                <a:solidFill>
                  <a:sysClr val="windowText" lastClr="000000"/>
                </a:solidFill>
                <a:latin typeface="Arial"/>
                <a:cs typeface="Arial" pitchFamily="34" charset="0"/>
              </a:rPr>
              <a:t>Vitamin tan trong nước: B, C, P..</a:t>
            </a:r>
          </a:p>
          <a:p>
            <a:pPr lvl="0" algn="ctr" defTabSz="914400">
              <a:defRPr/>
            </a:pPr>
            <a:r>
              <a:rPr lang="vi-VN" sz="3600" b="1" kern="0" dirty="0">
                <a:solidFill>
                  <a:sysClr val="windowText" lastClr="000000"/>
                </a:solidFill>
                <a:latin typeface="Arial"/>
                <a:cs typeface="Arial" pitchFamily="34" charset="0"/>
              </a:rPr>
              <a:t>Vitamin tan trong chất béo: A, D, E, K.</a:t>
            </a:r>
          </a:p>
          <a:p>
            <a:pPr lvl="0" algn="ctr" defTabSz="914400">
              <a:defRPr/>
            </a:pPr>
            <a:r>
              <a:rPr lang="vi-VN" sz="3600" b="1" kern="0" dirty="0">
                <a:solidFill>
                  <a:sysClr val="windowText" lastClr="000000"/>
                </a:solidFill>
                <a:latin typeface="Arial"/>
                <a:cs typeface="Arial" pitchFamily="34" charset="0"/>
              </a:rPr>
              <a:t>Các vitamin tan trong nước khi thừa thì sẽ bài tiết theo nước tiểu, như vậy ít bị đe doạ hay xảy ra tình trạng nhiễm độc vitamin.</a:t>
            </a:r>
          </a:p>
          <a:p>
            <a:pPr lvl="0" algn="ctr" defTabSz="914400">
              <a:defRPr/>
            </a:pPr>
            <a:r>
              <a:rPr lang="vi-VN" sz="3600" b="1" kern="0" dirty="0">
                <a:solidFill>
                  <a:sysClr val="windowText" lastClr="000000"/>
                </a:solidFill>
                <a:latin typeface="Arial"/>
                <a:cs typeface="Arial" pitchFamily="34" charset="0"/>
              </a:rPr>
              <a:t>Đối với vitamin tan trong chất béo nếu sử dụng dư thừa với một lượng quá cao vitamin A và D có thể gây ngộ độc...</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vi-VN" sz="3600" b="1" i="0" u="none" strike="noStrike" kern="0" cap="none" spc="0" normalizeH="0" baseline="0" noProof="0" dirty="0">
                <a:ln>
                  <a:noFill/>
                </a:ln>
                <a:solidFill>
                  <a:sysClr val="windowText" lastClr="000000"/>
                </a:solidFill>
                <a:effectLst/>
                <a:uLnTx/>
                <a:uFillTx/>
                <a:latin typeface="Arial"/>
                <a:ea typeface="+mn-ea"/>
                <a:cs typeface="Arial" pitchFamily="34" charset="0"/>
              </a:rPr>
              <a:t>m </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2346325" y="3962400"/>
            <a:ext cx="6551613" cy="1065213"/>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err="1">
                <a:ln>
                  <a:noFill/>
                </a:ln>
                <a:solidFill>
                  <a:sysClr val="windowText" lastClr="000000"/>
                </a:solidFill>
                <a:effectLst/>
                <a:uLnTx/>
                <a:uFillTx/>
                <a:latin typeface="Arial" pitchFamily="34" charset="0"/>
                <a:ea typeface="+mn-ea"/>
                <a:cs typeface="Arial" pitchFamily="34" charset="0"/>
              </a:rPr>
              <a:t>nh</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cxnSp>
        <p:nvCxnSpPr>
          <p:cNvPr id="14" name="Straight Arrow Connector 13"/>
          <p:cNvCxnSpPr>
            <a:endCxn id="11" idx="1"/>
          </p:cNvCxnSpPr>
          <p:nvPr/>
        </p:nvCxnSpPr>
        <p:spPr>
          <a:xfrm flipV="1">
            <a:off x="336550" y="3208338"/>
            <a:ext cx="2011363" cy="1130300"/>
          </a:xfrm>
          <a:prstGeom prst="straightConnector1">
            <a:avLst/>
          </a:prstGeom>
          <a:noFill/>
          <a:ln w="76200" cap="flat" cmpd="sng" algn="ctr">
            <a:solidFill>
              <a:srgbClr val="4F81BD"/>
            </a:solidFill>
            <a:prstDash val="solid"/>
            <a:miter lim="800000"/>
            <a:tailEnd type="arrow"/>
          </a:ln>
          <a:effectLst/>
        </p:spPr>
      </p:cxnSp>
      <p:cxnSp>
        <p:nvCxnSpPr>
          <p:cNvPr id="15" name="Straight Arrow Connector 14"/>
          <p:cNvCxnSpPr>
            <a:endCxn id="13" idx="1"/>
          </p:cNvCxnSpPr>
          <p:nvPr/>
        </p:nvCxnSpPr>
        <p:spPr>
          <a:xfrm>
            <a:off x="336550" y="4338638"/>
            <a:ext cx="2009775" cy="156369"/>
          </a:xfrm>
          <a:prstGeom prst="straightConnector1">
            <a:avLst/>
          </a:prstGeom>
          <a:noFill/>
          <a:ln w="76200" cap="flat" cmpd="sng" algn="ctr">
            <a:solidFill>
              <a:srgbClr val="4F81BD"/>
            </a:solidFill>
            <a:prstDash val="solid"/>
            <a:miter lim="800000"/>
            <a:tailEnd type="arrow"/>
          </a:ln>
          <a:effectLst/>
        </p:spPr>
      </p:cxnSp>
      <p:sp>
        <p:nvSpPr>
          <p:cNvPr id="16" name="Rounded Rectangle 15"/>
          <p:cNvSpPr/>
          <p:nvPr/>
        </p:nvSpPr>
        <p:spPr>
          <a:xfrm>
            <a:off x="2346325" y="5335588"/>
            <a:ext cx="6551613" cy="1065213"/>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vi-VN" sz="3600" b="1" kern="0" dirty="0">
                <a:solidFill>
                  <a:sysClr val="windowText" lastClr="000000"/>
                </a:solidFill>
                <a:latin typeface="Arial" pitchFamily="34" charset="0"/>
                <a:cs typeface="Arial" pitchFamily="34" charset="0"/>
              </a:rPr>
              <a:t>nh</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cxnSp>
        <p:nvCxnSpPr>
          <p:cNvPr id="18" name="Straight Arrow Connector 17"/>
          <p:cNvCxnSpPr>
            <a:endCxn id="16" idx="1"/>
          </p:cNvCxnSpPr>
          <p:nvPr/>
        </p:nvCxnSpPr>
        <p:spPr>
          <a:xfrm>
            <a:off x="319088" y="4416426"/>
            <a:ext cx="2027237" cy="1451769"/>
          </a:xfrm>
          <a:prstGeom prst="straightConnector1">
            <a:avLst/>
          </a:prstGeom>
          <a:noFill/>
          <a:ln w="76200" cap="flat" cmpd="sng" algn="ctr">
            <a:solidFill>
              <a:srgbClr val="4F81BD"/>
            </a:solidFill>
            <a:prstDash val="solid"/>
            <a:miter lim="800000"/>
            <a:tailEnd type="arrow"/>
          </a:ln>
          <a:effectLst/>
        </p:spPr>
      </p:cxnSp>
    </p:spTree>
    <p:extLst>
      <p:ext uri="{BB962C8B-B14F-4D97-AF65-F5344CB8AC3E}">
        <p14:creationId xmlns:p14="http://schemas.microsoft.com/office/powerpoint/2010/main" val="39713880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878137"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60000" lnSpcReduction="200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dirty="0">
                <a:latin typeface="Arial" pitchFamily="34" charset="0"/>
                <a:cs typeface="Arial" pitchFamily="34" charset="0"/>
              </a:rPr>
              <a:t>NỘI UNG</a:t>
            </a:r>
          </a:p>
        </p:txBody>
      </p:sp>
      <p:sp>
        <p:nvSpPr>
          <p:cNvPr id="10" name="Rectangle 9"/>
          <p:cNvSpPr/>
          <p:nvPr/>
        </p:nvSpPr>
        <p:spPr>
          <a:xfrm>
            <a:off x="76200" y="1114425"/>
            <a:ext cx="3733800" cy="720725"/>
          </a:xfrm>
          <a:prstGeom prst="rect">
            <a:avLst/>
          </a:prstGeom>
          <a:solidFill>
            <a:srgbClr val="E4F41A"/>
          </a:solidFill>
          <a:ln w="6350" cap="flat" cmpd="sng" algn="ctr">
            <a:solidFill>
              <a:sysClr val="windowText" lastClr="000000"/>
            </a:solidFill>
            <a:prstDash val="solid"/>
            <a:miter lim="800000"/>
          </a:ln>
          <a:effectLst/>
        </p:spPr>
        <p:txBody>
          <a:bodyPr anchor="ctr"/>
          <a:lstStyle/>
          <a:p>
            <a:r>
              <a:rPr lang="en-US" sz="3200" b="1" dirty="0">
                <a:latin typeface="Times New Roman" panose="02020603050405020304" pitchFamily="18" charset="0"/>
                <a:cs typeface="Times New Roman" panose="02020603050405020304" pitchFamily="18" charset="0"/>
              </a:rPr>
              <a:t>2.1.Các </a:t>
            </a:r>
            <a:r>
              <a:rPr lang="en-US" sz="3200" b="1" dirty="0" err="1">
                <a:latin typeface="Times New Roman" panose="02020603050405020304" pitchFamily="18" charset="0"/>
                <a:cs typeface="Times New Roman" panose="02020603050405020304" pitchFamily="18" charset="0"/>
              </a:rPr>
              <a:t>loại</a:t>
            </a:r>
            <a:r>
              <a:rPr lang="en-US" sz="3200" b="1" dirty="0">
                <a:latin typeface="Times New Roman" panose="02020603050405020304" pitchFamily="18" charset="0"/>
                <a:cs typeface="Times New Roman" panose="02020603050405020304" pitchFamily="18" charset="0"/>
              </a:rPr>
              <a:t> Vitamin</a:t>
            </a:r>
            <a:endParaRPr lang="en-US" sz="3200" dirty="0">
              <a:latin typeface="Times New Roman" panose="02020603050405020304" pitchFamily="18" charset="0"/>
              <a:cs typeface="Times New Roman" panose="02020603050405020304" pitchFamily="18" charset="0"/>
            </a:endParaRPr>
          </a:p>
        </p:txBody>
      </p:sp>
      <p:sp>
        <p:nvSpPr>
          <p:cNvPr id="11" name="Rounded Rectangle 10"/>
          <p:cNvSpPr/>
          <p:nvPr/>
        </p:nvSpPr>
        <p:spPr>
          <a:xfrm>
            <a:off x="2347913" y="2676525"/>
            <a:ext cx="6550025" cy="1063625"/>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algn="ctr" defTabSz="914400">
              <a:defRPr/>
            </a:pPr>
            <a:r>
              <a:rPr lang="vi-VN" sz="3600" b="1" kern="0" dirty="0">
                <a:solidFill>
                  <a:sysClr val="windowText" lastClr="000000"/>
                </a:solidFill>
                <a:latin typeface="Arial"/>
                <a:cs typeface="Arial" pitchFamily="34" charset="0"/>
              </a:rPr>
              <a:t>Vitamin là những chất hữu cơ cần thiết đối với cơ thể, tuy nhu cầu đòi hỏi với số lượng ít nhưng chúng bắt buộc phải có trong thức ăn hàng ngày, nếu thiếu thì sự biến dưỡng trong cơ thể sẽ bị xáo trộn. Từ lâu, vitamin được chia thành hai nhóm: </a:t>
            </a:r>
          </a:p>
          <a:p>
            <a:pPr lvl="0" algn="ctr" defTabSz="914400">
              <a:defRPr/>
            </a:pPr>
            <a:r>
              <a:rPr lang="vi-VN" sz="3600" b="1" kern="0" dirty="0">
                <a:solidFill>
                  <a:sysClr val="windowText" lastClr="000000"/>
                </a:solidFill>
                <a:latin typeface="Arial"/>
                <a:cs typeface="Arial" pitchFamily="34" charset="0"/>
              </a:rPr>
              <a:t>Vitamin tan trong nước: B, C, P..</a:t>
            </a:r>
          </a:p>
          <a:p>
            <a:pPr lvl="0" algn="ctr" defTabSz="914400">
              <a:defRPr/>
            </a:pPr>
            <a:r>
              <a:rPr lang="vi-VN" sz="3600" b="1" kern="0" dirty="0">
                <a:solidFill>
                  <a:sysClr val="windowText" lastClr="000000"/>
                </a:solidFill>
                <a:latin typeface="Arial"/>
                <a:cs typeface="Arial" pitchFamily="34" charset="0"/>
              </a:rPr>
              <a:t>Vitamin tan trong chất béo: A, D, E, K.</a:t>
            </a:r>
          </a:p>
          <a:p>
            <a:pPr lvl="0" algn="ctr" defTabSz="914400">
              <a:defRPr/>
            </a:pPr>
            <a:r>
              <a:rPr lang="vi-VN" sz="3600" b="1" kern="0" dirty="0">
                <a:solidFill>
                  <a:sysClr val="windowText" lastClr="000000"/>
                </a:solidFill>
                <a:latin typeface="Arial"/>
                <a:cs typeface="Arial" pitchFamily="34" charset="0"/>
              </a:rPr>
              <a:t>Các vitamin tan trong nước khi thừa thì sẽ bài tiết theo nước tiểu, như vậy ít bị đe doạ hay xảy ra tình trạng nhiễm độc vitamin.</a:t>
            </a:r>
          </a:p>
          <a:p>
            <a:pPr lvl="0" algn="ctr" defTabSz="914400">
              <a:defRPr/>
            </a:pPr>
            <a:r>
              <a:rPr lang="vi-VN" sz="3600" b="1" kern="0" dirty="0">
                <a:solidFill>
                  <a:sysClr val="windowText" lastClr="000000"/>
                </a:solidFill>
                <a:latin typeface="Arial"/>
                <a:cs typeface="Arial" pitchFamily="34" charset="0"/>
              </a:rPr>
              <a:t>Đối với vitamin tan trong chất béo nếu sử dụng dư thừa với một lượng quá cao vitamin A và D có thể gây ngộ độc...</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vi-VN" sz="3600" b="1" i="0" u="none" strike="noStrike" kern="0" cap="none" spc="0" normalizeH="0" baseline="0" noProof="0" dirty="0">
                <a:ln>
                  <a:noFill/>
                </a:ln>
                <a:solidFill>
                  <a:sysClr val="windowText" lastClr="000000"/>
                </a:solidFill>
                <a:effectLst/>
                <a:uLnTx/>
                <a:uFillTx/>
                <a:latin typeface="Arial"/>
                <a:ea typeface="+mn-ea"/>
                <a:cs typeface="Arial" pitchFamily="34" charset="0"/>
              </a:rPr>
              <a:t>m </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2346325" y="3962400"/>
            <a:ext cx="6551613" cy="1065213"/>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err="1">
                <a:ln>
                  <a:noFill/>
                </a:ln>
                <a:solidFill>
                  <a:sysClr val="windowText" lastClr="000000"/>
                </a:solidFill>
                <a:effectLst/>
                <a:uLnTx/>
                <a:uFillTx/>
                <a:latin typeface="Arial" pitchFamily="34" charset="0"/>
                <a:ea typeface="+mn-ea"/>
                <a:cs typeface="Arial" pitchFamily="34" charset="0"/>
              </a:rPr>
              <a:t>nh</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cxnSp>
        <p:nvCxnSpPr>
          <p:cNvPr id="14" name="Straight Arrow Connector 13"/>
          <p:cNvCxnSpPr>
            <a:endCxn id="11" idx="1"/>
          </p:cNvCxnSpPr>
          <p:nvPr/>
        </p:nvCxnSpPr>
        <p:spPr>
          <a:xfrm flipV="1">
            <a:off x="336550" y="3208338"/>
            <a:ext cx="2011363" cy="1130300"/>
          </a:xfrm>
          <a:prstGeom prst="straightConnector1">
            <a:avLst/>
          </a:prstGeom>
          <a:noFill/>
          <a:ln w="76200" cap="flat" cmpd="sng" algn="ctr">
            <a:solidFill>
              <a:srgbClr val="4F81BD"/>
            </a:solidFill>
            <a:prstDash val="solid"/>
            <a:miter lim="800000"/>
            <a:tailEnd type="arrow"/>
          </a:ln>
          <a:effectLst/>
        </p:spPr>
      </p:cxnSp>
      <p:cxnSp>
        <p:nvCxnSpPr>
          <p:cNvPr id="15" name="Straight Arrow Connector 14"/>
          <p:cNvCxnSpPr>
            <a:endCxn id="13" idx="1"/>
          </p:cNvCxnSpPr>
          <p:nvPr/>
        </p:nvCxnSpPr>
        <p:spPr>
          <a:xfrm>
            <a:off x="336550" y="4338638"/>
            <a:ext cx="2009775" cy="156369"/>
          </a:xfrm>
          <a:prstGeom prst="straightConnector1">
            <a:avLst/>
          </a:prstGeom>
          <a:noFill/>
          <a:ln w="76200" cap="flat" cmpd="sng" algn="ctr">
            <a:solidFill>
              <a:srgbClr val="4F81BD"/>
            </a:solidFill>
            <a:prstDash val="solid"/>
            <a:miter lim="800000"/>
            <a:tailEnd type="arrow"/>
          </a:ln>
          <a:effectLst/>
        </p:spPr>
      </p:cxnSp>
      <p:sp>
        <p:nvSpPr>
          <p:cNvPr id="16" name="Rounded Rectangle 15"/>
          <p:cNvSpPr/>
          <p:nvPr/>
        </p:nvSpPr>
        <p:spPr>
          <a:xfrm>
            <a:off x="2346325" y="5335588"/>
            <a:ext cx="6551613" cy="1065213"/>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vi-VN" sz="3600" b="1" kern="0" dirty="0">
                <a:solidFill>
                  <a:sysClr val="windowText" lastClr="000000"/>
                </a:solidFill>
                <a:latin typeface="Arial" pitchFamily="34" charset="0"/>
                <a:cs typeface="Arial" pitchFamily="34" charset="0"/>
              </a:rPr>
              <a:t>nh</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cxnSp>
        <p:nvCxnSpPr>
          <p:cNvPr id="18" name="Straight Arrow Connector 17"/>
          <p:cNvCxnSpPr>
            <a:endCxn id="16" idx="1"/>
          </p:cNvCxnSpPr>
          <p:nvPr/>
        </p:nvCxnSpPr>
        <p:spPr>
          <a:xfrm>
            <a:off x="319088" y="4416426"/>
            <a:ext cx="2027237" cy="1451769"/>
          </a:xfrm>
          <a:prstGeom prst="straightConnector1">
            <a:avLst/>
          </a:prstGeom>
          <a:noFill/>
          <a:ln w="76200" cap="flat" cmpd="sng" algn="ctr">
            <a:solidFill>
              <a:srgbClr val="4F81BD"/>
            </a:solidFill>
            <a:prstDash val="solid"/>
            <a:miter lim="800000"/>
            <a:tailEnd type="arrow"/>
          </a:ln>
          <a:effectLst/>
        </p:spPr>
      </p:cxnSp>
    </p:spTree>
    <p:extLst>
      <p:ext uri="{BB962C8B-B14F-4D97-AF65-F5344CB8AC3E}">
        <p14:creationId xmlns:p14="http://schemas.microsoft.com/office/powerpoint/2010/main" val="725244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sp>
        <p:nvSpPr>
          <p:cNvPr id="10" name="Rectangle 9"/>
          <p:cNvSpPr/>
          <p:nvPr/>
        </p:nvSpPr>
        <p:spPr>
          <a:xfrm>
            <a:off x="76200" y="1114425"/>
            <a:ext cx="8458200" cy="1096963"/>
          </a:xfrm>
          <a:prstGeom prst="rect">
            <a:avLst/>
          </a:prstGeom>
          <a:solidFill>
            <a:srgbClr val="E4F41A"/>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noProof="0" dirty="0" err="1">
                <a:ln>
                  <a:noFill/>
                </a:ln>
                <a:solidFill>
                  <a:sysClr val="windowText" lastClr="000000"/>
                </a:solidFill>
                <a:effectLst/>
                <a:uLnTx/>
                <a:uFillTx/>
                <a:latin typeface="Arial" pitchFamily="34" charset="0"/>
                <a:cs typeface="Arial" pitchFamily="34" charset="0"/>
              </a:rPr>
              <a:t>Mã</a:t>
            </a:r>
            <a:r>
              <a:rPr kumimoji="0" lang="en-US" sz="3200" b="1" i="0" u="none" strike="noStrike" kern="0" cap="none" spc="0" normalizeH="0" noProof="0" dirty="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noProof="0" dirty="0" err="1">
                <a:ln>
                  <a:noFill/>
                </a:ln>
                <a:solidFill>
                  <a:sysClr val="windowText" lastClr="000000"/>
                </a:solidFill>
                <a:effectLst/>
                <a:uLnTx/>
                <a:uFillTx/>
                <a:latin typeface="Arial" pitchFamily="34" charset="0"/>
                <a:cs typeface="Arial" pitchFamily="34" charset="0"/>
              </a:rPr>
              <a:t>làm</a:t>
            </a:r>
            <a:r>
              <a:rPr kumimoji="0" lang="en-US" sz="3200" b="1" i="0" u="none" strike="noStrike" kern="0" cap="none" spc="0" normalizeH="0" noProof="0" dirty="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noProof="0" dirty="0" err="1">
                <a:ln>
                  <a:noFill/>
                </a:ln>
                <a:solidFill>
                  <a:sysClr val="windowText" lastClr="000000"/>
                </a:solidFill>
                <a:effectLst/>
                <a:uLnTx/>
                <a:uFillTx/>
                <a:latin typeface="Arial" pitchFamily="34" charset="0"/>
                <a:cs typeface="Arial" pitchFamily="34" charset="0"/>
              </a:rPr>
              <a:t>bài</a:t>
            </a:r>
            <a:r>
              <a:rPr kumimoji="0" lang="en-US" sz="3200" b="1" i="0" u="none" strike="noStrike" kern="0" cap="none" spc="0" normalizeH="0" noProof="0" dirty="0">
                <a:ln>
                  <a:noFill/>
                </a:ln>
                <a:solidFill>
                  <a:sysClr val="windowText" lastClr="000000"/>
                </a:solidFill>
                <a:effectLst/>
                <a:uLnTx/>
                <a:uFillTx/>
                <a:latin typeface="Arial" pitchFamily="34" charset="0"/>
                <a:cs typeface="Arial" pitchFamily="34" charset="0"/>
              </a:rPr>
              <a:t> 1 </a:t>
            </a:r>
            <a:r>
              <a:rPr kumimoji="0" lang="en-US" sz="3200" b="1" i="0" u="none" strike="noStrike" kern="0" cap="none" spc="0" normalizeH="0" noProof="0" dirty="0" err="1">
                <a:ln>
                  <a:noFill/>
                </a:ln>
                <a:solidFill>
                  <a:sysClr val="windowText" lastClr="000000"/>
                </a:solidFill>
                <a:effectLst/>
                <a:uLnTx/>
                <a:uFillTx/>
                <a:latin typeface="Arial" pitchFamily="34" charset="0"/>
                <a:cs typeface="Arial" pitchFamily="34" charset="0"/>
              </a:rPr>
              <a:t>tiết</a:t>
            </a:r>
            <a:r>
              <a:rPr kumimoji="0" lang="en-US" sz="3200" b="1" i="0" u="none" strike="noStrike" kern="0" cap="none" spc="0" normalizeH="0" noProof="0" dirty="0">
                <a:ln>
                  <a:noFill/>
                </a:ln>
                <a:solidFill>
                  <a:sysClr val="windowText" lastClr="000000"/>
                </a:solidFill>
                <a:effectLst/>
                <a:uLnTx/>
                <a:uFillTx/>
                <a:latin typeface="Arial" pitchFamily="34" charset="0"/>
                <a:cs typeface="Arial" pitchFamily="34" charset="0"/>
              </a:rPr>
              <a:t> :       X1IYSS</a:t>
            </a:r>
            <a:endParaRPr kumimoji="0" lang="vi-VN" sz="3200" b="1" i="0" u="none" strike="noStrike" kern="0" cap="none" spc="0" normalizeH="0" baseline="0" noProof="0" dirty="0">
              <a:ln>
                <a:noFill/>
              </a:ln>
              <a:solidFill>
                <a:srgbClr val="C00000"/>
              </a:solidFill>
              <a:effectLst/>
              <a:uLnTx/>
              <a:uFillTx/>
              <a:latin typeface="Arial" pitchFamily="34" charset="0"/>
              <a:cs typeface="Arial" pitchFamily="34" charset="0"/>
            </a:endParaRPr>
          </a:p>
        </p:txBody>
      </p:sp>
      <p:sp>
        <p:nvSpPr>
          <p:cNvPr id="11" name="Rounded Rectangle 10"/>
          <p:cNvSpPr/>
          <p:nvPr/>
        </p:nvSpPr>
        <p:spPr>
          <a:xfrm>
            <a:off x="76201" y="2362201"/>
            <a:ext cx="2913062" cy="7620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p:nvPr/>
        </p:nvSpPr>
        <p:spPr>
          <a:xfrm>
            <a:off x="76201" y="3276601"/>
            <a:ext cx="9067799" cy="6858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vi-VN" sz="3200" b="1" kern="0" dirty="0">
                <a:solidFill>
                  <a:sysClr val="windowText" lastClr="000000"/>
                </a:solidFill>
                <a:latin typeface="Arial" pitchFamily="34" charset="0"/>
                <a:cs typeface="Arial" pitchFamily="34" charset="0"/>
              </a:rPr>
              <a:t>nước</a:t>
            </a:r>
            <a:endParaRPr lang="en-US" sz="3200" b="1" kern="0" dirty="0">
              <a:solidFill>
                <a:sysClr val="windowText" lastClr="000000"/>
              </a:solidFill>
              <a:latin typeface="Arial" pitchFamily="34" charset="0"/>
              <a:cs typeface="Arial" pitchFamily="34" charset="0"/>
            </a:endParaRPr>
          </a:p>
        </p:txBody>
      </p:sp>
      <p:sp>
        <p:nvSpPr>
          <p:cNvPr id="17" name="Rounded Rectangle 16"/>
          <p:cNvSpPr/>
          <p:nvPr/>
        </p:nvSpPr>
        <p:spPr>
          <a:xfrm>
            <a:off x="76201" y="4191001"/>
            <a:ext cx="9067799" cy="762000"/>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lvl="0" algn="ctr">
              <a:defRPr/>
            </a:pPr>
            <a:r>
              <a:rPr lang="vi-VN" sz="3200" kern="0" dirty="0">
                <a:solidFill>
                  <a:sysClr val="windowText" lastClr="000000"/>
                </a:solidFill>
                <a:latin typeface="Arial" pitchFamily="34" charset="0"/>
                <a:cs typeface="Arial" pitchFamily="34" charset="0"/>
              </a:rPr>
              <a:t>pháp</a:t>
            </a:r>
            <a:endParaRPr lang="en-US" sz="3200" kern="0" dirty="0">
              <a:solidFill>
                <a:sysClr val="windowText" lastClr="000000"/>
              </a:solidFill>
              <a:latin typeface="Arial" pitchFamily="34" charset="0"/>
              <a:cs typeface="Arial" pitchFamily="34" charset="0"/>
            </a:endParaRPr>
          </a:p>
        </p:txBody>
      </p:sp>
      <p:sp>
        <p:nvSpPr>
          <p:cNvPr id="18" name="Rounded Rectangle 17"/>
          <p:cNvSpPr/>
          <p:nvPr/>
        </p:nvSpPr>
        <p:spPr>
          <a:xfrm>
            <a:off x="76201" y="5225030"/>
            <a:ext cx="9067799" cy="1065213"/>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lvl="0" algn="ctr">
              <a:defRPr/>
            </a:pPr>
            <a:r>
              <a:rPr lang="vi-VN" sz="3200" kern="0" dirty="0">
                <a:solidFill>
                  <a:sysClr val="windowText" lastClr="000000"/>
                </a:solidFill>
                <a:latin typeface="Arial" pitchFamily="34" charset="0"/>
                <a:cs typeface="Arial" pitchFamily="34" charset="0"/>
              </a:rPr>
              <a:t>hoạt động</a:t>
            </a:r>
            <a:endParaRPr kumimoji="0" lang="en-US"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Tree>
    <p:extLst>
      <p:ext uri="{BB962C8B-B14F-4D97-AF65-F5344CB8AC3E}">
        <p14:creationId xmlns:p14="http://schemas.microsoft.com/office/powerpoint/2010/main" val="5069131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sp>
        <p:nvSpPr>
          <p:cNvPr id="10" name="Rectangle 9"/>
          <p:cNvSpPr/>
          <p:nvPr/>
        </p:nvSpPr>
        <p:spPr>
          <a:xfrm>
            <a:off x="76200" y="1114425"/>
            <a:ext cx="8458200" cy="1096963"/>
          </a:xfrm>
          <a:prstGeom prst="rect">
            <a:avLst/>
          </a:prstGeom>
          <a:solidFill>
            <a:srgbClr val="E4F41A"/>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uật </a:t>
            </a:r>
            <a:r>
              <a:rPr kumimoji="0" lang="en-US" sz="3200" b="1" i="0" u="none" strike="noStrike" kern="0" cap="none" spc="0" normalizeH="0" baseline="0" noProof="0" dirty="0" err="1">
                <a:ln>
                  <a:noFill/>
                </a:ln>
                <a:solidFill>
                  <a:sysClr val="windowText" lastClr="000000"/>
                </a:solidFill>
                <a:effectLst/>
                <a:uLnTx/>
                <a:uFillTx/>
                <a:latin typeface="Arial" pitchFamily="34" charset="0"/>
                <a:cs typeface="Arial" pitchFamily="34" charset="0"/>
              </a:rPr>
              <a:t>Hành</a:t>
            </a:r>
            <a:r>
              <a:rPr kumimoji="0" lang="en-US" sz="3200" b="1" i="0" u="none" strike="noStrike" kern="0" cap="none" spc="0" normalizeH="0" noProof="0" dirty="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noProof="0" dirty="0" err="1">
                <a:ln>
                  <a:noFill/>
                </a:ln>
                <a:solidFill>
                  <a:sysClr val="windowText" lastClr="000000"/>
                </a:solidFill>
                <a:effectLst/>
                <a:uLnTx/>
                <a:uFillTx/>
                <a:latin typeface="Arial" pitchFamily="34" charset="0"/>
                <a:cs typeface="Arial" pitchFamily="34" charset="0"/>
              </a:rPr>
              <a:t>chính</a:t>
            </a:r>
            <a:endParaRPr kumimoji="0" lang="vi-VN" sz="3200" b="1" i="0" u="none" strike="noStrike" kern="0" cap="none" spc="0" normalizeH="0" baseline="0" noProof="0" dirty="0">
              <a:ln>
                <a:noFill/>
              </a:ln>
              <a:solidFill>
                <a:srgbClr val="C00000"/>
              </a:solidFill>
              <a:effectLst/>
              <a:uLnTx/>
              <a:uFillTx/>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2789" y="2362200"/>
            <a:ext cx="6937611" cy="761999"/>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err="1">
                <a:ln>
                  <a:noFill/>
                </a:ln>
                <a:solidFill>
                  <a:sysClr val="windowText" lastClr="000000"/>
                </a:solidFill>
                <a:effectLst/>
                <a:uLnTx/>
                <a:uFillTx/>
                <a:latin typeface="Arial" pitchFamily="34" charset="0"/>
                <a:ea typeface="+mn-ea"/>
                <a:cs typeface="Arial" pitchFamily="34" charset="0"/>
              </a:rPr>
              <a:t>Đối</a:t>
            </a:r>
            <a:r>
              <a:rPr kumimoji="0" lang="en-US" sz="3600" b="1"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a:ln>
                  <a:noFill/>
                </a:ln>
                <a:solidFill>
                  <a:sysClr val="windowText" lastClr="000000"/>
                </a:solidFill>
                <a:effectLst/>
                <a:uLnTx/>
                <a:uFillTx/>
                <a:latin typeface="Arial" pitchFamily="34" charset="0"/>
                <a:ea typeface="+mn-ea"/>
                <a:cs typeface="Arial" pitchFamily="34" charset="0"/>
              </a:rPr>
              <a:t>óm</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16" name="Rounded Rectangle 15"/>
          <p:cNvSpPr/>
          <p:nvPr/>
        </p:nvSpPr>
        <p:spPr>
          <a:xfrm>
            <a:off x="76200" y="3505200"/>
            <a:ext cx="9067800" cy="28194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vi-VN" sz="3200" b="1" kern="0" dirty="0">
                <a:solidFill>
                  <a:srgbClr val="FF0000"/>
                </a:solidFill>
                <a:latin typeface="Arial" pitchFamily="34" charset="0"/>
                <a:cs typeface="Arial" pitchFamily="34" charset="0"/>
              </a:rPr>
              <a:t>- điều hành </a:t>
            </a:r>
            <a:endParaRPr kumimoji="0" lang="en-US" sz="3200" b="0" i="0" u="none" strike="noStrike" kern="0" cap="none" spc="0" normalizeH="0" baseline="0" noProof="0" dirty="0">
              <a:ln>
                <a:noFill/>
              </a:ln>
              <a:solidFill>
                <a:srgbClr val="FF0000"/>
              </a:solidFill>
              <a:effectLst/>
              <a:uLnTx/>
              <a:uFillTx/>
              <a:latin typeface="Arial" pitchFamily="34" charset="0"/>
              <a:cs typeface="Arial" pitchFamily="34" charset="0"/>
            </a:endParaRPr>
          </a:p>
        </p:txBody>
      </p:sp>
    </p:spTree>
    <p:extLst>
      <p:ext uri="{BB962C8B-B14F-4D97-AF65-F5344CB8AC3E}">
        <p14:creationId xmlns:p14="http://schemas.microsoft.com/office/powerpoint/2010/main" val="14131880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sp>
        <p:nvSpPr>
          <p:cNvPr id="10" name="Rectangle 9"/>
          <p:cNvSpPr/>
          <p:nvPr/>
        </p:nvSpPr>
        <p:spPr>
          <a:xfrm>
            <a:off x="76200" y="1114425"/>
            <a:ext cx="7086600" cy="638175"/>
          </a:xfrm>
          <a:prstGeom prst="rect">
            <a:avLst/>
          </a:prstGeom>
          <a:solidFill>
            <a:srgbClr val="E8F3CB"/>
          </a:solidFill>
          <a:ln w="57150" cap="flat" cmpd="sng" algn="ctr">
            <a:solidFill>
              <a:srgbClr val="FF0000"/>
            </a:solidFill>
            <a:prstDash val="solid"/>
            <a:miter lim="800000"/>
          </a:ln>
          <a:effectLst/>
        </p:spPr>
        <p:txBody>
          <a:bodyPr anchor="ctr"/>
          <a:lstStyle/>
          <a:p>
            <a:pPr lvl="0">
              <a:defRPr/>
            </a:pPr>
            <a:r>
              <a:rPr lang="vi-VN" sz="3200" b="1" kern="0" dirty="0">
                <a:solidFill>
                  <a:sysClr val="windowText" lastClr="000000"/>
                </a:solidFill>
                <a:latin typeface="Arial"/>
              </a:rPr>
              <a:t>Thời hiệu xử lý vi phạm hành chính</a:t>
            </a:r>
            <a:endParaRPr lang="vi-VN" sz="32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loud 1"/>
          <p:cNvSpPr/>
          <p:nvPr/>
        </p:nvSpPr>
        <p:spPr>
          <a:xfrm>
            <a:off x="304800" y="2057400"/>
            <a:ext cx="8382000" cy="457200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600" b="1" dirty="0">
                <a:solidFill>
                  <a:schemeClr val="tx1"/>
                </a:solidFill>
                <a:latin typeface="Arial" pitchFamily="34" charset="0"/>
                <a:cs typeface="Arial" pitchFamily="34" charset="0"/>
              </a:rPr>
              <a:t>Từ 12 tháng </a:t>
            </a:r>
          </a:p>
          <a:p>
            <a:pPr algn="ctr"/>
            <a:r>
              <a:rPr lang="vi-VN" sz="3600" b="1" dirty="0">
                <a:solidFill>
                  <a:schemeClr val="tx1"/>
                </a:solidFill>
                <a:latin typeface="Arial" pitchFamily="34" charset="0"/>
                <a:cs typeface="Arial" pitchFamily="34" charset="0"/>
              </a:rPr>
              <a:t>hoặc hơn 12 tháng tùy theo trường hợp vi phạm</a:t>
            </a:r>
          </a:p>
        </p:txBody>
      </p:sp>
    </p:spTree>
    <p:extLst>
      <p:ext uri="{BB962C8B-B14F-4D97-AF65-F5344CB8AC3E}">
        <p14:creationId xmlns:p14="http://schemas.microsoft.com/office/powerpoint/2010/main" val="29072789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2157413"/>
            <a:ext cx="9144000" cy="1484312"/>
          </a:xfrm>
          <a:prstGeom prst="roundRect">
            <a:avLst/>
          </a:prstGeom>
          <a:solidFill>
            <a:srgbClr val="1F497D">
              <a:lumMod val="20000"/>
              <a:lumOff val="80000"/>
            </a:srgbClr>
          </a:solidFill>
          <a:ln w="28575" cap="flat" cmpd="sng" algn="ctr">
            <a:solidFill>
              <a:sysClr val="windowText" lastClr="000000"/>
            </a:solidFill>
            <a:prstDash val="solid"/>
            <a:miter lim="800000"/>
          </a:ln>
          <a:effectLst/>
        </p:spPr>
        <p:txBody>
          <a:bodyPr anchor="ctr"/>
          <a:lstStyle/>
          <a:p>
            <a:pPr lvl="0">
              <a:defRPr/>
            </a:pPr>
            <a:r>
              <a:rPr lang="vi-VN" sz="3200" kern="0" dirty="0">
                <a:solidFill>
                  <a:sysClr val="windowText" lastClr="000000"/>
                </a:solidFill>
                <a:latin typeface="Arial" pitchFamily="34" charset="0"/>
                <a:cs typeface="Arial" pitchFamily="34" charset="0"/>
              </a:rPr>
              <a:t>Đối tượng điều chỉnh của pháp luật hành chính mang tính đặc thù là</a:t>
            </a:r>
            <a:endPar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5" name="Rounded Rectangle 4"/>
          <p:cNvSpPr/>
          <p:nvPr/>
        </p:nvSpPr>
        <p:spPr>
          <a:xfrm>
            <a:off x="4267202" y="4006850"/>
            <a:ext cx="4727574" cy="1038225"/>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 </a:t>
            </a:r>
            <a:r>
              <a:rPr lang="en-US" sz="3200" dirty="0" err="1"/>
              <a:t>Mọi</a:t>
            </a:r>
            <a:r>
              <a:rPr lang="en-US" sz="3200" dirty="0"/>
              <a:t> </a:t>
            </a:r>
            <a:r>
              <a:rPr lang="en-US" sz="3200" dirty="0" err="1"/>
              <a:t>công</a:t>
            </a:r>
            <a:r>
              <a:rPr lang="en-US" sz="3200" dirty="0"/>
              <a:t> </a:t>
            </a:r>
            <a:r>
              <a:rPr lang="en-US" sz="3200" dirty="0" err="1"/>
              <a:t>dân</a:t>
            </a:r>
            <a:r>
              <a:rPr lang="en-US" sz="3200" dirty="0"/>
              <a:t> </a:t>
            </a:r>
            <a:r>
              <a:rPr lang="en-US" sz="3200" dirty="0" err="1"/>
              <a:t>đều</a:t>
            </a:r>
            <a:r>
              <a:rPr lang="en-US" sz="3200" dirty="0"/>
              <a:t> </a:t>
            </a:r>
            <a:r>
              <a:rPr lang="en-US" sz="3200" dirty="0" err="1"/>
              <a:t>bình</a:t>
            </a:r>
            <a:r>
              <a:rPr lang="en-US" sz="3200" dirty="0"/>
              <a:t> </a:t>
            </a:r>
            <a:r>
              <a:rPr lang="en-US" sz="3200" dirty="0" err="1"/>
              <a:t>đẳng</a:t>
            </a:r>
            <a:r>
              <a:rPr lang="en-US" sz="3200" dirty="0"/>
              <a:t> </a:t>
            </a:r>
            <a:r>
              <a:rPr lang="en-US" sz="3200" dirty="0" err="1"/>
              <a:t>trước</a:t>
            </a:r>
            <a:r>
              <a:rPr lang="en-US" sz="3200" dirty="0"/>
              <a:t> </a:t>
            </a:r>
            <a:r>
              <a:rPr lang="en-US" sz="3200" dirty="0" err="1"/>
              <a:t>pháp</a:t>
            </a:r>
            <a:r>
              <a:rPr lang="en-US" sz="3200" dirty="0"/>
              <a:t> </a:t>
            </a:r>
            <a:r>
              <a:rPr lang="en-US" sz="3200" dirty="0" err="1"/>
              <a:t>luật</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6" name="Rounded Rectangle 5"/>
          <p:cNvSpPr/>
          <p:nvPr/>
        </p:nvSpPr>
        <p:spPr>
          <a:xfrm>
            <a:off x="237509" y="5459934"/>
            <a:ext cx="3877291" cy="1044575"/>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b. </a:t>
            </a:r>
            <a:r>
              <a:rPr lang="en-US" sz="3200" dirty="0" err="1"/>
              <a:t>Bình</a:t>
            </a:r>
            <a:r>
              <a:rPr lang="en-US" sz="3200" dirty="0"/>
              <a:t> </a:t>
            </a:r>
            <a:r>
              <a:rPr lang="en-US" sz="3200" dirty="0" err="1"/>
              <a:t>đẳng</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7" name="Rounded Rectangle 6"/>
          <p:cNvSpPr/>
          <p:nvPr/>
        </p:nvSpPr>
        <p:spPr>
          <a:xfrm>
            <a:off x="237509" y="4006850"/>
            <a:ext cx="3877291" cy="1085850"/>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err="1"/>
              <a:t>Không</a:t>
            </a:r>
            <a:r>
              <a:rPr lang="en-US" sz="3200" dirty="0"/>
              <a:t> </a:t>
            </a:r>
            <a:r>
              <a:rPr lang="en-US" sz="3200" dirty="0" err="1"/>
              <a:t>bình</a:t>
            </a:r>
            <a:r>
              <a:rPr lang="en-US" sz="3200" dirty="0"/>
              <a:t> </a:t>
            </a:r>
            <a:r>
              <a:rPr lang="en-US" sz="3200" dirty="0" err="1"/>
              <a:t>đẳng</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p>
        </p:txBody>
      </p:sp>
      <p:sp>
        <p:nvSpPr>
          <p:cNvPr id="8" name="Rounded Rectangle 7"/>
          <p:cNvSpPr/>
          <p:nvPr/>
        </p:nvSpPr>
        <p:spPr>
          <a:xfrm>
            <a:off x="4267202" y="5395913"/>
            <a:ext cx="4748211" cy="1085850"/>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200" dirty="0" err="1"/>
              <a:t>Luôn</a:t>
            </a:r>
            <a:r>
              <a:rPr lang="en-US" sz="3200" dirty="0"/>
              <a:t> </a:t>
            </a:r>
            <a:r>
              <a:rPr lang="en-US" sz="3200" dirty="0" err="1"/>
              <a:t>luôn</a:t>
            </a:r>
            <a:r>
              <a:rPr lang="en-US" sz="3200" dirty="0"/>
              <a:t> </a:t>
            </a:r>
            <a:r>
              <a:rPr lang="en-US" sz="3200" dirty="0" err="1"/>
              <a:t>bình</a:t>
            </a:r>
            <a:r>
              <a:rPr lang="en-US" sz="3200" dirty="0"/>
              <a:t> </a:t>
            </a:r>
            <a:r>
              <a:rPr lang="en-US" sz="3200" dirty="0" err="1"/>
              <a:t>đẳng</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a:latin typeface="Arial" pitchFamily="34" charset="0"/>
                <a:cs typeface="Arial" pitchFamily="34" charset="0"/>
              </a:rPr>
              <a:t>CỦNG CỐ BÀI</a:t>
            </a:r>
          </a:p>
        </p:txBody>
      </p:sp>
      <p:pic>
        <p:nvPicPr>
          <p:cNvPr id="1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9615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 presetClass="emph" presetSubtype="2" fill="hold" nodeType="clickEffect">
                                  <p:stCondLst>
                                    <p:cond delay="0"/>
                                  </p:stCondLst>
                                  <p:childTnLst>
                                    <p:animClr clrSpc="rgb" dir="cw">
                                      <p:cBhvr>
                                        <p:cTn id="38" dur="2000" fill="hold"/>
                                        <p:tgtEl>
                                          <p:spTgt spid="7"/>
                                        </p:tgtEl>
                                        <p:attrNameLst>
                                          <p:attrName>fillcolor</p:attrName>
                                        </p:attrNameLst>
                                      </p:cBhvr>
                                      <p:to>
                                        <a:srgbClr val="FF0000"/>
                                      </p:to>
                                    </p:animClr>
                                    <p:set>
                                      <p:cBhvr>
                                        <p:cTn id="39" dur="2000" fill="hold"/>
                                        <p:tgtEl>
                                          <p:spTgt spid="7"/>
                                        </p:tgtEl>
                                        <p:attrNameLst>
                                          <p:attrName>fill.type</p:attrName>
                                        </p:attrNameLst>
                                      </p:cBhvr>
                                      <p:to>
                                        <p:strVal val="solid"/>
                                      </p:to>
                                    </p:set>
                                    <p:set>
                                      <p:cBhvr>
                                        <p:cTn id="40"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2276475"/>
            <a:ext cx="9144000" cy="1495425"/>
          </a:xfrm>
          <a:prstGeom prst="roundRect">
            <a:avLst/>
          </a:prstGeom>
          <a:solidFill>
            <a:srgbClr val="F79646">
              <a:lumMod val="20000"/>
              <a:lumOff val="80000"/>
            </a:srgbClr>
          </a:solidFill>
          <a:ln w="28575" cap="flat" cmpd="sng" algn="ctr">
            <a:solidFill>
              <a:sysClr val="windowText" lastClr="000000"/>
            </a:solidFill>
            <a:prstDash val="solid"/>
            <a:miter lim="800000"/>
          </a:ln>
          <a:effectLst/>
        </p:spPr>
        <p:txBody>
          <a:bodyPr anchor="ctr"/>
          <a:lstStyle/>
          <a:p>
            <a:pPr lvl="0">
              <a:defRPr/>
            </a:pPr>
            <a:r>
              <a:rPr lang="en-US" sz="3200" dirty="0" err="1"/>
              <a:t>Phòng</a:t>
            </a:r>
            <a:r>
              <a:rPr lang="en-US" sz="3200" dirty="0"/>
              <a:t> </a:t>
            </a:r>
            <a:r>
              <a:rPr lang="en-US" sz="3200" dirty="0" err="1"/>
              <a:t>ngừa</a:t>
            </a:r>
            <a:r>
              <a:rPr lang="en-US" sz="3200" dirty="0"/>
              <a:t>, </a:t>
            </a:r>
            <a:r>
              <a:rPr lang="en-US" sz="3200" dirty="0" err="1"/>
              <a:t>ngăn</a:t>
            </a:r>
            <a:r>
              <a:rPr lang="en-US" sz="3200" dirty="0"/>
              <a:t> </a:t>
            </a:r>
            <a:r>
              <a:rPr lang="en-US" sz="3200" dirty="0" err="1"/>
              <a:t>chặn</a:t>
            </a:r>
            <a:r>
              <a:rPr lang="en-US" sz="3200" dirty="0"/>
              <a:t>, </a:t>
            </a:r>
            <a:r>
              <a:rPr lang="en-US" sz="3200" dirty="0" err="1"/>
              <a:t>xử</a:t>
            </a:r>
            <a:r>
              <a:rPr lang="en-US" sz="3200" dirty="0"/>
              <a:t> </a:t>
            </a:r>
            <a:r>
              <a:rPr lang="en-US" sz="3200" dirty="0" err="1"/>
              <a:t>lý</a:t>
            </a:r>
            <a:r>
              <a:rPr lang="en-US" sz="3200" dirty="0"/>
              <a:t> </a:t>
            </a:r>
            <a:r>
              <a:rPr lang="en-US" sz="3200" dirty="0" err="1"/>
              <a:t>đối</a:t>
            </a:r>
            <a:r>
              <a:rPr lang="en-US" sz="3200" dirty="0"/>
              <a:t> </a:t>
            </a:r>
            <a:r>
              <a:rPr lang="en-US" sz="3200" dirty="0" err="1"/>
              <a:t>với</a:t>
            </a:r>
            <a:r>
              <a:rPr lang="en-US" sz="3200" dirty="0"/>
              <a:t> </a:t>
            </a:r>
            <a:r>
              <a:rPr lang="en-US" sz="3200" dirty="0" err="1"/>
              <a:t>những</a:t>
            </a:r>
            <a:r>
              <a:rPr lang="en-US" sz="3200" dirty="0"/>
              <a:t> vi </a:t>
            </a:r>
            <a:r>
              <a:rPr lang="en-US" sz="3200" dirty="0" err="1"/>
              <a:t>phạm</a:t>
            </a:r>
            <a:r>
              <a:rPr lang="en-US" sz="3200" dirty="0"/>
              <a:t> </a:t>
            </a:r>
            <a:r>
              <a:rPr lang="en-US" sz="3200" dirty="0" err="1"/>
              <a:t>hành</a:t>
            </a:r>
            <a:r>
              <a:rPr lang="en-US" sz="3200" dirty="0"/>
              <a:t> </a:t>
            </a:r>
            <a:r>
              <a:rPr lang="en-US" sz="3200" dirty="0" err="1"/>
              <a:t>chính</a:t>
            </a:r>
            <a:endPar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5" name="Rounded Rectangle 4"/>
          <p:cNvSpPr/>
          <p:nvPr/>
        </p:nvSpPr>
        <p:spPr>
          <a:xfrm>
            <a:off x="94303" y="4014454"/>
            <a:ext cx="4660900" cy="963946"/>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Cha hay mẹ kết h</a:t>
            </a:r>
            <a:r>
              <a:rPr kumimoji="0" lang="en-US" sz="3200" b="0" i="0" u="none" strike="noStrike" kern="0" cap="none" spc="0" normalizeH="0" baseline="0" noProof="0" dirty="0" err="1">
                <a:ln>
                  <a:noFill/>
                </a:ln>
                <a:solidFill>
                  <a:sysClr val="windowText" lastClr="000000"/>
                </a:solidFill>
                <a:effectLst/>
                <a:uLnTx/>
                <a:uFillTx/>
                <a:latin typeface="Arial" pitchFamily="34" charset="0"/>
                <a:ea typeface="+mn-ea"/>
                <a:cs typeface="Arial" pitchFamily="34" charset="0"/>
              </a:rPr>
              <a:t>ôn</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6" name="Rounded Rectangle 5"/>
          <p:cNvSpPr/>
          <p:nvPr/>
        </p:nvSpPr>
        <p:spPr>
          <a:xfrm>
            <a:off x="4938713" y="4003675"/>
            <a:ext cx="4205287" cy="974725"/>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 </a:t>
            </a:r>
            <a:r>
              <a:rPr lang="en-US" sz="3200" dirty="0" err="1"/>
              <a:t>Là</a:t>
            </a:r>
            <a:r>
              <a:rPr lang="en-US" sz="3200" dirty="0"/>
              <a:t> </a:t>
            </a:r>
            <a:r>
              <a:rPr lang="en-US" sz="3200" dirty="0" err="1"/>
              <a:t>một</a:t>
            </a:r>
            <a:r>
              <a:rPr lang="en-US" sz="3200" dirty="0"/>
              <a:t> </a:t>
            </a:r>
            <a:r>
              <a:rPr lang="en-US" sz="3200" dirty="0" err="1"/>
              <a:t>việc</a:t>
            </a:r>
            <a:r>
              <a:rPr lang="en-US" sz="3200" dirty="0"/>
              <a:t> </a:t>
            </a:r>
            <a:r>
              <a:rPr lang="en-US" sz="3200" dirty="0" err="1"/>
              <a:t>làm</a:t>
            </a:r>
            <a:r>
              <a:rPr lang="en-US" sz="3200" dirty="0"/>
              <a:t> </a:t>
            </a:r>
            <a:r>
              <a:rPr lang="en-US" sz="3200" dirty="0" err="1"/>
              <a:t>không</a:t>
            </a:r>
            <a:r>
              <a:rPr lang="en-US" sz="3200" dirty="0"/>
              <a:t> </a:t>
            </a:r>
            <a:r>
              <a:rPr lang="en-US" sz="3200" dirty="0" err="1"/>
              <a:t>cần</a:t>
            </a:r>
            <a:r>
              <a:rPr lang="en-US" sz="3200" dirty="0"/>
              <a:t> </a:t>
            </a:r>
            <a:r>
              <a:rPr lang="en-US" sz="3200" dirty="0" err="1"/>
              <a:t>thiết</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7" name="Rounded Rectangle 6"/>
          <p:cNvSpPr/>
          <p:nvPr/>
        </p:nvSpPr>
        <p:spPr>
          <a:xfrm>
            <a:off x="131763" y="5506243"/>
            <a:ext cx="4660900" cy="974725"/>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err="1"/>
              <a:t>Là</a:t>
            </a:r>
            <a:r>
              <a:rPr lang="en-US" sz="3200" dirty="0"/>
              <a:t> </a:t>
            </a:r>
            <a:r>
              <a:rPr lang="en-US" sz="3200" dirty="0" err="1"/>
              <a:t>một</a:t>
            </a:r>
            <a:r>
              <a:rPr lang="en-US" sz="3200" dirty="0"/>
              <a:t> </a:t>
            </a:r>
            <a:r>
              <a:rPr lang="en-US" sz="3200" dirty="0" err="1"/>
              <a:t>việc</a:t>
            </a:r>
            <a:r>
              <a:rPr lang="en-US" sz="3200" dirty="0"/>
              <a:t> </a:t>
            </a:r>
            <a:r>
              <a:rPr lang="en-US" sz="3200" dirty="0" err="1"/>
              <a:t>làm</a:t>
            </a:r>
            <a:r>
              <a:rPr lang="en-US" sz="3200" dirty="0"/>
              <a:t> </a:t>
            </a:r>
            <a:r>
              <a:rPr lang="en-US" sz="3200" dirty="0" err="1"/>
              <a:t>cần</a:t>
            </a:r>
            <a:r>
              <a:rPr lang="en-US" sz="3200" dirty="0"/>
              <a:t> </a:t>
            </a:r>
            <a:r>
              <a:rPr lang="en-US" sz="3200" dirty="0" err="1"/>
              <a:t>thiết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8" name="Rounded Rectangle 7"/>
          <p:cNvSpPr/>
          <p:nvPr/>
        </p:nvSpPr>
        <p:spPr>
          <a:xfrm>
            <a:off x="4938713" y="5357813"/>
            <a:ext cx="4205287" cy="1271587"/>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200" dirty="0" err="1"/>
              <a:t>Là</a:t>
            </a:r>
            <a:r>
              <a:rPr lang="en-US" sz="3200" dirty="0"/>
              <a:t> </a:t>
            </a:r>
            <a:r>
              <a:rPr lang="en-US" sz="3200" dirty="0" err="1"/>
              <a:t>một</a:t>
            </a:r>
            <a:r>
              <a:rPr lang="en-US" sz="3200" dirty="0"/>
              <a:t> </a:t>
            </a:r>
            <a:r>
              <a:rPr lang="en-US" sz="3200" dirty="0" err="1"/>
              <a:t>việc</a:t>
            </a:r>
            <a:r>
              <a:rPr lang="en-US" sz="3200" dirty="0"/>
              <a:t> </a:t>
            </a:r>
            <a:r>
              <a:rPr lang="en-US" sz="3200" dirty="0" err="1"/>
              <a:t>làm</a:t>
            </a:r>
            <a:r>
              <a:rPr lang="en-US" sz="3200" dirty="0"/>
              <a:t> </a:t>
            </a:r>
            <a:r>
              <a:rPr lang="en-US" sz="3200" dirty="0" err="1"/>
              <a:t>không</a:t>
            </a:r>
            <a:r>
              <a:rPr lang="en-US" sz="3200" dirty="0"/>
              <a:t> </a:t>
            </a:r>
            <a:r>
              <a:rPr lang="en-US" sz="3200" dirty="0" err="1"/>
              <a:t>nên</a:t>
            </a:r>
            <a:r>
              <a:rPr lang="en-US" sz="3200" dirty="0"/>
              <a:t> </a:t>
            </a:r>
            <a:r>
              <a:rPr lang="en-US" sz="3200" dirty="0" err="1"/>
              <a:t>làm</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a:latin typeface="Arial" pitchFamily="34" charset="0"/>
                <a:cs typeface="Arial" pitchFamily="34" charset="0"/>
              </a:rPr>
              <a:t>CỦNG CỐ BÀI</a:t>
            </a:r>
          </a:p>
        </p:txBody>
      </p:sp>
      <p:pic>
        <p:nvPicPr>
          <p:cNvPr id="1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74908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0" y="1441450"/>
            <a:ext cx="9144000" cy="1535113"/>
          </a:xfrm>
          <a:prstGeom prst="roundRect">
            <a:avLst/>
          </a:prstGeom>
          <a:solidFill>
            <a:srgbClr val="4BACC6">
              <a:lumMod val="20000"/>
              <a:lumOff val="80000"/>
            </a:srgbClr>
          </a:solidFill>
          <a:ln w="28575" cap="flat" cmpd="sng" algn="ctr">
            <a:solidFill>
              <a:sysClr val="windowText" lastClr="000000"/>
            </a:solidFill>
            <a:prstDash val="solid"/>
            <a:miter lim="800000"/>
          </a:ln>
          <a:effectLst/>
        </p:spPr>
        <p:txBody>
          <a:bodyPr anchor="ctr"/>
          <a:lstStyle/>
          <a:p>
            <a:pPr lvl="0">
              <a:defRPr/>
            </a:pPr>
            <a:r>
              <a:rPr lang="en-US" sz="3200" dirty="0" err="1"/>
              <a:t>Nguyên</a:t>
            </a:r>
            <a:r>
              <a:rPr lang="en-US" sz="3200" dirty="0"/>
              <a:t> </a:t>
            </a:r>
            <a:r>
              <a:rPr lang="en-US" sz="3200" dirty="0" err="1"/>
              <a:t>tắc</a:t>
            </a:r>
            <a:r>
              <a:rPr lang="en-US" sz="3200" dirty="0"/>
              <a:t> </a:t>
            </a:r>
            <a:r>
              <a:rPr lang="en-US" sz="3200" dirty="0" err="1"/>
              <a:t>xử</a:t>
            </a:r>
            <a:r>
              <a:rPr lang="en-US" sz="3200" dirty="0"/>
              <a:t> </a:t>
            </a:r>
            <a:r>
              <a:rPr lang="en-US" sz="3200" dirty="0" err="1"/>
              <a:t>phạt</a:t>
            </a:r>
            <a:r>
              <a:rPr lang="en-US" sz="3200" dirty="0"/>
              <a:t> vi </a:t>
            </a:r>
            <a:r>
              <a:rPr lang="en-US" sz="3200" dirty="0" err="1"/>
              <a:t>phạm</a:t>
            </a:r>
            <a:r>
              <a:rPr lang="en-US" sz="3200" dirty="0"/>
              <a:t> </a:t>
            </a:r>
            <a:r>
              <a:rPr lang="en-US" sz="3200" dirty="0" err="1"/>
              <a:t>hành</a:t>
            </a:r>
            <a:r>
              <a:rPr lang="en-US" sz="3200" dirty="0"/>
              <a:t> </a:t>
            </a:r>
            <a:r>
              <a:rPr lang="en-US" sz="3200" dirty="0" err="1"/>
              <a:t>chính</a:t>
            </a:r>
            <a:r>
              <a:rPr lang="en-US" sz="3200" dirty="0"/>
              <a:t> </a:t>
            </a:r>
            <a:r>
              <a:rPr lang="en-US" sz="3200" dirty="0" err="1"/>
              <a:t>là</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3" name="Rounded Rectangle 2"/>
          <p:cNvSpPr/>
          <p:nvPr/>
        </p:nvSpPr>
        <p:spPr>
          <a:xfrm>
            <a:off x="4727575" y="3290545"/>
            <a:ext cx="4321768" cy="1446212"/>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err="1"/>
              <a:t>Tổ</a:t>
            </a:r>
            <a:r>
              <a:rPr lang="en-US" sz="3200" dirty="0"/>
              <a:t> </a:t>
            </a:r>
            <a:r>
              <a:rPr lang="en-US" sz="3200" dirty="0" err="1"/>
              <a:t>chức</a:t>
            </a:r>
            <a:r>
              <a:rPr lang="en-US" sz="3200" dirty="0"/>
              <a:t> </a:t>
            </a:r>
            <a:r>
              <a:rPr lang="en-US" sz="3200" dirty="0" err="1"/>
              <a:t>không</a:t>
            </a:r>
            <a:r>
              <a:rPr lang="en-US" sz="3200" dirty="0"/>
              <a:t> </a:t>
            </a:r>
            <a:r>
              <a:rPr lang="en-US" sz="3200" dirty="0" err="1"/>
              <a:t>bị</a:t>
            </a:r>
            <a:r>
              <a:rPr lang="en-US" sz="3200" dirty="0"/>
              <a:t> </a:t>
            </a:r>
            <a:r>
              <a:rPr lang="en-US" sz="3200" dirty="0" err="1"/>
              <a:t>xử</a:t>
            </a:r>
            <a:r>
              <a:rPr lang="en-US" sz="3200" dirty="0"/>
              <a:t> </a:t>
            </a:r>
            <a:r>
              <a:rPr lang="en-US" sz="3200" dirty="0" err="1"/>
              <a:t>phạt</a:t>
            </a:r>
            <a:r>
              <a:rPr lang="en-US" sz="3200" dirty="0"/>
              <a:t> </a:t>
            </a:r>
            <a:r>
              <a:rPr lang="en-US" sz="3200" dirty="0" err="1"/>
              <a:t>hành</a:t>
            </a:r>
            <a:r>
              <a:rPr lang="en-US" sz="3200" dirty="0"/>
              <a:t> </a:t>
            </a:r>
            <a:r>
              <a:rPr lang="en-US" sz="3200" dirty="0" err="1"/>
              <a:t>chính</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4" name="Rounded Rectangle 3"/>
          <p:cNvSpPr/>
          <p:nvPr/>
        </p:nvSpPr>
        <p:spPr>
          <a:xfrm>
            <a:off x="82550" y="4905375"/>
            <a:ext cx="4506913" cy="1446213"/>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 </a:t>
            </a:r>
            <a:r>
              <a:rPr lang="en-US" sz="3200" dirty="0" err="1"/>
              <a:t>Cá</a:t>
            </a:r>
            <a:r>
              <a:rPr lang="en-US" sz="3200" dirty="0"/>
              <a:t> </a:t>
            </a:r>
            <a:r>
              <a:rPr lang="en-US" sz="3200" dirty="0" err="1"/>
              <a:t>nhân</a:t>
            </a:r>
            <a:r>
              <a:rPr lang="en-US" sz="3200" dirty="0"/>
              <a:t> </a:t>
            </a:r>
            <a:r>
              <a:rPr lang="en-US" sz="3200" dirty="0" err="1"/>
              <a:t>và</a:t>
            </a:r>
            <a:r>
              <a:rPr lang="en-US" sz="3200" dirty="0"/>
              <a:t> </a:t>
            </a:r>
            <a:r>
              <a:rPr lang="en-US" sz="3200" dirty="0" err="1"/>
              <a:t>tổ</a:t>
            </a:r>
            <a:r>
              <a:rPr lang="en-US" sz="3200" dirty="0"/>
              <a:t> </a:t>
            </a:r>
            <a:r>
              <a:rPr lang="en-US" sz="3200" dirty="0" err="1"/>
              <a:t>chức</a:t>
            </a:r>
            <a:r>
              <a:rPr lang="en-US" sz="3200" dirty="0"/>
              <a:t> </a:t>
            </a:r>
            <a:r>
              <a:rPr lang="en-US" sz="3200" dirty="0" err="1"/>
              <a:t>đều</a:t>
            </a:r>
            <a:r>
              <a:rPr lang="en-US" sz="3200" dirty="0"/>
              <a:t> </a:t>
            </a:r>
            <a:r>
              <a:rPr lang="en-US" sz="3200" dirty="0" err="1"/>
              <a:t>bị</a:t>
            </a:r>
            <a:r>
              <a:rPr lang="en-US" sz="3200" dirty="0"/>
              <a:t> </a:t>
            </a:r>
            <a:r>
              <a:rPr lang="en-US" sz="3200" dirty="0" err="1"/>
              <a:t>xử</a:t>
            </a:r>
            <a:r>
              <a:rPr lang="en-US" sz="3200" dirty="0"/>
              <a:t> </a:t>
            </a:r>
            <a:r>
              <a:rPr lang="en-US" sz="3200" dirty="0" err="1"/>
              <a:t>phạt</a:t>
            </a:r>
            <a:r>
              <a:rPr lang="en-US" sz="3200" dirty="0"/>
              <a:t> </a:t>
            </a:r>
            <a:r>
              <a:rPr lang="en-US" sz="3200" dirty="0" err="1"/>
              <a:t>hành</a:t>
            </a:r>
            <a:r>
              <a:rPr lang="en-US" sz="3200" dirty="0"/>
              <a:t> </a:t>
            </a:r>
            <a:r>
              <a:rPr lang="en-US" sz="3200" dirty="0" err="1"/>
              <a:t>chính</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5" name="Rounded Rectangle 4"/>
          <p:cNvSpPr/>
          <p:nvPr/>
        </p:nvSpPr>
        <p:spPr>
          <a:xfrm>
            <a:off x="82550" y="3334758"/>
            <a:ext cx="4459880" cy="1446212"/>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lang="en-US" sz="3200" kern="0" dirty="0">
                <a:solidFill>
                  <a:sysClr val="windowText" lastClr="000000"/>
                </a:solidFill>
                <a:latin typeface="Arial"/>
                <a:cs typeface="Arial" pitchFamily="34" charset="0"/>
              </a:rPr>
              <a:t>a</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err="1"/>
              <a:t>Cá</a:t>
            </a:r>
            <a:r>
              <a:rPr lang="en-US" sz="3200" dirty="0"/>
              <a:t> </a:t>
            </a:r>
            <a:r>
              <a:rPr lang="en-US" sz="3200" dirty="0" err="1"/>
              <a:t>nhân</a:t>
            </a:r>
            <a:r>
              <a:rPr lang="en-US" sz="3200" dirty="0"/>
              <a:t>, </a:t>
            </a:r>
            <a:r>
              <a:rPr lang="en-US" sz="3200" dirty="0" err="1"/>
              <a:t>tổ</a:t>
            </a:r>
            <a:r>
              <a:rPr lang="en-US" sz="3200" dirty="0"/>
              <a:t> </a:t>
            </a:r>
            <a:r>
              <a:rPr lang="en-US" sz="3200" dirty="0" err="1"/>
              <a:t>chức</a:t>
            </a:r>
            <a:r>
              <a:rPr lang="en-US" sz="3200" dirty="0"/>
              <a:t> </a:t>
            </a:r>
            <a:r>
              <a:rPr lang="en-US" sz="3200" dirty="0" err="1"/>
              <a:t>chỉ</a:t>
            </a:r>
            <a:r>
              <a:rPr lang="en-US" sz="3200" dirty="0"/>
              <a:t> </a:t>
            </a:r>
            <a:r>
              <a:rPr lang="en-US" sz="3200" dirty="0" err="1"/>
              <a:t>bị</a:t>
            </a:r>
            <a:r>
              <a:rPr lang="en-US" sz="3200" dirty="0"/>
              <a:t> </a:t>
            </a:r>
            <a:r>
              <a:rPr lang="en-US" sz="3200" dirty="0" err="1"/>
              <a:t>xử</a:t>
            </a:r>
            <a:r>
              <a:rPr lang="en-US" sz="3200" dirty="0"/>
              <a:t> </a:t>
            </a:r>
            <a:r>
              <a:rPr lang="en-US" sz="3200" dirty="0" err="1"/>
              <a:t>phạt</a:t>
            </a:r>
            <a:r>
              <a:rPr lang="en-US" sz="3200" dirty="0"/>
              <a:t> </a:t>
            </a:r>
            <a:r>
              <a:rPr lang="en-US" sz="3200" dirty="0" err="1"/>
              <a:t>khi</a:t>
            </a:r>
            <a:r>
              <a:rPr lang="en-US" sz="3200" dirty="0"/>
              <a:t> </a:t>
            </a:r>
            <a:r>
              <a:rPr lang="en-US" sz="3200" dirty="0" err="1"/>
              <a:t>có</a:t>
            </a:r>
            <a:r>
              <a:rPr lang="en-US" sz="3200" dirty="0"/>
              <a:t> </a:t>
            </a:r>
            <a:r>
              <a:rPr lang="en-US" sz="3200" dirty="0" err="1"/>
              <a:t>hành</a:t>
            </a:r>
            <a:r>
              <a:rPr lang="en-US" sz="3200" dirty="0"/>
              <a:t> vi </a:t>
            </a:r>
            <a:r>
              <a:rPr lang="en-US" sz="3200" dirty="0" err="1"/>
              <a:t>vi</a:t>
            </a:r>
            <a:r>
              <a:rPr lang="en-US" sz="3200" dirty="0"/>
              <a:t> </a:t>
            </a:r>
            <a:r>
              <a:rPr lang="en-US" sz="3200" dirty="0" err="1"/>
              <a:t>phạm</a:t>
            </a:r>
            <a:r>
              <a:rPr lang="en-US" sz="3200" dirty="0"/>
              <a:t> </a:t>
            </a:r>
            <a:r>
              <a:rPr lang="en-US" sz="3200" dirty="0" err="1"/>
              <a:t>hành</a:t>
            </a:r>
            <a:r>
              <a:rPr lang="en-US" sz="3200" dirty="0"/>
              <a:t> </a:t>
            </a:r>
            <a:r>
              <a:rPr lang="en-US" sz="3200" dirty="0" err="1"/>
              <a:t>chính</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6" name="Rounded Rectangle 5"/>
          <p:cNvSpPr/>
          <p:nvPr/>
        </p:nvSpPr>
        <p:spPr>
          <a:xfrm>
            <a:off x="4727575" y="4870450"/>
            <a:ext cx="4267200" cy="1447800"/>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200" dirty="0" err="1"/>
              <a:t>Chỉ</a:t>
            </a:r>
            <a:r>
              <a:rPr lang="en-US" sz="3200" dirty="0"/>
              <a:t> </a:t>
            </a:r>
            <a:r>
              <a:rPr lang="en-US" sz="3200" dirty="0" err="1"/>
              <a:t>có</a:t>
            </a:r>
            <a:r>
              <a:rPr lang="en-US" sz="3200" dirty="0"/>
              <a:t> </a:t>
            </a:r>
            <a:r>
              <a:rPr lang="en-US" sz="3200" dirty="0" err="1"/>
              <a:t>cá</a:t>
            </a:r>
            <a:r>
              <a:rPr lang="en-US" sz="3200" dirty="0"/>
              <a:t> </a:t>
            </a:r>
            <a:r>
              <a:rPr lang="en-US" sz="3200" dirty="0" err="1"/>
              <a:t>nhân</a:t>
            </a:r>
            <a:r>
              <a:rPr lang="en-US" sz="3200" dirty="0"/>
              <a:t> </a:t>
            </a:r>
            <a:r>
              <a:rPr lang="en-US" sz="3200" dirty="0" err="1"/>
              <a:t>mới</a:t>
            </a:r>
            <a:r>
              <a:rPr lang="en-US" sz="3200" dirty="0"/>
              <a:t> </a:t>
            </a:r>
            <a:r>
              <a:rPr lang="en-US" sz="3200" dirty="0" err="1"/>
              <a:t>bị</a:t>
            </a:r>
            <a:r>
              <a:rPr lang="en-US" sz="3200" dirty="0"/>
              <a:t> </a:t>
            </a:r>
            <a:r>
              <a:rPr lang="en-US" sz="3200" dirty="0" err="1"/>
              <a:t>xử</a:t>
            </a:r>
            <a:r>
              <a:rPr lang="en-US" sz="3200" dirty="0"/>
              <a:t> </a:t>
            </a:r>
            <a:r>
              <a:rPr lang="en-US" sz="3200" dirty="0" err="1"/>
              <a:t>phạt</a:t>
            </a:r>
            <a:r>
              <a:rPr lang="en-US" sz="3200" dirty="0"/>
              <a:t> </a:t>
            </a:r>
            <a:r>
              <a:rPr lang="en-US" sz="3200" dirty="0" err="1"/>
              <a:t>khi</a:t>
            </a:r>
            <a:r>
              <a:rPr lang="en-US" sz="3200" dirty="0"/>
              <a:t> </a:t>
            </a:r>
            <a:r>
              <a:rPr lang="en-US" sz="3200" dirty="0" err="1"/>
              <a:t>có</a:t>
            </a:r>
            <a:r>
              <a:rPr lang="en-US" sz="3200" dirty="0"/>
              <a:t> </a:t>
            </a:r>
            <a:r>
              <a:rPr lang="en-US" sz="3200" dirty="0" err="1"/>
              <a:t>hành</a:t>
            </a:r>
            <a:r>
              <a:rPr lang="en-US" sz="3200" dirty="0"/>
              <a:t> vi </a:t>
            </a:r>
            <a:r>
              <a:rPr lang="en-US" sz="3200" dirty="0" err="1"/>
              <a:t>vi</a:t>
            </a:r>
            <a:r>
              <a:rPr lang="en-US" sz="3200" dirty="0"/>
              <a:t> </a:t>
            </a:r>
            <a:r>
              <a:rPr lang="en-US" sz="3200" dirty="0" err="1"/>
              <a:t>phạm</a:t>
            </a:r>
            <a:r>
              <a:rPr lang="en-US" sz="3200" dirty="0"/>
              <a:t> </a:t>
            </a:r>
            <a:r>
              <a:rPr lang="en-US" sz="3200" dirty="0" err="1"/>
              <a:t>hành</a:t>
            </a:r>
            <a:r>
              <a:rPr lang="en-US" sz="3200" dirty="0"/>
              <a:t> </a:t>
            </a:r>
            <a:r>
              <a:rPr lang="en-US" sz="3200" dirty="0" err="1"/>
              <a:t>chính</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pic>
        <p:nvPicPr>
          <p:cNvPr id="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a:latin typeface="Arial" pitchFamily="34" charset="0"/>
                <a:cs typeface="Arial" pitchFamily="34" charset="0"/>
              </a:rPr>
              <a:t>CỦNG CỐ BÀI</a:t>
            </a:r>
          </a:p>
        </p:txBody>
      </p:sp>
      <p:pic>
        <p:nvPicPr>
          <p:cNvPr id="9"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6462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5"/>
                                        </p:tgtEl>
                                        <p:attrNameLst>
                                          <p:attrName>fillcolor</p:attrName>
                                        </p:attrNameLst>
                                      </p:cBhvr>
                                      <p:to>
                                        <a:srgbClr val="FF0000"/>
                                      </p:to>
                                    </p:animClr>
                                    <p:set>
                                      <p:cBhvr>
                                        <p:cTn id="32" dur="2000" fill="hold"/>
                                        <p:tgtEl>
                                          <p:spTgt spid="5"/>
                                        </p:tgtEl>
                                        <p:attrNameLst>
                                          <p:attrName>fill.type</p:attrName>
                                        </p:attrNameLst>
                                      </p:cBhvr>
                                      <p:to>
                                        <p:strVal val="solid"/>
                                      </p:to>
                                    </p:set>
                                    <p:set>
                                      <p:cBhvr>
                                        <p:cTn id="33" dur="2000" fill="hold"/>
                                        <p:tgtEl>
                                          <p:spTgt spid="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463675"/>
            <a:ext cx="9144000" cy="1844675"/>
          </a:xfrm>
          <a:prstGeom prst="rect">
            <a:avLst/>
          </a:prstGeom>
          <a:solidFill>
            <a:schemeClr val="accent4">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en-US" sz="5400" b="1" dirty="0">
                <a:latin typeface="Arial" pitchFamily="34" charset="0"/>
                <a:cs typeface="Arial" pitchFamily="34" charset="0"/>
              </a:rPr>
              <a:t>CÁC EM </a:t>
            </a:r>
          </a:p>
          <a:p>
            <a:pPr algn="ctr" fontAlgn="auto">
              <a:spcBef>
                <a:spcPts val="0"/>
              </a:spcBef>
              <a:spcAft>
                <a:spcPts val="0"/>
              </a:spcAft>
              <a:defRPr/>
            </a:pPr>
            <a:r>
              <a:rPr lang="en-US" sz="5400" b="1" dirty="0">
                <a:latin typeface="Arial" pitchFamily="34" charset="0"/>
                <a:cs typeface="Arial" pitchFamily="34" charset="0"/>
              </a:rPr>
              <a:t>CÓ HỎI THÊM GÌ KHÔNG?</a:t>
            </a:r>
            <a:endParaRPr lang="en-US" sz="5400" b="1" dirty="0"/>
          </a:p>
        </p:txBody>
      </p:sp>
    </p:spTree>
    <p:extLst>
      <p:ext uri="{BB962C8B-B14F-4D97-AF65-F5344CB8AC3E}">
        <p14:creationId xmlns:p14="http://schemas.microsoft.com/office/powerpoint/2010/main" val="1199998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409575" y="2033588"/>
            <a:ext cx="8407400" cy="3605212"/>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3338"/>
            <a:r>
              <a:rPr lang="en-US" sz="4000" b="1" dirty="0">
                <a:solidFill>
                  <a:schemeClr val="tx1"/>
                </a:solidFill>
                <a:latin typeface="Times New Roman" pitchFamily="18" charset="0"/>
                <a:cs typeface="Times New Roman" pitchFamily="18" charset="0"/>
              </a:rPr>
              <a:t>CẢM ƠN </a:t>
            </a:r>
          </a:p>
          <a:p>
            <a:pPr marL="33338"/>
            <a:r>
              <a:rPr lang="vi-VN" sz="4000" b="1" dirty="0">
                <a:solidFill>
                  <a:schemeClr val="tx1"/>
                </a:solidFill>
                <a:latin typeface="Times New Roman" pitchFamily="18" charset="0"/>
                <a:cs typeface="Times New Roman" pitchFamily="18" charset="0"/>
              </a:rPr>
              <a:t>CÁC EM ĐÃ HỢP TÁC TỐT</a:t>
            </a:r>
            <a:endParaRPr lang="en-US" sz="4000" dirty="0">
              <a:solidFill>
                <a:schemeClr val="tx1"/>
              </a:solidFill>
            </a:endParaRPr>
          </a:p>
        </p:txBody>
      </p:sp>
      <p:pic>
        <p:nvPicPr>
          <p:cNvPr id="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9293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241</TotalTime>
  <Words>1074</Words>
  <Application>Microsoft Office PowerPoint</Application>
  <PresentationFormat>On-screen Show (4:3)</PresentationFormat>
  <Paragraphs>112</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Dell E7450</cp:lastModifiedBy>
  <cp:revision>27</cp:revision>
  <dcterms:created xsi:type="dcterms:W3CDTF">2021-02-20T15:01:03Z</dcterms:created>
  <dcterms:modified xsi:type="dcterms:W3CDTF">2021-05-21T07:37:51Z</dcterms:modified>
</cp:coreProperties>
</file>