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4" r:id="rId3"/>
    <p:sldId id="266" r:id="rId4"/>
    <p:sldId id="267" r:id="rId5"/>
    <p:sldId id="268" r:id="rId6"/>
    <p:sldId id="269" r:id="rId7"/>
    <p:sldId id="270" r:id="rId8"/>
    <p:sldId id="271" r:id="rId9"/>
    <p:sldId id="265" r:id="rId10"/>
    <p:sldId id="260" r:id="rId11"/>
    <p:sldId id="261" r:id="rId12"/>
    <p:sldId id="262" r:id="rId13"/>
    <p:sldId id="263" r:id="rId14"/>
    <p:sldId id="272" r:id="rId15"/>
    <p:sldId id="27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672" y="-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D942B-EDB9-433C-965B-72D314D7DA9B}" type="datetimeFigureOut">
              <a:rPr lang="en-US" smtClean="0"/>
              <a:t>25/09/2021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0DCAF-2B0E-499D-BD40-465C08408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768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A773FB7-B178-4EE2-AA52-2B4FB8B180A1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1286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0DCAF-2B0E-499D-BD40-465C084081C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2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gray">
          <a:xfrm>
            <a:off x="10672234" y="0"/>
            <a:ext cx="1519767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4638676"/>
            <a:ext cx="12192000" cy="2219325"/>
          </a:xfrm>
          <a:prstGeom prst="rect">
            <a:avLst/>
          </a:prstGeom>
          <a:solidFill>
            <a:schemeClr val="folHlink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0" y="2149476"/>
            <a:ext cx="12192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5" name="Freeform 20"/>
          <p:cNvSpPr>
            <a:spLocks/>
          </p:cNvSpPr>
          <p:nvPr/>
        </p:nvSpPr>
        <p:spPr bwMode="gray">
          <a:xfrm>
            <a:off x="-12700" y="2138363"/>
            <a:ext cx="10687051" cy="22717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7" name="AutoShape 22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9" name="AutoShape 113" descr="gdd01"/>
          <p:cNvSpPr>
            <a:spLocks noChangeArrowheads="1"/>
          </p:cNvSpPr>
          <p:nvPr/>
        </p:nvSpPr>
        <p:spPr bwMode="gray">
          <a:xfrm>
            <a:off x="254000" y="3162300"/>
            <a:ext cx="2336800" cy="1600200"/>
          </a:xfrm>
          <a:prstGeom prst="hexagon">
            <a:avLst>
              <a:gd name="adj" fmla="val 27381"/>
              <a:gd name="vf" fmla="val 11547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0" name="AutoShape 114" descr="gdd04"/>
          <p:cNvSpPr>
            <a:spLocks noChangeArrowheads="1"/>
          </p:cNvSpPr>
          <p:nvPr/>
        </p:nvSpPr>
        <p:spPr bwMode="gray">
          <a:xfrm>
            <a:off x="2184400" y="23241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1" name="AutoShape 115" descr="gdd03"/>
          <p:cNvSpPr>
            <a:spLocks noChangeArrowheads="1"/>
          </p:cNvSpPr>
          <p:nvPr/>
        </p:nvSpPr>
        <p:spPr bwMode="gray">
          <a:xfrm>
            <a:off x="2133600" y="40386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2" name="Rectangle 6"/>
          <p:cNvSpPr txBox="1">
            <a:spLocks noChangeArrowheads="1"/>
          </p:cNvSpPr>
          <p:nvPr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63BB1636-8C44-46F2-A99E-CD67D405102E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3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897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4800600"/>
          </a:xfrm>
        </p:spPr>
        <p:txBody>
          <a:bodyPr/>
          <a:lstStyle>
            <a:lvl1pPr>
              <a:defRPr b="0"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356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202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076325"/>
            <a:ext cx="53848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076325"/>
            <a:ext cx="53848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964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88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099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086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472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90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400801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73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81000"/>
            <a:ext cx="27432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0264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831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076325"/>
            <a:ext cx="109728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778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076325"/>
            <a:ext cx="109728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916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DED6D02-DE38-4B31-9B69-C409C82A1A0F}" type="datetimeFigureOut">
              <a:rPr lang="en-US" smtClean="0"/>
              <a:t>25/09/2021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B0C3A0-1D07-4D0D-90D4-1BCEDD7538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905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gray">
          <a:xfrm>
            <a:off x="10672234" y="0"/>
            <a:ext cx="1519767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4638676"/>
            <a:ext cx="12192000" cy="2219325"/>
          </a:xfrm>
          <a:prstGeom prst="rect">
            <a:avLst/>
          </a:prstGeom>
          <a:solidFill>
            <a:schemeClr val="folHlink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0" y="2149476"/>
            <a:ext cx="12192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5" name="Freeform 20"/>
          <p:cNvSpPr>
            <a:spLocks/>
          </p:cNvSpPr>
          <p:nvPr/>
        </p:nvSpPr>
        <p:spPr bwMode="gray">
          <a:xfrm>
            <a:off x="-12700" y="2138363"/>
            <a:ext cx="10687051" cy="22717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7" name="AutoShape 22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9" name="AutoShape 113" descr="gdd01"/>
          <p:cNvSpPr>
            <a:spLocks noChangeArrowheads="1"/>
          </p:cNvSpPr>
          <p:nvPr userDrawn="1"/>
        </p:nvSpPr>
        <p:spPr bwMode="gray">
          <a:xfrm>
            <a:off x="254000" y="3162300"/>
            <a:ext cx="2336800" cy="1600200"/>
          </a:xfrm>
          <a:prstGeom prst="hexagon">
            <a:avLst>
              <a:gd name="adj" fmla="val 27381"/>
              <a:gd name="vf" fmla="val 11547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0" name="AutoShape 114" descr="gdd04"/>
          <p:cNvSpPr>
            <a:spLocks noChangeArrowheads="1"/>
          </p:cNvSpPr>
          <p:nvPr userDrawn="1"/>
        </p:nvSpPr>
        <p:spPr bwMode="gray">
          <a:xfrm>
            <a:off x="2184400" y="23241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1" name="AutoShape 115" descr="gdd03"/>
          <p:cNvSpPr>
            <a:spLocks noChangeArrowheads="1"/>
          </p:cNvSpPr>
          <p:nvPr userDrawn="1"/>
        </p:nvSpPr>
        <p:spPr bwMode="gray">
          <a:xfrm>
            <a:off x="2133600" y="40386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2" name="Rectangle 6"/>
          <p:cNvSpPr txBox="1">
            <a:spLocks noChangeArrowheads="1"/>
          </p:cNvSpPr>
          <p:nvPr userDrawn="1"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63BB1636-8C44-46F2-A99E-CD67D405102E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3" name="Picture 2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073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15"/>
          <p:cNvSpPr>
            <a:spLocks/>
          </p:cNvSpPr>
          <p:nvPr/>
        </p:nvSpPr>
        <p:spPr bwMode="gray">
          <a:xfrm>
            <a:off x="-12699" y="344488"/>
            <a:ext cx="10926233" cy="6334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grpSp>
        <p:nvGrpSpPr>
          <p:cNvPr id="1027" name="Group 16"/>
          <p:cNvGrpSpPr>
            <a:grpSpLocks/>
          </p:cNvGrpSpPr>
          <p:nvPr/>
        </p:nvGrpSpPr>
        <p:grpSpPr bwMode="auto">
          <a:xfrm>
            <a:off x="10871200" y="0"/>
            <a:ext cx="1320800" cy="6858000"/>
            <a:chOff x="5040" y="0"/>
            <a:chExt cx="720" cy="4320"/>
          </a:xfrm>
        </p:grpSpPr>
        <p:sp>
          <p:nvSpPr>
            <p:cNvPr id="2" name="Rectangle 17"/>
            <p:cNvSpPr>
              <a:spLocks noChangeArrowheads="1"/>
            </p:cNvSpPr>
            <p:nvPr/>
          </p:nvSpPr>
          <p:spPr bwMode="gray">
            <a:xfrm>
              <a:off x="5042" y="0"/>
              <a:ext cx="718" cy="4320"/>
            </a:xfrm>
            <a:prstGeom prst="rect">
              <a:avLst/>
            </a:prstGeom>
            <a:solidFill>
              <a:schemeClr val="folHlink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038" name="Rectangle 18"/>
            <p:cNvSpPr>
              <a:spLocks noChangeArrowheads="1"/>
            </p:cNvSpPr>
            <p:nvPr/>
          </p:nvSpPr>
          <p:spPr bwMode="gray">
            <a:xfrm>
              <a:off x="5040" y="219"/>
              <a:ext cx="720" cy="39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</p:grpSp>
      <p:sp>
        <p:nvSpPr>
          <p:cNvPr id="1028" name="AutoShape 19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29" name="AutoShape 20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30" name="AutoShape 21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76325"/>
            <a:ext cx="109728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47" name="AutoShape 23"/>
          <p:cNvSpPr>
            <a:spLocks noChangeArrowheads="1"/>
          </p:cNvSpPr>
          <p:nvPr/>
        </p:nvSpPr>
        <p:spPr bwMode="gray">
          <a:xfrm>
            <a:off x="226485" y="436563"/>
            <a:ext cx="630767" cy="419100"/>
          </a:xfrm>
          <a:prstGeom prst="hexagon">
            <a:avLst>
              <a:gd name="adj" fmla="val 30000"/>
              <a:gd name="vf" fmla="val 115470"/>
            </a:avLst>
          </a:prstGeom>
          <a:solidFill>
            <a:schemeClr val="tx1">
              <a:lumMod val="40000"/>
              <a:lumOff val="6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Hoc</a:t>
            </a:r>
          </a:p>
        </p:txBody>
      </p:sp>
      <p:sp>
        <p:nvSpPr>
          <p:cNvPr id="1033" name="AutoShape 24"/>
          <p:cNvSpPr>
            <a:spLocks noChangeArrowheads="1"/>
          </p:cNvSpPr>
          <p:nvPr/>
        </p:nvSpPr>
        <p:spPr bwMode="gray">
          <a:xfrm>
            <a:off x="690034" y="228600"/>
            <a:ext cx="630767" cy="419100"/>
          </a:xfrm>
          <a:prstGeom prst="hexagon">
            <a:avLst>
              <a:gd name="adj" fmla="val 29986"/>
              <a:gd name="vf" fmla="val 115470"/>
            </a:avLst>
          </a:prstGeom>
          <a:solidFill>
            <a:srgbClr val="FFC000"/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Hoi</a:t>
            </a:r>
          </a:p>
        </p:txBody>
      </p:sp>
      <p:sp>
        <p:nvSpPr>
          <p:cNvPr id="1034" name="AutoShape 25"/>
          <p:cNvSpPr>
            <a:spLocks noChangeArrowheads="1"/>
          </p:cNvSpPr>
          <p:nvPr/>
        </p:nvSpPr>
        <p:spPr bwMode="gray">
          <a:xfrm>
            <a:off x="690034" y="647700"/>
            <a:ext cx="630767" cy="419100"/>
          </a:xfrm>
          <a:prstGeom prst="hexagon">
            <a:avLst>
              <a:gd name="adj" fmla="val 29986"/>
              <a:gd name="vf" fmla="val 115470"/>
            </a:avLst>
          </a:prstGeom>
          <a:solidFill>
            <a:srgbClr val="FF99FF"/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.</a:t>
            </a:r>
            <a:r>
              <a:rPr lang="en-US" altLang="en-US" sz="1600" b="1" dirty="0" err="1" smtClean="0">
                <a:solidFill>
                  <a:schemeClr val="bg1"/>
                </a:solidFill>
              </a:rPr>
              <a:t>vn</a:t>
            </a:r>
            <a:endParaRPr lang="en-US" altLang="en-US" sz="1600" b="1" baseline="30000" dirty="0" smtClean="0">
              <a:solidFill>
                <a:schemeClr val="bg1"/>
              </a:solidFill>
            </a:endParaRPr>
          </a:p>
        </p:txBody>
      </p:sp>
      <p:sp>
        <p:nvSpPr>
          <p:cNvPr id="1035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524000" y="381001"/>
            <a:ext cx="89408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7" name="Rectangle 6"/>
          <p:cNvSpPr txBox="1">
            <a:spLocks noChangeArrowheads="1"/>
          </p:cNvSpPr>
          <p:nvPr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C6834A14-137A-47DC-86F4-2A95BAFC0A82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037" name="Picture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611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anose="02040503050406030204" pitchFamily="18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Cambria" panose="02040503050406030204" pitchFamily="18" charset="0"/>
          <a:ea typeface="+mn-ea"/>
          <a:cs typeface="Tahoma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itforvn.com/wp-content/uploads/2017/07/1.png" TargetMode="Externa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33745" y="651609"/>
            <a:ext cx="5184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Operation Master</a:t>
            </a: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33747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44394" y="506437"/>
            <a:ext cx="4796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I.Triển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khai</a:t>
            </a:r>
            <a:r>
              <a:rPr lang="en-US" sz="2800" dirty="0">
                <a:solidFill>
                  <a:schemeClr val="bg1"/>
                </a:solidFill>
              </a:rPr>
              <a:t> Additional DC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38914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1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Tổng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 Operation Master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 Additional DC</a:t>
            </a:r>
          </a:p>
          <a:p>
            <a:r>
              <a:rPr lang="en-US" dirty="0" smtClean="0"/>
              <a:t>Active </a:t>
            </a:r>
            <a:r>
              <a:rPr lang="en-US" dirty="0" smtClean="0"/>
              <a:t>Directory (AD)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. </a:t>
            </a:r>
            <a:r>
              <a:rPr lang="en-US" dirty="0" err="1" smtClean="0"/>
              <a:t>Nó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danh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 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AD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cố</a:t>
            </a:r>
            <a:r>
              <a:rPr lang="en-US" dirty="0" smtClean="0"/>
              <a:t>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/>
              <a:t>chắc</a:t>
            </a:r>
            <a:r>
              <a:rPr lang="en-US" dirty="0" smtClean="0"/>
              <a:t> </a:t>
            </a:r>
            <a:r>
              <a:rPr lang="en-US" dirty="0" err="1" smtClean="0"/>
              <a:t>chắc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tạm</a:t>
            </a:r>
            <a:r>
              <a:rPr lang="en-US" dirty="0" smtClean="0"/>
              <a:t> </a:t>
            </a:r>
            <a:r>
              <a:rPr lang="en-US" dirty="0" err="1" smtClean="0"/>
              <a:t>ngừng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khắc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cố</a:t>
            </a:r>
            <a:r>
              <a:rPr lang="en-US" dirty="0" smtClean="0"/>
              <a:t> .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khắc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 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 smtClean="0"/>
              <a:t>xây</a:t>
            </a:r>
            <a:r>
              <a:rPr lang="en-US" dirty="0" smtClean="0"/>
              <a:t> </a:t>
            </a:r>
            <a:r>
              <a:rPr lang="en-US" dirty="0" err="1" smtClean="0"/>
              <a:t>dưng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 AD backup.</a:t>
            </a:r>
          </a:p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xây</a:t>
            </a:r>
            <a:r>
              <a:rPr lang="en-US" dirty="0" smtClean="0"/>
              <a:t> </a:t>
            </a:r>
            <a:r>
              <a:rPr lang="en-US" dirty="0" err="1" smtClean="0"/>
              <a:t>dựng</a:t>
            </a:r>
            <a:r>
              <a:rPr lang="en-US" dirty="0" smtClean="0"/>
              <a:t> </a:t>
            </a:r>
            <a:r>
              <a:rPr lang="en-US" dirty="0" err="1" smtClean="0"/>
              <a:t>hoàn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bao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AD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PDC (Primary Domain Controller)</a:t>
            </a:r>
          </a:p>
          <a:p>
            <a:pPr lvl="1"/>
            <a:r>
              <a:rPr lang="en-US" dirty="0" smtClean="0"/>
              <a:t>AD backup </a:t>
            </a:r>
            <a:r>
              <a:rPr lang="en-US" dirty="0" err="1" smtClean="0"/>
              <a:t>là</a:t>
            </a:r>
            <a:r>
              <a:rPr lang="en-US" dirty="0" smtClean="0"/>
              <a:t> ADC (Additional Domain Controller)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81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408596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smtClean="0"/>
              <a:t>Operation Master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đông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5 Role FSMO </a:t>
            </a:r>
            <a:r>
              <a:rPr lang="en-US" dirty="0"/>
              <a:t>(Flexible Single Master Operations) </a:t>
            </a:r>
            <a:endParaRPr lang="en-US" dirty="0" smtClean="0"/>
          </a:p>
          <a:p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khắc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cố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AD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ta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 </a:t>
            </a:r>
            <a:r>
              <a:rPr lang="en-US" dirty="0"/>
              <a:t>Additional Domain </a:t>
            </a:r>
            <a:r>
              <a:rPr lang="en-US" dirty="0" smtClean="0"/>
              <a:t>Controller (ADC)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transfer 5 Master Role,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 ta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đi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 5 Master Role:</a:t>
            </a:r>
          </a:p>
          <a:p>
            <a:pPr lvl="1"/>
            <a:r>
              <a:rPr lang="en-US" dirty="0" smtClean="0"/>
              <a:t>1.</a:t>
            </a:r>
            <a:r>
              <a:rPr lang="en-US" dirty="0"/>
              <a:t> PDC Emulator: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roles </a:t>
            </a:r>
            <a:r>
              <a:rPr lang="en-US" dirty="0" err="1"/>
              <a:t>cực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,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,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policy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cuối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passwork</a:t>
            </a:r>
            <a:r>
              <a:rPr lang="en-US" dirty="0"/>
              <a:t>, account lockout </a:t>
            </a:r>
            <a:r>
              <a:rPr lang="en-US" dirty="0" err="1"/>
              <a:t>của</a:t>
            </a:r>
            <a:r>
              <a:rPr lang="en-US" dirty="0"/>
              <a:t> user. </a:t>
            </a:r>
            <a:r>
              <a:rPr lang="en-US" dirty="0" err="1"/>
              <a:t>Mõi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domain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1 PDC Emulator (forest),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3 domain,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3 PDC Emulator.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744394" y="506437"/>
            <a:ext cx="4796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I.Triển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khai</a:t>
            </a:r>
            <a:r>
              <a:rPr lang="en-US" sz="2800" dirty="0">
                <a:solidFill>
                  <a:schemeClr val="bg1"/>
                </a:solidFill>
              </a:rPr>
              <a:t> Additional DC</a:t>
            </a:r>
          </a:p>
        </p:txBody>
      </p:sp>
    </p:spTree>
    <p:extLst>
      <p:ext uri="{BB962C8B-B14F-4D97-AF65-F5344CB8AC3E}">
        <p14:creationId xmlns:p14="http://schemas.microsoft.com/office/powerpoint/2010/main" val="22134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408596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/>
            <a:r>
              <a:rPr lang="en-US" dirty="0" smtClean="0"/>
              <a:t>1.</a:t>
            </a:r>
            <a:r>
              <a:rPr lang="en-US" dirty="0"/>
              <a:t> PDC Emulator: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roles </a:t>
            </a:r>
            <a:r>
              <a:rPr lang="en-US" dirty="0" err="1"/>
              <a:t>cực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,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,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policy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cuối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passwork</a:t>
            </a:r>
            <a:r>
              <a:rPr lang="en-US" dirty="0"/>
              <a:t>, account lockout </a:t>
            </a:r>
            <a:r>
              <a:rPr lang="en-US" dirty="0" err="1"/>
              <a:t>của</a:t>
            </a:r>
            <a:r>
              <a:rPr lang="en-US" dirty="0"/>
              <a:t> user. </a:t>
            </a:r>
            <a:r>
              <a:rPr lang="en-US" dirty="0" err="1"/>
              <a:t>Mõi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domain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1 PDC Emulator (forest),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3 domain,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3 PDC Emulator</a:t>
            </a:r>
            <a:r>
              <a:rPr lang="en-US" dirty="0" smtClean="0"/>
              <a:t>.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2. RID </a:t>
            </a:r>
            <a:r>
              <a:rPr lang="en-US" dirty="0"/>
              <a:t>master: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dể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role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user.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role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chết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tao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thêm</a:t>
            </a:r>
            <a:r>
              <a:rPr lang="en-US" dirty="0"/>
              <a:t> user/computer </a:t>
            </a:r>
            <a:r>
              <a:rPr lang="en-US" dirty="0" err="1"/>
              <a:t>trong</a:t>
            </a:r>
            <a:r>
              <a:rPr lang="en-US" dirty="0"/>
              <a:t> AD.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744394" y="506437"/>
            <a:ext cx="4796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I.Triển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khai</a:t>
            </a:r>
            <a:r>
              <a:rPr lang="en-US" sz="2800" dirty="0">
                <a:solidFill>
                  <a:schemeClr val="bg1"/>
                </a:solidFill>
              </a:rPr>
              <a:t> Additional DC</a:t>
            </a:r>
          </a:p>
        </p:txBody>
      </p:sp>
    </p:spTree>
    <p:extLst>
      <p:ext uri="{BB962C8B-B14F-4D97-AF65-F5344CB8AC3E}">
        <p14:creationId xmlns:p14="http://schemas.microsoft.com/office/powerpoint/2010/main" val="193355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408596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/>
            <a:r>
              <a:rPr lang="en-US" dirty="0" smtClean="0"/>
              <a:t>3. Infrastructure </a:t>
            </a:r>
            <a:r>
              <a:rPr lang="en-US" dirty="0"/>
              <a:t>master: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nôm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khó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lắm</a:t>
            </a:r>
            <a:r>
              <a:rPr lang="en-US" dirty="0"/>
              <a:t>,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1 user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thêm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security group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.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user </a:t>
            </a:r>
            <a:r>
              <a:rPr lang="en-US" dirty="0" err="1"/>
              <a:t>trong</a:t>
            </a:r>
            <a:r>
              <a:rPr lang="en-US" dirty="0"/>
              <a:t> group </a:t>
            </a:r>
            <a:r>
              <a:rPr lang="en-US" dirty="0" err="1"/>
              <a:t>đó</a:t>
            </a:r>
            <a:r>
              <a:rPr lang="en-US" dirty="0"/>
              <a:t>.</a:t>
            </a:r>
            <a:endParaRPr lang="en-US" sz="2400" dirty="0"/>
          </a:p>
          <a:p>
            <a:pPr lvl="1"/>
            <a:r>
              <a:rPr lang="en-US" dirty="0" smtClean="0"/>
              <a:t>4. Schema </a:t>
            </a:r>
            <a:r>
              <a:rPr lang="en-US" dirty="0"/>
              <a:t>master: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role </a:t>
            </a:r>
            <a:r>
              <a:rPr lang="en-US" dirty="0" err="1"/>
              <a:t>trên</a:t>
            </a:r>
            <a:r>
              <a:rPr lang="en-US" dirty="0"/>
              <a:t>, role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1 forest.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promote AD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tiên</a:t>
            </a:r>
            <a:r>
              <a:rPr lang="en-US" dirty="0"/>
              <a:t>.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replicate </a:t>
            </a:r>
            <a:r>
              <a:rPr lang="en-US" dirty="0" err="1"/>
              <a:t>thuột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Schema AD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domain </a:t>
            </a:r>
            <a:r>
              <a:rPr lang="en-US" dirty="0" err="1"/>
              <a:t>khác</a:t>
            </a:r>
            <a:r>
              <a:rPr lang="en-US" dirty="0"/>
              <a:t>. Role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ít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,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dụn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Exchange, …</a:t>
            </a:r>
            <a:endParaRPr lang="en-US" sz="2400" dirty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744394" y="506437"/>
            <a:ext cx="4796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I.Triển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khai</a:t>
            </a:r>
            <a:r>
              <a:rPr lang="en-US" sz="2800" dirty="0">
                <a:solidFill>
                  <a:schemeClr val="bg1"/>
                </a:solidFill>
              </a:rPr>
              <a:t> Additional DC</a:t>
            </a:r>
          </a:p>
        </p:txBody>
      </p:sp>
    </p:spTree>
    <p:extLst>
      <p:ext uri="{BB962C8B-B14F-4D97-AF65-F5344CB8AC3E}">
        <p14:creationId xmlns:p14="http://schemas.microsoft.com/office/powerpoint/2010/main" val="224678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408596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/>
            <a:r>
              <a:rPr lang="en-US" dirty="0" smtClean="0"/>
              <a:t>5. Domain </a:t>
            </a:r>
            <a:r>
              <a:rPr lang="en-US" dirty="0"/>
              <a:t>naming: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role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1 forest.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add </a:t>
            </a:r>
            <a:r>
              <a:rPr lang="en-US" dirty="0" err="1"/>
              <a:t>thêm</a:t>
            </a:r>
            <a:r>
              <a:rPr lang="en-US" dirty="0"/>
              <a:t> child domain </a:t>
            </a:r>
            <a:r>
              <a:rPr lang="en-US" dirty="0" err="1"/>
              <a:t>hoặc</a:t>
            </a:r>
            <a:r>
              <a:rPr lang="en-US" dirty="0"/>
              <a:t> tree </a:t>
            </a:r>
            <a:r>
              <a:rPr lang="en-US" dirty="0" err="1"/>
              <a:t>doamain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forest.</a:t>
            </a:r>
            <a:endParaRPr lang="en-US" sz="2400" dirty="0"/>
          </a:p>
          <a:p>
            <a:pPr lvl="2"/>
            <a:r>
              <a:rPr lang="en-US" dirty="0" err="1"/>
              <a:t>Trong</a:t>
            </a:r>
            <a:r>
              <a:rPr lang="en-US" dirty="0"/>
              <a:t> 1 domain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3 roles: PDC Emulator, RID master </a:t>
            </a:r>
            <a:r>
              <a:rPr lang="en-US" dirty="0" err="1"/>
              <a:t>và</a:t>
            </a:r>
            <a:r>
              <a:rPr lang="en-US" dirty="0"/>
              <a:t> Infrastructure master</a:t>
            </a:r>
            <a:endParaRPr lang="en-US" sz="2000" dirty="0"/>
          </a:p>
          <a:p>
            <a:pPr lvl="2"/>
            <a:r>
              <a:rPr lang="en-US" dirty="0" err="1"/>
              <a:t>Trong</a:t>
            </a:r>
            <a:r>
              <a:rPr lang="en-US" dirty="0"/>
              <a:t> 1 forest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Schema master </a:t>
            </a:r>
            <a:r>
              <a:rPr lang="en-US" dirty="0" err="1"/>
              <a:t>và</a:t>
            </a:r>
            <a:r>
              <a:rPr lang="en-US" dirty="0"/>
              <a:t> Domain </a:t>
            </a:r>
            <a:r>
              <a:rPr lang="en-US" dirty="0" smtClean="0"/>
              <a:t>naming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2.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Triển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khai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 Additional DC</a:t>
            </a:r>
          </a:p>
          <a:p>
            <a:pPr marL="0" indent="0">
              <a:buNone/>
            </a:pPr>
            <a:r>
              <a:rPr lang="en-US" dirty="0" smtClean="0"/>
              <a:t>Ta </a:t>
            </a:r>
            <a:r>
              <a:rPr lang="en-US" dirty="0" err="1" smtClean="0"/>
              <a:t>xây</a:t>
            </a:r>
            <a:r>
              <a:rPr lang="en-US" dirty="0" smtClean="0"/>
              <a:t> </a:t>
            </a:r>
            <a:r>
              <a:rPr lang="en-US" dirty="0" err="1" smtClean="0"/>
              <a:t>dựng</a:t>
            </a:r>
            <a:r>
              <a:rPr lang="en-US" dirty="0" smtClean="0"/>
              <a:t> </a:t>
            </a: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khaiAdditional</a:t>
            </a:r>
            <a:r>
              <a:rPr lang="en-US" dirty="0" smtClean="0"/>
              <a:t> DC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44394" y="506437"/>
            <a:ext cx="4796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I.Triển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khai</a:t>
            </a:r>
            <a:r>
              <a:rPr lang="en-US" sz="2800" dirty="0">
                <a:solidFill>
                  <a:schemeClr val="bg1"/>
                </a:solidFill>
              </a:rPr>
              <a:t> Additional DC</a:t>
            </a:r>
          </a:p>
        </p:txBody>
      </p:sp>
    </p:spTree>
    <p:extLst>
      <p:ext uri="{BB962C8B-B14F-4D97-AF65-F5344CB8AC3E}">
        <p14:creationId xmlns:p14="http://schemas.microsoft.com/office/powerpoint/2010/main" val="250946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408596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744394" y="506437"/>
            <a:ext cx="4796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I.Triển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khai</a:t>
            </a:r>
            <a:r>
              <a:rPr lang="en-US" sz="2800" dirty="0">
                <a:solidFill>
                  <a:schemeClr val="bg1"/>
                </a:solidFill>
              </a:rPr>
              <a:t> Additional DC</a:t>
            </a:r>
          </a:p>
        </p:txBody>
      </p:sp>
      <p:pic>
        <p:nvPicPr>
          <p:cNvPr id="6" name="Picture 5" descr="1 - Khôi phục Active Directory trong Windows 2012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698" y="1951989"/>
            <a:ext cx="8278238" cy="43726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679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408596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744394" y="506437"/>
            <a:ext cx="4796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I.Triển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khai</a:t>
            </a:r>
            <a:r>
              <a:rPr lang="en-US" sz="2800" dirty="0">
                <a:solidFill>
                  <a:schemeClr val="bg1"/>
                </a:solidFill>
              </a:rPr>
              <a:t> Additional DC</a:t>
            </a:r>
          </a:p>
        </p:txBody>
      </p:sp>
    </p:spTree>
    <p:extLst>
      <p:ext uri="{BB962C8B-B14F-4D97-AF65-F5344CB8AC3E}">
        <p14:creationId xmlns:p14="http://schemas.microsoft.com/office/powerpoint/2010/main" val="262199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44394" y="506437"/>
            <a:ext cx="5521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I:Bài Lab gồm những nội dung chính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8" y="1628774"/>
            <a:ext cx="989703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9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12" y="1252538"/>
            <a:ext cx="9161929" cy="530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8699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762000"/>
            <a:ext cx="91059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8778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46" y="795338"/>
            <a:ext cx="9316571" cy="5551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6084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71" y="1147482"/>
            <a:ext cx="9842967" cy="546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8741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44394" y="506437"/>
            <a:ext cx="45011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II.Transfer</a:t>
            </a:r>
            <a:r>
              <a:rPr lang="en-US" sz="2800" dirty="0" smtClean="0">
                <a:solidFill>
                  <a:schemeClr val="bg1"/>
                </a:solidFill>
              </a:rPr>
              <a:t> Master Roles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408596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DC </a:t>
            </a:r>
            <a:r>
              <a:rPr lang="en-US" dirty="0" err="1" smtClean="0"/>
              <a:t>gập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cố</a:t>
            </a:r>
            <a:r>
              <a:rPr lang="en-US" dirty="0" smtClean="0"/>
              <a:t> ta </a:t>
            </a:r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AD -01 </a:t>
            </a:r>
            <a:r>
              <a:rPr lang="en-US" dirty="0" err="1" smtClean="0"/>
              <a:t>mới</a:t>
            </a:r>
            <a:r>
              <a:rPr lang="en-US" dirty="0" smtClean="0"/>
              <a:t> </a:t>
            </a:r>
            <a:r>
              <a:rPr lang="en-US" dirty="0" err="1" smtClean="0"/>
              <a:t>nhận</a:t>
            </a:r>
            <a:r>
              <a:rPr lang="en-US" dirty="0" smtClean="0"/>
              <a:t> 5 FSMO (Transfer Master Roles) </a:t>
            </a:r>
            <a:r>
              <a:rPr lang="en-US" dirty="0" err="1" smtClean="0"/>
              <a:t>thành</a:t>
            </a:r>
            <a:r>
              <a:rPr lang="en-US" dirty="0" smtClean="0"/>
              <a:t> PDC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/>
              <a:t>lập</a:t>
            </a:r>
            <a:r>
              <a:rPr lang="en-US" dirty="0"/>
              <a:t> Domain Controller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cố</a:t>
            </a:r>
            <a:endParaRPr lang="en-US" sz="2400" dirty="0"/>
          </a:p>
          <a:p>
            <a:pPr lvl="1"/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/>
              <a:t>Additional Domain </a:t>
            </a:r>
            <a:r>
              <a:rPr lang="en-US" dirty="0" err="1"/>
              <a:t>Controler</a:t>
            </a:r>
            <a:r>
              <a:rPr lang="en-US" dirty="0"/>
              <a:t>  ta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chiếm</a:t>
            </a:r>
            <a:r>
              <a:rPr lang="en-US" dirty="0"/>
              <a:t> </a:t>
            </a:r>
            <a:r>
              <a:rPr lang="en-US" dirty="0" err="1"/>
              <a:t>quyền</a:t>
            </a:r>
            <a:r>
              <a:rPr lang="en-US" dirty="0"/>
              <a:t> FSMO</a:t>
            </a:r>
            <a:endParaRPr lang="en-US" sz="2400" dirty="0"/>
          </a:p>
          <a:p>
            <a:pPr lvl="1"/>
            <a:r>
              <a:rPr lang="en-US" dirty="0" smtClean="0"/>
              <a:t> </a:t>
            </a:r>
            <a:r>
              <a:rPr lang="en-US" dirty="0" err="1"/>
              <a:t>Xóa</a:t>
            </a:r>
            <a:r>
              <a:rPr lang="en-US" dirty="0"/>
              <a:t> ADC </a:t>
            </a:r>
            <a:r>
              <a:rPr lang="en-US" dirty="0" smtClean="0"/>
              <a:t>(AD-01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domain)</a:t>
            </a:r>
            <a:endParaRPr lang="en-US" sz="2400" dirty="0"/>
          </a:p>
          <a:p>
            <a:pPr lvl="1"/>
            <a:r>
              <a:rPr lang="en-US" dirty="0" err="1" smtClean="0"/>
              <a:t>Cài</a:t>
            </a:r>
            <a:r>
              <a:rPr lang="en-US" dirty="0" smtClean="0"/>
              <a:t> </a:t>
            </a:r>
            <a:r>
              <a:rPr lang="en-US" dirty="0" err="1"/>
              <a:t>lại</a:t>
            </a:r>
            <a:r>
              <a:rPr lang="en-US" dirty="0"/>
              <a:t> OS </a:t>
            </a:r>
            <a:r>
              <a:rPr lang="en-US" dirty="0" err="1"/>
              <a:t>cho</a:t>
            </a:r>
            <a:r>
              <a:rPr lang="en-US" dirty="0"/>
              <a:t> Server </a:t>
            </a:r>
            <a:r>
              <a:rPr lang="en-US" dirty="0" smtClean="0"/>
              <a:t>AD-01</a:t>
            </a:r>
            <a:endParaRPr lang="en-US" sz="2400" dirty="0"/>
          </a:p>
          <a:p>
            <a:pPr lvl="1"/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smtClean="0"/>
              <a:t>AD-01 </a:t>
            </a:r>
            <a:r>
              <a:rPr lang="en-US" dirty="0" err="1"/>
              <a:t>thành</a:t>
            </a:r>
            <a:r>
              <a:rPr lang="en-US" dirty="0"/>
              <a:t> ADC</a:t>
            </a:r>
            <a:endParaRPr lang="en-US" sz="2400" dirty="0"/>
          </a:p>
          <a:p>
            <a:pPr lvl="1"/>
            <a:r>
              <a:rPr lang="en-US" dirty="0" smtClean="0"/>
              <a:t>Move </a:t>
            </a:r>
            <a:r>
              <a:rPr lang="en-US" dirty="0"/>
              <a:t>FSMO Role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smtClean="0"/>
              <a:t>AD-01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PDC,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smtClean="0"/>
              <a:t>AD-02 </a:t>
            </a:r>
            <a:r>
              <a:rPr lang="en-US" dirty="0" err="1"/>
              <a:t>thành</a:t>
            </a:r>
            <a:r>
              <a:rPr lang="en-US" dirty="0"/>
              <a:t> ADC</a:t>
            </a:r>
            <a:endParaRPr lang="en-US" sz="2400" dirty="0"/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372419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44394" y="506437"/>
            <a:ext cx="4275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III. Seize Master Roles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57200" y="1076325"/>
            <a:ext cx="10408596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Tahoma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  <a:cs typeface="Tahoma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/>
              <a:t>Ta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PDC </a:t>
            </a:r>
            <a:r>
              <a:rPr lang="en-US" dirty="0" err="1" smtClean="0"/>
              <a:t>nhận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/>
              <a:t>5 FSMO Roles </a:t>
            </a:r>
            <a:r>
              <a:rPr lang="en-US" dirty="0" smtClean="0"/>
              <a:t>(Seize </a:t>
            </a:r>
            <a:r>
              <a:rPr lang="en-US" dirty="0"/>
              <a:t>Master Roles)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smtClean="0"/>
              <a:t>ADC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/>
              <a:t>bài</a:t>
            </a:r>
            <a:r>
              <a:rPr lang="en-US"/>
              <a:t> </a:t>
            </a:r>
            <a:r>
              <a:rPr lang="en-US" smtClean="0"/>
              <a:t>Lab.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4612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sample 3">
      <a:dk1>
        <a:srgbClr val="003366"/>
      </a:dk1>
      <a:lt1>
        <a:srgbClr val="FFFFFF"/>
      </a:lt1>
      <a:dk2>
        <a:srgbClr val="5086C2"/>
      </a:dk2>
      <a:lt2>
        <a:srgbClr val="C0C0C0"/>
      </a:lt2>
      <a:accent1>
        <a:srgbClr val="DE8848"/>
      </a:accent1>
      <a:accent2>
        <a:srgbClr val="85BA54"/>
      </a:accent2>
      <a:accent3>
        <a:srgbClr val="FFFFFF"/>
      </a:accent3>
      <a:accent4>
        <a:srgbClr val="002A56"/>
      </a:accent4>
      <a:accent5>
        <a:srgbClr val="ECC3B1"/>
      </a:accent5>
      <a:accent6>
        <a:srgbClr val="78A84B"/>
      </a:accent6>
      <a:hlink>
        <a:srgbClr val="4C59D2"/>
      </a:hlink>
      <a:folHlink>
        <a:srgbClr val="A0B5C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48806B"/>
        </a:dk1>
        <a:lt1>
          <a:srgbClr val="FFFFFF"/>
        </a:lt1>
        <a:dk2>
          <a:srgbClr val="77956D"/>
        </a:dk2>
        <a:lt2>
          <a:srgbClr val="C0C0C0"/>
        </a:lt2>
        <a:accent1>
          <a:srgbClr val="6BB9C3"/>
        </a:accent1>
        <a:accent2>
          <a:srgbClr val="E7BA15"/>
        </a:accent2>
        <a:accent3>
          <a:srgbClr val="FFFFFF"/>
        </a:accent3>
        <a:accent4>
          <a:srgbClr val="3C6C5A"/>
        </a:accent4>
        <a:accent5>
          <a:srgbClr val="BAD9DE"/>
        </a:accent5>
        <a:accent6>
          <a:srgbClr val="D1A812"/>
        </a:accent6>
        <a:hlink>
          <a:srgbClr val="76C14D"/>
        </a:hlink>
        <a:folHlink>
          <a:srgbClr val="B0C2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5F5F5F"/>
        </a:dk1>
        <a:lt1>
          <a:srgbClr val="FFFFFF"/>
        </a:lt1>
        <a:dk2>
          <a:srgbClr val="8D8D8D"/>
        </a:dk2>
        <a:lt2>
          <a:srgbClr val="C0C0C0"/>
        </a:lt2>
        <a:accent1>
          <a:srgbClr val="8EC072"/>
        </a:accent1>
        <a:accent2>
          <a:srgbClr val="5DB8CD"/>
        </a:accent2>
        <a:accent3>
          <a:srgbClr val="FFFFFF"/>
        </a:accent3>
        <a:accent4>
          <a:srgbClr val="505050"/>
        </a:accent4>
        <a:accent5>
          <a:srgbClr val="C6DCBC"/>
        </a:accent5>
        <a:accent6>
          <a:srgbClr val="53A6BA"/>
        </a:accent6>
        <a:hlink>
          <a:srgbClr val="D68B40"/>
        </a:hlink>
        <a:folHlink>
          <a:srgbClr val="D5D17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3366"/>
        </a:dk1>
        <a:lt1>
          <a:srgbClr val="FFFFFF"/>
        </a:lt1>
        <a:dk2>
          <a:srgbClr val="5086C2"/>
        </a:dk2>
        <a:lt2>
          <a:srgbClr val="C0C0C0"/>
        </a:lt2>
        <a:accent1>
          <a:srgbClr val="DE8848"/>
        </a:accent1>
        <a:accent2>
          <a:srgbClr val="85BA54"/>
        </a:accent2>
        <a:accent3>
          <a:srgbClr val="FFFFFF"/>
        </a:accent3>
        <a:accent4>
          <a:srgbClr val="002A56"/>
        </a:accent4>
        <a:accent5>
          <a:srgbClr val="ECC3B1"/>
        </a:accent5>
        <a:accent6>
          <a:srgbClr val="78A84B"/>
        </a:accent6>
        <a:hlink>
          <a:srgbClr val="4C59D2"/>
        </a:hlink>
        <a:folHlink>
          <a:srgbClr val="A0B5C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Theme1" id="{6A4A2B4E-3B2B-4CB2-8E8F-59AF742BE1DF}" vid="{DBDC7970-C0FF-48AC-85E1-533BD93743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407</TotalTime>
  <Words>659</Words>
  <Application>Microsoft Office PowerPoint</Application>
  <PresentationFormat>Custom</PresentationFormat>
  <Paragraphs>48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AutoBVT</dc:creator>
  <cp:lastModifiedBy>Hp</cp:lastModifiedBy>
  <cp:revision>102</cp:revision>
  <dcterms:created xsi:type="dcterms:W3CDTF">2018-03-17T12:45:02Z</dcterms:created>
  <dcterms:modified xsi:type="dcterms:W3CDTF">2021-09-25T03:23:06Z</dcterms:modified>
</cp:coreProperties>
</file>