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7" r:id="rId2"/>
    <p:sldId id="258" r:id="rId3"/>
    <p:sldId id="259" r:id="rId4"/>
    <p:sldId id="260" r:id="rId5"/>
    <p:sldId id="262"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68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6DC9C-A812-492C-8D1E-A8AD9478F6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FE80873-7A6A-4E96-9F03-4301B898CD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D40FC8A-3702-4AC2-8A49-9743D4A88741}"/>
              </a:ext>
            </a:extLst>
          </p:cNvPr>
          <p:cNvSpPr>
            <a:spLocks noGrp="1"/>
          </p:cNvSpPr>
          <p:nvPr>
            <p:ph type="dt" sz="half" idx="10"/>
          </p:nvPr>
        </p:nvSpPr>
        <p:spPr/>
        <p:txBody>
          <a:bodyPr/>
          <a:lstStyle/>
          <a:p>
            <a:fld id="{9184DA70-C731-4C70-880D-CCD4705E623C}" type="datetime1">
              <a:rPr lang="en-US" smtClean="0"/>
              <a:t>9/23/2021</a:t>
            </a:fld>
            <a:endParaRPr lang="en-US" dirty="0"/>
          </a:p>
        </p:txBody>
      </p:sp>
      <p:sp>
        <p:nvSpPr>
          <p:cNvPr id="5" name="Footer Placeholder 4">
            <a:extLst>
              <a:ext uri="{FF2B5EF4-FFF2-40B4-BE49-F238E27FC236}">
                <a16:creationId xmlns:a16="http://schemas.microsoft.com/office/drawing/2014/main" id="{B5BF051F-30C1-4924-9D4D-D63421FDCCC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BF3C494-0CB0-4616-B3FC-1703857C910B}"/>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79335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63A56-85BA-419E-A9EB-4CE31EF0217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C66C35-3246-4A82-A281-CE53939B91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52D1A-B725-4192-BF8A-0C564ECB7BA3}"/>
              </a:ext>
            </a:extLst>
          </p:cNvPr>
          <p:cNvSpPr>
            <a:spLocks noGrp="1"/>
          </p:cNvSpPr>
          <p:nvPr>
            <p:ph type="dt" sz="half" idx="10"/>
          </p:nvPr>
        </p:nvSpPr>
        <p:spPr/>
        <p:txBody>
          <a:bodyPr/>
          <a:lstStyle/>
          <a:p>
            <a:fld id="{4BE1D723-8F53-4F53-90B0-1982A396982E}" type="datetime1">
              <a:rPr lang="en-US" smtClean="0"/>
              <a:t>9/23/2021</a:t>
            </a:fld>
            <a:endParaRPr lang="en-US" dirty="0"/>
          </a:p>
        </p:txBody>
      </p:sp>
      <p:sp>
        <p:nvSpPr>
          <p:cNvPr id="5" name="Footer Placeholder 4">
            <a:extLst>
              <a:ext uri="{FF2B5EF4-FFF2-40B4-BE49-F238E27FC236}">
                <a16:creationId xmlns:a16="http://schemas.microsoft.com/office/drawing/2014/main" id="{CD30F44E-0CB3-4E5B-80C0-377EF3D5E77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0734CA5-FBDC-4FF2-926C-E18A74C46E46}"/>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9548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12589-B11F-4E4A-A19D-05714A7C0D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8DCC05D-0E63-48DB-861C-958FA238F6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A155B12-EC4A-429E-B0BB-08643BB03396}"/>
              </a:ext>
            </a:extLst>
          </p:cNvPr>
          <p:cNvSpPr>
            <a:spLocks noGrp="1"/>
          </p:cNvSpPr>
          <p:nvPr>
            <p:ph type="dt" sz="half" idx="10"/>
          </p:nvPr>
        </p:nvSpPr>
        <p:spPr/>
        <p:txBody>
          <a:bodyPr/>
          <a:lstStyle/>
          <a:p>
            <a:fld id="{97669AF7-7BEB-44E4-9852-375E34362B5B}" type="datetime1">
              <a:rPr lang="en-US" smtClean="0"/>
              <a:t>9/23/2021</a:t>
            </a:fld>
            <a:endParaRPr lang="en-US" dirty="0"/>
          </a:p>
        </p:txBody>
      </p:sp>
      <p:sp>
        <p:nvSpPr>
          <p:cNvPr id="5" name="Footer Placeholder 4">
            <a:extLst>
              <a:ext uri="{FF2B5EF4-FFF2-40B4-BE49-F238E27FC236}">
                <a16:creationId xmlns:a16="http://schemas.microsoft.com/office/drawing/2014/main" id="{DE2CE085-AC1E-4ABF-875A-F61A4690699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C54593A-CFA4-4F0F-88F1-F5F446FBB07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73135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AE14D-A51C-46EB-A80E-DE82110F75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51AB7CB-72C1-4351-8246-AE3F6AE49FD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0B74AE4-00E8-406B-9053-27ADD922AD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5CC165F-8AEB-4782-B9C6-476F1B69A4E3}"/>
              </a:ext>
            </a:extLst>
          </p:cNvPr>
          <p:cNvSpPr>
            <a:spLocks noGrp="1"/>
          </p:cNvSpPr>
          <p:nvPr>
            <p:ph type="dt" sz="half" idx="10"/>
          </p:nvPr>
        </p:nvSpPr>
        <p:spPr/>
        <p:txBody>
          <a:bodyPr/>
          <a:lstStyle/>
          <a:p>
            <a:fld id="{BAAAC38D-0552-4C82-B593-E6124DFADBE2}" type="datetime1">
              <a:rPr lang="en-US" smtClean="0"/>
              <a:t>9/23/2021</a:t>
            </a:fld>
            <a:endParaRPr lang="en-US" dirty="0"/>
          </a:p>
        </p:txBody>
      </p:sp>
      <p:sp>
        <p:nvSpPr>
          <p:cNvPr id="6" name="Footer Placeholder 5">
            <a:extLst>
              <a:ext uri="{FF2B5EF4-FFF2-40B4-BE49-F238E27FC236}">
                <a16:creationId xmlns:a16="http://schemas.microsoft.com/office/drawing/2014/main" id="{F0CE842C-965B-4166-BB3E-C0BF113A025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DF4B598-3BD7-43B5-B73E-AFFE0E15F59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17055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A959B-3171-48A8-89E9-1EFEFE7C1B6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E4FB51E-A2D0-48BD-BE11-957613C19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83545F5-405D-408D-A191-CA638E1E8F8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935DB5B-94FE-46E3-8599-FA4600C869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0F75BB-078A-4431-A1BB-3D89EA05956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F52B2AB-F859-4BC2-A13C-836361C6EB5F}"/>
              </a:ext>
            </a:extLst>
          </p:cNvPr>
          <p:cNvSpPr>
            <a:spLocks noGrp="1"/>
          </p:cNvSpPr>
          <p:nvPr>
            <p:ph type="dt" sz="half" idx="10"/>
          </p:nvPr>
        </p:nvSpPr>
        <p:spPr/>
        <p:txBody>
          <a:bodyPr/>
          <a:lstStyle/>
          <a:p>
            <a:fld id="{D9DF0F1C-5577-4ACB-BB62-DF8F3C494C7E}" type="datetime1">
              <a:rPr lang="en-US" smtClean="0"/>
              <a:t>9/23/2021</a:t>
            </a:fld>
            <a:endParaRPr lang="en-US" dirty="0"/>
          </a:p>
        </p:txBody>
      </p:sp>
      <p:sp>
        <p:nvSpPr>
          <p:cNvPr id="8" name="Footer Placeholder 7">
            <a:extLst>
              <a:ext uri="{FF2B5EF4-FFF2-40B4-BE49-F238E27FC236}">
                <a16:creationId xmlns:a16="http://schemas.microsoft.com/office/drawing/2014/main" id="{BA4F4F4F-7137-48BE-8949-817626281CC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84E79D1A-B6E9-48C1-8EB5-BA976659164A}"/>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651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2E411-5B1F-42D2-974C-C633A251AF0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970F0C7-FCBA-4E0C-AD51-045B4030DF32}"/>
              </a:ext>
            </a:extLst>
          </p:cNvPr>
          <p:cNvSpPr>
            <a:spLocks noGrp="1"/>
          </p:cNvSpPr>
          <p:nvPr>
            <p:ph type="dt" sz="half" idx="10"/>
          </p:nvPr>
        </p:nvSpPr>
        <p:spPr/>
        <p:txBody>
          <a:bodyPr/>
          <a:lstStyle/>
          <a:p>
            <a:fld id="{1775B394-D9F9-4F0C-B15D-605F45CB9E9F}" type="datetime1">
              <a:rPr lang="en-US" smtClean="0"/>
              <a:t>9/23/2021</a:t>
            </a:fld>
            <a:endParaRPr lang="en-US" dirty="0"/>
          </a:p>
        </p:txBody>
      </p:sp>
      <p:sp>
        <p:nvSpPr>
          <p:cNvPr id="4" name="Footer Placeholder 3">
            <a:extLst>
              <a:ext uri="{FF2B5EF4-FFF2-40B4-BE49-F238E27FC236}">
                <a16:creationId xmlns:a16="http://schemas.microsoft.com/office/drawing/2014/main" id="{92DF821F-FDB4-42EF-8F5B-4362E840811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3E011820-1EFC-4801-8D3B-44C11462B3E1}"/>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200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BE515A-7E16-437C-B577-B22909FD3D0B}"/>
              </a:ext>
            </a:extLst>
          </p:cNvPr>
          <p:cNvSpPr>
            <a:spLocks noGrp="1"/>
          </p:cNvSpPr>
          <p:nvPr>
            <p:ph type="dt" sz="half" idx="10"/>
          </p:nvPr>
        </p:nvSpPr>
        <p:spPr/>
        <p:txBody>
          <a:bodyPr/>
          <a:lstStyle/>
          <a:p>
            <a:fld id="{39667345-2558-425A-8533-9BFDBCE15005}" type="datetime1">
              <a:rPr lang="en-US" smtClean="0"/>
              <a:t>9/23/2021</a:t>
            </a:fld>
            <a:endParaRPr lang="en-US" dirty="0"/>
          </a:p>
        </p:txBody>
      </p:sp>
      <p:sp>
        <p:nvSpPr>
          <p:cNvPr id="3" name="Footer Placeholder 2">
            <a:extLst>
              <a:ext uri="{FF2B5EF4-FFF2-40B4-BE49-F238E27FC236}">
                <a16:creationId xmlns:a16="http://schemas.microsoft.com/office/drawing/2014/main" id="{5665B3BF-825B-41E0-946C-FC8597F44DB0}"/>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0EDF7A98-BE89-4208-AAA3-21D11A30325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36000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526DE-8FBA-4096-B86B-8BB885164A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898889C-AD11-49A1-A0B7-81337705E5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E884F20-A80A-4688-B1B3-0A2C1C43CC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241B93-DF42-4A90-A3D3-1C642ABE2B48}"/>
              </a:ext>
            </a:extLst>
          </p:cNvPr>
          <p:cNvSpPr>
            <a:spLocks noGrp="1"/>
          </p:cNvSpPr>
          <p:nvPr>
            <p:ph type="dt" sz="half" idx="10"/>
          </p:nvPr>
        </p:nvSpPr>
        <p:spPr/>
        <p:txBody>
          <a:bodyPr/>
          <a:lstStyle/>
          <a:p>
            <a:fld id="{92BEA474-078D-4E9B-9B14-09A87B19DC46}" type="datetime1">
              <a:rPr lang="en-US" smtClean="0"/>
              <a:t>9/23/2021</a:t>
            </a:fld>
            <a:endParaRPr lang="en-US" dirty="0"/>
          </a:p>
        </p:txBody>
      </p:sp>
      <p:sp>
        <p:nvSpPr>
          <p:cNvPr id="6" name="Footer Placeholder 5">
            <a:extLst>
              <a:ext uri="{FF2B5EF4-FFF2-40B4-BE49-F238E27FC236}">
                <a16:creationId xmlns:a16="http://schemas.microsoft.com/office/drawing/2014/main" id="{A4A21475-861C-45A6-9EDB-A12C95C0507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E40AA47-FF11-439B-B9AE-CE43E2902357}"/>
              </a:ext>
            </a:extLst>
          </p:cNvPr>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001648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A04F8-9F2B-4824-A130-07D8D6BAC6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73565C4-111B-4635-BBD5-5C6C6B8095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7BC28A3-B89F-4DE9-9009-0ACBF6F45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08B233-EF37-49BA-97C5-951A690441CF}"/>
              </a:ext>
            </a:extLst>
          </p:cNvPr>
          <p:cNvSpPr>
            <a:spLocks noGrp="1"/>
          </p:cNvSpPr>
          <p:nvPr>
            <p:ph type="dt" sz="half" idx="10"/>
          </p:nvPr>
        </p:nvSpPr>
        <p:spPr/>
        <p:txBody>
          <a:bodyPr/>
          <a:lstStyle/>
          <a:p>
            <a:fld id="{4907D986-8816-4272-A432-0437A28A9828}" type="datetime1">
              <a:rPr lang="en-US" smtClean="0"/>
              <a:t>9/23/2021</a:t>
            </a:fld>
            <a:endParaRPr lang="en-US" dirty="0"/>
          </a:p>
        </p:txBody>
      </p:sp>
      <p:sp>
        <p:nvSpPr>
          <p:cNvPr id="6" name="Footer Placeholder 5">
            <a:extLst>
              <a:ext uri="{FF2B5EF4-FFF2-40B4-BE49-F238E27FC236}">
                <a16:creationId xmlns:a16="http://schemas.microsoft.com/office/drawing/2014/main" id="{3089A2CC-F3A6-41CB-9645-FDC7E06CDBD6}"/>
              </a:ext>
            </a:extLst>
          </p:cNvPr>
          <p:cNvSpPr>
            <a:spLocks noGrp="1"/>
          </p:cNvSpPr>
          <p:nvPr>
            <p:ph type="ftr" sz="quarter" idx="11"/>
          </p:nvPr>
        </p:nvSpPr>
        <p:spPr/>
        <p:txBody>
          <a:bodyPr/>
          <a:lstStyle/>
          <a:p>
            <a:pPr algn="l"/>
            <a:endParaRPr lang="en-US" dirty="0"/>
          </a:p>
        </p:txBody>
      </p:sp>
      <p:sp>
        <p:nvSpPr>
          <p:cNvPr id="7" name="Slide Number Placeholder 6">
            <a:extLst>
              <a:ext uri="{FF2B5EF4-FFF2-40B4-BE49-F238E27FC236}">
                <a16:creationId xmlns:a16="http://schemas.microsoft.com/office/drawing/2014/main" id="{35FED0AD-CCE3-4322-8D99-2FBD4B23537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52336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0BC66-6A97-4B1F-93D3-7AF4CB22711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140B47B-0A60-48E2-BDD5-DA571F67ED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4BC2B0-E31A-4D75-A7E4-D0A04719705E}"/>
              </a:ext>
            </a:extLst>
          </p:cNvPr>
          <p:cNvSpPr>
            <a:spLocks noGrp="1"/>
          </p:cNvSpPr>
          <p:nvPr>
            <p:ph type="dt" sz="half" idx="10"/>
          </p:nvPr>
        </p:nvSpPr>
        <p:spPr/>
        <p:txBody>
          <a:bodyPr/>
          <a:lstStyle/>
          <a:p>
            <a:fld id="{B612A279-0833-481D-8C56-F67FD0AC6C50}" type="datetime1">
              <a:rPr lang="en-US" smtClean="0"/>
              <a:t>9/23/2021</a:t>
            </a:fld>
            <a:endParaRPr lang="en-US" dirty="0"/>
          </a:p>
        </p:txBody>
      </p:sp>
      <p:sp>
        <p:nvSpPr>
          <p:cNvPr id="5" name="Footer Placeholder 4">
            <a:extLst>
              <a:ext uri="{FF2B5EF4-FFF2-40B4-BE49-F238E27FC236}">
                <a16:creationId xmlns:a16="http://schemas.microsoft.com/office/drawing/2014/main" id="{952D5F9A-6680-4984-935A-66971383DFB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8D64B04-2444-417C-8C76-4BB8D077B97A}"/>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27226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7E052D-BE33-40BA-A30C-5A021BAC542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BD51FC3-57FA-42F9-ABE8-87DB32896FB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8887B9-A02B-476A-B74E-B76BE56166A4}"/>
              </a:ext>
            </a:extLst>
          </p:cNvPr>
          <p:cNvSpPr>
            <a:spLocks noGrp="1"/>
          </p:cNvSpPr>
          <p:nvPr>
            <p:ph type="dt" sz="half" idx="10"/>
          </p:nvPr>
        </p:nvSpPr>
        <p:spPr/>
        <p:txBody>
          <a:bodyPr/>
          <a:lstStyle/>
          <a:p>
            <a:fld id="{6587DA83-5663-4C9C-B9AA-0B40A3DAFF81}" type="datetime1">
              <a:rPr lang="en-US" smtClean="0"/>
              <a:t>9/23/2021</a:t>
            </a:fld>
            <a:endParaRPr lang="en-US" dirty="0"/>
          </a:p>
        </p:txBody>
      </p:sp>
      <p:sp>
        <p:nvSpPr>
          <p:cNvPr id="5" name="Footer Placeholder 4">
            <a:extLst>
              <a:ext uri="{FF2B5EF4-FFF2-40B4-BE49-F238E27FC236}">
                <a16:creationId xmlns:a16="http://schemas.microsoft.com/office/drawing/2014/main" id="{CE45106C-D0E7-4879-ADC7-03DA2C28089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B9A79B1-8F82-44D9-A4C6-0C4C73C221F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19687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354E73-9374-4743-99CD-C52F47F359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1C6215C-F423-41B7-A9CF-4CBB94AF38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EC4F0-C9AE-47F1-ABED-0983C1BDCD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D6E202-B606-4609-B914-27C9371A1F6D}" type="datetime1">
              <a:rPr lang="en-US" smtClean="0"/>
              <a:t>9/23/2021</a:t>
            </a:fld>
            <a:endParaRPr lang="en-US" dirty="0"/>
          </a:p>
        </p:txBody>
      </p:sp>
      <p:sp>
        <p:nvSpPr>
          <p:cNvPr id="5" name="Footer Placeholder 4">
            <a:extLst>
              <a:ext uri="{FF2B5EF4-FFF2-40B4-BE49-F238E27FC236}">
                <a16:creationId xmlns:a16="http://schemas.microsoft.com/office/drawing/2014/main" id="{92412B82-A951-4554-B1B6-159256D106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816897E-8B19-4E2A-A0E8-E37B1EE08F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2144802572"/>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jp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g"/><Relationship Id="rId10" Type="http://schemas.openxmlformats.org/officeDocument/2006/relationships/image" Target="../media/image12.png"/><Relationship Id="rId4" Type="http://schemas.openxmlformats.org/officeDocument/2006/relationships/image" Target="../media/image6.jpg"/><Relationship Id="rId9" Type="http://schemas.openxmlformats.org/officeDocument/2006/relationships/image" Target="../media/image11.jpg"/></Relationships>
</file>

<file path=ppt/slides/_rels/slide7.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4.png"/><Relationship Id="rId7" Type="http://schemas.openxmlformats.org/officeDocument/2006/relationships/image" Target="../media/image18.jp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jp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jpg"/><Relationship Id="rId7" Type="http://schemas.openxmlformats.org/officeDocument/2006/relationships/image" Target="../media/image25.png"/><Relationship Id="rId2" Type="http://schemas.openxmlformats.org/officeDocument/2006/relationships/image" Target="../media/image20.jpg"/><Relationship Id="rId1" Type="http://schemas.openxmlformats.org/officeDocument/2006/relationships/slideLayout" Target="../slideLayouts/slideLayout2.xml"/><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image" Target="../media/image22.png"/><Relationship Id="rId9" Type="http://schemas.openxmlformats.org/officeDocument/2006/relationships/image" Target="../media/image2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68DA-43BA-4508-8DE2-BA9BB7B2FA5B}"/>
              </a:ext>
            </a:extLst>
          </p:cNvPr>
          <p:cNvSpPr>
            <a:spLocks noGrp="1"/>
          </p:cNvSpPr>
          <p:nvPr>
            <p:ph type="ctrTitle"/>
          </p:nvPr>
        </p:nvSpPr>
        <p:spPr>
          <a:xfrm>
            <a:off x="5289754" y="639097"/>
            <a:ext cx="6736594" cy="3686015"/>
          </a:xfrm>
        </p:spPr>
        <p:txBody>
          <a:bodyPr>
            <a:normAutofit/>
          </a:bodyPr>
          <a:lstStyle/>
          <a:p>
            <a:r>
              <a:rPr lang="en-US" b="1"/>
              <a:t>TIN HỌC HỆ 21T1</a:t>
            </a:r>
            <a:endParaRPr lang="en-US" sz="8000" b="1" dirty="0"/>
          </a:p>
        </p:txBody>
      </p:sp>
      <p:sp>
        <p:nvSpPr>
          <p:cNvPr id="3" name="Subtitle 2">
            <a:extLst>
              <a:ext uri="{FF2B5EF4-FFF2-40B4-BE49-F238E27FC236}">
                <a16:creationId xmlns:a16="http://schemas.microsoft.com/office/drawing/2014/main" id="{A8E9CFF2-3777-4FF4-A759-8491175B0B7C}"/>
              </a:ext>
            </a:extLst>
          </p:cNvPr>
          <p:cNvSpPr>
            <a:spLocks noGrp="1"/>
          </p:cNvSpPr>
          <p:nvPr>
            <p:ph type="subTitle" idx="1"/>
          </p:nvPr>
        </p:nvSpPr>
        <p:spPr>
          <a:xfrm>
            <a:off x="6240596" y="4325112"/>
            <a:ext cx="5106577" cy="1021498"/>
          </a:xfrm>
        </p:spPr>
        <p:txBody>
          <a:bodyPr>
            <a:normAutofit fontScale="85000" lnSpcReduction="20000"/>
          </a:bodyPr>
          <a:lstStyle/>
          <a:p>
            <a:pPr algn="l"/>
            <a:r>
              <a:rPr lang="en-US">
                <a:solidFill>
                  <a:schemeClr val="tx1">
                    <a:lumMod val="85000"/>
                    <a:lumOff val="15000"/>
                  </a:schemeClr>
                </a:solidFill>
              </a:rPr>
              <a:t>GIẢNG VIÊN</a:t>
            </a:r>
            <a:r>
              <a:rPr lang="en-US" sz="2400">
                <a:solidFill>
                  <a:schemeClr val="tx1">
                    <a:lumMod val="85000"/>
                    <a:lumOff val="15000"/>
                  </a:schemeClr>
                </a:solidFill>
              </a:rPr>
              <a:t> BIÊN SOẠN : </a:t>
            </a:r>
            <a:r>
              <a:rPr lang="vi-VN" sz="2400">
                <a:solidFill>
                  <a:schemeClr val="tx1">
                    <a:lumMod val="85000"/>
                    <a:lumOff val="15000"/>
                  </a:schemeClr>
                </a:solidFill>
              </a:rPr>
              <a:t>Dương</a:t>
            </a:r>
            <a:r>
              <a:rPr lang="en-US" sz="2400">
                <a:solidFill>
                  <a:schemeClr val="tx1">
                    <a:lumMod val="85000"/>
                    <a:lumOff val="15000"/>
                  </a:schemeClr>
                </a:solidFill>
              </a:rPr>
              <a:t> Ngọc Vọng</a:t>
            </a:r>
          </a:p>
          <a:p>
            <a:pPr algn="l"/>
            <a:r>
              <a:rPr lang="en-US">
                <a:solidFill>
                  <a:schemeClr val="tx1">
                    <a:lumMod val="85000"/>
                    <a:lumOff val="15000"/>
                  </a:schemeClr>
                </a:solidFill>
              </a:rPr>
              <a:t>Khoa cntt, trường cao đẳng lý tự trọng tp.hcm</a:t>
            </a:r>
          </a:p>
          <a:p>
            <a:pPr algn="l"/>
            <a:r>
              <a:rPr lang="en-US" sz="2400">
                <a:solidFill>
                  <a:schemeClr val="tx1">
                    <a:lumMod val="85000"/>
                    <a:lumOff val="15000"/>
                  </a:schemeClr>
                </a:solidFill>
              </a:rPr>
              <a:t>Contact: DUONGNGOCVONG@LTTC.EDU.VN</a:t>
            </a:r>
            <a:endParaRPr lang="en-US" sz="2400" dirty="0">
              <a:solidFill>
                <a:schemeClr val="tx1">
                  <a:lumMod val="85000"/>
                  <a:lumOff val="15000"/>
                </a:schemeClr>
              </a:solidFill>
            </a:endParaRPr>
          </a:p>
        </p:txBody>
      </p:sp>
      <p:pic>
        <p:nvPicPr>
          <p:cNvPr id="5" name="Picture 4" descr="A picture containing building, sitting, bench, side&#10;&#10;Description automatically generated">
            <a:extLst>
              <a:ext uri="{FF2B5EF4-FFF2-40B4-BE49-F238E27FC236}">
                <a16:creationId xmlns:a16="http://schemas.microsoft.com/office/drawing/2014/main" id="{282CF6DD-7FE8-4063-9551-1B7BBCE92AB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 y="1"/>
            <a:ext cx="4635315" cy="6857999"/>
          </a:xfrm>
          <a:prstGeom prst="rect">
            <a:avLst/>
          </a:prstGeom>
        </p:spPr>
      </p:pic>
      <p:grpSp>
        <p:nvGrpSpPr>
          <p:cNvPr id="10" name="Group 9">
            <a:extLst>
              <a:ext uri="{FF2B5EF4-FFF2-40B4-BE49-F238E27FC236}">
                <a16:creationId xmlns:a16="http://schemas.microsoft.com/office/drawing/2014/main" id="{3A871FC4-1E4D-413D-8939-58CEBF5FC67A}"/>
              </a:ext>
            </a:extLst>
          </p:cNvPr>
          <p:cNvGrpSpPr/>
          <p:nvPr/>
        </p:nvGrpSpPr>
        <p:grpSpPr>
          <a:xfrm>
            <a:off x="4794180" y="0"/>
            <a:ext cx="7096125" cy="2482104"/>
            <a:chOff x="4794180" y="0"/>
            <a:chExt cx="7096125" cy="2482104"/>
          </a:xfrm>
        </p:grpSpPr>
        <p:pic>
          <p:nvPicPr>
            <p:cNvPr id="6" name="Picture 5">
              <a:extLst>
                <a:ext uri="{FF2B5EF4-FFF2-40B4-BE49-F238E27FC236}">
                  <a16:creationId xmlns:a16="http://schemas.microsoft.com/office/drawing/2014/main" id="{A07E5A1A-CAE1-4DF3-8F8C-10FE231F06F4}"/>
                </a:ext>
              </a:extLst>
            </p:cNvPr>
            <p:cNvPicPr>
              <a:picLocks noChangeAspect="1"/>
            </p:cNvPicPr>
            <p:nvPr/>
          </p:nvPicPr>
          <p:blipFill>
            <a:blip r:embed="rId3"/>
            <a:stretch>
              <a:fillRect/>
            </a:stretch>
          </p:blipFill>
          <p:spPr>
            <a:xfrm>
              <a:off x="4794180" y="0"/>
              <a:ext cx="7096125" cy="2209800"/>
            </a:xfrm>
            <a:prstGeom prst="rect">
              <a:avLst/>
            </a:prstGeom>
          </p:spPr>
        </p:pic>
        <p:cxnSp>
          <p:nvCxnSpPr>
            <p:cNvPr id="8" name="Straight Connector 7">
              <a:extLst>
                <a:ext uri="{FF2B5EF4-FFF2-40B4-BE49-F238E27FC236}">
                  <a16:creationId xmlns:a16="http://schemas.microsoft.com/office/drawing/2014/main" id="{6EF1D10E-C235-46C8-A309-5CD43A8D38E7}"/>
                </a:ext>
              </a:extLst>
            </p:cNvPr>
            <p:cNvCxnSpPr/>
            <p:nvPr/>
          </p:nvCxnSpPr>
          <p:spPr>
            <a:xfrm>
              <a:off x="6341165" y="2482104"/>
              <a:ext cx="4263887"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Isosceles Triangle 8">
              <a:extLst>
                <a:ext uri="{FF2B5EF4-FFF2-40B4-BE49-F238E27FC236}">
                  <a16:creationId xmlns:a16="http://schemas.microsoft.com/office/drawing/2014/main" id="{ADE8EF77-185A-4452-8BB3-059C9B66D791}"/>
                </a:ext>
              </a:extLst>
            </p:cNvPr>
            <p:cNvSpPr/>
            <p:nvPr/>
          </p:nvSpPr>
          <p:spPr>
            <a:xfrm>
              <a:off x="7692887" y="2209800"/>
              <a:ext cx="1610139" cy="272298"/>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5" name="TextBox 4">
            <a:extLst>
              <a:ext uri="{FF2B5EF4-FFF2-40B4-BE49-F238E27FC236}">
                <a16:creationId xmlns:a16="http://schemas.microsoft.com/office/drawing/2014/main" id="{724BAA0A-9DF7-4D82-AA6A-E8BF65B0BE53}"/>
              </a:ext>
            </a:extLst>
          </p:cNvPr>
          <p:cNvSpPr txBox="1"/>
          <p:nvPr/>
        </p:nvSpPr>
        <p:spPr>
          <a:xfrm>
            <a:off x="0" y="1720840"/>
            <a:ext cx="12192000" cy="2308324"/>
          </a:xfrm>
          <a:prstGeom prst="rect">
            <a:avLst/>
          </a:prstGeom>
          <a:noFill/>
        </p:spPr>
        <p:txBody>
          <a:bodyPr wrap="square" rtlCol="0">
            <a:spAutoFit/>
          </a:bodyPr>
          <a:lstStyle/>
          <a:p>
            <a:pPr marL="625475"/>
            <a:r>
              <a:rPr lang="en-US" sz="3600" b="1" u="sng"/>
              <a:t>NỘI DUNG CHƯƠNG 1 :</a:t>
            </a:r>
          </a:p>
          <a:p>
            <a:pPr marL="625475" lvl="0">
              <a:spcAft>
                <a:spcPts val="0"/>
              </a:spcAft>
              <a:buFont typeface="+mj-lt"/>
              <a:buAutoNum type="arabicPeriod"/>
              <a:tabLst>
                <a:tab pos="1143000" algn="l"/>
                <a:tab pos="1577975" algn="l"/>
                <a:tab pos="3419475" algn="l"/>
                <a:tab pos="3689350" algn="l"/>
                <a:tab pos="5849938" algn="l"/>
                <a:tab pos="7740650" algn="l"/>
              </a:tabLst>
            </a:pPr>
            <a:r>
              <a:rPr lang="en-US" sz="3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Kiến thức cơ bản về máy tính</a:t>
            </a: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a:effectLst/>
              <a:latin typeface="VNI-Times"/>
              <a:ea typeface="Times New Roman" panose="02020603050405020304" pitchFamily="18" charset="0"/>
              <a:cs typeface="Times New Roman" panose="02020603050405020304" pitchFamily="18" charset="0"/>
            </a:endParaRPr>
          </a:p>
          <a:p>
            <a:pPr marL="625475" lvl="0">
              <a:spcAft>
                <a:spcPts val="0"/>
              </a:spcAft>
              <a:buFont typeface="+mj-lt"/>
              <a:buAutoNum type="arabicPeriod"/>
              <a:tabLst>
                <a:tab pos="1143000" algn="l"/>
                <a:tab pos="1577975" algn="l"/>
                <a:tab pos="3419475" algn="l"/>
                <a:tab pos="3689350" algn="l"/>
                <a:tab pos="5849938" algn="l"/>
                <a:tab pos="7740650" algn="l"/>
              </a:tabLst>
            </a:pPr>
            <a:r>
              <a:rPr lang="en-US" sz="3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Phần mềm</a:t>
            </a:r>
            <a:r>
              <a:rPr lang="fr-FR" sz="3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a:latin typeface="VNI-Times"/>
              <a:ea typeface="Times New Roman" panose="02020603050405020304" pitchFamily="18" charset="0"/>
              <a:cs typeface="Times New Roman" panose="02020603050405020304" pitchFamily="18" charset="0"/>
            </a:endParaRPr>
          </a:p>
          <a:p>
            <a:pPr marL="625475" lvl="0">
              <a:spcAft>
                <a:spcPts val="0"/>
              </a:spcAft>
              <a:buFont typeface="+mj-lt"/>
              <a:buAutoNum type="arabicPeriod"/>
              <a:tabLst>
                <a:tab pos="1143000" algn="l"/>
                <a:tab pos="1577975" algn="l"/>
                <a:tab pos="3419475" algn="l"/>
                <a:tab pos="3689350" algn="l"/>
                <a:tab pos="5849938" algn="l"/>
                <a:tab pos="7740650" algn="l"/>
              </a:tabLst>
            </a:pPr>
            <a:r>
              <a:rPr lang="en-US" sz="3600">
                <a:solidFill>
                  <a:srgbClr val="000000"/>
                </a:solidFill>
                <a:effectLst/>
                <a:latin typeface="Times New Roman" panose="02020603050405020304" pitchFamily="18" charset="0"/>
                <a:ea typeface="Times New Roman" panose="02020603050405020304" pitchFamily="18" charset="0"/>
              </a:rPr>
              <a:t> Biểu diễn thông tin trong máy tính</a:t>
            </a:r>
            <a:endParaRPr lang="en-US" sz="3600"/>
          </a:p>
        </p:txBody>
      </p:sp>
    </p:spTree>
    <p:extLst>
      <p:ext uri="{BB962C8B-B14F-4D97-AF65-F5344CB8AC3E}">
        <p14:creationId xmlns:p14="http://schemas.microsoft.com/office/powerpoint/2010/main" val="3763756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2" name="TextBox 1">
            <a:extLst>
              <a:ext uri="{FF2B5EF4-FFF2-40B4-BE49-F238E27FC236}">
                <a16:creationId xmlns:a16="http://schemas.microsoft.com/office/drawing/2014/main" id="{BCC0280E-67C0-4316-B635-5F2A08B2800B}"/>
              </a:ext>
            </a:extLst>
          </p:cNvPr>
          <p:cNvSpPr txBox="1"/>
          <p:nvPr/>
        </p:nvSpPr>
        <p:spPr>
          <a:xfrm>
            <a:off x="914400" y="1779104"/>
            <a:ext cx="10634870" cy="3662541"/>
          </a:xfrm>
          <a:prstGeom prst="rect">
            <a:avLst/>
          </a:prstGeom>
          <a:noFill/>
        </p:spPr>
        <p:txBody>
          <a:bodyPr wrap="square" rtlCol="0">
            <a:spAutoFit/>
          </a:bodyPr>
          <a:lstStyle/>
          <a:p>
            <a:r>
              <a:rPr lang="en-US" sz="40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1-Kiến thức cơ bản về máy tính</a:t>
            </a:r>
            <a:r>
              <a:rPr lang="en-US" sz="40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4000" b="1">
              <a:effectLst/>
              <a:latin typeface="VNI-Times"/>
              <a:ea typeface="Times New Roman" panose="02020603050405020304" pitchFamily="18" charset="0"/>
              <a:cs typeface="Times New Roman" panose="02020603050405020304" pitchFamily="18" charset="0"/>
            </a:endParaRPr>
          </a:p>
          <a:p>
            <a:r>
              <a:rPr lang="en-US" sz="2400" b="1">
                <a:solidFill>
                  <a:srgbClr val="000000"/>
                </a:solidFill>
                <a:effectLst/>
                <a:latin typeface="Times New Roman" panose="02020603050405020304" pitchFamily="18" charset="0"/>
                <a:ea typeface="Times New Roman" panose="02020603050405020304" pitchFamily="18" charset="0"/>
              </a:rPr>
              <a:t>1.1. Thông tin và xử lý thông tin </a:t>
            </a:r>
          </a:p>
          <a:p>
            <a:r>
              <a:rPr lang="en-US" sz="2400" b="1">
                <a:solidFill>
                  <a:srgbClr val="000000"/>
                </a:solidFill>
                <a:latin typeface="Times New Roman" panose="02020603050405020304" pitchFamily="18" charset="0"/>
              </a:rPr>
              <a:t>+ </a:t>
            </a:r>
            <a:r>
              <a:rPr lang="en-US" sz="2400">
                <a:solidFill>
                  <a:srgbClr val="000000"/>
                </a:solidFill>
                <a:effectLst/>
                <a:latin typeface="Times New Roman" panose="02020603050405020304" pitchFamily="18" charset="0"/>
                <a:ea typeface="Times New Roman" panose="02020603050405020304" pitchFamily="18" charset="0"/>
              </a:rPr>
              <a:t>Thông tin </a:t>
            </a:r>
            <a:r>
              <a:rPr lang="en-US" sz="2400" b="1">
                <a:solidFill>
                  <a:srgbClr val="000000"/>
                </a:solidFill>
                <a:latin typeface="Times New Roman" panose="02020603050405020304" pitchFamily="18" charset="0"/>
                <a:ea typeface="Times New Roman" panose="02020603050405020304" pitchFamily="18" charset="0"/>
              </a:rPr>
              <a:t>: </a:t>
            </a:r>
          </a:p>
          <a:p>
            <a:r>
              <a:rPr lang="en-US" sz="2400">
                <a:solidFill>
                  <a:srgbClr val="000000"/>
                </a:solidFill>
                <a:effectLst/>
                <a:latin typeface="Times New Roman" panose="02020603050405020304" pitchFamily="18" charset="0"/>
                <a:ea typeface="Times New Roman" panose="02020603050405020304" pitchFamily="18" charset="0"/>
              </a:rPr>
              <a:t>Thông tin là sự hiểu biết của con người về một sự vật, sự việc hoặc một hiện tượng thông qua quá trình nghiên cứu, trao đổi, nhận xét, học tập, truyền thụ và cảm nhận.</a:t>
            </a:r>
          </a:p>
          <a:p>
            <a:endParaRPr lang="en-US" sz="2400" b="1">
              <a:solidFill>
                <a:srgbClr val="000000"/>
              </a:solidFill>
              <a:latin typeface="Times New Roman" panose="02020603050405020304" pitchFamily="18" charset="0"/>
            </a:endParaRPr>
          </a:p>
          <a:p>
            <a:r>
              <a:rPr lang="en-US" sz="2400" b="1">
                <a:solidFill>
                  <a:srgbClr val="000000"/>
                </a:solidFill>
                <a:latin typeface="Times New Roman" panose="02020603050405020304" pitchFamily="18" charset="0"/>
              </a:rPr>
              <a:t>+</a:t>
            </a:r>
            <a:r>
              <a:rPr lang="en-US" sz="2400">
                <a:solidFill>
                  <a:srgbClr val="000000"/>
                </a:solidFill>
                <a:effectLst/>
                <a:latin typeface="Times New Roman" panose="02020603050405020304" pitchFamily="18" charset="0"/>
                <a:ea typeface="Times New Roman" panose="02020603050405020304" pitchFamily="18" charset="0"/>
              </a:rPr>
              <a:t>Dữ liệu </a:t>
            </a:r>
            <a:r>
              <a:rPr lang="en-US" sz="2400" b="1">
                <a:solidFill>
                  <a:srgbClr val="000000"/>
                </a:solidFill>
                <a:effectLst/>
                <a:latin typeface="Times New Roman" panose="02020603050405020304" pitchFamily="18" charset="0"/>
                <a:ea typeface="Times New Roman" panose="02020603050405020304" pitchFamily="18" charset="0"/>
              </a:rPr>
              <a:t>:</a:t>
            </a:r>
          </a:p>
          <a:p>
            <a:r>
              <a:rPr lang="en-US" sz="2400">
                <a:solidFill>
                  <a:srgbClr val="000000"/>
                </a:solidFill>
                <a:effectLst/>
                <a:latin typeface="Times New Roman" panose="02020603050405020304" pitchFamily="18" charset="0"/>
                <a:ea typeface="Times New Roman" panose="02020603050405020304" pitchFamily="18" charset="0"/>
              </a:rPr>
              <a:t>Dữ liệu là thông tin dưới dạng ký hiệu, chữ viết, chữ số, hình ảnh, âm thanh hoặc dạng tương tự</a:t>
            </a:r>
            <a:endParaRPr lang="en-US" sz="2400" b="1"/>
          </a:p>
        </p:txBody>
      </p:sp>
    </p:spTree>
    <p:extLst>
      <p:ext uri="{BB962C8B-B14F-4D97-AF65-F5344CB8AC3E}">
        <p14:creationId xmlns:p14="http://schemas.microsoft.com/office/powerpoint/2010/main" val="145492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1617B4E5-25B2-4E5F-B11B-9045C51370A7}"/>
              </a:ext>
            </a:extLst>
          </p:cNvPr>
          <p:cNvSpPr txBox="1"/>
          <p:nvPr/>
        </p:nvSpPr>
        <p:spPr>
          <a:xfrm>
            <a:off x="914400" y="1898376"/>
            <a:ext cx="10555357" cy="3293209"/>
          </a:xfrm>
          <a:prstGeom prst="rect">
            <a:avLst/>
          </a:prstGeom>
          <a:noFill/>
        </p:spPr>
        <p:txBody>
          <a:bodyPr wrap="square" rtlCol="0">
            <a:spAutoFit/>
          </a:bodyPr>
          <a:lstStyle/>
          <a:p>
            <a:r>
              <a:rPr lang="en-US" sz="40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1-Kiến thức cơ bản về máy tính</a:t>
            </a:r>
            <a:r>
              <a:rPr lang="en-US" sz="40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4000" b="1">
              <a:effectLst/>
              <a:latin typeface="VNI-Times"/>
              <a:ea typeface="Times New Roman" panose="02020603050405020304" pitchFamily="18" charset="0"/>
              <a:cs typeface="Times New Roman" panose="02020603050405020304" pitchFamily="18" charset="0"/>
            </a:endParaRPr>
          </a:p>
          <a:p>
            <a:r>
              <a:rPr lang="en-US" sz="2400" b="1">
                <a:solidFill>
                  <a:srgbClr val="000000"/>
                </a:solidFill>
                <a:effectLst/>
                <a:latin typeface="Times New Roman" panose="02020603050405020304" pitchFamily="18" charset="0"/>
                <a:ea typeface="Times New Roman" panose="02020603050405020304" pitchFamily="18" charset="0"/>
              </a:rPr>
              <a:t>1.1. Thông tin và xử lý thông tin </a:t>
            </a:r>
          </a:p>
          <a:p>
            <a:r>
              <a:rPr lang="en-US" sz="2400" b="1">
                <a:solidFill>
                  <a:srgbClr val="000000"/>
                </a:solidFill>
                <a:latin typeface="Times New Roman" panose="02020603050405020304" pitchFamily="18" charset="0"/>
              </a:rPr>
              <a:t>+ </a:t>
            </a:r>
            <a:r>
              <a:rPr lang="en-US" sz="2400">
                <a:solidFill>
                  <a:srgbClr val="000000"/>
                </a:solidFill>
                <a:effectLst/>
                <a:latin typeface="Times New Roman" panose="02020603050405020304" pitchFamily="18" charset="0"/>
                <a:ea typeface="Times New Roman" panose="02020603050405020304" pitchFamily="18" charset="0"/>
              </a:rPr>
              <a:t>Xử lý thông tin : </a:t>
            </a:r>
          </a:p>
          <a:p>
            <a:r>
              <a:rPr lang="en-US" sz="2400">
                <a:solidFill>
                  <a:srgbClr val="000000"/>
                </a:solidFill>
                <a:effectLst/>
                <a:latin typeface="Times New Roman" panose="02020603050405020304" pitchFamily="18" charset="0"/>
                <a:ea typeface="Times New Roman" panose="02020603050405020304" pitchFamily="18" charset="0"/>
              </a:rPr>
              <a:t>Xử lý thông tin thành thông tin khi được đặt trong một ngữ cảnh xác định và được xử lý về mặt ngữ nghĩa, những nhận thức thu nhận được từ nhiều thông tin trong một lĩnh vực và có mục đích cụ thể mới trở thành tri thức. Qúa trình xử lý thông tin gồm 4 giai đoạn được chú thích trên sơ đồ sau : </a:t>
            </a:r>
          </a:p>
          <a:p>
            <a:endParaRPr lang="en-US" sz="2400" b="1"/>
          </a:p>
        </p:txBody>
      </p:sp>
      <p:pic>
        <p:nvPicPr>
          <p:cNvPr id="5" name="Picture 4">
            <a:extLst>
              <a:ext uri="{FF2B5EF4-FFF2-40B4-BE49-F238E27FC236}">
                <a16:creationId xmlns:a16="http://schemas.microsoft.com/office/drawing/2014/main" id="{C849FFA5-EF36-4561-B574-E7D1FE81DE11}"/>
              </a:ext>
            </a:extLst>
          </p:cNvPr>
          <p:cNvPicPr/>
          <p:nvPr/>
        </p:nvPicPr>
        <p:blipFill>
          <a:blip r:embed="rId2"/>
          <a:stretch>
            <a:fillRect/>
          </a:stretch>
        </p:blipFill>
        <p:spPr>
          <a:xfrm>
            <a:off x="3105150" y="5270574"/>
            <a:ext cx="5981700" cy="914400"/>
          </a:xfrm>
          <a:prstGeom prst="rect">
            <a:avLst/>
          </a:prstGeom>
        </p:spPr>
      </p:pic>
    </p:spTree>
    <p:extLst>
      <p:ext uri="{BB962C8B-B14F-4D97-AF65-F5344CB8AC3E}">
        <p14:creationId xmlns:p14="http://schemas.microsoft.com/office/powerpoint/2010/main" val="3438140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A38193DF-3902-4092-8BD8-D65AE4F7F540}"/>
              </a:ext>
            </a:extLst>
          </p:cNvPr>
          <p:cNvSpPr txBox="1"/>
          <p:nvPr/>
        </p:nvSpPr>
        <p:spPr>
          <a:xfrm>
            <a:off x="914400" y="1898376"/>
            <a:ext cx="10744200" cy="3354765"/>
          </a:xfrm>
          <a:prstGeom prst="rect">
            <a:avLst/>
          </a:prstGeom>
          <a:noFill/>
        </p:spPr>
        <p:txBody>
          <a:bodyPr wrap="square" rtlCol="0">
            <a:spAutoFit/>
          </a:bodyPr>
          <a:lstStyle/>
          <a:p>
            <a:r>
              <a:rPr lang="en-US" sz="4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1-Kiến thức cơ bản về máy tính</a:t>
            </a:r>
            <a:r>
              <a:rPr lang="en-US" sz="44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4400" b="1">
              <a:effectLst/>
              <a:latin typeface="VNI-Times"/>
              <a:ea typeface="Times New Roman" panose="02020603050405020304" pitchFamily="18" charset="0"/>
              <a:cs typeface="Times New Roman" panose="02020603050405020304" pitchFamily="18" charset="0"/>
            </a:endParaRPr>
          </a:p>
          <a:p>
            <a:r>
              <a:rPr lang="en-US" sz="2800" b="1">
                <a:solidFill>
                  <a:srgbClr val="000000"/>
                </a:solidFill>
                <a:effectLst/>
                <a:latin typeface="Times New Roman" panose="02020603050405020304" pitchFamily="18" charset="0"/>
                <a:ea typeface="Times New Roman" panose="02020603050405020304" pitchFamily="18" charset="0"/>
              </a:rPr>
              <a:t>1.2. </a:t>
            </a:r>
            <a:r>
              <a:rPr lang="en-US" sz="2800">
                <a:solidFill>
                  <a:srgbClr val="000000"/>
                </a:solidFill>
                <a:effectLst/>
                <a:latin typeface="Times New Roman" panose="02020603050405020304" pitchFamily="18" charset="0"/>
                <a:ea typeface="Times New Roman" panose="02020603050405020304" pitchFamily="18" charset="0"/>
              </a:rPr>
              <a:t>Phần cứng </a:t>
            </a:r>
          </a:p>
          <a:p>
            <a:r>
              <a:rPr lang="en-US" sz="2800">
                <a:solidFill>
                  <a:srgbClr val="000000"/>
                </a:solidFill>
                <a:latin typeface="Times New Roman" panose="02020603050405020304" pitchFamily="18" charset="0"/>
                <a:ea typeface="Times New Roman" panose="02020603050405020304" pitchFamily="18" charset="0"/>
              </a:rPr>
              <a:t>+ </a:t>
            </a:r>
            <a:r>
              <a:rPr lang="en-US" sz="2800">
                <a:solidFill>
                  <a:srgbClr val="000000"/>
                </a:solidFill>
                <a:effectLst/>
                <a:latin typeface="Times New Roman" panose="02020603050405020304" pitchFamily="18" charset="0"/>
                <a:ea typeface="Times New Roman" panose="02020603050405020304" pitchFamily="18" charset="0"/>
              </a:rPr>
              <a:t>Đơn vị xử lý trung tâm</a:t>
            </a:r>
            <a:endParaRPr lang="en-US" sz="2800">
              <a:solidFill>
                <a:srgbClr val="000000"/>
              </a:solidFill>
              <a:latin typeface="Times New Roman" panose="02020603050405020304" pitchFamily="18" charset="0"/>
              <a:ea typeface="Times New Roman" panose="02020603050405020304" pitchFamily="18" charset="0"/>
            </a:endParaRPr>
          </a:p>
          <a:p>
            <a:r>
              <a:rPr lang="en-US" sz="2800">
                <a:solidFill>
                  <a:srgbClr val="000000"/>
                </a:solidFill>
                <a:effectLst/>
                <a:latin typeface="Times New Roman" panose="02020603050405020304" pitchFamily="18" charset="0"/>
                <a:ea typeface="Times New Roman" panose="02020603050405020304" pitchFamily="18" charset="0"/>
              </a:rPr>
              <a:t>Là đầu não trung tâm của máy tính có chức năng tính toán, xử lý dữ liệu, quản lý hoặc điều khiển các hoạt động của máy tính thường được gọi là CPU (</a:t>
            </a:r>
            <a:r>
              <a:rPr lang="en-US" sz="2800" b="1">
                <a:solidFill>
                  <a:srgbClr val="000000"/>
                </a:solidFill>
                <a:effectLst/>
                <a:latin typeface="Times New Roman" panose="02020603050405020304" pitchFamily="18" charset="0"/>
                <a:ea typeface="Times New Roman" panose="02020603050405020304" pitchFamily="18" charset="0"/>
              </a:rPr>
              <a:t>C</a:t>
            </a:r>
            <a:r>
              <a:rPr lang="en-US" sz="2800">
                <a:solidFill>
                  <a:srgbClr val="000000"/>
                </a:solidFill>
                <a:effectLst/>
                <a:latin typeface="Times New Roman" panose="02020603050405020304" pitchFamily="18" charset="0"/>
                <a:ea typeface="Times New Roman" panose="02020603050405020304" pitchFamily="18" charset="0"/>
              </a:rPr>
              <a:t>entral </a:t>
            </a:r>
            <a:r>
              <a:rPr lang="en-US" sz="2800" b="1">
                <a:solidFill>
                  <a:srgbClr val="000000"/>
                </a:solidFill>
                <a:effectLst/>
                <a:latin typeface="Times New Roman" panose="02020603050405020304" pitchFamily="18" charset="0"/>
                <a:ea typeface="Times New Roman" panose="02020603050405020304" pitchFamily="18" charset="0"/>
              </a:rPr>
              <a:t>P</a:t>
            </a:r>
            <a:r>
              <a:rPr lang="en-US" sz="2800">
                <a:solidFill>
                  <a:srgbClr val="000000"/>
                </a:solidFill>
                <a:effectLst/>
                <a:latin typeface="Times New Roman" panose="02020603050405020304" pitchFamily="18" charset="0"/>
                <a:ea typeface="Times New Roman" panose="02020603050405020304" pitchFamily="18" charset="0"/>
              </a:rPr>
              <a:t>rocessing </a:t>
            </a:r>
            <a:r>
              <a:rPr lang="en-US" sz="2800" b="1">
                <a:solidFill>
                  <a:srgbClr val="000000"/>
                </a:solidFill>
                <a:effectLst/>
                <a:latin typeface="Times New Roman" panose="02020603050405020304" pitchFamily="18" charset="0"/>
                <a:ea typeface="Times New Roman" panose="02020603050405020304" pitchFamily="18" charset="0"/>
              </a:rPr>
              <a:t>U</a:t>
            </a:r>
            <a:r>
              <a:rPr lang="en-US" sz="2800">
                <a:solidFill>
                  <a:srgbClr val="000000"/>
                </a:solidFill>
                <a:effectLst/>
                <a:latin typeface="Times New Roman" panose="02020603050405020304" pitchFamily="18" charset="0"/>
                <a:ea typeface="Times New Roman" panose="02020603050405020304" pitchFamily="18" charset="0"/>
              </a:rPr>
              <a:t>nit)</a:t>
            </a:r>
          </a:p>
          <a:p>
            <a:endParaRPr lang="en-US" sz="2800" b="1"/>
          </a:p>
        </p:txBody>
      </p:sp>
    </p:spTree>
    <p:extLst>
      <p:ext uri="{BB962C8B-B14F-4D97-AF65-F5344CB8AC3E}">
        <p14:creationId xmlns:p14="http://schemas.microsoft.com/office/powerpoint/2010/main" val="865100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AFD4B4D3-5585-47B1-8A3D-5984F90346D4}"/>
              </a:ext>
            </a:extLst>
          </p:cNvPr>
          <p:cNvSpPr txBox="1"/>
          <p:nvPr/>
        </p:nvSpPr>
        <p:spPr>
          <a:xfrm>
            <a:off x="914400" y="1898376"/>
            <a:ext cx="5973417" cy="2800767"/>
          </a:xfrm>
          <a:prstGeom prst="rect">
            <a:avLst/>
          </a:prstGeom>
          <a:noFill/>
        </p:spPr>
        <p:txBody>
          <a:bodyPr wrap="square" rtlCol="0">
            <a:spAutoFit/>
          </a:bodyPr>
          <a:lstStyle/>
          <a:p>
            <a:r>
              <a:rPr lang="en-US" sz="32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1-Kiến thức cơ bản về máy tính</a:t>
            </a:r>
            <a:r>
              <a:rPr lang="en-US" sz="32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b="1">
              <a:effectLst/>
              <a:latin typeface="VNI-Times"/>
              <a:ea typeface="Times New Roman" panose="02020603050405020304" pitchFamily="18" charset="0"/>
              <a:cs typeface="Times New Roman" panose="02020603050405020304" pitchFamily="18" charset="0"/>
            </a:endParaRPr>
          </a:p>
          <a:p>
            <a:r>
              <a:rPr lang="en-US" sz="1800" b="1">
                <a:solidFill>
                  <a:srgbClr val="000000"/>
                </a:solidFill>
                <a:effectLst/>
                <a:latin typeface="Times New Roman" panose="02020603050405020304" pitchFamily="18" charset="0"/>
                <a:ea typeface="Times New Roman" panose="02020603050405020304" pitchFamily="18" charset="0"/>
              </a:rPr>
              <a:t>1.2. </a:t>
            </a:r>
            <a:r>
              <a:rPr lang="en-US" sz="1800">
                <a:solidFill>
                  <a:srgbClr val="000000"/>
                </a:solidFill>
                <a:effectLst/>
                <a:latin typeface="Times New Roman" panose="02020603050405020304" pitchFamily="18" charset="0"/>
                <a:ea typeface="Times New Roman" panose="02020603050405020304" pitchFamily="18" charset="0"/>
              </a:rPr>
              <a:t>Phần cứng </a:t>
            </a:r>
          </a:p>
          <a:p>
            <a:r>
              <a:rPr lang="en-US">
                <a:solidFill>
                  <a:srgbClr val="000000"/>
                </a:solidFill>
                <a:latin typeface="Times New Roman" panose="02020603050405020304" pitchFamily="18" charset="0"/>
                <a:ea typeface="Times New Roman" panose="02020603050405020304" pitchFamily="18" charset="0"/>
              </a:rPr>
              <a:t>+ </a:t>
            </a:r>
            <a:r>
              <a:rPr lang="en-US" sz="1800">
                <a:solidFill>
                  <a:srgbClr val="000000"/>
                </a:solidFill>
                <a:effectLst/>
                <a:latin typeface="Times New Roman" panose="02020603050405020304" pitchFamily="18" charset="0"/>
                <a:ea typeface="Times New Roman" panose="02020603050405020304" pitchFamily="18" charset="0"/>
              </a:rPr>
              <a:t>Thiết bị nhập </a:t>
            </a:r>
            <a:r>
              <a:rPr lang="en-US">
                <a:solidFill>
                  <a:srgbClr val="000000"/>
                </a:solidFill>
                <a:latin typeface="Times New Roman" panose="02020603050405020304" pitchFamily="18" charset="0"/>
                <a:ea typeface="Times New Roman" panose="02020603050405020304" pitchFamily="18" charset="0"/>
              </a:rPr>
              <a:t>: </a:t>
            </a:r>
          </a:p>
          <a:p>
            <a:r>
              <a:rPr lang="en-US" sz="1800">
                <a:solidFill>
                  <a:srgbClr val="000000"/>
                </a:solidFill>
                <a:effectLst/>
                <a:latin typeface="Times New Roman" panose="02020603050405020304" pitchFamily="18" charset="0"/>
                <a:ea typeface="Times New Roman" panose="02020603050405020304" pitchFamily="18" charset="0"/>
              </a:rPr>
              <a:t>Thiết bị nhập là các thiết bị được sử dụng để nhập dữ liệu vào máy tính như:   bàn phím, chuột, bi lăn (trackball), bảng chạm (touchpad), bút chạm (stylus), màn hình cảm ứng, cần điều khiển (joystick), máy ghi hình trực tiếp (webcam), máy ảnh kỹ thuật số, microphone, máy quét ảnh (scanner)</a:t>
            </a:r>
          </a:p>
          <a:p>
            <a:endParaRPr lang="en-US" b="1"/>
          </a:p>
        </p:txBody>
      </p:sp>
      <p:pic>
        <p:nvPicPr>
          <p:cNvPr id="6" name="Picture 5">
            <a:extLst>
              <a:ext uri="{FF2B5EF4-FFF2-40B4-BE49-F238E27FC236}">
                <a16:creationId xmlns:a16="http://schemas.microsoft.com/office/drawing/2014/main" id="{5A52F904-F88A-4843-9ED2-8D09CA5BAC96}"/>
              </a:ext>
            </a:extLst>
          </p:cNvPr>
          <p:cNvPicPr/>
          <p:nvPr/>
        </p:nvPicPr>
        <p:blipFill>
          <a:blip r:embed="rId2"/>
          <a:stretch>
            <a:fillRect/>
          </a:stretch>
        </p:blipFill>
        <p:spPr>
          <a:xfrm>
            <a:off x="7195929" y="1866337"/>
            <a:ext cx="3419061" cy="1471197"/>
          </a:xfrm>
          <a:prstGeom prst="rect">
            <a:avLst/>
          </a:prstGeom>
        </p:spPr>
      </p:pic>
      <p:pic>
        <p:nvPicPr>
          <p:cNvPr id="7" name="Picture 6">
            <a:extLst>
              <a:ext uri="{FF2B5EF4-FFF2-40B4-BE49-F238E27FC236}">
                <a16:creationId xmlns:a16="http://schemas.microsoft.com/office/drawing/2014/main" id="{B4EEE911-B197-4EDE-B4AF-A89B0753BCC2}"/>
              </a:ext>
            </a:extLst>
          </p:cNvPr>
          <p:cNvPicPr/>
          <p:nvPr/>
        </p:nvPicPr>
        <p:blipFill>
          <a:blip r:embed="rId3"/>
          <a:stretch>
            <a:fillRect/>
          </a:stretch>
        </p:blipFill>
        <p:spPr>
          <a:xfrm rot="5399999">
            <a:off x="7714008" y="3029683"/>
            <a:ext cx="1384375" cy="2420533"/>
          </a:xfrm>
          <a:prstGeom prst="rect">
            <a:avLst/>
          </a:prstGeom>
        </p:spPr>
      </p:pic>
      <p:pic>
        <p:nvPicPr>
          <p:cNvPr id="8" name="Picture 7">
            <a:extLst>
              <a:ext uri="{FF2B5EF4-FFF2-40B4-BE49-F238E27FC236}">
                <a16:creationId xmlns:a16="http://schemas.microsoft.com/office/drawing/2014/main" id="{FF1B7B86-A7BA-4D62-ACA2-074932355158}"/>
              </a:ext>
            </a:extLst>
          </p:cNvPr>
          <p:cNvPicPr/>
          <p:nvPr/>
        </p:nvPicPr>
        <p:blipFill>
          <a:blip r:embed="rId4"/>
          <a:stretch>
            <a:fillRect/>
          </a:stretch>
        </p:blipFill>
        <p:spPr>
          <a:xfrm>
            <a:off x="700708" y="4699143"/>
            <a:ext cx="3200400" cy="1905000"/>
          </a:xfrm>
          <a:prstGeom prst="rect">
            <a:avLst/>
          </a:prstGeom>
        </p:spPr>
      </p:pic>
      <p:pic>
        <p:nvPicPr>
          <p:cNvPr id="9" name="Picture 8">
            <a:extLst>
              <a:ext uri="{FF2B5EF4-FFF2-40B4-BE49-F238E27FC236}">
                <a16:creationId xmlns:a16="http://schemas.microsoft.com/office/drawing/2014/main" id="{3F637525-5CA5-4A98-9FD9-D9815019F5BD}"/>
              </a:ext>
            </a:extLst>
          </p:cNvPr>
          <p:cNvPicPr/>
          <p:nvPr/>
        </p:nvPicPr>
        <p:blipFill>
          <a:blip r:embed="rId5"/>
          <a:stretch>
            <a:fillRect/>
          </a:stretch>
        </p:blipFill>
        <p:spPr>
          <a:xfrm>
            <a:off x="3750971" y="4571387"/>
            <a:ext cx="1519388" cy="1276350"/>
          </a:xfrm>
          <a:prstGeom prst="rect">
            <a:avLst/>
          </a:prstGeom>
        </p:spPr>
      </p:pic>
      <p:pic>
        <p:nvPicPr>
          <p:cNvPr id="10" name="Picture 9">
            <a:extLst>
              <a:ext uri="{FF2B5EF4-FFF2-40B4-BE49-F238E27FC236}">
                <a16:creationId xmlns:a16="http://schemas.microsoft.com/office/drawing/2014/main" id="{F09F23C3-0BB6-4616-A555-FC45C4AE508F}"/>
              </a:ext>
            </a:extLst>
          </p:cNvPr>
          <p:cNvPicPr/>
          <p:nvPr/>
        </p:nvPicPr>
        <p:blipFill>
          <a:blip r:embed="rId6"/>
          <a:stretch>
            <a:fillRect/>
          </a:stretch>
        </p:blipFill>
        <p:spPr>
          <a:xfrm>
            <a:off x="5232174" y="4619619"/>
            <a:ext cx="2420536" cy="1473370"/>
          </a:xfrm>
          <a:prstGeom prst="rect">
            <a:avLst/>
          </a:prstGeom>
        </p:spPr>
      </p:pic>
      <p:pic>
        <p:nvPicPr>
          <p:cNvPr id="11" name="Picture 10">
            <a:extLst>
              <a:ext uri="{FF2B5EF4-FFF2-40B4-BE49-F238E27FC236}">
                <a16:creationId xmlns:a16="http://schemas.microsoft.com/office/drawing/2014/main" id="{66C9FA43-E015-4D39-AE5F-58040C14CB92}"/>
              </a:ext>
            </a:extLst>
          </p:cNvPr>
          <p:cNvPicPr/>
          <p:nvPr/>
        </p:nvPicPr>
        <p:blipFill>
          <a:blip r:embed="rId7"/>
          <a:stretch>
            <a:fillRect/>
          </a:stretch>
        </p:blipFill>
        <p:spPr>
          <a:xfrm>
            <a:off x="10822264" y="2077442"/>
            <a:ext cx="1214024" cy="1018553"/>
          </a:xfrm>
          <a:prstGeom prst="rect">
            <a:avLst/>
          </a:prstGeom>
        </p:spPr>
      </p:pic>
      <p:pic>
        <p:nvPicPr>
          <p:cNvPr id="12" name="Picture 11">
            <a:extLst>
              <a:ext uri="{FF2B5EF4-FFF2-40B4-BE49-F238E27FC236}">
                <a16:creationId xmlns:a16="http://schemas.microsoft.com/office/drawing/2014/main" id="{9D37FA64-73E3-4DC7-98D7-1F8458CA7017}"/>
              </a:ext>
            </a:extLst>
          </p:cNvPr>
          <p:cNvPicPr/>
          <p:nvPr/>
        </p:nvPicPr>
        <p:blipFill>
          <a:blip r:embed="rId8"/>
          <a:stretch>
            <a:fillRect/>
          </a:stretch>
        </p:blipFill>
        <p:spPr>
          <a:xfrm>
            <a:off x="9764785" y="3429000"/>
            <a:ext cx="2438400" cy="2076450"/>
          </a:xfrm>
          <a:prstGeom prst="rect">
            <a:avLst/>
          </a:prstGeom>
        </p:spPr>
      </p:pic>
      <p:pic>
        <p:nvPicPr>
          <p:cNvPr id="13" name="Picture 12">
            <a:extLst>
              <a:ext uri="{FF2B5EF4-FFF2-40B4-BE49-F238E27FC236}">
                <a16:creationId xmlns:a16="http://schemas.microsoft.com/office/drawing/2014/main" id="{CD8D426E-2277-4C7C-8853-B4C3462C28C6}"/>
              </a:ext>
            </a:extLst>
          </p:cNvPr>
          <p:cNvPicPr/>
          <p:nvPr/>
        </p:nvPicPr>
        <p:blipFill>
          <a:blip r:embed="rId9"/>
          <a:stretch>
            <a:fillRect/>
          </a:stretch>
        </p:blipFill>
        <p:spPr>
          <a:xfrm>
            <a:off x="3607352" y="5584992"/>
            <a:ext cx="1183310" cy="1019151"/>
          </a:xfrm>
          <a:prstGeom prst="rect">
            <a:avLst/>
          </a:prstGeom>
        </p:spPr>
      </p:pic>
      <p:pic>
        <p:nvPicPr>
          <p:cNvPr id="14" name="Picture 13">
            <a:extLst>
              <a:ext uri="{FF2B5EF4-FFF2-40B4-BE49-F238E27FC236}">
                <a16:creationId xmlns:a16="http://schemas.microsoft.com/office/drawing/2014/main" id="{75FB1319-8BB0-433D-9F01-2AD24FDB5DCB}"/>
              </a:ext>
            </a:extLst>
          </p:cNvPr>
          <p:cNvPicPr/>
          <p:nvPr/>
        </p:nvPicPr>
        <p:blipFill>
          <a:blip r:embed="rId10"/>
          <a:stretch>
            <a:fillRect/>
          </a:stretch>
        </p:blipFill>
        <p:spPr>
          <a:xfrm>
            <a:off x="7917139" y="5327793"/>
            <a:ext cx="2905125" cy="1276350"/>
          </a:xfrm>
          <a:prstGeom prst="rect">
            <a:avLst/>
          </a:prstGeom>
        </p:spPr>
      </p:pic>
    </p:spTree>
    <p:extLst>
      <p:ext uri="{BB962C8B-B14F-4D97-AF65-F5344CB8AC3E}">
        <p14:creationId xmlns:p14="http://schemas.microsoft.com/office/powerpoint/2010/main" val="1110422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02FB2AEC-0302-4AD1-8B70-00BDEFB3790C}"/>
              </a:ext>
            </a:extLst>
          </p:cNvPr>
          <p:cNvSpPr txBox="1"/>
          <p:nvPr/>
        </p:nvSpPr>
        <p:spPr>
          <a:xfrm>
            <a:off x="914400" y="1898376"/>
            <a:ext cx="5973417" cy="1969770"/>
          </a:xfrm>
          <a:prstGeom prst="rect">
            <a:avLst/>
          </a:prstGeom>
          <a:noFill/>
        </p:spPr>
        <p:txBody>
          <a:bodyPr wrap="square" rtlCol="0">
            <a:spAutoFit/>
          </a:bodyPr>
          <a:lstStyle/>
          <a:p>
            <a:r>
              <a:rPr lang="en-US" sz="32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1-Kiến thức cơ bản về máy tính</a:t>
            </a:r>
            <a:r>
              <a:rPr lang="en-US" sz="32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b="1">
              <a:effectLst/>
              <a:latin typeface="VNI-Times"/>
              <a:ea typeface="Times New Roman" panose="02020603050405020304" pitchFamily="18" charset="0"/>
              <a:cs typeface="Times New Roman" panose="02020603050405020304" pitchFamily="18" charset="0"/>
            </a:endParaRPr>
          </a:p>
          <a:p>
            <a:r>
              <a:rPr lang="en-US" sz="1800" b="1">
                <a:solidFill>
                  <a:srgbClr val="000000"/>
                </a:solidFill>
                <a:effectLst/>
                <a:latin typeface="Times New Roman" panose="02020603050405020304" pitchFamily="18" charset="0"/>
                <a:ea typeface="Times New Roman" panose="02020603050405020304" pitchFamily="18" charset="0"/>
              </a:rPr>
              <a:t>1.2. </a:t>
            </a:r>
            <a:r>
              <a:rPr lang="en-US" sz="1800">
                <a:solidFill>
                  <a:srgbClr val="000000"/>
                </a:solidFill>
                <a:effectLst/>
                <a:latin typeface="Times New Roman" panose="02020603050405020304" pitchFamily="18" charset="0"/>
                <a:ea typeface="Times New Roman" panose="02020603050405020304" pitchFamily="18" charset="0"/>
              </a:rPr>
              <a:t>Phần cứng </a:t>
            </a:r>
          </a:p>
          <a:p>
            <a:r>
              <a:rPr lang="en-US">
                <a:solidFill>
                  <a:srgbClr val="000000"/>
                </a:solidFill>
                <a:latin typeface="Times New Roman" panose="02020603050405020304" pitchFamily="18" charset="0"/>
                <a:ea typeface="Times New Roman" panose="02020603050405020304" pitchFamily="18" charset="0"/>
              </a:rPr>
              <a:t>+ </a:t>
            </a:r>
            <a:r>
              <a:rPr lang="en-US" sz="1800">
                <a:solidFill>
                  <a:srgbClr val="000000"/>
                </a:solidFill>
                <a:effectLst/>
                <a:latin typeface="Times New Roman" panose="02020603050405020304" pitchFamily="18" charset="0"/>
                <a:ea typeface="Times New Roman" panose="02020603050405020304" pitchFamily="18" charset="0"/>
              </a:rPr>
              <a:t>Thiết bị XUẤT </a:t>
            </a:r>
            <a:r>
              <a:rPr lang="en-US">
                <a:solidFill>
                  <a:srgbClr val="000000"/>
                </a:solidFill>
                <a:latin typeface="Times New Roman" panose="02020603050405020304" pitchFamily="18" charset="0"/>
                <a:ea typeface="Times New Roman" panose="02020603050405020304" pitchFamily="18" charset="0"/>
              </a:rPr>
              <a:t>: </a:t>
            </a:r>
          </a:p>
          <a:p>
            <a:r>
              <a:rPr lang="en-US" sz="1800">
                <a:solidFill>
                  <a:srgbClr val="000000"/>
                </a:solidFill>
                <a:effectLst/>
                <a:latin typeface="Times New Roman" panose="02020603050405020304" pitchFamily="18" charset="0"/>
                <a:ea typeface="Times New Roman" panose="02020603050405020304" pitchFamily="18" charset="0"/>
              </a:rPr>
              <a:t>Thiết bị xuất là những thiết bị được sử dụng để trình bày và xuất dữ liệu từ máy tính. Một số thiết bị xuất thông dụng như: màn hình, màn hình cảm ứng, máy in, loa, tai nghe.</a:t>
            </a:r>
            <a:endParaRPr lang="en-US" b="1"/>
          </a:p>
        </p:txBody>
      </p:sp>
      <p:pic>
        <p:nvPicPr>
          <p:cNvPr id="5" name="Picture 4">
            <a:extLst>
              <a:ext uri="{FF2B5EF4-FFF2-40B4-BE49-F238E27FC236}">
                <a16:creationId xmlns:a16="http://schemas.microsoft.com/office/drawing/2014/main" id="{24017606-89C0-41C5-849C-21F384309C7A}"/>
              </a:ext>
            </a:extLst>
          </p:cNvPr>
          <p:cNvPicPr/>
          <p:nvPr/>
        </p:nvPicPr>
        <p:blipFill>
          <a:blip r:embed="rId2"/>
          <a:stretch>
            <a:fillRect/>
          </a:stretch>
        </p:blipFill>
        <p:spPr>
          <a:xfrm>
            <a:off x="1024973" y="4325195"/>
            <a:ext cx="2047875" cy="1933575"/>
          </a:xfrm>
          <a:prstGeom prst="rect">
            <a:avLst/>
          </a:prstGeom>
        </p:spPr>
      </p:pic>
      <p:pic>
        <p:nvPicPr>
          <p:cNvPr id="6" name="Picture 5">
            <a:extLst>
              <a:ext uri="{FF2B5EF4-FFF2-40B4-BE49-F238E27FC236}">
                <a16:creationId xmlns:a16="http://schemas.microsoft.com/office/drawing/2014/main" id="{FBED8149-2F23-4B48-96F7-0CD83BD52FAC}"/>
              </a:ext>
            </a:extLst>
          </p:cNvPr>
          <p:cNvPicPr/>
          <p:nvPr/>
        </p:nvPicPr>
        <p:blipFill>
          <a:blip r:embed="rId3"/>
          <a:stretch>
            <a:fillRect/>
          </a:stretch>
        </p:blipFill>
        <p:spPr>
          <a:xfrm>
            <a:off x="4258917" y="4558557"/>
            <a:ext cx="3276600" cy="1504950"/>
          </a:xfrm>
          <a:prstGeom prst="rect">
            <a:avLst/>
          </a:prstGeom>
        </p:spPr>
      </p:pic>
      <p:pic>
        <p:nvPicPr>
          <p:cNvPr id="7" name="Picture 6">
            <a:extLst>
              <a:ext uri="{FF2B5EF4-FFF2-40B4-BE49-F238E27FC236}">
                <a16:creationId xmlns:a16="http://schemas.microsoft.com/office/drawing/2014/main" id="{14519868-8889-499C-8038-A3D1F076BF56}"/>
              </a:ext>
            </a:extLst>
          </p:cNvPr>
          <p:cNvPicPr/>
          <p:nvPr/>
        </p:nvPicPr>
        <p:blipFill>
          <a:blip r:embed="rId4"/>
          <a:stretch>
            <a:fillRect/>
          </a:stretch>
        </p:blipFill>
        <p:spPr>
          <a:xfrm>
            <a:off x="7859781" y="4363295"/>
            <a:ext cx="3409950" cy="1895475"/>
          </a:xfrm>
          <a:prstGeom prst="rect">
            <a:avLst/>
          </a:prstGeom>
        </p:spPr>
      </p:pic>
      <p:pic>
        <p:nvPicPr>
          <p:cNvPr id="8" name="Picture 7">
            <a:extLst>
              <a:ext uri="{FF2B5EF4-FFF2-40B4-BE49-F238E27FC236}">
                <a16:creationId xmlns:a16="http://schemas.microsoft.com/office/drawing/2014/main" id="{F0B730F6-31CC-47C8-971F-95A2377D94DE}"/>
              </a:ext>
            </a:extLst>
          </p:cNvPr>
          <p:cNvPicPr/>
          <p:nvPr/>
        </p:nvPicPr>
        <p:blipFill>
          <a:blip r:embed="rId5"/>
          <a:stretch>
            <a:fillRect/>
          </a:stretch>
        </p:blipFill>
        <p:spPr>
          <a:xfrm>
            <a:off x="8822842" y="1771028"/>
            <a:ext cx="1841846" cy="1171798"/>
          </a:xfrm>
          <a:prstGeom prst="rect">
            <a:avLst/>
          </a:prstGeom>
        </p:spPr>
      </p:pic>
      <p:grpSp>
        <p:nvGrpSpPr>
          <p:cNvPr id="9" name="Group 8">
            <a:extLst>
              <a:ext uri="{FF2B5EF4-FFF2-40B4-BE49-F238E27FC236}">
                <a16:creationId xmlns:a16="http://schemas.microsoft.com/office/drawing/2014/main" id="{9CCABE33-F910-4202-84F1-E5FB218D7A7B}"/>
              </a:ext>
            </a:extLst>
          </p:cNvPr>
          <p:cNvGrpSpPr/>
          <p:nvPr/>
        </p:nvGrpSpPr>
        <p:grpSpPr>
          <a:xfrm>
            <a:off x="8483359" y="3114007"/>
            <a:ext cx="2786372" cy="1078107"/>
            <a:chOff x="0" y="0"/>
            <a:chExt cx="5619750" cy="1899688"/>
          </a:xfrm>
        </p:grpSpPr>
        <p:sp>
          <p:nvSpPr>
            <p:cNvPr id="10" name="Rectangle 9">
              <a:extLst>
                <a:ext uri="{FF2B5EF4-FFF2-40B4-BE49-F238E27FC236}">
                  <a16:creationId xmlns:a16="http://schemas.microsoft.com/office/drawing/2014/main" id="{32A002A1-5FD6-4F21-9EC8-3807E304E1FC}"/>
                </a:ext>
              </a:extLst>
            </p:cNvPr>
            <p:cNvSpPr/>
            <p:nvPr/>
          </p:nvSpPr>
          <p:spPr>
            <a:xfrm>
              <a:off x="3558921" y="1661284"/>
              <a:ext cx="53840" cy="238404"/>
            </a:xfrm>
            <a:prstGeom prst="rect">
              <a:avLst/>
            </a:prstGeom>
            <a:ln>
              <a:noFill/>
            </a:ln>
          </p:spPr>
          <p:txBody>
            <a:bodyPr vert="horz" lIns="0" tIns="0" rIns="0" bIns="0" rtlCol="0">
              <a:noAutofit/>
            </a:bodyPr>
            <a:lstStyle/>
            <a:p>
              <a:pPr marL="464185" marR="303530" indent="-6350" algn="l">
                <a:lnSpc>
                  <a:spcPct val="107000"/>
                </a:lnSpc>
                <a:spcAft>
                  <a:spcPts val="800"/>
                </a:spcAft>
              </a:pPr>
              <a:r>
                <a:rPr lang="en-US" sz="1300">
                  <a:solidFill>
                    <a:srgbClr val="000000"/>
                  </a:solidFill>
                  <a:effectLst/>
                  <a:latin typeface="Times New Roman" panose="02020603050405020304" pitchFamily="18" charset="0"/>
                  <a:ea typeface="Times New Roman" panose="02020603050405020304" pitchFamily="18" charset="0"/>
                </a:rPr>
                <a:t> </a:t>
              </a:r>
            </a:p>
          </p:txBody>
        </p:sp>
        <p:pic>
          <p:nvPicPr>
            <p:cNvPr id="11" name="Picture 10">
              <a:extLst>
                <a:ext uri="{FF2B5EF4-FFF2-40B4-BE49-F238E27FC236}">
                  <a16:creationId xmlns:a16="http://schemas.microsoft.com/office/drawing/2014/main" id="{BF847DB8-E3C3-4E90-BDDD-A03177792FD7}"/>
                </a:ext>
              </a:extLst>
            </p:cNvPr>
            <p:cNvPicPr/>
            <p:nvPr/>
          </p:nvPicPr>
          <p:blipFill>
            <a:blip r:embed="rId6"/>
            <a:stretch>
              <a:fillRect/>
            </a:stretch>
          </p:blipFill>
          <p:spPr>
            <a:xfrm>
              <a:off x="0" y="19050"/>
              <a:ext cx="1619250" cy="1781175"/>
            </a:xfrm>
            <a:prstGeom prst="rect">
              <a:avLst/>
            </a:prstGeom>
          </p:spPr>
        </p:pic>
        <p:pic>
          <p:nvPicPr>
            <p:cNvPr id="12" name="Picture 11">
              <a:extLst>
                <a:ext uri="{FF2B5EF4-FFF2-40B4-BE49-F238E27FC236}">
                  <a16:creationId xmlns:a16="http://schemas.microsoft.com/office/drawing/2014/main" id="{0D2476F6-D0E2-48DE-967E-4D17785B9E3A}"/>
                </a:ext>
              </a:extLst>
            </p:cNvPr>
            <p:cNvPicPr/>
            <p:nvPr/>
          </p:nvPicPr>
          <p:blipFill>
            <a:blip r:embed="rId7"/>
            <a:stretch>
              <a:fillRect/>
            </a:stretch>
          </p:blipFill>
          <p:spPr>
            <a:xfrm>
              <a:off x="1628775" y="0"/>
              <a:ext cx="1933575" cy="1800225"/>
            </a:xfrm>
            <a:prstGeom prst="rect">
              <a:avLst/>
            </a:prstGeom>
          </p:spPr>
        </p:pic>
        <p:pic>
          <p:nvPicPr>
            <p:cNvPr id="13" name="Picture 12">
              <a:extLst>
                <a:ext uri="{FF2B5EF4-FFF2-40B4-BE49-F238E27FC236}">
                  <a16:creationId xmlns:a16="http://schemas.microsoft.com/office/drawing/2014/main" id="{34735B7E-0813-4147-B1FE-3478507C9F54}"/>
                </a:ext>
              </a:extLst>
            </p:cNvPr>
            <p:cNvPicPr/>
            <p:nvPr/>
          </p:nvPicPr>
          <p:blipFill>
            <a:blip r:embed="rId8"/>
            <a:stretch>
              <a:fillRect/>
            </a:stretch>
          </p:blipFill>
          <p:spPr>
            <a:xfrm>
              <a:off x="3600450" y="266700"/>
              <a:ext cx="2019300" cy="1533525"/>
            </a:xfrm>
            <a:prstGeom prst="rect">
              <a:avLst/>
            </a:prstGeom>
          </p:spPr>
        </p:pic>
      </p:grpSp>
    </p:spTree>
    <p:extLst>
      <p:ext uri="{BB962C8B-B14F-4D97-AF65-F5344CB8AC3E}">
        <p14:creationId xmlns:p14="http://schemas.microsoft.com/office/powerpoint/2010/main" val="669092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AFA08061-37DB-4A20-8DAB-1934306955E8}"/>
              </a:ext>
            </a:extLst>
          </p:cNvPr>
          <p:cNvSpPr txBox="1"/>
          <p:nvPr/>
        </p:nvSpPr>
        <p:spPr>
          <a:xfrm>
            <a:off x="914400" y="1898376"/>
            <a:ext cx="5973417" cy="3631250"/>
          </a:xfrm>
          <a:prstGeom prst="rect">
            <a:avLst/>
          </a:prstGeom>
          <a:noFill/>
        </p:spPr>
        <p:txBody>
          <a:bodyPr wrap="square" rtlCol="0">
            <a:spAutoFit/>
          </a:bodyPr>
          <a:lstStyle/>
          <a:p>
            <a:r>
              <a:rPr lang="en-US" sz="32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1-Kiến thức cơ bản về máy tính</a:t>
            </a:r>
            <a:r>
              <a:rPr lang="en-US" sz="32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b="1">
              <a:effectLst/>
              <a:latin typeface="VNI-Times"/>
              <a:ea typeface="Times New Roman" panose="02020603050405020304" pitchFamily="18" charset="0"/>
              <a:cs typeface="Times New Roman" panose="02020603050405020304" pitchFamily="18" charset="0"/>
            </a:endParaRPr>
          </a:p>
          <a:p>
            <a:r>
              <a:rPr lang="en-US" sz="1800" b="1">
                <a:solidFill>
                  <a:srgbClr val="000000"/>
                </a:solidFill>
                <a:effectLst/>
                <a:latin typeface="Times New Roman" panose="02020603050405020304" pitchFamily="18" charset="0"/>
                <a:ea typeface="Times New Roman" panose="02020603050405020304" pitchFamily="18" charset="0"/>
              </a:rPr>
              <a:t>1.2. </a:t>
            </a:r>
            <a:r>
              <a:rPr lang="en-US" sz="1800">
                <a:solidFill>
                  <a:srgbClr val="000000"/>
                </a:solidFill>
                <a:effectLst/>
                <a:latin typeface="Times New Roman" panose="02020603050405020304" pitchFamily="18" charset="0"/>
                <a:ea typeface="Times New Roman" panose="02020603050405020304" pitchFamily="18" charset="0"/>
              </a:rPr>
              <a:t>Phần cứng </a:t>
            </a:r>
          </a:p>
          <a:p>
            <a:r>
              <a:rPr lang="en-US">
                <a:solidFill>
                  <a:srgbClr val="000000"/>
                </a:solidFill>
                <a:latin typeface="Times New Roman" panose="02020603050405020304" pitchFamily="18" charset="0"/>
                <a:ea typeface="Times New Roman" panose="02020603050405020304" pitchFamily="18" charset="0"/>
              </a:rPr>
              <a:t>+ </a:t>
            </a:r>
            <a:r>
              <a:rPr lang="en-US" sz="1800">
                <a:solidFill>
                  <a:srgbClr val="000000"/>
                </a:solidFill>
                <a:effectLst/>
                <a:latin typeface="Times New Roman" panose="02020603050405020304" pitchFamily="18" charset="0"/>
                <a:ea typeface="Times New Roman" panose="02020603050405020304" pitchFamily="18" charset="0"/>
              </a:rPr>
              <a:t>Bộ nhớ và thiết bị lưu trữ :</a:t>
            </a:r>
          </a:p>
          <a:p>
            <a:pPr marL="464185" marR="487680" indent="362585" algn="just">
              <a:lnSpc>
                <a:spcPct val="112000"/>
              </a:lnSpc>
              <a:spcAft>
                <a:spcPts val="665"/>
              </a:spcAft>
            </a:pPr>
            <a:r>
              <a:rPr lang="en-US" sz="1800">
                <a:solidFill>
                  <a:srgbClr val="000000"/>
                </a:solidFill>
                <a:effectLst/>
                <a:latin typeface="Times New Roman" panose="02020603050405020304" pitchFamily="18" charset="0"/>
                <a:ea typeface="Times New Roman" panose="02020603050405020304" pitchFamily="18" charset="0"/>
              </a:rPr>
              <a:t>Bộ nhớ là thiết bị lưu trữ thông tin trong quá trình máy tính xử lý các công việc. Bộ nhớ bao gồm: </a:t>
            </a:r>
            <a:r>
              <a:rPr lang="en-US" sz="1800" i="1">
                <a:solidFill>
                  <a:srgbClr val="000000"/>
                </a:solidFill>
                <a:effectLst/>
                <a:latin typeface="Times New Roman" panose="02020603050405020304" pitchFamily="18" charset="0"/>
                <a:ea typeface="Times New Roman" panose="02020603050405020304" pitchFamily="18" charset="0"/>
              </a:rPr>
              <a:t>Bộ nhớ trong và bộ nhớ ngoài</a:t>
            </a:r>
            <a:r>
              <a:rPr lang="en-US" sz="1800">
                <a:solidFill>
                  <a:srgbClr val="000000"/>
                </a:solidFill>
                <a:effectLst/>
                <a:latin typeface="Times New Roman" panose="02020603050405020304" pitchFamily="18" charset="0"/>
                <a:ea typeface="Times New Roman" panose="02020603050405020304" pitchFamily="18" charset="0"/>
              </a:rPr>
              <a:t>. </a:t>
            </a:r>
          </a:p>
          <a:p>
            <a:pPr marL="464185" marR="407035" indent="362585" algn="just">
              <a:lnSpc>
                <a:spcPct val="133000"/>
              </a:lnSpc>
              <a:spcAft>
                <a:spcPts val="665"/>
              </a:spcAft>
            </a:pPr>
            <a:r>
              <a:rPr lang="en-US" sz="1800">
                <a:solidFill>
                  <a:srgbClr val="000000"/>
                </a:solidFill>
                <a:effectLst/>
                <a:latin typeface="Times New Roman" panose="02020603050405020304" pitchFamily="18" charset="0"/>
                <a:ea typeface="Times New Roman" panose="02020603050405020304" pitchFamily="18" charset="0"/>
              </a:rPr>
              <a:t>Bộ nhớ trong bao gồm bộ nhớ chỉ đọc ROM (Read Only Memory), bộ nhớ truy xuất ngẫu nhiên RAM (Random Access Memory). </a:t>
            </a:r>
          </a:p>
          <a:p>
            <a:endParaRPr lang="en-US" b="1"/>
          </a:p>
        </p:txBody>
      </p:sp>
      <p:pic>
        <p:nvPicPr>
          <p:cNvPr id="5" name="Picture 4">
            <a:extLst>
              <a:ext uri="{FF2B5EF4-FFF2-40B4-BE49-F238E27FC236}">
                <a16:creationId xmlns:a16="http://schemas.microsoft.com/office/drawing/2014/main" id="{F97C2349-3B03-453A-B5C2-E0026EADF28E}"/>
              </a:ext>
            </a:extLst>
          </p:cNvPr>
          <p:cNvPicPr/>
          <p:nvPr/>
        </p:nvPicPr>
        <p:blipFill>
          <a:blip r:embed="rId2"/>
          <a:stretch>
            <a:fillRect/>
          </a:stretch>
        </p:blipFill>
        <p:spPr>
          <a:xfrm>
            <a:off x="7176880" y="2382257"/>
            <a:ext cx="2139398" cy="1576417"/>
          </a:xfrm>
          <a:prstGeom prst="rect">
            <a:avLst/>
          </a:prstGeom>
        </p:spPr>
      </p:pic>
      <p:pic>
        <p:nvPicPr>
          <p:cNvPr id="6" name="Picture 5">
            <a:extLst>
              <a:ext uri="{FF2B5EF4-FFF2-40B4-BE49-F238E27FC236}">
                <a16:creationId xmlns:a16="http://schemas.microsoft.com/office/drawing/2014/main" id="{9890F3A0-F6F1-405A-ABDC-AAE961A511F9}"/>
              </a:ext>
            </a:extLst>
          </p:cNvPr>
          <p:cNvPicPr/>
          <p:nvPr/>
        </p:nvPicPr>
        <p:blipFill>
          <a:blip r:embed="rId3"/>
          <a:stretch>
            <a:fillRect/>
          </a:stretch>
        </p:blipFill>
        <p:spPr>
          <a:xfrm>
            <a:off x="7576102" y="4507845"/>
            <a:ext cx="3143250" cy="1866900"/>
          </a:xfrm>
          <a:prstGeom prst="rect">
            <a:avLst/>
          </a:prstGeom>
        </p:spPr>
      </p:pic>
      <p:pic>
        <p:nvPicPr>
          <p:cNvPr id="7" name="Picture 6">
            <a:extLst>
              <a:ext uri="{FF2B5EF4-FFF2-40B4-BE49-F238E27FC236}">
                <a16:creationId xmlns:a16="http://schemas.microsoft.com/office/drawing/2014/main" id="{AFED69E4-5101-4FA7-B5C5-98F7A788DAF2}"/>
              </a:ext>
            </a:extLst>
          </p:cNvPr>
          <p:cNvPicPr/>
          <p:nvPr/>
        </p:nvPicPr>
        <p:blipFill>
          <a:blip r:embed="rId4"/>
          <a:stretch>
            <a:fillRect/>
          </a:stretch>
        </p:blipFill>
        <p:spPr>
          <a:xfrm>
            <a:off x="9605341" y="2965588"/>
            <a:ext cx="2381250" cy="1809750"/>
          </a:xfrm>
          <a:prstGeom prst="rect">
            <a:avLst/>
          </a:prstGeom>
        </p:spPr>
      </p:pic>
      <p:grpSp>
        <p:nvGrpSpPr>
          <p:cNvPr id="8" name="Group 7">
            <a:extLst>
              <a:ext uri="{FF2B5EF4-FFF2-40B4-BE49-F238E27FC236}">
                <a16:creationId xmlns:a16="http://schemas.microsoft.com/office/drawing/2014/main" id="{51938FBA-4856-4C42-AEF5-7E2A72B5669B}"/>
              </a:ext>
            </a:extLst>
          </p:cNvPr>
          <p:cNvGrpSpPr/>
          <p:nvPr/>
        </p:nvGrpSpPr>
        <p:grpSpPr>
          <a:xfrm>
            <a:off x="2294770" y="5517409"/>
            <a:ext cx="2861953" cy="845119"/>
            <a:chOff x="0" y="0"/>
            <a:chExt cx="5495925" cy="1787216"/>
          </a:xfrm>
        </p:grpSpPr>
        <p:sp>
          <p:nvSpPr>
            <p:cNvPr id="9" name="Rectangle 8">
              <a:extLst>
                <a:ext uri="{FF2B5EF4-FFF2-40B4-BE49-F238E27FC236}">
                  <a16:creationId xmlns:a16="http://schemas.microsoft.com/office/drawing/2014/main" id="{1F36A5D3-68C5-4307-B812-DBD5647D04CF}"/>
                </a:ext>
              </a:extLst>
            </p:cNvPr>
            <p:cNvSpPr/>
            <p:nvPr/>
          </p:nvSpPr>
          <p:spPr>
            <a:xfrm>
              <a:off x="1651635" y="1506725"/>
              <a:ext cx="53840" cy="238404"/>
            </a:xfrm>
            <a:prstGeom prst="rect">
              <a:avLst/>
            </a:prstGeom>
            <a:ln>
              <a:noFill/>
            </a:ln>
          </p:spPr>
          <p:txBody>
            <a:bodyPr vert="horz" lIns="0" tIns="0" rIns="0" bIns="0" rtlCol="0">
              <a:noAutofit/>
            </a:bodyPr>
            <a:lstStyle/>
            <a:p>
              <a:pPr marL="464185" marR="303530" indent="-6350" algn="l">
                <a:lnSpc>
                  <a:spcPct val="107000"/>
                </a:lnSpc>
                <a:spcAft>
                  <a:spcPts val="800"/>
                </a:spcAft>
              </a:pPr>
              <a:r>
                <a:rPr lang="en-US" sz="1300">
                  <a:solidFill>
                    <a:srgbClr val="000000"/>
                  </a:solidFill>
                  <a:effectLst/>
                  <a:latin typeface="Times New Roman" panose="02020603050405020304" pitchFamily="18" charset="0"/>
                  <a:ea typeface="Times New Roman" panose="02020603050405020304" pitchFamily="18" charset="0"/>
                </a:rPr>
                <a:t> </a:t>
              </a:r>
            </a:p>
          </p:txBody>
        </p:sp>
        <p:sp>
          <p:nvSpPr>
            <p:cNvPr id="10" name="Rectangle 9">
              <a:extLst>
                <a:ext uri="{FF2B5EF4-FFF2-40B4-BE49-F238E27FC236}">
                  <a16:creationId xmlns:a16="http://schemas.microsoft.com/office/drawing/2014/main" id="{0F1ADBE8-FCAF-45F9-8963-90B2DC0022E4}"/>
                </a:ext>
              </a:extLst>
            </p:cNvPr>
            <p:cNvSpPr/>
            <p:nvPr/>
          </p:nvSpPr>
          <p:spPr>
            <a:xfrm>
              <a:off x="3663950" y="1562836"/>
              <a:ext cx="50673" cy="224380"/>
            </a:xfrm>
            <a:prstGeom prst="rect">
              <a:avLst/>
            </a:prstGeom>
            <a:ln>
              <a:noFill/>
            </a:ln>
          </p:spPr>
          <p:txBody>
            <a:bodyPr vert="horz" lIns="0" tIns="0" rIns="0" bIns="0" rtlCol="0">
              <a:noAutofit/>
            </a:bodyPr>
            <a:lstStyle/>
            <a:p>
              <a:pPr marL="464185" marR="303530" indent="-6350" algn="l">
                <a:lnSpc>
                  <a:spcPct val="107000"/>
                </a:lnSpc>
                <a:spcAft>
                  <a:spcPts val="800"/>
                </a:spcAft>
              </a:pPr>
              <a:r>
                <a:rPr lang="en-US" sz="1200" i="1">
                  <a:solidFill>
                    <a:srgbClr val="000000"/>
                  </a:solidFill>
                  <a:effectLst/>
                  <a:latin typeface="Times New Roman" panose="02020603050405020304" pitchFamily="18" charset="0"/>
                  <a:ea typeface="Times New Roman" panose="02020603050405020304" pitchFamily="18" charset="0"/>
                </a:rPr>
                <a:t> </a:t>
              </a:r>
              <a:endParaRPr lang="en-US" sz="1300">
                <a:solidFill>
                  <a:srgbClr val="000000"/>
                </a:solidFill>
                <a:effectLst/>
                <a:latin typeface="Times New Roman" panose="02020603050405020304" pitchFamily="18" charset="0"/>
                <a:ea typeface="Times New Roman" panose="02020603050405020304" pitchFamily="18" charset="0"/>
              </a:endParaRPr>
            </a:p>
          </p:txBody>
        </p:sp>
        <p:pic>
          <p:nvPicPr>
            <p:cNvPr id="11" name="Picture 10">
              <a:extLst>
                <a:ext uri="{FF2B5EF4-FFF2-40B4-BE49-F238E27FC236}">
                  <a16:creationId xmlns:a16="http://schemas.microsoft.com/office/drawing/2014/main" id="{4C742CD2-3CB8-446C-9E07-6142231B60D5}"/>
                </a:ext>
              </a:extLst>
            </p:cNvPr>
            <p:cNvPicPr/>
            <p:nvPr/>
          </p:nvPicPr>
          <p:blipFill>
            <a:blip r:embed="rId5"/>
            <a:stretch>
              <a:fillRect/>
            </a:stretch>
          </p:blipFill>
          <p:spPr>
            <a:xfrm>
              <a:off x="0" y="0"/>
              <a:ext cx="1638300" cy="1647825"/>
            </a:xfrm>
            <a:prstGeom prst="rect">
              <a:avLst/>
            </a:prstGeom>
          </p:spPr>
        </p:pic>
        <p:pic>
          <p:nvPicPr>
            <p:cNvPr id="12" name="Picture 11">
              <a:extLst>
                <a:ext uri="{FF2B5EF4-FFF2-40B4-BE49-F238E27FC236}">
                  <a16:creationId xmlns:a16="http://schemas.microsoft.com/office/drawing/2014/main" id="{50D31B1D-7395-43C6-A18D-D7F7D404BBC0}"/>
                </a:ext>
              </a:extLst>
            </p:cNvPr>
            <p:cNvPicPr/>
            <p:nvPr/>
          </p:nvPicPr>
          <p:blipFill>
            <a:blip r:embed="rId6"/>
            <a:stretch>
              <a:fillRect/>
            </a:stretch>
          </p:blipFill>
          <p:spPr>
            <a:xfrm>
              <a:off x="1962150" y="0"/>
              <a:ext cx="1695450" cy="1695450"/>
            </a:xfrm>
            <a:prstGeom prst="rect">
              <a:avLst/>
            </a:prstGeom>
          </p:spPr>
        </p:pic>
        <p:pic>
          <p:nvPicPr>
            <p:cNvPr id="13" name="Picture 12">
              <a:extLst>
                <a:ext uri="{FF2B5EF4-FFF2-40B4-BE49-F238E27FC236}">
                  <a16:creationId xmlns:a16="http://schemas.microsoft.com/office/drawing/2014/main" id="{A91006F6-0429-4C42-B448-09464851C0F4}"/>
                </a:ext>
              </a:extLst>
            </p:cNvPr>
            <p:cNvPicPr/>
            <p:nvPr/>
          </p:nvPicPr>
          <p:blipFill>
            <a:blip r:embed="rId7"/>
            <a:stretch>
              <a:fillRect/>
            </a:stretch>
          </p:blipFill>
          <p:spPr>
            <a:xfrm>
              <a:off x="3848100" y="0"/>
              <a:ext cx="1647825" cy="1647825"/>
            </a:xfrm>
            <a:prstGeom prst="rect">
              <a:avLst/>
            </a:prstGeom>
          </p:spPr>
        </p:pic>
      </p:grpSp>
      <p:pic>
        <p:nvPicPr>
          <p:cNvPr id="14" name="Picture 13">
            <a:extLst>
              <a:ext uri="{FF2B5EF4-FFF2-40B4-BE49-F238E27FC236}">
                <a16:creationId xmlns:a16="http://schemas.microsoft.com/office/drawing/2014/main" id="{EC3FF43B-60E7-4FBF-A8FB-2C60E1F26350}"/>
              </a:ext>
            </a:extLst>
          </p:cNvPr>
          <p:cNvPicPr/>
          <p:nvPr/>
        </p:nvPicPr>
        <p:blipFill>
          <a:blip r:embed="rId8"/>
          <a:stretch>
            <a:fillRect/>
          </a:stretch>
        </p:blipFill>
        <p:spPr>
          <a:xfrm>
            <a:off x="267472" y="5017605"/>
            <a:ext cx="1628775" cy="1628775"/>
          </a:xfrm>
          <a:prstGeom prst="rect">
            <a:avLst/>
          </a:prstGeom>
        </p:spPr>
      </p:pic>
      <p:pic>
        <p:nvPicPr>
          <p:cNvPr id="15" name="Picture 14">
            <a:extLst>
              <a:ext uri="{FF2B5EF4-FFF2-40B4-BE49-F238E27FC236}">
                <a16:creationId xmlns:a16="http://schemas.microsoft.com/office/drawing/2014/main" id="{274B455B-55A7-451C-98C2-B367D210D7F5}"/>
              </a:ext>
            </a:extLst>
          </p:cNvPr>
          <p:cNvPicPr/>
          <p:nvPr/>
        </p:nvPicPr>
        <p:blipFill>
          <a:blip r:embed="rId9"/>
          <a:stretch>
            <a:fillRect/>
          </a:stretch>
        </p:blipFill>
        <p:spPr>
          <a:xfrm>
            <a:off x="5939329" y="4814088"/>
            <a:ext cx="1238250" cy="1638300"/>
          </a:xfrm>
          <a:prstGeom prst="rect">
            <a:avLst/>
          </a:prstGeom>
        </p:spPr>
      </p:pic>
    </p:spTree>
    <p:extLst>
      <p:ext uri="{BB962C8B-B14F-4D97-AF65-F5344CB8AC3E}">
        <p14:creationId xmlns:p14="http://schemas.microsoft.com/office/powerpoint/2010/main" val="27023527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C60BB09C-D1F9-4D41-9FEB-D8384C0B7F5E}"/>
              </a:ext>
            </a:extLst>
          </p:cNvPr>
          <p:cNvSpPr txBox="1"/>
          <p:nvPr/>
        </p:nvSpPr>
        <p:spPr>
          <a:xfrm>
            <a:off x="914400" y="1898376"/>
            <a:ext cx="10843591" cy="4926092"/>
          </a:xfrm>
          <a:prstGeom prst="rect">
            <a:avLst/>
          </a:prstGeom>
          <a:noFill/>
        </p:spPr>
        <p:txBody>
          <a:bodyPr wrap="square" rtlCol="0">
            <a:spAutoFit/>
          </a:bodyPr>
          <a:lstStyle/>
          <a:p>
            <a:r>
              <a:rPr lang="en-US" sz="4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1-Kiến thức cơ bản về máy tính</a:t>
            </a:r>
            <a:r>
              <a:rPr lang="en-US" sz="44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4400" b="1">
              <a:effectLst/>
              <a:latin typeface="VNI-Times"/>
              <a:ea typeface="Times New Roman" panose="02020603050405020304" pitchFamily="18" charset="0"/>
              <a:cs typeface="Times New Roman" panose="02020603050405020304" pitchFamily="18" charset="0"/>
            </a:endParaRPr>
          </a:p>
          <a:p>
            <a:r>
              <a:rPr lang="en-US" sz="2800" b="1">
                <a:solidFill>
                  <a:srgbClr val="000000"/>
                </a:solidFill>
                <a:effectLst/>
                <a:latin typeface="Times New Roman" panose="02020603050405020304" pitchFamily="18" charset="0"/>
                <a:ea typeface="Times New Roman" panose="02020603050405020304" pitchFamily="18" charset="0"/>
              </a:rPr>
              <a:t>1.2. </a:t>
            </a:r>
            <a:r>
              <a:rPr lang="en-US" sz="2800">
                <a:solidFill>
                  <a:srgbClr val="000000"/>
                </a:solidFill>
                <a:effectLst/>
                <a:latin typeface="Times New Roman" panose="02020603050405020304" pitchFamily="18" charset="0"/>
                <a:ea typeface="Times New Roman" panose="02020603050405020304" pitchFamily="18" charset="0"/>
              </a:rPr>
              <a:t>Phần cứng </a:t>
            </a:r>
          </a:p>
          <a:p>
            <a:r>
              <a:rPr lang="en-US" sz="2800">
                <a:solidFill>
                  <a:srgbClr val="000000"/>
                </a:solidFill>
                <a:latin typeface="Times New Roman" panose="02020603050405020304" pitchFamily="18" charset="0"/>
                <a:ea typeface="Times New Roman" panose="02020603050405020304" pitchFamily="18" charset="0"/>
              </a:rPr>
              <a:t>+ </a:t>
            </a:r>
            <a:r>
              <a:rPr lang="en-US" sz="2800">
                <a:solidFill>
                  <a:srgbClr val="000000"/>
                </a:solidFill>
                <a:effectLst/>
                <a:latin typeface="Times New Roman" panose="02020603050405020304" pitchFamily="18" charset="0"/>
                <a:ea typeface="Times New Roman" panose="02020603050405020304" pitchFamily="18" charset="0"/>
              </a:rPr>
              <a:t>Bộ nhớ và thiết bị lưu trữ :</a:t>
            </a:r>
          </a:p>
          <a:p>
            <a:pPr marL="464185" marR="487680" indent="362585" algn="just">
              <a:lnSpc>
                <a:spcPct val="112000"/>
              </a:lnSpc>
              <a:spcAft>
                <a:spcPts val="665"/>
              </a:spcAft>
            </a:pPr>
            <a:r>
              <a:rPr lang="en-US" sz="2800">
                <a:solidFill>
                  <a:srgbClr val="000000"/>
                </a:solidFill>
                <a:effectLst/>
                <a:latin typeface="Times New Roman" panose="02020603050405020304" pitchFamily="18" charset="0"/>
                <a:ea typeface="Times New Roman" panose="02020603050405020304" pitchFamily="18" charset="0"/>
              </a:rPr>
              <a:t>Bộ nhớ là thiết bị lưu trữ thông tin trong quá trình máy tính xử lý các công việc. Bộ nhớ bao gồm: </a:t>
            </a:r>
            <a:r>
              <a:rPr lang="en-US" sz="2800" i="1">
                <a:solidFill>
                  <a:srgbClr val="000000"/>
                </a:solidFill>
                <a:effectLst/>
                <a:latin typeface="Times New Roman" panose="02020603050405020304" pitchFamily="18" charset="0"/>
                <a:ea typeface="Times New Roman" panose="02020603050405020304" pitchFamily="18" charset="0"/>
              </a:rPr>
              <a:t>Bộ nhớ trong và bộ nhớ ngoài</a:t>
            </a:r>
            <a:r>
              <a:rPr lang="en-US" sz="2800">
                <a:solidFill>
                  <a:srgbClr val="000000"/>
                </a:solidFill>
                <a:effectLst/>
                <a:latin typeface="Times New Roman" panose="02020603050405020304" pitchFamily="18" charset="0"/>
                <a:ea typeface="Times New Roman" panose="02020603050405020304" pitchFamily="18" charset="0"/>
              </a:rPr>
              <a:t>. </a:t>
            </a:r>
          </a:p>
          <a:p>
            <a:pPr marL="464185" marR="407035" indent="362585" algn="just">
              <a:lnSpc>
                <a:spcPct val="133000"/>
              </a:lnSpc>
              <a:spcAft>
                <a:spcPts val="665"/>
              </a:spcAft>
            </a:pPr>
            <a:r>
              <a:rPr lang="en-US" sz="2800">
                <a:solidFill>
                  <a:srgbClr val="000000"/>
                </a:solidFill>
                <a:effectLst/>
                <a:latin typeface="Times New Roman" panose="02020603050405020304" pitchFamily="18" charset="0"/>
                <a:ea typeface="Times New Roman" panose="02020603050405020304" pitchFamily="18" charset="0"/>
              </a:rPr>
              <a:t>Bộ nhớ trong bao gồm bộ nhớ chỉ đọc ROM (Read Only Memory), bộ nhớ truy xuất ngẫu nhiên RAM (Random Access Memory). </a:t>
            </a:r>
          </a:p>
          <a:p>
            <a:endParaRPr lang="en-US" sz="2800" b="1"/>
          </a:p>
        </p:txBody>
      </p:sp>
    </p:spTree>
    <p:extLst>
      <p:ext uri="{BB962C8B-B14F-4D97-AF65-F5344CB8AC3E}">
        <p14:creationId xmlns:p14="http://schemas.microsoft.com/office/powerpoint/2010/main" val="39890206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391D5128-5241-431C-A5E2-A280BD4EDB47}"/>
              </a:ext>
            </a:extLst>
          </p:cNvPr>
          <p:cNvSpPr txBox="1"/>
          <p:nvPr/>
        </p:nvSpPr>
        <p:spPr>
          <a:xfrm>
            <a:off x="818321" y="1578016"/>
            <a:ext cx="10989366" cy="4770537"/>
          </a:xfrm>
          <a:prstGeom prst="rect">
            <a:avLst/>
          </a:prstGeom>
          <a:noFill/>
        </p:spPr>
        <p:txBody>
          <a:bodyPr wrap="square" rtlCol="0">
            <a:spAutoFit/>
          </a:bodyPr>
          <a:lstStyle/>
          <a:p>
            <a:r>
              <a:rPr lang="en-US" sz="48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2-Phần mềm</a:t>
            </a:r>
            <a:r>
              <a:rPr lang="en-US" sz="48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4800" b="1">
              <a:effectLst/>
              <a:latin typeface="VNI-Times"/>
              <a:ea typeface="Times New Roman" panose="02020603050405020304" pitchFamily="18" charset="0"/>
              <a:cs typeface="Times New Roman" panose="02020603050405020304" pitchFamily="18" charset="0"/>
            </a:endParaRPr>
          </a:p>
          <a:p>
            <a:r>
              <a:rPr lang="en-US" sz="3200" b="1">
                <a:solidFill>
                  <a:srgbClr val="000000"/>
                </a:solidFill>
                <a:effectLst/>
                <a:latin typeface="Times New Roman" panose="02020603050405020304" pitchFamily="18" charset="0"/>
                <a:ea typeface="Times New Roman" panose="02020603050405020304" pitchFamily="18" charset="0"/>
              </a:rPr>
              <a:t>2.1. Phần mềm hệ thống </a:t>
            </a:r>
          </a:p>
          <a:p>
            <a:r>
              <a:rPr lang="en-US" sz="3200">
                <a:solidFill>
                  <a:srgbClr val="000000"/>
                </a:solidFill>
                <a:effectLst/>
                <a:latin typeface="Times New Roman" panose="02020603050405020304" pitchFamily="18" charset="0"/>
                <a:ea typeface="Times New Roman" panose="02020603050405020304" pitchFamily="18" charset="0"/>
              </a:rPr>
              <a:t>Là một tập hợp các phần mềm chuyên dụng cho phép các phần mềm khác (như Microsoft Word, Microsoft Excel, Microsoft Powerpoint…) hoặc người sử dụng có thể dễ dàng tương tác và điều khiển các thiết bị phần cứng máy tính (Có thể hiểu phần mềm hệ thống như một tầng trung gian giữa người sử dụng, phần mềm ứng dụng và phần cứng máy tính)</a:t>
            </a:r>
          </a:p>
          <a:p>
            <a:endParaRPr lang="en-US" sz="3200" b="1"/>
          </a:p>
        </p:txBody>
      </p:sp>
    </p:spTree>
    <p:extLst>
      <p:ext uri="{BB962C8B-B14F-4D97-AF65-F5344CB8AC3E}">
        <p14:creationId xmlns:p14="http://schemas.microsoft.com/office/powerpoint/2010/main" val="1635988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4E8D7868-FD77-4872-85FE-96DA1E73BC37}"/>
              </a:ext>
            </a:extLst>
          </p:cNvPr>
          <p:cNvSpPr txBox="1"/>
          <p:nvPr/>
        </p:nvSpPr>
        <p:spPr>
          <a:xfrm>
            <a:off x="818321" y="1687347"/>
            <a:ext cx="10555357" cy="4753994"/>
          </a:xfrm>
          <a:prstGeom prst="rect">
            <a:avLst/>
          </a:prstGeom>
          <a:noFill/>
        </p:spPr>
        <p:txBody>
          <a:bodyPr wrap="square" rtlCol="0">
            <a:spAutoFit/>
          </a:bodyPr>
          <a:lstStyle/>
          <a:p>
            <a:r>
              <a:rPr lang="en-US" sz="32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2-Phần mềm</a:t>
            </a:r>
            <a:r>
              <a:rPr lang="en-US" sz="32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b="1">
              <a:effectLst/>
              <a:latin typeface="VNI-Times"/>
              <a:ea typeface="Times New Roman" panose="02020603050405020304" pitchFamily="18" charset="0"/>
              <a:cs typeface="Times New Roman" panose="02020603050405020304" pitchFamily="18" charset="0"/>
            </a:endParaRPr>
          </a:p>
          <a:p>
            <a:r>
              <a:rPr lang="en-US" b="1">
                <a:solidFill>
                  <a:srgbClr val="000000"/>
                </a:solidFill>
                <a:latin typeface="Times New Roman" panose="02020603050405020304" pitchFamily="18" charset="0"/>
              </a:rPr>
              <a:t>2.2. </a:t>
            </a:r>
            <a:r>
              <a:rPr lang="en-US" b="1">
                <a:solidFill>
                  <a:srgbClr val="000000"/>
                </a:solidFill>
                <a:effectLst/>
                <a:latin typeface="Times New Roman" panose="02020603050405020304" pitchFamily="18" charset="0"/>
                <a:ea typeface="Times New Roman" panose="02020603050405020304" pitchFamily="18" charset="0"/>
              </a:rPr>
              <a:t>Phần mềm ứng dụng </a:t>
            </a:r>
          </a:p>
          <a:p>
            <a:pPr marL="464185" marR="709295" indent="362585" algn="just">
              <a:lnSpc>
                <a:spcPct val="112000"/>
              </a:lnSpc>
              <a:spcAft>
                <a:spcPts val="665"/>
              </a:spcAft>
            </a:pPr>
            <a:r>
              <a:rPr lang="en-US">
                <a:solidFill>
                  <a:srgbClr val="000000"/>
                </a:solidFill>
                <a:effectLst/>
                <a:latin typeface="Times New Roman" panose="02020603050405020304" pitchFamily="18" charset="0"/>
                <a:ea typeface="Times New Roman" panose="02020603050405020304" pitchFamily="18" charset="0"/>
              </a:rPr>
              <a:t>Là các chương trình máy tính được thiết kế cho những người sử dụng đầu cuối (end user) nhằm thoả mãn những nhu cầu hoặc công việc thường ngày của họ. Phần mềm ứng dụng có thể chia thành ba loại: </a:t>
            </a:r>
          </a:p>
          <a:p>
            <a:pPr marL="464185" marR="703580" indent="362585" algn="just">
              <a:lnSpc>
                <a:spcPct val="112000"/>
              </a:lnSpc>
              <a:spcAft>
                <a:spcPts val="665"/>
              </a:spcAft>
            </a:pPr>
            <a:r>
              <a:rPr lang="en-US">
                <a:solidFill>
                  <a:srgbClr val="000000"/>
                </a:solidFill>
                <a:effectLst/>
                <a:latin typeface="Times New Roman" panose="02020603050405020304" pitchFamily="18" charset="0"/>
                <a:ea typeface="Times New Roman" panose="02020603050405020304" pitchFamily="18" charset="0"/>
              </a:rPr>
              <a:t>Phần mềm ứng dụng cơ sở (Basic Applications): Là những phần mềm thông dụng được sử dụng trong hầu hết các ngành, lĩnh vực khác nhau như: các web browse, phần mềm xử lý văn bản, phần mềm thuyết trình, phần mềm bảng tính, hệ thống quản lý cơ sở dữ liệu… </a:t>
            </a:r>
          </a:p>
          <a:p>
            <a:pPr marL="464185" marR="704215" indent="362585" algn="just">
              <a:lnSpc>
                <a:spcPct val="112000"/>
              </a:lnSpc>
              <a:spcAft>
                <a:spcPts val="665"/>
              </a:spcAft>
            </a:pPr>
            <a:r>
              <a:rPr lang="en-US">
                <a:solidFill>
                  <a:srgbClr val="000000"/>
                </a:solidFill>
                <a:effectLst/>
                <a:latin typeface="Times New Roman" panose="02020603050405020304" pitchFamily="18" charset="0"/>
                <a:ea typeface="Times New Roman" panose="02020603050405020304" pitchFamily="18" charset="0"/>
              </a:rPr>
              <a:t>Phần mềm ứng dụng chuyên biệt (Specialized Applications): Là những phần mềm chuyên dụng được sử dụng cho một hoặc một số lĩnh vực cụ thể (Các phần mềm xử lý đồ hoạ, CAD, CAM, ORCAD, MATLAB,…).  </a:t>
            </a:r>
          </a:p>
          <a:p>
            <a:r>
              <a:rPr lang="en-US">
                <a:solidFill>
                  <a:srgbClr val="000000"/>
                </a:solidFill>
                <a:effectLst/>
                <a:latin typeface="Times New Roman" panose="02020603050405020304" pitchFamily="18" charset="0"/>
                <a:ea typeface="Times New Roman" panose="02020603050405020304" pitchFamily="18" charset="0"/>
              </a:rPr>
              <a:t>Phần mềm ứng dụng trên thiết bị di động: Những phần mềm thiết kế để có thể hoạt động trên các thiết bị Smartphone. </a:t>
            </a:r>
            <a:endParaRPr lang="en-US" b="1">
              <a:solidFill>
                <a:srgbClr val="000000"/>
              </a:solidFill>
              <a:effectLst/>
              <a:latin typeface="Times New Roman" panose="02020603050405020304" pitchFamily="18" charset="0"/>
              <a:ea typeface="Times New Roman" panose="02020603050405020304" pitchFamily="18" charset="0"/>
            </a:endParaRPr>
          </a:p>
          <a:p>
            <a:endParaRPr lang="en-US" b="1"/>
          </a:p>
        </p:txBody>
      </p:sp>
    </p:spTree>
    <p:extLst>
      <p:ext uri="{BB962C8B-B14F-4D97-AF65-F5344CB8AC3E}">
        <p14:creationId xmlns:p14="http://schemas.microsoft.com/office/powerpoint/2010/main" val="42740109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33D07648-A2EF-48F4-9C55-47EEDF611347}"/>
              </a:ext>
            </a:extLst>
          </p:cNvPr>
          <p:cNvSpPr txBox="1"/>
          <p:nvPr/>
        </p:nvSpPr>
        <p:spPr>
          <a:xfrm>
            <a:off x="818321" y="1687347"/>
            <a:ext cx="11188149" cy="6318781"/>
          </a:xfrm>
          <a:prstGeom prst="rect">
            <a:avLst/>
          </a:prstGeom>
          <a:noFill/>
        </p:spPr>
        <p:txBody>
          <a:bodyPr wrap="square" rtlCol="0">
            <a:spAutoFit/>
          </a:bodyPr>
          <a:lstStyle/>
          <a:p>
            <a:r>
              <a:rPr lang="en-US" sz="40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2-Phần mềm</a:t>
            </a:r>
            <a:r>
              <a:rPr lang="en-US" sz="40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4000" b="1">
              <a:effectLst/>
              <a:latin typeface="VNI-Times"/>
              <a:ea typeface="Times New Roman" panose="02020603050405020304" pitchFamily="18" charset="0"/>
              <a:cs typeface="Times New Roman" panose="02020603050405020304" pitchFamily="18" charset="0"/>
            </a:endParaRPr>
          </a:p>
          <a:p>
            <a:r>
              <a:rPr lang="en-US" sz="2400" b="1">
                <a:solidFill>
                  <a:srgbClr val="000000"/>
                </a:solidFill>
                <a:latin typeface="Times New Roman" panose="02020603050405020304" pitchFamily="18" charset="0"/>
              </a:rPr>
              <a:t>2.3. </a:t>
            </a:r>
            <a:r>
              <a:rPr lang="en-US" sz="2400">
                <a:solidFill>
                  <a:srgbClr val="000000"/>
                </a:solidFill>
                <a:effectLst/>
                <a:latin typeface="Times New Roman" panose="02020603050405020304" pitchFamily="18" charset="0"/>
                <a:ea typeface="Times New Roman" panose="02020603050405020304" pitchFamily="18" charset="0"/>
              </a:rPr>
              <a:t>Một số phần mềm ứng dụng thông dụng </a:t>
            </a:r>
            <a:endParaRPr lang="en-US" sz="2400" b="1">
              <a:solidFill>
                <a:srgbClr val="000000"/>
              </a:solidFill>
              <a:effectLst/>
              <a:latin typeface="Times New Roman" panose="02020603050405020304" pitchFamily="18" charset="0"/>
              <a:ea typeface="Times New Roman" panose="02020603050405020304" pitchFamily="18" charset="0"/>
            </a:endParaRPr>
          </a:p>
          <a:p>
            <a:r>
              <a:rPr lang="en-US" sz="2400" i="1">
                <a:solidFill>
                  <a:srgbClr val="000000"/>
                </a:solidFill>
                <a:effectLst/>
                <a:latin typeface="Times New Roman" panose="02020603050405020304" pitchFamily="18" charset="0"/>
                <a:ea typeface="Times New Roman" panose="02020603050405020304" pitchFamily="18" charset="0"/>
              </a:rPr>
              <a:t>+Phần mềm xử lý văn bản, Phần mềm bảng tính, Hệ quản trị cơ sở dữ liệu</a:t>
            </a:r>
            <a:r>
              <a:rPr lang="en-US" sz="2400">
                <a:solidFill>
                  <a:srgbClr val="000000"/>
                </a:solidFill>
                <a:effectLst/>
                <a:latin typeface="Times New Roman" panose="02020603050405020304" pitchFamily="18" charset="0"/>
                <a:ea typeface="Times New Roman" panose="02020603050405020304" pitchFamily="18" charset="0"/>
              </a:rPr>
              <a:t>  v.v…</a:t>
            </a:r>
          </a:p>
          <a:p>
            <a:pPr marR="705485" algn="just">
              <a:lnSpc>
                <a:spcPct val="112000"/>
              </a:lnSpc>
              <a:spcAft>
                <a:spcPts val="890"/>
              </a:spcAft>
            </a:pPr>
            <a:r>
              <a:rPr lang="en-US" sz="2400">
                <a:solidFill>
                  <a:srgbClr val="000000"/>
                </a:solidFill>
                <a:latin typeface="Times New Roman" panose="02020603050405020304" pitchFamily="18" charset="0"/>
                <a:ea typeface="Times New Roman" panose="02020603050405020304" pitchFamily="18" charset="0"/>
              </a:rPr>
              <a:t>Phần mềm mã nguồn mở : </a:t>
            </a:r>
            <a:r>
              <a:rPr lang="en-US" sz="2400">
                <a:solidFill>
                  <a:srgbClr val="000000"/>
                </a:solidFill>
                <a:effectLst/>
                <a:latin typeface="Times New Roman" panose="02020603050405020304" pitchFamily="18" charset="0"/>
                <a:ea typeface="Times New Roman" panose="02020603050405020304" pitchFamily="18" charset="0"/>
              </a:rPr>
              <a:t>Phần mềm nguồn mở là phần mềm với mã nguồn được công bố và sử dụng một giấy phép nguồn mở. Giấy phép này cho phép bất cứ ai cũng có thể nghiên cứu, thay đổi và cải tiến phần mềm cũng như phân phối phần mềm ở dạng chưa thay đổi hoặc đã thay đổi. </a:t>
            </a:r>
          </a:p>
          <a:p>
            <a:pPr marR="705485" algn="just">
              <a:lnSpc>
                <a:spcPct val="112000"/>
              </a:lnSpc>
              <a:spcAft>
                <a:spcPts val="890"/>
              </a:spcAft>
            </a:pPr>
            <a:r>
              <a:rPr lang="en-US" sz="2400" i="1">
                <a:solidFill>
                  <a:srgbClr val="000000"/>
                </a:solidFill>
                <a:effectLst/>
                <a:latin typeface="Times New Roman" panose="02020603050405020304" pitchFamily="18" charset="0"/>
                <a:ea typeface="Times New Roman" panose="02020603050405020304" pitchFamily="18" charset="0"/>
              </a:rPr>
              <a:t>+Phần mềm mã nguồn đóng: </a:t>
            </a:r>
            <a:r>
              <a:rPr lang="en-US" sz="2400">
                <a:solidFill>
                  <a:srgbClr val="000000"/>
                </a:solidFill>
                <a:effectLst/>
                <a:latin typeface="Times New Roman" panose="02020603050405020304" pitchFamily="18" charset="0"/>
                <a:ea typeface="Times New Roman" panose="02020603050405020304" pitchFamily="18" charset="0"/>
              </a:rPr>
              <a:t>Không giống như phần mềm nguồn mở, mã nguồn đóng là phần mềm thương mại thuộc bản quyền của tác giả hoặc các hãng phần mềm, người dùng phải mua và không có quyền bán lại. Hệ điều hành Microsoft Windows, Microsoft Office, hệ quản trị cơ sở dữ liệu Oracle là các ví dụ điển hình về phần mềm thương mại. </a:t>
            </a:r>
          </a:p>
          <a:p>
            <a:pPr marR="705485" algn="just">
              <a:lnSpc>
                <a:spcPct val="112000"/>
              </a:lnSpc>
              <a:spcAft>
                <a:spcPts val="890"/>
              </a:spcAft>
            </a:pPr>
            <a:endParaRPr lang="en-US" sz="2400">
              <a:solidFill>
                <a:srgbClr val="000000"/>
              </a:solidFill>
              <a:effectLst/>
              <a:latin typeface="Times New Roman" panose="02020603050405020304" pitchFamily="18" charset="0"/>
              <a:ea typeface="Times New Roman" panose="02020603050405020304" pitchFamily="18" charset="0"/>
            </a:endParaRPr>
          </a:p>
          <a:p>
            <a:pPr marL="464185" marR="306070" indent="362585" algn="just">
              <a:lnSpc>
                <a:spcPct val="112000"/>
              </a:lnSpc>
              <a:spcAft>
                <a:spcPts val="415"/>
              </a:spcAft>
            </a:pPr>
            <a:r>
              <a:rPr lang="en-US" sz="2400">
                <a:solidFill>
                  <a:srgbClr val="000000"/>
                </a:solidFill>
                <a:effectLst/>
                <a:latin typeface="Times New Roman" panose="02020603050405020304" pitchFamily="18" charset="0"/>
                <a:ea typeface="Times New Roman" panose="02020603050405020304" pitchFamily="18" charset="0"/>
              </a:rPr>
              <a:t> </a:t>
            </a:r>
            <a:endParaRPr lang="en-US" sz="2400" b="1"/>
          </a:p>
        </p:txBody>
      </p:sp>
    </p:spTree>
    <p:extLst>
      <p:ext uri="{BB962C8B-B14F-4D97-AF65-F5344CB8AC3E}">
        <p14:creationId xmlns:p14="http://schemas.microsoft.com/office/powerpoint/2010/main" val="3331955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20CA8E86-8436-49DF-872D-9DDC05D56260}"/>
              </a:ext>
            </a:extLst>
          </p:cNvPr>
          <p:cNvSpPr txBox="1"/>
          <p:nvPr/>
        </p:nvSpPr>
        <p:spPr>
          <a:xfrm>
            <a:off x="977348" y="1846373"/>
            <a:ext cx="10555357" cy="4895058"/>
          </a:xfrm>
          <a:prstGeom prst="rect">
            <a:avLst/>
          </a:prstGeom>
          <a:noFill/>
        </p:spPr>
        <p:txBody>
          <a:bodyPr wrap="square" rtlCol="0">
            <a:spAutoFit/>
          </a:bodyPr>
          <a:lstStyle/>
          <a:p>
            <a:r>
              <a:rPr lang="en-US" sz="32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3200">
                <a:solidFill>
                  <a:srgbClr val="000000"/>
                </a:solidFill>
                <a:effectLst/>
                <a:latin typeface="Times New Roman" panose="02020603050405020304" pitchFamily="18" charset="0"/>
                <a:ea typeface="Times New Roman" panose="02020603050405020304" pitchFamily="18" charset="0"/>
              </a:rPr>
              <a:t> </a:t>
            </a:r>
            <a:r>
              <a:rPr lang="en-US" sz="3200" b="1">
                <a:solidFill>
                  <a:srgbClr val="000000"/>
                </a:solidFill>
                <a:latin typeface="Times New Roman" panose="02020603050405020304" pitchFamily="18" charset="0"/>
                <a:cs typeface="Times New Roman" panose="02020603050405020304" pitchFamily="18" charset="0"/>
              </a:rPr>
              <a:t>Biểu diễn thông tin trong máy tính</a:t>
            </a:r>
            <a:endParaRPr lang="en-US" sz="3200" b="1">
              <a:effectLst/>
              <a:latin typeface="VNI-Times"/>
              <a:ea typeface="Times New Roman" panose="02020603050405020304" pitchFamily="18" charset="0"/>
              <a:cs typeface="Times New Roman" panose="02020603050405020304" pitchFamily="18" charset="0"/>
            </a:endParaRPr>
          </a:p>
          <a:p>
            <a:pPr marL="285750" marR="553085" indent="-285750" algn="just">
              <a:lnSpc>
                <a:spcPct val="133000"/>
              </a:lnSpc>
              <a:spcAft>
                <a:spcPts val="355"/>
              </a:spcAft>
              <a:buFont typeface="Wingdings" panose="05000000000000000000" pitchFamily="2" charset="2"/>
              <a:buChar char="§"/>
            </a:pPr>
            <a:r>
              <a:rPr lang="en-US" sz="2800">
                <a:solidFill>
                  <a:srgbClr val="000000"/>
                </a:solidFill>
                <a:effectLst/>
                <a:latin typeface="Times New Roman" panose="02020603050405020304" pitchFamily="18" charset="0"/>
                <a:ea typeface="Times New Roman" panose="02020603050405020304" pitchFamily="18" charset="0"/>
              </a:rPr>
              <a:t>Trước khi tìm hiểu về thông tin trong máy tính được biểu diễn như thế nào, chúng ta cần biết về các hệ đếm. </a:t>
            </a:r>
          </a:p>
          <a:p>
            <a:pPr marL="285750" marR="553085" indent="-285750" algn="just">
              <a:lnSpc>
                <a:spcPct val="133000"/>
              </a:lnSpc>
              <a:spcAft>
                <a:spcPts val="355"/>
              </a:spcAft>
              <a:buFont typeface="Wingdings" panose="05000000000000000000" pitchFamily="2" charset="2"/>
              <a:buChar char="§"/>
            </a:pPr>
            <a:r>
              <a:rPr lang="en-US" sz="2800">
                <a:solidFill>
                  <a:srgbClr val="000000"/>
                </a:solidFill>
                <a:effectLst/>
                <a:latin typeface="Times New Roman" panose="02020603050405020304" pitchFamily="18" charset="0"/>
                <a:ea typeface="Times New Roman" panose="02020603050405020304" pitchFamily="18" charset="0"/>
              </a:rPr>
              <a:t>Hệ đếm là một tập các ký hiệu và quy tắc sử dụng tập ký hiệu đó để biểu diễn và và xác định các giá trị của các số.  </a:t>
            </a:r>
          </a:p>
          <a:p>
            <a:pPr marL="285750" marR="553085" indent="-285750" algn="just">
              <a:lnSpc>
                <a:spcPct val="133000"/>
              </a:lnSpc>
              <a:spcAft>
                <a:spcPts val="355"/>
              </a:spcAft>
              <a:buFont typeface="Wingdings" panose="05000000000000000000" pitchFamily="2" charset="2"/>
              <a:buChar char="§"/>
            </a:pPr>
            <a:r>
              <a:rPr lang="en-US" sz="2800">
                <a:solidFill>
                  <a:srgbClr val="000000"/>
                </a:solidFill>
                <a:effectLst/>
                <a:latin typeface="Times New Roman" panose="02020603050405020304" pitchFamily="18" charset="0"/>
                <a:ea typeface="Times New Roman" panose="02020603050405020304" pitchFamily="18" charset="0"/>
              </a:rPr>
              <a:t>Có bốn hệ đếm được sử dụng phổ biến hiện nay là: </a:t>
            </a:r>
            <a:r>
              <a:rPr lang="en-US" sz="2800" i="1">
                <a:solidFill>
                  <a:srgbClr val="000000"/>
                </a:solidFill>
                <a:effectLst/>
                <a:latin typeface="Times New Roman" panose="02020603050405020304" pitchFamily="18" charset="0"/>
                <a:ea typeface="Times New Roman" panose="02020603050405020304" pitchFamily="18" charset="0"/>
              </a:rPr>
              <a:t>Hệ nhị phân</a:t>
            </a:r>
            <a:r>
              <a:rPr lang="en-US" sz="2800" i="1">
                <a:solidFill>
                  <a:srgbClr val="000000"/>
                </a:solidFill>
                <a:latin typeface="Times New Roman" panose="02020603050405020304" pitchFamily="18" charset="0"/>
                <a:ea typeface="Times New Roman" panose="02020603050405020304" pitchFamily="18" charset="0"/>
              </a:rPr>
              <a:t>, h</a:t>
            </a:r>
            <a:r>
              <a:rPr lang="en-US" sz="2800" i="1">
                <a:solidFill>
                  <a:srgbClr val="000000"/>
                </a:solidFill>
                <a:effectLst/>
                <a:latin typeface="Times New Roman" panose="02020603050405020304" pitchFamily="18" charset="0"/>
                <a:ea typeface="Times New Roman" panose="02020603050405020304" pitchFamily="18" charset="0"/>
              </a:rPr>
              <a:t>ệ bát phân</a:t>
            </a:r>
            <a:r>
              <a:rPr lang="en-US" sz="2800" i="1">
                <a:solidFill>
                  <a:srgbClr val="000000"/>
                </a:solidFill>
                <a:latin typeface="Times New Roman" panose="02020603050405020304" pitchFamily="18" charset="0"/>
                <a:ea typeface="Times New Roman" panose="02020603050405020304" pitchFamily="18" charset="0"/>
              </a:rPr>
              <a:t>, h</a:t>
            </a:r>
            <a:r>
              <a:rPr lang="en-US" sz="2800" i="1">
                <a:solidFill>
                  <a:srgbClr val="000000"/>
                </a:solidFill>
                <a:effectLst/>
                <a:latin typeface="Times New Roman" panose="02020603050405020304" pitchFamily="18" charset="0"/>
                <a:ea typeface="Times New Roman" panose="02020603050405020304" pitchFamily="18" charset="0"/>
              </a:rPr>
              <a:t>ệ thập phân, hệ thập lục phân</a:t>
            </a:r>
            <a:r>
              <a:rPr lang="en-US" sz="2800">
                <a:solidFill>
                  <a:srgbClr val="000000"/>
                </a:solidFill>
                <a:effectLst/>
                <a:latin typeface="Times New Roman" panose="02020603050405020304" pitchFamily="18" charset="0"/>
                <a:ea typeface="Times New Roman" panose="02020603050405020304" pitchFamily="18" charset="0"/>
              </a:rPr>
              <a:t> </a:t>
            </a:r>
          </a:p>
          <a:p>
            <a:pPr marR="705485" algn="just">
              <a:lnSpc>
                <a:spcPct val="112000"/>
              </a:lnSpc>
              <a:spcAft>
                <a:spcPts val="890"/>
              </a:spcAft>
            </a:pPr>
            <a:endParaRPr lang="en-US" sz="1800">
              <a:solidFill>
                <a:srgbClr val="000000"/>
              </a:solidFill>
              <a:effectLst/>
              <a:latin typeface="Times New Roman" panose="02020603050405020304" pitchFamily="18" charset="0"/>
              <a:ea typeface="Times New Roman" panose="02020603050405020304" pitchFamily="18" charset="0"/>
            </a:endParaRPr>
          </a:p>
          <a:p>
            <a:pPr marL="464185" marR="306070" indent="362585" algn="just">
              <a:lnSpc>
                <a:spcPct val="112000"/>
              </a:lnSpc>
              <a:spcAft>
                <a:spcPts val="415"/>
              </a:spcAft>
            </a:pPr>
            <a:r>
              <a:rPr lang="en-US" sz="1800">
                <a:solidFill>
                  <a:srgbClr val="000000"/>
                </a:solidFill>
                <a:effectLst/>
                <a:latin typeface="Times New Roman" panose="02020603050405020304" pitchFamily="18" charset="0"/>
                <a:ea typeface="Times New Roman" panose="02020603050405020304" pitchFamily="18" charset="0"/>
              </a:rPr>
              <a:t> </a:t>
            </a:r>
            <a:endParaRPr lang="en-US" b="1"/>
          </a:p>
        </p:txBody>
      </p:sp>
    </p:spTree>
    <p:extLst>
      <p:ext uri="{BB962C8B-B14F-4D97-AF65-F5344CB8AC3E}">
        <p14:creationId xmlns:p14="http://schemas.microsoft.com/office/powerpoint/2010/main" val="21468064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0E0A69B1-5829-4B5A-9DA1-741874668D6C}"/>
              </a:ext>
            </a:extLst>
          </p:cNvPr>
          <p:cNvSpPr txBox="1"/>
          <p:nvPr/>
        </p:nvSpPr>
        <p:spPr>
          <a:xfrm>
            <a:off x="977348" y="1846373"/>
            <a:ext cx="10555357" cy="3124445"/>
          </a:xfrm>
          <a:prstGeom prst="rect">
            <a:avLst/>
          </a:prstGeom>
          <a:noFill/>
        </p:spPr>
        <p:txBody>
          <a:bodyPr wrap="square" rtlCol="0">
            <a:spAutoFit/>
          </a:bodyPr>
          <a:lstStyle/>
          <a:p>
            <a:r>
              <a:rPr lang="en-US" sz="32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3200">
                <a:solidFill>
                  <a:srgbClr val="000000"/>
                </a:solidFill>
                <a:effectLst/>
                <a:latin typeface="Times New Roman" panose="02020603050405020304" pitchFamily="18" charset="0"/>
                <a:ea typeface="Times New Roman" panose="02020603050405020304" pitchFamily="18" charset="0"/>
              </a:rPr>
              <a:t> </a:t>
            </a:r>
            <a:r>
              <a:rPr lang="en-US" sz="3200" b="1">
                <a:solidFill>
                  <a:srgbClr val="000000"/>
                </a:solidFill>
                <a:latin typeface="Times New Roman" panose="02020603050405020304" pitchFamily="18" charset="0"/>
                <a:cs typeface="Times New Roman" panose="02020603050405020304" pitchFamily="18" charset="0"/>
              </a:rPr>
              <a:t>Biểu diễn thông tin trong máy tính</a:t>
            </a:r>
            <a:endParaRPr lang="en-US" sz="3200" b="1">
              <a:effectLst/>
              <a:latin typeface="VNI-Times"/>
              <a:ea typeface="Times New Roman" panose="02020603050405020304" pitchFamily="18" charset="0"/>
              <a:cs typeface="Times New Roman" panose="02020603050405020304" pitchFamily="18" charset="0"/>
            </a:endParaRPr>
          </a:p>
          <a:p>
            <a:pPr marL="285750" marR="553085" indent="-285750" algn="just">
              <a:lnSpc>
                <a:spcPct val="133000"/>
              </a:lnSpc>
              <a:spcAft>
                <a:spcPts val="355"/>
              </a:spcAft>
              <a:buFont typeface="Wingdings" panose="05000000000000000000" pitchFamily="2" charset="2"/>
              <a:buChar char="§"/>
            </a:pPr>
            <a:r>
              <a:rPr lang="en-US" sz="2800">
                <a:solidFill>
                  <a:srgbClr val="000000"/>
                </a:solidFill>
                <a:effectLst/>
                <a:latin typeface="Times New Roman" panose="02020603050405020304" pitchFamily="18" charset="0"/>
                <a:ea typeface="Times New Roman" panose="02020603050405020304" pitchFamily="18" charset="0"/>
              </a:rPr>
              <a:t>Cách biểu diễn và phương pháp chuyển đổi giữa các hệ:</a:t>
            </a:r>
          </a:p>
          <a:p>
            <a:pPr marL="285750" marR="553085" indent="-285750" algn="just">
              <a:lnSpc>
                <a:spcPct val="133000"/>
              </a:lnSpc>
              <a:spcAft>
                <a:spcPts val="355"/>
              </a:spcAft>
              <a:buFont typeface="Wingdings" panose="05000000000000000000" pitchFamily="2" charset="2"/>
              <a:buChar char="§"/>
            </a:pPr>
            <a:r>
              <a:rPr lang="en-US" sz="2800">
                <a:solidFill>
                  <a:srgbClr val="000000"/>
                </a:solidFill>
                <a:effectLst/>
                <a:latin typeface="Times New Roman" panose="02020603050405020304" pitchFamily="18" charset="0"/>
                <a:ea typeface="Times New Roman" panose="02020603050405020304" pitchFamily="18" charset="0"/>
              </a:rPr>
              <a:t>Đơn vị đo thông tin : bit, byte, Kilobyte(KB), Megabyte(MB), Gigabyte(GB), Terabyte(TB), v.v…</a:t>
            </a:r>
          </a:p>
          <a:p>
            <a:pPr marR="705485" algn="just">
              <a:lnSpc>
                <a:spcPct val="112000"/>
              </a:lnSpc>
              <a:spcAft>
                <a:spcPts val="890"/>
              </a:spcAft>
            </a:pPr>
            <a:endParaRPr lang="en-US" sz="1800">
              <a:solidFill>
                <a:srgbClr val="000000"/>
              </a:solidFill>
              <a:effectLst/>
              <a:latin typeface="Times New Roman" panose="02020603050405020304" pitchFamily="18" charset="0"/>
              <a:ea typeface="Times New Roman" panose="02020603050405020304" pitchFamily="18" charset="0"/>
            </a:endParaRPr>
          </a:p>
          <a:p>
            <a:pPr marL="464185" marR="306070" indent="362585" algn="just">
              <a:lnSpc>
                <a:spcPct val="112000"/>
              </a:lnSpc>
              <a:spcAft>
                <a:spcPts val="415"/>
              </a:spcAft>
            </a:pPr>
            <a:r>
              <a:rPr lang="en-US" sz="1800">
                <a:solidFill>
                  <a:srgbClr val="000000"/>
                </a:solidFill>
                <a:effectLst/>
                <a:latin typeface="Times New Roman" panose="02020603050405020304" pitchFamily="18" charset="0"/>
                <a:ea typeface="Times New Roman" panose="02020603050405020304" pitchFamily="18" charset="0"/>
              </a:rPr>
              <a:t> </a:t>
            </a:r>
            <a:endParaRPr lang="en-US" b="1"/>
          </a:p>
        </p:txBody>
      </p:sp>
    </p:spTree>
    <p:extLst>
      <p:ext uri="{BB962C8B-B14F-4D97-AF65-F5344CB8AC3E}">
        <p14:creationId xmlns:p14="http://schemas.microsoft.com/office/powerpoint/2010/main" val="951381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2" name="TextBox 1">
            <a:extLst>
              <a:ext uri="{FF2B5EF4-FFF2-40B4-BE49-F238E27FC236}">
                <a16:creationId xmlns:a16="http://schemas.microsoft.com/office/drawing/2014/main" id="{EEA5CEE4-901C-4ACC-8BC2-F8D3DA76E420}"/>
              </a:ext>
            </a:extLst>
          </p:cNvPr>
          <p:cNvSpPr txBox="1"/>
          <p:nvPr/>
        </p:nvSpPr>
        <p:spPr>
          <a:xfrm>
            <a:off x="606287" y="1530626"/>
            <a:ext cx="10446026" cy="4985660"/>
          </a:xfrm>
          <a:prstGeom prst="rect">
            <a:avLst/>
          </a:prstGeom>
          <a:noFill/>
        </p:spPr>
        <p:txBody>
          <a:bodyPr wrap="square" rtlCol="0">
            <a:spAutoFit/>
          </a:bodyPr>
          <a:lstStyle/>
          <a:p>
            <a:r>
              <a:rPr lang="en-US" b="1">
                <a:latin typeface="Arial" panose="020B0604020202020204" pitchFamily="34" charset="0"/>
                <a:cs typeface="Arial" panose="020B0604020202020204" pitchFamily="34" charset="0"/>
              </a:rPr>
              <a:t>CÂU HỎI ÔN TẬP CỦNG CỐ KIẾN THỨC :</a:t>
            </a:r>
          </a:p>
          <a:p>
            <a:pPr marL="6350" marR="44450" indent="-6350" algn="just">
              <a:lnSpc>
                <a:spcPct val="112000"/>
              </a:lnSpc>
              <a:spcAft>
                <a:spcPts val="175"/>
              </a:spcAft>
            </a:pPr>
            <a:r>
              <a:rPr lang="en-US" sz="1600" b="1" i="1">
                <a:solidFill>
                  <a:srgbClr val="000000"/>
                </a:solidFill>
                <a:effectLst/>
                <a:latin typeface="Times New Roman" panose="02020603050405020304" pitchFamily="18" charset="0"/>
                <a:ea typeface="Times New Roman" panose="02020603050405020304" pitchFamily="18" charset="0"/>
              </a:rPr>
              <a:t>Câu 1: Các hoạt động của máy tính gồm những việc gì? </a:t>
            </a:r>
            <a:endParaRPr lang="en-US" sz="1600">
              <a:solidFill>
                <a:srgbClr val="000000"/>
              </a:solidFill>
              <a:effectLst/>
              <a:latin typeface="Times New Roman" panose="02020603050405020304" pitchFamily="18" charset="0"/>
              <a:ea typeface="Times New Roman" panose="02020603050405020304" pitchFamily="18" charset="0"/>
            </a:endParaRPr>
          </a:p>
          <a:p>
            <a:pPr marL="342900" marR="1471930" lvl="0" indent="-342900" algn="just" fontAlgn="base">
              <a:lnSpc>
                <a:spcPct val="112000"/>
              </a:lnSpc>
              <a:spcAft>
                <a:spcPts val="185"/>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Ngắt, giải mã lệnh, vào/ra </a:t>
            </a:r>
          </a:p>
          <a:p>
            <a:pPr marL="342900" marR="1471930" lvl="0" indent="-342900" algn="just" fontAlgn="base">
              <a:lnSpc>
                <a:spcPct val="112000"/>
              </a:lnSpc>
              <a:spcAft>
                <a:spcPts val="170"/>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Xử lý số liệu, ngắt, thực hiện chươngtrình </a:t>
            </a:r>
          </a:p>
          <a:p>
            <a:pPr marL="342900" marR="1471930" lvl="0" indent="-342900" algn="just" fontAlgn="base">
              <a:lnSpc>
                <a:spcPct val="112000"/>
              </a:lnSpc>
              <a:spcAft>
                <a:spcPts val="170"/>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Thực hiện chương trình, ngắt, vào/ra </a:t>
            </a:r>
          </a:p>
          <a:p>
            <a:pPr marL="342900" marR="1471930" lvl="0" indent="-342900" algn="just" fontAlgn="base">
              <a:lnSpc>
                <a:spcPct val="112000"/>
              </a:lnSpc>
              <a:spcAft>
                <a:spcPts val="170"/>
              </a:spcAft>
              <a:buClr>
                <a:srgbClr val="000000"/>
              </a:buClr>
              <a:buSzPts val="1300"/>
              <a:buFont typeface="+mj-lt"/>
              <a:buAutoNum type="alphaUcPeriod"/>
            </a:pPr>
            <a:r>
              <a:rPr lang="en-US" sz="1600">
                <a:solidFill>
                  <a:srgbClr val="000000"/>
                </a:solidFill>
                <a:effectLst/>
                <a:latin typeface="Times New Roman" panose="02020603050405020304" pitchFamily="18" charset="0"/>
                <a:ea typeface="Times New Roman" panose="02020603050405020304" pitchFamily="18" charset="0"/>
              </a:rPr>
              <a:t>Tính toán kết quả, lưu trữ dữ liệu, vào/ra </a:t>
            </a:r>
          </a:p>
          <a:p>
            <a:pPr marL="60325" marR="44450" indent="-6350" algn="just">
              <a:lnSpc>
                <a:spcPct val="112000"/>
              </a:lnSpc>
              <a:spcAft>
                <a:spcPts val="200"/>
              </a:spcAft>
            </a:pPr>
            <a:r>
              <a:rPr lang="en-US" sz="1600" b="1" i="1">
                <a:solidFill>
                  <a:srgbClr val="000000"/>
                </a:solidFill>
                <a:effectLst/>
                <a:latin typeface="Times New Roman" panose="02020603050405020304" pitchFamily="18" charset="0"/>
                <a:ea typeface="Times New Roman" panose="02020603050405020304" pitchFamily="18" charset="0"/>
              </a:rPr>
              <a:t>Câu 2: Các thành phần cơ bản của máy tính gồm những gì? </a:t>
            </a:r>
            <a:endParaRPr lang="en-US" sz="1600">
              <a:solidFill>
                <a:srgbClr val="000000"/>
              </a:solidFill>
              <a:effectLst/>
              <a:latin typeface="Times New Roman" panose="02020603050405020304" pitchFamily="18" charset="0"/>
              <a:ea typeface="Times New Roman" panose="02020603050405020304" pitchFamily="18" charset="0"/>
            </a:endParaRPr>
          </a:p>
          <a:p>
            <a:pPr marL="342900" marR="54610" lvl="0" indent="-342900" algn="just" fontAlgn="base">
              <a:lnSpc>
                <a:spcPct val="112000"/>
              </a:lnSpc>
              <a:spcAft>
                <a:spcPts val="90"/>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RAM, CPU, ổ đĩa cứng, Bus liên kết </a:t>
            </a:r>
          </a:p>
          <a:p>
            <a:pPr marL="342900" marR="54610" lvl="0" indent="-342900" algn="just" fontAlgn="base">
              <a:lnSpc>
                <a:spcPct val="112000"/>
              </a:lnSpc>
              <a:spcAft>
                <a:spcPts val="110"/>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Hệ thống nhớ, Bus liên kết, ROM, bàn phím </a:t>
            </a:r>
          </a:p>
          <a:p>
            <a:pPr marL="342900" marR="54610" lvl="0" indent="-342900" algn="just" fontAlgn="base">
              <a:lnSpc>
                <a:spcPct val="112000"/>
              </a:lnSpc>
              <a:spcAft>
                <a:spcPts val="110"/>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Hệ thống nhớ, bộ xử lý, màn hình, chuột </a:t>
            </a:r>
          </a:p>
          <a:p>
            <a:pPr marL="342900" marR="54610" lvl="0" indent="-342900" algn="just" fontAlgn="base">
              <a:lnSpc>
                <a:spcPct val="112000"/>
              </a:lnSpc>
              <a:spcAft>
                <a:spcPts val="160"/>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Hệ thống nhớ, bộ xử lý, hệ thống vào/ra, Bus liên kết </a:t>
            </a:r>
          </a:p>
          <a:p>
            <a:pPr marR="54610" lvl="0" algn="just" fontAlgn="base">
              <a:lnSpc>
                <a:spcPct val="112000"/>
              </a:lnSpc>
              <a:spcAft>
                <a:spcPts val="160"/>
              </a:spcAft>
              <a:buClr>
                <a:srgbClr val="000000"/>
              </a:buClr>
              <a:buSzPts val="1300"/>
            </a:pPr>
            <a:r>
              <a:rPr lang="en-US" sz="1600" b="1" i="1"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Câu 3: Hệ thống nhớ của máy tính gồm những gì? </a:t>
            </a:r>
            <a:endPar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a:p>
            <a:pPr marL="342900" marR="54610" lvl="0" indent="-342900" algn="just" fontAlgn="base">
              <a:lnSpc>
                <a:spcPct val="112000"/>
              </a:lnSpc>
              <a:spcAft>
                <a:spcPts val="95"/>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Cache, bộ nhớ ngoài </a:t>
            </a:r>
          </a:p>
          <a:p>
            <a:pPr marL="342900" marR="54610" lvl="0" indent="-342900" algn="just" fontAlgn="base">
              <a:lnSpc>
                <a:spcPct val="112000"/>
              </a:lnSpc>
              <a:spcAft>
                <a:spcPts val="35"/>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Bộ nhớ ngoài, ROM </a:t>
            </a:r>
          </a:p>
          <a:p>
            <a:pPr marL="342900" marR="54610" lvl="0" indent="-342900" algn="just" fontAlgn="base">
              <a:lnSpc>
                <a:spcPct val="112000"/>
              </a:lnSpc>
              <a:spcAft>
                <a:spcPts val="225"/>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Bộ nhớ trong, bộ nhớ ngoài </a:t>
            </a:r>
          </a:p>
          <a:p>
            <a:pPr marL="342900" marR="54610" lvl="0" indent="-342900" algn="just" fontAlgn="base">
              <a:lnSpc>
                <a:spcPct val="112000"/>
              </a:lnSpc>
              <a:spcAft>
                <a:spcPts val="110"/>
              </a:spcAft>
              <a:buClr>
                <a:srgbClr val="000000"/>
              </a:buClr>
              <a:buSzPts val="1300"/>
              <a:buFont typeface="+mj-lt"/>
              <a:buAutoNum type="alphaUcPeriod"/>
            </a:pPr>
            <a:r>
              <a:rPr lang="en-US" sz="16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Đĩa CD, bộ nhớ trong </a:t>
            </a:r>
          </a:p>
          <a:p>
            <a:endParaRPr lang="en-US"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8961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C75CC897-0556-46F6-B72D-CC2FA8CD8826}"/>
              </a:ext>
            </a:extLst>
          </p:cNvPr>
          <p:cNvSpPr txBox="1"/>
          <p:nvPr/>
        </p:nvSpPr>
        <p:spPr>
          <a:xfrm>
            <a:off x="606287" y="1530626"/>
            <a:ext cx="10446026" cy="5726632"/>
          </a:xfrm>
          <a:prstGeom prst="rect">
            <a:avLst/>
          </a:prstGeom>
          <a:noFill/>
        </p:spPr>
        <p:txBody>
          <a:bodyPr wrap="square" rtlCol="0">
            <a:spAutoFit/>
          </a:bodyPr>
          <a:lstStyle/>
          <a:p>
            <a:r>
              <a:rPr lang="en-US" b="1">
                <a:latin typeface="Arial" panose="020B0604020202020204" pitchFamily="34" charset="0"/>
                <a:cs typeface="Arial" panose="020B0604020202020204" pitchFamily="34" charset="0"/>
              </a:rPr>
              <a:t>CÂU HỎI ÔN TẬP CỦNG CỐ KIẾN THỨC :</a:t>
            </a:r>
          </a:p>
          <a:p>
            <a:pPr marL="6350" marR="44450" indent="-6350" algn="just">
              <a:lnSpc>
                <a:spcPct val="112000"/>
              </a:lnSpc>
              <a:spcAft>
                <a:spcPts val="175"/>
              </a:spcAft>
            </a:pPr>
            <a:r>
              <a:rPr lang="en-US" sz="1600" b="1" i="1">
                <a:solidFill>
                  <a:srgbClr val="000000"/>
                </a:solidFill>
                <a:effectLst/>
                <a:latin typeface="Times New Roman" panose="02020603050405020304" pitchFamily="18" charset="0"/>
                <a:ea typeface="Times New Roman" panose="02020603050405020304" pitchFamily="18" charset="0"/>
              </a:rPr>
              <a:t>Câu 1: Các hoạt động của máy tính gồm những việc gì? </a:t>
            </a:r>
            <a:endParaRPr lang="en-US" sz="1600">
              <a:solidFill>
                <a:srgbClr val="000000"/>
              </a:solidFill>
              <a:effectLst/>
              <a:latin typeface="Times New Roman" panose="02020603050405020304" pitchFamily="18" charset="0"/>
              <a:ea typeface="Times New Roman" panose="02020603050405020304" pitchFamily="18" charset="0"/>
            </a:endParaRPr>
          </a:p>
          <a:p>
            <a:pPr marL="6350" marR="44450" indent="-6350" algn="just">
              <a:lnSpc>
                <a:spcPct val="112000"/>
              </a:lnSpc>
              <a:spcAft>
                <a:spcPts val="145"/>
              </a:spcAft>
            </a:pPr>
            <a:r>
              <a:rPr lang="en-US" sz="1600" b="1" i="1">
                <a:solidFill>
                  <a:srgbClr val="000000"/>
                </a:solidFill>
                <a:latin typeface="Times New Roman" panose="02020603050405020304" pitchFamily="18" charset="0"/>
              </a:rPr>
              <a:t>Câu 4: Thành phần nào dưới đây không thuộc khối xử lý trung tâm? </a:t>
            </a:r>
          </a:p>
          <a:p>
            <a:pPr marL="342900" marR="54610" lvl="0" indent="-342900" algn="just" fontAlgn="base">
              <a:lnSpc>
                <a:spcPct val="112000"/>
              </a:lnSpc>
              <a:spcAft>
                <a:spcPts val="70"/>
              </a:spcAft>
              <a:buClr>
                <a:srgbClr val="000000"/>
              </a:buClr>
              <a:buSzPts val="1300"/>
              <a:buFont typeface="+mj-lt"/>
              <a:buAutoNum type="alphaUcPeriod"/>
            </a:pPr>
            <a:r>
              <a:rPr lang="en-US" sz="1600" b="1" i="1">
                <a:solidFill>
                  <a:srgbClr val="000000"/>
                </a:solidFill>
                <a:latin typeface="Times New Roman" panose="02020603050405020304" pitchFamily="18" charset="0"/>
              </a:rPr>
              <a:t>CU </a:t>
            </a:r>
          </a:p>
          <a:p>
            <a:pPr marL="342900" marR="54610" lvl="0" indent="-342900" algn="just" fontAlgn="base">
              <a:lnSpc>
                <a:spcPct val="112000"/>
              </a:lnSpc>
              <a:spcAft>
                <a:spcPts val="65"/>
              </a:spcAft>
              <a:buClr>
                <a:srgbClr val="000000"/>
              </a:buClr>
              <a:buSzPts val="1300"/>
              <a:buFont typeface="+mj-lt"/>
              <a:buAutoNum type="alphaUcPeriod"/>
            </a:pPr>
            <a:r>
              <a:rPr lang="en-US" sz="1600" b="1" i="1">
                <a:solidFill>
                  <a:srgbClr val="000000"/>
                </a:solidFill>
                <a:latin typeface="Times New Roman" panose="02020603050405020304" pitchFamily="18" charset="0"/>
              </a:rPr>
              <a:t>ALU </a:t>
            </a:r>
          </a:p>
          <a:p>
            <a:pPr marL="342900" marR="54610" lvl="0" indent="-342900" algn="just" fontAlgn="base">
              <a:lnSpc>
                <a:spcPct val="112000"/>
              </a:lnSpc>
              <a:spcAft>
                <a:spcPts val="70"/>
              </a:spcAft>
              <a:buClr>
                <a:srgbClr val="000000"/>
              </a:buClr>
              <a:buSzPts val="1300"/>
              <a:buFont typeface="+mj-lt"/>
              <a:buAutoNum type="alphaUcPeriod"/>
            </a:pPr>
            <a:r>
              <a:rPr lang="en-US" sz="1600" b="1" i="1">
                <a:solidFill>
                  <a:srgbClr val="000000"/>
                </a:solidFill>
                <a:latin typeface="Times New Roman" panose="02020603050405020304" pitchFamily="18" charset="0"/>
              </a:rPr>
              <a:t>Registers </a:t>
            </a:r>
          </a:p>
          <a:p>
            <a:pPr marL="342900" marR="54610" lvl="0" indent="-342900" algn="just" fontAlgn="base">
              <a:lnSpc>
                <a:spcPct val="112000"/>
              </a:lnSpc>
              <a:spcAft>
                <a:spcPts val="95"/>
              </a:spcAft>
              <a:buClr>
                <a:srgbClr val="000000"/>
              </a:buClr>
              <a:buSzPts val="1300"/>
              <a:buFont typeface="+mj-lt"/>
              <a:buAutoNum type="alphaUcPeriod"/>
            </a:pPr>
            <a:r>
              <a:rPr lang="en-US" sz="1600" b="1" i="1">
                <a:solidFill>
                  <a:srgbClr val="000000"/>
                </a:solidFill>
                <a:latin typeface="Times New Roman" panose="02020603050405020304" pitchFamily="18" charset="0"/>
              </a:rPr>
              <a:t>RAM </a:t>
            </a:r>
          </a:p>
          <a:p>
            <a:pPr marL="6350" marR="44450" indent="-6350" algn="just">
              <a:lnSpc>
                <a:spcPct val="112000"/>
              </a:lnSpc>
              <a:spcAft>
                <a:spcPts val="145"/>
              </a:spcAft>
            </a:pPr>
            <a:r>
              <a:rPr lang="en-US" sz="1800" b="1" i="1">
                <a:solidFill>
                  <a:srgbClr val="000000"/>
                </a:solidFill>
                <a:effectLst/>
                <a:latin typeface="Times New Roman" panose="02020603050405020304" pitchFamily="18" charset="0"/>
                <a:ea typeface="Times New Roman" panose="02020603050405020304" pitchFamily="18" charset="0"/>
              </a:rPr>
              <a:t>Câu 5: Thành phần nào dưới đây thuộc khối xử lý trung tâm? </a:t>
            </a:r>
            <a:endParaRPr lang="en-US" sz="1800">
              <a:solidFill>
                <a:srgbClr val="000000"/>
              </a:solidFill>
              <a:effectLst/>
              <a:latin typeface="Times New Roman" panose="02020603050405020304" pitchFamily="18" charset="0"/>
              <a:ea typeface="Times New Roman" panose="02020603050405020304" pitchFamily="18" charset="0"/>
            </a:endParaRPr>
          </a:p>
          <a:p>
            <a:pPr marL="342900" marR="54610" lvl="0" indent="-342900" algn="just" fontAlgn="base">
              <a:lnSpc>
                <a:spcPct val="112000"/>
              </a:lnSpc>
              <a:spcAft>
                <a:spcPts val="70"/>
              </a:spcAft>
              <a:buClr>
                <a:srgbClr val="000000"/>
              </a:buClr>
              <a:buSzPts val="1300"/>
              <a:buFont typeface="+mj-lt"/>
              <a:buAutoNum type="alphaUcPeriod"/>
            </a:pPr>
            <a:r>
              <a:rPr lang="en-US" sz="18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RAM </a:t>
            </a:r>
          </a:p>
          <a:p>
            <a:pPr marL="342900" marR="54610" lvl="0" indent="-342900" algn="just" fontAlgn="base">
              <a:lnSpc>
                <a:spcPct val="112000"/>
              </a:lnSpc>
              <a:spcAft>
                <a:spcPts val="65"/>
              </a:spcAft>
              <a:buClr>
                <a:srgbClr val="000000"/>
              </a:buClr>
              <a:buSzPts val="1300"/>
              <a:buFont typeface="+mj-lt"/>
              <a:buAutoNum type="alphaUcPeriod"/>
            </a:pPr>
            <a:r>
              <a:rPr lang="en-US" sz="18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ROM </a:t>
            </a:r>
          </a:p>
          <a:p>
            <a:pPr marL="342900" marR="54610" lvl="0" indent="-342900" algn="just" fontAlgn="base">
              <a:lnSpc>
                <a:spcPct val="112000"/>
              </a:lnSpc>
              <a:spcAft>
                <a:spcPts val="265"/>
              </a:spcAft>
              <a:buClr>
                <a:srgbClr val="000000"/>
              </a:buClr>
              <a:buSzPts val="1300"/>
              <a:buFont typeface="+mj-lt"/>
              <a:buAutoNum type="alphaUcPeriod"/>
            </a:pPr>
            <a:r>
              <a:rPr lang="en-US" sz="18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CU </a:t>
            </a:r>
          </a:p>
          <a:p>
            <a:pPr marL="342900" marR="54610" lvl="0" indent="-342900" algn="just" fontAlgn="base">
              <a:lnSpc>
                <a:spcPct val="112000"/>
              </a:lnSpc>
              <a:spcAft>
                <a:spcPts val="140"/>
              </a:spcAft>
              <a:buClr>
                <a:srgbClr val="000000"/>
              </a:buClr>
              <a:buSzPts val="1300"/>
              <a:buFont typeface="+mj-lt"/>
              <a:buAutoNum type="alphaUcPeriod"/>
            </a:pPr>
            <a:r>
              <a:rPr lang="en-US" sz="18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Đĩa cứng </a:t>
            </a:r>
          </a:p>
          <a:p>
            <a:pPr marL="6350" marR="44450" indent="-6350" algn="just">
              <a:lnSpc>
                <a:spcPct val="112000"/>
              </a:lnSpc>
              <a:spcAft>
                <a:spcPts val="70"/>
              </a:spcAft>
            </a:pPr>
            <a:r>
              <a:rPr lang="en-US" sz="1800" b="1" i="1">
                <a:solidFill>
                  <a:srgbClr val="000000"/>
                </a:solidFill>
                <a:effectLst/>
                <a:latin typeface="Times New Roman" panose="02020603050405020304" pitchFamily="18" charset="0"/>
                <a:ea typeface="Times New Roman" panose="02020603050405020304" pitchFamily="18" charset="0"/>
              </a:rPr>
              <a:t>Câu 6: Bộ nhớ đệm bên trong CPU được gọi là gì? </a:t>
            </a:r>
            <a:endParaRPr lang="en-US" sz="1800">
              <a:solidFill>
                <a:srgbClr val="000000"/>
              </a:solidFill>
              <a:effectLst/>
              <a:latin typeface="Times New Roman" panose="02020603050405020304" pitchFamily="18" charset="0"/>
              <a:ea typeface="Times New Roman" panose="02020603050405020304" pitchFamily="18" charset="0"/>
            </a:endParaRPr>
          </a:p>
          <a:p>
            <a:pPr marL="342900" marR="54610" lvl="0" indent="-342900" algn="just" fontAlgn="base">
              <a:lnSpc>
                <a:spcPct val="112000"/>
              </a:lnSpc>
              <a:spcAft>
                <a:spcPts val="70"/>
              </a:spcAft>
              <a:buClr>
                <a:srgbClr val="000000"/>
              </a:buClr>
              <a:buSzPts val="1300"/>
              <a:buFont typeface="+mj-lt"/>
              <a:buAutoNum type="alphaUcPeriod"/>
            </a:pPr>
            <a:r>
              <a:rPr lang="en-US" sz="18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ROM </a:t>
            </a:r>
          </a:p>
          <a:p>
            <a:pPr marL="342900" marR="54610" lvl="0" indent="-342900" algn="just" fontAlgn="base">
              <a:lnSpc>
                <a:spcPct val="112000"/>
              </a:lnSpc>
              <a:spcAft>
                <a:spcPts val="65"/>
              </a:spcAft>
              <a:buClr>
                <a:srgbClr val="000000"/>
              </a:buClr>
              <a:buSzPts val="1300"/>
              <a:buFont typeface="+mj-lt"/>
              <a:buAutoNum type="alphaUcPeriod"/>
            </a:pPr>
            <a:r>
              <a:rPr lang="en-US" sz="18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DRAM </a:t>
            </a:r>
          </a:p>
          <a:p>
            <a:pPr marL="342900" marR="54610" lvl="0" indent="-342900" algn="just" fontAlgn="base">
              <a:lnSpc>
                <a:spcPct val="112000"/>
              </a:lnSpc>
              <a:spcAft>
                <a:spcPts val="70"/>
              </a:spcAft>
              <a:buClr>
                <a:srgbClr val="000000"/>
              </a:buClr>
              <a:buSzPts val="1300"/>
              <a:buFont typeface="+mj-lt"/>
              <a:buAutoNum type="alphaUcPeriod"/>
            </a:pPr>
            <a:r>
              <a:rPr lang="en-US" sz="18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Cache </a:t>
            </a:r>
          </a:p>
          <a:p>
            <a:pPr marL="342900" marR="54610" lvl="0" indent="-342900" algn="just" fontAlgn="base">
              <a:lnSpc>
                <a:spcPct val="112000"/>
              </a:lnSpc>
              <a:spcAft>
                <a:spcPts val="70"/>
              </a:spcAft>
              <a:buClr>
                <a:srgbClr val="000000"/>
              </a:buClr>
              <a:buSzPts val="1300"/>
              <a:buFont typeface="+mj-lt"/>
              <a:buAutoNum type="alphaUcPeriod"/>
            </a:pPr>
            <a:r>
              <a:rPr lang="en-US" sz="1800" u="none" strike="noStrike">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Buffer </a:t>
            </a:r>
          </a:p>
          <a:p>
            <a:endParaRPr lang="en-US"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7304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3" name="TextBox 2">
            <a:extLst>
              <a:ext uri="{FF2B5EF4-FFF2-40B4-BE49-F238E27FC236}">
                <a16:creationId xmlns:a16="http://schemas.microsoft.com/office/drawing/2014/main" id="{8BF2D2E1-0DB5-4A37-81E3-41764E9FF3A6}"/>
              </a:ext>
            </a:extLst>
          </p:cNvPr>
          <p:cNvSpPr txBox="1"/>
          <p:nvPr/>
        </p:nvSpPr>
        <p:spPr>
          <a:xfrm>
            <a:off x="1391478" y="1938130"/>
            <a:ext cx="10446026" cy="2320635"/>
          </a:xfrm>
          <a:prstGeom prst="rect">
            <a:avLst/>
          </a:prstGeom>
          <a:noFill/>
        </p:spPr>
        <p:txBody>
          <a:bodyPr wrap="square" rtlCol="0">
            <a:spAutoFit/>
          </a:bodyPr>
          <a:lstStyle/>
          <a:p>
            <a:r>
              <a:rPr lang="en-US" b="1">
                <a:latin typeface="Arial" panose="020B0604020202020204" pitchFamily="34" charset="0"/>
                <a:cs typeface="Arial" panose="020B0604020202020204" pitchFamily="34" charset="0"/>
              </a:rPr>
              <a:t>CÂU HỎI ÔN TẬP CỦNG CỐ KIẾN THỨC :</a:t>
            </a:r>
          </a:p>
          <a:p>
            <a:pPr marL="464185" marR="44450" indent="-6350" algn="just">
              <a:lnSpc>
                <a:spcPct val="112000"/>
              </a:lnSpc>
              <a:spcAft>
                <a:spcPts val="1350"/>
              </a:spcAft>
            </a:pPr>
            <a:r>
              <a:rPr lang="en-US" sz="1800" b="1" i="1">
                <a:solidFill>
                  <a:srgbClr val="000000"/>
                </a:solidFill>
                <a:effectLst/>
                <a:latin typeface="Times New Roman" panose="02020603050405020304" pitchFamily="18" charset="0"/>
                <a:ea typeface="Times New Roman" panose="02020603050405020304" pitchFamily="18" charset="0"/>
              </a:rPr>
              <a:t>Đáp án:</a:t>
            </a:r>
            <a:r>
              <a:rPr lang="en-US" sz="1800">
                <a:solidFill>
                  <a:srgbClr val="000000"/>
                </a:solidFill>
                <a:effectLst/>
                <a:latin typeface="Times New Roman" panose="02020603050405020304" pitchFamily="18" charset="0"/>
                <a:ea typeface="Times New Roman" panose="02020603050405020304" pitchFamily="18" charset="0"/>
              </a:rPr>
              <a:t>  </a:t>
            </a:r>
          </a:p>
          <a:p>
            <a:pPr marL="464185" marR="303530" indent="-6350" algn="l">
              <a:lnSpc>
                <a:spcPct val="112000"/>
              </a:lnSpc>
              <a:spcAft>
                <a:spcPts val="665"/>
              </a:spcAft>
              <a:tabLst>
                <a:tab pos="3253105" algn="ctr"/>
              </a:tabLst>
            </a:pPr>
            <a:r>
              <a:rPr lang="en-US" sz="1800">
                <a:solidFill>
                  <a:srgbClr val="000000"/>
                </a:solidFill>
                <a:effectLst/>
                <a:latin typeface="Times New Roman" panose="02020603050405020304" pitchFamily="18" charset="0"/>
                <a:ea typeface="Times New Roman" panose="02020603050405020304" pitchFamily="18" charset="0"/>
              </a:rPr>
              <a:t>Câu 1: C 	Câu 4: D </a:t>
            </a:r>
          </a:p>
          <a:p>
            <a:pPr marL="464185" marR="303530" indent="-6350" algn="l">
              <a:lnSpc>
                <a:spcPct val="112000"/>
              </a:lnSpc>
              <a:spcAft>
                <a:spcPts val="665"/>
              </a:spcAft>
              <a:tabLst>
                <a:tab pos="3248660" algn="ctr"/>
              </a:tabLst>
            </a:pPr>
            <a:r>
              <a:rPr lang="en-US" sz="1800">
                <a:solidFill>
                  <a:srgbClr val="000000"/>
                </a:solidFill>
                <a:effectLst/>
                <a:latin typeface="Times New Roman" panose="02020603050405020304" pitchFamily="18" charset="0"/>
                <a:ea typeface="Times New Roman" panose="02020603050405020304" pitchFamily="18" charset="0"/>
              </a:rPr>
              <a:t>Câu 2: D 	Câu 5: C </a:t>
            </a:r>
          </a:p>
          <a:p>
            <a:pPr marL="464185" marR="303530" indent="-6350" algn="l">
              <a:lnSpc>
                <a:spcPct val="112000"/>
              </a:lnSpc>
              <a:spcAft>
                <a:spcPts val="1305"/>
              </a:spcAft>
              <a:tabLst>
                <a:tab pos="3248660" algn="ctr"/>
              </a:tabLst>
            </a:pPr>
            <a:r>
              <a:rPr lang="en-US" sz="1800">
                <a:solidFill>
                  <a:srgbClr val="000000"/>
                </a:solidFill>
                <a:effectLst/>
                <a:latin typeface="Times New Roman" panose="02020603050405020304" pitchFamily="18" charset="0"/>
                <a:ea typeface="Times New Roman" panose="02020603050405020304" pitchFamily="18" charset="0"/>
              </a:rPr>
              <a:t>Câu 3: C 	Câu 6: C </a:t>
            </a:r>
          </a:p>
          <a:p>
            <a:endParaRPr lang="en-US"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78750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66488B0-9893-496A-9C63-50696F5AD9D0}"/>
              </a:ext>
            </a:extLst>
          </p:cNvPr>
          <p:cNvSpPr txBox="1"/>
          <p:nvPr/>
        </p:nvSpPr>
        <p:spPr>
          <a:xfrm>
            <a:off x="0" y="0"/>
            <a:ext cx="12192000" cy="1200329"/>
          </a:xfrm>
          <a:prstGeom prst="rect">
            <a:avLst/>
          </a:prstGeom>
          <a:solidFill>
            <a:srgbClr val="7030A0"/>
          </a:solidFill>
        </p:spPr>
        <p:txBody>
          <a:bodyPr wrap="square" rtlCol="0">
            <a:spAutoFit/>
          </a:bodyPr>
          <a:lstStyle/>
          <a:p>
            <a:pPr algn="ctr"/>
            <a:r>
              <a:rPr lang="en-US" sz="3600" b="1">
                <a:solidFill>
                  <a:schemeClr val="bg1"/>
                </a:solidFill>
                <a:latin typeface="Times New Roman" panose="02020603050405020304" pitchFamily="18" charset="0"/>
                <a:cs typeface="Times New Roman" panose="02020603050405020304" pitchFamily="18" charset="0"/>
              </a:rPr>
              <a:t>CHƯƠNG 1 </a:t>
            </a:r>
          </a:p>
          <a:p>
            <a:pPr algn="ctr"/>
            <a:r>
              <a:rPr lang="nb-NO" sz="3600" b="1">
                <a:solidFill>
                  <a:schemeClr val="bg1"/>
                </a:solidFill>
                <a:effectLst/>
                <a:latin typeface="Times New Roman" panose="02020603050405020304" pitchFamily="18" charset="0"/>
                <a:ea typeface="Times New Roman" panose="02020603050405020304" pitchFamily="18" charset="0"/>
              </a:rPr>
              <a:t>HIỂU BIẾT VỀ CÔNG NGHỆ THÔNG TIN CƠ BẢN</a:t>
            </a:r>
            <a:endParaRPr lang="en-US" sz="3600">
              <a:solidFill>
                <a:schemeClr val="bg1"/>
              </a:solidFill>
            </a:endParaRPr>
          </a:p>
        </p:txBody>
      </p:sp>
      <p:sp>
        <p:nvSpPr>
          <p:cNvPr id="2" name="TextBox 1">
            <a:extLst>
              <a:ext uri="{FF2B5EF4-FFF2-40B4-BE49-F238E27FC236}">
                <a16:creationId xmlns:a16="http://schemas.microsoft.com/office/drawing/2014/main" id="{5C2A73A7-86A1-48D6-AB5B-1A2AF86E7761}"/>
              </a:ext>
            </a:extLst>
          </p:cNvPr>
          <p:cNvSpPr txBox="1"/>
          <p:nvPr/>
        </p:nvSpPr>
        <p:spPr>
          <a:xfrm>
            <a:off x="2385391" y="2872409"/>
            <a:ext cx="9889435" cy="2215991"/>
          </a:xfrm>
          <a:prstGeom prst="rect">
            <a:avLst/>
          </a:prstGeom>
          <a:noFill/>
        </p:spPr>
        <p:txBody>
          <a:bodyPr wrap="square" rtlCol="0">
            <a:spAutoFit/>
          </a:bodyPr>
          <a:lstStyle/>
          <a:p>
            <a:r>
              <a:rPr lang="en-US" sz="13800"/>
              <a:t>THE END !!!</a:t>
            </a:r>
          </a:p>
        </p:txBody>
      </p:sp>
    </p:spTree>
    <p:extLst>
      <p:ext uri="{BB962C8B-B14F-4D97-AF65-F5344CB8AC3E}">
        <p14:creationId xmlns:p14="http://schemas.microsoft.com/office/powerpoint/2010/main" val="32984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TotalTime>
  <Words>1678</Words>
  <Application>Microsoft Office PowerPoint</Application>
  <PresentationFormat>Widescreen</PresentationFormat>
  <Paragraphs>144</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Calibri Light</vt:lpstr>
      <vt:lpstr>Times New Roman</vt:lpstr>
      <vt:lpstr>VNI-Times</vt:lpstr>
      <vt:lpstr>Wingdings</vt:lpstr>
      <vt:lpstr>Office Theme</vt:lpstr>
      <vt:lpstr>TIN HỌC HỆ 21T1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TIN HỌC HỆ T4-ANM</dc:title>
  <dc:creator>Vọng</dc:creator>
  <cp:lastModifiedBy>Vọng</cp:lastModifiedBy>
  <cp:revision>21</cp:revision>
  <dcterms:created xsi:type="dcterms:W3CDTF">2021-09-23T04:00:53Z</dcterms:created>
  <dcterms:modified xsi:type="dcterms:W3CDTF">2021-09-23T05:22:00Z</dcterms:modified>
</cp:coreProperties>
</file>