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617" r:id="rId3"/>
    <p:sldId id="658" r:id="rId4"/>
    <p:sldId id="629" r:id="rId5"/>
    <p:sldId id="660" r:id="rId6"/>
    <p:sldId id="659" r:id="rId7"/>
    <p:sldId id="692" r:id="rId8"/>
    <p:sldId id="693" r:id="rId9"/>
    <p:sldId id="694" r:id="rId11"/>
    <p:sldId id="695" r:id="rId12"/>
    <p:sldId id="696" r:id="rId13"/>
    <p:sldId id="697" r:id="rId14"/>
    <p:sldId id="698" r:id="rId15"/>
    <p:sldId id="699" r:id="rId16"/>
    <p:sldId id="661" r:id="rId17"/>
    <p:sldId id="662" r:id="rId18"/>
    <p:sldId id="663" r:id="rId19"/>
    <p:sldId id="632" r:id="rId20"/>
    <p:sldId id="614" r:id="rId21"/>
    <p:sldId id="633" r:id="rId22"/>
    <p:sldId id="634" r:id="rId23"/>
    <p:sldId id="635" r:id="rId24"/>
    <p:sldId id="664" r:id="rId25"/>
    <p:sldId id="665" r:id="rId26"/>
    <p:sldId id="638" r:id="rId27"/>
    <p:sldId id="639" r:id="rId28"/>
    <p:sldId id="657" r:id="rId29"/>
    <p:sldId id="640" r:id="rId30"/>
    <p:sldId id="641" r:id="rId31"/>
    <p:sldId id="642" r:id="rId32"/>
    <p:sldId id="643" r:id="rId33"/>
    <p:sldId id="644" r:id="rId34"/>
    <p:sldId id="645" r:id="rId35"/>
    <p:sldId id="670" r:id="rId36"/>
    <p:sldId id="666" r:id="rId37"/>
    <p:sldId id="667" r:id="rId38"/>
    <p:sldId id="730" r:id="rId39"/>
    <p:sldId id="668" r:id="rId40"/>
    <p:sldId id="649" r:id="rId41"/>
    <p:sldId id="731" r:id="rId42"/>
    <p:sldId id="669" r:id="rId43"/>
    <p:sldId id="653" r:id="rId44"/>
    <p:sldId id="654" r:id="rId45"/>
    <p:sldId id="656" r:id="rId46"/>
    <p:sldId id="650" r:id="rId47"/>
    <p:sldId id="651" r:id="rId48"/>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FF"/>
    <a:srgbClr val="660066"/>
    <a:srgbClr val="D60093"/>
    <a:srgbClr val="33CC33"/>
    <a:srgbClr val="FF66FF"/>
    <a:srgbClr val="FF3300"/>
    <a:srgbClr val="0066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25"/>
    <p:restoredTop sz="98387"/>
  </p:normalViewPr>
  <p:slideViewPr>
    <p:cSldViewPr showGuides="1">
      <p:cViewPr varScale="1">
        <p:scale>
          <a:sx n="68" d="100"/>
          <a:sy n="68" d="100"/>
        </p:scale>
        <p:origin x="90" y="186"/>
      </p:cViewPr>
      <p:guideLst>
        <p:guide orient="horz" pos="2160"/>
        <p:guide pos="3817"/>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2" Type="http://schemas.openxmlformats.org/officeDocument/2006/relationships/commentAuthors" Target="commentAuthors.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3.xml"/><Relationship Id="rId49" Type="http://schemas.openxmlformats.org/officeDocument/2006/relationships/presProps" Target="presProps.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9-20T08:23:22.231" idx="1">
    <p:pos x="4023" y="2682"/>
    <p:text/>
  </p:cm>
  <p:cm authorId="1" dt="2021-09-20T08:31:26.570" idx="2">
    <p:pos x="7335" y="1072"/>
    <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1A16ED-2895-4976-A761-BC658361775E}" type="doc">
      <dgm:prSet loTypeId="hierarchy"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phldr="0" custT="1"/>
      <dgm:spPr/>
      <dgm:t>
        <a:bodyPr vert="horz" wrap="square"/>
        <a:p>
          <a:pPr>
            <a:lnSpc>
              <a:spcPct val="100000"/>
            </a:lnSpc>
            <a:spcBef>
              <a:spcPct val="0"/>
            </a:spcBef>
            <a:spcAft>
              <a:spcPct val="35000"/>
            </a:spcAft>
          </a:pPr>
          <a:r>
            <a:rPr lang="en-US" altLang="en-US" sz="3600" smtClean="0">
              <a:solidFill>
                <a:srgbClr val="C00000"/>
              </a:solidFill>
              <a:latin typeface="Times New Roman" panose="02020603050405020304" pitchFamily="18" charset="0"/>
              <a:cs typeface="Times New Roman" panose="02020603050405020304" pitchFamily="18" charset="0"/>
            </a:rPr>
            <a:t>b. Chủ nghĩa duy vật lịch sử</a:t>
          </a:r>
          <a:r>
            <a:rPr lang="en-US" sz="3600" i="0">
              <a:solidFill>
                <a:srgbClr val="C00000"/>
              </a:solidFill>
            </a:rPr>
            <a:t/>
          </a:r>
          <a:endParaRPr lang="en-US" sz="3600" i="0">
            <a:solidFill>
              <a:srgbClr val="C00000"/>
            </a:solidFill>
          </a:endParaRPr>
        </a:p>
      </dgm:t>
    </dgm:pt>
    <dgm:pt modelId="{F43D8C95-3177-49D1-AB93-701976F7E26D}" cxnId="{0294A8CA-3A82-41FB-ADA6-6550B187F330}" type="parTrans">
      <dgm:prSet/>
      <dgm:spPr/>
      <dgm:t>
        <a:bodyPr/>
        <a:lstStyle/>
        <a:p>
          <a:endParaRPr lang="en-US"/>
        </a:p>
      </dgm:t>
    </dgm:pt>
    <dgm:pt modelId="{39F1934A-2750-4DFF-B73E-28CA94E8641C}" cxnId="{0294A8CA-3A82-41FB-ADA6-6550B187F330}" type="sibTrans">
      <dgm:prSet/>
      <dgm:spPr/>
      <dgm:t>
        <a:bodyPr/>
        <a:lstStyle/>
        <a:p>
          <a:endParaRPr lang="en-US"/>
        </a:p>
      </dgm:t>
    </dgm:pt>
    <dgm:pt modelId="{C19B5B2E-7976-43B7-8BCA-8BC9FD7A1B12}">
      <dgm:prSet phldrT="[Text]" custT="1"/>
      <dgm:spPr/>
      <dgm:t>
        <a:bodyPr/>
        <a:lstStyle/>
        <a:p>
          <a:r>
            <a:rPr lang="en-US" altLang="en-US" sz="2800" smtClean="0">
              <a:latin typeface="Times New Roman" panose="02020603050405020304" pitchFamily="18" charset="0"/>
              <a:cs typeface="Times New Roman" panose="02020603050405020304" pitchFamily="18" charset="0"/>
            </a:rPr>
            <a:t>Quy luật về sự phù hợp của quan hệ sản xuất với trình độ phát triển của lực lượng sản xuất</a:t>
          </a:r>
          <a:endParaRPr lang="en-US" sz="2800" b="0" i="0"/>
        </a:p>
      </dgm:t>
    </dgm:pt>
    <dgm:pt modelId="{FA4E858A-79DF-4A2A-BE39-210CF0396429}" cxnId="{949A2B51-0057-4C94-9505-A42BBC1EB2A1}" type="parTrans">
      <dgm:prSet/>
      <dgm:spPr/>
      <dgm:t>
        <a:bodyPr/>
        <a:lstStyle/>
        <a:p>
          <a:endParaRPr lang="en-US"/>
        </a:p>
      </dgm:t>
    </dgm:pt>
    <dgm:pt modelId="{38776D19-2A4B-411D-88A8-91EBF94423A7}" cxnId="{949A2B51-0057-4C94-9505-A42BBC1EB2A1}" type="sibTrans">
      <dgm:prSet/>
      <dgm:spPr/>
      <dgm:t>
        <a:bodyPr/>
        <a:lstStyle/>
        <a:p>
          <a:endParaRPr lang="en-US"/>
        </a:p>
      </dgm:t>
    </dgm:pt>
    <dgm:pt modelId="{D9736830-C6AB-4DA4-B40A-1EED089F6FE4}">
      <dgm:prSet phldrT="[Text]" custT="1"/>
      <dgm:spPr/>
      <dgm:t>
        <a:bodyPr/>
        <a:lstStyle/>
        <a:p>
          <a:pPr algn="ctr"/>
          <a:r>
            <a:rPr lang="en-US" altLang="en-US" sz="2800" smtClean="0">
              <a:latin typeface="Times New Roman" panose="02020603050405020304" pitchFamily="18" charset="0"/>
              <a:cs typeface="Times New Roman" panose="02020603050405020304" pitchFamily="18" charset="0"/>
            </a:rPr>
            <a:t>Quy luật về mối quan hệ biện chứng giữa cơ sở hạ tầng và kiến trúc thượng tầng</a:t>
          </a:r>
          <a:endParaRPr lang="en-US" sz="2800">
            <a:latin typeface="Times New Roman" panose="02020603050405020304" pitchFamily="18" charset="0"/>
            <a:cs typeface="Times New Roman" panose="02020603050405020304" pitchFamily="18" charset="0"/>
          </a:endParaRPr>
        </a:p>
      </dgm:t>
    </dgm:pt>
    <dgm:pt modelId="{E3FF7C17-19DF-4C2E-9E5D-E62B75590468}" cxnId="{901AAC4F-3413-4A6B-B77A-8AC82CC7149E}" type="parTrans">
      <dgm:prSet/>
      <dgm:spPr/>
      <dgm:t>
        <a:bodyPr/>
        <a:lstStyle/>
        <a:p>
          <a:endParaRPr lang="en-US"/>
        </a:p>
      </dgm:t>
    </dgm:pt>
    <dgm:pt modelId="{149E9C03-8772-48BE-B9E4-624F654C750B}" cxnId="{901AAC4F-3413-4A6B-B77A-8AC82CC7149E}" type="sibTrans">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0294A8CA-3A82-41FB-ADA6-6550B187F330}" srcId="{931A16ED-2895-4976-A761-BC658361775E}" destId="{B825C8E4-04BE-4573-811F-87EE3559D868}" srcOrd="0" destOrd="0" parTransId="{F43D8C95-3177-49D1-AB93-701976F7E26D}" sibTransId="{39F1934A-2750-4DFF-B73E-28CA94E8641C}"/>
    <dgm:cxn modelId="{949A2B51-0057-4C94-9505-A42BBC1EB2A1}" srcId="{B825C8E4-04BE-4573-811F-87EE3559D868}" destId="{C19B5B2E-7976-43B7-8BCA-8BC9FD7A1B12}" srcOrd="0" destOrd="0" parTransId="{FA4E858A-79DF-4A2A-BE39-210CF0396429}" sibTransId="{38776D19-2A4B-411D-88A8-91EBF94423A7}"/>
    <dgm:cxn modelId="{901AAC4F-3413-4A6B-B77A-8AC82CC7149E}" srcId="{B825C8E4-04BE-4573-811F-87EE3559D868}" destId="{D9736830-C6AB-4DA4-B40A-1EED089F6FE4}" srcOrd="1" destOrd="0" parTransId="{E3FF7C17-19DF-4C2E-9E5D-E62B75590468}" sibTransId="{149E9C03-8772-48BE-B9E4-624F654C750B}"/>
    <dgm:cxn modelId="{89BE9A6F-5044-4A77-80EA-9D7AB086E051}" type="presOf" srcId="{931A16ED-2895-4976-A761-BC658361775E}" destId="{02A6B86D-65BA-4B9A-AD75-09D3DEBC7F73}" srcOrd="0" destOrd="0" presId="urn:microsoft.com/office/officeart/2005/8/layout/hierarchy1"/>
    <dgm:cxn modelId="{EEADA4C1-ADDD-44A2-A498-D220387A1787}" type="presParOf" srcId="{02A6B86D-65BA-4B9A-AD75-09D3DEBC7F73}" destId="{1184C047-83E0-42C1-945E-AE10F352FD4D}" srcOrd="0" destOrd="0" presId="urn:microsoft.com/office/officeart/2005/8/layout/hierarchy1"/>
    <dgm:cxn modelId="{A2563457-D614-4E1F-9568-CD22622CA6B3}" type="presParOf" srcId="{1184C047-83E0-42C1-945E-AE10F352FD4D}" destId="{D19B0F92-4F27-4BDC-AF13-870477560D82}" srcOrd="0" destOrd="0" presId="urn:microsoft.com/office/officeart/2005/8/layout/hierarchy1"/>
    <dgm:cxn modelId="{9A9AC89E-88DE-488D-86FD-400FA0B61C3D}" type="presParOf" srcId="{D19B0F92-4F27-4BDC-AF13-870477560D82}" destId="{5152B738-EF3A-4F15-B345-12E3B47049C0}" srcOrd="0" destOrd="0" presId="urn:microsoft.com/office/officeart/2005/8/layout/hierarchy1"/>
    <dgm:cxn modelId="{267BA879-163F-4E2E-806A-ADEE342EB010}" type="presParOf" srcId="{D19B0F92-4F27-4BDC-AF13-870477560D82}" destId="{DEAE0D54-4137-4CCF-84E9-01F64799C921}" srcOrd="1" destOrd="0" presId="urn:microsoft.com/office/officeart/2005/8/layout/hierarchy1"/>
    <dgm:cxn modelId="{670B0959-AFAC-4CC0-A42A-FB865ACB9600}" type="presOf" srcId="{B825C8E4-04BE-4573-811F-87EE3559D868}" destId="{DEAE0D54-4137-4CCF-84E9-01F64799C921}" srcOrd="0" destOrd="0" presId="urn:microsoft.com/office/officeart/2005/8/layout/hierarchy1"/>
    <dgm:cxn modelId="{1B51C299-E8EA-4BB5-972B-C11CBE306533}" type="presParOf" srcId="{1184C047-83E0-42C1-945E-AE10F352FD4D}" destId="{D22C1F00-7647-4373-A5BA-C1E61BBBA264}" srcOrd="1" destOrd="0" presId="urn:microsoft.com/office/officeart/2005/8/layout/hierarchy1"/>
    <dgm:cxn modelId="{303EA79C-2117-4331-85D9-CE2274F2D1C4}" type="presParOf" srcId="{D22C1F00-7647-4373-A5BA-C1E61BBBA264}" destId="{5BA948A7-BD1F-4A9E-9369-C9162CF7A869}" srcOrd="0" destOrd="1" presId="urn:microsoft.com/office/officeart/2005/8/layout/hierarchy1"/>
    <dgm:cxn modelId="{0317BF0D-4535-4759-93D3-B14940F65428}" type="presOf" srcId="{FA4E858A-79DF-4A2A-BE39-210CF0396429}" destId="{5BA948A7-BD1F-4A9E-9369-C9162CF7A869}" srcOrd="0" destOrd="0" presId="urn:microsoft.com/office/officeart/2005/8/layout/hierarchy1"/>
    <dgm:cxn modelId="{96A193A1-946B-445A-BDB2-67DF91E4AD69}" type="presParOf" srcId="{D22C1F00-7647-4373-A5BA-C1E61BBBA264}" destId="{B75A4B4E-6624-4D90-BBC4-CA1CEEFB14DC}" srcOrd="1" destOrd="1" presId="urn:microsoft.com/office/officeart/2005/8/layout/hierarchy1"/>
    <dgm:cxn modelId="{5322DC99-A43B-4E9F-AF26-18B615BFBF38}" type="presParOf" srcId="{B75A4B4E-6624-4D90-BBC4-CA1CEEFB14DC}" destId="{9E86519B-A7BF-42AC-87FF-8769867FBDB6}" srcOrd="0" destOrd="1" presId="urn:microsoft.com/office/officeart/2005/8/layout/hierarchy1"/>
    <dgm:cxn modelId="{A4747C4E-4866-4F48-86D6-986A87F5FAE2}" type="presParOf" srcId="{9E86519B-A7BF-42AC-87FF-8769867FBDB6}" destId="{A1976460-A104-42AC-9C63-A0FCBF45F199}" srcOrd="0" destOrd="0" presId="urn:microsoft.com/office/officeart/2005/8/layout/hierarchy1"/>
    <dgm:cxn modelId="{EA02FDEC-25FB-457F-BD88-B1BBAAAA4378}" type="presParOf" srcId="{9E86519B-A7BF-42AC-87FF-8769867FBDB6}" destId="{4F71F8FE-7506-497D-B638-98E49474B8C5}" srcOrd="1" destOrd="0" presId="urn:microsoft.com/office/officeart/2005/8/layout/hierarchy1"/>
    <dgm:cxn modelId="{D60A7895-ADB5-4215-980A-058A925AB80D}" type="presOf" srcId="{C19B5B2E-7976-43B7-8BCA-8BC9FD7A1B12}" destId="{4F71F8FE-7506-497D-B638-98E49474B8C5}" srcOrd="0" destOrd="0" presId="urn:microsoft.com/office/officeart/2005/8/layout/hierarchy1"/>
    <dgm:cxn modelId="{5AD05361-0D51-4472-8A64-179D876C72DB}" type="presParOf" srcId="{B75A4B4E-6624-4D90-BBC4-CA1CEEFB14DC}" destId="{E999B637-9956-45DC-AAFD-10826B90D3AC}" srcOrd="1" destOrd="1" presId="urn:microsoft.com/office/officeart/2005/8/layout/hierarchy1"/>
    <dgm:cxn modelId="{ED7DA631-E44B-428F-A7A7-A0505755B48E}" type="presParOf" srcId="{D22C1F00-7647-4373-A5BA-C1E61BBBA264}" destId="{BA78B410-DE8F-44D1-83E3-D64AFE96E75E}" srcOrd="2" destOrd="1" presId="urn:microsoft.com/office/officeart/2005/8/layout/hierarchy1"/>
    <dgm:cxn modelId="{2E7F005C-5429-4D63-B78E-E067F35C00CF}" type="presOf" srcId="{E3FF7C17-19DF-4C2E-9E5D-E62B75590468}" destId="{BA78B410-DE8F-44D1-83E3-D64AFE96E75E}" srcOrd="0" destOrd="0" presId="urn:microsoft.com/office/officeart/2005/8/layout/hierarchy1"/>
    <dgm:cxn modelId="{E70A5F39-2B50-46D8-BBE4-601055704199}" type="presParOf" srcId="{D22C1F00-7647-4373-A5BA-C1E61BBBA264}" destId="{BA4A379A-2BF7-4DD9-8809-D961B85B8CD9}" srcOrd="3" destOrd="1" presId="urn:microsoft.com/office/officeart/2005/8/layout/hierarchy1"/>
    <dgm:cxn modelId="{8F53509F-7DB2-4AC8-8CFC-D2420181A15E}" type="presParOf" srcId="{BA4A379A-2BF7-4DD9-8809-D961B85B8CD9}" destId="{7054D0BF-1CB4-494C-A2CA-D8D9347C6AFE}" srcOrd="0" destOrd="3" presId="urn:microsoft.com/office/officeart/2005/8/layout/hierarchy1"/>
    <dgm:cxn modelId="{C854F2FF-6DDF-4FE3-9167-0BF9B08E234F}" type="presParOf" srcId="{7054D0BF-1CB4-494C-A2CA-D8D9347C6AFE}" destId="{6BF3B78E-B09F-4E3B-B4C6-00A051583277}" srcOrd="0" destOrd="0" presId="urn:microsoft.com/office/officeart/2005/8/layout/hierarchy1"/>
    <dgm:cxn modelId="{63CD1C05-E61B-4CB6-B148-09C92CD404FD}" type="presParOf" srcId="{7054D0BF-1CB4-494C-A2CA-D8D9347C6AFE}" destId="{0015496C-1903-4EC7-84E7-105E85B77DE0}" srcOrd="1" destOrd="0" presId="urn:microsoft.com/office/officeart/2005/8/layout/hierarchy1"/>
    <dgm:cxn modelId="{D8E8EA1B-CD48-4EBE-BA49-ECCD1FFA6E49}" type="presOf" srcId="{D9736830-C6AB-4DA4-B40A-1EED089F6FE4}" destId="{0015496C-1903-4EC7-84E7-105E85B77DE0}" srcOrd="0" destOrd="0" presId="urn:microsoft.com/office/officeart/2005/8/layout/hierarchy1"/>
    <dgm:cxn modelId="{3A1D2411-4128-4C05-A971-ACF4F0BB6E8A}" type="presParOf" srcId="{BA4A379A-2BF7-4DD9-8809-D961B85B8CD9}" destId="{6C271055-8C93-4C72-93B0-E66F23A7D45A}" srcOrd="1" destOrd="3" presId="urn:microsoft.com/office/officeart/2005/8/layout/hierarchy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855643" cy="743057"/>
        </a:xfrm>
        <a:custGeom>
          <a:avLst/>
          <a:gdLst/>
          <a:ahLst/>
          <a:cxnLst/>
          <a:rect l="0" t="0" r="0" b="0"/>
          <a:pathLst>
            <a:path>
              <a:moveTo>
                <a:pt x="0" y="0"/>
              </a:moveTo>
              <a:lnTo>
                <a:pt x="0" y="506372"/>
              </a:lnTo>
              <a:lnTo>
                <a:pt x="2855643" y="506372"/>
              </a:lnTo>
              <a:lnTo>
                <a:pt x="2855643"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solidFill>
                <a:srgbClr val="C00000"/>
              </a:solidFill>
              <a:latin typeface="Times New Roman" panose="02020603050405020304" pitchFamily="18" charset="0"/>
              <a:cs typeface="Times New Roman" panose="02020603050405020304" pitchFamily="18" charset="0"/>
            </a:rPr>
            <a:t>b. Chủ nghĩa duy vật lịch sử</a:t>
          </a:r>
          <a:endParaRPr lang="en-US" sz="2800" i="0" kern="1200">
            <a:solidFill>
              <a:srgbClr val="C00000"/>
            </a:solidFill>
          </a:endParaRPr>
        </a:p>
      </dsp:txBody>
      <dsp:txXfrm>
        <a:off x="1488141" y="318934"/>
        <a:ext cx="9209084" cy="1527341"/>
      </dsp:txXfrm>
    </dsp:sp>
    <dsp:sp modelId="{A1976460-A104-42AC-9C63-A0FCBF45F199}">
      <dsp:nvSpPr>
        <dsp:cNvPr id="0" name=""/>
        <dsp:cNvSpPr/>
      </dsp:nvSpPr>
      <dsp:spPr>
        <a:xfrm>
          <a:off x="425736" y="2367164"/>
          <a:ext cx="5143525"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709617" y="2636851"/>
          <a:ext cx="5143525"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Quy luật về sự phù hợp của quan hệ sản xuất với trình độ phát triển của lực lượng sản xuất</a:t>
          </a:r>
          <a:endParaRPr lang="en-US" sz="2800" b="0" i="0" kern="1200"/>
        </a:p>
      </dsp:txBody>
      <dsp:txXfrm>
        <a:off x="765796" y="2693030"/>
        <a:ext cx="5031167" cy="1805730"/>
      </dsp:txXfrm>
    </dsp:sp>
    <dsp:sp modelId="{6BF3B78E-B09F-4E3B-B4C6-00A051583277}">
      <dsp:nvSpPr>
        <dsp:cNvPr id="0" name=""/>
        <dsp:cNvSpPr/>
      </dsp:nvSpPr>
      <dsp:spPr>
        <a:xfrm>
          <a:off x="6137024"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420904"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Quy luật về mối quan hệ biện chứng giữa cơ sở hạ tầng và kiến trúc thượng tầng</a:t>
          </a:r>
          <a:endParaRPr lang="en-US" sz="2800" kern="1200">
            <a:latin typeface="Times New Roman" panose="02020603050405020304" pitchFamily="18" charset="0"/>
            <a:cs typeface="Times New Roman" panose="02020603050405020304" pitchFamily="18" charset="0"/>
          </a:endParaRPr>
        </a:p>
      </dsp:txBody>
      <dsp:txXfrm>
        <a:off x="6477206" y="2693153"/>
        <a:ext cx="4942240" cy="1809702"/>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3">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C3A4664-44B5-4AA4-AA64-9FAB7162F118}" type="datetimeFigureOut">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773EDD13-B2E7-43BE-929A-6DA45EBF7F3B}" type="slidenum">
              <a:rPr kumimoji="0" lang="en-US" altLang="vi-VN"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fld>
            <a:endParaRPr kumimoji="0" lang="en-US" altLang="vi-VN"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2" name="Slide Image Placeholder 1"/>
          <p:cNvSpPr>
            <a:spLocks noGrp="1" noRot="1" noChangeAspect="1" noTextEdit="1"/>
          </p:cNvSpPr>
          <p:nvPr>
            <p:ph type="sldImg"/>
          </p:nvPr>
        </p:nvSpPr>
        <p:spPr>
          <a:ln>
            <a:solidFill>
              <a:srgbClr val="000000">
                <a:alpha val="100000"/>
              </a:srgbClr>
            </a:solidFill>
            <a:miter lim="800000"/>
          </a:ln>
        </p:spPr>
      </p:sp>
      <p:sp>
        <p:nvSpPr>
          <p:cNvPr id="107523" name="Notes Placeholder 2"/>
          <p:cNvSpPr>
            <a:spLocks noGrp="1"/>
          </p:cNvSpPr>
          <p:nvPr>
            <p:ph type="body" idx="1"/>
          </p:nvPr>
        </p:nvSpPr>
        <p:spPr>
          <a:noFill/>
          <a:ln>
            <a:noFill/>
          </a:ln>
        </p:spPr>
        <p:txBody>
          <a:bodyPr wrap="square" lIns="91440" tIns="45720" rIns="91440" bIns="45720" anchor="t" anchorCtr="0"/>
          <a:p>
            <a:pPr lvl="0"/>
            <a:endParaRPr lang="en-US" altLang="en-US" dirty="0">
              <a:latin typeface="Calibri" panose="020F0502020204030204" pitchFamily="34" charset="0"/>
            </a:endParaRPr>
          </a:p>
        </p:txBody>
      </p:sp>
      <p:sp>
        <p:nvSpPr>
          <p:cNvPr id="10752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altLang="en-US" sz="1200" dirty="0"/>
            </a:fld>
            <a:endParaRPr lang="en-US"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6" name="Slide Image Placeholder 1"/>
          <p:cNvSpPr>
            <a:spLocks noGrp="1" noRot="1" noChangeAspect="1" noTextEdit="1"/>
          </p:cNvSpPr>
          <p:nvPr>
            <p:ph type="sldImg"/>
          </p:nvPr>
        </p:nvSpPr>
        <p:spPr>
          <a:ln>
            <a:solidFill>
              <a:srgbClr val="000000">
                <a:alpha val="100000"/>
              </a:srgbClr>
            </a:solidFill>
            <a:miter lim="800000"/>
          </a:ln>
        </p:spPr>
      </p:sp>
      <p:sp>
        <p:nvSpPr>
          <p:cNvPr id="108547" name="Notes Placeholder 2"/>
          <p:cNvSpPr>
            <a:spLocks noGrp="1"/>
          </p:cNvSpPr>
          <p:nvPr>
            <p:ph type="body" idx="1"/>
          </p:nvPr>
        </p:nvSpPr>
        <p:spPr>
          <a:noFill/>
          <a:ln>
            <a:noFill/>
          </a:ln>
        </p:spPr>
        <p:txBody>
          <a:bodyPr wrap="square" lIns="91440" tIns="45720" rIns="91440" bIns="45720" anchor="t" anchorCtr="0"/>
          <a:p>
            <a:pPr lvl="0"/>
            <a:endParaRPr lang="en-US" altLang="en-US" dirty="0">
              <a:latin typeface="Calibri" panose="020F0502020204030204" pitchFamily="34" charset="0"/>
            </a:endParaRPr>
          </a:p>
        </p:txBody>
      </p:sp>
      <p:sp>
        <p:nvSpPr>
          <p:cNvPr id="10854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altLang="en-US" sz="1200" dirty="0"/>
            </a:fld>
            <a:endParaRPr lang="en-US"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9570" name="Slide Image Placeholder 1"/>
          <p:cNvSpPr>
            <a:spLocks noGrp="1" noRot="1" noChangeAspect="1" noTextEdit="1"/>
          </p:cNvSpPr>
          <p:nvPr>
            <p:ph type="sldImg"/>
          </p:nvPr>
        </p:nvSpPr>
        <p:spPr>
          <a:ln>
            <a:solidFill>
              <a:srgbClr val="000000">
                <a:alpha val="100000"/>
              </a:srgbClr>
            </a:solidFill>
            <a:miter lim="800000"/>
          </a:ln>
        </p:spPr>
      </p:sp>
      <p:sp>
        <p:nvSpPr>
          <p:cNvPr id="109571" name="Notes Placeholder 2"/>
          <p:cNvSpPr>
            <a:spLocks noGrp="1"/>
          </p:cNvSpPr>
          <p:nvPr>
            <p:ph type="body" idx="1"/>
          </p:nvPr>
        </p:nvSpPr>
        <p:spPr>
          <a:noFill/>
          <a:ln>
            <a:noFill/>
          </a:ln>
        </p:spPr>
        <p:txBody>
          <a:bodyPr wrap="square" lIns="91440" tIns="45720" rIns="91440" bIns="45720" anchor="t" anchorCtr="0"/>
          <a:p>
            <a:pPr lvl="0"/>
            <a:endParaRPr lang="en-US" altLang="en-US" dirty="0">
              <a:latin typeface="Calibri" panose="020F0502020204030204" pitchFamily="34" charset="0"/>
            </a:endParaRPr>
          </a:p>
        </p:txBody>
      </p:sp>
      <p:sp>
        <p:nvSpPr>
          <p:cNvPr id="10957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altLang="en-US" sz="1200" dirty="0">
                <a:solidFill>
                  <a:srgbClr val="000000"/>
                </a:solidFill>
              </a:rPr>
            </a:fld>
            <a:endParaRPr lang="en-US" altLang="en-US" sz="1200" dirty="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0594" name="Slide Image Placeholder 1"/>
          <p:cNvSpPr>
            <a:spLocks noGrp="1" noRot="1" noChangeAspect="1" noTextEdit="1"/>
          </p:cNvSpPr>
          <p:nvPr>
            <p:ph type="sldImg"/>
          </p:nvPr>
        </p:nvSpPr>
        <p:spPr>
          <a:ln>
            <a:solidFill>
              <a:srgbClr val="000000">
                <a:alpha val="100000"/>
              </a:srgbClr>
            </a:solidFill>
            <a:miter lim="800000"/>
          </a:ln>
        </p:spPr>
      </p:sp>
      <p:sp>
        <p:nvSpPr>
          <p:cNvPr id="110595" name="Notes Placeholder 2"/>
          <p:cNvSpPr>
            <a:spLocks noGrp="1"/>
          </p:cNvSpPr>
          <p:nvPr>
            <p:ph type="body" idx="1"/>
          </p:nvPr>
        </p:nvSpPr>
        <p:spPr>
          <a:noFill/>
          <a:ln>
            <a:noFill/>
          </a:ln>
        </p:spPr>
        <p:txBody>
          <a:bodyPr wrap="square" lIns="91440" tIns="45720" rIns="91440" bIns="45720" anchor="t" anchorCtr="0"/>
          <a:p>
            <a:pPr lvl="0"/>
            <a:endParaRPr lang="en-US" altLang="en-US" dirty="0">
              <a:latin typeface="Calibri" panose="020F0502020204030204" pitchFamily="34" charset="0"/>
            </a:endParaRPr>
          </a:p>
        </p:txBody>
      </p:sp>
      <p:sp>
        <p:nvSpPr>
          <p:cNvPr id="110596"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altLang="en-US" sz="1200" dirty="0">
                <a:solidFill>
                  <a:srgbClr val="000000"/>
                </a:solidFill>
              </a:rPr>
            </a:fld>
            <a:endParaRPr lang="en-US" altLang="en-US" sz="1200" dirty="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Slide Image Placeholder 1"/>
          <p:cNvSpPr>
            <a:spLocks noGrp="1" noRot="1" noChangeAspect="1" noTextEdit="1"/>
          </p:cNvSpPr>
          <p:nvPr>
            <p:ph type="sldImg"/>
          </p:nvPr>
        </p:nvSpPr>
        <p:spPr>
          <a:ln>
            <a:solidFill>
              <a:srgbClr val="000000">
                <a:alpha val="100000"/>
              </a:srgbClr>
            </a:solidFill>
            <a:miter lim="800000"/>
          </a:ln>
        </p:spPr>
      </p:sp>
      <p:sp>
        <p:nvSpPr>
          <p:cNvPr id="40963" name="Notes Placeholder 2"/>
          <p:cNvSpPr>
            <a:spLocks noGrp="1"/>
          </p:cNvSpPr>
          <p:nvPr>
            <p:ph type="body" idx="1"/>
          </p:nvPr>
        </p:nvSpPr>
        <p:spPr>
          <a:noFill/>
          <a:ln>
            <a:noFill/>
          </a:ln>
        </p:spPr>
        <p:txBody>
          <a:bodyPr wrap="square" lIns="91440" tIns="45720" rIns="91440" bIns="45720" anchor="t" anchorCtr="0"/>
          <a:p>
            <a:pPr lvl="0" eaLnBrk="1" hangingPunct="1">
              <a:spcBef>
                <a:spcPct val="0"/>
              </a:spcBef>
            </a:pPr>
            <a:endParaRPr lang="en-US" altLang="vi-VN" dirty="0">
              <a:latin typeface="Calibri" panose="020F0502020204030204" pitchFamily="34" charset="0"/>
            </a:endParaRPr>
          </a:p>
        </p:txBody>
      </p:sp>
      <p:sp>
        <p:nvSpPr>
          <p:cNvPr id="4096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3010"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43011" name="Google Shape;186;p12:notes"/>
          <p:cNvSpPr>
            <a:spLocks noGrp="1"/>
          </p:cNvSpPr>
          <p:nvPr>
            <p:ph type="body" idx="1"/>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5058"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45059" name="Google Shape;186;p12:notes"/>
          <p:cNvSpPr>
            <a:spLocks noGrp="1"/>
          </p:cNvSpPr>
          <p:nvPr>
            <p:ph type="body" idx="1"/>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7106" name="Google Shape;202;p14: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47107" name="Google Shape;203;p14:notes"/>
          <p:cNvSpPr>
            <a:spLocks noGrp="1"/>
          </p:cNvSpPr>
          <p:nvPr>
            <p:ph type="body" idx="1"/>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02" name="Google Shape;185;p12:notes"/>
          <p:cNvSpPr>
            <a:spLocks noGrp="1" noRot="1" noChangeAspect="1" noTextEdit="1"/>
          </p:cNvSpPr>
          <p:nvPr>
            <p:ph type="sldImg" idx="2"/>
          </p:nvPr>
        </p:nvSpPr>
        <p:spPr>
          <a:custGeom>
            <a:avLst/>
            <a:gdLst/>
            <a:ahLst/>
            <a:cxnLst>
              <a:cxn ang="0">
                <a:pos x="0" y="0"/>
              </a:cxn>
              <a:cxn ang="0">
                <a:pos x="2147483646" y="0"/>
              </a:cxn>
              <a:cxn ang="0">
                <a:pos x="2147483646" y="2147483646"/>
              </a:cxn>
              <a:cxn ang="0">
                <a:pos x="0" y="2147483646"/>
              </a:cxn>
              <a:cxn ang="0">
                <a:pos x="0" y="0"/>
              </a:cxn>
            </a:cxnLst>
            <a:pathLst>
              <a:path w="120000" h="120000">
                <a:moveTo>
                  <a:pt x="0" y="0"/>
                </a:moveTo>
                <a:lnTo>
                  <a:pt x="120000" y="0"/>
                </a:lnTo>
                <a:lnTo>
                  <a:pt x="120000" y="120000"/>
                </a:lnTo>
                <a:lnTo>
                  <a:pt x="0" y="120000"/>
                </a:lnTo>
                <a:lnTo>
                  <a:pt x="0" y="0"/>
                </a:lnTo>
                <a:close/>
              </a:path>
            </a:pathLst>
          </a:custGeom>
          <a:ln w="9525">
            <a:solidFill>
              <a:srgbClr val="000000">
                <a:alpha val="100000"/>
              </a:srgbClr>
            </a:solidFill>
            <a:headEnd w="sm" len="sm"/>
            <a:tailEnd w="sm" len="sm"/>
          </a:ln>
        </p:spPr>
      </p:sp>
      <p:sp>
        <p:nvSpPr>
          <p:cNvPr id="51203" name="Google Shape;186;p12:notes"/>
          <p:cNvSpPr>
            <a:spLocks noGrp="1"/>
          </p:cNvSpPr>
          <p:nvPr>
            <p:ph type="body" idx="1"/>
          </p:nvPr>
        </p:nvSpPr>
        <p:spPr>
          <a:noFill/>
          <a:ln>
            <a:noFill/>
          </a:ln>
        </p:spPr>
        <p:txBody>
          <a:bodyPr wrap="square" lIns="91425" tIns="91425" rIns="91425" bIns="91425" anchor="t" anchorCtr="0"/>
          <a:p>
            <a:pPr lvl="0">
              <a:spcBef>
                <a:spcPct val="0"/>
              </a:spcBef>
            </a:pPr>
            <a:endParaRPr lang="en-US" altLang="en-US"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Slide Image Placeholder 1"/>
          <p:cNvSpPr>
            <a:spLocks noGrp="1" noRot="1" noChangeAspect="1" noTextEdit="1"/>
          </p:cNvSpPr>
          <p:nvPr>
            <p:ph type="sldImg"/>
          </p:nvPr>
        </p:nvSpPr>
        <p:spPr>
          <a:ln>
            <a:solidFill>
              <a:srgbClr val="000000">
                <a:alpha val="100000"/>
              </a:srgbClr>
            </a:solidFill>
            <a:miter lim="800000"/>
          </a:ln>
        </p:spPr>
      </p:sp>
      <p:sp>
        <p:nvSpPr>
          <p:cNvPr id="57347" name="Notes Placeholder 2"/>
          <p:cNvSpPr>
            <a:spLocks noGrp="1"/>
          </p:cNvSpPr>
          <p:nvPr>
            <p:ph type="body" idx="1"/>
          </p:nvPr>
        </p:nvSpPr>
        <p:spPr>
          <a:noFill/>
          <a:ln>
            <a:noFill/>
          </a:ln>
        </p:spPr>
        <p:txBody>
          <a:bodyPr wrap="square" lIns="91440" tIns="45720" rIns="91440" bIns="45720" anchor="t" anchorCtr="0"/>
          <a:p>
            <a:pPr lvl="0"/>
            <a:endParaRPr lang="en-US" altLang="en-US"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7" name="Date Placeholder 3"/>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6D2AB12F-B3B4-41BF-8F70-3A5243E86E77}"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3"/>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2284BBD-55A7-48AE-9F51-2E76898CF151}"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7" name="Date Placeholder 3"/>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4700AF0B-4446-4301-B665-97C988EABD19}"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4"/>
          <p:cNvSpPr>
            <a:spLocks noGrp="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5"/>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6"/>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68D5BF29-EF4A-4270-922F-46CB22DC8533}"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7"/>
          <p:cNvSpPr>
            <a:spLocks noGrp="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8"/>
          <p:cNvSpPr>
            <a:spLocks noGrp="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490A43DB-D9E4-4C5D-9F12-3CD3E1E109FB}"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Date Placeholder 2"/>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3"/>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4"/>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71D648B4-382F-4E73-AF02-58502F8D9408}"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Date Placeholder 1"/>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2"/>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3"/>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F53A42AE-2E22-4754-A4A7-2D2AE661F4C3}"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7" name="Date Placeholder 4"/>
          <p:cNvSpPr>
            <a:spLocks noGrp="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5"/>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6"/>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2BABD7B-B9A4-4C0E-8F11-63157953650D}"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7" name="Date Placeholder 4"/>
          <p:cNvSpPr>
            <a:spLocks noGrp="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5"/>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6"/>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9308139D-A5B0-4E94-BAB8-8376FC4394E1}"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3"/>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2C147240-5E39-4EC6-B1B4-2CF4A874D7A0}"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3"/>
          <p:cNvSpPr>
            <a:spLocks noGrp="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a:latin typeface=".VnTime" panose="020B7200000000000000"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DE879CFB-8039-4BF0-A063-6909F4A4A696}" type="slidenum">
              <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rotWithShape="0">
          <a:blip r:embed="rId2"/>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2" name="Date Placeholder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996E9B2E-6AA0-4A9A-90E5-E7136FA5AE76}"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p:cSld name="QUOTE">
    <p:bg>
      <p:bgPr>
        <a:blipFill rotWithShape="0">
          <a:blip r:embed="rId2"/>
          <a:stretch>
            <a:fillRect/>
          </a:stretch>
        </a:blipFill>
        <a:effectLst/>
      </p:bgPr>
    </p:bg>
    <p:spTree>
      <p:nvGrpSpPr>
        <p:cNvPr id="1" name="Shape 55"/>
        <p:cNvGrpSpPr/>
        <p:nvPr/>
      </p:nvGrpSpPr>
      <p:grpSpPr>
        <a:xfrm>
          <a:off x="0" y="0"/>
          <a:ext cx="0" cy="0"/>
          <a:chOff x="0" y="0"/>
          <a:chExt cx="0" cy="0"/>
        </a:xfrm>
      </p:grpSpPr>
      <p:sp>
        <p:nvSpPr>
          <p:cNvPr id="56" name="Google Shape;56;p34"/>
          <p:cNvSpPr txBox="1">
            <a:spLocks noGrp="1"/>
          </p:cNvSpPr>
          <p:nvPr>
            <p:ph type="ctrTitle"/>
          </p:nvPr>
        </p:nvSpPr>
        <p:spPr>
          <a:xfrm>
            <a:off x="2284101" y="2335233"/>
            <a:ext cx="3834000" cy="770400"/>
          </a:xfrm>
          <a:prstGeom prst="rect">
            <a:avLst/>
          </a:prstGeom>
          <a:noFill/>
          <a:ln>
            <a:noFill/>
          </a:ln>
        </p:spPr>
        <p:txBody>
          <a:bodyPr spcFirstLastPara="1" lIns="91425" tIns="91425" rIns="91425" bIns="91425" anchor="t">
            <a:noAutofit/>
          </a:bodyPr>
          <a:lstStyle>
            <a:lvl1pPr lvl="0" algn="r">
              <a:lnSpc>
                <a:spcPct val="100000"/>
              </a:lnSpc>
              <a:spcBef>
                <a:spcPts val="0"/>
              </a:spcBef>
              <a:spcAft>
                <a:spcPts val="0"/>
              </a:spcAft>
              <a:buSzPts val="1400"/>
              <a:buNone/>
              <a:defRPr sz="1865">
                <a:solidFill>
                  <a:schemeClr val="accent1"/>
                </a:solidFill>
              </a:defRPr>
            </a:lvl1pPr>
            <a:lvl2pPr lvl="1" algn="ctr">
              <a:lnSpc>
                <a:spcPct val="100000"/>
              </a:lnSpc>
              <a:spcBef>
                <a:spcPts val="0"/>
              </a:spcBef>
              <a:spcAft>
                <a:spcPts val="0"/>
              </a:spcAft>
              <a:buSzPts val="1400"/>
              <a:buNone/>
              <a:defRPr sz="1865"/>
            </a:lvl2pPr>
            <a:lvl3pPr lvl="2" algn="ctr">
              <a:lnSpc>
                <a:spcPct val="100000"/>
              </a:lnSpc>
              <a:spcBef>
                <a:spcPts val="0"/>
              </a:spcBef>
              <a:spcAft>
                <a:spcPts val="0"/>
              </a:spcAft>
              <a:buSzPts val="1400"/>
              <a:buNone/>
              <a:defRPr sz="1865"/>
            </a:lvl3pPr>
            <a:lvl4pPr lvl="3" algn="ctr">
              <a:lnSpc>
                <a:spcPct val="100000"/>
              </a:lnSpc>
              <a:spcBef>
                <a:spcPts val="0"/>
              </a:spcBef>
              <a:spcAft>
                <a:spcPts val="0"/>
              </a:spcAft>
              <a:buSzPts val="1400"/>
              <a:buNone/>
              <a:defRPr sz="1865"/>
            </a:lvl4pPr>
            <a:lvl5pPr lvl="4" algn="ctr">
              <a:lnSpc>
                <a:spcPct val="100000"/>
              </a:lnSpc>
              <a:spcBef>
                <a:spcPts val="0"/>
              </a:spcBef>
              <a:spcAft>
                <a:spcPts val="0"/>
              </a:spcAft>
              <a:buSzPts val="1400"/>
              <a:buNone/>
              <a:defRPr sz="1865"/>
            </a:lvl5pPr>
            <a:lvl6pPr lvl="5" algn="ctr">
              <a:lnSpc>
                <a:spcPct val="100000"/>
              </a:lnSpc>
              <a:spcBef>
                <a:spcPts val="0"/>
              </a:spcBef>
              <a:spcAft>
                <a:spcPts val="0"/>
              </a:spcAft>
              <a:buSzPts val="1400"/>
              <a:buNone/>
              <a:defRPr sz="1865"/>
            </a:lvl6pPr>
            <a:lvl7pPr lvl="6" algn="ctr">
              <a:lnSpc>
                <a:spcPct val="100000"/>
              </a:lnSpc>
              <a:spcBef>
                <a:spcPts val="0"/>
              </a:spcBef>
              <a:spcAft>
                <a:spcPts val="0"/>
              </a:spcAft>
              <a:buSzPts val="1400"/>
              <a:buNone/>
              <a:defRPr sz="1865"/>
            </a:lvl7pPr>
            <a:lvl8pPr lvl="7" algn="ctr">
              <a:lnSpc>
                <a:spcPct val="100000"/>
              </a:lnSpc>
              <a:spcBef>
                <a:spcPts val="0"/>
              </a:spcBef>
              <a:spcAft>
                <a:spcPts val="0"/>
              </a:spcAft>
              <a:buSzPts val="1400"/>
              <a:buNone/>
              <a:defRPr sz="1865"/>
            </a:lvl8pPr>
            <a:lvl9pPr lvl="8" algn="ctr">
              <a:lnSpc>
                <a:spcPct val="100000"/>
              </a:lnSpc>
              <a:spcBef>
                <a:spcPts val="0"/>
              </a:spcBef>
              <a:spcAft>
                <a:spcPts val="0"/>
              </a:spcAft>
              <a:buSzPts val="1400"/>
              <a:buNone/>
              <a:defRPr sz="1865"/>
            </a:lvl9pPr>
          </a:lstStyle>
          <a:p/>
        </p:txBody>
      </p:sp>
      <p:sp>
        <p:nvSpPr>
          <p:cNvPr id="57" name="Google Shape;57;p34"/>
          <p:cNvSpPr txBox="1">
            <a:spLocks noGrp="1"/>
          </p:cNvSpPr>
          <p:nvPr>
            <p:ph type="subTitle" idx="1"/>
          </p:nvPr>
        </p:nvSpPr>
        <p:spPr>
          <a:xfrm>
            <a:off x="916200" y="2043833"/>
            <a:ext cx="5482800" cy="770400"/>
          </a:xfrm>
          <a:prstGeom prst="rect">
            <a:avLst/>
          </a:prstGeom>
          <a:noFill/>
          <a:ln>
            <a:noFill/>
          </a:ln>
        </p:spPr>
        <p:txBody>
          <a:bodyPr spcFirstLastPara="1" lIns="91425" tIns="91425" rIns="91425" bIns="91425" anchor="b">
            <a:noAutofit/>
          </a:bodyPr>
          <a:lstStyle>
            <a:lvl1pPr lvl="0" algn="l">
              <a:lnSpc>
                <a:spcPct val="100000"/>
              </a:lnSpc>
              <a:spcBef>
                <a:spcPts val="0"/>
              </a:spcBef>
              <a:spcAft>
                <a:spcPts val="0"/>
              </a:spcAft>
              <a:buSzPts val="1200"/>
              <a:buNone/>
              <a:defRPr sz="2135">
                <a:solidFill>
                  <a:schemeClr val="dk1"/>
                </a:solidFill>
              </a:defRPr>
            </a:lvl1pPr>
            <a:lvl2pPr lvl="1" algn="l">
              <a:lnSpc>
                <a:spcPct val="100000"/>
              </a:lnSpc>
              <a:spcBef>
                <a:spcPts val="2135"/>
              </a:spcBef>
              <a:spcAft>
                <a:spcPts val="0"/>
              </a:spcAft>
              <a:buSzPts val="1200"/>
              <a:buNone/>
              <a:defRPr sz="2135"/>
            </a:lvl2pPr>
            <a:lvl3pPr lvl="2" algn="l">
              <a:lnSpc>
                <a:spcPct val="100000"/>
              </a:lnSpc>
              <a:spcBef>
                <a:spcPts val="2135"/>
              </a:spcBef>
              <a:spcAft>
                <a:spcPts val="0"/>
              </a:spcAft>
              <a:buSzPts val="1200"/>
              <a:buNone/>
              <a:defRPr sz="2135"/>
            </a:lvl3pPr>
            <a:lvl4pPr lvl="3" algn="l">
              <a:lnSpc>
                <a:spcPct val="100000"/>
              </a:lnSpc>
              <a:spcBef>
                <a:spcPts val="2135"/>
              </a:spcBef>
              <a:spcAft>
                <a:spcPts val="0"/>
              </a:spcAft>
              <a:buSzPts val="1200"/>
              <a:buNone/>
              <a:defRPr sz="2135"/>
            </a:lvl4pPr>
            <a:lvl5pPr lvl="4" algn="l">
              <a:lnSpc>
                <a:spcPct val="100000"/>
              </a:lnSpc>
              <a:spcBef>
                <a:spcPts val="2135"/>
              </a:spcBef>
              <a:spcAft>
                <a:spcPts val="0"/>
              </a:spcAft>
              <a:buSzPts val="1200"/>
              <a:buNone/>
              <a:defRPr sz="2135"/>
            </a:lvl5pPr>
            <a:lvl6pPr lvl="5" algn="l">
              <a:lnSpc>
                <a:spcPct val="100000"/>
              </a:lnSpc>
              <a:spcBef>
                <a:spcPts val="2135"/>
              </a:spcBef>
              <a:spcAft>
                <a:spcPts val="0"/>
              </a:spcAft>
              <a:buSzPts val="1200"/>
              <a:buNone/>
              <a:defRPr sz="2135"/>
            </a:lvl6pPr>
            <a:lvl7pPr lvl="6" algn="l">
              <a:lnSpc>
                <a:spcPct val="100000"/>
              </a:lnSpc>
              <a:spcBef>
                <a:spcPts val="2135"/>
              </a:spcBef>
              <a:spcAft>
                <a:spcPts val="0"/>
              </a:spcAft>
              <a:buSzPts val="1200"/>
              <a:buNone/>
              <a:defRPr sz="2135"/>
            </a:lvl7pPr>
            <a:lvl8pPr lvl="7" algn="l">
              <a:lnSpc>
                <a:spcPct val="100000"/>
              </a:lnSpc>
              <a:spcBef>
                <a:spcPts val="2135"/>
              </a:spcBef>
              <a:spcAft>
                <a:spcPts val="0"/>
              </a:spcAft>
              <a:buSzPts val="1200"/>
              <a:buNone/>
              <a:defRPr sz="2135"/>
            </a:lvl8pPr>
            <a:lvl9pPr lvl="8" algn="l">
              <a:lnSpc>
                <a:spcPct val="100000"/>
              </a:lnSpc>
              <a:spcBef>
                <a:spcPts val="2135"/>
              </a:spcBef>
              <a:spcAft>
                <a:spcPts val="2135"/>
              </a:spcAft>
              <a:buSzPts val="1200"/>
              <a:buNone/>
              <a:defRPr sz="2135"/>
            </a:lvl9pPr>
          </a:lstStyle>
          <a:p/>
        </p:txBody>
      </p:sp>
      <p:sp>
        <p:nvSpPr>
          <p:cNvPr id="2" name="Date Placeholder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996E9B2E-6AA0-4A9A-90E5-E7136FA5AE76}"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nchorCtr="0"/>
          <a:p>
            <a:pPr lvl="0"/>
            <a:r>
              <a:rPr lang="en-US" altLang="en-US" dirty="0"/>
              <a:t>Click to edit Master title style</a:t>
            </a:r>
            <a:endParaRPr lang="en-US" altLang="en-US" dirty="0"/>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p>
            <a:pPr lvl="0"/>
            <a:r>
              <a:rPr lang="en-US" altLang="en-US" dirty="0"/>
              <a:t>Click to edit Master text styles</a:t>
            </a:r>
            <a:endParaRPr lang="en-US" altLang="en-US" dirty="0"/>
          </a:p>
          <a:p>
            <a:pPr lvl="1"/>
            <a:r>
              <a:rPr lang="en-US" altLang="en-US" dirty="0"/>
              <a:t>Second level</a:t>
            </a:r>
            <a:endParaRPr lang="en-US" altLang="en-US" dirty="0"/>
          </a:p>
          <a:p>
            <a:pPr lvl="2"/>
            <a:r>
              <a:rPr lang="en-US" altLang="en-US" dirty="0"/>
              <a:t>Third level</a:t>
            </a:r>
            <a:endParaRPr lang="en-US" altLang="en-US" dirty="0"/>
          </a:p>
          <a:p>
            <a:pPr lvl="3"/>
            <a:r>
              <a:rPr lang="en-US" altLang="en-US" dirty="0"/>
              <a:t>Fourth level</a:t>
            </a:r>
            <a:endParaRPr lang="en-US" altLang="en-US" dirty="0"/>
          </a:p>
          <a:p>
            <a:pPr lvl="4"/>
            <a:r>
              <a:rPr lang="en-US" altLang="en-US" dirty="0"/>
              <a:t>Fifth level</a:t>
            </a:r>
            <a:endParaRPr lang="en-US" altLang="en-US" dirty="0"/>
          </a:p>
        </p:txBody>
      </p:sp>
      <p:sp>
        <p:nvSpPr>
          <p:cNvPr id="591876"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solidFill>
                  <a:srgbClr val="000000"/>
                </a:solidFill>
                <a:latin typeface="Arial" panose="020B0604020202020204" pitchFamily="34" charset="0"/>
                <a:cs typeface="+mn-cs"/>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591877"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591878"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a:solidFill>
                  <a:srgbClr val="000000"/>
                </a:solidFill>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996E9B2E-6AA0-4A9A-90E5-E7136FA5AE76}"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7" Type="http://schemas.openxmlformats.org/officeDocument/2006/relationships/comments" Target="../comments/comment1.xml"/><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GIF"/></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8.GIF"/><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image" Target="../media/image9.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jpeg"/><Relationship Id="rId1"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GIF"/></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2.xml"/><Relationship Id="rId7"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20.png"/><Relationship Id="rId4" Type="http://schemas.openxmlformats.org/officeDocument/2006/relationships/image" Target="../media/image19.pn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8.GIF"/><Relationship Id="rId7" Type="http://schemas.openxmlformats.org/officeDocument/2006/relationships/hyperlink" Target="https://vi.wikipedia.org/wiki/1882" TargetMode="External"/><Relationship Id="rId6" Type="http://schemas.openxmlformats.org/officeDocument/2006/relationships/hyperlink" Target="https://vi.wikipedia.org/wiki/19_th%C3%A1ng_4" TargetMode="External"/><Relationship Id="rId5" Type="http://schemas.openxmlformats.org/officeDocument/2006/relationships/hyperlink" Target="https://vi.wikipedia.org/wiki/1809" TargetMode="External"/><Relationship Id="rId4" Type="http://schemas.openxmlformats.org/officeDocument/2006/relationships/hyperlink" Target="https://vi.wikipedia.org/wiki/12_th%C3%A1ng_2" TargetMode="External"/><Relationship Id="rId3" Type="http://schemas.openxmlformats.org/officeDocument/2006/relationships/image" Target="../media/image23.jpeg"/><Relationship Id="rId2" Type="http://schemas.openxmlformats.org/officeDocument/2006/relationships/image" Target="../media/image22.jpeg"/><Relationship Id="rId10" Type="http://schemas.openxmlformats.org/officeDocument/2006/relationships/notesSlide" Target="../notesSlides/notesSlide3.xml"/><Relationship Id="rId1" Type="http://schemas.openxmlformats.org/officeDocument/2006/relationships/image" Target="../media/image21.jpeg"/></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image" Target="../media/image8.GIF"/><Relationship Id="rId2" Type="http://schemas.openxmlformats.org/officeDocument/2006/relationships/image" Target="../media/image25.jpeg"/><Relationship Id="rId1"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7.jpeg"/><Relationship Id="rId1"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8.jpeg"/><Relationship Id="rId1"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9.jpeg"/><Relationship Id="rId1"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2.jpeg"/><Relationship Id="rId1"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4.jpeg"/><Relationship Id="rId1" Type="http://schemas.openxmlformats.org/officeDocument/2006/relationships/image" Target="../media/image33.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6.jpeg"/><Relationship Id="rId1" Type="http://schemas.openxmlformats.org/officeDocument/2006/relationships/image" Target="../media/image35.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png"/></Relationships>
</file>

<file path=ppt/slides/_rels/slide2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9" Type="http://schemas.openxmlformats.org/officeDocument/2006/relationships/diagramColors" Target="../diagrams/colors4.xml"/><Relationship Id="rId8" Type="http://schemas.openxmlformats.org/officeDocument/2006/relationships/diagramQuickStyle" Target="../diagrams/quickStyle4.xml"/><Relationship Id="rId7" Type="http://schemas.openxmlformats.org/officeDocument/2006/relationships/diagramLayout" Target="../diagrams/layout4.xml"/><Relationship Id="rId6" Type="http://schemas.openxmlformats.org/officeDocument/2006/relationships/diagramData" Target="../diagrams/data4.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6" Type="http://schemas.openxmlformats.org/officeDocument/2006/relationships/slideLayout" Target="../slideLayouts/slideLayout2.xml"/><Relationship Id="rId15" Type="http://schemas.microsoft.com/office/2007/relationships/diagramDrawing" Target="../diagrams/drawing5.xml"/><Relationship Id="rId14" Type="http://schemas.openxmlformats.org/officeDocument/2006/relationships/diagramColors" Target="../diagrams/colors5.xml"/><Relationship Id="rId13" Type="http://schemas.openxmlformats.org/officeDocument/2006/relationships/diagramQuickStyle" Target="../diagrams/quickStyle5.xml"/><Relationship Id="rId12" Type="http://schemas.openxmlformats.org/officeDocument/2006/relationships/diagramLayout" Target="../diagrams/layout5.xml"/><Relationship Id="rId11" Type="http://schemas.openxmlformats.org/officeDocument/2006/relationships/diagramData" Target="../diagrams/data5.xml"/><Relationship Id="rId10" Type="http://schemas.microsoft.com/office/2007/relationships/diagramDrawing" Target="../diagrams/drawing4.xml"/><Relationship Id="rId1" Type="http://schemas.openxmlformats.org/officeDocument/2006/relationships/diagramData" Target="../diagrams/data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8.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0.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0.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1.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4.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image" Target="../media/image46.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47.jpeg"/></Relationships>
</file>

<file path=ppt/slides/_rels/slide37.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microsoft.com/office/2007/relationships/diagramDrawing" Target="../diagrams/drawing6.xml"/><Relationship Id="rId4" Type="http://schemas.openxmlformats.org/officeDocument/2006/relationships/diagramColors" Target="../diagrams/colors6.xml"/><Relationship Id="rId3" Type="http://schemas.openxmlformats.org/officeDocument/2006/relationships/diagramQuickStyle" Target="../diagrams/quickStyle6.xml"/><Relationship Id="rId2" Type="http://schemas.openxmlformats.org/officeDocument/2006/relationships/diagramLayout" Target="../diagrams/layout6.xml"/><Relationship Id="rId1" Type="http://schemas.openxmlformats.org/officeDocument/2006/relationships/diagramData" Target="../diagrams/data6.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8.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image" Target="../media/image45.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9.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9.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8.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6386" name="Title 3"/>
          <p:cNvSpPr>
            <a:spLocks noGrp="1"/>
          </p:cNvSpPr>
          <p:nvPr>
            <p:ph type="ctrTitle"/>
          </p:nvPr>
        </p:nvSpPr>
        <p:spPr>
          <a:xfrm>
            <a:off x="2209800" y="1052513"/>
            <a:ext cx="7772400" cy="1008062"/>
          </a:xfrm>
        </p:spPr>
        <p:txBody>
          <a:bodyPr vert="horz" wrap="square" lIns="91440" tIns="45720" rIns="91440" bIns="45720" anchor="ctr" anchorCtr="0"/>
          <a:p>
            <a:pPr>
              <a:buClrTx/>
              <a:buSzTx/>
              <a:buFontTx/>
            </a:pPr>
            <a:r>
              <a:rPr lang="en-US" altLang="vi-VN" sz="2400" b="1" i="1" dirty="0">
                <a:solidFill>
                  <a:srgbClr val="FF0000"/>
                </a:solidFill>
                <a:latin typeface="Times New Roman" panose="02020603050405020304" pitchFamily="18" charset="0"/>
                <a:cs typeface="Times New Roman" panose="02020603050405020304" pitchFamily="18" charset="0"/>
              </a:rPr>
              <a:t>B</a:t>
            </a:r>
            <a:r>
              <a:rPr lang="en-US" altLang="vi-VN" sz="2400" b="1" i="1" dirty="0">
                <a:solidFill>
                  <a:srgbClr val="FF0000"/>
                </a:solidFill>
                <a:latin typeface="Times New Roman" panose="02020603050405020304" pitchFamily="18" charset="0"/>
                <a:ea typeface="Times New Roman" panose="02020603050405020304" pitchFamily="18" charset="0"/>
              </a:rPr>
              <a:t>à</a:t>
            </a:r>
            <a:r>
              <a:rPr lang="en-US" altLang="vi-VN" sz="2400" b="1" i="1" dirty="0">
                <a:solidFill>
                  <a:srgbClr val="FF0000"/>
                </a:solidFill>
                <a:latin typeface="Times New Roman" panose="02020603050405020304" pitchFamily="18" charset="0"/>
                <a:cs typeface="Times New Roman" panose="02020603050405020304" pitchFamily="18" charset="0"/>
              </a:rPr>
              <a:t>i 1</a:t>
            </a:r>
            <a:endParaRPr lang="vi-VN" altLang="vi-VN" sz="2400" b="1" i="1" dirty="0">
              <a:solidFill>
                <a:srgbClr val="FF0000"/>
              </a:solidFill>
              <a:latin typeface="Times New Roman" panose="02020603050405020304" pitchFamily="18" charset="0"/>
              <a:ea typeface="Times New Roman" panose="02020603050405020304" pitchFamily="18" charset="0"/>
            </a:endParaRPr>
          </a:p>
        </p:txBody>
      </p:sp>
      <p:sp>
        <p:nvSpPr>
          <p:cNvPr id="16387" name="Subtitle 4"/>
          <p:cNvSpPr>
            <a:spLocks noGrp="1"/>
          </p:cNvSpPr>
          <p:nvPr>
            <p:ph type="subTitle" idx="1"/>
          </p:nvPr>
        </p:nvSpPr>
        <p:spPr>
          <a:xfrm>
            <a:off x="2895600" y="2349500"/>
            <a:ext cx="6400800" cy="1655763"/>
          </a:xfrm>
        </p:spPr>
        <p:txBody>
          <a:bodyPr vert="horz" wrap="square" lIns="91440" tIns="45720" rIns="91440" bIns="45720" anchor="t" anchorCtr="0"/>
          <a:p>
            <a:pPr>
              <a:buClrTx/>
              <a:buSzTx/>
              <a:buFontTx/>
            </a:pPr>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3"/>
          <p:cNvPicPr>
            <a:picLocks noChangeAspect="1"/>
          </p:cNvPicPr>
          <p:nvPr/>
        </p:nvPicPr>
        <p:blipFill>
          <a:blip r:embed="rId1"/>
          <a:stretch>
            <a:fillRect/>
          </a:stretch>
        </p:blipFill>
        <p:spPr>
          <a:xfrm>
            <a:off x="0" y="0"/>
            <a:ext cx="12192000" cy="6858000"/>
          </a:xfrm>
          <a:prstGeom prst="rect">
            <a:avLst/>
          </a:prstGeom>
          <a:noFill/>
          <a:ln w="9525">
            <a:noFill/>
          </a:ln>
        </p:spPr>
      </p:pic>
      <p:sp>
        <p:nvSpPr>
          <p:cNvPr id="17411" name="TextBox 21"/>
          <p:cNvSpPr txBox="1"/>
          <p:nvPr/>
        </p:nvSpPr>
        <p:spPr>
          <a:xfrm rot="-2819154">
            <a:off x="1660525" y="2203450"/>
            <a:ext cx="1982788"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vi-VN" altLang="en-US" sz="2800" b="1" dirty="0">
                <a:solidFill>
                  <a:schemeClr val="bg1"/>
                </a:solidFill>
                <a:latin typeface="Calibri" panose="020F0502020204030204" pitchFamily="34" charset="0"/>
                <a:cs typeface="Calibri" panose="020F0502020204030204" pitchFamily="34" charset="0"/>
              </a:rPr>
              <a:t>Thứ nhất</a:t>
            </a:r>
            <a:endParaRPr lang="en-US" altLang="en-US" sz="2800" b="1" dirty="0">
              <a:solidFill>
                <a:schemeClr val="bg1"/>
              </a:solidFill>
              <a:latin typeface="Calibri" panose="020F0502020204030204" pitchFamily="34" charset="0"/>
              <a:ea typeface="Calibri" panose="020F0502020204030204" pitchFamily="34" charset="0"/>
            </a:endParaRPr>
          </a:p>
        </p:txBody>
      </p:sp>
      <p:grpSp>
        <p:nvGrpSpPr>
          <p:cNvPr id="17412" name="Group 16"/>
          <p:cNvGrpSpPr/>
          <p:nvPr/>
        </p:nvGrpSpPr>
        <p:grpSpPr>
          <a:xfrm>
            <a:off x="0" y="-736600"/>
            <a:ext cx="11280775" cy="5181600"/>
            <a:chOff x="531813" y="1295400"/>
            <a:chExt cx="7826376" cy="3979864"/>
          </a:xfrm>
        </p:grpSpPr>
        <p:sp>
          <p:nvSpPr>
            <p:cNvPr id="35" name="Rectangle 34"/>
            <p:cNvSpPr/>
            <p:nvPr/>
          </p:nvSpPr>
          <p:spPr bwMode="auto">
            <a:xfrm>
              <a:off x="1355642" y="2201355"/>
              <a:ext cx="7002547" cy="3073909"/>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nvGrpSpPr>
            <p:cNvPr id="17428" name="Group 10"/>
            <p:cNvGrpSpPr/>
            <p:nvPr/>
          </p:nvGrpSpPr>
          <p:grpSpPr>
            <a:xfrm>
              <a:off x="531813" y="1295400"/>
              <a:ext cx="1677987" cy="2971800"/>
              <a:chOff x="4875530" y="1799576"/>
              <a:chExt cx="1314450" cy="2233823"/>
            </a:xfrm>
          </p:grpSpPr>
          <p:pic>
            <p:nvPicPr>
              <p:cNvPr id="17429" name="Picture 345" descr="shadow_1_m"/>
              <p:cNvPicPr>
                <a:picLocks noChangeAspect="1"/>
              </p:cNvPicPr>
              <p:nvPr/>
            </p:nvPicPr>
            <p:blipFill>
              <a:blip r:embed="rId2"/>
              <a:srcRect t="61411"/>
              <a:stretch>
                <a:fillRect/>
              </a:stretch>
            </p:blipFill>
            <p:spPr>
              <a:xfrm rot="-2717892">
                <a:off x="4404384" y="2838135"/>
                <a:ext cx="2233823" cy="156705"/>
              </a:xfrm>
              <a:prstGeom prst="rect">
                <a:avLst/>
              </a:prstGeom>
              <a:noFill/>
              <a:ln w="9525">
                <a:noFill/>
              </a:ln>
            </p:spPr>
          </p:pic>
          <p:grpSp>
            <p:nvGrpSpPr>
              <p:cNvPr id="17430" name="Group 8"/>
              <p:cNvGrpSpPr/>
              <p:nvPr/>
            </p:nvGrpSpPr>
            <p:grpSpPr>
              <a:xfrm>
                <a:off x="4875530" y="2190750"/>
                <a:ext cx="1314450" cy="1314450"/>
                <a:chOff x="4921250" y="2190750"/>
                <a:chExt cx="1314450" cy="1314450"/>
              </a:xfrm>
            </p:grpSpPr>
            <p:sp>
              <p:nvSpPr>
                <p:cNvPr id="31" name="Right Triangle 30"/>
                <p:cNvSpPr/>
                <p:nvPr/>
              </p:nvSpPr>
              <p:spPr>
                <a:xfrm flipV="1">
                  <a:off x="4921250" y="2190019"/>
                  <a:ext cx="1314849" cy="1315222"/>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32" name="Right Triangle 31"/>
                <p:cNvSpPr/>
                <p:nvPr/>
              </p:nvSpPr>
              <p:spPr>
                <a:xfrm rot="5400000" flipH="1" flipV="1">
                  <a:off x="6083215" y="2190195"/>
                  <a:ext cx="153060"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sp>
              <p:nvSpPr>
                <p:cNvPr id="33" name="Right Triangle 32"/>
                <p:cNvSpPr/>
                <p:nvPr/>
              </p:nvSpPr>
              <p:spPr>
                <a:xfrm rot="5400000" flipH="1" flipV="1">
                  <a:off x="4921074" y="3352357"/>
                  <a:ext cx="153060"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350" b="0" i="0" u="none" strike="noStrike" kern="1200" cap="none" spc="0" normalizeH="0" baseline="0" noProof="0">
                    <a:ln>
                      <a:noFill/>
                    </a:ln>
                    <a:solidFill>
                      <a:schemeClr val="lt1"/>
                    </a:solidFill>
                    <a:effectLst/>
                    <a:uLnTx/>
                    <a:uFillTx/>
                    <a:latin typeface="+mn-lt"/>
                    <a:ea typeface="+mn-ea"/>
                    <a:cs typeface="Calibri" panose="020F0502020204030204" pitchFamily="34" charset="0"/>
                  </a:endParaRPr>
                </a:p>
              </p:txBody>
            </p:sp>
          </p:grpSp>
        </p:grpSp>
      </p:grpSp>
      <p:grpSp>
        <p:nvGrpSpPr>
          <p:cNvPr id="17413" name="Group 93"/>
          <p:cNvGrpSpPr/>
          <p:nvPr/>
        </p:nvGrpSpPr>
        <p:grpSpPr>
          <a:xfrm>
            <a:off x="2514600" y="3017838"/>
            <a:ext cx="9363075" cy="990600"/>
            <a:chOff x="1296" y="1824"/>
            <a:chExt cx="3220" cy="432"/>
          </a:xfrm>
        </p:grpSpPr>
        <p:sp>
          <p:nvSpPr>
            <p:cNvPr id="17423" name="AutoShape 94"/>
            <p:cNvSpPr/>
            <p:nvPr/>
          </p:nvSpPr>
          <p:spPr>
            <a:xfrm>
              <a:off x="1536" y="1899"/>
              <a:ext cx="2736" cy="288"/>
            </a:xfrm>
            <a:prstGeom prst="roundRect">
              <a:avLst>
                <a:gd name="adj" fmla="val 16667"/>
              </a:avLst>
            </a:prstGeom>
            <a:solidFill>
              <a:schemeClr val="hlink"/>
            </a:solidFill>
            <a:ln w="12700" cap="flat" cmpd="sng">
              <a:solidFill>
                <a:schemeClr val="bg1"/>
              </a:solidFill>
              <a:prstDash val="solid"/>
              <a:headEnd type="none" w="med" len="med"/>
              <a:tailEnd type="none" w="med" len="med"/>
            </a:ln>
            <a:effectLst>
              <a:outerShdw dist="99190" dir="2388334"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endParaRPr lang="en-US" altLang="en-US" sz="1800" dirty="0">
                <a:ea typeface="Arial" panose="020B0604020202020204" pitchFamily="34" charset="0"/>
              </a:endParaRPr>
            </a:p>
          </p:txBody>
        </p:sp>
        <p:sp>
          <p:nvSpPr>
            <p:cNvPr id="17424" name="AutoShape 95"/>
            <p:cNvSpPr/>
            <p:nvPr/>
          </p:nvSpPr>
          <p:spPr>
            <a:xfrm>
              <a:off x="1296" y="1824"/>
              <a:ext cx="432" cy="432"/>
            </a:xfrm>
            <a:prstGeom prst="diamond">
              <a:avLst/>
            </a:prstGeom>
            <a:solidFill>
              <a:schemeClr va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endParaRPr lang="en-US" altLang="en-US" sz="1800" dirty="0">
                <a:ea typeface="Arial" panose="020B0604020202020204" pitchFamily="34" charset="0"/>
              </a:endParaRPr>
            </a:p>
          </p:txBody>
        </p:sp>
        <p:sp>
          <p:nvSpPr>
            <p:cNvPr id="17425" name="Text Box 96"/>
            <p:cNvSpPr txBox="1"/>
            <p:nvPr/>
          </p:nvSpPr>
          <p:spPr>
            <a:xfrm>
              <a:off x="1675" y="1932"/>
              <a:ext cx="2841" cy="1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it-IT" altLang="en-US" sz="1800" b="1" dirty="0">
                  <a:solidFill>
                    <a:schemeClr val="bg1"/>
                  </a:solidFill>
                  <a:latin typeface="Times New Roman" panose="02020603050405020304" pitchFamily="18" charset="0"/>
                  <a:cs typeface="Times New Roman" panose="02020603050405020304" pitchFamily="18" charset="0"/>
                </a:rPr>
                <a:t>  </a:t>
              </a:r>
              <a:r>
                <a:rPr lang="en-US" altLang="en-US" sz="2000" b="1" dirty="0">
                  <a:solidFill>
                    <a:schemeClr val="bg1"/>
                  </a:solidFill>
                  <a:latin typeface="Times New Roman" panose="02020603050405020304" pitchFamily="18" charset="0"/>
                  <a:cs typeface="Times New Roman" panose="02020603050405020304" pitchFamily="18" charset="0"/>
                </a:rPr>
                <a:t> </a:t>
              </a:r>
              <a:r>
                <a:rPr lang="en-US" altLang="en-US" sz="2200" b="1" dirty="0">
                  <a:solidFill>
                    <a:schemeClr val="bg1"/>
                  </a:solidFill>
                  <a:latin typeface="Times New Roman" panose="02020603050405020304" pitchFamily="18" charset="0"/>
                  <a:cs typeface="Times New Roman" panose="02020603050405020304" pitchFamily="18" charset="0"/>
                </a:rPr>
                <a:t>CÁC BỘ PHẬN CẤU THÀNH CHỦ NGHĨA MÁC – LÊ NIN</a:t>
              </a:r>
              <a:endParaRPr lang="en-US" altLang="en-US" sz="2200" b="1" dirty="0">
                <a:solidFill>
                  <a:schemeClr val="bg1"/>
                </a:solidFill>
                <a:latin typeface="Times New Roman" panose="02020603050405020304" pitchFamily="18" charset="0"/>
                <a:ea typeface="Times New Roman" panose="02020603050405020304" pitchFamily="18" charset="0"/>
              </a:endParaRPr>
            </a:p>
          </p:txBody>
        </p:sp>
        <p:sp>
          <p:nvSpPr>
            <p:cNvPr id="17426" name="Text Box 97"/>
            <p:cNvSpPr txBox="1"/>
            <p:nvPr/>
          </p:nvSpPr>
          <p:spPr>
            <a:xfrm>
              <a:off x="1444" y="1886"/>
              <a:ext cx="126" cy="20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400" dirty="0">
                  <a:solidFill>
                    <a:schemeClr val="bg1"/>
                  </a:solidFill>
                  <a:cs typeface="Arial" panose="020B0604020202020204" pitchFamily="34" charset="0"/>
                </a:rPr>
                <a:t>II</a:t>
              </a:r>
              <a:endParaRPr lang="en-US" altLang="en-US" sz="2400" dirty="0">
                <a:solidFill>
                  <a:schemeClr val="bg1"/>
                </a:solidFill>
                <a:ea typeface="Arial" panose="020B0604020202020204" pitchFamily="34" charset="0"/>
              </a:endParaRPr>
            </a:p>
          </p:txBody>
        </p:sp>
      </p:grpSp>
      <p:grpSp>
        <p:nvGrpSpPr>
          <p:cNvPr id="17414" name="Group 98"/>
          <p:cNvGrpSpPr/>
          <p:nvPr/>
        </p:nvGrpSpPr>
        <p:grpSpPr>
          <a:xfrm>
            <a:off x="2565400" y="4129088"/>
            <a:ext cx="8332788" cy="936625"/>
            <a:chOff x="1296" y="1824"/>
            <a:chExt cx="2995" cy="432"/>
          </a:xfrm>
        </p:grpSpPr>
        <p:sp>
          <p:nvSpPr>
            <p:cNvPr id="17420" name="AutoShape 99"/>
            <p:cNvSpPr/>
            <p:nvPr/>
          </p:nvSpPr>
          <p:spPr>
            <a:xfrm>
              <a:off x="1536" y="1899"/>
              <a:ext cx="2736" cy="288"/>
            </a:xfrm>
            <a:prstGeom prst="roundRect">
              <a:avLst>
                <a:gd name="adj" fmla="val 16667"/>
              </a:avLst>
            </a:prstGeom>
            <a:blipFill rotWithShape="1">
              <a:blip r:embed="rId3"/>
            </a:blipFill>
            <a:ln w="12700" cap="flat" cmpd="sng">
              <a:solidFill>
                <a:schemeClr val="bg1"/>
              </a:solidFill>
              <a:prstDash val="solid"/>
              <a:headEnd type="none" w="med" len="med"/>
              <a:tailEnd type="none" w="med" len="med"/>
            </a:ln>
            <a:effectLst>
              <a:outerShdw dist="99190" dir="2388334"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endParaRPr lang="en-US" altLang="en-US" sz="2700" dirty="0">
                <a:ea typeface="Arial" panose="020B0604020202020204" pitchFamily="34" charset="0"/>
              </a:endParaRPr>
            </a:p>
          </p:txBody>
        </p:sp>
        <p:sp>
          <p:nvSpPr>
            <p:cNvPr id="17421" name="AutoShape 100"/>
            <p:cNvSpPr/>
            <p:nvPr/>
          </p:nvSpPr>
          <p:spPr>
            <a:xfrm>
              <a:off x="1296" y="1824"/>
              <a:ext cx="432" cy="432"/>
            </a:xfrm>
            <a:prstGeom prst="diamond">
              <a:avLst/>
            </a:prstGeom>
            <a:solidFill>
              <a:schemeClr val="fo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2700" dirty="0">
                  <a:cs typeface="Arial" panose="020B0604020202020204" pitchFamily="34" charset="0"/>
                </a:rPr>
                <a:t>III</a:t>
              </a:r>
              <a:endParaRPr lang="en-US" altLang="en-US" sz="2700" dirty="0">
                <a:ea typeface="Arial" panose="020B0604020202020204" pitchFamily="34" charset="0"/>
              </a:endParaRPr>
            </a:p>
          </p:txBody>
        </p:sp>
        <p:sp>
          <p:nvSpPr>
            <p:cNvPr id="17422" name="Text Box 101"/>
            <p:cNvSpPr txBox="1"/>
            <p:nvPr/>
          </p:nvSpPr>
          <p:spPr>
            <a:xfrm>
              <a:off x="1714" y="1945"/>
              <a:ext cx="2577" cy="2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400" b="1" dirty="0">
                  <a:cs typeface="Arial" panose="020B0604020202020204" pitchFamily="34" charset="0"/>
                </a:rPr>
                <a:t> </a:t>
              </a:r>
              <a:r>
                <a:rPr lang="en-US" altLang="en-US" sz="2400" b="1" dirty="0">
                  <a:latin typeface="Times New Roman" panose="02020603050405020304" pitchFamily="18" charset="0"/>
                  <a:cs typeface="Times New Roman" panose="02020603050405020304" pitchFamily="18" charset="0"/>
                </a:rPr>
                <a:t> </a:t>
              </a:r>
              <a:r>
                <a:rPr lang="en-US" altLang="en-US" sz="2400" b="1" dirty="0">
                  <a:cs typeface="Arial" panose="020B0604020202020204" pitchFamily="34" charset="0"/>
                </a:rPr>
                <a:t>VAI TRÒ NỀN TẢNG TƯ TƯỞNG, LÝ LUẬN</a:t>
              </a:r>
              <a:endParaRPr lang="en-US" altLang="en-US" sz="2400" b="1" dirty="0">
                <a:ea typeface="Arial" panose="020B0604020202020204" pitchFamily="34" charset="0"/>
              </a:endParaRPr>
            </a:p>
          </p:txBody>
        </p:sp>
      </p:grpSp>
      <p:grpSp>
        <p:nvGrpSpPr>
          <p:cNvPr id="17415" name="Group 93"/>
          <p:cNvGrpSpPr/>
          <p:nvPr/>
        </p:nvGrpSpPr>
        <p:grpSpPr>
          <a:xfrm>
            <a:off x="2452688" y="1841500"/>
            <a:ext cx="9061450" cy="990600"/>
            <a:chOff x="1296" y="1824"/>
            <a:chExt cx="3220" cy="432"/>
          </a:xfrm>
        </p:grpSpPr>
        <p:sp>
          <p:nvSpPr>
            <p:cNvPr id="17416" name="AutoShape 94"/>
            <p:cNvSpPr/>
            <p:nvPr/>
          </p:nvSpPr>
          <p:spPr>
            <a:xfrm>
              <a:off x="1536" y="1899"/>
              <a:ext cx="2736" cy="288"/>
            </a:xfrm>
            <a:prstGeom prst="roundRect">
              <a:avLst>
                <a:gd name="adj" fmla="val 16667"/>
              </a:avLst>
            </a:prstGeom>
            <a:solidFill>
              <a:schemeClr val="hlink"/>
            </a:solidFill>
            <a:ln w="12700" cap="flat" cmpd="sng">
              <a:solidFill>
                <a:schemeClr val="bg1"/>
              </a:solidFill>
              <a:prstDash val="solid"/>
              <a:headEnd type="none" w="med" len="med"/>
              <a:tailEnd type="none" w="med" len="med"/>
            </a:ln>
            <a:effectLst>
              <a:outerShdw dist="99190" dir="2388334"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endParaRPr lang="en-US" altLang="en-US" sz="1800" dirty="0">
                <a:ea typeface="Arial" panose="020B0604020202020204" pitchFamily="34" charset="0"/>
              </a:endParaRPr>
            </a:p>
          </p:txBody>
        </p:sp>
        <p:sp>
          <p:nvSpPr>
            <p:cNvPr id="17417" name="AutoShape 95"/>
            <p:cNvSpPr/>
            <p:nvPr/>
          </p:nvSpPr>
          <p:spPr>
            <a:xfrm>
              <a:off x="1296" y="1824"/>
              <a:ext cx="432" cy="432"/>
            </a:xfrm>
            <a:prstGeom prst="diamond">
              <a:avLst/>
            </a:prstGeom>
            <a:solidFill>
              <a:schemeClr val="hlink"/>
            </a:solidFill>
            <a:ln w="25400" cap="flat" cmpd="sng">
              <a:solidFill>
                <a:schemeClr val="bg1"/>
              </a:solidFill>
              <a:prstDash val="solid"/>
              <a:miter/>
              <a:headEnd type="none" w="med" len="med"/>
              <a:tailEnd type="none" w="med" len="med"/>
            </a:ln>
            <a:effectLst>
              <a:outerShdw dist="63500" dir="2212193" algn="ctr" rotWithShape="0">
                <a:srgbClr val="333333">
                  <a:alpha val="50000"/>
                </a:srgbClr>
              </a:outerShdw>
            </a:effectLst>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endParaRPr lang="en-US" altLang="en-US" sz="1800" dirty="0">
                <a:ea typeface="Arial" panose="020B0604020202020204" pitchFamily="34" charset="0"/>
              </a:endParaRPr>
            </a:p>
          </p:txBody>
        </p:sp>
        <p:sp>
          <p:nvSpPr>
            <p:cNvPr id="17418" name="Text Box 96"/>
            <p:cNvSpPr txBox="1"/>
            <p:nvPr/>
          </p:nvSpPr>
          <p:spPr>
            <a:xfrm>
              <a:off x="1675" y="1932"/>
              <a:ext cx="2841" cy="18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90000"/>
                </a:lnSpc>
                <a:spcBef>
                  <a:spcPct val="0"/>
                </a:spcBef>
                <a:buNone/>
              </a:pPr>
              <a:r>
                <a:rPr lang="en-US" altLang="en-US" sz="2400" b="1" dirty="0">
                  <a:solidFill>
                    <a:schemeClr val="bg1"/>
                  </a:solidFill>
                  <a:latin typeface="Times New Roman" panose="02020603050405020304" pitchFamily="18" charset="0"/>
                  <a:cs typeface="Times New Roman" panose="02020603050405020304" pitchFamily="18" charset="0"/>
                </a:rPr>
                <a:t>  </a:t>
              </a:r>
              <a:r>
                <a:rPr lang="en-US" altLang="en-US" sz="2400" b="1" dirty="0">
                  <a:solidFill>
                    <a:schemeClr val="bg1"/>
                  </a:solidFill>
                  <a:latin typeface="Times New Roman" panose="02020603050405020304" pitchFamily="18" charset="0"/>
                  <a:cs typeface="Calibri" panose="020F0502020204030204" pitchFamily="34" charset="0"/>
                </a:rPr>
                <a:t>KHÁI NIỆM CHỦ NGHĨA MÁC – LÊNIN</a:t>
              </a:r>
              <a:endParaRPr lang="en-US" altLang="en-US" sz="2400" b="1" dirty="0">
                <a:solidFill>
                  <a:schemeClr val="bg1"/>
                </a:solidFill>
                <a:latin typeface="Calibri" panose="020F0502020204030204" pitchFamily="34" charset="0"/>
                <a:ea typeface="Calibri" panose="020F0502020204030204" pitchFamily="34" charset="0"/>
              </a:endParaRPr>
            </a:p>
          </p:txBody>
        </p:sp>
        <p:sp>
          <p:nvSpPr>
            <p:cNvPr id="17419" name="Text Box 97"/>
            <p:cNvSpPr txBox="1"/>
            <p:nvPr/>
          </p:nvSpPr>
          <p:spPr>
            <a:xfrm>
              <a:off x="1459" y="1886"/>
              <a:ext cx="96" cy="20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400" dirty="0">
                  <a:solidFill>
                    <a:schemeClr val="bg1"/>
                  </a:solidFill>
                  <a:cs typeface="Arial" panose="020B0604020202020204" pitchFamily="34" charset="0"/>
                </a:rPr>
                <a:t>I</a:t>
              </a:r>
              <a:endParaRPr lang="en-US" altLang="en-US" sz="2400" dirty="0">
                <a:solidFill>
                  <a:schemeClr val="bg1"/>
                </a:solidFill>
                <a:ea typeface="Arial" panose="020B0604020202020204" pitchFamily="34" charset="0"/>
              </a:endParaRPr>
            </a:p>
          </p:txBody>
        </p:sp>
      </p:grpSp>
    </p:spTree>
  </p:cSld>
  <p:clrMapOvr>
    <a:masterClrMapping/>
  </p:clrMapOvr>
  <p:transition spd="slow">
    <p:circl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551815" y="2228215"/>
            <a:ext cx="7345363" cy="3863975"/>
          </a:xfrm>
          <a:ln w="28575">
            <a:solidFill>
              <a:schemeClr val="tx1">
                <a:alpha val="100000"/>
              </a:schemeClr>
            </a:solidFill>
            <a:miter lim="800000"/>
          </a:ln>
        </p:spPr>
        <p:txBody>
          <a:bodyPr vert="horz" wrap="square" lIns="91440" tIns="45720" rIns="91440" bIns="45720" anchor="ctr" anchorCtr="0"/>
          <a:p>
            <a:pPr algn="just"/>
            <a:r>
              <a:rPr lang="en-US" altLang="en-US" sz="2400" dirty="0">
                <a:latin typeface="Times New Roman" panose="02020603050405020304" pitchFamily="18" charset="0"/>
                <a:cs typeface="Times New Roman" panose="02020603050405020304" pitchFamily="18" charset="0"/>
              </a:rPr>
              <a:t>Chủ nghĩa Mác – Lênin l</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hệ thống các quan điểm v</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học thuyết khoa học do </a:t>
            </a:r>
            <a:r>
              <a:rPr lang="en-US" altLang="en-US" sz="2400" u="sng" dirty="0">
                <a:latin typeface="Times New Roman" panose="02020603050405020304" pitchFamily="18" charset="0"/>
                <a:cs typeface="Times New Roman" panose="02020603050405020304" pitchFamily="18" charset="0"/>
              </a:rPr>
              <a:t>C. Mác v</a:t>
            </a:r>
            <a:r>
              <a:rPr lang="en-US" altLang="en-US" sz="2400" u="sng" dirty="0">
                <a:latin typeface="Times New Roman" panose="02020603050405020304" pitchFamily="18" charset="0"/>
                <a:ea typeface="Times New Roman" panose="02020603050405020304" pitchFamily="18" charset="0"/>
              </a:rPr>
              <a:t>à</a:t>
            </a:r>
            <a:r>
              <a:rPr lang="en-US" altLang="en-US" sz="2400" u="sng" dirty="0">
                <a:latin typeface="Times New Roman" panose="02020603050405020304" pitchFamily="18" charset="0"/>
                <a:cs typeface="Times New Roman" panose="02020603050405020304" pitchFamily="18" charset="0"/>
              </a:rPr>
              <a:t> Ph. Ăngghen xây dựng</a:t>
            </a:r>
            <a:r>
              <a:rPr lang="en-US" altLang="en-US" sz="2400" dirty="0">
                <a:latin typeface="Times New Roman" panose="02020603050405020304" pitchFamily="18" charset="0"/>
                <a:cs typeface="Times New Roman" panose="02020603050405020304" pitchFamily="18" charset="0"/>
              </a:rPr>
              <a:t>, được </a:t>
            </a:r>
            <a:r>
              <a:rPr lang="en-US" altLang="en-US" sz="2400" u="sng" dirty="0">
                <a:latin typeface="Times New Roman" panose="02020603050405020304" pitchFamily="18" charset="0"/>
                <a:cs typeface="Times New Roman" panose="02020603050405020304" pitchFamily="18" charset="0"/>
              </a:rPr>
              <a:t>V. I. Lênin bảo vệ v</a:t>
            </a:r>
            <a:r>
              <a:rPr lang="en-US" altLang="en-US" sz="2400" u="sng" dirty="0">
                <a:latin typeface="Times New Roman" panose="02020603050405020304" pitchFamily="18" charset="0"/>
                <a:ea typeface="Times New Roman" panose="02020603050405020304" pitchFamily="18" charset="0"/>
              </a:rPr>
              <a:t>à</a:t>
            </a:r>
            <a:r>
              <a:rPr lang="en-US" altLang="en-US" sz="2400" u="sng" dirty="0">
                <a:latin typeface="Times New Roman" panose="02020603050405020304" pitchFamily="18" charset="0"/>
                <a:cs typeface="Times New Roman" panose="02020603050405020304" pitchFamily="18" charset="0"/>
              </a:rPr>
              <a:t> phát triển</a:t>
            </a:r>
            <a:r>
              <a:rPr lang="en-US" altLang="en-US" sz="2400" dirty="0">
                <a:latin typeface="Times New Roman" panose="02020603050405020304" pitchFamily="18" charset="0"/>
                <a:cs typeface="Times New Roman" panose="02020603050405020304" pitchFamily="18" charset="0"/>
              </a:rPr>
              <a:t>; hình th</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nh v</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phát triển trên cơ sở tổng kết thực tiễn v</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kế thừa những giá trị tư tưởng của nhân loại; </a:t>
            </a:r>
            <a:r>
              <a:rPr lang="en-US" altLang="en-US" sz="2400" u="sng" dirty="0">
                <a:latin typeface="Times New Roman" panose="02020603050405020304" pitchFamily="18" charset="0"/>
                <a:cs typeface="Times New Roman" panose="02020603050405020304" pitchFamily="18" charset="0"/>
              </a:rPr>
              <a:t>l</a:t>
            </a:r>
            <a:r>
              <a:rPr lang="en-US" altLang="en-US" sz="2400" u="sng" dirty="0">
                <a:latin typeface="Times New Roman" panose="02020603050405020304" pitchFamily="18" charset="0"/>
                <a:ea typeface="Times New Roman" panose="02020603050405020304" pitchFamily="18" charset="0"/>
              </a:rPr>
              <a:t>à</a:t>
            </a:r>
            <a:r>
              <a:rPr lang="en-US" altLang="en-US" sz="2400" u="sng" dirty="0">
                <a:latin typeface="Times New Roman" panose="02020603050405020304" pitchFamily="18" charset="0"/>
                <a:cs typeface="Times New Roman" panose="02020603050405020304" pitchFamily="18" charset="0"/>
              </a:rPr>
              <a:t> thế giới quan, phương pháp luận chung nhất của nhận thức khoa học v</a:t>
            </a:r>
            <a:r>
              <a:rPr lang="en-US" altLang="en-US" sz="2400" u="sng" dirty="0">
                <a:latin typeface="Times New Roman" panose="02020603050405020304" pitchFamily="18" charset="0"/>
                <a:ea typeface="Times New Roman" panose="02020603050405020304" pitchFamily="18" charset="0"/>
              </a:rPr>
              <a:t>à</a:t>
            </a:r>
            <a:r>
              <a:rPr lang="en-US" altLang="en-US" sz="2400" u="sng" dirty="0">
                <a:latin typeface="Times New Roman" panose="02020603050405020304" pitchFamily="18" charset="0"/>
                <a:cs typeface="Times New Roman" panose="02020603050405020304" pitchFamily="18" charset="0"/>
              </a:rPr>
              <a:t> thực tiễn cách mạng; l</a:t>
            </a:r>
            <a:r>
              <a:rPr lang="en-US" altLang="en-US" sz="2400" u="sng" dirty="0">
                <a:latin typeface="Times New Roman" panose="02020603050405020304" pitchFamily="18" charset="0"/>
                <a:ea typeface="Times New Roman" panose="02020603050405020304" pitchFamily="18" charset="0"/>
              </a:rPr>
              <a:t>à</a:t>
            </a:r>
            <a:r>
              <a:rPr lang="en-US" altLang="en-US" sz="2400" u="sng" dirty="0">
                <a:latin typeface="Times New Roman" panose="02020603050405020304" pitchFamily="18" charset="0"/>
                <a:cs typeface="Times New Roman" panose="02020603050405020304" pitchFamily="18" charset="0"/>
              </a:rPr>
              <a:t> khoa học về sự nghiệp giải phóng giai cấp vô sản, giải phóng nhân dân lao động khỏi mọi chế độ áp bức, bóc lột tiến tới giải phóng con người. </a:t>
            </a:r>
            <a:endParaRPr lang="en-US" altLang="en-US" sz="2400" u="sng" dirty="0">
              <a:latin typeface="Times New Roman" panose="02020603050405020304" pitchFamily="18" charset="0"/>
              <a:ea typeface="Times New Roman" panose="02020603050405020304" pitchFamily="18" charset="0"/>
            </a:endParaRPr>
          </a:p>
        </p:txBody>
      </p:sp>
      <p:sp>
        <p:nvSpPr>
          <p:cNvPr id="18435" name="Content Placeholder 2"/>
          <p:cNvSpPr>
            <a:spLocks noGrp="1"/>
          </p:cNvSpPr>
          <p:nvPr>
            <p:ph idx="1"/>
          </p:nvPr>
        </p:nvSpPr>
        <p:spPr>
          <a:xfrm>
            <a:off x="334963" y="331788"/>
            <a:ext cx="11449050" cy="965200"/>
          </a:xfrm>
          <a:ln w="28575">
            <a:solidFill>
              <a:srgbClr val="FF0000">
                <a:alpha val="100000"/>
              </a:srgbClr>
            </a:solidFill>
            <a:miter/>
          </a:ln>
        </p:spPr>
        <p:txBody>
          <a:bodyPr vert="horz" wrap="square" lIns="91440" tIns="45720" rIns="91440" bIns="45720" anchor="t" anchorCtr="0"/>
          <a:p>
            <a:pPr marL="0" indent="0">
              <a:buNone/>
            </a:pPr>
            <a:r>
              <a:rPr lang="nl-NL" altLang="x-none" sz="2600" b="1" dirty="0">
                <a:solidFill>
                  <a:srgbClr val="0000FF"/>
                </a:solidFill>
                <a:latin typeface="Times New Roman" panose="02020603050405020304" pitchFamily="18" charset="0"/>
                <a:cs typeface="Times New Roman" panose="02020603050405020304" pitchFamily="18" charset="0"/>
              </a:rPr>
              <a:t>I/ </a:t>
            </a:r>
            <a:r>
              <a:rPr lang="en-US" altLang="x-none" sz="2600" b="1" dirty="0">
                <a:solidFill>
                  <a:srgbClr val="0000FF"/>
                </a:solidFill>
                <a:latin typeface="Times New Roman" panose="02020603050405020304" pitchFamily="18" charset="0"/>
                <a:cs typeface="Times New Roman" panose="02020603050405020304" pitchFamily="18" charset="0"/>
              </a:rPr>
              <a:t>Khái niệm c</a:t>
            </a:r>
            <a:r>
              <a:rPr sz="2600" b="1" dirty="0">
                <a:solidFill>
                  <a:srgbClr val="0000FF"/>
                </a:solidFill>
                <a:latin typeface="Times New Roman" panose="02020603050405020304" pitchFamily="18" charset="0"/>
                <a:cs typeface="Times New Roman" panose="02020603050405020304" pitchFamily="18" charset="0"/>
              </a:rPr>
              <a:t>hủ nghĩa Mác – Lênin </a:t>
            </a:r>
            <a:endParaRPr lang="en-US" altLang="x-none" sz="2600" b="1" dirty="0">
              <a:solidFill>
                <a:srgbClr val="0000FF"/>
              </a:solidFill>
              <a:latin typeface="Times New Roman" panose="02020603050405020304" pitchFamily="18" charset="0"/>
              <a:cs typeface="Times New Roman" panose="02020603050405020304" pitchFamily="18" charset="0"/>
            </a:endParaRPr>
          </a:p>
          <a:p>
            <a:pPr marL="0" indent="0">
              <a:buNone/>
            </a:pPr>
            <a:r>
              <a:rPr lang="en-US" altLang="x-none" sz="2600" b="1" i="1" dirty="0">
                <a:latin typeface="Times New Roman" panose="02020603050405020304" pitchFamily="18" charset="0"/>
                <a:cs typeface="Times New Roman" panose="02020603050405020304" pitchFamily="18" charset="0"/>
              </a:rPr>
              <a:t>1. Khái niệm chủ nghĩa Mác -  Lênin v</a:t>
            </a:r>
            <a:r>
              <a:rPr lang="en-US" altLang="x-none" sz="2600" b="1" i="1" dirty="0">
                <a:latin typeface="Times New Roman" panose="02020603050405020304" pitchFamily="18" charset="0"/>
                <a:ea typeface="Times New Roman" panose="02020603050405020304" pitchFamily="18" charset="0"/>
              </a:rPr>
              <a:t>à</a:t>
            </a:r>
            <a:r>
              <a:rPr lang="en-US" altLang="x-none" sz="2600" b="1" i="1" dirty="0">
                <a:latin typeface="Times New Roman" panose="02020603050405020304" pitchFamily="18" charset="0"/>
                <a:cs typeface="Times New Roman" panose="02020603050405020304" pitchFamily="18" charset="0"/>
              </a:rPr>
              <a:t> ba bộ phận cấu th</a:t>
            </a:r>
            <a:r>
              <a:rPr lang="en-US" altLang="x-none" sz="2600" b="1" i="1" dirty="0">
                <a:latin typeface="Times New Roman" panose="02020603050405020304" pitchFamily="18" charset="0"/>
                <a:ea typeface="Times New Roman" panose="02020603050405020304" pitchFamily="18" charset="0"/>
              </a:rPr>
              <a:t>à</a:t>
            </a:r>
            <a:r>
              <a:rPr lang="en-US" altLang="x-none" sz="2600" b="1" i="1" dirty="0">
                <a:latin typeface="Times New Roman" panose="02020603050405020304" pitchFamily="18" charset="0"/>
                <a:cs typeface="Times New Roman" panose="02020603050405020304" pitchFamily="18" charset="0"/>
              </a:rPr>
              <a:t>nh</a:t>
            </a:r>
            <a:endParaRPr lang="en-US" altLang="x-none" sz="2600" b="1" i="1" dirty="0">
              <a:latin typeface="Times New Roman" panose="02020603050405020304" pitchFamily="18" charset="0"/>
              <a:ea typeface="Times New Roman" panose="02020603050405020304" pitchFamily="18" charset="0"/>
            </a:endParaRPr>
          </a:p>
        </p:txBody>
      </p:sp>
      <p:pic>
        <p:nvPicPr>
          <p:cNvPr id="18436" name="Picture 10" descr="Chủ nghĩa Mác – Lênin liệu đã lỗi thời? | C. Mác; Ph. Ăngghen ..."/>
          <p:cNvPicPr>
            <a:picLocks noChangeAspect="1"/>
          </p:cNvPicPr>
          <p:nvPr/>
        </p:nvPicPr>
        <p:blipFill>
          <a:blip r:embed="rId1"/>
          <a:stretch>
            <a:fillRect/>
          </a:stretch>
        </p:blipFill>
        <p:spPr>
          <a:xfrm>
            <a:off x="8040688" y="1555750"/>
            <a:ext cx="3816350" cy="2449513"/>
          </a:xfrm>
          <a:prstGeom prst="rect">
            <a:avLst/>
          </a:prstGeom>
          <a:noFill/>
          <a:ln w="9525">
            <a:noFill/>
          </a:ln>
        </p:spPr>
      </p:pic>
      <p:sp>
        <p:nvSpPr>
          <p:cNvPr id="3" name="Text Box 2"/>
          <p:cNvSpPr txBox="1"/>
          <p:nvPr/>
        </p:nvSpPr>
        <p:spPr>
          <a:xfrm>
            <a:off x="652780" y="1625600"/>
            <a:ext cx="2880360" cy="460375"/>
          </a:xfrm>
          <a:prstGeom prst="rect">
            <a:avLst/>
          </a:prstGeom>
          <a:noFill/>
        </p:spPr>
        <p:txBody>
          <a:bodyPr wrap="square" rtlCol="0">
            <a:spAutoFit/>
          </a:bodyPr>
          <a:p>
            <a:r>
              <a:rPr lang="en-US" altLang="x-none" sz="2400" b="1" i="1" dirty="0">
                <a:solidFill>
                  <a:srgbClr val="FF0000"/>
                </a:solidFill>
                <a:latin typeface="Times New Roman" panose="02020603050405020304" pitchFamily="18" charset="0"/>
                <a:cs typeface="Times New Roman" panose="02020603050405020304" pitchFamily="18" charset="0"/>
                <a:sym typeface="+mn-ea"/>
              </a:rPr>
              <a:t>Khái niệm</a:t>
            </a:r>
            <a:endParaRPr lang="en-US" altLang="x-none" sz="2400" b="1" i="1" dirty="0">
              <a:solidFill>
                <a:srgbClr val="FF0000"/>
              </a:solidFill>
              <a:latin typeface="Times New Roman" panose="02020603050405020304" pitchFamily="18" charset="0"/>
              <a:cs typeface="Times New Roman" panose="02020603050405020304" pitchFamily="18" charset="0"/>
              <a:sym typeface="+mn-ea"/>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TextBox 4"/>
          <p:cNvSpPr txBox="1"/>
          <p:nvPr/>
        </p:nvSpPr>
        <p:spPr>
          <a:xfrm>
            <a:off x="809625" y="104775"/>
            <a:ext cx="10296525" cy="941388"/>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lnSpc>
                <a:spcPct val="90000"/>
              </a:lnSpc>
              <a:spcBef>
                <a:spcPts val="1000"/>
              </a:spcBef>
              <a:buNone/>
            </a:pPr>
            <a:endParaRPr lang="en-US" altLang="en-US" sz="2400" b="1" dirty="0">
              <a:solidFill>
                <a:srgbClr val="0000FF"/>
              </a:solidFill>
              <a:latin typeface="Times New Roman" panose="02020603050405020304" pitchFamily="18" charset="0"/>
              <a:cs typeface="Times New Roman" panose="02020603050405020304" pitchFamily="18" charset="0"/>
            </a:endParaRPr>
          </a:p>
          <a:p>
            <a:pPr marL="0" lvl="0" indent="0">
              <a:lnSpc>
                <a:spcPct val="90000"/>
              </a:lnSpc>
              <a:spcBef>
                <a:spcPts val="1000"/>
              </a:spcBef>
              <a:buNone/>
            </a:pPr>
            <a:r>
              <a:rPr lang="en-US" altLang="x-none" sz="2800" b="1" dirty="0">
                <a:solidFill>
                  <a:srgbClr val="0000FF"/>
                </a:solidFill>
                <a:latin typeface="Times New Roman" panose="02020603050405020304" pitchFamily="18" charset="0"/>
                <a:cs typeface="Times New Roman" panose="02020603050405020304" pitchFamily="18" charset="0"/>
              </a:rPr>
              <a:t>2. </a:t>
            </a:r>
            <a:r>
              <a:rPr sz="2800" b="1" dirty="0">
                <a:solidFill>
                  <a:srgbClr val="0000FF"/>
                </a:solidFill>
                <a:latin typeface="Times New Roman" panose="02020603050405020304" pitchFamily="18" charset="0"/>
                <a:cs typeface="Times New Roman" panose="02020603050405020304" pitchFamily="18" charset="0"/>
              </a:rPr>
              <a:t>Nguồn gốc hình th</a:t>
            </a:r>
            <a:r>
              <a:rPr sz="2800" b="1" dirty="0">
                <a:solidFill>
                  <a:srgbClr val="0000FF"/>
                </a:solidFill>
                <a:latin typeface="Times New Roman" panose="02020603050405020304" pitchFamily="18" charset="0"/>
                <a:ea typeface="Times New Roman" panose="02020603050405020304" pitchFamily="18" charset="0"/>
              </a:rPr>
              <a:t>à</a:t>
            </a:r>
            <a:r>
              <a:rPr sz="2800" b="1" dirty="0">
                <a:solidFill>
                  <a:srgbClr val="0000FF"/>
                </a:solidFill>
                <a:latin typeface="Times New Roman" panose="02020603050405020304" pitchFamily="18" charset="0"/>
                <a:cs typeface="Times New Roman" panose="02020603050405020304" pitchFamily="18" charset="0"/>
              </a:rPr>
              <a:t>nh chủ nghĩa Mác</a:t>
            </a:r>
            <a:r>
              <a:rPr lang="en-US" altLang="x-none" sz="2800" b="1" dirty="0">
                <a:solidFill>
                  <a:srgbClr val="0000FF"/>
                </a:solidFill>
                <a:latin typeface="Times New Roman" panose="02020603050405020304" pitchFamily="18" charset="0"/>
                <a:cs typeface="Times New Roman" panose="02020603050405020304" pitchFamily="18" charset="0"/>
              </a:rPr>
              <a:t> - Lênin</a:t>
            </a:r>
            <a:endParaRPr lang="en-US" altLang="x-none" sz="2800" dirty="0">
              <a:solidFill>
                <a:srgbClr val="0000FF"/>
              </a:solidFill>
              <a:latin typeface="Times New Roman" panose="02020603050405020304" pitchFamily="18" charset="0"/>
              <a:ea typeface="Times New Roman" panose="02020603050405020304" pitchFamily="18" charset="0"/>
            </a:endParaRPr>
          </a:p>
        </p:txBody>
      </p:sp>
      <p:sp>
        <p:nvSpPr>
          <p:cNvPr id="2" name="Freeform 1"/>
          <p:cNvSpPr/>
          <p:nvPr/>
        </p:nvSpPr>
        <p:spPr>
          <a:xfrm>
            <a:off x="392113" y="1397000"/>
            <a:ext cx="3759200" cy="1674813"/>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Freeform 2"/>
          <p:cNvSpPr/>
          <p:nvPr/>
        </p:nvSpPr>
        <p:spPr>
          <a:xfrm>
            <a:off x="8415338" y="1397000"/>
            <a:ext cx="3586163" cy="1614488"/>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a:buNone/>
            </a:pPr>
            <a:endParaRPr lang="nl-NL" altLang="en-US" sz="2800" dirty="0">
              <a:solidFill>
                <a:srgbClr val="FFFFFF"/>
              </a:solidFill>
              <a:latin typeface="Times New Roman" panose="02020603050405020304" pitchFamily="18" charset="0"/>
              <a:cs typeface="Times New Roman" panose="02020603050405020304" pitchFamily="18" charset="0"/>
            </a:endParaRPr>
          </a:p>
          <a:p>
            <a:pPr lvl="0" algn="ctr">
              <a:buNone/>
            </a:pPr>
            <a:endParaRPr lang="nl-NL" altLang="en-US" sz="2800" dirty="0">
              <a:solidFill>
                <a:srgbClr val="FFFFFF"/>
              </a:solidFill>
              <a:latin typeface="Times New Roman" panose="02020603050405020304" pitchFamily="18" charset="0"/>
              <a:cs typeface="Times New Roman" panose="02020603050405020304" pitchFamily="18" charset="0"/>
            </a:endParaRPr>
          </a:p>
          <a:p>
            <a:pPr lvl="0" algn="ctr">
              <a:buNone/>
            </a:pPr>
            <a:endParaRPr lang="en-US" altLang="en-US" sz="2800" dirty="0">
              <a:solidFill>
                <a:srgbClr val="FFFFFF"/>
              </a:solidFill>
              <a:latin typeface="Times New Roman" panose="02020603050405020304" pitchFamily="18" charset="0"/>
              <a:cs typeface="Times New Roman" panose="02020603050405020304" pitchFamily="18" charset="0"/>
            </a:endParaRPr>
          </a:p>
          <a:p>
            <a:pPr lvl="0" algn="ctr">
              <a:buNone/>
            </a:pPr>
            <a:r>
              <a:rPr lang="en-US" altLang="en-US" sz="2800" dirty="0">
                <a:solidFill>
                  <a:srgbClr val="FFFFFF"/>
                </a:solidFill>
                <a:latin typeface="Times New Roman" panose="02020603050405020304" pitchFamily="18" charset="0"/>
                <a:cs typeface="Times New Roman" panose="02020603050405020304" pitchFamily="18" charset="0"/>
              </a:rPr>
              <a:t>Tư tưởng – lý luận</a:t>
            </a:r>
            <a:br>
              <a:rPr lang="en-US" altLang="en-US" sz="2800" dirty="0">
                <a:solidFill>
                  <a:srgbClr val="FFFFFF"/>
                </a:solidFill>
                <a:latin typeface="Times New Roman" panose="02020603050405020304" pitchFamily="18" charset="0"/>
                <a:cs typeface="Times New Roman" panose="02020603050405020304" pitchFamily="18" charset="0"/>
              </a:rPr>
            </a:br>
            <a:br>
              <a:rPr lang="en-US" altLang="en-US" sz="2800" dirty="0">
                <a:solidFill>
                  <a:srgbClr val="FFFFFF"/>
                </a:solidFill>
                <a:latin typeface="Times New Roman" panose="02020603050405020304" pitchFamily="18" charset="0"/>
                <a:cs typeface="Times New Roman" panose="02020603050405020304" pitchFamily="18" charset="0"/>
              </a:rPr>
            </a:br>
            <a:br>
              <a:rPr lang="en-US" altLang="en-US" sz="2800" dirty="0">
                <a:solidFill>
                  <a:srgbClr val="FFFFFF"/>
                </a:solidFill>
                <a:latin typeface="Times New Roman" panose="02020603050405020304" pitchFamily="18" charset="0"/>
                <a:cs typeface="Times New Roman" panose="02020603050405020304" pitchFamily="18" charset="0"/>
              </a:rPr>
            </a:br>
            <a:endParaRPr lang="en-US" altLang="en-US" sz="2800" dirty="0">
              <a:solidFill>
                <a:srgbClr val="FFFFFF"/>
              </a:solidFill>
              <a:latin typeface="Arial" panose="020B0604020202020204" pitchFamily="34" charset="0"/>
            </a:endParaRPr>
          </a:p>
        </p:txBody>
      </p:sp>
      <p:sp>
        <p:nvSpPr>
          <p:cNvPr id="6" name="Freeform 5"/>
          <p:cNvSpPr/>
          <p:nvPr/>
        </p:nvSpPr>
        <p:spPr>
          <a:xfrm>
            <a:off x="476250" y="4916488"/>
            <a:ext cx="4035425" cy="1752600"/>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Freeform 6"/>
          <p:cNvSpPr/>
          <p:nvPr/>
        </p:nvSpPr>
        <p:spPr>
          <a:xfrm>
            <a:off x="7751763" y="4581525"/>
            <a:ext cx="4392613" cy="1743075"/>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20487" name="Group 11"/>
          <p:cNvGrpSpPr/>
          <p:nvPr/>
        </p:nvGrpSpPr>
        <p:grpSpPr>
          <a:xfrm>
            <a:off x="4335463" y="1928813"/>
            <a:ext cx="369887" cy="647700"/>
            <a:chOff x="2057400" y="2332412"/>
            <a:chExt cx="324766" cy="568896"/>
          </a:xfrm>
        </p:grpSpPr>
        <p:sp>
          <p:nvSpPr>
            <p:cNvPr id="11" name="Oval 10"/>
            <p:cNvSpPr/>
            <p:nvPr/>
          </p:nvSpPr>
          <p:spPr>
            <a:xfrm>
              <a:off x="2057400" y="2743747"/>
              <a:ext cx="157504" cy="157561"/>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6" name="Oval 45"/>
            <p:cNvSpPr/>
            <p:nvPr/>
          </p:nvSpPr>
          <p:spPr>
            <a:xfrm>
              <a:off x="2214904" y="2562481"/>
              <a:ext cx="158899" cy="157561"/>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7" name="Oval 46"/>
            <p:cNvSpPr/>
            <p:nvPr/>
          </p:nvSpPr>
          <p:spPr>
            <a:xfrm>
              <a:off x="2224662" y="2332412"/>
              <a:ext cx="157504"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86" name="Group 85"/>
          <p:cNvGrpSpPr/>
          <p:nvPr/>
        </p:nvGrpSpPr>
        <p:grpSpPr>
          <a:xfrm rot="21164505">
            <a:off x="4947497" y="4950378"/>
            <a:ext cx="369802" cy="647785"/>
            <a:chOff x="2057400" y="2332412"/>
            <a:chExt cx="324766" cy="568896"/>
          </a:xfrm>
          <a:solidFill>
            <a:schemeClr val="accent2"/>
          </a:solidFill>
        </p:grpSpPr>
        <p:sp>
          <p:nvSpPr>
            <p:cNvPr id="87" name="Oval 86"/>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Oval 8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9" name="Oval 8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45067" name="Rectangle 31"/>
          <p:cNvSpPr>
            <a:spLocks noChangeArrowheads="1"/>
          </p:cNvSpPr>
          <p:nvPr/>
        </p:nvSpPr>
        <p:spPr bwMode="auto">
          <a:xfrm>
            <a:off x="695325" y="2032159"/>
            <a:ext cx="37353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2800" dirty="0">
                <a:latin typeface="Times New Roman" panose="02020603050405020304" pitchFamily="18" charset="0"/>
                <a:cs typeface="Times New Roman" panose="02020603050405020304" pitchFamily="18" charset="0"/>
              </a:rPr>
              <a:t>Kinh tế - xã hội</a:t>
            </a:r>
            <a:endParaRPr lang="en-US" altLang="en-US" sz="2800" dirty="0">
              <a:solidFill>
                <a:srgbClr val="0D0D0D"/>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0490" name="Rectangle 31"/>
          <p:cNvSpPr/>
          <p:nvPr/>
        </p:nvSpPr>
        <p:spPr>
          <a:xfrm>
            <a:off x="6440488" y="3113088"/>
            <a:ext cx="1719262" cy="585787"/>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600" b="1" dirty="0">
                <a:solidFill>
                  <a:schemeClr val="bg1"/>
                </a:solidFill>
                <a:cs typeface="Arial" panose="020B0604020202020204" pitchFamily="34" charset="0"/>
              </a:rPr>
              <a:t>Thêm nội dung của bạn.</a:t>
            </a:r>
            <a:endParaRPr lang="en-US" altLang="en-US" sz="1600" b="1" dirty="0">
              <a:solidFill>
                <a:schemeClr val="bg1"/>
              </a:solidFill>
              <a:ea typeface="Arial" panose="020B0604020202020204" pitchFamily="34" charset="0"/>
            </a:endParaRPr>
          </a:p>
        </p:txBody>
      </p:sp>
      <p:sp>
        <p:nvSpPr>
          <p:cNvPr id="20491" name="Rectangle 31"/>
          <p:cNvSpPr/>
          <p:nvPr/>
        </p:nvSpPr>
        <p:spPr>
          <a:xfrm>
            <a:off x="8247063" y="5170964"/>
            <a:ext cx="3609975" cy="953135"/>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en-US" altLang="en-US" sz="2800" dirty="0">
                <a:latin typeface="Times New Roman" panose="02020603050405020304" pitchFamily="18" charset="0"/>
                <a:cs typeface="Times New Roman" panose="02020603050405020304" pitchFamily="18" charset="0"/>
              </a:rPr>
              <a:t>Nhân tố chủ quan</a:t>
            </a:r>
            <a:br>
              <a:rPr lang="en-US" altLang="en-US" sz="2800" dirty="0">
                <a:latin typeface="Times New Roman" panose="02020603050405020304" pitchFamily="18" charset="0"/>
                <a:cs typeface="Times New Roman" panose="02020603050405020304" pitchFamily="18" charset="0"/>
              </a:rPr>
            </a:br>
            <a:endParaRPr lang="en-US" altLang="en-US" sz="2800" dirty="0">
              <a:latin typeface="Times New Roman" panose="02020603050405020304" pitchFamily="18" charset="0"/>
              <a:ea typeface="Arial" panose="020B0604020202020204" pitchFamily="34" charset="0"/>
              <a:cs typeface="Times New Roman" panose="02020603050405020304" pitchFamily="18" charset="0"/>
            </a:endParaRPr>
          </a:p>
        </p:txBody>
      </p:sp>
      <p:sp>
        <p:nvSpPr>
          <p:cNvPr id="20492" name="Rectangle 31"/>
          <p:cNvSpPr/>
          <p:nvPr/>
        </p:nvSpPr>
        <p:spPr>
          <a:xfrm>
            <a:off x="1416050" y="5673884"/>
            <a:ext cx="2159000" cy="521970"/>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2800" dirty="0">
                <a:latin typeface="Times New Roman" panose="02020603050405020304" pitchFamily="18" charset="0"/>
                <a:cs typeface="Times New Roman" panose="02020603050405020304" pitchFamily="18" charset="0"/>
              </a:rPr>
              <a:t>Khoa học</a:t>
            </a:r>
            <a:endParaRPr lang="en-US" alt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7" name="Picture 2" descr=" "/>
          <p:cNvPicPr>
            <a:picLocks noChangeAspect="1"/>
          </p:cNvPicPr>
          <p:nvPr/>
        </p:nvPicPr>
        <p:blipFill>
          <a:blip r:embed="rId1"/>
          <a:stretch>
            <a:fillRect/>
          </a:stretch>
        </p:blipFill>
        <p:spPr>
          <a:xfrm>
            <a:off x="4270375" y="1930400"/>
            <a:ext cx="4076700" cy="32432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alpha val="94000"/>
          </a:schemeClr>
        </a:solidFill>
        <a:effectLst/>
      </p:bgPr>
    </p:bg>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19460" name="Title 1"/>
          <p:cNvSpPr>
            <a:spLocks noGrp="1"/>
          </p:cNvSpPr>
          <p:nvPr>
            <p:ph type="title"/>
          </p:nvPr>
        </p:nvSpPr>
        <p:spPr>
          <a:xfrm>
            <a:off x="838200" y="365125"/>
            <a:ext cx="10515600" cy="976313"/>
          </a:xfrm>
        </p:spPr>
        <p:txBody>
          <a:bodyPr vert="horz" wrap="square" lIns="91440" tIns="45720" rIns="91440" bIns="45720" anchor="ctr" anchorCtr="0"/>
          <a:p>
            <a:pPr>
              <a:buNone/>
            </a:pPr>
            <a:r>
              <a:rPr lang="en-US" altLang="en-US" dirty="0">
                <a:solidFill>
                  <a:srgbClr val="002060"/>
                </a:solidFill>
                <a:latin typeface="Times New Roman" panose="02020603050405020304" pitchFamily="18" charset="0"/>
                <a:cs typeface="Times New Roman" panose="02020603050405020304" pitchFamily="18" charset="0"/>
              </a:rPr>
              <a:t>	</a:t>
            </a:r>
            <a:r>
              <a:rPr lang="en-US" altLang="x-none" sz="2800" b="1" i="1" dirty="0">
                <a:solidFill>
                  <a:srgbClr val="0000FF"/>
                </a:solidFill>
                <a:latin typeface="Times New Roman" panose="02020603050405020304" pitchFamily="18" charset="0"/>
                <a:cs typeface="Times New Roman" panose="02020603050405020304" pitchFamily="18" charset="0"/>
              </a:rPr>
              <a:t>1. Khái niệm chủ nghĩa Mác -  Lênin v</a:t>
            </a:r>
            <a:r>
              <a:rPr lang="en-US" altLang="x-none" sz="2800" b="1" i="1" dirty="0">
                <a:solidFill>
                  <a:srgbClr val="0000FF"/>
                </a:solidFill>
                <a:latin typeface="Times New Roman" panose="02020603050405020304" pitchFamily="18" charset="0"/>
                <a:ea typeface="Times New Roman" panose="02020603050405020304" pitchFamily="18" charset="0"/>
              </a:rPr>
              <a:t>à</a:t>
            </a:r>
            <a:r>
              <a:rPr lang="en-US" altLang="x-none" sz="2800" b="1" i="1" dirty="0">
                <a:solidFill>
                  <a:srgbClr val="0000FF"/>
                </a:solidFill>
                <a:latin typeface="Times New Roman" panose="02020603050405020304" pitchFamily="18" charset="0"/>
                <a:cs typeface="Times New Roman" panose="02020603050405020304" pitchFamily="18" charset="0"/>
              </a:rPr>
              <a:t> ba bộ phận cấu th</a:t>
            </a:r>
            <a:r>
              <a:rPr lang="en-US" altLang="x-none" sz="2800" b="1" i="1" dirty="0">
                <a:solidFill>
                  <a:srgbClr val="0000FF"/>
                </a:solidFill>
                <a:latin typeface="Times New Roman" panose="02020603050405020304" pitchFamily="18" charset="0"/>
                <a:ea typeface="Times New Roman" panose="02020603050405020304" pitchFamily="18" charset="0"/>
              </a:rPr>
              <a:t>à</a:t>
            </a:r>
            <a:r>
              <a:rPr lang="en-US" altLang="x-none" sz="2800" b="1" i="1" dirty="0">
                <a:solidFill>
                  <a:srgbClr val="0000FF"/>
                </a:solidFill>
                <a:latin typeface="Times New Roman" panose="02020603050405020304" pitchFamily="18" charset="0"/>
                <a:cs typeface="Times New Roman" panose="02020603050405020304" pitchFamily="18" charset="0"/>
              </a:rPr>
              <a:t>nh</a:t>
            </a:r>
            <a:endParaRPr lang="en-US" altLang="x-none" sz="2800" b="1" i="1" dirty="0">
              <a:solidFill>
                <a:srgbClr val="0000FF"/>
              </a:solidFill>
              <a:latin typeface="Times New Roman" panose="02020603050405020304" pitchFamily="18" charset="0"/>
              <a:ea typeface="Times New Roman" panose="02020603050405020304" pitchFamily="18" charset="0"/>
            </a:endParaRPr>
          </a:p>
        </p:txBody>
      </p:sp>
      <p:sp>
        <p:nvSpPr>
          <p:cNvPr id="3" name="Rounded Rectangle 2"/>
          <p:cNvSpPr/>
          <p:nvPr/>
        </p:nvSpPr>
        <p:spPr>
          <a:xfrm>
            <a:off x="5232400" y="4073525"/>
            <a:ext cx="2232025" cy="935990"/>
          </a:xfrm>
          <a:prstGeom prst="round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lvl="0">
              <a:lnSpc>
                <a:spcPct val="100000"/>
              </a:lnSpc>
              <a:spcBef>
                <a:spcPct val="0"/>
              </a:spcBef>
              <a:spcAft>
                <a:spcPct val="35000"/>
              </a:spcAft>
            </a:pPr>
            <a:r>
              <a:rPr lang="en-US" sz="2400" b="1" smtClean="0">
                <a:solidFill>
                  <a:srgbClr val="C00000"/>
                </a:solidFill>
                <a:latin typeface="Times New Roman" panose="02020603050405020304" pitchFamily="18" charset="0"/>
                <a:cs typeface="Times New Roman" panose="02020603050405020304" pitchFamily="18" charset="0"/>
                <a:sym typeface="+mn-ea"/>
              </a:rPr>
              <a:t>3 BỘ PHẬN CẤU THÀNH</a:t>
            </a:r>
            <a:endParaRPr kumimoji="0" lang="en-US" altLang="en-US" sz="2400" b="1" i="0" u="none" strike="noStrike" cap="none" normalizeH="0" baseline="0" smtClean="0">
              <a:ln>
                <a:noFill/>
              </a:ln>
              <a:solidFill>
                <a:srgbClr val="C00000"/>
              </a:solidFill>
              <a:effectLst/>
              <a:latin typeface="Times New Roman" panose="02020603050405020304" pitchFamily="18" charset="0"/>
              <a:cs typeface="Times New Roman" panose="02020603050405020304" pitchFamily="18" charset="0"/>
              <a:sym typeface="+mn-ea"/>
            </a:endParaRPr>
          </a:p>
        </p:txBody>
      </p:sp>
      <p:sp>
        <p:nvSpPr>
          <p:cNvPr id="4" name="Text Box 3"/>
          <p:cNvSpPr txBox="1"/>
          <p:nvPr/>
        </p:nvSpPr>
        <p:spPr>
          <a:xfrm>
            <a:off x="3998595" y="2351405"/>
            <a:ext cx="4551045" cy="521970"/>
          </a:xfrm>
          <a:prstGeom prst="rect">
            <a:avLst/>
          </a:prstGeom>
          <a:noFill/>
          <a:ln w="28575">
            <a:solidFill>
              <a:srgbClr val="FFC000"/>
            </a:solidFill>
          </a:ln>
        </p:spPr>
        <p:txBody>
          <a:bodyPr wrap="square" rtlCol="0">
            <a:spAutoFit/>
          </a:bodyPr>
          <a:p>
            <a:pPr lvl="0" algn="ctr">
              <a:lnSpc>
                <a:spcPct val="100000"/>
              </a:lnSpc>
              <a:spcBef>
                <a:spcPct val="0"/>
              </a:spcBef>
              <a:spcAft>
                <a:spcPct val="35000"/>
              </a:spcAft>
            </a:pPr>
            <a:r>
              <a:rPr lang="en-US" altLang="en-US" sz="2800" smtClean="0">
                <a:latin typeface="Times New Roman" panose="02020603050405020304" pitchFamily="18" charset="0"/>
                <a:ea typeface="Calibri" panose="020F0502020204030204" pitchFamily="34" charset="0"/>
                <a:cs typeface="Times New Roman" panose="02020603050405020304" pitchFamily="18" charset="0"/>
                <a:sym typeface="+mn-ea"/>
              </a:rPr>
              <a:t>Kinh tế chính trị Mác – Lênin</a:t>
            </a:r>
            <a:endParaRPr lang="en-US" altLang="en-US" sz="2800" smtClean="0">
              <a:latin typeface="Times New Roman" panose="02020603050405020304" pitchFamily="18" charset="0"/>
              <a:ea typeface="Calibri" panose="020F0502020204030204" pitchFamily="34" charset="0"/>
              <a:cs typeface="Times New Roman" panose="02020603050405020304" pitchFamily="18" charset="0"/>
              <a:sym typeface="+mn-ea"/>
            </a:endParaRPr>
          </a:p>
        </p:txBody>
      </p:sp>
      <p:sp>
        <p:nvSpPr>
          <p:cNvPr id="5" name="Text Box 4"/>
          <p:cNvSpPr txBox="1"/>
          <p:nvPr/>
        </p:nvSpPr>
        <p:spPr>
          <a:xfrm>
            <a:off x="767715" y="5589270"/>
            <a:ext cx="3505835" cy="521970"/>
          </a:xfrm>
          <a:prstGeom prst="rect">
            <a:avLst/>
          </a:prstGeom>
          <a:noFill/>
          <a:ln w="28575">
            <a:solidFill>
              <a:srgbClr val="FFC000"/>
            </a:solidFill>
          </a:ln>
        </p:spPr>
        <p:txBody>
          <a:bodyPr wrap="square" rtlCol="0">
            <a:spAutoFit/>
          </a:bodyPr>
          <a:p>
            <a:pPr lvl="0">
              <a:lnSpc>
                <a:spcPct val="100000"/>
              </a:lnSpc>
              <a:spcBef>
                <a:spcPct val="0"/>
              </a:spcBef>
              <a:spcAft>
                <a:spcPct val="35000"/>
              </a:spcAft>
            </a:pPr>
            <a:r>
              <a:rPr lang="en-US" altLang="en-US" sz="2800" smtClean="0">
                <a:latin typeface="Times New Roman" panose="02020603050405020304" pitchFamily="18" charset="0"/>
                <a:ea typeface="Calibri" panose="020F0502020204030204" pitchFamily="34" charset="0"/>
                <a:cs typeface="Times New Roman" panose="02020603050405020304" pitchFamily="18" charset="0"/>
                <a:sym typeface="+mn-ea"/>
              </a:rPr>
              <a:t>Triết học Mác – Lênin</a:t>
            </a:r>
            <a:endParaRPr lang="en-US" altLang="en-US" sz="280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mn-ea"/>
            </a:endParaRPr>
          </a:p>
        </p:txBody>
      </p:sp>
      <p:sp>
        <p:nvSpPr>
          <p:cNvPr id="7" name="Text Box 6"/>
          <p:cNvSpPr txBox="1"/>
          <p:nvPr/>
        </p:nvSpPr>
        <p:spPr>
          <a:xfrm>
            <a:off x="7992110" y="5730875"/>
            <a:ext cx="4150995" cy="521970"/>
          </a:xfrm>
          <a:prstGeom prst="rect">
            <a:avLst/>
          </a:prstGeom>
          <a:noFill/>
          <a:ln w="28575">
            <a:solidFill>
              <a:srgbClr val="FFC000"/>
            </a:solidFill>
          </a:ln>
        </p:spPr>
        <p:txBody>
          <a:bodyPr wrap="square" rtlCol="0">
            <a:spAutoFit/>
          </a:bodyPr>
          <a:p>
            <a:r>
              <a:rPr lang="en-US" altLang="en-US" sz="2800" smtClean="0">
                <a:latin typeface="Times New Roman" panose="02020603050405020304" pitchFamily="18" charset="0"/>
                <a:ea typeface="Calibri" panose="020F0502020204030204" pitchFamily="34" charset="0"/>
                <a:cs typeface="Times New Roman" panose="02020603050405020304" pitchFamily="18" charset="0"/>
                <a:sym typeface="+mn-ea"/>
              </a:rPr>
              <a:t>Chủ nghĩa xã hội khoa học</a:t>
            </a:r>
            <a:endParaRPr lang="en-US" altLang="en-US" sz="280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mn-ea"/>
            </a:endParaRPr>
          </a:p>
        </p:txBody>
      </p:sp>
      <p:cxnSp>
        <p:nvCxnSpPr>
          <p:cNvPr id="9" name="Straight Arrow Connector 8"/>
          <p:cNvCxnSpPr/>
          <p:nvPr/>
        </p:nvCxnSpPr>
        <p:spPr>
          <a:xfrm flipV="1">
            <a:off x="6299200" y="3068955"/>
            <a:ext cx="13335" cy="822325"/>
          </a:xfrm>
          <a:prstGeom prst="straightConnector1">
            <a:avLst/>
          </a:prstGeom>
          <a:solidFill>
            <a:schemeClr val="accent1"/>
          </a:solidFill>
          <a:ln w="28575" cap="flat" cmpd="sng" algn="ctr">
            <a:solidFill>
              <a:schemeClr val="tx1"/>
            </a:solidFill>
            <a:prstDash val="solid"/>
            <a:round/>
            <a:headEnd type="none" w="med" len="med"/>
            <a:tailEnd type="arrow" w="med" len="med"/>
          </a:ln>
        </p:spPr>
      </p:cxnSp>
      <p:cxnSp>
        <p:nvCxnSpPr>
          <p:cNvPr id="10" name="Straight Arrow Connector 9"/>
          <p:cNvCxnSpPr/>
          <p:nvPr/>
        </p:nvCxnSpPr>
        <p:spPr>
          <a:xfrm>
            <a:off x="7479030" y="5070475"/>
            <a:ext cx="921385" cy="591185"/>
          </a:xfrm>
          <a:prstGeom prst="straightConnector1">
            <a:avLst/>
          </a:prstGeom>
          <a:solidFill>
            <a:schemeClr val="accent1"/>
          </a:solidFill>
          <a:ln w="28575" cap="flat" cmpd="sng" algn="ctr">
            <a:solidFill>
              <a:schemeClr val="tx1"/>
            </a:solidFill>
            <a:prstDash val="solid"/>
            <a:round/>
            <a:headEnd type="none" w="med" len="med"/>
            <a:tailEnd type="arrow" w="med" len="med"/>
          </a:ln>
        </p:spPr>
      </p:cxnSp>
      <p:cxnSp>
        <p:nvCxnSpPr>
          <p:cNvPr id="12" name="Straight Arrow Connector 11"/>
          <p:cNvCxnSpPr/>
          <p:nvPr/>
        </p:nvCxnSpPr>
        <p:spPr>
          <a:xfrm flipH="1">
            <a:off x="4295775" y="4970780"/>
            <a:ext cx="851535" cy="474980"/>
          </a:xfrm>
          <a:prstGeom prst="straightConnector1">
            <a:avLst/>
          </a:prstGeom>
          <a:solidFill>
            <a:schemeClr val="accent1"/>
          </a:solidFill>
          <a:ln w="28575" cap="flat" cmpd="sng" algn="ctr">
            <a:solidFill>
              <a:schemeClr val="tx1"/>
            </a:solidFill>
            <a:prstDash val="solid"/>
            <a:round/>
            <a:headEnd type="none" w="med" len="med"/>
            <a:tailEnd type="arrow" w="med" len="med"/>
          </a:ln>
        </p:spPr>
      </p:cxnSp>
    </p:spTree>
  </p:cSld>
  <p:clrMapOvr>
    <a:masterClrMapping/>
  </p:clrMapOvr>
  <mc:AlternateContent xmlns:mc="http://schemas.openxmlformats.org/markup-compatibility/2006">
    <mc:Choice xmlns:p14="http://schemas.microsoft.com/office/powerpoint/2010/main" Requires="p14">
      <p:transition spd="slow" p14:dur="1500" advTm="0"/>
    </mc:Choice>
    <mc:Fallback>
      <p:transition spd="slow"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7" name="AutoShape 9"/>
          <p:cNvSpPr/>
          <p:nvPr/>
        </p:nvSpPr>
        <p:spPr>
          <a:xfrm>
            <a:off x="7820025" y="2968308"/>
            <a:ext cx="2592388" cy="1906587"/>
          </a:xfrm>
          <a:prstGeom prst="roundRect">
            <a:avLst>
              <a:gd name="adj" fmla="val 16667"/>
            </a:avLst>
          </a:prstGeom>
          <a:noFill/>
          <a:ln w="9525" cap="flat" cmpd="sng">
            <a:solidFill>
              <a:schemeClr val="tx1"/>
            </a:solidFill>
            <a:prstDash val="solid"/>
            <a:headEnd type="none" w="med" len="med"/>
            <a:tailEnd type="none" w="med" len="med"/>
          </a:ln>
        </p:spPr>
        <p:txBody>
          <a:bodyPr wrap="none" anchor="ctr" anchorCtr="0"/>
          <a:p>
            <a:pPr algn="ctr"/>
            <a:r>
              <a:rPr lang="en-US" altLang="x-none" sz="2600" dirty="0">
                <a:latin typeface="Times New Roman" panose="02020603050405020304" pitchFamily="18" charset="0"/>
                <a:cs typeface="Times New Roman" panose="02020603050405020304" pitchFamily="18" charset="0"/>
              </a:rPr>
              <a:t>GCVS l</a:t>
            </a:r>
            <a:r>
              <a:rPr lang="en-US" altLang="x-none" sz="2600" dirty="0">
                <a:latin typeface="Times New Roman" panose="02020603050405020304" pitchFamily="18" charset="0"/>
                <a:ea typeface="Times New Roman" panose="02020603050405020304" pitchFamily="18" charset="0"/>
              </a:rPr>
              <a:t>à</a:t>
            </a:r>
            <a:r>
              <a:rPr lang="en-US" altLang="x-none" sz="2600" dirty="0">
                <a:latin typeface="Times New Roman" panose="02020603050405020304" pitchFamily="18" charset="0"/>
                <a:cs typeface="Times New Roman" panose="02020603050405020304" pitchFamily="18" charset="0"/>
              </a:rPr>
              <a:t> lực lượng </a:t>
            </a:r>
            <a:endParaRPr lang="en-US" altLang="x-none" sz="2600" dirty="0">
              <a:latin typeface="Times New Roman" panose="02020603050405020304" pitchFamily="18" charset="0"/>
              <a:cs typeface="Times New Roman" panose="02020603050405020304" pitchFamily="18" charset="0"/>
            </a:endParaRPr>
          </a:p>
          <a:p>
            <a:pPr algn="ctr"/>
            <a:r>
              <a:rPr lang="en-US" altLang="x-none" sz="2600" dirty="0">
                <a:latin typeface="Times New Roman" panose="02020603050405020304" pitchFamily="18" charset="0"/>
                <a:cs typeface="Times New Roman" panose="02020603050405020304" pitchFamily="18" charset="0"/>
              </a:rPr>
              <a:t>chính trị độc lập, </a:t>
            </a:r>
            <a:endParaRPr lang="en-US" altLang="x-none" sz="2600" dirty="0">
              <a:latin typeface="Times New Roman" panose="02020603050405020304" pitchFamily="18" charset="0"/>
              <a:cs typeface="Times New Roman" panose="02020603050405020304" pitchFamily="18" charset="0"/>
            </a:endParaRPr>
          </a:p>
          <a:p>
            <a:pPr algn="ctr"/>
            <a:r>
              <a:rPr lang="en-US" altLang="x-none" sz="2600" dirty="0">
                <a:latin typeface="Times New Roman" panose="02020603050405020304" pitchFamily="18" charset="0"/>
                <a:cs typeface="Times New Roman" panose="02020603050405020304" pitchFamily="18" charset="0"/>
              </a:rPr>
              <a:t>l</a:t>
            </a:r>
            <a:r>
              <a:rPr lang="en-US" altLang="x-none" sz="2600" dirty="0">
                <a:latin typeface="Times New Roman" panose="02020603050405020304" pitchFamily="18" charset="0"/>
                <a:ea typeface="Times New Roman" panose="02020603050405020304" pitchFamily="18" charset="0"/>
              </a:rPr>
              <a:t>à</a:t>
            </a:r>
            <a:r>
              <a:rPr lang="en-US" altLang="x-none" sz="2600" dirty="0">
                <a:latin typeface="Times New Roman" panose="02020603050405020304" pitchFamily="18" charset="0"/>
                <a:cs typeface="Times New Roman" panose="02020603050405020304" pitchFamily="18" charset="0"/>
              </a:rPr>
              <a:t> nhân tố </a:t>
            </a:r>
            <a:endParaRPr lang="en-US" altLang="x-none" sz="2600" dirty="0">
              <a:latin typeface="Times New Roman" panose="02020603050405020304" pitchFamily="18" charset="0"/>
              <a:cs typeface="Times New Roman" panose="02020603050405020304" pitchFamily="18" charset="0"/>
            </a:endParaRPr>
          </a:p>
          <a:p>
            <a:pPr algn="ctr"/>
            <a:r>
              <a:rPr lang="en-US" altLang="x-none" sz="2600" dirty="0">
                <a:latin typeface="Times New Roman" panose="02020603050405020304" pitchFamily="18" charset="0"/>
                <a:cs typeface="Times New Roman" panose="02020603050405020304" pitchFamily="18" charset="0"/>
              </a:rPr>
              <a:t>quan trọng</a:t>
            </a:r>
            <a:endParaRPr sz="2600" dirty="0">
              <a:latin typeface="Times New Roman" panose="02020603050405020304" pitchFamily="18" charset="0"/>
              <a:ea typeface="Times New Roman" panose="02020603050405020304" pitchFamily="18" charset="0"/>
            </a:endParaRPr>
          </a:p>
        </p:txBody>
      </p:sp>
      <p:sp>
        <p:nvSpPr>
          <p:cNvPr id="22538" name="AutoShape 10"/>
          <p:cNvSpPr>
            <a:spLocks noChangeArrowheads="1"/>
          </p:cNvSpPr>
          <p:nvPr/>
        </p:nvSpPr>
        <p:spPr bwMode="auto">
          <a:xfrm>
            <a:off x="4868863" y="2950845"/>
            <a:ext cx="2590800" cy="1924050"/>
          </a:xfrm>
          <a:prstGeom prst="roundRect">
            <a:avLst>
              <a:gd name="adj" fmla="val 16667"/>
            </a:avLst>
          </a:prstGeom>
          <a:noFill/>
          <a:ln w="9525">
            <a:solidFill>
              <a:schemeClr val="tx1"/>
            </a:solidFill>
            <a:round/>
          </a:ln>
          <a:effectLst/>
        </p:spPr>
        <p:txBody>
          <a:bodyPr wrap="none" anchor="ctr"/>
          <a:p>
            <a:pPr algn="ctr">
              <a:buNone/>
            </a:pPr>
            <a:r>
              <a:rPr lang="en-US" altLang="x-none" sz="2400" dirty="0">
                <a:latin typeface="Arial" panose="020B0604020202020204" pitchFamily="34" charset="0"/>
              </a:rPr>
              <a:t>GCVS ra đời và </a:t>
            </a:r>
            <a:endParaRPr lang="en-US" altLang="x-none" sz="2400" dirty="0">
              <a:latin typeface="Arial" panose="020B0604020202020204" pitchFamily="34" charset="0"/>
            </a:endParaRPr>
          </a:p>
          <a:p>
            <a:pPr algn="ctr">
              <a:buNone/>
            </a:pPr>
            <a:r>
              <a:rPr lang="en-US" altLang="x-none" sz="2400" dirty="0">
                <a:latin typeface="Arial" panose="020B0604020202020204" pitchFamily="34" charset="0"/>
              </a:rPr>
              <a:t>phát triển  </a:t>
            </a:r>
            <a:endParaRPr sz="2400" dirty="0">
              <a:latin typeface="Arial" panose="020B0604020202020204" pitchFamily="34" charset="0"/>
            </a:endParaRPr>
          </a:p>
        </p:txBody>
      </p:sp>
      <p:sp>
        <p:nvSpPr>
          <p:cNvPr id="22539" name="AutoShape 11"/>
          <p:cNvSpPr>
            <a:spLocks noChangeArrowheads="1"/>
          </p:cNvSpPr>
          <p:nvPr/>
        </p:nvSpPr>
        <p:spPr bwMode="auto">
          <a:xfrm>
            <a:off x="1944688" y="2968308"/>
            <a:ext cx="2592388" cy="1906588"/>
          </a:xfrm>
          <a:prstGeom prst="roundRect">
            <a:avLst>
              <a:gd name="adj" fmla="val 16667"/>
            </a:avLst>
          </a:prstGeom>
          <a:noFill/>
          <a:ln w="9525">
            <a:solidFill>
              <a:schemeClr val="tx1"/>
            </a:solidFill>
            <a:round/>
          </a:ln>
          <a:effectLst/>
        </p:spPr>
        <p:txBody>
          <a:bodyPr wrap="none" anchor="ctr"/>
          <a:p>
            <a:pPr algn="ctr">
              <a:buNone/>
            </a:pPr>
            <a:r>
              <a:rPr lang="en-US" altLang="x-none" sz="2400" dirty="0">
                <a:latin typeface="Arial" panose="020B0604020202020204" pitchFamily="34" charset="0"/>
              </a:rPr>
              <a:t>Nền đại công </a:t>
            </a:r>
            <a:endParaRPr lang="en-US" altLang="x-none" sz="2400" dirty="0">
              <a:latin typeface="Arial" panose="020B0604020202020204" pitchFamily="34" charset="0"/>
            </a:endParaRPr>
          </a:p>
          <a:p>
            <a:pPr algn="ctr">
              <a:buNone/>
            </a:pPr>
            <a:r>
              <a:rPr lang="en-US" altLang="x-none" sz="2400" dirty="0">
                <a:latin typeface="Arial" panose="020B0604020202020204" pitchFamily="34" charset="0"/>
              </a:rPr>
              <a:t>nghiệpTBCN</a:t>
            </a:r>
            <a:endParaRPr lang="en-US" altLang="x-none" sz="2400" dirty="0">
              <a:latin typeface="Arial" panose="020B0604020202020204" pitchFamily="34" charset="0"/>
            </a:endParaRPr>
          </a:p>
          <a:p>
            <a:pPr algn="ctr">
              <a:buNone/>
            </a:pPr>
            <a:r>
              <a:rPr lang="en-US" altLang="x-none" sz="2400" dirty="0">
                <a:latin typeface="Arial" panose="020B0604020202020204" pitchFamily="34" charset="0"/>
              </a:rPr>
              <a:t>phát triển mạnh </a:t>
            </a:r>
            <a:endParaRPr lang="en-US" altLang="x-none" sz="2400" dirty="0">
              <a:latin typeface="Arial" panose="020B0604020202020204" pitchFamily="34" charset="0"/>
            </a:endParaRPr>
          </a:p>
          <a:p>
            <a:pPr algn="ctr">
              <a:buNone/>
            </a:pPr>
            <a:r>
              <a:rPr lang="en-US" altLang="x-none" sz="2400" dirty="0">
                <a:latin typeface="Arial" panose="020B0604020202020204" pitchFamily="34" charset="0"/>
              </a:rPr>
              <a:t>ở Tây Âu</a:t>
            </a:r>
            <a:endParaRPr lang="en-US" altLang="x-none" sz="2400" dirty="0">
              <a:latin typeface="Arial" panose="020B0604020202020204" pitchFamily="34" charset="0"/>
            </a:endParaRPr>
          </a:p>
        </p:txBody>
      </p:sp>
      <p:sp>
        <p:nvSpPr>
          <p:cNvPr id="22540" name="Line 12"/>
          <p:cNvSpPr>
            <a:spLocks noChangeShapeType="1"/>
          </p:cNvSpPr>
          <p:nvPr/>
        </p:nvSpPr>
        <p:spPr bwMode="auto">
          <a:xfrm>
            <a:off x="3215640" y="2281873"/>
            <a:ext cx="6019800" cy="0"/>
          </a:xfrm>
          <a:prstGeom prst="line">
            <a:avLst/>
          </a:prstGeom>
          <a:noFill/>
          <a:ln w="38100">
            <a:solidFill>
              <a:schemeClr val="tx1"/>
            </a:solid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2541" name="Line 13"/>
          <p:cNvSpPr>
            <a:spLocks noChangeShapeType="1"/>
          </p:cNvSpPr>
          <p:nvPr/>
        </p:nvSpPr>
        <p:spPr bwMode="auto">
          <a:xfrm>
            <a:off x="3162300" y="2265045"/>
            <a:ext cx="0" cy="685800"/>
          </a:xfrm>
          <a:prstGeom prst="line">
            <a:avLst/>
          </a:prstGeom>
          <a:noFill/>
          <a:ln w="38100">
            <a:solidFill>
              <a:schemeClr val="tx1"/>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2542" name="Line 14"/>
          <p:cNvSpPr>
            <a:spLocks noChangeShapeType="1"/>
          </p:cNvSpPr>
          <p:nvPr/>
        </p:nvSpPr>
        <p:spPr bwMode="auto">
          <a:xfrm>
            <a:off x="9169400" y="2282508"/>
            <a:ext cx="0" cy="685800"/>
          </a:xfrm>
          <a:prstGeom prst="line">
            <a:avLst/>
          </a:prstGeom>
          <a:noFill/>
          <a:ln w="38100">
            <a:solidFill>
              <a:schemeClr val="tx1"/>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2543" name="Line 15"/>
          <p:cNvSpPr>
            <a:spLocks noChangeShapeType="1"/>
          </p:cNvSpPr>
          <p:nvPr/>
        </p:nvSpPr>
        <p:spPr bwMode="auto">
          <a:xfrm flipH="1">
            <a:off x="6125528" y="1408748"/>
            <a:ext cx="0" cy="1558925"/>
          </a:xfrm>
          <a:prstGeom prst="line">
            <a:avLst/>
          </a:prstGeom>
          <a:noFill/>
          <a:ln w="38100">
            <a:solidFill>
              <a:schemeClr val="tx1"/>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27657" name="Rectangle 2"/>
          <p:cNvSpPr/>
          <p:nvPr/>
        </p:nvSpPr>
        <p:spPr>
          <a:xfrm>
            <a:off x="4087019" y="827723"/>
            <a:ext cx="4053205" cy="521970"/>
          </a:xfrm>
          <a:prstGeom prst="rect">
            <a:avLst/>
          </a:prstGeom>
          <a:noFill/>
          <a:ln w="9525" cap="flat" cmpd="sng">
            <a:solidFill>
              <a:srgbClr val="003300"/>
            </a:solidFill>
            <a:prstDash val="solid"/>
            <a:miter/>
            <a:headEnd type="none" w="med" len="med"/>
            <a:tailEnd type="none" w="med" len="med"/>
          </a:ln>
        </p:spPr>
        <p:txBody>
          <a:bodyPr wrap="none">
            <a:spAutoFit/>
          </a:bodyPr>
          <a:p>
            <a:pPr marL="285750" indent="-285750" algn="ctr">
              <a:buFont typeface="Wingdings" panose="05000000000000000000" pitchFamily="2" charset="2"/>
              <a:buChar char="v"/>
            </a:pPr>
            <a:r>
              <a:rPr lang="en-US" altLang="en-US" sz="2800" b="1" i="1" dirty="0">
                <a:solidFill>
                  <a:srgbClr val="FF0000"/>
                </a:solidFill>
                <a:latin typeface="Times New Roman" panose="02020603050405020304" pitchFamily="18" charset="0"/>
              </a:rPr>
              <a:t> Tiền đề kinh tế – xã hội</a:t>
            </a:r>
            <a:endParaRPr lang="en-US" altLang="en-US" sz="2800" b="1" i="1" dirty="0">
              <a:solidFill>
                <a:srgbClr val="FF0000"/>
              </a:solidFill>
              <a:latin typeface="Times New Roman" panose="02020603050405020304" pitchFamily="18" charset="0"/>
            </a:endParaRPr>
          </a:p>
        </p:txBody>
      </p:sp>
      <p:pic>
        <p:nvPicPr>
          <p:cNvPr id="27658" name="Picture 14" descr="007"/>
          <p:cNvPicPr>
            <a:picLocks noChangeAspect="1"/>
          </p:cNvPicPr>
          <p:nvPr/>
        </p:nvPicPr>
        <p:blipFill>
          <a:blip r:embed="rId1"/>
          <a:stretch>
            <a:fillRect/>
          </a:stretch>
        </p:blipFill>
        <p:spPr>
          <a:xfrm>
            <a:off x="1524000" y="6248400"/>
            <a:ext cx="9144000" cy="6096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2543"/>
                                        </p:tgtEl>
                                        <p:attrNameLst>
                                          <p:attrName>style.visibility</p:attrName>
                                        </p:attrNameLst>
                                      </p:cBhvr>
                                      <p:to>
                                        <p:strVal val="visible"/>
                                      </p:to>
                                    </p:set>
                                    <p:anim calcmode="lin" valueType="num">
                                      <p:cBhvr>
                                        <p:cTn id="7" dur="500" fill="hold"/>
                                        <p:tgtEl>
                                          <p:spTgt spid="22543"/>
                                        </p:tgtEl>
                                        <p:attrNameLst>
                                          <p:attrName>ppt_w</p:attrName>
                                        </p:attrNameLst>
                                      </p:cBhvr>
                                      <p:tavLst>
                                        <p:tav tm="0">
                                          <p:val>
                                            <p:fltVal val="0.000000"/>
                                          </p:val>
                                        </p:tav>
                                        <p:tav tm="100000">
                                          <p:val>
                                            <p:strVal val="#ppt_w"/>
                                          </p:val>
                                        </p:tav>
                                      </p:tavLst>
                                    </p:anim>
                                    <p:anim calcmode="lin" valueType="num">
                                      <p:cBhvr>
                                        <p:cTn id="8" dur="500" fill="hold"/>
                                        <p:tgtEl>
                                          <p:spTgt spid="22543"/>
                                        </p:tgtEl>
                                        <p:attrNameLst>
                                          <p:attrName>ppt_h</p:attrName>
                                        </p:attrNameLst>
                                      </p:cBhvr>
                                      <p:tavLst>
                                        <p:tav tm="0">
                                          <p:val>
                                            <p:fltVal val="0.000000"/>
                                          </p:val>
                                        </p:tav>
                                        <p:tav tm="100000">
                                          <p:val>
                                            <p:strVal val="#ppt_h"/>
                                          </p:val>
                                        </p:tav>
                                      </p:tavLst>
                                    </p:anim>
                                    <p:animEffect transition="in" filter="fade">
                                      <p:cBhvr>
                                        <p:cTn id="9" dur="500"/>
                                        <p:tgtEl>
                                          <p:spTgt spid="22543"/>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22540"/>
                                        </p:tgtEl>
                                        <p:attrNameLst>
                                          <p:attrName>style.visibility</p:attrName>
                                        </p:attrNameLst>
                                      </p:cBhvr>
                                      <p:to>
                                        <p:strVal val="visible"/>
                                      </p:to>
                                    </p:set>
                                    <p:animEffect transition="in" filter="wheel(1)">
                                      <p:cBhvr>
                                        <p:cTn id="14" dur="2000"/>
                                        <p:tgtEl>
                                          <p:spTgt spid="22540"/>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22539"/>
                                        </p:tgtEl>
                                        <p:attrNameLst>
                                          <p:attrName>style.visibility</p:attrName>
                                        </p:attrNameLst>
                                      </p:cBhvr>
                                      <p:to>
                                        <p:strVal val="visible"/>
                                      </p:to>
                                    </p:set>
                                    <p:animEffect transition="in" filter="wheel(1)">
                                      <p:cBhvr>
                                        <p:cTn id="19" dur="2000"/>
                                        <p:tgtEl>
                                          <p:spTgt spid="22539"/>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wheel(1)">
                                      <p:cBhvr>
                                        <p:cTn id="24" dur="2000"/>
                                        <p:tgtEl>
                                          <p:spTgt spid="22538"/>
                                        </p:tgtEl>
                                      </p:cBhvr>
                                    </p:animEffect>
                                  </p:childTnLst>
                                </p:cTn>
                              </p:par>
                              <p:par>
                                <p:cTn id="25" presetID="13" presetClass="entr" presetSubtype="16" fill="hold" nodeType="withEffect">
                                  <p:stCondLst>
                                    <p:cond delay="0"/>
                                  </p:stCondLst>
                                  <p:childTnLst>
                                    <p:set>
                                      <p:cBhvr>
                                        <p:cTn id="26" dur="1" fill="hold">
                                          <p:stCondLst>
                                            <p:cond delay="0"/>
                                          </p:stCondLst>
                                        </p:cTn>
                                        <p:tgtEl>
                                          <p:spTgt spid="22542"/>
                                        </p:tgtEl>
                                        <p:attrNameLst>
                                          <p:attrName>style.visibility</p:attrName>
                                        </p:attrNameLst>
                                      </p:cBhvr>
                                      <p:to>
                                        <p:strVal val="visible"/>
                                      </p:to>
                                    </p:set>
                                    <p:animEffect transition="in" filter="plus(in)">
                                      <p:cBhvr>
                                        <p:cTn id="27" dur="2000"/>
                                        <p:tgtEl>
                                          <p:spTgt spid="22542"/>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22537"/>
                                        </p:tgtEl>
                                        <p:attrNameLst>
                                          <p:attrName>style.visibility</p:attrName>
                                        </p:attrNameLst>
                                      </p:cBhvr>
                                      <p:to>
                                        <p:strVal val="visible"/>
                                      </p:to>
                                    </p:set>
                                    <p:animEffect transition="in" filter="wheel(1)">
                                      <p:cBhvr>
                                        <p:cTn id="32" dur="2000"/>
                                        <p:tgtEl>
                                          <p:spTgt spid="2253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22541"/>
                                        </p:tgtEl>
                                        <p:attrNameLst>
                                          <p:attrName>style.visibility</p:attrName>
                                        </p:attrNameLst>
                                      </p:cBhvr>
                                      <p:to>
                                        <p:strVal val="visible"/>
                                      </p:to>
                                    </p:set>
                                    <p:animEffect transition="in" filter="wheel(1)">
                                      <p:cBhvr>
                                        <p:cTn id="37" dur="20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7" grpId="0" bldLvl="0" animBg="1"/>
      <p:bldP spid="22538" grpId="0" bldLvl="0" animBg="1"/>
      <p:bldP spid="22539"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8674" name="Group 45"/>
          <p:cNvGrpSpPr/>
          <p:nvPr/>
        </p:nvGrpSpPr>
        <p:grpSpPr>
          <a:xfrm>
            <a:off x="1727200" y="750888"/>
            <a:ext cx="4152900" cy="5455908"/>
            <a:chOff x="3600" y="816"/>
            <a:chExt cx="2160" cy="2875"/>
          </a:xfrm>
        </p:grpSpPr>
        <p:sp>
          <p:nvSpPr>
            <p:cNvPr id="28680" name="Text Box 5" descr="Parchment"/>
            <p:cNvSpPr txBox="1"/>
            <p:nvPr/>
          </p:nvSpPr>
          <p:spPr>
            <a:xfrm>
              <a:off x="3600" y="3481"/>
              <a:ext cx="2160" cy="210"/>
            </a:xfrm>
            <a:prstGeom prst="rect">
              <a:avLst/>
            </a:prstGeom>
            <a:blipFill rotWithShape="1">
              <a:blip r:embed="rId1"/>
            </a:blipFill>
            <a:ln w="9525" cap="flat" cmpd="sng">
              <a:solidFill>
                <a:srgbClr val="FF0000"/>
              </a:solidFill>
              <a:prstDash val="solid"/>
              <a:miter/>
              <a:headEnd type="none" w="med" len="med"/>
              <a:tailEnd type="none" w="med" len="med"/>
            </a:ln>
          </p:spPr>
          <p:txBody>
            <a:bodyPr>
              <a:spAutoFit/>
            </a:bodyPr>
            <a:p>
              <a:pPr algn="ctr" eaLnBrk="0" hangingPunct="0">
                <a:spcBef>
                  <a:spcPct val="50000"/>
                </a:spcBef>
              </a:pPr>
              <a:r>
                <a:rPr lang="en-US" altLang="en-US" sz="2000" b="1" dirty="0">
                  <a:solidFill>
                    <a:srgbClr val="0000FF"/>
                  </a:solidFill>
                  <a:latin typeface="Times New Roman" panose="02020603050405020304" pitchFamily="18" charset="0"/>
                  <a:cs typeface="Times New Roman" panose="02020603050405020304" pitchFamily="18" charset="0"/>
                </a:rPr>
                <a:t>LÒ LUYỆN KIM</a:t>
              </a:r>
              <a:endParaRPr lang="en-US" altLang="en-US" sz="2000" b="1" dirty="0">
                <a:solidFill>
                  <a:srgbClr val="0000FF"/>
                </a:solidFill>
                <a:latin typeface="Times New Roman" panose="02020603050405020304" pitchFamily="18" charset="0"/>
                <a:ea typeface="Times New Roman" panose="02020603050405020304" pitchFamily="18" charset="0"/>
              </a:endParaRPr>
            </a:p>
          </p:txBody>
        </p:sp>
        <p:pic>
          <p:nvPicPr>
            <p:cNvPr id="28681" name="Picture 43" descr="f76b756b2026dea6da72faad221dac02"/>
            <p:cNvPicPr>
              <a:picLocks noChangeAspect="1"/>
            </p:cNvPicPr>
            <p:nvPr/>
          </p:nvPicPr>
          <p:blipFill>
            <a:blip r:embed="rId2"/>
            <a:stretch>
              <a:fillRect/>
            </a:stretch>
          </p:blipFill>
          <p:spPr>
            <a:xfrm>
              <a:off x="3600" y="816"/>
              <a:ext cx="2160" cy="2505"/>
            </a:xfrm>
            <a:prstGeom prst="rect">
              <a:avLst/>
            </a:prstGeom>
            <a:noFill/>
            <a:ln w="9525" cap="flat" cmpd="sng">
              <a:solidFill>
                <a:srgbClr val="FF0000"/>
              </a:solidFill>
              <a:prstDash val="solid"/>
              <a:miter/>
              <a:headEnd type="none" w="med" len="med"/>
              <a:tailEnd type="none" w="med" len="med"/>
            </a:ln>
          </p:spPr>
        </p:pic>
      </p:grpSp>
      <p:grpSp>
        <p:nvGrpSpPr>
          <p:cNvPr id="28675" name="Group 45"/>
          <p:cNvGrpSpPr/>
          <p:nvPr/>
        </p:nvGrpSpPr>
        <p:grpSpPr>
          <a:xfrm>
            <a:off x="6434138" y="750888"/>
            <a:ext cx="3838575" cy="5443490"/>
            <a:chOff x="3587" y="1440"/>
            <a:chExt cx="2173" cy="2673"/>
          </a:xfrm>
        </p:grpSpPr>
        <p:sp>
          <p:nvSpPr>
            <p:cNvPr id="28678" name="Text Box 5" descr="Parchment"/>
            <p:cNvSpPr txBox="1"/>
            <p:nvPr/>
          </p:nvSpPr>
          <p:spPr>
            <a:xfrm>
              <a:off x="3587" y="3917"/>
              <a:ext cx="2160" cy="196"/>
            </a:xfrm>
            <a:prstGeom prst="rect">
              <a:avLst/>
            </a:prstGeom>
            <a:blipFill rotWithShape="1">
              <a:blip r:embed="rId1"/>
            </a:blipFill>
            <a:ln w="9525" cap="flat" cmpd="sng">
              <a:solidFill>
                <a:srgbClr val="FF0000"/>
              </a:solidFill>
              <a:prstDash val="solid"/>
              <a:miter/>
              <a:headEnd type="none" w="med" len="med"/>
              <a:tailEnd type="none" w="med" len="med"/>
            </a:ln>
          </p:spPr>
          <p:txBody>
            <a:bodyPr>
              <a:spAutoFit/>
            </a:bodyPr>
            <a:p>
              <a:pPr algn="ctr" eaLnBrk="0" hangingPunct="0">
                <a:spcBef>
                  <a:spcPct val="50000"/>
                </a:spcBef>
              </a:pPr>
              <a:r>
                <a:rPr lang="en-US" altLang="en-US" sz="2000" b="1" dirty="0">
                  <a:solidFill>
                    <a:srgbClr val="0000FF"/>
                  </a:solidFill>
                  <a:latin typeface="Times New Roman" panose="02020603050405020304" pitchFamily="18" charset="0"/>
                  <a:cs typeface="Times New Roman" panose="02020603050405020304" pitchFamily="18" charset="0"/>
                </a:rPr>
                <a:t>CHẾ TẠO MÁY CÔNG CỤ</a:t>
              </a:r>
              <a:endParaRPr lang="en-US" altLang="en-US" sz="2000" b="1" dirty="0">
                <a:solidFill>
                  <a:srgbClr val="0000FF"/>
                </a:solidFill>
                <a:latin typeface="Times New Roman" panose="02020603050405020304" pitchFamily="18" charset="0"/>
                <a:ea typeface="Times New Roman" panose="02020603050405020304" pitchFamily="18" charset="0"/>
              </a:endParaRPr>
            </a:p>
          </p:txBody>
        </p:sp>
        <p:pic>
          <p:nvPicPr>
            <p:cNvPr id="28679" name="Picture 43" descr="02"/>
            <p:cNvPicPr>
              <a:picLocks noChangeAspect="1"/>
            </p:cNvPicPr>
            <p:nvPr/>
          </p:nvPicPr>
          <p:blipFill>
            <a:blip r:embed="rId3"/>
            <a:stretch>
              <a:fillRect/>
            </a:stretch>
          </p:blipFill>
          <p:spPr>
            <a:xfrm>
              <a:off x="3600" y="1440"/>
              <a:ext cx="2160" cy="2334"/>
            </a:xfrm>
            <a:prstGeom prst="rect">
              <a:avLst/>
            </a:prstGeom>
            <a:noFill/>
            <a:ln w="9525" cap="flat" cmpd="sng">
              <a:solidFill>
                <a:srgbClr val="FF0000"/>
              </a:solidFill>
              <a:prstDash val="solid"/>
              <a:miter/>
              <a:headEnd type="none" w="med" len="med"/>
              <a:tailEnd type="none" w="med" len="med"/>
            </a:ln>
          </p:spPr>
        </p:pic>
      </p:grpSp>
      <p:pic>
        <p:nvPicPr>
          <p:cNvPr id="28676" name="Picture 14" descr="007"/>
          <p:cNvPicPr>
            <a:picLocks noChangeAspect="1"/>
          </p:cNvPicPr>
          <p:nvPr/>
        </p:nvPicPr>
        <p:blipFill>
          <a:blip r:embed="rId4"/>
          <a:stretch>
            <a:fillRect/>
          </a:stretch>
        </p:blipFill>
        <p:spPr>
          <a:xfrm>
            <a:off x="1524000" y="6248400"/>
            <a:ext cx="9144000" cy="609600"/>
          </a:xfrm>
          <a:prstGeom prst="rect">
            <a:avLst/>
          </a:prstGeom>
          <a:noFill/>
          <a:ln w="9525">
            <a:noFill/>
          </a:ln>
        </p:spPr>
      </p:pic>
      <p:sp>
        <p:nvSpPr>
          <p:cNvPr id="28677" name="TextBox 8"/>
          <p:cNvSpPr txBox="1"/>
          <p:nvPr/>
        </p:nvSpPr>
        <p:spPr>
          <a:xfrm>
            <a:off x="2595563" y="130175"/>
            <a:ext cx="4143375" cy="583565"/>
          </a:xfrm>
          <a:prstGeom prst="rect">
            <a:avLst/>
          </a:prstGeom>
          <a:noFill/>
          <a:ln w="9525">
            <a:noFill/>
          </a:ln>
        </p:spPr>
        <p:txBody>
          <a:bodyPr>
            <a:spAutoFit/>
          </a:bodyPr>
          <a:p>
            <a:r>
              <a:rPr lang="en-US" altLang="x-none" sz="3200" dirty="0">
                <a:latin typeface="Times New Roman" panose="02020603050405020304" pitchFamily="18" charset="0"/>
                <a:cs typeface="Times New Roman" panose="02020603050405020304" pitchFamily="18" charset="0"/>
              </a:rPr>
              <a:t>Giữa thế kỷ XIX</a:t>
            </a:r>
            <a:endParaRPr lang="en-US" altLang="x-none" sz="32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8" name="Picture 2" descr="watteng"/>
          <p:cNvPicPr>
            <a:picLocks noChangeAspect="1"/>
          </p:cNvPicPr>
          <p:nvPr/>
        </p:nvPicPr>
        <p:blipFill>
          <a:blip r:embed="rId1"/>
          <a:stretch>
            <a:fillRect/>
          </a:stretch>
        </p:blipFill>
        <p:spPr>
          <a:xfrm>
            <a:off x="1703388" y="339725"/>
            <a:ext cx="4248150" cy="5176838"/>
          </a:xfrm>
          <a:prstGeom prst="rect">
            <a:avLst/>
          </a:prstGeom>
          <a:noFill/>
          <a:ln w="9525" cap="flat" cmpd="sng">
            <a:solidFill>
              <a:schemeClr val="tx1"/>
            </a:solidFill>
            <a:prstDash val="solid"/>
            <a:miter/>
            <a:headEnd type="none" w="med" len="med"/>
            <a:tailEnd type="none" w="med" len="med"/>
          </a:ln>
        </p:spPr>
      </p:pic>
      <p:pic>
        <p:nvPicPr>
          <p:cNvPr id="8" name="Picture 50" descr="stephensonsrocket_tcm4-139821"/>
          <p:cNvPicPr>
            <a:picLocks noChangeAspect="1"/>
          </p:cNvPicPr>
          <p:nvPr/>
        </p:nvPicPr>
        <p:blipFill>
          <a:blip r:embed="rId2"/>
          <a:stretch>
            <a:fillRect/>
          </a:stretch>
        </p:blipFill>
        <p:spPr>
          <a:xfrm>
            <a:off x="6383338" y="339725"/>
            <a:ext cx="4033837" cy="5176838"/>
          </a:xfrm>
          <a:prstGeom prst="rect">
            <a:avLst/>
          </a:prstGeom>
          <a:noFill/>
          <a:ln w="9525">
            <a:noFill/>
          </a:ln>
        </p:spPr>
      </p:pic>
      <p:sp>
        <p:nvSpPr>
          <p:cNvPr id="9" name="Text Box 51"/>
          <p:cNvSpPr txBox="1"/>
          <p:nvPr/>
        </p:nvSpPr>
        <p:spPr>
          <a:xfrm>
            <a:off x="6888163" y="5840413"/>
            <a:ext cx="3317875" cy="460375"/>
          </a:xfrm>
          <a:prstGeom prst="rect">
            <a:avLst/>
          </a:prstGeom>
          <a:noFill/>
          <a:ln w="12700">
            <a:noFill/>
          </a:ln>
        </p:spPr>
        <p:txBody>
          <a:bodyPr>
            <a:spAutoFit/>
          </a:bodyPr>
          <a:p>
            <a:pPr algn="ctr">
              <a:spcBef>
                <a:spcPct val="50000"/>
              </a:spcBef>
            </a:pPr>
            <a:r>
              <a:rPr lang="en-US" altLang="en-US" sz="2400" b="1" dirty="0">
                <a:solidFill>
                  <a:srgbClr val="0000FF"/>
                </a:solidFill>
                <a:latin typeface="Times New Roman" panose="02020603050405020304" pitchFamily="18" charset="0"/>
                <a:cs typeface="Times New Roman" panose="02020603050405020304" pitchFamily="18" charset="0"/>
              </a:rPr>
              <a:t>ĐẦU MÁY XE LỬA</a:t>
            </a:r>
            <a:endParaRPr lang="en-US" altLang="en-US" sz="2400" b="1" dirty="0">
              <a:solidFill>
                <a:srgbClr val="0000FF"/>
              </a:solidFill>
              <a:latin typeface="Times New Roman" panose="02020603050405020304" pitchFamily="18" charset="0"/>
              <a:ea typeface="Times New Roman" panose="02020603050405020304" pitchFamily="18" charset="0"/>
            </a:endParaRPr>
          </a:p>
        </p:txBody>
      </p:sp>
      <p:sp>
        <p:nvSpPr>
          <p:cNvPr id="29701" name="Rectangle 9"/>
          <p:cNvSpPr/>
          <p:nvPr/>
        </p:nvSpPr>
        <p:spPr>
          <a:xfrm>
            <a:off x="2454593" y="5848350"/>
            <a:ext cx="2564765" cy="460375"/>
          </a:xfrm>
          <a:prstGeom prst="rect">
            <a:avLst/>
          </a:prstGeom>
          <a:noFill/>
          <a:ln w="9525">
            <a:noFill/>
          </a:ln>
        </p:spPr>
        <p:txBody>
          <a:bodyPr wrap="none">
            <a:spAutoFit/>
          </a:bodyPr>
          <a:p>
            <a:pPr algn="ctr" eaLnBrk="0" hangingPunct="0">
              <a:spcBef>
                <a:spcPct val="50000"/>
              </a:spcBef>
            </a:pPr>
            <a:r>
              <a:rPr lang="en-US" altLang="en-US" sz="2400" b="1" dirty="0">
                <a:solidFill>
                  <a:srgbClr val="0000FF"/>
                </a:solidFill>
                <a:latin typeface="Times New Roman" panose="02020603050405020304" pitchFamily="18" charset="0"/>
                <a:cs typeface="Times New Roman" panose="02020603050405020304" pitchFamily="18" charset="0"/>
              </a:rPr>
              <a:t>MÁY HƠI NƯỚC</a:t>
            </a:r>
            <a:endParaRPr lang="en-US" altLang="en-US" sz="2400" b="1" dirty="0">
              <a:solidFill>
                <a:srgbClr val="0000FF"/>
              </a:solidFill>
              <a:latin typeface="Times New Roman" panose="02020603050405020304" pitchFamily="18" charset="0"/>
              <a:ea typeface="Times New Roman" panose="02020603050405020304" pitchFamily="18" charset="0"/>
            </a:endParaRPr>
          </a:p>
        </p:txBody>
      </p:sp>
      <p:pic>
        <p:nvPicPr>
          <p:cNvPr id="29702" name="Picture 14" descr="007"/>
          <p:cNvPicPr>
            <a:picLocks noChangeAspect="1"/>
          </p:cNvPicPr>
          <p:nvPr/>
        </p:nvPicPr>
        <p:blipFill>
          <a:blip r:embed="rId3"/>
          <a:stretch>
            <a:fillRect/>
          </a:stretch>
        </p:blipFill>
        <p:spPr>
          <a:xfrm>
            <a:off x="1524000" y="6248400"/>
            <a:ext cx="9144000" cy="609600"/>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2" name="Picture 8" descr="1909 xuong det"/>
          <p:cNvPicPr>
            <a:picLocks noChangeAspect="1"/>
          </p:cNvPicPr>
          <p:nvPr/>
        </p:nvPicPr>
        <p:blipFill>
          <a:blip r:embed="rId1"/>
          <a:stretch>
            <a:fillRect/>
          </a:stretch>
        </p:blipFill>
        <p:spPr>
          <a:xfrm>
            <a:off x="1919288" y="1143000"/>
            <a:ext cx="4895850" cy="3454400"/>
          </a:xfrm>
          <a:prstGeom prst="rect">
            <a:avLst/>
          </a:prstGeom>
          <a:noFill/>
          <a:ln w="57150" cap="flat" cmpd="sng">
            <a:solidFill>
              <a:srgbClr val="000000"/>
            </a:solidFill>
            <a:prstDash val="solid"/>
            <a:miter/>
            <a:headEnd type="none" w="med" len="med"/>
            <a:tailEnd type="none" w="med" len="med"/>
          </a:ln>
        </p:spPr>
      </p:pic>
      <p:pic>
        <p:nvPicPr>
          <p:cNvPr id="30723" name="Picture 14" descr="金钱"/>
          <p:cNvPicPr>
            <a:picLocks noChangeAspect="1"/>
          </p:cNvPicPr>
          <p:nvPr/>
        </p:nvPicPr>
        <p:blipFill>
          <a:blip r:embed="rId2"/>
          <a:stretch>
            <a:fillRect/>
          </a:stretch>
        </p:blipFill>
        <p:spPr>
          <a:xfrm>
            <a:off x="7319963" y="1501775"/>
            <a:ext cx="2592387" cy="2722563"/>
          </a:xfrm>
          <a:prstGeom prst="rect">
            <a:avLst/>
          </a:prstGeom>
          <a:noFill/>
          <a:ln w="38100" cap="flat" cmpd="sng">
            <a:solidFill>
              <a:schemeClr val="tx1"/>
            </a:solidFill>
            <a:prstDash val="solid"/>
            <a:miter/>
            <a:headEnd type="none" w="med" len="med"/>
            <a:tailEnd type="none" w="med" len="med"/>
          </a:ln>
        </p:spPr>
      </p:pic>
      <p:sp>
        <p:nvSpPr>
          <p:cNvPr id="7172" name="Text Box 16"/>
          <p:cNvSpPr txBox="1">
            <a:spLocks noChangeArrowheads="1"/>
          </p:cNvSpPr>
          <p:nvPr/>
        </p:nvSpPr>
        <p:spPr bwMode="auto">
          <a:xfrm>
            <a:off x="2279650" y="4786313"/>
            <a:ext cx="7651750" cy="645160"/>
          </a:xfrm>
          <a:prstGeom prst="rect">
            <a:avLst/>
          </a:prstGeom>
          <a:noFill/>
          <a:ln w="9525">
            <a:noFill/>
            <a:miter lim="800000"/>
          </a:ln>
        </p:spPr>
        <p:txBody>
          <a:bodyPr wrap="none">
            <a:spAutoFit/>
          </a:bodyPr>
          <a:p>
            <a:pPr algn="ctr">
              <a:buNone/>
            </a:pPr>
            <a:r>
              <a:rPr dirty="0">
                <a:latin typeface="Arial" panose="020B0604020202020204" pitchFamily="34" charset="0"/>
              </a:rPr>
              <a:t>Cuộc cách mạng công nghiệp tư bản chủ nghĩa và sự bóc lột của giai cấp</a:t>
            </a:r>
            <a:endParaRPr dirty="0">
              <a:latin typeface="Arial" panose="020B0604020202020204" pitchFamily="34" charset="0"/>
            </a:endParaRPr>
          </a:p>
          <a:p>
            <a:pPr algn="ctr">
              <a:buNone/>
            </a:pPr>
            <a:r>
              <a:rPr dirty="0">
                <a:latin typeface="Arial" panose="020B0604020202020204" pitchFamily="34" charset="0"/>
              </a:rPr>
              <a:t>tư sản đối với lao động làm thuê</a:t>
            </a:r>
            <a:endParaRPr dirty="0">
              <a:latin typeface="Arial" panose="020B0604020202020204" pitchFamily="34" charset="0"/>
            </a:endParaRPr>
          </a:p>
        </p:txBody>
      </p:sp>
      <p:sp>
        <p:nvSpPr>
          <p:cNvPr id="30725" name="WordArt 17"/>
          <p:cNvSpPr>
            <a:spLocks noTextEdit="1"/>
          </p:cNvSpPr>
          <p:nvPr/>
        </p:nvSpPr>
        <p:spPr>
          <a:xfrm>
            <a:off x="3790950" y="428625"/>
            <a:ext cx="4105275" cy="215900"/>
          </a:xfrm>
          <a:prstGeom prst="rect">
            <a:avLst/>
          </a:prstGeom>
        </p:spPr>
        <p:txBody>
          <a:bodyPr wrap="none" fromWordArt="1">
            <a:prstTxWarp prst="textPlain">
              <a:avLst>
                <a:gd name="adj" fmla="val 50000"/>
              </a:avLst>
            </a:prstTxWarp>
            <a:normAutofit fontScale="25000"/>
          </a:bodyPr>
          <a:p>
            <a:pPr algn="ctr" eaLnBrk="0" hangingPunct="0"/>
            <a:r>
              <a:rPr lang="en-US" sz="3600">
                <a:ln w="9525" cap="flat" cmpd="sng">
                  <a:solidFill>
                    <a:srgbClr val="00FF00"/>
                  </a:solidFill>
                  <a:prstDash val="solid"/>
                  <a:headEnd type="none" w="med" len="med"/>
                  <a:tailEnd type="none" w="med" len="med"/>
                </a:ln>
                <a:solidFill>
                  <a:srgbClr val="FF0000"/>
                </a:solidFill>
                <a:latin typeface="Arial Đen" charset="0"/>
                <a:ea typeface="Arial Đen" charset="0"/>
              </a:rPr>
              <a:t>ĐIỀU KIỆN KINH TẾ - XÃ HỘI</a:t>
            </a:r>
            <a:endParaRPr lang="en-US" sz="3600">
              <a:ln w="9525" cap="flat" cmpd="sng">
                <a:solidFill>
                  <a:srgbClr val="00FF00"/>
                </a:solidFill>
                <a:prstDash val="solid"/>
                <a:headEnd type="none" w="med" len="med"/>
                <a:tailEnd type="none" w="med" len="med"/>
              </a:ln>
              <a:solidFill>
                <a:srgbClr val="FF0000"/>
              </a:solidFill>
              <a:latin typeface="Arial Đen" charset="0"/>
              <a:ea typeface="Arial Đen" charset="0"/>
            </a:endParaRPr>
          </a:p>
        </p:txBody>
      </p:sp>
      <p:sp>
        <p:nvSpPr>
          <p:cNvPr id="7186" name="AutoShape 18"/>
          <p:cNvSpPr>
            <a:spLocks noChangeAspect="1"/>
          </p:cNvSpPr>
          <p:nvPr/>
        </p:nvSpPr>
        <p:spPr>
          <a:xfrm flipV="1">
            <a:off x="1524000" y="908050"/>
            <a:ext cx="9144000" cy="73025"/>
          </a:xfrm>
          <a:prstGeom prst="flowChartPredefinedProcess">
            <a:avLst/>
          </a:prstGeom>
          <a:solidFill>
            <a:srgbClr val="FF0000"/>
          </a:solidFill>
          <a:ln w="9525" cap="flat" cmpd="sng">
            <a:solidFill>
              <a:schemeClr val="tx1"/>
            </a:solidFill>
            <a:prstDash val="solid"/>
            <a:miter/>
            <a:headEnd type="none" w="med" len="med"/>
            <a:tailEnd type="none" w="med" len="med"/>
          </a:ln>
        </p:spPr>
        <p:txBody>
          <a:bodyPr wrap="none" anchor="ctr" anchorCtr="0"/>
          <a:p>
            <a:endParaRPr lang="en-US" altLang="x-none" dirty="0">
              <a:latin typeface=".VnTime" panose="020B7200000000000000" pitchFamily="34" charset="0"/>
            </a:endParaRPr>
          </a:p>
        </p:txBody>
      </p:sp>
      <p:sp>
        <p:nvSpPr>
          <p:cNvPr id="7" name="TextBox 6"/>
          <p:cNvSpPr txBox="1"/>
          <p:nvPr/>
        </p:nvSpPr>
        <p:spPr>
          <a:xfrm>
            <a:off x="2452688" y="5643563"/>
            <a:ext cx="8072438" cy="645160"/>
          </a:xfrm>
          <a:prstGeom prst="rect">
            <a:avLst/>
          </a:prstGeom>
          <a:solidFill>
            <a:srgbClr val="FFC000"/>
          </a:solidFill>
        </p:spPr>
        <p:txBody>
          <a:bodyPr>
            <a:spAutoFit/>
          </a:bodyPr>
          <a:p>
            <a:pPr>
              <a:buNone/>
            </a:pPr>
            <a:r>
              <a:rPr lang="en-US" altLang="x-none" dirty="0">
                <a:latin typeface="Arial" panose="020B0604020202020204" pitchFamily="34" charset="0"/>
              </a:rPr>
              <a:t>Thực tiễn đã đặt ra yêu cầu giải đáp về lý luận mới để dẫn đường cho phong trào công nhân đi tới thắng lợi</a:t>
            </a:r>
            <a:endParaRPr lang="en-US" altLang="x-none" dirty="0">
              <a:latin typeface="Arial" panose="020B0604020202020204" pitchFamily="34" charset="0"/>
            </a:endParaRPr>
          </a:p>
        </p:txBody>
      </p:sp>
      <p:sp>
        <p:nvSpPr>
          <p:cNvPr id="8" name="Right Arrow 7"/>
          <p:cNvSpPr/>
          <p:nvPr/>
        </p:nvSpPr>
        <p:spPr>
          <a:xfrm>
            <a:off x="1738313" y="5857875"/>
            <a:ext cx="500063" cy="357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86"/>
                                        </p:tgtEl>
                                        <p:attrNameLst>
                                          <p:attrName>style.visibility</p:attrName>
                                        </p:attrNameLst>
                                      </p:cBhvr>
                                      <p:to>
                                        <p:strVal val="visible"/>
                                      </p:to>
                                    </p:set>
                                    <p:animEffect transition="in" filter="blinds(horizontal)">
                                      <p:cBhvr>
                                        <p:cTn id="7" dur="500"/>
                                        <p:tgtEl>
                                          <p:spTgt spid="718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6" grpId="0" bldLvl="0" animBg="1"/>
      <p:bldP spid="7" grpId="0" bldLvl="0" animBg="1"/>
      <p:bldP spid="8"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4995" name="WordArt 4"/>
          <p:cNvSpPr>
            <a:spLocks noChangeArrowheads="1" noChangeShapeType="1" noTextEdit="1"/>
          </p:cNvSpPr>
          <p:nvPr/>
        </p:nvSpPr>
        <p:spPr bwMode="auto">
          <a:xfrm>
            <a:off x="2098806" y="5500702"/>
            <a:ext cx="8354912" cy="790575"/>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vi-VN" sz="3600" b="1" i="0" u="none" strike="noStrike" kern="10" cap="none" spc="0" normalizeH="0" baseline="0" noProof="0" dirty="0">
                <a:ln w="9525">
                  <a:solidFill>
                    <a:srgbClr val="333399"/>
                  </a:solidFill>
                  <a:round/>
                </a:ln>
                <a:solidFill>
                  <a:srgbClr val="FF0000"/>
                </a:solidFill>
                <a:effectLst/>
                <a:uLnTx/>
                <a:uFillTx/>
                <a:latin typeface="Arial Đen"/>
                <a:ea typeface="+mn-ea"/>
                <a:cs typeface="Arial" panose="020B0604020202020204" pitchFamily="34" charset="0"/>
              </a:rPr>
              <a:t>KẾ THỪA TOÀN BỘ GIÁ TRỊ TƯ TƯỞNG NHÂN LOẠI</a:t>
            </a:r>
            <a:endParaRPr kumimoji="0" lang="vi-VN" sz="3600" b="1" i="0" u="none" strike="noStrike" kern="10" cap="none" spc="0" normalizeH="0" baseline="0" noProof="0" dirty="0">
              <a:ln w="9525">
                <a:solidFill>
                  <a:srgbClr val="333399"/>
                </a:solidFill>
                <a:round/>
              </a:ln>
              <a:solidFill>
                <a:srgbClr val="FF0000"/>
              </a:solidFill>
              <a:effectLst/>
              <a:uLnTx/>
              <a:uFillTx/>
              <a:latin typeface="Arial Đen"/>
              <a:ea typeface="+mn-ea"/>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vi-VN" sz="3600" b="1" i="0" u="none" strike="noStrike" kern="10" cap="none" spc="0" normalizeH="0" baseline="0" noProof="0" dirty="0">
                <a:ln w="9525">
                  <a:solidFill>
                    <a:srgbClr val="333399"/>
                  </a:solidFill>
                  <a:round/>
                </a:ln>
                <a:solidFill>
                  <a:srgbClr val="FF0000"/>
                </a:solidFill>
                <a:effectLst/>
                <a:uLnTx/>
                <a:uFillTx/>
                <a:latin typeface="Arial Đen"/>
                <a:ea typeface="+mn-ea"/>
                <a:cs typeface="Arial" panose="020B0604020202020204" pitchFamily="34" charset="0"/>
              </a:rPr>
              <a:t>TRỰC TIẾP NHẤT LÀ TỪ TRIẾT HỌC CĐ ĐỨC (ĐẶC BIỆT LÀ HEGE</a:t>
            </a:r>
            <a:r>
              <a:rPr kumimoji="0" lang="en-US" sz="3600" b="1" i="0" u="none" strike="noStrike" kern="10" cap="none" spc="0" normalizeH="0" baseline="0" noProof="0" dirty="0">
                <a:ln w="9525">
                  <a:solidFill>
                    <a:srgbClr val="333399"/>
                  </a:solidFill>
                  <a:round/>
                </a:ln>
                <a:solidFill>
                  <a:srgbClr val="FF0000"/>
                </a:solidFill>
                <a:effectLst/>
                <a:uLnTx/>
                <a:uFillTx/>
                <a:latin typeface="Arial Đen"/>
                <a:ea typeface="+mn-ea"/>
                <a:cs typeface="Arial" panose="020B0604020202020204" pitchFamily="34" charset="0"/>
              </a:rPr>
              <a:t>L</a:t>
            </a:r>
            <a:r>
              <a:rPr kumimoji="0" lang="vi-VN" sz="3600" b="1" i="0" u="none" strike="noStrike" kern="10" cap="none" spc="0" normalizeH="0" baseline="0" noProof="0" dirty="0">
                <a:ln w="9525">
                  <a:solidFill>
                    <a:srgbClr val="333399"/>
                  </a:solidFill>
                  <a:round/>
                </a:ln>
                <a:solidFill>
                  <a:srgbClr val="FF0000"/>
                </a:solidFill>
                <a:effectLst/>
                <a:uLnTx/>
                <a:uFillTx/>
                <a:latin typeface="Arial Đen"/>
                <a:ea typeface="+mn-ea"/>
                <a:cs typeface="Arial" panose="020B0604020202020204" pitchFamily="34" charset="0"/>
              </a:rPr>
              <a:t> &amp; PHOIƠBẮC</a:t>
            </a:r>
            <a:r>
              <a:rPr kumimoji="0" lang="en-US" sz="3600" b="1" i="0" u="none" strike="noStrike" kern="10" cap="none" spc="0" normalizeH="0" baseline="0" noProof="0" dirty="0">
                <a:ln w="9525">
                  <a:solidFill>
                    <a:srgbClr val="333399"/>
                  </a:solidFill>
                  <a:round/>
                </a:ln>
                <a:solidFill>
                  <a:srgbClr val="FF0000"/>
                </a:solidFill>
                <a:effectLst/>
                <a:uLnTx/>
                <a:uFillTx/>
                <a:latin typeface="Arial Đen"/>
                <a:ea typeface="+mn-ea"/>
                <a:cs typeface="Arial" panose="020B0604020202020204" pitchFamily="34" charset="0"/>
              </a:rPr>
              <a:t>) </a:t>
            </a:r>
            <a:r>
              <a:rPr kumimoji="0" lang="en-US" sz="3600" b="0" i="0" u="none" strike="noStrike" kern="1200" cap="none" spc="0" normalizeH="0" baseline="0" noProof="0" dirty="0" err="1">
                <a:ln>
                  <a:noFill/>
                </a:ln>
                <a:solidFill>
                  <a:schemeClr val="tx1"/>
                </a:solidFill>
                <a:effectLst/>
                <a:uLnTx/>
                <a:uFillTx/>
                <a:latin typeface=".VnTime" panose="020B7200000000000000" pitchFamily="34" charset="0"/>
                <a:ea typeface="+mn-ea"/>
                <a:cs typeface="Arial" panose="020B0604020202020204" pitchFamily="34" charset="0"/>
              </a:rPr>
              <a:t>cuối</a:t>
            </a:r>
            <a:r>
              <a:rPr kumimoji="0" lang="en-US" sz="3600" b="0" i="0" u="none" strike="noStrike" kern="1200" cap="none" spc="0" normalizeH="0" baseline="0" noProof="0" dirty="0">
                <a:ln>
                  <a:noFill/>
                </a:ln>
                <a:solidFill>
                  <a:schemeClr val="tx1"/>
                </a:solidFill>
                <a:effectLst/>
                <a:uLnTx/>
                <a:uFillTx/>
                <a:latin typeface=".VnTime" panose="020B7200000000000000" pitchFamily="34" charset="0"/>
                <a:ea typeface="+mn-ea"/>
                <a:cs typeface="Arial" panose="020B0604020202020204" pitchFamily="34" charset="0"/>
              </a:rPr>
              <a:t> TK XVIII, </a:t>
            </a:r>
            <a:r>
              <a:rPr kumimoji="0" lang="en-US" sz="3600" b="0" i="0" u="none" strike="noStrike" kern="1200" cap="none" spc="0" normalizeH="0" baseline="0" noProof="0" dirty="0" err="1">
                <a:ln>
                  <a:noFill/>
                </a:ln>
                <a:solidFill>
                  <a:schemeClr val="tx1"/>
                </a:solidFill>
                <a:effectLst/>
                <a:uLnTx/>
                <a:uFillTx/>
                <a:latin typeface=".VnTime" panose="020B7200000000000000" pitchFamily="34" charset="0"/>
                <a:ea typeface="+mn-ea"/>
                <a:cs typeface="Arial" panose="020B0604020202020204" pitchFamily="34" charset="0"/>
              </a:rPr>
              <a:t>đầu</a:t>
            </a:r>
            <a:r>
              <a:rPr kumimoji="0" lang="en-US" sz="3600" b="0" i="0" u="none" strike="noStrike" kern="1200" cap="none" spc="0" normalizeH="0" baseline="0" noProof="0" dirty="0">
                <a:ln>
                  <a:noFill/>
                </a:ln>
                <a:solidFill>
                  <a:schemeClr val="tx1"/>
                </a:solidFill>
                <a:effectLst/>
                <a:uLnTx/>
                <a:uFillTx/>
                <a:latin typeface=".VnTime" panose="020B7200000000000000" pitchFamily="34" charset="0"/>
                <a:ea typeface="+mn-ea"/>
                <a:cs typeface="Arial" panose="020B0604020202020204" pitchFamily="34" charset="0"/>
              </a:rPr>
              <a:t> TK XIX</a:t>
            </a:r>
            <a:endParaRPr kumimoji="0" lang="en-US" sz="3600" b="0" i="0" u="none" strike="noStrike" kern="10" cap="none" spc="0" normalizeH="0" baseline="0" noProof="0" dirty="0">
              <a:ln w="9525">
                <a:solidFill>
                  <a:srgbClr val="333399"/>
                </a:solidFill>
                <a:round/>
              </a:ln>
              <a:solidFill>
                <a:srgbClr val="000000"/>
              </a:solidFill>
              <a:effectLst/>
              <a:uLnTx/>
              <a:uFillTx/>
              <a:latin typeface="Arial Đen"/>
              <a:ea typeface="+mn-ea"/>
              <a:cs typeface="Arial" panose="020B0604020202020204" pitchFamily="34" charset="0"/>
            </a:endParaRPr>
          </a:p>
        </p:txBody>
      </p:sp>
      <p:sp>
        <p:nvSpPr>
          <p:cNvPr id="31747" name="AutoShape 5"/>
          <p:cNvSpPr>
            <a:spLocks noChangeAspect="1"/>
          </p:cNvSpPr>
          <p:nvPr/>
        </p:nvSpPr>
        <p:spPr>
          <a:xfrm>
            <a:off x="1501775" y="5289550"/>
            <a:ext cx="9144000" cy="73025"/>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sp>
        <p:nvSpPr>
          <p:cNvPr id="11276" name="Freeform 12"/>
          <p:cNvSpPr/>
          <p:nvPr/>
        </p:nvSpPr>
        <p:spPr>
          <a:xfrm>
            <a:off x="6073775" y="2374900"/>
            <a:ext cx="2003425" cy="1762125"/>
          </a:xfrm>
          <a:custGeom>
            <a:avLst/>
            <a:gdLst>
              <a:gd name="txL" fmla="*/ 0 w 1824"/>
              <a:gd name="txT" fmla="*/ 0 h 2648"/>
              <a:gd name="txR" fmla="*/ 1824 w 1824"/>
              <a:gd name="txB" fmla="*/ 2648 h 2648"/>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tileRect/>
          </a:gradFill>
          <a:ln w="0">
            <a:noFill/>
          </a:ln>
        </p:spPr>
        <p:txBody>
          <a:bodyPr/>
          <a:p>
            <a:endParaRPr lang="en-US" altLang="x-none" dirty="0">
              <a:latin typeface=".VnTime" panose="020B7200000000000000" pitchFamily="34" charset="0"/>
            </a:endParaRPr>
          </a:p>
        </p:txBody>
      </p:sp>
      <p:grpSp>
        <p:nvGrpSpPr>
          <p:cNvPr id="2" name="Group 23"/>
          <p:cNvGrpSpPr/>
          <p:nvPr/>
        </p:nvGrpSpPr>
        <p:grpSpPr>
          <a:xfrm>
            <a:off x="1855788" y="4097338"/>
            <a:ext cx="6911975" cy="957262"/>
            <a:chOff x="696" y="3312"/>
            <a:chExt cx="2398" cy="358"/>
          </a:xfrm>
        </p:grpSpPr>
        <p:sp>
          <p:nvSpPr>
            <p:cNvPr id="31766" name="Freeform 24"/>
            <p:cNvSpPr/>
            <p:nvPr/>
          </p:nvSpPr>
          <p:spPr>
            <a:xfrm>
              <a:off x="2755" y="3312"/>
              <a:ext cx="339" cy="358"/>
            </a:xfrm>
            <a:custGeom>
              <a:avLst/>
              <a:gdLst>
                <a:gd name="txL" fmla="*/ 0 w 308"/>
                <a:gd name="txT" fmla="*/ 0 h 444"/>
                <a:gd name="txR" fmla="*/ 308 w 308"/>
                <a:gd name="txB" fmla="*/ 444 h 444"/>
              </a:gdLst>
              <a:ahLst/>
              <a:cxnLst>
                <a:cxn ang="0">
                  <a:pos x="33833" y="2"/>
                </a:cxn>
                <a:cxn ang="0">
                  <a:pos x="0" y="2"/>
                </a:cxn>
                <a:cxn ang="0">
                  <a:pos x="0" y="2"/>
                </a:cxn>
                <a:cxn ang="0">
                  <a:pos x="33833" y="0"/>
                </a:cxn>
                <a:cxn ang="0">
                  <a:pos x="33833" y="2"/>
                </a:cxn>
              </a:cxnLst>
              <a:rect l="txL" t="txT" r="txR" b="txB"/>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tileRect/>
            </a:gradFill>
            <a:ln w="0">
              <a:noFill/>
            </a:ln>
          </p:spPr>
          <p:txBody>
            <a:bodyPr/>
            <a:p>
              <a:endParaRPr lang="en-US" altLang="x-none" dirty="0">
                <a:latin typeface=".VnTime" panose="020B7200000000000000" pitchFamily="34" charset="0"/>
              </a:endParaRPr>
            </a:p>
          </p:txBody>
        </p:sp>
        <p:sp>
          <p:nvSpPr>
            <p:cNvPr id="31767" name="Freeform 25"/>
            <p:cNvSpPr/>
            <p:nvPr/>
          </p:nvSpPr>
          <p:spPr>
            <a:xfrm>
              <a:off x="697" y="3314"/>
              <a:ext cx="2397" cy="228"/>
            </a:xfrm>
            <a:custGeom>
              <a:avLst/>
              <a:gdLst>
                <a:gd name="txL" fmla="*/ 0 w 2180"/>
                <a:gd name="txT" fmla="*/ 0 h 284"/>
                <a:gd name="txR" fmla="*/ 2180 w 2180"/>
                <a:gd name="txB" fmla="*/ 284 h 284"/>
              </a:gdLst>
              <a:ahLst/>
              <a:cxnLst>
                <a:cxn ang="0">
                  <a:pos x="195675" y="2"/>
                </a:cxn>
                <a:cxn ang="0">
                  <a:pos x="0" y="2"/>
                </a:cxn>
                <a:cxn ang="0">
                  <a:pos x="46626" y="0"/>
                </a:cxn>
                <a:cxn ang="0">
                  <a:pos x="227962" y="0"/>
                </a:cxn>
                <a:cxn ang="0">
                  <a:pos x="195675" y="2"/>
                </a:cxn>
              </a:cxnLst>
              <a:rect l="txL" t="txT" r="txR" b="txB"/>
              <a:pathLst>
                <a:path w="2180" h="284">
                  <a:moveTo>
                    <a:pt x="1872" y="284"/>
                  </a:moveTo>
                  <a:lnTo>
                    <a:pt x="0" y="284"/>
                  </a:lnTo>
                  <a:lnTo>
                    <a:pt x="446" y="0"/>
                  </a:lnTo>
                  <a:lnTo>
                    <a:pt x="2180" y="0"/>
                  </a:lnTo>
                  <a:lnTo>
                    <a:pt x="1872" y="284"/>
                  </a:lnTo>
                  <a:close/>
                </a:path>
              </a:pathLst>
            </a:custGeom>
            <a:solidFill>
              <a:srgbClr val="F2E160"/>
            </a:solidFill>
            <a:ln w="0">
              <a:noFill/>
            </a:ln>
          </p:spPr>
          <p:txBody>
            <a:bodyPr/>
            <a:p>
              <a:endParaRPr lang="en-US" altLang="x-none" dirty="0">
                <a:latin typeface=".VnTime" panose="020B7200000000000000" pitchFamily="34" charset="0"/>
              </a:endParaRPr>
            </a:p>
          </p:txBody>
        </p:sp>
        <p:sp>
          <p:nvSpPr>
            <p:cNvPr id="31768" name="Rectangle 26"/>
            <p:cNvSpPr/>
            <p:nvPr/>
          </p:nvSpPr>
          <p:spPr>
            <a:xfrm>
              <a:off x="696" y="3543"/>
              <a:ext cx="2063" cy="126"/>
            </a:xfrm>
            <a:prstGeom prst="rect">
              <a:avLst/>
            </a:prstGeom>
            <a:gradFill rotWithShape="1">
              <a:gsLst>
                <a:gs pos="0">
                  <a:srgbClr val="977514"/>
                </a:gs>
                <a:gs pos="50000">
                  <a:srgbClr val="D0A11C"/>
                </a:gs>
                <a:gs pos="100000">
                  <a:srgbClr val="977514"/>
                </a:gs>
              </a:gsLst>
              <a:lin ang="2700000" scaled="1"/>
              <a:tileRect/>
            </a:gradFill>
            <a:ln w="9525">
              <a:noFill/>
            </a:ln>
          </p:spPr>
          <p:txBody>
            <a:bodyPr wrap="none" anchor="ctr" anchorCtr="0"/>
            <a:p>
              <a:pPr algn="ctr" eaLnBrk="0" hangingPunct="0"/>
              <a:r>
                <a:rPr lang="en-US" altLang="en-US" sz="2800" b="1" dirty="0">
                  <a:latin typeface="Times New Roman" panose="02020603050405020304" pitchFamily="18" charset="0"/>
                  <a:cs typeface="Times New Roman" panose="02020603050405020304" pitchFamily="18" charset="0"/>
                </a:rPr>
                <a:t>T</a:t>
              </a:r>
              <a:r>
                <a:rPr lang="vi-VN" altLang="en-US" sz="2800" b="1" dirty="0">
                  <a:latin typeface="Times New Roman" panose="02020603050405020304" pitchFamily="18" charset="0"/>
                  <a:cs typeface="Times New Roman" panose="02020603050405020304" pitchFamily="18" charset="0"/>
                </a:rPr>
                <a:t>Ư TƯỞNG NHÂN LOẠI</a:t>
              </a:r>
              <a:endParaRPr lang="en-US" altLang="en-US" sz="2800" b="1" dirty="0">
                <a:latin typeface="Times New Roman" panose="02020603050405020304" pitchFamily="18" charset="0"/>
                <a:ea typeface="Times New Roman" panose="02020603050405020304" pitchFamily="18" charset="0"/>
              </a:endParaRPr>
            </a:p>
          </p:txBody>
        </p:sp>
      </p:grpSp>
      <p:sp>
        <p:nvSpPr>
          <p:cNvPr id="31750" name="Rectangle 2"/>
          <p:cNvSpPr/>
          <p:nvPr/>
        </p:nvSpPr>
        <p:spPr>
          <a:xfrm>
            <a:off x="2287588" y="292100"/>
            <a:ext cx="3594100" cy="583565"/>
          </a:xfrm>
          <a:prstGeom prst="rect">
            <a:avLst/>
          </a:prstGeom>
          <a:noFill/>
          <a:ln w="9525" cap="flat" cmpd="sng">
            <a:solidFill>
              <a:srgbClr val="000000"/>
            </a:solidFill>
            <a:prstDash val="solid"/>
            <a:miter/>
            <a:headEnd type="none" w="med" len="med"/>
            <a:tailEnd type="none" w="med" len="med"/>
          </a:ln>
        </p:spPr>
        <p:txBody>
          <a:bodyPr>
            <a:spAutoFit/>
          </a:bodyPr>
          <a:p>
            <a:r>
              <a:rPr lang="de-DE" altLang="en-US" sz="3200" b="1" i="1" dirty="0">
                <a:solidFill>
                  <a:srgbClr val="FF0000"/>
                </a:solidFill>
                <a:latin typeface="Times New Roman" panose="02020603050405020304" pitchFamily="18" charset="0"/>
                <a:cs typeface="Times New Roman" panose="02020603050405020304" pitchFamily="18" charset="0"/>
              </a:rPr>
              <a:t>* Tiền đề  lý luận </a:t>
            </a:r>
            <a:endParaRPr lang="en-US" altLang="en-US" sz="3200" dirty="0">
              <a:solidFill>
                <a:srgbClr val="FF0000"/>
              </a:solidFill>
              <a:latin typeface=".VnTime" panose="020B7200000000000000" pitchFamily="34" charset="0"/>
            </a:endParaRPr>
          </a:p>
        </p:txBody>
      </p:sp>
      <p:sp>
        <p:nvSpPr>
          <p:cNvPr id="21" name="Rounded Rectangle 20"/>
          <p:cNvSpPr/>
          <p:nvPr/>
        </p:nvSpPr>
        <p:spPr>
          <a:xfrm>
            <a:off x="8075613" y="584200"/>
            <a:ext cx="2439988" cy="29972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endParaRPr lang="en-US" altLang="x-none" sz="2000" dirty="0">
              <a:solidFill>
                <a:srgbClr val="262673"/>
              </a:solidFill>
              <a:latin typeface="Times New Roman" panose="02020603050405020304" pitchFamily="18" charset="0"/>
              <a:cs typeface="Times New Roman" panose="02020603050405020304" pitchFamily="18" charset="0"/>
            </a:endParaRPr>
          </a:p>
          <a:p>
            <a:pPr lvl="0" algn="ctr" eaLnBrk="1" hangingPunct="1">
              <a:buNone/>
            </a:pPr>
            <a:r>
              <a:rPr lang="en-US" altLang="x-none" sz="2000" dirty="0">
                <a:solidFill>
                  <a:srgbClr val="262673"/>
                </a:solidFill>
                <a:latin typeface="Arial" panose="020B0604020202020204" pitchFamily="34" charset="0"/>
                <a:cs typeface="Times New Roman" panose="02020603050405020304" pitchFamily="18" charset="0"/>
              </a:rPr>
              <a:t>Những tiền đề lý luận n</a:t>
            </a:r>
            <a:r>
              <a:rPr lang="en-US" altLang="x-none" sz="2000" dirty="0">
                <a:solidFill>
                  <a:srgbClr val="262673"/>
                </a:solidFill>
                <a:latin typeface="Arial" panose="020B0604020202020204" pitchFamily="34" charset="0"/>
                <a:ea typeface="Times New Roman" panose="02020603050405020304" pitchFamily="18" charset="0"/>
              </a:rPr>
              <a:t>à</a:t>
            </a:r>
            <a:r>
              <a:rPr lang="en-US" altLang="x-none" sz="2000" dirty="0">
                <a:solidFill>
                  <a:srgbClr val="262673"/>
                </a:solidFill>
                <a:latin typeface="Arial" panose="020B0604020202020204" pitchFamily="34" charset="0"/>
                <a:cs typeface="Times New Roman" panose="02020603050405020304" pitchFamily="18" charset="0"/>
              </a:rPr>
              <a:t>y  chứa đựng nhiều </a:t>
            </a:r>
            <a:r>
              <a:rPr lang="en-US" altLang="x-none" sz="2000" b="1" dirty="0">
                <a:solidFill>
                  <a:srgbClr val="262673"/>
                </a:solidFill>
                <a:latin typeface="Arial" panose="020B0604020202020204" pitchFamily="34" charset="0"/>
                <a:cs typeface="Times New Roman" panose="02020603050405020304" pitchFamily="18" charset="0"/>
              </a:rPr>
              <a:t>hạt nhân</a:t>
            </a:r>
            <a:r>
              <a:rPr lang="en-US" altLang="x-none" sz="2000" dirty="0">
                <a:solidFill>
                  <a:srgbClr val="262673"/>
                </a:solidFill>
                <a:latin typeface="Arial" panose="020B0604020202020204" pitchFamily="34" charset="0"/>
                <a:cs typeface="Times New Roman" panose="02020603050405020304" pitchFamily="18" charset="0"/>
              </a:rPr>
              <a:t> hợp lý giúp Mác v</a:t>
            </a:r>
            <a:r>
              <a:rPr lang="en-US" altLang="x-none" sz="2000" dirty="0">
                <a:solidFill>
                  <a:srgbClr val="262673"/>
                </a:solidFill>
                <a:latin typeface="Arial" panose="020B0604020202020204" pitchFamily="34" charset="0"/>
                <a:ea typeface="Times New Roman" panose="02020603050405020304" pitchFamily="18" charset="0"/>
              </a:rPr>
              <a:t>à</a:t>
            </a:r>
            <a:r>
              <a:rPr lang="en-US" altLang="x-none" sz="2000" dirty="0">
                <a:solidFill>
                  <a:srgbClr val="262673"/>
                </a:solidFill>
                <a:latin typeface="Arial" panose="020B0604020202020204" pitchFamily="34" charset="0"/>
                <a:cs typeface="Times New Roman" panose="02020603050405020304" pitchFamily="18" charset="0"/>
              </a:rPr>
              <a:t> Ăngghen kế thừa v</a:t>
            </a:r>
            <a:r>
              <a:rPr lang="en-US" altLang="x-none" sz="2000" dirty="0">
                <a:solidFill>
                  <a:srgbClr val="262673"/>
                </a:solidFill>
                <a:latin typeface="Arial" panose="020B0604020202020204" pitchFamily="34" charset="0"/>
                <a:ea typeface="Times New Roman" panose="02020603050405020304" pitchFamily="18" charset="0"/>
              </a:rPr>
              <a:t>à</a:t>
            </a:r>
            <a:r>
              <a:rPr lang="en-US" altLang="x-none" sz="2000" dirty="0">
                <a:solidFill>
                  <a:srgbClr val="262673"/>
                </a:solidFill>
                <a:latin typeface="Arial" panose="020B0604020202020204" pitchFamily="34" charset="0"/>
                <a:cs typeface="Times New Roman" panose="02020603050405020304" pitchFamily="18" charset="0"/>
              </a:rPr>
              <a:t> phát triển đến đỉnh cao khoa học</a:t>
            </a:r>
            <a:endParaRPr lang="en-US" altLang="x-none" sz="2000" dirty="0">
              <a:solidFill>
                <a:srgbClr val="262673"/>
              </a:solidFill>
              <a:latin typeface="Arial" panose="020B0604020202020204" pitchFamily="34" charset="0"/>
              <a:cs typeface="Times New Roman" panose="02020603050405020304" pitchFamily="18" charset="0"/>
            </a:endParaRPr>
          </a:p>
          <a:p>
            <a:pPr lvl="0" algn="ctr" eaLnBrk="1" hangingPunct="1">
              <a:buNone/>
            </a:pPr>
            <a:endParaRPr lang="en-US" altLang="x-none" sz="2000" dirty="0">
              <a:solidFill>
                <a:srgbClr val="262673"/>
              </a:solidFill>
              <a:latin typeface="Arial" panose="020B0604020202020204" pitchFamily="34" charset="0"/>
              <a:ea typeface="Times New Roman" panose="02020603050405020304" pitchFamily="18" charset="0"/>
            </a:endParaRPr>
          </a:p>
        </p:txBody>
      </p:sp>
      <p:pic>
        <p:nvPicPr>
          <p:cNvPr id="31752" name="Picture 14" descr="007"/>
          <p:cNvPicPr>
            <a:picLocks noChangeAspect="1"/>
          </p:cNvPicPr>
          <p:nvPr/>
        </p:nvPicPr>
        <p:blipFill>
          <a:blip r:embed="rId1"/>
          <a:stretch>
            <a:fillRect/>
          </a:stretch>
        </p:blipFill>
        <p:spPr>
          <a:xfrm>
            <a:off x="1524000" y="6248400"/>
            <a:ext cx="9144000" cy="609600"/>
          </a:xfrm>
          <a:prstGeom prst="rect">
            <a:avLst/>
          </a:prstGeom>
          <a:noFill/>
          <a:ln w="9525">
            <a:noFill/>
          </a:ln>
        </p:spPr>
      </p:pic>
      <p:grpSp>
        <p:nvGrpSpPr>
          <p:cNvPr id="3" name="Group 13"/>
          <p:cNvGrpSpPr/>
          <p:nvPr/>
        </p:nvGrpSpPr>
        <p:grpSpPr>
          <a:xfrm>
            <a:off x="1851025" y="1552575"/>
            <a:ext cx="5684838" cy="2438400"/>
            <a:chOff x="1624" y="1440"/>
            <a:chExt cx="2936" cy="1066"/>
          </a:xfrm>
        </p:grpSpPr>
        <p:sp>
          <p:nvSpPr>
            <p:cNvPr id="31757" name="Freeform 14"/>
            <p:cNvSpPr/>
            <p:nvPr/>
          </p:nvSpPr>
          <p:spPr>
            <a:xfrm>
              <a:off x="4218" y="1440"/>
              <a:ext cx="338" cy="358"/>
            </a:xfrm>
            <a:custGeom>
              <a:avLst/>
              <a:gdLst>
                <a:gd name="txL" fmla="*/ 0 w 308"/>
                <a:gd name="txT" fmla="*/ 0 h 444"/>
                <a:gd name="txR" fmla="*/ 308 w 308"/>
                <a:gd name="txB" fmla="*/ 444 h 444"/>
              </a:gdLst>
              <a:ahLst/>
              <a:cxnLst>
                <a:cxn ang="0">
                  <a:pos x="29358" y="2"/>
                </a:cxn>
                <a:cxn ang="0">
                  <a:pos x="0" y="2"/>
                </a:cxn>
                <a:cxn ang="0">
                  <a:pos x="0" y="2"/>
                </a:cxn>
                <a:cxn ang="0">
                  <a:pos x="29358" y="0"/>
                </a:cxn>
                <a:cxn ang="0">
                  <a:pos x="29358" y="2"/>
                </a:cxn>
              </a:cxnLst>
              <a:rect l="txL" t="txT" r="txR" b="txB"/>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tileRect/>
            </a:gradFill>
            <a:ln w="0">
              <a:noFill/>
            </a:ln>
          </p:spPr>
          <p:txBody>
            <a:bodyPr/>
            <a:p>
              <a:endParaRPr lang="en-US" altLang="x-none" dirty="0">
                <a:latin typeface=".VnTime" panose="020B7200000000000000" pitchFamily="34" charset="0"/>
              </a:endParaRPr>
            </a:p>
          </p:txBody>
        </p:sp>
        <p:sp>
          <p:nvSpPr>
            <p:cNvPr id="31758" name="Freeform 15"/>
            <p:cNvSpPr/>
            <p:nvPr/>
          </p:nvSpPr>
          <p:spPr>
            <a:xfrm>
              <a:off x="2597" y="1440"/>
              <a:ext cx="1963" cy="229"/>
            </a:xfrm>
            <a:custGeom>
              <a:avLst/>
              <a:gdLst>
                <a:gd name="txL" fmla="*/ 0 w 1786"/>
                <a:gd name="txT" fmla="*/ 0 h 284"/>
                <a:gd name="txR" fmla="*/ 1786 w 1786"/>
                <a:gd name="txB" fmla="*/ 284 h 284"/>
              </a:gdLst>
              <a:ahLst/>
              <a:cxnLst>
                <a:cxn ang="0">
                  <a:pos x="151524" y="2"/>
                </a:cxn>
                <a:cxn ang="0">
                  <a:pos x="0" y="2"/>
                </a:cxn>
                <a:cxn ang="0">
                  <a:pos x="45817" y="0"/>
                </a:cxn>
                <a:cxn ang="0">
                  <a:pos x="183115" y="0"/>
                </a:cxn>
                <a:cxn ang="0">
                  <a:pos x="151524" y="2"/>
                </a:cxn>
              </a:cxnLst>
              <a:rect l="txL" t="txT" r="txR" b="txB"/>
              <a:pathLst>
                <a:path w="1786" h="284">
                  <a:moveTo>
                    <a:pt x="1478" y="284"/>
                  </a:moveTo>
                  <a:lnTo>
                    <a:pt x="0" y="284"/>
                  </a:lnTo>
                  <a:lnTo>
                    <a:pt x="446" y="0"/>
                  </a:lnTo>
                  <a:lnTo>
                    <a:pt x="1786" y="0"/>
                  </a:lnTo>
                  <a:lnTo>
                    <a:pt x="1478" y="284"/>
                  </a:lnTo>
                  <a:close/>
                </a:path>
              </a:pathLst>
            </a:custGeom>
            <a:solidFill>
              <a:srgbClr val="00CC99"/>
            </a:solidFill>
            <a:ln w="0">
              <a:noFill/>
            </a:ln>
          </p:spPr>
          <p:txBody>
            <a:bodyPr/>
            <a:p>
              <a:endParaRPr lang="en-US" altLang="x-none" dirty="0">
                <a:latin typeface=".VnTime" panose="020B7200000000000000" pitchFamily="34" charset="0"/>
              </a:endParaRPr>
            </a:p>
          </p:txBody>
        </p:sp>
        <p:sp>
          <p:nvSpPr>
            <p:cNvPr id="31759" name="Freeform 16"/>
            <p:cNvSpPr/>
            <p:nvPr/>
          </p:nvSpPr>
          <p:spPr>
            <a:xfrm>
              <a:off x="3877" y="1796"/>
              <a:ext cx="338" cy="356"/>
            </a:xfrm>
            <a:custGeom>
              <a:avLst/>
              <a:gdLst>
                <a:gd name="txL" fmla="*/ 0 w 308"/>
                <a:gd name="txT" fmla="*/ 0 h 442"/>
                <a:gd name="txR" fmla="*/ 308 w 308"/>
                <a:gd name="txB" fmla="*/ 442 h 442"/>
              </a:gdLst>
              <a:ahLst/>
              <a:cxnLst>
                <a:cxn ang="0">
                  <a:pos x="29358" y="2"/>
                </a:cxn>
                <a:cxn ang="0">
                  <a:pos x="0" y="2"/>
                </a:cxn>
                <a:cxn ang="0">
                  <a:pos x="0" y="2"/>
                </a:cxn>
                <a:cxn ang="0">
                  <a:pos x="29358" y="0"/>
                </a:cxn>
                <a:cxn ang="0">
                  <a:pos x="29358" y="2"/>
                </a:cxn>
              </a:cxnLst>
              <a:rect l="txL" t="txT" r="txR" b="txB"/>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tileRect/>
            </a:gradFill>
            <a:ln w="0">
              <a:noFill/>
            </a:ln>
          </p:spPr>
          <p:txBody>
            <a:bodyPr/>
            <a:p>
              <a:endParaRPr lang="en-US" altLang="x-none" dirty="0">
                <a:latin typeface=".VnTime" panose="020B7200000000000000" pitchFamily="34" charset="0"/>
              </a:endParaRPr>
            </a:p>
          </p:txBody>
        </p:sp>
        <p:sp>
          <p:nvSpPr>
            <p:cNvPr id="31760" name="Freeform 17"/>
            <p:cNvSpPr/>
            <p:nvPr/>
          </p:nvSpPr>
          <p:spPr>
            <a:xfrm>
              <a:off x="2109" y="1796"/>
              <a:ext cx="2110" cy="228"/>
            </a:xfrm>
            <a:custGeom>
              <a:avLst/>
              <a:gdLst>
                <a:gd name="txL" fmla="*/ 0 w 1920"/>
                <a:gd name="txT" fmla="*/ 0 h 284"/>
                <a:gd name="txR" fmla="*/ 1920 w 1920"/>
                <a:gd name="txB" fmla="*/ 284 h 284"/>
              </a:gdLst>
              <a:ahLst/>
              <a:cxnLst>
                <a:cxn ang="0">
                  <a:pos x="164312" y="2"/>
                </a:cxn>
                <a:cxn ang="0">
                  <a:pos x="0" y="2"/>
                </a:cxn>
                <a:cxn ang="0">
                  <a:pos x="45353" y="0"/>
                </a:cxn>
                <a:cxn ang="0">
                  <a:pos x="195561" y="0"/>
                </a:cxn>
                <a:cxn ang="0">
                  <a:pos x="164312" y="2"/>
                </a:cxn>
              </a:cxnLst>
              <a:rect l="txL" t="txT" r="txR" b="txB"/>
              <a:pathLst>
                <a:path w="1920" h="284">
                  <a:moveTo>
                    <a:pt x="1612" y="284"/>
                  </a:moveTo>
                  <a:lnTo>
                    <a:pt x="0" y="284"/>
                  </a:lnTo>
                  <a:lnTo>
                    <a:pt x="446" y="0"/>
                  </a:lnTo>
                  <a:lnTo>
                    <a:pt x="1920" y="0"/>
                  </a:lnTo>
                  <a:lnTo>
                    <a:pt x="1612" y="284"/>
                  </a:lnTo>
                  <a:close/>
                </a:path>
              </a:pathLst>
            </a:custGeom>
            <a:solidFill>
              <a:srgbClr val="A77BFF"/>
            </a:solidFill>
            <a:ln w="0">
              <a:noFill/>
            </a:ln>
          </p:spPr>
          <p:txBody>
            <a:bodyPr/>
            <a:p>
              <a:endParaRPr lang="en-US" altLang="x-none" dirty="0">
                <a:latin typeface=".VnTime" panose="020B7200000000000000" pitchFamily="34" charset="0"/>
              </a:endParaRPr>
            </a:p>
          </p:txBody>
        </p:sp>
        <p:sp>
          <p:nvSpPr>
            <p:cNvPr id="31761" name="Freeform 18"/>
            <p:cNvSpPr/>
            <p:nvPr/>
          </p:nvSpPr>
          <p:spPr>
            <a:xfrm>
              <a:off x="3536" y="2148"/>
              <a:ext cx="337" cy="358"/>
            </a:xfrm>
            <a:custGeom>
              <a:avLst/>
              <a:gdLst>
                <a:gd name="txL" fmla="*/ 0 w 306"/>
                <a:gd name="txT" fmla="*/ 0 h 444"/>
                <a:gd name="txR" fmla="*/ 306 w 306"/>
                <a:gd name="txB" fmla="*/ 444 h 444"/>
              </a:gdLst>
              <a:ahLst/>
              <a:cxnLst>
                <a:cxn ang="0">
                  <a:pos x="34620" y="2"/>
                </a:cxn>
                <a:cxn ang="0">
                  <a:pos x="0" y="2"/>
                </a:cxn>
                <a:cxn ang="0">
                  <a:pos x="0" y="2"/>
                </a:cxn>
                <a:cxn ang="0">
                  <a:pos x="34620" y="0"/>
                </a:cxn>
                <a:cxn ang="0">
                  <a:pos x="34620" y="2"/>
                </a:cxn>
              </a:cxnLst>
              <a:rect l="txL" t="txT" r="txR" b="txB"/>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tileRect/>
            </a:gradFill>
            <a:ln w="0">
              <a:noFill/>
            </a:ln>
          </p:spPr>
          <p:txBody>
            <a:bodyPr/>
            <a:p>
              <a:endParaRPr lang="en-US" altLang="x-none" dirty="0">
                <a:latin typeface=".VnTime" panose="020B7200000000000000" pitchFamily="34" charset="0"/>
              </a:endParaRPr>
            </a:p>
          </p:txBody>
        </p:sp>
        <p:sp>
          <p:nvSpPr>
            <p:cNvPr id="31762" name="Rectangle 19"/>
            <p:cNvSpPr/>
            <p:nvPr/>
          </p:nvSpPr>
          <p:spPr>
            <a:xfrm>
              <a:off x="2600" y="1669"/>
              <a:ext cx="1625" cy="129"/>
            </a:xfrm>
            <a:prstGeom prst="rect">
              <a:avLst/>
            </a:prstGeom>
            <a:gradFill rotWithShape="1">
              <a:gsLst>
                <a:gs pos="0">
                  <a:srgbClr val="00684D"/>
                </a:gs>
                <a:gs pos="50000">
                  <a:srgbClr val="00906A"/>
                </a:gs>
                <a:gs pos="100000">
                  <a:srgbClr val="00684D"/>
                </a:gs>
              </a:gsLst>
              <a:lin ang="2700000" scaled="1"/>
              <a:tileRect/>
            </a:gradFill>
            <a:ln w="9525">
              <a:noFill/>
            </a:ln>
          </p:spPr>
          <p:txBody>
            <a:bodyPr wrap="none" anchor="ctr" anchorCtr="0"/>
            <a:p>
              <a:pPr algn="ctr" eaLnBrk="0" hangingPunct="0"/>
              <a:r>
                <a:rPr lang="en-US" altLang="en-US" b="1" dirty="0">
                  <a:solidFill>
                    <a:srgbClr val="FFFFFF"/>
                  </a:solidFill>
                  <a:latin typeface="Verdana" panose="020B0604030504040204" pitchFamily="34" charset="0"/>
                </a:rPr>
                <a:t>TRI</a:t>
              </a:r>
              <a:r>
                <a:rPr lang="vi-VN" altLang="en-US" b="1" dirty="0">
                  <a:solidFill>
                    <a:srgbClr val="FFFFFF"/>
                  </a:solidFill>
                  <a:latin typeface="Verdana" panose="020B0604030504040204" pitchFamily="34" charset="0"/>
                </a:rPr>
                <a:t>ẾT</a:t>
              </a:r>
              <a:r>
                <a:rPr lang="en-US" altLang="en-US" b="1" dirty="0">
                  <a:solidFill>
                    <a:srgbClr val="FFFFFF"/>
                  </a:solidFill>
                  <a:latin typeface="Verdana" panose="020B0604030504040204" pitchFamily="34" charset="0"/>
                </a:rPr>
                <a:t> H</a:t>
              </a:r>
              <a:r>
                <a:rPr lang="vi-VN" altLang="en-US" b="1" dirty="0">
                  <a:solidFill>
                    <a:srgbClr val="FFFFFF"/>
                  </a:solidFill>
                  <a:latin typeface="Verdana" panose="020B0604030504040204" pitchFamily="34" charset="0"/>
                </a:rPr>
                <a:t>ỌC</a:t>
              </a:r>
              <a:r>
                <a:rPr lang="en-US" altLang="en-US" b="1" dirty="0">
                  <a:solidFill>
                    <a:srgbClr val="FFFFFF"/>
                  </a:solidFill>
                  <a:latin typeface="Verdana" panose="020B0604030504040204" pitchFamily="34" charset="0"/>
                </a:rPr>
                <a:t> CỔ ĐIỂN </a:t>
              </a:r>
              <a:r>
                <a:rPr lang="vi-VN" altLang="en-US" b="1" dirty="0">
                  <a:solidFill>
                    <a:srgbClr val="FFFFFF"/>
                  </a:solidFill>
                  <a:latin typeface="Verdana" panose="020B0604030504040204" pitchFamily="34" charset="0"/>
                </a:rPr>
                <a:t>ĐỨC</a:t>
              </a:r>
              <a:endParaRPr lang="en-US" altLang="en-US" b="1" dirty="0">
                <a:solidFill>
                  <a:srgbClr val="FFFFFF"/>
                </a:solidFill>
                <a:latin typeface="Verdana" panose="020B0604030504040204" pitchFamily="34" charset="0"/>
              </a:endParaRPr>
            </a:p>
          </p:txBody>
        </p:sp>
        <p:sp>
          <p:nvSpPr>
            <p:cNvPr id="31763" name="Rectangle 20"/>
            <p:cNvSpPr/>
            <p:nvPr/>
          </p:nvSpPr>
          <p:spPr>
            <a:xfrm>
              <a:off x="2155" y="2024"/>
              <a:ext cx="1772" cy="127"/>
            </a:xfrm>
            <a:prstGeom prst="rect">
              <a:avLst/>
            </a:prstGeom>
            <a:gradFill rotWithShape="1">
              <a:gsLst>
                <a:gs pos="0">
                  <a:srgbClr val="5D2FB9"/>
                </a:gs>
                <a:gs pos="50000">
                  <a:srgbClr val="8041FF"/>
                </a:gs>
                <a:gs pos="100000">
                  <a:srgbClr val="5D2FB9"/>
                </a:gs>
              </a:gsLst>
              <a:lin ang="2700000" scaled="1"/>
              <a:tileRect/>
            </a:gradFill>
            <a:ln w="9525">
              <a:noFill/>
            </a:ln>
          </p:spPr>
          <p:txBody>
            <a:bodyPr wrap="none" anchor="ctr" anchorCtr="0"/>
            <a:p>
              <a:pPr algn="ctr" eaLnBrk="0" hangingPunct="0"/>
              <a:r>
                <a:rPr lang="en-US" altLang="en-US" b="1" dirty="0">
                  <a:solidFill>
                    <a:srgbClr val="FFFFFF"/>
                  </a:solidFill>
                  <a:latin typeface="Times New Roman" panose="02020603050405020304" pitchFamily="18" charset="0"/>
                  <a:cs typeface="Times New Roman" panose="02020603050405020304" pitchFamily="18" charset="0"/>
                </a:rPr>
                <a:t>CNXH KH</a:t>
              </a:r>
              <a:r>
                <a:rPr lang="vi-VN" altLang="en-US" b="1" dirty="0">
                  <a:solidFill>
                    <a:srgbClr val="FFFFFF"/>
                  </a:solidFill>
                  <a:latin typeface="Times New Roman" panose="02020603050405020304" pitchFamily="18" charset="0"/>
                  <a:cs typeface="Times New Roman" panose="02020603050405020304" pitchFamily="18" charset="0"/>
                </a:rPr>
                <a:t>Ô</a:t>
              </a:r>
              <a:r>
                <a:rPr lang="en-US" altLang="en-US" b="1" dirty="0">
                  <a:solidFill>
                    <a:srgbClr val="FFFFFF"/>
                  </a:solidFill>
                  <a:latin typeface="Times New Roman" panose="02020603050405020304" pitchFamily="18" charset="0"/>
                  <a:cs typeface="Times New Roman" panose="02020603050405020304" pitchFamily="18" charset="0"/>
                </a:rPr>
                <a:t>NG T</a:t>
              </a:r>
              <a:r>
                <a:rPr lang="vi-VN" altLang="en-US" b="1" dirty="0">
                  <a:solidFill>
                    <a:srgbClr val="FFFFFF"/>
                  </a:solidFill>
                  <a:latin typeface="Times New Roman" panose="02020603050405020304" pitchFamily="18" charset="0"/>
                  <a:cs typeface="Times New Roman" panose="02020603050405020304" pitchFamily="18" charset="0"/>
                </a:rPr>
                <a:t>ƯỞNG</a:t>
              </a:r>
              <a:r>
                <a:rPr lang="en-US" altLang="en-US" b="1" dirty="0">
                  <a:solidFill>
                    <a:srgbClr val="FFFFFF"/>
                  </a:solidFill>
                  <a:latin typeface="Times New Roman" panose="02020603050405020304" pitchFamily="18" charset="0"/>
                  <a:cs typeface="Times New Roman" panose="02020603050405020304" pitchFamily="18" charset="0"/>
                </a:rPr>
                <a:t> PHÁP </a:t>
              </a:r>
              <a:endParaRPr lang="en-US" altLang="en-US" b="1" dirty="0">
                <a:solidFill>
                  <a:srgbClr val="FFFFFF"/>
                </a:solidFill>
                <a:latin typeface="Times New Roman" panose="02020603050405020304" pitchFamily="18" charset="0"/>
                <a:ea typeface="Times New Roman" panose="02020603050405020304" pitchFamily="18" charset="0"/>
              </a:endParaRPr>
            </a:p>
          </p:txBody>
        </p:sp>
        <p:sp>
          <p:nvSpPr>
            <p:cNvPr id="31764" name="Freeform 21"/>
            <p:cNvSpPr/>
            <p:nvPr/>
          </p:nvSpPr>
          <p:spPr>
            <a:xfrm>
              <a:off x="1624" y="2148"/>
              <a:ext cx="2252" cy="231"/>
            </a:xfrm>
            <a:custGeom>
              <a:avLst/>
              <a:gdLst>
                <a:gd name="txL" fmla="*/ 0 w 2048"/>
                <a:gd name="txT" fmla="*/ 0 h 286"/>
                <a:gd name="txR" fmla="*/ 2048 w 2048"/>
                <a:gd name="txB" fmla="*/ 286 h 286"/>
              </a:gdLst>
              <a:ahLst/>
              <a:cxnLst>
                <a:cxn ang="0">
                  <a:pos x="182737" y="2"/>
                </a:cxn>
                <a:cxn ang="0">
                  <a:pos x="0" y="2"/>
                </a:cxn>
                <a:cxn ang="0">
                  <a:pos x="46752" y="0"/>
                </a:cxn>
                <a:cxn ang="0">
                  <a:pos x="214817" y="0"/>
                </a:cxn>
                <a:cxn ang="0">
                  <a:pos x="182737" y="2"/>
                </a:cxn>
              </a:cxnLst>
              <a:rect l="txL" t="txT" r="txR" b="txB"/>
              <a:pathLst>
                <a:path w="2048" h="286">
                  <a:moveTo>
                    <a:pt x="1742" y="286"/>
                  </a:moveTo>
                  <a:lnTo>
                    <a:pt x="0" y="286"/>
                  </a:lnTo>
                  <a:lnTo>
                    <a:pt x="446" y="0"/>
                  </a:lnTo>
                  <a:lnTo>
                    <a:pt x="2048" y="0"/>
                  </a:lnTo>
                  <a:lnTo>
                    <a:pt x="1742" y="286"/>
                  </a:lnTo>
                  <a:close/>
                </a:path>
              </a:pathLst>
            </a:custGeom>
            <a:solidFill>
              <a:srgbClr val="FF9966"/>
            </a:solidFill>
            <a:ln w="0">
              <a:noFill/>
            </a:ln>
          </p:spPr>
          <p:txBody>
            <a:bodyPr/>
            <a:p>
              <a:endParaRPr lang="en-US" altLang="x-none" dirty="0">
                <a:latin typeface=".VnTime" panose="020B7200000000000000" pitchFamily="34" charset="0"/>
              </a:endParaRPr>
            </a:p>
          </p:txBody>
        </p:sp>
        <p:sp>
          <p:nvSpPr>
            <p:cNvPr id="31765" name="Rectangle 22"/>
            <p:cNvSpPr/>
            <p:nvPr/>
          </p:nvSpPr>
          <p:spPr>
            <a:xfrm>
              <a:off x="1626" y="2378"/>
              <a:ext cx="1917" cy="126"/>
            </a:xfrm>
            <a:prstGeom prst="rect">
              <a:avLst/>
            </a:prstGeom>
            <a:gradFill rotWithShape="1">
              <a:gsLst>
                <a:gs pos="0">
                  <a:srgbClr val="A0523A"/>
                </a:gs>
                <a:gs pos="50000">
                  <a:srgbClr val="DC7150"/>
                </a:gs>
                <a:gs pos="100000">
                  <a:srgbClr val="A0523A"/>
                </a:gs>
              </a:gsLst>
              <a:lin ang="2700000" scaled="1"/>
              <a:tileRect/>
            </a:gradFill>
            <a:ln w="9525">
              <a:noFill/>
            </a:ln>
          </p:spPr>
          <p:txBody>
            <a:bodyPr wrap="none" anchor="ctr" anchorCtr="0"/>
            <a:p>
              <a:pPr algn="ctr" eaLnBrk="0" hangingPunct="0"/>
              <a:r>
                <a:rPr lang="en-US" altLang="en-US" b="1" dirty="0">
                  <a:solidFill>
                    <a:srgbClr val="FFFFFF"/>
                  </a:solidFill>
                  <a:latin typeface="Verdana" panose="020B0604030504040204" pitchFamily="34" charset="0"/>
                </a:rPr>
                <a:t>KTCT H</a:t>
              </a:r>
              <a:r>
                <a:rPr lang="vi-VN" altLang="en-US" b="1" dirty="0">
                  <a:solidFill>
                    <a:srgbClr val="FFFFFF"/>
                  </a:solidFill>
                  <a:latin typeface="Verdana" panose="020B0604030504040204" pitchFamily="34" charset="0"/>
                </a:rPr>
                <a:t>ỌC</a:t>
              </a:r>
              <a:r>
                <a:rPr lang="en-US" altLang="en-US" b="1" dirty="0">
                  <a:solidFill>
                    <a:srgbClr val="FFFFFF"/>
                  </a:solidFill>
                  <a:latin typeface="Verdana" panose="020B0604030504040204" pitchFamily="34" charset="0"/>
                </a:rPr>
                <a:t> C</a:t>
              </a:r>
              <a:r>
                <a:rPr lang="vi-VN" altLang="en-US" b="1" dirty="0">
                  <a:solidFill>
                    <a:srgbClr val="FFFFFF"/>
                  </a:solidFill>
                  <a:latin typeface="Verdana" panose="020B0604030504040204" pitchFamily="34" charset="0"/>
                </a:rPr>
                <a:t>Đ</a:t>
              </a:r>
              <a:r>
                <a:rPr lang="en-US" altLang="en-US" b="1" dirty="0">
                  <a:solidFill>
                    <a:srgbClr val="FFFFFF"/>
                  </a:solidFill>
                  <a:latin typeface="Verdana" panose="020B0604030504040204" pitchFamily="34" charset="0"/>
                </a:rPr>
                <a:t> ANH</a:t>
              </a:r>
              <a:endParaRPr lang="en-US" altLang="en-US" b="1" dirty="0">
                <a:solidFill>
                  <a:srgbClr val="FFFFFF"/>
                </a:solidFill>
                <a:latin typeface="Verdana" panose="020B0604030504040204" pitchFamily="34" charset="0"/>
              </a:endParaRPr>
            </a:p>
          </p:txBody>
        </p:sp>
      </p:grpSp>
      <p:sp>
        <p:nvSpPr>
          <p:cNvPr id="22" name="TextBox 21"/>
          <p:cNvSpPr txBox="1"/>
          <p:nvPr/>
        </p:nvSpPr>
        <p:spPr>
          <a:xfrm>
            <a:off x="4667250" y="1571625"/>
            <a:ext cx="2286000" cy="398780"/>
          </a:xfrm>
          <a:prstGeom prst="rect">
            <a:avLst/>
          </a:prstGeom>
          <a:noFill/>
          <a:ln w="9525">
            <a:noFill/>
          </a:ln>
        </p:spPr>
        <p:txBody>
          <a:bodyPr>
            <a:spAutoFit/>
          </a:bodyPr>
          <a:p>
            <a:r>
              <a:rPr lang="en-US" altLang="x-none" sz="2000" dirty="0">
                <a:latin typeface=".VnTime" panose="020B7200000000000000" pitchFamily="34" charset="0"/>
              </a:rPr>
              <a:t>Hegel, Feuerbach</a:t>
            </a:r>
            <a:endParaRPr lang="en-US" altLang="x-none" sz="2000" dirty="0">
              <a:latin typeface=".VnTime" panose="020B7200000000000000" pitchFamily="34" charset="0"/>
            </a:endParaRPr>
          </a:p>
        </p:txBody>
      </p:sp>
      <p:sp>
        <p:nvSpPr>
          <p:cNvPr id="23" name="TextBox 22"/>
          <p:cNvSpPr txBox="1"/>
          <p:nvPr/>
        </p:nvSpPr>
        <p:spPr>
          <a:xfrm>
            <a:off x="3452813" y="2428875"/>
            <a:ext cx="3071812" cy="398780"/>
          </a:xfrm>
          <a:prstGeom prst="rect">
            <a:avLst/>
          </a:prstGeom>
          <a:noFill/>
          <a:ln w="9525">
            <a:noFill/>
          </a:ln>
        </p:spPr>
        <p:txBody>
          <a:bodyPr>
            <a:spAutoFit/>
          </a:bodyPr>
          <a:p>
            <a:r>
              <a:rPr lang="en-US" altLang="x-none" sz="2000" dirty="0">
                <a:latin typeface=".VnTime" panose="020B7200000000000000" pitchFamily="34" charset="0"/>
              </a:rPr>
              <a:t>Saint Simon, Fourie, Owen</a:t>
            </a:r>
            <a:endParaRPr lang="en-US" altLang="x-none" sz="2000" dirty="0">
              <a:latin typeface=".VnTime" panose="020B7200000000000000" pitchFamily="34" charset="0"/>
            </a:endParaRPr>
          </a:p>
        </p:txBody>
      </p:sp>
      <p:sp>
        <p:nvSpPr>
          <p:cNvPr id="24" name="TextBox 23"/>
          <p:cNvSpPr txBox="1"/>
          <p:nvPr/>
        </p:nvSpPr>
        <p:spPr>
          <a:xfrm>
            <a:off x="2667000" y="3214688"/>
            <a:ext cx="2857500" cy="398780"/>
          </a:xfrm>
          <a:prstGeom prst="rect">
            <a:avLst/>
          </a:prstGeom>
          <a:noFill/>
          <a:ln w="9525">
            <a:noFill/>
          </a:ln>
        </p:spPr>
        <p:txBody>
          <a:bodyPr>
            <a:spAutoFit/>
          </a:bodyPr>
          <a:p>
            <a:r>
              <a:rPr lang="en-US" altLang="x-none" sz="2000" dirty="0">
                <a:latin typeface=".VnTime" panose="020B7200000000000000" pitchFamily="34" charset="0"/>
              </a:rPr>
              <a:t>Adam Smith, Ricardo  </a:t>
            </a:r>
            <a:endParaRPr lang="en-US" altLang="x-none" sz="2000" dirty="0">
              <a:latin typeface=".VnTime" panose="020B7200000000000000"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bldLvl="0" animBg="1"/>
      <p:bldP spid="21" grpId="0" bldLvl="0" animBg="1"/>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WordArt 4"/>
          <p:cNvSpPr>
            <a:spLocks noTextEdit="1"/>
          </p:cNvSpPr>
          <p:nvPr/>
        </p:nvSpPr>
        <p:spPr>
          <a:xfrm>
            <a:off x="2566988" y="5507038"/>
            <a:ext cx="7056437" cy="790575"/>
          </a:xfrm>
          <a:prstGeom prst="rect">
            <a:avLst/>
          </a:prstGeom>
        </p:spPr>
        <p:txBody>
          <a:bodyPr wrap="none" fromWordArt="1">
            <a:prstTxWarp prst="textPlain">
              <a:avLst>
                <a:gd name="adj" fmla="val 50000"/>
              </a:avLst>
            </a:prstTxWarp>
            <a:normAutofit fontScale="60000"/>
          </a:bodyPr>
          <a:p>
            <a:pPr algn="ctr" eaLnBrk="0" hangingPunct="0"/>
            <a:r>
              <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rPr>
              <a:t>HỌC THUYẾT VỀ TẾ BÀO VỚI TƯ CÁCH LÀ  </a:t>
            </a:r>
            <a:endPar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endParaRPr>
          </a:p>
          <a:p>
            <a:pPr algn="ctr" eaLnBrk="0" hangingPunct="0"/>
            <a:r>
              <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rPr>
              <a:t>TÍNH THỐNG NHẤT CỦA TOÀN BỘ SỰ SỐNG</a:t>
            </a:r>
            <a:endPar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endParaRPr>
          </a:p>
        </p:txBody>
      </p:sp>
      <p:sp>
        <p:nvSpPr>
          <p:cNvPr id="89092" name="AutoShape 5"/>
          <p:cNvSpPr>
            <a:spLocks noChangeAspect="1"/>
          </p:cNvSpPr>
          <p:nvPr/>
        </p:nvSpPr>
        <p:spPr>
          <a:xfrm>
            <a:off x="1524000" y="5300663"/>
            <a:ext cx="9144000" cy="73025"/>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pic>
        <p:nvPicPr>
          <p:cNvPr id="16390" name="Picture 6" descr="robert Hooke (1635 - 1703)"/>
          <p:cNvPicPr>
            <a:picLocks noChangeAspect="1"/>
          </p:cNvPicPr>
          <p:nvPr/>
        </p:nvPicPr>
        <p:blipFill>
          <a:blip r:embed="rId1"/>
          <a:stretch>
            <a:fillRect/>
          </a:stretch>
        </p:blipFill>
        <p:spPr>
          <a:xfrm>
            <a:off x="2279650" y="1700213"/>
            <a:ext cx="2592388" cy="3313112"/>
          </a:xfrm>
          <a:prstGeom prst="rect">
            <a:avLst/>
          </a:prstGeom>
          <a:noFill/>
          <a:ln w="9525" cap="flat" cmpd="sng">
            <a:solidFill>
              <a:srgbClr val="FF0000"/>
            </a:solidFill>
            <a:prstDash val="solid"/>
            <a:miter/>
            <a:headEnd type="none" w="med" len="med"/>
            <a:tailEnd type="none" w="med" len="med"/>
          </a:ln>
        </p:spPr>
      </p:pic>
      <p:grpSp>
        <p:nvGrpSpPr>
          <p:cNvPr id="2" name="Group 7"/>
          <p:cNvGrpSpPr/>
          <p:nvPr/>
        </p:nvGrpSpPr>
        <p:grpSpPr>
          <a:xfrm>
            <a:off x="5808663" y="1700213"/>
            <a:ext cx="4248150" cy="3240087"/>
            <a:chOff x="2245" y="981"/>
            <a:chExt cx="2132" cy="2041"/>
          </a:xfrm>
        </p:grpSpPr>
        <p:pic>
          <p:nvPicPr>
            <p:cNvPr id="32777" name="Picture 8" descr="te bao mau 2"/>
            <p:cNvPicPr>
              <a:picLocks noChangeAspect="1"/>
            </p:cNvPicPr>
            <p:nvPr/>
          </p:nvPicPr>
          <p:blipFill>
            <a:blip r:embed="rId2"/>
            <a:stretch>
              <a:fillRect/>
            </a:stretch>
          </p:blipFill>
          <p:spPr>
            <a:xfrm>
              <a:off x="2245" y="2160"/>
              <a:ext cx="2132" cy="862"/>
            </a:xfrm>
            <a:prstGeom prst="rect">
              <a:avLst/>
            </a:prstGeom>
            <a:noFill/>
            <a:ln w="9525" cap="flat" cmpd="sng">
              <a:solidFill>
                <a:srgbClr val="FFFF00"/>
              </a:solidFill>
              <a:prstDash val="solid"/>
              <a:miter/>
              <a:headEnd type="none" w="med" len="med"/>
              <a:tailEnd type="none" w="med" len="med"/>
            </a:ln>
          </p:spPr>
        </p:pic>
        <p:grpSp>
          <p:nvGrpSpPr>
            <p:cNvPr id="32778" name="Group 9"/>
            <p:cNvGrpSpPr/>
            <p:nvPr/>
          </p:nvGrpSpPr>
          <p:grpSpPr>
            <a:xfrm>
              <a:off x="2245" y="981"/>
              <a:ext cx="2114" cy="1240"/>
              <a:chOff x="2241" y="1243"/>
              <a:chExt cx="2998" cy="1795"/>
            </a:xfrm>
          </p:grpSpPr>
          <p:pic>
            <p:nvPicPr>
              <p:cNvPr id="32779" name="Picture 10" descr="细胞"/>
              <p:cNvPicPr>
                <a:picLocks noChangeAspect="1"/>
              </p:cNvPicPr>
              <p:nvPr/>
            </p:nvPicPr>
            <p:blipFill>
              <a:blip r:embed="rId3"/>
              <a:stretch>
                <a:fillRect/>
              </a:stretch>
            </p:blipFill>
            <p:spPr>
              <a:xfrm>
                <a:off x="4101" y="1243"/>
                <a:ext cx="1138" cy="1795"/>
              </a:xfrm>
              <a:prstGeom prst="rect">
                <a:avLst/>
              </a:prstGeom>
              <a:noFill/>
              <a:ln w="28575" cap="flat" cmpd="sng">
                <a:solidFill>
                  <a:srgbClr val="FFCC00"/>
                </a:solidFill>
                <a:prstDash val="solid"/>
                <a:miter/>
                <a:headEnd type="none" w="med" len="med"/>
                <a:tailEnd type="none" w="med" len="med"/>
              </a:ln>
            </p:spPr>
          </p:pic>
          <p:pic>
            <p:nvPicPr>
              <p:cNvPr id="32780" name="Picture 11" descr="Image94"/>
              <p:cNvPicPr>
                <a:picLocks noChangeAspect="1"/>
              </p:cNvPicPr>
              <p:nvPr/>
            </p:nvPicPr>
            <p:blipFill>
              <a:blip r:embed="rId4"/>
              <a:stretch>
                <a:fillRect/>
              </a:stretch>
            </p:blipFill>
            <p:spPr>
              <a:xfrm>
                <a:off x="2241" y="1243"/>
                <a:ext cx="747" cy="1789"/>
              </a:xfrm>
              <a:prstGeom prst="rect">
                <a:avLst/>
              </a:prstGeom>
              <a:noFill/>
              <a:ln w="38100" cap="flat" cmpd="sng">
                <a:solidFill>
                  <a:schemeClr val="folHlink"/>
                </a:solidFill>
                <a:prstDash val="solid"/>
                <a:miter/>
                <a:headEnd type="none" w="med" len="med"/>
                <a:tailEnd type="none" w="med" len="med"/>
              </a:ln>
            </p:spPr>
          </p:pic>
          <p:pic>
            <p:nvPicPr>
              <p:cNvPr id="32781" name="Picture 12" descr="Image95"/>
              <p:cNvPicPr>
                <a:picLocks noChangeAspect="1"/>
              </p:cNvPicPr>
              <p:nvPr/>
            </p:nvPicPr>
            <p:blipFill>
              <a:blip r:embed="rId5"/>
              <a:stretch>
                <a:fillRect/>
              </a:stretch>
            </p:blipFill>
            <p:spPr>
              <a:xfrm>
                <a:off x="2964" y="1243"/>
                <a:ext cx="1085" cy="1795"/>
              </a:xfrm>
              <a:prstGeom prst="rect">
                <a:avLst/>
              </a:prstGeom>
              <a:noFill/>
              <a:ln w="38100" cap="flat" cmpd="sng">
                <a:solidFill>
                  <a:schemeClr val="folHlink"/>
                </a:solidFill>
                <a:prstDash val="solid"/>
                <a:miter/>
                <a:headEnd type="none" w="med" len="med"/>
                <a:tailEnd type="none" w="med" len="med"/>
              </a:ln>
            </p:spPr>
          </p:pic>
        </p:grpSp>
      </p:grpSp>
      <p:sp>
        <p:nvSpPr>
          <p:cNvPr id="32774" name="Rectangle 1"/>
          <p:cNvSpPr/>
          <p:nvPr/>
        </p:nvSpPr>
        <p:spPr>
          <a:xfrm>
            <a:off x="2290763" y="214313"/>
            <a:ext cx="3152775" cy="521970"/>
          </a:xfrm>
          <a:prstGeom prst="rect">
            <a:avLst/>
          </a:prstGeom>
          <a:noFill/>
          <a:ln w="9525" cap="flat" cmpd="sng">
            <a:solidFill>
              <a:schemeClr val="tx1"/>
            </a:solidFill>
            <a:prstDash val="solid"/>
            <a:miter/>
            <a:headEnd type="none" w="med" len="med"/>
            <a:tailEnd type="none" w="med" len="med"/>
          </a:ln>
        </p:spPr>
        <p:txBody>
          <a:bodyPr wrap="none">
            <a:spAutoFit/>
          </a:bodyPr>
          <a:p>
            <a:r>
              <a:rPr lang="de-DE" altLang="en-US" sz="2800" b="1" i="1" dirty="0">
                <a:solidFill>
                  <a:srgbClr val="FF0000"/>
                </a:solidFill>
                <a:latin typeface="Times New Roman" panose="02020603050405020304" pitchFamily="18" charset="0"/>
                <a:cs typeface="Times New Roman" panose="02020603050405020304" pitchFamily="18" charset="0"/>
              </a:rPr>
              <a:t>* Tiền đề khoa học  </a:t>
            </a:r>
            <a:endParaRPr lang="en-US" altLang="en-US" sz="2800" dirty="0">
              <a:solidFill>
                <a:srgbClr val="FF0000"/>
              </a:solidFill>
              <a:latin typeface=".VnTime" panose="020B7200000000000000" pitchFamily="34" charset="0"/>
            </a:endParaRPr>
          </a:p>
        </p:txBody>
      </p:sp>
      <p:pic>
        <p:nvPicPr>
          <p:cNvPr id="32775" name="Picture 14" descr="007"/>
          <p:cNvPicPr>
            <a:picLocks noChangeAspect="1"/>
          </p:cNvPicPr>
          <p:nvPr/>
        </p:nvPicPr>
        <p:blipFill>
          <a:blip r:embed="rId6"/>
          <a:stretch>
            <a:fillRect/>
          </a:stretch>
        </p:blipFill>
        <p:spPr>
          <a:xfrm>
            <a:off x="1524000" y="6248400"/>
            <a:ext cx="9144000" cy="609600"/>
          </a:xfrm>
          <a:prstGeom prst="rect">
            <a:avLst/>
          </a:prstGeom>
          <a:noFill/>
          <a:ln w="9525">
            <a:noFill/>
          </a:ln>
        </p:spPr>
      </p:pic>
      <p:sp>
        <p:nvSpPr>
          <p:cNvPr id="14" name="TextBox 13"/>
          <p:cNvSpPr txBox="1"/>
          <p:nvPr/>
        </p:nvSpPr>
        <p:spPr>
          <a:xfrm>
            <a:off x="2166938" y="857250"/>
            <a:ext cx="7215188" cy="645160"/>
          </a:xfrm>
          <a:prstGeom prst="rect">
            <a:avLst/>
          </a:prstGeom>
          <a:noFill/>
        </p:spPr>
        <p:txBody>
          <a:bodyPr>
            <a:spAutoFit/>
          </a:bodyPr>
          <a:p>
            <a:pPr>
              <a:buNone/>
            </a:pPr>
            <a:r>
              <a:rPr lang="en-US" altLang="x-none" dirty="0">
                <a:latin typeface="Arial" panose="020B0604020202020204" pitchFamily="34" charset="0"/>
              </a:rPr>
              <a:t>TK XIX xuất hiện nhiều học thuyết khoa học mới trên nhiều lĩnh vực. Các thành tựu khoa học đã củng cố lý luận của C.Mác – Ph.Ăngghen</a:t>
            </a:r>
            <a:endParaRPr lang="en-US" altLang="x-none" dirty="0">
              <a:latin typeface="Arial" panose="020B0604020202020204"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2770"/>
                                        </p:tgtEl>
                                        <p:attrNameLst>
                                          <p:attrName>style.visibility</p:attrName>
                                        </p:attrNameLst>
                                      </p:cBhvr>
                                      <p:to>
                                        <p:strVal val="visible"/>
                                      </p:to>
                                    </p:set>
                                    <p:anim calcmode="lin" valueType="num">
                                      <p:cBhvr additive="base">
                                        <p:cTn id="16" dur="500" fill="hold"/>
                                        <p:tgtEl>
                                          <p:spTgt spid="32770"/>
                                        </p:tgtEl>
                                        <p:attrNameLst>
                                          <p:attrName>ppt_x</p:attrName>
                                        </p:attrNameLst>
                                      </p:cBhvr>
                                      <p:tavLst>
                                        <p:tav tm="0">
                                          <p:val>
                                            <p:strVal val="#ppt_x"/>
                                          </p:val>
                                        </p:tav>
                                        <p:tav tm="100000">
                                          <p:val>
                                            <p:strVal val="#ppt_x"/>
                                          </p:val>
                                        </p:tav>
                                      </p:tavLst>
                                    </p:anim>
                                    <p:anim calcmode="lin" valueType="num">
                                      <p:cBhvr additive="base">
                                        <p:cTn id="17" dur="500" fill="hold"/>
                                        <p:tgtEl>
                                          <p:spTgt spid="3277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bldLvl="0" animBg="1"/>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WordArt 4"/>
          <p:cNvSpPr>
            <a:spLocks noTextEdit="1"/>
          </p:cNvSpPr>
          <p:nvPr/>
        </p:nvSpPr>
        <p:spPr>
          <a:xfrm>
            <a:off x="2640013" y="5286375"/>
            <a:ext cx="7056437" cy="790575"/>
          </a:xfrm>
          <a:prstGeom prst="rect">
            <a:avLst/>
          </a:prstGeom>
        </p:spPr>
        <p:txBody>
          <a:bodyPr wrap="none" fromWordArt="1">
            <a:prstTxWarp prst="textPlain">
              <a:avLst>
                <a:gd name="adj" fmla="val 50000"/>
              </a:avLst>
            </a:prstTxWarp>
            <a:normAutofit fontScale="60000"/>
          </a:bodyPr>
          <a:p>
            <a:pPr algn="ctr" eaLnBrk="0" hangingPunct="0"/>
            <a:r>
              <a:rPr lang="en-US" sz="3600">
                <a:ln w="9525" cap="flat" cmpd="sng">
                  <a:solidFill>
                    <a:srgbClr val="FF0000"/>
                  </a:solidFill>
                  <a:prstDash val="solid"/>
                  <a:headEnd type="none" w="med" len="med"/>
                  <a:tailEnd type="none" w="med" len="med"/>
                </a:ln>
                <a:solidFill>
                  <a:srgbClr val="262673"/>
                </a:solidFill>
                <a:latin typeface="Arial Đen" charset="0"/>
                <a:ea typeface="Arial Đen" charset="0"/>
              </a:rPr>
              <a:t>HỌC THUYẾT VỀ SỰ TIẾN HÓA CỦA CÁC LOÀI</a:t>
            </a:r>
            <a:endParaRPr lang="en-US" sz="3600">
              <a:ln w="9525" cap="flat" cmpd="sng">
                <a:solidFill>
                  <a:srgbClr val="FF0000"/>
                </a:solidFill>
                <a:prstDash val="solid"/>
                <a:headEnd type="none" w="med" len="med"/>
                <a:tailEnd type="none" w="med" len="med"/>
              </a:ln>
              <a:solidFill>
                <a:srgbClr val="262673"/>
              </a:solidFill>
              <a:latin typeface="Arial Đen" charset="0"/>
              <a:ea typeface="Arial Đen" charset="0"/>
            </a:endParaRPr>
          </a:p>
          <a:p>
            <a:pPr algn="ctr" eaLnBrk="0" hangingPunct="0"/>
            <a:r>
              <a:rPr lang="en-US" sz="3600">
                <a:ln w="9525" cap="flat" cmpd="sng">
                  <a:solidFill>
                    <a:srgbClr val="FF0000"/>
                  </a:solidFill>
                  <a:prstDash val="solid"/>
                  <a:headEnd type="none" w="med" len="med"/>
                  <a:tailEnd type="none" w="med" len="med"/>
                </a:ln>
                <a:solidFill>
                  <a:srgbClr val="262673"/>
                </a:solidFill>
                <a:latin typeface="Arial Đen" charset="0"/>
                <a:ea typeface="Arial Đen" charset="0"/>
              </a:rPr>
              <a:t>VỚI TƯ CÁCH LÀ KHOA HỌC VỀ QUÁ TRÌNH PHÁT TRIỂN CỦA SỰ SỐNG</a:t>
            </a:r>
            <a:endParaRPr lang="en-US" sz="3600">
              <a:ln w="9525" cap="flat" cmpd="sng">
                <a:solidFill>
                  <a:srgbClr val="FF0000"/>
                </a:solidFill>
                <a:prstDash val="solid"/>
                <a:headEnd type="none" w="med" len="med"/>
                <a:tailEnd type="none" w="med" len="med"/>
              </a:ln>
              <a:solidFill>
                <a:srgbClr val="262673"/>
              </a:solidFill>
              <a:latin typeface="Arial Đen" charset="0"/>
              <a:ea typeface="Arial Đen" charset="0"/>
            </a:endParaRPr>
          </a:p>
        </p:txBody>
      </p:sp>
      <p:sp>
        <p:nvSpPr>
          <p:cNvPr id="90116" name="AutoShape 5"/>
          <p:cNvSpPr>
            <a:spLocks noChangeAspect="1"/>
          </p:cNvSpPr>
          <p:nvPr/>
        </p:nvSpPr>
        <p:spPr>
          <a:xfrm>
            <a:off x="1524000" y="5000625"/>
            <a:ext cx="9144000" cy="73025"/>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pic>
        <p:nvPicPr>
          <p:cNvPr id="17421" name="Picture 13" descr="达尔文2"/>
          <p:cNvPicPr>
            <a:picLocks noChangeAspect="1"/>
          </p:cNvPicPr>
          <p:nvPr/>
        </p:nvPicPr>
        <p:blipFill>
          <a:blip r:embed="rId1"/>
          <a:stretch>
            <a:fillRect/>
          </a:stretch>
        </p:blipFill>
        <p:spPr>
          <a:xfrm>
            <a:off x="2157413" y="331788"/>
            <a:ext cx="1922462" cy="1943100"/>
          </a:xfrm>
          <a:prstGeom prst="rect">
            <a:avLst/>
          </a:prstGeom>
          <a:noFill/>
          <a:ln w="9525" cap="flat" cmpd="sng">
            <a:solidFill>
              <a:srgbClr val="FFFF00"/>
            </a:solidFill>
            <a:prstDash val="solid"/>
            <a:miter/>
            <a:headEnd type="none" w="med" len="med"/>
            <a:tailEnd type="none" w="med" len="med"/>
          </a:ln>
        </p:spPr>
      </p:pic>
      <p:pic>
        <p:nvPicPr>
          <p:cNvPr id="17422" name="Picture 14" descr="人类的进化01"/>
          <p:cNvPicPr>
            <a:picLocks noChangeAspect="1"/>
          </p:cNvPicPr>
          <p:nvPr/>
        </p:nvPicPr>
        <p:blipFill>
          <a:blip r:embed="rId2"/>
          <a:stretch>
            <a:fillRect/>
          </a:stretch>
        </p:blipFill>
        <p:spPr>
          <a:xfrm>
            <a:off x="5664200" y="331788"/>
            <a:ext cx="4752975" cy="2311400"/>
          </a:xfrm>
          <a:prstGeom prst="rect">
            <a:avLst/>
          </a:prstGeom>
          <a:noFill/>
          <a:ln w="9525" cap="flat" cmpd="sng">
            <a:solidFill>
              <a:srgbClr val="FFFF00"/>
            </a:solidFill>
            <a:prstDash val="solid"/>
            <a:miter/>
            <a:headEnd type="none" w="med" len="med"/>
            <a:tailEnd type="none" w="med" len="med"/>
          </a:ln>
        </p:spPr>
      </p:pic>
      <p:pic>
        <p:nvPicPr>
          <p:cNvPr id="17423" name="Picture 15" descr="img_sci_evolution_tree"/>
          <p:cNvPicPr>
            <a:picLocks noChangeAspect="1"/>
          </p:cNvPicPr>
          <p:nvPr/>
        </p:nvPicPr>
        <p:blipFill>
          <a:blip r:embed="rId3"/>
          <a:stretch>
            <a:fillRect/>
          </a:stretch>
        </p:blipFill>
        <p:spPr>
          <a:xfrm>
            <a:off x="1897063" y="2811463"/>
            <a:ext cx="8304212" cy="2049462"/>
          </a:xfrm>
          <a:prstGeom prst="rect">
            <a:avLst/>
          </a:prstGeom>
          <a:noFill/>
          <a:ln w="9525">
            <a:noFill/>
          </a:ln>
        </p:spPr>
      </p:pic>
      <p:sp>
        <p:nvSpPr>
          <p:cNvPr id="2" name="Rectangle 1"/>
          <p:cNvSpPr>
            <a:spLocks noChangeArrowheads="1"/>
          </p:cNvSpPr>
          <p:nvPr/>
        </p:nvSpPr>
        <p:spPr bwMode="auto">
          <a:xfrm>
            <a:off x="1910398" y="2214563"/>
            <a:ext cx="2748280" cy="645160"/>
          </a:xfrm>
          <a:prstGeom prst="rect">
            <a:avLst/>
          </a:prstGeom>
          <a:noFill/>
          <a:ln>
            <a:noFill/>
          </a:ln>
        </p:spPr>
        <p:txBody>
          <a:bodyPr wrap="none">
            <a:spAutoFit/>
          </a:bodyP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sz="1800" b="0" i="0"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 </a:t>
            </a:r>
            <a:r>
              <a:rPr kumimoji="0" lang="en-US" sz="1800" b="0" i="0" u="none" strike="noStrike" kern="1200" cap="none" spc="0" normalizeH="0" baseline="0" noProof="0" dirty="0" err="1" smtClean="0">
                <a:ln>
                  <a:noFill/>
                </a:ln>
                <a:solidFill>
                  <a:srgbClr val="002060"/>
                </a:solidFill>
                <a:effectLst/>
                <a:uLnTx/>
                <a:uFillTx/>
                <a:latin typeface="+mj-lt"/>
                <a:ea typeface="+mn-ea"/>
                <a:cs typeface="Arial" panose="020B0604020202020204" pitchFamily="34" charset="0"/>
              </a:rPr>
              <a:t>S.Đác</a:t>
            </a:r>
            <a:r>
              <a:rPr kumimoji="0" lang="en-US" sz="1800" b="0" i="0"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 </a:t>
            </a:r>
            <a:r>
              <a:rPr kumimoji="0" lang="en-US" sz="1800" b="0" i="0" u="none" strike="noStrike" kern="1200" cap="none" spc="0" normalizeH="0" baseline="0" noProof="0" dirty="0" err="1" smtClean="0">
                <a:ln>
                  <a:noFill/>
                </a:ln>
                <a:solidFill>
                  <a:srgbClr val="002060"/>
                </a:solidFill>
                <a:effectLst/>
                <a:uLnTx/>
                <a:uFillTx/>
                <a:latin typeface="+mj-lt"/>
                <a:ea typeface="+mn-ea"/>
                <a:cs typeface="Arial" panose="020B0604020202020204" pitchFamily="34" charset="0"/>
              </a:rPr>
              <a:t>uyn</a:t>
            </a:r>
            <a:endParaRPr kumimoji="0" lang="en-US" altLang="en-US" sz="1800" b="0" i="0"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hlinkClick r:id="rId4" tooltip="12 tháng 2"/>
              </a:rPr>
              <a:t>12/2</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hlinkClick r:id="rId5" tooltip="1809"/>
              </a:rPr>
              <a:t>1809</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 – </a:t>
            </a:r>
            <a:r>
              <a:rPr kumimoji="0" lang="en-US" altLang="en-US" sz="1800" b="0" i="1" u="sng" strike="noStrike" kern="1200" cap="none" spc="0" normalizeH="0" baseline="0" noProof="0" dirty="0" smtClean="0">
                <a:ln>
                  <a:noFill/>
                </a:ln>
                <a:solidFill>
                  <a:srgbClr val="002060"/>
                </a:solidFill>
                <a:effectLst/>
                <a:uLnTx/>
                <a:uFillTx/>
                <a:latin typeface="+mj-lt"/>
                <a:ea typeface="+mn-ea"/>
                <a:cs typeface="Arial" panose="020B0604020202020204" pitchFamily="34" charset="0"/>
                <a:hlinkClick r:id="rId6" tooltip="19 tháng 4"/>
              </a:rPr>
              <a:t>19/ 4</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hlinkClick r:id="rId7" tooltip="1882"/>
              </a:rPr>
              <a:t>1882</a:t>
            </a:r>
            <a:r>
              <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rPr>
              <a:t>) </a:t>
            </a:r>
            <a:endParaRPr kumimoji="0" lang="en-US" altLang="en-US" sz="1800" b="0" i="1" u="none" strike="noStrike" kern="1200" cap="none" spc="0" normalizeH="0" baseline="0" noProof="0" dirty="0" smtClean="0">
              <a:ln>
                <a:noFill/>
              </a:ln>
              <a:solidFill>
                <a:srgbClr val="002060"/>
              </a:solidFill>
              <a:effectLst/>
              <a:uLnTx/>
              <a:uFillTx/>
              <a:latin typeface="+mj-lt"/>
              <a:ea typeface="+mn-ea"/>
              <a:cs typeface="Arial" panose="020B0604020202020204" pitchFamily="34" charset="0"/>
            </a:endParaRPr>
          </a:p>
        </p:txBody>
      </p:sp>
      <p:pic>
        <p:nvPicPr>
          <p:cNvPr id="33800" name="Picture 14" descr="007"/>
          <p:cNvPicPr>
            <a:picLocks noChangeAspect="1"/>
          </p:cNvPicPr>
          <p:nvPr/>
        </p:nvPicPr>
        <p:blipFill>
          <a:blip r:embed="rId8"/>
          <a:stretch>
            <a:fillRect/>
          </a:stretch>
        </p:blipFill>
        <p:spPr>
          <a:xfrm>
            <a:off x="1524000" y="6248400"/>
            <a:ext cx="9144000" cy="6096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500" fill="hold"/>
                                        <p:tgtEl>
                                          <p:spTgt spid="33794"/>
                                        </p:tgtEl>
                                        <p:attrNameLst>
                                          <p:attrName>ppt_w</p:attrName>
                                        </p:attrNameLst>
                                      </p:cBhvr>
                                      <p:tavLst>
                                        <p:tav tm="0">
                                          <p:val>
                                            <p:fltVal val="0.000000"/>
                                          </p:val>
                                        </p:tav>
                                        <p:tav tm="100000">
                                          <p:val>
                                            <p:strVal val="#ppt_w"/>
                                          </p:val>
                                        </p:tav>
                                      </p:tavLst>
                                    </p:anim>
                                    <p:anim calcmode="lin" valueType="num">
                                      <p:cBhvr>
                                        <p:cTn id="8" dur="500" fill="hold"/>
                                        <p:tgtEl>
                                          <p:spTgt spid="33794"/>
                                        </p:tgtEl>
                                        <p:attrNameLst>
                                          <p:attrName>ppt_h</p:attrName>
                                        </p:attrNameLst>
                                      </p:cBhvr>
                                      <p:tavLst>
                                        <p:tav tm="0">
                                          <p:val>
                                            <p:fltVal val="0.000000"/>
                                          </p:val>
                                        </p:tav>
                                        <p:tav tm="100000">
                                          <p:val>
                                            <p:strVal val="#ppt_h"/>
                                          </p:val>
                                        </p:tav>
                                      </p:tavLst>
                                    </p:anim>
                                    <p:animEffect transition="in" filter="fade">
                                      <p:cBhvr>
                                        <p:cTn id="9" dur="500"/>
                                        <p:tgtEl>
                                          <p:spTgt spid="3379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000000"/>
                                          </p:val>
                                        </p:tav>
                                        <p:tav tm="100000">
                                          <p:val>
                                            <p:strVal val="#ppt_w"/>
                                          </p:val>
                                        </p:tav>
                                      </p:tavLst>
                                    </p:anim>
                                    <p:anim calcmode="lin" valueType="num">
                                      <p:cBhvr>
                                        <p:cTn id="13" dur="500" fill="hold"/>
                                        <p:tgtEl>
                                          <p:spTgt spid="90116"/>
                                        </p:tgtEl>
                                        <p:attrNameLst>
                                          <p:attrName>ppt_h</p:attrName>
                                        </p:attrNameLst>
                                      </p:cBhvr>
                                      <p:tavLst>
                                        <p:tav tm="0">
                                          <p:val>
                                            <p:fltVal val="0.000000"/>
                                          </p:val>
                                        </p:tav>
                                        <p:tav tm="100000">
                                          <p:val>
                                            <p:strVal val="#ppt_h"/>
                                          </p:val>
                                        </p:tav>
                                      </p:tavLst>
                                    </p:anim>
                                    <p:animEffect transition="in" filter="fade">
                                      <p:cBhvr>
                                        <p:cTn id="14" dur="500"/>
                                        <p:tgtEl>
                                          <p:spTgt spid="9011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000000"/>
                                          </p:val>
                                        </p:tav>
                                        <p:tav tm="100000">
                                          <p:val>
                                            <p:strVal val="#ppt_w"/>
                                          </p:val>
                                        </p:tav>
                                      </p:tavLst>
                                    </p:anim>
                                    <p:anim calcmode="lin" valueType="num">
                                      <p:cBhvr>
                                        <p:cTn id="20" dur="500" fill="hold"/>
                                        <p:tgtEl>
                                          <p:spTgt spid="17423"/>
                                        </p:tgtEl>
                                        <p:attrNameLst>
                                          <p:attrName>ppt_h</p:attrName>
                                        </p:attrNameLst>
                                      </p:cBhvr>
                                      <p:tavLst>
                                        <p:tav tm="0">
                                          <p:val>
                                            <p:fltVal val="0.000000"/>
                                          </p:val>
                                        </p:tav>
                                        <p:tav tm="100000">
                                          <p:val>
                                            <p:strVal val="#ppt_h"/>
                                          </p:val>
                                        </p:tav>
                                      </p:tavLst>
                                    </p:anim>
                                    <p:animEffect transition="in" filter="fade">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000000"/>
                                          </p:val>
                                        </p:tav>
                                        <p:tav tm="100000">
                                          <p:val>
                                            <p:strVal val="#ppt_w"/>
                                          </p:val>
                                        </p:tav>
                                      </p:tavLst>
                                    </p:anim>
                                    <p:anim calcmode="lin" valueType="num">
                                      <p:cBhvr>
                                        <p:cTn id="27" dur="500" fill="hold"/>
                                        <p:tgtEl>
                                          <p:spTgt spid="17422"/>
                                        </p:tgtEl>
                                        <p:attrNameLst>
                                          <p:attrName>ppt_h</p:attrName>
                                        </p:attrNameLst>
                                      </p:cBhvr>
                                      <p:tavLst>
                                        <p:tav tm="0">
                                          <p:val>
                                            <p:fltVal val="0.000000"/>
                                          </p:val>
                                        </p:tav>
                                        <p:tav tm="100000">
                                          <p:val>
                                            <p:strVal val="#ppt_h"/>
                                          </p:val>
                                        </p:tav>
                                      </p:tavLst>
                                    </p:anim>
                                    <p:animEffect transition="in" filter="fade">
                                      <p:cBhvr>
                                        <p:cTn id="28" dur="500"/>
                                        <p:tgtEl>
                                          <p:spTgt spid="17422"/>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000000"/>
                                          </p:val>
                                        </p:tav>
                                        <p:tav tm="100000">
                                          <p:val>
                                            <p:strVal val="#ppt_w"/>
                                          </p:val>
                                        </p:tav>
                                      </p:tavLst>
                                    </p:anim>
                                    <p:anim calcmode="lin" valueType="num">
                                      <p:cBhvr>
                                        <p:cTn id="34" dur="500" fill="hold"/>
                                        <p:tgtEl>
                                          <p:spTgt spid="17421"/>
                                        </p:tgtEl>
                                        <p:attrNameLst>
                                          <p:attrName>ppt_h</p:attrName>
                                        </p:attrNameLst>
                                      </p:cBhvr>
                                      <p:tavLst>
                                        <p:tav tm="0">
                                          <p:val>
                                            <p:fltVal val="0.00000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charRg st="0" end="12"/>
                                            </p:txEl>
                                          </p:spTgt>
                                        </p:tgtEl>
                                        <p:attrNameLst>
                                          <p:attrName>style.visibility</p:attrName>
                                        </p:attrNameLst>
                                      </p:cBhvr>
                                      <p:to>
                                        <p:strVal val="visible"/>
                                      </p:to>
                                    </p:set>
                                    <p:anim calcmode="lin" valueType="num">
                                      <p:cBhvr>
                                        <p:cTn id="38" dur="500" fill="hold"/>
                                        <p:tgtEl>
                                          <p:spTgt spid="2">
                                            <p:txEl>
                                              <p:charRg st="0" end="12"/>
                                            </p:txEl>
                                          </p:spTgt>
                                        </p:tgtEl>
                                        <p:attrNameLst>
                                          <p:attrName>ppt_w</p:attrName>
                                        </p:attrNameLst>
                                      </p:cBhvr>
                                      <p:tavLst>
                                        <p:tav tm="0">
                                          <p:val>
                                            <p:fltVal val="0.000000"/>
                                          </p:val>
                                        </p:tav>
                                        <p:tav tm="100000">
                                          <p:val>
                                            <p:strVal val="#ppt_w"/>
                                          </p:val>
                                        </p:tav>
                                      </p:tavLst>
                                    </p:anim>
                                    <p:anim calcmode="lin" valueType="num">
                                      <p:cBhvr>
                                        <p:cTn id="39" dur="500" fill="hold"/>
                                        <p:tgtEl>
                                          <p:spTgt spid="2">
                                            <p:txEl>
                                              <p:charRg st="0" end="12"/>
                                            </p:txEl>
                                          </p:spTgt>
                                        </p:tgtEl>
                                        <p:attrNameLst>
                                          <p:attrName>ppt_h</p:attrName>
                                        </p:attrNameLst>
                                      </p:cBhvr>
                                      <p:tavLst>
                                        <p:tav tm="0">
                                          <p:val>
                                            <p:fltVal val="0.000000"/>
                                          </p:val>
                                        </p:tav>
                                        <p:tav tm="100000">
                                          <p:val>
                                            <p:strVal val="#ppt_h"/>
                                          </p:val>
                                        </p:tav>
                                      </p:tavLst>
                                    </p:anim>
                                    <p:animEffect transition="in" filter="fade">
                                      <p:cBhvr>
                                        <p:cTn id="40" dur="500"/>
                                        <p:tgtEl>
                                          <p:spTgt spid="2">
                                            <p:txEl>
                                              <p:charRg st="0" end="12"/>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charRg st="12" end="38"/>
                                            </p:txEl>
                                          </p:spTgt>
                                        </p:tgtEl>
                                        <p:attrNameLst>
                                          <p:attrName>style.visibility</p:attrName>
                                        </p:attrNameLst>
                                      </p:cBhvr>
                                      <p:to>
                                        <p:strVal val="visible"/>
                                      </p:to>
                                    </p:set>
                                    <p:anim calcmode="lin" valueType="num">
                                      <p:cBhvr>
                                        <p:cTn id="43" dur="500" fill="hold"/>
                                        <p:tgtEl>
                                          <p:spTgt spid="2">
                                            <p:txEl>
                                              <p:charRg st="12" end="38"/>
                                            </p:txEl>
                                          </p:spTgt>
                                        </p:tgtEl>
                                        <p:attrNameLst>
                                          <p:attrName>ppt_w</p:attrName>
                                        </p:attrNameLst>
                                      </p:cBhvr>
                                      <p:tavLst>
                                        <p:tav tm="0">
                                          <p:val>
                                            <p:fltVal val="0.000000"/>
                                          </p:val>
                                        </p:tav>
                                        <p:tav tm="100000">
                                          <p:val>
                                            <p:strVal val="#ppt_w"/>
                                          </p:val>
                                        </p:tav>
                                      </p:tavLst>
                                    </p:anim>
                                    <p:anim calcmode="lin" valueType="num">
                                      <p:cBhvr>
                                        <p:cTn id="44" dur="500" fill="hold"/>
                                        <p:tgtEl>
                                          <p:spTgt spid="2">
                                            <p:txEl>
                                              <p:charRg st="12" end="38"/>
                                            </p:txEl>
                                          </p:spTgt>
                                        </p:tgtEl>
                                        <p:attrNameLst>
                                          <p:attrName>ppt_h</p:attrName>
                                        </p:attrNameLst>
                                      </p:cBhvr>
                                      <p:tavLst>
                                        <p:tav tm="0">
                                          <p:val>
                                            <p:fltVal val="0.000000"/>
                                          </p:val>
                                        </p:tav>
                                        <p:tav tm="100000">
                                          <p:val>
                                            <p:strVal val="#ppt_h"/>
                                          </p:val>
                                        </p:tav>
                                      </p:tavLst>
                                    </p:anim>
                                    <p:animEffect transition="in" filter="fade">
                                      <p:cBhvr>
                                        <p:cTn id="45" dur="500"/>
                                        <p:tgtEl>
                                          <p:spTgt spid="2">
                                            <p:txEl>
                                              <p:charRg st="12" end="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6"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WordArt 4"/>
          <p:cNvSpPr>
            <a:spLocks noTextEdit="1"/>
          </p:cNvSpPr>
          <p:nvPr/>
        </p:nvSpPr>
        <p:spPr>
          <a:xfrm>
            <a:off x="2098675" y="5197475"/>
            <a:ext cx="7958138" cy="790575"/>
          </a:xfrm>
          <a:prstGeom prst="rect">
            <a:avLst/>
          </a:prstGeom>
        </p:spPr>
        <p:txBody>
          <a:bodyPr wrap="none" fromWordArt="1">
            <a:prstTxWarp prst="textPlain">
              <a:avLst>
                <a:gd name="adj" fmla="val 50000"/>
              </a:avLst>
            </a:prstTxWarp>
            <a:normAutofit fontScale="60000"/>
          </a:bodyPr>
          <a:p>
            <a:pPr algn="ctr" eaLnBrk="0" hangingPunct="0"/>
            <a:r>
              <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rPr>
              <a:t>HỌC THUYẾT VỀ TÍNH BẢO TOÀN VẬT CHẤT &amp; NĂNG LƯỢNG</a:t>
            </a:r>
            <a:endPar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endParaRPr>
          </a:p>
          <a:p>
            <a:pPr algn="ctr" eaLnBrk="0" hangingPunct="0"/>
            <a:r>
              <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rPr>
              <a:t>VỚI TƯ CÁCH LÀ KHOA HỌC VỀ TÍNH THỐNG NHẤT VẬT CHẤT &amp; CHUYỂN HÓA CỦA GIỚI TỰ NHIÊN</a:t>
            </a:r>
            <a:endParaRPr lang="en-US" sz="3600">
              <a:ln w="9525" cap="flat" cmpd="sng">
                <a:solidFill>
                  <a:srgbClr val="333399"/>
                </a:solidFill>
                <a:prstDash val="solid"/>
                <a:headEnd type="none" w="med" len="med"/>
                <a:tailEnd type="none" w="med" len="med"/>
              </a:ln>
              <a:solidFill>
                <a:srgbClr val="000000"/>
              </a:solidFill>
              <a:latin typeface="Arial Đen" charset="0"/>
              <a:ea typeface="Arial Đen" charset="0"/>
            </a:endParaRPr>
          </a:p>
        </p:txBody>
      </p:sp>
      <p:sp>
        <p:nvSpPr>
          <p:cNvPr id="91140" name="AutoShape 5"/>
          <p:cNvSpPr>
            <a:spLocks noChangeAspect="1"/>
          </p:cNvSpPr>
          <p:nvPr/>
        </p:nvSpPr>
        <p:spPr>
          <a:xfrm>
            <a:off x="1524000" y="4797425"/>
            <a:ext cx="9144000" cy="73025"/>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grpSp>
        <p:nvGrpSpPr>
          <p:cNvPr id="2" name="Group 14"/>
          <p:cNvGrpSpPr/>
          <p:nvPr/>
        </p:nvGrpSpPr>
        <p:grpSpPr>
          <a:xfrm>
            <a:off x="5519738" y="115888"/>
            <a:ext cx="3744912" cy="3800475"/>
            <a:chOff x="2016" y="1584"/>
            <a:chExt cx="1632" cy="2112"/>
          </a:xfrm>
        </p:grpSpPr>
        <p:sp>
          <p:nvSpPr>
            <p:cNvPr id="34824" name="Oval 15" descr="8"/>
            <p:cNvSpPr/>
            <p:nvPr/>
          </p:nvSpPr>
          <p:spPr>
            <a:xfrm>
              <a:off x="2016" y="3168"/>
              <a:ext cx="1632" cy="528"/>
            </a:xfrm>
            <a:prstGeom prst="ellipse">
              <a:avLst/>
            </a:prstGeom>
            <a:blipFill rotWithShape="0">
              <a:blip r:embed="rId1"/>
              <a:stretch>
                <a:fillRect/>
              </a:stretch>
            </a:blipFill>
            <a:ln w="28575" cap="flat" cmpd="sng">
              <a:solidFill>
                <a:schemeClr val="bg1"/>
              </a:solidFill>
              <a:prstDash val="solid"/>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sp>
          <p:nvSpPr>
            <p:cNvPr id="34825" name="Oval 16" descr="8"/>
            <p:cNvSpPr/>
            <p:nvPr/>
          </p:nvSpPr>
          <p:spPr>
            <a:xfrm>
              <a:off x="2016" y="2640"/>
              <a:ext cx="1632" cy="528"/>
            </a:xfrm>
            <a:prstGeom prst="ellipse">
              <a:avLst/>
            </a:prstGeom>
            <a:blipFill rotWithShape="0">
              <a:blip r:embed="rId1"/>
              <a:stretch>
                <a:fillRect/>
              </a:stretch>
            </a:blipFill>
            <a:ln w="28575" cap="flat" cmpd="sng">
              <a:solidFill>
                <a:schemeClr val="bg1"/>
              </a:solidFill>
              <a:prstDash val="solid"/>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sp>
          <p:nvSpPr>
            <p:cNvPr id="34826" name="Oval 17" descr="8"/>
            <p:cNvSpPr/>
            <p:nvPr/>
          </p:nvSpPr>
          <p:spPr>
            <a:xfrm>
              <a:off x="2016" y="2112"/>
              <a:ext cx="1632" cy="528"/>
            </a:xfrm>
            <a:prstGeom prst="ellipse">
              <a:avLst/>
            </a:prstGeom>
            <a:blipFill rotWithShape="0">
              <a:blip r:embed="rId1"/>
              <a:stretch>
                <a:fillRect/>
              </a:stretch>
            </a:blipFill>
            <a:ln w="28575" cap="flat" cmpd="sng">
              <a:solidFill>
                <a:schemeClr val="bg1"/>
              </a:solidFill>
              <a:prstDash val="solid"/>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sp>
          <p:nvSpPr>
            <p:cNvPr id="34827" name="Oval 18" descr="8"/>
            <p:cNvSpPr/>
            <p:nvPr/>
          </p:nvSpPr>
          <p:spPr>
            <a:xfrm>
              <a:off x="2016" y="1584"/>
              <a:ext cx="1632" cy="528"/>
            </a:xfrm>
            <a:prstGeom prst="ellipse">
              <a:avLst/>
            </a:prstGeom>
            <a:blipFill rotWithShape="0">
              <a:blip r:embed="rId1"/>
              <a:stretch>
                <a:fillRect/>
              </a:stretch>
            </a:blipFill>
            <a:ln w="28575" cap="flat" cmpd="sng">
              <a:solidFill>
                <a:schemeClr val="bg1"/>
              </a:solidFill>
              <a:prstDash val="solid"/>
              <a:headEnd type="none" w="med" len="med"/>
              <a:tailEnd type="none" w="med" len="med"/>
            </a:ln>
          </p:spPr>
          <p:txBody>
            <a:bodyPr wrap="none" anchor="ctr" anchorCtr="0"/>
            <a:p>
              <a:endParaRPr lang="en-US" altLang="en-US" dirty="0">
                <a:solidFill>
                  <a:srgbClr val="000000"/>
                </a:solidFill>
                <a:latin typeface="Arial" panose="020B0604020202020204" pitchFamily="34" charset="0"/>
              </a:endParaRPr>
            </a:p>
          </p:txBody>
        </p:sp>
      </p:grpSp>
      <p:sp>
        <p:nvSpPr>
          <p:cNvPr id="91145" name="Text Box 21"/>
          <p:cNvSpPr txBox="1"/>
          <p:nvPr/>
        </p:nvSpPr>
        <p:spPr>
          <a:xfrm>
            <a:off x="2098675" y="4211638"/>
            <a:ext cx="2955290" cy="368300"/>
          </a:xfrm>
          <a:prstGeom prst="rect">
            <a:avLst/>
          </a:prstGeom>
          <a:noFill/>
          <a:ln w="9525">
            <a:noFill/>
          </a:ln>
        </p:spPr>
        <p:txBody>
          <a:bodyPr wrap="none">
            <a:spAutoFit/>
          </a:bodyPr>
          <a:p>
            <a:r>
              <a:rPr lang="vi-VN" altLang="en-US" b="1" dirty="0">
                <a:solidFill>
                  <a:srgbClr val="000000"/>
                </a:solidFill>
                <a:latin typeface="Arial" panose="020B0604020202020204" pitchFamily="34" charset="0"/>
              </a:rPr>
              <a:t>Lomonôxop</a:t>
            </a:r>
            <a:r>
              <a:rPr lang="en-US" altLang="en-US" dirty="0">
                <a:solidFill>
                  <a:srgbClr val="000000"/>
                </a:solidFill>
                <a:latin typeface="Arial" panose="020B0604020202020204" pitchFamily="34" charset="0"/>
              </a:rPr>
              <a:t> </a:t>
            </a:r>
            <a:r>
              <a:rPr lang="en-US" altLang="en-US" b="1" dirty="0">
                <a:latin typeface=".VnTime" panose="020B7200000000000000" pitchFamily="34" charset="0"/>
              </a:rPr>
              <a:t>(1711 – 1765)</a:t>
            </a:r>
            <a:endParaRPr lang="vi-VN" altLang="en-US" dirty="0">
              <a:solidFill>
                <a:srgbClr val="000000"/>
              </a:solidFill>
              <a:latin typeface="Arial" panose="020B0604020202020204" pitchFamily="34" charset="0"/>
            </a:endParaRPr>
          </a:p>
        </p:txBody>
      </p:sp>
      <p:pic>
        <p:nvPicPr>
          <p:cNvPr id="15" name="Picture 13" descr="赫尔姆霍兹1"/>
          <p:cNvPicPr>
            <a:picLocks noChangeAspect="1"/>
          </p:cNvPicPr>
          <p:nvPr/>
        </p:nvPicPr>
        <p:blipFill>
          <a:blip r:embed="rId2">
            <a:lum contrast="18000"/>
          </a:blip>
          <a:stretch>
            <a:fillRect/>
          </a:stretch>
        </p:blipFill>
        <p:spPr>
          <a:xfrm>
            <a:off x="2098675" y="331788"/>
            <a:ext cx="2917825" cy="3584575"/>
          </a:xfrm>
          <a:prstGeom prst="rect">
            <a:avLst/>
          </a:prstGeom>
          <a:noFill/>
          <a:ln w="9525" cap="flat" cmpd="sng">
            <a:solidFill>
              <a:srgbClr val="FFFF66"/>
            </a:solidFill>
            <a:prstDash val="solid"/>
            <a:miter/>
            <a:headEnd type="none" w="med" len="med"/>
            <a:tailEnd type="none" w="med" len="med"/>
          </a:ln>
        </p:spPr>
      </p:pic>
      <p:pic>
        <p:nvPicPr>
          <p:cNvPr id="34823" name="Picture 14" descr="007"/>
          <p:cNvPicPr>
            <a:picLocks noChangeAspect="1"/>
          </p:cNvPicPr>
          <p:nvPr/>
        </p:nvPicPr>
        <p:blipFill>
          <a:blip r:embed="rId3"/>
          <a:stretch>
            <a:fillRect/>
          </a:stretch>
        </p:blipFill>
        <p:spPr>
          <a:xfrm>
            <a:off x="1524000" y="6248400"/>
            <a:ext cx="9144000" cy="6096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fill="hold"/>
                                        <p:tgtEl>
                                          <p:spTgt spid="34818"/>
                                        </p:tgtEl>
                                        <p:attrNameLst>
                                          <p:attrName>ppt_w</p:attrName>
                                        </p:attrNameLst>
                                      </p:cBhvr>
                                      <p:tavLst>
                                        <p:tav tm="0">
                                          <p:val>
                                            <p:fltVal val="0.000000"/>
                                          </p:val>
                                        </p:tav>
                                        <p:tav tm="100000">
                                          <p:val>
                                            <p:strVal val="#ppt_w"/>
                                          </p:val>
                                        </p:tav>
                                      </p:tavLst>
                                    </p:anim>
                                    <p:anim calcmode="lin" valueType="num">
                                      <p:cBhvr>
                                        <p:cTn id="8" dur="500" fill="hold"/>
                                        <p:tgtEl>
                                          <p:spTgt spid="34818"/>
                                        </p:tgtEl>
                                        <p:attrNameLst>
                                          <p:attrName>ppt_h</p:attrName>
                                        </p:attrNameLst>
                                      </p:cBhvr>
                                      <p:tavLst>
                                        <p:tav tm="0">
                                          <p:val>
                                            <p:fltVal val="0.000000"/>
                                          </p:val>
                                        </p:tav>
                                        <p:tav tm="100000">
                                          <p:val>
                                            <p:strVal val="#ppt_h"/>
                                          </p:val>
                                        </p:tav>
                                      </p:tavLst>
                                    </p:anim>
                                    <p:animEffect transition="in" filter="fade">
                                      <p:cBhvr>
                                        <p:cTn id="9" dur="500"/>
                                        <p:tgtEl>
                                          <p:spTgt spid="3481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000000"/>
                                          </p:val>
                                        </p:tav>
                                        <p:tav tm="100000">
                                          <p:val>
                                            <p:strVal val="#ppt_w"/>
                                          </p:val>
                                        </p:tav>
                                      </p:tavLst>
                                    </p:anim>
                                    <p:anim calcmode="lin" valueType="num">
                                      <p:cBhvr>
                                        <p:cTn id="13" dur="500" fill="hold"/>
                                        <p:tgtEl>
                                          <p:spTgt spid="91140"/>
                                        </p:tgtEl>
                                        <p:attrNameLst>
                                          <p:attrName>ppt_h</p:attrName>
                                        </p:attrNameLst>
                                      </p:cBhvr>
                                      <p:tavLst>
                                        <p:tav tm="0">
                                          <p:val>
                                            <p:fltVal val="0.000000"/>
                                          </p:val>
                                        </p:tav>
                                        <p:tav tm="100000">
                                          <p:val>
                                            <p:strVal val="#ppt_h"/>
                                          </p:val>
                                        </p:tav>
                                      </p:tavLst>
                                    </p:anim>
                                    <p:animEffect transition="in" filter="fade">
                                      <p:cBhvr>
                                        <p:cTn id="14" dur="500"/>
                                        <p:tgtEl>
                                          <p:spTgt spid="91140"/>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000000"/>
                                          </p:val>
                                        </p:tav>
                                        <p:tav tm="100000">
                                          <p:val>
                                            <p:strVal val="#ppt_w"/>
                                          </p:val>
                                        </p:tav>
                                      </p:tavLst>
                                    </p:anim>
                                    <p:anim calcmode="lin" valueType="num">
                                      <p:cBhvr>
                                        <p:cTn id="20" dur="500" fill="hold"/>
                                        <p:tgtEl>
                                          <p:spTgt spid="2"/>
                                        </p:tgtEl>
                                        <p:attrNameLst>
                                          <p:attrName>ppt_h</p:attrName>
                                        </p:attrNameLst>
                                      </p:cBhvr>
                                      <p:tavLst>
                                        <p:tav tm="0">
                                          <p:val>
                                            <p:fltVal val="0.000000"/>
                                          </p:val>
                                        </p:tav>
                                        <p:tav tm="100000">
                                          <p:val>
                                            <p:strVal val="#ppt_h"/>
                                          </p:val>
                                        </p:tav>
                                      </p:tavLst>
                                    </p:anim>
                                    <p:animEffect transition="in" filter="fade">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000000"/>
                                          </p:val>
                                        </p:tav>
                                        <p:tav tm="100000">
                                          <p:val>
                                            <p:strVal val="#ppt_w"/>
                                          </p:val>
                                        </p:tav>
                                      </p:tavLst>
                                    </p:anim>
                                    <p:anim calcmode="lin" valueType="num">
                                      <p:cBhvr>
                                        <p:cTn id="27" dur="500" fill="hold"/>
                                        <p:tgtEl>
                                          <p:spTgt spid="91145"/>
                                        </p:tgtEl>
                                        <p:attrNameLst>
                                          <p:attrName>ppt_h</p:attrName>
                                        </p:attrNameLst>
                                      </p:cBhvr>
                                      <p:tavLst>
                                        <p:tav tm="0">
                                          <p:val>
                                            <p:fltVal val="0.00000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000000"/>
                                          </p:val>
                                        </p:tav>
                                        <p:tav tm="100000">
                                          <p:val>
                                            <p:strVal val="#ppt_w"/>
                                          </p:val>
                                        </p:tav>
                                      </p:tavLst>
                                    </p:anim>
                                    <p:anim calcmode="lin" valueType="num">
                                      <p:cBhvr>
                                        <p:cTn id="32" dur="500" fill="hold"/>
                                        <p:tgtEl>
                                          <p:spTgt spid="15"/>
                                        </p:tgtEl>
                                        <p:attrNameLst>
                                          <p:attrName>ppt_h</p:attrName>
                                        </p:attrNameLst>
                                      </p:cBhvr>
                                      <p:tavLst>
                                        <p:tav tm="0">
                                          <p:val>
                                            <p:fltVal val="0.00000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ldLvl="0" animBg="1"/>
      <p:bldP spid="9114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17000" b="-17000"/>
          </a:stretch>
        </a:blipFill>
        <a:effectLst/>
      </p:bgPr>
    </p:bg>
    <p:spTree>
      <p:nvGrpSpPr>
        <p:cNvPr id="1" name=""/>
        <p:cNvGrpSpPr/>
        <p:nvPr/>
      </p:nvGrpSpPr>
      <p:grpSpPr/>
      <p:sp>
        <p:nvSpPr>
          <p:cNvPr id="21506" name="Title 1"/>
          <p:cNvSpPr>
            <a:spLocks noGrp="1"/>
          </p:cNvSpPr>
          <p:nvPr>
            <p:ph type="title"/>
          </p:nvPr>
        </p:nvSpPr>
        <p:spPr>
          <a:xfrm>
            <a:off x="1644650" y="663575"/>
            <a:ext cx="10499725" cy="1325563"/>
          </a:xfrm>
        </p:spPr>
        <p:txBody>
          <a:bodyPr vert="horz" wrap="square" lIns="91440" tIns="45720" rIns="91440" bIns="45720" anchor="ctr" anchorCtr="0"/>
          <a:p>
            <a:pPr>
              <a:buNone/>
            </a:pPr>
            <a:r>
              <a:rPr lang="en-US" altLang="en-US" sz="2800" b="1" i="1" dirty="0">
                <a:solidFill>
                  <a:srgbClr val="0000FF"/>
                </a:solidFill>
                <a:latin typeface="Times New Roman" panose="02020603050405020304" pitchFamily="18" charset="0"/>
                <a:cs typeface="Times New Roman" panose="02020603050405020304" pitchFamily="18" charset="0"/>
              </a:rPr>
              <a:t>Nhân tố chủ quan</a:t>
            </a:r>
            <a:br>
              <a:rPr lang="en-US" altLang="en-US" sz="2800" b="1" i="1" dirty="0">
                <a:solidFill>
                  <a:srgbClr val="0000FF"/>
                </a:solidFill>
                <a:latin typeface="Times New Roman" panose="02020603050405020304" pitchFamily="18" charset="0"/>
                <a:cs typeface="Times New Roman" panose="02020603050405020304" pitchFamily="18" charset="0"/>
              </a:rPr>
            </a:br>
            <a:endParaRPr lang="en-US" altLang="en-US" sz="4000" b="1" i="1" dirty="0">
              <a:solidFill>
                <a:srgbClr val="0000FF"/>
              </a:solidFill>
            </a:endParaRPr>
          </a:p>
        </p:txBody>
      </p:sp>
      <p:grpSp>
        <p:nvGrpSpPr>
          <p:cNvPr id="12" name="Group 5"/>
          <p:cNvGrpSpPr/>
          <p:nvPr/>
        </p:nvGrpSpPr>
        <p:grpSpPr>
          <a:xfrm>
            <a:off x="838200" y="1914525"/>
            <a:ext cx="10040938" cy="4178300"/>
            <a:chOff x="149" y="1620"/>
            <a:chExt cx="5175" cy="2581"/>
          </a:xfrm>
        </p:grpSpPr>
        <p:grpSp>
          <p:nvGrpSpPr>
            <p:cNvPr id="21508" name="Group 6"/>
            <p:cNvGrpSpPr/>
            <p:nvPr/>
          </p:nvGrpSpPr>
          <p:grpSpPr>
            <a:xfrm>
              <a:off x="149" y="1620"/>
              <a:ext cx="1435" cy="2581"/>
              <a:chOff x="86" y="1620"/>
              <a:chExt cx="1435" cy="2581"/>
            </a:xfrm>
          </p:grpSpPr>
          <p:grpSp>
            <p:nvGrpSpPr>
              <p:cNvPr id="21510" name="Group 7"/>
              <p:cNvGrpSpPr/>
              <p:nvPr/>
            </p:nvGrpSpPr>
            <p:grpSpPr>
              <a:xfrm>
                <a:off x="271" y="3793"/>
                <a:ext cx="1250" cy="408"/>
                <a:chOff x="271" y="3793"/>
                <a:chExt cx="1250" cy="408"/>
              </a:xfrm>
            </p:grpSpPr>
            <p:sp>
              <p:nvSpPr>
                <p:cNvPr id="21512" name="Text Box 8"/>
                <p:cNvSpPr txBox="1"/>
                <p:nvPr/>
              </p:nvSpPr>
              <p:spPr>
                <a:xfrm>
                  <a:off x="593" y="3793"/>
                  <a:ext cx="540" cy="40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vi-VN" altLang="en-US" sz="1800" b="1" i="1" dirty="0">
                      <a:solidFill>
                        <a:srgbClr val="FF0000"/>
                      </a:solidFill>
                      <a:cs typeface="Arial" panose="020B0604020202020204" pitchFamily="34" charset="0"/>
                    </a:rPr>
                    <a:t>C.Mác</a:t>
                  </a:r>
                  <a:endParaRPr lang="vi-VN" altLang="en-US" sz="1800" b="1" i="1" dirty="0">
                    <a:solidFill>
                      <a:srgbClr val="FF0000"/>
                    </a:solidFill>
                    <a:cs typeface="Arial" panose="020B0604020202020204" pitchFamily="34" charset="0"/>
                  </a:endParaRPr>
                </a:p>
                <a:p>
                  <a:pPr marL="0" lvl="0" indent="0">
                    <a:spcBef>
                      <a:spcPct val="0"/>
                    </a:spcBef>
                    <a:buNone/>
                  </a:pPr>
                  <a:endParaRPr lang="vi-VN" altLang="en-US" sz="1800" b="1" i="1" dirty="0">
                    <a:solidFill>
                      <a:srgbClr val="FF0000"/>
                    </a:solidFill>
                    <a:ea typeface="Arial" panose="020B0604020202020204" pitchFamily="34" charset="0"/>
                  </a:endParaRPr>
                </a:p>
              </p:txBody>
            </p:sp>
            <p:sp>
              <p:nvSpPr>
                <p:cNvPr id="21513" name="Text Box 9"/>
                <p:cNvSpPr txBox="1"/>
                <p:nvPr/>
              </p:nvSpPr>
              <p:spPr>
                <a:xfrm>
                  <a:off x="271" y="4009"/>
                  <a:ext cx="1250" cy="19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1400" b="1" dirty="0">
                      <a:solidFill>
                        <a:srgbClr val="FF0000"/>
                      </a:solidFill>
                      <a:cs typeface="Arial" panose="020B0604020202020204" pitchFamily="34" charset="0"/>
                    </a:rPr>
                    <a:t>(5/5/1818 - 14/3/1883</a:t>
                  </a:r>
                  <a:r>
                    <a:rPr lang="vi-VN" altLang="en-US" sz="1400" b="1" dirty="0">
                      <a:solidFill>
                        <a:srgbClr val="FF0000"/>
                      </a:solidFill>
                      <a:cs typeface="Arial" panose="020B0604020202020204" pitchFamily="34" charset="0"/>
                    </a:rPr>
                    <a:t>) </a:t>
                  </a:r>
                  <a:endParaRPr lang="vi-VN" altLang="en-US" sz="1400" b="1" dirty="0">
                    <a:solidFill>
                      <a:srgbClr val="FF0000"/>
                    </a:solidFill>
                    <a:ea typeface="Arial" panose="020B0604020202020204" pitchFamily="34" charset="0"/>
                  </a:endParaRPr>
                </a:p>
              </p:txBody>
            </p:sp>
          </p:grpSp>
          <p:pic>
            <p:nvPicPr>
              <p:cNvPr id="16" name="Picture 5" descr="Karl_Marx"/>
              <p:cNvPicPr>
                <a:picLocks noChangeAspect="1" noChangeArrowheads="1"/>
              </p:cNvPicPr>
              <p:nvPr/>
            </p:nvPicPr>
            <p:blipFill>
              <a:blip r:embed="rId2"/>
              <a:srcRect/>
              <a:stretch>
                <a:fillRect/>
              </a:stretch>
            </p:blipFill>
            <p:spPr bwMode="auto">
              <a:xfrm>
                <a:off x="86" y="1620"/>
                <a:ext cx="1293" cy="1410"/>
              </a:xfrm>
              <a:prstGeom prst="ellipse">
                <a:avLst/>
              </a:prstGeom>
              <a:ln>
                <a:noFill/>
              </a:ln>
              <a:effectLst>
                <a:softEdge rad="112500"/>
              </a:effectLst>
            </p:spPr>
          </p:pic>
        </p:grpSp>
        <p:sp>
          <p:nvSpPr>
            <p:cNvPr id="21509" name="Text Box 11"/>
            <p:cNvSpPr txBox="1"/>
            <p:nvPr/>
          </p:nvSpPr>
          <p:spPr>
            <a:xfrm>
              <a:off x="1649" y="1847"/>
              <a:ext cx="3675" cy="1570"/>
            </a:xfrm>
            <a:prstGeom prst="rect">
              <a:avLst/>
            </a:prstGeom>
            <a:noFill/>
            <a:ln w="317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50000"/>
                </a:spcBef>
                <a:buNone/>
              </a:pPr>
              <a:r>
                <a:rPr lang="en-US" altLang="en-US" sz="2400" dirty="0">
                  <a:solidFill>
                    <a:srgbClr val="000000"/>
                  </a:solidFill>
                  <a:latin typeface="Times New Roman" panose="02020603050405020304" pitchFamily="18" charset="0"/>
                  <a:cs typeface="Times New Roman" panose="02020603050405020304" pitchFamily="18" charset="0"/>
                </a:rPr>
                <a:t>-  Th</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nh phần gia đình: trí thức (bố l</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 luật sư)</a:t>
              </a:r>
              <a:endParaRPr lang="en-US" altLang="en-US" sz="2400" dirty="0">
                <a:solidFill>
                  <a:srgbClr val="000000"/>
                </a:solidFill>
                <a:latin typeface="Times New Roman" panose="02020603050405020304" pitchFamily="18" charset="0"/>
                <a:cs typeface="Times New Roman" panose="02020603050405020304" pitchFamily="18" charset="0"/>
              </a:endParaRPr>
            </a:p>
            <a:p>
              <a:pPr marL="0" lvl="0" indent="0" algn="just">
                <a:spcBef>
                  <a:spcPct val="50000"/>
                </a:spcBef>
                <a:buChar char="-"/>
              </a:pPr>
              <a:r>
                <a:rPr lang="en-US" altLang="en-US" sz="2400" dirty="0">
                  <a:solidFill>
                    <a:srgbClr val="000000"/>
                  </a:solidFill>
                  <a:latin typeface="Times New Roman" panose="02020603050405020304" pitchFamily="18" charset="0"/>
                  <a:cs typeface="Times New Roman" panose="02020603050405020304" pitchFamily="18" charset="0"/>
                </a:rPr>
                <a:t>  Sinh ra trong một gia đình Do Thái ở th</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nh phố Tơrevơ, tỉnh Ranh, nước Đức.</a:t>
              </a:r>
              <a:endParaRPr lang="en-US" altLang="en-US" sz="2400" dirty="0">
                <a:solidFill>
                  <a:srgbClr val="000000"/>
                </a:solidFill>
                <a:latin typeface="Times New Roman" panose="02020603050405020304" pitchFamily="18" charset="0"/>
                <a:cs typeface="Times New Roman" panose="02020603050405020304" pitchFamily="18" charset="0"/>
              </a:endParaRPr>
            </a:p>
            <a:p>
              <a:pPr marL="0" lvl="0" indent="0" algn="just">
                <a:spcBef>
                  <a:spcPct val="50000"/>
                </a:spcBef>
                <a:buChar char="-"/>
              </a:pPr>
              <a:r>
                <a:rPr lang="en-US" altLang="en-US" sz="2400" dirty="0">
                  <a:solidFill>
                    <a:srgbClr val="000000"/>
                  </a:solidFill>
                  <a:latin typeface="Times New Roman" panose="02020603050405020304" pitchFamily="18" charset="0"/>
                  <a:cs typeface="Times New Roman" panose="02020603050405020304" pitchFamily="18" charset="0"/>
                </a:rPr>
                <a:t>17 tuổi: V</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o học Luật ở Đại học Born</a:t>
              </a:r>
              <a:endParaRPr lang="en-US" altLang="en-US" sz="2400" dirty="0">
                <a:solidFill>
                  <a:srgbClr val="000000"/>
                </a:solidFill>
                <a:latin typeface="Times New Roman" panose="02020603050405020304" pitchFamily="18" charset="0"/>
                <a:cs typeface="Times New Roman" panose="02020603050405020304" pitchFamily="18" charset="0"/>
              </a:endParaRPr>
            </a:p>
            <a:p>
              <a:pPr marL="0" lvl="0" indent="0" algn="just">
                <a:spcBef>
                  <a:spcPct val="50000"/>
                </a:spcBef>
                <a:buChar char="-"/>
              </a:pPr>
              <a:r>
                <a:rPr lang="en-US" altLang="en-US" sz="2400" dirty="0">
                  <a:solidFill>
                    <a:srgbClr val="000000"/>
                  </a:solidFill>
                  <a:latin typeface="Times New Roman" panose="02020603050405020304" pitchFamily="18" charset="0"/>
                  <a:cs typeface="Times New Roman" panose="02020603050405020304" pitchFamily="18" charset="0"/>
                </a:rPr>
                <a:t>  Đỗ tiến sỹ năm 1841 (23 tuổi)</a:t>
              </a:r>
              <a:endParaRPr lang="en-US" altLang="en-US" sz="2400" dirty="0">
                <a:solidFill>
                  <a:srgbClr val="000000"/>
                </a:solidFill>
                <a:latin typeface="Times New Roman" panose="02020603050405020304" pitchFamily="18" charset="0"/>
                <a:ea typeface="Times New Roman" panose="02020603050405020304" pitchFamily="18" charset="0"/>
              </a:endParaRPr>
            </a:p>
          </p:txBody>
        </p:sp>
      </p:gr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000000"/>
                                          </p:val>
                                        </p:tav>
                                        <p:tav tm="100000">
                                          <p:val>
                                            <p:strVal val="#ppt_w"/>
                                          </p:val>
                                        </p:tav>
                                      </p:tavLst>
                                    </p:anim>
                                    <p:anim calcmode="lin" valueType="num">
                                      <p:cBhvr>
                                        <p:cTn id="8" dur="500" fill="hold"/>
                                        <p:tgtEl>
                                          <p:spTgt spid="12"/>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17000" b="-17000"/>
          </a:stretch>
        </a:blipFill>
        <a:effectLst/>
      </p:bgPr>
    </p:bg>
    <p:spTree>
      <p:nvGrpSpPr>
        <p:cNvPr id="1" name=""/>
        <p:cNvGrpSpPr/>
        <p:nvPr/>
      </p:nvGrpSpPr>
      <p:grpSpPr/>
      <p:sp>
        <p:nvSpPr>
          <p:cNvPr id="22530" name="Title 1"/>
          <p:cNvSpPr>
            <a:spLocks noGrp="1"/>
          </p:cNvSpPr>
          <p:nvPr>
            <p:ph type="title"/>
          </p:nvPr>
        </p:nvSpPr>
        <p:spPr>
          <a:xfrm>
            <a:off x="1644650" y="663575"/>
            <a:ext cx="10499725" cy="1325563"/>
          </a:xfrm>
        </p:spPr>
        <p:txBody>
          <a:bodyPr vert="horz" wrap="square" lIns="91440" tIns="45720" rIns="91440" bIns="45720" anchor="ctr" anchorCtr="0"/>
          <a:p>
            <a:r>
              <a:rPr lang="en-US" altLang="en-US" sz="2400" b="1" i="1" dirty="0">
                <a:solidFill>
                  <a:srgbClr val="0000FF"/>
                </a:solidFill>
                <a:latin typeface="Times New Roman" panose="02020603050405020304" pitchFamily="18" charset="0"/>
                <a:cs typeface="Times New Roman" panose="02020603050405020304" pitchFamily="18" charset="0"/>
              </a:rPr>
              <a:t>Nhân tố chủ quan</a:t>
            </a:r>
            <a:br>
              <a:rPr lang="en-US" altLang="en-US" sz="2400" b="1" i="1" dirty="0">
                <a:solidFill>
                  <a:srgbClr val="0000FF"/>
                </a:solidFill>
                <a:latin typeface="Times New Roman" panose="02020603050405020304" pitchFamily="18" charset="0"/>
                <a:cs typeface="Times New Roman" panose="02020603050405020304" pitchFamily="18" charset="0"/>
              </a:rPr>
            </a:br>
            <a:endParaRPr lang="en-US" altLang="en-US" sz="2400" i="1" dirty="0">
              <a:solidFill>
                <a:srgbClr val="0000FF"/>
              </a:solidFill>
              <a:latin typeface="Times New Roman" panose="02020603050405020304" pitchFamily="18" charset="0"/>
              <a:ea typeface="Times New Roman" panose="02020603050405020304" pitchFamily="18" charset="0"/>
            </a:endParaRPr>
          </a:p>
        </p:txBody>
      </p:sp>
      <p:sp>
        <p:nvSpPr>
          <p:cNvPr id="22531" name="Text Box 11"/>
          <p:cNvSpPr txBox="1"/>
          <p:nvPr/>
        </p:nvSpPr>
        <p:spPr>
          <a:xfrm>
            <a:off x="3748088" y="2281238"/>
            <a:ext cx="7893050" cy="2678112"/>
          </a:xfrm>
          <a:prstGeom prst="rect">
            <a:avLst/>
          </a:prstGeom>
          <a:noFill/>
          <a:ln w="317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50000"/>
              </a:spcBef>
              <a:buChar char="-"/>
            </a:pPr>
            <a:r>
              <a:rPr lang="en-US" altLang="en-US" sz="2400" b="1" dirty="0">
                <a:latin typeface="Times New Roman" panose="02020603050405020304" pitchFamily="18" charset="0"/>
                <a:cs typeface="Times New Roman" panose="02020603050405020304" pitchFamily="18" charset="0"/>
              </a:rPr>
              <a:t> </a:t>
            </a:r>
            <a:r>
              <a:rPr lang="en-US" altLang="en-US" sz="2400" dirty="0">
                <a:solidFill>
                  <a:srgbClr val="000000"/>
                </a:solidFill>
                <a:latin typeface="Times New Roman" panose="02020603050405020304" pitchFamily="18" charset="0"/>
                <a:cs typeface="Times New Roman" panose="02020603050405020304" pitchFamily="18" charset="0"/>
              </a:rPr>
              <a:t>Th</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nh phần gia đình:  Tiểu tư sản</a:t>
            </a:r>
            <a:endParaRPr lang="en-US" altLang="en-US" sz="2400" dirty="0">
              <a:solidFill>
                <a:srgbClr val="000000"/>
              </a:solidFill>
              <a:latin typeface="Times New Roman" panose="02020603050405020304" pitchFamily="18" charset="0"/>
              <a:cs typeface="Times New Roman" panose="02020603050405020304" pitchFamily="18" charset="0"/>
            </a:endParaRPr>
          </a:p>
          <a:p>
            <a:pPr marL="0" lvl="0" indent="0" algn="just">
              <a:spcBef>
                <a:spcPct val="50000"/>
              </a:spcBef>
              <a:buChar char="-"/>
            </a:pPr>
            <a:r>
              <a:rPr lang="en-US" altLang="en-US" sz="2400" dirty="0">
                <a:solidFill>
                  <a:srgbClr val="000000"/>
                </a:solidFill>
                <a:latin typeface="Times New Roman" panose="02020603050405020304" pitchFamily="18" charset="0"/>
                <a:cs typeface="Times New Roman" panose="02020603050405020304" pitchFamily="18" charset="0"/>
              </a:rPr>
              <a:t>   Nơi sinh: Barmen, Rhine Province (vương quốc Phổ)</a:t>
            </a:r>
            <a:endParaRPr lang="en-US" altLang="en-US" sz="2400" dirty="0">
              <a:solidFill>
                <a:srgbClr val="000000"/>
              </a:solidFill>
              <a:latin typeface="Times New Roman" panose="02020603050405020304" pitchFamily="18" charset="0"/>
              <a:cs typeface="Times New Roman" panose="02020603050405020304" pitchFamily="18" charset="0"/>
            </a:endParaRPr>
          </a:p>
          <a:p>
            <a:pPr marL="0" lvl="0" indent="0" algn="just">
              <a:spcBef>
                <a:spcPct val="50000"/>
              </a:spcBef>
              <a:buChar char="-"/>
            </a:pPr>
            <a:r>
              <a:rPr lang="en-US" altLang="en-US" sz="2400" dirty="0">
                <a:solidFill>
                  <a:srgbClr val="000000"/>
                </a:solidFill>
                <a:latin typeface="Times New Roman" panose="02020603050405020304" pitchFamily="18" charset="0"/>
                <a:cs typeface="Times New Roman" panose="02020603050405020304" pitchFamily="18" charset="0"/>
              </a:rPr>
              <a:t>   Cùng với C.Mác sáng lập ra học thuyết mácxít, lý luận chủ nghĩa cộng sản khoa học, triết học về chủ nghĩa cộng sản khoa học, triết học về chủ nghĩa duy vật biện chứng v</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 chủ nghĩa duy vật lịch sử. L</a:t>
            </a:r>
            <a:r>
              <a:rPr lang="en-US" altLang="en-US" sz="2400" dirty="0">
                <a:solidFill>
                  <a:srgbClr val="000000"/>
                </a:solidFill>
                <a:latin typeface="Times New Roman" panose="02020603050405020304" pitchFamily="18" charset="0"/>
                <a:ea typeface="Times New Roman" panose="02020603050405020304" pitchFamily="18" charset="0"/>
              </a:rPr>
              <a:t>à</a:t>
            </a:r>
            <a:r>
              <a:rPr lang="en-US" altLang="en-US" sz="2400" dirty="0">
                <a:solidFill>
                  <a:srgbClr val="000000"/>
                </a:solidFill>
                <a:latin typeface="Times New Roman" panose="02020603050405020304" pitchFamily="18" charset="0"/>
                <a:cs typeface="Times New Roman" panose="02020603050405020304" pitchFamily="18" charset="0"/>
              </a:rPr>
              <a:t> người thầy vĩ đại của giai cấp vô sản.</a:t>
            </a:r>
            <a:endParaRPr lang="en-US" altLang="en-US" sz="2400" dirty="0">
              <a:solidFill>
                <a:srgbClr val="000000"/>
              </a:solidFill>
              <a:latin typeface="Times New Roman" panose="02020603050405020304" pitchFamily="18" charset="0"/>
              <a:ea typeface="Times New Roman" panose="02020603050405020304" pitchFamily="18" charset="0"/>
            </a:endParaRPr>
          </a:p>
        </p:txBody>
      </p:sp>
      <p:grpSp>
        <p:nvGrpSpPr>
          <p:cNvPr id="10" name="Group 4"/>
          <p:cNvGrpSpPr/>
          <p:nvPr/>
        </p:nvGrpSpPr>
        <p:grpSpPr>
          <a:xfrm>
            <a:off x="592138" y="1900238"/>
            <a:ext cx="2982912" cy="4337050"/>
            <a:chOff x="137" y="1389"/>
            <a:chExt cx="1879" cy="2732"/>
          </a:xfrm>
        </p:grpSpPr>
        <p:sp>
          <p:nvSpPr>
            <p:cNvPr id="22533" name="Text Box 5"/>
            <p:cNvSpPr txBox="1"/>
            <p:nvPr/>
          </p:nvSpPr>
          <p:spPr>
            <a:xfrm>
              <a:off x="502" y="3698"/>
              <a:ext cx="964" cy="23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vi-VN" altLang="en-US" sz="1800" b="1" i="1" dirty="0">
                  <a:solidFill>
                    <a:srgbClr val="FF0000"/>
                  </a:solidFill>
                  <a:cs typeface="Arial" panose="020B0604020202020204" pitchFamily="34" charset="0"/>
                </a:rPr>
                <a:t>Ph.Ăngghen</a:t>
              </a:r>
              <a:endParaRPr lang="vi-VN" altLang="en-US" sz="1800" b="1" i="1" dirty="0">
                <a:solidFill>
                  <a:srgbClr val="FF0000"/>
                </a:solidFill>
                <a:ea typeface="Arial" panose="020B0604020202020204" pitchFamily="34" charset="0"/>
              </a:endParaRPr>
            </a:p>
          </p:txBody>
        </p:sp>
        <p:sp>
          <p:nvSpPr>
            <p:cNvPr id="22534" name="Text Box 6"/>
            <p:cNvSpPr txBox="1"/>
            <p:nvPr/>
          </p:nvSpPr>
          <p:spPr>
            <a:xfrm>
              <a:off x="340" y="3929"/>
              <a:ext cx="1312" cy="19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1400" b="1" dirty="0">
                  <a:solidFill>
                    <a:srgbClr val="FF0000"/>
                  </a:solidFill>
                  <a:cs typeface="Arial" panose="020B0604020202020204" pitchFamily="34" charset="0"/>
                </a:rPr>
                <a:t>(28/11/1820 - 5/8/1895)</a:t>
              </a:r>
              <a:r>
                <a:rPr lang="vi-VN" altLang="en-US" sz="1400" b="1" dirty="0">
                  <a:solidFill>
                    <a:srgbClr val="FF0000"/>
                  </a:solidFill>
                  <a:cs typeface="Arial" panose="020B0604020202020204" pitchFamily="34" charset="0"/>
                </a:rPr>
                <a:t> </a:t>
              </a:r>
              <a:endParaRPr lang="vi-VN" altLang="en-US" sz="1400" b="1" dirty="0">
                <a:solidFill>
                  <a:srgbClr val="FF0000"/>
                </a:solidFill>
                <a:ea typeface="Arial" panose="020B0604020202020204" pitchFamily="34" charset="0"/>
              </a:endParaRPr>
            </a:p>
          </p:txBody>
        </p:sp>
        <p:pic>
          <p:nvPicPr>
            <p:cNvPr id="20" name="Picture 19" descr="Friedich Engels.jpg"/>
            <p:cNvPicPr>
              <a:picLocks noChangeAspect="1"/>
            </p:cNvPicPr>
            <p:nvPr/>
          </p:nvPicPr>
          <p:blipFill>
            <a:blip r:embed="rId2"/>
            <a:stretch>
              <a:fillRect/>
            </a:stretch>
          </p:blipFill>
          <p:spPr>
            <a:xfrm>
              <a:off x="140" y="1394"/>
              <a:ext cx="1872" cy="2279"/>
            </a:xfrm>
            <a:prstGeom prst="ellipse">
              <a:avLst/>
            </a:prstGeom>
            <a:ln>
              <a:noFill/>
            </a:ln>
            <a:effectLst>
              <a:softEdge rad="112500"/>
            </a:effectLst>
          </p:spPr>
        </p:pic>
      </p:gr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t="-17000" b="-17000"/>
          </a:stretch>
        </a:blipFill>
        <a:effectLst/>
      </p:bgPr>
    </p:bg>
    <p:spTree>
      <p:nvGrpSpPr>
        <p:cNvPr id="1" name=""/>
        <p:cNvGrpSpPr/>
        <p:nvPr/>
      </p:nvGrpSpPr>
      <p:grpSpPr/>
      <p:pic>
        <p:nvPicPr>
          <p:cNvPr id="23554" name="Picture 2" descr="Kỷ niệm 150 năm Ngày sinh V.I.Lênin (22/4/1870- 22/4/2020): Lãnh tụ vĩ đại  của cách mạng vô sản thế giới - daithachthat.gov.vn"/>
          <p:cNvPicPr>
            <a:picLocks noGrp="1" noChangeAspect="1"/>
          </p:cNvPicPr>
          <p:nvPr>
            <p:ph idx="1"/>
          </p:nvPr>
        </p:nvPicPr>
        <p:blipFill>
          <a:blip r:embed="rId2"/>
          <a:srcRect/>
          <a:stretch>
            <a:fillRect/>
          </a:stretch>
        </p:blipFill>
        <p:spPr>
          <a:xfrm>
            <a:off x="609600" y="1844675"/>
            <a:ext cx="3816350" cy="4189413"/>
          </a:xfrm>
        </p:spPr>
      </p:pic>
      <p:sp>
        <p:nvSpPr>
          <p:cNvPr id="5" name="TextBox 4"/>
          <p:cNvSpPr txBox="1"/>
          <p:nvPr/>
        </p:nvSpPr>
        <p:spPr>
          <a:xfrm>
            <a:off x="4583113" y="2276475"/>
            <a:ext cx="6770688" cy="3324225"/>
          </a:xfrm>
          <a:prstGeom prst="rect">
            <a:avLst/>
          </a:prstGeom>
          <a:noFill/>
        </p:spPr>
        <p:txBody>
          <a:bodyPr>
            <a:spAutoFit/>
          </a:bodyPr>
          <a:p>
            <a:pPr algn="just">
              <a:buNone/>
            </a:pPr>
            <a:r>
              <a:rPr lang="en-US" altLang="x-none" b="1" dirty="0">
                <a:latin typeface=".VnTime" panose="020B7200000000000000" pitchFamily="34" charset="0"/>
              </a:rPr>
              <a:t>	</a:t>
            </a:r>
            <a:r>
              <a:rPr lang="en-US" altLang="x-none" sz="2400" dirty="0">
                <a:solidFill>
                  <a:srgbClr val="0000FF"/>
                </a:solidFill>
                <a:latin typeface="Times New Roman" panose="02020603050405020304" pitchFamily="18" charset="0"/>
                <a:cs typeface="Times New Roman" panose="02020603050405020304" pitchFamily="18" charset="0"/>
              </a:rPr>
              <a:t>V.I. Lênin (22/4/1870 - 1924)</a:t>
            </a:r>
            <a:endParaRPr lang="en-US" altLang="x-none" sz="2400" dirty="0">
              <a:solidFill>
                <a:srgbClr val="0000FF"/>
              </a:solidFill>
              <a:latin typeface="Times New Roman" panose="02020603050405020304" pitchFamily="18" charset="0"/>
              <a:cs typeface="Times New Roman" panose="02020603050405020304" pitchFamily="18" charset="0"/>
            </a:endParaRPr>
          </a:p>
          <a:p>
            <a:pPr algn="just">
              <a:buChar char="-"/>
            </a:pPr>
            <a:r>
              <a:rPr lang="en-US" altLang="x-none" sz="2400" dirty="0">
                <a:solidFill>
                  <a:srgbClr val="000000"/>
                </a:solidFill>
                <a:latin typeface="Times New Roman" panose="02020603050405020304" pitchFamily="18" charset="0"/>
                <a:cs typeface="Times New Roman" panose="02020603050405020304" pitchFamily="18" charset="0"/>
              </a:rPr>
              <a:t>Nh</a:t>
            </a:r>
            <a:r>
              <a:rPr lang="en-US" altLang="x-none" sz="2400" dirty="0">
                <a:solidFill>
                  <a:srgbClr val="000000"/>
                </a:solidFill>
                <a:latin typeface="Times New Roman" panose="02020603050405020304" pitchFamily="18" charset="0"/>
                <a:ea typeface="Times New Roman" panose="02020603050405020304" pitchFamily="18" charset="0"/>
              </a:rPr>
              <a:t>à</a:t>
            </a:r>
            <a:r>
              <a:rPr lang="en-US" altLang="x-none" sz="2400" dirty="0">
                <a:solidFill>
                  <a:srgbClr val="000000"/>
                </a:solidFill>
                <a:latin typeface="Times New Roman" panose="02020603050405020304" pitchFamily="18" charset="0"/>
                <a:cs typeface="Times New Roman" panose="02020603050405020304" pitchFamily="18" charset="0"/>
              </a:rPr>
              <a:t> tư tưởng vĩ đại, lãnh tụ thiên t</a:t>
            </a:r>
            <a:r>
              <a:rPr lang="en-US" altLang="x-none" sz="2400" dirty="0">
                <a:solidFill>
                  <a:srgbClr val="000000"/>
                </a:solidFill>
                <a:latin typeface="Times New Roman" panose="02020603050405020304" pitchFamily="18" charset="0"/>
                <a:ea typeface="Times New Roman" panose="02020603050405020304" pitchFamily="18" charset="0"/>
              </a:rPr>
              <a:t>à</a:t>
            </a:r>
            <a:r>
              <a:rPr lang="en-US" altLang="x-none" sz="2400" dirty="0">
                <a:solidFill>
                  <a:srgbClr val="000000"/>
                </a:solidFill>
                <a:latin typeface="Times New Roman" panose="02020603050405020304" pitchFamily="18" charset="0"/>
                <a:cs typeface="Times New Roman" panose="02020603050405020304" pitchFamily="18" charset="0"/>
              </a:rPr>
              <a:t>i của giai cấp công nhân, nhân dân lao động v</a:t>
            </a:r>
            <a:r>
              <a:rPr lang="en-US" altLang="x-none" sz="2400" dirty="0">
                <a:solidFill>
                  <a:srgbClr val="000000"/>
                </a:solidFill>
                <a:latin typeface="Times New Roman" panose="02020603050405020304" pitchFamily="18" charset="0"/>
                <a:ea typeface="Times New Roman" panose="02020603050405020304" pitchFamily="18" charset="0"/>
              </a:rPr>
              <a:t>à</a:t>
            </a:r>
            <a:r>
              <a:rPr lang="en-US" altLang="x-none" sz="2400" dirty="0">
                <a:solidFill>
                  <a:srgbClr val="000000"/>
                </a:solidFill>
                <a:latin typeface="Times New Roman" panose="02020603050405020304" pitchFamily="18" charset="0"/>
                <a:cs typeface="Times New Roman" panose="02020603050405020304" pitchFamily="18" charset="0"/>
              </a:rPr>
              <a:t> các dân tộc bị áp bức trên to</a:t>
            </a:r>
            <a:r>
              <a:rPr lang="en-US" altLang="x-none" sz="2400" dirty="0">
                <a:solidFill>
                  <a:srgbClr val="000000"/>
                </a:solidFill>
                <a:latin typeface="Times New Roman" panose="02020603050405020304" pitchFamily="18" charset="0"/>
                <a:ea typeface="Times New Roman" panose="02020603050405020304" pitchFamily="18" charset="0"/>
              </a:rPr>
              <a:t>à</a:t>
            </a:r>
            <a:r>
              <a:rPr lang="en-US" altLang="x-none" sz="2400" dirty="0">
                <a:solidFill>
                  <a:srgbClr val="000000"/>
                </a:solidFill>
                <a:latin typeface="Times New Roman" panose="02020603050405020304" pitchFamily="18" charset="0"/>
                <a:cs typeface="Times New Roman" panose="02020603050405020304" pitchFamily="18" charset="0"/>
              </a:rPr>
              <a:t>n thế giới</a:t>
            </a:r>
            <a:endParaRPr lang="en-US" altLang="x-none" sz="2400" dirty="0">
              <a:solidFill>
                <a:srgbClr val="000000"/>
              </a:solidFill>
              <a:latin typeface="Times New Roman" panose="02020603050405020304" pitchFamily="18" charset="0"/>
              <a:cs typeface="Times New Roman" panose="02020603050405020304" pitchFamily="18" charset="0"/>
            </a:endParaRPr>
          </a:p>
          <a:p>
            <a:pPr algn="just">
              <a:buChar char="-"/>
            </a:pPr>
            <a:r>
              <a:rPr lang="en-US" altLang="x-none" sz="2400" dirty="0">
                <a:solidFill>
                  <a:srgbClr val="000000"/>
                </a:solidFill>
                <a:latin typeface="Times New Roman" panose="02020603050405020304" pitchFamily="18" charset="0"/>
                <a:cs typeface="Times New Roman" panose="02020603050405020304" pitchFamily="18" charset="0"/>
              </a:rPr>
              <a:t> Người kế tục xuất sắc sự nghiệp giải phóng con người của C.Mác, Ph.Ăng ghen, người lãnh đạo th</a:t>
            </a:r>
            <a:r>
              <a:rPr lang="en-US" altLang="x-none" sz="2400" dirty="0">
                <a:solidFill>
                  <a:srgbClr val="000000"/>
                </a:solidFill>
                <a:latin typeface="Times New Roman" panose="02020603050405020304" pitchFamily="18" charset="0"/>
                <a:ea typeface="Times New Roman" panose="02020603050405020304" pitchFamily="18" charset="0"/>
              </a:rPr>
              <a:t>à</a:t>
            </a:r>
            <a:r>
              <a:rPr lang="en-US" altLang="x-none" sz="2400" dirty="0">
                <a:solidFill>
                  <a:srgbClr val="000000"/>
                </a:solidFill>
                <a:latin typeface="Times New Roman" panose="02020603050405020304" pitchFamily="18" charset="0"/>
                <a:cs typeface="Times New Roman" panose="02020603050405020304" pitchFamily="18" charset="0"/>
              </a:rPr>
              <a:t>nh công Cách mạng Tháng Mười Nga vĩ đại, mở ra thời đại mới của nhân loại .</a:t>
            </a:r>
            <a:endParaRPr lang="en-US" altLang="x-none" sz="2400" dirty="0">
              <a:solidFill>
                <a:srgbClr val="000000"/>
              </a:solidFill>
              <a:latin typeface="Times New Roman" panose="02020603050405020304" pitchFamily="18" charset="0"/>
              <a:cs typeface="Times New Roman" panose="02020603050405020304" pitchFamily="18" charset="0"/>
            </a:endParaRPr>
          </a:p>
          <a:p>
            <a:pPr>
              <a:buNone/>
            </a:pPr>
            <a:endParaRPr lang="en-US" altLang="x-none" dirty="0">
              <a:latin typeface=".VnTime" panose="020B7200000000000000" pitchFamily="34" charset="0"/>
            </a:endParaRPr>
          </a:p>
        </p:txBody>
      </p:sp>
      <p:sp>
        <p:nvSpPr>
          <p:cNvPr id="23556" name="Title 1"/>
          <p:cNvSpPr>
            <a:spLocks noGrp="1"/>
          </p:cNvSpPr>
          <p:nvPr>
            <p:ph type="title"/>
          </p:nvPr>
        </p:nvSpPr>
        <p:spPr>
          <a:xfrm>
            <a:off x="609600" y="1062038"/>
            <a:ext cx="10972800" cy="1143000"/>
          </a:xfrm>
        </p:spPr>
        <p:txBody>
          <a:bodyPr vert="horz" wrap="square" lIns="91440" tIns="45720" rIns="91440" bIns="45720" anchor="ctr" anchorCtr="0"/>
          <a:p>
            <a:pPr>
              <a:buNone/>
            </a:pPr>
            <a:r>
              <a:rPr lang="en-US" altLang="en-US" sz="3600" b="1" i="1" dirty="0">
                <a:solidFill>
                  <a:srgbClr val="0000FF"/>
                </a:solidFill>
                <a:latin typeface="Times New Roman" panose="02020603050405020304" pitchFamily="18" charset="0"/>
                <a:cs typeface="Times New Roman" panose="02020603050405020304" pitchFamily="18" charset="0"/>
              </a:rPr>
              <a:t>Nhân tố chủ quan</a:t>
            </a:r>
            <a:br>
              <a:rPr lang="en-US" altLang="en-US" sz="3600" b="1" i="1" dirty="0">
                <a:solidFill>
                  <a:srgbClr val="0000FF"/>
                </a:solidFill>
                <a:latin typeface="Times New Roman" panose="02020603050405020304" pitchFamily="18" charset="0"/>
                <a:cs typeface="Times New Roman" panose="02020603050405020304" pitchFamily="18" charset="0"/>
              </a:rPr>
            </a:br>
            <a:endParaRPr lang="en-US" altLang="x-none" sz="3600" dirty="0"/>
          </a:p>
        </p:txBody>
      </p:sp>
    </p:spTree>
  </p:cSld>
  <p:clrMapOvr>
    <a:masterClrMapping/>
  </p:clrMapOvr>
  <p:transition spd="slow">
    <p:circl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p:txBody>
          <a:bodyPr vert="horz" wrap="square" lIns="91440" tIns="45720" rIns="91440" bIns="45720" numCol="1" anchor="t" anchorCtr="0" compatLnSpc="1"/>
          <a:p>
            <a:pPr marL="514350" indent="-514350">
              <a:buFontTx/>
              <a:buAutoNum type="alphaLcPeriod"/>
            </a:pPr>
            <a:r>
              <a:rPr sz="2600" b="1" i="1" dirty="0">
                <a:latin typeface="Times New Roman" panose="02020603050405020304" pitchFamily="18" charset="0"/>
                <a:cs typeface="Times New Roman" panose="02020603050405020304" pitchFamily="18" charset="0"/>
              </a:rPr>
              <a:t>Chủ nghĩa duy vật biện chứng</a:t>
            </a:r>
            <a:endParaRPr lang="en-US" altLang="x-none" sz="2600" b="1" i="1" dirty="0">
              <a:latin typeface="Times New Roman" panose="02020603050405020304" pitchFamily="18" charset="0"/>
              <a:cs typeface="Times New Roman" panose="02020603050405020304" pitchFamily="18" charset="0"/>
            </a:endParaRPr>
          </a:p>
          <a:p>
            <a:pPr marL="514350" indent="-514350">
              <a:buNone/>
            </a:pPr>
            <a:r>
              <a:rPr sz="2600" dirty="0">
                <a:latin typeface="Times New Roman" panose="02020603050405020304" pitchFamily="18" charset="0"/>
                <a:cs typeface="Times New Roman" panose="02020603050405020304" pitchFamily="18" charset="0"/>
              </a:rPr>
              <a:t>+ Vật chất v</a:t>
            </a:r>
            <a:r>
              <a:rPr sz="2600" dirty="0">
                <a:latin typeface="Times New Roman" panose="02020603050405020304" pitchFamily="18" charset="0"/>
                <a:ea typeface="Times New Roman" panose="02020603050405020304" pitchFamily="18" charset="0"/>
              </a:rPr>
              <a:t>à</a:t>
            </a:r>
            <a:r>
              <a:rPr sz="2600" dirty="0">
                <a:latin typeface="Times New Roman" panose="02020603050405020304" pitchFamily="18" charset="0"/>
                <a:cs typeface="Times New Roman" panose="02020603050405020304" pitchFamily="18" charset="0"/>
              </a:rPr>
              <a:t> ý thức, mối quan hệ biện chứng giữa vật chất v</a:t>
            </a:r>
            <a:r>
              <a:rPr sz="2600" dirty="0">
                <a:latin typeface="Times New Roman" panose="02020603050405020304" pitchFamily="18" charset="0"/>
                <a:ea typeface="Times New Roman" panose="02020603050405020304" pitchFamily="18" charset="0"/>
              </a:rPr>
              <a:t>à</a:t>
            </a:r>
            <a:r>
              <a:rPr sz="2600" dirty="0">
                <a:latin typeface="Times New Roman" panose="02020603050405020304" pitchFamily="18" charset="0"/>
                <a:cs typeface="Times New Roman" panose="02020603050405020304" pitchFamily="18" charset="0"/>
              </a:rPr>
              <a:t> ý thức</a:t>
            </a:r>
            <a:endParaRPr lang="en-US" altLang="x-none" sz="2600" dirty="0">
              <a:latin typeface="Times New Roman" panose="02020603050405020304" pitchFamily="18" charset="0"/>
              <a:cs typeface="Times New Roman" panose="02020603050405020304" pitchFamily="18" charset="0"/>
            </a:endParaRPr>
          </a:p>
          <a:p>
            <a:pPr marL="514350" indent="-514350">
              <a:buNone/>
            </a:pPr>
            <a:endParaRPr lang="en-US" altLang="x-none" dirty="0"/>
          </a:p>
          <a:p>
            <a:pPr marL="514350" indent="-514350">
              <a:buNone/>
            </a:pPr>
            <a:endParaRPr lang="en-US" altLang="x-none" dirty="0"/>
          </a:p>
        </p:txBody>
      </p:sp>
      <p:sp>
        <p:nvSpPr>
          <p:cNvPr id="5" name="Title 1"/>
          <p:cNvSpPr txBox="1"/>
          <p:nvPr/>
        </p:nvSpPr>
        <p:spPr>
          <a:xfrm>
            <a:off x="4511675" y="2781300"/>
            <a:ext cx="7489825" cy="3168650"/>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50000"/>
              </a:lnSpc>
              <a:spcBef>
                <a:spcPct val="0"/>
              </a:spcBef>
              <a:buNone/>
            </a:pPr>
            <a:r>
              <a:rPr lang="en-US" altLang="en-US" sz="2400" dirty="0">
                <a:solidFill>
                  <a:schemeClr val="tx2"/>
                </a:solidFill>
                <a:latin typeface="Times New Roman" panose="02020603050405020304" pitchFamily="18" charset="0"/>
                <a:cs typeface="Times New Roman" panose="02020603050405020304" pitchFamily="18" charset="0"/>
              </a:rPr>
              <a:t>“Vật chất là một </a:t>
            </a:r>
            <a:r>
              <a:rPr lang="en-US" altLang="en-US" sz="2400" u="sng" dirty="0">
                <a:solidFill>
                  <a:schemeClr val="tx2"/>
                </a:solidFill>
                <a:latin typeface="Times New Roman" panose="02020603050405020304" pitchFamily="18" charset="0"/>
                <a:cs typeface="Times New Roman" panose="02020603050405020304" pitchFamily="18" charset="0"/>
              </a:rPr>
              <a:t>phạm trù triết học </a:t>
            </a:r>
            <a:r>
              <a:rPr lang="en-US" altLang="en-US" sz="2400" dirty="0">
                <a:solidFill>
                  <a:schemeClr val="tx2"/>
                </a:solidFill>
                <a:latin typeface="Times New Roman" panose="02020603050405020304" pitchFamily="18" charset="0"/>
                <a:cs typeface="Times New Roman" panose="02020603050405020304" pitchFamily="18" charset="0"/>
              </a:rPr>
              <a:t>dùng để chỉ </a:t>
            </a:r>
            <a:r>
              <a:rPr lang="en-US" altLang="en-US" sz="2400" u="sng" dirty="0">
                <a:solidFill>
                  <a:schemeClr val="tx2"/>
                </a:solidFill>
                <a:latin typeface="Times New Roman" panose="02020603050405020304" pitchFamily="18" charset="0"/>
                <a:cs typeface="Times New Roman" panose="02020603050405020304" pitchFamily="18" charset="0"/>
              </a:rPr>
              <a:t>thực tại khách quan</a:t>
            </a:r>
            <a:r>
              <a:rPr lang="en-US" altLang="en-US" sz="2400" dirty="0">
                <a:solidFill>
                  <a:schemeClr val="tx2"/>
                </a:solidFill>
                <a:latin typeface="Times New Roman" panose="02020603050405020304" pitchFamily="18" charset="0"/>
                <a:cs typeface="Times New Roman" panose="02020603050405020304" pitchFamily="18" charset="0"/>
              </a:rPr>
              <a:t>, </a:t>
            </a:r>
            <a:r>
              <a:rPr lang="en-US" altLang="en-US" sz="2400" dirty="0">
                <a:solidFill>
                  <a:srgbClr val="FF0000"/>
                </a:solidFill>
                <a:latin typeface="Times New Roman" panose="02020603050405020304" pitchFamily="18" charset="0"/>
                <a:cs typeface="Times New Roman" panose="02020603050405020304" pitchFamily="18" charset="0"/>
              </a:rPr>
              <a:t>được đem lại cho con người trong cảm giác</a:t>
            </a:r>
            <a:r>
              <a:rPr lang="en-US" altLang="en-US" sz="2400" dirty="0">
                <a:solidFill>
                  <a:schemeClr val="tx2"/>
                </a:solidFill>
                <a:latin typeface="Times New Roman" panose="02020603050405020304" pitchFamily="18" charset="0"/>
                <a:cs typeface="Times New Roman" panose="02020603050405020304" pitchFamily="18" charset="0"/>
              </a:rPr>
              <a:t>, được cảm giác của chúng ta chép lại, chụp lại, phản ánh v</a:t>
            </a:r>
            <a:r>
              <a:rPr lang="en-US" altLang="en-US" sz="2400" dirty="0">
                <a:solidFill>
                  <a:schemeClr val="tx2"/>
                </a:solidFill>
                <a:latin typeface="Times New Roman" panose="02020603050405020304" pitchFamily="18" charset="0"/>
                <a:ea typeface="Times New Roman" panose="02020603050405020304" pitchFamily="18" charset="0"/>
              </a:rPr>
              <a:t>à</a:t>
            </a:r>
            <a:r>
              <a:rPr lang="en-US" altLang="en-US" sz="2400" dirty="0">
                <a:solidFill>
                  <a:schemeClr val="tx2"/>
                </a:solidFill>
                <a:latin typeface="Times New Roman" panose="02020603050405020304" pitchFamily="18" charset="0"/>
                <a:cs typeface="Times New Roman" panose="02020603050405020304" pitchFamily="18" charset="0"/>
              </a:rPr>
              <a:t> tồn tại không lệ thuộc vào cảm giác". ( Lênin) </a:t>
            </a:r>
            <a:endParaRPr lang="en-US" altLang="en-US" sz="2400" dirty="0">
              <a:solidFill>
                <a:schemeClr val="tx2"/>
              </a:solidFill>
              <a:latin typeface="Times New Roman" panose="02020603050405020304" pitchFamily="18" charset="0"/>
              <a:ea typeface="Times New Roman" panose="02020603050405020304" pitchFamily="18" charset="0"/>
            </a:endParaRPr>
          </a:p>
        </p:txBody>
      </p:sp>
      <p:pic>
        <p:nvPicPr>
          <p:cNvPr id="6" name="Picture 8" descr="列宁"/>
          <p:cNvPicPr>
            <a:picLocks noChangeAspect="1"/>
          </p:cNvPicPr>
          <p:nvPr/>
        </p:nvPicPr>
        <p:blipFill>
          <a:blip r:embed="rId1"/>
          <a:stretch>
            <a:fillRect/>
          </a:stretch>
        </p:blipFill>
        <p:spPr>
          <a:xfrm>
            <a:off x="474663" y="2781300"/>
            <a:ext cx="3744912" cy="3822700"/>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24581" name="Title 6"/>
          <p:cNvSpPr>
            <a:spLocks noGrp="1"/>
          </p:cNvSpPr>
          <p:nvPr>
            <p:ph type="title"/>
          </p:nvPr>
        </p:nvSpPr>
        <p:spPr/>
        <p:txBody>
          <a:bodyPr vert="horz" wrap="square" lIns="91440" tIns="45720" rIns="91440" bIns="45720" anchor="ctr" anchorCtr="0"/>
          <a:p>
            <a:pPr>
              <a:buNone/>
            </a:pPr>
            <a:br>
              <a:rPr lang="en-US" altLang="x-none" sz="2800" b="1" dirty="0">
                <a:solidFill>
                  <a:srgbClr val="0000FF"/>
                </a:solidFill>
                <a:latin typeface="Times New Roman" panose="02020603050405020304" pitchFamily="18" charset="0"/>
                <a:cs typeface="Times New Roman" panose="02020603050405020304" pitchFamily="18" charset="0"/>
              </a:rPr>
            </a:br>
            <a:r>
              <a:rPr sz="2800" b="1" dirty="0">
                <a:solidFill>
                  <a:srgbClr val="0000FF"/>
                </a:solidFill>
                <a:latin typeface="Times New Roman" panose="02020603050405020304" pitchFamily="18" charset="0"/>
                <a:cs typeface="Times New Roman" panose="02020603050405020304" pitchFamily="18" charset="0"/>
              </a:rPr>
              <a:t>II. Các bộ phận cấu th</a:t>
            </a:r>
            <a:r>
              <a:rPr sz="2800" b="1" dirty="0">
                <a:solidFill>
                  <a:srgbClr val="0000FF"/>
                </a:solidFill>
                <a:latin typeface="Times New Roman" panose="02020603050405020304" pitchFamily="18" charset="0"/>
                <a:ea typeface="Times New Roman" panose="02020603050405020304" pitchFamily="18" charset="0"/>
              </a:rPr>
              <a:t>à</a:t>
            </a:r>
            <a:r>
              <a:rPr sz="2800" b="1" dirty="0">
                <a:solidFill>
                  <a:srgbClr val="0000FF"/>
                </a:solidFill>
                <a:latin typeface="Times New Roman" panose="02020603050405020304" pitchFamily="18" charset="0"/>
                <a:cs typeface="Times New Roman" panose="02020603050405020304" pitchFamily="18" charset="0"/>
              </a:rPr>
              <a:t>nh của chủ nghĩa Mác-Lênin</a:t>
            </a:r>
            <a:br>
              <a:rPr lang="en-US" altLang="x-none" sz="2800" b="1" dirty="0">
                <a:latin typeface="Times New Roman" panose="02020603050405020304" pitchFamily="18" charset="0"/>
                <a:cs typeface="Times New Roman" panose="02020603050405020304" pitchFamily="18" charset="0"/>
              </a:rPr>
            </a:br>
            <a:r>
              <a:rPr sz="2800" b="1" i="1" dirty="0">
                <a:solidFill>
                  <a:srgbClr val="C00000"/>
                </a:solidFill>
                <a:latin typeface="Times New Roman" panose="02020603050405020304" pitchFamily="18" charset="0"/>
                <a:cs typeface="Times New Roman" panose="02020603050405020304" pitchFamily="18" charset="0"/>
              </a:rPr>
              <a:t>1. Triết học Mác - Lênin</a:t>
            </a:r>
            <a:br>
              <a:rPr lang="en-US" altLang="x-none" sz="2800" b="1" i="1" dirty="0">
                <a:solidFill>
                  <a:srgbClr val="C00000"/>
                </a:solidFill>
                <a:latin typeface="Times New Roman" panose="02020603050405020304" pitchFamily="18" charset="0"/>
                <a:cs typeface="Times New Roman" panose="02020603050405020304" pitchFamily="18" charset="0"/>
              </a:rPr>
            </a:br>
            <a:endParaRPr lang="en-US" altLang="x-none" sz="2800" i="1" dirty="0">
              <a:solidFill>
                <a:srgbClr val="C00000"/>
              </a:solidFill>
              <a:latin typeface="Times New Roman" panose="02020603050405020304" pitchFamily="18" charset="0"/>
              <a:ea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Title 2"/>
          <p:cNvSpPr>
            <a:spLocks noGrp="1"/>
          </p:cNvSpPr>
          <p:nvPr>
            <p:ph type="title"/>
          </p:nvPr>
        </p:nvSpPr>
        <p:spPr/>
        <p:txBody>
          <a:bodyPr vert="horz" wrap="square" lIns="91440" tIns="45720" rIns="91440" bIns="45720" anchor="ctr" anchorCtr="0"/>
          <a:p>
            <a:pPr marL="457200" indent="-457200" algn="l">
              <a:buNone/>
            </a:pPr>
            <a:r>
              <a:rPr lang="en-US" altLang="x-none" sz="2800" b="1" i="1" dirty="0">
                <a:solidFill>
                  <a:srgbClr val="0000FF"/>
                </a:solidFill>
                <a:latin typeface="Times New Roman" panose="02020603050405020304" pitchFamily="18" charset="0"/>
                <a:cs typeface="Times New Roman" panose="02020603050405020304" pitchFamily="18" charset="0"/>
              </a:rPr>
              <a:t>1.</a:t>
            </a:r>
            <a:r>
              <a:rPr sz="28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2800" b="1" i="1" dirty="0">
                <a:solidFill>
                  <a:srgbClr val="0000FF"/>
                </a:solidFill>
                <a:latin typeface="Times New Roman" panose="02020603050405020304" pitchFamily="18" charset="0"/>
                <a:cs typeface="Times New Roman" panose="02020603050405020304" pitchFamily="18" charset="0"/>
              </a:rPr>
            </a:br>
            <a:r>
              <a:rPr lang="en-US" altLang="en-US" sz="2800" dirty="0">
                <a:solidFill>
                  <a:srgbClr val="C00000"/>
                </a:solidFill>
                <a:latin typeface="Times New Roman" panose="02020603050405020304" pitchFamily="18" charset="0"/>
                <a:cs typeface="Times New Roman" panose="02020603050405020304" pitchFamily="18" charset="0"/>
              </a:rPr>
              <a:t>a. Chủ nghĩa duy vật biện chứng</a:t>
            </a:r>
            <a:endParaRPr lang="en-US" altLang="x-none" sz="2800" dirty="0">
              <a:solidFill>
                <a:srgbClr val="C00000"/>
              </a:solidFill>
            </a:endParaRPr>
          </a:p>
        </p:txBody>
      </p:sp>
      <p:sp>
        <p:nvSpPr>
          <p:cNvPr id="41987" name="Content Placeholder 2"/>
          <p:cNvSpPr>
            <a:spLocks noGrp="1"/>
          </p:cNvSpPr>
          <p:nvPr>
            <p:ph idx="1"/>
          </p:nvPr>
        </p:nvSpPr>
        <p:spPr/>
        <p:txBody>
          <a:bodyPr vert="horz" wrap="square" lIns="91440" tIns="45720" rIns="91440" bIns="45720" anchor="t" anchorCtr="0"/>
          <a:p>
            <a:pPr marL="0" indent="0" algn="just">
              <a:buNone/>
            </a:pPr>
            <a:r>
              <a:rPr lang="en-US" altLang="vi-VN" sz="2400" i="1" dirty="0">
                <a:latin typeface="Times New Roman" panose="02020603050405020304" pitchFamily="18" charset="0"/>
                <a:cs typeface="Times New Roman" panose="02020603050405020304" pitchFamily="18" charset="0"/>
              </a:rPr>
              <a:t>+ </a:t>
            </a:r>
            <a:r>
              <a:rPr lang="vi-VN" altLang="vi-VN" sz="2400" i="1" dirty="0">
                <a:latin typeface="Times New Roman" panose="02020603050405020304" pitchFamily="18" charset="0"/>
                <a:cs typeface="Times New Roman" panose="02020603050405020304" pitchFamily="18" charset="0"/>
              </a:rPr>
              <a:t>Ý thức</a:t>
            </a:r>
            <a:r>
              <a:rPr lang="vi-VN" altLang="vi-VN" sz="2400" dirty="0">
                <a:latin typeface="Times New Roman" panose="02020603050405020304" pitchFamily="18" charset="0"/>
                <a:cs typeface="Times New Roman" panose="02020603050405020304" pitchFamily="18" charset="0"/>
              </a:rPr>
              <a:t> l</a:t>
            </a:r>
            <a:r>
              <a:rPr lang="vi-VN" altLang="vi-VN" sz="2400" dirty="0">
                <a:latin typeface="Times New Roman" panose="02020603050405020304" pitchFamily="18" charset="0"/>
                <a:ea typeface="Times New Roman" panose="02020603050405020304" pitchFamily="18" charset="0"/>
              </a:rPr>
              <a:t>à</a:t>
            </a:r>
            <a:r>
              <a:rPr lang="vi-VN" altLang="vi-VN" sz="2400" dirty="0">
                <a:latin typeface="Times New Roman" panose="02020603050405020304" pitchFamily="18" charset="0"/>
                <a:cs typeface="Times New Roman" panose="02020603050405020304" pitchFamily="18" charset="0"/>
              </a:rPr>
              <a:t> sự phản ánh thế giới khách quan v</a:t>
            </a:r>
            <a:r>
              <a:rPr lang="vi-VN" altLang="vi-VN" sz="2400" dirty="0">
                <a:latin typeface="Times New Roman" panose="02020603050405020304" pitchFamily="18" charset="0"/>
                <a:ea typeface="Times New Roman" panose="02020603050405020304" pitchFamily="18" charset="0"/>
              </a:rPr>
              <a:t>à</a:t>
            </a:r>
            <a:r>
              <a:rPr lang="vi-VN" altLang="vi-VN" sz="2400" dirty="0">
                <a:latin typeface="Times New Roman" panose="02020603050405020304" pitchFamily="18" charset="0"/>
                <a:cs typeface="Times New Roman" panose="02020603050405020304" pitchFamily="18" charset="0"/>
              </a:rPr>
              <a:t>o trong bộ não người một cách năng động, sáng tạo</a:t>
            </a:r>
            <a:r>
              <a:rPr lang="en-US" altLang="vi-VN" sz="2400" dirty="0">
                <a:latin typeface="Times New Roman" panose="02020603050405020304" pitchFamily="18" charset="0"/>
                <a:cs typeface="Times New Roman" panose="02020603050405020304" pitchFamily="18" charset="0"/>
              </a:rPr>
              <a:t>, </a:t>
            </a:r>
            <a:r>
              <a:rPr lang="vi-VN" altLang="en-US" sz="2400" dirty="0">
                <a:latin typeface="Times New Roman" panose="02020603050405020304" pitchFamily="18" charset="0"/>
                <a:cs typeface="Times New Roman" panose="02020603050405020304" pitchFamily="18" charset="0"/>
              </a:rPr>
              <a:t>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hình ảnh chủ quan của thế giới khách quan</a:t>
            </a:r>
            <a:endParaRPr lang="vi-VN" altLang="vi-VN" sz="2400" dirty="0">
              <a:latin typeface="Times New Roman" panose="02020603050405020304" pitchFamily="18" charset="0"/>
              <a:ea typeface="Times New Roman" panose="02020603050405020304" pitchFamily="18" charset="0"/>
            </a:endParaRPr>
          </a:p>
        </p:txBody>
      </p:sp>
      <p:pic>
        <p:nvPicPr>
          <p:cNvPr id="41988" name="Picture 15" descr="http://media6.tiin.vn/media01/50fd0e563d0b9/2013/09/22/208cbb70-bf90-48aa-915a-a417087b3833.jpg"/>
          <p:cNvPicPr>
            <a:picLocks noChangeAspect="1"/>
          </p:cNvPicPr>
          <p:nvPr/>
        </p:nvPicPr>
        <p:blipFill>
          <a:blip r:embed="rId1"/>
          <a:stretch>
            <a:fillRect/>
          </a:stretch>
        </p:blipFill>
        <p:spPr>
          <a:xfrm>
            <a:off x="766763" y="2505075"/>
            <a:ext cx="4814887" cy="3952875"/>
          </a:xfrm>
          <a:prstGeom prst="rect">
            <a:avLst/>
          </a:prstGeom>
          <a:noFill/>
          <a:ln w="9525">
            <a:noFill/>
          </a:ln>
        </p:spPr>
      </p:pic>
      <p:pic>
        <p:nvPicPr>
          <p:cNvPr id="41991" name="Picture 7" descr="Sự khác biệt trong tư duy người giàu và người nghèo qua 17 bức ảnh - Trường  Cao đẳng Việt Mỹ Xét Tuyển Cao Đẳng Chính Quy năm học 2020 - 2021"/>
          <p:cNvPicPr>
            <a:picLocks noChangeAspect="1"/>
          </p:cNvPicPr>
          <p:nvPr/>
        </p:nvPicPr>
        <p:blipFill>
          <a:blip r:embed="rId2"/>
          <a:stretch>
            <a:fillRect/>
          </a:stretch>
        </p:blipFill>
        <p:spPr>
          <a:xfrm>
            <a:off x="5702300" y="2505075"/>
            <a:ext cx="5715000" cy="3952875"/>
          </a:xfrm>
          <a:prstGeom prst="rect">
            <a:avLst/>
          </a:prstGeom>
          <a:noFill/>
          <a:ln w="9525">
            <a:noFill/>
          </a:ln>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circle(in)">
                                      <p:cBhvr>
                                        <p:cTn id="7" dur="2000"/>
                                        <p:tgtEl>
                                          <p:spTgt spid="4198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987">
                                            <p:txEl>
                                              <p:charRg st="0" end="142"/>
                                            </p:txEl>
                                          </p:spTgt>
                                        </p:tgtEl>
                                        <p:attrNameLst>
                                          <p:attrName>style.visibility</p:attrName>
                                        </p:attrNameLst>
                                      </p:cBhvr>
                                      <p:to>
                                        <p:strVal val="visible"/>
                                      </p:to>
                                    </p:set>
                                    <p:animEffect transition="in" filter="circle(in)">
                                      <p:cBhvr>
                                        <p:cTn id="10" dur="2000"/>
                                        <p:tgtEl>
                                          <p:spTgt spid="41987">
                                            <p:txEl>
                                              <p:charRg st="0" end="14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1991"/>
                                        </p:tgtEl>
                                        <p:attrNameLst>
                                          <p:attrName>style.visibility</p:attrName>
                                        </p:attrNameLst>
                                      </p:cBhvr>
                                      <p:to>
                                        <p:strVal val="visible"/>
                                      </p:to>
                                    </p:set>
                                    <p:animEffect transition="in" filter="circle(in)">
                                      <p:cBhvr>
                                        <p:cTn id="13" dur="20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Title 1"/>
          <p:cNvSpPr txBox="1"/>
          <p:nvPr/>
        </p:nvSpPr>
        <p:spPr>
          <a:xfrm>
            <a:off x="5672138" y="1628775"/>
            <a:ext cx="6329362" cy="4752975"/>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50000"/>
              </a:lnSpc>
              <a:spcBef>
                <a:spcPct val="0"/>
              </a:spcBef>
              <a:buNone/>
            </a:pPr>
            <a:r>
              <a:rPr lang="en-US" altLang="vi-VN" sz="2400" dirty="0">
                <a:solidFill>
                  <a:schemeClr val="tx2"/>
                </a:solidFill>
                <a:latin typeface="Times New Roman" panose="02020603050405020304" pitchFamily="18" charset="0"/>
                <a:cs typeface="Times New Roman" panose="02020603050405020304" pitchFamily="18" charset="0"/>
              </a:rPr>
              <a:t>+ Vật chất có trước, ý thức có sau, vật chất l</a:t>
            </a:r>
            <a:r>
              <a:rPr lang="en-US" altLang="vi-VN" sz="2400" dirty="0">
                <a:solidFill>
                  <a:schemeClr val="tx2"/>
                </a:solidFill>
                <a:latin typeface="Times New Roman" panose="02020603050405020304" pitchFamily="18" charset="0"/>
                <a:ea typeface="Times New Roman" panose="02020603050405020304" pitchFamily="18" charset="0"/>
              </a:rPr>
              <a:t>à</a:t>
            </a:r>
            <a:r>
              <a:rPr lang="en-US" altLang="vi-VN" sz="2400" dirty="0">
                <a:solidFill>
                  <a:schemeClr val="tx2"/>
                </a:solidFill>
                <a:latin typeface="Times New Roman" panose="02020603050405020304" pitchFamily="18" charset="0"/>
                <a:cs typeface="Times New Roman" panose="02020603050405020304" pitchFamily="18" charset="0"/>
              </a:rPr>
              <a:t> nguồn gốc của ý thức, quyết định ý thức, song, ý thức không ho</a:t>
            </a:r>
            <a:r>
              <a:rPr lang="en-US" altLang="vi-VN" sz="2400" dirty="0">
                <a:solidFill>
                  <a:schemeClr val="tx2"/>
                </a:solidFill>
                <a:latin typeface="Times New Roman" panose="02020603050405020304" pitchFamily="18" charset="0"/>
                <a:ea typeface="Times New Roman" panose="02020603050405020304" pitchFamily="18" charset="0"/>
              </a:rPr>
              <a:t>à</a:t>
            </a:r>
            <a:r>
              <a:rPr lang="en-US" altLang="vi-VN" sz="2400" dirty="0">
                <a:solidFill>
                  <a:schemeClr val="tx2"/>
                </a:solidFill>
                <a:latin typeface="Times New Roman" panose="02020603050405020304" pitchFamily="18" charset="0"/>
                <a:cs typeface="Times New Roman" panose="02020603050405020304" pitchFamily="18" charset="0"/>
              </a:rPr>
              <a:t>n to</a:t>
            </a:r>
            <a:r>
              <a:rPr lang="en-US" altLang="vi-VN" sz="2400" dirty="0">
                <a:solidFill>
                  <a:schemeClr val="tx2"/>
                </a:solidFill>
                <a:latin typeface="Times New Roman" panose="02020603050405020304" pitchFamily="18" charset="0"/>
                <a:ea typeface="Times New Roman" panose="02020603050405020304" pitchFamily="18" charset="0"/>
              </a:rPr>
              <a:t>à</a:t>
            </a:r>
            <a:r>
              <a:rPr lang="en-US" altLang="vi-VN" sz="2400" dirty="0">
                <a:solidFill>
                  <a:schemeClr val="tx2"/>
                </a:solidFill>
                <a:latin typeface="Times New Roman" panose="02020603050405020304" pitchFamily="18" charset="0"/>
                <a:cs typeface="Times New Roman" panose="02020603050405020304" pitchFamily="18" charset="0"/>
              </a:rPr>
              <a:t>n thụ động m</a:t>
            </a:r>
            <a:r>
              <a:rPr lang="en-US" altLang="vi-VN" sz="2400" dirty="0">
                <a:solidFill>
                  <a:schemeClr val="tx2"/>
                </a:solidFill>
                <a:latin typeface="Times New Roman" panose="02020603050405020304" pitchFamily="18" charset="0"/>
                <a:ea typeface="Times New Roman" panose="02020603050405020304" pitchFamily="18" charset="0"/>
              </a:rPr>
              <a:t>à</a:t>
            </a:r>
            <a:r>
              <a:rPr lang="en-US" altLang="vi-VN" sz="2400" dirty="0">
                <a:solidFill>
                  <a:schemeClr val="tx2"/>
                </a:solidFill>
                <a:latin typeface="Times New Roman" panose="02020603050405020304" pitchFamily="18" charset="0"/>
                <a:cs typeface="Times New Roman" panose="02020603050405020304" pitchFamily="18" charset="0"/>
              </a:rPr>
              <a:t> nó có thể tác động trở lại vật chất thông qua hoạt động thực tiễn của con người.</a:t>
            </a:r>
            <a:endParaRPr lang="en-US" altLang="vi-VN" sz="2400" dirty="0">
              <a:solidFill>
                <a:schemeClr val="tx2"/>
              </a:solidFill>
              <a:latin typeface="Times New Roman" panose="02020603050405020304" pitchFamily="18" charset="0"/>
              <a:cs typeface="Times New Roman" panose="02020603050405020304" pitchFamily="18" charset="0"/>
            </a:endParaRPr>
          </a:p>
          <a:p>
            <a:pPr marL="0" lvl="0" indent="0" algn="just" eaLnBrk="1" hangingPunct="1">
              <a:lnSpc>
                <a:spcPct val="150000"/>
              </a:lnSpc>
              <a:spcBef>
                <a:spcPct val="0"/>
              </a:spcBef>
              <a:buNone/>
            </a:pPr>
            <a:r>
              <a:rPr lang="en-US" altLang="vi-VN" sz="2400" i="1" dirty="0">
                <a:solidFill>
                  <a:schemeClr val="tx2"/>
                </a:solidFill>
                <a:latin typeface="Times New Roman" panose="02020603050405020304" pitchFamily="18" charset="0"/>
                <a:cs typeface="Times New Roman" panose="02020603050405020304" pitchFamily="18" charset="0"/>
              </a:rPr>
              <a:t>=&gt; </a:t>
            </a:r>
            <a:r>
              <a:rPr lang="en-US" altLang="vi-VN" sz="2400" b="1" i="1" dirty="0">
                <a:solidFill>
                  <a:schemeClr val="tx2"/>
                </a:solidFill>
                <a:latin typeface="Times New Roman" panose="02020603050405020304" pitchFamily="18" charset="0"/>
                <a:cs typeface="Times New Roman" panose="02020603050405020304" pitchFamily="18" charset="0"/>
              </a:rPr>
              <a:t>c</a:t>
            </a:r>
            <a:r>
              <a:rPr lang="en-US" altLang="en-US" sz="2400" b="1" i="1" dirty="0">
                <a:solidFill>
                  <a:schemeClr val="tx2"/>
                </a:solidFill>
                <a:latin typeface="Times New Roman" panose="02020603050405020304" pitchFamily="18" charset="0"/>
                <a:cs typeface="Times New Roman" panose="02020603050405020304" pitchFamily="18" charset="0"/>
              </a:rPr>
              <a:t>on người phải tôn trọng khách quan, đồng thời phát huy tính năng động chủ quan của mình. </a:t>
            </a:r>
            <a:endParaRPr lang="en-US" altLang="vi-VN" sz="2400" b="1" i="1" dirty="0">
              <a:solidFill>
                <a:schemeClr val="tx2"/>
              </a:solidFill>
              <a:latin typeface="Times New Roman" panose="02020603050405020304" pitchFamily="18" charset="0"/>
              <a:ea typeface="Times New Roman" panose="02020603050405020304" pitchFamily="18" charset="0"/>
            </a:endParaRPr>
          </a:p>
        </p:txBody>
      </p:sp>
      <p:sp>
        <p:nvSpPr>
          <p:cNvPr id="8" name="Cloud Callout 7"/>
          <p:cNvSpPr/>
          <p:nvPr/>
        </p:nvSpPr>
        <p:spPr>
          <a:xfrm>
            <a:off x="3143250" y="1628775"/>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a:buNone/>
            </a:pPr>
            <a:r>
              <a:rPr lang="en-US" altLang="x-none" b="1" i="1" dirty="0">
                <a:solidFill>
                  <a:srgbClr val="0000CC"/>
                </a:solidFill>
                <a:latin typeface="Times New Roman" panose="02020603050405020304" pitchFamily="18" charset="0"/>
                <a:cs typeface="Times New Roman" panose="02020603050405020304" pitchFamily="18" charset="0"/>
              </a:rPr>
              <a:t>L</a:t>
            </a:r>
            <a:r>
              <a:rPr lang="en-US" altLang="x-none" b="1" i="1" dirty="0">
                <a:solidFill>
                  <a:srgbClr val="0000CC"/>
                </a:solidFill>
                <a:latin typeface="Times New Roman" panose="02020603050405020304" pitchFamily="18" charset="0"/>
                <a:ea typeface="Times New Roman" panose="02020603050405020304" pitchFamily="18" charset="0"/>
              </a:rPr>
              <a:t>à</a:t>
            </a:r>
            <a:r>
              <a:rPr lang="en-US" altLang="x-none" b="1" i="1" dirty="0">
                <a:solidFill>
                  <a:srgbClr val="0000CC"/>
                </a:solidFill>
                <a:latin typeface="Times New Roman" panose="02020603050405020304" pitchFamily="18" charset="0"/>
                <a:cs typeface="Times New Roman" panose="02020603050405020304" pitchFamily="18" charset="0"/>
              </a:rPr>
              <a:t>m gì bây giờ ???</a:t>
            </a:r>
            <a:endParaRPr lang="en-US" altLang="x-none" b="1" i="1" dirty="0">
              <a:solidFill>
                <a:srgbClr val="0000CC"/>
              </a:solidFill>
              <a:latin typeface="Times New Roman" panose="02020603050405020304" pitchFamily="18" charset="0"/>
              <a:ea typeface="Times New Roman" panose="02020603050405020304" pitchFamily="18" charset="0"/>
            </a:endParaRPr>
          </a:p>
        </p:txBody>
      </p:sp>
      <p:pic>
        <p:nvPicPr>
          <p:cNvPr id="9" name="Picture 12" descr="http://api.lichvansu.wap.vn:8080/upload/images/news/303.jpg"/>
          <p:cNvPicPr>
            <a:picLocks noChangeAspect="1"/>
          </p:cNvPicPr>
          <p:nvPr/>
        </p:nvPicPr>
        <p:blipFill>
          <a:blip r:embed="rId1"/>
          <a:stretch>
            <a:fillRect/>
          </a:stretch>
        </p:blipFill>
        <p:spPr>
          <a:xfrm>
            <a:off x="339725" y="2052638"/>
            <a:ext cx="2438400" cy="2606675"/>
          </a:xfrm>
          <a:prstGeom prst="rect">
            <a:avLst/>
          </a:prstGeom>
          <a:noFill/>
          <a:ln w="9525">
            <a:noFill/>
          </a:ln>
        </p:spPr>
      </p:pic>
      <p:pic>
        <p:nvPicPr>
          <p:cNvPr id="10" name="Picture 14" descr="https://encrypted-tbn2.gstatic.com/images?q=tbn:ANd9GcTbwS6ZOPtyr1KgYnlNy-kg8kKZEOUpoZeC4ufwTlxNwxvi0GC6xA"/>
          <p:cNvPicPr>
            <a:picLocks noChangeAspect="1"/>
          </p:cNvPicPr>
          <p:nvPr/>
        </p:nvPicPr>
        <p:blipFill>
          <a:blip r:embed="rId2"/>
          <a:stretch>
            <a:fillRect/>
          </a:stretch>
        </p:blipFill>
        <p:spPr>
          <a:xfrm>
            <a:off x="2927350" y="3141663"/>
            <a:ext cx="2744788" cy="2590800"/>
          </a:xfrm>
          <a:prstGeom prst="rect">
            <a:avLst/>
          </a:prstGeom>
          <a:noFill/>
          <a:ln w="9525">
            <a:noFill/>
          </a:ln>
        </p:spPr>
      </p:pic>
      <p:sp>
        <p:nvSpPr>
          <p:cNvPr id="26630" name="Title 1"/>
          <p:cNvSpPr>
            <a:spLocks noGrp="1"/>
          </p:cNvSpPr>
          <p:nvPr>
            <p:ph type="title"/>
          </p:nvPr>
        </p:nvSpPr>
        <p:spPr/>
        <p:txBody>
          <a:bodyPr vert="horz" wrap="square" lIns="91440" tIns="45720" rIns="91440" bIns="45720" anchor="ctr" anchorCtr="0"/>
          <a:p>
            <a:pPr algn="l">
              <a:buNone/>
            </a:pPr>
            <a:r>
              <a:rPr lang="en-US" altLang="x-none" sz="2800" b="1" i="1" dirty="0">
                <a:solidFill>
                  <a:srgbClr val="0000FF"/>
                </a:solidFill>
                <a:latin typeface="Times New Roman" panose="02020603050405020304" pitchFamily="18" charset="0"/>
                <a:cs typeface="Times New Roman" panose="02020603050405020304" pitchFamily="18" charset="0"/>
              </a:rPr>
              <a:t>1.</a:t>
            </a:r>
            <a:r>
              <a:rPr sz="28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2800" b="1" i="1" dirty="0">
                <a:solidFill>
                  <a:srgbClr val="0000FF"/>
                </a:solidFill>
                <a:latin typeface="Times New Roman" panose="02020603050405020304" pitchFamily="18" charset="0"/>
                <a:cs typeface="Times New Roman" panose="02020603050405020304" pitchFamily="18" charset="0"/>
              </a:rPr>
            </a:br>
            <a:r>
              <a:rPr lang="en-US" altLang="en-US" sz="2800" dirty="0">
                <a:solidFill>
                  <a:srgbClr val="C00000"/>
                </a:solidFill>
                <a:latin typeface="Times New Roman" panose="02020603050405020304" pitchFamily="18" charset="0"/>
                <a:cs typeface="Times New Roman" panose="02020603050405020304" pitchFamily="18" charset="0"/>
              </a:rPr>
              <a:t>a. Chủ nghĩa duy vật biện chứng</a:t>
            </a:r>
            <a:endParaRPr lang="en-US" altLang="x-none" sz="2800" dirty="0"/>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2000"/>
                                        <p:tgtEl>
                                          <p:spTgt spid="9"/>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par>
                                <p:cTn id="15" presetID="6"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itle 1"/>
          <p:cNvSpPr>
            <a:spLocks noGrp="1"/>
          </p:cNvSpPr>
          <p:nvPr>
            <p:ph type="title"/>
          </p:nvPr>
        </p:nvSpPr>
        <p:spPr>
          <a:xfrm>
            <a:off x="695325" y="1341438"/>
            <a:ext cx="7056438" cy="863600"/>
          </a:xfrm>
          <a:ln w="28575">
            <a:solidFill>
              <a:schemeClr val="bg1">
                <a:alpha val="100000"/>
              </a:schemeClr>
            </a:solidFill>
            <a:miter lim="800000"/>
          </a:ln>
        </p:spPr>
        <p:txBody>
          <a:bodyPr vert="horz" wrap="square" lIns="91440" tIns="45720" rIns="91440" bIns="45720" anchor="ctr" anchorCtr="0"/>
          <a:p>
            <a:pPr algn="l"/>
            <a:r>
              <a:rPr lang="en-US" altLang="en-US" sz="2400" dirty="0">
                <a:latin typeface="Times New Roman" panose="02020603050405020304" pitchFamily="18" charset="0"/>
                <a:cs typeface="Times New Roman" panose="02020603050405020304" pitchFamily="18" charset="0"/>
              </a:rPr>
              <a:t>+ Phép biện chứng duy vật</a:t>
            </a:r>
            <a:endParaRPr lang="en-US" altLang="en-US" sz="2400" u="sng" dirty="0">
              <a:latin typeface="Times New Roman" panose="02020603050405020304" pitchFamily="18" charset="0"/>
              <a:ea typeface="Times New Roman" panose="02020603050405020304" pitchFamily="18" charset="0"/>
            </a:endParaRPr>
          </a:p>
        </p:txBody>
      </p:sp>
      <p:sp>
        <p:nvSpPr>
          <p:cNvPr id="12" name="Title 1"/>
          <p:cNvSpPr txBox="1"/>
          <p:nvPr/>
        </p:nvSpPr>
        <p:spPr>
          <a:xfrm>
            <a:off x="5880100" y="4148138"/>
            <a:ext cx="6192838" cy="2089150"/>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vi-VN" altLang="vi-VN" sz="2400" i="1" dirty="0">
                <a:solidFill>
                  <a:schemeClr val="tx2"/>
                </a:solidFill>
                <a:latin typeface="Times New Roman" panose="02020603050405020304" pitchFamily="18" charset="0"/>
                <a:cs typeface="Times New Roman" panose="02020603050405020304" pitchFamily="18" charset="0"/>
              </a:rPr>
              <a:t>Nguyên lý về mối liên hệ phổ biến </a:t>
            </a:r>
            <a:r>
              <a:rPr lang="vi-VN" altLang="vi-VN" sz="2400" dirty="0">
                <a:solidFill>
                  <a:schemeClr val="tx2"/>
                </a:solidFill>
                <a:latin typeface="Times New Roman" panose="02020603050405020304" pitchFamily="18" charset="0"/>
                <a:cs typeface="Times New Roman" panose="02020603050405020304" pitchFamily="18" charset="0"/>
              </a:rPr>
              <a:t>chỉ ra rằng: các sự vật, hiện tượng, các quá trình khác nhau vừa tồn tại độc lập, vừa quy định, tác động qua lại, chuyển hóa lẫn nhau. </a:t>
            </a:r>
            <a:endParaRPr lang="vi-VN" altLang="vi-VN" sz="2400" dirty="0">
              <a:solidFill>
                <a:schemeClr val="tx2"/>
              </a:solidFill>
              <a:latin typeface="Times New Roman" panose="02020603050405020304" pitchFamily="18" charset="0"/>
              <a:ea typeface="Times New Roman" panose="02020603050405020304" pitchFamily="18" charset="0"/>
            </a:endParaRPr>
          </a:p>
        </p:txBody>
      </p:sp>
      <p:pic>
        <p:nvPicPr>
          <p:cNvPr id="13" name="Content Placeholder 3"/>
          <p:cNvPicPr>
            <a:picLocks noGrp="1" noChangeAspect="1"/>
          </p:cNvPicPr>
          <p:nvPr>
            <p:ph sz="quarter" idx="1"/>
          </p:nvPr>
        </p:nvPicPr>
        <p:blipFill>
          <a:blip r:embed="rId1"/>
          <a:srcRect/>
          <a:stretch>
            <a:fillRect/>
          </a:stretch>
        </p:blipFill>
        <p:spPr>
          <a:xfrm>
            <a:off x="695325" y="2708275"/>
            <a:ext cx="4730750" cy="3509963"/>
          </a:xfrm>
        </p:spPr>
      </p:pic>
      <p:sp>
        <p:nvSpPr>
          <p:cNvPr id="27653" name="Rectangle 1"/>
          <p:cNvSpPr/>
          <p:nvPr/>
        </p:nvSpPr>
        <p:spPr>
          <a:xfrm>
            <a:off x="695325" y="549275"/>
            <a:ext cx="8448675" cy="830263"/>
          </a:xfrm>
          <a:prstGeom prst="rect">
            <a:avLst/>
          </a:prstGeom>
          <a:noFill/>
          <a:ln w="9525">
            <a:noFill/>
          </a:ln>
        </p:spPr>
        <p:txBody>
          <a:bodyPr>
            <a:spAutoFit/>
          </a:bodyPr>
          <a:p>
            <a:r>
              <a:rPr lang="en-US" altLang="x-none" sz="2400" b="1" i="1" dirty="0">
                <a:solidFill>
                  <a:srgbClr val="0000FF"/>
                </a:solidFill>
                <a:latin typeface="Times New Roman" panose="02020603050405020304" pitchFamily="18" charset="0"/>
                <a:cs typeface="Times New Roman" panose="02020603050405020304" pitchFamily="18" charset="0"/>
              </a:rPr>
              <a:t>1.</a:t>
            </a:r>
            <a:r>
              <a:rPr sz="24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2400" b="1" i="1" dirty="0">
                <a:solidFill>
                  <a:srgbClr val="0000FF"/>
                </a:solidFill>
                <a:latin typeface="Times New Roman" panose="02020603050405020304" pitchFamily="18" charset="0"/>
                <a:cs typeface="Times New Roman" panose="02020603050405020304" pitchFamily="18" charset="0"/>
              </a:rPr>
            </a:br>
            <a:r>
              <a:rPr lang="en-US" altLang="en-US" sz="2400" dirty="0">
                <a:solidFill>
                  <a:srgbClr val="C00000"/>
                </a:solidFill>
                <a:latin typeface="Times New Roman" panose="02020603050405020304" pitchFamily="18" charset="0"/>
                <a:cs typeface="Times New Roman" panose="02020603050405020304" pitchFamily="18" charset="0"/>
              </a:rPr>
              <a:t>a. Chủ nghĩa duy vật biện chứng</a:t>
            </a:r>
            <a:endParaRPr lang="en-US" altLang="x-none" sz="2400" dirty="0">
              <a:latin typeface=".VnTime" panose="020B7200000000000000" pitchFamily="34" charset="0"/>
            </a:endParaRPr>
          </a:p>
        </p:txBody>
      </p:sp>
      <p:sp>
        <p:nvSpPr>
          <p:cNvPr id="27654" name="AutoShape 7" descr="Hình ảnh phong cảnh Việt Nam đẹp chất lượng cao"/>
          <p:cNvSpPr>
            <a:spLocks noChangeAspect="1"/>
          </p:cNvSpPr>
          <p:nvPr/>
        </p:nvSpPr>
        <p:spPr>
          <a:xfrm>
            <a:off x="149225" y="-144462"/>
            <a:ext cx="304800" cy="304800"/>
          </a:xfrm>
          <a:prstGeom prst="rect">
            <a:avLst/>
          </a:prstGeom>
          <a:noFill/>
          <a:ln w="9525">
            <a:noFill/>
          </a:ln>
        </p:spPr>
        <p:txBody>
          <a:bodyPr/>
          <a:p>
            <a:endParaRPr lang="en-US" altLang="x-none" dirty="0">
              <a:latin typeface=".VnTime" panose="020B7200000000000000" pitchFamily="34" charset="0"/>
            </a:endParaRPr>
          </a:p>
        </p:txBody>
      </p:sp>
      <p:sp>
        <p:nvSpPr>
          <p:cNvPr id="27655" name="AutoShape 9" descr="Hình ảnh phong cảnh Việt Nam đẹp chất lượng cao"/>
          <p:cNvSpPr>
            <a:spLocks noChangeAspect="1"/>
          </p:cNvSpPr>
          <p:nvPr/>
        </p:nvSpPr>
        <p:spPr>
          <a:xfrm>
            <a:off x="301625" y="7938"/>
            <a:ext cx="304800" cy="304800"/>
          </a:xfrm>
          <a:prstGeom prst="rect">
            <a:avLst/>
          </a:prstGeom>
          <a:noFill/>
          <a:ln w="9525">
            <a:noFill/>
          </a:ln>
        </p:spPr>
        <p:txBody>
          <a:bodyPr/>
          <a:p>
            <a:endParaRPr lang="en-US" altLang="x-none" dirty="0">
              <a:latin typeface=".VnTime" panose="020B7200000000000000" pitchFamily="34" charset="0"/>
            </a:endParaRPr>
          </a:p>
        </p:txBody>
      </p:sp>
      <p:sp>
        <p:nvSpPr>
          <p:cNvPr id="27656" name="AutoShape 11" descr="Hình ảnh phong cảnh Việt Nam đẹp chất lượng cao"/>
          <p:cNvSpPr>
            <a:spLocks noChangeAspect="1"/>
          </p:cNvSpPr>
          <p:nvPr/>
        </p:nvSpPr>
        <p:spPr>
          <a:xfrm>
            <a:off x="454025" y="160338"/>
            <a:ext cx="304800" cy="304800"/>
          </a:xfrm>
          <a:prstGeom prst="rect">
            <a:avLst/>
          </a:prstGeom>
          <a:noFill/>
          <a:ln w="9525">
            <a:noFill/>
          </a:ln>
        </p:spPr>
        <p:txBody>
          <a:bodyPr/>
          <a:p>
            <a:endParaRPr lang="en-US" altLang="x-none" dirty="0">
              <a:latin typeface=".VnTime" panose="020B7200000000000000" pitchFamily="34" charset="0"/>
            </a:endParaRPr>
          </a:p>
        </p:txBody>
      </p:sp>
      <p:sp>
        <p:nvSpPr>
          <p:cNvPr id="27657" name="AutoShape 13" descr="Hình ảnh phong cảnh Việt Nam đẹp chất lượng cao"/>
          <p:cNvSpPr>
            <a:spLocks noChangeAspect="1"/>
          </p:cNvSpPr>
          <p:nvPr/>
        </p:nvSpPr>
        <p:spPr>
          <a:xfrm>
            <a:off x="606425" y="312738"/>
            <a:ext cx="304800" cy="304800"/>
          </a:xfrm>
          <a:prstGeom prst="rect">
            <a:avLst/>
          </a:prstGeom>
          <a:noFill/>
          <a:ln w="9525">
            <a:noFill/>
          </a:ln>
        </p:spPr>
        <p:txBody>
          <a:bodyPr/>
          <a:p>
            <a:endParaRPr lang="en-US" altLang="x-none" dirty="0">
              <a:latin typeface=".VnTime" panose="020B7200000000000000" pitchFamily="34" charset="0"/>
            </a:endParaRPr>
          </a:p>
        </p:txBody>
      </p:sp>
      <p:pic>
        <p:nvPicPr>
          <p:cNvPr id="27658" name="Picture 15" descr="3 thắng cảnh Việt Nam vào top cảnh đẹp nhất châu Á - Địa điểm du lịch"/>
          <p:cNvPicPr>
            <a:picLocks noChangeAspect="1"/>
          </p:cNvPicPr>
          <p:nvPr/>
        </p:nvPicPr>
        <p:blipFill>
          <a:blip r:embed="rId2"/>
          <a:stretch>
            <a:fillRect/>
          </a:stretch>
        </p:blipFill>
        <p:spPr>
          <a:xfrm>
            <a:off x="5664200" y="111125"/>
            <a:ext cx="6411913" cy="3894138"/>
          </a:xfrm>
          <a:prstGeom prst="rect">
            <a:avLst/>
          </a:prstGeom>
          <a:noFill/>
          <a:ln w="9525">
            <a:noFill/>
          </a:ln>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3"/>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449050" cy="1081088"/>
          </a:xfrm>
          <a:prstGeom prst="rect">
            <a:avLst/>
          </a:prstGeom>
          <a:noFill/>
          <a:ln w="28575">
            <a:solidFill>
              <a:schemeClr val="bg1"/>
            </a:solid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nSpc>
                <a:spcPct val="80000"/>
              </a:lnSpc>
              <a:buAutoNum type="arabicPeriod"/>
            </a:pPr>
            <a:r>
              <a:rPr sz="2400" b="1" i="1" dirty="0">
                <a:solidFill>
                  <a:srgbClr val="0000FF"/>
                </a:solidFill>
                <a:latin typeface="Times New Roman" panose="02020603050405020304" pitchFamily="18" charset="0"/>
                <a:cs typeface="Times New Roman" panose="02020603050405020304" pitchFamily="18" charset="0"/>
              </a:rPr>
              <a:t>Triết học Mác – Lênin</a:t>
            </a:r>
            <a:endParaRPr lang="en-US" altLang="x-none" sz="2400" b="1" i="1" dirty="0">
              <a:solidFill>
                <a:srgbClr val="0000FF"/>
              </a:solidFill>
              <a:latin typeface="Times New Roman" panose="02020603050405020304" pitchFamily="18" charset="0"/>
              <a:cs typeface="Times New Roman" panose="02020603050405020304" pitchFamily="18" charset="0"/>
            </a:endParaRPr>
          </a:p>
          <a:p>
            <a:pPr marL="457200" lvl="0" indent="-457200">
              <a:lnSpc>
                <a:spcPct val="80000"/>
              </a:lnSpc>
              <a:buNone/>
            </a:pPr>
            <a:r>
              <a:rPr lang="en-US" altLang="en-US" sz="2400" b="1" i="1" dirty="0">
                <a:solidFill>
                  <a:srgbClr val="C00000"/>
                </a:solidFill>
                <a:latin typeface="Times New Roman" panose="02020603050405020304" pitchFamily="18" charset="0"/>
                <a:cs typeface="Times New Roman" panose="02020603050405020304" pitchFamily="18" charset="0"/>
              </a:rPr>
              <a:t>a. Chủ nghĩa duy vật biện chứng</a:t>
            </a:r>
            <a:br>
              <a:rPr lang="en-US" altLang="en-US" sz="2200" dirty="0">
                <a:latin typeface="Times New Roman" panose="02020603050405020304" pitchFamily="18" charset="0"/>
                <a:cs typeface="Times New Roman" panose="02020603050405020304" pitchFamily="18" charset="0"/>
              </a:rPr>
            </a:br>
            <a:endParaRPr lang="en-US" altLang="x-none" sz="2200" b="1" i="1" dirty="0">
              <a:latin typeface="Times New Roman" panose="02020603050405020304" pitchFamily="18" charset="0"/>
              <a:ea typeface="Times New Roman" panose="02020603050405020304" pitchFamily="18" charset="0"/>
            </a:endParaRPr>
          </a:p>
        </p:txBody>
      </p:sp>
      <p:sp>
        <p:nvSpPr>
          <p:cNvPr id="28675" name="Title 1"/>
          <p:cNvSpPr>
            <a:spLocks noGrp="1"/>
          </p:cNvSpPr>
          <p:nvPr>
            <p:ph type="title"/>
          </p:nvPr>
        </p:nvSpPr>
        <p:spPr>
          <a:xfrm>
            <a:off x="911225" y="1135063"/>
            <a:ext cx="7056438" cy="863600"/>
          </a:xfrm>
          <a:ln w="28575"/>
        </p:spPr>
        <p:txBody>
          <a:bodyPr vert="horz" wrap="square" lIns="91440" tIns="45720" rIns="91440" bIns="45720" anchor="ctr" anchorCtr="0"/>
          <a:p>
            <a:pPr algn="l">
              <a:buNone/>
            </a:pPr>
            <a:r>
              <a:rPr lang="en-US" altLang="en-US" sz="2400" dirty="0">
                <a:latin typeface="Times New Roman" panose="02020603050405020304" pitchFamily="18" charset="0"/>
                <a:cs typeface="Times New Roman" panose="02020603050405020304" pitchFamily="18" charset="0"/>
              </a:rPr>
              <a:t>+ Phép biện chứng duy vật</a:t>
            </a:r>
            <a:endParaRPr lang="en-US" altLang="en-US" sz="2400" u="sng" dirty="0">
              <a:latin typeface="Times New Roman" panose="02020603050405020304" pitchFamily="18" charset="0"/>
              <a:ea typeface="Times New Roman" panose="02020603050405020304" pitchFamily="18" charset="0"/>
            </a:endParaRPr>
          </a:p>
        </p:txBody>
      </p:sp>
      <p:sp>
        <p:nvSpPr>
          <p:cNvPr id="12" name="Title 1"/>
          <p:cNvSpPr txBox="1"/>
          <p:nvPr/>
        </p:nvSpPr>
        <p:spPr>
          <a:xfrm>
            <a:off x="6240463" y="3068638"/>
            <a:ext cx="5832475" cy="2089150"/>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i="1" dirty="0">
                <a:solidFill>
                  <a:schemeClr val="tx2"/>
                </a:solidFill>
                <a:latin typeface="Times New Roman" panose="02020603050405020304" pitchFamily="18" charset="0"/>
                <a:cs typeface="Times New Roman" panose="02020603050405020304" pitchFamily="18" charset="0"/>
              </a:rPr>
              <a:t>Nguyên lý về sự phát triển</a:t>
            </a:r>
            <a:r>
              <a:rPr lang="en-US" altLang="en-US" sz="2400" dirty="0">
                <a:solidFill>
                  <a:schemeClr val="tx2"/>
                </a:solidFill>
                <a:latin typeface="Times New Roman" panose="02020603050405020304" pitchFamily="18" charset="0"/>
                <a:cs typeface="Times New Roman" panose="02020603050405020304" pitchFamily="18" charset="0"/>
              </a:rPr>
              <a:t> chỉ ra rằng: phát triển l</a:t>
            </a:r>
            <a:r>
              <a:rPr lang="en-US" altLang="en-US" sz="2400" dirty="0">
                <a:solidFill>
                  <a:schemeClr val="tx2"/>
                </a:solidFill>
                <a:latin typeface="Times New Roman" panose="02020603050405020304" pitchFamily="18" charset="0"/>
                <a:ea typeface="Times New Roman" panose="02020603050405020304" pitchFamily="18" charset="0"/>
              </a:rPr>
              <a:t>à</a:t>
            </a:r>
            <a:r>
              <a:rPr lang="en-US" altLang="en-US" sz="2400" dirty="0">
                <a:solidFill>
                  <a:schemeClr val="tx2"/>
                </a:solidFill>
                <a:latin typeface="Times New Roman" panose="02020603050405020304" pitchFamily="18" charset="0"/>
                <a:cs typeface="Times New Roman" panose="02020603050405020304" pitchFamily="18" charset="0"/>
              </a:rPr>
              <a:t> quá trình vận động tiến lên từ thấp đến cao, từ đơn giản đến phức tạp, từ kém ho</a:t>
            </a:r>
            <a:r>
              <a:rPr lang="en-US" altLang="en-US" sz="2400" dirty="0">
                <a:solidFill>
                  <a:schemeClr val="tx2"/>
                </a:solidFill>
                <a:latin typeface="Times New Roman" panose="02020603050405020304" pitchFamily="18" charset="0"/>
                <a:ea typeface="Times New Roman" panose="02020603050405020304" pitchFamily="18" charset="0"/>
              </a:rPr>
              <a:t>à</a:t>
            </a:r>
            <a:r>
              <a:rPr lang="en-US" altLang="en-US" sz="2400" dirty="0">
                <a:solidFill>
                  <a:schemeClr val="tx2"/>
                </a:solidFill>
                <a:latin typeface="Times New Roman" panose="02020603050405020304" pitchFamily="18" charset="0"/>
                <a:cs typeface="Times New Roman" panose="02020603050405020304" pitchFamily="18" charset="0"/>
              </a:rPr>
              <a:t>n thiện đến ho</a:t>
            </a:r>
            <a:r>
              <a:rPr lang="en-US" altLang="en-US" sz="2400" dirty="0">
                <a:solidFill>
                  <a:schemeClr val="tx2"/>
                </a:solidFill>
                <a:latin typeface="Times New Roman" panose="02020603050405020304" pitchFamily="18" charset="0"/>
                <a:ea typeface="Times New Roman" panose="02020603050405020304" pitchFamily="18" charset="0"/>
              </a:rPr>
              <a:t>à</a:t>
            </a:r>
            <a:r>
              <a:rPr lang="en-US" altLang="en-US" sz="2400" dirty="0">
                <a:solidFill>
                  <a:schemeClr val="tx2"/>
                </a:solidFill>
                <a:latin typeface="Times New Roman" panose="02020603050405020304" pitchFamily="18" charset="0"/>
                <a:cs typeface="Times New Roman" panose="02020603050405020304" pitchFamily="18" charset="0"/>
              </a:rPr>
              <a:t>n thiện hơn của sự vật</a:t>
            </a:r>
            <a:r>
              <a:rPr lang="vi-VN" altLang="vi-VN" sz="2400" dirty="0">
                <a:solidFill>
                  <a:schemeClr val="tx2"/>
                </a:solidFill>
                <a:latin typeface="Times New Roman" panose="02020603050405020304" pitchFamily="18" charset="0"/>
                <a:cs typeface="Times New Roman" panose="02020603050405020304" pitchFamily="18" charset="0"/>
              </a:rPr>
              <a:t>. </a:t>
            </a:r>
            <a:endParaRPr lang="vi-VN" altLang="vi-VN" sz="2400" dirty="0">
              <a:solidFill>
                <a:schemeClr val="tx2"/>
              </a:solidFill>
              <a:latin typeface="Times New Roman" panose="02020603050405020304" pitchFamily="18" charset="0"/>
              <a:ea typeface="Times New Roman" panose="02020603050405020304" pitchFamily="18" charset="0"/>
            </a:endParaRPr>
          </a:p>
        </p:txBody>
      </p:sp>
      <p:pic>
        <p:nvPicPr>
          <p:cNvPr id="7" name="Content Placeholder 5"/>
          <p:cNvPicPr>
            <a:picLocks noGrp="1" noChangeAspect="1"/>
          </p:cNvPicPr>
          <p:nvPr>
            <p:ph sz="quarter" idx="1"/>
          </p:nvPr>
        </p:nvPicPr>
        <p:blipFill>
          <a:blip r:embed="rId1"/>
          <a:srcRect/>
          <a:stretch>
            <a:fillRect/>
          </a:stretch>
        </p:blipFill>
        <p:spPr>
          <a:xfrm>
            <a:off x="642938" y="2586038"/>
            <a:ext cx="5416550" cy="3803650"/>
          </a:xfr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29700" name="Title 1"/>
          <p:cNvSpPr>
            <a:spLocks noGrp="1"/>
          </p:cNvSpPr>
          <p:nvPr>
            <p:ph type="title"/>
          </p:nvPr>
        </p:nvSpPr>
        <p:spPr>
          <a:xfrm>
            <a:off x="838200" y="149860"/>
            <a:ext cx="10515600" cy="976313"/>
          </a:xfrm>
        </p:spPr>
        <p:txBody>
          <a:bodyPr vert="horz" wrap="square" lIns="91440" tIns="45720" rIns="91440" bIns="45720" anchor="ctr" anchorCtr="0"/>
          <a:p>
            <a:pPr marL="457200" indent="-457200" algn="l">
              <a:buFontTx/>
              <a:buAutoNum type="arabicPeriod"/>
            </a:pPr>
            <a:r>
              <a:rPr sz="2800" b="1" i="1" dirty="0">
                <a:solidFill>
                  <a:srgbClr val="0000FF"/>
                </a:solidFill>
                <a:latin typeface="Times New Roman" panose="02020603050405020304" pitchFamily="18" charset="0"/>
                <a:cs typeface="Times New Roman" panose="02020603050405020304" pitchFamily="18" charset="0"/>
              </a:rPr>
              <a:t>Triết học Mác – Lênin</a:t>
            </a:r>
            <a:br>
              <a:rPr lang="en-US" altLang="x-none" sz="2800" b="1" i="1" dirty="0">
                <a:solidFill>
                  <a:srgbClr val="0000FF"/>
                </a:solidFill>
                <a:latin typeface="Times New Roman" panose="02020603050405020304" pitchFamily="18" charset="0"/>
                <a:cs typeface="Times New Roman" panose="02020603050405020304" pitchFamily="18" charset="0"/>
              </a:rPr>
            </a:br>
            <a:r>
              <a:rPr lang="en-US" altLang="en-US" sz="2800" dirty="0">
                <a:solidFill>
                  <a:srgbClr val="C00000"/>
                </a:solidFill>
                <a:latin typeface="Times New Roman" panose="02020603050405020304" pitchFamily="18" charset="0"/>
                <a:cs typeface="Times New Roman" panose="02020603050405020304" pitchFamily="18" charset="0"/>
              </a:rPr>
              <a:t>a. Chủ nghĩa duy vật biện chứng</a:t>
            </a:r>
            <a:endParaRPr lang="en-US" altLang="x-none" sz="2800" b="1" i="1" dirty="0">
              <a:solidFill>
                <a:srgbClr val="C00000"/>
              </a:solidFill>
              <a:latin typeface="Times New Roman" panose="02020603050405020304" pitchFamily="18" charset="0"/>
              <a:ea typeface="Times New Roman" panose="02020603050405020304" pitchFamily="18" charset="0"/>
            </a:endParaRPr>
          </a:p>
        </p:txBody>
      </p:sp>
      <p:sp>
        <p:nvSpPr>
          <p:cNvPr id="2" name="Rounded Rectangle 1"/>
          <p:cNvSpPr/>
          <p:nvPr/>
        </p:nvSpPr>
        <p:spPr>
          <a:xfrm>
            <a:off x="4655820" y="3354705"/>
            <a:ext cx="3096895" cy="1440180"/>
          </a:xfrm>
          <a:prstGeom prst="roundRect">
            <a:avLst/>
          </a:prstGeom>
          <a:solidFill>
            <a:schemeClr val="accent1"/>
          </a:solidFill>
          <a:ln w="9525" cap="flat" cmpd="sng" algn="ctr">
            <a:solidFill>
              <a:schemeClr val="accent1">
                <a:lumMod val="50000"/>
              </a:schemeClr>
            </a:solidFill>
            <a:prstDash val="solid"/>
            <a:round/>
            <a:headEnd type="none" w="med" len="med"/>
            <a:tailEnd type="none" w="med" len="med"/>
          </a:ln>
        </p:spPr>
        <p:txBody>
          <a:bodyPr vert="horz" wrap="square" lIns="91440" tIns="45720" rIns="91440" bIns="45720" numCol="1" anchor="t" anchorCtr="0" compatLnSpc="1"/>
          <a:p>
            <a:pPr lvl="0">
              <a:lnSpc>
                <a:spcPct val="100000"/>
              </a:lnSpc>
              <a:spcBef>
                <a:spcPct val="0"/>
              </a:spcBef>
              <a:spcAft>
                <a:spcPct val="35000"/>
              </a:spcAft>
            </a:pPr>
            <a:r>
              <a:rPr lang="en-US" sz="2800" smtClean="0">
                <a:solidFill>
                  <a:srgbClr val="C00000"/>
                </a:solidFill>
                <a:latin typeface="Times New Roman" panose="02020603050405020304" pitchFamily="18" charset="0"/>
                <a:cs typeface="Times New Roman" panose="02020603050405020304" pitchFamily="18" charset="0"/>
                <a:sym typeface="+mn-ea"/>
              </a:rPr>
              <a:t>Những quy luật cơ bản của phép biện chứng duy vật:</a:t>
            </a:r>
            <a:endParaRPr kumimoji="0" lang="en-US" altLang="en-US" sz="2800" b="0" i="0" u="none" strike="noStrike" cap="none" normalizeH="0" baseline="0" smtClean="0">
              <a:ln>
                <a:noFill/>
              </a:ln>
              <a:solidFill>
                <a:srgbClr val="C00000"/>
              </a:solidFill>
              <a:effectLst/>
              <a:latin typeface="Times New Roman" panose="02020603050405020304" pitchFamily="18" charset="0"/>
              <a:cs typeface="Times New Roman" panose="02020603050405020304" pitchFamily="18" charset="0"/>
              <a:sym typeface="+mn-ea"/>
            </a:endParaRPr>
          </a:p>
        </p:txBody>
      </p:sp>
      <p:sp>
        <p:nvSpPr>
          <p:cNvPr id="3" name="Text Box 2"/>
          <p:cNvSpPr txBox="1"/>
          <p:nvPr/>
        </p:nvSpPr>
        <p:spPr>
          <a:xfrm>
            <a:off x="4001135" y="1406525"/>
            <a:ext cx="4500880" cy="1198880"/>
          </a:xfrm>
          <a:prstGeom prst="rect">
            <a:avLst/>
          </a:prstGeom>
          <a:noFill/>
          <a:ln w="28575">
            <a:solidFill>
              <a:schemeClr val="accent1">
                <a:lumMod val="75000"/>
              </a:schemeClr>
            </a:solidFill>
          </a:ln>
        </p:spPr>
        <p:txBody>
          <a:bodyPr wrap="square" rtlCol="0">
            <a:spAutoFit/>
          </a:bodyPr>
          <a:p>
            <a:pPr lvl="0" algn="l">
              <a:lnSpc>
                <a:spcPct val="100000"/>
              </a:lnSpc>
              <a:spcBef>
                <a:spcPct val="0"/>
              </a:spcBef>
              <a:spcAft>
                <a:spcPct val="35000"/>
              </a:spcAft>
            </a:pPr>
            <a:r>
              <a:rPr lang="vi-VN" altLang="vi-VN" sz="2400" smtClean="0">
                <a:latin typeface="Times New Roman" panose="02020603050405020304" pitchFamily="18" charset="0"/>
                <a:cs typeface="Times New Roman" panose="02020603050405020304" pitchFamily="18" charset="0"/>
                <a:sym typeface="+mn-ea"/>
              </a:rPr>
              <a:t>Quy luật chuyển hoá từ những biến đổi về lượng thành những sự biến đổi về chất và ngược lại</a:t>
            </a:r>
            <a:endParaRPr lang="vi-VN" altLang="vi-VN" sz="2400" smtClean="0">
              <a:latin typeface="Times New Roman" panose="02020603050405020304" pitchFamily="18" charset="0"/>
              <a:cs typeface="Times New Roman" panose="02020603050405020304" pitchFamily="18" charset="0"/>
              <a:sym typeface="+mn-ea"/>
            </a:endParaRPr>
          </a:p>
        </p:txBody>
      </p:sp>
      <p:sp>
        <p:nvSpPr>
          <p:cNvPr id="4" name="Text Box 3"/>
          <p:cNvSpPr txBox="1"/>
          <p:nvPr/>
        </p:nvSpPr>
        <p:spPr>
          <a:xfrm>
            <a:off x="553720" y="5301615"/>
            <a:ext cx="3646170" cy="829945"/>
          </a:xfrm>
          <a:prstGeom prst="rect">
            <a:avLst/>
          </a:prstGeom>
          <a:noFill/>
          <a:ln w="28575">
            <a:solidFill>
              <a:schemeClr val="accent1">
                <a:lumMod val="75000"/>
              </a:schemeClr>
            </a:solidFill>
          </a:ln>
        </p:spPr>
        <p:txBody>
          <a:bodyPr wrap="square" rtlCol="0">
            <a:spAutoFit/>
          </a:bodyPr>
          <a:p>
            <a:pPr lvl="0">
              <a:lnSpc>
                <a:spcPct val="100000"/>
              </a:lnSpc>
              <a:spcBef>
                <a:spcPct val="0"/>
              </a:spcBef>
              <a:spcAft>
                <a:spcPct val="35000"/>
              </a:spcAft>
            </a:pPr>
            <a:r>
              <a:rPr lang="vi-VN" altLang="vi-VN" sz="2400" smtClean="0">
                <a:latin typeface="Times New Roman" panose="02020603050405020304" pitchFamily="18" charset="0"/>
                <a:cs typeface="Times New Roman" panose="02020603050405020304" pitchFamily="18" charset="0"/>
                <a:sym typeface="+mn-ea"/>
              </a:rPr>
              <a:t>Quy luật thống nhất và đấu tranh của các mặt đối</a:t>
            </a:r>
            <a:r>
              <a:rPr lang="en-US" altLang="vi-VN" sz="2400" smtClean="0">
                <a:latin typeface="Times New Roman" panose="02020603050405020304" pitchFamily="18" charset="0"/>
                <a:cs typeface="Times New Roman" panose="02020603050405020304" pitchFamily="18" charset="0"/>
                <a:sym typeface="+mn-ea"/>
              </a:rPr>
              <a:t> lập</a:t>
            </a:r>
            <a:endParaRPr lang="en-US" sz="2400"/>
          </a:p>
        </p:txBody>
      </p:sp>
      <p:sp>
        <p:nvSpPr>
          <p:cNvPr id="5" name="Text Box 4"/>
          <p:cNvSpPr txBox="1"/>
          <p:nvPr/>
        </p:nvSpPr>
        <p:spPr>
          <a:xfrm>
            <a:off x="8183880" y="5445125"/>
            <a:ext cx="3444875" cy="829945"/>
          </a:xfrm>
          <a:prstGeom prst="rect">
            <a:avLst/>
          </a:prstGeom>
          <a:noFill/>
          <a:ln w="28575">
            <a:solidFill>
              <a:schemeClr val="accent1">
                <a:lumMod val="75000"/>
              </a:schemeClr>
            </a:solidFill>
          </a:ln>
        </p:spPr>
        <p:txBody>
          <a:bodyPr wrap="square" rtlCol="0">
            <a:spAutoFit/>
          </a:bodyPr>
          <a:p>
            <a:pPr lvl="0">
              <a:lnSpc>
                <a:spcPct val="100000"/>
              </a:lnSpc>
              <a:spcBef>
                <a:spcPct val="0"/>
              </a:spcBef>
              <a:spcAft>
                <a:spcPct val="35000"/>
              </a:spcAft>
            </a:pPr>
            <a:r>
              <a:rPr lang="vi-VN" altLang="vi-VN" sz="2400" smtClean="0">
                <a:latin typeface="Times New Roman" panose="02020603050405020304" pitchFamily="18" charset="0"/>
                <a:cs typeface="Times New Roman" panose="02020603050405020304" pitchFamily="18" charset="0"/>
                <a:sym typeface="+mn-ea"/>
              </a:rPr>
              <a:t>Quy luật phủ định của phủ định</a:t>
            </a:r>
            <a:endParaRPr lang="vi-VN" altLang="vi-VN" sz="2400" smtClean="0">
              <a:latin typeface="Times New Roman" panose="02020603050405020304" pitchFamily="18" charset="0"/>
              <a:cs typeface="Times New Roman" panose="02020603050405020304" pitchFamily="18" charset="0"/>
              <a:sym typeface="+mn-ea"/>
            </a:endParaRPr>
          </a:p>
        </p:txBody>
      </p:sp>
      <p:cxnSp>
        <p:nvCxnSpPr>
          <p:cNvPr id="7" name="Straight Arrow Connector 6"/>
          <p:cNvCxnSpPr/>
          <p:nvPr/>
        </p:nvCxnSpPr>
        <p:spPr>
          <a:xfrm>
            <a:off x="7752715" y="4794885"/>
            <a:ext cx="417195" cy="467995"/>
          </a:xfrm>
          <a:prstGeom prst="straightConnector1">
            <a:avLst/>
          </a:prstGeom>
          <a:solidFill>
            <a:schemeClr val="accent1"/>
          </a:solidFill>
          <a:ln w="57150" cap="flat" cmpd="sng" algn="ctr">
            <a:solidFill>
              <a:schemeClr val="tx1"/>
            </a:solidFill>
            <a:prstDash val="solid"/>
            <a:round/>
            <a:headEnd type="none" w="med" len="med"/>
            <a:tailEnd type="arrow" w="med" len="med"/>
          </a:ln>
        </p:spPr>
      </p:cxnSp>
      <p:cxnSp>
        <p:nvCxnSpPr>
          <p:cNvPr id="9" name="Straight Arrow Connector 8"/>
          <p:cNvCxnSpPr/>
          <p:nvPr/>
        </p:nvCxnSpPr>
        <p:spPr>
          <a:xfrm flipH="1">
            <a:off x="4015105" y="4767580"/>
            <a:ext cx="591185" cy="317500"/>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0" name="Straight Arrow Connector 9"/>
          <p:cNvCxnSpPr/>
          <p:nvPr/>
        </p:nvCxnSpPr>
        <p:spPr>
          <a:xfrm flipV="1">
            <a:off x="6240145" y="2708910"/>
            <a:ext cx="6985" cy="528955"/>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1" name="Straight Arrow Connector 10"/>
          <p:cNvCxnSpPr/>
          <p:nvPr/>
        </p:nvCxnSpPr>
        <p:spPr>
          <a:xfrm>
            <a:off x="10099040" y="2392680"/>
            <a:ext cx="29845" cy="27940"/>
          </a:xfrm>
          <a:prstGeom prst="straightConnector1">
            <a:avLst/>
          </a:prstGeom>
          <a:solidFill>
            <a:schemeClr val="accent1"/>
          </a:solidFill>
          <a:ln w="28575" cap="flat" cmpd="sng" algn="ctr">
            <a:solidFill>
              <a:srgbClr val="92D050"/>
            </a:solidFill>
            <a:prstDash val="solid"/>
            <a:round/>
            <a:headEnd type="none" w="med" len="med"/>
            <a:tailEnd type="arrow" w="med" len="med"/>
          </a:ln>
        </p:spPr>
      </p:cxnSp>
    </p:spTree>
  </p:cSld>
  <p:clrMapOvr>
    <a:masterClrMapping/>
  </p:clrMapOvr>
  <p:transition spd="slow">
    <p:circl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7" name="Rectangle 6"/>
          <p:cNvSpPr/>
          <p:nvPr/>
        </p:nvSpPr>
        <p:spPr>
          <a:xfrm>
            <a:off x="1198563" y="366713"/>
            <a:ext cx="10317163" cy="541338"/>
          </a:xfrm>
          <a:prstGeom prst="rect">
            <a:avLst/>
          </a:prstGeom>
          <a:ln w="28575">
            <a:noFill/>
          </a:ln>
        </p:spPr>
        <p:txBody>
          <a:bodyPr wrap="square">
            <a:spAutoFit/>
          </a:bodyPr>
          <a:p>
            <a:pPr marL="457200" indent="-457200">
              <a:buAutoNum type="arabicPeriod"/>
            </a:pPr>
            <a:r>
              <a:rPr sz="2800" b="1" i="1" dirty="0">
                <a:solidFill>
                  <a:srgbClr val="0000FF"/>
                </a:solidFill>
                <a:latin typeface="Times New Roman" panose="02020603050405020304" pitchFamily="18" charset="0"/>
                <a:cs typeface="Times New Roman" panose="02020603050405020304" pitchFamily="18" charset="0"/>
              </a:rPr>
              <a:t>Triết học Mác – Lênin</a:t>
            </a:r>
            <a:endParaRPr lang="en-US" altLang="x-none" sz="2800" b="1" i="1" dirty="0">
              <a:solidFill>
                <a:srgbClr val="0000FF"/>
              </a:solidFill>
              <a:latin typeface="Times New Roman" panose="02020603050405020304" pitchFamily="18" charset="0"/>
              <a:ea typeface="Times New Roman" panose="02020603050405020304" pitchFamily="18" charset="0"/>
            </a:endParaRPr>
          </a:p>
        </p:txBody>
      </p:sp>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5" name="Content Placeholder 4"/>
          <p:cNvGraphicFramePr/>
          <p:nvPr/>
        </p:nvGraphicFramePr>
        <p:xfrm>
          <a:off x="128589" y="1311275"/>
          <a:ext cx="11901487" cy="456088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cSld>
  <p:clrMapOvr>
    <a:masterClrMapping/>
  </p:clrMapOvr>
  <p:transition spd="slow">
    <p:circl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b="1" i="1" dirty="0">
                <a:solidFill>
                  <a:srgbClr val="C00000"/>
                </a:solidFill>
                <a:latin typeface="Times New Roman" panose="02020603050405020304" pitchFamily="18" charset="0"/>
                <a:cs typeface="Times New Roman" panose="02020603050405020304" pitchFamily="18" charset="0"/>
              </a:rPr>
              <a:t>a. Học thuyết giá trị v</a:t>
            </a:r>
            <a:r>
              <a:rPr lang="en-US" altLang="en-US" sz="2600" b="1" i="1" dirty="0">
                <a:solidFill>
                  <a:srgbClr val="C00000"/>
                </a:solidFill>
                <a:latin typeface="Times New Roman" panose="02020603050405020304" pitchFamily="18" charset="0"/>
                <a:ea typeface="Times New Roman" panose="02020603050405020304" pitchFamily="18" charset="0"/>
              </a:rPr>
              <a:t>à</a:t>
            </a:r>
            <a:r>
              <a:rPr lang="en-US" altLang="en-US" sz="2600" b="1" i="1" dirty="0">
                <a:solidFill>
                  <a:srgbClr val="C00000"/>
                </a:solidFill>
                <a:latin typeface="Times New Roman" panose="02020603050405020304" pitchFamily="18" charset="0"/>
                <a:cs typeface="Times New Roman" panose="02020603050405020304" pitchFamily="18" charset="0"/>
              </a:rPr>
              <a:t> giá trị thặng dư</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5"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hóa</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bwMode="auto">
          <a:xfrm>
            <a:off x="5951538"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x-none" sz="2400" i="1" dirty="0">
                <a:solidFill>
                  <a:schemeClr val="tx2"/>
                </a:solidFill>
                <a:latin typeface="Times New Roman" panose="02020603050405020304" pitchFamily="18" charset="0"/>
                <a:cs typeface="Times New Roman" panose="02020603050405020304" pitchFamily="18" charset="0"/>
              </a:rPr>
              <a:t>- Khái niệm: </a:t>
            </a:r>
            <a:r>
              <a:rPr lang="en-US" altLang="vi-VN" sz="2400" dirty="0">
                <a:solidFill>
                  <a:schemeClr val="tx2"/>
                </a:solidFill>
                <a:latin typeface="Times New Roman" panose="02020603050405020304" pitchFamily="18" charset="0"/>
                <a:cs typeface="Arial" panose="020B0604020202020204" pitchFamily="34" charset="0"/>
              </a:rPr>
              <a:t>H</a:t>
            </a:r>
            <a:r>
              <a:rPr lang="en-US" altLang="vi-VN" sz="2400" dirty="0">
                <a:solidFill>
                  <a:schemeClr val="tx2"/>
                </a:solidFill>
                <a:latin typeface="Times New Roman" panose="02020603050405020304" pitchFamily="18" charset="0"/>
                <a:ea typeface="Arial" panose="020B0604020202020204" pitchFamily="34" charset="0"/>
              </a:rPr>
              <a:t>à</a:t>
            </a:r>
            <a:r>
              <a:rPr lang="en-US" altLang="vi-VN" sz="2400" dirty="0">
                <a:solidFill>
                  <a:schemeClr val="tx2"/>
                </a:solidFill>
                <a:latin typeface="Times New Roman" panose="02020603050405020304" pitchFamily="18" charset="0"/>
                <a:cs typeface="Arial" panose="020B0604020202020204" pitchFamily="34" charset="0"/>
              </a:rPr>
              <a:t>ng hóa l</a:t>
            </a:r>
            <a:r>
              <a:rPr lang="en-US" altLang="vi-VN" sz="2400" dirty="0">
                <a:solidFill>
                  <a:schemeClr val="tx2"/>
                </a:solidFill>
                <a:latin typeface="Times New Roman" panose="02020603050405020304" pitchFamily="18" charset="0"/>
                <a:ea typeface="Arial" panose="020B0604020202020204" pitchFamily="34" charset="0"/>
              </a:rPr>
              <a:t>à</a:t>
            </a:r>
            <a:r>
              <a:rPr lang="en-US" altLang="vi-VN" sz="2400" dirty="0">
                <a:solidFill>
                  <a:schemeClr val="tx2"/>
                </a:solidFill>
                <a:latin typeface="Times New Roman" panose="02020603050405020304" pitchFamily="18" charset="0"/>
                <a:cs typeface="Arial" panose="020B0604020202020204" pitchFamily="34" charset="0"/>
              </a:rPr>
              <a:t> </a:t>
            </a:r>
            <a:r>
              <a:rPr lang="en-US" altLang="vi-VN" sz="2400" u="sng" dirty="0">
                <a:solidFill>
                  <a:schemeClr val="tx2"/>
                </a:solidFill>
                <a:latin typeface="Times New Roman" panose="02020603050405020304" pitchFamily="18" charset="0"/>
                <a:cs typeface="Arial" panose="020B0604020202020204" pitchFamily="34" charset="0"/>
              </a:rPr>
              <a:t>sản phẩm của lao động</a:t>
            </a:r>
            <a:r>
              <a:rPr lang="en-US" altLang="vi-VN" sz="2400" dirty="0">
                <a:solidFill>
                  <a:schemeClr val="tx2"/>
                </a:solidFill>
                <a:latin typeface="Times New Roman" panose="02020603050405020304" pitchFamily="18" charset="0"/>
                <a:cs typeface="Arial" panose="020B0604020202020204" pitchFamily="34" charset="0"/>
              </a:rPr>
              <a:t>, </a:t>
            </a:r>
            <a:r>
              <a:rPr lang="en-US" altLang="vi-VN" sz="2400" u="sng" dirty="0">
                <a:solidFill>
                  <a:schemeClr val="tx2"/>
                </a:solidFill>
                <a:latin typeface="Times New Roman" panose="02020603050405020304" pitchFamily="18" charset="0"/>
                <a:cs typeface="Arial" panose="020B0604020202020204" pitchFamily="34" charset="0"/>
              </a:rPr>
              <a:t>thỏa mãn nhu cầu </a:t>
            </a:r>
            <a:r>
              <a:rPr lang="en-US" altLang="vi-VN" sz="2400" dirty="0">
                <a:solidFill>
                  <a:schemeClr val="tx2"/>
                </a:solidFill>
                <a:latin typeface="Times New Roman" panose="02020603050405020304" pitchFamily="18" charset="0"/>
                <a:cs typeface="Arial" panose="020B0604020202020204" pitchFamily="34" charset="0"/>
              </a:rPr>
              <a:t>n</a:t>
            </a:r>
            <a:r>
              <a:rPr lang="en-US" altLang="vi-VN" sz="2400" dirty="0">
                <a:solidFill>
                  <a:schemeClr val="tx2"/>
                </a:solidFill>
                <a:latin typeface="Times New Roman" panose="02020603050405020304" pitchFamily="18" charset="0"/>
                <a:ea typeface="Arial" panose="020B0604020202020204" pitchFamily="34" charset="0"/>
              </a:rPr>
              <a:t>à</a:t>
            </a:r>
            <a:r>
              <a:rPr lang="en-US" altLang="vi-VN" sz="2400" dirty="0">
                <a:solidFill>
                  <a:schemeClr val="tx2"/>
                </a:solidFill>
                <a:latin typeface="Times New Roman" panose="02020603050405020304" pitchFamily="18" charset="0"/>
                <a:cs typeface="Arial" panose="020B0604020202020204" pitchFamily="34" charset="0"/>
              </a:rPr>
              <a:t>o đó của con người, thông qua </a:t>
            </a:r>
            <a:r>
              <a:rPr lang="en-US" altLang="vi-VN" sz="2400" u="sng" dirty="0">
                <a:solidFill>
                  <a:schemeClr val="tx2"/>
                </a:solidFill>
                <a:latin typeface="Times New Roman" panose="02020603050405020304" pitchFamily="18" charset="0"/>
                <a:cs typeface="Arial" panose="020B0604020202020204" pitchFamily="34" charset="0"/>
              </a:rPr>
              <a:t>trao đổi mua – bán</a:t>
            </a:r>
            <a:r>
              <a:rPr lang="en-US" altLang="vi-VN" sz="2400" dirty="0">
                <a:solidFill>
                  <a:schemeClr val="tx2"/>
                </a:solidFill>
                <a:latin typeface="Times New Roman" panose="02020603050405020304" pitchFamily="18" charset="0"/>
                <a:cs typeface="Arial" panose="020B0604020202020204" pitchFamily="34" charset="0"/>
              </a:rPr>
              <a:t>.</a:t>
            </a:r>
            <a:endParaRPr lang="en-US" altLang="vi-VN" sz="2400" dirty="0">
              <a:solidFill>
                <a:srgbClr val="660033"/>
              </a:solidFill>
              <a:latin typeface="Times New Roman" panose="02020603050405020304" pitchFamily="18" charset="0"/>
              <a:cs typeface="Arial" panose="020B0604020202020204" pitchFamily="34" charset="0"/>
            </a:endParaRPr>
          </a:p>
          <a:p>
            <a:pPr marL="0" lvl="0" indent="0">
              <a:spcBef>
                <a:spcPct val="0"/>
              </a:spcBef>
              <a:buNone/>
            </a:pPr>
            <a:endParaRPr lang="en-US" altLang="en-US" sz="2400" u="sng" dirty="0">
              <a:solidFill>
                <a:schemeClr val="tx2"/>
              </a:solidFill>
              <a:latin typeface="Times New Roman" panose="02020603050405020304" pitchFamily="18" charset="0"/>
              <a:ea typeface="Times New Roman" panose="02020603050405020304" pitchFamily="18" charset="0"/>
            </a:endParaRPr>
          </a:p>
        </p:txBody>
      </p:sp>
      <p:pic>
        <p:nvPicPr>
          <p:cNvPr id="162818" name="Picture 2" descr="Tấp nập chợ hoa ngày cận Tết"/>
          <p:cNvPicPr>
            <a:picLocks noChangeAspect="1"/>
          </p:cNvPicPr>
          <p:nvPr/>
        </p:nvPicPr>
        <p:blipFill>
          <a:blip r:embed="rId1"/>
          <a:stretch>
            <a:fillRect/>
          </a:stretch>
        </p:blipFill>
        <p:spPr>
          <a:xfrm>
            <a:off x="334963" y="2700338"/>
            <a:ext cx="5400675" cy="3968750"/>
          </a:xfrm>
          <a:prstGeom prst="rect">
            <a:avLst/>
          </a:prstGeom>
          <a:noFill/>
          <a:ln w="9525">
            <a:noFill/>
          </a:ln>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162818"/>
                                        </p:tgtEl>
                                        <p:attrNameLst>
                                          <p:attrName>style.visibility</p:attrName>
                                        </p:attrNameLst>
                                      </p:cBhvr>
                                      <p:to>
                                        <p:strVal val="visible"/>
                                      </p:to>
                                    </p:set>
                                    <p:animEffect transition="in" filter="barn(inVertical)">
                                      <p:cBhvr>
                                        <p:cTn id="15" dur="500"/>
                                        <p:tgtEl>
                                          <p:spTgt spid="162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b="1" i="1" dirty="0">
                <a:solidFill>
                  <a:srgbClr val="C00000"/>
                </a:solidFill>
                <a:latin typeface="Times New Roman" panose="02020603050405020304" pitchFamily="18" charset="0"/>
                <a:cs typeface="Times New Roman" panose="02020603050405020304" pitchFamily="18" charset="0"/>
              </a:rPr>
              <a:t>a. Học thuyết giá trị</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32771"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hóa</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bwMode="auto">
          <a:xfrm>
            <a:off x="479425" y="2708275"/>
            <a:ext cx="60483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spcBef>
                <a:spcPct val="0"/>
              </a:spcBef>
              <a:buChar char="-"/>
            </a:pPr>
            <a:r>
              <a:rPr lang="en-US" altLang="x-none" sz="2400" dirty="0">
                <a:solidFill>
                  <a:schemeClr val="tx2"/>
                </a:solidFill>
                <a:latin typeface="Times New Roman" panose="02020603050405020304" pitchFamily="18" charset="0"/>
                <a:cs typeface="Times New Roman" panose="02020603050405020304" pitchFamily="18" charset="0"/>
              </a:rPr>
              <a:t>Hai </a:t>
            </a:r>
            <a:r>
              <a:rPr lang="en-US" altLang="x-none" sz="2400" dirty="0">
                <a:solidFill>
                  <a:schemeClr val="tx2"/>
                </a:solidFill>
                <a:latin typeface="Times New Roman" panose="02020603050405020304" pitchFamily="18" charset="0"/>
                <a:cs typeface="Times New Roman" panose="02020603050405020304" pitchFamily="18" charset="0"/>
              </a:rPr>
              <a:t>thuộc tính của h</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ng </a:t>
            </a:r>
            <a:r>
              <a:rPr lang="en-US" altLang="x-none" sz="2400" dirty="0">
                <a:solidFill>
                  <a:schemeClr val="tx2"/>
                </a:solidFill>
                <a:latin typeface="Times New Roman" panose="02020603050405020304" pitchFamily="18" charset="0"/>
                <a:cs typeface="Times New Roman" panose="02020603050405020304" pitchFamily="18" charset="0"/>
              </a:rPr>
              <a:t>hóa</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spcBef>
                <a:spcPct val="0"/>
              </a:spcBef>
              <a:buNone/>
            </a:pPr>
            <a:r>
              <a:rPr lang="en-US" altLang="en-US" sz="2400" dirty="0">
                <a:solidFill>
                  <a:schemeClr val="tx2"/>
                </a:solidFill>
                <a:latin typeface="Times New Roman" panose="02020603050405020304" pitchFamily="18" charset="0"/>
                <a:cs typeface="Times New Roman" panose="02020603050405020304" pitchFamily="18" charset="0"/>
              </a:rPr>
              <a:t>+ </a:t>
            </a:r>
            <a:r>
              <a:rPr lang="en-US" altLang="x-none" sz="2400" i="1" dirty="0">
                <a:solidFill>
                  <a:schemeClr val="tx2"/>
                </a:solidFill>
                <a:latin typeface="Times New Roman" panose="02020603050405020304" pitchFamily="18" charset="0"/>
                <a:cs typeface="Times New Roman" panose="02020603050405020304" pitchFamily="18" charset="0"/>
              </a:rPr>
              <a:t>Giá trị sử dụng</a:t>
            </a:r>
            <a:r>
              <a:rPr lang="en-US" altLang="x-none" sz="2400" dirty="0">
                <a:solidFill>
                  <a:schemeClr val="tx2"/>
                </a:solidFill>
                <a:latin typeface="Times New Roman" panose="02020603050405020304" pitchFamily="18" charset="0"/>
                <a:cs typeface="Times New Roman" panose="02020603050405020304" pitchFamily="18" charset="0"/>
              </a:rPr>
              <a:t> </a:t>
            </a:r>
            <a:r>
              <a:rPr lang="en-US" altLang="x-none" sz="2400" i="1" dirty="0">
                <a:solidFill>
                  <a:schemeClr val="tx2"/>
                </a:solidFill>
                <a:latin typeface="Times New Roman" panose="02020603050405020304" pitchFamily="18" charset="0"/>
                <a:cs typeface="Times New Roman" panose="02020603050405020304" pitchFamily="18" charset="0"/>
              </a:rPr>
              <a:t>của h</a:t>
            </a:r>
            <a:r>
              <a:rPr lang="en-US" altLang="x-none" sz="2400" i="1" dirty="0">
                <a:solidFill>
                  <a:schemeClr val="tx2"/>
                </a:solidFill>
                <a:latin typeface="Times New Roman" panose="02020603050405020304" pitchFamily="18" charset="0"/>
                <a:ea typeface="Times New Roman" panose="02020603050405020304" pitchFamily="18" charset="0"/>
              </a:rPr>
              <a:t>à</a:t>
            </a:r>
            <a:r>
              <a:rPr lang="en-US" altLang="x-none" sz="2400" i="1" dirty="0">
                <a:solidFill>
                  <a:schemeClr val="tx2"/>
                </a:solidFill>
                <a:latin typeface="Times New Roman" panose="02020603050405020304" pitchFamily="18" charset="0"/>
                <a:cs typeface="Times New Roman" panose="02020603050405020304" pitchFamily="18" charset="0"/>
              </a:rPr>
              <a:t>ng hóa</a:t>
            </a:r>
            <a:r>
              <a:rPr lang="en-US" altLang="x-none" sz="2400" dirty="0">
                <a:solidFill>
                  <a:schemeClr val="tx2"/>
                </a:solidFill>
                <a:latin typeface="Times New Roman" panose="02020603050405020304" pitchFamily="18" charset="0"/>
                <a:cs typeface="Times New Roman" panose="02020603050405020304" pitchFamily="18" charset="0"/>
              </a:rPr>
              <a:t> l</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 công dụng của vật phẩm có thể thoả mãn nhu cầu của con người. </a:t>
            </a:r>
            <a:endParaRPr lang="en-US" altLang="en-US" sz="2400" dirty="0">
              <a:solidFill>
                <a:schemeClr val="tx2"/>
              </a:solidFill>
              <a:latin typeface="Times New Roman" panose="02020603050405020304" pitchFamily="18" charset="0"/>
              <a:ea typeface="Times New Roman" panose="02020603050405020304" pitchFamily="18" charset="0"/>
            </a:endParaRPr>
          </a:p>
        </p:txBody>
      </p:sp>
      <p:pic>
        <p:nvPicPr>
          <p:cNvPr id="168962" name="Picture 2" descr="Giá lúa tiếp tục nhích lên và dự báo tăng tiếp"/>
          <p:cNvPicPr>
            <a:picLocks noChangeAspect="1"/>
          </p:cNvPicPr>
          <p:nvPr/>
        </p:nvPicPr>
        <p:blipFill>
          <a:blip r:embed="rId1"/>
          <a:stretch>
            <a:fillRect/>
          </a:stretch>
        </p:blipFill>
        <p:spPr>
          <a:xfrm>
            <a:off x="6672263" y="1628775"/>
            <a:ext cx="5329237" cy="4537075"/>
          </a:xfrm>
          <a:prstGeom prst="rect">
            <a:avLst/>
          </a:prstGeom>
          <a:noFill/>
          <a:ln w="9525">
            <a:noFill/>
          </a:ln>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168962"/>
                                        </p:tgtEl>
                                        <p:attrNameLst>
                                          <p:attrName>style.visibility</p:attrName>
                                        </p:attrNameLst>
                                      </p:cBhvr>
                                      <p:to>
                                        <p:strVal val="visible"/>
                                      </p:to>
                                    </p:set>
                                    <p:animEffect transition="in" filter="wipe(down)">
                                      <p:cBhvr>
                                        <p:cTn id="10" dur="500"/>
                                        <p:tgtEl>
                                          <p:spTgt spid="168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dirty="0">
                <a:solidFill>
                  <a:srgbClr val="C00000"/>
                </a:solidFill>
                <a:latin typeface="Times New Roman" panose="02020603050405020304" pitchFamily="18" charset="0"/>
                <a:cs typeface="Times New Roman" panose="02020603050405020304" pitchFamily="18" charset="0"/>
              </a:rPr>
              <a:t>a. Học thuyết giá trị</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pic>
        <p:nvPicPr>
          <p:cNvPr id="33795" name="Picture 4" descr="Nền kinh tế trao đổi hiện vật là gì? Những hạn chế của nền kinh tế trao đổi  hiện vật"/>
          <p:cNvPicPr>
            <a:picLocks noChangeAspect="1"/>
          </p:cNvPicPr>
          <p:nvPr/>
        </p:nvPicPr>
        <p:blipFill>
          <a:blip r:embed="rId1"/>
          <a:stretch>
            <a:fillRect/>
          </a:stretch>
        </p:blipFill>
        <p:spPr>
          <a:xfrm>
            <a:off x="6527800" y="1557338"/>
            <a:ext cx="5473700" cy="4968875"/>
          </a:xfrm>
          <a:prstGeom prst="rect">
            <a:avLst/>
          </a:prstGeom>
          <a:noFill/>
          <a:ln w="9525">
            <a:noFill/>
          </a:ln>
        </p:spPr>
      </p:pic>
      <p:sp>
        <p:nvSpPr>
          <p:cNvPr id="33796" name="Title 1"/>
          <p:cNvSpPr>
            <a:spLocks noGrp="1"/>
          </p:cNvSpPr>
          <p:nvPr>
            <p:ph type="title"/>
          </p:nvPr>
        </p:nvSpPr>
        <p:spPr>
          <a:xfrm>
            <a:off x="982663" y="1844675"/>
            <a:ext cx="4968875" cy="936625"/>
          </a:xfrm>
          <a:ln w="28575">
            <a:solidFill>
              <a:schemeClr val="tx1">
                <a:alpha val="100000"/>
              </a:schemeClr>
            </a:solidFill>
            <a:miter lim="800000"/>
          </a:ln>
        </p:spPr>
        <p:txBody>
          <a:bodyPr vert="horz" wrap="square" lIns="91440" tIns="45720" rIns="91440" bIns="45720" anchor="ctr" anchorCtr="0"/>
          <a:p>
            <a:r>
              <a:rPr lang="en-US" altLang="en-US" sz="2400" b="1" dirty="0">
                <a:latin typeface="Times New Roman" panose="02020603050405020304" pitchFamily="18" charset="0"/>
                <a:cs typeface="Times New Roman" panose="02020603050405020304" pitchFamily="18" charset="0"/>
              </a:rPr>
              <a:t>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hóa (A) = 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hoá (B)</a:t>
            </a:r>
            <a:endParaRPr lang="en-US" altLang="en-US" sz="2400" dirty="0">
              <a:latin typeface="Times New Roman" panose="02020603050405020304" pitchFamily="18" charset="0"/>
              <a:ea typeface="Times New Roman" panose="02020603050405020304" pitchFamily="18" charset="0"/>
            </a:endParaRPr>
          </a:p>
        </p:txBody>
      </p:sp>
      <p:sp>
        <p:nvSpPr>
          <p:cNvPr id="5" name="Title 1"/>
          <p:cNvSpPr txBox="1"/>
          <p:nvPr/>
        </p:nvSpPr>
        <p:spPr bwMode="auto">
          <a:xfrm>
            <a:off x="1055688" y="2997200"/>
            <a:ext cx="4968875" cy="936625"/>
          </a:xfrm>
          <a:prstGeom prst="rect">
            <a:avLst/>
          </a:prstGeom>
          <a:noFill/>
          <a:ln w="28575">
            <a:solidFill>
              <a:schemeClr val="tx1"/>
            </a:solidFill>
            <a:miter lim="800000"/>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400" b="1" dirty="0">
                <a:solidFill>
                  <a:schemeClr val="tx2"/>
                </a:solidFill>
                <a:latin typeface="Times New Roman" panose="02020603050405020304" pitchFamily="18" charset="0"/>
                <a:cs typeface="Times New Roman" panose="02020603050405020304" pitchFamily="18" charset="0"/>
              </a:rPr>
              <a:t>Cơ sở chung: Hao phí lao động</a:t>
            </a:r>
            <a:endParaRPr lang="en-US" altLang="en-US" sz="2400" dirty="0">
              <a:solidFill>
                <a:schemeClr val="tx2"/>
              </a:solidFill>
              <a:latin typeface="Times New Roman" panose="02020603050405020304" pitchFamily="18" charset="0"/>
              <a:ea typeface="Times New Roman" panose="02020603050405020304" pitchFamily="18" charset="0"/>
            </a:endParaRPr>
          </a:p>
        </p:txBody>
      </p:sp>
    </p:spTree>
  </p:cSld>
  <p:clrMapOvr>
    <a:masterClrMapping/>
  </p:clrMapOvr>
  <p:transition spd="slow">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dirty="0">
                <a:solidFill>
                  <a:srgbClr val="C00000"/>
                </a:solidFill>
                <a:latin typeface="Times New Roman" panose="02020603050405020304" pitchFamily="18" charset="0"/>
                <a:cs typeface="Times New Roman" panose="02020603050405020304" pitchFamily="18" charset="0"/>
              </a:rPr>
              <a:t>a. Học thuyết giá trị</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34819"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hóa</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bwMode="auto">
          <a:xfrm>
            <a:off x="479425"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spcBef>
                <a:spcPct val="0"/>
              </a:spcBef>
              <a:buChar char="-"/>
            </a:pPr>
            <a:r>
              <a:rPr lang="en-US" altLang="x-none" sz="2400" dirty="0">
                <a:solidFill>
                  <a:schemeClr val="tx2"/>
                </a:solidFill>
                <a:latin typeface="Times New Roman" panose="02020603050405020304" pitchFamily="18" charset="0"/>
                <a:cs typeface="Times New Roman" panose="02020603050405020304" pitchFamily="18" charset="0"/>
              </a:rPr>
              <a:t>Hai </a:t>
            </a:r>
            <a:r>
              <a:rPr lang="en-US" altLang="x-none" sz="2400" dirty="0">
                <a:solidFill>
                  <a:schemeClr val="tx2"/>
                </a:solidFill>
                <a:latin typeface="Times New Roman" panose="02020603050405020304" pitchFamily="18" charset="0"/>
                <a:cs typeface="Times New Roman" panose="02020603050405020304" pitchFamily="18" charset="0"/>
              </a:rPr>
              <a:t>thuộc tính của h</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ng </a:t>
            </a:r>
            <a:r>
              <a:rPr lang="en-US" altLang="x-none" sz="2400" dirty="0">
                <a:solidFill>
                  <a:schemeClr val="tx2"/>
                </a:solidFill>
                <a:latin typeface="Times New Roman" panose="02020603050405020304" pitchFamily="18" charset="0"/>
                <a:cs typeface="Times New Roman" panose="02020603050405020304" pitchFamily="18" charset="0"/>
              </a:rPr>
              <a:t>hóa</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spcBef>
                <a:spcPct val="0"/>
              </a:spcBef>
              <a:buNone/>
            </a:pPr>
            <a:r>
              <a:rPr lang="en-US" altLang="en-US" sz="2400" dirty="0">
                <a:solidFill>
                  <a:schemeClr val="tx2"/>
                </a:solidFill>
                <a:latin typeface="Times New Roman" panose="02020603050405020304" pitchFamily="18" charset="0"/>
                <a:cs typeface="Times New Roman" panose="02020603050405020304" pitchFamily="18" charset="0"/>
              </a:rPr>
              <a:t>+ </a:t>
            </a:r>
            <a:r>
              <a:rPr lang="en-US" altLang="x-none" sz="2400" i="1" dirty="0">
                <a:solidFill>
                  <a:schemeClr val="tx2"/>
                </a:solidFill>
                <a:latin typeface="Times New Roman" panose="02020603050405020304" pitchFamily="18" charset="0"/>
                <a:cs typeface="Times New Roman" panose="02020603050405020304" pitchFamily="18" charset="0"/>
              </a:rPr>
              <a:t>Giá trị của h</a:t>
            </a:r>
            <a:r>
              <a:rPr lang="en-US" altLang="x-none" sz="2400" i="1" dirty="0">
                <a:solidFill>
                  <a:schemeClr val="tx2"/>
                </a:solidFill>
                <a:latin typeface="Times New Roman" panose="02020603050405020304" pitchFamily="18" charset="0"/>
                <a:ea typeface="Times New Roman" panose="02020603050405020304" pitchFamily="18" charset="0"/>
              </a:rPr>
              <a:t>à</a:t>
            </a:r>
            <a:r>
              <a:rPr lang="en-US" altLang="x-none" sz="2400" i="1" dirty="0">
                <a:solidFill>
                  <a:schemeClr val="tx2"/>
                </a:solidFill>
                <a:latin typeface="Times New Roman" panose="02020603050405020304" pitchFamily="18" charset="0"/>
                <a:cs typeface="Times New Roman" panose="02020603050405020304" pitchFamily="18" charset="0"/>
              </a:rPr>
              <a:t>ng hóa</a:t>
            </a:r>
            <a:r>
              <a:rPr lang="en-US" altLang="x-none" sz="2400" dirty="0">
                <a:solidFill>
                  <a:schemeClr val="tx2"/>
                </a:solidFill>
                <a:latin typeface="Times New Roman" panose="02020603050405020304" pitchFamily="18" charset="0"/>
                <a:cs typeface="Times New Roman" panose="02020603050405020304" pitchFamily="18" charset="0"/>
              </a:rPr>
              <a:t> l</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 lao động xã hội cần thiết của người sản xuất h</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ng hóa kết tinh trong h</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ng hóa. </a:t>
            </a:r>
            <a:endParaRPr lang="en-US" altLang="en-US" sz="2400" dirty="0">
              <a:solidFill>
                <a:schemeClr val="tx2"/>
              </a:solidFill>
              <a:latin typeface="Times New Roman" panose="02020603050405020304" pitchFamily="18" charset="0"/>
              <a:ea typeface="Times New Roman" panose="02020603050405020304" pitchFamily="18" charset="0"/>
            </a:endParaRPr>
          </a:p>
        </p:txBody>
      </p:sp>
      <p:pic>
        <p:nvPicPr>
          <p:cNvPr id="34821" name="Picture 4" descr="Nền kinh tế trao đổi hiện vật là gì? Những hạn chế của nền kinh tế trao đổi  hiện vật"/>
          <p:cNvPicPr>
            <a:picLocks noChangeAspect="1"/>
          </p:cNvPicPr>
          <p:nvPr/>
        </p:nvPicPr>
        <p:blipFill>
          <a:blip r:embed="rId1"/>
          <a:stretch>
            <a:fillRect/>
          </a:stretch>
        </p:blipFill>
        <p:spPr>
          <a:xfrm>
            <a:off x="6527800" y="1557338"/>
            <a:ext cx="5473700" cy="4968875"/>
          </a:xfrm>
          <a:prstGeom prst="rect">
            <a:avLst/>
          </a:prstGeom>
          <a:noFill/>
          <a:ln w="9525">
            <a:noFill/>
          </a:ln>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dirty="0">
                <a:solidFill>
                  <a:srgbClr val="C00000"/>
                </a:solidFill>
                <a:latin typeface="Times New Roman" panose="02020603050405020304" pitchFamily="18" charset="0"/>
                <a:cs typeface="Times New Roman" panose="02020603050405020304" pitchFamily="18" charset="0"/>
              </a:rPr>
              <a:t>a. Học thuyết giá trị</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35843"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Quy luật giá trị</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pt-BR" altLang="x-none" sz="2400" dirty="0">
                <a:solidFill>
                  <a:schemeClr val="tx2"/>
                </a:solidFill>
                <a:latin typeface="Times New Roman" panose="02020603050405020304" pitchFamily="18" charset="0"/>
                <a:cs typeface="Times New Roman" panose="02020603050405020304" pitchFamily="18" charset="0"/>
              </a:rPr>
              <a:t>- Ở </a:t>
            </a:r>
            <a:r>
              <a:rPr lang="pt-BR" altLang="x-none" sz="2400" dirty="0">
                <a:solidFill>
                  <a:schemeClr val="tx2"/>
                </a:solidFill>
                <a:latin typeface="Times New Roman" panose="02020603050405020304" pitchFamily="18" charset="0"/>
                <a:cs typeface="Times New Roman" panose="02020603050405020304" pitchFamily="18" charset="0"/>
              </a:rPr>
              <a:t>đâu có sản xuất v</a:t>
            </a:r>
            <a:r>
              <a:rPr lang="pt-BR" altLang="x-none" sz="2400" dirty="0">
                <a:solidFill>
                  <a:schemeClr val="tx2"/>
                </a:solidFill>
                <a:latin typeface="Times New Roman" panose="02020603050405020304" pitchFamily="18" charset="0"/>
                <a:ea typeface="Times New Roman" panose="02020603050405020304" pitchFamily="18" charset="0"/>
              </a:rPr>
              <a:t>à</a:t>
            </a:r>
            <a:r>
              <a:rPr lang="pt-BR" altLang="x-none" sz="2400" dirty="0">
                <a:solidFill>
                  <a:schemeClr val="tx2"/>
                </a:solidFill>
                <a:latin typeface="Times New Roman" panose="02020603050405020304" pitchFamily="18" charset="0"/>
                <a:cs typeface="Times New Roman" panose="02020603050405020304" pitchFamily="18" charset="0"/>
              </a:rPr>
              <a:t> trao đổi h</a:t>
            </a:r>
            <a:r>
              <a:rPr lang="pt-BR" altLang="x-none" sz="2400" dirty="0">
                <a:solidFill>
                  <a:schemeClr val="tx2"/>
                </a:solidFill>
                <a:latin typeface="Times New Roman" panose="02020603050405020304" pitchFamily="18" charset="0"/>
                <a:ea typeface="Times New Roman" panose="02020603050405020304" pitchFamily="18" charset="0"/>
              </a:rPr>
              <a:t>à</a:t>
            </a:r>
            <a:r>
              <a:rPr lang="pt-BR" altLang="x-none" sz="2400" dirty="0">
                <a:solidFill>
                  <a:schemeClr val="tx2"/>
                </a:solidFill>
                <a:latin typeface="Times New Roman" panose="02020603050405020304" pitchFamily="18" charset="0"/>
                <a:cs typeface="Times New Roman" panose="02020603050405020304" pitchFamily="18" charset="0"/>
              </a:rPr>
              <a:t>ng hoá thì ở đó có sự tồn tại v</a:t>
            </a:r>
            <a:r>
              <a:rPr lang="pt-BR" altLang="x-none" sz="2400" dirty="0">
                <a:solidFill>
                  <a:schemeClr val="tx2"/>
                </a:solidFill>
                <a:latin typeface="Times New Roman" panose="02020603050405020304" pitchFamily="18" charset="0"/>
                <a:ea typeface="Times New Roman" panose="02020603050405020304" pitchFamily="18" charset="0"/>
              </a:rPr>
              <a:t>à</a:t>
            </a:r>
            <a:r>
              <a:rPr lang="pt-BR" altLang="x-none" sz="2400" dirty="0">
                <a:solidFill>
                  <a:schemeClr val="tx2"/>
                </a:solidFill>
                <a:latin typeface="Times New Roman" panose="02020603050405020304" pitchFamily="18" charset="0"/>
                <a:cs typeface="Times New Roman" panose="02020603050405020304" pitchFamily="18" charset="0"/>
              </a:rPr>
              <a:t> phát huy tác dụng của quy luật giá trị. Sản xuất v</a:t>
            </a:r>
            <a:r>
              <a:rPr lang="pt-BR" altLang="x-none" sz="2400" dirty="0">
                <a:solidFill>
                  <a:schemeClr val="tx2"/>
                </a:solidFill>
                <a:latin typeface="Times New Roman" panose="02020603050405020304" pitchFamily="18" charset="0"/>
                <a:ea typeface="Times New Roman" panose="02020603050405020304" pitchFamily="18" charset="0"/>
              </a:rPr>
              <a:t>à</a:t>
            </a:r>
            <a:r>
              <a:rPr lang="pt-BR" altLang="x-none" sz="2400" dirty="0">
                <a:solidFill>
                  <a:schemeClr val="tx2"/>
                </a:solidFill>
                <a:latin typeface="Times New Roman" panose="02020603050405020304" pitchFamily="18" charset="0"/>
                <a:cs typeface="Times New Roman" panose="02020603050405020304" pitchFamily="18" charset="0"/>
              </a:rPr>
              <a:t> trao đổi h</a:t>
            </a:r>
            <a:r>
              <a:rPr lang="pt-BR" altLang="x-none" sz="2400" dirty="0">
                <a:solidFill>
                  <a:schemeClr val="tx2"/>
                </a:solidFill>
                <a:latin typeface="Times New Roman" panose="02020603050405020304" pitchFamily="18" charset="0"/>
                <a:ea typeface="Times New Roman" panose="02020603050405020304" pitchFamily="18" charset="0"/>
              </a:rPr>
              <a:t>à</a:t>
            </a:r>
            <a:r>
              <a:rPr lang="pt-BR" altLang="x-none" sz="2400" dirty="0">
                <a:solidFill>
                  <a:schemeClr val="tx2"/>
                </a:solidFill>
                <a:latin typeface="Times New Roman" panose="02020603050405020304" pitchFamily="18" charset="0"/>
                <a:cs typeface="Times New Roman" panose="02020603050405020304" pitchFamily="18" charset="0"/>
              </a:rPr>
              <a:t>ng hoá phải dựa trên cơ sở hao phí sức lao động xã hội cần thiết. </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0" lvl="0" indent="0">
              <a:spcBef>
                <a:spcPct val="0"/>
              </a:spcBef>
              <a:buNone/>
            </a:pPr>
            <a:endParaRPr lang="en-US" altLang="en-US" sz="2400" u="sng" dirty="0">
              <a:solidFill>
                <a:schemeClr val="tx2"/>
              </a:solidFill>
              <a:latin typeface="Times New Roman" panose="02020603050405020304" pitchFamily="18" charset="0"/>
              <a:ea typeface="Times New Roman" panose="02020603050405020304" pitchFamily="18" charset="0"/>
            </a:endParaRPr>
          </a:p>
        </p:txBody>
      </p:sp>
      <p:pic>
        <p:nvPicPr>
          <p:cNvPr id="8" name="Picture 2" descr="Tả Cánh đồng Lúa Chín Vào Buổi Sáng - Cánh đồng Lúa Việt Nam"/>
          <p:cNvPicPr>
            <a:picLocks noChangeAspect="1"/>
          </p:cNvPicPr>
          <p:nvPr/>
        </p:nvPicPr>
        <p:blipFill>
          <a:blip r:embed="rId1"/>
          <a:stretch>
            <a:fillRect/>
          </a:stretch>
        </p:blipFill>
        <p:spPr>
          <a:xfrm>
            <a:off x="263525" y="2708275"/>
            <a:ext cx="5327650" cy="3744913"/>
          </a:xfrm>
          <a:prstGeom prst="rect">
            <a:avLst/>
          </a:prstGeom>
          <a:noFill/>
          <a:ln w="9525">
            <a:noFill/>
          </a:ln>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dirty="0">
                <a:solidFill>
                  <a:srgbClr val="C00000"/>
                </a:solidFill>
                <a:latin typeface="Times New Roman" panose="02020603050405020304" pitchFamily="18" charset="0"/>
                <a:cs typeface="Times New Roman" panose="02020603050405020304" pitchFamily="18" charset="0"/>
              </a:rPr>
              <a:t>a. Học thuyết giá trị</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36867"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Quy luật giá trị</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a:spcBef>
                <a:spcPct val="0"/>
              </a:spcBef>
              <a:buChar char="-"/>
            </a:pPr>
            <a:r>
              <a:rPr lang="en-US" altLang="x-none" sz="2400" dirty="0">
                <a:solidFill>
                  <a:schemeClr val="tx2"/>
                </a:solidFill>
                <a:latin typeface="Times New Roman" panose="02020603050405020304" pitchFamily="18" charset="0"/>
                <a:cs typeface="Times New Roman" panose="02020603050405020304" pitchFamily="18" charset="0"/>
              </a:rPr>
              <a:t>Tác động:</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lgn="just">
              <a:spcBef>
                <a:spcPct val="0"/>
              </a:spcBef>
              <a:buNone/>
            </a:pPr>
            <a:r>
              <a:rPr lang="en-US" altLang="x-none" sz="2400" dirty="0">
                <a:solidFill>
                  <a:schemeClr val="tx2"/>
                </a:solidFill>
                <a:latin typeface="Times New Roman" panose="02020603050405020304" pitchFamily="18" charset="0"/>
                <a:cs typeface="Times New Roman" panose="02020603050405020304" pitchFamily="18" charset="0"/>
              </a:rPr>
              <a:t>+ Điều tiết sản xuất v</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 lưu thông h</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ng hóa</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lgn="just">
              <a:spcBef>
                <a:spcPct val="0"/>
              </a:spcBef>
              <a:buNone/>
            </a:pPr>
            <a:r>
              <a:rPr lang="en-US" altLang="x-none" sz="2400" dirty="0">
                <a:solidFill>
                  <a:schemeClr val="tx2"/>
                </a:solidFill>
                <a:latin typeface="Times New Roman" panose="02020603050405020304" pitchFamily="18" charset="0"/>
                <a:cs typeface="Times New Roman" panose="02020603050405020304" pitchFamily="18" charset="0"/>
              </a:rPr>
              <a:t>+ Thúc đẩy KHKT phát triển</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lgn="just">
              <a:spcBef>
                <a:spcPct val="0"/>
              </a:spcBef>
              <a:buNone/>
            </a:pPr>
            <a:r>
              <a:rPr lang="en-US" altLang="x-none" sz="2400" dirty="0">
                <a:solidFill>
                  <a:schemeClr val="tx2"/>
                </a:solidFill>
                <a:latin typeface="Times New Roman" panose="02020603050405020304" pitchFamily="18" charset="0"/>
                <a:cs typeface="Times New Roman" panose="02020603050405020304" pitchFamily="18" charset="0"/>
              </a:rPr>
              <a:t>+ Phân hóa gi</a:t>
            </a:r>
            <a:r>
              <a:rPr lang="en-US" altLang="x-none" sz="2400" dirty="0">
                <a:solidFill>
                  <a:schemeClr val="tx2"/>
                </a:solidFill>
                <a:latin typeface="Times New Roman" panose="02020603050405020304" pitchFamily="18" charset="0"/>
                <a:ea typeface="Times New Roman" panose="02020603050405020304" pitchFamily="18" charset="0"/>
              </a:rPr>
              <a:t>à</a:t>
            </a:r>
            <a:r>
              <a:rPr lang="en-US" altLang="x-none" sz="2400" dirty="0">
                <a:solidFill>
                  <a:schemeClr val="tx2"/>
                </a:solidFill>
                <a:latin typeface="Times New Roman" panose="02020603050405020304" pitchFamily="18" charset="0"/>
                <a:cs typeface="Times New Roman" panose="02020603050405020304" pitchFamily="18" charset="0"/>
              </a:rPr>
              <a:t>u nghèo.</a:t>
            </a:r>
            <a:endParaRPr lang="en-US"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spcBef>
                <a:spcPct val="0"/>
              </a:spcBef>
              <a:buNone/>
            </a:pPr>
            <a:endParaRPr lang="en-US" altLang="en-US" sz="2400" u="sng" dirty="0">
              <a:solidFill>
                <a:schemeClr val="tx2"/>
              </a:solidFill>
              <a:latin typeface="Times New Roman" panose="02020603050405020304" pitchFamily="18" charset="0"/>
              <a:ea typeface="Times New Roman" panose="02020603050405020304" pitchFamily="18" charset="0"/>
            </a:endParaRPr>
          </a:p>
        </p:txBody>
      </p:sp>
      <p:pic>
        <p:nvPicPr>
          <p:cNvPr id="172034" name="Picture 2" descr="Phát triển nông nghiệp ứng dụng công nghệ cao"/>
          <p:cNvPicPr>
            <a:picLocks noChangeAspect="1"/>
          </p:cNvPicPr>
          <p:nvPr/>
        </p:nvPicPr>
        <p:blipFill>
          <a:blip r:embed="rId1"/>
          <a:stretch>
            <a:fillRect/>
          </a:stretch>
        </p:blipFill>
        <p:spPr>
          <a:xfrm>
            <a:off x="407988" y="2700338"/>
            <a:ext cx="5400675" cy="39687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20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dirty="0">
                <a:solidFill>
                  <a:srgbClr val="C00000"/>
                </a:solidFill>
                <a:latin typeface="Times New Roman" panose="02020603050405020304" pitchFamily="18" charset="0"/>
                <a:cs typeface="Times New Roman" panose="02020603050405020304" pitchFamily="18" charset="0"/>
              </a:rPr>
              <a:t>a. Học thuyết giá trị thặng dư</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37891"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hóa sức lao động</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a:xfrm>
            <a:off x="479425" y="2708275"/>
            <a:ext cx="5832475" cy="1728788"/>
          </a:xfrm>
          <a:prstGeom prst="rect">
            <a:avLst/>
          </a:prstGeom>
          <a:noFill/>
          <a:ln w="2857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pt-BR" altLang="en-US" sz="2400" dirty="0">
                <a:solidFill>
                  <a:schemeClr val="tx2"/>
                </a:solidFill>
                <a:latin typeface="Times New Roman" panose="02020603050405020304" pitchFamily="18" charset="0"/>
                <a:cs typeface="Times New Roman" panose="02020603050405020304" pitchFamily="18" charset="0"/>
              </a:rPr>
              <a:t>-</a:t>
            </a:r>
            <a:r>
              <a:rPr lang="pt-BR" altLang="en-US" sz="4400" dirty="0">
                <a:solidFill>
                  <a:schemeClr val="tx2"/>
                </a:solidFill>
                <a:cs typeface="Arial" panose="020B0604020202020204" pitchFamily="34" charset="0"/>
              </a:rPr>
              <a:t> </a:t>
            </a:r>
            <a:r>
              <a:rPr lang="pt-BR" altLang="en-US" sz="2400" i="1" dirty="0">
                <a:solidFill>
                  <a:schemeClr val="tx2"/>
                </a:solidFill>
                <a:latin typeface="Times New Roman" panose="02020603050405020304" pitchFamily="18" charset="0"/>
                <a:cs typeface="Times New Roman" panose="02020603050405020304" pitchFamily="18" charset="0"/>
              </a:rPr>
              <a:t>Khái niệm</a:t>
            </a:r>
            <a:r>
              <a:rPr lang="pt-BR" altLang="en-US" sz="2400" dirty="0">
                <a:solidFill>
                  <a:schemeClr val="tx2"/>
                </a:solidFill>
                <a:latin typeface="Times New Roman" panose="02020603050405020304" pitchFamily="18" charset="0"/>
                <a:cs typeface="Times New Roman" panose="02020603050405020304" pitchFamily="18" charset="0"/>
              </a:rPr>
              <a:t>: </a:t>
            </a:r>
            <a:r>
              <a:rPr lang="en-US" altLang="en-US" sz="2400" dirty="0">
                <a:solidFill>
                  <a:schemeClr val="tx2"/>
                </a:solidFill>
                <a:latin typeface="Times New Roman" panose="02020603050405020304" pitchFamily="18" charset="0"/>
                <a:cs typeface="Times New Roman" panose="02020603050405020304" pitchFamily="18" charset="0"/>
              </a:rPr>
              <a:t>Sức lao động l</a:t>
            </a:r>
            <a:r>
              <a:rPr lang="en-US" altLang="en-US" sz="2400" dirty="0">
                <a:solidFill>
                  <a:schemeClr val="tx2"/>
                </a:solidFill>
                <a:latin typeface="Times New Roman" panose="02020603050405020304" pitchFamily="18" charset="0"/>
                <a:ea typeface="Times New Roman" panose="02020603050405020304" pitchFamily="18" charset="0"/>
              </a:rPr>
              <a:t>à</a:t>
            </a:r>
            <a:r>
              <a:rPr lang="en-US" altLang="en-US" sz="2400" dirty="0">
                <a:solidFill>
                  <a:schemeClr val="tx2"/>
                </a:solidFill>
                <a:latin typeface="Times New Roman" panose="02020603050405020304" pitchFamily="18" charset="0"/>
                <a:cs typeface="Times New Roman" panose="02020603050405020304" pitchFamily="18" charset="0"/>
              </a:rPr>
              <a:t> năng lực lao động của con người. Nó bao gồm thể lực, trí lực, kỹ năng của người lao động v</a:t>
            </a:r>
            <a:r>
              <a:rPr lang="en-US" altLang="en-US" sz="2400" dirty="0">
                <a:solidFill>
                  <a:schemeClr val="tx2"/>
                </a:solidFill>
                <a:latin typeface="Times New Roman" panose="02020603050405020304" pitchFamily="18" charset="0"/>
                <a:ea typeface="Times New Roman" panose="02020603050405020304" pitchFamily="18" charset="0"/>
              </a:rPr>
              <a:t>à</a:t>
            </a:r>
            <a:r>
              <a:rPr lang="en-US" altLang="en-US" sz="2400" dirty="0">
                <a:solidFill>
                  <a:schemeClr val="tx2"/>
                </a:solidFill>
                <a:latin typeface="Times New Roman" panose="02020603050405020304" pitchFamily="18" charset="0"/>
                <a:cs typeface="Times New Roman" panose="02020603050405020304" pitchFamily="18" charset="0"/>
              </a:rPr>
              <a:t> được sử dụng trong quá trình lao động. </a:t>
            </a:r>
            <a:endParaRPr lang="en-US" altLang="en-US" sz="2400" dirty="0">
              <a:solidFill>
                <a:schemeClr val="tx2"/>
              </a:solidFill>
              <a:latin typeface="Times New Roman" panose="02020603050405020304" pitchFamily="18" charset="0"/>
              <a:ea typeface="Times New Roman" panose="02020603050405020304" pitchFamily="18" charset="0"/>
            </a:endParaRPr>
          </a:p>
        </p:txBody>
      </p:sp>
      <p:grpSp>
        <p:nvGrpSpPr>
          <p:cNvPr id="37893" name="Group 10"/>
          <p:cNvGrpSpPr/>
          <p:nvPr/>
        </p:nvGrpSpPr>
        <p:grpSpPr>
          <a:xfrm>
            <a:off x="6743700" y="1398588"/>
            <a:ext cx="5113338" cy="5202237"/>
            <a:chOff x="5638800" y="1371600"/>
            <a:chExt cx="3429000" cy="4297503"/>
          </a:xfrm>
        </p:grpSpPr>
        <p:pic>
          <p:nvPicPr>
            <p:cNvPr id="37894" name="Picture 43" descr="100trung5"/>
            <p:cNvPicPr>
              <a:picLocks noChangeAspect="1"/>
            </p:cNvPicPr>
            <p:nvPr/>
          </p:nvPicPr>
          <p:blipFill>
            <a:blip r:embed="rId1"/>
            <a:stretch>
              <a:fillRect/>
            </a:stretch>
          </p:blipFill>
          <p:spPr>
            <a:xfrm>
              <a:off x="5715000" y="1371600"/>
              <a:ext cx="3200400" cy="3581400"/>
            </a:xfrm>
            <a:prstGeom prst="rect">
              <a:avLst/>
            </a:prstGeom>
            <a:noFill/>
            <a:ln w="57150" cap="flat" cmpd="sng">
              <a:solidFill>
                <a:srgbClr val="FFFF99"/>
              </a:solidFill>
              <a:prstDash val="solid"/>
              <a:miter/>
              <a:headEnd type="none" w="med" len="med"/>
              <a:tailEnd type="none" w="med" len="med"/>
            </a:ln>
          </p:spPr>
        </p:pic>
        <p:sp>
          <p:nvSpPr>
            <p:cNvPr id="37895" name="Rectangle 18"/>
            <p:cNvSpPr/>
            <p:nvPr/>
          </p:nvSpPr>
          <p:spPr>
            <a:xfrm>
              <a:off x="5638800" y="4677674"/>
              <a:ext cx="3429000" cy="991429"/>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vi-VN" altLang="en-US" sz="2600" b="1" dirty="0">
                  <a:solidFill>
                    <a:srgbClr val="C00000"/>
                  </a:solidFill>
                  <a:latin typeface="Times New Roman" panose="02020603050405020304" pitchFamily="18" charset="0"/>
                  <a:cs typeface="Times New Roman" panose="02020603050405020304" pitchFamily="18" charset="0"/>
                </a:rPr>
                <a:t>Lao động l</a:t>
              </a:r>
              <a:r>
                <a:rPr lang="vi-VN" altLang="en-US" sz="2600" b="1" dirty="0">
                  <a:solidFill>
                    <a:srgbClr val="C00000"/>
                  </a:solidFill>
                  <a:latin typeface="Times New Roman" panose="02020603050405020304" pitchFamily="18" charset="0"/>
                  <a:ea typeface="Times New Roman" panose="02020603050405020304" pitchFamily="18" charset="0"/>
                </a:rPr>
                <a:t>à</a:t>
              </a:r>
              <a:r>
                <a:rPr lang="vi-VN" altLang="en-US" sz="2600" b="1" dirty="0">
                  <a:solidFill>
                    <a:srgbClr val="C00000"/>
                  </a:solidFill>
                  <a:latin typeface="Times New Roman" panose="02020603050405020304" pitchFamily="18" charset="0"/>
                  <a:cs typeface="Times New Roman" panose="02020603050405020304" pitchFamily="18" charset="0"/>
                </a:rPr>
                <a:t> sự vận dụng sức lao động v</a:t>
              </a:r>
              <a:r>
                <a:rPr lang="vi-VN" altLang="en-US" sz="2600" b="1" dirty="0">
                  <a:solidFill>
                    <a:srgbClr val="C00000"/>
                  </a:solidFill>
                  <a:latin typeface="Times New Roman" panose="02020603050405020304" pitchFamily="18" charset="0"/>
                  <a:ea typeface="Times New Roman" panose="02020603050405020304" pitchFamily="18" charset="0"/>
                </a:rPr>
                <a:t>à</a:t>
              </a:r>
              <a:r>
                <a:rPr lang="vi-VN" altLang="en-US" sz="2600" b="1" dirty="0">
                  <a:solidFill>
                    <a:srgbClr val="C00000"/>
                  </a:solidFill>
                  <a:latin typeface="Times New Roman" panose="02020603050405020304" pitchFamily="18" charset="0"/>
                  <a:cs typeface="Times New Roman" panose="02020603050405020304" pitchFamily="18" charset="0"/>
                </a:rPr>
                <a:t>o quá tr</a:t>
              </a:r>
              <a:r>
                <a:rPr lang="en-US" altLang="en-US" sz="2600" b="1" dirty="0">
                  <a:solidFill>
                    <a:srgbClr val="C00000"/>
                  </a:solidFill>
                  <a:latin typeface="Times New Roman" panose="02020603050405020304" pitchFamily="18" charset="0"/>
                  <a:cs typeface="Times New Roman" panose="02020603050405020304" pitchFamily="18" charset="0"/>
                </a:rPr>
                <a:t>ì</a:t>
              </a:r>
              <a:r>
                <a:rPr lang="vi-VN" altLang="en-US" sz="2600" b="1" dirty="0">
                  <a:solidFill>
                    <a:srgbClr val="C00000"/>
                  </a:solidFill>
                  <a:latin typeface="Times New Roman" panose="02020603050405020304" pitchFamily="18" charset="0"/>
                  <a:cs typeface="Times New Roman" panose="02020603050405020304" pitchFamily="18" charset="0"/>
                </a:rPr>
                <a:t>nh sản xuất</a:t>
              </a:r>
              <a:endParaRPr lang="vi-VN" altLang="en-US" sz="2600" b="1" dirty="0">
                <a:solidFill>
                  <a:srgbClr val="C00000"/>
                </a:solidFill>
                <a:latin typeface="Times New Roman" panose="02020603050405020304" pitchFamily="18" charset="0"/>
                <a:ea typeface="Times New Roman" panose="02020603050405020304" pitchFamily="18" charset="0"/>
              </a:endParaRPr>
            </a:p>
          </p:txBody>
        </p:sp>
      </p:gr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x-none" sz="26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en-US" sz="2600" dirty="0">
                <a:solidFill>
                  <a:srgbClr val="C00000"/>
                </a:solidFill>
                <a:latin typeface="Times New Roman" panose="02020603050405020304" pitchFamily="18" charset="0"/>
                <a:cs typeface="Times New Roman" panose="02020603050405020304" pitchFamily="18" charset="0"/>
              </a:rPr>
              <a:t>a. Học thuyết giá trị thặng dư</a:t>
            </a:r>
            <a:endParaRPr lang="en-US" altLang="x-none" sz="2400" b="1" i="1" dirty="0">
              <a:solidFill>
                <a:srgbClr val="C00000"/>
              </a:solidFill>
              <a:latin typeface="Times New Roman" panose="02020603050405020304" pitchFamily="18" charset="0"/>
              <a:ea typeface="Times New Roman" panose="02020603050405020304" pitchFamily="18" charset="0"/>
            </a:endParaRPr>
          </a:p>
        </p:txBody>
      </p:sp>
      <p:sp>
        <p:nvSpPr>
          <p:cNvPr id="38915" name="Title 1"/>
          <p:cNvSpPr>
            <a:spLocks noGrp="1"/>
          </p:cNvSpPr>
          <p:nvPr>
            <p:ph type="title"/>
          </p:nvPr>
        </p:nvSpPr>
        <p:spPr>
          <a:xfrm>
            <a:off x="1416050" y="1557338"/>
            <a:ext cx="3671888" cy="998537"/>
          </a:xfrm>
          <a:ln w="28575"/>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H</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ng hóa sức lao động</a:t>
            </a:r>
            <a:endParaRPr lang="en-US" altLang="en-US" sz="2400" dirty="0">
              <a:latin typeface="Times New Roman" panose="02020603050405020304" pitchFamily="18" charset="0"/>
              <a:ea typeface="Times New Roman" panose="02020603050405020304" pitchFamily="18" charset="0"/>
            </a:endParaRPr>
          </a:p>
        </p:txBody>
      </p:sp>
      <p:sp>
        <p:nvSpPr>
          <p:cNvPr id="7" name="Title 1"/>
          <p:cNvSpPr txBox="1"/>
          <p:nvPr/>
        </p:nvSpPr>
        <p:spPr bwMode="auto">
          <a:xfrm>
            <a:off x="479425" y="2708275"/>
            <a:ext cx="5832475" cy="20891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a:spcBef>
                <a:spcPct val="0"/>
              </a:spcBef>
              <a:buChar char="-"/>
            </a:pPr>
            <a:r>
              <a:rPr lang="en-US" altLang="x-none" sz="2400" i="1" dirty="0">
                <a:solidFill>
                  <a:schemeClr val="tx2"/>
                </a:solidFill>
                <a:latin typeface="Times New Roman" panose="02020603050405020304" pitchFamily="18" charset="0"/>
                <a:cs typeface="Times New Roman" panose="02020603050405020304" pitchFamily="18" charset="0"/>
              </a:rPr>
              <a:t>Hai điều kiện để sức lao động trở th</a:t>
            </a:r>
            <a:r>
              <a:rPr lang="en-US" altLang="x-none" sz="2400" i="1" dirty="0">
                <a:solidFill>
                  <a:schemeClr val="tx2"/>
                </a:solidFill>
                <a:latin typeface="Times New Roman" panose="02020603050405020304" pitchFamily="18" charset="0"/>
                <a:ea typeface="Times New Roman" panose="02020603050405020304" pitchFamily="18" charset="0"/>
              </a:rPr>
              <a:t>à</a:t>
            </a:r>
            <a:r>
              <a:rPr lang="en-US" altLang="x-none" sz="2400" i="1" dirty="0">
                <a:solidFill>
                  <a:schemeClr val="tx2"/>
                </a:solidFill>
                <a:latin typeface="Times New Roman" panose="02020603050405020304" pitchFamily="18" charset="0"/>
                <a:cs typeface="Times New Roman" panose="02020603050405020304" pitchFamily="18" charset="0"/>
              </a:rPr>
              <a:t>nh hang hóa:</a:t>
            </a:r>
            <a:endParaRPr lang="en-US" altLang="x-none" sz="2400" i="1" dirty="0">
              <a:solidFill>
                <a:schemeClr val="tx2"/>
              </a:solidFill>
              <a:latin typeface="Times New Roman" panose="02020603050405020304" pitchFamily="18" charset="0"/>
              <a:cs typeface="Times New Roman" panose="02020603050405020304" pitchFamily="18" charset="0"/>
            </a:endParaRPr>
          </a:p>
          <a:p>
            <a:pPr marL="342900" lvl="0" indent="-342900" algn="just">
              <a:spcBef>
                <a:spcPct val="0"/>
              </a:spcBef>
              <a:buNone/>
            </a:pPr>
            <a:r>
              <a:rPr lang="en-US" altLang="x-none" sz="2400" i="1" dirty="0">
                <a:solidFill>
                  <a:schemeClr val="tx2"/>
                </a:solidFill>
                <a:latin typeface="Times New Roman" panose="02020603050405020304" pitchFamily="18" charset="0"/>
                <a:cs typeface="Times New Roman" panose="02020603050405020304" pitchFamily="18" charset="0"/>
              </a:rPr>
              <a:t>+ </a:t>
            </a:r>
            <a:r>
              <a:rPr lang="pt-BR" altLang="x-none" sz="2400" dirty="0">
                <a:solidFill>
                  <a:schemeClr val="tx2"/>
                </a:solidFill>
                <a:latin typeface="Times New Roman" panose="02020603050405020304" pitchFamily="18" charset="0"/>
                <a:cs typeface="Times New Roman" panose="02020603050405020304" pitchFamily="18" charset="0"/>
              </a:rPr>
              <a:t>Người lao động tự do về thân thể, có quyền bán sức lao động của </a:t>
            </a:r>
            <a:r>
              <a:rPr lang="pt-BR" altLang="x-none" sz="2400" dirty="0">
                <a:solidFill>
                  <a:schemeClr val="tx2"/>
                </a:solidFill>
                <a:latin typeface="Times New Roman" panose="02020603050405020304" pitchFamily="18" charset="0"/>
                <a:cs typeface="Times New Roman" panose="02020603050405020304" pitchFamily="18" charset="0"/>
              </a:rPr>
              <a:t>mình</a:t>
            </a:r>
            <a:endParaRPr lang="pt-BR" altLang="x-none" sz="2400" dirty="0">
              <a:solidFill>
                <a:schemeClr val="tx2"/>
              </a:solidFill>
              <a:latin typeface="Times New Roman" panose="02020603050405020304" pitchFamily="18" charset="0"/>
              <a:cs typeface="Times New Roman" panose="02020603050405020304" pitchFamily="18" charset="0"/>
            </a:endParaRPr>
          </a:p>
          <a:p>
            <a:pPr marL="342900" lvl="0" indent="-342900" algn="just">
              <a:spcBef>
                <a:spcPct val="0"/>
              </a:spcBef>
              <a:buNone/>
            </a:pPr>
            <a:r>
              <a:rPr lang="pt-BR" altLang="x-none" sz="2400" dirty="0">
                <a:solidFill>
                  <a:schemeClr val="tx2"/>
                </a:solidFill>
                <a:latin typeface="Times New Roman" panose="02020603050405020304" pitchFamily="18" charset="0"/>
                <a:cs typeface="Times New Roman" panose="02020603050405020304" pitchFamily="18" charset="0"/>
              </a:rPr>
              <a:t>+ Người lao động </a:t>
            </a:r>
            <a:r>
              <a:rPr lang="pt-BR" altLang="x-none" sz="2400" dirty="0">
                <a:solidFill>
                  <a:schemeClr val="tx2"/>
                </a:solidFill>
                <a:latin typeface="Times New Roman" panose="02020603050405020304" pitchFamily="18" charset="0"/>
                <a:cs typeface="Times New Roman" panose="02020603050405020304" pitchFamily="18" charset="0"/>
              </a:rPr>
              <a:t>không có tư liệu sản xuất</a:t>
            </a:r>
            <a:endParaRPr lang="en-US" altLang="x-none" sz="2400" dirty="0">
              <a:solidFill>
                <a:schemeClr val="tx2"/>
              </a:solidFill>
              <a:latin typeface="Times New Roman" panose="02020603050405020304" pitchFamily="18" charset="0"/>
              <a:ea typeface="Times New Roman" panose="02020603050405020304" pitchFamily="18" charset="0"/>
            </a:endParaRPr>
          </a:p>
        </p:txBody>
      </p:sp>
      <p:pic>
        <p:nvPicPr>
          <p:cNvPr id="173058" name="Picture 2" descr="Lịch sử 10 Bài 32 - Cuộc cách mạng công nghiệp ở Châu Âu - aibennhayhon.com"/>
          <p:cNvPicPr>
            <a:picLocks noChangeAspect="1"/>
          </p:cNvPicPr>
          <p:nvPr/>
        </p:nvPicPr>
        <p:blipFill>
          <a:blip r:embed="rId1"/>
          <a:stretch>
            <a:fillRect/>
          </a:stretch>
        </p:blipFill>
        <p:spPr>
          <a:xfrm>
            <a:off x="6527800" y="1700213"/>
            <a:ext cx="5337175" cy="4516437"/>
          </a:xfrm>
          <a:prstGeom prst="rect">
            <a:avLst/>
          </a:prstGeom>
          <a:noFill/>
          <a:ln w="9525">
            <a:noFill/>
          </a:ln>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3058"/>
                                        </p:tgtEl>
                                        <p:attrNameLst>
                                          <p:attrName>style.visibility</p:attrName>
                                        </p:attrNameLst>
                                      </p:cBhvr>
                                      <p:to>
                                        <p:strVal val="visible"/>
                                      </p:to>
                                    </p:set>
                                    <p:anim calcmode="lin" valueType="num">
                                      <p:cBhvr additive="base">
                                        <p:cTn id="11" dur="500" fill="hold"/>
                                        <p:tgtEl>
                                          <p:spTgt spid="173058"/>
                                        </p:tgtEl>
                                        <p:attrNameLst>
                                          <p:attrName>ppt_x</p:attrName>
                                        </p:attrNameLst>
                                      </p:cBhvr>
                                      <p:tavLst>
                                        <p:tav tm="0">
                                          <p:val>
                                            <p:strVal val="#ppt_x"/>
                                          </p:val>
                                        </p:tav>
                                        <p:tav tm="100000">
                                          <p:val>
                                            <p:strVal val="#ppt_x"/>
                                          </p:val>
                                        </p:tav>
                                      </p:tavLst>
                                    </p:anim>
                                    <p:anim calcmode="lin" valueType="num">
                                      <p:cBhvr additive="base">
                                        <p:cTn id="12" dur="500" fill="hold"/>
                                        <p:tgtEl>
                                          <p:spTgt spid="173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AutoShape 46"/>
          <p:cNvSpPr>
            <a:spLocks noChangeArrowheads="1"/>
          </p:cNvSpPr>
          <p:nvPr/>
        </p:nvSpPr>
        <p:spPr bwMode="ltGray">
          <a:xfrm rot="5400000">
            <a:off x="-898525" y="1755775"/>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492919"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3429000" y="4959350"/>
            <a:ext cx="381000" cy="520700"/>
            <a:chOff x="2078" y="1387"/>
            <a:chExt cx="1615" cy="2201"/>
          </a:xfrm>
        </p:grpSpPr>
        <p:sp>
          <p:nvSpPr>
            <p:cNvPr id="39953"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sp>
          <p:nvSpPr>
            <p:cNvPr id="39954"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956" name="Oval 64"/>
            <p:cNvSpPr/>
            <p:nvPr/>
          </p:nvSpPr>
          <p:spPr>
            <a:xfrm>
              <a:off x="2254" y="1387"/>
              <a:ext cx="1101" cy="2201"/>
            </a:xfrm>
            <a:prstGeom prst="ellipse">
              <a:avLst/>
            </a:prstGeom>
            <a:gradFill rotWithShape="1">
              <a:gsLst>
                <a:gs pos="0">
                  <a:srgbClr val="000000"/>
                </a:gs>
                <a:gs pos="100000">
                  <a:srgbClr val="48BE67"/>
                </a:gs>
              </a:gsLst>
              <a:lin ang="2700000" scaled="1"/>
              <a:tileRect/>
            </a:gradFill>
            <a:ln w="38100">
              <a:noFill/>
            </a:ln>
          </p:spPr>
          <p:txBody>
            <a:bodyPr wrap="none"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958" name="Oval 66"/>
            <p:cNvSpPr/>
            <p:nvPr/>
          </p:nvSpPr>
          <p:spPr>
            <a:xfrm>
              <a:off x="2337" y="1387"/>
              <a:ext cx="1096" cy="2201"/>
            </a:xfrm>
            <a:prstGeom prst="ellipse">
              <a:avLst/>
            </a:prstGeom>
            <a:gradFill rotWithShape="1">
              <a:gsLst>
                <a:gs pos="0">
                  <a:srgbClr val="48BE67"/>
                </a:gs>
                <a:gs pos="100000">
                  <a:srgbClr val="235C32"/>
                </a:gs>
              </a:gsLst>
              <a:lin ang="2700000" scaled="1"/>
              <a:tileRect/>
            </a:gradFill>
            <a:ln w="38100">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grpSp>
      <p:grpSp>
        <p:nvGrpSpPr>
          <p:cNvPr id="3" name="Group 67"/>
          <p:cNvGrpSpPr/>
          <p:nvPr/>
        </p:nvGrpSpPr>
        <p:grpSpPr>
          <a:xfrm>
            <a:off x="3276600" y="2673350"/>
            <a:ext cx="381000" cy="520700"/>
            <a:chOff x="2078" y="1387"/>
            <a:chExt cx="1615" cy="2201"/>
          </a:xfrm>
        </p:grpSpPr>
        <p:sp>
          <p:nvSpPr>
            <p:cNvPr id="39947"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sp>
          <p:nvSpPr>
            <p:cNvPr id="39948"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nchorCtr="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950" name="Oval 71"/>
            <p:cNvSpPr/>
            <p:nvPr/>
          </p:nvSpPr>
          <p:spPr>
            <a:xfrm>
              <a:off x="2254" y="1387"/>
              <a:ext cx="1101" cy="2201"/>
            </a:xfrm>
            <a:prstGeom prst="ellipse">
              <a:avLst/>
            </a:prstGeom>
            <a:gradFill rotWithShape="1">
              <a:gsLst>
                <a:gs pos="0">
                  <a:srgbClr val="21B3E1"/>
                </a:gs>
                <a:gs pos="100000">
                  <a:srgbClr val="0F5368"/>
                </a:gs>
              </a:gsLst>
              <a:lin ang="5400000" scaled="1"/>
              <a:tileRect/>
            </a:gradFill>
            <a:ln w="38100">
              <a:noFill/>
            </a:ln>
          </p:spPr>
          <p:txBody>
            <a:bodyPr wrap="none"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952" name="Oval 73"/>
            <p:cNvSpPr/>
            <p:nvPr/>
          </p:nvSpPr>
          <p:spPr>
            <a:xfrm>
              <a:off x="2337" y="1387"/>
              <a:ext cx="1096" cy="2201"/>
            </a:xfrm>
            <a:prstGeom prst="ellipse">
              <a:avLst/>
            </a:prstGeom>
            <a:gradFill rotWithShape="1">
              <a:gsLst>
                <a:gs pos="0">
                  <a:srgbClr val="21B3E1"/>
                </a:gs>
                <a:gs pos="100000">
                  <a:srgbClr val="10576D"/>
                </a:gs>
              </a:gsLst>
              <a:lin ang="2700000" scaled="1"/>
              <a:tileRect/>
            </a:gradFill>
            <a:ln w="38100">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vi-VN" sz="1800" dirty="0">
                <a:latin typeface="Calibri" panose="020F0502020204030204" pitchFamily="34" charset="0"/>
                <a:ea typeface="Arial" panose="020B0604020202020204" pitchFamily="34" charset="0"/>
              </a:endParaRPr>
            </a:p>
          </p:txBody>
        </p:sp>
      </p:grpSp>
      <p:sp>
        <p:nvSpPr>
          <p:cNvPr id="37" name="Rounded Rectangle 36"/>
          <p:cNvSpPr/>
          <p:nvPr/>
        </p:nvSpPr>
        <p:spPr>
          <a:xfrm>
            <a:off x="1939925" y="381000"/>
            <a:ext cx="8194675" cy="762000"/>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a:buNone/>
            </a:pPr>
            <a:r>
              <a:rPr lang="pt-BR" altLang="x-none" sz="2400" b="1" i="1" dirty="0">
                <a:solidFill>
                  <a:srgbClr val="0000FF"/>
                </a:solidFill>
                <a:latin typeface="Times New Roman" panose="02020603050405020304" pitchFamily="18" charset="0"/>
                <a:cs typeface="Times New Roman" panose="02020603050405020304" pitchFamily="18" charset="0"/>
              </a:rPr>
              <a:t>- Hai thuộc tính của h</a:t>
            </a:r>
            <a:r>
              <a:rPr lang="pt-BR" altLang="x-none" sz="2400" b="1" i="1" dirty="0">
                <a:solidFill>
                  <a:srgbClr val="0000FF"/>
                </a:solidFill>
                <a:latin typeface="Times New Roman" panose="02020603050405020304" pitchFamily="18" charset="0"/>
                <a:ea typeface="Times New Roman" panose="02020603050405020304" pitchFamily="18" charset="0"/>
              </a:rPr>
              <a:t>à</a:t>
            </a:r>
            <a:r>
              <a:rPr lang="pt-BR" altLang="x-none" sz="2400" b="1" i="1" dirty="0">
                <a:solidFill>
                  <a:srgbClr val="0000FF"/>
                </a:solidFill>
                <a:latin typeface="Times New Roman" panose="02020603050405020304" pitchFamily="18" charset="0"/>
                <a:cs typeface="Times New Roman" panose="02020603050405020304" pitchFamily="18" charset="0"/>
              </a:rPr>
              <a:t>ng hóa sức lao động</a:t>
            </a:r>
            <a:endParaRPr sz="2400" b="1" i="1" dirty="0">
              <a:solidFill>
                <a:srgbClr val="0000FF"/>
              </a:solidFill>
              <a:latin typeface="Times New Roman" panose="02020603050405020304" pitchFamily="18" charset="0"/>
              <a:ea typeface="Times New Roman" panose="02020603050405020304" pitchFamily="18" charset="0"/>
            </a:endParaRPr>
          </a:p>
        </p:txBody>
      </p:sp>
      <p:sp>
        <p:nvSpPr>
          <p:cNvPr id="38" name="AutoShape 50"/>
          <p:cNvSpPr>
            <a:spLocks noChangeArrowheads="1"/>
          </p:cNvSpPr>
          <p:nvPr/>
        </p:nvSpPr>
        <p:spPr bwMode="gray">
          <a:xfrm>
            <a:off x="3657600" y="1419225"/>
            <a:ext cx="7407275" cy="2009775"/>
          </a:xfrm>
          <a:prstGeom prst="roundRect">
            <a:avLst>
              <a:gd name="adj" fmla="val 50000"/>
            </a:avLst>
          </a:prstGeom>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28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p:cNvSpPr>
            <a:spLocks noChangeArrowheads="1"/>
          </p:cNvSpPr>
          <p:nvPr/>
        </p:nvSpPr>
        <p:spPr bwMode="gray">
          <a:xfrm>
            <a:off x="3962400" y="4005263"/>
            <a:ext cx="7389813" cy="2547938"/>
          </a:xfrm>
          <a:prstGeom prst="roundRect">
            <a:avLst>
              <a:gd name="adj" fmla="val 50000"/>
            </a:avLst>
          </a:prstGeom>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28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886200" y="1700213"/>
            <a:ext cx="6746875" cy="1447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buNone/>
            </a:pPr>
            <a:r>
              <a:rPr lang="vi-VN" altLang="vi-VN" i="1" dirty="0">
                <a:cs typeface="Arial" panose="020B0604020202020204" pitchFamily="34" charset="0"/>
              </a:rPr>
              <a:t> </a:t>
            </a:r>
            <a:r>
              <a:rPr lang="en-US" altLang="vi-VN" i="1" dirty="0">
                <a:cs typeface="Arial" panose="020B0604020202020204" pitchFamily="34" charset="0"/>
              </a:rPr>
              <a:t>	</a:t>
            </a:r>
            <a:r>
              <a:rPr lang="pt-BR" altLang="vi-VN" sz="2800" i="1" dirty="0">
                <a:latin typeface="Times New Roman" panose="02020603050405020304" pitchFamily="18" charset="0"/>
                <a:cs typeface="Times New Roman" panose="02020603050405020304" pitchFamily="18" charset="0"/>
              </a:rPr>
              <a:t>Giá trị h</a:t>
            </a:r>
            <a:r>
              <a:rPr lang="pt-BR" altLang="vi-VN" sz="2800" i="1" dirty="0">
                <a:latin typeface="Times New Roman" panose="02020603050405020304" pitchFamily="18" charset="0"/>
                <a:ea typeface="Times New Roman" panose="02020603050405020304" pitchFamily="18" charset="0"/>
              </a:rPr>
              <a:t>à</a:t>
            </a:r>
            <a:r>
              <a:rPr lang="pt-BR" altLang="vi-VN" sz="2800" i="1" dirty="0">
                <a:latin typeface="Times New Roman" panose="02020603050405020304" pitchFamily="18" charset="0"/>
                <a:cs typeface="Times New Roman" panose="02020603050405020304" pitchFamily="18" charset="0"/>
              </a:rPr>
              <a:t>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a:t>
            </a:r>
            <a:r>
              <a:rPr lang="pt-BR" altLang="vi-VN" sz="2800" dirty="0">
                <a:latin typeface="Times New Roman" panose="02020603050405020304" pitchFamily="18" charset="0"/>
                <a:ea typeface="Times New Roman" panose="02020603050405020304" pitchFamily="18" charset="0"/>
              </a:rPr>
              <a:t>à</a:t>
            </a:r>
            <a:r>
              <a:rPr lang="pt-BR" altLang="vi-VN" sz="2800" dirty="0">
                <a:latin typeface="Times New Roman" panose="02020603050405020304" pitchFamily="18" charset="0"/>
                <a:cs typeface="Times New Roman" panose="02020603050405020304" pitchFamily="18" charset="0"/>
              </a:rPr>
              <a:t> tái sản xuất ra nó. </a:t>
            </a:r>
            <a:endParaRPr lang="vi-VN" altLang="vi-VN" sz="28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4151313" y="4221163"/>
            <a:ext cx="6913562" cy="22463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1" indent="0">
              <a:buNone/>
            </a:pPr>
            <a:r>
              <a:rPr lang="pt-BR" altLang="vi-VN" i="1" dirty="0">
                <a:latin typeface="Times New Roman" panose="02020603050405020304" pitchFamily="18" charset="0"/>
                <a:cs typeface="Times New Roman" panose="02020603050405020304" pitchFamily="18" charset="0"/>
              </a:rPr>
              <a:t> 	Giá trị sử dụng của h</a:t>
            </a:r>
            <a:r>
              <a:rPr lang="pt-BR" altLang="vi-VN" i="1" dirty="0">
                <a:latin typeface="Times New Roman" panose="02020603050405020304" pitchFamily="18" charset="0"/>
                <a:ea typeface="Times New Roman" panose="02020603050405020304" pitchFamily="18" charset="0"/>
              </a:rPr>
              <a:t>à</a:t>
            </a:r>
            <a:r>
              <a:rPr lang="pt-BR" altLang="vi-VN" i="1" dirty="0">
                <a:latin typeface="Times New Roman" panose="02020603050405020304" pitchFamily="18" charset="0"/>
                <a:cs typeface="Times New Roman" panose="02020603050405020304" pitchFamily="18" charset="0"/>
              </a:rPr>
              <a:t>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a:t>
            </a:r>
            <a:r>
              <a:rPr lang="pt-BR" altLang="vi-VN" dirty="0">
                <a:latin typeface="Times New Roman" panose="02020603050405020304" pitchFamily="18" charset="0"/>
                <a:ea typeface="Times New Roman" panose="02020603050405020304" pitchFamily="18" charset="0"/>
              </a:rPr>
              <a:t>à</a:t>
            </a:r>
            <a:r>
              <a:rPr lang="pt-BR" altLang="vi-VN" dirty="0">
                <a:latin typeface="Times New Roman" panose="02020603050405020304" pitchFamily="18" charset="0"/>
                <a:cs typeface="Times New Roman" panose="02020603050405020304" pitchFamily="18" charset="0"/>
              </a:rPr>
              <a:t> giá trị thặng dư. </a:t>
            </a:r>
            <a:endParaRPr lang="vi-VN" altLang="vi-VN" dirty="0">
              <a:latin typeface="Times New Roman" panose="02020603050405020304" pitchFamily="18" charset="0"/>
              <a:ea typeface="Times New Roman" panose="02020603050405020304" pitchFamily="18" charset="0"/>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6" name="Google Shape;188;p12"/>
          <p:cNvPicPr preferRelativeResize="0">
            <a:picLocks noChangeAspect="1"/>
          </p:cNvPicPr>
          <p:nvPr/>
        </p:nvPicPr>
        <p:blipFill>
          <a:blip r:embed="rId1"/>
          <a:stretch>
            <a:fillRect/>
          </a:stretch>
        </p:blipFill>
        <p:spPr>
          <a:xfrm>
            <a:off x="23813" y="-315912"/>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spcFirstLastPara="1" vert="horz" wrap="square" lIns="121900" tIns="121900" rIns="121900" bIns="121900" numCol="1" anchor="t" anchorCtr="0" compatLnSpc="1">
            <a:noAutofit/>
          </a:bodyPr>
          <a:p>
            <a:pPr algn="justLow" eaLnBrk="1" hangingPunct="1">
              <a:spcBef>
                <a:spcPct val="0"/>
              </a:spcBef>
              <a:spcAft>
                <a:spcPct val="0"/>
              </a:spcAft>
              <a:buClrTx/>
              <a:buFontTx/>
            </a:pPr>
            <a:r>
              <a:rPr lang="en-US" altLang="en-US" sz="2800" b="1" i="1" dirty="0">
                <a:solidFill>
                  <a:schemeClr val="tx1"/>
                </a:solidFill>
                <a:latin typeface="Times New Roman" panose="02020603050405020304" pitchFamily="18" charset="0"/>
                <a:ea typeface="+mn-ea"/>
                <a:cs typeface="Times New Roman" panose="02020603050405020304" pitchFamily="18" charset="0"/>
              </a:rPr>
              <a:t>		</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L</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rPr>
              <a:t>à</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 một bộ phận của giá trị mới dôi ra ngo</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rPr>
              <a:t>à</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i giá trị sức lao động do công nhân l</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rPr>
              <a:t>à</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m thuê tạo ra v</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rPr>
              <a:t>à</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 bị nh</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rPr>
              <a:t>à</a:t>
            </a:r>
            <a:r>
              <a:rPr lang="en-US" altLang="x-none" sz="2800" dirty="0">
                <a:solidFill>
                  <a:schemeClr val="tx1"/>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 tư bản chiếm không.</a:t>
            </a:r>
            <a:endParaRPr sz="2800" dirty="0">
              <a:solidFill>
                <a:schemeClr val="tx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endParaRPr>
          </a:p>
        </p:txBody>
      </p:sp>
      <p:sp>
        <p:nvSpPr>
          <p:cNvPr id="41988" name="Google Shape;191;p12"/>
          <p:cNvSpPr txBox="1"/>
          <p:nvPr/>
        </p:nvSpPr>
        <p:spPr>
          <a:xfrm>
            <a:off x="352425" y="596900"/>
            <a:ext cx="7399338" cy="455613"/>
          </a:xfrm>
          <a:prstGeom prst="rect">
            <a:avLst/>
          </a:prstGeom>
          <a:noFill/>
          <a:ln w="9525">
            <a:noFill/>
          </a:ln>
        </p:spPr>
        <p:txBody>
          <a:bodyPr lIns="121900" tIns="60933" rIns="121900" bIns="60933">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lnSpc>
                <a:spcPct val="90000"/>
              </a:lnSpc>
              <a:spcBef>
                <a:spcPct val="0"/>
              </a:spcBef>
              <a:buNone/>
            </a:pPr>
            <a:r>
              <a:rPr sz="2400" b="1" dirty="0">
                <a:solidFill>
                  <a:srgbClr val="0000FF"/>
                </a:solidFill>
                <a:latin typeface="Calibri" panose="020F0502020204030204" pitchFamily="34" charset="0"/>
                <a:cs typeface="Arial" panose="020B0604020202020204" pitchFamily="34" charset="0"/>
              </a:rPr>
              <a:t>GIÁ TRỊ THẶNG DƯ (m)</a:t>
            </a:r>
            <a:endParaRPr sz="2400" b="1" dirty="0">
              <a:solidFill>
                <a:srgbClr val="0000FF"/>
              </a:solidFill>
              <a:latin typeface="Calibri" panose="020F0502020204030204" pitchFamily="34" charset="0"/>
              <a:ea typeface="Arial" panose="020B0604020202020204" pitchFamily="34"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352425" y="2060575"/>
            <a:ext cx="9128125" cy="2952750"/>
          </a:xfrm>
        </p:spPr>
        <p:txBody>
          <a:bodyPr vert="horz" wrap="square" lIns="121900" tIns="121900" rIns="121900" bIns="121900" anchor="t" anchorCtr="0"/>
          <a:p>
            <a:pPr algn="just">
              <a:spcBef>
                <a:spcPct val="0"/>
              </a:spcBef>
              <a:spcAft>
                <a:spcPct val="0"/>
              </a:spcAft>
              <a:buClrTx/>
              <a:buFontTx/>
            </a:pPr>
            <a:r>
              <a:rPr lang="en-US" altLang="en-US" sz="2800" b="1" i="1" dirty="0">
                <a:solidFill>
                  <a:schemeClr val="tx1"/>
                </a:solidFill>
                <a:latin typeface="Times New Roman" panose="02020603050405020304" pitchFamily="18" charset="0"/>
                <a:ea typeface="+mn-ea"/>
                <a:cs typeface="Times New Roman" panose="02020603050405020304" pitchFamily="18" charset="0"/>
              </a:rPr>
              <a:t>		</a:t>
            </a:r>
            <a:r>
              <a:rPr lang="pt-BR" altLang="x-none" sz="2800" b="1" i="1" dirty="0">
                <a:solidFill>
                  <a:srgbClr val="000000"/>
                </a:solidFill>
                <a:latin typeface="Times New Roman" panose="02020603050405020304" pitchFamily="18" charset="0"/>
                <a:ea typeface="+mn-ea"/>
                <a:cs typeface="Times New Roman" panose="02020603050405020304" pitchFamily="18" charset="0"/>
              </a:rPr>
              <a:t>Bản chất của chủ nghĩa tư bản: </a:t>
            </a:r>
            <a:r>
              <a:rPr lang="pt-BR" altLang="x-none" sz="2800" dirty="0">
                <a:solidFill>
                  <a:srgbClr val="000000"/>
                </a:solidFill>
                <a:latin typeface="Times New Roman" panose="02020603050405020304" pitchFamily="18" charset="0"/>
                <a:ea typeface="+mn-ea"/>
                <a:cs typeface="Times New Roman" panose="02020603050405020304" pitchFamily="18" charset="0"/>
              </a:rPr>
              <a:t>Học thuyết giá trị thặng dư đã vạch rõ bản chất của nền sản xuất tư bản chủ nghĩa; chứng minh khoa học về cách thức bóc lột giai cấp công nhân của giai cấp tư sản v</a:t>
            </a:r>
            <a:r>
              <a:rPr lang="pt-BR" altLang="x-none" sz="2800" dirty="0">
                <a:solidFill>
                  <a:srgbClr val="000000"/>
                </a:solidFill>
                <a:latin typeface="Times New Roman" panose="02020603050405020304" pitchFamily="18" charset="0"/>
                <a:ea typeface="Times New Roman" panose="02020603050405020304" pitchFamily="18" charset="0"/>
                <a:cs typeface="+mn-cs"/>
              </a:rPr>
              <a:t>à</a:t>
            </a:r>
            <a:r>
              <a:rPr lang="pt-BR" altLang="x-none" sz="2800" dirty="0">
                <a:solidFill>
                  <a:srgbClr val="000000"/>
                </a:solidFill>
                <a:latin typeface="Times New Roman" panose="02020603050405020304" pitchFamily="18" charset="0"/>
                <a:ea typeface="+mn-ea"/>
                <a:cs typeface="Times New Roman" panose="02020603050405020304" pitchFamily="18" charset="0"/>
              </a:rPr>
              <a:t> luận chứng những mâu thuẫn nội tại của chủ nghĩa tư bản</a:t>
            </a:r>
            <a:endParaRPr lang="en-US" altLang="x-none" sz="2800" dirty="0">
              <a:solidFill>
                <a:srgbClr val="000000"/>
              </a:solidFill>
              <a:latin typeface="Times New Roman" panose="02020603050405020304" pitchFamily="18" charset="0"/>
              <a:ea typeface="Times New Roman" panose="02020603050405020304" pitchFamily="18" charset="0"/>
              <a:cs typeface="+mn-cs"/>
            </a:endParaRPr>
          </a:p>
        </p:txBody>
      </p:sp>
      <p:sp>
        <p:nvSpPr>
          <p:cNvPr id="15364" name="Google Shape;191;p12"/>
          <p:cNvSpPr txBox="1">
            <a:spLocks noChangeArrowheads="1"/>
          </p:cNvSpPr>
          <p:nvPr/>
        </p:nvSpPr>
        <p:spPr bwMode="auto">
          <a:xfrm>
            <a:off x="352425" y="261938"/>
            <a:ext cx="7399338"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nSpc>
                <a:spcPct val="90000"/>
              </a:lnSpc>
              <a:spcBef>
                <a:spcPts val="1000"/>
              </a:spcBef>
              <a:buNone/>
            </a:pPr>
            <a:r>
              <a:rPr lang="en-US" altLang="x-none" sz="2400" b="1" i="1" dirty="0">
                <a:solidFill>
                  <a:srgbClr val="0000FF"/>
                </a:solidFill>
                <a:latin typeface="Times New Roman" panose="02020603050405020304" pitchFamily="18" charset="0"/>
                <a:cs typeface="Times New Roman" panose="02020603050405020304" pitchFamily="18" charset="0"/>
              </a:rPr>
              <a:t>2. Kinh tế chính trị</a:t>
            </a:r>
            <a:endParaRPr lang="en-US" altLang="x-none" sz="2400" b="1" i="1" dirty="0">
              <a:solidFill>
                <a:srgbClr val="0000FF"/>
              </a:solidFill>
              <a:latin typeface="Times New Roman" panose="02020603050405020304" pitchFamily="18" charset="0"/>
              <a:cs typeface="Times New Roman" panose="02020603050405020304" pitchFamily="18" charset="0"/>
            </a:endParaRPr>
          </a:p>
          <a:p>
            <a:pPr marL="0" lvl="0" indent="0">
              <a:lnSpc>
                <a:spcPct val="90000"/>
              </a:lnSpc>
              <a:spcBef>
                <a:spcPts val="1000"/>
              </a:spcBef>
              <a:buNone/>
            </a:pPr>
            <a:r>
              <a:rPr lang="en-US" altLang="en-US" sz="2400" dirty="0">
                <a:latin typeface="Times New Roman" panose="02020603050405020304" pitchFamily="18" charset="0"/>
                <a:cs typeface="Times New Roman" panose="02020603050405020304" pitchFamily="18" charset="0"/>
              </a:rPr>
              <a:t>a. Học thuyết giá trị</a:t>
            </a:r>
            <a:endParaRPr lang="en-US" altLang="x-none" sz="2000" b="1" i="1" dirty="0">
              <a:latin typeface="Times New Roman" panose="02020603050405020304" pitchFamily="18" charset="0"/>
              <a:ea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6082" name="Google Shape;205;p14"/>
          <p:cNvPicPr preferRelativeResize="0">
            <a:picLocks noChangeAspect="1"/>
          </p:cNvPicPr>
          <p:nvPr/>
        </p:nvPicPr>
        <p:blipFill>
          <a:blip r:embed="rId1"/>
          <a:srcRect l="31416"/>
          <a:stretch>
            <a:fillRect/>
          </a:stretch>
        </p:blipFill>
        <p:spPr>
          <a:xfrm>
            <a:off x="7464425" y="-47625"/>
            <a:ext cx="4725988" cy="6905625"/>
          </a:xfrm>
          <a:prstGeom prst="rect">
            <a:avLst/>
          </a:prstGeom>
          <a:noFill/>
          <a:ln w="9525">
            <a:noFill/>
          </a:ln>
        </p:spPr>
      </p:pic>
      <p:sp>
        <p:nvSpPr>
          <p:cNvPr id="206" name="Google Shape;206;p14"/>
          <p:cNvSpPr>
            <a:spLocks noGrp="1"/>
          </p:cNvSpPr>
          <p:nvPr>
            <p:ph type="subTitle" idx="1"/>
          </p:nvPr>
        </p:nvSpPr>
        <p:spPr>
          <a:xfrm>
            <a:off x="190500" y="1484313"/>
            <a:ext cx="8353425" cy="4176712"/>
          </a:xfrm>
        </p:spPr>
        <p:txBody>
          <a:bodyPr vert="horz" wrap="square" lIns="121900" tIns="121900" rIns="121900" bIns="121900" anchor="b" anchorCtr="0"/>
          <a:p>
            <a:pPr algn="just">
              <a:spcBef>
                <a:spcPct val="0"/>
              </a:spcBef>
              <a:spcAft>
                <a:spcPct val="0"/>
              </a:spcAft>
              <a:buClrTx/>
              <a:buFontTx/>
            </a:pPr>
            <a:r>
              <a:rPr lang="en-US" altLang="en-US" sz="2400" dirty="0">
                <a:solidFill>
                  <a:srgbClr val="000000"/>
                </a:solidFill>
                <a:latin typeface="Times New Roman" panose="02020603050405020304" pitchFamily="18" charset="0"/>
                <a:ea typeface="+mn-ea"/>
                <a:cs typeface="Times New Roman" panose="02020603050405020304" pitchFamily="18" charset="0"/>
              </a:rPr>
              <a:t>		</a:t>
            </a:r>
            <a:r>
              <a:rPr lang="en-US" altLang="en-US" sz="2400" dirty="0">
                <a:solidFill>
                  <a:schemeClr val="tx2"/>
                </a:solidFill>
                <a:latin typeface="Times New Roman" panose="02020603050405020304" pitchFamily="18" charset="0"/>
                <a:ea typeface="+mn-ea"/>
                <a:cs typeface="Times New Roman" panose="02020603050405020304" pitchFamily="18" charset="0"/>
              </a:rPr>
              <a:t>L</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 một tập đo</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n xã hội ổn định, hình th</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nh v</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 phát triển cùng với quá trình phát triển của nền công nghiệp hiện đại, với nhịp độ phát triển của lực lượng sản xuất có tính chất xã hội hóa ng</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y c</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ng cao; </a:t>
            </a:r>
            <a:r>
              <a:rPr lang="en-US" altLang="en-US" sz="2400" u="sng" dirty="0">
                <a:solidFill>
                  <a:schemeClr val="tx2"/>
                </a:solidFill>
                <a:latin typeface="Times New Roman" panose="02020603050405020304" pitchFamily="18" charset="0"/>
                <a:ea typeface="+mn-ea"/>
                <a:cs typeface="Times New Roman" panose="02020603050405020304" pitchFamily="18" charset="0"/>
              </a:rPr>
              <a:t>l</a:t>
            </a:r>
            <a:r>
              <a:rPr lang="en-US" altLang="en-US" sz="2400" u="sng" dirty="0">
                <a:solidFill>
                  <a:schemeClr val="tx2"/>
                </a:solidFill>
                <a:latin typeface="Times New Roman" panose="02020603050405020304" pitchFamily="18" charset="0"/>
                <a:ea typeface="Times New Roman" panose="02020603050405020304" pitchFamily="18" charset="0"/>
                <a:cs typeface="+mn-cs"/>
              </a:rPr>
              <a:t>à</a:t>
            </a:r>
            <a:r>
              <a:rPr lang="en-US" altLang="en-US" sz="2400" u="sng" dirty="0">
                <a:solidFill>
                  <a:schemeClr val="tx2"/>
                </a:solidFill>
                <a:latin typeface="Times New Roman" panose="02020603050405020304" pitchFamily="18" charset="0"/>
                <a:ea typeface="+mn-ea"/>
                <a:cs typeface="Times New Roman" panose="02020603050405020304" pitchFamily="18" charset="0"/>
              </a:rPr>
              <a:t> lực lượng lao động cơ bản tiên tiến trong các quy trình công nghệ, dịch vụ công nghiệp, trực tiếp hoặc gián tiếp tham gia v</a:t>
            </a:r>
            <a:r>
              <a:rPr lang="en-US" altLang="en-US" sz="2400" u="sng" dirty="0">
                <a:solidFill>
                  <a:schemeClr val="tx2"/>
                </a:solidFill>
                <a:latin typeface="Times New Roman" panose="02020603050405020304" pitchFamily="18" charset="0"/>
                <a:ea typeface="Times New Roman" panose="02020603050405020304" pitchFamily="18" charset="0"/>
                <a:cs typeface="+mn-cs"/>
              </a:rPr>
              <a:t>à</a:t>
            </a:r>
            <a:r>
              <a:rPr lang="en-US" altLang="en-US" sz="2400" u="sng" dirty="0">
                <a:solidFill>
                  <a:schemeClr val="tx2"/>
                </a:solidFill>
                <a:latin typeface="Times New Roman" panose="02020603050405020304" pitchFamily="18" charset="0"/>
                <a:ea typeface="+mn-ea"/>
                <a:cs typeface="Times New Roman" panose="02020603050405020304" pitchFamily="18" charset="0"/>
              </a:rPr>
              <a:t>o quá trình sản xuất, tái sản xuất ra của cải vật chất v</a:t>
            </a:r>
            <a:r>
              <a:rPr lang="en-US" altLang="en-US" sz="2400" u="sng" dirty="0">
                <a:solidFill>
                  <a:schemeClr val="tx2"/>
                </a:solidFill>
                <a:latin typeface="Times New Roman" panose="02020603050405020304" pitchFamily="18" charset="0"/>
                <a:ea typeface="Times New Roman" panose="02020603050405020304" pitchFamily="18" charset="0"/>
                <a:cs typeface="+mn-cs"/>
              </a:rPr>
              <a:t>à</a:t>
            </a:r>
            <a:r>
              <a:rPr lang="en-US" altLang="en-US" sz="2400" u="sng" dirty="0">
                <a:solidFill>
                  <a:schemeClr val="tx2"/>
                </a:solidFill>
                <a:latin typeface="Times New Roman" panose="02020603050405020304" pitchFamily="18" charset="0"/>
                <a:ea typeface="+mn-ea"/>
                <a:cs typeface="Times New Roman" panose="02020603050405020304" pitchFamily="18" charset="0"/>
              </a:rPr>
              <a:t> cải tạo các quan hệ xã hội; </a:t>
            </a:r>
            <a:r>
              <a:rPr lang="en-US" altLang="en-US" sz="2400" dirty="0">
                <a:solidFill>
                  <a:schemeClr val="tx2"/>
                </a:solidFill>
                <a:latin typeface="Times New Roman" panose="02020603050405020304" pitchFamily="18" charset="0"/>
                <a:ea typeface="+mn-ea"/>
                <a:cs typeface="Times New Roman" panose="02020603050405020304" pitchFamily="18" charset="0"/>
              </a:rPr>
              <a:t>đại biểu cho lực lượng sản xuất v</a:t>
            </a:r>
            <a:r>
              <a:rPr lang="en-US" altLang="en-US" sz="2400" dirty="0">
                <a:solidFill>
                  <a:schemeClr val="tx2"/>
                </a:solidFill>
                <a:latin typeface="Times New Roman" panose="02020603050405020304" pitchFamily="18" charset="0"/>
                <a:ea typeface="Times New Roman" panose="02020603050405020304" pitchFamily="18" charset="0"/>
                <a:cs typeface="+mn-cs"/>
              </a:rPr>
              <a:t>à</a:t>
            </a:r>
            <a:r>
              <a:rPr lang="en-US" altLang="en-US" sz="2400" dirty="0">
                <a:solidFill>
                  <a:schemeClr val="tx2"/>
                </a:solidFill>
                <a:latin typeface="Times New Roman" panose="02020603050405020304" pitchFamily="18" charset="0"/>
                <a:ea typeface="+mn-ea"/>
                <a:cs typeface="Times New Roman" panose="02020603050405020304" pitchFamily="18" charset="0"/>
              </a:rPr>
              <a:t> phương thức sản xuất tiên tiến trong thời đại hiện nay. </a:t>
            </a:r>
            <a:endParaRPr lang="en-US" altLang="en-US" sz="2400" dirty="0">
              <a:solidFill>
                <a:schemeClr val="tx2"/>
              </a:solidFill>
              <a:latin typeface="Times New Roman" panose="02020603050405020304" pitchFamily="18" charset="0"/>
              <a:ea typeface="Times New Roman" panose="02020603050405020304" pitchFamily="18" charset="0"/>
              <a:cs typeface="+mn-cs"/>
            </a:endParaRPr>
          </a:p>
        </p:txBody>
      </p:sp>
      <p:sp>
        <p:nvSpPr>
          <p:cNvPr id="11268" name="Google Shape;208;p14"/>
          <p:cNvSpPr txBox="1">
            <a:spLocks noChangeArrowheads="1"/>
          </p:cNvSpPr>
          <p:nvPr/>
        </p:nvSpPr>
        <p:spPr bwMode="auto">
          <a:xfrm>
            <a:off x="352425" y="261938"/>
            <a:ext cx="9415463"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0" tIns="60933" rIns="121900" bIns="60933">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nSpc>
                <a:spcPct val="90000"/>
              </a:lnSpc>
              <a:spcBef>
                <a:spcPts val="1000"/>
              </a:spcBef>
              <a:buNone/>
            </a:pPr>
            <a:r>
              <a:rPr lang="en-US" altLang="en-US" sz="2800" b="1" i="1" dirty="0">
                <a:solidFill>
                  <a:srgbClr val="0000FF"/>
                </a:solidFill>
                <a:latin typeface="Times New Roman" panose="02020603050405020304" pitchFamily="18" charset="0"/>
                <a:cs typeface="Times New Roman" panose="02020603050405020304" pitchFamily="18" charset="0"/>
              </a:rPr>
              <a:t>3. Chủ nghĩa xã hội khoa học</a:t>
            </a:r>
            <a:endParaRPr lang="en-US" altLang="en-US" sz="2800" b="1" i="1" dirty="0">
              <a:solidFill>
                <a:srgbClr val="0000FF"/>
              </a:solidFill>
              <a:latin typeface="Times New Roman" panose="02020603050405020304" pitchFamily="18" charset="0"/>
              <a:cs typeface="Times New Roman" panose="02020603050405020304" pitchFamily="18" charset="0"/>
            </a:endParaRPr>
          </a:p>
          <a:p>
            <a:pPr marL="0" lvl="0" indent="0">
              <a:lnSpc>
                <a:spcPct val="90000"/>
              </a:lnSpc>
              <a:spcBef>
                <a:spcPts val="1000"/>
              </a:spcBef>
              <a:buNone/>
            </a:pPr>
            <a:r>
              <a:rPr lang="pt-BR" altLang="x-none" sz="2800" b="1" dirty="0">
                <a:latin typeface="Times New Roman" panose="02020603050405020304" pitchFamily="18" charset="0"/>
                <a:cs typeface="Times New Roman" panose="02020603050405020304" pitchFamily="18" charset="0"/>
              </a:rPr>
              <a:t>a. Lý luận về sứ mệnh lịch sử của giai cấp công nhân</a:t>
            </a:r>
            <a:endParaRPr lang="en-US" altLang="x-none" sz="2800" dirty="0">
              <a:latin typeface="Times New Roman" panose="02020603050405020304" pitchFamily="18" charset="0"/>
              <a:ea typeface="Times New Roman" panose="02020603050405020304" pitchFamily="18" charset="0"/>
            </a:endParaRPr>
          </a:p>
        </p:txBody>
      </p:sp>
      <p:sp>
        <p:nvSpPr>
          <p:cNvPr id="101" name="Text Box 100"/>
          <p:cNvSpPr txBox="1"/>
          <p:nvPr/>
        </p:nvSpPr>
        <p:spPr>
          <a:xfrm>
            <a:off x="542290" y="1489075"/>
            <a:ext cx="6280785" cy="521970"/>
          </a:xfrm>
          <a:prstGeom prst="rect">
            <a:avLst/>
          </a:prstGeom>
          <a:noFill/>
          <a:ln w="9525">
            <a:noFill/>
          </a:ln>
        </p:spPr>
        <p:txBody>
          <a:bodyPr wrap="square">
            <a:spAutoFit/>
          </a:bodyPr>
          <a:p>
            <a:pPr indent="457200"/>
            <a:r>
              <a:rPr lang="en-US" sz="2800">
                <a:highlight>
                  <a:srgbClr val="FFFFFF"/>
                </a:highlight>
                <a:latin typeface="Wingdings" panose="05000000000000000000" charset="0"/>
                <a:cs typeface="Calibri" panose="020F0502020204030204" pitchFamily="34" charset="0"/>
              </a:rPr>
              <a:t>v </a:t>
            </a:r>
            <a:r>
              <a:rPr lang="en-US" sz="2800" b="1">
                <a:highlight>
                  <a:srgbClr val="FFFFFF"/>
                </a:highlight>
                <a:latin typeface="Times New Roman" panose="02020603050405020304" pitchFamily="18" charset="0"/>
                <a:cs typeface="Calibri" panose="020F0502020204030204" pitchFamily="34" charset="0"/>
              </a:rPr>
              <a:t>Định nghĩa giai cấp công nhân </a:t>
            </a:r>
            <a:endParaRPr lang="en-US" sz="2800"/>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1000"/>
                                        <p:tgtEl>
                                          <p:spTgt spid="206"/>
                                        </p:tgtEl>
                                        <p:attrNameLst>
                                          <p:attrName>ppt_w</p:attrName>
                                        </p:attrNameLst>
                                      </p:cBhvr>
                                      <p:tavLst>
                                        <p:tav tm="0">
                                          <p:val>
                                            <p:fltVal val="0"/>
                                          </p:val>
                                        </p:tav>
                                        <p:tav tm="100000">
                                          <p:val>
                                            <p:strVal val="#ppt_w"/>
                                          </p:val>
                                        </p:tav>
                                      </p:tavLst>
                                    </p:anim>
                                    <p:anim calcmode="lin" valueType="num">
                                      <p:cBhvr additive="base">
                                        <p:cTn id="8" dur="1000"/>
                                        <p:tgtEl>
                                          <p:spTgt spid="20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Title 8"/>
          <p:cNvSpPr>
            <a:spLocks noGrp="1"/>
          </p:cNvSpPr>
          <p:nvPr>
            <p:ph type="title"/>
          </p:nvPr>
        </p:nvSpPr>
        <p:spPr>
          <a:xfrm>
            <a:off x="605155" y="274955"/>
            <a:ext cx="10977245" cy="1143000"/>
          </a:xfrm>
        </p:spPr>
        <p:txBody>
          <a:bodyPr/>
          <a:p>
            <a:r>
              <a:rPr lang="en-US" sz="3200" b="1" i="1">
                <a:latin typeface="Times New Roman" panose="02020603050405020304" pitchFamily="18" charset="0"/>
                <a:cs typeface="Calibri" panose="020F0502020204030204" pitchFamily="34" charset="0"/>
                <a:sym typeface="+mn-ea"/>
              </a:rPr>
              <a:t>Định nghĩa Giai cấp công nhân Việt Nam </a:t>
            </a:r>
            <a:br>
              <a:rPr lang="en-US" sz="3200" b="1" i="1">
                <a:latin typeface="Times New Roman" panose="02020603050405020304" pitchFamily="18" charset="0"/>
                <a:cs typeface="Calibri" panose="020F0502020204030204" pitchFamily="34" charset="0"/>
                <a:sym typeface="+mn-ea"/>
              </a:rPr>
            </a:br>
            <a:r>
              <a:rPr lang="en-US" sz="3200" b="1" i="1">
                <a:latin typeface="Times New Roman" panose="02020603050405020304" pitchFamily="18" charset="0"/>
                <a:cs typeface="Calibri" panose="020F0502020204030204" pitchFamily="34" charset="0"/>
                <a:sym typeface="+mn-ea"/>
              </a:rPr>
              <a:t>(</a:t>
            </a:r>
            <a:r>
              <a:rPr lang="en-US" sz="2400"/>
              <a:t>Nghị quyết Hội nghị Trung ương 6, khoá X của Đảng</a:t>
            </a:r>
            <a:r>
              <a:rPr lang="en-US" sz="3200"/>
              <a:t>)</a:t>
            </a:r>
            <a:endParaRPr lang="en-US" sz="3200"/>
          </a:p>
        </p:txBody>
      </p:sp>
      <p:sp>
        <p:nvSpPr>
          <p:cNvPr id="10" name="Text Placeholder 9"/>
          <p:cNvSpPr>
            <a:spLocks noGrp="1"/>
          </p:cNvSpPr>
          <p:nvPr>
            <p:ph type="body" idx="1"/>
          </p:nvPr>
        </p:nvSpPr>
        <p:spPr/>
        <p:txBody>
          <a:bodyPr/>
          <a:p>
            <a:endParaRPr lang="en-US"/>
          </a:p>
        </p:txBody>
      </p:sp>
      <p:sp>
        <p:nvSpPr>
          <p:cNvPr id="100" name="Text Box 99"/>
          <p:cNvSpPr txBox="1"/>
          <p:nvPr/>
        </p:nvSpPr>
        <p:spPr>
          <a:xfrm>
            <a:off x="167640" y="2050415"/>
            <a:ext cx="5754370" cy="521970"/>
          </a:xfrm>
          <a:prstGeom prst="rect">
            <a:avLst/>
          </a:prstGeom>
          <a:solidFill>
            <a:schemeClr val="bg1"/>
          </a:solidFill>
          <a:ln w="9525">
            <a:noFill/>
          </a:ln>
        </p:spPr>
        <p:txBody>
          <a:bodyPr wrap="square">
            <a:spAutoFit/>
          </a:bodyPr>
          <a:p>
            <a:pPr algn="just"/>
            <a:endParaRPr lang="en-US" sz="2800">
              <a:solidFill>
                <a:schemeClr val="bg1"/>
              </a:solidFill>
              <a:latin typeface="Times New Roman" panose="02020603050405020304" pitchFamily="18" charset="0"/>
              <a:cs typeface="Calibri" panose="020F0502020204030204" pitchFamily="34" charset="0"/>
            </a:endParaRPr>
          </a:p>
        </p:txBody>
      </p:sp>
      <p:sp>
        <p:nvSpPr>
          <p:cNvPr id="11" name="Text Placeholder 10"/>
          <p:cNvSpPr>
            <a:spLocks noGrp="1"/>
          </p:cNvSpPr>
          <p:nvPr>
            <p:ph type="body" sz="quarter" idx="3"/>
          </p:nvPr>
        </p:nvSpPr>
        <p:spPr/>
        <p:txBody>
          <a:bodyPr/>
          <a:p>
            <a:endParaRPr lang="en-US"/>
          </a:p>
        </p:txBody>
      </p:sp>
      <p:sp>
        <p:nvSpPr>
          <p:cNvPr id="12" name="Content Placeholder 11"/>
          <p:cNvSpPr>
            <a:spLocks noGrp="1"/>
          </p:cNvSpPr>
          <p:nvPr>
            <p:ph sz="quarter" idx="4"/>
          </p:nvPr>
        </p:nvSpPr>
        <p:spPr/>
        <p:txBody>
          <a:bodyPr/>
          <a:p>
            <a:pPr algn="just"/>
            <a:r>
              <a:rPr lang="en-US" sz="2800" b="1" i="1">
                <a:latin typeface="Times New Roman" panose="02020603050405020304" pitchFamily="18" charset="0"/>
                <a:cs typeface="Calibri" panose="020F0502020204030204" pitchFamily="34" charset="0"/>
                <a:sym typeface="+mn-ea"/>
              </a:rPr>
              <a:t>Giai cấp công nhân </a:t>
            </a:r>
            <a:r>
              <a:rPr lang="en-US" sz="2800">
                <a:latin typeface="Times New Roman" panose="02020603050405020304" pitchFamily="18" charset="0"/>
                <a:cs typeface="Calibri" panose="020F0502020204030204" pitchFamily="34" charset="0"/>
                <a:sym typeface="+mn-ea"/>
              </a:rPr>
              <a:t> là một lực lượng xã hội to lớn, đang phát triển, bao gồm những người lao động tay chân và trí óc, làm công hưởng lương trong các loại hình kinh doanh sản xuất và dịch vụ công nghiệp hoặc sản xuất kinh doanh và dịch vụ có tính chất công nghiệp.</a:t>
            </a:r>
            <a:endParaRPr lang="en-US" sz="2800">
              <a:solidFill>
                <a:schemeClr val="bg1"/>
              </a:solidFill>
              <a:latin typeface="Times New Roman" panose="02020603050405020304" pitchFamily="18" charset="0"/>
              <a:cs typeface="Calibri" panose="020F0502020204030204" pitchFamily="34" charset="0"/>
            </a:endParaRPr>
          </a:p>
          <a:p>
            <a:pPr algn="just"/>
            <a:endParaRPr lang="en-US" sz="2800"/>
          </a:p>
        </p:txBody>
      </p:sp>
      <p:pic>
        <p:nvPicPr>
          <p:cNvPr id="8" name="Content Placeholder 7"/>
          <p:cNvPicPr/>
          <p:nvPr>
            <p:ph sz="half" idx="2"/>
          </p:nvPr>
        </p:nvPicPr>
        <p:blipFill>
          <a:blip r:embed="rId1"/>
          <a:stretch>
            <a:fillRect/>
          </a:stretch>
        </p:blipFill>
        <p:spPr>
          <a:xfrm>
            <a:off x="609600" y="2174875"/>
            <a:ext cx="5386705" cy="3951605"/>
          </a:xfrm>
          <a:prstGeom prst="rect">
            <a:avLst/>
          </a:prstGeom>
          <a:noFill/>
          <a:ln w="9525">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48132" name="Title 1"/>
          <p:cNvSpPr>
            <a:spLocks noGrp="1"/>
          </p:cNvSpPr>
          <p:nvPr>
            <p:ph type="title"/>
          </p:nvPr>
        </p:nvSpPr>
        <p:spPr>
          <a:xfrm>
            <a:off x="609600" y="-12382"/>
            <a:ext cx="10972800" cy="1143000"/>
          </a:xfrm>
        </p:spPr>
        <p:txBody>
          <a:bodyPr vert="horz" wrap="square" lIns="91440" tIns="45720" rIns="91440" bIns="45720" anchor="ctr" anchorCtr="0"/>
          <a:p>
            <a:pPr algn="l">
              <a:buNone/>
            </a:pPr>
            <a:r>
              <a:rPr lang="en-US" altLang="en-US" sz="2800" b="1" i="1" dirty="0">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800" b="1" i="1" dirty="0">
                <a:solidFill>
                  <a:srgbClr val="0000FF"/>
                </a:solidFill>
                <a:latin typeface="Times New Roman" panose="02020603050405020304" pitchFamily="18" charset="0"/>
                <a:cs typeface="Times New Roman" panose="02020603050405020304" pitchFamily="18" charset="0"/>
              </a:rPr>
            </a:br>
            <a:r>
              <a:rPr lang="pt-BR" altLang="x-none" sz="2800" b="1" dirty="0">
                <a:solidFill>
                  <a:srgbClr val="C00000"/>
                </a:solidFill>
                <a:latin typeface="Times New Roman" panose="02020603050405020304" pitchFamily="18" charset="0"/>
                <a:cs typeface="Times New Roman" panose="02020603050405020304" pitchFamily="18" charset="0"/>
              </a:rPr>
              <a:t>a. Lý luận về sứ mệnh lịch sử của giai cấp công nhân</a:t>
            </a:r>
            <a:endParaRPr lang="en-US" altLang="x-none" sz="2800" dirty="0">
              <a:solidFill>
                <a:srgbClr val="C00000"/>
              </a:solidFill>
              <a:latin typeface="Times New Roman" panose="02020603050405020304" pitchFamily="18" charset="0"/>
              <a:ea typeface="Times New Roman" panose="02020603050405020304" pitchFamily="18" charset="0"/>
            </a:endParaRPr>
          </a:p>
        </p:txBody>
      </p:sp>
      <p:sp>
        <p:nvSpPr>
          <p:cNvPr id="4" name="Rounded Rectangle 3"/>
          <p:cNvSpPr/>
          <p:nvPr/>
        </p:nvSpPr>
        <p:spPr>
          <a:xfrm>
            <a:off x="4552315" y="3249930"/>
            <a:ext cx="2841625" cy="1210945"/>
          </a:xfrm>
          <a:prstGeom prst="round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457200" marR="0" indent="-457200" algn="l" defTabSz="914400" rtl="0" eaLnBrk="0" fontAlgn="base" latinLnBrk="0" hangingPunct="0">
              <a:lnSpc>
                <a:spcPct val="100000"/>
              </a:lnSpc>
              <a:spcBef>
                <a:spcPct val="0"/>
              </a:spcBef>
              <a:spcAft>
                <a:spcPct val="0"/>
              </a:spcAft>
              <a:buClrTx/>
              <a:buSzTx/>
              <a:buFont typeface="Wingdings" panose="05000000000000000000" charset="0"/>
              <a:buChar char="v"/>
            </a:pPr>
            <a:r>
              <a:rPr kumimoji="0" lang="en-US" altLang="en-US" sz="2800" b="1" i="0" u="none" strike="noStrike" cap="none" normalizeH="0" baseline="0" smtClean="0">
                <a:ln>
                  <a:noFill/>
                </a:ln>
                <a:solidFill>
                  <a:srgbClr val="FF0000"/>
                </a:solidFill>
                <a:effectLst/>
                <a:latin typeface="Arial" panose="020B0604020202020204" pitchFamily="34" charset="0"/>
              </a:rPr>
              <a:t>Đặc điểm của GCCN</a:t>
            </a:r>
            <a:endParaRPr kumimoji="0" lang="en-US" altLang="en-US" sz="2800" b="1" i="0" u="none" strike="noStrike" cap="none" normalizeH="0" baseline="0" smtClean="0">
              <a:ln>
                <a:noFill/>
              </a:ln>
              <a:solidFill>
                <a:srgbClr val="FF0000"/>
              </a:solidFill>
              <a:effectLst/>
              <a:latin typeface="Arial" panose="020B0604020202020204" pitchFamily="34" charset="0"/>
            </a:endParaRPr>
          </a:p>
        </p:txBody>
      </p:sp>
      <p:sp>
        <p:nvSpPr>
          <p:cNvPr id="5" name="Rectangles 4"/>
          <p:cNvSpPr/>
          <p:nvPr/>
        </p:nvSpPr>
        <p:spPr>
          <a:xfrm>
            <a:off x="7658735" y="1288415"/>
            <a:ext cx="4533265" cy="1859915"/>
          </a:xfrm>
          <a:prstGeom prst="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lvl="0">
              <a:lnSpc>
                <a:spcPct val="100000"/>
              </a:lnSpc>
              <a:spcBef>
                <a:spcPct val="0"/>
              </a:spcBef>
              <a:spcAft>
                <a:spcPct val="35000"/>
              </a:spcAft>
            </a:pPr>
            <a:r>
              <a:rPr lang="en-US" altLang="en-US" sz="2800" smtClean="0">
                <a:latin typeface="Times New Roman" panose="02020603050405020304" pitchFamily="18" charset="0"/>
                <a:cs typeface="Times New Roman" panose="02020603050405020304" pitchFamily="18" charset="0"/>
                <a:sym typeface="+mn-ea"/>
              </a:rPr>
              <a:t>giai cấp công nhân có tinh thần cách mạng triệt để không chỉ để giải phóng mình mà còn giải phóng toàn bộ xã hội</a:t>
            </a:r>
            <a:endParaRPr lang="en-US" altLang="en-US" sz="2800" smtClean="0">
              <a:latin typeface="Times New Roman" panose="02020603050405020304" pitchFamily="18" charset="0"/>
              <a:cs typeface="Times New Roman" panose="02020603050405020304" pitchFamily="18" charset="0"/>
              <a:sym typeface="+mn-ea"/>
            </a:endParaRPr>
          </a:p>
        </p:txBody>
      </p:sp>
      <p:sp>
        <p:nvSpPr>
          <p:cNvPr id="7" name="Rectangles 6"/>
          <p:cNvSpPr/>
          <p:nvPr/>
        </p:nvSpPr>
        <p:spPr>
          <a:xfrm>
            <a:off x="196215" y="4744085"/>
            <a:ext cx="4099560" cy="1640205"/>
          </a:xfrm>
          <a:prstGeom prst="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Tx/>
              <a:buNone/>
            </a:pPr>
            <a:r>
              <a:rPr lang="en-US" sz="2800" smtClean="0">
                <a:latin typeface="Times New Roman" panose="02020603050405020304" pitchFamily="18" charset="0"/>
                <a:cs typeface="Times New Roman" panose="02020603050405020304" pitchFamily="18" charset="0"/>
                <a:sym typeface="+mn-ea"/>
              </a:rPr>
              <a:t> Giai cấp công nhân có tính chất quốc tế</a:t>
            </a:r>
            <a:endParaRPr lang="en-US" sz="2800" smtClean="0">
              <a:latin typeface="Times New Roman" panose="02020603050405020304" pitchFamily="18" charset="0"/>
              <a:cs typeface="Times New Roman" panose="02020603050405020304" pitchFamily="18" charset="0"/>
              <a:sym typeface="+mn-ea"/>
            </a:endParaRPr>
          </a:p>
        </p:txBody>
      </p:sp>
      <p:sp>
        <p:nvSpPr>
          <p:cNvPr id="9" name="Rectangles 8"/>
          <p:cNvSpPr/>
          <p:nvPr/>
        </p:nvSpPr>
        <p:spPr>
          <a:xfrm>
            <a:off x="7811135" y="4797425"/>
            <a:ext cx="4333240" cy="1650365"/>
          </a:xfrm>
          <a:prstGeom prst="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lvl="0" algn="ctr">
              <a:lnSpc>
                <a:spcPct val="100000"/>
              </a:lnSpc>
              <a:spcBef>
                <a:spcPct val="0"/>
              </a:spcBef>
              <a:spcAft>
                <a:spcPct val="35000"/>
              </a:spcAft>
            </a:pPr>
            <a:r>
              <a:rPr lang="en-US" altLang="en-US" sz="2800" smtClean="0">
                <a:latin typeface="Times New Roman" panose="02020603050405020304" pitchFamily="18" charset="0"/>
                <a:cs typeface="Times New Roman" panose="02020603050405020304" pitchFamily="18" charset="0"/>
                <a:sym typeface="+mn-ea"/>
              </a:rPr>
              <a:t>GCCN  có tính chất tổ chức kỷ luật cao</a:t>
            </a:r>
            <a:endParaRPr lang="en-US" altLang="en-US" sz="2800" smtClean="0">
              <a:latin typeface="Times New Roman" panose="02020603050405020304" pitchFamily="18" charset="0"/>
              <a:cs typeface="Times New Roman" panose="02020603050405020304" pitchFamily="18" charset="0"/>
              <a:sym typeface="+mn-ea"/>
            </a:endParaRPr>
          </a:p>
        </p:txBody>
      </p:sp>
      <p:cxnSp>
        <p:nvCxnSpPr>
          <p:cNvPr id="10" name="Straight Arrow Connector 9"/>
          <p:cNvCxnSpPr/>
          <p:nvPr/>
        </p:nvCxnSpPr>
        <p:spPr>
          <a:xfrm>
            <a:off x="7392670" y="4436745"/>
            <a:ext cx="360045" cy="215900"/>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1" name="Straight Arrow Connector 10"/>
          <p:cNvCxnSpPr/>
          <p:nvPr/>
        </p:nvCxnSpPr>
        <p:spPr>
          <a:xfrm flipH="1">
            <a:off x="4297045" y="4509135"/>
            <a:ext cx="358775" cy="143510"/>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sp>
        <p:nvSpPr>
          <p:cNvPr id="13" name="Rectangles 12"/>
          <p:cNvSpPr/>
          <p:nvPr/>
        </p:nvSpPr>
        <p:spPr>
          <a:xfrm>
            <a:off x="179070" y="1268730"/>
            <a:ext cx="4239895" cy="1704340"/>
          </a:xfrm>
          <a:prstGeom prst="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Tx/>
              <a:buNone/>
            </a:pPr>
            <a:r>
              <a:rPr kumimoji="0" lang="en-US" altLang="en-US" sz="2400" b="0" i="0" u="none" strike="noStrike" cap="none" normalizeH="0" baseline="0" smtClean="0">
                <a:ln>
                  <a:noFill/>
                </a:ln>
                <a:solidFill>
                  <a:schemeClr val="tx1"/>
                </a:solidFill>
                <a:effectLst/>
                <a:latin typeface="Arial" panose="020B0604020202020204" pitchFamily="34" charset="0"/>
              </a:rPr>
              <a:t>GCCN đại biểu cho lực lượng sản xuất tiên tiến, có tính chất tiên tiến, gắn với xu hướng phát triển của xã hội.</a:t>
            </a:r>
            <a:endParaRPr kumimoji="0" lang="en-US" altLang="en-US" sz="2400" b="0" i="0" u="none" strike="noStrike" cap="none" normalizeH="0" baseline="0" smtClean="0">
              <a:ln>
                <a:noFill/>
              </a:ln>
              <a:solidFill>
                <a:schemeClr val="tx1"/>
              </a:solidFill>
              <a:effectLst/>
              <a:latin typeface="Arial" panose="020B0604020202020204" pitchFamily="34" charset="0"/>
            </a:endParaRPr>
          </a:p>
        </p:txBody>
      </p:sp>
      <p:cxnSp>
        <p:nvCxnSpPr>
          <p:cNvPr id="14" name="Straight Arrow Connector 13"/>
          <p:cNvCxnSpPr/>
          <p:nvPr/>
        </p:nvCxnSpPr>
        <p:spPr>
          <a:xfrm flipV="1">
            <a:off x="7176135" y="2997200"/>
            <a:ext cx="388620" cy="197485"/>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5" name="Straight Arrow Connector 14"/>
          <p:cNvCxnSpPr/>
          <p:nvPr/>
        </p:nvCxnSpPr>
        <p:spPr>
          <a:xfrm flipH="1" flipV="1">
            <a:off x="4439920" y="2996565"/>
            <a:ext cx="394335" cy="260350"/>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spTree>
  </p:cSld>
  <p:clrMapOvr>
    <a:masterClrMapping/>
  </p:clrMapOvr>
  <p:transition spd="slow">
    <p:circl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Rectangle 4"/>
          <p:cNvSpPr/>
          <p:nvPr/>
        </p:nvSpPr>
        <p:spPr>
          <a:xfrm>
            <a:off x="1954213" y="1330325"/>
            <a:ext cx="7813675" cy="5857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b="1" dirty="0">
                <a:solidFill>
                  <a:schemeClr val="bg1"/>
                </a:solidFill>
                <a:latin typeface="Times New Roman" panose="02020603050405020304" pitchFamily="18" charset="0"/>
                <a:cs typeface="Times New Roman" panose="02020603050405020304" pitchFamily="18" charset="0"/>
              </a:rPr>
              <a:t>1.2.1. Nội dung sứ mệnh lịch sử của GCCN</a:t>
            </a:r>
            <a:endParaRPr lang="en-US" altLang="en-US" b="1" dirty="0">
              <a:solidFill>
                <a:schemeClr val="bg1"/>
              </a:solidFill>
              <a:latin typeface="Times New Roman" panose="02020603050405020304" pitchFamily="18" charset="0"/>
              <a:ea typeface="Times New Roman" panose="02020603050405020304" pitchFamily="18" charset="0"/>
            </a:endParaRPr>
          </a:p>
        </p:txBody>
      </p:sp>
      <p:sp>
        <p:nvSpPr>
          <p:cNvPr id="5" name="TextBox 4"/>
          <p:cNvSpPr txBox="1"/>
          <p:nvPr/>
        </p:nvSpPr>
        <p:spPr>
          <a:xfrm>
            <a:off x="5445760" y="2853055"/>
            <a:ext cx="6176010" cy="24149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lnSpc>
                <a:spcPct val="90000"/>
              </a:lnSpc>
              <a:spcBef>
                <a:spcPts val="1000"/>
              </a:spcBef>
              <a:buNone/>
            </a:pPr>
            <a:r>
              <a:rPr lang="en-US" altLang="en-US" sz="2800" dirty="0">
                <a:latin typeface="Times New Roman" panose="02020603050405020304" pitchFamily="18" charset="0"/>
                <a:cs typeface="Times New Roman" panose="02020603050405020304" pitchFamily="18" charset="0"/>
              </a:rPr>
              <a:t>	</a:t>
            </a:r>
            <a:r>
              <a:rPr lang="pt-BR" altLang="en-US" sz="2800" dirty="0">
                <a:latin typeface="Times New Roman" panose="02020603050405020304" pitchFamily="18" charset="0"/>
                <a:cs typeface="Times New Roman" panose="02020603050405020304" pitchFamily="18" charset="0"/>
              </a:rPr>
              <a:t>L</a:t>
            </a:r>
            <a:r>
              <a:rPr lang="pt-BR" altLang="en-US" sz="2800" dirty="0">
                <a:latin typeface="Times New Roman" panose="02020603050405020304" pitchFamily="18" charset="0"/>
                <a:ea typeface="Times New Roman" panose="02020603050405020304" pitchFamily="18" charset="0"/>
              </a:rPr>
              <a:t>à</a:t>
            </a:r>
            <a:r>
              <a:rPr lang="pt-BR" altLang="en-US" sz="2800" dirty="0">
                <a:latin typeface="Times New Roman" panose="02020603050405020304" pitchFamily="18" charset="0"/>
                <a:cs typeface="Times New Roman" panose="02020603050405020304" pitchFamily="18" charset="0"/>
              </a:rPr>
              <a:t> giai cấp tiên phong, lực lượng đi đầu trong cách mạng xã hội chủ nghĩa, xóa bỏ chế độ tư bản chủ nghĩa, xây dựng th</a:t>
            </a:r>
            <a:r>
              <a:rPr lang="pt-BR" altLang="en-US" sz="2800" dirty="0">
                <a:latin typeface="Times New Roman" panose="02020603050405020304" pitchFamily="18" charset="0"/>
                <a:ea typeface="Times New Roman" panose="02020603050405020304" pitchFamily="18" charset="0"/>
              </a:rPr>
              <a:t>à</a:t>
            </a:r>
            <a:r>
              <a:rPr lang="pt-BR" altLang="en-US" sz="2800" dirty="0">
                <a:latin typeface="Times New Roman" panose="02020603050405020304" pitchFamily="18" charset="0"/>
                <a:cs typeface="Times New Roman" panose="02020603050405020304" pitchFamily="18" charset="0"/>
              </a:rPr>
              <a:t>nh công hình thái kinh tế - xã hội xã hội chủ nghĩa v</a:t>
            </a:r>
            <a:r>
              <a:rPr lang="pt-BR" altLang="en-US" sz="2800" dirty="0">
                <a:latin typeface="Times New Roman" panose="02020603050405020304" pitchFamily="18" charset="0"/>
                <a:ea typeface="Times New Roman" panose="02020603050405020304" pitchFamily="18" charset="0"/>
              </a:rPr>
              <a:t>à</a:t>
            </a:r>
            <a:r>
              <a:rPr lang="pt-BR" altLang="en-US" sz="2800" dirty="0">
                <a:latin typeface="Times New Roman" panose="02020603050405020304" pitchFamily="18" charset="0"/>
                <a:cs typeface="Times New Roman" panose="02020603050405020304" pitchFamily="18" charset="0"/>
              </a:rPr>
              <a:t> cuối cùng l</a:t>
            </a:r>
            <a:r>
              <a:rPr lang="pt-BR" altLang="en-US" sz="2800" dirty="0">
                <a:latin typeface="Times New Roman" panose="02020603050405020304" pitchFamily="18" charset="0"/>
                <a:ea typeface="Times New Roman" panose="02020603050405020304" pitchFamily="18" charset="0"/>
              </a:rPr>
              <a:t>à</a:t>
            </a:r>
            <a:r>
              <a:rPr lang="pt-BR" altLang="en-US" sz="2800" dirty="0">
                <a:latin typeface="Times New Roman" panose="02020603050405020304" pitchFamily="18" charset="0"/>
                <a:cs typeface="Times New Roman" panose="02020603050405020304" pitchFamily="18" charset="0"/>
              </a:rPr>
              <a:t> cộng sản chủ nghĩa.</a:t>
            </a:r>
            <a:endParaRPr lang="en-US" altLang="en-US" sz="2800" dirty="0">
              <a:latin typeface="Times New Roman" panose="02020603050405020304" pitchFamily="18" charset="0"/>
              <a:ea typeface="Times New Roman" panose="02020603050405020304" pitchFamily="18" charset="0"/>
            </a:endParaRPr>
          </a:p>
        </p:txBody>
      </p:sp>
      <p:sp>
        <p:nvSpPr>
          <p:cNvPr id="7"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en-US" sz="2600" b="1" i="1" dirty="0">
                <a:solidFill>
                  <a:srgbClr val="0000FF"/>
                </a:solidFill>
                <a:latin typeface="Times New Roman" panose="02020603050405020304" pitchFamily="18" charset="0"/>
                <a:cs typeface="Times New Roman" panose="02020603050405020304" pitchFamily="18" charset="0"/>
              </a:rPr>
              <a:t>3. Chủ nghĩa xã hội khoa học</a:t>
            </a:r>
            <a:endParaRPr lang="en-US" altLang="en-US"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pt-BR" altLang="x-none" sz="2400" b="1" dirty="0">
                <a:solidFill>
                  <a:srgbClr val="C00000"/>
                </a:solidFill>
                <a:latin typeface="Times New Roman" panose="02020603050405020304" pitchFamily="18" charset="0"/>
                <a:cs typeface="Times New Roman" panose="02020603050405020304" pitchFamily="18" charset="0"/>
              </a:rPr>
              <a:t>a. Lý luận về sứ mệnh lịch sử của giai cấp công nhân</a:t>
            </a:r>
            <a:endParaRPr lang="en-US" altLang="x-none" sz="2400" dirty="0">
              <a:solidFill>
                <a:srgbClr val="C00000"/>
              </a:solidFill>
              <a:latin typeface="Times New Roman" panose="02020603050405020304" pitchFamily="18" charset="0"/>
              <a:ea typeface="Times New Roman" panose="02020603050405020304" pitchFamily="18" charset="0"/>
            </a:endParaRPr>
          </a:p>
        </p:txBody>
      </p:sp>
      <p:sp>
        <p:nvSpPr>
          <p:cNvPr id="49157" name="Title 1"/>
          <p:cNvSpPr>
            <a:spLocks noGrp="1"/>
          </p:cNvSpPr>
          <p:nvPr>
            <p:ph type="title"/>
          </p:nvPr>
        </p:nvSpPr>
        <p:spPr>
          <a:xfrm>
            <a:off x="1416050" y="1557338"/>
            <a:ext cx="6264275" cy="998537"/>
          </a:xfrm>
          <a:ln w="28575">
            <a:solidFill>
              <a:schemeClr val="tx1">
                <a:alpha val="100000"/>
              </a:schemeClr>
            </a:solidFill>
            <a:miter lim="800000"/>
          </a:ln>
        </p:spPr>
        <p:txBody>
          <a:bodyPr vert="horz" wrap="square" lIns="91440" tIns="45720" rIns="91440" bIns="45720" anchor="ctr" anchorCtr="0"/>
          <a:p>
            <a:pPr marL="342900" indent="-342900">
              <a:buFont typeface="Wingdings" panose="05000000000000000000" pitchFamily="2" charset="2"/>
              <a:buChar char="v"/>
            </a:pPr>
            <a:r>
              <a:rPr lang="en-US" altLang="en-US" sz="2400" b="1" dirty="0">
                <a:latin typeface="Times New Roman" panose="02020603050405020304" pitchFamily="18" charset="0"/>
                <a:cs typeface="Times New Roman" panose="02020603050405020304" pitchFamily="18" charset="0"/>
              </a:rPr>
              <a:t>Sứ mệnh lịch sử của giai cấp công nhân</a:t>
            </a:r>
            <a:endParaRPr lang="en-US" altLang="en-US" sz="2400" dirty="0">
              <a:latin typeface="Times New Roman" panose="02020603050405020304" pitchFamily="18" charset="0"/>
              <a:ea typeface="Times New Roman" panose="02020603050405020304" pitchFamily="18" charset="0"/>
            </a:endParaRPr>
          </a:p>
        </p:txBody>
      </p:sp>
      <p:pic>
        <p:nvPicPr>
          <p:cNvPr id="175106" name="Picture 2" descr="Vận dụng bài học của Cách mạng Tháng Mười Nga trong công tác xây dựng,  chỉnh đốn Đảng ở Việt Nam hiện nay | Tạp chí Tuyên giáo"/>
          <p:cNvPicPr>
            <a:picLocks noChangeAspect="1"/>
          </p:cNvPicPr>
          <p:nvPr/>
        </p:nvPicPr>
        <p:blipFill>
          <a:blip r:embed="rId1"/>
          <a:stretch>
            <a:fillRect/>
          </a:stretch>
        </p:blipFill>
        <p:spPr>
          <a:xfrm>
            <a:off x="334963" y="2781300"/>
            <a:ext cx="4608512" cy="3816350"/>
          </a:xfrm>
          <a:prstGeom prst="rect">
            <a:avLst/>
          </a:prstGeom>
          <a:noFill/>
          <a:ln w="9525">
            <a:noFill/>
          </a:ln>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5106"/>
                                        </p:tgtEl>
                                        <p:attrNameLst>
                                          <p:attrName>style.visibility</p:attrName>
                                        </p:attrNameLst>
                                      </p:cBhvr>
                                      <p:to>
                                        <p:strVal val="visible"/>
                                      </p:to>
                                    </p:set>
                                    <p:animEffect transition="in" filter="fade">
                                      <p:cBhvr>
                                        <p:cTn id="7" dur="1000"/>
                                        <p:tgtEl>
                                          <p:spTgt spid="175106"/>
                                        </p:tgtEl>
                                      </p:cBhvr>
                                    </p:animEffect>
                                    <p:anim calcmode="lin" valueType="num">
                                      <p:cBhvr>
                                        <p:cTn id="8" dur="1000" fill="hold"/>
                                        <p:tgtEl>
                                          <p:spTgt spid="175106"/>
                                        </p:tgtEl>
                                        <p:attrNameLst>
                                          <p:attrName>ppt_x</p:attrName>
                                        </p:attrNameLst>
                                      </p:cBhvr>
                                      <p:tavLst>
                                        <p:tav tm="0">
                                          <p:val>
                                            <p:strVal val="#ppt_x"/>
                                          </p:val>
                                        </p:tav>
                                        <p:tav tm="100000">
                                          <p:val>
                                            <p:strVal val="#ppt_x"/>
                                          </p:val>
                                        </p:tav>
                                      </p:tavLst>
                                    </p:anim>
                                    <p:anim calcmode="lin" valueType="num">
                                      <p:cBhvr>
                                        <p:cTn id="9" dur="1000" fill="hold"/>
                                        <p:tgtEl>
                                          <p:spTgt spid="17510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Rounded Rectangle 2"/>
          <p:cNvSpPr/>
          <p:nvPr/>
        </p:nvSpPr>
        <p:spPr>
          <a:xfrm>
            <a:off x="4224020" y="2780665"/>
            <a:ext cx="3743960" cy="1152525"/>
          </a:xfrm>
          <a:prstGeom prst="round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Tx/>
              <a:buNone/>
            </a:pPr>
            <a:r>
              <a:rPr kumimoji="0" lang="en-US" altLang="en-US" sz="2800" b="0" i="0" u="none" strike="noStrike" cap="none" normalizeH="0" baseline="0" smtClean="0">
                <a:ln>
                  <a:noFill/>
                </a:ln>
                <a:solidFill>
                  <a:srgbClr val="FF0000"/>
                </a:solidFill>
                <a:effectLst/>
                <a:latin typeface="Arial" panose="020B0604020202020204" pitchFamily="34" charset="0"/>
              </a:rPr>
              <a:t>Sứ mệnh lịch sử của GCCN Việt Nam?</a:t>
            </a:r>
            <a:endParaRPr kumimoji="0" lang="en-US" altLang="en-US" sz="2800" b="0" i="0" u="none" strike="noStrike" cap="none" normalizeH="0" baseline="0" smtClean="0">
              <a:ln>
                <a:noFill/>
              </a:ln>
              <a:solidFill>
                <a:srgbClr val="FF0000"/>
              </a:solidFill>
              <a:effectLst/>
              <a:latin typeface="Arial" panose="020B0604020202020204" pitchFamily="34" charset="0"/>
            </a:endParaRPr>
          </a:p>
        </p:txBody>
      </p:sp>
      <p:sp>
        <p:nvSpPr>
          <p:cNvPr id="4" name="Text Box 3"/>
          <p:cNvSpPr txBox="1"/>
          <p:nvPr/>
        </p:nvSpPr>
        <p:spPr>
          <a:xfrm>
            <a:off x="4180840" y="305435"/>
            <a:ext cx="3792855" cy="1383665"/>
          </a:xfrm>
          <a:prstGeom prst="rect">
            <a:avLst/>
          </a:prstGeom>
          <a:noFill/>
        </p:spPr>
        <p:txBody>
          <a:bodyPr wrap="square" rtlCol="0">
            <a:spAutoFit/>
          </a:bodyPr>
          <a:p>
            <a:pPr algn="ctr"/>
            <a:r>
              <a:rPr lang="en-US" sz="2800">
                <a:latin typeface="Times New Roman" panose="02020603050405020304" pitchFamily="18" charset="0"/>
                <a:cs typeface="Times New Roman" panose="02020603050405020304" pitchFamily="18" charset="0"/>
              </a:rPr>
              <a:t>Là giai cấp lãnh đạo cách mạng thông qua đội tiền phong</a:t>
            </a:r>
            <a:endParaRPr lang="en-US" sz="2800">
              <a:latin typeface="Times New Roman" panose="02020603050405020304" pitchFamily="18" charset="0"/>
              <a:cs typeface="Times New Roman" panose="02020603050405020304" pitchFamily="18" charset="0"/>
            </a:endParaRPr>
          </a:p>
        </p:txBody>
      </p:sp>
      <p:sp>
        <p:nvSpPr>
          <p:cNvPr id="5" name="Text Box 4"/>
          <p:cNvSpPr txBox="1"/>
          <p:nvPr/>
        </p:nvSpPr>
        <p:spPr>
          <a:xfrm>
            <a:off x="8164830" y="5119370"/>
            <a:ext cx="3282315" cy="1383665"/>
          </a:xfrm>
          <a:prstGeom prst="rect">
            <a:avLst/>
          </a:prstGeom>
          <a:noFill/>
        </p:spPr>
        <p:txBody>
          <a:bodyPr wrap="square" rtlCol="0">
            <a:spAutoFit/>
          </a:bodyPr>
          <a:p>
            <a:pPr algn="ctr"/>
            <a:r>
              <a:rPr lang="en-US" sz="2800">
                <a:latin typeface="Times New Roman" panose="02020603050405020304" pitchFamily="18" charset="0"/>
                <a:cs typeface="Times New Roman" panose="02020603050405020304" pitchFamily="18" charset="0"/>
              </a:rPr>
              <a:t>Giai cấp đại diện cho phương thức sản xuất tiên tiến</a:t>
            </a:r>
            <a:endParaRPr lang="en-US" sz="2800">
              <a:latin typeface="Times New Roman" panose="02020603050405020304" pitchFamily="18" charset="0"/>
              <a:cs typeface="Times New Roman" panose="02020603050405020304" pitchFamily="18" charset="0"/>
            </a:endParaRPr>
          </a:p>
        </p:txBody>
      </p:sp>
      <p:sp>
        <p:nvSpPr>
          <p:cNvPr id="6" name="Text Box 5"/>
          <p:cNvSpPr txBox="1"/>
          <p:nvPr/>
        </p:nvSpPr>
        <p:spPr>
          <a:xfrm>
            <a:off x="479425" y="5013325"/>
            <a:ext cx="3702050" cy="1383665"/>
          </a:xfrm>
          <a:prstGeom prst="rect">
            <a:avLst/>
          </a:prstGeom>
          <a:noFill/>
        </p:spPr>
        <p:txBody>
          <a:bodyPr wrap="square" rtlCol="0">
            <a:spAutoFit/>
          </a:bodyPr>
          <a:p>
            <a:pPr algn="ctr"/>
            <a:r>
              <a:rPr lang="en-US" sz="2800">
                <a:latin typeface="Times New Roman" panose="02020603050405020304" pitchFamily="18" charset="0"/>
                <a:cs typeface="Times New Roman" panose="02020603050405020304" pitchFamily="18" charset="0"/>
              </a:rPr>
              <a:t>Giai cấp tiên phong trong sự nghiệp xây dựng chủ nghĩa xã hội</a:t>
            </a:r>
            <a:endParaRPr lang="en-US" sz="2800">
              <a:latin typeface="Times New Roman" panose="02020603050405020304" pitchFamily="18" charset="0"/>
              <a:cs typeface="Times New Roman" panose="02020603050405020304" pitchFamily="18" charset="0"/>
            </a:endParaRPr>
          </a:p>
        </p:txBody>
      </p:sp>
      <p:cxnSp>
        <p:nvCxnSpPr>
          <p:cNvPr id="8" name="Straight Arrow Connector 7"/>
          <p:cNvCxnSpPr/>
          <p:nvPr/>
        </p:nvCxnSpPr>
        <p:spPr>
          <a:xfrm flipV="1">
            <a:off x="6083300" y="1877060"/>
            <a:ext cx="12700" cy="823595"/>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9" name="Straight Arrow Connector 8"/>
          <p:cNvCxnSpPr/>
          <p:nvPr/>
        </p:nvCxnSpPr>
        <p:spPr>
          <a:xfrm>
            <a:off x="7623175" y="4093210"/>
            <a:ext cx="850265" cy="560070"/>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cxnSp>
        <p:nvCxnSpPr>
          <p:cNvPr id="10" name="Straight Arrow Connector 9"/>
          <p:cNvCxnSpPr/>
          <p:nvPr/>
        </p:nvCxnSpPr>
        <p:spPr>
          <a:xfrm flipH="1">
            <a:off x="4008120" y="4077335"/>
            <a:ext cx="838200" cy="607695"/>
          </a:xfrm>
          <a:prstGeom prst="straightConnector1">
            <a:avLst/>
          </a:prstGeom>
          <a:solidFill>
            <a:schemeClr val="accent1"/>
          </a:solidFill>
          <a:ln w="38100" cap="flat" cmpd="sng" algn="ctr">
            <a:solidFill>
              <a:schemeClr val="tx1"/>
            </a:solidFill>
            <a:prstDash val="solid"/>
            <a:round/>
            <a:headEnd type="none" w="med" len="med"/>
            <a:tailEnd type="arrow"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2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2000"/>
                                        <p:tgtEl>
                                          <p:spTgt spid="8"/>
                                        </p:tgtEl>
                                      </p:cBhvr>
                                    </p:animEffect>
                                  </p:childTnLst>
                                </p:cTn>
                              </p:par>
                              <p:par>
                                <p:cTn id="14" presetID="4"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2000"/>
                                        <p:tgtEl>
                                          <p:spTgt spid="9"/>
                                        </p:tgtEl>
                                      </p:cBhvr>
                                    </p:animEffect>
                                  </p:childTnLst>
                                </p:cTn>
                              </p:par>
                              <p:par>
                                <p:cTn id="17" presetID="4" presetClass="entr" presetSubtype="1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2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0178" name="Google Shape;188;p12"/>
          <p:cNvPicPr preferRelativeResize="0">
            <a:picLocks noChangeAspect="1"/>
          </p:cNvPicPr>
          <p:nvPr/>
        </p:nvPicPr>
        <p:blipFill>
          <a:blip r:embed="rId1"/>
          <a:stretch>
            <a:fillRect/>
          </a:stretch>
        </p:blipFill>
        <p:spPr>
          <a:xfrm>
            <a:off x="0" y="0"/>
            <a:ext cx="12192000" cy="6858000"/>
          </a:xfrm>
          <a:prstGeom prst="rect">
            <a:avLst/>
          </a:prstGeom>
          <a:noFill/>
          <a:ln w="9525">
            <a:noFill/>
          </a:ln>
        </p:spPr>
      </p:pic>
      <p:sp>
        <p:nvSpPr>
          <p:cNvPr id="189" name="Google Shape;189;p12"/>
          <p:cNvSpPr>
            <a:spLocks noGrp="1"/>
          </p:cNvSpPr>
          <p:nvPr>
            <p:ph type="subTitle" idx="1"/>
          </p:nvPr>
        </p:nvSpPr>
        <p:spPr>
          <a:xfrm>
            <a:off x="0" y="2060575"/>
            <a:ext cx="9480550" cy="2952750"/>
          </a:xfrm>
        </p:spPr>
        <p:txBody>
          <a:bodyPr vert="horz" wrap="square" lIns="121900" tIns="121900" rIns="121900" bIns="121900" anchor="t" anchorCtr="0"/>
          <a:p>
            <a:pPr algn="just">
              <a:spcBef>
                <a:spcPct val="0"/>
              </a:spcBef>
              <a:spcAft>
                <a:spcPct val="0"/>
              </a:spcAft>
              <a:buClrTx/>
              <a:buFontTx/>
            </a:pPr>
            <a:r>
              <a:rPr lang="en-US" altLang="en-US" sz="2800" b="1" i="1" dirty="0">
                <a:solidFill>
                  <a:schemeClr val="tx1"/>
                </a:solidFill>
                <a:latin typeface="Times New Roman" panose="02020603050405020304" pitchFamily="18" charset="0"/>
                <a:ea typeface="+mn-ea"/>
                <a:cs typeface="Times New Roman" panose="02020603050405020304" pitchFamily="18" charset="0"/>
              </a:rPr>
              <a:t>		</a:t>
            </a:r>
            <a:r>
              <a:rPr lang="pt-BR" altLang="x-none" sz="2400" b="1" i="1" dirty="0">
                <a:solidFill>
                  <a:srgbClr val="000000"/>
                </a:solidFill>
                <a:latin typeface="Times New Roman" panose="02020603050405020304" pitchFamily="18" charset="0"/>
                <a:ea typeface="+mn-ea"/>
                <a:cs typeface="Times New Roman" panose="02020603050405020304" pitchFamily="18" charset="0"/>
              </a:rPr>
              <a:t>Tất yếu hình th</a:t>
            </a:r>
            <a:r>
              <a:rPr lang="pt-BR" altLang="x-none" sz="2400" b="1" i="1" dirty="0">
                <a:solidFill>
                  <a:srgbClr val="000000"/>
                </a:solidFill>
                <a:latin typeface="Times New Roman" panose="02020603050405020304" pitchFamily="18" charset="0"/>
                <a:ea typeface="Times New Roman" panose="02020603050405020304" pitchFamily="18" charset="0"/>
                <a:cs typeface="+mn-cs"/>
              </a:rPr>
              <a:t>à</a:t>
            </a:r>
            <a:r>
              <a:rPr lang="pt-BR" altLang="x-none" sz="2400" b="1" i="1" dirty="0">
                <a:solidFill>
                  <a:srgbClr val="000000"/>
                </a:solidFill>
                <a:latin typeface="Times New Roman" panose="02020603050405020304" pitchFamily="18" charset="0"/>
                <a:ea typeface="+mn-ea"/>
                <a:cs typeface="Times New Roman" panose="02020603050405020304" pitchFamily="18" charset="0"/>
              </a:rPr>
              <a:t>nh chính đảng của giai cấp công nhân</a:t>
            </a:r>
            <a:r>
              <a:rPr lang="en-US" altLang="x-none" sz="2400" dirty="0">
                <a:solidFill>
                  <a:srgbClr val="000000"/>
                </a:solidFill>
                <a:latin typeface="Times New Roman" panose="02020603050405020304" pitchFamily="18" charset="0"/>
                <a:ea typeface="+mn-ea"/>
                <a:cs typeface="Times New Roman" panose="02020603050405020304" pitchFamily="18" charset="0"/>
              </a:rPr>
              <a:t>: </a:t>
            </a:r>
            <a:r>
              <a:rPr lang="pt-BR" altLang="x-none" sz="2400" dirty="0">
                <a:solidFill>
                  <a:srgbClr val="000000"/>
                </a:solidFill>
                <a:latin typeface="Times New Roman" panose="02020603050405020304" pitchFamily="18" charset="0"/>
                <a:ea typeface="+mn-ea"/>
                <a:cs typeface="Times New Roman" panose="02020603050405020304" pitchFamily="18" charset="0"/>
              </a:rPr>
              <a:t>Sự thất bại của phong tr</a:t>
            </a:r>
            <a:r>
              <a:rPr lang="pt-BR" altLang="x-none" sz="2400" dirty="0">
                <a:solidFill>
                  <a:srgbClr val="000000"/>
                </a:solidFill>
                <a:latin typeface="Times New Roman" panose="02020603050405020304" pitchFamily="18" charset="0"/>
                <a:ea typeface="Times New Roman" panose="02020603050405020304" pitchFamily="18" charset="0"/>
                <a:cs typeface="+mn-cs"/>
              </a:rPr>
              <a:t>à</a:t>
            </a:r>
            <a:r>
              <a:rPr lang="pt-BR" altLang="x-none" sz="2400" dirty="0">
                <a:solidFill>
                  <a:srgbClr val="000000"/>
                </a:solidFill>
                <a:latin typeface="Times New Roman" panose="02020603050405020304" pitchFamily="18" charset="0"/>
                <a:ea typeface="+mn-ea"/>
                <a:cs typeface="Times New Roman" panose="02020603050405020304" pitchFamily="18" charset="0"/>
              </a:rPr>
              <a:t>o công nhân tự phát giữa thế kỷ XIX khách quan đòi hỏi có lý luận khoa học dẫn đường v</a:t>
            </a:r>
            <a:r>
              <a:rPr lang="pt-BR" altLang="x-none" sz="2400" dirty="0">
                <a:solidFill>
                  <a:srgbClr val="000000"/>
                </a:solidFill>
                <a:latin typeface="Times New Roman" panose="02020603050405020304" pitchFamily="18" charset="0"/>
                <a:ea typeface="Times New Roman" panose="02020603050405020304" pitchFamily="18" charset="0"/>
                <a:cs typeface="+mn-cs"/>
              </a:rPr>
              <a:t>à</a:t>
            </a:r>
            <a:r>
              <a:rPr lang="pt-BR" altLang="x-none" sz="2400" dirty="0">
                <a:solidFill>
                  <a:srgbClr val="000000"/>
                </a:solidFill>
                <a:latin typeface="Times New Roman" panose="02020603050405020304" pitchFamily="18" charset="0"/>
                <a:ea typeface="+mn-ea"/>
                <a:cs typeface="Times New Roman" panose="02020603050405020304" pitchFamily="18" charset="0"/>
              </a:rPr>
              <a:t> đảng chính trị tiền phong lãnh đạo. Sự kết hợp chủ nghĩa Mác-Lênin v</a:t>
            </a:r>
            <a:r>
              <a:rPr lang="pt-BR" altLang="x-none" sz="2400" dirty="0">
                <a:solidFill>
                  <a:srgbClr val="000000"/>
                </a:solidFill>
                <a:latin typeface="Times New Roman" panose="02020603050405020304" pitchFamily="18" charset="0"/>
                <a:ea typeface="Times New Roman" panose="02020603050405020304" pitchFamily="18" charset="0"/>
                <a:cs typeface="+mn-cs"/>
              </a:rPr>
              <a:t>à</a:t>
            </a:r>
            <a:r>
              <a:rPr lang="pt-BR" altLang="x-none" sz="2400" dirty="0">
                <a:solidFill>
                  <a:srgbClr val="000000"/>
                </a:solidFill>
                <a:latin typeface="Times New Roman" panose="02020603050405020304" pitchFamily="18" charset="0"/>
                <a:ea typeface="+mn-ea"/>
                <a:cs typeface="Times New Roman" panose="02020603050405020304" pitchFamily="18" charset="0"/>
              </a:rPr>
              <a:t> phong tr</a:t>
            </a:r>
            <a:r>
              <a:rPr lang="pt-BR" altLang="x-none" sz="2400" dirty="0">
                <a:solidFill>
                  <a:srgbClr val="000000"/>
                </a:solidFill>
                <a:latin typeface="Times New Roman" panose="02020603050405020304" pitchFamily="18" charset="0"/>
                <a:ea typeface="Times New Roman" panose="02020603050405020304" pitchFamily="18" charset="0"/>
                <a:cs typeface="+mn-cs"/>
              </a:rPr>
              <a:t>à</a:t>
            </a:r>
            <a:r>
              <a:rPr lang="pt-BR" altLang="x-none" sz="2400" dirty="0">
                <a:solidFill>
                  <a:srgbClr val="000000"/>
                </a:solidFill>
                <a:latin typeface="Times New Roman" panose="02020603050405020304" pitchFamily="18" charset="0"/>
                <a:ea typeface="+mn-ea"/>
                <a:cs typeface="Times New Roman" panose="02020603050405020304" pitchFamily="18" charset="0"/>
              </a:rPr>
              <a:t>o công nhân tất yếu ra đời chính đảng của giai cấp công nhân.</a:t>
            </a:r>
            <a:endParaRPr lang="en-US" altLang="x-none" sz="2400" dirty="0">
              <a:solidFill>
                <a:srgbClr val="000000"/>
              </a:solidFill>
              <a:latin typeface="Times New Roman" panose="02020603050405020304" pitchFamily="18" charset="0"/>
              <a:ea typeface="Times New Roman" panose="02020603050405020304" pitchFamily="18" charset="0"/>
              <a:cs typeface="+mn-cs"/>
            </a:endParaRPr>
          </a:p>
        </p:txBody>
      </p:sp>
      <p:sp>
        <p:nvSpPr>
          <p:cNvPr id="15364" name="Google Shape;191;p12"/>
          <p:cNvSpPr txBox="1">
            <a:spLocks noChangeArrowheads="1"/>
          </p:cNvSpPr>
          <p:nvPr/>
        </p:nvSpPr>
        <p:spPr bwMode="auto">
          <a:xfrm>
            <a:off x="352425" y="261938"/>
            <a:ext cx="7399338"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nSpc>
                <a:spcPct val="90000"/>
              </a:lnSpc>
              <a:spcBef>
                <a:spcPts val="1000"/>
              </a:spcBef>
              <a:buNone/>
            </a:pPr>
            <a:r>
              <a:rPr lang="en-US" altLang="en-US" sz="2400" b="1" i="1" dirty="0">
                <a:solidFill>
                  <a:srgbClr val="0000FF"/>
                </a:solidFill>
                <a:latin typeface="Times New Roman" panose="02020603050405020304" pitchFamily="18" charset="0"/>
                <a:cs typeface="Times New Roman" panose="02020603050405020304" pitchFamily="18" charset="0"/>
              </a:rPr>
              <a:t>3. Chủ nghĩa xã hội khoa học</a:t>
            </a:r>
            <a:endParaRPr lang="en-US" altLang="en-US" sz="2400" b="1" i="1" dirty="0">
              <a:solidFill>
                <a:srgbClr val="0000FF"/>
              </a:solidFill>
              <a:latin typeface="Times New Roman" panose="02020603050405020304" pitchFamily="18" charset="0"/>
              <a:cs typeface="Times New Roman" panose="02020603050405020304" pitchFamily="18" charset="0"/>
            </a:endParaRPr>
          </a:p>
          <a:p>
            <a:pPr marL="0" lvl="0" indent="0">
              <a:lnSpc>
                <a:spcPct val="90000"/>
              </a:lnSpc>
              <a:spcBef>
                <a:spcPts val="1000"/>
              </a:spcBef>
              <a:buNone/>
            </a:pPr>
            <a:r>
              <a:rPr lang="pt-BR" altLang="x-none" sz="2400" b="1" dirty="0">
                <a:latin typeface="Times New Roman" panose="02020603050405020304" pitchFamily="18" charset="0"/>
                <a:cs typeface="Times New Roman" panose="02020603050405020304" pitchFamily="18" charset="0"/>
              </a:rPr>
              <a:t>a. Lý luận về sứ mệnh lịch sử của giai cấp công nhân</a:t>
            </a:r>
            <a:endParaRPr lang="en-US" altLang="x-none" sz="2400" dirty="0">
              <a:latin typeface="Times New Roman" panose="02020603050405020304" pitchFamily="18" charset="0"/>
              <a:ea typeface="Times New Roman" panose="02020603050405020304" pitchFamily="18"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Rectangle 4"/>
          <p:cNvSpPr/>
          <p:nvPr/>
        </p:nvSpPr>
        <p:spPr>
          <a:xfrm>
            <a:off x="1954213" y="1330325"/>
            <a:ext cx="7813675" cy="5857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b="1" dirty="0">
                <a:solidFill>
                  <a:schemeClr val="bg1"/>
                </a:solidFill>
                <a:latin typeface="Times New Roman" panose="02020603050405020304" pitchFamily="18" charset="0"/>
                <a:cs typeface="Times New Roman" panose="02020603050405020304" pitchFamily="18" charset="0"/>
              </a:rPr>
              <a:t>1.2.1. Nội dung sứ mệnh lịch sử của GCCN</a:t>
            </a:r>
            <a:endParaRPr lang="en-US" altLang="en-US" b="1" dirty="0">
              <a:solidFill>
                <a:schemeClr val="bg1"/>
              </a:solidFill>
              <a:latin typeface="Times New Roman" panose="02020603050405020304" pitchFamily="18" charset="0"/>
              <a:ea typeface="Times New Roman" panose="02020603050405020304" pitchFamily="18" charset="0"/>
            </a:endParaRPr>
          </a:p>
        </p:txBody>
      </p:sp>
      <p:sp>
        <p:nvSpPr>
          <p:cNvPr id="7"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en-US" sz="2600" b="1" i="1" dirty="0">
                <a:solidFill>
                  <a:srgbClr val="0000FF"/>
                </a:solidFill>
                <a:latin typeface="Times New Roman" panose="02020603050405020304" pitchFamily="18" charset="0"/>
                <a:cs typeface="Times New Roman" panose="02020603050405020304" pitchFamily="18" charset="0"/>
              </a:rPr>
              <a:t>3. Chủ nghĩa xã hội khoa học</a:t>
            </a:r>
            <a:endParaRPr lang="en-US" altLang="en-US"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x-none" sz="2400" b="1" dirty="0">
                <a:latin typeface="Times New Roman" panose="02020603050405020304" pitchFamily="18" charset="0"/>
                <a:cs typeface="Times New Roman" panose="02020603050405020304" pitchFamily="18" charset="0"/>
              </a:rPr>
              <a:t>b. Cách mạng xã hội chủ nghĩa</a:t>
            </a:r>
            <a:endParaRPr lang="en-US" altLang="x-none" sz="2400" dirty="0">
              <a:latin typeface="Times New Roman" panose="02020603050405020304" pitchFamily="18" charset="0"/>
              <a:ea typeface="Times New Roman" panose="02020603050405020304" pitchFamily="18" charset="0"/>
            </a:endParaRPr>
          </a:p>
        </p:txBody>
      </p:sp>
      <p:sp>
        <p:nvSpPr>
          <p:cNvPr id="52228" name="Title 1"/>
          <p:cNvSpPr>
            <a:spLocks noGrp="1"/>
          </p:cNvSpPr>
          <p:nvPr>
            <p:ph type="title"/>
          </p:nvPr>
        </p:nvSpPr>
        <p:spPr>
          <a:xfrm>
            <a:off x="4943475" y="2709863"/>
            <a:ext cx="7129463" cy="2303462"/>
          </a:xfrm>
          <a:ln w="28575">
            <a:solidFill>
              <a:schemeClr val="tx1">
                <a:alpha val="100000"/>
              </a:schemeClr>
            </a:solidFill>
            <a:miter lim="800000"/>
          </a:ln>
        </p:spPr>
        <p:txBody>
          <a:bodyPr vert="horz" wrap="square" lIns="91440" tIns="45720" rIns="91440" bIns="45720" anchor="ctr" anchorCtr="0"/>
          <a:p>
            <a:pPr algn="just"/>
            <a:r>
              <a:rPr lang="en-US" altLang="en-US" sz="2400" dirty="0">
                <a:latin typeface="Times New Roman" panose="02020603050405020304" pitchFamily="18" charset="0"/>
                <a:cs typeface="Times New Roman" panose="02020603050405020304" pitchFamily="18" charset="0"/>
              </a:rPr>
              <a:t>- L</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cuộc cách mạng nhằm thay thế</a:t>
            </a:r>
            <a:r>
              <a:rPr lang="en-US" altLang="en-US" sz="2400" i="1"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chế độ tư bản</a:t>
            </a:r>
            <a:r>
              <a:rPr lang="en-US" altLang="en-US" sz="2400" i="1"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chủ nghĩa lỗi thời bằng chế độ xã hội chủ nghĩa. Trong cuộc cách mạng đó, giai cấp công nhân l</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giai cấp lãnh đạo v</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cùng với quần chúng nhân dân lao dộng xây dựng một xã hội công bằng, dân chủ, văn minh.</a:t>
            </a:r>
            <a:endParaRPr lang="en-US" altLang="en-US" sz="2400" dirty="0">
              <a:latin typeface="Times New Roman" panose="02020603050405020304" pitchFamily="18" charset="0"/>
              <a:ea typeface="Times New Roman" panose="02020603050405020304" pitchFamily="18" charset="0"/>
            </a:endParaRPr>
          </a:p>
        </p:txBody>
      </p:sp>
      <p:pic>
        <p:nvPicPr>
          <p:cNvPr id="52229" name="Picture 2" descr="Cách mạng xã hội chủ nghĩa Tháng Mười Nga và cách mạng Việt Nam - Báo Quảng  Bình điện tử"/>
          <p:cNvPicPr>
            <a:picLocks noChangeAspect="1"/>
          </p:cNvPicPr>
          <p:nvPr/>
        </p:nvPicPr>
        <p:blipFill>
          <a:blip r:embed="rId1"/>
          <a:stretch>
            <a:fillRect/>
          </a:stretch>
        </p:blipFill>
        <p:spPr>
          <a:xfrm>
            <a:off x="119063" y="1916113"/>
            <a:ext cx="4808537" cy="4249737"/>
          </a:xfrm>
          <a:prstGeom prst="rect">
            <a:avLst/>
          </a:prstGeom>
          <a:noFill/>
          <a:ln w="9525">
            <a:noFill/>
          </a:ln>
        </p:spPr>
      </p:pic>
    </p:spTree>
  </p:cSld>
  <p:clrMapOvr>
    <a:masterClrMapping/>
  </p:clrMapOvr>
  <p:transition spd="slow">
    <p:circl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Rectangle 4"/>
          <p:cNvSpPr/>
          <p:nvPr/>
        </p:nvSpPr>
        <p:spPr>
          <a:xfrm>
            <a:off x="1954213" y="1330325"/>
            <a:ext cx="7813675" cy="5857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b="1" dirty="0">
                <a:solidFill>
                  <a:schemeClr val="bg1"/>
                </a:solidFill>
                <a:latin typeface="Times New Roman" panose="02020603050405020304" pitchFamily="18" charset="0"/>
                <a:cs typeface="Times New Roman" panose="02020603050405020304" pitchFamily="18" charset="0"/>
              </a:rPr>
              <a:t>1.2.1. Nội dung sứ mệnh lịch sử của GCCN</a:t>
            </a:r>
            <a:endParaRPr lang="en-US" altLang="en-US" b="1" dirty="0">
              <a:solidFill>
                <a:schemeClr val="bg1"/>
              </a:solidFill>
              <a:latin typeface="Times New Roman" panose="02020603050405020304" pitchFamily="18" charset="0"/>
              <a:ea typeface="Times New Roman" panose="02020603050405020304" pitchFamily="18" charset="0"/>
            </a:endParaRPr>
          </a:p>
        </p:txBody>
      </p:sp>
      <p:sp>
        <p:nvSpPr>
          <p:cNvPr id="7" name="Content Placeholder 2"/>
          <p:cNvSpPr txBox="1"/>
          <p:nvPr/>
        </p:nvSpPr>
        <p:spPr bwMode="auto">
          <a:xfrm>
            <a:off x="334963" y="331788"/>
            <a:ext cx="11522075" cy="1081088"/>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en-US" sz="2600" b="1" i="1" dirty="0">
                <a:solidFill>
                  <a:srgbClr val="0000FF"/>
                </a:solidFill>
                <a:latin typeface="Times New Roman" panose="02020603050405020304" pitchFamily="18" charset="0"/>
                <a:cs typeface="Times New Roman" panose="02020603050405020304" pitchFamily="18" charset="0"/>
              </a:rPr>
              <a:t>3. Chủ nghĩa xã hội khoa học</a:t>
            </a:r>
            <a:endParaRPr lang="en-US" altLang="en-US" sz="26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x-none" sz="2400" b="1" dirty="0">
                <a:latin typeface="Times New Roman" panose="02020603050405020304" pitchFamily="18" charset="0"/>
                <a:cs typeface="Times New Roman" panose="02020603050405020304" pitchFamily="18" charset="0"/>
              </a:rPr>
              <a:t>b. Cách mạng xã hội chủ nghĩa</a:t>
            </a:r>
            <a:endParaRPr lang="en-US" altLang="x-none" sz="2400" dirty="0">
              <a:latin typeface="Times New Roman" panose="02020603050405020304" pitchFamily="18" charset="0"/>
              <a:ea typeface="Times New Roman" panose="02020603050405020304" pitchFamily="18" charset="0"/>
            </a:endParaRPr>
          </a:p>
        </p:txBody>
      </p:sp>
      <p:sp>
        <p:nvSpPr>
          <p:cNvPr id="53252" name="Title 1"/>
          <p:cNvSpPr>
            <a:spLocks noGrp="1"/>
          </p:cNvSpPr>
          <p:nvPr>
            <p:ph type="title"/>
          </p:nvPr>
        </p:nvSpPr>
        <p:spPr>
          <a:xfrm>
            <a:off x="4943475" y="1422400"/>
            <a:ext cx="7129780" cy="4643120"/>
          </a:xfrm>
          <a:ln w="28575">
            <a:solidFill>
              <a:schemeClr val="tx1">
                <a:alpha val="100000"/>
              </a:schemeClr>
            </a:solidFill>
            <a:miter lim="800000"/>
          </a:ln>
        </p:spPr>
        <p:txBody>
          <a:bodyPr vert="horz" wrap="square" lIns="91440" tIns="45720" rIns="91440" bIns="45720" anchor="ctr" anchorCtr="0"/>
          <a:p>
            <a:pPr algn="l"/>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rPr>
              <a:t>Động lực của cách mạng xã hội chủ nghĩa:</a:t>
            </a:r>
            <a:r>
              <a:rPr lang="en-US" altLang="en-US" sz="2400" dirty="0">
                <a:latin typeface="Times New Roman" panose="02020603050405020304" pitchFamily="18" charset="0"/>
                <a:cs typeface="Times New Roman" panose="02020603050405020304" pitchFamily="18" charset="0"/>
              </a:rPr>
              <a:t> là khối đoàn kết, liên minh công nông, trí thức và các tầng lớp lao động khác do giai cấp công nhân lãnh đạo</a:t>
            </a:r>
            <a:br>
              <a:rPr lang="en-US" altLang="en-US" sz="2400" dirty="0">
                <a:latin typeface="Times New Roman" panose="02020603050405020304" pitchFamily="18" charset="0"/>
                <a:cs typeface="Times New Roman" panose="02020603050405020304" pitchFamily="18" charset="0"/>
              </a:rPr>
            </a:br>
            <a:br>
              <a:rPr lang="en-US" alt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rPr>
              <a:t>Chính trị</a:t>
            </a:r>
            <a:r>
              <a:rPr lang="en-US" altLang="en-US" sz="2400" dirty="0">
                <a:latin typeface="Times New Roman" panose="02020603050405020304" pitchFamily="18" charset="0"/>
                <a:cs typeface="Times New Roman" panose="02020603050405020304" pitchFamily="18" charset="0"/>
              </a:rPr>
              <a:t>: Lật đổ chính quyền tư sản, thiết lập quyền lực chính trị về tay mình...</a:t>
            </a:r>
            <a:br>
              <a:rPr lang="en-US" altLang="en-US" sz="2400" dirty="0">
                <a:latin typeface="Times New Roman" panose="02020603050405020304" pitchFamily="18" charset="0"/>
                <a:cs typeface="Times New Roman" panose="02020603050405020304" pitchFamily="18" charset="0"/>
              </a:rPr>
            </a:br>
            <a:br>
              <a:rPr lang="en-US" alt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rPr>
              <a:t>Kinh tế</a:t>
            </a:r>
            <a:r>
              <a:rPr lang="en-US" altLang="en-US" sz="2400" dirty="0">
                <a:latin typeface="Times New Roman" panose="02020603050405020304" pitchFamily="18" charset="0"/>
                <a:cs typeface="Times New Roman" panose="02020603050405020304" pitchFamily="18" charset="0"/>
              </a:rPr>
              <a:t>: Phát triển lực lượng sản xuất, tiến h</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nh CNH</a:t>
            </a:r>
            <a:r>
              <a:rPr lang="en-US" altLang="en-US" sz="2400" i="1"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xã hội chủ nghĩa, nâng cao năng suất lao động xã hội</a:t>
            </a:r>
            <a:br>
              <a:rPr lang="en-US" alt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 </a:t>
            </a:r>
            <a:r>
              <a:rPr lang="en-US" altLang="en-US" sz="2400" i="1" dirty="0">
                <a:latin typeface="Times New Roman" panose="02020603050405020304" pitchFamily="18" charset="0"/>
                <a:cs typeface="Times New Roman" panose="02020603050405020304" pitchFamily="18" charset="0"/>
              </a:rPr>
              <a:t>Xã hội: </a:t>
            </a:r>
            <a:r>
              <a:rPr lang="en-US" altLang="en-US" i="1"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Xây dựng con người mới, xây dựng đạo đức, lối sống mới xã hội chủ nghĩa.</a:t>
            </a:r>
            <a:br>
              <a:rPr lang="en-US" altLang="en-US" sz="2400" dirty="0">
                <a:latin typeface="Times New Roman" panose="02020603050405020304" pitchFamily="18" charset="0"/>
                <a:cs typeface="Times New Roman" panose="02020603050405020304" pitchFamily="18" charset="0"/>
              </a:rPr>
            </a:br>
            <a:endParaRPr lang="en-US" altLang="en-US" sz="2400" dirty="0">
              <a:latin typeface="Times New Roman" panose="02020603050405020304" pitchFamily="18" charset="0"/>
              <a:ea typeface="Times New Roman" panose="02020603050405020304" pitchFamily="18" charset="0"/>
            </a:endParaRPr>
          </a:p>
        </p:txBody>
      </p:sp>
      <p:pic>
        <p:nvPicPr>
          <p:cNvPr id="53253" name="Picture 2" descr="Cách mạng xã hội chủ nghĩa Tháng Mười Nga và cách mạng Việt Nam - Báo Quảng  Bình điện tử"/>
          <p:cNvPicPr>
            <a:picLocks noChangeAspect="1"/>
          </p:cNvPicPr>
          <p:nvPr/>
        </p:nvPicPr>
        <p:blipFill>
          <a:blip r:embed="rId1"/>
          <a:stretch>
            <a:fillRect/>
          </a:stretch>
        </p:blipFill>
        <p:spPr>
          <a:xfrm>
            <a:off x="26988" y="1555750"/>
            <a:ext cx="4806950" cy="4249738"/>
          </a:xfrm>
          <a:prstGeom prst="rect">
            <a:avLst/>
          </a:prstGeom>
          <a:noFill/>
          <a:ln w="9525">
            <a:noFill/>
          </a:ln>
        </p:spPr>
      </p:pic>
    </p:spTree>
  </p:cSld>
  <p:clrMapOvr>
    <a:masterClrMapping/>
  </p:clrMapOvr>
  <p:transition spd="slow">
    <p:circl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Line 2"/>
          <p:cNvSpPr/>
          <p:nvPr/>
        </p:nvSpPr>
        <p:spPr>
          <a:xfrm flipV="1">
            <a:off x="2116138" y="2736850"/>
            <a:ext cx="5445125" cy="3651250"/>
          </a:xfrm>
          <a:prstGeom prst="line">
            <a:avLst/>
          </a:prstGeom>
          <a:ln w="9525" cap="flat" cmpd="sng">
            <a:solidFill>
              <a:srgbClr val="FF66CC"/>
            </a:solidFill>
            <a:prstDash val="solid"/>
            <a:headEnd type="none" w="med" len="med"/>
            <a:tailEnd type="stealth" w="med" len="lg"/>
          </a:ln>
        </p:spPr>
      </p:sp>
      <p:sp>
        <p:nvSpPr>
          <p:cNvPr id="54275" name="Line 3"/>
          <p:cNvSpPr/>
          <p:nvPr/>
        </p:nvSpPr>
        <p:spPr>
          <a:xfrm flipH="1">
            <a:off x="8624888" y="1971675"/>
            <a:ext cx="3175" cy="4268788"/>
          </a:xfrm>
          <a:prstGeom prst="line">
            <a:avLst/>
          </a:prstGeom>
          <a:ln w="9525" cap="flat" cmpd="sng">
            <a:solidFill>
              <a:schemeClr val="tx1"/>
            </a:solidFill>
            <a:prstDash val="dash"/>
            <a:headEnd type="none" w="med" len="med"/>
            <a:tailEnd type="none" w="med" len="med"/>
          </a:ln>
        </p:spPr>
      </p:sp>
      <p:sp>
        <p:nvSpPr>
          <p:cNvPr id="54276" name="Line 4"/>
          <p:cNvSpPr/>
          <p:nvPr/>
        </p:nvSpPr>
        <p:spPr>
          <a:xfrm>
            <a:off x="7086600" y="3094038"/>
            <a:ext cx="20638" cy="3151187"/>
          </a:xfrm>
          <a:prstGeom prst="line">
            <a:avLst/>
          </a:prstGeom>
          <a:ln w="9525" cap="flat" cmpd="sng">
            <a:solidFill>
              <a:schemeClr val="tx1"/>
            </a:solidFill>
            <a:prstDash val="dash"/>
            <a:headEnd type="none" w="med" len="med"/>
            <a:tailEnd type="none" w="med" len="med"/>
          </a:ln>
        </p:spPr>
      </p:sp>
      <p:sp>
        <p:nvSpPr>
          <p:cNvPr id="54277" name="Line 5"/>
          <p:cNvSpPr/>
          <p:nvPr/>
        </p:nvSpPr>
        <p:spPr>
          <a:xfrm flipH="1">
            <a:off x="5605463" y="4056063"/>
            <a:ext cx="33337" cy="2165350"/>
          </a:xfrm>
          <a:prstGeom prst="line">
            <a:avLst/>
          </a:prstGeom>
          <a:ln w="9525" cap="flat" cmpd="sng">
            <a:solidFill>
              <a:schemeClr val="tx1"/>
            </a:solidFill>
            <a:prstDash val="dash"/>
            <a:headEnd type="none" w="med" len="med"/>
            <a:tailEnd type="none" w="med" len="med"/>
          </a:ln>
        </p:spPr>
      </p:sp>
      <p:sp>
        <p:nvSpPr>
          <p:cNvPr id="54278" name="Line 6"/>
          <p:cNvSpPr/>
          <p:nvPr/>
        </p:nvSpPr>
        <p:spPr>
          <a:xfrm>
            <a:off x="4114800" y="5099050"/>
            <a:ext cx="36513" cy="1122363"/>
          </a:xfrm>
          <a:prstGeom prst="line">
            <a:avLst/>
          </a:prstGeom>
          <a:ln w="9525" cap="flat" cmpd="sng">
            <a:solidFill>
              <a:schemeClr val="tx1"/>
            </a:solidFill>
            <a:prstDash val="dash"/>
            <a:headEnd type="none" w="med" len="med"/>
            <a:tailEnd type="none" w="med" len="med"/>
          </a:ln>
        </p:spPr>
      </p:sp>
      <p:sp>
        <p:nvSpPr>
          <p:cNvPr id="54279" name="Text Box 7"/>
          <p:cNvSpPr txBox="1"/>
          <p:nvPr/>
        </p:nvSpPr>
        <p:spPr>
          <a:xfrm>
            <a:off x="2903538" y="5892800"/>
            <a:ext cx="1277937" cy="234950"/>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400" dirty="0">
                <a:latin typeface="Times New Roman" panose="02020603050405020304" pitchFamily="18" charset="0"/>
                <a:cs typeface="Arial" panose="020B0604020202020204" pitchFamily="34" charset="0"/>
              </a:rPr>
              <a:t>ĐỒ ĐÁ</a:t>
            </a:r>
            <a:endParaRPr lang="en-US" altLang="en-US" sz="2400" dirty="0">
              <a:latin typeface="Times New Roman" panose="02020603050405020304" pitchFamily="18" charset="0"/>
              <a:ea typeface="Arial" panose="020B0604020202020204" pitchFamily="34" charset="0"/>
            </a:endParaRPr>
          </a:p>
        </p:txBody>
      </p:sp>
      <p:sp>
        <p:nvSpPr>
          <p:cNvPr id="54280" name="Rectangle 8"/>
          <p:cNvSpPr/>
          <p:nvPr/>
        </p:nvSpPr>
        <p:spPr>
          <a:xfrm>
            <a:off x="3124200" y="1330325"/>
            <a:ext cx="6553200" cy="51308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endParaRPr lang="en-US" altLang="en-US" sz="1800" dirty="0">
              <a:ea typeface="Arial" panose="020B0604020202020204" pitchFamily="34" charset="0"/>
            </a:endParaRPr>
          </a:p>
        </p:txBody>
      </p:sp>
      <p:sp>
        <p:nvSpPr>
          <p:cNvPr id="54281" name="Line 10"/>
          <p:cNvSpPr/>
          <p:nvPr/>
        </p:nvSpPr>
        <p:spPr>
          <a:xfrm flipH="1" flipV="1">
            <a:off x="2560638" y="1693863"/>
            <a:ext cx="42862" cy="4748212"/>
          </a:xfrm>
          <a:prstGeom prst="line">
            <a:avLst/>
          </a:prstGeom>
          <a:ln w="3175" cap="flat" cmpd="sng">
            <a:solidFill>
              <a:schemeClr val="tx1"/>
            </a:solidFill>
            <a:prstDash val="solid"/>
            <a:headEnd type="none" w="med" len="med"/>
            <a:tailEnd type="arrow" w="med" len="med"/>
          </a:ln>
        </p:spPr>
      </p:sp>
      <p:sp>
        <p:nvSpPr>
          <p:cNvPr id="54282" name="Line 11"/>
          <p:cNvSpPr/>
          <p:nvPr/>
        </p:nvSpPr>
        <p:spPr>
          <a:xfrm flipH="1">
            <a:off x="2611438" y="1971675"/>
            <a:ext cx="6005512" cy="1588"/>
          </a:xfrm>
          <a:prstGeom prst="line">
            <a:avLst/>
          </a:prstGeom>
          <a:ln w="9525" cap="flat" cmpd="sng">
            <a:solidFill>
              <a:schemeClr val="tx1"/>
            </a:solidFill>
            <a:prstDash val="dash"/>
            <a:headEnd type="none" w="med" len="med"/>
            <a:tailEnd type="none" w="med" len="med"/>
          </a:ln>
        </p:spPr>
      </p:sp>
      <p:sp>
        <p:nvSpPr>
          <p:cNvPr id="54283" name="Line 12"/>
          <p:cNvSpPr/>
          <p:nvPr/>
        </p:nvSpPr>
        <p:spPr>
          <a:xfrm flipH="1">
            <a:off x="2605088" y="4056063"/>
            <a:ext cx="2998787" cy="1587"/>
          </a:xfrm>
          <a:prstGeom prst="line">
            <a:avLst/>
          </a:prstGeom>
          <a:ln w="9525" cap="flat" cmpd="sng">
            <a:solidFill>
              <a:schemeClr val="tx1"/>
            </a:solidFill>
            <a:prstDash val="dash"/>
            <a:headEnd type="none" w="med" len="med"/>
            <a:tailEnd type="none" w="med" len="med"/>
          </a:ln>
        </p:spPr>
      </p:sp>
      <p:sp>
        <p:nvSpPr>
          <p:cNvPr id="54284" name="Line 13"/>
          <p:cNvSpPr/>
          <p:nvPr/>
        </p:nvSpPr>
        <p:spPr>
          <a:xfrm flipH="1">
            <a:off x="2587625" y="5097463"/>
            <a:ext cx="1549400" cy="1587"/>
          </a:xfrm>
          <a:prstGeom prst="line">
            <a:avLst/>
          </a:prstGeom>
          <a:ln w="9525" cap="flat" cmpd="sng">
            <a:solidFill>
              <a:schemeClr val="tx1"/>
            </a:solidFill>
            <a:prstDash val="dash"/>
            <a:headEnd type="none" w="med" len="med"/>
            <a:tailEnd type="none" w="med" len="med"/>
          </a:ln>
        </p:spPr>
      </p:sp>
      <p:sp>
        <p:nvSpPr>
          <p:cNvPr id="54285" name="Text Box 14"/>
          <p:cNvSpPr txBox="1"/>
          <p:nvPr/>
        </p:nvSpPr>
        <p:spPr>
          <a:xfrm>
            <a:off x="4191000" y="5943600"/>
            <a:ext cx="1277938" cy="236538"/>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000" dirty="0">
                <a:latin typeface=".VnArial Narrow" pitchFamily="34" charset="0"/>
                <a:cs typeface="Arial" panose="020B0604020202020204" pitchFamily="34" charset="0"/>
              </a:rPr>
              <a:t>ĐỒ ĐỒNG</a:t>
            </a:r>
            <a:endParaRPr lang="en-US" altLang="en-US" sz="2000" dirty="0">
              <a:ea typeface="Arial" panose="020B0604020202020204" pitchFamily="34" charset="0"/>
            </a:endParaRPr>
          </a:p>
        </p:txBody>
      </p:sp>
      <p:sp>
        <p:nvSpPr>
          <p:cNvPr id="54286" name="Text Box 15"/>
          <p:cNvSpPr txBox="1"/>
          <p:nvPr/>
        </p:nvSpPr>
        <p:spPr>
          <a:xfrm>
            <a:off x="5715000" y="5486400"/>
            <a:ext cx="1277938" cy="234950"/>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000" dirty="0">
                <a:latin typeface="Times New Roman" panose="02020603050405020304" pitchFamily="18" charset="0"/>
                <a:cs typeface="Arial" panose="020B0604020202020204" pitchFamily="34" charset="0"/>
              </a:rPr>
              <a:t>NỬA CƠ KHÍ</a:t>
            </a:r>
            <a:endParaRPr lang="en-US" altLang="en-US" sz="2000" dirty="0">
              <a:latin typeface="Times New Roman" panose="02020603050405020304" pitchFamily="18" charset="0"/>
              <a:ea typeface="Arial" panose="020B0604020202020204" pitchFamily="34" charset="0"/>
            </a:endParaRPr>
          </a:p>
        </p:txBody>
      </p:sp>
      <p:sp>
        <p:nvSpPr>
          <p:cNvPr id="54287" name="Text Box 16"/>
          <p:cNvSpPr txBox="1"/>
          <p:nvPr/>
        </p:nvSpPr>
        <p:spPr>
          <a:xfrm>
            <a:off x="7239000" y="5181600"/>
            <a:ext cx="1277938" cy="714375"/>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800" dirty="0">
                <a:latin typeface="Times New Roman" panose="02020603050405020304" pitchFamily="18" charset="0"/>
                <a:cs typeface="Arial" panose="020B0604020202020204" pitchFamily="34" charset="0"/>
              </a:rPr>
              <a:t>CƠ KHÍ HOÁ,TỰ ĐỘNG HOÁ</a:t>
            </a:r>
            <a:r>
              <a:rPr lang="en-US" altLang="en-US" sz="1400" dirty="0">
                <a:latin typeface="Times New Roman" panose="02020603050405020304" pitchFamily="18" charset="0"/>
                <a:ea typeface="Arial" panose="020B0604020202020204" pitchFamily="34" charset="0"/>
              </a:rPr>
              <a:t>…</a:t>
            </a:r>
            <a:endParaRPr lang="en-US" altLang="en-US" sz="1400" dirty="0">
              <a:latin typeface="Times New Roman" panose="02020603050405020304" pitchFamily="18" charset="0"/>
              <a:ea typeface="Arial" panose="020B0604020202020204" pitchFamily="34" charset="0"/>
            </a:endParaRPr>
          </a:p>
        </p:txBody>
      </p:sp>
      <p:sp>
        <p:nvSpPr>
          <p:cNvPr id="54288" name="Text Box 17"/>
          <p:cNvSpPr txBox="1"/>
          <p:nvPr/>
        </p:nvSpPr>
        <p:spPr>
          <a:xfrm>
            <a:off x="10166350" y="5980113"/>
            <a:ext cx="501650" cy="561975"/>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2800" dirty="0">
                <a:latin typeface=".VnArial Narrow" pitchFamily="34" charset="0"/>
                <a:cs typeface="Arial" panose="020B0604020202020204" pitchFamily="34" charset="0"/>
              </a:rPr>
              <a:t>Tg</a:t>
            </a:r>
            <a:endParaRPr lang="en-US" altLang="en-US" sz="4000" dirty="0">
              <a:ea typeface="Arial" panose="020B0604020202020204" pitchFamily="34" charset="0"/>
            </a:endParaRPr>
          </a:p>
        </p:txBody>
      </p:sp>
      <p:sp>
        <p:nvSpPr>
          <p:cNvPr id="54289" name="Text Box 18"/>
          <p:cNvSpPr txBox="1"/>
          <p:nvPr/>
        </p:nvSpPr>
        <p:spPr>
          <a:xfrm>
            <a:off x="2252663" y="6442075"/>
            <a:ext cx="8243887" cy="263525"/>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800" dirty="0">
                <a:solidFill>
                  <a:srgbClr val="FF3300"/>
                </a:solidFill>
                <a:latin typeface="Times New Roman" panose="02020603050405020304" pitchFamily="18" charset="0"/>
                <a:cs typeface="Arial" panose="020B0604020202020204" pitchFamily="34" charset="0"/>
              </a:rPr>
              <a:t>QUÁ TRÌNH PHÁT TRIỂN LỊCH SỬ-TỰ NHIÊN CỦA CÁC HÌNH THÁI KT-XH</a:t>
            </a:r>
            <a:endParaRPr lang="en-US" altLang="en-US" sz="1800" dirty="0">
              <a:solidFill>
                <a:srgbClr val="FF3300"/>
              </a:solidFill>
              <a:latin typeface="Times New Roman" panose="02020603050405020304" pitchFamily="18" charset="0"/>
              <a:ea typeface="Arial" panose="020B0604020202020204" pitchFamily="34" charset="0"/>
            </a:endParaRPr>
          </a:p>
        </p:txBody>
      </p:sp>
      <p:sp>
        <p:nvSpPr>
          <p:cNvPr id="54290" name="Text Box 19"/>
          <p:cNvSpPr txBox="1"/>
          <p:nvPr/>
        </p:nvSpPr>
        <p:spPr>
          <a:xfrm>
            <a:off x="3475038" y="1435100"/>
            <a:ext cx="3611562" cy="481013"/>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en-US" altLang="en-US" sz="1800" dirty="0">
                <a:solidFill>
                  <a:srgbClr val="000099"/>
                </a:solidFill>
                <a:latin typeface="Times New Roman" panose="02020603050405020304" pitchFamily="18" charset="0"/>
                <a:cs typeface="Arial" panose="020B0604020202020204" pitchFamily="34" charset="0"/>
              </a:rPr>
              <a:t>CỘNG SẢN CHỦ NGHĨA</a:t>
            </a:r>
            <a:endParaRPr lang="en-US" altLang="en-US" sz="1800" dirty="0">
              <a:solidFill>
                <a:srgbClr val="000099"/>
              </a:solidFill>
              <a:latin typeface="Times New Roman" panose="02020603050405020304" pitchFamily="18" charset="0"/>
              <a:ea typeface="Arial" panose="020B0604020202020204" pitchFamily="34" charset="0"/>
            </a:endParaRPr>
          </a:p>
        </p:txBody>
      </p:sp>
      <p:sp>
        <p:nvSpPr>
          <p:cNvPr id="54291" name="Text Box 20"/>
          <p:cNvSpPr txBox="1"/>
          <p:nvPr/>
        </p:nvSpPr>
        <p:spPr>
          <a:xfrm>
            <a:off x="2647950" y="2198688"/>
            <a:ext cx="4570413" cy="615950"/>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spcBef>
                <a:spcPct val="0"/>
              </a:spcBef>
              <a:buNone/>
            </a:pPr>
            <a:r>
              <a:rPr lang="en-US" altLang="en-US" sz="1700" dirty="0">
                <a:solidFill>
                  <a:srgbClr val="000099"/>
                </a:solidFill>
                <a:latin typeface="Times New Roman" panose="02020603050405020304" pitchFamily="18" charset="0"/>
                <a:cs typeface="Arial" panose="020B0604020202020204" pitchFamily="34" charset="0"/>
              </a:rPr>
              <a:t>TƯ BẢN CHỦ NGHĨA</a:t>
            </a:r>
            <a:endParaRPr lang="en-US" altLang="en-US" sz="1700" dirty="0">
              <a:solidFill>
                <a:srgbClr val="000099"/>
              </a:solidFill>
              <a:latin typeface="Times New Roman" panose="02020603050405020304" pitchFamily="18" charset="0"/>
              <a:ea typeface="Arial" panose="020B0604020202020204" pitchFamily="34" charset="0"/>
            </a:endParaRPr>
          </a:p>
        </p:txBody>
      </p:sp>
      <p:sp>
        <p:nvSpPr>
          <p:cNvPr id="54292" name="Text Box 21"/>
          <p:cNvSpPr txBox="1"/>
          <p:nvPr/>
        </p:nvSpPr>
        <p:spPr>
          <a:xfrm>
            <a:off x="2603500" y="3254375"/>
            <a:ext cx="2825750" cy="555625"/>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800" dirty="0">
                <a:solidFill>
                  <a:srgbClr val="3333CC"/>
                </a:solidFill>
                <a:latin typeface="Times New Roman" panose="02020603050405020304" pitchFamily="18" charset="0"/>
                <a:cs typeface="Arial" panose="020B0604020202020204" pitchFamily="34" charset="0"/>
              </a:rPr>
              <a:t>CHẾ ĐỘ PHONG KIẾN</a:t>
            </a:r>
            <a:endParaRPr lang="en-US" altLang="en-US" sz="1800" dirty="0">
              <a:solidFill>
                <a:srgbClr val="3333CC"/>
              </a:solidFill>
              <a:latin typeface="Times New Roman" panose="02020603050405020304" pitchFamily="18" charset="0"/>
              <a:ea typeface="Arial" panose="020B0604020202020204" pitchFamily="34" charset="0"/>
            </a:endParaRPr>
          </a:p>
        </p:txBody>
      </p:sp>
      <p:sp>
        <p:nvSpPr>
          <p:cNvPr id="54293" name="Text Box 22"/>
          <p:cNvSpPr txBox="1"/>
          <p:nvPr/>
        </p:nvSpPr>
        <p:spPr>
          <a:xfrm>
            <a:off x="2638425" y="4137025"/>
            <a:ext cx="2771775" cy="708025"/>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0"/>
              </a:spcBef>
              <a:buNone/>
            </a:pPr>
            <a:r>
              <a:rPr lang="en-US" altLang="en-US" sz="1800" dirty="0">
                <a:solidFill>
                  <a:srgbClr val="3333CC"/>
                </a:solidFill>
                <a:latin typeface="Times New Roman" panose="02020603050405020304" pitchFamily="18" charset="0"/>
                <a:cs typeface="Arial" panose="020B0604020202020204" pitchFamily="34" charset="0"/>
              </a:rPr>
              <a:t>CHIẾM HỮU NÔ LỆ</a:t>
            </a:r>
            <a:endParaRPr lang="en-US" altLang="en-US" sz="1800" dirty="0">
              <a:solidFill>
                <a:srgbClr val="3333CC"/>
              </a:solidFill>
              <a:latin typeface="Times New Roman" panose="02020603050405020304" pitchFamily="18" charset="0"/>
              <a:ea typeface="Arial" panose="020B0604020202020204" pitchFamily="34" charset="0"/>
            </a:endParaRPr>
          </a:p>
        </p:txBody>
      </p:sp>
      <p:sp>
        <p:nvSpPr>
          <p:cNvPr id="54294" name="Text Box 23"/>
          <p:cNvSpPr txBox="1"/>
          <p:nvPr/>
        </p:nvSpPr>
        <p:spPr>
          <a:xfrm>
            <a:off x="2590800" y="5099050"/>
            <a:ext cx="1447800" cy="622300"/>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400" dirty="0">
                <a:solidFill>
                  <a:srgbClr val="3333CC"/>
                </a:solidFill>
                <a:cs typeface="Arial" panose="020B0604020202020204" pitchFamily="34" charset="0"/>
              </a:rPr>
              <a:t>CXNT</a:t>
            </a:r>
            <a:endParaRPr lang="en-US" altLang="en-US" sz="1400" dirty="0">
              <a:solidFill>
                <a:srgbClr val="3333CC"/>
              </a:solidFill>
              <a:ea typeface="Arial" panose="020B0604020202020204" pitchFamily="34" charset="0"/>
            </a:endParaRPr>
          </a:p>
        </p:txBody>
      </p:sp>
      <p:sp>
        <p:nvSpPr>
          <p:cNvPr id="54295" name="Text Box 24"/>
          <p:cNvSpPr txBox="1"/>
          <p:nvPr/>
        </p:nvSpPr>
        <p:spPr>
          <a:xfrm>
            <a:off x="8610600" y="5105400"/>
            <a:ext cx="1277938" cy="704850"/>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spcBef>
                <a:spcPct val="0"/>
              </a:spcBef>
              <a:buNone/>
            </a:pPr>
            <a:r>
              <a:rPr lang="en-US" altLang="en-US" sz="1800" dirty="0">
                <a:latin typeface="Times New Roman" panose="02020603050405020304" pitchFamily="18" charset="0"/>
                <a:cs typeface="Arial" panose="020B0604020202020204" pitchFamily="34" charset="0"/>
              </a:rPr>
              <a:t>CƠ KHÍ HOÁ, TỰ ĐỘNG HOÁ...</a:t>
            </a:r>
            <a:endParaRPr lang="en-US" altLang="en-US" sz="1800" dirty="0">
              <a:latin typeface="Times New Roman" panose="02020603050405020304" pitchFamily="18" charset="0"/>
              <a:ea typeface="Arial" panose="020B0604020202020204" pitchFamily="34" charset="0"/>
            </a:endParaRPr>
          </a:p>
        </p:txBody>
      </p:sp>
      <p:sp>
        <p:nvSpPr>
          <p:cNvPr id="54296" name="Line 25"/>
          <p:cNvSpPr/>
          <p:nvPr/>
        </p:nvSpPr>
        <p:spPr>
          <a:xfrm>
            <a:off x="2590800" y="6221413"/>
            <a:ext cx="7620000" cy="79375"/>
          </a:xfrm>
          <a:prstGeom prst="line">
            <a:avLst/>
          </a:prstGeom>
          <a:ln w="9525" cap="flat" cmpd="sng">
            <a:solidFill>
              <a:schemeClr val="tx1"/>
            </a:solidFill>
            <a:prstDash val="solid"/>
            <a:headEnd type="none" w="med" len="med"/>
            <a:tailEnd type="triangle" w="med" len="med"/>
          </a:ln>
        </p:spPr>
      </p:sp>
      <p:sp>
        <p:nvSpPr>
          <p:cNvPr id="54297" name="Line 26"/>
          <p:cNvSpPr/>
          <p:nvPr/>
        </p:nvSpPr>
        <p:spPr>
          <a:xfrm>
            <a:off x="3200400" y="6461125"/>
            <a:ext cx="0" cy="241300"/>
          </a:xfrm>
          <a:prstGeom prst="line">
            <a:avLst/>
          </a:prstGeom>
          <a:ln w="9525">
            <a:noFill/>
          </a:ln>
        </p:spPr>
      </p:sp>
      <p:sp>
        <p:nvSpPr>
          <p:cNvPr id="54298" name="Line 27"/>
          <p:cNvSpPr/>
          <p:nvPr/>
        </p:nvSpPr>
        <p:spPr>
          <a:xfrm>
            <a:off x="9144000" y="6461125"/>
            <a:ext cx="0" cy="241300"/>
          </a:xfrm>
          <a:prstGeom prst="line">
            <a:avLst/>
          </a:prstGeom>
          <a:ln w="9525">
            <a:noFill/>
          </a:ln>
        </p:spPr>
      </p:sp>
      <p:sp>
        <p:nvSpPr>
          <p:cNvPr id="54299" name="Line 29"/>
          <p:cNvSpPr/>
          <p:nvPr/>
        </p:nvSpPr>
        <p:spPr>
          <a:xfrm>
            <a:off x="2576513" y="2994025"/>
            <a:ext cx="4427537" cy="36513"/>
          </a:xfrm>
          <a:prstGeom prst="line">
            <a:avLst/>
          </a:prstGeom>
          <a:ln w="9525" cap="flat" cmpd="sng">
            <a:solidFill>
              <a:schemeClr val="tx1"/>
            </a:solidFill>
            <a:prstDash val="dash"/>
            <a:headEnd type="none" w="med" len="med"/>
            <a:tailEnd type="none" w="med" len="med"/>
          </a:ln>
        </p:spPr>
      </p:sp>
      <p:sp>
        <p:nvSpPr>
          <p:cNvPr id="54300" name="Text Box 33"/>
          <p:cNvSpPr txBox="1"/>
          <p:nvPr/>
        </p:nvSpPr>
        <p:spPr>
          <a:xfrm>
            <a:off x="1055688" y="1835150"/>
            <a:ext cx="1357312" cy="3698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spcBef>
                <a:spcPct val="50000"/>
              </a:spcBef>
              <a:buNone/>
            </a:pPr>
            <a:r>
              <a:rPr lang="en-US" altLang="en-US" sz="1800" b="1" dirty="0">
                <a:cs typeface="Arial" panose="020B0604020202020204" pitchFamily="34" charset="0"/>
              </a:rPr>
              <a:t>HTKT-XH</a:t>
            </a:r>
            <a:endParaRPr lang="en-US" altLang="en-US" sz="1800" b="1" dirty="0">
              <a:ea typeface="Arial" panose="020B0604020202020204" pitchFamily="34" charset="0"/>
            </a:endParaRPr>
          </a:p>
        </p:txBody>
      </p:sp>
      <p:sp>
        <p:nvSpPr>
          <p:cNvPr id="31" name="Content Placeholder 2"/>
          <p:cNvSpPr txBox="1"/>
          <p:nvPr/>
        </p:nvSpPr>
        <p:spPr bwMode="auto">
          <a:xfrm>
            <a:off x="334963" y="331788"/>
            <a:ext cx="9228138" cy="876300"/>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buNone/>
            </a:pPr>
            <a:r>
              <a:rPr lang="en-US" altLang="en-US" sz="2400" b="1" i="1" dirty="0">
                <a:solidFill>
                  <a:srgbClr val="0000FF"/>
                </a:solidFill>
                <a:latin typeface="Times New Roman" panose="02020603050405020304" pitchFamily="18" charset="0"/>
                <a:cs typeface="Times New Roman" panose="02020603050405020304" pitchFamily="18" charset="0"/>
              </a:rPr>
              <a:t>3. Chủ nghĩa xã hội khoa học</a:t>
            </a:r>
            <a:endParaRPr lang="en-US" altLang="en-US" sz="2400" b="1" i="1" dirty="0">
              <a:solidFill>
                <a:srgbClr val="0000FF"/>
              </a:solidFill>
              <a:latin typeface="Times New Roman" panose="02020603050405020304" pitchFamily="18" charset="0"/>
              <a:cs typeface="Times New Roman" panose="02020603050405020304" pitchFamily="18" charset="0"/>
            </a:endParaRPr>
          </a:p>
          <a:p>
            <a:pPr marL="0" lvl="0" indent="0">
              <a:buNone/>
            </a:pPr>
            <a:r>
              <a:rPr lang="en-US" altLang="x-none" sz="2400" b="1" i="1" dirty="0">
                <a:latin typeface="Times New Roman" panose="02020603050405020304" pitchFamily="18" charset="0"/>
                <a:cs typeface="Times New Roman" panose="02020603050405020304" pitchFamily="18" charset="0"/>
              </a:rPr>
              <a:t>c. Sự phát triển của hình thái kinh tế-xã hội cộng sản chủ nghĩa</a:t>
            </a:r>
            <a:endParaRPr lang="en-US" altLang="x-none" sz="2400" dirty="0">
              <a:latin typeface="Times New Roman" panose="02020603050405020304" pitchFamily="18" charset="0"/>
              <a:cs typeface="Times New Roman" panose="02020603050405020304" pitchFamily="18" charset="0"/>
            </a:endParaRPr>
          </a:p>
          <a:p>
            <a:pPr marL="0" lvl="0" indent="0">
              <a:buNone/>
            </a:pPr>
            <a:endParaRPr lang="en-US" altLang="x-none" sz="2400" dirty="0">
              <a:latin typeface="Times New Roman" panose="02020603050405020304" pitchFamily="18" charset="0"/>
              <a:ea typeface="Times New Roman" panose="02020603050405020304" pitchFamily="18" charset="0"/>
            </a:endParaRPr>
          </a:p>
        </p:txBody>
      </p:sp>
      <p:sp>
        <p:nvSpPr>
          <p:cNvPr id="54302" name="Title 1"/>
          <p:cNvSpPr>
            <a:spLocks noGrp="1"/>
          </p:cNvSpPr>
          <p:nvPr>
            <p:ph type="title"/>
          </p:nvPr>
        </p:nvSpPr>
        <p:spPr>
          <a:xfrm>
            <a:off x="8764588" y="1449388"/>
            <a:ext cx="3308350" cy="2606675"/>
          </a:xfrm>
          <a:ln w="28575">
            <a:solidFill>
              <a:schemeClr val="tx1">
                <a:alpha val="100000"/>
              </a:schemeClr>
            </a:solidFill>
            <a:miter lim="800000"/>
          </a:ln>
        </p:spPr>
        <p:txBody>
          <a:bodyPr vert="horz" wrap="square" lIns="91440" tIns="45720" rIns="91440" bIns="45720" anchor="ctr" anchorCtr="0"/>
          <a:p>
            <a:pPr algn="just"/>
            <a:r>
              <a:rPr lang="en-US" altLang="en-US" sz="2400" dirty="0">
                <a:latin typeface="Times New Roman" panose="02020603050405020304" pitchFamily="18" charset="0"/>
                <a:cs typeface="Times New Roman" panose="02020603050405020304" pitchFamily="18" charset="0"/>
              </a:rPr>
              <a:t>HT KT – XH CSCN phát triển từ thấp lên cao; giai đoạn đầu l</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thời kỳ quá độ sau đó đến giai đoạn XHCN v</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cuối cùng l</a:t>
            </a:r>
            <a:r>
              <a:rPr lang="en-US" altLang="en-US" sz="2400" dirty="0">
                <a:latin typeface="Times New Roman" panose="02020603050405020304" pitchFamily="18" charset="0"/>
                <a:ea typeface="Times New Roman" panose="02020603050405020304" pitchFamily="18" charset="0"/>
              </a:rPr>
              <a:t>à</a:t>
            </a:r>
            <a:r>
              <a:rPr lang="en-US" altLang="en-US" sz="2400" dirty="0">
                <a:latin typeface="Times New Roman" panose="02020603050405020304" pitchFamily="18" charset="0"/>
                <a:cs typeface="Times New Roman" panose="02020603050405020304" pitchFamily="18" charset="0"/>
              </a:rPr>
              <a:t> xã hội CSCN</a:t>
            </a:r>
            <a:endParaRPr lang="en-US" altLang="en-US" sz="2400" dirty="0">
              <a:latin typeface="Times New Roman" panose="02020603050405020304" pitchFamily="18" charset="0"/>
              <a:ea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8" name="Title 1"/>
          <p:cNvSpPr>
            <a:spLocks noGrp="1"/>
          </p:cNvSpPr>
          <p:nvPr>
            <p:ph type="title"/>
          </p:nvPr>
        </p:nvSpPr>
        <p:spPr>
          <a:xfrm>
            <a:off x="609600" y="620713"/>
            <a:ext cx="10972800" cy="796925"/>
          </a:xfrm>
        </p:spPr>
        <p:txBody>
          <a:bodyPr vert="horz" wrap="square" lIns="91440" tIns="45720" rIns="91440" bIns="45720" anchor="ctr" anchorCtr="0"/>
          <a:p>
            <a:r>
              <a:rPr lang="en-US" altLang="en-US" sz="2600" b="1" i="1" dirty="0">
                <a:solidFill>
                  <a:srgbClr val="0000FF"/>
                </a:solidFill>
                <a:latin typeface="Times New Roman" panose="02020603050405020304" pitchFamily="18" charset="0"/>
                <a:cs typeface="Times New Roman" panose="02020603050405020304" pitchFamily="18" charset="0"/>
                <a:sym typeface="+mn-ea"/>
              </a:rPr>
              <a:t>	III/ Vai trò nền tảng tư tưởng, kim chỉ nam cho h</a:t>
            </a:r>
            <a:r>
              <a:rPr lang="en-US" altLang="en-US" sz="2600" b="1" i="1" dirty="0">
                <a:solidFill>
                  <a:srgbClr val="0000FF"/>
                </a:solidFill>
                <a:latin typeface="Times New Roman" panose="02020603050405020304" pitchFamily="18" charset="0"/>
                <a:ea typeface="Times New Roman" panose="02020603050405020304" pitchFamily="18" charset="0"/>
                <a:sym typeface="+mn-ea"/>
              </a:rPr>
              <a:t>à</a:t>
            </a:r>
            <a:r>
              <a:rPr lang="en-US" altLang="en-US" sz="2600" b="1" i="1" dirty="0">
                <a:solidFill>
                  <a:srgbClr val="0000FF"/>
                </a:solidFill>
                <a:latin typeface="Times New Roman" panose="02020603050405020304" pitchFamily="18" charset="0"/>
                <a:cs typeface="Times New Roman" panose="02020603050405020304" pitchFamily="18" charset="0"/>
                <a:sym typeface="+mn-ea"/>
              </a:rPr>
              <a:t>nh động của chủ nghĩa Mác – Lênin</a:t>
            </a:r>
            <a:br>
              <a:rPr lang="en-US" altLang="en-US" sz="2600" b="1" i="1" dirty="0">
                <a:solidFill>
                  <a:srgbClr val="FF0000"/>
                </a:solidFill>
                <a:latin typeface="Times New Roman" panose="02020603050405020304" pitchFamily="18" charset="0"/>
                <a:cs typeface="Times New Roman" panose="02020603050405020304" pitchFamily="18" charset="0"/>
                <a:sym typeface="+mn-ea"/>
              </a:rPr>
            </a:br>
            <a:r>
              <a:rPr lang="en-US" altLang="en-US" sz="2600" b="1" i="1" dirty="0">
                <a:solidFill>
                  <a:srgbClr val="FF0000"/>
                </a:solidFill>
                <a:latin typeface="Times New Roman" panose="02020603050405020304" pitchFamily="18" charset="0"/>
                <a:cs typeface="Times New Roman" panose="02020603050405020304" pitchFamily="18" charset="0"/>
                <a:sym typeface="+mn-ea"/>
              </a:rPr>
              <a:t>1. </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Bản chất cách mạng v</a:t>
            </a:r>
            <a:r>
              <a:rPr lang="vi-VN" altLang="en-US" sz="2600" b="1" i="1" dirty="0">
                <a:solidFill>
                  <a:srgbClr val="FF0000"/>
                </a:solidFill>
                <a:latin typeface="Times New Roman" panose="02020603050405020304" pitchFamily="18" charset="0"/>
                <a:ea typeface="Times New Roman" panose="02020603050405020304" pitchFamily="18" charset="0"/>
                <a:sym typeface="+mn-ea"/>
              </a:rPr>
              <a:t>à</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 khoa học của chủ nghĩa Mác-Lênin</a:t>
            </a:r>
            <a:br>
              <a:rPr lang="en-US" altLang="en-US" sz="2600" dirty="0">
                <a:latin typeface="Times New Roman" panose="02020603050405020304" pitchFamily="18" charset="0"/>
                <a:cs typeface="Times New Roman" panose="02020603050405020304" pitchFamily="18" charset="0"/>
                <a:sym typeface="+mn-ea"/>
              </a:rPr>
            </a:br>
            <a:endParaRPr lang="en-US" altLang="en-US" sz="2600" dirty="0"/>
          </a:p>
        </p:txBody>
      </p:sp>
      <p:sp>
        <p:nvSpPr>
          <p:cNvPr id="55299" name="Content Placeholder 2"/>
          <p:cNvSpPr>
            <a:spLocks noGrp="1"/>
          </p:cNvSpPr>
          <p:nvPr>
            <p:ph idx="1"/>
          </p:nvPr>
        </p:nvSpPr>
        <p:spPr/>
        <p:txBody>
          <a:bodyPr vert="horz" wrap="square" lIns="91440" tIns="45720" rIns="91440" bIns="45720" anchor="t" anchorCtr="0"/>
          <a:p>
            <a:pPr algn="just"/>
            <a:r>
              <a:rPr lang="en-US" altLang="en-US" sz="2600" dirty="0">
                <a:latin typeface="Times New Roman" panose="02020603050405020304" pitchFamily="18" charset="0"/>
                <a:cs typeface="Times New Roman" panose="02020603050405020304" pitchFamily="18" charset="0"/>
                <a:sym typeface="+mn-ea"/>
              </a:rPr>
              <a:t>L</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một hệ thống lý luận khoa học, thể hiện trong to</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n bộ các nguyên lý cấu th</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nh học thuyết, trước hết l</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các nguyên lý cơ bản</a:t>
            </a:r>
            <a:endParaRPr lang="en-US" altLang="en-US" sz="2600" dirty="0">
              <a:latin typeface="Times New Roman" panose="02020603050405020304" pitchFamily="18" charset="0"/>
              <a:cs typeface="Times New Roman" panose="02020603050405020304" pitchFamily="18" charset="0"/>
              <a:sym typeface="+mn-ea"/>
            </a:endParaRPr>
          </a:p>
          <a:p>
            <a:pPr algn="just"/>
            <a:r>
              <a:rPr lang="en-US" altLang="en-US" sz="2600" dirty="0">
                <a:latin typeface="Times New Roman" panose="02020603050405020304" pitchFamily="18" charset="0"/>
                <a:cs typeface="Times New Roman" panose="02020603050405020304" pitchFamily="18" charset="0"/>
                <a:sym typeface="+mn-ea"/>
              </a:rPr>
              <a:t>L</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học thuyết duy nhất nêu lên mục tiêu giải phóng xã hội, giải phóng giai cấp, giải phóng con người với con đường, lực lượng, phương thức đạt mục tiêu đó</a:t>
            </a:r>
            <a:endParaRPr lang="en-US" altLang="en-US" sz="2600" dirty="0">
              <a:latin typeface="Times New Roman" panose="02020603050405020304" pitchFamily="18" charset="0"/>
              <a:cs typeface="Times New Roman" panose="02020603050405020304" pitchFamily="18" charset="0"/>
              <a:sym typeface="+mn-ea"/>
            </a:endParaRPr>
          </a:p>
          <a:p>
            <a:pPr algn="just"/>
            <a:r>
              <a:rPr lang="en-US" altLang="en-US" sz="2600" dirty="0">
                <a:latin typeface="Times New Roman" panose="02020603050405020304" pitchFamily="18" charset="0"/>
                <a:cs typeface="Times New Roman" panose="02020603050405020304" pitchFamily="18" charset="0"/>
                <a:sym typeface="+mn-ea"/>
              </a:rPr>
              <a:t> L</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một học thuyết mở, sống động, không ngừng tự phê phán, tự đổi mới, bổ sung v</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phát triển trong thực tiễn.</a:t>
            </a:r>
            <a:endParaRPr lang="en-US" altLang="en-US" sz="2600" dirty="0">
              <a:latin typeface="Times New Roman" panose="02020603050405020304" pitchFamily="18" charset="0"/>
              <a:cs typeface="Times New Roman" panose="02020603050405020304" pitchFamily="18" charset="0"/>
              <a:sym typeface="+mn-ea"/>
            </a:endParaRPr>
          </a:p>
          <a:p>
            <a:pPr algn="just"/>
            <a:r>
              <a:rPr lang="en-US" altLang="en-US" sz="2600" dirty="0">
                <a:latin typeface="Times New Roman" panose="02020603050405020304" pitchFamily="18" charset="0"/>
                <a:cs typeface="Times New Roman" panose="02020603050405020304" pitchFamily="18" charset="0"/>
                <a:sym typeface="+mn-ea"/>
              </a:rPr>
              <a:t>L</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học thuyết cách mạng, có ý nghĩa thực tiễn, không chỉ giải thích thế giới m</a:t>
            </a:r>
            <a:r>
              <a:rPr lang="en-US" altLang="en-US" sz="2600" dirty="0">
                <a:latin typeface="Times New Roman" panose="02020603050405020304" pitchFamily="18" charset="0"/>
                <a:ea typeface="Times New Roman" panose="02020603050405020304" pitchFamily="18" charset="0"/>
                <a:sym typeface="+mn-ea"/>
              </a:rPr>
              <a:t>à</a:t>
            </a:r>
            <a:r>
              <a:rPr lang="en-US" altLang="en-US" sz="2600" dirty="0">
                <a:latin typeface="Times New Roman" panose="02020603050405020304" pitchFamily="18" charset="0"/>
                <a:cs typeface="Times New Roman" panose="02020603050405020304" pitchFamily="18" charset="0"/>
                <a:sym typeface="+mn-ea"/>
              </a:rPr>
              <a:t> cải tạo xã hội.</a:t>
            </a:r>
            <a:endParaRPr lang="en-US" altLang="en-US" sz="2600" dirty="0">
              <a:latin typeface="Times New Roman" panose="02020603050405020304" pitchFamily="18" charset="0"/>
              <a:cs typeface="Times New Roman" panose="02020603050405020304" pitchFamily="18" charset="0"/>
            </a:endParaRPr>
          </a:p>
          <a:p>
            <a:endParaRPr lang="en-US" altLang="en-US" sz="2600" dirty="0">
              <a:latin typeface="Times New Roman" panose="02020603050405020304" pitchFamily="18" charset="0"/>
              <a:cs typeface="Times New Roman" panose="02020603050405020304" pitchFamily="18" charset="0"/>
            </a:endParaRPr>
          </a:p>
          <a:p>
            <a:endParaRPr lang="en-US" altLang="en-US" sz="2600" dirty="0">
              <a:latin typeface="Times New Roman" panose="02020603050405020304" pitchFamily="18" charset="0"/>
              <a:cs typeface="Times New Roman" panose="02020603050405020304" pitchFamily="18" charset="0"/>
            </a:endParaRPr>
          </a:p>
          <a:p>
            <a:endParaRPr lang="en-US" altLang="en-US" dirty="0">
              <a:solidFill>
                <a:srgbClr val="FFFF00"/>
              </a:solidFill>
            </a:endParaRPr>
          </a:p>
          <a:p>
            <a:endParaRPr lang="en-US" altLang="en-US" dirty="0"/>
          </a:p>
        </p:txBody>
      </p:sp>
    </p:spTree>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6322" name="Picture 14" descr="007"/>
          <p:cNvPicPr>
            <a:picLocks noChangeAspect="1"/>
          </p:cNvPicPr>
          <p:nvPr/>
        </p:nvPicPr>
        <p:blipFill>
          <a:blip r:embed="rId1"/>
          <a:stretch>
            <a:fillRect/>
          </a:stretch>
        </p:blipFill>
        <p:spPr>
          <a:xfrm>
            <a:off x="1524000" y="6248400"/>
            <a:ext cx="9144000" cy="609600"/>
          </a:xfrm>
          <a:prstGeom prst="rect">
            <a:avLst/>
          </a:prstGeom>
          <a:noFill/>
          <a:ln w="9525">
            <a:noFill/>
          </a:ln>
        </p:spPr>
      </p:pic>
      <p:sp>
        <p:nvSpPr>
          <p:cNvPr id="56323" name="Rectangle 3"/>
          <p:cNvSpPr/>
          <p:nvPr/>
        </p:nvSpPr>
        <p:spPr>
          <a:xfrm>
            <a:off x="766763" y="2165350"/>
            <a:ext cx="10442575"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285750" lvl="0" indent="-285750"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L</a:t>
            </a:r>
            <a:r>
              <a:rPr lang="pt-BR" altLang="vi-VN" sz="2400" i="1" dirty="0">
                <a:latin typeface="Times New Roman" panose="02020603050405020304" pitchFamily="18" charset="0"/>
                <a:ea typeface="Times New Roman" panose="02020603050405020304" pitchFamily="18" charset="0"/>
              </a:rPr>
              <a:t>à</a:t>
            </a:r>
            <a:r>
              <a:rPr lang="pt-BR" altLang="vi-VN" sz="2400" i="1" dirty="0">
                <a:latin typeface="Times New Roman" panose="02020603050405020304" pitchFamily="18" charset="0"/>
                <a:cs typeface="Times New Roman" panose="02020603050405020304" pitchFamily="18" charset="0"/>
              </a:rPr>
              <a:t> cơ sở lý luận của các Đảng Cộng sản trong việc hoạch định Cương lĩnh, đường lối lãnh đạo, l</a:t>
            </a:r>
            <a:r>
              <a:rPr lang="pt-BR" altLang="vi-VN" sz="2400" i="1" dirty="0">
                <a:latin typeface="Times New Roman" panose="02020603050405020304" pitchFamily="18" charset="0"/>
                <a:ea typeface="Times New Roman" panose="02020603050405020304" pitchFamily="18" charset="0"/>
              </a:rPr>
              <a:t>à</a:t>
            </a:r>
            <a:r>
              <a:rPr lang="pt-BR" altLang="vi-VN" sz="2400" i="1" dirty="0">
                <a:latin typeface="Times New Roman" panose="02020603050405020304" pitchFamily="18" charset="0"/>
                <a:cs typeface="Times New Roman" panose="02020603050405020304" pitchFamily="18" charset="0"/>
              </a:rPr>
              <a:t> hệ tư tưởng của giai cấp công nhân...</a:t>
            </a:r>
            <a:endParaRPr lang="en-US" altLang="en-US" sz="2400" dirty="0">
              <a:solidFill>
                <a:srgbClr val="000066"/>
              </a:solidFill>
              <a:latin typeface="Times New Roman" panose="02020603050405020304" pitchFamily="18" charset="0"/>
              <a:ea typeface="Times New Roman" panose="02020603050405020304" pitchFamily="18" charset="0"/>
            </a:endParaRPr>
          </a:p>
        </p:txBody>
      </p:sp>
      <p:cxnSp>
        <p:nvCxnSpPr>
          <p:cNvPr id="11" name="Straight Connector 10"/>
          <p:cNvCxnSpPr/>
          <p:nvPr/>
        </p:nvCxnSpPr>
        <p:spPr>
          <a:xfrm>
            <a:off x="1524000" y="642938"/>
            <a:ext cx="9144000" cy="1588"/>
          </a:xfrm>
          <a:prstGeom prst="line">
            <a:avLst/>
          </a:prstGeom>
          <a:ln>
            <a:noFill/>
          </a:ln>
        </p:spPr>
        <p:style>
          <a:lnRef idx="3">
            <a:schemeClr val="accent6"/>
          </a:lnRef>
          <a:fillRef idx="0">
            <a:schemeClr val="accent6"/>
          </a:fillRef>
          <a:effectRef idx="2">
            <a:schemeClr val="accent6"/>
          </a:effectRef>
          <a:fontRef idx="minor">
            <a:schemeClr val="tx1"/>
          </a:fontRef>
        </p:style>
      </p:cxnSp>
      <p:sp>
        <p:nvSpPr>
          <p:cNvPr id="56325" name="Rectangle 1"/>
          <p:cNvSpPr/>
          <p:nvPr/>
        </p:nvSpPr>
        <p:spPr>
          <a:xfrm>
            <a:off x="1524000" y="762000"/>
            <a:ext cx="9144000" cy="866775"/>
          </a:xfrm>
          <a:prstGeom prst="rect">
            <a:avLst/>
          </a:prstGeom>
          <a:noFill/>
          <a:ln w="9525">
            <a:noFill/>
          </a:ln>
          <a:effectLst>
            <a:prstShdw prst="shdw17" dist="17961" dir="2699999">
              <a:srgbClr val="999999"/>
            </a:prstShdw>
          </a:effectLst>
        </p:spPr>
        <p:txBody>
          <a:bodyPr tIns="126960" bIns="0" anchor="ctr" anchorCtr="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457200" algn="just">
              <a:spcBef>
                <a:spcPct val="0"/>
              </a:spcBef>
              <a:buNone/>
            </a:pPr>
            <a:r>
              <a:rPr lang="en-US" altLang="vi-VN" sz="2400" b="1" dirty="0">
                <a:solidFill>
                  <a:srgbClr val="FF0000"/>
                </a:solidFill>
                <a:latin typeface="Times New Roman" panose="02020603050405020304" pitchFamily="18" charset="0"/>
                <a:cs typeface="Times New Roman" panose="02020603050405020304" pitchFamily="18" charset="0"/>
              </a:rPr>
              <a:t>2</a:t>
            </a:r>
            <a:r>
              <a:rPr lang="vi-VN" altLang="vi-VN" sz="2400" b="1" dirty="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Chủ nghĩa Mác – Lênin l</a:t>
            </a:r>
            <a:r>
              <a:rPr lang="pt-BR" altLang="vi-VN" sz="2400" b="1" dirty="0">
                <a:solidFill>
                  <a:srgbClr val="FF0000"/>
                </a:solidFill>
                <a:latin typeface="Times New Roman" panose="02020603050405020304" pitchFamily="18" charset="0"/>
                <a:ea typeface="Times New Roman" panose="02020603050405020304" pitchFamily="18" charset="0"/>
              </a:rPr>
              <a:t>à</a:t>
            </a:r>
            <a:r>
              <a:rPr lang="pt-BR" altLang="vi-VN" sz="2400" b="1" dirty="0">
                <a:solidFill>
                  <a:srgbClr val="FF0000"/>
                </a:solidFill>
                <a:latin typeface="Times New Roman" panose="02020603050405020304" pitchFamily="18" charset="0"/>
                <a:cs typeface="Times New Roman" panose="02020603050405020304" pitchFamily="18" charset="0"/>
              </a:rPr>
              <a:t> nền tảng tư tưởng, kim chỉ nam cho h</a:t>
            </a:r>
            <a:r>
              <a:rPr lang="pt-BR" altLang="vi-VN" sz="2400" b="1" dirty="0">
                <a:solidFill>
                  <a:srgbClr val="FF0000"/>
                </a:solidFill>
                <a:latin typeface="Times New Roman" panose="02020603050405020304" pitchFamily="18" charset="0"/>
                <a:ea typeface="Times New Roman" panose="02020603050405020304" pitchFamily="18" charset="0"/>
              </a:rPr>
              <a:t>à</a:t>
            </a:r>
            <a:r>
              <a:rPr lang="pt-BR" altLang="vi-VN" sz="2400" b="1" dirty="0">
                <a:solidFill>
                  <a:srgbClr val="FF0000"/>
                </a:solidFill>
                <a:latin typeface="Times New Roman" panose="02020603050405020304" pitchFamily="18" charset="0"/>
                <a:cs typeface="Times New Roman" panose="02020603050405020304" pitchFamily="18" charset="0"/>
              </a:rPr>
              <a:t>nh động của các Đảng Cộng sản</a:t>
            </a:r>
            <a:endParaRPr lang="en-US" altLang="vi-VN" sz="2400" b="1" dirty="0">
              <a:solidFill>
                <a:srgbClr val="FF0000"/>
              </a:solidFill>
              <a:latin typeface="Times New Roman" panose="02020603050405020304" pitchFamily="18" charset="0"/>
              <a:ea typeface="Times New Roman" panose="02020603050405020304" pitchFamily="18" charset="0"/>
            </a:endParaRPr>
          </a:p>
        </p:txBody>
      </p:sp>
      <p:sp>
        <p:nvSpPr>
          <p:cNvPr id="56326" name="Rectangle 11"/>
          <p:cNvSpPr/>
          <p:nvPr/>
        </p:nvSpPr>
        <p:spPr>
          <a:xfrm>
            <a:off x="911225" y="3452813"/>
            <a:ext cx="10223500" cy="1200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Đảng Cộng sản VN khẳng định, cùng với chủ nghĩa Mác – Lênin, tư tưởng Hồ Chí Minh l</a:t>
            </a:r>
            <a:r>
              <a:rPr lang="pt-BR" altLang="vi-VN" sz="2400" i="1" dirty="0">
                <a:latin typeface="Times New Roman" panose="02020603050405020304" pitchFamily="18" charset="0"/>
                <a:ea typeface="Times New Roman" panose="02020603050405020304" pitchFamily="18" charset="0"/>
              </a:rPr>
              <a:t>à</a:t>
            </a:r>
            <a:r>
              <a:rPr lang="pt-BR" altLang="vi-VN" sz="2400" i="1" dirty="0">
                <a:latin typeface="Times New Roman" panose="02020603050405020304" pitchFamily="18" charset="0"/>
                <a:cs typeface="Times New Roman" panose="02020603050405020304" pitchFamily="18" charset="0"/>
              </a:rPr>
              <a:t> nên tảng tư tưởng v</a:t>
            </a:r>
            <a:r>
              <a:rPr lang="pt-BR" altLang="vi-VN" sz="2400" i="1" dirty="0">
                <a:latin typeface="Times New Roman" panose="02020603050405020304" pitchFamily="18" charset="0"/>
                <a:ea typeface="Times New Roman" panose="02020603050405020304" pitchFamily="18" charset="0"/>
              </a:rPr>
              <a:t>à</a:t>
            </a:r>
            <a:r>
              <a:rPr lang="pt-BR" altLang="vi-VN" sz="2400" i="1" dirty="0">
                <a:latin typeface="Times New Roman" panose="02020603050405020304" pitchFamily="18" charset="0"/>
                <a:cs typeface="Times New Roman" panose="02020603050405020304" pitchFamily="18" charset="0"/>
              </a:rPr>
              <a:t> kim chỉ nam cho h</a:t>
            </a:r>
            <a:r>
              <a:rPr lang="pt-BR" altLang="vi-VN" sz="2400" i="1" dirty="0">
                <a:latin typeface="Times New Roman" panose="02020603050405020304" pitchFamily="18" charset="0"/>
                <a:ea typeface="Times New Roman" panose="02020603050405020304" pitchFamily="18" charset="0"/>
              </a:rPr>
              <a:t>à</a:t>
            </a:r>
            <a:r>
              <a:rPr lang="pt-BR" altLang="vi-VN" sz="2400" i="1" dirty="0">
                <a:latin typeface="Times New Roman" panose="02020603050405020304" pitchFamily="18" charset="0"/>
                <a:cs typeface="Times New Roman" panose="02020603050405020304" pitchFamily="18" charset="0"/>
              </a:rPr>
              <a:t>nh động của Đảng v</a:t>
            </a:r>
            <a:r>
              <a:rPr lang="pt-BR" altLang="vi-VN" sz="2400" i="1" dirty="0">
                <a:latin typeface="Times New Roman" panose="02020603050405020304" pitchFamily="18" charset="0"/>
                <a:ea typeface="Times New Roman" panose="02020603050405020304" pitchFamily="18" charset="0"/>
              </a:rPr>
              <a:t>à</a:t>
            </a:r>
            <a:r>
              <a:rPr lang="pt-BR" altLang="vi-VN" sz="2400" i="1" dirty="0">
                <a:latin typeface="Times New Roman" panose="02020603050405020304" pitchFamily="18" charset="0"/>
                <a:cs typeface="Times New Roman" panose="02020603050405020304" pitchFamily="18" charset="0"/>
              </a:rPr>
              <a:t> sự nghiệp cách mạng của nhân dân.</a:t>
            </a:r>
            <a:endParaRPr lang="en-US" altLang="vi-VN" sz="2400" dirty="0">
              <a:latin typeface="Times New Roman" panose="02020603050405020304" pitchFamily="18" charset="0"/>
              <a:ea typeface="Times New Roman" panose="02020603050405020304" pitchFamily="18" charset="0"/>
            </a:endParaRPr>
          </a:p>
        </p:txBody>
      </p:sp>
      <p:sp>
        <p:nvSpPr>
          <p:cNvPr id="282626" name="Rectangle 2"/>
          <p:cNvSpPr>
            <a:spLocks noChangeArrowheads="1"/>
          </p:cNvSpPr>
          <p:nvPr/>
        </p:nvSpPr>
        <p:spPr bwMode="auto">
          <a:xfrm>
            <a:off x="911225" y="5113338"/>
            <a:ext cx="10223500" cy="1201738"/>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p>
            <a:pPr indent="457200" algn="just" defTabSz="914400">
              <a:buFont typeface="Wingdings" panose="05000000000000000000" pitchFamily="2" charset="2"/>
              <a:buChar char="v"/>
              <a:tabLst>
                <a:tab pos="228600" algn="l"/>
                <a:tab pos="342900" algn="l"/>
              </a:tabLst>
            </a:pPr>
            <a:r>
              <a:rPr lang="pt-BR" altLang="x-none" sz="2400" dirty="0">
                <a:latin typeface="Times New Roman" panose="02020603050405020304" pitchFamily="18" charset="0"/>
                <a:cs typeface="Times New Roman" panose="02020603050405020304" pitchFamily="18" charset="0"/>
              </a:rPr>
              <a:t>Học tập, nghiên cứu chủ nghĩa Mác – lê nin giúp mỗi người hình th</a:t>
            </a:r>
            <a:r>
              <a:rPr lang="pt-BR" altLang="x-none" sz="2400" dirty="0">
                <a:latin typeface="Times New Roman" panose="02020603050405020304" pitchFamily="18" charset="0"/>
                <a:ea typeface="Times New Roman" panose="02020603050405020304" pitchFamily="18" charset="0"/>
              </a:rPr>
              <a:t>à</a:t>
            </a:r>
            <a:r>
              <a:rPr lang="pt-BR" altLang="x-none" sz="2400" dirty="0">
                <a:latin typeface="Times New Roman" panose="02020603050405020304" pitchFamily="18" charset="0"/>
                <a:cs typeface="Times New Roman" panose="02020603050405020304" pitchFamily="18" charset="0"/>
              </a:rPr>
              <a:t>nh thế giới quan, phương pháp luận khoa học để hiểu rõ mục đích, con đường, bước đi của sự nghiệp quá độ xây dựng CNXH.</a:t>
            </a:r>
            <a:endParaRPr lang="pt-BR" altLang="x-none" sz="2400" dirty="0">
              <a:latin typeface="Times New Roman" panose="02020603050405020304" pitchFamily="18" charset="0"/>
              <a:ea typeface="Times New Roman" panose="02020603050405020304" pitchFamily="18" charset="0"/>
            </a:endParaRPr>
          </a:p>
        </p:txBody>
      </p:sp>
    </p:spTree>
  </p:cSld>
  <p:clrMapOvr>
    <a:masterClrMapping/>
  </p:clrMapOvr>
  <p:transition spd="slow">
    <p:circle/>
  </p:transition>
</p:sld>
</file>

<file path=ppt/theme/theme1.xml><?xml version="1.0" encoding="utf-8"?>
<a:theme xmlns:a="http://schemas.openxmlformats.org/drawingml/2006/main" name="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Tx/>
          <a:buNone/>
          <a:defRPr kumimoji="0" lang="en-US" altLang="en-US" sz="34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Tx/>
          <a:buNone/>
          <a:defRPr kumimoji="0" lang="en-US" altLang="en-US" sz="34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12430</Words>
  <Application>WPS Presentation</Application>
  <PresentationFormat/>
  <Paragraphs>389</Paragraphs>
  <Slides>45</Slides>
  <Notes>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45</vt:i4>
      </vt:variant>
    </vt:vector>
  </HeadingPairs>
  <TitlesOfParts>
    <vt:vector size="60" baseType="lpstr">
      <vt:lpstr>Arial</vt:lpstr>
      <vt:lpstr>SimSun</vt:lpstr>
      <vt:lpstr>Wingdings</vt:lpstr>
      <vt:lpstr>.VnTime</vt:lpstr>
      <vt:lpstr>Times New Roman</vt:lpstr>
      <vt:lpstr>Calibri</vt:lpstr>
      <vt:lpstr>Arial Đen</vt:lpstr>
      <vt:lpstr>Arial Đen</vt:lpstr>
      <vt:lpstr>Verdana</vt:lpstr>
      <vt:lpstr>Microsoft YaHei</vt:lpstr>
      <vt:lpstr>Arial Unicode MS</vt:lpstr>
      <vt:lpstr>.VnArial Narrow</vt:lpstr>
      <vt:lpstr>Segoe Print</vt:lpstr>
      <vt:lpstr>Wingdings</vt:lpstr>
      <vt:lpstr>6_Default Design</vt:lpstr>
      <vt:lpstr>Bài 1</vt:lpstr>
      <vt:lpstr>PowerPoint 演示文稿</vt:lpstr>
      <vt:lpstr>Chủ nghĩa Mác – Lênin là hệ thống các quan điểm và học thuyết khoa học do C. Mác và Ph. Ăngghen xây dựng, được V. I. Lênin bảo vệ và phát triển; hình thành và phát triển trên cơ sở tổng kết thực tiễn và kế thừa những giá trị tư tưởng của nhân loại; là thế giới quan, phương pháp luận chung nhất của nhận thức khoa học và thực tiễn cách mạng; là khoa học về sự nghiệp giải phóng giai cấp vô sản, giải phóng nhân dân lao động khỏi mọi chế độ áp bức, bóc lột tiến tới giải phóng con người. </vt:lpstr>
      <vt:lpstr>PowerPoint 演示文稿</vt:lpstr>
      <vt:lpstr>	1. Khái niệm chủ nghĩa Mác -  Lênin và ba bộ phận cấu thành</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Nhân tố chủ quan </vt:lpstr>
      <vt:lpstr>Nhân tố chủ quan </vt:lpstr>
      <vt:lpstr>Nhân tố chủ quan </vt:lpstr>
      <vt:lpstr> II. Các bộ phận cấu thành của chủ nghĩa Mác-Lênin 1. Triết học Mác - Lênin </vt:lpstr>
      <vt:lpstr>1.Triết học Mác – Lênin a. Chủ nghĩa duy vật biện chứng</vt:lpstr>
      <vt:lpstr>1.Triết học Mác – Lênin a. Chủ nghĩa duy vật biện chứng</vt:lpstr>
      <vt:lpstr>+ Phép biện chứng duy vật</vt:lpstr>
      <vt:lpstr>+ Phép biện chứng duy vật</vt:lpstr>
      <vt:lpstr>Triết học Mác – Lênin a. Chủ nghĩa duy vật biện chứng</vt:lpstr>
      <vt:lpstr>PowerPoint 演示文稿</vt:lpstr>
      <vt:lpstr>Hàng hóa</vt:lpstr>
      <vt:lpstr>Hàng hóa</vt:lpstr>
      <vt:lpstr>Hàng hóa (A) = Hàng hoá (B)</vt:lpstr>
      <vt:lpstr>Hàng hóa</vt:lpstr>
      <vt:lpstr>Quy luật giá trị</vt:lpstr>
      <vt:lpstr>Quy luật giá trị</vt:lpstr>
      <vt:lpstr>Hàng hóa sức lao động</vt:lpstr>
      <vt:lpstr>Hàng hóa sức lao động</vt:lpstr>
      <vt:lpstr>PowerPoint 演示文稿</vt:lpstr>
      <vt:lpstr>PowerPoint 演示文稿</vt:lpstr>
      <vt:lpstr>PowerPoint 演示文稿</vt:lpstr>
      <vt:lpstr>PowerPoint 演示文稿</vt:lpstr>
      <vt:lpstr>PowerPoint 演示文稿</vt:lpstr>
      <vt:lpstr>3. Chủ nghĩa xã hội khoa học a. Lý luận về sứ mệnh lịch sử của giai cấp công nhân</vt:lpstr>
      <vt:lpstr>Sứ mệnh lịch sử của giai cấp công nhân</vt:lpstr>
      <vt:lpstr>PowerPoint 演示文稿</vt:lpstr>
      <vt:lpstr>PowerPoint 演示文稿</vt:lpstr>
      <vt:lpstr>- Là cuộc cách mạng nhằm thay thế chế độ tư bản chủ nghĩa lỗi thời bằng chế độ xã hội chủ nghĩa. Trong cuộc cách mạng đó, giai cấp công nhân là giai cấp lãnh đạo và cùng với quần chúng nhân dân lao dộng xây dựng một xã hội công bằng, dân chủ, văn minh.</vt:lpstr>
      <vt:lpstr>- Chính trị: Lật đổ chính quyền tư sản, thiết lập quyền lực chính trị về tay mình...  - Kinh tế: Phát triển lực lượng sản xuất, tiến hành CNH xã hội chủ nghĩa, nâng cao năng suất lao động xã hội - Xã hội:  Xây dựng con người mới, xây dựng đạo đức, lối sống mới xã hội chủ nghĩa.  </vt:lpstr>
      <vt:lpstr>HT KT – XH CSCN phát triển từ thấp lên cao; giai đoạn đầu là thời kỳ quá độ sau đó đến giai đoạn XHCN và cuối cùng là xã hội CSCN</vt:lpstr>
      <vt:lpstr>	III/ Vai trò nền tảng tư tưởng, kim chỉ nam cho hành động của chủ nghĩa Mác – Lênin 1. Bản chất cách mạng và khoa học của chủ nghĩa Mác-Lênin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DELL</cp:lastModifiedBy>
  <cp:revision>505</cp:revision>
  <dcterms:created xsi:type="dcterms:W3CDTF">2007-03-02T02:55:00Z</dcterms:created>
  <dcterms:modified xsi:type="dcterms:W3CDTF">2021-09-21T08:48:41Z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4420713A372F4D94B01020C1B2C0DA44</vt:lpwstr>
  </property>
  <property fmtid="{D5CDD505-2E9C-101B-9397-08002B2CF9AE}" pid="3" name="KSOProductBuildVer">
    <vt:lpwstr>1033-11.2.0.10323</vt:lpwstr>
  </property>
</Properties>
</file>