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324" r:id="rId2"/>
    <p:sldId id="335" r:id="rId3"/>
    <p:sldId id="343" r:id="rId4"/>
    <p:sldId id="345" r:id="rId5"/>
    <p:sldId id="342" r:id="rId6"/>
    <p:sldId id="339" r:id="rId7"/>
    <p:sldId id="346" r:id="rId8"/>
    <p:sldId id="351" r:id="rId9"/>
    <p:sldId id="352" r:id="rId10"/>
    <p:sldId id="348" r:id="rId11"/>
    <p:sldId id="347" r:id="rId12"/>
    <p:sldId id="350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91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90" r:id="rId34"/>
    <p:sldId id="373" r:id="rId35"/>
    <p:sldId id="374" r:id="rId36"/>
    <p:sldId id="375" r:id="rId37"/>
    <p:sldId id="376" r:id="rId38"/>
    <p:sldId id="384" r:id="rId39"/>
    <p:sldId id="386" r:id="rId40"/>
    <p:sldId id="387" r:id="rId41"/>
    <p:sldId id="388" r:id="rId42"/>
    <p:sldId id="32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75"/>
    <a:srgbClr val="21306A"/>
    <a:srgbClr val="DB261B"/>
    <a:srgbClr val="DD371E"/>
    <a:srgbClr val="FFFFFF"/>
    <a:srgbClr val="D33D3D"/>
    <a:srgbClr val="FF8021"/>
    <a:srgbClr val="F3A811"/>
    <a:srgbClr val="B8CB05"/>
    <a:srgbClr val="A2C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933" autoAdjust="0"/>
  </p:normalViewPr>
  <p:slideViewPr>
    <p:cSldViewPr snapToGrid="0">
      <p:cViewPr varScale="1">
        <p:scale>
          <a:sx n="69" d="100"/>
          <a:sy n="69" d="100"/>
        </p:scale>
        <p:origin x="864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1E4FBE-8827-48BC-AE9D-E815C2DE04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7DA4E4-1418-4D00-85F5-D673EA36B3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D177-5C3F-4839-AB94-E127AB5EF069}" type="datetimeFigureOut">
              <a:rPr lang="en-US" smtClean="0"/>
              <a:t>10/11/2021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05C996-D9E1-4AB6-B2D4-581C3E67CE2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8EE6E-BA7A-4950-BFC2-2E0CC983672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EF4A4-D75D-4223-8850-80412BD17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4064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4D184-A37E-48D5-9E4F-D37A7053397C}" type="datetimeFigureOut">
              <a:rPr lang="en-US" smtClean="0"/>
              <a:t>10/11/2021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7929A-6B4C-46E5-8990-C4347F6EB1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347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0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265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274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41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904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6998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64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405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F7929A-6B4C-46E5-8990-C4347F6EB1D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57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5CD13E-4C6C-4AE4-B813-2B036C84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Ngày </a:t>
            </a:r>
            <a:fld id="{086E80FB-69D1-4CC1-92AB-096D3DAF72A8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3D09B-5F3D-4FA2-B9B3-5FD3850E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147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1391-FB76-4A04-8A18-080D3C3BF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6FD80-7FB0-44A3-89E5-07AE17793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4A6222D-69FE-4B94-AACE-194E67393F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59576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D0F7E85-B9CF-49A7-809B-0E7D2D5F36E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AB6B4-B2B6-4896-B084-2559B28028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5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0F9DB-6CE1-4366-8B39-3498799BF7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7822" y="234974"/>
            <a:ext cx="10067924" cy="562883"/>
          </a:xfrm>
        </p:spPr>
        <p:txBody>
          <a:bodyPr>
            <a:normAutofit/>
          </a:bodyPr>
          <a:lstStyle>
            <a:lvl1pPr>
              <a:defRPr sz="3600" cap="all" baseline="0">
                <a:solidFill>
                  <a:srgbClr val="C00000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921C4-625C-46DF-AF72-11FB6E80C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822" y="1106012"/>
            <a:ext cx="10067925" cy="505330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9FD4A080-5431-4C30-9CFA-5973F0ADE8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47210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D23F1-35F9-444E-9A07-F1A0A4C35C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77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7E9E-7F6E-445A-BF3C-B87D36D4C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AC3E5-8F22-4054-89D1-3B91198E6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80D85268-D69B-43E2-B63C-2A99B3F762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52670D11-A1FF-4A47-9F1F-152166E21FA2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E5ED03-D49C-49AC-80FB-C2B54653E7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470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8EE6E-305F-4384-8B1E-A22E026B2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BB2D2-6B18-4CFB-B7E1-89BE11C11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19200"/>
            <a:ext cx="5181600" cy="49577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FD39FD-67B4-441E-B50A-DC8797CF76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19200"/>
            <a:ext cx="5181600" cy="49577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EA0E9ED9-6F0C-4783-8108-8F4A36D232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55231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BDAA2522-4A77-4B5D-B008-D8D8B6919964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6205F23-7278-4EED-9170-07FBA79C2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500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9451E-6FFA-4CD8-8FB1-13F95F3E2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517" y="230654"/>
            <a:ext cx="10515600" cy="6030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1A6C55-ED1E-47AF-AF64-6C93EC8CC0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199450"/>
            <a:ext cx="5157787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4DD00A-E8B1-4C71-95A5-ED9952A124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142565"/>
            <a:ext cx="5157787" cy="40470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D0493-2B9E-4D23-BBFC-F34FB3F31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32512" y="1199450"/>
            <a:ext cx="5222875" cy="823912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7F9CFA-F9FF-447D-A0B5-DD934802F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32513" y="2142565"/>
            <a:ext cx="5222875" cy="404709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9EBB92B-576B-4A0F-B24A-4AAC187E25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94803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C5C8D0A-BCBF-486D-B1D3-0AD0AAB2D028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A100166D-BDE3-4E41-9D69-481A2444C9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567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199EDC3-705A-46C3-ADF5-12235AF74C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FD812106-68FB-4431-B316-D39FC2162341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1C3909C-BBF0-4398-86CD-5ABA736A7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53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7B5D3-7D3B-492C-8F24-C28859E22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F4CEAEE-70DB-45EC-AD48-7FB3BBFBD9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0ABC9E3C-AB84-4B2F-95DE-D5D4018950E3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1289A6B-BE02-44C1-B0B5-60B48B387F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78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19D8CB4-16DB-4F48-961A-06D805C9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AF01F94A-EBE6-4BB0-81B0-AB981924419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C54D4BF-BCCD-4A59-A1EC-7BD509DEFF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8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F2E6A3F7-4BD3-46CD-B191-11CBBE98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3546D0C5-A3C4-4B5A-81D9-169FF98819DB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6D2DE74-9C96-4333-B32E-7F675E9F1B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ounded Rectangle 1"/>
          <p:cNvSpPr/>
          <p:nvPr userDrawn="1"/>
        </p:nvSpPr>
        <p:spPr>
          <a:xfrm>
            <a:off x="192505" y="192505"/>
            <a:ext cx="4154906" cy="168442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877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A8C109-A417-44E7-941C-D2A1DEC90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E96B-97AE-4930-BEC3-FCD7FADA19D5}" type="datetime1">
              <a:rPr lang="en-US" smtClean="0"/>
              <a:t>10/11/2021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5314B-2692-48FC-BB7C-189ADC99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61112"/>
            <a:ext cx="4115977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33755-D3A6-4FFB-91CA-C92EBC9B2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25176" y="6346030"/>
            <a:ext cx="609600" cy="365125"/>
          </a:xfrm>
          <a:solidFill>
            <a:schemeClr val="accent2"/>
          </a:solidFill>
        </p:spPr>
        <p:txBody>
          <a:bodyPr/>
          <a:lstStyle>
            <a:lvl1pPr algn="ctr"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933B8D-231E-449F-B943-6AEE9686E5D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65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C860F-2774-4BD0-9EDA-F54A232EA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B6EDD-B010-4DAB-81F8-367ACA8A5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1EF151-1A1D-4E5F-8599-24767DCAE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42E6C34-2322-43B0-B799-2A386271AA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14199F1D-A3F5-4DCF-84BF-C40A7222C8E2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9EEA1E8-1EBA-4877-A0A6-4082B7F27A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229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B535-A1A3-401A-903D-02FDDA113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D6296C-41D1-4F9F-8536-551C51C472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58DA15-A8C5-439D-86D3-92BAC13B75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8C0B303-F522-41E4-BFDC-3D24B34438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13662" y="6451100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7D2AB00-BA9B-4D2D-AC32-A18996C195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885907CD-2E2C-4AE0-ADAE-1FE364414A46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B307E52-0690-43FE-87D0-AB884C718E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328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B223B-08B4-4CC5-A676-CB40629E6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9B3A36-D08A-4225-A40B-A662A0C012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A355B4B3-1736-491A-BC3C-4676719C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89722" y="6468655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D6718E8D-C4CD-40CB-8026-9974B61A0A50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177A6-B5FC-4DB1-8ED8-F0C34A8BAC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124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538682-1B67-4EB3-B9E8-D88B7C9C96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FF5C87-48DF-42D4-A574-96C56077B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D2A7B0A-5E0D-447E-9DB3-65445559A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456523" y="6464594"/>
            <a:ext cx="4115977" cy="36512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B8CD5F9-FDBD-4632-A318-CE6503234D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3" y="6464594"/>
            <a:ext cx="1752598" cy="351631"/>
          </a:xfrm>
        </p:spPr>
        <p:txBody>
          <a:bodyPr/>
          <a:lstStyle/>
          <a:p>
            <a:r>
              <a:rPr lang="en-US"/>
              <a:t>Ngày </a:t>
            </a:r>
            <a:fld id="{63CEFFAB-9F50-4DDC-92D9-E22F9320811C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416BB56-A8CB-467E-9ABD-20F1B42018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36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Rectangle 59">
            <a:extLst>
              <a:ext uri="{FF2B5EF4-FFF2-40B4-BE49-F238E27FC236}">
                <a16:creationId xmlns:a16="http://schemas.microsoft.com/office/drawing/2014/main" id="{12367AC5-FBA3-4BD2-A7BB-47C4EBA65DC7}"/>
              </a:ext>
            </a:extLst>
          </p:cNvPr>
          <p:cNvSpPr/>
          <p:nvPr userDrawn="1"/>
        </p:nvSpPr>
        <p:spPr>
          <a:xfrm>
            <a:off x="-11019" y="6463587"/>
            <a:ext cx="2811369" cy="333453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FD5E518-D789-4576-BF1A-5059E24978B7}"/>
              </a:ext>
            </a:extLst>
          </p:cNvPr>
          <p:cNvSpPr/>
          <p:nvPr userDrawn="1"/>
        </p:nvSpPr>
        <p:spPr>
          <a:xfrm>
            <a:off x="64123" y="95053"/>
            <a:ext cx="11972925" cy="6283620"/>
          </a:xfrm>
          <a:prstGeom prst="roundRect">
            <a:avLst>
              <a:gd name="adj" fmla="val 3173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C6E4264-50FA-49FF-967B-82D0F6E0065A}"/>
              </a:ext>
            </a:extLst>
          </p:cNvPr>
          <p:cNvSpPr/>
          <p:nvPr userDrawn="1"/>
        </p:nvSpPr>
        <p:spPr>
          <a:xfrm>
            <a:off x="151515" y="112722"/>
            <a:ext cx="11972925" cy="6283620"/>
          </a:xfrm>
          <a:prstGeom prst="roundRect">
            <a:avLst>
              <a:gd name="adj" fmla="val 2924"/>
            </a:avLst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F63904-F8C0-43D9-8F98-9A23053F4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908" y="252857"/>
            <a:ext cx="10162457" cy="535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AA593C-9CB8-4FD9-AB02-FEAF0E0EC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0908" y="1097632"/>
            <a:ext cx="10189184" cy="5175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98A50-068C-4C13-BC10-1BB3C16E1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9651" y="6514602"/>
            <a:ext cx="1752598" cy="255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="1">
                <a:solidFill>
                  <a:schemeClr val="accent2"/>
                </a:solidFill>
              </a:defRPr>
            </a:lvl1pPr>
          </a:lstStyle>
          <a:p>
            <a:r>
              <a:rPr lang="en-US"/>
              <a:t>Ngày </a:t>
            </a:r>
            <a:fld id="{2890D2AA-65AA-4EDF-8B73-680E2E0714B7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2E55A-9B73-40DE-B757-4BF6B248EE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42320" y="6518375"/>
            <a:ext cx="1249680" cy="252192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29C6B2-7B34-4ADB-B9B3-3B539150F04A}"/>
              </a:ext>
            </a:extLst>
          </p:cNvPr>
          <p:cNvSpPr/>
          <p:nvPr userDrawn="1"/>
        </p:nvSpPr>
        <p:spPr>
          <a:xfrm>
            <a:off x="0" y="6493819"/>
            <a:ext cx="2762054" cy="27674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noProof="1">
                <a:solidFill>
                  <a:schemeClr val="accent1">
                    <a:lumMod val="50000"/>
                  </a:schemeClr>
                </a:solidFill>
              </a:rPr>
              <a:t>TS</a:t>
            </a:r>
            <a:r>
              <a:rPr lang="vi-VN" sz="2000" b="1" i="1" noProof="1">
                <a:solidFill>
                  <a:schemeClr val="accent1">
                    <a:lumMod val="50000"/>
                  </a:schemeClr>
                </a:solidFill>
              </a:rPr>
              <a:t>. Lê Thị Hồng Vân            </a:t>
            </a:r>
            <a:endParaRPr lang="vi-VN" sz="2000" b="1" i="1" noProof="1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03F6198-9074-4EAC-B33E-CFDF23A156EE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61711" y="247943"/>
            <a:ext cx="811805" cy="806457"/>
          </a:xfrm>
          <a:custGeom>
            <a:avLst/>
            <a:gdLst>
              <a:gd name="connsiteX0" fmla="*/ 1071563 w 2143125"/>
              <a:gd name="connsiteY0" fmla="*/ 0 h 2143124"/>
              <a:gd name="connsiteX1" fmla="*/ 2137594 w 2143125"/>
              <a:gd name="connsiteY1" fmla="*/ 962002 h 2143124"/>
              <a:gd name="connsiteX2" fmla="*/ 2143125 w 2143125"/>
              <a:gd name="connsiteY2" fmla="*/ 1071544 h 2143124"/>
              <a:gd name="connsiteX3" fmla="*/ 2143125 w 2143125"/>
              <a:gd name="connsiteY3" fmla="*/ 1071583 h 2143124"/>
              <a:gd name="connsiteX4" fmla="*/ 2137594 w 2143125"/>
              <a:gd name="connsiteY4" fmla="*/ 1181124 h 2143124"/>
              <a:gd name="connsiteX5" fmla="*/ 1181124 w 2143125"/>
              <a:gd name="connsiteY5" fmla="*/ 2137594 h 2143124"/>
              <a:gd name="connsiteX6" fmla="*/ 1071602 w 2143125"/>
              <a:gd name="connsiteY6" fmla="*/ 2143124 h 2143124"/>
              <a:gd name="connsiteX7" fmla="*/ 1071524 w 2143125"/>
              <a:gd name="connsiteY7" fmla="*/ 2143124 h 2143124"/>
              <a:gd name="connsiteX8" fmla="*/ 962002 w 2143125"/>
              <a:gd name="connsiteY8" fmla="*/ 2137594 h 2143124"/>
              <a:gd name="connsiteX9" fmla="*/ 0 w 2143125"/>
              <a:gd name="connsiteY9" fmla="*/ 1071563 h 2143124"/>
              <a:gd name="connsiteX10" fmla="*/ 1071563 w 2143125"/>
              <a:gd name="connsiteY10" fmla="*/ 0 h 2143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25" h="2143124">
                <a:moveTo>
                  <a:pt x="1071563" y="0"/>
                </a:moveTo>
                <a:cubicBezTo>
                  <a:pt x="1626383" y="0"/>
                  <a:pt x="2082719" y="421660"/>
                  <a:pt x="2137594" y="962002"/>
                </a:cubicBezTo>
                <a:lnTo>
                  <a:pt x="2143125" y="1071544"/>
                </a:lnTo>
                <a:lnTo>
                  <a:pt x="2143125" y="1071583"/>
                </a:lnTo>
                <a:lnTo>
                  <a:pt x="2137594" y="1181124"/>
                </a:lnTo>
                <a:cubicBezTo>
                  <a:pt x="2086377" y="1685444"/>
                  <a:pt x="1685444" y="2086377"/>
                  <a:pt x="1181124" y="2137594"/>
                </a:cubicBezTo>
                <a:lnTo>
                  <a:pt x="1071602" y="2143124"/>
                </a:lnTo>
                <a:lnTo>
                  <a:pt x="1071524" y="2143124"/>
                </a:lnTo>
                <a:lnTo>
                  <a:pt x="962002" y="2137594"/>
                </a:lnTo>
                <a:cubicBezTo>
                  <a:pt x="421660" y="2082719"/>
                  <a:pt x="0" y="1626383"/>
                  <a:pt x="0" y="1071563"/>
                </a:cubicBezTo>
                <a:cubicBezTo>
                  <a:pt x="0" y="479755"/>
                  <a:pt x="479755" y="0"/>
                  <a:pt x="1071563" y="0"/>
                </a:cubicBezTo>
                <a:close/>
              </a:path>
            </a:pathLst>
          </a:custGeom>
          <a:ln>
            <a:solidFill>
              <a:schemeClr val="accent6"/>
            </a:solidFill>
          </a:ln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C93A35D-4FE8-4984-94A4-0AECF0272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011" y="6477082"/>
            <a:ext cx="4647157" cy="31033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2000" b="1" i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776E628-82DD-4554-A925-1ABC595699CB}"/>
              </a:ext>
            </a:extLst>
          </p:cNvPr>
          <p:cNvSpPr/>
          <p:nvPr userDrawn="1"/>
        </p:nvSpPr>
        <p:spPr>
          <a:xfrm>
            <a:off x="107819" y="123234"/>
            <a:ext cx="11972925" cy="6283620"/>
          </a:xfrm>
          <a:prstGeom prst="roundRect">
            <a:avLst>
              <a:gd name="adj" fmla="val 2844"/>
            </a:avLst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E1F37C6-202A-4927-8ADD-A58F7A7F2A3E}"/>
              </a:ext>
            </a:extLst>
          </p:cNvPr>
          <p:cNvSpPr/>
          <p:nvPr userDrawn="1"/>
        </p:nvSpPr>
        <p:spPr>
          <a:xfrm>
            <a:off x="1307210" y="903560"/>
            <a:ext cx="836627" cy="77198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8C085E-8E04-436B-913F-F58F73FA7980}"/>
              </a:ext>
            </a:extLst>
          </p:cNvPr>
          <p:cNvSpPr/>
          <p:nvPr userDrawn="1"/>
        </p:nvSpPr>
        <p:spPr>
          <a:xfrm>
            <a:off x="2219086" y="903561"/>
            <a:ext cx="460630" cy="77196"/>
          </a:xfrm>
          <a:prstGeom prst="rect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9E61B61-C15E-4B35-97E4-5A44F4058991}"/>
              </a:ext>
            </a:extLst>
          </p:cNvPr>
          <p:cNvSpPr/>
          <p:nvPr userDrawn="1"/>
        </p:nvSpPr>
        <p:spPr>
          <a:xfrm>
            <a:off x="2754965" y="903560"/>
            <a:ext cx="247064" cy="771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A834421-6B7A-4849-87DC-6B5A553CF230}"/>
              </a:ext>
            </a:extLst>
          </p:cNvPr>
          <p:cNvSpPr/>
          <p:nvPr userDrawn="1"/>
        </p:nvSpPr>
        <p:spPr>
          <a:xfrm>
            <a:off x="10882249" y="0"/>
            <a:ext cx="188536" cy="204209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414A819-CF48-4824-AC19-A956145A68FB}"/>
              </a:ext>
            </a:extLst>
          </p:cNvPr>
          <p:cNvSpPr/>
          <p:nvPr userDrawn="1"/>
        </p:nvSpPr>
        <p:spPr>
          <a:xfrm>
            <a:off x="11255824" y="10833"/>
            <a:ext cx="188536" cy="204209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5F49D8A-868D-461F-9A06-157EA1ADFD21}"/>
              </a:ext>
            </a:extLst>
          </p:cNvPr>
          <p:cNvSpPr/>
          <p:nvPr userDrawn="1"/>
        </p:nvSpPr>
        <p:spPr>
          <a:xfrm>
            <a:off x="11613087" y="3210"/>
            <a:ext cx="188536" cy="200999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A97141-036E-4EE2-8705-304F0C2CE386}"/>
              </a:ext>
            </a:extLst>
          </p:cNvPr>
          <p:cNvSpPr/>
          <p:nvPr userDrawn="1"/>
        </p:nvSpPr>
        <p:spPr>
          <a:xfrm>
            <a:off x="3077278" y="903560"/>
            <a:ext cx="137732" cy="7719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81A21AB-73FF-4F2E-8861-BDE4775630C5}"/>
              </a:ext>
            </a:extLst>
          </p:cNvPr>
          <p:cNvSpPr/>
          <p:nvPr userDrawn="1"/>
        </p:nvSpPr>
        <p:spPr>
          <a:xfrm>
            <a:off x="3290259" y="903561"/>
            <a:ext cx="69668" cy="77196"/>
          </a:xfrm>
          <a:prstGeom prst="rect">
            <a:avLst/>
          </a:prstGeom>
          <a:solidFill>
            <a:srgbClr val="FFFFD3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737AE7A-D348-49ED-BDF8-30E1F1EEC3D1}"/>
              </a:ext>
            </a:extLst>
          </p:cNvPr>
          <p:cNvSpPr/>
          <p:nvPr userDrawn="1"/>
        </p:nvSpPr>
        <p:spPr>
          <a:xfrm>
            <a:off x="13073" y="6382064"/>
            <a:ext cx="123413" cy="117536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0F96383-BE53-433F-A38D-5F7464316CAA}"/>
              </a:ext>
            </a:extLst>
          </p:cNvPr>
          <p:cNvSpPr/>
          <p:nvPr userDrawn="1"/>
        </p:nvSpPr>
        <p:spPr>
          <a:xfrm>
            <a:off x="-11019" y="6602193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D8DF09D-0B96-423D-9D34-EBDAF702A3D0}"/>
              </a:ext>
            </a:extLst>
          </p:cNvPr>
          <p:cNvSpPr/>
          <p:nvPr userDrawn="1"/>
        </p:nvSpPr>
        <p:spPr>
          <a:xfrm>
            <a:off x="136487" y="6718734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5A48A9B-8D41-47F1-BE08-7C4D75F55F96}"/>
              </a:ext>
            </a:extLst>
          </p:cNvPr>
          <p:cNvSpPr/>
          <p:nvPr userDrawn="1"/>
        </p:nvSpPr>
        <p:spPr>
          <a:xfrm>
            <a:off x="197678" y="6233160"/>
            <a:ext cx="76696" cy="7304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9A28017-1EC8-450D-B83D-73D8906F5BFF}"/>
              </a:ext>
            </a:extLst>
          </p:cNvPr>
          <p:cNvSpPr/>
          <p:nvPr userDrawn="1"/>
        </p:nvSpPr>
        <p:spPr>
          <a:xfrm>
            <a:off x="136487" y="6464594"/>
            <a:ext cx="122368" cy="116541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252C5CF-E33C-4501-9386-D3A74CB77817}"/>
              </a:ext>
            </a:extLst>
          </p:cNvPr>
          <p:cNvSpPr/>
          <p:nvPr userDrawn="1"/>
        </p:nvSpPr>
        <p:spPr>
          <a:xfrm>
            <a:off x="385482" y="6441881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6904946-3EEB-46FB-9762-40BBA475D25D}"/>
              </a:ext>
            </a:extLst>
          </p:cNvPr>
          <p:cNvSpPr/>
          <p:nvPr userDrawn="1"/>
        </p:nvSpPr>
        <p:spPr>
          <a:xfrm>
            <a:off x="241849" y="6349853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0CA4967-E886-4C02-B2A5-DC674A107EB6}"/>
              </a:ext>
            </a:extLst>
          </p:cNvPr>
          <p:cNvSpPr/>
          <p:nvPr userDrawn="1"/>
        </p:nvSpPr>
        <p:spPr>
          <a:xfrm>
            <a:off x="43093" y="6194913"/>
            <a:ext cx="80319" cy="76494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A1C7B37-B508-456B-B83F-D4793280F9B4}"/>
              </a:ext>
            </a:extLst>
          </p:cNvPr>
          <p:cNvSpPr/>
          <p:nvPr userDrawn="1"/>
        </p:nvSpPr>
        <p:spPr>
          <a:xfrm>
            <a:off x="19090" y="6113707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535F72E-C504-46D2-A88B-681B40D38C38}"/>
              </a:ext>
            </a:extLst>
          </p:cNvPr>
          <p:cNvSpPr/>
          <p:nvPr userDrawn="1"/>
        </p:nvSpPr>
        <p:spPr>
          <a:xfrm>
            <a:off x="149666" y="6376892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56802F2-346B-4D90-8C86-45D6900255CA}"/>
              </a:ext>
            </a:extLst>
          </p:cNvPr>
          <p:cNvSpPr/>
          <p:nvPr userDrawn="1"/>
        </p:nvSpPr>
        <p:spPr>
          <a:xfrm>
            <a:off x="152205" y="6283344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D787573-C8E6-4FF9-9C67-A4EC461D4D55}"/>
              </a:ext>
            </a:extLst>
          </p:cNvPr>
          <p:cNvSpPr/>
          <p:nvPr userDrawn="1"/>
        </p:nvSpPr>
        <p:spPr>
          <a:xfrm>
            <a:off x="282781" y="6546529"/>
            <a:ext cx="48005" cy="45719"/>
          </a:xfrm>
          <a:prstGeom prst="ellipse">
            <a:avLst/>
          </a:prstGeom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D7A6DD1-CE35-4FD2-8F38-6863D269E6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b="38259"/>
          <a:stretch/>
        </p:blipFill>
        <p:spPr>
          <a:xfrm>
            <a:off x="2496725" y="6406854"/>
            <a:ext cx="1088599" cy="435389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BC8BDB5C-BF0C-46BB-83B0-4C5E9C6916EB}"/>
              </a:ext>
            </a:extLst>
          </p:cNvPr>
          <p:cNvSpPr/>
          <p:nvPr userDrawn="1"/>
        </p:nvSpPr>
        <p:spPr>
          <a:xfrm>
            <a:off x="10906125" y="6487723"/>
            <a:ext cx="1285875" cy="321399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E7F71D0-C9C9-498D-A3A2-52F2D80AF678}"/>
              </a:ext>
            </a:extLst>
          </p:cNvPr>
          <p:cNvSpPr/>
          <p:nvPr userDrawn="1"/>
        </p:nvSpPr>
        <p:spPr>
          <a:xfrm>
            <a:off x="9559227" y="6812415"/>
            <a:ext cx="893445" cy="45719"/>
          </a:xfrm>
          <a:prstGeom prst="rect">
            <a:avLst/>
          </a:prstGeom>
          <a:solidFill>
            <a:srgbClr val="FF8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29927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63" r:id="rId8"/>
    <p:sldLayoutId id="2147483655" r:id="rId9"/>
    <p:sldLayoutId id="2147483662" r:id="rId10"/>
    <p:sldLayoutId id="2147483660" r:id="rId11"/>
    <p:sldLayoutId id="2147483656" r:id="rId12"/>
    <p:sldLayoutId id="2147483657" r:id="rId13"/>
    <p:sldLayoutId id="2147483658" r:id="rId14"/>
    <p:sldLayoutId id="2147483659" r:id="rId15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6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2.wdp"/><Relationship Id="rId5" Type="http://schemas.openxmlformats.org/officeDocument/2006/relationships/image" Target="../media/image31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9C58F9-AE21-4EA7-B415-40C64C350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409"/>
            <a:ext cx="12192000" cy="612038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19" name="Google Shape;184;p11">
            <a:extLst>
              <a:ext uri="{FF2B5EF4-FFF2-40B4-BE49-F238E27FC236}">
                <a16:creationId xmlns:a16="http://schemas.microsoft.com/office/drawing/2014/main" id="{CD29D0C5-7E14-4E72-AE1D-53688E785353}"/>
              </a:ext>
            </a:extLst>
          </p:cNvPr>
          <p:cNvSpPr txBox="1">
            <a:spLocks/>
          </p:cNvSpPr>
          <p:nvPr/>
        </p:nvSpPr>
        <p:spPr>
          <a:xfrm>
            <a:off x="6649886" y="886293"/>
            <a:ext cx="4054555" cy="58929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800" dirty="0">
                <a:solidFill>
                  <a:schemeClr val="accent5"/>
                </a:solidFill>
                <a:latin typeface="+mn-lt"/>
              </a:rPr>
              <a:t>TỔ PHÁP LUẬT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831857" y="2847638"/>
            <a:ext cx="10335453" cy="1220587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sz="5400" b="1" kern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MÔN HỌC: PHÁP LUẬT</a:t>
            </a:r>
            <a:endParaRPr lang="en-US" sz="5400" b="1" kern="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274434" y="22840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3314" y="5478753"/>
            <a:ext cx="5818686" cy="1382012"/>
          </a:xfrm>
          <a:prstGeom prst="rect">
            <a:avLst/>
          </a:prstGeom>
        </p:spPr>
      </p:pic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 smtClean="0">
                <a:solidFill>
                  <a:srgbClr val="FFC000"/>
                </a:solidFill>
              </a:rPr>
              <a:t>Ngà</a:t>
            </a:r>
            <a:r>
              <a:rPr lang="en-US" sz="1600" b="0" i="1" noProof="1" smtClean="0">
                <a:solidFill>
                  <a:srgbClr val="FFC000"/>
                </a:solidFill>
              </a:rPr>
              <a:t>y 11/10/2021</a:t>
            </a:r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71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096" y="248682"/>
            <a:ext cx="10067924" cy="646667"/>
          </a:xfrm>
        </p:spPr>
        <p:txBody>
          <a:bodyPr>
            <a:normAutofit/>
          </a:bodyPr>
          <a:lstStyle/>
          <a:p>
            <a:r>
              <a:rPr lang="en-US" dirty="0" smtClean="0"/>
              <a:t>GIỚI THIỆU MÔN HỌC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77745" y="6447210"/>
            <a:ext cx="1964575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321574"/>
              </p:ext>
            </p:extLst>
          </p:nvPr>
        </p:nvGraphicFramePr>
        <p:xfrm>
          <a:off x="1632977" y="1523677"/>
          <a:ext cx="9042644" cy="429520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7229886">
                  <a:extLst>
                    <a:ext uri="{9D8B030D-6E8A-4147-A177-3AD203B41FA5}">
                      <a16:colId xmlns:a16="http://schemas.microsoft.com/office/drawing/2014/main" val="3783765102"/>
                    </a:ext>
                  </a:extLst>
                </a:gridCol>
                <a:gridCol w="1812758">
                  <a:extLst>
                    <a:ext uri="{9D8B030D-6E8A-4147-A177-3AD203B41FA5}">
                      <a16:colId xmlns:a16="http://schemas.microsoft.com/office/drawing/2014/main" val="35362374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NỘI</a:t>
                      </a:r>
                      <a:r>
                        <a:rPr lang="en-US" sz="2000" b="1" baseline="0" dirty="0" smtClean="0"/>
                        <a:t> DUNG</a:t>
                      </a:r>
                      <a:endParaRPr lang="en-US" sz="2000" b="1" dirty="0"/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306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THỜI</a:t>
                      </a:r>
                      <a:r>
                        <a:rPr lang="en-US" sz="2000" baseline="0" dirty="0" smtClean="0"/>
                        <a:t> LƯỢNG</a:t>
                      </a:r>
                      <a:endParaRPr lang="en-US" sz="2000" b="1" dirty="0"/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130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629056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1: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MỘT SỐ VẤN ĐẾ CHUNG VỀ NHÀ NƯỚC VÀ PHÁP LUẬT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445967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2: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HIẾN PHÁP - KT 15 PHÚT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16403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3: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LAO ĐỘNG – KIỂM TRA 1 TIẾT</a:t>
                      </a:r>
                      <a:endParaRPr lang="en-US" sz="1800" b="0" dirty="0" smtClean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7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00206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4: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PHÒNG,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CHỐNG THAM NHŨNG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2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78375"/>
                  </a:ext>
                </a:extLst>
              </a:tr>
              <a:tr h="77979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sz="1800" b="1" dirty="0" err="1" smtClean="0">
                          <a:solidFill>
                            <a:schemeClr val="tx1"/>
                          </a:solidFill>
                          <a:latin typeface="Calibri (body)"/>
                        </a:rPr>
                        <a:t>Bài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5: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PHÁP LUẬT BẢO</a:t>
                      </a: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VỆ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QUYỀN LỢI NGƯỜI TIÊU DÙNG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Calibri (body)"/>
                        </a:rPr>
                        <a:t>1 </a:t>
                      </a:r>
                      <a:r>
                        <a:rPr lang="en-US" sz="1800" b="1" dirty="0" err="1" smtClean="0">
                          <a:solidFill>
                            <a:schemeClr val="accent5"/>
                          </a:solidFill>
                          <a:latin typeface="Calibri (body)"/>
                        </a:rPr>
                        <a:t>tiết</a:t>
                      </a:r>
                      <a:endParaRPr lang="en-US" sz="1800" b="1" dirty="0" smtClean="0">
                        <a:solidFill>
                          <a:schemeClr val="accent5"/>
                        </a:solidFill>
                        <a:latin typeface="Calibri (body)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760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8374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096" y="248682"/>
            <a:ext cx="10067924" cy="646667"/>
          </a:xfrm>
        </p:spPr>
        <p:txBody>
          <a:bodyPr>
            <a:normAutofit/>
          </a:bodyPr>
          <a:lstStyle/>
          <a:p>
            <a:r>
              <a:rPr lang="en-US" dirty="0" smtClean="0"/>
              <a:t>QUI ĐỊNH MÔN HỌC</a:t>
            </a:r>
            <a:endParaRPr lang="vi-VN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31382" y="6447210"/>
            <a:ext cx="2310938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317489"/>
              </p:ext>
            </p:extLst>
          </p:nvPr>
        </p:nvGraphicFramePr>
        <p:xfrm>
          <a:off x="2502568" y="1466268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             ĐẾN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LỚP ĐÚNG GIỜ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3" name="Pentagon 12"/>
          <p:cNvSpPr/>
          <p:nvPr/>
        </p:nvSpPr>
        <p:spPr>
          <a:xfrm>
            <a:off x="1491916" y="1466267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1</a:t>
            </a:r>
            <a:endParaRPr lang="en-US" sz="28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461774"/>
              </p:ext>
            </p:extLst>
          </p:nvPr>
        </p:nvGraphicFramePr>
        <p:xfrm>
          <a:off x="2502568" y="2257913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1432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0167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M</a:t>
                      </a:r>
                      <a:r>
                        <a:rPr lang="vi-VN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ẶC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 ĐÚNG ĐỒNG PHỤC QUY ĐỊNH</a:t>
                      </a:r>
                      <a:endParaRPr lang="en-US" sz="1800" b="0" dirty="0" smtClean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5" name="Pentagon 14"/>
          <p:cNvSpPr/>
          <p:nvPr/>
        </p:nvSpPr>
        <p:spPr>
          <a:xfrm>
            <a:off x="1491916" y="2257211"/>
            <a:ext cx="1588168" cy="640782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2</a:t>
            </a:r>
            <a:endParaRPr lang="en-US" sz="28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447356"/>
              </p:ext>
            </p:extLst>
          </p:nvPr>
        </p:nvGraphicFramePr>
        <p:xfrm>
          <a:off x="2502568" y="3133589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THAM DỰ ÍT NHẤT 11 TIẾT HỌC PL</a:t>
                      </a:r>
                      <a:endParaRPr lang="en-US" sz="1800" b="0" dirty="0" smtClean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7" name="Pentagon 16"/>
          <p:cNvSpPr/>
          <p:nvPr/>
        </p:nvSpPr>
        <p:spPr>
          <a:xfrm>
            <a:off x="1491916" y="3133588"/>
            <a:ext cx="1588168" cy="64008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3</a:t>
            </a:r>
            <a:endParaRPr lang="en-US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549600"/>
              </p:ext>
            </p:extLst>
          </p:nvPr>
        </p:nvGraphicFramePr>
        <p:xfrm>
          <a:off x="2502568" y="3943189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CÓ 1 BÀI KT 1 TIẾT VÀ 1 BÀI KT 15’ </a:t>
                      </a:r>
                      <a:endParaRPr lang="en-US" b="0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19" name="Pentagon 18"/>
          <p:cNvSpPr/>
          <p:nvPr/>
        </p:nvSpPr>
        <p:spPr>
          <a:xfrm>
            <a:off x="1491916" y="3943188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4</a:t>
            </a:r>
            <a:endParaRPr lang="en-US" dirty="0">
              <a:ln w="10160">
                <a:solidFill>
                  <a:schemeClr val="bg1"/>
                </a:solidFill>
                <a:prstDash val="solid"/>
              </a:ln>
              <a:latin typeface="+mj-lt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385909"/>
              </p:ext>
            </p:extLst>
          </p:nvPr>
        </p:nvGraphicFramePr>
        <p:xfrm>
          <a:off x="2502568" y="4734133"/>
          <a:ext cx="7721599" cy="603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34479">
                  <a:extLst>
                    <a:ext uri="{9D8B030D-6E8A-4147-A177-3AD203B41FA5}">
                      <a16:colId xmlns:a16="http://schemas.microsoft.com/office/drawing/2014/main" val="1330001796"/>
                    </a:ext>
                  </a:extLst>
                </a:gridCol>
                <a:gridCol w="1087120">
                  <a:extLst>
                    <a:ext uri="{9D8B030D-6E8A-4147-A177-3AD203B41FA5}">
                      <a16:colId xmlns:a16="http://schemas.microsoft.com/office/drawing/2014/main" val="2741431876"/>
                    </a:ext>
                  </a:extLst>
                </a:gridCol>
              </a:tblGrid>
              <a:tr h="603163">
                <a:tc>
                  <a:txBody>
                    <a:bodyPr/>
                    <a:lstStyle/>
                    <a:p>
                      <a:pPr eaLnBrk="1" hangingPunct="1">
                        <a:defRPr/>
                      </a:pPr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              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THAM GIA PHÁT BIỂU TRONG GIỜ HỌC</a:t>
                      </a:r>
                      <a:endParaRPr lang="en-US" sz="1800" b="0" dirty="0">
                        <a:latin typeface="Calibri (body)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</a:rPr>
                        <a:t>2 </a:t>
                      </a:r>
                      <a:r>
                        <a:rPr lang="en-US" b="0" dirty="0" err="1" smtClean="0">
                          <a:solidFill>
                            <a:schemeClr val="tx1"/>
                          </a:solidFill>
                        </a:rPr>
                        <a:t>điểm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111714"/>
                  </a:ext>
                </a:extLst>
              </a:tr>
            </a:tbl>
          </a:graphicData>
        </a:graphic>
      </p:graphicFrame>
      <p:sp>
        <p:nvSpPr>
          <p:cNvPr id="21" name="Pentagon 20"/>
          <p:cNvSpPr/>
          <p:nvPr/>
        </p:nvSpPr>
        <p:spPr>
          <a:xfrm>
            <a:off x="1491916" y="4734133"/>
            <a:ext cx="1588168" cy="587121"/>
          </a:xfrm>
          <a:prstGeom prst="homePlate">
            <a:avLst/>
          </a:prstGeom>
          <a:solidFill>
            <a:srgbClr val="F3A81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</a:rPr>
              <a:t>5</a:t>
            </a:r>
            <a:endParaRPr lang="en-US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997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331" y="-24331"/>
            <a:ext cx="12218322" cy="687280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19" name="Google Shape;184;p11">
            <a:extLst>
              <a:ext uri="{FF2B5EF4-FFF2-40B4-BE49-F238E27FC236}">
                <a16:creationId xmlns:a16="http://schemas.microsoft.com/office/drawing/2014/main" id="{CD29D0C5-7E14-4E72-AE1D-53688E785353}"/>
              </a:ext>
            </a:extLst>
          </p:cNvPr>
          <p:cNvSpPr txBox="1">
            <a:spLocks/>
          </p:cNvSpPr>
          <p:nvPr/>
        </p:nvSpPr>
        <p:spPr>
          <a:xfrm>
            <a:off x="6649886" y="886293"/>
            <a:ext cx="4054555" cy="58929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800" dirty="0">
                <a:solidFill>
                  <a:schemeClr val="accent5"/>
                </a:solidFill>
                <a:latin typeface="+mn-lt"/>
              </a:rPr>
              <a:t>TỔ PHÁP LUẬT</a:t>
            </a:r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875472" y="2120063"/>
            <a:ext cx="10335453" cy="2614487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BÀI 1: </a:t>
            </a:r>
            <a:endParaRPr lang="en-US" sz="5400" b="1" kern="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Roboto Condensed" panose="020B060402020202020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vi-VN" sz="5400" b="1" kern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MỘT </a:t>
            </a: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SỐ VẤN ĐỀ CHUNG VỀ </a:t>
            </a:r>
          </a:p>
          <a:p>
            <a:pPr>
              <a:defRPr/>
            </a:pPr>
            <a:r>
              <a:rPr lang="vi-VN" sz="5400" b="1" kern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NHÀ NƯỚC VÀ PHÁP LUẬT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274434" y="22840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1306" y="5440274"/>
            <a:ext cx="5980694" cy="1420491"/>
          </a:xfrm>
          <a:prstGeom prst="rect">
            <a:avLst/>
          </a:prstGeom>
        </p:spPr>
      </p:pic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E2AFB36E-D7EE-4DAC-A877-0AEE5FA2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 smtClean="0">
                <a:solidFill>
                  <a:srgbClr val="FFC000"/>
                </a:solidFill>
              </a:rPr>
              <a:t>Ngà</a:t>
            </a:r>
            <a:r>
              <a:rPr lang="en-US" sz="1600" b="0" i="1" noProof="1" smtClean="0">
                <a:solidFill>
                  <a:srgbClr val="FFC000"/>
                </a:solidFill>
              </a:rPr>
              <a:t>y 11/10/2021</a:t>
            </a:r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66182" y="6427715"/>
            <a:ext cx="2242272" cy="412014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pPr/>
              <a:t>10/11/2021</a:t>
            </a:fld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>
          <a:xfrm>
            <a:off x="-401053" y="2630906"/>
            <a:ext cx="4363454" cy="1764631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CÁC EM CÓ 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CÂU HỎI GÌ KHÔNG?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51" name="Freeform: Shape 32">
            <a:extLst>
              <a:ext uri="{FF2B5EF4-FFF2-40B4-BE49-F238E27FC236}">
                <a16:creationId xmlns:a16="http://schemas.microsoft.com/office/drawing/2014/main" id="{B45B2F40-5B8C-4FDB-8DDE-BE1BFA78B81C}"/>
              </a:ext>
            </a:extLst>
          </p:cNvPr>
          <p:cNvSpPr/>
          <p:nvPr/>
        </p:nvSpPr>
        <p:spPr>
          <a:xfrm>
            <a:off x="22172" y="0"/>
            <a:ext cx="3820417" cy="6340829"/>
          </a:xfrm>
          <a:custGeom>
            <a:avLst/>
            <a:gdLst>
              <a:gd name="connsiteX0" fmla="*/ 265825 w 3804362"/>
              <a:gd name="connsiteY0" fmla="*/ 0 h 6738059"/>
              <a:gd name="connsiteX1" fmla="*/ 3804362 w 3804362"/>
              <a:gd name="connsiteY1" fmla="*/ 3538537 h 6738059"/>
              <a:gd name="connsiteX2" fmla="*/ 1799927 w 3804362"/>
              <a:gd name="connsiteY2" fmla="*/ 6728136 h 6738059"/>
              <a:gd name="connsiteX3" fmla="*/ 1777978 w 3804362"/>
              <a:gd name="connsiteY3" fmla="*/ 6738059 h 6738059"/>
              <a:gd name="connsiteX4" fmla="*/ 0 w 3804362"/>
              <a:gd name="connsiteY4" fmla="*/ 6738059 h 6738059"/>
              <a:gd name="connsiteX5" fmla="*/ 0 w 3804362"/>
              <a:gd name="connsiteY5" fmla="*/ 10971 h 6738059"/>
              <a:gd name="connsiteX6" fmla="*/ 83732 w 3804362"/>
              <a:gd name="connsiteY6" fmla="*/ 4604 h 6738059"/>
              <a:gd name="connsiteX7" fmla="*/ 265825 w 3804362"/>
              <a:gd name="connsiteY7" fmla="*/ 0 h 6738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04362" h="6738059">
                <a:moveTo>
                  <a:pt x="265825" y="0"/>
                </a:moveTo>
                <a:cubicBezTo>
                  <a:pt x="2220105" y="0"/>
                  <a:pt x="3804362" y="1584257"/>
                  <a:pt x="3804362" y="3538537"/>
                </a:cubicBezTo>
                <a:cubicBezTo>
                  <a:pt x="3804362" y="4943176"/>
                  <a:pt x="2985933" y="6156660"/>
                  <a:pt x="1799927" y="6728136"/>
                </a:cubicBezTo>
                <a:lnTo>
                  <a:pt x="1777978" y="6738059"/>
                </a:lnTo>
                <a:lnTo>
                  <a:pt x="0" y="6738059"/>
                </a:lnTo>
                <a:lnTo>
                  <a:pt x="0" y="10971"/>
                </a:lnTo>
                <a:lnTo>
                  <a:pt x="83732" y="4604"/>
                </a:lnTo>
                <a:cubicBezTo>
                  <a:pt x="144044" y="1547"/>
                  <a:pt x="204754" y="0"/>
                  <a:pt x="265825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: Shape 33">
            <a:extLst>
              <a:ext uri="{FF2B5EF4-FFF2-40B4-BE49-F238E27FC236}">
                <a16:creationId xmlns:a16="http://schemas.microsoft.com/office/drawing/2014/main" id="{50257AF0-E3D8-448E-A41F-B5A77F2E59C0}"/>
              </a:ext>
            </a:extLst>
          </p:cNvPr>
          <p:cNvSpPr/>
          <p:nvPr/>
        </p:nvSpPr>
        <p:spPr>
          <a:xfrm>
            <a:off x="22172" y="1023698"/>
            <a:ext cx="2587979" cy="4644312"/>
          </a:xfrm>
          <a:custGeom>
            <a:avLst/>
            <a:gdLst>
              <a:gd name="connsiteX0" fmla="*/ 265823 w 2587979"/>
              <a:gd name="connsiteY0" fmla="*/ 0 h 4644312"/>
              <a:gd name="connsiteX1" fmla="*/ 2587979 w 2587979"/>
              <a:gd name="connsiteY1" fmla="*/ 2322156 h 4644312"/>
              <a:gd name="connsiteX2" fmla="*/ 265823 w 2587979"/>
              <a:gd name="connsiteY2" fmla="*/ 4644312 h 4644312"/>
              <a:gd name="connsiteX3" fmla="*/ 28396 w 2587979"/>
              <a:gd name="connsiteY3" fmla="*/ 4632323 h 4644312"/>
              <a:gd name="connsiteX4" fmla="*/ 0 w 2587979"/>
              <a:gd name="connsiteY4" fmla="*/ 4627989 h 4644312"/>
              <a:gd name="connsiteX5" fmla="*/ 0 w 2587979"/>
              <a:gd name="connsiteY5" fmla="*/ 16323 h 4644312"/>
              <a:gd name="connsiteX6" fmla="*/ 28396 w 2587979"/>
              <a:gd name="connsiteY6" fmla="*/ 11989 h 4644312"/>
              <a:gd name="connsiteX7" fmla="*/ 265823 w 2587979"/>
              <a:gd name="connsiteY7" fmla="*/ 0 h 4644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87979" h="4644312">
                <a:moveTo>
                  <a:pt x="265823" y="0"/>
                </a:moveTo>
                <a:cubicBezTo>
                  <a:pt x="1548314" y="0"/>
                  <a:pt x="2587979" y="1039665"/>
                  <a:pt x="2587979" y="2322156"/>
                </a:cubicBezTo>
                <a:cubicBezTo>
                  <a:pt x="2587979" y="3604647"/>
                  <a:pt x="1548314" y="4644312"/>
                  <a:pt x="265823" y="4644312"/>
                </a:cubicBezTo>
                <a:cubicBezTo>
                  <a:pt x="185667" y="4644312"/>
                  <a:pt x="106460" y="4640251"/>
                  <a:pt x="28396" y="4632323"/>
                </a:cubicBezTo>
                <a:lnTo>
                  <a:pt x="0" y="4627989"/>
                </a:lnTo>
                <a:lnTo>
                  <a:pt x="0" y="16323"/>
                </a:lnTo>
                <a:lnTo>
                  <a:pt x="28396" y="11989"/>
                </a:lnTo>
                <a:cubicBezTo>
                  <a:pt x="106460" y="4061"/>
                  <a:pt x="185667" y="0"/>
                  <a:pt x="26582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274320" rtlCol="0" anchor="ctr"/>
          <a:lstStyle/>
          <a:p>
            <a:endParaRPr lang="en-US" sz="4000" b="1" cap="all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3" name="Freeform: Shape 34">
            <a:extLst>
              <a:ext uri="{FF2B5EF4-FFF2-40B4-BE49-F238E27FC236}">
                <a16:creationId xmlns:a16="http://schemas.microsoft.com/office/drawing/2014/main" id="{BE913685-EC4A-4621-85A2-54903E93E726}"/>
              </a:ext>
            </a:extLst>
          </p:cNvPr>
          <p:cNvSpPr/>
          <p:nvPr/>
        </p:nvSpPr>
        <p:spPr>
          <a:xfrm>
            <a:off x="3640070" y="659798"/>
            <a:ext cx="8247129" cy="1875441"/>
          </a:xfrm>
          <a:custGeom>
            <a:avLst/>
            <a:gdLst>
              <a:gd name="connsiteX0" fmla="*/ 0 w 7630820"/>
              <a:gd name="connsiteY0" fmla="*/ 0 h 1000125"/>
              <a:gd name="connsiteX1" fmla="*/ 7464129 w 7630820"/>
              <a:gd name="connsiteY1" fmla="*/ 0 h 1000125"/>
              <a:gd name="connsiteX2" fmla="*/ 7630820 w 7630820"/>
              <a:gd name="connsiteY2" fmla="*/ 166691 h 1000125"/>
              <a:gd name="connsiteX3" fmla="*/ 7630820 w 7630820"/>
              <a:gd name="connsiteY3" fmla="*/ 833434 h 1000125"/>
              <a:gd name="connsiteX4" fmla="*/ 7464129 w 7630820"/>
              <a:gd name="connsiteY4" fmla="*/ 1000125 h 1000125"/>
              <a:gd name="connsiteX5" fmla="*/ 465061 w 7630820"/>
              <a:gd name="connsiteY5" fmla="*/ 1000125 h 1000125"/>
              <a:gd name="connsiteX6" fmla="*/ 458189 w 7630820"/>
              <a:gd name="connsiteY6" fmla="*/ 973399 h 1000125"/>
              <a:gd name="connsiteX7" fmla="*/ 154270 w 7630820"/>
              <a:gd name="connsiteY7" fmla="*/ 253936 h 100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30820" h="1000125">
                <a:moveTo>
                  <a:pt x="0" y="0"/>
                </a:moveTo>
                <a:lnTo>
                  <a:pt x="7464129" y="0"/>
                </a:lnTo>
                <a:cubicBezTo>
                  <a:pt x="7556190" y="0"/>
                  <a:pt x="7630820" y="74630"/>
                  <a:pt x="7630820" y="166691"/>
                </a:cubicBezTo>
                <a:lnTo>
                  <a:pt x="7630820" y="833434"/>
                </a:lnTo>
                <a:cubicBezTo>
                  <a:pt x="7630820" y="925495"/>
                  <a:pt x="7556190" y="1000125"/>
                  <a:pt x="7464129" y="1000125"/>
                </a:cubicBezTo>
                <a:lnTo>
                  <a:pt x="465061" y="1000125"/>
                </a:lnTo>
                <a:lnTo>
                  <a:pt x="458189" y="973399"/>
                </a:lnTo>
                <a:cubicBezTo>
                  <a:pt x="380024" y="722091"/>
                  <a:pt x="277821" y="481373"/>
                  <a:pt x="154270" y="253936"/>
                </a:cubicBezTo>
                <a:close/>
              </a:path>
            </a:pathLst>
          </a:custGeom>
          <a:solidFill>
            <a:schemeClr val="accent5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Ins="1463040" rtlCol="0" anchor="ctr"/>
          <a:lstStyle/>
          <a:p>
            <a:pPr>
              <a:defRPr/>
            </a:pPr>
            <a:endParaRPr lang="vi-VN" sz="2400" b="1" dirty="0">
              <a:solidFill>
                <a:schemeClr val="tx1"/>
              </a:solidFill>
              <a:latin typeface="Calibri (body)"/>
              <a:cs typeface="Arial" pitchFamily="34" charset="0"/>
            </a:endParaRPr>
          </a:p>
        </p:txBody>
      </p:sp>
      <p:sp>
        <p:nvSpPr>
          <p:cNvPr id="55" name="Freeform: Shape 36">
            <a:extLst>
              <a:ext uri="{FF2B5EF4-FFF2-40B4-BE49-F238E27FC236}">
                <a16:creationId xmlns:a16="http://schemas.microsoft.com/office/drawing/2014/main" id="{DD03AFBD-585C-42A4-90E7-C3962E1A970E}"/>
              </a:ext>
            </a:extLst>
          </p:cNvPr>
          <p:cNvSpPr/>
          <p:nvPr/>
        </p:nvSpPr>
        <p:spPr>
          <a:xfrm>
            <a:off x="3976293" y="3535946"/>
            <a:ext cx="7910906" cy="1960225"/>
          </a:xfrm>
          <a:custGeom>
            <a:avLst/>
            <a:gdLst>
              <a:gd name="connsiteX0" fmla="*/ 142205 w 7137228"/>
              <a:gd name="connsiteY0" fmla="*/ 0 h 1000125"/>
              <a:gd name="connsiteX1" fmla="*/ 6970537 w 7137228"/>
              <a:gd name="connsiteY1" fmla="*/ 0 h 1000125"/>
              <a:gd name="connsiteX2" fmla="*/ 7137228 w 7137228"/>
              <a:gd name="connsiteY2" fmla="*/ 166691 h 1000125"/>
              <a:gd name="connsiteX3" fmla="*/ 7137228 w 7137228"/>
              <a:gd name="connsiteY3" fmla="*/ 833434 h 1000125"/>
              <a:gd name="connsiteX4" fmla="*/ 6970537 w 7137228"/>
              <a:gd name="connsiteY4" fmla="*/ 1000125 h 1000125"/>
              <a:gd name="connsiteX5" fmla="*/ 0 w 7137228"/>
              <a:gd name="connsiteY5" fmla="*/ 1000125 h 1000125"/>
              <a:gd name="connsiteX6" fmla="*/ 63480 w 7137228"/>
              <a:gd name="connsiteY6" fmla="*/ 753246 h 1000125"/>
              <a:gd name="connsiteX7" fmla="*/ 124288 w 7137228"/>
              <a:gd name="connsiteY7" fmla="*/ 354808 h 1000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7228" h="1000125">
                <a:moveTo>
                  <a:pt x="142205" y="0"/>
                </a:moveTo>
                <a:lnTo>
                  <a:pt x="6970537" y="0"/>
                </a:lnTo>
                <a:cubicBezTo>
                  <a:pt x="7062598" y="0"/>
                  <a:pt x="7137228" y="74630"/>
                  <a:pt x="7137228" y="166691"/>
                </a:cubicBezTo>
                <a:lnTo>
                  <a:pt x="7137228" y="833434"/>
                </a:lnTo>
                <a:cubicBezTo>
                  <a:pt x="7137228" y="925495"/>
                  <a:pt x="7062598" y="1000125"/>
                  <a:pt x="6970537" y="1000125"/>
                </a:cubicBezTo>
                <a:lnTo>
                  <a:pt x="0" y="1000125"/>
                </a:lnTo>
                <a:lnTo>
                  <a:pt x="63480" y="753246"/>
                </a:lnTo>
                <a:cubicBezTo>
                  <a:pt x="90207" y="622633"/>
                  <a:pt x="110589" y="489708"/>
                  <a:pt x="124288" y="354808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8640" tIns="45720" rIns="14630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lnSpc>
                <a:spcPts val="1600"/>
              </a:lnSpc>
              <a:spcAft>
                <a:spcPts val="600"/>
              </a:spcAft>
            </a:pPr>
            <a:endParaRPr lang="en-US" sz="1400" noProof="1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CA0B960-CB8D-47D9-A81D-A4A0729707DE}"/>
              </a:ext>
            </a:extLst>
          </p:cNvPr>
          <p:cNvCxnSpPr/>
          <p:nvPr/>
        </p:nvCxnSpPr>
        <p:spPr>
          <a:xfrm>
            <a:off x="10882249" y="883221"/>
            <a:ext cx="0" cy="1484510"/>
          </a:xfrm>
          <a:prstGeom prst="lin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2E9CB7C-965B-4B5C-89D7-1183BA27FC9A}"/>
              </a:ext>
            </a:extLst>
          </p:cNvPr>
          <p:cNvCxnSpPr/>
          <p:nvPr/>
        </p:nvCxnSpPr>
        <p:spPr>
          <a:xfrm>
            <a:off x="10873654" y="3741503"/>
            <a:ext cx="8595" cy="1618318"/>
          </a:xfrm>
          <a:prstGeom prst="lin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8" name="Graphic 73" descr="Puzzle">
            <a:extLst>
              <a:ext uri="{FF2B5EF4-FFF2-40B4-BE49-F238E27FC236}">
                <a16:creationId xmlns:a16="http://schemas.microsoft.com/office/drawing/2014/main" id="{10B760EB-5ECC-4397-886E-F3290F5D1D3E}"/>
              </a:ext>
            </a:extLst>
          </p:cNvPr>
          <p:cNvSpPr/>
          <p:nvPr/>
        </p:nvSpPr>
        <p:spPr>
          <a:xfrm>
            <a:off x="11108454" y="4147476"/>
            <a:ext cx="611799" cy="731982"/>
          </a:xfrm>
          <a:custGeom>
            <a:avLst/>
            <a:gdLst>
              <a:gd name="connsiteX0" fmla="*/ 395375 w 611799"/>
              <a:gd name="connsiteY0" fmla="*/ 464203 h 611799"/>
              <a:gd name="connsiteX1" fmla="*/ 362491 w 611799"/>
              <a:gd name="connsiteY1" fmla="*/ 363256 h 611799"/>
              <a:gd name="connsiteX2" fmla="*/ 367844 w 611799"/>
              <a:gd name="connsiteY2" fmla="*/ 357903 h 611799"/>
              <a:gd name="connsiteX3" fmla="*/ 470321 w 611799"/>
              <a:gd name="connsiteY3" fmla="*/ 389257 h 611799"/>
              <a:gd name="connsiteX4" fmla="*/ 524618 w 611799"/>
              <a:gd name="connsiteY4" fmla="*/ 432848 h 611799"/>
              <a:gd name="connsiteX5" fmla="*/ 611799 w 611799"/>
              <a:gd name="connsiteY5" fmla="*/ 345667 h 611799"/>
              <a:gd name="connsiteX6" fmla="*/ 481792 w 611799"/>
              <a:gd name="connsiteY6" fmla="*/ 215659 h 611799"/>
              <a:gd name="connsiteX7" fmla="*/ 525383 w 611799"/>
              <a:gd name="connsiteY7" fmla="*/ 161362 h 611799"/>
              <a:gd name="connsiteX8" fmla="*/ 556737 w 611799"/>
              <a:gd name="connsiteY8" fmla="*/ 58886 h 611799"/>
              <a:gd name="connsiteX9" fmla="*/ 551384 w 611799"/>
              <a:gd name="connsiteY9" fmla="*/ 53532 h 611799"/>
              <a:gd name="connsiteX10" fmla="*/ 450437 w 611799"/>
              <a:gd name="connsiteY10" fmla="*/ 86417 h 611799"/>
              <a:gd name="connsiteX11" fmla="*/ 396140 w 611799"/>
              <a:gd name="connsiteY11" fmla="*/ 130007 h 611799"/>
              <a:gd name="connsiteX12" fmla="*/ 266133 w 611799"/>
              <a:gd name="connsiteY12" fmla="*/ 0 h 611799"/>
              <a:gd name="connsiteX13" fmla="*/ 178187 w 611799"/>
              <a:gd name="connsiteY13" fmla="*/ 87181 h 611799"/>
              <a:gd name="connsiteX14" fmla="*/ 221777 w 611799"/>
              <a:gd name="connsiteY14" fmla="*/ 141479 h 611799"/>
              <a:gd name="connsiteX15" fmla="*/ 254661 w 611799"/>
              <a:gd name="connsiteY15" fmla="*/ 242425 h 611799"/>
              <a:gd name="connsiteX16" fmla="*/ 249308 w 611799"/>
              <a:gd name="connsiteY16" fmla="*/ 247779 h 611799"/>
              <a:gd name="connsiteX17" fmla="*/ 146832 w 611799"/>
              <a:gd name="connsiteY17" fmla="*/ 216424 h 611799"/>
              <a:gd name="connsiteX18" fmla="*/ 92535 w 611799"/>
              <a:gd name="connsiteY18" fmla="*/ 172833 h 611799"/>
              <a:gd name="connsiteX19" fmla="*/ 0 w 611799"/>
              <a:gd name="connsiteY19" fmla="*/ 266133 h 611799"/>
              <a:gd name="connsiteX20" fmla="*/ 130007 w 611799"/>
              <a:gd name="connsiteY20" fmla="*/ 396140 h 611799"/>
              <a:gd name="connsiteX21" fmla="*/ 86417 w 611799"/>
              <a:gd name="connsiteY21" fmla="*/ 450437 h 611799"/>
              <a:gd name="connsiteX22" fmla="*/ 55062 w 611799"/>
              <a:gd name="connsiteY22" fmla="*/ 552914 h 611799"/>
              <a:gd name="connsiteX23" fmla="*/ 60415 w 611799"/>
              <a:gd name="connsiteY23" fmla="*/ 558267 h 611799"/>
              <a:gd name="connsiteX24" fmla="*/ 161362 w 611799"/>
              <a:gd name="connsiteY24" fmla="*/ 525383 h 611799"/>
              <a:gd name="connsiteX25" fmla="*/ 215659 w 611799"/>
              <a:gd name="connsiteY25" fmla="*/ 481792 h 611799"/>
              <a:gd name="connsiteX26" fmla="*/ 345667 w 611799"/>
              <a:gd name="connsiteY26" fmla="*/ 611799 h 611799"/>
              <a:gd name="connsiteX27" fmla="*/ 438966 w 611799"/>
              <a:gd name="connsiteY27" fmla="*/ 518500 h 611799"/>
              <a:gd name="connsiteX28" fmla="*/ 395375 w 611799"/>
              <a:gd name="connsiteY28" fmla="*/ 464203 h 611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11799" h="611799">
                <a:moveTo>
                  <a:pt x="395375" y="464203"/>
                </a:moveTo>
                <a:cubicBezTo>
                  <a:pt x="344902" y="465732"/>
                  <a:pt x="326548" y="400728"/>
                  <a:pt x="362491" y="363256"/>
                </a:cubicBezTo>
                <a:lnTo>
                  <a:pt x="367844" y="357903"/>
                </a:lnTo>
                <a:cubicBezTo>
                  <a:pt x="405317" y="321959"/>
                  <a:pt x="471850" y="338784"/>
                  <a:pt x="470321" y="389257"/>
                </a:cubicBezTo>
                <a:cubicBezTo>
                  <a:pt x="469556" y="418318"/>
                  <a:pt x="503970" y="453496"/>
                  <a:pt x="524618" y="432848"/>
                </a:cubicBezTo>
                <a:lnTo>
                  <a:pt x="611799" y="345667"/>
                </a:lnTo>
                <a:lnTo>
                  <a:pt x="481792" y="215659"/>
                </a:lnTo>
                <a:cubicBezTo>
                  <a:pt x="461144" y="195011"/>
                  <a:pt x="496322" y="160597"/>
                  <a:pt x="525383" y="161362"/>
                </a:cubicBezTo>
                <a:cubicBezTo>
                  <a:pt x="575856" y="162892"/>
                  <a:pt x="592680" y="96358"/>
                  <a:pt x="556737" y="58886"/>
                </a:cubicBezTo>
                <a:lnTo>
                  <a:pt x="551384" y="53532"/>
                </a:lnTo>
                <a:cubicBezTo>
                  <a:pt x="513911" y="17589"/>
                  <a:pt x="448908" y="35943"/>
                  <a:pt x="450437" y="86417"/>
                </a:cubicBezTo>
                <a:cubicBezTo>
                  <a:pt x="451202" y="115477"/>
                  <a:pt x="416788" y="150656"/>
                  <a:pt x="396140" y="130007"/>
                </a:cubicBezTo>
                <a:lnTo>
                  <a:pt x="266133" y="0"/>
                </a:lnTo>
                <a:lnTo>
                  <a:pt x="178187" y="87181"/>
                </a:lnTo>
                <a:cubicBezTo>
                  <a:pt x="157538" y="107830"/>
                  <a:pt x="192717" y="142243"/>
                  <a:pt x="221777" y="141479"/>
                </a:cubicBezTo>
                <a:cubicBezTo>
                  <a:pt x="272251" y="139949"/>
                  <a:pt x="290605" y="204953"/>
                  <a:pt x="254661" y="242425"/>
                </a:cubicBezTo>
                <a:lnTo>
                  <a:pt x="249308" y="247779"/>
                </a:lnTo>
                <a:cubicBezTo>
                  <a:pt x="211835" y="283722"/>
                  <a:pt x="145302" y="266897"/>
                  <a:pt x="146832" y="216424"/>
                </a:cubicBezTo>
                <a:cubicBezTo>
                  <a:pt x="147597" y="187364"/>
                  <a:pt x="113183" y="152185"/>
                  <a:pt x="92535" y="172833"/>
                </a:cubicBezTo>
                <a:lnTo>
                  <a:pt x="0" y="266133"/>
                </a:lnTo>
                <a:lnTo>
                  <a:pt x="130007" y="396140"/>
                </a:lnTo>
                <a:cubicBezTo>
                  <a:pt x="150656" y="416788"/>
                  <a:pt x="115477" y="451202"/>
                  <a:pt x="86417" y="450437"/>
                </a:cubicBezTo>
                <a:cubicBezTo>
                  <a:pt x="35943" y="448908"/>
                  <a:pt x="19119" y="515441"/>
                  <a:pt x="55062" y="552914"/>
                </a:cubicBezTo>
                <a:lnTo>
                  <a:pt x="60415" y="558267"/>
                </a:lnTo>
                <a:cubicBezTo>
                  <a:pt x="97888" y="594210"/>
                  <a:pt x="162892" y="575856"/>
                  <a:pt x="161362" y="525383"/>
                </a:cubicBezTo>
                <a:cubicBezTo>
                  <a:pt x="160597" y="496322"/>
                  <a:pt x="195011" y="461144"/>
                  <a:pt x="215659" y="481792"/>
                </a:cubicBezTo>
                <a:lnTo>
                  <a:pt x="345667" y="611799"/>
                </a:lnTo>
                <a:lnTo>
                  <a:pt x="438966" y="518500"/>
                </a:lnTo>
                <a:cubicBezTo>
                  <a:pt x="459614" y="497852"/>
                  <a:pt x="425200" y="463438"/>
                  <a:pt x="395375" y="464203"/>
                </a:cubicBezTo>
                <a:close/>
              </a:path>
            </a:pathLst>
          </a:custGeom>
          <a:solidFill>
            <a:schemeClr val="bg1"/>
          </a:solidFill>
          <a:ln w="764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4" name="Graphic 75" descr="Rocket">
            <a:extLst>
              <a:ext uri="{FF2B5EF4-FFF2-40B4-BE49-F238E27FC236}">
                <a16:creationId xmlns:a16="http://schemas.microsoft.com/office/drawing/2014/main" id="{CB16CFC8-8C93-4198-BC20-F4C2FD9BBB60}"/>
              </a:ext>
            </a:extLst>
          </p:cNvPr>
          <p:cNvGrpSpPr/>
          <p:nvPr/>
        </p:nvGrpSpPr>
        <p:grpSpPr>
          <a:xfrm>
            <a:off x="11059965" y="1415233"/>
            <a:ext cx="613278" cy="612788"/>
            <a:chOff x="10289051" y="1684954"/>
            <a:chExt cx="613278" cy="612788"/>
          </a:xfrm>
          <a:solidFill>
            <a:schemeClr val="bg1"/>
          </a:solidFill>
        </p:grpSpPr>
        <p:sp>
          <p:nvSpPr>
            <p:cNvPr id="75" name="Freeform: Shape 16">
              <a:extLst>
                <a:ext uri="{FF2B5EF4-FFF2-40B4-BE49-F238E27FC236}">
                  <a16:creationId xmlns:a16="http://schemas.microsoft.com/office/drawing/2014/main" id="{A1C17C2B-A9A3-4B08-8F9F-C4904CF82C4A}"/>
                </a:ext>
              </a:extLst>
            </p:cNvPr>
            <p:cNvSpPr/>
            <p:nvPr/>
          </p:nvSpPr>
          <p:spPr>
            <a:xfrm>
              <a:off x="10764674" y="1684954"/>
              <a:ext cx="137655" cy="130007"/>
            </a:xfrm>
            <a:custGeom>
              <a:avLst/>
              <a:gdLst>
                <a:gd name="connsiteX0" fmla="*/ 136890 w 137654"/>
                <a:gd name="connsiteY0" fmla="*/ 4048 h 130007"/>
                <a:gd name="connsiteX1" fmla="*/ 0 w 137654"/>
                <a:gd name="connsiteY1" fmla="*/ 20873 h 130007"/>
                <a:gd name="connsiteX2" fmla="*/ 62709 w 137654"/>
                <a:gd name="connsiteY2" fmla="*/ 70582 h 130007"/>
                <a:gd name="connsiteX3" fmla="*/ 113183 w 137654"/>
                <a:gd name="connsiteY3" fmla="*/ 134820 h 130007"/>
                <a:gd name="connsiteX4" fmla="*/ 136890 w 137654"/>
                <a:gd name="connsiteY4" fmla="*/ 4048 h 130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654" h="130007">
                  <a:moveTo>
                    <a:pt x="136890" y="4048"/>
                  </a:moveTo>
                  <a:cubicBezTo>
                    <a:pt x="126184" y="-6658"/>
                    <a:pt x="57356" y="5578"/>
                    <a:pt x="0" y="20873"/>
                  </a:cubicBezTo>
                  <a:cubicBezTo>
                    <a:pt x="20648" y="33109"/>
                    <a:pt x="42061" y="49933"/>
                    <a:pt x="62709" y="70582"/>
                  </a:cubicBezTo>
                  <a:cubicBezTo>
                    <a:pt x="84122" y="91995"/>
                    <a:pt x="100947" y="113408"/>
                    <a:pt x="113183" y="134820"/>
                  </a:cubicBezTo>
                  <a:cubicBezTo>
                    <a:pt x="128478" y="75935"/>
                    <a:pt x="148361" y="14755"/>
                    <a:pt x="136890" y="4048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17">
              <a:extLst>
                <a:ext uri="{FF2B5EF4-FFF2-40B4-BE49-F238E27FC236}">
                  <a16:creationId xmlns:a16="http://schemas.microsoft.com/office/drawing/2014/main" id="{DCE77C10-C983-4663-BA12-08AFEA70ED46}"/>
                </a:ext>
              </a:extLst>
            </p:cNvPr>
            <p:cNvSpPr/>
            <p:nvPr/>
          </p:nvSpPr>
          <p:spPr>
            <a:xfrm>
              <a:off x="10289051" y="1895197"/>
              <a:ext cx="183540" cy="175892"/>
            </a:xfrm>
            <a:custGeom>
              <a:avLst/>
              <a:gdLst>
                <a:gd name="connsiteX0" fmla="*/ 186547 w 183539"/>
                <a:gd name="connsiteY0" fmla="*/ 11758 h 175892"/>
                <a:gd name="connsiteX1" fmla="*/ 160546 w 183539"/>
                <a:gd name="connsiteY1" fmla="*/ 1816 h 175892"/>
                <a:gd name="connsiteX2" fmla="*/ 129956 w 183539"/>
                <a:gd name="connsiteY2" fmla="*/ 7934 h 175892"/>
                <a:gd name="connsiteX3" fmla="*/ 8361 w 183539"/>
                <a:gd name="connsiteY3" fmla="*/ 129530 h 175892"/>
                <a:gd name="connsiteX4" fmla="*/ 34362 w 183539"/>
                <a:gd name="connsiteY4" fmla="*/ 177709 h 175892"/>
                <a:gd name="connsiteX5" fmla="*/ 136074 w 183539"/>
                <a:gd name="connsiteY5" fmla="*/ 154766 h 175892"/>
                <a:gd name="connsiteX6" fmla="*/ 186547 w 183539"/>
                <a:gd name="connsiteY6" fmla="*/ 11758 h 175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3539" h="175892">
                  <a:moveTo>
                    <a:pt x="186547" y="11758"/>
                  </a:moveTo>
                  <a:lnTo>
                    <a:pt x="160546" y="1816"/>
                  </a:lnTo>
                  <a:cubicBezTo>
                    <a:pt x="149839" y="-2007"/>
                    <a:pt x="138368" y="287"/>
                    <a:pt x="129956" y="7934"/>
                  </a:cubicBezTo>
                  <a:lnTo>
                    <a:pt x="8361" y="129530"/>
                  </a:lnTo>
                  <a:cubicBezTo>
                    <a:pt x="-11523" y="149413"/>
                    <a:pt x="6831" y="183827"/>
                    <a:pt x="34362" y="177709"/>
                  </a:cubicBezTo>
                  <a:lnTo>
                    <a:pt x="136074" y="154766"/>
                  </a:lnTo>
                  <a:cubicBezTo>
                    <a:pt x="144486" y="116529"/>
                    <a:pt x="158251" y="65291"/>
                    <a:pt x="186547" y="11758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18">
              <a:extLst>
                <a:ext uri="{FF2B5EF4-FFF2-40B4-BE49-F238E27FC236}">
                  <a16:creationId xmlns:a16="http://schemas.microsoft.com/office/drawing/2014/main" id="{FE37BDEB-28CD-48DE-8630-02F764BE5200}"/>
                </a:ext>
              </a:extLst>
            </p:cNvPr>
            <p:cNvSpPr/>
            <p:nvPr/>
          </p:nvSpPr>
          <p:spPr>
            <a:xfrm>
              <a:off x="10513869" y="2106555"/>
              <a:ext cx="175892" cy="191187"/>
            </a:xfrm>
            <a:custGeom>
              <a:avLst/>
              <a:gdLst>
                <a:gd name="connsiteX0" fmla="*/ 164388 w 175892"/>
                <a:gd name="connsiteY0" fmla="*/ 0 h 191187"/>
                <a:gd name="connsiteX1" fmla="*/ 24439 w 175892"/>
                <a:gd name="connsiteY1" fmla="*/ 48944 h 191187"/>
                <a:gd name="connsiteX2" fmla="*/ 732 w 175892"/>
                <a:gd name="connsiteY2" fmla="*/ 157538 h 191187"/>
                <a:gd name="connsiteX3" fmla="*/ 48911 w 175892"/>
                <a:gd name="connsiteY3" fmla="*/ 183540 h 191187"/>
                <a:gd name="connsiteX4" fmla="*/ 170506 w 175892"/>
                <a:gd name="connsiteY4" fmla="*/ 61945 h 191187"/>
                <a:gd name="connsiteX5" fmla="*/ 176624 w 175892"/>
                <a:gd name="connsiteY5" fmla="*/ 31355 h 191187"/>
                <a:gd name="connsiteX6" fmla="*/ 164388 w 175892"/>
                <a:gd name="connsiteY6" fmla="*/ 0 h 19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892" h="191187">
                  <a:moveTo>
                    <a:pt x="164388" y="0"/>
                  </a:moveTo>
                  <a:cubicBezTo>
                    <a:pt x="113150" y="26766"/>
                    <a:pt x="64206" y="41296"/>
                    <a:pt x="24439" y="48944"/>
                  </a:cubicBezTo>
                  <a:lnTo>
                    <a:pt x="732" y="157538"/>
                  </a:lnTo>
                  <a:cubicBezTo>
                    <a:pt x="-5386" y="185069"/>
                    <a:pt x="28263" y="204188"/>
                    <a:pt x="48911" y="183540"/>
                  </a:cubicBezTo>
                  <a:lnTo>
                    <a:pt x="170506" y="61945"/>
                  </a:lnTo>
                  <a:cubicBezTo>
                    <a:pt x="178154" y="54297"/>
                    <a:pt x="181213" y="42061"/>
                    <a:pt x="176624" y="31355"/>
                  </a:cubicBezTo>
                  <a:lnTo>
                    <a:pt x="164388" y="0"/>
                  </a:ln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19">
              <a:extLst>
                <a:ext uri="{FF2B5EF4-FFF2-40B4-BE49-F238E27FC236}">
                  <a16:creationId xmlns:a16="http://schemas.microsoft.com/office/drawing/2014/main" id="{182AD3DC-859A-4DE6-9727-A7EDEF4F70ED}"/>
                </a:ext>
              </a:extLst>
            </p:cNvPr>
            <p:cNvSpPr/>
            <p:nvPr/>
          </p:nvSpPr>
          <p:spPr>
            <a:xfrm>
              <a:off x="10451891" y="1719592"/>
              <a:ext cx="405317" cy="405317"/>
            </a:xfrm>
            <a:custGeom>
              <a:avLst/>
              <a:gdLst>
                <a:gd name="connsiteX0" fmla="*/ 271486 w 405316"/>
                <a:gd name="connsiteY0" fmla="*/ 0 h 405316"/>
                <a:gd name="connsiteX1" fmla="*/ 125419 w 405316"/>
                <a:gd name="connsiteY1" fmla="*/ 99417 h 405316"/>
                <a:gd name="connsiteX2" fmla="*/ 0 w 405316"/>
                <a:gd name="connsiteY2" fmla="*/ 363256 h 405316"/>
                <a:gd name="connsiteX3" fmla="*/ 47414 w 405316"/>
                <a:gd name="connsiteY3" fmla="*/ 410670 h 405316"/>
                <a:gd name="connsiteX4" fmla="*/ 312018 w 405316"/>
                <a:gd name="connsiteY4" fmla="*/ 286016 h 405316"/>
                <a:gd name="connsiteX5" fmla="*/ 411435 w 405316"/>
                <a:gd name="connsiteY5" fmla="*/ 140714 h 405316"/>
                <a:gd name="connsiteX6" fmla="*/ 353314 w 405316"/>
                <a:gd name="connsiteY6" fmla="*/ 56591 h 405316"/>
                <a:gd name="connsiteX7" fmla="*/ 271486 w 405316"/>
                <a:gd name="connsiteY7" fmla="*/ 0 h 405316"/>
                <a:gd name="connsiteX8" fmla="*/ 310488 w 405316"/>
                <a:gd name="connsiteY8" fmla="*/ 165186 h 405316"/>
                <a:gd name="connsiteX9" fmla="*/ 245484 w 405316"/>
                <a:gd name="connsiteY9" fmla="*/ 165186 h 405316"/>
                <a:gd name="connsiteX10" fmla="*/ 245484 w 405316"/>
                <a:gd name="connsiteY10" fmla="*/ 100182 h 405316"/>
                <a:gd name="connsiteX11" fmla="*/ 310488 w 405316"/>
                <a:gd name="connsiteY11" fmla="*/ 100182 h 405316"/>
                <a:gd name="connsiteX12" fmla="*/ 310488 w 405316"/>
                <a:gd name="connsiteY12" fmla="*/ 165186 h 40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5316" h="405316">
                  <a:moveTo>
                    <a:pt x="271486" y="0"/>
                  </a:moveTo>
                  <a:cubicBezTo>
                    <a:pt x="226366" y="18354"/>
                    <a:pt x="175128" y="49709"/>
                    <a:pt x="125419" y="99417"/>
                  </a:cubicBezTo>
                  <a:cubicBezTo>
                    <a:pt x="34414" y="190422"/>
                    <a:pt x="7647" y="300546"/>
                    <a:pt x="0" y="363256"/>
                  </a:cubicBezTo>
                  <a:lnTo>
                    <a:pt x="47414" y="410670"/>
                  </a:lnTo>
                  <a:cubicBezTo>
                    <a:pt x="110124" y="403023"/>
                    <a:pt x="221012" y="377021"/>
                    <a:pt x="312018" y="286016"/>
                  </a:cubicBezTo>
                  <a:cubicBezTo>
                    <a:pt x="361726" y="236307"/>
                    <a:pt x="393081" y="185834"/>
                    <a:pt x="411435" y="140714"/>
                  </a:cubicBezTo>
                  <a:cubicBezTo>
                    <a:pt x="401493" y="115477"/>
                    <a:pt x="381610" y="85652"/>
                    <a:pt x="353314" y="56591"/>
                  </a:cubicBezTo>
                  <a:cubicBezTo>
                    <a:pt x="325783" y="29825"/>
                    <a:pt x="296723" y="9942"/>
                    <a:pt x="271486" y="0"/>
                  </a:cubicBezTo>
                  <a:close/>
                  <a:moveTo>
                    <a:pt x="310488" y="165186"/>
                  </a:moveTo>
                  <a:cubicBezTo>
                    <a:pt x="292899" y="182775"/>
                    <a:pt x="263838" y="182775"/>
                    <a:pt x="245484" y="165186"/>
                  </a:cubicBezTo>
                  <a:cubicBezTo>
                    <a:pt x="227895" y="147597"/>
                    <a:pt x="227895" y="118536"/>
                    <a:pt x="245484" y="100182"/>
                  </a:cubicBezTo>
                  <a:cubicBezTo>
                    <a:pt x="263074" y="82593"/>
                    <a:pt x="292134" y="82593"/>
                    <a:pt x="310488" y="100182"/>
                  </a:cubicBezTo>
                  <a:cubicBezTo>
                    <a:pt x="328077" y="118536"/>
                    <a:pt x="328077" y="147597"/>
                    <a:pt x="310488" y="165186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20">
              <a:extLst>
                <a:ext uri="{FF2B5EF4-FFF2-40B4-BE49-F238E27FC236}">
                  <a16:creationId xmlns:a16="http://schemas.microsoft.com/office/drawing/2014/main" id="{2183796F-559E-4E2F-9889-F3145871A82A}"/>
                </a:ext>
              </a:extLst>
            </p:cNvPr>
            <p:cNvSpPr/>
            <p:nvPr/>
          </p:nvSpPr>
          <p:spPr>
            <a:xfrm>
              <a:off x="10361817" y="2111414"/>
              <a:ext cx="107065" cy="107065"/>
            </a:xfrm>
            <a:custGeom>
              <a:avLst/>
              <a:gdLst>
                <a:gd name="connsiteX0" fmla="*/ 89309 w 107064"/>
                <a:gd name="connsiteY0" fmla="*/ 19613 h 107064"/>
                <a:gd name="connsiteX1" fmla="*/ 53366 w 107064"/>
                <a:gd name="connsiteY1" fmla="*/ 11965 h 107064"/>
                <a:gd name="connsiteX2" fmla="*/ 2128 w 107064"/>
                <a:gd name="connsiteY2" fmla="*/ 106794 h 107064"/>
                <a:gd name="connsiteX3" fmla="*/ 96956 w 107064"/>
                <a:gd name="connsiteY3" fmla="*/ 55556 h 107064"/>
                <a:gd name="connsiteX4" fmla="*/ 89309 w 107064"/>
                <a:gd name="connsiteY4" fmla="*/ 19613 h 107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064" h="107064">
                  <a:moveTo>
                    <a:pt x="89309" y="19613"/>
                  </a:moveTo>
                  <a:cubicBezTo>
                    <a:pt x="77073" y="7377"/>
                    <a:pt x="78603" y="-13271"/>
                    <a:pt x="53366" y="11965"/>
                  </a:cubicBezTo>
                  <a:cubicBezTo>
                    <a:pt x="28129" y="37202"/>
                    <a:pt x="-9344" y="94558"/>
                    <a:pt x="2128" y="106794"/>
                  </a:cubicBezTo>
                  <a:cubicBezTo>
                    <a:pt x="14364" y="119030"/>
                    <a:pt x="71720" y="80793"/>
                    <a:pt x="96956" y="55556"/>
                  </a:cubicBezTo>
                  <a:cubicBezTo>
                    <a:pt x="122193" y="29555"/>
                    <a:pt x="101545" y="31084"/>
                    <a:pt x="89309" y="19613"/>
                  </a:cubicBezTo>
                  <a:close/>
                </a:path>
              </a:pathLst>
            </a:custGeom>
            <a:grpFill/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385626" y="3544352"/>
            <a:ext cx="56847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́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của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hê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̣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thống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pháp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luật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hê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̣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thống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bản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phạm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pháp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luật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Việt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r>
              <a:rPr lang="vi-VN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317089" y="696141"/>
            <a:ext cx="65565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Nhận biết được </a:t>
            </a:r>
            <a:r>
              <a:rPr lang="vi-VN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 chất, chức năng, nguyên tắc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tổ chức và hoạt động của các cơ quan trong Bộ máy Nhà nước CH XH CN VN. 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2172" y="2725566"/>
            <a:ext cx="22718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</a:t>
            </a:r>
          </a:p>
          <a:p>
            <a:pPr algn="l"/>
            <a:r>
              <a:rPr lang="en-US" sz="32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BÀI HỌC</a:t>
            </a:r>
          </a:p>
        </p:txBody>
      </p:sp>
      <p:sp>
        <p:nvSpPr>
          <p:cNvPr id="6" name="Rectangle 5"/>
          <p:cNvSpPr/>
          <p:nvPr/>
        </p:nvSpPr>
        <p:spPr>
          <a:xfrm>
            <a:off x="10924372" y="6496878"/>
            <a:ext cx="1267627" cy="273689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accent1">
                    <a:lumMod val="50000"/>
                  </a:schemeClr>
                </a:solidFill>
              </a:rPr>
              <a:t>Trang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 6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35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E97CCC3-97F8-4E9C-BB4D-8ADDFEB00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0431" y="1315922"/>
            <a:ext cx="3849278" cy="46439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823" y="499736"/>
            <a:ext cx="10891882" cy="3288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– CHỨC NĂNG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CH XH CN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VN</a:t>
            </a:r>
            <a:endParaRPr lang="vi-VN" sz="31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42218" y="6447210"/>
            <a:ext cx="2200102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15885" y="1830231"/>
            <a:ext cx="7097234" cy="4004962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5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32AD39-139A-4738-A3C2-4C594504F108}"/>
              </a:ext>
            </a:extLst>
          </p:cNvPr>
          <p:cNvSpPr txBox="1"/>
          <p:nvPr/>
        </p:nvSpPr>
        <p:spPr>
          <a:xfrm>
            <a:off x="548573" y="2295763"/>
            <a:ext cx="7023301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 CH XH CN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VN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XH CN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CH XH CN VN do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tất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ngũ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.”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 algn="just" eaLnBrk="1" hangingPunct="1"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lowchart: Data 12">
            <a:extLst>
              <a:ext uri="{FF2B5EF4-FFF2-40B4-BE49-F238E27FC236}">
                <a16:creationId xmlns:a16="http://schemas.microsoft.com/office/drawing/2014/main" id="{D9D4C120-FCEE-4DFE-B131-77D4EB4B6F42}"/>
              </a:ext>
            </a:extLst>
          </p:cNvPr>
          <p:cNvSpPr/>
          <p:nvPr/>
        </p:nvSpPr>
        <p:spPr>
          <a:xfrm>
            <a:off x="149174" y="1434305"/>
            <a:ext cx="4246363" cy="791852"/>
          </a:xfrm>
          <a:prstGeom prst="flowChartInputOutput">
            <a:avLst/>
          </a:pr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 CHẤT</a:t>
            </a:r>
            <a:endParaRPr lang="vi-VN" sz="2400" b="1" dirty="0">
              <a:solidFill>
                <a:srgbClr val="FFFF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313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823" y="499736"/>
            <a:ext cx="10891882" cy="32883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1.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– CHỨC NĂNG </a:t>
            </a:r>
            <a:r>
              <a:rPr lang="en-US" sz="31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1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100" dirty="0">
                <a:latin typeface="Arial" pitchFamily="34" charset="0"/>
                <a:cs typeface="Arial" pitchFamily="34" charset="0"/>
              </a:rPr>
              <a:t> CH XH CN </a:t>
            </a:r>
            <a:r>
              <a:rPr lang="en-US" sz="3100" dirty="0" smtClean="0">
                <a:latin typeface="Arial" pitchFamily="34" charset="0"/>
                <a:cs typeface="Arial" pitchFamily="34" charset="0"/>
              </a:rPr>
              <a:t>VN</a:t>
            </a:r>
            <a:endParaRPr lang="vi-VN" sz="31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59091" y="6447210"/>
            <a:ext cx="2283229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1507956" y="2566736"/>
            <a:ext cx="2486525" cy="2261937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293895" y="1613541"/>
            <a:ext cx="2326105" cy="9946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noFill/>
            <a:prstDash val="sysDash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293895" y="4133932"/>
            <a:ext cx="2326105" cy="9946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175">
            <a:noFill/>
            <a:prstDash val="sysDash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5707697" y="1886350"/>
            <a:ext cx="3719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ĐỐI NỘI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37695" y="4400404"/>
            <a:ext cx="3719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ĐỐI NGOẠI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52335" y="3539062"/>
            <a:ext cx="2197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CHỨC NĂNG</a:t>
            </a:r>
          </a:p>
        </p:txBody>
      </p:sp>
      <p:cxnSp>
        <p:nvCxnSpPr>
          <p:cNvPr id="16" name="Straight Connector 15"/>
          <p:cNvCxnSpPr>
            <a:stCxn id="3" idx="7"/>
          </p:cNvCxnSpPr>
          <p:nvPr/>
        </p:nvCxnSpPr>
        <p:spPr>
          <a:xfrm flipV="1">
            <a:off x="3630338" y="2159158"/>
            <a:ext cx="1663557" cy="7388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4" idx="1"/>
          </p:cNvCxnSpPr>
          <p:nvPr/>
        </p:nvCxnSpPr>
        <p:spPr>
          <a:xfrm>
            <a:off x="3994481" y="4133932"/>
            <a:ext cx="1299414" cy="4973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Bí quyết tề gia, đối nộ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2964" y="1651868"/>
            <a:ext cx="4154906" cy="351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0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28" y="320302"/>
            <a:ext cx="11556192" cy="584803"/>
          </a:xfrm>
        </p:spPr>
        <p:txBody>
          <a:bodyPr>
            <a:normAutofit/>
          </a:bodyPr>
          <a:lstStyle/>
          <a:p>
            <a:r>
              <a:rPr lang="en-US" sz="2800" dirty="0"/>
              <a:t>1.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– CHỨC NĂNG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CH XH CN VN</a:t>
            </a:r>
            <a:endParaRPr lang="vi-VN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65914" y="6445856"/>
            <a:ext cx="2186247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763828" y="1494238"/>
            <a:ext cx="9153697" cy="7525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ectangle 138"/>
          <p:cNvSpPr/>
          <p:nvPr/>
        </p:nvSpPr>
        <p:spPr>
          <a:xfrm>
            <a:off x="2853188" y="2380741"/>
            <a:ext cx="9064337" cy="7645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Rectangle 140"/>
          <p:cNvSpPr/>
          <p:nvPr/>
        </p:nvSpPr>
        <p:spPr>
          <a:xfrm>
            <a:off x="2763827" y="3303735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48" name="Pentagon 2047"/>
          <p:cNvSpPr/>
          <p:nvPr/>
        </p:nvSpPr>
        <p:spPr>
          <a:xfrm>
            <a:off x="2763827" y="1494238"/>
            <a:ext cx="1253143" cy="751603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Pentagon 144"/>
          <p:cNvSpPr/>
          <p:nvPr/>
        </p:nvSpPr>
        <p:spPr>
          <a:xfrm>
            <a:off x="2763826" y="3290526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Pentagon 145"/>
          <p:cNvSpPr/>
          <p:nvPr/>
        </p:nvSpPr>
        <p:spPr>
          <a:xfrm>
            <a:off x="2763828" y="2389668"/>
            <a:ext cx="1253143" cy="764505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TextBox 2050"/>
          <p:cNvSpPr txBox="1"/>
          <p:nvPr/>
        </p:nvSpPr>
        <p:spPr>
          <a:xfrm>
            <a:off x="4144779" y="2526877"/>
            <a:ext cx="7644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endParaRPr lang="vi-VN" sz="2400" dirty="0">
              <a:cs typeface="Arial" pitchFamily="34" charset="0"/>
            </a:endParaRPr>
          </a:p>
        </p:txBody>
      </p:sp>
      <p:sp>
        <p:nvSpPr>
          <p:cNvPr id="2053" name="TextBox 2052"/>
          <p:cNvSpPr txBox="1"/>
          <p:nvPr/>
        </p:nvSpPr>
        <p:spPr>
          <a:xfrm>
            <a:off x="4106330" y="1671657"/>
            <a:ext cx="6816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4" name="TextBox 2053"/>
          <p:cNvSpPr txBox="1"/>
          <p:nvPr/>
        </p:nvSpPr>
        <p:spPr>
          <a:xfrm>
            <a:off x="4144779" y="3385863"/>
            <a:ext cx="7456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VH, GD, KH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CN</a:t>
            </a:r>
          </a:p>
        </p:txBody>
      </p:sp>
      <p:sp>
        <p:nvSpPr>
          <p:cNvPr id="152" name="Rectangle 151"/>
          <p:cNvSpPr/>
          <p:nvPr/>
        </p:nvSpPr>
        <p:spPr>
          <a:xfrm>
            <a:off x="2773352" y="4204199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Pentagon 152"/>
          <p:cNvSpPr/>
          <p:nvPr/>
        </p:nvSpPr>
        <p:spPr>
          <a:xfrm>
            <a:off x="2763825" y="4210647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144779" y="4329493"/>
            <a:ext cx="7107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PL,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XHCN</a:t>
            </a:r>
            <a:endParaRPr lang="vi-VN" sz="2400" dirty="0"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Rectangle 155"/>
          <p:cNvSpPr/>
          <p:nvPr/>
        </p:nvSpPr>
        <p:spPr>
          <a:xfrm>
            <a:off x="2785299" y="5104208"/>
            <a:ext cx="9144173" cy="7419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Pentagon 156"/>
          <p:cNvSpPr/>
          <p:nvPr/>
        </p:nvSpPr>
        <p:spPr>
          <a:xfrm>
            <a:off x="2775772" y="5110656"/>
            <a:ext cx="1253143" cy="741974"/>
          </a:xfrm>
          <a:prstGeom prst="homePlate">
            <a:avLst/>
          </a:prstGeom>
          <a:solidFill>
            <a:schemeClr val="accent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TextBox 157"/>
          <p:cNvSpPr txBox="1"/>
          <p:nvPr/>
        </p:nvSpPr>
        <p:spPr>
          <a:xfrm>
            <a:off x="4106330" y="5250820"/>
            <a:ext cx="7107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do,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vi-VN" sz="2400" dirty="0"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5AC35B50-C551-49B8-8AD3-8BA2DC9AE42B}"/>
              </a:ext>
            </a:extLst>
          </p:cNvPr>
          <p:cNvGrpSpPr/>
          <p:nvPr/>
        </p:nvGrpSpPr>
        <p:grpSpPr>
          <a:xfrm>
            <a:off x="1871244" y="2245841"/>
            <a:ext cx="729103" cy="2429877"/>
            <a:chOff x="6602880" y="2318407"/>
            <a:chExt cx="1182264" cy="2932560"/>
          </a:xfrm>
          <a:solidFill>
            <a:schemeClr val="bg1">
              <a:lumMod val="50000"/>
            </a:schemeClr>
          </a:solidFill>
        </p:grpSpPr>
        <p:sp>
          <p:nvSpPr>
            <p:cNvPr id="165" name="Freeform 17">
              <a:extLst>
                <a:ext uri="{FF2B5EF4-FFF2-40B4-BE49-F238E27FC236}">
                  <a16:creationId xmlns:a16="http://schemas.microsoft.com/office/drawing/2014/main" id="{A98DCF62-35DA-469F-B81F-050BAEF40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2880" y="2318407"/>
              <a:ext cx="956683" cy="958042"/>
            </a:xfrm>
            <a:custGeom>
              <a:avLst/>
              <a:gdLst>
                <a:gd name="T0" fmla="*/ 633 w 1792"/>
                <a:gd name="T1" fmla="*/ 0 h 1793"/>
                <a:gd name="T2" fmla="*/ 1792 w 1792"/>
                <a:gd name="T3" fmla="*/ 1160 h 1793"/>
                <a:gd name="T4" fmla="*/ 695 w 1792"/>
                <a:gd name="T5" fmla="*/ 1793 h 1793"/>
                <a:gd name="T6" fmla="*/ 0 w 1792"/>
                <a:gd name="T7" fmla="*/ 1097 h 1793"/>
                <a:gd name="T8" fmla="*/ 633 w 1792"/>
                <a:gd name="T9" fmla="*/ 0 h 1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2" h="1793">
                  <a:moveTo>
                    <a:pt x="633" y="0"/>
                  </a:moveTo>
                  <a:cubicBezTo>
                    <a:pt x="1114" y="278"/>
                    <a:pt x="1514" y="678"/>
                    <a:pt x="1792" y="1160"/>
                  </a:cubicBezTo>
                  <a:lnTo>
                    <a:pt x="695" y="1793"/>
                  </a:lnTo>
                  <a:cubicBezTo>
                    <a:pt x="528" y="1504"/>
                    <a:pt x="288" y="1264"/>
                    <a:pt x="0" y="1097"/>
                  </a:cubicBezTo>
                  <a:lnTo>
                    <a:pt x="633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9">
              <a:extLst>
                <a:ext uri="{FF2B5EF4-FFF2-40B4-BE49-F238E27FC236}">
                  <a16:creationId xmlns:a16="http://schemas.microsoft.com/office/drawing/2014/main" id="{F454E371-96E9-4929-B97C-5D4E6F1A6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62" y="2938077"/>
              <a:ext cx="811278" cy="846610"/>
            </a:xfrm>
            <a:custGeom>
              <a:avLst/>
              <a:gdLst>
                <a:gd name="T0" fmla="*/ 1097 w 1522"/>
                <a:gd name="T1" fmla="*/ 0 h 1583"/>
                <a:gd name="T2" fmla="*/ 1522 w 1522"/>
                <a:gd name="T3" fmla="*/ 1583 h 1583"/>
                <a:gd name="T4" fmla="*/ 255 w 1522"/>
                <a:gd name="T5" fmla="*/ 1583 h 1583"/>
                <a:gd name="T6" fmla="*/ 0 w 1522"/>
                <a:gd name="T7" fmla="*/ 633 h 1583"/>
                <a:gd name="T8" fmla="*/ 1097 w 1522"/>
                <a:gd name="T9" fmla="*/ 0 h 1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83">
                  <a:moveTo>
                    <a:pt x="1097" y="0"/>
                  </a:moveTo>
                  <a:cubicBezTo>
                    <a:pt x="1375" y="481"/>
                    <a:pt x="1522" y="1027"/>
                    <a:pt x="1522" y="1583"/>
                  </a:cubicBezTo>
                  <a:lnTo>
                    <a:pt x="255" y="1583"/>
                  </a:lnTo>
                  <a:cubicBezTo>
                    <a:pt x="255" y="1250"/>
                    <a:pt x="167" y="922"/>
                    <a:pt x="0" y="633"/>
                  </a:cubicBezTo>
                  <a:lnTo>
                    <a:pt x="1097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21">
              <a:extLst>
                <a:ext uri="{FF2B5EF4-FFF2-40B4-BE49-F238E27FC236}">
                  <a16:creationId xmlns:a16="http://schemas.microsoft.com/office/drawing/2014/main" id="{1EFECC2B-F769-49E8-8A26-B7821FD9C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66" y="3784687"/>
              <a:ext cx="811278" cy="846610"/>
            </a:xfrm>
            <a:custGeom>
              <a:avLst/>
              <a:gdLst>
                <a:gd name="T0" fmla="*/ 1522 w 1522"/>
                <a:gd name="T1" fmla="*/ 0 h 1584"/>
                <a:gd name="T2" fmla="*/ 1097 w 1522"/>
                <a:gd name="T3" fmla="*/ 1584 h 1584"/>
                <a:gd name="T4" fmla="*/ 0 w 1522"/>
                <a:gd name="T5" fmla="*/ 950 h 1584"/>
                <a:gd name="T6" fmla="*/ 255 w 1522"/>
                <a:gd name="T7" fmla="*/ 0 h 1584"/>
                <a:gd name="T8" fmla="*/ 1522 w 1522"/>
                <a:gd name="T9" fmla="*/ 0 h 1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2" h="1584">
                  <a:moveTo>
                    <a:pt x="1522" y="0"/>
                  </a:moveTo>
                  <a:cubicBezTo>
                    <a:pt x="1522" y="556"/>
                    <a:pt x="1375" y="1102"/>
                    <a:pt x="1097" y="1584"/>
                  </a:cubicBezTo>
                  <a:lnTo>
                    <a:pt x="0" y="950"/>
                  </a:lnTo>
                  <a:cubicBezTo>
                    <a:pt x="167" y="661"/>
                    <a:pt x="255" y="334"/>
                    <a:pt x="255" y="0"/>
                  </a:cubicBezTo>
                  <a:lnTo>
                    <a:pt x="1522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23">
              <a:extLst>
                <a:ext uri="{FF2B5EF4-FFF2-40B4-BE49-F238E27FC236}">
                  <a16:creationId xmlns:a16="http://schemas.microsoft.com/office/drawing/2014/main" id="{64185B66-5043-4815-98D0-4D5F308A23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2880" y="4292925"/>
              <a:ext cx="956683" cy="958042"/>
            </a:xfrm>
            <a:custGeom>
              <a:avLst/>
              <a:gdLst>
                <a:gd name="T0" fmla="*/ 1792 w 1792"/>
                <a:gd name="T1" fmla="*/ 634 h 1793"/>
                <a:gd name="T2" fmla="*/ 633 w 1792"/>
                <a:gd name="T3" fmla="*/ 1793 h 1793"/>
                <a:gd name="T4" fmla="*/ 0 w 1792"/>
                <a:gd name="T5" fmla="*/ 696 h 1793"/>
                <a:gd name="T6" fmla="*/ 695 w 1792"/>
                <a:gd name="T7" fmla="*/ 0 h 1793"/>
                <a:gd name="T8" fmla="*/ 1792 w 1792"/>
                <a:gd name="T9" fmla="*/ 634 h 1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2" h="1793">
                  <a:moveTo>
                    <a:pt x="1792" y="634"/>
                  </a:moveTo>
                  <a:cubicBezTo>
                    <a:pt x="1514" y="1115"/>
                    <a:pt x="1114" y="1515"/>
                    <a:pt x="633" y="1793"/>
                  </a:cubicBezTo>
                  <a:lnTo>
                    <a:pt x="0" y="696"/>
                  </a:lnTo>
                  <a:cubicBezTo>
                    <a:pt x="288" y="529"/>
                    <a:pt x="528" y="289"/>
                    <a:pt x="695" y="0"/>
                  </a:cubicBezTo>
                  <a:lnTo>
                    <a:pt x="1792" y="63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38100">
              <a:solidFill>
                <a:srgbClr val="F0EEE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056" name="Oval 2055"/>
          <p:cNvSpPr/>
          <p:nvPr/>
        </p:nvSpPr>
        <p:spPr>
          <a:xfrm>
            <a:off x="393825" y="2658889"/>
            <a:ext cx="1706206" cy="1559837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TextBox 2056"/>
          <p:cNvSpPr txBox="1"/>
          <p:nvPr/>
        </p:nvSpPr>
        <p:spPr>
          <a:xfrm>
            <a:off x="540327" y="3194073"/>
            <a:ext cx="1559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ĐỐI NỘI</a:t>
            </a:r>
          </a:p>
        </p:txBody>
      </p:sp>
    </p:spTree>
    <p:extLst>
      <p:ext uri="{BB962C8B-B14F-4D97-AF65-F5344CB8AC3E}">
        <p14:creationId xmlns:p14="http://schemas.microsoft.com/office/powerpoint/2010/main" val="186527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E594-49F8-4065-BC41-517206FEC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6928" y="320302"/>
            <a:ext cx="11556192" cy="584803"/>
          </a:xfrm>
        </p:spPr>
        <p:txBody>
          <a:bodyPr>
            <a:normAutofit/>
          </a:bodyPr>
          <a:lstStyle/>
          <a:p>
            <a:r>
              <a:rPr lang="en-US" sz="2800" dirty="0"/>
              <a:t>1.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– CHỨC NĂNG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CH XH CN VN</a:t>
            </a:r>
            <a:endParaRPr lang="vi-VN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868F5-9DF0-4EF5-B289-AF265DD8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dirty="0" err="1"/>
              <a:t>Ngày</a:t>
            </a:r>
            <a:r>
              <a:rPr lang="en-US" dirty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A129C1-078C-4FC2-86AD-EE0AAC56D2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2795" y="6513990"/>
            <a:ext cx="1259205" cy="273525"/>
          </a:xfrm>
        </p:spPr>
        <p:txBody>
          <a:bodyPr/>
          <a:lstStyle/>
          <a:p>
            <a:r>
              <a:rPr lang="en-US" dirty="0"/>
              <a:t>Trang </a:t>
            </a:r>
            <a:fld id="{4F07E73E-B500-428D-B904-08452FA5C320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39" name="Rectangle 138"/>
          <p:cNvSpPr/>
          <p:nvPr/>
        </p:nvSpPr>
        <p:spPr>
          <a:xfrm>
            <a:off x="2817957" y="4257914"/>
            <a:ext cx="4760479" cy="98883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5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Pentagon 145"/>
          <p:cNvSpPr/>
          <p:nvPr/>
        </p:nvSpPr>
        <p:spPr>
          <a:xfrm>
            <a:off x="2783541" y="4232362"/>
            <a:ext cx="1378914" cy="1014388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TextBox 2050"/>
          <p:cNvSpPr txBox="1"/>
          <p:nvPr/>
        </p:nvSpPr>
        <p:spPr>
          <a:xfrm>
            <a:off x="4163677" y="4370483"/>
            <a:ext cx="3677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vực</a:t>
            </a:r>
            <a:endParaRPr lang="vi-VN" sz="2400" dirty="0">
              <a:cs typeface="Arial" pitchFamily="34" charset="0"/>
            </a:endParaRPr>
          </a:p>
          <a:p>
            <a:pPr>
              <a:defRPr/>
            </a:pPr>
            <a:endParaRPr lang="vi-VN" sz="2400" dirty="0">
              <a:cs typeface="Arial" pitchFamily="34" charset="0"/>
            </a:endParaRPr>
          </a:p>
        </p:txBody>
      </p:sp>
      <p:sp>
        <p:nvSpPr>
          <p:cNvPr id="2056" name="Oval 2055"/>
          <p:cNvSpPr/>
          <p:nvPr/>
        </p:nvSpPr>
        <p:spPr>
          <a:xfrm>
            <a:off x="258037" y="2992575"/>
            <a:ext cx="1706206" cy="1559837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TextBox 2056"/>
          <p:cNvSpPr txBox="1"/>
          <p:nvPr/>
        </p:nvSpPr>
        <p:spPr>
          <a:xfrm>
            <a:off x="586801" y="3294049"/>
            <a:ext cx="12142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ĐỐI NGOẠI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817957" y="2096951"/>
            <a:ext cx="4760479" cy="969118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5">
                <a:lumMod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Pentagon 27"/>
          <p:cNvSpPr/>
          <p:nvPr/>
        </p:nvSpPr>
        <p:spPr>
          <a:xfrm>
            <a:off x="2783541" y="2096951"/>
            <a:ext cx="1378914" cy="969118"/>
          </a:xfrm>
          <a:prstGeom prst="homePlat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4162455" y="2323429"/>
            <a:ext cx="2680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vi-VN" sz="2400" dirty="0">
              <a:cs typeface="Arial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714375" y="2609220"/>
            <a:ext cx="1069166" cy="6394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endCxn id="146" idx="1"/>
          </p:cNvCxnSpPr>
          <p:nvPr/>
        </p:nvCxnSpPr>
        <p:spPr>
          <a:xfrm>
            <a:off x="1838086" y="4263996"/>
            <a:ext cx="945455" cy="47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hính sách kinh tế đối ngoại (Foreign Economic Policy) là gì? Chức nă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72" y="2074924"/>
            <a:ext cx="4188574" cy="31718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52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7018" y="1120448"/>
            <a:ext cx="10252364" cy="910814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</a:t>
            </a:r>
            <a:r>
              <a:rPr lang="vi-VN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</a:t>
            </a:r>
            <a:r>
              <a:rPr lang="vi-VN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80533" y="6443847"/>
            <a:ext cx="2283229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2320" y="6543286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81101" y="2514471"/>
            <a:ext cx="6860262" cy="3076663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201137" y="2784112"/>
            <a:ext cx="65138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tuổi</a:t>
            </a:r>
            <a:endParaRPr lang="vi-VN" sz="2400" dirty="0">
              <a:solidFill>
                <a:srgbClr val="C00000"/>
              </a:solidFill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24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tuổi</a:t>
            </a:r>
            <a:endParaRPr lang="vi-VN" sz="2400" dirty="0">
              <a:solidFill>
                <a:srgbClr val="C00000"/>
              </a:solidFill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BF158A60-3F8C-47B3-87A2-846B234B1289}"/>
              </a:ext>
            </a:extLst>
          </p:cNvPr>
          <p:cNvSpPr/>
          <p:nvPr/>
        </p:nvSpPr>
        <p:spPr>
          <a:xfrm>
            <a:off x="681102" y="2500615"/>
            <a:ext cx="6340226" cy="656516"/>
          </a:xfrm>
          <a:custGeom>
            <a:avLst/>
            <a:gdLst>
              <a:gd name="connsiteX0" fmla="*/ 0 w 6268052"/>
              <a:gd name="connsiteY0" fmla="*/ 0 h 644686"/>
              <a:gd name="connsiteX1" fmla="*/ 6268052 w 6268052"/>
              <a:gd name="connsiteY1" fmla="*/ 0 h 644686"/>
              <a:gd name="connsiteX2" fmla="*/ 4699016 w 6268052"/>
              <a:gd name="connsiteY2" fmla="*/ 644686 h 644686"/>
              <a:gd name="connsiteX3" fmla="*/ 0 w 6268052"/>
              <a:gd name="connsiteY3" fmla="*/ 644686 h 644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8052" h="644686">
                <a:moveTo>
                  <a:pt x="0" y="0"/>
                </a:moveTo>
                <a:lnTo>
                  <a:pt x="6268052" y="0"/>
                </a:lnTo>
                <a:lnTo>
                  <a:pt x="4699016" y="644686"/>
                </a:lnTo>
                <a:lnTo>
                  <a:pt x="0" y="644686"/>
                </a:lnTo>
                <a:close/>
              </a:path>
            </a:pathLst>
          </a:cu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2400" b="1" dirty="0" err="1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vi-VN" sz="2400" b="1" dirty="0">
              <a:solidFill>
                <a:schemeClr val="accent5"/>
              </a:solidFill>
              <a:cs typeface="Arial" pitchFamily="34" charset="0"/>
            </a:endParaRPr>
          </a:p>
        </p:txBody>
      </p:sp>
      <p:pic>
        <p:nvPicPr>
          <p:cNvPr id="3078" name="Picture 6" descr="Tích cực chuẩn bị công tác bầu cử trong LLVT Thủ đ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399" y="2514470"/>
            <a:ext cx="3721498" cy="30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072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0472" y="1187028"/>
            <a:ext cx="10844346" cy="473562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96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</a:t>
            </a:r>
            <a:r>
              <a:rPr lang="vi-VN" sz="9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đạo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96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96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95018" y="1848059"/>
            <a:ext cx="6259963" cy="4204280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1273" y="2161009"/>
            <a:ext cx="58027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qua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hướng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chúng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6 Nguyên tắc vàng này giúp bạn thành công từng ngày ⋆ Tin T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236" y="1848059"/>
            <a:ext cx="4946072" cy="420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61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654" y="113566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68655"/>
            <a:ext cx="21585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1008444" y="2006591"/>
            <a:ext cx="10366137" cy="3968345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65996" y="2902487"/>
            <a:ext cx="100014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VN,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lấy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Lênin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HCM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XH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</a:t>
            </a:r>
            <a:endParaRPr lang="vi-VN" sz="2400" b="1" dirty="0">
              <a:cs typeface="Arial" pitchFamily="34" charset="0"/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BF158A60-3F8C-47B3-87A2-846B234B1289}"/>
              </a:ext>
            </a:extLst>
          </p:cNvPr>
          <p:cNvSpPr/>
          <p:nvPr/>
        </p:nvSpPr>
        <p:spPr>
          <a:xfrm>
            <a:off x="1356463" y="1998798"/>
            <a:ext cx="6166555" cy="644686"/>
          </a:xfrm>
          <a:custGeom>
            <a:avLst/>
            <a:gdLst>
              <a:gd name="connsiteX0" fmla="*/ 0 w 6268052"/>
              <a:gd name="connsiteY0" fmla="*/ 0 h 644686"/>
              <a:gd name="connsiteX1" fmla="*/ 6268052 w 6268052"/>
              <a:gd name="connsiteY1" fmla="*/ 0 h 644686"/>
              <a:gd name="connsiteX2" fmla="*/ 4699016 w 6268052"/>
              <a:gd name="connsiteY2" fmla="*/ 644686 h 644686"/>
              <a:gd name="connsiteX3" fmla="*/ 0 w 6268052"/>
              <a:gd name="connsiteY3" fmla="*/ 644686 h 644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8052" h="644686">
                <a:moveTo>
                  <a:pt x="0" y="0"/>
                </a:moveTo>
                <a:lnTo>
                  <a:pt x="6268052" y="0"/>
                </a:lnTo>
                <a:lnTo>
                  <a:pt x="4699016" y="644686"/>
                </a:lnTo>
                <a:lnTo>
                  <a:pt x="0" y="644686"/>
                </a:lnTo>
                <a:close/>
              </a:path>
            </a:pathLst>
          </a:custGeom>
          <a:solidFill>
            <a:srgbClr val="21306A"/>
          </a:solidFill>
          <a:ln>
            <a:solidFill>
              <a:srgbClr val="2130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</a:pP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en-US" sz="2400" b="1" dirty="0" err="1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24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2013</a:t>
            </a:r>
            <a:endParaRPr lang="vi-VN" sz="2400" b="1" dirty="0">
              <a:solidFill>
                <a:schemeClr val="accent5"/>
              </a:solidFill>
              <a:cs typeface="Arial" pitchFamily="34" charset="0"/>
            </a:endParaRPr>
          </a:p>
        </p:txBody>
      </p:sp>
      <p:pic>
        <p:nvPicPr>
          <p:cNvPr id="2050" name="Picture 2" descr="Đảng Cộng sản Việt Nam – Wikipedia tiếng Việ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82" y="1655816"/>
            <a:ext cx="1304354" cy="117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3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654" y="113566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endParaRPr lang="vi-VN" sz="24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17099" y="6468655"/>
            <a:ext cx="2338647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1008443" y="1837568"/>
            <a:ext cx="10102901" cy="3147300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179850" y="1922457"/>
            <a:ext cx="976247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...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quốc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độc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defRPr/>
            </a:pPr>
            <a:endParaRPr lang="en-US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BÀN THÊM VỀ NGUYÊN TẮC TẬP TRUNG DÂN CHỦ – ivanlevanl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917" y="4008859"/>
            <a:ext cx="2506265" cy="16018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69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22" y="1166733"/>
            <a:ext cx="10844346" cy="44898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2.4. </a:t>
            </a:r>
            <a:r>
              <a:rPr lang="vi-VN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pháp chế xã hội chủ nghĩa</a:t>
            </a: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47210"/>
            <a:ext cx="2047702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788148" y="2602338"/>
            <a:ext cx="5821847" cy="2399154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88148" y="3537789"/>
            <a:ext cx="54631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ngừng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</a:t>
            </a:r>
          </a:p>
        </p:txBody>
      </p:sp>
      <p:sp>
        <p:nvSpPr>
          <p:cNvPr id="7" name="Rectangle 6"/>
          <p:cNvSpPr/>
          <p:nvPr/>
        </p:nvSpPr>
        <p:spPr>
          <a:xfrm>
            <a:off x="665018" y="2563091"/>
            <a:ext cx="6082146" cy="72043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12/HP/2013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en-US" sz="2400" dirty="0"/>
          </a:p>
        </p:txBody>
      </p:sp>
      <p:pic>
        <p:nvPicPr>
          <p:cNvPr id="6146" name="Picture 2" descr="Pháp quyền và chủ nghĩa hiến phá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566" y="1459254"/>
            <a:ext cx="5009602" cy="48032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01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 NGUYÊN TÁC TỔ CHỨC VÀ HOẠT ĐỘNG CỦA BỘ MÁY NHÀ NƯỚC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821" y="1166733"/>
            <a:ext cx="9189233" cy="365426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96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2.5. </a:t>
            </a:r>
            <a:r>
              <a:rPr lang="vi-VN" sz="9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Nguyên tắc bình đẳng, đoàn kết giữa các dân tộc</a:t>
            </a: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47018" y="6447210"/>
            <a:ext cx="1895302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2CBEB908-3E0D-4B4C-95D5-72D4821855F6}"/>
              </a:ext>
            </a:extLst>
          </p:cNvPr>
          <p:cNvSpPr/>
          <p:nvPr/>
        </p:nvSpPr>
        <p:spPr>
          <a:xfrm>
            <a:off x="663456" y="2058721"/>
            <a:ext cx="9561197" cy="3635498"/>
          </a:xfrm>
          <a:prstGeom prst="roundRect">
            <a:avLst>
              <a:gd name="adj" fmla="val 7873"/>
            </a:avLst>
          </a:prstGeom>
          <a:noFill/>
          <a:ln w="28575" cap="flat" cmpd="sng" algn="ctr">
            <a:solidFill>
              <a:schemeClr val="accent1">
                <a:lumMod val="50000"/>
              </a:schemeClr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21867" y="2127009"/>
            <a:ext cx="9244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Tất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gia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đoàn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trợ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chia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Ø"/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tiếng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gìn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...,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hóa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đẹp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tộc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Nhận diện âm mưu, thủ đoạn lợi dụng các vấn đề dân tộc để chống phá cách  mạng Việt Nam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743" y="1734331"/>
            <a:ext cx="2106577" cy="15035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1556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6909" y="1493940"/>
            <a:ext cx="6303818" cy="329973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nhiệm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.</a:t>
            </a:r>
            <a:endParaRPr lang="vi-VN" sz="2400" b="1" dirty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3891" y="6447210"/>
            <a:ext cx="1978429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16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4" name="Picture 2" descr="Khẳng định bản chất Nhà nước pháp quyền XHCN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02" y="1773383"/>
            <a:ext cx="4348041" cy="38654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459820" y="999398"/>
            <a:ext cx="7194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3.1.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Khái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niệm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6221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máy Nhà 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 smtClean="0">
                <a:cs typeface="Arial" pitchFamily="34" charset="0"/>
              </a:rPr>
              <a:t/>
            </a:r>
            <a:br>
              <a:rPr lang="vi-VN" sz="2800" dirty="0" smtClean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3075" y="6447210"/>
            <a:ext cx="188924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17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59819" y="999398"/>
            <a:ext cx="85293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 </a:t>
            </a:r>
            <a:r>
              <a:rPr lang="vi-VN" sz="2400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loại cơ quan nhà nước trong bộ máy nhà nước </a:t>
            </a:r>
            <a:endParaRPr lang="vi-VN" sz="24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A7A0A687-52AC-4501-AA44-9FBC18C94E0C}"/>
              </a:ext>
            </a:extLst>
          </p:cNvPr>
          <p:cNvSpPr/>
          <p:nvPr/>
        </p:nvSpPr>
        <p:spPr>
          <a:xfrm>
            <a:off x="3000292" y="1568438"/>
            <a:ext cx="3634961" cy="38296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0" h="21590" extrusionOk="0">
                <a:moveTo>
                  <a:pt x="595" y="2603"/>
                </a:moveTo>
                <a:cubicBezTo>
                  <a:pt x="380" y="2256"/>
                  <a:pt x="380" y="1848"/>
                  <a:pt x="595" y="1501"/>
                </a:cubicBezTo>
                <a:cubicBezTo>
                  <a:pt x="809" y="1154"/>
                  <a:pt x="1174" y="950"/>
                  <a:pt x="1582" y="950"/>
                </a:cubicBezTo>
                <a:lnTo>
                  <a:pt x="20136" y="950"/>
                </a:lnTo>
                <a:lnTo>
                  <a:pt x="20136" y="1276"/>
                </a:lnTo>
                <a:cubicBezTo>
                  <a:pt x="20136" y="1358"/>
                  <a:pt x="20179" y="1419"/>
                  <a:pt x="20243" y="1460"/>
                </a:cubicBezTo>
                <a:cubicBezTo>
                  <a:pt x="20307" y="1501"/>
                  <a:pt x="20393" y="1501"/>
                  <a:pt x="20458" y="1460"/>
                </a:cubicBezTo>
                <a:lnTo>
                  <a:pt x="21423" y="929"/>
                </a:lnTo>
                <a:cubicBezTo>
                  <a:pt x="21487" y="888"/>
                  <a:pt x="21530" y="827"/>
                  <a:pt x="21530" y="745"/>
                </a:cubicBezTo>
                <a:cubicBezTo>
                  <a:pt x="21530" y="664"/>
                  <a:pt x="21487" y="602"/>
                  <a:pt x="21423" y="562"/>
                </a:cubicBezTo>
                <a:lnTo>
                  <a:pt x="20458" y="31"/>
                </a:lnTo>
                <a:cubicBezTo>
                  <a:pt x="20393" y="-10"/>
                  <a:pt x="20307" y="-10"/>
                  <a:pt x="20243" y="31"/>
                </a:cubicBezTo>
                <a:cubicBezTo>
                  <a:pt x="20179" y="72"/>
                  <a:pt x="20136" y="133"/>
                  <a:pt x="20136" y="215"/>
                </a:cubicBezTo>
                <a:lnTo>
                  <a:pt x="20136" y="541"/>
                </a:lnTo>
                <a:lnTo>
                  <a:pt x="1582" y="541"/>
                </a:lnTo>
                <a:cubicBezTo>
                  <a:pt x="1002" y="541"/>
                  <a:pt x="509" y="827"/>
                  <a:pt x="209" y="1297"/>
                </a:cubicBezTo>
                <a:cubicBezTo>
                  <a:pt x="-70" y="1766"/>
                  <a:pt x="-70" y="2338"/>
                  <a:pt x="209" y="2807"/>
                </a:cubicBezTo>
                <a:lnTo>
                  <a:pt x="11534" y="21488"/>
                </a:lnTo>
                <a:cubicBezTo>
                  <a:pt x="11577" y="21549"/>
                  <a:pt x="11642" y="21590"/>
                  <a:pt x="11727" y="21590"/>
                </a:cubicBezTo>
                <a:cubicBezTo>
                  <a:pt x="11770" y="21590"/>
                  <a:pt x="11792" y="21590"/>
                  <a:pt x="11835" y="21570"/>
                </a:cubicBezTo>
                <a:cubicBezTo>
                  <a:pt x="11942" y="21508"/>
                  <a:pt x="11963" y="21386"/>
                  <a:pt x="11920" y="21284"/>
                </a:cubicBezTo>
                <a:lnTo>
                  <a:pt x="595" y="2603"/>
                </a:lnTo>
                <a:close/>
              </a:path>
            </a:pathLst>
          </a:custGeom>
          <a:solidFill>
            <a:srgbClr val="21306A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C9484ED0-23A6-4270-9FFC-953CFDF384CF}"/>
              </a:ext>
            </a:extLst>
          </p:cNvPr>
          <p:cNvSpPr/>
          <p:nvPr/>
        </p:nvSpPr>
        <p:spPr>
          <a:xfrm>
            <a:off x="7630777" y="1549664"/>
            <a:ext cx="4020896" cy="37270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70" h="21600" extrusionOk="0">
                <a:moveTo>
                  <a:pt x="21280" y="775"/>
                </a:moveTo>
                <a:cubicBezTo>
                  <a:pt x="21025" y="293"/>
                  <a:pt x="20553" y="0"/>
                  <a:pt x="20023" y="0"/>
                </a:cubicBezTo>
                <a:lnTo>
                  <a:pt x="1449" y="0"/>
                </a:lnTo>
                <a:cubicBezTo>
                  <a:pt x="919" y="0"/>
                  <a:pt x="467" y="293"/>
                  <a:pt x="192" y="775"/>
                </a:cubicBezTo>
                <a:cubicBezTo>
                  <a:pt x="-64" y="1257"/>
                  <a:pt x="-64" y="1844"/>
                  <a:pt x="192" y="2326"/>
                </a:cubicBezTo>
                <a:lnTo>
                  <a:pt x="10569" y="21495"/>
                </a:lnTo>
                <a:cubicBezTo>
                  <a:pt x="10608" y="21558"/>
                  <a:pt x="10667" y="21600"/>
                  <a:pt x="10746" y="21600"/>
                </a:cubicBezTo>
                <a:cubicBezTo>
                  <a:pt x="10785" y="21600"/>
                  <a:pt x="10805" y="21600"/>
                  <a:pt x="10844" y="21579"/>
                </a:cubicBezTo>
                <a:cubicBezTo>
                  <a:pt x="10942" y="21516"/>
                  <a:pt x="10962" y="21390"/>
                  <a:pt x="10923" y="21286"/>
                </a:cubicBezTo>
                <a:lnTo>
                  <a:pt x="526" y="2116"/>
                </a:lnTo>
                <a:cubicBezTo>
                  <a:pt x="329" y="1760"/>
                  <a:pt x="329" y="1341"/>
                  <a:pt x="526" y="985"/>
                </a:cubicBezTo>
                <a:cubicBezTo>
                  <a:pt x="722" y="629"/>
                  <a:pt x="1056" y="419"/>
                  <a:pt x="1430" y="419"/>
                </a:cubicBezTo>
                <a:lnTo>
                  <a:pt x="20003" y="419"/>
                </a:lnTo>
                <a:cubicBezTo>
                  <a:pt x="20376" y="419"/>
                  <a:pt x="20730" y="629"/>
                  <a:pt x="20927" y="985"/>
                </a:cubicBezTo>
                <a:cubicBezTo>
                  <a:pt x="21123" y="1341"/>
                  <a:pt x="21123" y="1760"/>
                  <a:pt x="20927" y="2116"/>
                </a:cubicBezTo>
                <a:lnTo>
                  <a:pt x="12240" y="17913"/>
                </a:lnTo>
                <a:lnTo>
                  <a:pt x="11905" y="17787"/>
                </a:lnTo>
                <a:cubicBezTo>
                  <a:pt x="11846" y="17766"/>
                  <a:pt x="11768" y="17766"/>
                  <a:pt x="11709" y="17829"/>
                </a:cubicBezTo>
                <a:cubicBezTo>
                  <a:pt x="11650" y="17871"/>
                  <a:pt x="11630" y="17955"/>
                  <a:pt x="11650" y="18017"/>
                </a:cubicBezTo>
                <a:lnTo>
                  <a:pt x="11827" y="19086"/>
                </a:lnTo>
                <a:cubicBezTo>
                  <a:pt x="11846" y="19170"/>
                  <a:pt x="11886" y="19212"/>
                  <a:pt x="11945" y="19254"/>
                </a:cubicBezTo>
                <a:cubicBezTo>
                  <a:pt x="12004" y="19274"/>
                  <a:pt x="12082" y="19274"/>
                  <a:pt x="12141" y="19212"/>
                </a:cubicBezTo>
                <a:lnTo>
                  <a:pt x="12927" y="18520"/>
                </a:lnTo>
                <a:cubicBezTo>
                  <a:pt x="12986" y="18478"/>
                  <a:pt x="13006" y="18395"/>
                  <a:pt x="12986" y="18332"/>
                </a:cubicBezTo>
                <a:cubicBezTo>
                  <a:pt x="12967" y="18248"/>
                  <a:pt x="12927" y="18206"/>
                  <a:pt x="12868" y="18164"/>
                </a:cubicBezTo>
                <a:lnTo>
                  <a:pt x="12613" y="18059"/>
                </a:lnTo>
                <a:lnTo>
                  <a:pt x="21261" y="2326"/>
                </a:lnTo>
                <a:cubicBezTo>
                  <a:pt x="21536" y="1844"/>
                  <a:pt x="21536" y="1257"/>
                  <a:pt x="21280" y="775"/>
                </a:cubicBezTo>
                <a:close/>
              </a:path>
            </a:pathLst>
          </a:custGeom>
          <a:solidFill>
            <a:srgbClr val="FFC000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EA67DF88-1082-48FE-ACA6-87F22F269573}"/>
              </a:ext>
            </a:extLst>
          </p:cNvPr>
          <p:cNvSpPr/>
          <p:nvPr/>
        </p:nvSpPr>
        <p:spPr>
          <a:xfrm>
            <a:off x="5349309" y="1549667"/>
            <a:ext cx="3703766" cy="38310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2" h="21557" extrusionOk="0">
                <a:moveTo>
                  <a:pt x="21427" y="20631"/>
                </a:moveTo>
                <a:lnTo>
                  <a:pt x="20479" y="20101"/>
                </a:lnTo>
                <a:cubicBezTo>
                  <a:pt x="20416" y="20060"/>
                  <a:pt x="20332" y="20060"/>
                  <a:pt x="20269" y="20101"/>
                </a:cubicBezTo>
                <a:cubicBezTo>
                  <a:pt x="20206" y="20142"/>
                  <a:pt x="20164" y="20203"/>
                  <a:pt x="20164" y="20284"/>
                </a:cubicBezTo>
                <a:lnTo>
                  <a:pt x="20164" y="20610"/>
                </a:lnTo>
                <a:lnTo>
                  <a:pt x="1553" y="20610"/>
                </a:lnTo>
                <a:cubicBezTo>
                  <a:pt x="1153" y="20610"/>
                  <a:pt x="774" y="20406"/>
                  <a:pt x="585" y="20060"/>
                </a:cubicBezTo>
                <a:cubicBezTo>
                  <a:pt x="374" y="19714"/>
                  <a:pt x="374" y="19306"/>
                  <a:pt x="585" y="18960"/>
                </a:cubicBezTo>
                <a:lnTo>
                  <a:pt x="11700" y="314"/>
                </a:lnTo>
                <a:cubicBezTo>
                  <a:pt x="11764" y="213"/>
                  <a:pt x="11721" y="90"/>
                  <a:pt x="11616" y="29"/>
                </a:cubicBezTo>
                <a:cubicBezTo>
                  <a:pt x="11511" y="-32"/>
                  <a:pt x="11385" y="9"/>
                  <a:pt x="11321" y="111"/>
                </a:cubicBezTo>
                <a:lnTo>
                  <a:pt x="206" y="18756"/>
                </a:lnTo>
                <a:cubicBezTo>
                  <a:pt x="-68" y="19225"/>
                  <a:pt x="-68" y="19795"/>
                  <a:pt x="206" y="20264"/>
                </a:cubicBezTo>
                <a:cubicBezTo>
                  <a:pt x="479" y="20733"/>
                  <a:pt x="985" y="21018"/>
                  <a:pt x="1553" y="21018"/>
                </a:cubicBezTo>
                <a:lnTo>
                  <a:pt x="20164" y="21018"/>
                </a:lnTo>
                <a:lnTo>
                  <a:pt x="20164" y="21344"/>
                </a:lnTo>
                <a:cubicBezTo>
                  <a:pt x="20164" y="21425"/>
                  <a:pt x="20206" y="21486"/>
                  <a:pt x="20269" y="21527"/>
                </a:cubicBezTo>
                <a:cubicBezTo>
                  <a:pt x="20332" y="21568"/>
                  <a:pt x="20416" y="21568"/>
                  <a:pt x="20479" y="21527"/>
                </a:cubicBezTo>
                <a:lnTo>
                  <a:pt x="21427" y="20997"/>
                </a:lnTo>
                <a:cubicBezTo>
                  <a:pt x="21490" y="20957"/>
                  <a:pt x="21532" y="20896"/>
                  <a:pt x="21532" y="20814"/>
                </a:cubicBezTo>
                <a:cubicBezTo>
                  <a:pt x="21532" y="20733"/>
                  <a:pt x="21490" y="20671"/>
                  <a:pt x="21427" y="20631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6FD970-1B9D-47F7-909C-74B4727E1AB6}"/>
              </a:ext>
            </a:extLst>
          </p:cNvPr>
          <p:cNvSpPr txBox="1"/>
          <p:nvPr/>
        </p:nvSpPr>
        <p:spPr>
          <a:xfrm>
            <a:off x="3909561" y="2288163"/>
            <a:ext cx="2562031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hành chính NN</a:t>
            </a:r>
          </a:p>
          <a:p>
            <a:pPr algn="ctr"/>
            <a:endParaRPr lang="en-US" sz="1200" noProof="1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45D7E7F-D600-41BD-930C-249351A751E3}"/>
              </a:ext>
            </a:extLst>
          </p:cNvPr>
          <p:cNvSpPr txBox="1"/>
          <p:nvPr/>
        </p:nvSpPr>
        <p:spPr>
          <a:xfrm>
            <a:off x="8308311" y="2288162"/>
            <a:ext cx="2562031" cy="1015663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200" noProof="1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7E8D3BE-D50C-4C50-B028-912E81928815}"/>
              </a:ext>
            </a:extLst>
          </p:cNvPr>
          <p:cNvSpPr txBox="1"/>
          <p:nvPr/>
        </p:nvSpPr>
        <p:spPr>
          <a:xfrm>
            <a:off x="6239279" y="3980765"/>
            <a:ext cx="2562031" cy="830996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xét xử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5612220-4A9A-4615-A233-FF77C99439FB}"/>
              </a:ext>
            </a:extLst>
          </p:cNvPr>
          <p:cNvSpPr txBox="1"/>
          <p:nvPr/>
        </p:nvSpPr>
        <p:spPr>
          <a:xfrm>
            <a:off x="1449179" y="4023551"/>
            <a:ext cx="2562031" cy="120032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algn="ctr"/>
            <a:r>
              <a:rPr lang="vi-VN" sz="2400" noProof="1">
                <a:latin typeface="Arial" panose="020B0604020202020204" pitchFamily="34" charset="0"/>
                <a:cs typeface="Arial" panose="020B0604020202020204" pitchFamily="34" charset="0"/>
              </a:rPr>
              <a:t>Hệ thống </a:t>
            </a:r>
            <a:r>
              <a:rPr lang="vi-VN" sz="2400" b="1" noProof="1">
                <a:latin typeface="Arial" panose="020B0604020202020204" pitchFamily="34" charset="0"/>
                <a:cs typeface="Arial" panose="020B0604020202020204" pitchFamily="34" charset="0"/>
              </a:rPr>
              <a:t>cơ quan quyền lực nhà nước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86045" y="4023551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201192" y="2066716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01063" y="3842694"/>
            <a:ext cx="7915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">
            <a:extLst>
              <a:ext uri="{FF2B5EF4-FFF2-40B4-BE49-F238E27FC236}">
                <a16:creationId xmlns:a16="http://schemas.microsoft.com/office/drawing/2014/main" id="{F99306AC-2441-4798-876B-85E2C0F60A77}"/>
              </a:ext>
            </a:extLst>
          </p:cNvPr>
          <p:cNvSpPr/>
          <p:nvPr/>
        </p:nvSpPr>
        <p:spPr>
          <a:xfrm>
            <a:off x="501726" y="1610590"/>
            <a:ext cx="4316046" cy="37874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7" h="21579" extrusionOk="0">
                <a:moveTo>
                  <a:pt x="21304" y="21139"/>
                </a:moveTo>
                <a:lnTo>
                  <a:pt x="1411" y="21139"/>
                </a:lnTo>
                <a:cubicBezTo>
                  <a:pt x="1042" y="21139"/>
                  <a:pt x="693" y="20907"/>
                  <a:pt x="519" y="20513"/>
                </a:cubicBezTo>
                <a:cubicBezTo>
                  <a:pt x="325" y="20119"/>
                  <a:pt x="325" y="19655"/>
                  <a:pt x="519" y="19261"/>
                </a:cubicBezTo>
                <a:lnTo>
                  <a:pt x="9089" y="1509"/>
                </a:lnTo>
                <a:lnTo>
                  <a:pt x="9341" y="1648"/>
                </a:lnTo>
                <a:cubicBezTo>
                  <a:pt x="9399" y="1694"/>
                  <a:pt x="9477" y="1671"/>
                  <a:pt x="9535" y="1624"/>
                </a:cubicBezTo>
                <a:cubicBezTo>
                  <a:pt x="9593" y="1578"/>
                  <a:pt x="9632" y="1509"/>
                  <a:pt x="9612" y="1416"/>
                </a:cubicBezTo>
                <a:lnTo>
                  <a:pt x="9535" y="211"/>
                </a:lnTo>
                <a:cubicBezTo>
                  <a:pt x="9535" y="118"/>
                  <a:pt x="9496" y="49"/>
                  <a:pt x="9419" y="25"/>
                </a:cubicBezTo>
                <a:cubicBezTo>
                  <a:pt x="9360" y="-21"/>
                  <a:pt x="9283" y="2"/>
                  <a:pt x="9225" y="49"/>
                </a:cubicBezTo>
                <a:lnTo>
                  <a:pt x="8391" y="721"/>
                </a:lnTo>
                <a:cubicBezTo>
                  <a:pt x="8333" y="767"/>
                  <a:pt x="8294" y="837"/>
                  <a:pt x="8313" y="929"/>
                </a:cubicBezTo>
                <a:cubicBezTo>
                  <a:pt x="8313" y="1022"/>
                  <a:pt x="8352" y="1091"/>
                  <a:pt x="8430" y="1115"/>
                </a:cubicBezTo>
                <a:lnTo>
                  <a:pt x="8740" y="1277"/>
                </a:lnTo>
                <a:lnTo>
                  <a:pt x="189" y="19006"/>
                </a:lnTo>
                <a:cubicBezTo>
                  <a:pt x="-63" y="19540"/>
                  <a:pt x="-63" y="20188"/>
                  <a:pt x="189" y="20721"/>
                </a:cubicBezTo>
                <a:cubicBezTo>
                  <a:pt x="441" y="21255"/>
                  <a:pt x="906" y="21579"/>
                  <a:pt x="1430" y="21579"/>
                </a:cubicBezTo>
                <a:lnTo>
                  <a:pt x="21343" y="21579"/>
                </a:lnTo>
                <a:cubicBezTo>
                  <a:pt x="21459" y="21579"/>
                  <a:pt x="21537" y="21486"/>
                  <a:pt x="21537" y="21347"/>
                </a:cubicBezTo>
                <a:cubicBezTo>
                  <a:pt x="21537" y="21208"/>
                  <a:pt x="21421" y="21139"/>
                  <a:pt x="21304" y="2113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sz="2800"/>
          </a:p>
        </p:txBody>
      </p:sp>
      <p:sp>
        <p:nvSpPr>
          <p:cNvPr id="35" name="TextBox 34"/>
          <p:cNvSpPr txBox="1"/>
          <p:nvPr/>
        </p:nvSpPr>
        <p:spPr>
          <a:xfrm>
            <a:off x="2348929" y="2414226"/>
            <a:ext cx="803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39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94402" y="162701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2332" y="6447210"/>
            <a:ext cx="19899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18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909903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vi-VN" sz="2400" b="1" dirty="0">
              <a:solidFill>
                <a:srgbClr val="FFFF75"/>
              </a:solidFill>
              <a:cs typeface="Arial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221673" y="4135513"/>
            <a:ext cx="2899953" cy="830997"/>
            <a:chOff x="-798029" y="2654415"/>
            <a:chExt cx="4298485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-798029" y="2654415"/>
              <a:ext cx="429848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Quốc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hội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lập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hiến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lập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pháp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909903" y="4175219"/>
            <a:ext cx="2875126" cy="1725261"/>
            <a:chOff x="-270775" y="2694121"/>
            <a:chExt cx="4261685" cy="1725261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270775" y="2694121"/>
              <a:ext cx="426168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HĐND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75218"/>
            <a:ext cx="2593036" cy="1303385"/>
            <a:chOff x="359149" y="2694120"/>
            <a:chExt cx="3843555" cy="1303385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632509" y="2694120"/>
              <a:ext cx="3570195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    HĐND 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BB2CDF9-0FBD-43E7-A851-6161C154CEF0}"/>
              </a:ext>
            </a:extLst>
          </p:cNvPr>
          <p:cNvGrpSpPr/>
          <p:nvPr/>
        </p:nvGrpSpPr>
        <p:grpSpPr>
          <a:xfrm>
            <a:off x="7982232" y="4175218"/>
            <a:ext cx="2319057" cy="1200329"/>
            <a:chOff x="332936" y="2791579"/>
            <a:chExt cx="3437447" cy="1200329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24DECADB-180D-4E0C-8DE9-8540260AEF0D}"/>
                </a:ext>
              </a:extLst>
            </p:cNvPr>
            <p:cNvSpPr txBox="1"/>
            <p:nvPr/>
          </p:nvSpPr>
          <p:spPr>
            <a:xfrm>
              <a:off x="844303" y="2791579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HĐND 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phường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xã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noProof="1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AA303660-4DF9-4BCD-AB1D-E451A31123F3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44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194402" y="162701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2332" y="6447210"/>
            <a:ext cx="19899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19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909903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hành chính nhà nước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821787" y="4135513"/>
            <a:ext cx="2299839" cy="830997"/>
            <a:chOff x="91496" y="2654415"/>
            <a:chExt cx="3408960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91496" y="2654415"/>
              <a:ext cx="3408960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vi-VN" sz="2400" b="1" dirty="0">
                  <a:latin typeface="Arial" pitchFamily="34" charset="0"/>
                  <a:cs typeface="Arial" pitchFamily="34" charset="0"/>
                </a:rPr>
                <a:t>Chính phủ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vi-VN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vi-VN" sz="2400" b="1" dirty="0">
                  <a:latin typeface="Arial" pitchFamily="34" charset="0"/>
                  <a:cs typeface="Arial" pitchFamily="34" charset="0"/>
                </a:rPr>
                <a:t>Thủ tướng)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078545" y="4175219"/>
            <a:ext cx="2473063" cy="1725261"/>
            <a:chOff x="-20804" y="2694121"/>
            <a:chExt cx="3665723" cy="1725261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20804" y="2694121"/>
              <a:ext cx="3665723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UBND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61810"/>
            <a:ext cx="2476894" cy="1316793"/>
            <a:chOff x="359149" y="2680712"/>
            <a:chExt cx="3671402" cy="131679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434630" y="2680712"/>
              <a:ext cx="3595921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   UBND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BB2CDF9-0FBD-43E7-A851-6161C154CEF0}"/>
              </a:ext>
            </a:extLst>
          </p:cNvPr>
          <p:cNvGrpSpPr/>
          <p:nvPr/>
        </p:nvGrpSpPr>
        <p:grpSpPr>
          <a:xfrm>
            <a:off x="7982234" y="4190084"/>
            <a:ext cx="2320026" cy="1200329"/>
            <a:chOff x="332936" y="2708986"/>
            <a:chExt cx="3438884" cy="1200329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24DECADB-180D-4E0C-8DE9-8540260AEF0D}"/>
                </a:ext>
              </a:extLst>
            </p:cNvPr>
            <p:cNvSpPr txBox="1"/>
            <p:nvPr/>
          </p:nvSpPr>
          <p:spPr>
            <a:xfrm>
              <a:off x="845740" y="2708986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vi-VN" sz="2400" b="1" dirty="0">
                  <a:latin typeface="Arial" pitchFamily="34" charset="0"/>
                  <a:cs typeface="Arial" pitchFamily="34" charset="0"/>
                </a:rPr>
                <a:t>UBND (phường, xã)</a:t>
              </a:r>
            </a:p>
            <a:p>
              <a:pPr algn="ctr"/>
              <a:endParaRPr lang="en-US" sz="2400" b="1" noProof="1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AA303660-4DF9-4BCD-AB1D-E451A31123F3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15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53055" y="6447210"/>
            <a:ext cx="208926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20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xét xử (TADN)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A7471DB-37D6-4903-91D2-4084140E178F}"/>
              </a:ext>
            </a:extLst>
          </p:cNvPr>
          <p:cNvGrpSpPr/>
          <p:nvPr/>
        </p:nvGrpSpPr>
        <p:grpSpPr>
          <a:xfrm>
            <a:off x="821787" y="4092303"/>
            <a:ext cx="2299839" cy="830997"/>
            <a:chOff x="91496" y="2654415"/>
            <a:chExt cx="3408960" cy="830997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678A8ECE-2BA1-4D51-B481-9E2F7854CEBB}"/>
                </a:ext>
              </a:extLst>
            </p:cNvPr>
            <p:cNvSpPr txBox="1"/>
            <p:nvPr/>
          </p:nvSpPr>
          <p:spPr>
            <a:xfrm>
              <a:off x="91496" y="2654415"/>
              <a:ext cx="3408960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ND</a:t>
              </a:r>
            </a:p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cao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625E0C-0DEE-4C95-BB7E-E3639A95DED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812616" y="4092303"/>
            <a:ext cx="2788199" cy="1808177"/>
            <a:chOff x="-414980" y="2611205"/>
            <a:chExt cx="4132837" cy="1808177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414980" y="2611205"/>
              <a:ext cx="4132837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ND</a:t>
              </a: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5362" y="3773051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61810"/>
            <a:ext cx="2476894" cy="1316793"/>
            <a:chOff x="359149" y="2680712"/>
            <a:chExt cx="3671402" cy="131679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434630" y="2680712"/>
              <a:ext cx="3595921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24DECADB-180D-4E0C-8DE9-8540260AEF0D}"/>
              </a:ext>
            </a:extLst>
          </p:cNvPr>
          <p:cNvSpPr txBox="1"/>
          <p:nvPr/>
        </p:nvSpPr>
        <p:spPr>
          <a:xfrm>
            <a:off x="8328193" y="4463218"/>
            <a:ext cx="197406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vi-VN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hường</a:t>
            </a:r>
            <a:r>
              <a:rPr lang="vi-VN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xã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noProof="1"/>
          </a:p>
        </p:txBody>
      </p:sp>
      <p:sp>
        <p:nvSpPr>
          <p:cNvPr id="3" name="Rectangle 2"/>
          <p:cNvSpPr/>
          <p:nvPr/>
        </p:nvSpPr>
        <p:spPr>
          <a:xfrm>
            <a:off x="1103478" y="5265519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66744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24497" y="526551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19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69927" y="6447210"/>
            <a:ext cx="21723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21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kiểm sát (VKS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BEAA7C2-588B-498E-B03F-39B4CC6E2965}"/>
              </a:ext>
            </a:extLst>
          </p:cNvPr>
          <p:cNvGrpSpPr/>
          <p:nvPr/>
        </p:nvGrpSpPr>
        <p:grpSpPr>
          <a:xfrm>
            <a:off x="8511182" y="2557151"/>
            <a:ext cx="1087952" cy="1274615"/>
            <a:chOff x="8011843" y="2791692"/>
            <a:chExt cx="1087952" cy="1274615"/>
          </a:xfrm>
        </p:grpSpPr>
        <p:sp>
          <p:nvSpPr>
            <p:cNvPr id="39" name="Freeform: Shape 16">
              <a:extLst>
                <a:ext uri="{FF2B5EF4-FFF2-40B4-BE49-F238E27FC236}">
                  <a16:creationId xmlns:a16="http://schemas.microsoft.com/office/drawing/2014/main" id="{8179D9C5-65F9-45AB-948A-6E13626B8266}"/>
                </a:ext>
              </a:extLst>
            </p:cNvPr>
            <p:cNvSpPr/>
            <p:nvPr/>
          </p:nvSpPr>
          <p:spPr>
            <a:xfrm>
              <a:off x="8011843" y="2791692"/>
              <a:ext cx="1087952" cy="1274615"/>
            </a:xfrm>
            <a:custGeom>
              <a:avLst/>
              <a:gdLst>
                <a:gd name="connsiteX0" fmla="*/ 985420 w 1682217"/>
                <a:gd name="connsiteY0" fmla="*/ 0 h 1970840"/>
                <a:gd name="connsiteX1" fmla="*/ 1682217 w 1682217"/>
                <a:gd name="connsiteY1" fmla="*/ 288623 h 1970840"/>
                <a:gd name="connsiteX2" fmla="*/ 1682217 w 1682217"/>
                <a:gd name="connsiteY2" fmla="*/ 288623 h 1970840"/>
                <a:gd name="connsiteX3" fmla="*/ 985420 w 1682217"/>
                <a:gd name="connsiteY3" fmla="*/ 985421 h 1970840"/>
                <a:gd name="connsiteX4" fmla="*/ 1682217 w 1682217"/>
                <a:gd name="connsiteY4" fmla="*/ 1682217 h 1970840"/>
                <a:gd name="connsiteX5" fmla="*/ 1536378 w 1682217"/>
                <a:gd name="connsiteY5" fmla="*/ 1802546 h 1970840"/>
                <a:gd name="connsiteX6" fmla="*/ 985420 w 1682217"/>
                <a:gd name="connsiteY6" fmla="*/ 1970840 h 1970840"/>
                <a:gd name="connsiteX7" fmla="*/ 0 w 1682217"/>
                <a:gd name="connsiteY7" fmla="*/ 985420 h 1970840"/>
                <a:gd name="connsiteX8" fmla="*/ 985420 w 1682217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82217" h="1970840">
                  <a:moveTo>
                    <a:pt x="985420" y="0"/>
                  </a:moveTo>
                  <a:cubicBezTo>
                    <a:pt x="1257536" y="0"/>
                    <a:pt x="1503891" y="110297"/>
                    <a:pt x="1682217" y="288623"/>
                  </a:cubicBezTo>
                  <a:lnTo>
                    <a:pt x="1682217" y="288623"/>
                  </a:lnTo>
                  <a:lnTo>
                    <a:pt x="985420" y="985421"/>
                  </a:lnTo>
                  <a:lnTo>
                    <a:pt x="1682217" y="1682217"/>
                  </a:lnTo>
                  <a:lnTo>
                    <a:pt x="1536378" y="1802546"/>
                  </a:lnTo>
                  <a:cubicBezTo>
                    <a:pt x="1379104" y="1908798"/>
                    <a:pt x="1189507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FDA1A2E-9A46-462F-8E0F-D95212B0551C}"/>
                </a:ext>
              </a:extLst>
            </p:cNvPr>
            <p:cNvSpPr/>
            <p:nvPr/>
          </p:nvSpPr>
          <p:spPr>
            <a:xfrm>
              <a:off x="8452993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28F0881E-6AA4-48F1-B6D8-0487720A0C78}"/>
                </a:ext>
              </a:extLst>
            </p:cNvPr>
            <p:cNvSpPr/>
            <p:nvPr/>
          </p:nvSpPr>
          <p:spPr>
            <a:xfrm>
              <a:off x="8628002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991666A-4915-4827-B0A7-C22A4C0DCA2C}"/>
              </a:ext>
            </a:extLst>
          </p:cNvPr>
          <p:cNvSpPr/>
          <p:nvPr/>
        </p:nvSpPr>
        <p:spPr>
          <a:xfrm>
            <a:off x="7565846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81E12A-8E25-496D-8F92-8D76F3B14904}"/>
              </a:ext>
            </a:extLst>
          </p:cNvPr>
          <p:cNvSpPr/>
          <p:nvPr/>
        </p:nvSpPr>
        <p:spPr>
          <a:xfrm>
            <a:off x="8038514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459140" y="4133144"/>
            <a:ext cx="253969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ND 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tối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2978872" y="4149891"/>
            <a:ext cx="2788199" cy="1651877"/>
            <a:chOff x="-168545" y="2668793"/>
            <a:chExt cx="4132837" cy="1651877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-168545" y="2668793"/>
              <a:ext cx="4132837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 </a:t>
              </a:r>
            </a:p>
            <a:p>
              <a:pPr algn="ctr"/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tỉnh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phố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3197" y="3674339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179137"/>
            <a:ext cx="2843784" cy="1299466"/>
            <a:chOff x="359149" y="2698039"/>
            <a:chExt cx="4215229" cy="1299466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563120" y="2698039"/>
              <a:ext cx="4011258" cy="83099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ND </a:t>
              </a:r>
            </a:p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  (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quận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huyện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24DECADB-180D-4E0C-8DE9-8540260AEF0D}"/>
              </a:ext>
            </a:extLst>
          </p:cNvPr>
          <p:cNvSpPr txBox="1"/>
          <p:nvPr/>
        </p:nvSpPr>
        <p:spPr>
          <a:xfrm>
            <a:off x="8524170" y="4519223"/>
            <a:ext cx="197406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vi-VN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hường</a:t>
            </a:r>
            <a:r>
              <a:rPr lang="vi-VN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b="1" dirty="0" smtClean="0">
                <a:latin typeface="Arial" pitchFamily="34" charset="0"/>
                <a:cs typeface="Arial" pitchFamily="34" charset="0"/>
              </a:rPr>
              <a:t>xã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noProof="1"/>
          </a:p>
        </p:txBody>
      </p:sp>
      <p:sp>
        <p:nvSpPr>
          <p:cNvPr id="3" name="Rectangle 2"/>
          <p:cNvSpPr/>
          <p:nvPr/>
        </p:nvSpPr>
        <p:spPr>
          <a:xfrm>
            <a:off x="898215" y="5135653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84754" y="5201604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11182" y="5235926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99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39200" y="6447210"/>
            <a:ext cx="2103120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22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xét xử (TA</a:t>
            </a:r>
            <a:r>
              <a:rPr lang="vi-VN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QS</a:t>
            </a: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6164459" y="2557151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3757181" y="2557151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337539" y="255715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21912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5691791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459140" y="4133144"/>
            <a:ext cx="2539695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QS 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351102" y="4163760"/>
            <a:ext cx="1974066" cy="1638008"/>
            <a:chOff x="383197" y="2682662"/>
            <a:chExt cx="2926080" cy="1638008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640388" y="2682662"/>
              <a:ext cx="2668888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>
                <a:defRPr/>
              </a:pP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khu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383197" y="3674339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310351" y="4191392"/>
            <a:ext cx="3784719" cy="1287211"/>
            <a:chOff x="-170088" y="2710294"/>
            <a:chExt cx="5609940" cy="1287211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-170088" y="2710294"/>
              <a:ext cx="5609940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Toà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án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endParaRPr lang="en-US" sz="2400" b="1" dirty="0" smtClean="0">
                <a:latin typeface="Arial" pitchFamily="34" charset="0"/>
                <a:cs typeface="Arial" pitchFamily="34" charset="0"/>
              </a:endParaRPr>
            </a:p>
            <a:p>
              <a:pPr algn="ctr"/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Khu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vực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chủng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898215" y="5135653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97597" y="5137199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 descr="Accounting Standards | Level I, Level II, Level III Companies - Finc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1228" y="4199985"/>
            <a:ext cx="2888396" cy="215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16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40402" y="1611775"/>
            <a:ext cx="7120826" cy="71899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758704"/>
            <a:ext cx="10067924" cy="207817"/>
          </a:xfrm>
        </p:spPr>
        <p:txBody>
          <a:bodyPr>
            <a:normAutofit fontScale="90000"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vi-VN" sz="2800" dirty="0" smtClean="0">
                <a:cs typeface="Arial" pitchFamily="34" charset="0"/>
              </a:rPr>
              <a:t>Bộ </a:t>
            </a:r>
            <a:r>
              <a:rPr lang="vi-VN" sz="2800" dirty="0">
                <a:cs typeface="Arial" pitchFamily="34" charset="0"/>
              </a:rPr>
              <a:t>máy Nhà </a:t>
            </a:r>
            <a:r>
              <a:rPr lang="vi-VN" sz="2800" dirty="0" smtClean="0">
                <a:cs typeface="Arial" pitchFamily="34" charset="0"/>
              </a:rPr>
              <a:t>nước</a:t>
            </a:r>
            <a:r>
              <a:rPr lang="en-US" sz="2800" dirty="0" smtClean="0">
                <a:cs typeface="Arial" pitchFamily="34" charset="0"/>
              </a:rPr>
              <a:t> CỘNG HÒA XÃ HỘI CHỦ NGHĨA VIỆT NAM</a:t>
            </a:r>
            <a:r>
              <a:rPr lang="vi-VN" sz="2800" dirty="0">
                <a:cs typeface="Arial" pitchFamily="34" charset="0"/>
              </a:rPr>
              <a:t/>
            </a:r>
            <a:br>
              <a:rPr lang="vi-VN" sz="2800" dirty="0">
                <a:cs typeface="Arial" pitchFamily="34" charset="0"/>
              </a:rPr>
            </a:b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35555" y="6468655"/>
            <a:ext cx="243132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23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673436" y="8012258"/>
            <a:ext cx="6229550" cy="1234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055740" y="1692927"/>
            <a:ext cx="6217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vi-VN" sz="2400" b="1" dirty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Hệ thống Cơ quan kiểm sát </a:t>
            </a:r>
            <a:r>
              <a:rPr lang="vi-VN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VKS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QS</a:t>
            </a:r>
            <a:r>
              <a:rPr lang="vi-VN" sz="2400" b="1" dirty="0" smtClean="0">
                <a:solidFill>
                  <a:srgbClr val="FFFF75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2400" b="1" dirty="0">
              <a:solidFill>
                <a:srgbClr val="FFFF75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8118868-7A8B-4A6A-906F-880FD67FA5E4}"/>
              </a:ext>
            </a:extLst>
          </p:cNvPr>
          <p:cNvGrpSpPr/>
          <p:nvPr/>
        </p:nvGrpSpPr>
        <p:grpSpPr>
          <a:xfrm>
            <a:off x="7315578" y="2556547"/>
            <a:ext cx="1195419" cy="1274615"/>
            <a:chOff x="5665120" y="2791692"/>
            <a:chExt cx="1195419" cy="1274615"/>
          </a:xfrm>
        </p:grpSpPr>
        <p:sp>
          <p:nvSpPr>
            <p:cNvPr id="33" name="Freeform: Shape 11">
              <a:extLst>
                <a:ext uri="{FF2B5EF4-FFF2-40B4-BE49-F238E27FC236}">
                  <a16:creationId xmlns:a16="http://schemas.microsoft.com/office/drawing/2014/main" id="{CF796866-6243-4D65-8D8D-4848C99F3AB8}"/>
                </a:ext>
              </a:extLst>
            </p:cNvPr>
            <p:cNvSpPr/>
            <p:nvPr/>
          </p:nvSpPr>
          <p:spPr>
            <a:xfrm>
              <a:off x="5665120" y="2791692"/>
              <a:ext cx="1195419" cy="1274615"/>
            </a:xfrm>
            <a:custGeom>
              <a:avLst/>
              <a:gdLst>
                <a:gd name="connsiteX0" fmla="*/ 985420 w 1848385"/>
                <a:gd name="connsiteY0" fmla="*/ 0 h 1970840"/>
                <a:gd name="connsiteX1" fmla="*/ 1802546 w 1848385"/>
                <a:gd name="connsiteY1" fmla="*/ 434463 h 1970840"/>
                <a:gd name="connsiteX2" fmla="*/ 1848385 w 1848385"/>
                <a:gd name="connsiteY2" fmla="*/ 518916 h 1970840"/>
                <a:gd name="connsiteX3" fmla="*/ 985419 w 1848385"/>
                <a:gd name="connsiteY3" fmla="*/ 999122 h 1970840"/>
                <a:gd name="connsiteX4" fmla="*/ 1836962 w 1848385"/>
                <a:gd name="connsiteY4" fmla="*/ 1472971 h 1970840"/>
                <a:gd name="connsiteX5" fmla="*/ 1802546 w 1848385"/>
                <a:gd name="connsiteY5" fmla="*/ 1536378 h 1970840"/>
                <a:gd name="connsiteX6" fmla="*/ 985420 w 1848385"/>
                <a:gd name="connsiteY6" fmla="*/ 1970840 h 1970840"/>
                <a:gd name="connsiteX7" fmla="*/ 0 w 1848385"/>
                <a:gd name="connsiteY7" fmla="*/ 985420 h 1970840"/>
                <a:gd name="connsiteX8" fmla="*/ 985420 w 1848385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48385" h="1970840">
                  <a:moveTo>
                    <a:pt x="985420" y="0"/>
                  </a:moveTo>
                  <a:cubicBezTo>
                    <a:pt x="1325565" y="0"/>
                    <a:pt x="1625459" y="172339"/>
                    <a:pt x="1802546" y="434463"/>
                  </a:cubicBezTo>
                  <a:lnTo>
                    <a:pt x="1848385" y="518916"/>
                  </a:lnTo>
                  <a:lnTo>
                    <a:pt x="985419" y="999122"/>
                  </a:lnTo>
                  <a:lnTo>
                    <a:pt x="1836962" y="1472971"/>
                  </a:lnTo>
                  <a:lnTo>
                    <a:pt x="1802546" y="1536378"/>
                  </a:lnTo>
                  <a:cubicBezTo>
                    <a:pt x="1625459" y="1798501"/>
                    <a:pt x="1325565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C378762-23BA-4639-AD70-BB6B0223AE4F}"/>
                </a:ext>
              </a:extLst>
            </p:cNvPr>
            <p:cNvSpPr/>
            <p:nvPr/>
          </p:nvSpPr>
          <p:spPr>
            <a:xfrm>
              <a:off x="6106269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8AEDE30-1B44-45EC-9B49-E00B170DA2A4}"/>
                </a:ext>
              </a:extLst>
            </p:cNvPr>
            <p:cNvSpPr/>
            <p:nvPr/>
          </p:nvSpPr>
          <p:spPr>
            <a:xfrm>
              <a:off x="6281278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334147C9-EF1F-4145-8AD2-D56F49B6DD2C}"/>
              </a:ext>
            </a:extLst>
          </p:cNvPr>
          <p:cNvGrpSpPr/>
          <p:nvPr/>
        </p:nvGrpSpPr>
        <p:grpSpPr>
          <a:xfrm>
            <a:off x="4001266" y="2527305"/>
            <a:ext cx="1255974" cy="1274615"/>
            <a:chOff x="3257842" y="2791692"/>
            <a:chExt cx="1255974" cy="1274615"/>
          </a:xfrm>
        </p:grpSpPr>
        <p:sp>
          <p:nvSpPr>
            <p:cNvPr id="43" name="Freeform: Shape 21">
              <a:extLst>
                <a:ext uri="{FF2B5EF4-FFF2-40B4-BE49-F238E27FC236}">
                  <a16:creationId xmlns:a16="http://schemas.microsoft.com/office/drawing/2014/main" id="{AF1D9C93-9EDF-4425-BC49-5979F2538DC2}"/>
                </a:ext>
              </a:extLst>
            </p:cNvPr>
            <p:cNvSpPr/>
            <p:nvPr/>
          </p:nvSpPr>
          <p:spPr>
            <a:xfrm>
              <a:off x="3257842" y="2791692"/>
              <a:ext cx="1255974" cy="1274615"/>
            </a:xfrm>
            <a:custGeom>
              <a:avLst/>
              <a:gdLst>
                <a:gd name="connsiteX0" fmla="*/ 985420 w 1942016"/>
                <a:gd name="connsiteY0" fmla="*/ 0 h 1970840"/>
                <a:gd name="connsiteX1" fmla="*/ 1893401 w 1942016"/>
                <a:gd name="connsiteY1" fmla="*/ 601850 h 1970840"/>
                <a:gd name="connsiteX2" fmla="*/ 1942016 w 1942016"/>
                <a:gd name="connsiteY2" fmla="*/ 758462 h 1970840"/>
                <a:gd name="connsiteX3" fmla="*/ 985420 w 1942016"/>
                <a:gd name="connsiteY3" fmla="*/ 999122 h 1970840"/>
                <a:gd name="connsiteX4" fmla="*/ 1934126 w 1942016"/>
                <a:gd name="connsiteY4" fmla="*/ 1237796 h 1970840"/>
                <a:gd name="connsiteX5" fmla="*/ 1893401 w 1942016"/>
                <a:gd name="connsiteY5" fmla="*/ 1368990 h 1970840"/>
                <a:gd name="connsiteX6" fmla="*/ 985420 w 1942016"/>
                <a:gd name="connsiteY6" fmla="*/ 1970840 h 1970840"/>
                <a:gd name="connsiteX7" fmla="*/ 0 w 1942016"/>
                <a:gd name="connsiteY7" fmla="*/ 985420 h 1970840"/>
                <a:gd name="connsiteX8" fmla="*/ 985420 w 1942016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42016" h="1970840">
                  <a:moveTo>
                    <a:pt x="985420" y="0"/>
                  </a:moveTo>
                  <a:cubicBezTo>
                    <a:pt x="1393594" y="0"/>
                    <a:pt x="1743806" y="248168"/>
                    <a:pt x="1893401" y="601850"/>
                  </a:cubicBezTo>
                  <a:lnTo>
                    <a:pt x="1942016" y="758462"/>
                  </a:lnTo>
                  <a:lnTo>
                    <a:pt x="985420" y="999122"/>
                  </a:lnTo>
                  <a:lnTo>
                    <a:pt x="1934126" y="1237796"/>
                  </a:lnTo>
                  <a:lnTo>
                    <a:pt x="1893401" y="1368990"/>
                  </a:lnTo>
                  <a:cubicBezTo>
                    <a:pt x="1743806" y="1722672"/>
                    <a:pt x="1393594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8992902-C1D0-48B9-8E45-E878EA73EEC5}"/>
                </a:ext>
              </a:extLst>
            </p:cNvPr>
            <p:cNvSpPr/>
            <p:nvPr/>
          </p:nvSpPr>
          <p:spPr>
            <a:xfrm>
              <a:off x="3698992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F3D00D42-7329-40DC-8A96-72471A99FFCF}"/>
                </a:ext>
              </a:extLst>
            </p:cNvPr>
            <p:cNvSpPr/>
            <p:nvPr/>
          </p:nvSpPr>
          <p:spPr>
            <a:xfrm>
              <a:off x="3874001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7133C00-356C-4A63-856D-81BDE10F9A01}"/>
              </a:ext>
            </a:extLst>
          </p:cNvPr>
          <p:cNvGrpSpPr/>
          <p:nvPr/>
        </p:nvGrpSpPr>
        <p:grpSpPr>
          <a:xfrm>
            <a:off x="1132688" y="2511341"/>
            <a:ext cx="1268338" cy="1274615"/>
            <a:chOff x="838200" y="2791692"/>
            <a:chExt cx="1268338" cy="1274615"/>
          </a:xfrm>
        </p:grpSpPr>
        <p:sp>
          <p:nvSpPr>
            <p:cNvPr id="47" name="Freeform: Shape 26">
              <a:extLst>
                <a:ext uri="{FF2B5EF4-FFF2-40B4-BE49-F238E27FC236}">
                  <a16:creationId xmlns:a16="http://schemas.microsoft.com/office/drawing/2014/main" id="{BABB24BD-91C6-42D7-8AC4-565FF242AEC4}"/>
                </a:ext>
              </a:extLst>
            </p:cNvPr>
            <p:cNvSpPr/>
            <p:nvPr/>
          </p:nvSpPr>
          <p:spPr>
            <a:xfrm>
              <a:off x="838200" y="2791692"/>
              <a:ext cx="1268338" cy="1274615"/>
            </a:xfrm>
            <a:custGeom>
              <a:avLst/>
              <a:gdLst>
                <a:gd name="connsiteX0" fmla="*/ 985420 w 1961133"/>
                <a:gd name="connsiteY0" fmla="*/ 0 h 1970840"/>
                <a:gd name="connsiteX1" fmla="*/ 1950820 w 1961133"/>
                <a:gd name="connsiteY1" fmla="*/ 786824 h 1970840"/>
                <a:gd name="connsiteX2" fmla="*/ 1961133 w 1961133"/>
                <a:gd name="connsiteY2" fmla="*/ 889133 h 1970840"/>
                <a:gd name="connsiteX3" fmla="*/ 985421 w 1961133"/>
                <a:gd name="connsiteY3" fmla="*/ 999122 h 1970840"/>
                <a:gd name="connsiteX4" fmla="*/ 1958402 w 1961133"/>
                <a:gd name="connsiteY4" fmla="*/ 1108803 h 1970840"/>
                <a:gd name="connsiteX5" fmla="*/ 1950820 w 1961133"/>
                <a:gd name="connsiteY5" fmla="*/ 1184017 h 1970840"/>
                <a:gd name="connsiteX6" fmla="*/ 985420 w 1961133"/>
                <a:gd name="connsiteY6" fmla="*/ 1970840 h 1970840"/>
                <a:gd name="connsiteX7" fmla="*/ 0 w 1961133"/>
                <a:gd name="connsiteY7" fmla="*/ 985420 h 1970840"/>
                <a:gd name="connsiteX8" fmla="*/ 985420 w 1961133"/>
                <a:gd name="connsiteY8" fmla="*/ 0 h 19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1133" h="1970840">
                  <a:moveTo>
                    <a:pt x="985420" y="0"/>
                  </a:moveTo>
                  <a:cubicBezTo>
                    <a:pt x="1461623" y="0"/>
                    <a:pt x="1858933" y="337785"/>
                    <a:pt x="1950820" y="786824"/>
                  </a:cubicBezTo>
                  <a:lnTo>
                    <a:pt x="1961133" y="889133"/>
                  </a:lnTo>
                  <a:lnTo>
                    <a:pt x="985421" y="999122"/>
                  </a:lnTo>
                  <a:lnTo>
                    <a:pt x="1958402" y="1108803"/>
                  </a:lnTo>
                  <a:lnTo>
                    <a:pt x="1950820" y="1184017"/>
                  </a:lnTo>
                  <a:cubicBezTo>
                    <a:pt x="1858933" y="1633056"/>
                    <a:pt x="1461623" y="1970840"/>
                    <a:pt x="985420" y="1970840"/>
                  </a:cubicBezTo>
                  <a:cubicBezTo>
                    <a:pt x="441188" y="1970840"/>
                    <a:pt x="0" y="1529652"/>
                    <a:pt x="0" y="985420"/>
                  </a:cubicBezTo>
                  <a:cubicBezTo>
                    <a:pt x="0" y="441188"/>
                    <a:pt x="441188" y="0"/>
                    <a:pt x="985420" y="0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AB4CF670-0C2C-4886-8736-EC0332A1ADC6}"/>
                </a:ext>
              </a:extLst>
            </p:cNvPr>
            <p:cNvSpPr/>
            <p:nvPr/>
          </p:nvSpPr>
          <p:spPr>
            <a:xfrm>
              <a:off x="1279350" y="2891353"/>
              <a:ext cx="386037" cy="38603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8D8C6F6-9D48-49E3-892A-04A896163A70}"/>
                </a:ext>
              </a:extLst>
            </p:cNvPr>
            <p:cNvSpPr/>
            <p:nvPr/>
          </p:nvSpPr>
          <p:spPr>
            <a:xfrm>
              <a:off x="1454359" y="2985809"/>
              <a:ext cx="197125" cy="19712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3EAB053-1CB9-403E-9FF7-0035C4FD83E5}"/>
              </a:ext>
            </a:extLst>
          </p:cNvPr>
          <p:cNvSpPr/>
          <p:nvPr/>
        </p:nvSpPr>
        <p:spPr>
          <a:xfrm>
            <a:off x="2811845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62E5C53-7FE5-4BE1-B878-845475FA64DD}"/>
              </a:ext>
            </a:extLst>
          </p:cNvPr>
          <p:cNvSpPr/>
          <p:nvPr/>
        </p:nvSpPr>
        <p:spPr>
          <a:xfrm>
            <a:off x="3284513" y="3061108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EF3F2DD-340F-4F84-8C3C-8B4D7A5A8F9C}"/>
              </a:ext>
            </a:extLst>
          </p:cNvPr>
          <p:cNvSpPr/>
          <p:nvPr/>
        </p:nvSpPr>
        <p:spPr>
          <a:xfrm>
            <a:off x="5901682" y="3082361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006DB3D-36EB-4B44-93B1-81510E890E13}"/>
              </a:ext>
            </a:extLst>
          </p:cNvPr>
          <p:cNvSpPr/>
          <p:nvPr/>
        </p:nvSpPr>
        <p:spPr>
          <a:xfrm>
            <a:off x="6467700" y="3101309"/>
            <a:ext cx="266700" cy="26670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78A8ECE-2BA1-4D51-B481-9E2F7854CEBB}"/>
              </a:ext>
            </a:extLst>
          </p:cNvPr>
          <p:cNvSpPr txBox="1"/>
          <p:nvPr/>
        </p:nvSpPr>
        <p:spPr>
          <a:xfrm>
            <a:off x="359598" y="4116661"/>
            <a:ext cx="2891962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Soát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QS </a:t>
            </a:r>
          </a:p>
          <a:p>
            <a:pPr algn="ctr"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ương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20B9A9D-F188-4810-8CFD-BCC269BC6EBF}"/>
              </a:ext>
            </a:extLst>
          </p:cNvPr>
          <p:cNvGrpSpPr/>
          <p:nvPr/>
        </p:nvGrpSpPr>
        <p:grpSpPr>
          <a:xfrm>
            <a:off x="3251560" y="4118522"/>
            <a:ext cx="3301592" cy="1652494"/>
            <a:chOff x="235650" y="2637424"/>
            <a:chExt cx="4893819" cy="1652494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36FFBB7-D6CB-4847-A109-84BBA8E8C84E}"/>
                </a:ext>
              </a:extLst>
            </p:cNvPr>
            <p:cNvSpPr txBox="1"/>
            <p:nvPr/>
          </p:nvSpPr>
          <p:spPr>
            <a:xfrm>
              <a:off x="235650" y="2637424"/>
              <a:ext cx="4893819" cy="120032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Viện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Kiểm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Soát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QS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Quân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 smtClean="0">
                  <a:latin typeface="Arial" pitchFamily="34" charset="0"/>
                  <a:cs typeface="Arial" pitchFamily="34" charset="0"/>
                </a:rPr>
                <a:t>khu</a:t>
              </a:r>
              <a:endParaRPr lang="en-US" sz="2400" b="1" dirty="0"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63FF53C-7C00-4481-94F8-106C7A832456}"/>
                </a:ext>
              </a:extLst>
            </p:cNvPr>
            <p:cNvSpPr txBox="1"/>
            <p:nvPr/>
          </p:nvSpPr>
          <p:spPr>
            <a:xfrm>
              <a:off x="1497743" y="3643587"/>
              <a:ext cx="2926080" cy="6463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Địa</a:t>
              </a:r>
              <a:r>
                <a:rPr lang="en-US" sz="2400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endPara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A6267A9-5F3C-4A6A-B560-09CF262E4D78}"/>
              </a:ext>
            </a:extLst>
          </p:cNvPr>
          <p:cNvGrpSpPr/>
          <p:nvPr/>
        </p:nvGrpSpPr>
        <p:grpSpPr>
          <a:xfrm>
            <a:off x="5667398" y="4778672"/>
            <a:ext cx="5000670" cy="699931"/>
            <a:chOff x="359149" y="3297574"/>
            <a:chExt cx="7412296" cy="699931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0F19EFDB-D986-4461-9D53-8EF9411B9182}"/>
                </a:ext>
              </a:extLst>
            </p:cNvPr>
            <p:cNvSpPr txBox="1"/>
            <p:nvPr/>
          </p:nvSpPr>
          <p:spPr>
            <a:xfrm>
              <a:off x="2161505" y="3297574"/>
              <a:ext cx="560994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endParaRPr lang="en-US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B6F2C18F-4BB9-419A-87EC-89F24002CAE5}"/>
                </a:ext>
              </a:extLst>
            </p:cNvPr>
            <p:cNvSpPr txBox="1"/>
            <p:nvPr/>
          </p:nvSpPr>
          <p:spPr>
            <a:xfrm>
              <a:off x="359149" y="3720506"/>
              <a:ext cx="2926079" cy="27699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endParaRPr lang="en-US" sz="1200" noProof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859492" y="5109270"/>
            <a:ext cx="1814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275539" y="5128638"/>
            <a:ext cx="18277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4" descr="Accounting Standards | Level I, Level II, Level III Companies - Finc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115" y="4804523"/>
            <a:ext cx="1827614" cy="136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70777" y="4122658"/>
            <a:ext cx="34804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Soát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QS </a:t>
            </a:r>
          </a:p>
          <a:p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Khu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vực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chủng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140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137992"/>
            <a:ext cx="10067924" cy="56288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4. HỆ THỐNG PHÁP LUẬT VIỆT NAM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6182" y="6447210"/>
            <a:ext cx="20061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422072" y="1901465"/>
            <a:ext cx="9601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ngành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do </a:t>
            </a:r>
          </a:p>
          <a:p>
            <a:pPr marL="342900" indent="-342900">
              <a:lnSpc>
                <a:spcPct val="150000"/>
              </a:lnSpc>
              <a:buClr>
                <a:schemeClr val="accent6"/>
              </a:buCl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thủ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97820" y="1901465"/>
            <a:ext cx="2992582" cy="3089564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090840" y="3184637"/>
            <a:ext cx="2331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KHÁI NIỆM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422072" y="4824774"/>
            <a:ext cx="46055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690402" y="5038938"/>
            <a:ext cx="294824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56272" y="5220803"/>
            <a:ext cx="146858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2" name="Picture 2" descr="Hệ thống pháp luật là gì? Sơ đồ hệ thống pháp luật Việt Nam - JES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765" y="4283807"/>
            <a:ext cx="3296206" cy="20962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77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22327" y="6447210"/>
            <a:ext cx="20199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90840" y="941401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 Diagonal Corner Rectangle 6"/>
          <p:cNvSpPr/>
          <p:nvPr/>
        </p:nvSpPr>
        <p:spPr>
          <a:xfrm>
            <a:off x="772186" y="2224542"/>
            <a:ext cx="9709074" cy="3800987"/>
          </a:xfrm>
          <a:prstGeom prst="round2DiagRect">
            <a:avLst/>
          </a:prstGeom>
          <a:ln w="57150">
            <a:solidFill>
              <a:schemeClr val="accent1">
                <a:lumMod val="50000"/>
              </a:schemeClr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187822" y="2627131"/>
            <a:ext cx="9102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bắt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chung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hoặc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thừa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đảm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lợi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ích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giai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nhằm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xã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nhằm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đạt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những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mục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đích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8036" y="2156711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83023" y="1696107"/>
            <a:ext cx="66501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755997" y="5749636"/>
            <a:ext cx="648767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782997" y="5397091"/>
            <a:ext cx="911179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1026" name="Picture 2" descr="Bảo vệ quyền của người chưa thành niên vi phạm pháp luật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057" y="5190042"/>
            <a:ext cx="1435174" cy="103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82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94618" y="6425083"/>
            <a:ext cx="188076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66253" y="1980376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354214" y="5573301"/>
            <a:ext cx="648767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ảo vệ quyền của người chưa thành niên vi phạm pháp luậ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9477" y="5013707"/>
            <a:ext cx="1548971" cy="1037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Freeform: Shape 83">
            <a:extLst>
              <a:ext uri="{FF2B5EF4-FFF2-40B4-BE49-F238E27FC236}">
                <a16:creationId xmlns:a16="http://schemas.microsoft.com/office/drawing/2014/main" id="{CDEEC3C3-9FE6-4F53-8E30-C20F371EB98E}"/>
              </a:ext>
            </a:extLst>
          </p:cNvPr>
          <p:cNvSpPr/>
          <p:nvPr/>
        </p:nvSpPr>
        <p:spPr>
          <a:xfrm>
            <a:off x="363562" y="1345390"/>
            <a:ext cx="7725969" cy="4806390"/>
          </a:xfrm>
          <a:custGeom>
            <a:avLst/>
            <a:gdLst>
              <a:gd name="connsiteX0" fmla="*/ 3285389 w 7725969"/>
              <a:gd name="connsiteY0" fmla="*/ 0 h 5336276"/>
              <a:gd name="connsiteX1" fmla="*/ 7725969 w 7725969"/>
              <a:gd name="connsiteY1" fmla="*/ 5336276 h 5336276"/>
              <a:gd name="connsiteX2" fmla="*/ 869121 w 7725969"/>
              <a:gd name="connsiteY2" fmla="*/ 5336276 h 5336276"/>
              <a:gd name="connsiteX3" fmla="*/ 0 w 7725969"/>
              <a:gd name="connsiteY3" fmla="*/ 4291846 h 5336276"/>
              <a:gd name="connsiteX4" fmla="*/ 3285389 w 7725969"/>
              <a:gd name="connsiteY4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25969" h="5336276">
                <a:moveTo>
                  <a:pt x="3285389" y="0"/>
                </a:moveTo>
                <a:lnTo>
                  <a:pt x="7725969" y="5336276"/>
                </a:lnTo>
                <a:lnTo>
                  <a:pt x="869121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221B07-02CD-4C94-989C-BD709485F372}"/>
              </a:ext>
            </a:extLst>
          </p:cNvPr>
          <p:cNvSpPr/>
          <p:nvPr/>
        </p:nvSpPr>
        <p:spPr>
          <a:xfrm>
            <a:off x="363561" y="1980376"/>
            <a:ext cx="3289110" cy="365723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Freeform: Shape 85">
            <a:extLst>
              <a:ext uri="{FF2B5EF4-FFF2-40B4-BE49-F238E27FC236}">
                <a16:creationId xmlns:a16="http://schemas.microsoft.com/office/drawing/2014/main" id="{C18714B2-6261-4AD5-B4D3-790FA6BDCDF8}"/>
              </a:ext>
            </a:extLst>
          </p:cNvPr>
          <p:cNvSpPr/>
          <p:nvPr/>
        </p:nvSpPr>
        <p:spPr>
          <a:xfrm>
            <a:off x="4078300" y="1345390"/>
            <a:ext cx="7563171" cy="4806390"/>
          </a:xfrm>
          <a:custGeom>
            <a:avLst/>
            <a:gdLst>
              <a:gd name="connsiteX0" fmla="*/ 3285389 w 7563171"/>
              <a:gd name="connsiteY0" fmla="*/ 0 h 5336276"/>
              <a:gd name="connsiteX1" fmla="*/ 7563171 w 7563171"/>
              <a:gd name="connsiteY1" fmla="*/ 5140641 h 5336276"/>
              <a:gd name="connsiteX2" fmla="*/ 7563171 w 7563171"/>
              <a:gd name="connsiteY2" fmla="*/ 5336276 h 5336276"/>
              <a:gd name="connsiteX3" fmla="*/ 869121 w 7563171"/>
              <a:gd name="connsiteY3" fmla="*/ 5336276 h 5336276"/>
              <a:gd name="connsiteX4" fmla="*/ 0 w 7563171"/>
              <a:gd name="connsiteY4" fmla="*/ 4291846 h 5336276"/>
              <a:gd name="connsiteX5" fmla="*/ 3285389 w 7563171"/>
              <a:gd name="connsiteY5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63171" h="5336276">
                <a:moveTo>
                  <a:pt x="3285389" y="0"/>
                </a:moveTo>
                <a:lnTo>
                  <a:pt x="7563171" y="5140641"/>
                </a:lnTo>
                <a:lnTo>
                  <a:pt x="7563171" y="5336276"/>
                </a:lnTo>
                <a:lnTo>
                  <a:pt x="869121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E4048F0-006C-40A9-8D29-F0BF32DA52C2}"/>
              </a:ext>
            </a:extLst>
          </p:cNvPr>
          <p:cNvSpPr/>
          <p:nvPr/>
        </p:nvSpPr>
        <p:spPr>
          <a:xfrm>
            <a:off x="4078298" y="1980376"/>
            <a:ext cx="3289110" cy="3657235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Freeform: Shape 87">
            <a:extLst>
              <a:ext uri="{FF2B5EF4-FFF2-40B4-BE49-F238E27FC236}">
                <a16:creationId xmlns:a16="http://schemas.microsoft.com/office/drawing/2014/main" id="{F9917D92-32BF-476D-A442-8345D4A392F3}"/>
              </a:ext>
            </a:extLst>
          </p:cNvPr>
          <p:cNvSpPr/>
          <p:nvPr/>
        </p:nvSpPr>
        <p:spPr>
          <a:xfrm>
            <a:off x="7757230" y="1345390"/>
            <a:ext cx="4032988" cy="4806390"/>
          </a:xfrm>
          <a:custGeom>
            <a:avLst/>
            <a:gdLst>
              <a:gd name="connsiteX0" fmla="*/ 3285389 w 4032988"/>
              <a:gd name="connsiteY0" fmla="*/ 0 h 5336276"/>
              <a:gd name="connsiteX1" fmla="*/ 4032988 w 4032988"/>
              <a:gd name="connsiteY1" fmla="*/ 898394 h 5336276"/>
              <a:gd name="connsiteX2" fmla="*/ 4032988 w 4032988"/>
              <a:gd name="connsiteY2" fmla="*/ 5336276 h 5336276"/>
              <a:gd name="connsiteX3" fmla="*/ 869122 w 4032988"/>
              <a:gd name="connsiteY3" fmla="*/ 5336276 h 5336276"/>
              <a:gd name="connsiteX4" fmla="*/ 0 w 4032988"/>
              <a:gd name="connsiteY4" fmla="*/ 4291846 h 5336276"/>
              <a:gd name="connsiteX5" fmla="*/ 3285389 w 4032988"/>
              <a:gd name="connsiteY5" fmla="*/ 4291846 h 5336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2988" h="5336276">
                <a:moveTo>
                  <a:pt x="3285389" y="0"/>
                </a:moveTo>
                <a:lnTo>
                  <a:pt x="4032988" y="898394"/>
                </a:lnTo>
                <a:lnTo>
                  <a:pt x="4032988" y="5336276"/>
                </a:lnTo>
                <a:lnTo>
                  <a:pt x="869122" y="5336276"/>
                </a:lnTo>
                <a:lnTo>
                  <a:pt x="0" y="4291846"/>
                </a:lnTo>
                <a:lnTo>
                  <a:pt x="3285389" y="429184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C6890B2-7AD9-4A5A-AB00-289E98B16D16}"/>
              </a:ext>
            </a:extLst>
          </p:cNvPr>
          <p:cNvSpPr/>
          <p:nvPr/>
        </p:nvSpPr>
        <p:spPr>
          <a:xfrm>
            <a:off x="7757230" y="1980376"/>
            <a:ext cx="3289110" cy="365723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1280160" rIns="274320" rtlCol="0" anchor="t"/>
          <a:lstStyle/>
          <a:p>
            <a:pPr algn="just">
              <a:spcAft>
                <a:spcPts val="1200"/>
              </a:spcAft>
            </a:pPr>
            <a:endParaRPr lang="en-US" sz="1600" noProof="1">
              <a:solidFill>
                <a:schemeClr val="bg1"/>
              </a:solidFill>
            </a:endParaRPr>
          </a:p>
        </p:txBody>
      </p:sp>
      <p:sp>
        <p:nvSpPr>
          <p:cNvPr id="26" name="Freeform: Shape 100">
            <a:extLst>
              <a:ext uri="{FF2B5EF4-FFF2-40B4-BE49-F238E27FC236}">
                <a16:creationId xmlns:a16="http://schemas.microsoft.com/office/drawing/2014/main" id="{5384E718-60AD-477A-81CD-7DADEAFDD4DB}"/>
              </a:ext>
            </a:extLst>
          </p:cNvPr>
          <p:cNvSpPr/>
          <p:nvPr/>
        </p:nvSpPr>
        <p:spPr>
          <a:xfrm>
            <a:off x="363561" y="5602359"/>
            <a:ext cx="4159977" cy="549421"/>
          </a:xfrm>
          <a:custGeom>
            <a:avLst/>
            <a:gdLst>
              <a:gd name="connsiteX0" fmla="*/ 3283086 w 4159977"/>
              <a:gd name="connsiteY0" fmla="*/ 0 h 1054434"/>
              <a:gd name="connsiteX1" fmla="*/ 4159977 w 4159977"/>
              <a:gd name="connsiteY1" fmla="*/ 1054434 h 1054434"/>
              <a:gd name="connsiteX2" fmla="*/ 868260 w 4159977"/>
              <a:gd name="connsiteY2" fmla="*/ 1054434 h 1054434"/>
              <a:gd name="connsiteX3" fmla="*/ 0 w 4159977"/>
              <a:gd name="connsiteY3" fmla="*/ 10379 h 1054434"/>
              <a:gd name="connsiteX4" fmla="*/ 3283087 w 4159977"/>
              <a:gd name="connsiteY4" fmla="*/ 10379 h 1054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9977" h="1054434">
                <a:moveTo>
                  <a:pt x="3283086" y="0"/>
                </a:moveTo>
                <a:lnTo>
                  <a:pt x="4159977" y="1054434"/>
                </a:lnTo>
                <a:lnTo>
                  <a:pt x="868260" y="1054434"/>
                </a:lnTo>
                <a:lnTo>
                  <a:pt x="0" y="10379"/>
                </a:lnTo>
                <a:lnTo>
                  <a:pt x="3283087" y="10379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103">
            <a:extLst>
              <a:ext uri="{FF2B5EF4-FFF2-40B4-BE49-F238E27FC236}">
                <a16:creationId xmlns:a16="http://schemas.microsoft.com/office/drawing/2014/main" id="{3FD7B890-F329-447C-B9DA-8C4638EA80C3}"/>
              </a:ext>
            </a:extLst>
          </p:cNvPr>
          <p:cNvSpPr/>
          <p:nvPr/>
        </p:nvSpPr>
        <p:spPr>
          <a:xfrm>
            <a:off x="4078300" y="5627232"/>
            <a:ext cx="4159975" cy="524548"/>
          </a:xfrm>
          <a:custGeom>
            <a:avLst/>
            <a:gdLst>
              <a:gd name="connsiteX0" fmla="*/ 3283085 w 4159975"/>
              <a:gd name="connsiteY0" fmla="*/ 0 h 1054434"/>
              <a:gd name="connsiteX1" fmla="*/ 4159975 w 4159975"/>
              <a:gd name="connsiteY1" fmla="*/ 1054434 h 1054434"/>
              <a:gd name="connsiteX2" fmla="*/ 868259 w 4159975"/>
              <a:gd name="connsiteY2" fmla="*/ 1054434 h 1054434"/>
              <a:gd name="connsiteX3" fmla="*/ 0 w 4159975"/>
              <a:gd name="connsiteY3" fmla="*/ 10380 h 1054434"/>
              <a:gd name="connsiteX4" fmla="*/ 3283085 w 4159975"/>
              <a:gd name="connsiteY4" fmla="*/ 10379 h 1054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9975" h="1054434">
                <a:moveTo>
                  <a:pt x="3283085" y="0"/>
                </a:moveTo>
                <a:lnTo>
                  <a:pt x="4159975" y="1054434"/>
                </a:lnTo>
                <a:lnTo>
                  <a:pt x="868259" y="1054434"/>
                </a:lnTo>
                <a:lnTo>
                  <a:pt x="0" y="10380"/>
                </a:lnTo>
                <a:lnTo>
                  <a:pt x="3283085" y="10379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106">
            <a:extLst>
              <a:ext uri="{FF2B5EF4-FFF2-40B4-BE49-F238E27FC236}">
                <a16:creationId xmlns:a16="http://schemas.microsoft.com/office/drawing/2014/main" id="{1D29D968-C411-418A-A019-43E5FDB423B9}"/>
              </a:ext>
            </a:extLst>
          </p:cNvPr>
          <p:cNvSpPr/>
          <p:nvPr/>
        </p:nvSpPr>
        <p:spPr>
          <a:xfrm>
            <a:off x="7757230" y="5627233"/>
            <a:ext cx="4032987" cy="524547"/>
          </a:xfrm>
          <a:custGeom>
            <a:avLst/>
            <a:gdLst>
              <a:gd name="connsiteX0" fmla="*/ 3283087 w 4032987"/>
              <a:gd name="connsiteY0" fmla="*/ 0 h 1054433"/>
              <a:gd name="connsiteX1" fmla="*/ 4032987 w 4032987"/>
              <a:gd name="connsiteY1" fmla="*/ 901733 h 1054433"/>
              <a:gd name="connsiteX2" fmla="*/ 4032987 w 4032987"/>
              <a:gd name="connsiteY2" fmla="*/ 1054433 h 1054433"/>
              <a:gd name="connsiteX3" fmla="*/ 868259 w 4032987"/>
              <a:gd name="connsiteY3" fmla="*/ 1054433 h 1054433"/>
              <a:gd name="connsiteX4" fmla="*/ 0 w 4032987"/>
              <a:gd name="connsiteY4" fmla="*/ 10379 h 1054433"/>
              <a:gd name="connsiteX5" fmla="*/ 3283087 w 4032987"/>
              <a:gd name="connsiteY5" fmla="*/ 10378 h 1054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2987" h="1054433">
                <a:moveTo>
                  <a:pt x="3283087" y="0"/>
                </a:moveTo>
                <a:lnTo>
                  <a:pt x="4032987" y="901733"/>
                </a:lnTo>
                <a:lnTo>
                  <a:pt x="4032987" y="1054433"/>
                </a:lnTo>
                <a:lnTo>
                  <a:pt x="868259" y="1054433"/>
                </a:lnTo>
                <a:lnTo>
                  <a:pt x="0" y="10379"/>
                </a:lnTo>
                <a:lnTo>
                  <a:pt x="3283087" y="10378"/>
                </a:lnTo>
                <a:close/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2395A65-BB7A-44B4-8097-5E8FB9533CB5}"/>
              </a:ext>
            </a:extLst>
          </p:cNvPr>
          <p:cNvSpPr/>
          <p:nvPr/>
        </p:nvSpPr>
        <p:spPr>
          <a:xfrm>
            <a:off x="623453" y="2223573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itchFamily="34" charset="0"/>
              </a:rPr>
              <a:t>GIẢ ĐỊNH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CD6C72-A471-4A8D-8233-17C3D471D887}"/>
              </a:ext>
            </a:extLst>
          </p:cNvPr>
          <p:cNvSpPr/>
          <p:nvPr/>
        </p:nvSpPr>
        <p:spPr>
          <a:xfrm>
            <a:off x="4293301" y="2217206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BB3525F-6536-419C-8C94-5CC1D3D804B3}"/>
              </a:ext>
            </a:extLst>
          </p:cNvPr>
          <p:cNvSpPr/>
          <p:nvPr/>
        </p:nvSpPr>
        <p:spPr>
          <a:xfrm>
            <a:off x="8018704" y="2217205"/>
            <a:ext cx="2712720" cy="780189"/>
          </a:xfrm>
          <a:prstGeom prst="rect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cap="all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800" b="1" cap="all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992" y="3185252"/>
            <a:ext cx="27127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nào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thấy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tình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trạng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nguy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hiểm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93301" y="3315011"/>
            <a:ext cx="2712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ó </a:t>
            </a:r>
            <a:r>
              <a:rPr lang="vi-VN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 kiện mà không cứu giúp dẫn đến hậu quả người đó </a:t>
            </a:r>
            <a:r>
              <a:rPr lang="vi-VN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chết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062663" y="3392800"/>
            <a:ext cx="2712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Thì</a:t>
            </a:r>
            <a:r>
              <a:rPr lang="en-U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phạt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cải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giữ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đến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02 </a:t>
            </a:r>
            <a:r>
              <a:rPr lang="en-US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63561" y="1125993"/>
            <a:ext cx="11579057" cy="8543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347004" y="1858417"/>
            <a:ext cx="11281444" cy="216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362120" y="1197812"/>
            <a:ext cx="11251212" cy="630372"/>
          </a:xfrm>
          <a:prstGeom prst="rect">
            <a:avLst/>
          </a:prstGeom>
          <a:solidFill>
            <a:srgbClr val="21306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4902381" y="1196126"/>
            <a:ext cx="21404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0"/>
                <a:solidFill>
                  <a:srgbClr val="FFFF00"/>
                </a:solidFill>
              </a:rPr>
              <a:t>CẤU TRÚC</a:t>
            </a:r>
            <a:endParaRPr lang="en-US" sz="3600" b="1" dirty="0">
              <a:ln w="0"/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73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8473" y="6425083"/>
            <a:ext cx="1866910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1809" y="2529723"/>
            <a:ext cx="5001943" cy="3673437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/>
          <p:cNvSpPr/>
          <p:nvPr/>
        </p:nvSpPr>
        <p:spPr>
          <a:xfrm>
            <a:off x="6309790" y="2526262"/>
            <a:ext cx="5001943" cy="369142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87822" y="3031486"/>
            <a:ext cx="386541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- Do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tù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tù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 </a:t>
            </a:r>
          </a:p>
          <a:p>
            <a:pPr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3808" y="2186825"/>
            <a:ext cx="4270869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sự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678865" y="2203081"/>
            <a:ext cx="4152505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endParaRPr 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94329" y="2887682"/>
            <a:ext cx="45893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cụ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bồi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bỏ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đúng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3660" y="1189686"/>
            <a:ext cx="7696247" cy="74885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QPPL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5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02953" y="6436729"/>
            <a:ext cx="192232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1809" y="2571288"/>
            <a:ext cx="5001943" cy="368796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/>
          <p:cNvSpPr/>
          <p:nvPr/>
        </p:nvSpPr>
        <p:spPr>
          <a:xfrm>
            <a:off x="6309790" y="2553972"/>
            <a:ext cx="5092501" cy="3691426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5">
                <a:lumMod val="75000"/>
              </a:schemeClr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36320" y="2857919"/>
            <a:ext cx="477591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defRPr/>
            </a:pPr>
            <a:endParaRPr lang="en-US" sz="6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defRPr/>
            </a:pPr>
            <a:endParaRPr lang="en-US" sz="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/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cảnh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3808" y="2186825"/>
            <a:ext cx="4270869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kỷ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779787" y="2186825"/>
            <a:ext cx="4152505" cy="6788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chính</a:t>
            </a:r>
            <a:endParaRPr lang="en-US" sz="2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0315" y="2890512"/>
            <a:ext cx="47054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cưỡng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tang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buộc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tháo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khôi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phục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…</a:t>
            </a: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3660" y="1189686"/>
            <a:ext cx="7696247" cy="74885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QPPL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5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0923" y="6508717"/>
            <a:ext cx="1894619" cy="260646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1082389" y="1866531"/>
            <a:ext cx="10070520" cy="4206921"/>
          </a:xfrm>
          <a:prstGeom prst="round2Diag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65563" y="2106305"/>
            <a:ext cx="958734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VD: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b, c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Khoản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100/2019/NĐ-CP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30/12/202019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hướng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nhường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vạch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kẻ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Phạt tiền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200.000 đồng đến 400.000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đồng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082389" y="1494028"/>
            <a:ext cx="3882942" cy="74500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Luật Hành chính là một ngành luật về hành chính nhà nước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423" y="5260949"/>
            <a:ext cx="1690239" cy="1139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2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oanh nghiệp có bắt buộc phải thông báo tài khoản ngân hàng với sở kế hoạch  và đầu tư hay không?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950" y="699566"/>
            <a:ext cx="1736323" cy="110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4.1.1.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1199" y="6477249"/>
            <a:ext cx="193618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945543" y="6526969"/>
            <a:ext cx="1249680" cy="252192"/>
          </a:xfrm>
        </p:spPr>
        <p:txBody>
          <a:bodyPr/>
          <a:lstStyle/>
          <a:p>
            <a:r>
              <a:rPr lang="en-US" dirty="0" err="1" smtClean="0"/>
              <a:t>Trang</a:t>
            </a:r>
            <a:r>
              <a:rPr lang="en-US" dirty="0" smtClean="0"/>
              <a:t> </a:t>
            </a:r>
            <a:fld id="{4F07E73E-B500-428D-B904-08452FA5C320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9" name="Round Diagonal Corner Rectangle 8"/>
          <p:cNvSpPr/>
          <p:nvPr/>
        </p:nvSpPr>
        <p:spPr>
          <a:xfrm>
            <a:off x="1185226" y="1787131"/>
            <a:ext cx="10070520" cy="4206921"/>
          </a:xfrm>
          <a:prstGeom prst="round2DiagRect">
            <a:avLst/>
          </a:prstGeom>
          <a:ln w="28575"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1600411" y="1402083"/>
            <a:ext cx="3882942" cy="745005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98026" y="2104760"/>
            <a:ext cx="94193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VD: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Khoản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6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100/2019/NĐ-CP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30/12/202019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khiển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môtô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xe gắn máy (kể cả xe máy điện), các loại xe tương tự xe mô tô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……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vi phạm quy tắc giao thông đường bộ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 Không đội “mũ bảo hiểm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hoặc 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đội “mũ bảo hiểm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….</a:t>
            </a:r>
            <a:r>
              <a:rPr lang="vi-VN" sz="2400" b="1" dirty="0">
                <a:latin typeface="Arial" panose="020B0604020202020204" pitchFamily="34" charset="0"/>
                <a:cs typeface="Arial" panose="020B0604020202020204" pitchFamily="34" charset="0"/>
              </a:rPr>
              <a:t>” không cài quai</a:t>
            </a:r>
            <a:r>
              <a:rPr 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đúng quy cách khi điều khiển xe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…..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Phạt tiền </a:t>
            </a:r>
            <a:r>
              <a:rPr lang="vi-VN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 200.000 đồng đến 300.000 đồng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81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78518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33164" y="6447210"/>
            <a:ext cx="1909156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90840" y="941401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4.1.2.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 Diagonal Corner Rectangle 6"/>
          <p:cNvSpPr/>
          <p:nvPr/>
        </p:nvSpPr>
        <p:spPr>
          <a:xfrm>
            <a:off x="1294216" y="2238396"/>
            <a:ext cx="9709074" cy="3800987"/>
          </a:xfrm>
          <a:prstGeom prst="round2DiagRect">
            <a:avLst/>
          </a:prstGeom>
          <a:ln w="57150">
            <a:solidFill>
              <a:schemeClr val="accent1">
                <a:lumMod val="50000"/>
              </a:schemeClr>
            </a:solidFill>
            <a:prstDash val="sysDash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670566" y="2417345"/>
            <a:ext cx="91024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Chế định pháp luật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là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một tập hợp hay một số quy phạm pháp luật điều chỉnh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cùng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một nhóm quan hệ xã hội có tính chất chung và liên hệ mật thiết với nhau (hay gọi là chương).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VII (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gồm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11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2015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).</a:t>
            </a:r>
            <a:endParaRPr 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vi-V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90066" y="2170565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405053" y="1709961"/>
            <a:ext cx="66501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53875" y="5664817"/>
            <a:ext cx="475698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9898148" y="5444718"/>
            <a:ext cx="122028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5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1028" name="Picture 4" descr="anh Nguyễn Cà Rê | Trang 1 | Uỷ ban Trung ương Mặt trận Tổ quốc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397" y="575388"/>
            <a:ext cx="2003282" cy="146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53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88582" y="6447210"/>
            <a:ext cx="185373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816133"/>
            <a:ext cx="7522943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4.1. </a:t>
            </a:r>
            <a:r>
              <a:rPr lang="vi-VN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Các </a:t>
            </a:r>
            <a:r>
              <a:rPr lang="vi-V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thành tố của hệ thống pháp luật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746" y="1504284"/>
            <a:ext cx="4682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4.1.3.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Ngành</a:t>
            </a:r>
            <a:r>
              <a:rPr 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90066" y="2170565"/>
            <a:ext cx="914401" cy="3191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953875" y="5664817"/>
            <a:ext cx="475698" cy="5784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23125" y="2597066"/>
            <a:ext cx="3837709" cy="262745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32027" y="2978788"/>
            <a:ext cx="3019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98472" y="1536993"/>
            <a:ext cx="6788727" cy="215349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527889" y="1788822"/>
            <a:ext cx="61930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2015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mối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; 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223164" y="3894404"/>
            <a:ext cx="6664036" cy="216549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5555673" y="4108978"/>
            <a:ext cx="66363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VD: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đai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33866" y="1524991"/>
            <a:ext cx="578596" cy="216549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4933866" y="3894404"/>
            <a:ext cx="578596" cy="216549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32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7532" y="6447210"/>
            <a:ext cx="1864788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947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4.2. </a:t>
            </a:r>
            <a:r>
              <a:rPr lang="vi-VN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ngành luật trong hệ thống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iệt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endParaRPr lang="en-US" sz="2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 Diagonal Corner Rectangle 15"/>
          <p:cNvSpPr/>
          <p:nvPr/>
        </p:nvSpPr>
        <p:spPr>
          <a:xfrm>
            <a:off x="4058516" y="2012598"/>
            <a:ext cx="7592291" cy="3906982"/>
          </a:xfrm>
          <a:prstGeom prst="round2DiagRect">
            <a:avLst/>
          </a:prstGeom>
          <a:solidFill>
            <a:schemeClr val="accent1">
              <a:lumMod val="50000"/>
            </a:schemeClr>
          </a:solidFill>
          <a:ln w="12700">
            <a:solidFill>
              <a:schemeClr val="bg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6747164" y="1963883"/>
            <a:ext cx="0" cy="3906982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9157855" y="1963883"/>
            <a:ext cx="0" cy="3906982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058516" y="3848101"/>
            <a:ext cx="7592291" cy="0"/>
          </a:xfrm>
          <a:prstGeom prst="line">
            <a:avLst/>
          </a:prstGeom>
          <a:ln w="28575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662060" y="2534079"/>
            <a:ext cx="1849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ự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2017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061356" y="2568370"/>
            <a:ext cx="2016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2015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9521518" y="2593371"/>
            <a:ext cx="21769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Đất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đai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2013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613567" y="4281960"/>
            <a:ext cx="2051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tụng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2017</a:t>
            </a:r>
          </a:p>
        </p:txBody>
      </p:sp>
      <p:sp>
        <p:nvSpPr>
          <p:cNvPr id="94" name="Rectangle 93"/>
          <p:cNvSpPr/>
          <p:nvPr/>
        </p:nvSpPr>
        <p:spPr>
          <a:xfrm>
            <a:off x="7064950" y="4319271"/>
            <a:ext cx="1687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tụng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Dân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sự</a:t>
            </a:r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2015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435813" y="4262786"/>
            <a:ext cx="2272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Doanh</a:t>
            </a:r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endParaRPr lang="en-US" sz="2400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2014</a:t>
            </a:r>
            <a:endParaRPr lang="en-US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7" name="Picture 2" descr="Hiến pháp năm 2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26" y="1943101"/>
            <a:ext cx="3014181" cy="3910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1580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338344" y="4822512"/>
            <a:ext cx="2567985" cy="54863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82741" y="6460786"/>
            <a:ext cx="226937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947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4.2. </a:t>
            </a:r>
            <a:r>
              <a:rPr lang="vi-VN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ngành luật trong hệ thống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dirty="0" err="1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iệt</a:t>
            </a: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endParaRPr lang="en-US" sz="2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Clr>
                <a:schemeClr val="accent6"/>
              </a:buClr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52397" y="4865996"/>
            <a:ext cx="246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Hiến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2013</a:t>
            </a:r>
          </a:p>
        </p:txBody>
      </p:sp>
      <p:sp>
        <p:nvSpPr>
          <p:cNvPr id="3" name="Rectangle 2"/>
          <p:cNvSpPr/>
          <p:nvPr/>
        </p:nvSpPr>
        <p:spPr>
          <a:xfrm>
            <a:off x="4313956" y="2223713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067195" y="2295395"/>
            <a:ext cx="4197928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Quyết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Quốc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Hội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313956" y="3063355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069722" y="3061636"/>
            <a:ext cx="5270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313955" y="3951608"/>
            <a:ext cx="6221384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69721" y="3959225"/>
            <a:ext cx="3713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13954" y="4811150"/>
            <a:ext cx="6221385" cy="56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4993521" y="4864335"/>
            <a:ext cx="5541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UB TV QH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Isosceles Triangle 11"/>
          <p:cNvSpPr/>
          <p:nvPr/>
        </p:nvSpPr>
        <p:spPr>
          <a:xfrm rot="5400000">
            <a:off x="4369720" y="2167950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9"/>
          <p:cNvSpPr/>
          <p:nvPr/>
        </p:nvSpPr>
        <p:spPr>
          <a:xfrm rot="5400000">
            <a:off x="4369719" y="3014887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Isosceles Triangle 40"/>
          <p:cNvSpPr/>
          <p:nvPr/>
        </p:nvSpPr>
        <p:spPr>
          <a:xfrm rot="5400000">
            <a:off x="4369718" y="3903140"/>
            <a:ext cx="568036" cy="679567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Isosceles Triangle 42"/>
          <p:cNvSpPr/>
          <p:nvPr/>
        </p:nvSpPr>
        <p:spPr>
          <a:xfrm rot="5400000">
            <a:off x="4364404" y="4768955"/>
            <a:ext cx="588966" cy="669265"/>
          </a:xfrm>
          <a:prstGeom prst="triangl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313953" y="3064328"/>
            <a:ext cx="755769" cy="56706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313952" y="3949518"/>
            <a:ext cx="755769" cy="57012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324254" y="4809104"/>
            <a:ext cx="755768" cy="57008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4313952" y="2209064"/>
            <a:ext cx="755769" cy="57640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Nơi bán Hiến pháp nước Cộng Hòa Xã Hội Chủ Nghĩa Việt Nam giá rẻ nhất tháng  10/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965" y="2108548"/>
            <a:ext cx="1978778" cy="251591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2058" name="Picture 10" descr="Thủ tục thanh lý tài sản cố định cho doanh nghiệp mới nhất | luathopdong.v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340" y="5382670"/>
            <a:ext cx="1440812" cy="9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63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4.3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nip Single Corner Rectangle 8"/>
          <p:cNvSpPr/>
          <p:nvPr/>
        </p:nvSpPr>
        <p:spPr>
          <a:xfrm>
            <a:off x="1591908" y="2445576"/>
            <a:ext cx="9175378" cy="2844367"/>
          </a:xfrm>
          <a:prstGeom prst="snip1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953960" y="2787451"/>
            <a:ext cx="84512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thẩm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b="1" dirty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ban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tục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đảm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chỉnh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87858" y="2259835"/>
            <a:ext cx="6370874" cy="66501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ban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hành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QP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2015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1419768" y="2787451"/>
            <a:ext cx="0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785870" y="3200407"/>
            <a:ext cx="0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883110" y="5289943"/>
            <a:ext cx="10604582" cy="0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10767284" y="1574795"/>
            <a:ext cx="3" cy="3890312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0401183" y="2483503"/>
            <a:ext cx="14916" cy="3141123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8505586" y="2787451"/>
            <a:ext cx="2418608" cy="0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 descr="Những văn bản pháp luật được quan tâm nhiều nhất 2018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7285" y="5289943"/>
            <a:ext cx="1362119" cy="10861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17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1308908" y="1855706"/>
            <a:ext cx="3395056" cy="789709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3349319" y="3452111"/>
            <a:ext cx="1915390" cy="2076361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4. HỆ THỐNG PHÁP LUẬT VIỆT NAM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87822" y="1030693"/>
            <a:ext cx="8274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4.3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văn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947305" y="3452111"/>
            <a:ext cx="1915390" cy="2076361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25234" y="4074002"/>
            <a:ext cx="2246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(</a:t>
            </a:r>
            <a:r>
              <a:rPr lang="en-US" sz="2400" b="1" dirty="0" err="1">
                <a:solidFill>
                  <a:schemeClr val="bg1"/>
                </a:solidFill>
              </a:rPr>
              <a:t>bộ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, </a:t>
            </a:r>
            <a:r>
              <a:rPr lang="en-US" sz="2400" b="1" dirty="0" err="1" smtClean="0">
                <a:solidFill>
                  <a:schemeClr val="bg1"/>
                </a:solidFill>
              </a:rPr>
              <a:t>đạo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luật</a:t>
            </a:r>
            <a:r>
              <a:rPr lang="en-US" sz="2400" b="1" dirty="0">
                <a:solidFill>
                  <a:schemeClr val="bg1"/>
                </a:solidFill>
              </a:rPr>
              <a:t>)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58864" y="4189670"/>
            <a:ext cx="161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bg1"/>
                </a:solidFill>
              </a:rPr>
              <a:t>Hiến</a:t>
            </a:r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r>
              <a:rPr lang="en-US" sz="2400" b="1" dirty="0" err="1" smtClean="0">
                <a:solidFill>
                  <a:schemeClr val="bg1"/>
                </a:solidFill>
              </a:rPr>
              <a:t>pháp</a:t>
            </a:r>
            <a:endParaRPr lang="en-US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5000" y="1981477"/>
            <a:ext cx="2341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Arrow Connector 16"/>
          <p:cNvCxnSpPr>
            <a:endCxn id="3" idx="0"/>
          </p:cNvCxnSpPr>
          <p:nvPr/>
        </p:nvCxnSpPr>
        <p:spPr>
          <a:xfrm flipH="1">
            <a:off x="1905000" y="2645415"/>
            <a:ext cx="1066800" cy="80669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23" idx="0"/>
          </p:cNvCxnSpPr>
          <p:nvPr/>
        </p:nvCxnSpPr>
        <p:spPr>
          <a:xfrm>
            <a:off x="2971800" y="2645415"/>
            <a:ext cx="1335214" cy="80669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670965" y="1855706"/>
            <a:ext cx="3395056" cy="789709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011094" y="1969920"/>
            <a:ext cx="3276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Straight Arrow Connector 36"/>
          <p:cNvCxnSpPr>
            <a:stCxn id="36" idx="3"/>
            <a:endCxn id="32" idx="1"/>
          </p:cNvCxnSpPr>
          <p:nvPr/>
        </p:nvCxnSpPr>
        <p:spPr>
          <a:xfrm>
            <a:off x="4703964" y="2250561"/>
            <a:ext cx="196700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Law Firm to Launch Nigeria&amp;#39;s First Electricity Law Report | Nigeria  Electricity H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094" y="3145127"/>
            <a:ext cx="4676685" cy="28023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17204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822" y="337137"/>
            <a:ext cx="10067924" cy="562883"/>
          </a:xfrm>
        </p:spPr>
        <p:txBody>
          <a:bodyPr>
            <a:normAutofit/>
          </a:bodyPr>
          <a:lstStyle/>
          <a:p>
            <a:r>
              <a:rPr lang="vi-VN" sz="2800" dirty="0"/>
              <a:t>Các loại cơ quan nhà nước trong Bộ máy Nhà nước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036" y="6447210"/>
            <a:ext cx="1992284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0" name="Striped Right Arrow 9"/>
          <p:cNvSpPr/>
          <p:nvPr/>
        </p:nvSpPr>
        <p:spPr>
          <a:xfrm>
            <a:off x="2964873" y="125268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triped Right Arrow 23"/>
          <p:cNvSpPr/>
          <p:nvPr/>
        </p:nvSpPr>
        <p:spPr>
          <a:xfrm>
            <a:off x="5173220" y="125268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Striped Right Arrow 24"/>
          <p:cNvSpPr/>
          <p:nvPr/>
        </p:nvSpPr>
        <p:spPr>
          <a:xfrm>
            <a:off x="7536873" y="1252687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4291" y="1536704"/>
            <a:ext cx="1759526" cy="48245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QH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triped Right Arrow 42"/>
          <p:cNvSpPr/>
          <p:nvPr/>
        </p:nvSpPr>
        <p:spPr>
          <a:xfrm>
            <a:off x="2964873" y="2423513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Striped Right Arrow 43"/>
          <p:cNvSpPr/>
          <p:nvPr/>
        </p:nvSpPr>
        <p:spPr>
          <a:xfrm>
            <a:off x="5173220" y="2423513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Striped Right Arrow 44"/>
          <p:cNvSpPr/>
          <p:nvPr/>
        </p:nvSpPr>
        <p:spPr>
          <a:xfrm>
            <a:off x="7536873" y="2423512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734291" y="2707529"/>
            <a:ext cx="1759526" cy="48245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triped Right Arrow 46"/>
          <p:cNvSpPr/>
          <p:nvPr/>
        </p:nvSpPr>
        <p:spPr>
          <a:xfrm>
            <a:off x="2964873" y="359433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Striped Right Arrow 47"/>
          <p:cNvSpPr/>
          <p:nvPr/>
        </p:nvSpPr>
        <p:spPr>
          <a:xfrm>
            <a:off x="5173220" y="3594338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734291" y="3878354"/>
            <a:ext cx="1759526" cy="48245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TAND TC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Striped Right Arrow 50"/>
          <p:cNvSpPr/>
          <p:nvPr/>
        </p:nvSpPr>
        <p:spPr>
          <a:xfrm>
            <a:off x="2964873" y="4762576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Striped Right Arrow 51"/>
          <p:cNvSpPr/>
          <p:nvPr/>
        </p:nvSpPr>
        <p:spPr>
          <a:xfrm>
            <a:off x="5173220" y="4762576"/>
            <a:ext cx="2124838" cy="1050489"/>
          </a:xfrm>
          <a:prstGeom prst="striped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734290" y="5046592"/>
            <a:ext cx="1759527" cy="482453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VKSND TC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1287" y="1597602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(T, TP)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386777" y="1553376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(Q, H)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833939" y="157787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HĐND (P, X)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10303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(T, TP)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67503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(P, X)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86776" y="274870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UBND (Q, H)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144790" y="391952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TAND (T, TP)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11382" y="3919525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TAND (Q, H)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103036" y="509035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VKSND (T, TP)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311381" y="5090350"/>
            <a:ext cx="19866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VKSND (Q, H)</a:t>
            </a:r>
          </a:p>
        </p:txBody>
      </p:sp>
      <p:pic>
        <p:nvPicPr>
          <p:cNvPr id="7170" name="Picture 2" descr="VGP News :. | Kiện toàn bộ máy Nhà nước, Quốc hội, Chính phủ | BÁO ĐIỆN TỬ  CHÍNH PHỦ NƯỚC CHXHCN VIỆT NAM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763" y="3799189"/>
            <a:ext cx="3913345" cy="2224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9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74727" y="6447210"/>
            <a:ext cx="1867593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87822" y="1393634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88423" y="324343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nhất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87822" y="2688132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26787" y="1281857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57698" y="1266106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72746" y="1281857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901197" y="4561868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901197" y="2688132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87825" y="4636112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24651" y="3238194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lực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688423" y="5276774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xử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524651" y="5211490"/>
            <a:ext cx="25282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pháp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5679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02436" y="6447210"/>
            <a:ext cx="1839884" cy="351631"/>
          </a:xfrm>
        </p:spPr>
        <p:txBody>
          <a:bodyPr/>
          <a:lstStyle/>
          <a:p>
            <a:r>
              <a:rPr lang="en-US" smtClean="0"/>
              <a:t>Ngày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Cơ quan quyền lực cao nhất ở Tp. Hồ Chí Minh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744937" y="3182733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53692" y="3175389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Mặt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trận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75662" y="516219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</a:p>
        </p:txBody>
      </p:sp>
      <p:sp>
        <p:nvSpPr>
          <p:cNvPr id="72" name="Rectangle 71"/>
          <p:cNvSpPr/>
          <p:nvPr/>
        </p:nvSpPr>
        <p:spPr>
          <a:xfrm>
            <a:off x="7511890" y="5096907"/>
            <a:ext cx="25987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Tp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Minh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7081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7745" y="6447210"/>
            <a:ext cx="1964575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Hiện nay nước ta có bao nhiêu cấp hành chính?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75662" y="3314997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2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76960" y="3288578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744937" y="5218950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511890" y="5146939"/>
            <a:ext cx="938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5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cấp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530859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CỦNG CỐ BÀI HỌC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60873" y="6447210"/>
            <a:ext cx="1881447" cy="351631"/>
          </a:xfrm>
        </p:spPr>
        <p:txBody>
          <a:bodyPr/>
          <a:lstStyle/>
          <a:p>
            <a:r>
              <a:rPr lang="en-US" dirty="0" err="1" smtClean="0"/>
              <a:t>Ngày</a:t>
            </a:r>
            <a:r>
              <a:rPr lang="en-US" dirty="0" smtClean="0"/>
              <a:t> </a:t>
            </a:r>
            <a:fld id="{3A0F263D-E60C-4F72-AA99-7E2F847E0D5E}" type="datetime1">
              <a:rPr lang="en-US" smtClean="0"/>
              <a:t>10/11/2021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Trang </a:t>
            </a:r>
            <a:fld id="{4F07E73E-B500-428D-B904-08452FA5C320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1175061" y="1279051"/>
            <a:ext cx="9850579" cy="90433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vi-VN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Hệ thống cơ quan quyền lực của nước ta là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675662" y="3314997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Quân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đội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175061" y="2573549"/>
            <a:ext cx="4107871" cy="1643180"/>
            <a:chOff x="921329" y="2646569"/>
            <a:chExt cx="4107871" cy="1643180"/>
          </a:xfrm>
        </p:grpSpPr>
        <p:sp>
          <p:nvSpPr>
            <p:cNvPr id="7" name="Snip Single Corner Rectangle 6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 smtClean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</a:p>
          </p:txBody>
        </p:sp>
        <p:sp>
          <p:nvSpPr>
            <p:cNvPr id="35" name="Parallelogram 34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Parallelogram 35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Parallelogram 36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Oval 38"/>
          <p:cNvSpPr/>
          <p:nvPr/>
        </p:nvSpPr>
        <p:spPr>
          <a:xfrm>
            <a:off x="1314026" y="1167274"/>
            <a:ext cx="255056" cy="25505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1744937" y="1151523"/>
            <a:ext cx="255056" cy="25505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2159985" y="1167274"/>
            <a:ext cx="255056" cy="25505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3" name="Group 42"/>
          <p:cNvGrpSpPr/>
          <p:nvPr/>
        </p:nvGrpSpPr>
        <p:grpSpPr>
          <a:xfrm>
            <a:off x="6888436" y="4447285"/>
            <a:ext cx="4107871" cy="1643180"/>
            <a:chOff x="921329" y="2646569"/>
            <a:chExt cx="4107871" cy="1643180"/>
          </a:xfrm>
        </p:grpSpPr>
        <p:sp>
          <p:nvSpPr>
            <p:cNvPr id="44" name="Snip Single Corner Rectangle 43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Parallelogram 47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Parallelogram 48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Parallelogram 49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888436" y="2573549"/>
            <a:ext cx="4107871" cy="1643180"/>
            <a:chOff x="921329" y="2646569"/>
            <a:chExt cx="4107871" cy="1643180"/>
          </a:xfrm>
        </p:grpSpPr>
        <p:sp>
          <p:nvSpPr>
            <p:cNvPr id="52" name="Snip Single Corner Rectangle 51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Oval 53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arallelogram 55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Parallelogram 56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Parallelogram 57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175064" y="4521529"/>
            <a:ext cx="4107871" cy="1643180"/>
            <a:chOff x="921329" y="2646569"/>
            <a:chExt cx="4107871" cy="1643180"/>
          </a:xfrm>
        </p:grpSpPr>
        <p:sp>
          <p:nvSpPr>
            <p:cNvPr id="60" name="Snip Single Corner Rectangle 59"/>
            <p:cNvSpPr/>
            <p:nvPr/>
          </p:nvSpPr>
          <p:spPr>
            <a:xfrm flipV="1">
              <a:off x="1233056" y="2722768"/>
              <a:ext cx="3796144" cy="1566981"/>
            </a:xfrm>
            <a:prstGeom prst="snip1Rect">
              <a:avLst>
                <a:gd name="adj" fmla="val 34500"/>
              </a:avLst>
            </a:prstGeom>
            <a:noFill/>
            <a:ln w="38100" cap="flat" cmpd="sng" algn="ctr">
              <a:solidFill>
                <a:srgbClr val="21306A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accent5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1233057" y="2722769"/>
              <a:ext cx="2563090" cy="277091"/>
            </a:xfrm>
            <a:custGeom>
              <a:avLst/>
              <a:gdLst>
                <a:gd name="connsiteX0" fmla="*/ 0 w 3463637"/>
                <a:gd name="connsiteY0" fmla="*/ 0 h 235527"/>
                <a:gd name="connsiteX1" fmla="*/ 3463637 w 3463637"/>
                <a:gd name="connsiteY1" fmla="*/ 0 h 235527"/>
                <a:gd name="connsiteX2" fmla="*/ 3002814 w 3463637"/>
                <a:gd name="connsiteY2" fmla="*/ 235527 h 235527"/>
                <a:gd name="connsiteX3" fmla="*/ 0 w 3463637"/>
                <a:gd name="connsiteY3" fmla="*/ 235527 h 2355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63637" h="235527">
                  <a:moveTo>
                    <a:pt x="0" y="0"/>
                  </a:moveTo>
                  <a:lnTo>
                    <a:pt x="3463637" y="0"/>
                  </a:lnTo>
                  <a:lnTo>
                    <a:pt x="3002814" y="235527"/>
                  </a:lnTo>
                  <a:lnTo>
                    <a:pt x="0" y="235527"/>
                  </a:lnTo>
                  <a:close/>
                </a:path>
              </a:pathLst>
            </a:custGeom>
            <a:solidFill>
              <a:srgbClr val="21306A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921329" y="2646569"/>
              <a:ext cx="623454" cy="623454"/>
            </a:xfrm>
            <a:prstGeom prst="ellipse">
              <a:avLst/>
            </a:prstGeom>
            <a:solidFill>
              <a:srgbClr val="21306A"/>
            </a:solidFill>
            <a:ln w="5715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39092" y="2722769"/>
              <a:ext cx="5056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2400" b="1" dirty="0">
                  <a:solidFill>
                    <a:schemeClr val="accent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en-US" sz="2400" b="1" dirty="0" smtClean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arallelogram 63"/>
            <p:cNvSpPr/>
            <p:nvPr/>
          </p:nvSpPr>
          <p:spPr>
            <a:xfrm>
              <a:off x="1662546" y="2782176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Parallelogram 64"/>
            <p:cNvSpPr/>
            <p:nvPr/>
          </p:nvSpPr>
          <p:spPr>
            <a:xfrm>
              <a:off x="2008909" y="2791204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Parallelogram 65"/>
            <p:cNvSpPr/>
            <p:nvPr/>
          </p:nvSpPr>
          <p:spPr>
            <a:xfrm>
              <a:off x="2355277" y="2791199"/>
              <a:ext cx="304799" cy="145123"/>
            </a:xfrm>
            <a:prstGeom prst="parallelogram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7576960" y="3288578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tòa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án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744937" y="5118801"/>
            <a:ext cx="426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7493837" y="5146939"/>
            <a:ext cx="31630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Ủy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ban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cấp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1200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F6B63E37-AAC8-456B-B7B7-50C7C13B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-1" y="5421886"/>
            <a:ext cx="7303641" cy="14265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21653F3-C27A-4360-963E-971FE58685C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88359" y="8331"/>
            <a:ext cx="7303641" cy="142658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922068F-D1FA-49BA-8035-371ED7FDFB68}"/>
              </a:ext>
            </a:extLst>
          </p:cNvPr>
          <p:cNvSpPr/>
          <p:nvPr/>
        </p:nvSpPr>
        <p:spPr>
          <a:xfrm>
            <a:off x="183502" y="177282"/>
            <a:ext cx="11824996" cy="6533873"/>
          </a:xfrm>
          <a:prstGeom prst="roundRect">
            <a:avLst>
              <a:gd name="adj" fmla="val 8956"/>
            </a:avLst>
          </a:prstGeom>
          <a:noFill/>
          <a:ln w="381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26AE56-1113-4235-A874-C225489A4B9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9526"/>
            <a:ext cx="5999584" cy="14275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3EA444-CDB1-45F2-BF91-63C735FE821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2143" t="7273" r="2532" b="10571"/>
          <a:stretch/>
        </p:blipFill>
        <p:spPr>
          <a:xfrm>
            <a:off x="478766" y="146845"/>
            <a:ext cx="3741713" cy="1036547"/>
          </a:xfrm>
          <a:prstGeom prst="rect">
            <a:avLst/>
          </a:prstGeom>
        </p:spPr>
      </p:pic>
      <p:sp>
        <p:nvSpPr>
          <p:cNvPr id="20" name="Title 4">
            <a:extLst>
              <a:ext uri="{FF2B5EF4-FFF2-40B4-BE49-F238E27FC236}">
                <a16:creationId xmlns:a16="http://schemas.microsoft.com/office/drawing/2014/main" id="{DE37B7D4-C764-4141-B7DE-561347FFEA72}"/>
              </a:ext>
            </a:extLst>
          </p:cNvPr>
          <p:cNvSpPr txBox="1">
            <a:spLocks/>
          </p:cNvSpPr>
          <p:nvPr/>
        </p:nvSpPr>
        <p:spPr bwMode="auto">
          <a:xfrm>
            <a:off x="1544005" y="2171219"/>
            <a:ext cx="9278161" cy="2298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en-US" b="1" kern="0" dirty="0">
                <a:solidFill>
                  <a:schemeClr val="accent6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CẢM ƠN CÁC EM </a:t>
            </a:r>
          </a:p>
          <a:p>
            <a:pPr>
              <a:defRPr/>
            </a:pPr>
            <a:r>
              <a:rPr lang="en-US" b="1" kern="0" dirty="0">
                <a:solidFill>
                  <a:schemeClr val="accent6"/>
                </a:solidFill>
                <a:latin typeface="Arial" panose="020B0604020202020204" pitchFamily="34" charset="0"/>
                <a:ea typeface="Roboto Condensed" panose="020B0604020202020204" charset="0"/>
                <a:cs typeface="Arial" panose="020B0604020202020204" pitchFamily="34" charset="0"/>
              </a:rPr>
              <a:t>ĐÃ THEO DÕI BÀI GIẢNG!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8FCF55-9630-47A3-8266-9CAAEE781C20}"/>
              </a:ext>
            </a:extLst>
          </p:cNvPr>
          <p:cNvSpPr txBox="1"/>
          <p:nvPr/>
        </p:nvSpPr>
        <p:spPr>
          <a:xfrm>
            <a:off x="6183086" y="463969"/>
            <a:ext cx="5301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KHOA LÝ LUẬN CHÍNH TRỊ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43D7CF48-6424-4B47-8E60-911B605DFA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1306" y="5440274"/>
            <a:ext cx="5980694" cy="1420491"/>
          </a:xfrm>
          <a:prstGeom prst="rect">
            <a:avLst/>
          </a:prstGeom>
        </p:spPr>
      </p:pic>
      <p:sp>
        <p:nvSpPr>
          <p:cNvPr id="12" name="Date Placeholder 46">
            <a:extLst>
              <a:ext uri="{FF2B5EF4-FFF2-40B4-BE49-F238E27FC236}">
                <a16:creationId xmlns:a16="http://schemas.microsoft.com/office/drawing/2014/main" id="{F74E5D81-FA62-4DBB-B9B3-C5103648B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472" y="5652408"/>
            <a:ext cx="4248639" cy="813623"/>
          </a:xfrm>
        </p:spPr>
        <p:txBody>
          <a:bodyPr/>
          <a:lstStyle/>
          <a:p>
            <a:r>
              <a:rPr lang="vi-VN" sz="1600" b="0" i="1" noProof="1">
                <a:solidFill>
                  <a:srgbClr val="FFC000"/>
                </a:solidFill>
              </a:rPr>
              <a:t>Thành Phố Hồ Chí Minh</a:t>
            </a:r>
          </a:p>
          <a:p>
            <a:r>
              <a:rPr lang="vi-VN" sz="1600" b="0" i="1" noProof="1">
                <a:solidFill>
                  <a:srgbClr val="FFC000"/>
                </a:solidFill>
              </a:rPr>
              <a:t>Ngày </a:t>
            </a:r>
            <a:fld id="{96702EF4-ABDB-4B3A-AC21-BAFB5762B7F3}" type="datetime1">
              <a:rPr lang="vi-VN" sz="1600" b="0" i="1" noProof="1" dirty="0" smtClean="0">
                <a:solidFill>
                  <a:srgbClr val="FFC000"/>
                </a:solidFill>
              </a:rPr>
              <a:t>11/10/2021</a:t>
            </a:fld>
            <a:endParaRPr lang="vi-VN" sz="1600" b="0" i="1" noProof="1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1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400" dirty="0"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LIDE_mẫu.potx" id="{273EC6EB-CE84-4A68-9444-9535CB8A4D50}" vid="{B6A16C9F-CB58-4101-AE5D-BC4130169E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2510</TotalTime>
  <Words>2968</Words>
  <Application>Microsoft Office PowerPoint</Application>
  <PresentationFormat>Widescreen</PresentationFormat>
  <Paragraphs>454</Paragraphs>
  <Slides>42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(body)</vt:lpstr>
      <vt:lpstr>Calibri Light</vt:lpstr>
      <vt:lpstr>Roboto Condensed</vt:lpstr>
      <vt:lpstr>Wingdings</vt:lpstr>
      <vt:lpstr>Office Theme</vt:lpstr>
      <vt:lpstr>PowerPoint Presentation</vt:lpstr>
      <vt:lpstr>GIỚI THIỆU MÔN HỌC</vt:lpstr>
      <vt:lpstr>QUI ĐỊNH MÔN HỌC</vt:lpstr>
      <vt:lpstr>PowerPoint Presentation</vt:lpstr>
      <vt:lpstr>PowerPoint Presentation</vt:lpstr>
      <vt:lpstr>1. Bản chất – CHỨC NĂNG của Nhà nước CH XH CN VN</vt:lpstr>
      <vt:lpstr>1. Bản chất – CHỨC NĂNG của Nhà nước CH XH CN VN</vt:lpstr>
      <vt:lpstr>1. Bản chất – CHỨC NĂNG của Nhà nước CH XH CN VN</vt:lpstr>
      <vt:lpstr>1. Bản chất – CHỨC NĂNG của Nhà nước CH XH CN VN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2. NGUYÊN TÁC TỔ CHỨC VÀ HOẠT ĐỘNG CỦA BỘ MÁY NHÀ NƯỚC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3. Bộ máy Nhà nước CỘNG HÒA XÃ HỘI CHỦ NGHĨA VIỆT NAM </vt:lpstr>
      <vt:lpstr>4. HỆ THỐNG PHÁP LUẬT VIỆT NAM</vt:lpstr>
      <vt:lpstr>4. HỆ THỐNG PHÁP LUẬT VIỆT NAM</vt:lpstr>
      <vt:lpstr>4.1.1. Quy phạm pháp luật</vt:lpstr>
      <vt:lpstr>4.1.1. Quy phạm pháp luật</vt:lpstr>
      <vt:lpstr>4.1.1. Quy phạm pháp luật</vt:lpstr>
      <vt:lpstr>4.1.1. Quy phạm pháp luật</vt:lpstr>
      <vt:lpstr>4.1.1. Quy phạm pháp luật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4. HỆ THỐNG PHÁP LUẬT VIỆT NAM</vt:lpstr>
      <vt:lpstr>Các loại cơ quan nhà nước trong Bộ máy Nhà nước</vt:lpstr>
      <vt:lpstr>CỦNG CỐ BÀI HỌC</vt:lpstr>
      <vt:lpstr>CỦNG CỐ BÀI HỌC</vt:lpstr>
      <vt:lpstr>CỦNG CỐ BÀI HỌC</vt:lpstr>
      <vt:lpstr>CỦNG CỐ BÀI HỌC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Welcome</dc:creator>
  <cp:lastModifiedBy>Welcome</cp:lastModifiedBy>
  <cp:revision>1</cp:revision>
  <dcterms:created xsi:type="dcterms:W3CDTF">2020-12-24T19:07:50Z</dcterms:created>
  <dcterms:modified xsi:type="dcterms:W3CDTF">2021-10-11T03:30:35Z</dcterms:modified>
</cp:coreProperties>
</file>