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2.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3.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709" r:id="rId4"/>
  </p:sldMasterIdLst>
  <p:notesMasterIdLst>
    <p:notesMasterId r:id="rId74"/>
  </p:notesMasterIdLst>
  <p:sldIdLst>
    <p:sldId id="258" r:id="rId5"/>
    <p:sldId id="285" r:id="rId6"/>
    <p:sldId id="282" r:id="rId7"/>
    <p:sldId id="283" r:id="rId8"/>
    <p:sldId id="286" r:id="rId9"/>
    <p:sldId id="284" r:id="rId10"/>
    <p:sldId id="288" r:id="rId11"/>
    <p:sldId id="260" r:id="rId12"/>
    <p:sldId id="352" r:id="rId13"/>
    <p:sldId id="353" r:id="rId14"/>
    <p:sldId id="354" r:id="rId15"/>
    <p:sldId id="355" r:id="rId16"/>
    <p:sldId id="356" r:id="rId17"/>
    <p:sldId id="351" r:id="rId18"/>
    <p:sldId id="357" r:id="rId19"/>
    <p:sldId id="262" r:id="rId20"/>
    <p:sldId id="290" r:id="rId21"/>
    <p:sldId id="263" r:id="rId22"/>
    <p:sldId id="289" r:id="rId23"/>
    <p:sldId id="358" r:id="rId24"/>
    <p:sldId id="291" r:id="rId25"/>
    <p:sldId id="292" r:id="rId26"/>
    <p:sldId id="294" r:id="rId27"/>
    <p:sldId id="293" r:id="rId28"/>
    <p:sldId id="268" r:id="rId29"/>
    <p:sldId id="295" r:id="rId30"/>
    <p:sldId id="266" r:id="rId31"/>
    <p:sldId id="359" r:id="rId32"/>
    <p:sldId id="269" r:id="rId33"/>
    <p:sldId id="296" r:id="rId34"/>
    <p:sldId id="297" r:id="rId35"/>
    <p:sldId id="298" r:id="rId36"/>
    <p:sldId id="299" r:id="rId37"/>
    <p:sldId id="300" r:id="rId38"/>
    <p:sldId id="301" r:id="rId39"/>
    <p:sldId id="304" r:id="rId40"/>
    <p:sldId id="305" r:id="rId41"/>
    <p:sldId id="307" r:id="rId42"/>
    <p:sldId id="360" r:id="rId43"/>
    <p:sldId id="308" r:id="rId44"/>
    <p:sldId id="309" r:id="rId45"/>
    <p:sldId id="310" r:id="rId46"/>
    <p:sldId id="312" r:id="rId47"/>
    <p:sldId id="313" r:id="rId48"/>
    <p:sldId id="314" r:id="rId49"/>
    <p:sldId id="315" r:id="rId50"/>
    <p:sldId id="316" r:id="rId51"/>
    <p:sldId id="361" r:id="rId52"/>
    <p:sldId id="275" r:id="rId53"/>
    <p:sldId id="317" r:id="rId54"/>
    <p:sldId id="318" r:id="rId55"/>
    <p:sldId id="287" r:id="rId56"/>
    <p:sldId id="319" r:id="rId57"/>
    <p:sldId id="321" r:id="rId58"/>
    <p:sldId id="322" r:id="rId59"/>
    <p:sldId id="323" r:id="rId60"/>
    <p:sldId id="324" r:id="rId61"/>
    <p:sldId id="329" r:id="rId62"/>
    <p:sldId id="325" r:id="rId63"/>
    <p:sldId id="327" r:id="rId64"/>
    <p:sldId id="328" r:id="rId65"/>
    <p:sldId id="277" r:id="rId66"/>
    <p:sldId id="330" r:id="rId67"/>
    <p:sldId id="332" r:id="rId68"/>
    <p:sldId id="333" r:id="rId69"/>
    <p:sldId id="280" r:id="rId70"/>
    <p:sldId id="336" r:id="rId71"/>
    <p:sldId id="339" r:id="rId72"/>
    <p:sldId id="341"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8" autoAdjust="0"/>
    <p:restoredTop sz="94660"/>
  </p:normalViewPr>
  <p:slideViewPr>
    <p:cSldViewPr>
      <p:cViewPr varScale="1">
        <p:scale>
          <a:sx n="61" d="100"/>
          <a:sy n="61" d="100"/>
        </p:scale>
        <p:origin x="1380" y="6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29"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pPr/>
              <a:t>12/30/2020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pPr/>
              <a:t>‹#›</a:t>
            </a:fld>
            <a:endParaRPr lang="en-US"/>
          </a:p>
        </p:txBody>
      </p:sp>
    </p:spTree>
    <p:extLst>
      <p:ext uri="{BB962C8B-B14F-4D97-AF65-F5344CB8AC3E}">
        <p14:creationId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3921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2</a:t>
            </a:fld>
            <a:endParaRPr lang="en-US" smtClean="0"/>
          </a:p>
        </p:txBody>
      </p:sp>
    </p:spTree>
    <p:extLst>
      <p:ext uri="{BB962C8B-B14F-4D97-AF65-F5344CB8AC3E}">
        <p14:creationId xmlns:p14="http://schemas.microsoft.com/office/powerpoint/2010/main" val="2439278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12/30/2020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p14="http://schemas.microsoft.com/office/powerpoint/2010/main" val="109578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6BA95570-ABCA-4EAA-A150-DE9A778788FF}"/>
              </a:ext>
            </a:extLst>
          </p:cNvPr>
          <p:cNvGrpSpPr/>
          <p:nvPr userDrawn="1"/>
        </p:nvGrpSpPr>
        <p:grpSpPr>
          <a:xfrm rot="10800000" flipH="1" flipV="1">
            <a:off x="4714878" y="5899288"/>
            <a:ext cx="4179095"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id="{0959607F-C050-4355-908E-D24DD45D9D08}"/>
              </a:ext>
            </a:extLst>
          </p:cNvPr>
          <p:cNvGrpSpPr/>
          <p:nvPr userDrawn="1"/>
        </p:nvGrpSpPr>
        <p:grpSpPr>
          <a:xfrm rot="10800000" flipV="1">
            <a:off x="260628" y="5899288"/>
            <a:ext cx="4179095"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15039" y="5839013"/>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44E94AA2-6741-4B89-86E7-853BEEED444B}"/>
              </a:ext>
            </a:extLst>
          </p:cNvPr>
          <p:cNvSpPr>
            <a:spLocks noGrp="1"/>
          </p:cNvSpPr>
          <p:nvPr>
            <p:ph type="pic" sz="quarter" idx="14" hasCustomPrompt="1"/>
          </p:nvPr>
        </p:nvSpPr>
        <p:spPr>
          <a:xfrm>
            <a:off x="519967" y="609605"/>
            <a:ext cx="3268265"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p14="http://schemas.microsoft.com/office/powerpoint/2010/main" val="26340466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3779913" y="404664"/>
            <a:ext cx="536408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4231395" y="733309"/>
            <a:ext cx="4475003"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1" y="0"/>
            <a:ext cx="3779912"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4015368" y="733302"/>
            <a:ext cx="152772"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8">
            <a:extLst>
              <a:ext uri="{FF2B5EF4-FFF2-40B4-BE49-F238E27FC236}">
                <a16:creationId xmlns:a16="http://schemas.microsoft.com/office/drawing/2014/main" id="{F98C2D50-3619-48EA-833C-CBFA42C474ED}"/>
              </a:ext>
            </a:extLst>
          </p:cNvPr>
          <p:cNvGrpSpPr/>
          <p:nvPr userDrawn="1"/>
        </p:nvGrpSpPr>
        <p:grpSpPr>
          <a:xfrm rot="10800000" flipH="1" flipV="1">
            <a:off x="4266469" y="5899288"/>
            <a:ext cx="4627502" cy="862288"/>
            <a:chOff x="-711608" y="4905446"/>
            <a:chExt cx="12267395" cy="1714429"/>
          </a:xfrm>
        </p:grpSpPr>
        <p:sp>
          <p:nvSpPr>
            <p:cNvPr id="10" name="Freeform: Shape 9">
              <a:extLst>
                <a:ext uri="{FF2B5EF4-FFF2-40B4-BE49-F238E27FC236}">
                  <a16:creationId xmlns:a16="http://schemas.microsoft.com/office/drawing/2014/main"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3">
              <a:extLst>
                <a:ext uri="{FF2B5EF4-FFF2-40B4-BE49-F238E27FC236}">
                  <a16:creationId xmlns:a16="http://schemas.microsoft.com/office/drawing/2014/main"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025371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C2C52B6D-34FB-4FDE-831C-0BC7BB7E8FCC}"/>
              </a:ext>
            </a:extLst>
          </p:cNvPr>
          <p:cNvGrpSpPr/>
          <p:nvPr userDrawn="1"/>
        </p:nvGrpSpPr>
        <p:grpSpPr>
          <a:xfrm>
            <a:off x="0" y="5728740"/>
            <a:ext cx="9144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28"/>
            <a:ext cx="9144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722389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28"/>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15039" y="5839025"/>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28"/>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6BA95570-ABCA-4EAA-A150-DE9A778788FF}"/>
              </a:ext>
            </a:extLst>
          </p:cNvPr>
          <p:cNvGrpSpPr/>
          <p:nvPr userDrawn="1"/>
        </p:nvGrpSpPr>
        <p:grpSpPr>
          <a:xfrm rot="10800000" flipH="1" flipV="1">
            <a:off x="4714884" y="5899288"/>
            <a:ext cx="4179095"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id="{0959607F-C050-4355-908E-D24DD45D9D08}"/>
              </a:ext>
            </a:extLst>
          </p:cNvPr>
          <p:cNvGrpSpPr/>
          <p:nvPr userDrawn="1"/>
        </p:nvGrpSpPr>
        <p:grpSpPr>
          <a:xfrm rot="10800000" flipV="1">
            <a:off x="260628" y="5899288"/>
            <a:ext cx="4179095"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169995"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2413949"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4055266"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5688504"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7321741"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9144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64915" y="1709312"/>
            <a:ext cx="2648012"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657732" y="3259539"/>
            <a:ext cx="1995680"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6495649" y="2158177"/>
            <a:ext cx="1836866"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5164941" y="3403424"/>
            <a:ext cx="1113343"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p14="http://schemas.microsoft.com/office/powerpoint/2010/main" val="4110105729"/>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6"/>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p14="http://schemas.microsoft.com/office/powerpoint/2010/main" val="3241576479"/>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30680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369999" y="640844"/>
            <a:ext cx="749126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7684" y="185126"/>
            <a:ext cx="608548"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24191" y="339762"/>
            <a:ext cx="124097"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813476" y="1062473"/>
            <a:ext cx="391599"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416055" y="1584386"/>
            <a:ext cx="272304"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1527415" y="173185"/>
            <a:ext cx="155444"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72084" y="1192874"/>
            <a:ext cx="124097" cy="102540"/>
          </a:xfrm>
          <a:prstGeom prst="rect">
            <a:avLst/>
          </a:prstGeom>
        </p:spPr>
      </p:pic>
    </p:spTree>
    <p:extLst>
      <p:ext uri="{BB962C8B-B14F-4D97-AF65-F5344CB8AC3E}">
        <p14:creationId xmlns:p14="http://schemas.microsoft.com/office/powerpoint/2010/main" val="36813628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4"/>
            <a:ext cx="84582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52532"/>
            <a:ext cx="4038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52532"/>
            <a:ext cx="4038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5867400" y="6461145"/>
            <a:ext cx="28956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3505200" y="6461145"/>
            <a:ext cx="21336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4288" y="838200"/>
            <a:ext cx="84582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7611439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828800" y="350838"/>
            <a:ext cx="6934200" cy="563562"/>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533400" y="1219200"/>
            <a:ext cx="8305800" cy="4724400"/>
          </a:xfrm>
          <a:prstGeom prst="rect">
            <a:avLst/>
          </a:prstGeom>
        </p:spPr>
        <p:txBody>
          <a:bodyPr rtlCol="0">
            <a:normAutofit/>
          </a:bodyPr>
          <a:lstStyle/>
          <a:p>
            <a:pPr lvl="0"/>
            <a:endParaRPr lang="en-US" noProof="0" smtClean="0"/>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vl1pPr>
          </a:lstStyle>
          <a:p>
            <a:pPr>
              <a:defRPr/>
            </a:pPr>
            <a:endParaRPr lang="en-US"/>
          </a:p>
        </p:txBody>
      </p:sp>
      <p:sp>
        <p:nvSpPr>
          <p:cNvPr id="5" name="Rectangle 6"/>
          <p:cNvSpPr>
            <a:spLocks noGrp="1" noChangeArrowheads="1"/>
          </p:cNvSpPr>
          <p:nvPr>
            <p:ph type="sldNum" sz="quarter" idx="11"/>
          </p:nvPr>
        </p:nvSpPr>
        <p:spPr>
          <a:xfrm>
            <a:off x="6553200" y="6245225"/>
            <a:ext cx="2133600" cy="476250"/>
          </a:xfrm>
          <a:prstGeom prst="rect">
            <a:avLst/>
          </a:prstGeom>
        </p:spPr>
        <p:txBody>
          <a:bodyPr/>
          <a:lstStyle>
            <a:lvl1pPr>
              <a:defRPr/>
            </a:lvl1pPr>
          </a:lstStyle>
          <a:p>
            <a:fld id="{C12C8DB3-1462-4779-9133-7CB2B3AF7353}" type="slidenum">
              <a:rPr lang="en-US"/>
              <a:pPr/>
              <a:t>‹#›</a:t>
            </a:fld>
            <a:endParaRPr lang="en-US"/>
          </a:p>
        </p:txBody>
      </p:sp>
    </p:spTree>
    <p:extLst>
      <p:ext uri="{BB962C8B-B14F-4D97-AF65-F5344CB8AC3E}">
        <p14:creationId xmlns:p14="http://schemas.microsoft.com/office/powerpoint/2010/main" val="12209939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4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p14="http://schemas.microsoft.com/office/powerpoint/2010/main" val="33095075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60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p14="http://schemas.microsoft.com/office/powerpoint/2010/main" val="5106280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5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p14="http://schemas.microsoft.com/office/powerpoint/2010/main" val="12088180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p14="http://schemas.microsoft.com/office/powerpoint/2010/main" val="33731154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420274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302873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60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60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p14="http://schemas.microsoft.com/office/powerpoint/2010/main" val="6377243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cSld name="Chỉ Tiêu đề">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lvl1pPr>
          </a:lstStyle>
          <a:p>
            <a:r>
              <a:rPr lang="vi-VN" smtClean="0"/>
              <a:t>Bấm &amp; sửa kiểu tiêu đề</a:t>
            </a:r>
            <a:endParaRPr lang="en-US"/>
          </a:p>
        </p:txBody>
      </p:sp>
      <p:sp>
        <p:nvSpPr>
          <p:cNvPr id="3" name="Date Placeholder 3"/>
          <p:cNvSpPr>
            <a:spLocks noGrp="1"/>
          </p:cNvSpPr>
          <p:nvPr>
            <p:ph type="dt" sz="half" idx="10"/>
          </p:nvPr>
        </p:nvSpPr>
        <p:spPr>
          <a:xfrm>
            <a:off x="457200" y="6356370"/>
            <a:ext cx="2133600" cy="365125"/>
          </a:xfrm>
          <a:prstGeom prst="rect">
            <a:avLst/>
          </a:prstGeom>
        </p:spPr>
        <p:txBody>
          <a:bodyPr/>
          <a:lstStyle>
            <a:lvl1pPr eaLnBrk="0" hangingPunct="0">
              <a:defRPr/>
            </a:lvl1pPr>
          </a:lstStyle>
          <a:p>
            <a:pPr>
              <a:defRPr/>
            </a:pPr>
            <a:fld id="{08B6A322-3896-494F-B211-E1B31A3FA51D}" type="datetimeFigureOut">
              <a:rPr lang="en-US"/>
              <a:pPr>
                <a:defRPr/>
              </a:pPr>
              <a:t>12/30/2020</a:t>
            </a:fld>
            <a:endParaRPr lang="en-US"/>
          </a:p>
        </p:txBody>
      </p:sp>
      <p:sp>
        <p:nvSpPr>
          <p:cNvPr id="4" name="Footer Placeholder 4"/>
          <p:cNvSpPr>
            <a:spLocks noGrp="1"/>
          </p:cNvSpPr>
          <p:nvPr>
            <p:ph type="ftr" sz="quarter" idx="11"/>
          </p:nvPr>
        </p:nvSpPr>
        <p:spPr>
          <a:xfrm>
            <a:off x="3124200" y="6356370"/>
            <a:ext cx="2895600" cy="365125"/>
          </a:xfrm>
          <a:prstGeom prst="rect">
            <a:avLst/>
          </a:prstGeom>
        </p:spPr>
        <p:txBody>
          <a:bodyPr/>
          <a:lstStyle>
            <a:lvl1pPr eaLnBrk="0" hangingPunct="0">
              <a:defRPr/>
            </a:lvl1pPr>
          </a:lstStyle>
          <a:p>
            <a:pPr>
              <a:defRPr/>
            </a:pPr>
            <a:endParaRPr lang="en-US"/>
          </a:p>
        </p:txBody>
      </p:sp>
      <p:sp>
        <p:nvSpPr>
          <p:cNvPr id="5" name="Slide Number Placeholder 5"/>
          <p:cNvSpPr>
            <a:spLocks noGrp="1"/>
          </p:cNvSpPr>
          <p:nvPr>
            <p:ph type="sldNum" sz="quarter" idx="12"/>
          </p:nvPr>
        </p:nvSpPr>
        <p:spPr>
          <a:xfrm>
            <a:off x="6553200" y="6356370"/>
            <a:ext cx="2133600" cy="365125"/>
          </a:xfrm>
          <a:prstGeom prst="rect">
            <a:avLst/>
          </a:prstGeom>
        </p:spPr>
        <p:txBody>
          <a:bodyPr/>
          <a:lstStyle>
            <a:lvl1pPr eaLnBrk="0" hangingPunct="0">
              <a:defRPr/>
            </a:lvl1pPr>
          </a:lstStyle>
          <a:p>
            <a:pPr>
              <a:defRPr/>
            </a:pPr>
            <a:fld id="{76ABB78B-F1DF-440E-9B14-8CFDBD106029}" type="slidenum">
              <a:rPr lang="en-US"/>
              <a:pPr>
                <a:defRPr/>
              </a:pPr>
              <a:t>‹#›</a:t>
            </a:fld>
            <a:endParaRPr lang="en-US"/>
          </a:p>
        </p:txBody>
      </p:sp>
    </p:spTree>
    <p:extLst>
      <p:ext uri="{BB962C8B-B14F-4D97-AF65-F5344CB8AC3E}">
        <p14:creationId xmlns:p14="http://schemas.microsoft.com/office/powerpoint/2010/main" val="17667850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9144000" cy="1179288"/>
          </a:xfrm>
          <a:prstGeom prst="rect">
            <a:avLst/>
          </a:prstGeom>
        </p:spPr>
        <p:txBody>
          <a:bodyPr anchor="ctr"/>
          <a:lstStyle>
            <a:lvl1pPr algn="ctr">
              <a:defRPr>
                <a:solidFill>
                  <a:schemeClr val="tx1">
                    <a:lumMod val="75000"/>
                    <a:lumOff val="25000"/>
                  </a:schemeClr>
                </a:solidFill>
                <a:latin typeface="+mj-lt"/>
                <a:cs typeface="Arial" pitchFamily="34" charset="0"/>
              </a:defRPr>
            </a:lvl1pPr>
          </a:lstStyle>
          <a:p>
            <a:r>
              <a:rPr lang="en-US" altLang="ko-KR" smtClean="0"/>
              <a:t>Click to edit Master title style</a:t>
            </a:r>
            <a:endParaRPr lang="ko-KR" altLang="en-US" dirty="0"/>
          </a:p>
        </p:txBody>
      </p:sp>
    </p:spTree>
    <p:extLst>
      <p:ext uri="{BB962C8B-B14F-4D97-AF65-F5344CB8AC3E}">
        <p14:creationId xmlns:p14="http://schemas.microsoft.com/office/powerpoint/2010/main" val="32572193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39"/>
            <a:ext cx="8229600" cy="1139825"/>
          </a:xfrm>
          <a:prstGeom prst="rect">
            <a:avLst/>
          </a:prstGeo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600206"/>
            <a:ext cx="8229600" cy="4530725"/>
          </a:xfrm>
          <a:prstGeom prst="rect">
            <a:avLst/>
          </a:prstGeom>
        </p:spPr>
        <p:txBody>
          <a:bodyPr/>
          <a:lstStyle/>
          <a:p>
            <a:pPr lvl="0"/>
            <a:endParaRPr lang="en-US" noProof="0" smtClean="0"/>
          </a:p>
        </p:txBody>
      </p:sp>
      <p:sp>
        <p:nvSpPr>
          <p:cNvPr id="4" name="Date Placeholder 3"/>
          <p:cNvSpPr>
            <a:spLocks noGrp="1"/>
          </p:cNvSpPr>
          <p:nvPr>
            <p:ph type="dt" sz="half" idx="10"/>
          </p:nvPr>
        </p:nvSpPr>
        <p:spPr>
          <a:xfrm>
            <a:off x="457200" y="6356376"/>
            <a:ext cx="2133600" cy="365125"/>
          </a:xfrm>
          <a:prstGeom prst="rect">
            <a:avLst/>
          </a:prstGeom>
        </p:spPr>
        <p:txBody>
          <a:bodyPr/>
          <a:lstStyle>
            <a:lvl1pPr>
              <a:defRPr/>
            </a:lvl1pPr>
          </a:lstStyle>
          <a:p>
            <a:pPr>
              <a:defRPr/>
            </a:pPr>
            <a:endParaRPr lang="en-US"/>
          </a:p>
        </p:txBody>
      </p:sp>
      <p:sp>
        <p:nvSpPr>
          <p:cNvPr id="5" name="Footer Placeholder 4"/>
          <p:cNvSpPr>
            <a:spLocks noGrp="1"/>
          </p:cNvSpPr>
          <p:nvPr>
            <p:ph type="ftr" sz="quarter" idx="11"/>
          </p:nvPr>
        </p:nvSpPr>
        <p:spPr>
          <a:xfrm>
            <a:off x="3124200" y="6356376"/>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356376"/>
            <a:ext cx="2133600" cy="365125"/>
          </a:xfrm>
          <a:prstGeom prst="rect">
            <a:avLst/>
          </a:prstGeom>
        </p:spPr>
        <p:txBody>
          <a:bodyPr/>
          <a:lstStyle>
            <a:lvl1pPr>
              <a:defRPr/>
            </a:lvl1pPr>
          </a:lstStyle>
          <a:p>
            <a:pPr>
              <a:defRPr/>
            </a:pPr>
            <a:fld id="{6B7CBF1C-C3FD-49A2-BD54-A6FD3745F860}" type="slidenum">
              <a:rPr lang="en-US"/>
              <a:pPr>
                <a:defRPr/>
              </a:pPr>
              <a:t>‹#›</a:t>
            </a:fld>
            <a:endParaRPr 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15039" y="5839013"/>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6BA95570-ABCA-4EAA-A150-DE9A778788FF}"/>
              </a:ext>
            </a:extLst>
          </p:cNvPr>
          <p:cNvGrpSpPr/>
          <p:nvPr userDrawn="1"/>
        </p:nvGrpSpPr>
        <p:grpSpPr>
          <a:xfrm rot="10800000" flipH="1" flipV="1">
            <a:off x="4714878" y="5899288"/>
            <a:ext cx="4179095"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id="{0959607F-C050-4355-908E-D24DD45D9D08}"/>
              </a:ext>
            </a:extLst>
          </p:cNvPr>
          <p:cNvGrpSpPr/>
          <p:nvPr userDrawn="1"/>
        </p:nvGrpSpPr>
        <p:grpSpPr>
          <a:xfrm rot="10800000" flipV="1">
            <a:off x="260628" y="5899288"/>
            <a:ext cx="4179095"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169995"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2413949"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4055260"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5688498"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7321735"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9144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64915" y="1709312"/>
            <a:ext cx="2648012"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657732" y="3259539"/>
            <a:ext cx="1995680"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6495649" y="2158177"/>
            <a:ext cx="1836866"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5164935" y="3403412"/>
            <a:ext cx="1113343"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4" y="6248408"/>
            <a:ext cx="2130425" cy="474663"/>
          </a:xfrm>
          <a:prstGeom prst="rect">
            <a:avLst/>
          </a:prstGeom>
          <a:ln/>
        </p:spPr>
        <p:txBody>
          <a:bodyPr/>
          <a:lstStyle>
            <a:lvl1pPr>
              <a:defRPr/>
            </a:lvl1pPr>
          </a:lstStyle>
          <a:p>
            <a:pPr>
              <a:defRPr/>
            </a:pPr>
            <a:fld id="{0C16D3C5-B4D6-43EE-A50C-B7182C45A3F4}" type="datetime1">
              <a:rPr lang="en-US"/>
              <a:pPr>
                <a:defRPr/>
              </a:pPr>
              <a:t>12/30/2020</a:t>
            </a:fld>
            <a:endParaRPr lang="en-US"/>
          </a:p>
        </p:txBody>
      </p:sp>
      <p:sp>
        <p:nvSpPr>
          <p:cNvPr id="3" name="Rectangle 12"/>
          <p:cNvSpPr>
            <a:spLocks noGrp="1" noChangeArrowheads="1"/>
          </p:cNvSpPr>
          <p:nvPr>
            <p:ph type="ftr" sz="quarter" idx="11"/>
          </p:nvPr>
        </p:nvSpPr>
        <p:spPr>
          <a:xfrm>
            <a:off x="5791200" y="6248408"/>
            <a:ext cx="2897188" cy="474663"/>
          </a:xfrm>
          <a:prstGeom prst="rect">
            <a:avLst/>
          </a:prstGeom>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xfrm>
            <a:off x="84142" y="6242050"/>
            <a:ext cx="587375" cy="488950"/>
          </a:xfrm>
          <a:prstGeom prst="rect">
            <a:avLst/>
          </a:prstGeom>
          <a:ln/>
        </p:spPr>
        <p:txBody>
          <a:bodyPr/>
          <a:lstStyle>
            <a:lvl1pPr>
              <a:defRPr/>
            </a:lvl1pPr>
          </a:lstStyle>
          <a:p>
            <a:fld id="{858C00EE-D624-44DA-B835-6C6FB1C61345}" type="slidenum">
              <a:rPr lang="en-US"/>
              <a:pPr/>
              <a:t>‹#›</a:t>
            </a:fld>
            <a:endParaRPr lang="en-US"/>
          </a:p>
        </p:txBody>
      </p:sp>
    </p:spTree>
    <p:extLst>
      <p:ext uri="{BB962C8B-B14F-4D97-AF65-F5344CB8AC3E}">
        <p14:creationId xmlns:p14="http://schemas.microsoft.com/office/powerpoint/2010/main" val="14759093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4"/>
            <a:ext cx="84582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152532"/>
            <a:ext cx="8229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867400" y="6461133"/>
            <a:ext cx="2895600" cy="320675"/>
          </a:xfrm>
          <a:prstGeom prst="rect">
            <a:avLst/>
          </a:prstGeom>
          <a:ln/>
        </p:spPr>
        <p:txBody>
          <a:bodyPr/>
          <a:lstStyle>
            <a:lvl1pPr>
              <a:defRPr/>
            </a:lvl1pPr>
          </a:lstStyle>
          <a:p>
            <a:pPr>
              <a:defRPr/>
            </a:pPr>
            <a:r>
              <a:rPr lang="en-US"/>
              <a:t>Company Logo</a:t>
            </a:r>
          </a:p>
        </p:txBody>
      </p:sp>
      <p:sp>
        <p:nvSpPr>
          <p:cNvPr id="5" name="Rectangle 6"/>
          <p:cNvSpPr>
            <a:spLocks noGrp="1" noChangeArrowheads="1"/>
          </p:cNvSpPr>
          <p:nvPr>
            <p:ph type="sldNum" sz="quarter" idx="11"/>
          </p:nvPr>
        </p:nvSpPr>
        <p:spPr>
          <a:xfrm>
            <a:off x="3505200" y="6461133"/>
            <a:ext cx="2133600" cy="320675"/>
          </a:xfrm>
          <a:prstGeom prst="rect">
            <a:avLst/>
          </a:prstGeom>
          <a:ln/>
        </p:spPr>
        <p:txBody>
          <a:bodyPr/>
          <a:lstStyle>
            <a:lvl1pPr>
              <a:defRPr/>
            </a:lvl1pPr>
          </a:lstStyle>
          <a:p>
            <a:pPr>
              <a:defRPr/>
            </a:pPr>
            <a:fld id="{37F7C18C-C440-4B0C-9A20-CB07824FBC2F}" type="slidenum">
              <a:rPr lang="en-US"/>
              <a:pPr>
                <a:defRPr/>
              </a:pPr>
              <a:t>‹#›</a:t>
            </a:fld>
            <a:endParaRPr lang="en-US"/>
          </a:p>
        </p:txBody>
      </p:sp>
      <p:sp>
        <p:nvSpPr>
          <p:cNvPr id="6" name="Rectangle 4"/>
          <p:cNvSpPr>
            <a:spLocks noGrp="1" noChangeArrowheads="1"/>
          </p:cNvSpPr>
          <p:nvPr>
            <p:ph type="dt" sz="half" idx="12"/>
          </p:nvPr>
        </p:nvSpPr>
        <p:spPr>
          <a:xfrm>
            <a:off x="14288" y="838200"/>
            <a:ext cx="84582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90728191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543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3779913" y="404664"/>
            <a:ext cx="536408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4231395" y="733309"/>
            <a:ext cx="4475003"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1" y="0"/>
            <a:ext cx="3779912"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4015368" y="733302"/>
            <a:ext cx="152772"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8">
            <a:extLst>
              <a:ext uri="{FF2B5EF4-FFF2-40B4-BE49-F238E27FC236}">
                <a16:creationId xmlns:a16="http://schemas.microsoft.com/office/drawing/2014/main" id="{F98C2D50-3619-48EA-833C-CBFA42C474ED}"/>
              </a:ext>
            </a:extLst>
          </p:cNvPr>
          <p:cNvGrpSpPr/>
          <p:nvPr userDrawn="1"/>
        </p:nvGrpSpPr>
        <p:grpSpPr>
          <a:xfrm rot="10800000" flipH="1" flipV="1">
            <a:off x="4266469" y="5899288"/>
            <a:ext cx="4627502" cy="862288"/>
            <a:chOff x="-711608" y="4905446"/>
            <a:chExt cx="12267395" cy="1714429"/>
          </a:xfrm>
        </p:grpSpPr>
        <p:sp>
          <p:nvSpPr>
            <p:cNvPr id="10" name="Freeform: Shape 9">
              <a:extLst>
                <a:ext uri="{FF2B5EF4-FFF2-40B4-BE49-F238E27FC236}">
                  <a16:creationId xmlns:a16="http://schemas.microsoft.com/office/drawing/2014/main"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3">
              <a:extLst>
                <a:ext uri="{FF2B5EF4-FFF2-40B4-BE49-F238E27FC236}">
                  <a16:creationId xmlns:a16="http://schemas.microsoft.com/office/drawing/2014/main"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0253712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C2C52B6D-34FB-4FDE-831C-0BC7BB7E8FCC}"/>
              </a:ext>
            </a:extLst>
          </p:cNvPr>
          <p:cNvGrpSpPr/>
          <p:nvPr userDrawn="1"/>
        </p:nvGrpSpPr>
        <p:grpSpPr>
          <a:xfrm>
            <a:off x="0" y="5728740"/>
            <a:ext cx="9144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28"/>
            <a:ext cx="9144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72238957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FF64A139-89E3-4D4F-9B56-AAF9F4CAE69A}" type="slidenum">
              <a:rPr lang="en-US" altLang="en-US"/>
              <a:pPr/>
              <a:t>‹#›</a:t>
            </a:fld>
            <a:endParaRPr lang="en-US" altLang="en-US"/>
          </a:p>
        </p:txBody>
      </p:sp>
    </p:spTree>
    <p:extLst>
      <p:ext uri="{BB962C8B-B14F-4D97-AF65-F5344CB8AC3E}">
        <p14:creationId xmlns:p14="http://schemas.microsoft.com/office/powerpoint/2010/main" val="39516908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44E94AA2-6741-4B89-86E7-853BEEED444B}"/>
              </a:ext>
            </a:extLst>
          </p:cNvPr>
          <p:cNvSpPr>
            <a:spLocks noGrp="1"/>
          </p:cNvSpPr>
          <p:nvPr>
            <p:ph type="pic" sz="quarter" idx="14" hasCustomPrompt="1"/>
          </p:nvPr>
        </p:nvSpPr>
        <p:spPr>
          <a:xfrm>
            <a:off x="519967" y="609605"/>
            <a:ext cx="3268265"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p14="http://schemas.microsoft.com/office/powerpoint/2010/main" val="263404660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15041" y="5839007"/>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6BA95570-ABCA-4EAA-A150-DE9A778788FF}"/>
              </a:ext>
            </a:extLst>
          </p:cNvPr>
          <p:cNvGrpSpPr/>
          <p:nvPr userDrawn="1"/>
        </p:nvGrpSpPr>
        <p:grpSpPr>
          <a:xfrm rot="10800000" flipH="1" flipV="1">
            <a:off x="4714875" y="5899288"/>
            <a:ext cx="4179095"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id="{0959607F-C050-4355-908E-D24DD45D9D08}"/>
              </a:ext>
            </a:extLst>
          </p:cNvPr>
          <p:cNvGrpSpPr/>
          <p:nvPr userDrawn="1"/>
        </p:nvGrpSpPr>
        <p:grpSpPr>
          <a:xfrm rot="10800000" flipV="1">
            <a:off x="260626" y="5899288"/>
            <a:ext cx="4179095"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169994"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2413947"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4055257"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5688495"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7321732"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9144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064915" y="1709312"/>
            <a:ext cx="2648012"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657732" y="3259539"/>
            <a:ext cx="1995680"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6495649" y="2158177"/>
            <a:ext cx="1836866"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5164932" y="3403406"/>
            <a:ext cx="1113343"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1" y="6248402"/>
            <a:ext cx="2130425" cy="474663"/>
          </a:xfrm>
          <a:prstGeom prst="rect">
            <a:avLst/>
          </a:prstGeom>
          <a:ln/>
        </p:spPr>
        <p:txBody>
          <a:bodyPr/>
          <a:lstStyle>
            <a:lvl1pPr>
              <a:defRPr/>
            </a:lvl1pPr>
          </a:lstStyle>
          <a:p>
            <a:pPr>
              <a:defRPr/>
            </a:pPr>
            <a:fld id="{0C16D3C5-B4D6-43EE-A50C-B7182C45A3F4}" type="datetime1">
              <a:rPr lang="en-US"/>
              <a:pPr>
                <a:defRPr/>
              </a:pPr>
              <a:t>12/30/2020</a:t>
            </a:fld>
            <a:endParaRPr lang="en-US"/>
          </a:p>
        </p:txBody>
      </p:sp>
      <p:sp>
        <p:nvSpPr>
          <p:cNvPr id="3" name="Rectangle 12"/>
          <p:cNvSpPr>
            <a:spLocks noGrp="1" noChangeArrowheads="1"/>
          </p:cNvSpPr>
          <p:nvPr>
            <p:ph type="ftr" sz="quarter" idx="11"/>
          </p:nvPr>
        </p:nvSpPr>
        <p:spPr>
          <a:xfrm>
            <a:off x="5791200" y="6248402"/>
            <a:ext cx="2897188" cy="474663"/>
          </a:xfrm>
          <a:prstGeom prst="rect">
            <a:avLst/>
          </a:prstGeom>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xfrm>
            <a:off x="84139" y="6242050"/>
            <a:ext cx="587375" cy="488950"/>
          </a:xfrm>
          <a:prstGeom prst="rect">
            <a:avLst/>
          </a:prstGeom>
          <a:ln/>
        </p:spPr>
        <p:txBody>
          <a:bodyPr/>
          <a:lstStyle>
            <a:lvl1pPr>
              <a:defRPr/>
            </a:lvl1pPr>
          </a:lstStyle>
          <a:p>
            <a:fld id="{858C00EE-D624-44DA-B835-6C6FB1C61345}" type="slidenum">
              <a:rPr lang="en-US"/>
              <a:pPr/>
              <a:t>‹#›</a:t>
            </a:fld>
            <a:endParaRPr lang="en-US"/>
          </a:p>
        </p:txBody>
      </p:sp>
    </p:spTree>
    <p:extLst>
      <p:ext uri="{BB962C8B-B14F-4D97-AF65-F5344CB8AC3E}">
        <p14:creationId xmlns:p14="http://schemas.microsoft.com/office/powerpoint/2010/main" val="147590933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2"/>
            <a:ext cx="84582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152527"/>
            <a:ext cx="8229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867400" y="6461127"/>
            <a:ext cx="2895600" cy="320675"/>
          </a:xfrm>
          <a:prstGeom prst="rect">
            <a:avLst/>
          </a:prstGeom>
          <a:ln/>
        </p:spPr>
        <p:txBody>
          <a:bodyPr/>
          <a:lstStyle>
            <a:lvl1pPr>
              <a:defRPr/>
            </a:lvl1pPr>
          </a:lstStyle>
          <a:p>
            <a:pPr>
              <a:defRPr/>
            </a:pPr>
            <a:r>
              <a:rPr lang="en-US"/>
              <a:t>Company Logo</a:t>
            </a:r>
          </a:p>
        </p:txBody>
      </p:sp>
      <p:sp>
        <p:nvSpPr>
          <p:cNvPr id="5" name="Rectangle 6"/>
          <p:cNvSpPr>
            <a:spLocks noGrp="1" noChangeArrowheads="1"/>
          </p:cNvSpPr>
          <p:nvPr>
            <p:ph type="sldNum" sz="quarter" idx="11"/>
          </p:nvPr>
        </p:nvSpPr>
        <p:spPr>
          <a:xfrm>
            <a:off x="3505200" y="6461127"/>
            <a:ext cx="2133600" cy="320675"/>
          </a:xfrm>
          <a:prstGeom prst="rect">
            <a:avLst/>
          </a:prstGeom>
          <a:ln/>
        </p:spPr>
        <p:txBody>
          <a:bodyPr/>
          <a:lstStyle>
            <a:lvl1pPr>
              <a:defRPr/>
            </a:lvl1pPr>
          </a:lstStyle>
          <a:p>
            <a:pPr>
              <a:defRPr/>
            </a:pPr>
            <a:fld id="{37F7C18C-C440-4B0C-9A20-CB07824FBC2F}" type="slidenum">
              <a:rPr lang="en-US"/>
              <a:pPr>
                <a:defRPr/>
              </a:pPr>
              <a:t>‹#›</a:t>
            </a:fld>
            <a:endParaRPr lang="en-US"/>
          </a:p>
        </p:txBody>
      </p:sp>
      <p:sp>
        <p:nvSpPr>
          <p:cNvPr id="6" name="Rectangle 4"/>
          <p:cNvSpPr>
            <a:spLocks noGrp="1" noChangeArrowheads="1"/>
          </p:cNvSpPr>
          <p:nvPr>
            <p:ph type="dt" sz="half" idx="12"/>
          </p:nvPr>
        </p:nvSpPr>
        <p:spPr>
          <a:xfrm>
            <a:off x="14288" y="838200"/>
            <a:ext cx="84582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90728191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72543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3779913" y="404664"/>
            <a:ext cx="536408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4231392" y="733303"/>
            <a:ext cx="4475003"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1" y="0"/>
            <a:ext cx="3779912"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4015368" y="733302"/>
            <a:ext cx="152772"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8">
            <a:extLst>
              <a:ext uri="{FF2B5EF4-FFF2-40B4-BE49-F238E27FC236}">
                <a16:creationId xmlns:a16="http://schemas.microsoft.com/office/drawing/2014/main" id="{F98C2D50-3619-48EA-833C-CBFA42C474ED}"/>
              </a:ext>
            </a:extLst>
          </p:cNvPr>
          <p:cNvGrpSpPr/>
          <p:nvPr userDrawn="1"/>
        </p:nvGrpSpPr>
        <p:grpSpPr>
          <a:xfrm rot="10800000" flipH="1" flipV="1">
            <a:off x="4266468" y="5899288"/>
            <a:ext cx="4627502" cy="862288"/>
            <a:chOff x="-711608" y="4905446"/>
            <a:chExt cx="12267395" cy="1714429"/>
          </a:xfrm>
        </p:grpSpPr>
        <p:sp>
          <p:nvSpPr>
            <p:cNvPr id="10" name="Freeform: Shape 9">
              <a:extLst>
                <a:ext uri="{FF2B5EF4-FFF2-40B4-BE49-F238E27FC236}">
                  <a16:creationId xmlns:a16="http://schemas.microsoft.com/office/drawing/2014/main"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3">
              <a:extLst>
                <a:ext uri="{FF2B5EF4-FFF2-40B4-BE49-F238E27FC236}">
                  <a16:creationId xmlns:a16="http://schemas.microsoft.com/office/drawing/2014/main"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02537128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id="{C2C52B6D-34FB-4FDE-831C-0BC7BB7E8FCC}"/>
              </a:ext>
            </a:extLst>
          </p:cNvPr>
          <p:cNvGrpSpPr/>
          <p:nvPr userDrawn="1"/>
        </p:nvGrpSpPr>
        <p:grpSpPr>
          <a:xfrm>
            <a:off x="0" y="5728740"/>
            <a:ext cx="9144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22"/>
            <a:ext cx="9144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7223895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FF64A139-89E3-4D4F-9B56-AAF9F4CAE69A}" type="slidenum">
              <a:rPr lang="en-US" altLang="en-US"/>
              <a:pPr/>
              <a:t>‹#›</a:t>
            </a:fld>
            <a:endParaRPr lang="en-US" altLang="en-US"/>
          </a:p>
        </p:txBody>
      </p:sp>
    </p:spTree>
    <p:extLst>
      <p:ext uri="{BB962C8B-B14F-4D97-AF65-F5344CB8AC3E}">
        <p14:creationId xmlns:p14="http://schemas.microsoft.com/office/powerpoint/2010/main" val="395169085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44E94AA2-6741-4B89-86E7-853BEEED444B}"/>
              </a:ext>
            </a:extLst>
          </p:cNvPr>
          <p:cNvSpPr>
            <a:spLocks noGrp="1"/>
          </p:cNvSpPr>
          <p:nvPr>
            <p:ph type="pic" sz="quarter" idx="14" hasCustomPrompt="1"/>
          </p:nvPr>
        </p:nvSpPr>
        <p:spPr>
          <a:xfrm>
            <a:off x="519964" y="609604"/>
            <a:ext cx="3268265"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p14="http://schemas.microsoft.com/office/powerpoint/2010/main" val="263404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26" Type="http://schemas.openxmlformats.org/officeDocument/2006/relationships/theme" Target="../theme/theme2.xml"/><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5" Type="http://schemas.openxmlformats.org/officeDocument/2006/relationships/slideLayout" Target="../slideLayouts/slideLayout41.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slideLayout" Target="../slideLayouts/slideLayout40.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slideLayout" Target="../slideLayouts/slideLayout39.xml"/><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slideLayout" Target="../slideLayouts/slideLayout3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theme" Target="../theme/theme3.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slideLayout" Target="../slideLayouts/slideLayout71.xml"/><Relationship Id="rId18" Type="http://schemas.openxmlformats.org/officeDocument/2006/relationships/theme" Target="../theme/theme4.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17" Type="http://schemas.openxmlformats.org/officeDocument/2006/relationships/slideLayout" Target="../slideLayouts/slideLayout75.xml"/><Relationship Id="rId2" Type="http://schemas.openxmlformats.org/officeDocument/2006/relationships/slideLayout" Target="../slideLayouts/slideLayout60.xml"/><Relationship Id="rId16" Type="http://schemas.openxmlformats.org/officeDocument/2006/relationships/slideLayout" Target="../slideLayouts/slideLayout74.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slideLayout" Target="../slideLayouts/slideLayout7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pPr/>
              <a:t>12/30/2020</a:t>
            </a:fld>
            <a:endParaRPr lang="en-US"/>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pPr/>
              <a:t>‹#›</a:t>
            </a:fld>
            <a:endParaRPr lang="en-US"/>
          </a:p>
        </p:txBody>
      </p:sp>
    </p:spTree>
    <p:extLst>
      <p:ext uri="{BB962C8B-B14F-4D97-AF65-F5344CB8AC3E}">
        <p14:creationId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6" r:id="rId12"/>
    <p:sldLayoutId id="2147483687" r:id="rId13"/>
    <p:sldLayoutId id="2147483688" r:id="rId14"/>
    <p:sldLayoutId id="2147483689" r:id="rId15"/>
    <p:sldLayoutId id="2147483690"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 id="214748372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6" Type="http://schemas.openxmlformats.org/officeDocument/2006/relationships/image" Target="../media/image17.pn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12.xml"/><Relationship Id="rId5" Type="http://schemas.openxmlformats.org/officeDocument/2006/relationships/image" Target="../media/image68.jpeg"/><Relationship Id="rId4" Type="http://schemas.openxmlformats.org/officeDocument/2006/relationships/image" Target="../media/image67.jpeg"/></Relationships>
</file>

<file path=ppt/slides/_rels/slide3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73.jpeg"/><Relationship Id="rId4" Type="http://schemas.openxmlformats.org/officeDocument/2006/relationships/image" Target="../media/image72.png"/></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4.jpeg"/><Relationship Id="rId1" Type="http://schemas.openxmlformats.org/officeDocument/2006/relationships/slideLayout" Target="../slideLayouts/slideLayout1.xml"/><Relationship Id="rId6" Type="http://schemas.openxmlformats.org/officeDocument/2006/relationships/image" Target="../media/image73.jpeg"/><Relationship Id="rId5" Type="http://schemas.openxmlformats.org/officeDocument/2006/relationships/image" Target="../media/image72.png"/><Relationship Id="rId4" Type="http://schemas.openxmlformats.org/officeDocument/2006/relationships/image" Target="../media/image75.jpeg"/></Relationships>
</file>

<file path=ppt/slides/_rels/slide3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9.jpeg"/><Relationship Id="rId4" Type="http://schemas.openxmlformats.org/officeDocument/2006/relationships/image" Target="../media/image78.jpeg"/></Relationships>
</file>

<file path=ppt/slides/_rels/slide3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3.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12.xml"/><Relationship Id="rId1" Type="http://schemas.openxmlformats.org/officeDocument/2006/relationships/video" Target="file:///D:\Lom%20wa\New%20Folder\Final%20Release\chuyende%2018.wmv" TargetMode="Externa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4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hyperlink" Target="Clip%20hay%20v&#224;%20&#253;%20ngh&#297;a%20mang%20th&#244;ng%20&#273;i&#7879;p%20b&#7843;o%20v&#7879;%20m&#244;i%20tr&#432;&#7901;ng.mp4" TargetMode="Externa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98.gif"/><Relationship Id="rId2" Type="http://schemas.openxmlformats.org/officeDocument/2006/relationships/image" Target="../media/image97.jpeg"/><Relationship Id="rId1" Type="http://schemas.openxmlformats.org/officeDocument/2006/relationships/slideLayout" Target="../slideLayouts/slideLayout2.xml"/><Relationship Id="rId5" Type="http://schemas.openxmlformats.org/officeDocument/2006/relationships/image" Target="../media/image100.jpeg"/><Relationship Id="rId4" Type="http://schemas.openxmlformats.org/officeDocument/2006/relationships/image" Target="../media/image99.jpeg"/></Relationships>
</file>

<file path=ppt/slides/_rels/slide53.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58.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5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60.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59.xml"/></Relationships>
</file>

<file path=ppt/slides/_rels/slide61.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60.xml"/></Relationships>
</file>

<file path=ppt/slides/_rels/slide6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outerShdw dist="107763" dir="2700000" algn="ctr" rotWithShape="0">
              <a:srgbClr val="4D4D4D">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381000" y="3037582"/>
            <a:ext cx="8458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smtClean="0">
                <a:solidFill>
                  <a:schemeClr val="bg1"/>
                </a:solidFill>
                <a:latin typeface="Times New Roman" pitchFamily="18" charset="0"/>
                <a:cs typeface="Times New Roman" pitchFamily="18" charset="0"/>
              </a:rPr>
              <a:t>ĐẶC TRƯNG VÀ PHƯƠNG HƯỚNG XÂY DỰNG CHỦ NGHĨA XÃ HỘI Ở VIỆT NAM</a:t>
            </a:r>
            <a:endParaRPr lang="en-US" sz="3200" b="1">
              <a:solidFill>
                <a:schemeClr val="bg1"/>
              </a:solidFill>
              <a:latin typeface="Times New Roman" pitchFamily="18" charset="0"/>
              <a:cs typeface="Times New Roman" pitchFamily="18" charset="0"/>
            </a:endParaRPr>
          </a:p>
        </p:txBody>
      </p:sp>
      <p:sp>
        <p:nvSpPr>
          <p:cNvPr id="5127" name="Text Box 7"/>
          <p:cNvSpPr txBox="1">
            <a:spLocks noChangeArrowheads="1"/>
          </p:cNvSpPr>
          <p:nvPr/>
        </p:nvSpPr>
        <p:spPr bwMode="auto">
          <a:xfrm>
            <a:off x="3733800" y="1981200"/>
            <a:ext cx="1447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3200" b="1" u="sng" dirty="0" err="1">
                <a:solidFill>
                  <a:srgbClr val="FFFF00"/>
                </a:solidFill>
              </a:rPr>
              <a:t>Bài</a:t>
            </a:r>
            <a:r>
              <a:rPr lang="en-US" sz="3200" b="1" u="sng" dirty="0">
                <a:solidFill>
                  <a:srgbClr val="FFFF00"/>
                </a:solidFill>
              </a:rPr>
              <a:t> </a:t>
            </a:r>
            <a:r>
              <a:rPr lang="en-US" sz="3200" b="1" u="sng" dirty="0" smtClean="0">
                <a:solidFill>
                  <a:srgbClr val="FFFF00"/>
                </a:solidFill>
              </a:rPr>
              <a:t>4</a:t>
            </a:r>
            <a:endParaRPr lang="en-US" sz="3200" b="1" u="sng" dirty="0">
              <a:solidFill>
                <a:srgbClr val="FFFF00"/>
              </a:solidFill>
            </a:endParaRPr>
          </a:p>
        </p:txBody>
      </p:sp>
      <p:grpSp>
        <p:nvGrpSpPr>
          <p:cNvPr id="8" name="Group 11"/>
          <p:cNvGrpSpPr>
            <a:grpSpLocks/>
          </p:cNvGrpSpPr>
          <p:nvPr/>
        </p:nvGrpSpPr>
        <p:grpSpPr bwMode="auto">
          <a:xfrm>
            <a:off x="6705600" y="228850"/>
            <a:ext cx="2363273" cy="1447550"/>
            <a:chOff x="340" y="1434"/>
            <a:chExt cx="1552" cy="500"/>
          </a:xfrm>
        </p:grpSpPr>
        <p:pic>
          <p:nvPicPr>
            <p:cNvPr id="9" name="Picture 12" descr="Co Da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0" y="1434"/>
              <a:ext cx="1361"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3"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83" y="1434"/>
              <a:ext cx="509" cy="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5" descr="Karl_Marx"/>
          <p:cNvPicPr>
            <a:picLocks noChangeAspect="1" noChangeArrowheads="1"/>
          </p:cNvPicPr>
          <p:nvPr/>
        </p:nvPicPr>
        <p:blipFill>
          <a:blip r:embed="rId7" cstate="print"/>
          <a:srcRect/>
          <a:stretch>
            <a:fillRect/>
          </a:stretch>
        </p:blipFill>
        <p:spPr bwMode="auto">
          <a:xfrm>
            <a:off x="128790" y="166039"/>
            <a:ext cx="1275764" cy="1434161"/>
          </a:xfrm>
          <a:prstGeom prst="ellipse">
            <a:avLst/>
          </a:prstGeom>
          <a:ln>
            <a:noFill/>
          </a:ln>
          <a:effectLst>
            <a:softEdge rad="112500"/>
          </a:effectLst>
        </p:spPr>
      </p:pic>
      <p:pic>
        <p:nvPicPr>
          <p:cNvPr id="12" name="Picture 11" descr="Friedich Engels.jpg"/>
          <p:cNvPicPr>
            <a:picLocks noChangeAspect="1"/>
          </p:cNvPicPr>
          <p:nvPr/>
        </p:nvPicPr>
        <p:blipFill>
          <a:blip r:embed="rId8"/>
          <a:stretch>
            <a:fillRect/>
          </a:stretch>
        </p:blipFill>
        <p:spPr>
          <a:xfrm>
            <a:off x="2819400" y="306711"/>
            <a:ext cx="1143000" cy="1358108"/>
          </a:xfrm>
          <a:prstGeom prst="ellipse">
            <a:avLst/>
          </a:prstGeom>
          <a:ln>
            <a:noFill/>
          </a:ln>
          <a:effectLst>
            <a:softEdge rad="112500"/>
          </a:effectLst>
        </p:spPr>
      </p:pic>
      <p:pic>
        <p:nvPicPr>
          <p:cNvPr id="13" name="Picture 12" descr="2lENIN.jpg"/>
          <p:cNvPicPr>
            <a:picLocks noChangeAspect="1"/>
          </p:cNvPicPr>
          <p:nvPr/>
        </p:nvPicPr>
        <p:blipFill>
          <a:blip r:embed="rId9"/>
          <a:stretch>
            <a:fillRect/>
          </a:stretch>
        </p:blipFill>
        <p:spPr>
          <a:xfrm>
            <a:off x="1446267" y="228851"/>
            <a:ext cx="1144533" cy="1435968"/>
          </a:xfrm>
          <a:prstGeom prst="ellipse">
            <a:avLst/>
          </a:prstGeom>
          <a:ln>
            <a:noFill/>
          </a:ln>
          <a:effectLst>
            <a:softEdge rad="112500"/>
          </a:effectLst>
        </p:spPr>
      </p:pic>
      <p:pic>
        <p:nvPicPr>
          <p:cNvPr id="14" name="Picture 13" descr="hoa_nha_Bac2.jpg"/>
          <p:cNvPicPr>
            <a:picLocks noChangeAspect="1"/>
          </p:cNvPicPr>
          <p:nvPr/>
        </p:nvPicPr>
        <p:blipFill>
          <a:blip r:embed="rId10" cstate="print"/>
          <a:stretch>
            <a:fillRect/>
          </a:stretch>
        </p:blipFill>
        <p:spPr>
          <a:xfrm>
            <a:off x="4343400" y="230411"/>
            <a:ext cx="1345865" cy="1445989"/>
          </a:xfrm>
          <a:prstGeom prst="rect">
            <a:avLst/>
          </a:prstGeom>
          <a:ln>
            <a:noFill/>
          </a:ln>
          <a:effectLst>
            <a:softEdge rad="112500"/>
          </a:effectLst>
        </p:spPr>
      </p:pic>
    </p:spTree>
    <p:extLst>
      <p:ext uri="{BB962C8B-B14F-4D97-AF65-F5344CB8AC3E}">
        <p14:creationId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762000" y="2005205"/>
            <a:ext cx="772098"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4005278" y="3457575"/>
            <a:ext cx="282179"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2286000" y="4672200"/>
            <a:ext cx="6553200"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C00000"/>
                </a:solidFill>
                <a:latin typeface="Times New Roman" pitchFamily="18" charset="0"/>
                <a:cs typeface="Times New Roman" pitchFamily="18" charset="0"/>
              </a:rPr>
              <a:t>Phương hướng xây dựng Chủ nghĩa xã hội </a:t>
            </a:r>
          </a:p>
          <a:p>
            <a:pPr algn="ctr">
              <a:buNone/>
            </a:pPr>
            <a:r>
              <a:rPr lang="nl-NL" sz="2800" b="1" dirty="0" smtClean="0">
                <a:solidFill>
                  <a:srgbClr val="C00000"/>
                </a:solidFill>
                <a:latin typeface="Times New Roman" pitchFamily="18" charset="0"/>
                <a:cs typeface="Times New Roman" pitchFamily="18" charset="0"/>
              </a:rPr>
              <a:t>ở Việt Nam</a:t>
            </a:r>
            <a:endParaRPr lang="en-US" sz="2800" dirty="0">
              <a:solidFill>
                <a:srgbClr val="C00000"/>
              </a:solidFill>
              <a:latin typeface="Times New Roman" pitchFamily="18" charset="0"/>
              <a:cs typeface="Times New Roman" pitchFamily="18" charset="0"/>
            </a:endParaRPr>
          </a:p>
        </p:txBody>
      </p:sp>
      <p:sp>
        <p:nvSpPr>
          <p:cNvPr id="391175" name="AutoShape 11"/>
          <p:cNvSpPr>
            <a:spLocks noChangeArrowheads="1"/>
          </p:cNvSpPr>
          <p:nvPr/>
        </p:nvSpPr>
        <p:spPr bwMode="gray">
          <a:xfrm>
            <a:off x="2286002" y="1724446"/>
            <a:ext cx="6128385"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002060"/>
                </a:solidFill>
                <a:latin typeface="Times New Roman" pitchFamily="18" charset="0"/>
                <a:cs typeface="Times New Roman" pitchFamily="18" charset="0"/>
              </a:rPr>
              <a:t>Đặc trưng của Chủ nghĩa xã hội ở </a:t>
            </a:r>
          </a:p>
          <a:p>
            <a:pPr algn="ctr">
              <a:buNone/>
            </a:pPr>
            <a:r>
              <a:rPr lang="nl-NL" sz="2800" b="1" dirty="0" smtClean="0">
                <a:solidFill>
                  <a:srgbClr val="002060"/>
                </a:solidFill>
                <a:latin typeface="Times New Roman" pitchFamily="18" charset="0"/>
                <a:cs typeface="Times New Roman" pitchFamily="18" charset="0"/>
              </a:rPr>
              <a:t>Việt Nam</a:t>
            </a:r>
            <a:endParaRPr lang="en-US" sz="2800" dirty="0">
              <a:solidFill>
                <a:srgbClr val="002060"/>
              </a:solidFill>
              <a:latin typeface="Times New Roman" pitchFamily="18" charset="0"/>
              <a:cs typeface="Times New Roman" pitchFamily="18" charset="0"/>
            </a:endParaRPr>
          </a:p>
        </p:txBody>
      </p:sp>
      <p:sp>
        <p:nvSpPr>
          <p:cNvPr id="9229" name="AutoShape 13"/>
          <p:cNvSpPr>
            <a:spLocks noChangeArrowheads="1"/>
          </p:cNvSpPr>
          <p:nvPr/>
        </p:nvSpPr>
        <p:spPr bwMode="gray">
          <a:xfrm>
            <a:off x="1524000" y="1676428"/>
            <a:ext cx="685800"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smtClean="0">
                <a:solidFill>
                  <a:schemeClr val="bg1"/>
                </a:solidFill>
              </a:rPr>
              <a:t>I.</a:t>
            </a:r>
            <a:endParaRPr lang="en-US" sz="2800" dirty="0">
              <a:solidFill>
                <a:schemeClr val="bg1"/>
              </a:solidFill>
            </a:endParaRPr>
          </a:p>
        </p:txBody>
      </p:sp>
      <p:sp>
        <p:nvSpPr>
          <p:cNvPr id="9230" name="Freeform 14"/>
          <p:cNvSpPr>
            <a:spLocks/>
          </p:cNvSpPr>
          <p:nvPr/>
        </p:nvSpPr>
        <p:spPr bwMode="gray">
          <a:xfrm>
            <a:off x="3309939" y="1584325"/>
            <a:ext cx="608410"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3021975" y="2403159"/>
            <a:ext cx="608410"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1524003" y="4672233"/>
            <a:ext cx="708085"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smtClean="0">
                <a:solidFill>
                  <a:schemeClr val="bg1"/>
                </a:solidFill>
              </a:rPr>
              <a:t>II.</a:t>
            </a:r>
            <a:endParaRPr lang="en-US" sz="2800" dirty="0">
              <a:solidFill>
                <a:schemeClr val="bg1"/>
              </a:solidFill>
            </a:endParaRPr>
          </a:p>
        </p:txBody>
      </p:sp>
      <p:sp>
        <p:nvSpPr>
          <p:cNvPr id="9234" name="Freeform 18"/>
          <p:cNvSpPr>
            <a:spLocks/>
          </p:cNvSpPr>
          <p:nvPr/>
        </p:nvSpPr>
        <p:spPr bwMode="gray">
          <a:xfrm>
            <a:off x="3001257" y="5365783"/>
            <a:ext cx="608410"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 y="3106576"/>
            <a:ext cx="1371589"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76200" y="3554939"/>
            <a:ext cx="1123974" cy="830997"/>
          </a:xfrm>
          <a:prstGeom prst="rect">
            <a:avLst/>
          </a:prstGeom>
        </p:spPr>
        <p:txBody>
          <a:bodyPr wrap="square">
            <a:spAutoFit/>
          </a:bodyPr>
          <a:lstStyle/>
          <a:p>
            <a:pPr algn="ctr">
              <a:defRPr/>
            </a:pPr>
            <a:r>
              <a:rPr lang="en-US" sz="2400" b="1" dirty="0" smtClean="0">
                <a:solidFill>
                  <a:srgbClr val="FF0000"/>
                </a:solidFill>
                <a:latin typeface="+mj-lt"/>
              </a:rPr>
              <a:t>NỘI DUNG</a:t>
            </a:r>
            <a:endParaRPr lang="en-US" sz="2400" b="1" dirty="0">
              <a:solidFill>
                <a:srgbClr val="FF0000"/>
              </a:solidFill>
              <a:latin typeface="+mj-lt"/>
            </a:endParaRPr>
          </a:p>
        </p:txBody>
      </p:sp>
      <p:grpSp>
        <p:nvGrpSpPr>
          <p:cNvPr id="4" name="Group 31"/>
          <p:cNvGrpSpPr>
            <a:grpSpLocks/>
          </p:cNvGrpSpPr>
          <p:nvPr/>
        </p:nvGrpSpPr>
        <p:grpSpPr bwMode="auto">
          <a:xfrm>
            <a:off x="0" y="1472369"/>
            <a:ext cx="9144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marxism"/>
          <p:cNvPicPr>
            <a:picLocks noChangeAspect="1" noChangeArrowheads="1"/>
          </p:cNvPicPr>
          <p:nvPr/>
        </p:nvPicPr>
        <p:blipFill>
          <a:blip r:embed="rId2"/>
          <a:srcRect/>
          <a:stretch>
            <a:fillRect/>
          </a:stretch>
        </p:blipFill>
        <p:spPr bwMode="auto">
          <a:xfrm>
            <a:off x="0" y="838200"/>
            <a:ext cx="4191000" cy="2362200"/>
          </a:xfrm>
          <a:prstGeom prst="rect">
            <a:avLst/>
          </a:prstGeom>
          <a:noFill/>
          <a:ln w="9525">
            <a:noFill/>
            <a:miter lim="800000"/>
            <a:headEnd/>
            <a:tailEnd/>
          </a:ln>
        </p:spPr>
      </p:pic>
      <p:sp>
        <p:nvSpPr>
          <p:cNvPr id="5" name="Rectangle 4"/>
          <p:cNvSpPr/>
          <p:nvPr/>
        </p:nvSpPr>
        <p:spPr>
          <a:xfrm>
            <a:off x="4419600" y="1066800"/>
            <a:ext cx="4267200" cy="2677656"/>
          </a:xfrm>
          <a:prstGeom prst="rect">
            <a:avLst/>
          </a:prstGeom>
          <a:solidFill>
            <a:srgbClr val="FFFF00"/>
          </a:solidFill>
        </p:spPr>
        <p:txBody>
          <a:bodyPr wrap="square">
            <a:spAutoFit/>
          </a:bodyPr>
          <a:lstStyle/>
          <a:p>
            <a:pPr algn="just"/>
            <a:r>
              <a:rPr lang="en-US" sz="2400" dirty="0" err="1" smtClean="0">
                <a:solidFill>
                  <a:srgbClr val="002060"/>
                </a:solidFill>
              </a:rPr>
              <a:t>Lịch</a:t>
            </a:r>
            <a:r>
              <a:rPr lang="en-US" sz="2400" dirty="0" smtClean="0">
                <a:solidFill>
                  <a:srgbClr val="002060"/>
                </a:solidFill>
              </a:rPr>
              <a:t> </a:t>
            </a:r>
            <a:r>
              <a:rPr lang="en-US" sz="2400" dirty="0" err="1" smtClean="0">
                <a:solidFill>
                  <a:srgbClr val="002060"/>
                </a:solidFill>
              </a:rPr>
              <a:t>sử</a:t>
            </a:r>
            <a:r>
              <a:rPr lang="en-US" sz="2400" dirty="0" smtClean="0">
                <a:solidFill>
                  <a:srgbClr val="002060"/>
                </a:solidFill>
              </a:rPr>
              <a:t> </a:t>
            </a:r>
            <a:r>
              <a:rPr lang="en-US" sz="2400" dirty="0" err="1" smtClean="0">
                <a:solidFill>
                  <a:srgbClr val="002060"/>
                </a:solidFill>
              </a:rPr>
              <a:t>phát</a:t>
            </a:r>
            <a:r>
              <a:rPr lang="en-US" sz="2400" dirty="0" smtClean="0">
                <a:solidFill>
                  <a:srgbClr val="002060"/>
                </a:solidFill>
              </a:rPr>
              <a:t> </a:t>
            </a:r>
            <a:r>
              <a:rPr lang="en-US" sz="2400" dirty="0" err="1" smtClean="0">
                <a:solidFill>
                  <a:srgbClr val="002060"/>
                </a:solidFill>
              </a:rPr>
              <a:t>triển</a:t>
            </a:r>
            <a:r>
              <a:rPr lang="en-US" sz="2400" dirty="0" smtClean="0">
                <a:solidFill>
                  <a:srgbClr val="002060"/>
                </a:solidFill>
              </a:rPr>
              <a:t> </a:t>
            </a:r>
            <a:r>
              <a:rPr lang="en-US" sz="2400" dirty="0" err="1" smtClean="0">
                <a:solidFill>
                  <a:srgbClr val="002060"/>
                </a:solidFill>
              </a:rPr>
              <a:t>của</a:t>
            </a:r>
            <a:r>
              <a:rPr lang="en-US" sz="2400" dirty="0" smtClean="0">
                <a:solidFill>
                  <a:srgbClr val="002060"/>
                </a:solidFill>
              </a:rPr>
              <a:t> XH </a:t>
            </a:r>
            <a:r>
              <a:rPr lang="en-US" sz="2400" dirty="0" err="1" smtClean="0">
                <a:solidFill>
                  <a:srgbClr val="002060"/>
                </a:solidFill>
              </a:rPr>
              <a:t>loài</a:t>
            </a:r>
            <a:r>
              <a:rPr lang="en-US" sz="2400" dirty="0" smtClean="0">
                <a:solidFill>
                  <a:srgbClr val="002060"/>
                </a:solidFill>
              </a:rPr>
              <a:t> </a:t>
            </a:r>
            <a:r>
              <a:rPr lang="en-US" sz="2400" dirty="0" err="1" smtClean="0">
                <a:solidFill>
                  <a:srgbClr val="002060"/>
                </a:solidFill>
              </a:rPr>
              <a:t>người</a:t>
            </a:r>
            <a:r>
              <a:rPr lang="en-US" sz="2400" dirty="0" smtClean="0">
                <a:solidFill>
                  <a:srgbClr val="002060"/>
                </a:solidFill>
              </a:rPr>
              <a:t> </a:t>
            </a:r>
            <a:r>
              <a:rPr lang="en-US" sz="2400" dirty="0" err="1" smtClean="0">
                <a:solidFill>
                  <a:srgbClr val="002060"/>
                </a:solidFill>
              </a:rPr>
              <a:t>là</a:t>
            </a:r>
            <a:r>
              <a:rPr lang="en-US" sz="2400" dirty="0" smtClean="0">
                <a:solidFill>
                  <a:srgbClr val="002060"/>
                </a:solidFill>
              </a:rPr>
              <a:t> </a:t>
            </a:r>
            <a:r>
              <a:rPr lang="en-US" sz="2400" dirty="0" err="1" smtClean="0">
                <a:solidFill>
                  <a:srgbClr val="002060"/>
                </a:solidFill>
              </a:rPr>
              <a:t>một</a:t>
            </a:r>
            <a:r>
              <a:rPr lang="en-US" sz="2400" dirty="0" smtClean="0">
                <a:solidFill>
                  <a:srgbClr val="002060"/>
                </a:solidFill>
              </a:rPr>
              <a:t> </a:t>
            </a:r>
            <a:r>
              <a:rPr lang="en-US" sz="2400" dirty="0" err="1" smtClean="0">
                <a:solidFill>
                  <a:srgbClr val="002060"/>
                </a:solidFill>
              </a:rPr>
              <a:t>quá</a:t>
            </a:r>
            <a:r>
              <a:rPr lang="en-US" sz="2400" dirty="0" smtClean="0">
                <a:solidFill>
                  <a:srgbClr val="002060"/>
                </a:solidFill>
              </a:rPr>
              <a:t> </a:t>
            </a:r>
            <a:r>
              <a:rPr lang="en-US" sz="2400" dirty="0" err="1" smtClean="0">
                <a:solidFill>
                  <a:srgbClr val="002060"/>
                </a:solidFill>
              </a:rPr>
              <a:t>trình</a:t>
            </a:r>
            <a:r>
              <a:rPr lang="en-US" sz="2400" dirty="0" smtClean="0">
                <a:solidFill>
                  <a:srgbClr val="002060"/>
                </a:solidFill>
              </a:rPr>
              <a:t> </a:t>
            </a:r>
            <a:r>
              <a:rPr lang="en-US" sz="2400" dirty="0" err="1" smtClean="0">
                <a:solidFill>
                  <a:srgbClr val="002060"/>
                </a:solidFill>
              </a:rPr>
              <a:t>lịch</a:t>
            </a:r>
            <a:r>
              <a:rPr lang="en-US" sz="2400" dirty="0" smtClean="0">
                <a:solidFill>
                  <a:srgbClr val="002060"/>
                </a:solidFill>
              </a:rPr>
              <a:t> </a:t>
            </a:r>
            <a:r>
              <a:rPr lang="en-US" sz="2400" dirty="0" err="1" smtClean="0">
                <a:solidFill>
                  <a:srgbClr val="002060"/>
                </a:solidFill>
              </a:rPr>
              <a:t>sử</a:t>
            </a:r>
            <a:r>
              <a:rPr lang="en-US" sz="2400" dirty="0" smtClean="0">
                <a:solidFill>
                  <a:srgbClr val="002060"/>
                </a:solidFill>
              </a:rPr>
              <a:t> </a:t>
            </a:r>
            <a:r>
              <a:rPr lang="en-US" sz="2400" dirty="0" err="1" smtClean="0">
                <a:solidFill>
                  <a:srgbClr val="002060"/>
                </a:solidFill>
              </a:rPr>
              <a:t>tự</a:t>
            </a:r>
            <a:r>
              <a:rPr lang="en-US" sz="2400" dirty="0" smtClean="0">
                <a:solidFill>
                  <a:srgbClr val="002060"/>
                </a:solidFill>
              </a:rPr>
              <a:t> </a:t>
            </a:r>
            <a:r>
              <a:rPr lang="en-US" sz="2400" dirty="0" err="1" smtClean="0">
                <a:solidFill>
                  <a:srgbClr val="002060"/>
                </a:solidFill>
              </a:rPr>
              <a:t>nhiên</a:t>
            </a:r>
            <a:r>
              <a:rPr lang="en-US" sz="2400" dirty="0" smtClean="0">
                <a:solidFill>
                  <a:srgbClr val="002060"/>
                </a:solidFill>
              </a:rPr>
              <a:t>, </a:t>
            </a:r>
            <a:r>
              <a:rPr lang="en-US" sz="2400" dirty="0" err="1" smtClean="0">
                <a:solidFill>
                  <a:srgbClr val="002060"/>
                </a:solidFill>
              </a:rPr>
              <a:t>tuần</a:t>
            </a:r>
            <a:r>
              <a:rPr lang="en-US" sz="2400" dirty="0" smtClean="0">
                <a:solidFill>
                  <a:srgbClr val="002060"/>
                </a:solidFill>
              </a:rPr>
              <a:t> </a:t>
            </a:r>
            <a:r>
              <a:rPr lang="en-US" sz="2400" dirty="0" err="1" smtClean="0">
                <a:solidFill>
                  <a:srgbClr val="002060"/>
                </a:solidFill>
              </a:rPr>
              <a:t>tự</a:t>
            </a:r>
            <a:r>
              <a:rPr lang="en-US" sz="2400" dirty="0" smtClean="0">
                <a:solidFill>
                  <a:srgbClr val="002060"/>
                </a:solidFill>
              </a:rPr>
              <a:t> </a:t>
            </a:r>
            <a:r>
              <a:rPr lang="en-US" sz="2400" dirty="0" err="1" smtClean="0">
                <a:solidFill>
                  <a:srgbClr val="002060"/>
                </a:solidFill>
              </a:rPr>
              <a:t>trải</a:t>
            </a:r>
            <a:r>
              <a:rPr lang="en-US" sz="2400" dirty="0" smtClean="0">
                <a:solidFill>
                  <a:srgbClr val="002060"/>
                </a:solidFill>
              </a:rPr>
              <a:t> qua </a:t>
            </a:r>
            <a:r>
              <a:rPr lang="en-US" sz="2400" dirty="0" err="1" smtClean="0">
                <a:solidFill>
                  <a:srgbClr val="002060"/>
                </a:solidFill>
              </a:rPr>
              <a:t>các</a:t>
            </a:r>
            <a:r>
              <a:rPr lang="en-US" sz="2400" dirty="0" smtClean="0">
                <a:solidFill>
                  <a:srgbClr val="002060"/>
                </a:solidFill>
              </a:rPr>
              <a:t> </a:t>
            </a:r>
            <a:r>
              <a:rPr lang="en-US" sz="2400" dirty="0" err="1" smtClean="0">
                <a:solidFill>
                  <a:srgbClr val="002060"/>
                </a:solidFill>
              </a:rPr>
              <a:t>hình</a:t>
            </a:r>
            <a:r>
              <a:rPr lang="en-US" sz="2400" dirty="0" smtClean="0">
                <a:solidFill>
                  <a:srgbClr val="002060"/>
                </a:solidFill>
              </a:rPr>
              <a:t> </a:t>
            </a:r>
            <a:r>
              <a:rPr lang="en-US" sz="2400" dirty="0" err="1" smtClean="0">
                <a:solidFill>
                  <a:srgbClr val="002060"/>
                </a:solidFill>
              </a:rPr>
              <a:t>thái</a:t>
            </a:r>
            <a:r>
              <a:rPr lang="en-US" sz="2400" dirty="0" smtClean="0">
                <a:solidFill>
                  <a:srgbClr val="002060"/>
                </a:solidFill>
              </a:rPr>
              <a:t> </a:t>
            </a:r>
            <a:r>
              <a:rPr lang="en-US" sz="2400" dirty="0" err="1" smtClean="0">
                <a:solidFill>
                  <a:srgbClr val="002060"/>
                </a:solidFill>
              </a:rPr>
              <a:t>kinh</a:t>
            </a:r>
            <a:r>
              <a:rPr lang="en-US" sz="2400" dirty="0" smtClean="0">
                <a:solidFill>
                  <a:srgbClr val="002060"/>
                </a:solidFill>
              </a:rPr>
              <a:t> </a:t>
            </a:r>
            <a:r>
              <a:rPr lang="en-US" sz="2400" dirty="0" err="1" smtClean="0">
                <a:solidFill>
                  <a:srgbClr val="002060"/>
                </a:solidFill>
              </a:rPr>
              <a:t>tế</a:t>
            </a:r>
            <a:r>
              <a:rPr lang="en-US" sz="2400" dirty="0" smtClean="0">
                <a:solidFill>
                  <a:srgbClr val="002060"/>
                </a:solidFill>
              </a:rPr>
              <a:t> - </a:t>
            </a:r>
            <a:r>
              <a:rPr lang="en-US" sz="2400" dirty="0" err="1" smtClean="0">
                <a:solidFill>
                  <a:srgbClr val="002060"/>
                </a:solidFill>
              </a:rPr>
              <a:t>xã</a:t>
            </a:r>
            <a:r>
              <a:rPr lang="en-US" sz="2400" dirty="0" smtClean="0">
                <a:solidFill>
                  <a:srgbClr val="002060"/>
                </a:solidFill>
              </a:rPr>
              <a:t> </a:t>
            </a:r>
            <a:r>
              <a:rPr lang="en-US" sz="2400" dirty="0" err="1" smtClean="0">
                <a:solidFill>
                  <a:srgbClr val="002060"/>
                </a:solidFill>
              </a:rPr>
              <a:t>hội</a:t>
            </a:r>
            <a:r>
              <a:rPr lang="en-US" sz="2400" dirty="0" smtClean="0">
                <a:solidFill>
                  <a:srgbClr val="002060"/>
                </a:solidFill>
              </a:rPr>
              <a:t> </a:t>
            </a:r>
            <a:r>
              <a:rPr lang="en-US" sz="2400" dirty="0" err="1" smtClean="0">
                <a:solidFill>
                  <a:srgbClr val="002060"/>
                </a:solidFill>
              </a:rPr>
              <a:t>từ</a:t>
            </a:r>
            <a:r>
              <a:rPr lang="en-US" sz="2400" dirty="0" smtClean="0">
                <a:solidFill>
                  <a:srgbClr val="002060"/>
                </a:solidFill>
              </a:rPr>
              <a:t> </a:t>
            </a:r>
            <a:r>
              <a:rPr lang="en-US" sz="2400" dirty="0" err="1" smtClean="0">
                <a:solidFill>
                  <a:srgbClr val="002060"/>
                </a:solidFill>
              </a:rPr>
              <a:t>thấp</a:t>
            </a:r>
            <a:r>
              <a:rPr lang="en-US" sz="2400" dirty="0" smtClean="0">
                <a:solidFill>
                  <a:srgbClr val="002060"/>
                </a:solidFill>
              </a:rPr>
              <a:t> </a:t>
            </a:r>
            <a:r>
              <a:rPr lang="en-US" sz="2400" dirty="0" err="1" smtClean="0">
                <a:solidFill>
                  <a:srgbClr val="002060"/>
                </a:solidFill>
              </a:rPr>
              <a:t>đến</a:t>
            </a:r>
            <a:r>
              <a:rPr lang="en-US" sz="2400" dirty="0" smtClean="0">
                <a:solidFill>
                  <a:srgbClr val="002060"/>
                </a:solidFill>
              </a:rPr>
              <a:t> </a:t>
            </a:r>
            <a:r>
              <a:rPr lang="en-US" sz="2400" dirty="0" err="1" smtClean="0">
                <a:solidFill>
                  <a:srgbClr val="002060"/>
                </a:solidFill>
              </a:rPr>
              <a:t>cao</a:t>
            </a:r>
            <a:r>
              <a:rPr lang="en-US" sz="2400" dirty="0" smtClean="0">
                <a:solidFill>
                  <a:srgbClr val="002060"/>
                </a:solidFill>
              </a:rPr>
              <a:t>. </a:t>
            </a:r>
            <a:r>
              <a:rPr lang="en-US" sz="2400" b="1" dirty="0" err="1" smtClean="0">
                <a:solidFill>
                  <a:srgbClr val="002060"/>
                </a:solidFill>
              </a:rPr>
              <a:t>Tiến</a:t>
            </a:r>
            <a:r>
              <a:rPr lang="en-US" sz="2400" b="1" dirty="0" smtClean="0">
                <a:solidFill>
                  <a:srgbClr val="002060"/>
                </a:solidFill>
              </a:rPr>
              <a:t> </a:t>
            </a:r>
            <a:r>
              <a:rPr lang="en-US" sz="2400" b="1" dirty="0" err="1" smtClean="0">
                <a:solidFill>
                  <a:srgbClr val="002060"/>
                </a:solidFill>
              </a:rPr>
              <a:t>lên</a:t>
            </a:r>
            <a:r>
              <a:rPr lang="en-US" sz="2400" b="1" dirty="0" smtClean="0">
                <a:solidFill>
                  <a:srgbClr val="002060"/>
                </a:solidFill>
              </a:rPr>
              <a:t> CNXH </a:t>
            </a:r>
            <a:r>
              <a:rPr lang="en-US" sz="2400" b="1" dirty="0" err="1" smtClean="0">
                <a:solidFill>
                  <a:srgbClr val="002060"/>
                </a:solidFill>
              </a:rPr>
              <a:t>và</a:t>
            </a:r>
            <a:r>
              <a:rPr lang="en-US" sz="2400" b="1" dirty="0" smtClean="0">
                <a:solidFill>
                  <a:srgbClr val="002060"/>
                </a:solidFill>
              </a:rPr>
              <a:t> CNCS </a:t>
            </a:r>
            <a:r>
              <a:rPr lang="en-US" sz="2400" b="1" dirty="0" err="1" smtClean="0">
                <a:solidFill>
                  <a:srgbClr val="002060"/>
                </a:solidFill>
              </a:rPr>
              <a:t>là</a:t>
            </a:r>
            <a:r>
              <a:rPr lang="en-US" sz="2400" b="1" dirty="0" smtClean="0">
                <a:solidFill>
                  <a:srgbClr val="002060"/>
                </a:solidFill>
              </a:rPr>
              <a:t> </a:t>
            </a:r>
            <a:r>
              <a:rPr lang="en-US" sz="2400" b="1" dirty="0" err="1" smtClean="0">
                <a:solidFill>
                  <a:srgbClr val="002060"/>
                </a:solidFill>
              </a:rPr>
              <a:t>quy</a:t>
            </a:r>
            <a:r>
              <a:rPr lang="en-US" sz="2400" b="1" dirty="0" smtClean="0">
                <a:solidFill>
                  <a:srgbClr val="002060"/>
                </a:solidFill>
              </a:rPr>
              <a:t> </a:t>
            </a:r>
            <a:r>
              <a:rPr lang="en-US" sz="2400" b="1" dirty="0" err="1" smtClean="0">
                <a:solidFill>
                  <a:srgbClr val="002060"/>
                </a:solidFill>
              </a:rPr>
              <a:t>luật</a:t>
            </a:r>
            <a:r>
              <a:rPr lang="en-US" sz="2400" b="1" dirty="0" smtClean="0">
                <a:solidFill>
                  <a:srgbClr val="002060"/>
                </a:solidFill>
              </a:rPr>
              <a:t> </a:t>
            </a:r>
            <a:r>
              <a:rPr lang="en-US" sz="2400" b="1" dirty="0" err="1" smtClean="0">
                <a:solidFill>
                  <a:srgbClr val="002060"/>
                </a:solidFill>
              </a:rPr>
              <a:t>phát</a:t>
            </a:r>
            <a:r>
              <a:rPr lang="en-US" sz="2400" b="1" dirty="0" smtClean="0">
                <a:solidFill>
                  <a:srgbClr val="002060"/>
                </a:solidFill>
              </a:rPr>
              <a:t> </a:t>
            </a:r>
            <a:r>
              <a:rPr lang="en-US" sz="2400" b="1" dirty="0" err="1" smtClean="0">
                <a:solidFill>
                  <a:srgbClr val="002060"/>
                </a:solidFill>
              </a:rPr>
              <a:t>triển</a:t>
            </a:r>
            <a:r>
              <a:rPr lang="en-US" sz="2400" b="1" dirty="0" smtClean="0">
                <a:solidFill>
                  <a:srgbClr val="002060"/>
                </a:solidFill>
              </a:rPr>
              <a:t> </a:t>
            </a:r>
            <a:r>
              <a:rPr lang="en-US" sz="2400" b="1" dirty="0" err="1" smtClean="0">
                <a:solidFill>
                  <a:srgbClr val="002060"/>
                </a:solidFill>
              </a:rPr>
              <a:t>của</a:t>
            </a:r>
            <a:r>
              <a:rPr lang="en-US" sz="2400" b="1" dirty="0" smtClean="0">
                <a:solidFill>
                  <a:srgbClr val="002060"/>
                </a:solidFill>
              </a:rPr>
              <a:t> </a:t>
            </a:r>
            <a:r>
              <a:rPr lang="en-US" sz="2400" b="1" dirty="0" err="1" smtClean="0">
                <a:solidFill>
                  <a:srgbClr val="002060"/>
                </a:solidFill>
              </a:rPr>
              <a:t>xã</a:t>
            </a:r>
            <a:r>
              <a:rPr lang="en-US" sz="2400" b="1" dirty="0" smtClean="0">
                <a:solidFill>
                  <a:srgbClr val="002060"/>
                </a:solidFill>
              </a:rPr>
              <a:t> </a:t>
            </a:r>
            <a:r>
              <a:rPr lang="en-US" sz="2400" b="1" dirty="0" err="1" smtClean="0">
                <a:solidFill>
                  <a:srgbClr val="002060"/>
                </a:solidFill>
              </a:rPr>
              <a:t>hội</a:t>
            </a:r>
            <a:r>
              <a:rPr lang="en-US" sz="2400" b="1" dirty="0" smtClean="0">
                <a:solidFill>
                  <a:srgbClr val="002060"/>
                </a:solidFill>
              </a:rPr>
              <a:t> </a:t>
            </a:r>
            <a:r>
              <a:rPr lang="en-US" sz="2400" b="1" dirty="0" err="1" smtClean="0">
                <a:solidFill>
                  <a:srgbClr val="002060"/>
                </a:solidFill>
              </a:rPr>
              <a:t>loài</a:t>
            </a:r>
            <a:r>
              <a:rPr lang="en-US" sz="2400" b="1" dirty="0" smtClean="0">
                <a:solidFill>
                  <a:srgbClr val="002060"/>
                </a:solidFill>
              </a:rPr>
              <a:t> </a:t>
            </a:r>
            <a:r>
              <a:rPr lang="en-US" sz="2400" b="1" dirty="0" err="1" smtClean="0">
                <a:solidFill>
                  <a:srgbClr val="002060"/>
                </a:solidFill>
              </a:rPr>
              <a:t>người</a:t>
            </a:r>
            <a:endParaRPr lang="en-US" sz="2400" b="1" dirty="0">
              <a:solidFill>
                <a:srgbClr val="002060"/>
              </a:solidFill>
            </a:endParaRPr>
          </a:p>
        </p:txBody>
      </p:sp>
      <p:sp>
        <p:nvSpPr>
          <p:cNvPr id="6" name="Rectangle 5"/>
          <p:cNvSpPr/>
          <p:nvPr/>
        </p:nvSpPr>
        <p:spPr>
          <a:xfrm>
            <a:off x="609600" y="0"/>
            <a:ext cx="7772400" cy="523220"/>
          </a:xfrm>
          <a:prstGeom prst="rect">
            <a:avLst/>
          </a:prstGeom>
        </p:spPr>
        <p:txBody>
          <a:bodyPr wrap="square">
            <a:spAutoFit/>
          </a:bodyPr>
          <a:lstStyle/>
          <a:p>
            <a:pPr algn="ctr">
              <a:buNone/>
            </a:pPr>
            <a:r>
              <a:rPr lang="nl-NL" sz="2800" b="1" dirty="0" smtClean="0">
                <a:solidFill>
                  <a:srgbClr val="002060"/>
                </a:solidFill>
                <a:latin typeface="Times New Roman" pitchFamily="18" charset="0"/>
                <a:cs typeface="Times New Roman" pitchFamily="18" charset="0"/>
              </a:rPr>
              <a:t>I. Đặc trưng của Chủ nghĩa xã hội ở Việt Nam</a:t>
            </a:r>
            <a:endParaRPr lang="en-US" sz="2800" dirty="0">
              <a:solidFill>
                <a:srgbClr val="002060"/>
              </a:solidFill>
              <a:latin typeface="Times New Roman" pitchFamily="18" charset="0"/>
              <a:cs typeface="Times New Roman" pitchFamily="18" charset="0"/>
            </a:endParaRPr>
          </a:p>
        </p:txBody>
      </p:sp>
      <p:sp>
        <p:nvSpPr>
          <p:cNvPr id="7" name="Content Placeholder 2"/>
          <p:cNvSpPr>
            <a:spLocks noGrp="1"/>
          </p:cNvSpPr>
          <p:nvPr>
            <p:ph idx="1"/>
          </p:nvPr>
        </p:nvSpPr>
        <p:spPr>
          <a:xfrm>
            <a:off x="228600" y="3810000"/>
            <a:ext cx="8458200" cy="3048000"/>
          </a:xfrm>
        </p:spPr>
        <p:txBody>
          <a:bodyPr>
            <a:noAutofit/>
          </a:bodyPr>
          <a:lstStyle/>
          <a:p>
            <a:pPr>
              <a:buFontTx/>
              <a:buChar char="-"/>
            </a:pPr>
            <a:r>
              <a:rPr lang="en-US" sz="2400" i="1" dirty="0" smtClean="0">
                <a:solidFill>
                  <a:srgbClr val="0070C0"/>
                </a:solidFill>
                <a:latin typeface="Times New Roman" pitchFamily="18" charset="0"/>
                <a:cs typeface="Times New Roman" pitchFamily="18" charset="0"/>
              </a:rPr>
              <a:t>XHCN:</a:t>
            </a:r>
          </a:p>
          <a:p>
            <a:pPr marL="0" indent="0">
              <a:buNone/>
            </a:pPr>
            <a:r>
              <a:rPr lang="en-US" sz="2400" dirty="0" smtClean="0">
                <a:latin typeface="Times New Roman" pitchFamily="18" charset="0"/>
                <a:cs typeface="Times New Roman" pitchFamily="18" charset="0"/>
              </a:rPr>
              <a:t>+ </a:t>
            </a:r>
            <a:r>
              <a:rPr lang="pt-BR" sz="2400" dirty="0" smtClean="0">
                <a:latin typeface="Times New Roman" pitchFamily="18" charset="0"/>
                <a:cs typeface="Times New Roman" pitchFamily="18" charset="0"/>
              </a:rPr>
              <a:t>Là xã hội dân chủ, Nhà nước có tính nhân dân rộng rãi, tính dân tộc sâu sắc. </a:t>
            </a:r>
            <a:endParaRPr lang="en-US" sz="2400" dirty="0" smtClean="0">
              <a:latin typeface="Times New Roman" pitchFamily="18" charset="0"/>
              <a:cs typeface="Times New Roman" pitchFamily="18" charset="0"/>
            </a:endParaRPr>
          </a:p>
          <a:p>
            <a:pPr marL="0" indent="0">
              <a:buNone/>
            </a:pPr>
            <a:r>
              <a:rPr lang="en-US" sz="2400" dirty="0" smtClean="0">
                <a:latin typeface="Times New Roman" pitchFamily="18" charset="0"/>
                <a:cs typeface="Times New Roman" pitchFamily="18" charset="0"/>
              </a:rPr>
              <a:t>+ </a:t>
            </a:r>
            <a:r>
              <a:rPr lang="pt-BR" sz="2400" dirty="0" smtClean="0">
                <a:latin typeface="Times New Roman" pitchFamily="18" charset="0"/>
                <a:cs typeface="Times New Roman" pitchFamily="18" charset="0"/>
              </a:rPr>
              <a:t>Có chế độ công hữu về tư liệu sản xuất; không còn chế độ người bóc lột người</a:t>
            </a:r>
          </a:p>
          <a:p>
            <a:pPr marL="0" indent="0">
              <a:buNone/>
            </a:pPr>
            <a:r>
              <a:rPr lang="pt-BR" sz="2400" dirty="0" smtClean="0">
                <a:latin typeface="Times New Roman" pitchFamily="18" charset="0"/>
                <a:cs typeface="Times New Roman" pitchFamily="18" charset="0"/>
              </a:rPr>
              <a:t>+ Con người có cuộc sống ấm no, tự do, hạnh phúc, bình đẳng, phát triển toàn diện. </a:t>
            </a:r>
          </a:p>
          <a:p>
            <a:pPr marL="0" indent="0">
              <a:buNone/>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descr="xuc-dong-hinh-anh-gian-di-va-cao-quy-cua-bac-ho-hinh-4"/>
          <p:cNvPicPr>
            <a:picLocks noChangeAspect="1" noChangeArrowheads="1"/>
          </p:cNvPicPr>
          <p:nvPr/>
        </p:nvPicPr>
        <p:blipFill>
          <a:blip r:embed="rId2"/>
          <a:srcRect/>
          <a:stretch>
            <a:fillRect/>
          </a:stretch>
        </p:blipFill>
        <p:spPr bwMode="auto">
          <a:xfrm>
            <a:off x="4800600" y="990600"/>
            <a:ext cx="3600450" cy="4953000"/>
          </a:xfrm>
          <a:prstGeom prst="rect">
            <a:avLst/>
          </a:prstGeom>
          <a:noFill/>
          <a:ln w="9525">
            <a:noFill/>
            <a:miter lim="800000"/>
            <a:headEnd/>
            <a:tailEnd/>
          </a:ln>
        </p:spPr>
      </p:pic>
      <p:sp>
        <p:nvSpPr>
          <p:cNvPr id="20483" name="Rectangle 3"/>
          <p:cNvSpPr>
            <a:spLocks noChangeArrowheads="1"/>
          </p:cNvSpPr>
          <p:nvPr/>
        </p:nvSpPr>
        <p:spPr bwMode="auto">
          <a:xfrm>
            <a:off x="228600" y="533403"/>
            <a:ext cx="4419600" cy="5262979"/>
          </a:xfrm>
          <a:prstGeom prst="rect">
            <a:avLst/>
          </a:prstGeom>
          <a:noFill/>
          <a:ln w="9525">
            <a:noFill/>
            <a:miter lim="800000"/>
            <a:headEnd/>
            <a:tailEnd/>
          </a:ln>
        </p:spPr>
        <p:txBody>
          <a:bodyPr>
            <a:spAutoFit/>
          </a:bodyPr>
          <a:lstStyle/>
          <a:p>
            <a:pPr algn="just"/>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muốn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khác</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đem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do,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ấm</a:t>
            </a:r>
            <a:r>
              <a:rPr lang="en-US" sz="2400" dirty="0">
                <a:latin typeface="Times New Roman" pitchFamily="18" charset="0"/>
                <a:cs typeface="Times New Roman" pitchFamily="18" charset="0"/>
              </a:rPr>
              <a:t> no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niềm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vui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sớm</a:t>
            </a:r>
            <a:r>
              <a:rPr lang="en-US" sz="2400" dirty="0">
                <a:latin typeface="Times New Roman" pitchFamily="18" charset="0"/>
                <a:cs typeface="Times New Roman" pitchFamily="18" charset="0"/>
              </a:rPr>
              <a:t> hay </a:t>
            </a:r>
            <a:r>
              <a:rPr lang="en-US" sz="2400" dirty="0" err="1">
                <a:latin typeface="Times New Roman" pitchFamily="18" charset="0"/>
                <a:cs typeface="Times New Roman" pitchFamily="18" charset="0"/>
              </a:rPr>
              <a:t>muộn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smtClean="0">
                <a:solidFill>
                  <a:srgbClr val="0070C0"/>
                </a:solidFill>
                <a:latin typeface="Times New Roman" pitchFamily="18" charset="0"/>
                <a:cs typeface="Times New Roman" pitchFamily="18" charset="0"/>
              </a:rPr>
              <a:t>- Theo quan điểm của Chủ tịch Hồ Chí Minh</a:t>
            </a:r>
            <a:endParaRPr lang="en-US" sz="280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0" y="1417643"/>
            <a:ext cx="5105400" cy="4525963"/>
          </a:xfrm>
        </p:spPr>
        <p:txBody>
          <a:bodyPr>
            <a:normAutofit lnSpcReduction="10000"/>
          </a:bodyPr>
          <a:lstStyle/>
          <a:p>
            <a:pPr algn="just">
              <a:buNone/>
            </a:pPr>
            <a:r>
              <a:rPr lang="nl-NL" sz="2600" dirty="0" smtClean="0">
                <a:latin typeface="Times New Roman" pitchFamily="18" charset="0"/>
                <a:cs typeface="Times New Roman" pitchFamily="18" charset="0"/>
              </a:rPr>
              <a:t>      </a:t>
            </a:r>
            <a:r>
              <a:rPr lang="nl-NL" sz="2600" dirty="0" smtClean="0">
                <a:solidFill>
                  <a:srgbClr val="FF0000"/>
                </a:solidFill>
                <a:latin typeface="Times New Roman" pitchFamily="18" charset="0"/>
                <a:cs typeface="Times New Roman" pitchFamily="18" charset="0"/>
              </a:rPr>
              <a:t> XHCN </a:t>
            </a:r>
            <a:r>
              <a:rPr lang="nl-NL" sz="2600" dirty="0" smtClean="0">
                <a:latin typeface="Times New Roman" pitchFamily="18" charset="0"/>
                <a:cs typeface="Times New Roman" pitchFamily="18" charset="0"/>
              </a:rPr>
              <a:t>:</a:t>
            </a:r>
          </a:p>
          <a:p>
            <a:pPr algn="just"/>
            <a:r>
              <a:rPr lang="nl-NL" sz="2600" dirty="0" smtClean="0">
                <a:latin typeface="Times New Roman" pitchFamily="18" charset="0"/>
                <a:cs typeface="Times New Roman" pitchFamily="18" charset="0"/>
              </a:rPr>
              <a:t>Một chế độ do nhân dân lao động làm chủ</a:t>
            </a:r>
          </a:p>
          <a:p>
            <a:pPr algn="just"/>
            <a:r>
              <a:rPr lang="nl-NL" sz="2600" dirty="0" smtClean="0">
                <a:latin typeface="Times New Roman" pitchFamily="18" charset="0"/>
                <a:cs typeface="Times New Roman" pitchFamily="18" charset="0"/>
              </a:rPr>
              <a:t>Có nền kinh tế phát triển cao, đời sống vật chất, tinh thần của nhân dân không ngừng được cải thiện; </a:t>
            </a:r>
          </a:p>
          <a:p>
            <a:pPr algn="just"/>
            <a:r>
              <a:rPr lang="nl-NL" sz="2600" dirty="0" smtClean="0">
                <a:latin typeface="Times New Roman" pitchFamily="18" charset="0"/>
                <a:cs typeface="Times New Roman" pitchFamily="18" charset="0"/>
              </a:rPr>
              <a:t>Con người được giải phóng khỏi áp bức, bóc lột và bất công</a:t>
            </a:r>
            <a:endParaRPr lang="en-US" sz="2600" dirty="0" smtClean="0">
              <a:latin typeface="Times New Roman" pitchFamily="18" charset="0"/>
              <a:cs typeface="Times New Roman" pitchFamily="18" charset="0"/>
            </a:endParaRPr>
          </a:p>
          <a:p>
            <a:pPr algn="just"/>
            <a:r>
              <a:rPr lang="nl-NL" sz="2600" dirty="0" smtClean="0">
                <a:latin typeface="Times New Roman" pitchFamily="18" charset="0"/>
                <a:cs typeface="Times New Roman" pitchFamily="18" charset="0"/>
              </a:rPr>
              <a:t>Các dân tộc chung sống trong hòa bình, mọi người đều có điều kiện phát huy hết tài năng.</a:t>
            </a:r>
            <a:endParaRPr lang="en-US" sz="2600" dirty="0" smtClean="0">
              <a:solidFill>
                <a:srgbClr val="0033CC"/>
              </a:solidFill>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pic>
        <p:nvPicPr>
          <p:cNvPr id="4" name="Picture 4" descr="https://photo-1-baomoi.zadn.vn/w700_r1/2019_04_30_236_30540222/380c02bedbff32a16be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4813" y="3733800"/>
            <a:ext cx="3659188"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26307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ết quả hình ảnh cho cương lĩnh đại hội 11&quot;"/>
          <p:cNvPicPr>
            <a:picLocks noChangeAspect="1" noChangeArrowheads="1"/>
          </p:cNvPicPr>
          <p:nvPr/>
        </p:nvPicPr>
        <p:blipFill>
          <a:blip r:embed="rId2"/>
          <a:srcRect/>
          <a:stretch>
            <a:fillRect/>
          </a:stretch>
        </p:blipFill>
        <p:spPr bwMode="auto">
          <a:xfrm>
            <a:off x="2743204" y="2971800"/>
            <a:ext cx="2285999" cy="2819400"/>
          </a:xfrm>
          <a:prstGeom prst="rect">
            <a:avLst/>
          </a:prstGeom>
          <a:noFill/>
        </p:spPr>
      </p:pic>
      <p:sp>
        <p:nvSpPr>
          <p:cNvPr id="7" name="Curved Right Arrow 6"/>
          <p:cNvSpPr/>
          <p:nvPr/>
        </p:nvSpPr>
        <p:spPr>
          <a:xfrm>
            <a:off x="3352800" y="5544900"/>
            <a:ext cx="739588" cy="100830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p:cNvSpPr/>
          <p:nvPr/>
        </p:nvSpPr>
        <p:spPr>
          <a:xfrm>
            <a:off x="4114800" y="5943600"/>
            <a:ext cx="5029200" cy="914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rgbClr val="002060"/>
                </a:solidFill>
              </a:rPr>
              <a:t>8 </a:t>
            </a:r>
            <a:r>
              <a:rPr lang="en-US" sz="2800" dirty="0" err="1" smtClean="0">
                <a:solidFill>
                  <a:srgbClr val="002060"/>
                </a:solidFill>
              </a:rPr>
              <a:t>đặc</a:t>
            </a:r>
            <a:r>
              <a:rPr lang="en-US" sz="2800" dirty="0" smtClean="0">
                <a:solidFill>
                  <a:srgbClr val="002060"/>
                </a:solidFill>
              </a:rPr>
              <a:t> </a:t>
            </a:r>
            <a:r>
              <a:rPr lang="en-US" sz="2800" dirty="0" err="1" smtClean="0">
                <a:solidFill>
                  <a:srgbClr val="002060"/>
                </a:solidFill>
              </a:rPr>
              <a:t>trưng</a:t>
            </a:r>
            <a:r>
              <a:rPr lang="en-US" sz="2800" dirty="0" smtClean="0">
                <a:solidFill>
                  <a:srgbClr val="002060"/>
                </a:solidFill>
              </a:rPr>
              <a:t> </a:t>
            </a:r>
            <a:r>
              <a:rPr lang="en-US" sz="2800" dirty="0" err="1" smtClean="0">
                <a:solidFill>
                  <a:srgbClr val="002060"/>
                </a:solidFill>
              </a:rPr>
              <a:t>cơ</a:t>
            </a:r>
            <a:r>
              <a:rPr lang="en-US" sz="2800" dirty="0" smtClean="0">
                <a:solidFill>
                  <a:srgbClr val="002060"/>
                </a:solidFill>
              </a:rPr>
              <a:t> </a:t>
            </a:r>
            <a:r>
              <a:rPr lang="en-US" sz="2800" dirty="0" err="1" smtClean="0">
                <a:solidFill>
                  <a:srgbClr val="002060"/>
                </a:solidFill>
              </a:rPr>
              <a:t>bản</a:t>
            </a:r>
            <a:r>
              <a:rPr lang="en-US" sz="2800" dirty="0" smtClean="0">
                <a:solidFill>
                  <a:srgbClr val="002060"/>
                </a:solidFill>
              </a:rPr>
              <a:t> </a:t>
            </a:r>
            <a:r>
              <a:rPr lang="en-US" sz="2800" dirty="0" err="1" smtClean="0">
                <a:solidFill>
                  <a:srgbClr val="002060"/>
                </a:solidFill>
              </a:rPr>
              <a:t>của</a:t>
            </a:r>
            <a:r>
              <a:rPr lang="en-US" sz="2800" dirty="0" smtClean="0">
                <a:solidFill>
                  <a:srgbClr val="002060"/>
                </a:solidFill>
              </a:rPr>
              <a:t> CNXH ở </a:t>
            </a:r>
            <a:r>
              <a:rPr lang="en-US" sz="2800" dirty="0" err="1" smtClean="0">
                <a:solidFill>
                  <a:srgbClr val="002060"/>
                </a:solidFill>
              </a:rPr>
              <a:t>Việt</a:t>
            </a:r>
            <a:r>
              <a:rPr lang="en-US" sz="2800" dirty="0" smtClean="0">
                <a:solidFill>
                  <a:srgbClr val="002060"/>
                </a:solidFill>
              </a:rPr>
              <a:t> Nam</a:t>
            </a:r>
            <a:endParaRPr lang="en-US" sz="2800" dirty="0">
              <a:solidFill>
                <a:srgbClr val="002060"/>
              </a:solidFill>
            </a:endParaRPr>
          </a:p>
        </p:txBody>
      </p:sp>
      <p:pic>
        <p:nvPicPr>
          <p:cNvPr id="1030" name="Picture 6" descr="Kết quả hình ảnh cho cương lĩnh chính trị đầu tiên của đảng&quot;"/>
          <p:cNvPicPr>
            <a:picLocks noChangeAspect="1" noChangeArrowheads="1"/>
          </p:cNvPicPr>
          <p:nvPr/>
        </p:nvPicPr>
        <p:blipFill>
          <a:blip r:embed="rId3"/>
          <a:srcRect/>
          <a:stretch>
            <a:fillRect/>
          </a:stretch>
        </p:blipFill>
        <p:spPr bwMode="auto">
          <a:xfrm>
            <a:off x="155578" y="76206"/>
            <a:ext cx="4416425" cy="2482567"/>
          </a:xfrm>
          <a:prstGeom prst="rect">
            <a:avLst/>
          </a:prstGeom>
          <a:noFill/>
        </p:spPr>
      </p:pic>
      <p:sp>
        <p:nvSpPr>
          <p:cNvPr id="10" name="Curved Right Arrow 9"/>
          <p:cNvSpPr/>
          <p:nvPr/>
        </p:nvSpPr>
        <p:spPr>
          <a:xfrm>
            <a:off x="1219200" y="2514600"/>
            <a:ext cx="1371600" cy="9144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5410200" y="2438400"/>
            <a:ext cx="3276600" cy="2677656"/>
          </a:xfrm>
          <a:prstGeom prst="rect">
            <a:avLst/>
          </a:prstGeom>
          <a:noFill/>
        </p:spPr>
        <p:txBody>
          <a:bodyPr wrap="square" rtlCol="0">
            <a:spAutoFit/>
          </a:bodyPr>
          <a:lstStyle/>
          <a:p>
            <a:r>
              <a:rPr lang="en-US" sz="2400" i="1" dirty="0" smtClean="0">
                <a:latin typeface="Times New Roman" pitchFamily="18" charset="0"/>
                <a:cs typeface="Times New Roman" pitchFamily="18" charset="0"/>
              </a:rPr>
              <a:t>“</a:t>
            </a:r>
            <a:r>
              <a:rPr lang="en-US" sz="2400" i="1" dirty="0" err="1" smtClean="0">
                <a:latin typeface="Times New Roman" pitchFamily="18" charset="0"/>
                <a:cs typeface="Times New Roman" pitchFamily="18" charset="0"/>
              </a:rPr>
              <a:t>Đi</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lên</a:t>
            </a:r>
            <a:r>
              <a:rPr lang="en-US" sz="2400" i="1" dirty="0" smtClean="0">
                <a:latin typeface="Times New Roman" pitchFamily="18" charset="0"/>
                <a:cs typeface="Times New Roman" pitchFamily="18" charset="0"/>
              </a:rPr>
              <a:t> CNXH </a:t>
            </a:r>
            <a:r>
              <a:rPr lang="en-US" sz="2400" i="1" dirty="0" err="1" smtClean="0">
                <a:latin typeface="Times New Roman" pitchFamily="18" charset="0"/>
                <a:cs typeface="Times New Roman" pitchFamily="18" charset="0"/>
              </a:rPr>
              <a:t>là</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khát</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vọng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của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nhân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dân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là</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sự</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lựa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chọn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đúng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đắn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Đảng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Cộng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sản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Việt</a:t>
            </a:r>
            <a:r>
              <a:rPr lang="en-US" sz="2400" i="1" dirty="0" smtClean="0">
                <a:latin typeface="Times New Roman" pitchFamily="18" charset="0"/>
                <a:cs typeface="Times New Roman" pitchFamily="18" charset="0"/>
              </a:rPr>
              <a:t> Nam </a:t>
            </a:r>
            <a:r>
              <a:rPr lang="en-US" sz="2400" i="1" dirty="0" err="1" smtClean="0">
                <a:latin typeface="Times New Roman" pitchFamily="18" charset="0"/>
                <a:cs typeface="Times New Roman" pitchFamily="18" charset="0"/>
              </a:rPr>
              <a:t>và</a:t>
            </a:r>
            <a:r>
              <a:rPr lang="en-US" sz="2400" i="1" dirty="0" smtClean="0">
                <a:latin typeface="Times New Roman" pitchFamily="18" charset="0"/>
                <a:cs typeface="Times New Roman" pitchFamily="18" charset="0"/>
              </a:rPr>
              <a:t> CT </a:t>
            </a:r>
            <a:r>
              <a:rPr lang="en-US" sz="2400" i="1" dirty="0" err="1" smtClean="0">
                <a:latin typeface="Times New Roman" pitchFamily="18" charset="0"/>
                <a:cs typeface="Times New Roman" pitchFamily="18" charset="0"/>
              </a:rPr>
              <a:t>Hồ</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Chí</a:t>
            </a:r>
            <a:r>
              <a:rPr lang="en-US" sz="2400" i="1" dirty="0" smtClean="0">
                <a:latin typeface="Times New Roman" pitchFamily="18" charset="0"/>
                <a:cs typeface="Times New Roman" pitchFamily="18" charset="0"/>
              </a:rPr>
              <a:t> Minh, </a:t>
            </a:r>
            <a:r>
              <a:rPr lang="en-US" sz="2400" i="1" dirty="0" err="1" smtClean="0">
                <a:latin typeface="Times New Roman" pitchFamily="18" charset="0"/>
                <a:cs typeface="Times New Roman" pitchFamily="18" charset="0"/>
              </a:rPr>
              <a:t>phù</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hợp</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với</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xu</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thế</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phát</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triển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của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lịch</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sử</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715995D5-D41D-44B4-B6DA-694A51D41700}"/>
              </a:ext>
            </a:extLst>
          </p:cNvPr>
          <p:cNvSpPr/>
          <p:nvPr/>
        </p:nvSpPr>
        <p:spPr>
          <a:xfrm>
            <a:off x="3936809" y="2794148"/>
            <a:ext cx="1271787" cy="1695717"/>
          </a:xfrm>
          <a:prstGeom prst="ellipse">
            <a:avLst/>
          </a:prstGeom>
          <a:solidFill>
            <a:srgbClr val="FF0000"/>
          </a:solidFill>
          <a:ln w="19050">
            <a:gradFill>
              <a:gsLst>
                <a:gs pos="0">
                  <a:schemeClr val="bg1"/>
                </a:gs>
                <a:gs pos="50000">
                  <a:schemeClr val="bg1">
                    <a:alpha val="65000"/>
                  </a:schemeClr>
                </a:gs>
                <a:gs pos="100000">
                  <a:schemeClr val="bg1">
                    <a:alpha val="0"/>
                  </a:schemeClr>
                </a:gs>
              </a:gsLst>
              <a:lin ang="7200000" scaled="0"/>
            </a:gradFill>
          </a:ln>
          <a:effectLst>
            <a:outerShdw blurRad="25400" dist="12700" dir="8100000" algn="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Times New Roman" panose="02020603050405020304" pitchFamily="18" charset="0"/>
                <a:cs typeface="Times New Roman" panose="02020603050405020304" pitchFamily="18" charset="0"/>
              </a:rPr>
              <a:t>8 đặc </a:t>
            </a:r>
            <a:r>
              <a:rPr lang="nl-NL" sz="2800" b="1" dirty="0">
                <a:solidFill>
                  <a:schemeClr val="bg1"/>
                </a:solidFill>
                <a:ea typeface="Times New Roman" panose="02020603050405020304" pitchFamily="18" charset="0"/>
                <a:cs typeface="Times New Roman" panose="02020603050405020304" pitchFamily="18" charset="0"/>
              </a:rPr>
              <a:t>trưng</a:t>
            </a:r>
            <a:endParaRPr lang="ko-KR" altLang="en-US" sz="2800" dirty="0">
              <a:solidFill>
                <a:schemeClr val="bg1"/>
              </a:solidFill>
            </a:endParaRPr>
          </a:p>
        </p:txBody>
      </p:sp>
      <p:grpSp>
        <p:nvGrpSpPr>
          <p:cNvPr id="2" name="Group 3">
            <a:extLst>
              <a:ext uri="{FF2B5EF4-FFF2-40B4-BE49-F238E27FC236}">
                <a16:creationId xmlns:a16="http://schemas.microsoft.com/office/drawing/2014/main" id="{43930EFD-8A89-424A-A2E1-F730153E1763}"/>
              </a:ext>
            </a:extLst>
          </p:cNvPr>
          <p:cNvGrpSpPr/>
          <p:nvPr/>
        </p:nvGrpSpPr>
        <p:grpSpPr>
          <a:xfrm>
            <a:off x="3538666" y="2226264"/>
            <a:ext cx="1026896" cy="1279809"/>
            <a:chOff x="2827731" y="1829193"/>
            <a:chExt cx="1744272" cy="1630399"/>
          </a:xfrm>
        </p:grpSpPr>
        <p:sp>
          <p:nvSpPr>
            <p:cNvPr id="5" name="Rectangle 15">
              <a:extLst>
                <a:ext uri="{FF2B5EF4-FFF2-40B4-BE49-F238E27FC236}">
                  <a16:creationId xmlns:a16="http://schemas.microsoft.com/office/drawing/2014/main" id="{E9ED336E-E6AA-4F77-B89D-3C9B267A78FF}"/>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6" name="Rectangle 15">
              <a:extLst>
                <a:ext uri="{FF2B5EF4-FFF2-40B4-BE49-F238E27FC236}">
                  <a16:creationId xmlns:a16="http://schemas.microsoft.com/office/drawing/2014/main" id="{07E530E6-4F6F-49C2-B271-758F86A63E0B}"/>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7" name="Rectangle 15">
            <a:extLst>
              <a:ext uri="{FF2B5EF4-FFF2-40B4-BE49-F238E27FC236}">
                <a16:creationId xmlns:a16="http://schemas.microsoft.com/office/drawing/2014/main" id="{E43B431C-9AAE-4245-9B73-342F64A5B539}"/>
              </a:ext>
            </a:extLst>
          </p:cNvPr>
          <p:cNvSpPr/>
          <p:nvPr/>
        </p:nvSpPr>
        <p:spPr>
          <a:xfrm rot="10800000">
            <a:off x="3503296" y="3648240"/>
            <a:ext cx="547262" cy="704290"/>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8" name="Rectangle 15">
            <a:extLst>
              <a:ext uri="{FF2B5EF4-FFF2-40B4-BE49-F238E27FC236}">
                <a16:creationId xmlns:a16="http://schemas.microsoft.com/office/drawing/2014/main" id="{2436F07B-525F-4671-A1C7-6326FB0FCF16}"/>
              </a:ext>
            </a:extLst>
          </p:cNvPr>
          <p:cNvSpPr/>
          <p:nvPr/>
        </p:nvSpPr>
        <p:spPr>
          <a:xfrm rot="8033242">
            <a:off x="3834207" y="4388492"/>
            <a:ext cx="729683" cy="528217"/>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4" name="Group 8">
            <a:extLst>
              <a:ext uri="{FF2B5EF4-FFF2-40B4-BE49-F238E27FC236}">
                <a16:creationId xmlns:a16="http://schemas.microsoft.com/office/drawing/2014/main" id="{391B8ECF-BA37-40DB-B416-17F0EAAF4DBA}"/>
              </a:ext>
            </a:extLst>
          </p:cNvPr>
          <p:cNvGrpSpPr/>
          <p:nvPr/>
        </p:nvGrpSpPr>
        <p:grpSpPr>
          <a:xfrm rot="10800000">
            <a:off x="4569226" y="3805092"/>
            <a:ext cx="1026896" cy="1279809"/>
            <a:chOff x="2827731" y="1829193"/>
            <a:chExt cx="1744272" cy="1630399"/>
          </a:xfrm>
        </p:grpSpPr>
        <p:sp>
          <p:nvSpPr>
            <p:cNvPr id="10" name="Rectangle 15">
              <a:extLst>
                <a:ext uri="{FF2B5EF4-FFF2-40B4-BE49-F238E27FC236}">
                  <a16:creationId xmlns:a16="http://schemas.microsoft.com/office/drawing/2014/main" id="{93F0385C-3BDF-4E7E-A230-7A7A8FC6ABE2}"/>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1" name="Rectangle 15">
              <a:extLst>
                <a:ext uri="{FF2B5EF4-FFF2-40B4-BE49-F238E27FC236}">
                  <a16:creationId xmlns:a16="http://schemas.microsoft.com/office/drawing/2014/main" id="{F32AE0A8-7E87-48EF-9C55-A5D5F3A0787E}"/>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9" name="Group 11">
            <a:extLst>
              <a:ext uri="{FF2B5EF4-FFF2-40B4-BE49-F238E27FC236}">
                <a16:creationId xmlns:a16="http://schemas.microsoft.com/office/drawing/2014/main" id="{29752512-E230-4192-B8C0-54766A82E369}"/>
              </a:ext>
            </a:extLst>
          </p:cNvPr>
          <p:cNvGrpSpPr/>
          <p:nvPr/>
        </p:nvGrpSpPr>
        <p:grpSpPr>
          <a:xfrm rot="5400000">
            <a:off x="4474425" y="2483721"/>
            <a:ext cx="1369196" cy="959857"/>
            <a:chOff x="2827731" y="1829193"/>
            <a:chExt cx="1744272" cy="1630399"/>
          </a:xfrm>
        </p:grpSpPr>
        <p:sp>
          <p:nvSpPr>
            <p:cNvPr id="13" name="Rectangle 15">
              <a:extLst>
                <a:ext uri="{FF2B5EF4-FFF2-40B4-BE49-F238E27FC236}">
                  <a16:creationId xmlns:a16="http://schemas.microsoft.com/office/drawing/2014/main" id="{FC114F36-306A-4264-AD03-616E331FBEBD}"/>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Rectangle 15">
              <a:extLst>
                <a:ext uri="{FF2B5EF4-FFF2-40B4-BE49-F238E27FC236}">
                  <a16:creationId xmlns:a16="http://schemas.microsoft.com/office/drawing/2014/main" id="{AD2995E0-86B7-4DAE-8D4A-4A69FBA649BB}"/>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15" name="Oval 14">
            <a:extLst>
              <a:ext uri="{FF2B5EF4-FFF2-40B4-BE49-F238E27FC236}">
                <a16:creationId xmlns:a16="http://schemas.microsoft.com/office/drawing/2014/main" id="{B62FDF37-386D-4B48-9148-CE67A25D8C9C}"/>
              </a:ext>
            </a:extLst>
          </p:cNvPr>
          <p:cNvSpPr/>
          <p:nvPr/>
        </p:nvSpPr>
        <p:spPr>
          <a:xfrm>
            <a:off x="4301452" y="1610692"/>
            <a:ext cx="422264" cy="5630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6" name="Oval 15">
            <a:extLst>
              <a:ext uri="{FF2B5EF4-FFF2-40B4-BE49-F238E27FC236}">
                <a16:creationId xmlns:a16="http://schemas.microsoft.com/office/drawing/2014/main" id="{6C9E6116-5126-487F-B60F-8E135036DA13}"/>
              </a:ext>
            </a:extLst>
          </p:cNvPr>
          <p:cNvSpPr/>
          <p:nvPr/>
        </p:nvSpPr>
        <p:spPr>
          <a:xfrm>
            <a:off x="3377791" y="2155507"/>
            <a:ext cx="422264" cy="5630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7" name="Oval 16">
            <a:extLst>
              <a:ext uri="{FF2B5EF4-FFF2-40B4-BE49-F238E27FC236}">
                <a16:creationId xmlns:a16="http://schemas.microsoft.com/office/drawing/2014/main" id="{3BC20663-9387-49C3-8654-9066F006C851}"/>
              </a:ext>
            </a:extLst>
          </p:cNvPr>
          <p:cNvSpPr/>
          <p:nvPr/>
        </p:nvSpPr>
        <p:spPr>
          <a:xfrm>
            <a:off x="3009733" y="3437372"/>
            <a:ext cx="422264" cy="5630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Oval 17">
            <a:extLst>
              <a:ext uri="{FF2B5EF4-FFF2-40B4-BE49-F238E27FC236}">
                <a16:creationId xmlns:a16="http://schemas.microsoft.com/office/drawing/2014/main" id="{1D3FDABE-78A7-4AE9-971E-5A2084BB3B36}"/>
              </a:ext>
            </a:extLst>
          </p:cNvPr>
          <p:cNvSpPr/>
          <p:nvPr/>
        </p:nvSpPr>
        <p:spPr>
          <a:xfrm>
            <a:off x="3461809" y="4672597"/>
            <a:ext cx="422264" cy="5630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9" name="Oval 18">
            <a:extLst>
              <a:ext uri="{FF2B5EF4-FFF2-40B4-BE49-F238E27FC236}">
                <a16:creationId xmlns:a16="http://schemas.microsoft.com/office/drawing/2014/main" id="{F8484930-3D3F-4908-B029-254D165C8A74}"/>
              </a:ext>
            </a:extLst>
          </p:cNvPr>
          <p:cNvSpPr/>
          <p:nvPr/>
        </p:nvSpPr>
        <p:spPr>
          <a:xfrm>
            <a:off x="4411069" y="5142379"/>
            <a:ext cx="422264" cy="5630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0" name="Oval 19">
            <a:extLst>
              <a:ext uri="{FF2B5EF4-FFF2-40B4-BE49-F238E27FC236}">
                <a16:creationId xmlns:a16="http://schemas.microsoft.com/office/drawing/2014/main" id="{6BE8F3C9-DF3D-440A-8615-3C7C2221061E}"/>
              </a:ext>
            </a:extLst>
          </p:cNvPr>
          <p:cNvSpPr/>
          <p:nvPr/>
        </p:nvSpPr>
        <p:spPr>
          <a:xfrm>
            <a:off x="5335288" y="4596647"/>
            <a:ext cx="422264" cy="5630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Oval 20">
            <a:extLst>
              <a:ext uri="{FF2B5EF4-FFF2-40B4-BE49-F238E27FC236}">
                <a16:creationId xmlns:a16="http://schemas.microsoft.com/office/drawing/2014/main" id="{1153F326-12ED-4B35-BA6C-150BABE77380}"/>
              </a:ext>
            </a:extLst>
          </p:cNvPr>
          <p:cNvSpPr/>
          <p:nvPr/>
        </p:nvSpPr>
        <p:spPr>
          <a:xfrm>
            <a:off x="5712007" y="3296098"/>
            <a:ext cx="422264" cy="5630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2" name="Oval 21">
            <a:extLst>
              <a:ext uri="{FF2B5EF4-FFF2-40B4-BE49-F238E27FC236}">
                <a16:creationId xmlns:a16="http://schemas.microsoft.com/office/drawing/2014/main" id="{F28A8A4B-91D6-46EF-9EE2-728F40772D2D}"/>
              </a:ext>
            </a:extLst>
          </p:cNvPr>
          <p:cNvSpPr/>
          <p:nvPr/>
        </p:nvSpPr>
        <p:spPr>
          <a:xfrm>
            <a:off x="5261077" y="2054941"/>
            <a:ext cx="422264" cy="5630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1" name="Parallelogram 30">
            <a:extLst>
              <a:ext uri="{FF2B5EF4-FFF2-40B4-BE49-F238E27FC236}">
                <a16:creationId xmlns:a16="http://schemas.microsoft.com/office/drawing/2014/main" id="{161474A0-5A90-4042-BBC2-3BB9AF308A26}"/>
              </a:ext>
            </a:extLst>
          </p:cNvPr>
          <p:cNvSpPr/>
          <p:nvPr/>
        </p:nvSpPr>
        <p:spPr>
          <a:xfrm flipH="1">
            <a:off x="3564454" y="4836047"/>
            <a:ext cx="205367" cy="274499"/>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2" name="Isosceles Triangle 8">
            <a:extLst>
              <a:ext uri="{FF2B5EF4-FFF2-40B4-BE49-F238E27FC236}">
                <a16:creationId xmlns:a16="http://schemas.microsoft.com/office/drawing/2014/main" id="{BBE3A5C6-0178-4BEB-BD9D-C318366585A3}"/>
              </a:ext>
            </a:extLst>
          </p:cNvPr>
          <p:cNvSpPr/>
          <p:nvPr/>
        </p:nvSpPr>
        <p:spPr>
          <a:xfrm rot="16200000">
            <a:off x="5795807" y="3460155"/>
            <a:ext cx="265227" cy="237166"/>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3" name="Oval 7">
            <a:extLst>
              <a:ext uri="{FF2B5EF4-FFF2-40B4-BE49-F238E27FC236}">
                <a16:creationId xmlns:a16="http://schemas.microsoft.com/office/drawing/2014/main" id="{DF5922B6-E941-42DF-B114-097165896A11}"/>
              </a:ext>
            </a:extLst>
          </p:cNvPr>
          <p:cNvSpPr/>
          <p:nvPr/>
        </p:nvSpPr>
        <p:spPr>
          <a:xfrm>
            <a:off x="5447047" y="4739636"/>
            <a:ext cx="210968"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4" name="Round Same Side Corner Rectangle 11">
            <a:extLst>
              <a:ext uri="{FF2B5EF4-FFF2-40B4-BE49-F238E27FC236}">
                <a16:creationId xmlns:a16="http://schemas.microsoft.com/office/drawing/2014/main" id="{5A547FEB-4AEB-43C4-9259-0796309C3988}"/>
              </a:ext>
            </a:extLst>
          </p:cNvPr>
          <p:cNvSpPr>
            <a:spLocks noChangeAspect="1"/>
          </p:cNvSpPr>
          <p:nvPr/>
        </p:nvSpPr>
        <p:spPr>
          <a:xfrm rot="9900000">
            <a:off x="3494070" y="2316541"/>
            <a:ext cx="231244" cy="261863"/>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5" name="Rounded Rectangle 27">
            <a:extLst>
              <a:ext uri="{FF2B5EF4-FFF2-40B4-BE49-F238E27FC236}">
                <a16:creationId xmlns:a16="http://schemas.microsoft.com/office/drawing/2014/main" id="{8AEED91A-74E2-413E-BDDD-E7F9CBE683D3}"/>
              </a:ext>
            </a:extLst>
          </p:cNvPr>
          <p:cNvSpPr/>
          <p:nvPr/>
        </p:nvSpPr>
        <p:spPr>
          <a:xfrm>
            <a:off x="4415351" y="1767241"/>
            <a:ext cx="202278" cy="20716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6" name="Donut 24">
            <a:extLst>
              <a:ext uri="{FF2B5EF4-FFF2-40B4-BE49-F238E27FC236}">
                <a16:creationId xmlns:a16="http://schemas.microsoft.com/office/drawing/2014/main" id="{3E183BB0-4510-4CA1-BD59-F208FC178162}"/>
              </a:ext>
            </a:extLst>
          </p:cNvPr>
          <p:cNvSpPr/>
          <p:nvPr/>
        </p:nvSpPr>
        <p:spPr>
          <a:xfrm>
            <a:off x="4511278" y="5265926"/>
            <a:ext cx="230786" cy="310220"/>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57" name="Oval 21">
            <a:extLst>
              <a:ext uri="{FF2B5EF4-FFF2-40B4-BE49-F238E27FC236}">
                <a16:creationId xmlns:a16="http://schemas.microsoft.com/office/drawing/2014/main" id="{E0BBB1F6-DE69-4195-861B-3ACD455CE664}"/>
              </a:ext>
            </a:extLst>
          </p:cNvPr>
          <p:cNvSpPr>
            <a:spLocks noChangeAspect="1"/>
          </p:cNvSpPr>
          <p:nvPr/>
        </p:nvSpPr>
        <p:spPr>
          <a:xfrm>
            <a:off x="3102157" y="3572744"/>
            <a:ext cx="223013" cy="299833"/>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8" name="Rounded Rectangle 7">
            <a:extLst>
              <a:ext uri="{FF2B5EF4-FFF2-40B4-BE49-F238E27FC236}">
                <a16:creationId xmlns:a16="http://schemas.microsoft.com/office/drawing/2014/main" id="{1CCA599F-1AAC-44D5-BE80-2E2942D9B4F6}"/>
              </a:ext>
            </a:extLst>
          </p:cNvPr>
          <p:cNvSpPr>
            <a:spLocks noChangeAspect="1"/>
          </p:cNvSpPr>
          <p:nvPr/>
        </p:nvSpPr>
        <p:spPr>
          <a:xfrm>
            <a:off x="5378828" y="2187355"/>
            <a:ext cx="216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0" name="Rectangle 59"/>
          <p:cNvSpPr/>
          <p:nvPr/>
        </p:nvSpPr>
        <p:spPr>
          <a:xfrm>
            <a:off x="165127" y="218516"/>
            <a:ext cx="8978225" cy="348813"/>
          </a:xfrm>
          <a:prstGeom prst="rect">
            <a:avLst/>
          </a:prstGeom>
        </p:spPr>
        <p:txBody>
          <a:bodyPr wrap="square">
            <a:spAutoFit/>
          </a:bodyPr>
          <a:lstStyle/>
          <a:p>
            <a:pPr indent="457200" algn="ctr">
              <a:lnSpc>
                <a:spcPts val="2000"/>
              </a:lnSpc>
              <a:spcBef>
                <a:spcPts val="1000"/>
              </a:spcBef>
              <a:spcAft>
                <a:spcPts val="0"/>
              </a:spcAft>
            </a:pPr>
            <a:r>
              <a:rPr lang="nl-NL" sz="2800" b="1" dirty="0" smtClean="0">
                <a:solidFill>
                  <a:srgbClr val="008000"/>
                </a:solidFill>
                <a:latin typeface="+mj-lt"/>
                <a:ea typeface="Times New Roman" panose="02020603050405020304" pitchFamily="18" charset="0"/>
                <a:cs typeface="Times New Roman" panose="02020603050405020304" pitchFamily="18" charset="0"/>
              </a:rPr>
              <a:t>8 </a:t>
            </a:r>
            <a:r>
              <a:rPr lang="nl-NL" sz="2800" b="1" dirty="0">
                <a:solidFill>
                  <a:srgbClr val="008000"/>
                </a:solidFill>
                <a:latin typeface="+mj-lt"/>
                <a:ea typeface="Times New Roman" panose="02020603050405020304" pitchFamily="18" charset="0"/>
                <a:cs typeface="Times New Roman" panose="02020603050405020304" pitchFamily="18" charset="0"/>
              </a:rPr>
              <a:t>Đặc trưng của chủ nghĩa xã hội ở Việt Nam </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grpSp>
        <p:nvGrpSpPr>
          <p:cNvPr id="12" name="Group 31"/>
          <p:cNvGrpSpPr>
            <a:grpSpLocks/>
          </p:cNvGrpSpPr>
          <p:nvPr/>
        </p:nvGrpSpPr>
        <p:grpSpPr bwMode="auto">
          <a:xfrm>
            <a:off x="80651" y="667691"/>
            <a:ext cx="8996867" cy="100917"/>
            <a:chOff x="284" y="544"/>
            <a:chExt cx="5309" cy="21"/>
          </a:xfrm>
        </p:grpSpPr>
        <p:sp>
          <p:nvSpPr>
            <p:cNvPr id="62"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4" name="Rectangle 63"/>
          <p:cNvSpPr/>
          <p:nvPr/>
        </p:nvSpPr>
        <p:spPr>
          <a:xfrm>
            <a:off x="2086379" y="990600"/>
            <a:ext cx="5380149"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7030A0"/>
                </a:solidFill>
                <a:latin typeface="+mj-lt"/>
                <a:ea typeface="Times New Roman" panose="02020603050405020304" pitchFamily="18" charset="0"/>
                <a:cs typeface="Times New Roman" panose="02020603050405020304" pitchFamily="18" charset="0"/>
              </a:rPr>
              <a:t>1.1. Dân giàu, nước mạnh, dân chủ, công bằng, văn minh</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65" name="Rectangle 64"/>
          <p:cNvSpPr/>
          <p:nvPr/>
        </p:nvSpPr>
        <p:spPr>
          <a:xfrm>
            <a:off x="574275" y="2248070"/>
            <a:ext cx="3300904" cy="348813"/>
          </a:xfrm>
          <a:prstGeom prst="rect">
            <a:avLst/>
          </a:prstGeom>
        </p:spPr>
        <p:txBody>
          <a:bodyPr wrap="none">
            <a:spAutoFit/>
          </a:bodyPr>
          <a:lstStyle/>
          <a:p>
            <a:pPr indent="457200">
              <a:lnSpc>
                <a:spcPts val="2000"/>
              </a:lnSpc>
              <a:spcBef>
                <a:spcPts val="1000"/>
              </a:spcBef>
              <a:spcAft>
                <a:spcPts val="0"/>
              </a:spcAft>
            </a:pPr>
            <a:r>
              <a:rPr lang="nl-NL" sz="2000" dirty="0">
                <a:solidFill>
                  <a:srgbClr val="C00000"/>
                </a:solidFill>
                <a:latin typeface="+mj-lt"/>
                <a:ea typeface="Times New Roman" panose="02020603050405020304" pitchFamily="18" charset="0"/>
                <a:cs typeface="Times New Roman" panose="02020603050405020304" pitchFamily="18" charset="0"/>
              </a:rPr>
              <a:t>1.2. Do nhân dân làm chủ</a:t>
            </a:r>
            <a:endParaRPr lang="en-US" sz="2000"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66" name="Rectangle 65"/>
          <p:cNvSpPr/>
          <p:nvPr/>
        </p:nvSpPr>
        <p:spPr>
          <a:xfrm>
            <a:off x="80648" y="2981841"/>
            <a:ext cx="2846724" cy="137473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006600"/>
                </a:solidFill>
                <a:latin typeface="+mj-lt"/>
                <a:ea typeface="Times New Roman" panose="02020603050405020304" pitchFamily="18" charset="0"/>
                <a:cs typeface="Times New Roman" panose="02020603050405020304" pitchFamily="18" charset="0"/>
              </a:rPr>
              <a:t>1.3. Có nền kinh tế phát triển cao dựa trên lực lượng sản xuất hiện đại và quan hệ sản xuất tiến bộ phù hợp</a:t>
            </a:r>
            <a:endParaRPr lang="en-US" sz="20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67" name="Rectangle 66"/>
          <p:cNvSpPr/>
          <p:nvPr/>
        </p:nvSpPr>
        <p:spPr>
          <a:xfrm>
            <a:off x="714781" y="4440539"/>
            <a:ext cx="2632385" cy="86177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3333CC"/>
                </a:solidFill>
                <a:latin typeface="+mj-lt"/>
                <a:ea typeface="Times New Roman" panose="02020603050405020304" pitchFamily="18" charset="0"/>
                <a:cs typeface="Times New Roman" panose="02020603050405020304" pitchFamily="18" charset="0"/>
              </a:rPr>
              <a:t>1.4. Có nền văn hóa tiên tiến, đậm đà bản sắc dân tộc</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68" name="Rectangle 67"/>
          <p:cNvSpPr/>
          <p:nvPr/>
        </p:nvSpPr>
        <p:spPr>
          <a:xfrm>
            <a:off x="1828800" y="5663744"/>
            <a:ext cx="5399392"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FF0000"/>
                </a:solidFill>
                <a:latin typeface="+mj-lt"/>
                <a:ea typeface="Times New Roman" panose="02020603050405020304" pitchFamily="18" charset="0"/>
                <a:cs typeface="Times New Roman" panose="02020603050405020304" pitchFamily="18" charset="0"/>
              </a:rPr>
              <a:t>1.5. Con người có cuộc sống ấm no, tự do, hạnh phúc, có điều kiện phát triển toàn diện</a:t>
            </a:r>
            <a:endParaRPr lang="en-US" sz="2000"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69" name="Rectangle 68"/>
          <p:cNvSpPr/>
          <p:nvPr/>
        </p:nvSpPr>
        <p:spPr>
          <a:xfrm>
            <a:off x="5995395" y="4264472"/>
            <a:ext cx="2852392" cy="137473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002060"/>
                </a:solidFill>
                <a:latin typeface="+mj-lt"/>
                <a:ea typeface="Times New Roman" panose="02020603050405020304" pitchFamily="18" charset="0"/>
                <a:cs typeface="Times New Roman" panose="02020603050405020304" pitchFamily="18" charset="0"/>
              </a:rPr>
              <a:t>1.6. Các dân tộc trong cộng đồng Việt Nam bình đẳng, đoàn kết, tôn trọng và giúp đỡ nhau cùng phát triển</a:t>
            </a:r>
            <a:endParaRPr lang="en-US" sz="2000" dirty="0">
              <a:solidFill>
                <a:srgbClr val="002060"/>
              </a:solidFill>
              <a:effectLst/>
              <a:latin typeface="+mj-lt"/>
              <a:ea typeface="Times New Roman" panose="02020603050405020304" pitchFamily="18" charset="0"/>
              <a:cs typeface="Times New Roman" panose="02020603050405020304" pitchFamily="18" charset="0"/>
            </a:endParaRPr>
          </a:p>
        </p:txBody>
      </p:sp>
      <p:sp>
        <p:nvSpPr>
          <p:cNvPr id="70" name="Rectangle 69"/>
          <p:cNvSpPr/>
          <p:nvPr/>
        </p:nvSpPr>
        <p:spPr>
          <a:xfrm>
            <a:off x="6134272" y="2792124"/>
            <a:ext cx="2924605" cy="137473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CC0099"/>
                </a:solidFill>
                <a:latin typeface="+mj-lt"/>
                <a:ea typeface="Times New Roman" panose="02020603050405020304" pitchFamily="18" charset="0"/>
                <a:cs typeface="Times New Roman" panose="02020603050405020304" pitchFamily="18" charset="0"/>
              </a:rPr>
              <a:t>1.7. Có Nhà nước pháp quyền xã hội chủ nghĩa của nhân dân, do nhân dân, vì nhân dân do Đảng Cộng sản lãnh đạo</a:t>
            </a:r>
            <a:endParaRPr lang="en-US" sz="2000" dirty="0">
              <a:solidFill>
                <a:srgbClr val="CC0099"/>
              </a:solidFill>
              <a:effectLst/>
              <a:latin typeface="+mj-lt"/>
              <a:ea typeface="Times New Roman" panose="02020603050405020304" pitchFamily="18" charset="0"/>
              <a:cs typeface="Times New Roman" panose="02020603050405020304" pitchFamily="18" charset="0"/>
            </a:endParaRPr>
          </a:p>
        </p:txBody>
      </p:sp>
      <p:sp>
        <p:nvSpPr>
          <p:cNvPr id="71" name="Rectangle 70"/>
          <p:cNvSpPr/>
          <p:nvPr/>
        </p:nvSpPr>
        <p:spPr>
          <a:xfrm>
            <a:off x="5738929" y="1758690"/>
            <a:ext cx="3139934" cy="86177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996633"/>
                </a:solidFill>
                <a:latin typeface="+mj-lt"/>
                <a:ea typeface="Times New Roman" panose="02020603050405020304" pitchFamily="18" charset="0"/>
                <a:cs typeface="Times New Roman" panose="02020603050405020304" pitchFamily="18" charset="0"/>
              </a:rPr>
              <a:t>1.8. Có quan hệ hữu nghị và hợp tác với các nước trên thế giới</a:t>
            </a:r>
            <a:endParaRPr lang="en-US" sz="2000" dirty="0">
              <a:solidFill>
                <a:srgbClr val="9966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06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686800" cy="1143000"/>
          </a:xfrm>
        </p:spPr>
        <p:txBody>
          <a:bodyPr>
            <a:normAutofit fontScale="90000"/>
          </a:bodyPr>
          <a:lstStyle/>
          <a:p>
            <a:r>
              <a:rPr lang="nl-NL" sz="3100" i="1" dirty="0" smtClean="0">
                <a:solidFill>
                  <a:srgbClr val="FF0000"/>
                </a:solidFill>
                <a:latin typeface="Times New Roman" pitchFamily="18" charset="0"/>
                <a:cs typeface="Times New Roman" pitchFamily="18" charset="0"/>
              </a:rPr>
              <a:t/>
            </a:r>
            <a:br>
              <a:rPr lang="nl-NL" sz="3100" i="1" dirty="0" smtClean="0">
                <a:solidFill>
                  <a:srgbClr val="FF0000"/>
                </a:solidFill>
                <a:latin typeface="Times New Roman" pitchFamily="18" charset="0"/>
                <a:cs typeface="Times New Roman" pitchFamily="18" charset="0"/>
              </a:rPr>
            </a:br>
            <a:r>
              <a:rPr lang="nl-NL" sz="3100" i="1" dirty="0" smtClean="0">
                <a:solidFill>
                  <a:srgbClr val="FF0000"/>
                </a:solidFill>
                <a:latin typeface="Times New Roman" pitchFamily="18" charset="0"/>
                <a:cs typeface="Times New Roman" pitchFamily="18" charset="0"/>
              </a:rPr>
              <a:t>1</a:t>
            </a:r>
            <a:r>
              <a:rPr lang="nl-NL" sz="3100" i="1" dirty="0">
                <a:solidFill>
                  <a:srgbClr val="FF0000"/>
                </a:solidFill>
                <a:latin typeface="Times New Roman" pitchFamily="18" charset="0"/>
                <a:cs typeface="Times New Roman" pitchFamily="18" charset="0"/>
              </a:rPr>
              <a:t>. Dân giàu, nước mạnh, dân chủ, công bằng, văn minh</a:t>
            </a:r>
            <a:r>
              <a:rPr lang="en-US" b="1" dirty="0"/>
              <a:t/>
            </a:r>
            <a:br>
              <a:rPr lang="en-US" b="1" dirty="0"/>
            </a:br>
            <a:endParaRPr lang="en-US" dirty="0"/>
          </a:p>
        </p:txBody>
      </p:sp>
      <p:sp>
        <p:nvSpPr>
          <p:cNvPr id="3" name="Content Placeholder 2"/>
          <p:cNvSpPr>
            <a:spLocks noGrp="1"/>
          </p:cNvSpPr>
          <p:nvPr>
            <p:ph idx="1"/>
          </p:nvPr>
        </p:nvSpPr>
        <p:spPr>
          <a:xfrm>
            <a:off x="457200" y="685806"/>
            <a:ext cx="8229600" cy="4830763"/>
          </a:xfrm>
        </p:spPr>
        <p:txBody>
          <a:bodyPr>
            <a:normAutofit/>
          </a:bodyPr>
          <a:lstStyle/>
          <a:p>
            <a:pPr marL="0" indent="0" algn="just">
              <a:buNone/>
            </a:pPr>
            <a:r>
              <a:rPr lang="nl-NL" sz="2400" dirty="0">
                <a:latin typeface="Times New Roman" pitchFamily="18" charset="0"/>
                <a:cs typeface="Times New Roman" pitchFamily="18" charset="0"/>
              </a:rPr>
              <a:t>Giàu mạnh, dân chủ, công bằng, văn minh là những giá trị xã hội tốt đẹp nhất, là nguyện vọng, mơ ước của nhân dân tiến bộ trên thế giới, là cái đích của xã hội loài người nói chung</a:t>
            </a:r>
            <a:endParaRPr lang="en-US" sz="2400" dirty="0">
              <a:latin typeface="Times New Roman" pitchFamily="18" charset="0"/>
              <a:cs typeface="Times New Roman" pitchFamily="18" charset="0"/>
            </a:endParaRPr>
          </a:p>
        </p:txBody>
      </p:sp>
      <p:sp>
        <p:nvSpPr>
          <p:cNvPr id="6" name="TextBox 5"/>
          <p:cNvSpPr txBox="1"/>
          <p:nvPr/>
        </p:nvSpPr>
        <p:spPr>
          <a:xfrm>
            <a:off x="152400" y="5715006"/>
            <a:ext cx="8915400" cy="830997"/>
          </a:xfrm>
          <a:prstGeom prst="rect">
            <a:avLst/>
          </a:prstGeom>
          <a:noFill/>
        </p:spPr>
        <p:txBody>
          <a:bodyPr wrap="square" rtlCol="0">
            <a:spAutoFit/>
          </a:bodyPr>
          <a:lstStyle/>
          <a:p>
            <a:r>
              <a:rPr lang="en-US" sz="2400" dirty="0" err="1" smtClean="0">
                <a:solidFill>
                  <a:srgbClr val="0070C0"/>
                </a:solidFill>
              </a:rPr>
              <a:t>Đây</a:t>
            </a:r>
            <a:r>
              <a:rPr lang="en-US" sz="2400" dirty="0" smtClean="0">
                <a:solidFill>
                  <a:srgbClr val="0070C0"/>
                </a:solidFill>
              </a:rPr>
              <a:t> </a:t>
            </a:r>
            <a:r>
              <a:rPr lang="en-US" sz="2400" dirty="0" err="1" smtClean="0">
                <a:solidFill>
                  <a:srgbClr val="0070C0"/>
                </a:solidFill>
              </a:rPr>
              <a:t>là</a:t>
            </a:r>
            <a:r>
              <a:rPr lang="en-US" sz="2400" dirty="0" smtClean="0">
                <a:solidFill>
                  <a:srgbClr val="0070C0"/>
                </a:solidFill>
              </a:rPr>
              <a:t> </a:t>
            </a:r>
            <a:r>
              <a:rPr lang="en-US" sz="2400" dirty="0" err="1" smtClean="0">
                <a:solidFill>
                  <a:srgbClr val="0070C0"/>
                </a:solidFill>
              </a:rPr>
              <a:t>đặc</a:t>
            </a:r>
            <a:r>
              <a:rPr lang="en-US" sz="2400" dirty="0" smtClean="0">
                <a:solidFill>
                  <a:srgbClr val="0070C0"/>
                </a:solidFill>
              </a:rPr>
              <a:t> </a:t>
            </a:r>
            <a:r>
              <a:rPr lang="en-US" sz="2400" dirty="0" err="1" smtClean="0">
                <a:solidFill>
                  <a:srgbClr val="0070C0"/>
                </a:solidFill>
              </a:rPr>
              <a:t>trưng</a:t>
            </a:r>
            <a:r>
              <a:rPr lang="en-US" sz="2400" dirty="0" smtClean="0">
                <a:solidFill>
                  <a:srgbClr val="0070C0"/>
                </a:solidFill>
              </a:rPr>
              <a:t> </a:t>
            </a:r>
            <a:r>
              <a:rPr lang="en-US" sz="2400" dirty="0" err="1" smtClean="0">
                <a:solidFill>
                  <a:srgbClr val="0070C0"/>
                </a:solidFill>
              </a:rPr>
              <a:t>tổng</a:t>
            </a:r>
            <a:r>
              <a:rPr lang="en-US" sz="2400" dirty="0" smtClean="0">
                <a:solidFill>
                  <a:srgbClr val="0070C0"/>
                </a:solidFill>
              </a:rPr>
              <a:t> </a:t>
            </a:r>
            <a:r>
              <a:rPr lang="en-US" sz="2400" dirty="0" err="1" smtClean="0">
                <a:solidFill>
                  <a:srgbClr val="0070C0"/>
                </a:solidFill>
              </a:rPr>
              <a:t>quát</a:t>
            </a:r>
            <a:r>
              <a:rPr lang="en-US" sz="2400" dirty="0" smtClean="0">
                <a:solidFill>
                  <a:srgbClr val="0070C0"/>
                </a:solidFill>
              </a:rPr>
              <a:t> </a:t>
            </a:r>
            <a:r>
              <a:rPr lang="en-US" sz="2400" dirty="0" err="1" smtClean="0">
                <a:solidFill>
                  <a:srgbClr val="0070C0"/>
                </a:solidFill>
              </a:rPr>
              <a:t>nhất</a:t>
            </a:r>
            <a:r>
              <a:rPr lang="en-US" sz="2400" dirty="0" smtClean="0">
                <a:solidFill>
                  <a:srgbClr val="0070C0"/>
                </a:solidFill>
              </a:rPr>
              <a:t>, </a:t>
            </a:r>
            <a:r>
              <a:rPr lang="en-US" sz="2400" dirty="0" err="1" smtClean="0">
                <a:solidFill>
                  <a:srgbClr val="0070C0"/>
                </a:solidFill>
              </a:rPr>
              <a:t>thể</a:t>
            </a:r>
            <a:r>
              <a:rPr lang="en-US" sz="2400" dirty="0" smtClean="0">
                <a:solidFill>
                  <a:srgbClr val="0070C0"/>
                </a:solidFill>
              </a:rPr>
              <a:t> </a:t>
            </a:r>
            <a:r>
              <a:rPr lang="en-US" sz="2400" dirty="0" err="1" smtClean="0">
                <a:solidFill>
                  <a:srgbClr val="0070C0"/>
                </a:solidFill>
              </a:rPr>
              <a:t>hiện</a:t>
            </a:r>
            <a:r>
              <a:rPr lang="en-US" sz="2400" dirty="0" smtClean="0">
                <a:solidFill>
                  <a:srgbClr val="0070C0"/>
                </a:solidFill>
              </a:rPr>
              <a:t> </a:t>
            </a:r>
            <a:r>
              <a:rPr lang="en-US" sz="2400" dirty="0" err="1" smtClean="0">
                <a:solidFill>
                  <a:srgbClr val="0070C0"/>
                </a:solidFill>
              </a:rPr>
              <a:t>sự</a:t>
            </a:r>
            <a:r>
              <a:rPr lang="en-US" sz="2400" dirty="0" smtClean="0">
                <a:solidFill>
                  <a:srgbClr val="0070C0"/>
                </a:solidFill>
              </a:rPr>
              <a:t> </a:t>
            </a:r>
            <a:r>
              <a:rPr lang="en-US" sz="2400" dirty="0" err="1" smtClean="0">
                <a:solidFill>
                  <a:srgbClr val="0070C0"/>
                </a:solidFill>
              </a:rPr>
              <a:t>khác</a:t>
            </a:r>
            <a:r>
              <a:rPr lang="en-US" sz="2400" dirty="0" smtClean="0">
                <a:solidFill>
                  <a:srgbClr val="0070C0"/>
                </a:solidFill>
              </a:rPr>
              <a:t> </a:t>
            </a:r>
            <a:r>
              <a:rPr lang="en-US" sz="2400" dirty="0" err="1" smtClean="0">
                <a:solidFill>
                  <a:srgbClr val="0070C0"/>
                </a:solidFill>
              </a:rPr>
              <a:t>nhau</a:t>
            </a:r>
            <a:r>
              <a:rPr lang="en-US" sz="2400" dirty="0" smtClean="0">
                <a:solidFill>
                  <a:srgbClr val="0070C0"/>
                </a:solidFill>
              </a:rPr>
              <a:t> </a:t>
            </a:r>
            <a:r>
              <a:rPr lang="en-US" sz="2400" dirty="0" err="1" smtClean="0">
                <a:solidFill>
                  <a:srgbClr val="0070C0"/>
                </a:solidFill>
              </a:rPr>
              <a:t>cơ</a:t>
            </a:r>
            <a:r>
              <a:rPr lang="en-US" sz="2400" dirty="0" smtClean="0">
                <a:solidFill>
                  <a:srgbClr val="0070C0"/>
                </a:solidFill>
              </a:rPr>
              <a:t> </a:t>
            </a:r>
            <a:r>
              <a:rPr lang="en-US" sz="2400" dirty="0" err="1" smtClean="0">
                <a:solidFill>
                  <a:srgbClr val="0070C0"/>
                </a:solidFill>
              </a:rPr>
              <a:t>bản</a:t>
            </a:r>
            <a:r>
              <a:rPr lang="en-US" sz="2400" dirty="0" smtClean="0">
                <a:solidFill>
                  <a:srgbClr val="0070C0"/>
                </a:solidFill>
              </a:rPr>
              <a:t>, </a:t>
            </a:r>
            <a:r>
              <a:rPr lang="en-US" sz="2400" dirty="0" err="1" smtClean="0">
                <a:solidFill>
                  <a:srgbClr val="0070C0"/>
                </a:solidFill>
              </a:rPr>
              <a:t>sự</a:t>
            </a:r>
            <a:r>
              <a:rPr lang="en-US" sz="2400" dirty="0" smtClean="0">
                <a:solidFill>
                  <a:srgbClr val="0070C0"/>
                </a:solidFill>
              </a:rPr>
              <a:t> </a:t>
            </a:r>
            <a:r>
              <a:rPr lang="en-US" sz="2400" dirty="0" err="1" smtClean="0">
                <a:solidFill>
                  <a:srgbClr val="0070C0"/>
                </a:solidFill>
              </a:rPr>
              <a:t>tiến</a:t>
            </a:r>
            <a:r>
              <a:rPr lang="en-US" sz="2400" dirty="0" smtClean="0">
                <a:solidFill>
                  <a:srgbClr val="0070C0"/>
                </a:solidFill>
              </a:rPr>
              <a:t> </a:t>
            </a:r>
            <a:r>
              <a:rPr lang="en-US" sz="2400" dirty="0" err="1" smtClean="0">
                <a:solidFill>
                  <a:srgbClr val="0070C0"/>
                </a:solidFill>
              </a:rPr>
              <a:t>bộ</a:t>
            </a:r>
            <a:r>
              <a:rPr lang="en-US" sz="2400" dirty="0" smtClean="0">
                <a:solidFill>
                  <a:srgbClr val="0070C0"/>
                </a:solidFill>
              </a:rPr>
              <a:t> </a:t>
            </a:r>
            <a:r>
              <a:rPr lang="en-US" sz="2400" dirty="0" err="1" smtClean="0">
                <a:solidFill>
                  <a:srgbClr val="0070C0"/>
                </a:solidFill>
              </a:rPr>
              <a:t>hơn</a:t>
            </a:r>
            <a:r>
              <a:rPr lang="en-US" sz="2400" dirty="0" smtClean="0">
                <a:solidFill>
                  <a:srgbClr val="0070C0"/>
                </a:solidFill>
              </a:rPr>
              <a:t> </a:t>
            </a:r>
            <a:r>
              <a:rPr lang="en-US" sz="2400" dirty="0" err="1" smtClean="0">
                <a:solidFill>
                  <a:srgbClr val="0070C0"/>
                </a:solidFill>
              </a:rPr>
              <a:t>hẳn</a:t>
            </a:r>
            <a:r>
              <a:rPr lang="en-US" sz="2400" dirty="0" smtClean="0">
                <a:solidFill>
                  <a:srgbClr val="0070C0"/>
                </a:solidFill>
              </a:rPr>
              <a:t> </a:t>
            </a:r>
            <a:r>
              <a:rPr lang="en-US" sz="2400" dirty="0" err="1" smtClean="0">
                <a:solidFill>
                  <a:srgbClr val="0070C0"/>
                </a:solidFill>
              </a:rPr>
              <a:t>của</a:t>
            </a:r>
            <a:r>
              <a:rPr lang="en-US" sz="2400" dirty="0" smtClean="0">
                <a:solidFill>
                  <a:srgbClr val="0070C0"/>
                </a:solidFill>
              </a:rPr>
              <a:t> </a:t>
            </a:r>
            <a:r>
              <a:rPr lang="en-US" sz="2400" dirty="0" err="1" smtClean="0">
                <a:solidFill>
                  <a:srgbClr val="0070C0"/>
                </a:solidFill>
              </a:rPr>
              <a:t>chế</a:t>
            </a:r>
            <a:r>
              <a:rPr lang="en-US" sz="2400" dirty="0" smtClean="0">
                <a:solidFill>
                  <a:srgbClr val="0070C0"/>
                </a:solidFill>
              </a:rPr>
              <a:t> </a:t>
            </a:r>
            <a:r>
              <a:rPr lang="en-US" sz="2400" dirty="0" err="1" smtClean="0">
                <a:solidFill>
                  <a:srgbClr val="0070C0"/>
                </a:solidFill>
              </a:rPr>
              <a:t>độ</a:t>
            </a:r>
            <a:r>
              <a:rPr lang="en-US" sz="2400" dirty="0" smtClean="0">
                <a:solidFill>
                  <a:srgbClr val="0070C0"/>
                </a:solidFill>
              </a:rPr>
              <a:t> XHCN so </a:t>
            </a:r>
            <a:r>
              <a:rPr lang="en-US" sz="2400" dirty="0" err="1" smtClean="0">
                <a:solidFill>
                  <a:srgbClr val="0070C0"/>
                </a:solidFill>
              </a:rPr>
              <a:t>với</a:t>
            </a:r>
            <a:r>
              <a:rPr lang="en-US" sz="2400" dirty="0" smtClean="0">
                <a:solidFill>
                  <a:srgbClr val="0070C0"/>
                </a:solidFill>
              </a:rPr>
              <a:t> </a:t>
            </a:r>
            <a:r>
              <a:rPr lang="en-US" sz="2400" dirty="0" err="1" smtClean="0">
                <a:solidFill>
                  <a:srgbClr val="0070C0"/>
                </a:solidFill>
              </a:rPr>
              <a:t>các</a:t>
            </a:r>
            <a:r>
              <a:rPr lang="en-US" sz="2400" dirty="0" smtClean="0">
                <a:solidFill>
                  <a:srgbClr val="0070C0"/>
                </a:solidFill>
              </a:rPr>
              <a:t> </a:t>
            </a:r>
            <a:r>
              <a:rPr lang="en-US" sz="2400" dirty="0" err="1" smtClean="0">
                <a:solidFill>
                  <a:srgbClr val="0070C0"/>
                </a:solidFill>
              </a:rPr>
              <a:t>chế</a:t>
            </a:r>
            <a:r>
              <a:rPr lang="en-US" sz="2400" dirty="0" smtClean="0">
                <a:solidFill>
                  <a:srgbClr val="0070C0"/>
                </a:solidFill>
              </a:rPr>
              <a:t> </a:t>
            </a:r>
            <a:r>
              <a:rPr lang="en-US" sz="2400" dirty="0" err="1" smtClean="0">
                <a:solidFill>
                  <a:srgbClr val="0070C0"/>
                </a:solidFill>
              </a:rPr>
              <a:t>độ</a:t>
            </a:r>
            <a:r>
              <a:rPr lang="en-US" sz="2400" dirty="0" smtClean="0">
                <a:solidFill>
                  <a:srgbClr val="0070C0"/>
                </a:solidFill>
              </a:rPr>
              <a:t> </a:t>
            </a:r>
            <a:r>
              <a:rPr lang="en-US" sz="2400" dirty="0" err="1" smtClean="0">
                <a:solidFill>
                  <a:srgbClr val="0070C0"/>
                </a:solidFill>
              </a:rPr>
              <a:t>xã</a:t>
            </a:r>
            <a:r>
              <a:rPr lang="en-US" sz="2400" dirty="0" smtClean="0">
                <a:solidFill>
                  <a:srgbClr val="0070C0"/>
                </a:solidFill>
              </a:rPr>
              <a:t> </a:t>
            </a:r>
            <a:r>
              <a:rPr lang="en-US" sz="2400" dirty="0" err="1" smtClean="0">
                <a:solidFill>
                  <a:srgbClr val="0070C0"/>
                </a:solidFill>
              </a:rPr>
              <a:t>hội</a:t>
            </a:r>
            <a:r>
              <a:rPr lang="en-US" sz="2400" dirty="0" smtClean="0">
                <a:solidFill>
                  <a:srgbClr val="0070C0"/>
                </a:solidFill>
              </a:rPr>
              <a:t> </a:t>
            </a:r>
            <a:r>
              <a:rPr lang="en-US" sz="2400" dirty="0" err="1" smtClean="0">
                <a:solidFill>
                  <a:srgbClr val="0070C0"/>
                </a:solidFill>
              </a:rPr>
              <a:t>trước</a:t>
            </a:r>
            <a:endParaRPr lang="en-US" sz="2400" dirty="0">
              <a:solidFill>
                <a:srgbClr val="0070C0"/>
              </a:solidFill>
            </a:endParaRPr>
          </a:p>
        </p:txBody>
      </p:sp>
      <p:pic>
        <p:nvPicPr>
          <p:cNvPr id="7" name="Picture 2" descr="Image result for cuộc sống trước năm19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381000" y="2133600"/>
            <a:ext cx="2438400" cy="19899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Related imag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5943600" y="2133600"/>
            <a:ext cx="3029964" cy="19812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971800" y="2133600"/>
            <a:ext cx="2708446" cy="198120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Image result for nông thôn mớ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flipH="1">
            <a:off x="457203" y="4191000"/>
            <a:ext cx="3962399" cy="146282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descr="Image result for nông thôn mớ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4648200" y="4191006"/>
            <a:ext cx="4218240" cy="1462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5181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114806"/>
            <a:ext cx="3581400" cy="1600194"/>
          </a:xfrm>
        </p:spPr>
        <p:txBody>
          <a:bodyPr>
            <a:normAutofit/>
          </a:bodyPr>
          <a:lstStyle/>
          <a:p>
            <a:pPr>
              <a:buNone/>
            </a:pPr>
            <a:r>
              <a:rPr lang="vi-VN" sz="1800" dirty="0" smtClean="0">
                <a:latin typeface="+mj-lt"/>
              </a:rPr>
              <a:t>"Dân giàu" - Đặc trưng hàng đầu của chủ nghĩa xã hội ở Việt Nam</a:t>
            </a:r>
          </a:p>
          <a:p>
            <a:endParaRPr lang="en-US" sz="1800" dirty="0">
              <a:latin typeface="+mj-lt"/>
            </a:endParaRPr>
          </a:p>
        </p:txBody>
      </p:sp>
      <p:pic>
        <p:nvPicPr>
          <p:cNvPr id="4098" name="Picture 2" descr="https://vietnamhoinhap.vn/local/resources/uploads/userfiles/images/ppp(3).jpg"/>
          <p:cNvPicPr>
            <a:picLocks noChangeAspect="1" noChangeArrowheads="1"/>
          </p:cNvPicPr>
          <p:nvPr/>
        </p:nvPicPr>
        <p:blipFill>
          <a:blip r:embed="rId2"/>
          <a:srcRect/>
          <a:stretch>
            <a:fillRect/>
          </a:stretch>
        </p:blipFill>
        <p:spPr bwMode="auto">
          <a:xfrm>
            <a:off x="155575" y="1828800"/>
            <a:ext cx="3349625" cy="2028180"/>
          </a:xfrm>
          <a:prstGeom prst="rect">
            <a:avLst/>
          </a:prstGeom>
          <a:noFill/>
        </p:spPr>
      </p:pic>
      <p:sp>
        <p:nvSpPr>
          <p:cNvPr id="5" name="TextBox 4"/>
          <p:cNvSpPr txBox="1"/>
          <p:nvPr/>
        </p:nvSpPr>
        <p:spPr>
          <a:xfrm>
            <a:off x="5486400" y="533400"/>
            <a:ext cx="3200400" cy="830997"/>
          </a:xfrm>
          <a:prstGeom prst="rect">
            <a:avLst/>
          </a:prstGeom>
          <a:noFill/>
        </p:spPr>
        <p:txBody>
          <a:bodyPr wrap="square" rtlCol="0">
            <a:spAutoFit/>
          </a:bodyPr>
          <a:lstStyle/>
          <a:p>
            <a:r>
              <a:rPr lang="nl-NL" sz="2400" dirty="0" smtClean="0"/>
              <a:t>giàu có về vật chất và tiền bạc </a:t>
            </a:r>
            <a:endParaRPr lang="en-US" sz="2400" dirty="0"/>
          </a:p>
        </p:txBody>
      </p:sp>
      <p:sp>
        <p:nvSpPr>
          <p:cNvPr id="6" name="TextBox 5"/>
          <p:cNvSpPr txBox="1"/>
          <p:nvPr/>
        </p:nvSpPr>
        <p:spPr>
          <a:xfrm>
            <a:off x="5410200" y="1817132"/>
            <a:ext cx="3505200" cy="461665"/>
          </a:xfrm>
          <a:prstGeom prst="rect">
            <a:avLst/>
          </a:prstGeom>
          <a:noFill/>
        </p:spPr>
        <p:txBody>
          <a:bodyPr wrap="square" rtlCol="0">
            <a:spAutoFit/>
          </a:bodyPr>
          <a:lstStyle/>
          <a:p>
            <a:r>
              <a:rPr lang="nl-NL" sz="2400" dirty="0" smtClean="0"/>
              <a:t>giàu có về trí tuệ sáng tạo</a:t>
            </a:r>
            <a:endParaRPr lang="en-US" sz="2400" dirty="0"/>
          </a:p>
        </p:txBody>
      </p:sp>
      <p:sp>
        <p:nvSpPr>
          <p:cNvPr id="7" name="TextBox 6"/>
          <p:cNvSpPr txBox="1"/>
          <p:nvPr/>
        </p:nvSpPr>
        <p:spPr>
          <a:xfrm>
            <a:off x="5334000" y="3036332"/>
            <a:ext cx="3810000" cy="461665"/>
          </a:xfrm>
          <a:prstGeom prst="rect">
            <a:avLst/>
          </a:prstGeom>
          <a:noFill/>
        </p:spPr>
        <p:txBody>
          <a:bodyPr wrap="square" rtlCol="0">
            <a:spAutoFit/>
          </a:bodyPr>
          <a:lstStyle/>
          <a:p>
            <a:r>
              <a:rPr lang="nl-NL" sz="2400" dirty="0" smtClean="0"/>
              <a:t>giàu có về văn hóa, tinh thần</a:t>
            </a:r>
            <a:endParaRPr lang="en-US" sz="2400" dirty="0"/>
          </a:p>
        </p:txBody>
      </p:sp>
      <p:sp>
        <p:nvSpPr>
          <p:cNvPr id="8" name="Rectangle 7"/>
          <p:cNvSpPr/>
          <p:nvPr/>
        </p:nvSpPr>
        <p:spPr>
          <a:xfrm>
            <a:off x="5486400" y="4114800"/>
            <a:ext cx="3476786" cy="461665"/>
          </a:xfrm>
          <a:prstGeom prst="rect">
            <a:avLst/>
          </a:prstGeom>
        </p:spPr>
        <p:txBody>
          <a:bodyPr wrap="none">
            <a:spAutoFit/>
          </a:bodyPr>
          <a:lstStyle/>
          <a:p>
            <a:r>
              <a:rPr lang="nl-NL" sz="2400" dirty="0" smtClean="0"/>
              <a:t>giàu có về uy tín và bè bạn</a:t>
            </a:r>
            <a:endParaRPr lang="en-US" sz="2400" dirty="0"/>
          </a:p>
        </p:txBody>
      </p:sp>
      <p:sp>
        <p:nvSpPr>
          <p:cNvPr id="9" name="Rectangle 8"/>
          <p:cNvSpPr/>
          <p:nvPr/>
        </p:nvSpPr>
        <p:spPr>
          <a:xfrm>
            <a:off x="5467441" y="5105400"/>
            <a:ext cx="2990759" cy="830997"/>
          </a:xfrm>
          <a:prstGeom prst="rect">
            <a:avLst/>
          </a:prstGeom>
        </p:spPr>
        <p:txBody>
          <a:bodyPr wrap="square">
            <a:spAutoFit/>
          </a:bodyPr>
          <a:lstStyle/>
          <a:p>
            <a:r>
              <a:rPr lang="nl-NL" sz="2400" dirty="0" smtClean="0"/>
              <a:t>“Dân giàu” đi đôi với công bằng xã hội</a:t>
            </a:r>
            <a:endParaRPr lang="en-US" sz="2400" dirty="0"/>
          </a:p>
        </p:txBody>
      </p:sp>
      <p:cxnSp>
        <p:nvCxnSpPr>
          <p:cNvPr id="12" name="Straight Arrow Connector 11"/>
          <p:cNvCxnSpPr/>
          <p:nvPr/>
        </p:nvCxnSpPr>
        <p:spPr>
          <a:xfrm rot="5400000" flipH="1" flipV="1">
            <a:off x="3543300" y="1028700"/>
            <a:ext cx="1828800" cy="1752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3581400" y="2057400"/>
            <a:ext cx="17526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7" idx="1"/>
          </p:cNvCxnSpPr>
          <p:nvPr/>
        </p:nvCxnSpPr>
        <p:spPr>
          <a:xfrm>
            <a:off x="3581400" y="2819400"/>
            <a:ext cx="1752600" cy="44776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1"/>
          </p:cNvCxnSpPr>
          <p:nvPr/>
        </p:nvCxnSpPr>
        <p:spPr>
          <a:xfrm>
            <a:off x="3581400" y="2819400"/>
            <a:ext cx="1905000" cy="15262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16200000" flipH="1">
            <a:off x="3314700" y="3086100"/>
            <a:ext cx="2438400" cy="1905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24200"/>
            <a:ext cx="3962400" cy="1828794"/>
          </a:xfrm>
        </p:spPr>
        <p:txBody>
          <a:bodyPr/>
          <a:lstStyle/>
          <a:p>
            <a:r>
              <a:rPr lang="en-US" dirty="0" err="1" smtClean="0"/>
              <a:t>Nước</a:t>
            </a:r>
            <a:r>
              <a:rPr lang="en-US" dirty="0" smtClean="0"/>
              <a:t> </a:t>
            </a:r>
            <a:r>
              <a:rPr lang="en-US" dirty="0" err="1" smtClean="0"/>
              <a:t>mạnh</a:t>
            </a:r>
            <a:r>
              <a:rPr lang="en-US" dirty="0" smtClean="0"/>
              <a:t> </a:t>
            </a:r>
            <a:r>
              <a:rPr lang="en-US" dirty="0" err="1" smtClean="0"/>
              <a:t>là</a:t>
            </a:r>
            <a:r>
              <a:rPr lang="en-US" dirty="0" smtClean="0"/>
              <a:t> </a:t>
            </a:r>
            <a:r>
              <a:rPr lang="en-US" dirty="0" err="1" smtClean="0"/>
              <a:t>đất</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tiềm</a:t>
            </a:r>
            <a:r>
              <a:rPr lang="en-US" dirty="0" smtClean="0"/>
              <a:t> </a:t>
            </a:r>
            <a:r>
              <a:rPr lang="en-US" dirty="0" err="1" smtClean="0"/>
              <a:t>lực</a:t>
            </a:r>
            <a:r>
              <a:rPr lang="en-US" dirty="0" smtClean="0"/>
              <a:t> </a:t>
            </a:r>
            <a:r>
              <a:rPr lang="en-US" dirty="0" err="1" smtClean="0"/>
              <a:t>lớn</a:t>
            </a:r>
            <a:endParaRPr lang="en-US" dirty="0"/>
          </a:p>
        </p:txBody>
      </p:sp>
      <p:pic>
        <p:nvPicPr>
          <p:cNvPr id="3074" name="Picture 2" descr="nước mạnh,Nay, hạnh phúc của dân tộc Việt Nam là gì?"/>
          <p:cNvPicPr>
            <a:picLocks noChangeAspect="1" noChangeArrowheads="1"/>
          </p:cNvPicPr>
          <p:nvPr/>
        </p:nvPicPr>
        <p:blipFill>
          <a:blip r:embed="rId2"/>
          <a:srcRect/>
          <a:stretch>
            <a:fillRect/>
          </a:stretch>
        </p:blipFill>
        <p:spPr bwMode="auto">
          <a:xfrm>
            <a:off x="-76200" y="228601"/>
            <a:ext cx="4038600" cy="2666999"/>
          </a:xfrm>
          <a:prstGeom prst="rect">
            <a:avLst/>
          </a:prstGeom>
          <a:noFill/>
        </p:spPr>
      </p:pic>
      <p:sp>
        <p:nvSpPr>
          <p:cNvPr id="5" name="TextBox 4"/>
          <p:cNvSpPr txBox="1"/>
          <p:nvPr/>
        </p:nvSpPr>
        <p:spPr>
          <a:xfrm>
            <a:off x="5334000" y="762000"/>
            <a:ext cx="3581400" cy="461665"/>
          </a:xfrm>
          <a:prstGeom prst="rect">
            <a:avLst/>
          </a:prstGeom>
          <a:noFill/>
        </p:spPr>
        <p:txBody>
          <a:bodyPr wrap="square" rtlCol="0">
            <a:spAutoFit/>
          </a:bodyPr>
          <a:lstStyle/>
          <a:p>
            <a:r>
              <a:rPr lang="en-US" sz="2400" dirty="0" err="1" smtClean="0"/>
              <a:t>Kinh</a:t>
            </a:r>
            <a:r>
              <a:rPr lang="en-US" sz="2400" dirty="0" smtClean="0"/>
              <a:t> </a:t>
            </a:r>
            <a:r>
              <a:rPr lang="en-US" sz="2400" dirty="0" err="1" smtClean="0"/>
              <a:t>tế</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bền</a:t>
            </a:r>
            <a:r>
              <a:rPr lang="en-US" sz="2400" dirty="0" smtClean="0"/>
              <a:t> </a:t>
            </a:r>
            <a:r>
              <a:rPr lang="en-US" sz="2400" dirty="0" err="1" smtClean="0"/>
              <a:t>vững</a:t>
            </a:r>
            <a:endParaRPr lang="en-US" sz="2400" dirty="0"/>
          </a:p>
        </p:txBody>
      </p:sp>
      <p:sp>
        <p:nvSpPr>
          <p:cNvPr id="6" name="Rectangle 5"/>
          <p:cNvSpPr/>
          <p:nvPr/>
        </p:nvSpPr>
        <p:spPr>
          <a:xfrm>
            <a:off x="5181600" y="2286000"/>
            <a:ext cx="3264035" cy="461665"/>
          </a:xfrm>
          <a:prstGeom prst="rect">
            <a:avLst/>
          </a:prstGeom>
        </p:spPr>
        <p:txBody>
          <a:bodyPr wrap="none">
            <a:spAutoFit/>
          </a:bodyPr>
          <a:lstStyle/>
          <a:p>
            <a:r>
              <a:rPr lang="nl-NL" sz="2400" dirty="0" smtClean="0"/>
              <a:t>Chế độ chính trị ổn định </a:t>
            </a:r>
            <a:endParaRPr lang="en-US" sz="2400" dirty="0"/>
          </a:p>
        </p:txBody>
      </p:sp>
      <p:sp>
        <p:nvSpPr>
          <p:cNvPr id="7" name="Rectangle 6"/>
          <p:cNvSpPr/>
          <p:nvPr/>
        </p:nvSpPr>
        <p:spPr>
          <a:xfrm>
            <a:off x="5169750" y="3440668"/>
            <a:ext cx="3599575" cy="461665"/>
          </a:xfrm>
          <a:prstGeom prst="rect">
            <a:avLst/>
          </a:prstGeom>
        </p:spPr>
        <p:txBody>
          <a:bodyPr wrap="none">
            <a:spAutoFit/>
          </a:bodyPr>
          <a:lstStyle/>
          <a:p>
            <a:r>
              <a:rPr lang="nl-NL" sz="2400" dirty="0" smtClean="0"/>
              <a:t>Mạnh về văn hóa, tinh thần</a:t>
            </a:r>
            <a:endParaRPr lang="en-US" sz="2400" dirty="0"/>
          </a:p>
        </p:txBody>
      </p:sp>
      <p:sp>
        <p:nvSpPr>
          <p:cNvPr id="8" name="Rectangle 7"/>
          <p:cNvSpPr/>
          <p:nvPr/>
        </p:nvSpPr>
        <p:spPr>
          <a:xfrm>
            <a:off x="4953000" y="4583668"/>
            <a:ext cx="4228165" cy="461665"/>
          </a:xfrm>
          <a:prstGeom prst="rect">
            <a:avLst/>
          </a:prstGeom>
        </p:spPr>
        <p:txBody>
          <a:bodyPr wrap="square">
            <a:spAutoFit/>
          </a:bodyPr>
          <a:lstStyle/>
          <a:p>
            <a:r>
              <a:rPr lang="nl-NL" sz="2400" dirty="0" smtClean="0"/>
              <a:t>Quốc phòng, an ninh vững chắc</a:t>
            </a:r>
            <a:endParaRPr lang="en-US" sz="2400" dirty="0"/>
          </a:p>
        </p:txBody>
      </p:sp>
      <p:sp>
        <p:nvSpPr>
          <p:cNvPr id="3075" name="Rectangle 3"/>
          <p:cNvSpPr>
            <a:spLocks noChangeArrowheads="1"/>
          </p:cNvSpPr>
          <p:nvPr/>
        </p:nvSpPr>
        <p:spPr bwMode="auto">
          <a:xfrm>
            <a:off x="4648200" y="5651212"/>
            <a:ext cx="4038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Mạnh về uy tín và vị thế trong quan hệ quốc tế.</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cxnSp>
        <p:nvCxnSpPr>
          <p:cNvPr id="11" name="Straight Arrow Connector 10"/>
          <p:cNvCxnSpPr>
            <a:endCxn id="5" idx="1"/>
          </p:cNvCxnSpPr>
          <p:nvPr/>
        </p:nvCxnSpPr>
        <p:spPr>
          <a:xfrm rot="5400000" flipH="1" flipV="1">
            <a:off x="3468215" y="1715619"/>
            <a:ext cx="2588570" cy="114299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6" idx="1"/>
          </p:cNvCxnSpPr>
          <p:nvPr/>
        </p:nvCxnSpPr>
        <p:spPr>
          <a:xfrm rot="5400000" flipH="1" flipV="1">
            <a:off x="4154017" y="2553817"/>
            <a:ext cx="1064567" cy="990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191000" y="3581400"/>
            <a:ext cx="9144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1"/>
          </p:cNvCxnSpPr>
          <p:nvPr/>
        </p:nvCxnSpPr>
        <p:spPr>
          <a:xfrm rot="16200000" flipH="1">
            <a:off x="3955450" y="3816950"/>
            <a:ext cx="1233101"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3581400" y="4191000"/>
            <a:ext cx="20574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AutoShape 4"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54" name="AutoShape 6"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055" name="Picture 7" descr="C:\Users\LENOVO\Desktop\download.jpg"/>
          <p:cNvPicPr>
            <a:picLocks noChangeAspect="1" noChangeArrowheads="1"/>
          </p:cNvPicPr>
          <p:nvPr/>
        </p:nvPicPr>
        <p:blipFill>
          <a:blip r:embed="rId2"/>
          <a:srcRect/>
          <a:stretch>
            <a:fillRect/>
          </a:stretch>
        </p:blipFill>
        <p:spPr bwMode="auto">
          <a:xfrm>
            <a:off x="2667000" y="152400"/>
            <a:ext cx="4011799" cy="1676400"/>
          </a:xfrm>
          <a:prstGeom prst="rect">
            <a:avLst/>
          </a:prstGeom>
          <a:noFill/>
        </p:spPr>
      </p:pic>
      <p:sp>
        <p:nvSpPr>
          <p:cNvPr id="9" name="Rectangle 8"/>
          <p:cNvSpPr/>
          <p:nvPr/>
        </p:nvSpPr>
        <p:spPr>
          <a:xfrm>
            <a:off x="228600" y="1981200"/>
            <a:ext cx="8610600" cy="1200329"/>
          </a:xfrm>
          <a:prstGeom prst="rect">
            <a:avLst/>
          </a:prstGeom>
        </p:spPr>
        <p:txBody>
          <a:bodyPr wrap="square">
            <a:spAutoFit/>
          </a:bodyPr>
          <a:lstStyle/>
          <a:p>
            <a:r>
              <a:rPr lang="nl-NL" sz="2400" dirty="0" smtClean="0">
                <a:solidFill>
                  <a:srgbClr val="FF0000"/>
                </a:solidFill>
                <a:latin typeface="Times New Roman" pitchFamily="18" charset="0"/>
                <a:cs typeface="Times New Roman" pitchFamily="18" charset="0"/>
              </a:rPr>
              <a:t>  Là mục tiêu, vừa là động lực và bản chất của chủ nghĩa xã hội.</a:t>
            </a:r>
          </a:p>
          <a:p>
            <a:endParaRPr lang="nl-NL" sz="2400" dirty="0" smtClean="0">
              <a:solidFill>
                <a:srgbClr val="FF0000"/>
              </a:solidFill>
              <a:latin typeface="Times New Roman" pitchFamily="18" charset="0"/>
              <a:cs typeface="Times New Roman" pitchFamily="18" charset="0"/>
            </a:endParaRPr>
          </a:p>
          <a:p>
            <a:r>
              <a:rPr lang="nl-NL" sz="2400" dirty="0" smtClean="0">
                <a:solidFill>
                  <a:srgbClr val="FF0000"/>
                </a:solidFill>
                <a:latin typeface="Times New Roman" pitchFamily="18" charset="0"/>
                <a:cs typeface="Times New Roman" pitchFamily="18" charset="0"/>
              </a:rPr>
              <a:t> </a:t>
            </a:r>
            <a:endParaRPr lang="en-US" sz="2400" dirty="0">
              <a:solidFill>
                <a:srgbClr val="FF0000"/>
              </a:solidFill>
              <a:latin typeface="Times New Roman" pitchFamily="18" charset="0"/>
              <a:cs typeface="Times New Roman" pitchFamily="18" charset="0"/>
            </a:endParaRPr>
          </a:p>
        </p:txBody>
      </p:sp>
      <p:sp>
        <p:nvSpPr>
          <p:cNvPr id="11" name="TextBox 10"/>
          <p:cNvSpPr txBox="1"/>
          <p:nvPr/>
        </p:nvSpPr>
        <p:spPr>
          <a:xfrm>
            <a:off x="304800" y="2895600"/>
            <a:ext cx="3733800" cy="1200329"/>
          </a:xfrm>
          <a:prstGeom prst="rect">
            <a:avLst/>
          </a:prstGeom>
          <a:noFill/>
          <a:ln w="28575">
            <a:solidFill>
              <a:srgbClr val="0000FF"/>
            </a:solidFill>
          </a:ln>
        </p:spPr>
        <p:txBody>
          <a:bodyPr wrap="square" rtlCol="0">
            <a:spAutoFit/>
          </a:bodyPr>
          <a:lstStyle/>
          <a:p>
            <a:r>
              <a:rPr lang="nl-NL" sz="2400" dirty="0" smtClean="0">
                <a:latin typeface="Times New Roman" pitchFamily="18" charset="0"/>
                <a:cs typeface="Times New Roman" pitchFamily="18" charset="0"/>
              </a:rPr>
              <a:t>Dân  là chủ</a:t>
            </a:r>
            <a:r>
              <a:rPr lang="nl-NL" sz="2400" b="1" dirty="0" smtClean="0">
                <a:latin typeface="Times New Roman" pitchFamily="18" charset="0"/>
                <a:cs typeface="Times New Roman" pitchFamily="18" charset="0"/>
              </a:rPr>
              <a:t> </a:t>
            </a:r>
            <a:r>
              <a:rPr lang="nl-NL" sz="2400" dirty="0" smtClean="0">
                <a:latin typeface="Times New Roman" pitchFamily="18" charset="0"/>
                <a:cs typeface="Times New Roman" pitchFamily="18" charset="0"/>
              </a:rPr>
              <a:t>và dân làm chủ mọi công việc của đất nước</a:t>
            </a:r>
            <a:endParaRPr lang="en-US" sz="2400" dirty="0"/>
          </a:p>
        </p:txBody>
      </p:sp>
      <p:sp>
        <p:nvSpPr>
          <p:cNvPr id="12" name="Rectangle 11"/>
          <p:cNvSpPr/>
          <p:nvPr/>
        </p:nvSpPr>
        <p:spPr>
          <a:xfrm>
            <a:off x="5209918" y="2743200"/>
            <a:ext cx="2634247" cy="461665"/>
          </a:xfrm>
          <a:prstGeom prst="rect">
            <a:avLst/>
          </a:prstGeom>
          <a:ln w="28575">
            <a:solidFill>
              <a:srgbClr val="0000FF"/>
            </a:solidFill>
          </a:ln>
        </p:spPr>
        <p:txBody>
          <a:bodyPr wrap="none">
            <a:spAutoFit/>
          </a:bodyPr>
          <a:lstStyle/>
          <a:p>
            <a:r>
              <a:rPr lang="nl-NL" sz="2400" dirty="0" smtClean="0"/>
              <a:t>làm chủ về chính trị</a:t>
            </a:r>
            <a:endParaRPr lang="en-US" sz="2400" dirty="0"/>
          </a:p>
        </p:txBody>
      </p:sp>
      <p:sp>
        <p:nvSpPr>
          <p:cNvPr id="13" name="Rectangle 12"/>
          <p:cNvSpPr/>
          <p:nvPr/>
        </p:nvSpPr>
        <p:spPr>
          <a:xfrm>
            <a:off x="5257800" y="3348335"/>
            <a:ext cx="2590800" cy="461665"/>
          </a:xfrm>
          <a:prstGeom prst="rect">
            <a:avLst/>
          </a:prstGeom>
          <a:ln w="28575">
            <a:solidFill>
              <a:srgbClr val="0000FF"/>
            </a:solidFill>
          </a:ln>
        </p:spPr>
        <p:txBody>
          <a:bodyPr wrap="square">
            <a:spAutoFit/>
          </a:bodyPr>
          <a:lstStyle/>
          <a:p>
            <a:r>
              <a:rPr lang="nl-NL" sz="2400" dirty="0" smtClean="0"/>
              <a:t>về kinh tế</a:t>
            </a:r>
            <a:endParaRPr lang="en-US" sz="2400" dirty="0"/>
          </a:p>
        </p:txBody>
      </p:sp>
      <p:sp>
        <p:nvSpPr>
          <p:cNvPr id="14" name="Rectangle 13"/>
          <p:cNvSpPr/>
          <p:nvPr/>
        </p:nvSpPr>
        <p:spPr>
          <a:xfrm>
            <a:off x="5267052" y="3957935"/>
            <a:ext cx="2657748" cy="461665"/>
          </a:xfrm>
          <a:prstGeom prst="rect">
            <a:avLst/>
          </a:prstGeom>
          <a:ln w="28575">
            <a:solidFill>
              <a:srgbClr val="0000FF"/>
            </a:solidFill>
          </a:ln>
        </p:spPr>
        <p:txBody>
          <a:bodyPr wrap="square">
            <a:spAutoFit/>
          </a:bodyPr>
          <a:lstStyle/>
          <a:p>
            <a:r>
              <a:rPr lang="nl-NL" sz="2400" dirty="0" smtClean="0"/>
              <a:t>văn hóa, xã hội</a:t>
            </a:r>
            <a:endParaRPr lang="en-US" sz="2400" dirty="0"/>
          </a:p>
        </p:txBody>
      </p:sp>
      <p:sp>
        <p:nvSpPr>
          <p:cNvPr id="15" name="Rectangle 14"/>
          <p:cNvSpPr/>
          <p:nvPr/>
        </p:nvSpPr>
        <p:spPr>
          <a:xfrm>
            <a:off x="228600" y="5405735"/>
            <a:ext cx="3916457" cy="461665"/>
          </a:xfrm>
          <a:prstGeom prst="rect">
            <a:avLst/>
          </a:prstGeom>
          <a:ln w="28575">
            <a:solidFill>
              <a:schemeClr val="tx1"/>
            </a:solidFill>
          </a:ln>
        </p:spPr>
        <p:txBody>
          <a:bodyPr wrap="none">
            <a:spAutoFit/>
          </a:bodyPr>
          <a:lstStyle/>
          <a:p>
            <a:r>
              <a:rPr lang="nl-NL" sz="2400" dirty="0" smtClean="0">
                <a:latin typeface="Times New Roman" pitchFamily="18" charset="0"/>
                <a:cs typeface="Times New Roman" pitchFamily="18" charset="0"/>
              </a:rPr>
              <a:t>Dân chủ bằng nhiều hình thức</a:t>
            </a:r>
            <a:endParaRPr lang="en-US" sz="2400" dirty="0">
              <a:latin typeface="Times New Roman" pitchFamily="18" charset="0"/>
              <a:cs typeface="Times New Roman" pitchFamily="18" charset="0"/>
            </a:endParaRPr>
          </a:p>
        </p:txBody>
      </p:sp>
      <p:sp>
        <p:nvSpPr>
          <p:cNvPr id="16" name="Rectangle 15"/>
          <p:cNvSpPr/>
          <p:nvPr/>
        </p:nvSpPr>
        <p:spPr>
          <a:xfrm>
            <a:off x="5209907" y="5117068"/>
            <a:ext cx="2331087" cy="461665"/>
          </a:xfrm>
          <a:prstGeom prst="rect">
            <a:avLst/>
          </a:prstGeom>
        </p:spPr>
        <p:txBody>
          <a:bodyPr wrap="none">
            <a:spAutoFit/>
          </a:bodyPr>
          <a:lstStyle/>
          <a:p>
            <a:r>
              <a:rPr lang="nl-NL" sz="2400" dirty="0" smtClean="0"/>
              <a:t>dân chủ trực tiếp</a:t>
            </a:r>
            <a:endParaRPr lang="en-US" sz="2400" dirty="0"/>
          </a:p>
        </p:txBody>
      </p:sp>
      <p:sp>
        <p:nvSpPr>
          <p:cNvPr id="17" name="Rectangle 16"/>
          <p:cNvSpPr/>
          <p:nvPr/>
        </p:nvSpPr>
        <p:spPr>
          <a:xfrm>
            <a:off x="5132048" y="5879068"/>
            <a:ext cx="2792752" cy="461665"/>
          </a:xfrm>
          <a:prstGeom prst="rect">
            <a:avLst/>
          </a:prstGeom>
        </p:spPr>
        <p:txBody>
          <a:bodyPr wrap="none">
            <a:spAutoFit/>
          </a:bodyPr>
          <a:lstStyle/>
          <a:p>
            <a:r>
              <a:rPr lang="nl-NL" sz="2400" dirty="0" smtClean="0"/>
              <a:t>dân chủ qua đại diện</a:t>
            </a:r>
            <a:endParaRPr lang="en-US" sz="2400" dirty="0"/>
          </a:p>
        </p:txBody>
      </p:sp>
      <p:cxnSp>
        <p:nvCxnSpPr>
          <p:cNvPr id="23" name="Straight Arrow Connector 22"/>
          <p:cNvCxnSpPr>
            <a:stCxn id="11" idx="3"/>
            <a:endCxn id="12" idx="1"/>
          </p:cNvCxnSpPr>
          <p:nvPr/>
        </p:nvCxnSpPr>
        <p:spPr>
          <a:xfrm flipV="1">
            <a:off x="4038600" y="2974033"/>
            <a:ext cx="1171318" cy="521732"/>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5" name="Elbow Connector 24"/>
          <p:cNvCxnSpPr>
            <a:stCxn id="11" idx="3"/>
          </p:cNvCxnSpPr>
          <p:nvPr/>
        </p:nvCxnSpPr>
        <p:spPr>
          <a:xfrm>
            <a:off x="4038600" y="3495765"/>
            <a:ext cx="1066800" cy="9435"/>
          </a:xfrm>
          <a:prstGeom prst="bentConnector3">
            <a:avLst>
              <a:gd name="adj1" fmla="val 50000"/>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1" idx="3"/>
          </p:cNvCxnSpPr>
          <p:nvPr/>
        </p:nvCxnSpPr>
        <p:spPr>
          <a:xfrm>
            <a:off x="4038600" y="3495765"/>
            <a:ext cx="1143000" cy="61903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4191000" y="5334000"/>
            <a:ext cx="914400" cy="30480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4191000" y="5638800"/>
            <a:ext cx="914400" cy="38100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ông bằng xã hội&quot; | Web Sống Đẹp"/>
          <p:cNvPicPr>
            <a:picLocks noChangeAspect="1" noChangeArrowheads="1"/>
          </p:cNvPicPr>
          <p:nvPr/>
        </p:nvPicPr>
        <p:blipFill>
          <a:blip r:embed="rId2"/>
          <a:srcRect/>
          <a:stretch>
            <a:fillRect/>
          </a:stretch>
        </p:blipFill>
        <p:spPr bwMode="auto">
          <a:xfrm>
            <a:off x="1219200" y="152400"/>
            <a:ext cx="2143125" cy="2133601"/>
          </a:xfrm>
          <a:prstGeom prst="rect">
            <a:avLst/>
          </a:prstGeom>
          <a:noFill/>
        </p:spPr>
      </p:pic>
      <p:pic>
        <p:nvPicPr>
          <p:cNvPr id="1028" name="Picture 4" descr="Công bằng xã hội trong điều kiện kinh tế thị trường ở nước ta hiện nay -  Viện Triết học, Viện Hàn lâm KHXH Việt Nam"/>
          <p:cNvPicPr>
            <a:picLocks noChangeAspect="1" noChangeArrowheads="1"/>
          </p:cNvPicPr>
          <p:nvPr/>
        </p:nvPicPr>
        <p:blipFill>
          <a:blip r:embed="rId3"/>
          <a:srcRect/>
          <a:stretch>
            <a:fillRect/>
          </a:stretch>
        </p:blipFill>
        <p:spPr bwMode="auto">
          <a:xfrm>
            <a:off x="133350" y="2438400"/>
            <a:ext cx="4286250" cy="3038476"/>
          </a:xfrm>
          <a:prstGeom prst="rect">
            <a:avLst/>
          </a:prstGeom>
          <a:noFill/>
        </p:spPr>
      </p:pic>
      <p:sp>
        <p:nvSpPr>
          <p:cNvPr id="6" name="Rectangle 5"/>
          <p:cNvSpPr/>
          <p:nvPr/>
        </p:nvSpPr>
        <p:spPr>
          <a:xfrm>
            <a:off x="4191000" y="2697540"/>
            <a:ext cx="4572000" cy="1569660"/>
          </a:xfrm>
          <a:prstGeom prst="rect">
            <a:avLst/>
          </a:prstGeom>
        </p:spPr>
        <p:txBody>
          <a:bodyPr>
            <a:spAutoFit/>
          </a:bodyPr>
          <a:lstStyle/>
          <a:p>
            <a:r>
              <a:rPr lang="nl-NL" sz="2400" dirty="0" smtClean="0"/>
              <a:t>Mọi người dân đều có quyền làm việc, nghỉ ngơi và có những điều kiện bảo đảm để được hưởng thụ các kết quả lao động của mình. </a:t>
            </a:r>
            <a:endParaRPr lang="en-US" sz="2400" dirty="0"/>
          </a:p>
        </p:txBody>
      </p:sp>
      <p:sp>
        <p:nvSpPr>
          <p:cNvPr id="7" name="Rectangle 6"/>
          <p:cNvSpPr/>
          <p:nvPr/>
        </p:nvSpPr>
        <p:spPr>
          <a:xfrm>
            <a:off x="4876800" y="1600200"/>
            <a:ext cx="2761397" cy="523220"/>
          </a:xfrm>
          <a:prstGeom prst="rect">
            <a:avLst/>
          </a:prstGeom>
        </p:spPr>
        <p:txBody>
          <a:bodyPr wrap="none">
            <a:spAutoFit/>
          </a:bodyPr>
          <a:lstStyle/>
          <a:p>
            <a:r>
              <a:rPr lang="nl-NL" sz="2800" i="1" dirty="0" smtClean="0"/>
              <a:t>Xã hội công bằng</a:t>
            </a:r>
            <a:r>
              <a:rPr lang="nl-NL" sz="2800" dirty="0" smtClean="0"/>
              <a:t> </a:t>
            </a:r>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237037"/>
            <a:ext cx="8229600" cy="4525963"/>
          </a:xfrm>
        </p:spPr>
        <p:txBody>
          <a:bodyPr>
            <a:normAutofit/>
          </a:bodyPr>
          <a:lstStyle/>
          <a:p>
            <a:pPr algn="just"/>
            <a:r>
              <a:rPr lang="nl-NL" sz="2400" i="1" dirty="0" smtClean="0">
                <a:latin typeface="Times New Roman" pitchFamily="18" charset="0"/>
                <a:cs typeface="Times New Roman" pitchFamily="18" charset="0"/>
              </a:rPr>
              <a:t>Xã hội văn minh</a:t>
            </a:r>
            <a:r>
              <a:rPr lang="nl-NL" sz="2400" dirty="0" smtClean="0">
                <a:latin typeface="Times New Roman" pitchFamily="18" charset="0"/>
                <a:cs typeface="Times New Roman" pitchFamily="18" charset="0"/>
              </a:rPr>
              <a:t> là xã hội mà mọi người dân, mọi tổ chức xã hội ứng xử có văn hóa trên mọi lĩnh vực hoạt động. Đó là văn minh về vật chất-kỹ thuật và văn minh tinh thần, văn minh trong quan hệ con người với thiên nhiên, văn minh trong quan hệ giữa người với người, văn minh trong các tổ chức nhà nước, xã hội</a:t>
            </a:r>
            <a:endParaRPr lang="en-US" sz="2400" dirty="0">
              <a:latin typeface="Times New Roman" pitchFamily="18" charset="0"/>
              <a:cs typeface="Times New Roman" pitchFamily="18" charset="0"/>
            </a:endParaRPr>
          </a:p>
        </p:txBody>
      </p:sp>
      <p:pic>
        <p:nvPicPr>
          <p:cNvPr id="167938" name="Picture 2" descr="Chúng ta có thật sự đang sống trong một xã hội văn minh? - DKN.News"/>
          <p:cNvPicPr>
            <a:picLocks noChangeAspect="1" noChangeArrowheads="1"/>
          </p:cNvPicPr>
          <p:nvPr/>
        </p:nvPicPr>
        <p:blipFill>
          <a:blip r:embed="rId2"/>
          <a:srcRect/>
          <a:stretch>
            <a:fillRect/>
          </a:stretch>
        </p:blipFill>
        <p:spPr bwMode="auto">
          <a:xfrm>
            <a:off x="83697" y="76200"/>
            <a:ext cx="3497703" cy="1828800"/>
          </a:xfrm>
          <a:prstGeom prst="rect">
            <a:avLst/>
          </a:prstGeom>
          <a:noFill/>
        </p:spPr>
      </p:pic>
      <p:sp>
        <p:nvSpPr>
          <p:cNvPr id="167940" name="AutoShape 4" descr="Du lịch như thế nào là văn minh? - Noron.v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67944" name="Picture 8" descr="Cần ứng xử văn minh trên mạng xã hội - Bình Minh Đất Phú"/>
          <p:cNvPicPr>
            <a:picLocks noChangeAspect="1" noChangeArrowheads="1"/>
          </p:cNvPicPr>
          <p:nvPr/>
        </p:nvPicPr>
        <p:blipFill>
          <a:blip r:embed="rId3"/>
          <a:srcRect/>
          <a:stretch>
            <a:fillRect/>
          </a:stretch>
        </p:blipFill>
        <p:spPr bwMode="auto">
          <a:xfrm>
            <a:off x="6210300" y="2514600"/>
            <a:ext cx="2857500" cy="1581151"/>
          </a:xfrm>
          <a:prstGeom prst="rect">
            <a:avLst/>
          </a:prstGeom>
          <a:noFill/>
        </p:spPr>
      </p:pic>
      <p:pic>
        <p:nvPicPr>
          <p:cNvPr id="167946" name="Picture 10" descr="Xã Hội Văn Minh Hình ảnh | Định dạng hình ảnh PSD 400117529| vn.lovepik.com"/>
          <p:cNvPicPr>
            <a:picLocks noChangeAspect="1" noChangeArrowheads="1"/>
          </p:cNvPicPr>
          <p:nvPr/>
        </p:nvPicPr>
        <p:blipFill>
          <a:blip r:embed="rId4" cstate="print"/>
          <a:srcRect/>
          <a:stretch>
            <a:fillRect/>
          </a:stretch>
        </p:blipFill>
        <p:spPr bwMode="auto">
          <a:xfrm>
            <a:off x="3581400" y="876713"/>
            <a:ext cx="2743199" cy="193937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462E549F-9D12-46B8-899F-B0B3F3547F42}"/>
              </a:ext>
            </a:extLst>
          </p:cNvPr>
          <p:cNvGrpSpPr/>
          <p:nvPr/>
        </p:nvGrpSpPr>
        <p:grpSpPr>
          <a:xfrm>
            <a:off x="376707" y="540914"/>
            <a:ext cx="8442101" cy="3013632"/>
            <a:chOff x="769786" y="2854532"/>
            <a:chExt cx="11130811" cy="2013440"/>
          </a:xfrm>
        </p:grpSpPr>
        <p:sp>
          <p:nvSpPr>
            <p:cNvPr id="4" name="Freeform: Shape 3">
              <a:extLst>
                <a:ext uri="{FF2B5EF4-FFF2-40B4-BE49-F238E27FC236}">
                  <a16:creationId xmlns:a16="http://schemas.microsoft.com/office/drawing/2014/main" id="{8F274861-40E3-4691-B61C-476327B71E7E}"/>
                </a:ext>
              </a:extLst>
            </p:cNvPr>
            <p:cNvSpPr/>
            <p:nvPr/>
          </p:nvSpPr>
          <p:spPr>
            <a:xfrm>
              <a:off x="769786" y="2854532"/>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19229 w 4356129"/>
                <a:gd name="connsiteY0" fmla="*/ 714391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119229" y="714391"/>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Shape 4">
              <a:extLst>
                <a:ext uri="{FF2B5EF4-FFF2-40B4-BE49-F238E27FC236}">
                  <a16:creationId xmlns:a16="http://schemas.microsoft.com/office/drawing/2014/main" id="{709F3996-0BE2-4771-BD5E-03C69041A7DA}"/>
                </a:ext>
              </a:extLst>
            </p:cNvPr>
            <p:cNvSpPr/>
            <p:nvPr/>
          </p:nvSpPr>
          <p:spPr>
            <a:xfrm>
              <a:off x="306580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id="{6DD08526-BEAB-4B9E-A36D-E36C8E5D9B93}"/>
                </a:ext>
              </a:extLst>
            </p:cNvPr>
            <p:cNvSpPr/>
            <p:nvPr/>
          </p:nvSpPr>
          <p:spPr>
            <a:xfrm>
              <a:off x="530513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9589B684-4FEA-4689-B4D3-23F254AE6F18}"/>
                </a:ext>
              </a:extLst>
            </p:cNvPr>
            <p:cNvSpPr/>
            <p:nvPr/>
          </p:nvSpPr>
          <p:spPr>
            <a:xfrm rot="10800000">
              <a:off x="7544468" y="2854533"/>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068988" y="754584"/>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9" name="Rectangle 28"/>
          <p:cNvSpPr/>
          <p:nvPr/>
        </p:nvSpPr>
        <p:spPr>
          <a:xfrm>
            <a:off x="643069" y="1512344"/>
            <a:ext cx="1129923" cy="1077218"/>
          </a:xfrm>
          <a:prstGeom prst="rect">
            <a:avLst/>
          </a:prstGeom>
        </p:spPr>
        <p:txBody>
          <a:bodyPr wrap="square">
            <a:spAutoFit/>
          </a:bodyPr>
          <a:lstStyle/>
          <a:p>
            <a:pPr algn="ctr"/>
            <a:r>
              <a:rPr lang="nl-NL" sz="3200" b="1" dirty="0" smtClean="0">
                <a:solidFill>
                  <a:srgbClr val="7030A0"/>
                </a:solidFill>
                <a:ea typeface="Times New Roman" panose="02020603050405020304" pitchFamily="18" charset="0"/>
                <a:cs typeface="Times New Roman" panose="02020603050405020304" pitchFamily="18" charset="0"/>
              </a:rPr>
              <a:t>Dân </a:t>
            </a:r>
          </a:p>
          <a:p>
            <a:pPr algn="ctr"/>
            <a:r>
              <a:rPr lang="nl-NL" sz="3200" b="1" dirty="0" smtClean="0">
                <a:solidFill>
                  <a:srgbClr val="7030A0"/>
                </a:solidFill>
                <a:ea typeface="Times New Roman" panose="02020603050405020304" pitchFamily="18" charset="0"/>
                <a:cs typeface="Times New Roman" panose="02020603050405020304" pitchFamily="18" charset="0"/>
              </a:rPr>
              <a:t>giàu</a:t>
            </a:r>
            <a:endParaRPr lang="en-US" sz="3200" b="1" dirty="0"/>
          </a:p>
        </p:txBody>
      </p:sp>
      <p:sp>
        <p:nvSpPr>
          <p:cNvPr id="30" name="Rectangle 29"/>
          <p:cNvSpPr/>
          <p:nvPr/>
        </p:nvSpPr>
        <p:spPr>
          <a:xfrm>
            <a:off x="2393173" y="1570675"/>
            <a:ext cx="1245854" cy="1077218"/>
          </a:xfrm>
          <a:prstGeom prst="rect">
            <a:avLst/>
          </a:prstGeom>
        </p:spPr>
        <p:txBody>
          <a:bodyPr wrap="none">
            <a:spAutoFit/>
          </a:bodyPr>
          <a:lstStyle/>
          <a:p>
            <a:r>
              <a:rPr lang="nl-NL" sz="3200" b="1" dirty="0">
                <a:solidFill>
                  <a:srgbClr val="FF0000"/>
                </a:solidFill>
                <a:ea typeface="Times New Roman" panose="02020603050405020304" pitchFamily="18" charset="0"/>
                <a:cs typeface="Times New Roman" panose="02020603050405020304" pitchFamily="18" charset="0"/>
              </a:rPr>
              <a:t>N</a:t>
            </a:r>
            <a:r>
              <a:rPr lang="nl-NL" sz="3200" b="1" dirty="0" smtClean="0">
                <a:solidFill>
                  <a:srgbClr val="FF0000"/>
                </a:solidFill>
                <a:ea typeface="Times New Roman" panose="02020603050405020304" pitchFamily="18" charset="0"/>
                <a:cs typeface="Times New Roman" panose="02020603050405020304" pitchFamily="18" charset="0"/>
              </a:rPr>
              <a:t>ước </a:t>
            </a:r>
          </a:p>
          <a:p>
            <a:r>
              <a:rPr lang="nl-NL" sz="3200" b="1" dirty="0" smtClean="0">
                <a:solidFill>
                  <a:srgbClr val="FF0000"/>
                </a:solidFill>
                <a:ea typeface="Times New Roman" panose="02020603050405020304" pitchFamily="18" charset="0"/>
                <a:cs typeface="Times New Roman" panose="02020603050405020304" pitchFamily="18" charset="0"/>
              </a:rPr>
              <a:t>mạnh</a:t>
            </a:r>
            <a:endParaRPr lang="en-US" sz="3200" b="1" dirty="0">
              <a:solidFill>
                <a:srgbClr val="FF0000"/>
              </a:solidFill>
            </a:endParaRPr>
          </a:p>
        </p:txBody>
      </p:sp>
      <p:sp>
        <p:nvSpPr>
          <p:cNvPr id="31" name="Rectangle 30"/>
          <p:cNvSpPr/>
          <p:nvPr/>
        </p:nvSpPr>
        <p:spPr>
          <a:xfrm>
            <a:off x="4091580" y="1336479"/>
            <a:ext cx="1024288" cy="1077218"/>
          </a:xfrm>
          <a:prstGeom prst="rect">
            <a:avLst/>
          </a:prstGeom>
        </p:spPr>
        <p:txBody>
          <a:bodyPr wrap="square">
            <a:spAutoFit/>
          </a:bodyPr>
          <a:lstStyle/>
          <a:p>
            <a:pPr algn="ctr"/>
            <a:r>
              <a:rPr lang="nl-NL" sz="3200" b="1" dirty="0">
                <a:solidFill>
                  <a:srgbClr val="00B050"/>
                </a:solidFill>
                <a:ea typeface="Times New Roman" panose="02020603050405020304" pitchFamily="18" charset="0"/>
                <a:cs typeface="Times New Roman" panose="02020603050405020304" pitchFamily="18" charset="0"/>
              </a:rPr>
              <a:t>D</a:t>
            </a:r>
            <a:r>
              <a:rPr lang="nl-NL" sz="3200" b="1" dirty="0" smtClean="0">
                <a:solidFill>
                  <a:srgbClr val="00B050"/>
                </a:solidFill>
                <a:ea typeface="Times New Roman" panose="02020603050405020304" pitchFamily="18" charset="0"/>
                <a:cs typeface="Times New Roman" panose="02020603050405020304" pitchFamily="18" charset="0"/>
              </a:rPr>
              <a:t>ân </a:t>
            </a:r>
          </a:p>
          <a:p>
            <a:pPr algn="ctr"/>
            <a:r>
              <a:rPr lang="nl-NL" sz="3200" b="1" dirty="0" smtClean="0">
                <a:solidFill>
                  <a:srgbClr val="00B050"/>
                </a:solidFill>
                <a:ea typeface="Times New Roman" panose="02020603050405020304" pitchFamily="18" charset="0"/>
                <a:cs typeface="Times New Roman" panose="02020603050405020304" pitchFamily="18" charset="0"/>
              </a:rPr>
              <a:t>chủ</a:t>
            </a:r>
            <a:endParaRPr lang="en-US" sz="3200" b="1" dirty="0">
              <a:solidFill>
                <a:srgbClr val="00B050"/>
              </a:solidFill>
            </a:endParaRPr>
          </a:p>
        </p:txBody>
      </p:sp>
      <p:sp>
        <p:nvSpPr>
          <p:cNvPr id="32" name="Rectangle 31"/>
          <p:cNvSpPr/>
          <p:nvPr/>
        </p:nvSpPr>
        <p:spPr>
          <a:xfrm>
            <a:off x="5858756" y="1281305"/>
            <a:ext cx="1130438" cy="1077218"/>
          </a:xfrm>
          <a:prstGeom prst="rect">
            <a:avLst/>
          </a:prstGeom>
        </p:spPr>
        <p:txBody>
          <a:bodyPr wrap="none">
            <a:spAutoFit/>
          </a:bodyPr>
          <a:lstStyle/>
          <a:p>
            <a:r>
              <a:rPr lang="nl-NL" sz="3200" b="1" dirty="0">
                <a:solidFill>
                  <a:srgbClr val="00B0F0"/>
                </a:solidFill>
                <a:ea typeface="Times New Roman" panose="02020603050405020304" pitchFamily="18" charset="0"/>
                <a:cs typeface="Times New Roman" panose="02020603050405020304" pitchFamily="18" charset="0"/>
              </a:rPr>
              <a:t>C</a:t>
            </a:r>
            <a:r>
              <a:rPr lang="nl-NL" sz="3200" b="1" dirty="0" smtClean="0">
                <a:solidFill>
                  <a:srgbClr val="00B0F0"/>
                </a:solidFill>
                <a:ea typeface="Times New Roman" panose="02020603050405020304" pitchFamily="18" charset="0"/>
                <a:cs typeface="Times New Roman" panose="02020603050405020304" pitchFamily="18" charset="0"/>
              </a:rPr>
              <a:t>ông </a:t>
            </a:r>
          </a:p>
          <a:p>
            <a:r>
              <a:rPr lang="nl-NL" sz="3200" b="1" dirty="0" smtClean="0">
                <a:solidFill>
                  <a:srgbClr val="00B0F0"/>
                </a:solidFill>
                <a:ea typeface="Times New Roman" panose="02020603050405020304" pitchFamily="18" charset="0"/>
                <a:cs typeface="Times New Roman" panose="02020603050405020304" pitchFamily="18" charset="0"/>
              </a:rPr>
              <a:t>bằng</a:t>
            </a:r>
            <a:endParaRPr lang="en-US" sz="3200" b="1" dirty="0">
              <a:solidFill>
                <a:srgbClr val="00B0F0"/>
              </a:solidFill>
            </a:endParaRPr>
          </a:p>
        </p:txBody>
      </p:sp>
      <p:sp>
        <p:nvSpPr>
          <p:cNvPr id="33" name="Rectangle 32"/>
          <p:cNvSpPr/>
          <p:nvPr/>
        </p:nvSpPr>
        <p:spPr>
          <a:xfrm>
            <a:off x="7421232" y="1505761"/>
            <a:ext cx="1245490" cy="1077218"/>
          </a:xfrm>
          <a:prstGeom prst="rect">
            <a:avLst/>
          </a:prstGeom>
        </p:spPr>
        <p:txBody>
          <a:bodyPr wrap="square">
            <a:spAutoFit/>
          </a:bodyPr>
          <a:lstStyle/>
          <a:p>
            <a:pPr algn="ctr"/>
            <a:r>
              <a:rPr lang="nl-NL" sz="3200" b="1" dirty="0" smtClean="0">
                <a:solidFill>
                  <a:srgbClr val="C00000"/>
                </a:solidFill>
                <a:ea typeface="Times New Roman" panose="02020603050405020304" pitchFamily="18" charset="0"/>
                <a:cs typeface="Times New Roman" panose="02020603050405020304" pitchFamily="18" charset="0"/>
              </a:rPr>
              <a:t>Văn</a:t>
            </a:r>
          </a:p>
          <a:p>
            <a:pPr algn="ctr"/>
            <a:r>
              <a:rPr lang="nl-NL" sz="3200" b="1" dirty="0" smtClean="0">
                <a:solidFill>
                  <a:srgbClr val="C00000"/>
                </a:solidFill>
                <a:ea typeface="Times New Roman" panose="02020603050405020304" pitchFamily="18" charset="0"/>
                <a:cs typeface="Times New Roman" panose="02020603050405020304" pitchFamily="18" charset="0"/>
              </a:rPr>
              <a:t> </a:t>
            </a:r>
            <a:r>
              <a:rPr lang="nl-NL" sz="3200" b="1" dirty="0">
                <a:solidFill>
                  <a:srgbClr val="C00000"/>
                </a:solidFill>
                <a:ea typeface="Times New Roman" panose="02020603050405020304" pitchFamily="18" charset="0"/>
                <a:cs typeface="Times New Roman" panose="02020603050405020304" pitchFamily="18" charset="0"/>
              </a:rPr>
              <a:t>minh</a:t>
            </a:r>
            <a:endParaRPr lang="en-US" sz="3200" b="1" dirty="0">
              <a:solidFill>
                <a:srgbClr val="C00000"/>
              </a:solidFill>
            </a:endParaRPr>
          </a:p>
        </p:txBody>
      </p:sp>
      <p:sp>
        <p:nvSpPr>
          <p:cNvPr id="34" name="Rectangle 33"/>
          <p:cNvSpPr/>
          <p:nvPr/>
        </p:nvSpPr>
        <p:spPr>
          <a:xfrm>
            <a:off x="2501721" y="4157521"/>
            <a:ext cx="4694350" cy="830997"/>
          </a:xfrm>
          <a:prstGeom prst="rect">
            <a:avLst/>
          </a:prstGeom>
        </p:spPr>
        <p:txBody>
          <a:bodyPr wrap="square">
            <a:spAutoFit/>
          </a:bodyPr>
          <a:lstStyle/>
          <a:p>
            <a:pPr marL="342900" indent="-342900">
              <a:buFont typeface="Wingdings" panose="05000000000000000000" pitchFamily="2" charset="2"/>
              <a:buChar char="Ø"/>
            </a:pPr>
            <a:r>
              <a:rPr lang="nl-NL" sz="2400" dirty="0" smtClean="0">
                <a:solidFill>
                  <a:srgbClr val="FF0000"/>
                </a:solidFill>
                <a:latin typeface="+mj-lt"/>
                <a:ea typeface="Calibri" panose="020F0502020204030204" pitchFamily="34" charset="0"/>
              </a:rPr>
              <a:t>Là </a:t>
            </a:r>
            <a:r>
              <a:rPr lang="nl-NL" sz="2400" dirty="0">
                <a:solidFill>
                  <a:srgbClr val="FF0000"/>
                </a:solidFill>
                <a:latin typeface="+mj-lt"/>
                <a:ea typeface="Calibri" panose="020F0502020204030204" pitchFamily="34" charset="0"/>
              </a:rPr>
              <a:t>những mục tiêu </a:t>
            </a:r>
            <a:r>
              <a:rPr lang="nl-NL" sz="2400" b="1" u="sng" dirty="0">
                <a:solidFill>
                  <a:srgbClr val="3333CC"/>
                </a:solidFill>
                <a:latin typeface="+mj-lt"/>
                <a:ea typeface="Calibri" panose="020F0502020204030204" pitchFamily="34" charset="0"/>
              </a:rPr>
              <a:t>không tách rời nhau</a:t>
            </a:r>
            <a:endParaRPr lang="en-US" sz="2400" b="1" u="sng" dirty="0">
              <a:solidFill>
                <a:srgbClr val="3333CC"/>
              </a:solidFill>
              <a:latin typeface="+mj-lt"/>
            </a:endParaRPr>
          </a:p>
        </p:txBody>
      </p:sp>
      <p:sp>
        <p:nvSpPr>
          <p:cNvPr id="35" name="Rectangle 34"/>
          <p:cNvSpPr/>
          <p:nvPr/>
        </p:nvSpPr>
        <p:spPr>
          <a:xfrm>
            <a:off x="3676764" y="4774842"/>
            <a:ext cx="2762295" cy="461665"/>
          </a:xfrm>
          <a:prstGeom prst="rect">
            <a:avLst/>
          </a:prstGeom>
        </p:spPr>
        <p:txBody>
          <a:bodyPr wrap="none">
            <a:spAutoFit/>
          </a:bodyPr>
          <a:lstStyle/>
          <a:p>
            <a:pPr marL="342900" indent="-342900">
              <a:buFont typeface="Wingdings" panose="05000000000000000000" pitchFamily="2" charset="2"/>
              <a:buChar char="Ø"/>
            </a:pPr>
            <a:r>
              <a:rPr lang="nl-NL" sz="2400" b="1" u="sng" dirty="0" smtClean="0">
                <a:solidFill>
                  <a:srgbClr val="996633"/>
                </a:solidFill>
                <a:latin typeface="+mj-lt"/>
                <a:ea typeface="Calibri" panose="020F0502020204030204" pitchFamily="34" charset="0"/>
              </a:rPr>
              <a:t>Bổ </a:t>
            </a:r>
            <a:r>
              <a:rPr lang="nl-NL" sz="2400" b="1" u="sng" dirty="0">
                <a:solidFill>
                  <a:srgbClr val="996633"/>
                </a:solidFill>
                <a:latin typeface="+mj-lt"/>
                <a:ea typeface="Calibri" panose="020F0502020204030204" pitchFamily="34" charset="0"/>
              </a:rPr>
              <a:t>sung </a:t>
            </a:r>
            <a:r>
              <a:rPr lang="nl-NL" sz="2400" dirty="0">
                <a:solidFill>
                  <a:srgbClr val="CC0099"/>
                </a:solidFill>
                <a:latin typeface="+mj-lt"/>
                <a:ea typeface="Calibri" panose="020F0502020204030204" pitchFamily="34" charset="0"/>
              </a:rPr>
              <a:t>cho nhau</a:t>
            </a:r>
            <a:endParaRPr lang="en-US" sz="2400" dirty="0">
              <a:solidFill>
                <a:srgbClr val="CC0099"/>
              </a:solidFill>
              <a:latin typeface="+mj-lt"/>
            </a:endParaRPr>
          </a:p>
        </p:txBody>
      </p:sp>
      <p:sp>
        <p:nvSpPr>
          <p:cNvPr id="36" name="Rectangle 35"/>
          <p:cNvSpPr/>
          <p:nvPr/>
        </p:nvSpPr>
        <p:spPr>
          <a:xfrm>
            <a:off x="1265349" y="5582946"/>
            <a:ext cx="6819364" cy="605294"/>
          </a:xfrm>
          <a:prstGeom prst="rect">
            <a:avLst/>
          </a:prstGeom>
        </p:spPr>
        <p:txBody>
          <a:bodyPr wrap="square">
            <a:spAutoFit/>
          </a:bodyPr>
          <a:lstStyle/>
          <a:p>
            <a:pPr marL="342900" indent="-342900" algn="just">
              <a:lnSpc>
                <a:spcPts val="2000"/>
              </a:lnSpc>
              <a:spcAft>
                <a:spcPts val="0"/>
              </a:spcAft>
              <a:buFont typeface="Wingdings" panose="05000000000000000000" pitchFamily="2" charset="2"/>
              <a:buChar char="Ø"/>
            </a:pPr>
            <a:r>
              <a:rPr lang="nl-NL" sz="2400" dirty="0" smtClean="0">
                <a:solidFill>
                  <a:srgbClr val="7030A0"/>
                </a:solidFill>
                <a:latin typeface="+mj-lt"/>
                <a:ea typeface="Calibri" panose="020F0502020204030204" pitchFamily="34" charset="0"/>
                <a:cs typeface="Times New Roman" panose="02020603050405020304" pitchFamily="18" charset="0"/>
              </a:rPr>
              <a:t>Mục </a:t>
            </a:r>
            <a:r>
              <a:rPr lang="nl-NL" sz="2400" dirty="0">
                <a:solidFill>
                  <a:srgbClr val="7030A0"/>
                </a:solidFill>
                <a:latin typeface="+mj-lt"/>
                <a:ea typeface="Calibri" panose="020F0502020204030204" pitchFamily="34" charset="0"/>
                <a:cs typeface="Times New Roman" panose="02020603050405020304" pitchFamily="18" charset="0"/>
              </a:rPr>
              <a:t>tiêu này làm </a:t>
            </a:r>
            <a:r>
              <a:rPr lang="nl-NL" sz="2400" b="1" u="sng" dirty="0">
                <a:solidFill>
                  <a:srgbClr val="C00000"/>
                </a:solidFill>
                <a:latin typeface="+mj-lt"/>
                <a:ea typeface="Calibri" panose="020F0502020204030204" pitchFamily="34" charset="0"/>
                <a:cs typeface="Times New Roman" panose="02020603050405020304" pitchFamily="18" charset="0"/>
              </a:rPr>
              <a:t>cơ sở, điều kiện, tiền đề </a:t>
            </a:r>
            <a:r>
              <a:rPr lang="nl-NL" sz="2400" dirty="0">
                <a:solidFill>
                  <a:srgbClr val="7030A0"/>
                </a:solidFill>
                <a:latin typeface="+mj-lt"/>
                <a:ea typeface="Calibri" panose="020F0502020204030204" pitchFamily="34" charset="0"/>
                <a:cs typeface="Times New Roman" panose="02020603050405020304" pitchFamily="18" charset="0"/>
              </a:rPr>
              <a:t>cho mục tiêu kia. </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63398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Autofit/>
          </a:bodyPr>
          <a:lstStyle/>
          <a:p>
            <a:pPr algn="l"/>
            <a:r>
              <a:rPr lang="en-US" sz="2400" dirty="0" smtClean="0">
                <a:latin typeface="Times New Roman" pitchFamily="18" charset="0"/>
                <a:cs typeface="Times New Roman" pitchFamily="18" charset="0"/>
              </a:rPr>
              <a:t>- </a:t>
            </a:r>
            <a:r>
              <a:rPr lang="nl-NL" sz="2400" dirty="0" smtClean="0">
                <a:latin typeface="Times New Roman" pitchFamily="18" charset="0"/>
                <a:cs typeface="Times New Roman" pitchFamily="18" charset="0"/>
              </a:rPr>
              <a:t>Phấn đấu để Việt Nam “</a:t>
            </a:r>
            <a:r>
              <a:rPr lang="nl-NL" sz="2400" i="1" dirty="0" smtClean="0">
                <a:latin typeface="Times New Roman" pitchFamily="18" charset="0"/>
                <a:cs typeface="Times New Roman" pitchFamily="18" charset="0"/>
              </a:rPr>
              <a:t>Dân giàu, nước mạnh, dân chủ, công bằng, văn minh”</a:t>
            </a:r>
            <a:r>
              <a:rPr lang="nl-NL" sz="2400" dirty="0" smtClean="0">
                <a:latin typeface="Times New Roman" pitchFamily="18" charset="0"/>
                <a:cs typeface="Times New Roman" pitchFamily="18" charset="0"/>
              </a:rPr>
              <a:t> là mục tiêu chiến lược, lâu dài mà Đảng và nhân dân ta quyết tâm thực hiện.</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676400"/>
            <a:ext cx="3886200" cy="42672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1638300"/>
            <a:ext cx="4191000"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51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08038"/>
          </a:xfrm>
        </p:spPr>
        <p:txBody>
          <a:bodyPr>
            <a:normAutofit fontScale="90000"/>
          </a:bodyPr>
          <a:lstStyle/>
          <a:p>
            <a:r>
              <a:rPr lang="nl-NL" i="1" dirty="0" smtClean="0"/>
              <a:t/>
            </a:r>
            <a:br>
              <a:rPr lang="nl-NL" i="1" dirty="0" smtClean="0"/>
            </a:br>
            <a:r>
              <a:rPr lang="nl-NL" i="1" dirty="0"/>
              <a:t/>
            </a:r>
            <a:br>
              <a:rPr lang="nl-NL" i="1" dirty="0"/>
            </a:br>
            <a:r>
              <a:rPr lang="nl-NL" sz="3100" i="1" dirty="0" smtClean="0">
                <a:solidFill>
                  <a:srgbClr val="FF0000"/>
                </a:solidFill>
                <a:latin typeface="Times New Roman" pitchFamily="18" charset="0"/>
                <a:cs typeface="Times New Roman" pitchFamily="18" charset="0"/>
              </a:rPr>
              <a:t>2</a:t>
            </a:r>
            <a:r>
              <a:rPr lang="nl-NL" sz="3100" i="1" dirty="0">
                <a:solidFill>
                  <a:srgbClr val="FF0000"/>
                </a:solidFill>
                <a:latin typeface="Times New Roman" pitchFamily="18" charset="0"/>
                <a:cs typeface="Times New Roman" pitchFamily="18" charset="0"/>
              </a:rPr>
              <a:t>. Do nhân dân làm chủ</a:t>
            </a:r>
            <a:r>
              <a:rPr lang="en-US" sz="3100" dirty="0">
                <a:solidFill>
                  <a:srgbClr val="FF0000"/>
                </a:solidFill>
                <a:latin typeface="Times New Roman" pitchFamily="18" charset="0"/>
                <a:cs typeface="Times New Roman" pitchFamily="18" charset="0"/>
              </a:rPr>
              <a:t/>
            </a:r>
            <a:br>
              <a:rPr lang="en-US" sz="3100" dirty="0">
                <a:solidFill>
                  <a:srgbClr val="FF0000"/>
                </a:solidFill>
                <a:latin typeface="Times New Roman" pitchFamily="18" charset="0"/>
                <a:cs typeface="Times New Roman" pitchFamily="18" charset="0"/>
              </a:rPr>
            </a:br>
            <a:r>
              <a:rPr lang="en-US" sz="3100" dirty="0">
                <a:solidFill>
                  <a:srgbClr val="FF0000"/>
                </a:solidFill>
                <a:latin typeface="Times New Roman" pitchFamily="18" charset="0"/>
                <a:cs typeface="Times New Roman" pitchFamily="18" charset="0"/>
              </a:rPr>
              <a:t/>
            </a:r>
            <a:br>
              <a:rPr lang="en-US" sz="3100" dirty="0">
                <a:solidFill>
                  <a:srgbClr val="FF0000"/>
                </a:solidFill>
                <a:latin typeface="Times New Roman" pitchFamily="18" charset="0"/>
                <a:cs typeface="Times New Roman" pitchFamily="18" charset="0"/>
              </a:rPr>
            </a:br>
            <a:endParaRPr lang="en-US" sz="31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304800" y="1371606"/>
            <a:ext cx="4419600" cy="4525963"/>
          </a:xfrm>
        </p:spPr>
        <p:txBody>
          <a:bodyPr>
            <a:normAutofit/>
          </a:bodyPr>
          <a:lstStyle/>
          <a:p>
            <a:pPr marL="0" indent="0" algn="just">
              <a:buFontTx/>
              <a:buChar char="-"/>
            </a:pPr>
            <a:r>
              <a:rPr lang="vi-VN" sz="2800" dirty="0" smtClean="0">
                <a:latin typeface="Times New Roman" pitchFamily="18" charset="0"/>
                <a:cs typeface="Times New Roman" pitchFamily="18" charset="0"/>
              </a:rPr>
              <a:t>Dân chủ xã hội chủ nghĩa là bản chất của chế độ ta, vừa là mục tiêu vừa là động lực của sự phát triển đất nước</a:t>
            </a:r>
            <a:r>
              <a:rPr lang="en-US" sz="28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en-US" sz="2400" i="1" dirty="0" err="1" smtClean="0">
                <a:solidFill>
                  <a:srgbClr val="0070C0"/>
                </a:solidFill>
                <a:latin typeface="Times New Roman" pitchFamily="18" charset="0"/>
                <a:cs typeface="Times New Roman" pitchFamily="18" charset="0"/>
              </a:rPr>
              <a:t>Điều</a:t>
            </a:r>
            <a:r>
              <a:rPr lang="en-US" sz="2400" i="1" dirty="0" smtClean="0">
                <a:solidFill>
                  <a:srgbClr val="0070C0"/>
                </a:solidFill>
                <a:latin typeface="Times New Roman" pitchFamily="18" charset="0"/>
                <a:cs typeface="Times New Roman" pitchFamily="18" charset="0"/>
              </a:rPr>
              <a:t> 3 </a:t>
            </a:r>
            <a:r>
              <a:rPr lang="en-US" sz="2400" i="1" dirty="0" err="1" smtClean="0">
                <a:solidFill>
                  <a:srgbClr val="0070C0"/>
                </a:solidFill>
                <a:latin typeface="Times New Roman" pitchFamily="18" charset="0"/>
                <a:cs typeface="Times New Roman" pitchFamily="18" charset="0"/>
              </a:rPr>
              <a:t>Hiến</a:t>
            </a:r>
            <a:r>
              <a:rPr lang="en-US" sz="2400" i="1" dirty="0" smtClean="0">
                <a:solidFill>
                  <a:srgbClr val="0070C0"/>
                </a:solidFill>
                <a:latin typeface="Times New Roman" pitchFamily="18" charset="0"/>
                <a:cs typeface="Times New Roman" pitchFamily="18" charset="0"/>
              </a:rPr>
              <a:t> </a:t>
            </a:r>
            <a:r>
              <a:rPr lang="en-US" sz="2400" i="1" dirty="0" err="1" smtClean="0">
                <a:solidFill>
                  <a:srgbClr val="0070C0"/>
                </a:solidFill>
                <a:latin typeface="Times New Roman" pitchFamily="18" charset="0"/>
                <a:cs typeface="Times New Roman" pitchFamily="18" charset="0"/>
              </a:rPr>
              <a:t>pháp</a:t>
            </a:r>
            <a:r>
              <a:rPr lang="en-US" sz="2400" i="1" dirty="0" smtClean="0">
                <a:solidFill>
                  <a:srgbClr val="0070C0"/>
                </a:solidFill>
                <a:latin typeface="Times New Roman" pitchFamily="18" charset="0"/>
                <a:cs typeface="Times New Roman" pitchFamily="18" charset="0"/>
              </a:rPr>
              <a:t> 2013 </a:t>
            </a:r>
            <a:r>
              <a:rPr lang="en-US" sz="2400" i="1" dirty="0" err="1" smtClean="0">
                <a:solidFill>
                  <a:srgbClr val="0070C0"/>
                </a:solidFill>
                <a:latin typeface="Times New Roman" pitchFamily="18" charset="0"/>
                <a:cs typeface="Times New Roman" pitchFamily="18" charset="0"/>
              </a:rPr>
              <a:t>quy</a:t>
            </a:r>
            <a:r>
              <a:rPr lang="en-US" sz="2400" i="1" dirty="0" smtClean="0">
                <a:solidFill>
                  <a:srgbClr val="0070C0"/>
                </a:solidFill>
                <a:latin typeface="Times New Roman" pitchFamily="18" charset="0"/>
                <a:cs typeface="Times New Roman" pitchFamily="18" charset="0"/>
              </a:rPr>
              <a:t> </a:t>
            </a:r>
            <a:r>
              <a:rPr lang="en-US" sz="2400" i="1" dirty="0" err="1" smtClean="0">
                <a:solidFill>
                  <a:srgbClr val="0070C0"/>
                </a:solidFill>
                <a:latin typeface="Times New Roman" pitchFamily="18" charset="0"/>
                <a:cs typeface="Times New Roman" pitchFamily="18" charset="0"/>
              </a:rPr>
              <a:t>định</a:t>
            </a:r>
            <a:r>
              <a:rPr lang="en-US" sz="2400" i="1" dirty="0" smtClean="0">
                <a:latin typeface="Times New Roman" pitchFamily="18" charset="0"/>
                <a:cs typeface="Times New Roman" pitchFamily="18" charset="0"/>
              </a:rPr>
              <a:t>: </a:t>
            </a:r>
            <a:r>
              <a:rPr lang="vi-VN" sz="2400" i="1" dirty="0">
                <a:latin typeface="Times New Roman" pitchFamily="18" charset="0"/>
                <a:cs typeface="Times New Roman" pitchFamily="18" charset="0"/>
              </a:rPr>
              <a:t>Nhà nước bảo đảm và phát huy quyền làm chủ của Nhân dân; công nhận, tôn trọng, bảo vệ và bảo đảm quyền con người, quyền công </a:t>
            </a:r>
            <a:r>
              <a:rPr lang="vi-VN" sz="2400" i="1" dirty="0" smtClean="0">
                <a:latin typeface="Times New Roman" pitchFamily="18" charset="0"/>
                <a:cs typeface="Times New Roman" pitchFamily="18" charset="0"/>
              </a:rPr>
              <a:t>dân</a:t>
            </a:r>
            <a:endParaRPr lang="en-US" sz="2400" i="1" dirty="0" smtClean="0">
              <a:latin typeface="Times New Roman" pitchFamily="18" charset="0"/>
              <a:cs typeface="Times New Roman" pitchFamily="18" charset="0"/>
            </a:endParaRPr>
          </a:p>
        </p:txBody>
      </p:sp>
      <p:sp>
        <p:nvSpPr>
          <p:cNvPr id="4" name="AutoShape 2" descr="https://upload.wikimedia.org/wikipedia/vi/1/14/Hi%E1%BA%BFn_ph%C3%A1p_Vi%E1%BB%87t_Nam_n%C4%83m_2013.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307975" y="79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460375" y="1603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612775" y="31274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765175" y="4651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2" y="1066800"/>
            <a:ext cx="3838575" cy="497205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685800" y="6167741"/>
            <a:ext cx="7848600" cy="461665"/>
          </a:xfrm>
          <a:prstGeom prst="rect">
            <a:avLst/>
          </a:prstGeom>
          <a:noFill/>
        </p:spPr>
        <p:txBody>
          <a:bodyPr wrap="square" rtlCol="0">
            <a:spAutoFit/>
          </a:bodyPr>
          <a:lstStyle/>
          <a:p>
            <a:r>
              <a:rPr lang="en-US" sz="2400" dirty="0" err="1" smtClean="0">
                <a:solidFill>
                  <a:srgbClr val="FF0000"/>
                </a:solidFill>
              </a:rPr>
              <a:t>Đây</a:t>
            </a:r>
            <a:r>
              <a:rPr lang="en-US" sz="2400" dirty="0" smtClean="0">
                <a:solidFill>
                  <a:srgbClr val="FF0000"/>
                </a:solidFill>
              </a:rPr>
              <a:t> </a:t>
            </a:r>
            <a:r>
              <a:rPr lang="en-US" sz="2400" dirty="0" err="1" smtClean="0">
                <a:solidFill>
                  <a:srgbClr val="FF0000"/>
                </a:solidFill>
              </a:rPr>
              <a:t>là</a:t>
            </a:r>
            <a:r>
              <a:rPr lang="en-US" sz="2400" dirty="0" smtClean="0">
                <a:solidFill>
                  <a:srgbClr val="FF0000"/>
                </a:solidFill>
              </a:rPr>
              <a:t> </a:t>
            </a:r>
            <a:r>
              <a:rPr lang="en-US" sz="2400" dirty="0" err="1" smtClean="0">
                <a:solidFill>
                  <a:srgbClr val="FF0000"/>
                </a:solidFill>
              </a:rPr>
              <a:t>đặc</a:t>
            </a:r>
            <a:r>
              <a:rPr lang="en-US" sz="2400" dirty="0" smtClean="0">
                <a:solidFill>
                  <a:srgbClr val="FF0000"/>
                </a:solidFill>
              </a:rPr>
              <a:t> </a:t>
            </a:r>
            <a:r>
              <a:rPr lang="en-US" sz="2400" dirty="0" err="1" smtClean="0">
                <a:solidFill>
                  <a:srgbClr val="FF0000"/>
                </a:solidFill>
              </a:rPr>
              <a:t>trưng</a:t>
            </a:r>
            <a:r>
              <a:rPr lang="en-US" sz="2400" dirty="0" smtClean="0">
                <a:solidFill>
                  <a:srgbClr val="FF0000"/>
                </a:solidFill>
              </a:rPr>
              <a:t> </a:t>
            </a:r>
            <a:r>
              <a:rPr lang="en-US" sz="2400" dirty="0" err="1" smtClean="0">
                <a:solidFill>
                  <a:srgbClr val="FF0000"/>
                </a:solidFill>
              </a:rPr>
              <a:t>quan</a:t>
            </a:r>
            <a:r>
              <a:rPr lang="en-US" sz="2400" dirty="0" smtClean="0">
                <a:solidFill>
                  <a:srgbClr val="FF0000"/>
                </a:solidFill>
              </a:rPr>
              <a:t> </a:t>
            </a:r>
            <a:r>
              <a:rPr lang="en-US" sz="2400" dirty="0" err="1" smtClean="0">
                <a:solidFill>
                  <a:srgbClr val="FF0000"/>
                </a:solidFill>
              </a:rPr>
              <a:t>trọng</a:t>
            </a:r>
            <a:r>
              <a:rPr lang="en-US" sz="2400" dirty="0" smtClean="0">
                <a:solidFill>
                  <a:srgbClr val="FF0000"/>
                </a:solidFill>
              </a:rPr>
              <a:t> </a:t>
            </a:r>
            <a:r>
              <a:rPr lang="en-US" sz="2400" dirty="0" err="1" smtClean="0">
                <a:solidFill>
                  <a:srgbClr val="FF0000"/>
                </a:solidFill>
              </a:rPr>
              <a:t>và</a:t>
            </a:r>
            <a:r>
              <a:rPr lang="en-US" sz="2400" dirty="0" smtClean="0">
                <a:solidFill>
                  <a:srgbClr val="FF0000"/>
                </a:solidFill>
              </a:rPr>
              <a:t> </a:t>
            </a:r>
            <a:r>
              <a:rPr lang="en-US" sz="2400" dirty="0" err="1" smtClean="0">
                <a:solidFill>
                  <a:srgbClr val="FF0000"/>
                </a:solidFill>
              </a:rPr>
              <a:t>quyết</a:t>
            </a:r>
            <a:r>
              <a:rPr lang="en-US" sz="2400" dirty="0" smtClean="0">
                <a:solidFill>
                  <a:srgbClr val="FF0000"/>
                </a:solidFill>
              </a:rPr>
              <a:t> </a:t>
            </a: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nhất</a:t>
            </a:r>
            <a:endParaRPr lang="en-US" sz="2400" dirty="0">
              <a:solidFill>
                <a:srgbClr val="FF0000"/>
              </a:solidFill>
            </a:endParaRPr>
          </a:p>
        </p:txBody>
      </p:sp>
    </p:spTree>
    <p:extLst>
      <p:ext uri="{BB962C8B-B14F-4D97-AF65-F5344CB8AC3E}">
        <p14:creationId xmlns:p14="http://schemas.microsoft.com/office/powerpoint/2010/main" val="14962855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33550" y="335249"/>
            <a:ext cx="8679898" cy="724247"/>
          </a:xfrm>
        </p:spPr>
        <p:txBody>
          <a:bodyPr>
            <a:normAutofit fontScale="92500" lnSpcReduction="20000"/>
          </a:bodyPr>
          <a:lstStyle/>
          <a:p>
            <a:r>
              <a:rPr lang="nl-NL" b="1" dirty="0" smtClean="0">
                <a:solidFill>
                  <a:srgbClr val="3333CC"/>
                </a:solidFill>
              </a:rPr>
              <a:t>Nhân dân làm chủ</a:t>
            </a:r>
            <a:endParaRPr lang="en-US" b="1" dirty="0">
              <a:solidFill>
                <a:srgbClr val="3333CC"/>
              </a:solidFill>
            </a:endParaRPr>
          </a:p>
        </p:txBody>
      </p:sp>
      <p:sp>
        <p:nvSpPr>
          <p:cNvPr id="9" name="Rectangle 8">
            <a:extLst>
              <a:ext uri="{FF2B5EF4-FFF2-40B4-BE49-F238E27FC236}">
                <a16:creationId xmlns:a16="http://schemas.microsoft.com/office/drawing/2014/main" id="{E70BC2F2-C137-45FF-A211-AAD516170D0F}"/>
              </a:ext>
            </a:extLst>
          </p:cNvPr>
          <p:cNvSpPr/>
          <p:nvPr/>
        </p:nvSpPr>
        <p:spPr>
          <a:xfrm>
            <a:off x="1801280" y="3866686"/>
            <a:ext cx="1917000" cy="144016"/>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id="{0CA27234-E5CC-48CF-A78F-C2EDFA157FEF}"/>
              </a:ext>
            </a:extLst>
          </p:cNvPr>
          <p:cNvSpPr/>
          <p:nvPr/>
        </p:nvSpPr>
        <p:spPr>
          <a:xfrm>
            <a:off x="1828609" y="3102044"/>
            <a:ext cx="465470" cy="620627"/>
          </a:xfrm>
          <a:prstGeom prst="ellipse">
            <a:avLst/>
          </a:prstGeom>
          <a:solidFill>
            <a:srgbClr val="3333CC"/>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id="{DC9E07B0-45A0-4886-BE30-B59DAE3D59BC}"/>
              </a:ext>
            </a:extLst>
          </p:cNvPr>
          <p:cNvSpPr/>
          <p:nvPr/>
        </p:nvSpPr>
        <p:spPr>
          <a:xfrm>
            <a:off x="3714773" y="2902291"/>
            <a:ext cx="1917000" cy="144016"/>
          </a:xfrm>
          <a:prstGeom prst="rect">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id="{3A13DD56-2717-4EE9-A6E4-06A8173E99B8}"/>
              </a:ext>
            </a:extLst>
          </p:cNvPr>
          <p:cNvSpPr/>
          <p:nvPr/>
        </p:nvSpPr>
        <p:spPr>
          <a:xfrm flipV="1">
            <a:off x="3702967" y="2314376"/>
            <a:ext cx="465470" cy="620627"/>
          </a:xfrm>
          <a:prstGeom prst="ellipse">
            <a:avLst/>
          </a:prstGeom>
          <a:solidFill>
            <a:srgbClr val="CC33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id="{4E1B8143-8709-4005-8E9F-64DF334314CF}"/>
              </a:ext>
            </a:extLst>
          </p:cNvPr>
          <p:cNvSpPr/>
          <p:nvPr/>
        </p:nvSpPr>
        <p:spPr>
          <a:xfrm>
            <a:off x="5524152" y="1732979"/>
            <a:ext cx="1917000" cy="144016"/>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id="{82CA885B-5508-4831-B933-D4F5A5EC01F8}"/>
              </a:ext>
            </a:extLst>
          </p:cNvPr>
          <p:cNvSpPr/>
          <p:nvPr/>
        </p:nvSpPr>
        <p:spPr>
          <a:xfrm>
            <a:off x="5524153" y="990600"/>
            <a:ext cx="465470" cy="623610"/>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id="{97F84A2D-3115-48EC-9C4D-0B607BAE6797}"/>
              </a:ext>
            </a:extLst>
          </p:cNvPr>
          <p:cNvSpPr/>
          <p:nvPr/>
        </p:nvSpPr>
        <p:spPr>
          <a:xfrm flipH="1">
            <a:off x="1946733" y="3498618"/>
            <a:ext cx="229218"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id="{1455DE9F-1D7F-4B43-8A47-BD3BBD73B4FA}"/>
              </a:ext>
            </a:extLst>
          </p:cNvPr>
          <p:cNvSpPr>
            <a:spLocks noChangeAspect="1"/>
          </p:cNvSpPr>
          <p:nvPr/>
        </p:nvSpPr>
        <p:spPr>
          <a:xfrm rot="9900000">
            <a:off x="5671473" y="1170630"/>
            <a:ext cx="250909"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id="{97BB261A-C54D-401A-AAEC-8D0E3A577CCE}"/>
              </a:ext>
            </a:extLst>
          </p:cNvPr>
          <p:cNvSpPr/>
          <p:nvPr/>
        </p:nvSpPr>
        <p:spPr>
          <a:xfrm>
            <a:off x="3824131" y="2309556"/>
            <a:ext cx="22314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4" name="Rectangle 33"/>
          <p:cNvSpPr/>
          <p:nvPr/>
        </p:nvSpPr>
        <p:spPr>
          <a:xfrm>
            <a:off x="5181600" y="1963282"/>
            <a:ext cx="1843774"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3300"/>
                </a:solidFill>
                <a:latin typeface="+mj-lt"/>
                <a:ea typeface="Calibri" panose="020F0502020204030204" pitchFamily="34" charset="0"/>
              </a:rPr>
              <a:t>Dân </a:t>
            </a:r>
            <a:r>
              <a:rPr lang="nl-NL" sz="2400" b="1" dirty="0">
                <a:solidFill>
                  <a:srgbClr val="C00000"/>
                </a:solidFill>
                <a:latin typeface="+mj-lt"/>
                <a:ea typeface="Calibri" panose="020F0502020204030204" pitchFamily="34" charset="0"/>
              </a:rPr>
              <a:t>là </a:t>
            </a:r>
            <a:r>
              <a:rPr lang="nl-NL" sz="2400" b="1" dirty="0" smtClean="0">
                <a:solidFill>
                  <a:srgbClr val="C00000"/>
                </a:solidFill>
                <a:latin typeface="+mj-lt"/>
                <a:ea typeface="Calibri" panose="020F0502020204030204" pitchFamily="34" charset="0"/>
              </a:rPr>
              <a:t>chủ</a:t>
            </a:r>
            <a:endParaRPr lang="en-US" sz="2400" b="1" dirty="0">
              <a:solidFill>
                <a:srgbClr val="C00000"/>
              </a:solidFill>
              <a:latin typeface="+mj-lt"/>
            </a:endParaRPr>
          </a:p>
        </p:txBody>
      </p:sp>
      <p:sp>
        <p:nvSpPr>
          <p:cNvPr id="35" name="Rectangle 34"/>
          <p:cNvSpPr/>
          <p:nvPr/>
        </p:nvSpPr>
        <p:spPr>
          <a:xfrm>
            <a:off x="2057400" y="3080622"/>
            <a:ext cx="5670419" cy="461665"/>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00B050"/>
                </a:solidFill>
                <a:latin typeface="+mj-lt"/>
                <a:ea typeface="Calibri" panose="020F0502020204030204" pitchFamily="34" charset="0"/>
              </a:rPr>
              <a:t>Dân làm chủ</a:t>
            </a:r>
            <a:endParaRPr lang="en-US" sz="2400" dirty="0">
              <a:solidFill>
                <a:srgbClr val="00B050"/>
              </a:solidFill>
              <a:latin typeface="+mj-lt"/>
            </a:endParaRPr>
          </a:p>
        </p:txBody>
      </p:sp>
      <p:sp>
        <p:nvSpPr>
          <p:cNvPr id="36" name="Rectangle 35"/>
          <p:cNvSpPr/>
          <p:nvPr/>
        </p:nvSpPr>
        <p:spPr>
          <a:xfrm>
            <a:off x="1684969" y="3939430"/>
            <a:ext cx="6244466"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663300"/>
                </a:solidFill>
                <a:latin typeface="+mj-lt"/>
                <a:ea typeface="Calibri" panose="020F0502020204030204" pitchFamily="34" charset="0"/>
              </a:rPr>
              <a:t>Cán bộ công chức là “công bộc” của nhân dân</a:t>
            </a:r>
            <a:endParaRPr lang="en-US" sz="2400" dirty="0">
              <a:solidFill>
                <a:srgbClr val="663300"/>
              </a:solidFill>
              <a:latin typeface="+mj-lt"/>
            </a:endParaRPr>
          </a:p>
        </p:txBody>
      </p:sp>
      <p:sp>
        <p:nvSpPr>
          <p:cNvPr id="73729" name="Rectangle 1"/>
          <p:cNvSpPr>
            <a:spLocks noChangeArrowheads="1"/>
          </p:cNvSpPr>
          <p:nvPr/>
        </p:nvSpPr>
        <p:spPr bwMode="auto">
          <a:xfrm>
            <a:off x="228600" y="4876800"/>
            <a:ext cx="86106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Để có một xã hội do nhân dân làm chủ cần xây dựng và hoàn thiện nền dân chủ xã hội chủ nghĩa để đảm bảo tất cả quyền lực nhà nước và xã hội đều thuộc về nhân dân. </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10462524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https://image.baophapluat.vn/w800/Uploaded/2019/athlraqhpghat/2014_10_22/hienphap-2013-baophapluat_1_vq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90958"/>
            <a:ext cx="4114800" cy="3148013"/>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Kết quả hình ảnh cho quyền học tậ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1" y="214745"/>
            <a:ext cx="4333875" cy="332422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Kết quả hình ảnh cho quyền tham gia hoat dong xa ho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566680"/>
            <a:ext cx="4267200" cy="28956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Mở rộng quyền kinh doanh trong Luật Doanh nghiệp năm 20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3707173"/>
            <a:ext cx="2971800" cy="268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5403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a:extLst>
              <a:ext uri="{FF2B5EF4-FFF2-40B4-BE49-F238E27FC236}">
                <a16:creationId xmlns:a16="http://schemas.microsoft.com/office/drawing/2014/main" id="{F665BD61-BC17-4BE9-9DE3-8EABD3BEAFD2}"/>
              </a:ext>
            </a:extLst>
          </p:cNvPr>
          <p:cNvGrpSpPr/>
          <p:nvPr/>
        </p:nvGrpSpPr>
        <p:grpSpPr>
          <a:xfrm rot="20618438">
            <a:off x="3293301" y="2315208"/>
            <a:ext cx="2557402" cy="3231342"/>
            <a:chOff x="-116760" y="950876"/>
            <a:chExt cx="6261875" cy="5934029"/>
          </a:xfrm>
        </p:grpSpPr>
        <p:grpSp>
          <p:nvGrpSpPr>
            <p:cNvPr id="3" name="Group 10">
              <a:extLst>
                <a:ext uri="{FF2B5EF4-FFF2-40B4-BE49-F238E27FC236}">
                  <a16:creationId xmlns:a16="http://schemas.microsoft.com/office/drawing/2014/main" id="{2107A6D2-FA32-436F-A956-6FABDD550570}"/>
                </a:ext>
              </a:extLst>
            </p:cNvPr>
            <p:cNvGrpSpPr/>
            <p:nvPr/>
          </p:nvGrpSpPr>
          <p:grpSpPr>
            <a:xfrm rot="532827">
              <a:off x="-116760" y="3488410"/>
              <a:ext cx="3619070" cy="3396495"/>
              <a:chOff x="509678" y="1797347"/>
              <a:chExt cx="2339381" cy="2195507"/>
            </a:xfrm>
          </p:grpSpPr>
          <p:sp>
            <p:nvSpPr>
              <p:cNvPr id="25" name="Rounded Rectangle 41">
                <a:extLst>
                  <a:ext uri="{FF2B5EF4-FFF2-40B4-BE49-F238E27FC236}">
                    <a16:creationId xmlns:a16="http://schemas.microsoft.com/office/drawing/2014/main" id="{90F3E05B-8290-47D4-8559-724C65AD22FE}"/>
                  </a:ext>
                </a:extLst>
              </p:cNvPr>
              <p:cNvSpPr/>
              <p:nvPr/>
            </p:nvSpPr>
            <p:spPr>
              <a:xfrm rot="18063644">
                <a:off x="1724663" y="2419627"/>
                <a:ext cx="73094" cy="8230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6" name="Rounded Rectangle 62">
                <a:extLst>
                  <a:ext uri="{FF2B5EF4-FFF2-40B4-BE49-F238E27FC236}">
                    <a16:creationId xmlns:a16="http://schemas.microsoft.com/office/drawing/2014/main" id="{D8F8E051-C0E9-4604-8AC8-A1E81EA9733C}"/>
                  </a:ext>
                </a:extLst>
              </p:cNvPr>
              <p:cNvSpPr/>
              <p:nvPr/>
            </p:nvSpPr>
            <p:spPr>
              <a:xfrm rot="18060000">
                <a:off x="1820802" y="2253850"/>
                <a:ext cx="73094" cy="73545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7" name="Rounded Rectangle 63">
                <a:extLst>
                  <a:ext uri="{FF2B5EF4-FFF2-40B4-BE49-F238E27FC236}">
                    <a16:creationId xmlns:a16="http://schemas.microsoft.com/office/drawing/2014/main" id="{9F419162-DB5E-4AB6-BA29-43608E0BC7C5}"/>
                  </a:ext>
                </a:extLst>
              </p:cNvPr>
              <p:cNvSpPr/>
              <p:nvPr/>
            </p:nvSpPr>
            <p:spPr>
              <a:xfrm rot="18063644">
                <a:off x="1939567" y="2260617"/>
                <a:ext cx="73094" cy="40274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8" name="Rounded Rectangle 64">
                <a:extLst>
                  <a:ext uri="{FF2B5EF4-FFF2-40B4-BE49-F238E27FC236}">
                    <a16:creationId xmlns:a16="http://schemas.microsoft.com/office/drawing/2014/main" id="{15DE4F1D-EB23-48C9-B066-8AB903CCD6DA}"/>
                  </a:ext>
                </a:extLst>
              </p:cNvPr>
              <p:cNvSpPr/>
              <p:nvPr/>
            </p:nvSpPr>
            <p:spPr>
              <a:xfrm rot="18063644">
                <a:off x="1574952" y="2602544"/>
                <a:ext cx="73094" cy="80549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9" name="Rounded Rectangle 65">
                <a:extLst>
                  <a:ext uri="{FF2B5EF4-FFF2-40B4-BE49-F238E27FC236}">
                    <a16:creationId xmlns:a16="http://schemas.microsoft.com/office/drawing/2014/main" id="{603E82B0-1D53-41A7-B36D-A7F03833B746}"/>
                  </a:ext>
                </a:extLst>
              </p:cNvPr>
              <p:cNvSpPr/>
              <p:nvPr/>
            </p:nvSpPr>
            <p:spPr>
              <a:xfrm rot="18063644">
                <a:off x="1516856" y="2958046"/>
                <a:ext cx="73094" cy="50141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0" name="Rounded Rectangle 66">
                <a:extLst>
                  <a:ext uri="{FF2B5EF4-FFF2-40B4-BE49-F238E27FC236}">
                    <a16:creationId xmlns:a16="http://schemas.microsoft.com/office/drawing/2014/main" id="{EDF29EB8-71DC-4A7A-8F91-64F5952BA6F1}"/>
                  </a:ext>
                </a:extLst>
              </p:cNvPr>
              <p:cNvSpPr/>
              <p:nvPr/>
            </p:nvSpPr>
            <p:spPr>
              <a:xfrm rot="18063644">
                <a:off x="1091076" y="3196078"/>
                <a:ext cx="73094" cy="7354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1" name="Rounded Rectangle 67">
                <a:extLst>
                  <a:ext uri="{FF2B5EF4-FFF2-40B4-BE49-F238E27FC236}">
                    <a16:creationId xmlns:a16="http://schemas.microsoft.com/office/drawing/2014/main" id="{CF206FC9-44B9-475E-96F9-66B7AEA3D783}"/>
                  </a:ext>
                </a:extLst>
              </p:cNvPr>
              <p:cNvSpPr/>
              <p:nvPr/>
            </p:nvSpPr>
            <p:spPr>
              <a:xfrm rot="18063644">
                <a:off x="1223216" y="318059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2" name="Rounded Rectangle 68">
                <a:extLst>
                  <a:ext uri="{FF2B5EF4-FFF2-40B4-BE49-F238E27FC236}">
                    <a16:creationId xmlns:a16="http://schemas.microsoft.com/office/drawing/2014/main" id="{3659BC47-A7AA-4045-8D7D-78FC5FA74138}"/>
                  </a:ext>
                </a:extLst>
              </p:cNvPr>
              <p:cNvSpPr/>
              <p:nvPr/>
            </p:nvSpPr>
            <p:spPr>
              <a:xfrm rot="18063644">
                <a:off x="2339839" y="1665982"/>
                <a:ext cx="49373" cy="7354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3" name="Rounded Rectangle 69">
                <a:extLst>
                  <a:ext uri="{FF2B5EF4-FFF2-40B4-BE49-F238E27FC236}">
                    <a16:creationId xmlns:a16="http://schemas.microsoft.com/office/drawing/2014/main" id="{5270DCE5-2CC8-47A1-A1D3-524D1262F100}"/>
                  </a:ext>
                </a:extLst>
              </p:cNvPr>
              <p:cNvSpPr/>
              <p:nvPr/>
            </p:nvSpPr>
            <p:spPr>
              <a:xfrm rot="18063644">
                <a:off x="2213789" y="195382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4" name="Oval 39">
                <a:extLst>
                  <a:ext uri="{FF2B5EF4-FFF2-40B4-BE49-F238E27FC236}">
                    <a16:creationId xmlns:a16="http://schemas.microsoft.com/office/drawing/2014/main" id="{4A8B032C-34B0-4ABB-B5DB-F936837F2AC1}"/>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5" name="Oval 39">
                <a:extLst>
                  <a:ext uri="{FF2B5EF4-FFF2-40B4-BE49-F238E27FC236}">
                    <a16:creationId xmlns:a16="http://schemas.microsoft.com/office/drawing/2014/main" id="{08C0A577-8A7A-4D3A-ADAA-F7350ABFB4F5}"/>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grpSp>
          <p:nvGrpSpPr>
            <p:cNvPr id="10" name="Group 11">
              <a:extLst>
                <a:ext uri="{FF2B5EF4-FFF2-40B4-BE49-F238E27FC236}">
                  <a16:creationId xmlns:a16="http://schemas.microsoft.com/office/drawing/2014/main" id="{CAB54B28-9E55-4BFD-83B5-961C33D159B4}"/>
                </a:ext>
              </a:extLst>
            </p:cNvPr>
            <p:cNvGrpSpPr/>
            <p:nvPr/>
          </p:nvGrpSpPr>
          <p:grpSpPr>
            <a:xfrm rot="532827">
              <a:off x="2526045" y="950876"/>
              <a:ext cx="3619070" cy="3396495"/>
              <a:chOff x="509678" y="1797347"/>
              <a:chExt cx="2339381" cy="2195507"/>
            </a:xfrm>
          </p:grpSpPr>
          <p:sp>
            <p:nvSpPr>
              <p:cNvPr id="13" name="Rounded Rectangle 16">
                <a:extLst>
                  <a:ext uri="{FF2B5EF4-FFF2-40B4-BE49-F238E27FC236}">
                    <a16:creationId xmlns:a16="http://schemas.microsoft.com/office/drawing/2014/main" id="{AFCE442C-EA2F-4BD1-A6D8-64781E226658}"/>
                  </a:ext>
                </a:extLst>
              </p:cNvPr>
              <p:cNvSpPr/>
              <p:nvPr/>
            </p:nvSpPr>
            <p:spPr>
              <a:xfrm rot="18063644">
                <a:off x="1724663" y="2419627"/>
                <a:ext cx="73094" cy="8230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4" name="Rounded Rectangle 17">
                <a:extLst>
                  <a:ext uri="{FF2B5EF4-FFF2-40B4-BE49-F238E27FC236}">
                    <a16:creationId xmlns:a16="http://schemas.microsoft.com/office/drawing/2014/main" id="{4E15B7BA-F5C9-4FED-8767-2A867AD98B79}"/>
                  </a:ext>
                </a:extLst>
              </p:cNvPr>
              <p:cNvSpPr/>
              <p:nvPr/>
            </p:nvSpPr>
            <p:spPr>
              <a:xfrm rot="18060000">
                <a:off x="1820802" y="2253850"/>
                <a:ext cx="73094" cy="73545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5" name="Rounded Rectangle 18">
                <a:extLst>
                  <a:ext uri="{FF2B5EF4-FFF2-40B4-BE49-F238E27FC236}">
                    <a16:creationId xmlns:a16="http://schemas.microsoft.com/office/drawing/2014/main" id="{D9CFEEB6-D739-4864-A4CD-EA6B6C2375DC}"/>
                  </a:ext>
                </a:extLst>
              </p:cNvPr>
              <p:cNvSpPr/>
              <p:nvPr/>
            </p:nvSpPr>
            <p:spPr>
              <a:xfrm rot="18063644">
                <a:off x="1939567" y="2260617"/>
                <a:ext cx="73094" cy="40274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6" name="Rounded Rectangle 19">
                <a:extLst>
                  <a:ext uri="{FF2B5EF4-FFF2-40B4-BE49-F238E27FC236}">
                    <a16:creationId xmlns:a16="http://schemas.microsoft.com/office/drawing/2014/main" id="{B361D4FE-7387-4BF3-8D11-A6D1DFB04478}"/>
                  </a:ext>
                </a:extLst>
              </p:cNvPr>
              <p:cNvSpPr/>
              <p:nvPr/>
            </p:nvSpPr>
            <p:spPr>
              <a:xfrm rot="18063644">
                <a:off x="1574952" y="2602544"/>
                <a:ext cx="73094" cy="80549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7" name="Rounded Rectangle 20">
                <a:extLst>
                  <a:ext uri="{FF2B5EF4-FFF2-40B4-BE49-F238E27FC236}">
                    <a16:creationId xmlns:a16="http://schemas.microsoft.com/office/drawing/2014/main" id="{E9F38B96-AD04-4636-B547-7A036F727549}"/>
                  </a:ext>
                </a:extLst>
              </p:cNvPr>
              <p:cNvSpPr/>
              <p:nvPr/>
            </p:nvSpPr>
            <p:spPr>
              <a:xfrm rot="18063644">
                <a:off x="1516856" y="2958046"/>
                <a:ext cx="73094" cy="50141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8" name="Rounded Rectangle 21">
                <a:extLst>
                  <a:ext uri="{FF2B5EF4-FFF2-40B4-BE49-F238E27FC236}">
                    <a16:creationId xmlns:a16="http://schemas.microsoft.com/office/drawing/2014/main" id="{5E20016C-2127-4A00-90B7-5863966C762E}"/>
                  </a:ext>
                </a:extLst>
              </p:cNvPr>
              <p:cNvSpPr/>
              <p:nvPr/>
            </p:nvSpPr>
            <p:spPr>
              <a:xfrm rot="18063644">
                <a:off x="1091076" y="3196078"/>
                <a:ext cx="73094" cy="7354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19" name="Rounded Rectangle 22">
                <a:extLst>
                  <a:ext uri="{FF2B5EF4-FFF2-40B4-BE49-F238E27FC236}">
                    <a16:creationId xmlns:a16="http://schemas.microsoft.com/office/drawing/2014/main" id="{D50821E4-CEDD-451C-9B84-F8B105BF1CC1}"/>
                  </a:ext>
                </a:extLst>
              </p:cNvPr>
              <p:cNvSpPr/>
              <p:nvPr/>
            </p:nvSpPr>
            <p:spPr>
              <a:xfrm rot="18063644">
                <a:off x="1223216" y="318059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0" name="Rounded Rectangle 23">
                <a:extLst>
                  <a:ext uri="{FF2B5EF4-FFF2-40B4-BE49-F238E27FC236}">
                    <a16:creationId xmlns:a16="http://schemas.microsoft.com/office/drawing/2014/main" id="{739AE10A-ACDB-4574-B898-D643DD4E8163}"/>
                  </a:ext>
                </a:extLst>
              </p:cNvPr>
              <p:cNvSpPr/>
              <p:nvPr/>
            </p:nvSpPr>
            <p:spPr>
              <a:xfrm rot="18063644">
                <a:off x="2321860" y="1676143"/>
                <a:ext cx="73094" cy="7354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1" name="Rounded Rectangle 24">
                <a:extLst>
                  <a:ext uri="{FF2B5EF4-FFF2-40B4-BE49-F238E27FC236}">
                    <a16:creationId xmlns:a16="http://schemas.microsoft.com/office/drawing/2014/main" id="{1158B5C1-6374-4E85-8842-5E72973A78DF}"/>
                  </a:ext>
                </a:extLst>
              </p:cNvPr>
              <p:cNvSpPr/>
              <p:nvPr/>
            </p:nvSpPr>
            <p:spPr>
              <a:xfrm rot="18063644">
                <a:off x="2213789" y="195382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2" name="Oval 39">
                <a:extLst>
                  <a:ext uri="{FF2B5EF4-FFF2-40B4-BE49-F238E27FC236}">
                    <a16:creationId xmlns:a16="http://schemas.microsoft.com/office/drawing/2014/main" id="{A89BF971-67D7-4F1B-AA35-7AB2147C04C6}"/>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3" name="Oval 39">
                <a:extLst>
                  <a:ext uri="{FF2B5EF4-FFF2-40B4-BE49-F238E27FC236}">
                    <a16:creationId xmlns:a16="http://schemas.microsoft.com/office/drawing/2014/main" id="{7B3A4C72-05BF-4208-A9E4-70CCBCE45114}"/>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4" name="Rounded Rectangle 21">
                <a:extLst>
                  <a:ext uri="{FF2B5EF4-FFF2-40B4-BE49-F238E27FC236}">
                    <a16:creationId xmlns:a16="http://schemas.microsoft.com/office/drawing/2014/main" id="{4330962B-51C2-4813-95AD-8B1BB7066BE7}"/>
                  </a:ext>
                </a:extLst>
              </p:cNvPr>
              <p:cNvSpPr/>
              <p:nvPr/>
            </p:nvSpPr>
            <p:spPr>
              <a:xfrm rot="18063644">
                <a:off x="1029053" y="3391349"/>
                <a:ext cx="73094" cy="7354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grpSp>
        <p:nvGrpSpPr>
          <p:cNvPr id="11" name="Group 38">
            <a:extLst>
              <a:ext uri="{FF2B5EF4-FFF2-40B4-BE49-F238E27FC236}">
                <a16:creationId xmlns:a16="http://schemas.microsoft.com/office/drawing/2014/main" id="{9F13DB3F-69A2-427A-8C8C-DE0955138D2A}"/>
              </a:ext>
            </a:extLst>
          </p:cNvPr>
          <p:cNvGrpSpPr/>
          <p:nvPr/>
        </p:nvGrpSpPr>
        <p:grpSpPr>
          <a:xfrm>
            <a:off x="5276990" y="2954062"/>
            <a:ext cx="513000" cy="684000"/>
            <a:chOff x="6078081" y="1847059"/>
            <a:chExt cx="684000" cy="684000"/>
          </a:xfrm>
        </p:grpSpPr>
        <p:sp>
          <p:nvSpPr>
            <p:cNvPr id="40" name="Oval 39">
              <a:extLst>
                <a:ext uri="{FF2B5EF4-FFF2-40B4-BE49-F238E27FC236}">
                  <a16:creationId xmlns:a16="http://schemas.microsoft.com/office/drawing/2014/main" id="{660EE885-71E4-47BE-8253-2F2ABFEB546E}"/>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1" name="Oval 40">
              <a:extLst>
                <a:ext uri="{FF2B5EF4-FFF2-40B4-BE49-F238E27FC236}">
                  <a16:creationId xmlns:a16="http://schemas.microsoft.com/office/drawing/2014/main" id="{AF73458E-E827-4916-AA18-23257CB66BF5}"/>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2" name="Text Placeholder 14">
            <a:extLst>
              <a:ext uri="{FF2B5EF4-FFF2-40B4-BE49-F238E27FC236}">
                <a16:creationId xmlns:a16="http://schemas.microsoft.com/office/drawing/2014/main" id="{9920709B-87B0-4F1B-8D84-C1DCB244A6DD}"/>
              </a:ext>
            </a:extLst>
          </p:cNvPr>
          <p:cNvSpPr txBox="1">
            <a:spLocks/>
          </p:cNvSpPr>
          <p:nvPr/>
        </p:nvSpPr>
        <p:spPr>
          <a:xfrm>
            <a:off x="5375892" y="3072606"/>
            <a:ext cx="3717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01</a:t>
            </a:r>
            <a:endParaRPr lang="en-US" sz="1400" b="1" dirty="0">
              <a:solidFill>
                <a:schemeClr val="bg1"/>
              </a:solidFill>
              <a:cs typeface="Arial" pitchFamily="34" charset="0"/>
            </a:endParaRPr>
          </a:p>
        </p:txBody>
      </p:sp>
      <p:grpSp>
        <p:nvGrpSpPr>
          <p:cNvPr id="12" name="Group 45">
            <a:extLst>
              <a:ext uri="{FF2B5EF4-FFF2-40B4-BE49-F238E27FC236}">
                <a16:creationId xmlns:a16="http://schemas.microsoft.com/office/drawing/2014/main" id="{390C2371-1038-4683-8B06-719C62CC23AB}"/>
              </a:ext>
            </a:extLst>
          </p:cNvPr>
          <p:cNvGrpSpPr/>
          <p:nvPr/>
        </p:nvGrpSpPr>
        <p:grpSpPr>
          <a:xfrm>
            <a:off x="4857098" y="4067294"/>
            <a:ext cx="513000" cy="684000"/>
            <a:chOff x="6078081" y="1847059"/>
            <a:chExt cx="684000" cy="684000"/>
          </a:xfrm>
        </p:grpSpPr>
        <p:sp>
          <p:nvSpPr>
            <p:cNvPr id="47" name="Oval 46">
              <a:extLst>
                <a:ext uri="{FF2B5EF4-FFF2-40B4-BE49-F238E27FC236}">
                  <a16:creationId xmlns:a16="http://schemas.microsoft.com/office/drawing/2014/main" id="{22A3D1A6-D22C-46A9-A029-B845F3110DC7}"/>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8" name="Oval 47">
              <a:extLst>
                <a:ext uri="{FF2B5EF4-FFF2-40B4-BE49-F238E27FC236}">
                  <a16:creationId xmlns:a16="http://schemas.microsoft.com/office/drawing/2014/main" id="{6CD54133-1AFF-4374-BA6E-D729D123F3F1}"/>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9" name="Text Placeholder 14">
            <a:extLst>
              <a:ext uri="{FF2B5EF4-FFF2-40B4-BE49-F238E27FC236}">
                <a16:creationId xmlns:a16="http://schemas.microsoft.com/office/drawing/2014/main" id="{D8DF2B41-8E32-489F-B1E6-923D19CA69BD}"/>
              </a:ext>
            </a:extLst>
          </p:cNvPr>
          <p:cNvSpPr txBox="1">
            <a:spLocks/>
          </p:cNvSpPr>
          <p:nvPr/>
        </p:nvSpPr>
        <p:spPr>
          <a:xfrm>
            <a:off x="4944401" y="4183828"/>
            <a:ext cx="3717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02</a:t>
            </a:r>
            <a:endParaRPr lang="en-US" sz="1400" b="1" dirty="0">
              <a:solidFill>
                <a:schemeClr val="bg1"/>
              </a:solidFill>
              <a:cs typeface="Arial" pitchFamily="34" charset="0"/>
            </a:endParaRPr>
          </a:p>
        </p:txBody>
      </p:sp>
      <p:grpSp>
        <p:nvGrpSpPr>
          <p:cNvPr id="36" name="Group 52">
            <a:extLst>
              <a:ext uri="{FF2B5EF4-FFF2-40B4-BE49-F238E27FC236}">
                <a16:creationId xmlns:a16="http://schemas.microsoft.com/office/drawing/2014/main" id="{C9096C91-73BE-4A0F-9F03-A3B29F5DFC54}"/>
              </a:ext>
            </a:extLst>
          </p:cNvPr>
          <p:cNvGrpSpPr/>
          <p:nvPr/>
        </p:nvGrpSpPr>
        <p:grpSpPr>
          <a:xfrm>
            <a:off x="4383955" y="5233023"/>
            <a:ext cx="513000" cy="684000"/>
            <a:chOff x="6078081" y="1847059"/>
            <a:chExt cx="684000" cy="684000"/>
          </a:xfrm>
        </p:grpSpPr>
        <p:sp>
          <p:nvSpPr>
            <p:cNvPr id="54" name="Oval 53">
              <a:extLst>
                <a:ext uri="{FF2B5EF4-FFF2-40B4-BE49-F238E27FC236}">
                  <a16:creationId xmlns:a16="http://schemas.microsoft.com/office/drawing/2014/main" id="{9D18B204-3370-4E6B-9AB8-24F8C5BECC59}"/>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5" name="Oval 54">
              <a:extLst>
                <a:ext uri="{FF2B5EF4-FFF2-40B4-BE49-F238E27FC236}">
                  <a16:creationId xmlns:a16="http://schemas.microsoft.com/office/drawing/2014/main" id="{13CF1E15-9CC5-4D4B-BA88-8696C421D520}"/>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56" name="Text Placeholder 14">
            <a:extLst>
              <a:ext uri="{FF2B5EF4-FFF2-40B4-BE49-F238E27FC236}">
                <a16:creationId xmlns:a16="http://schemas.microsoft.com/office/drawing/2014/main" id="{C7D867FE-229C-4F4C-8906-8A15E8C3B1A6}"/>
              </a:ext>
            </a:extLst>
          </p:cNvPr>
          <p:cNvSpPr txBox="1">
            <a:spLocks/>
          </p:cNvSpPr>
          <p:nvPr/>
        </p:nvSpPr>
        <p:spPr>
          <a:xfrm>
            <a:off x="4494580" y="5325141"/>
            <a:ext cx="3717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03</a:t>
            </a:r>
            <a:endParaRPr lang="en-US" sz="1400" b="1" dirty="0">
              <a:solidFill>
                <a:schemeClr val="bg1"/>
              </a:solidFill>
              <a:cs typeface="Arial" pitchFamily="34" charset="0"/>
            </a:endParaRPr>
          </a:p>
        </p:txBody>
      </p:sp>
      <p:grpSp>
        <p:nvGrpSpPr>
          <p:cNvPr id="37" name="Group 59">
            <a:extLst>
              <a:ext uri="{FF2B5EF4-FFF2-40B4-BE49-F238E27FC236}">
                <a16:creationId xmlns:a16="http://schemas.microsoft.com/office/drawing/2014/main" id="{A98C5284-43D4-4207-AFC5-18CF85BB77E1}"/>
              </a:ext>
            </a:extLst>
          </p:cNvPr>
          <p:cNvGrpSpPr/>
          <p:nvPr/>
        </p:nvGrpSpPr>
        <p:grpSpPr>
          <a:xfrm>
            <a:off x="4181455" y="2016062"/>
            <a:ext cx="513000" cy="684000"/>
            <a:chOff x="3754587" y="1709861"/>
            <a:chExt cx="684000" cy="684000"/>
          </a:xfrm>
        </p:grpSpPr>
        <p:sp>
          <p:nvSpPr>
            <p:cNvPr id="61" name="Oval 60">
              <a:extLst>
                <a:ext uri="{FF2B5EF4-FFF2-40B4-BE49-F238E27FC236}">
                  <a16:creationId xmlns:a16="http://schemas.microsoft.com/office/drawing/2014/main" id="{109FA658-F31E-4DD7-AC02-37433C393414}"/>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2" name="Oval 61">
              <a:extLst>
                <a:ext uri="{FF2B5EF4-FFF2-40B4-BE49-F238E27FC236}">
                  <a16:creationId xmlns:a16="http://schemas.microsoft.com/office/drawing/2014/main" id="{ECAD3A45-FEEB-4BC7-91CF-AAEFA1B53283}"/>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63" name="Text Placeholder 14">
              <a:extLst>
                <a:ext uri="{FF2B5EF4-FFF2-40B4-BE49-F238E27FC236}">
                  <a16:creationId xmlns:a16="http://schemas.microsoft.com/office/drawing/2014/main" id="{1E53ABAC-A530-4EB4-A562-C96D30C8C46D}"/>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01</a:t>
              </a:r>
            </a:p>
          </p:txBody>
        </p:sp>
      </p:grpSp>
      <p:grpSp>
        <p:nvGrpSpPr>
          <p:cNvPr id="38" name="Group 66">
            <a:extLst>
              <a:ext uri="{FF2B5EF4-FFF2-40B4-BE49-F238E27FC236}">
                <a16:creationId xmlns:a16="http://schemas.microsoft.com/office/drawing/2014/main" id="{C143D5AC-5E1D-438B-8418-32CE7A52A2A8}"/>
              </a:ext>
            </a:extLst>
          </p:cNvPr>
          <p:cNvGrpSpPr/>
          <p:nvPr/>
        </p:nvGrpSpPr>
        <p:grpSpPr>
          <a:xfrm>
            <a:off x="3678000" y="3553104"/>
            <a:ext cx="513000" cy="684000"/>
            <a:chOff x="3754587" y="1709861"/>
            <a:chExt cx="684000" cy="684000"/>
          </a:xfrm>
        </p:grpSpPr>
        <p:sp>
          <p:nvSpPr>
            <p:cNvPr id="68" name="Oval 67">
              <a:extLst>
                <a:ext uri="{FF2B5EF4-FFF2-40B4-BE49-F238E27FC236}">
                  <a16:creationId xmlns:a16="http://schemas.microsoft.com/office/drawing/2014/main" id="{D1CCBA64-939C-4378-B9EC-ED0B251ECE71}"/>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9" name="Oval 68">
              <a:extLst>
                <a:ext uri="{FF2B5EF4-FFF2-40B4-BE49-F238E27FC236}">
                  <a16:creationId xmlns:a16="http://schemas.microsoft.com/office/drawing/2014/main" id="{68B65B16-A6AE-404A-B003-6DDBC9F2BDF0}"/>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70" name="Text Placeholder 14">
              <a:extLst>
                <a:ext uri="{FF2B5EF4-FFF2-40B4-BE49-F238E27FC236}">
                  <a16:creationId xmlns:a16="http://schemas.microsoft.com/office/drawing/2014/main" id="{63CE7CD5-0ACC-4664-86D1-E132A4CB4041}"/>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02</a:t>
              </a:r>
            </a:p>
          </p:txBody>
        </p:sp>
      </p:grpSp>
      <p:grpSp>
        <p:nvGrpSpPr>
          <p:cNvPr id="39" name="Group 73">
            <a:extLst>
              <a:ext uri="{FF2B5EF4-FFF2-40B4-BE49-F238E27FC236}">
                <a16:creationId xmlns:a16="http://schemas.microsoft.com/office/drawing/2014/main" id="{7AE8A0AA-85AE-444C-9658-A5BD6432A1F8}"/>
              </a:ext>
            </a:extLst>
          </p:cNvPr>
          <p:cNvGrpSpPr/>
          <p:nvPr/>
        </p:nvGrpSpPr>
        <p:grpSpPr>
          <a:xfrm>
            <a:off x="3220800" y="5090147"/>
            <a:ext cx="513000" cy="684000"/>
            <a:chOff x="3754587" y="1709861"/>
            <a:chExt cx="684000" cy="684000"/>
          </a:xfrm>
        </p:grpSpPr>
        <p:sp>
          <p:nvSpPr>
            <p:cNvPr id="75" name="Oval 74">
              <a:extLst>
                <a:ext uri="{FF2B5EF4-FFF2-40B4-BE49-F238E27FC236}">
                  <a16:creationId xmlns:a16="http://schemas.microsoft.com/office/drawing/2014/main" id="{2B3869E1-1074-4AB4-82B5-BF4B9A949A26}"/>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76" name="Oval 75">
              <a:extLst>
                <a:ext uri="{FF2B5EF4-FFF2-40B4-BE49-F238E27FC236}">
                  <a16:creationId xmlns:a16="http://schemas.microsoft.com/office/drawing/2014/main" id="{1302D9EF-E672-45A0-80D4-0BCAB69F1F48}"/>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77" name="Text Placeholder 14">
              <a:extLst>
                <a:ext uri="{FF2B5EF4-FFF2-40B4-BE49-F238E27FC236}">
                  <a16:creationId xmlns:a16="http://schemas.microsoft.com/office/drawing/2014/main" id="{128694B0-2413-4FB4-B9E8-A8E0E6CD2EFF}"/>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03</a:t>
              </a:r>
            </a:p>
          </p:txBody>
        </p:sp>
      </p:grpSp>
      <p:sp>
        <p:nvSpPr>
          <p:cNvPr id="78" name="Up Ribbon 77"/>
          <p:cNvSpPr/>
          <p:nvPr/>
        </p:nvSpPr>
        <p:spPr>
          <a:xfrm>
            <a:off x="-228600" y="-76200"/>
            <a:ext cx="9372600" cy="1400045"/>
          </a:xfrm>
          <a:prstGeom prst="ribbon2">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smtClean="0"/>
              <a:t>3</a:t>
            </a:r>
            <a:r>
              <a:rPr lang="nl-NL" sz="2000" b="1" dirty="0"/>
              <a:t>. Có nền kinh tế phát triển cao dựa trên lực lượng sản xuất hiện đại và quan hệ sản xuất tiến bộ phù hợp</a:t>
            </a:r>
            <a:endParaRPr lang="en-US" sz="2000" b="1" dirty="0"/>
          </a:p>
        </p:txBody>
      </p:sp>
      <p:sp>
        <p:nvSpPr>
          <p:cNvPr id="4" name="Rectangle 3"/>
          <p:cNvSpPr/>
          <p:nvPr/>
        </p:nvSpPr>
        <p:spPr>
          <a:xfrm>
            <a:off x="113555" y="1537865"/>
            <a:ext cx="4146200" cy="461665"/>
          </a:xfrm>
          <a:prstGeom prst="rect">
            <a:avLst/>
          </a:prstGeom>
        </p:spPr>
        <p:txBody>
          <a:bodyPr wrap="none">
            <a:spAutoFit/>
          </a:bodyPr>
          <a:lstStyle/>
          <a:p>
            <a:pPr marL="342900" indent="-342900">
              <a:buFont typeface="Wingdings" panose="05000000000000000000" pitchFamily="2" charset="2"/>
              <a:buChar char="q"/>
            </a:pPr>
            <a:r>
              <a:rPr lang="nl-NL" sz="2400" b="1" dirty="0">
                <a:solidFill>
                  <a:srgbClr val="FF0000"/>
                </a:solidFill>
                <a:latin typeface="+mj-lt"/>
                <a:ea typeface="Calibri" panose="020F0502020204030204" pitchFamily="34" charset="0"/>
              </a:rPr>
              <a:t>Lực lượng sản xuất hiện đại </a:t>
            </a:r>
            <a:endParaRPr lang="en-US" sz="2400" b="1" dirty="0">
              <a:solidFill>
                <a:srgbClr val="FF0000"/>
              </a:solidFill>
              <a:latin typeface="+mj-lt"/>
            </a:endParaRPr>
          </a:p>
        </p:txBody>
      </p:sp>
      <p:sp>
        <p:nvSpPr>
          <p:cNvPr id="5" name="Rectangle 4"/>
          <p:cNvSpPr/>
          <p:nvPr/>
        </p:nvSpPr>
        <p:spPr>
          <a:xfrm>
            <a:off x="4267200" y="1493617"/>
            <a:ext cx="4952510" cy="461665"/>
          </a:xfrm>
          <a:prstGeom prst="rect">
            <a:avLst/>
          </a:prstGeom>
        </p:spPr>
        <p:txBody>
          <a:bodyPr wrap="none">
            <a:spAutoFit/>
          </a:bodyPr>
          <a:lstStyle/>
          <a:p>
            <a:pPr marL="342900" indent="-342900">
              <a:buFont typeface="Wingdings" panose="05000000000000000000" pitchFamily="2" charset="2"/>
              <a:buChar char="q"/>
            </a:pPr>
            <a:r>
              <a:rPr lang="en-US" sz="2400" b="1" dirty="0" err="1">
                <a:solidFill>
                  <a:srgbClr val="FF0000"/>
                </a:solidFill>
                <a:latin typeface="+mj-lt"/>
                <a:ea typeface="Times New Roman" panose="02020603050405020304" pitchFamily="18" charset="0"/>
              </a:rPr>
              <a:t>Quan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hệ</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sản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xuất</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tiến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bộ</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phù</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hợp</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6" name="Rectangle 5"/>
          <p:cNvSpPr/>
          <p:nvPr/>
        </p:nvSpPr>
        <p:spPr>
          <a:xfrm>
            <a:off x="76250" y="2057400"/>
            <a:ext cx="3809949" cy="1015663"/>
          </a:xfrm>
          <a:prstGeom prst="rect">
            <a:avLst/>
          </a:prstGeom>
        </p:spPr>
        <p:txBody>
          <a:bodyPr wrap="square">
            <a:spAutoFit/>
          </a:bodyPr>
          <a:lstStyle/>
          <a:p>
            <a:pPr marL="342900" indent="-342900" algn="ctr">
              <a:buFont typeface="Wingdings" panose="05000000000000000000" pitchFamily="2" charset="2"/>
              <a:buChar char="Ø"/>
            </a:pPr>
            <a:r>
              <a:rPr lang="nl-NL" sz="2000" dirty="0" smtClean="0"/>
              <a:t>nền sản xuất dựa trên hệ thống công nghệ tiên tiến và nguồn nhân lực chất lượng cao</a:t>
            </a:r>
            <a:r>
              <a:rPr lang="nl-NL" sz="2000" dirty="0" smtClean="0">
                <a:solidFill>
                  <a:srgbClr val="663300"/>
                </a:solidFill>
                <a:latin typeface="+mj-lt"/>
                <a:ea typeface="Calibri" panose="020F0502020204030204" pitchFamily="34" charset="0"/>
              </a:rPr>
              <a:t>.</a:t>
            </a:r>
            <a:endParaRPr lang="en-US" sz="2000" dirty="0">
              <a:solidFill>
                <a:srgbClr val="663300"/>
              </a:solidFill>
              <a:latin typeface="+mj-lt"/>
            </a:endParaRPr>
          </a:p>
        </p:txBody>
      </p:sp>
      <p:sp>
        <p:nvSpPr>
          <p:cNvPr id="7" name="Rectangle 6"/>
          <p:cNvSpPr/>
          <p:nvPr/>
        </p:nvSpPr>
        <p:spPr>
          <a:xfrm>
            <a:off x="113556" y="3048000"/>
            <a:ext cx="3467843"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smtClean="0"/>
              <a:t>năng suất, hiệu quả lớn, bảo vệ môi trường sinh thái.</a:t>
            </a:r>
            <a:endParaRPr lang="en-US" sz="2000" dirty="0">
              <a:solidFill>
                <a:srgbClr val="CC0099"/>
              </a:solidFill>
              <a:latin typeface="+mj-lt"/>
            </a:endParaRPr>
          </a:p>
        </p:txBody>
      </p:sp>
      <p:sp>
        <p:nvSpPr>
          <p:cNvPr id="8" name="Rectangle 7"/>
          <p:cNvSpPr/>
          <p:nvPr/>
        </p:nvSpPr>
        <p:spPr>
          <a:xfrm>
            <a:off x="-228600" y="4343400"/>
            <a:ext cx="3429000" cy="1938992"/>
          </a:xfrm>
          <a:prstGeom prst="rect">
            <a:avLst/>
          </a:prstGeom>
        </p:spPr>
        <p:txBody>
          <a:bodyPr wrap="square">
            <a:spAutoFit/>
          </a:bodyPr>
          <a:lstStyle/>
          <a:p>
            <a:pPr marL="342900" indent="-342900" algn="ctr">
              <a:spcAft>
                <a:spcPts val="0"/>
              </a:spcAft>
            </a:pPr>
            <a:r>
              <a:rPr lang="en-US" sz="2000" dirty="0" smtClean="0"/>
              <a:t>       P</a:t>
            </a:r>
            <a:r>
              <a:rPr lang="pl-PL" sz="2000" dirty="0" smtClean="0"/>
              <a:t>hát triển khoa học và công nghệ, phát triển kinh tế tri thức gắn với đào tạo nguồn nhân lực chất lượng cao, có kỹ thuật, có kỷ luật, có </a:t>
            </a:r>
            <a:r>
              <a:rPr lang="nl-NL" sz="2000" dirty="0" smtClean="0"/>
              <a:t>năng suất cao</a:t>
            </a:r>
            <a:r>
              <a:rPr lang="nl-NL" sz="2000" dirty="0" smtClean="0">
                <a:solidFill>
                  <a:srgbClr val="7030A0"/>
                </a:solidFill>
                <a:latin typeface="+mj-lt"/>
                <a:ea typeface="Calibri" panose="020F0502020204030204" pitchFamily="34" charset="0"/>
                <a:cs typeface="Times New Roman" panose="02020603050405020304" pitchFamily="18" charset="0"/>
              </a:rPr>
              <a:t>. </a:t>
            </a:r>
            <a:endParaRPr lang="en-US" sz="2000" dirty="0">
              <a:solidFill>
                <a:srgbClr val="7030A0"/>
              </a:solidFill>
              <a:effectLst/>
              <a:latin typeface="+mj-lt"/>
              <a:ea typeface="Calibri" panose="020F0502020204030204" pitchFamily="34" charset="0"/>
              <a:cs typeface="Times New Roman" panose="02020603050405020304" pitchFamily="18" charset="0"/>
            </a:endParaRPr>
          </a:p>
        </p:txBody>
      </p:sp>
      <p:sp>
        <p:nvSpPr>
          <p:cNvPr id="9" name="Down Arrow 8"/>
          <p:cNvSpPr/>
          <p:nvPr/>
        </p:nvSpPr>
        <p:spPr>
          <a:xfrm>
            <a:off x="1600200" y="3733800"/>
            <a:ext cx="253361" cy="58975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5780171" y="2021082"/>
            <a:ext cx="3125573" cy="1015663"/>
          </a:xfrm>
          <a:prstGeom prst="rect">
            <a:avLst/>
          </a:prstGeom>
        </p:spPr>
        <p:txBody>
          <a:bodyPr wrap="square">
            <a:spAutoFit/>
          </a:bodyPr>
          <a:lstStyle/>
          <a:p>
            <a:pPr algn="ctr"/>
            <a:r>
              <a:rPr lang="en-US" sz="2000" dirty="0" err="1" smtClean="0">
                <a:solidFill>
                  <a:srgbClr val="008000"/>
                </a:solidFill>
                <a:latin typeface="+mj-lt"/>
                <a:ea typeface="Times New Roman" panose="02020603050405020304" pitchFamily="18" charset="0"/>
              </a:rPr>
              <a:t>Là</a:t>
            </a:r>
            <a:r>
              <a:rPr lang="en-US" sz="2000" dirty="0" smtClean="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quan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hệ</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sản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xuất</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được</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xét</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trong</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chỉnh</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thể</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trên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cả</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ba</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mặt</a:t>
            </a:r>
            <a:r>
              <a:rPr lang="en-US" sz="2000" dirty="0">
                <a:solidFill>
                  <a:srgbClr val="008000"/>
                </a:solidFill>
                <a:latin typeface="+mj-lt"/>
                <a:ea typeface="Times New Roman" panose="02020603050405020304" pitchFamily="18" charset="0"/>
              </a:rPr>
              <a:t>:</a:t>
            </a:r>
            <a:endParaRPr lang="en-US" sz="2000" dirty="0">
              <a:solidFill>
                <a:srgbClr val="008000"/>
              </a:solidFill>
              <a:latin typeface="+mj-lt"/>
            </a:endParaRPr>
          </a:p>
        </p:txBody>
      </p:sp>
      <p:sp>
        <p:nvSpPr>
          <p:cNvPr id="80" name="Rectangle 79"/>
          <p:cNvSpPr/>
          <p:nvPr/>
        </p:nvSpPr>
        <p:spPr>
          <a:xfrm>
            <a:off x="5715000" y="3084445"/>
            <a:ext cx="1696298" cy="369332"/>
          </a:xfrm>
          <a:prstGeom prst="rect">
            <a:avLst/>
          </a:prstGeom>
        </p:spPr>
        <p:txBody>
          <a:bodyPr wrap="none">
            <a:spAutoFit/>
          </a:bodyPr>
          <a:lstStyle/>
          <a:p>
            <a:r>
              <a:rPr lang="en-US" dirty="0" err="1" smtClean="0">
                <a:solidFill>
                  <a:srgbClr val="7030A0"/>
                </a:solidFill>
                <a:latin typeface="+mj-lt"/>
                <a:ea typeface="Times New Roman" panose="02020603050405020304" pitchFamily="18" charset="0"/>
              </a:rPr>
              <a:t>Quan</a:t>
            </a:r>
            <a:r>
              <a:rPr lang="en-US" dirty="0" smtClean="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hệ</a:t>
            </a:r>
            <a:r>
              <a:rPr lang="en-US" dirty="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sở</a:t>
            </a:r>
            <a:r>
              <a:rPr lang="en-US" dirty="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hữu</a:t>
            </a:r>
            <a:endParaRPr lang="en-US" dirty="0">
              <a:solidFill>
                <a:srgbClr val="7030A0"/>
              </a:solidFill>
              <a:latin typeface="+mj-lt"/>
            </a:endParaRPr>
          </a:p>
        </p:txBody>
      </p:sp>
      <p:sp>
        <p:nvSpPr>
          <p:cNvPr id="81" name="Rectangle 80"/>
          <p:cNvSpPr/>
          <p:nvPr/>
        </p:nvSpPr>
        <p:spPr>
          <a:xfrm>
            <a:off x="5569088" y="4237104"/>
            <a:ext cx="1723549" cy="369332"/>
          </a:xfrm>
          <a:prstGeom prst="rect">
            <a:avLst/>
          </a:prstGeom>
        </p:spPr>
        <p:txBody>
          <a:bodyPr wrap="none">
            <a:spAutoFit/>
          </a:bodyPr>
          <a:lstStyle/>
          <a:p>
            <a:r>
              <a:rPr lang="en-US" dirty="0" err="1" smtClean="0">
                <a:solidFill>
                  <a:srgbClr val="663300"/>
                </a:solidFill>
                <a:latin typeface="+mj-lt"/>
                <a:ea typeface="Times New Roman" panose="02020603050405020304" pitchFamily="18" charset="0"/>
              </a:rPr>
              <a:t>Quan</a:t>
            </a:r>
            <a:r>
              <a:rPr lang="en-US" dirty="0" smtClean="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hệ</a:t>
            </a:r>
            <a:r>
              <a:rPr lang="en-US" dirty="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quản</a:t>
            </a:r>
            <a:r>
              <a:rPr lang="en-US" dirty="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lý</a:t>
            </a:r>
            <a:endParaRPr lang="en-US" dirty="0">
              <a:solidFill>
                <a:srgbClr val="663300"/>
              </a:solidFill>
              <a:latin typeface="+mj-lt"/>
            </a:endParaRPr>
          </a:p>
        </p:txBody>
      </p:sp>
      <p:sp>
        <p:nvSpPr>
          <p:cNvPr id="82" name="Rectangle 81"/>
          <p:cNvSpPr/>
          <p:nvPr/>
        </p:nvSpPr>
        <p:spPr>
          <a:xfrm>
            <a:off x="5018451" y="5305023"/>
            <a:ext cx="1984839" cy="369332"/>
          </a:xfrm>
          <a:prstGeom prst="rect">
            <a:avLst/>
          </a:prstGeom>
        </p:spPr>
        <p:txBody>
          <a:bodyPr wrap="none">
            <a:spAutoFit/>
          </a:bodyPr>
          <a:lstStyle/>
          <a:p>
            <a:r>
              <a:rPr lang="en-US" dirty="0" err="1" smtClean="0">
                <a:solidFill>
                  <a:srgbClr val="002060"/>
                </a:solidFill>
                <a:latin typeface="+mj-lt"/>
                <a:ea typeface="Times New Roman" panose="02020603050405020304" pitchFamily="18" charset="0"/>
              </a:rPr>
              <a:t>Quan</a:t>
            </a:r>
            <a:r>
              <a:rPr lang="en-US" dirty="0" smtClean="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hệ</a:t>
            </a:r>
            <a:r>
              <a:rPr lang="en-US" dirty="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phân</a:t>
            </a:r>
            <a:r>
              <a:rPr lang="en-US" dirty="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phối</a:t>
            </a:r>
            <a:endParaRPr lang="en-US" dirty="0">
              <a:solidFill>
                <a:srgbClr val="002060"/>
              </a:solidFill>
              <a:latin typeface="+mj-lt"/>
            </a:endParaRPr>
          </a:p>
        </p:txBody>
      </p:sp>
      <p:sp>
        <p:nvSpPr>
          <p:cNvPr id="83" name="Right Brace 82"/>
          <p:cNvSpPr/>
          <p:nvPr/>
        </p:nvSpPr>
        <p:spPr>
          <a:xfrm>
            <a:off x="7139881" y="3056240"/>
            <a:ext cx="387644" cy="2601387"/>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4" name="Rectangle 83"/>
          <p:cNvSpPr/>
          <p:nvPr/>
        </p:nvSpPr>
        <p:spPr>
          <a:xfrm>
            <a:off x="7041137" y="5354976"/>
            <a:ext cx="1864605" cy="605294"/>
          </a:xfrm>
          <a:prstGeom prst="rect">
            <a:avLst/>
          </a:prstGeom>
        </p:spPr>
        <p:txBody>
          <a:bodyPr wrap="square">
            <a:spAutoFit/>
          </a:bodyPr>
          <a:lstStyle/>
          <a:p>
            <a:pPr indent="457200" algn="ctr">
              <a:lnSpc>
                <a:spcPts val="2000"/>
              </a:lnSpc>
              <a:spcAft>
                <a:spcPts val="0"/>
              </a:spcAft>
            </a:pPr>
            <a:r>
              <a:rPr lang="en-US" dirty="0" smtClean="0">
                <a:solidFill>
                  <a:srgbClr val="00B050"/>
                </a:solidFill>
                <a:latin typeface="+mj-lt"/>
                <a:ea typeface="Times New Roman" panose="02020603050405020304" pitchFamily="18" charset="0"/>
                <a:cs typeface="Times New Roman" panose="02020603050405020304" pitchFamily="18" charset="0"/>
              </a:rPr>
              <a:t>+ </a:t>
            </a:r>
            <a:r>
              <a:rPr lang="en-US" dirty="0" err="1" smtClean="0">
                <a:solidFill>
                  <a:srgbClr val="00B050"/>
                </a:solidFill>
                <a:latin typeface="+mj-lt"/>
                <a:ea typeface="Times New Roman" panose="02020603050405020304" pitchFamily="18" charset="0"/>
                <a:cs typeface="Times New Roman" panose="02020603050405020304" pitchFamily="18" charset="0"/>
              </a:rPr>
              <a:t>Đặc</a:t>
            </a:r>
            <a:r>
              <a:rPr lang="en-US" dirty="0" smtClean="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thù</a:t>
            </a:r>
            <a:r>
              <a:rPr lang="en-US" dirty="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dân</a:t>
            </a:r>
            <a:r>
              <a:rPr lang="en-US" dirty="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tộc</a:t>
            </a:r>
            <a:r>
              <a:rPr lang="en-US" dirty="0">
                <a:solidFill>
                  <a:srgbClr val="00B050"/>
                </a:solidFill>
                <a:latin typeface="+mj-lt"/>
                <a:ea typeface="Times New Roman" panose="02020603050405020304" pitchFamily="18" charset="0"/>
                <a:cs typeface="Times New Roman" panose="02020603050405020304" pitchFamily="18" charset="0"/>
              </a:rPr>
              <a:t>...</a:t>
            </a:r>
            <a:endParaRPr lang="en-US" sz="2000" dirty="0">
              <a:solidFill>
                <a:srgbClr val="00B050"/>
              </a:solidFill>
              <a:effectLst/>
              <a:latin typeface="+mj-lt"/>
              <a:ea typeface="Calibri" panose="020F0502020204030204" pitchFamily="34" charset="0"/>
              <a:cs typeface="Times New Roman" panose="02020603050405020304" pitchFamily="18" charset="0"/>
            </a:endParaRPr>
          </a:p>
        </p:txBody>
      </p:sp>
      <p:sp>
        <p:nvSpPr>
          <p:cNvPr id="85" name="Rectangle 84"/>
          <p:cNvSpPr/>
          <p:nvPr/>
        </p:nvSpPr>
        <p:spPr>
          <a:xfrm>
            <a:off x="7669372" y="2772346"/>
            <a:ext cx="1426481" cy="369332"/>
          </a:xfrm>
          <a:prstGeom prst="rect">
            <a:avLst/>
          </a:prstGeom>
        </p:spPr>
        <p:txBody>
          <a:bodyPr wrap="none">
            <a:spAutoFit/>
          </a:bodyPr>
          <a:lstStyle/>
          <a:p>
            <a:r>
              <a:rPr lang="en-US" b="1" dirty="0" err="1">
                <a:solidFill>
                  <a:srgbClr val="CC0099"/>
                </a:solidFill>
                <a:ea typeface="Times New Roman" panose="02020603050405020304" pitchFamily="18" charset="0"/>
                <a:cs typeface="Times New Roman" panose="02020603050405020304" pitchFamily="18" charset="0"/>
              </a:rPr>
              <a:t>P</a:t>
            </a:r>
            <a:r>
              <a:rPr lang="en-US" b="1" dirty="0" err="1" smtClean="0">
                <a:solidFill>
                  <a:srgbClr val="CC0099"/>
                </a:solidFill>
                <a:ea typeface="Times New Roman" panose="02020603050405020304" pitchFamily="18" charset="0"/>
                <a:cs typeface="Times New Roman" panose="02020603050405020304" pitchFamily="18" charset="0"/>
              </a:rPr>
              <a:t>hù</a:t>
            </a:r>
            <a:r>
              <a:rPr lang="en-US" b="1" dirty="0" smtClean="0">
                <a:solidFill>
                  <a:srgbClr val="CC0099"/>
                </a:solidFill>
                <a:ea typeface="Times New Roman" panose="02020603050405020304" pitchFamily="18" charset="0"/>
                <a:cs typeface="Times New Roman" panose="02020603050405020304" pitchFamily="18" charset="0"/>
              </a:rPr>
              <a:t> </a:t>
            </a:r>
            <a:r>
              <a:rPr lang="en-US" b="1" dirty="0" err="1" smtClean="0">
                <a:solidFill>
                  <a:srgbClr val="CC0099"/>
                </a:solidFill>
                <a:ea typeface="Times New Roman" panose="02020603050405020304" pitchFamily="18" charset="0"/>
                <a:cs typeface="Times New Roman" panose="02020603050405020304" pitchFamily="18" charset="0"/>
              </a:rPr>
              <a:t>hợp</a:t>
            </a:r>
            <a:r>
              <a:rPr lang="en-US" b="1" dirty="0" smtClean="0">
                <a:solidFill>
                  <a:srgbClr val="CC0099"/>
                </a:solidFill>
                <a:ea typeface="Times New Roman" panose="02020603050405020304" pitchFamily="18" charset="0"/>
                <a:cs typeface="Times New Roman" panose="02020603050405020304" pitchFamily="18" charset="0"/>
              </a:rPr>
              <a:t> </a:t>
            </a:r>
            <a:r>
              <a:rPr lang="en-US" b="1" dirty="0" err="1" smtClean="0">
                <a:solidFill>
                  <a:srgbClr val="CC0099"/>
                </a:solidFill>
                <a:ea typeface="Times New Roman" panose="02020603050405020304" pitchFamily="18" charset="0"/>
                <a:cs typeface="Times New Roman" panose="02020603050405020304" pitchFamily="18" charset="0"/>
              </a:rPr>
              <a:t>với</a:t>
            </a:r>
            <a:r>
              <a:rPr lang="en-US" b="1" dirty="0" smtClean="0">
                <a:solidFill>
                  <a:srgbClr val="CC0099"/>
                </a:solidFill>
                <a:ea typeface="Times New Roman" panose="02020603050405020304" pitchFamily="18" charset="0"/>
                <a:cs typeface="Times New Roman" panose="02020603050405020304" pitchFamily="18" charset="0"/>
              </a:rPr>
              <a:t>:</a:t>
            </a:r>
            <a:endParaRPr lang="en-US" b="1" dirty="0">
              <a:solidFill>
                <a:srgbClr val="CC0099"/>
              </a:solidFill>
            </a:endParaRPr>
          </a:p>
        </p:txBody>
      </p:sp>
      <p:sp>
        <p:nvSpPr>
          <p:cNvPr id="86" name="Rectangle 85"/>
          <p:cNvSpPr/>
          <p:nvPr/>
        </p:nvSpPr>
        <p:spPr>
          <a:xfrm>
            <a:off x="7162800" y="3160193"/>
            <a:ext cx="1776014" cy="861774"/>
          </a:xfrm>
          <a:prstGeom prst="rect">
            <a:avLst/>
          </a:prstGeom>
        </p:spPr>
        <p:txBody>
          <a:bodyPr wrap="square">
            <a:spAutoFit/>
          </a:bodyPr>
          <a:lstStyle/>
          <a:p>
            <a:pPr indent="457200" algn="ctr">
              <a:lnSpc>
                <a:spcPts val="2000"/>
              </a:lnSpc>
              <a:spcAft>
                <a:spcPts val="0"/>
              </a:spcAft>
            </a:pP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T</a:t>
            </a:r>
            <a:r>
              <a:rPr lang="en-US" dirty="0" err="1" smtClean="0">
                <a:solidFill>
                  <a:srgbClr val="3333CC"/>
                </a:solidFill>
                <a:ea typeface="Times New Roman" panose="02020603050405020304" pitchFamily="18" charset="0"/>
                <a:cs typeface="Times New Roman" panose="02020603050405020304" pitchFamily="18" charset="0"/>
              </a:rPr>
              <a:t>rình</a:t>
            </a:r>
            <a:r>
              <a:rPr lang="en-US" dirty="0" smtClean="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độ</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phát</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triển</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của</a:t>
            </a:r>
            <a:r>
              <a:rPr lang="en-US" dirty="0">
                <a:solidFill>
                  <a:srgbClr val="3333CC"/>
                </a:solidFill>
                <a:ea typeface="Times New Roman" panose="02020603050405020304" pitchFamily="18" charset="0"/>
                <a:cs typeface="Times New Roman" panose="02020603050405020304" pitchFamily="18" charset="0"/>
              </a:rPr>
              <a:t> LLSX, </a:t>
            </a:r>
          </a:p>
        </p:txBody>
      </p:sp>
      <p:sp>
        <p:nvSpPr>
          <p:cNvPr id="88" name="Rectangle 87"/>
          <p:cNvSpPr/>
          <p:nvPr/>
        </p:nvSpPr>
        <p:spPr>
          <a:xfrm>
            <a:off x="7113844" y="4001871"/>
            <a:ext cx="2195474" cy="348813"/>
          </a:xfrm>
          <a:prstGeom prst="rect">
            <a:avLst/>
          </a:prstGeom>
        </p:spPr>
        <p:txBody>
          <a:bodyPr wrap="none">
            <a:spAutoFit/>
          </a:bodyPr>
          <a:lstStyle/>
          <a:p>
            <a:pPr indent="457200" algn="ctr">
              <a:lnSpc>
                <a:spcPts val="2000"/>
              </a:lnSpc>
              <a:spcAft>
                <a:spcPts val="0"/>
              </a:spcAft>
            </a:pP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C</a:t>
            </a:r>
            <a:r>
              <a:rPr lang="en-US" dirty="0" err="1" smtClean="0">
                <a:solidFill>
                  <a:srgbClr val="663300"/>
                </a:solidFill>
                <a:ea typeface="Times New Roman" panose="02020603050405020304" pitchFamily="18" charset="0"/>
                <a:cs typeface="Times New Roman" panose="02020603050405020304" pitchFamily="18" charset="0"/>
              </a:rPr>
              <a:t>hế</a:t>
            </a:r>
            <a:r>
              <a:rPr lang="en-US" dirty="0" smtClean="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độ</a:t>
            </a: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xã</a:t>
            </a: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hội</a:t>
            </a:r>
            <a:r>
              <a:rPr lang="en-US" dirty="0">
                <a:solidFill>
                  <a:srgbClr val="663300"/>
                </a:solidFill>
                <a:ea typeface="Times New Roman" panose="02020603050405020304" pitchFamily="18" charset="0"/>
                <a:cs typeface="Times New Roman" panose="02020603050405020304" pitchFamily="18" charset="0"/>
              </a:rPr>
              <a:t>, </a:t>
            </a:r>
          </a:p>
        </p:txBody>
      </p:sp>
      <p:sp>
        <p:nvSpPr>
          <p:cNvPr id="89" name="Rectangle 88"/>
          <p:cNvSpPr/>
          <p:nvPr/>
        </p:nvSpPr>
        <p:spPr>
          <a:xfrm>
            <a:off x="7414960" y="4504450"/>
            <a:ext cx="1472912" cy="861774"/>
          </a:xfrm>
          <a:prstGeom prst="rect">
            <a:avLst/>
          </a:prstGeom>
        </p:spPr>
        <p:txBody>
          <a:bodyPr wrap="square">
            <a:spAutoFit/>
          </a:bodyPr>
          <a:lstStyle/>
          <a:p>
            <a:pPr indent="457200" algn="ctr">
              <a:lnSpc>
                <a:spcPts val="2000"/>
              </a:lnSpc>
              <a:spcAft>
                <a:spcPts val="0"/>
              </a:spcAft>
            </a:pP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T</a:t>
            </a:r>
            <a:r>
              <a:rPr lang="en-US" dirty="0" err="1" smtClean="0">
                <a:solidFill>
                  <a:srgbClr val="996633"/>
                </a:solidFill>
                <a:ea typeface="Times New Roman" panose="02020603050405020304" pitchFamily="18" charset="0"/>
                <a:cs typeface="Times New Roman" panose="02020603050405020304" pitchFamily="18" charset="0"/>
              </a:rPr>
              <a:t>ừng</a:t>
            </a:r>
            <a:r>
              <a:rPr lang="en-US" dirty="0" smtClean="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điều</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kiện</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lịch</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sử</a:t>
            </a:r>
            <a:r>
              <a:rPr lang="en-US" dirty="0">
                <a:solidFill>
                  <a:srgbClr val="996633"/>
                </a:solidFill>
                <a:ea typeface="Times New Roman" panose="02020603050405020304" pitchFamily="18" charset="0"/>
                <a:cs typeface="Times New Roman" panose="02020603050405020304" pitchFamily="18" charset="0"/>
              </a:rPr>
              <a:t> - </a:t>
            </a:r>
            <a:r>
              <a:rPr lang="en-US" dirty="0" err="1">
                <a:solidFill>
                  <a:srgbClr val="996633"/>
                </a:solidFill>
                <a:ea typeface="Times New Roman" panose="02020603050405020304" pitchFamily="18" charset="0"/>
                <a:cs typeface="Times New Roman" panose="02020603050405020304" pitchFamily="18" charset="0"/>
              </a:rPr>
              <a:t>cụ</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thể</a:t>
            </a:r>
            <a:r>
              <a:rPr lang="en-US" dirty="0">
                <a:solidFill>
                  <a:srgbClr val="996633"/>
                </a:solidFill>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4516677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10000"/>
          </a:bodyPr>
          <a:lstStyle/>
          <a:p>
            <a:r>
              <a:rPr lang="pl-PL" dirty="0" smtClean="0">
                <a:solidFill>
                  <a:srgbClr val="0000FF"/>
                </a:solidFill>
              </a:rPr>
              <a:t>Quan hệ sản xuất tiến bộ phù hợp</a:t>
            </a:r>
            <a:endParaRPr lang="en-US" dirty="0">
              <a:solidFill>
                <a:srgbClr val="0000FF"/>
              </a:solidFill>
            </a:endParaRPr>
          </a:p>
        </p:txBody>
      </p:sp>
      <p:sp>
        <p:nvSpPr>
          <p:cNvPr id="3" name="Rectangle 2"/>
          <p:cNvSpPr/>
          <p:nvPr/>
        </p:nvSpPr>
        <p:spPr>
          <a:xfrm>
            <a:off x="838200" y="2133600"/>
            <a:ext cx="7696200" cy="1569660"/>
          </a:xfrm>
          <a:prstGeom prst="rect">
            <a:avLst/>
          </a:prstGeom>
        </p:spPr>
        <p:txBody>
          <a:bodyPr wrap="square">
            <a:spAutoFit/>
          </a:bodyPr>
          <a:lstStyle/>
          <a:p>
            <a:pPr>
              <a:buFont typeface="Wingdings" pitchFamily="2" charset="2"/>
              <a:buChar char="ü"/>
            </a:pPr>
            <a:r>
              <a:rPr lang="en-US" sz="2400" dirty="0" smtClean="0"/>
              <a:t> C</a:t>
            </a:r>
            <a:r>
              <a:rPr lang="pl-PL" sz="2400" dirty="0" smtClean="0"/>
              <a:t>ó nhiều hình thức sở hữu về tư liệu sản xuất, cách thức quản lý dân chủ, có chế độ phân phối ngày càng hoàn thiện phù hợp với trình độ phát triển của lực lượng sản xuất với kiến trúc thượng tầng</a:t>
            </a:r>
            <a:endParaRPr lang="en-US" sz="2400" dirty="0"/>
          </a:p>
        </p:txBody>
      </p:sp>
      <p:sp>
        <p:nvSpPr>
          <p:cNvPr id="169985" name="Rectangle 1"/>
          <p:cNvSpPr>
            <a:spLocks noChangeArrowheads="1"/>
          </p:cNvSpPr>
          <p:nvPr/>
        </p:nvSpPr>
        <p:spPr bwMode="auto">
          <a:xfrm>
            <a:off x="152400" y="4648200"/>
            <a:ext cx="8763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 typeface="Wingdings" pitchFamily="2" charset="2"/>
              <a:buChar char="ü"/>
              <a:tabLst/>
            </a:pPr>
            <a:r>
              <a:rPr kumimoji="0" lang="pl-PL" sz="2400" b="0" i="0" u="none" strike="noStrike" cap="none" normalizeH="0" baseline="0" dirty="0" smtClean="0">
                <a:ln>
                  <a:noFill/>
                </a:ln>
                <a:solidFill>
                  <a:srgbClr val="C00000"/>
                </a:solidFill>
                <a:effectLst/>
                <a:latin typeface="Arial" pitchFamily="34" charset="0"/>
                <a:ea typeface="Calibri" pitchFamily="34" charset="0"/>
                <a:cs typeface="Times New Roman" pitchFamily="18" charset="0"/>
              </a:rPr>
              <a:t>Đó chính là nền kinh tế thị trường định hướng xã hội chủ nghĩa ngày càng hoàn thiện. </a:t>
            </a:r>
            <a:endParaRPr kumimoji="0" lang="pl-PL" sz="2400" b="0"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698084" y="736600"/>
            <a:ext cx="1738313" cy="1009650"/>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3600" b="1" dirty="0">
                <a:solidFill>
                  <a:srgbClr val="FFFF00"/>
                </a:solidFill>
                <a:latin typeface="Arial" panose="020B0604020202020204" pitchFamily="34" charset="0"/>
                <a:cs typeface="Arial" panose="020B0604020202020204" pitchFamily="34" charset="0"/>
              </a:rPr>
              <a:t>Tiên tiến</a:t>
            </a:r>
            <a:endParaRPr lang="en-US" sz="3600" b="1" dirty="0">
              <a:solidFill>
                <a:srgbClr val="FFFF00"/>
              </a:solidFill>
              <a:latin typeface="Arial" panose="020B0604020202020204" pitchFamily="34" charset="0"/>
              <a:cs typeface="Arial" panose="020B0604020202020204" pitchFamily="34" charset="0"/>
            </a:endParaRPr>
          </a:p>
        </p:txBody>
      </p:sp>
      <p:sp>
        <p:nvSpPr>
          <p:cNvPr id="6" name="Rounded Rectangle 5"/>
          <p:cNvSpPr/>
          <p:nvPr/>
        </p:nvSpPr>
        <p:spPr>
          <a:xfrm>
            <a:off x="6030520" y="1908175"/>
            <a:ext cx="1674019" cy="792162"/>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a:solidFill>
                  <a:schemeClr val="bg1"/>
                </a:solidFill>
                <a:latin typeface="Roboto"/>
              </a:rPr>
              <a:t>T</a:t>
            </a:r>
            <a:r>
              <a:rPr lang="vi-VN" sz="2800" b="1" dirty="0">
                <a:solidFill>
                  <a:schemeClr val="bg1"/>
                </a:solidFill>
                <a:latin typeface="Roboto"/>
              </a:rPr>
              <a:t>iến bộ</a:t>
            </a:r>
            <a:endParaRPr lang="en-US" sz="2800" b="1" dirty="0">
              <a:solidFill>
                <a:schemeClr val="bg1"/>
              </a:solidFill>
            </a:endParaRPr>
          </a:p>
        </p:txBody>
      </p:sp>
      <p:sp>
        <p:nvSpPr>
          <p:cNvPr id="7" name="Rounded Rectangle 6"/>
          <p:cNvSpPr/>
          <p:nvPr/>
        </p:nvSpPr>
        <p:spPr>
          <a:xfrm>
            <a:off x="1439470" y="1908175"/>
            <a:ext cx="1674019" cy="792162"/>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a:solidFill>
                  <a:schemeClr val="bg1"/>
                </a:solidFill>
                <a:latin typeface="Arial" panose="020B0604020202020204" pitchFamily="34" charset="0"/>
                <a:cs typeface="Arial" panose="020B0604020202020204" pitchFamily="34" charset="0"/>
              </a:rPr>
              <a:t>Y</a:t>
            </a:r>
            <a:r>
              <a:rPr lang="vi-VN" sz="2800" b="1" dirty="0">
                <a:solidFill>
                  <a:schemeClr val="bg1"/>
                </a:solidFill>
                <a:latin typeface="Arial" panose="020B0604020202020204" pitchFamily="34" charset="0"/>
                <a:cs typeface="Arial" panose="020B0604020202020204" pitchFamily="34" charset="0"/>
              </a:rPr>
              <a:t>êu nước</a:t>
            </a:r>
            <a:endParaRPr lang="en-US" sz="2800" b="1" dirty="0">
              <a:solidFill>
                <a:schemeClr val="bg1"/>
              </a:solidFill>
              <a:latin typeface="Arial" panose="020B0604020202020204" pitchFamily="34" charset="0"/>
              <a:cs typeface="Arial" panose="020B0604020202020204" pitchFamily="34" charset="0"/>
            </a:endParaRPr>
          </a:p>
        </p:txBody>
      </p:sp>
      <p:sp>
        <p:nvSpPr>
          <p:cNvPr id="8" name="Rounded Rectangle 7"/>
          <p:cNvSpPr/>
          <p:nvPr/>
        </p:nvSpPr>
        <p:spPr>
          <a:xfrm>
            <a:off x="1876426" y="3305175"/>
            <a:ext cx="5185172" cy="1200150"/>
          </a:xfrm>
          <a:prstGeom prst="roundRec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latin typeface="Roboto"/>
              </a:rPr>
              <a:t>cốt lõi là lý tưởng độc lập dân tộc và CNXH theo chủ nghĩa Mác - Lênin và tư tưởng Hồ Chí Minh</a:t>
            </a:r>
            <a:endParaRPr lang="en-US" sz="2400" b="1" dirty="0">
              <a:solidFill>
                <a:schemeClr val="bg1"/>
              </a:solidFill>
            </a:endParaRPr>
          </a:p>
        </p:txBody>
      </p:sp>
      <p:sp>
        <p:nvSpPr>
          <p:cNvPr id="9" name="Rounded Rectangle 8"/>
          <p:cNvSpPr/>
          <p:nvPr/>
        </p:nvSpPr>
        <p:spPr>
          <a:xfrm>
            <a:off x="1871662" y="5562600"/>
            <a:ext cx="5454254" cy="1295400"/>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latin typeface="Roboto"/>
              </a:rPr>
              <a:t>tất cả vì con người, vì hạnh phúc và sự phát triển phong phú, tự do, toàn diện của con người</a:t>
            </a:r>
            <a:endParaRPr lang="en-US" sz="2400" b="1" dirty="0">
              <a:solidFill>
                <a:schemeClr val="bg1"/>
              </a:solidFill>
            </a:endParaRPr>
          </a:p>
        </p:txBody>
      </p:sp>
      <p:sp>
        <p:nvSpPr>
          <p:cNvPr id="82951" name="Freeform 3"/>
          <p:cNvSpPr>
            <a:spLocks/>
          </p:cNvSpPr>
          <p:nvPr/>
        </p:nvSpPr>
        <p:spPr bwMode="gray">
          <a:xfrm>
            <a:off x="4275535" y="4505333"/>
            <a:ext cx="323850" cy="1057275"/>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a:p>
        </p:txBody>
      </p:sp>
      <p:sp>
        <p:nvSpPr>
          <p:cNvPr id="82952" name="Freeform 2"/>
          <p:cNvSpPr>
            <a:spLocks/>
          </p:cNvSpPr>
          <p:nvPr/>
        </p:nvSpPr>
        <p:spPr bwMode="gray">
          <a:xfrm>
            <a:off x="5317334" y="1201737"/>
            <a:ext cx="1425179" cy="68738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a:p>
        </p:txBody>
      </p:sp>
      <p:sp>
        <p:nvSpPr>
          <p:cNvPr id="82953" name="Freeform 4"/>
          <p:cNvSpPr>
            <a:spLocks/>
          </p:cNvSpPr>
          <p:nvPr/>
        </p:nvSpPr>
        <p:spPr bwMode="gray">
          <a:xfrm flipH="1">
            <a:off x="2268142" y="1201737"/>
            <a:ext cx="1429940" cy="70643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a:p>
        </p:txBody>
      </p:sp>
      <p:sp>
        <p:nvSpPr>
          <p:cNvPr id="82954" name="Freeform 3"/>
          <p:cNvSpPr>
            <a:spLocks/>
          </p:cNvSpPr>
          <p:nvPr/>
        </p:nvSpPr>
        <p:spPr bwMode="gray">
          <a:xfrm>
            <a:off x="4306491" y="1751020"/>
            <a:ext cx="323850" cy="1458913"/>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a:p>
        </p:txBody>
      </p:sp>
      <p:sp>
        <p:nvSpPr>
          <p:cNvPr id="11" name="Rounded Rectangle 10"/>
          <p:cNvSpPr/>
          <p:nvPr/>
        </p:nvSpPr>
        <p:spPr>
          <a:xfrm>
            <a:off x="415444" y="-762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4.Có </a:t>
            </a:r>
            <a:r>
              <a:rPr lang="nl-NL" sz="2400" b="1" i="1" dirty="0">
                <a:solidFill>
                  <a:srgbClr val="FFFF00"/>
                </a:solidFill>
                <a:latin typeface="Times New Roman" pitchFamily="18" charset="0"/>
                <a:cs typeface="Times New Roman" pitchFamily="18" charset="0"/>
              </a:rPr>
              <a:t>nền văn hóa tiên tiến, đậm đà bản sắc dân tộc</a:t>
            </a:r>
            <a:endParaRPr lang="en-US" sz="2400" b="1"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52669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2953"/>
                                        </p:tgtEl>
                                        <p:attrNameLst>
                                          <p:attrName>style.visibility</p:attrName>
                                        </p:attrNameLst>
                                      </p:cBhvr>
                                      <p:to>
                                        <p:strVal val="visible"/>
                                      </p:to>
                                    </p:set>
                                    <p:anim calcmode="lin" valueType="num">
                                      <p:cBhvr additive="base">
                                        <p:cTn id="11" dur="500" fill="hold"/>
                                        <p:tgtEl>
                                          <p:spTgt spid="82953"/>
                                        </p:tgtEl>
                                        <p:attrNameLst>
                                          <p:attrName>ppt_x</p:attrName>
                                        </p:attrNameLst>
                                      </p:cBhvr>
                                      <p:tavLst>
                                        <p:tav tm="0">
                                          <p:val>
                                            <p:strVal val="#ppt_x"/>
                                          </p:val>
                                        </p:tav>
                                        <p:tav tm="100000">
                                          <p:val>
                                            <p:strVal val="#ppt_x"/>
                                          </p:val>
                                        </p:tav>
                                      </p:tavLst>
                                    </p:anim>
                                    <p:anim calcmode="lin" valueType="num">
                                      <p:cBhvr additive="base">
                                        <p:cTn id="12" dur="500" fill="hold"/>
                                        <p:tgtEl>
                                          <p:spTgt spid="8295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2952"/>
                                        </p:tgtEl>
                                        <p:attrNameLst>
                                          <p:attrName>style.visibility</p:attrName>
                                        </p:attrNameLst>
                                      </p:cBhvr>
                                      <p:to>
                                        <p:strVal val="visible"/>
                                      </p:to>
                                    </p:set>
                                    <p:anim calcmode="lin" valueType="num">
                                      <p:cBhvr additive="base">
                                        <p:cTn id="15" dur="500" fill="hold"/>
                                        <p:tgtEl>
                                          <p:spTgt spid="82952"/>
                                        </p:tgtEl>
                                        <p:attrNameLst>
                                          <p:attrName>ppt_x</p:attrName>
                                        </p:attrNameLst>
                                      </p:cBhvr>
                                      <p:tavLst>
                                        <p:tav tm="0">
                                          <p:val>
                                            <p:strVal val="#ppt_x"/>
                                          </p:val>
                                        </p:tav>
                                        <p:tav tm="100000">
                                          <p:val>
                                            <p:strVal val="#ppt_x"/>
                                          </p:val>
                                        </p:tav>
                                      </p:tavLst>
                                    </p:anim>
                                    <p:anim calcmode="lin" valueType="num">
                                      <p:cBhvr additive="base">
                                        <p:cTn id="16" dur="500" fill="hold"/>
                                        <p:tgtEl>
                                          <p:spTgt spid="829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82954"/>
                                        </p:tgtEl>
                                        <p:attrNameLst>
                                          <p:attrName>style.visibility</p:attrName>
                                        </p:attrNameLst>
                                      </p:cBhvr>
                                      <p:to>
                                        <p:strVal val="visible"/>
                                      </p:to>
                                    </p:set>
                                    <p:animEffect transition="in" filter="wedge">
                                      <p:cBhvr>
                                        <p:cTn id="29" dur="2000"/>
                                        <p:tgtEl>
                                          <p:spTgt spid="82954"/>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edge">
                                      <p:cBhvr>
                                        <p:cTn id="32" dur="2000"/>
                                        <p:tgtEl>
                                          <p:spTgt spid="8"/>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82951"/>
                                        </p:tgtEl>
                                        <p:attrNameLst>
                                          <p:attrName>style.visibility</p:attrName>
                                        </p:attrNameLst>
                                      </p:cBhvr>
                                      <p:to>
                                        <p:strVal val="visible"/>
                                      </p:to>
                                    </p:set>
                                    <p:animEffect transition="in" filter="wedge">
                                      <p:cBhvr>
                                        <p:cTn id="35" dur="2000"/>
                                        <p:tgtEl>
                                          <p:spTgt spid="82951"/>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edge">
                                      <p:cBhvr>
                                        <p:cTn id="3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82951" grpId="0" animBg="1"/>
      <p:bldP spid="82952" grpId="0" animBg="1"/>
      <p:bldP spid="82953" grpId="0" animBg="1"/>
      <p:bldP spid="8295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51138" y="76206"/>
            <a:ext cx="8644944" cy="6060789"/>
            <a:chOff x="1116997" y="1699950"/>
            <a:chExt cx="9500700" cy="3698586"/>
          </a:xfrm>
        </p:grpSpPr>
        <p:sp>
          <p:nvSpPr>
            <p:cNvPr id="6"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a:solidFill>
                  <a:prstClr val="black"/>
                </a:solidFill>
              </a:endParaRPr>
            </a:p>
          </p:txBody>
        </p:sp>
        <p:grpSp>
          <p:nvGrpSpPr>
            <p:cNvPr id="3" name="Group 4"/>
            <p:cNvGrpSpPr>
              <a:grpSpLocks/>
            </p:cNvGrpSpPr>
            <p:nvPr/>
          </p:nvGrpSpPr>
          <p:grpSpPr bwMode="auto">
            <a:xfrm>
              <a:off x="4333909" y="2176977"/>
              <a:ext cx="1777512" cy="597965"/>
              <a:chOff x="4333909" y="2176977"/>
              <a:chExt cx="1777512" cy="597965"/>
            </a:xfrm>
          </p:grpSpPr>
          <p:sp>
            <p:nvSpPr>
              <p:cNvPr id="35"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6" name="TextBox 38"/>
              <p:cNvSpPr txBox="1">
                <a:spLocks noChangeArrowheads="1"/>
              </p:cNvSpPr>
              <p:nvPr/>
            </p:nvSpPr>
            <p:spPr bwMode="auto">
              <a:xfrm>
                <a:off x="5092377" y="2353192"/>
                <a:ext cx="250160" cy="15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01</a:t>
                </a:r>
                <a:endParaRPr lang="en-US" sz="1600">
                  <a:solidFill>
                    <a:srgbClr val="FFFFFF"/>
                  </a:solidFill>
                  <a:latin typeface="Lato Black"/>
                </a:endParaRPr>
              </a:p>
            </p:txBody>
          </p:sp>
        </p:grpSp>
        <p:grpSp>
          <p:nvGrpSpPr>
            <p:cNvPr id="4" name="Group 5"/>
            <p:cNvGrpSpPr>
              <a:grpSpLocks/>
            </p:cNvGrpSpPr>
            <p:nvPr/>
          </p:nvGrpSpPr>
          <p:grpSpPr bwMode="auto">
            <a:xfrm>
              <a:off x="4274521" y="2774942"/>
              <a:ext cx="1900382" cy="602061"/>
              <a:chOff x="4274521" y="2774942"/>
              <a:chExt cx="1900382" cy="602061"/>
            </a:xfrm>
          </p:grpSpPr>
          <p:sp>
            <p:nvSpPr>
              <p:cNvPr id="33"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4" name="TextBox 36"/>
              <p:cNvSpPr txBox="1">
                <a:spLocks noChangeArrowheads="1"/>
              </p:cNvSpPr>
              <p:nvPr/>
            </p:nvSpPr>
            <p:spPr bwMode="auto">
              <a:xfrm>
                <a:off x="5092374" y="2940083"/>
                <a:ext cx="250160" cy="15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02</a:t>
                </a:r>
                <a:endParaRPr lang="en-US" sz="1600">
                  <a:solidFill>
                    <a:srgbClr val="FFFFFF"/>
                  </a:solidFill>
                  <a:latin typeface="Lato Black"/>
                </a:endParaRPr>
              </a:p>
            </p:txBody>
          </p:sp>
        </p:grpSp>
        <p:grpSp>
          <p:nvGrpSpPr>
            <p:cNvPr id="5" name="Group 6"/>
            <p:cNvGrpSpPr>
              <a:grpSpLocks/>
            </p:cNvGrpSpPr>
            <p:nvPr/>
          </p:nvGrpSpPr>
          <p:grpSpPr bwMode="auto">
            <a:xfrm>
              <a:off x="4323669" y="3377003"/>
              <a:ext cx="1802086" cy="597965"/>
              <a:chOff x="4323669" y="3377003"/>
              <a:chExt cx="1802086" cy="597965"/>
            </a:xfrm>
          </p:grpSpPr>
          <p:sp>
            <p:nvSpPr>
              <p:cNvPr id="31"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2" name="TextBox 34"/>
              <p:cNvSpPr txBox="1">
                <a:spLocks noChangeArrowheads="1"/>
              </p:cNvSpPr>
              <p:nvPr/>
            </p:nvSpPr>
            <p:spPr bwMode="auto">
              <a:xfrm>
                <a:off x="5092374" y="3549821"/>
                <a:ext cx="250160" cy="15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03</a:t>
                </a:r>
                <a:endParaRPr lang="en-US" sz="1600">
                  <a:solidFill>
                    <a:srgbClr val="FFFFFF"/>
                  </a:solidFill>
                  <a:latin typeface="Lato Black"/>
                </a:endParaRPr>
              </a:p>
            </p:txBody>
          </p:sp>
        </p:grpSp>
        <p:grpSp>
          <p:nvGrpSpPr>
            <p:cNvPr id="7" name="Group 7"/>
            <p:cNvGrpSpPr>
              <a:grpSpLocks/>
            </p:cNvGrpSpPr>
            <p:nvPr/>
          </p:nvGrpSpPr>
          <p:grpSpPr bwMode="auto">
            <a:xfrm>
              <a:off x="4641082" y="3974968"/>
              <a:ext cx="1163165" cy="597965"/>
              <a:chOff x="4641082" y="3974968"/>
              <a:chExt cx="1163165" cy="597965"/>
            </a:xfrm>
          </p:grpSpPr>
          <p:sp>
            <p:nvSpPr>
              <p:cNvPr id="29"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 name="TextBox 32"/>
              <p:cNvSpPr txBox="1">
                <a:spLocks noChangeArrowheads="1"/>
              </p:cNvSpPr>
              <p:nvPr/>
            </p:nvSpPr>
            <p:spPr bwMode="auto">
              <a:xfrm>
                <a:off x="5092377" y="4136712"/>
                <a:ext cx="250160" cy="150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04</a:t>
                </a:r>
                <a:endParaRPr lang="en-US" sz="1600">
                  <a:solidFill>
                    <a:srgbClr val="FFFFFF"/>
                  </a:solidFill>
                  <a:latin typeface="Lato Black"/>
                </a:endParaRPr>
              </a:p>
            </p:txBody>
          </p:sp>
        </p:grpSp>
        <p:grpSp>
          <p:nvGrpSpPr>
            <p:cNvPr id="8" name="Group 8"/>
            <p:cNvGrpSpPr>
              <a:grpSpLocks/>
            </p:cNvGrpSpPr>
            <p:nvPr/>
          </p:nvGrpSpPr>
          <p:grpSpPr bwMode="auto">
            <a:xfrm>
              <a:off x="7924768" y="1699950"/>
              <a:ext cx="2619106" cy="1074991"/>
              <a:chOff x="6217888" y="1699950"/>
              <a:chExt cx="2619106" cy="1074991"/>
            </a:xfrm>
          </p:grpSpPr>
          <p:sp>
            <p:nvSpPr>
              <p:cNvPr id="27" name="Oval 26"/>
              <p:cNvSpPr>
                <a:spLocks noChangeAspect="1"/>
              </p:cNvSpPr>
              <p:nvPr/>
            </p:nvSpPr>
            <p:spPr>
              <a:xfrm>
                <a:off x="6217691" y="1736183"/>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a:solidFill>
                      <a:prstClr val="white"/>
                    </a:solidFill>
                    <a:latin typeface="FontAwesome" pitchFamily="2" charset="0"/>
                  </a:rPr>
                  <a:t></a:t>
                </a:r>
              </a:p>
            </p:txBody>
          </p:sp>
          <p:sp>
            <p:nvSpPr>
              <p:cNvPr id="28" name="Text Placeholder 32"/>
              <p:cNvSpPr txBox="1">
                <a:spLocks/>
              </p:cNvSpPr>
              <p:nvPr/>
            </p:nvSpPr>
            <p:spPr bwMode="auto">
              <a:xfrm>
                <a:off x="6957282" y="1699950"/>
                <a:ext cx="1879712" cy="1074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CC0099"/>
                    </a:solidFill>
                    <a:latin typeface="Roboto"/>
                  </a:rPr>
                  <a:t>lòng yêu nước nồng nàn, ý chí tự cường dân tộc, tinh thần đoàn kết, ý thức cộng đồng gắn kết cá nhân - gia đình - Tổ quốc</a:t>
                </a:r>
                <a:endParaRPr lang="en-US" sz="1800" dirty="0">
                  <a:solidFill>
                    <a:srgbClr val="CC0099"/>
                  </a:solidFill>
                  <a:latin typeface="Neris Thin"/>
                </a:endParaRPr>
              </a:p>
            </p:txBody>
          </p:sp>
        </p:grpSp>
        <p:grpSp>
          <p:nvGrpSpPr>
            <p:cNvPr id="9" name="Group 9"/>
            <p:cNvGrpSpPr>
              <a:grpSpLocks/>
            </p:cNvGrpSpPr>
            <p:nvPr/>
          </p:nvGrpSpPr>
          <p:grpSpPr bwMode="auto">
            <a:xfrm>
              <a:off x="7924768" y="2808840"/>
              <a:ext cx="2692929" cy="668524"/>
              <a:chOff x="6217888" y="2808840"/>
              <a:chExt cx="2692929" cy="668524"/>
            </a:xfrm>
          </p:grpSpPr>
          <p:sp>
            <p:nvSpPr>
              <p:cNvPr id="25" name="Oval 24"/>
              <p:cNvSpPr>
                <a:spLocks noChangeAspect="1"/>
              </p:cNvSpPr>
              <p:nvPr/>
            </p:nvSpPr>
            <p:spPr>
              <a:xfrm>
                <a:off x="6217691"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endParaRPr lang="en-US" dirty="0">
                  <a:solidFill>
                    <a:prstClr val="white"/>
                  </a:solidFill>
                  <a:latin typeface="FontAwesome" pitchFamily="2" charset="0"/>
                </a:endParaRPr>
              </a:p>
            </p:txBody>
          </p:sp>
          <p:sp>
            <p:nvSpPr>
              <p:cNvPr id="26" name="Text Placeholder 32"/>
              <p:cNvSpPr txBox="1">
                <a:spLocks/>
              </p:cNvSpPr>
              <p:nvPr/>
            </p:nvSpPr>
            <p:spPr bwMode="auto">
              <a:xfrm>
                <a:off x="7031104" y="2948631"/>
                <a:ext cx="1879713"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00B0F0"/>
                    </a:solidFill>
                    <a:latin typeface="Roboto"/>
                  </a:rPr>
                  <a:t>lòng nhân ái, khoan dung, trọng nghĩa tình, đạo lý</a:t>
                </a:r>
                <a:endParaRPr lang="en-US" sz="1800" dirty="0">
                  <a:solidFill>
                    <a:srgbClr val="00B0F0"/>
                  </a:solidFill>
                  <a:latin typeface="Lato Light"/>
                </a:endParaRPr>
              </a:p>
            </p:txBody>
          </p:sp>
        </p:grpSp>
        <p:grpSp>
          <p:nvGrpSpPr>
            <p:cNvPr id="10" name="Group 10"/>
            <p:cNvGrpSpPr>
              <a:grpSpLocks/>
            </p:cNvGrpSpPr>
            <p:nvPr/>
          </p:nvGrpSpPr>
          <p:grpSpPr bwMode="auto">
            <a:xfrm>
              <a:off x="7924571" y="3823492"/>
              <a:ext cx="2605017" cy="641907"/>
              <a:chOff x="6217691" y="1646847"/>
              <a:chExt cx="2605017" cy="641907"/>
            </a:xfrm>
          </p:grpSpPr>
          <p:sp>
            <p:nvSpPr>
              <p:cNvPr id="23" name="Oval 22"/>
              <p:cNvSpPr>
                <a:spLocks noChangeAspect="1"/>
              </p:cNvSpPr>
              <p:nvPr/>
            </p:nvSpPr>
            <p:spPr>
              <a:xfrm>
                <a:off x="6217691" y="1736730"/>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p>
            </p:txBody>
          </p:sp>
          <p:sp>
            <p:nvSpPr>
              <p:cNvPr id="24" name="Text Placeholder 32"/>
              <p:cNvSpPr txBox="1">
                <a:spLocks/>
              </p:cNvSpPr>
              <p:nvPr/>
            </p:nvSpPr>
            <p:spPr bwMode="auto">
              <a:xfrm>
                <a:off x="6942995" y="1646847"/>
                <a:ext cx="1879713"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FFC000"/>
                    </a:solidFill>
                    <a:latin typeface="Roboto"/>
                  </a:rPr>
                  <a:t>cần cù, sáng tạo trong lao động tính giản dị trong cuộc sống</a:t>
                </a:r>
                <a:r>
                  <a:rPr lang="en-US" sz="1800" dirty="0">
                    <a:solidFill>
                      <a:srgbClr val="FFC000"/>
                    </a:solidFill>
                    <a:latin typeface="Roboto"/>
                  </a:rPr>
                  <a:t> </a:t>
                </a:r>
                <a:endParaRPr lang="en-US" sz="1800" dirty="0">
                  <a:solidFill>
                    <a:srgbClr val="FFC000"/>
                  </a:solidFill>
                  <a:latin typeface="Neris Thin"/>
                </a:endParaRPr>
              </a:p>
              <a:p>
                <a:pPr>
                  <a:lnSpc>
                    <a:spcPct val="90000"/>
                  </a:lnSpc>
                  <a:spcBef>
                    <a:spcPts val="750"/>
                  </a:spcBef>
                  <a:buClrTx/>
                  <a:buSzTx/>
                  <a:buNone/>
                </a:pPr>
                <a:endParaRPr lang="en-US" sz="1000" dirty="0">
                  <a:solidFill>
                    <a:srgbClr val="595959"/>
                  </a:solidFill>
                  <a:latin typeface="Lato Light"/>
                </a:endParaRPr>
              </a:p>
            </p:txBody>
          </p:sp>
        </p:grpSp>
        <p:grpSp>
          <p:nvGrpSpPr>
            <p:cNvPr id="11" name="Group 11"/>
            <p:cNvGrpSpPr>
              <a:grpSpLocks/>
            </p:cNvGrpSpPr>
            <p:nvPr/>
          </p:nvGrpSpPr>
          <p:grpSpPr bwMode="auto">
            <a:xfrm>
              <a:off x="7924571" y="4614007"/>
              <a:ext cx="2605016" cy="784529"/>
              <a:chOff x="6217691" y="2437362"/>
              <a:chExt cx="2605016" cy="784529"/>
            </a:xfrm>
          </p:grpSpPr>
          <p:sp>
            <p:nvSpPr>
              <p:cNvPr id="21" name="Oval 20"/>
              <p:cNvSpPr>
                <a:spLocks noChangeAspect="1"/>
              </p:cNvSpPr>
              <p:nvPr/>
            </p:nvSpPr>
            <p:spPr>
              <a:xfrm>
                <a:off x="6217691" y="2669867"/>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p>
            </p:txBody>
          </p:sp>
          <p:sp>
            <p:nvSpPr>
              <p:cNvPr id="22" name="Text Placeholder 32"/>
              <p:cNvSpPr txBox="1">
                <a:spLocks/>
              </p:cNvSpPr>
              <p:nvPr/>
            </p:nvSpPr>
            <p:spPr bwMode="auto">
              <a:xfrm>
                <a:off x="6942995" y="2437362"/>
                <a:ext cx="1879712" cy="528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FF0000"/>
                    </a:solidFill>
                    <a:latin typeface="Roboto"/>
                  </a:rPr>
                  <a:t>dũng cảm, kiên cường, bất khuất trong đấu tranh chống giặc ngoại xâm …</a:t>
                </a:r>
                <a:endParaRPr lang="en-US" sz="1800" dirty="0">
                  <a:solidFill>
                    <a:srgbClr val="FF0000"/>
                  </a:solidFill>
                  <a:latin typeface="Neris Thin"/>
                </a:endParaRPr>
              </a:p>
              <a:p>
                <a:pPr algn="ctr">
                  <a:lnSpc>
                    <a:spcPct val="90000"/>
                  </a:lnSpc>
                  <a:spcBef>
                    <a:spcPts val="750"/>
                  </a:spcBef>
                  <a:buClrTx/>
                  <a:buSzTx/>
                  <a:buNone/>
                </a:pPr>
                <a:endParaRPr lang="en-US" sz="1000" dirty="0">
                  <a:solidFill>
                    <a:srgbClr val="595959"/>
                  </a:solidFill>
                  <a:latin typeface="Lato Light"/>
                </a:endParaRPr>
              </a:p>
            </p:txBody>
          </p:sp>
        </p:grpSp>
        <p:sp>
          <p:nvSpPr>
            <p:cNvPr id="15" name="Text Placeholder 32"/>
            <p:cNvSpPr txBox="1">
              <a:spLocks/>
            </p:cNvSpPr>
            <p:nvPr/>
          </p:nvSpPr>
          <p:spPr bwMode="auto">
            <a:xfrm>
              <a:off x="1116997" y="2608969"/>
              <a:ext cx="2571262" cy="2718053"/>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endParaRPr lang="en-US" sz="2400" dirty="0" smtClean="0">
                <a:solidFill>
                  <a:srgbClr val="000099"/>
                </a:solidFill>
                <a:latin typeface="+mj-lt"/>
              </a:endParaRPr>
            </a:p>
            <a:p>
              <a:pPr algn="ctr" eaLnBrk="1" hangingPunct="1">
                <a:spcBef>
                  <a:spcPct val="0"/>
                </a:spcBef>
                <a:buClrTx/>
                <a:buSzTx/>
                <a:buFont typeface="Arial" panose="020B0604020202020204" pitchFamily="34" charset="0"/>
                <a:buNone/>
              </a:pPr>
              <a:r>
                <a:rPr lang="vi-VN" sz="2400" dirty="0" smtClean="0">
                  <a:solidFill>
                    <a:srgbClr val="000099"/>
                  </a:solidFill>
                  <a:latin typeface="+mj-lt"/>
                </a:rPr>
                <a:t>những </a:t>
              </a:r>
              <a:r>
                <a:rPr lang="vi-VN" sz="2400" dirty="0">
                  <a:solidFill>
                    <a:srgbClr val="000099"/>
                  </a:solidFill>
                  <a:latin typeface="+mj-lt"/>
                </a:rPr>
                <a:t>giá trị </a:t>
              </a:r>
              <a:r>
                <a:rPr lang="vi-VN" sz="2400" b="1" u="sng" dirty="0">
                  <a:solidFill>
                    <a:srgbClr val="FF0000"/>
                  </a:solidFill>
                  <a:latin typeface="+mj-lt"/>
                </a:rPr>
                <a:t>truyền thống tốt đẹp</a:t>
              </a:r>
              <a:r>
                <a:rPr lang="vi-VN" sz="2400" dirty="0">
                  <a:solidFill>
                    <a:srgbClr val="000099"/>
                  </a:solidFill>
                  <a:latin typeface="+mj-lt"/>
                </a:rPr>
                <a:t>, bền vững, những </a:t>
              </a:r>
              <a:r>
                <a:rPr lang="vi-VN" sz="2400" b="1" u="sng" dirty="0">
                  <a:solidFill>
                    <a:srgbClr val="CC0099"/>
                  </a:solidFill>
                  <a:latin typeface="+mj-lt"/>
                </a:rPr>
                <a:t>tinh hoa </a:t>
              </a:r>
              <a:r>
                <a:rPr lang="vi-VN" sz="2400" dirty="0">
                  <a:solidFill>
                    <a:srgbClr val="000099"/>
                  </a:solidFill>
                  <a:latin typeface="+mj-lt"/>
                </a:rPr>
                <a:t>của </a:t>
              </a:r>
              <a:r>
                <a:rPr lang="vi-VN" sz="2400" b="1" dirty="0">
                  <a:solidFill>
                    <a:srgbClr val="00B0F0"/>
                  </a:solidFill>
                  <a:latin typeface="+mj-lt"/>
                </a:rPr>
                <a:t>cộng đồng các dân tộc Việt Nam</a:t>
              </a:r>
              <a:r>
                <a:rPr lang="vi-VN" sz="2400" dirty="0">
                  <a:solidFill>
                    <a:srgbClr val="000099"/>
                  </a:solidFill>
                  <a:latin typeface="+mj-lt"/>
                </a:rPr>
                <a:t>, được vun đắp qua lịch sử hàng ngàn năm đấu tranh dựng nước và giữ nước</a:t>
              </a:r>
              <a:r>
                <a:rPr lang="vi-VN" sz="2000" dirty="0">
                  <a:solidFill>
                    <a:srgbClr val="000099"/>
                  </a:solidFill>
                  <a:latin typeface="Roboto"/>
                </a:rPr>
                <a:t>.</a:t>
              </a:r>
              <a:endParaRPr lang="en-US" sz="1000" dirty="0">
                <a:solidFill>
                  <a:srgbClr val="595959"/>
                </a:solidFill>
                <a:latin typeface="Lato Light"/>
              </a:endParaRPr>
            </a:p>
          </p:txBody>
        </p:sp>
        <p:sp>
          <p:nvSpPr>
            <p:cNvPr id="16" name="TextBox 14"/>
            <p:cNvSpPr txBox="1">
              <a:spLocks noChangeArrowheads="1"/>
            </p:cNvSpPr>
            <p:nvPr/>
          </p:nvSpPr>
          <p:spPr bwMode="auto">
            <a:xfrm>
              <a:off x="1319415" y="1867932"/>
              <a:ext cx="2468470" cy="281730"/>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2400" b="1" dirty="0">
                  <a:solidFill>
                    <a:srgbClr val="000099"/>
                  </a:solidFill>
                  <a:latin typeface="+mj-lt"/>
                </a:rPr>
                <a:t>Bản sắc dân tộc</a:t>
              </a:r>
              <a:endParaRPr lang="en-AU" sz="2400" dirty="0">
                <a:solidFill>
                  <a:srgbClr val="000099"/>
                </a:solidFill>
                <a:latin typeface="+mj-lt"/>
              </a:endParaRPr>
            </a:p>
          </p:txBody>
        </p:sp>
        <p:cxnSp>
          <p:nvCxnSpPr>
            <p:cNvPr id="17" name="Elbow Connector 16"/>
            <p:cNvCxnSpPr/>
            <p:nvPr/>
          </p:nvCxnSpPr>
          <p:spPr>
            <a:xfrm flipV="1">
              <a:off x="6220833" y="2016458"/>
              <a:ext cx="1443471" cy="403894"/>
            </a:xfrm>
            <a:prstGeom prst="bentConnector3">
              <a:avLst>
                <a:gd name="adj1" fmla="val 39133"/>
              </a:avLst>
            </a:prstGeom>
            <a:ln>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Elbow Connector 17"/>
            <p:cNvCxnSpPr/>
            <p:nvPr/>
          </p:nvCxnSpPr>
          <p:spPr>
            <a:xfrm>
              <a:off x="5919955" y="4273576"/>
              <a:ext cx="1744349" cy="98788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a:off x="6220833" y="3688516"/>
              <a:ext cx="1456392" cy="500871"/>
            </a:xfrm>
            <a:prstGeom prst="bentConnector3">
              <a:avLst>
                <a:gd name="adj1" fmla="val 5837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434954" y="3085339"/>
              <a:ext cx="1229350" cy="0"/>
            </a:xfrm>
            <a:prstGeom prst="line">
              <a:avLst/>
            </a:prstGeom>
            <a:ln>
              <a:tailEnd type="triangle"/>
            </a:ln>
          </p:spPr>
          <p:style>
            <a:lnRef idx="1">
              <a:schemeClr val="accent2"/>
            </a:lnRef>
            <a:fillRef idx="0">
              <a:schemeClr val="accent2"/>
            </a:fillRef>
            <a:effectRef idx="0">
              <a:schemeClr val="accent2"/>
            </a:effectRef>
            <a:fontRef idx="minor">
              <a:schemeClr val="tx1"/>
            </a:fontRef>
          </p:style>
        </p:cxnSp>
      </p:grpSp>
      <p:sp>
        <p:nvSpPr>
          <p:cNvPr id="37" name="Down Arrow 36"/>
          <p:cNvSpPr/>
          <p:nvPr/>
        </p:nvSpPr>
        <p:spPr>
          <a:xfrm>
            <a:off x="855488" y="925780"/>
            <a:ext cx="956677" cy="51911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8" name="Right Arrow 37"/>
          <p:cNvSpPr/>
          <p:nvPr/>
        </p:nvSpPr>
        <p:spPr>
          <a:xfrm>
            <a:off x="2577875" y="3124490"/>
            <a:ext cx="722995" cy="798513"/>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p14="http://schemas.microsoft.com/office/powerpoint/2010/main" val="31497897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9D4459B6-5A56-4078-B19F-CE56FEF0FF2F}"/>
              </a:ext>
            </a:extLst>
          </p:cNvPr>
          <p:cNvSpPr/>
          <p:nvPr/>
        </p:nvSpPr>
        <p:spPr>
          <a:xfrm>
            <a:off x="1585916" y="2266061"/>
            <a:ext cx="2350295"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23" name="Freeform 63">
            <a:extLst>
              <a:ext uri="{FF2B5EF4-FFF2-40B4-BE49-F238E27FC236}">
                <a16:creationId xmlns:a16="http://schemas.microsoft.com/office/drawing/2014/main" id="{060BE72E-E6B7-482B-9B53-680D94F877F9}"/>
              </a:ext>
            </a:extLst>
          </p:cNvPr>
          <p:cNvSpPr/>
          <p:nvPr/>
        </p:nvSpPr>
        <p:spPr>
          <a:xfrm>
            <a:off x="3898454" y="2225197"/>
            <a:ext cx="775182"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24" name="Freeform 79">
            <a:extLst>
              <a:ext uri="{FF2B5EF4-FFF2-40B4-BE49-F238E27FC236}">
                <a16:creationId xmlns:a16="http://schemas.microsoft.com/office/drawing/2014/main" id="{7252EB22-9C98-4CD0-B6A6-1AFC7A0D5F50}"/>
              </a:ext>
            </a:extLst>
          </p:cNvPr>
          <p:cNvSpPr/>
          <p:nvPr/>
        </p:nvSpPr>
        <p:spPr>
          <a:xfrm>
            <a:off x="4025422" y="3830647"/>
            <a:ext cx="668024"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34" name="Freeform 63">
            <a:extLst>
              <a:ext uri="{FF2B5EF4-FFF2-40B4-BE49-F238E27FC236}">
                <a16:creationId xmlns:a16="http://schemas.microsoft.com/office/drawing/2014/main" id="{A062731C-6B05-4F98-9FEF-27F63CDD0CA2}"/>
              </a:ext>
            </a:extLst>
          </p:cNvPr>
          <p:cNvSpPr/>
          <p:nvPr/>
        </p:nvSpPr>
        <p:spPr>
          <a:xfrm flipV="1">
            <a:off x="3814764" y="5120427"/>
            <a:ext cx="844042"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35" name="Oval 34">
            <a:extLst>
              <a:ext uri="{FF2B5EF4-FFF2-40B4-BE49-F238E27FC236}">
                <a16:creationId xmlns:a16="http://schemas.microsoft.com/office/drawing/2014/main" id="{062DE2B0-2026-41A1-BC90-E77896CFEEAB}"/>
              </a:ext>
            </a:extLst>
          </p:cNvPr>
          <p:cNvSpPr/>
          <p:nvPr/>
        </p:nvSpPr>
        <p:spPr>
          <a:xfrm>
            <a:off x="5016392" y="1903945"/>
            <a:ext cx="543185"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6" name="Oval 35">
            <a:extLst>
              <a:ext uri="{FF2B5EF4-FFF2-40B4-BE49-F238E27FC236}">
                <a16:creationId xmlns:a16="http://schemas.microsoft.com/office/drawing/2014/main" id="{AF89C940-9B45-4DAD-AC95-53AA689375EE}"/>
              </a:ext>
            </a:extLst>
          </p:cNvPr>
          <p:cNvSpPr/>
          <p:nvPr/>
        </p:nvSpPr>
        <p:spPr>
          <a:xfrm>
            <a:off x="5016391" y="3529806"/>
            <a:ext cx="543185"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7" name="Oval 36">
            <a:extLst>
              <a:ext uri="{FF2B5EF4-FFF2-40B4-BE49-F238E27FC236}">
                <a16:creationId xmlns:a16="http://schemas.microsoft.com/office/drawing/2014/main" id="{47736B97-7C0E-4A7F-BE3B-FC190FD28296}"/>
              </a:ext>
            </a:extLst>
          </p:cNvPr>
          <p:cNvSpPr/>
          <p:nvPr/>
        </p:nvSpPr>
        <p:spPr>
          <a:xfrm>
            <a:off x="5016391" y="4953000"/>
            <a:ext cx="543185"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8" name="Freeform: Shape 37">
            <a:extLst>
              <a:ext uri="{FF2B5EF4-FFF2-40B4-BE49-F238E27FC236}">
                <a16:creationId xmlns:a16="http://schemas.microsoft.com/office/drawing/2014/main" id="{AF0F313C-2826-4CCE-BBD3-4A789E9E16E8}"/>
              </a:ext>
            </a:extLst>
          </p:cNvPr>
          <p:cNvSpPr/>
          <p:nvPr/>
        </p:nvSpPr>
        <p:spPr>
          <a:xfrm>
            <a:off x="5184398" y="3719256"/>
            <a:ext cx="207169"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chemeClr val="bg1"/>
          </a:solidFill>
          <a:ln w="9525" cap="flat">
            <a:noFill/>
            <a:prstDash val="solid"/>
            <a:miter/>
          </a:ln>
        </p:spPr>
        <p:txBody>
          <a:bodyPr rtlCol="0" anchor="ctr"/>
          <a:lstStyle/>
          <a:p>
            <a:pPr latinLnBrk="0"/>
            <a:endParaRPr lang="en-US">
              <a:solidFill>
                <a:prstClr val="black"/>
              </a:solidFill>
            </a:endParaRPr>
          </a:p>
        </p:txBody>
      </p:sp>
      <p:grpSp>
        <p:nvGrpSpPr>
          <p:cNvPr id="2" name="Group 38">
            <a:extLst>
              <a:ext uri="{FF2B5EF4-FFF2-40B4-BE49-F238E27FC236}">
                <a16:creationId xmlns:a16="http://schemas.microsoft.com/office/drawing/2014/main" id="{B72607C2-2909-4168-A1EB-FF519CD5CD53}"/>
              </a:ext>
            </a:extLst>
          </p:cNvPr>
          <p:cNvGrpSpPr/>
          <p:nvPr/>
        </p:nvGrpSpPr>
        <p:grpSpPr>
          <a:xfrm>
            <a:off x="5085451" y="5181600"/>
            <a:ext cx="405056" cy="299231"/>
            <a:chOff x="3293429" y="2401985"/>
            <a:chExt cx="704850" cy="390525"/>
          </a:xfrm>
          <a:solidFill>
            <a:schemeClr val="bg1"/>
          </a:solidFill>
        </p:grpSpPr>
        <p:sp>
          <p:nvSpPr>
            <p:cNvPr id="40" name="Freeform: Shape 39">
              <a:extLst>
                <a:ext uri="{FF2B5EF4-FFF2-40B4-BE49-F238E27FC236}">
                  <a16:creationId xmlns:a16="http://schemas.microsoft.com/office/drawing/2014/main" id="{17354004-B2D3-458C-9F73-BBDA232B7B9B}"/>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latinLnBrk="0"/>
              <a:endParaRPr lang="en-US" dirty="0">
                <a:solidFill>
                  <a:prstClr val="black"/>
                </a:solidFill>
              </a:endParaRPr>
            </a:p>
          </p:txBody>
        </p:sp>
        <p:sp>
          <p:nvSpPr>
            <p:cNvPr id="41" name="Freeform: Shape 40">
              <a:extLst>
                <a:ext uri="{FF2B5EF4-FFF2-40B4-BE49-F238E27FC236}">
                  <a16:creationId xmlns:a16="http://schemas.microsoft.com/office/drawing/2014/main" id="{D3B781F0-19A1-4A1C-A1D1-C7B052BE325D}"/>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latinLnBrk="0"/>
              <a:endParaRPr lang="en-US">
                <a:solidFill>
                  <a:prstClr val="black"/>
                </a:solidFill>
              </a:endParaRPr>
            </a:p>
          </p:txBody>
        </p:sp>
      </p:grpSp>
      <p:sp>
        <p:nvSpPr>
          <p:cNvPr id="43" name="Freeform: Shape 42">
            <a:extLst>
              <a:ext uri="{FF2B5EF4-FFF2-40B4-BE49-F238E27FC236}">
                <a16:creationId xmlns:a16="http://schemas.microsoft.com/office/drawing/2014/main" id="{436063E2-C371-4413-9D8A-E69B0427B2CB}"/>
              </a:ext>
            </a:extLst>
          </p:cNvPr>
          <p:cNvSpPr/>
          <p:nvPr/>
        </p:nvSpPr>
        <p:spPr>
          <a:xfrm>
            <a:off x="5400287" y="5503673"/>
            <a:ext cx="16433"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pPr latinLnBrk="0"/>
            <a:endParaRPr lang="en-US">
              <a:solidFill>
                <a:prstClr val="black"/>
              </a:solidFill>
            </a:endParaRPr>
          </a:p>
        </p:txBody>
      </p:sp>
      <p:grpSp>
        <p:nvGrpSpPr>
          <p:cNvPr id="4" name="Group 55">
            <a:extLst>
              <a:ext uri="{FF2B5EF4-FFF2-40B4-BE49-F238E27FC236}">
                <a16:creationId xmlns:a16="http://schemas.microsoft.com/office/drawing/2014/main" id="{45A7C0DE-ACB4-4B7F-8B5A-9E87E72D4913}"/>
              </a:ext>
            </a:extLst>
          </p:cNvPr>
          <p:cNvGrpSpPr/>
          <p:nvPr/>
        </p:nvGrpSpPr>
        <p:grpSpPr>
          <a:xfrm>
            <a:off x="5184398" y="2024021"/>
            <a:ext cx="226241" cy="484095"/>
            <a:chOff x="6899592" y="1993712"/>
            <a:chExt cx="3149063" cy="5053610"/>
          </a:xfrm>
        </p:grpSpPr>
        <p:sp>
          <p:nvSpPr>
            <p:cNvPr id="53" name="Freeform: Shape 52">
              <a:extLst>
                <a:ext uri="{FF2B5EF4-FFF2-40B4-BE49-F238E27FC236}">
                  <a16:creationId xmlns:a16="http://schemas.microsoft.com/office/drawing/2014/main" id="{3895C6F3-374C-40B6-9E96-D4B731BD14DB}"/>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chemeClr val="bg1"/>
            </a:solidFill>
            <a:ln w="9525" cap="flat">
              <a:noFill/>
              <a:prstDash val="solid"/>
              <a:miter/>
            </a:ln>
          </p:spPr>
          <p:txBody>
            <a:bodyPr wrap="square" rtlCol="0" anchor="ctr">
              <a:noAutofit/>
            </a:bodyPr>
            <a:lstStyle/>
            <a:p>
              <a:pPr latinLnBrk="0"/>
              <a:endParaRPr lang="en-US">
                <a:solidFill>
                  <a:prstClr val="black"/>
                </a:solidFill>
              </a:endParaRPr>
            </a:p>
          </p:txBody>
        </p:sp>
        <p:sp>
          <p:nvSpPr>
            <p:cNvPr id="55" name="Freeform: Shape 54">
              <a:extLst>
                <a:ext uri="{FF2B5EF4-FFF2-40B4-BE49-F238E27FC236}">
                  <a16:creationId xmlns:a16="http://schemas.microsoft.com/office/drawing/2014/main" id="{6AD683B1-A350-43B7-A68B-EBCAE6128C38}"/>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chemeClr val="accent1"/>
            </a:solidFill>
            <a:ln w="9525" cap="flat">
              <a:noFill/>
              <a:prstDash val="solid"/>
              <a:miter/>
            </a:ln>
          </p:spPr>
          <p:txBody>
            <a:bodyPr wrap="square" rtlCol="0" anchor="ctr">
              <a:noAutofit/>
            </a:bodyPr>
            <a:lstStyle/>
            <a:p>
              <a:pPr latinLnBrk="0"/>
              <a:endParaRPr lang="en-US">
                <a:solidFill>
                  <a:prstClr val="black"/>
                </a:solidFill>
              </a:endParaRPr>
            </a:p>
          </p:txBody>
        </p:sp>
      </p:grpSp>
      <p:sp>
        <p:nvSpPr>
          <p:cNvPr id="3" name="Rectangle 2"/>
          <p:cNvSpPr/>
          <p:nvPr/>
        </p:nvSpPr>
        <p:spPr>
          <a:xfrm>
            <a:off x="5727580" y="1847265"/>
            <a:ext cx="3203678" cy="1200329"/>
          </a:xfrm>
          <a:prstGeom prst="rect">
            <a:avLst/>
          </a:prstGeom>
        </p:spPr>
        <p:txBody>
          <a:bodyPr wrap="square">
            <a:spAutoFit/>
          </a:bodyPr>
          <a:lstStyle/>
          <a:p>
            <a:pPr algn="just"/>
            <a:r>
              <a:rPr lang="nl-NL" sz="2400" dirty="0" smtClean="0">
                <a:solidFill>
                  <a:srgbClr val="CC3300"/>
                </a:solidFill>
                <a:latin typeface="+mj-lt"/>
                <a:ea typeface="Calibri" panose="020F0502020204030204" pitchFamily="34" charset="0"/>
              </a:rPr>
              <a:t>Thể </a:t>
            </a:r>
            <a:r>
              <a:rPr lang="nl-NL" sz="2400" dirty="0">
                <a:solidFill>
                  <a:srgbClr val="CC3300"/>
                </a:solidFill>
                <a:latin typeface="+mj-lt"/>
                <a:ea typeface="Calibri" panose="020F0502020204030204" pitchFamily="34" charset="0"/>
              </a:rPr>
              <a:t>hiện mặt </a:t>
            </a:r>
            <a:r>
              <a:rPr lang="nl-NL" sz="2400" b="1" u="sng" dirty="0">
                <a:solidFill>
                  <a:srgbClr val="008000"/>
                </a:solidFill>
                <a:latin typeface="+mj-lt"/>
                <a:ea typeface="Calibri" panose="020F0502020204030204" pitchFamily="34" charset="0"/>
              </a:rPr>
              <a:t>đời sống tinh thần </a:t>
            </a:r>
            <a:r>
              <a:rPr lang="nl-NL" sz="2400" dirty="0">
                <a:solidFill>
                  <a:srgbClr val="CC3300"/>
                </a:solidFill>
                <a:latin typeface="+mj-lt"/>
                <a:ea typeface="Calibri" panose="020F0502020204030204" pitchFamily="34" charset="0"/>
              </a:rPr>
              <a:t>của chủ nghĩa xã hội</a:t>
            </a:r>
            <a:endParaRPr lang="en-US" sz="2400" dirty="0">
              <a:solidFill>
                <a:srgbClr val="CC3300"/>
              </a:solidFill>
              <a:latin typeface="+mj-lt"/>
            </a:endParaRPr>
          </a:p>
        </p:txBody>
      </p:sp>
      <p:sp>
        <p:nvSpPr>
          <p:cNvPr id="5" name="Rectangle 4"/>
          <p:cNvSpPr/>
          <p:nvPr/>
        </p:nvSpPr>
        <p:spPr>
          <a:xfrm>
            <a:off x="5847310" y="3589662"/>
            <a:ext cx="3374706" cy="830997"/>
          </a:xfrm>
          <a:prstGeom prst="rect">
            <a:avLst/>
          </a:prstGeom>
        </p:spPr>
        <p:txBody>
          <a:bodyPr wrap="none">
            <a:spAutoFit/>
          </a:bodyPr>
          <a:lstStyle/>
          <a:p>
            <a:r>
              <a:rPr lang="nl-NL" sz="2400" dirty="0" smtClean="0">
                <a:solidFill>
                  <a:srgbClr val="000066"/>
                </a:solidFill>
                <a:latin typeface="+mj-lt"/>
                <a:ea typeface="Calibri" panose="020F0502020204030204" pitchFamily="34" charset="0"/>
              </a:rPr>
              <a:t>Là </a:t>
            </a:r>
            <a:r>
              <a:rPr lang="nl-NL" sz="2400" b="1" u="sng" dirty="0">
                <a:solidFill>
                  <a:srgbClr val="FF0000"/>
                </a:solidFill>
                <a:latin typeface="+mj-lt"/>
                <a:ea typeface="Calibri" panose="020F0502020204030204" pitchFamily="34" charset="0"/>
              </a:rPr>
              <a:t>mục tiêu </a:t>
            </a:r>
            <a:r>
              <a:rPr lang="nl-NL" sz="2400" dirty="0">
                <a:solidFill>
                  <a:srgbClr val="000066"/>
                </a:solidFill>
                <a:latin typeface="+mj-lt"/>
                <a:ea typeface="Calibri" panose="020F0502020204030204" pitchFamily="34" charset="0"/>
              </a:rPr>
              <a:t>của xã hội xã </a:t>
            </a:r>
            <a:endParaRPr lang="nl-NL" sz="2400" dirty="0" smtClean="0">
              <a:solidFill>
                <a:srgbClr val="000066"/>
              </a:solidFill>
              <a:latin typeface="+mj-lt"/>
              <a:ea typeface="Calibri" panose="020F0502020204030204" pitchFamily="34" charset="0"/>
            </a:endParaRPr>
          </a:p>
          <a:p>
            <a:r>
              <a:rPr lang="nl-NL" sz="2400" dirty="0" smtClean="0">
                <a:solidFill>
                  <a:srgbClr val="000066"/>
                </a:solidFill>
                <a:latin typeface="+mj-lt"/>
                <a:ea typeface="Calibri" panose="020F0502020204030204" pitchFamily="34" charset="0"/>
              </a:rPr>
              <a:t>hội </a:t>
            </a:r>
            <a:r>
              <a:rPr lang="nl-NL" sz="2400" dirty="0">
                <a:solidFill>
                  <a:srgbClr val="000066"/>
                </a:solidFill>
                <a:latin typeface="+mj-lt"/>
                <a:ea typeface="Calibri" panose="020F0502020204030204" pitchFamily="34" charset="0"/>
              </a:rPr>
              <a:t>chủ nghĩa</a:t>
            </a:r>
            <a:endParaRPr lang="en-US" sz="2400" dirty="0">
              <a:solidFill>
                <a:srgbClr val="000066"/>
              </a:solidFill>
              <a:latin typeface="+mj-lt"/>
            </a:endParaRPr>
          </a:p>
        </p:txBody>
      </p:sp>
      <p:sp>
        <p:nvSpPr>
          <p:cNvPr id="6" name="Rectangle 5"/>
          <p:cNvSpPr/>
          <p:nvPr/>
        </p:nvSpPr>
        <p:spPr>
          <a:xfrm>
            <a:off x="5499220" y="4800600"/>
            <a:ext cx="3432038" cy="1200329"/>
          </a:xfrm>
          <a:prstGeom prst="rect">
            <a:avLst/>
          </a:prstGeom>
        </p:spPr>
        <p:txBody>
          <a:bodyPr wrap="square">
            <a:spAutoFit/>
          </a:bodyPr>
          <a:lstStyle/>
          <a:p>
            <a:pPr indent="457200" algn="just">
              <a:spcAft>
                <a:spcPts val="0"/>
              </a:spcAft>
            </a:pPr>
            <a:r>
              <a:rPr lang="nl-NL" sz="2400" dirty="0" smtClean="0">
                <a:solidFill>
                  <a:srgbClr val="CC6600"/>
                </a:solidFill>
                <a:latin typeface="+mj-lt"/>
                <a:ea typeface="Calibri" panose="020F0502020204030204" pitchFamily="34" charset="0"/>
                <a:cs typeface="Times New Roman" panose="02020603050405020304" pitchFamily="18" charset="0"/>
              </a:rPr>
              <a:t>Là </a:t>
            </a:r>
            <a:r>
              <a:rPr lang="nl-NL" sz="2400" b="1" u="sng" dirty="0">
                <a:solidFill>
                  <a:srgbClr val="3333CC"/>
                </a:solidFill>
                <a:latin typeface="+mj-lt"/>
                <a:ea typeface="Calibri" panose="020F0502020204030204" pitchFamily="34" charset="0"/>
                <a:cs typeface="Times New Roman" panose="02020603050405020304" pitchFamily="18" charset="0"/>
              </a:rPr>
              <a:t>động lực </a:t>
            </a:r>
            <a:r>
              <a:rPr lang="nl-NL" sz="2400" dirty="0" smtClean="0">
                <a:solidFill>
                  <a:srgbClr val="CC6600"/>
                </a:solidFill>
                <a:latin typeface="+mj-lt"/>
                <a:ea typeface="Calibri" panose="020F0502020204030204" pitchFamily="34" charset="0"/>
                <a:cs typeface="Times New Roman" panose="02020603050405020304" pitchFamily="18" charset="0"/>
              </a:rPr>
              <a:t>thúc đẩy sự </a:t>
            </a:r>
            <a:r>
              <a:rPr lang="nl-NL" sz="2400" dirty="0" smtClean="0">
                <a:solidFill>
                  <a:srgbClr val="CC6600"/>
                </a:solidFill>
                <a:ea typeface="Calibri" panose="020F0502020204030204" pitchFamily="34" charset="0"/>
                <a:cs typeface="Times New Roman" panose="02020603050405020304" pitchFamily="18" charset="0"/>
              </a:rPr>
              <a:t> phát triển</a:t>
            </a:r>
            <a:r>
              <a:rPr lang="nl-NL" sz="2400" dirty="0" smtClean="0">
                <a:solidFill>
                  <a:srgbClr val="CC6600"/>
                </a:solidFill>
                <a:latin typeface="+mj-lt"/>
                <a:ea typeface="Calibri" panose="020F0502020204030204" pitchFamily="34" charset="0"/>
                <a:cs typeface="Times New Roman" panose="02020603050405020304" pitchFamily="18" charset="0"/>
              </a:rPr>
              <a:t> kinh tế- xã hội. </a:t>
            </a:r>
            <a:endParaRPr lang="en-US" sz="2400" dirty="0">
              <a:solidFill>
                <a:srgbClr val="CC66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914400" y="536397"/>
            <a:ext cx="7653890" cy="523220"/>
          </a:xfrm>
          <a:prstGeom prst="rect">
            <a:avLst/>
          </a:prstGeom>
        </p:spPr>
        <p:txBody>
          <a:bodyPr wrap="none">
            <a:spAutoFit/>
          </a:bodyPr>
          <a:lstStyle/>
          <a:p>
            <a:pPr indent="457200">
              <a:spcBef>
                <a:spcPts val="1000"/>
              </a:spcBef>
              <a:spcAft>
                <a:spcPts val="0"/>
              </a:spcAft>
            </a:pPr>
            <a:r>
              <a:rPr lang="nl-NL" sz="2800" b="1" dirty="0">
                <a:solidFill>
                  <a:srgbClr val="CC0099"/>
                </a:solidFill>
                <a:latin typeface="+mj-lt"/>
                <a:ea typeface="Times New Roman" panose="02020603050405020304" pitchFamily="18" charset="0"/>
                <a:cs typeface="Times New Roman" panose="02020603050405020304" pitchFamily="18" charset="0"/>
              </a:rPr>
              <a:t>N</a:t>
            </a:r>
            <a:r>
              <a:rPr lang="nl-NL" sz="2800" b="1" dirty="0" smtClean="0">
                <a:solidFill>
                  <a:srgbClr val="CC0099"/>
                </a:solidFill>
                <a:latin typeface="+mj-lt"/>
                <a:ea typeface="Times New Roman" panose="02020603050405020304" pitchFamily="18" charset="0"/>
                <a:cs typeface="Times New Roman" panose="02020603050405020304" pitchFamily="18" charset="0"/>
              </a:rPr>
              <a:t>ền </a:t>
            </a:r>
            <a:r>
              <a:rPr lang="nl-NL" sz="2800" b="1" dirty="0">
                <a:solidFill>
                  <a:srgbClr val="CC0099"/>
                </a:solidFill>
                <a:latin typeface="+mj-lt"/>
                <a:ea typeface="Times New Roman" panose="02020603050405020304" pitchFamily="18" charset="0"/>
                <a:cs typeface="Times New Roman" panose="02020603050405020304" pitchFamily="18" charset="0"/>
              </a:rPr>
              <a:t>văn hóa tiên tiến, đậm đà bản sắc dân </a:t>
            </a:r>
            <a:r>
              <a:rPr lang="nl-NL" sz="2800" b="1" dirty="0" smtClean="0">
                <a:solidFill>
                  <a:srgbClr val="CC0099"/>
                </a:solidFill>
                <a:latin typeface="+mj-lt"/>
                <a:ea typeface="Times New Roman" panose="02020603050405020304" pitchFamily="18" charset="0"/>
                <a:cs typeface="Times New Roman" panose="02020603050405020304" pitchFamily="18" charset="0"/>
              </a:rPr>
              <a:t>tộc:</a:t>
            </a:r>
            <a:endParaRPr lang="en-US" sz="2800" b="1" dirty="0">
              <a:solidFill>
                <a:srgbClr val="CC0099"/>
              </a:solidFill>
              <a:effectLst/>
              <a:latin typeface="+mj-lt"/>
              <a:ea typeface="Times New Roman" panose="02020603050405020304" pitchFamily="18" charset="0"/>
              <a:cs typeface="Times New Roman" panose="02020603050405020304" pitchFamily="18" charset="0"/>
            </a:endParaRPr>
          </a:p>
        </p:txBody>
      </p:sp>
      <p:pic>
        <p:nvPicPr>
          <p:cNvPr id="1026" name="Picture 2" descr="Image result for cương lĩnh xây dựng đất nước năm 19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501" y="1236378"/>
            <a:ext cx="3685953" cy="5087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50247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n 64"/>
          <p:cNvSpPr/>
          <p:nvPr/>
        </p:nvSpPr>
        <p:spPr>
          <a:xfrm>
            <a:off x="415345" y="391091"/>
            <a:ext cx="1194348" cy="1669535"/>
          </a:xfrm>
          <a:prstGeom prst="can">
            <a:avLst/>
          </a:prstGeom>
          <a:gradFill>
            <a:gsLst>
              <a:gs pos="0">
                <a:srgbClr val="0070C0"/>
              </a:gs>
              <a:gs pos="100000">
                <a:srgbClr val="4EE7FC"/>
              </a:gs>
            </a:gsLst>
            <a:lin ang="5400000" scaled="0"/>
          </a:gradFill>
          <a:ln w="12700" cap="flat" cmpd="sng" algn="ctr">
            <a:solidFill>
              <a:srgbClr val="0070C0"/>
            </a:solidFill>
            <a:prstDash val="solid"/>
          </a:ln>
          <a:effectLst/>
        </p:spPr>
        <p:txBody>
          <a:bodyPr anchor="ctr"/>
          <a:lstStyle/>
          <a:p>
            <a:pPr algn="ctr">
              <a:defRPr/>
            </a:pPr>
            <a:r>
              <a:rPr lang="nl-NL" sz="2400" b="1" dirty="0">
                <a:solidFill>
                  <a:schemeClr val="bg1"/>
                </a:solidFill>
                <a:latin typeface="+mj-lt"/>
                <a:ea typeface="Calibri" panose="020F0502020204030204" pitchFamily="34" charset="0"/>
                <a:cs typeface="Times New Roman" panose="02020603050405020304" pitchFamily="18" charset="0"/>
              </a:rPr>
              <a:t>Bản chất xã </a:t>
            </a:r>
            <a:r>
              <a:rPr lang="nl-NL" sz="2400" b="1" dirty="0" smtClean="0">
                <a:solidFill>
                  <a:schemeClr val="bg1"/>
                </a:solidFill>
                <a:latin typeface="+mj-lt"/>
                <a:ea typeface="Calibri" panose="020F0502020204030204" pitchFamily="34" charset="0"/>
                <a:cs typeface="Times New Roman" panose="02020603050405020304" pitchFamily="18" charset="0"/>
              </a:rPr>
              <a:t>hội XHCN</a:t>
            </a:r>
            <a:endParaRPr lang="en-US" sz="2400" b="1" kern="0" dirty="0">
              <a:solidFill>
                <a:schemeClr val="bg1"/>
              </a:solidFill>
              <a:latin typeface="+mj-lt"/>
            </a:endParaRPr>
          </a:p>
        </p:txBody>
      </p:sp>
      <p:sp>
        <p:nvSpPr>
          <p:cNvPr id="5" name="Равно 54"/>
          <p:cNvSpPr/>
          <p:nvPr/>
        </p:nvSpPr>
        <p:spPr>
          <a:xfrm>
            <a:off x="1923455" y="814160"/>
            <a:ext cx="725091" cy="544513"/>
          </a:xfrm>
          <a:prstGeom prst="mathEqual">
            <a:avLst/>
          </a:prstGeom>
          <a:solidFill>
            <a:srgbClr val="00B050"/>
          </a:solidFill>
          <a:ln w="25400" cap="flat" cmpd="sng" algn="ctr">
            <a:noFill/>
            <a:prstDash val="solid"/>
          </a:ln>
          <a:effectLst/>
        </p:spPr>
        <p:txBody>
          <a:bodyPr anchor="ctr"/>
          <a:lstStyle/>
          <a:p>
            <a:pPr algn="ctr">
              <a:defRPr/>
            </a:pPr>
            <a:endParaRPr lang="ru-RU" kern="0">
              <a:solidFill>
                <a:prstClr val="black"/>
              </a:solidFill>
              <a:latin typeface="Calibri"/>
            </a:endParaRPr>
          </a:p>
        </p:txBody>
      </p:sp>
      <p:sp>
        <p:nvSpPr>
          <p:cNvPr id="6" name="Can 62"/>
          <p:cNvSpPr/>
          <p:nvPr/>
        </p:nvSpPr>
        <p:spPr>
          <a:xfrm>
            <a:off x="2962309" y="391090"/>
            <a:ext cx="1163276" cy="1669535"/>
          </a:xfrm>
          <a:prstGeom prst="can">
            <a:avLst/>
          </a:prstGeom>
          <a:solidFill>
            <a:srgbClr val="996633"/>
          </a:solidFill>
          <a:ln w="12700" cap="flat" cmpd="sng" algn="ctr">
            <a:solidFill>
              <a:srgbClr val="FF990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Tiến</a:t>
            </a:r>
          </a:p>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 bộ</a:t>
            </a:r>
            <a:endParaRPr lang="en-US" sz="2400" b="1" kern="0" dirty="0">
              <a:solidFill>
                <a:schemeClr val="bg1"/>
              </a:solidFill>
              <a:latin typeface="+mj-lt"/>
            </a:endParaRPr>
          </a:p>
        </p:txBody>
      </p:sp>
      <p:sp>
        <p:nvSpPr>
          <p:cNvPr id="7" name="Can 64"/>
          <p:cNvSpPr/>
          <p:nvPr/>
        </p:nvSpPr>
        <p:spPr>
          <a:xfrm>
            <a:off x="5313652" y="391084"/>
            <a:ext cx="1148324" cy="1669534"/>
          </a:xfrm>
          <a:prstGeom prst="can">
            <a:avLst/>
          </a:prstGeom>
          <a:solidFill>
            <a:srgbClr val="CC0099"/>
          </a:solidFill>
          <a:ln w="12700" cap="flat" cmpd="sng" algn="ctr">
            <a:solidFill>
              <a:srgbClr val="0070C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Khoa </a:t>
            </a:r>
            <a:r>
              <a:rPr lang="nl-NL" sz="2400" b="1" dirty="0">
                <a:solidFill>
                  <a:schemeClr val="bg1"/>
                </a:solidFill>
                <a:latin typeface="+mj-lt"/>
                <a:ea typeface="Calibri" panose="020F0502020204030204" pitchFamily="34" charset="0"/>
                <a:cs typeface="Times New Roman" panose="02020603050405020304" pitchFamily="18" charset="0"/>
              </a:rPr>
              <a:t>học</a:t>
            </a:r>
            <a:endParaRPr lang="en-US" sz="2400" b="1" kern="0" dirty="0">
              <a:solidFill>
                <a:schemeClr val="bg1"/>
              </a:solidFill>
              <a:latin typeface="+mj-lt"/>
            </a:endParaRPr>
          </a:p>
        </p:txBody>
      </p:sp>
      <p:sp>
        <p:nvSpPr>
          <p:cNvPr id="8" name="Can 64"/>
          <p:cNvSpPr/>
          <p:nvPr/>
        </p:nvSpPr>
        <p:spPr>
          <a:xfrm>
            <a:off x="7599652" y="391084"/>
            <a:ext cx="1267454" cy="1669534"/>
          </a:xfrm>
          <a:prstGeom prst="can">
            <a:avLst/>
          </a:prstGeom>
          <a:solidFill>
            <a:srgbClr val="00B050"/>
          </a:solidFill>
          <a:ln w="12700" cap="flat" cmpd="sng" algn="ctr">
            <a:solidFill>
              <a:srgbClr val="0070C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Nhân </a:t>
            </a:r>
          </a:p>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văn</a:t>
            </a:r>
            <a:endParaRPr lang="en-US" sz="2400" b="1" kern="0" dirty="0">
              <a:solidFill>
                <a:schemeClr val="bg1"/>
              </a:solidFill>
              <a:latin typeface="+mj-lt"/>
            </a:endParaRPr>
          </a:p>
        </p:txBody>
      </p:sp>
      <p:sp>
        <p:nvSpPr>
          <p:cNvPr id="9" name="Плюс 53"/>
          <p:cNvSpPr/>
          <p:nvPr/>
        </p:nvSpPr>
        <p:spPr>
          <a:xfrm>
            <a:off x="4273922" y="549275"/>
            <a:ext cx="725091"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0" name="Плюс 53"/>
          <p:cNvSpPr/>
          <p:nvPr/>
        </p:nvSpPr>
        <p:spPr>
          <a:xfrm>
            <a:off x="6726224" y="538755"/>
            <a:ext cx="725091"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1" name="Rectangle 10"/>
          <p:cNvSpPr/>
          <p:nvPr/>
        </p:nvSpPr>
        <p:spPr>
          <a:xfrm>
            <a:off x="592321" y="2896611"/>
            <a:ext cx="2351926" cy="461665"/>
          </a:xfrm>
          <a:prstGeom prst="rect">
            <a:avLst/>
          </a:prstGeom>
        </p:spPr>
        <p:txBody>
          <a:bodyPr wrap="none">
            <a:spAutoFit/>
          </a:bodyPr>
          <a:lstStyle/>
          <a:p>
            <a:r>
              <a:rPr lang="nl-NL" sz="2400" b="1" dirty="0" smtClean="0">
                <a:solidFill>
                  <a:srgbClr val="008000"/>
                </a:solidFill>
                <a:latin typeface="+mj-lt"/>
                <a:ea typeface="Calibri" panose="020F0502020204030204" pitchFamily="34" charset="0"/>
                <a:cs typeface="Times New Roman" panose="02020603050405020304" pitchFamily="18" charset="0"/>
              </a:rPr>
              <a:t>Chủ </a:t>
            </a:r>
            <a:r>
              <a:rPr lang="nl-NL" sz="2400" b="1" dirty="0">
                <a:solidFill>
                  <a:srgbClr val="008000"/>
                </a:solidFill>
                <a:latin typeface="+mj-lt"/>
                <a:ea typeface="Calibri" panose="020F0502020204030204" pitchFamily="34" charset="0"/>
                <a:cs typeface="Times New Roman" panose="02020603050405020304" pitchFamily="18" charset="0"/>
              </a:rPr>
              <a:t>nghĩa xã hội </a:t>
            </a:r>
            <a:endParaRPr lang="en-US" sz="2400" b="1" dirty="0">
              <a:solidFill>
                <a:srgbClr val="008000"/>
              </a:solidFill>
              <a:latin typeface="+mj-lt"/>
            </a:endParaRPr>
          </a:p>
        </p:txBody>
      </p:sp>
      <p:sp>
        <p:nvSpPr>
          <p:cNvPr id="12" name="Rectangle 11"/>
          <p:cNvSpPr/>
          <p:nvPr/>
        </p:nvSpPr>
        <p:spPr>
          <a:xfrm>
            <a:off x="3452377" y="2863905"/>
            <a:ext cx="3317575" cy="461665"/>
          </a:xfrm>
          <a:prstGeom prst="rect">
            <a:avLst/>
          </a:prstGeom>
        </p:spPr>
        <p:txBody>
          <a:bodyPr wrap="none">
            <a:spAutoFit/>
          </a:bodyPr>
          <a:lstStyle/>
          <a:p>
            <a:r>
              <a:rPr lang="nl-NL" sz="2400" b="1" dirty="0">
                <a:solidFill>
                  <a:srgbClr val="FF0000"/>
                </a:solidFill>
                <a:latin typeface="+mj-lt"/>
                <a:ea typeface="Calibri" panose="020F0502020204030204" pitchFamily="34" charset="0"/>
                <a:cs typeface="Times New Roman" panose="02020603050405020304" pitchFamily="18" charset="0"/>
              </a:rPr>
              <a:t>đồng chất và cùng chiều </a:t>
            </a:r>
            <a:endParaRPr lang="en-US" sz="2400" b="1" dirty="0">
              <a:solidFill>
                <a:srgbClr val="FF0000"/>
              </a:solidFill>
              <a:latin typeface="+mj-lt"/>
            </a:endParaRPr>
          </a:p>
        </p:txBody>
      </p:sp>
      <p:sp>
        <p:nvSpPr>
          <p:cNvPr id="13" name="Rectangle 12"/>
          <p:cNvSpPr/>
          <p:nvPr/>
        </p:nvSpPr>
        <p:spPr>
          <a:xfrm>
            <a:off x="7589659" y="2896610"/>
            <a:ext cx="1219245" cy="461665"/>
          </a:xfrm>
          <a:prstGeom prst="rect">
            <a:avLst/>
          </a:prstGeom>
        </p:spPr>
        <p:txBody>
          <a:bodyPr wrap="none">
            <a:spAutoFit/>
          </a:bodyPr>
          <a:lstStyle/>
          <a:p>
            <a:r>
              <a:rPr lang="nl-NL" sz="2400" b="1" dirty="0" smtClean="0">
                <a:solidFill>
                  <a:srgbClr val="008000"/>
                </a:solidFill>
                <a:latin typeface="+mj-lt"/>
                <a:ea typeface="Calibri" panose="020F0502020204030204" pitchFamily="34" charset="0"/>
                <a:cs typeface="Times New Roman" panose="02020603050405020304" pitchFamily="18" charset="0"/>
              </a:rPr>
              <a:t>Văn </a:t>
            </a:r>
            <a:r>
              <a:rPr lang="nl-NL" sz="2400" b="1" dirty="0">
                <a:solidFill>
                  <a:srgbClr val="008000"/>
                </a:solidFill>
                <a:latin typeface="+mj-lt"/>
                <a:ea typeface="Calibri" panose="020F0502020204030204" pitchFamily="34" charset="0"/>
                <a:cs typeface="Times New Roman" panose="02020603050405020304" pitchFamily="18" charset="0"/>
              </a:rPr>
              <a:t>hóa</a:t>
            </a:r>
            <a:endParaRPr lang="en-US" sz="2400" b="1" dirty="0">
              <a:solidFill>
                <a:srgbClr val="008000"/>
              </a:solidFill>
              <a:latin typeface="+mj-lt"/>
            </a:endParaRPr>
          </a:p>
        </p:txBody>
      </p:sp>
      <p:sp>
        <p:nvSpPr>
          <p:cNvPr id="16" name="Равно 54"/>
          <p:cNvSpPr/>
          <p:nvPr/>
        </p:nvSpPr>
        <p:spPr>
          <a:xfrm>
            <a:off x="4273922" y="4630744"/>
            <a:ext cx="725091" cy="544513"/>
          </a:xfrm>
          <a:prstGeom prst="mathEqual">
            <a:avLst/>
          </a:prstGeom>
          <a:solidFill>
            <a:srgbClr val="996633"/>
          </a:solidFill>
          <a:ln w="25400" cap="flat" cmpd="sng" algn="ctr">
            <a:noFill/>
            <a:prstDash val="solid"/>
          </a:ln>
          <a:effectLst/>
        </p:spPr>
        <p:txBody>
          <a:bodyPr anchor="ctr"/>
          <a:lstStyle/>
          <a:p>
            <a:pPr algn="ctr">
              <a:defRPr/>
            </a:pPr>
            <a:endParaRPr lang="ru-RU" sz="3600" kern="0" dirty="0">
              <a:solidFill>
                <a:prstClr val="black"/>
              </a:solidFill>
              <a:latin typeface="Calibri"/>
            </a:endParaRPr>
          </a:p>
        </p:txBody>
      </p:sp>
      <p:sp>
        <p:nvSpPr>
          <p:cNvPr id="17" name="Rounded Rectangle 16"/>
          <p:cNvSpPr/>
          <p:nvPr/>
        </p:nvSpPr>
        <p:spPr>
          <a:xfrm>
            <a:off x="371107" y="4089348"/>
            <a:ext cx="3081269" cy="1847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92324" y="4371351"/>
            <a:ext cx="2638835" cy="1569660"/>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Phấn </a:t>
            </a:r>
            <a:r>
              <a:rPr lang="nl-NL" sz="2400" dirty="0">
                <a:solidFill>
                  <a:schemeClr val="bg1"/>
                </a:solidFill>
                <a:latin typeface="+mj-lt"/>
                <a:ea typeface="Calibri" panose="020F0502020204030204" pitchFamily="34" charset="0"/>
                <a:cs typeface="Times New Roman" panose="02020603050405020304" pitchFamily="18" charset="0"/>
              </a:rPr>
              <a:t>đấu cho những mục tiêu </a:t>
            </a:r>
            <a:r>
              <a:rPr lang="nl-NL" sz="2400" dirty="0" smtClean="0">
                <a:solidFill>
                  <a:schemeClr val="bg1"/>
                </a:solidFill>
                <a:latin typeface="+mj-lt"/>
                <a:ea typeface="Calibri" panose="020F0502020204030204" pitchFamily="34" charset="0"/>
                <a:cs typeface="Times New Roman" panose="02020603050405020304" pitchFamily="18" charset="0"/>
              </a:rPr>
              <a:t>của </a:t>
            </a:r>
            <a:r>
              <a:rPr lang="nl-NL" sz="2400" dirty="0">
                <a:solidFill>
                  <a:schemeClr val="bg1"/>
                </a:solidFill>
                <a:latin typeface="+mj-lt"/>
                <a:ea typeface="Calibri" panose="020F0502020204030204" pitchFamily="34" charset="0"/>
                <a:cs typeface="Times New Roman" panose="02020603050405020304" pitchFamily="18" charset="0"/>
              </a:rPr>
              <a:t>chủ nghĩa xã hội </a:t>
            </a:r>
            <a:endParaRPr lang="en-US" sz="2400" dirty="0">
              <a:solidFill>
                <a:schemeClr val="bg1"/>
              </a:solidFill>
              <a:latin typeface="+mj-lt"/>
            </a:endParaRPr>
          </a:p>
        </p:txBody>
      </p:sp>
      <p:sp>
        <p:nvSpPr>
          <p:cNvPr id="20" name="Rounded Rectangle 19"/>
          <p:cNvSpPr/>
          <p:nvPr/>
        </p:nvSpPr>
        <p:spPr>
          <a:xfrm>
            <a:off x="5820561" y="4047932"/>
            <a:ext cx="2967778" cy="18471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5979018" y="4038600"/>
            <a:ext cx="2646018" cy="1938992"/>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Phấn </a:t>
            </a:r>
            <a:r>
              <a:rPr lang="nl-NL" sz="2400" dirty="0">
                <a:solidFill>
                  <a:schemeClr val="bg1"/>
                </a:solidFill>
                <a:latin typeface="+mj-lt"/>
                <a:ea typeface="Calibri" panose="020F0502020204030204" pitchFamily="34" charset="0"/>
                <a:cs typeface="Times New Roman" panose="02020603050405020304" pitchFamily="18" charset="0"/>
              </a:rPr>
              <a:t>đấu cho những giá trị </a:t>
            </a:r>
            <a:r>
              <a:rPr lang="nl-NL" sz="2400" dirty="0" smtClean="0">
                <a:solidFill>
                  <a:schemeClr val="bg1"/>
                </a:solidFill>
                <a:latin typeface="+mj-lt"/>
                <a:ea typeface="Calibri" panose="020F0502020204030204" pitchFamily="34" charset="0"/>
                <a:cs typeface="Times New Roman" panose="02020603050405020304" pitchFamily="18" charset="0"/>
              </a:rPr>
              <a:t>văn </a:t>
            </a:r>
            <a:r>
              <a:rPr lang="nl-NL" sz="2400" dirty="0">
                <a:solidFill>
                  <a:schemeClr val="bg1"/>
                </a:solidFill>
                <a:latin typeface="+mj-lt"/>
                <a:ea typeface="Calibri" panose="020F0502020204030204" pitchFamily="34" charset="0"/>
                <a:cs typeface="Times New Roman" panose="02020603050405020304" pitchFamily="18" charset="0"/>
              </a:rPr>
              <a:t>hóa - xã hội xã hội </a:t>
            </a:r>
            <a:r>
              <a:rPr lang="nl-NL" sz="2400" dirty="0" smtClean="0">
                <a:solidFill>
                  <a:schemeClr val="bg1"/>
                </a:solidFill>
                <a:latin typeface="+mj-lt"/>
                <a:ea typeface="Calibri" panose="020F0502020204030204" pitchFamily="34" charset="0"/>
                <a:cs typeface="Times New Roman" panose="02020603050405020304" pitchFamily="18" charset="0"/>
              </a:rPr>
              <a:t>chủ </a:t>
            </a:r>
            <a:r>
              <a:rPr lang="nl-NL" sz="2400" dirty="0">
                <a:solidFill>
                  <a:schemeClr val="bg1"/>
                </a:solidFill>
                <a:latin typeface="+mj-lt"/>
                <a:ea typeface="Calibri" panose="020F0502020204030204" pitchFamily="34" charset="0"/>
                <a:cs typeface="Times New Roman" panose="02020603050405020304" pitchFamily="18" charset="0"/>
              </a:rPr>
              <a:t>nghĩa là xã hội văn hóa cao</a:t>
            </a:r>
            <a:endParaRPr lang="en-US" sz="2400" dirty="0">
              <a:solidFill>
                <a:schemeClr val="bg1"/>
              </a:solidFill>
              <a:latin typeface="+mj-lt"/>
            </a:endParaRPr>
          </a:p>
        </p:txBody>
      </p:sp>
      <p:sp>
        <p:nvSpPr>
          <p:cNvPr id="22" name="Down Arrow 21"/>
          <p:cNvSpPr/>
          <p:nvPr/>
        </p:nvSpPr>
        <p:spPr>
          <a:xfrm>
            <a:off x="4273922" y="3542935"/>
            <a:ext cx="725091" cy="828412"/>
          </a:xfrm>
          <a:prstGeom prst="downArrow">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Left Brace 17"/>
          <p:cNvSpPr/>
          <p:nvPr/>
        </p:nvSpPr>
        <p:spPr>
          <a:xfrm rot="5400000" flipH="1">
            <a:off x="4323942" y="-804323"/>
            <a:ext cx="561467" cy="6172202"/>
          </a:xfrm>
          <a:prstGeom prst="leftBrace">
            <a:avLst>
              <a:gd name="adj1" fmla="val 52270"/>
              <a:gd name="adj2" fmla="val 49675"/>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latinLnBrk="1" hangingPunct="1">
              <a:spcBef>
                <a:spcPts val="0"/>
              </a:spcBef>
              <a:spcAft>
                <a:spcPts val="0"/>
              </a:spcAft>
              <a:defRPr/>
            </a:pPr>
            <a:endParaRPr lang="ko-KR" altLang="en-US" dirty="0">
              <a:solidFill>
                <a:prstClr val="black"/>
              </a:solidFill>
            </a:endParaRPr>
          </a:p>
        </p:txBody>
      </p:sp>
    </p:spTree>
    <p:extLst>
      <p:ext uri="{BB962C8B-B14F-4D97-AF65-F5344CB8AC3E}">
        <p14:creationId xmlns:p14="http://schemas.microsoft.com/office/powerpoint/2010/main" val="10126289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nl-NL" sz="2800" i="1" dirty="0" smtClean="0">
                <a:solidFill>
                  <a:srgbClr val="FF0000"/>
                </a:solidFill>
                <a:latin typeface="Times New Roman" pitchFamily="18" charset="0"/>
                <a:cs typeface="Times New Roman" pitchFamily="18" charset="0"/>
              </a:rPr>
              <a:t>5.Con </a:t>
            </a:r>
            <a:r>
              <a:rPr lang="nl-NL" sz="2800" i="1" dirty="0">
                <a:solidFill>
                  <a:srgbClr val="FF0000"/>
                </a:solidFill>
                <a:latin typeface="Times New Roman" pitchFamily="18" charset="0"/>
                <a:cs typeface="Times New Roman" pitchFamily="18" charset="0"/>
              </a:rPr>
              <a:t>người có cuộc sống ấm no, tự do, hạnh phúc, có điều kiện phát triển toàn diện</a:t>
            </a:r>
            <a:endParaRPr lang="en-US" sz="28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152400" y="1371600"/>
            <a:ext cx="8534400" cy="4525963"/>
          </a:xfrm>
        </p:spPr>
        <p:txBody>
          <a:bodyPr>
            <a:normAutofit/>
          </a:bodyPr>
          <a:lstStyle/>
          <a:p>
            <a:r>
              <a:rPr lang="nl-NL" sz="2800" dirty="0" smtClean="0"/>
              <a:t>Con người là trung tâm của chiến lược phát triển, đồng thời là chủ thể phát triển. M</a:t>
            </a:r>
            <a:r>
              <a:rPr lang="pl-PL" sz="2800" dirty="0" smtClean="0"/>
              <a:t>ục tiêu của chủ nghĩa xã hội mà nhân dân ta xây dựng là vì con người, vì hạnh phúc và sự phát triển toàn diện của con người</a:t>
            </a:r>
            <a:endParaRPr lang="en-US" sz="2800" dirty="0">
              <a:latin typeface="Times New Roman" pitchFamily="18" charset="0"/>
              <a:cs typeface="Times New Roman" pitchFamily="18" charset="0"/>
            </a:endParaRPr>
          </a:p>
        </p:txBody>
      </p:sp>
      <p:pic>
        <p:nvPicPr>
          <p:cNvPr id="10242" name="Picture 2" descr="Ảnh minh họ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57800" y="3505199"/>
            <a:ext cx="3228622" cy="335280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60" y="3926245"/>
            <a:ext cx="4541314" cy="283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5805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3612" y="76200"/>
            <a:ext cx="3670480" cy="830997"/>
          </a:xfrm>
          <a:prstGeom prst="rect">
            <a:avLst/>
          </a:prstGeom>
        </p:spPr>
        <p:txBody>
          <a:bodyPr wrap="square">
            <a:spAutoFit/>
          </a:bodyPr>
          <a:lstStyle/>
          <a:p>
            <a:pPr algn="ctr"/>
            <a:r>
              <a:rPr lang="nl-NL" sz="2400" dirty="0">
                <a:solidFill>
                  <a:srgbClr val="660033"/>
                </a:solidFill>
                <a:latin typeface="+mj-lt"/>
                <a:ea typeface="Times New Roman" panose="02020603050405020304" pitchFamily="18" charset="0"/>
              </a:rPr>
              <a:t>Bản chất xã hội </a:t>
            </a:r>
            <a:r>
              <a:rPr lang="nl-NL" sz="2400" dirty="0" smtClean="0">
                <a:solidFill>
                  <a:srgbClr val="660033"/>
                </a:solidFill>
                <a:latin typeface="+mj-lt"/>
                <a:ea typeface="Times New Roman" panose="02020603050405020304" pitchFamily="18" charset="0"/>
              </a:rPr>
              <a:t>XHCN, </a:t>
            </a:r>
            <a:r>
              <a:rPr lang="nl-NL" sz="2400" dirty="0">
                <a:solidFill>
                  <a:srgbClr val="660033"/>
                </a:solidFill>
                <a:latin typeface="+mj-lt"/>
                <a:ea typeface="Times New Roman" panose="02020603050405020304" pitchFamily="18" charset="0"/>
              </a:rPr>
              <a:t>trình độ phát triển của </a:t>
            </a:r>
            <a:r>
              <a:rPr lang="nl-NL" sz="2400" dirty="0" smtClean="0">
                <a:solidFill>
                  <a:srgbClr val="660033"/>
                </a:solidFill>
                <a:latin typeface="+mj-lt"/>
                <a:ea typeface="Times New Roman" panose="02020603050405020304" pitchFamily="18" charset="0"/>
              </a:rPr>
              <a:t>XHCN </a:t>
            </a:r>
            <a:endParaRPr lang="en-US" sz="2400" dirty="0">
              <a:solidFill>
                <a:srgbClr val="660033"/>
              </a:solidFill>
              <a:latin typeface="+mj-lt"/>
            </a:endParaRPr>
          </a:p>
        </p:txBody>
      </p:sp>
      <p:sp>
        <p:nvSpPr>
          <p:cNvPr id="5" name="Rectangle 4"/>
          <p:cNvSpPr/>
          <p:nvPr/>
        </p:nvSpPr>
        <p:spPr>
          <a:xfrm>
            <a:off x="189672" y="2356832"/>
            <a:ext cx="3467638" cy="1200329"/>
          </a:xfrm>
          <a:prstGeom prst="rect">
            <a:avLst/>
          </a:prstGeom>
        </p:spPr>
        <p:txBody>
          <a:bodyPr wrap="square">
            <a:spAutoFit/>
          </a:bodyPr>
          <a:lstStyle/>
          <a:p>
            <a:pPr algn="ctr"/>
            <a:r>
              <a:rPr lang="nl-NL" sz="2400" dirty="0">
                <a:solidFill>
                  <a:srgbClr val="CC3300"/>
                </a:solidFill>
                <a:latin typeface="+mj-lt"/>
                <a:ea typeface="Times New Roman" panose="02020603050405020304" pitchFamily="18" charset="0"/>
              </a:rPr>
              <a:t>B</a:t>
            </a:r>
            <a:r>
              <a:rPr lang="nl-NL" sz="2400" dirty="0" smtClean="0">
                <a:solidFill>
                  <a:srgbClr val="CC3300"/>
                </a:solidFill>
                <a:latin typeface="+mj-lt"/>
                <a:ea typeface="Times New Roman" panose="02020603050405020304" pitchFamily="18" charset="0"/>
              </a:rPr>
              <a:t>ản </a:t>
            </a:r>
            <a:r>
              <a:rPr lang="nl-NL" sz="2400" dirty="0">
                <a:solidFill>
                  <a:srgbClr val="CC3300"/>
                </a:solidFill>
                <a:latin typeface="+mj-lt"/>
                <a:ea typeface="Times New Roman" panose="02020603050405020304" pitchFamily="18" charset="0"/>
              </a:rPr>
              <a:t>chất và trình độ phát triển người, của con người. </a:t>
            </a:r>
            <a:endParaRPr lang="en-US" sz="2400" dirty="0">
              <a:solidFill>
                <a:srgbClr val="CC3300"/>
              </a:solidFill>
              <a:latin typeface="+mj-lt"/>
            </a:endParaRPr>
          </a:p>
        </p:txBody>
      </p:sp>
      <p:sp>
        <p:nvSpPr>
          <p:cNvPr id="6" name="Rectangle 5"/>
          <p:cNvSpPr/>
          <p:nvPr/>
        </p:nvSpPr>
        <p:spPr>
          <a:xfrm>
            <a:off x="307695" y="4414226"/>
            <a:ext cx="3000778" cy="1569660"/>
          </a:xfrm>
          <a:prstGeom prst="rect">
            <a:avLst/>
          </a:prstGeom>
        </p:spPr>
        <p:txBody>
          <a:bodyPr wrap="square">
            <a:spAutoFit/>
          </a:bodyPr>
          <a:lstStyle/>
          <a:p>
            <a:pPr algn="ctr"/>
            <a:r>
              <a:rPr lang="nl-NL" sz="2400" dirty="0">
                <a:solidFill>
                  <a:srgbClr val="3333CC"/>
                </a:solidFill>
                <a:latin typeface="+mj-lt"/>
                <a:ea typeface="Times New Roman" panose="02020603050405020304" pitchFamily="18" charset="0"/>
              </a:rPr>
              <a:t>Xã hội </a:t>
            </a:r>
            <a:r>
              <a:rPr lang="nl-NL" sz="2400" dirty="0" smtClean="0">
                <a:solidFill>
                  <a:srgbClr val="3333CC"/>
                </a:solidFill>
                <a:latin typeface="+mj-lt"/>
                <a:ea typeface="Times New Roman" panose="02020603050405020304" pitchFamily="18" charset="0"/>
              </a:rPr>
              <a:t>phải </a:t>
            </a:r>
            <a:r>
              <a:rPr lang="pl-PL" sz="2400" dirty="0" smtClean="0">
                <a:solidFill>
                  <a:srgbClr val="FF0000"/>
                </a:solidFill>
              </a:rPr>
              <a:t>t</a:t>
            </a:r>
            <a:r>
              <a:rPr lang="nl-NL" sz="2400" dirty="0" smtClean="0">
                <a:solidFill>
                  <a:srgbClr val="FF0000"/>
                </a:solidFill>
              </a:rPr>
              <a:t>ôn trọng và bảo vệ quyền con người, gắn với quyền và lợi ích của dân tộc</a:t>
            </a:r>
            <a:r>
              <a:rPr lang="nl-NL" sz="2400" dirty="0" smtClean="0">
                <a:solidFill>
                  <a:srgbClr val="3333CC"/>
                </a:solidFill>
                <a:latin typeface="+mj-lt"/>
                <a:ea typeface="Times New Roman" panose="02020603050405020304" pitchFamily="18" charset="0"/>
              </a:rPr>
              <a:t>. </a:t>
            </a:r>
            <a:endParaRPr lang="en-US" sz="2400" dirty="0">
              <a:solidFill>
                <a:srgbClr val="3333CC"/>
              </a:solidFill>
              <a:latin typeface="+mj-lt"/>
            </a:endParaRPr>
          </a:p>
        </p:txBody>
      </p:sp>
      <p:pic>
        <p:nvPicPr>
          <p:cNvPr id="20486" name="Picture 6"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819" y="1241561"/>
            <a:ext cx="1607344" cy="1002942"/>
          </a:xfrm>
          <a:prstGeom prst="rect">
            <a:avLst/>
          </a:prstGeom>
          <a:noFill/>
          <a:extLst>
            <a:ext uri="{909E8E84-426E-40DD-AFC4-6F175D3DCCD1}">
              <a14:hiddenFill xmlns:a14="http://schemas.microsoft.com/office/drawing/2010/main">
                <a:solidFill>
                  <a:srgbClr val="FFFFFF"/>
                </a:solidFill>
              </a14:hiddenFill>
            </a:ext>
          </a:extLst>
        </p:spPr>
      </p:pic>
      <p:sp>
        <p:nvSpPr>
          <p:cNvPr id="8" name="Down Arrow 7"/>
          <p:cNvSpPr/>
          <p:nvPr/>
        </p:nvSpPr>
        <p:spPr>
          <a:xfrm>
            <a:off x="1363761" y="3596298"/>
            <a:ext cx="888642" cy="73721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Horizontal Scroll 9"/>
          <p:cNvSpPr/>
          <p:nvPr/>
        </p:nvSpPr>
        <p:spPr>
          <a:xfrm>
            <a:off x="7167094" y="257584"/>
            <a:ext cx="1893194" cy="5731099"/>
          </a:xfrm>
          <a:prstGeom prst="horizontalScroll">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618620" y="609600"/>
            <a:ext cx="1277155" cy="4893647"/>
          </a:xfrm>
          <a:prstGeom prst="rect">
            <a:avLst/>
          </a:prstGeom>
        </p:spPr>
        <p:txBody>
          <a:bodyPr wrap="square">
            <a:spAutoFit/>
          </a:bodyPr>
          <a:lstStyle/>
          <a:p>
            <a:pPr algn="ctr"/>
            <a:r>
              <a:rPr lang="vi-VN" sz="2400" b="1" dirty="0">
                <a:solidFill>
                  <a:schemeClr val="bg1"/>
                </a:solidFill>
                <a:latin typeface="Arial" panose="020B0604020202020204" pitchFamily="34" charset="0"/>
              </a:rPr>
              <a:t>“Tự do của mỗi người là điều kiện đảm bảo cho tự do của mọi người“.</a:t>
            </a:r>
            <a:endParaRPr lang="en-US" sz="2400" dirty="0">
              <a:solidFill>
                <a:schemeClr val="bg1"/>
              </a:solidFill>
            </a:endParaRPr>
          </a:p>
        </p:txBody>
      </p:sp>
      <p:pic>
        <p:nvPicPr>
          <p:cNvPr id="20490" name="Picture 10" desc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6148" y="386367"/>
            <a:ext cx="2914791" cy="5602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3466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36638"/>
            <a:ext cx="3962400" cy="2925762"/>
          </a:xfrm>
        </p:spPr>
        <p:txBody>
          <a:bodyPr>
            <a:noAutofit/>
          </a:bodyPr>
          <a:lstStyle/>
          <a:p>
            <a:pPr algn="just"/>
            <a:r>
              <a:rPr lang="vi-VN" sz="2800" dirty="0" smtClean="0">
                <a:latin typeface="Times New Roman" pitchFamily="18" charset="0"/>
                <a:cs typeface="Times New Roman" pitchFamily="18" charset="0"/>
              </a:rPr>
              <a:t>Xây dựng con người Việt Nam giàu lòng yêu nước, có ý thức làm chủ và trách nhiệm công dân; có tri thức, sức khoẻ, lao động giỏi; có văn hoá, nghĩa tình; có tinh thần quốc tế chân chính. </a:t>
            </a:r>
          </a:p>
        </p:txBody>
      </p:sp>
      <p:pic>
        <p:nvPicPr>
          <p:cNvPr id="4" name="Picture 9" descr="images1003505_1"/>
          <p:cNvPicPr>
            <a:picLocks noChangeAspect="1" noChangeArrowheads="1"/>
          </p:cNvPicPr>
          <p:nvPr/>
        </p:nvPicPr>
        <p:blipFill>
          <a:blip r:embed="rId2"/>
          <a:srcRect/>
          <a:stretch>
            <a:fillRect/>
          </a:stretch>
        </p:blipFill>
        <p:spPr bwMode="auto">
          <a:xfrm>
            <a:off x="6916737" y="4106863"/>
            <a:ext cx="2151063" cy="2446337"/>
          </a:xfrm>
          <a:prstGeom prst="rect">
            <a:avLst/>
          </a:prstGeom>
          <a:noFill/>
          <a:ln w="57150">
            <a:solidFill>
              <a:srgbClr val="003300"/>
            </a:solidFill>
            <a:miter lim="800000"/>
            <a:headEnd/>
            <a:tailEnd/>
          </a:ln>
        </p:spPr>
      </p:pic>
      <p:pic>
        <p:nvPicPr>
          <p:cNvPr id="5" name="Picture 10" descr="Picture1"/>
          <p:cNvPicPr>
            <a:picLocks noChangeAspect="1" noChangeArrowheads="1"/>
          </p:cNvPicPr>
          <p:nvPr/>
        </p:nvPicPr>
        <p:blipFill>
          <a:blip r:embed="rId3"/>
          <a:srcRect/>
          <a:stretch>
            <a:fillRect/>
          </a:stretch>
        </p:blipFill>
        <p:spPr bwMode="auto">
          <a:xfrm>
            <a:off x="6629402" y="1074738"/>
            <a:ext cx="2151063" cy="2398712"/>
          </a:xfrm>
          <a:prstGeom prst="rect">
            <a:avLst/>
          </a:prstGeom>
          <a:noFill/>
          <a:ln w="57150">
            <a:solidFill>
              <a:srgbClr val="003300"/>
            </a:solidFill>
            <a:miter lim="800000"/>
            <a:headEnd/>
            <a:tailEnd/>
          </a:ln>
        </p:spPr>
      </p:pic>
      <p:pic>
        <p:nvPicPr>
          <p:cNvPr id="6" name="Picture 12" descr="SV tinh nguyen 2"/>
          <p:cNvPicPr>
            <a:picLocks noChangeAspect="1" noChangeArrowheads="1"/>
          </p:cNvPicPr>
          <p:nvPr/>
        </p:nvPicPr>
        <p:blipFill>
          <a:blip r:embed="rId4"/>
          <a:srcRect l="1482" t="7704" r="4784" b="9470"/>
          <a:stretch>
            <a:fillRect/>
          </a:stretch>
        </p:blipFill>
        <p:spPr bwMode="auto">
          <a:xfrm>
            <a:off x="4572003" y="1066800"/>
            <a:ext cx="2016125" cy="2514600"/>
          </a:xfrm>
          <a:prstGeom prst="rect">
            <a:avLst/>
          </a:prstGeom>
          <a:noFill/>
          <a:ln w="9525">
            <a:noFill/>
            <a:miter lim="800000"/>
            <a:headEnd/>
            <a:tailEnd/>
          </a:ln>
        </p:spPr>
      </p:pic>
      <p:pic>
        <p:nvPicPr>
          <p:cNvPr id="7" name="Picture 2" descr="Kết quả hình ảnh cho trinh do dan tri, hoc thuc o viet nam ngay cang cao"/>
          <p:cNvPicPr>
            <a:picLocks noChangeAspect="1" noChangeArrowheads="1"/>
          </p:cNvPicPr>
          <p:nvPr/>
        </p:nvPicPr>
        <p:blipFill>
          <a:blip r:embed="rId5"/>
          <a:srcRect/>
          <a:stretch>
            <a:fillRect/>
          </a:stretch>
        </p:blipFill>
        <p:spPr bwMode="auto">
          <a:xfrm>
            <a:off x="136528" y="4419600"/>
            <a:ext cx="3597275" cy="2400300"/>
          </a:xfrm>
          <a:prstGeom prst="rect">
            <a:avLst/>
          </a:prstGeom>
          <a:noFill/>
          <a:ln w="9525">
            <a:noFill/>
            <a:miter lim="800000"/>
            <a:headEnd/>
            <a:tailEnd/>
          </a:ln>
        </p:spPr>
      </p:pic>
      <p:pic>
        <p:nvPicPr>
          <p:cNvPr id="8" name="Picture 4" descr="Kết quả hình ảnh cho trinh do dan tri, hoc thuc o viet nam ngay cang cao"/>
          <p:cNvPicPr>
            <a:picLocks noChangeAspect="1" noChangeArrowheads="1"/>
          </p:cNvPicPr>
          <p:nvPr/>
        </p:nvPicPr>
        <p:blipFill>
          <a:blip r:embed="rId6"/>
          <a:srcRect/>
          <a:stretch>
            <a:fillRect/>
          </a:stretch>
        </p:blipFill>
        <p:spPr bwMode="auto">
          <a:xfrm>
            <a:off x="4021135" y="4191000"/>
            <a:ext cx="2743200" cy="2438400"/>
          </a:xfrm>
          <a:prstGeom prst="rect">
            <a:avLst/>
          </a:prstGeom>
          <a:noFill/>
          <a:ln w="9525">
            <a:noFill/>
            <a:miter lim="800000"/>
            <a:headEnd/>
            <a:tailEnd/>
          </a:ln>
        </p:spPr>
      </p:pic>
    </p:spTree>
    <p:extLst>
      <p:ext uri="{BB962C8B-B14F-4D97-AF65-F5344CB8AC3E}">
        <p14:creationId xmlns:p14="http://schemas.microsoft.com/office/powerpoint/2010/main" val="40438356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810000" y="1676400"/>
            <a:ext cx="5029200" cy="4525963"/>
          </a:xfrm>
        </p:spPr>
        <p:txBody>
          <a:bodyPr>
            <a:normAutofit lnSpcReduction="10000"/>
          </a:bodyPr>
          <a:lstStyle/>
          <a:p>
            <a:r>
              <a:rPr lang="nl-NL" sz="2800" dirty="0" smtClean="0"/>
              <a:t>Kết hợp và phát huy đầy đủ vai trò của toàn bộ hệ thống chính trị và toàn xã hội, gia đình, nhà trường, từng cộng đồng dân cư trong việc chăm lo xây dựng con người có kỷ luật, có kỹ thuật, có năng suất và hiệu quả cao; bồi đắp tình bạn, tình đồng chí, đồng đội, hình thành nhân cách con người mới xã hội chủ nghĩa</a:t>
            </a:r>
            <a:endParaRPr lang="en-US" sz="2800" dirty="0"/>
          </a:p>
        </p:txBody>
      </p:sp>
      <p:pic>
        <p:nvPicPr>
          <p:cNvPr id="171010" name="Picture 2" descr="Bồi dưỡng thế hệ cách mạng cho đời sau theo Di chúc Hồ Chí Minh | Học viện  Cảnh sát nhân dân"/>
          <p:cNvPicPr>
            <a:picLocks noChangeAspect="1" noChangeArrowheads="1"/>
          </p:cNvPicPr>
          <p:nvPr/>
        </p:nvPicPr>
        <p:blipFill>
          <a:blip r:embed="rId2"/>
          <a:srcRect/>
          <a:stretch>
            <a:fillRect/>
          </a:stretch>
        </p:blipFill>
        <p:spPr bwMode="auto">
          <a:xfrm>
            <a:off x="155575" y="176012"/>
            <a:ext cx="3121025" cy="401498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dirty="0" smtClean="0">
                <a:latin typeface="Times New Roman" pitchFamily="18" charset="0"/>
                <a:cs typeface="Times New Roman" pitchFamily="18" charset="0"/>
              </a:rPr>
              <a:t>6</a:t>
            </a:r>
            <a:r>
              <a:rPr lang="nl-NL" sz="2800" i="1" dirty="0">
                <a:latin typeface="Times New Roman" pitchFamily="18" charset="0"/>
                <a:cs typeface="Times New Roman" pitchFamily="18" charset="0"/>
              </a:rPr>
              <a:t>. Các dân tộc trong cộng đồng Việt Nam bình đẳng, đoàn kết, tôn trọng và giúp đỡ nhau cùng phát triển</a:t>
            </a:r>
            <a:r>
              <a:rPr lang="en-US" sz="2800" b="1" dirty="0">
                <a:latin typeface="Times New Roman" pitchFamily="18" charset="0"/>
                <a:cs typeface="Times New Roman" pitchFamily="18" charset="0"/>
              </a:rPr>
              <a:t/>
            </a:r>
            <a:br>
              <a:rPr lang="en-US" sz="2800" b="1"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6800" y="1600200"/>
            <a:ext cx="3886200" cy="47285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Kết quả hình ảnh cho 54 dân tộc việt nam đoàn kế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00200"/>
            <a:ext cx="48768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8788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2847" y="400319"/>
            <a:ext cx="4780511" cy="54595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32010" y="400319"/>
            <a:ext cx="3799268" cy="1938992"/>
          </a:xfrm>
          <a:prstGeom prst="rect">
            <a:avLst/>
          </a:prstGeom>
        </p:spPr>
        <p:txBody>
          <a:bodyPr wrap="square">
            <a:spAutoFit/>
          </a:bodyPr>
          <a:lstStyle/>
          <a:p>
            <a:pPr marL="285750" indent="-285750" algn="just">
              <a:buFont typeface="Wingdings" panose="05000000000000000000" pitchFamily="2" charset="2"/>
              <a:buChar char="§"/>
            </a:pPr>
            <a:r>
              <a:rPr lang="nl-NL" sz="2400" b="1" dirty="0">
                <a:solidFill>
                  <a:srgbClr val="FF0000"/>
                </a:solidFill>
                <a:latin typeface="+mj-lt"/>
                <a:ea typeface="Times New Roman" panose="02020603050405020304" pitchFamily="18" charset="0"/>
              </a:rPr>
              <a:t>Bình đẳng” </a:t>
            </a:r>
            <a:r>
              <a:rPr lang="nl-NL" sz="2400" dirty="0">
                <a:solidFill>
                  <a:srgbClr val="000066"/>
                </a:solidFill>
                <a:latin typeface="+mj-lt"/>
                <a:ea typeface="Times New Roman" panose="02020603050405020304" pitchFamily="18" charset="0"/>
              </a:rPr>
              <a:t>là một </a:t>
            </a:r>
            <a:r>
              <a:rPr lang="nl-NL" sz="2400" b="1" dirty="0">
                <a:solidFill>
                  <a:srgbClr val="CC0099"/>
                </a:solidFill>
                <a:latin typeface="+mj-lt"/>
                <a:ea typeface="Times New Roman" panose="02020603050405020304" pitchFamily="18" charset="0"/>
              </a:rPr>
              <a:t>phẩm chất </a:t>
            </a:r>
            <a:r>
              <a:rPr lang="nl-NL" sz="2400" dirty="0">
                <a:solidFill>
                  <a:srgbClr val="000066"/>
                </a:solidFill>
                <a:latin typeface="+mj-lt"/>
                <a:ea typeface="Times New Roman" panose="02020603050405020304" pitchFamily="18" charset="0"/>
              </a:rPr>
              <a:t>và </a:t>
            </a:r>
            <a:r>
              <a:rPr lang="nl-NL" sz="2400" b="1" dirty="0">
                <a:solidFill>
                  <a:srgbClr val="CC0099"/>
                </a:solidFill>
                <a:latin typeface="+mj-lt"/>
                <a:ea typeface="Times New Roman" panose="02020603050405020304" pitchFamily="18" charset="0"/>
              </a:rPr>
              <a:t>giá trị nhân quyền </a:t>
            </a:r>
            <a:r>
              <a:rPr lang="nl-NL" sz="2400" dirty="0">
                <a:solidFill>
                  <a:srgbClr val="000066"/>
                </a:solidFill>
                <a:latin typeface="+mj-lt"/>
                <a:ea typeface="Times New Roman" panose="02020603050405020304" pitchFamily="18" charset="0"/>
              </a:rPr>
              <a:t>thể hiện trình độ phát triển và chất nhân văn cao của xã </a:t>
            </a:r>
            <a:r>
              <a:rPr lang="nl-NL" sz="2400" dirty="0" smtClean="0">
                <a:solidFill>
                  <a:srgbClr val="000066"/>
                </a:solidFill>
                <a:latin typeface="+mj-lt"/>
                <a:ea typeface="Times New Roman" panose="02020603050405020304" pitchFamily="18" charset="0"/>
              </a:rPr>
              <a:t>hội.</a:t>
            </a:r>
            <a:endParaRPr lang="en-US" sz="2400" dirty="0">
              <a:solidFill>
                <a:srgbClr val="000066"/>
              </a:solidFill>
              <a:latin typeface="+mj-lt"/>
            </a:endParaRPr>
          </a:p>
        </p:txBody>
      </p:sp>
      <p:sp>
        <p:nvSpPr>
          <p:cNvPr id="4" name="Rectangle 3"/>
          <p:cNvSpPr/>
          <p:nvPr/>
        </p:nvSpPr>
        <p:spPr>
          <a:xfrm>
            <a:off x="132009" y="3130103"/>
            <a:ext cx="3712336" cy="2677656"/>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0066"/>
                </a:solidFill>
                <a:latin typeface="+mj-lt"/>
                <a:ea typeface="Times New Roman" panose="02020603050405020304" pitchFamily="18" charset="0"/>
              </a:rPr>
              <a:t>X</a:t>
            </a:r>
            <a:r>
              <a:rPr lang="nl-NL" sz="2400" dirty="0" smtClean="0">
                <a:solidFill>
                  <a:srgbClr val="000066"/>
                </a:solidFill>
                <a:latin typeface="+mj-lt"/>
                <a:ea typeface="Times New Roman" panose="02020603050405020304" pitchFamily="18" charset="0"/>
              </a:rPr>
              <a:t>ã </a:t>
            </a:r>
            <a:r>
              <a:rPr lang="nl-NL" sz="2400" dirty="0">
                <a:solidFill>
                  <a:srgbClr val="000066"/>
                </a:solidFill>
                <a:latin typeface="+mj-lt"/>
                <a:ea typeface="Times New Roman" panose="02020603050405020304" pitchFamily="18" charset="0"/>
              </a:rPr>
              <a:t>hội </a:t>
            </a:r>
            <a:r>
              <a:rPr lang="nl-NL" sz="2400" dirty="0" smtClean="0">
                <a:solidFill>
                  <a:srgbClr val="000066"/>
                </a:solidFill>
                <a:latin typeface="+mj-lt"/>
                <a:ea typeface="Times New Roman" panose="02020603050405020304" pitchFamily="18" charset="0"/>
              </a:rPr>
              <a:t>XHCN là </a:t>
            </a:r>
            <a:r>
              <a:rPr lang="nl-NL" sz="2400" dirty="0">
                <a:solidFill>
                  <a:srgbClr val="000066"/>
                </a:solidFill>
                <a:latin typeface="+mj-lt"/>
                <a:ea typeface="Times New Roman" panose="02020603050405020304" pitchFamily="18" charset="0"/>
              </a:rPr>
              <a:t>bảo đảm bình đẳng </a:t>
            </a:r>
            <a:r>
              <a:rPr lang="nl-NL" sz="2400" b="1" u="sng" dirty="0">
                <a:solidFill>
                  <a:srgbClr val="660033"/>
                </a:solidFill>
                <a:latin typeface="+mj-lt"/>
                <a:ea typeface="Times New Roman" panose="02020603050405020304" pitchFamily="18" charset="0"/>
              </a:rPr>
              <a:t>không chỉ cho cá nhân </a:t>
            </a:r>
            <a:r>
              <a:rPr lang="nl-NL" sz="2400" dirty="0">
                <a:solidFill>
                  <a:srgbClr val="000066"/>
                </a:solidFill>
                <a:latin typeface="+mj-lt"/>
                <a:ea typeface="Times New Roman" panose="02020603050405020304" pitchFamily="18" charset="0"/>
              </a:rPr>
              <a:t>người công dân, mà còn ở cấp độ cho </a:t>
            </a:r>
            <a:r>
              <a:rPr lang="nl-NL" sz="2400" b="1" u="sng" dirty="0">
                <a:solidFill>
                  <a:srgbClr val="3333CC"/>
                </a:solidFill>
                <a:latin typeface="+mj-lt"/>
                <a:ea typeface="Times New Roman" panose="02020603050405020304" pitchFamily="18" charset="0"/>
              </a:rPr>
              <a:t>tất cả các cộng đồng, các dân tộc trong một quốc gia</a:t>
            </a:r>
            <a:r>
              <a:rPr lang="nl-NL" sz="2400" dirty="0">
                <a:solidFill>
                  <a:srgbClr val="000066"/>
                </a:solidFill>
                <a:latin typeface="+mj-lt"/>
                <a:ea typeface="Times New Roman" panose="02020603050405020304" pitchFamily="18" charset="0"/>
              </a:rPr>
              <a:t>. </a:t>
            </a:r>
            <a:endParaRPr lang="en-US" sz="2400" dirty="0">
              <a:solidFill>
                <a:srgbClr val="000066"/>
              </a:solidFill>
              <a:latin typeface="+mj-lt"/>
            </a:endParaRPr>
          </a:p>
        </p:txBody>
      </p:sp>
    </p:spTree>
    <p:extLst>
      <p:ext uri="{BB962C8B-B14F-4D97-AF65-F5344CB8AC3E}">
        <p14:creationId xmlns:p14="http://schemas.microsoft.com/office/powerpoint/2010/main" val="29882504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hứng minh câu nói “Đoàn kết là sức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703" y="1861099"/>
            <a:ext cx="3810000" cy="3593171"/>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Image result for , “đoàn kết” là sức mạ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6532" y="1828800"/>
            <a:ext cx="3147868" cy="336789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52400" y="5257800"/>
            <a:ext cx="8915403" cy="830997"/>
          </a:xfrm>
          <a:prstGeom prst="rect">
            <a:avLst/>
          </a:prstGeom>
        </p:spPr>
        <p:txBody>
          <a:bodyPr wrap="square">
            <a:spAutoFit/>
          </a:bodyPr>
          <a:lstStyle/>
          <a:p>
            <a:pPr algn="ctr"/>
            <a:r>
              <a:rPr lang="pl-PL" sz="2400" dirty="0" smtClean="0"/>
              <a:t>Các dân tộc trong đại gia đình Việt Nam dù ở trong nước hay ở nước ngoài bình đẳng, đoàn kết, tương trợ, giúp nhau cùng phát triển</a:t>
            </a:r>
            <a:r>
              <a:rPr lang="nl-NL" dirty="0" smtClean="0">
                <a:solidFill>
                  <a:srgbClr val="CC3300"/>
                </a:solidFill>
                <a:latin typeface="Times New Roman" panose="02020603050405020304" pitchFamily="18" charset="0"/>
                <a:ea typeface="Times New Roman" panose="02020603050405020304" pitchFamily="18" charset="0"/>
              </a:rPr>
              <a:t>. </a:t>
            </a:r>
            <a:endParaRPr lang="en-US" dirty="0">
              <a:solidFill>
                <a:srgbClr val="CC3300"/>
              </a:solidFill>
            </a:endParaRPr>
          </a:p>
        </p:txBody>
      </p:sp>
      <p:sp>
        <p:nvSpPr>
          <p:cNvPr id="5" name="Rectangle 4"/>
          <p:cNvSpPr/>
          <p:nvPr/>
        </p:nvSpPr>
        <p:spPr>
          <a:xfrm>
            <a:off x="304799" y="228600"/>
            <a:ext cx="8534401" cy="1569660"/>
          </a:xfrm>
          <a:prstGeom prst="rect">
            <a:avLst/>
          </a:prstGeom>
        </p:spPr>
        <p:txBody>
          <a:bodyPr wrap="square">
            <a:spAutoFit/>
          </a:bodyPr>
          <a:lstStyle/>
          <a:p>
            <a:r>
              <a:rPr lang="nl-NL" sz="2400" dirty="0" smtClean="0">
                <a:latin typeface="+mj-lt"/>
                <a:ea typeface="Times New Roman" panose="02020603050405020304" pitchFamily="18" charset="0"/>
              </a:rPr>
              <a:t>Đoàn kết các dân tộc có </a:t>
            </a:r>
            <a:r>
              <a:rPr lang="nl-NL" sz="2400" u="sng" dirty="0" smtClean="0">
                <a:latin typeface="+mj-lt"/>
                <a:ea typeface="Times New Roman" panose="02020603050405020304" pitchFamily="18" charset="0"/>
              </a:rPr>
              <a:t>vị trí chiến lược</a:t>
            </a:r>
            <a:r>
              <a:rPr lang="nl-NL" sz="2400" dirty="0" smtClean="0">
                <a:latin typeface="+mj-lt"/>
                <a:ea typeface="Times New Roman" panose="02020603050405020304" pitchFamily="18" charset="0"/>
              </a:rPr>
              <a:t>, lâu dài trong sự nghiệp cách mạng Việt Nam; </a:t>
            </a:r>
            <a:r>
              <a:rPr lang="pl-PL" sz="2400" dirty="0" smtClean="0"/>
              <a:t>là nguồn </a:t>
            </a:r>
            <a:r>
              <a:rPr lang="pl-PL" sz="2400" u="sng" dirty="0" smtClean="0"/>
              <a:t>sức mạnh, động lực chủ yếu </a:t>
            </a:r>
            <a:r>
              <a:rPr lang="pl-PL" sz="2400" dirty="0" smtClean="0"/>
              <a:t>và là nhân tố bền vững có ý nghĩa </a:t>
            </a:r>
            <a:r>
              <a:rPr lang="pl-PL" sz="2400" u="sng" dirty="0" smtClean="0"/>
              <a:t>quyết định thắng lợi </a:t>
            </a:r>
            <a:r>
              <a:rPr lang="pl-PL" sz="2400" dirty="0" smtClean="0"/>
              <a:t>của sự nghiệp cách mạng</a:t>
            </a:r>
            <a:r>
              <a:rPr lang="en-US" sz="2400" dirty="0" smtClean="0"/>
              <a:t>.</a:t>
            </a:r>
            <a:endParaRPr lang="en-US" sz="2400" dirty="0">
              <a:solidFill>
                <a:srgbClr val="7030A0"/>
              </a:solidFill>
              <a:latin typeface="+mj-lt"/>
            </a:endParaRPr>
          </a:p>
        </p:txBody>
      </p:sp>
    </p:spTree>
    <p:extLst>
      <p:ext uri="{BB962C8B-B14F-4D97-AF65-F5344CB8AC3E}">
        <p14:creationId xmlns:p14="http://schemas.microsoft.com/office/powerpoint/2010/main" val="3799999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15E07EF-2F4A-40C5-98FE-E8C15493A7D7}"/>
              </a:ext>
            </a:extLst>
          </p:cNvPr>
          <p:cNvSpPr/>
          <p:nvPr/>
        </p:nvSpPr>
        <p:spPr>
          <a:xfrm>
            <a:off x="3962403" y="1320614"/>
            <a:ext cx="1184113" cy="48574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t>Tôn </a:t>
            </a:r>
            <a:endParaRPr lang="nl-NL" sz="2800" b="1" dirty="0" smtClean="0"/>
          </a:p>
          <a:p>
            <a:pPr algn="ctr"/>
            <a:r>
              <a:rPr lang="nl-NL" sz="2800" b="1" dirty="0" smtClean="0"/>
              <a:t>trọng</a:t>
            </a:r>
          </a:p>
          <a:p>
            <a:pPr algn="ctr"/>
            <a:r>
              <a:rPr lang="nl-NL" sz="2800" b="1" dirty="0" smtClean="0"/>
              <a:t> và</a:t>
            </a:r>
          </a:p>
          <a:p>
            <a:pPr algn="ctr"/>
            <a:r>
              <a:rPr lang="nl-NL" sz="2800" b="1" dirty="0" smtClean="0"/>
              <a:t> </a:t>
            </a:r>
            <a:r>
              <a:rPr lang="nl-NL" sz="2800" b="1" dirty="0"/>
              <a:t>giúp </a:t>
            </a:r>
            <a:endParaRPr lang="nl-NL" sz="2800" b="1" dirty="0" smtClean="0"/>
          </a:p>
          <a:p>
            <a:pPr algn="ctr"/>
            <a:r>
              <a:rPr lang="nl-NL" sz="2800" b="1" dirty="0" smtClean="0"/>
              <a:t>nhau </a:t>
            </a:r>
            <a:endParaRPr lang="en-US" sz="2800" b="1" dirty="0">
              <a:solidFill>
                <a:prstClr val="white"/>
              </a:solidFill>
            </a:endParaRPr>
          </a:p>
        </p:txBody>
      </p:sp>
      <p:sp>
        <p:nvSpPr>
          <p:cNvPr id="5" name="Frame 4">
            <a:extLst>
              <a:ext uri="{FF2B5EF4-FFF2-40B4-BE49-F238E27FC236}">
                <a16:creationId xmlns:a16="http://schemas.microsoft.com/office/drawing/2014/main" id="{EE09CDD6-B7AA-4CE1-9639-6A79ABDBD9A0}"/>
              </a:ext>
            </a:extLst>
          </p:cNvPr>
          <p:cNvSpPr/>
          <p:nvPr/>
        </p:nvSpPr>
        <p:spPr>
          <a:xfrm>
            <a:off x="4116142" y="1328237"/>
            <a:ext cx="1082624" cy="4920165"/>
          </a:xfrm>
          <a:prstGeom prst="frame">
            <a:avLst>
              <a:gd name="adj1" fmla="val 259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black"/>
              </a:solidFill>
            </a:endParaRPr>
          </a:p>
        </p:txBody>
      </p:sp>
      <p:sp>
        <p:nvSpPr>
          <p:cNvPr id="46" name="Frame 45">
            <a:extLst>
              <a:ext uri="{FF2B5EF4-FFF2-40B4-BE49-F238E27FC236}">
                <a16:creationId xmlns:a16="http://schemas.microsoft.com/office/drawing/2014/main" id="{C6E3A4AC-9AEF-4C97-AFD2-6EBE325542DF}"/>
              </a:ext>
            </a:extLst>
          </p:cNvPr>
          <p:cNvSpPr/>
          <p:nvPr/>
        </p:nvSpPr>
        <p:spPr>
          <a:xfrm>
            <a:off x="683289" y="841749"/>
            <a:ext cx="2928214" cy="5186079"/>
          </a:xfrm>
          <a:prstGeom prst="frame">
            <a:avLst>
              <a:gd name="adj1" fmla="val 140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black"/>
              </a:solidFill>
            </a:endParaRPr>
          </a:p>
        </p:txBody>
      </p:sp>
      <p:sp>
        <p:nvSpPr>
          <p:cNvPr id="37" name="Rectangle 36"/>
          <p:cNvSpPr/>
          <p:nvPr/>
        </p:nvSpPr>
        <p:spPr>
          <a:xfrm>
            <a:off x="5257803" y="1726973"/>
            <a:ext cx="3969613" cy="461665"/>
          </a:xfrm>
          <a:prstGeom prst="rect">
            <a:avLst/>
          </a:prstGeom>
        </p:spPr>
        <p:txBody>
          <a:bodyPr wrap="none">
            <a:spAutoFit/>
          </a:bodyPr>
          <a:lstStyle/>
          <a:p>
            <a:r>
              <a:rPr lang="nl-NL" sz="2400" dirty="0" smtClean="0">
                <a:solidFill>
                  <a:srgbClr val="660033"/>
                </a:solidFill>
                <a:latin typeface="+mj-lt"/>
                <a:ea typeface="Times New Roman" panose="02020603050405020304" pitchFamily="18" charset="0"/>
              </a:rPr>
              <a:t>Là </a:t>
            </a:r>
            <a:r>
              <a:rPr lang="nl-NL" sz="2400" dirty="0">
                <a:solidFill>
                  <a:srgbClr val="660033"/>
                </a:solidFill>
                <a:latin typeface="+mj-lt"/>
                <a:ea typeface="Times New Roman" panose="02020603050405020304" pitchFamily="18" charset="0"/>
              </a:rPr>
              <a:t>tình thương, lòng nhân đạo</a:t>
            </a:r>
            <a:endParaRPr lang="en-US" sz="2400" dirty="0">
              <a:solidFill>
                <a:srgbClr val="660033"/>
              </a:solidFill>
              <a:latin typeface="+mj-lt"/>
            </a:endParaRPr>
          </a:p>
        </p:txBody>
      </p:sp>
      <p:sp>
        <p:nvSpPr>
          <p:cNvPr id="38" name="Rectangle 37"/>
          <p:cNvSpPr/>
          <p:nvPr/>
        </p:nvSpPr>
        <p:spPr>
          <a:xfrm>
            <a:off x="5357910" y="2740955"/>
            <a:ext cx="3517081" cy="1938992"/>
          </a:xfrm>
          <a:prstGeom prst="rect">
            <a:avLst/>
          </a:prstGeom>
        </p:spPr>
        <p:txBody>
          <a:bodyPr wrap="square">
            <a:spAutoFit/>
          </a:bodyPr>
          <a:lstStyle/>
          <a:p>
            <a:pPr algn="just"/>
            <a:r>
              <a:rPr lang="nl-NL" sz="2400" dirty="0" smtClean="0">
                <a:solidFill>
                  <a:srgbClr val="0070C0"/>
                </a:solidFill>
                <a:latin typeface="+mj-lt"/>
                <a:ea typeface="Times New Roman" panose="02020603050405020304" pitchFamily="18" charset="0"/>
              </a:rPr>
              <a:t>Là </a:t>
            </a:r>
            <a:r>
              <a:rPr lang="nl-NL" sz="2400" dirty="0">
                <a:solidFill>
                  <a:srgbClr val="0070C0"/>
                </a:solidFill>
                <a:latin typeface="+mj-lt"/>
                <a:ea typeface="Times New Roman" panose="02020603050405020304" pitchFamily="18" charset="0"/>
              </a:rPr>
              <a:t>đòi hỏi, yêu cầu, trách nhiệm và điều kiện thiết yếu cho sự phát triển của từng cá nhân, cộng đồng, dân tộc</a:t>
            </a:r>
            <a:endParaRPr lang="en-US" sz="2400" dirty="0">
              <a:solidFill>
                <a:srgbClr val="0070C0"/>
              </a:solidFill>
              <a:latin typeface="+mj-lt"/>
            </a:endParaRPr>
          </a:p>
        </p:txBody>
      </p:sp>
      <p:sp>
        <p:nvSpPr>
          <p:cNvPr id="39" name="Rectangle 38"/>
          <p:cNvSpPr/>
          <p:nvPr/>
        </p:nvSpPr>
        <p:spPr>
          <a:xfrm>
            <a:off x="5521381" y="4862942"/>
            <a:ext cx="3521660" cy="830997"/>
          </a:xfrm>
          <a:prstGeom prst="rect">
            <a:avLst/>
          </a:prstGeom>
        </p:spPr>
        <p:txBody>
          <a:bodyPr wrap="square">
            <a:spAutoFit/>
          </a:bodyPr>
          <a:lstStyle/>
          <a:p>
            <a:r>
              <a:rPr lang="nl-NL" sz="2400" dirty="0" smtClean="0">
                <a:solidFill>
                  <a:srgbClr val="CC6600"/>
                </a:solidFill>
                <a:latin typeface="+mj-lt"/>
                <a:ea typeface="Times New Roman" panose="02020603050405020304" pitchFamily="18" charset="0"/>
              </a:rPr>
              <a:t>Là </a:t>
            </a:r>
            <a:r>
              <a:rPr lang="nl-NL" sz="2400" dirty="0">
                <a:solidFill>
                  <a:srgbClr val="CC6600"/>
                </a:solidFill>
                <a:latin typeface="+mj-lt"/>
                <a:ea typeface="Times New Roman" panose="02020603050405020304" pitchFamily="18" charset="0"/>
              </a:rPr>
              <a:t>một tiêu chuẩn quan trọng của xã hội phát triển</a:t>
            </a:r>
            <a:endParaRPr lang="en-US" sz="2400" dirty="0">
              <a:solidFill>
                <a:srgbClr val="CC6600"/>
              </a:solidFill>
              <a:latin typeface="+mj-lt"/>
            </a:endParaRPr>
          </a:p>
        </p:txBody>
      </p:sp>
      <p:sp>
        <p:nvSpPr>
          <p:cNvPr id="40" name="Rectangle 39"/>
          <p:cNvSpPr/>
          <p:nvPr/>
        </p:nvSpPr>
        <p:spPr>
          <a:xfrm>
            <a:off x="396026" y="195216"/>
            <a:ext cx="8364828" cy="830997"/>
          </a:xfrm>
          <a:prstGeom prst="rect">
            <a:avLst/>
          </a:prstGeom>
        </p:spPr>
        <p:txBody>
          <a:bodyPr wrap="square">
            <a:spAutoFit/>
          </a:bodyPr>
          <a:lstStyle/>
          <a:p>
            <a:pPr algn="ctr"/>
            <a:r>
              <a:rPr lang="nl-NL" sz="2400" b="1" dirty="0">
                <a:solidFill>
                  <a:srgbClr val="00B050"/>
                </a:solidFill>
                <a:latin typeface="+mj-lt"/>
                <a:ea typeface="Times New Roman" panose="02020603050405020304" pitchFamily="18" charset="0"/>
              </a:rPr>
              <a:t>“</a:t>
            </a:r>
            <a:r>
              <a:rPr lang="nl-NL" sz="2400" b="1" u="sng" dirty="0">
                <a:solidFill>
                  <a:srgbClr val="00B050"/>
                </a:solidFill>
                <a:latin typeface="+mj-lt"/>
                <a:ea typeface="Times New Roman" panose="02020603050405020304" pitchFamily="18" charset="0"/>
              </a:rPr>
              <a:t>Bình đẳng” và “đoàn kế</a:t>
            </a:r>
            <a:r>
              <a:rPr lang="nl-NL" sz="2400" b="1" dirty="0">
                <a:solidFill>
                  <a:srgbClr val="00B050"/>
                </a:solidFill>
                <a:latin typeface="+mj-lt"/>
                <a:ea typeface="Times New Roman" panose="02020603050405020304" pitchFamily="18" charset="0"/>
              </a:rPr>
              <a:t>t” </a:t>
            </a:r>
            <a:r>
              <a:rPr lang="nl-NL" sz="2400" dirty="0">
                <a:solidFill>
                  <a:srgbClr val="CC0099"/>
                </a:solidFill>
                <a:latin typeface="+mj-lt"/>
                <a:ea typeface="Times New Roman" panose="02020603050405020304" pitchFamily="18" charset="0"/>
              </a:rPr>
              <a:t>chính là </a:t>
            </a:r>
            <a:r>
              <a:rPr lang="nl-NL" sz="2400" b="1" u="sng" dirty="0">
                <a:solidFill>
                  <a:srgbClr val="3333CC"/>
                </a:solidFill>
                <a:latin typeface="+mj-lt"/>
                <a:ea typeface="Times New Roman" panose="02020603050405020304" pitchFamily="18" charset="0"/>
              </a:rPr>
              <a:t>nền tảng </a:t>
            </a:r>
            <a:r>
              <a:rPr lang="nl-NL" sz="2400" dirty="0">
                <a:solidFill>
                  <a:srgbClr val="CC0099"/>
                </a:solidFill>
                <a:latin typeface="+mj-lt"/>
                <a:ea typeface="Times New Roman" panose="02020603050405020304" pitchFamily="18" charset="0"/>
              </a:rPr>
              <a:t>của sự </a:t>
            </a:r>
            <a:r>
              <a:rPr lang="nl-NL" sz="2400" b="1" u="sng" dirty="0">
                <a:solidFill>
                  <a:srgbClr val="CC6600"/>
                </a:solidFill>
                <a:latin typeface="+mj-lt"/>
                <a:ea typeface="Times New Roman" panose="02020603050405020304" pitchFamily="18" charset="0"/>
              </a:rPr>
              <a:t>“tôn trọng và giúp nhau cùng phát triển</a:t>
            </a:r>
            <a:r>
              <a:rPr lang="nl-NL" sz="2400" b="1" dirty="0">
                <a:solidFill>
                  <a:srgbClr val="CC6600"/>
                </a:solidFill>
                <a:latin typeface="+mj-lt"/>
                <a:ea typeface="Times New Roman" panose="02020603050405020304" pitchFamily="18" charset="0"/>
              </a:rPr>
              <a:t>”.</a:t>
            </a:r>
            <a:r>
              <a:rPr lang="nl-NL" sz="2400" b="1" dirty="0">
                <a:solidFill>
                  <a:srgbClr val="CC0099"/>
                </a:solidFill>
                <a:latin typeface="+mj-lt"/>
                <a:ea typeface="Times New Roman" panose="02020603050405020304" pitchFamily="18" charset="0"/>
              </a:rPr>
              <a:t> </a:t>
            </a:r>
            <a:endParaRPr lang="en-US" sz="2400" b="1" dirty="0">
              <a:solidFill>
                <a:srgbClr val="CC0099"/>
              </a:solidFill>
              <a:latin typeface="+mj-lt"/>
            </a:endParaRPr>
          </a:p>
        </p:txBody>
      </p:sp>
      <p:pic>
        <p:nvPicPr>
          <p:cNvPr id="42" name="Picture 2" descr="Image result for Tôn Trọng Và Giúp Nhau"/>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7045" r="17045"/>
          <a:stretch>
            <a:fillRect/>
          </a:stretch>
        </p:blipFill>
        <p:spPr bwMode="auto">
          <a:xfrm>
            <a:off x="251225" y="1328738"/>
            <a:ext cx="3537347" cy="4919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6827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1" y="220974"/>
            <a:ext cx="8474302" cy="1569660"/>
          </a:xfrm>
          <a:prstGeom prst="rect">
            <a:avLst/>
          </a:prstGeom>
        </p:spPr>
        <p:txBody>
          <a:bodyPr wrap="square">
            <a:spAutoFit/>
          </a:bodyPr>
          <a:lstStyle/>
          <a:p>
            <a:pPr algn="ctr"/>
            <a:r>
              <a:rPr lang="pl-PL" sz="2400" dirty="0" smtClean="0"/>
              <a:t>Bảo đảm công bằng và bình đẳng xã hội, chăm lo lợi ích thiết thực, chính đáng, hợp pháp của các giai cấp, các tầng lớp nhân dân; thực hiện dân chủ gắn liền với giữ gìn kỷ cương, chống quan liêu, tham nhũng, lãng phí.</a:t>
            </a:r>
            <a:endParaRPr lang="en-US" sz="2400" dirty="0" smtClean="0"/>
          </a:p>
        </p:txBody>
      </p:sp>
      <p:sp>
        <p:nvSpPr>
          <p:cNvPr id="4" name="AutoShape 2" descr="Image result for chiến thắng điện biên phủ"/>
          <p:cNvSpPr>
            <a:spLocks noChangeAspect="1" noChangeArrowheads="1"/>
          </p:cNvSpPr>
          <p:nvPr/>
        </p:nvSpPr>
        <p:spPr bwMode="auto">
          <a:xfrm>
            <a:off x="116681" y="-144463"/>
            <a:ext cx="2286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584" name="Picture 8" descr="Image result for cách mạng tháng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 y="2368639"/>
            <a:ext cx="2144332" cy="41083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Image result for chiến thắng điện biên ph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4332" y="2368634"/>
            <a:ext cx="2240924" cy="4108362"/>
          </a:xfrm>
          <a:prstGeom prst="rect">
            <a:avLst/>
          </a:prstGeom>
          <a:noFill/>
          <a:extLst>
            <a:ext uri="{909E8E84-426E-40DD-AFC4-6F175D3DCCD1}">
              <a14:hiddenFill xmlns:a14="http://schemas.microsoft.com/office/drawing/2010/main">
                <a:solidFill>
                  <a:srgbClr val="FFFFFF"/>
                </a:solidFill>
              </a14:hiddenFill>
            </a:ext>
          </a:extLst>
        </p:spPr>
      </p:pic>
      <p:pic>
        <p:nvPicPr>
          <p:cNvPr id="24586" name="Picture 10" descr="Image result for chiến dịch hồ chí mi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5257" y="2368634"/>
            <a:ext cx="2405130" cy="4108362"/>
          </a:xfrm>
          <a:prstGeom prst="rect">
            <a:avLst/>
          </a:prstGeom>
          <a:noFill/>
          <a:extLst>
            <a:ext uri="{909E8E84-426E-40DD-AFC4-6F175D3DCCD1}">
              <a14:hiddenFill xmlns:a14="http://schemas.microsoft.com/office/drawing/2010/main">
                <a:solidFill>
                  <a:srgbClr val="FFFFFF"/>
                </a:solidFill>
              </a14:hiddenFill>
            </a:ext>
          </a:extLst>
        </p:spPr>
      </p:pic>
      <p:pic>
        <p:nvPicPr>
          <p:cNvPr id="24588" name="Picture 12" descr="Image result for thắng lợi của công cuộc đổi mớ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90389" y="2368634"/>
            <a:ext cx="2279560" cy="4108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1580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304800" y="191733"/>
            <a:ext cx="9677400" cy="1392369"/>
          </a:xfrm>
          <a:prstGeom prst="ribbon2">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smtClean="0">
                <a:solidFill>
                  <a:schemeClr val="bg1"/>
                </a:solidFill>
                <a:latin typeface="+mj-lt"/>
                <a:cs typeface="Times New Roman" pitchFamily="18" charset="0"/>
              </a:rPr>
              <a:t>7.Có </a:t>
            </a:r>
            <a:r>
              <a:rPr lang="nl-NL" sz="2000" b="1" dirty="0">
                <a:solidFill>
                  <a:schemeClr val="bg1"/>
                </a:solidFill>
                <a:latin typeface="+mj-lt"/>
                <a:cs typeface="Times New Roman" pitchFamily="18" charset="0"/>
              </a:rPr>
              <a:t>Nhà nước pháp quyền xã hội chủ nghĩa của nhân dân, do nhân dân, vì nhân dân do Đảng Cộng sản lãnh đạo</a:t>
            </a:r>
            <a:endParaRPr lang="en-US" sz="2000" b="1" dirty="0">
              <a:solidFill>
                <a:schemeClr val="bg1"/>
              </a:solidFill>
              <a:latin typeface="+mj-lt"/>
              <a:cs typeface="Times New Roman" pitchFamily="18" charset="0"/>
            </a:endParaRPr>
          </a:p>
        </p:txBody>
      </p:sp>
      <p:pic>
        <p:nvPicPr>
          <p:cNvPr id="2050" name="Picture 2" descr="Khái niệm và đặt trưng của Nhà nước pháp quyền XHC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9225" y="1803045"/>
            <a:ext cx="3674470" cy="3895435"/>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806095" y="1803043"/>
            <a:ext cx="3623072" cy="1635618"/>
          </a:xfrm>
          <a:prstGeom prst="cloudCallout">
            <a:avLst/>
          </a:prstGeom>
          <a:solidFill>
            <a:srgbClr val="00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n-US" altLang="en-US" sz="2400" b="1" dirty="0" err="1"/>
              <a:t>Nhà</a:t>
            </a:r>
            <a:r>
              <a:rPr lang="en-US" altLang="en-US" sz="2400" b="1" dirty="0"/>
              <a:t> </a:t>
            </a:r>
            <a:r>
              <a:rPr lang="en-US" altLang="en-US" sz="2400" b="1" dirty="0" err="1"/>
              <a:t>nước</a:t>
            </a:r>
            <a:r>
              <a:rPr lang="en-US" altLang="en-US" sz="2400" b="1" dirty="0"/>
              <a:t> </a:t>
            </a:r>
            <a:r>
              <a:rPr lang="en-US" altLang="en-US" sz="2400" b="1" dirty="0" err="1"/>
              <a:t>pháp</a:t>
            </a:r>
            <a:r>
              <a:rPr lang="en-US" altLang="en-US" sz="2400" b="1" dirty="0"/>
              <a:t> </a:t>
            </a:r>
            <a:r>
              <a:rPr lang="en-US" altLang="en-US" sz="2400" b="1" dirty="0" err="1"/>
              <a:t>quyền</a:t>
            </a:r>
            <a:r>
              <a:rPr lang="en-US" altLang="en-US" sz="2400" b="1" dirty="0"/>
              <a:t> </a:t>
            </a:r>
            <a:r>
              <a:rPr lang="en-US" altLang="en-US" sz="2400" b="1" dirty="0" err="1"/>
              <a:t>là</a:t>
            </a:r>
            <a:r>
              <a:rPr lang="en-US" altLang="en-US" sz="2400" b="1" dirty="0"/>
              <a:t> </a:t>
            </a:r>
            <a:r>
              <a:rPr lang="en-US" altLang="en-US" sz="2400" b="1" dirty="0" err="1"/>
              <a:t>gì</a:t>
            </a:r>
            <a:r>
              <a:rPr lang="en-US" altLang="en-US" sz="2400" b="1" dirty="0"/>
              <a:t>?</a:t>
            </a:r>
          </a:p>
        </p:txBody>
      </p:sp>
      <p:sp>
        <p:nvSpPr>
          <p:cNvPr id="6" name="Rectangle 4"/>
          <p:cNvSpPr>
            <a:spLocks noChangeArrowheads="1"/>
          </p:cNvSpPr>
          <p:nvPr/>
        </p:nvSpPr>
        <p:spPr bwMode="auto">
          <a:xfrm>
            <a:off x="193183" y="4381828"/>
            <a:ext cx="484889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C00000"/>
                </a:solidFill>
                <a:latin typeface="+mj-lt"/>
              </a:rPr>
              <a:t>Nhà</a:t>
            </a:r>
            <a:r>
              <a:rPr lang="en-US" altLang="en-US" sz="2400" b="1" dirty="0">
                <a:solidFill>
                  <a:srgbClr val="C00000"/>
                </a:solidFill>
                <a:latin typeface="+mj-lt"/>
              </a:rPr>
              <a:t> </a:t>
            </a:r>
            <a:r>
              <a:rPr lang="en-US" altLang="en-US" sz="2400" b="1" dirty="0" err="1">
                <a:solidFill>
                  <a:srgbClr val="C00000"/>
                </a:solidFill>
                <a:latin typeface="+mj-lt"/>
              </a:rPr>
              <a:t>nước</a:t>
            </a:r>
            <a:r>
              <a:rPr lang="en-US" altLang="en-US" sz="2400" b="1" dirty="0">
                <a:solidFill>
                  <a:srgbClr val="C00000"/>
                </a:solidFill>
                <a:latin typeface="+mj-lt"/>
              </a:rPr>
              <a:t> </a:t>
            </a:r>
            <a:r>
              <a:rPr lang="en-US" altLang="en-US" sz="2400" b="1" dirty="0" err="1">
                <a:solidFill>
                  <a:srgbClr val="C00000"/>
                </a:solidFill>
                <a:latin typeface="+mj-lt"/>
              </a:rPr>
              <a:t>pháp</a:t>
            </a:r>
            <a:r>
              <a:rPr lang="en-US" altLang="en-US" sz="2400" b="1" dirty="0">
                <a:solidFill>
                  <a:srgbClr val="C00000"/>
                </a:solidFill>
                <a:latin typeface="+mj-lt"/>
              </a:rPr>
              <a:t> </a:t>
            </a:r>
            <a:r>
              <a:rPr lang="en-US" altLang="en-US" sz="2400" b="1" dirty="0" err="1">
                <a:solidFill>
                  <a:srgbClr val="C00000"/>
                </a:solidFill>
                <a:latin typeface="+mj-lt"/>
              </a:rPr>
              <a:t>quyền</a:t>
            </a:r>
            <a:r>
              <a:rPr lang="en-US" altLang="en-US" sz="2400" b="1" dirty="0">
                <a:solidFill>
                  <a:srgbClr val="C00000"/>
                </a:solidFill>
                <a:latin typeface="+mj-lt"/>
              </a:rPr>
              <a:t> </a:t>
            </a:r>
            <a:r>
              <a:rPr lang="vi-VN" altLang="en-US" sz="2400" dirty="0">
                <a:solidFill>
                  <a:srgbClr val="002060"/>
                </a:solidFill>
                <a:latin typeface="+mj-lt"/>
              </a:rPr>
              <a:t>là nhà nước quản lý kinh tế - xã hội bằng</a:t>
            </a:r>
            <a:r>
              <a:rPr lang="vi-VN" altLang="en-US" sz="2400" dirty="0">
                <a:solidFill>
                  <a:srgbClr val="C00000"/>
                </a:solidFill>
                <a:latin typeface="+mj-lt"/>
              </a:rPr>
              <a:t> </a:t>
            </a:r>
            <a:r>
              <a:rPr lang="vi-VN" altLang="en-US" sz="2400" b="1" dirty="0">
                <a:solidFill>
                  <a:srgbClr val="CC00CC"/>
                </a:solidFill>
                <a:latin typeface="+mj-lt"/>
              </a:rPr>
              <a:t>pháp</a:t>
            </a:r>
            <a:r>
              <a:rPr lang="vi-VN" altLang="en-US" sz="2400" dirty="0">
                <a:solidFill>
                  <a:srgbClr val="CC00CC"/>
                </a:solidFill>
                <a:latin typeface="+mj-lt"/>
              </a:rPr>
              <a:t> </a:t>
            </a:r>
            <a:r>
              <a:rPr lang="vi-VN" altLang="en-US" sz="2400" b="1" dirty="0">
                <a:solidFill>
                  <a:srgbClr val="CC00CC"/>
                </a:solidFill>
                <a:latin typeface="+mj-lt"/>
              </a:rPr>
              <a:t>luật</a:t>
            </a:r>
            <a:r>
              <a:rPr lang="vi-VN" altLang="en-US" sz="2400" dirty="0">
                <a:solidFill>
                  <a:srgbClr val="CC00CC"/>
                </a:solidFill>
                <a:latin typeface="+mj-lt"/>
              </a:rPr>
              <a:t> </a:t>
            </a:r>
            <a:r>
              <a:rPr lang="vi-VN" altLang="en-US" sz="2400" dirty="0">
                <a:solidFill>
                  <a:srgbClr val="002060"/>
                </a:solidFill>
                <a:latin typeface="+mj-lt"/>
              </a:rPr>
              <a:t>và hoạt động tuân theo</a:t>
            </a:r>
            <a:r>
              <a:rPr lang="vi-VN" altLang="en-US" sz="2400" dirty="0">
                <a:solidFill>
                  <a:srgbClr val="C00000"/>
                </a:solidFill>
                <a:latin typeface="+mj-lt"/>
              </a:rPr>
              <a:t> </a:t>
            </a:r>
            <a:r>
              <a:rPr lang="vi-VN" altLang="en-US" sz="2400" b="1" dirty="0">
                <a:solidFill>
                  <a:srgbClr val="CC00CC"/>
                </a:solidFill>
                <a:latin typeface="+mj-lt"/>
              </a:rPr>
              <a:t>pháp</a:t>
            </a:r>
            <a:r>
              <a:rPr lang="vi-VN" altLang="en-US" sz="2400" dirty="0">
                <a:solidFill>
                  <a:srgbClr val="CC00CC"/>
                </a:solidFill>
                <a:latin typeface="+mj-lt"/>
              </a:rPr>
              <a:t> </a:t>
            </a:r>
            <a:r>
              <a:rPr lang="vi-VN" altLang="en-US" sz="2400" b="1" dirty="0">
                <a:solidFill>
                  <a:srgbClr val="CC00CC"/>
                </a:solidFill>
                <a:latin typeface="+mj-lt"/>
              </a:rPr>
              <a:t>luật.</a:t>
            </a:r>
            <a:endParaRPr lang="en-US" altLang="en-US" sz="2400" b="1" dirty="0">
              <a:solidFill>
                <a:srgbClr val="CC00CC"/>
              </a:solidFill>
              <a:latin typeface="+mj-lt"/>
            </a:endParaRPr>
          </a:p>
        </p:txBody>
      </p:sp>
    </p:spTree>
    <p:extLst>
      <p:ext uri="{BB962C8B-B14F-4D97-AF65-F5344CB8AC3E}">
        <p14:creationId xmlns:p14="http://schemas.microsoft.com/office/powerpoint/2010/main" val="474042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7239" y="214432"/>
            <a:ext cx="8570891" cy="1200329"/>
          </a:xfrm>
          <a:prstGeom prst="rect">
            <a:avLst/>
          </a:prstGeom>
        </p:spPr>
        <p:txBody>
          <a:bodyPr wrap="square">
            <a:spAutoFit/>
          </a:bodyPr>
          <a:lstStyle/>
          <a:p>
            <a:pPr algn="ctr"/>
            <a:r>
              <a:rPr lang="vi-VN" sz="2400" b="1" u="sng" dirty="0">
                <a:solidFill>
                  <a:srgbClr val="FF0000"/>
                </a:solidFill>
                <a:latin typeface="Roboto"/>
              </a:rPr>
              <a:t>Nhà nước pháp quyền XHCN</a:t>
            </a:r>
            <a:r>
              <a:rPr lang="vi-VN" sz="2400" dirty="0">
                <a:solidFill>
                  <a:srgbClr val="000066"/>
                </a:solidFill>
                <a:latin typeface="Roboto"/>
              </a:rPr>
              <a:t> là một Nhà nước </a:t>
            </a:r>
            <a:r>
              <a:rPr lang="vi-VN" sz="2400" b="1" dirty="0">
                <a:solidFill>
                  <a:srgbClr val="CC6600"/>
                </a:solidFill>
                <a:latin typeface="+mj-lt"/>
              </a:rPr>
              <a:t>vừa phải thể hiện được các giá trị phổ </a:t>
            </a:r>
            <a:r>
              <a:rPr lang="en-US" sz="2400" b="1" dirty="0" smtClean="0">
                <a:solidFill>
                  <a:srgbClr val="CC6600"/>
                </a:solidFill>
                <a:latin typeface="+mj-lt"/>
              </a:rPr>
              <a:t>b</a:t>
            </a:r>
            <a:r>
              <a:rPr lang="vi-VN" sz="2400" b="1" dirty="0" smtClean="0">
                <a:solidFill>
                  <a:srgbClr val="CC6600"/>
                </a:solidFill>
                <a:latin typeface="+mj-lt"/>
              </a:rPr>
              <a:t>iến </a:t>
            </a:r>
            <a:r>
              <a:rPr lang="vi-VN" sz="2400" b="1" dirty="0">
                <a:solidFill>
                  <a:srgbClr val="CC6600"/>
                </a:solidFill>
                <a:latin typeface="+mj-lt"/>
              </a:rPr>
              <a:t>của nhà nước pháp quyền</a:t>
            </a:r>
            <a:r>
              <a:rPr lang="vi-VN" sz="2400" dirty="0">
                <a:solidFill>
                  <a:srgbClr val="000066"/>
                </a:solidFill>
                <a:latin typeface="Roboto"/>
              </a:rPr>
              <a:t>, </a:t>
            </a:r>
            <a:r>
              <a:rPr lang="vi-VN" sz="2400" b="1" dirty="0">
                <a:solidFill>
                  <a:srgbClr val="006600"/>
                </a:solidFill>
                <a:latin typeface="Roboto"/>
              </a:rPr>
              <a:t>vừa khẳng định được </a:t>
            </a:r>
            <a:r>
              <a:rPr lang="vi-VN" sz="2400" b="1" u="sng" dirty="0">
                <a:solidFill>
                  <a:srgbClr val="CC0099"/>
                </a:solidFill>
                <a:latin typeface="Roboto"/>
              </a:rPr>
              <a:t>bản sắc đặc thù của riêng mình.</a:t>
            </a:r>
            <a:endParaRPr lang="en-US" sz="2400" b="1" u="sng" dirty="0">
              <a:solidFill>
                <a:srgbClr val="CC0099"/>
              </a:solidFill>
            </a:endParaRPr>
          </a:p>
        </p:txBody>
      </p:sp>
      <p:pic>
        <p:nvPicPr>
          <p:cNvPr id="3074" name="Picture 2" descr="Image result for nhà nước pháp quyền xã hội chủ nghĩa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095" y="1764407"/>
            <a:ext cx="7543029" cy="415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1736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304443" y="1078439"/>
            <a:ext cx="8610164" cy="5348119"/>
            <a:chOff x="121" y="1174"/>
            <a:chExt cx="5488" cy="2527"/>
          </a:xfrm>
        </p:grpSpPr>
        <p:sp>
          <p:nvSpPr>
            <p:cNvPr id="15365" name="WordArt 4"/>
            <p:cNvSpPr>
              <a:spLocks noChangeArrowheads="1" noChangeShapeType="1" noTextEdit="1"/>
            </p:cNvSpPr>
            <p:nvPr/>
          </p:nvSpPr>
          <p:spPr bwMode="auto">
            <a:xfrm>
              <a:off x="121" y="1174"/>
              <a:ext cx="5488" cy="247"/>
            </a:xfrm>
            <a:prstGeom prst="rect">
              <a:avLst/>
            </a:prstGeom>
          </p:spPr>
          <p:txBody>
            <a:bodyPr wrap="none" fromWordArt="1">
              <a:prstTxWarp prst="textPlain">
                <a:avLst>
                  <a:gd name="adj" fmla="val 50000"/>
                </a:avLst>
              </a:prstTxWarp>
            </a:bodyPr>
            <a:lstStyle/>
            <a:p>
              <a:pPr algn="ctr">
                <a:buFont typeface="Wingdings" pitchFamily="2" charset="2"/>
                <a:buChar char="Ø"/>
              </a:pPr>
              <a:r>
                <a:rPr lang="vi-VN" sz="3600" kern="10" dirty="0" smtClean="0">
                  <a:ln w="9525">
                    <a:solidFill>
                      <a:srgbClr val="FF0000"/>
                    </a:solidFill>
                    <a:round/>
                    <a:headEnd/>
                    <a:tailEnd/>
                  </a:ln>
                  <a:solidFill>
                    <a:srgbClr val="FFFF00"/>
                  </a:solidFill>
                  <a:latin typeface="Arial Đen"/>
                </a:rPr>
                <a:t>Nhà </a:t>
              </a:r>
              <a:r>
                <a:rPr lang="vi-VN" sz="3600" kern="10" dirty="0">
                  <a:ln w="9525">
                    <a:solidFill>
                      <a:srgbClr val="FF0000"/>
                    </a:solidFill>
                    <a:round/>
                    <a:headEnd/>
                    <a:tailEnd/>
                  </a:ln>
                  <a:solidFill>
                    <a:srgbClr val="FFFF00"/>
                  </a:solidFill>
                  <a:latin typeface="Arial Đen"/>
                </a:rPr>
                <a:t>nước của dân, do dân và vì </a:t>
              </a:r>
              <a:r>
                <a:rPr lang="vi-VN" sz="3600" kern="10" dirty="0" smtClean="0">
                  <a:ln w="9525">
                    <a:solidFill>
                      <a:srgbClr val="FF0000"/>
                    </a:solidFill>
                    <a:round/>
                    <a:headEnd/>
                    <a:tailEnd/>
                  </a:ln>
                  <a:solidFill>
                    <a:srgbClr val="FFFF00"/>
                  </a:solidFill>
                  <a:latin typeface="Arial Đen"/>
                </a:rPr>
                <a:t>dân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thể</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hiện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quyền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làm</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chủ</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của</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nhân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dân</a:t>
              </a:r>
              <a:endParaRPr lang="en-US" sz="3600" kern="10" dirty="0">
                <a:ln w="9525">
                  <a:solidFill>
                    <a:srgbClr val="FF0000"/>
                  </a:solidFill>
                  <a:round/>
                  <a:headEnd/>
                  <a:tailEnd/>
                </a:ln>
                <a:solidFill>
                  <a:srgbClr val="FFFF00"/>
                </a:solidFill>
                <a:latin typeface="Arial Đen"/>
              </a:endParaRPr>
            </a:p>
          </p:txBody>
        </p:sp>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533400" y="284169"/>
            <a:ext cx="86106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600" b="1" i="1" dirty="0" err="1" smtClean="0">
                <a:solidFill>
                  <a:srgbClr val="990000"/>
                </a:solidFill>
              </a:rPr>
              <a:t>Nhà</a:t>
            </a:r>
            <a:r>
              <a:rPr lang="en-US" altLang="en-US" sz="2600" b="1" i="1" dirty="0" smtClean="0">
                <a:solidFill>
                  <a:srgbClr val="990000"/>
                </a:solidFill>
              </a:rPr>
              <a:t> </a:t>
            </a:r>
            <a:r>
              <a:rPr lang="en-US" altLang="en-US" sz="2600" b="1" i="1" dirty="0" err="1">
                <a:solidFill>
                  <a:srgbClr val="990000"/>
                </a:solidFill>
              </a:rPr>
              <a:t>nước</a:t>
            </a:r>
            <a:r>
              <a:rPr lang="en-US" altLang="en-US" sz="2600" b="1" i="1" dirty="0">
                <a:solidFill>
                  <a:srgbClr val="990000"/>
                </a:solidFill>
              </a:rPr>
              <a:t> </a:t>
            </a:r>
            <a:r>
              <a:rPr lang="en-US" altLang="en-US" sz="2600" b="1" i="1" dirty="0" err="1">
                <a:solidFill>
                  <a:srgbClr val="990000"/>
                </a:solidFill>
              </a:rPr>
              <a:t>pháp</a:t>
            </a:r>
            <a:r>
              <a:rPr lang="en-US" altLang="en-US" sz="2600" b="1" i="1" dirty="0">
                <a:solidFill>
                  <a:srgbClr val="990000"/>
                </a:solidFill>
              </a:rPr>
              <a:t> </a:t>
            </a:r>
            <a:r>
              <a:rPr lang="en-US" altLang="en-US" sz="2600" b="1" i="1" dirty="0" err="1">
                <a:solidFill>
                  <a:srgbClr val="990000"/>
                </a:solidFill>
              </a:rPr>
              <a:t>quyền</a:t>
            </a:r>
            <a:r>
              <a:rPr lang="en-US" altLang="en-US" sz="2600" b="1" i="1" dirty="0">
                <a:solidFill>
                  <a:srgbClr val="990000"/>
                </a:solidFill>
              </a:rPr>
              <a:t> XHCN </a:t>
            </a:r>
            <a:r>
              <a:rPr lang="en-US" altLang="en-US" sz="2600" b="1" i="1" dirty="0" err="1">
                <a:solidFill>
                  <a:srgbClr val="990000"/>
                </a:solidFill>
              </a:rPr>
              <a:t>Việt</a:t>
            </a:r>
            <a:r>
              <a:rPr lang="en-US" altLang="en-US" sz="2600" b="1" i="1" dirty="0">
                <a:solidFill>
                  <a:srgbClr val="990000"/>
                </a:solidFill>
              </a:rPr>
              <a:t> </a:t>
            </a:r>
            <a:r>
              <a:rPr lang="en-US" altLang="en-US" sz="2600" b="1" i="1" dirty="0" smtClean="0">
                <a:solidFill>
                  <a:srgbClr val="990000"/>
                </a:solidFill>
              </a:rPr>
              <a:t>Nam </a:t>
            </a:r>
            <a:r>
              <a:rPr lang="en-US" altLang="en-US" sz="2600" b="1" i="1" dirty="0" err="1" smtClean="0">
                <a:solidFill>
                  <a:srgbClr val="990000"/>
                </a:solidFill>
              </a:rPr>
              <a:t>là</a:t>
            </a:r>
            <a:r>
              <a:rPr lang="en-US" altLang="en-US" sz="2600" b="1" i="1" dirty="0" smtClean="0">
                <a:solidFill>
                  <a:srgbClr val="990000"/>
                </a:solidFill>
              </a:rPr>
              <a:t>:</a:t>
            </a:r>
            <a:endParaRPr lang="en-US" altLang="en-US" sz="2600" dirty="0">
              <a:solidFill>
                <a:srgbClr val="990000"/>
              </a:solidFill>
            </a:endParaRPr>
          </a:p>
        </p:txBody>
      </p:sp>
      <p:cxnSp>
        <p:nvCxnSpPr>
          <p:cNvPr id="5" name="Straight Connector 4"/>
          <p:cNvCxnSpPr/>
          <p:nvPr/>
        </p:nvCxnSpPr>
        <p:spPr>
          <a:xfrm>
            <a:off x="2992043" y="914400"/>
            <a:ext cx="2951559" cy="0"/>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6525373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1656164" y="5715000"/>
            <a:ext cx="5941219"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3450" y="2209800"/>
            <a:ext cx="28575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4" y="2230438"/>
            <a:ext cx="1670447"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18152" y="3571875"/>
            <a:ext cx="696515"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3042051" y="2230438"/>
            <a:ext cx="1587103"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49291" y="3492508"/>
            <a:ext cx="751284"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228600" y="457200"/>
            <a:ext cx="8534400" cy="1200329"/>
          </a:xfrm>
          <a:prstGeom prst="rect">
            <a:avLst/>
          </a:prstGeom>
        </p:spPr>
        <p:txBody>
          <a:bodyPr wrap="square">
            <a:spAutoFit/>
          </a:bodyPr>
          <a:lstStyle/>
          <a:p>
            <a:pPr algn="just">
              <a:buFont typeface="Wingdings" pitchFamily="2" charset="2"/>
              <a:buChar char="Ø"/>
            </a:pPr>
            <a:r>
              <a:rPr lang="en-US" sz="2400" dirty="0" smtClean="0"/>
              <a:t>T</a:t>
            </a:r>
            <a:r>
              <a:rPr lang="pl-PL" sz="2400" dirty="0" smtClean="0"/>
              <a:t>ổ chức và hoạt động trên cơ sở Hiến pháp, tôn trọng và bảo vệ Hiến pháp. Nhà nước quản lý xã hội bằng pháp luật, bảo đảm vị trí tối thượng của pháp luật trong đời sống xã hội</a:t>
            </a:r>
            <a:endParaRPr lang="en-US" sz="2400" dirty="0"/>
          </a:p>
        </p:txBody>
      </p:sp>
    </p:spTree>
    <p:extLst>
      <p:ext uri="{BB962C8B-B14F-4D97-AF65-F5344CB8AC3E}">
        <p14:creationId xmlns:p14="http://schemas.microsoft.com/office/powerpoint/2010/main" val="2435622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1656163" y="5876925"/>
            <a:ext cx="6059090"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3051" y="3357571"/>
            <a:ext cx="2559844" cy="2160587"/>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3927" y="3357563"/>
            <a:ext cx="2752725" cy="2235200"/>
          </a:xfrm>
          <a:prstGeom prst="rect">
            <a:avLst/>
          </a:prstGeom>
          <a:noFill/>
          <a:ln w="57150">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9973" y="1447800"/>
            <a:ext cx="1139428" cy="1531938"/>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7609" y="1447808"/>
            <a:ext cx="1253729" cy="1662113"/>
          </a:xfrm>
          <a:prstGeom prst="rect">
            <a:avLst/>
          </a:prstGeom>
          <a:noFill/>
          <a:ln w="5715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1" y="1447800"/>
            <a:ext cx="1339454"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5306" name="WordArt 10"/>
          <p:cNvSpPr>
            <a:spLocks noChangeArrowheads="1" noChangeShapeType="1" noTextEdit="1"/>
          </p:cNvSpPr>
          <p:nvPr/>
        </p:nvSpPr>
        <p:spPr bwMode="auto">
          <a:xfrm>
            <a:off x="228600" y="381008"/>
            <a:ext cx="8305800" cy="593725"/>
          </a:xfrm>
          <a:prstGeom prst="rect">
            <a:avLst/>
          </a:prstGeom>
        </p:spPr>
        <p:txBody>
          <a:bodyPr wrap="none" fromWordArt="1">
            <a:prstTxWarp prst="textPlain">
              <a:avLst>
                <a:gd name="adj" fmla="val 50000"/>
              </a:avLst>
            </a:prstTxWarp>
          </a:bodyPr>
          <a:lstStyle/>
          <a:p>
            <a:pPr algn="ctr">
              <a:buFont typeface="Wingdings" pitchFamily="2" charset="2"/>
              <a:buChar char="Ø"/>
            </a:pPr>
            <a:r>
              <a:rPr lang="en-US" sz="3600" kern="10" dirty="0" smtClean="0">
                <a:ln w="9525">
                  <a:solidFill>
                    <a:srgbClr val="FF0000"/>
                  </a:solidFill>
                  <a:round/>
                  <a:headEnd/>
                  <a:tailEnd/>
                </a:ln>
                <a:latin typeface="Arial Đen"/>
              </a:rPr>
              <a:t> </a:t>
            </a:r>
            <a:r>
              <a:rPr lang="vi-VN" sz="3600" kern="10" dirty="0" smtClean="0">
                <a:ln w="9525">
                  <a:solidFill>
                    <a:srgbClr val="FF0000"/>
                  </a:solidFill>
                  <a:round/>
                  <a:headEnd/>
                  <a:tailEnd/>
                </a:ln>
                <a:latin typeface="Arial Đen"/>
              </a:rPr>
              <a:t>nhà </a:t>
            </a:r>
            <a:r>
              <a:rPr lang="vi-VN" sz="3600" kern="10" dirty="0">
                <a:ln w="9525">
                  <a:solidFill>
                    <a:srgbClr val="FF0000"/>
                  </a:solidFill>
                  <a:round/>
                  <a:headEnd/>
                  <a:tailEnd/>
                </a:ln>
                <a:latin typeface="Arial Đen"/>
              </a:rPr>
              <a:t>nước tôn trọng bảo vệ quyền con người, </a:t>
            </a:r>
            <a:r>
              <a:rPr lang="vi-VN" sz="3600" kern="10" dirty="0" smtClean="0">
                <a:ln w="9525">
                  <a:solidFill>
                    <a:srgbClr val="FF0000"/>
                  </a:solidFill>
                  <a:round/>
                  <a:headEnd/>
                  <a:tailEnd/>
                </a:ln>
                <a:latin typeface="Arial Đen"/>
              </a:rPr>
              <a:t>các quyền và tự do của  </a:t>
            </a:r>
            <a:r>
              <a:rPr lang="vi-VN" sz="3600" kern="10" dirty="0">
                <a:ln w="9525">
                  <a:solidFill>
                    <a:srgbClr val="FF0000"/>
                  </a:solidFill>
                  <a:round/>
                  <a:headEnd/>
                  <a:tailEnd/>
                </a:ln>
                <a:latin typeface="Arial Đen"/>
              </a:rPr>
              <a:t>công dân</a:t>
            </a:r>
            <a:endParaRPr lang="en-US" sz="3600" kern="10" dirty="0">
              <a:ln w="9525">
                <a:solidFill>
                  <a:srgbClr val="FF0000"/>
                </a:solidFill>
                <a:round/>
                <a:headEnd/>
                <a:tailEnd/>
              </a:ln>
              <a:latin typeface="Arial Đen"/>
            </a:endParaRPr>
          </a:p>
        </p:txBody>
      </p:sp>
    </p:spTree>
    <p:extLst>
      <p:ext uri="{BB962C8B-B14F-4D97-AF65-F5344CB8AC3E}">
        <p14:creationId xmlns:p14="http://schemas.microsoft.com/office/powerpoint/2010/main" val="10557947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5306"/>
                                        </p:tgtEl>
                                        <p:attrNameLst>
                                          <p:attrName>style.visibility</p:attrName>
                                        </p:attrNameLst>
                                      </p:cBhvr>
                                      <p:to>
                                        <p:strVal val="visible"/>
                                      </p:to>
                                    </p:set>
                                    <p:anim calcmode="lin" valueType="num">
                                      <p:cBhvr>
                                        <p:cTn id="13" dur="1000" fill="hold"/>
                                        <p:tgtEl>
                                          <p:spTgt spid="55306"/>
                                        </p:tgtEl>
                                        <p:attrNameLst>
                                          <p:attrName>ppt_x</p:attrName>
                                        </p:attrNameLst>
                                      </p:cBhvr>
                                      <p:tavLst>
                                        <p:tav tm="0">
                                          <p:val>
                                            <p:strVal val="#ppt_x-.2"/>
                                          </p:val>
                                        </p:tav>
                                        <p:tav tm="100000">
                                          <p:val>
                                            <p:strVal val="#ppt_x"/>
                                          </p:val>
                                        </p:tav>
                                      </p:tavLst>
                                    </p:anim>
                                    <p:anim calcmode="lin" valueType="num">
                                      <p:cBhvr>
                                        <p:cTn id="14" dur="1000" fill="hold"/>
                                        <p:tgtEl>
                                          <p:spTgt spid="5530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30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buFont typeface="Wingdings" pitchFamily="2" charset="2"/>
              <a:buChar char="Ø"/>
            </a:pPr>
            <a:r>
              <a:rPr lang="en-US" sz="2400" dirty="0" smtClean="0"/>
              <a:t>G</a:t>
            </a:r>
            <a:r>
              <a:rPr lang="pl-PL" sz="2400" dirty="0" smtClean="0"/>
              <a:t>iữ vững mối liên hệ giữa Nhà nước và công dân, giữa Nhà nước và xã hội. </a:t>
            </a:r>
            <a:r>
              <a:rPr lang="en-US" sz="2400" dirty="0" smtClean="0"/>
              <a:t/>
            </a:r>
            <a:br>
              <a:rPr lang="en-US" sz="2400" dirty="0" smtClean="0"/>
            </a:br>
            <a:endParaRPr lang="en-US" sz="2400" dirty="0"/>
          </a:p>
        </p:txBody>
      </p:sp>
      <p:pic>
        <p:nvPicPr>
          <p:cNvPr id="1026" name="Picture 2" descr="Giải quyết mối quan hệ giữa nhà nước và thị trường ở nước ta hiện nay"/>
          <p:cNvPicPr>
            <a:picLocks noGrp="1" noChangeAspect="1" noChangeArrowheads="1"/>
          </p:cNvPicPr>
          <p:nvPr>
            <p:ph idx="1"/>
          </p:nvPr>
        </p:nvPicPr>
        <p:blipFill>
          <a:blip r:embed="rId2"/>
          <a:srcRect/>
          <a:stretch>
            <a:fillRect/>
          </a:stretch>
        </p:blipFill>
        <p:spPr bwMode="auto">
          <a:xfrm>
            <a:off x="4724400" y="3886200"/>
            <a:ext cx="3680460" cy="2545080"/>
          </a:xfrm>
          <a:prstGeom prst="rect">
            <a:avLst/>
          </a:prstGeom>
          <a:noFill/>
        </p:spPr>
      </p:pic>
      <p:pic>
        <p:nvPicPr>
          <p:cNvPr id="1028" name="Picture 4" descr="Nhà nước pháp quyền - Công cụ thực hiện dân chủ - Viện Triết học, Viện Hàn  lâm KHXH Việt Nam"/>
          <p:cNvPicPr>
            <a:picLocks noChangeAspect="1" noChangeArrowheads="1"/>
          </p:cNvPicPr>
          <p:nvPr/>
        </p:nvPicPr>
        <p:blipFill>
          <a:blip r:embed="rId3"/>
          <a:srcRect/>
          <a:stretch>
            <a:fillRect/>
          </a:stretch>
        </p:blipFill>
        <p:spPr bwMode="auto">
          <a:xfrm>
            <a:off x="685800" y="2133600"/>
            <a:ext cx="3810000" cy="28575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13" descr="coqua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7400" y="1828792"/>
            <a:ext cx="25146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72050" y="1904992"/>
            <a:ext cx="222885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3000" y="1371600"/>
            <a:ext cx="1771650" cy="127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57200" y="152400"/>
            <a:ext cx="8382000" cy="1200329"/>
          </a:xfrm>
          <a:prstGeom prst="rect">
            <a:avLst/>
          </a:prstGeom>
        </p:spPr>
        <p:txBody>
          <a:bodyPr wrap="square">
            <a:spAutoFit/>
          </a:bodyPr>
          <a:lstStyle/>
          <a:p>
            <a:r>
              <a:rPr lang="pl-PL" sz="2400" dirty="0" smtClean="0"/>
              <a:t>Tiếp tục xây dựng, hoàn thiện Nhà nước pháp quyền xã hội chủ nghĩa do </a:t>
            </a:r>
            <a:r>
              <a:rPr lang="pl-PL" sz="2400" u="sng" dirty="0" smtClean="0"/>
              <a:t>Đảng lãnh đạo là nhiệm vụ trọng tâm </a:t>
            </a:r>
            <a:r>
              <a:rPr lang="pl-PL" sz="2400" dirty="0" smtClean="0"/>
              <a:t>của đổi mới hệ thống chính trị.</a:t>
            </a:r>
            <a:endParaRPr lang="en-US" sz="2400" dirty="0"/>
          </a:p>
        </p:txBody>
      </p:sp>
      <p:sp>
        <p:nvSpPr>
          <p:cNvPr id="44033" name="Rectangle 1"/>
          <p:cNvSpPr>
            <a:spLocks noChangeArrowheads="1"/>
          </p:cNvSpPr>
          <p:nvPr/>
        </p:nvSpPr>
        <p:spPr bwMode="auto">
          <a:xfrm>
            <a:off x="152400" y="4724400"/>
            <a:ext cx="8839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Trong tổ chức và hoạt động của Nhà nước, phải thực hiện dân chủ, tuân thủ các nguyên tắc pháp quyền và phải tạo ra sự chuyển biến tích cực, đạt kết quả cao hơn. Xây dựng Nhà nước pháp quyền phải tiến hành đồng bộ cả lập pháp, hành pháp, tư pháp và được tiến hành đồng bộ với đổi mới hệ thống chính trị theo hướng tinh gọn, hiệu lực, hiệu quả; gắn với đổi mới kinh tế, văn hóa, xã hội. </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630274173"/>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183525" y="76200"/>
            <a:ext cx="8867104" cy="1224944"/>
          </a:xfrm>
          <a:prstGeom prst="ribbon2">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smtClean="0">
                <a:solidFill>
                  <a:schemeClr val="bg1"/>
                </a:solidFill>
                <a:cs typeface="Times New Roman" pitchFamily="18" charset="0"/>
              </a:rPr>
              <a:t>8.Có </a:t>
            </a:r>
            <a:r>
              <a:rPr lang="nl-NL" sz="2400" b="1" dirty="0">
                <a:solidFill>
                  <a:schemeClr val="bg1"/>
                </a:solidFill>
                <a:cs typeface="Times New Roman" pitchFamily="18" charset="0"/>
              </a:rPr>
              <a:t>quan hệ hữu nghị và hợp tác với các nước trên thế giới</a:t>
            </a:r>
            <a:endParaRPr lang="en-US" sz="2400" b="1" dirty="0">
              <a:solidFill>
                <a:schemeClr val="bg1"/>
              </a:solidFill>
              <a:latin typeface="+mj-lt"/>
              <a:cs typeface="Times New Roman" pitchFamily="18" charset="0"/>
            </a:endParaRPr>
          </a:p>
        </p:txBody>
      </p:sp>
      <p:sp>
        <p:nvSpPr>
          <p:cNvPr id="4" name="Rectangle 3"/>
          <p:cNvSpPr/>
          <p:nvPr/>
        </p:nvSpPr>
        <p:spPr>
          <a:xfrm>
            <a:off x="183526" y="1600200"/>
            <a:ext cx="3477296" cy="1200329"/>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000066"/>
                </a:solidFill>
                <a:latin typeface="+mj-lt"/>
                <a:ea typeface="Times New Roman" panose="02020603050405020304" pitchFamily="18" charset="0"/>
              </a:rPr>
              <a:t>Mỗi </a:t>
            </a:r>
            <a:r>
              <a:rPr lang="nl-NL" sz="2400" dirty="0">
                <a:solidFill>
                  <a:srgbClr val="000066"/>
                </a:solidFill>
                <a:latin typeface="+mj-lt"/>
                <a:ea typeface="Times New Roman" panose="02020603050405020304" pitchFamily="18" charset="0"/>
              </a:rPr>
              <a:t>quốc gia</a:t>
            </a:r>
            <a:r>
              <a:rPr lang="nl-NL" sz="2400" b="1" dirty="0">
                <a:solidFill>
                  <a:srgbClr val="000066"/>
                </a:solidFill>
                <a:latin typeface="+mj-lt"/>
                <a:ea typeface="Times New Roman" panose="02020603050405020304" pitchFamily="18" charset="0"/>
              </a:rPr>
              <a:t> </a:t>
            </a:r>
            <a:r>
              <a:rPr lang="nl-NL" sz="2400" dirty="0">
                <a:solidFill>
                  <a:srgbClr val="000066"/>
                </a:solidFill>
                <a:latin typeface="+mj-lt"/>
                <a:ea typeface="Times New Roman" panose="02020603050405020304" pitchFamily="18" charset="0"/>
              </a:rPr>
              <a:t>là </a:t>
            </a:r>
            <a:r>
              <a:rPr lang="nl-NL" sz="2400" b="1" u="sng" dirty="0">
                <a:solidFill>
                  <a:srgbClr val="FF0000"/>
                </a:solidFill>
                <a:latin typeface="+mj-lt"/>
                <a:ea typeface="Times New Roman" panose="02020603050405020304" pitchFamily="18" charset="0"/>
              </a:rPr>
              <a:t>một bộ phận </a:t>
            </a:r>
            <a:r>
              <a:rPr lang="nl-NL" sz="2400" dirty="0">
                <a:solidFill>
                  <a:srgbClr val="000066"/>
                </a:solidFill>
                <a:latin typeface="+mj-lt"/>
                <a:ea typeface="Times New Roman" panose="02020603050405020304" pitchFamily="18" charset="0"/>
              </a:rPr>
              <a:t>hợp thành cộng đồng quốc tế</a:t>
            </a:r>
            <a:endParaRPr lang="en-US" sz="2400" dirty="0">
              <a:solidFill>
                <a:srgbClr val="000066"/>
              </a:solidFill>
              <a:latin typeface="+mj-lt"/>
            </a:endParaRPr>
          </a:p>
        </p:txBody>
      </p:sp>
      <p:sp>
        <p:nvSpPr>
          <p:cNvPr id="5" name="Rectangle 4"/>
          <p:cNvSpPr/>
          <p:nvPr/>
        </p:nvSpPr>
        <p:spPr>
          <a:xfrm>
            <a:off x="183523" y="3581400"/>
            <a:ext cx="3332409" cy="2677656"/>
          </a:xfrm>
          <a:prstGeom prst="rect">
            <a:avLst/>
          </a:prstGeom>
        </p:spPr>
        <p:txBody>
          <a:bodyPr wrap="square">
            <a:spAutoFit/>
          </a:bodyPr>
          <a:lstStyle/>
          <a:p>
            <a:pPr marL="342900" indent="-342900" algn="just">
              <a:buFont typeface="Wingdings" panose="05000000000000000000" pitchFamily="2" charset="2"/>
              <a:buChar char="Ø"/>
            </a:pPr>
            <a:r>
              <a:rPr lang="nl-NL" sz="2400" dirty="0" smtClean="0"/>
              <a:t>Phát triển quan hệ hữu nghị và hợp tác với các nước trên thế giới là yêu cầu khách quan, thể hiện bản chất của chế độ xã hội chủ nghĩa</a:t>
            </a:r>
            <a:r>
              <a:rPr lang="nl-NL" sz="2400" dirty="0" smtClean="0">
                <a:solidFill>
                  <a:srgbClr val="660033"/>
                </a:solidFill>
                <a:latin typeface="+mj-lt"/>
                <a:ea typeface="Times New Roman" panose="02020603050405020304" pitchFamily="18" charset="0"/>
              </a:rPr>
              <a:t> </a:t>
            </a:r>
            <a:endParaRPr lang="en-US" sz="2400" dirty="0">
              <a:solidFill>
                <a:srgbClr val="660033"/>
              </a:solidFill>
              <a:latin typeface="+mj-lt"/>
            </a:endParaRPr>
          </a:p>
        </p:txBody>
      </p:sp>
      <p:sp>
        <p:nvSpPr>
          <p:cNvPr id="6" name="Down Arrow 5"/>
          <p:cNvSpPr/>
          <p:nvPr/>
        </p:nvSpPr>
        <p:spPr>
          <a:xfrm>
            <a:off x="1352281" y="2739349"/>
            <a:ext cx="994893" cy="592428"/>
          </a:xfrm>
          <a:prstGeom prst="downArrow">
            <a:avLst/>
          </a:prstGeom>
          <a:solidFill>
            <a:srgbClr val="CC33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5124" name="Picture 4" descr="Image result for vIỆT NAM QUAN HỆ VỚI CÁC NƯỚC CHÂU Á"/>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60820" y="1546908"/>
            <a:ext cx="5389808" cy="43382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15095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việt nam QUAN HỆ  với thế gi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2473399"/>
            <a:ext cx="3602786" cy="352101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817790" y="361983"/>
            <a:ext cx="4604979" cy="523220"/>
          </a:xfrm>
          <a:prstGeom prst="rect">
            <a:avLst/>
          </a:prstGeom>
        </p:spPr>
        <p:txBody>
          <a:bodyPr wrap="none">
            <a:spAutoFit/>
          </a:bodyPr>
          <a:lstStyle/>
          <a:p>
            <a:r>
              <a:rPr lang="nl-NL" sz="2800" b="1" u="sng" dirty="0">
                <a:solidFill>
                  <a:srgbClr val="00B050"/>
                </a:solidFill>
                <a:latin typeface="+mj-lt"/>
                <a:ea typeface="Times New Roman" panose="02020603050405020304" pitchFamily="18" charset="0"/>
              </a:rPr>
              <a:t>Quan hệ hữu nghị và hợp tác </a:t>
            </a:r>
            <a:endParaRPr lang="en-US" sz="2800" b="1" u="sng" dirty="0">
              <a:solidFill>
                <a:srgbClr val="00B050"/>
              </a:solidFill>
              <a:latin typeface="+mj-lt"/>
            </a:endParaRPr>
          </a:p>
        </p:txBody>
      </p:sp>
      <p:pic>
        <p:nvPicPr>
          <p:cNvPr id="4" name="Picture 3"/>
          <p:cNvPicPr>
            <a:picLocks noChangeAspect="1"/>
          </p:cNvPicPr>
          <p:nvPr/>
        </p:nvPicPr>
        <p:blipFill>
          <a:blip r:embed="rId3"/>
          <a:stretch>
            <a:fillRect/>
          </a:stretch>
        </p:blipFill>
        <p:spPr>
          <a:xfrm>
            <a:off x="6242500" y="1066800"/>
            <a:ext cx="2901500" cy="1828800"/>
          </a:xfrm>
          <a:prstGeom prst="rect">
            <a:avLst/>
          </a:prstGeom>
        </p:spPr>
      </p:pic>
      <p:sp>
        <p:nvSpPr>
          <p:cNvPr id="5" name="Rectangle 4"/>
          <p:cNvSpPr/>
          <p:nvPr/>
        </p:nvSpPr>
        <p:spPr>
          <a:xfrm>
            <a:off x="6553200" y="1676400"/>
            <a:ext cx="2362200" cy="1015663"/>
          </a:xfrm>
          <a:prstGeom prst="rect">
            <a:avLst/>
          </a:prstGeom>
        </p:spPr>
        <p:txBody>
          <a:bodyPr wrap="square">
            <a:spAutoFit/>
          </a:bodyPr>
          <a:lstStyle/>
          <a:p>
            <a:pPr algn="ctr"/>
            <a:r>
              <a:rPr lang="nl-NL" sz="2000" dirty="0" smtClean="0"/>
              <a:t>đối ngoại độc lập,</a:t>
            </a:r>
          </a:p>
          <a:p>
            <a:pPr algn="ctr"/>
            <a:r>
              <a:rPr lang="nl-NL" sz="2000" dirty="0" smtClean="0"/>
              <a:t> tự chủ, hòa bình, hợp tác và phát triển</a:t>
            </a:r>
            <a:endParaRPr lang="en-US" sz="2000" dirty="0">
              <a:solidFill>
                <a:schemeClr val="bg1"/>
              </a:solidFill>
              <a:latin typeface="+mj-lt"/>
            </a:endParaRPr>
          </a:p>
        </p:txBody>
      </p:sp>
      <p:sp>
        <p:nvSpPr>
          <p:cNvPr id="11" name="Freeform 10"/>
          <p:cNvSpPr/>
          <p:nvPr/>
        </p:nvSpPr>
        <p:spPr>
          <a:xfrm>
            <a:off x="5715000" y="5080111"/>
            <a:ext cx="3428999" cy="1701689"/>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CC3300"/>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sz="2000" dirty="0" smtClean="0">
              <a:solidFill>
                <a:schemeClr val="bg1"/>
              </a:solidFill>
            </a:endParaRPr>
          </a:p>
          <a:p>
            <a:pPr algn="ctr">
              <a:defRPr/>
            </a:pPr>
            <a:r>
              <a:rPr lang="nl-NL" sz="2000" dirty="0" smtClean="0"/>
              <a:t>đa phương hóa, ĐDH </a:t>
            </a:r>
          </a:p>
          <a:p>
            <a:pPr algn="ctr">
              <a:defRPr/>
            </a:pPr>
            <a:r>
              <a:rPr lang="nl-NL" sz="2000" dirty="0" smtClean="0"/>
              <a:t>quan hệ, chủ động và </a:t>
            </a:r>
          </a:p>
          <a:p>
            <a:pPr algn="ctr">
              <a:defRPr/>
            </a:pPr>
            <a:r>
              <a:rPr lang="nl-NL" sz="2000" dirty="0" smtClean="0"/>
              <a:t>tích cực hội nhập quốc tế</a:t>
            </a:r>
            <a:endParaRPr lang="en-US" sz="2000" dirty="0">
              <a:solidFill>
                <a:schemeClr val="bg1"/>
              </a:solidFill>
            </a:endParaRPr>
          </a:p>
        </p:txBody>
      </p:sp>
      <p:sp>
        <p:nvSpPr>
          <p:cNvPr id="16" name="Freeform 15"/>
          <p:cNvSpPr/>
          <p:nvPr/>
        </p:nvSpPr>
        <p:spPr>
          <a:xfrm>
            <a:off x="0" y="4572000"/>
            <a:ext cx="3048000" cy="2057400"/>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rgbClr val="CC0099"/>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i="1" dirty="0" smtClean="0"/>
              <a:t>là bạn, đối tác </a:t>
            </a:r>
          </a:p>
          <a:p>
            <a:pPr algn="ctr">
              <a:defRPr/>
            </a:pPr>
            <a:r>
              <a:rPr lang="nl-NL" sz="2000" i="1" dirty="0" smtClean="0"/>
              <a:t>tin cậy và thành viên</a:t>
            </a:r>
          </a:p>
          <a:p>
            <a:pPr algn="ctr">
              <a:defRPr/>
            </a:pPr>
            <a:r>
              <a:rPr lang="nl-NL" sz="2000" i="1" dirty="0" smtClean="0"/>
              <a:t> có trách nhiệm</a:t>
            </a:r>
            <a:r>
              <a:rPr lang="nl-NL" sz="2000" dirty="0" smtClean="0"/>
              <a:t> trong</a:t>
            </a:r>
          </a:p>
          <a:p>
            <a:pPr algn="ctr">
              <a:defRPr/>
            </a:pPr>
            <a:r>
              <a:rPr lang="nl-NL" sz="2000" dirty="0" smtClean="0"/>
              <a:t>cộng đồng quốc tế</a:t>
            </a:r>
            <a:endParaRPr lang="en-US" sz="2000" dirty="0">
              <a:solidFill>
                <a:schemeClr val="bg1"/>
              </a:solidFill>
            </a:endParaRPr>
          </a:p>
        </p:txBody>
      </p:sp>
      <p:sp>
        <p:nvSpPr>
          <p:cNvPr id="21" name="Freeform 20"/>
          <p:cNvSpPr/>
          <p:nvPr/>
        </p:nvSpPr>
        <p:spPr>
          <a:xfrm>
            <a:off x="0" y="1066800"/>
            <a:ext cx="2819400" cy="16002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tx2"/>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sz="2000" dirty="0" smtClean="0"/>
          </a:p>
          <a:p>
            <a:pPr algn="ctr">
              <a:defRPr/>
            </a:pPr>
            <a:endParaRPr lang="nl-NL" sz="2000" dirty="0" smtClean="0"/>
          </a:p>
          <a:p>
            <a:pPr algn="ctr">
              <a:defRPr/>
            </a:pPr>
            <a:r>
              <a:rPr lang="nl-NL" sz="2000" dirty="0" smtClean="0"/>
              <a:t>Cách mạng Việt Nam </a:t>
            </a:r>
          </a:p>
          <a:p>
            <a:pPr algn="ctr">
              <a:defRPr/>
            </a:pPr>
            <a:r>
              <a:rPr lang="nl-NL" sz="2000" dirty="0" smtClean="0"/>
              <a:t>là bộ phận của cách mạng thế giới</a:t>
            </a:r>
            <a:endParaRPr lang="en-US" sz="2000" dirty="0"/>
          </a:p>
        </p:txBody>
      </p:sp>
      <p:grpSp>
        <p:nvGrpSpPr>
          <p:cNvPr id="12" name="Group 21"/>
          <p:cNvGrpSpPr/>
          <p:nvPr/>
        </p:nvGrpSpPr>
        <p:grpSpPr>
          <a:xfrm rot="20620448">
            <a:off x="8891836" y="5649731"/>
            <a:ext cx="277352" cy="647785"/>
            <a:chOff x="2057400" y="2332412"/>
            <a:chExt cx="324766" cy="568896"/>
          </a:xfrm>
          <a:solidFill>
            <a:schemeClr val="tx2"/>
          </a:solidFill>
        </p:grpSpPr>
        <p:sp>
          <p:nvSpPr>
            <p:cNvPr id="23" name="Oval 22"/>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Oval 23"/>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Oval 2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Tree>
    <p:extLst>
      <p:ext uri="{BB962C8B-B14F-4D97-AF65-F5344CB8AC3E}">
        <p14:creationId xmlns:p14="http://schemas.microsoft.com/office/powerpoint/2010/main" val="37269480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1"/>
          <p:cNvGrpSpPr>
            <a:grpSpLocks/>
          </p:cNvGrpSpPr>
          <p:nvPr/>
        </p:nvGrpSpPr>
        <p:grpSpPr bwMode="auto">
          <a:xfrm>
            <a:off x="147136" y="609600"/>
            <a:ext cx="8996867" cy="100917"/>
            <a:chOff x="284" y="544"/>
            <a:chExt cx="5309" cy="21"/>
          </a:xfrm>
        </p:grpSpPr>
        <p:sp>
          <p:nvSpPr>
            <p:cNvPr id="4"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147134" y="76200"/>
            <a:ext cx="9096678" cy="348813"/>
          </a:xfrm>
          <a:prstGeom prst="rect">
            <a:avLst/>
          </a:prstGeom>
        </p:spPr>
        <p:txBody>
          <a:bodyPr wrap="square">
            <a:spAutoFit/>
          </a:bodyPr>
          <a:lstStyle/>
          <a:p>
            <a:pPr indent="457200">
              <a:lnSpc>
                <a:spcPts val="2000"/>
              </a:lnSpc>
              <a:spcBef>
                <a:spcPts val="1000"/>
              </a:spcBef>
              <a:spcAft>
                <a:spcPts val="0"/>
              </a:spcAft>
            </a:pPr>
            <a:r>
              <a:rPr lang="nl-NL" sz="2400" b="1" dirty="0" smtClean="0">
                <a:solidFill>
                  <a:srgbClr val="008000"/>
                </a:solidFill>
                <a:latin typeface="+mj-lt"/>
                <a:ea typeface="Times New Roman" panose="02020603050405020304" pitchFamily="18" charset="0"/>
                <a:cs typeface="Times New Roman" panose="02020603050405020304" pitchFamily="18" charset="0"/>
              </a:rPr>
              <a:t>II. </a:t>
            </a:r>
            <a:r>
              <a:rPr lang="nl-NL" sz="2400" b="1" dirty="0">
                <a:solidFill>
                  <a:srgbClr val="008000"/>
                </a:solidFill>
                <a:latin typeface="+mj-lt"/>
                <a:ea typeface="Times New Roman" panose="02020603050405020304" pitchFamily="18" charset="0"/>
                <a:cs typeface="Times New Roman" panose="02020603050405020304" pitchFamily="18" charset="0"/>
              </a:rPr>
              <a:t>Phương hướng xây dựng xã hội xã hội chủ nghĩa ở Việt Nam </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7" name="Rectangle 3"/>
          <p:cNvSpPr>
            <a:spLocks noChangeArrowheads="1"/>
          </p:cNvSpPr>
          <p:nvPr/>
        </p:nvSpPr>
        <p:spPr bwMode="auto">
          <a:xfrm>
            <a:off x="303195" y="914400"/>
            <a:ext cx="866610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400" b="1" i="1" dirty="0" smtClean="0">
                <a:solidFill>
                  <a:srgbClr val="CC3300"/>
                </a:solidFill>
                <a:latin typeface="Times New Roman" panose="02020603050405020304" pitchFamily="18" charset="0"/>
              </a:rPr>
              <a:t>1. </a:t>
            </a:r>
            <a:r>
              <a:rPr lang="nl-NL" altLang="en-US" sz="2400" b="1" i="1" dirty="0">
                <a:solidFill>
                  <a:srgbClr val="CC3300"/>
                </a:solidFill>
                <a:latin typeface="Times New Roman" panose="02020603050405020304" pitchFamily="18" charset="0"/>
              </a:rPr>
              <a:t>Đẩy mạnh công nghiệp hóa, hiện đại hóa đất nước gắn với phát triển kinh tế tri thức và bảo vệ tài nguyên môi trường. </a:t>
            </a:r>
            <a:endParaRPr lang="en-US" altLang="en-US" sz="2400" dirty="0">
              <a:solidFill>
                <a:srgbClr val="CC3300"/>
              </a:solidFill>
              <a:latin typeface="Times New Roman" panose="02020603050405020304" pitchFamily="18" charset="0"/>
            </a:endParaRPr>
          </a:p>
        </p:txBody>
      </p:sp>
      <p:sp>
        <p:nvSpPr>
          <p:cNvPr id="8" name="Cloud Callout 7"/>
          <p:cNvSpPr/>
          <p:nvPr/>
        </p:nvSpPr>
        <p:spPr>
          <a:xfrm>
            <a:off x="1729058" y="4267200"/>
            <a:ext cx="5509942" cy="2057400"/>
          </a:xfrm>
          <a:prstGeom prst="cloudCallou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400" b="1" dirty="0">
                <a:latin typeface="Arial" panose="020B0604020202020204" pitchFamily="34" charset="0"/>
                <a:cs typeface="Arial" panose="020B0604020202020204" pitchFamily="34" charset="0"/>
              </a:rPr>
              <a:t>Thế nào là </a:t>
            </a:r>
            <a:r>
              <a:rPr lang="nl-NL" sz="2400" b="1" dirty="0" smtClean="0">
                <a:latin typeface="Arial" panose="020B0604020202020204" pitchFamily="34" charset="0"/>
                <a:cs typeface="Arial" panose="020B0604020202020204" pitchFamily="34" charset="0"/>
              </a:rPr>
              <a:t>công </a:t>
            </a:r>
            <a:r>
              <a:rPr lang="nl-NL" sz="2400" b="1" dirty="0">
                <a:latin typeface="Arial" panose="020B0604020202020204" pitchFamily="34" charset="0"/>
                <a:cs typeface="Arial" panose="020B0604020202020204" pitchFamily="34" charset="0"/>
              </a:rPr>
              <a:t>nghiệp hóa, hiện đại </a:t>
            </a:r>
            <a:r>
              <a:rPr lang="nl-NL" sz="2400" b="1" dirty="0" smtClean="0">
                <a:latin typeface="Arial" panose="020B0604020202020204" pitchFamily="34" charset="0"/>
                <a:cs typeface="Arial" panose="020B0604020202020204" pitchFamily="34" charset="0"/>
              </a:rPr>
              <a:t>hóa? </a:t>
            </a:r>
          </a:p>
          <a:p>
            <a:pPr algn="ctr" eaLnBrk="1" hangingPunct="1">
              <a:defRPr/>
            </a:pPr>
            <a:r>
              <a:rPr lang="nl-NL" sz="2400" b="1" dirty="0" smtClean="0">
                <a:latin typeface="Arial" panose="020B0604020202020204" pitchFamily="34" charset="0"/>
                <a:cs typeface="Arial" panose="020B0604020202020204" pitchFamily="34" charset="0"/>
              </a:rPr>
              <a:t>Thế nào là kinh tế tri thức?</a:t>
            </a:r>
            <a:endParaRPr lang="en-US" sz="2400" dirty="0">
              <a:latin typeface="Arial" panose="020B0604020202020204" pitchFamily="34" charset="0"/>
              <a:cs typeface="Arial" panose="020B0604020202020204" pitchFamily="34" charset="0"/>
            </a:endParaRPr>
          </a:p>
        </p:txBody>
      </p:sp>
      <p:sp>
        <p:nvSpPr>
          <p:cNvPr id="9" name="Rectangle 8"/>
          <p:cNvSpPr/>
          <p:nvPr/>
        </p:nvSpPr>
        <p:spPr>
          <a:xfrm>
            <a:off x="457200" y="1752600"/>
            <a:ext cx="8305800" cy="2677656"/>
          </a:xfrm>
          <a:prstGeom prst="rect">
            <a:avLst/>
          </a:prstGeom>
        </p:spPr>
        <p:txBody>
          <a:bodyPr wrap="square">
            <a:spAutoFit/>
          </a:bodyPr>
          <a:lstStyle/>
          <a:p>
            <a:r>
              <a:rPr lang="nl-NL" sz="2400" dirty="0" smtClean="0"/>
              <a:t>Phải kết hợp ngay từ đầu với hiện đại hoá, gắn với phát triển kinh tế tri thức, bảo vệ tài nguyên, môi trường. 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a:t>
            </a:r>
            <a:endParaRPr lang="en-US" sz="2400" dirty="0" smtClean="0"/>
          </a:p>
          <a:p>
            <a:endParaRPr lang="en-US" sz="2400" dirty="0"/>
          </a:p>
        </p:txBody>
      </p:sp>
    </p:spTree>
    <p:extLst>
      <p:ext uri="{BB962C8B-B14F-4D97-AF65-F5344CB8AC3E}">
        <p14:creationId xmlns:p14="http://schemas.microsoft.com/office/powerpoint/2010/main" val="94681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huyende 18.wmv">
            <a:hlinkClick r:id="" action="ppaction://media"/>
          </p:cNvPr>
          <p:cNvPicPr>
            <a:picLocks noRot="1" noChangeAspect="1" noChangeArrowheads="1"/>
          </p:cNvPicPr>
          <p:nvPr>
            <a:videoFile r:link="rId1"/>
          </p:nvPr>
        </p:nvPicPr>
        <p:blipFill>
          <a:blip r:embed="rId3">
            <a:extLst>
              <a:ext uri="{28A0092B-C50C-407E-A947-70E740481C1C}">
                <a14:useLocalDpi xmlns:a14="http://schemas.microsoft.com/office/drawing/2010/main" val="0"/>
              </a:ext>
            </a:extLst>
          </a:blip>
          <a:srcRect/>
          <a:stretch>
            <a:fillRect/>
          </a:stretch>
        </p:blipFill>
        <p:spPr bwMode="auto">
          <a:xfrm>
            <a:off x="5703301" y="149206"/>
            <a:ext cx="3347442" cy="1744209"/>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4" name="Picture 10" descr="Picture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03301" y="1991626"/>
            <a:ext cx="3347442" cy="186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sp>
        <p:nvSpPr>
          <p:cNvPr id="5" name="Rectangle 4"/>
          <p:cNvSpPr/>
          <p:nvPr/>
        </p:nvSpPr>
        <p:spPr>
          <a:xfrm>
            <a:off x="1317888" y="149211"/>
            <a:ext cx="4192173" cy="461665"/>
          </a:xfrm>
          <a:prstGeom prst="rect">
            <a:avLst/>
          </a:prstGeom>
        </p:spPr>
        <p:txBody>
          <a:bodyPr wrap="none">
            <a:spAutoFit/>
          </a:bodyPr>
          <a:lstStyle/>
          <a:p>
            <a:r>
              <a:rPr lang="en-US" altLang="en-US" sz="2400" b="1" u="sng" dirty="0" err="1" smtClean="0">
                <a:solidFill>
                  <a:srgbClr val="CC3300"/>
                </a:solidFill>
                <a:latin typeface="+mj-lt"/>
                <a:cs typeface="Times New Roman" panose="02020603050405020304" pitchFamily="18" charset="0"/>
              </a:rPr>
              <a:t>Công</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nghiệp</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hóa</a:t>
            </a:r>
            <a:r>
              <a:rPr lang="en-US" altLang="en-US" sz="2400" b="1" u="sng" dirty="0" smtClean="0">
                <a:solidFill>
                  <a:srgbClr val="CC3300"/>
                </a:solidFill>
                <a:latin typeface="+mj-lt"/>
                <a:cs typeface="Times New Roman" panose="02020603050405020304" pitchFamily="18" charset="0"/>
              </a:rPr>
              <a:t> – </a:t>
            </a:r>
            <a:r>
              <a:rPr lang="en-US" altLang="en-US" sz="2400" b="1" u="sng" dirty="0" err="1" smtClean="0">
                <a:solidFill>
                  <a:srgbClr val="CC3300"/>
                </a:solidFill>
                <a:latin typeface="+mj-lt"/>
                <a:cs typeface="Times New Roman" panose="02020603050405020304" pitchFamily="18" charset="0"/>
              </a:rPr>
              <a:t>hiện</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đại</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hóa</a:t>
            </a:r>
            <a:endParaRPr lang="en-US" sz="2400" u="sng" dirty="0">
              <a:solidFill>
                <a:srgbClr val="CC3300"/>
              </a:solidFill>
              <a:latin typeface="+mj-lt"/>
            </a:endParaRPr>
          </a:p>
        </p:txBody>
      </p:sp>
      <p:sp>
        <p:nvSpPr>
          <p:cNvPr id="6" name="Rectangle 5"/>
          <p:cNvSpPr/>
          <p:nvPr/>
        </p:nvSpPr>
        <p:spPr>
          <a:xfrm>
            <a:off x="470078" y="727566"/>
            <a:ext cx="5074276" cy="1015663"/>
          </a:xfrm>
          <a:prstGeom prst="rect">
            <a:avLst/>
          </a:prstGeom>
        </p:spPr>
        <p:txBody>
          <a:bodyPr wrap="square">
            <a:spAutoFit/>
          </a:bodyPr>
          <a:lstStyle/>
          <a:p>
            <a:pPr marL="457200" indent="-457200">
              <a:buFont typeface="Wingdings" panose="05000000000000000000" pitchFamily="2" charset="2"/>
              <a:buChar char="§"/>
            </a:pPr>
            <a:r>
              <a:rPr lang="en-US" altLang="en-US" sz="2000" dirty="0" err="1" smtClean="0">
                <a:solidFill>
                  <a:srgbClr val="000099"/>
                </a:solidFill>
                <a:latin typeface="+mj-lt"/>
                <a:cs typeface="Times New Roman" panose="02020603050405020304" pitchFamily="18" charset="0"/>
              </a:rPr>
              <a:t>Là</a:t>
            </a:r>
            <a:r>
              <a:rPr lang="en-US" altLang="en-US" sz="2000" dirty="0" smtClean="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quá</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trình</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chuyển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đổi</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căn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bản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toàn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diện</a:t>
            </a:r>
            <a:r>
              <a:rPr lang="en-US" altLang="en-US" sz="2000" b="1" u="sng" dirty="0">
                <a:solidFill>
                  <a:srgbClr val="FF0066"/>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các</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hoạt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động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sản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xuất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kinh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doanh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dịch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vụ</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quản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lý</a:t>
            </a:r>
            <a:r>
              <a:rPr lang="en-US" altLang="en-US" sz="2000" dirty="0">
                <a:solidFill>
                  <a:srgbClr val="000099"/>
                </a:solidFill>
                <a:latin typeface="+mj-lt"/>
                <a:cs typeface="Times New Roman" panose="02020603050405020304" pitchFamily="18" charset="0"/>
              </a:rPr>
              <a:t> KT - XH </a:t>
            </a:r>
            <a:endParaRPr lang="en-US" sz="2000" dirty="0">
              <a:latin typeface="+mj-lt"/>
            </a:endParaRPr>
          </a:p>
        </p:txBody>
      </p:sp>
      <p:sp>
        <p:nvSpPr>
          <p:cNvPr id="7" name="Rectangle 6"/>
          <p:cNvSpPr/>
          <p:nvPr/>
        </p:nvSpPr>
        <p:spPr>
          <a:xfrm>
            <a:off x="453237" y="1696877"/>
            <a:ext cx="5141890" cy="1323439"/>
          </a:xfrm>
          <a:prstGeom prst="rect">
            <a:avLst/>
          </a:prstGeom>
        </p:spPr>
        <p:txBody>
          <a:bodyPr wrap="square">
            <a:spAutoFit/>
          </a:bodyPr>
          <a:lstStyle/>
          <a:p>
            <a:pPr marL="342900" indent="-342900" algn="just">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từ</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sử</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dụng</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sức</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lao</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động</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thủ</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công</a:t>
            </a:r>
            <a:r>
              <a:rPr lang="en-US" altLang="en-US" sz="2000" b="1" u="sng" dirty="0">
                <a:solidFill>
                  <a:srgbClr val="663300"/>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là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chính</a:t>
            </a:r>
            <a:r>
              <a:rPr lang="en-US" altLang="en-US" sz="2000" dirty="0">
                <a:solidFill>
                  <a:srgbClr val="000099"/>
                </a:solidFill>
                <a:latin typeface="+mj-lt"/>
                <a:cs typeface="Times New Roman" panose="02020603050405020304" pitchFamily="18" charset="0"/>
              </a:rPr>
              <a:t> sang </a:t>
            </a:r>
            <a:r>
              <a:rPr lang="en-US" altLang="en-US" sz="2000" dirty="0" err="1">
                <a:solidFill>
                  <a:srgbClr val="000099"/>
                </a:solidFill>
                <a:latin typeface="+mj-lt"/>
                <a:cs typeface="Times New Roman" panose="02020603050405020304" pitchFamily="18" charset="0"/>
              </a:rPr>
              <a:t>sử</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dụng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một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cách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phổ</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biến</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sức</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lao</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động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cùng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với</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công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nghệ</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phương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tiện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và</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phương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pháp</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tiên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tiến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hiện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đại</a:t>
            </a:r>
            <a:r>
              <a:rPr lang="en-US" altLang="en-US" sz="2000" b="1" dirty="0">
                <a:solidFill>
                  <a:srgbClr val="CC0000"/>
                </a:solidFill>
                <a:latin typeface="+mj-lt"/>
                <a:cs typeface="Times New Roman" panose="02020603050405020304" pitchFamily="18" charset="0"/>
              </a:rPr>
              <a:t> </a:t>
            </a:r>
            <a:endParaRPr lang="en-US" sz="2000" dirty="0">
              <a:latin typeface="+mj-lt"/>
            </a:endParaRPr>
          </a:p>
        </p:txBody>
      </p:sp>
      <p:sp>
        <p:nvSpPr>
          <p:cNvPr id="8" name="Rectangle 7"/>
          <p:cNvSpPr/>
          <p:nvPr/>
        </p:nvSpPr>
        <p:spPr>
          <a:xfrm>
            <a:off x="375962" y="3056051"/>
            <a:ext cx="5074275" cy="707886"/>
          </a:xfrm>
          <a:prstGeom prst="rect">
            <a:avLst/>
          </a:prstGeom>
        </p:spPr>
        <p:txBody>
          <a:bodyPr wrap="square">
            <a:spAutoFit/>
          </a:bodyPr>
          <a:lstStyle/>
          <a:p>
            <a:pPr marL="342900" indent="-342900" algn="just">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dựa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trên</a:t>
            </a:r>
            <a:r>
              <a:rPr lang="en-US" altLang="en-US" sz="2000" dirty="0">
                <a:solidFill>
                  <a:srgbClr val="00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sự</a:t>
            </a:r>
            <a:r>
              <a:rPr lang="en-US" altLang="en-US" sz="2000" b="1" dirty="0">
                <a:solidFill>
                  <a:srgbClr val="CC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phát</a:t>
            </a:r>
            <a:r>
              <a:rPr lang="en-US" altLang="en-US" sz="2000" b="1" dirty="0">
                <a:solidFill>
                  <a:srgbClr val="CC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triển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của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công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nghiệp</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tiến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bộ</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khoa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học</a:t>
            </a:r>
            <a:r>
              <a:rPr lang="en-US" altLang="en-US" sz="2000" dirty="0">
                <a:solidFill>
                  <a:srgbClr val="000099"/>
                </a:solidFill>
                <a:latin typeface="+mj-lt"/>
                <a:cs typeface="Times New Roman" panose="02020603050405020304" pitchFamily="18" charset="0"/>
              </a:rPr>
              <a:t> - </a:t>
            </a:r>
            <a:r>
              <a:rPr lang="en-US" altLang="en-US" sz="2000" dirty="0" err="1">
                <a:solidFill>
                  <a:srgbClr val="000099"/>
                </a:solidFill>
                <a:latin typeface="+mj-lt"/>
                <a:cs typeface="Times New Roman" panose="02020603050405020304" pitchFamily="18" charset="0"/>
              </a:rPr>
              <a:t>công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nghệ</a:t>
            </a:r>
            <a:r>
              <a:rPr lang="en-US" altLang="en-US" sz="2000" dirty="0">
                <a:solidFill>
                  <a:srgbClr val="000099"/>
                </a:solidFill>
                <a:latin typeface="+mj-lt"/>
                <a:cs typeface="Times New Roman" panose="02020603050405020304" pitchFamily="18" charset="0"/>
              </a:rPr>
              <a:t> </a:t>
            </a:r>
            <a:endParaRPr lang="en-US" sz="2000" dirty="0">
              <a:latin typeface="+mj-lt"/>
            </a:endParaRPr>
          </a:p>
        </p:txBody>
      </p:sp>
      <p:sp>
        <p:nvSpPr>
          <p:cNvPr id="9" name="Rectangle 8"/>
          <p:cNvSpPr/>
          <p:nvPr/>
        </p:nvSpPr>
        <p:spPr>
          <a:xfrm>
            <a:off x="470081" y="3889297"/>
            <a:ext cx="5074275" cy="400110"/>
          </a:xfrm>
          <a:prstGeom prst="rect">
            <a:avLst/>
          </a:prstGeom>
        </p:spPr>
        <p:txBody>
          <a:bodyPr wrap="square">
            <a:spAutoFit/>
          </a:bodyPr>
          <a:lstStyle/>
          <a:p>
            <a:pPr marL="342900" indent="-342900">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nhằm</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tạo</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ra</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năng</a:t>
            </a:r>
            <a:r>
              <a:rPr lang="en-US" altLang="en-US" sz="2000" b="1" u="sng" dirty="0">
                <a:solidFill>
                  <a:srgbClr val="C00000"/>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suất</a:t>
            </a:r>
            <a:r>
              <a:rPr lang="en-US" altLang="en-US" sz="2000" b="1" u="sng" dirty="0">
                <a:solidFill>
                  <a:srgbClr val="C00000"/>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lao</a:t>
            </a:r>
            <a:r>
              <a:rPr lang="en-US" altLang="en-US" sz="2000" b="1" u="sng" dirty="0">
                <a:solidFill>
                  <a:srgbClr val="C00000"/>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động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xã</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hội</a:t>
            </a:r>
            <a:r>
              <a:rPr lang="en-US" altLang="en-US" sz="2000" dirty="0">
                <a:solidFill>
                  <a:srgbClr val="3333CC"/>
                </a:solidFill>
                <a:latin typeface="+mj-lt"/>
                <a:cs typeface="Times New Roman" panose="02020603050405020304" pitchFamily="18" charset="0"/>
              </a:rPr>
              <a:t> </a:t>
            </a:r>
            <a:r>
              <a:rPr lang="en-US" altLang="en-US" sz="2000" dirty="0" err="1">
                <a:solidFill>
                  <a:srgbClr val="3333CC"/>
                </a:solidFill>
                <a:latin typeface="+mj-lt"/>
                <a:cs typeface="Times New Roman" panose="02020603050405020304" pitchFamily="18" charset="0"/>
              </a:rPr>
              <a:t>cao</a:t>
            </a:r>
            <a:r>
              <a:rPr lang="en-US" altLang="en-US" sz="2000" b="1" dirty="0">
                <a:solidFill>
                  <a:srgbClr val="003300"/>
                </a:solidFill>
                <a:latin typeface="+mj-lt"/>
                <a:cs typeface="Times New Roman" panose="02020603050405020304" pitchFamily="18" charset="0"/>
              </a:rPr>
              <a:t>.</a:t>
            </a:r>
            <a:endParaRPr lang="en-US" sz="2000" dirty="0">
              <a:latin typeface="+mj-lt"/>
            </a:endParaRPr>
          </a:p>
        </p:txBody>
      </p:sp>
      <p:pic>
        <p:nvPicPr>
          <p:cNvPr id="10" name="Picture 11" descr="công nhân Hợp tác xã hồng quang H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1927" y="4414774"/>
            <a:ext cx="4931374" cy="16383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57150">
                <a:solidFill>
                  <a:srgbClr val="000000"/>
                </a:solidFill>
                <a:miter lim="800000"/>
                <a:headEnd/>
                <a:tailEnd/>
              </a14:hiddenLine>
            </a:ext>
          </a:extLst>
        </p:spPr>
      </p:pic>
      <p:pic>
        <p:nvPicPr>
          <p:cNvPr id="11" name="Picture 13" descr="42-16216248"/>
          <p:cNvPicPr>
            <a:picLocks noChangeAspect="1" noChangeArrowheads="1"/>
          </p:cNvPicPr>
          <p:nvPr/>
        </p:nvPicPr>
        <p:blipFill>
          <a:blip r:embed="rId6"/>
          <a:srcRect/>
          <a:stretch>
            <a:fillRect/>
          </a:stretch>
        </p:blipFill>
        <p:spPr bwMode="auto">
          <a:xfrm>
            <a:off x="5703301" y="3852263"/>
            <a:ext cx="3347442" cy="23167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7538061"/>
      </p:ext>
    </p:extLst>
  </p:cSld>
  <p:clrMapOvr>
    <a:masterClrMapping/>
  </p:clrMapOvr>
  <p:timing>
    <p:tnLst>
      <p:par>
        <p:cTn id="1" dur="indefinite" restart="never" nodeType="tmRoot">
          <p:childTnLst>
            <p:video>
              <p:cMediaNode>
                <p:cTn id="2" repeatCount="indefinite"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Image result for kinh tế tri thứ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584" y="2597620"/>
            <a:ext cx="7110060" cy="3803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595651" y="147935"/>
            <a:ext cx="8087933" cy="461665"/>
          </a:xfrm>
          <a:prstGeom prst="rect">
            <a:avLst/>
          </a:prstGeom>
        </p:spPr>
        <p:txBody>
          <a:bodyPr wrap="square">
            <a:spAutoFit/>
          </a:bodyPr>
          <a:lstStyle/>
          <a:p>
            <a:pPr algn="ctr"/>
            <a:r>
              <a:rPr lang="vi-VN" sz="2400" dirty="0" smtClean="0"/>
              <a:t>Tổ chức Hợp tác Kinh tế châu Á-Thái Bình Dương, APEC</a:t>
            </a:r>
            <a:endParaRPr lang="en-US" sz="2400" dirty="0">
              <a:solidFill>
                <a:srgbClr val="CC3300"/>
              </a:solidFill>
              <a:latin typeface="+mj-lt"/>
            </a:endParaRPr>
          </a:p>
        </p:txBody>
      </p:sp>
      <p:sp>
        <p:nvSpPr>
          <p:cNvPr id="5" name="Rectangle 4"/>
          <p:cNvSpPr/>
          <p:nvPr/>
        </p:nvSpPr>
        <p:spPr>
          <a:xfrm>
            <a:off x="304800" y="971078"/>
            <a:ext cx="8382000" cy="1569660"/>
          </a:xfrm>
          <a:prstGeom prst="rect">
            <a:avLst/>
          </a:prstGeom>
          <a:solidFill>
            <a:srgbClr val="FFFF00"/>
          </a:solidFill>
          <a:ln>
            <a:solidFill>
              <a:srgbClr val="CC3300"/>
            </a:solidFill>
          </a:ln>
        </p:spPr>
        <p:txBody>
          <a:bodyPr wrap="square">
            <a:spAutoFit/>
          </a:bodyPr>
          <a:lstStyle/>
          <a:p>
            <a:pPr algn="ctr"/>
            <a:r>
              <a:rPr lang="en-US" sz="2400" b="1" dirty="0">
                <a:solidFill>
                  <a:srgbClr val="FF0000"/>
                </a:solidFill>
                <a:latin typeface="+mj-lt"/>
                <a:ea typeface="Times New Roman" panose="02020603050405020304" pitchFamily="18" charset="0"/>
              </a:rPr>
              <a:t>“</a:t>
            </a:r>
            <a:r>
              <a:rPr lang="en-US" sz="2400" b="1" dirty="0" err="1">
                <a:solidFill>
                  <a:srgbClr val="FF0000"/>
                </a:solidFill>
                <a:latin typeface="+mj-lt"/>
                <a:ea typeface="Times New Roman" panose="02020603050405020304" pitchFamily="18" charset="0"/>
              </a:rPr>
              <a:t>Kinh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tế</a:t>
            </a:r>
            <a:r>
              <a:rPr lang="en-US" sz="2400" b="1" dirty="0">
                <a:solidFill>
                  <a:srgbClr val="FF0000"/>
                </a:solidFill>
                <a:latin typeface="+mj-lt"/>
                <a:ea typeface="Times New Roman" panose="02020603050405020304" pitchFamily="18" charset="0"/>
              </a:rPr>
              <a:t> tri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vi-VN" sz="2400" dirty="0" smtClean="0"/>
              <a:t>Là nền kinh tế trong đó việc tạo ra, truyền bá và sử dụng tri thức là động lực chủ yếu của sự tăng trưởng, của quá trình tạo ra của cải và việc làm trong tất cả các ngành kinh tế.” </a:t>
            </a:r>
            <a:endParaRPr lang="en-US" sz="2400" b="1" dirty="0">
              <a:solidFill>
                <a:srgbClr val="C00000"/>
              </a:solidFill>
              <a:latin typeface="+mj-lt"/>
            </a:endParaRPr>
          </a:p>
        </p:txBody>
      </p:sp>
    </p:spTree>
    <p:extLst>
      <p:ext uri="{BB962C8B-B14F-4D97-AF65-F5344CB8AC3E}">
        <p14:creationId xmlns:p14="http://schemas.microsoft.com/office/powerpoint/2010/main" val="140779852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3733800" y="2291379"/>
            <a:ext cx="561737" cy="748982"/>
          </a:xfrm>
          <a:prstGeom prst="ellipse">
            <a:avLst/>
          </a:prstGeom>
          <a:solidFill>
            <a:srgbClr val="FF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16" name="Oval 15"/>
          <p:cNvSpPr/>
          <p:nvPr/>
        </p:nvSpPr>
        <p:spPr>
          <a:xfrm flipH="1">
            <a:off x="3908215" y="3796180"/>
            <a:ext cx="561737" cy="748982"/>
          </a:xfrm>
          <a:prstGeom prst="ellipse">
            <a:avLst/>
          </a:prstGeom>
          <a:solidFill>
            <a:srgbClr val="3333CC"/>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1" name="Oval 20"/>
          <p:cNvSpPr/>
          <p:nvPr/>
        </p:nvSpPr>
        <p:spPr>
          <a:xfrm flipH="1">
            <a:off x="3923772" y="5124162"/>
            <a:ext cx="561737" cy="748982"/>
          </a:xfrm>
          <a:prstGeom prst="ellipse">
            <a:avLst/>
          </a:prstGeom>
          <a:solidFill>
            <a:srgbClr val="0066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7" name="Rectangle 36">
            <a:extLst>
              <a:ext uri="{FF2B5EF4-FFF2-40B4-BE49-F238E27FC236}">
                <a16:creationId xmlns:a16="http://schemas.microsoft.com/office/drawing/2014/main" id="{466A2112-7CCA-4B18-B042-5F58F84B9EF5}"/>
              </a:ext>
            </a:extLst>
          </p:cNvPr>
          <p:cNvSpPr/>
          <p:nvPr/>
        </p:nvSpPr>
        <p:spPr>
          <a:xfrm>
            <a:off x="4066121" y="4001631"/>
            <a:ext cx="308681" cy="344044"/>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sp>
        <p:nvSpPr>
          <p:cNvPr id="28" name="Rounded Rectangle 27">
            <a:extLst>
              <a:ext uri="{FF2B5EF4-FFF2-40B4-BE49-F238E27FC236}">
                <a16:creationId xmlns:a16="http://schemas.microsoft.com/office/drawing/2014/main" id="{53AAC932-A9A6-440C-A4D5-6D7F7B0D606D}"/>
              </a:ext>
            </a:extLst>
          </p:cNvPr>
          <p:cNvSpPr/>
          <p:nvPr/>
        </p:nvSpPr>
        <p:spPr>
          <a:xfrm>
            <a:off x="4026976" y="5300981"/>
            <a:ext cx="318782" cy="32649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32" name="Rectangle 16">
            <a:extLst>
              <a:ext uri="{FF2B5EF4-FFF2-40B4-BE49-F238E27FC236}">
                <a16:creationId xmlns:a16="http://schemas.microsoft.com/office/drawing/2014/main" id="{0F2FDF3F-4591-4B91-A6FF-F5DFA2DEE115}"/>
              </a:ext>
            </a:extLst>
          </p:cNvPr>
          <p:cNvSpPr/>
          <p:nvPr/>
        </p:nvSpPr>
        <p:spPr>
          <a:xfrm>
            <a:off x="3865386" y="2523874"/>
            <a:ext cx="324101" cy="284005"/>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9" name="Rectangle 8"/>
          <p:cNvSpPr/>
          <p:nvPr/>
        </p:nvSpPr>
        <p:spPr>
          <a:xfrm>
            <a:off x="4293634" y="646789"/>
            <a:ext cx="4572000" cy="1015663"/>
          </a:xfrm>
          <a:prstGeom prst="rect">
            <a:avLst/>
          </a:prstGeom>
        </p:spPr>
        <p:txBody>
          <a:bodyPr>
            <a:spAutoFit/>
          </a:bodyPr>
          <a:lstStyle/>
          <a:p>
            <a:pPr algn="ctr">
              <a:defRPr/>
            </a:pPr>
            <a:r>
              <a:rPr lang="nl-NL" sz="2000" b="1" dirty="0">
                <a:solidFill>
                  <a:schemeClr val="bg1"/>
                </a:solidFill>
                <a:latin typeface="Arial" panose="020B0604020202020204" pitchFamily="34" charset="0"/>
                <a:cs typeface="Arial" panose="020B0604020202020204" pitchFamily="34" charset="0"/>
              </a:rPr>
              <a:t>Tại sao đẩy mạnh công nghiệp hóa, hiện đại hóa đất nước gắn với phát triển kinh tế tri </a:t>
            </a:r>
            <a:r>
              <a:rPr lang="nl-NL" sz="2000" b="1" dirty="0" smtClean="0">
                <a:solidFill>
                  <a:schemeClr val="bg1"/>
                </a:solidFill>
                <a:latin typeface="Arial" panose="020B0604020202020204" pitchFamily="34" charset="0"/>
                <a:cs typeface="Arial" panose="020B0604020202020204" pitchFamily="34" charset="0"/>
              </a:rPr>
              <a:t>thức?</a:t>
            </a:r>
            <a:endParaRPr lang="en-US" sz="2000" dirty="0">
              <a:solidFill>
                <a:schemeClr val="bg1"/>
              </a:solidFill>
              <a:latin typeface="Arial" panose="020B0604020202020204" pitchFamily="34" charset="0"/>
              <a:cs typeface="Arial" panose="020B0604020202020204" pitchFamily="34" charset="0"/>
            </a:endParaRPr>
          </a:p>
        </p:txBody>
      </p:sp>
      <p:sp>
        <p:nvSpPr>
          <p:cNvPr id="10" name="Rectangle 9"/>
          <p:cNvSpPr/>
          <p:nvPr/>
        </p:nvSpPr>
        <p:spPr>
          <a:xfrm>
            <a:off x="4495057" y="1922674"/>
            <a:ext cx="4572743" cy="1569660"/>
          </a:xfrm>
          <a:prstGeom prst="rect">
            <a:avLst/>
          </a:prstGeom>
        </p:spPr>
        <p:txBody>
          <a:bodyPr wrap="square">
            <a:spAutoFit/>
          </a:bodyPr>
          <a:lstStyle/>
          <a:p>
            <a:pPr algn="ctr"/>
            <a:r>
              <a:rPr lang="en-US" sz="2400" dirty="0" err="1" smtClean="0">
                <a:latin typeface="+mj-lt"/>
                <a:ea typeface="Calibri" panose="020F0502020204030204" pitchFamily="34" charset="0"/>
              </a:rPr>
              <a:t>Là</a:t>
            </a:r>
            <a:r>
              <a:rPr lang="en-US" sz="2400" dirty="0" smtClean="0">
                <a:latin typeface="+mj-lt"/>
                <a:ea typeface="Calibri" panose="020F0502020204030204" pitchFamily="34" charset="0"/>
              </a:rPr>
              <a:t> </a:t>
            </a:r>
            <a:r>
              <a:rPr lang="en-US" sz="2400" dirty="0" err="1">
                <a:latin typeface="+mj-lt"/>
                <a:ea typeface="Calibri" panose="020F0502020204030204" pitchFamily="34" charset="0"/>
              </a:rPr>
              <a:t>một</a:t>
            </a:r>
            <a:r>
              <a:rPr lang="en-US" sz="2400" dirty="0">
                <a:latin typeface="+mj-lt"/>
                <a:ea typeface="Calibri" panose="020F0502020204030204" pitchFamily="34" charset="0"/>
              </a:rPr>
              <a:t> </a:t>
            </a:r>
            <a:r>
              <a:rPr lang="en-US" sz="2400" dirty="0" err="1">
                <a:latin typeface="+mj-lt"/>
                <a:ea typeface="Calibri" panose="020F0502020204030204" pitchFamily="34" charset="0"/>
              </a:rPr>
              <a:t>trong</a:t>
            </a:r>
            <a:r>
              <a:rPr lang="en-US" sz="2400" dirty="0">
                <a:latin typeface="+mj-lt"/>
                <a:ea typeface="Calibri" panose="020F0502020204030204" pitchFamily="34" charset="0"/>
              </a:rPr>
              <a:t> </a:t>
            </a:r>
            <a:r>
              <a:rPr lang="en-US" sz="2400" dirty="0" err="1">
                <a:latin typeface="+mj-lt"/>
                <a:ea typeface="Calibri" panose="020F0502020204030204" pitchFamily="34" charset="0"/>
              </a:rPr>
              <a:t>những</a:t>
            </a:r>
            <a:r>
              <a:rPr lang="en-US" sz="2400" dirty="0">
                <a:latin typeface="+mj-lt"/>
                <a:ea typeface="Calibri" panose="020F0502020204030204" pitchFamily="34" charset="0"/>
              </a:rPr>
              <a:t> </a:t>
            </a:r>
            <a:r>
              <a:rPr lang="en-US" sz="2400" dirty="0" err="1">
                <a:latin typeface="+mj-lt"/>
                <a:ea typeface="Calibri" panose="020F0502020204030204" pitchFamily="34" charset="0"/>
              </a:rPr>
              <a:t>nhiệm</a:t>
            </a:r>
            <a:r>
              <a:rPr lang="en-US" sz="2400" dirty="0">
                <a:latin typeface="+mj-lt"/>
                <a:ea typeface="Calibri" panose="020F0502020204030204" pitchFamily="34" charset="0"/>
              </a:rPr>
              <a:t> </a:t>
            </a:r>
            <a:r>
              <a:rPr lang="en-US" sz="2400" dirty="0" err="1">
                <a:latin typeface="+mj-lt"/>
                <a:ea typeface="Calibri" panose="020F0502020204030204" pitchFamily="34" charset="0"/>
              </a:rPr>
              <a:t>vụ</a:t>
            </a:r>
            <a:r>
              <a:rPr lang="en-US" sz="2400" dirty="0">
                <a:latin typeface="+mj-lt"/>
                <a:ea typeface="Calibri" panose="020F0502020204030204" pitchFamily="34" charset="0"/>
              </a:rPr>
              <a:t> </a:t>
            </a:r>
            <a:r>
              <a:rPr lang="en-US" sz="2400" dirty="0" err="1">
                <a:latin typeface="+mj-lt"/>
                <a:ea typeface="Calibri" panose="020F0502020204030204" pitchFamily="34" charset="0"/>
              </a:rPr>
              <a:t>trọng</a:t>
            </a:r>
            <a:r>
              <a:rPr lang="en-US" sz="2400" dirty="0">
                <a:latin typeface="+mj-lt"/>
                <a:ea typeface="Calibri" panose="020F0502020204030204" pitchFamily="34" charset="0"/>
              </a:rPr>
              <a:t> </a:t>
            </a:r>
            <a:r>
              <a:rPr lang="en-US" sz="2400" dirty="0" err="1">
                <a:latin typeface="+mj-lt"/>
                <a:ea typeface="Calibri" panose="020F0502020204030204" pitchFamily="34" charset="0"/>
              </a:rPr>
              <a:t>tâm</a:t>
            </a:r>
            <a:r>
              <a:rPr lang="en-US" sz="2400" dirty="0">
                <a:latin typeface="+mj-lt"/>
                <a:ea typeface="Calibri" panose="020F0502020204030204" pitchFamily="34" charset="0"/>
              </a:rPr>
              <a:t> </a:t>
            </a:r>
            <a:r>
              <a:rPr lang="en-US" sz="2400" dirty="0" err="1">
                <a:latin typeface="+mj-lt"/>
                <a:ea typeface="Calibri" panose="020F0502020204030204" pitchFamily="34" charset="0"/>
              </a:rPr>
              <a:t>nhằm</a:t>
            </a:r>
            <a:r>
              <a:rPr lang="en-US" sz="2400" dirty="0">
                <a:latin typeface="+mj-lt"/>
                <a:ea typeface="Calibri" panose="020F0502020204030204" pitchFamily="34" charset="0"/>
              </a:rPr>
              <a:t> </a:t>
            </a:r>
            <a:r>
              <a:rPr lang="en-US" sz="2400" dirty="0" err="1">
                <a:latin typeface="+mj-lt"/>
                <a:ea typeface="Calibri" panose="020F0502020204030204" pitchFamily="34" charset="0"/>
              </a:rPr>
              <a:t>phấn</a:t>
            </a:r>
            <a:r>
              <a:rPr lang="en-US" sz="2400" dirty="0">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đấu</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sớm</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đưa</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nước</a:t>
            </a:r>
            <a:r>
              <a:rPr lang="en-US" sz="2400" b="1" dirty="0">
                <a:solidFill>
                  <a:srgbClr val="FF0000"/>
                </a:solidFill>
                <a:latin typeface="+mj-lt"/>
                <a:ea typeface="Calibri" panose="020F0502020204030204" pitchFamily="34" charset="0"/>
              </a:rPr>
              <a:t> ta </a:t>
            </a:r>
            <a:r>
              <a:rPr lang="en-US" sz="2400" b="1" dirty="0" err="1">
                <a:solidFill>
                  <a:srgbClr val="FF0000"/>
                </a:solidFill>
                <a:latin typeface="+mj-lt"/>
                <a:ea typeface="Calibri" panose="020F0502020204030204" pitchFamily="34" charset="0"/>
              </a:rPr>
              <a:t>trở</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thành</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nước</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công</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nghiệp</a:t>
            </a:r>
            <a:r>
              <a:rPr lang="en-US" sz="2400" b="1" dirty="0">
                <a:solidFill>
                  <a:srgbClr val="FF0000"/>
                </a:solidFill>
                <a:latin typeface="+mj-lt"/>
                <a:ea typeface="Calibri" panose="020F0502020204030204" pitchFamily="34" charset="0"/>
              </a:rPr>
              <a:t> </a:t>
            </a:r>
            <a:r>
              <a:rPr lang="en-US" sz="2400" dirty="0" err="1">
                <a:latin typeface="+mj-lt"/>
                <a:ea typeface="Calibri" panose="020F0502020204030204" pitchFamily="34" charset="0"/>
              </a:rPr>
              <a:t>theo</a:t>
            </a:r>
            <a:r>
              <a:rPr lang="en-US" sz="2400" dirty="0">
                <a:latin typeface="+mj-lt"/>
                <a:ea typeface="Calibri" panose="020F0502020204030204" pitchFamily="34" charset="0"/>
              </a:rPr>
              <a:t> </a:t>
            </a:r>
            <a:r>
              <a:rPr lang="en-US" sz="2400" dirty="0" err="1">
                <a:latin typeface="+mj-lt"/>
                <a:ea typeface="Calibri" panose="020F0502020204030204" pitchFamily="34" charset="0"/>
              </a:rPr>
              <a:t>hướng</a:t>
            </a:r>
            <a:r>
              <a:rPr lang="en-US" sz="2400" dirty="0">
                <a:latin typeface="+mj-lt"/>
                <a:ea typeface="Calibri" panose="020F0502020204030204" pitchFamily="34" charset="0"/>
              </a:rPr>
              <a:t> </a:t>
            </a:r>
            <a:r>
              <a:rPr lang="en-US" sz="2400" dirty="0" err="1">
                <a:latin typeface="+mj-lt"/>
                <a:ea typeface="Calibri" panose="020F0502020204030204" pitchFamily="34" charset="0"/>
              </a:rPr>
              <a:t>hiện</a:t>
            </a:r>
            <a:r>
              <a:rPr lang="en-US" sz="2400" dirty="0">
                <a:latin typeface="+mj-lt"/>
                <a:ea typeface="Calibri" panose="020F0502020204030204" pitchFamily="34" charset="0"/>
              </a:rPr>
              <a:t> </a:t>
            </a:r>
            <a:r>
              <a:rPr lang="en-US" sz="2400" dirty="0" err="1">
                <a:latin typeface="+mj-lt"/>
                <a:ea typeface="Calibri" panose="020F0502020204030204" pitchFamily="34" charset="0"/>
              </a:rPr>
              <a:t>đại</a:t>
            </a:r>
            <a:endParaRPr lang="en-US" sz="2400" dirty="0">
              <a:latin typeface="+mj-lt"/>
            </a:endParaRPr>
          </a:p>
        </p:txBody>
      </p:sp>
      <p:sp>
        <p:nvSpPr>
          <p:cNvPr id="14" name="Rectangle 13"/>
          <p:cNvSpPr/>
          <p:nvPr/>
        </p:nvSpPr>
        <p:spPr>
          <a:xfrm>
            <a:off x="4830235" y="3606051"/>
            <a:ext cx="4123805" cy="1569660"/>
          </a:xfrm>
          <a:prstGeom prst="rect">
            <a:avLst/>
          </a:prstGeom>
        </p:spPr>
        <p:txBody>
          <a:bodyPr wrap="square">
            <a:spAutoFit/>
          </a:bodyPr>
          <a:lstStyle/>
          <a:p>
            <a:pPr algn="just"/>
            <a:r>
              <a:rPr lang="en-US" sz="2400" dirty="0" err="1" smtClean="0">
                <a:solidFill>
                  <a:srgbClr val="663300"/>
                </a:solidFill>
                <a:latin typeface="+mj-lt"/>
                <a:ea typeface="Calibri" panose="020F0502020204030204" pitchFamily="34" charset="0"/>
              </a:rPr>
              <a:t>Nhằm</a:t>
            </a:r>
            <a:r>
              <a:rPr lang="en-US" sz="2400" dirty="0" smtClean="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đẩy</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mạnh</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sự</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nghiệp</a:t>
            </a:r>
            <a:r>
              <a:rPr lang="en-US" sz="2400" dirty="0">
                <a:solidFill>
                  <a:srgbClr val="663300"/>
                </a:solidFill>
                <a:latin typeface="+mj-lt"/>
                <a:ea typeface="Calibri" panose="020F0502020204030204" pitchFamily="34" charset="0"/>
              </a:rPr>
              <a:t> </a:t>
            </a:r>
            <a:r>
              <a:rPr lang="en-US" sz="2400" dirty="0" smtClean="0">
                <a:solidFill>
                  <a:srgbClr val="663300"/>
                </a:solidFill>
                <a:latin typeface="+mj-lt"/>
                <a:ea typeface="Calibri" panose="020F0502020204030204" pitchFamily="34" charset="0"/>
              </a:rPr>
              <a:t>CNH, HĐH </a:t>
            </a:r>
            <a:r>
              <a:rPr lang="en-US" sz="2400" dirty="0" err="1">
                <a:solidFill>
                  <a:srgbClr val="663300"/>
                </a:solidFill>
                <a:latin typeface="+mj-lt"/>
                <a:ea typeface="Calibri" panose="020F0502020204030204" pitchFamily="34" charset="0"/>
              </a:rPr>
              <a:t>một</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cách</a:t>
            </a:r>
            <a:r>
              <a:rPr lang="en-US" sz="2400" dirty="0">
                <a:solidFill>
                  <a:srgbClr val="663300"/>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bền</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vững</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và</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hội</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nhập</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quốc</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tế</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ngày</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càng</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sâu</a:t>
            </a:r>
            <a:r>
              <a:rPr lang="en-US" sz="2400" dirty="0">
                <a:solidFill>
                  <a:srgbClr val="663300"/>
                </a:solidFill>
                <a:latin typeface="+mj-lt"/>
                <a:ea typeface="Calibri" panose="020F0502020204030204" pitchFamily="34" charset="0"/>
              </a:rPr>
              <a:t> </a:t>
            </a:r>
            <a:r>
              <a:rPr lang="en-US" sz="2400" dirty="0" err="1" smtClean="0">
                <a:solidFill>
                  <a:srgbClr val="663300"/>
                </a:solidFill>
                <a:latin typeface="+mj-lt"/>
                <a:ea typeface="Calibri" panose="020F0502020204030204" pitchFamily="34" charset="0"/>
              </a:rPr>
              <a:t>rộng</a:t>
            </a:r>
            <a:r>
              <a:rPr lang="en-US" sz="2400" dirty="0" smtClean="0">
                <a:solidFill>
                  <a:srgbClr val="663300"/>
                </a:solidFill>
                <a:latin typeface="+mj-lt"/>
                <a:ea typeface="Calibri" panose="020F0502020204030204" pitchFamily="34" charset="0"/>
              </a:rPr>
              <a:t>.</a:t>
            </a:r>
            <a:endParaRPr lang="en-US" sz="2400" dirty="0">
              <a:solidFill>
                <a:srgbClr val="663300"/>
              </a:solidFill>
              <a:latin typeface="+mj-lt"/>
            </a:endParaRPr>
          </a:p>
        </p:txBody>
      </p:sp>
      <p:sp>
        <p:nvSpPr>
          <p:cNvPr id="15" name="Rectangle 14"/>
          <p:cNvSpPr/>
          <p:nvPr/>
        </p:nvSpPr>
        <p:spPr>
          <a:xfrm>
            <a:off x="4916510" y="5209531"/>
            <a:ext cx="4114800" cy="1200329"/>
          </a:xfrm>
          <a:prstGeom prst="rect">
            <a:avLst/>
          </a:prstGeom>
        </p:spPr>
        <p:txBody>
          <a:bodyPr wrap="square">
            <a:spAutoFit/>
          </a:bodyPr>
          <a:lstStyle/>
          <a:p>
            <a:r>
              <a:rPr lang="en-US" altLang="en-US" sz="2400" b="1" u="sng" dirty="0" err="1">
                <a:solidFill>
                  <a:srgbClr val="006600"/>
                </a:solidFill>
                <a:latin typeface="Arial" panose="020B0604020202020204" pitchFamily="34" charset="0"/>
                <a:cs typeface="Arial" panose="020B0604020202020204" pitchFamily="34" charset="0"/>
              </a:rPr>
              <a:t>Rút</a:t>
            </a:r>
            <a:r>
              <a:rPr lang="en-US" altLang="en-US" sz="2400" b="1" u="sng" dirty="0">
                <a:solidFill>
                  <a:srgbClr val="006600"/>
                </a:solidFill>
                <a:latin typeface="Arial" panose="020B0604020202020204" pitchFamily="34" charset="0"/>
                <a:cs typeface="Arial" panose="020B0604020202020204" pitchFamily="34" charset="0"/>
              </a:rPr>
              <a:t> </a:t>
            </a:r>
            <a:r>
              <a:rPr lang="en-US" altLang="en-US" sz="2400" b="1" u="sng" dirty="0" err="1">
                <a:solidFill>
                  <a:srgbClr val="006600"/>
                </a:solidFill>
                <a:latin typeface="Arial" panose="020B0604020202020204" pitchFamily="34" charset="0"/>
                <a:cs typeface="Arial" panose="020B0604020202020204" pitchFamily="34" charset="0"/>
              </a:rPr>
              <a:t>ngắn</a:t>
            </a:r>
            <a:r>
              <a:rPr lang="en-US" altLang="en-US" sz="2400" b="1" dirty="0">
                <a:solidFill>
                  <a:srgbClr val="006600"/>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quá</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trình</a:t>
            </a:r>
            <a:r>
              <a:rPr lang="en-US" altLang="en-US" sz="2400" dirty="0">
                <a:solidFill>
                  <a:srgbClr val="000099"/>
                </a:solidFill>
                <a:latin typeface="Arial" panose="020B0604020202020204" pitchFamily="34" charset="0"/>
                <a:cs typeface="Arial" panose="020B0604020202020204" pitchFamily="34" charset="0"/>
              </a:rPr>
              <a:t> CNH, HĐH </a:t>
            </a:r>
            <a:r>
              <a:rPr lang="en-US" altLang="en-US" sz="2400" dirty="0" err="1">
                <a:solidFill>
                  <a:srgbClr val="000099"/>
                </a:solidFill>
                <a:latin typeface="Arial" panose="020B0604020202020204" pitchFamily="34" charset="0"/>
                <a:cs typeface="Arial" panose="020B0604020202020204" pitchFamily="34" charset="0"/>
              </a:rPr>
              <a:t>đất</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theo</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định</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hướng</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smtClean="0">
                <a:solidFill>
                  <a:srgbClr val="000099"/>
                </a:solidFill>
                <a:latin typeface="Arial" panose="020B0604020202020204" pitchFamily="34" charset="0"/>
                <a:cs typeface="Arial" panose="020B0604020202020204" pitchFamily="34" charset="0"/>
              </a:rPr>
              <a:t>XHCN</a:t>
            </a:r>
            <a:r>
              <a:rPr lang="en-US" altLang="en-US" dirty="0" smtClean="0">
                <a:solidFill>
                  <a:srgbClr val="000099"/>
                </a:solidFill>
                <a:latin typeface="Arial" panose="020B0604020202020204" pitchFamily="34" charset="0"/>
                <a:cs typeface="Arial" panose="020B0604020202020204" pitchFamily="34" charset="0"/>
              </a:rPr>
              <a:t>.</a:t>
            </a:r>
            <a:endParaRPr lang="en-US" dirty="0"/>
          </a:p>
        </p:txBody>
      </p:sp>
      <p:pic>
        <p:nvPicPr>
          <p:cNvPr id="19" name="Picture 2" descr="Kết quả hình ảnh cho công nghiệp hóa hiện đại hóa gắn với kinh tế tri thức&quot;"/>
          <p:cNvPicPr>
            <a:picLocks noChangeAspect="1" noChangeArrowheads="1"/>
          </p:cNvPicPr>
          <p:nvPr/>
        </p:nvPicPr>
        <p:blipFill>
          <a:blip r:embed="rId2"/>
          <a:srcRect/>
          <a:stretch>
            <a:fillRect/>
          </a:stretch>
        </p:blipFill>
        <p:spPr bwMode="auto">
          <a:xfrm>
            <a:off x="0" y="3000374"/>
            <a:ext cx="3581400" cy="3019426"/>
          </a:xfrm>
          <a:prstGeom prst="rect">
            <a:avLst/>
          </a:prstGeom>
          <a:noFill/>
        </p:spPr>
      </p:pic>
      <p:pic>
        <p:nvPicPr>
          <p:cNvPr id="20" name="Picture 4" descr="Kết quả hình ảnh cho công nghiệp hóa hiện đại hóa gắn với kinh tế tri thức&quot;"/>
          <p:cNvPicPr>
            <a:picLocks noChangeAspect="1" noChangeArrowheads="1"/>
          </p:cNvPicPr>
          <p:nvPr/>
        </p:nvPicPr>
        <p:blipFill>
          <a:blip r:embed="rId3"/>
          <a:srcRect/>
          <a:stretch>
            <a:fillRect/>
          </a:stretch>
        </p:blipFill>
        <p:spPr bwMode="auto">
          <a:xfrm>
            <a:off x="914402" y="676275"/>
            <a:ext cx="2143125" cy="2143125"/>
          </a:xfrm>
          <a:prstGeom prst="rect">
            <a:avLst/>
          </a:prstGeom>
          <a:noFill/>
        </p:spPr>
      </p:pic>
    </p:spTree>
    <p:extLst>
      <p:ext uri="{BB962C8B-B14F-4D97-AF65-F5344CB8AC3E}">
        <p14:creationId xmlns:p14="http://schemas.microsoft.com/office/powerpoint/2010/main" val="32090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bảo vệ môi trường">
            <a:hlinkClick r:id="rId2" action="ppaction://hlinkfil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971800" cy="6400800"/>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1" y="2"/>
            <a:ext cx="6096000" cy="901521"/>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2971800" y="76200"/>
            <a:ext cx="5943600" cy="707886"/>
          </a:xfrm>
          <a:prstGeom prst="rect">
            <a:avLst/>
          </a:prstGeom>
        </p:spPr>
        <p:txBody>
          <a:bodyPr wrap="square">
            <a:spAutoFit/>
          </a:bodyPr>
          <a:lstStyle/>
          <a:p>
            <a:pPr algn="ctr">
              <a:defRPr/>
            </a:pPr>
            <a:r>
              <a:rPr lang="nl-NL" sz="2000" b="1" dirty="0">
                <a:solidFill>
                  <a:schemeClr val="bg1"/>
                </a:solidFill>
                <a:latin typeface="Arial" panose="020B0604020202020204" pitchFamily="34" charset="0"/>
                <a:cs typeface="Arial" panose="020B0604020202020204" pitchFamily="34" charset="0"/>
              </a:rPr>
              <a:t>Tại sao đẩy mạnh công nghiệp hóa, hiện đại hóa đất nước gắn </a:t>
            </a:r>
            <a:r>
              <a:rPr lang="nl-NL" sz="2000" b="1" dirty="0" smtClean="0">
                <a:solidFill>
                  <a:schemeClr val="bg1"/>
                </a:solidFill>
                <a:latin typeface="Arial" panose="020B0604020202020204" pitchFamily="34" charset="0"/>
                <a:cs typeface="Arial" panose="020B0604020202020204" pitchFamily="34" charset="0"/>
              </a:rPr>
              <a:t>với bảo vệ môi trường?</a:t>
            </a:r>
            <a:endParaRPr lang="en-US" sz="2000" dirty="0">
              <a:solidFill>
                <a:schemeClr val="bg1"/>
              </a:solidFill>
              <a:latin typeface="Arial" panose="020B0604020202020204" pitchFamily="34" charset="0"/>
              <a:cs typeface="Arial" panose="020B0604020202020204" pitchFamily="34" charset="0"/>
            </a:endParaRPr>
          </a:p>
        </p:txBody>
      </p:sp>
      <p:sp>
        <p:nvSpPr>
          <p:cNvPr id="29" name="Freeform 32">
            <a:extLst>
              <a:ext uri="{FF2B5EF4-FFF2-40B4-BE49-F238E27FC236}">
                <a16:creationId xmlns:a16="http://schemas.microsoft.com/office/drawing/2014/main" id="{9C5A04AA-A50B-457A-A783-D941E78BCCDF}"/>
              </a:ext>
            </a:extLst>
          </p:cNvPr>
          <p:cNvSpPr/>
          <p:nvPr/>
        </p:nvSpPr>
        <p:spPr>
          <a:xfrm>
            <a:off x="2971803" y="1012929"/>
            <a:ext cx="448115" cy="547278"/>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ectangle 9"/>
          <p:cNvSpPr/>
          <p:nvPr/>
        </p:nvSpPr>
        <p:spPr>
          <a:xfrm>
            <a:off x="3509062" y="1087874"/>
            <a:ext cx="5684441" cy="400110"/>
          </a:xfrm>
          <a:prstGeom prst="rect">
            <a:avLst/>
          </a:prstGeom>
        </p:spPr>
        <p:txBody>
          <a:bodyPr wrap="none">
            <a:spAutoFit/>
          </a:bodyPr>
          <a:lstStyle/>
          <a:p>
            <a:r>
              <a:rPr lang="en-US" sz="2000" dirty="0" err="1">
                <a:latin typeface="+mj-lt"/>
                <a:ea typeface="Calibri" panose="020F0502020204030204" pitchFamily="34" charset="0"/>
              </a:rPr>
              <a:t>Bảo</a:t>
            </a:r>
            <a:r>
              <a:rPr lang="en-US" sz="2000" dirty="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là</a:t>
            </a:r>
            <a:r>
              <a:rPr lang="en-US" sz="2000" dirty="0">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yêu</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cầu</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sống</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còn</a:t>
            </a:r>
            <a:r>
              <a:rPr lang="en-US" sz="2000" b="1" u="sng" dirty="0">
                <a:solidFill>
                  <a:srgbClr val="FF0000"/>
                </a:solidFill>
                <a:latin typeface="+mj-lt"/>
                <a:ea typeface="Calibri" panose="020F0502020204030204" pitchFamily="34" charset="0"/>
              </a:rPr>
              <a:t> </a:t>
            </a:r>
            <a:r>
              <a:rPr lang="en-US" sz="2000" dirty="0" err="1">
                <a:latin typeface="+mj-lt"/>
                <a:ea typeface="Calibri" panose="020F0502020204030204" pitchFamily="34" charset="0"/>
              </a:rPr>
              <a:t>của</a:t>
            </a:r>
            <a:r>
              <a:rPr lang="en-US" sz="2000" dirty="0">
                <a:latin typeface="+mj-lt"/>
                <a:ea typeface="Calibri" panose="020F0502020204030204" pitchFamily="34" charset="0"/>
              </a:rPr>
              <a:t> </a:t>
            </a:r>
            <a:r>
              <a:rPr lang="en-US" sz="2000" dirty="0" err="1">
                <a:latin typeface="+mj-lt"/>
                <a:ea typeface="Calibri" panose="020F0502020204030204" pitchFamily="34" charset="0"/>
              </a:rPr>
              <a:t>nhân</a:t>
            </a:r>
            <a:r>
              <a:rPr lang="en-US" sz="2000" dirty="0">
                <a:latin typeface="+mj-lt"/>
                <a:ea typeface="Calibri" panose="020F0502020204030204" pitchFamily="34" charset="0"/>
              </a:rPr>
              <a:t> </a:t>
            </a:r>
            <a:r>
              <a:rPr lang="en-US" sz="2000" dirty="0" err="1">
                <a:latin typeface="+mj-lt"/>
                <a:ea typeface="Calibri" panose="020F0502020204030204" pitchFamily="34" charset="0"/>
              </a:rPr>
              <a:t>loại</a:t>
            </a:r>
            <a:endParaRPr lang="en-US" sz="2000" dirty="0">
              <a:latin typeface="+mj-lt"/>
            </a:endParaRPr>
          </a:p>
        </p:txBody>
      </p:sp>
      <p:sp>
        <p:nvSpPr>
          <p:cNvPr id="30" name="Frame 17">
            <a:extLst>
              <a:ext uri="{FF2B5EF4-FFF2-40B4-BE49-F238E27FC236}">
                <a16:creationId xmlns:a16="http://schemas.microsoft.com/office/drawing/2014/main" id="{1278BF84-DDF3-43F8-88E4-A0F28E4079EF}"/>
              </a:ext>
            </a:extLst>
          </p:cNvPr>
          <p:cNvSpPr/>
          <p:nvPr/>
        </p:nvSpPr>
        <p:spPr>
          <a:xfrm>
            <a:off x="3124202" y="1899299"/>
            <a:ext cx="495519" cy="508153"/>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1" name="Rectangle 10"/>
          <p:cNvSpPr/>
          <p:nvPr/>
        </p:nvSpPr>
        <p:spPr>
          <a:xfrm>
            <a:off x="3720048" y="1765955"/>
            <a:ext cx="5423952" cy="1015663"/>
          </a:xfrm>
          <a:prstGeom prst="rect">
            <a:avLst/>
          </a:prstGeom>
        </p:spPr>
        <p:txBody>
          <a:bodyPr wrap="square">
            <a:spAutoFit/>
          </a:bodyPr>
          <a:lstStyle/>
          <a:p>
            <a:pPr algn="ctr"/>
            <a:r>
              <a:rPr lang="en-US" sz="2000" dirty="0" err="1">
                <a:latin typeface="+mj-lt"/>
                <a:ea typeface="Calibri" panose="020F0502020204030204" pitchFamily="34" charset="0"/>
              </a:rPr>
              <a:t>Chiến</a:t>
            </a:r>
            <a:r>
              <a:rPr lang="en-US" sz="2000" dirty="0">
                <a:latin typeface="+mj-lt"/>
                <a:ea typeface="Calibri" panose="020F0502020204030204" pitchFamily="34" charset="0"/>
              </a:rPr>
              <a:t> </a:t>
            </a:r>
            <a:r>
              <a:rPr lang="en-US" sz="2000" dirty="0" err="1">
                <a:latin typeface="+mj-lt"/>
                <a:ea typeface="Calibri" panose="020F0502020204030204" pitchFamily="34" charset="0"/>
              </a:rPr>
              <a:t>lược</a:t>
            </a:r>
            <a:r>
              <a:rPr lang="en-US" sz="2000" dirty="0">
                <a:latin typeface="+mj-lt"/>
                <a:ea typeface="Calibri" panose="020F0502020204030204" pitchFamily="34" charset="0"/>
              </a:rPr>
              <a:t> </a:t>
            </a:r>
            <a:r>
              <a:rPr lang="en-US" sz="2000" dirty="0" err="1">
                <a:latin typeface="+mj-lt"/>
                <a:ea typeface="Calibri" panose="020F0502020204030204" pitchFamily="34" charset="0"/>
              </a:rPr>
              <a:t>bảo</a:t>
            </a:r>
            <a:r>
              <a:rPr lang="en-US" sz="2000" dirty="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là</a:t>
            </a:r>
            <a:r>
              <a:rPr lang="en-US" sz="2000" dirty="0">
                <a:latin typeface="+mj-lt"/>
                <a:ea typeface="Calibri" panose="020F0502020204030204" pitchFamily="34" charset="0"/>
              </a:rPr>
              <a:t> </a:t>
            </a:r>
            <a:r>
              <a:rPr lang="en-US" sz="2000" dirty="0" err="1">
                <a:latin typeface="+mj-lt"/>
                <a:ea typeface="Calibri" panose="020F0502020204030204" pitchFamily="34" charset="0"/>
              </a:rPr>
              <a:t>bộ</a:t>
            </a:r>
            <a:r>
              <a:rPr lang="en-US" sz="2000" dirty="0">
                <a:latin typeface="+mj-lt"/>
                <a:ea typeface="Calibri" panose="020F0502020204030204" pitchFamily="34" charset="0"/>
              </a:rPr>
              <a:t> </a:t>
            </a:r>
            <a:r>
              <a:rPr lang="en-US" sz="2000" dirty="0" err="1">
                <a:latin typeface="+mj-lt"/>
                <a:ea typeface="Calibri" panose="020F0502020204030204" pitchFamily="34" charset="0"/>
              </a:rPr>
              <a:t>phận</a:t>
            </a:r>
            <a:r>
              <a:rPr lang="en-US" sz="2000" dirty="0">
                <a:latin typeface="+mj-lt"/>
                <a:ea typeface="Calibri" panose="020F0502020204030204" pitchFamily="34" charset="0"/>
              </a:rPr>
              <a:t> </a:t>
            </a:r>
            <a:r>
              <a:rPr lang="en-US" sz="2000" dirty="0" err="1">
                <a:latin typeface="+mj-lt"/>
                <a:ea typeface="Calibri" panose="020F0502020204030204" pitchFamily="34" charset="0"/>
              </a:rPr>
              <a:t>cấu</a:t>
            </a:r>
            <a:r>
              <a:rPr lang="en-US" sz="2000" dirty="0">
                <a:latin typeface="+mj-lt"/>
                <a:ea typeface="Calibri" panose="020F0502020204030204" pitchFamily="34" charset="0"/>
              </a:rPr>
              <a:t> </a:t>
            </a:r>
            <a:r>
              <a:rPr lang="en-US" sz="2000" dirty="0" err="1">
                <a:latin typeface="+mj-lt"/>
                <a:ea typeface="Calibri" panose="020F0502020204030204" pitchFamily="34" charset="0"/>
              </a:rPr>
              <a:t>thành</a:t>
            </a:r>
            <a:r>
              <a:rPr lang="en-US" sz="2000" dirty="0">
                <a:latin typeface="+mj-lt"/>
                <a:ea typeface="Calibri" panose="020F0502020204030204" pitchFamily="34" charset="0"/>
              </a:rPr>
              <a:t> </a:t>
            </a:r>
            <a:r>
              <a:rPr lang="en-US" sz="2000" b="1" dirty="0" err="1">
                <a:solidFill>
                  <a:srgbClr val="CC3300"/>
                </a:solidFill>
                <a:latin typeface="+mj-lt"/>
                <a:ea typeface="Calibri" panose="020F0502020204030204" pitchFamily="34" charset="0"/>
              </a:rPr>
              <a:t>không</a:t>
            </a:r>
            <a:r>
              <a:rPr lang="en-US" sz="2000" b="1" dirty="0">
                <a:solidFill>
                  <a:srgbClr val="CC3300"/>
                </a:solidFill>
                <a:latin typeface="+mj-lt"/>
                <a:ea typeface="Calibri" panose="020F0502020204030204" pitchFamily="34" charset="0"/>
              </a:rPr>
              <a:t> </a:t>
            </a:r>
            <a:r>
              <a:rPr lang="en-US" sz="2000" b="1" dirty="0" err="1">
                <a:solidFill>
                  <a:srgbClr val="CC3300"/>
                </a:solidFill>
                <a:latin typeface="+mj-lt"/>
                <a:ea typeface="Calibri" panose="020F0502020204030204" pitchFamily="34" charset="0"/>
              </a:rPr>
              <a:t>tách</a:t>
            </a:r>
            <a:r>
              <a:rPr lang="en-US" sz="2000" b="1" dirty="0">
                <a:solidFill>
                  <a:srgbClr val="CC3300"/>
                </a:solidFill>
                <a:latin typeface="+mj-lt"/>
                <a:ea typeface="Calibri" panose="020F0502020204030204" pitchFamily="34" charset="0"/>
              </a:rPr>
              <a:t> </a:t>
            </a:r>
            <a:r>
              <a:rPr lang="en-US" sz="2000" b="1" dirty="0" err="1">
                <a:solidFill>
                  <a:srgbClr val="CC3300"/>
                </a:solidFill>
                <a:latin typeface="+mj-lt"/>
                <a:ea typeface="Calibri" panose="020F0502020204030204" pitchFamily="34" charset="0"/>
              </a:rPr>
              <a:t>rời</a:t>
            </a:r>
            <a:r>
              <a:rPr lang="en-US" sz="2000" b="1" dirty="0">
                <a:solidFill>
                  <a:srgbClr val="CC3300"/>
                </a:solidFill>
                <a:latin typeface="+mj-lt"/>
                <a:ea typeface="Calibri" panose="020F0502020204030204" pitchFamily="34" charset="0"/>
              </a:rPr>
              <a:t> </a:t>
            </a:r>
            <a:r>
              <a:rPr lang="en-US" sz="2000" dirty="0" err="1">
                <a:latin typeface="+mj-lt"/>
                <a:ea typeface="Calibri" panose="020F0502020204030204" pitchFamily="34" charset="0"/>
              </a:rPr>
              <a:t>của</a:t>
            </a:r>
            <a:r>
              <a:rPr lang="en-US" sz="2000" dirty="0">
                <a:latin typeface="+mj-lt"/>
                <a:ea typeface="Calibri" panose="020F0502020204030204" pitchFamily="34" charset="0"/>
              </a:rPr>
              <a:t> </a:t>
            </a:r>
            <a:r>
              <a:rPr lang="en-US" sz="2000" dirty="0" err="1">
                <a:latin typeface="+mj-lt"/>
                <a:ea typeface="Calibri" panose="020F0502020204030204" pitchFamily="34" charset="0"/>
              </a:rPr>
              <a:t>Chiến</a:t>
            </a:r>
            <a:r>
              <a:rPr lang="en-US" sz="2000" dirty="0">
                <a:latin typeface="+mj-lt"/>
                <a:ea typeface="Calibri" panose="020F0502020204030204" pitchFamily="34" charset="0"/>
              </a:rPr>
              <a:t> </a:t>
            </a:r>
            <a:r>
              <a:rPr lang="en-US" sz="2000" dirty="0" err="1">
                <a:latin typeface="+mj-lt"/>
                <a:ea typeface="Calibri" panose="020F0502020204030204" pitchFamily="34" charset="0"/>
              </a:rPr>
              <a:t>lược</a:t>
            </a:r>
            <a:r>
              <a:rPr lang="en-US" sz="2000" dirty="0">
                <a:latin typeface="+mj-lt"/>
                <a:ea typeface="Calibri" panose="020F0502020204030204" pitchFamily="34" charset="0"/>
              </a:rPr>
              <a:t> </a:t>
            </a:r>
            <a:r>
              <a:rPr lang="en-US" sz="2000" dirty="0" err="1">
                <a:latin typeface="+mj-lt"/>
                <a:ea typeface="Calibri" panose="020F0502020204030204" pitchFamily="34" charset="0"/>
              </a:rPr>
              <a:t>phát</a:t>
            </a:r>
            <a:r>
              <a:rPr lang="en-US" sz="2000" dirty="0">
                <a:latin typeface="+mj-lt"/>
                <a:ea typeface="Calibri" panose="020F0502020204030204" pitchFamily="34" charset="0"/>
              </a:rPr>
              <a:t> </a:t>
            </a:r>
            <a:r>
              <a:rPr lang="en-US" sz="2000" dirty="0" err="1">
                <a:latin typeface="+mj-lt"/>
                <a:ea typeface="Calibri" panose="020F0502020204030204" pitchFamily="34" charset="0"/>
              </a:rPr>
              <a:t>triển</a:t>
            </a:r>
            <a:r>
              <a:rPr lang="en-US" sz="2000" dirty="0">
                <a:latin typeface="+mj-lt"/>
                <a:ea typeface="Calibri" panose="020F0502020204030204" pitchFamily="34" charset="0"/>
              </a:rPr>
              <a:t> </a:t>
            </a:r>
            <a:r>
              <a:rPr lang="en-US" sz="2000" dirty="0" err="1">
                <a:latin typeface="+mj-lt"/>
                <a:ea typeface="Calibri" panose="020F0502020204030204" pitchFamily="34" charset="0"/>
              </a:rPr>
              <a:t>kinh</a:t>
            </a:r>
            <a:r>
              <a:rPr lang="en-US" sz="2000" dirty="0">
                <a:latin typeface="+mj-lt"/>
                <a:ea typeface="Calibri" panose="020F0502020204030204" pitchFamily="34" charset="0"/>
              </a:rPr>
              <a:t> </a:t>
            </a:r>
            <a:r>
              <a:rPr lang="en-US" sz="2000" dirty="0" err="1">
                <a:latin typeface="+mj-lt"/>
                <a:ea typeface="Calibri" panose="020F0502020204030204" pitchFamily="34" charset="0"/>
              </a:rPr>
              <a:t>tế</a:t>
            </a:r>
            <a:r>
              <a:rPr lang="en-US" sz="2000" dirty="0">
                <a:latin typeface="+mj-lt"/>
                <a:ea typeface="Calibri" panose="020F0502020204030204" pitchFamily="34" charset="0"/>
              </a:rPr>
              <a:t> - </a:t>
            </a:r>
            <a:r>
              <a:rPr lang="en-US" sz="2000" dirty="0" err="1">
                <a:latin typeface="+mj-lt"/>
                <a:ea typeface="Calibri" panose="020F0502020204030204" pitchFamily="34" charset="0"/>
              </a:rPr>
              <a:t>xã</a:t>
            </a:r>
            <a:r>
              <a:rPr lang="en-US" sz="2000" dirty="0">
                <a:latin typeface="+mj-lt"/>
                <a:ea typeface="Calibri" panose="020F0502020204030204" pitchFamily="34" charset="0"/>
              </a:rPr>
              <a:t> </a:t>
            </a:r>
            <a:r>
              <a:rPr lang="en-US" sz="2000" dirty="0" err="1">
                <a:latin typeface="+mj-lt"/>
                <a:ea typeface="Calibri" panose="020F0502020204030204" pitchFamily="34" charset="0"/>
              </a:rPr>
              <a:t>hội</a:t>
            </a:r>
            <a:r>
              <a:rPr lang="en-US" sz="2000" dirty="0">
                <a:latin typeface="+mj-lt"/>
                <a:ea typeface="Calibri" panose="020F0502020204030204" pitchFamily="34" charset="0"/>
              </a:rPr>
              <a:t>, </a:t>
            </a:r>
            <a:r>
              <a:rPr lang="en-US" sz="2000" dirty="0" err="1">
                <a:latin typeface="+mj-lt"/>
                <a:ea typeface="Calibri" panose="020F0502020204030204" pitchFamily="34" charset="0"/>
              </a:rPr>
              <a:t>Chiến</a:t>
            </a:r>
            <a:r>
              <a:rPr lang="en-US" sz="2000" dirty="0">
                <a:latin typeface="+mj-lt"/>
                <a:ea typeface="Calibri" panose="020F0502020204030204" pitchFamily="34" charset="0"/>
              </a:rPr>
              <a:t> </a:t>
            </a:r>
            <a:r>
              <a:rPr lang="en-US" sz="2000" dirty="0" err="1">
                <a:latin typeface="+mj-lt"/>
                <a:ea typeface="Calibri" panose="020F0502020204030204" pitchFamily="34" charset="0"/>
              </a:rPr>
              <a:t>lược</a:t>
            </a:r>
            <a:r>
              <a:rPr lang="en-US" sz="2000" dirty="0">
                <a:latin typeface="+mj-lt"/>
                <a:ea typeface="Calibri" panose="020F0502020204030204" pitchFamily="34" charset="0"/>
              </a:rPr>
              <a:t> </a:t>
            </a:r>
            <a:r>
              <a:rPr lang="en-US" sz="2000" dirty="0" err="1">
                <a:latin typeface="+mj-lt"/>
                <a:ea typeface="Calibri" panose="020F0502020204030204" pitchFamily="34" charset="0"/>
              </a:rPr>
              <a:t>phát</a:t>
            </a:r>
            <a:r>
              <a:rPr lang="en-US" sz="2000" dirty="0">
                <a:latin typeface="+mj-lt"/>
                <a:ea typeface="Calibri" panose="020F0502020204030204" pitchFamily="34" charset="0"/>
              </a:rPr>
              <a:t> </a:t>
            </a:r>
            <a:r>
              <a:rPr lang="en-US" sz="2000" dirty="0" err="1">
                <a:latin typeface="+mj-lt"/>
                <a:ea typeface="Calibri" panose="020F0502020204030204" pitchFamily="34" charset="0"/>
              </a:rPr>
              <a:t>triển</a:t>
            </a:r>
            <a:r>
              <a:rPr lang="en-US" sz="2000" dirty="0">
                <a:latin typeface="+mj-lt"/>
                <a:ea typeface="Calibri" panose="020F0502020204030204" pitchFamily="34" charset="0"/>
              </a:rPr>
              <a:t> </a:t>
            </a:r>
            <a:r>
              <a:rPr lang="en-US" sz="2000" dirty="0" err="1">
                <a:latin typeface="+mj-lt"/>
                <a:ea typeface="Calibri" panose="020F0502020204030204" pitchFamily="34" charset="0"/>
              </a:rPr>
              <a:t>bền</a:t>
            </a:r>
            <a:r>
              <a:rPr lang="en-US" sz="2000" dirty="0">
                <a:latin typeface="+mj-lt"/>
                <a:ea typeface="Calibri" panose="020F0502020204030204" pitchFamily="34" charset="0"/>
              </a:rPr>
              <a:t> </a:t>
            </a:r>
            <a:r>
              <a:rPr lang="en-US" sz="2000" dirty="0" err="1">
                <a:latin typeface="+mj-lt"/>
                <a:ea typeface="Calibri" panose="020F0502020204030204" pitchFamily="34" charset="0"/>
              </a:rPr>
              <a:t>vững</a:t>
            </a:r>
            <a:endParaRPr lang="en-US" sz="2000" dirty="0">
              <a:latin typeface="+mj-lt"/>
            </a:endParaRPr>
          </a:p>
        </p:txBody>
      </p:sp>
      <p:sp>
        <p:nvSpPr>
          <p:cNvPr id="31" name="Rectangle 30"/>
          <p:cNvSpPr/>
          <p:nvPr/>
        </p:nvSpPr>
        <p:spPr>
          <a:xfrm>
            <a:off x="3737009" y="2953544"/>
            <a:ext cx="5254593" cy="1323439"/>
          </a:xfrm>
          <a:prstGeom prst="rect">
            <a:avLst/>
          </a:prstGeom>
        </p:spPr>
        <p:txBody>
          <a:bodyPr wrap="square">
            <a:spAutoFit/>
          </a:bodyPr>
          <a:lstStyle/>
          <a:p>
            <a:pPr algn="ctr"/>
            <a:r>
              <a:rPr lang="en-US" sz="2000" dirty="0" err="1" smtClean="0">
                <a:latin typeface="+mj-lt"/>
                <a:ea typeface="Calibri" panose="020F0502020204030204" pitchFamily="34" charset="0"/>
              </a:rPr>
              <a:t>Bảo</a:t>
            </a:r>
            <a:r>
              <a:rPr lang="en-US" sz="2000" dirty="0" smtClean="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hướng</a:t>
            </a:r>
            <a:r>
              <a:rPr lang="en-US" sz="2000" dirty="0">
                <a:latin typeface="+mj-lt"/>
                <a:ea typeface="Calibri" panose="020F0502020204030204" pitchFamily="34" charset="0"/>
              </a:rPr>
              <a:t> </a:t>
            </a:r>
            <a:r>
              <a:rPr lang="en-US" sz="2000" dirty="0" err="1">
                <a:latin typeface="+mj-lt"/>
                <a:ea typeface="Calibri" panose="020F0502020204030204" pitchFamily="34" charset="0"/>
              </a:rPr>
              <a:t>tới</a:t>
            </a:r>
            <a:r>
              <a:rPr lang="en-US" sz="2000" dirty="0">
                <a:latin typeface="+mj-lt"/>
                <a:ea typeface="Calibri" panose="020F0502020204030204" pitchFamily="34" charset="0"/>
              </a:rPr>
              <a:t> </a:t>
            </a:r>
            <a:r>
              <a:rPr lang="en-US" sz="2000" dirty="0" err="1">
                <a:latin typeface="+mj-lt"/>
                <a:ea typeface="Calibri" panose="020F0502020204030204" pitchFamily="34" charset="0"/>
              </a:rPr>
              <a:t>mục</a:t>
            </a:r>
            <a:r>
              <a:rPr lang="en-US" sz="2000" dirty="0">
                <a:latin typeface="+mj-lt"/>
                <a:ea typeface="Calibri" panose="020F0502020204030204" pitchFamily="34" charset="0"/>
              </a:rPr>
              <a:t> </a:t>
            </a:r>
            <a:r>
              <a:rPr lang="en-US" sz="2000" dirty="0" err="1">
                <a:latin typeface="+mj-lt"/>
                <a:ea typeface="Calibri" panose="020F0502020204030204" pitchFamily="34" charset="0"/>
              </a:rPr>
              <a:t>tiêu</a:t>
            </a:r>
            <a:r>
              <a:rPr lang="en-US" sz="2000" dirty="0">
                <a:latin typeface="+mj-lt"/>
                <a:ea typeface="Calibri" panose="020F0502020204030204" pitchFamily="34" charset="0"/>
              </a:rPr>
              <a:t> </a:t>
            </a:r>
            <a:r>
              <a:rPr lang="en-US" sz="2000" dirty="0" err="1">
                <a:latin typeface="+mj-lt"/>
                <a:ea typeface="Calibri" panose="020F0502020204030204" pitchFamily="34" charset="0"/>
              </a:rPr>
              <a:t>phát</a:t>
            </a:r>
            <a:r>
              <a:rPr lang="en-US" sz="2000" dirty="0">
                <a:latin typeface="+mj-lt"/>
                <a:ea typeface="Calibri" panose="020F0502020204030204" pitchFamily="34" charset="0"/>
              </a:rPr>
              <a:t> </a:t>
            </a:r>
            <a:r>
              <a:rPr lang="en-US" sz="2000" dirty="0" err="1">
                <a:latin typeface="+mj-lt"/>
                <a:ea typeface="Calibri" panose="020F0502020204030204" pitchFamily="34" charset="0"/>
              </a:rPr>
              <a:t>triển</a:t>
            </a:r>
            <a:r>
              <a:rPr lang="en-US" sz="2000" dirty="0">
                <a:latin typeface="+mj-lt"/>
                <a:ea typeface="Calibri" panose="020F0502020204030204" pitchFamily="34" charset="0"/>
              </a:rPr>
              <a:t> </a:t>
            </a:r>
            <a:r>
              <a:rPr lang="en-US" sz="2000" dirty="0" err="1">
                <a:latin typeface="+mj-lt"/>
                <a:ea typeface="Calibri" panose="020F0502020204030204" pitchFamily="34" charset="0"/>
              </a:rPr>
              <a:t>bền</a:t>
            </a:r>
            <a:r>
              <a:rPr lang="en-US" sz="2000" dirty="0">
                <a:latin typeface="+mj-lt"/>
                <a:ea typeface="Calibri" panose="020F0502020204030204" pitchFamily="34" charset="0"/>
              </a:rPr>
              <a:t> </a:t>
            </a:r>
            <a:r>
              <a:rPr lang="en-US" sz="2000" dirty="0" err="1">
                <a:latin typeface="+mj-lt"/>
                <a:ea typeface="Calibri" panose="020F0502020204030204" pitchFamily="34" charset="0"/>
              </a:rPr>
              <a:t>vững</a:t>
            </a:r>
            <a:r>
              <a:rPr lang="en-US" sz="2000" dirty="0">
                <a:latin typeface="+mj-lt"/>
                <a:ea typeface="Calibri" panose="020F0502020204030204" pitchFamily="34" charset="0"/>
              </a:rPr>
              <a:t> </a:t>
            </a:r>
            <a:r>
              <a:rPr lang="en-US" sz="2000" dirty="0" err="1">
                <a:latin typeface="+mj-lt"/>
                <a:ea typeface="Calibri" panose="020F0502020204030204" pitchFamily="34" charset="0"/>
              </a:rPr>
              <a:t>nhằm</a:t>
            </a:r>
            <a:r>
              <a:rPr lang="en-US" sz="2000" dirty="0">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đáp</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ứng</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nhu</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cầu</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của</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các</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thế</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hệ</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hiện</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tại</a:t>
            </a:r>
            <a:r>
              <a:rPr lang="en-US" sz="2000" b="1" dirty="0">
                <a:solidFill>
                  <a:srgbClr val="00B0F0"/>
                </a:solidFill>
                <a:latin typeface="+mj-lt"/>
                <a:ea typeface="Calibri" panose="020F0502020204030204" pitchFamily="34" charset="0"/>
              </a:rPr>
              <a:t> </a:t>
            </a:r>
            <a:r>
              <a:rPr lang="en-US" sz="2000" dirty="0" err="1">
                <a:latin typeface="+mj-lt"/>
                <a:ea typeface="Calibri" panose="020F0502020204030204" pitchFamily="34" charset="0"/>
              </a:rPr>
              <a:t>nhưng</a:t>
            </a:r>
            <a:r>
              <a:rPr lang="en-US" sz="2000" dirty="0">
                <a:latin typeface="+mj-lt"/>
                <a:ea typeface="Calibri" panose="020F0502020204030204" pitchFamily="34" charset="0"/>
              </a:rPr>
              <a:t> </a:t>
            </a:r>
            <a:r>
              <a:rPr lang="en-US" sz="2000" dirty="0" err="1">
                <a:latin typeface="+mj-lt"/>
                <a:ea typeface="Calibri" panose="020F0502020204030204" pitchFamily="34" charset="0"/>
              </a:rPr>
              <a:t>vẫn</a:t>
            </a:r>
            <a:r>
              <a:rPr lang="en-US" sz="2000" dirty="0">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giữ</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được</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tiềm</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năng</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và</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cơ</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hội</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cho</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các</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thế</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hệ</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mai</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sau</a:t>
            </a:r>
            <a:endParaRPr lang="en-US" sz="2000" b="1" dirty="0">
              <a:solidFill>
                <a:srgbClr val="7030A0"/>
              </a:solidFill>
              <a:latin typeface="+mj-lt"/>
            </a:endParaRPr>
          </a:p>
        </p:txBody>
      </p:sp>
      <p:sp>
        <p:nvSpPr>
          <p:cNvPr id="33" name="Smiley Face 12">
            <a:extLst>
              <a:ext uri="{FF2B5EF4-FFF2-40B4-BE49-F238E27FC236}">
                <a16:creationId xmlns:a16="http://schemas.microsoft.com/office/drawing/2014/main" id="{7F01996A-EF70-44A8-AD2D-1E270513DCED}"/>
              </a:ext>
            </a:extLst>
          </p:cNvPr>
          <p:cNvSpPr/>
          <p:nvPr/>
        </p:nvSpPr>
        <p:spPr>
          <a:xfrm>
            <a:off x="3886203" y="5231266"/>
            <a:ext cx="419951" cy="559934"/>
          </a:xfrm>
          <a:custGeom>
            <a:avLst/>
            <a:gdLst/>
            <a:ahLst/>
            <a:cxnLst/>
            <a:rect l="l" t="t" r="r" b="b"/>
            <a:pathLst>
              <a:path w="3240000" h="3240000">
                <a:moveTo>
                  <a:pt x="1613470" y="2077417"/>
                </a:moveTo>
                <a:cubicBezTo>
                  <a:pt x="1358886" y="2080042"/>
                  <a:pt x="1130625" y="2234862"/>
                  <a:pt x="1034031" y="2470424"/>
                </a:cubicBezTo>
                <a:lnTo>
                  <a:pt x="1213303" y="2543936"/>
                </a:lnTo>
                <a:cubicBezTo>
                  <a:pt x="1280345" y="2380442"/>
                  <a:pt x="1438772" y="2272988"/>
                  <a:pt x="1615468" y="2271166"/>
                </a:cubicBezTo>
                <a:cubicBezTo>
                  <a:pt x="1792164" y="2269344"/>
                  <a:pt x="1952774" y="2373507"/>
                  <a:pt x="2023173" y="2535584"/>
                </a:cubicBezTo>
                <a:lnTo>
                  <a:pt x="2200891" y="2458391"/>
                </a:lnTo>
                <a:cubicBezTo>
                  <a:pt x="2099460" y="2224871"/>
                  <a:pt x="1868054" y="2074792"/>
                  <a:pt x="1613470" y="2077417"/>
                </a:cubicBezTo>
                <a:close/>
                <a:moveTo>
                  <a:pt x="2165423" y="986226"/>
                </a:moveTo>
                <a:cubicBezTo>
                  <a:pt x="2072622" y="986226"/>
                  <a:pt x="1997392" y="1061456"/>
                  <a:pt x="1997392" y="1154257"/>
                </a:cubicBezTo>
                <a:cubicBezTo>
                  <a:pt x="1997392" y="1247058"/>
                  <a:pt x="2072622" y="1322288"/>
                  <a:pt x="2165423" y="1322288"/>
                </a:cubicBezTo>
                <a:cubicBezTo>
                  <a:pt x="2258224" y="1322288"/>
                  <a:pt x="2333454" y="1247058"/>
                  <a:pt x="2333454" y="1154257"/>
                </a:cubicBezTo>
                <a:cubicBezTo>
                  <a:pt x="2333454" y="1061456"/>
                  <a:pt x="2258224" y="986226"/>
                  <a:pt x="2165423" y="986226"/>
                </a:cubicBezTo>
                <a:close/>
                <a:moveTo>
                  <a:pt x="1107401" y="986226"/>
                </a:moveTo>
                <a:cubicBezTo>
                  <a:pt x="1014600" y="986226"/>
                  <a:pt x="939370" y="1061456"/>
                  <a:pt x="939370" y="1154257"/>
                </a:cubicBezTo>
                <a:cubicBezTo>
                  <a:pt x="939370" y="1247058"/>
                  <a:pt x="1014600" y="1322288"/>
                  <a:pt x="1107401" y="1322288"/>
                </a:cubicBezTo>
                <a:cubicBezTo>
                  <a:pt x="1200202" y="1322288"/>
                  <a:pt x="1275432" y="1247058"/>
                  <a:pt x="1275432" y="1154257"/>
                </a:cubicBezTo>
                <a:cubicBezTo>
                  <a:pt x="1275432" y="1061456"/>
                  <a:pt x="1200202" y="986226"/>
                  <a:pt x="1107401" y="986226"/>
                </a:cubicBezTo>
                <a:close/>
                <a:moveTo>
                  <a:pt x="1620000" y="0"/>
                </a:moveTo>
                <a:lnTo>
                  <a:pt x="1785636" y="8364"/>
                </a:lnTo>
                <a:lnTo>
                  <a:pt x="1946487" y="32913"/>
                </a:lnTo>
                <a:lnTo>
                  <a:pt x="2101739" y="72832"/>
                </a:lnTo>
                <a:lnTo>
                  <a:pt x="2250577" y="127308"/>
                </a:lnTo>
                <a:lnTo>
                  <a:pt x="2392188" y="195525"/>
                </a:lnTo>
                <a:lnTo>
                  <a:pt x="2525758" y="276671"/>
                </a:lnTo>
                <a:lnTo>
                  <a:pt x="2650471" y="369929"/>
                </a:lnTo>
                <a:lnTo>
                  <a:pt x="2765513" y="474487"/>
                </a:lnTo>
                <a:lnTo>
                  <a:pt x="2870071" y="589530"/>
                </a:lnTo>
                <a:lnTo>
                  <a:pt x="2963330"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30" y="2525758"/>
                </a:lnTo>
                <a:lnTo>
                  <a:pt x="2870071" y="2650471"/>
                </a:lnTo>
                <a:lnTo>
                  <a:pt x="2765513" y="2765513"/>
                </a:lnTo>
                <a:lnTo>
                  <a:pt x="2650471" y="2870071"/>
                </a:lnTo>
                <a:lnTo>
                  <a:pt x="2525758" y="2963330"/>
                </a:lnTo>
                <a:lnTo>
                  <a:pt x="2392188" y="3044475"/>
                </a:lnTo>
                <a:lnTo>
                  <a:pt x="2250577" y="3112693"/>
                </a:lnTo>
                <a:lnTo>
                  <a:pt x="2101739" y="3167168"/>
                </a:lnTo>
                <a:lnTo>
                  <a:pt x="1946487" y="3207088"/>
                </a:lnTo>
                <a:lnTo>
                  <a:pt x="1785636" y="3231636"/>
                </a:lnTo>
                <a:cubicBezTo>
                  <a:pt x="1731176" y="3237167"/>
                  <a:pt x="1675919" y="3240000"/>
                  <a:pt x="1620000" y="3240000"/>
                </a:cubicBezTo>
                <a:cubicBezTo>
                  <a:pt x="1508163"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4" y="3019536"/>
                  <a:pt x="757335" y="2992442"/>
                  <a:pt x="714243" y="2963330"/>
                </a:cubicBezTo>
                <a:cubicBezTo>
                  <a:pt x="671151" y="2934217"/>
                  <a:pt x="629534" y="2903086"/>
                  <a:pt x="589530" y="2870071"/>
                </a:cubicBezTo>
                <a:cubicBezTo>
                  <a:pt x="549525" y="2837056"/>
                  <a:pt x="511133" y="2802158"/>
                  <a:pt x="474487" y="2765513"/>
                </a:cubicBezTo>
                <a:cubicBezTo>
                  <a:pt x="437842" y="2728868"/>
                  <a:pt x="402944" y="2690475"/>
                  <a:pt x="369930" y="2650471"/>
                </a:cubicBezTo>
                <a:cubicBezTo>
                  <a:pt x="336915" y="2610466"/>
                  <a:pt x="305783" y="2568850"/>
                  <a:pt x="276671" y="2525758"/>
                </a:cubicBezTo>
                <a:cubicBezTo>
                  <a:pt x="247558" y="2482665"/>
                  <a:pt x="220465" y="2438097"/>
                  <a:pt x="195526" y="2392188"/>
                </a:cubicBezTo>
                <a:cubicBezTo>
                  <a:pt x="170586" y="2346280"/>
                  <a:pt x="147802" y="2299031"/>
                  <a:pt x="127308" y="2250577"/>
                </a:cubicBezTo>
                <a:cubicBezTo>
                  <a:pt x="106814" y="2202124"/>
                  <a:pt x="88610" y="2152466"/>
                  <a:pt x="72832" y="2101739"/>
                </a:cubicBezTo>
                <a:cubicBezTo>
                  <a:pt x="57055"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5" y="1188989"/>
                  <a:pt x="72832" y="1138262"/>
                </a:cubicBezTo>
                <a:cubicBezTo>
                  <a:pt x="88610" y="1087535"/>
                  <a:pt x="106814" y="1037877"/>
                  <a:pt x="127308" y="989423"/>
                </a:cubicBezTo>
                <a:cubicBezTo>
                  <a:pt x="147802" y="940970"/>
                  <a:pt x="170586" y="893721"/>
                  <a:pt x="195526" y="847812"/>
                </a:cubicBezTo>
                <a:cubicBezTo>
                  <a:pt x="220465" y="801904"/>
                  <a:pt x="247558" y="757335"/>
                  <a:pt x="276671" y="714243"/>
                </a:cubicBezTo>
                <a:cubicBezTo>
                  <a:pt x="305783" y="671151"/>
                  <a:pt x="336915" y="629534"/>
                  <a:pt x="369930" y="589530"/>
                </a:cubicBezTo>
                <a:cubicBezTo>
                  <a:pt x="402944" y="549525"/>
                  <a:pt x="437842" y="511133"/>
                  <a:pt x="474487" y="474487"/>
                </a:cubicBezTo>
                <a:cubicBezTo>
                  <a:pt x="511133" y="437842"/>
                  <a:pt x="549525" y="402944"/>
                  <a:pt x="589530" y="369929"/>
                </a:cubicBezTo>
                <a:cubicBezTo>
                  <a:pt x="629534" y="336915"/>
                  <a:pt x="671151" y="305783"/>
                  <a:pt x="714243" y="276671"/>
                </a:cubicBezTo>
                <a:cubicBezTo>
                  <a:pt x="757335" y="247558"/>
                  <a:pt x="801904"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6384" name="Rectangle 16383"/>
          <p:cNvSpPr/>
          <p:nvPr/>
        </p:nvSpPr>
        <p:spPr>
          <a:xfrm>
            <a:off x="4275905" y="4397514"/>
            <a:ext cx="4563297" cy="707886"/>
          </a:xfrm>
          <a:prstGeom prst="rect">
            <a:avLst/>
          </a:prstGeom>
        </p:spPr>
        <p:txBody>
          <a:bodyPr wrap="square">
            <a:spAutoFit/>
          </a:bodyPr>
          <a:lstStyle/>
          <a:p>
            <a:pPr algn="ctr"/>
            <a:r>
              <a:rPr lang="en-US" sz="2000" dirty="0" err="1">
                <a:latin typeface="+mj-lt"/>
                <a:ea typeface="Calibri" panose="020F0502020204030204" pitchFamily="34" charset="0"/>
              </a:rPr>
              <a:t>Đ</a:t>
            </a:r>
            <a:r>
              <a:rPr lang="en-US" sz="2000" dirty="0" err="1" smtClean="0">
                <a:latin typeface="+mj-lt"/>
                <a:ea typeface="Calibri" panose="020F0502020204030204" pitchFamily="34" charset="0"/>
              </a:rPr>
              <a:t>ầu</a:t>
            </a:r>
            <a:r>
              <a:rPr lang="en-US" sz="2000" dirty="0" smtClean="0">
                <a:latin typeface="+mj-lt"/>
                <a:ea typeface="Calibri" panose="020F0502020204030204" pitchFamily="34" charset="0"/>
              </a:rPr>
              <a:t> </a:t>
            </a:r>
            <a:r>
              <a:rPr lang="en-US" sz="2000" dirty="0" err="1">
                <a:latin typeface="+mj-lt"/>
                <a:ea typeface="Calibri" panose="020F0502020204030204" pitchFamily="34" charset="0"/>
              </a:rPr>
              <a:t>tư</a:t>
            </a:r>
            <a:r>
              <a:rPr lang="en-US" sz="2000" dirty="0">
                <a:latin typeface="+mj-lt"/>
                <a:ea typeface="Calibri" panose="020F0502020204030204" pitchFamily="34" charset="0"/>
              </a:rPr>
              <a:t> </a:t>
            </a:r>
            <a:r>
              <a:rPr lang="en-US" sz="2000" dirty="0" err="1">
                <a:latin typeface="+mj-lt"/>
                <a:ea typeface="Calibri" panose="020F0502020204030204" pitchFamily="34" charset="0"/>
              </a:rPr>
              <a:t>cho</a:t>
            </a:r>
            <a:r>
              <a:rPr lang="en-US" sz="2000" dirty="0">
                <a:latin typeface="+mj-lt"/>
                <a:ea typeface="Calibri" panose="020F0502020204030204" pitchFamily="34" charset="0"/>
              </a:rPr>
              <a:t> </a:t>
            </a:r>
            <a:r>
              <a:rPr lang="en-US" sz="2000" dirty="0" err="1">
                <a:latin typeface="+mj-lt"/>
                <a:ea typeface="Calibri" panose="020F0502020204030204" pitchFamily="34" charset="0"/>
              </a:rPr>
              <a:t>bảo</a:t>
            </a:r>
            <a:r>
              <a:rPr lang="en-US" sz="2000" dirty="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là</a:t>
            </a:r>
            <a:r>
              <a:rPr lang="en-US" sz="2000" dirty="0">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đầu</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tư</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cho</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phát</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triển</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bền</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vững</a:t>
            </a:r>
            <a:endParaRPr lang="en-US" sz="2000" b="1" dirty="0">
              <a:solidFill>
                <a:srgbClr val="3333CC"/>
              </a:solidFill>
              <a:latin typeface="+mj-lt"/>
            </a:endParaRPr>
          </a:p>
        </p:txBody>
      </p:sp>
      <p:sp>
        <p:nvSpPr>
          <p:cNvPr id="16385" name="Rectangle 16384"/>
          <p:cNvSpPr/>
          <p:nvPr/>
        </p:nvSpPr>
        <p:spPr>
          <a:xfrm>
            <a:off x="4306153" y="5185906"/>
            <a:ext cx="4685449" cy="605294"/>
          </a:xfrm>
          <a:prstGeom prst="rect">
            <a:avLst/>
          </a:prstGeom>
        </p:spPr>
        <p:txBody>
          <a:bodyPr wrap="square">
            <a:spAutoFit/>
          </a:bodyPr>
          <a:lstStyle/>
          <a:p>
            <a:pPr indent="457200" algn="just">
              <a:lnSpc>
                <a:spcPts val="2000"/>
              </a:lnSpc>
              <a:spcAft>
                <a:spcPts val="0"/>
              </a:spcAft>
            </a:pPr>
            <a:r>
              <a:rPr lang="en-US" sz="2000" dirty="0" err="1">
                <a:latin typeface="+mj-lt"/>
                <a:ea typeface="Times New Roman" panose="02020603050405020304" pitchFamily="18" charset="0"/>
              </a:rPr>
              <a:t>Bảo</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vệ</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môi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trường</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là</a:t>
            </a:r>
            <a:r>
              <a:rPr lang="en-US" sz="2000" dirty="0">
                <a:latin typeface="+mj-lt"/>
                <a:ea typeface="Times New Roman" panose="02020603050405020304" pitchFamily="18" charset="0"/>
              </a:rPr>
              <a:t> </a:t>
            </a:r>
            <a:r>
              <a:rPr lang="en-US" sz="2000" b="1" dirty="0" err="1">
                <a:latin typeface="+mj-lt"/>
                <a:ea typeface="Times New Roman" panose="02020603050405020304" pitchFamily="18" charset="0"/>
              </a:rPr>
              <a:t>trách</a:t>
            </a:r>
            <a:r>
              <a:rPr lang="en-US" sz="2000" b="1" dirty="0">
                <a:latin typeface="+mj-lt"/>
                <a:ea typeface="Times New Roman" panose="02020603050405020304" pitchFamily="18" charset="0"/>
              </a:rPr>
              <a:t> </a:t>
            </a:r>
            <a:r>
              <a:rPr lang="en-US" sz="2000" b="1" dirty="0" err="1">
                <a:latin typeface="+mj-lt"/>
                <a:ea typeface="Times New Roman" panose="02020603050405020304" pitchFamily="18" charset="0"/>
              </a:rPr>
              <a:t>nhiệm</a:t>
            </a:r>
            <a:r>
              <a:rPr lang="en-US" sz="2000" b="1" dirty="0">
                <a:latin typeface="+mj-lt"/>
                <a:ea typeface="Times New Roman" panose="02020603050405020304" pitchFamily="18" charset="0"/>
              </a:rPr>
              <a:t> </a:t>
            </a:r>
            <a:r>
              <a:rPr lang="en-US" sz="2000" dirty="0" err="1">
                <a:latin typeface="+mj-lt"/>
                <a:ea typeface="Times New Roman" panose="02020603050405020304" pitchFamily="18" charset="0"/>
              </a:rPr>
              <a:t>của</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toàn</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xã</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hội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là</a:t>
            </a:r>
            <a:r>
              <a:rPr lang="en-US" sz="2000" dirty="0">
                <a:latin typeface="+mj-lt"/>
                <a:ea typeface="Times New Roman" panose="02020603050405020304" pitchFamily="18" charset="0"/>
              </a:rPr>
              <a:t> </a:t>
            </a:r>
            <a:r>
              <a:rPr lang="en-US" sz="2000" b="1" dirty="0" err="1">
                <a:solidFill>
                  <a:srgbClr val="008000"/>
                </a:solidFill>
                <a:latin typeface="+mj-lt"/>
                <a:ea typeface="Times New Roman" panose="02020603050405020304" pitchFamily="18" charset="0"/>
              </a:rPr>
              <a:t>nghĩa</a:t>
            </a:r>
            <a:r>
              <a:rPr lang="en-US" sz="2000" b="1" dirty="0">
                <a:solidFill>
                  <a:srgbClr val="008000"/>
                </a:solidFill>
                <a:latin typeface="+mj-lt"/>
                <a:ea typeface="Times New Roman" panose="02020603050405020304" pitchFamily="18" charset="0"/>
              </a:rPr>
              <a:t> </a:t>
            </a:r>
            <a:r>
              <a:rPr lang="en-US" sz="2000" b="1" dirty="0" err="1">
                <a:solidFill>
                  <a:srgbClr val="008000"/>
                </a:solidFill>
                <a:latin typeface="+mj-lt"/>
                <a:ea typeface="Times New Roman" panose="02020603050405020304" pitchFamily="18" charset="0"/>
              </a:rPr>
              <a:t>vụ</a:t>
            </a:r>
            <a:r>
              <a:rPr lang="en-US" sz="2000" b="1" dirty="0">
                <a:solidFill>
                  <a:srgbClr val="008000"/>
                </a:solidFill>
                <a:latin typeface="+mj-lt"/>
                <a:ea typeface="Times New Roman" panose="02020603050405020304" pitchFamily="18" charset="0"/>
              </a:rPr>
              <a:t> </a:t>
            </a:r>
            <a:r>
              <a:rPr lang="en-US" sz="2000" dirty="0" err="1">
                <a:latin typeface="+mj-lt"/>
                <a:ea typeface="Times New Roman" panose="02020603050405020304" pitchFamily="18" charset="0"/>
              </a:rPr>
              <a:t>của</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mọi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người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dân</a:t>
            </a:r>
            <a:r>
              <a:rPr lang="en-US" sz="2000" dirty="0">
                <a:latin typeface="+mj-lt"/>
                <a:ea typeface="Times New Roman" panose="02020603050405020304" pitchFamily="18" charset="0"/>
              </a:rPr>
              <a:t>.</a:t>
            </a:r>
            <a:endParaRPr lang="en-US" sz="2000" dirty="0">
              <a:effectLst/>
              <a:latin typeface="+mj-lt"/>
              <a:ea typeface="Times New Roman" panose="02020603050405020304" pitchFamily="18" charset="0"/>
            </a:endParaRPr>
          </a:p>
        </p:txBody>
      </p:sp>
      <p:sp>
        <p:nvSpPr>
          <p:cNvPr id="36" name="Parallelogram 15">
            <a:extLst>
              <a:ext uri="{FF2B5EF4-FFF2-40B4-BE49-F238E27FC236}">
                <a16:creationId xmlns:a16="http://schemas.microsoft.com/office/drawing/2014/main" id="{7A9FBE9D-EE5A-4F1B-8EDD-3D011F43183E}"/>
              </a:ext>
            </a:extLst>
          </p:cNvPr>
          <p:cNvSpPr/>
          <p:nvPr/>
        </p:nvSpPr>
        <p:spPr>
          <a:xfrm flipH="1">
            <a:off x="3276600" y="3028371"/>
            <a:ext cx="460406" cy="63844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 name="Oval 31">
            <a:extLst>
              <a:ext uri="{FF2B5EF4-FFF2-40B4-BE49-F238E27FC236}">
                <a16:creationId xmlns:a16="http://schemas.microsoft.com/office/drawing/2014/main" id="{F2B4C20E-6F83-4700-819A-B889CC4F8028}"/>
              </a:ext>
            </a:extLst>
          </p:cNvPr>
          <p:cNvSpPr/>
          <p:nvPr/>
        </p:nvSpPr>
        <p:spPr>
          <a:xfrm>
            <a:off x="3581402" y="4276734"/>
            <a:ext cx="630255" cy="572083"/>
          </a:xfrm>
          <a:custGeom>
            <a:avLst/>
            <a:gdLst/>
            <a:ahLst/>
            <a:cxnLst/>
            <a:rect l="l" t="t" r="r" b="b"/>
            <a:pathLst>
              <a:path w="3240076" h="3196551">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Tree>
    <p:extLst>
      <p:ext uri="{BB962C8B-B14F-4D97-AF65-F5344CB8AC3E}">
        <p14:creationId xmlns:p14="http://schemas.microsoft.com/office/powerpoint/2010/main" val="14804737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76200"/>
            <a:ext cx="5029200" cy="1569660"/>
          </a:xfrm>
          <a:prstGeom prst="rect">
            <a:avLst/>
          </a:prstGeom>
        </p:spPr>
        <p:txBody>
          <a:bodyPr wrap="square">
            <a:spAutoFit/>
          </a:bodyPr>
          <a:lstStyle/>
          <a:p>
            <a:r>
              <a:rPr lang="nl-NL" sz="2400" dirty="0" smtClean="0"/>
              <a:t>Coi trọng phát triển các ngành công nghiệp nặng, công nghiệp chế tạo có tính nền tảng và các ngành công nghiệp có lợi thế</a:t>
            </a:r>
            <a:endParaRPr lang="en-US" sz="2400" dirty="0"/>
          </a:p>
        </p:txBody>
      </p:sp>
      <p:sp>
        <p:nvSpPr>
          <p:cNvPr id="4" name="Rectangle 3"/>
          <p:cNvSpPr/>
          <p:nvPr/>
        </p:nvSpPr>
        <p:spPr>
          <a:xfrm>
            <a:off x="1828800" y="1730276"/>
            <a:ext cx="5257800" cy="1938992"/>
          </a:xfrm>
          <a:prstGeom prst="rect">
            <a:avLst/>
          </a:prstGeom>
        </p:spPr>
        <p:txBody>
          <a:bodyPr wrap="square">
            <a:spAutoFit/>
          </a:bodyPr>
          <a:lstStyle/>
          <a:p>
            <a:r>
              <a:rPr lang="nl-NL" sz="2400" dirty="0" smtClean="0"/>
              <a:t>Phát triển nông, lâm, ngư nghiệp ngày càng đạt trình độ công nghệ cao, chất lượng cao gắn với công nghiệp chế biến và xây dựng nông thôn mới. Bảo đảm phát triển hài hoà giữa các vùng, miền</a:t>
            </a:r>
            <a:endParaRPr lang="en-US" sz="2400" dirty="0"/>
          </a:p>
        </p:txBody>
      </p:sp>
      <p:sp>
        <p:nvSpPr>
          <p:cNvPr id="5" name="Rectangle 4"/>
          <p:cNvSpPr/>
          <p:nvPr/>
        </p:nvSpPr>
        <p:spPr>
          <a:xfrm>
            <a:off x="3733800" y="3886200"/>
            <a:ext cx="5029200" cy="2308324"/>
          </a:xfrm>
          <a:prstGeom prst="rect">
            <a:avLst/>
          </a:prstGeom>
        </p:spPr>
        <p:txBody>
          <a:bodyPr wrap="square">
            <a:spAutoFit/>
          </a:bodyPr>
          <a:lstStyle/>
          <a:p>
            <a:r>
              <a:rPr lang="nl-NL" sz="2400" dirty="0" smtClean="0"/>
              <a:t>Thúc đẩy phát triển nhanh các vùng kinh tế trọng điểm, đồng thời tạo điều kiện phát triển các vùng có nhiều khó khăn. Xây dựng nền kinh tế độc lập, tự chủ, đồng thời chủ động, tích cực hội nhập kinh tế quốc tế.</a:t>
            </a:r>
            <a:endParaRPr lang="en-US" sz="24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228600"/>
            <a:ext cx="8839200" cy="1143000"/>
          </a:xfrm>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fontAlgn="auto">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Phát triển </a:t>
            </a:r>
            <a:r>
              <a:rPr lang="nl-NL" sz="2400" b="1" i="1" dirty="0" smtClean="0">
                <a:solidFill>
                  <a:srgbClr val="FFFF00"/>
                </a:solidFill>
                <a:latin typeface="Times New Roman" pitchFamily="18" charset="0"/>
                <a:cs typeface="Times New Roman" pitchFamily="18" charset="0"/>
              </a:rPr>
              <a:t>nền </a:t>
            </a:r>
            <a:r>
              <a:rPr lang="nl-NL" sz="2400" b="1" i="1" dirty="0">
                <a:solidFill>
                  <a:srgbClr val="FFFF00"/>
                </a:solidFill>
                <a:latin typeface="Times New Roman" pitchFamily="18" charset="0"/>
                <a:cs typeface="Times New Roman" pitchFamily="18" charset="0"/>
              </a:rPr>
              <a:t>kinh tế thị trường định hướng xã hội chủ nghĩa</a:t>
            </a:r>
            <a:r>
              <a:rPr lang="en-US" sz="2400" b="1" i="1" dirty="0">
                <a:solidFill>
                  <a:srgbClr val="FFFF00"/>
                </a:solidFill>
                <a:latin typeface="Times New Roman" pitchFamily="18" charset="0"/>
                <a:cs typeface="Times New Roman" pitchFamily="18" charset="0"/>
              </a:rPr>
              <a:t/>
            </a:r>
            <a:br>
              <a:rPr lang="en-US" sz="2400" b="1" i="1" dirty="0">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1371600" y="2590806"/>
            <a:ext cx="2133600" cy="461665"/>
          </a:xfrm>
          <a:prstGeom prst="rect">
            <a:avLst/>
          </a:prstGeom>
          <a:solidFill>
            <a:srgbClr val="CCCC00"/>
          </a:solidFill>
          <a:scene3d>
            <a:camera prst="orthographicFront"/>
            <a:lightRig rig="threePt" dir="t"/>
          </a:scene3d>
          <a:sp3d>
            <a:bevelT prst="convex"/>
          </a:sp3d>
        </p:spPr>
        <p:txBody>
          <a:bodyPr wrap="square">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Trước 1986</a:t>
            </a:r>
            <a:endParaRPr lang="en-US" sz="2400" b="1" dirty="0">
              <a:solidFill>
                <a:srgbClr val="990000"/>
              </a:solidFill>
              <a:latin typeface="Arial" pitchFamily="34" charset="0"/>
              <a:cs typeface="Arial" pitchFamily="34" charset="0"/>
            </a:endParaRPr>
          </a:p>
        </p:txBody>
      </p:sp>
      <p:sp>
        <p:nvSpPr>
          <p:cNvPr id="11" name="TextBox 10"/>
          <p:cNvSpPr txBox="1"/>
          <p:nvPr/>
        </p:nvSpPr>
        <p:spPr>
          <a:xfrm>
            <a:off x="1600200" y="5405741"/>
            <a:ext cx="1600200" cy="461665"/>
          </a:xfrm>
          <a:prstGeom prst="rect">
            <a:avLst/>
          </a:prstGeom>
          <a:solidFill>
            <a:srgbClr val="CCCC00"/>
          </a:solidFill>
          <a:scene3d>
            <a:camera prst="orthographicFront"/>
            <a:lightRig rig="threePt" dir="t"/>
          </a:scene3d>
          <a:sp3d>
            <a:bevelT prst="convex"/>
          </a:sp3d>
        </p:spPr>
        <p:txBody>
          <a:bodyPr>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Từ 1986</a:t>
            </a:r>
            <a:endParaRPr lang="en-US" sz="2400" b="1" dirty="0">
              <a:solidFill>
                <a:srgbClr val="990000"/>
              </a:solidFill>
              <a:latin typeface="Arial" pitchFamily="34" charset="0"/>
              <a:cs typeface="Arial" pitchFamily="34" charset="0"/>
            </a:endParaRPr>
          </a:p>
        </p:txBody>
      </p:sp>
      <p:sp>
        <p:nvSpPr>
          <p:cNvPr id="8207" name="AutoShape 5" descr="Dotted grid"/>
          <p:cNvSpPr>
            <a:spLocks noChangeArrowheads="1"/>
          </p:cNvSpPr>
          <p:nvPr/>
        </p:nvSpPr>
        <p:spPr bwMode="auto">
          <a:xfrm>
            <a:off x="4572000" y="2358736"/>
            <a:ext cx="4267200" cy="1222664"/>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63500" indent="-63500">
              <a:spcBef>
                <a:spcPct val="20000"/>
              </a:spcBef>
            </a:pPr>
            <a:r>
              <a:rPr lang="en-US" sz="2600">
                <a:latin typeface="Times New Roman" pitchFamily="18" charset="0"/>
                <a:cs typeface="Times New Roman" pitchFamily="18" charset="0"/>
              </a:rPr>
              <a:t>      </a:t>
            </a:r>
            <a:r>
              <a:rPr lang="en-US" sz="2800" smtClean="0">
                <a:latin typeface="Times New Roman" pitchFamily="18" charset="0"/>
                <a:cs typeface="Times New Roman" pitchFamily="18" charset="0"/>
              </a:rPr>
              <a:t>Quản lý tập trung, quan liêu, bao cấp </a:t>
            </a:r>
            <a:endParaRPr lang="en-US" sz="2800">
              <a:latin typeface="Times New Roman" pitchFamily="18" charset="0"/>
              <a:cs typeface="Times New Roman" pitchFamily="18" charset="0"/>
            </a:endParaRPr>
          </a:p>
        </p:txBody>
      </p:sp>
      <p:sp>
        <p:nvSpPr>
          <p:cNvPr id="8209" name="AutoShape 5" descr="Dotted grid"/>
          <p:cNvSpPr>
            <a:spLocks noChangeArrowheads="1"/>
          </p:cNvSpPr>
          <p:nvPr/>
        </p:nvSpPr>
        <p:spPr bwMode="auto">
          <a:xfrm>
            <a:off x="4800600" y="5257800"/>
            <a:ext cx="4191000" cy="1066800"/>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342900" indent="-342900">
              <a:spcBef>
                <a:spcPct val="20000"/>
              </a:spcBef>
            </a:pPr>
            <a:r>
              <a:rPr lang="en-US" sz="2600" smtClean="0">
                <a:latin typeface="Times New Roman" pitchFamily="18" charset="0"/>
                <a:cs typeface="Times New Roman" pitchFamily="18" charset="0"/>
              </a:rPr>
              <a:t>Kinh tế thị trường định hướng XHCN</a:t>
            </a:r>
            <a:endParaRPr lang="en-US" sz="3200">
              <a:latin typeface="Times New Roman" pitchFamily="18" charset="0"/>
              <a:cs typeface="Times New Roman" pitchFamily="18" charset="0"/>
            </a:endParaRPr>
          </a:p>
        </p:txBody>
      </p:sp>
      <p:grpSp>
        <p:nvGrpSpPr>
          <p:cNvPr id="2" name="Group 12"/>
          <p:cNvGrpSpPr>
            <a:grpSpLocks/>
          </p:cNvGrpSpPr>
          <p:nvPr/>
        </p:nvGrpSpPr>
        <p:grpSpPr bwMode="auto">
          <a:xfrm rot="-5400000">
            <a:off x="-228600" y="3810000"/>
            <a:ext cx="1752600" cy="685800"/>
            <a:chOff x="2592" y="768"/>
            <a:chExt cx="768" cy="768"/>
          </a:xfrm>
        </p:grpSpPr>
        <p:sp>
          <p:nvSpPr>
            <p:cNvPr id="17" name="Freeform 8"/>
            <p:cNvSpPr>
              <a:spLocks/>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a:extLst/>
          </p:spPr>
          <p:txBody>
            <a:bodyPr/>
            <a:lstStyle/>
            <a:p>
              <a:pPr>
                <a:defRPr/>
              </a:pPr>
              <a:endParaRPr lang="en-US">
                <a:latin typeface="Arial" charset="0"/>
                <a:cs typeface="+mn-cs"/>
              </a:endParaRPr>
            </a:p>
          </p:txBody>
        </p:sp>
        <p:sp>
          <p:nvSpPr>
            <p:cNvPr id="18" name="Freeform 10"/>
            <p:cNvSpPr>
              <a:spLocks/>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p:spPr>
          <p:txBody>
            <a:bodyPr/>
            <a:lstStyle/>
            <a:p>
              <a:pPr>
                <a:defRPr/>
              </a:pPr>
              <a:endParaRPr lang="en-US">
                <a:latin typeface="Arial" charset="0"/>
                <a:cs typeface="+mn-cs"/>
              </a:endParaRPr>
            </a:p>
          </p:txBody>
        </p:sp>
      </p:grpSp>
      <p:cxnSp>
        <p:nvCxnSpPr>
          <p:cNvPr id="7" name="Straight Arrow Connector 6"/>
          <p:cNvCxnSpPr/>
          <p:nvPr/>
        </p:nvCxnSpPr>
        <p:spPr>
          <a:xfrm>
            <a:off x="3733800" y="2821632"/>
            <a:ext cx="609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505200" y="5636567"/>
            <a:ext cx="1295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500"/>
                                        <p:tgtEl>
                                          <p:spTgt spid="10"/>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
                                        <p:tgtEl>
                                          <p:spTgt spid="11"/>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207"/>
                                        </p:tgtEl>
                                        <p:attrNameLst>
                                          <p:attrName>style.visibility</p:attrName>
                                        </p:attrNameLst>
                                      </p:cBhvr>
                                      <p:to>
                                        <p:strVal val="visible"/>
                                      </p:to>
                                    </p:set>
                                    <p:animEffect transition="in" filter="box(in)">
                                      <p:cBhvr>
                                        <p:cTn id="16" dur="500"/>
                                        <p:tgtEl>
                                          <p:spTgt spid="820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209"/>
                                        </p:tgtEl>
                                        <p:attrNameLst>
                                          <p:attrName>style.visibility</p:attrName>
                                        </p:attrNameLst>
                                      </p:cBhvr>
                                      <p:to>
                                        <p:strVal val="visible"/>
                                      </p:to>
                                    </p:set>
                                    <p:animEffect transition="in" filter="box(in)">
                                      <p:cBhvr>
                                        <p:cTn id="19" dur="500"/>
                                        <p:tgtEl>
                                          <p:spTgt spid="820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heckerboard(across)">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7" grpId="0" animBg="1"/>
      <p:bldP spid="820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 result for câu hỏ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8903" y="1143000"/>
            <a:ext cx="3332408" cy="3522372"/>
          </a:xfrm>
          <a:prstGeom prst="rect">
            <a:avLst/>
          </a:prstGeom>
          <a:noFill/>
          <a:extLst>
            <a:ext uri="{909E8E84-426E-40DD-AFC4-6F175D3DCCD1}">
              <a14:hiddenFill xmlns:a14="http://schemas.microsoft.com/office/drawing/2010/main">
                <a:solidFill>
                  <a:srgbClr val="FFFFFF"/>
                </a:solidFill>
              </a14:hiddenFill>
            </a:ext>
          </a:extLst>
        </p:spPr>
      </p:pic>
      <p:sp>
        <p:nvSpPr>
          <p:cNvPr id="5" name="Cloud Callout 4"/>
          <p:cNvSpPr/>
          <p:nvPr/>
        </p:nvSpPr>
        <p:spPr>
          <a:xfrm>
            <a:off x="-4225" y="1143000"/>
            <a:ext cx="5262025" cy="2956782"/>
          </a:xfrm>
          <a:prstGeom prst="cloudCallou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3200" b="1" dirty="0">
                <a:latin typeface="Arial" panose="020B0604020202020204" pitchFamily="34" charset="0"/>
                <a:cs typeface="Arial" panose="020B0604020202020204" pitchFamily="34" charset="0"/>
              </a:rPr>
              <a:t>Thế nào </a:t>
            </a:r>
            <a:r>
              <a:rPr lang="nl-NL" sz="3200" b="1" dirty="0" smtClean="0">
                <a:latin typeface="Arial" panose="020B0604020202020204" pitchFamily="34" charset="0"/>
                <a:cs typeface="Arial" panose="020B0604020202020204" pitchFamily="34" charset="0"/>
              </a:rPr>
              <a:t>là </a:t>
            </a:r>
            <a:r>
              <a:rPr lang="nl-NL" altLang="en-US" sz="3200" b="1" dirty="0">
                <a:solidFill>
                  <a:schemeClr val="bg1"/>
                </a:solidFill>
                <a:latin typeface="+mj-lt"/>
              </a:rPr>
              <a:t>nền kinh tế thị trường định hướng xã hội chủ </a:t>
            </a:r>
            <a:r>
              <a:rPr lang="nl-NL" altLang="en-US" sz="3200" b="1" dirty="0" smtClean="0">
                <a:solidFill>
                  <a:schemeClr val="bg1"/>
                </a:solidFill>
                <a:latin typeface="+mj-lt"/>
              </a:rPr>
              <a:t>nghĩa?</a:t>
            </a:r>
            <a:endParaRPr lang="en-US" altLang="en-US" sz="3200" dirty="0">
              <a:solidFill>
                <a:schemeClr val="bg1"/>
              </a:solidFill>
              <a:latin typeface="+mj-lt"/>
            </a:endParaRPr>
          </a:p>
        </p:txBody>
      </p:sp>
      <p:sp>
        <p:nvSpPr>
          <p:cNvPr id="4" name="Rectangle 3"/>
          <p:cNvSpPr/>
          <p:nvPr/>
        </p:nvSpPr>
        <p:spPr>
          <a:xfrm>
            <a:off x="228600" y="159603"/>
            <a:ext cx="8839200" cy="830997"/>
          </a:xfrm>
          <a:prstGeom prst="rect">
            <a:avLst/>
          </a:prstGeom>
        </p:spPr>
        <p:txBody>
          <a:bodyPr wrap="square">
            <a:spAutoFit/>
          </a:bodyPr>
          <a:lstStyle/>
          <a:p>
            <a:r>
              <a:rPr lang="nl-NL" sz="2400" dirty="0" smtClean="0"/>
              <a:t>Kinh tế thị trường định hướng xã hội chủ nghĩa được xác định là mô hình kinh tế tổng quát trong suốt thời kỳ quá độ lên chủ nghĩa xã hội</a:t>
            </a:r>
            <a:endParaRPr lang="en-US" sz="2400" dirty="0"/>
          </a:p>
        </p:txBody>
      </p:sp>
      <p:sp>
        <p:nvSpPr>
          <p:cNvPr id="6" name="Rectangle 5"/>
          <p:cNvSpPr/>
          <p:nvPr/>
        </p:nvSpPr>
        <p:spPr>
          <a:xfrm>
            <a:off x="2133600" y="4350603"/>
            <a:ext cx="6248400" cy="830997"/>
          </a:xfrm>
          <a:prstGeom prst="rect">
            <a:avLst/>
          </a:prstGeom>
        </p:spPr>
        <p:txBody>
          <a:bodyPr wrap="square">
            <a:spAutoFit/>
          </a:bodyPr>
          <a:lstStyle/>
          <a:p>
            <a:pPr marL="342900" lvl="0" indent="-342900" algn="ctr">
              <a:buFont typeface="Wingdings" panose="05000000000000000000" pitchFamily="2" charset="2"/>
              <a:buChar char="§"/>
            </a:pPr>
            <a:r>
              <a:rPr lang="en-US" sz="2400" dirty="0" err="1">
                <a:solidFill>
                  <a:srgbClr val="000099"/>
                </a:solidFill>
              </a:rPr>
              <a:t>Là</a:t>
            </a:r>
            <a:r>
              <a:rPr lang="en-US" sz="2400" dirty="0">
                <a:solidFill>
                  <a:srgbClr val="000099"/>
                </a:solidFill>
              </a:rPr>
              <a:t> </a:t>
            </a:r>
            <a:r>
              <a:rPr lang="en-US" sz="2400" dirty="0" err="1">
                <a:solidFill>
                  <a:srgbClr val="000099"/>
                </a:solidFill>
              </a:rPr>
              <a:t>nền</a:t>
            </a:r>
            <a:r>
              <a:rPr lang="en-US" sz="2400" dirty="0">
                <a:solidFill>
                  <a:srgbClr val="000099"/>
                </a:solidFill>
              </a:rPr>
              <a:t> </a:t>
            </a:r>
            <a:r>
              <a:rPr lang="en-US" sz="2400" dirty="0" err="1">
                <a:solidFill>
                  <a:srgbClr val="000099"/>
                </a:solidFill>
              </a:rPr>
              <a:t>kinh</a:t>
            </a:r>
            <a:r>
              <a:rPr lang="en-US" sz="2400" dirty="0">
                <a:solidFill>
                  <a:srgbClr val="000099"/>
                </a:solidFill>
              </a:rPr>
              <a:t> </a:t>
            </a:r>
            <a:r>
              <a:rPr lang="en-US" sz="2400" dirty="0" err="1">
                <a:solidFill>
                  <a:srgbClr val="000099"/>
                </a:solidFill>
              </a:rPr>
              <a:t>tế</a:t>
            </a:r>
            <a:r>
              <a:rPr lang="en-US" sz="2400" dirty="0">
                <a:solidFill>
                  <a:srgbClr val="000099"/>
                </a:solidFill>
              </a:rPr>
              <a:t> </a:t>
            </a:r>
            <a:r>
              <a:rPr lang="en-US" sz="2400" b="1" dirty="0" err="1">
                <a:solidFill>
                  <a:srgbClr val="00B050"/>
                </a:solidFill>
              </a:rPr>
              <a:t>vận</a:t>
            </a:r>
            <a:r>
              <a:rPr lang="en-US" sz="2400" b="1" dirty="0">
                <a:solidFill>
                  <a:srgbClr val="00B050"/>
                </a:solidFill>
              </a:rPr>
              <a:t> </a:t>
            </a:r>
            <a:r>
              <a:rPr lang="en-US" sz="2400" b="1" dirty="0" err="1">
                <a:solidFill>
                  <a:srgbClr val="00B050"/>
                </a:solidFill>
              </a:rPr>
              <a:t>hành</a:t>
            </a:r>
            <a:r>
              <a:rPr lang="en-US" sz="2400" b="1" dirty="0">
                <a:solidFill>
                  <a:srgbClr val="00B050"/>
                </a:solidFill>
              </a:rPr>
              <a:t> </a:t>
            </a:r>
            <a:r>
              <a:rPr lang="en-US" sz="2400" b="1" dirty="0" err="1">
                <a:solidFill>
                  <a:srgbClr val="00B050"/>
                </a:solidFill>
              </a:rPr>
              <a:t>đầy</a:t>
            </a:r>
            <a:r>
              <a:rPr lang="en-US" sz="2400" b="1" dirty="0">
                <a:solidFill>
                  <a:srgbClr val="00B050"/>
                </a:solidFill>
              </a:rPr>
              <a:t> </a:t>
            </a:r>
            <a:r>
              <a:rPr lang="en-US" sz="2400" b="1" dirty="0" err="1">
                <a:solidFill>
                  <a:srgbClr val="00B050"/>
                </a:solidFill>
              </a:rPr>
              <a:t>đủ</a:t>
            </a:r>
            <a:r>
              <a:rPr lang="en-US" sz="2400" b="1" dirty="0">
                <a:solidFill>
                  <a:srgbClr val="00B050"/>
                </a:solidFill>
              </a:rPr>
              <a:t>, </a:t>
            </a:r>
            <a:r>
              <a:rPr lang="en-US" sz="2400" b="1" dirty="0" err="1">
                <a:solidFill>
                  <a:srgbClr val="00B050"/>
                </a:solidFill>
              </a:rPr>
              <a:t>đồng</a:t>
            </a:r>
            <a:r>
              <a:rPr lang="en-US" sz="2400" b="1" dirty="0">
                <a:solidFill>
                  <a:srgbClr val="00B050"/>
                </a:solidFill>
              </a:rPr>
              <a:t> </a:t>
            </a:r>
            <a:r>
              <a:rPr lang="en-US" sz="2400" b="1" dirty="0" err="1">
                <a:solidFill>
                  <a:srgbClr val="00B050"/>
                </a:solidFill>
              </a:rPr>
              <a:t>bộ</a:t>
            </a:r>
            <a:r>
              <a:rPr lang="en-US" sz="2400" b="1" dirty="0">
                <a:solidFill>
                  <a:srgbClr val="00B050"/>
                </a:solidFill>
              </a:rPr>
              <a:t> </a:t>
            </a:r>
            <a:r>
              <a:rPr lang="en-US" sz="2400" dirty="0" err="1">
                <a:solidFill>
                  <a:srgbClr val="000099"/>
                </a:solidFill>
              </a:rPr>
              <a:t>theo</a:t>
            </a:r>
            <a:r>
              <a:rPr lang="en-US" sz="2400" dirty="0">
                <a:solidFill>
                  <a:srgbClr val="000099"/>
                </a:solidFill>
              </a:rPr>
              <a:t> </a:t>
            </a:r>
            <a:r>
              <a:rPr lang="en-US" sz="2400" dirty="0" err="1">
                <a:solidFill>
                  <a:srgbClr val="000099"/>
                </a:solidFill>
              </a:rPr>
              <a:t>các</a:t>
            </a:r>
            <a:r>
              <a:rPr lang="en-US" sz="2400" dirty="0">
                <a:solidFill>
                  <a:srgbClr val="000099"/>
                </a:solidFill>
              </a:rPr>
              <a:t> </a:t>
            </a:r>
            <a:r>
              <a:rPr lang="en-US" sz="2400" b="1" dirty="0" err="1">
                <a:solidFill>
                  <a:srgbClr val="CC0099"/>
                </a:solidFill>
              </a:rPr>
              <a:t>quy</a:t>
            </a:r>
            <a:r>
              <a:rPr lang="en-US" sz="2400" b="1" dirty="0">
                <a:solidFill>
                  <a:srgbClr val="CC0099"/>
                </a:solidFill>
              </a:rPr>
              <a:t> </a:t>
            </a:r>
            <a:r>
              <a:rPr lang="en-US" sz="2400" b="1" dirty="0" err="1">
                <a:solidFill>
                  <a:srgbClr val="CC0099"/>
                </a:solidFill>
              </a:rPr>
              <a:t>luật</a:t>
            </a:r>
            <a:r>
              <a:rPr lang="en-US" sz="2400" b="1" dirty="0">
                <a:solidFill>
                  <a:srgbClr val="CC0099"/>
                </a:solidFill>
              </a:rPr>
              <a:t> </a:t>
            </a:r>
            <a:r>
              <a:rPr lang="en-US" sz="2400" b="1" dirty="0" err="1">
                <a:solidFill>
                  <a:srgbClr val="CC0099"/>
                </a:solidFill>
              </a:rPr>
              <a:t>của</a:t>
            </a:r>
            <a:r>
              <a:rPr lang="en-US" sz="2400" b="1" dirty="0">
                <a:solidFill>
                  <a:srgbClr val="CC0099"/>
                </a:solidFill>
              </a:rPr>
              <a:t> </a:t>
            </a:r>
            <a:r>
              <a:rPr lang="en-US" sz="2400" b="1" dirty="0" err="1">
                <a:solidFill>
                  <a:srgbClr val="CC0099"/>
                </a:solidFill>
              </a:rPr>
              <a:t>kinh</a:t>
            </a:r>
            <a:r>
              <a:rPr lang="en-US" sz="2400" b="1" dirty="0">
                <a:solidFill>
                  <a:srgbClr val="CC0099"/>
                </a:solidFill>
              </a:rPr>
              <a:t> </a:t>
            </a:r>
            <a:r>
              <a:rPr lang="en-US" sz="2400" b="1" dirty="0" err="1">
                <a:solidFill>
                  <a:srgbClr val="CC0099"/>
                </a:solidFill>
              </a:rPr>
              <a:t>tế</a:t>
            </a:r>
            <a:r>
              <a:rPr lang="en-US" sz="2400" b="1" dirty="0">
                <a:solidFill>
                  <a:srgbClr val="CC0099"/>
                </a:solidFill>
              </a:rPr>
              <a:t> </a:t>
            </a:r>
            <a:r>
              <a:rPr lang="en-US" sz="2400" b="1" dirty="0" err="1">
                <a:solidFill>
                  <a:srgbClr val="CC0099"/>
                </a:solidFill>
              </a:rPr>
              <a:t>thị</a:t>
            </a:r>
            <a:r>
              <a:rPr lang="en-US" sz="2400" b="1" dirty="0">
                <a:solidFill>
                  <a:srgbClr val="CC0099"/>
                </a:solidFill>
              </a:rPr>
              <a:t> </a:t>
            </a:r>
            <a:r>
              <a:rPr lang="en-US" sz="2400" b="1" dirty="0" err="1">
                <a:solidFill>
                  <a:srgbClr val="CC0099"/>
                </a:solidFill>
              </a:rPr>
              <a:t>trường</a:t>
            </a:r>
            <a:endParaRPr lang="en-US" sz="2400" b="1" dirty="0">
              <a:solidFill>
                <a:srgbClr val="CC0099"/>
              </a:solidFill>
            </a:endParaRPr>
          </a:p>
        </p:txBody>
      </p:sp>
      <p:sp>
        <p:nvSpPr>
          <p:cNvPr id="7" name="Rectangle 6"/>
          <p:cNvSpPr/>
          <p:nvPr/>
        </p:nvSpPr>
        <p:spPr>
          <a:xfrm>
            <a:off x="2452436" y="5334000"/>
            <a:ext cx="6158164" cy="830997"/>
          </a:xfrm>
          <a:prstGeom prst="rect">
            <a:avLst/>
          </a:prstGeom>
        </p:spPr>
        <p:txBody>
          <a:bodyPr wrap="square">
            <a:spAutoFit/>
          </a:bodyPr>
          <a:lstStyle/>
          <a:p>
            <a:pPr marL="285750" lvl="0" indent="-285750">
              <a:buFont typeface="Wingdings" panose="05000000000000000000" pitchFamily="2" charset="2"/>
              <a:buChar char="§"/>
            </a:pPr>
            <a:r>
              <a:rPr lang="en-US" sz="2400" dirty="0" err="1">
                <a:solidFill>
                  <a:srgbClr val="000099"/>
                </a:solidFill>
              </a:rPr>
              <a:t>Đồng</a:t>
            </a:r>
            <a:r>
              <a:rPr lang="en-US" sz="2400" dirty="0">
                <a:solidFill>
                  <a:srgbClr val="000099"/>
                </a:solidFill>
              </a:rPr>
              <a:t> </a:t>
            </a:r>
            <a:r>
              <a:rPr lang="en-US" sz="2400" b="1" dirty="0" err="1">
                <a:solidFill>
                  <a:srgbClr val="663300"/>
                </a:solidFill>
              </a:rPr>
              <a:t>thời</a:t>
            </a:r>
            <a:r>
              <a:rPr lang="en-US" sz="2400" b="1" dirty="0">
                <a:solidFill>
                  <a:srgbClr val="663300"/>
                </a:solidFill>
              </a:rPr>
              <a:t> </a:t>
            </a:r>
            <a:r>
              <a:rPr lang="en-US" sz="2400" b="1" dirty="0" err="1">
                <a:solidFill>
                  <a:srgbClr val="663300"/>
                </a:solidFill>
              </a:rPr>
              <a:t>bảo</a:t>
            </a:r>
            <a:r>
              <a:rPr lang="en-US" sz="2400" b="1" dirty="0">
                <a:solidFill>
                  <a:srgbClr val="663300"/>
                </a:solidFill>
              </a:rPr>
              <a:t> </a:t>
            </a:r>
            <a:r>
              <a:rPr lang="en-US" sz="2400" b="1" dirty="0" err="1">
                <a:solidFill>
                  <a:srgbClr val="663300"/>
                </a:solidFill>
              </a:rPr>
              <a:t>đảm</a:t>
            </a:r>
            <a:r>
              <a:rPr lang="en-US" sz="2400" b="1" dirty="0">
                <a:solidFill>
                  <a:srgbClr val="663300"/>
                </a:solidFill>
              </a:rPr>
              <a:t> </a:t>
            </a:r>
            <a:r>
              <a:rPr lang="en-US" sz="2400" b="1" dirty="0" err="1">
                <a:solidFill>
                  <a:srgbClr val="663300"/>
                </a:solidFill>
              </a:rPr>
              <a:t>định</a:t>
            </a:r>
            <a:r>
              <a:rPr lang="en-US" sz="2400" b="1" dirty="0">
                <a:solidFill>
                  <a:srgbClr val="663300"/>
                </a:solidFill>
              </a:rPr>
              <a:t> </a:t>
            </a:r>
            <a:r>
              <a:rPr lang="en-US" sz="2400" b="1" dirty="0" err="1">
                <a:solidFill>
                  <a:srgbClr val="663300"/>
                </a:solidFill>
              </a:rPr>
              <a:t>hướng</a:t>
            </a:r>
            <a:r>
              <a:rPr lang="en-US" sz="2400" b="1" dirty="0">
                <a:solidFill>
                  <a:srgbClr val="663300"/>
                </a:solidFill>
              </a:rPr>
              <a:t> </a:t>
            </a:r>
            <a:r>
              <a:rPr lang="en-US" sz="2400" dirty="0" err="1">
                <a:solidFill>
                  <a:srgbClr val="000099"/>
                </a:solidFill>
              </a:rPr>
              <a:t>xã</a:t>
            </a:r>
            <a:r>
              <a:rPr lang="en-US" sz="2400" dirty="0">
                <a:solidFill>
                  <a:srgbClr val="000099"/>
                </a:solidFill>
              </a:rPr>
              <a:t> </a:t>
            </a:r>
            <a:r>
              <a:rPr lang="en-US" sz="2400" dirty="0" err="1">
                <a:solidFill>
                  <a:srgbClr val="000099"/>
                </a:solidFill>
              </a:rPr>
              <a:t>hội</a:t>
            </a:r>
            <a:r>
              <a:rPr lang="en-US" sz="2400" dirty="0">
                <a:solidFill>
                  <a:srgbClr val="000099"/>
                </a:solidFill>
              </a:rPr>
              <a:t> </a:t>
            </a:r>
            <a:r>
              <a:rPr lang="en-US" sz="2400" dirty="0" err="1">
                <a:solidFill>
                  <a:srgbClr val="000099"/>
                </a:solidFill>
              </a:rPr>
              <a:t>chủ</a:t>
            </a:r>
            <a:r>
              <a:rPr lang="en-US" sz="2400" dirty="0">
                <a:solidFill>
                  <a:srgbClr val="000099"/>
                </a:solidFill>
              </a:rPr>
              <a:t> </a:t>
            </a:r>
            <a:r>
              <a:rPr lang="en-US" sz="2400" dirty="0" err="1">
                <a:solidFill>
                  <a:srgbClr val="000099"/>
                </a:solidFill>
              </a:rPr>
              <a:t>nghĩa</a:t>
            </a:r>
            <a:endParaRPr lang="en-US" sz="2400" dirty="0">
              <a:solidFill>
                <a:srgbClr val="000099"/>
              </a:solidFill>
            </a:endParaRPr>
          </a:p>
        </p:txBody>
      </p:sp>
    </p:spTree>
    <p:extLst>
      <p:ext uri="{BB962C8B-B14F-4D97-AF65-F5344CB8AC3E}">
        <p14:creationId xmlns:p14="http://schemas.microsoft.com/office/powerpoint/2010/main" val="246217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2337"/>
            <a:ext cx="8763000" cy="461665"/>
          </a:xfrm>
          <a:prstGeom prst="rect">
            <a:avLst/>
          </a:prstGeom>
        </p:spPr>
        <p:txBody>
          <a:bodyPr wrap="square">
            <a:spAutoFit/>
          </a:bodyPr>
          <a:lstStyle/>
          <a:p>
            <a:pPr lvl="0" algn="ctr"/>
            <a:r>
              <a:rPr lang="en-US" sz="2400" b="1" dirty="0" err="1">
                <a:solidFill>
                  <a:srgbClr val="CC3300"/>
                </a:solidFill>
              </a:rPr>
              <a:t>Nền</a:t>
            </a:r>
            <a:r>
              <a:rPr lang="en-US" sz="2400" b="1" dirty="0">
                <a:solidFill>
                  <a:srgbClr val="CC3300"/>
                </a:solidFill>
              </a:rPr>
              <a:t> </a:t>
            </a:r>
            <a:r>
              <a:rPr lang="en-US" sz="2400" b="1" dirty="0" err="1">
                <a:solidFill>
                  <a:srgbClr val="CC3300"/>
                </a:solidFill>
              </a:rPr>
              <a:t>kinh</a:t>
            </a:r>
            <a:r>
              <a:rPr lang="en-US" sz="2400" b="1" dirty="0">
                <a:solidFill>
                  <a:srgbClr val="CC3300"/>
                </a:solidFill>
              </a:rPr>
              <a:t> </a:t>
            </a:r>
            <a:r>
              <a:rPr lang="en-US" sz="2400" b="1" dirty="0" err="1">
                <a:solidFill>
                  <a:srgbClr val="CC3300"/>
                </a:solidFill>
              </a:rPr>
              <a:t>tế</a:t>
            </a:r>
            <a:r>
              <a:rPr lang="en-US" sz="2400" b="1" dirty="0">
                <a:solidFill>
                  <a:srgbClr val="CC3300"/>
                </a:solidFill>
              </a:rPr>
              <a:t> </a:t>
            </a:r>
            <a:r>
              <a:rPr lang="en-US" sz="2400" b="1" dirty="0" err="1">
                <a:solidFill>
                  <a:srgbClr val="CC3300"/>
                </a:solidFill>
              </a:rPr>
              <a:t>thị</a:t>
            </a:r>
            <a:r>
              <a:rPr lang="en-US" sz="2400" b="1" dirty="0">
                <a:solidFill>
                  <a:srgbClr val="CC3300"/>
                </a:solidFill>
              </a:rPr>
              <a:t> </a:t>
            </a:r>
            <a:r>
              <a:rPr lang="en-US" sz="2400" b="1" dirty="0" err="1">
                <a:solidFill>
                  <a:srgbClr val="CC3300"/>
                </a:solidFill>
              </a:rPr>
              <a:t>trường</a:t>
            </a:r>
            <a:r>
              <a:rPr lang="en-US" sz="2400" b="1" dirty="0">
                <a:solidFill>
                  <a:srgbClr val="CC3300"/>
                </a:solidFill>
              </a:rPr>
              <a:t> </a:t>
            </a:r>
            <a:r>
              <a:rPr lang="en-US" sz="2400" b="1" dirty="0" err="1">
                <a:solidFill>
                  <a:srgbClr val="CC3300"/>
                </a:solidFill>
              </a:rPr>
              <a:t>định</a:t>
            </a:r>
            <a:r>
              <a:rPr lang="en-US" sz="2400" b="1" dirty="0">
                <a:solidFill>
                  <a:srgbClr val="CC3300"/>
                </a:solidFill>
              </a:rPr>
              <a:t> </a:t>
            </a:r>
            <a:r>
              <a:rPr lang="en-US" sz="2400" b="1" dirty="0" err="1">
                <a:solidFill>
                  <a:srgbClr val="CC3300"/>
                </a:solidFill>
              </a:rPr>
              <a:t>hướng</a:t>
            </a:r>
            <a:r>
              <a:rPr lang="en-US" sz="2400" b="1" dirty="0">
                <a:solidFill>
                  <a:srgbClr val="CC3300"/>
                </a:solidFill>
              </a:rPr>
              <a:t> </a:t>
            </a:r>
            <a:r>
              <a:rPr lang="en-US" sz="2400" b="1" dirty="0" err="1">
                <a:solidFill>
                  <a:srgbClr val="CC3300"/>
                </a:solidFill>
              </a:rPr>
              <a:t>xã</a:t>
            </a:r>
            <a:r>
              <a:rPr lang="en-US" sz="2400" b="1" dirty="0">
                <a:solidFill>
                  <a:srgbClr val="CC3300"/>
                </a:solidFill>
              </a:rPr>
              <a:t> </a:t>
            </a:r>
            <a:r>
              <a:rPr lang="en-US" sz="2400" b="1" dirty="0" err="1">
                <a:solidFill>
                  <a:srgbClr val="CC3300"/>
                </a:solidFill>
              </a:rPr>
              <a:t>hội</a:t>
            </a:r>
            <a:r>
              <a:rPr lang="en-US" sz="2400" b="1" dirty="0">
                <a:solidFill>
                  <a:srgbClr val="CC3300"/>
                </a:solidFill>
              </a:rPr>
              <a:t> </a:t>
            </a:r>
            <a:r>
              <a:rPr lang="en-US" sz="2400" b="1" dirty="0" err="1">
                <a:solidFill>
                  <a:srgbClr val="CC3300"/>
                </a:solidFill>
              </a:rPr>
              <a:t>chủ</a:t>
            </a:r>
            <a:r>
              <a:rPr lang="en-US" sz="2400" b="1" dirty="0">
                <a:solidFill>
                  <a:srgbClr val="CC3300"/>
                </a:solidFill>
              </a:rPr>
              <a:t> </a:t>
            </a:r>
            <a:r>
              <a:rPr lang="en-US" sz="2400" b="1" dirty="0" err="1">
                <a:solidFill>
                  <a:srgbClr val="CC3300"/>
                </a:solidFill>
              </a:rPr>
              <a:t>nghĩa</a:t>
            </a:r>
            <a:r>
              <a:rPr lang="en-US" sz="2400" b="1" dirty="0">
                <a:solidFill>
                  <a:srgbClr val="CC3300"/>
                </a:solidFill>
              </a:rPr>
              <a:t> </a:t>
            </a:r>
            <a:r>
              <a:rPr lang="en-US" sz="2400" b="1" dirty="0" err="1">
                <a:solidFill>
                  <a:srgbClr val="CC3300"/>
                </a:solidFill>
              </a:rPr>
              <a:t>Việt</a:t>
            </a:r>
            <a:r>
              <a:rPr lang="en-US" sz="2400" b="1" dirty="0">
                <a:solidFill>
                  <a:srgbClr val="CC3300"/>
                </a:solidFill>
              </a:rPr>
              <a:t> Nam </a:t>
            </a:r>
          </a:p>
        </p:txBody>
      </p:sp>
      <p:pic>
        <p:nvPicPr>
          <p:cNvPr id="8" name="Picture 6" descr="Image result for kinh tế thị trườ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31831" y="1524000"/>
            <a:ext cx="4209140" cy="4374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69" name="Rectangle 1"/>
          <p:cNvSpPr>
            <a:spLocks noChangeArrowheads="1"/>
          </p:cNvSpPr>
          <p:nvPr/>
        </p:nvSpPr>
        <p:spPr bwMode="auto">
          <a:xfrm>
            <a:off x="381000" y="1600200"/>
            <a:ext cx="396240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Là</a:t>
            </a:r>
            <a:r>
              <a:rPr kumimoji="0" lang="nl-NL" sz="2800" b="0" i="0" u="none" strike="noStrike" cap="none" normalizeH="0" dirty="0" smtClean="0">
                <a:ln>
                  <a:noFill/>
                </a:ln>
                <a:solidFill>
                  <a:srgbClr val="000000"/>
                </a:solidFill>
                <a:effectLst/>
                <a:latin typeface="Times New Roman" pitchFamily="18" charset="0"/>
                <a:ea typeface="Calibri" pitchFamily="34" charset="0"/>
                <a:cs typeface="Times New Roman" pitchFamily="18" charset="0"/>
              </a:rPr>
              <a:t> </a:t>
            </a:r>
            <a:r>
              <a:rPr kumimoji="0" lang="nl-NL"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nền kinh tế thị trường định hướng xã hội chủ nghĩa với nhiều hình thức sở hữu, nhiều thành phần kinh tế, hình thức tổ chức kinh doanh và hình thức phân phối.</a:t>
            </a:r>
            <a:endParaRPr kumimoji="0" lang="nl-NL"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781208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Kết quả hình ảnh cho kinh tế nhà nươc&quot;"/>
          <p:cNvPicPr>
            <a:picLocks noChangeAspect="1" noChangeArrowheads="1"/>
          </p:cNvPicPr>
          <p:nvPr/>
        </p:nvPicPr>
        <p:blipFill>
          <a:blip r:embed="rId2"/>
          <a:srcRect/>
          <a:stretch>
            <a:fillRect/>
          </a:stretch>
        </p:blipFill>
        <p:spPr bwMode="auto">
          <a:xfrm>
            <a:off x="0" y="152400"/>
            <a:ext cx="3048000" cy="1828800"/>
          </a:xfrm>
          <a:prstGeom prst="rect">
            <a:avLst/>
          </a:prstGeom>
          <a:noFill/>
        </p:spPr>
      </p:pic>
      <p:pic>
        <p:nvPicPr>
          <p:cNvPr id="74756" name="Picture 4" descr="Kết quả hình ảnh cho kinh tế thập thể&quot;"/>
          <p:cNvPicPr>
            <a:picLocks noChangeAspect="1" noChangeArrowheads="1"/>
          </p:cNvPicPr>
          <p:nvPr/>
        </p:nvPicPr>
        <p:blipFill>
          <a:blip r:embed="rId3"/>
          <a:srcRect/>
          <a:stretch>
            <a:fillRect/>
          </a:stretch>
        </p:blipFill>
        <p:spPr bwMode="auto">
          <a:xfrm>
            <a:off x="685800" y="2362200"/>
            <a:ext cx="3124200" cy="1752600"/>
          </a:xfrm>
          <a:prstGeom prst="rect">
            <a:avLst/>
          </a:prstGeom>
          <a:noFill/>
        </p:spPr>
      </p:pic>
      <p:pic>
        <p:nvPicPr>
          <p:cNvPr id="8" name="Picture 4" descr="Káº¿t quáº£ hÃ¬nh áº£nh cho vingroup kinh doanh gÃ¬"/>
          <p:cNvPicPr>
            <a:picLocks noChangeAspect="1" noChangeArrowheads="1"/>
          </p:cNvPicPr>
          <p:nvPr/>
        </p:nvPicPr>
        <p:blipFill>
          <a:blip r:embed="rId4"/>
          <a:srcRect/>
          <a:stretch>
            <a:fillRect/>
          </a:stretch>
        </p:blipFill>
        <p:spPr bwMode="auto">
          <a:xfrm>
            <a:off x="1371600" y="4343400"/>
            <a:ext cx="2971800" cy="1676400"/>
          </a:xfrm>
          <a:prstGeom prst="rect">
            <a:avLst/>
          </a:prstGeom>
          <a:noFill/>
          <a:ln w="9525">
            <a:noFill/>
            <a:miter lim="800000"/>
            <a:headEnd/>
            <a:tailEnd/>
          </a:ln>
        </p:spPr>
      </p:pic>
      <p:pic>
        <p:nvPicPr>
          <p:cNvPr id="74758" name="Picture 6" descr="Kết quả hình ảnh cho kinh tế có vốn đầu tư nước ngoài&quot;"/>
          <p:cNvPicPr>
            <a:picLocks noChangeAspect="1" noChangeArrowheads="1"/>
          </p:cNvPicPr>
          <p:nvPr/>
        </p:nvPicPr>
        <p:blipFill>
          <a:blip r:embed="rId5" cstate="print"/>
          <a:srcRect/>
          <a:stretch>
            <a:fillRect/>
          </a:stretch>
        </p:blipFill>
        <p:spPr bwMode="auto">
          <a:xfrm>
            <a:off x="4953000" y="5105400"/>
            <a:ext cx="3124200" cy="1752600"/>
          </a:xfrm>
          <a:prstGeom prst="rect">
            <a:avLst/>
          </a:prstGeom>
          <a:noFill/>
        </p:spPr>
      </p:pic>
      <p:sp>
        <p:nvSpPr>
          <p:cNvPr id="10" name="Rectangle 9"/>
          <p:cNvSpPr/>
          <p:nvPr/>
        </p:nvSpPr>
        <p:spPr>
          <a:xfrm>
            <a:off x="4343400" y="197108"/>
            <a:ext cx="4648200" cy="4832092"/>
          </a:xfrm>
          <a:prstGeom prst="rect">
            <a:avLst/>
          </a:prstGeom>
        </p:spPr>
        <p:txBody>
          <a:bodyPr wrap="square">
            <a:spAutoFit/>
          </a:bodyPr>
          <a:lstStyle/>
          <a:p>
            <a:pPr algn="just"/>
            <a:r>
              <a:rPr lang="nl-NL" sz="2200" dirty="0" smtClean="0"/>
              <a:t>Các thành phần kinh tế </a:t>
            </a:r>
            <a:r>
              <a:rPr lang="nl-NL" sz="2200" dirty="0" smtClean="0">
                <a:solidFill>
                  <a:srgbClr val="FF0000"/>
                </a:solidFill>
              </a:rPr>
              <a:t>hoạt động theo pháp luật</a:t>
            </a:r>
            <a:r>
              <a:rPr lang="nl-NL" sz="2200" dirty="0" smtClean="0"/>
              <a:t> đều là bộ phận hợp thành quan trọng của nền kinh tế, </a:t>
            </a:r>
            <a:r>
              <a:rPr lang="nl-NL" sz="2200" dirty="0" smtClean="0">
                <a:solidFill>
                  <a:srgbClr val="FF0000"/>
                </a:solidFill>
              </a:rPr>
              <a:t>bình đẳng trước pháp luật</a:t>
            </a:r>
            <a:r>
              <a:rPr lang="nl-NL" sz="2200" dirty="0" smtClean="0"/>
              <a:t>, </a:t>
            </a:r>
            <a:r>
              <a:rPr lang="nl-NL" sz="2200" dirty="0" smtClean="0">
                <a:solidFill>
                  <a:srgbClr val="FF0000"/>
                </a:solidFill>
              </a:rPr>
              <a:t>cùng phát triển lâu dài, hợp tác và cạnh tranh lành mạnh</a:t>
            </a:r>
            <a:r>
              <a:rPr lang="nl-NL" sz="2200" dirty="0" smtClean="0"/>
              <a:t>. Kinh tế nhà nước giữ vai trò chủ đạo. Kinh tế tập thể không ngừng được củng cố và phát triển. Kinh tế nhà nước cùng với kinh tế tập thể ngày càng trở thành nền tảng vững chắc của nền kinh tế quốc dân. Kinh tế tư nhân là một trong những động lực của nền kinh tế. Kinh tế có vốn đầu tư nước ngoài được khuyến khích phát triển</a:t>
            </a:r>
            <a:endParaRPr lang="en-US" sz="22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8479" y="201911"/>
            <a:ext cx="8676861" cy="1200329"/>
          </a:xfrm>
          <a:prstGeom prst="rect">
            <a:avLst/>
          </a:prstGeom>
        </p:spPr>
        <p:txBody>
          <a:bodyPr wrap="square">
            <a:spAutoFit/>
          </a:bodyPr>
          <a:lstStyle/>
          <a:p>
            <a:pPr indent="457200" algn="ctr">
              <a:spcBef>
                <a:spcPts val="1000"/>
              </a:spcBef>
              <a:spcAft>
                <a:spcPts val="0"/>
              </a:spcAft>
            </a:pPr>
            <a:r>
              <a:rPr lang="nl-NL" sz="2400" b="1"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3</a:t>
            </a:r>
            <a:r>
              <a:rPr lang="nl-NL" sz="24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Xây dựng nền văn hóa tiên tiến, đậm đà bản sắc dân tộc; xây dựng con người, nâng cao đời sống nhân dân, thực hiện tiến bộ và công bằng xã hội</a:t>
            </a:r>
            <a:endParaRPr lang="en-US" sz="2400" b="1" i="1" dirty="0">
              <a:solidFill>
                <a:srgbClr val="3333CC"/>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20482" name="Picture 2" descr="Image result for - Đại hội XII của Đả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659" y="1458309"/>
            <a:ext cx="4286250" cy="4311426"/>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a:off x="2163652" y="1371600"/>
            <a:ext cx="4636394" cy="0"/>
          </a:xfrm>
          <a:prstGeom prst="line">
            <a:avLst/>
          </a:prstGeom>
          <a:ln>
            <a:solidFill>
              <a:srgbClr val="CC3300"/>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5194063" y="1504890"/>
            <a:ext cx="3962110" cy="400110"/>
          </a:xfrm>
          <a:prstGeom prst="rect">
            <a:avLst/>
          </a:prstGeom>
        </p:spPr>
        <p:txBody>
          <a:bodyPr wrap="none">
            <a:spAutoFit/>
          </a:bodyPr>
          <a:lstStyle/>
          <a:p>
            <a:r>
              <a:rPr lang="nl-NL" sz="2000" b="1" dirty="0">
                <a:solidFill>
                  <a:srgbClr val="663300"/>
                </a:solidFill>
                <a:latin typeface="+mj-lt"/>
                <a:ea typeface="Calibri" panose="020F0502020204030204" pitchFamily="34" charset="0"/>
              </a:rPr>
              <a:t>Đại hội XII của Đảng đề ra nhiệm vụ</a:t>
            </a:r>
            <a:endParaRPr lang="en-US" sz="2000" b="1" dirty="0">
              <a:solidFill>
                <a:srgbClr val="663300"/>
              </a:solidFill>
              <a:latin typeface="+mj-lt"/>
            </a:endParaRPr>
          </a:p>
        </p:txBody>
      </p:sp>
      <p:sp>
        <p:nvSpPr>
          <p:cNvPr id="8" name="Horizontal Scroll 7"/>
          <p:cNvSpPr/>
          <p:nvPr/>
        </p:nvSpPr>
        <p:spPr>
          <a:xfrm>
            <a:off x="4829578" y="2037768"/>
            <a:ext cx="3960254" cy="3905837"/>
          </a:xfrm>
          <a:prstGeom prst="horizontalScroll">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dirty="0" smtClean="0"/>
              <a:t>Xây dựng nền văn hoá Việt Nam tiên tiến, đậm đà bản sắc dân tộc, phát triển toàn diện, thống nhất trong đa dạng, thấm nhuần sâu sắc tinh thần nhân văn, dân chủ, tiến bộ</a:t>
            </a:r>
            <a:endParaRPr lang="en-US" sz="2400" dirty="0"/>
          </a:p>
        </p:txBody>
      </p:sp>
    </p:spTree>
    <p:extLst>
      <p:ext uri="{BB962C8B-B14F-4D97-AF65-F5344CB8AC3E}">
        <p14:creationId xmlns:p14="http://schemas.microsoft.com/office/powerpoint/2010/main" val="34864747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giải quyết tốt lao động, việc làm và thu nhập cho người lao động, bảo đảm an sinh xã hộ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0" y="1676400"/>
            <a:ext cx="3697310" cy="290919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giải quyết tốt lao động, việc là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755915"/>
            <a:ext cx="3327042" cy="282968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28600" y="76200"/>
            <a:ext cx="8686800" cy="1569660"/>
          </a:xfrm>
          <a:prstGeom prst="rect">
            <a:avLst/>
          </a:prstGeom>
        </p:spPr>
        <p:txBody>
          <a:bodyPr wrap="square">
            <a:spAutoFit/>
          </a:bodyPr>
          <a:lstStyle/>
          <a:p>
            <a:pPr algn="just"/>
            <a:r>
              <a:rPr lang="nl-NL" sz="2400" dirty="0" smtClean="0"/>
              <a:t>Chính sách xã hội đúng đắn, công bằng vì con người là động lực mạnh mẽ phát huy mọi năng lực sáng tạo của nhân dân trong sự nghiệp xây dựng và bảo vệ Tổ quốc. Bảo đảm công bằng, bình đẳng về quyền lợi và nghĩa vụ công dân</a:t>
            </a:r>
            <a:endParaRPr lang="en-US" sz="2400" dirty="0"/>
          </a:p>
        </p:txBody>
      </p:sp>
      <p:sp>
        <p:nvSpPr>
          <p:cNvPr id="8" name="Rectangle 7"/>
          <p:cNvSpPr/>
          <p:nvPr/>
        </p:nvSpPr>
        <p:spPr>
          <a:xfrm>
            <a:off x="381000" y="4724400"/>
            <a:ext cx="8610600" cy="1446550"/>
          </a:xfrm>
          <a:prstGeom prst="rect">
            <a:avLst/>
          </a:prstGeom>
        </p:spPr>
        <p:txBody>
          <a:bodyPr wrap="square">
            <a:spAutoFit/>
          </a:bodyPr>
          <a:lstStyle/>
          <a:p>
            <a:r>
              <a:rPr lang="nl-NL" sz="2200" dirty="0" smtClean="0"/>
              <a:t>Kết hợp chặt chẽ, hợp lý phát triển kinh tế với phát triển văn hoá, xã hội, thực hiện tiến bộ và công bằng xã hội ngay trong từng bước và từng chính sách; phát triển hài hoà đời sống vật chất và đời sống tinh thần, không ngừng nâng cao đời sống của mọi thành viên trong xã hội</a:t>
            </a:r>
            <a:endParaRPr lang="en-US" sz="2200" dirty="0"/>
          </a:p>
        </p:txBody>
      </p:sp>
    </p:spTree>
    <p:extLst>
      <p:ext uri="{BB962C8B-B14F-4D97-AF65-F5344CB8AC3E}">
        <p14:creationId xmlns:p14="http://schemas.microsoft.com/office/powerpoint/2010/main" val="11331405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9">
            <a:extLst>
              <a:ext uri="{FF2B5EF4-FFF2-40B4-BE49-F238E27FC236}">
                <a16:creationId xmlns:a16="http://schemas.microsoft.com/office/drawing/2014/main" id="{F74AC150-F77F-495D-B783-3745C96B7E2D}"/>
              </a:ext>
            </a:extLst>
          </p:cNvPr>
          <p:cNvGrpSpPr/>
          <p:nvPr/>
        </p:nvGrpSpPr>
        <p:grpSpPr>
          <a:xfrm>
            <a:off x="5397699" y="3812884"/>
            <a:ext cx="1283723" cy="954597"/>
            <a:chOff x="7205148" y="3645024"/>
            <a:chExt cx="1711631" cy="954597"/>
          </a:xfrm>
        </p:grpSpPr>
        <p:sp>
          <p:nvSpPr>
            <p:cNvPr id="4" name="Rectangle 74">
              <a:extLst>
                <a:ext uri="{FF2B5EF4-FFF2-40B4-BE49-F238E27FC236}">
                  <a16:creationId xmlns:a16="http://schemas.microsoft.com/office/drawing/2014/main" id="{4BB53804-409D-4875-8735-382ACC9E4985}"/>
                </a:ext>
              </a:extLst>
            </p:cNvPr>
            <p:cNvSpPr/>
            <p:nvPr/>
          </p:nvSpPr>
          <p:spPr>
            <a:xfrm flipH="1">
              <a:off x="7210998" y="4389320"/>
              <a:ext cx="1699930" cy="210301"/>
            </a:xfrm>
            <a:custGeom>
              <a:avLst/>
              <a:gdLst/>
              <a:ahLst/>
              <a:cxnLst/>
              <a:rect l="l" t="t" r="r" b="b"/>
              <a:pathLst>
                <a:path w="5393520" h="667240">
                  <a:moveTo>
                    <a:pt x="4294520" y="262881"/>
                  </a:moveTo>
                  <a:lnTo>
                    <a:pt x="4294520" y="390769"/>
                  </a:lnTo>
                  <a:lnTo>
                    <a:pt x="4155512" y="390769"/>
                  </a:lnTo>
                  <a:lnTo>
                    <a:pt x="4155512" y="262881"/>
                  </a:lnTo>
                  <a:close/>
                  <a:moveTo>
                    <a:pt x="4545033" y="262881"/>
                  </a:moveTo>
                  <a:lnTo>
                    <a:pt x="4545033" y="390769"/>
                  </a:lnTo>
                  <a:lnTo>
                    <a:pt x="4406025" y="390769"/>
                  </a:lnTo>
                  <a:lnTo>
                    <a:pt x="4406025" y="262881"/>
                  </a:lnTo>
                  <a:close/>
                  <a:moveTo>
                    <a:pt x="4795546" y="262881"/>
                  </a:moveTo>
                  <a:lnTo>
                    <a:pt x="4795546" y="390769"/>
                  </a:lnTo>
                  <a:lnTo>
                    <a:pt x="4656538" y="390769"/>
                  </a:lnTo>
                  <a:lnTo>
                    <a:pt x="4656538" y="262881"/>
                  </a:lnTo>
                  <a:close/>
                  <a:moveTo>
                    <a:pt x="5393520" y="0"/>
                  </a:moveTo>
                  <a:lnTo>
                    <a:pt x="1140534" y="0"/>
                  </a:lnTo>
                  <a:lnTo>
                    <a:pt x="1140534" y="658575"/>
                  </a:lnTo>
                  <a:lnTo>
                    <a:pt x="1057129" y="658575"/>
                  </a:lnTo>
                  <a:lnTo>
                    <a:pt x="1057129" y="0"/>
                  </a:lnTo>
                  <a:lnTo>
                    <a:pt x="926444" y="0"/>
                  </a:lnTo>
                  <a:lnTo>
                    <a:pt x="926444" y="658575"/>
                  </a:lnTo>
                  <a:lnTo>
                    <a:pt x="843039" y="658575"/>
                  </a:lnTo>
                  <a:lnTo>
                    <a:pt x="843039" y="0"/>
                  </a:lnTo>
                  <a:lnTo>
                    <a:pt x="712355" y="0"/>
                  </a:lnTo>
                  <a:lnTo>
                    <a:pt x="712355" y="658575"/>
                  </a:lnTo>
                  <a:lnTo>
                    <a:pt x="628950" y="658575"/>
                  </a:lnTo>
                  <a:lnTo>
                    <a:pt x="628950" y="0"/>
                  </a:lnTo>
                  <a:lnTo>
                    <a:pt x="498265" y="0"/>
                  </a:lnTo>
                  <a:lnTo>
                    <a:pt x="498265" y="658575"/>
                  </a:lnTo>
                  <a:lnTo>
                    <a:pt x="414860" y="658575"/>
                  </a:lnTo>
                  <a:lnTo>
                    <a:pt x="414860" y="0"/>
                  </a:lnTo>
                  <a:lnTo>
                    <a:pt x="0" y="0"/>
                  </a:lnTo>
                  <a:lnTo>
                    <a:pt x="0" y="667240"/>
                  </a:lnTo>
                  <a:lnTo>
                    <a:pt x="5393520" y="667240"/>
                  </a:lnTo>
                  <a:close/>
                </a:path>
              </a:pathLst>
            </a:custGeom>
            <a:solidFill>
              <a:schemeClr val="accent4">
                <a:lumMod val="50000"/>
                <a:lumOff val="5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Rectangle 4">
              <a:extLst>
                <a:ext uri="{FF2B5EF4-FFF2-40B4-BE49-F238E27FC236}">
                  <a16:creationId xmlns:a16="http://schemas.microsoft.com/office/drawing/2014/main" id="{29418C16-7E78-482E-BBC0-18C577406F3F}"/>
                </a:ext>
              </a:extLst>
            </p:cNvPr>
            <p:cNvSpPr/>
            <p:nvPr/>
          </p:nvSpPr>
          <p:spPr>
            <a:xfrm flipH="1">
              <a:off x="7205148" y="4121909"/>
              <a:ext cx="1711631" cy="211748"/>
            </a:xfrm>
            <a:prstGeom prst="rect">
              <a:avLst/>
            </a:prstGeom>
            <a:solidFill>
              <a:schemeClr val="accent4"/>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 name="Rectangle 94">
              <a:extLst>
                <a:ext uri="{FF2B5EF4-FFF2-40B4-BE49-F238E27FC236}">
                  <a16:creationId xmlns:a16="http://schemas.microsoft.com/office/drawing/2014/main" id="{FA62934C-348D-4037-A2AE-63E2B14E6CEC}"/>
                </a:ext>
              </a:extLst>
            </p:cNvPr>
            <p:cNvSpPr/>
            <p:nvPr/>
          </p:nvSpPr>
          <p:spPr>
            <a:xfrm flipH="1">
              <a:off x="7338190" y="3887414"/>
              <a:ext cx="1445547" cy="178831"/>
            </a:xfrm>
            <a:custGeom>
              <a:avLst/>
              <a:gdLst/>
              <a:ahLst/>
              <a:cxnLst/>
              <a:rect l="l" t="t" r="r" b="b"/>
              <a:pathLst>
                <a:path w="5393520" h="667240">
                  <a:moveTo>
                    <a:pt x="289124" y="0"/>
                  </a:moveTo>
                  <a:lnTo>
                    <a:pt x="0" y="0"/>
                  </a:lnTo>
                  <a:lnTo>
                    <a:pt x="0" y="667240"/>
                  </a:lnTo>
                  <a:lnTo>
                    <a:pt x="289124" y="667240"/>
                  </a:lnTo>
                  <a:close/>
                  <a:moveTo>
                    <a:pt x="629207" y="0"/>
                  </a:moveTo>
                  <a:lnTo>
                    <a:pt x="478456" y="0"/>
                  </a:lnTo>
                  <a:lnTo>
                    <a:pt x="478456" y="667240"/>
                  </a:lnTo>
                  <a:lnTo>
                    <a:pt x="629207" y="667240"/>
                  </a:lnTo>
                  <a:close/>
                  <a:moveTo>
                    <a:pt x="5393520" y="0"/>
                  </a:moveTo>
                  <a:lnTo>
                    <a:pt x="818539" y="0"/>
                  </a:lnTo>
                  <a:lnTo>
                    <a:pt x="818539" y="667240"/>
                  </a:lnTo>
                  <a:lnTo>
                    <a:pt x="5393520" y="667240"/>
                  </a:lnTo>
                  <a:close/>
                </a:path>
              </a:pathLst>
            </a:custGeom>
            <a:solidFill>
              <a:schemeClr val="accent4"/>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7" name="Rectangle 97">
              <a:extLst>
                <a:ext uri="{FF2B5EF4-FFF2-40B4-BE49-F238E27FC236}">
                  <a16:creationId xmlns:a16="http://schemas.microsoft.com/office/drawing/2014/main" id="{DE3ABA0B-5ED5-4C9B-ACFA-CBCE3E5D8A54}"/>
                </a:ext>
              </a:extLst>
            </p:cNvPr>
            <p:cNvSpPr/>
            <p:nvPr/>
          </p:nvSpPr>
          <p:spPr>
            <a:xfrm flipH="1">
              <a:off x="7306278" y="3645024"/>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4">
                <a:lumMod val="50000"/>
                <a:lumOff val="5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3" name="그룹 4">
            <a:extLst>
              <a:ext uri="{FF2B5EF4-FFF2-40B4-BE49-F238E27FC236}">
                <a16:creationId xmlns:a16="http://schemas.microsoft.com/office/drawing/2014/main" id="{A69CC1D5-9DDA-44CB-8688-1EA080705572}"/>
              </a:ext>
            </a:extLst>
          </p:cNvPr>
          <p:cNvGrpSpPr/>
          <p:nvPr/>
        </p:nvGrpSpPr>
        <p:grpSpPr>
          <a:xfrm>
            <a:off x="677250" y="4819246"/>
            <a:ext cx="7789500" cy="1276754"/>
            <a:chOff x="865132" y="4710839"/>
            <a:chExt cx="10386000" cy="1276753"/>
          </a:xfrm>
          <a:solidFill>
            <a:schemeClr val="accent6"/>
          </a:solidFill>
        </p:grpSpPr>
        <p:sp>
          <p:nvSpPr>
            <p:cNvPr id="9" name="Rectangle 8">
              <a:extLst>
                <a:ext uri="{FF2B5EF4-FFF2-40B4-BE49-F238E27FC236}">
                  <a16:creationId xmlns:a16="http://schemas.microsoft.com/office/drawing/2014/main" id="{E5E1E560-4620-47F4-AA23-734556DF45E8}"/>
                </a:ext>
              </a:extLst>
            </p:cNvPr>
            <p:cNvSpPr/>
            <p:nvPr/>
          </p:nvSpPr>
          <p:spPr>
            <a:xfrm rot="10800000">
              <a:off x="865132" y="5879592"/>
              <a:ext cx="2304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id="{271D7AD6-62E5-4D15-A144-BF16F9AA180C}"/>
                </a:ext>
              </a:extLst>
            </p:cNvPr>
            <p:cNvSpPr/>
            <p:nvPr/>
          </p:nvSpPr>
          <p:spPr>
            <a:xfrm rot="5400000">
              <a:off x="2557132" y="5375592"/>
              <a:ext cx="111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1" name="Rectangle 10">
              <a:extLst>
                <a:ext uri="{FF2B5EF4-FFF2-40B4-BE49-F238E27FC236}">
                  <a16:creationId xmlns:a16="http://schemas.microsoft.com/office/drawing/2014/main" id="{4CDAE9AF-1C3A-40A4-AF5F-F59A7B9AE4B2}"/>
                </a:ext>
              </a:extLst>
            </p:cNvPr>
            <p:cNvSpPr/>
            <p:nvPr/>
          </p:nvSpPr>
          <p:spPr>
            <a:xfrm>
              <a:off x="3115132" y="4871592"/>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2" name="Rectangle 11">
              <a:extLst>
                <a:ext uri="{FF2B5EF4-FFF2-40B4-BE49-F238E27FC236}">
                  <a16:creationId xmlns:a16="http://schemas.microsoft.com/office/drawing/2014/main" id="{BF472052-821A-4D94-8A8C-A9DE08571ACF}"/>
                </a:ext>
              </a:extLst>
            </p:cNvPr>
            <p:cNvSpPr/>
            <p:nvPr/>
          </p:nvSpPr>
          <p:spPr>
            <a:xfrm rot="5400000">
              <a:off x="4735132" y="5195592"/>
              <a:ext cx="75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3" name="Rectangle 12">
              <a:extLst>
                <a:ext uri="{FF2B5EF4-FFF2-40B4-BE49-F238E27FC236}">
                  <a16:creationId xmlns:a16="http://schemas.microsoft.com/office/drawing/2014/main" id="{78551656-B3FE-46CD-B332-7A76B31DCC46}"/>
                </a:ext>
              </a:extLst>
            </p:cNvPr>
            <p:cNvSpPr/>
            <p:nvPr/>
          </p:nvSpPr>
          <p:spPr>
            <a:xfrm>
              <a:off x="5059132" y="5538839"/>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4" name="Rectangle 13">
              <a:extLst>
                <a:ext uri="{FF2B5EF4-FFF2-40B4-BE49-F238E27FC236}">
                  <a16:creationId xmlns:a16="http://schemas.microsoft.com/office/drawing/2014/main" id="{93DAA02E-EDEE-4BA3-94A1-3F0B0D716F89}"/>
                </a:ext>
              </a:extLst>
            </p:cNvPr>
            <p:cNvSpPr/>
            <p:nvPr/>
          </p:nvSpPr>
          <p:spPr>
            <a:xfrm rot="5400000">
              <a:off x="6589132" y="5124839"/>
              <a:ext cx="93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Rectangle 14">
              <a:extLst>
                <a:ext uri="{FF2B5EF4-FFF2-40B4-BE49-F238E27FC236}">
                  <a16:creationId xmlns:a16="http://schemas.microsoft.com/office/drawing/2014/main" id="{B39520CE-E02A-4B08-BE9C-DED26E652523}"/>
                </a:ext>
              </a:extLst>
            </p:cNvPr>
            <p:cNvSpPr/>
            <p:nvPr/>
          </p:nvSpPr>
          <p:spPr>
            <a:xfrm>
              <a:off x="7003132" y="4710839"/>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6" name="Rectangle 15">
              <a:extLst>
                <a:ext uri="{FF2B5EF4-FFF2-40B4-BE49-F238E27FC236}">
                  <a16:creationId xmlns:a16="http://schemas.microsoft.com/office/drawing/2014/main" id="{41AAE528-935C-4ED8-BED1-FA2E5A7E575E}"/>
                </a:ext>
              </a:extLst>
            </p:cNvPr>
            <p:cNvSpPr/>
            <p:nvPr/>
          </p:nvSpPr>
          <p:spPr>
            <a:xfrm rot="5400000">
              <a:off x="8533132" y="5124839"/>
              <a:ext cx="93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Rectangle 16">
              <a:extLst>
                <a:ext uri="{FF2B5EF4-FFF2-40B4-BE49-F238E27FC236}">
                  <a16:creationId xmlns:a16="http://schemas.microsoft.com/office/drawing/2014/main" id="{AC801FFB-F166-404C-9712-4C25B1F00CF6}"/>
                </a:ext>
              </a:extLst>
            </p:cNvPr>
            <p:cNvSpPr/>
            <p:nvPr/>
          </p:nvSpPr>
          <p:spPr>
            <a:xfrm>
              <a:off x="8947132" y="5538839"/>
              <a:ext cx="2304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8" name="그룹 5">
            <a:extLst>
              <a:ext uri="{FF2B5EF4-FFF2-40B4-BE49-F238E27FC236}">
                <a16:creationId xmlns:a16="http://schemas.microsoft.com/office/drawing/2014/main" id="{9A071C61-0D5A-431E-904B-8B53983E155F}"/>
              </a:ext>
            </a:extLst>
          </p:cNvPr>
          <p:cNvGrpSpPr/>
          <p:nvPr/>
        </p:nvGrpSpPr>
        <p:grpSpPr>
          <a:xfrm>
            <a:off x="2565359" y="4038091"/>
            <a:ext cx="1117420" cy="881131"/>
            <a:chOff x="3428700" y="3933599"/>
            <a:chExt cx="1489892" cy="881131"/>
          </a:xfrm>
        </p:grpSpPr>
        <p:sp>
          <p:nvSpPr>
            <p:cNvPr id="19" name="Round Same Side Corner Rectangle 51">
              <a:extLst>
                <a:ext uri="{FF2B5EF4-FFF2-40B4-BE49-F238E27FC236}">
                  <a16:creationId xmlns:a16="http://schemas.microsoft.com/office/drawing/2014/main" id="{091AFD3C-9E76-41C9-9E8B-BFC9BF844126}"/>
                </a:ext>
              </a:extLst>
            </p:cNvPr>
            <p:cNvSpPr/>
            <p:nvPr/>
          </p:nvSpPr>
          <p:spPr>
            <a:xfrm rot="5400000" flipH="1">
              <a:off x="4056583" y="3629219"/>
              <a:ext cx="234126" cy="1489892"/>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bg1"/>
            </a:solid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sp>
          <p:nvSpPr>
            <p:cNvPr id="20" name="Round Same Side Corner Rectangle 51">
              <a:extLst>
                <a:ext uri="{FF2B5EF4-FFF2-40B4-BE49-F238E27FC236}">
                  <a16:creationId xmlns:a16="http://schemas.microsoft.com/office/drawing/2014/main" id="{C1A08760-A245-43EA-AE0C-EFC8025DC692}"/>
                </a:ext>
              </a:extLst>
            </p:cNvPr>
            <p:cNvSpPr/>
            <p:nvPr/>
          </p:nvSpPr>
          <p:spPr>
            <a:xfrm rot="16200000" flipH="1">
              <a:off x="4063113" y="4000802"/>
              <a:ext cx="221067" cy="1406790"/>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sp>
          <p:nvSpPr>
            <p:cNvPr id="21" name="Round Same Side Corner Rectangle 51">
              <a:extLst>
                <a:ext uri="{FF2B5EF4-FFF2-40B4-BE49-F238E27FC236}">
                  <a16:creationId xmlns:a16="http://schemas.microsoft.com/office/drawing/2014/main" id="{5D53535F-DAC6-4C02-884A-F7349AD75570}"/>
                </a:ext>
              </a:extLst>
            </p:cNvPr>
            <p:cNvSpPr/>
            <p:nvPr/>
          </p:nvSpPr>
          <p:spPr>
            <a:xfrm rot="16200000" flipH="1">
              <a:off x="4063113" y="3340738"/>
              <a:ext cx="221067" cy="1406790"/>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grpSp>
      <p:grpSp>
        <p:nvGrpSpPr>
          <p:cNvPr id="18" name="그룹 8">
            <a:extLst>
              <a:ext uri="{FF2B5EF4-FFF2-40B4-BE49-F238E27FC236}">
                <a16:creationId xmlns:a16="http://schemas.microsoft.com/office/drawing/2014/main" id="{76EBF12F-8580-4613-A151-5D6ECE479EA7}"/>
              </a:ext>
            </a:extLst>
          </p:cNvPr>
          <p:cNvGrpSpPr/>
          <p:nvPr/>
        </p:nvGrpSpPr>
        <p:grpSpPr>
          <a:xfrm>
            <a:off x="6739662" y="3897770"/>
            <a:ext cx="1150894" cy="1691872"/>
            <a:chOff x="9215137" y="3720865"/>
            <a:chExt cx="1534525" cy="1691872"/>
          </a:xfrm>
        </p:grpSpPr>
        <p:sp>
          <p:nvSpPr>
            <p:cNvPr id="23" name="Rectangle 52">
              <a:extLst>
                <a:ext uri="{FF2B5EF4-FFF2-40B4-BE49-F238E27FC236}">
                  <a16:creationId xmlns:a16="http://schemas.microsoft.com/office/drawing/2014/main" id="{A691BBA3-69B8-4364-85A9-C2FE10A6E403}"/>
                </a:ext>
              </a:extLst>
            </p:cNvPr>
            <p:cNvSpPr/>
            <p:nvPr/>
          </p:nvSpPr>
          <p:spPr>
            <a:xfrm rot="16200000" flipH="1" flipV="1">
              <a:off x="8544278" y="4528080"/>
              <a:ext cx="1555516" cy="213797"/>
            </a:xfrm>
            <a:custGeom>
              <a:avLst/>
              <a:gdLst/>
              <a:ahLst/>
              <a:cxnLst/>
              <a:rect l="l" t="t" r="r" b="b"/>
              <a:pathLst>
                <a:path w="5393520" h="667240">
                  <a:moveTo>
                    <a:pt x="5393520" y="0"/>
                  </a:moveTo>
                  <a:lnTo>
                    <a:pt x="1875109" y="0"/>
                  </a:lnTo>
                  <a:lnTo>
                    <a:pt x="1875109" y="658575"/>
                  </a:lnTo>
                  <a:lnTo>
                    <a:pt x="1782911" y="658575"/>
                  </a:lnTo>
                  <a:lnTo>
                    <a:pt x="1782911" y="0"/>
                  </a:lnTo>
                  <a:lnTo>
                    <a:pt x="1642284" y="0"/>
                  </a:lnTo>
                  <a:lnTo>
                    <a:pt x="1642284" y="658575"/>
                  </a:lnTo>
                  <a:lnTo>
                    <a:pt x="1550085" y="658575"/>
                  </a:lnTo>
                  <a:lnTo>
                    <a:pt x="1550085" y="0"/>
                  </a:lnTo>
                  <a:lnTo>
                    <a:pt x="1409458" y="0"/>
                  </a:lnTo>
                  <a:lnTo>
                    <a:pt x="1409458" y="658575"/>
                  </a:lnTo>
                  <a:lnTo>
                    <a:pt x="1317259" y="658575"/>
                  </a:lnTo>
                  <a:lnTo>
                    <a:pt x="1317259" y="0"/>
                  </a:lnTo>
                  <a:lnTo>
                    <a:pt x="1176632" y="0"/>
                  </a:lnTo>
                  <a:lnTo>
                    <a:pt x="1176632" y="658575"/>
                  </a:lnTo>
                  <a:lnTo>
                    <a:pt x="1084434" y="658575"/>
                  </a:lnTo>
                  <a:lnTo>
                    <a:pt x="1084434" y="0"/>
                  </a:lnTo>
                  <a:lnTo>
                    <a:pt x="943806" y="0"/>
                  </a:lnTo>
                  <a:lnTo>
                    <a:pt x="943806" y="658575"/>
                  </a:lnTo>
                  <a:lnTo>
                    <a:pt x="851608" y="658575"/>
                  </a:lnTo>
                  <a:lnTo>
                    <a:pt x="851608" y="0"/>
                  </a:lnTo>
                  <a:lnTo>
                    <a:pt x="710981" y="0"/>
                  </a:lnTo>
                  <a:lnTo>
                    <a:pt x="710981" y="658575"/>
                  </a:lnTo>
                  <a:lnTo>
                    <a:pt x="618782" y="658575"/>
                  </a:lnTo>
                  <a:lnTo>
                    <a:pt x="618782" y="0"/>
                  </a:lnTo>
                  <a:lnTo>
                    <a:pt x="478155" y="0"/>
                  </a:lnTo>
                  <a:lnTo>
                    <a:pt x="478155" y="658575"/>
                  </a:lnTo>
                  <a:lnTo>
                    <a:pt x="385957" y="658575"/>
                  </a:lnTo>
                  <a:lnTo>
                    <a:pt x="385957" y="0"/>
                  </a:lnTo>
                  <a:lnTo>
                    <a:pt x="245332" y="0"/>
                  </a:lnTo>
                  <a:lnTo>
                    <a:pt x="245332" y="658575"/>
                  </a:lnTo>
                  <a:lnTo>
                    <a:pt x="153133" y="658575"/>
                  </a:lnTo>
                  <a:lnTo>
                    <a:pt x="153133" y="0"/>
                  </a:lnTo>
                  <a:lnTo>
                    <a:pt x="0" y="0"/>
                  </a:lnTo>
                  <a:lnTo>
                    <a:pt x="0" y="667240"/>
                  </a:lnTo>
                  <a:lnTo>
                    <a:pt x="5393520" y="667240"/>
                  </a:lnTo>
                  <a:close/>
                </a:path>
              </a:pathLst>
            </a:custGeom>
            <a:solidFill>
              <a:schemeClr val="accent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24" name="Rectangle 98">
              <a:extLst>
                <a:ext uri="{FF2B5EF4-FFF2-40B4-BE49-F238E27FC236}">
                  <a16:creationId xmlns:a16="http://schemas.microsoft.com/office/drawing/2014/main" id="{69AB1423-7E1F-4486-809E-682926E98841}"/>
                </a:ext>
              </a:extLst>
            </p:cNvPr>
            <p:cNvSpPr/>
            <p:nvPr/>
          </p:nvSpPr>
          <p:spPr>
            <a:xfrm rot="5400000" flipH="1">
              <a:off x="8810372" y="4499101"/>
              <a:ext cx="1606471"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5">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5" name="Rectangle 112">
              <a:extLst>
                <a:ext uri="{FF2B5EF4-FFF2-40B4-BE49-F238E27FC236}">
                  <a16:creationId xmlns:a16="http://schemas.microsoft.com/office/drawing/2014/main" id="{DC749C88-4B04-4A1A-8FCE-6C5A39B25479}"/>
                </a:ext>
              </a:extLst>
            </p:cNvPr>
            <p:cNvSpPr/>
            <p:nvPr/>
          </p:nvSpPr>
          <p:spPr>
            <a:xfrm rot="5400000" flipH="1">
              <a:off x="9068612" y="4450531"/>
              <a:ext cx="1691872" cy="232539"/>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5">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6" name="Rectangle 131">
              <a:extLst>
                <a:ext uri="{FF2B5EF4-FFF2-40B4-BE49-F238E27FC236}">
                  <a16:creationId xmlns:a16="http://schemas.microsoft.com/office/drawing/2014/main" id="{BF5CDC39-8B7B-4361-8A7F-E05DF6F0F639}"/>
                </a:ext>
              </a:extLst>
            </p:cNvPr>
            <p:cNvSpPr/>
            <p:nvPr/>
          </p:nvSpPr>
          <p:spPr>
            <a:xfrm rot="5400000" flipH="1">
              <a:off x="9709091" y="4656737"/>
              <a:ext cx="1152000" cy="360000"/>
            </a:xfrm>
            <a:custGeom>
              <a:avLst/>
              <a:gdLst/>
              <a:ahLst/>
              <a:cxnLst/>
              <a:rect l="l" t="t" r="r" b="b"/>
              <a:pathLst>
                <a:path w="1152000" h="360000">
                  <a:moveTo>
                    <a:pt x="773299" y="360000"/>
                  </a:moveTo>
                  <a:lnTo>
                    <a:pt x="773299" y="0"/>
                  </a:lnTo>
                  <a:lnTo>
                    <a:pt x="0" y="0"/>
                  </a:lnTo>
                  <a:lnTo>
                    <a:pt x="0" y="360000"/>
                  </a:lnTo>
                  <a:close/>
                  <a:moveTo>
                    <a:pt x="929520" y="360000"/>
                  </a:moveTo>
                  <a:lnTo>
                    <a:pt x="929520" y="0"/>
                  </a:lnTo>
                  <a:lnTo>
                    <a:pt x="863339" y="0"/>
                  </a:lnTo>
                  <a:lnTo>
                    <a:pt x="863339" y="360000"/>
                  </a:lnTo>
                  <a:close/>
                  <a:moveTo>
                    <a:pt x="1152000" y="360000"/>
                  </a:moveTo>
                  <a:lnTo>
                    <a:pt x="1152000" y="0"/>
                  </a:lnTo>
                  <a:lnTo>
                    <a:pt x="1019560" y="0"/>
                  </a:lnTo>
                  <a:lnTo>
                    <a:pt x="1019560" y="360000"/>
                  </a:lnTo>
                  <a:close/>
                </a:path>
              </a:pathLst>
            </a:custGeom>
            <a:solidFill>
              <a:schemeClr val="accent5">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7" name="Rectangle 74">
              <a:extLst>
                <a:ext uri="{FF2B5EF4-FFF2-40B4-BE49-F238E27FC236}">
                  <a16:creationId xmlns:a16="http://schemas.microsoft.com/office/drawing/2014/main" id="{DCF1E514-733B-4617-9C8D-040DBA433E44}"/>
                </a:ext>
              </a:extLst>
            </p:cNvPr>
            <p:cNvSpPr/>
            <p:nvPr/>
          </p:nvSpPr>
          <p:spPr>
            <a:xfrm rot="5400000" flipH="1">
              <a:off x="9879474" y="4542548"/>
              <a:ext cx="1530076" cy="210301"/>
            </a:xfrm>
            <a:custGeom>
              <a:avLst/>
              <a:gdLst/>
              <a:ahLst/>
              <a:cxnLst/>
              <a:rect l="l" t="t" r="r" b="b"/>
              <a:pathLst>
                <a:path w="5393520" h="667240">
                  <a:moveTo>
                    <a:pt x="4294520" y="262881"/>
                  </a:moveTo>
                  <a:lnTo>
                    <a:pt x="4294520" y="390769"/>
                  </a:lnTo>
                  <a:lnTo>
                    <a:pt x="4155512" y="390769"/>
                  </a:lnTo>
                  <a:lnTo>
                    <a:pt x="4155512" y="262881"/>
                  </a:lnTo>
                  <a:close/>
                  <a:moveTo>
                    <a:pt x="4545033" y="262881"/>
                  </a:moveTo>
                  <a:lnTo>
                    <a:pt x="4545033" y="390769"/>
                  </a:lnTo>
                  <a:lnTo>
                    <a:pt x="4406025" y="390769"/>
                  </a:lnTo>
                  <a:lnTo>
                    <a:pt x="4406025" y="262881"/>
                  </a:lnTo>
                  <a:close/>
                  <a:moveTo>
                    <a:pt x="4795546" y="262881"/>
                  </a:moveTo>
                  <a:lnTo>
                    <a:pt x="4795546" y="390769"/>
                  </a:lnTo>
                  <a:lnTo>
                    <a:pt x="4656538" y="390769"/>
                  </a:lnTo>
                  <a:lnTo>
                    <a:pt x="4656538" y="262881"/>
                  </a:lnTo>
                  <a:close/>
                  <a:moveTo>
                    <a:pt x="5393520" y="0"/>
                  </a:moveTo>
                  <a:lnTo>
                    <a:pt x="1140534" y="0"/>
                  </a:lnTo>
                  <a:lnTo>
                    <a:pt x="1140534" y="658575"/>
                  </a:lnTo>
                  <a:lnTo>
                    <a:pt x="1057129" y="658575"/>
                  </a:lnTo>
                  <a:lnTo>
                    <a:pt x="1057129" y="0"/>
                  </a:lnTo>
                  <a:lnTo>
                    <a:pt x="926444" y="0"/>
                  </a:lnTo>
                  <a:lnTo>
                    <a:pt x="926444" y="658575"/>
                  </a:lnTo>
                  <a:lnTo>
                    <a:pt x="843039" y="658575"/>
                  </a:lnTo>
                  <a:lnTo>
                    <a:pt x="843039" y="0"/>
                  </a:lnTo>
                  <a:lnTo>
                    <a:pt x="712355" y="0"/>
                  </a:lnTo>
                  <a:lnTo>
                    <a:pt x="712355" y="658575"/>
                  </a:lnTo>
                  <a:lnTo>
                    <a:pt x="628950" y="658575"/>
                  </a:lnTo>
                  <a:lnTo>
                    <a:pt x="628950" y="0"/>
                  </a:lnTo>
                  <a:lnTo>
                    <a:pt x="498265" y="0"/>
                  </a:lnTo>
                  <a:lnTo>
                    <a:pt x="498265" y="658575"/>
                  </a:lnTo>
                  <a:lnTo>
                    <a:pt x="414860" y="658575"/>
                  </a:lnTo>
                  <a:lnTo>
                    <a:pt x="414860" y="0"/>
                  </a:lnTo>
                  <a:lnTo>
                    <a:pt x="0" y="0"/>
                  </a:lnTo>
                  <a:lnTo>
                    <a:pt x="0" y="667240"/>
                  </a:lnTo>
                  <a:lnTo>
                    <a:pt x="5393520" y="667240"/>
                  </a:lnTo>
                  <a:close/>
                </a:path>
              </a:pathLst>
            </a:custGeom>
            <a:solidFill>
              <a:schemeClr val="accent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28" name="Oval 27">
            <a:extLst>
              <a:ext uri="{FF2B5EF4-FFF2-40B4-BE49-F238E27FC236}">
                <a16:creationId xmlns:a16="http://schemas.microsoft.com/office/drawing/2014/main" id="{9D999EAF-DC89-4D68-9E0F-5ACA5D7F7DA3}"/>
              </a:ext>
            </a:extLst>
          </p:cNvPr>
          <p:cNvSpPr/>
          <p:nvPr/>
        </p:nvSpPr>
        <p:spPr>
          <a:xfrm>
            <a:off x="762000" y="93307"/>
            <a:ext cx="486056" cy="648074"/>
          </a:xfrm>
          <a:prstGeom prst="ellipse">
            <a:avLst/>
          </a:prstGeom>
          <a:solidFill>
            <a:srgbClr val="3333CC"/>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9" name="Oval 28">
            <a:extLst>
              <a:ext uri="{FF2B5EF4-FFF2-40B4-BE49-F238E27FC236}">
                <a16:creationId xmlns:a16="http://schemas.microsoft.com/office/drawing/2014/main" id="{0C032E0F-D290-4F8A-8D6F-864DB5E13A0B}"/>
              </a:ext>
            </a:extLst>
          </p:cNvPr>
          <p:cNvSpPr/>
          <p:nvPr/>
        </p:nvSpPr>
        <p:spPr>
          <a:xfrm>
            <a:off x="2384535" y="93307"/>
            <a:ext cx="543620" cy="648074"/>
          </a:xfrm>
          <a:prstGeom prst="ellipse">
            <a:avLst/>
          </a:prstGeom>
          <a:solidFill>
            <a:srgbClr val="CC0099"/>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0" name="Oval 29">
            <a:extLst>
              <a:ext uri="{FF2B5EF4-FFF2-40B4-BE49-F238E27FC236}">
                <a16:creationId xmlns:a16="http://schemas.microsoft.com/office/drawing/2014/main" id="{7CA0A2BC-24A1-4B43-A872-2D1DC404DE73}"/>
              </a:ext>
            </a:extLst>
          </p:cNvPr>
          <p:cNvSpPr/>
          <p:nvPr/>
        </p:nvSpPr>
        <p:spPr>
          <a:xfrm>
            <a:off x="6143344" y="190126"/>
            <a:ext cx="486056" cy="648074"/>
          </a:xfrm>
          <a:prstGeom prst="ellipse">
            <a:avLst/>
          </a:prstGeom>
          <a:solidFill>
            <a:srgbClr val="008000"/>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1" name="Oval 30">
            <a:extLst>
              <a:ext uri="{FF2B5EF4-FFF2-40B4-BE49-F238E27FC236}">
                <a16:creationId xmlns:a16="http://schemas.microsoft.com/office/drawing/2014/main" id="{4C0BFEAF-8F03-46B5-A983-3708ED66EA75}"/>
              </a:ext>
            </a:extLst>
          </p:cNvPr>
          <p:cNvSpPr/>
          <p:nvPr/>
        </p:nvSpPr>
        <p:spPr>
          <a:xfrm>
            <a:off x="4332022" y="93307"/>
            <a:ext cx="486056" cy="648074"/>
          </a:xfrm>
          <a:prstGeom prst="ellipse">
            <a:avLst/>
          </a:prstGeom>
          <a:solidFill>
            <a:srgbClr val="660033"/>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2" name="Oval 31">
            <a:extLst>
              <a:ext uri="{FF2B5EF4-FFF2-40B4-BE49-F238E27FC236}">
                <a16:creationId xmlns:a16="http://schemas.microsoft.com/office/drawing/2014/main" id="{21C1245D-8EAE-44B2-A435-6BD096AD3879}"/>
              </a:ext>
            </a:extLst>
          </p:cNvPr>
          <p:cNvSpPr/>
          <p:nvPr/>
        </p:nvSpPr>
        <p:spPr>
          <a:xfrm>
            <a:off x="7895944" y="169507"/>
            <a:ext cx="486056" cy="648074"/>
          </a:xfrm>
          <a:prstGeom prst="ellipse">
            <a:avLst/>
          </a:prstGeom>
          <a:solidFill>
            <a:srgbClr val="C00000"/>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srgbClr val="C00000"/>
              </a:solidFill>
            </a:endParaRPr>
          </a:p>
        </p:txBody>
      </p:sp>
      <p:sp>
        <p:nvSpPr>
          <p:cNvPr id="33" name="TextBox 32">
            <a:extLst>
              <a:ext uri="{FF2B5EF4-FFF2-40B4-BE49-F238E27FC236}">
                <a16:creationId xmlns:a16="http://schemas.microsoft.com/office/drawing/2014/main" id="{987D2424-C119-4468-B6B2-186938BDE5BE}"/>
              </a:ext>
            </a:extLst>
          </p:cNvPr>
          <p:cNvSpPr txBox="1"/>
          <p:nvPr/>
        </p:nvSpPr>
        <p:spPr>
          <a:xfrm>
            <a:off x="837287" y="270063"/>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01</a:t>
            </a:r>
            <a:endParaRPr lang="ko-KR" altLang="en-US" sz="2000" b="1" dirty="0">
              <a:solidFill>
                <a:prstClr val="white"/>
              </a:solidFill>
              <a:cs typeface="Arial" pitchFamily="34" charset="0"/>
            </a:endParaRPr>
          </a:p>
        </p:txBody>
      </p:sp>
      <p:sp>
        <p:nvSpPr>
          <p:cNvPr id="34" name="TextBox 33">
            <a:extLst>
              <a:ext uri="{FF2B5EF4-FFF2-40B4-BE49-F238E27FC236}">
                <a16:creationId xmlns:a16="http://schemas.microsoft.com/office/drawing/2014/main" id="{E08507DF-6F92-4B28-9792-28D662BD8B13}"/>
              </a:ext>
            </a:extLst>
          </p:cNvPr>
          <p:cNvSpPr txBox="1"/>
          <p:nvPr/>
        </p:nvSpPr>
        <p:spPr>
          <a:xfrm>
            <a:off x="2459821" y="270063"/>
            <a:ext cx="511979"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02</a:t>
            </a:r>
            <a:endParaRPr lang="ko-KR" altLang="en-US" sz="2000" b="1" dirty="0">
              <a:solidFill>
                <a:prstClr val="white"/>
              </a:solidFill>
              <a:cs typeface="Arial" pitchFamily="34" charset="0"/>
            </a:endParaRPr>
          </a:p>
        </p:txBody>
      </p:sp>
      <p:sp>
        <p:nvSpPr>
          <p:cNvPr id="35" name="TextBox 34">
            <a:extLst>
              <a:ext uri="{FF2B5EF4-FFF2-40B4-BE49-F238E27FC236}">
                <a16:creationId xmlns:a16="http://schemas.microsoft.com/office/drawing/2014/main" id="{8CD508A7-7FD8-4D8E-8B57-F82811368F04}"/>
              </a:ext>
            </a:extLst>
          </p:cNvPr>
          <p:cNvSpPr txBox="1"/>
          <p:nvPr/>
        </p:nvSpPr>
        <p:spPr>
          <a:xfrm>
            <a:off x="6157489" y="321907"/>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04</a:t>
            </a:r>
            <a:endParaRPr lang="ko-KR" altLang="en-US" sz="2000" b="1" dirty="0">
              <a:solidFill>
                <a:prstClr val="white"/>
              </a:solidFill>
              <a:cs typeface="Arial" pitchFamily="34" charset="0"/>
            </a:endParaRPr>
          </a:p>
        </p:txBody>
      </p:sp>
      <p:sp>
        <p:nvSpPr>
          <p:cNvPr id="36" name="TextBox 35">
            <a:extLst>
              <a:ext uri="{FF2B5EF4-FFF2-40B4-BE49-F238E27FC236}">
                <a16:creationId xmlns:a16="http://schemas.microsoft.com/office/drawing/2014/main" id="{5C83A31C-82B9-4C37-84CC-C3AE03777E1B}"/>
              </a:ext>
            </a:extLst>
          </p:cNvPr>
          <p:cNvSpPr txBox="1"/>
          <p:nvPr/>
        </p:nvSpPr>
        <p:spPr>
          <a:xfrm>
            <a:off x="4346167" y="321907"/>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03</a:t>
            </a:r>
            <a:endParaRPr lang="ko-KR" altLang="en-US" sz="2000" b="1" dirty="0">
              <a:solidFill>
                <a:prstClr val="white"/>
              </a:solidFill>
              <a:cs typeface="Arial" pitchFamily="34" charset="0"/>
            </a:endParaRPr>
          </a:p>
        </p:txBody>
      </p:sp>
      <p:sp>
        <p:nvSpPr>
          <p:cNvPr id="37" name="TextBox 36">
            <a:extLst>
              <a:ext uri="{FF2B5EF4-FFF2-40B4-BE49-F238E27FC236}">
                <a16:creationId xmlns:a16="http://schemas.microsoft.com/office/drawing/2014/main" id="{D38E2714-97AB-41A7-8198-3CAC99A18B72}"/>
              </a:ext>
            </a:extLst>
          </p:cNvPr>
          <p:cNvSpPr txBox="1"/>
          <p:nvPr/>
        </p:nvSpPr>
        <p:spPr>
          <a:xfrm>
            <a:off x="7910089" y="270063"/>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05</a:t>
            </a:r>
            <a:endParaRPr lang="ko-KR" altLang="en-US" sz="2000" b="1" dirty="0">
              <a:solidFill>
                <a:prstClr val="white"/>
              </a:solidFill>
              <a:cs typeface="Arial" pitchFamily="34" charset="0"/>
            </a:endParaRPr>
          </a:p>
        </p:txBody>
      </p:sp>
      <p:grpSp>
        <p:nvGrpSpPr>
          <p:cNvPr id="22" name="그룹 6">
            <a:extLst>
              <a:ext uri="{FF2B5EF4-FFF2-40B4-BE49-F238E27FC236}">
                <a16:creationId xmlns:a16="http://schemas.microsoft.com/office/drawing/2014/main" id="{D9488DA2-D0A7-4BF7-830A-B58DB9240CDE}"/>
              </a:ext>
            </a:extLst>
          </p:cNvPr>
          <p:cNvGrpSpPr/>
          <p:nvPr/>
        </p:nvGrpSpPr>
        <p:grpSpPr>
          <a:xfrm>
            <a:off x="1219200" y="4050075"/>
            <a:ext cx="1025224" cy="1879687"/>
            <a:chOff x="1610121" y="3918427"/>
            <a:chExt cx="1366965" cy="1879687"/>
          </a:xfrm>
        </p:grpSpPr>
        <p:sp>
          <p:nvSpPr>
            <p:cNvPr id="54" name="Rectangle 39">
              <a:extLst>
                <a:ext uri="{FF2B5EF4-FFF2-40B4-BE49-F238E27FC236}">
                  <a16:creationId xmlns:a16="http://schemas.microsoft.com/office/drawing/2014/main" id="{B4FB497D-FCEE-42ED-BBA6-E96C2D931D9F}"/>
                </a:ext>
              </a:extLst>
            </p:cNvPr>
            <p:cNvSpPr/>
            <p:nvPr/>
          </p:nvSpPr>
          <p:spPr>
            <a:xfrm rot="5400000" flipV="1">
              <a:off x="2028967" y="4849995"/>
              <a:ext cx="1687478" cy="208760"/>
            </a:xfrm>
            <a:custGeom>
              <a:avLst/>
              <a:gdLst/>
              <a:ahLst/>
              <a:cxnLst/>
              <a:rect l="l" t="t" r="r" b="b"/>
              <a:pathLst>
                <a:path w="5393520" h="667240">
                  <a:moveTo>
                    <a:pt x="4942528" y="261481"/>
                  </a:moveTo>
                  <a:lnTo>
                    <a:pt x="4942528" y="389369"/>
                  </a:lnTo>
                  <a:lnTo>
                    <a:pt x="5081536" y="389369"/>
                  </a:lnTo>
                  <a:lnTo>
                    <a:pt x="5081536" y="261481"/>
                  </a:lnTo>
                  <a:close/>
                  <a:moveTo>
                    <a:pt x="4692028" y="261481"/>
                  </a:moveTo>
                  <a:lnTo>
                    <a:pt x="4692028" y="389369"/>
                  </a:lnTo>
                  <a:lnTo>
                    <a:pt x="4831036" y="389369"/>
                  </a:lnTo>
                  <a:lnTo>
                    <a:pt x="4831036" y="261481"/>
                  </a:lnTo>
                  <a:close/>
                  <a:moveTo>
                    <a:pt x="4441519" y="261481"/>
                  </a:moveTo>
                  <a:lnTo>
                    <a:pt x="4441519" y="389369"/>
                  </a:lnTo>
                  <a:lnTo>
                    <a:pt x="4580527" y="389369"/>
                  </a:lnTo>
                  <a:lnTo>
                    <a:pt x="4580527" y="261481"/>
                  </a:lnTo>
                  <a:close/>
                  <a:moveTo>
                    <a:pt x="4191008" y="261481"/>
                  </a:moveTo>
                  <a:lnTo>
                    <a:pt x="4191008" y="389369"/>
                  </a:lnTo>
                  <a:lnTo>
                    <a:pt x="4330016" y="389369"/>
                  </a:lnTo>
                  <a:lnTo>
                    <a:pt x="4330016" y="261481"/>
                  </a:lnTo>
                  <a:close/>
                  <a:moveTo>
                    <a:pt x="0" y="0"/>
                  </a:moveTo>
                  <a:lnTo>
                    <a:pt x="570675" y="0"/>
                  </a:lnTo>
                  <a:lnTo>
                    <a:pt x="570675" y="658575"/>
                  </a:lnTo>
                  <a:lnTo>
                    <a:pt x="654080" y="658575"/>
                  </a:lnTo>
                  <a:lnTo>
                    <a:pt x="654080" y="0"/>
                  </a:lnTo>
                  <a:lnTo>
                    <a:pt x="784765" y="0"/>
                  </a:lnTo>
                  <a:lnTo>
                    <a:pt x="784765" y="658575"/>
                  </a:lnTo>
                  <a:lnTo>
                    <a:pt x="868170" y="658575"/>
                  </a:lnTo>
                  <a:lnTo>
                    <a:pt x="868170" y="0"/>
                  </a:lnTo>
                  <a:lnTo>
                    <a:pt x="998854" y="0"/>
                  </a:lnTo>
                  <a:lnTo>
                    <a:pt x="998854" y="658575"/>
                  </a:lnTo>
                  <a:lnTo>
                    <a:pt x="1082259" y="658575"/>
                  </a:lnTo>
                  <a:lnTo>
                    <a:pt x="1082259" y="0"/>
                  </a:lnTo>
                  <a:lnTo>
                    <a:pt x="5393520" y="0"/>
                  </a:lnTo>
                  <a:lnTo>
                    <a:pt x="5393520" y="667240"/>
                  </a:lnTo>
                  <a:lnTo>
                    <a:pt x="0" y="667240"/>
                  </a:lnTo>
                  <a:close/>
                </a:path>
              </a:pathLst>
            </a:custGeom>
            <a:solidFill>
              <a:schemeClr val="accent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5" name="Rectangle 112">
              <a:extLst>
                <a:ext uri="{FF2B5EF4-FFF2-40B4-BE49-F238E27FC236}">
                  <a16:creationId xmlns:a16="http://schemas.microsoft.com/office/drawing/2014/main" id="{7006B621-E55B-4C86-A1E2-5C5FAF888212}"/>
                </a:ext>
              </a:extLst>
            </p:cNvPr>
            <p:cNvSpPr/>
            <p:nvPr/>
          </p:nvSpPr>
          <p:spPr>
            <a:xfrm rot="5400000" flipH="1">
              <a:off x="1636317" y="4742001"/>
              <a:ext cx="1879687" cy="232539"/>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1">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6" name="Rectangle 98">
              <a:extLst>
                <a:ext uri="{FF2B5EF4-FFF2-40B4-BE49-F238E27FC236}">
                  <a16:creationId xmlns:a16="http://schemas.microsoft.com/office/drawing/2014/main" id="{AC644930-BC84-4AC3-9975-9434B46FA270}"/>
                </a:ext>
              </a:extLst>
            </p:cNvPr>
            <p:cNvSpPr/>
            <p:nvPr/>
          </p:nvSpPr>
          <p:spPr>
            <a:xfrm rot="5400000" flipH="1">
              <a:off x="1381192" y="4795310"/>
              <a:ext cx="1784806"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1">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7" name="Rectangle 97">
              <a:extLst>
                <a:ext uri="{FF2B5EF4-FFF2-40B4-BE49-F238E27FC236}">
                  <a16:creationId xmlns:a16="http://schemas.microsoft.com/office/drawing/2014/main" id="{B35821B4-7B5D-4B1F-9B28-B758384102CE}"/>
                </a:ext>
              </a:extLst>
            </p:cNvPr>
            <p:cNvSpPr/>
            <p:nvPr/>
          </p:nvSpPr>
          <p:spPr>
            <a:xfrm rot="5400000" flipH="1">
              <a:off x="1239249" y="4950065"/>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1">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8" name="Rectangle 26">
              <a:extLst>
                <a:ext uri="{FF2B5EF4-FFF2-40B4-BE49-F238E27FC236}">
                  <a16:creationId xmlns:a16="http://schemas.microsoft.com/office/drawing/2014/main" id="{1EB5AAFF-E158-46C7-BB41-EABAD4F172B3}"/>
                </a:ext>
              </a:extLst>
            </p:cNvPr>
            <p:cNvSpPr/>
            <p:nvPr/>
          </p:nvSpPr>
          <p:spPr>
            <a:xfrm rot="16200000" flipH="1" flipV="1">
              <a:off x="850239" y="4818315"/>
              <a:ext cx="1734320" cy="214555"/>
            </a:xfrm>
            <a:custGeom>
              <a:avLst/>
              <a:gdLst/>
              <a:ahLst/>
              <a:cxnLst/>
              <a:rect l="l" t="t" r="r" b="b"/>
              <a:pathLst>
                <a:path w="5393520" h="667240">
                  <a:moveTo>
                    <a:pt x="4933815" y="0"/>
                  </a:moveTo>
                  <a:lnTo>
                    <a:pt x="834953" y="0"/>
                  </a:lnTo>
                  <a:lnTo>
                    <a:pt x="834953" y="658575"/>
                  </a:lnTo>
                  <a:lnTo>
                    <a:pt x="751548" y="658575"/>
                  </a:lnTo>
                  <a:lnTo>
                    <a:pt x="751548" y="0"/>
                  </a:lnTo>
                  <a:lnTo>
                    <a:pt x="620863" y="0"/>
                  </a:lnTo>
                  <a:lnTo>
                    <a:pt x="620863" y="658575"/>
                  </a:lnTo>
                  <a:lnTo>
                    <a:pt x="537458" y="658575"/>
                  </a:lnTo>
                  <a:lnTo>
                    <a:pt x="537458" y="0"/>
                  </a:lnTo>
                  <a:lnTo>
                    <a:pt x="406774" y="0"/>
                  </a:lnTo>
                  <a:lnTo>
                    <a:pt x="406774" y="658575"/>
                  </a:lnTo>
                  <a:lnTo>
                    <a:pt x="323369" y="658575"/>
                  </a:lnTo>
                  <a:lnTo>
                    <a:pt x="323369" y="0"/>
                  </a:lnTo>
                  <a:lnTo>
                    <a:pt x="192684" y="0"/>
                  </a:lnTo>
                  <a:lnTo>
                    <a:pt x="192684" y="658575"/>
                  </a:lnTo>
                  <a:lnTo>
                    <a:pt x="109279" y="658575"/>
                  </a:lnTo>
                  <a:lnTo>
                    <a:pt x="109279" y="0"/>
                  </a:lnTo>
                  <a:lnTo>
                    <a:pt x="0" y="0"/>
                  </a:lnTo>
                  <a:lnTo>
                    <a:pt x="0" y="667240"/>
                  </a:lnTo>
                  <a:lnTo>
                    <a:pt x="4933815" y="667240"/>
                  </a:lnTo>
                  <a:close/>
                  <a:moveTo>
                    <a:pt x="5147905" y="0"/>
                  </a:moveTo>
                  <a:lnTo>
                    <a:pt x="5017220" y="0"/>
                  </a:lnTo>
                  <a:lnTo>
                    <a:pt x="5017220" y="667240"/>
                  </a:lnTo>
                  <a:lnTo>
                    <a:pt x="5147905" y="667240"/>
                  </a:lnTo>
                  <a:close/>
                  <a:moveTo>
                    <a:pt x="5393520" y="0"/>
                  </a:moveTo>
                  <a:lnTo>
                    <a:pt x="5231310" y="0"/>
                  </a:lnTo>
                  <a:lnTo>
                    <a:pt x="5231310" y="667240"/>
                  </a:lnTo>
                  <a:lnTo>
                    <a:pt x="5393520" y="667240"/>
                  </a:lnTo>
                  <a:close/>
                </a:path>
              </a:pathLst>
            </a:custGeom>
            <a:solidFill>
              <a:schemeClr val="accent3"/>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38" name="그룹 7">
            <a:extLst>
              <a:ext uri="{FF2B5EF4-FFF2-40B4-BE49-F238E27FC236}">
                <a16:creationId xmlns:a16="http://schemas.microsoft.com/office/drawing/2014/main" id="{1DE2138B-AED1-427A-BEC8-F735AAA95699}"/>
              </a:ext>
            </a:extLst>
          </p:cNvPr>
          <p:cNvGrpSpPr/>
          <p:nvPr/>
        </p:nvGrpSpPr>
        <p:grpSpPr>
          <a:xfrm>
            <a:off x="4040869" y="3796157"/>
            <a:ext cx="1118384" cy="1794202"/>
            <a:chOff x="5396046" y="3691673"/>
            <a:chExt cx="1491179" cy="1794202"/>
          </a:xfrm>
        </p:grpSpPr>
        <p:sp>
          <p:nvSpPr>
            <p:cNvPr id="60" name="Rectangle 26">
              <a:extLst>
                <a:ext uri="{FF2B5EF4-FFF2-40B4-BE49-F238E27FC236}">
                  <a16:creationId xmlns:a16="http://schemas.microsoft.com/office/drawing/2014/main" id="{40AC06C8-252B-4A77-8A32-D72B6AB79D76}"/>
                </a:ext>
              </a:extLst>
            </p:cNvPr>
            <p:cNvSpPr/>
            <p:nvPr/>
          </p:nvSpPr>
          <p:spPr>
            <a:xfrm rot="16200000" flipH="1" flipV="1">
              <a:off x="4636164" y="4505621"/>
              <a:ext cx="1734320" cy="214555"/>
            </a:xfrm>
            <a:custGeom>
              <a:avLst/>
              <a:gdLst/>
              <a:ahLst/>
              <a:cxnLst/>
              <a:rect l="l" t="t" r="r" b="b"/>
              <a:pathLst>
                <a:path w="5393520" h="667240">
                  <a:moveTo>
                    <a:pt x="4933815" y="0"/>
                  </a:moveTo>
                  <a:lnTo>
                    <a:pt x="834953" y="0"/>
                  </a:lnTo>
                  <a:lnTo>
                    <a:pt x="834953" y="658575"/>
                  </a:lnTo>
                  <a:lnTo>
                    <a:pt x="751548" y="658575"/>
                  </a:lnTo>
                  <a:lnTo>
                    <a:pt x="751548" y="0"/>
                  </a:lnTo>
                  <a:lnTo>
                    <a:pt x="620863" y="0"/>
                  </a:lnTo>
                  <a:lnTo>
                    <a:pt x="620863" y="658575"/>
                  </a:lnTo>
                  <a:lnTo>
                    <a:pt x="537458" y="658575"/>
                  </a:lnTo>
                  <a:lnTo>
                    <a:pt x="537458" y="0"/>
                  </a:lnTo>
                  <a:lnTo>
                    <a:pt x="406774" y="0"/>
                  </a:lnTo>
                  <a:lnTo>
                    <a:pt x="406774" y="658575"/>
                  </a:lnTo>
                  <a:lnTo>
                    <a:pt x="323369" y="658575"/>
                  </a:lnTo>
                  <a:lnTo>
                    <a:pt x="323369" y="0"/>
                  </a:lnTo>
                  <a:lnTo>
                    <a:pt x="192684" y="0"/>
                  </a:lnTo>
                  <a:lnTo>
                    <a:pt x="192684" y="658575"/>
                  </a:lnTo>
                  <a:lnTo>
                    <a:pt x="109279" y="658575"/>
                  </a:lnTo>
                  <a:lnTo>
                    <a:pt x="109279" y="0"/>
                  </a:lnTo>
                  <a:lnTo>
                    <a:pt x="0" y="0"/>
                  </a:lnTo>
                  <a:lnTo>
                    <a:pt x="0" y="667240"/>
                  </a:lnTo>
                  <a:lnTo>
                    <a:pt x="4933815" y="667240"/>
                  </a:lnTo>
                  <a:close/>
                  <a:moveTo>
                    <a:pt x="5147905" y="0"/>
                  </a:moveTo>
                  <a:lnTo>
                    <a:pt x="5017220" y="0"/>
                  </a:lnTo>
                  <a:lnTo>
                    <a:pt x="5017220" y="667240"/>
                  </a:lnTo>
                  <a:lnTo>
                    <a:pt x="5147905" y="667240"/>
                  </a:lnTo>
                  <a:close/>
                  <a:moveTo>
                    <a:pt x="5393520" y="0"/>
                  </a:moveTo>
                  <a:lnTo>
                    <a:pt x="5231310" y="0"/>
                  </a:lnTo>
                  <a:lnTo>
                    <a:pt x="5231310" y="667240"/>
                  </a:lnTo>
                  <a:lnTo>
                    <a:pt x="5393520" y="667240"/>
                  </a:lnTo>
                  <a:close/>
                </a:path>
              </a:pathLst>
            </a:custGeom>
            <a:solidFill>
              <a:schemeClr val="accent3"/>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1" name="Rectangle 98">
              <a:extLst>
                <a:ext uri="{FF2B5EF4-FFF2-40B4-BE49-F238E27FC236}">
                  <a16:creationId xmlns:a16="http://schemas.microsoft.com/office/drawing/2014/main" id="{F42416BC-5F27-4731-987A-21B681BAF1AC}"/>
                </a:ext>
              </a:extLst>
            </p:cNvPr>
            <p:cNvSpPr/>
            <p:nvPr/>
          </p:nvSpPr>
          <p:spPr>
            <a:xfrm rot="5400000" flipH="1">
              <a:off x="5154475" y="4524295"/>
              <a:ext cx="1694715" cy="209656"/>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3">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2" name="Rectangle 110">
              <a:extLst>
                <a:ext uri="{FF2B5EF4-FFF2-40B4-BE49-F238E27FC236}">
                  <a16:creationId xmlns:a16="http://schemas.microsoft.com/office/drawing/2014/main" id="{E3DD3D51-0108-4B6F-9CF6-883D097A6BAB}"/>
                </a:ext>
              </a:extLst>
            </p:cNvPr>
            <p:cNvSpPr/>
            <p:nvPr/>
          </p:nvSpPr>
          <p:spPr>
            <a:xfrm rot="5400000" flipH="1">
              <a:off x="5003815" y="4633711"/>
              <a:ext cx="1499976" cy="185564"/>
            </a:xfrm>
            <a:custGeom>
              <a:avLst/>
              <a:gdLst/>
              <a:ahLst/>
              <a:cxnLst/>
              <a:rect l="l" t="t" r="r" b="b"/>
              <a:pathLst>
                <a:path w="5393520" h="667240">
                  <a:moveTo>
                    <a:pt x="160738" y="0"/>
                  </a:moveTo>
                  <a:lnTo>
                    <a:pt x="0" y="0"/>
                  </a:lnTo>
                  <a:lnTo>
                    <a:pt x="0" y="667240"/>
                  </a:lnTo>
                  <a:lnTo>
                    <a:pt x="160738" y="667240"/>
                  </a:lnTo>
                  <a:close/>
                  <a:moveTo>
                    <a:pt x="374828" y="0"/>
                  </a:moveTo>
                  <a:lnTo>
                    <a:pt x="244143" y="0"/>
                  </a:lnTo>
                  <a:lnTo>
                    <a:pt x="244143" y="667240"/>
                  </a:lnTo>
                  <a:lnTo>
                    <a:pt x="374828" y="667240"/>
                  </a:lnTo>
                  <a:close/>
                  <a:moveTo>
                    <a:pt x="588917" y="0"/>
                  </a:moveTo>
                  <a:lnTo>
                    <a:pt x="458233" y="0"/>
                  </a:lnTo>
                  <a:lnTo>
                    <a:pt x="458233" y="667240"/>
                  </a:lnTo>
                  <a:lnTo>
                    <a:pt x="588917" y="667240"/>
                  </a:lnTo>
                  <a:close/>
                  <a:moveTo>
                    <a:pt x="803007" y="0"/>
                  </a:moveTo>
                  <a:lnTo>
                    <a:pt x="672322" y="0"/>
                  </a:lnTo>
                  <a:lnTo>
                    <a:pt x="672322" y="667240"/>
                  </a:lnTo>
                  <a:lnTo>
                    <a:pt x="803007" y="667240"/>
                  </a:lnTo>
                  <a:close/>
                  <a:moveTo>
                    <a:pt x="5393520" y="0"/>
                  </a:moveTo>
                  <a:lnTo>
                    <a:pt x="886412" y="0"/>
                  </a:lnTo>
                  <a:lnTo>
                    <a:pt x="886412"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3" name="Rectangle 112">
              <a:extLst>
                <a:ext uri="{FF2B5EF4-FFF2-40B4-BE49-F238E27FC236}">
                  <a16:creationId xmlns:a16="http://schemas.microsoft.com/office/drawing/2014/main" id="{A5B0B31B-96E0-4D8A-BB1D-8B75173EF4A2}"/>
                </a:ext>
              </a:extLst>
            </p:cNvPr>
            <p:cNvSpPr/>
            <p:nvPr/>
          </p:nvSpPr>
          <p:spPr>
            <a:xfrm rot="5400000" flipH="1">
              <a:off x="5375077" y="4473676"/>
              <a:ext cx="1784807" cy="220801"/>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4" name="Rectangle 97">
              <a:extLst>
                <a:ext uri="{FF2B5EF4-FFF2-40B4-BE49-F238E27FC236}">
                  <a16:creationId xmlns:a16="http://schemas.microsoft.com/office/drawing/2014/main" id="{8EA67D7E-32A7-4C3E-8B9F-2A0F943AFB61}"/>
                </a:ext>
              </a:extLst>
            </p:cNvPr>
            <p:cNvSpPr/>
            <p:nvPr/>
          </p:nvSpPr>
          <p:spPr>
            <a:xfrm rot="5400000" flipH="1">
              <a:off x="5764657" y="4637827"/>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3">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5" name="Rectangle 98">
              <a:extLst>
                <a:ext uri="{FF2B5EF4-FFF2-40B4-BE49-F238E27FC236}">
                  <a16:creationId xmlns:a16="http://schemas.microsoft.com/office/drawing/2014/main" id="{7DF60863-7262-42FA-B45C-65F8230BAF62}"/>
                </a:ext>
              </a:extLst>
            </p:cNvPr>
            <p:cNvSpPr/>
            <p:nvPr/>
          </p:nvSpPr>
          <p:spPr>
            <a:xfrm rot="5400000" flipH="1">
              <a:off x="5973589" y="4562844"/>
              <a:ext cx="1606471"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68" name="Rectangle 67"/>
          <p:cNvSpPr/>
          <p:nvPr/>
        </p:nvSpPr>
        <p:spPr>
          <a:xfrm>
            <a:off x="0" y="892708"/>
            <a:ext cx="2057400" cy="1631216"/>
          </a:xfrm>
          <a:prstGeom prst="rect">
            <a:avLst/>
          </a:prstGeom>
        </p:spPr>
        <p:txBody>
          <a:bodyPr wrap="square">
            <a:spAutoFit/>
          </a:bodyPr>
          <a:lstStyle/>
          <a:p>
            <a:pPr marL="342900" indent="-342900" algn="ctr">
              <a:buFont typeface="Wingdings" panose="05000000000000000000" pitchFamily="2" charset="2"/>
              <a:buChar char="ü"/>
            </a:pPr>
            <a:r>
              <a:rPr lang="nl-NL" sz="2000" dirty="0" smtClean="0"/>
              <a:t>Khuyến khích làm giàu hợp pháp đi đôi với xoá nghèo bền vững</a:t>
            </a:r>
            <a:endParaRPr lang="en-US" sz="2000" b="1" dirty="0">
              <a:solidFill>
                <a:srgbClr val="3333CC"/>
              </a:solidFill>
              <a:latin typeface="+mj-lt"/>
            </a:endParaRPr>
          </a:p>
        </p:txBody>
      </p:sp>
      <p:sp>
        <p:nvSpPr>
          <p:cNvPr id="69" name="Rectangle 68"/>
          <p:cNvSpPr/>
          <p:nvPr/>
        </p:nvSpPr>
        <p:spPr>
          <a:xfrm>
            <a:off x="7239000" y="914400"/>
            <a:ext cx="1981200" cy="1631216"/>
          </a:xfrm>
          <a:prstGeom prst="rect">
            <a:avLst/>
          </a:prstGeom>
        </p:spPr>
        <p:txBody>
          <a:bodyPr wrap="square">
            <a:spAutoFit/>
          </a:bodyPr>
          <a:lstStyle/>
          <a:p>
            <a:pPr marL="342900" indent="-342900">
              <a:buFont typeface="Wingdings" panose="05000000000000000000" pitchFamily="2" charset="2"/>
              <a:buChar char="ü"/>
            </a:pPr>
            <a:r>
              <a:rPr lang="nl-NL" sz="2000" dirty="0" smtClean="0"/>
              <a:t>Hạn chế, tiến tới đẩy lùi tội phạm và giảm tác hại của tệ nạn xã hội</a:t>
            </a:r>
            <a:endParaRPr lang="en-US" sz="2000" b="1" dirty="0">
              <a:solidFill>
                <a:srgbClr val="CC0099"/>
              </a:solidFill>
              <a:latin typeface="+mj-lt"/>
            </a:endParaRPr>
          </a:p>
        </p:txBody>
      </p:sp>
      <p:sp>
        <p:nvSpPr>
          <p:cNvPr id="70" name="Rectangle 69"/>
          <p:cNvSpPr/>
          <p:nvPr/>
        </p:nvSpPr>
        <p:spPr>
          <a:xfrm>
            <a:off x="1828800" y="883384"/>
            <a:ext cx="1600200" cy="1631216"/>
          </a:xfrm>
          <a:prstGeom prst="rect">
            <a:avLst/>
          </a:prstGeom>
        </p:spPr>
        <p:txBody>
          <a:bodyPr wrap="square">
            <a:spAutoFit/>
          </a:bodyPr>
          <a:lstStyle/>
          <a:p>
            <a:pPr marL="342900" indent="-342900" algn="ctr">
              <a:buFont typeface="Wingdings" pitchFamily="2" charset="2"/>
              <a:buChar char="ü"/>
            </a:pPr>
            <a:r>
              <a:rPr lang="nl-NL" sz="2000" dirty="0" smtClean="0"/>
              <a:t>Hoàn thiện hệ thống an sinh xã hội.</a:t>
            </a:r>
            <a:endParaRPr lang="en-US" sz="2000" b="1" dirty="0">
              <a:solidFill>
                <a:srgbClr val="660033"/>
              </a:solidFill>
              <a:latin typeface="+mj-lt"/>
            </a:endParaRPr>
          </a:p>
        </p:txBody>
      </p:sp>
      <p:sp>
        <p:nvSpPr>
          <p:cNvPr id="71" name="Rectangle 70"/>
          <p:cNvSpPr/>
          <p:nvPr/>
        </p:nvSpPr>
        <p:spPr>
          <a:xfrm>
            <a:off x="3261542" y="874455"/>
            <a:ext cx="2301058" cy="2554545"/>
          </a:xfrm>
          <a:prstGeom prst="rect">
            <a:avLst/>
          </a:prstGeom>
        </p:spPr>
        <p:txBody>
          <a:bodyPr wrap="square">
            <a:spAutoFit/>
          </a:bodyPr>
          <a:lstStyle/>
          <a:p>
            <a:pPr marL="457200" indent="-457200" algn="just">
              <a:buFont typeface="Wingdings" panose="05000000000000000000" pitchFamily="2" charset="2"/>
              <a:buChar char="ü"/>
            </a:pPr>
            <a:r>
              <a:rPr lang="nl-NL" sz="2000" dirty="0" smtClean="0"/>
              <a:t>Chú trọng cải thiện điều kiện sống, lao động và học tập của thanh niên, thiếu niên, giáo dục và bảo vệ trẻ em</a:t>
            </a:r>
            <a:endParaRPr lang="en-US" sz="2000" b="1" dirty="0">
              <a:solidFill>
                <a:srgbClr val="006600"/>
              </a:solidFill>
              <a:latin typeface="+mj-lt"/>
            </a:endParaRPr>
          </a:p>
        </p:txBody>
      </p:sp>
      <p:sp>
        <p:nvSpPr>
          <p:cNvPr id="72" name="Rectangle 71"/>
          <p:cNvSpPr/>
          <p:nvPr/>
        </p:nvSpPr>
        <p:spPr>
          <a:xfrm flipH="1">
            <a:off x="5410200" y="903823"/>
            <a:ext cx="1954345" cy="2144177"/>
          </a:xfrm>
          <a:prstGeom prst="rect">
            <a:avLst/>
          </a:prstGeom>
        </p:spPr>
        <p:txBody>
          <a:bodyPr wrap="square">
            <a:spAutoFit/>
          </a:bodyPr>
          <a:lstStyle/>
          <a:p>
            <a:pPr marL="342900" indent="-342900" algn="ctr">
              <a:lnSpc>
                <a:spcPts val="2000"/>
              </a:lnSpc>
              <a:spcAft>
                <a:spcPts val="0"/>
              </a:spcAft>
              <a:buFont typeface="Wingdings" panose="05000000000000000000" pitchFamily="2" charset="2"/>
              <a:buChar char="ü"/>
            </a:pPr>
            <a:r>
              <a:rPr lang="nl-NL" sz="2000" dirty="0" smtClean="0"/>
              <a:t>Chăm lo đời sống những người cao tuổi, neo đơn, khuyết tật, mất sức lao động và trẻ mồ côi.</a:t>
            </a:r>
            <a:endParaRPr lang="en-US" sz="2000" b="1" dirty="0">
              <a:solidFill>
                <a:srgbClr val="C00000"/>
              </a:solidFill>
              <a:effectLst/>
              <a:latin typeface="+mj-lt"/>
              <a:ea typeface="Times New Roman" panose="02020603050405020304" pitchFamily="18" charset="0"/>
            </a:endParaRPr>
          </a:p>
        </p:txBody>
      </p:sp>
    </p:spTree>
    <p:extLst>
      <p:ext uri="{BB962C8B-B14F-4D97-AF65-F5344CB8AC3E}">
        <p14:creationId xmlns:p14="http://schemas.microsoft.com/office/powerpoint/2010/main" val="282023274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3408764" y="5138013"/>
            <a:ext cx="3119305"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0070C0"/>
          </a:solidFill>
          <a:ln w="9525" cap="flat">
            <a:noFill/>
            <a:prstDash val="solid"/>
            <a:miter/>
          </a:ln>
        </p:spPr>
        <p:txBody>
          <a:bodyPr rtlCol="0" anchor="ctr"/>
          <a:lstStyle/>
          <a:p>
            <a:endParaRPr lang="en-US">
              <a:solidFill>
                <a:prstClr val="black"/>
              </a:solidFill>
            </a:endParaRPr>
          </a:p>
        </p:txBody>
      </p:sp>
      <p:sp>
        <p:nvSpPr>
          <p:cNvPr id="18" name="Rectangle 17"/>
          <p:cNvSpPr/>
          <p:nvPr/>
        </p:nvSpPr>
        <p:spPr>
          <a:xfrm>
            <a:off x="296214" y="76200"/>
            <a:ext cx="8847786" cy="830997"/>
          </a:xfrm>
          <a:prstGeom prst="rect">
            <a:avLst/>
          </a:prstGeom>
        </p:spPr>
        <p:txBody>
          <a:bodyPr wrap="square">
            <a:spAutoFit/>
          </a:bodyPr>
          <a:lstStyle/>
          <a:p>
            <a:pPr algn="ctr"/>
            <a:r>
              <a:rPr lang="nl-NL" sz="2400" b="1" i="1" dirty="0" smtClean="0">
                <a:solidFill>
                  <a:srgbClr val="CC0099"/>
                </a:solidFill>
                <a:latin typeface="Times New Roman" panose="02020603050405020304" pitchFamily="18" charset="0"/>
                <a:ea typeface="Calibri" panose="020F0502020204030204" pitchFamily="34" charset="0"/>
              </a:rPr>
              <a:t>4</a:t>
            </a:r>
            <a:r>
              <a:rPr lang="nl-NL" sz="2400" b="1" i="1" dirty="0">
                <a:solidFill>
                  <a:srgbClr val="CC0099"/>
                </a:solidFill>
                <a:latin typeface="Times New Roman" panose="02020603050405020304" pitchFamily="18" charset="0"/>
                <a:ea typeface="Calibri" panose="020F0502020204030204" pitchFamily="34" charset="0"/>
              </a:rPr>
              <a:t>. Đảm bảo vững chắc quốc phòng, an ninh quốc gia, trật tự, an toàn xã hội</a:t>
            </a:r>
            <a:endParaRPr lang="en-US" sz="2400" b="1" i="1" dirty="0">
              <a:solidFill>
                <a:srgbClr val="CC0099"/>
              </a:solidFill>
            </a:endParaRPr>
          </a:p>
        </p:txBody>
      </p:sp>
      <p:pic>
        <p:nvPicPr>
          <p:cNvPr id="1026" name="Picture 2" descr="Image result for phát huy sức mạnh tổng hợp của toàn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4809" y="2719290"/>
            <a:ext cx="1843580" cy="3695996"/>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15"/>
          <p:cNvSpPr/>
          <p:nvPr/>
        </p:nvSpPr>
        <p:spPr>
          <a:xfrm>
            <a:off x="381000" y="914400"/>
            <a:ext cx="8610600" cy="1569660"/>
          </a:xfrm>
          <a:prstGeom prst="rect">
            <a:avLst/>
          </a:prstGeom>
        </p:spPr>
        <p:txBody>
          <a:bodyPr wrap="square">
            <a:spAutoFit/>
          </a:bodyPr>
          <a:lstStyle/>
          <a:p>
            <a:r>
              <a:rPr lang="nl-NL" sz="2400" dirty="0" smtClean="0"/>
              <a:t>Tăng cường quốc phòng, giữ vững an ninh quốc gia, trật tự, an toàn xã hội là nhiệm vụ trọng yếu, thường xuyên của Đảng, Nhà nước và toàn dân, trong đó Quân đội nhân dân và Công an nhân dân là lực lượng nòng cốt</a:t>
            </a:r>
            <a:endParaRPr lang="en-US" sz="2400" dirty="0"/>
          </a:p>
        </p:txBody>
      </p:sp>
      <p:sp>
        <p:nvSpPr>
          <p:cNvPr id="19" name="Rectangle 18"/>
          <p:cNvSpPr/>
          <p:nvPr/>
        </p:nvSpPr>
        <p:spPr>
          <a:xfrm>
            <a:off x="381000" y="3060680"/>
            <a:ext cx="3276600" cy="3416320"/>
          </a:xfrm>
          <a:prstGeom prst="rect">
            <a:avLst/>
          </a:prstGeom>
        </p:spPr>
        <p:txBody>
          <a:bodyPr wrap="square">
            <a:spAutoFit/>
          </a:bodyPr>
          <a:lstStyle/>
          <a:p>
            <a:r>
              <a:rPr lang="nl-NL" sz="2400" dirty="0" smtClean="0"/>
              <a:t>Xây dựng thế trận quốc phòng toàn dân, kết hợp chặt chẽ với thế trận an ninh nhân dân vững chắc. Phát triển đường lối, nghệ thuật quân sự chiến tranh nhân dân và lý luận, khoa học an ninh nhân dân</a:t>
            </a:r>
            <a:endParaRPr lang="en-US" sz="2400" dirty="0"/>
          </a:p>
        </p:txBody>
      </p:sp>
      <p:sp>
        <p:nvSpPr>
          <p:cNvPr id="26625" name="Rectangle 1"/>
          <p:cNvSpPr>
            <a:spLocks noChangeArrowheads="1"/>
          </p:cNvSpPr>
          <p:nvPr/>
        </p:nvSpPr>
        <p:spPr bwMode="auto">
          <a:xfrm>
            <a:off x="6096000" y="3090208"/>
            <a:ext cx="2667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Chủ động, tăng cường hợp tác quốc tế về quốc phòng, an ninh.</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0217048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101">
            <a:extLst>
              <a:ext uri="{FF2B5EF4-FFF2-40B4-BE49-F238E27FC236}">
                <a16:creationId xmlns:a16="http://schemas.microsoft.com/office/drawing/2014/main" id="{65B60E7D-CDB1-4CFD-BED7-A0A5EF290B0A}"/>
              </a:ext>
            </a:extLst>
          </p:cNvPr>
          <p:cNvSpPr/>
          <p:nvPr/>
        </p:nvSpPr>
        <p:spPr>
          <a:xfrm rot="18900000">
            <a:off x="4116307" y="2350342"/>
            <a:ext cx="887870" cy="1183827"/>
          </a:xfrm>
          <a:prstGeom prst="roundRect">
            <a:avLst>
              <a:gd name="adj" fmla="val 1561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nvGrpSpPr>
          <p:cNvPr id="2" name="Group 3">
            <a:extLst>
              <a:ext uri="{FF2B5EF4-FFF2-40B4-BE49-F238E27FC236}">
                <a16:creationId xmlns:a16="http://schemas.microsoft.com/office/drawing/2014/main" id="{9644EDF5-5540-4971-A968-76122F9AEC2B}"/>
              </a:ext>
            </a:extLst>
          </p:cNvPr>
          <p:cNvGrpSpPr/>
          <p:nvPr/>
        </p:nvGrpSpPr>
        <p:grpSpPr>
          <a:xfrm>
            <a:off x="4684588" y="1066800"/>
            <a:ext cx="1485000" cy="1811627"/>
            <a:chOff x="4678493" y="1987706"/>
            <a:chExt cx="2712942" cy="1811627"/>
          </a:xfrm>
          <a:solidFill>
            <a:srgbClr val="008000"/>
          </a:solidFill>
        </p:grpSpPr>
        <p:sp>
          <p:nvSpPr>
            <p:cNvPr id="5" name="Right Arrow 51">
              <a:extLst>
                <a:ext uri="{FF2B5EF4-FFF2-40B4-BE49-F238E27FC236}">
                  <a16:creationId xmlns:a16="http://schemas.microsoft.com/office/drawing/2014/main" id="{1C8C60E0-C002-4582-B01B-31EA578FABB5}"/>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6" name="Isosceles Triangle 29">
              <a:extLst>
                <a:ext uri="{FF2B5EF4-FFF2-40B4-BE49-F238E27FC236}">
                  <a16:creationId xmlns:a16="http://schemas.microsoft.com/office/drawing/2014/main" id="{FC1E121B-CF5F-4136-BFE9-4D500C60097F}"/>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grpSp>
      <p:grpSp>
        <p:nvGrpSpPr>
          <p:cNvPr id="4" name="Group 6">
            <a:extLst>
              <a:ext uri="{FF2B5EF4-FFF2-40B4-BE49-F238E27FC236}">
                <a16:creationId xmlns:a16="http://schemas.microsoft.com/office/drawing/2014/main" id="{6B4836F3-AF72-40B6-9B1C-F20537F368ED}"/>
              </a:ext>
            </a:extLst>
          </p:cNvPr>
          <p:cNvGrpSpPr/>
          <p:nvPr/>
        </p:nvGrpSpPr>
        <p:grpSpPr>
          <a:xfrm flipH="1">
            <a:off x="2984186" y="1107695"/>
            <a:ext cx="1474573" cy="1754475"/>
            <a:chOff x="4697542" y="1987706"/>
            <a:chExt cx="2693893" cy="1754475"/>
          </a:xfrm>
          <a:solidFill>
            <a:srgbClr val="008000"/>
          </a:solidFill>
        </p:grpSpPr>
        <p:sp>
          <p:nvSpPr>
            <p:cNvPr id="8" name="Right Arrow 49">
              <a:extLst>
                <a:ext uri="{FF2B5EF4-FFF2-40B4-BE49-F238E27FC236}">
                  <a16:creationId xmlns:a16="http://schemas.microsoft.com/office/drawing/2014/main" id="{690A92B7-504E-4676-B8B5-87885866BE2F}"/>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sp>
          <p:nvSpPr>
            <p:cNvPr id="9" name="Isosceles Triangle 29">
              <a:extLst>
                <a:ext uri="{FF2B5EF4-FFF2-40B4-BE49-F238E27FC236}">
                  <a16:creationId xmlns:a16="http://schemas.microsoft.com/office/drawing/2014/main" id="{7285006A-F07B-4373-AAD6-48B6938F3E81}"/>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7" name="Group 12">
            <a:extLst>
              <a:ext uri="{FF2B5EF4-FFF2-40B4-BE49-F238E27FC236}">
                <a16:creationId xmlns:a16="http://schemas.microsoft.com/office/drawing/2014/main" id="{95D2768D-6885-4715-B052-5E0E0A91ACFC}"/>
              </a:ext>
            </a:extLst>
          </p:cNvPr>
          <p:cNvGrpSpPr/>
          <p:nvPr/>
        </p:nvGrpSpPr>
        <p:grpSpPr>
          <a:xfrm flipV="1">
            <a:off x="4692812" y="2904705"/>
            <a:ext cx="1485000" cy="1811627"/>
            <a:chOff x="4678493" y="1987706"/>
            <a:chExt cx="2712942" cy="1811627"/>
          </a:xfrm>
          <a:solidFill>
            <a:srgbClr val="3333CC"/>
          </a:solidFill>
        </p:grpSpPr>
        <p:sp>
          <p:nvSpPr>
            <p:cNvPr id="14" name="Right Arrow 61">
              <a:extLst>
                <a:ext uri="{FF2B5EF4-FFF2-40B4-BE49-F238E27FC236}">
                  <a16:creationId xmlns:a16="http://schemas.microsoft.com/office/drawing/2014/main" id="{672455B4-DC91-41E7-8ED0-D370D4980354}"/>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5" name="Isosceles Triangle 29">
              <a:extLst>
                <a:ext uri="{FF2B5EF4-FFF2-40B4-BE49-F238E27FC236}">
                  <a16:creationId xmlns:a16="http://schemas.microsoft.com/office/drawing/2014/main" id="{5B0A2B59-5FAA-4245-A05B-45D0210DABA5}"/>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10" name="Group 15">
            <a:extLst>
              <a:ext uri="{FF2B5EF4-FFF2-40B4-BE49-F238E27FC236}">
                <a16:creationId xmlns:a16="http://schemas.microsoft.com/office/drawing/2014/main" id="{F20B9D7D-4DE9-4BF6-BE08-F8C3E8A30D6D}"/>
              </a:ext>
            </a:extLst>
          </p:cNvPr>
          <p:cNvGrpSpPr/>
          <p:nvPr/>
        </p:nvGrpSpPr>
        <p:grpSpPr>
          <a:xfrm flipH="1" flipV="1">
            <a:off x="2975965" y="2920962"/>
            <a:ext cx="1474573" cy="1754475"/>
            <a:chOff x="4697542" y="1987706"/>
            <a:chExt cx="2693893" cy="1754475"/>
          </a:xfrm>
          <a:solidFill>
            <a:srgbClr val="3333CC"/>
          </a:solidFill>
        </p:grpSpPr>
        <p:sp>
          <p:nvSpPr>
            <p:cNvPr id="17" name="Right Arrow 59">
              <a:extLst>
                <a:ext uri="{FF2B5EF4-FFF2-40B4-BE49-F238E27FC236}">
                  <a16:creationId xmlns:a16="http://schemas.microsoft.com/office/drawing/2014/main" id="{1717902D-1C8A-488D-B601-4983D524612B}"/>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8" name="Isosceles Triangle 29">
              <a:extLst>
                <a:ext uri="{FF2B5EF4-FFF2-40B4-BE49-F238E27FC236}">
                  <a16:creationId xmlns:a16="http://schemas.microsoft.com/office/drawing/2014/main" id="{853FF501-A466-4EA7-9C33-89A69D8FA20E}"/>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sp>
        <p:nvSpPr>
          <p:cNvPr id="46" name="Rounded Rectangle 102">
            <a:extLst>
              <a:ext uri="{FF2B5EF4-FFF2-40B4-BE49-F238E27FC236}">
                <a16:creationId xmlns:a16="http://schemas.microsoft.com/office/drawing/2014/main" id="{5BBA4220-9FCE-4889-AD90-7BD8BDE44ED9}"/>
              </a:ext>
            </a:extLst>
          </p:cNvPr>
          <p:cNvSpPr/>
          <p:nvPr/>
        </p:nvSpPr>
        <p:spPr>
          <a:xfrm rot="18900000">
            <a:off x="4181333" y="2401044"/>
            <a:ext cx="757815" cy="1010420"/>
          </a:xfrm>
          <a:prstGeom prst="roundRect">
            <a:avLst>
              <a:gd name="adj" fmla="val 156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47" name="Rounded Rectangle 10">
            <a:extLst>
              <a:ext uri="{FF2B5EF4-FFF2-40B4-BE49-F238E27FC236}">
                <a16:creationId xmlns:a16="http://schemas.microsoft.com/office/drawing/2014/main" id="{3C5660C5-8A4E-4694-9A8F-9AD40FD09618}"/>
              </a:ext>
            </a:extLst>
          </p:cNvPr>
          <p:cNvSpPr/>
          <p:nvPr/>
        </p:nvSpPr>
        <p:spPr>
          <a:xfrm>
            <a:off x="6416521" y="1219200"/>
            <a:ext cx="226226" cy="399178"/>
          </a:xfrm>
          <a:custGeom>
            <a:avLst/>
            <a:gdLst/>
            <a:ahLst/>
            <a:cxnLst/>
            <a:rect l="l" t="t" r="r" b="b"/>
            <a:pathLst>
              <a:path w="2448272" h="3240000">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8" name="Rounded Rectangle 6">
            <a:extLst>
              <a:ext uri="{FF2B5EF4-FFF2-40B4-BE49-F238E27FC236}">
                <a16:creationId xmlns:a16="http://schemas.microsoft.com/office/drawing/2014/main" id="{2C8775E9-E6B8-4FE5-9444-BC69BEFC0573}"/>
              </a:ext>
            </a:extLst>
          </p:cNvPr>
          <p:cNvSpPr/>
          <p:nvPr/>
        </p:nvSpPr>
        <p:spPr>
          <a:xfrm>
            <a:off x="2590800" y="1219200"/>
            <a:ext cx="307969" cy="417478"/>
          </a:xfrm>
          <a:custGeom>
            <a:avLst/>
            <a:gdLst/>
            <a:ahLst/>
            <a:cxnLst/>
            <a:rect l="l" t="t" r="r" b="b"/>
            <a:pathLst>
              <a:path w="3186824" h="3060919">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9" name="Rectangle 16">
            <a:extLst>
              <a:ext uri="{FF2B5EF4-FFF2-40B4-BE49-F238E27FC236}">
                <a16:creationId xmlns:a16="http://schemas.microsoft.com/office/drawing/2014/main" id="{DE69FA14-24E8-467C-9AD0-228FB21D71A3}"/>
              </a:ext>
            </a:extLst>
          </p:cNvPr>
          <p:cNvSpPr/>
          <p:nvPr/>
        </p:nvSpPr>
        <p:spPr>
          <a:xfrm rot="2700000">
            <a:off x="2519468" y="4088034"/>
            <a:ext cx="315590" cy="424346"/>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1" name="Teardrop 1">
            <a:extLst>
              <a:ext uri="{FF2B5EF4-FFF2-40B4-BE49-F238E27FC236}">
                <a16:creationId xmlns:a16="http://schemas.microsoft.com/office/drawing/2014/main" id="{29414EF5-5338-43AA-B313-F5BD5B4BE10C}"/>
              </a:ext>
            </a:extLst>
          </p:cNvPr>
          <p:cNvSpPr/>
          <p:nvPr/>
        </p:nvSpPr>
        <p:spPr>
          <a:xfrm rot="18805991">
            <a:off x="6146643" y="4072929"/>
            <a:ext cx="447253" cy="331940"/>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53" name="Left Arrow 1">
            <a:extLst>
              <a:ext uri="{FF2B5EF4-FFF2-40B4-BE49-F238E27FC236}">
                <a16:creationId xmlns:a16="http://schemas.microsoft.com/office/drawing/2014/main" id="{3E2C8FB5-E2B4-4417-B823-26DA25DD625B}"/>
              </a:ext>
            </a:extLst>
          </p:cNvPr>
          <p:cNvSpPr>
            <a:spLocks noChangeAspect="1"/>
          </p:cNvSpPr>
          <p:nvPr/>
        </p:nvSpPr>
        <p:spPr>
          <a:xfrm>
            <a:off x="4312968" y="2564177"/>
            <a:ext cx="484291" cy="628487"/>
          </a:xfrm>
          <a:custGeom>
            <a:avLst/>
            <a:gdLst/>
            <a:ahLst/>
            <a:cxnLst/>
            <a:rect l="l" t="t" r="r" b="b"/>
            <a:pathLst>
              <a:path w="3306630" h="3218379">
                <a:moveTo>
                  <a:pt x="0" y="2085651"/>
                </a:moveTo>
                <a:cubicBezTo>
                  <a:pt x="253919" y="2342528"/>
                  <a:pt x="881542" y="2297196"/>
                  <a:pt x="1388167" y="2271654"/>
                </a:cubicBezTo>
                <a:lnTo>
                  <a:pt x="1417952" y="2988872"/>
                </a:lnTo>
                <a:lnTo>
                  <a:pt x="717647" y="2950294"/>
                </a:lnTo>
                <a:cubicBezTo>
                  <a:pt x="467617" y="2928101"/>
                  <a:pt x="217417" y="2555860"/>
                  <a:pt x="0" y="2085651"/>
                </a:cubicBezTo>
                <a:close/>
                <a:moveTo>
                  <a:pt x="1969797" y="2019847"/>
                </a:moveTo>
                <a:lnTo>
                  <a:pt x="1969797" y="2274913"/>
                </a:lnTo>
                <a:lnTo>
                  <a:pt x="2657809" y="2274913"/>
                </a:lnTo>
                <a:cubicBezTo>
                  <a:pt x="2787205" y="2599270"/>
                  <a:pt x="2968360" y="2923626"/>
                  <a:pt x="2675062" y="2954686"/>
                </a:cubicBezTo>
                <a:lnTo>
                  <a:pt x="1969797" y="2963313"/>
                </a:lnTo>
                <a:lnTo>
                  <a:pt x="1969797" y="3218379"/>
                </a:lnTo>
                <a:lnTo>
                  <a:pt x="1429598" y="2619113"/>
                </a:lnTo>
                <a:close/>
                <a:moveTo>
                  <a:pt x="2961009" y="1275432"/>
                </a:moveTo>
                <a:lnTo>
                  <a:pt x="3277752" y="1901203"/>
                </a:lnTo>
                <a:cubicBezTo>
                  <a:pt x="3383548" y="2128832"/>
                  <a:pt x="3186278" y="2531632"/>
                  <a:pt x="2887773" y="2955026"/>
                </a:cubicBezTo>
                <a:cubicBezTo>
                  <a:pt x="2983276" y="2606687"/>
                  <a:pt x="2630206" y="2085815"/>
                  <a:pt x="2354773" y="1659836"/>
                </a:cubicBezTo>
                <a:close/>
                <a:moveTo>
                  <a:pt x="1019997" y="990789"/>
                </a:moveTo>
                <a:lnTo>
                  <a:pt x="1268877" y="1758248"/>
                </a:lnTo>
                <a:lnTo>
                  <a:pt x="1047983" y="1630715"/>
                </a:lnTo>
                <a:lnTo>
                  <a:pt x="703977" y="2226552"/>
                </a:lnTo>
                <a:cubicBezTo>
                  <a:pt x="358378" y="2176433"/>
                  <a:pt x="-13100" y="2171140"/>
                  <a:pt x="106650" y="1901606"/>
                </a:cubicBezTo>
                <a:lnTo>
                  <a:pt x="451811" y="1286515"/>
                </a:lnTo>
                <a:lnTo>
                  <a:pt x="230918" y="1158982"/>
                </a:lnTo>
                <a:close/>
                <a:moveTo>
                  <a:pt x="2174825" y="119764"/>
                </a:moveTo>
                <a:cubicBezTo>
                  <a:pt x="2220451" y="119103"/>
                  <a:pt x="2264887" y="143875"/>
                  <a:pt x="2308274" y="203493"/>
                </a:cubicBezTo>
                <a:lnTo>
                  <a:pt x="2668377" y="809957"/>
                </a:lnTo>
                <a:lnTo>
                  <a:pt x="2889271" y="682424"/>
                </a:lnTo>
                <a:lnTo>
                  <a:pt x="2640391" y="1449883"/>
                </a:lnTo>
                <a:lnTo>
                  <a:pt x="1851312" y="1281690"/>
                </a:lnTo>
                <a:lnTo>
                  <a:pt x="2072206" y="1154157"/>
                </a:lnTo>
                <a:lnTo>
                  <a:pt x="1728200" y="558321"/>
                </a:lnTo>
                <a:cubicBezTo>
                  <a:pt x="1890352" y="352642"/>
                  <a:pt x="2037947" y="121750"/>
                  <a:pt x="2174825" y="119764"/>
                </a:cubicBezTo>
                <a:close/>
                <a:moveTo>
                  <a:pt x="1831774" y="30"/>
                </a:moveTo>
                <a:cubicBezTo>
                  <a:pt x="1948530" y="539"/>
                  <a:pt x="2073232" y="7407"/>
                  <a:pt x="2202212" y="19111"/>
                </a:cubicBezTo>
                <a:cubicBezTo>
                  <a:pt x="1852790" y="110572"/>
                  <a:pt x="1578238" y="676776"/>
                  <a:pt x="1347045" y="1128297"/>
                </a:cubicBezTo>
                <a:lnTo>
                  <a:pt x="711024" y="795483"/>
                </a:lnTo>
                <a:lnTo>
                  <a:pt x="1094586" y="208291"/>
                </a:lnTo>
                <a:cubicBezTo>
                  <a:pt x="1202761" y="54213"/>
                  <a:pt x="1481508" y="-1496"/>
                  <a:pt x="1831774" y="3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4" name="Rectangle 53"/>
          <p:cNvSpPr/>
          <p:nvPr/>
        </p:nvSpPr>
        <p:spPr>
          <a:xfrm>
            <a:off x="173105" y="381000"/>
            <a:ext cx="2326220" cy="1754326"/>
          </a:xfrm>
          <a:prstGeom prst="rect">
            <a:avLst/>
          </a:prstGeom>
        </p:spPr>
        <p:txBody>
          <a:bodyPr wrap="square">
            <a:spAutoFit/>
          </a:bodyPr>
          <a:lstStyle/>
          <a:p>
            <a:pPr algn="just"/>
            <a:r>
              <a:rPr lang="nl-NL" dirty="0" smtClean="0">
                <a:solidFill>
                  <a:srgbClr val="000000"/>
                </a:solidFill>
                <a:latin typeface="Arial" pitchFamily="34" charset="0"/>
                <a:ea typeface="Calibri" pitchFamily="34" charset="0"/>
                <a:cs typeface="Times New Roman" pitchFamily="18" charset="0"/>
              </a:rPr>
              <a:t>Sự ổn định và phát triển bền vững mọi mặt đời sống kinh tế-xã hội là nền tảng vững chắc của quốc phòng-an ninh.</a:t>
            </a:r>
            <a:endParaRPr lang="en-US" dirty="0">
              <a:solidFill>
                <a:srgbClr val="006600"/>
              </a:solidFill>
              <a:latin typeface="+mj-lt"/>
            </a:endParaRPr>
          </a:p>
        </p:txBody>
      </p:sp>
      <p:sp>
        <p:nvSpPr>
          <p:cNvPr id="56" name="Rectangle 55"/>
          <p:cNvSpPr/>
          <p:nvPr/>
        </p:nvSpPr>
        <p:spPr>
          <a:xfrm>
            <a:off x="173104" y="3276600"/>
            <a:ext cx="2417696" cy="2862322"/>
          </a:xfrm>
          <a:prstGeom prst="rect">
            <a:avLst/>
          </a:prstGeom>
        </p:spPr>
        <p:txBody>
          <a:bodyPr wrap="square">
            <a:spAutoFit/>
          </a:bodyPr>
          <a:lstStyle/>
          <a:p>
            <a:r>
              <a:rPr lang="nl-NL" dirty="0" smtClean="0"/>
              <a:t>Tăng cường sự lãnh đạo tuyệt đối, trực tiếp về mọi mặt của Đảng, sự quản lý tập trung thống nhất của Nhà nước đối với Quân đội nhân dân, Công an nhân dân và sự nghiệp quốc phòng-an ninh.</a:t>
            </a:r>
            <a:endParaRPr lang="en-US" dirty="0"/>
          </a:p>
        </p:txBody>
      </p:sp>
      <p:sp>
        <p:nvSpPr>
          <p:cNvPr id="57" name="Rectangle 56"/>
          <p:cNvSpPr/>
          <p:nvPr/>
        </p:nvSpPr>
        <p:spPr>
          <a:xfrm>
            <a:off x="6821583" y="533400"/>
            <a:ext cx="2185264" cy="1477328"/>
          </a:xfrm>
          <a:prstGeom prst="rect">
            <a:avLst/>
          </a:prstGeom>
        </p:spPr>
        <p:txBody>
          <a:bodyPr wrap="square">
            <a:spAutoFit/>
          </a:bodyPr>
          <a:lstStyle/>
          <a:p>
            <a:pPr algn="just"/>
            <a:r>
              <a:rPr lang="nl-NL" dirty="0" smtClean="0">
                <a:solidFill>
                  <a:srgbClr val="000000"/>
                </a:solidFill>
                <a:latin typeface="Arial" pitchFamily="34" charset="0"/>
                <a:ea typeface="Calibri" pitchFamily="34" charset="0"/>
                <a:cs typeface="Times New Roman" pitchFamily="18" charset="0"/>
              </a:rPr>
              <a:t>Phát triển kinh tế-xã hội đi đôi với tăng cường sức mạnh quốc phòng-an ninh</a:t>
            </a:r>
            <a:endParaRPr lang="en-US" dirty="0">
              <a:solidFill>
                <a:srgbClr val="660033"/>
              </a:solidFill>
              <a:latin typeface="+mj-lt"/>
            </a:endParaRPr>
          </a:p>
        </p:txBody>
      </p:sp>
      <p:sp>
        <p:nvSpPr>
          <p:cNvPr id="59" name="Rectangle 58"/>
          <p:cNvSpPr/>
          <p:nvPr/>
        </p:nvSpPr>
        <p:spPr>
          <a:xfrm>
            <a:off x="6629400" y="3048000"/>
            <a:ext cx="2363275" cy="2862322"/>
          </a:xfrm>
          <a:prstGeom prst="rect">
            <a:avLst/>
          </a:prstGeom>
        </p:spPr>
        <p:txBody>
          <a:bodyPr wrap="square">
            <a:spAutoFit/>
          </a:bodyPr>
          <a:lstStyle/>
          <a:p>
            <a:pPr algn="just"/>
            <a:r>
              <a:rPr lang="nl-NL" dirty="0" smtClean="0">
                <a:solidFill>
                  <a:srgbClr val="000000"/>
                </a:solidFill>
                <a:latin typeface="Arial" pitchFamily="34" charset="0"/>
                <a:ea typeface="Calibri" pitchFamily="34" charset="0"/>
                <a:cs typeface="Times New Roman" pitchFamily="18" charset="0"/>
              </a:rPr>
              <a:t>Kết hợp chặt chẽ kinh tế với quốc phòng-an ninh, quốc phòng-an ninh với kinh tế trong từng chiến lược, quy hoạch, kế hoạch, chính sách phát triển kinh tế-xã hội và trên từng địa bàn</a:t>
            </a:r>
            <a:endParaRPr lang="en-US" dirty="0">
              <a:solidFill>
                <a:srgbClr val="002060"/>
              </a:solidFill>
              <a:latin typeface="+mj-lt"/>
            </a:endParaRPr>
          </a:p>
        </p:txBody>
      </p:sp>
      <p:sp>
        <p:nvSpPr>
          <p:cNvPr id="25601" name="Rectangle 1"/>
          <p:cNvSpPr>
            <a:spLocks noChangeArrowheads="1"/>
          </p:cNvSpPr>
          <p:nvPr/>
        </p:nvSpPr>
        <p:spPr bwMode="auto">
          <a:xfrm>
            <a:off x="0" y="0"/>
            <a:ext cx="8534400" cy="2923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13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 </a:t>
            </a: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537865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458200" cy="960438"/>
          </a:xfrm>
        </p:spPr>
        <p:txBody>
          <a:bodyPr>
            <a:noAutofit/>
          </a:bodyPr>
          <a:lstStyle/>
          <a:p>
            <a:r>
              <a:rPr lang="nl-NL" sz="2400" i="1" dirty="0" smtClean="0">
                <a:solidFill>
                  <a:srgbClr val="FF0000"/>
                </a:solidFill>
                <a:latin typeface="Times New Roman" pitchFamily="18" charset="0"/>
                <a:cs typeface="Times New Roman" pitchFamily="18" charset="0"/>
              </a:rPr>
              <a:t>5</a:t>
            </a:r>
            <a:r>
              <a:rPr lang="nl-NL" sz="2400" i="1" dirty="0">
                <a:solidFill>
                  <a:srgbClr val="FF0000"/>
                </a:solidFill>
                <a:latin typeface="Times New Roman" pitchFamily="18" charset="0"/>
                <a:cs typeface="Times New Roman" pitchFamily="18" charset="0"/>
              </a:rPr>
              <a:t>. Thực hiện đường lối đối ngoại độc lập, tự chủ, hòa bình, hữu nghị, hợp tác và phát triển; chủ động và tích cực hội nhập quốc tế</a:t>
            </a:r>
            <a:r>
              <a:rPr lang="en-US" sz="2400" b="1" dirty="0">
                <a:solidFill>
                  <a:srgbClr val="FF0000"/>
                </a:solidFill>
              </a:rPr>
              <a:t/>
            </a:r>
            <a:br>
              <a:rPr lang="en-US" sz="2400" b="1" dirty="0">
                <a:solidFill>
                  <a:srgbClr val="FF0000"/>
                </a:solidFill>
              </a:rPr>
            </a:br>
            <a:endParaRPr lang="en-US" sz="2400" dirty="0">
              <a:solidFill>
                <a:srgbClr val="FF0000"/>
              </a:solidFill>
            </a:endParaRPr>
          </a:p>
        </p:txBody>
      </p:sp>
      <p:sp>
        <p:nvSpPr>
          <p:cNvPr id="3" name="Content Placeholder 2"/>
          <p:cNvSpPr>
            <a:spLocks noGrp="1"/>
          </p:cNvSpPr>
          <p:nvPr>
            <p:ph idx="1"/>
          </p:nvPr>
        </p:nvSpPr>
        <p:spPr>
          <a:xfrm>
            <a:off x="228600" y="4800606"/>
            <a:ext cx="4495800" cy="1325563"/>
          </a:xfrm>
        </p:spPr>
        <p:txBody>
          <a:bodyPr>
            <a:normAutofit fontScale="62500" lnSpcReduction="20000"/>
          </a:bodyPr>
          <a:lstStyle/>
          <a:p>
            <a:pPr marL="0" indent="0">
              <a:buNone/>
            </a:pPr>
            <a:r>
              <a:rPr lang="en-US" dirty="0" err="1" smtClean="0"/>
              <a:t>Thực</a:t>
            </a:r>
            <a:r>
              <a:rPr lang="en-US" dirty="0" smtClean="0"/>
              <a:t> </a:t>
            </a:r>
            <a:r>
              <a:rPr lang="en-US" dirty="0" err="1" smtClean="0"/>
              <a:t>lực</a:t>
            </a:r>
            <a:r>
              <a:rPr lang="en-US" dirty="0" smtClean="0"/>
              <a:t> </a:t>
            </a:r>
            <a:r>
              <a:rPr lang="en-US" dirty="0" err="1" smtClean="0"/>
              <a:t>là</a:t>
            </a:r>
            <a:r>
              <a:rPr lang="en-US" dirty="0" smtClean="0"/>
              <a:t> </a:t>
            </a:r>
            <a:r>
              <a:rPr lang="en-US" dirty="0" err="1" smtClean="0"/>
              <a:t>cái</a:t>
            </a:r>
            <a:r>
              <a:rPr lang="en-US" dirty="0" smtClean="0"/>
              <a:t> </a:t>
            </a:r>
            <a:r>
              <a:rPr lang="en-US" dirty="0" err="1" smtClean="0"/>
              <a:t>chiêng</a:t>
            </a:r>
            <a:r>
              <a:rPr lang="en-US" dirty="0" smtClean="0"/>
              <a:t> </a:t>
            </a:r>
            <a:r>
              <a:rPr lang="en-US" dirty="0" err="1" smtClean="0"/>
              <a:t>mà</a:t>
            </a:r>
            <a:r>
              <a:rPr lang="en-US" dirty="0" smtClean="0"/>
              <a:t> </a:t>
            </a:r>
            <a:r>
              <a:rPr lang="en-US" dirty="0" err="1" smtClean="0"/>
              <a:t>ngoại</a:t>
            </a:r>
            <a:r>
              <a:rPr lang="en-US" dirty="0" smtClean="0"/>
              <a:t> </a:t>
            </a:r>
            <a:r>
              <a:rPr lang="en-US" dirty="0" err="1" smtClean="0"/>
              <a:t>giao</a:t>
            </a:r>
            <a:r>
              <a:rPr lang="en-US" dirty="0" smtClean="0"/>
              <a:t> </a:t>
            </a:r>
            <a:r>
              <a:rPr lang="en-US" dirty="0" err="1" smtClean="0"/>
              <a:t>là</a:t>
            </a:r>
            <a:r>
              <a:rPr lang="en-US" dirty="0" smtClean="0"/>
              <a:t> </a:t>
            </a:r>
            <a:r>
              <a:rPr lang="en-US" dirty="0" err="1" smtClean="0"/>
              <a:t>cái</a:t>
            </a:r>
            <a:r>
              <a:rPr lang="en-US" dirty="0" smtClean="0"/>
              <a:t> </a:t>
            </a:r>
            <a:r>
              <a:rPr lang="en-US" dirty="0" err="1" smtClean="0"/>
              <a:t>tiếng</a:t>
            </a:r>
            <a:r>
              <a:rPr lang="en-US" dirty="0" smtClean="0"/>
              <a:t>. </a:t>
            </a:r>
            <a:r>
              <a:rPr lang="en-US" dirty="0" err="1" smtClean="0"/>
              <a:t>Chiêng</a:t>
            </a:r>
            <a:r>
              <a:rPr lang="en-US" dirty="0" smtClean="0"/>
              <a:t> </a:t>
            </a:r>
            <a:r>
              <a:rPr lang="en-US" dirty="0" err="1" smtClean="0"/>
              <a:t>có</a:t>
            </a:r>
            <a:r>
              <a:rPr lang="en-US" dirty="0" smtClean="0"/>
              <a:t> to </a:t>
            </a:r>
            <a:r>
              <a:rPr lang="en-US" dirty="0" err="1" smtClean="0"/>
              <a:t>tiếng</a:t>
            </a:r>
            <a:r>
              <a:rPr lang="en-US" dirty="0" smtClean="0"/>
              <a:t> </a:t>
            </a:r>
            <a:r>
              <a:rPr lang="en-US" dirty="0" err="1" smtClean="0"/>
              <a:t>mới</a:t>
            </a:r>
            <a:r>
              <a:rPr lang="en-US" dirty="0" smtClean="0"/>
              <a:t> </a:t>
            </a:r>
            <a:r>
              <a:rPr lang="en-US" dirty="0" err="1" smtClean="0"/>
              <a:t>lớn</a:t>
            </a:r>
            <a:r>
              <a:rPr lang="en-US" dirty="0" smtClean="0"/>
              <a:t>.</a:t>
            </a:r>
          </a:p>
          <a:p>
            <a:pPr marL="0" indent="0">
              <a:buNone/>
            </a:pPr>
            <a:r>
              <a:rPr lang="en-US" dirty="0"/>
              <a:t> </a:t>
            </a:r>
            <a:r>
              <a:rPr lang="en-US" dirty="0" smtClean="0"/>
              <a:t>                                               </a:t>
            </a:r>
          </a:p>
          <a:p>
            <a:pPr marL="0" indent="0">
              <a:buNone/>
            </a:pPr>
            <a:r>
              <a:rPr lang="en-US" dirty="0" smtClean="0"/>
              <a:t>                                        </a:t>
            </a:r>
            <a:r>
              <a:rPr lang="en-US" dirty="0" err="1" smtClean="0"/>
              <a:t>Hồ</a:t>
            </a:r>
            <a:r>
              <a:rPr lang="en-US" dirty="0" smtClean="0"/>
              <a:t> </a:t>
            </a:r>
            <a:r>
              <a:rPr lang="en-US" dirty="0" err="1" smtClean="0"/>
              <a:t>Chí</a:t>
            </a:r>
            <a:r>
              <a:rPr lang="en-US" dirty="0" smtClean="0"/>
              <a:t> Minh</a:t>
            </a:r>
            <a:endParaRPr lang="en-US" dirty="0"/>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1524000"/>
            <a:ext cx="3962400" cy="3048000"/>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307975" y="79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460375" y="16034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1" y="1600200"/>
            <a:ext cx="4403724" cy="4208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52790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2" name="Straight Connector 271">
            <a:extLst>
              <a:ext uri="{FF2B5EF4-FFF2-40B4-BE49-F238E27FC236}">
                <a16:creationId xmlns:a16="http://schemas.microsoft.com/office/drawing/2014/main" id="{CCE71BE0-F7EA-4D6B-A81D-D130E2CE4E57}"/>
              </a:ext>
            </a:extLst>
          </p:cNvPr>
          <p:cNvCxnSpPr>
            <a:cxnSpLocks/>
          </p:cNvCxnSpPr>
          <p:nvPr/>
        </p:nvCxnSpPr>
        <p:spPr>
          <a:xfrm>
            <a:off x="685801" y="5840295"/>
            <a:ext cx="7787786" cy="0"/>
          </a:xfrm>
          <a:prstGeom prst="line">
            <a:avLst/>
          </a:prstGeom>
          <a:ln w="22225">
            <a:solidFill>
              <a:srgbClr val="CC3300"/>
            </a:solidFill>
          </a:ln>
        </p:spPr>
        <p:style>
          <a:lnRef idx="1">
            <a:schemeClr val="accent1"/>
          </a:lnRef>
          <a:fillRef idx="0">
            <a:schemeClr val="accent1"/>
          </a:fillRef>
          <a:effectRef idx="0">
            <a:schemeClr val="accent1"/>
          </a:effectRef>
          <a:fontRef idx="minor">
            <a:schemeClr val="tx1"/>
          </a:fontRef>
        </p:style>
      </p:cxnSp>
      <p:grpSp>
        <p:nvGrpSpPr>
          <p:cNvPr id="2" name="Group 272">
            <a:extLst>
              <a:ext uri="{FF2B5EF4-FFF2-40B4-BE49-F238E27FC236}">
                <a16:creationId xmlns:a16="http://schemas.microsoft.com/office/drawing/2014/main" id="{9ECFCC1E-CE11-4800-9062-7EBA13FBAF47}"/>
              </a:ext>
            </a:extLst>
          </p:cNvPr>
          <p:cNvGrpSpPr/>
          <p:nvPr/>
        </p:nvGrpSpPr>
        <p:grpSpPr>
          <a:xfrm>
            <a:off x="983939" y="5663952"/>
            <a:ext cx="324036" cy="432048"/>
            <a:chOff x="763134" y="4698935"/>
            <a:chExt cx="432048" cy="432048"/>
          </a:xfrm>
          <a:solidFill>
            <a:srgbClr val="CC0099"/>
          </a:solidFill>
        </p:grpSpPr>
        <p:sp>
          <p:nvSpPr>
            <p:cNvPr id="274" name="Teardrop 273">
              <a:extLst>
                <a:ext uri="{FF2B5EF4-FFF2-40B4-BE49-F238E27FC236}">
                  <a16:creationId xmlns:a16="http://schemas.microsoft.com/office/drawing/2014/main" id="{95C239F2-A8C5-4B95-BB4D-C0726D811109}"/>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76" name="Oval 275">
              <a:extLst>
                <a:ext uri="{FF2B5EF4-FFF2-40B4-BE49-F238E27FC236}">
                  <a16:creationId xmlns:a16="http://schemas.microsoft.com/office/drawing/2014/main" id="{B134F439-F791-472F-8AB3-36F20D69D0B8}"/>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3" name="Group 276">
            <a:extLst>
              <a:ext uri="{FF2B5EF4-FFF2-40B4-BE49-F238E27FC236}">
                <a16:creationId xmlns:a16="http://schemas.microsoft.com/office/drawing/2014/main" id="{FFBDCAA0-E1E3-4159-BBF3-590D74827B87}"/>
              </a:ext>
            </a:extLst>
          </p:cNvPr>
          <p:cNvGrpSpPr/>
          <p:nvPr/>
        </p:nvGrpSpPr>
        <p:grpSpPr>
          <a:xfrm>
            <a:off x="2273371" y="5663952"/>
            <a:ext cx="324036" cy="432048"/>
            <a:chOff x="763134" y="4698935"/>
            <a:chExt cx="432048" cy="432048"/>
          </a:xfrm>
          <a:solidFill>
            <a:srgbClr val="002060"/>
          </a:solidFill>
        </p:grpSpPr>
        <p:sp>
          <p:nvSpPr>
            <p:cNvPr id="278" name="Teardrop 277">
              <a:extLst>
                <a:ext uri="{FF2B5EF4-FFF2-40B4-BE49-F238E27FC236}">
                  <a16:creationId xmlns:a16="http://schemas.microsoft.com/office/drawing/2014/main" id="{57C281D4-E73B-451B-8874-8AEC8910BAF1}"/>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0" name="Oval 279">
              <a:extLst>
                <a:ext uri="{FF2B5EF4-FFF2-40B4-BE49-F238E27FC236}">
                  <a16:creationId xmlns:a16="http://schemas.microsoft.com/office/drawing/2014/main" id="{C2A8A2CA-910F-4243-A641-E34B0DF753CA}"/>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9" name="Group 280">
            <a:extLst>
              <a:ext uri="{FF2B5EF4-FFF2-40B4-BE49-F238E27FC236}">
                <a16:creationId xmlns:a16="http://schemas.microsoft.com/office/drawing/2014/main" id="{0DE0513C-E32B-4BEB-952F-772C032ED3F9}"/>
              </a:ext>
            </a:extLst>
          </p:cNvPr>
          <p:cNvGrpSpPr/>
          <p:nvPr/>
        </p:nvGrpSpPr>
        <p:grpSpPr>
          <a:xfrm>
            <a:off x="3562802" y="5663952"/>
            <a:ext cx="324036" cy="432048"/>
            <a:chOff x="763134" y="4698935"/>
            <a:chExt cx="432048" cy="432048"/>
          </a:xfrm>
          <a:solidFill>
            <a:srgbClr val="7030A0"/>
          </a:solidFill>
        </p:grpSpPr>
        <p:sp>
          <p:nvSpPr>
            <p:cNvPr id="282" name="Teardrop 281">
              <a:extLst>
                <a:ext uri="{FF2B5EF4-FFF2-40B4-BE49-F238E27FC236}">
                  <a16:creationId xmlns:a16="http://schemas.microsoft.com/office/drawing/2014/main" id="{54AEEE33-1B8A-4824-8AD7-E9C2B79B0202}"/>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4" name="Oval 283">
              <a:extLst>
                <a:ext uri="{FF2B5EF4-FFF2-40B4-BE49-F238E27FC236}">
                  <a16:creationId xmlns:a16="http://schemas.microsoft.com/office/drawing/2014/main" id="{EB9B89B5-9302-4BD2-A4A0-53F562065F60}"/>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10" name="Group 284">
            <a:extLst>
              <a:ext uri="{FF2B5EF4-FFF2-40B4-BE49-F238E27FC236}">
                <a16:creationId xmlns:a16="http://schemas.microsoft.com/office/drawing/2014/main" id="{B40939DD-DFE2-4FA3-8FA4-53293CE09F14}"/>
              </a:ext>
            </a:extLst>
          </p:cNvPr>
          <p:cNvGrpSpPr/>
          <p:nvPr/>
        </p:nvGrpSpPr>
        <p:grpSpPr>
          <a:xfrm>
            <a:off x="4852234" y="5663952"/>
            <a:ext cx="324036" cy="432048"/>
            <a:chOff x="763134" y="4698935"/>
            <a:chExt cx="432048" cy="432048"/>
          </a:xfrm>
          <a:solidFill>
            <a:srgbClr val="660033"/>
          </a:solidFill>
        </p:grpSpPr>
        <p:sp>
          <p:nvSpPr>
            <p:cNvPr id="286" name="Teardrop 285">
              <a:extLst>
                <a:ext uri="{FF2B5EF4-FFF2-40B4-BE49-F238E27FC236}">
                  <a16:creationId xmlns:a16="http://schemas.microsoft.com/office/drawing/2014/main" id="{1A6FD318-0069-445F-A977-0A0381FC704C}"/>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8" name="Oval 287">
              <a:extLst>
                <a:ext uri="{FF2B5EF4-FFF2-40B4-BE49-F238E27FC236}">
                  <a16:creationId xmlns:a16="http://schemas.microsoft.com/office/drawing/2014/main" id="{0AD2844D-35E2-4A5F-AAF6-F69872ADE0ED}"/>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11" name="Group 288">
            <a:extLst>
              <a:ext uri="{FF2B5EF4-FFF2-40B4-BE49-F238E27FC236}">
                <a16:creationId xmlns:a16="http://schemas.microsoft.com/office/drawing/2014/main" id="{6236E95D-62B5-4AB7-9455-B8FFEA54A85B}"/>
              </a:ext>
            </a:extLst>
          </p:cNvPr>
          <p:cNvGrpSpPr/>
          <p:nvPr/>
        </p:nvGrpSpPr>
        <p:grpSpPr>
          <a:xfrm>
            <a:off x="6141665" y="5663952"/>
            <a:ext cx="324036" cy="432048"/>
            <a:chOff x="763134" y="4698935"/>
            <a:chExt cx="432048" cy="432048"/>
          </a:xfrm>
          <a:solidFill>
            <a:srgbClr val="006600"/>
          </a:solidFill>
        </p:grpSpPr>
        <p:sp>
          <p:nvSpPr>
            <p:cNvPr id="290" name="Teardrop 289">
              <a:extLst>
                <a:ext uri="{FF2B5EF4-FFF2-40B4-BE49-F238E27FC236}">
                  <a16:creationId xmlns:a16="http://schemas.microsoft.com/office/drawing/2014/main" id="{97D53FD8-66C2-40A2-A4D2-EAD37E822106}"/>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92" name="Oval 291">
              <a:extLst>
                <a:ext uri="{FF2B5EF4-FFF2-40B4-BE49-F238E27FC236}">
                  <a16:creationId xmlns:a16="http://schemas.microsoft.com/office/drawing/2014/main" id="{79F4DA02-B946-493F-A11C-812BFA85809C}"/>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12" name="Group 292">
            <a:extLst>
              <a:ext uri="{FF2B5EF4-FFF2-40B4-BE49-F238E27FC236}">
                <a16:creationId xmlns:a16="http://schemas.microsoft.com/office/drawing/2014/main" id="{07250F84-F420-471A-B035-3A8CA9924641}"/>
              </a:ext>
            </a:extLst>
          </p:cNvPr>
          <p:cNvGrpSpPr/>
          <p:nvPr/>
        </p:nvGrpSpPr>
        <p:grpSpPr>
          <a:xfrm>
            <a:off x="7431098" y="5663952"/>
            <a:ext cx="324036" cy="432048"/>
            <a:chOff x="763134" y="4698935"/>
            <a:chExt cx="432048" cy="432048"/>
          </a:xfrm>
          <a:solidFill>
            <a:srgbClr val="FF0000"/>
          </a:solidFill>
        </p:grpSpPr>
        <p:sp>
          <p:nvSpPr>
            <p:cNvPr id="294" name="Teardrop 293">
              <a:extLst>
                <a:ext uri="{FF2B5EF4-FFF2-40B4-BE49-F238E27FC236}">
                  <a16:creationId xmlns:a16="http://schemas.microsoft.com/office/drawing/2014/main" id="{ECFB084E-1676-4AFE-A9C3-68A468D155C9}"/>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96" name="Oval 295">
              <a:extLst>
                <a:ext uri="{FF2B5EF4-FFF2-40B4-BE49-F238E27FC236}">
                  <a16:creationId xmlns:a16="http://schemas.microsoft.com/office/drawing/2014/main" id="{C8308B0F-B988-4155-99AB-C08040F09B38}"/>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sp>
        <p:nvSpPr>
          <p:cNvPr id="297" name="Rounded Rectangle 51">
            <a:extLst>
              <a:ext uri="{FF2B5EF4-FFF2-40B4-BE49-F238E27FC236}">
                <a16:creationId xmlns:a16="http://schemas.microsoft.com/office/drawing/2014/main" id="{AC67DF8D-06C8-437E-9D3A-9CCF2DFF5C44}"/>
              </a:ext>
            </a:extLst>
          </p:cNvPr>
          <p:cNvSpPr/>
          <p:nvPr/>
        </p:nvSpPr>
        <p:spPr>
          <a:xfrm>
            <a:off x="533400" y="4876800"/>
            <a:ext cx="1577340" cy="91440"/>
          </a:xfrm>
          <a:prstGeom prst="roundRect">
            <a:avLst>
              <a:gd name="adj" fmla="val 50000"/>
            </a:avLst>
          </a:prstGeom>
          <a:solidFill>
            <a:srgbClr val="CC00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298" name="Rounded Rectangle 52">
            <a:extLst>
              <a:ext uri="{FF2B5EF4-FFF2-40B4-BE49-F238E27FC236}">
                <a16:creationId xmlns:a16="http://schemas.microsoft.com/office/drawing/2014/main" id="{8BB91E81-12EA-4EC1-B7D2-0BDB6129440C}"/>
              </a:ext>
            </a:extLst>
          </p:cNvPr>
          <p:cNvSpPr/>
          <p:nvPr/>
        </p:nvSpPr>
        <p:spPr>
          <a:xfrm>
            <a:off x="2057400" y="4648200"/>
            <a:ext cx="1577340" cy="9144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299" name="Rounded Rectangle 53">
            <a:extLst>
              <a:ext uri="{FF2B5EF4-FFF2-40B4-BE49-F238E27FC236}">
                <a16:creationId xmlns:a16="http://schemas.microsoft.com/office/drawing/2014/main" id="{CC353913-3229-40CF-97C1-F808F4AAD1A5}"/>
              </a:ext>
            </a:extLst>
          </p:cNvPr>
          <p:cNvSpPr/>
          <p:nvPr/>
        </p:nvSpPr>
        <p:spPr>
          <a:xfrm>
            <a:off x="3733800" y="4419600"/>
            <a:ext cx="1577340" cy="91440"/>
          </a:xfrm>
          <a:prstGeom prst="roundRect">
            <a:avLst>
              <a:gd name="adj" fmla="val 5000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00" name="Rounded Rectangle 54">
            <a:extLst>
              <a:ext uri="{FF2B5EF4-FFF2-40B4-BE49-F238E27FC236}">
                <a16:creationId xmlns:a16="http://schemas.microsoft.com/office/drawing/2014/main" id="{195992B9-1D03-4EB9-BA13-C2430C614D17}"/>
              </a:ext>
            </a:extLst>
          </p:cNvPr>
          <p:cNvSpPr/>
          <p:nvPr/>
        </p:nvSpPr>
        <p:spPr>
          <a:xfrm>
            <a:off x="5433060" y="4099560"/>
            <a:ext cx="1577340" cy="91440"/>
          </a:xfrm>
          <a:prstGeom prst="roundRect">
            <a:avLst>
              <a:gd name="adj" fmla="val 50000"/>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01" name="Rounded Rectangle 55">
            <a:extLst>
              <a:ext uri="{FF2B5EF4-FFF2-40B4-BE49-F238E27FC236}">
                <a16:creationId xmlns:a16="http://schemas.microsoft.com/office/drawing/2014/main" id="{8B6DEE0A-1952-4738-8DD8-2B5A549CC877}"/>
              </a:ext>
            </a:extLst>
          </p:cNvPr>
          <p:cNvSpPr/>
          <p:nvPr/>
        </p:nvSpPr>
        <p:spPr>
          <a:xfrm>
            <a:off x="7338060" y="4038600"/>
            <a:ext cx="1577340" cy="91440"/>
          </a:xfrm>
          <a:prstGeom prst="roundRect">
            <a:avLst>
              <a:gd name="adj" fmla="val 5000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cxnSp>
        <p:nvCxnSpPr>
          <p:cNvPr id="305" name="Straight Connector 304">
            <a:extLst>
              <a:ext uri="{FF2B5EF4-FFF2-40B4-BE49-F238E27FC236}">
                <a16:creationId xmlns:a16="http://schemas.microsoft.com/office/drawing/2014/main" id="{DBE1D00E-B025-4169-8387-71A25C480A16}"/>
              </a:ext>
            </a:extLst>
          </p:cNvPr>
          <p:cNvCxnSpPr/>
          <p:nvPr/>
        </p:nvCxnSpPr>
        <p:spPr>
          <a:xfrm>
            <a:off x="152400" y="2905978"/>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id="{3F9DE4A8-B994-4F10-9B67-A6EB446534C1}"/>
              </a:ext>
            </a:extLst>
          </p:cNvPr>
          <p:cNvCxnSpPr/>
          <p:nvPr/>
        </p:nvCxnSpPr>
        <p:spPr>
          <a:xfrm>
            <a:off x="1828800" y="2502354"/>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id="{54B0EDF4-C54E-4C9B-A5A9-43EA1956BCFB}"/>
              </a:ext>
            </a:extLst>
          </p:cNvPr>
          <p:cNvCxnSpPr/>
          <p:nvPr/>
        </p:nvCxnSpPr>
        <p:spPr>
          <a:xfrm>
            <a:off x="3505200" y="2133600"/>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id="{4E250204-D183-4065-879A-2569DBE0CBE4}"/>
              </a:ext>
            </a:extLst>
          </p:cNvPr>
          <p:cNvCxnSpPr/>
          <p:nvPr/>
        </p:nvCxnSpPr>
        <p:spPr>
          <a:xfrm>
            <a:off x="5267518" y="1447800"/>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id="{B8F15602-FDAD-4488-B8AC-558CAF303F02}"/>
              </a:ext>
            </a:extLst>
          </p:cNvPr>
          <p:cNvCxnSpPr/>
          <p:nvPr/>
        </p:nvCxnSpPr>
        <p:spPr>
          <a:xfrm>
            <a:off x="7155292" y="838200"/>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228600" y="2492276"/>
            <a:ext cx="1676401" cy="2308324"/>
          </a:xfrm>
          <a:prstGeom prst="rect">
            <a:avLst/>
          </a:prstGeom>
        </p:spPr>
        <p:txBody>
          <a:bodyPr wrap="square">
            <a:spAutoFit/>
          </a:bodyPr>
          <a:lstStyle/>
          <a:p>
            <a:pPr algn="ctr"/>
            <a:r>
              <a:rPr lang="nl-NL" dirty="0">
                <a:solidFill>
                  <a:srgbClr val="CC0099"/>
                </a:solidFill>
                <a:latin typeface="+mj-lt"/>
                <a:ea typeface="Calibri" panose="020F0502020204030204" pitchFamily="34" charset="0"/>
              </a:rPr>
              <a:t>Thực hiện nhất quán đường lối đối ngoại độc lập, tự chủ, hòa bình, hữu nghị, hợp tác và phát triển;</a:t>
            </a:r>
            <a:endParaRPr lang="en-US" dirty="0">
              <a:solidFill>
                <a:srgbClr val="CC0099"/>
              </a:solidFill>
              <a:latin typeface="+mj-lt"/>
            </a:endParaRPr>
          </a:p>
        </p:txBody>
      </p:sp>
      <p:sp>
        <p:nvSpPr>
          <p:cNvPr id="5" name="Rectangle 4"/>
          <p:cNvSpPr/>
          <p:nvPr/>
        </p:nvSpPr>
        <p:spPr>
          <a:xfrm>
            <a:off x="1905000" y="2235875"/>
            <a:ext cx="1544031" cy="2031325"/>
          </a:xfrm>
          <a:prstGeom prst="rect">
            <a:avLst/>
          </a:prstGeom>
        </p:spPr>
        <p:txBody>
          <a:bodyPr wrap="square">
            <a:spAutoFit/>
          </a:bodyPr>
          <a:lstStyle/>
          <a:p>
            <a:pPr algn="ctr"/>
            <a:r>
              <a:rPr lang="nl-NL" dirty="0">
                <a:solidFill>
                  <a:srgbClr val="002060"/>
                </a:solidFill>
                <a:latin typeface="+mj-lt"/>
                <a:ea typeface="Calibri" panose="020F0502020204030204" pitchFamily="34" charset="0"/>
              </a:rPr>
              <a:t>Đ</a:t>
            </a:r>
            <a:r>
              <a:rPr lang="nl-NL" dirty="0" smtClean="0">
                <a:solidFill>
                  <a:srgbClr val="002060"/>
                </a:solidFill>
                <a:latin typeface="+mj-lt"/>
                <a:ea typeface="Calibri" panose="020F0502020204030204" pitchFamily="34" charset="0"/>
              </a:rPr>
              <a:t>a </a:t>
            </a:r>
            <a:r>
              <a:rPr lang="nl-NL" dirty="0">
                <a:solidFill>
                  <a:srgbClr val="002060"/>
                </a:solidFill>
                <a:latin typeface="+mj-lt"/>
                <a:ea typeface="Calibri" panose="020F0502020204030204" pitchFamily="34" charset="0"/>
              </a:rPr>
              <a:t>phương hóa, đa dạng hóa quan hệ, chủ động và tích cực hội nhập, hợp tác quốc tế </a:t>
            </a:r>
            <a:endParaRPr lang="en-US" dirty="0">
              <a:solidFill>
                <a:srgbClr val="002060"/>
              </a:solidFill>
              <a:latin typeface="+mj-lt"/>
            </a:endParaRPr>
          </a:p>
        </p:txBody>
      </p:sp>
      <p:sp>
        <p:nvSpPr>
          <p:cNvPr id="6" name="Rectangle 5"/>
          <p:cNvSpPr/>
          <p:nvPr/>
        </p:nvSpPr>
        <p:spPr>
          <a:xfrm>
            <a:off x="3581400" y="1905000"/>
            <a:ext cx="1431939" cy="923330"/>
          </a:xfrm>
          <a:prstGeom prst="rect">
            <a:avLst/>
          </a:prstGeom>
        </p:spPr>
        <p:txBody>
          <a:bodyPr wrap="square">
            <a:spAutoFit/>
          </a:bodyPr>
          <a:lstStyle/>
          <a:p>
            <a:pPr algn="ctr"/>
            <a:r>
              <a:rPr lang="nl-NL" dirty="0" smtClean="0"/>
              <a:t>Nâng cao vị thế của đất nước</a:t>
            </a:r>
            <a:endParaRPr lang="en-US" dirty="0">
              <a:solidFill>
                <a:srgbClr val="7030A0"/>
              </a:solidFill>
              <a:latin typeface="+mj-lt"/>
            </a:endParaRPr>
          </a:p>
        </p:txBody>
      </p:sp>
      <p:sp>
        <p:nvSpPr>
          <p:cNvPr id="7" name="Rectangle 6"/>
          <p:cNvSpPr/>
          <p:nvPr/>
        </p:nvSpPr>
        <p:spPr>
          <a:xfrm>
            <a:off x="5410200" y="1295400"/>
            <a:ext cx="1752600" cy="1754326"/>
          </a:xfrm>
          <a:prstGeom prst="rect">
            <a:avLst/>
          </a:prstGeom>
        </p:spPr>
        <p:txBody>
          <a:bodyPr wrap="square">
            <a:spAutoFit/>
          </a:bodyPr>
          <a:lstStyle/>
          <a:p>
            <a:pPr algn="ctr"/>
            <a:r>
              <a:rPr lang="nl-NL" dirty="0" smtClean="0"/>
              <a:t>vì lợi ích quốc gia, dân tộc, vì một nước Việt Nam xã hội chủ nghĩa giàu mạnh</a:t>
            </a:r>
            <a:r>
              <a:rPr lang="nl-NL" dirty="0" smtClean="0">
                <a:solidFill>
                  <a:srgbClr val="660033"/>
                </a:solidFill>
                <a:latin typeface="+mj-lt"/>
                <a:ea typeface="Calibri" panose="020F0502020204030204" pitchFamily="34" charset="0"/>
              </a:rPr>
              <a:t>.</a:t>
            </a:r>
            <a:endParaRPr lang="en-US" dirty="0">
              <a:solidFill>
                <a:srgbClr val="660033"/>
              </a:solidFill>
              <a:latin typeface="+mj-lt"/>
            </a:endParaRPr>
          </a:p>
        </p:txBody>
      </p:sp>
      <p:sp>
        <p:nvSpPr>
          <p:cNvPr id="8" name="Rectangle 7"/>
          <p:cNvSpPr/>
          <p:nvPr/>
        </p:nvSpPr>
        <p:spPr>
          <a:xfrm>
            <a:off x="7395096" y="546080"/>
            <a:ext cx="1825104" cy="3416320"/>
          </a:xfrm>
          <a:prstGeom prst="rect">
            <a:avLst/>
          </a:prstGeom>
        </p:spPr>
        <p:txBody>
          <a:bodyPr wrap="square">
            <a:spAutoFit/>
          </a:bodyPr>
          <a:lstStyle/>
          <a:p>
            <a:pPr algn="ctr"/>
            <a:r>
              <a:rPr lang="nl-NL" dirty="0" smtClean="0"/>
              <a:t>là bạn, đối tác tin cậy và thành viên có trách nhiệm trong cộng đồng quốc tế, góp phần vào sự nghiệp hoà bình, độc lập dân tộc, dân chủ và tiến bộ xã hội trên thế giới.</a:t>
            </a:r>
            <a:endParaRPr lang="en-US" dirty="0">
              <a:solidFill>
                <a:srgbClr val="FF0000"/>
              </a:solidFill>
              <a:latin typeface="+mj-lt"/>
            </a:endParaRPr>
          </a:p>
        </p:txBody>
      </p:sp>
    </p:spTree>
    <p:extLst>
      <p:ext uri="{BB962C8B-B14F-4D97-AF65-F5344CB8AC3E}">
        <p14:creationId xmlns:p14="http://schemas.microsoft.com/office/powerpoint/2010/main" val="159355974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6012DE67-6C1E-4B4B-92A4-1F4C2DEDF208}"/>
              </a:ext>
            </a:extLst>
          </p:cNvPr>
          <p:cNvSpPr/>
          <p:nvPr/>
        </p:nvSpPr>
        <p:spPr>
          <a:xfrm>
            <a:off x="1160" y="3461346"/>
            <a:ext cx="3717701" cy="540000"/>
          </a:xfrm>
          <a:prstGeom prst="rect">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6" name="Rectangle 45">
            <a:extLst>
              <a:ext uri="{FF2B5EF4-FFF2-40B4-BE49-F238E27FC236}">
                <a16:creationId xmlns:a16="http://schemas.microsoft.com/office/drawing/2014/main" id="{351F7D41-3C42-4B85-9CCF-92E470111DE0}"/>
              </a:ext>
            </a:extLst>
          </p:cNvPr>
          <p:cNvSpPr/>
          <p:nvPr/>
        </p:nvSpPr>
        <p:spPr>
          <a:xfrm rot="10800000">
            <a:off x="5425142" y="3461346"/>
            <a:ext cx="3718859" cy="540000"/>
          </a:xfrm>
          <a:prstGeom prst="rect">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2" name="그룹 4">
            <a:extLst>
              <a:ext uri="{FF2B5EF4-FFF2-40B4-BE49-F238E27FC236}">
                <a16:creationId xmlns:a16="http://schemas.microsoft.com/office/drawing/2014/main" id="{CC90342D-3B26-474E-8BA9-AFC81C30999E}"/>
              </a:ext>
            </a:extLst>
          </p:cNvPr>
          <p:cNvGrpSpPr/>
          <p:nvPr/>
        </p:nvGrpSpPr>
        <p:grpSpPr>
          <a:xfrm>
            <a:off x="3276313" y="1769264"/>
            <a:ext cx="2591378" cy="3900889"/>
            <a:chOff x="4613536" y="2164199"/>
            <a:chExt cx="2956435" cy="3337816"/>
          </a:xfrm>
        </p:grpSpPr>
        <p:sp>
          <p:nvSpPr>
            <p:cNvPr id="48" name="Pie 14">
              <a:extLst>
                <a:ext uri="{FF2B5EF4-FFF2-40B4-BE49-F238E27FC236}">
                  <a16:creationId xmlns:a16="http://schemas.microsoft.com/office/drawing/2014/main" id="{4A303D82-4AD0-47EB-A952-88440AB147B8}"/>
                </a:ext>
              </a:extLst>
            </p:cNvPr>
            <p:cNvSpPr/>
            <p:nvPr/>
          </p:nvSpPr>
          <p:spPr>
            <a:xfrm>
              <a:off x="4613536" y="2363855"/>
              <a:ext cx="2920588" cy="2920588"/>
            </a:xfrm>
            <a:prstGeom prst="pie">
              <a:avLst>
                <a:gd name="adj1" fmla="val 10775528"/>
                <a:gd name="adj2" fmla="val 16200000"/>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49" name="Pie 22">
              <a:extLst>
                <a:ext uri="{FF2B5EF4-FFF2-40B4-BE49-F238E27FC236}">
                  <a16:creationId xmlns:a16="http://schemas.microsoft.com/office/drawing/2014/main" id="{3711BEB3-379E-4F1F-905B-A982C2FCF04A}"/>
                </a:ext>
              </a:extLst>
            </p:cNvPr>
            <p:cNvSpPr/>
            <p:nvPr/>
          </p:nvSpPr>
          <p:spPr>
            <a:xfrm rot="10800000">
              <a:off x="4649383" y="2381767"/>
              <a:ext cx="2920588" cy="2920588"/>
            </a:xfrm>
            <a:prstGeom prst="pie">
              <a:avLst>
                <a:gd name="adj1" fmla="val 10775528"/>
                <a:gd name="adj2" fmla="val 16200000"/>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50" name="Oval 49">
              <a:extLst>
                <a:ext uri="{FF2B5EF4-FFF2-40B4-BE49-F238E27FC236}">
                  <a16:creationId xmlns:a16="http://schemas.microsoft.com/office/drawing/2014/main" id="{3A1DA3CD-8333-4FC1-ABC5-235D871E8D42}"/>
                </a:ext>
              </a:extLst>
            </p:cNvPr>
            <p:cNvSpPr/>
            <p:nvPr/>
          </p:nvSpPr>
          <p:spPr>
            <a:xfrm>
              <a:off x="5118427" y="2853991"/>
              <a:ext cx="1946652" cy="1946652"/>
            </a:xfrm>
            <a:prstGeom prst="ellipse">
              <a:avLst/>
            </a:prstGeom>
            <a:solidFill>
              <a:srgbClr val="00B0F0"/>
            </a:solidFill>
            <a:ln w="889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1" name="Isosceles Triangle 50">
              <a:extLst>
                <a:ext uri="{FF2B5EF4-FFF2-40B4-BE49-F238E27FC236}">
                  <a16:creationId xmlns:a16="http://schemas.microsoft.com/office/drawing/2014/main" id="{D344692D-CC5B-4069-9725-4E11FC4B799E}"/>
                </a:ext>
              </a:extLst>
            </p:cNvPr>
            <p:cNvSpPr/>
            <p:nvPr/>
          </p:nvSpPr>
          <p:spPr>
            <a:xfrm rot="5400000">
              <a:off x="5911556" y="2299861"/>
              <a:ext cx="847738" cy="576413"/>
            </a:xfrm>
            <a:prstGeom prst="triangl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2" name="Isosceles Triangle 51">
              <a:extLst>
                <a:ext uri="{FF2B5EF4-FFF2-40B4-BE49-F238E27FC236}">
                  <a16:creationId xmlns:a16="http://schemas.microsoft.com/office/drawing/2014/main" id="{4EC06A36-9B13-434A-BE79-66F301E7DBFA}"/>
                </a:ext>
              </a:extLst>
            </p:cNvPr>
            <p:cNvSpPr/>
            <p:nvPr/>
          </p:nvSpPr>
          <p:spPr>
            <a:xfrm rot="16200000">
              <a:off x="5424212" y="4789939"/>
              <a:ext cx="847738" cy="576413"/>
            </a:xfrm>
            <a:prstGeom prst="triangle">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53" name="Oval 52">
            <a:extLst>
              <a:ext uri="{FF2B5EF4-FFF2-40B4-BE49-F238E27FC236}">
                <a16:creationId xmlns:a16="http://schemas.microsoft.com/office/drawing/2014/main" id="{87029278-59D0-4A7E-89DC-561D7A85624A}"/>
              </a:ext>
            </a:extLst>
          </p:cNvPr>
          <p:cNvSpPr/>
          <p:nvPr/>
        </p:nvSpPr>
        <p:spPr>
          <a:xfrm>
            <a:off x="4100163" y="3090589"/>
            <a:ext cx="943679" cy="125823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8" name="Freeform 55">
            <a:extLst>
              <a:ext uri="{FF2B5EF4-FFF2-40B4-BE49-F238E27FC236}">
                <a16:creationId xmlns:a16="http://schemas.microsoft.com/office/drawing/2014/main" id="{4BF66E3F-6AF2-4346-B798-CDFBA59121BF}"/>
              </a:ext>
            </a:extLst>
          </p:cNvPr>
          <p:cNvSpPr/>
          <p:nvPr/>
        </p:nvSpPr>
        <p:spPr>
          <a:xfrm rot="2700000">
            <a:off x="4398840" y="3416139"/>
            <a:ext cx="346320" cy="63645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 name="Rectangle 2"/>
          <p:cNvSpPr/>
          <p:nvPr/>
        </p:nvSpPr>
        <p:spPr>
          <a:xfrm>
            <a:off x="153772" y="1143000"/>
            <a:ext cx="3122541" cy="2246769"/>
          </a:xfrm>
          <a:prstGeom prst="rect">
            <a:avLst/>
          </a:prstGeom>
        </p:spPr>
        <p:txBody>
          <a:bodyPr wrap="square">
            <a:spAutoFit/>
          </a:bodyPr>
          <a:lstStyle/>
          <a:p>
            <a:pPr marL="342900" indent="-342900" algn="just">
              <a:buFont typeface="Wingdings" panose="05000000000000000000" pitchFamily="2" charset="2"/>
              <a:buChar char="§"/>
            </a:pPr>
            <a:r>
              <a:rPr lang="nl-NL" sz="2000" dirty="0" smtClean="0"/>
              <a:t>Hợp tác bình đẳng, cùng có lợi với tất cả các nước trên cơ sở những nguyên tắc cơ bản của Hiến chương Liên hợp quốc và luật pháp quốc tế</a:t>
            </a:r>
            <a:endParaRPr lang="en-US" sz="2000" dirty="0">
              <a:solidFill>
                <a:srgbClr val="3333CC"/>
              </a:solidFill>
              <a:latin typeface="+mj-lt"/>
            </a:endParaRPr>
          </a:p>
        </p:txBody>
      </p:sp>
      <p:sp>
        <p:nvSpPr>
          <p:cNvPr id="4" name="Rectangle 3"/>
          <p:cNvSpPr/>
          <p:nvPr/>
        </p:nvSpPr>
        <p:spPr>
          <a:xfrm>
            <a:off x="5806445" y="4114800"/>
            <a:ext cx="3215207" cy="1887696"/>
          </a:xfrm>
          <a:prstGeom prst="rect">
            <a:avLst/>
          </a:prstGeom>
        </p:spPr>
        <p:txBody>
          <a:bodyPr wrap="square">
            <a:spAutoFit/>
          </a:bodyPr>
          <a:lstStyle/>
          <a:p>
            <a:pPr marL="342900" indent="-342900" algn="just">
              <a:lnSpc>
                <a:spcPts val="2000"/>
              </a:lnSpc>
              <a:spcAft>
                <a:spcPts val="0"/>
              </a:spcAft>
              <a:buFont typeface="Wingdings" panose="05000000000000000000" pitchFamily="2" charset="2"/>
              <a:buChar char="§"/>
            </a:pPr>
            <a:r>
              <a:rPr lang="nl-NL" sz="2000" dirty="0" smtClean="0"/>
              <a:t>Trước sau như một ủng hộ các đảng cộng sản và công nhân, các phong trào tiến bộ xã hội trong cuộc đấu tranh vì những mục tiêu chung của thời đại</a:t>
            </a:r>
            <a:endParaRPr lang="en-US" sz="2000" dirty="0">
              <a:solidFill>
                <a:srgbClr val="006600"/>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122352" y="4114800"/>
            <a:ext cx="3535247" cy="2246769"/>
          </a:xfrm>
          <a:prstGeom prst="rect">
            <a:avLst/>
          </a:prstGeom>
        </p:spPr>
        <p:txBody>
          <a:bodyPr wrap="square">
            <a:spAutoFit/>
          </a:bodyPr>
          <a:lstStyle/>
          <a:p>
            <a:pPr>
              <a:buFont typeface="Wingdings" pitchFamily="2" charset="2"/>
              <a:buChar char="§"/>
            </a:pPr>
            <a:r>
              <a:rPr lang="nl-NL" sz="2000" dirty="0" smtClean="0"/>
              <a:t> Mở rộng quan hệ với các đảng cánh tả, đảng cầm quyền và những đảng khác trên cơ sở bảo đảm lợi ích quốc gia, giữ vững độc lập, tự chủ, vì hoà bình, hữu nghị, hợp tác và phát triển.</a:t>
            </a:r>
            <a:endParaRPr lang="en-US" sz="2000" dirty="0"/>
          </a:p>
        </p:txBody>
      </p:sp>
      <p:pic>
        <p:nvPicPr>
          <p:cNvPr id="1026" name="Picture 2" descr="Image result for cam kết quốc tế và chủ động, tích cực đàm phán, ký kết các hiệp định thương mại tự do thế hệ mớ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1"/>
            <a:ext cx="3581401" cy="3333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67024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987" y="427030"/>
            <a:ext cx="8754413" cy="707886"/>
          </a:xfrm>
          <a:prstGeom prst="rect">
            <a:avLst/>
          </a:prstGeom>
        </p:spPr>
        <p:txBody>
          <a:bodyPr wrap="square">
            <a:spAutoFit/>
          </a:bodyPr>
          <a:lstStyle/>
          <a:p>
            <a:r>
              <a:rPr lang="nl-NL" sz="2000" dirty="0" smtClean="0"/>
              <a:t>Tăng cường hiểu biết, tình hữu nghị và hợp tác giữa nhân dân Việt Nam với nhân dân các nước trên thế giới.</a:t>
            </a:r>
            <a:endParaRPr lang="en-US" sz="2000" dirty="0"/>
          </a:p>
        </p:txBody>
      </p:sp>
      <p:pic>
        <p:nvPicPr>
          <p:cNvPr id="205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986" y="1751527"/>
            <a:ext cx="4411014" cy="404155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1" y="1751527"/>
            <a:ext cx="4420673" cy="4041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43827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2700" i="1" dirty="0" smtClean="0">
                <a:solidFill>
                  <a:srgbClr val="FF0000"/>
                </a:solidFill>
                <a:latin typeface="Times New Roman" pitchFamily="18" charset="0"/>
                <a:cs typeface="Times New Roman" pitchFamily="18" charset="0"/>
              </a:rPr>
              <a:t>6</a:t>
            </a:r>
            <a:r>
              <a:rPr lang="nl-NL" sz="2700" i="1" dirty="0">
                <a:solidFill>
                  <a:srgbClr val="FF0000"/>
                </a:solidFill>
                <a:latin typeface="Times New Roman" pitchFamily="18" charset="0"/>
                <a:cs typeface="Times New Roman" pitchFamily="18" charset="0"/>
              </a:rPr>
              <a:t>. Xây dựng nền dân chủ xã hội chủ nghĩa, thực hiện đại đoàn kết dân tộc, tăng cường và mở rộng mặt trận dân tộc thống nhất</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304800" y="1143000"/>
            <a:ext cx="8382000" cy="4525963"/>
          </a:xfrm>
        </p:spPr>
        <p:txBody>
          <a:bodyPr>
            <a:normAutofit/>
          </a:bodyPr>
          <a:lstStyle/>
          <a:p>
            <a:pPr algn="just"/>
            <a:r>
              <a:rPr lang="nl-NL" sz="2400" dirty="0" smtClean="0"/>
              <a:t>Xây dựng và từng bước hoàn thiện nền dân chủ xã hội chủ nghĩa, bảo đảm dân chủ được thực hiện trong thực tế cuộc sống ở mỗi cấp, trên tất cả các lĩnh vực. Dân chủ gắn liền với kỷ luật, kỷ cương và phải được thể chế hoá bằng pháp luật, được pháp luật bảo đảm. </a:t>
            </a:r>
            <a:endParaRPr lang="en-US" sz="2400" dirty="0"/>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3048000"/>
            <a:ext cx="4324350" cy="355283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3339899"/>
            <a:ext cx="3792683" cy="30609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53302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1479" y="152400"/>
            <a:ext cx="8664262" cy="1200329"/>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t>Đại đoàn kết toàn dân tộc trên nền tảng liên minh giai cấp công nhân với giai cấp nông dân và đội ngũ trí thức dưới sự lãnh đạo của Đảng là đường lối chiến lược của cách mạng Việt Nam</a:t>
            </a:r>
            <a:endParaRPr lang="en-US" sz="2400" b="1" dirty="0">
              <a:solidFill>
                <a:srgbClr val="3333CC"/>
              </a:solidFill>
              <a:latin typeface="+mj-lt"/>
            </a:endParaRPr>
          </a:p>
        </p:txBody>
      </p:sp>
      <p:pic>
        <p:nvPicPr>
          <p:cNvPr id="8" name="Picture 2" descr="Image result for đại hội đảng lần thứ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3366250"/>
            <a:ext cx="3048000" cy="29942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a.tcnn.vn/Images/images/03-chi-t-ch-2317-48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524000"/>
            <a:ext cx="5638800" cy="2627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41703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228600"/>
            <a:ext cx="2514600" cy="523220"/>
          </a:xfrm>
          <a:prstGeom prst="rect">
            <a:avLst/>
          </a:prstGeom>
        </p:spPr>
        <p:txBody>
          <a:bodyPr wrap="square">
            <a:spAutoFit/>
          </a:bodyPr>
          <a:lstStyle/>
          <a:p>
            <a:pPr marL="457200" indent="-457200" algn="ctr"/>
            <a:r>
              <a:rPr lang="nl-NL" sz="2800" dirty="0" smtClean="0">
                <a:solidFill>
                  <a:srgbClr val="3333CC"/>
                </a:solidFill>
                <a:latin typeface="+mj-lt"/>
              </a:rPr>
              <a:t>Vai trò đoàn kết</a:t>
            </a:r>
            <a:endParaRPr lang="en-US" sz="2800" dirty="0">
              <a:solidFill>
                <a:srgbClr val="3333CC"/>
              </a:solidFill>
              <a:latin typeface="+mj-lt"/>
            </a:endParaRPr>
          </a:p>
        </p:txBody>
      </p:sp>
      <p:sp>
        <p:nvSpPr>
          <p:cNvPr id="6" name="Rectangle 5"/>
          <p:cNvSpPr/>
          <p:nvPr/>
        </p:nvSpPr>
        <p:spPr>
          <a:xfrm>
            <a:off x="3733800" y="0"/>
            <a:ext cx="4572000" cy="1200329"/>
          </a:xfrm>
          <a:prstGeom prst="rect">
            <a:avLst/>
          </a:prstGeom>
        </p:spPr>
        <p:txBody>
          <a:bodyPr>
            <a:spAutoFit/>
          </a:bodyPr>
          <a:lstStyle/>
          <a:p>
            <a:r>
              <a:rPr lang="nl-NL" dirty="0" smtClean="0"/>
              <a:t>là nguồn sức mạnh, động lực chủ yếu và là nhân tố có ý nghĩa quyết định bảo đảm thắng lợi bền vững của sự nghiệp xây dựng và bảo vệ Tổ quốc</a:t>
            </a:r>
            <a:endParaRPr lang="en-US" dirty="0"/>
          </a:p>
        </p:txBody>
      </p:sp>
      <p:sp>
        <p:nvSpPr>
          <p:cNvPr id="7" name="Rectangle 6"/>
          <p:cNvSpPr/>
          <p:nvPr/>
        </p:nvSpPr>
        <p:spPr>
          <a:xfrm>
            <a:off x="3810000" y="1446074"/>
            <a:ext cx="4876800" cy="1754326"/>
          </a:xfrm>
          <a:prstGeom prst="rect">
            <a:avLst/>
          </a:prstGeom>
        </p:spPr>
        <p:txBody>
          <a:bodyPr wrap="square">
            <a:spAutoFit/>
          </a:bodyPr>
          <a:lstStyle/>
          <a:p>
            <a:r>
              <a:rPr lang="nl-NL" dirty="0" smtClean="0"/>
              <a:t>lấy mục tiêu giữ vững độc lập, thống nhất của Tổ quốc, vì dân giàu, nước mạnh, xã hội công bằng, dân chủ, văn minh làm điểm tương đồng, xoá bỏ mặc cảm, định kiến, phân biệt đối xử về quá khứ, thành phần, giai cấp, xây dựng tinh thần cởi mở, tin cậy lẫn nhau, cùng hướng tới tương lai</a:t>
            </a:r>
            <a:endParaRPr lang="en-US" dirty="0"/>
          </a:p>
        </p:txBody>
      </p:sp>
      <p:sp>
        <p:nvSpPr>
          <p:cNvPr id="8" name="Rectangle 7"/>
          <p:cNvSpPr/>
          <p:nvPr/>
        </p:nvSpPr>
        <p:spPr>
          <a:xfrm>
            <a:off x="381000" y="3515380"/>
            <a:ext cx="2514600" cy="523220"/>
          </a:xfrm>
          <a:prstGeom prst="rect">
            <a:avLst/>
          </a:prstGeom>
        </p:spPr>
        <p:txBody>
          <a:bodyPr wrap="square">
            <a:spAutoFit/>
          </a:bodyPr>
          <a:lstStyle/>
          <a:p>
            <a:pPr marL="457200" indent="-457200" algn="ctr"/>
            <a:r>
              <a:rPr lang="nl-NL" sz="2800" dirty="0" smtClean="0">
                <a:solidFill>
                  <a:srgbClr val="3333CC"/>
                </a:solidFill>
                <a:latin typeface="+mj-lt"/>
              </a:rPr>
              <a:t>Cơ sở đoàn kết</a:t>
            </a:r>
            <a:endParaRPr lang="en-US" sz="2800" dirty="0">
              <a:solidFill>
                <a:srgbClr val="3333CC"/>
              </a:solidFill>
              <a:latin typeface="+mj-lt"/>
            </a:endParaRPr>
          </a:p>
        </p:txBody>
      </p:sp>
      <p:sp>
        <p:nvSpPr>
          <p:cNvPr id="9" name="Rectangle 8"/>
          <p:cNvSpPr/>
          <p:nvPr/>
        </p:nvSpPr>
        <p:spPr>
          <a:xfrm>
            <a:off x="3810000" y="3429000"/>
            <a:ext cx="5029200" cy="1754326"/>
          </a:xfrm>
          <a:prstGeom prst="rect">
            <a:avLst/>
          </a:prstGeom>
        </p:spPr>
        <p:txBody>
          <a:bodyPr wrap="square">
            <a:spAutoFit/>
          </a:bodyPr>
          <a:lstStyle/>
          <a:p>
            <a:r>
              <a:rPr lang="nl-NL" dirty="0" smtClean="0"/>
              <a:t>Bảo đảm công bằng và bình đẳng xã hội, chăm lo lợi ích thiết thực, chính đáng, hợp pháp của các giai cấp, các tầng lớp nhân dân kết hợp hài hoà lợi ích cá nhân, lợi ích tập thể và lợi ích toàn xã hội; thực hiện dân chủ gắn liền với giữ gìn kỷ cương, chống quan liêu, tham nhũng, lãng phí</a:t>
            </a:r>
            <a:endParaRPr lang="en-US" dirty="0"/>
          </a:p>
        </p:txBody>
      </p:sp>
      <p:sp>
        <p:nvSpPr>
          <p:cNvPr id="10" name="Rectangle 9"/>
          <p:cNvSpPr/>
          <p:nvPr/>
        </p:nvSpPr>
        <p:spPr>
          <a:xfrm>
            <a:off x="3810000" y="5200471"/>
            <a:ext cx="4648200" cy="1200329"/>
          </a:xfrm>
          <a:prstGeom prst="rect">
            <a:avLst/>
          </a:prstGeom>
        </p:spPr>
        <p:txBody>
          <a:bodyPr wrap="square">
            <a:spAutoFit/>
          </a:bodyPr>
          <a:lstStyle/>
          <a:p>
            <a:r>
              <a:rPr lang="nl-NL" dirty="0" smtClean="0"/>
              <a:t>không ngừng bồi dưỡng, nâng cao tinh thần yêu nước, ý thức độc lập dân tộc, thống nhất Tổ quốc, tinh thần tự lực, tự cường xây dựng đất nước</a:t>
            </a:r>
            <a:endParaRPr lang="en-US" dirty="0"/>
          </a:p>
        </p:txBody>
      </p:sp>
      <p:sp>
        <p:nvSpPr>
          <p:cNvPr id="11" name="Right Arrow 10"/>
          <p:cNvSpPr/>
          <p:nvPr/>
        </p:nvSpPr>
        <p:spPr>
          <a:xfrm>
            <a:off x="2895600" y="533400"/>
            <a:ext cx="6096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a:endCxn id="7" idx="1"/>
          </p:cNvCxnSpPr>
          <p:nvPr/>
        </p:nvCxnSpPr>
        <p:spPr>
          <a:xfrm rot="5400000" flipH="1" flipV="1">
            <a:off x="2571319" y="2571319"/>
            <a:ext cx="1486763" cy="9906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6200000" flipH="1">
            <a:off x="2438400" y="4191000"/>
            <a:ext cx="1676400" cy="9144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819400" y="3810000"/>
            <a:ext cx="990600" cy="2286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723188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8411" y="242035"/>
            <a:ext cx="4319789" cy="4401205"/>
          </a:xfrm>
          <a:prstGeom prst="rect">
            <a:avLst/>
          </a:prstGeom>
        </p:spPr>
        <p:txBody>
          <a:bodyPr wrap="square">
            <a:spAutoFit/>
          </a:bodyPr>
          <a:lstStyle/>
          <a:p>
            <a:r>
              <a:rPr lang="nl-NL" sz="2800" dirty="0" smtClean="0"/>
              <a:t>Đại đoàn kết là sự nghiệp của toàn dân tộc, của cả hệ thống chính trị mà hạt nhân lãnh đạo là các tổ chức đảng, được thực hiện bằng nhiều biện pháp, hình thức, trong đó các chủ trương của Đảng và chính sách, pháp luật của Nhà nước có ý nghĩa quan trọng hàng đầu.</a:t>
            </a:r>
            <a:endParaRPr lang="en-US" sz="2800" dirty="0"/>
          </a:p>
        </p:txBody>
      </p:sp>
      <p:sp>
        <p:nvSpPr>
          <p:cNvPr id="5" name="Horizontal Scroll 4"/>
          <p:cNvSpPr/>
          <p:nvPr/>
        </p:nvSpPr>
        <p:spPr>
          <a:xfrm>
            <a:off x="5022760" y="1371600"/>
            <a:ext cx="3689798" cy="495300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smtClean="0"/>
              <a:t>Trong </a:t>
            </a:r>
            <a:r>
              <a:rPr lang="vi-VN" sz="2400" dirty="0"/>
              <a:t>Đảng thực hành dân chủ rộng rãi, thường xuyên và nghiêm chỉnh tự phê bình và phê bình là cách tốt nhất để củng cố và phát triển sự đoàn kết và thống nhất của Đảng”.</a:t>
            </a:r>
            <a:endParaRPr lang="en-US" sz="2400" dirty="0"/>
          </a:p>
        </p:txBody>
      </p:sp>
      <p:sp>
        <p:nvSpPr>
          <p:cNvPr id="6" name="Rectangle 5"/>
          <p:cNvSpPr/>
          <p:nvPr/>
        </p:nvSpPr>
        <p:spPr>
          <a:xfrm>
            <a:off x="5562601" y="685800"/>
            <a:ext cx="2819399" cy="646331"/>
          </a:xfrm>
          <a:prstGeom prst="rect">
            <a:avLst/>
          </a:prstGeom>
        </p:spPr>
        <p:txBody>
          <a:bodyPr wrap="square">
            <a:spAutoFit/>
          </a:bodyPr>
          <a:lstStyle/>
          <a:p>
            <a:r>
              <a:rPr lang="en-US" dirty="0" err="1">
                <a:solidFill>
                  <a:srgbClr val="495057"/>
                </a:solidFill>
                <a:latin typeface="roboto"/>
              </a:rPr>
              <a:t>Trong</a:t>
            </a:r>
            <a:r>
              <a:rPr lang="en-US" dirty="0">
                <a:solidFill>
                  <a:srgbClr val="495057"/>
                </a:solidFill>
                <a:latin typeface="roboto"/>
              </a:rPr>
              <a:t> Di </a:t>
            </a:r>
            <a:r>
              <a:rPr lang="en-US" dirty="0" err="1">
                <a:solidFill>
                  <a:srgbClr val="495057"/>
                </a:solidFill>
                <a:latin typeface="roboto"/>
              </a:rPr>
              <a:t>chúc</a:t>
            </a:r>
            <a:r>
              <a:rPr lang="en-US" dirty="0">
                <a:solidFill>
                  <a:srgbClr val="495057"/>
                </a:solidFill>
                <a:latin typeface="roboto"/>
              </a:rPr>
              <a:t>, </a:t>
            </a:r>
            <a:r>
              <a:rPr lang="en-US" dirty="0" err="1">
                <a:solidFill>
                  <a:srgbClr val="495057"/>
                </a:solidFill>
                <a:latin typeface="roboto"/>
              </a:rPr>
              <a:t>Chủ</a:t>
            </a:r>
            <a:r>
              <a:rPr lang="en-US" dirty="0">
                <a:solidFill>
                  <a:srgbClr val="495057"/>
                </a:solidFill>
                <a:latin typeface="roboto"/>
              </a:rPr>
              <a:t> </a:t>
            </a:r>
            <a:r>
              <a:rPr lang="en-US" dirty="0" err="1">
                <a:solidFill>
                  <a:srgbClr val="495057"/>
                </a:solidFill>
                <a:latin typeface="roboto"/>
              </a:rPr>
              <a:t>tịch</a:t>
            </a:r>
            <a:r>
              <a:rPr lang="en-US" dirty="0">
                <a:solidFill>
                  <a:srgbClr val="495057"/>
                </a:solidFill>
                <a:latin typeface="roboto"/>
              </a:rPr>
              <a:t> </a:t>
            </a:r>
            <a:r>
              <a:rPr lang="en-US" dirty="0" err="1">
                <a:solidFill>
                  <a:srgbClr val="495057"/>
                </a:solidFill>
                <a:latin typeface="roboto"/>
              </a:rPr>
              <a:t>Hồ</a:t>
            </a:r>
            <a:r>
              <a:rPr lang="en-US" dirty="0">
                <a:solidFill>
                  <a:srgbClr val="495057"/>
                </a:solidFill>
                <a:latin typeface="roboto"/>
              </a:rPr>
              <a:t> </a:t>
            </a:r>
            <a:r>
              <a:rPr lang="en-US" dirty="0" err="1">
                <a:solidFill>
                  <a:srgbClr val="495057"/>
                </a:solidFill>
                <a:latin typeface="roboto"/>
              </a:rPr>
              <a:t>Chí</a:t>
            </a:r>
            <a:r>
              <a:rPr lang="en-US" dirty="0">
                <a:solidFill>
                  <a:srgbClr val="495057"/>
                </a:solidFill>
                <a:latin typeface="roboto"/>
              </a:rPr>
              <a:t> Minh </a:t>
            </a:r>
            <a:r>
              <a:rPr lang="en-US" dirty="0" err="1">
                <a:solidFill>
                  <a:srgbClr val="495057"/>
                </a:solidFill>
                <a:latin typeface="roboto"/>
              </a:rPr>
              <a:t>căn</a:t>
            </a:r>
            <a:r>
              <a:rPr lang="en-US" dirty="0">
                <a:solidFill>
                  <a:srgbClr val="495057"/>
                </a:solidFill>
                <a:latin typeface="roboto"/>
              </a:rPr>
              <a:t> </a:t>
            </a:r>
            <a:r>
              <a:rPr lang="en-US" dirty="0" err="1">
                <a:solidFill>
                  <a:srgbClr val="495057"/>
                </a:solidFill>
                <a:latin typeface="roboto"/>
              </a:rPr>
              <a:t>dặn</a:t>
            </a:r>
            <a:r>
              <a:rPr lang="en-US" dirty="0" smtClean="0">
                <a:solidFill>
                  <a:srgbClr val="495057"/>
                </a:solidFill>
                <a:latin typeface="roboto"/>
              </a:rPr>
              <a:t>:</a:t>
            </a:r>
            <a:endParaRPr lang="en-US" dirty="0"/>
          </a:p>
        </p:txBody>
      </p:sp>
    </p:spTree>
    <p:extLst>
      <p:ext uri="{BB962C8B-B14F-4D97-AF65-F5344CB8AC3E}">
        <p14:creationId xmlns:p14="http://schemas.microsoft.com/office/powerpoint/2010/main" val="364617098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dirty="0" smtClean="0">
                <a:solidFill>
                  <a:srgbClr val="FF0000"/>
                </a:solidFill>
                <a:latin typeface="Times New Roman" pitchFamily="18" charset="0"/>
                <a:cs typeface="Times New Roman" pitchFamily="18" charset="0"/>
              </a:rPr>
              <a:t>7</a:t>
            </a:r>
            <a:r>
              <a:rPr lang="nl-NL" sz="2800" i="1" dirty="0">
                <a:solidFill>
                  <a:srgbClr val="FF0000"/>
                </a:solidFill>
                <a:latin typeface="Times New Roman" pitchFamily="18" charset="0"/>
                <a:cs typeface="Times New Roman" pitchFamily="18" charset="0"/>
              </a:rPr>
              <a:t>. Xây dựng Nhà nước pháp quyền xã hội chủ nghĩa của nhân dân, do nhân dân, vì nhân dân</a:t>
            </a:r>
            <a:r>
              <a:rPr lang="en-US" sz="2800" b="1" dirty="0"/>
              <a:t/>
            </a:r>
            <a:br>
              <a:rPr lang="en-US" sz="2800" b="1" dirty="0"/>
            </a:br>
            <a:endParaRPr lang="en-US" sz="2800" dirty="0"/>
          </a:p>
        </p:txBody>
      </p:sp>
      <p:pic>
        <p:nvPicPr>
          <p:cNvPr id="5122"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3" y="2743200"/>
            <a:ext cx="8077199" cy="39624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8600" y="1066800"/>
            <a:ext cx="8763000" cy="1569660"/>
          </a:xfrm>
          <a:prstGeom prst="rect">
            <a:avLst/>
          </a:prstGeom>
        </p:spPr>
        <p:txBody>
          <a:bodyPr wrap="square">
            <a:spAutoFit/>
          </a:bodyPr>
          <a:lstStyle/>
          <a:p>
            <a:r>
              <a:rPr lang="nl-NL" sz="2400" dirty="0" smtClean="0"/>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 </a:t>
            </a:r>
            <a:endParaRPr lang="en-US" sz="2400" dirty="0"/>
          </a:p>
        </p:txBody>
      </p:sp>
    </p:spTree>
    <p:extLst>
      <p:ext uri="{BB962C8B-B14F-4D97-AF65-F5344CB8AC3E}">
        <p14:creationId xmlns:p14="http://schemas.microsoft.com/office/powerpoint/2010/main" val="24246794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11"/>
          <p:cNvSpPr>
            <a:spLocks noChangeArrowheads="1"/>
          </p:cNvSpPr>
          <p:nvPr/>
        </p:nvSpPr>
        <p:spPr bwMode="gray">
          <a:xfrm rot="5400000">
            <a:off x="-2938453" y="1795452"/>
            <a:ext cx="5572103" cy="3047999"/>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algn="ctr">
            <a:solidFill>
              <a:schemeClr val="tx1"/>
            </a:solidFill>
            <a:miter lim="800000"/>
            <a:headEnd/>
            <a:tailEnd/>
          </a:ln>
        </p:spPr>
        <p:txBody>
          <a:bodyPr wrap="none" anchor="ctr"/>
          <a:lstStyle/>
          <a:p>
            <a:endParaRPr lang="en-US"/>
          </a:p>
        </p:txBody>
      </p:sp>
      <p:grpSp>
        <p:nvGrpSpPr>
          <p:cNvPr id="2" name="Group 46"/>
          <p:cNvGrpSpPr>
            <a:grpSpLocks/>
          </p:cNvGrpSpPr>
          <p:nvPr/>
        </p:nvGrpSpPr>
        <p:grpSpPr bwMode="auto">
          <a:xfrm>
            <a:off x="152400" y="0"/>
            <a:ext cx="631268" cy="829593"/>
            <a:chOff x="891" y="3219"/>
            <a:chExt cx="405" cy="392"/>
          </a:xfrm>
          <a:solidFill>
            <a:srgbClr val="0033CC"/>
          </a:solidFill>
        </p:grpSpPr>
        <p:grpSp>
          <p:nvGrpSpPr>
            <p:cNvPr id="5" name="Group 47"/>
            <p:cNvGrpSpPr>
              <a:grpSpLocks/>
            </p:cNvGrpSpPr>
            <p:nvPr/>
          </p:nvGrpSpPr>
          <p:grpSpPr bwMode="auto">
            <a:xfrm>
              <a:off x="891" y="3219"/>
              <a:ext cx="405" cy="392"/>
              <a:chOff x="1289" y="587"/>
              <a:chExt cx="668" cy="647"/>
            </a:xfrm>
            <a:grpFill/>
          </p:grpSpPr>
          <p:sp>
            <p:nvSpPr>
              <p:cNvPr id="9"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0"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1"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2"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3"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8" name="Text Box 53"/>
            <p:cNvSpPr txBox="1">
              <a:spLocks noChangeArrowheads="1"/>
            </p:cNvSpPr>
            <p:nvPr/>
          </p:nvSpPr>
          <p:spPr bwMode="gray">
            <a:xfrm>
              <a:off x="1002" y="3275"/>
              <a:ext cx="234" cy="247"/>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a:solidFill>
                    <a:schemeClr val="bg1"/>
                  </a:solidFill>
                  <a:latin typeface="Times New Roman" pitchFamily="18" charset="0"/>
                </a:rPr>
                <a:t>1</a:t>
              </a:r>
            </a:p>
          </p:txBody>
        </p:sp>
      </p:grpSp>
      <p:sp>
        <p:nvSpPr>
          <p:cNvPr id="14" name="Rectangle 8"/>
          <p:cNvSpPr>
            <a:spLocks noChangeArrowheads="1"/>
          </p:cNvSpPr>
          <p:nvPr/>
        </p:nvSpPr>
        <p:spPr bwMode="auto">
          <a:xfrm>
            <a:off x="1676400" y="2057400"/>
            <a:ext cx="7162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buNone/>
            </a:pPr>
            <a:r>
              <a:rPr lang="nl-NL" sz="2400" dirty="0" smtClean="0"/>
              <a:t>Tổ chức, quản lý xã hội bằng pháp luật và không ngừng tăng cường pháp chế xã hội chủ nghĩa.</a:t>
            </a:r>
            <a:endParaRPr lang="en-US" sz="2400" dirty="0"/>
          </a:p>
        </p:txBody>
      </p:sp>
      <p:sp>
        <p:nvSpPr>
          <p:cNvPr id="15" name="Rectangle 14"/>
          <p:cNvSpPr>
            <a:spLocks noChangeArrowheads="1"/>
          </p:cNvSpPr>
          <p:nvPr/>
        </p:nvSpPr>
        <p:spPr bwMode="auto">
          <a:xfrm>
            <a:off x="914400" y="76200"/>
            <a:ext cx="6858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nl-NL" sz="2400" dirty="0" smtClean="0"/>
              <a:t>Quyền lực Nhà nước là thống nhất</a:t>
            </a:r>
            <a:endParaRPr lang="en-US" altLang="en-US" sz="2400" dirty="0">
              <a:solidFill>
                <a:srgbClr val="000066"/>
              </a:solidFill>
              <a:latin typeface="Arial" panose="020B0604020202020204" pitchFamily="34" charset="0"/>
              <a:cs typeface="Arial" panose="020B0604020202020204" pitchFamily="34" charset="0"/>
            </a:endParaRPr>
          </a:p>
        </p:txBody>
      </p:sp>
      <p:grpSp>
        <p:nvGrpSpPr>
          <p:cNvPr id="6" name="Group 46"/>
          <p:cNvGrpSpPr>
            <a:grpSpLocks/>
          </p:cNvGrpSpPr>
          <p:nvPr/>
        </p:nvGrpSpPr>
        <p:grpSpPr bwMode="auto">
          <a:xfrm>
            <a:off x="609600" y="990600"/>
            <a:ext cx="719651" cy="813114"/>
            <a:chOff x="891" y="3219"/>
            <a:chExt cx="405" cy="392"/>
          </a:xfrm>
          <a:solidFill>
            <a:srgbClr val="00FF99"/>
          </a:solidFill>
        </p:grpSpPr>
        <p:grpSp>
          <p:nvGrpSpPr>
            <p:cNvPr id="7" name="Group 47"/>
            <p:cNvGrpSpPr>
              <a:grpSpLocks/>
            </p:cNvGrpSpPr>
            <p:nvPr/>
          </p:nvGrpSpPr>
          <p:grpSpPr bwMode="auto">
            <a:xfrm>
              <a:off x="891" y="3219"/>
              <a:ext cx="405" cy="392"/>
              <a:chOff x="1289" y="587"/>
              <a:chExt cx="668" cy="647"/>
            </a:xfrm>
            <a:grpFill/>
          </p:grpSpPr>
          <p:sp>
            <p:nvSpPr>
              <p:cNvPr id="19" name="Oval 48"/>
              <p:cNvSpPr>
                <a:spLocks noChangeArrowheads="1"/>
              </p:cNvSpPr>
              <p:nvPr/>
            </p:nvSpPr>
            <p:spPr bwMode="gray">
              <a:xfrm>
                <a:off x="1289" y="623"/>
                <a:ext cx="668" cy="585"/>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0"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1"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2"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3"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18" name="Text Box 53"/>
            <p:cNvSpPr txBox="1">
              <a:spLocks noChangeArrowheads="1"/>
            </p:cNvSpPr>
            <p:nvPr/>
          </p:nvSpPr>
          <p:spPr bwMode="gray">
            <a:xfrm>
              <a:off x="982" y="3256"/>
              <a:ext cx="193" cy="25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a:solidFill>
                    <a:schemeClr val="bg1"/>
                  </a:solidFill>
                  <a:latin typeface="Times New Roman" pitchFamily="18" charset="0"/>
                </a:rPr>
                <a:t>2</a:t>
              </a:r>
            </a:p>
          </p:txBody>
        </p:sp>
      </p:grpSp>
      <p:grpSp>
        <p:nvGrpSpPr>
          <p:cNvPr id="16" name="Group 47"/>
          <p:cNvGrpSpPr>
            <a:grpSpLocks/>
          </p:cNvGrpSpPr>
          <p:nvPr/>
        </p:nvGrpSpPr>
        <p:grpSpPr bwMode="auto">
          <a:xfrm>
            <a:off x="914400" y="2209800"/>
            <a:ext cx="707137" cy="760298"/>
            <a:chOff x="1289" y="587"/>
            <a:chExt cx="668" cy="647"/>
          </a:xfrm>
          <a:solidFill>
            <a:srgbClr val="FF0000"/>
          </a:solidFill>
        </p:grpSpPr>
        <p:sp>
          <p:nvSpPr>
            <p:cNvPr id="25" name="Oval 48"/>
            <p:cNvSpPr>
              <a:spLocks noChangeArrowheads="1"/>
            </p:cNvSpPr>
            <p:nvPr/>
          </p:nvSpPr>
          <p:spPr bwMode="gray">
            <a:xfrm>
              <a:off x="1289" y="603"/>
              <a:ext cx="668" cy="626"/>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9" name="Oval 52"/>
            <p:cNvSpPr>
              <a:spLocks noChangeArrowheads="1"/>
            </p:cNvSpPr>
            <p:nvPr/>
          </p:nvSpPr>
          <p:spPr bwMode="gray">
            <a:xfrm>
              <a:off x="1289" y="622"/>
              <a:ext cx="590" cy="470"/>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dirty="0">
                <a:solidFill>
                  <a:srgbClr val="000000"/>
                </a:solidFill>
                <a:latin typeface="Arial" pitchFamily="34" charset="0"/>
              </a:endParaRPr>
            </a:p>
          </p:txBody>
        </p:sp>
      </p:grpSp>
      <p:sp>
        <p:nvSpPr>
          <p:cNvPr id="36" name="Text Box 53"/>
          <p:cNvSpPr txBox="1">
            <a:spLocks noChangeArrowheads="1"/>
          </p:cNvSpPr>
          <p:nvPr/>
        </p:nvSpPr>
        <p:spPr bwMode="gray">
          <a:xfrm>
            <a:off x="1143000" y="2371182"/>
            <a:ext cx="342945" cy="522716"/>
          </a:xfrm>
          <a:prstGeom prst="rect">
            <a:avLst/>
          </a:prstGeom>
          <a:solidFill>
            <a:srgbClr val="FF0000"/>
          </a:solid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3</a:t>
            </a:r>
            <a:endParaRPr lang="en-US" altLang="en-US" sz="2800" b="1" dirty="0">
              <a:solidFill>
                <a:schemeClr val="bg1"/>
              </a:solidFill>
              <a:latin typeface="Times New Roman" pitchFamily="18" charset="0"/>
            </a:endParaRPr>
          </a:p>
        </p:txBody>
      </p:sp>
      <p:sp>
        <p:nvSpPr>
          <p:cNvPr id="44" name="Rectangle 43"/>
          <p:cNvSpPr>
            <a:spLocks noChangeArrowheads="1"/>
          </p:cNvSpPr>
          <p:nvPr/>
        </p:nvSpPr>
        <p:spPr bwMode="auto">
          <a:xfrm>
            <a:off x="1676400" y="3048000"/>
            <a:ext cx="7239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nl-NL" sz="2400" dirty="0" smtClean="0"/>
              <a:t>Nhà nước phục vụ nhân dân, gắn bó mật thiết với nhân dân, thực hiện đầy đủ quyền dân chủ của nhân dân, tôn trọng, lắng nghe ý kiến của nhân dân và chịu sự giám sát của nhân dân</a:t>
            </a:r>
            <a:endParaRPr lang="en-US" altLang="en-US" sz="2400" dirty="0">
              <a:solidFill>
                <a:srgbClr val="000066"/>
              </a:solidFill>
              <a:latin typeface="Arial" panose="020B0604020202020204" pitchFamily="34" charset="0"/>
              <a:cs typeface="Arial" panose="020B0604020202020204" pitchFamily="34" charset="0"/>
            </a:endParaRPr>
          </a:p>
        </p:txBody>
      </p:sp>
      <p:sp>
        <p:nvSpPr>
          <p:cNvPr id="30" name="Rectangle 29"/>
          <p:cNvSpPr/>
          <p:nvPr/>
        </p:nvSpPr>
        <p:spPr>
          <a:xfrm>
            <a:off x="1295400" y="609600"/>
            <a:ext cx="7543800" cy="1200329"/>
          </a:xfrm>
          <a:prstGeom prst="rect">
            <a:avLst/>
          </a:prstGeom>
        </p:spPr>
        <p:txBody>
          <a:bodyPr wrap="square">
            <a:spAutoFit/>
          </a:bodyPr>
          <a:lstStyle/>
          <a:p>
            <a:r>
              <a:rPr lang="nl-NL" sz="2400" dirty="0" smtClean="0">
                <a:latin typeface="Times New Roman" pitchFamily="18" charset="0"/>
                <a:cs typeface="Times New Roman" pitchFamily="18" charset="0"/>
              </a:rPr>
              <a:t>có sự phân công, phối hợp và kiểm soát giữa các cơ quan trong việc thực hiện các quyền lập pháp, hành pháp, tư pháp. Nhà nước ban hành pháp luật </a:t>
            </a:r>
            <a:endParaRPr lang="en-US" sz="2400" dirty="0">
              <a:latin typeface="Times New Roman" pitchFamily="18" charset="0"/>
              <a:cs typeface="Times New Roman" pitchFamily="18" charset="0"/>
            </a:endParaRPr>
          </a:p>
        </p:txBody>
      </p:sp>
      <p:sp>
        <p:nvSpPr>
          <p:cNvPr id="10241" name="Rectangle 1"/>
          <p:cNvSpPr>
            <a:spLocks noChangeArrowheads="1"/>
          </p:cNvSpPr>
          <p:nvPr/>
        </p:nvSpPr>
        <p:spPr bwMode="auto">
          <a:xfrm>
            <a:off x="1143000" y="4648200"/>
            <a:ext cx="74676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nl-NL" sz="2000" dirty="0" smtClean="0">
                <a:solidFill>
                  <a:srgbClr val="000000"/>
                </a:solidFill>
                <a:latin typeface="Arial" pitchFamily="34" charset="0"/>
                <a:ea typeface="Calibri" pitchFamily="34" charset="0"/>
                <a:cs typeface="Times New Roman" pitchFamily="18" charset="0"/>
              </a:rPr>
              <a:t>C</a:t>
            </a:r>
            <a:r>
              <a:rPr kumimoji="0" lang="nl-NL" sz="20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ó cơ chế và biện pháp kiểm soát, ngăn ngừa và trừng trị tệ quan liêu, tham nhũng, lãng phí, vô trách nhiệm, lạm quyền, xâm phạm quyền dân chủ của công dân; giữ nghiêm kỷ cương xã hội, nghiêm trị mọi hành động xâm phạm lợi ích của Tổ quốc và của nhân dân.</a:t>
            </a:r>
            <a:endParaRPr kumimoji="0" lang="nl-NL" sz="20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32" name="Group 46"/>
          <p:cNvGrpSpPr>
            <a:grpSpLocks/>
          </p:cNvGrpSpPr>
          <p:nvPr/>
        </p:nvGrpSpPr>
        <p:grpSpPr bwMode="auto">
          <a:xfrm>
            <a:off x="892732" y="3505200"/>
            <a:ext cx="631268" cy="829593"/>
            <a:chOff x="891" y="3219"/>
            <a:chExt cx="405" cy="392"/>
          </a:xfrm>
          <a:solidFill>
            <a:srgbClr val="7030A0"/>
          </a:solidFill>
        </p:grpSpPr>
        <p:grpSp>
          <p:nvGrpSpPr>
            <p:cNvPr id="33" name="Group 47"/>
            <p:cNvGrpSpPr>
              <a:grpSpLocks/>
            </p:cNvGrpSpPr>
            <p:nvPr/>
          </p:nvGrpSpPr>
          <p:grpSpPr bwMode="auto">
            <a:xfrm>
              <a:off x="891" y="3219"/>
              <a:ext cx="405" cy="392"/>
              <a:chOff x="1289" y="587"/>
              <a:chExt cx="668" cy="647"/>
            </a:xfrm>
            <a:grpFill/>
          </p:grpSpPr>
          <p:sp>
            <p:nvSpPr>
              <p:cNvPr id="35"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7"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8"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9"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0"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34" name="Text Box 53"/>
            <p:cNvSpPr txBox="1">
              <a:spLocks noChangeArrowheads="1"/>
            </p:cNvSpPr>
            <p:nvPr/>
          </p:nvSpPr>
          <p:spPr bwMode="gray">
            <a:xfrm>
              <a:off x="1002" y="3275"/>
              <a:ext cx="234" cy="247"/>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4</a:t>
              </a:r>
              <a:endParaRPr lang="en-US" altLang="en-US" sz="2800" b="1" dirty="0">
                <a:solidFill>
                  <a:schemeClr val="bg1"/>
                </a:solidFill>
                <a:latin typeface="Times New Roman" pitchFamily="18" charset="0"/>
              </a:endParaRPr>
            </a:p>
          </p:txBody>
        </p:sp>
      </p:grpSp>
      <p:grpSp>
        <p:nvGrpSpPr>
          <p:cNvPr id="41" name="Group 46"/>
          <p:cNvGrpSpPr>
            <a:grpSpLocks/>
          </p:cNvGrpSpPr>
          <p:nvPr/>
        </p:nvGrpSpPr>
        <p:grpSpPr bwMode="auto">
          <a:xfrm>
            <a:off x="304800" y="5114007"/>
            <a:ext cx="631268" cy="829593"/>
            <a:chOff x="891" y="3219"/>
            <a:chExt cx="405" cy="392"/>
          </a:xfrm>
          <a:solidFill>
            <a:srgbClr val="FFC000"/>
          </a:solidFill>
        </p:grpSpPr>
        <p:grpSp>
          <p:nvGrpSpPr>
            <p:cNvPr id="42" name="Group 47"/>
            <p:cNvGrpSpPr>
              <a:grpSpLocks/>
            </p:cNvGrpSpPr>
            <p:nvPr/>
          </p:nvGrpSpPr>
          <p:grpSpPr bwMode="auto">
            <a:xfrm>
              <a:off x="891" y="3219"/>
              <a:ext cx="405" cy="392"/>
              <a:chOff x="1289" y="587"/>
              <a:chExt cx="668" cy="647"/>
            </a:xfrm>
            <a:grpFill/>
          </p:grpSpPr>
          <p:sp>
            <p:nvSpPr>
              <p:cNvPr id="45"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9"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43" name="Text Box 53"/>
            <p:cNvSpPr txBox="1">
              <a:spLocks noChangeArrowheads="1"/>
            </p:cNvSpPr>
            <p:nvPr/>
          </p:nvSpPr>
          <p:spPr bwMode="gray">
            <a:xfrm>
              <a:off x="1002" y="3275"/>
              <a:ext cx="234" cy="247"/>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5</a:t>
              </a:r>
              <a:endParaRPr lang="en-US" altLang="en-US" sz="2800" b="1" dirty="0">
                <a:solidFill>
                  <a:schemeClr val="bg1"/>
                </a:solidFill>
                <a:latin typeface="Times New Roman" pitchFamily="18" charset="0"/>
              </a:endParaRPr>
            </a:p>
          </p:txBody>
        </p:sp>
      </p:grpSp>
    </p:spTree>
    <p:extLst>
      <p:ext uri="{BB962C8B-B14F-4D97-AF65-F5344CB8AC3E}">
        <p14:creationId xmlns:p14="http://schemas.microsoft.com/office/powerpoint/2010/main" val="346637489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91012" y="292453"/>
            <a:ext cx="7162538" cy="523220"/>
          </a:xfrm>
          <a:prstGeom prst="rect">
            <a:avLst/>
          </a:prstGeom>
        </p:spPr>
        <p:txBody>
          <a:bodyPr wrap="none">
            <a:spAutoFit/>
          </a:bodyPr>
          <a:lstStyle/>
          <a:p>
            <a:pPr indent="457200">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8</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Xây dựng Đảng trong sạch, vững mạnh</a:t>
            </a:r>
            <a:endParaRPr lang="en-US" sz="2800" b="1" i="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4" name="Picture 4" descr="Image result for Xây dựng Đảng trong sạch, vững mạ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614" y="1249519"/>
            <a:ext cx="3429000" cy="4664613"/>
          </a:xfrm>
          <a:prstGeom prst="rect">
            <a:avLst/>
          </a:prstGeom>
          <a:noFill/>
          <a:extLst>
            <a:ext uri="{909E8E84-426E-40DD-AFC4-6F175D3DCCD1}">
              <a14:hiddenFill xmlns:a14="http://schemas.microsoft.com/office/drawing/2010/main">
                <a:solidFill>
                  <a:srgbClr val="FFFFFF"/>
                </a:solidFill>
              </a14:hiddenFill>
            </a:ext>
          </a:extLst>
        </p:spPr>
      </p:pic>
      <p:sp>
        <p:nvSpPr>
          <p:cNvPr id="9217" name="Rectangle 1"/>
          <p:cNvSpPr>
            <a:spLocks noChangeArrowheads="1"/>
          </p:cNvSpPr>
          <p:nvPr/>
        </p:nvSpPr>
        <p:spPr bwMode="auto">
          <a:xfrm>
            <a:off x="3810000" y="1524000"/>
            <a:ext cx="4800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Đảng gắn bó mật thiết với nhân dân, tôn trọng và phát huy quyền làm chủ của nhân dân, dựa vào nhân dân để xây dựng Đảng, chịu sự giám sát của nhân dân, hoạt động trong khuôn khổ Hiến pháp và pháp luật.</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5603364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rallelogram 15"/>
          <p:cNvSpPr/>
          <p:nvPr/>
        </p:nvSpPr>
        <p:spPr>
          <a:xfrm rot="5400000" flipH="1">
            <a:off x="325922" y="1462450"/>
            <a:ext cx="473004" cy="384007"/>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8" name="Rectangle 9"/>
          <p:cNvSpPr/>
          <p:nvPr/>
        </p:nvSpPr>
        <p:spPr>
          <a:xfrm flipH="1">
            <a:off x="3385265" y="586355"/>
            <a:ext cx="322655" cy="40271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9" name="Rectangle 8"/>
          <p:cNvSpPr/>
          <p:nvPr/>
        </p:nvSpPr>
        <p:spPr>
          <a:xfrm>
            <a:off x="4026660" y="152400"/>
            <a:ext cx="4812540" cy="400110"/>
          </a:xfrm>
          <a:prstGeom prst="rect">
            <a:avLst/>
          </a:prstGeom>
          <a:solidFill>
            <a:schemeClr val="accent3">
              <a:lumMod val="20000"/>
              <a:lumOff val="80000"/>
            </a:schemeClr>
          </a:solidFill>
        </p:spPr>
        <p:txBody>
          <a:bodyPr wrap="square">
            <a:spAutoFit/>
          </a:bodyPr>
          <a:lstStyle/>
          <a:p>
            <a:pPr algn="ctr"/>
            <a:r>
              <a:rPr lang="nl-NL" sz="2000" dirty="0" smtClean="0">
                <a:latin typeface="Times New Roman" pitchFamily="18" charset="0"/>
                <a:cs typeface="Times New Roman" pitchFamily="18" charset="0"/>
              </a:rPr>
              <a:t>vững mạnh về chính trị, tư tưởng và tổ chức</a:t>
            </a:r>
            <a:endParaRPr lang="en-US" sz="2000" b="1" dirty="0">
              <a:solidFill>
                <a:srgbClr val="FF0066"/>
              </a:solidFill>
              <a:latin typeface="Times New Roman" pitchFamily="18" charset="0"/>
              <a:cs typeface="Times New Roman" pitchFamily="18" charset="0"/>
            </a:endParaRPr>
          </a:p>
        </p:txBody>
      </p:sp>
      <p:sp>
        <p:nvSpPr>
          <p:cNvPr id="2" name="Rectangle 1"/>
          <p:cNvSpPr/>
          <p:nvPr/>
        </p:nvSpPr>
        <p:spPr>
          <a:xfrm>
            <a:off x="4038601" y="2133600"/>
            <a:ext cx="4876800" cy="1015663"/>
          </a:xfrm>
          <a:prstGeom prst="rect">
            <a:avLst/>
          </a:prstGeom>
          <a:solidFill>
            <a:schemeClr val="accent3">
              <a:lumMod val="20000"/>
              <a:lumOff val="80000"/>
            </a:schemeClr>
          </a:solidFill>
        </p:spPr>
        <p:txBody>
          <a:bodyPr wrap="square">
            <a:spAutoFit/>
          </a:bodyPr>
          <a:lstStyle/>
          <a:p>
            <a:pPr algn="just">
              <a:spcAft>
                <a:spcPts val="0"/>
              </a:spcAft>
            </a:pPr>
            <a:r>
              <a:rPr lang="nl-NL" sz="2000" dirty="0" smtClean="0">
                <a:latin typeface="Times New Roman" pitchFamily="18" charset="0"/>
                <a:cs typeface="Times New Roman" pitchFamily="18" charset="0"/>
              </a:rPr>
              <a:t>Giữ vững truyền thống đoàn kết thống nhất trong Đảng, tăng cường dân chủ và kỷ luật trong hoạt động của Đảng</a:t>
            </a:r>
            <a:endParaRPr lang="en-US" sz="2000" dirty="0">
              <a:solidFill>
                <a:srgbClr val="3333CC"/>
              </a:solidFill>
              <a:effectLst/>
              <a:latin typeface="Times New Roman" pitchFamily="18" charset="0"/>
              <a:ea typeface="Times New Roman" panose="02020603050405020304" pitchFamily="18" charset="0"/>
              <a:cs typeface="Times New Roman" pitchFamily="18" charset="0"/>
            </a:endParaRPr>
          </a:p>
        </p:txBody>
      </p:sp>
      <p:sp>
        <p:nvSpPr>
          <p:cNvPr id="13" name="Rectangle 16"/>
          <p:cNvSpPr/>
          <p:nvPr/>
        </p:nvSpPr>
        <p:spPr>
          <a:xfrm rot="18900000" flipH="1">
            <a:off x="508511" y="4347194"/>
            <a:ext cx="244448" cy="584332"/>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0" name="Rectangle 9"/>
          <p:cNvSpPr/>
          <p:nvPr/>
        </p:nvSpPr>
        <p:spPr>
          <a:xfrm>
            <a:off x="4038600" y="914400"/>
            <a:ext cx="4800600" cy="1015663"/>
          </a:xfrm>
          <a:prstGeom prst="rect">
            <a:avLst/>
          </a:prstGeom>
          <a:solidFill>
            <a:schemeClr val="accent3">
              <a:lumMod val="20000"/>
              <a:lumOff val="80000"/>
            </a:schemeClr>
          </a:solidFill>
        </p:spPr>
        <p:txBody>
          <a:bodyPr wrap="square">
            <a:spAutoFit/>
          </a:bodyPr>
          <a:lstStyle/>
          <a:p>
            <a:r>
              <a:rPr lang="nl-NL" sz="2000" dirty="0" smtClean="0">
                <a:latin typeface="Times New Roman" pitchFamily="18" charset="0"/>
                <a:cs typeface="Times New Roman" pitchFamily="18" charset="0"/>
              </a:rPr>
              <a:t>thường xuyên tự đổi mới, tự chỉnh đốn, ra sức nâng cao trình độ trí tuệ, bản lĩnh chính trị, phẩm chất đạo đức và năng lực lãnh đạo</a:t>
            </a:r>
            <a:endParaRPr lang="en-US" sz="2000" dirty="0">
              <a:latin typeface="Times New Roman" pitchFamily="18" charset="0"/>
              <a:cs typeface="Times New Roman" pitchFamily="18" charset="0"/>
            </a:endParaRPr>
          </a:p>
        </p:txBody>
      </p:sp>
      <p:sp>
        <p:nvSpPr>
          <p:cNvPr id="11" name="Rectangle 10"/>
          <p:cNvSpPr/>
          <p:nvPr/>
        </p:nvSpPr>
        <p:spPr>
          <a:xfrm>
            <a:off x="3962400" y="3352800"/>
            <a:ext cx="4876800" cy="1323439"/>
          </a:xfrm>
          <a:prstGeom prst="rect">
            <a:avLst/>
          </a:prstGeom>
          <a:solidFill>
            <a:schemeClr val="accent3">
              <a:lumMod val="20000"/>
              <a:lumOff val="80000"/>
            </a:schemeClr>
          </a:solidFill>
        </p:spPr>
        <p:txBody>
          <a:bodyPr wrap="square">
            <a:spAutoFit/>
          </a:bodyPr>
          <a:lstStyle/>
          <a:p>
            <a:r>
              <a:rPr lang="nl-NL" sz="2000" dirty="0" smtClean="0">
                <a:latin typeface="Times New Roman" pitchFamily="18" charset="0"/>
                <a:cs typeface="Times New Roman" pitchFamily="18" charset="0"/>
              </a:rPr>
              <a:t>Thường xuyên tự phê bình và phê bình, đấu tranh chống chủ nghĩa cá nhân, chủ nghĩa cơ hội, tệ quan liêu, tham nhũng, lãng phí và mọi hành động chia rẽ, bè phái</a:t>
            </a:r>
            <a:endParaRPr lang="en-US" sz="2000" dirty="0">
              <a:latin typeface="Times New Roman" pitchFamily="18" charset="0"/>
              <a:cs typeface="Times New Roman" pitchFamily="18" charset="0"/>
            </a:endParaRPr>
          </a:p>
        </p:txBody>
      </p:sp>
      <p:sp>
        <p:nvSpPr>
          <p:cNvPr id="7169" name="Rectangle 1"/>
          <p:cNvSpPr>
            <a:spLocks noChangeArrowheads="1"/>
          </p:cNvSpPr>
          <p:nvPr/>
        </p:nvSpPr>
        <p:spPr bwMode="auto">
          <a:xfrm>
            <a:off x="3962400" y="4876800"/>
            <a:ext cx="4874659" cy="1323439"/>
          </a:xfrm>
          <a:prstGeom prst="rect">
            <a:avLst/>
          </a:prstGeom>
          <a:solidFill>
            <a:schemeClr val="accent3">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0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Đảng chăm lo xây dựng đội ngũ cán bộ, đảng viên trong sạch, có phẩm chất, năng lực, có sức chiến đấu cao; quan tâm bồi dưỡng lớp người kế tục sự nghiệp cách mạng.</a:t>
            </a:r>
            <a:endParaRPr kumimoji="0" lang="nl-NL"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4" name="Oval 13"/>
          <p:cNvSpPr/>
          <p:nvPr/>
        </p:nvSpPr>
        <p:spPr>
          <a:xfrm>
            <a:off x="152400" y="2286000"/>
            <a:ext cx="2133600" cy="18288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Điều</a:t>
            </a:r>
            <a:r>
              <a:rPr lang="en-US" sz="2400" dirty="0" smtClean="0"/>
              <a:t> </a:t>
            </a:r>
            <a:r>
              <a:rPr lang="en-US" sz="2400" dirty="0" err="1" smtClean="0"/>
              <a:t>kiện</a:t>
            </a:r>
            <a:r>
              <a:rPr lang="en-US" sz="2400" dirty="0" smtClean="0"/>
              <a:t> </a:t>
            </a:r>
            <a:r>
              <a:rPr lang="en-US" sz="2400" dirty="0" err="1" smtClean="0"/>
              <a:t>để</a:t>
            </a:r>
            <a:r>
              <a:rPr lang="en-US" sz="2400" dirty="0" smtClean="0"/>
              <a:t> </a:t>
            </a:r>
            <a:r>
              <a:rPr lang="en-US" sz="2400" dirty="0" err="1" smtClean="0"/>
              <a:t>Đảng</a:t>
            </a:r>
            <a:r>
              <a:rPr lang="en-US" sz="2400" dirty="0" smtClean="0"/>
              <a:t> </a:t>
            </a:r>
            <a:r>
              <a:rPr lang="en-US" sz="2400" dirty="0" err="1" smtClean="0"/>
              <a:t>lãnh</a:t>
            </a:r>
            <a:r>
              <a:rPr lang="en-US" sz="2400" dirty="0" smtClean="0"/>
              <a:t> </a:t>
            </a:r>
            <a:r>
              <a:rPr lang="en-US" sz="2400" dirty="0" err="1" smtClean="0"/>
              <a:t>đạo</a:t>
            </a:r>
            <a:endParaRPr lang="en-US" sz="2400" dirty="0"/>
          </a:p>
        </p:txBody>
      </p:sp>
      <p:cxnSp>
        <p:nvCxnSpPr>
          <p:cNvPr id="16" name="Straight Arrow Connector 15"/>
          <p:cNvCxnSpPr/>
          <p:nvPr/>
        </p:nvCxnSpPr>
        <p:spPr>
          <a:xfrm rot="5400000" flipH="1" flipV="1">
            <a:off x="1943100" y="1028700"/>
            <a:ext cx="2286000" cy="1600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2286000" y="1752600"/>
            <a:ext cx="1676400" cy="1219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2" idx="1"/>
          </p:cNvCxnSpPr>
          <p:nvPr/>
        </p:nvCxnSpPr>
        <p:spPr>
          <a:xfrm flipV="1">
            <a:off x="2286000" y="2641432"/>
            <a:ext cx="1752601" cy="3303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286000" y="2971800"/>
            <a:ext cx="16002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16200000" flipH="1">
            <a:off x="1905000" y="3352800"/>
            <a:ext cx="2362200" cy="1600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01156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972</TotalTime>
  <Words>5443</Words>
  <Application>Microsoft Office PowerPoint</Application>
  <PresentationFormat>On-screen Show (4:3)</PresentationFormat>
  <Paragraphs>310</Paragraphs>
  <Slides>69</Slides>
  <Notes>1</Notes>
  <HiddenSlides>0</HiddenSlides>
  <MMClips>2</MMClips>
  <ScaleCrop>false</ScaleCrop>
  <HeadingPairs>
    <vt:vector size="6" baseType="variant">
      <vt:variant>
        <vt:lpstr>Fonts Used</vt:lpstr>
      </vt:variant>
      <vt:variant>
        <vt:i4>16</vt:i4>
      </vt:variant>
      <vt:variant>
        <vt:lpstr>Theme</vt:lpstr>
      </vt:variant>
      <vt:variant>
        <vt:i4>4</vt:i4>
      </vt:variant>
      <vt:variant>
        <vt:lpstr>Slide Titles</vt:lpstr>
      </vt:variant>
      <vt:variant>
        <vt:i4>69</vt:i4>
      </vt:variant>
    </vt:vector>
  </HeadingPairs>
  <TitlesOfParts>
    <vt:vector size="89" baseType="lpstr">
      <vt:lpstr>맑은 고딕</vt:lpstr>
      <vt:lpstr>.VnTime</vt:lpstr>
      <vt:lpstr>Arial</vt:lpstr>
      <vt:lpstr>Arial Đen</vt:lpstr>
      <vt:lpstr>Arial Unicode MS</vt:lpstr>
      <vt:lpstr>Calibri</vt:lpstr>
      <vt:lpstr>Cambria</vt:lpstr>
      <vt:lpstr>FontAwesome</vt:lpstr>
      <vt:lpstr>Lato Black</vt:lpstr>
      <vt:lpstr>Lato Light</vt:lpstr>
      <vt:lpstr>Neris Thin</vt:lpstr>
      <vt:lpstr>Roboto</vt:lpstr>
      <vt:lpstr>Roboto</vt:lpstr>
      <vt:lpstr>Times New Roman</vt:lpstr>
      <vt:lpstr>Wingdings</vt:lpstr>
      <vt:lpstr>Wingdings 3</vt:lpstr>
      <vt:lpstr>Office Theme</vt:lpstr>
      <vt:lpstr>Contents Slide Master</vt:lpstr>
      <vt:lpstr>1_Contents Slide Master</vt:lpstr>
      <vt:lpstr>2_Contents Slide Master</vt:lpstr>
      <vt:lpstr>PowerPoint Presentation</vt:lpstr>
      <vt:lpstr>PowerPoint Presentation</vt:lpstr>
      <vt:lpstr>PowerPoint Presentation</vt:lpstr>
      <vt:lpstr>PowerPoint Presentation</vt:lpstr>
      <vt:lpstr>- Theo quan điểm của Chủ tịch Hồ Chí Minh</vt:lpstr>
      <vt:lpstr>PowerPoint Presentation</vt:lpstr>
      <vt:lpstr>PowerPoint Presentation</vt:lpstr>
      <vt:lpstr> 1. Dân giàu, nước mạnh, dân chủ, công bằng, văn minh </vt:lpstr>
      <vt:lpstr>PowerPoint Presentation</vt:lpstr>
      <vt:lpstr>PowerPoint Presentation</vt:lpstr>
      <vt:lpstr>PowerPoint Presentation</vt:lpstr>
      <vt:lpstr>PowerPoint Presentation</vt:lpstr>
      <vt:lpstr>PowerPoint Presentation</vt:lpstr>
      <vt:lpstr>PowerPoint Presentation</vt:lpstr>
      <vt:lpstr>- Phấn đấu để Việt Nam “Dân giàu, nước mạnh, dân chủ, công bằng, văn minh” là mục tiêu chiến lược, lâu dài mà Đảng và nhân dân ta quyết tâm thực hiện. </vt:lpstr>
      <vt:lpstr>  2. Do nhân dân làm chủ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5.Con người có cuộc sống ấm no, tự do, hạnh phúc, có điều kiện phát triển toàn diện</vt:lpstr>
      <vt:lpstr>PowerPoint Presentation</vt:lpstr>
      <vt:lpstr>Xây dựng con người Việt Nam giàu lòng yêu nước, có ý thức làm chủ và trách nhiệm công dân; có tri thức, sức khoẻ, lao động giỏi; có văn hoá, nghĩa tình; có tinh thần quốc tế chân chính. </vt:lpstr>
      <vt:lpstr>PowerPoint Presentation</vt:lpstr>
      <vt:lpstr>6. Các dân tộc trong cộng đồng Việt Nam bình đẳng, đoàn kết, tôn trọng và giúp đỡ nhau cùng phát triển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Giữ vững mối liên hệ giữa Nhà nước và công dân, giữa Nhà nước và xã hội.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2. Phát triển nền kinh tế thị trường định hướng xã hội chủ nghĩa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Thực hiện đường lối đối ngoại độc lập, tự chủ, hòa bình, hữu nghị, hợp tác và phát triển; chủ động và tích cực hội nhập quốc tế </vt:lpstr>
      <vt:lpstr>PowerPoint Presentation</vt:lpstr>
      <vt:lpstr>PowerPoint Presentation</vt:lpstr>
      <vt:lpstr>PowerPoint Presentation</vt:lpstr>
      <vt:lpstr>6. Xây dựng nền dân chủ xã hội chủ nghĩa, thực hiện đại đoàn kết dân tộc, tăng cường và mở rộng mặt trận dân tộc thống nhất </vt:lpstr>
      <vt:lpstr>PowerPoint Presentation</vt:lpstr>
      <vt:lpstr>PowerPoint Presentation</vt:lpstr>
      <vt:lpstr>PowerPoint Presentation</vt:lpstr>
      <vt:lpstr>7. Xây dựng Nhà nước pháp quyền xã hội chủ nghĩa của nhân dân, do nhân dân, vì nhân dân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HONG THAM</cp:lastModifiedBy>
  <cp:revision>31</cp:revision>
  <dcterms:created xsi:type="dcterms:W3CDTF">2019-12-15T02:18:54Z</dcterms:created>
  <dcterms:modified xsi:type="dcterms:W3CDTF">2020-12-30T04:01:06Z</dcterms:modified>
</cp:coreProperties>
</file>