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1" r:id="rId3"/>
    <p:sldId id="264" r:id="rId4"/>
    <p:sldId id="263" r:id="rId5"/>
    <p:sldId id="268" r:id="rId6"/>
    <p:sldId id="269" r:id="rId7"/>
    <p:sldId id="270" r:id="rId8"/>
    <p:sldId id="271" r:id="rId9"/>
    <p:sldId id="272" r:id="rId10"/>
    <p:sldId id="274" r:id="rId11"/>
    <p:sldId id="275" r:id="rId12"/>
    <p:sldId id="277" r:id="rId13"/>
    <p:sldId id="278" r:id="rId14"/>
    <p:sldId id="279" r:id="rId15"/>
    <p:sldId id="280" r:id="rId16"/>
    <p:sldId id="281" r:id="rId17"/>
    <p:sldId id="276" r:id="rId18"/>
    <p:sldId id="282" r:id="rId19"/>
    <p:sldId id="283" r:id="rId20"/>
    <p:sldId id="262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853" autoAdjust="0"/>
    <p:restoredTop sz="94364" autoAdjust="0"/>
  </p:normalViewPr>
  <p:slideViewPr>
    <p:cSldViewPr>
      <p:cViewPr varScale="1">
        <p:scale>
          <a:sx n="71" d="100"/>
          <a:sy n="71" d="100"/>
        </p:scale>
        <p:origin x="89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F7025-33D9-4E9F-9955-A14222A03D05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3E3EA-CC6A-448F-83C3-9A526F33C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52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854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021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6635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912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2794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8256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971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112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3405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5480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2040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923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23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725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7"/>
          <p:cNvSpPr>
            <a:spLocks noChangeArrowheads="1"/>
          </p:cNvSpPr>
          <p:nvPr userDrawn="1"/>
        </p:nvSpPr>
        <p:spPr bwMode="auto">
          <a:xfrm flipH="1">
            <a:off x="0" y="6504057"/>
            <a:ext cx="9144000" cy="35394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66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/>
          <a:p>
            <a:pPr algn="r">
              <a:lnSpc>
                <a:spcPct val="180000"/>
              </a:lnSpc>
            </a:pPr>
            <a:endParaRPr lang="en-US" sz="1100" b="1" baseline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67475"/>
            <a:ext cx="2133600" cy="365125"/>
          </a:xfrm>
        </p:spPr>
        <p:txBody>
          <a:bodyPr/>
          <a:lstStyle>
            <a:lvl1pPr>
              <a:defRPr sz="1600" b="1">
                <a:solidFill>
                  <a:srgbClr val="002060"/>
                </a:solidFill>
              </a:defRPr>
            </a:lvl1pPr>
          </a:lstStyle>
          <a:p>
            <a:fld id="{48FE5571-560F-4DFC-BA97-61ACA5F7AD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0" y="-52130"/>
            <a:ext cx="9144000" cy="45243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66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80000"/>
              </a:lnSpc>
            </a:pPr>
            <a:r>
              <a:rPr lang="en-US" sz="1300" b="1" smtClean="0">
                <a:solidFill>
                  <a:schemeClr val="tx2"/>
                </a:solidFill>
                <a:latin typeface="Cambria" panose="02040503050406030204" pitchFamily="18" charset="0"/>
              </a:rPr>
              <a:t>Lập</a:t>
            </a:r>
            <a:r>
              <a:rPr lang="en-US" sz="1300" b="1" baseline="0" smtClean="0">
                <a:solidFill>
                  <a:schemeClr val="tx2"/>
                </a:solidFill>
                <a:latin typeface="Cambria" panose="02040503050406030204" pitchFamily="18" charset="0"/>
              </a:rPr>
              <a:t> trình Android</a:t>
            </a:r>
            <a:endParaRPr lang="en-US" sz="1300" b="1" baseline="0" smtClean="0">
              <a:solidFill>
                <a:srgbClr val="0070C0"/>
              </a:solidFill>
              <a:latin typeface="Cambria" panose="02040503050406030204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17249" y="11668"/>
            <a:ext cx="5392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0" i="0" kern="1200" cap="small" smtClean="0">
                <a:solidFill>
                  <a:srgbClr val="002060"/>
                </a:solidFill>
                <a:effectLst/>
                <a:latin typeface="Cambria" panose="02040503050406030204" pitchFamily="18" charset="0"/>
                <a:ea typeface="+mn-ea"/>
                <a:cs typeface="+mn-cs"/>
              </a:rPr>
              <a:t>Working Hard &amp; Smart today for a better tomorrow</a:t>
            </a:r>
            <a:endParaRPr lang="en-US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692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203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12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098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46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858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128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714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193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218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F62C2-72EA-4953-A1D6-568F980002B8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844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m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tm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mp"/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tm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tm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itle 1"/>
          <p:cNvSpPr txBox="1">
            <a:spLocks/>
          </p:cNvSpPr>
          <p:nvPr/>
        </p:nvSpPr>
        <p:spPr bwMode="auto">
          <a:xfrm>
            <a:off x="990600" y="1828800"/>
            <a:ext cx="7239000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lvl="0">
              <a:defRPr/>
            </a:pPr>
            <a:r>
              <a:rPr lang="en-US" kern="0">
                <a:solidFill>
                  <a:srgbClr val="002060"/>
                </a:solidFill>
                <a:latin typeface="Cambria" panose="02040503050406030204" pitchFamily="18" charset="0"/>
              </a:rPr>
              <a:t>Giới thiệu SQLite</a:t>
            </a:r>
            <a:endParaRPr kumimoji="0" lang="en-US" sz="4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pic>
        <p:nvPicPr>
          <p:cNvPr id="1026" name="Picture 2" descr="Image result for android vs i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063194"/>
            <a:ext cx="4152900" cy="237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2992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45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Nội dung bài học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9" name="Rectangle 8"/>
          <p:cNvSpPr/>
          <p:nvPr/>
        </p:nvSpPr>
        <p:spPr>
          <a:xfrm>
            <a:off x="513150" y="1170737"/>
            <a:ext cx="75640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smtClean="0">
                <a:solidFill>
                  <a:srgbClr val="000000"/>
                </a:solidFill>
                <a:latin typeface="Cambria" panose="02040503050406030204" pitchFamily="18" charset="0"/>
              </a:rPr>
              <a:t>Giới </a:t>
            </a:r>
            <a:r>
              <a:rPr lang="en-US" sz="2400">
                <a:solidFill>
                  <a:srgbClr val="000000"/>
                </a:solidFill>
                <a:latin typeface="Cambria" panose="02040503050406030204" pitchFamily="18" charset="0"/>
              </a:rPr>
              <a:t>thiệu SQLITE </a:t>
            </a:r>
            <a:endParaRPr lang="en-US" sz="2400" smtClean="0">
              <a:solidFill>
                <a:srgbClr val="000000"/>
              </a:solidFill>
              <a:latin typeface="Cambria" panose="0204050305040603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smtClean="0">
                <a:solidFill>
                  <a:srgbClr val="000000"/>
                </a:solidFill>
                <a:latin typeface="Cambria" panose="02040503050406030204" pitchFamily="18" charset="0"/>
              </a:rPr>
              <a:t>Cách </a:t>
            </a:r>
            <a:r>
              <a:rPr lang="en-US" sz="2400">
                <a:solidFill>
                  <a:srgbClr val="000000"/>
                </a:solidFill>
                <a:latin typeface="Cambria" panose="02040503050406030204" pitchFamily="18" charset="0"/>
              </a:rPr>
              <a:t>cài plug in SqliteManager trong </a:t>
            </a:r>
            <a:r>
              <a:rPr lang="en-US" sz="2400" smtClean="0">
                <a:solidFill>
                  <a:srgbClr val="000000"/>
                </a:solidFill>
                <a:latin typeface="Cambria" panose="02040503050406030204" pitchFamily="18" charset="0"/>
              </a:rPr>
              <a:t>firefox/Google Chrome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2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400" b="1">
                  <a:solidFill>
                    <a:srgbClr val="000000"/>
                  </a:solidFill>
                  <a:latin typeface="Cambria" panose="02040503050406030204" pitchFamily="18" charset="0"/>
                </a:rPr>
                <a:t>Giới thiệu SQLITE </a:t>
              </a: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Rectangle 7"/>
          <p:cNvSpPr txBox="1">
            <a:spLocks noChangeArrowheads="1"/>
          </p:cNvSpPr>
          <p:nvPr/>
        </p:nvSpPr>
        <p:spPr bwMode="auto">
          <a:xfrm>
            <a:off x="479321" y="1112709"/>
            <a:ext cx="8207479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125000"/>
              </a:spcBef>
              <a:spcAft>
                <a:spcPct val="0"/>
              </a:spcAft>
              <a:buClr>
                <a:srgbClr val="330066"/>
              </a:buClr>
              <a:buSzPct val="90000"/>
              <a:buFont typeface="Wingdings" panose="05000000000000000000" pitchFamily="2" charset="2"/>
              <a:buChar char="q"/>
              <a:tabLst/>
              <a:defRPr/>
            </a:pPr>
            <a:r>
              <a:rPr kumimoji="0" lang="vi-V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Cambria" panose="02040503050406030204" pitchFamily="18" charset="0"/>
              </a:rPr>
              <a:t>SQLite là </a:t>
            </a:r>
            <a:r>
              <a:rPr kumimoji="0" lang="vi-V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mbria" panose="02040503050406030204" pitchFamily="18" charset="0"/>
              </a:rPr>
              <a:t>cơ sở dữ liệu mở </a:t>
            </a:r>
            <a:r>
              <a:rPr kumimoji="0" lang="vi-V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Cambria" panose="02040503050406030204" pitchFamily="18" charset="0"/>
              </a:rPr>
              <a:t>được nhúng vào Android, hỗ trợ các đặc điểm về quan hệ chuẩn của cơ sở dữ liệu như cú pháp, transaction, các câu lệnh.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125000"/>
              </a:spcBef>
              <a:spcAft>
                <a:spcPct val="0"/>
              </a:spcAft>
              <a:buClr>
                <a:srgbClr val="330066"/>
              </a:buClr>
              <a:buSzPct val="90000"/>
              <a:buFont typeface="Wingdings" panose="05000000000000000000" pitchFamily="2" charset="2"/>
              <a:buChar char="q"/>
              <a:tabLst/>
              <a:defRPr/>
            </a:pPr>
            <a:r>
              <a:rPr kumimoji="0" lang="vi-V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Cambria" panose="02040503050406030204" pitchFamily="18" charset="0"/>
              </a:rPr>
              <a:t> Sử dụng SQLite không yêu cầu về thiết lập bất cứ cơ sở dữ liệu hoặc</a:t>
            </a:r>
            <a:r>
              <a:rPr kumimoji="0" lang="en-US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Cambria" panose="02040503050406030204" pitchFamily="18" charset="0"/>
              </a:rPr>
              <a:t> đòi hỏi quyền</a:t>
            </a:r>
            <a:r>
              <a:rPr kumimoji="0" lang="vi-V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Cambria" panose="02040503050406030204" pitchFamily="18" charset="0"/>
              </a:rPr>
              <a:t> admin.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125000"/>
              </a:spcBef>
              <a:spcAft>
                <a:spcPct val="0"/>
              </a:spcAft>
              <a:buClr>
                <a:srgbClr val="330066"/>
              </a:buClr>
              <a:buSzPct val="90000"/>
              <a:buFont typeface="Wingdings" panose="05000000000000000000" pitchFamily="2" charset="2"/>
              <a:buChar char="q"/>
              <a:tabLst/>
              <a:defRPr/>
            </a:pPr>
            <a:r>
              <a:rPr kumimoji="0" lang="vi-V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Cambria" panose="02040503050406030204" pitchFamily="18" charset="0"/>
              </a:rPr>
              <a:t> Hỗ trợ các kiểu dữ liệu: </a:t>
            </a:r>
            <a:r>
              <a:rPr kumimoji="0" lang="vi-V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mbria" panose="02040503050406030204" pitchFamily="18" charset="0"/>
              </a:rPr>
              <a:t>TEXT, INTEGER, REAL, BLOB</a:t>
            </a:r>
            <a:r>
              <a:rPr kumimoji="0" lang="vi-V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Cambria" panose="02040503050406030204" pitchFamily="18" charset="0"/>
              </a:rPr>
              <a:t>.</a:t>
            </a:r>
            <a:endParaRPr kumimoji="0" lang="en-US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20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 txBox="1">
            <a:spLocks noChangeArrowheads="1"/>
          </p:cNvSpPr>
          <p:nvPr/>
        </p:nvSpPr>
        <p:spPr bwMode="auto">
          <a:xfrm>
            <a:off x="349913" y="1095502"/>
            <a:ext cx="7920037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200000"/>
              </a:lnSpc>
              <a:spcBef>
                <a:spcPct val="125000"/>
              </a:spcBef>
              <a:spcAft>
                <a:spcPct val="0"/>
              </a:spcAft>
              <a:buClr>
                <a:srgbClr val="330066"/>
              </a:buClr>
              <a:buSzPct val="90000"/>
              <a:buFont typeface="Wingdings" panose="05000000000000000000" pitchFamily="2" charset="2"/>
              <a:buChar char="q"/>
              <a:tabLst/>
              <a:defRPr/>
            </a:pPr>
            <a:r>
              <a:rPr kumimoji="0" lang="vi-V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MS PGothic" panose="020B0600070205080204" pitchFamily="34" charset="-128"/>
              </a:rPr>
              <a:t>Đường dẫn của cơ sở dữ liệu: </a:t>
            </a:r>
            <a:endParaRPr kumimoji="0" lang="en-US" altLang="en-US" sz="2000" b="1" i="0" u="none" strike="noStrike" kern="0" cap="none" spc="0" normalizeH="0" baseline="0" noProof="0" smtClean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Arial"/>
              <a:ea typeface="MS PGothic" panose="020B0600070205080204" pitchFamily="34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125000"/>
              </a:spcBef>
              <a:spcAft>
                <a:spcPct val="0"/>
              </a:spcAft>
              <a:buClr>
                <a:srgbClr val="330066"/>
              </a:buClr>
              <a:buSzPct val="9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000" b="1" i="0" u="none" strike="noStrike" kern="0" cap="none" spc="0" normalizeH="0" baseline="0" noProof="0" smtClean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Arial"/>
              <a:ea typeface="MS PGothic" panose="020B0600070205080204" pitchFamily="34" charset="-128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200000"/>
              </a:lnSpc>
              <a:spcBef>
                <a:spcPct val="125000"/>
              </a:spcBef>
              <a:spcAft>
                <a:spcPct val="0"/>
              </a:spcAft>
              <a:buClr>
                <a:srgbClr val="330066"/>
              </a:buClr>
              <a:buSzPct val="90000"/>
              <a:buFont typeface="Wingdings" panose="05000000000000000000" pitchFamily="2" charset="2"/>
              <a:buChar char="q"/>
              <a:tabLst/>
              <a:defRPr/>
            </a:pPr>
            <a:r>
              <a:rPr kumimoji="0" lang="vi-V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MS PGothic" panose="020B0600070205080204" pitchFamily="34" charset="-128"/>
              </a:rPr>
              <a:t>Cơ sở dữ liệu SQLite cung cấp riêng cho ứng dụng tạo nó. Nếu cần cung cấp dữ liệu cho các ứng dụng khác, nên sử dụng </a:t>
            </a:r>
            <a:r>
              <a:rPr kumimoji="0" lang="vi-VN" altLang="en-US" sz="2000" b="1" i="1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MS PGothic" panose="020B0600070205080204" pitchFamily="34" charset="-128"/>
              </a:rPr>
              <a:t>Content Provider.</a:t>
            </a:r>
            <a:endParaRPr kumimoji="0" lang="en-US" altLang="en-US" sz="2000" b="1" i="1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ea typeface="MS PGothic" panose="020B0600070205080204" pitchFamily="34" charset="-128"/>
            </a:endParaRPr>
          </a:p>
        </p:txBody>
      </p:sp>
      <p:sp>
        <p:nvSpPr>
          <p:cNvPr id="10" name="Rounded Rectangle 1"/>
          <p:cNvSpPr>
            <a:spLocks noChangeArrowheads="1"/>
          </p:cNvSpPr>
          <p:nvPr/>
        </p:nvSpPr>
        <p:spPr bwMode="auto">
          <a:xfrm>
            <a:off x="1357975" y="2032127"/>
            <a:ext cx="6408738" cy="935038"/>
          </a:xfrm>
          <a:prstGeom prst="roundRect">
            <a:avLst>
              <a:gd name="adj" fmla="val 16667"/>
            </a:avLst>
          </a:prstGeom>
          <a:solidFill>
            <a:srgbClr val="CCFFCC">
              <a:alpha val="12941"/>
            </a:srgbClr>
          </a:solidFill>
          <a:ln w="9525" algn="ctr">
            <a:solidFill>
              <a:srgbClr val="006600"/>
            </a:solidFill>
            <a:round/>
            <a:headEnd/>
            <a:tailEnd/>
          </a:ln>
        </p:spPr>
        <p:txBody>
          <a:bodyPr lIns="92075" tIns="46038" rIns="92075" bIns="46038" anchor="ctr"/>
          <a:lstStyle>
            <a:lvl1pPr marL="342900" indent="-342900">
              <a:defRPr sz="2000" b="1">
                <a:solidFill>
                  <a:srgbClr val="333399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>
              <a:defRPr sz="2000" b="1">
                <a:solidFill>
                  <a:srgbClr val="333399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 b="1">
                <a:solidFill>
                  <a:srgbClr val="333399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 b="1">
                <a:solidFill>
                  <a:srgbClr val="333399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 b="1">
                <a:solidFill>
                  <a:srgbClr val="333399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99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99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99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333399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1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330066"/>
              </a:buClr>
              <a:buSzPct val="70000"/>
              <a:buFontTx/>
              <a:buNone/>
              <a:tabLst/>
              <a:defRPr/>
            </a:pPr>
            <a:r>
              <a:rPr kumimoji="0" lang="vi-VN" alt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</a:rPr>
              <a:t>DATA/data/APP_NAME/databases/FILENAME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1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400" b="1">
                  <a:solidFill>
                    <a:srgbClr val="000000"/>
                  </a:solidFill>
                  <a:latin typeface="Cambria" panose="02040503050406030204" pitchFamily="18" charset="0"/>
                </a:rPr>
                <a:t>Giới thiệu SQLITE </a:t>
              </a:r>
            </a:p>
          </p:txBody>
        </p:sp>
        <p:grpSp>
          <p:nvGrpSpPr>
            <p:cNvPr id="1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1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1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3514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SQLiteOpenHelper</a:t>
              </a: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Rectangle 7"/>
          <p:cNvSpPr txBox="1">
            <a:spLocks noChangeArrowheads="1"/>
          </p:cNvSpPr>
          <p:nvPr/>
        </p:nvSpPr>
        <p:spPr bwMode="auto">
          <a:xfrm>
            <a:off x="479321" y="1112709"/>
            <a:ext cx="8207479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just">
              <a:lnSpc>
                <a:spcPct val="150000"/>
              </a:lnSpc>
              <a:buClr>
                <a:srgbClr val="330066"/>
              </a:buClr>
              <a:defRPr/>
            </a:pPr>
            <a:r>
              <a:rPr lang="en-US" sz="2400" kern="0">
                <a:latin typeface="Cambria" panose="02040503050406030204" pitchFamily="18" charset="0"/>
              </a:rPr>
              <a:t>SQLiteOpenHelper</a:t>
            </a:r>
            <a:r>
              <a:rPr lang="vi-VN" altLang="en-US" sz="2400" kern="0">
                <a:latin typeface="Cambria" panose="02040503050406030204" pitchFamily="18" charset="0"/>
              </a:rPr>
              <a:t> là </a:t>
            </a:r>
            <a:r>
              <a:rPr lang="en-US" sz="2400" kern="0">
                <a:latin typeface="Cambria" panose="02040503050406030204" pitchFamily="18" charset="0"/>
              </a:rPr>
              <a:t>một lớp tích hợp sẵn của gói </a:t>
            </a:r>
            <a:r>
              <a:rPr lang="en-US" sz="2400" kern="0" smtClean="0">
                <a:latin typeface="Cambria" panose="02040503050406030204" pitchFamily="18" charset="0"/>
              </a:rPr>
              <a:t>android.database.sqlite.SQLiteDatabase.</a:t>
            </a:r>
          </a:p>
          <a:p>
            <a:pPr algn="just">
              <a:lnSpc>
                <a:spcPct val="150000"/>
              </a:lnSpc>
              <a:buClr>
                <a:srgbClr val="330066"/>
              </a:buClr>
              <a:defRPr/>
            </a:pPr>
            <a:r>
              <a:rPr lang="en-US" sz="2400" kern="0">
                <a:latin typeface="Cambria" panose="02040503050406030204" pitchFamily="18" charset="0"/>
              </a:rPr>
              <a:t>L</a:t>
            </a:r>
            <a:r>
              <a:rPr lang="vi-VN" sz="2400" kern="0" smtClean="0">
                <a:latin typeface="Cambria" panose="02040503050406030204" pitchFamily="18" charset="0"/>
              </a:rPr>
              <a:t>à </a:t>
            </a:r>
            <a:r>
              <a:rPr lang="vi-VN" sz="2400" kern="0">
                <a:latin typeface="Cambria" panose="02040503050406030204" pitchFamily="18" charset="0"/>
              </a:rPr>
              <a:t>một lớp trợ giúp để quản lý việc tạo cơ sở dữ liệu SQLite và quản lý phiên </a:t>
            </a:r>
            <a:r>
              <a:rPr lang="vi-VN" sz="2400" kern="0" smtClean="0">
                <a:latin typeface="Cambria" panose="02040503050406030204" pitchFamily="18" charset="0"/>
              </a:rPr>
              <a:t>bản</a:t>
            </a:r>
            <a:r>
              <a:rPr lang="en-US" sz="2400" kern="0" smtClean="0">
                <a:latin typeface="Cambria" panose="02040503050406030204" pitchFamily="18" charset="0"/>
              </a:rPr>
              <a:t>.</a:t>
            </a:r>
          </a:p>
          <a:p>
            <a:pPr algn="just">
              <a:lnSpc>
                <a:spcPct val="150000"/>
              </a:lnSpc>
              <a:buClr>
                <a:srgbClr val="330066"/>
              </a:buClr>
              <a:defRPr/>
            </a:pPr>
            <a:r>
              <a:rPr lang="vi-VN" sz="2400" kern="0">
                <a:latin typeface="Cambria" panose="02040503050406030204" pitchFamily="18" charset="0"/>
              </a:rPr>
              <a:t>Trong lớp này, chúng ta sẽ thực hiện hai phương thức ghi đè onCreate () và onUpgrade </a:t>
            </a:r>
            <a:r>
              <a:rPr lang="vi-VN" sz="2400" kern="0" smtClean="0">
                <a:latin typeface="Cambria" panose="02040503050406030204" pitchFamily="18" charset="0"/>
              </a:rPr>
              <a:t>()</a:t>
            </a:r>
            <a:endParaRPr lang="vi-VN" altLang="en-US" sz="2400" kern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27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400" b="1">
                  <a:latin typeface="+mj-lt"/>
                </a:rPr>
                <a:t>P</a:t>
              </a:r>
              <a:r>
                <a:rPr lang="vi-VN" sz="2400" b="1" smtClean="0">
                  <a:latin typeface="+mj-lt"/>
                </a:rPr>
                <a:t>hương </a:t>
              </a:r>
              <a:r>
                <a:rPr lang="vi-VN" sz="2400" b="1">
                  <a:latin typeface="+mj-lt"/>
                </a:rPr>
                <a:t>thức onCreate ()</a:t>
              </a: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Rectangle 7"/>
          <p:cNvSpPr txBox="1">
            <a:spLocks noChangeArrowheads="1"/>
          </p:cNvSpPr>
          <p:nvPr/>
        </p:nvSpPr>
        <p:spPr bwMode="auto">
          <a:xfrm>
            <a:off x="505776" y="1295401"/>
            <a:ext cx="8207479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defRPr/>
            </a:pPr>
            <a:r>
              <a:rPr lang="vi-VN" sz="2400">
                <a:latin typeface="+mj-lt"/>
              </a:rPr>
              <a:t>OnCreate() được gọi khi cơ sở dữ liệu được tạo lần đầu tiên. </a:t>
            </a:r>
            <a:endParaRPr lang="en-US" sz="2400">
              <a:latin typeface="+mj-lt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defRPr/>
            </a:pPr>
            <a:r>
              <a:rPr lang="vi-VN" sz="2400">
                <a:latin typeface="+mj-lt"/>
              </a:rPr>
              <a:t>Nó chỉ được gọi một lần trong toàn bộ vòng đời ứng </a:t>
            </a:r>
            <a:r>
              <a:rPr lang="vi-VN" sz="2400" smtClean="0">
                <a:latin typeface="+mj-lt"/>
              </a:rPr>
              <a:t>dụng.</a:t>
            </a:r>
            <a:endParaRPr lang="en-US" sz="2400" smtClean="0">
              <a:latin typeface="+mj-lt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defRPr/>
            </a:pPr>
            <a:r>
              <a:rPr lang="vi-VN" sz="2400" smtClean="0">
                <a:latin typeface="+mj-lt"/>
              </a:rPr>
              <a:t>Nó </a:t>
            </a:r>
            <a:r>
              <a:rPr lang="vi-VN" sz="2400">
                <a:latin typeface="+mj-lt"/>
              </a:rPr>
              <a:t>sẽ được gọi bất cứ khi nào có lệnh gọi đầu tiên đến hàm </a:t>
            </a:r>
            <a:r>
              <a:rPr lang="vi-VN" sz="2400" smtClean="0">
                <a:latin typeface="+mj-lt"/>
              </a:rPr>
              <a:t>getReadableDatabase() </a:t>
            </a:r>
            <a:r>
              <a:rPr lang="vi-VN" sz="2400">
                <a:latin typeface="+mj-lt"/>
              </a:rPr>
              <a:t>hoặc getWainedDatabase (). Các hàm này có sẵn trong lớp siêu SQLiteOpenHelper</a:t>
            </a:r>
            <a:r>
              <a:rPr lang="vi-VN" sz="2400" smtClean="0">
                <a:latin typeface="+mj-lt"/>
              </a:rPr>
              <a:t>.</a:t>
            </a:r>
            <a:endParaRPr lang="en-US" sz="240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9647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6019800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400" b="1">
                  <a:latin typeface="+mj-lt"/>
                </a:rPr>
                <a:t>P</a:t>
              </a:r>
              <a:r>
                <a:rPr lang="vi-VN" sz="2400" b="1" smtClean="0">
                  <a:latin typeface="+mj-lt"/>
                </a:rPr>
                <a:t>hương </a:t>
              </a:r>
              <a:r>
                <a:rPr lang="vi-VN" sz="2400" b="1">
                  <a:latin typeface="+mj-lt"/>
                </a:rPr>
                <a:t>thức onCreate </a:t>
              </a:r>
              <a:r>
                <a:rPr lang="vi-VN" sz="2400" b="1" smtClean="0">
                  <a:latin typeface="+mj-lt"/>
                </a:rPr>
                <a:t>()</a:t>
              </a:r>
              <a:r>
                <a:rPr lang="en-US" sz="2400" b="1" smtClean="0">
                  <a:latin typeface="+mj-lt"/>
                </a:rPr>
                <a:t>, onUpgrade</a:t>
              </a:r>
              <a:endParaRPr lang="vi-VN" sz="2400" b="1">
                <a:latin typeface="+mj-lt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Rectangle 7"/>
          <p:cNvSpPr txBox="1">
            <a:spLocks noChangeArrowheads="1"/>
          </p:cNvSpPr>
          <p:nvPr/>
        </p:nvSpPr>
        <p:spPr bwMode="auto">
          <a:xfrm>
            <a:off x="505776" y="1295401"/>
            <a:ext cx="8207479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buNone/>
              <a:defRPr/>
            </a:pPr>
            <a:endParaRPr lang="en-US" sz="2400">
              <a:latin typeface="+mj-lt"/>
            </a:endParaRPr>
          </a:p>
        </p:txBody>
      </p:sp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08" y="1396064"/>
            <a:ext cx="7952424" cy="2109136"/>
          </a:xfrm>
          <a:prstGeom prst="rect">
            <a:avLst/>
          </a:prstGeom>
        </p:spPr>
      </p:pic>
      <p:pic>
        <p:nvPicPr>
          <p:cNvPr id="12" name="Picture 11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32" y="3619001"/>
            <a:ext cx="79787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48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6019800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400" b="1" smtClean="0">
                  <a:latin typeface="+mj-lt"/>
                </a:rPr>
                <a:t>Các loại truy vấn</a:t>
              </a:r>
              <a:endParaRPr lang="vi-VN" sz="2400" b="1">
                <a:latin typeface="+mj-lt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Rectangle 7"/>
          <p:cNvSpPr txBox="1">
            <a:spLocks noChangeArrowheads="1"/>
          </p:cNvSpPr>
          <p:nvPr/>
        </p:nvSpPr>
        <p:spPr bwMode="auto">
          <a:xfrm>
            <a:off x="505776" y="1295401"/>
            <a:ext cx="8207479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buNone/>
              <a:defRPr/>
            </a:pPr>
            <a:endParaRPr lang="en-US" sz="2400">
              <a:latin typeface="+mj-lt"/>
            </a:endParaRPr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4" y="1638301"/>
            <a:ext cx="7484288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1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6019800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400" b="1" smtClean="0">
                  <a:latin typeface="+mj-lt"/>
                </a:rPr>
                <a:t>Ví dụ 1</a:t>
              </a:r>
              <a:endParaRPr lang="vi-VN" sz="2400" b="1">
                <a:latin typeface="+mj-lt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Rectangle 7"/>
          <p:cNvSpPr txBox="1">
            <a:spLocks noChangeArrowheads="1"/>
          </p:cNvSpPr>
          <p:nvPr/>
        </p:nvSpPr>
        <p:spPr bwMode="auto">
          <a:xfrm>
            <a:off x="979595" y="1295400"/>
            <a:ext cx="2466023" cy="2514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buNone/>
            </a:pPr>
            <a:r>
              <a:rPr lang="en-US" sz="2400"/>
              <a:t>Một công việc gồm: Mã Công việc, Tên công việc, mô </a:t>
            </a:r>
            <a:r>
              <a:rPr lang="en-US" sz="2400" smtClean="0"/>
              <a:t>tả. Tạo </a:t>
            </a:r>
            <a:r>
              <a:rPr lang="en-US" sz="2400"/>
              <a:t>1 chương trình sử dụng SQL để tạo 1 CSDL với bảng công việc trên, thêm 5 mẫu tin và xuất 5 mẫu tin ra màn hình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buNone/>
              <a:defRPr/>
            </a:pPr>
            <a:endParaRPr lang="en-US" sz="1800">
              <a:latin typeface="+mj-lt"/>
            </a:endParaRPr>
          </a:p>
        </p:txBody>
      </p:sp>
      <p:pic>
        <p:nvPicPr>
          <p:cNvPr id="10" name="Picture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304800"/>
            <a:ext cx="41910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70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6019800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400" b="1" smtClean="0">
                  <a:latin typeface="+mj-lt"/>
                </a:rPr>
                <a:t>Các bước thực hiện</a:t>
              </a:r>
              <a:endParaRPr lang="vi-VN" sz="2400" b="1">
                <a:latin typeface="+mj-lt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Rectangle 7"/>
          <p:cNvSpPr txBox="1">
            <a:spLocks noChangeArrowheads="1"/>
          </p:cNvSpPr>
          <p:nvPr/>
        </p:nvSpPr>
        <p:spPr bwMode="auto">
          <a:xfrm>
            <a:off x="505776" y="1295401"/>
            <a:ext cx="8207479" cy="53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buNone/>
              <a:defRPr/>
            </a:pPr>
            <a:r>
              <a:rPr lang="en-US" sz="2400" smtClean="0">
                <a:latin typeface="+mj-lt"/>
              </a:rPr>
              <a:t>Bước 1:  </a:t>
            </a:r>
            <a:endParaRPr lang="en-US" sz="2400">
              <a:latin typeface="+mj-lt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371600" y="1828800"/>
            <a:ext cx="5134610" cy="78483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Tạo một class – DataBase</a:t>
            </a:r>
            <a:endParaRPr kumimoji="0" lang="en-US" alt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 Unicode MS" panose="020B0604020202020204" pitchFamily="34" charset="-128"/>
              <a:ea typeface="Times New Roman" panose="02020603050405020304" pitchFamily="18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Gõ </a:t>
            </a:r>
            <a:r>
              <a:rPr kumimoji="0" lang="en-US" altLang="en-US" b="1" i="0" u="none" strike="noStrike" cap="none" normalizeH="0" baseline="0" smtClean="0">
                <a:ln>
                  <a:noFill/>
                </a:ln>
                <a:solidFill>
                  <a:srgbClr val="000080"/>
                </a:solidFill>
                <a:effectLst/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extends </a:t>
            </a:r>
            <a:r>
              <a:rPr kumimoji="0" lang="en-US" altLang="en-US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 Unicode MS" panose="020B0604020202020204" pitchFamily="34" charset="-128"/>
                <a:ea typeface="Times New Roman" panose="02020603050405020304" pitchFamily="18" charset="0"/>
                <a:cs typeface="Courier New" panose="02070309020205020404" pitchFamily="49" charset="0"/>
              </a:rPr>
              <a:t>SQLiteOpenHelper</a:t>
            </a:r>
            <a:r>
              <a:rPr kumimoji="0" lang="en-US" altLang="en-US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4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7"/>
          <p:cNvSpPr txBox="1">
            <a:spLocks noChangeArrowheads="1"/>
          </p:cNvSpPr>
          <p:nvPr/>
        </p:nvSpPr>
        <p:spPr bwMode="auto">
          <a:xfrm>
            <a:off x="577146" y="2676692"/>
            <a:ext cx="8207479" cy="53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buNone/>
              <a:defRPr/>
            </a:pPr>
            <a:r>
              <a:rPr lang="en-US" sz="2400" smtClean="0">
                <a:latin typeface="+mj-lt"/>
              </a:rPr>
              <a:t>Bước 2: Tạo 2 phương thức onCreate() và onUpgrade()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buNone/>
              <a:defRPr/>
            </a:pPr>
            <a:r>
              <a:rPr lang="en-US" sz="2400" smtClean="0">
                <a:latin typeface="+mj-lt"/>
              </a:rPr>
              <a:t>Đứng Extends nhấn ALT+Enter</a:t>
            </a:r>
            <a:r>
              <a:rPr lang="en-US" sz="2400"/>
              <a:t>(chọn tất cả)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buNone/>
              <a:defRPr/>
            </a:pPr>
            <a:r>
              <a:rPr lang="en-US" sz="2400" smtClean="0">
                <a:latin typeface="+mj-lt"/>
              </a:rPr>
              <a:t>  </a:t>
            </a:r>
            <a:endParaRPr lang="en-US" sz="2400">
              <a:latin typeface="+mj-lt"/>
            </a:endParaRPr>
          </a:p>
        </p:txBody>
      </p:sp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131" y="3962400"/>
            <a:ext cx="62484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74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6019800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400" b="1" smtClean="0">
                  <a:latin typeface="+mj-lt"/>
                </a:rPr>
                <a:t>Các bước thực hiện</a:t>
              </a:r>
              <a:endParaRPr lang="vi-VN" sz="2400" b="1">
                <a:latin typeface="+mj-lt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Rectangle 7"/>
          <p:cNvSpPr txBox="1">
            <a:spLocks noChangeArrowheads="1"/>
          </p:cNvSpPr>
          <p:nvPr/>
        </p:nvSpPr>
        <p:spPr bwMode="auto">
          <a:xfrm>
            <a:off x="505776" y="1295401"/>
            <a:ext cx="8207479" cy="53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buNone/>
              <a:defRPr/>
            </a:pPr>
            <a:r>
              <a:rPr lang="en-US" sz="2400" smtClean="0">
                <a:latin typeface="+mj-lt"/>
              </a:rPr>
              <a:t>Bước 3:  </a:t>
            </a:r>
            <a:endParaRPr lang="en-US" sz="2400">
              <a:latin typeface="+mj-lt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371600" y="1767245"/>
            <a:ext cx="5134610" cy="90794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smtClean="0">
                <a:latin typeface="Calibri" panose="020F0502020204030204" pitchFamily="34" charset="0"/>
                <a:cs typeface="Times New Roman" panose="02020603050405020304" pitchFamily="18" charset="0"/>
              </a:rPr>
              <a:t>Tạo Contructor cho CSDL(Chọn ALT+Enter, chọn đầu tiên)</a:t>
            </a:r>
            <a:endParaRPr kumimoji="0" lang="en-US" altLang="en-US" sz="4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7"/>
          <p:cNvSpPr txBox="1">
            <a:spLocks noChangeArrowheads="1"/>
          </p:cNvSpPr>
          <p:nvPr/>
        </p:nvSpPr>
        <p:spPr bwMode="auto">
          <a:xfrm>
            <a:off x="577146" y="2676692"/>
            <a:ext cx="8207479" cy="53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buNone/>
              <a:defRPr/>
            </a:pPr>
            <a:r>
              <a:rPr lang="en-US" sz="2400" smtClean="0">
                <a:latin typeface="+mj-lt"/>
              </a:rPr>
              <a:t>Bước 4: Viết thêm 2 phương thức: QueryData(), GetDada() trong Class DataBase</a:t>
            </a:r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3810000"/>
            <a:ext cx="6679324" cy="228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0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6019800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400" b="1" smtClean="0">
                  <a:latin typeface="+mj-lt"/>
                </a:rPr>
                <a:t>Các bước thực hiện</a:t>
              </a:r>
              <a:endParaRPr lang="vi-VN" sz="2400" b="1">
                <a:latin typeface="+mj-lt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2" name="Rectangle 7"/>
          <p:cNvSpPr txBox="1">
            <a:spLocks noChangeArrowheads="1"/>
          </p:cNvSpPr>
          <p:nvPr/>
        </p:nvSpPr>
        <p:spPr bwMode="auto">
          <a:xfrm>
            <a:off x="566636" y="3279591"/>
            <a:ext cx="8207479" cy="53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ct val="125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q"/>
              <a:defRPr sz="3200" b="1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92150" indent="-234950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rgbClr val="333399"/>
              </a:buClr>
              <a:buFont typeface="Times New Roman" panose="02020603050405020304" pitchFamily="18" charset="0"/>
              <a:buChar char="●"/>
              <a:defRPr sz="2800">
                <a:solidFill>
                  <a:srgbClr val="333399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987425" indent="-180975" algn="l" rtl="0" eaLnBrk="0" fontAlgn="base" hangingPunct="0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rgbClr val="3366FF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281113" indent="-1793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598613" indent="-203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0558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2032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buNone/>
              <a:defRPr/>
            </a:pPr>
            <a:r>
              <a:rPr lang="en-US" sz="2400" smtClean="0">
                <a:latin typeface="+mj-lt"/>
              </a:rPr>
              <a:t>Bước 5: Vào MainActivity Khai báo DataBase database;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330066"/>
              </a:buClr>
              <a:buNone/>
              <a:defRPr/>
            </a:pPr>
            <a:r>
              <a:rPr lang="en-US" sz="2400" smtClean="0">
                <a:latin typeface="+mj-lt"/>
              </a:rPr>
              <a:t>và viết lần lượt các phương thức</a:t>
            </a:r>
          </a:p>
        </p:txBody>
      </p:sp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97" y="1338438"/>
            <a:ext cx="7000567" cy="1771809"/>
          </a:xfrm>
          <a:prstGeom prst="rect">
            <a:avLst/>
          </a:prstGeom>
        </p:spPr>
      </p:pic>
      <p:pic>
        <p:nvPicPr>
          <p:cNvPr id="14" name="Picture 1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49" y="4332438"/>
            <a:ext cx="876299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55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6019800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400" b="1" smtClean="0">
                  <a:latin typeface="+mj-lt"/>
                </a:rPr>
                <a:t>Các bước thực hiện</a:t>
              </a:r>
              <a:endParaRPr lang="vi-VN" sz="2400" b="1">
                <a:latin typeface="+mj-lt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25" y="1175992"/>
            <a:ext cx="8333549" cy="1795808"/>
          </a:xfrm>
          <a:prstGeom prst="rect">
            <a:avLst/>
          </a:prstGeo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25" y="3080992"/>
            <a:ext cx="8176575" cy="3358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50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533400"/>
            <a:ext cx="8991600" cy="4419600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4953000"/>
            <a:ext cx="876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17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33399"/>
            <a:ext cx="7772400" cy="5770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88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ndroid Emulator - Pixel_2_API_26:555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531" y="609600"/>
            <a:ext cx="3162741" cy="5858693"/>
          </a:xfrm>
          <a:prstGeom prst="rect">
            <a:avLst/>
          </a:prstGeom>
        </p:spPr>
      </p:pic>
      <p:pic>
        <p:nvPicPr>
          <p:cNvPr id="3" name="Picture 2" descr="Android Emulator - Pixel_2_API_26:55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629" y="499653"/>
            <a:ext cx="3162741" cy="5858693"/>
          </a:xfrm>
          <a:prstGeom prst="rect">
            <a:avLst/>
          </a:prstGeom>
        </p:spPr>
      </p:pic>
      <p:pic>
        <p:nvPicPr>
          <p:cNvPr id="4" name="Picture 3" descr="Android Emulator - Pixel_2_API_26:55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004" y="499653"/>
            <a:ext cx="3162741" cy="585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12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09600"/>
            <a:ext cx="2724530" cy="5668166"/>
          </a:xfrm>
          <a:prstGeom prst="rect">
            <a:avLst/>
          </a:prstGeom>
        </p:spPr>
      </p:pic>
      <p:pic>
        <p:nvPicPr>
          <p:cNvPr id="3" name="Picture 2" descr="Android Emulator - Pixel_2_API_26:55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629" y="499653"/>
            <a:ext cx="3162741" cy="5858693"/>
          </a:xfrm>
          <a:prstGeom prst="rect">
            <a:avLst/>
          </a:prstGeom>
        </p:spPr>
      </p:pic>
      <p:pic>
        <p:nvPicPr>
          <p:cNvPr id="4" name="Picture 3" descr="Android Emulator - Pixel_2_API_26:55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259" y="609600"/>
            <a:ext cx="3162741" cy="585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75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113061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1" u="none" strike="noStrike" cap="none" normalizeH="0" baseline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Hình  1: Ban đầu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1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09600"/>
            <a:ext cx="2743200" cy="5305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797859"/>
            <a:ext cx="2712563" cy="499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187" y="770965"/>
            <a:ext cx="3014763" cy="5020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Thiết kế giao diện hiển thị dữ liệu từ 1 DataBase với thành phần như sau: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990600"/>
            <a:ext cx="2546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mtClean="0"/>
              <a:t>Bước 1: Tạo lớp CSDL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09599" y="1676400"/>
            <a:ext cx="5382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mtClean="0"/>
              <a:t>Bước 2: Vào MainActivity </a:t>
            </a:r>
            <a:r>
              <a:rPr lang="vi-VN" smtClean="0">
                <a:sym typeface="Wingdings" panose="05000000000000000000" pitchFamily="2" charset="2"/>
              </a:rPr>
              <a:t> viết tạo CSDL   Xóa</a:t>
            </a: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09599" y="2362200"/>
            <a:ext cx="54405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mtClean="0"/>
              <a:t>Bước 3: Tạo lớp cần quản lý: Sinh Viên, Mặt hàngg</a:t>
            </a:r>
          </a:p>
          <a:p>
            <a:r>
              <a:rPr lang="vi-VN"/>
              <a:t> </a:t>
            </a:r>
            <a:r>
              <a:rPr lang="vi-VN" smtClean="0"/>
              <a:t>- Tạo các thuộc tính trong lớp</a:t>
            </a:r>
          </a:p>
          <a:p>
            <a:pPr marL="285750" indent="-285750">
              <a:buFontTx/>
              <a:buChar char="-"/>
            </a:pPr>
            <a:r>
              <a:rPr lang="vi-VN" smtClean="0"/>
              <a:t>Tạo các Getter và Setter()</a:t>
            </a:r>
          </a:p>
          <a:p>
            <a:pPr marL="285750" indent="-285750">
              <a:buFontTx/>
              <a:buChar char="-"/>
            </a:pPr>
            <a:r>
              <a:rPr lang="vi-VN" smtClean="0"/>
              <a:t>Tạo các Contructor (có đối số, không đối số)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598" y="3878997"/>
            <a:ext cx="5845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mtClean="0"/>
              <a:t>Bước 4: Thiết kế hiển thị 1 dữ liệu: item(Thêm 1 layout)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598" y="4800600"/>
            <a:ext cx="3752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mtClean="0"/>
              <a:t>Bước 5: Tạo lớp Mặt hàng Adapter</a:t>
            </a:r>
          </a:p>
        </p:txBody>
      </p:sp>
    </p:spTree>
    <p:extLst>
      <p:ext uri="{BB962C8B-B14F-4D97-AF65-F5344CB8AC3E}">
        <p14:creationId xmlns:p14="http://schemas.microsoft.com/office/powerpoint/2010/main" val="112491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971800" y="2555117"/>
            <a:ext cx="266700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600">
                <a:latin typeface="VNI-Heather" pitchFamily="2" charset="0"/>
                <a:cs typeface="Arial" charset="0"/>
              </a:rPr>
              <a:t>END</a:t>
            </a:r>
          </a:p>
        </p:txBody>
      </p:sp>
      <p:pic>
        <p:nvPicPr>
          <p:cNvPr id="9" name="Picture 2" descr="Image result for minion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611302"/>
            <a:ext cx="2181225" cy="234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minion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310736"/>
            <a:ext cx="1905000" cy="1905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loud Callout 10"/>
          <p:cNvSpPr/>
          <p:nvPr/>
        </p:nvSpPr>
        <p:spPr>
          <a:xfrm>
            <a:off x="5486400" y="533400"/>
            <a:ext cx="1714500" cy="1745064"/>
          </a:xfrm>
          <a:prstGeom prst="cloudCallout">
            <a:avLst>
              <a:gd name="adj1" fmla="val 45968"/>
              <a:gd name="adj2" fmla="val 92351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smtClean="0">
                <a:latin typeface="Cambria" panose="02040503050406030204" pitchFamily="18" charset="0"/>
              </a:rPr>
              <a:t>Hey! Coding is easy!</a:t>
            </a:r>
            <a:endParaRPr lang="en-US" b="1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93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1348</TotalTime>
  <Words>524</Words>
  <Application>Microsoft Office PowerPoint</Application>
  <PresentationFormat>On-screen Show (4:3)</PresentationFormat>
  <Paragraphs>65</Paragraphs>
  <Slides>20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Arial Unicode MS</vt:lpstr>
      <vt:lpstr>MS PGothic</vt:lpstr>
      <vt:lpstr>Arial</vt:lpstr>
      <vt:lpstr>Calibri</vt:lpstr>
      <vt:lpstr>Cambria</vt:lpstr>
      <vt:lpstr>Courier New</vt:lpstr>
      <vt:lpstr>Times New Roman</vt:lpstr>
      <vt:lpstr>VNI-Heather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Administrator</cp:lastModifiedBy>
  <cp:revision>334</cp:revision>
  <dcterms:created xsi:type="dcterms:W3CDTF">2011-04-06T04:04:31Z</dcterms:created>
  <dcterms:modified xsi:type="dcterms:W3CDTF">2021-10-02T07:17:28Z</dcterms:modified>
</cp:coreProperties>
</file>