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83" r:id="rId6"/>
    <p:sldId id="284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9" r:id="rId16"/>
    <p:sldId id="269" r:id="rId17"/>
    <p:sldId id="270" r:id="rId18"/>
    <p:sldId id="271" r:id="rId19"/>
    <p:sldId id="272" r:id="rId20"/>
    <p:sldId id="273" r:id="rId21"/>
    <p:sldId id="274" r:id="rId22"/>
    <p:sldId id="280" r:id="rId23"/>
    <p:sldId id="282" r:id="rId24"/>
    <p:sldId id="285" r:id="rId25"/>
    <p:sldId id="286" r:id="rId26"/>
    <p:sldId id="287" r:id="rId27"/>
    <p:sldId id="288" r:id="rId28"/>
    <p:sldId id="289" r:id="rId29"/>
    <p:sldId id="291" r:id="rId30"/>
    <p:sldId id="292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096" y="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9"/>
          <p:cNvGrpSpPr>
            <a:grpSpLocks/>
          </p:cNvGrpSpPr>
          <p:nvPr/>
        </p:nvGrpSpPr>
        <p:grpSpPr bwMode="auto">
          <a:xfrm>
            <a:off x="1143000" y="628650"/>
            <a:ext cx="8012113" cy="2571750"/>
            <a:chOff x="720" y="396"/>
            <a:chExt cx="5047" cy="1620"/>
          </a:xfrm>
        </p:grpSpPr>
        <p:sp>
          <p:nvSpPr>
            <p:cNvPr id="5" name="Rectangle 18"/>
            <p:cNvSpPr>
              <a:spLocks noChangeArrowheads="1"/>
            </p:cNvSpPr>
            <p:nvPr userDrawn="1"/>
          </p:nvSpPr>
          <p:spPr bwMode="gray">
            <a:xfrm>
              <a:off x="1081" y="396"/>
              <a:ext cx="4686" cy="1596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endParaRPr lang="en-US"/>
            </a:p>
          </p:txBody>
        </p:sp>
        <p:sp>
          <p:nvSpPr>
            <p:cNvPr id="6" name="Rectangle 28"/>
            <p:cNvSpPr>
              <a:spLocks noChangeArrowheads="1"/>
            </p:cNvSpPr>
            <p:nvPr userDrawn="1"/>
          </p:nvSpPr>
          <p:spPr bwMode="gray">
            <a:xfrm>
              <a:off x="720" y="1440"/>
              <a:ext cx="576" cy="576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</p:grpSp>
      <p:sp>
        <p:nvSpPr>
          <p:cNvPr id="7" name="Rectangle 17"/>
          <p:cNvSpPr>
            <a:spLocks noChangeArrowheads="1"/>
          </p:cNvSpPr>
          <p:nvPr/>
        </p:nvSpPr>
        <p:spPr bwMode="gray">
          <a:xfrm>
            <a:off x="1130300" y="3141663"/>
            <a:ext cx="8013700" cy="574675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8" name="Rectangle 19"/>
          <p:cNvSpPr>
            <a:spLocks noChangeArrowheads="1"/>
          </p:cNvSpPr>
          <p:nvPr/>
        </p:nvSpPr>
        <p:spPr bwMode="gray">
          <a:xfrm>
            <a:off x="573088" y="2520950"/>
            <a:ext cx="576262" cy="64135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9" name="Rectangle 20"/>
          <p:cNvSpPr>
            <a:spLocks noChangeArrowheads="1"/>
          </p:cNvSpPr>
          <p:nvPr/>
        </p:nvSpPr>
        <p:spPr bwMode="gray">
          <a:xfrm>
            <a:off x="1716088" y="628650"/>
            <a:ext cx="566737" cy="636588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10" name="Rectangle 21"/>
          <p:cNvSpPr>
            <a:spLocks noChangeArrowheads="1"/>
          </p:cNvSpPr>
          <p:nvPr/>
        </p:nvSpPr>
        <p:spPr bwMode="gray">
          <a:xfrm>
            <a:off x="2278063" y="0"/>
            <a:ext cx="585787" cy="635000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11" name="Rectangle 22"/>
          <p:cNvSpPr>
            <a:spLocks noChangeArrowheads="1"/>
          </p:cNvSpPr>
          <p:nvPr/>
        </p:nvSpPr>
        <p:spPr bwMode="gray">
          <a:xfrm>
            <a:off x="2281238" y="628650"/>
            <a:ext cx="585787" cy="631825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12" name="Rectangle 23"/>
          <p:cNvSpPr>
            <a:spLocks noChangeArrowheads="1"/>
          </p:cNvSpPr>
          <p:nvPr/>
        </p:nvSpPr>
        <p:spPr bwMode="gray">
          <a:xfrm>
            <a:off x="1141413" y="1262063"/>
            <a:ext cx="574675" cy="625475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13" name="Rectangle 24"/>
          <p:cNvSpPr>
            <a:spLocks noChangeArrowheads="1"/>
          </p:cNvSpPr>
          <p:nvPr/>
        </p:nvSpPr>
        <p:spPr bwMode="gray">
          <a:xfrm>
            <a:off x="1716088" y="1263650"/>
            <a:ext cx="566737" cy="6223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gray">
          <a:xfrm>
            <a:off x="573088" y="1885950"/>
            <a:ext cx="576262" cy="644525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15" name="Rectangle 26"/>
          <p:cNvSpPr>
            <a:spLocks noChangeArrowheads="1"/>
          </p:cNvSpPr>
          <p:nvPr/>
        </p:nvSpPr>
        <p:spPr bwMode="gray">
          <a:xfrm>
            <a:off x="1141413" y="1885950"/>
            <a:ext cx="576262" cy="644525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16" name="Rectangle 27"/>
          <p:cNvSpPr>
            <a:spLocks noChangeArrowheads="1"/>
          </p:cNvSpPr>
          <p:nvPr/>
        </p:nvSpPr>
        <p:spPr bwMode="gray">
          <a:xfrm>
            <a:off x="0" y="2528888"/>
            <a:ext cx="574675" cy="633412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1752600" y="1800225"/>
            <a:ext cx="6629400" cy="1012825"/>
          </a:xfrm>
        </p:spPr>
        <p:txBody>
          <a:bodyPr/>
          <a:lstStyle>
            <a:lvl1pPr algn="ctr">
              <a:defRPr sz="3600" i="1">
                <a:latin typeface="Verdana" pitchFamily="34" charset="0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600200" y="3276600"/>
            <a:ext cx="6324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6546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228725"/>
            <a:ext cx="8991600" cy="5476875"/>
          </a:xfrm>
        </p:spPr>
        <p:txBody>
          <a:bodyPr/>
          <a:lstStyle>
            <a:lvl1pPr>
              <a:buClr>
                <a:srgbClr val="C00000"/>
              </a:buClr>
              <a:defRPr sz="2000">
                <a:solidFill>
                  <a:srgbClr val="C00000"/>
                </a:solidFill>
                <a:latin typeface="+mj-lt"/>
              </a:defRPr>
            </a:lvl1pPr>
            <a:lvl2pPr>
              <a:buClr>
                <a:srgbClr val="FF0000"/>
              </a:buClr>
              <a:defRPr sz="1800">
                <a:solidFill>
                  <a:srgbClr val="0070C0"/>
                </a:solidFill>
                <a:latin typeface="+mj-lt"/>
              </a:defRPr>
            </a:lvl2pPr>
            <a:lvl3pPr>
              <a:defRPr sz="1800">
                <a:solidFill>
                  <a:srgbClr val="0070C0"/>
                </a:solidFill>
                <a:latin typeface="+mj-lt"/>
              </a:defRPr>
            </a:lvl3pPr>
            <a:lvl4pPr>
              <a:buClr>
                <a:schemeClr val="tx1"/>
              </a:buClr>
              <a:defRPr sz="1800">
                <a:solidFill>
                  <a:srgbClr val="0070C0"/>
                </a:solidFill>
                <a:latin typeface="+mj-lt"/>
              </a:defRPr>
            </a:lvl4pPr>
            <a:lvl5pPr>
              <a:buClr>
                <a:schemeClr val="tx1"/>
              </a:buClr>
              <a:defRPr sz="1800">
                <a:solidFill>
                  <a:srgbClr val="0070C0"/>
                </a:solidFill>
                <a:latin typeface="+mj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010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228725"/>
            <a:ext cx="8991600" cy="5476875"/>
          </a:xfrm>
        </p:spPr>
        <p:txBody>
          <a:bodyPr/>
          <a:lstStyle>
            <a:lvl1pPr>
              <a:buClr>
                <a:srgbClr val="C00000"/>
              </a:buClr>
              <a:defRPr sz="2400">
                <a:solidFill>
                  <a:srgbClr val="C00000"/>
                </a:solidFill>
              </a:defRPr>
            </a:lvl1pPr>
            <a:lvl2pPr>
              <a:buClr>
                <a:srgbClr val="FF0000"/>
              </a:buClr>
              <a:defRPr sz="2200">
                <a:solidFill>
                  <a:schemeClr val="tx2">
                    <a:lumMod val="40000"/>
                    <a:lumOff val="60000"/>
                  </a:schemeClr>
                </a:solidFill>
              </a:defRPr>
            </a:lvl2pPr>
            <a:lvl3pPr>
              <a:defRPr sz="2200">
                <a:solidFill>
                  <a:schemeClr val="tx2">
                    <a:lumMod val="40000"/>
                    <a:lumOff val="60000"/>
                  </a:schemeClr>
                </a:solidFill>
              </a:defRPr>
            </a:lvl3pPr>
            <a:lvl4pPr>
              <a:buClr>
                <a:schemeClr val="tx1"/>
              </a:buClr>
              <a:defRPr sz="2200">
                <a:solidFill>
                  <a:schemeClr val="tx2">
                    <a:lumMod val="40000"/>
                    <a:lumOff val="60000"/>
                  </a:schemeClr>
                </a:solidFill>
              </a:defRPr>
            </a:lvl4pPr>
            <a:lvl5pPr>
              <a:buClr>
                <a:schemeClr val="tx1"/>
              </a:buClr>
              <a:defRPr sz="2200">
                <a:solidFill>
                  <a:schemeClr val="tx2">
                    <a:lumMod val="40000"/>
                    <a:lumOff val="6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42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5943600" y="6537325"/>
            <a:ext cx="2895600" cy="3206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dt" sz="half" idx="12"/>
          </p:nvPr>
        </p:nvSpPr>
        <p:spPr>
          <a:xfrm>
            <a:off x="5943600" y="68263"/>
            <a:ext cx="2590800" cy="2365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23/11/2021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202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287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287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5943600" y="6537325"/>
            <a:ext cx="2895600" cy="3206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30"/>
          <p:cNvSpPr>
            <a:spLocks noGrp="1" noChangeArrowheads="1"/>
          </p:cNvSpPr>
          <p:nvPr>
            <p:ph type="dt" sz="half" idx="12"/>
          </p:nvPr>
        </p:nvSpPr>
        <p:spPr>
          <a:xfrm>
            <a:off x="5943600" y="68263"/>
            <a:ext cx="2590800" cy="2365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23/11/2021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532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5943600" y="6537325"/>
            <a:ext cx="2895600" cy="3206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Rectangle 30"/>
          <p:cNvSpPr>
            <a:spLocks noGrp="1" noChangeArrowheads="1"/>
          </p:cNvSpPr>
          <p:nvPr>
            <p:ph type="dt" sz="half" idx="12"/>
          </p:nvPr>
        </p:nvSpPr>
        <p:spPr>
          <a:xfrm>
            <a:off x="5943600" y="68263"/>
            <a:ext cx="2590800" cy="2365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23/11/2021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899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5943600" y="6537325"/>
            <a:ext cx="2895600" cy="3206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Rectangle 30"/>
          <p:cNvSpPr>
            <a:spLocks noGrp="1" noChangeArrowheads="1"/>
          </p:cNvSpPr>
          <p:nvPr>
            <p:ph type="dt" sz="half" idx="12"/>
          </p:nvPr>
        </p:nvSpPr>
        <p:spPr>
          <a:xfrm>
            <a:off x="5943600" y="68263"/>
            <a:ext cx="2590800" cy="2365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23/11/2021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591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5943600" y="6537325"/>
            <a:ext cx="2895600" cy="3206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Rectangle 30"/>
          <p:cNvSpPr>
            <a:spLocks noGrp="1" noChangeArrowheads="1"/>
          </p:cNvSpPr>
          <p:nvPr>
            <p:ph type="dt" sz="half" idx="12"/>
          </p:nvPr>
        </p:nvSpPr>
        <p:spPr>
          <a:xfrm>
            <a:off x="5943600" y="68263"/>
            <a:ext cx="2590800" cy="2365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23/11/2021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49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5943600" y="6537325"/>
            <a:ext cx="2895600" cy="3206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30"/>
          <p:cNvSpPr>
            <a:spLocks noGrp="1" noChangeArrowheads="1"/>
          </p:cNvSpPr>
          <p:nvPr>
            <p:ph type="dt" sz="half" idx="12"/>
          </p:nvPr>
        </p:nvSpPr>
        <p:spPr>
          <a:xfrm>
            <a:off x="5943600" y="68263"/>
            <a:ext cx="2590800" cy="2365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23/11/2021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649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5943600" y="6537325"/>
            <a:ext cx="2895600" cy="3206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30"/>
          <p:cNvSpPr>
            <a:spLocks noGrp="1" noChangeArrowheads="1"/>
          </p:cNvSpPr>
          <p:nvPr>
            <p:ph type="dt" sz="half" idx="12"/>
          </p:nvPr>
        </p:nvSpPr>
        <p:spPr>
          <a:xfrm>
            <a:off x="5943600" y="68263"/>
            <a:ext cx="2590800" cy="2365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23/11/2021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041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5943600" y="6537325"/>
            <a:ext cx="2895600" cy="3206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dt" sz="half" idx="12"/>
          </p:nvPr>
        </p:nvSpPr>
        <p:spPr>
          <a:xfrm>
            <a:off x="5943600" y="68263"/>
            <a:ext cx="2590800" cy="2365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23/11/2021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34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6019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6019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5943600" y="6537325"/>
            <a:ext cx="2895600" cy="3206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dt" sz="half" idx="12"/>
          </p:nvPr>
        </p:nvSpPr>
        <p:spPr>
          <a:xfrm>
            <a:off x="5943600" y="68263"/>
            <a:ext cx="2590800" cy="23653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23/11/2021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9473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457200"/>
            <a:ext cx="7391400" cy="4873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28725"/>
            <a:ext cx="8229600" cy="5248275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789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228725"/>
            <a:ext cx="8991600" cy="5476875"/>
          </a:xfrm>
        </p:spPr>
        <p:txBody>
          <a:bodyPr/>
          <a:lstStyle>
            <a:lvl1pPr>
              <a:buClr>
                <a:srgbClr val="C00000"/>
              </a:buClr>
              <a:defRPr sz="2400">
                <a:solidFill>
                  <a:srgbClr val="C00000"/>
                </a:solidFill>
              </a:defRPr>
            </a:lvl1pPr>
            <a:lvl2pPr>
              <a:buClr>
                <a:srgbClr val="FF0000"/>
              </a:buClr>
              <a:defRPr sz="2200">
                <a:solidFill>
                  <a:schemeClr val="tx2">
                    <a:lumMod val="40000"/>
                    <a:lumOff val="60000"/>
                  </a:schemeClr>
                </a:solidFill>
              </a:defRPr>
            </a:lvl2pPr>
            <a:lvl3pPr>
              <a:defRPr sz="2200">
                <a:solidFill>
                  <a:schemeClr val="tx2">
                    <a:lumMod val="40000"/>
                    <a:lumOff val="60000"/>
                  </a:schemeClr>
                </a:solidFill>
              </a:defRPr>
            </a:lvl3pPr>
            <a:lvl4pPr>
              <a:buClr>
                <a:schemeClr val="tx1"/>
              </a:buClr>
              <a:defRPr sz="2200">
                <a:solidFill>
                  <a:schemeClr val="tx2">
                    <a:lumMod val="40000"/>
                    <a:lumOff val="60000"/>
                  </a:schemeClr>
                </a:solidFill>
              </a:defRPr>
            </a:lvl4pPr>
            <a:lvl5pPr>
              <a:buClr>
                <a:schemeClr val="tx1"/>
              </a:buClr>
              <a:defRPr sz="2200">
                <a:solidFill>
                  <a:schemeClr val="tx2">
                    <a:lumMod val="40000"/>
                    <a:lumOff val="6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573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5"/>
          <p:cNvSpPr>
            <a:spLocks noChangeArrowheads="1"/>
          </p:cNvSpPr>
          <p:nvPr/>
        </p:nvSpPr>
        <p:spPr bwMode="gray">
          <a:xfrm>
            <a:off x="655638" y="360363"/>
            <a:ext cx="8497887" cy="719137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28725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971800" y="6537325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1143000" y="457200"/>
            <a:ext cx="739140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Rectangle 24"/>
          <p:cNvSpPr>
            <a:spLocks noChangeArrowheads="1"/>
          </p:cNvSpPr>
          <p:nvPr/>
        </p:nvSpPr>
        <p:spPr bwMode="gray">
          <a:xfrm>
            <a:off x="0" y="719138"/>
            <a:ext cx="328613" cy="36195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032" name="Rectangle 25"/>
          <p:cNvSpPr>
            <a:spLocks noChangeArrowheads="1"/>
          </p:cNvSpPr>
          <p:nvPr/>
        </p:nvSpPr>
        <p:spPr bwMode="gray">
          <a:xfrm>
            <a:off x="328613" y="357188"/>
            <a:ext cx="328612" cy="36195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033" name="Rectangle 26"/>
          <p:cNvSpPr>
            <a:spLocks noChangeArrowheads="1"/>
          </p:cNvSpPr>
          <p:nvPr/>
        </p:nvSpPr>
        <p:spPr bwMode="gray">
          <a:xfrm>
            <a:off x="657225" y="0"/>
            <a:ext cx="328613" cy="36195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034" name="Rectangle 28"/>
          <p:cNvSpPr>
            <a:spLocks noChangeArrowheads="1"/>
          </p:cNvSpPr>
          <p:nvPr/>
        </p:nvSpPr>
        <p:spPr bwMode="gray">
          <a:xfrm>
            <a:off x="657225" y="361950"/>
            <a:ext cx="328613" cy="36195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035" name="Rectangle 29"/>
          <p:cNvSpPr>
            <a:spLocks noChangeArrowheads="1"/>
          </p:cNvSpPr>
          <p:nvPr/>
        </p:nvSpPr>
        <p:spPr bwMode="gray">
          <a:xfrm>
            <a:off x="328613" y="719138"/>
            <a:ext cx="328612" cy="36195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>
          <a:solidFill>
            <a:srgbClr val="FF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rgbClr val="2832FF"/>
          </a:solidFill>
          <a:latin typeface="+mj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rgbClr val="2832FF"/>
          </a:solidFill>
          <a:latin typeface="+mj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2832FF"/>
          </a:solidFill>
          <a:latin typeface="+mj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2832FF"/>
          </a:solidFill>
          <a:latin typeface="+mj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&#7897;t%20v&#224;i%20&#273;i&#7875;m%20c&#7847;n%20nh&#7899;%20khi%20l&#224;m%20to&#225;n%20t&#237;nh%20&#273;&#7883;a%20ch&#7881;%20IP.pdf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smtClean="0"/>
              <a:t>8: </a:t>
            </a:r>
            <a:r>
              <a:rPr lang="en-US" dirty="0" err="1" smtClean="0"/>
              <a:t>Địa</a:t>
            </a:r>
            <a:r>
              <a:rPr lang="en-US" dirty="0" smtClean="0"/>
              <a:t> </a:t>
            </a:r>
            <a:r>
              <a:rPr lang="en-US" dirty="0" err="1" smtClean="0"/>
              <a:t>chỉ</a:t>
            </a:r>
            <a:r>
              <a:rPr lang="en-US" dirty="0" smtClean="0"/>
              <a:t> IP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663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Địa chỉ 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khái</a:t>
            </a:r>
            <a:r>
              <a:rPr lang="en-US" sz="2800" dirty="0" smtClean="0"/>
              <a:t> </a:t>
            </a:r>
            <a:r>
              <a:rPr lang="en-US" sz="2800" dirty="0" err="1" smtClean="0"/>
              <a:t>niệm</a:t>
            </a:r>
            <a:r>
              <a:rPr lang="en-US" sz="2800" dirty="0" smtClean="0"/>
              <a:t> IP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nhị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endParaRPr lang="en-US" sz="28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/>
              <a:t>IPv4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lớp</a:t>
            </a:r>
            <a:r>
              <a:rPr lang="en-US" sz="2800" dirty="0" smtClean="0"/>
              <a:t> </a:t>
            </a:r>
            <a:r>
              <a:rPr lang="en-US" sz="2800" dirty="0" err="1" smtClean="0"/>
              <a:t>địa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mạng</a:t>
            </a:r>
            <a:endParaRPr lang="en-US" sz="28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800" dirty="0" smtClean="0"/>
              <a:t>Chia </a:t>
            </a:r>
            <a:r>
              <a:rPr lang="en-US" sz="2800" dirty="0" err="1" smtClean="0"/>
              <a:t>mạng</a:t>
            </a:r>
            <a:r>
              <a:rPr lang="en-US" sz="2800" dirty="0" smtClean="0"/>
              <a:t> con (subnet)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/>
              <a:t>IPv6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6300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khái</a:t>
            </a:r>
            <a:r>
              <a:rPr lang="en-US" dirty="0" smtClean="0"/>
              <a:t> </a:t>
            </a:r>
            <a:r>
              <a:rPr lang="en-US" dirty="0" err="1" smtClean="0"/>
              <a:t>niệm</a:t>
            </a:r>
            <a:r>
              <a:rPr lang="en-US" dirty="0" smtClean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nhị</a:t>
            </a:r>
            <a:r>
              <a:rPr lang="en-US" dirty="0"/>
              <a:t> </a:t>
            </a:r>
            <a:r>
              <a:rPr lang="en-US" dirty="0" err="1" smtClean="0"/>
              <a:t>phân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Địa chỉ host: địa chỉ IP dùng để đặt cho card mạng của mỗi Host.</a:t>
            </a:r>
          </a:p>
          <a:p>
            <a:r>
              <a:rPr lang="en-US" smtClean="0"/>
              <a:t>Địa chỉ mạng: là địa chỉ IP giành cho các mạng. Mỗi mạng có nhiều địa chỉ Host</a:t>
            </a:r>
          </a:p>
          <a:p>
            <a:r>
              <a:rPr lang="en-US" smtClean="0"/>
              <a:t>Địa chỉ Broadcast: là địa chỉ IP để đại diện cho tất cả các Host trong mạng.</a:t>
            </a:r>
          </a:p>
          <a:p>
            <a:r>
              <a:rPr lang="en-US" smtClean="0"/>
              <a:t>Mặt nạ( subnet mask): là số có chiều dài 32bit, giúp chúng ta xác định được dùng làm địa chỉ mạng (network_id)</a:t>
            </a:r>
          </a:p>
          <a:p>
            <a:pPr lvl="1"/>
            <a:r>
              <a:rPr lang="en-US" smtClean="0"/>
              <a:t>Vd:    255.255.255.0:  24 bit dùng làm địa chỉ mạng</a:t>
            </a:r>
          </a:p>
          <a:p>
            <a:pPr lvl="1"/>
            <a:r>
              <a:rPr lang="en-US" smtClean="0"/>
              <a:t>Hoặc 255.255.192.0 : 18 bit dùng làm địa chỉ mạng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35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Các khái </a:t>
            </a:r>
            <a:r>
              <a:rPr lang="en-US" smtClean="0"/>
              <a:t>niệm (tt)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Các phép toán làm việc trên bit:</a:t>
            </a:r>
          </a:p>
          <a:p>
            <a:r>
              <a:rPr lang="en-US">
                <a:solidFill>
                  <a:srgbClr val="FF0000"/>
                </a:solidFill>
              </a:rPr>
              <a:t>Nhị phân sang thập phân và ngược </a:t>
            </a:r>
            <a:r>
              <a:rPr lang="en-US" smtClean="0">
                <a:solidFill>
                  <a:srgbClr val="FF0000"/>
                </a:solidFill>
              </a:rPr>
              <a:t>lại </a:t>
            </a:r>
            <a:endParaRPr lang="en-US">
              <a:solidFill>
                <a:srgbClr val="FF0000"/>
              </a:solidFill>
            </a:endParaRPr>
          </a:p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1333500" y="2133600"/>
            <a:ext cx="6457950" cy="3390900"/>
            <a:chOff x="1352550" y="1733550"/>
            <a:chExt cx="6457950" cy="33909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2550" y="1733550"/>
              <a:ext cx="6438900" cy="33909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371600" y="1733550"/>
              <a:ext cx="6438900" cy="3390900"/>
            </a:xfrm>
            <a:prstGeom prst="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7" name="Right Arrow 6">
            <a:hlinkClick r:id="rId3" action="ppaction://hlinkfile"/>
          </p:cNvPr>
          <p:cNvSpPr/>
          <p:nvPr/>
        </p:nvSpPr>
        <p:spPr bwMode="auto">
          <a:xfrm>
            <a:off x="5029200" y="1676400"/>
            <a:ext cx="457200" cy="30480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7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Các khái niệm (tt)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Đổi từ thập phân sang nhị phân 8 bit : 224 ,256, 126</a:t>
            </a:r>
          </a:p>
          <a:p>
            <a:r>
              <a:rPr lang="en-US" smtClean="0"/>
              <a:t>Kết quả  :</a:t>
            </a:r>
          </a:p>
          <a:p>
            <a:pPr lvl="1"/>
            <a:r>
              <a:rPr lang="en-US" smtClean="0"/>
              <a:t>244 = 11100000</a:t>
            </a:r>
          </a:p>
          <a:p>
            <a:pPr lvl="1"/>
            <a:r>
              <a:rPr lang="en-US" smtClean="0"/>
              <a:t>256 = không đổi được  ( vì số nhị phân 8 bit chỉ đến 255)</a:t>
            </a:r>
          </a:p>
          <a:p>
            <a:pPr lvl="1"/>
            <a:r>
              <a:rPr lang="en-US" smtClean="0"/>
              <a:t>126 = 127 – 1 = 01111110 ( tắt bit 1 về 0 )</a:t>
            </a:r>
          </a:p>
        </p:txBody>
      </p:sp>
    </p:spTree>
    <p:extLst>
      <p:ext uri="{BB962C8B-B14F-4D97-AF65-F5344CB8AC3E}">
        <p14:creationId xmlns:p14="http://schemas.microsoft.com/office/powerpoint/2010/main" val="1239034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Các khái niệm (tt)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Đổi các số sau sang số thập phân : 10011111</a:t>
            </a:r>
          </a:p>
          <a:p>
            <a:r>
              <a:rPr lang="en-US" smtClean="0"/>
              <a:t>Kết quả:  </a:t>
            </a:r>
          </a:p>
          <a:p>
            <a:pPr lvl="1"/>
            <a:r>
              <a:rPr lang="en-US" smtClean="0"/>
              <a:t>10011111 = 10000000 + 11111 = 128 + (100000 -1 ) = 128 + 31 = 159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014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Các khái niệm (tt)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Địa chỉ IP là địa chỉ có cấu trúc, được chia làm 2 phần: network_id &amp; host_id</a:t>
            </a:r>
          </a:p>
          <a:p>
            <a:r>
              <a:rPr lang="en-US" smtClean="0"/>
              <a:t>Kích thước địa chỉ IP: 32bit= 4 byte, mỗi byte được phân cách bằng dấu chấm (.) . Thông thường, giá trị một byte được thể hiện dưới dạng thập phân.</a:t>
            </a:r>
          </a:p>
          <a:p>
            <a:pPr lvl="1"/>
            <a:r>
              <a:rPr lang="en-US" smtClean="0"/>
              <a:t>VD: 192.168.14.100</a:t>
            </a:r>
          </a:p>
          <a:p>
            <a:r>
              <a:rPr lang="en-US" smtClean="0"/>
              <a:t>Chia thành 5 lớp gồm: A, B, C, D, E.</a:t>
            </a:r>
          </a:p>
          <a:p>
            <a:pPr marL="0" indent="0">
              <a:buNone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3631480"/>
            <a:ext cx="4648200" cy="322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95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</a:t>
            </a:r>
            <a:r>
              <a:rPr lang="en-US" dirty="0" smtClean="0"/>
              <a:t>. </a:t>
            </a:r>
            <a:r>
              <a:rPr lang="en-US" dirty="0" smtClean="0"/>
              <a:t>IP </a:t>
            </a:r>
            <a:r>
              <a:rPr lang="en-US" dirty="0" err="1" smtClean="0"/>
              <a:t>v4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lớp</a:t>
            </a:r>
            <a:r>
              <a:rPr lang="en-US" dirty="0" smtClean="0"/>
              <a:t> </a:t>
            </a:r>
            <a:r>
              <a:rPr lang="en-US" dirty="0" err="1" smtClean="0"/>
              <a:t>địa</a:t>
            </a:r>
            <a:r>
              <a:rPr lang="en-US" dirty="0" smtClean="0"/>
              <a:t> </a:t>
            </a:r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mạng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33" y="2133600"/>
            <a:ext cx="8750267" cy="3771132"/>
          </a:xfrm>
        </p:spPr>
      </p:pic>
      <p:sp>
        <p:nvSpPr>
          <p:cNvPr id="5" name="TextBox 4"/>
          <p:cNvSpPr txBox="1"/>
          <p:nvPr/>
        </p:nvSpPr>
        <p:spPr>
          <a:xfrm>
            <a:off x="381000" y="1295400"/>
            <a:ext cx="563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rgbClr val="FF0000"/>
                </a:solidFill>
              </a:rPr>
              <a:t>Theo RFC 1918 về địa chỉ riêng (Private address):</a:t>
            </a:r>
            <a:endParaRPr lang="en-US" sz="20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29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Các lớp địa chỉ </a:t>
            </a:r>
            <a:r>
              <a:rPr lang="en-US" smtClean="0"/>
              <a:t>mạng (tt)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Các lớp được phân chia như sau:</a:t>
            </a:r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pPr lvl="1">
              <a:buClr>
                <a:schemeClr val="tx1"/>
              </a:buClr>
              <a:buFont typeface="Wingdings" pitchFamily="2" charset="2"/>
              <a:buChar char="v"/>
            </a:pPr>
            <a:r>
              <a:rPr lang="en-US" smtClean="0"/>
              <a:t>Giá trị 127 (01111111) là địa chỉ dành riêng cho kiểm tra Loopback nên không thể xem là một đường mạng.</a:t>
            </a:r>
          </a:p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752600"/>
            <a:ext cx="8134350" cy="3667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92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Các lớp địa chỉ mạng (tt)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Số bit làm network_id và Host_id của các lớp như sau:</a:t>
            </a:r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pPr lvl="1"/>
            <a:r>
              <a:rPr lang="en-US" smtClean="0"/>
              <a:t>Địa chỉ ip thuộc lớp D dùng làm địa chỉ Multicast nên không phân biệt Network_id và Host_id</a:t>
            </a:r>
          </a:p>
          <a:p>
            <a:pPr lvl="1"/>
            <a:r>
              <a:rPr lang="en-US" smtClean="0"/>
              <a:t>Địa chỉ IP thuộc lớp E dùng để dành riêng cho nghiên cứu </a:t>
            </a:r>
          </a:p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00200"/>
            <a:ext cx="7086600" cy="392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14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Các lớp địa chỉ mạng (tt)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endParaRPr lang="en-US" smtClean="0"/>
              </a:p>
              <a:p>
                <a:endParaRPr lang="en-US" smtClean="0"/>
              </a:p>
              <a:p>
                <a:endParaRPr lang="en-US"/>
              </a:p>
              <a:p>
                <a:r>
                  <a:rPr lang="en-US" smtClean="0"/>
                  <a:t>Lớp A:</a:t>
                </a:r>
              </a:p>
              <a:p>
                <a:pPr lvl="1"/>
                <a:r>
                  <a:rPr lang="en-US"/>
                  <a:t>Số bit làm Network_id: </a:t>
                </a:r>
                <a:r>
                  <a:rPr lang="en-US" b="1"/>
                  <a:t>8 </a:t>
                </a:r>
                <a:r>
                  <a:rPr lang="en-US" b="1" smtClean="0"/>
                  <a:t>bit</a:t>
                </a:r>
              </a:p>
              <a:p>
                <a:pPr lvl="2"/>
                <a:r>
                  <a:rPr lang="en-US"/>
                  <a:t>Số đường mạng của lớp A: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sz="2000" i="1">
                            <a:latin typeface="Cambria Math"/>
                          </a:rPr>
                          <m:t>8−1</m:t>
                        </m:r>
                      </m:sup>
                    </m:sSup>
                  </m:oMath>
                </a14:m>
                <a:r>
                  <a:rPr lang="en-US" sz="2000"/>
                  <a:t>- </a:t>
                </a:r>
                <a:r>
                  <a:rPr lang="en-US"/>
                  <a:t>2 = </a:t>
                </a:r>
                <a:r>
                  <a:rPr lang="en-US" smtClean="0"/>
                  <a:t>126</a:t>
                </a:r>
                <a:endParaRPr lang="en-US"/>
              </a:p>
              <a:p>
                <a:pPr lvl="1"/>
                <a:r>
                  <a:rPr lang="en-US"/>
                  <a:t>Số bit làm Host_id: </a:t>
                </a:r>
                <a:r>
                  <a:rPr lang="en-US" b="1"/>
                  <a:t>24 bit</a:t>
                </a:r>
              </a:p>
              <a:p>
                <a:pPr lvl="2"/>
                <a:r>
                  <a:rPr lang="en-US"/>
                  <a:t>Số địa chỉ trong một đường mạng thuộc lớp A là 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sz="2000" i="1">
                            <a:latin typeface="Cambria Math"/>
                          </a:rPr>
                          <m:t>24</m:t>
                        </m:r>
                      </m:sup>
                    </m:sSup>
                  </m:oMath>
                </a14:m>
                <a:endParaRPr lang="en-US"/>
              </a:p>
              <a:p>
                <a:pPr lvl="2"/>
                <a:r>
                  <a:rPr lang="en-US"/>
                  <a:t>Số địa chỉ hợp lệ trong một đường mạng thuộc lớp A là: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i="1">
                            <a:latin typeface="Cambria Math"/>
                          </a:rPr>
                          <m:t>24</m:t>
                        </m:r>
                      </m:sup>
                    </m:sSup>
                  </m:oMath>
                </a14:m>
                <a:r>
                  <a:rPr lang="en-US"/>
                  <a:t> - 2 </a:t>
                </a:r>
              </a:p>
              <a:p>
                <a:r>
                  <a:rPr lang="en-US" smtClean="0"/>
                  <a:t>Chú </a:t>
                </a:r>
                <a:r>
                  <a:rPr lang="en-US"/>
                  <a:t>ý:</a:t>
                </a:r>
              </a:p>
              <a:p>
                <a:pPr lvl="1"/>
                <a:r>
                  <a:rPr lang="en-US" smtClean="0"/>
                  <a:t>Đường mạng không tính đường mạng 0 và 127</a:t>
                </a:r>
              </a:p>
              <a:p>
                <a:pPr lvl="1"/>
                <a:r>
                  <a:rPr lang="en-US" smtClean="0"/>
                  <a:t>Địa chỉ hợp lệ không tính địa chỉ đường mạng và địa chỉ broadcast</a:t>
                </a:r>
              </a:p>
              <a:p>
                <a:pPr lvl="1"/>
                <a:endParaRPr lang="en-US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6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219199"/>
            <a:ext cx="7239000" cy="98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358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Các lớp địa chỉ mạng (tt)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endParaRPr lang="en-US" smtClean="0"/>
              </a:p>
              <a:p>
                <a:endParaRPr lang="en-US"/>
              </a:p>
              <a:p>
                <a:endParaRPr lang="en-US" smtClean="0"/>
              </a:p>
              <a:p>
                <a:r>
                  <a:rPr lang="en-US" smtClean="0"/>
                  <a:t>Lớp B:</a:t>
                </a:r>
              </a:p>
              <a:p>
                <a:pPr lvl="1"/>
                <a:r>
                  <a:rPr lang="en-US" smtClean="0"/>
                  <a:t>Số bit làm Network_id: 16 bit</a:t>
                </a:r>
              </a:p>
              <a:p>
                <a:pPr lvl="2"/>
                <a:r>
                  <a:rPr lang="en-US"/>
                  <a:t>Số đường mạng của lớp B: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i="1">
                            <a:latin typeface="Cambria Math"/>
                          </a:rPr>
                          <m:t>16−2</m:t>
                        </m:r>
                      </m:sup>
                    </m:sSup>
                  </m:oMath>
                </a14:m>
                <a:endParaRPr lang="en-US" smtClean="0"/>
              </a:p>
              <a:p>
                <a:pPr lvl="1"/>
                <a:r>
                  <a:rPr lang="en-US" smtClean="0"/>
                  <a:t>Số bit làm Host_id: 16 bit</a:t>
                </a:r>
              </a:p>
              <a:p>
                <a:pPr lvl="2"/>
                <a:r>
                  <a:rPr lang="en-US" smtClean="0"/>
                  <a:t>Số địa chỉ trong một đường mạng thuộc lớp B là: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i="1">
                            <a:latin typeface="Cambria Math"/>
                          </a:rPr>
                          <m:t>16</m:t>
                        </m:r>
                      </m:sup>
                    </m:sSup>
                  </m:oMath>
                </a14:m>
                <a:endParaRPr lang="en-US" smtClean="0"/>
              </a:p>
              <a:p>
                <a:pPr lvl="2"/>
                <a:r>
                  <a:rPr lang="en-US" smtClean="0"/>
                  <a:t>Số địa chỉ hợp lệ trong một đường mạng thuộc lớp B là: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i="1">
                            <a:latin typeface="Cambria Math"/>
                          </a:rPr>
                          <m:t>16−2</m:t>
                        </m:r>
                      </m:sup>
                    </m:sSup>
                  </m:oMath>
                </a14:m>
                <a:endParaRPr lang="en-US" smtClean="0"/>
              </a:p>
              <a:p>
                <a:r>
                  <a:rPr lang="en-US" smtClean="0"/>
                  <a:t>Chú ý:</a:t>
                </a:r>
              </a:p>
              <a:p>
                <a:pPr lvl="1"/>
                <a:r>
                  <a:rPr lang="en-US" smtClean="0"/>
                  <a:t>Địa chỉ hợp lệ không tính địa chỉ đường mạng và địa chỉ broadcast.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6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219200"/>
            <a:ext cx="7839075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29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Các lớp địa chỉ mạng (tt)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endParaRPr lang="en-US" smtClean="0"/>
              </a:p>
              <a:p>
                <a:endParaRPr lang="en-US"/>
              </a:p>
              <a:p>
                <a:endParaRPr lang="en-US" smtClean="0"/>
              </a:p>
              <a:p>
                <a:r>
                  <a:rPr lang="en-US" smtClean="0"/>
                  <a:t>Lớp C:</a:t>
                </a:r>
              </a:p>
              <a:p>
                <a:pPr lvl="1"/>
                <a:r>
                  <a:rPr lang="en-US" smtClean="0"/>
                  <a:t>Số bit làm Network_id: 24 bit</a:t>
                </a:r>
              </a:p>
              <a:p>
                <a:pPr lvl="2"/>
                <a:r>
                  <a:rPr lang="en-US"/>
                  <a:t>Số đường mạng của lớp B: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24</m:t>
                        </m:r>
                        <m:r>
                          <a:rPr lang="en-US" i="1">
                            <a:latin typeface="Cambria Math"/>
                          </a:rPr>
                          <m:t>−</m:t>
                        </m:r>
                        <m:r>
                          <a:rPr lang="en-US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en-US" smtClean="0"/>
              </a:p>
              <a:p>
                <a:pPr lvl="1"/>
                <a:r>
                  <a:rPr lang="en-US" smtClean="0"/>
                  <a:t>Số bit làm Host_id: 8 bit</a:t>
                </a:r>
              </a:p>
              <a:p>
                <a:pPr lvl="2"/>
                <a:r>
                  <a:rPr lang="en-US" smtClean="0"/>
                  <a:t>Số địa chỉ trong một đường mạng thuộc lớp B là: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8</m:t>
                        </m:r>
                      </m:sup>
                    </m:sSup>
                  </m:oMath>
                </a14:m>
                <a:endParaRPr lang="en-US" smtClean="0"/>
              </a:p>
              <a:p>
                <a:pPr lvl="2"/>
                <a:r>
                  <a:rPr lang="en-US" smtClean="0"/>
                  <a:t>Số địa chỉ hợp lệ trong một đường mạng thuộc lớp B là: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8</m:t>
                        </m:r>
                        <m:r>
                          <a:rPr lang="en-US" i="1">
                            <a:latin typeface="Cambria Math"/>
                          </a:rPr>
                          <m:t>−2</m:t>
                        </m:r>
                      </m:sup>
                    </m:sSup>
                  </m:oMath>
                </a14:m>
                <a:endParaRPr lang="en-US" smtClean="0"/>
              </a:p>
              <a:p>
                <a:r>
                  <a:rPr lang="en-US" smtClean="0"/>
                  <a:t>Chú ý:</a:t>
                </a:r>
              </a:p>
              <a:p>
                <a:pPr lvl="1"/>
                <a:r>
                  <a:rPr lang="en-US" smtClean="0"/>
                  <a:t>Địa chỉ hợp lệ không tính địa chỉ đường mạng và địa chỉ broadcast.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6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143000"/>
            <a:ext cx="7839075" cy="108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0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Các lớp địa chỉ mạng (tt)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Cho IP như sau </a:t>
            </a:r>
            <a:r>
              <a:rPr lang="en-US" b="1" smtClean="0"/>
              <a:t>192.168.10.210/24</a:t>
            </a:r>
            <a:r>
              <a:rPr lang="en-US" smtClean="0"/>
              <a:t>. IP này nằm trên đường mạng nào ? </a:t>
            </a:r>
          </a:p>
          <a:p>
            <a:pPr marL="0" indent="0">
              <a:buNone/>
            </a:pPr>
            <a:r>
              <a:rPr lang="en-US" smtClean="0"/>
              <a:t>1.Địa chỉ IP</a:t>
            </a:r>
          </a:p>
          <a:p>
            <a:pPr marL="457200" indent="-457200">
              <a:buFont typeface="+mj-lt"/>
              <a:buAutoNum type="arabicPeriod"/>
            </a:pPr>
            <a:endParaRPr lang="en-US"/>
          </a:p>
          <a:p>
            <a:pPr marL="0" indent="0">
              <a:buNone/>
            </a:pPr>
            <a:r>
              <a:rPr lang="en-US" smtClean="0"/>
              <a:t>2.Chuyển sang </a:t>
            </a:r>
          </a:p>
          <a:p>
            <a:pPr marL="0" indent="0">
              <a:buNone/>
            </a:pPr>
            <a:r>
              <a:rPr lang="en-US" smtClean="0"/>
              <a:t>giá trị nhị phân</a:t>
            </a:r>
          </a:p>
          <a:p>
            <a:pPr marL="228600" indent="-228600">
              <a:buFont typeface="+mj-lt"/>
              <a:buAutoNum type="arabicPeriod"/>
            </a:pPr>
            <a:endParaRPr lang="en-US" sz="1100" smtClean="0"/>
          </a:p>
          <a:p>
            <a:pPr marL="0" indent="0">
              <a:buNone/>
            </a:pPr>
            <a:r>
              <a:rPr lang="en-US" smtClean="0"/>
              <a:t>3.Tính số bit làm </a:t>
            </a:r>
          </a:p>
          <a:p>
            <a:pPr marL="0" indent="0">
              <a:buNone/>
            </a:pPr>
            <a:r>
              <a:rPr lang="en-US" smtClean="0"/>
              <a:t>Network_id</a:t>
            </a:r>
          </a:p>
          <a:p>
            <a:pPr marL="457200" indent="-457200">
              <a:buFont typeface="+mj-lt"/>
              <a:buAutoNum type="arabicPeriod"/>
            </a:pPr>
            <a:endParaRPr lang="en-US" smtClean="0"/>
          </a:p>
          <a:p>
            <a:pPr marL="0" indent="0">
              <a:buNone/>
            </a:pPr>
            <a:r>
              <a:rPr lang="en-US" smtClean="0"/>
              <a:t>4.Các bit trong host_id</a:t>
            </a:r>
          </a:p>
          <a:p>
            <a:pPr marL="0" indent="0">
              <a:buNone/>
            </a:pPr>
            <a:r>
              <a:rPr lang="en-US" smtClean="0"/>
              <a:t>Chuyển sang giá trị 0</a:t>
            </a:r>
          </a:p>
          <a:p>
            <a:pPr marL="457200" indent="-457200">
              <a:buFont typeface="+mj-lt"/>
              <a:buAutoNum type="arabicPeriod"/>
            </a:pPr>
            <a:endParaRPr lang="en-US"/>
          </a:p>
          <a:p>
            <a:pPr marL="0" indent="0">
              <a:buNone/>
            </a:pPr>
            <a:r>
              <a:rPr lang="en-US" smtClean="0"/>
              <a:t>5.Chuyển sang giá trị</a:t>
            </a:r>
          </a:p>
          <a:p>
            <a:pPr marL="0" indent="0">
              <a:buNone/>
            </a:pPr>
            <a:r>
              <a:rPr lang="en-US" smtClean="0"/>
              <a:t>thập phân </a:t>
            </a:r>
            <a:endParaRPr lang="en-US"/>
          </a:p>
        </p:txBody>
      </p:sp>
      <p:sp>
        <p:nvSpPr>
          <p:cNvPr id="4" name="Rectangle 3"/>
          <p:cNvSpPr/>
          <p:nvPr/>
        </p:nvSpPr>
        <p:spPr bwMode="auto">
          <a:xfrm>
            <a:off x="3020786" y="16764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192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4403272" y="1676400"/>
            <a:ext cx="1387928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168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5791200" y="16764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7086600" y="16764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210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3048000" y="2667000"/>
            <a:ext cx="1366157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11000000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4419600" y="26670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10101000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7086600" y="26670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11010010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5791200" y="26670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00001010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 bwMode="auto">
          <a:xfrm>
            <a:off x="3048000" y="3200400"/>
            <a:ext cx="137160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" name="Straight Arrow Connector 13"/>
          <p:cNvCxnSpPr/>
          <p:nvPr/>
        </p:nvCxnSpPr>
        <p:spPr bwMode="auto">
          <a:xfrm>
            <a:off x="4419600" y="3200400"/>
            <a:ext cx="137160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Straight Arrow Connector 14"/>
          <p:cNvCxnSpPr/>
          <p:nvPr/>
        </p:nvCxnSpPr>
        <p:spPr bwMode="auto">
          <a:xfrm>
            <a:off x="5715000" y="3200400"/>
            <a:ext cx="137160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" name="TextBox 15"/>
          <p:cNvSpPr txBox="1"/>
          <p:nvPr/>
        </p:nvSpPr>
        <p:spPr>
          <a:xfrm>
            <a:off x="3352800" y="3288268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8 bit        +        8 bit       +         8 bit</a:t>
            </a:r>
            <a:endParaRPr lang="en-US" b="1"/>
          </a:p>
        </p:txBody>
      </p:sp>
      <p:sp>
        <p:nvSpPr>
          <p:cNvPr id="20" name="Rectangle 19"/>
          <p:cNvSpPr/>
          <p:nvPr/>
        </p:nvSpPr>
        <p:spPr bwMode="auto">
          <a:xfrm>
            <a:off x="3048000" y="4343400"/>
            <a:ext cx="1366157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11000000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4419600" y="43434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10101000</a:t>
            </a:r>
          </a:p>
        </p:txBody>
      </p:sp>
      <p:sp>
        <p:nvSpPr>
          <p:cNvPr id="22" name="Rectangle 21"/>
          <p:cNvSpPr/>
          <p:nvPr/>
        </p:nvSpPr>
        <p:spPr bwMode="auto">
          <a:xfrm>
            <a:off x="7086600" y="43434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00000000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5791200" y="43434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00001010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3048000" y="5486400"/>
            <a:ext cx="1366157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192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4419600" y="54864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168</a:t>
            </a:r>
          </a:p>
        </p:txBody>
      </p:sp>
      <p:sp>
        <p:nvSpPr>
          <p:cNvPr id="26" name="Rectangle 25"/>
          <p:cNvSpPr/>
          <p:nvPr/>
        </p:nvSpPr>
        <p:spPr bwMode="auto">
          <a:xfrm>
            <a:off x="7086600" y="54864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0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5791200" y="54864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9" name="Straight Arrow Connector 28"/>
          <p:cNvCxnSpPr/>
          <p:nvPr/>
        </p:nvCxnSpPr>
        <p:spPr bwMode="auto">
          <a:xfrm>
            <a:off x="3706586" y="19812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Straight Arrow Connector 29"/>
          <p:cNvCxnSpPr/>
          <p:nvPr/>
        </p:nvCxnSpPr>
        <p:spPr bwMode="auto">
          <a:xfrm flipH="1">
            <a:off x="5097236" y="1981200"/>
            <a:ext cx="8164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" name="Straight Arrow Connector 30"/>
          <p:cNvCxnSpPr/>
          <p:nvPr/>
        </p:nvCxnSpPr>
        <p:spPr bwMode="auto">
          <a:xfrm>
            <a:off x="6400800" y="19812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2" name="Straight Arrow Connector 31"/>
          <p:cNvCxnSpPr/>
          <p:nvPr/>
        </p:nvCxnSpPr>
        <p:spPr bwMode="auto">
          <a:xfrm>
            <a:off x="7772400" y="19812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3" name="Straight Arrow Connector 32"/>
          <p:cNvCxnSpPr/>
          <p:nvPr/>
        </p:nvCxnSpPr>
        <p:spPr bwMode="auto">
          <a:xfrm flipH="1">
            <a:off x="3624943" y="37338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4" name="Straight Arrow Connector 33"/>
          <p:cNvCxnSpPr/>
          <p:nvPr/>
        </p:nvCxnSpPr>
        <p:spPr bwMode="auto">
          <a:xfrm flipH="1">
            <a:off x="5023757" y="37338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5" name="Straight Arrow Connector 34"/>
          <p:cNvCxnSpPr/>
          <p:nvPr/>
        </p:nvCxnSpPr>
        <p:spPr bwMode="auto">
          <a:xfrm flipH="1">
            <a:off x="6319157" y="37338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6" name="Straight Arrow Connector 35"/>
          <p:cNvCxnSpPr/>
          <p:nvPr/>
        </p:nvCxnSpPr>
        <p:spPr bwMode="auto">
          <a:xfrm flipH="1">
            <a:off x="7690757" y="37338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7" name="Straight Arrow Connector 36"/>
          <p:cNvCxnSpPr/>
          <p:nvPr/>
        </p:nvCxnSpPr>
        <p:spPr bwMode="auto">
          <a:xfrm>
            <a:off x="3624943" y="4800600"/>
            <a:ext cx="5443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8" name="Straight Arrow Connector 37"/>
          <p:cNvCxnSpPr/>
          <p:nvPr/>
        </p:nvCxnSpPr>
        <p:spPr bwMode="auto">
          <a:xfrm>
            <a:off x="5023757" y="4800600"/>
            <a:ext cx="5443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" name="Straight Arrow Connector 38"/>
          <p:cNvCxnSpPr/>
          <p:nvPr/>
        </p:nvCxnSpPr>
        <p:spPr bwMode="auto">
          <a:xfrm>
            <a:off x="6319157" y="48006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" name="Straight Arrow Connector 39"/>
          <p:cNvCxnSpPr/>
          <p:nvPr/>
        </p:nvCxnSpPr>
        <p:spPr bwMode="auto">
          <a:xfrm>
            <a:off x="7690757" y="4800600"/>
            <a:ext cx="5443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Box 11"/>
          <p:cNvSpPr txBox="1"/>
          <p:nvPr/>
        </p:nvSpPr>
        <p:spPr>
          <a:xfrm>
            <a:off x="7086600" y="3288268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/>
              <a:t>= 24 </a:t>
            </a:r>
            <a:r>
              <a:rPr lang="en-US" b="1" smtClean="0"/>
              <a:t>bit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592589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1" animBg="1"/>
      <p:bldP spid="9" grpId="1" animBg="1"/>
      <p:bldP spid="10" grpId="1" animBg="1"/>
      <p:bldP spid="11" grpId="1" animBg="1"/>
      <p:bldP spid="16" grpId="0"/>
      <p:bldP spid="20" grpId="1" animBg="1"/>
      <p:bldP spid="21" grpId="1" animBg="1"/>
      <p:bldP spid="22" grpId="1" animBg="1"/>
      <p:bldP spid="23" grpId="1" animBg="1"/>
      <p:bldP spid="24" grpId="0" animBg="1"/>
      <p:bldP spid="25" grpId="0" animBg="1"/>
      <p:bldP spid="26" grpId="0" animBg="1"/>
      <p:bldP spid="27" grpId="0" animBg="1"/>
      <p:bldP spid="12" grpId="0"/>
      <p:bldP spid="1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Các lớp địa chỉ mạng (tt)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Cho IP như sau </a:t>
            </a:r>
            <a:r>
              <a:rPr lang="en-US" b="1" smtClean="0"/>
              <a:t>192.168.10.210/24</a:t>
            </a:r>
            <a:r>
              <a:rPr lang="en-US" smtClean="0"/>
              <a:t>. Địa chỉ Broadcast của đường mạng chứa IP này</a:t>
            </a:r>
          </a:p>
          <a:p>
            <a:pPr marL="0" indent="0">
              <a:buNone/>
            </a:pPr>
            <a:r>
              <a:rPr lang="en-US" smtClean="0"/>
              <a:t>1.Địa chỉ IP</a:t>
            </a:r>
          </a:p>
          <a:p>
            <a:pPr marL="457200" indent="-457200">
              <a:buFont typeface="+mj-lt"/>
              <a:buAutoNum type="arabicPeriod"/>
            </a:pPr>
            <a:endParaRPr lang="en-US"/>
          </a:p>
          <a:p>
            <a:pPr marL="0" indent="0">
              <a:buNone/>
            </a:pPr>
            <a:r>
              <a:rPr lang="en-US" smtClean="0"/>
              <a:t>2.Chuyển sang </a:t>
            </a:r>
          </a:p>
          <a:p>
            <a:pPr marL="0" indent="0">
              <a:buNone/>
            </a:pPr>
            <a:r>
              <a:rPr lang="en-US" smtClean="0"/>
              <a:t>giá trị nhị phân</a:t>
            </a:r>
          </a:p>
          <a:p>
            <a:pPr marL="228600" indent="-228600">
              <a:buFont typeface="+mj-lt"/>
              <a:buAutoNum type="arabicPeriod"/>
            </a:pPr>
            <a:endParaRPr lang="en-US" sz="1100" smtClean="0"/>
          </a:p>
          <a:p>
            <a:pPr marL="0" indent="0">
              <a:buNone/>
            </a:pPr>
            <a:r>
              <a:rPr lang="en-US" smtClean="0"/>
              <a:t>3.Tính số bit làm </a:t>
            </a:r>
          </a:p>
          <a:p>
            <a:pPr marL="0" indent="0">
              <a:buNone/>
            </a:pPr>
            <a:r>
              <a:rPr lang="en-US" smtClean="0"/>
              <a:t>Network_id</a:t>
            </a:r>
          </a:p>
          <a:p>
            <a:pPr marL="457200" indent="-457200">
              <a:buFont typeface="+mj-lt"/>
              <a:buAutoNum type="arabicPeriod"/>
            </a:pPr>
            <a:endParaRPr lang="en-US" smtClean="0"/>
          </a:p>
          <a:p>
            <a:pPr marL="0" indent="0">
              <a:buNone/>
            </a:pPr>
            <a:r>
              <a:rPr lang="en-US" smtClean="0"/>
              <a:t>4.Các bit trong host_id</a:t>
            </a:r>
          </a:p>
          <a:p>
            <a:pPr marL="0" indent="0">
              <a:buNone/>
            </a:pPr>
            <a:r>
              <a:rPr lang="en-US" smtClean="0"/>
              <a:t>Chuyển sang giá trị 0</a:t>
            </a:r>
          </a:p>
          <a:p>
            <a:pPr marL="457200" indent="-457200">
              <a:buFont typeface="+mj-lt"/>
              <a:buAutoNum type="arabicPeriod"/>
            </a:pPr>
            <a:endParaRPr lang="en-US"/>
          </a:p>
          <a:p>
            <a:pPr marL="0" indent="0">
              <a:buNone/>
            </a:pPr>
            <a:r>
              <a:rPr lang="en-US" smtClean="0"/>
              <a:t>5.Chuyển sang giá trị</a:t>
            </a:r>
          </a:p>
          <a:p>
            <a:pPr marL="0" indent="0">
              <a:buNone/>
            </a:pPr>
            <a:r>
              <a:rPr lang="en-US" smtClean="0"/>
              <a:t>thập phân </a:t>
            </a:r>
            <a:endParaRPr lang="en-US"/>
          </a:p>
        </p:txBody>
      </p:sp>
      <p:sp>
        <p:nvSpPr>
          <p:cNvPr id="4" name="Rectangle 3"/>
          <p:cNvSpPr/>
          <p:nvPr/>
        </p:nvSpPr>
        <p:spPr bwMode="auto">
          <a:xfrm>
            <a:off x="3020786" y="19812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192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4403272" y="1981200"/>
            <a:ext cx="1387928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168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5791200" y="19812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7086600" y="19812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210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3048000" y="2971800"/>
            <a:ext cx="1366157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11000000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4419600" y="29718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10101000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7086600" y="29718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11010010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5791200" y="29718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00001010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 bwMode="auto">
          <a:xfrm>
            <a:off x="3048000" y="3505200"/>
            <a:ext cx="137160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" name="Straight Arrow Connector 13"/>
          <p:cNvCxnSpPr/>
          <p:nvPr/>
        </p:nvCxnSpPr>
        <p:spPr bwMode="auto">
          <a:xfrm>
            <a:off x="4419600" y="3505200"/>
            <a:ext cx="137160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Straight Arrow Connector 14"/>
          <p:cNvCxnSpPr/>
          <p:nvPr/>
        </p:nvCxnSpPr>
        <p:spPr bwMode="auto">
          <a:xfrm>
            <a:off x="5715000" y="3505200"/>
            <a:ext cx="137160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" name="TextBox 15"/>
          <p:cNvSpPr txBox="1"/>
          <p:nvPr/>
        </p:nvSpPr>
        <p:spPr>
          <a:xfrm>
            <a:off x="3352800" y="3593068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8 bit        +        8 bit       +         8 bit</a:t>
            </a:r>
            <a:endParaRPr lang="en-US" b="1"/>
          </a:p>
        </p:txBody>
      </p:sp>
      <p:sp>
        <p:nvSpPr>
          <p:cNvPr id="20" name="Rectangle 19"/>
          <p:cNvSpPr/>
          <p:nvPr/>
        </p:nvSpPr>
        <p:spPr bwMode="auto">
          <a:xfrm>
            <a:off x="3048000" y="4648200"/>
            <a:ext cx="1366157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11000000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4419600" y="46482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10101000</a:t>
            </a:r>
          </a:p>
        </p:txBody>
      </p:sp>
      <p:sp>
        <p:nvSpPr>
          <p:cNvPr id="22" name="Rectangle 21"/>
          <p:cNvSpPr/>
          <p:nvPr/>
        </p:nvSpPr>
        <p:spPr bwMode="auto">
          <a:xfrm>
            <a:off x="7086600" y="46482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11111111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5791200" y="46482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00001010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3048000" y="5791200"/>
            <a:ext cx="1366157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192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4419600" y="57912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168</a:t>
            </a:r>
          </a:p>
        </p:txBody>
      </p:sp>
      <p:sp>
        <p:nvSpPr>
          <p:cNvPr id="26" name="Rectangle 25"/>
          <p:cNvSpPr/>
          <p:nvPr/>
        </p:nvSpPr>
        <p:spPr bwMode="auto">
          <a:xfrm>
            <a:off x="7086600" y="57912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255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5791200" y="57912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9" name="Straight Arrow Connector 28"/>
          <p:cNvCxnSpPr/>
          <p:nvPr/>
        </p:nvCxnSpPr>
        <p:spPr bwMode="auto">
          <a:xfrm>
            <a:off x="3706586" y="22860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Straight Arrow Connector 29"/>
          <p:cNvCxnSpPr/>
          <p:nvPr/>
        </p:nvCxnSpPr>
        <p:spPr bwMode="auto">
          <a:xfrm flipH="1">
            <a:off x="5097236" y="2286000"/>
            <a:ext cx="8164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" name="Straight Arrow Connector 30"/>
          <p:cNvCxnSpPr/>
          <p:nvPr/>
        </p:nvCxnSpPr>
        <p:spPr bwMode="auto">
          <a:xfrm>
            <a:off x="6400800" y="22860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2" name="Straight Arrow Connector 31"/>
          <p:cNvCxnSpPr/>
          <p:nvPr/>
        </p:nvCxnSpPr>
        <p:spPr bwMode="auto">
          <a:xfrm>
            <a:off x="7772400" y="22860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3" name="Straight Arrow Connector 32"/>
          <p:cNvCxnSpPr/>
          <p:nvPr/>
        </p:nvCxnSpPr>
        <p:spPr bwMode="auto">
          <a:xfrm flipH="1">
            <a:off x="3624943" y="40386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4" name="Straight Arrow Connector 33"/>
          <p:cNvCxnSpPr/>
          <p:nvPr/>
        </p:nvCxnSpPr>
        <p:spPr bwMode="auto">
          <a:xfrm flipH="1">
            <a:off x="5023757" y="40386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5" name="Straight Arrow Connector 34"/>
          <p:cNvCxnSpPr/>
          <p:nvPr/>
        </p:nvCxnSpPr>
        <p:spPr bwMode="auto">
          <a:xfrm flipH="1">
            <a:off x="6319157" y="40386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6" name="Straight Arrow Connector 35"/>
          <p:cNvCxnSpPr/>
          <p:nvPr/>
        </p:nvCxnSpPr>
        <p:spPr bwMode="auto">
          <a:xfrm flipH="1">
            <a:off x="7690757" y="40386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7" name="Straight Arrow Connector 36"/>
          <p:cNvCxnSpPr/>
          <p:nvPr/>
        </p:nvCxnSpPr>
        <p:spPr bwMode="auto">
          <a:xfrm>
            <a:off x="3624943" y="5105400"/>
            <a:ext cx="5443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8" name="Straight Arrow Connector 37"/>
          <p:cNvCxnSpPr/>
          <p:nvPr/>
        </p:nvCxnSpPr>
        <p:spPr bwMode="auto">
          <a:xfrm>
            <a:off x="5023757" y="5105400"/>
            <a:ext cx="5443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" name="Straight Arrow Connector 38"/>
          <p:cNvCxnSpPr/>
          <p:nvPr/>
        </p:nvCxnSpPr>
        <p:spPr bwMode="auto">
          <a:xfrm>
            <a:off x="6319157" y="51054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" name="Straight Arrow Connector 39"/>
          <p:cNvCxnSpPr/>
          <p:nvPr/>
        </p:nvCxnSpPr>
        <p:spPr bwMode="auto">
          <a:xfrm>
            <a:off x="7690757" y="5105400"/>
            <a:ext cx="5443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Box 11"/>
          <p:cNvSpPr txBox="1"/>
          <p:nvPr/>
        </p:nvSpPr>
        <p:spPr>
          <a:xfrm>
            <a:off x="7086600" y="3593068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/>
              <a:t>= 24 </a:t>
            </a:r>
            <a:r>
              <a:rPr lang="en-US" b="1" smtClean="0"/>
              <a:t>bit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280366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12" grpId="0"/>
      <p:bldP spid="1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Các lớp địa chỉ mạng (tt)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Cho IP như sau 152.18.105.10/255.255.0.0 , IP này nằm trên đường mạng nào ?</a:t>
            </a:r>
          </a:p>
          <a:p>
            <a:r>
              <a:rPr lang="en-US" smtClean="0"/>
              <a:t>Bạn hãy cho biết địa chỉ Broadcast của đường mạng vừa tìm được.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21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Các lớp địa chỉ mạng (tt)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Bảng tổng kết</a:t>
            </a:r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676401"/>
            <a:ext cx="8570433" cy="468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504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Các lớp địa chỉ mạng (tt)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Địa chỉ Private và địa chỉ Public</a:t>
            </a:r>
          </a:p>
          <a:p>
            <a:r>
              <a:rPr lang="en-US" smtClean="0"/>
              <a:t>Cơ chế NAT: </a:t>
            </a:r>
            <a:r>
              <a:rPr lang="en-US"/>
              <a:t>Để giúp các máy tính trong Local ra Global chúng ta dùng kỹ thuật chuyển đổi địa chỉ</a:t>
            </a:r>
            <a:r>
              <a:rPr lang="en-US" smtClean="0"/>
              <a:t>.</a:t>
            </a:r>
            <a:endParaRPr lang="en-US"/>
          </a:p>
          <a:p>
            <a:r>
              <a:rPr lang="en-US" smtClean="0"/>
              <a:t>Ví </a:t>
            </a:r>
            <a:r>
              <a:rPr lang="en-US"/>
              <a:t>dụ về triển khai địa chỉ IP cho hệ </a:t>
            </a:r>
            <a:r>
              <a:rPr lang="en-US" smtClean="0"/>
              <a:t>thống.</a:t>
            </a:r>
            <a:endParaRPr lang="en-US"/>
          </a:p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106711"/>
            <a:ext cx="6858000" cy="3598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5198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3. Chia mạng con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Chia mạng con: là kỹ thuật mượn một số bit đầu trong phần host_id để đặt cho các mạng con.</a:t>
            </a:r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0"/>
            <a:ext cx="8096250" cy="3791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245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Chia mạng </a:t>
            </a:r>
            <a:r>
              <a:rPr lang="en-US" smtClean="0"/>
              <a:t>con (tt)</a:t>
            </a:r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endParaRPr lang="en-US" smtClean="0"/>
              </a:p>
              <a:p>
                <a:pPr marL="0" indent="0">
                  <a:buNone/>
                </a:pPr>
                <a:endParaRPr lang="en-US" smtClean="0"/>
              </a:p>
              <a:p>
                <a:r>
                  <a:rPr lang="en-US" smtClean="0"/>
                  <a:t>Ví dụ: với một địa chỉ IP thuộc lớp c</a:t>
                </a:r>
              </a:p>
              <a:p>
                <a:pPr lvl="1"/>
                <a:r>
                  <a:rPr lang="en-US" smtClean="0">
                    <a:solidFill>
                      <a:srgbClr val="FF0000"/>
                    </a:solidFill>
                  </a:rPr>
                  <a:t>Ban đầu:</a:t>
                </a:r>
              </a:p>
              <a:p>
                <a:pPr lvl="2"/>
                <a:r>
                  <a:rPr lang="en-US"/>
                  <a:t>Số đường mạng con là: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sz="2000" i="1">
                            <a:latin typeface="Cambria Math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/>
                  <a:t> = 1</a:t>
                </a:r>
              </a:p>
              <a:p>
                <a:pPr lvl="2"/>
                <a:r>
                  <a:rPr lang="en-US"/>
                  <a:t>Số địa chỉ trong đường mạng con là 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sz="2000" i="1">
                            <a:latin typeface="Cambria Math"/>
                          </a:rPr>
                          <m:t>8</m:t>
                        </m:r>
                      </m:sup>
                    </m:sSup>
                  </m:oMath>
                </a14:m>
                <a:endParaRPr lang="en-US"/>
              </a:p>
              <a:p>
                <a:pPr lvl="2"/>
                <a:r>
                  <a:rPr lang="en-US"/>
                  <a:t>Số địa chỉ sử dụng được trong đường mạng con là: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0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sz="20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8</m:t>
                        </m:r>
                      </m:sup>
                    </m:sSup>
                  </m:oMath>
                </a14:m>
                <a:r>
                  <a:rPr lang="en-US">
                    <a:solidFill>
                      <a:srgbClr val="FF0000"/>
                    </a:solidFill>
                  </a:rPr>
                  <a:t> - 2 = 254 </a:t>
                </a:r>
                <a:endParaRPr lang="en-US" smtClean="0">
                  <a:solidFill>
                    <a:srgbClr val="FF0000"/>
                  </a:solidFill>
                </a:endParaRPr>
              </a:p>
              <a:p>
                <a:pPr lvl="1"/>
                <a:r>
                  <a:rPr lang="en-US" smtClean="0">
                    <a:solidFill>
                      <a:srgbClr val="FF0000"/>
                    </a:solidFill>
                  </a:rPr>
                  <a:t>Nếu ta mượn 5 bit làm subnet thì:</a:t>
                </a:r>
              </a:p>
              <a:p>
                <a:pPr lvl="2"/>
                <a:r>
                  <a:rPr lang="en-US" smtClean="0"/>
                  <a:t>Số bit của network_id mới là 24 + 5 =29</a:t>
                </a:r>
              </a:p>
              <a:p>
                <a:pPr lvl="2"/>
                <a:r>
                  <a:rPr lang="en-US" smtClean="0"/>
                  <a:t>Số bit của host_id mới là 8-5 hoặc 32 – (24 + 5) =3</a:t>
                </a:r>
              </a:p>
              <a:p>
                <a:pPr lvl="1"/>
                <a:r>
                  <a:rPr lang="en-US" smtClean="0">
                    <a:solidFill>
                      <a:srgbClr val="FF0000"/>
                    </a:solidFill>
                  </a:rPr>
                  <a:t>Lúc đó:</a:t>
                </a:r>
              </a:p>
              <a:p>
                <a:pPr lvl="2"/>
                <a:r>
                  <a:rPr lang="en-US" smtClean="0"/>
                  <a:t>Số đường mạng con được tạo ra là: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5</m:t>
                        </m:r>
                      </m:sup>
                    </m:sSup>
                  </m:oMath>
                </a14:m>
                <a:endParaRPr lang="en-US" smtClean="0"/>
              </a:p>
              <a:p>
                <a:pPr lvl="2"/>
                <a:r>
                  <a:rPr lang="en-US" smtClean="0"/>
                  <a:t>Nhưng số đường mạng con có thể sử dụng là:</a:t>
                </a:r>
                <a:r>
                  <a:rPr lang="en-US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i="1">
                            <a:solidFill>
                              <a:srgbClr val="FF0000"/>
                            </a:solidFill>
                            <a:latin typeface="Cambria Math"/>
                          </a:rPr>
                          <m:t>5</m:t>
                        </m:r>
                      </m:sup>
                    </m:sSup>
                  </m:oMath>
                </a14:m>
                <a:r>
                  <a:rPr lang="en-US" smtClean="0">
                    <a:solidFill>
                      <a:srgbClr val="FF0000"/>
                    </a:solidFill>
                  </a:rPr>
                  <a:t> - 2 = 30</a:t>
                </a:r>
              </a:p>
              <a:p>
                <a:pPr lvl="2"/>
                <a:r>
                  <a:rPr lang="en-US" smtClean="0"/>
                  <a:t>Số địa chỉ hợp lệ trong mỗi đường mạng con là :</a:t>
                </a:r>
                <a:r>
                  <a:rPr lang="en-US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en-US" smtClean="0"/>
              </a:p>
              <a:p>
                <a:pPr lvl="2"/>
                <a:r>
                  <a:rPr lang="en-US" smtClean="0"/>
                  <a:t>Nhưng số địa chỉ sử dụng được trong mỗi đường mạng con là 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mtClean="0">
                    <a:solidFill>
                      <a:srgbClr val="FF0000"/>
                    </a:solidFill>
                  </a:rPr>
                  <a:t> - 2 = 6</a:t>
                </a:r>
              </a:p>
              <a:p>
                <a:endParaRPr lang="en-US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6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169549"/>
            <a:ext cx="7467600" cy="811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2382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Chia mạng con (tt)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Tính subnet mask cho mạng con</a:t>
            </a:r>
          </a:p>
          <a:p>
            <a:r>
              <a:rPr lang="en-US" smtClean="0"/>
              <a:t>Tính danh sách địa chỉ mạng con</a:t>
            </a:r>
          </a:p>
          <a:p>
            <a:r>
              <a:rPr lang="en-US" smtClean="0"/>
              <a:t>Địa chỉ host hợp lệ cho mỗi mạng con</a:t>
            </a:r>
          </a:p>
          <a:p>
            <a:r>
              <a:rPr lang="en-US" smtClean="0"/>
              <a:t>Địa chỉ broadcast cho mỗi mạng con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389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Chia mạng con (tt)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Cho IP như sau </a:t>
            </a:r>
            <a:r>
              <a:rPr lang="en-US" b="1" smtClean="0"/>
              <a:t>192.168.10.210/27</a:t>
            </a:r>
            <a:r>
              <a:rPr lang="en-US" smtClean="0"/>
              <a:t>. IP này nằm trên đường mạng nào ? </a:t>
            </a:r>
          </a:p>
          <a:p>
            <a:pPr marL="0" indent="0">
              <a:buNone/>
            </a:pPr>
            <a:r>
              <a:rPr lang="en-US" smtClean="0"/>
              <a:t>1.Địa chỉ IP</a:t>
            </a:r>
          </a:p>
          <a:p>
            <a:pPr marL="457200" indent="-457200">
              <a:buFont typeface="+mj-lt"/>
              <a:buAutoNum type="arabicPeriod"/>
            </a:pPr>
            <a:endParaRPr lang="en-US"/>
          </a:p>
          <a:p>
            <a:pPr marL="0" indent="0">
              <a:buNone/>
            </a:pPr>
            <a:r>
              <a:rPr lang="en-US" smtClean="0"/>
              <a:t>2.Chuyển sang </a:t>
            </a:r>
          </a:p>
          <a:p>
            <a:pPr marL="0" indent="0">
              <a:buNone/>
            </a:pPr>
            <a:r>
              <a:rPr lang="en-US" smtClean="0"/>
              <a:t>giá trị nhị phân</a:t>
            </a:r>
          </a:p>
          <a:p>
            <a:pPr marL="228600" indent="-228600">
              <a:buFont typeface="+mj-lt"/>
              <a:buAutoNum type="arabicPeriod"/>
            </a:pPr>
            <a:endParaRPr lang="en-US" sz="1100" smtClean="0"/>
          </a:p>
          <a:p>
            <a:pPr marL="0" indent="0">
              <a:buNone/>
            </a:pPr>
            <a:r>
              <a:rPr lang="en-US" smtClean="0"/>
              <a:t>3.Tính số bit làm </a:t>
            </a:r>
          </a:p>
          <a:p>
            <a:pPr marL="0" indent="0">
              <a:buNone/>
            </a:pPr>
            <a:r>
              <a:rPr lang="en-US" smtClean="0"/>
              <a:t>Network_id</a:t>
            </a:r>
          </a:p>
          <a:p>
            <a:pPr marL="457200" indent="-457200">
              <a:buFont typeface="+mj-lt"/>
              <a:buAutoNum type="arabicPeriod"/>
            </a:pPr>
            <a:endParaRPr lang="en-US" smtClean="0"/>
          </a:p>
          <a:p>
            <a:pPr marL="0" indent="0">
              <a:buNone/>
            </a:pPr>
            <a:r>
              <a:rPr lang="en-US" smtClean="0"/>
              <a:t>4.Các bit trong host_id</a:t>
            </a:r>
          </a:p>
          <a:p>
            <a:pPr marL="0" indent="0">
              <a:buNone/>
            </a:pPr>
            <a:r>
              <a:rPr lang="en-US" smtClean="0"/>
              <a:t>Chuyển sang giá trị 0</a:t>
            </a:r>
          </a:p>
          <a:p>
            <a:pPr marL="457200" indent="-457200">
              <a:buFont typeface="+mj-lt"/>
              <a:buAutoNum type="arabicPeriod"/>
            </a:pPr>
            <a:endParaRPr lang="en-US"/>
          </a:p>
          <a:p>
            <a:pPr marL="0" indent="0">
              <a:buNone/>
            </a:pPr>
            <a:r>
              <a:rPr lang="en-US" smtClean="0"/>
              <a:t>5.Chuyển sang giá trị</a:t>
            </a:r>
          </a:p>
          <a:p>
            <a:pPr marL="0" indent="0">
              <a:buNone/>
            </a:pPr>
            <a:r>
              <a:rPr lang="en-US" smtClean="0"/>
              <a:t>thập phân </a:t>
            </a:r>
            <a:endParaRPr lang="en-US"/>
          </a:p>
        </p:txBody>
      </p:sp>
      <p:sp>
        <p:nvSpPr>
          <p:cNvPr id="4" name="Rectangle 3"/>
          <p:cNvSpPr/>
          <p:nvPr/>
        </p:nvSpPr>
        <p:spPr bwMode="auto">
          <a:xfrm>
            <a:off x="3020786" y="16764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192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4403272" y="1676400"/>
            <a:ext cx="1387928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168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5791200" y="16764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7086600" y="16764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210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3048000" y="2667000"/>
            <a:ext cx="1366157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11000000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4419600" y="26670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10101000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7086600" y="26670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11010010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5791200" y="26670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00001010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 bwMode="auto">
          <a:xfrm>
            <a:off x="3048000" y="3200400"/>
            <a:ext cx="137160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" name="Straight Arrow Connector 13"/>
          <p:cNvCxnSpPr/>
          <p:nvPr/>
        </p:nvCxnSpPr>
        <p:spPr bwMode="auto">
          <a:xfrm>
            <a:off x="4419600" y="3200400"/>
            <a:ext cx="137160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Straight Arrow Connector 14"/>
          <p:cNvCxnSpPr/>
          <p:nvPr/>
        </p:nvCxnSpPr>
        <p:spPr bwMode="auto">
          <a:xfrm>
            <a:off x="5715000" y="3200400"/>
            <a:ext cx="137160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" name="TextBox 15"/>
          <p:cNvSpPr txBox="1"/>
          <p:nvPr/>
        </p:nvSpPr>
        <p:spPr>
          <a:xfrm>
            <a:off x="3352799" y="3288268"/>
            <a:ext cx="4572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8 bit        +        8 bit       +         8 bit   + 3bit</a:t>
            </a:r>
            <a:endParaRPr lang="en-US" b="1"/>
          </a:p>
        </p:txBody>
      </p:sp>
      <p:sp>
        <p:nvSpPr>
          <p:cNvPr id="20" name="Rectangle 19"/>
          <p:cNvSpPr/>
          <p:nvPr/>
        </p:nvSpPr>
        <p:spPr bwMode="auto">
          <a:xfrm>
            <a:off x="3048000" y="4343400"/>
            <a:ext cx="1366157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11000000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4419600" y="43434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10101000</a:t>
            </a:r>
          </a:p>
        </p:txBody>
      </p:sp>
      <p:sp>
        <p:nvSpPr>
          <p:cNvPr id="22" name="Rectangle 21"/>
          <p:cNvSpPr/>
          <p:nvPr/>
        </p:nvSpPr>
        <p:spPr bwMode="auto">
          <a:xfrm>
            <a:off x="7679870" y="4343400"/>
            <a:ext cx="859973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00000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5791200" y="43434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00001010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3048000" y="5486400"/>
            <a:ext cx="1366157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192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4419600" y="54864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168</a:t>
            </a:r>
          </a:p>
        </p:txBody>
      </p:sp>
      <p:sp>
        <p:nvSpPr>
          <p:cNvPr id="26" name="Rectangle 25"/>
          <p:cNvSpPr/>
          <p:nvPr/>
        </p:nvSpPr>
        <p:spPr bwMode="auto">
          <a:xfrm>
            <a:off x="7086599" y="5486400"/>
            <a:ext cx="1453243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solidFill>
                  <a:srgbClr val="FF0000"/>
                </a:solidFill>
                <a:latin typeface="Arial" charset="0"/>
              </a:rPr>
              <a:t>192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5791200" y="54864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9" name="Straight Arrow Connector 28"/>
          <p:cNvCxnSpPr/>
          <p:nvPr/>
        </p:nvCxnSpPr>
        <p:spPr bwMode="auto">
          <a:xfrm>
            <a:off x="3706586" y="19812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Straight Arrow Connector 29"/>
          <p:cNvCxnSpPr/>
          <p:nvPr/>
        </p:nvCxnSpPr>
        <p:spPr bwMode="auto">
          <a:xfrm flipH="1">
            <a:off x="5097236" y="1981200"/>
            <a:ext cx="8164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" name="Straight Arrow Connector 30"/>
          <p:cNvCxnSpPr/>
          <p:nvPr/>
        </p:nvCxnSpPr>
        <p:spPr bwMode="auto">
          <a:xfrm>
            <a:off x="6400800" y="19812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2" name="Straight Arrow Connector 31"/>
          <p:cNvCxnSpPr/>
          <p:nvPr/>
        </p:nvCxnSpPr>
        <p:spPr bwMode="auto">
          <a:xfrm>
            <a:off x="7772400" y="19812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3" name="Straight Arrow Connector 32"/>
          <p:cNvCxnSpPr/>
          <p:nvPr/>
        </p:nvCxnSpPr>
        <p:spPr bwMode="auto">
          <a:xfrm flipH="1">
            <a:off x="3624943" y="37338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4" name="Straight Arrow Connector 33"/>
          <p:cNvCxnSpPr/>
          <p:nvPr/>
        </p:nvCxnSpPr>
        <p:spPr bwMode="auto">
          <a:xfrm flipH="1">
            <a:off x="5023757" y="37338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5" name="Straight Arrow Connector 34"/>
          <p:cNvCxnSpPr/>
          <p:nvPr/>
        </p:nvCxnSpPr>
        <p:spPr bwMode="auto">
          <a:xfrm flipH="1">
            <a:off x="6319157" y="37338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6" name="Straight Arrow Connector 35"/>
          <p:cNvCxnSpPr/>
          <p:nvPr/>
        </p:nvCxnSpPr>
        <p:spPr bwMode="auto">
          <a:xfrm flipH="1">
            <a:off x="7690757" y="37338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7" name="Straight Arrow Connector 36"/>
          <p:cNvCxnSpPr/>
          <p:nvPr/>
        </p:nvCxnSpPr>
        <p:spPr bwMode="auto">
          <a:xfrm>
            <a:off x="3624943" y="4800600"/>
            <a:ext cx="5443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8" name="Straight Arrow Connector 37"/>
          <p:cNvCxnSpPr/>
          <p:nvPr/>
        </p:nvCxnSpPr>
        <p:spPr bwMode="auto">
          <a:xfrm>
            <a:off x="5023757" y="4800600"/>
            <a:ext cx="5443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" name="Straight Arrow Connector 38"/>
          <p:cNvCxnSpPr/>
          <p:nvPr/>
        </p:nvCxnSpPr>
        <p:spPr bwMode="auto">
          <a:xfrm>
            <a:off x="6319157" y="48006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" name="Straight Arrow Connector 39"/>
          <p:cNvCxnSpPr/>
          <p:nvPr/>
        </p:nvCxnSpPr>
        <p:spPr bwMode="auto">
          <a:xfrm>
            <a:off x="7690757" y="4800600"/>
            <a:ext cx="5443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Box 11"/>
          <p:cNvSpPr txBox="1"/>
          <p:nvPr/>
        </p:nvSpPr>
        <p:spPr>
          <a:xfrm>
            <a:off x="7696200" y="3288268"/>
            <a:ext cx="1023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/>
              <a:t>= </a:t>
            </a:r>
            <a:r>
              <a:rPr lang="en-US" b="1" smtClean="0"/>
              <a:t>27 bit</a:t>
            </a:r>
            <a:endParaRPr lang="en-US" b="1"/>
          </a:p>
        </p:txBody>
      </p:sp>
      <p:cxnSp>
        <p:nvCxnSpPr>
          <p:cNvPr id="41" name="Straight Arrow Connector 40"/>
          <p:cNvCxnSpPr/>
          <p:nvPr/>
        </p:nvCxnSpPr>
        <p:spPr bwMode="auto">
          <a:xfrm flipV="1">
            <a:off x="7086600" y="3200400"/>
            <a:ext cx="604157" cy="10886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2" name="Rectangle 41"/>
          <p:cNvSpPr/>
          <p:nvPr/>
        </p:nvSpPr>
        <p:spPr bwMode="auto">
          <a:xfrm>
            <a:off x="7679871" y="2667000"/>
            <a:ext cx="859972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10010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7086600" y="2667000"/>
            <a:ext cx="593271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110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7097486" y="4343400"/>
            <a:ext cx="593271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110</a:t>
            </a:r>
          </a:p>
        </p:txBody>
      </p:sp>
    </p:spTree>
    <p:extLst>
      <p:ext uri="{BB962C8B-B14F-4D97-AF65-F5344CB8AC3E}">
        <p14:creationId xmlns:p14="http://schemas.microsoft.com/office/powerpoint/2010/main" val="210359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0" grpId="1" animBg="1"/>
      <p:bldP spid="11" grpId="0" animBg="1"/>
      <p:bldP spid="16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12" grpId="0"/>
      <p:bldP spid="12" grpId="1"/>
      <p:bldP spid="42" grpId="0" animBg="1"/>
      <p:bldP spid="43" grpId="0" animBg="1"/>
      <p:bldP spid="4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Chia mạng con (tt)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Cho IP như sau </a:t>
            </a:r>
            <a:r>
              <a:rPr lang="en-US" b="1" smtClean="0"/>
              <a:t>192.168.10.210/27</a:t>
            </a:r>
            <a:r>
              <a:rPr lang="en-US" smtClean="0"/>
              <a:t>. Địa chỉ Broadcast của đường mạng chứa IP này ?</a:t>
            </a:r>
          </a:p>
          <a:p>
            <a:pPr marL="0" indent="0">
              <a:buNone/>
            </a:pPr>
            <a:r>
              <a:rPr lang="en-US" smtClean="0"/>
              <a:t>1.Địa chỉ IP</a:t>
            </a:r>
          </a:p>
          <a:p>
            <a:pPr marL="457200" indent="-457200">
              <a:buFont typeface="+mj-lt"/>
              <a:buAutoNum type="arabicPeriod"/>
            </a:pPr>
            <a:endParaRPr lang="en-US"/>
          </a:p>
          <a:p>
            <a:pPr marL="0" indent="0">
              <a:buNone/>
            </a:pPr>
            <a:r>
              <a:rPr lang="en-US" smtClean="0"/>
              <a:t>2.Chuyển sang </a:t>
            </a:r>
          </a:p>
          <a:p>
            <a:pPr marL="0" indent="0">
              <a:buNone/>
            </a:pPr>
            <a:r>
              <a:rPr lang="en-US" smtClean="0"/>
              <a:t>giá trị nhị phân</a:t>
            </a:r>
          </a:p>
          <a:p>
            <a:pPr marL="228600" indent="-228600">
              <a:buFont typeface="+mj-lt"/>
              <a:buAutoNum type="arabicPeriod"/>
            </a:pPr>
            <a:endParaRPr lang="en-US" sz="1100" smtClean="0"/>
          </a:p>
          <a:p>
            <a:pPr marL="0" indent="0">
              <a:buNone/>
            </a:pPr>
            <a:r>
              <a:rPr lang="en-US" smtClean="0"/>
              <a:t>3.Tính số bit làm </a:t>
            </a:r>
          </a:p>
          <a:p>
            <a:pPr marL="0" indent="0">
              <a:buNone/>
            </a:pPr>
            <a:r>
              <a:rPr lang="en-US" smtClean="0"/>
              <a:t>Network_id</a:t>
            </a:r>
          </a:p>
          <a:p>
            <a:pPr marL="457200" indent="-457200">
              <a:buFont typeface="+mj-lt"/>
              <a:buAutoNum type="arabicPeriod"/>
            </a:pPr>
            <a:endParaRPr lang="en-US" smtClean="0"/>
          </a:p>
          <a:p>
            <a:pPr marL="0" indent="0">
              <a:buNone/>
            </a:pPr>
            <a:r>
              <a:rPr lang="en-US" smtClean="0"/>
              <a:t>4.Các bit trong host_id</a:t>
            </a:r>
          </a:p>
          <a:p>
            <a:pPr marL="0" indent="0">
              <a:buNone/>
            </a:pPr>
            <a:r>
              <a:rPr lang="en-US" smtClean="0"/>
              <a:t>Chuyển sang giá trị 1</a:t>
            </a:r>
          </a:p>
          <a:p>
            <a:pPr marL="457200" indent="-457200">
              <a:buFont typeface="+mj-lt"/>
              <a:buAutoNum type="arabicPeriod"/>
            </a:pPr>
            <a:endParaRPr lang="en-US"/>
          </a:p>
          <a:p>
            <a:pPr marL="0" indent="0">
              <a:buNone/>
            </a:pPr>
            <a:r>
              <a:rPr lang="en-US" smtClean="0"/>
              <a:t>5.Chuyển sang giá trị</a:t>
            </a:r>
          </a:p>
          <a:p>
            <a:pPr marL="0" indent="0">
              <a:buNone/>
            </a:pPr>
            <a:r>
              <a:rPr lang="en-US" smtClean="0"/>
              <a:t>thập phân </a:t>
            </a:r>
            <a:endParaRPr lang="en-US"/>
          </a:p>
        </p:txBody>
      </p:sp>
      <p:sp>
        <p:nvSpPr>
          <p:cNvPr id="4" name="Rectangle 3"/>
          <p:cNvSpPr/>
          <p:nvPr/>
        </p:nvSpPr>
        <p:spPr bwMode="auto">
          <a:xfrm>
            <a:off x="3020786" y="19812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192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4403272" y="1981200"/>
            <a:ext cx="1387928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168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5791200" y="19812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7086600" y="19812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210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3048000" y="2971800"/>
            <a:ext cx="1366157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11000000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4419600" y="29718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10101000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7086600" y="29718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11010010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5791200" y="29718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00001010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 bwMode="auto">
          <a:xfrm>
            <a:off x="3048000" y="3505200"/>
            <a:ext cx="137160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" name="Straight Arrow Connector 13"/>
          <p:cNvCxnSpPr/>
          <p:nvPr/>
        </p:nvCxnSpPr>
        <p:spPr bwMode="auto">
          <a:xfrm>
            <a:off x="4419600" y="3505200"/>
            <a:ext cx="137160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Straight Arrow Connector 14"/>
          <p:cNvCxnSpPr/>
          <p:nvPr/>
        </p:nvCxnSpPr>
        <p:spPr bwMode="auto">
          <a:xfrm>
            <a:off x="5715000" y="3505200"/>
            <a:ext cx="137160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" name="TextBox 15"/>
          <p:cNvSpPr txBox="1"/>
          <p:nvPr/>
        </p:nvSpPr>
        <p:spPr>
          <a:xfrm>
            <a:off x="3352799" y="3593068"/>
            <a:ext cx="4572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/>
              <a:t>8 bit        +        8 bit       +         8 bit   + 3bit</a:t>
            </a:r>
            <a:endParaRPr lang="en-US" b="1"/>
          </a:p>
        </p:txBody>
      </p:sp>
      <p:sp>
        <p:nvSpPr>
          <p:cNvPr id="20" name="Rectangle 19"/>
          <p:cNvSpPr/>
          <p:nvPr/>
        </p:nvSpPr>
        <p:spPr bwMode="auto">
          <a:xfrm>
            <a:off x="3048000" y="4648200"/>
            <a:ext cx="1366157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11000000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4419600" y="46482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10101000</a:t>
            </a:r>
          </a:p>
        </p:txBody>
      </p:sp>
      <p:sp>
        <p:nvSpPr>
          <p:cNvPr id="22" name="Rectangle 21"/>
          <p:cNvSpPr/>
          <p:nvPr/>
        </p:nvSpPr>
        <p:spPr bwMode="auto">
          <a:xfrm>
            <a:off x="7679870" y="4648200"/>
            <a:ext cx="859973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11111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5791200" y="46482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00001010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3048000" y="5791200"/>
            <a:ext cx="1366157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192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4419600" y="5791200"/>
            <a:ext cx="13716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168</a:t>
            </a:r>
          </a:p>
        </p:txBody>
      </p:sp>
      <p:sp>
        <p:nvSpPr>
          <p:cNvPr id="26" name="Rectangle 25"/>
          <p:cNvSpPr/>
          <p:nvPr/>
        </p:nvSpPr>
        <p:spPr bwMode="auto">
          <a:xfrm>
            <a:off x="7086599" y="5791200"/>
            <a:ext cx="1453243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solidFill>
                  <a:srgbClr val="FF0000"/>
                </a:solidFill>
                <a:latin typeface="Arial" charset="0"/>
              </a:rPr>
              <a:t>223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5791200" y="5791200"/>
            <a:ext cx="1295400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latin typeface="Arial" charset="0"/>
              </a:rPr>
              <a:t>10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9" name="Straight Arrow Connector 28"/>
          <p:cNvCxnSpPr/>
          <p:nvPr/>
        </p:nvCxnSpPr>
        <p:spPr bwMode="auto">
          <a:xfrm>
            <a:off x="3706586" y="22860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Straight Arrow Connector 29"/>
          <p:cNvCxnSpPr/>
          <p:nvPr/>
        </p:nvCxnSpPr>
        <p:spPr bwMode="auto">
          <a:xfrm flipH="1">
            <a:off x="5097236" y="2286000"/>
            <a:ext cx="8164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" name="Straight Arrow Connector 30"/>
          <p:cNvCxnSpPr/>
          <p:nvPr/>
        </p:nvCxnSpPr>
        <p:spPr bwMode="auto">
          <a:xfrm>
            <a:off x="6400800" y="22860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2" name="Straight Arrow Connector 31"/>
          <p:cNvCxnSpPr/>
          <p:nvPr/>
        </p:nvCxnSpPr>
        <p:spPr bwMode="auto">
          <a:xfrm>
            <a:off x="7772400" y="22860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3" name="Straight Arrow Connector 32"/>
          <p:cNvCxnSpPr/>
          <p:nvPr/>
        </p:nvCxnSpPr>
        <p:spPr bwMode="auto">
          <a:xfrm flipH="1">
            <a:off x="3624943" y="40386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4" name="Straight Arrow Connector 33"/>
          <p:cNvCxnSpPr/>
          <p:nvPr/>
        </p:nvCxnSpPr>
        <p:spPr bwMode="auto">
          <a:xfrm flipH="1">
            <a:off x="5023757" y="40386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5" name="Straight Arrow Connector 34"/>
          <p:cNvCxnSpPr/>
          <p:nvPr/>
        </p:nvCxnSpPr>
        <p:spPr bwMode="auto">
          <a:xfrm flipH="1">
            <a:off x="6319157" y="40386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6" name="Straight Arrow Connector 35"/>
          <p:cNvCxnSpPr/>
          <p:nvPr/>
        </p:nvCxnSpPr>
        <p:spPr bwMode="auto">
          <a:xfrm flipH="1">
            <a:off x="7690757" y="4038600"/>
            <a:ext cx="5443" cy="6096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7" name="Straight Arrow Connector 36"/>
          <p:cNvCxnSpPr/>
          <p:nvPr/>
        </p:nvCxnSpPr>
        <p:spPr bwMode="auto">
          <a:xfrm>
            <a:off x="3624943" y="5105400"/>
            <a:ext cx="5443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8" name="Straight Arrow Connector 37"/>
          <p:cNvCxnSpPr/>
          <p:nvPr/>
        </p:nvCxnSpPr>
        <p:spPr bwMode="auto">
          <a:xfrm>
            <a:off x="5023757" y="5105400"/>
            <a:ext cx="5443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" name="Straight Arrow Connector 38"/>
          <p:cNvCxnSpPr/>
          <p:nvPr/>
        </p:nvCxnSpPr>
        <p:spPr bwMode="auto">
          <a:xfrm>
            <a:off x="6319157" y="5105400"/>
            <a:ext cx="0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" name="Straight Arrow Connector 39"/>
          <p:cNvCxnSpPr/>
          <p:nvPr/>
        </p:nvCxnSpPr>
        <p:spPr bwMode="auto">
          <a:xfrm>
            <a:off x="7690757" y="5105400"/>
            <a:ext cx="5443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Box 11"/>
          <p:cNvSpPr txBox="1"/>
          <p:nvPr/>
        </p:nvSpPr>
        <p:spPr>
          <a:xfrm>
            <a:off x="7696200" y="3593068"/>
            <a:ext cx="1023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/>
              <a:t>= </a:t>
            </a:r>
            <a:r>
              <a:rPr lang="en-US" b="1" smtClean="0"/>
              <a:t>27 bit</a:t>
            </a:r>
            <a:endParaRPr lang="en-US" b="1"/>
          </a:p>
        </p:txBody>
      </p:sp>
      <p:cxnSp>
        <p:nvCxnSpPr>
          <p:cNvPr id="41" name="Straight Arrow Connector 40"/>
          <p:cNvCxnSpPr/>
          <p:nvPr/>
        </p:nvCxnSpPr>
        <p:spPr bwMode="auto">
          <a:xfrm flipV="1">
            <a:off x="7086600" y="3505200"/>
            <a:ext cx="604157" cy="10886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2" name="Rectangle 41"/>
          <p:cNvSpPr/>
          <p:nvPr/>
        </p:nvSpPr>
        <p:spPr bwMode="auto">
          <a:xfrm>
            <a:off x="7679871" y="2971800"/>
            <a:ext cx="859972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10010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7086600" y="2971800"/>
            <a:ext cx="593271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110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7097486" y="4648200"/>
            <a:ext cx="593271" cy="304800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110</a:t>
            </a:r>
          </a:p>
        </p:txBody>
      </p:sp>
    </p:spTree>
    <p:extLst>
      <p:ext uri="{BB962C8B-B14F-4D97-AF65-F5344CB8AC3E}">
        <p14:creationId xmlns:p14="http://schemas.microsoft.com/office/powerpoint/2010/main" val="2193670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0" grpId="1" animBg="1"/>
      <p:bldP spid="11" grpId="0" animBg="1"/>
      <p:bldP spid="16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12" grpId="0"/>
      <p:bldP spid="12" grpId="1"/>
      <p:bldP spid="42" grpId="0" animBg="1"/>
      <p:bldP spid="43" grpId="0" animBg="1"/>
      <p:bldP spid="4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Chia mạng con (tt)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Bài tập</a:t>
            </a:r>
          </a:p>
          <a:p>
            <a:pPr lvl="1"/>
            <a:r>
              <a:rPr lang="en-US" smtClean="0"/>
              <a:t>Cho địa chỉ 172.29.14.141/26. hãy cho biết IP này thuộc đường mạng nào ?</a:t>
            </a:r>
          </a:p>
          <a:p>
            <a:pPr lvl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98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Câu hỏi ôn tập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1</a:t>
            </a:r>
            <a:r>
              <a:rPr lang="en-US" smtClean="0"/>
              <a:t>) Cho các giá trị nhị phân sau đây biểu thị cho 8 bit đầu tiên trong địa chỉ ip các máy tính. Hãy cho biết trong các địa chỉ IP đó, IP nào thuộc lớp C</a:t>
            </a: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01001010</a:t>
            </a: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01110100</a:t>
            </a: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10101110</a:t>
            </a: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11010101</a:t>
            </a:r>
          </a:p>
          <a:p>
            <a:pPr marL="0" indent="0">
              <a:buNone/>
            </a:pPr>
            <a:endParaRPr lang="en-US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mtClean="0"/>
              <a:t>2) Có 1 địa chỉ lớp C, nếu muốn sử dụng 8 subnet, vậy subnet mask mà mình sẽ sử dụng là bao nhiêu để số địa chỉ IP có thể cấp phát cho các máy là nhiều nhất :</a:t>
            </a: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255.255.255.240</a:t>
            </a: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255.255.255.248</a:t>
            </a: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255.255.255.192</a:t>
            </a: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255.255.255.128</a:t>
            </a:r>
            <a:endParaRPr lang="en-US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079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40"/>
                            </p:stCondLst>
                            <p:childTnLst>
                              <p:par>
                                <p:cTn id="10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80"/>
                            </p:stCondLst>
                            <p:childTnLst>
                              <p:par>
                                <p:cTn id="19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Câu hỏi ôn tập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mtClean="0"/>
              <a:t>3) Trong các địa chỉ sau đây, địa chỉ nào không nằm cùng đường mạng với địa chỉ 192.168.100.168/27:</a:t>
            </a: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192.168.100.129</a:t>
            </a: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192.168.100.160</a:t>
            </a: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192.168.100.175</a:t>
            </a: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192.168.100.191</a:t>
            </a:r>
          </a:p>
          <a:p>
            <a:pPr marL="0" indent="0">
              <a:buNone/>
            </a:pPr>
            <a:r>
              <a:rPr lang="en-US" smtClean="0"/>
              <a:t>4) Công ty A có 5 phòng, được bố trí như sau:</a:t>
            </a:r>
          </a:p>
          <a:p>
            <a:pPr marL="0" indent="0">
              <a:buNone/>
            </a:pPr>
            <a:endParaRPr lang="en-US" smtClean="0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 smtClean="0"/>
              <a:t>Hiện tại hệ thống mạng đang sử dụng lớp C, mỗi phòng 1 subnet. Nếu là người quản trị mạng. Bạn sẽ sử dụng subnet mask nào sau đây:</a:t>
            </a: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255.255.255.248</a:t>
            </a: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255.255.255.240</a:t>
            </a: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255.255.255.224</a:t>
            </a:r>
            <a:endParaRPr lang="en-US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mtClean="0">
                <a:solidFill>
                  <a:schemeClr val="tx1"/>
                </a:solidFill>
              </a:rPr>
              <a:t>255.255.255.192</a:t>
            </a:r>
            <a:endParaRPr lang="en-US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3657600"/>
            <a:ext cx="3281363" cy="75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360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80"/>
                            </p:stCondLst>
                            <p:childTnLst>
                              <p:par>
                                <p:cTn id="10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80"/>
                            </p:stCondLst>
                            <p:childTnLst>
                              <p:par>
                                <p:cTn id="19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4. IP V.6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Cấu trúc IP V.6:</a:t>
            </a:r>
          </a:p>
          <a:p>
            <a:pPr lvl="1"/>
            <a:r>
              <a:rPr lang="en-US" smtClean="0"/>
              <a:t>Có 128 Bit , 64 bit đầu là network  , 64 bit sau là host</a:t>
            </a:r>
          </a:p>
          <a:p>
            <a:pPr lvl="1"/>
            <a:r>
              <a:rPr lang="vi-VN"/>
              <a:t>128 bit ra thành 8 nhóm, mỗi nhóm chiếm 2 bytes, gồm 4 số được viết dưới hệ số 16, và mỗi nhóm được ngăn cách nhau bằng dấu hai </a:t>
            </a:r>
            <a:r>
              <a:rPr lang="vi-VN" smtClean="0"/>
              <a:t>chấm</a:t>
            </a:r>
            <a:r>
              <a:rPr lang="en-US" smtClean="0"/>
              <a:t> “ </a:t>
            </a:r>
            <a:r>
              <a:rPr lang="en-US" sz="2000" smtClean="0"/>
              <a:t>:</a:t>
            </a:r>
            <a:r>
              <a:rPr lang="en-US" smtClean="0"/>
              <a:t> ”</a:t>
            </a:r>
          </a:p>
          <a:p>
            <a:pPr lvl="1"/>
            <a:r>
              <a:rPr lang="en-US"/>
              <a:t>Ví dụ</a:t>
            </a:r>
            <a:r>
              <a:rPr lang="en-US" smtClean="0"/>
              <a:t>:</a:t>
            </a:r>
            <a:r>
              <a:rPr lang="en-US"/>
              <a:t/>
            </a:r>
            <a:br>
              <a:rPr lang="en-US"/>
            </a:br>
            <a:r>
              <a:rPr lang="en-US" b="1" smtClean="0"/>
              <a:t>FEDL:8435:7356:EADC:BA98:2010:3280:ABCD</a:t>
            </a:r>
          </a:p>
          <a:p>
            <a:pPr lvl="1"/>
            <a:r>
              <a:rPr lang="en-US"/>
              <a:t>Không có khái niệm IP Privite</a:t>
            </a:r>
          </a:p>
          <a:p>
            <a:pPr lvl="1"/>
            <a:r>
              <a:rPr lang="en-US"/>
              <a:t>Tương thích với IPv4</a:t>
            </a:r>
            <a:endParaRPr lang="en-US" b="1"/>
          </a:p>
          <a:p>
            <a:pPr lvl="1"/>
            <a:endParaRPr lang="en-US" smtClean="0"/>
          </a:p>
          <a:p>
            <a:pPr marL="457200" lvl="1" indent="0">
              <a:buNone/>
            </a:pPr>
            <a:endParaRPr lang="en-US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962400"/>
            <a:ext cx="6105525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7823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IP </a:t>
            </a:r>
            <a:r>
              <a:rPr lang="en-US" smtClean="0"/>
              <a:t>V.6 (tt)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smtClean="0"/>
              <a:t>Cho 1 IPv6 : </a:t>
            </a:r>
            <a:r>
              <a:rPr lang="en-US" sz="2400" b="1" smtClean="0">
                <a:solidFill>
                  <a:srgbClr val="0070C0"/>
                </a:solidFill>
              </a:rPr>
              <a:t>1088:0000:0000:0000:0008:0800:200C:463A</a:t>
            </a:r>
          </a:p>
          <a:p>
            <a:r>
              <a:rPr lang="vi-VN" b="1"/>
              <a:t>Trong dãy địa chỉ IPV6, nếu có số 0 đứng đầu có thể loại bỏ. </a:t>
            </a:r>
            <a:r>
              <a:rPr lang="en-US" b="1" smtClean="0"/>
              <a:t>IP trên sẽ thành :  </a:t>
            </a:r>
            <a:r>
              <a:rPr lang="en-US" sz="2400" b="1" smtClean="0">
                <a:solidFill>
                  <a:srgbClr val="0070C0"/>
                </a:solidFill>
              </a:rPr>
              <a:t>1088:0:0:0:8:800:200C:463A</a:t>
            </a:r>
          </a:p>
          <a:p>
            <a:r>
              <a:rPr lang="vi-VN" b="1" smtClean="0"/>
              <a:t>Trong dãy địa chỉ IPv6, nếu có các nhóm số 0 liên tiếp, có thể đơn giản các nhóm này bằng 2 dấu :: ( chí áp dụng khi dãy 0 liên tiếp nhau)</a:t>
            </a:r>
            <a:r>
              <a:rPr lang="en-US" b="1" smtClean="0"/>
              <a:t>. IP trên sẽ thành :  </a:t>
            </a:r>
            <a:r>
              <a:rPr lang="en-US" sz="2400" b="1" smtClean="0">
                <a:solidFill>
                  <a:srgbClr val="0070C0"/>
                </a:solidFill>
              </a:rPr>
              <a:t>1088</a:t>
            </a:r>
            <a:r>
              <a:rPr lang="en-US" sz="2400" b="1">
                <a:solidFill>
                  <a:srgbClr val="0070C0"/>
                </a:solidFill>
              </a:rPr>
              <a:t>::</a:t>
            </a:r>
            <a:r>
              <a:rPr lang="en-US" sz="2400" b="1" smtClean="0">
                <a:solidFill>
                  <a:srgbClr val="0070C0"/>
                </a:solidFill>
              </a:rPr>
              <a:t>8:800:200C:463A</a:t>
            </a:r>
            <a:endParaRPr lang="en-US" b="1" smtClean="0">
              <a:solidFill>
                <a:srgbClr val="0070C0"/>
              </a:solidFill>
            </a:endParaRPr>
          </a:p>
          <a:p>
            <a:r>
              <a:rPr lang="en-US">
                <a:solidFill>
                  <a:srgbClr val="0070C0"/>
                </a:solidFill>
              </a:rPr>
              <a:t>Bài Tập</a:t>
            </a:r>
            <a:r>
              <a:rPr lang="en-US" smtClean="0">
                <a:solidFill>
                  <a:srgbClr val="0070C0"/>
                </a:solidFill>
              </a:rPr>
              <a:t> 1</a:t>
            </a:r>
            <a:r>
              <a:rPr lang="en-US">
                <a:solidFill>
                  <a:srgbClr val="0070C0"/>
                </a:solidFill>
              </a:rPr>
              <a:t>: </a:t>
            </a:r>
            <a:r>
              <a:rPr lang="en-US" b="1">
                <a:solidFill>
                  <a:srgbClr val="0070C0"/>
                </a:solidFill>
              </a:rPr>
              <a:t>FADC:BA98::</a:t>
            </a:r>
            <a:r>
              <a:rPr lang="en-US" b="1" smtClean="0">
                <a:solidFill>
                  <a:srgbClr val="0070C0"/>
                </a:solidFill>
              </a:rPr>
              <a:t>7654:3210 đầy đủ là </a:t>
            </a:r>
            <a:r>
              <a:rPr lang="en-US" b="1" smtClean="0">
                <a:solidFill>
                  <a:srgbClr val="FF0000"/>
                </a:solidFill>
              </a:rPr>
              <a:t>FADC:BA98:0:0:0:0:7654:3210</a:t>
            </a:r>
          </a:p>
          <a:p>
            <a:r>
              <a:rPr lang="en-US" smtClean="0">
                <a:solidFill>
                  <a:srgbClr val="0070C0"/>
                </a:solidFill>
              </a:rPr>
              <a:t>Bài Tập 2 </a:t>
            </a:r>
            <a:r>
              <a:rPr lang="en-US" b="1" smtClean="0">
                <a:solidFill>
                  <a:srgbClr val="0070C0"/>
                </a:solidFill>
              </a:rPr>
              <a:t>:FADC:BA98:7654:3210:: đầy đủ là  </a:t>
            </a:r>
            <a:r>
              <a:rPr lang="en-US" b="1" smtClean="0">
                <a:solidFill>
                  <a:srgbClr val="FF0000"/>
                </a:solidFill>
              </a:rPr>
              <a:t>FADC:BA98:7654:3210:0:0:0:0</a:t>
            </a:r>
          </a:p>
          <a:p>
            <a:r>
              <a:rPr lang="en-US">
                <a:solidFill>
                  <a:srgbClr val="0070C0"/>
                </a:solidFill>
              </a:rPr>
              <a:t>Bài Tập </a:t>
            </a:r>
            <a:r>
              <a:rPr lang="en-US" smtClean="0">
                <a:solidFill>
                  <a:srgbClr val="0070C0"/>
                </a:solidFill>
              </a:rPr>
              <a:t>3 </a:t>
            </a:r>
            <a:r>
              <a:rPr lang="en-US" b="1" smtClean="0">
                <a:solidFill>
                  <a:srgbClr val="0070C0"/>
                </a:solidFill>
              </a:rPr>
              <a:t>:</a:t>
            </a:r>
            <a:r>
              <a:rPr lang="en-US" b="1">
                <a:solidFill>
                  <a:srgbClr val="0070C0"/>
                </a:solidFill>
              </a:rPr>
              <a:t>::FADC:BA98:7654:3210</a:t>
            </a:r>
            <a:r>
              <a:rPr lang="en-US" b="1" smtClean="0">
                <a:solidFill>
                  <a:srgbClr val="0070C0"/>
                </a:solidFill>
              </a:rPr>
              <a:t> </a:t>
            </a:r>
            <a:r>
              <a:rPr lang="en-US" b="1">
                <a:solidFill>
                  <a:srgbClr val="0070C0"/>
                </a:solidFill>
              </a:rPr>
              <a:t>đầy đủ là  </a:t>
            </a:r>
            <a:r>
              <a:rPr lang="en-US" b="1">
                <a:solidFill>
                  <a:srgbClr val="FF0000"/>
                </a:solidFill>
              </a:rPr>
              <a:t>0:0:0:0:FADC:BA98:7654:3210</a:t>
            </a:r>
            <a:endParaRPr lang="en-US" b="1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19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IP </a:t>
            </a:r>
            <a:r>
              <a:rPr lang="en-US" smtClean="0"/>
              <a:t>V.6 (tt)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/>
              <a:t>IPv6 gồm các loại chính sau </a:t>
            </a:r>
            <a:r>
              <a:rPr lang="vi-VN" smtClean="0"/>
              <a:t>đây</a:t>
            </a:r>
            <a:r>
              <a:rPr lang="en-US" smtClean="0"/>
              <a:t>:</a:t>
            </a:r>
          </a:p>
          <a:p>
            <a:pPr lvl="1"/>
            <a:r>
              <a:rPr lang="en-US" b="1"/>
              <a:t>Unicast </a:t>
            </a:r>
            <a:r>
              <a:rPr lang="en-US" b="1" smtClean="0"/>
              <a:t>Address: </a:t>
            </a:r>
            <a:r>
              <a:rPr lang="vi-VN" smtClean="0"/>
              <a:t>Gửi </a:t>
            </a:r>
            <a:r>
              <a:rPr lang="vi-VN"/>
              <a:t>tới 1 địa chỉ xác </a:t>
            </a:r>
            <a:r>
              <a:rPr lang="vi-VN" smtClean="0"/>
              <a:t>định</a:t>
            </a:r>
            <a:r>
              <a:rPr lang="en-US" smtClean="0"/>
              <a:t> ( Đ/n 1 host)</a:t>
            </a:r>
            <a:endParaRPr lang="en-US" b="1" smtClean="0"/>
          </a:p>
          <a:p>
            <a:pPr lvl="1"/>
            <a:r>
              <a:rPr lang="en-US" b="1"/>
              <a:t>Anycast </a:t>
            </a:r>
            <a:r>
              <a:rPr lang="en-US" b="1" smtClean="0"/>
              <a:t>Address : </a:t>
            </a:r>
            <a:r>
              <a:rPr lang="en-US"/>
              <a:t>Gửi tới tất cả các thành viên của 1 </a:t>
            </a:r>
            <a:r>
              <a:rPr lang="en-US" smtClean="0"/>
              <a:t>nhóm </a:t>
            </a:r>
            <a:r>
              <a:rPr lang="en-US"/>
              <a:t>( Đ/n </a:t>
            </a:r>
            <a:r>
              <a:rPr lang="en-US" smtClean="0"/>
              <a:t>1 tập hợp các </a:t>
            </a:r>
            <a:r>
              <a:rPr lang="en-US"/>
              <a:t>host</a:t>
            </a:r>
            <a:r>
              <a:rPr lang="en-US" smtClean="0"/>
              <a:t>)</a:t>
            </a:r>
            <a:endParaRPr lang="en-US" b="1" smtClean="0"/>
          </a:p>
          <a:p>
            <a:pPr lvl="1"/>
            <a:r>
              <a:rPr lang="en-US" b="1"/>
              <a:t>Multicast </a:t>
            </a:r>
            <a:r>
              <a:rPr lang="en-US" b="1" smtClean="0"/>
              <a:t>Address: </a:t>
            </a:r>
            <a:r>
              <a:rPr lang="en-US"/>
              <a:t>Gửi tới 1 thành viên gần nhất của 1 </a:t>
            </a:r>
            <a:r>
              <a:rPr lang="en-US" smtClean="0"/>
              <a:t>nhóm </a:t>
            </a:r>
            <a:r>
              <a:rPr lang="en-US"/>
              <a:t>( Đ/n 1 tập hợp các host)</a:t>
            </a:r>
            <a:endParaRPr lang="en-US" b="1"/>
          </a:p>
          <a:p>
            <a:pPr lvl="1"/>
            <a:endParaRPr lang="en-US" b="1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14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IP V.6 (tt)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/>
              <a:t>Unicast </a:t>
            </a:r>
            <a:r>
              <a:rPr lang="en-US" b="1" smtClean="0"/>
              <a:t>Address</a:t>
            </a:r>
          </a:p>
          <a:p>
            <a:pPr lvl="1"/>
            <a:r>
              <a:rPr lang="en-US"/>
              <a:t>Global: phạm vi hoạt động toàn cầu, giống địa chỉ Public trong IPv4</a:t>
            </a:r>
          </a:p>
          <a:p>
            <a:pPr lvl="1"/>
            <a:r>
              <a:rPr lang="en-US" b="1"/>
              <a:t>Link-local Addresses:</a:t>
            </a:r>
            <a:r>
              <a:rPr lang="vi-VN"/>
              <a:t> là loại </a:t>
            </a:r>
            <a:r>
              <a:rPr lang="en-US"/>
              <a:t>IP </a:t>
            </a:r>
            <a:r>
              <a:rPr lang="vi-VN"/>
              <a:t>dùng cho các host khi chúng muốn giao tiếp với các host khác trong cùng mạng. Tất cả IPv6 của các interface đều có địa chỉ link local </a:t>
            </a:r>
            <a:endParaRPr lang="en-US"/>
          </a:p>
          <a:p>
            <a:pPr lvl="1"/>
            <a:r>
              <a:rPr lang="en-US" b="1"/>
              <a:t>Site-Local Addresses: s</a:t>
            </a:r>
            <a:r>
              <a:rPr lang="vi-VN"/>
              <a:t>ử dụng trong hệ thống nội bộ (Intranet) tương tự các địa chỉ Private IPv4</a:t>
            </a:r>
            <a:endParaRPr lang="en-US"/>
          </a:p>
          <a:p>
            <a:pPr lvl="1"/>
            <a:r>
              <a:rPr lang="en-US" b="1"/>
              <a:t>Unique Local Address: </a:t>
            </a:r>
            <a:r>
              <a:rPr lang="vi-VN"/>
              <a:t>là địa chỉ định tuyến giữa các subnet trên một private </a:t>
            </a:r>
            <a:r>
              <a:rPr lang="vi-VN" smtClean="0"/>
              <a:t>network</a:t>
            </a:r>
            <a:endParaRPr lang="en-US" b="1" smtClean="0"/>
          </a:p>
          <a:p>
            <a:r>
              <a:rPr lang="en-US" b="1"/>
              <a:t>Anycast </a:t>
            </a:r>
            <a:r>
              <a:rPr lang="en-US" b="1" smtClean="0"/>
              <a:t>Address: </a:t>
            </a:r>
            <a:r>
              <a:rPr lang="en-US" b="1" smtClean="0">
                <a:solidFill>
                  <a:srgbClr val="0070C0"/>
                </a:solidFill>
              </a:rPr>
              <a:t>là</a:t>
            </a:r>
            <a:r>
              <a:rPr lang="en-US" b="1" smtClean="0"/>
              <a:t> </a:t>
            </a:r>
            <a:r>
              <a:rPr lang="vi-VN" smtClean="0">
                <a:solidFill>
                  <a:srgbClr val="0070C0"/>
                </a:solidFill>
              </a:rPr>
              <a:t>địa </a:t>
            </a:r>
            <a:r>
              <a:rPr lang="vi-VN">
                <a:solidFill>
                  <a:srgbClr val="0070C0"/>
                </a:solidFill>
              </a:rPr>
              <a:t>chỉ đặc biệt có thể gán cho nhiều interface, gói tin chuyển đến Anycast Address sẽ được vận chuyển bởi hệ thống Routing đến Interface gần nhất</a:t>
            </a:r>
            <a:endParaRPr lang="en-US" b="1" smtClean="0">
              <a:solidFill>
                <a:srgbClr val="0070C0"/>
              </a:solidFill>
            </a:endParaRPr>
          </a:p>
          <a:p>
            <a:r>
              <a:rPr lang="en-US" b="1"/>
              <a:t>Multicast </a:t>
            </a:r>
            <a:r>
              <a:rPr lang="en-US" b="1" smtClean="0"/>
              <a:t>Address: </a:t>
            </a:r>
            <a:r>
              <a:rPr lang="vi-VN">
                <a:solidFill>
                  <a:srgbClr val="0070C0"/>
                </a:solidFill>
              </a:rPr>
              <a:t>Mọi chức năng của địa chỉ Broadcast trong IPv4 được đảm nhiệm thay thế bởi địa chỉ IPv6 Multicast</a:t>
            </a:r>
            <a:endParaRPr lang="en-US" b="1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01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 (7)">
  <a:themeElements>
    <a:clrScheme name="sample 2">
      <a:dk1>
        <a:srgbClr val="000000"/>
      </a:dk1>
      <a:lt1>
        <a:srgbClr val="FFFFFF"/>
      </a:lt1>
      <a:dk2>
        <a:srgbClr val="094332"/>
      </a:dk2>
      <a:lt2>
        <a:srgbClr val="B2B2B2"/>
      </a:lt2>
      <a:accent1>
        <a:srgbClr val="0D6531"/>
      </a:accent1>
      <a:accent2>
        <a:srgbClr val="39AF6E"/>
      </a:accent2>
      <a:accent3>
        <a:srgbClr val="FFFFFF"/>
      </a:accent3>
      <a:accent4>
        <a:srgbClr val="000000"/>
      </a:accent4>
      <a:accent5>
        <a:srgbClr val="AAB8AD"/>
      </a:accent5>
      <a:accent6>
        <a:srgbClr val="339E63"/>
      </a:accent6>
      <a:hlink>
        <a:srgbClr val="93E1A0"/>
      </a:hlink>
      <a:folHlink>
        <a:srgbClr val="1D834B"/>
      </a:folHlink>
    </a:clrScheme>
    <a:fontScheme name="Custom 1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ample 1">
        <a:dk1>
          <a:srgbClr val="000000"/>
        </a:dk1>
        <a:lt1>
          <a:srgbClr val="FFFFFF"/>
        </a:lt1>
        <a:dk2>
          <a:srgbClr val="000798"/>
        </a:dk2>
        <a:lt2>
          <a:srgbClr val="B2B2B2"/>
        </a:lt2>
        <a:accent1>
          <a:srgbClr val="1B33E7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BADF1"/>
        </a:accent5>
        <a:accent6>
          <a:srgbClr val="5C8AE7"/>
        </a:accent6>
        <a:hlink>
          <a:srgbClr val="99CCFF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0000"/>
        </a:dk1>
        <a:lt1>
          <a:srgbClr val="FFFFFF"/>
        </a:lt1>
        <a:dk2>
          <a:srgbClr val="094332"/>
        </a:dk2>
        <a:lt2>
          <a:srgbClr val="B2B2B2"/>
        </a:lt2>
        <a:accent1>
          <a:srgbClr val="0D6531"/>
        </a:accent1>
        <a:accent2>
          <a:srgbClr val="39AF6E"/>
        </a:accent2>
        <a:accent3>
          <a:srgbClr val="FFFFFF"/>
        </a:accent3>
        <a:accent4>
          <a:srgbClr val="000000"/>
        </a:accent4>
        <a:accent5>
          <a:srgbClr val="AAB8AD"/>
        </a:accent5>
        <a:accent6>
          <a:srgbClr val="339E63"/>
        </a:accent6>
        <a:hlink>
          <a:srgbClr val="93E1A0"/>
        </a:hlink>
        <a:folHlink>
          <a:srgbClr val="1D834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0000"/>
        </a:dk1>
        <a:lt1>
          <a:srgbClr val="FFFFFF"/>
        </a:lt1>
        <a:dk2>
          <a:srgbClr val="275CA3"/>
        </a:dk2>
        <a:lt2>
          <a:srgbClr val="C0C0C0"/>
        </a:lt2>
        <a:accent1>
          <a:srgbClr val="529EBC"/>
        </a:accent1>
        <a:accent2>
          <a:srgbClr val="55BEE3"/>
        </a:accent2>
        <a:accent3>
          <a:srgbClr val="FFFFFF"/>
        </a:accent3>
        <a:accent4>
          <a:srgbClr val="000000"/>
        </a:accent4>
        <a:accent5>
          <a:srgbClr val="B3CCDA"/>
        </a:accent5>
        <a:accent6>
          <a:srgbClr val="4CACCE"/>
        </a:accent6>
        <a:hlink>
          <a:srgbClr val="9FD4F1"/>
        </a:hlink>
        <a:folHlink>
          <a:srgbClr val="0099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chuong 4</Template>
  <TotalTime>680</TotalTime>
  <Words>1928</Words>
  <Application>Microsoft Office PowerPoint</Application>
  <PresentationFormat>On-screen Show (4:3)</PresentationFormat>
  <Paragraphs>325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cdb2004 (7)</vt:lpstr>
      <vt:lpstr>Chương 8: Địa chỉ IP</vt:lpstr>
      <vt:lpstr>Địa chỉ IP</vt:lpstr>
      <vt:lpstr>1. Các khái niệm và số nhị phân</vt:lpstr>
      <vt:lpstr>1. Các khái niệm (tt)</vt:lpstr>
      <vt:lpstr>1. Các khái niệm (tt)</vt:lpstr>
      <vt:lpstr>1. Các khái niệm (tt)</vt:lpstr>
      <vt:lpstr>1. Các khái niệm (tt)</vt:lpstr>
      <vt:lpstr>2. IP v4 và Các lớp địa chỉ mạng</vt:lpstr>
      <vt:lpstr>2. Các lớp địa chỉ mạng (tt)</vt:lpstr>
      <vt:lpstr>2. Các lớp địa chỉ mạng (tt)</vt:lpstr>
      <vt:lpstr>2. Các lớp địa chỉ mạng (tt)</vt:lpstr>
      <vt:lpstr>2. Các lớp địa chỉ mạng (tt)</vt:lpstr>
      <vt:lpstr>2. Các lớp địa chỉ mạng (tt)</vt:lpstr>
      <vt:lpstr>2. Các lớp địa chỉ mạng (tt)</vt:lpstr>
      <vt:lpstr>2. Các lớp địa chỉ mạng (tt)</vt:lpstr>
      <vt:lpstr>2. Các lớp địa chỉ mạng (tt)</vt:lpstr>
      <vt:lpstr>2. Các lớp địa chỉ mạng (tt)</vt:lpstr>
      <vt:lpstr>2. Các lớp địa chỉ mạng (tt)</vt:lpstr>
      <vt:lpstr>3. Chia mạng con</vt:lpstr>
      <vt:lpstr>3. Chia mạng con (tt)</vt:lpstr>
      <vt:lpstr>3. Chia mạng con (tt)</vt:lpstr>
      <vt:lpstr>3. Chia mạng con (tt)</vt:lpstr>
      <vt:lpstr>3. Chia mạng con (tt)</vt:lpstr>
      <vt:lpstr>3. Chia mạng con (tt)</vt:lpstr>
      <vt:lpstr>Câu hỏi ôn tập</vt:lpstr>
      <vt:lpstr>Câu hỏi ôn tập</vt:lpstr>
      <vt:lpstr>4. IP V.6</vt:lpstr>
      <vt:lpstr>4. IP V.6 (tt)</vt:lpstr>
      <vt:lpstr>4. IP V.6 (tt)</vt:lpstr>
      <vt:lpstr>4. IP V.6 (tt)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V: Địa chỉ IP</dc:title>
  <dc:creator>Akaruz -PC</dc:creator>
  <cp:lastModifiedBy>Hp</cp:lastModifiedBy>
  <cp:revision>51</cp:revision>
  <dcterms:created xsi:type="dcterms:W3CDTF">2006-08-16T00:00:00Z</dcterms:created>
  <dcterms:modified xsi:type="dcterms:W3CDTF">2021-11-23T14:36:12Z</dcterms:modified>
</cp:coreProperties>
</file>