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08" r:id="rId1"/>
  </p:sldMasterIdLst>
  <p:notesMasterIdLst>
    <p:notesMasterId r:id="rId31"/>
  </p:notes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130D2-DBC3-4546-B0D5-884A0547A139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26800-E1BE-4E22-B80C-83D7065E03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41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26800-E1BE-4E22-B80C-83D7065E036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839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DAFFB85-7193-430F-8F68-F3804B257193}" type="datetimeFigureOut">
              <a:rPr lang="en-US" smtClean="0"/>
              <a:t>02/11/2021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E24B226-F5ED-4FB0-8062-E61710EE200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Chương</a:t>
            </a:r>
            <a:r>
              <a:rPr lang="en-US" dirty="0">
                <a:solidFill>
                  <a:srgbClr val="0070C0"/>
                </a:solidFill>
              </a:rPr>
              <a:t> 2: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hoạch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cấu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hình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hệ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thống</a:t>
            </a:r>
            <a:r>
              <a:rPr lang="en-US" dirty="0">
                <a:solidFill>
                  <a:srgbClr val="0070C0"/>
                </a:solidFill>
              </a:rPr>
              <a:t/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" y="1736812"/>
            <a:ext cx="8229600" cy="504056"/>
          </a:xfrm>
        </p:spPr>
        <p:txBody>
          <a:bodyPr/>
          <a:lstStyle/>
          <a:p>
            <a:r>
              <a:rPr lang="en-US" b="1" i="1" dirty="0" err="1" smtClean="0">
                <a:solidFill>
                  <a:srgbClr val="FF0000"/>
                </a:solidFill>
              </a:rPr>
              <a:t>Lắp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đặt</a:t>
            </a:r>
            <a:r>
              <a:rPr lang="en-US" b="1" i="1" dirty="0">
                <a:solidFill>
                  <a:srgbClr val="FF0000"/>
                </a:solidFill>
              </a:rPr>
              <a:t> CPU </a:t>
            </a:r>
            <a:r>
              <a:rPr lang="en-US" b="1" i="1" dirty="0" err="1">
                <a:solidFill>
                  <a:srgbClr val="FF0000"/>
                </a:solidFill>
              </a:rPr>
              <a:t>và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quạt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làm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mát</a:t>
            </a:r>
            <a:r>
              <a:rPr lang="en-US" b="1" i="1" dirty="0">
                <a:solidFill>
                  <a:srgbClr val="FF0000"/>
                </a:solidFill>
              </a:rPr>
              <a:t> CPU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583264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76495"/>
            <a:ext cx="5688632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51520" y="1340768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</a:rPr>
              <a:t>2. </a:t>
            </a:r>
            <a:r>
              <a:rPr lang="en-US" sz="3000" b="1" dirty="0" err="1">
                <a:solidFill>
                  <a:srgbClr val="FF0000"/>
                </a:solidFill>
              </a:rPr>
              <a:t>Lắp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ráp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bộ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máy</a:t>
            </a:r>
            <a:r>
              <a:rPr lang="en-US" sz="3000" b="1" dirty="0">
                <a:solidFill>
                  <a:srgbClr val="FF0000"/>
                </a:solidFill>
              </a:rPr>
              <a:t> vi </a:t>
            </a:r>
            <a:r>
              <a:rPr lang="en-US" sz="3000" b="1" dirty="0" err="1">
                <a:solidFill>
                  <a:srgbClr val="FF0000"/>
                </a:solidFill>
              </a:rPr>
              <a:t>tính</a:t>
            </a:r>
            <a:endParaRPr lang="en-US" sz="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7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04056"/>
          </a:xfrm>
        </p:spPr>
        <p:txBody>
          <a:bodyPr/>
          <a:lstStyle/>
          <a:p>
            <a:pPr marL="0" indent="0">
              <a:buNone/>
            </a:pPr>
            <a:r>
              <a:rPr lang="en-US" b="1" i="1">
                <a:solidFill>
                  <a:srgbClr val="FF0000"/>
                </a:solidFill>
              </a:rPr>
              <a:t>Lắp quạt cho CPU và lắp dây cấp nguồn cho quạt: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686800" cy="807368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br>
              <a:rPr lang="en-US">
                <a:solidFill>
                  <a:srgbClr val="0070C0"/>
                </a:solidFill>
              </a:rPr>
            </a:br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424847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70760" y="3563724"/>
            <a:ext cx="3634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2.5: Gắn quạt tản nhiệt CPU</a:t>
            </a:r>
            <a:endParaRPr 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914" y="4149080"/>
            <a:ext cx="523557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28484" y="5797590"/>
            <a:ext cx="50637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2.6: Gắn dây cấp nguồn cho quạt tản nhiệt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08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br>
              <a:rPr lang="en-US">
                <a:solidFill>
                  <a:srgbClr val="0070C0"/>
                </a:solidFill>
              </a:rPr>
            </a:br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340768"/>
            <a:ext cx="3960440" cy="127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277123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i="1"/>
              <a:t>Hình 2.7: Vị trí mũi tên trên chốt đẩy của quạt</a:t>
            </a:r>
            <a:endParaRPr lang="en-US" sz="120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67731"/>
            <a:ext cx="3194050" cy="161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49393" y="2877372"/>
            <a:ext cx="2903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2.8: Bôi keo tản nhiệt</a:t>
            </a:r>
            <a:endParaRPr lang="en-US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246704"/>
            <a:ext cx="45720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39552" y="5229200"/>
            <a:ext cx="3506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2.9: Nhấn 4 chốt khóa quạt</a:t>
            </a:r>
            <a:endParaRPr lang="en-U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590" y="3450540"/>
            <a:ext cx="3130550" cy="196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823520" y="5598532"/>
            <a:ext cx="3463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2.11: Gắn quạt hoàn thành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654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br>
              <a:rPr lang="en-US">
                <a:solidFill>
                  <a:srgbClr val="0070C0"/>
                </a:solidFill>
              </a:rPr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60648"/>
          </a:xfrm>
        </p:spPr>
        <p:txBody>
          <a:bodyPr/>
          <a:lstStyle/>
          <a:p>
            <a:r>
              <a:rPr lang="en-US" b="1" i="1">
                <a:solidFill>
                  <a:srgbClr val="FF0000"/>
                </a:solidFill>
              </a:rPr>
              <a:t>Lắp đặt bộ nhớ RAM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53" y="1988840"/>
            <a:ext cx="4389396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71586" y="4293096"/>
            <a:ext cx="42755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2.12: Gắn RAM vào khe cắm RAM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235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60648"/>
          </a:xfrm>
        </p:spPr>
        <p:txBody>
          <a:bodyPr/>
          <a:lstStyle/>
          <a:p>
            <a:r>
              <a:rPr lang="en-US" b="1" i="1">
                <a:solidFill>
                  <a:srgbClr val="FF0000"/>
                </a:solidFill>
              </a:rPr>
              <a:t>Lắp Mainboard vào vỏ máy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79296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br>
              <a:rPr lang="en-US">
                <a:solidFill>
                  <a:srgbClr val="0070C0"/>
                </a:solidFill>
              </a:rPr>
            </a:br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5109"/>
            <a:ext cx="4479925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67744" y="3730455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2.13: Case và nắp I/O</a:t>
            </a:r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94" y="4099787"/>
            <a:ext cx="4803775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89794" y="5805264"/>
            <a:ext cx="5418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2.14: Bắt vít định vị trên Main và gắn nắp I/O với thiết bị ngoại vi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730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br>
              <a:rPr lang="en-US">
                <a:solidFill>
                  <a:srgbClr val="0070C0"/>
                </a:solidFill>
              </a:rPr>
            </a:br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12776"/>
            <a:ext cx="5256584" cy="206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47664" y="3726874"/>
            <a:ext cx="5904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/>
              <a:t>Hình 2.15: Đưa Main vào vỏ máy và vặn vit cố định Main 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685311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60648"/>
          </a:xfrm>
        </p:spPr>
        <p:txBody>
          <a:bodyPr/>
          <a:lstStyle/>
          <a:p>
            <a:r>
              <a:rPr lang="en-US" b="1" i="1">
                <a:solidFill>
                  <a:srgbClr val="FF0000"/>
                </a:solidFill>
              </a:rPr>
              <a:t>Lắp đặt ổ đĩa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824" y="2420888"/>
            <a:ext cx="5760640" cy="163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11760" y="4653136"/>
            <a:ext cx="3228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2.17: Lắp đặt ổ đĩa cứng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253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68680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0648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Lắp đặt ổ đĩa CD/DVD </a:t>
            </a:r>
            <a:r>
              <a:rPr lang="en-US" smtClean="0">
                <a:solidFill>
                  <a:srgbClr val="FF0000"/>
                </a:solidFill>
              </a:rPr>
              <a:t>ROM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92896"/>
            <a:ext cx="5246687" cy="14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47664" y="3971254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2.21: Gắn dây dữ liệu và cấp nguồn cho ổ đĩa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89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0648"/>
          </a:xfrm>
        </p:spPr>
        <p:txBody>
          <a:bodyPr/>
          <a:lstStyle/>
          <a:p>
            <a:pPr marL="0" indent="0">
              <a:buNone/>
            </a:pPr>
            <a:r>
              <a:rPr lang="en-US" b="1" i="1">
                <a:solidFill>
                  <a:srgbClr val="FF0000"/>
                </a:solidFill>
              </a:rPr>
              <a:t>Lắp các dây cáp tín hiệu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79532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132856"/>
            <a:ext cx="302433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276872"/>
            <a:ext cx="4686300" cy="179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5737" y="4074796"/>
            <a:ext cx="410421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/>
              <a:t>Hình 2.22: Lắp dây nguồn ATX vào Main cho đúng chiều</a:t>
            </a:r>
            <a:endParaRPr lang="en-US" sz="1400"/>
          </a:p>
          <a:p>
            <a:r>
              <a:rPr lang="en-US"/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3924300" y="41517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/>
              <a:t>Hình 2.23: Sơ đồ gắn dây tín hiệu Reset, Power, HDD Led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67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16832"/>
            <a:ext cx="489654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63688" y="3906982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2.24: Sơ đồ gắn dây tín hiệu USB và Audio</a:t>
            </a:r>
            <a:endParaRPr lang="en-US"/>
          </a:p>
          <a:p>
            <a:r>
              <a:rPr lang="en-US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35033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604664"/>
          </a:xfrm>
        </p:spPr>
        <p:txBody>
          <a:bodyPr/>
          <a:lstStyle/>
          <a:p>
            <a:r>
              <a:rPr lang="en-US" b="1" i="1">
                <a:solidFill>
                  <a:srgbClr val="FF0000"/>
                </a:solidFill>
              </a:rPr>
              <a:t>Kết nối màn hình, bàn phím, chuột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5449887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18996" y="4824740"/>
            <a:ext cx="4466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2.25: Sơ đồ gắn các thiết bị ngoại vi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" y="1412776"/>
            <a:ext cx="8229600" cy="460648"/>
          </a:xfrm>
        </p:spPr>
        <p:txBody>
          <a:bodyPr/>
          <a:lstStyle/>
          <a:p>
            <a:r>
              <a:rPr lang="en-US" b="1" i="1">
                <a:solidFill>
                  <a:srgbClr val="FF0000"/>
                </a:solidFill>
              </a:rPr>
              <a:t>Kết nối nguồn điện và khởi động máy</a:t>
            </a:r>
            <a:endParaRPr lang="en-US">
              <a:solidFill>
                <a:srgbClr val="FF0000"/>
              </a:solidFill>
            </a:endParaRPr>
          </a:p>
          <a:p>
            <a:endParaRPr lang="en-US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568863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59632" y="3933056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2.26: Buộc cố định các dây cáp và gắn dây nguồn điện</a:t>
            </a:r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10981"/>
            <a:ext cx="5449887" cy="237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2964" y="5313901"/>
            <a:ext cx="3502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Nhấn nút Power để khởi động và kiểm tra</a:t>
            </a:r>
          </a:p>
        </p:txBody>
      </p:sp>
    </p:spTree>
    <p:extLst>
      <p:ext uri="{BB962C8B-B14F-4D97-AF65-F5344CB8AC3E}">
        <p14:creationId xmlns:p14="http://schemas.microsoft.com/office/powerpoint/2010/main" val="2548975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0648"/>
          </a:xfrm>
        </p:spPr>
        <p:txBody>
          <a:bodyPr/>
          <a:lstStyle/>
          <a:p>
            <a:r>
              <a:rPr lang="en-US" b="1">
                <a:solidFill>
                  <a:srgbClr val="FF0000"/>
                </a:solidFill>
              </a:rPr>
              <a:t>THIẾT LẬP THÔNG SỐ TRONG </a:t>
            </a:r>
            <a:r>
              <a:rPr lang="en-US" b="1" smtClean="0">
                <a:solidFill>
                  <a:srgbClr val="FF0000"/>
                </a:solidFill>
              </a:rPr>
              <a:t>BIOS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489654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32856"/>
            <a:ext cx="35283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12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/>
              <a:t>Hình 3.1: Các thành phần của ROM BIOS</a:t>
            </a:r>
            <a:endParaRPr lang="en-US"/>
          </a:p>
          <a:p>
            <a:r>
              <a:rPr lang="en-US"/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5076056" y="5903112"/>
            <a:ext cx="39604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/>
              <a:t>Hình 3.2: Vị trí của BIOS trong hệ thống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225587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533400"/>
            <a:ext cx="8568952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00B050"/>
                </a:solidFill>
              </a:rPr>
              <a:t>Mô tả quá trình POST (POWER ON SELF TEST)</a:t>
            </a:r>
          </a:p>
          <a:p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04863"/>
            <a:ext cx="6264696" cy="367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21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68680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1036712"/>
          </a:xfrm>
        </p:spPr>
        <p:txBody>
          <a:bodyPr/>
          <a:lstStyle/>
          <a:p>
            <a:r>
              <a:rPr lang="en-US" sz="1800" b="1">
                <a:solidFill>
                  <a:srgbClr val="00B050"/>
                </a:solidFill>
              </a:rPr>
              <a:t>Thiết lập các thành phần căn bản ( Standard CMOS </a:t>
            </a:r>
            <a:r>
              <a:rPr lang="en-US" sz="1800" b="1" smtClean="0">
                <a:solidFill>
                  <a:srgbClr val="00B050"/>
                </a:solidFill>
              </a:rPr>
              <a:t>Setup/Features)</a:t>
            </a:r>
            <a:endParaRPr lang="en-US" sz="1800">
              <a:solidFill>
                <a:srgbClr val="00B050"/>
              </a:solidFill>
            </a:endParaRPr>
          </a:p>
          <a:p>
            <a:r>
              <a:rPr lang="en-US" sz="1400" b="1" i="1" smtClean="0"/>
              <a:t>Mục </a:t>
            </a:r>
            <a:r>
              <a:rPr lang="en-US" sz="1400" b="1" i="1"/>
              <a:t>tiêu: </a:t>
            </a:r>
            <a:r>
              <a:rPr lang="en-US" sz="1400" i="1"/>
              <a:t>Mô tả được các thông tin chính của BIOS như: thời gian, </a:t>
            </a:r>
            <a:r>
              <a:rPr lang="en-US" sz="1400" i="1" smtClean="0"/>
              <a:t>các</a:t>
            </a:r>
            <a:r>
              <a:rPr lang="en-US" sz="1400"/>
              <a:t> </a:t>
            </a:r>
            <a:r>
              <a:rPr lang="en-US" sz="1800" i="1" smtClean="0"/>
              <a:t>ổ </a:t>
            </a:r>
            <a:r>
              <a:rPr lang="en-US" sz="1800" i="1"/>
              <a:t>đĩa, bộ nhớ, bộ xử lý,...</a:t>
            </a:r>
            <a:endParaRPr lang="en-US" sz="1800"/>
          </a:p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92896"/>
            <a:ext cx="4460875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767833" y="6309320"/>
            <a:ext cx="3172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/>
              <a:t>Hình 3.4: CMOS Setup Utility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7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1224136"/>
          </a:xfrm>
        </p:spPr>
        <p:txBody>
          <a:bodyPr/>
          <a:lstStyle/>
          <a:p>
            <a:r>
              <a:rPr lang="en-US" sz="1600" b="1">
                <a:solidFill>
                  <a:srgbClr val="00B050"/>
                </a:solidFill>
              </a:rPr>
              <a:t>Thiết lập các thành phần nâng cao (Advanced Cmos Setup) </a:t>
            </a:r>
            <a:endParaRPr lang="en-US" sz="1600" b="1" smtClean="0">
              <a:solidFill>
                <a:srgbClr val="00B050"/>
              </a:solidFill>
            </a:endParaRPr>
          </a:p>
          <a:p>
            <a:r>
              <a:rPr lang="en-US" sz="1600" b="1" i="1" smtClean="0"/>
              <a:t>Mục </a:t>
            </a:r>
            <a:r>
              <a:rPr lang="en-US" sz="1600" b="1" i="1"/>
              <a:t>tiêu: </a:t>
            </a:r>
            <a:r>
              <a:rPr lang="en-US" sz="1600" i="1"/>
              <a:t>mô tả và thiết lập được các thành phần nâng </a:t>
            </a:r>
            <a:r>
              <a:rPr lang="en-US" sz="1600" i="1" smtClean="0"/>
              <a:t>cao.</a:t>
            </a:r>
            <a:r>
              <a:rPr lang="en-US" sz="1600"/>
              <a:t> </a:t>
            </a:r>
            <a:r>
              <a:rPr lang="en-US" sz="1600" smtClean="0"/>
              <a:t>Cho </a:t>
            </a:r>
            <a:r>
              <a:rPr lang="en-US" sz="1600"/>
              <a:t>phép thiết lập các thông số về chống Virus, chọn Cache, thứ tự khởi động máy, các tùy chọn bảo mật v.v... Song chúng ta cần chú ý các thông số chính sau đây:</a:t>
            </a:r>
          </a:p>
          <a:p>
            <a:endParaRPr 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2564904"/>
            <a:ext cx="5449887" cy="332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79712" y="6021288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/>
              <a:t>Hình 3.5: Thiết lập các thành phần nâng cao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87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24936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3. </a:t>
            </a:r>
            <a:r>
              <a:rPr lang="en-US" b="1" dirty="0" err="1">
                <a:solidFill>
                  <a:srgbClr val="FF0000"/>
                </a:solidFill>
              </a:rPr>
              <a:t>Phân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vùng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định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dạng</a:t>
            </a:r>
            <a:r>
              <a:rPr lang="en-US" b="1" dirty="0">
                <a:solidFill>
                  <a:srgbClr val="FF0000"/>
                </a:solidFill>
              </a:rPr>
              <a:t> ổ </a:t>
            </a:r>
            <a:r>
              <a:rPr lang="en-US" b="1" dirty="0" err="1" smtClean="0">
                <a:solidFill>
                  <a:srgbClr val="FF0000"/>
                </a:solidFill>
              </a:rPr>
              <a:t>cứng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 </a:t>
            </a:r>
            <a:r>
              <a:rPr lang="en-US" b="1" i="1" dirty="0" err="1" smtClean="0"/>
              <a:t>Mục</a:t>
            </a:r>
            <a:r>
              <a:rPr lang="en-US" b="1" i="1" dirty="0" smtClean="0"/>
              <a:t> </a:t>
            </a:r>
            <a:r>
              <a:rPr lang="en-US" b="1" i="1" dirty="0" err="1" smtClean="0"/>
              <a:t>tiêu</a:t>
            </a:r>
            <a:r>
              <a:rPr lang="en-US" b="1" i="1" dirty="0" smtClean="0"/>
              <a:t>:</a:t>
            </a:r>
            <a:endParaRPr lang="en-US" dirty="0" smtClean="0"/>
          </a:p>
          <a:p>
            <a:r>
              <a:rPr lang="en-US" i="1" dirty="0" err="1" smtClean="0"/>
              <a:t>Mô</a:t>
            </a:r>
            <a:r>
              <a:rPr lang="en-US" i="1" dirty="0" smtClean="0"/>
              <a:t> </a:t>
            </a:r>
            <a:r>
              <a:rPr lang="en-US" i="1" dirty="0" err="1"/>
              <a:t>tả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phân</a:t>
            </a:r>
            <a:r>
              <a:rPr lang="en-US" i="1" dirty="0"/>
              <a:t> </a:t>
            </a:r>
            <a:r>
              <a:rPr lang="en-US" i="1" dirty="0" err="1"/>
              <a:t>vùng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ổ </a:t>
            </a:r>
            <a:r>
              <a:rPr lang="en-US" i="1" dirty="0" err="1"/>
              <a:t>cứng</a:t>
            </a:r>
            <a:r>
              <a:rPr lang="en-US" i="1" dirty="0"/>
              <a:t>;</a:t>
            </a:r>
            <a:endParaRPr lang="en-US" dirty="0"/>
          </a:p>
          <a:p>
            <a:r>
              <a:rPr lang="en-US" i="1" dirty="0" err="1"/>
              <a:t>Phân</a:t>
            </a:r>
            <a:r>
              <a:rPr lang="en-US" i="1" dirty="0"/>
              <a:t> </a:t>
            </a:r>
            <a:r>
              <a:rPr lang="en-US" i="1" dirty="0" err="1"/>
              <a:t>vùng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ổ </a:t>
            </a:r>
            <a:r>
              <a:rPr lang="en-US" i="1" dirty="0" err="1"/>
              <a:t>cứng</a:t>
            </a:r>
            <a:r>
              <a:rPr lang="en-US" i="1" dirty="0"/>
              <a:t> </a:t>
            </a:r>
            <a:r>
              <a:rPr lang="en-US" i="1" dirty="0" err="1"/>
              <a:t>theo</a:t>
            </a:r>
            <a:r>
              <a:rPr lang="en-US" i="1" dirty="0"/>
              <a:t> </a:t>
            </a:r>
            <a:r>
              <a:rPr lang="en-US" i="1" dirty="0" err="1"/>
              <a:t>đúng</a:t>
            </a:r>
            <a:r>
              <a:rPr lang="en-US" i="1" dirty="0"/>
              <a:t> </a:t>
            </a:r>
            <a:r>
              <a:rPr lang="en-US" i="1" dirty="0" err="1"/>
              <a:t>yêu</a:t>
            </a:r>
            <a:r>
              <a:rPr lang="en-US" i="1" dirty="0"/>
              <a:t> </a:t>
            </a:r>
            <a:r>
              <a:rPr lang="en-US" i="1" dirty="0" err="1"/>
              <a:t>cầu</a:t>
            </a:r>
            <a:r>
              <a:rPr lang="en-US" i="1" dirty="0" smtClean="0"/>
              <a:t>;</a:t>
            </a:r>
            <a:endParaRPr lang="en-US" dirty="0"/>
          </a:p>
          <a:p>
            <a:r>
              <a:rPr lang="en-US" i="1" dirty="0" err="1"/>
              <a:t>Sử</a:t>
            </a:r>
            <a:r>
              <a:rPr lang="en-US" i="1" dirty="0"/>
              <a:t> </a:t>
            </a:r>
            <a:r>
              <a:rPr lang="en-US" i="1" dirty="0" err="1"/>
              <a:t>dụng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thạo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i="1" dirty="0"/>
              <a:t> </a:t>
            </a:r>
            <a:r>
              <a:rPr lang="en-US" i="1" dirty="0" err="1"/>
              <a:t>xác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thao</a:t>
            </a:r>
            <a:r>
              <a:rPr lang="en-US" i="1" dirty="0"/>
              <a:t> </a:t>
            </a:r>
            <a:r>
              <a:rPr lang="en-US" i="1" dirty="0" err="1"/>
              <a:t>tác</a:t>
            </a:r>
            <a:r>
              <a:rPr lang="en-US" i="1" dirty="0"/>
              <a:t> </a:t>
            </a:r>
            <a:r>
              <a:rPr lang="en-US" i="1" dirty="0" err="1"/>
              <a:t>thực</a:t>
            </a:r>
            <a:r>
              <a:rPr lang="en-US" i="1" dirty="0"/>
              <a:t> </a:t>
            </a:r>
            <a:r>
              <a:rPr lang="en-US" i="1" dirty="0" err="1"/>
              <a:t>hiện</a:t>
            </a:r>
            <a:r>
              <a:rPr lang="en-US" i="1" dirty="0" smtClean="0"/>
              <a:t>.</a:t>
            </a:r>
            <a:endParaRPr lang="en-US" dirty="0"/>
          </a:p>
          <a:p>
            <a:r>
              <a:rPr lang="en-US" i="1" dirty="0">
                <a:solidFill>
                  <a:srgbClr val="00B050"/>
                </a:solidFill>
              </a:rPr>
              <a:t>1.1. </a:t>
            </a:r>
            <a:r>
              <a:rPr lang="en-US" i="1" dirty="0" err="1">
                <a:solidFill>
                  <a:srgbClr val="00B050"/>
                </a:solidFill>
              </a:rPr>
              <a:t>Phân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err="1">
                <a:solidFill>
                  <a:srgbClr val="00B050"/>
                </a:solidFill>
              </a:rPr>
              <a:t>vùng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err="1">
                <a:solidFill>
                  <a:srgbClr val="00B050"/>
                </a:solidFill>
              </a:rPr>
              <a:t>đĩa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err="1">
                <a:solidFill>
                  <a:srgbClr val="00B050"/>
                </a:solidFill>
              </a:rPr>
              <a:t>cứng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err="1">
                <a:solidFill>
                  <a:srgbClr val="00B050"/>
                </a:solidFill>
              </a:rPr>
              <a:t>bằng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err="1">
                <a:solidFill>
                  <a:srgbClr val="00B050"/>
                </a:solidFill>
              </a:rPr>
              <a:t>lệnh</a:t>
            </a:r>
            <a:r>
              <a:rPr lang="en-US" i="1" dirty="0">
                <a:solidFill>
                  <a:srgbClr val="00B050"/>
                </a:solidFill>
              </a:rPr>
              <a:t> </a:t>
            </a:r>
            <a:r>
              <a:rPr lang="en-US" i="1" dirty="0" smtClean="0">
                <a:solidFill>
                  <a:srgbClr val="00B050"/>
                </a:solidFill>
              </a:rPr>
              <a:t>FDISK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+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 smtClean="0"/>
              <a:t>bị</a:t>
            </a:r>
            <a:endParaRPr lang="en-US" dirty="0"/>
          </a:p>
          <a:p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vi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ổ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, ổ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smtClean="0"/>
              <a:t>CDROM</a:t>
            </a:r>
            <a:endParaRPr lang="en-US" dirty="0"/>
          </a:p>
          <a:p>
            <a:r>
              <a:rPr lang="en-US" dirty="0" err="1"/>
              <a:t>Đĩa</a:t>
            </a:r>
            <a:r>
              <a:rPr lang="en-US" dirty="0"/>
              <a:t> CDROM </a:t>
            </a:r>
            <a:r>
              <a:rPr lang="en-US" dirty="0" err="1"/>
              <a:t>Hiren’s</a:t>
            </a:r>
            <a:r>
              <a:rPr lang="en-US" dirty="0"/>
              <a:t> Boot , </a:t>
            </a:r>
            <a:r>
              <a:rPr lang="en-US" dirty="0" err="1"/>
              <a:t>khởi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FDISK.EXE, </a:t>
            </a:r>
            <a:r>
              <a:rPr lang="en-US" dirty="0" err="1"/>
              <a:t>hoặc</a:t>
            </a:r>
            <a:r>
              <a:rPr lang="en-US" dirty="0"/>
              <a:t> 1 </a:t>
            </a:r>
            <a:r>
              <a:rPr lang="en-US" dirty="0" err="1"/>
              <a:t>chiếu</a:t>
            </a:r>
            <a:r>
              <a:rPr lang="en-US" dirty="0"/>
              <a:t> USB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Boot </a:t>
            </a:r>
            <a:r>
              <a:rPr lang="en-US" dirty="0" err="1"/>
              <a:t>được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2784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16832"/>
          </a:xfrm>
        </p:spPr>
        <p:txBody>
          <a:bodyPr/>
          <a:lstStyle/>
          <a:p>
            <a:pPr marL="0" indent="0">
              <a:buNone/>
            </a:pPr>
            <a:r>
              <a:rPr lang="en-US" sz="2000"/>
              <a:t>+ Các bước thực hiện</a:t>
            </a:r>
          </a:p>
          <a:p>
            <a:pPr marL="0" indent="0">
              <a:buNone/>
            </a:pPr>
            <a:r>
              <a:rPr lang="en-US" sz="2000"/>
              <a:t>Vào Bios thiết lập First Boot Device là </a:t>
            </a:r>
            <a:r>
              <a:rPr lang="en-US" sz="2000" smtClean="0"/>
              <a:t>CDROM</a:t>
            </a:r>
            <a:endParaRPr lang="en-US" sz="2000"/>
          </a:p>
          <a:p>
            <a:pPr marL="0" indent="0">
              <a:buNone/>
            </a:pPr>
            <a:r>
              <a:rPr lang="en-US" sz="2000"/>
              <a:t>Tiếp theo chọn Dos BootCD à Next à Dos àDos, từ dấu nhấc A:\&gt; (hoặc R:\&gt;) bạn gõ FDISK và Enter</a:t>
            </a:r>
            <a:r>
              <a:rPr lang="en-US" sz="2000" smtClean="0"/>
              <a:t>.</a:t>
            </a:r>
            <a:endParaRPr lang="en-US" sz="2000"/>
          </a:p>
          <a:p>
            <a:pPr marL="0" indent="0">
              <a:buNone/>
            </a:pPr>
            <a:r>
              <a:rPr lang="en-US" sz="2000" smtClean="0"/>
              <a:t>Màn </a:t>
            </a:r>
            <a:r>
              <a:rPr lang="en-US" sz="2000"/>
              <a:t>hình sau đây sẽ xuất hiện hỏi bạn có hỗ trợ ổ đĩa với dung lượng lớn không thì bạn nhấn " Y " và Enter: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17032"/>
            <a:ext cx="5291138" cy="148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9512" y="54452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/>
              <a:t>Hình 4.1: Màn hình yêu hỏi có hổ trợ ổ đĩa với dung lượng lớn không?</a:t>
            </a:r>
            <a:endParaRPr lang="en-US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84002"/>
            <a:ext cx="3125698" cy="208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60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1036712"/>
          </a:xfrm>
        </p:spPr>
        <p:txBody>
          <a:bodyPr/>
          <a:lstStyle/>
          <a:p>
            <a:pPr marL="0" indent="0">
              <a:buNone/>
            </a:pPr>
            <a:r>
              <a:rPr lang="en-US" sz="2000" b="1"/>
              <a:t>TẠO PHÂN VÙNG</a:t>
            </a:r>
            <a:endParaRPr lang="en-US" sz="2000"/>
          </a:p>
          <a:p>
            <a:pPr marL="0" indent="0">
              <a:buNone/>
            </a:pPr>
            <a:r>
              <a:rPr lang="en-US" sz="2000" smtClean="0"/>
              <a:t>- </a:t>
            </a:r>
            <a:r>
              <a:rPr lang="en-US" sz="2000"/>
              <a:t>Bạn bấm số 1 và Enter: để bắt đầu phân vùng đĩa cứng</a:t>
            </a:r>
          </a:p>
          <a:p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2204865"/>
            <a:ext cx="4896544" cy="151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5358" y="3933056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Màn hình xuất hiện hỏi bạn có dùng tất cả dung lượng hiện có của ổ đĩa cho 1 phân vùng DOS chính không (Nếu bạn bấm Y và Enter thì chỉ tạo ra 1 phân vùng duy nhất</a:t>
            </a:r>
            <a:r>
              <a:rPr lang="en-US" smtClean="0"/>
              <a:t>)?</a:t>
            </a:r>
            <a:endParaRPr lang="en-US"/>
          </a:p>
          <a:p>
            <a:r>
              <a:rPr lang="en-US"/>
              <a:t>Ở đây bạn chọn "N" và Enter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5133385"/>
            <a:ext cx="4067472" cy="153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6301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Bạn nhập số vào trong dấu [ ] tuỳ thuộc vào dung lượng bạn muốn tạo.</a:t>
            </a:r>
          </a:p>
          <a:p>
            <a:endParaRPr 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380" y="2276872"/>
            <a:ext cx="392588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79020" y="3856515"/>
            <a:ext cx="81974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Màn hình hiển thị thông báo cho bạn biết đã hoàn thành việc tạo phân vùng và yêu cầu nhấn phím Esc để tiếp tục. Nếu như muốn tạo thêm 1 Primary nữa thì bạn làm như bước trên.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704" y="4779845"/>
            <a:ext cx="3667125" cy="183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5232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79296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676672"/>
          </a:xfrm>
        </p:spPr>
        <p:txBody>
          <a:bodyPr>
            <a:normAutofit lnSpcReduction="10000"/>
          </a:bodyPr>
          <a:lstStyle/>
          <a:p>
            <a:r>
              <a:rPr lang="en-US" sz="2000"/>
              <a:t>Bạn sẽ gặp lại như hình ban đầu và cũng nhấn số một nhưng đến màn hình này thì bạn chọn số 2 để tạo phân vùng mở rộng.</a:t>
            </a:r>
          </a:p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2204865"/>
            <a:ext cx="387957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9552" y="3733442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 </a:t>
            </a:r>
          </a:p>
          <a:p>
            <a:r>
              <a:rPr lang="en-US"/>
              <a:t>Hình này thông báo số dung lượng còn lại của ổ đĩa và nó sẽ lấy làm phân vùng mở rộng (ở đây bạn không thay đổi gì cả và bấm phím Enter).</a:t>
            </a: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4697644"/>
            <a:ext cx="4167188" cy="194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916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84784"/>
          </a:xfrm>
        </p:spPr>
        <p:txBody>
          <a:bodyPr/>
          <a:lstStyle/>
          <a:p>
            <a:r>
              <a:rPr lang="en-US" sz="2000"/>
              <a:t>Màn hình xuất hiện hỏi bạn có muốn hiển thị thông tin ổ đĩa Logical không. Bạn nên chọn "Y". Màn hình xuất hiện yêu cầu bạn tạo các ổ đĩa Logical, bạn làm theo hướng dẫn và nhấn phím Esc hai lần để trở lại hình đầu tiên và chọn số 2 để thiết lập phân vùng ưu tiên khởi động (Set Active).</a:t>
            </a:r>
          </a:p>
          <a:p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807368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700" y="3429000"/>
            <a:ext cx="423227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032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32656"/>
          </a:xfrm>
        </p:spPr>
        <p:txBody>
          <a:bodyPr/>
          <a:lstStyle/>
          <a:p>
            <a:r>
              <a:rPr lang="en-US" i="1">
                <a:solidFill>
                  <a:srgbClr val="00B050"/>
                </a:solidFill>
              </a:rPr>
              <a:t>Phân vùng đĩa cứng bằng chương trình tiện ích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79296" cy="591344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9552" y="1772816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Trong phần này chúng tôi giới thiệu một số tiện ích phân vùng ổ đĩa cứng như: Partition Magic Pro 8.05, Acronis Disk Director Suite, Paragon Partition Manager Server, Partition Commander,.. Sau đây là hướng dẫn phần vùng </a:t>
            </a:r>
            <a:r>
              <a:rPr lang="en-US" smtClean="0"/>
              <a:t>bằng</a:t>
            </a:r>
            <a:endParaRPr lang="en-US"/>
          </a:p>
          <a:p>
            <a:r>
              <a:rPr lang="en-US" b="1"/>
              <a:t>Partition Magic Pro 8.05.</a:t>
            </a: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53407" y="32501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/>
              <a:t>Boot máy tính từ đĩa Hiren’s </a:t>
            </a:r>
            <a:r>
              <a:rPr lang="en-US" smtClean="0"/>
              <a:t>Boot</a:t>
            </a:r>
            <a:r>
              <a:rPr lang="en-US"/>
              <a:t> </a:t>
            </a:r>
          </a:p>
          <a:p>
            <a:r>
              <a:rPr lang="en-US"/>
              <a:t>Chọn Dos BootCD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82" y="4077072"/>
            <a:ext cx="2143125" cy="96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9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2764904"/>
          </a:xfrm>
        </p:spPr>
        <p:txBody>
          <a:bodyPr>
            <a:normAutofit fontScale="92500" lnSpcReduction="10000"/>
          </a:bodyPr>
          <a:lstStyle/>
          <a:p>
            <a:r>
              <a:rPr lang="en-US" sz="2200"/>
              <a:t>Trên cùng là </a:t>
            </a:r>
            <a:r>
              <a:rPr lang="en-US" sz="2200" b="1"/>
              <a:t>Menu</a:t>
            </a:r>
            <a:r>
              <a:rPr lang="en-US" sz="2200"/>
              <a:t> của chương trình, ngay phía dưới là </a:t>
            </a:r>
            <a:r>
              <a:rPr lang="en-US" sz="2200" b="1"/>
              <a:t>Toolbar</a:t>
            </a:r>
            <a:r>
              <a:rPr lang="en-US" sz="2200" smtClean="0"/>
              <a:t>.</a:t>
            </a:r>
            <a:endParaRPr lang="en-US" sz="2200"/>
          </a:p>
          <a:p>
            <a:r>
              <a:rPr lang="en-US" sz="2200"/>
              <a:t>Tiếp theo là một loạt các </a:t>
            </a:r>
            <a:r>
              <a:rPr lang="en-US" sz="2200" b="1"/>
              <a:t>Partition</a:t>
            </a:r>
            <a:r>
              <a:rPr lang="en-US" sz="2200"/>
              <a:t> biểu thị bởi các màu "xanh, hồng, đỏ" biểu thị các phân khu hiện có trên đĩa cứng hiện thời của bạn.</a:t>
            </a:r>
          </a:p>
          <a:p>
            <a:r>
              <a:rPr lang="en-US" sz="2200"/>
              <a:t> </a:t>
            </a:r>
            <a:r>
              <a:rPr lang="en-US" sz="2200" smtClean="0"/>
              <a:t>Cuối </a:t>
            </a:r>
            <a:r>
              <a:rPr lang="en-US" sz="2200"/>
              <a:t>cùng là </a:t>
            </a:r>
            <a:r>
              <a:rPr lang="en-US" sz="2200" b="1"/>
              <a:t>bảng liệt kê</a:t>
            </a:r>
            <a:r>
              <a:rPr lang="en-US" sz="2200"/>
              <a:t> chi tiết về thông số của các partition hiện có trên đĩa cứng</a:t>
            </a:r>
            <a:r>
              <a:rPr lang="en-US" sz="2200" smtClean="0"/>
              <a:t>.</a:t>
            </a:r>
            <a:endParaRPr lang="en-US" sz="2200"/>
          </a:p>
          <a:p>
            <a:r>
              <a:rPr lang="en-US" sz="2200"/>
              <a:t>Nút </a:t>
            </a:r>
            <a:r>
              <a:rPr lang="en-US" sz="2200" b="1"/>
              <a:t>Apply</a:t>
            </a:r>
            <a:r>
              <a:rPr lang="en-US" sz="2200"/>
              <a:t> dùng để ghi các chỉnh sửa vào đĩa (chỉ khi nào nhấn apply thì các thông tin mới thực sự được ghi vào đĩa</a:t>
            </a:r>
            <a:r>
              <a:rPr lang="en-US" sz="2200" smtClean="0"/>
              <a:t>).</a:t>
            </a:r>
            <a:endParaRPr lang="en-US" sz="2200"/>
          </a:p>
          <a:p>
            <a:r>
              <a:rPr lang="en-US" sz="2200"/>
              <a:t>Nút </a:t>
            </a:r>
            <a:r>
              <a:rPr lang="en-US" sz="2200" b="1"/>
              <a:t>Exit</a:t>
            </a:r>
            <a:r>
              <a:rPr lang="en-US" sz="2200"/>
              <a:t> thoát khỏi chương trình.</a:t>
            </a:r>
          </a:p>
          <a:p>
            <a:endParaRPr 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64304"/>
            <a:ext cx="5544616" cy="279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77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68680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468760"/>
          </a:xfrm>
        </p:spPr>
        <p:txBody>
          <a:bodyPr/>
          <a:lstStyle/>
          <a:p>
            <a:r>
              <a:rPr lang="en-US" sz="2000" b="1"/>
              <a:t>Bước 1</a:t>
            </a:r>
            <a:r>
              <a:rPr lang="en-US" sz="2000"/>
              <a:t>:</a:t>
            </a:r>
            <a:r>
              <a:rPr lang="en-US" sz="2000" b="1"/>
              <a:t> Xoá </a:t>
            </a:r>
            <a:r>
              <a:rPr lang="en-US" sz="2000" b="1" smtClean="0"/>
              <a:t>Partition</a:t>
            </a:r>
            <a:endParaRPr lang="en-US" sz="2000"/>
          </a:p>
          <a:p>
            <a:r>
              <a:rPr lang="en-US" sz="2000"/>
              <a:t>Chọn 1 partition trong bảng liệt kê, vào menu </a:t>
            </a:r>
            <a:r>
              <a:rPr lang="en-US" sz="2000" b="1"/>
              <a:t>Operations</a:t>
            </a:r>
            <a:r>
              <a:rPr lang="en-US" sz="2000"/>
              <a:t> rồi chọn </a:t>
            </a:r>
            <a:r>
              <a:rPr lang="en-US" sz="2000" b="1"/>
              <a:t>Delete...</a:t>
            </a:r>
            <a:r>
              <a:rPr lang="en-US" sz="2000"/>
              <a:t> Hoặc right click lên 1Partition trong </a:t>
            </a:r>
            <a:r>
              <a:rPr lang="en-US" sz="2000" b="1"/>
              <a:t>bảng liệt kê</a:t>
            </a:r>
            <a:r>
              <a:rPr lang="en-US" sz="2000"/>
              <a:t> rồi chọn </a:t>
            </a:r>
            <a:r>
              <a:rPr lang="en-US" sz="2000" b="1"/>
              <a:t>Delete...</a:t>
            </a:r>
            <a:r>
              <a:rPr lang="en-US" sz="2000"/>
              <a:t> Hộp thoại delete sẽ xuất hiện.</a:t>
            </a:r>
          </a:p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3756025" cy="225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0380" y="5419557"/>
            <a:ext cx="78980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Gõ chữ OK vào ô </a:t>
            </a:r>
            <a:r>
              <a:rPr lang="en-US" b="1"/>
              <a:t>Type OK to confirm parititon deletion</a:t>
            </a:r>
            <a:r>
              <a:rPr lang="en-US"/>
              <a:t> (bắt buộc), và nhấn </a:t>
            </a:r>
            <a:r>
              <a:rPr lang="en-US" b="1" u="sng"/>
              <a:t>O</a:t>
            </a:r>
            <a:r>
              <a:rPr lang="en-US" b="1"/>
              <a:t>K </a:t>
            </a:r>
            <a:r>
              <a:rPr lang="en-US"/>
              <a:t>để hoàn tất thao tác</a:t>
            </a:r>
            <a:r>
              <a:rPr lang="en-US" smtClean="0"/>
              <a:t>!</a:t>
            </a:r>
            <a:endParaRPr lang="en-US"/>
          </a:p>
          <a:p>
            <a:r>
              <a:rPr lang="en-US"/>
              <a:t>Tiến hành xóa hết các phân khu đĩa hiện có.</a:t>
            </a:r>
          </a:p>
        </p:txBody>
      </p:sp>
    </p:spTree>
    <p:extLst>
      <p:ext uri="{BB962C8B-B14F-4D97-AF65-F5344CB8AC3E}">
        <p14:creationId xmlns:p14="http://schemas.microsoft.com/office/powerpoint/2010/main" val="1725723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2620888"/>
          </a:xfrm>
        </p:spPr>
        <p:txBody>
          <a:bodyPr/>
          <a:lstStyle/>
          <a:p>
            <a:r>
              <a:rPr lang="en-US" sz="2000" b="1"/>
              <a:t>Bước 2: Tạo partition</a:t>
            </a:r>
            <a:endParaRPr lang="en-US" sz="2000"/>
          </a:p>
          <a:p>
            <a:r>
              <a:rPr lang="en-US" sz="2000"/>
              <a:t> </a:t>
            </a:r>
            <a:r>
              <a:rPr lang="en-US" sz="2000" smtClean="0"/>
              <a:t>Bạn </a:t>
            </a:r>
            <a:r>
              <a:rPr lang="en-US" sz="2000"/>
              <a:t>có thể thực hiện thao tác này bằng cách:</a:t>
            </a:r>
          </a:p>
          <a:p>
            <a:r>
              <a:rPr lang="en-US" sz="2000"/>
              <a:t>Chọn phần đĩa cứng còn trống trong </a:t>
            </a:r>
            <a:r>
              <a:rPr lang="en-US" sz="2000" b="1"/>
              <a:t>bảng liệt kê</a:t>
            </a:r>
            <a:r>
              <a:rPr lang="en-US" sz="2000"/>
              <a:t>. Vào menu </a:t>
            </a:r>
            <a:r>
              <a:rPr lang="en-US" sz="2000" b="1"/>
              <a:t>Operations</a:t>
            </a:r>
            <a:r>
              <a:rPr lang="en-US" sz="2000"/>
              <a:t> rồi chọn </a:t>
            </a:r>
            <a:r>
              <a:rPr lang="en-US" sz="2000" b="1"/>
              <a:t>Create</a:t>
            </a:r>
            <a:r>
              <a:rPr lang="en-US" sz="2000" b="1" smtClean="0"/>
              <a:t>...</a:t>
            </a:r>
            <a:endParaRPr lang="en-US" sz="2000"/>
          </a:p>
          <a:p>
            <a:r>
              <a:rPr lang="en-US" sz="2000"/>
              <a:t>Hoặc click phải mouse lên phần đĩa cứng còn trống trong </a:t>
            </a:r>
            <a:r>
              <a:rPr lang="en-US" sz="2000" b="1"/>
              <a:t>bảng liệt kê</a:t>
            </a:r>
            <a:r>
              <a:rPr lang="en-US" sz="2000"/>
              <a:t> rồi chọn </a:t>
            </a:r>
            <a:r>
              <a:rPr lang="en-US" sz="2000" b="1"/>
              <a:t>Create...</a:t>
            </a:r>
            <a:r>
              <a:rPr lang="en-US" sz="2000"/>
              <a:t> Trên </a:t>
            </a:r>
            <a:r>
              <a:rPr lang="en-US" sz="2000" b="1"/>
              <a:t>popup menu</a:t>
            </a:r>
            <a:r>
              <a:rPr lang="en-US" sz="2000" smtClean="0"/>
              <a:t>.</a:t>
            </a:r>
            <a:endParaRPr lang="en-US" sz="2000"/>
          </a:p>
          <a:p>
            <a:r>
              <a:rPr lang="en-US" sz="2000"/>
              <a:t>Sau khi bạn chọn thao tác </a:t>
            </a:r>
            <a:r>
              <a:rPr lang="en-US" sz="2000" b="1"/>
              <a:t>Create</a:t>
            </a:r>
            <a:r>
              <a:rPr lang="en-US" sz="2000"/>
              <a:t>. Một hộp thoại sẽ xuất hiện</a:t>
            </a:r>
          </a:p>
          <a:p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7072"/>
            <a:ext cx="4896544" cy="241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13945"/>
            <a:ext cx="4101405" cy="254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4496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88640"/>
          </a:xfrm>
        </p:spPr>
        <p:txBody>
          <a:bodyPr>
            <a:normAutofit lnSpcReduction="10000"/>
          </a:bodyPr>
          <a:lstStyle/>
          <a:p>
            <a:r>
              <a:rPr lang="en-US" sz="2000" b="1"/>
              <a:t>Bước 3: Active phân vùng khởi </a:t>
            </a:r>
            <a:r>
              <a:rPr lang="en-US" sz="2000" b="1" smtClean="0"/>
              <a:t>động</a:t>
            </a:r>
            <a:endParaRPr lang="en-US" sz="200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807368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1560" y="1951672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Chọn đĩa C trong bảng liệt kê, vào menu </a:t>
            </a:r>
            <a:r>
              <a:rPr lang="en-US" b="1"/>
              <a:t>Operations</a:t>
            </a:r>
            <a:r>
              <a:rPr lang="en-US"/>
              <a:t> rồi chọn </a:t>
            </a:r>
            <a:r>
              <a:rPr lang="en-US" b="1"/>
              <a:t>Advanced</a:t>
            </a:r>
            <a:r>
              <a:rPr lang="en-US"/>
              <a:t> hoặc right click lên 1 partition trong bảng liệt kê rồi chọn </a:t>
            </a:r>
            <a:r>
              <a:rPr lang="en-US" b="1"/>
              <a:t>Advanced.</a:t>
            </a:r>
            <a:r>
              <a:rPr lang="en-US"/>
              <a:t> Một menu con sẽ xuất hiện. Chọn Set Active…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84984"/>
            <a:ext cx="230425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648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865" y="1412776"/>
            <a:ext cx="8856984" cy="3773016"/>
          </a:xfrm>
        </p:spPr>
        <p:txBody>
          <a:bodyPr>
            <a:normAutofit/>
          </a:bodyPr>
          <a:lstStyle/>
          <a:p>
            <a:r>
              <a:rPr lang="en-US" sz="2000" b="1"/>
              <a:t>Bước 4: Di chuyển/thay đổi kích thước </a:t>
            </a:r>
            <a:r>
              <a:rPr lang="en-US" sz="2000" b="1" smtClean="0"/>
              <a:t>Partition</a:t>
            </a:r>
            <a:r>
              <a:rPr lang="en-US" sz="2000"/>
              <a:t> </a:t>
            </a:r>
          </a:p>
          <a:p>
            <a:r>
              <a:rPr lang="en-US" sz="2000"/>
              <a:t>Chọn 1 partition Dulieu trong bảng liệt kê, vào menu </a:t>
            </a:r>
            <a:r>
              <a:rPr lang="en-US" sz="2000" b="1"/>
              <a:t>Operations</a:t>
            </a:r>
            <a:r>
              <a:rPr lang="en-US" sz="2000"/>
              <a:t> rồi </a:t>
            </a:r>
            <a:r>
              <a:rPr lang="en-US" sz="2000" smtClean="0"/>
              <a:t>chọn</a:t>
            </a:r>
            <a:r>
              <a:rPr lang="en-US" sz="2000"/>
              <a:t> </a:t>
            </a:r>
            <a:r>
              <a:rPr lang="en-US" sz="2000" b="1" smtClean="0"/>
              <a:t>Resize/Move...</a:t>
            </a:r>
            <a:endParaRPr lang="en-US" sz="2000"/>
          </a:p>
          <a:p>
            <a:r>
              <a:rPr lang="en-US" sz="2000"/>
              <a:t>Hoặc right click lên 1 partition trong bảng liệt kê rồi chọn </a:t>
            </a:r>
            <a:r>
              <a:rPr lang="en-US" sz="2000" b="1"/>
              <a:t>Resize/Move...</a:t>
            </a:r>
            <a:r>
              <a:rPr lang="en-US" sz="2000"/>
              <a:t>một hộp thoại sẽ xuất hiện</a:t>
            </a:r>
            <a:r>
              <a:rPr lang="en-US" sz="2000" smtClean="0"/>
              <a:t>.</a:t>
            </a:r>
            <a:endParaRPr lang="en-US" sz="2000"/>
          </a:p>
          <a:p>
            <a:r>
              <a:rPr lang="en-US" sz="2000"/>
              <a:t>Có thể dùng mouse "nắm và kéo" trực tiếp phần khung hình biểu thị cho partition (trên cùng), hoặc nhập trực tiếp các thông số vào các ô </a:t>
            </a:r>
            <a:r>
              <a:rPr lang="en-US" sz="2000" b="1"/>
              <a:t>Free space</a:t>
            </a:r>
            <a:r>
              <a:rPr lang="en-US" sz="2000"/>
              <a:t> </a:t>
            </a:r>
            <a:r>
              <a:rPr lang="en-US" sz="2000" b="1"/>
              <a:t>before</a:t>
            </a:r>
            <a:r>
              <a:rPr lang="en-US" sz="2000"/>
              <a:t>,</a:t>
            </a:r>
            <a:r>
              <a:rPr lang="en-US" sz="2000" b="1"/>
              <a:t> New size </a:t>
            </a:r>
            <a:r>
              <a:rPr lang="en-US" sz="2000"/>
              <a:t>và</a:t>
            </a:r>
            <a:r>
              <a:rPr lang="en-US" sz="2000" b="1"/>
              <a:t> Free space after</a:t>
            </a:r>
            <a:r>
              <a:rPr lang="en-US" sz="2000"/>
              <a:t>, nhấn</a:t>
            </a:r>
            <a:r>
              <a:rPr lang="en-US" sz="2000" b="1"/>
              <a:t> OK </a:t>
            </a:r>
            <a:r>
              <a:rPr lang="en-US" sz="2000"/>
              <a:t>để hoàn tất thao tác</a:t>
            </a:r>
            <a:r>
              <a:rPr lang="en-US" sz="2000" smtClean="0"/>
              <a:t>!</a:t>
            </a:r>
            <a:endParaRPr lang="en-US" sz="2000"/>
          </a:p>
          <a:p>
            <a:r>
              <a:rPr lang="en-US" sz="2000" b="1"/>
              <a:t>Free space before: </a:t>
            </a:r>
            <a:r>
              <a:rPr lang="en-US" sz="2000"/>
              <a:t>nhập </a:t>
            </a:r>
            <a:r>
              <a:rPr lang="en-US" sz="2000" smtClean="0"/>
              <a:t>5000MB</a:t>
            </a:r>
            <a:endParaRPr lang="en-US" sz="2000"/>
          </a:p>
          <a:p>
            <a:r>
              <a:rPr lang="en-US" sz="2000"/>
              <a:t>Nhấn Ok.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686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79296" cy="9906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Chương 2: Phân hoạch, cấu hình hệ thống</a:t>
            </a:r>
            <a:endParaRPr 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4320480" cy="253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71" y="4023196"/>
            <a:ext cx="5443537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32040" y="2015326"/>
            <a:ext cx="41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 </a:t>
            </a:r>
          </a:p>
          <a:p>
            <a:r>
              <a:rPr lang="en-US"/>
              <a:t>Sau khi Resize phân vùng xong chúng ta có thể phân thêm 1 phân vùng mới có tên là Software với định dạng file FAT32</a:t>
            </a:r>
          </a:p>
        </p:txBody>
      </p:sp>
    </p:spTree>
    <p:extLst>
      <p:ext uri="{BB962C8B-B14F-4D97-AF65-F5344CB8AC3E}">
        <p14:creationId xmlns:p14="http://schemas.microsoft.com/office/powerpoint/2010/main" val="32790291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278</TotalTime>
  <Words>1286</Words>
  <Application>Microsoft Office PowerPoint</Application>
  <PresentationFormat>On-screen Show (4:3)</PresentationFormat>
  <Paragraphs>124</Paragraphs>
  <Slides>29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Clarity</vt:lpstr>
      <vt:lpstr>Chương 2: Phân hoạch, cấu hình hệ thống </vt:lpstr>
      <vt:lpstr>Chương 2: Phân hoạch, cấu hình hệ thống </vt:lpstr>
      <vt:lpstr>Chương 2: Phân hoạch, cấu hình hệ thống </vt:lpstr>
      <vt:lpstr>Chương 2: Phân hoạch, cấu hình hệ thống </vt:lpstr>
      <vt:lpstr>Chương 2: Phân hoạch, cấu hình hệ thống </vt:lpstr>
      <vt:lpstr>Chương 2: Phân hoạch, cấu hình hệ thống 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  <vt:lpstr>Chương 2: Phân hoạch, cấu hình hệ thống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TP.HCM</dc:title>
  <dc:creator>Minh Dung</dc:creator>
  <cp:lastModifiedBy>Hp</cp:lastModifiedBy>
  <cp:revision>31</cp:revision>
  <dcterms:created xsi:type="dcterms:W3CDTF">2018-11-12T03:00:43Z</dcterms:created>
  <dcterms:modified xsi:type="dcterms:W3CDTF">2021-11-02T16:48:24Z</dcterms:modified>
</cp:coreProperties>
</file>