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3"/>
  </p:notesMasterIdLst>
  <p:sldIdLst>
    <p:sldId id="256" r:id="rId2"/>
    <p:sldId id="258" r:id="rId3"/>
    <p:sldId id="259" r:id="rId4"/>
    <p:sldId id="260" r:id="rId5"/>
    <p:sldId id="263" r:id="rId6"/>
    <p:sldId id="261" r:id="rId7"/>
    <p:sldId id="262" r:id="rId8"/>
    <p:sldId id="265" r:id="rId9"/>
    <p:sldId id="266" r:id="rId10"/>
    <p:sldId id="267" r:id="rId11"/>
    <p:sldId id="268" r:id="rId12"/>
    <p:sldId id="269" r:id="rId13"/>
    <p:sldId id="270" r:id="rId14"/>
    <p:sldId id="271" r:id="rId15"/>
    <p:sldId id="272" r:id="rId16"/>
    <p:sldId id="273" r:id="rId17"/>
    <p:sldId id="274" r:id="rId18"/>
    <p:sldId id="287" r:id="rId19"/>
    <p:sldId id="288"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383" autoAdjust="0"/>
  </p:normalViewPr>
  <p:slideViewPr>
    <p:cSldViewPr>
      <p:cViewPr>
        <p:scale>
          <a:sx n="73" d="100"/>
          <a:sy n="73" d="100"/>
        </p:scale>
        <p:origin x="-1182"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474C8E-1EDC-4EE1-9FAA-6023BFE28565}" type="datetimeFigureOut">
              <a:rPr lang="en-US" smtClean="0"/>
              <a:t>11/22/2021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1BB4F5-B5CD-4AD3-8D33-38EFCDE21ED9}" type="slidenum">
              <a:rPr lang="en-US" smtClean="0"/>
              <a:t>‹#›</a:t>
            </a:fld>
            <a:endParaRPr lang="en-US"/>
          </a:p>
        </p:txBody>
      </p:sp>
    </p:spTree>
    <p:extLst>
      <p:ext uri="{BB962C8B-B14F-4D97-AF65-F5344CB8AC3E}">
        <p14:creationId xmlns:p14="http://schemas.microsoft.com/office/powerpoint/2010/main" val="255794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1BB4F5-B5CD-4AD3-8D33-38EFCDE21ED9}" type="slidenum">
              <a:rPr lang="en-US" smtClean="0"/>
              <a:t>7</a:t>
            </a:fld>
            <a:endParaRPr lang="en-US"/>
          </a:p>
        </p:txBody>
      </p:sp>
    </p:spTree>
    <p:extLst>
      <p:ext uri="{BB962C8B-B14F-4D97-AF65-F5344CB8AC3E}">
        <p14:creationId xmlns:p14="http://schemas.microsoft.com/office/powerpoint/2010/main" val="28406383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1BB4F5-B5CD-4AD3-8D33-38EFCDE21ED9}" type="slidenum">
              <a:rPr lang="en-US" smtClean="0"/>
              <a:t>10</a:t>
            </a:fld>
            <a:endParaRPr lang="en-US"/>
          </a:p>
        </p:txBody>
      </p:sp>
    </p:spTree>
    <p:extLst>
      <p:ext uri="{BB962C8B-B14F-4D97-AF65-F5344CB8AC3E}">
        <p14:creationId xmlns:p14="http://schemas.microsoft.com/office/powerpoint/2010/main" val="2167993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1BB4F5-B5CD-4AD3-8D33-38EFCDE21ED9}" type="slidenum">
              <a:rPr lang="en-US" smtClean="0"/>
              <a:t>14</a:t>
            </a:fld>
            <a:endParaRPr lang="en-US"/>
          </a:p>
        </p:txBody>
      </p:sp>
    </p:spTree>
    <p:extLst>
      <p:ext uri="{BB962C8B-B14F-4D97-AF65-F5344CB8AC3E}">
        <p14:creationId xmlns:p14="http://schemas.microsoft.com/office/powerpoint/2010/main" val="473550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1BB4F5-B5CD-4AD3-8D33-38EFCDE21ED9}" type="slidenum">
              <a:rPr lang="en-US" smtClean="0"/>
              <a:t>16</a:t>
            </a:fld>
            <a:endParaRPr lang="en-US"/>
          </a:p>
        </p:txBody>
      </p:sp>
    </p:spTree>
    <p:extLst>
      <p:ext uri="{BB962C8B-B14F-4D97-AF65-F5344CB8AC3E}">
        <p14:creationId xmlns:p14="http://schemas.microsoft.com/office/powerpoint/2010/main" val="2876439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B99A306-22E9-4636-8315-93CFFB988650}"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46B755-08D5-42F4-9CF6-6702A63A7842}"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B99A306-22E9-4636-8315-93CFFB988650}"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46B755-08D5-42F4-9CF6-6702A63A7842}"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99A306-22E9-4636-8315-93CFFB988650}"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46B755-08D5-42F4-9CF6-6702A63A7842}"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B99A306-22E9-4636-8315-93CFFB988650}" type="datetimeFigureOut">
              <a:rPr lang="en-US" smtClean="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46B755-08D5-42F4-9CF6-6702A63A7842}"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B99A306-22E9-4636-8315-93CFFB988650}" type="datetimeFigureOut">
              <a:rPr lang="en-US" smtClean="0"/>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46B755-08D5-42F4-9CF6-6702A63A7842}"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B99A306-22E9-4636-8315-93CFFB988650}" type="datetimeFigureOut">
              <a:rPr lang="en-US" smtClean="0"/>
              <a:t>11/22/2021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46B755-08D5-42F4-9CF6-6702A63A7842}"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99A306-22E9-4636-8315-93CFFB988650}" type="datetimeFigureOut">
              <a:rPr lang="en-US" smtClean="0"/>
              <a:t>11/22/2021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46B755-08D5-42F4-9CF6-6702A63A7842}"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99A306-22E9-4636-8315-93CFFB988650}" type="datetimeFigureOut">
              <a:rPr lang="en-US" smtClean="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46B755-08D5-42F4-9CF6-6702A63A7842}"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99A306-22E9-4636-8315-93CFFB988650}" type="datetimeFigureOut">
              <a:rPr lang="en-US" smtClean="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46B755-08D5-42F4-9CF6-6702A63A7842}"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99A306-22E9-4636-8315-93CFFB988650}"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46B755-08D5-42F4-9CF6-6702A63A7842}"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B99A306-22E9-4636-8315-93CFFB988650}"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46B755-08D5-42F4-9CF6-6702A63A7842}"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3B99A306-22E9-4636-8315-93CFFB988650}" type="datetimeFigureOut">
              <a:rPr lang="en-US" smtClean="0"/>
              <a:t>11/22/2021</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746B755-08D5-42F4-9CF6-6702A63A784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 Id="rId4" Type="http://schemas.openxmlformats.org/officeDocument/2006/relationships/image" Target="../media/image2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62200" y="268069"/>
            <a:ext cx="4732386" cy="646331"/>
          </a:xfrm>
          <a:prstGeom prst="rect">
            <a:avLst/>
          </a:prstGeom>
        </p:spPr>
        <p:txBody>
          <a:bodyPr wrap="none">
            <a:spAutoFit/>
          </a:bodyPr>
          <a:lstStyle/>
          <a:p>
            <a:r>
              <a:rPr lang="vi-VN" sz="3600" b="1" dirty="0"/>
              <a:t>CHƯƠNG 3:    DI0DE</a:t>
            </a:r>
            <a:endParaRPr lang="en-US" sz="3600" dirty="0"/>
          </a:p>
        </p:txBody>
      </p:sp>
      <p:sp>
        <p:nvSpPr>
          <p:cNvPr id="5" name="Rectangle 4"/>
          <p:cNvSpPr/>
          <p:nvPr/>
        </p:nvSpPr>
        <p:spPr>
          <a:xfrm>
            <a:off x="381000" y="1011734"/>
            <a:ext cx="8458200" cy="5693866"/>
          </a:xfrm>
          <a:prstGeom prst="rect">
            <a:avLst/>
          </a:prstGeom>
        </p:spPr>
        <p:txBody>
          <a:bodyPr wrap="square">
            <a:spAutoFit/>
          </a:bodyPr>
          <a:lstStyle/>
          <a:p>
            <a:pPr algn="just"/>
            <a:r>
              <a:rPr lang="vi-VN" sz="2800" b="1" i="1" u="sng" dirty="0"/>
              <a:t>Mục tiêu:</a:t>
            </a:r>
            <a:endParaRPr lang="en-US" sz="2800" b="1" i="1" u="sng" dirty="0"/>
          </a:p>
          <a:p>
            <a:pPr algn="just" defTabSz="461963"/>
            <a:r>
              <a:rPr lang="en-US" sz="2800" dirty="0" smtClean="0"/>
              <a:t>	</a:t>
            </a:r>
            <a:r>
              <a:rPr lang="vi-VN" sz="2800" dirty="0" smtClean="0"/>
              <a:t>Sau </a:t>
            </a:r>
            <a:r>
              <a:rPr lang="vi-VN" sz="2800" dirty="0"/>
              <a:t>khi học xong bài này Sinh viên phải:</a:t>
            </a:r>
            <a:endParaRPr lang="en-US" sz="2800" dirty="0"/>
          </a:p>
          <a:p>
            <a:pPr lvl="0" algn="just" defTabSz="461963"/>
            <a:r>
              <a:rPr lang="en-US" sz="2800" dirty="0" smtClean="0"/>
              <a:t>	- </a:t>
            </a:r>
            <a:r>
              <a:rPr lang="en-US" sz="2800" dirty="0"/>
              <a:t>Đ</a:t>
            </a:r>
            <a:r>
              <a:rPr lang="vi-VN" sz="2800" dirty="0" smtClean="0"/>
              <a:t>ọc </a:t>
            </a:r>
            <a:r>
              <a:rPr lang="vi-VN" sz="2800" dirty="0"/>
              <a:t>được các thông số ghi trên Đi - ốt, cách chọn sử dụng Đi - </a:t>
            </a:r>
            <a:r>
              <a:rPr lang="vi-VN" sz="2800" dirty="0" smtClean="0"/>
              <a:t>ốt.</a:t>
            </a:r>
            <a:endParaRPr lang="en-US" sz="2800" dirty="0" smtClean="0"/>
          </a:p>
          <a:p>
            <a:pPr lvl="0" algn="just" defTabSz="461963"/>
            <a:r>
              <a:rPr lang="en-US" sz="2800" dirty="0"/>
              <a:t>	</a:t>
            </a:r>
            <a:r>
              <a:rPr lang="en-US" sz="2800" dirty="0" smtClean="0"/>
              <a:t>- </a:t>
            </a:r>
            <a:r>
              <a:rPr lang="vi-VN" sz="2800" dirty="0" smtClean="0"/>
              <a:t>Trình </a:t>
            </a:r>
            <a:r>
              <a:rPr lang="vi-VN" sz="2800" dirty="0"/>
              <a:t>bày được cấu tạo của các loại Đi - ốt, phân loại được các loại Đi - ốt, công dụng của từng loại Đi - ốt thông </a:t>
            </a:r>
            <a:r>
              <a:rPr lang="vi-VN" sz="2800" dirty="0" smtClean="0"/>
              <a:t>dụng.</a:t>
            </a:r>
            <a:endParaRPr lang="en-US" sz="2800" dirty="0" smtClean="0"/>
          </a:p>
          <a:p>
            <a:pPr lvl="0" algn="just" defTabSz="461963"/>
            <a:r>
              <a:rPr lang="en-US" sz="2800" dirty="0"/>
              <a:t>	</a:t>
            </a:r>
            <a:r>
              <a:rPr lang="en-US" sz="2800" dirty="0" smtClean="0"/>
              <a:t>- </a:t>
            </a:r>
            <a:r>
              <a:rPr lang="vi-VN" sz="2800" dirty="0" smtClean="0"/>
              <a:t>Hiểu</a:t>
            </a:r>
            <a:r>
              <a:rPr lang="vi-VN" sz="2800" dirty="0"/>
              <a:t>, phân tích được các mạch điện ứng dụng Đi - ốt trên </a:t>
            </a:r>
            <a:r>
              <a:rPr lang="vi-VN" sz="2800" dirty="0" smtClean="0"/>
              <a:t>ôtô.</a:t>
            </a:r>
            <a:endParaRPr lang="en-US" sz="2800" dirty="0" smtClean="0"/>
          </a:p>
          <a:p>
            <a:pPr lvl="0" algn="just" defTabSz="461963"/>
            <a:r>
              <a:rPr lang="en-US" sz="2800" dirty="0"/>
              <a:t>	</a:t>
            </a:r>
            <a:r>
              <a:rPr lang="en-US" sz="2800" dirty="0" smtClean="0"/>
              <a:t>- </a:t>
            </a:r>
            <a:r>
              <a:rPr lang="vi-VN" sz="2800" dirty="0" smtClean="0"/>
              <a:t>Chấp </a:t>
            </a:r>
            <a:r>
              <a:rPr lang="vi-VN" sz="2800" dirty="0"/>
              <a:t>hành đúng quy trình, quy phạm trong nghề công nghệ ô </a:t>
            </a:r>
            <a:r>
              <a:rPr lang="vi-VN" sz="2800" dirty="0" smtClean="0"/>
              <a:t>tô.</a:t>
            </a:r>
            <a:endParaRPr lang="en-US" sz="2800" dirty="0" smtClean="0"/>
          </a:p>
          <a:p>
            <a:pPr lvl="0" algn="just" defTabSz="461963"/>
            <a:r>
              <a:rPr lang="en-US" sz="2800" dirty="0" smtClean="0"/>
              <a:t>	- </a:t>
            </a:r>
            <a:r>
              <a:rPr lang="vi-VN" sz="2800" dirty="0" smtClean="0"/>
              <a:t>Rèn </a:t>
            </a:r>
            <a:r>
              <a:rPr lang="vi-VN" sz="2800" dirty="0"/>
              <a:t>luyện tính kỷ luật, cẩn thận, tỉ mỉ của học viên.</a:t>
            </a:r>
            <a:endParaRPr lang="en-US" sz="2800" dirty="0"/>
          </a:p>
        </p:txBody>
      </p:sp>
    </p:spTree>
    <p:extLst>
      <p:ext uri="{BB962C8B-B14F-4D97-AF65-F5344CB8AC3E}">
        <p14:creationId xmlns:p14="http://schemas.microsoft.com/office/powerpoint/2010/main" val="36937973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3" name="Rectangle 2"/>
          <p:cNvSpPr/>
          <p:nvPr/>
        </p:nvSpPr>
        <p:spPr>
          <a:xfrm>
            <a:off x="152400" y="716261"/>
            <a:ext cx="8763000" cy="954107"/>
          </a:xfrm>
          <a:prstGeom prst="rect">
            <a:avLst/>
          </a:prstGeom>
        </p:spPr>
        <p:txBody>
          <a:bodyPr wrap="square">
            <a:spAutoFit/>
          </a:bodyPr>
          <a:lstStyle/>
          <a:p>
            <a:pPr algn="just" defTabSz="461963"/>
            <a:r>
              <a:rPr lang="en-US" sz="2800" dirty="0" smtClean="0">
                <a:latin typeface="Arial" panose="020B0604020202020204" pitchFamily="34" charset="0"/>
                <a:cs typeface="Arial" panose="020B0604020202020204" pitchFamily="34" charset="0"/>
              </a:rPr>
              <a:t>	</a:t>
            </a:r>
            <a:r>
              <a:rPr lang="vi-VN" sz="2800" i="1" dirty="0" smtClean="0">
                <a:latin typeface="Arial" panose="020B0604020202020204" pitchFamily="34" charset="0"/>
                <a:cs typeface="Arial" panose="020B0604020202020204" pitchFamily="34" charset="0"/>
              </a:rPr>
              <a:t>Theo </a:t>
            </a:r>
            <a:r>
              <a:rPr lang="vi-VN" sz="2800" i="1" dirty="0">
                <a:latin typeface="Arial" panose="020B0604020202020204" pitchFamily="34" charset="0"/>
                <a:cs typeface="Arial" panose="020B0604020202020204" pitchFamily="34" charset="0"/>
              </a:rPr>
              <a:t>tính chất dẫn điện, người ta chia vật liệu thành 3 nhóm:</a:t>
            </a:r>
            <a:endParaRPr lang="en-US" sz="2800" i="1" dirty="0">
              <a:latin typeface="Arial" panose="020B0604020202020204" pitchFamily="34" charset="0"/>
              <a:cs typeface="Arial" panose="020B0604020202020204" pitchFamily="34" charset="0"/>
            </a:endParaRPr>
          </a:p>
        </p:txBody>
      </p:sp>
      <p:sp>
        <p:nvSpPr>
          <p:cNvPr id="6" name="Rectangle 5"/>
          <p:cNvSpPr/>
          <p:nvPr/>
        </p:nvSpPr>
        <p:spPr>
          <a:xfrm>
            <a:off x="152400" y="1694795"/>
            <a:ext cx="8839200" cy="4832092"/>
          </a:xfrm>
          <a:prstGeom prst="rect">
            <a:avLst/>
          </a:prstGeom>
        </p:spPr>
        <p:txBody>
          <a:bodyPr wrap="square">
            <a:spAutoFit/>
          </a:bodyPr>
          <a:lstStyle/>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Vật </a:t>
            </a:r>
            <a:r>
              <a:rPr lang="vi-VN" sz="2800" dirty="0">
                <a:latin typeface="Arial" panose="020B0604020202020204" pitchFamily="34" charset="0"/>
                <a:cs typeface="Arial" panose="020B0604020202020204" pitchFamily="34" charset="0"/>
              </a:rPr>
              <a:t>liêu cách điện (có điện trở suất lớn) điển hình là chất điện môi</a:t>
            </a:r>
            <a:r>
              <a:rPr lang="vi-VN" sz="2800"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VD: </a:t>
            </a:r>
            <a:r>
              <a:rPr lang="en-US" sz="2800" dirty="0" err="1" smtClean="0">
                <a:latin typeface="Arial" panose="020B0604020202020204" pitchFamily="34" charset="0"/>
                <a:cs typeface="Arial" panose="020B0604020202020204" pitchFamily="34" charset="0"/>
              </a:rPr>
              <a:t>Nhựa</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cao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su</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thuỷ</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tinh</a:t>
            </a:r>
            <a:r>
              <a:rPr lang="en-US" sz="2800" dirty="0" smtClean="0">
                <a:latin typeface="Arial" panose="020B0604020202020204" pitchFamily="34" charset="0"/>
                <a:cs typeface="Arial" panose="020B0604020202020204" pitchFamily="34" charset="0"/>
              </a:rPr>
              <a:t>…</a:t>
            </a:r>
          </a:p>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Vật </a:t>
            </a:r>
            <a:r>
              <a:rPr lang="vi-VN" sz="2800" dirty="0">
                <a:latin typeface="Arial" panose="020B0604020202020204" pitchFamily="34" charset="0"/>
                <a:cs typeface="Arial" panose="020B0604020202020204" pitchFamily="34" charset="0"/>
              </a:rPr>
              <a:t>liệu dẫn điện (có điện trở suất nhỏ) điển hình là kim lọai</a:t>
            </a:r>
            <a:r>
              <a:rPr lang="vi-VN" sz="2800"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VD: Kim </a:t>
            </a:r>
            <a:r>
              <a:rPr lang="en-US" sz="2800" dirty="0" err="1" smtClean="0">
                <a:latin typeface="Arial" panose="020B0604020202020204" pitchFamily="34" charset="0"/>
                <a:cs typeface="Arial" panose="020B0604020202020204" pitchFamily="34" charset="0"/>
              </a:rPr>
              <a:t>loại</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đồng</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Nhôm</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Sắt</a:t>
            </a:r>
            <a:r>
              <a:rPr lang="en-US" sz="2800" dirty="0" smtClean="0">
                <a:latin typeface="Arial" panose="020B0604020202020204" pitchFamily="34" charset="0"/>
                <a:cs typeface="Arial" panose="020B0604020202020204" pitchFamily="34" charset="0"/>
              </a:rPr>
              <a:t>…</a:t>
            </a:r>
          </a:p>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Vật </a:t>
            </a:r>
            <a:r>
              <a:rPr lang="vi-VN" sz="2800" dirty="0">
                <a:latin typeface="Arial" panose="020B0604020202020204" pitchFamily="34" charset="0"/>
                <a:cs typeface="Arial" panose="020B0604020202020204" pitchFamily="34" charset="0"/>
              </a:rPr>
              <a:t>liệu bán dẫn điện (có điện trở suất trung bình</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a:t>
            </a:r>
          </a:p>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VD: </a:t>
            </a:r>
            <a:r>
              <a:rPr lang="vi-VN" sz="2800" dirty="0" smtClean="0">
                <a:latin typeface="Arial" panose="020B0604020202020204" pitchFamily="34" charset="0"/>
                <a:cs typeface="Arial" panose="020B0604020202020204" pitchFamily="34" charset="0"/>
              </a:rPr>
              <a:t>Silicium (Si)</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ρ</a:t>
            </a:r>
            <a:r>
              <a:rPr lang="en-US" sz="2800" baseline="-25000" dirty="0">
                <a:latin typeface="Arial" panose="020B0604020202020204" pitchFamily="34" charset="0"/>
                <a:cs typeface="Arial" panose="020B0604020202020204" pitchFamily="34" charset="0"/>
              </a:rPr>
              <a:t>Si</a:t>
            </a:r>
            <a:r>
              <a:rPr lang="vi-VN" sz="2800" dirty="0" smtClean="0">
                <a:latin typeface="Arial" panose="020B0604020202020204" pitchFamily="34" charset="0"/>
                <a:cs typeface="Arial" panose="020B0604020202020204" pitchFamily="34" charset="0"/>
              </a:rPr>
              <a:t> = 1014 Ω </a:t>
            </a:r>
            <a:r>
              <a:rPr lang="en-US" sz="2800" dirty="0">
                <a:latin typeface="Arial" panose="020B0604020202020204" pitchFamily="34" charset="0"/>
                <a:cs typeface="Arial" panose="020B0604020202020204" pitchFamily="34" charset="0"/>
              </a:rPr>
              <a:t>mm</a:t>
            </a:r>
            <a:r>
              <a:rPr lang="en-US" sz="2800" baseline="30000" dirty="0">
                <a:latin typeface="Arial" panose="020B0604020202020204" pitchFamily="34" charset="0"/>
                <a:cs typeface="Arial" panose="020B0604020202020204" pitchFamily="34" charset="0"/>
              </a:rPr>
              <a:t>2 </a:t>
            </a:r>
            <a:r>
              <a:rPr lang="vi-VN" sz="2800" dirty="0" smtClean="0">
                <a:latin typeface="Arial" panose="020B0604020202020204" pitchFamily="34" charset="0"/>
                <a:cs typeface="Arial" panose="020B0604020202020204" pitchFamily="34" charset="0"/>
              </a:rPr>
              <a:t>/m</a:t>
            </a:r>
            <a:r>
              <a:rPr lang="en-US" sz="2800" dirty="0" smtClean="0">
                <a:latin typeface="Arial" panose="020B0604020202020204" pitchFamily="34" charset="0"/>
                <a:cs typeface="Arial" panose="020B0604020202020204" pitchFamily="34" charset="0"/>
              </a:rPr>
              <a:t>.</a:t>
            </a:r>
          </a:p>
          <a:p>
            <a:pPr algn="just" defTabSz="461963"/>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Gecmanium (Ge</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ρ</a:t>
            </a:r>
            <a:r>
              <a:rPr lang="en-US" sz="2800" baseline="-25000" dirty="0" smtClean="0">
                <a:latin typeface="Arial" panose="020B0604020202020204" pitchFamily="34" charset="0"/>
                <a:cs typeface="Arial" panose="020B0604020202020204" pitchFamily="34" charset="0"/>
              </a:rPr>
              <a:t>Ge</a:t>
            </a:r>
            <a:r>
              <a:rPr lang="en-US" sz="2800" dirty="0" smtClean="0">
                <a:latin typeface="Arial" panose="020B0604020202020204" pitchFamily="34" charset="0"/>
                <a:cs typeface="Arial" panose="020B0604020202020204" pitchFamily="34" charset="0"/>
              </a:rPr>
              <a:t> = </a:t>
            </a:r>
            <a:r>
              <a:rPr lang="vi-VN" sz="2800" dirty="0">
                <a:latin typeface="Arial" panose="020B0604020202020204" pitchFamily="34" charset="0"/>
                <a:cs typeface="Arial" panose="020B0604020202020204" pitchFamily="34" charset="0"/>
              </a:rPr>
              <a:t>8,9.1012 Ω </a:t>
            </a:r>
            <a:r>
              <a:rPr lang="en-US" sz="2800" dirty="0" smtClean="0">
                <a:latin typeface="Arial" panose="020B0604020202020204" pitchFamily="34" charset="0"/>
                <a:cs typeface="Arial" panose="020B0604020202020204" pitchFamily="34" charset="0"/>
              </a:rPr>
              <a:t>mm</a:t>
            </a:r>
            <a:r>
              <a:rPr lang="en-US" sz="2800" baseline="30000" dirty="0" smtClean="0">
                <a:latin typeface="Arial" panose="020B0604020202020204" pitchFamily="34" charset="0"/>
                <a:cs typeface="Arial" panose="020B0604020202020204" pitchFamily="34" charset="0"/>
              </a:rPr>
              <a:t>2 </a:t>
            </a:r>
            <a:r>
              <a:rPr lang="vi-VN" sz="2800" dirty="0" smtClean="0">
                <a:latin typeface="Arial" panose="020B0604020202020204" pitchFamily="34" charset="0"/>
                <a:cs typeface="Arial" panose="020B0604020202020204" pitchFamily="34" charset="0"/>
              </a:rPr>
              <a:t>/m</a:t>
            </a:r>
            <a:endParaRPr lang="en-US" sz="2800" dirty="0" smtClean="0">
              <a:latin typeface="Arial" panose="020B0604020202020204" pitchFamily="34" charset="0"/>
              <a:cs typeface="Arial" panose="020B0604020202020204" pitchFamily="34" charset="0"/>
            </a:endParaRPr>
          </a:p>
          <a:p>
            <a:pPr algn="just" defTabSz="461963"/>
            <a:r>
              <a:rPr lang="en-US" sz="2800" dirty="0" smtClean="0"/>
              <a:t>	- </a:t>
            </a:r>
            <a:r>
              <a:rPr lang="vi-VN" sz="2800" b="1" i="1" u="sng" dirty="0" smtClean="0"/>
              <a:t>Chất </a:t>
            </a:r>
            <a:r>
              <a:rPr lang="vi-VN" sz="2800" b="1" i="1" u="sng" dirty="0"/>
              <a:t>bán dẫn tinh khiết</a:t>
            </a:r>
            <a:r>
              <a:rPr lang="vi-VN" sz="2800" u="sng" dirty="0"/>
              <a:t> </a:t>
            </a:r>
            <a:r>
              <a:rPr lang="vi-VN" sz="2800" dirty="0">
                <a:solidFill>
                  <a:srgbClr val="FF0000"/>
                </a:solidFill>
              </a:rPr>
              <a:t>là một đơn chất, không pha trộn tạp </a:t>
            </a:r>
            <a:r>
              <a:rPr lang="vi-VN" sz="2800" dirty="0" smtClean="0">
                <a:solidFill>
                  <a:srgbClr val="FF0000"/>
                </a:solidFill>
              </a:rPr>
              <a:t>chất</a:t>
            </a:r>
            <a:endParaRPr lang="en-US" sz="28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1955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additive="base">
                                        <p:cTn id="1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additive="base">
                                        <p:cTn id="2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additive="base">
                                        <p:cTn id="2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 calcmode="lin" valueType="num">
                                      <p:cBhvr additive="base">
                                        <p:cTn id="31"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 calcmode="lin" valueType="num">
                                      <p:cBhvr additive="base">
                                        <p:cTn id="3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6">
                                            <p:txEl>
                                              <p:pRg st="7" end="7"/>
                                            </p:txEl>
                                          </p:spTgt>
                                        </p:tgtEl>
                                        <p:attrNameLst>
                                          <p:attrName>style.visibility</p:attrName>
                                        </p:attrNameLst>
                                      </p:cBhvr>
                                      <p:to>
                                        <p:strVal val="visible"/>
                                      </p:to>
                                    </p:set>
                                    <p:anim calcmode="lin" valueType="num">
                                      <p:cBhvr additive="base">
                                        <p:cTn id="41"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914400" y="3975318"/>
            <a:ext cx="3382038" cy="2246769"/>
          </a:xfrm>
          <a:prstGeom prst="rect">
            <a:avLst/>
          </a:prstGeom>
        </p:spPr>
        <p:txBody>
          <a:bodyPr wrap="square">
            <a:spAutoFit/>
          </a:bodyPr>
          <a:lstStyle/>
          <a:p>
            <a:pPr algn="just"/>
            <a:r>
              <a:rPr lang="vi-VN" sz="2800" dirty="0"/>
              <a:t>Si có 14 electron bao quanh nhân và các electron (e-) này xếp trên 3 </a:t>
            </a:r>
            <a:r>
              <a:rPr lang="vi-VN" sz="2800" dirty="0" smtClean="0"/>
              <a:t>lớp</a:t>
            </a:r>
            <a:r>
              <a:rPr lang="en-US" sz="2800" dirty="0" smtClean="0"/>
              <a:t>. </a:t>
            </a:r>
            <a:r>
              <a:rPr lang="en-US" sz="2800" i="1" dirty="0" err="1" smtClean="0">
                <a:solidFill>
                  <a:srgbClr val="FF0000"/>
                </a:solidFill>
              </a:rPr>
              <a:t>Lớp</a:t>
            </a:r>
            <a:r>
              <a:rPr lang="en-US" sz="2800" i="1" dirty="0" smtClean="0">
                <a:solidFill>
                  <a:srgbClr val="FF0000"/>
                </a:solidFill>
              </a:rPr>
              <a:t> </a:t>
            </a:r>
            <a:r>
              <a:rPr lang="en-US" sz="2800" i="1" dirty="0" err="1" smtClean="0">
                <a:solidFill>
                  <a:srgbClr val="FF0000"/>
                </a:solidFill>
              </a:rPr>
              <a:t>ngoài</a:t>
            </a:r>
            <a:r>
              <a:rPr lang="en-US" sz="2800" i="1" dirty="0" smtClean="0">
                <a:solidFill>
                  <a:srgbClr val="FF0000"/>
                </a:solidFill>
              </a:rPr>
              <a:t> </a:t>
            </a:r>
            <a:r>
              <a:rPr lang="en-US" sz="2800" i="1" dirty="0" err="1" smtClean="0">
                <a:solidFill>
                  <a:srgbClr val="FF0000"/>
                </a:solidFill>
              </a:rPr>
              <a:t>cùng</a:t>
            </a:r>
            <a:r>
              <a:rPr lang="en-US" sz="2800" i="1" dirty="0" smtClean="0">
                <a:solidFill>
                  <a:srgbClr val="FF0000"/>
                </a:solidFill>
              </a:rPr>
              <a:t> </a:t>
            </a:r>
            <a:r>
              <a:rPr lang="en-US" sz="2800" i="1" dirty="0" err="1" smtClean="0">
                <a:solidFill>
                  <a:srgbClr val="FF0000"/>
                </a:solidFill>
              </a:rPr>
              <a:t>có</a:t>
            </a:r>
            <a:r>
              <a:rPr lang="en-US" sz="2800" i="1" dirty="0" smtClean="0">
                <a:solidFill>
                  <a:srgbClr val="FF0000"/>
                </a:solidFill>
              </a:rPr>
              <a:t> 4 e</a:t>
            </a:r>
            <a:r>
              <a:rPr lang="en-US" sz="2800" i="1" baseline="30000" dirty="0" smtClean="0">
                <a:solidFill>
                  <a:srgbClr val="FF0000"/>
                </a:solidFill>
              </a:rPr>
              <a:t>-</a:t>
            </a:r>
            <a:endParaRPr lang="en-US" sz="2800" i="1" dirty="0">
              <a:solidFill>
                <a:srgbClr val="FF0000"/>
              </a:solidFill>
            </a:endParaRPr>
          </a:p>
        </p:txBody>
      </p:sp>
      <p:sp>
        <p:nvSpPr>
          <p:cNvPr id="7" name="Rectangle 6"/>
          <p:cNvSpPr/>
          <p:nvPr/>
        </p:nvSpPr>
        <p:spPr>
          <a:xfrm>
            <a:off x="4800600" y="3962400"/>
            <a:ext cx="3276600" cy="2677656"/>
          </a:xfrm>
          <a:prstGeom prst="rect">
            <a:avLst/>
          </a:prstGeom>
        </p:spPr>
        <p:txBody>
          <a:bodyPr wrap="square">
            <a:spAutoFit/>
          </a:bodyPr>
          <a:lstStyle/>
          <a:p>
            <a:pPr algn="just"/>
            <a:r>
              <a:rPr lang="en-US" sz="2800" dirty="0" smtClean="0"/>
              <a:t>Ge</a:t>
            </a:r>
            <a:r>
              <a:rPr lang="vi-VN" sz="2800" dirty="0" smtClean="0"/>
              <a:t> </a:t>
            </a:r>
            <a:r>
              <a:rPr lang="vi-VN" sz="2800" dirty="0"/>
              <a:t>có </a:t>
            </a:r>
            <a:r>
              <a:rPr lang="en-US" sz="2800" dirty="0" smtClean="0"/>
              <a:t>32</a:t>
            </a:r>
            <a:r>
              <a:rPr lang="vi-VN" sz="2800" dirty="0" smtClean="0"/>
              <a:t> </a:t>
            </a:r>
            <a:r>
              <a:rPr lang="vi-VN" sz="2800" dirty="0"/>
              <a:t>electron bao quanh nhân và các electron (e-) này xếp trên </a:t>
            </a:r>
            <a:r>
              <a:rPr lang="en-US" sz="2800" dirty="0" smtClean="0"/>
              <a:t>4</a:t>
            </a:r>
            <a:r>
              <a:rPr lang="vi-VN" sz="2800" dirty="0" smtClean="0"/>
              <a:t> lớp</a:t>
            </a:r>
            <a:r>
              <a:rPr lang="en-US" sz="2800" dirty="0" smtClean="0"/>
              <a:t>. </a:t>
            </a:r>
            <a:r>
              <a:rPr lang="en-US" sz="2800" i="1" dirty="0" err="1">
                <a:solidFill>
                  <a:srgbClr val="FF0000"/>
                </a:solidFill>
              </a:rPr>
              <a:t>Lớp</a:t>
            </a:r>
            <a:r>
              <a:rPr lang="en-US" sz="2800" i="1" dirty="0">
                <a:solidFill>
                  <a:srgbClr val="FF0000"/>
                </a:solidFill>
              </a:rPr>
              <a:t> </a:t>
            </a:r>
            <a:r>
              <a:rPr lang="en-US" sz="2800" i="1" dirty="0" err="1">
                <a:solidFill>
                  <a:srgbClr val="FF0000"/>
                </a:solidFill>
              </a:rPr>
              <a:t>ngoài</a:t>
            </a:r>
            <a:r>
              <a:rPr lang="en-US" sz="2800" i="1" dirty="0">
                <a:solidFill>
                  <a:srgbClr val="FF0000"/>
                </a:solidFill>
              </a:rPr>
              <a:t> </a:t>
            </a:r>
            <a:r>
              <a:rPr lang="en-US" sz="2800" i="1" dirty="0" err="1">
                <a:solidFill>
                  <a:srgbClr val="FF0000"/>
                </a:solidFill>
              </a:rPr>
              <a:t>cùng</a:t>
            </a:r>
            <a:r>
              <a:rPr lang="en-US" sz="2800" i="1" dirty="0">
                <a:solidFill>
                  <a:srgbClr val="FF0000"/>
                </a:solidFill>
              </a:rPr>
              <a:t> </a:t>
            </a:r>
            <a:r>
              <a:rPr lang="en-US" sz="2800" i="1" dirty="0" err="1">
                <a:solidFill>
                  <a:srgbClr val="FF0000"/>
                </a:solidFill>
              </a:rPr>
              <a:t>có</a:t>
            </a:r>
            <a:r>
              <a:rPr lang="en-US" sz="2800" i="1" dirty="0">
                <a:solidFill>
                  <a:srgbClr val="FF0000"/>
                </a:solidFill>
              </a:rPr>
              <a:t> 4 e</a:t>
            </a:r>
            <a:r>
              <a:rPr lang="en-US" sz="2800" i="1" baseline="30000" dirty="0">
                <a:solidFill>
                  <a:srgbClr val="FF0000"/>
                </a:solidFill>
              </a:rPr>
              <a:t>-</a:t>
            </a:r>
            <a:endParaRPr lang="en-US" sz="2800" i="1" dirty="0">
              <a:solidFill>
                <a:srgbClr val="FF0000"/>
              </a:solidFill>
            </a:endParaRPr>
          </a:p>
          <a:p>
            <a:pPr algn="just"/>
            <a:endParaRPr lang="en-US" sz="2800" dirty="0"/>
          </a:p>
        </p:txBody>
      </p:sp>
      <p:grpSp>
        <p:nvGrpSpPr>
          <p:cNvPr id="6" name="Group 5"/>
          <p:cNvGrpSpPr/>
          <p:nvPr/>
        </p:nvGrpSpPr>
        <p:grpSpPr>
          <a:xfrm>
            <a:off x="1038725" y="785663"/>
            <a:ext cx="6905325" cy="3100537"/>
            <a:chOff x="1038725" y="845019"/>
            <a:chExt cx="6905325" cy="3100537"/>
          </a:xfrm>
        </p:grpSpPr>
        <p:pic>
          <p:nvPicPr>
            <p:cNvPr id="5" name="image122.png"/>
            <p:cNvPicPr/>
            <p:nvPr/>
          </p:nvPicPr>
          <p:blipFill>
            <a:blip r:embed="rId2" cstate="print"/>
            <a:stretch>
              <a:fillRect/>
            </a:stretch>
          </p:blipFill>
          <p:spPr>
            <a:xfrm>
              <a:off x="1066800" y="897556"/>
              <a:ext cx="6858000" cy="3048000"/>
            </a:xfrm>
            <a:prstGeom prst="rect">
              <a:avLst/>
            </a:prstGeom>
          </p:spPr>
        </p:pic>
        <p:sp>
          <p:nvSpPr>
            <p:cNvPr id="3" name="Oval 2"/>
            <p:cNvSpPr/>
            <p:nvPr/>
          </p:nvSpPr>
          <p:spPr>
            <a:xfrm>
              <a:off x="2121570" y="1028300"/>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1038725" y="2076650"/>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3200400" y="2057400"/>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130795" y="3010300"/>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5029200" y="2076650"/>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6353475" y="845019"/>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6371925" y="3248525"/>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7715450" y="2076650"/>
              <a:ext cx="228600" cy="228600"/>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270966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3" name="Rectangle 2"/>
          <p:cNvSpPr/>
          <p:nvPr/>
        </p:nvSpPr>
        <p:spPr>
          <a:xfrm>
            <a:off x="2057400" y="5496580"/>
            <a:ext cx="5442516" cy="523220"/>
          </a:xfrm>
          <a:prstGeom prst="rect">
            <a:avLst/>
          </a:prstGeom>
        </p:spPr>
        <p:txBody>
          <a:bodyPr wrap="none">
            <a:spAutoFit/>
          </a:bodyPr>
          <a:lstStyle/>
          <a:p>
            <a:r>
              <a:rPr lang="vi-VN" sz="2800" i="1" dirty="0"/>
              <a:t>Hình 3.2: Chất bán dẫn tinh khiết</a:t>
            </a:r>
            <a:endParaRPr lang="en-US" sz="2800" i="1" dirty="0"/>
          </a:p>
        </p:txBody>
      </p:sp>
      <p:grpSp>
        <p:nvGrpSpPr>
          <p:cNvPr id="5" name="Group 4"/>
          <p:cNvGrpSpPr/>
          <p:nvPr/>
        </p:nvGrpSpPr>
        <p:grpSpPr>
          <a:xfrm>
            <a:off x="1280160" y="914400"/>
            <a:ext cx="6553200" cy="3972579"/>
            <a:chOff x="2819400" y="914401"/>
            <a:chExt cx="3616325" cy="2743200"/>
          </a:xfrm>
        </p:grpSpPr>
        <p:pic>
          <p:nvPicPr>
            <p:cNvPr id="6" name="image123.png"/>
            <p:cNvPicPr/>
            <p:nvPr/>
          </p:nvPicPr>
          <p:blipFill>
            <a:blip r:embed="rId2" cstate="print"/>
            <a:stretch>
              <a:fillRect/>
            </a:stretch>
          </p:blipFill>
          <p:spPr>
            <a:xfrm>
              <a:off x="2819400" y="914401"/>
              <a:ext cx="3616325" cy="2743200"/>
            </a:xfrm>
            <a:prstGeom prst="rect">
              <a:avLst/>
            </a:prstGeom>
          </p:spPr>
        </p:pic>
        <p:sp>
          <p:nvSpPr>
            <p:cNvPr id="4" name="Oval 3"/>
            <p:cNvSpPr/>
            <p:nvPr/>
          </p:nvSpPr>
          <p:spPr>
            <a:xfrm>
              <a:off x="3681759" y="2018371"/>
              <a:ext cx="609600" cy="533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4973444" y="2019301"/>
              <a:ext cx="609600" cy="533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4322762" y="2514600"/>
              <a:ext cx="609600" cy="533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4343400" y="1524000"/>
              <a:ext cx="609600" cy="533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9222252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3" name="Rectangle 2"/>
          <p:cNvSpPr/>
          <p:nvPr/>
        </p:nvSpPr>
        <p:spPr>
          <a:xfrm>
            <a:off x="1676400" y="5191780"/>
            <a:ext cx="5442516" cy="523220"/>
          </a:xfrm>
          <a:prstGeom prst="rect">
            <a:avLst/>
          </a:prstGeom>
        </p:spPr>
        <p:txBody>
          <a:bodyPr wrap="none">
            <a:spAutoFit/>
          </a:bodyPr>
          <a:lstStyle/>
          <a:p>
            <a:r>
              <a:rPr lang="vi-VN" sz="2800" i="1" dirty="0"/>
              <a:t>Hình 3.2: Chất bán dẫn tinh khiết</a:t>
            </a:r>
            <a:endParaRPr lang="en-US" sz="2800" i="1" dirty="0"/>
          </a:p>
        </p:txBody>
      </p:sp>
      <p:cxnSp>
        <p:nvCxnSpPr>
          <p:cNvPr id="5" name="Straight Arrow Connector 4"/>
          <p:cNvCxnSpPr/>
          <p:nvPr/>
        </p:nvCxnSpPr>
        <p:spPr>
          <a:xfrm flipH="1" flipV="1">
            <a:off x="4026648" y="3047182"/>
            <a:ext cx="1143000" cy="762000"/>
          </a:xfrm>
          <a:prstGeom prst="straightConnector1">
            <a:avLst/>
          </a:prstGeom>
          <a:ln w="28575">
            <a:solidFill>
              <a:srgbClr val="FF0000"/>
            </a:solidFill>
            <a:tailEnd type="arrow"/>
          </a:ln>
        </p:spPr>
        <p:style>
          <a:lnRef idx="1">
            <a:schemeClr val="dk1"/>
          </a:lnRef>
          <a:fillRef idx="0">
            <a:schemeClr val="dk1"/>
          </a:fillRef>
          <a:effectRef idx="0">
            <a:schemeClr val="dk1"/>
          </a:effectRef>
          <a:fontRef idx="minor">
            <a:schemeClr val="tx1"/>
          </a:fontRef>
        </p:style>
      </p:cxnSp>
      <p:grpSp>
        <p:nvGrpSpPr>
          <p:cNvPr id="4" name="Group 3"/>
          <p:cNvGrpSpPr/>
          <p:nvPr/>
        </p:nvGrpSpPr>
        <p:grpSpPr>
          <a:xfrm>
            <a:off x="971007" y="914400"/>
            <a:ext cx="6397573" cy="3962399"/>
            <a:chOff x="3200401" y="914401"/>
            <a:chExt cx="2872416" cy="2209799"/>
          </a:xfrm>
        </p:grpSpPr>
        <p:pic>
          <p:nvPicPr>
            <p:cNvPr id="6" name="image123.png"/>
            <p:cNvPicPr/>
            <p:nvPr/>
          </p:nvPicPr>
          <p:blipFill>
            <a:blip r:embed="rId2" cstate="print"/>
            <a:stretch>
              <a:fillRect/>
            </a:stretch>
          </p:blipFill>
          <p:spPr>
            <a:xfrm>
              <a:off x="3200401" y="914401"/>
              <a:ext cx="2872416" cy="2209799"/>
            </a:xfrm>
            <a:prstGeom prst="rect">
              <a:avLst/>
            </a:prstGeom>
          </p:spPr>
        </p:pic>
        <p:cxnSp>
          <p:nvCxnSpPr>
            <p:cNvPr id="12" name="Curved Connector 11"/>
            <p:cNvCxnSpPr/>
            <p:nvPr/>
          </p:nvCxnSpPr>
          <p:spPr>
            <a:xfrm rot="5400000" flipH="1" flipV="1">
              <a:off x="4928560" y="1838000"/>
              <a:ext cx="274320" cy="103520"/>
            </a:xfrm>
            <a:prstGeom prst="curvedConnector3">
              <a:avLst/>
            </a:prstGeom>
            <a:ln>
              <a:solidFill>
                <a:srgbClr val="00B0F0"/>
              </a:solidFill>
              <a:tailEnd type="arrow"/>
            </a:ln>
          </p:spPr>
          <p:style>
            <a:lnRef idx="2">
              <a:schemeClr val="dk1"/>
            </a:lnRef>
            <a:fillRef idx="0">
              <a:schemeClr val="dk1"/>
            </a:fillRef>
            <a:effectRef idx="1">
              <a:schemeClr val="dk1"/>
            </a:effectRef>
            <a:fontRef idx="minor">
              <a:schemeClr val="tx1"/>
            </a:fontRef>
          </p:style>
        </p:cxnSp>
        <p:sp>
          <p:nvSpPr>
            <p:cNvPr id="13" name="Rectangle 12"/>
            <p:cNvSpPr/>
            <p:nvPr/>
          </p:nvSpPr>
          <p:spPr>
            <a:xfrm>
              <a:off x="5117480" y="1383268"/>
              <a:ext cx="246290" cy="326124"/>
            </a:xfrm>
            <a:prstGeom prst="rect">
              <a:avLst/>
            </a:prstGeom>
          </p:spPr>
          <p:txBody>
            <a:bodyPr wrap="none">
              <a:spAutoFit/>
            </a:bodyPr>
            <a:lstStyle/>
            <a:p>
              <a:r>
                <a:rPr lang="en-US" sz="3200" dirty="0">
                  <a:solidFill>
                    <a:srgbClr val="FF0000"/>
                  </a:solidFill>
                  <a:latin typeface="Arial" panose="020B0604020202020204" pitchFamily="34" charset="0"/>
                  <a:cs typeface="Arial" panose="020B0604020202020204" pitchFamily="34" charset="0"/>
                </a:rPr>
                <a:t>e-</a:t>
              </a:r>
              <a:endParaRPr lang="en-US" sz="3200" dirty="0">
                <a:solidFill>
                  <a:srgbClr val="FF0000"/>
                </a:solidFill>
              </a:endParaRPr>
            </a:p>
          </p:txBody>
        </p:sp>
      </p:grpSp>
      <p:sp>
        <p:nvSpPr>
          <p:cNvPr id="14" name="Rectangle 13"/>
          <p:cNvSpPr/>
          <p:nvPr/>
        </p:nvSpPr>
        <p:spPr>
          <a:xfrm>
            <a:off x="5803487" y="3896380"/>
            <a:ext cx="2026837" cy="523220"/>
          </a:xfrm>
          <a:prstGeom prst="rect">
            <a:avLst/>
          </a:prstGeom>
        </p:spPr>
        <p:txBody>
          <a:bodyPr wrap="none">
            <a:spAutoFit/>
          </a:bodyPr>
          <a:lstStyle/>
          <a:p>
            <a:r>
              <a:rPr lang="en-US" sz="2800" i="1" dirty="0" err="1" smtClean="0"/>
              <a:t>Năng</a:t>
            </a:r>
            <a:r>
              <a:rPr lang="en-US" sz="2800" i="1" dirty="0" smtClean="0"/>
              <a:t> </a:t>
            </a:r>
            <a:r>
              <a:rPr lang="en-US" sz="2800" i="1" dirty="0" err="1" smtClean="0"/>
              <a:t>lượng</a:t>
            </a:r>
            <a:endParaRPr lang="en-US" sz="2800" i="1" dirty="0"/>
          </a:p>
        </p:txBody>
      </p:sp>
      <p:cxnSp>
        <p:nvCxnSpPr>
          <p:cNvPr id="9" name="Straight Arrow Connector 8"/>
          <p:cNvCxnSpPr/>
          <p:nvPr/>
        </p:nvCxnSpPr>
        <p:spPr>
          <a:xfrm flipH="1" flipV="1">
            <a:off x="5169648" y="3124200"/>
            <a:ext cx="903168" cy="762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2574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2831544"/>
          </a:xfrm>
          <a:prstGeom prst="rect">
            <a:avLst/>
          </a:prstGeom>
        </p:spPr>
        <p:txBody>
          <a:bodyPr wrap="square">
            <a:spAutoFit/>
          </a:bodyPr>
          <a:lstStyle/>
          <a:p>
            <a:pPr algn="just" defTabSz="461963">
              <a:spcBef>
                <a:spcPts val="600"/>
              </a:spcBef>
              <a:spcAft>
                <a:spcPts val="600"/>
              </a:spcAft>
            </a:pPr>
            <a:r>
              <a:rPr lang="en-US" sz="2800" b="1" i="1" dirty="0" smtClean="0"/>
              <a:t>	</a:t>
            </a:r>
            <a:r>
              <a:rPr lang="en-US" sz="2800" b="1" i="1" dirty="0" smtClean="0">
                <a:latin typeface="Arial" panose="020B0604020202020204" pitchFamily="34" charset="0"/>
                <a:cs typeface="Arial" panose="020B0604020202020204" pitchFamily="34" charset="0"/>
              </a:rPr>
              <a:t>- </a:t>
            </a:r>
            <a:r>
              <a:rPr lang="vi-VN" sz="2800" b="1" i="1" dirty="0" smtClean="0">
                <a:latin typeface="Arial" panose="020B0604020202020204" pitchFamily="34" charset="0"/>
                <a:cs typeface="Arial" panose="020B0604020202020204" pitchFamily="34" charset="0"/>
              </a:rPr>
              <a:t>Chất </a:t>
            </a:r>
            <a:r>
              <a:rPr lang="vi-VN" sz="2800" b="1" i="1" dirty="0">
                <a:latin typeface="Arial" panose="020B0604020202020204" pitchFamily="34" charset="0"/>
                <a:cs typeface="Arial" panose="020B0604020202020204" pitchFamily="34" charset="0"/>
              </a:rPr>
              <a:t>bán dẫn tạp</a:t>
            </a:r>
            <a:r>
              <a:rPr lang="vi-VN" sz="2800" b="1" i="1" dirty="0" smtClean="0">
                <a:latin typeface="Arial" panose="020B0604020202020204" pitchFamily="34" charset="0"/>
                <a:cs typeface="Arial" panose="020B0604020202020204" pitchFamily="34" charset="0"/>
              </a:rPr>
              <a:t>:</a:t>
            </a:r>
            <a:r>
              <a:rPr lang="en-US" sz="2800" b="1" i="1"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t>
            </a:r>
            <a:r>
              <a:rPr lang="en-US" sz="2800" dirty="0" err="1" smtClean="0">
                <a:latin typeface="Arial" panose="020B0604020202020204" pitchFamily="34" charset="0"/>
                <a:cs typeface="Arial" panose="020B0604020202020204" pitchFamily="34" charset="0"/>
              </a:rPr>
              <a:t>hi</a:t>
            </a:r>
            <a:r>
              <a:rPr lang="vi-VN" sz="2800" dirty="0" smtClean="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pha vào chất bán dẫn tinh khiết một lượng chất </a:t>
            </a:r>
            <a:r>
              <a:rPr lang="vi-VN" sz="2800" dirty="0" smtClean="0">
                <a:latin typeface="Arial" panose="020B0604020202020204" pitchFamily="34" charset="0"/>
                <a:cs typeface="Arial" panose="020B0604020202020204" pitchFamily="34" charset="0"/>
              </a:rPr>
              <a:t>khác</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sẽ</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tạo </a:t>
            </a:r>
            <a:r>
              <a:rPr lang="vi-VN" sz="2800" dirty="0">
                <a:latin typeface="Arial" panose="020B0604020202020204" pitchFamily="34" charset="0"/>
                <a:cs typeface="Arial" panose="020B0604020202020204" pitchFamily="34" charset="0"/>
              </a:rPr>
              <a:t>thành chất bán dẫn tạp có độ dẫn điện tốt </a:t>
            </a:r>
            <a:r>
              <a:rPr lang="vi-VN" sz="2800" dirty="0" smtClean="0">
                <a:latin typeface="Arial" panose="020B0604020202020204" pitchFamily="34" charset="0"/>
                <a:cs typeface="Arial" panose="020B0604020202020204" pitchFamily="34" charset="0"/>
              </a:rPr>
              <a:t>hơn</a:t>
            </a:r>
            <a:r>
              <a:rPr lang="en-US" sz="2800" dirty="0" smtClean="0">
                <a:latin typeface="Arial" panose="020B0604020202020204" pitchFamily="34" charset="0"/>
                <a:cs typeface="Arial" panose="020B0604020202020204" pitchFamily="34" charset="0"/>
              </a:rPr>
              <a:t>.</a:t>
            </a:r>
          </a:p>
          <a:p>
            <a:pPr algn="just" defTabSz="461963">
              <a:spcBef>
                <a:spcPts val="600"/>
              </a:spcBef>
              <a:spcAft>
                <a:spcPts val="600"/>
              </a:spcAft>
            </a:pPr>
            <a:r>
              <a:rPr lang="en-US" sz="2800" b="1" i="1" dirty="0">
                <a:latin typeface="Arial" panose="020B0604020202020204" pitchFamily="34" charset="0"/>
                <a:cs typeface="Arial" panose="020B0604020202020204" pitchFamily="34" charset="0"/>
              </a:rPr>
              <a:t>	</a:t>
            </a:r>
            <a:r>
              <a:rPr lang="en-US" sz="2800" b="1" i="1"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Người</a:t>
            </a:r>
            <a:r>
              <a:rPr lang="en-US" sz="2800" dirty="0" smtClean="0">
                <a:latin typeface="Arial" panose="020B0604020202020204" pitchFamily="34" charset="0"/>
                <a:cs typeface="Arial" panose="020B0604020202020204" pitchFamily="34" charset="0"/>
              </a:rPr>
              <a:t> ta </a:t>
            </a:r>
            <a:r>
              <a:rPr lang="en-US" sz="2800" dirty="0" err="1" smtClean="0">
                <a:latin typeface="Arial" panose="020B0604020202020204" pitchFamily="34" charset="0"/>
                <a:cs typeface="Arial" panose="020B0604020202020204" pitchFamily="34" charset="0"/>
              </a:rPr>
              <a:t>sử</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KL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3 </a:t>
            </a:r>
            <a:r>
              <a:rPr lang="vi-VN" sz="2800" dirty="0">
                <a:latin typeface="Arial" panose="020B0604020202020204" pitchFamily="34" charset="0"/>
                <a:cs typeface="Arial" panose="020B0604020202020204" pitchFamily="34" charset="0"/>
              </a:rPr>
              <a:t>Indium (In), Bo (BO</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5 </a:t>
            </a:r>
            <a:r>
              <a:rPr lang="vi-VN" sz="2800" dirty="0">
                <a:latin typeface="Arial" panose="020B0604020202020204" pitchFamily="34" charset="0"/>
                <a:cs typeface="Arial" panose="020B0604020202020204" pitchFamily="34" charset="0"/>
              </a:rPr>
              <a:t>Asen (As), Photpho (P</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trộn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tạo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ra</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hai</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loại</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tạp</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loại</a:t>
            </a:r>
            <a:r>
              <a:rPr lang="en-US" sz="2800" dirty="0" smtClean="0">
                <a:latin typeface="Arial" panose="020B0604020202020204" pitchFamily="34" charset="0"/>
                <a:cs typeface="Arial" panose="020B0604020202020204" pitchFamily="34" charset="0"/>
              </a:rPr>
              <a:t> P </a:t>
            </a:r>
            <a:r>
              <a:rPr lang="en-US" sz="2800" dirty="0" err="1" smtClean="0">
                <a:latin typeface="Arial" panose="020B0604020202020204" pitchFamily="34" charset="0"/>
                <a:cs typeface="Arial" panose="020B0604020202020204" pitchFamily="34" charset="0"/>
              </a:rPr>
              <a:t>và</a:t>
            </a:r>
            <a:r>
              <a:rPr lang="en-US" sz="2800" dirty="0" smtClean="0">
                <a:latin typeface="Arial" panose="020B0604020202020204" pitchFamily="34" charset="0"/>
                <a:cs typeface="Arial" panose="020B0604020202020204" pitchFamily="34" charset="0"/>
              </a:rPr>
              <a:t> N.</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9020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1538883"/>
          </a:xfrm>
          <a:prstGeom prst="rect">
            <a:avLst/>
          </a:prstGeom>
        </p:spPr>
        <p:txBody>
          <a:bodyPr wrap="square">
            <a:spAutoFit/>
          </a:bodyPr>
          <a:lstStyle/>
          <a:p>
            <a:pPr algn="just" defTabSz="461963">
              <a:spcBef>
                <a:spcPts val="600"/>
              </a:spcBef>
              <a:spcAft>
                <a:spcPts val="600"/>
              </a:spcAft>
            </a:pPr>
            <a:r>
              <a:rPr lang="en-US" sz="2800" b="1" i="1" dirty="0" smtClean="0"/>
              <a:t>	</a:t>
            </a:r>
            <a:r>
              <a:rPr lang="en-US" sz="2800" b="1" i="1" dirty="0" smtClean="0">
                <a:latin typeface="Arial" panose="020B0604020202020204" pitchFamily="34" charset="0"/>
                <a:cs typeface="Arial" panose="020B0604020202020204" pitchFamily="34" charset="0"/>
              </a:rPr>
              <a:t>- </a:t>
            </a:r>
            <a:r>
              <a:rPr lang="vi-VN" sz="2800" b="1" i="1" dirty="0" smtClean="0">
                <a:latin typeface="Arial" panose="020B0604020202020204" pitchFamily="34" charset="0"/>
                <a:cs typeface="Arial" panose="020B0604020202020204" pitchFamily="34" charset="0"/>
              </a:rPr>
              <a:t>Chất </a:t>
            </a:r>
            <a:r>
              <a:rPr lang="vi-VN" sz="2800" b="1" i="1" dirty="0">
                <a:latin typeface="Arial" panose="020B0604020202020204" pitchFamily="34" charset="0"/>
                <a:cs typeface="Arial" panose="020B0604020202020204" pitchFamily="34" charset="0"/>
              </a:rPr>
              <a:t>bán dẫn </a:t>
            </a:r>
            <a:r>
              <a:rPr lang="en-US" sz="2800" b="1" i="1" dirty="0" smtClean="0">
                <a:latin typeface="Arial" panose="020B0604020202020204" pitchFamily="34" charset="0"/>
                <a:cs typeface="Arial" panose="020B0604020202020204" pitchFamily="34" charset="0"/>
              </a:rPr>
              <a:t>N (Negative </a:t>
            </a:r>
            <a:r>
              <a:rPr lang="en-US" sz="2800" b="1" i="1" dirty="0" err="1" smtClean="0">
                <a:latin typeface="Arial" panose="020B0604020202020204" pitchFamily="34" charset="0"/>
                <a:cs typeface="Arial" panose="020B0604020202020204" pitchFamily="34" charset="0"/>
              </a:rPr>
              <a:t>âm</a:t>
            </a:r>
            <a:r>
              <a:rPr lang="en-US" sz="2800" b="1" i="1" dirty="0" smtClean="0">
                <a:latin typeface="Arial" panose="020B0604020202020204" pitchFamily="34" charset="0"/>
                <a:cs typeface="Arial" panose="020B0604020202020204" pitchFamily="34" charset="0"/>
              </a:rPr>
              <a:t>)</a:t>
            </a:r>
            <a:r>
              <a:rPr lang="vi-VN" sz="2800" b="1" i="1"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spcBef>
                <a:spcPts val="600"/>
              </a:spcBef>
              <a:spcAft>
                <a:spcPts val="600"/>
              </a:spcAft>
            </a:pPr>
            <a:r>
              <a:rPr lang="en-US" sz="2800" b="1" i="1" dirty="0">
                <a:latin typeface="Arial" panose="020B0604020202020204" pitchFamily="34" charset="0"/>
                <a:cs typeface="Arial" panose="020B0604020202020204" pitchFamily="34" charset="0"/>
              </a:rPr>
              <a:t>	</a:t>
            </a:r>
            <a:r>
              <a:rPr lang="en-US" sz="2800" b="1" i="1"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Người</a:t>
            </a:r>
            <a:r>
              <a:rPr lang="en-US" sz="2800" dirty="0" smtClean="0">
                <a:latin typeface="Arial" panose="020B0604020202020204" pitchFamily="34" charset="0"/>
                <a:cs typeface="Arial" panose="020B0604020202020204" pitchFamily="34" charset="0"/>
              </a:rPr>
              <a:t> ta </a:t>
            </a:r>
            <a:r>
              <a:rPr lang="en-US" sz="2800" dirty="0" err="1" smtClean="0">
                <a:latin typeface="Arial" panose="020B0604020202020204" pitchFamily="34" charset="0"/>
                <a:cs typeface="Arial" panose="020B0604020202020204" pitchFamily="34" charset="0"/>
              </a:rPr>
              <a:t>sử</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KL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5 </a:t>
            </a:r>
            <a:r>
              <a:rPr lang="vi-VN" sz="2800" dirty="0">
                <a:latin typeface="Arial" panose="020B0604020202020204" pitchFamily="34" charset="0"/>
                <a:cs typeface="Arial" panose="020B0604020202020204" pitchFamily="34" charset="0"/>
              </a:rPr>
              <a:t>Asen (As), Photpho (P</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trộn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pic>
        <p:nvPicPr>
          <p:cNvPr id="5" name="image124.png"/>
          <p:cNvPicPr/>
          <p:nvPr/>
        </p:nvPicPr>
        <p:blipFill>
          <a:blip r:embed="rId3" cstate="print"/>
          <a:stretch>
            <a:fillRect/>
          </a:stretch>
        </p:blipFill>
        <p:spPr>
          <a:xfrm>
            <a:off x="152400" y="2590800"/>
            <a:ext cx="4419600" cy="2667000"/>
          </a:xfrm>
          <a:prstGeom prst="rect">
            <a:avLst/>
          </a:prstGeom>
        </p:spPr>
      </p:pic>
      <p:sp>
        <p:nvSpPr>
          <p:cNvPr id="3" name="Rectangle 2"/>
          <p:cNvSpPr/>
          <p:nvPr/>
        </p:nvSpPr>
        <p:spPr>
          <a:xfrm>
            <a:off x="408136" y="5405735"/>
            <a:ext cx="3882794" cy="461665"/>
          </a:xfrm>
          <a:prstGeom prst="rect">
            <a:avLst/>
          </a:prstGeom>
        </p:spPr>
        <p:txBody>
          <a:bodyPr wrap="none">
            <a:spAutoFit/>
          </a:bodyPr>
          <a:lstStyle/>
          <a:p>
            <a:pPr algn="ctr"/>
            <a:r>
              <a:rPr lang="vi-VN" sz="2400" dirty="0"/>
              <a:t>Hình 3.3: Chất bán dẫn loại N</a:t>
            </a:r>
            <a:endParaRPr lang="en-US" sz="2400" dirty="0"/>
          </a:p>
        </p:txBody>
      </p:sp>
      <p:sp>
        <p:nvSpPr>
          <p:cNvPr id="6" name="Rectangle 5"/>
          <p:cNvSpPr/>
          <p:nvPr/>
        </p:nvSpPr>
        <p:spPr>
          <a:xfrm>
            <a:off x="4800600" y="2430482"/>
            <a:ext cx="4267200" cy="3539430"/>
          </a:xfrm>
          <a:prstGeom prst="rect">
            <a:avLst/>
          </a:prstGeom>
        </p:spPr>
        <p:txBody>
          <a:bodyPr wrap="square">
            <a:spAutoFit/>
          </a:bodyPr>
          <a:lstStyle/>
          <a:p>
            <a:pPr algn="just"/>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Các </a:t>
            </a:r>
            <a:r>
              <a:rPr lang="vi-VN" sz="2800" dirty="0">
                <a:latin typeface="Arial" panose="020B0604020202020204" pitchFamily="34" charset="0"/>
                <a:cs typeface="Arial" panose="020B0604020202020204" pitchFamily="34" charset="0"/>
              </a:rPr>
              <a:t>nguyên tử của chất Photpho có </a:t>
            </a:r>
            <a:r>
              <a:rPr lang="vi-VN" sz="2800" dirty="0" smtClean="0">
                <a:latin typeface="Arial" panose="020B0604020202020204" pitchFamily="34" charset="0"/>
                <a:cs typeface="Arial" panose="020B0604020202020204" pitchFamily="34" charset="0"/>
              </a:rPr>
              <a:t>5e- </a:t>
            </a:r>
            <a:r>
              <a:rPr lang="vi-VN" sz="2800" dirty="0">
                <a:latin typeface="Arial" panose="020B0604020202020204" pitchFamily="34" charset="0"/>
                <a:cs typeface="Arial" panose="020B0604020202020204" pitchFamily="34" charset="0"/>
              </a:rPr>
              <a:t>thì </a:t>
            </a:r>
            <a:r>
              <a:rPr lang="vi-VN" sz="2800" dirty="0" smtClean="0">
                <a:latin typeface="Arial" panose="020B0604020202020204" pitchFamily="34" charset="0"/>
                <a:cs typeface="Arial" panose="020B0604020202020204" pitchFamily="34" charset="0"/>
              </a:rPr>
              <a:t>4e- </a:t>
            </a:r>
            <a:r>
              <a:rPr lang="vi-VN" sz="2800" dirty="0">
                <a:latin typeface="Arial" panose="020B0604020202020204" pitchFamily="34" charset="0"/>
                <a:cs typeface="Arial" panose="020B0604020202020204" pitchFamily="34" charset="0"/>
              </a:rPr>
              <a:t>sẽ liên kết với </a:t>
            </a:r>
            <a:r>
              <a:rPr lang="vi-VN" sz="2800" dirty="0" smtClean="0">
                <a:latin typeface="Arial" panose="020B0604020202020204" pitchFamily="34" charset="0"/>
                <a:cs typeface="Arial" panose="020B0604020202020204" pitchFamily="34" charset="0"/>
              </a:rPr>
              <a:t>4e-</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của </a:t>
            </a:r>
            <a:r>
              <a:rPr lang="vi-VN" sz="2800" dirty="0">
                <a:latin typeface="Arial" panose="020B0604020202020204" pitchFamily="34" charset="0"/>
                <a:cs typeface="Arial" panose="020B0604020202020204" pitchFamily="34" charset="0"/>
              </a:rPr>
              <a:t>4 nguyên tử Si khác nhau, còn lại 1 e- thừa ra không liên kết với các e- của chất bán dẫn sẽ trở thành e- tự </a:t>
            </a:r>
            <a:r>
              <a:rPr lang="vi-VN" sz="2800" dirty="0" smtClean="0">
                <a:latin typeface="Arial" panose="020B0604020202020204" pitchFamily="34" charset="0"/>
                <a:cs typeface="Arial" panose="020B0604020202020204" pitchFamily="34" charset="0"/>
              </a:rPr>
              <a:t>do</a:t>
            </a:r>
            <a:r>
              <a:rPr lang="en-US" sz="2800" dirty="0" smtClean="0">
                <a:latin typeface="Arial" panose="020B0604020202020204" pitchFamily="34" charset="0"/>
                <a:cs typeface="Arial" panose="020B0604020202020204" pitchFamily="34" charset="0"/>
              </a:rPr>
              <a:t>.</a:t>
            </a:r>
          </a:p>
        </p:txBody>
      </p:sp>
      <p:sp>
        <p:nvSpPr>
          <p:cNvPr id="7" name="Oval 6"/>
          <p:cNvSpPr/>
          <p:nvPr/>
        </p:nvSpPr>
        <p:spPr>
          <a:xfrm>
            <a:off x="1306551" y="3570249"/>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3581400" y="3569320"/>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498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1538883"/>
          </a:xfrm>
          <a:prstGeom prst="rect">
            <a:avLst/>
          </a:prstGeom>
        </p:spPr>
        <p:txBody>
          <a:bodyPr wrap="square">
            <a:spAutoFit/>
          </a:bodyPr>
          <a:lstStyle/>
          <a:p>
            <a:pPr algn="just" defTabSz="461963">
              <a:spcBef>
                <a:spcPts val="600"/>
              </a:spcBef>
              <a:spcAft>
                <a:spcPts val="600"/>
              </a:spcAft>
            </a:pPr>
            <a:r>
              <a:rPr lang="en-US" sz="2800" b="1" i="1" dirty="0" smtClean="0"/>
              <a:t>	</a:t>
            </a:r>
            <a:r>
              <a:rPr lang="en-US" sz="2800" b="1" i="1" dirty="0" smtClean="0">
                <a:latin typeface="Arial" panose="020B0604020202020204" pitchFamily="34" charset="0"/>
                <a:cs typeface="Arial" panose="020B0604020202020204" pitchFamily="34" charset="0"/>
              </a:rPr>
              <a:t>- </a:t>
            </a:r>
            <a:r>
              <a:rPr lang="vi-VN" sz="2800" b="1" i="1" dirty="0" smtClean="0">
                <a:latin typeface="Arial" panose="020B0604020202020204" pitchFamily="34" charset="0"/>
                <a:cs typeface="Arial" panose="020B0604020202020204" pitchFamily="34" charset="0"/>
              </a:rPr>
              <a:t>Chất </a:t>
            </a:r>
            <a:r>
              <a:rPr lang="vi-VN" sz="2800" b="1" i="1" dirty="0">
                <a:latin typeface="Arial" panose="020B0604020202020204" pitchFamily="34" charset="0"/>
                <a:cs typeface="Arial" panose="020B0604020202020204" pitchFamily="34" charset="0"/>
              </a:rPr>
              <a:t>bán dẫn </a:t>
            </a:r>
            <a:r>
              <a:rPr lang="en-US" sz="2800" b="1" i="1" dirty="0" smtClean="0">
                <a:latin typeface="Arial" panose="020B0604020202020204" pitchFamily="34" charset="0"/>
                <a:cs typeface="Arial" panose="020B0604020202020204" pitchFamily="34" charset="0"/>
              </a:rPr>
              <a:t>N (Negative </a:t>
            </a:r>
            <a:r>
              <a:rPr lang="en-US" sz="2800" b="1" i="1" dirty="0" err="1" smtClean="0">
                <a:latin typeface="Arial" panose="020B0604020202020204" pitchFamily="34" charset="0"/>
                <a:cs typeface="Arial" panose="020B0604020202020204" pitchFamily="34" charset="0"/>
              </a:rPr>
              <a:t>âm</a:t>
            </a:r>
            <a:r>
              <a:rPr lang="en-US" sz="2800" b="1" i="1" dirty="0" smtClean="0">
                <a:latin typeface="Arial" panose="020B0604020202020204" pitchFamily="34" charset="0"/>
                <a:cs typeface="Arial" panose="020B0604020202020204" pitchFamily="34" charset="0"/>
              </a:rPr>
              <a:t>)</a:t>
            </a:r>
            <a:r>
              <a:rPr lang="vi-VN" sz="2800" b="1" i="1"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spcBef>
                <a:spcPts val="600"/>
              </a:spcBef>
              <a:spcAft>
                <a:spcPts val="600"/>
              </a:spcAft>
            </a:pPr>
            <a:r>
              <a:rPr lang="en-US" sz="2800" b="1" i="1" dirty="0">
                <a:latin typeface="Arial" panose="020B0604020202020204" pitchFamily="34" charset="0"/>
                <a:cs typeface="Arial" panose="020B0604020202020204" pitchFamily="34" charset="0"/>
              </a:rPr>
              <a:t>	</a:t>
            </a:r>
            <a:r>
              <a:rPr lang="en-US" sz="2800" b="1" i="1"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Người</a:t>
            </a:r>
            <a:r>
              <a:rPr lang="en-US" sz="2800" dirty="0" smtClean="0">
                <a:latin typeface="Arial" panose="020B0604020202020204" pitchFamily="34" charset="0"/>
                <a:cs typeface="Arial" panose="020B0604020202020204" pitchFamily="34" charset="0"/>
              </a:rPr>
              <a:t> ta </a:t>
            </a:r>
            <a:r>
              <a:rPr lang="en-US" sz="2800" dirty="0" err="1" smtClean="0">
                <a:latin typeface="Arial" panose="020B0604020202020204" pitchFamily="34" charset="0"/>
                <a:cs typeface="Arial" panose="020B0604020202020204" pitchFamily="34" charset="0"/>
              </a:rPr>
              <a:t>sử</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KL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5 </a:t>
            </a:r>
            <a:r>
              <a:rPr lang="vi-VN" sz="2800" dirty="0">
                <a:latin typeface="Arial" panose="020B0604020202020204" pitchFamily="34" charset="0"/>
                <a:cs typeface="Arial" panose="020B0604020202020204" pitchFamily="34" charset="0"/>
              </a:rPr>
              <a:t>Asen (As), Photpho (P</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trộn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pic>
        <p:nvPicPr>
          <p:cNvPr id="5" name="image124.png"/>
          <p:cNvPicPr/>
          <p:nvPr/>
        </p:nvPicPr>
        <p:blipFill>
          <a:blip r:embed="rId2" cstate="print"/>
          <a:stretch>
            <a:fillRect/>
          </a:stretch>
        </p:blipFill>
        <p:spPr>
          <a:xfrm>
            <a:off x="152400" y="2438400"/>
            <a:ext cx="4419600" cy="2819400"/>
          </a:xfrm>
          <a:prstGeom prst="rect">
            <a:avLst/>
          </a:prstGeom>
        </p:spPr>
      </p:pic>
      <p:sp>
        <p:nvSpPr>
          <p:cNvPr id="3" name="Rectangle 2"/>
          <p:cNvSpPr/>
          <p:nvPr/>
        </p:nvSpPr>
        <p:spPr>
          <a:xfrm>
            <a:off x="433469" y="5405735"/>
            <a:ext cx="3882794" cy="461665"/>
          </a:xfrm>
          <a:prstGeom prst="rect">
            <a:avLst/>
          </a:prstGeom>
        </p:spPr>
        <p:txBody>
          <a:bodyPr wrap="none">
            <a:spAutoFit/>
          </a:bodyPr>
          <a:lstStyle/>
          <a:p>
            <a:pPr algn="ctr"/>
            <a:r>
              <a:rPr lang="vi-VN" sz="2400" dirty="0"/>
              <a:t>Hình 3.3: Chất bán dẫn loại N</a:t>
            </a:r>
            <a:endParaRPr lang="en-US" sz="2400" dirty="0"/>
          </a:p>
        </p:txBody>
      </p:sp>
      <p:sp>
        <p:nvSpPr>
          <p:cNvPr id="6" name="Rectangle 5"/>
          <p:cNvSpPr/>
          <p:nvPr/>
        </p:nvSpPr>
        <p:spPr>
          <a:xfrm>
            <a:off x="4800600" y="2514600"/>
            <a:ext cx="4267200" cy="2677656"/>
          </a:xfrm>
          <a:prstGeom prst="rect">
            <a:avLst/>
          </a:prstGeom>
        </p:spPr>
        <p:txBody>
          <a:bodyPr wrap="square">
            <a:spAutoFit/>
          </a:bodyPr>
          <a:lstStyle/>
          <a:p>
            <a:pPr algn="just"/>
            <a:r>
              <a:rPr lang="en-US" sz="2800" dirty="0" smtClean="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Như vậy, khi pha thêm 1 nguyên tử Photpho sẽ có một e- tự do, pha thêm càng nhiều nguyên tử Photpho thì có càng nhiều e- tự do.</a:t>
            </a:r>
            <a:r>
              <a:rPr lang="vi-VN" sz="2800" dirty="0" smtClean="0">
                <a:latin typeface="Arial" panose="020B0604020202020204" pitchFamily="34" charset="0"/>
                <a:cs typeface="Arial" panose="020B0604020202020204" pitchFamily="34" charset="0"/>
              </a:rPr>
              <a:t> </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7827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1538883"/>
          </a:xfrm>
          <a:prstGeom prst="rect">
            <a:avLst/>
          </a:prstGeom>
        </p:spPr>
        <p:txBody>
          <a:bodyPr wrap="square">
            <a:spAutoFit/>
          </a:bodyPr>
          <a:lstStyle/>
          <a:p>
            <a:pPr algn="just" defTabSz="461963">
              <a:spcBef>
                <a:spcPts val="600"/>
              </a:spcBef>
              <a:spcAft>
                <a:spcPts val="600"/>
              </a:spcAft>
            </a:pPr>
            <a:r>
              <a:rPr lang="en-US" sz="2800" b="1" i="1" dirty="0" smtClean="0"/>
              <a:t>	</a:t>
            </a:r>
            <a:r>
              <a:rPr lang="en-US" sz="2800" b="1" i="1" dirty="0" smtClean="0">
                <a:latin typeface="Arial" panose="020B0604020202020204" pitchFamily="34" charset="0"/>
                <a:cs typeface="Arial" panose="020B0604020202020204" pitchFamily="34" charset="0"/>
              </a:rPr>
              <a:t>- </a:t>
            </a:r>
            <a:r>
              <a:rPr lang="vi-VN" sz="2800" b="1" i="1" dirty="0" smtClean="0">
                <a:latin typeface="Arial" panose="020B0604020202020204" pitchFamily="34" charset="0"/>
                <a:cs typeface="Arial" panose="020B0604020202020204" pitchFamily="34" charset="0"/>
              </a:rPr>
              <a:t>Chất </a:t>
            </a:r>
            <a:r>
              <a:rPr lang="vi-VN" sz="2800" b="1" i="1" dirty="0">
                <a:latin typeface="Arial" panose="020B0604020202020204" pitchFamily="34" charset="0"/>
                <a:cs typeface="Arial" panose="020B0604020202020204" pitchFamily="34" charset="0"/>
              </a:rPr>
              <a:t>bán dẫn </a:t>
            </a:r>
            <a:r>
              <a:rPr lang="en-US" sz="2800" b="1" i="1" dirty="0" smtClean="0">
                <a:latin typeface="Arial" panose="020B0604020202020204" pitchFamily="34" charset="0"/>
                <a:cs typeface="Arial" panose="020B0604020202020204" pitchFamily="34" charset="0"/>
              </a:rPr>
              <a:t>N (Negative </a:t>
            </a:r>
            <a:r>
              <a:rPr lang="en-US" sz="2800" b="1" i="1" dirty="0" err="1" smtClean="0">
                <a:latin typeface="Arial" panose="020B0604020202020204" pitchFamily="34" charset="0"/>
                <a:cs typeface="Arial" panose="020B0604020202020204" pitchFamily="34" charset="0"/>
              </a:rPr>
              <a:t>âm</a:t>
            </a:r>
            <a:r>
              <a:rPr lang="en-US" sz="2800" b="1" i="1" dirty="0" smtClean="0">
                <a:latin typeface="Arial" panose="020B0604020202020204" pitchFamily="34" charset="0"/>
                <a:cs typeface="Arial" panose="020B0604020202020204" pitchFamily="34" charset="0"/>
              </a:rPr>
              <a:t>)</a:t>
            </a:r>
            <a:r>
              <a:rPr lang="vi-VN" sz="2800" b="1" i="1"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spcBef>
                <a:spcPts val="600"/>
              </a:spcBef>
              <a:spcAft>
                <a:spcPts val="600"/>
              </a:spcAft>
            </a:pPr>
            <a:r>
              <a:rPr lang="en-US" sz="2800" b="1" i="1" dirty="0">
                <a:latin typeface="Arial" panose="020B0604020202020204" pitchFamily="34" charset="0"/>
                <a:cs typeface="Arial" panose="020B0604020202020204" pitchFamily="34" charset="0"/>
              </a:rPr>
              <a:t>	</a:t>
            </a:r>
            <a:r>
              <a:rPr lang="en-US" sz="2800" b="1" i="1"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Người</a:t>
            </a:r>
            <a:r>
              <a:rPr lang="en-US" sz="2800" dirty="0" smtClean="0">
                <a:latin typeface="Arial" panose="020B0604020202020204" pitchFamily="34" charset="0"/>
                <a:cs typeface="Arial" panose="020B0604020202020204" pitchFamily="34" charset="0"/>
              </a:rPr>
              <a:t> ta </a:t>
            </a:r>
            <a:r>
              <a:rPr lang="en-US" sz="2800" dirty="0" err="1" smtClean="0">
                <a:latin typeface="Arial" panose="020B0604020202020204" pitchFamily="34" charset="0"/>
                <a:cs typeface="Arial" panose="020B0604020202020204" pitchFamily="34" charset="0"/>
              </a:rPr>
              <a:t>sử</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KL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5 </a:t>
            </a:r>
            <a:r>
              <a:rPr lang="vi-VN" sz="2800" dirty="0">
                <a:latin typeface="Arial" panose="020B0604020202020204" pitchFamily="34" charset="0"/>
                <a:cs typeface="Arial" panose="020B0604020202020204" pitchFamily="34" charset="0"/>
              </a:rPr>
              <a:t>Asen (As), Photpho (P</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trộn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pic>
        <p:nvPicPr>
          <p:cNvPr id="5" name="image124.png"/>
          <p:cNvPicPr/>
          <p:nvPr/>
        </p:nvPicPr>
        <p:blipFill>
          <a:blip r:embed="rId2" cstate="print"/>
          <a:stretch>
            <a:fillRect/>
          </a:stretch>
        </p:blipFill>
        <p:spPr>
          <a:xfrm>
            <a:off x="152400" y="2362200"/>
            <a:ext cx="4419600" cy="2895600"/>
          </a:xfrm>
          <a:prstGeom prst="rect">
            <a:avLst/>
          </a:prstGeom>
        </p:spPr>
      </p:pic>
      <p:sp>
        <p:nvSpPr>
          <p:cNvPr id="3" name="Rectangle 2"/>
          <p:cNvSpPr/>
          <p:nvPr/>
        </p:nvSpPr>
        <p:spPr>
          <a:xfrm>
            <a:off x="433469" y="5418745"/>
            <a:ext cx="3882794" cy="461665"/>
          </a:xfrm>
          <a:prstGeom prst="rect">
            <a:avLst/>
          </a:prstGeom>
        </p:spPr>
        <p:txBody>
          <a:bodyPr wrap="none">
            <a:spAutoFit/>
          </a:bodyPr>
          <a:lstStyle/>
          <a:p>
            <a:pPr algn="ctr"/>
            <a:r>
              <a:rPr lang="vi-VN" sz="2400" dirty="0"/>
              <a:t>Hình 3.3: Chất bán dẫn loại N</a:t>
            </a:r>
            <a:endParaRPr lang="en-US" sz="2400" dirty="0"/>
          </a:p>
        </p:txBody>
      </p:sp>
      <p:sp>
        <p:nvSpPr>
          <p:cNvPr id="6" name="Rectangle 5"/>
          <p:cNvSpPr/>
          <p:nvPr/>
        </p:nvSpPr>
        <p:spPr>
          <a:xfrm>
            <a:off x="4800600" y="1905000"/>
            <a:ext cx="4267200" cy="4832092"/>
          </a:xfrm>
          <a:prstGeom prst="rect">
            <a:avLst/>
          </a:prstGeom>
        </p:spPr>
        <p:txBody>
          <a:bodyPr wrap="square">
            <a:spAutoFit/>
          </a:bodyPr>
          <a:lstStyle/>
          <a:p>
            <a:pPr algn="just" defTabSz="461963"/>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Dòng </a:t>
            </a:r>
            <a:r>
              <a:rPr lang="vi-VN" sz="2800" dirty="0">
                <a:latin typeface="Arial" panose="020B0604020202020204" pitchFamily="34" charset="0"/>
                <a:cs typeface="Arial" panose="020B0604020202020204" pitchFamily="34" charset="0"/>
              </a:rPr>
              <a:t>điện trong chất bán dẫn </a:t>
            </a:r>
            <a:r>
              <a:rPr lang="vi-VN" sz="2800" dirty="0" smtClean="0">
                <a:latin typeface="Arial" panose="020B0604020202020204" pitchFamily="34" charset="0"/>
                <a:cs typeface="Arial" panose="020B0604020202020204" pitchFamily="34" charset="0"/>
              </a:rPr>
              <a:t>loại </a:t>
            </a:r>
            <a:r>
              <a:rPr lang="vi-VN" sz="2800" dirty="0">
                <a:latin typeface="Arial" panose="020B0604020202020204" pitchFamily="34" charset="0"/>
                <a:cs typeface="Arial" panose="020B0604020202020204" pitchFamily="34" charset="0"/>
              </a:rPr>
              <a:t>N </a:t>
            </a:r>
            <a:r>
              <a:rPr lang="vi-VN" sz="2800" dirty="0" smtClean="0">
                <a:latin typeface="Arial" panose="020B0604020202020204" pitchFamily="34" charset="0"/>
                <a:cs typeface="Arial" panose="020B0604020202020204" pitchFamily="34" charset="0"/>
              </a:rPr>
              <a:t>gồm</a:t>
            </a:r>
            <a:r>
              <a:rPr lang="en-US" sz="2800" dirty="0" smtClean="0">
                <a:latin typeface="Arial" panose="020B0604020202020204" pitchFamily="34" charset="0"/>
                <a:cs typeface="Arial" panose="020B0604020202020204" pitchFamily="34" charset="0"/>
              </a:rPr>
              <a:t>: </a:t>
            </a:r>
          </a:p>
          <a:p>
            <a:pPr algn="just" defTabSz="461963"/>
            <a:r>
              <a:rPr lang="en-US" sz="2800" dirty="0" smtClean="0">
                <a:latin typeface="Arial" panose="020B0604020202020204" pitchFamily="34" charset="0"/>
                <a:cs typeface="Arial" panose="020B0604020202020204" pitchFamily="34" charset="0"/>
              </a:rPr>
              <a:t>	+ </a:t>
            </a:r>
            <a:r>
              <a:rPr lang="en-US" sz="2800" dirty="0" err="1" smtClean="0">
                <a:latin typeface="Arial" panose="020B0604020202020204" pitchFamily="34" charset="0"/>
                <a:cs typeface="Arial" panose="020B0604020202020204" pitchFamily="34" charset="0"/>
              </a:rPr>
              <a:t>Dòng</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e- </a:t>
            </a:r>
            <a:r>
              <a:rPr lang="vi-VN" sz="2800" dirty="0">
                <a:latin typeface="Arial" panose="020B0604020202020204" pitchFamily="34" charset="0"/>
                <a:cs typeface="Arial" panose="020B0604020202020204" pitchFamily="34" charset="0"/>
              </a:rPr>
              <a:t>(là loại hạt đa số</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 (I</a:t>
            </a:r>
            <a:r>
              <a:rPr lang="en-US" sz="2800" baseline="-25000" dirty="0" smtClean="0">
                <a:latin typeface="Arial" panose="020B0604020202020204" pitchFamily="34" charset="0"/>
                <a:cs typeface="Arial" panose="020B0604020202020204" pitchFamily="34" charset="0"/>
              </a:rPr>
              <a:t>N</a:t>
            </a:r>
            <a:r>
              <a:rPr lang="en-US" sz="2800" dirty="0" smtClean="0">
                <a:latin typeface="Arial" panose="020B0604020202020204" pitchFamily="34" charset="0"/>
                <a:cs typeface="Arial" panose="020B0604020202020204" pitchFamily="34" charset="0"/>
              </a:rPr>
              <a:t> ).</a:t>
            </a:r>
          </a:p>
          <a:p>
            <a:pPr algn="just" defTabSz="461963"/>
            <a:r>
              <a:rPr lang="en-US" sz="2800" dirty="0" smtClean="0">
                <a:latin typeface="Arial" panose="020B0604020202020204" pitchFamily="34" charset="0"/>
                <a:cs typeface="Arial" panose="020B0604020202020204" pitchFamily="34" charset="0"/>
              </a:rPr>
              <a:t>	+ </a:t>
            </a:r>
            <a:r>
              <a:rPr lang="en-US" sz="2800" dirty="0" err="1" smtClean="0">
                <a:latin typeface="Arial" panose="020B0604020202020204" pitchFamily="34" charset="0"/>
                <a:cs typeface="Arial" panose="020B0604020202020204" pitchFamily="34" charset="0"/>
              </a:rPr>
              <a:t>Dòng</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lỗ </a:t>
            </a:r>
            <a:r>
              <a:rPr lang="vi-VN" sz="2800" dirty="0">
                <a:latin typeface="Arial" panose="020B0604020202020204" pitchFamily="34" charset="0"/>
                <a:cs typeface="Arial" panose="020B0604020202020204" pitchFamily="34" charset="0"/>
              </a:rPr>
              <a:t>trống </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a:t>
            </a:r>
            <a:r>
              <a:rPr lang="vi-VN" sz="2800" dirty="0">
                <a:latin typeface="Arial" panose="020B0604020202020204" pitchFamily="34" charset="0"/>
                <a:cs typeface="Arial" panose="020B0604020202020204" pitchFamily="34" charset="0"/>
              </a:rPr>
              <a:t>là loại hạt thiểu số</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 (I</a:t>
            </a:r>
            <a:r>
              <a:rPr lang="en-US" sz="2800" baseline="-25000" dirty="0" smtClean="0">
                <a:latin typeface="Arial" panose="020B0604020202020204" pitchFamily="34" charset="0"/>
                <a:cs typeface="Arial" panose="020B0604020202020204" pitchFamily="34" charset="0"/>
              </a:rPr>
              <a:t>P</a:t>
            </a:r>
            <a:r>
              <a:rPr lang="en-US" sz="2800" dirty="0" smtClean="0">
                <a:latin typeface="Arial" panose="020B0604020202020204" pitchFamily="34" charset="0"/>
                <a:cs typeface="Arial" panose="020B0604020202020204" pitchFamily="34" charset="0"/>
              </a:rPr>
              <a:t>)</a:t>
            </a:r>
          </a:p>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Dòng</a:t>
            </a:r>
            <a:r>
              <a:rPr lang="en-US" sz="2800" dirty="0" smtClean="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I</a:t>
            </a:r>
            <a:r>
              <a:rPr lang="en-US" sz="2800" baseline="-25000" dirty="0">
                <a:latin typeface="Arial" panose="020B0604020202020204" pitchFamily="34" charset="0"/>
                <a:cs typeface="Arial" panose="020B0604020202020204" pitchFamily="34" charset="0"/>
              </a:rPr>
              <a:t>N</a:t>
            </a:r>
            <a:r>
              <a:rPr lang="en-US" sz="2800" dirty="0">
                <a:latin typeface="Arial" panose="020B0604020202020204" pitchFamily="34" charset="0"/>
                <a:cs typeface="Arial" panose="020B0604020202020204" pitchFamily="34" charset="0"/>
              </a:rPr>
              <a:t> &gt; I</a:t>
            </a:r>
            <a:r>
              <a:rPr lang="en-US" sz="2800" baseline="-25000" dirty="0">
                <a:latin typeface="Arial" panose="020B0604020202020204" pitchFamily="34" charset="0"/>
                <a:cs typeface="Arial" panose="020B0604020202020204" pitchFamily="34" charset="0"/>
              </a:rPr>
              <a:t>P</a:t>
            </a:r>
            <a:r>
              <a:rPr lang="vi-VN" sz="2800" dirty="0" smtClean="0">
                <a:latin typeface="Arial" panose="020B0604020202020204" pitchFamily="34" charset="0"/>
                <a:cs typeface="Arial" panose="020B0604020202020204" pitchFamily="34" charset="0"/>
              </a:rPr>
              <a:t>  </a:t>
            </a:r>
            <a:endParaRPr lang="en-US" sz="2800" dirty="0" smtClean="0">
              <a:latin typeface="Arial" panose="020B0604020202020204" pitchFamily="34" charset="0"/>
              <a:cs typeface="Arial" panose="020B0604020202020204" pitchFamily="34" charset="0"/>
            </a:endParaRPr>
          </a:p>
          <a:p>
            <a:pPr algn="just" defTabSz="341313">
              <a:tabLst>
                <a:tab pos="457200" algn="l"/>
              </a:tabLst>
            </a:pPr>
            <a:r>
              <a:rPr lang="en-US" sz="2800" dirty="0" smtClean="0">
                <a:latin typeface="Arial" panose="020B0604020202020204" pitchFamily="34" charset="0"/>
                <a:cs typeface="Arial" panose="020B0604020202020204" pitchFamily="34" charset="0"/>
              </a:rPr>
              <a:t>	</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Dòng</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điện</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chính</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trong</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bán</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dẫn</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loại</a:t>
            </a:r>
            <a:r>
              <a:rPr lang="en-US" sz="2800" i="1" dirty="0" smtClean="0">
                <a:solidFill>
                  <a:srgbClr val="FF0000"/>
                </a:solidFill>
                <a:latin typeface="Arial" panose="020B0604020202020204" pitchFamily="34" charset="0"/>
                <a:cs typeface="Arial" panose="020B0604020202020204" pitchFamily="34" charset="0"/>
              </a:rPr>
              <a:t> N, </a:t>
            </a:r>
            <a:r>
              <a:rPr lang="en-US" sz="2800" i="1" dirty="0" err="1" smtClean="0">
                <a:solidFill>
                  <a:srgbClr val="FF0000"/>
                </a:solidFill>
                <a:latin typeface="Arial" panose="020B0604020202020204" pitchFamily="34" charset="0"/>
                <a:cs typeface="Arial" panose="020B0604020202020204" pitchFamily="34" charset="0"/>
              </a:rPr>
              <a:t>là</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dòng</a:t>
            </a:r>
            <a:r>
              <a:rPr lang="en-US" sz="2800" i="1" dirty="0" smtClean="0">
                <a:solidFill>
                  <a:srgbClr val="FF0000"/>
                </a:solidFill>
                <a:latin typeface="Arial" panose="020B0604020202020204" pitchFamily="34" charset="0"/>
                <a:cs typeface="Arial" panose="020B0604020202020204" pitchFamily="34" charset="0"/>
              </a:rPr>
              <a:t> do </a:t>
            </a:r>
            <a:r>
              <a:rPr lang="en-US" sz="2800" i="1" dirty="0" err="1" smtClean="0">
                <a:solidFill>
                  <a:srgbClr val="FF0000"/>
                </a:solidFill>
                <a:latin typeface="Arial" panose="020B0604020202020204" pitchFamily="34" charset="0"/>
                <a:cs typeface="Arial" panose="020B0604020202020204" pitchFamily="34" charset="0"/>
              </a:rPr>
              <a:t>các</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hạt</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tải</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đa</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số</a:t>
            </a:r>
            <a:r>
              <a:rPr lang="en-US" sz="2800" i="1" dirty="0" smtClean="0">
                <a:solidFill>
                  <a:srgbClr val="FF0000"/>
                </a:solidFill>
                <a:latin typeface="Arial" panose="020B0604020202020204" pitchFamily="34" charset="0"/>
                <a:cs typeface="Arial" panose="020B0604020202020204" pitchFamily="34" charset="0"/>
              </a:rPr>
              <a:t> (e-) </a:t>
            </a:r>
            <a:r>
              <a:rPr lang="en-US" sz="2800" i="1" dirty="0" err="1" smtClean="0">
                <a:solidFill>
                  <a:srgbClr val="FF0000"/>
                </a:solidFill>
                <a:latin typeface="Arial" panose="020B0604020202020204" pitchFamily="34" charset="0"/>
                <a:cs typeface="Arial" panose="020B0604020202020204" pitchFamily="34" charset="0"/>
              </a:rPr>
              <a:t>quyết</a:t>
            </a:r>
            <a:r>
              <a:rPr lang="en-US" sz="2800" i="1" dirty="0" smtClean="0">
                <a:solidFill>
                  <a:srgbClr val="FF0000"/>
                </a:solidFill>
                <a:latin typeface="Arial" panose="020B0604020202020204" pitchFamily="34" charset="0"/>
                <a:cs typeface="Arial" panose="020B0604020202020204" pitchFamily="34" charset="0"/>
              </a:rPr>
              <a:t> </a:t>
            </a:r>
            <a:r>
              <a:rPr lang="en-US" sz="2800" i="1" dirty="0" err="1" smtClean="0">
                <a:solidFill>
                  <a:srgbClr val="FF0000"/>
                </a:solidFill>
                <a:latin typeface="Arial" panose="020B0604020202020204" pitchFamily="34" charset="0"/>
                <a:cs typeface="Arial" panose="020B0604020202020204" pitchFamily="34" charset="0"/>
              </a:rPr>
              <a:t>định</a:t>
            </a:r>
            <a:endParaRPr lang="en-US" sz="2800" i="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01355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1538883"/>
          </a:xfrm>
          <a:prstGeom prst="rect">
            <a:avLst/>
          </a:prstGeom>
        </p:spPr>
        <p:txBody>
          <a:bodyPr wrap="square">
            <a:spAutoFit/>
          </a:bodyPr>
          <a:lstStyle/>
          <a:p>
            <a:pPr algn="just" defTabSz="461963">
              <a:spcBef>
                <a:spcPts val="600"/>
              </a:spcBef>
              <a:spcAft>
                <a:spcPts val="600"/>
              </a:spcAft>
            </a:pPr>
            <a:r>
              <a:rPr lang="en-US" sz="2800" b="1" i="1" dirty="0" smtClean="0"/>
              <a:t>	</a:t>
            </a:r>
            <a:r>
              <a:rPr lang="en-US" sz="2800" b="1" i="1" dirty="0" smtClean="0">
                <a:latin typeface="Arial" panose="020B0604020202020204" pitchFamily="34" charset="0"/>
                <a:cs typeface="Arial" panose="020B0604020202020204" pitchFamily="34" charset="0"/>
              </a:rPr>
              <a:t>- </a:t>
            </a:r>
            <a:r>
              <a:rPr lang="vi-VN" sz="2800" b="1" i="1" dirty="0" smtClean="0">
                <a:latin typeface="Arial" panose="020B0604020202020204" pitchFamily="34" charset="0"/>
                <a:cs typeface="Arial" panose="020B0604020202020204" pitchFamily="34" charset="0"/>
              </a:rPr>
              <a:t>Chất </a:t>
            </a:r>
            <a:r>
              <a:rPr lang="vi-VN" sz="2800" b="1" i="1" dirty="0">
                <a:latin typeface="Arial" panose="020B0604020202020204" pitchFamily="34" charset="0"/>
                <a:cs typeface="Arial" panose="020B0604020202020204" pitchFamily="34" charset="0"/>
              </a:rPr>
              <a:t>bán dẫn </a:t>
            </a:r>
            <a:r>
              <a:rPr lang="en-US" sz="2800" b="1" i="1" dirty="0" smtClean="0">
                <a:latin typeface="Arial" panose="020B0604020202020204" pitchFamily="34" charset="0"/>
                <a:cs typeface="Arial" panose="020B0604020202020204" pitchFamily="34" charset="0"/>
              </a:rPr>
              <a:t>P (</a:t>
            </a:r>
            <a:r>
              <a:rPr lang="en-US" sz="2800" b="1" i="1" dirty="0" err="1" smtClean="0">
                <a:latin typeface="Arial" panose="020B0604020202020204" pitchFamily="34" charset="0"/>
                <a:cs typeface="Arial" panose="020B0604020202020204" pitchFamily="34" charset="0"/>
              </a:rPr>
              <a:t>Possitive</a:t>
            </a:r>
            <a:r>
              <a:rPr lang="en-US" sz="2800" b="1" i="1" dirty="0" smtClean="0">
                <a:latin typeface="Arial" panose="020B0604020202020204" pitchFamily="34" charset="0"/>
                <a:cs typeface="Arial" panose="020B0604020202020204" pitchFamily="34" charset="0"/>
              </a:rPr>
              <a:t> </a:t>
            </a:r>
            <a:r>
              <a:rPr lang="en-US" sz="2800" b="1" i="1" dirty="0" err="1" smtClean="0">
                <a:latin typeface="Arial" panose="020B0604020202020204" pitchFamily="34" charset="0"/>
                <a:cs typeface="Arial" panose="020B0604020202020204" pitchFamily="34" charset="0"/>
              </a:rPr>
              <a:t>dương</a:t>
            </a:r>
            <a:r>
              <a:rPr lang="en-US" sz="2800" b="1" i="1" dirty="0" smtClean="0">
                <a:latin typeface="Arial" panose="020B0604020202020204" pitchFamily="34" charset="0"/>
                <a:cs typeface="Arial" panose="020B0604020202020204" pitchFamily="34" charset="0"/>
              </a:rPr>
              <a:t>)</a:t>
            </a:r>
            <a:r>
              <a:rPr lang="vi-VN" sz="2800" b="1" i="1"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spcBef>
                <a:spcPts val="600"/>
              </a:spcBef>
              <a:spcAft>
                <a:spcPts val="600"/>
              </a:spcAft>
            </a:pPr>
            <a:r>
              <a:rPr lang="en-US" sz="2800" b="1" i="1" dirty="0">
                <a:latin typeface="Arial" panose="020B0604020202020204" pitchFamily="34" charset="0"/>
                <a:cs typeface="Arial" panose="020B0604020202020204" pitchFamily="34" charset="0"/>
              </a:rPr>
              <a:t>	</a:t>
            </a:r>
            <a:r>
              <a:rPr lang="en-US" sz="2800" b="1" i="1"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Người</a:t>
            </a:r>
            <a:r>
              <a:rPr lang="en-US" sz="2800" dirty="0" smtClean="0">
                <a:latin typeface="Arial" panose="020B0604020202020204" pitchFamily="34" charset="0"/>
                <a:cs typeface="Arial" panose="020B0604020202020204" pitchFamily="34" charset="0"/>
              </a:rPr>
              <a:t> ta </a:t>
            </a:r>
            <a:r>
              <a:rPr lang="en-US" sz="2800" dirty="0" err="1" smtClean="0">
                <a:latin typeface="Arial" panose="020B0604020202020204" pitchFamily="34" charset="0"/>
                <a:cs typeface="Arial" panose="020B0604020202020204" pitchFamily="34" charset="0"/>
              </a:rPr>
              <a:t>sử</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KL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3 </a:t>
            </a:r>
            <a:r>
              <a:rPr lang="vi-VN" sz="2800" dirty="0"/>
              <a:t>Indium (In), Bo (BO)</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trộn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3" name="Rectangle 2"/>
          <p:cNvSpPr/>
          <p:nvPr/>
        </p:nvSpPr>
        <p:spPr>
          <a:xfrm>
            <a:off x="232493" y="5405735"/>
            <a:ext cx="3849131" cy="461665"/>
          </a:xfrm>
          <a:prstGeom prst="rect">
            <a:avLst/>
          </a:prstGeom>
        </p:spPr>
        <p:txBody>
          <a:bodyPr wrap="none">
            <a:spAutoFit/>
          </a:bodyPr>
          <a:lstStyle/>
          <a:p>
            <a:pPr algn="ctr"/>
            <a:r>
              <a:rPr lang="vi-VN" sz="2400" dirty="0" smtClean="0"/>
              <a:t>Hình 3.</a:t>
            </a:r>
            <a:r>
              <a:rPr lang="en-US" sz="2400" dirty="0" smtClean="0"/>
              <a:t>4</a:t>
            </a:r>
            <a:r>
              <a:rPr lang="vi-VN" sz="2400" dirty="0" smtClean="0"/>
              <a:t>: </a:t>
            </a:r>
            <a:r>
              <a:rPr lang="vi-VN" sz="2400" dirty="0"/>
              <a:t>Chất bán dẫn loại </a:t>
            </a:r>
            <a:r>
              <a:rPr lang="en-US" sz="2400" dirty="0" smtClean="0"/>
              <a:t>P</a:t>
            </a:r>
            <a:endParaRPr lang="en-US" sz="2400" dirty="0"/>
          </a:p>
        </p:txBody>
      </p:sp>
      <p:pic>
        <p:nvPicPr>
          <p:cNvPr id="7" name="image125.png"/>
          <p:cNvPicPr/>
          <p:nvPr/>
        </p:nvPicPr>
        <p:blipFill>
          <a:blip r:embed="rId3" cstate="print"/>
          <a:stretch>
            <a:fillRect/>
          </a:stretch>
        </p:blipFill>
        <p:spPr>
          <a:xfrm>
            <a:off x="228600" y="2362200"/>
            <a:ext cx="3962400" cy="2891135"/>
          </a:xfrm>
          <a:prstGeom prst="rect">
            <a:avLst/>
          </a:prstGeom>
        </p:spPr>
      </p:pic>
      <p:sp>
        <p:nvSpPr>
          <p:cNvPr id="8" name="Rectangle 7"/>
          <p:cNvSpPr/>
          <p:nvPr/>
        </p:nvSpPr>
        <p:spPr>
          <a:xfrm>
            <a:off x="4343400" y="2209800"/>
            <a:ext cx="4648200" cy="3539430"/>
          </a:xfrm>
          <a:prstGeom prst="rect">
            <a:avLst/>
          </a:prstGeom>
        </p:spPr>
        <p:txBody>
          <a:bodyPr wrap="square">
            <a:spAutoFit/>
          </a:bodyPr>
          <a:lstStyle/>
          <a:p>
            <a:pPr algn="just" defTabSz="461963"/>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Các </a:t>
            </a:r>
            <a:r>
              <a:rPr lang="vi-VN" sz="2800" dirty="0">
                <a:latin typeface="Arial" panose="020B0604020202020204" pitchFamily="34" charset="0"/>
                <a:cs typeface="Arial" panose="020B0604020202020204" pitchFamily="34" charset="0"/>
              </a:rPr>
              <a:t>nguyên tử của chất Indium có </a:t>
            </a:r>
            <a:r>
              <a:rPr lang="vi-VN" sz="2800" dirty="0" smtClean="0">
                <a:latin typeface="Arial" panose="020B0604020202020204" pitchFamily="34" charset="0"/>
                <a:cs typeface="Arial" panose="020B0604020202020204" pitchFamily="34" charset="0"/>
              </a:rPr>
              <a:t>3e- </a:t>
            </a:r>
            <a:r>
              <a:rPr lang="vi-VN" sz="2800" dirty="0">
                <a:latin typeface="Arial" panose="020B0604020202020204" pitchFamily="34" charset="0"/>
                <a:cs typeface="Arial" panose="020B0604020202020204" pitchFamily="34" charset="0"/>
              </a:rPr>
              <a:t>nên khi liên kết với </a:t>
            </a:r>
            <a:r>
              <a:rPr lang="vi-VN" sz="2800" dirty="0" smtClean="0">
                <a:latin typeface="Arial" panose="020B0604020202020204" pitchFamily="34" charset="0"/>
                <a:cs typeface="Arial" panose="020B0604020202020204" pitchFamily="34" charset="0"/>
              </a:rPr>
              <a:t>4e- </a:t>
            </a:r>
            <a:r>
              <a:rPr lang="vi-VN" sz="2800" dirty="0">
                <a:latin typeface="Arial" panose="020B0604020202020204" pitchFamily="34" charset="0"/>
                <a:cs typeface="Arial" panose="020B0604020202020204" pitchFamily="34" charset="0"/>
              </a:rPr>
              <a:t>của 4 nguyên tử Si khác nhau sẽ có một mối nối thiếu </a:t>
            </a:r>
            <a:r>
              <a:rPr lang="vi-VN" sz="2800" dirty="0" smtClean="0">
                <a:latin typeface="Arial" panose="020B0604020202020204" pitchFamily="34" charset="0"/>
                <a:cs typeface="Arial" panose="020B0604020202020204" pitchFamily="34" charset="0"/>
              </a:rPr>
              <a:t>1e-</a:t>
            </a:r>
            <a:r>
              <a:rPr lang="vi-VN" sz="2800" dirty="0">
                <a:latin typeface="Arial" panose="020B0604020202020204" pitchFamily="34" charset="0"/>
                <a:cs typeface="Arial" panose="020B0604020202020204" pitchFamily="34" charset="0"/>
              </a:rPr>
              <a:t>, chỗ thiếu e- này gọi là lỗ trống. Lỗ trống của mối nối thiếu e- sẽ dễ dàng nhận </a:t>
            </a:r>
            <a:r>
              <a:rPr lang="vi-VN" sz="2800" dirty="0" smtClean="0">
                <a:latin typeface="Arial" panose="020B0604020202020204" pitchFamily="34" charset="0"/>
                <a:cs typeface="Arial" panose="020B0604020202020204" pitchFamily="34" charset="0"/>
              </a:rPr>
              <a:t>1e- </a:t>
            </a:r>
            <a:r>
              <a:rPr lang="vi-VN" sz="2800" dirty="0">
                <a:latin typeface="Arial" panose="020B0604020202020204" pitchFamily="34" charset="0"/>
                <a:cs typeface="Arial" panose="020B0604020202020204" pitchFamily="34" charset="0"/>
              </a:rPr>
              <a:t>tự do </a:t>
            </a:r>
            <a:endParaRPr lang="en-US" sz="2800" dirty="0">
              <a:latin typeface="Arial" panose="020B0604020202020204" pitchFamily="34" charset="0"/>
              <a:cs typeface="Arial" panose="020B0604020202020204" pitchFamily="34" charset="0"/>
            </a:endParaRPr>
          </a:p>
        </p:txBody>
      </p:sp>
      <p:sp>
        <p:nvSpPr>
          <p:cNvPr id="5" name="Oval 4"/>
          <p:cNvSpPr/>
          <p:nvPr/>
        </p:nvSpPr>
        <p:spPr>
          <a:xfrm>
            <a:off x="1340004" y="3614853"/>
            <a:ext cx="304800" cy="32191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3319347" y="3624147"/>
            <a:ext cx="304800" cy="32191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755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1538883"/>
          </a:xfrm>
          <a:prstGeom prst="rect">
            <a:avLst/>
          </a:prstGeom>
        </p:spPr>
        <p:txBody>
          <a:bodyPr wrap="square">
            <a:spAutoFit/>
          </a:bodyPr>
          <a:lstStyle/>
          <a:p>
            <a:pPr algn="just" defTabSz="461963">
              <a:spcBef>
                <a:spcPts val="600"/>
              </a:spcBef>
              <a:spcAft>
                <a:spcPts val="600"/>
              </a:spcAft>
            </a:pPr>
            <a:r>
              <a:rPr lang="en-US" sz="2800" b="1" i="1" dirty="0" smtClean="0"/>
              <a:t>	</a:t>
            </a:r>
            <a:r>
              <a:rPr lang="en-US" sz="2800" b="1" i="1" dirty="0" smtClean="0">
                <a:latin typeface="Arial" panose="020B0604020202020204" pitchFamily="34" charset="0"/>
                <a:cs typeface="Arial" panose="020B0604020202020204" pitchFamily="34" charset="0"/>
              </a:rPr>
              <a:t>- </a:t>
            </a:r>
            <a:r>
              <a:rPr lang="vi-VN" sz="2800" b="1" i="1" dirty="0" smtClean="0">
                <a:latin typeface="Arial" panose="020B0604020202020204" pitchFamily="34" charset="0"/>
                <a:cs typeface="Arial" panose="020B0604020202020204" pitchFamily="34" charset="0"/>
              </a:rPr>
              <a:t>Chất </a:t>
            </a:r>
            <a:r>
              <a:rPr lang="vi-VN" sz="2800" b="1" i="1" dirty="0">
                <a:latin typeface="Arial" panose="020B0604020202020204" pitchFamily="34" charset="0"/>
                <a:cs typeface="Arial" panose="020B0604020202020204" pitchFamily="34" charset="0"/>
              </a:rPr>
              <a:t>bán dẫn </a:t>
            </a:r>
            <a:r>
              <a:rPr lang="en-US" sz="2800" b="1" i="1" dirty="0" smtClean="0">
                <a:latin typeface="Arial" panose="020B0604020202020204" pitchFamily="34" charset="0"/>
                <a:cs typeface="Arial" panose="020B0604020202020204" pitchFamily="34" charset="0"/>
              </a:rPr>
              <a:t>P (</a:t>
            </a:r>
            <a:r>
              <a:rPr lang="en-US" sz="2800" b="1" i="1" dirty="0" err="1" smtClean="0">
                <a:latin typeface="Arial" panose="020B0604020202020204" pitchFamily="34" charset="0"/>
                <a:cs typeface="Arial" panose="020B0604020202020204" pitchFamily="34" charset="0"/>
              </a:rPr>
              <a:t>Possitive</a:t>
            </a:r>
            <a:r>
              <a:rPr lang="en-US" sz="2800" b="1" i="1" dirty="0" smtClean="0">
                <a:latin typeface="Arial" panose="020B0604020202020204" pitchFamily="34" charset="0"/>
                <a:cs typeface="Arial" panose="020B0604020202020204" pitchFamily="34" charset="0"/>
              </a:rPr>
              <a:t> </a:t>
            </a:r>
            <a:r>
              <a:rPr lang="en-US" sz="2800" b="1" i="1" dirty="0" err="1" smtClean="0">
                <a:latin typeface="Arial" panose="020B0604020202020204" pitchFamily="34" charset="0"/>
                <a:cs typeface="Arial" panose="020B0604020202020204" pitchFamily="34" charset="0"/>
              </a:rPr>
              <a:t>dương</a:t>
            </a:r>
            <a:r>
              <a:rPr lang="en-US" sz="2800" b="1" i="1" dirty="0" smtClean="0">
                <a:latin typeface="Arial" panose="020B0604020202020204" pitchFamily="34" charset="0"/>
                <a:cs typeface="Arial" panose="020B0604020202020204" pitchFamily="34" charset="0"/>
              </a:rPr>
              <a:t>)</a:t>
            </a:r>
            <a:r>
              <a:rPr lang="vi-VN" sz="2800" b="1" i="1"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spcBef>
                <a:spcPts val="600"/>
              </a:spcBef>
              <a:spcAft>
                <a:spcPts val="600"/>
              </a:spcAft>
            </a:pPr>
            <a:r>
              <a:rPr lang="en-US" sz="2800" b="1" i="1" dirty="0">
                <a:latin typeface="Arial" panose="020B0604020202020204" pitchFamily="34" charset="0"/>
                <a:cs typeface="Arial" panose="020B0604020202020204" pitchFamily="34" charset="0"/>
              </a:rPr>
              <a:t>	</a:t>
            </a:r>
            <a:r>
              <a:rPr lang="en-US" sz="2800" b="1" i="1"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Người</a:t>
            </a:r>
            <a:r>
              <a:rPr lang="en-US" sz="2800" dirty="0" smtClean="0">
                <a:latin typeface="Arial" panose="020B0604020202020204" pitchFamily="34" charset="0"/>
                <a:cs typeface="Arial" panose="020B0604020202020204" pitchFamily="34" charset="0"/>
              </a:rPr>
              <a:t> ta </a:t>
            </a:r>
            <a:r>
              <a:rPr lang="en-US" sz="2800" dirty="0" err="1" smtClean="0">
                <a:latin typeface="Arial" panose="020B0604020202020204" pitchFamily="34" charset="0"/>
                <a:cs typeface="Arial" panose="020B0604020202020204" pitchFamily="34" charset="0"/>
              </a:rPr>
              <a:t>sử</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KL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3 </a:t>
            </a:r>
            <a:r>
              <a:rPr lang="vi-VN" sz="2800" dirty="0"/>
              <a:t>Indium (In), Bo (BO)</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trộn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3" name="Rectangle 2"/>
          <p:cNvSpPr/>
          <p:nvPr/>
        </p:nvSpPr>
        <p:spPr>
          <a:xfrm>
            <a:off x="232493" y="5405735"/>
            <a:ext cx="3849131" cy="461665"/>
          </a:xfrm>
          <a:prstGeom prst="rect">
            <a:avLst/>
          </a:prstGeom>
        </p:spPr>
        <p:txBody>
          <a:bodyPr wrap="none">
            <a:spAutoFit/>
          </a:bodyPr>
          <a:lstStyle/>
          <a:p>
            <a:pPr algn="ctr"/>
            <a:r>
              <a:rPr lang="vi-VN" sz="2400" dirty="0"/>
              <a:t>Hình </a:t>
            </a:r>
            <a:r>
              <a:rPr lang="vi-VN" sz="2400" dirty="0" smtClean="0"/>
              <a:t>3.</a:t>
            </a:r>
            <a:r>
              <a:rPr lang="en-US" sz="2400" dirty="0" smtClean="0"/>
              <a:t>4</a:t>
            </a:r>
            <a:r>
              <a:rPr lang="vi-VN" sz="2400" dirty="0" smtClean="0"/>
              <a:t>: </a:t>
            </a:r>
            <a:r>
              <a:rPr lang="vi-VN" sz="2400" dirty="0"/>
              <a:t>Chất bán dẫn loại </a:t>
            </a:r>
            <a:r>
              <a:rPr lang="en-US" sz="2400" dirty="0" smtClean="0"/>
              <a:t>P</a:t>
            </a:r>
            <a:endParaRPr lang="en-US" sz="2400" dirty="0"/>
          </a:p>
        </p:txBody>
      </p:sp>
      <p:pic>
        <p:nvPicPr>
          <p:cNvPr id="7" name="image125.png"/>
          <p:cNvPicPr/>
          <p:nvPr/>
        </p:nvPicPr>
        <p:blipFill>
          <a:blip r:embed="rId2" cstate="print"/>
          <a:stretch>
            <a:fillRect/>
          </a:stretch>
        </p:blipFill>
        <p:spPr>
          <a:xfrm>
            <a:off x="228600" y="2362200"/>
            <a:ext cx="3962400" cy="2891135"/>
          </a:xfrm>
          <a:prstGeom prst="rect">
            <a:avLst/>
          </a:prstGeom>
        </p:spPr>
      </p:pic>
      <p:sp>
        <p:nvSpPr>
          <p:cNvPr id="5" name="Rectangle 4"/>
          <p:cNvSpPr/>
          <p:nvPr/>
        </p:nvSpPr>
        <p:spPr>
          <a:xfrm>
            <a:off x="4495800" y="2667000"/>
            <a:ext cx="4572000" cy="2246769"/>
          </a:xfrm>
          <a:prstGeom prst="rect">
            <a:avLst/>
          </a:prstGeom>
        </p:spPr>
        <p:txBody>
          <a:bodyPr>
            <a:spAutoFit/>
          </a:bodyPr>
          <a:lstStyle/>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Như </a:t>
            </a:r>
            <a:r>
              <a:rPr lang="vi-VN" sz="2800" dirty="0">
                <a:latin typeface="Arial" panose="020B0604020202020204" pitchFamily="34" charset="0"/>
                <a:cs typeface="Arial" panose="020B0604020202020204" pitchFamily="34" charset="0"/>
              </a:rPr>
              <a:t>vậy, khi pha thêm một nguyên tử chất In sẽ có một lỗ trống, pha thêm càng nhiều nguyên tử chất In sẽ có càng nhiếu lỗ trống</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51568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07281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1. </a:t>
            </a:r>
            <a:r>
              <a:rPr lang="vi-VN" sz="3200" b="1" i="1" dirty="0" smtClean="0">
                <a:latin typeface="Arial" panose="020B0604020202020204" pitchFamily="34" charset="0"/>
                <a:cs typeface="Arial" panose="020B0604020202020204" pitchFamily="34" charset="0"/>
              </a:rPr>
              <a:t>Giới </a:t>
            </a:r>
            <a:r>
              <a:rPr lang="vi-VN" sz="3200" b="1" i="1" dirty="0">
                <a:latin typeface="Arial" panose="020B0604020202020204" pitchFamily="34" charset="0"/>
                <a:cs typeface="Arial" panose="020B0604020202020204" pitchFamily="34" charset="0"/>
              </a:rPr>
              <a:t>thiệu về chất bán dẫn:</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1538883"/>
          </a:xfrm>
          <a:prstGeom prst="rect">
            <a:avLst/>
          </a:prstGeom>
        </p:spPr>
        <p:txBody>
          <a:bodyPr wrap="square">
            <a:spAutoFit/>
          </a:bodyPr>
          <a:lstStyle/>
          <a:p>
            <a:pPr algn="just" defTabSz="461963">
              <a:spcBef>
                <a:spcPts val="600"/>
              </a:spcBef>
              <a:spcAft>
                <a:spcPts val="600"/>
              </a:spcAft>
            </a:pPr>
            <a:r>
              <a:rPr lang="en-US" sz="2800" b="1" i="1" dirty="0" smtClean="0"/>
              <a:t>	</a:t>
            </a:r>
            <a:r>
              <a:rPr lang="en-US" sz="2800" b="1" i="1" dirty="0" smtClean="0">
                <a:latin typeface="Arial" panose="020B0604020202020204" pitchFamily="34" charset="0"/>
                <a:cs typeface="Arial" panose="020B0604020202020204" pitchFamily="34" charset="0"/>
              </a:rPr>
              <a:t>- </a:t>
            </a:r>
            <a:r>
              <a:rPr lang="vi-VN" sz="2800" b="1" i="1" dirty="0" smtClean="0">
                <a:latin typeface="Arial" panose="020B0604020202020204" pitchFamily="34" charset="0"/>
                <a:cs typeface="Arial" panose="020B0604020202020204" pitchFamily="34" charset="0"/>
              </a:rPr>
              <a:t>Chất </a:t>
            </a:r>
            <a:r>
              <a:rPr lang="vi-VN" sz="2800" b="1" i="1" dirty="0">
                <a:latin typeface="Arial" panose="020B0604020202020204" pitchFamily="34" charset="0"/>
                <a:cs typeface="Arial" panose="020B0604020202020204" pitchFamily="34" charset="0"/>
              </a:rPr>
              <a:t>bán dẫn </a:t>
            </a:r>
            <a:r>
              <a:rPr lang="en-US" sz="2800" b="1" i="1" dirty="0" smtClean="0">
                <a:latin typeface="Arial" panose="020B0604020202020204" pitchFamily="34" charset="0"/>
                <a:cs typeface="Arial" panose="020B0604020202020204" pitchFamily="34" charset="0"/>
              </a:rPr>
              <a:t>P (</a:t>
            </a:r>
            <a:r>
              <a:rPr lang="en-US" sz="2800" b="1" i="1" dirty="0" err="1" smtClean="0">
                <a:latin typeface="Arial" panose="020B0604020202020204" pitchFamily="34" charset="0"/>
                <a:cs typeface="Arial" panose="020B0604020202020204" pitchFamily="34" charset="0"/>
              </a:rPr>
              <a:t>Possitive</a:t>
            </a:r>
            <a:r>
              <a:rPr lang="en-US" sz="2800" b="1" i="1" dirty="0" smtClean="0">
                <a:latin typeface="Arial" panose="020B0604020202020204" pitchFamily="34" charset="0"/>
                <a:cs typeface="Arial" panose="020B0604020202020204" pitchFamily="34" charset="0"/>
              </a:rPr>
              <a:t> </a:t>
            </a:r>
            <a:r>
              <a:rPr lang="en-US" sz="2800" b="1" i="1" dirty="0" err="1" smtClean="0">
                <a:latin typeface="Arial" panose="020B0604020202020204" pitchFamily="34" charset="0"/>
                <a:cs typeface="Arial" panose="020B0604020202020204" pitchFamily="34" charset="0"/>
              </a:rPr>
              <a:t>dương</a:t>
            </a:r>
            <a:r>
              <a:rPr lang="en-US" sz="2800" b="1" i="1" dirty="0" smtClean="0">
                <a:latin typeface="Arial" panose="020B0604020202020204" pitchFamily="34" charset="0"/>
                <a:cs typeface="Arial" panose="020B0604020202020204" pitchFamily="34" charset="0"/>
              </a:rPr>
              <a:t>)</a:t>
            </a:r>
            <a:r>
              <a:rPr lang="vi-VN" sz="2800" b="1" i="1"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spcBef>
                <a:spcPts val="600"/>
              </a:spcBef>
              <a:spcAft>
                <a:spcPts val="600"/>
              </a:spcAft>
            </a:pPr>
            <a:r>
              <a:rPr lang="en-US" sz="2800" b="1" i="1" dirty="0">
                <a:latin typeface="Arial" panose="020B0604020202020204" pitchFamily="34" charset="0"/>
                <a:cs typeface="Arial" panose="020B0604020202020204" pitchFamily="34" charset="0"/>
              </a:rPr>
              <a:t>	</a:t>
            </a:r>
            <a:r>
              <a:rPr lang="en-US" sz="2800" b="1" i="1"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Người</a:t>
            </a:r>
            <a:r>
              <a:rPr lang="en-US" sz="2800" dirty="0" smtClean="0">
                <a:latin typeface="Arial" panose="020B0604020202020204" pitchFamily="34" charset="0"/>
                <a:cs typeface="Arial" panose="020B0604020202020204" pitchFamily="34" charset="0"/>
              </a:rPr>
              <a:t> ta </a:t>
            </a:r>
            <a:r>
              <a:rPr lang="en-US" sz="2800" dirty="0" err="1" smtClean="0">
                <a:latin typeface="Arial" panose="020B0604020202020204" pitchFamily="34" charset="0"/>
                <a:cs typeface="Arial" panose="020B0604020202020204" pitchFamily="34" charset="0"/>
              </a:rPr>
              <a:t>sử</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KL </a:t>
            </a:r>
            <a:r>
              <a:rPr lang="en-US" sz="2800" dirty="0" err="1" smtClean="0">
                <a:latin typeface="Arial" panose="020B0604020202020204" pitchFamily="34" charset="0"/>
                <a:cs typeface="Arial" panose="020B0604020202020204" pitchFamily="34" charset="0"/>
              </a:rPr>
              <a:t>nhóm</a:t>
            </a:r>
            <a:r>
              <a:rPr lang="en-US" sz="2800" dirty="0" smtClean="0">
                <a:latin typeface="Arial" panose="020B0604020202020204" pitchFamily="34" charset="0"/>
                <a:cs typeface="Arial" panose="020B0604020202020204" pitchFamily="34" charset="0"/>
              </a:rPr>
              <a:t> 3 </a:t>
            </a:r>
            <a:r>
              <a:rPr lang="vi-VN" sz="2800" dirty="0"/>
              <a:t>Indium (In), Bo (BO)</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trộn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vào</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bán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dẫn</a:t>
            </a:r>
            <a:r>
              <a:rPr lang="en-US"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3" name="Rectangle 2"/>
          <p:cNvSpPr/>
          <p:nvPr/>
        </p:nvSpPr>
        <p:spPr>
          <a:xfrm>
            <a:off x="232493" y="5405735"/>
            <a:ext cx="3849131" cy="461665"/>
          </a:xfrm>
          <a:prstGeom prst="rect">
            <a:avLst/>
          </a:prstGeom>
        </p:spPr>
        <p:txBody>
          <a:bodyPr wrap="none">
            <a:spAutoFit/>
          </a:bodyPr>
          <a:lstStyle/>
          <a:p>
            <a:pPr algn="ctr"/>
            <a:r>
              <a:rPr lang="vi-VN" sz="2400" dirty="0"/>
              <a:t>Hình </a:t>
            </a:r>
            <a:r>
              <a:rPr lang="vi-VN" sz="2400" dirty="0" smtClean="0"/>
              <a:t>3.</a:t>
            </a:r>
            <a:r>
              <a:rPr lang="en-US" sz="2400" dirty="0" smtClean="0"/>
              <a:t>4</a:t>
            </a:r>
            <a:r>
              <a:rPr lang="vi-VN" sz="2400" dirty="0" smtClean="0"/>
              <a:t>: </a:t>
            </a:r>
            <a:r>
              <a:rPr lang="vi-VN" sz="2400" dirty="0"/>
              <a:t>Chất bán dẫn loại </a:t>
            </a:r>
            <a:r>
              <a:rPr lang="en-US" sz="2400" dirty="0" smtClean="0"/>
              <a:t>P</a:t>
            </a:r>
            <a:endParaRPr lang="en-US" sz="2400" dirty="0"/>
          </a:p>
        </p:txBody>
      </p:sp>
      <p:pic>
        <p:nvPicPr>
          <p:cNvPr id="7" name="image125.png"/>
          <p:cNvPicPr/>
          <p:nvPr/>
        </p:nvPicPr>
        <p:blipFill>
          <a:blip r:embed="rId2" cstate="print"/>
          <a:stretch>
            <a:fillRect/>
          </a:stretch>
        </p:blipFill>
        <p:spPr>
          <a:xfrm>
            <a:off x="228600" y="2362200"/>
            <a:ext cx="3962400" cy="2891135"/>
          </a:xfrm>
          <a:prstGeom prst="rect">
            <a:avLst/>
          </a:prstGeom>
        </p:spPr>
      </p:pic>
      <p:sp>
        <p:nvSpPr>
          <p:cNvPr id="5" name="Rectangle 4"/>
          <p:cNvSpPr/>
          <p:nvPr/>
        </p:nvSpPr>
        <p:spPr>
          <a:xfrm>
            <a:off x="4495800" y="1981200"/>
            <a:ext cx="4572000" cy="4401205"/>
          </a:xfrm>
          <a:prstGeom prst="rect">
            <a:avLst/>
          </a:prstGeom>
        </p:spPr>
        <p:txBody>
          <a:bodyPr>
            <a:spAutoFit/>
          </a:bodyPr>
          <a:lstStyle/>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Vậy chất bán dẫn lọai P có số lỗ trống nhiều hơn số e- tự do, lỗ trống là hạt tải đa số, e- tự do là hạt tải thiểu số</a:t>
            </a:r>
            <a:r>
              <a:rPr lang="vi-VN" sz="2800"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algn="just" defTabSz="461963"/>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Dòng</a:t>
            </a:r>
            <a:r>
              <a:rPr lang="en-US" sz="2800" dirty="0" smtClean="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I</a:t>
            </a:r>
            <a:r>
              <a:rPr lang="en-US" sz="2800" baseline="-25000" dirty="0">
                <a:latin typeface="Arial" panose="020B0604020202020204" pitchFamily="34" charset="0"/>
                <a:cs typeface="Arial" panose="020B0604020202020204" pitchFamily="34" charset="0"/>
              </a:rPr>
              <a:t>P</a:t>
            </a:r>
            <a:r>
              <a:rPr lang="en-US" sz="2800" dirty="0">
                <a:latin typeface="Arial" panose="020B0604020202020204" pitchFamily="34" charset="0"/>
                <a:cs typeface="Arial" panose="020B0604020202020204" pitchFamily="34" charset="0"/>
              </a:rPr>
              <a:t> &gt; </a:t>
            </a:r>
            <a:r>
              <a:rPr lang="en-US" sz="2800" dirty="0" smtClean="0">
                <a:latin typeface="Arial" panose="020B0604020202020204" pitchFamily="34" charset="0"/>
                <a:cs typeface="Arial" panose="020B0604020202020204" pitchFamily="34" charset="0"/>
              </a:rPr>
              <a:t>I</a:t>
            </a:r>
            <a:r>
              <a:rPr lang="en-US" sz="2800" baseline="-25000" dirty="0" smtClean="0">
                <a:latin typeface="Arial" panose="020B0604020202020204" pitchFamily="34" charset="0"/>
                <a:cs typeface="Arial" panose="020B0604020202020204" pitchFamily="34" charset="0"/>
              </a:rPr>
              <a:t>N.</a:t>
            </a:r>
            <a:r>
              <a:rPr lang="vi-VN" sz="2800" dirty="0" smtClean="0">
                <a:latin typeface="Arial" panose="020B0604020202020204" pitchFamily="34" charset="0"/>
                <a:cs typeface="Arial" panose="020B0604020202020204" pitchFamily="34" charset="0"/>
              </a:rPr>
              <a:t> </a:t>
            </a:r>
            <a:endParaRPr lang="en-US" sz="2800" dirty="0" smtClean="0">
              <a:latin typeface="Arial" panose="020B0604020202020204" pitchFamily="34" charset="0"/>
              <a:cs typeface="Arial" panose="020B0604020202020204" pitchFamily="34" charset="0"/>
            </a:endParaRPr>
          </a:p>
          <a:p>
            <a:pPr algn="just" defTabSz="461963"/>
            <a:r>
              <a:rPr lang="en-US" sz="2800" dirty="0">
                <a:solidFill>
                  <a:srgbClr val="FF0000"/>
                </a:solidFill>
                <a:latin typeface="Arial" panose="020B0604020202020204" pitchFamily="34" charset="0"/>
                <a:cs typeface="Arial" panose="020B0604020202020204" pitchFamily="34" charset="0"/>
              </a:rPr>
              <a:t>	</a:t>
            </a:r>
            <a:r>
              <a:rPr lang="en-US" sz="2800" dirty="0" smtClean="0">
                <a:solidFill>
                  <a:srgbClr val="FF0000"/>
                </a:solidFill>
                <a:latin typeface="Arial" panose="020B0604020202020204" pitchFamily="34" charset="0"/>
                <a:cs typeface="Arial" panose="020B0604020202020204" pitchFamily="34" charset="0"/>
              </a:rPr>
              <a:t>- D</a:t>
            </a:r>
            <a:r>
              <a:rPr lang="vi-VN" sz="2800" dirty="0" smtClean="0">
                <a:solidFill>
                  <a:srgbClr val="FF0000"/>
                </a:solidFill>
                <a:latin typeface="Arial" panose="020B0604020202020204" pitchFamily="34" charset="0"/>
                <a:cs typeface="Arial" panose="020B0604020202020204" pitchFamily="34" charset="0"/>
              </a:rPr>
              <a:t>òng điện chính trong chất bán dẫn lọai P</a:t>
            </a:r>
            <a:r>
              <a:rPr lang="en-US" sz="2800" dirty="0" smtClean="0">
                <a:solidFill>
                  <a:srgbClr val="FF0000"/>
                </a:solidFill>
                <a:latin typeface="Arial" panose="020B0604020202020204" pitchFamily="34" charset="0"/>
                <a:cs typeface="Arial" panose="020B0604020202020204" pitchFamily="34" charset="0"/>
              </a:rPr>
              <a:t>, </a:t>
            </a:r>
            <a:r>
              <a:rPr lang="en-US" sz="2800" dirty="0" err="1" smtClean="0">
                <a:solidFill>
                  <a:srgbClr val="FF0000"/>
                </a:solidFill>
                <a:latin typeface="Arial" panose="020B0604020202020204" pitchFamily="34" charset="0"/>
                <a:cs typeface="Arial" panose="020B0604020202020204" pitchFamily="34" charset="0"/>
              </a:rPr>
              <a:t>là</a:t>
            </a:r>
            <a:r>
              <a:rPr lang="en-US" sz="2800" dirty="0" smtClean="0">
                <a:solidFill>
                  <a:srgbClr val="FF0000"/>
                </a:solidFill>
                <a:latin typeface="Arial" panose="020B0604020202020204" pitchFamily="34" charset="0"/>
                <a:cs typeface="Arial" panose="020B0604020202020204" pitchFamily="34" charset="0"/>
              </a:rPr>
              <a:t> </a:t>
            </a:r>
            <a:r>
              <a:rPr lang="en-US" sz="2800" dirty="0" err="1" smtClean="0">
                <a:solidFill>
                  <a:srgbClr val="FF0000"/>
                </a:solidFill>
                <a:latin typeface="Arial" panose="020B0604020202020204" pitchFamily="34" charset="0"/>
                <a:cs typeface="Arial" panose="020B0604020202020204" pitchFamily="34" charset="0"/>
              </a:rPr>
              <a:t>dòng</a:t>
            </a:r>
            <a:r>
              <a:rPr lang="en-US" sz="2800" dirty="0" smtClean="0">
                <a:solidFill>
                  <a:srgbClr val="FF0000"/>
                </a:solidFill>
                <a:latin typeface="Arial" panose="020B0604020202020204" pitchFamily="34" charset="0"/>
                <a:cs typeface="Arial" panose="020B0604020202020204" pitchFamily="34" charset="0"/>
              </a:rPr>
              <a:t> do </a:t>
            </a:r>
            <a:r>
              <a:rPr lang="en-US" sz="2800" dirty="0" err="1" smtClean="0">
                <a:solidFill>
                  <a:srgbClr val="FF0000"/>
                </a:solidFill>
                <a:latin typeface="Arial" panose="020B0604020202020204" pitchFamily="34" charset="0"/>
                <a:cs typeface="Arial" panose="020B0604020202020204" pitchFamily="34" charset="0"/>
              </a:rPr>
              <a:t>các</a:t>
            </a:r>
            <a:r>
              <a:rPr lang="en-US" sz="2800" dirty="0" smtClean="0">
                <a:solidFill>
                  <a:srgbClr val="FF0000"/>
                </a:solidFill>
                <a:latin typeface="Arial" panose="020B0604020202020204" pitchFamily="34" charset="0"/>
                <a:cs typeface="Arial" panose="020B0604020202020204" pitchFamily="34" charset="0"/>
              </a:rPr>
              <a:t> </a:t>
            </a:r>
            <a:r>
              <a:rPr lang="en-US" sz="2800" dirty="0" err="1" smtClean="0">
                <a:solidFill>
                  <a:srgbClr val="FF0000"/>
                </a:solidFill>
                <a:latin typeface="Arial" panose="020B0604020202020204" pitchFamily="34" charset="0"/>
                <a:cs typeface="Arial" panose="020B0604020202020204" pitchFamily="34" charset="0"/>
              </a:rPr>
              <a:t>hạt</a:t>
            </a:r>
            <a:r>
              <a:rPr lang="en-US" sz="2800" dirty="0" smtClean="0">
                <a:solidFill>
                  <a:srgbClr val="FF0000"/>
                </a:solidFill>
                <a:latin typeface="Arial" panose="020B0604020202020204" pitchFamily="34" charset="0"/>
                <a:cs typeface="Arial" panose="020B0604020202020204" pitchFamily="34" charset="0"/>
              </a:rPr>
              <a:t> </a:t>
            </a:r>
            <a:r>
              <a:rPr lang="en-US" sz="2800" dirty="0" err="1" smtClean="0">
                <a:solidFill>
                  <a:srgbClr val="FF0000"/>
                </a:solidFill>
                <a:latin typeface="Arial" panose="020B0604020202020204" pitchFamily="34" charset="0"/>
                <a:cs typeface="Arial" panose="020B0604020202020204" pitchFamily="34" charset="0"/>
              </a:rPr>
              <a:t>tải</a:t>
            </a:r>
            <a:r>
              <a:rPr lang="en-US" sz="2800" dirty="0" smtClean="0">
                <a:solidFill>
                  <a:srgbClr val="FF0000"/>
                </a:solidFill>
                <a:latin typeface="Arial" panose="020B0604020202020204" pitchFamily="34" charset="0"/>
                <a:cs typeface="Arial" panose="020B0604020202020204" pitchFamily="34" charset="0"/>
              </a:rPr>
              <a:t> </a:t>
            </a:r>
            <a:r>
              <a:rPr lang="en-US" sz="2800" dirty="0" err="1" smtClean="0">
                <a:solidFill>
                  <a:srgbClr val="FF0000"/>
                </a:solidFill>
                <a:latin typeface="Arial" panose="020B0604020202020204" pitchFamily="34" charset="0"/>
                <a:cs typeface="Arial" panose="020B0604020202020204" pitchFamily="34" charset="0"/>
              </a:rPr>
              <a:t>đa</a:t>
            </a:r>
            <a:r>
              <a:rPr lang="en-US" sz="2800" dirty="0" smtClean="0">
                <a:solidFill>
                  <a:srgbClr val="FF0000"/>
                </a:solidFill>
                <a:latin typeface="Arial" panose="020B0604020202020204" pitchFamily="34" charset="0"/>
                <a:cs typeface="Arial" panose="020B0604020202020204" pitchFamily="34" charset="0"/>
              </a:rPr>
              <a:t> </a:t>
            </a:r>
            <a:r>
              <a:rPr lang="en-US" sz="2800" dirty="0" err="1" smtClean="0">
                <a:solidFill>
                  <a:srgbClr val="FF0000"/>
                </a:solidFill>
                <a:latin typeface="Arial" panose="020B0604020202020204" pitchFamily="34" charset="0"/>
                <a:cs typeface="Arial" panose="020B0604020202020204" pitchFamily="34" charset="0"/>
              </a:rPr>
              <a:t>số</a:t>
            </a:r>
            <a:r>
              <a:rPr lang="vi-VN" sz="2800" dirty="0" smtClean="0">
                <a:solidFill>
                  <a:srgbClr val="FF0000"/>
                </a:solidFill>
                <a:latin typeface="Arial" panose="020B0604020202020204" pitchFamily="34" charset="0"/>
                <a:cs typeface="Arial" panose="020B0604020202020204" pitchFamily="34" charset="0"/>
              </a:rPr>
              <a:t> </a:t>
            </a:r>
            <a:r>
              <a:rPr lang="en-US" sz="2800" dirty="0" smtClean="0">
                <a:solidFill>
                  <a:srgbClr val="FF0000"/>
                </a:solidFill>
                <a:latin typeface="Arial" panose="020B0604020202020204" pitchFamily="34" charset="0"/>
                <a:cs typeface="Arial" panose="020B0604020202020204" pitchFamily="34" charset="0"/>
              </a:rPr>
              <a:t>(</a:t>
            </a:r>
            <a:r>
              <a:rPr lang="vi-VN" sz="2800" dirty="0" smtClean="0">
                <a:solidFill>
                  <a:srgbClr val="FF0000"/>
                </a:solidFill>
                <a:latin typeface="Arial" panose="020B0604020202020204" pitchFamily="34" charset="0"/>
                <a:cs typeface="Arial" panose="020B0604020202020204" pitchFamily="34" charset="0"/>
              </a:rPr>
              <a:t>lỗ trống</a:t>
            </a:r>
            <a:r>
              <a:rPr lang="en-US" sz="2800" dirty="0" smtClean="0">
                <a:solidFill>
                  <a:srgbClr val="FF0000"/>
                </a:solidFill>
                <a:latin typeface="Arial" panose="020B0604020202020204" pitchFamily="34" charset="0"/>
                <a:cs typeface="Arial" panose="020B0604020202020204" pitchFamily="34" charset="0"/>
              </a:rPr>
              <a:t>)</a:t>
            </a:r>
            <a:r>
              <a:rPr lang="vi-VN" sz="2800" dirty="0" smtClean="0">
                <a:solidFill>
                  <a:srgbClr val="FF0000"/>
                </a:solidFill>
                <a:latin typeface="Arial" panose="020B0604020202020204" pitchFamily="34" charset="0"/>
                <a:cs typeface="Arial" panose="020B0604020202020204" pitchFamily="34" charset="0"/>
              </a:rPr>
              <a:t> quyết định</a:t>
            </a:r>
            <a:r>
              <a:rPr lang="en-US" sz="2800" dirty="0" smtClean="0">
                <a:solidFill>
                  <a:srgbClr val="FF0000"/>
                </a:solidFill>
                <a:latin typeface="Arial" panose="020B0604020202020204" pitchFamily="34" charset="0"/>
                <a:cs typeface="Arial" panose="020B0604020202020204" pitchFamily="34" charset="0"/>
              </a:rPr>
              <a:t> (I</a:t>
            </a:r>
            <a:r>
              <a:rPr lang="en-US" sz="2800" baseline="-25000" dirty="0" smtClean="0">
                <a:solidFill>
                  <a:srgbClr val="FF0000"/>
                </a:solidFill>
                <a:latin typeface="Arial" panose="020B0604020202020204" pitchFamily="34" charset="0"/>
                <a:cs typeface="Arial" panose="020B0604020202020204" pitchFamily="34" charset="0"/>
              </a:rPr>
              <a:t>P</a:t>
            </a:r>
            <a:r>
              <a:rPr lang="en-US" sz="2800" dirty="0" smtClean="0">
                <a:solidFill>
                  <a:srgbClr val="FF000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4011646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14174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2. </a:t>
            </a:r>
            <a:r>
              <a:rPr lang="en-US" sz="3200" b="1" i="1" dirty="0" err="1" smtClean="0">
                <a:latin typeface="Arial" panose="020B0604020202020204" pitchFamily="34" charset="0"/>
                <a:cs typeface="Arial" panose="020B0604020202020204" pitchFamily="34" charset="0"/>
              </a:rPr>
              <a:t>Đặc</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điểm</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và</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ký</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hiệu</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a:t>
            </a:r>
            <a:r>
              <a:rPr lang="en-US" sz="3200" b="1" i="1" dirty="0" smtClean="0">
                <a:latin typeface="Arial" panose="020B0604020202020204" pitchFamily="34" charset="0"/>
                <a:cs typeface="Arial" panose="020B0604020202020204" pitchFamily="34" charset="0"/>
              </a:rPr>
              <a:t> - </a:t>
            </a:r>
            <a:r>
              <a:rPr lang="en-US" sz="3200" b="1" i="1" dirty="0" err="1"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584775"/>
          </a:xfrm>
          <a:prstGeom prst="rect">
            <a:avLst/>
          </a:prstGeom>
        </p:spPr>
        <p:txBody>
          <a:bodyPr wrap="square">
            <a:spAutoFit/>
          </a:bodyPr>
          <a:lstStyle/>
          <a:p>
            <a:pPr algn="just" defTabSz="461963">
              <a:spcBef>
                <a:spcPts val="600"/>
              </a:spcBef>
              <a:spcAft>
                <a:spcPts val="600"/>
              </a:spcAft>
            </a:pPr>
            <a:r>
              <a:rPr lang="en-US" sz="3200" b="1" dirty="0" smtClean="0">
                <a:latin typeface="Arial" panose="020B0604020202020204" pitchFamily="34" charset="0"/>
                <a:cs typeface="Arial" panose="020B0604020202020204" pitchFamily="34" charset="0"/>
              </a:rPr>
              <a:t>2.1. </a:t>
            </a:r>
            <a:r>
              <a:rPr lang="en-US" sz="3200" b="1" dirty="0" err="1" smtClean="0">
                <a:latin typeface="Arial" panose="020B0604020202020204" pitchFamily="34" charset="0"/>
                <a:cs typeface="Arial" panose="020B0604020202020204" pitchFamily="34" charset="0"/>
              </a:rPr>
              <a:t>Đặc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điểm</a:t>
            </a:r>
            <a:r>
              <a:rPr lang="en-US" sz="3200" b="1" dirty="0" smtClean="0">
                <a:latin typeface="Arial" panose="020B0604020202020204" pitchFamily="34" charset="0"/>
                <a:cs typeface="Arial" panose="020B0604020202020204" pitchFamily="34" charset="0"/>
              </a:rPr>
              <a:t>:</a:t>
            </a:r>
            <a:r>
              <a:rPr lang="en-US" sz="3200" b="1"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grpSp>
        <p:nvGrpSpPr>
          <p:cNvPr id="55" name="Group 54"/>
          <p:cNvGrpSpPr/>
          <p:nvPr/>
        </p:nvGrpSpPr>
        <p:grpSpPr>
          <a:xfrm>
            <a:off x="3156585" y="728443"/>
            <a:ext cx="2482215" cy="2243357"/>
            <a:chOff x="3687681" y="513757"/>
            <a:chExt cx="2482215" cy="2243357"/>
          </a:xfrm>
        </p:grpSpPr>
        <p:grpSp>
          <p:nvGrpSpPr>
            <p:cNvPr id="8" name="Group 7"/>
            <p:cNvGrpSpPr>
              <a:grpSpLocks/>
            </p:cNvGrpSpPr>
            <p:nvPr/>
          </p:nvGrpSpPr>
          <p:grpSpPr bwMode="auto">
            <a:xfrm>
              <a:off x="3687681" y="959078"/>
              <a:ext cx="2482215" cy="1798036"/>
              <a:chOff x="2111" y="287"/>
              <a:chExt cx="3909" cy="1259"/>
            </a:xfrm>
          </p:grpSpPr>
          <p:pic>
            <p:nvPicPr>
              <p:cNvPr id="49" name="Picture 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1" y="287"/>
                <a:ext cx="3909" cy="1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Text Box 114"/>
              <p:cNvSpPr txBox="1">
                <a:spLocks noChangeArrowheads="1"/>
              </p:cNvSpPr>
              <p:nvPr/>
            </p:nvSpPr>
            <p:spPr bwMode="auto">
              <a:xfrm>
                <a:off x="3062" y="1264"/>
                <a:ext cx="806"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75"/>
                  </a:spcBef>
                  <a:spcAft>
                    <a:spcPts val="0"/>
                  </a:spcAft>
                </a:pPr>
                <a:r>
                  <a:rPr lang="vi-VN" sz="1400" b="1" dirty="0" smtClean="0">
                    <a:effectLst/>
                    <a:latin typeface="Times New Roman"/>
                    <a:ea typeface="Times New Roman"/>
                  </a:rPr>
                  <a:t>L</a:t>
                </a:r>
                <a:r>
                  <a:rPr lang="en-US" sz="1400" b="1" dirty="0" smtClean="0">
                    <a:latin typeface="Times New Roman"/>
                    <a:ea typeface="Times New Roman"/>
                  </a:rPr>
                  <a:t>ỗ </a:t>
                </a:r>
                <a:r>
                  <a:rPr lang="en-US" sz="1400" b="1" dirty="0" err="1" smtClean="0">
                    <a:latin typeface="Times New Roman"/>
                    <a:ea typeface="Times New Roman"/>
                  </a:rPr>
                  <a:t>trống</a:t>
                </a:r>
                <a:endParaRPr lang="en-US" sz="1400" b="1" dirty="0">
                  <a:effectLst/>
                  <a:latin typeface="Times New Roman"/>
                  <a:ea typeface="Times New Roman"/>
                </a:endParaRPr>
              </a:p>
            </p:txBody>
          </p:sp>
          <p:sp>
            <p:nvSpPr>
              <p:cNvPr id="51" name="Text Box 113"/>
              <p:cNvSpPr txBox="1">
                <a:spLocks noChangeArrowheads="1"/>
              </p:cNvSpPr>
              <p:nvPr/>
            </p:nvSpPr>
            <p:spPr bwMode="auto">
              <a:xfrm>
                <a:off x="4430" y="1264"/>
                <a:ext cx="1147"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75"/>
                  </a:spcBef>
                  <a:spcAft>
                    <a:spcPts val="0"/>
                  </a:spcAft>
                </a:pPr>
                <a:r>
                  <a:rPr lang="vi-VN" sz="1400" b="1" dirty="0">
                    <a:effectLst/>
                    <a:latin typeface="Times New Roman"/>
                    <a:ea typeface="Times New Roman"/>
                  </a:rPr>
                  <a:t>Electron</a:t>
                </a:r>
                <a:endParaRPr lang="en-US" sz="1400" b="1" dirty="0">
                  <a:effectLst/>
                  <a:latin typeface="Times New Roman"/>
                  <a:ea typeface="Times New Roman"/>
                </a:endParaRPr>
              </a:p>
            </p:txBody>
          </p:sp>
        </p:grpSp>
        <p:sp>
          <p:nvSpPr>
            <p:cNvPr id="52" name="Text Box 124"/>
            <p:cNvSpPr txBox="1">
              <a:spLocks noChangeArrowheads="1"/>
            </p:cNvSpPr>
            <p:nvPr/>
          </p:nvSpPr>
          <p:spPr bwMode="auto">
            <a:xfrm>
              <a:off x="4476816" y="513757"/>
              <a:ext cx="399984" cy="44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235"/>
                </a:spcBef>
                <a:spcAft>
                  <a:spcPts val="0"/>
                </a:spcAft>
              </a:pPr>
              <a:r>
                <a:rPr lang="vi-VN" dirty="0">
                  <a:effectLst/>
                  <a:latin typeface="Times New Roman"/>
                  <a:ea typeface="Times New Roman"/>
                </a:rPr>
                <a:t>P</a:t>
              </a:r>
              <a:endParaRPr lang="en-US" dirty="0">
                <a:effectLst/>
                <a:latin typeface="Times New Roman"/>
                <a:ea typeface="Times New Roman"/>
              </a:endParaRPr>
            </a:p>
          </p:txBody>
        </p:sp>
        <p:sp>
          <p:nvSpPr>
            <p:cNvPr id="53" name="Text Box 122"/>
            <p:cNvSpPr txBox="1">
              <a:spLocks noChangeArrowheads="1"/>
            </p:cNvSpPr>
            <p:nvPr/>
          </p:nvSpPr>
          <p:spPr bwMode="auto">
            <a:xfrm>
              <a:off x="5279783" y="513757"/>
              <a:ext cx="206703" cy="44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235"/>
                </a:spcBef>
                <a:spcAft>
                  <a:spcPts val="0"/>
                </a:spcAft>
              </a:pPr>
              <a:r>
                <a:rPr lang="vi-VN" dirty="0">
                  <a:effectLst/>
                  <a:latin typeface="Times New Roman"/>
                  <a:ea typeface="Times New Roman"/>
                </a:rPr>
                <a:t>N</a:t>
              </a:r>
              <a:endParaRPr lang="en-US" dirty="0">
                <a:effectLst/>
                <a:latin typeface="Times New Roman"/>
                <a:ea typeface="Times New Roman"/>
              </a:endParaRPr>
            </a:p>
          </p:txBody>
        </p:sp>
      </p:grpSp>
      <p:sp>
        <p:nvSpPr>
          <p:cNvPr id="6" name="Rectangle 5"/>
          <p:cNvSpPr/>
          <p:nvPr/>
        </p:nvSpPr>
        <p:spPr>
          <a:xfrm>
            <a:off x="2667000" y="6182380"/>
            <a:ext cx="3866764" cy="523220"/>
          </a:xfrm>
          <a:prstGeom prst="rect">
            <a:avLst/>
          </a:prstGeom>
        </p:spPr>
        <p:txBody>
          <a:bodyPr wrap="none">
            <a:spAutoFit/>
          </a:bodyPr>
          <a:lstStyle/>
          <a:p>
            <a:r>
              <a:rPr lang="vi-VN" sz="2800" i="1" dirty="0"/>
              <a:t>Hình </a:t>
            </a:r>
            <a:r>
              <a:rPr lang="en-US" sz="2800" i="1" dirty="0" smtClean="0"/>
              <a:t>2</a:t>
            </a:r>
            <a:r>
              <a:rPr lang="vi-VN" sz="2800" i="1" dirty="0" smtClean="0"/>
              <a:t>.</a:t>
            </a:r>
            <a:r>
              <a:rPr lang="en-US" sz="2800" i="1" dirty="0" smtClean="0"/>
              <a:t>1</a:t>
            </a:r>
            <a:r>
              <a:rPr lang="vi-VN" sz="2800" i="1" dirty="0" smtClean="0"/>
              <a:t>: </a:t>
            </a:r>
            <a:r>
              <a:rPr lang="vi-VN" sz="2800" i="1" dirty="0"/>
              <a:t>Cấu tạo đi-ốt.</a:t>
            </a:r>
            <a:endParaRPr lang="en-US" sz="2800" i="1" dirty="0"/>
          </a:p>
        </p:txBody>
      </p:sp>
      <p:grpSp>
        <p:nvGrpSpPr>
          <p:cNvPr id="67" name="Group 66"/>
          <p:cNvGrpSpPr/>
          <p:nvPr/>
        </p:nvGrpSpPr>
        <p:grpSpPr>
          <a:xfrm>
            <a:off x="609600" y="3048000"/>
            <a:ext cx="7696200" cy="2922080"/>
            <a:chOff x="609600" y="3048000"/>
            <a:chExt cx="7696200" cy="2922080"/>
          </a:xfrm>
        </p:grpSpPr>
        <p:grpSp>
          <p:nvGrpSpPr>
            <p:cNvPr id="5" name="Group 4"/>
            <p:cNvGrpSpPr/>
            <p:nvPr/>
          </p:nvGrpSpPr>
          <p:grpSpPr>
            <a:xfrm>
              <a:off x="609600" y="3048000"/>
              <a:ext cx="7696200" cy="2922080"/>
              <a:chOff x="609600" y="3048000"/>
              <a:chExt cx="7696200" cy="2922080"/>
            </a:xfrm>
          </p:grpSpPr>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5451" y="38872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5451" y="4209188"/>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3047" y="45163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3047" y="4804481"/>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80907" y="4209188"/>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68502" y="45163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68502" y="4804481"/>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80907" y="38872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3958" y="38872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3958" y="4209188"/>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1553" y="45163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1553" y="4804481"/>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62200" y="38872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62200" y="4209188"/>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51567" y="45163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51567" y="4804481"/>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29809" y="38872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29809" y="4209188"/>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7405" y="4516389"/>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7405" y="4804481"/>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40842" y="3871120"/>
                <a:ext cx="1903228" cy="1128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AutoShape 134"/>
              <p:cNvSpPr>
                <a:spLocks/>
              </p:cNvSpPr>
              <p:nvPr/>
            </p:nvSpPr>
            <p:spPr bwMode="auto">
              <a:xfrm>
                <a:off x="609600" y="3800568"/>
                <a:ext cx="7696200" cy="1269958"/>
              </a:xfrm>
              <a:custGeom>
                <a:avLst/>
                <a:gdLst>
                  <a:gd name="T0" fmla="+- 0 6942 6291"/>
                  <a:gd name="T1" fmla="*/ T0 w 4343"/>
                  <a:gd name="T2" fmla="+- 0 2543 1679"/>
                  <a:gd name="T3" fmla="*/ 2543 h 864"/>
                  <a:gd name="T4" fmla="+- 0 9982 6291"/>
                  <a:gd name="T5" fmla="*/ T4 w 4343"/>
                  <a:gd name="T6" fmla="+- 0 2543 1679"/>
                  <a:gd name="T7" fmla="*/ 2543 h 864"/>
                  <a:gd name="T8" fmla="+- 0 9982 6291"/>
                  <a:gd name="T9" fmla="*/ T8 w 4343"/>
                  <a:gd name="T10" fmla="+- 0 1679 1679"/>
                  <a:gd name="T11" fmla="*/ 1679 h 864"/>
                  <a:gd name="T12" fmla="+- 0 6942 6291"/>
                  <a:gd name="T13" fmla="*/ T12 w 4343"/>
                  <a:gd name="T14" fmla="+- 0 1679 1679"/>
                  <a:gd name="T15" fmla="*/ 1679 h 864"/>
                  <a:gd name="T16" fmla="+- 0 6942 6291"/>
                  <a:gd name="T17" fmla="*/ T16 w 4343"/>
                  <a:gd name="T18" fmla="+- 0 2543 1679"/>
                  <a:gd name="T19" fmla="*/ 2543 h 864"/>
                  <a:gd name="T20" fmla="+- 0 9982 6291"/>
                  <a:gd name="T21" fmla="*/ T20 w 4343"/>
                  <a:gd name="T22" fmla="+- 0 2101 1679"/>
                  <a:gd name="T23" fmla="*/ 2101 h 864"/>
                  <a:gd name="T24" fmla="+- 0 10633 6291"/>
                  <a:gd name="T25" fmla="*/ T24 w 4343"/>
                  <a:gd name="T26" fmla="+- 0 2101 1679"/>
                  <a:gd name="T27" fmla="*/ 2101 h 864"/>
                  <a:gd name="T28" fmla="+- 0 6291 6291"/>
                  <a:gd name="T29" fmla="*/ T28 w 4343"/>
                  <a:gd name="T30" fmla="+- 0 2111 1679"/>
                  <a:gd name="T31" fmla="*/ 2111 h 864"/>
                  <a:gd name="T32" fmla="+- 0 6942 6291"/>
                  <a:gd name="T33" fmla="*/ T32 w 4343"/>
                  <a:gd name="T34" fmla="+- 0 2111 1679"/>
                  <a:gd name="T35" fmla="*/ 2111 h 864"/>
                  <a:gd name="T36" fmla="+- 0 8245 6291"/>
                  <a:gd name="T37" fmla="*/ T36 w 4343"/>
                  <a:gd name="T38" fmla="+- 0 1679 1679"/>
                  <a:gd name="T39" fmla="*/ 1679 h 864"/>
                  <a:gd name="T40" fmla="+- 0 8245 6291"/>
                  <a:gd name="T41" fmla="*/ T40 w 4343"/>
                  <a:gd name="T42" fmla="+- 0 2543 1679"/>
                  <a:gd name="T43" fmla="*/ 2543 h 864"/>
                  <a:gd name="T44" fmla="+- 0 8679 6291"/>
                  <a:gd name="T45" fmla="*/ T44 w 4343"/>
                  <a:gd name="T46" fmla="+- 0 1679 1679"/>
                  <a:gd name="T47" fmla="*/ 1679 h 864"/>
                  <a:gd name="T48" fmla="+- 0 8679 6291"/>
                  <a:gd name="T49" fmla="*/ T48 w 4343"/>
                  <a:gd name="T50" fmla="+- 0 2543 1679"/>
                  <a:gd name="T51" fmla="*/ 2543 h 86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4343" h="864">
                    <a:moveTo>
                      <a:pt x="651" y="864"/>
                    </a:moveTo>
                    <a:lnTo>
                      <a:pt x="3691" y="864"/>
                    </a:lnTo>
                    <a:lnTo>
                      <a:pt x="3691" y="0"/>
                    </a:lnTo>
                    <a:lnTo>
                      <a:pt x="651" y="0"/>
                    </a:lnTo>
                    <a:lnTo>
                      <a:pt x="651" y="864"/>
                    </a:lnTo>
                    <a:moveTo>
                      <a:pt x="3691" y="422"/>
                    </a:moveTo>
                    <a:lnTo>
                      <a:pt x="4342" y="422"/>
                    </a:lnTo>
                    <a:moveTo>
                      <a:pt x="0" y="432"/>
                    </a:moveTo>
                    <a:lnTo>
                      <a:pt x="651" y="432"/>
                    </a:lnTo>
                    <a:moveTo>
                      <a:pt x="1954" y="0"/>
                    </a:moveTo>
                    <a:lnTo>
                      <a:pt x="1954" y="864"/>
                    </a:lnTo>
                    <a:moveTo>
                      <a:pt x="2388" y="0"/>
                    </a:moveTo>
                    <a:lnTo>
                      <a:pt x="2388" y="864"/>
                    </a:lnTo>
                  </a:path>
                </a:pathLst>
              </a:custGeom>
              <a:noFill/>
              <a:ln w="32994">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pic>
            <p:nvPicPr>
              <p:cNvPr id="36" name="Picture 3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40102" y="3871120"/>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40102" y="4193020"/>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7698" y="4500220"/>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7698" y="4788312"/>
                <a:ext cx="256953" cy="21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AutoShape 125"/>
              <p:cNvSpPr>
                <a:spLocks/>
              </p:cNvSpPr>
              <p:nvPr/>
            </p:nvSpPr>
            <p:spPr bwMode="auto">
              <a:xfrm>
                <a:off x="4072270" y="3403706"/>
                <a:ext cx="769088" cy="2035754"/>
              </a:xfrm>
              <a:custGeom>
                <a:avLst/>
                <a:gdLst>
                  <a:gd name="T0" fmla="+- 0 8245 8245"/>
                  <a:gd name="T1" fmla="*/ T0 w 434"/>
                  <a:gd name="T2" fmla="+- 0 1517 1409"/>
                  <a:gd name="T3" fmla="*/ 1517 h 1385"/>
                  <a:gd name="T4" fmla="+- 0 8679 8245"/>
                  <a:gd name="T5" fmla="*/ T4 w 434"/>
                  <a:gd name="T6" fmla="+- 0 1517 1409"/>
                  <a:gd name="T7" fmla="*/ 1517 h 1385"/>
                  <a:gd name="T8" fmla="+- 0 8335 8245"/>
                  <a:gd name="T9" fmla="*/ T8 w 434"/>
                  <a:gd name="T10" fmla="+- 0 1428 1409"/>
                  <a:gd name="T11" fmla="*/ 1428 h 1385"/>
                  <a:gd name="T12" fmla="+- 0 8245 8245"/>
                  <a:gd name="T13" fmla="*/ T12 w 434"/>
                  <a:gd name="T14" fmla="+- 0 1517 1409"/>
                  <a:gd name="T15" fmla="*/ 1517 h 1385"/>
                  <a:gd name="T16" fmla="+- 0 8335 8245"/>
                  <a:gd name="T17" fmla="*/ T16 w 434"/>
                  <a:gd name="T18" fmla="+- 0 1606 1409"/>
                  <a:gd name="T19" fmla="*/ 1606 h 1385"/>
                  <a:gd name="T20" fmla="+- 0 8245 8245"/>
                  <a:gd name="T21" fmla="*/ T20 w 434"/>
                  <a:gd name="T22" fmla="+- 0 1409 1409"/>
                  <a:gd name="T23" fmla="*/ 1409 h 1385"/>
                  <a:gd name="T24" fmla="+- 0 8245 8245"/>
                  <a:gd name="T25" fmla="*/ T24 w 434"/>
                  <a:gd name="T26" fmla="+- 0 1682 1409"/>
                  <a:gd name="T27" fmla="*/ 1682 h 1385"/>
                  <a:gd name="T28" fmla="+- 0 8679 8245"/>
                  <a:gd name="T29" fmla="*/ T28 w 434"/>
                  <a:gd name="T30" fmla="+- 0 1409 1409"/>
                  <a:gd name="T31" fmla="*/ 1409 h 1385"/>
                  <a:gd name="T32" fmla="+- 0 8679 8245"/>
                  <a:gd name="T33" fmla="*/ T32 w 434"/>
                  <a:gd name="T34" fmla="+- 0 1682 1409"/>
                  <a:gd name="T35" fmla="*/ 1682 h 1385"/>
                  <a:gd name="T36" fmla="+- 0 8245 8245"/>
                  <a:gd name="T37" fmla="*/ T36 w 434"/>
                  <a:gd name="T38" fmla="+- 0 2510 1409"/>
                  <a:gd name="T39" fmla="*/ 2510 h 1385"/>
                  <a:gd name="T40" fmla="+- 0 8245 8245"/>
                  <a:gd name="T41" fmla="*/ T40 w 434"/>
                  <a:gd name="T42" fmla="+- 0 2759 1409"/>
                  <a:gd name="T43" fmla="*/ 2759 h 1385"/>
                  <a:gd name="T44" fmla="+- 0 8679 8245"/>
                  <a:gd name="T45" fmla="*/ T44 w 434"/>
                  <a:gd name="T46" fmla="+- 0 2526 1409"/>
                  <a:gd name="T47" fmla="*/ 2526 h 1385"/>
                  <a:gd name="T48" fmla="+- 0 8679 8245"/>
                  <a:gd name="T49" fmla="*/ T48 w 434"/>
                  <a:gd name="T50" fmla="+- 0 2759 1409"/>
                  <a:gd name="T51" fmla="*/ 2759 h 1385"/>
                  <a:gd name="T52" fmla="+- 0 8245 8245"/>
                  <a:gd name="T53" fmla="*/ T52 w 434"/>
                  <a:gd name="T54" fmla="+- 0 2705 1409"/>
                  <a:gd name="T55" fmla="*/ 2705 h 1385"/>
                  <a:gd name="T56" fmla="+- 0 8679 8245"/>
                  <a:gd name="T57" fmla="*/ T56 w 434"/>
                  <a:gd name="T58" fmla="+- 0 2705 1409"/>
                  <a:gd name="T59" fmla="*/ 2705 h 1385"/>
                  <a:gd name="T60" fmla="+- 0 8335 8245"/>
                  <a:gd name="T61" fmla="*/ T60 w 434"/>
                  <a:gd name="T62" fmla="+- 0 2615 1409"/>
                  <a:gd name="T63" fmla="*/ 2615 h 1385"/>
                  <a:gd name="T64" fmla="+- 0 8245 8245"/>
                  <a:gd name="T65" fmla="*/ T64 w 434"/>
                  <a:gd name="T66" fmla="+- 0 2705 1409"/>
                  <a:gd name="T67" fmla="*/ 2705 h 1385"/>
                  <a:gd name="T68" fmla="+- 0 8335 8245"/>
                  <a:gd name="T69" fmla="*/ T68 w 434"/>
                  <a:gd name="T70" fmla="+- 0 2794 1409"/>
                  <a:gd name="T71" fmla="*/ 2794 h 1385"/>
                  <a:gd name="T72" fmla="+- 0 8589 8245"/>
                  <a:gd name="T73" fmla="*/ T72 w 434"/>
                  <a:gd name="T74" fmla="+- 0 2794 1409"/>
                  <a:gd name="T75" fmla="*/ 2794 h 1385"/>
                  <a:gd name="T76" fmla="+- 0 8679 8245"/>
                  <a:gd name="T77" fmla="*/ T76 w 434"/>
                  <a:gd name="T78" fmla="+- 0 2705 1409"/>
                  <a:gd name="T79" fmla="*/ 2705 h 1385"/>
                  <a:gd name="T80" fmla="+- 0 8589 8245"/>
                  <a:gd name="T81" fmla="*/ T80 w 434"/>
                  <a:gd name="T82" fmla="+- 0 2615 1409"/>
                  <a:gd name="T83" fmla="*/ 2615 h 138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434" h="1385">
                    <a:moveTo>
                      <a:pt x="0" y="108"/>
                    </a:moveTo>
                    <a:lnTo>
                      <a:pt x="434" y="108"/>
                    </a:lnTo>
                    <a:moveTo>
                      <a:pt x="90" y="19"/>
                    </a:moveTo>
                    <a:lnTo>
                      <a:pt x="0" y="108"/>
                    </a:lnTo>
                    <a:lnTo>
                      <a:pt x="90" y="197"/>
                    </a:lnTo>
                    <a:moveTo>
                      <a:pt x="0" y="0"/>
                    </a:moveTo>
                    <a:lnTo>
                      <a:pt x="0" y="273"/>
                    </a:lnTo>
                    <a:moveTo>
                      <a:pt x="434" y="0"/>
                    </a:moveTo>
                    <a:lnTo>
                      <a:pt x="434" y="273"/>
                    </a:lnTo>
                    <a:moveTo>
                      <a:pt x="0" y="1101"/>
                    </a:moveTo>
                    <a:lnTo>
                      <a:pt x="0" y="1350"/>
                    </a:lnTo>
                    <a:moveTo>
                      <a:pt x="434" y="1117"/>
                    </a:moveTo>
                    <a:lnTo>
                      <a:pt x="434" y="1350"/>
                    </a:lnTo>
                    <a:moveTo>
                      <a:pt x="0" y="1296"/>
                    </a:moveTo>
                    <a:lnTo>
                      <a:pt x="434" y="1296"/>
                    </a:lnTo>
                    <a:moveTo>
                      <a:pt x="90" y="1206"/>
                    </a:moveTo>
                    <a:lnTo>
                      <a:pt x="0" y="1296"/>
                    </a:lnTo>
                    <a:lnTo>
                      <a:pt x="90" y="1385"/>
                    </a:lnTo>
                    <a:moveTo>
                      <a:pt x="344" y="1385"/>
                    </a:moveTo>
                    <a:lnTo>
                      <a:pt x="434" y="1296"/>
                    </a:lnTo>
                    <a:lnTo>
                      <a:pt x="344" y="1206"/>
                    </a:lnTo>
                  </a:path>
                </a:pathLst>
              </a:custGeom>
              <a:noFill/>
              <a:ln w="18331">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1" name="Text Box 124"/>
              <p:cNvSpPr txBox="1">
                <a:spLocks noChangeArrowheads="1"/>
              </p:cNvSpPr>
              <p:nvPr/>
            </p:nvSpPr>
            <p:spPr bwMode="auto">
              <a:xfrm>
                <a:off x="2773326" y="3274358"/>
                <a:ext cx="792126" cy="55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235"/>
                  </a:spcBef>
                  <a:spcAft>
                    <a:spcPts val="0"/>
                  </a:spcAft>
                </a:pPr>
                <a:r>
                  <a:rPr lang="vi-VN" b="1" dirty="0">
                    <a:effectLst/>
                    <a:latin typeface="Times New Roman"/>
                    <a:ea typeface="Times New Roman"/>
                  </a:rPr>
                  <a:t>P</a:t>
                </a:r>
                <a:endParaRPr lang="en-US" b="1" dirty="0">
                  <a:effectLst/>
                  <a:latin typeface="Times New Roman"/>
                  <a:ea typeface="Times New Roman"/>
                </a:endParaRPr>
              </a:p>
            </p:txBody>
          </p:sp>
          <p:sp>
            <p:nvSpPr>
              <p:cNvPr id="42" name="Text Box 123"/>
              <p:cNvSpPr txBox="1">
                <a:spLocks noChangeArrowheads="1"/>
              </p:cNvSpPr>
              <p:nvPr/>
            </p:nvSpPr>
            <p:spPr bwMode="auto">
              <a:xfrm>
                <a:off x="4284921" y="3048000"/>
                <a:ext cx="1201479" cy="55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65"/>
                  </a:spcBef>
                  <a:spcAft>
                    <a:spcPts val="0"/>
                  </a:spcAft>
                </a:pPr>
                <a:r>
                  <a:rPr lang="vi-VN" b="1" dirty="0">
                    <a:effectLst/>
                    <a:latin typeface="Times New Roman"/>
                    <a:ea typeface="Times New Roman"/>
                  </a:rPr>
                  <a:t>Vtx</a:t>
                </a:r>
                <a:endParaRPr lang="en-US" b="1" dirty="0">
                  <a:effectLst/>
                  <a:latin typeface="Times New Roman"/>
                  <a:ea typeface="Times New Roman"/>
                </a:endParaRPr>
              </a:p>
            </p:txBody>
          </p:sp>
          <p:sp>
            <p:nvSpPr>
              <p:cNvPr id="43" name="Text Box 122"/>
              <p:cNvSpPr txBox="1">
                <a:spLocks noChangeArrowheads="1"/>
              </p:cNvSpPr>
              <p:nvPr/>
            </p:nvSpPr>
            <p:spPr bwMode="auto">
              <a:xfrm>
                <a:off x="5856767" y="3269950"/>
                <a:ext cx="409353" cy="55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235"/>
                  </a:spcBef>
                  <a:spcAft>
                    <a:spcPts val="0"/>
                  </a:spcAft>
                </a:pPr>
                <a:r>
                  <a:rPr lang="vi-VN" b="1" dirty="0">
                    <a:effectLst/>
                    <a:latin typeface="Times New Roman"/>
                    <a:ea typeface="Times New Roman"/>
                  </a:rPr>
                  <a:t>N</a:t>
                </a:r>
                <a:endParaRPr lang="en-US" b="1" dirty="0">
                  <a:effectLst/>
                  <a:latin typeface="Times New Roman"/>
                  <a:ea typeface="Times New Roman"/>
                </a:endParaRPr>
              </a:p>
            </p:txBody>
          </p:sp>
          <p:sp>
            <p:nvSpPr>
              <p:cNvPr id="44" name="Text Box 121"/>
              <p:cNvSpPr txBox="1">
                <a:spLocks noChangeArrowheads="1"/>
              </p:cNvSpPr>
              <p:nvPr/>
            </p:nvSpPr>
            <p:spPr bwMode="auto">
              <a:xfrm>
                <a:off x="3452037" y="5507075"/>
                <a:ext cx="4548963" cy="463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40"/>
                  </a:spcBef>
                  <a:spcAft>
                    <a:spcPts val="0"/>
                  </a:spcAft>
                </a:pPr>
                <a:r>
                  <a:rPr lang="en-US" sz="2400" dirty="0" err="1" smtClean="0">
                    <a:latin typeface="Times New Roman"/>
                    <a:ea typeface="Times New Roman"/>
                  </a:rPr>
                  <a:t>Hàng</a:t>
                </a:r>
                <a:r>
                  <a:rPr lang="en-US" sz="2400" dirty="0" smtClean="0">
                    <a:latin typeface="Times New Roman"/>
                    <a:ea typeface="Times New Roman"/>
                  </a:rPr>
                  <a:t> </a:t>
                </a:r>
                <a:r>
                  <a:rPr lang="en-US" sz="2400" dirty="0" err="1" smtClean="0">
                    <a:latin typeface="Times New Roman"/>
                    <a:ea typeface="Times New Roman"/>
                  </a:rPr>
                  <a:t>rào</a:t>
                </a:r>
                <a:r>
                  <a:rPr lang="en-US" sz="2400" dirty="0" smtClean="0">
                    <a:latin typeface="Times New Roman"/>
                    <a:ea typeface="Times New Roman"/>
                  </a:rPr>
                  <a:t> </a:t>
                </a:r>
                <a:r>
                  <a:rPr lang="en-US" sz="2400" dirty="0" err="1" smtClean="0">
                    <a:latin typeface="Times New Roman"/>
                    <a:ea typeface="Times New Roman"/>
                  </a:rPr>
                  <a:t>điện</a:t>
                </a:r>
                <a:r>
                  <a:rPr lang="en-US" sz="2400" dirty="0" smtClean="0">
                    <a:latin typeface="Times New Roman"/>
                    <a:ea typeface="Times New Roman"/>
                  </a:rPr>
                  <a:t> </a:t>
                </a:r>
                <a:r>
                  <a:rPr lang="en-US" sz="2400" dirty="0" err="1" smtClean="0">
                    <a:latin typeface="Times New Roman"/>
                    <a:ea typeface="Times New Roman"/>
                  </a:rPr>
                  <a:t>áp</a:t>
                </a:r>
                <a:endParaRPr lang="en-US" sz="2400" dirty="0">
                  <a:effectLst/>
                  <a:latin typeface="Times New Roman"/>
                  <a:ea typeface="Times New Roman"/>
                </a:endParaRPr>
              </a:p>
            </p:txBody>
          </p:sp>
          <p:sp>
            <p:nvSpPr>
              <p:cNvPr id="45" name="Text Box 120"/>
              <p:cNvSpPr txBox="1">
                <a:spLocks noChangeArrowheads="1"/>
              </p:cNvSpPr>
              <p:nvPr/>
            </p:nvSpPr>
            <p:spPr bwMode="auto">
              <a:xfrm>
                <a:off x="4456814" y="3800569"/>
                <a:ext cx="384544" cy="1269958"/>
              </a:xfrm>
              <a:prstGeom prst="rect">
                <a:avLst/>
              </a:prstGeom>
              <a:noFill/>
              <a:ln w="33087">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36195">
                  <a:lnSpc>
                    <a:spcPts val="790"/>
                  </a:lnSpc>
                  <a:spcAft>
                    <a:spcPts val="0"/>
                  </a:spcAft>
                </a:pPr>
                <a:endParaRPr lang="en-US" sz="1100" dirty="0">
                  <a:effectLst/>
                  <a:latin typeface="Times New Roman"/>
                  <a:ea typeface="Times New Roman"/>
                </a:endParaRPr>
              </a:p>
            </p:txBody>
          </p:sp>
        </p:grpSp>
        <p:grpSp>
          <p:nvGrpSpPr>
            <p:cNvPr id="66" name="Group 65"/>
            <p:cNvGrpSpPr/>
            <p:nvPr/>
          </p:nvGrpSpPr>
          <p:grpSpPr>
            <a:xfrm>
              <a:off x="4145712" y="3790750"/>
              <a:ext cx="626013" cy="1285775"/>
              <a:chOff x="4145712" y="3790750"/>
              <a:chExt cx="626013" cy="1285775"/>
            </a:xfrm>
          </p:grpSpPr>
          <p:sp>
            <p:nvSpPr>
              <p:cNvPr id="7" name="Oval 6"/>
              <p:cNvSpPr/>
              <p:nvPr/>
            </p:nvSpPr>
            <p:spPr>
              <a:xfrm>
                <a:off x="4145712" y="3887289"/>
                <a:ext cx="182880" cy="1828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p:cNvSpPr/>
              <p:nvPr/>
            </p:nvSpPr>
            <p:spPr>
              <a:xfrm>
                <a:off x="4162925" y="4207845"/>
                <a:ext cx="182880" cy="1828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p:cNvSpPr/>
              <p:nvPr/>
            </p:nvSpPr>
            <p:spPr>
              <a:xfrm>
                <a:off x="4171750" y="4501903"/>
                <a:ext cx="182880" cy="1828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p:cNvSpPr/>
              <p:nvPr/>
            </p:nvSpPr>
            <p:spPr>
              <a:xfrm>
                <a:off x="4171750" y="4800600"/>
                <a:ext cx="182880" cy="1828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20069" y="3790750"/>
                <a:ext cx="251656" cy="369332"/>
              </a:xfrm>
              <a:prstGeom prst="rect">
                <a:avLst/>
              </a:prstGeom>
              <a:noFill/>
            </p:spPr>
            <p:txBody>
              <a:bodyPr wrap="square" rtlCol="0">
                <a:spAutoFit/>
              </a:bodyPr>
              <a:lstStyle/>
              <a:p>
                <a:r>
                  <a:rPr lang="en-US" dirty="0" smtClean="0"/>
                  <a:t>+</a:t>
                </a:r>
                <a:endParaRPr lang="en-US" dirty="0"/>
              </a:p>
            </p:txBody>
          </p:sp>
          <p:sp>
            <p:nvSpPr>
              <p:cNvPr id="59" name="TextBox 58"/>
              <p:cNvSpPr txBox="1"/>
              <p:nvPr/>
            </p:nvSpPr>
            <p:spPr>
              <a:xfrm>
                <a:off x="4518469" y="4116400"/>
                <a:ext cx="251656" cy="369332"/>
              </a:xfrm>
              <a:prstGeom prst="rect">
                <a:avLst/>
              </a:prstGeom>
              <a:noFill/>
            </p:spPr>
            <p:txBody>
              <a:bodyPr wrap="square" rtlCol="0">
                <a:spAutoFit/>
              </a:bodyPr>
              <a:lstStyle/>
              <a:p>
                <a:r>
                  <a:rPr lang="en-US" dirty="0" smtClean="0"/>
                  <a:t>+</a:t>
                </a:r>
                <a:endParaRPr lang="en-US" dirty="0"/>
              </a:p>
            </p:txBody>
          </p:sp>
          <p:sp>
            <p:nvSpPr>
              <p:cNvPr id="60" name="TextBox 59"/>
              <p:cNvSpPr txBox="1"/>
              <p:nvPr/>
            </p:nvSpPr>
            <p:spPr>
              <a:xfrm>
                <a:off x="4495800" y="4431268"/>
                <a:ext cx="251656" cy="369332"/>
              </a:xfrm>
              <a:prstGeom prst="rect">
                <a:avLst/>
              </a:prstGeom>
              <a:noFill/>
            </p:spPr>
            <p:txBody>
              <a:bodyPr wrap="square" rtlCol="0">
                <a:spAutoFit/>
              </a:bodyPr>
              <a:lstStyle/>
              <a:p>
                <a:r>
                  <a:rPr lang="en-US" dirty="0" smtClean="0"/>
                  <a:t>+</a:t>
                </a:r>
                <a:endParaRPr lang="en-US" dirty="0"/>
              </a:p>
            </p:txBody>
          </p:sp>
          <p:sp>
            <p:nvSpPr>
              <p:cNvPr id="61" name="TextBox 60"/>
              <p:cNvSpPr txBox="1"/>
              <p:nvPr/>
            </p:nvSpPr>
            <p:spPr>
              <a:xfrm>
                <a:off x="4505425" y="4707193"/>
                <a:ext cx="251656" cy="369332"/>
              </a:xfrm>
              <a:prstGeom prst="rect">
                <a:avLst/>
              </a:prstGeom>
              <a:noFill/>
            </p:spPr>
            <p:txBody>
              <a:bodyPr wrap="square" rtlCol="0">
                <a:spAutoFit/>
              </a:bodyPr>
              <a:lstStyle/>
              <a:p>
                <a:r>
                  <a:rPr lang="en-US" dirty="0" smtClean="0"/>
                  <a:t>+</a:t>
                </a:r>
                <a:endParaRPr lang="en-US" dirty="0"/>
              </a:p>
            </p:txBody>
          </p:sp>
          <p:sp>
            <p:nvSpPr>
              <p:cNvPr id="62" name="TextBox 61"/>
              <p:cNvSpPr txBox="1"/>
              <p:nvPr/>
            </p:nvSpPr>
            <p:spPr>
              <a:xfrm>
                <a:off x="4286450" y="3791550"/>
                <a:ext cx="142410" cy="369332"/>
              </a:xfrm>
              <a:prstGeom prst="rect">
                <a:avLst/>
              </a:prstGeom>
              <a:noFill/>
            </p:spPr>
            <p:txBody>
              <a:bodyPr wrap="square" rtlCol="0">
                <a:spAutoFit/>
              </a:bodyPr>
              <a:lstStyle/>
              <a:p>
                <a:r>
                  <a:rPr lang="en-US" dirty="0" smtClean="0"/>
                  <a:t>-</a:t>
                </a:r>
                <a:endParaRPr lang="en-US" dirty="0"/>
              </a:p>
            </p:txBody>
          </p:sp>
          <p:sp>
            <p:nvSpPr>
              <p:cNvPr id="63" name="TextBox 62"/>
              <p:cNvSpPr txBox="1"/>
              <p:nvPr/>
            </p:nvSpPr>
            <p:spPr>
              <a:xfrm>
                <a:off x="4286450" y="4126468"/>
                <a:ext cx="142410" cy="369332"/>
              </a:xfrm>
              <a:prstGeom prst="rect">
                <a:avLst/>
              </a:prstGeom>
              <a:noFill/>
            </p:spPr>
            <p:txBody>
              <a:bodyPr wrap="square" rtlCol="0">
                <a:spAutoFit/>
              </a:bodyPr>
              <a:lstStyle/>
              <a:p>
                <a:r>
                  <a:rPr lang="en-US" dirty="0" smtClean="0"/>
                  <a:t>-</a:t>
                </a:r>
                <a:endParaRPr lang="en-US" dirty="0"/>
              </a:p>
            </p:txBody>
          </p:sp>
          <p:sp>
            <p:nvSpPr>
              <p:cNvPr id="64" name="TextBox 63"/>
              <p:cNvSpPr txBox="1"/>
              <p:nvPr/>
            </p:nvSpPr>
            <p:spPr>
              <a:xfrm>
                <a:off x="4296075" y="4431268"/>
                <a:ext cx="142410" cy="369332"/>
              </a:xfrm>
              <a:prstGeom prst="rect">
                <a:avLst/>
              </a:prstGeom>
              <a:noFill/>
            </p:spPr>
            <p:txBody>
              <a:bodyPr wrap="square" rtlCol="0">
                <a:spAutoFit/>
              </a:bodyPr>
              <a:lstStyle/>
              <a:p>
                <a:r>
                  <a:rPr lang="en-US" dirty="0" smtClean="0"/>
                  <a:t>-</a:t>
                </a:r>
                <a:endParaRPr lang="en-US" dirty="0"/>
              </a:p>
            </p:txBody>
          </p:sp>
          <p:sp>
            <p:nvSpPr>
              <p:cNvPr id="65" name="TextBox 64"/>
              <p:cNvSpPr txBox="1"/>
              <p:nvPr/>
            </p:nvSpPr>
            <p:spPr>
              <a:xfrm>
                <a:off x="4305265" y="4698368"/>
                <a:ext cx="142410" cy="369332"/>
              </a:xfrm>
              <a:prstGeom prst="rect">
                <a:avLst/>
              </a:prstGeom>
              <a:noFill/>
            </p:spPr>
            <p:txBody>
              <a:bodyPr wrap="square" rtlCol="0">
                <a:spAutoFit/>
              </a:bodyPr>
              <a:lstStyle/>
              <a:p>
                <a:r>
                  <a:rPr lang="en-US" dirty="0" smtClean="0"/>
                  <a:t>-</a:t>
                </a:r>
                <a:endParaRPr lang="en-US" dirty="0"/>
              </a:p>
            </p:txBody>
          </p:sp>
        </p:grpSp>
      </p:grpSp>
    </p:spTree>
    <p:extLst>
      <p:ext uri="{BB962C8B-B14F-4D97-AF65-F5344CB8AC3E}">
        <p14:creationId xmlns:p14="http://schemas.microsoft.com/office/powerpoint/2010/main" val="31763475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14174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2. </a:t>
            </a:r>
            <a:r>
              <a:rPr lang="en-US" sz="3200" b="1" i="1" dirty="0" err="1" smtClean="0">
                <a:latin typeface="Arial" panose="020B0604020202020204" pitchFamily="34" charset="0"/>
                <a:cs typeface="Arial" panose="020B0604020202020204" pitchFamily="34" charset="0"/>
              </a:rPr>
              <a:t>Đặc</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điểm</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và</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ký</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hiệu</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a:t>
            </a:r>
            <a:r>
              <a:rPr lang="en-US" sz="3200" b="1" i="1" dirty="0" smtClean="0">
                <a:latin typeface="Arial" panose="020B0604020202020204" pitchFamily="34" charset="0"/>
                <a:cs typeface="Arial" panose="020B0604020202020204" pitchFamily="34" charset="0"/>
              </a:rPr>
              <a:t> - </a:t>
            </a:r>
            <a:r>
              <a:rPr lang="en-US" sz="3200" b="1" i="1" dirty="0" err="1"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584775"/>
          </a:xfrm>
          <a:prstGeom prst="rect">
            <a:avLst/>
          </a:prstGeom>
        </p:spPr>
        <p:txBody>
          <a:bodyPr wrap="square">
            <a:spAutoFit/>
          </a:bodyPr>
          <a:lstStyle/>
          <a:p>
            <a:pPr marL="0" lvl="2" algn="just" defTabSz="461963">
              <a:spcBef>
                <a:spcPts val="600"/>
              </a:spcBef>
              <a:spcAft>
                <a:spcPts val="600"/>
              </a:spcAft>
            </a:pPr>
            <a:r>
              <a:rPr lang="en-US" sz="3200" b="1" i="1" dirty="0" smtClean="0">
                <a:latin typeface="Arial" panose="020B0604020202020204" pitchFamily="34" charset="0"/>
                <a:cs typeface="Arial" panose="020B0604020202020204" pitchFamily="34" charset="0"/>
              </a:rPr>
              <a:t>2.2. </a:t>
            </a:r>
            <a:r>
              <a:rPr lang="vi-VN" sz="3200" b="1" dirty="0">
                <a:latin typeface="Arial" panose="020B0604020202020204" pitchFamily="34" charset="0"/>
                <a:cs typeface="Arial" panose="020B0604020202020204" pitchFamily="34" charset="0"/>
              </a:rPr>
              <a:t>Ký hiệu</a:t>
            </a:r>
            <a:r>
              <a:rPr lang="vi-VN" sz="3200" b="1" dirty="0" smtClean="0">
                <a:latin typeface="Arial" panose="020B0604020202020204" pitchFamily="34" charset="0"/>
                <a:cs typeface="Arial" panose="020B0604020202020204" pitchFamily="34" charset="0"/>
              </a:rPr>
              <a:t>:</a:t>
            </a:r>
            <a:r>
              <a:rPr lang="en-US" sz="3200" b="1" i="1"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sp>
        <p:nvSpPr>
          <p:cNvPr id="3" name="Rectangle 2"/>
          <p:cNvSpPr/>
          <p:nvPr/>
        </p:nvSpPr>
        <p:spPr>
          <a:xfrm>
            <a:off x="62162" y="1282243"/>
            <a:ext cx="8929437" cy="954107"/>
          </a:xfrm>
          <a:prstGeom prst="rect">
            <a:avLst/>
          </a:prstGeom>
        </p:spPr>
        <p:txBody>
          <a:bodyPr wrap="square">
            <a:spAutoFit/>
          </a:bodyPr>
          <a:lstStyle/>
          <a:p>
            <a:pPr>
              <a:tabLst>
                <a:tab pos="461963" algn="l"/>
              </a:tabLst>
            </a:pP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Bề </a:t>
            </a:r>
            <a:r>
              <a:rPr lang="vi-VN" sz="2800" dirty="0">
                <a:latin typeface="Arial" panose="020B0604020202020204" pitchFamily="34" charset="0"/>
                <a:cs typeface="Arial" panose="020B0604020202020204" pitchFamily="34" charset="0"/>
              </a:rPr>
              <a:t>ngoài đi-ốt có nhiều loại, loại thông dụng mà ta thường gặp trên ôtô như sau:</a:t>
            </a:r>
            <a:endParaRPr lang="en-US" sz="2800" dirty="0">
              <a:latin typeface="Arial" panose="020B0604020202020204" pitchFamily="34" charset="0"/>
              <a:cs typeface="Arial" panose="020B0604020202020204" pitchFamily="34" charset="0"/>
            </a:endParaRPr>
          </a:p>
        </p:txBody>
      </p:sp>
      <p:pic>
        <p:nvPicPr>
          <p:cNvPr id="56" name="image138.png"/>
          <p:cNvPicPr/>
          <p:nvPr/>
        </p:nvPicPr>
        <p:blipFill>
          <a:blip r:embed="rId3" cstate="print"/>
          <a:stretch>
            <a:fillRect/>
          </a:stretch>
        </p:blipFill>
        <p:spPr>
          <a:xfrm>
            <a:off x="228601" y="3578225"/>
            <a:ext cx="4190999" cy="1450975"/>
          </a:xfrm>
          <a:prstGeom prst="rect">
            <a:avLst/>
          </a:prstGeom>
        </p:spPr>
      </p:pic>
      <p:pic>
        <p:nvPicPr>
          <p:cNvPr id="1026" name="Picture 2" descr="E:\LONG\long\O TO\tải xuống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1625" y="2133600"/>
            <a:ext cx="3609975"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E:\LONG\long\O TO\tải xuốn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0200" y="4876800"/>
            <a:ext cx="35052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5883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14174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2. </a:t>
            </a:r>
            <a:r>
              <a:rPr lang="en-US" sz="3200" b="1" i="1" dirty="0" err="1" smtClean="0">
                <a:latin typeface="Arial" panose="020B0604020202020204" pitchFamily="34" charset="0"/>
                <a:cs typeface="Arial" panose="020B0604020202020204" pitchFamily="34" charset="0"/>
              </a:rPr>
              <a:t>Đặc</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điểm</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và</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ký</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hiệu</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a:t>
            </a:r>
            <a:r>
              <a:rPr lang="en-US" sz="3200" b="1" i="1" dirty="0" smtClean="0">
                <a:latin typeface="Arial" panose="020B0604020202020204" pitchFamily="34" charset="0"/>
                <a:cs typeface="Arial" panose="020B0604020202020204" pitchFamily="34" charset="0"/>
              </a:rPr>
              <a:t> - </a:t>
            </a:r>
            <a:r>
              <a:rPr lang="en-US" sz="3200" b="1" i="1" dirty="0" err="1"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584775"/>
          </a:xfrm>
          <a:prstGeom prst="rect">
            <a:avLst/>
          </a:prstGeom>
        </p:spPr>
        <p:txBody>
          <a:bodyPr wrap="square">
            <a:spAutoFit/>
          </a:bodyPr>
          <a:lstStyle/>
          <a:p>
            <a:pPr marL="0" lvl="2" algn="just" defTabSz="461963">
              <a:spcBef>
                <a:spcPts val="600"/>
              </a:spcBef>
              <a:spcAft>
                <a:spcPts val="600"/>
              </a:spcAft>
            </a:pPr>
            <a:r>
              <a:rPr lang="en-US" sz="3200" b="1" i="1" dirty="0" smtClean="0">
                <a:latin typeface="Arial" panose="020B0604020202020204" pitchFamily="34" charset="0"/>
                <a:cs typeface="Arial" panose="020B0604020202020204" pitchFamily="34" charset="0"/>
              </a:rPr>
              <a:t>2.2. </a:t>
            </a:r>
            <a:r>
              <a:rPr lang="vi-VN" sz="3200" b="1" dirty="0">
                <a:latin typeface="Arial" panose="020B0604020202020204" pitchFamily="34" charset="0"/>
                <a:cs typeface="Arial" panose="020B0604020202020204" pitchFamily="34" charset="0"/>
              </a:rPr>
              <a:t>Ký hiệu</a:t>
            </a:r>
            <a:r>
              <a:rPr lang="vi-VN" sz="3200" b="1" dirty="0" smtClean="0">
                <a:latin typeface="Arial" panose="020B0604020202020204" pitchFamily="34" charset="0"/>
                <a:cs typeface="Arial" panose="020B0604020202020204" pitchFamily="34" charset="0"/>
              </a:rPr>
              <a:t>:</a:t>
            </a:r>
            <a:r>
              <a:rPr lang="en-US" sz="3200" b="1" i="1"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sp>
        <p:nvSpPr>
          <p:cNvPr id="5" name="Rectangle 4"/>
          <p:cNvSpPr/>
          <p:nvPr/>
        </p:nvSpPr>
        <p:spPr>
          <a:xfrm>
            <a:off x="200526" y="1305580"/>
            <a:ext cx="6528069" cy="523220"/>
          </a:xfrm>
          <a:prstGeom prst="rect">
            <a:avLst/>
          </a:prstGeom>
        </p:spPr>
        <p:txBody>
          <a:bodyPr wrap="none">
            <a:spAutoFit/>
          </a:bodyPr>
          <a:lstStyle/>
          <a:p>
            <a:pPr defTabSz="404813">
              <a:tabLst>
                <a:tab pos="461963" algn="l"/>
              </a:tabLst>
            </a:pPr>
            <a:r>
              <a:rPr lang="en-US" sz="2800" dirty="0" smtClean="0"/>
              <a:t>	</a:t>
            </a:r>
            <a:r>
              <a:rPr lang="vi-VN" sz="2800" dirty="0" smtClean="0"/>
              <a:t>Đi-ốt </a:t>
            </a:r>
            <a:r>
              <a:rPr lang="vi-VN" sz="2800" dirty="0"/>
              <a:t>loại thường có ký hiệu như sau:</a:t>
            </a:r>
            <a:endParaRPr lang="en-US" sz="2800" dirty="0"/>
          </a:p>
        </p:txBody>
      </p:sp>
      <p:grpSp>
        <p:nvGrpSpPr>
          <p:cNvPr id="9" name="Group 8"/>
          <p:cNvGrpSpPr>
            <a:grpSpLocks/>
          </p:cNvGrpSpPr>
          <p:nvPr/>
        </p:nvGrpSpPr>
        <p:grpSpPr bwMode="auto">
          <a:xfrm>
            <a:off x="2060452" y="2362200"/>
            <a:ext cx="4949948" cy="1428750"/>
            <a:chOff x="5511" y="171"/>
            <a:chExt cx="1733" cy="660"/>
          </a:xfrm>
        </p:grpSpPr>
        <p:sp>
          <p:nvSpPr>
            <p:cNvPr id="10" name="AutoShape 111"/>
            <p:cNvSpPr>
              <a:spLocks/>
            </p:cNvSpPr>
            <p:nvPr/>
          </p:nvSpPr>
          <p:spPr bwMode="auto">
            <a:xfrm>
              <a:off x="5564" y="270"/>
              <a:ext cx="1074" cy="535"/>
            </a:xfrm>
            <a:custGeom>
              <a:avLst/>
              <a:gdLst>
                <a:gd name="T0" fmla="+- 0 6101 5564"/>
                <a:gd name="T1" fmla="*/ T0 w 1074"/>
                <a:gd name="T2" fmla="+- 0 804 270"/>
                <a:gd name="T3" fmla="*/ 804 h 535"/>
                <a:gd name="T4" fmla="+- 0 6638 5564"/>
                <a:gd name="T5" fmla="*/ T4 w 1074"/>
                <a:gd name="T6" fmla="+- 0 537 270"/>
                <a:gd name="T7" fmla="*/ 537 h 535"/>
                <a:gd name="T8" fmla="+- 0 6101 5564"/>
                <a:gd name="T9" fmla="*/ T8 w 1074"/>
                <a:gd name="T10" fmla="+- 0 270 270"/>
                <a:gd name="T11" fmla="*/ 270 h 535"/>
                <a:gd name="T12" fmla="+- 0 6101 5564"/>
                <a:gd name="T13" fmla="*/ T12 w 1074"/>
                <a:gd name="T14" fmla="+- 0 804 270"/>
                <a:gd name="T15" fmla="*/ 804 h 535"/>
                <a:gd name="T16" fmla="+- 0 6638 5564"/>
                <a:gd name="T17" fmla="*/ T16 w 1074"/>
                <a:gd name="T18" fmla="+- 0 404 270"/>
                <a:gd name="T19" fmla="*/ 404 h 535"/>
                <a:gd name="T20" fmla="+- 0 6638 5564"/>
                <a:gd name="T21" fmla="*/ T20 w 1074"/>
                <a:gd name="T22" fmla="+- 0 671 270"/>
                <a:gd name="T23" fmla="*/ 671 h 535"/>
                <a:gd name="T24" fmla="+- 0 5564 5564"/>
                <a:gd name="T25" fmla="*/ T24 w 1074"/>
                <a:gd name="T26" fmla="+- 0 537 270"/>
                <a:gd name="T27" fmla="*/ 537 h 535"/>
                <a:gd name="T28" fmla="+- 0 6101 5564"/>
                <a:gd name="T29" fmla="*/ T28 w 1074"/>
                <a:gd name="T30" fmla="+- 0 537 270"/>
                <a:gd name="T31" fmla="*/ 537 h 535"/>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1074" h="535">
                  <a:moveTo>
                    <a:pt x="537" y="534"/>
                  </a:moveTo>
                  <a:lnTo>
                    <a:pt x="1074" y="267"/>
                  </a:lnTo>
                  <a:lnTo>
                    <a:pt x="537" y="0"/>
                  </a:lnTo>
                  <a:lnTo>
                    <a:pt x="537" y="534"/>
                  </a:lnTo>
                  <a:moveTo>
                    <a:pt x="1074" y="134"/>
                  </a:moveTo>
                  <a:lnTo>
                    <a:pt x="1074" y="401"/>
                  </a:lnTo>
                  <a:moveTo>
                    <a:pt x="0" y="267"/>
                  </a:moveTo>
                  <a:lnTo>
                    <a:pt x="537" y="267"/>
                  </a:lnTo>
                </a:path>
              </a:pathLst>
            </a:custGeom>
            <a:noFill/>
            <a:ln w="2040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pic>
          <p:nvPicPr>
            <p:cNvPr id="11"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1" y="485"/>
              <a:ext cx="105"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Line 109"/>
            <p:cNvCxnSpPr/>
            <p:nvPr/>
          </p:nvCxnSpPr>
          <p:spPr bwMode="auto">
            <a:xfrm>
              <a:off x="6638" y="537"/>
              <a:ext cx="537" cy="0"/>
            </a:xfrm>
            <a:prstGeom prst="line">
              <a:avLst/>
            </a:prstGeom>
            <a:noFill/>
            <a:ln w="20353">
              <a:solidFill>
                <a:srgbClr val="000000"/>
              </a:solidFill>
              <a:prstDash val="solid"/>
              <a:round/>
              <a:headEnd/>
              <a:tailEnd/>
            </a:ln>
            <a:extLst>
              <a:ext uri="{909E8E84-426E-40DD-AFC4-6F175D3DCCD1}">
                <a14:hiddenFill xmlns:a14="http://schemas.microsoft.com/office/drawing/2010/main">
                  <a:noFill/>
                </a14:hiddenFill>
              </a:ext>
            </a:extLst>
          </p:spPr>
        </p:cxnSp>
        <p:pic>
          <p:nvPicPr>
            <p:cNvPr id="13"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2" y="485"/>
              <a:ext cx="105"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107"/>
            <p:cNvSpPr txBox="1">
              <a:spLocks noChangeArrowheads="1"/>
            </p:cNvSpPr>
            <p:nvPr/>
          </p:nvSpPr>
          <p:spPr bwMode="auto">
            <a:xfrm>
              <a:off x="5558" y="171"/>
              <a:ext cx="246"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30480">
                <a:spcBef>
                  <a:spcPts val="115"/>
                </a:spcBef>
                <a:spcAft>
                  <a:spcPts val="0"/>
                </a:spcAft>
              </a:pPr>
              <a:r>
                <a:rPr lang="vi-VN" sz="3200" dirty="0">
                  <a:effectLst/>
                  <a:latin typeface="Times New Roman"/>
                  <a:ea typeface="Times New Roman"/>
                </a:rPr>
                <a:t>A</a:t>
              </a:r>
              <a:endParaRPr lang="en-US" sz="3200" dirty="0">
                <a:effectLst/>
                <a:latin typeface="Times New Roman"/>
                <a:ea typeface="Times New Roman"/>
              </a:endParaRPr>
            </a:p>
            <a:p>
              <a:pPr>
                <a:spcBef>
                  <a:spcPts val="5"/>
                </a:spcBef>
                <a:spcAft>
                  <a:spcPts val="0"/>
                </a:spcAft>
              </a:pPr>
              <a:r>
                <a:rPr lang="vi-VN" sz="3200" dirty="0">
                  <a:effectLst/>
                  <a:latin typeface="Times New Roman"/>
                  <a:ea typeface="Times New Roman"/>
                </a:rPr>
                <a:t> </a:t>
              </a:r>
              <a:endParaRPr lang="en-US" sz="3200" dirty="0">
                <a:effectLst/>
                <a:latin typeface="Times New Roman"/>
                <a:ea typeface="Times New Roman"/>
              </a:endParaRPr>
            </a:p>
            <a:p>
              <a:pPr>
                <a:spcAft>
                  <a:spcPts val="0"/>
                </a:spcAft>
              </a:pPr>
              <a:r>
                <a:rPr lang="vi-VN" sz="3200" dirty="0">
                  <a:effectLst/>
                  <a:latin typeface="Times New Roman"/>
                  <a:ea typeface="Times New Roman"/>
                </a:rPr>
                <a:t>(+)</a:t>
              </a:r>
              <a:endParaRPr lang="en-US" sz="3200" dirty="0">
                <a:effectLst/>
                <a:latin typeface="Times New Roman"/>
                <a:ea typeface="Times New Roman"/>
              </a:endParaRPr>
            </a:p>
          </p:txBody>
        </p:sp>
        <p:sp>
          <p:nvSpPr>
            <p:cNvPr id="15" name="Text Box 106"/>
            <p:cNvSpPr txBox="1">
              <a:spLocks noChangeArrowheads="1"/>
            </p:cNvSpPr>
            <p:nvPr/>
          </p:nvSpPr>
          <p:spPr bwMode="auto">
            <a:xfrm>
              <a:off x="7039" y="171"/>
              <a:ext cx="205"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7145">
                <a:spcBef>
                  <a:spcPts val="115"/>
                </a:spcBef>
                <a:spcAft>
                  <a:spcPts val="0"/>
                </a:spcAft>
              </a:pPr>
              <a:r>
                <a:rPr lang="vi-VN" sz="3200">
                  <a:effectLst/>
                  <a:latin typeface="Times New Roman"/>
                  <a:ea typeface="Times New Roman"/>
                </a:rPr>
                <a:t>K</a:t>
              </a:r>
              <a:endParaRPr lang="en-US" sz="3200">
                <a:effectLst/>
                <a:latin typeface="Times New Roman"/>
                <a:ea typeface="Times New Roman"/>
              </a:endParaRPr>
            </a:p>
            <a:p>
              <a:pPr>
                <a:spcBef>
                  <a:spcPts val="5"/>
                </a:spcBef>
                <a:spcAft>
                  <a:spcPts val="0"/>
                </a:spcAft>
              </a:pPr>
              <a:r>
                <a:rPr lang="vi-VN" sz="3200">
                  <a:effectLst/>
                  <a:latin typeface="Times New Roman"/>
                  <a:ea typeface="Times New Roman"/>
                </a:rPr>
                <a:t> </a:t>
              </a:r>
              <a:endParaRPr lang="en-US" sz="3200">
                <a:effectLst/>
                <a:latin typeface="Times New Roman"/>
                <a:ea typeface="Times New Roman"/>
              </a:endParaRPr>
            </a:p>
            <a:p>
              <a:pPr>
                <a:spcAft>
                  <a:spcPts val="0"/>
                </a:spcAft>
              </a:pPr>
              <a:r>
                <a:rPr lang="vi-VN" sz="3200">
                  <a:effectLst/>
                  <a:latin typeface="Times New Roman"/>
                  <a:ea typeface="Times New Roman"/>
                </a:rPr>
                <a:t>(-)</a:t>
              </a:r>
              <a:endParaRPr lang="en-US" sz="3200">
                <a:effectLst/>
                <a:latin typeface="Times New Roman"/>
                <a:ea typeface="Times New Roman"/>
              </a:endParaRPr>
            </a:p>
          </p:txBody>
        </p:sp>
      </p:grpSp>
      <p:sp>
        <p:nvSpPr>
          <p:cNvPr id="6" name="Rectangle 5"/>
          <p:cNvSpPr/>
          <p:nvPr/>
        </p:nvSpPr>
        <p:spPr>
          <a:xfrm>
            <a:off x="2590800" y="4431268"/>
            <a:ext cx="3797835" cy="523220"/>
          </a:xfrm>
          <a:prstGeom prst="rect">
            <a:avLst/>
          </a:prstGeom>
        </p:spPr>
        <p:txBody>
          <a:bodyPr wrap="none">
            <a:spAutoFit/>
          </a:bodyPr>
          <a:lstStyle/>
          <a:p>
            <a:r>
              <a:rPr lang="vi-VN" sz="2800" i="1" dirty="0"/>
              <a:t>Hình </a:t>
            </a:r>
            <a:r>
              <a:rPr lang="en-US" sz="2800" i="1" dirty="0" smtClean="0"/>
              <a:t>2.2</a:t>
            </a:r>
            <a:r>
              <a:rPr lang="vi-VN" sz="2800" i="1" dirty="0" smtClean="0"/>
              <a:t>: </a:t>
            </a:r>
            <a:r>
              <a:rPr lang="vi-VN" sz="2800" i="1" dirty="0"/>
              <a:t>Ký hiệu đi-ốt.</a:t>
            </a:r>
            <a:endParaRPr lang="en-US" sz="2800" i="1" dirty="0"/>
          </a:p>
        </p:txBody>
      </p:sp>
    </p:spTree>
    <p:extLst>
      <p:ext uri="{BB962C8B-B14F-4D97-AF65-F5344CB8AC3E}">
        <p14:creationId xmlns:p14="http://schemas.microsoft.com/office/powerpoint/2010/main" val="32000630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14174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2. </a:t>
            </a:r>
            <a:r>
              <a:rPr lang="en-US" sz="3200" b="1" i="1" dirty="0" err="1" smtClean="0">
                <a:latin typeface="Arial" panose="020B0604020202020204" pitchFamily="34" charset="0"/>
                <a:cs typeface="Arial" panose="020B0604020202020204" pitchFamily="34" charset="0"/>
              </a:rPr>
              <a:t>Đặc</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điểm</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và</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ký</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hiệu</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a:t>
            </a:r>
            <a:r>
              <a:rPr lang="en-US" sz="3200" b="1" i="1" dirty="0" smtClean="0">
                <a:latin typeface="Arial" panose="020B0604020202020204" pitchFamily="34" charset="0"/>
                <a:cs typeface="Arial" panose="020B0604020202020204" pitchFamily="34" charset="0"/>
              </a:rPr>
              <a:t> - </a:t>
            </a:r>
            <a:r>
              <a:rPr lang="en-US" sz="3200" b="1" i="1" dirty="0" err="1"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584775"/>
          </a:xfrm>
          <a:prstGeom prst="rect">
            <a:avLst/>
          </a:prstGeom>
        </p:spPr>
        <p:txBody>
          <a:bodyPr wrap="square">
            <a:spAutoFit/>
          </a:bodyPr>
          <a:lstStyle/>
          <a:p>
            <a:pPr marL="0" lvl="2" algn="just" defTabSz="461963">
              <a:spcBef>
                <a:spcPts val="600"/>
              </a:spcBef>
              <a:spcAft>
                <a:spcPts val="600"/>
              </a:spcAft>
            </a:pPr>
            <a:r>
              <a:rPr lang="en-US" sz="3200" b="1" i="1" dirty="0" smtClean="0">
                <a:latin typeface="Arial" panose="020B0604020202020204" pitchFamily="34" charset="0"/>
                <a:cs typeface="Arial" panose="020B0604020202020204" pitchFamily="34" charset="0"/>
              </a:rPr>
              <a:t>2.3. </a:t>
            </a:r>
            <a:r>
              <a:rPr lang="en-US" sz="3200" b="1" dirty="0" err="1" smtClean="0">
                <a:latin typeface="Arial" panose="020B0604020202020204" pitchFamily="34" charset="0"/>
                <a:cs typeface="Arial" panose="020B0604020202020204" pitchFamily="34" charset="0"/>
              </a:rPr>
              <a:t>Nguyên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lý</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hoạt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vi-VN" sz="3200" b="1" dirty="0" smtClean="0">
                <a:latin typeface="Arial" panose="020B0604020202020204" pitchFamily="34" charset="0"/>
                <a:cs typeface="Arial" panose="020B0604020202020204" pitchFamily="34" charset="0"/>
              </a:rPr>
              <a:t>:</a:t>
            </a:r>
            <a:r>
              <a:rPr lang="en-US" sz="3200" b="1" i="1"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sp>
        <p:nvSpPr>
          <p:cNvPr id="3" name="Rectangle 2"/>
          <p:cNvSpPr/>
          <p:nvPr/>
        </p:nvSpPr>
        <p:spPr>
          <a:xfrm>
            <a:off x="0" y="1315192"/>
            <a:ext cx="5021246" cy="584775"/>
          </a:xfrm>
          <a:prstGeom prst="rect">
            <a:avLst/>
          </a:prstGeom>
        </p:spPr>
        <p:txBody>
          <a:bodyPr wrap="none">
            <a:spAutoFit/>
          </a:bodyPr>
          <a:lstStyle/>
          <a:p>
            <a:pPr marL="0" lvl="2" indent="461963"/>
            <a:r>
              <a:rPr lang="en-US" sz="3200" b="1" dirty="0" smtClean="0">
                <a:latin typeface="Arial" panose="020B0604020202020204" pitchFamily="34" charset="0"/>
                <a:cs typeface="Arial" panose="020B0604020202020204" pitchFamily="34" charset="0"/>
              </a:rPr>
              <a:t>2.3.1. </a:t>
            </a:r>
            <a:r>
              <a:rPr lang="vi-VN" sz="3200" b="1" dirty="0" smtClean="0">
                <a:latin typeface="Arial" panose="020B0604020202020204" pitchFamily="34" charset="0"/>
                <a:cs typeface="Arial" panose="020B0604020202020204" pitchFamily="34" charset="0"/>
              </a:rPr>
              <a:t>Phân </a:t>
            </a:r>
            <a:r>
              <a:rPr lang="vi-VN" sz="3200" b="1" dirty="0">
                <a:latin typeface="Arial" panose="020B0604020202020204" pitchFamily="34" charset="0"/>
                <a:cs typeface="Arial" panose="020B0604020202020204" pitchFamily="34" charset="0"/>
              </a:rPr>
              <a:t>cực thuận:</a:t>
            </a:r>
            <a:endParaRPr lang="en-US" sz="3200" dirty="0">
              <a:latin typeface="Arial" panose="020B0604020202020204" pitchFamily="34" charset="0"/>
              <a:cs typeface="Arial" panose="020B0604020202020204" pitchFamily="34" charset="0"/>
            </a:endParaRPr>
          </a:p>
        </p:txBody>
      </p:sp>
      <p:grpSp>
        <p:nvGrpSpPr>
          <p:cNvPr id="39" name="Group 38"/>
          <p:cNvGrpSpPr/>
          <p:nvPr/>
        </p:nvGrpSpPr>
        <p:grpSpPr>
          <a:xfrm>
            <a:off x="685800" y="1896718"/>
            <a:ext cx="3352800" cy="2827681"/>
            <a:chOff x="685800" y="1896718"/>
            <a:chExt cx="3352800" cy="2827681"/>
          </a:xfrm>
        </p:grpSpPr>
        <p:grpSp>
          <p:nvGrpSpPr>
            <p:cNvPr id="31" name="Group 30"/>
            <p:cNvGrpSpPr/>
            <p:nvPr/>
          </p:nvGrpSpPr>
          <p:grpSpPr>
            <a:xfrm>
              <a:off x="685800" y="1896718"/>
              <a:ext cx="3352800" cy="2827681"/>
              <a:chOff x="685800" y="1896718"/>
              <a:chExt cx="3352800" cy="2827681"/>
            </a:xfrm>
          </p:grpSpPr>
          <p:grpSp>
            <p:nvGrpSpPr>
              <p:cNvPr id="16" name="Group 15"/>
              <p:cNvGrpSpPr>
                <a:grpSpLocks/>
              </p:cNvGrpSpPr>
              <p:nvPr/>
            </p:nvGrpSpPr>
            <p:grpSpPr bwMode="auto">
              <a:xfrm>
                <a:off x="685800" y="2172820"/>
                <a:ext cx="3352800" cy="2551579"/>
                <a:chOff x="3461" y="442"/>
                <a:chExt cx="2735" cy="2110"/>
              </a:xfrm>
            </p:grpSpPr>
            <p:pic>
              <p:nvPicPr>
                <p:cNvPr id="17"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1" y="442"/>
                  <a:ext cx="2735" cy="2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103"/>
                <p:cNvSpPr txBox="1">
                  <a:spLocks noChangeArrowheads="1"/>
                </p:cNvSpPr>
                <p:nvPr/>
              </p:nvSpPr>
              <p:spPr bwMode="auto">
                <a:xfrm>
                  <a:off x="4083" y="481"/>
                  <a:ext cx="122"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5"/>
                    </a:spcBef>
                    <a:spcAft>
                      <a:spcPts val="0"/>
                    </a:spcAft>
                  </a:pPr>
                  <a:r>
                    <a:rPr lang="vi-VN" dirty="0">
                      <a:effectLst/>
                      <a:latin typeface="Times New Roman"/>
                      <a:ea typeface="Times New Roman"/>
                    </a:rPr>
                    <a:t>P</a:t>
                  </a:r>
                  <a:endParaRPr lang="en-US" dirty="0">
                    <a:effectLst/>
                    <a:latin typeface="Times New Roman"/>
                    <a:ea typeface="Times New Roman"/>
                  </a:endParaRPr>
                </a:p>
              </p:txBody>
            </p:sp>
            <p:sp>
              <p:nvSpPr>
                <p:cNvPr id="21" name="Text Box 100"/>
                <p:cNvSpPr txBox="1">
                  <a:spLocks noChangeArrowheads="1"/>
                </p:cNvSpPr>
                <p:nvPr/>
              </p:nvSpPr>
              <p:spPr bwMode="auto">
                <a:xfrm>
                  <a:off x="5524" y="585"/>
                  <a:ext cx="361"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150"/>
                    </a:lnSpc>
                    <a:spcBef>
                      <a:spcPts val="175"/>
                    </a:spcBef>
                    <a:spcAft>
                      <a:spcPts val="0"/>
                    </a:spcAft>
                  </a:pPr>
                  <a:r>
                    <a:rPr lang="vi-VN" dirty="0" smtClean="0">
                      <a:effectLst/>
                      <a:latin typeface="Times New Roman"/>
                      <a:ea typeface="Times New Roman"/>
                    </a:rPr>
                    <a:t>N</a:t>
                  </a:r>
                  <a:endParaRPr lang="en-US" dirty="0">
                    <a:effectLst/>
                    <a:latin typeface="Times New Roman"/>
                    <a:ea typeface="Times New Roman"/>
                  </a:endParaRPr>
                </a:p>
              </p:txBody>
            </p:sp>
            <p:sp>
              <p:nvSpPr>
                <p:cNvPr id="26" name="Text Box 95"/>
                <p:cNvSpPr txBox="1">
                  <a:spLocks noChangeArrowheads="1"/>
                </p:cNvSpPr>
                <p:nvPr/>
              </p:nvSpPr>
              <p:spPr bwMode="auto">
                <a:xfrm>
                  <a:off x="4591" y="1938"/>
                  <a:ext cx="123"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5"/>
                    </a:spcBef>
                    <a:spcAft>
                      <a:spcPts val="0"/>
                    </a:spcAft>
                  </a:pPr>
                  <a:r>
                    <a:rPr lang="vi-VN" b="1" dirty="0">
                      <a:effectLst/>
                      <a:latin typeface="Times New Roman"/>
                      <a:ea typeface="Times New Roman"/>
                    </a:rPr>
                    <a:t>+</a:t>
                  </a:r>
                  <a:endParaRPr lang="en-US" b="1" dirty="0">
                    <a:effectLst/>
                    <a:latin typeface="Times New Roman"/>
                    <a:ea typeface="Times New Roman"/>
                  </a:endParaRPr>
                </a:p>
              </p:txBody>
            </p:sp>
          </p:grpSp>
          <p:sp>
            <p:nvSpPr>
              <p:cNvPr id="29" name="Rectangle 28"/>
              <p:cNvSpPr/>
              <p:nvPr/>
            </p:nvSpPr>
            <p:spPr>
              <a:xfrm>
                <a:off x="2527055" y="2072213"/>
                <a:ext cx="458780" cy="369332"/>
              </a:xfrm>
              <a:prstGeom prst="rect">
                <a:avLst/>
              </a:prstGeom>
            </p:spPr>
            <p:txBody>
              <a:bodyPr wrap="none">
                <a:spAutoFit/>
              </a:bodyPr>
              <a:lstStyle/>
              <a:p>
                <a:r>
                  <a:rPr lang="en-US" dirty="0" err="1">
                    <a:latin typeface="Arial" panose="020B0604020202020204" pitchFamily="34" charset="0"/>
                    <a:cs typeface="Arial" panose="020B0604020202020204" pitchFamily="34" charset="0"/>
                  </a:rPr>
                  <a:t>V</a:t>
                </a:r>
                <a:r>
                  <a:rPr lang="en-US" baseline="-25000" dirty="0" err="1">
                    <a:latin typeface="Arial" panose="020B0604020202020204" pitchFamily="34" charset="0"/>
                    <a:cs typeface="Arial" panose="020B0604020202020204" pitchFamily="34" charset="0"/>
                  </a:rPr>
                  <a:t>tx</a:t>
                </a:r>
                <a:endParaRPr lang="en-US" dirty="0">
                  <a:latin typeface="Arial" panose="020B0604020202020204" pitchFamily="34" charset="0"/>
                  <a:cs typeface="Arial" panose="020B0604020202020204" pitchFamily="34" charset="0"/>
                </a:endParaRPr>
              </a:p>
            </p:txBody>
          </p:sp>
          <p:sp>
            <p:nvSpPr>
              <p:cNvPr id="30" name="Rectangle 29"/>
              <p:cNvSpPr/>
              <p:nvPr/>
            </p:nvSpPr>
            <p:spPr>
              <a:xfrm>
                <a:off x="1814778" y="1896718"/>
                <a:ext cx="512548" cy="369332"/>
              </a:xfrm>
              <a:prstGeom prst="rect">
                <a:avLst/>
              </a:prstGeom>
            </p:spPr>
            <p:txBody>
              <a:bodyPr wrap="square">
                <a:spAutoFit/>
              </a:bodyPr>
              <a:lstStyle/>
              <a:p>
                <a:r>
                  <a:rPr lang="en-US" dirty="0"/>
                  <a:t>V</a:t>
                </a:r>
                <a:r>
                  <a:rPr lang="en-US" baseline="-25000" dirty="0"/>
                  <a:t>N</a:t>
                </a:r>
                <a:endParaRPr lang="en-US" dirty="0"/>
              </a:p>
            </p:txBody>
          </p:sp>
        </p:grpSp>
        <p:grpSp>
          <p:nvGrpSpPr>
            <p:cNvPr id="38" name="Group 37"/>
            <p:cNvGrpSpPr/>
            <p:nvPr/>
          </p:nvGrpSpPr>
          <p:grpSpPr>
            <a:xfrm>
              <a:off x="838200" y="2514600"/>
              <a:ext cx="1945768" cy="1769468"/>
              <a:chOff x="838200" y="2514600"/>
              <a:chExt cx="1945768" cy="1769468"/>
            </a:xfrm>
          </p:grpSpPr>
          <p:sp>
            <p:nvSpPr>
              <p:cNvPr id="28" name="Text Box 95"/>
              <p:cNvSpPr txBox="1">
                <a:spLocks noChangeArrowheads="1"/>
              </p:cNvSpPr>
              <p:nvPr/>
            </p:nvSpPr>
            <p:spPr bwMode="auto">
              <a:xfrm>
                <a:off x="2516216" y="3962400"/>
                <a:ext cx="150784" cy="32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5"/>
                  </a:spcBef>
                  <a:spcAft>
                    <a:spcPts val="0"/>
                  </a:spcAft>
                </a:pPr>
                <a:r>
                  <a:rPr lang="en-US" b="1" dirty="0">
                    <a:latin typeface="Times New Roman"/>
                    <a:ea typeface="Times New Roman"/>
                  </a:rPr>
                  <a:t>-</a:t>
                </a:r>
                <a:endParaRPr lang="en-US" b="1" dirty="0">
                  <a:effectLst/>
                  <a:latin typeface="Times New Roman"/>
                  <a:ea typeface="Times New Roman"/>
                </a:endParaRPr>
              </a:p>
            </p:txBody>
          </p:sp>
          <p:sp>
            <p:nvSpPr>
              <p:cNvPr id="7" name="Rectangle 6"/>
              <p:cNvSpPr/>
              <p:nvPr/>
            </p:nvSpPr>
            <p:spPr>
              <a:xfrm>
                <a:off x="838200" y="3424535"/>
                <a:ext cx="417102" cy="461665"/>
              </a:xfrm>
              <a:prstGeom prst="rect">
                <a:avLst/>
              </a:prstGeom>
            </p:spPr>
            <p:txBody>
              <a:bodyPr wrap="none">
                <a:spAutoFit/>
              </a:bodyPr>
              <a:lstStyle/>
              <a:p>
                <a:r>
                  <a:rPr lang="en-US" sz="2400" dirty="0">
                    <a:latin typeface="Arial" panose="020B0604020202020204" pitchFamily="34" charset="0"/>
                    <a:cs typeface="Arial" panose="020B0604020202020204" pitchFamily="34" charset="0"/>
                  </a:rPr>
                  <a:t>I</a:t>
                </a:r>
                <a:r>
                  <a:rPr lang="en-US" sz="2400" baseline="-25000" dirty="0">
                    <a:latin typeface="Arial" panose="020B0604020202020204" pitchFamily="34" charset="0"/>
                    <a:cs typeface="Arial" panose="020B0604020202020204" pitchFamily="34" charset="0"/>
                  </a:rPr>
                  <a:t>D</a:t>
                </a:r>
                <a:endParaRPr lang="en-US" sz="2400" dirty="0">
                  <a:latin typeface="Arial" panose="020B0604020202020204" pitchFamily="34" charset="0"/>
                  <a:cs typeface="Arial" panose="020B0604020202020204" pitchFamily="34" charset="0"/>
                </a:endParaRPr>
              </a:p>
            </p:txBody>
          </p:sp>
          <p:sp>
            <p:nvSpPr>
              <p:cNvPr id="8" name="Rectangle 7"/>
              <p:cNvSpPr/>
              <p:nvPr/>
            </p:nvSpPr>
            <p:spPr>
              <a:xfrm>
                <a:off x="2099165" y="3593757"/>
                <a:ext cx="684803" cy="461665"/>
              </a:xfrm>
              <a:prstGeom prst="rect">
                <a:avLst/>
              </a:prstGeom>
            </p:spPr>
            <p:txBody>
              <a:bodyPr wrap="none">
                <a:spAutoFit/>
              </a:bodyPr>
              <a:lstStyle/>
              <a:p>
                <a:r>
                  <a:rPr lang="en-US" sz="2400" dirty="0">
                    <a:latin typeface="Arial" panose="020B0604020202020204" pitchFamily="34" charset="0"/>
                    <a:cs typeface="Arial" panose="020B0604020202020204" pitchFamily="34" charset="0"/>
                  </a:rPr>
                  <a:t>V</a:t>
                </a:r>
                <a:r>
                  <a:rPr lang="en-US" sz="2400" baseline="-25000" dirty="0">
                    <a:latin typeface="Arial" panose="020B0604020202020204" pitchFamily="34" charset="0"/>
                    <a:cs typeface="Arial" panose="020B0604020202020204" pitchFamily="34" charset="0"/>
                  </a:rPr>
                  <a:t>DC</a:t>
                </a:r>
                <a:endParaRPr lang="en-US" sz="2400" dirty="0">
                  <a:latin typeface="Arial" panose="020B0604020202020204" pitchFamily="34" charset="0"/>
                  <a:cs typeface="Arial" panose="020B0604020202020204" pitchFamily="34" charset="0"/>
                </a:endParaRPr>
              </a:p>
            </p:txBody>
          </p:sp>
          <p:sp>
            <p:nvSpPr>
              <p:cNvPr id="32" name="Rectangle 31"/>
              <p:cNvSpPr/>
              <p:nvPr/>
            </p:nvSpPr>
            <p:spPr>
              <a:xfrm>
                <a:off x="2133600" y="2515539"/>
                <a:ext cx="255198" cy="369332"/>
              </a:xfrm>
              <a:prstGeom prst="rect">
                <a:avLst/>
              </a:prstGeom>
            </p:spPr>
            <p:txBody>
              <a:bodyPr wrap="none">
                <a:spAutoFit/>
              </a:bodyPr>
              <a:lstStyle/>
              <a:p>
                <a:r>
                  <a:rPr lang="en-US" dirty="0"/>
                  <a:t>-</a:t>
                </a:r>
              </a:p>
            </p:txBody>
          </p:sp>
          <p:sp>
            <p:nvSpPr>
              <p:cNvPr id="33" name="Rectangle 32"/>
              <p:cNvSpPr/>
              <p:nvPr/>
            </p:nvSpPr>
            <p:spPr>
              <a:xfrm>
                <a:off x="2133600" y="2868488"/>
                <a:ext cx="255198" cy="446892"/>
              </a:xfrm>
              <a:prstGeom prst="rect">
                <a:avLst/>
              </a:prstGeom>
            </p:spPr>
            <p:txBody>
              <a:bodyPr wrap="none">
                <a:spAutoFit/>
              </a:bodyPr>
              <a:lstStyle/>
              <a:p>
                <a:r>
                  <a:rPr lang="en-US" dirty="0"/>
                  <a:t>-</a:t>
                </a:r>
              </a:p>
            </p:txBody>
          </p:sp>
          <p:sp>
            <p:nvSpPr>
              <p:cNvPr id="34" name="Rectangle 33"/>
              <p:cNvSpPr/>
              <p:nvPr/>
            </p:nvSpPr>
            <p:spPr>
              <a:xfrm>
                <a:off x="2133600" y="2695075"/>
                <a:ext cx="255198" cy="446892"/>
              </a:xfrm>
              <a:prstGeom prst="rect">
                <a:avLst/>
              </a:prstGeom>
            </p:spPr>
            <p:txBody>
              <a:bodyPr wrap="none">
                <a:spAutoFit/>
              </a:bodyPr>
              <a:lstStyle/>
              <a:p>
                <a:r>
                  <a:rPr lang="en-US" dirty="0"/>
                  <a:t>-</a:t>
                </a:r>
              </a:p>
            </p:txBody>
          </p:sp>
          <p:sp>
            <p:nvSpPr>
              <p:cNvPr id="35" name="Rectangle 34"/>
              <p:cNvSpPr/>
              <p:nvPr/>
            </p:nvSpPr>
            <p:spPr>
              <a:xfrm>
                <a:off x="2306727" y="2514600"/>
                <a:ext cx="300082" cy="369332"/>
              </a:xfrm>
              <a:prstGeom prst="rect">
                <a:avLst/>
              </a:prstGeom>
            </p:spPr>
            <p:txBody>
              <a:bodyPr wrap="none">
                <a:spAutoFit/>
              </a:bodyPr>
              <a:lstStyle/>
              <a:p>
                <a:r>
                  <a:rPr lang="en-US" dirty="0"/>
                  <a:t>+</a:t>
                </a:r>
              </a:p>
            </p:txBody>
          </p:sp>
          <p:sp>
            <p:nvSpPr>
              <p:cNvPr id="36" name="Rectangle 35"/>
              <p:cNvSpPr/>
              <p:nvPr/>
            </p:nvSpPr>
            <p:spPr>
              <a:xfrm>
                <a:off x="2305127" y="2725993"/>
                <a:ext cx="300082" cy="369332"/>
              </a:xfrm>
              <a:prstGeom prst="rect">
                <a:avLst/>
              </a:prstGeom>
            </p:spPr>
            <p:txBody>
              <a:bodyPr wrap="none">
                <a:spAutoFit/>
              </a:bodyPr>
              <a:lstStyle/>
              <a:p>
                <a:r>
                  <a:rPr lang="en-US" dirty="0"/>
                  <a:t>+</a:t>
                </a:r>
              </a:p>
            </p:txBody>
          </p:sp>
          <p:sp>
            <p:nvSpPr>
              <p:cNvPr id="37" name="Rectangle 36"/>
              <p:cNvSpPr/>
              <p:nvPr/>
            </p:nvSpPr>
            <p:spPr>
              <a:xfrm>
                <a:off x="2304450" y="2897643"/>
                <a:ext cx="300082" cy="369332"/>
              </a:xfrm>
              <a:prstGeom prst="rect">
                <a:avLst/>
              </a:prstGeom>
            </p:spPr>
            <p:txBody>
              <a:bodyPr wrap="none">
                <a:spAutoFit/>
              </a:bodyPr>
              <a:lstStyle/>
              <a:p>
                <a:r>
                  <a:rPr lang="en-US" dirty="0"/>
                  <a:t>+</a:t>
                </a:r>
              </a:p>
            </p:txBody>
          </p:sp>
        </p:grpSp>
      </p:grpSp>
      <p:grpSp>
        <p:nvGrpSpPr>
          <p:cNvPr id="53" name="Group 52"/>
          <p:cNvGrpSpPr/>
          <p:nvPr/>
        </p:nvGrpSpPr>
        <p:grpSpPr>
          <a:xfrm>
            <a:off x="4876800" y="2562725"/>
            <a:ext cx="3657599" cy="2191184"/>
            <a:chOff x="5029201" y="2590166"/>
            <a:chExt cx="2743200" cy="2191184"/>
          </a:xfrm>
        </p:grpSpPr>
        <p:grpSp>
          <p:nvGrpSpPr>
            <p:cNvPr id="52" name="Group 51"/>
            <p:cNvGrpSpPr/>
            <p:nvPr/>
          </p:nvGrpSpPr>
          <p:grpSpPr>
            <a:xfrm>
              <a:off x="5029201" y="2590166"/>
              <a:ext cx="2743200" cy="2191184"/>
              <a:chOff x="5029201" y="2590166"/>
              <a:chExt cx="2743200" cy="2191184"/>
            </a:xfrm>
          </p:grpSpPr>
          <p:sp>
            <p:nvSpPr>
              <p:cNvPr id="41" name="AutoShape 92"/>
              <p:cNvSpPr>
                <a:spLocks/>
              </p:cNvSpPr>
              <p:nvPr/>
            </p:nvSpPr>
            <p:spPr bwMode="auto">
              <a:xfrm>
                <a:off x="5029201" y="2590166"/>
                <a:ext cx="2743200" cy="2191184"/>
              </a:xfrm>
              <a:custGeom>
                <a:avLst/>
                <a:gdLst>
                  <a:gd name="T0" fmla="+- 0 8115 7530"/>
                  <a:gd name="T1" fmla="*/ T0 w 1621"/>
                  <a:gd name="T2" fmla="+- 0 1296 789"/>
                  <a:gd name="T3" fmla="*/ 1296 h 1767"/>
                  <a:gd name="T4" fmla="+- 0 8565 7530"/>
                  <a:gd name="T5" fmla="*/ T4 w 1621"/>
                  <a:gd name="T6" fmla="+- 0 1042 789"/>
                  <a:gd name="T7" fmla="*/ 1042 h 1767"/>
                  <a:gd name="T8" fmla="+- 0 8115 7530"/>
                  <a:gd name="T9" fmla="*/ T8 w 1621"/>
                  <a:gd name="T10" fmla="+- 0 789 789"/>
                  <a:gd name="T11" fmla="*/ 789 h 1767"/>
                  <a:gd name="T12" fmla="+- 0 8115 7530"/>
                  <a:gd name="T13" fmla="*/ T12 w 1621"/>
                  <a:gd name="T14" fmla="+- 0 1296 789"/>
                  <a:gd name="T15" fmla="*/ 1296 h 1767"/>
                  <a:gd name="T16" fmla="+- 0 8565 7530"/>
                  <a:gd name="T17" fmla="*/ T16 w 1621"/>
                  <a:gd name="T18" fmla="+- 0 916 789"/>
                  <a:gd name="T19" fmla="*/ 916 h 1767"/>
                  <a:gd name="T20" fmla="+- 0 8565 7530"/>
                  <a:gd name="T21" fmla="*/ T20 w 1621"/>
                  <a:gd name="T22" fmla="+- 0 1169 789"/>
                  <a:gd name="T23" fmla="*/ 1169 h 1767"/>
                  <a:gd name="T24" fmla="+- 0 9151 7530"/>
                  <a:gd name="T25" fmla="*/ T24 w 1621"/>
                  <a:gd name="T26" fmla="+- 0 1334 789"/>
                  <a:gd name="T27" fmla="*/ 1334 h 1767"/>
                  <a:gd name="T28" fmla="+- 0 9151 7530"/>
                  <a:gd name="T29" fmla="*/ T28 w 1621"/>
                  <a:gd name="T30" fmla="+- 0 2248 789"/>
                  <a:gd name="T31" fmla="*/ 2248 h 1767"/>
                  <a:gd name="T32" fmla="+- 0 8594 7530"/>
                  <a:gd name="T33" fmla="*/ T32 w 1621"/>
                  <a:gd name="T34" fmla="+- 0 2248 789"/>
                  <a:gd name="T35" fmla="*/ 2248 h 1767"/>
                  <a:gd name="T36" fmla="+- 0 9151 7530"/>
                  <a:gd name="T37" fmla="*/ T36 w 1621"/>
                  <a:gd name="T38" fmla="+- 0 2248 789"/>
                  <a:gd name="T39" fmla="*/ 2248 h 1767"/>
                  <a:gd name="T40" fmla="+- 0 8565 7530"/>
                  <a:gd name="T41" fmla="*/ T40 w 1621"/>
                  <a:gd name="T42" fmla="+- 0 1042 789"/>
                  <a:gd name="T43" fmla="*/ 1042 h 1767"/>
                  <a:gd name="T44" fmla="+- 0 9151 7530"/>
                  <a:gd name="T45" fmla="*/ T44 w 1621"/>
                  <a:gd name="T46" fmla="+- 0 1042 789"/>
                  <a:gd name="T47" fmla="*/ 1042 h 1767"/>
                  <a:gd name="T48" fmla="+- 0 9151 7530"/>
                  <a:gd name="T49" fmla="*/ T48 w 1621"/>
                  <a:gd name="T50" fmla="+- 0 1334 789"/>
                  <a:gd name="T51" fmla="*/ 1334 h 1767"/>
                  <a:gd name="T52" fmla="+- 0 8115 7530"/>
                  <a:gd name="T53" fmla="*/ T52 w 1621"/>
                  <a:gd name="T54" fmla="+- 0 1030 789"/>
                  <a:gd name="T55" fmla="*/ 1030 h 1767"/>
                  <a:gd name="T56" fmla="+- 0 7530 7530"/>
                  <a:gd name="T57" fmla="*/ T56 w 1621"/>
                  <a:gd name="T58" fmla="+- 0 1030 789"/>
                  <a:gd name="T59" fmla="*/ 1030 h 1767"/>
                  <a:gd name="T60" fmla="+- 0 7530 7530"/>
                  <a:gd name="T61" fmla="*/ T60 w 1621"/>
                  <a:gd name="T62" fmla="+- 0 2248 789"/>
                  <a:gd name="T63" fmla="*/ 2248 h 1767"/>
                  <a:gd name="T64" fmla="+- 0 8053 7530"/>
                  <a:gd name="T65" fmla="*/ T64 w 1621"/>
                  <a:gd name="T66" fmla="+- 0 2248 789"/>
                  <a:gd name="T67" fmla="*/ 2248 h 1767"/>
                  <a:gd name="T68" fmla="+- 0 8053 7530"/>
                  <a:gd name="T69" fmla="*/ T68 w 1621"/>
                  <a:gd name="T70" fmla="+- 0 2251 789"/>
                  <a:gd name="T71" fmla="*/ 2251 h 1767"/>
                  <a:gd name="T72" fmla="+- 0 8279 7530"/>
                  <a:gd name="T73" fmla="*/ T72 w 1621"/>
                  <a:gd name="T74" fmla="+- 0 2251 789"/>
                  <a:gd name="T75" fmla="*/ 2251 h 1767"/>
                  <a:gd name="T76" fmla="+- 0 8369 7530"/>
                  <a:gd name="T77" fmla="*/ T76 w 1621"/>
                  <a:gd name="T78" fmla="+- 0 2251 789"/>
                  <a:gd name="T79" fmla="*/ 2251 h 1767"/>
                  <a:gd name="T80" fmla="+- 0 8594 7530"/>
                  <a:gd name="T81" fmla="*/ T80 w 1621"/>
                  <a:gd name="T82" fmla="+- 0 2251 789"/>
                  <a:gd name="T83" fmla="*/ 2251 h 1767"/>
                  <a:gd name="T84" fmla="+- 0 8279 7530"/>
                  <a:gd name="T85" fmla="*/ T84 w 1621"/>
                  <a:gd name="T86" fmla="+- 0 1946 789"/>
                  <a:gd name="T87" fmla="*/ 1946 h 1767"/>
                  <a:gd name="T88" fmla="+- 0 8279 7530"/>
                  <a:gd name="T89" fmla="*/ T88 w 1621"/>
                  <a:gd name="T90" fmla="+- 0 2555 789"/>
                  <a:gd name="T91" fmla="*/ 2555 h 1767"/>
                  <a:gd name="T92" fmla="+- 0 8369 7530"/>
                  <a:gd name="T93" fmla="*/ T92 w 1621"/>
                  <a:gd name="T94" fmla="+- 0 2048 789"/>
                  <a:gd name="T95" fmla="*/ 2048 h 1767"/>
                  <a:gd name="T96" fmla="+- 0 8369 7530"/>
                  <a:gd name="T97" fmla="*/ T96 w 1621"/>
                  <a:gd name="T98" fmla="+- 0 2454 789"/>
                  <a:gd name="T99" fmla="*/ 2454 h 176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1621" h="1767">
                    <a:moveTo>
                      <a:pt x="585" y="507"/>
                    </a:moveTo>
                    <a:lnTo>
                      <a:pt x="1035" y="253"/>
                    </a:lnTo>
                    <a:lnTo>
                      <a:pt x="585" y="0"/>
                    </a:lnTo>
                    <a:lnTo>
                      <a:pt x="585" y="507"/>
                    </a:lnTo>
                    <a:moveTo>
                      <a:pt x="1035" y="127"/>
                    </a:moveTo>
                    <a:lnTo>
                      <a:pt x="1035" y="380"/>
                    </a:lnTo>
                    <a:moveTo>
                      <a:pt x="1621" y="545"/>
                    </a:moveTo>
                    <a:lnTo>
                      <a:pt x="1621" y="1459"/>
                    </a:lnTo>
                    <a:moveTo>
                      <a:pt x="1064" y="1459"/>
                    </a:moveTo>
                    <a:lnTo>
                      <a:pt x="1621" y="1459"/>
                    </a:lnTo>
                    <a:moveTo>
                      <a:pt x="1035" y="253"/>
                    </a:moveTo>
                    <a:lnTo>
                      <a:pt x="1621" y="253"/>
                    </a:lnTo>
                    <a:lnTo>
                      <a:pt x="1621" y="545"/>
                    </a:lnTo>
                    <a:moveTo>
                      <a:pt x="585" y="241"/>
                    </a:moveTo>
                    <a:lnTo>
                      <a:pt x="0" y="241"/>
                    </a:lnTo>
                    <a:lnTo>
                      <a:pt x="0" y="1459"/>
                    </a:lnTo>
                    <a:lnTo>
                      <a:pt x="523" y="1459"/>
                    </a:lnTo>
                    <a:moveTo>
                      <a:pt x="523" y="1462"/>
                    </a:moveTo>
                    <a:lnTo>
                      <a:pt x="749" y="1462"/>
                    </a:lnTo>
                    <a:moveTo>
                      <a:pt x="839" y="1462"/>
                    </a:moveTo>
                    <a:lnTo>
                      <a:pt x="1064" y="1462"/>
                    </a:lnTo>
                    <a:moveTo>
                      <a:pt x="749" y="1157"/>
                    </a:moveTo>
                    <a:lnTo>
                      <a:pt x="749" y="1766"/>
                    </a:lnTo>
                    <a:moveTo>
                      <a:pt x="839" y="1259"/>
                    </a:moveTo>
                    <a:lnTo>
                      <a:pt x="839" y="1665"/>
                    </a:lnTo>
                  </a:path>
                </a:pathLst>
              </a:custGeom>
              <a:noFill/>
              <a:ln w="2189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2" name="AutoShape 91"/>
              <p:cNvSpPr>
                <a:spLocks/>
              </p:cNvSpPr>
              <p:nvPr/>
            </p:nvSpPr>
            <p:spPr bwMode="auto">
              <a:xfrm>
                <a:off x="5134123" y="3309400"/>
                <a:ext cx="189536" cy="566707"/>
              </a:xfrm>
              <a:custGeom>
                <a:avLst/>
                <a:gdLst>
                  <a:gd name="T0" fmla="+- 0 7648 7593"/>
                  <a:gd name="T1" fmla="*/ T0 w 112"/>
                  <a:gd name="T2" fmla="+- 0 1368 1368"/>
                  <a:gd name="T3" fmla="*/ 1368 h 457"/>
                  <a:gd name="T4" fmla="+- 0 7648 7593"/>
                  <a:gd name="T5" fmla="*/ T4 w 112"/>
                  <a:gd name="T6" fmla="+- 0 1825 1368"/>
                  <a:gd name="T7" fmla="*/ 1825 h 457"/>
                  <a:gd name="T8" fmla="+- 0 7704 7593"/>
                  <a:gd name="T9" fmla="*/ T8 w 112"/>
                  <a:gd name="T10" fmla="+- 0 1431 1368"/>
                  <a:gd name="T11" fmla="*/ 1431 h 457"/>
                  <a:gd name="T12" fmla="+- 0 7648 7593"/>
                  <a:gd name="T13" fmla="*/ T12 w 112"/>
                  <a:gd name="T14" fmla="+- 0 1368 1368"/>
                  <a:gd name="T15" fmla="*/ 1368 h 457"/>
                  <a:gd name="T16" fmla="+- 0 7593 7593"/>
                  <a:gd name="T17" fmla="*/ T16 w 112"/>
                  <a:gd name="T18" fmla="+- 0 1431 1368"/>
                  <a:gd name="T19" fmla="*/ 1431 h 457"/>
                </a:gdLst>
                <a:ahLst/>
                <a:cxnLst>
                  <a:cxn ang="0">
                    <a:pos x="T1" y="T3"/>
                  </a:cxn>
                  <a:cxn ang="0">
                    <a:pos x="T5" y="T7"/>
                  </a:cxn>
                  <a:cxn ang="0">
                    <a:pos x="T9" y="T11"/>
                  </a:cxn>
                  <a:cxn ang="0">
                    <a:pos x="T13" y="T15"/>
                  </a:cxn>
                  <a:cxn ang="0">
                    <a:pos x="T17" y="T19"/>
                  </a:cxn>
                </a:cxnLst>
                <a:rect l="0" t="0" r="r" b="b"/>
                <a:pathLst>
                  <a:path w="112" h="457">
                    <a:moveTo>
                      <a:pt x="55" y="0"/>
                    </a:moveTo>
                    <a:lnTo>
                      <a:pt x="55" y="457"/>
                    </a:lnTo>
                    <a:moveTo>
                      <a:pt x="111" y="63"/>
                    </a:moveTo>
                    <a:lnTo>
                      <a:pt x="55" y="0"/>
                    </a:lnTo>
                    <a:lnTo>
                      <a:pt x="0" y="63"/>
                    </a:lnTo>
                  </a:path>
                </a:pathLst>
              </a:custGeom>
              <a:noFill/>
              <a:ln w="12161">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5" name="Text Box 88"/>
              <p:cNvSpPr txBox="1">
                <a:spLocks noChangeArrowheads="1"/>
              </p:cNvSpPr>
              <p:nvPr/>
            </p:nvSpPr>
            <p:spPr bwMode="auto">
              <a:xfrm>
                <a:off x="5998882" y="4019954"/>
                <a:ext cx="208152" cy="32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5"/>
                  </a:spcBef>
                  <a:spcAft>
                    <a:spcPts val="0"/>
                  </a:spcAft>
                </a:pPr>
                <a:r>
                  <a:rPr lang="vi-VN" b="1" dirty="0">
                    <a:effectLst/>
                    <a:latin typeface="Times New Roman"/>
                    <a:ea typeface="Times New Roman"/>
                  </a:rPr>
                  <a:t>+</a:t>
                </a:r>
                <a:endParaRPr lang="en-US" b="1" dirty="0">
                  <a:effectLst/>
                  <a:latin typeface="Times New Roman"/>
                  <a:ea typeface="Times New Roman"/>
                </a:endParaRPr>
              </a:p>
            </p:txBody>
          </p:sp>
        </p:grpSp>
        <p:sp>
          <p:nvSpPr>
            <p:cNvPr id="48" name="Rectangle 47"/>
            <p:cNvSpPr/>
            <p:nvPr/>
          </p:nvSpPr>
          <p:spPr>
            <a:xfrm>
              <a:off x="5221698" y="3429000"/>
              <a:ext cx="417102" cy="461665"/>
            </a:xfrm>
            <a:prstGeom prst="rect">
              <a:avLst/>
            </a:prstGeom>
          </p:spPr>
          <p:txBody>
            <a:bodyPr wrap="none">
              <a:spAutoFit/>
            </a:bodyPr>
            <a:lstStyle/>
            <a:p>
              <a:r>
                <a:rPr lang="en-US" sz="2400" dirty="0">
                  <a:latin typeface="Arial" panose="020B0604020202020204" pitchFamily="34" charset="0"/>
                  <a:cs typeface="Arial" panose="020B0604020202020204" pitchFamily="34" charset="0"/>
                </a:rPr>
                <a:t>I</a:t>
              </a:r>
              <a:r>
                <a:rPr lang="en-US" sz="2400" baseline="-25000" dirty="0">
                  <a:latin typeface="Arial" panose="020B0604020202020204" pitchFamily="34" charset="0"/>
                  <a:cs typeface="Arial" panose="020B0604020202020204" pitchFamily="34" charset="0"/>
                </a:rPr>
                <a:t>D</a:t>
              </a:r>
              <a:endParaRPr lang="en-US" sz="2400" dirty="0">
                <a:latin typeface="Arial" panose="020B0604020202020204" pitchFamily="34" charset="0"/>
                <a:cs typeface="Arial" panose="020B0604020202020204" pitchFamily="34" charset="0"/>
              </a:endParaRPr>
            </a:p>
          </p:txBody>
        </p:sp>
        <p:sp>
          <p:nvSpPr>
            <p:cNvPr id="49" name="Text Box 88"/>
            <p:cNvSpPr txBox="1">
              <a:spLocks noChangeArrowheads="1"/>
            </p:cNvSpPr>
            <p:nvPr/>
          </p:nvSpPr>
          <p:spPr bwMode="auto">
            <a:xfrm>
              <a:off x="6573648" y="4013544"/>
              <a:ext cx="208152" cy="32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5"/>
                </a:spcBef>
                <a:spcAft>
                  <a:spcPts val="0"/>
                </a:spcAft>
              </a:pPr>
              <a:r>
                <a:rPr lang="en-US" b="1" dirty="0">
                  <a:latin typeface="Times New Roman"/>
                  <a:ea typeface="Times New Roman"/>
                </a:rPr>
                <a:t>-</a:t>
              </a:r>
              <a:endParaRPr lang="en-US" b="1" dirty="0">
                <a:effectLst/>
                <a:latin typeface="Times New Roman"/>
                <a:ea typeface="Times New Roman"/>
              </a:endParaRPr>
            </a:p>
          </p:txBody>
        </p:sp>
        <p:sp>
          <p:nvSpPr>
            <p:cNvPr id="50" name="Text Box 88"/>
            <p:cNvSpPr txBox="1">
              <a:spLocks noChangeArrowheads="1"/>
            </p:cNvSpPr>
            <p:nvPr/>
          </p:nvSpPr>
          <p:spPr bwMode="auto">
            <a:xfrm>
              <a:off x="5715000" y="2590800"/>
              <a:ext cx="208152" cy="32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5"/>
                </a:spcBef>
                <a:spcAft>
                  <a:spcPts val="0"/>
                </a:spcAft>
              </a:pPr>
              <a:r>
                <a:rPr lang="en-US" b="1" dirty="0">
                  <a:latin typeface="Times New Roman"/>
                  <a:ea typeface="Times New Roman"/>
                </a:rPr>
                <a:t>A</a:t>
              </a:r>
              <a:endParaRPr lang="en-US" b="1" dirty="0">
                <a:effectLst/>
                <a:latin typeface="Times New Roman"/>
                <a:ea typeface="Times New Roman"/>
              </a:endParaRPr>
            </a:p>
          </p:txBody>
        </p:sp>
        <p:sp>
          <p:nvSpPr>
            <p:cNvPr id="51" name="Text Box 88"/>
            <p:cNvSpPr txBox="1">
              <a:spLocks noChangeArrowheads="1"/>
            </p:cNvSpPr>
            <p:nvPr/>
          </p:nvSpPr>
          <p:spPr bwMode="auto">
            <a:xfrm>
              <a:off x="6878448" y="2590800"/>
              <a:ext cx="208152" cy="32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55"/>
                </a:spcBef>
                <a:spcAft>
                  <a:spcPts val="0"/>
                </a:spcAft>
              </a:pPr>
              <a:r>
                <a:rPr lang="en-US" b="1" dirty="0">
                  <a:latin typeface="Times New Roman"/>
                  <a:ea typeface="Times New Roman"/>
                </a:rPr>
                <a:t>K</a:t>
              </a:r>
              <a:endParaRPr lang="en-US" b="1" dirty="0">
                <a:effectLst/>
                <a:latin typeface="Times New Roman"/>
                <a:ea typeface="Times New Roman"/>
              </a:endParaRPr>
            </a:p>
          </p:txBody>
        </p:sp>
      </p:grpSp>
      <p:sp>
        <p:nvSpPr>
          <p:cNvPr id="54" name="Rectangle 53"/>
          <p:cNvSpPr/>
          <p:nvPr/>
        </p:nvSpPr>
        <p:spPr>
          <a:xfrm>
            <a:off x="2151834" y="4876800"/>
            <a:ext cx="5468164" cy="523220"/>
          </a:xfrm>
          <a:prstGeom prst="rect">
            <a:avLst/>
          </a:prstGeom>
        </p:spPr>
        <p:txBody>
          <a:bodyPr wrap="none">
            <a:spAutoFit/>
          </a:bodyPr>
          <a:lstStyle/>
          <a:p>
            <a:r>
              <a:rPr lang="vi-VN" sz="2800" i="1" dirty="0">
                <a:latin typeface="Arial" panose="020B0604020202020204" pitchFamily="34" charset="0"/>
                <a:cs typeface="Arial" panose="020B0604020202020204" pitchFamily="34" charset="0"/>
              </a:rPr>
              <a:t>Hình </a:t>
            </a:r>
            <a:r>
              <a:rPr lang="en-US" sz="2800" i="1" dirty="0" smtClean="0">
                <a:latin typeface="Arial" panose="020B0604020202020204" pitchFamily="34" charset="0"/>
                <a:cs typeface="Arial" panose="020B0604020202020204" pitchFamily="34" charset="0"/>
              </a:rPr>
              <a:t>2.3.1</a:t>
            </a:r>
            <a:r>
              <a:rPr lang="vi-VN" sz="2800" i="1" dirty="0" smtClean="0">
                <a:latin typeface="Arial" panose="020B0604020202020204" pitchFamily="34" charset="0"/>
                <a:cs typeface="Arial" panose="020B0604020202020204" pitchFamily="34" charset="0"/>
              </a:rPr>
              <a:t>: </a:t>
            </a:r>
            <a:r>
              <a:rPr lang="vi-VN" sz="2800" i="1" dirty="0">
                <a:latin typeface="Arial" panose="020B0604020202020204" pitchFamily="34" charset="0"/>
                <a:cs typeface="Arial" panose="020B0604020202020204" pitchFamily="34" charset="0"/>
              </a:rPr>
              <a:t>Phân cực thuận đi-ốt.</a:t>
            </a:r>
            <a:endParaRPr lang="en-US" sz="2800" i="1" dirty="0">
              <a:latin typeface="Arial" panose="020B0604020202020204" pitchFamily="34" charset="0"/>
              <a:cs typeface="Arial" panose="020B0604020202020204" pitchFamily="34" charset="0"/>
            </a:endParaRPr>
          </a:p>
        </p:txBody>
      </p:sp>
      <p:sp>
        <p:nvSpPr>
          <p:cNvPr id="5" name="Rectangle 4"/>
          <p:cNvSpPr/>
          <p:nvPr/>
        </p:nvSpPr>
        <p:spPr>
          <a:xfrm>
            <a:off x="2756446" y="5791200"/>
            <a:ext cx="3385300" cy="523220"/>
          </a:xfrm>
          <a:prstGeom prst="rect">
            <a:avLst/>
          </a:prstGeom>
        </p:spPr>
        <p:txBody>
          <a:bodyPr wrap="square">
            <a:spAutoFit/>
          </a:bodyPr>
          <a:lstStyle/>
          <a:p>
            <a:pPr algn="ctr"/>
            <a:r>
              <a:rPr lang="en-US" sz="2800" b="1" dirty="0"/>
              <a:t>V</a:t>
            </a:r>
            <a:r>
              <a:rPr lang="en-US" sz="2800" b="1" baseline="-25000" dirty="0"/>
              <a:t>A</a:t>
            </a:r>
            <a:r>
              <a:rPr lang="en-US" sz="2800" b="1" dirty="0"/>
              <a:t> &gt; V</a:t>
            </a:r>
            <a:r>
              <a:rPr lang="en-US" sz="2800" b="1" baseline="-25000" dirty="0"/>
              <a:t>K</a:t>
            </a:r>
            <a:endParaRPr lang="en-US" sz="2800" b="1" dirty="0"/>
          </a:p>
        </p:txBody>
      </p:sp>
    </p:spTree>
    <p:extLst>
      <p:ext uri="{BB962C8B-B14F-4D97-AF65-F5344CB8AC3E}">
        <p14:creationId xmlns:p14="http://schemas.microsoft.com/office/powerpoint/2010/main" val="306499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14174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2. </a:t>
            </a:r>
            <a:r>
              <a:rPr lang="en-US" sz="3200" b="1" i="1" dirty="0" err="1" smtClean="0">
                <a:latin typeface="Arial" panose="020B0604020202020204" pitchFamily="34" charset="0"/>
                <a:cs typeface="Arial" panose="020B0604020202020204" pitchFamily="34" charset="0"/>
              </a:rPr>
              <a:t>Đặc</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điểm</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và</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ký</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hiệu</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a:t>
            </a:r>
            <a:r>
              <a:rPr lang="en-US" sz="3200" b="1" i="1" dirty="0" smtClean="0">
                <a:latin typeface="Arial" panose="020B0604020202020204" pitchFamily="34" charset="0"/>
                <a:cs typeface="Arial" panose="020B0604020202020204" pitchFamily="34" charset="0"/>
              </a:rPr>
              <a:t> - </a:t>
            </a:r>
            <a:r>
              <a:rPr lang="en-US" sz="3200" b="1" i="1" dirty="0" err="1"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584775"/>
          </a:xfrm>
          <a:prstGeom prst="rect">
            <a:avLst/>
          </a:prstGeom>
        </p:spPr>
        <p:txBody>
          <a:bodyPr wrap="square">
            <a:spAutoFit/>
          </a:bodyPr>
          <a:lstStyle/>
          <a:p>
            <a:pPr marL="0" lvl="2" algn="just" defTabSz="461963">
              <a:spcBef>
                <a:spcPts val="600"/>
              </a:spcBef>
              <a:spcAft>
                <a:spcPts val="600"/>
              </a:spcAft>
            </a:pPr>
            <a:r>
              <a:rPr lang="en-US" sz="3200" b="1" i="1" dirty="0" smtClean="0">
                <a:latin typeface="Arial" panose="020B0604020202020204" pitchFamily="34" charset="0"/>
                <a:cs typeface="Arial" panose="020B0604020202020204" pitchFamily="34" charset="0"/>
              </a:rPr>
              <a:t>2.3. </a:t>
            </a:r>
            <a:r>
              <a:rPr lang="en-US" sz="3200" b="1" dirty="0" err="1" smtClean="0">
                <a:latin typeface="Arial" panose="020B0604020202020204" pitchFamily="34" charset="0"/>
                <a:cs typeface="Arial" panose="020B0604020202020204" pitchFamily="34" charset="0"/>
              </a:rPr>
              <a:t>Nguyên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lý</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hoạt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vi-VN" sz="3200" b="1" dirty="0" smtClean="0">
                <a:latin typeface="Arial" panose="020B0604020202020204" pitchFamily="34" charset="0"/>
                <a:cs typeface="Arial" panose="020B0604020202020204" pitchFamily="34" charset="0"/>
              </a:rPr>
              <a:t>:</a:t>
            </a:r>
            <a:r>
              <a:rPr lang="en-US" sz="3200" b="1" i="1"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sp>
        <p:nvSpPr>
          <p:cNvPr id="3" name="Rectangle 2"/>
          <p:cNvSpPr/>
          <p:nvPr/>
        </p:nvSpPr>
        <p:spPr>
          <a:xfrm>
            <a:off x="0" y="1315192"/>
            <a:ext cx="5248873" cy="584775"/>
          </a:xfrm>
          <a:prstGeom prst="rect">
            <a:avLst/>
          </a:prstGeom>
        </p:spPr>
        <p:txBody>
          <a:bodyPr wrap="none">
            <a:spAutoFit/>
          </a:bodyPr>
          <a:lstStyle/>
          <a:p>
            <a:pPr marL="0" lvl="2" indent="461963"/>
            <a:r>
              <a:rPr lang="en-US" sz="3200" b="1" dirty="0" smtClean="0">
                <a:latin typeface="Arial" panose="020B0604020202020204" pitchFamily="34" charset="0"/>
                <a:cs typeface="Arial" panose="020B0604020202020204" pitchFamily="34" charset="0"/>
              </a:rPr>
              <a:t>2.3.2. </a:t>
            </a:r>
            <a:r>
              <a:rPr lang="vi-VN" sz="3200" b="1" dirty="0" smtClean="0">
                <a:latin typeface="Arial" panose="020B0604020202020204" pitchFamily="34" charset="0"/>
                <a:cs typeface="Arial" panose="020B0604020202020204" pitchFamily="34" charset="0"/>
              </a:rPr>
              <a:t>Phân </a:t>
            </a:r>
            <a:r>
              <a:rPr lang="vi-VN" sz="3200" b="1" dirty="0">
                <a:latin typeface="Arial" panose="020B0604020202020204" pitchFamily="34" charset="0"/>
                <a:cs typeface="Arial" panose="020B0604020202020204" pitchFamily="34" charset="0"/>
              </a:rPr>
              <a:t>cực </a:t>
            </a:r>
            <a:r>
              <a:rPr lang="en-US" sz="3200" b="1" dirty="0" err="1" smtClean="0">
                <a:latin typeface="Arial" panose="020B0604020202020204" pitchFamily="34" charset="0"/>
                <a:cs typeface="Arial" panose="020B0604020202020204" pitchFamily="34" charset="0"/>
              </a:rPr>
              <a:t>nghịch</a:t>
            </a:r>
            <a:r>
              <a:rPr lang="vi-VN" sz="3200" b="1"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54" name="Rectangle 53"/>
          <p:cNvSpPr/>
          <p:nvPr/>
        </p:nvSpPr>
        <p:spPr>
          <a:xfrm>
            <a:off x="2133600" y="5105400"/>
            <a:ext cx="5628464" cy="523220"/>
          </a:xfrm>
          <a:prstGeom prst="rect">
            <a:avLst/>
          </a:prstGeom>
        </p:spPr>
        <p:txBody>
          <a:bodyPr wrap="none">
            <a:spAutoFit/>
          </a:bodyPr>
          <a:lstStyle/>
          <a:p>
            <a:r>
              <a:rPr lang="vi-VN" sz="2800" i="1" dirty="0">
                <a:latin typeface="Arial" panose="020B0604020202020204" pitchFamily="34" charset="0"/>
                <a:cs typeface="Arial" panose="020B0604020202020204" pitchFamily="34" charset="0"/>
              </a:rPr>
              <a:t>Hình </a:t>
            </a:r>
            <a:r>
              <a:rPr lang="en-US" sz="2800" i="1" dirty="0" smtClean="0">
                <a:latin typeface="Arial" panose="020B0604020202020204" pitchFamily="34" charset="0"/>
                <a:cs typeface="Arial" panose="020B0604020202020204" pitchFamily="34" charset="0"/>
              </a:rPr>
              <a:t>2.3.2</a:t>
            </a:r>
            <a:r>
              <a:rPr lang="vi-VN" sz="2800" i="1" dirty="0" smtClean="0">
                <a:latin typeface="Arial" panose="020B0604020202020204" pitchFamily="34" charset="0"/>
                <a:cs typeface="Arial" panose="020B0604020202020204" pitchFamily="34" charset="0"/>
              </a:rPr>
              <a:t>: </a:t>
            </a:r>
            <a:r>
              <a:rPr lang="vi-VN" sz="2800" i="1" dirty="0">
                <a:latin typeface="Arial" panose="020B0604020202020204" pitchFamily="34" charset="0"/>
                <a:cs typeface="Arial" panose="020B0604020202020204" pitchFamily="34" charset="0"/>
              </a:rPr>
              <a:t>Phân cực </a:t>
            </a:r>
            <a:r>
              <a:rPr lang="en-US" sz="2800" i="1" dirty="0" err="1" smtClean="0">
                <a:latin typeface="Arial" panose="020B0604020202020204" pitchFamily="34" charset="0"/>
                <a:cs typeface="Arial" panose="020B0604020202020204" pitchFamily="34" charset="0"/>
              </a:rPr>
              <a:t>nghịch</a:t>
            </a:r>
            <a:r>
              <a:rPr lang="vi-VN" sz="2800" i="1" dirty="0" smtClean="0">
                <a:latin typeface="Arial" panose="020B0604020202020204" pitchFamily="34" charset="0"/>
                <a:cs typeface="Arial" panose="020B0604020202020204" pitchFamily="34" charset="0"/>
              </a:rPr>
              <a:t> </a:t>
            </a:r>
            <a:r>
              <a:rPr lang="vi-VN" sz="2800" i="1" dirty="0">
                <a:latin typeface="Arial" panose="020B0604020202020204" pitchFamily="34" charset="0"/>
                <a:cs typeface="Arial" panose="020B0604020202020204" pitchFamily="34" charset="0"/>
              </a:rPr>
              <a:t>đi-ốt.</a:t>
            </a:r>
            <a:endParaRPr lang="en-US" sz="2800" i="1" dirty="0">
              <a:latin typeface="Arial" panose="020B0604020202020204" pitchFamily="34" charset="0"/>
              <a:cs typeface="Arial" panose="020B0604020202020204" pitchFamily="34" charset="0"/>
            </a:endParaRPr>
          </a:p>
        </p:txBody>
      </p:sp>
      <p:pic>
        <p:nvPicPr>
          <p:cNvPr id="40" name="image142.jpeg"/>
          <p:cNvPicPr/>
          <p:nvPr/>
        </p:nvPicPr>
        <p:blipFill>
          <a:blip r:embed="rId2" cstate="print"/>
          <a:stretch>
            <a:fillRect/>
          </a:stretch>
        </p:blipFill>
        <p:spPr>
          <a:xfrm>
            <a:off x="838200" y="1899967"/>
            <a:ext cx="7772400" cy="3205433"/>
          </a:xfrm>
          <a:prstGeom prst="rect">
            <a:avLst/>
          </a:prstGeom>
        </p:spPr>
      </p:pic>
      <p:sp>
        <p:nvSpPr>
          <p:cNvPr id="5" name="Rectangle 4"/>
          <p:cNvSpPr/>
          <p:nvPr/>
        </p:nvSpPr>
        <p:spPr>
          <a:xfrm>
            <a:off x="3997123" y="5867400"/>
            <a:ext cx="1425583" cy="523220"/>
          </a:xfrm>
          <a:prstGeom prst="rect">
            <a:avLst/>
          </a:prstGeom>
        </p:spPr>
        <p:txBody>
          <a:bodyPr wrap="none">
            <a:spAutoFit/>
          </a:bodyPr>
          <a:lstStyle/>
          <a:p>
            <a:r>
              <a:rPr lang="en-US" sz="2800" b="1" dirty="0"/>
              <a:t>V</a:t>
            </a:r>
            <a:r>
              <a:rPr lang="en-US" sz="2800" b="1" baseline="-25000" dirty="0"/>
              <a:t>A</a:t>
            </a:r>
            <a:r>
              <a:rPr lang="en-US" sz="2800" b="1" dirty="0"/>
              <a:t> &lt; V</a:t>
            </a:r>
            <a:r>
              <a:rPr lang="en-US" sz="2800" b="1" baseline="-25000" dirty="0"/>
              <a:t>K</a:t>
            </a:r>
            <a:endParaRPr lang="en-US" sz="2800" b="1" dirty="0"/>
          </a:p>
        </p:txBody>
      </p:sp>
    </p:spTree>
    <p:extLst>
      <p:ext uri="{BB962C8B-B14F-4D97-AF65-F5344CB8AC3E}">
        <p14:creationId xmlns:p14="http://schemas.microsoft.com/office/powerpoint/2010/main" val="50510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14174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2. </a:t>
            </a:r>
            <a:r>
              <a:rPr lang="en-US" sz="3200" b="1" i="1" dirty="0" err="1" smtClean="0">
                <a:latin typeface="Arial" panose="020B0604020202020204" pitchFamily="34" charset="0"/>
                <a:cs typeface="Arial" panose="020B0604020202020204" pitchFamily="34" charset="0"/>
              </a:rPr>
              <a:t>Đặc</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điểm</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và</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ký</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hiệu</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a:t>
            </a:r>
            <a:r>
              <a:rPr lang="en-US" sz="3200" b="1" i="1" dirty="0" smtClean="0">
                <a:latin typeface="Arial" panose="020B0604020202020204" pitchFamily="34" charset="0"/>
                <a:cs typeface="Arial" panose="020B0604020202020204" pitchFamily="34" charset="0"/>
              </a:rPr>
              <a:t> - </a:t>
            </a:r>
            <a:r>
              <a:rPr lang="en-US" sz="3200" b="1" i="1" dirty="0" err="1"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584775"/>
          </a:xfrm>
          <a:prstGeom prst="rect">
            <a:avLst/>
          </a:prstGeom>
        </p:spPr>
        <p:txBody>
          <a:bodyPr wrap="square">
            <a:spAutoFit/>
          </a:bodyPr>
          <a:lstStyle/>
          <a:p>
            <a:pPr marL="0" lvl="2" algn="just" defTabSz="461963">
              <a:spcBef>
                <a:spcPts val="600"/>
              </a:spcBef>
              <a:spcAft>
                <a:spcPts val="600"/>
              </a:spcAft>
            </a:pPr>
            <a:r>
              <a:rPr lang="en-US" sz="3200" b="1" i="1" dirty="0" smtClean="0">
                <a:latin typeface="Arial" panose="020B0604020202020204" pitchFamily="34" charset="0"/>
                <a:cs typeface="Arial" panose="020B0604020202020204" pitchFamily="34" charset="0"/>
              </a:rPr>
              <a:t>2.3. </a:t>
            </a:r>
            <a:r>
              <a:rPr lang="en-US" sz="3200" b="1" dirty="0" err="1" smtClean="0">
                <a:latin typeface="Arial" panose="020B0604020202020204" pitchFamily="34" charset="0"/>
                <a:cs typeface="Arial" panose="020B0604020202020204" pitchFamily="34" charset="0"/>
              </a:rPr>
              <a:t>Nguyên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lý</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hoạt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vi-VN" sz="3200" b="1" dirty="0" smtClean="0">
                <a:latin typeface="Arial" panose="020B0604020202020204" pitchFamily="34" charset="0"/>
                <a:cs typeface="Arial" panose="020B0604020202020204" pitchFamily="34" charset="0"/>
              </a:rPr>
              <a:t>:</a:t>
            </a:r>
            <a:r>
              <a:rPr lang="en-US" sz="3200" b="1" i="1"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sp>
        <p:nvSpPr>
          <p:cNvPr id="3" name="Rectangle 2"/>
          <p:cNvSpPr/>
          <p:nvPr/>
        </p:nvSpPr>
        <p:spPr>
          <a:xfrm>
            <a:off x="0" y="1315192"/>
            <a:ext cx="5450851" cy="584775"/>
          </a:xfrm>
          <a:prstGeom prst="rect">
            <a:avLst/>
          </a:prstGeom>
        </p:spPr>
        <p:txBody>
          <a:bodyPr wrap="none">
            <a:spAutoFit/>
          </a:bodyPr>
          <a:lstStyle/>
          <a:p>
            <a:pPr marL="0" lvl="2" indent="461963"/>
            <a:r>
              <a:rPr lang="en-US" sz="3200" b="1" dirty="0" smtClean="0">
                <a:latin typeface="Arial" panose="020B0604020202020204" pitchFamily="34" charset="0"/>
                <a:cs typeface="Arial" panose="020B0604020202020204" pitchFamily="34" charset="0"/>
              </a:rPr>
              <a:t>2.3.3. </a:t>
            </a:r>
            <a:r>
              <a:rPr lang="en-US" sz="3200" b="1" dirty="0" err="1" smtClean="0">
                <a:latin typeface="Arial" panose="020B0604020202020204" pitchFamily="34" charset="0"/>
                <a:cs typeface="Arial" panose="020B0604020202020204" pitchFamily="34" charset="0"/>
              </a:rPr>
              <a:t>Thông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số</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kỹ</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thuật</a:t>
            </a:r>
            <a:r>
              <a:rPr lang="vi-VN" sz="3200" b="1"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5" name="Rectangle 4"/>
          <p:cNvSpPr/>
          <p:nvPr/>
        </p:nvSpPr>
        <p:spPr>
          <a:xfrm>
            <a:off x="304800" y="2057400"/>
            <a:ext cx="8610600" cy="3108543"/>
          </a:xfrm>
          <a:prstGeom prst="rect">
            <a:avLst/>
          </a:prstGeom>
        </p:spPr>
        <p:txBody>
          <a:bodyPr wrap="square">
            <a:spAutoFit/>
          </a:bodyPr>
          <a:lstStyle/>
          <a:p>
            <a:pPr algn="just" defTabSz="461963"/>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Dòng </a:t>
            </a:r>
            <a:r>
              <a:rPr lang="vi-VN" sz="2800" dirty="0">
                <a:latin typeface="Arial" panose="020B0604020202020204" pitchFamily="34" charset="0"/>
                <a:cs typeface="Arial" panose="020B0604020202020204" pitchFamily="34" charset="0"/>
              </a:rPr>
              <a:t>điện thuận qua điốt không được lớn hơn giá trị tối đa cho phép (do nhà sản xuất cung cấp, có thể tra cứu trong các tài liệu của hãng sản xuất để xác định).</a:t>
            </a:r>
          </a:p>
          <a:p>
            <a:pPr algn="just" defTabSz="461963"/>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Điện </a:t>
            </a:r>
            <a:r>
              <a:rPr lang="vi-VN" sz="2800" dirty="0">
                <a:latin typeface="Arial" panose="020B0604020202020204" pitchFamily="34" charset="0"/>
                <a:cs typeface="Arial" panose="020B0604020202020204" pitchFamily="34" charset="0"/>
              </a:rPr>
              <a:t>áp phân cực ngược (tức U</a:t>
            </a:r>
            <a:r>
              <a:rPr lang="vi-VN" sz="2800" baseline="-25000" dirty="0">
                <a:latin typeface="Arial" panose="020B0604020202020204" pitchFamily="34" charset="0"/>
                <a:cs typeface="Arial" panose="020B0604020202020204" pitchFamily="34" charset="0"/>
              </a:rPr>
              <a:t>KA</a:t>
            </a:r>
            <a:r>
              <a:rPr lang="vi-VN" sz="2800" dirty="0">
                <a:latin typeface="Arial" panose="020B0604020202020204" pitchFamily="34" charset="0"/>
                <a:cs typeface="Arial" panose="020B0604020202020204" pitchFamily="34" charset="0"/>
              </a:rPr>
              <a:t>) không được lớn hơn VBR (ngưỡng đánh thủng của điốt, cũng do nhà sản xuất cung cấp).</a:t>
            </a:r>
          </a:p>
        </p:txBody>
      </p:sp>
    </p:spTree>
    <p:extLst>
      <p:ext uri="{BB962C8B-B14F-4D97-AF65-F5344CB8AC3E}">
        <p14:creationId xmlns:p14="http://schemas.microsoft.com/office/powerpoint/2010/main" val="2962192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6141746" cy="584775"/>
          </a:xfrm>
          <a:prstGeom prst="rect">
            <a:avLst/>
          </a:prstGeom>
        </p:spPr>
        <p:txBody>
          <a:bodyPr wrap="none">
            <a:spAutoFit/>
          </a:bodyPr>
          <a:lstStyle/>
          <a:p>
            <a:pPr marL="0" lvl="1" indent="173038"/>
            <a:r>
              <a:rPr lang="en-US" sz="3200" b="1" i="1" dirty="0" smtClean="0">
                <a:latin typeface="Arial" panose="020B0604020202020204" pitchFamily="34" charset="0"/>
                <a:cs typeface="Arial" panose="020B0604020202020204" pitchFamily="34" charset="0"/>
              </a:rPr>
              <a:t>2. </a:t>
            </a:r>
            <a:r>
              <a:rPr lang="en-US" sz="3200" b="1" i="1" dirty="0" err="1" smtClean="0">
                <a:latin typeface="Arial" panose="020B0604020202020204" pitchFamily="34" charset="0"/>
                <a:cs typeface="Arial" panose="020B0604020202020204" pitchFamily="34" charset="0"/>
              </a:rPr>
              <a:t>Đặc</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điểm</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và</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ký</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hiệu</a:t>
            </a:r>
            <a:r>
              <a:rPr lang="en-US" sz="3200" b="1" i="1" dirty="0" smtClean="0">
                <a:latin typeface="Arial" panose="020B0604020202020204" pitchFamily="34" charset="0"/>
                <a:cs typeface="Arial" panose="020B0604020202020204" pitchFamily="34" charset="0"/>
              </a:rPr>
              <a:t> </a:t>
            </a:r>
            <a:r>
              <a:rPr lang="en-US" sz="3200" b="1" i="1" dirty="0" err="1" smtClean="0">
                <a:latin typeface="Arial" panose="020B0604020202020204" pitchFamily="34" charset="0"/>
                <a:cs typeface="Arial" panose="020B0604020202020204" pitchFamily="34" charset="0"/>
              </a:rPr>
              <a:t>Đi</a:t>
            </a:r>
            <a:r>
              <a:rPr lang="en-US" sz="3200" b="1" i="1" dirty="0" smtClean="0">
                <a:latin typeface="Arial" panose="020B0604020202020204" pitchFamily="34" charset="0"/>
                <a:cs typeface="Arial" panose="020B0604020202020204" pitchFamily="34" charset="0"/>
              </a:rPr>
              <a:t> - </a:t>
            </a:r>
            <a:r>
              <a:rPr lang="en-US" sz="3200" b="1" i="1" dirty="0" err="1"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4" name="Rectangle 3"/>
          <p:cNvSpPr/>
          <p:nvPr/>
        </p:nvSpPr>
        <p:spPr>
          <a:xfrm>
            <a:off x="228600" y="697468"/>
            <a:ext cx="8763000" cy="584775"/>
          </a:xfrm>
          <a:prstGeom prst="rect">
            <a:avLst/>
          </a:prstGeom>
        </p:spPr>
        <p:txBody>
          <a:bodyPr wrap="square">
            <a:spAutoFit/>
          </a:bodyPr>
          <a:lstStyle/>
          <a:p>
            <a:pPr marL="0" lvl="2" algn="just" defTabSz="461963">
              <a:spcBef>
                <a:spcPts val="600"/>
              </a:spcBef>
              <a:spcAft>
                <a:spcPts val="600"/>
              </a:spcAft>
            </a:pPr>
            <a:r>
              <a:rPr lang="en-US" sz="3200" b="1" i="1" dirty="0" smtClean="0">
                <a:latin typeface="Arial" panose="020B0604020202020204" pitchFamily="34" charset="0"/>
                <a:cs typeface="Arial" panose="020B0604020202020204" pitchFamily="34" charset="0"/>
              </a:rPr>
              <a:t>2.3. </a:t>
            </a:r>
            <a:r>
              <a:rPr lang="en-US" sz="3200" b="1" dirty="0" err="1" smtClean="0">
                <a:latin typeface="Arial" panose="020B0604020202020204" pitchFamily="34" charset="0"/>
                <a:cs typeface="Arial" panose="020B0604020202020204" pitchFamily="34" charset="0"/>
              </a:rPr>
              <a:t>Nguyên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lý</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hoạt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vi-VN" sz="3200" b="1" dirty="0" smtClean="0">
                <a:latin typeface="Arial" panose="020B0604020202020204" pitchFamily="34" charset="0"/>
                <a:cs typeface="Arial" panose="020B0604020202020204" pitchFamily="34" charset="0"/>
              </a:rPr>
              <a:t>:</a:t>
            </a:r>
            <a:r>
              <a:rPr lang="en-US" sz="3200" b="1" i="1"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sp>
        <p:nvSpPr>
          <p:cNvPr id="3" name="Rectangle 2"/>
          <p:cNvSpPr/>
          <p:nvPr/>
        </p:nvSpPr>
        <p:spPr>
          <a:xfrm>
            <a:off x="0" y="1315192"/>
            <a:ext cx="5450851" cy="584775"/>
          </a:xfrm>
          <a:prstGeom prst="rect">
            <a:avLst/>
          </a:prstGeom>
        </p:spPr>
        <p:txBody>
          <a:bodyPr wrap="none">
            <a:spAutoFit/>
          </a:bodyPr>
          <a:lstStyle/>
          <a:p>
            <a:pPr marL="0" lvl="2" indent="461963"/>
            <a:r>
              <a:rPr lang="en-US" sz="3200" b="1" dirty="0" smtClean="0">
                <a:latin typeface="Arial" panose="020B0604020202020204" pitchFamily="34" charset="0"/>
                <a:cs typeface="Arial" panose="020B0604020202020204" pitchFamily="34" charset="0"/>
              </a:rPr>
              <a:t>2.3.2. </a:t>
            </a:r>
            <a:r>
              <a:rPr lang="en-US" sz="3200" b="1" dirty="0" err="1" smtClean="0">
                <a:latin typeface="Arial" panose="020B0604020202020204" pitchFamily="34" charset="0"/>
                <a:cs typeface="Arial" panose="020B0604020202020204" pitchFamily="34" charset="0"/>
              </a:rPr>
              <a:t>Thông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số</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kỹ</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thuật</a:t>
            </a:r>
            <a:r>
              <a:rPr lang="vi-VN" sz="3200" b="1"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5" name="Rectangle 4"/>
          <p:cNvSpPr/>
          <p:nvPr/>
        </p:nvSpPr>
        <p:spPr>
          <a:xfrm>
            <a:off x="152400" y="1981200"/>
            <a:ext cx="8915400" cy="4832092"/>
          </a:xfrm>
          <a:prstGeom prst="rect">
            <a:avLst/>
          </a:prstGeom>
        </p:spPr>
        <p:txBody>
          <a:bodyPr wrap="square">
            <a:spAutoFit/>
          </a:bodyPr>
          <a:lstStyle/>
          <a:p>
            <a:pPr indent="461963" algn="just"/>
            <a:r>
              <a:rPr lang="vi-VN" sz="2800" u="sng" dirty="0"/>
              <a:t>Ví </a:t>
            </a:r>
            <a:r>
              <a:rPr lang="vi-VN" sz="2800" u="sng" dirty="0" smtClean="0"/>
              <a:t>dụ</a:t>
            </a:r>
            <a:r>
              <a:rPr lang="en-US" sz="2800" u="sng" dirty="0" smtClean="0"/>
              <a:t>:</a:t>
            </a:r>
            <a:r>
              <a:rPr lang="en-US" sz="2800" dirty="0" smtClean="0"/>
              <a:t>	</a:t>
            </a:r>
            <a:r>
              <a:rPr lang="en-US" sz="2800" dirty="0"/>
              <a:t>D</a:t>
            </a:r>
            <a:r>
              <a:rPr lang="vi-VN" sz="2800" dirty="0" smtClean="0"/>
              <a:t>i</a:t>
            </a:r>
            <a:r>
              <a:rPr lang="en-US" sz="2800" dirty="0" smtClean="0"/>
              <a:t>-</a:t>
            </a:r>
            <a:r>
              <a:rPr lang="vi-VN" sz="2800" dirty="0" smtClean="0"/>
              <a:t>ốt </a:t>
            </a:r>
            <a:r>
              <a:rPr lang="vi-VN" sz="2800" dirty="0"/>
              <a:t>1N4007 có thông số kỹ thuật do hãng sản xuất cung cấp như sau: VBR=1000V, IF</a:t>
            </a:r>
            <a:r>
              <a:rPr lang="vi-VN" sz="2800" baseline="-25000" dirty="0"/>
              <a:t>max</a:t>
            </a:r>
            <a:r>
              <a:rPr lang="vi-VN" sz="2800" dirty="0"/>
              <a:t> = 1A, </a:t>
            </a:r>
            <a:r>
              <a:rPr lang="vi-VN" sz="2800" dirty="0" smtClean="0"/>
              <a:t>VF= </a:t>
            </a:r>
            <a:r>
              <a:rPr lang="vi-VN" sz="2800" dirty="0"/>
              <a:t>1.1V khi IF = IF</a:t>
            </a:r>
            <a:r>
              <a:rPr lang="vi-VN" sz="2800" baseline="-25000" dirty="0"/>
              <a:t>max</a:t>
            </a:r>
            <a:r>
              <a:rPr lang="vi-VN" sz="2800" dirty="0"/>
              <a:t>. Những thông số trên cho biết:</a:t>
            </a:r>
          </a:p>
          <a:p>
            <a:pPr algn="just" defTabSz="461963"/>
            <a:r>
              <a:rPr lang="en-US" sz="2800" dirty="0" smtClean="0"/>
              <a:t>	- </a:t>
            </a:r>
            <a:r>
              <a:rPr lang="vi-VN" sz="2800" dirty="0" smtClean="0"/>
              <a:t>Dòng </a:t>
            </a:r>
            <a:r>
              <a:rPr lang="vi-VN" sz="2800" dirty="0"/>
              <a:t>điện thuận qua điốt không được lớn hơn 1A.</a:t>
            </a:r>
          </a:p>
          <a:p>
            <a:pPr algn="just" defTabSz="461963"/>
            <a:r>
              <a:rPr lang="en-US" sz="2800" dirty="0"/>
              <a:t>	</a:t>
            </a:r>
            <a:r>
              <a:rPr lang="en-US" sz="2800" dirty="0" smtClean="0"/>
              <a:t>- </a:t>
            </a:r>
            <a:r>
              <a:rPr lang="vi-VN" sz="2800" dirty="0" smtClean="0"/>
              <a:t>Điện </a:t>
            </a:r>
            <a:r>
              <a:rPr lang="vi-VN" sz="2800" dirty="0"/>
              <a:t>áp ngược cực đại đặt lên điốt không được lớn hơn 1000V.</a:t>
            </a:r>
          </a:p>
          <a:p>
            <a:pPr algn="just" defTabSz="461963"/>
            <a:r>
              <a:rPr lang="en-US" sz="2800" dirty="0" smtClean="0"/>
              <a:t>	- </a:t>
            </a:r>
            <a:r>
              <a:rPr lang="vi-VN" sz="2800" dirty="0" smtClean="0"/>
              <a:t>Điện </a:t>
            </a:r>
            <a:r>
              <a:rPr lang="vi-VN" sz="2800" dirty="0"/>
              <a:t>áp thuận (tức U</a:t>
            </a:r>
            <a:r>
              <a:rPr lang="vi-VN" sz="2800" baseline="-25000" dirty="0"/>
              <a:t>AK</a:t>
            </a:r>
            <a:r>
              <a:rPr lang="vi-VN" sz="2800" dirty="0"/>
              <a:t>)có thể tăng đến 1.1V nếu dòng điện thuận bằng 1A. Cũng cần lưu ý rằng đối với các điốt chỉnh lưu nói chung thì khi U</a:t>
            </a:r>
            <a:r>
              <a:rPr lang="vi-VN" sz="2800" baseline="-25000" dirty="0"/>
              <a:t>AK</a:t>
            </a:r>
            <a:r>
              <a:rPr lang="vi-VN" sz="2800" dirty="0"/>
              <a:t> = 0.6V thì điốt đã bắt đầu dẫn điện và khi U</a:t>
            </a:r>
            <a:r>
              <a:rPr lang="vi-VN" sz="2800" baseline="-25000" dirty="0"/>
              <a:t>AK</a:t>
            </a:r>
            <a:r>
              <a:rPr lang="vi-VN" sz="2800" dirty="0"/>
              <a:t> = 0.7V thì dòng qua điốt đã đạt đến vài chục mA.</a:t>
            </a:r>
          </a:p>
        </p:txBody>
      </p:sp>
    </p:spTree>
    <p:extLst>
      <p:ext uri="{BB962C8B-B14F-4D97-AF65-F5344CB8AC3E}">
        <p14:creationId xmlns:p14="http://schemas.microsoft.com/office/powerpoint/2010/main" val="242499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9182642" cy="584775"/>
          </a:xfrm>
          <a:prstGeom prst="rect">
            <a:avLst/>
          </a:prstGeom>
        </p:spPr>
        <p:txBody>
          <a:bodyPr wrap="none">
            <a:spAutoFit/>
          </a:bodyPr>
          <a:lstStyle/>
          <a:p>
            <a:pPr marL="0" lvl="1" indent="173038"/>
            <a:r>
              <a:rPr lang="en-US" sz="3200" b="1" i="1" dirty="0">
                <a:latin typeface="Arial" panose="020B0604020202020204" pitchFamily="34" charset="0"/>
                <a:cs typeface="Arial" panose="020B0604020202020204" pitchFamily="34" charset="0"/>
              </a:rPr>
              <a:t>3</a:t>
            </a:r>
            <a:r>
              <a:rPr lang="en-US" sz="3200" b="1" i="1" dirty="0" smtClean="0">
                <a:latin typeface="Arial" panose="020B0604020202020204" pitchFamily="34" charset="0"/>
                <a:cs typeface="Arial" panose="020B0604020202020204" pitchFamily="34" charset="0"/>
              </a:rPr>
              <a:t>. </a:t>
            </a:r>
            <a:r>
              <a:rPr lang="vi-VN" sz="3200" b="1" dirty="0">
                <a:latin typeface="Arial" panose="020B0604020202020204" pitchFamily="34" charset="0"/>
                <a:cs typeface="Arial" panose="020B0604020202020204" pitchFamily="34" charset="0"/>
              </a:rPr>
              <a:t>Giới thiệu các loại Đi - ốt thông dụng khác</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641286"/>
            <a:ext cx="5448607" cy="584775"/>
          </a:xfrm>
          <a:prstGeom prst="rect">
            <a:avLst/>
          </a:prstGeom>
        </p:spPr>
        <p:txBody>
          <a:bodyPr wrap="none">
            <a:spAutoFit/>
          </a:bodyPr>
          <a:lstStyle/>
          <a:p>
            <a:pPr lvl="2" indent="-452438"/>
            <a:r>
              <a:rPr lang="en-US" sz="3200" b="1" dirty="0" smtClean="0">
                <a:latin typeface="Arial" panose="020B0604020202020204" pitchFamily="34" charset="0"/>
                <a:cs typeface="Arial" panose="020B0604020202020204" pitchFamily="34" charset="0"/>
              </a:rPr>
              <a:t>3.1. </a:t>
            </a:r>
            <a:r>
              <a:rPr lang="vi-VN" sz="3200" b="1" dirty="0" smtClean="0">
                <a:latin typeface="Arial" panose="020B0604020202020204" pitchFamily="34" charset="0"/>
                <a:cs typeface="Arial" panose="020B0604020202020204" pitchFamily="34" charset="0"/>
              </a:rPr>
              <a:t>Đi-ốt </a:t>
            </a:r>
            <a:r>
              <a:rPr lang="vi-VN" sz="3200" b="1" dirty="0">
                <a:latin typeface="Arial" panose="020B0604020202020204" pitchFamily="34" charset="0"/>
                <a:cs typeface="Arial" panose="020B0604020202020204" pitchFamily="34" charset="0"/>
              </a:rPr>
              <a:t>zen-nơ (zener):</a:t>
            </a:r>
            <a:endParaRPr lang="en-US" sz="3200" dirty="0">
              <a:latin typeface="Arial" panose="020B0604020202020204" pitchFamily="34" charset="0"/>
              <a:cs typeface="Arial" panose="020B0604020202020204" pitchFamily="34" charset="0"/>
            </a:endParaRPr>
          </a:p>
        </p:txBody>
      </p:sp>
      <p:pic>
        <p:nvPicPr>
          <p:cNvPr id="8" name="image144.png"/>
          <p:cNvPicPr/>
          <p:nvPr/>
        </p:nvPicPr>
        <p:blipFill>
          <a:blip r:embed="rId2" cstate="print"/>
          <a:stretch>
            <a:fillRect/>
          </a:stretch>
        </p:blipFill>
        <p:spPr>
          <a:xfrm>
            <a:off x="152400" y="1828800"/>
            <a:ext cx="3429000" cy="3810000"/>
          </a:xfrm>
          <a:prstGeom prst="rect">
            <a:avLst/>
          </a:prstGeom>
        </p:spPr>
      </p:pic>
      <p:sp>
        <p:nvSpPr>
          <p:cNvPr id="6" name="Rectangle 5"/>
          <p:cNvSpPr/>
          <p:nvPr/>
        </p:nvSpPr>
        <p:spPr>
          <a:xfrm>
            <a:off x="3733800" y="1430953"/>
            <a:ext cx="5334000" cy="4893647"/>
          </a:xfrm>
          <a:prstGeom prst="rect">
            <a:avLst/>
          </a:prstGeom>
        </p:spPr>
        <p:txBody>
          <a:bodyPr wrap="square">
            <a:spAutoFit/>
          </a:bodyPr>
          <a:lstStyle/>
          <a:p>
            <a:pPr indent="461963" algn="just"/>
            <a:r>
              <a:rPr lang="en-US" sz="2600" dirty="0" smtClean="0">
                <a:latin typeface="Arial" panose="020B0604020202020204" pitchFamily="34" charset="0"/>
                <a:cs typeface="Arial" panose="020B0604020202020204" pitchFamily="34" charset="0"/>
              </a:rPr>
              <a:t>- </a:t>
            </a:r>
            <a:r>
              <a:rPr lang="vi-VN" sz="2600" dirty="0" smtClean="0">
                <a:latin typeface="Arial" panose="020B0604020202020204" pitchFamily="34" charset="0"/>
                <a:cs typeface="Arial" panose="020B0604020202020204" pitchFamily="34" charset="0"/>
              </a:rPr>
              <a:t>Từ </a:t>
            </a:r>
            <a:r>
              <a:rPr lang="vi-VN" sz="2600" dirty="0">
                <a:latin typeface="Arial" panose="020B0604020202020204" pitchFamily="34" charset="0"/>
                <a:cs typeface="Arial" panose="020B0604020202020204" pitchFamily="34" charset="0"/>
              </a:rPr>
              <a:t>đường đặt tính ngược V – A của diode bán dẫn ta thấy khi điện áp ngược tăng quá trị số cho phép thì </a:t>
            </a:r>
            <a:r>
              <a:rPr lang="vi-VN" sz="2600" dirty="0" smtClean="0">
                <a:latin typeface="Arial" panose="020B0604020202020204" pitchFamily="34" charset="0"/>
                <a:cs typeface="Arial" panose="020B0604020202020204" pitchFamily="34" charset="0"/>
              </a:rPr>
              <a:t>tiếp </a:t>
            </a:r>
            <a:r>
              <a:rPr lang="vi-VN" sz="2600" dirty="0">
                <a:latin typeface="Arial" panose="020B0604020202020204" pitchFamily="34" charset="0"/>
                <a:cs typeface="Arial" panose="020B0604020202020204" pitchFamily="34" charset="0"/>
              </a:rPr>
              <a:t>giáp P – N sẽ bị đánh </a:t>
            </a:r>
            <a:r>
              <a:rPr lang="vi-VN" sz="2600" dirty="0" smtClean="0">
                <a:latin typeface="Arial" panose="020B0604020202020204" pitchFamily="34" charset="0"/>
                <a:cs typeface="Arial" panose="020B0604020202020204" pitchFamily="34" charset="0"/>
              </a:rPr>
              <a:t>thủng</a:t>
            </a:r>
            <a:r>
              <a:rPr lang="en-US" sz="2600" dirty="0" smtClean="0">
                <a:latin typeface="Arial" panose="020B0604020202020204" pitchFamily="34" charset="0"/>
                <a:cs typeface="Arial" panose="020B0604020202020204" pitchFamily="34" charset="0"/>
              </a:rPr>
              <a:t>,</a:t>
            </a:r>
            <a:r>
              <a:rPr lang="vi-VN" sz="2600" dirty="0" smtClean="0">
                <a:latin typeface="Arial" panose="020B0604020202020204" pitchFamily="34" charset="0"/>
                <a:cs typeface="Arial" panose="020B0604020202020204" pitchFamily="34" charset="0"/>
              </a:rPr>
              <a:t> </a:t>
            </a:r>
            <a:r>
              <a:rPr lang="vi-VN" sz="2600" dirty="0">
                <a:latin typeface="Arial" panose="020B0604020202020204" pitchFamily="34" charset="0"/>
                <a:cs typeface="Arial" panose="020B0604020202020204" pitchFamily="34" charset="0"/>
              </a:rPr>
              <a:t>đó chính là hiệu ứng </a:t>
            </a:r>
            <a:r>
              <a:rPr lang="vi-VN" sz="2600" dirty="0" smtClean="0">
                <a:latin typeface="Arial" panose="020B0604020202020204" pitchFamily="34" charset="0"/>
                <a:cs typeface="Arial" panose="020B0604020202020204" pitchFamily="34" charset="0"/>
              </a:rPr>
              <a:t>zener</a:t>
            </a:r>
            <a:r>
              <a:rPr lang="en-US" sz="2600" dirty="0" smtClean="0">
                <a:latin typeface="Arial" panose="020B0604020202020204" pitchFamily="34" charset="0"/>
                <a:cs typeface="Arial" panose="020B0604020202020204" pitchFamily="34" charset="0"/>
              </a:rPr>
              <a:t>.</a:t>
            </a:r>
          </a:p>
          <a:p>
            <a:pPr indent="461963" algn="just"/>
            <a:r>
              <a:rPr lang="en-US" sz="2600" dirty="0" smtClean="0">
                <a:latin typeface="Arial" panose="020B0604020202020204" pitchFamily="34" charset="0"/>
                <a:cs typeface="Arial" panose="020B0604020202020204" pitchFamily="34" charset="0"/>
              </a:rPr>
              <a:t>- L</a:t>
            </a:r>
            <a:r>
              <a:rPr lang="vi-VN" sz="2600" dirty="0" smtClean="0">
                <a:latin typeface="Arial" panose="020B0604020202020204" pitchFamily="34" charset="0"/>
                <a:cs typeface="Arial" panose="020B0604020202020204" pitchFamily="34" charset="0"/>
              </a:rPr>
              <a:t>ợi </a:t>
            </a:r>
            <a:r>
              <a:rPr lang="vi-VN" sz="2600" dirty="0">
                <a:latin typeface="Arial" panose="020B0604020202020204" pitchFamily="34" charset="0"/>
                <a:cs typeface="Arial" panose="020B0604020202020204" pitchFamily="34" charset="0"/>
              </a:rPr>
              <a:t>dụng hiệu ứng này người ta chế tạo ra lọai diode mà khi xảy ra hiệu ứng đánh thủng tiếp giáp, điện áp hầu như không đổi hay còn gọi là có tính ổn định điện áp, đó chính là loại diode ổn áp hay còn gọi là diode </a:t>
            </a:r>
            <a:r>
              <a:rPr lang="vi-VN" sz="2600" dirty="0" smtClean="0">
                <a:latin typeface="Arial" panose="020B0604020202020204" pitchFamily="34" charset="0"/>
                <a:cs typeface="Arial" panose="020B0604020202020204" pitchFamily="34" charset="0"/>
              </a:rPr>
              <a:t>zener</a:t>
            </a:r>
            <a:r>
              <a:rPr lang="en-US" sz="2600" dirty="0" smtClean="0">
                <a:latin typeface="Arial" panose="020B0604020202020204" pitchFamily="34" charset="0"/>
                <a:cs typeface="Arial" panose="020B0604020202020204" pitchFamily="34" charset="0"/>
              </a:rPr>
              <a:t>.</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8345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9182642" cy="584775"/>
          </a:xfrm>
          <a:prstGeom prst="rect">
            <a:avLst/>
          </a:prstGeom>
        </p:spPr>
        <p:txBody>
          <a:bodyPr wrap="none">
            <a:spAutoFit/>
          </a:bodyPr>
          <a:lstStyle/>
          <a:p>
            <a:pPr marL="0" lvl="1" indent="173038"/>
            <a:r>
              <a:rPr lang="en-US" sz="3200" b="1" i="1" dirty="0">
                <a:latin typeface="Arial" panose="020B0604020202020204" pitchFamily="34" charset="0"/>
                <a:cs typeface="Arial" panose="020B0604020202020204" pitchFamily="34" charset="0"/>
              </a:rPr>
              <a:t>3</a:t>
            </a:r>
            <a:r>
              <a:rPr lang="en-US" sz="3200" b="1" i="1" dirty="0" smtClean="0">
                <a:latin typeface="Arial" panose="020B0604020202020204" pitchFamily="34" charset="0"/>
                <a:cs typeface="Arial" panose="020B0604020202020204" pitchFamily="34" charset="0"/>
              </a:rPr>
              <a:t>. </a:t>
            </a:r>
            <a:r>
              <a:rPr lang="vi-VN" sz="3200" b="1" dirty="0">
                <a:latin typeface="Arial" panose="020B0604020202020204" pitchFamily="34" charset="0"/>
                <a:cs typeface="Arial" panose="020B0604020202020204" pitchFamily="34" charset="0"/>
              </a:rPr>
              <a:t>Giới thiệu các loại Đi - ốt thông dụng khác</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641286"/>
            <a:ext cx="5448607" cy="584775"/>
          </a:xfrm>
          <a:prstGeom prst="rect">
            <a:avLst/>
          </a:prstGeom>
        </p:spPr>
        <p:txBody>
          <a:bodyPr wrap="none">
            <a:spAutoFit/>
          </a:bodyPr>
          <a:lstStyle/>
          <a:p>
            <a:pPr lvl="2" indent="-452438"/>
            <a:r>
              <a:rPr lang="en-US" sz="3200" b="1" dirty="0" smtClean="0">
                <a:latin typeface="Arial" panose="020B0604020202020204" pitchFamily="34" charset="0"/>
                <a:cs typeface="Arial" panose="020B0604020202020204" pitchFamily="34" charset="0"/>
              </a:rPr>
              <a:t>3.1. </a:t>
            </a:r>
            <a:r>
              <a:rPr lang="vi-VN" sz="3200" b="1" dirty="0" smtClean="0">
                <a:latin typeface="Arial" panose="020B0604020202020204" pitchFamily="34" charset="0"/>
                <a:cs typeface="Arial" panose="020B0604020202020204" pitchFamily="34" charset="0"/>
              </a:rPr>
              <a:t>Đi-ốt </a:t>
            </a:r>
            <a:r>
              <a:rPr lang="vi-VN" sz="3200" b="1" dirty="0">
                <a:latin typeface="Arial" panose="020B0604020202020204" pitchFamily="34" charset="0"/>
                <a:cs typeface="Arial" panose="020B0604020202020204" pitchFamily="34" charset="0"/>
              </a:rPr>
              <a:t>zen-nơ (zener):</a:t>
            </a:r>
            <a:endParaRPr lang="en-US" sz="3200" dirty="0">
              <a:latin typeface="Arial" panose="020B0604020202020204" pitchFamily="34" charset="0"/>
              <a:cs typeface="Arial" panose="020B0604020202020204" pitchFamily="34" charset="0"/>
            </a:endParaRPr>
          </a:p>
        </p:txBody>
      </p:sp>
      <p:pic>
        <p:nvPicPr>
          <p:cNvPr id="7" name="image143.png"/>
          <p:cNvPicPr/>
          <p:nvPr/>
        </p:nvPicPr>
        <p:blipFill>
          <a:blip r:embed="rId2" cstate="print"/>
          <a:stretch>
            <a:fillRect/>
          </a:stretch>
        </p:blipFill>
        <p:spPr>
          <a:xfrm>
            <a:off x="514079" y="2743200"/>
            <a:ext cx="3829321" cy="1981200"/>
          </a:xfrm>
          <a:prstGeom prst="rect">
            <a:avLst/>
          </a:prstGeom>
        </p:spPr>
      </p:pic>
      <p:sp>
        <p:nvSpPr>
          <p:cNvPr id="3" name="AutoShape 2" descr="Diode là gì? Kiến thức về diode từ A - Z | LEDMof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Diode là gì? Kiến thức về diode từ A - Z | LEDMofa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6" descr="Diode là gì? Kiến thức về diode từ A - Z | LEDMofa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7825" y="1676400"/>
            <a:ext cx="3076575" cy="1743075"/>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05474" y="3733800"/>
            <a:ext cx="2828925" cy="2143125"/>
          </a:xfrm>
          <a:prstGeom prst="rect">
            <a:avLst/>
          </a:prstGeom>
        </p:spPr>
      </p:pic>
      <p:sp>
        <p:nvSpPr>
          <p:cNvPr id="13" name="Rectangle 12"/>
          <p:cNvSpPr/>
          <p:nvPr/>
        </p:nvSpPr>
        <p:spPr>
          <a:xfrm>
            <a:off x="155575" y="6167735"/>
            <a:ext cx="8836025" cy="461665"/>
          </a:xfrm>
          <a:prstGeom prst="rect">
            <a:avLst/>
          </a:prstGeom>
        </p:spPr>
        <p:txBody>
          <a:bodyPr wrap="square">
            <a:spAutoFit/>
          </a:bodyPr>
          <a:lstStyle/>
          <a:p>
            <a:pPr algn="ctr"/>
            <a:r>
              <a:rPr lang="vi-VN" sz="2400" i="1" dirty="0"/>
              <a:t>Hình </a:t>
            </a:r>
            <a:r>
              <a:rPr lang="en-US" sz="2400" i="1" dirty="0" smtClean="0"/>
              <a:t>3.1 </a:t>
            </a:r>
            <a:r>
              <a:rPr lang="vi-VN" sz="2400" i="1" dirty="0" smtClean="0"/>
              <a:t>: </a:t>
            </a:r>
            <a:r>
              <a:rPr lang="vi-VN" sz="2400" i="1" dirty="0"/>
              <a:t>Hình dáng bên ngoài và ký hiệu của đi-ốt zen-nơ.</a:t>
            </a:r>
            <a:endParaRPr lang="en-US" sz="2400" i="1" dirty="0"/>
          </a:p>
        </p:txBody>
      </p:sp>
    </p:spTree>
    <p:extLst>
      <p:ext uri="{BB962C8B-B14F-4D97-AF65-F5344CB8AC3E}">
        <p14:creationId xmlns:p14="http://schemas.microsoft.com/office/powerpoint/2010/main" val="19018135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9182642" cy="584775"/>
          </a:xfrm>
          <a:prstGeom prst="rect">
            <a:avLst/>
          </a:prstGeom>
        </p:spPr>
        <p:txBody>
          <a:bodyPr wrap="none">
            <a:spAutoFit/>
          </a:bodyPr>
          <a:lstStyle/>
          <a:p>
            <a:pPr marL="0" lvl="1" indent="173038"/>
            <a:r>
              <a:rPr lang="en-US" sz="3200" b="1" i="1" dirty="0">
                <a:latin typeface="Arial" panose="020B0604020202020204" pitchFamily="34" charset="0"/>
                <a:cs typeface="Arial" panose="020B0604020202020204" pitchFamily="34" charset="0"/>
              </a:rPr>
              <a:t>3</a:t>
            </a:r>
            <a:r>
              <a:rPr lang="en-US" sz="3200" b="1" i="1" dirty="0" smtClean="0">
                <a:latin typeface="Arial" panose="020B0604020202020204" pitchFamily="34" charset="0"/>
                <a:cs typeface="Arial" panose="020B0604020202020204" pitchFamily="34" charset="0"/>
              </a:rPr>
              <a:t>. </a:t>
            </a:r>
            <a:r>
              <a:rPr lang="vi-VN" sz="3200" b="1" dirty="0">
                <a:latin typeface="Arial" panose="020B0604020202020204" pitchFamily="34" charset="0"/>
                <a:cs typeface="Arial" panose="020B0604020202020204" pitchFamily="34" charset="0"/>
              </a:rPr>
              <a:t>Giới thiệu các loại Đi - ốt thông dụng khác</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641286"/>
            <a:ext cx="5448607" cy="584775"/>
          </a:xfrm>
          <a:prstGeom prst="rect">
            <a:avLst/>
          </a:prstGeom>
        </p:spPr>
        <p:txBody>
          <a:bodyPr wrap="none">
            <a:spAutoFit/>
          </a:bodyPr>
          <a:lstStyle/>
          <a:p>
            <a:pPr lvl="2" indent="-452438"/>
            <a:r>
              <a:rPr lang="en-US" sz="3200" b="1" dirty="0" smtClean="0">
                <a:latin typeface="Arial" panose="020B0604020202020204" pitchFamily="34" charset="0"/>
                <a:cs typeface="Arial" panose="020B0604020202020204" pitchFamily="34" charset="0"/>
              </a:rPr>
              <a:t>3.1. </a:t>
            </a:r>
            <a:r>
              <a:rPr lang="vi-VN" sz="3200" b="1" dirty="0" smtClean="0">
                <a:latin typeface="Arial" panose="020B0604020202020204" pitchFamily="34" charset="0"/>
                <a:cs typeface="Arial" panose="020B0604020202020204" pitchFamily="34" charset="0"/>
              </a:rPr>
              <a:t>Đi-ốt </a:t>
            </a:r>
            <a:r>
              <a:rPr lang="vi-VN" sz="3200" b="1" dirty="0">
                <a:latin typeface="Arial" panose="020B0604020202020204" pitchFamily="34" charset="0"/>
                <a:cs typeface="Arial" panose="020B0604020202020204" pitchFamily="34" charset="0"/>
              </a:rPr>
              <a:t>zen-nơ (zener):</a:t>
            </a:r>
            <a:endParaRPr lang="en-US" sz="3200" dirty="0">
              <a:latin typeface="Arial" panose="020B0604020202020204" pitchFamily="34" charset="0"/>
              <a:cs typeface="Arial" panose="020B0604020202020204" pitchFamily="34" charset="0"/>
            </a:endParaRPr>
          </a:p>
        </p:txBody>
      </p:sp>
      <p:sp>
        <p:nvSpPr>
          <p:cNvPr id="3" name="Rectangle 2"/>
          <p:cNvSpPr/>
          <p:nvPr/>
        </p:nvSpPr>
        <p:spPr>
          <a:xfrm>
            <a:off x="152400" y="1371600"/>
            <a:ext cx="8839200" cy="3539430"/>
          </a:xfrm>
          <a:prstGeom prst="rect">
            <a:avLst/>
          </a:prstGeom>
        </p:spPr>
        <p:txBody>
          <a:bodyPr wrap="square">
            <a:spAutoFit/>
          </a:bodyPr>
          <a:lstStyle/>
          <a:p>
            <a:pPr algn="just" defTabSz="461963"/>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Trạng </a:t>
            </a:r>
            <a:r>
              <a:rPr lang="vi-VN" sz="2800" dirty="0">
                <a:latin typeface="Arial" panose="020B0604020202020204" pitchFamily="34" charset="0"/>
                <a:cs typeface="Arial" panose="020B0604020202020204" pitchFamily="34" charset="0"/>
              </a:rPr>
              <a:t>thái phân cực </a:t>
            </a:r>
            <a:r>
              <a:rPr lang="vi-VN" sz="2800" dirty="0" smtClean="0">
                <a:latin typeface="Arial" panose="020B0604020202020204" pitchFamily="34" charset="0"/>
                <a:cs typeface="Arial" panose="020B0604020202020204" pitchFamily="34" charset="0"/>
              </a:rPr>
              <a:t>thuận: </a:t>
            </a:r>
            <a:r>
              <a:rPr lang="vi-VN" sz="2800" dirty="0">
                <a:latin typeface="Arial" panose="020B0604020202020204" pitchFamily="34" charset="0"/>
                <a:cs typeface="Arial" panose="020B0604020202020204" pitchFamily="34" charset="0"/>
              </a:rPr>
              <a:t>Khi phân cực thuận </a:t>
            </a:r>
            <a:r>
              <a:rPr lang="en-US" sz="2800" dirty="0" err="1" smtClean="0">
                <a:latin typeface="Arial" panose="020B0604020202020204" pitchFamily="34" charset="0"/>
                <a:cs typeface="Arial" panose="020B0604020202020204" pitchFamily="34" charset="0"/>
              </a:rPr>
              <a:t>hoạt</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động</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giống</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đi-ốt thường.</a:t>
            </a:r>
            <a:endParaRPr lang="en-US" sz="2800" dirty="0">
              <a:latin typeface="Arial" panose="020B0604020202020204" pitchFamily="34" charset="0"/>
              <a:cs typeface="Arial" panose="020B0604020202020204" pitchFamily="34" charset="0"/>
            </a:endParaRPr>
          </a:p>
          <a:p>
            <a:pPr algn="just" defTabSz="461963"/>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Trạng </a:t>
            </a:r>
            <a:r>
              <a:rPr lang="vi-VN" sz="2800" dirty="0">
                <a:latin typeface="Arial" panose="020B0604020202020204" pitchFamily="34" charset="0"/>
                <a:cs typeface="Arial" panose="020B0604020202020204" pitchFamily="34" charset="0"/>
              </a:rPr>
              <a:t>thái phân cực ngược: Nếu điện áp ngược đạt trị số ổn áp thì diode sẽ hoạt đông và giữ điện áp ở mức cần ổn áp định là </a:t>
            </a:r>
            <a:r>
              <a:rPr lang="vi-VN" sz="2800" dirty="0" smtClean="0">
                <a:latin typeface="Arial" panose="020B0604020202020204" pitchFamily="34" charset="0"/>
                <a:cs typeface="Arial" panose="020B0604020202020204" pitchFamily="34" charset="0"/>
              </a:rPr>
              <a:t>Vz</a:t>
            </a:r>
            <a:r>
              <a:rPr lang="en-US" sz="2800" dirty="0" smtClean="0">
                <a:latin typeface="Arial" panose="020B0604020202020204" pitchFamily="34" charset="0"/>
                <a:cs typeface="Arial" panose="020B0604020202020204" pitchFamily="34" charset="0"/>
              </a:rPr>
              <a:t>.</a:t>
            </a:r>
          </a:p>
          <a:p>
            <a:pPr algn="just" defTabSz="461963"/>
            <a:r>
              <a:rPr lang="en-US" sz="2800" dirty="0" smtClean="0">
                <a:latin typeface="Arial" panose="020B0604020202020204" pitchFamily="34" charset="0"/>
                <a:cs typeface="Arial" panose="020B0604020202020204" pitchFamily="34" charset="0"/>
              </a:rPr>
              <a:t>	- Đ</a:t>
            </a:r>
            <a:r>
              <a:rPr lang="vi-VN" sz="2800" dirty="0" smtClean="0">
                <a:latin typeface="Arial" panose="020B0604020202020204" pitchFamily="34" charset="0"/>
                <a:cs typeface="Arial" panose="020B0604020202020204" pitchFamily="34" charset="0"/>
              </a:rPr>
              <a:t>iện </a:t>
            </a:r>
            <a:r>
              <a:rPr lang="vi-VN" sz="2800" dirty="0">
                <a:latin typeface="Arial" panose="020B0604020202020204" pitchFamily="34" charset="0"/>
                <a:cs typeface="Arial" panose="020B0604020202020204" pitchFamily="34" charset="0"/>
              </a:rPr>
              <a:t>áp ổn định được ghi trên thân diode zener như:3V; 3,9V; 4V3; 5V; 5,2V; 5,5V; 5,6V; 6,2V ; 6,8V; 7V; 7,5V; 9V2 …</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076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9182642" cy="584775"/>
          </a:xfrm>
          <a:prstGeom prst="rect">
            <a:avLst/>
          </a:prstGeom>
        </p:spPr>
        <p:txBody>
          <a:bodyPr wrap="none">
            <a:spAutoFit/>
          </a:bodyPr>
          <a:lstStyle/>
          <a:p>
            <a:pPr marL="0" lvl="1" indent="173038"/>
            <a:r>
              <a:rPr lang="en-US" sz="3200" b="1" i="1" dirty="0">
                <a:latin typeface="Arial" panose="020B0604020202020204" pitchFamily="34" charset="0"/>
                <a:cs typeface="Arial" panose="020B0604020202020204" pitchFamily="34" charset="0"/>
              </a:rPr>
              <a:t>3</a:t>
            </a:r>
            <a:r>
              <a:rPr lang="en-US" sz="3200" b="1" i="1" dirty="0" smtClean="0">
                <a:latin typeface="Arial" panose="020B0604020202020204" pitchFamily="34" charset="0"/>
                <a:cs typeface="Arial" panose="020B0604020202020204" pitchFamily="34" charset="0"/>
              </a:rPr>
              <a:t>. </a:t>
            </a:r>
            <a:r>
              <a:rPr lang="vi-VN" sz="3200" b="1" dirty="0">
                <a:latin typeface="Arial" panose="020B0604020202020204" pitchFamily="34" charset="0"/>
                <a:cs typeface="Arial" panose="020B0604020202020204" pitchFamily="34" charset="0"/>
              </a:rPr>
              <a:t>Giới thiệu các loại Đi - ốt thông dụng khác</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641286"/>
            <a:ext cx="5448607" cy="584775"/>
          </a:xfrm>
          <a:prstGeom prst="rect">
            <a:avLst/>
          </a:prstGeom>
        </p:spPr>
        <p:txBody>
          <a:bodyPr wrap="none">
            <a:spAutoFit/>
          </a:bodyPr>
          <a:lstStyle/>
          <a:p>
            <a:pPr lvl="2" indent="-452438"/>
            <a:r>
              <a:rPr lang="en-US" sz="3200" b="1" dirty="0" smtClean="0">
                <a:latin typeface="Arial" panose="020B0604020202020204" pitchFamily="34" charset="0"/>
                <a:cs typeface="Arial" panose="020B0604020202020204" pitchFamily="34" charset="0"/>
              </a:rPr>
              <a:t>3.1. </a:t>
            </a:r>
            <a:r>
              <a:rPr lang="vi-VN" sz="3200" b="1" dirty="0" smtClean="0">
                <a:latin typeface="Arial" panose="020B0604020202020204" pitchFamily="34" charset="0"/>
                <a:cs typeface="Arial" panose="020B0604020202020204" pitchFamily="34" charset="0"/>
              </a:rPr>
              <a:t>Đi-ốt </a:t>
            </a:r>
            <a:r>
              <a:rPr lang="vi-VN" sz="3200" b="1" dirty="0">
                <a:latin typeface="Arial" panose="020B0604020202020204" pitchFamily="34" charset="0"/>
                <a:cs typeface="Arial" panose="020B0604020202020204" pitchFamily="34" charset="0"/>
              </a:rPr>
              <a:t>zen-nơ (zener):</a:t>
            </a:r>
            <a:endParaRPr lang="en-US" sz="3200" dirty="0">
              <a:latin typeface="Arial" panose="020B0604020202020204" pitchFamily="34" charset="0"/>
              <a:cs typeface="Arial" panose="020B0604020202020204" pitchFamily="34" charset="0"/>
            </a:endParaRPr>
          </a:p>
        </p:txBody>
      </p:sp>
      <p:sp>
        <p:nvSpPr>
          <p:cNvPr id="3" name="Rectangle 2"/>
          <p:cNvSpPr/>
          <p:nvPr/>
        </p:nvSpPr>
        <p:spPr>
          <a:xfrm>
            <a:off x="152400" y="1219200"/>
            <a:ext cx="8839200" cy="523220"/>
          </a:xfrm>
          <a:prstGeom prst="rect">
            <a:avLst/>
          </a:prstGeom>
        </p:spPr>
        <p:txBody>
          <a:bodyPr wrap="square">
            <a:spAutoFit/>
          </a:bodyPr>
          <a:lstStyle/>
          <a:p>
            <a:pPr algn="just" defTabSz="461963"/>
            <a:r>
              <a:rPr lang="en-US" sz="2800" i="1" dirty="0" smtClean="0">
                <a:latin typeface="Arial" panose="020B0604020202020204" pitchFamily="34" charset="0"/>
                <a:cs typeface="Arial" panose="020B0604020202020204" pitchFamily="34" charset="0"/>
              </a:rPr>
              <a:t>	* So </a:t>
            </a:r>
            <a:r>
              <a:rPr lang="en-US" sz="2800" i="1" dirty="0" err="1" smtClean="0">
                <a:latin typeface="Arial" panose="020B0604020202020204" pitchFamily="34" charset="0"/>
                <a:cs typeface="Arial" panose="020B0604020202020204" pitchFamily="34" charset="0"/>
              </a:rPr>
              <a:t>sánh</a:t>
            </a:r>
            <a:r>
              <a:rPr lang="en-US" sz="2800" i="1" dirty="0" smtClean="0">
                <a:latin typeface="Arial" panose="020B0604020202020204" pitchFamily="34" charset="0"/>
                <a:cs typeface="Arial" panose="020B0604020202020204" pitchFamily="34" charset="0"/>
              </a:rPr>
              <a:t> </a:t>
            </a:r>
            <a:r>
              <a:rPr lang="en-US" sz="2800" i="1" dirty="0" err="1" smtClean="0">
                <a:latin typeface="Arial" panose="020B0604020202020204" pitchFamily="34" charset="0"/>
                <a:cs typeface="Arial" panose="020B0604020202020204" pitchFamily="34" charset="0"/>
              </a:rPr>
              <a:t>Đi</a:t>
            </a:r>
            <a:r>
              <a:rPr lang="en-US" sz="2800" i="1" dirty="0" smtClean="0">
                <a:latin typeface="Arial" panose="020B0604020202020204" pitchFamily="34" charset="0"/>
                <a:cs typeface="Arial" panose="020B0604020202020204" pitchFamily="34" charset="0"/>
              </a:rPr>
              <a:t> - </a:t>
            </a:r>
            <a:r>
              <a:rPr lang="en-US" sz="2800" i="1" dirty="0" err="1" smtClean="0">
                <a:latin typeface="Arial" panose="020B0604020202020204" pitchFamily="34" charset="0"/>
                <a:cs typeface="Arial" panose="020B0604020202020204" pitchFamily="34" charset="0"/>
              </a:rPr>
              <a:t>ốt</a:t>
            </a:r>
            <a:r>
              <a:rPr lang="en-US" sz="2800" i="1" dirty="0" smtClean="0">
                <a:latin typeface="Arial" panose="020B0604020202020204" pitchFamily="34" charset="0"/>
                <a:cs typeface="Arial" panose="020B0604020202020204" pitchFamily="34" charset="0"/>
              </a:rPr>
              <a:t> Zener </a:t>
            </a:r>
            <a:r>
              <a:rPr lang="en-US" sz="2800" i="1" dirty="0" err="1" smtClean="0">
                <a:latin typeface="Arial" panose="020B0604020202020204" pitchFamily="34" charset="0"/>
                <a:cs typeface="Arial" panose="020B0604020202020204" pitchFamily="34" charset="0"/>
              </a:rPr>
              <a:t>với</a:t>
            </a:r>
            <a:r>
              <a:rPr lang="en-US" sz="2800" i="1" dirty="0" smtClean="0">
                <a:latin typeface="Arial" panose="020B0604020202020204" pitchFamily="34" charset="0"/>
                <a:cs typeface="Arial" panose="020B0604020202020204" pitchFamily="34" charset="0"/>
              </a:rPr>
              <a:t> </a:t>
            </a:r>
            <a:r>
              <a:rPr lang="en-US" sz="2800" i="1" dirty="0" err="1" smtClean="0">
                <a:latin typeface="Arial" panose="020B0604020202020204" pitchFamily="34" charset="0"/>
                <a:cs typeface="Arial" panose="020B0604020202020204" pitchFamily="34" charset="0"/>
              </a:rPr>
              <a:t>Đi</a:t>
            </a:r>
            <a:r>
              <a:rPr lang="en-US" sz="2800" i="1" dirty="0" smtClean="0">
                <a:latin typeface="Arial" panose="020B0604020202020204" pitchFamily="34" charset="0"/>
                <a:cs typeface="Arial" panose="020B0604020202020204" pitchFamily="34" charset="0"/>
              </a:rPr>
              <a:t> - </a:t>
            </a:r>
            <a:r>
              <a:rPr lang="en-US" sz="2800" i="1" dirty="0" err="1" smtClean="0">
                <a:latin typeface="Arial" panose="020B0604020202020204" pitchFamily="34" charset="0"/>
                <a:cs typeface="Arial" panose="020B0604020202020204" pitchFamily="34" charset="0"/>
              </a:rPr>
              <a:t>ốt</a:t>
            </a:r>
            <a:r>
              <a:rPr lang="en-US" sz="2800" i="1" dirty="0" smtClean="0">
                <a:latin typeface="Arial" panose="020B0604020202020204" pitchFamily="34" charset="0"/>
                <a:cs typeface="Arial" panose="020B0604020202020204" pitchFamily="34" charset="0"/>
              </a:rPr>
              <a:t> </a:t>
            </a:r>
            <a:r>
              <a:rPr lang="en-US" sz="2800" i="1" dirty="0" err="1" smtClean="0">
                <a:latin typeface="Arial" panose="020B0604020202020204" pitchFamily="34" charset="0"/>
                <a:cs typeface="Arial" panose="020B0604020202020204" pitchFamily="34" charset="0"/>
              </a:rPr>
              <a:t>thường</a:t>
            </a:r>
            <a:endParaRPr lang="en-US" sz="2800" i="1" dirty="0">
              <a:latin typeface="Arial" panose="020B0604020202020204" pitchFamily="34" charset="0"/>
              <a:cs typeface="Arial" panose="020B0604020202020204" pitchFamily="34" charset="0"/>
            </a:endParaRPr>
          </a:p>
        </p:txBody>
      </p:sp>
      <p:sp>
        <p:nvSpPr>
          <p:cNvPr id="4" name="Rectangle 3"/>
          <p:cNvSpPr/>
          <p:nvPr/>
        </p:nvSpPr>
        <p:spPr>
          <a:xfrm>
            <a:off x="5486400" y="1752600"/>
            <a:ext cx="2281394" cy="523220"/>
          </a:xfrm>
          <a:prstGeom prst="rect">
            <a:avLst/>
          </a:prstGeom>
        </p:spPr>
        <p:txBody>
          <a:bodyPr wrap="none">
            <a:spAutoFit/>
          </a:bodyPr>
          <a:lstStyle/>
          <a:p>
            <a:r>
              <a:rPr lang="en-US" sz="2800" b="1" u="sng" dirty="0" err="1">
                <a:latin typeface="Arial" panose="020B0604020202020204" pitchFamily="34" charset="0"/>
                <a:cs typeface="Arial" panose="020B0604020202020204" pitchFamily="34" charset="0"/>
              </a:rPr>
              <a:t>Đi</a:t>
            </a:r>
            <a:r>
              <a:rPr lang="en-US" sz="2800" b="1" u="sng" dirty="0">
                <a:latin typeface="Arial" panose="020B0604020202020204" pitchFamily="34" charset="0"/>
                <a:cs typeface="Arial" panose="020B0604020202020204" pitchFamily="34" charset="0"/>
              </a:rPr>
              <a:t> - </a:t>
            </a:r>
            <a:r>
              <a:rPr lang="en-US" sz="2800" b="1" u="sng" dirty="0" err="1">
                <a:latin typeface="Arial" panose="020B0604020202020204" pitchFamily="34" charset="0"/>
                <a:cs typeface="Arial" panose="020B0604020202020204" pitchFamily="34" charset="0"/>
              </a:rPr>
              <a:t>ốt</a:t>
            </a:r>
            <a:r>
              <a:rPr lang="en-US" sz="2800" b="1" u="sng" dirty="0">
                <a:latin typeface="Arial" panose="020B0604020202020204" pitchFamily="34" charset="0"/>
                <a:cs typeface="Arial" panose="020B0604020202020204" pitchFamily="34" charset="0"/>
              </a:rPr>
              <a:t> Zener</a:t>
            </a:r>
            <a:endParaRPr lang="en-US" sz="2800" b="1" u="sng" dirty="0"/>
          </a:p>
        </p:txBody>
      </p:sp>
      <p:sp>
        <p:nvSpPr>
          <p:cNvPr id="6" name="Rectangle 5"/>
          <p:cNvSpPr/>
          <p:nvPr/>
        </p:nvSpPr>
        <p:spPr>
          <a:xfrm>
            <a:off x="990600" y="1752600"/>
            <a:ext cx="2595582" cy="523220"/>
          </a:xfrm>
          <a:prstGeom prst="rect">
            <a:avLst/>
          </a:prstGeom>
        </p:spPr>
        <p:txBody>
          <a:bodyPr wrap="none">
            <a:spAutoFit/>
          </a:bodyPr>
          <a:lstStyle/>
          <a:p>
            <a:r>
              <a:rPr lang="en-US" sz="2800" b="1" u="sng" dirty="0" err="1">
                <a:latin typeface="Arial" panose="020B0604020202020204" pitchFamily="34" charset="0"/>
                <a:cs typeface="Arial" panose="020B0604020202020204" pitchFamily="34" charset="0"/>
              </a:rPr>
              <a:t>Đi</a:t>
            </a:r>
            <a:r>
              <a:rPr lang="en-US" sz="2800" b="1" u="sng" dirty="0">
                <a:latin typeface="Arial" panose="020B0604020202020204" pitchFamily="34" charset="0"/>
                <a:cs typeface="Arial" panose="020B0604020202020204" pitchFamily="34" charset="0"/>
              </a:rPr>
              <a:t> - </a:t>
            </a:r>
            <a:r>
              <a:rPr lang="en-US" sz="2800" b="1" u="sng" dirty="0" err="1">
                <a:latin typeface="Arial" panose="020B0604020202020204" pitchFamily="34" charset="0"/>
                <a:cs typeface="Arial" panose="020B0604020202020204" pitchFamily="34" charset="0"/>
              </a:rPr>
              <a:t>ốt</a:t>
            </a:r>
            <a:r>
              <a:rPr lang="en-US" sz="2800" b="1" u="sng" dirty="0">
                <a:latin typeface="Arial" panose="020B0604020202020204" pitchFamily="34" charset="0"/>
                <a:cs typeface="Arial" panose="020B0604020202020204" pitchFamily="34" charset="0"/>
              </a:rPr>
              <a:t> </a:t>
            </a:r>
            <a:r>
              <a:rPr lang="en-US" sz="2800" b="1" u="sng" dirty="0" err="1">
                <a:latin typeface="Arial" panose="020B0604020202020204" pitchFamily="34" charset="0"/>
                <a:cs typeface="Arial" panose="020B0604020202020204" pitchFamily="34" charset="0"/>
              </a:rPr>
              <a:t>thường</a:t>
            </a:r>
            <a:endParaRPr lang="en-US" sz="2800" b="1" u="sng" dirty="0"/>
          </a:p>
        </p:txBody>
      </p:sp>
      <p:cxnSp>
        <p:nvCxnSpPr>
          <p:cNvPr id="8" name="Straight Connector 7"/>
          <p:cNvCxnSpPr/>
          <p:nvPr/>
        </p:nvCxnSpPr>
        <p:spPr>
          <a:xfrm>
            <a:off x="4495800" y="2146316"/>
            <a:ext cx="0" cy="457200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228600" y="2286000"/>
            <a:ext cx="4191000" cy="1292662"/>
          </a:xfrm>
          <a:prstGeom prst="rect">
            <a:avLst/>
          </a:prstGeom>
        </p:spPr>
        <p:txBody>
          <a:bodyPr wrap="square">
            <a:spAutoFit/>
          </a:bodyPr>
          <a:lstStyle/>
          <a:p>
            <a:pPr indent="457200" algn="just"/>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Phân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cực</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thuận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Đi</a:t>
            </a:r>
            <a:r>
              <a:rPr lang="en-US" sz="2600" dirty="0" smtClean="0">
                <a:latin typeface="Arial" panose="020B0604020202020204" pitchFamily="34" charset="0"/>
                <a:cs typeface="Arial" panose="020B0604020202020204" pitchFamily="34" charset="0"/>
              </a:rPr>
              <a:t> - </a:t>
            </a:r>
            <a:r>
              <a:rPr lang="en-US" sz="2600" dirty="0" err="1" smtClean="0">
                <a:latin typeface="Arial" panose="020B0604020202020204" pitchFamily="34" charset="0"/>
                <a:cs typeface="Arial" panose="020B0604020202020204" pitchFamily="34" charset="0"/>
              </a:rPr>
              <a:t>ốt</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dẫn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điện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cho</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dòng</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điện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chạy</a:t>
            </a:r>
            <a:r>
              <a:rPr lang="en-US" sz="2600" dirty="0" smtClean="0">
                <a:latin typeface="Arial" panose="020B0604020202020204" pitchFamily="34" charset="0"/>
                <a:cs typeface="Arial" panose="020B0604020202020204" pitchFamily="34" charset="0"/>
              </a:rPr>
              <a:t> qua.</a:t>
            </a:r>
            <a:endParaRPr lang="en-US" sz="2600" dirty="0"/>
          </a:p>
        </p:txBody>
      </p:sp>
      <p:sp>
        <p:nvSpPr>
          <p:cNvPr id="10" name="Rectangle 9"/>
          <p:cNvSpPr/>
          <p:nvPr/>
        </p:nvSpPr>
        <p:spPr>
          <a:xfrm>
            <a:off x="4572000" y="2286000"/>
            <a:ext cx="4572000" cy="954107"/>
          </a:xfrm>
          <a:prstGeom prst="rect">
            <a:avLst/>
          </a:prstGeom>
        </p:spPr>
        <p:txBody>
          <a:bodyPr wrap="square">
            <a:spAutoFit/>
          </a:bodyPr>
          <a:lstStyle/>
          <a:p>
            <a:pPr algn="just" defTabSz="457200"/>
            <a:r>
              <a:rPr lang="en-US" sz="2800" dirty="0" smtClean="0">
                <a:latin typeface="Arial" panose="020B0604020202020204" pitchFamily="34" charset="0"/>
                <a:cs typeface="Arial" panose="020B0604020202020204" pitchFamily="34" charset="0"/>
              </a:rPr>
              <a:t>	- </a:t>
            </a:r>
            <a:r>
              <a:rPr lang="en-US" sz="2800" dirty="0" err="1" smtClean="0">
                <a:latin typeface="Arial" panose="020B0604020202020204" pitchFamily="34" charset="0"/>
                <a:cs typeface="Arial" panose="020B0604020202020204" pitchFamily="34" charset="0"/>
              </a:rPr>
              <a:t>Phân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cực</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thuận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Hoạt</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động</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giống</a:t>
            </a:r>
            <a:r>
              <a:rPr lang="en-US" sz="2800" dirty="0" smtClean="0">
                <a:latin typeface="Arial" panose="020B0604020202020204" pitchFamily="34" charset="0"/>
                <a:cs typeface="Arial" panose="020B0604020202020204" pitchFamily="34" charset="0"/>
              </a:rPr>
              <a:t> Di-</a:t>
            </a:r>
            <a:r>
              <a:rPr lang="en-US" sz="2800" dirty="0" err="1" smtClean="0">
                <a:latin typeface="Arial" panose="020B0604020202020204" pitchFamily="34" charset="0"/>
                <a:cs typeface="Arial" panose="020B0604020202020204" pitchFamily="34" charset="0"/>
              </a:rPr>
              <a:t>ốt</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thường</a:t>
            </a:r>
            <a:endParaRPr lang="en-US" sz="2800" dirty="0"/>
          </a:p>
        </p:txBody>
      </p:sp>
      <p:sp>
        <p:nvSpPr>
          <p:cNvPr id="11" name="Rectangle 10"/>
          <p:cNvSpPr/>
          <p:nvPr/>
        </p:nvSpPr>
        <p:spPr>
          <a:xfrm>
            <a:off x="228600" y="3505200"/>
            <a:ext cx="4191000" cy="2492990"/>
          </a:xfrm>
          <a:prstGeom prst="rect">
            <a:avLst/>
          </a:prstGeom>
        </p:spPr>
        <p:txBody>
          <a:bodyPr wrap="square">
            <a:spAutoFit/>
          </a:bodyPr>
          <a:lstStyle/>
          <a:p>
            <a:pPr indent="457200" algn="just"/>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Phân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cực</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nghịch</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Không</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dẫn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điện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không</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cho</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dòng</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điện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chạy</a:t>
            </a:r>
            <a:r>
              <a:rPr lang="en-US" sz="2600" dirty="0" smtClean="0">
                <a:latin typeface="Arial" panose="020B0604020202020204" pitchFamily="34" charset="0"/>
                <a:cs typeface="Arial" panose="020B0604020202020204" pitchFamily="34" charset="0"/>
              </a:rPr>
              <a:t> qua. </a:t>
            </a:r>
            <a:r>
              <a:rPr lang="en-US" sz="2600" dirty="0" err="1" smtClean="0">
                <a:latin typeface="Arial" panose="020B0604020202020204" pitchFamily="34" charset="0"/>
                <a:cs typeface="Arial" panose="020B0604020202020204" pitchFamily="34" charset="0"/>
              </a:rPr>
              <a:t>Nếu</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điện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áp</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nghịch</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vượt</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quá</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giới</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hạn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cho</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phép</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Đi-ốt</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bị</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đánh</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thủng</a:t>
            </a:r>
            <a:endParaRPr lang="en-US" sz="2600" dirty="0"/>
          </a:p>
        </p:txBody>
      </p:sp>
      <p:sp>
        <p:nvSpPr>
          <p:cNvPr id="12" name="Rectangle 11"/>
          <p:cNvSpPr/>
          <p:nvPr/>
        </p:nvSpPr>
        <p:spPr>
          <a:xfrm>
            <a:off x="4591321" y="3505200"/>
            <a:ext cx="4552679" cy="2092881"/>
          </a:xfrm>
          <a:prstGeom prst="rect">
            <a:avLst/>
          </a:prstGeom>
        </p:spPr>
        <p:txBody>
          <a:bodyPr wrap="square">
            <a:spAutoFit/>
          </a:bodyPr>
          <a:lstStyle/>
          <a:p>
            <a:pPr indent="346075" algn="just"/>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Phân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cực</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nghịch</a:t>
            </a:r>
            <a:r>
              <a:rPr lang="en-US" sz="2600" dirty="0" smtClean="0">
                <a:latin typeface="Arial" panose="020B0604020202020204" pitchFamily="34" charset="0"/>
                <a:cs typeface="Arial" panose="020B0604020202020204" pitchFamily="34" charset="0"/>
              </a:rPr>
              <a:t>: </a:t>
            </a:r>
            <a:r>
              <a:rPr lang="vi-VN" sz="2600" dirty="0">
                <a:latin typeface="Arial" panose="020B0604020202020204" pitchFamily="34" charset="0"/>
                <a:cs typeface="Arial" panose="020B0604020202020204" pitchFamily="34" charset="0"/>
              </a:rPr>
              <a:t>khi đặt điện áp ngược vào đạt đến 1 giá trị nào đó thi đi-ốt zen-nơ cho dòng điệ</a:t>
            </a:r>
            <a:r>
              <a:rPr lang="en-US" sz="2600" dirty="0">
                <a:latin typeface="Arial" panose="020B0604020202020204" pitchFamily="34" charset="0"/>
                <a:cs typeface="Arial" panose="020B0604020202020204" pitchFamily="34" charset="0"/>
              </a:rPr>
              <a:t>n</a:t>
            </a:r>
            <a:r>
              <a:rPr lang="vi-VN" sz="2600" dirty="0">
                <a:latin typeface="Arial" panose="020B0604020202020204" pitchFamily="34" charset="0"/>
                <a:cs typeface="Arial" panose="020B0604020202020204" pitchFamily="34" charset="0"/>
              </a:rPr>
              <a:t> đi qua (giá trị đó gọi là giá trị ổn áp)</a:t>
            </a:r>
            <a:endParaRPr lang="en-US" sz="2600" dirty="0">
              <a:latin typeface="Arial" panose="020B0604020202020204" pitchFamily="34" charset="0"/>
              <a:cs typeface="Arial" panose="020B0604020202020204" pitchFamily="34" charset="0"/>
            </a:endParaRPr>
          </a:p>
        </p:txBody>
      </p:sp>
      <p:sp>
        <p:nvSpPr>
          <p:cNvPr id="13" name="Rectangle 12"/>
          <p:cNvSpPr/>
          <p:nvPr/>
        </p:nvSpPr>
        <p:spPr>
          <a:xfrm>
            <a:off x="228600" y="5943600"/>
            <a:ext cx="4191000" cy="892552"/>
          </a:xfrm>
          <a:prstGeom prst="rect">
            <a:avLst/>
          </a:prstGeom>
        </p:spPr>
        <p:txBody>
          <a:bodyPr wrap="square">
            <a:spAutoFit/>
          </a:bodyPr>
          <a:lstStyle/>
          <a:p>
            <a:pPr algn="just" defTabSz="457200">
              <a:tabLst>
                <a:tab pos="457200" algn="l"/>
              </a:tabLst>
            </a:pPr>
            <a:r>
              <a:rPr lang="en-US" sz="2600" dirty="0" smtClean="0">
                <a:latin typeface="Arial" panose="020B0604020202020204" pitchFamily="34" charset="0"/>
                <a:cs typeface="Arial" panose="020B0604020202020204" pitchFamily="34" charset="0"/>
              </a:rPr>
              <a:t>	- </a:t>
            </a:r>
            <a:r>
              <a:rPr lang="en-US" sz="2600" dirty="0" err="1" smtClean="0">
                <a:latin typeface="Arial" panose="020B0604020202020204" pitchFamily="34" charset="0"/>
                <a:cs typeface="Arial" panose="020B0604020202020204" pitchFamily="34" charset="0"/>
              </a:rPr>
              <a:t>Ứng</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dụng</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Mạch</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chỉnh</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lưu</a:t>
            </a:r>
            <a:r>
              <a:rPr lang="en-US" sz="2600" dirty="0" smtClean="0">
                <a:latin typeface="Arial" panose="020B0604020202020204" pitchFamily="34" charset="0"/>
                <a:cs typeface="Arial" panose="020B0604020202020204" pitchFamily="34" charset="0"/>
              </a:rPr>
              <a:t>…</a:t>
            </a:r>
            <a:endParaRPr lang="en-US" sz="2600" dirty="0"/>
          </a:p>
        </p:txBody>
      </p:sp>
      <p:sp>
        <p:nvSpPr>
          <p:cNvPr id="14" name="Rectangle 13"/>
          <p:cNvSpPr/>
          <p:nvPr/>
        </p:nvSpPr>
        <p:spPr>
          <a:xfrm>
            <a:off x="4572000" y="5943600"/>
            <a:ext cx="4572000" cy="954107"/>
          </a:xfrm>
          <a:prstGeom prst="rect">
            <a:avLst/>
          </a:prstGeom>
        </p:spPr>
        <p:txBody>
          <a:bodyPr wrap="square">
            <a:spAutoFit/>
          </a:bodyPr>
          <a:lstStyle/>
          <a:p>
            <a:pPr algn="just" defTabSz="457200">
              <a:tabLst>
                <a:tab pos="457200" algn="l"/>
              </a:tabLst>
            </a:pPr>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Ứng</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dụng</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Mạch</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ổn</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áp</a:t>
            </a:r>
            <a:r>
              <a:rPr lang="en-US" sz="2800" dirty="0" smtClean="0">
                <a:latin typeface="Arial" panose="020B0604020202020204" pitchFamily="34" charset="0"/>
                <a:cs typeface="Arial" panose="020B0604020202020204" pitchFamily="34" charset="0"/>
              </a:rPr>
              <a:t> </a:t>
            </a:r>
          </a:p>
          <a:p>
            <a:pPr algn="just"/>
            <a:endParaRPr lang="en-US" sz="2800" dirty="0"/>
          </a:p>
        </p:txBody>
      </p:sp>
    </p:spTree>
    <p:extLst>
      <p:ext uri="{BB962C8B-B14F-4D97-AF65-F5344CB8AC3E}">
        <p14:creationId xmlns:p14="http://schemas.microsoft.com/office/powerpoint/2010/main" val="3096779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9">
                                            <p:txEl>
                                              <p:pRg st="0" end="0"/>
                                            </p:txEl>
                                          </p:spTgt>
                                        </p:tgtEl>
                                        <p:attrNameLst>
                                          <p:attrName>style.visibility</p:attrName>
                                        </p:attrNameLst>
                                      </p:cBhvr>
                                      <p:to>
                                        <p:strVal val="visible"/>
                                      </p:to>
                                    </p:set>
                                    <p:anim calcmode="lin" valueType="num">
                                      <p:cBhvr additive="base">
                                        <p:cTn id="18"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1+#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0-#ppt_w/2"/>
                                          </p:val>
                                        </p:tav>
                                        <p:tav tm="100000">
                                          <p:val>
                                            <p:strVal val="#ppt_x"/>
                                          </p:val>
                                        </p:tav>
                                      </p:tavLst>
                                    </p:anim>
                                    <p:anim calcmode="lin" valueType="num">
                                      <p:cBhvr additive="base">
                                        <p:cTn id="31"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13">
                                            <p:txEl>
                                              <p:pRg st="0" end="0"/>
                                            </p:txEl>
                                          </p:spTgt>
                                        </p:tgtEl>
                                        <p:attrNameLst>
                                          <p:attrName>style.visibility</p:attrName>
                                        </p:attrNameLst>
                                      </p:cBhvr>
                                      <p:to>
                                        <p:strVal val="visible"/>
                                      </p:to>
                                    </p:set>
                                    <p:anim calcmode="lin" valueType="num">
                                      <p:cBhvr additive="base">
                                        <p:cTn id="42"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1+#ppt_w/2"/>
                                          </p:val>
                                        </p:tav>
                                        <p:tav tm="100000">
                                          <p:val>
                                            <p:strVal val="#ppt_x"/>
                                          </p:val>
                                        </p:tav>
                                      </p:tavLst>
                                    </p:anim>
                                    <p:anim calcmode="lin" valueType="num">
                                      <p:cBhvr additive="base">
                                        <p:cTn id="49"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0" grpId="0"/>
      <p:bldP spid="11" grpId="0"/>
      <p:bldP spid="12"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9182642" cy="584775"/>
          </a:xfrm>
          <a:prstGeom prst="rect">
            <a:avLst/>
          </a:prstGeom>
        </p:spPr>
        <p:txBody>
          <a:bodyPr wrap="none">
            <a:spAutoFit/>
          </a:bodyPr>
          <a:lstStyle/>
          <a:p>
            <a:pPr marL="0" lvl="1" indent="173038"/>
            <a:r>
              <a:rPr lang="en-US" sz="3200" b="1" i="1" dirty="0">
                <a:latin typeface="Arial" panose="020B0604020202020204" pitchFamily="34" charset="0"/>
                <a:cs typeface="Arial" panose="020B0604020202020204" pitchFamily="34" charset="0"/>
              </a:rPr>
              <a:t>3</a:t>
            </a:r>
            <a:r>
              <a:rPr lang="en-US" sz="3200" b="1" i="1" dirty="0" smtClean="0">
                <a:latin typeface="Arial" panose="020B0604020202020204" pitchFamily="34" charset="0"/>
                <a:cs typeface="Arial" panose="020B0604020202020204" pitchFamily="34" charset="0"/>
              </a:rPr>
              <a:t>. </a:t>
            </a:r>
            <a:r>
              <a:rPr lang="vi-VN" sz="3200" b="1" dirty="0">
                <a:latin typeface="Arial" panose="020B0604020202020204" pitchFamily="34" charset="0"/>
                <a:cs typeface="Arial" panose="020B0604020202020204" pitchFamily="34" charset="0"/>
              </a:rPr>
              <a:t>Giới thiệu các loại Đi - ốt thông dụng khác</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641286"/>
            <a:ext cx="5448607" cy="584775"/>
          </a:xfrm>
          <a:prstGeom prst="rect">
            <a:avLst/>
          </a:prstGeom>
        </p:spPr>
        <p:txBody>
          <a:bodyPr wrap="none">
            <a:spAutoFit/>
          </a:bodyPr>
          <a:lstStyle/>
          <a:p>
            <a:pPr lvl="2" indent="-452438"/>
            <a:r>
              <a:rPr lang="en-US" sz="3200" b="1" dirty="0" smtClean="0">
                <a:latin typeface="Arial" panose="020B0604020202020204" pitchFamily="34" charset="0"/>
                <a:cs typeface="Arial" panose="020B0604020202020204" pitchFamily="34" charset="0"/>
              </a:rPr>
              <a:t>3.1. </a:t>
            </a:r>
            <a:r>
              <a:rPr lang="vi-VN" sz="3200" b="1" dirty="0" smtClean="0">
                <a:latin typeface="Arial" panose="020B0604020202020204" pitchFamily="34" charset="0"/>
                <a:cs typeface="Arial" panose="020B0604020202020204" pitchFamily="34" charset="0"/>
              </a:rPr>
              <a:t>Đi-ốt </a:t>
            </a:r>
            <a:r>
              <a:rPr lang="vi-VN" sz="3200" b="1" dirty="0">
                <a:latin typeface="Arial" panose="020B0604020202020204" pitchFamily="34" charset="0"/>
                <a:cs typeface="Arial" panose="020B0604020202020204" pitchFamily="34" charset="0"/>
              </a:rPr>
              <a:t>zen-nơ (zener):</a:t>
            </a:r>
            <a:endParaRPr lang="en-US" sz="3200" dirty="0">
              <a:latin typeface="Arial" panose="020B0604020202020204" pitchFamily="34" charset="0"/>
              <a:cs typeface="Arial" panose="020B0604020202020204" pitchFamily="34" charset="0"/>
            </a:endParaRPr>
          </a:p>
        </p:txBody>
      </p:sp>
      <p:sp>
        <p:nvSpPr>
          <p:cNvPr id="7" name="Rectangle 6"/>
          <p:cNvSpPr/>
          <p:nvPr/>
        </p:nvSpPr>
        <p:spPr>
          <a:xfrm>
            <a:off x="171721" y="1371600"/>
            <a:ext cx="8839200" cy="2677656"/>
          </a:xfrm>
          <a:prstGeom prst="rect">
            <a:avLst/>
          </a:prstGeom>
        </p:spPr>
        <p:txBody>
          <a:bodyPr wrap="square">
            <a:spAutoFit/>
          </a:bodyPr>
          <a:lstStyle/>
          <a:p>
            <a:pPr algn="just" defTabSz="457200"/>
            <a:r>
              <a:rPr lang="en-US" sz="2800" i="1" dirty="0" smtClean="0">
                <a:latin typeface="Arial" panose="020B0604020202020204" pitchFamily="34" charset="0"/>
                <a:cs typeface="Arial" panose="020B0604020202020204" pitchFamily="34" charset="0"/>
              </a:rPr>
              <a:t>	* </a:t>
            </a:r>
            <a:r>
              <a:rPr lang="vi-VN" sz="2800" i="1" dirty="0" smtClean="0">
                <a:latin typeface="Arial" panose="020B0604020202020204" pitchFamily="34" charset="0"/>
                <a:cs typeface="Arial" panose="020B0604020202020204" pitchFamily="34" charset="0"/>
              </a:rPr>
              <a:t>Sở </a:t>
            </a:r>
            <a:r>
              <a:rPr lang="vi-VN" sz="2800" i="1" dirty="0">
                <a:latin typeface="Arial" panose="020B0604020202020204" pitchFamily="34" charset="0"/>
                <a:cs typeface="Arial" panose="020B0604020202020204" pitchFamily="34" charset="0"/>
              </a:rPr>
              <a:t>dĩ người ta sử dụng đi-ốt zen-nơ thay cho cầu phân áp là vì:</a:t>
            </a:r>
            <a:endParaRPr lang="en-US" sz="2800" i="1" dirty="0">
              <a:latin typeface="Arial" panose="020B0604020202020204" pitchFamily="34" charset="0"/>
              <a:cs typeface="Arial" panose="020B0604020202020204" pitchFamily="34" charset="0"/>
            </a:endParaRPr>
          </a:p>
          <a:p>
            <a:pPr algn="just" defTabSz="457200"/>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Đối </a:t>
            </a:r>
            <a:r>
              <a:rPr lang="vi-VN" sz="2800" dirty="0">
                <a:latin typeface="Arial" panose="020B0604020202020204" pitchFamily="34" charset="0"/>
                <a:cs typeface="Arial" panose="020B0604020202020204" pitchFamily="34" charset="0"/>
              </a:rPr>
              <a:t>với cầu phân áp: Điện áp chiết ra sẽ phụ thuộc vào điện áp của nguồn. </a:t>
            </a:r>
            <a:endParaRPr lang="en-US" sz="2800" dirty="0" smtClean="0">
              <a:latin typeface="Arial" panose="020B0604020202020204" pitchFamily="34" charset="0"/>
              <a:cs typeface="Arial" panose="020B0604020202020204" pitchFamily="34" charset="0"/>
            </a:endParaRPr>
          </a:p>
          <a:p>
            <a:pPr algn="just" defTabSz="457200"/>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Nhưng </a:t>
            </a:r>
            <a:r>
              <a:rPr lang="vi-VN" sz="2800" dirty="0">
                <a:latin typeface="Arial" panose="020B0604020202020204" pitchFamily="34" charset="0"/>
                <a:cs typeface="Arial" panose="020B0604020202020204" pitchFamily="34" charset="0"/>
              </a:rPr>
              <a:t>đối với </a:t>
            </a:r>
            <a:r>
              <a:rPr lang="en-US" sz="2800" dirty="0">
                <a:latin typeface="Arial" panose="020B0604020202020204" pitchFamily="34" charset="0"/>
                <a:cs typeface="Arial" panose="020B0604020202020204" pitchFamily="34" charset="0"/>
              </a:rPr>
              <a:t>Đ</a:t>
            </a:r>
            <a:r>
              <a:rPr lang="vi-VN" sz="2800" dirty="0" smtClean="0">
                <a:latin typeface="Arial" panose="020B0604020202020204" pitchFamily="34" charset="0"/>
                <a:cs typeface="Arial" panose="020B0604020202020204" pitchFamily="34" charset="0"/>
              </a:rPr>
              <a:t>i-ốt </a:t>
            </a:r>
            <a:r>
              <a:rPr lang="vi-VN" sz="2800" dirty="0">
                <a:latin typeface="Arial" panose="020B0604020202020204" pitchFamily="34" charset="0"/>
                <a:cs typeface="Arial" panose="020B0604020202020204" pitchFamily="34" charset="0"/>
              </a:rPr>
              <a:t>zen-nơ thì có thể ổn áp bất chấp nguồn thay đổi.</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57560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9182642" cy="584775"/>
          </a:xfrm>
          <a:prstGeom prst="rect">
            <a:avLst/>
          </a:prstGeom>
        </p:spPr>
        <p:txBody>
          <a:bodyPr wrap="none">
            <a:spAutoFit/>
          </a:bodyPr>
          <a:lstStyle/>
          <a:p>
            <a:pPr marL="0" lvl="1" indent="173038"/>
            <a:r>
              <a:rPr lang="en-US" sz="3200" b="1" i="1" dirty="0">
                <a:latin typeface="Arial" panose="020B0604020202020204" pitchFamily="34" charset="0"/>
                <a:cs typeface="Arial" panose="020B0604020202020204" pitchFamily="34" charset="0"/>
              </a:rPr>
              <a:t>3</a:t>
            </a:r>
            <a:r>
              <a:rPr lang="en-US" sz="3200" b="1" i="1" dirty="0" smtClean="0">
                <a:latin typeface="Arial" panose="020B0604020202020204" pitchFamily="34" charset="0"/>
                <a:cs typeface="Arial" panose="020B0604020202020204" pitchFamily="34" charset="0"/>
              </a:rPr>
              <a:t>. </a:t>
            </a:r>
            <a:r>
              <a:rPr lang="vi-VN" sz="3200" b="1" dirty="0">
                <a:latin typeface="Arial" panose="020B0604020202020204" pitchFamily="34" charset="0"/>
                <a:cs typeface="Arial" panose="020B0604020202020204" pitchFamily="34" charset="0"/>
              </a:rPr>
              <a:t>Giới thiệu các loại Đi - ốt thông dụng khác</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641286"/>
            <a:ext cx="5889433" cy="584775"/>
          </a:xfrm>
          <a:prstGeom prst="rect">
            <a:avLst/>
          </a:prstGeom>
        </p:spPr>
        <p:txBody>
          <a:bodyPr wrap="none">
            <a:spAutoFit/>
          </a:bodyPr>
          <a:lstStyle/>
          <a:p>
            <a:pPr lvl="2" indent="-512763"/>
            <a:r>
              <a:rPr lang="en-US" sz="3200" b="1" dirty="0" smtClean="0">
                <a:latin typeface="Arial" panose="020B0604020202020204" pitchFamily="34" charset="0"/>
                <a:cs typeface="Arial" panose="020B0604020202020204" pitchFamily="34" charset="0"/>
              </a:rPr>
              <a:t>3.2. </a:t>
            </a:r>
            <a:r>
              <a:rPr lang="vi-VN" sz="3200" b="1" dirty="0"/>
              <a:t>Đi-ốt phát quang (Led):</a:t>
            </a:r>
            <a:endParaRPr lang="en-US" sz="3200" b="1" dirty="0"/>
          </a:p>
        </p:txBody>
      </p:sp>
      <p:sp>
        <p:nvSpPr>
          <p:cNvPr id="3" name="Rectangle 2"/>
          <p:cNvSpPr/>
          <p:nvPr/>
        </p:nvSpPr>
        <p:spPr>
          <a:xfrm>
            <a:off x="3733800" y="3216057"/>
            <a:ext cx="5257800" cy="3108543"/>
          </a:xfrm>
          <a:prstGeom prst="rect">
            <a:avLst/>
          </a:prstGeom>
        </p:spPr>
        <p:txBody>
          <a:bodyPr wrap="square">
            <a:spAutoFit/>
          </a:bodyPr>
          <a:lstStyle/>
          <a:p>
            <a:pPr algn="just" defTabSz="457200"/>
            <a:r>
              <a:rPr lang="en-US" sz="2800" dirty="0" smtClean="0"/>
              <a:t>	- </a:t>
            </a:r>
            <a:r>
              <a:rPr lang="vi-VN" sz="2800" dirty="0" smtClean="0"/>
              <a:t>Diode </a:t>
            </a:r>
            <a:r>
              <a:rPr lang="vi-VN" sz="2800" dirty="0"/>
              <a:t>phát quang được gọi tắt là led (Light Emitting Diode</a:t>
            </a:r>
            <a:r>
              <a:rPr lang="vi-VN" sz="2800" dirty="0" smtClean="0"/>
              <a:t>)</a:t>
            </a:r>
            <a:r>
              <a:rPr lang="en-US" sz="2800" dirty="0" smtClean="0"/>
              <a:t>.</a:t>
            </a:r>
          </a:p>
          <a:p>
            <a:pPr algn="just" defTabSz="457200"/>
            <a:r>
              <a:rPr lang="en-US" sz="2800" dirty="0" smtClean="0"/>
              <a:t>	- </a:t>
            </a:r>
            <a:r>
              <a:rPr lang="vi-VN" sz="2800" dirty="0" smtClean="0"/>
              <a:t>Led </a:t>
            </a:r>
            <a:r>
              <a:rPr lang="vi-VN" sz="2800" dirty="0"/>
              <a:t>thường có điện áp phân cực thuận cao hơn diode thường. Vled = 1,5V ¸ 3V, nhưng điện áp phân cực ngược thường không cao (3V ¸ 15V</a:t>
            </a:r>
            <a:r>
              <a:rPr lang="vi-VN" sz="2800" dirty="0" smtClean="0"/>
              <a:t>)</a:t>
            </a:r>
            <a:r>
              <a:rPr lang="en-US" sz="2800" dirty="0" smtClean="0"/>
              <a:t>.</a:t>
            </a:r>
          </a:p>
        </p:txBody>
      </p:sp>
      <p:grpSp>
        <p:nvGrpSpPr>
          <p:cNvPr id="16" name="Group 15"/>
          <p:cNvGrpSpPr/>
          <p:nvPr/>
        </p:nvGrpSpPr>
        <p:grpSpPr>
          <a:xfrm>
            <a:off x="0" y="1231637"/>
            <a:ext cx="3733800" cy="5459318"/>
            <a:chOff x="0" y="1231637"/>
            <a:chExt cx="3733800" cy="5459318"/>
          </a:xfrm>
        </p:grpSpPr>
        <p:grpSp>
          <p:nvGrpSpPr>
            <p:cNvPr id="14" name="Group 13"/>
            <p:cNvGrpSpPr/>
            <p:nvPr/>
          </p:nvGrpSpPr>
          <p:grpSpPr>
            <a:xfrm>
              <a:off x="838200" y="1231637"/>
              <a:ext cx="1981200" cy="2624554"/>
              <a:chOff x="838200" y="1295400"/>
              <a:chExt cx="1981200" cy="2624554"/>
            </a:xfrm>
          </p:grpSpPr>
          <p:grpSp>
            <p:nvGrpSpPr>
              <p:cNvPr id="6" name="Group 5"/>
              <p:cNvGrpSpPr>
                <a:grpSpLocks/>
              </p:cNvGrpSpPr>
              <p:nvPr/>
            </p:nvGrpSpPr>
            <p:grpSpPr bwMode="auto">
              <a:xfrm>
                <a:off x="838200" y="1295400"/>
                <a:ext cx="1981200" cy="2590800"/>
                <a:chOff x="5727" y="-1503"/>
                <a:chExt cx="1308" cy="1837"/>
              </a:xfrm>
            </p:grpSpPr>
            <p:sp>
              <p:nvSpPr>
                <p:cNvPr id="8" name="AutoShape 85"/>
                <p:cNvSpPr>
                  <a:spLocks/>
                </p:cNvSpPr>
                <p:nvPr/>
              </p:nvSpPr>
              <p:spPr bwMode="auto">
                <a:xfrm>
                  <a:off x="5727" y="-1503"/>
                  <a:ext cx="1308" cy="1837"/>
                </a:xfrm>
                <a:custGeom>
                  <a:avLst/>
                  <a:gdLst>
                    <a:gd name="T0" fmla="+- 0 6324 5727"/>
                    <a:gd name="T1" fmla="*/ T0 w 1308"/>
                    <a:gd name="T2" fmla="+- 0 -1503 -1503"/>
                    <a:gd name="T3" fmla="*/ -1503 h 1837"/>
                    <a:gd name="T4" fmla="+- 0 6217 5727"/>
                    <a:gd name="T5" fmla="*/ T4 w 1308"/>
                    <a:gd name="T6" fmla="+- 0 -1483 -1503"/>
                    <a:gd name="T7" fmla="*/ -1483 h 1837"/>
                    <a:gd name="T8" fmla="+- 0 6121 5727"/>
                    <a:gd name="T9" fmla="*/ T8 w 1308"/>
                    <a:gd name="T10" fmla="+- 0 -1433 -1503"/>
                    <a:gd name="T11" fmla="*/ -1433 h 1837"/>
                    <a:gd name="T12" fmla="+- 0 6037 5727"/>
                    <a:gd name="T13" fmla="*/ T12 w 1308"/>
                    <a:gd name="T14" fmla="+- 0 -1355 -1503"/>
                    <a:gd name="T15" fmla="*/ -1355 h 1837"/>
                    <a:gd name="T16" fmla="+- 0 5966 5727"/>
                    <a:gd name="T17" fmla="*/ T16 w 1308"/>
                    <a:gd name="T18" fmla="+- 0 -1253 -1503"/>
                    <a:gd name="T19" fmla="*/ -1253 h 1837"/>
                    <a:gd name="T20" fmla="+- 0 5910 5727"/>
                    <a:gd name="T21" fmla="*/ T20 w 1308"/>
                    <a:gd name="T22" fmla="+- 0 -1128 -1503"/>
                    <a:gd name="T23" fmla="*/ -1128 h 1837"/>
                    <a:gd name="T24" fmla="+- 0 5870 5727"/>
                    <a:gd name="T25" fmla="*/ T24 w 1308"/>
                    <a:gd name="T26" fmla="+- 0 -983 -1503"/>
                    <a:gd name="T27" fmla="*/ -983 h 1837"/>
                    <a:gd name="T28" fmla="+- 0 5847 5727"/>
                    <a:gd name="T29" fmla="*/ T28 w 1308"/>
                    <a:gd name="T30" fmla="+- 0 -820 -1503"/>
                    <a:gd name="T31" fmla="*/ -820 h 1837"/>
                    <a:gd name="T32" fmla="+- 0 5843 5727"/>
                    <a:gd name="T33" fmla="*/ T32 w 1308"/>
                    <a:gd name="T34" fmla="+- 0 -642 -1503"/>
                    <a:gd name="T35" fmla="*/ -642 h 1837"/>
                    <a:gd name="T36" fmla="+- 0 5858 5727"/>
                    <a:gd name="T37" fmla="*/ T36 w 1308"/>
                    <a:gd name="T38" fmla="+- 0 -452 -1503"/>
                    <a:gd name="T39" fmla="*/ -452 h 1837"/>
                    <a:gd name="T40" fmla="+- 0 5858 5727"/>
                    <a:gd name="T41" fmla="*/ T40 w 1308"/>
                    <a:gd name="T42" fmla="+- 0 -452 -1503"/>
                    <a:gd name="T43" fmla="*/ -452 h 1837"/>
                    <a:gd name="T44" fmla="+- 0 6381 5727"/>
                    <a:gd name="T45" fmla="*/ T44 w 1308"/>
                    <a:gd name="T46" fmla="+- 0 -1500 -1503"/>
                    <a:gd name="T47" fmla="*/ -1500 h 1837"/>
                    <a:gd name="T48" fmla="+- 0 6493 5727"/>
                    <a:gd name="T49" fmla="*/ T48 w 1308"/>
                    <a:gd name="T50" fmla="+- 0 -1497 -1503"/>
                    <a:gd name="T51" fmla="*/ -1497 h 1837"/>
                    <a:gd name="T52" fmla="+- 0 6594 5727"/>
                    <a:gd name="T53" fmla="*/ T52 w 1308"/>
                    <a:gd name="T54" fmla="+- 0 -1461 -1503"/>
                    <a:gd name="T55" fmla="*/ -1461 h 1837"/>
                    <a:gd name="T56" fmla="+- 0 6684 5727"/>
                    <a:gd name="T57" fmla="*/ T56 w 1308"/>
                    <a:gd name="T58" fmla="+- 0 -1397 -1503"/>
                    <a:gd name="T59" fmla="*/ -1397 h 1837"/>
                    <a:gd name="T60" fmla="+- 0 6762 5727"/>
                    <a:gd name="T61" fmla="*/ T60 w 1308"/>
                    <a:gd name="T62" fmla="+- 0 -1307 -1503"/>
                    <a:gd name="T63" fmla="*/ -1307 h 1837"/>
                    <a:gd name="T64" fmla="+- 0 6825 5727"/>
                    <a:gd name="T65" fmla="*/ T64 w 1308"/>
                    <a:gd name="T66" fmla="+- 0 -1193 -1503"/>
                    <a:gd name="T67" fmla="*/ -1193 h 1837"/>
                    <a:gd name="T68" fmla="+- 0 6873 5727"/>
                    <a:gd name="T69" fmla="*/ T68 w 1308"/>
                    <a:gd name="T70" fmla="+- 0 -1058 -1503"/>
                    <a:gd name="T71" fmla="*/ -1058 h 1837"/>
                    <a:gd name="T72" fmla="+- 0 6905 5727"/>
                    <a:gd name="T73" fmla="*/ T72 w 1308"/>
                    <a:gd name="T74" fmla="+- 0 -903 -1503"/>
                    <a:gd name="T75" fmla="*/ -903 h 1837"/>
                    <a:gd name="T76" fmla="+- 0 6919 5727"/>
                    <a:gd name="T77" fmla="*/ T76 w 1308"/>
                    <a:gd name="T78" fmla="+- 0 -733 -1503"/>
                    <a:gd name="T79" fmla="*/ -733 h 1837"/>
                    <a:gd name="T80" fmla="+- 0 6914 5727"/>
                    <a:gd name="T81" fmla="*/ T80 w 1308"/>
                    <a:gd name="T82" fmla="+- 0 -549 -1503"/>
                    <a:gd name="T83" fmla="*/ -549 h 1837"/>
                    <a:gd name="T84" fmla="+- 0 6904 5727"/>
                    <a:gd name="T85" fmla="*/ T84 w 1308"/>
                    <a:gd name="T86" fmla="+- 0 -452 -1503"/>
                    <a:gd name="T87" fmla="*/ -452 h 1837"/>
                    <a:gd name="T88" fmla="+- 0 6904 5727"/>
                    <a:gd name="T89" fmla="*/ T88 w 1308"/>
                    <a:gd name="T90" fmla="+- 0 -452 -1503"/>
                    <a:gd name="T91" fmla="*/ -452 h 1837"/>
                    <a:gd name="T92" fmla="+- 0 5786 5727"/>
                    <a:gd name="T93" fmla="*/ T92 w 1308"/>
                    <a:gd name="T94" fmla="+- 0 -326 -1503"/>
                    <a:gd name="T95" fmla="*/ -326 h 1837"/>
                    <a:gd name="T96" fmla="+- 0 5856 5727"/>
                    <a:gd name="T97" fmla="*/ T96 w 1308"/>
                    <a:gd name="T98" fmla="+- 0 -407 -1503"/>
                    <a:gd name="T99" fmla="*/ -407 h 1837"/>
                    <a:gd name="T100" fmla="+- 0 7034 5727"/>
                    <a:gd name="T101" fmla="*/ T100 w 1308"/>
                    <a:gd name="T102" fmla="+- 0 -321 -1503"/>
                    <a:gd name="T103" fmla="*/ -321 h 1837"/>
                    <a:gd name="T104" fmla="+- 0 6931 5727"/>
                    <a:gd name="T105" fmla="*/ T104 w 1308"/>
                    <a:gd name="T106" fmla="+- 0 -356 -1503"/>
                    <a:gd name="T107" fmla="*/ -356 h 1837"/>
                    <a:gd name="T108" fmla="+- 0 6904 5727"/>
                    <a:gd name="T109" fmla="*/ T108 w 1308"/>
                    <a:gd name="T110" fmla="+- 0 -473 -1503"/>
                    <a:gd name="T111" fmla="*/ -473 h 1837"/>
                    <a:gd name="T112" fmla="+- 0 7034 5727"/>
                    <a:gd name="T113" fmla="*/ T112 w 1308"/>
                    <a:gd name="T114" fmla="+- 0 -321 -1503"/>
                    <a:gd name="T115" fmla="*/ -321 h 1837"/>
                    <a:gd name="T116" fmla="+- 0 6154 5727"/>
                    <a:gd name="T117" fmla="*/ T116 w 1308"/>
                    <a:gd name="T118" fmla="+- 0 -1165 -1503"/>
                    <a:gd name="T119" fmla="*/ -1165 h 1837"/>
                    <a:gd name="T120" fmla="+- 0 6119 5727"/>
                    <a:gd name="T121" fmla="*/ T120 w 1308"/>
                    <a:gd name="T122" fmla="+- 0 -1096 -1503"/>
                    <a:gd name="T123" fmla="*/ -1096 h 1837"/>
                    <a:gd name="T124" fmla="+- 0 6119 5727"/>
                    <a:gd name="T125" fmla="*/ T124 w 1308"/>
                    <a:gd name="T126" fmla="+- 0 -1042 -1503"/>
                    <a:gd name="T127" fmla="*/ -1042 h 1837"/>
                    <a:gd name="T128" fmla="+- 0 6119 5727"/>
                    <a:gd name="T129" fmla="*/ T128 w 1308"/>
                    <a:gd name="T130" fmla="+- 0 -1042 -1503"/>
                    <a:gd name="T131" fmla="*/ -1042 h 1837"/>
                    <a:gd name="T132" fmla="+- 0 6154 5727"/>
                    <a:gd name="T133" fmla="*/ T132 w 1308"/>
                    <a:gd name="T134" fmla="+- 0 -910 -1503"/>
                    <a:gd name="T135" fmla="*/ -910 h 1837"/>
                    <a:gd name="T136" fmla="+- 0 6119 5727"/>
                    <a:gd name="T137" fmla="*/ T136 w 1308"/>
                    <a:gd name="T138" fmla="+- 0 -980 -1503"/>
                    <a:gd name="T139" fmla="*/ -980 h 1837"/>
                    <a:gd name="T140" fmla="+- 0 6119 5727"/>
                    <a:gd name="T141" fmla="*/ T140 w 1308"/>
                    <a:gd name="T142" fmla="+- 0 -1034 -1503"/>
                    <a:gd name="T143" fmla="*/ -1034 h 1837"/>
                    <a:gd name="T144" fmla="+- 0 6119 5727"/>
                    <a:gd name="T145" fmla="*/ T144 w 1308"/>
                    <a:gd name="T146" fmla="+- 0 -1034 -1503"/>
                    <a:gd name="T147" fmla="*/ -1034 h 1837"/>
                    <a:gd name="T148" fmla="+- 0 6185 5727"/>
                    <a:gd name="T149" fmla="*/ T148 w 1308"/>
                    <a:gd name="T150" fmla="+- 0 334 -1503"/>
                    <a:gd name="T151" fmla="*/ 334 h 1837"/>
                    <a:gd name="T152" fmla="+- 0 6185 5727"/>
                    <a:gd name="T153" fmla="*/ T152 w 1308"/>
                    <a:gd name="T154" fmla="+- 0 -984 -1503"/>
                    <a:gd name="T155" fmla="*/ -984 h 1837"/>
                    <a:gd name="T156" fmla="+- 0 6250 5727"/>
                    <a:gd name="T157" fmla="*/ T156 w 1308"/>
                    <a:gd name="T158" fmla="+- 0 -976 -1503"/>
                    <a:gd name="T159" fmla="*/ -976 h 1837"/>
                    <a:gd name="T160" fmla="+- 0 6185 5727"/>
                    <a:gd name="T161" fmla="*/ T160 w 1308"/>
                    <a:gd name="T162" fmla="+- 0 334 -1503"/>
                    <a:gd name="T163" fmla="*/ 334 h 183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Lst>
                  <a:rect l="0" t="0" r="r" b="b"/>
                  <a:pathLst>
                    <a:path w="1308" h="1837">
                      <a:moveTo>
                        <a:pt x="654" y="3"/>
                      </a:moveTo>
                      <a:lnTo>
                        <a:pt x="597" y="0"/>
                      </a:lnTo>
                      <a:lnTo>
                        <a:pt x="542" y="6"/>
                      </a:lnTo>
                      <a:lnTo>
                        <a:pt x="490" y="20"/>
                      </a:lnTo>
                      <a:lnTo>
                        <a:pt x="440" y="42"/>
                      </a:lnTo>
                      <a:lnTo>
                        <a:pt x="394" y="70"/>
                      </a:lnTo>
                      <a:lnTo>
                        <a:pt x="350" y="106"/>
                      </a:lnTo>
                      <a:lnTo>
                        <a:pt x="310" y="148"/>
                      </a:lnTo>
                      <a:lnTo>
                        <a:pt x="273" y="196"/>
                      </a:lnTo>
                      <a:lnTo>
                        <a:pt x="239" y="250"/>
                      </a:lnTo>
                      <a:lnTo>
                        <a:pt x="209" y="310"/>
                      </a:lnTo>
                      <a:lnTo>
                        <a:pt x="183" y="375"/>
                      </a:lnTo>
                      <a:lnTo>
                        <a:pt x="161" y="445"/>
                      </a:lnTo>
                      <a:lnTo>
                        <a:pt x="143" y="520"/>
                      </a:lnTo>
                      <a:lnTo>
                        <a:pt x="130" y="600"/>
                      </a:lnTo>
                      <a:lnTo>
                        <a:pt x="120" y="683"/>
                      </a:lnTo>
                      <a:lnTo>
                        <a:pt x="116" y="770"/>
                      </a:lnTo>
                      <a:lnTo>
                        <a:pt x="116" y="861"/>
                      </a:lnTo>
                      <a:lnTo>
                        <a:pt x="121" y="954"/>
                      </a:lnTo>
                      <a:lnTo>
                        <a:pt x="131" y="1051"/>
                      </a:lnTo>
                      <a:moveTo>
                        <a:pt x="654" y="3"/>
                      </a:moveTo>
                      <a:lnTo>
                        <a:pt x="711" y="0"/>
                      </a:lnTo>
                      <a:lnTo>
                        <a:pt x="766" y="6"/>
                      </a:lnTo>
                      <a:lnTo>
                        <a:pt x="818" y="20"/>
                      </a:lnTo>
                      <a:lnTo>
                        <a:pt x="867" y="42"/>
                      </a:lnTo>
                      <a:lnTo>
                        <a:pt x="914" y="70"/>
                      </a:lnTo>
                      <a:lnTo>
                        <a:pt x="957" y="106"/>
                      </a:lnTo>
                      <a:lnTo>
                        <a:pt x="998" y="148"/>
                      </a:lnTo>
                      <a:lnTo>
                        <a:pt x="1035" y="196"/>
                      </a:lnTo>
                      <a:lnTo>
                        <a:pt x="1068" y="250"/>
                      </a:lnTo>
                      <a:lnTo>
                        <a:pt x="1098" y="310"/>
                      </a:lnTo>
                      <a:lnTo>
                        <a:pt x="1124" y="375"/>
                      </a:lnTo>
                      <a:lnTo>
                        <a:pt x="1146" y="445"/>
                      </a:lnTo>
                      <a:lnTo>
                        <a:pt x="1164" y="520"/>
                      </a:lnTo>
                      <a:lnTo>
                        <a:pt x="1178" y="600"/>
                      </a:lnTo>
                      <a:lnTo>
                        <a:pt x="1187" y="683"/>
                      </a:lnTo>
                      <a:lnTo>
                        <a:pt x="1192" y="770"/>
                      </a:lnTo>
                      <a:lnTo>
                        <a:pt x="1192" y="861"/>
                      </a:lnTo>
                      <a:lnTo>
                        <a:pt x="1187" y="954"/>
                      </a:lnTo>
                      <a:lnTo>
                        <a:pt x="1177" y="1051"/>
                      </a:lnTo>
                      <a:moveTo>
                        <a:pt x="0" y="1182"/>
                      </a:moveTo>
                      <a:lnTo>
                        <a:pt x="59" y="1177"/>
                      </a:lnTo>
                      <a:lnTo>
                        <a:pt x="103" y="1147"/>
                      </a:lnTo>
                      <a:lnTo>
                        <a:pt x="129" y="1096"/>
                      </a:lnTo>
                      <a:lnTo>
                        <a:pt x="131" y="1030"/>
                      </a:lnTo>
                      <a:moveTo>
                        <a:pt x="1307" y="1182"/>
                      </a:moveTo>
                      <a:lnTo>
                        <a:pt x="1248" y="1177"/>
                      </a:lnTo>
                      <a:lnTo>
                        <a:pt x="1204" y="1147"/>
                      </a:lnTo>
                      <a:lnTo>
                        <a:pt x="1179" y="1096"/>
                      </a:lnTo>
                      <a:lnTo>
                        <a:pt x="1177" y="1030"/>
                      </a:lnTo>
                      <a:moveTo>
                        <a:pt x="0" y="1182"/>
                      </a:moveTo>
                      <a:lnTo>
                        <a:pt x="1307" y="1182"/>
                      </a:lnTo>
                      <a:moveTo>
                        <a:pt x="458" y="330"/>
                      </a:moveTo>
                      <a:lnTo>
                        <a:pt x="427" y="338"/>
                      </a:lnTo>
                      <a:lnTo>
                        <a:pt x="404" y="365"/>
                      </a:lnTo>
                      <a:lnTo>
                        <a:pt x="392" y="407"/>
                      </a:lnTo>
                      <a:lnTo>
                        <a:pt x="392" y="461"/>
                      </a:lnTo>
                      <a:moveTo>
                        <a:pt x="458" y="600"/>
                      </a:moveTo>
                      <a:lnTo>
                        <a:pt x="427" y="593"/>
                      </a:lnTo>
                      <a:lnTo>
                        <a:pt x="404" y="566"/>
                      </a:lnTo>
                      <a:lnTo>
                        <a:pt x="392" y="523"/>
                      </a:lnTo>
                      <a:lnTo>
                        <a:pt x="392" y="469"/>
                      </a:lnTo>
                      <a:moveTo>
                        <a:pt x="458" y="600"/>
                      </a:moveTo>
                      <a:lnTo>
                        <a:pt x="458" y="1837"/>
                      </a:lnTo>
                      <a:moveTo>
                        <a:pt x="458" y="330"/>
                      </a:moveTo>
                      <a:lnTo>
                        <a:pt x="458" y="519"/>
                      </a:lnTo>
                      <a:moveTo>
                        <a:pt x="458" y="527"/>
                      </a:moveTo>
                      <a:lnTo>
                        <a:pt x="523" y="527"/>
                      </a:lnTo>
                      <a:lnTo>
                        <a:pt x="523" y="1771"/>
                      </a:lnTo>
                      <a:moveTo>
                        <a:pt x="458" y="1837"/>
                      </a:moveTo>
                      <a:lnTo>
                        <a:pt x="523" y="1771"/>
                      </a:lnTo>
                    </a:path>
                  </a:pathLst>
                </a:custGeom>
                <a:noFill/>
                <a:ln w="1344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pic>
              <p:nvPicPr>
                <p:cNvPr id="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4" y="-1184"/>
                  <a:ext cx="283"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3"/>
                <p:cNvSpPr>
                  <a:spLocks/>
                </p:cNvSpPr>
                <p:nvPr/>
              </p:nvSpPr>
              <p:spPr bwMode="auto">
                <a:xfrm>
                  <a:off x="6315" y="-1042"/>
                  <a:ext cx="197" cy="1114"/>
                </a:xfrm>
                <a:custGeom>
                  <a:avLst/>
                  <a:gdLst>
                    <a:gd name="T0" fmla="+- 0 6315 6315"/>
                    <a:gd name="T1" fmla="*/ T0 w 197"/>
                    <a:gd name="T2" fmla="+- 0 -1042 -1042"/>
                    <a:gd name="T3" fmla="*/ -1042 h 1114"/>
                    <a:gd name="T4" fmla="+- 0 6323 6315"/>
                    <a:gd name="T5" fmla="*/ T4 w 197"/>
                    <a:gd name="T6" fmla="+- 0 -1011 -1042"/>
                    <a:gd name="T7" fmla="*/ -1011 h 1114"/>
                    <a:gd name="T8" fmla="+- 0 6350 6315"/>
                    <a:gd name="T9" fmla="*/ T8 w 197"/>
                    <a:gd name="T10" fmla="+- 0 -988 -1042"/>
                    <a:gd name="T11" fmla="*/ -988 h 1114"/>
                    <a:gd name="T12" fmla="+- 0 6392 6315"/>
                    <a:gd name="T13" fmla="*/ T12 w 197"/>
                    <a:gd name="T14" fmla="+- 0 -976 -1042"/>
                    <a:gd name="T15" fmla="*/ -976 h 1114"/>
                    <a:gd name="T16" fmla="+- 0 6446 6315"/>
                    <a:gd name="T17" fmla="*/ T16 w 197"/>
                    <a:gd name="T18" fmla="+- 0 -976 -1042"/>
                    <a:gd name="T19" fmla="*/ -976 h 1114"/>
                    <a:gd name="T20" fmla="+- 0 6446 6315"/>
                    <a:gd name="T21" fmla="*/ T20 w 197"/>
                    <a:gd name="T22" fmla="+- 0 -976 -1042"/>
                    <a:gd name="T23" fmla="*/ -976 h 1114"/>
                    <a:gd name="T24" fmla="+- 0 6446 6315"/>
                    <a:gd name="T25" fmla="*/ T24 w 197"/>
                    <a:gd name="T26" fmla="+- 0 -976 -1042"/>
                    <a:gd name="T27" fmla="*/ -976 h 1114"/>
                    <a:gd name="T28" fmla="+- 0 6446 6315"/>
                    <a:gd name="T29" fmla="*/ T28 w 197"/>
                    <a:gd name="T30" fmla="+- 0 -976 -1042"/>
                    <a:gd name="T31" fmla="*/ -976 h 1114"/>
                    <a:gd name="T32" fmla="+- 0 6446 6315"/>
                    <a:gd name="T33" fmla="*/ T32 w 197"/>
                    <a:gd name="T34" fmla="+- 0 72 -1042"/>
                    <a:gd name="T35" fmla="*/ 72 h 1114"/>
                    <a:gd name="T36" fmla="+- 0 6512 6315"/>
                    <a:gd name="T37" fmla="*/ T36 w 197"/>
                    <a:gd name="T38" fmla="+- 0 -976 -1042"/>
                    <a:gd name="T39" fmla="*/ -976 h 1114"/>
                    <a:gd name="T40" fmla="+- 0 6512 6315"/>
                    <a:gd name="T41" fmla="*/ T40 w 197"/>
                    <a:gd name="T42" fmla="+- 0 6 -1042"/>
                    <a:gd name="T43" fmla="*/ 6 h 1114"/>
                    <a:gd name="T44" fmla="+- 0 6446 6315"/>
                    <a:gd name="T45" fmla="*/ T44 w 197"/>
                    <a:gd name="T46" fmla="+- 0 72 -1042"/>
                    <a:gd name="T47" fmla="*/ 72 h 1114"/>
                    <a:gd name="T48" fmla="+- 0 6512 6315"/>
                    <a:gd name="T49" fmla="*/ T48 w 197"/>
                    <a:gd name="T50" fmla="+- 0 6 -1042"/>
                    <a:gd name="T51" fmla="*/ 6 h 111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197" h="1114">
                      <a:moveTo>
                        <a:pt x="0" y="0"/>
                      </a:moveTo>
                      <a:lnTo>
                        <a:pt x="8" y="31"/>
                      </a:lnTo>
                      <a:lnTo>
                        <a:pt x="35" y="54"/>
                      </a:lnTo>
                      <a:lnTo>
                        <a:pt x="77" y="66"/>
                      </a:lnTo>
                      <a:lnTo>
                        <a:pt x="131" y="66"/>
                      </a:lnTo>
                      <a:lnTo>
                        <a:pt x="131" y="1114"/>
                      </a:lnTo>
                      <a:moveTo>
                        <a:pt x="197" y="66"/>
                      </a:moveTo>
                      <a:lnTo>
                        <a:pt x="197" y="1048"/>
                      </a:lnTo>
                      <a:moveTo>
                        <a:pt x="131" y="1114"/>
                      </a:moveTo>
                      <a:lnTo>
                        <a:pt x="197" y="1048"/>
                      </a:lnTo>
                    </a:path>
                  </a:pathLst>
                </a:custGeom>
                <a:noFill/>
                <a:ln w="1344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4" name="Rectangle 3"/>
              <p:cNvSpPr/>
              <p:nvPr/>
            </p:nvSpPr>
            <p:spPr>
              <a:xfrm>
                <a:off x="1994048" y="3048000"/>
                <a:ext cx="444352" cy="523220"/>
              </a:xfrm>
              <a:prstGeom prst="rect">
                <a:avLst/>
              </a:prstGeom>
            </p:spPr>
            <p:txBody>
              <a:bodyPr wrap="none">
                <a:spAutoFit/>
              </a:bodyPr>
              <a:lstStyle/>
              <a:p>
                <a:pPr algn="just"/>
                <a:r>
                  <a:rPr lang="en-US" sz="2800" dirty="0" smtClean="0">
                    <a:latin typeface="Arial" panose="020B0604020202020204" pitchFamily="34" charset="0"/>
                    <a:cs typeface="Arial" panose="020B0604020202020204" pitchFamily="34" charset="0"/>
                  </a:rPr>
                  <a:t>N</a:t>
                </a:r>
                <a:endParaRPr lang="en-US" sz="2800" dirty="0">
                  <a:latin typeface="Arial" panose="020B0604020202020204" pitchFamily="34" charset="0"/>
                  <a:cs typeface="Arial" panose="020B0604020202020204" pitchFamily="34" charset="0"/>
                </a:endParaRPr>
              </a:p>
            </p:txBody>
          </p:sp>
          <p:sp>
            <p:nvSpPr>
              <p:cNvPr id="11" name="Rectangle 10"/>
              <p:cNvSpPr/>
              <p:nvPr/>
            </p:nvSpPr>
            <p:spPr>
              <a:xfrm>
                <a:off x="1176686" y="3396734"/>
                <a:ext cx="423514" cy="523220"/>
              </a:xfrm>
              <a:prstGeom prst="rect">
                <a:avLst/>
              </a:prstGeom>
            </p:spPr>
            <p:txBody>
              <a:bodyPr wrap="none">
                <a:spAutoFit/>
              </a:bodyPr>
              <a:lstStyle/>
              <a:p>
                <a:pPr algn="just"/>
                <a:r>
                  <a:rPr lang="en-US" sz="2800" dirty="0">
                    <a:latin typeface="Arial" panose="020B0604020202020204" pitchFamily="34" charset="0"/>
                    <a:cs typeface="Arial" panose="020B0604020202020204" pitchFamily="34" charset="0"/>
                  </a:rPr>
                  <a:t>P</a:t>
                </a:r>
              </a:p>
            </p:txBody>
          </p:sp>
        </p:gr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4051037"/>
              <a:ext cx="2619375" cy="1743075"/>
            </a:xfrm>
            <a:prstGeom prst="rect">
              <a:avLst/>
            </a:prstGeom>
          </p:spPr>
        </p:pic>
        <p:sp>
          <p:nvSpPr>
            <p:cNvPr id="13" name="Rectangle 12"/>
            <p:cNvSpPr/>
            <p:nvPr/>
          </p:nvSpPr>
          <p:spPr>
            <a:xfrm>
              <a:off x="0" y="5983069"/>
              <a:ext cx="3733800" cy="707886"/>
            </a:xfrm>
            <a:prstGeom prst="rect">
              <a:avLst/>
            </a:prstGeom>
          </p:spPr>
          <p:txBody>
            <a:bodyPr wrap="square">
              <a:spAutoFit/>
            </a:bodyPr>
            <a:lstStyle/>
            <a:p>
              <a:pPr algn="ctr"/>
              <a:r>
                <a:rPr lang="vi-VN" sz="2000" dirty="0"/>
                <a:t>Hình </a:t>
              </a:r>
              <a:r>
                <a:rPr lang="en-US" sz="2000" dirty="0" smtClean="0"/>
                <a:t>3.2</a:t>
              </a:r>
              <a:r>
                <a:rPr lang="vi-VN" sz="2000" dirty="0" smtClean="0"/>
                <a:t>: </a:t>
              </a:r>
              <a:r>
                <a:rPr lang="vi-VN" sz="2000" dirty="0"/>
                <a:t>Hình dáng bề ngoài đi-ốt phát quang (Led). </a:t>
              </a:r>
              <a:endParaRPr lang="en-US" sz="2000" dirty="0"/>
            </a:p>
          </p:txBody>
        </p:sp>
      </p:grpSp>
      <p:pic>
        <p:nvPicPr>
          <p:cNvPr id="18" name="image146.png"/>
          <p:cNvPicPr/>
          <p:nvPr/>
        </p:nvPicPr>
        <p:blipFill>
          <a:blip r:embed="rId4" cstate="print"/>
          <a:stretch>
            <a:fillRect/>
          </a:stretch>
        </p:blipFill>
        <p:spPr>
          <a:xfrm>
            <a:off x="4953000" y="1371599"/>
            <a:ext cx="3200400" cy="1612637"/>
          </a:xfrm>
          <a:prstGeom prst="rect">
            <a:avLst/>
          </a:prstGeom>
        </p:spPr>
      </p:pic>
    </p:spTree>
    <p:extLst>
      <p:ext uri="{BB962C8B-B14F-4D97-AF65-F5344CB8AC3E}">
        <p14:creationId xmlns:p14="http://schemas.microsoft.com/office/powerpoint/2010/main" val="30941125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9182642" cy="584775"/>
          </a:xfrm>
          <a:prstGeom prst="rect">
            <a:avLst/>
          </a:prstGeom>
        </p:spPr>
        <p:txBody>
          <a:bodyPr wrap="none">
            <a:spAutoFit/>
          </a:bodyPr>
          <a:lstStyle/>
          <a:p>
            <a:pPr marL="0" lvl="1" indent="173038"/>
            <a:r>
              <a:rPr lang="en-US" sz="3200" b="1" i="1" dirty="0">
                <a:latin typeface="Arial" panose="020B0604020202020204" pitchFamily="34" charset="0"/>
                <a:cs typeface="Arial" panose="020B0604020202020204" pitchFamily="34" charset="0"/>
              </a:rPr>
              <a:t>3</a:t>
            </a:r>
            <a:r>
              <a:rPr lang="en-US" sz="3200" b="1" i="1" dirty="0" smtClean="0">
                <a:latin typeface="Arial" panose="020B0604020202020204" pitchFamily="34" charset="0"/>
                <a:cs typeface="Arial" panose="020B0604020202020204" pitchFamily="34" charset="0"/>
              </a:rPr>
              <a:t>. </a:t>
            </a:r>
            <a:r>
              <a:rPr lang="vi-VN" sz="3200" b="1" dirty="0">
                <a:latin typeface="Arial" panose="020B0604020202020204" pitchFamily="34" charset="0"/>
                <a:cs typeface="Arial" panose="020B0604020202020204" pitchFamily="34" charset="0"/>
              </a:rPr>
              <a:t>Giới thiệu các loại Đi - ốt thông dụng khác</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641286"/>
            <a:ext cx="5889433" cy="584775"/>
          </a:xfrm>
          <a:prstGeom prst="rect">
            <a:avLst/>
          </a:prstGeom>
        </p:spPr>
        <p:txBody>
          <a:bodyPr wrap="none">
            <a:spAutoFit/>
          </a:bodyPr>
          <a:lstStyle/>
          <a:p>
            <a:pPr lvl="2" indent="-512763"/>
            <a:r>
              <a:rPr lang="en-US" sz="3200" b="1" dirty="0" smtClean="0">
                <a:latin typeface="Arial" panose="020B0604020202020204" pitchFamily="34" charset="0"/>
                <a:cs typeface="Arial" panose="020B0604020202020204" pitchFamily="34" charset="0"/>
              </a:rPr>
              <a:t>3.2. </a:t>
            </a:r>
            <a:r>
              <a:rPr lang="vi-VN" sz="3200" b="1" dirty="0"/>
              <a:t>Đi-ốt phát quang (Led):</a:t>
            </a:r>
            <a:endParaRPr lang="en-US" sz="3200" b="1" dirty="0"/>
          </a:p>
        </p:txBody>
      </p:sp>
      <p:sp>
        <p:nvSpPr>
          <p:cNvPr id="7" name="Rectangle 6"/>
          <p:cNvSpPr/>
          <p:nvPr/>
        </p:nvSpPr>
        <p:spPr>
          <a:xfrm>
            <a:off x="76200" y="1143000"/>
            <a:ext cx="8915400" cy="3539430"/>
          </a:xfrm>
          <a:prstGeom prst="rect">
            <a:avLst/>
          </a:prstGeom>
        </p:spPr>
        <p:txBody>
          <a:bodyPr wrap="square">
            <a:spAutoFit/>
          </a:bodyPr>
          <a:lstStyle/>
          <a:p>
            <a:pPr algn="just" defTabSz="457200"/>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Tùy </a:t>
            </a:r>
            <a:r>
              <a:rPr lang="vi-VN" sz="2800" dirty="0">
                <a:latin typeface="Arial" panose="020B0604020202020204" pitchFamily="34" charset="0"/>
                <a:cs typeface="Arial" panose="020B0604020202020204" pitchFamily="34" charset="0"/>
              </a:rPr>
              <a:t>theo chất bán dẫn mà ánh sáng ph</a:t>
            </a:r>
            <a:r>
              <a:rPr lang="en-US" sz="2800" dirty="0" err="1">
                <a:latin typeface="Arial" panose="020B0604020202020204" pitchFamily="34" charset="0"/>
                <a:cs typeface="Arial" panose="020B0604020202020204" pitchFamily="34" charset="0"/>
              </a:rPr>
              <a:t>át</a:t>
            </a:r>
            <a:r>
              <a:rPr lang="vi-VN" sz="2800" dirty="0">
                <a:latin typeface="Arial" panose="020B0604020202020204" pitchFamily="34" charset="0"/>
                <a:cs typeface="Arial" panose="020B0604020202020204" pitchFamily="34" charset="0"/>
              </a:rPr>
              <a:t> ra có màu khác nhau. Dựa vào tính chất này người ta chế tạo ra các loại led có màu khác </a:t>
            </a:r>
            <a:r>
              <a:rPr lang="vi-VN" sz="2800" dirty="0" smtClean="0">
                <a:latin typeface="Arial" panose="020B0604020202020204" pitchFamily="34" charset="0"/>
                <a:cs typeface="Arial" panose="020B0604020202020204" pitchFamily="34" charset="0"/>
              </a:rPr>
              <a:t>nhau</a:t>
            </a:r>
            <a:r>
              <a:rPr lang="en-US" sz="2800" dirty="0" smtClean="0">
                <a:latin typeface="Arial" panose="020B0604020202020204" pitchFamily="34" charset="0"/>
                <a:cs typeface="Arial" panose="020B0604020202020204" pitchFamily="34" charset="0"/>
              </a:rPr>
              <a:t>.</a:t>
            </a:r>
          </a:p>
          <a:p>
            <a:pPr algn="just" defTabSz="457200"/>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Điện áp phân cực thuận của các led có màu sắc khác nhau như sau</a:t>
            </a:r>
            <a:r>
              <a:rPr lang="vi-VN" sz="2800" dirty="0" smtClean="0">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 Led đỏ có </a:t>
            </a:r>
            <a:r>
              <a:rPr lang="vi-VN" sz="2800" dirty="0" smtClean="0">
                <a:latin typeface="Arial" panose="020B0604020202020204" pitchFamily="34" charset="0"/>
                <a:cs typeface="Arial" panose="020B0604020202020204" pitchFamily="34" charset="0"/>
              </a:rPr>
              <a:t>V</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led </a:t>
            </a:r>
            <a:r>
              <a:rPr lang="vi-VN" sz="2800" dirty="0">
                <a:latin typeface="Arial" panose="020B0604020202020204" pitchFamily="34" charset="0"/>
                <a:cs typeface="Arial" panose="020B0604020202020204" pitchFamily="34" charset="0"/>
              </a:rPr>
              <a:t>= 1,4V ¸ 1,8V</a:t>
            </a:r>
            <a:endParaRPr lang="en-US" sz="2800" dirty="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Led vàng có </a:t>
            </a:r>
            <a:r>
              <a:rPr lang="vi-VN" sz="2800" dirty="0" smtClean="0">
                <a:latin typeface="Arial" panose="020B0604020202020204" pitchFamily="34" charset="0"/>
                <a:cs typeface="Arial" panose="020B0604020202020204" pitchFamily="34" charset="0"/>
              </a:rPr>
              <a:t>V</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led </a:t>
            </a:r>
            <a:r>
              <a:rPr lang="vi-VN" sz="2800" dirty="0">
                <a:latin typeface="Arial" panose="020B0604020202020204" pitchFamily="34" charset="0"/>
                <a:cs typeface="Arial" panose="020B0604020202020204" pitchFamily="34" charset="0"/>
              </a:rPr>
              <a:t>= 2 V ¸ 2,5V</a:t>
            </a:r>
            <a:endParaRPr lang="en-US" sz="2800" dirty="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Led xanh lá có </a:t>
            </a:r>
            <a:r>
              <a:rPr lang="vi-VN" sz="2800" dirty="0" smtClean="0">
                <a:latin typeface="Arial" panose="020B0604020202020204" pitchFamily="34" charset="0"/>
                <a:cs typeface="Arial" panose="020B0604020202020204" pitchFamily="34" charset="0"/>
              </a:rPr>
              <a:t>V</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led </a:t>
            </a:r>
            <a:r>
              <a:rPr lang="vi-VN" sz="2800" dirty="0">
                <a:latin typeface="Arial" panose="020B0604020202020204" pitchFamily="34" charset="0"/>
                <a:cs typeface="Arial" panose="020B0604020202020204" pitchFamily="34" charset="0"/>
              </a:rPr>
              <a:t>= 2V ¸ </a:t>
            </a:r>
            <a:r>
              <a:rPr lang="vi-VN" sz="2800" dirty="0" smtClean="0">
                <a:latin typeface="Arial" panose="020B0604020202020204" pitchFamily="34" charset="0"/>
                <a:cs typeface="Arial" panose="020B0604020202020204" pitchFamily="34" charset="0"/>
              </a:rPr>
              <a:t>2,8V</a:t>
            </a:r>
            <a:endParaRPr lang="en-US" sz="2800" dirty="0">
              <a:latin typeface="Arial" panose="020B0604020202020204" pitchFamily="34" charset="0"/>
              <a:cs typeface="Arial" panose="020B0604020202020204" pitchFamily="34" charset="0"/>
            </a:endParaRPr>
          </a:p>
        </p:txBody>
      </p:sp>
      <p:sp>
        <p:nvSpPr>
          <p:cNvPr id="15" name="Rectangle 14"/>
          <p:cNvSpPr/>
          <p:nvPr/>
        </p:nvSpPr>
        <p:spPr>
          <a:xfrm>
            <a:off x="76200" y="4648200"/>
            <a:ext cx="8915400" cy="2246769"/>
          </a:xfrm>
          <a:prstGeom prst="rect">
            <a:avLst/>
          </a:prstGeom>
        </p:spPr>
        <p:txBody>
          <a:bodyPr wrap="square">
            <a:spAutoFit/>
          </a:bodyPr>
          <a:lstStyle/>
          <a:p>
            <a:pPr algn="just" defTabSz="457200"/>
            <a:r>
              <a:rPr lang="en-US" sz="2800" dirty="0" smtClean="0">
                <a:latin typeface="Arial" panose="020B0604020202020204" pitchFamily="34" charset="0"/>
                <a:cs typeface="Arial" panose="020B0604020202020204" pitchFamily="34" charset="0"/>
              </a:rPr>
              <a:t>	- </a:t>
            </a:r>
            <a:r>
              <a:rPr lang="vi-VN" sz="2800" dirty="0" smtClean="0">
                <a:latin typeface="Arial" panose="020B0604020202020204" pitchFamily="34" charset="0"/>
                <a:cs typeface="Arial" panose="020B0604020202020204" pitchFamily="34" charset="0"/>
              </a:rPr>
              <a:t>Dòng </a:t>
            </a:r>
            <a:r>
              <a:rPr lang="vi-VN" sz="2800" dirty="0">
                <a:latin typeface="Arial" panose="020B0604020202020204" pitchFamily="34" charset="0"/>
                <a:cs typeface="Arial" panose="020B0604020202020204" pitchFamily="34" charset="0"/>
              </a:rPr>
              <a:t>điện qua led: </a:t>
            </a:r>
            <a:r>
              <a:rPr lang="vi-VN" sz="2800" dirty="0" smtClean="0">
                <a:latin typeface="Arial" panose="020B0604020202020204" pitchFamily="34" charset="0"/>
                <a:cs typeface="Arial" panose="020B0604020202020204" pitchFamily="34" charset="0"/>
              </a:rPr>
              <a:t>I</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led </a:t>
            </a:r>
            <a:r>
              <a:rPr lang="vi-VN" sz="2800" dirty="0">
                <a:latin typeface="Arial" panose="020B0604020202020204" pitchFamily="34" charset="0"/>
                <a:cs typeface="Arial" panose="020B0604020202020204" pitchFamily="34" charset="0"/>
              </a:rPr>
              <a:t>= 1 </a:t>
            </a:r>
            <a:r>
              <a:rPr lang="en-US" sz="2800" dirty="0" smtClean="0">
                <a:latin typeface="Arial" panose="020B0604020202020204" pitchFamily="34" charset="0"/>
                <a:cs typeface="Arial" panose="020B0604020202020204" pitchFamily="34" charset="0"/>
              </a:rPr>
              <a:t>- </a:t>
            </a:r>
            <a:r>
              <a:rPr lang="vi-VN" sz="2800" dirty="0" smtClean="0">
                <a:latin typeface="Arial" panose="020B0604020202020204" pitchFamily="34" charset="0"/>
                <a:cs typeface="Arial" panose="020B0604020202020204" pitchFamily="34" charset="0"/>
              </a:rPr>
              <a:t>20 </a:t>
            </a:r>
            <a:r>
              <a:rPr lang="vi-VN" sz="2800" dirty="0">
                <a:latin typeface="Arial" panose="020B0604020202020204" pitchFamily="34" charset="0"/>
                <a:cs typeface="Arial" panose="020B0604020202020204" pitchFamily="34" charset="0"/>
              </a:rPr>
              <a:t>mA (thông thường </a:t>
            </a:r>
            <a:r>
              <a:rPr lang="vi-VN" sz="2800" dirty="0" smtClean="0">
                <a:latin typeface="Arial" panose="020B0604020202020204" pitchFamily="34" charset="0"/>
                <a:cs typeface="Arial" panose="020B0604020202020204" pitchFamily="34" charset="0"/>
              </a:rPr>
              <a:t>chọn</a:t>
            </a:r>
            <a:r>
              <a:rPr lang="en-US" sz="2800" dirty="0" smtClean="0">
                <a:latin typeface="Arial" panose="020B0604020202020204" pitchFamily="34" charset="0"/>
                <a:cs typeface="Arial" panose="020B0604020202020204" pitchFamily="34" charset="0"/>
              </a:rPr>
              <a:t>  I </a:t>
            </a:r>
            <a:r>
              <a:rPr lang="vi-VN" sz="2800" dirty="0" smtClean="0">
                <a:latin typeface="Arial" panose="020B0604020202020204" pitchFamily="34" charset="0"/>
                <a:cs typeface="Arial" panose="020B0604020202020204" pitchFamily="34" charset="0"/>
              </a:rPr>
              <a:t>led </a:t>
            </a:r>
            <a:r>
              <a:rPr lang="vi-VN" sz="2800" dirty="0">
                <a:latin typeface="Arial" panose="020B0604020202020204" pitchFamily="34" charset="0"/>
                <a:cs typeface="Arial" panose="020B0604020202020204" pitchFamily="34" charset="0"/>
              </a:rPr>
              <a:t>= 10 mA</a:t>
            </a:r>
            <a:r>
              <a:rPr lang="vi-VN"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a:t>
            </a:r>
          </a:p>
          <a:p>
            <a:pPr algn="just" defTabSz="457200"/>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Led được ứng dụng rất rộng trong các mạch báo hiệu, chỉ thị trạng thái của mạch như báo nguồn, trạng thái thuận hay ngược</a:t>
            </a:r>
            <a:r>
              <a:rPr lang="vi-VN"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5087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Effect transition="in" filter="fade">
                                      <p:cBhvr>
                                        <p:cTn id="13" dur="500"/>
                                        <p:tgtEl>
                                          <p:spTgt spid="7">
                                            <p:txEl>
                                              <p:pRg st="1" end="1"/>
                                            </p:txEl>
                                          </p:spTgt>
                                        </p:tgtEl>
                                      </p:cBhvr>
                                    </p:animEffect>
                                    <p:anim calcmode="lin" valueType="num">
                                      <p:cBhvr>
                                        <p:cTn id="14"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5" dur="5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 calcmode="lin" valueType="num">
                                      <p:cBhvr additive="base">
                                        <p:cTn id="20"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7">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7">
                                            <p:txEl>
                                              <p:pRg st="3" end="3"/>
                                            </p:txEl>
                                          </p:spTgt>
                                        </p:tgtEl>
                                        <p:attrNameLst>
                                          <p:attrName>style.visibility</p:attrName>
                                        </p:attrNameLst>
                                      </p:cBhvr>
                                      <p:to>
                                        <p:strVal val="visible"/>
                                      </p:to>
                                    </p:set>
                                    <p:anim calcmode="lin" valueType="num">
                                      <p:cBhvr additive="base">
                                        <p:cTn id="24"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 calcmode="lin" valueType="num">
                                      <p:cBhvr additive="base">
                                        <p:cTn id="28"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5">
                                            <p:txEl>
                                              <p:pRg st="0" end="0"/>
                                            </p:txEl>
                                          </p:spTgt>
                                        </p:tgtEl>
                                        <p:attrNameLst>
                                          <p:attrName>style.visibility</p:attrName>
                                        </p:attrNameLst>
                                      </p:cBhvr>
                                      <p:to>
                                        <p:strVal val="visible"/>
                                      </p:to>
                                    </p:set>
                                    <p:anim calcmode="lin" valueType="num">
                                      <p:cBhvr additive="base">
                                        <p:cTn id="34"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5">
                                            <p:txEl>
                                              <p:pRg st="1" end="1"/>
                                            </p:txEl>
                                          </p:spTgt>
                                        </p:tgtEl>
                                        <p:attrNameLst>
                                          <p:attrName>style.visibility</p:attrName>
                                        </p:attrNameLst>
                                      </p:cBhvr>
                                      <p:to>
                                        <p:strVal val="visible"/>
                                      </p:to>
                                    </p:set>
                                    <p:anim calcmode="lin" valueType="num">
                                      <p:cBhvr additive="base">
                                        <p:cTn id="40"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8686800" cy="1077218"/>
          </a:xfrm>
          <a:prstGeom prst="rect">
            <a:avLst/>
          </a:prstGeom>
        </p:spPr>
        <p:txBody>
          <a:bodyPr wrap="square">
            <a:spAutoFit/>
          </a:bodyPr>
          <a:lstStyle/>
          <a:p>
            <a:pPr marL="0" lvl="1" algn="just"/>
            <a:r>
              <a:rPr lang="en-US" sz="3200" b="1" i="1" dirty="0" smtClean="0">
                <a:latin typeface="Arial" panose="020B0604020202020204" pitchFamily="34" charset="0"/>
                <a:cs typeface="Arial" panose="020B0604020202020204" pitchFamily="34" charset="0"/>
              </a:rPr>
              <a:t>4. </a:t>
            </a:r>
            <a:r>
              <a:rPr lang="vi-VN" sz="3200" b="1" dirty="0">
                <a:latin typeface="Arial" panose="020B0604020202020204" pitchFamily="34" charset="0"/>
                <a:cs typeface="Arial" panose="020B0604020202020204" pitchFamily="34" charset="0"/>
              </a:rPr>
              <a:t>Khảo sát các mạch điện cơ bản sử dụng </a:t>
            </a:r>
            <a:r>
              <a:rPr lang="vi-VN" sz="3200" b="1" dirty="0" smtClean="0">
                <a:latin typeface="Arial" panose="020B0604020202020204" pitchFamily="34" charset="0"/>
                <a:cs typeface="Arial" panose="020B0604020202020204" pitchFamily="34" charset="0"/>
              </a:rPr>
              <a:t>Đi</a:t>
            </a:r>
            <a:r>
              <a:rPr lang="en-US" sz="3200" b="1" dirty="0" smtClean="0">
                <a:latin typeface="Arial" panose="020B0604020202020204" pitchFamily="34" charset="0"/>
                <a:cs typeface="Arial" panose="020B0604020202020204" pitchFamily="34" charset="0"/>
              </a:rPr>
              <a:t>-</a:t>
            </a:r>
            <a:r>
              <a:rPr lang="vi-VN" sz="3200" b="1" dirty="0"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1066800"/>
            <a:ext cx="9143999" cy="584775"/>
          </a:xfrm>
          <a:prstGeom prst="rect">
            <a:avLst/>
          </a:prstGeom>
        </p:spPr>
        <p:txBody>
          <a:bodyPr wrap="square">
            <a:spAutoFit/>
          </a:bodyPr>
          <a:lstStyle/>
          <a:p>
            <a:pPr marL="0" lvl="2">
              <a:tabLst>
                <a:tab pos="457200" algn="l"/>
              </a:tabLst>
            </a:pPr>
            <a:r>
              <a:rPr lang="en-US" sz="3200" b="1" dirty="0" smtClean="0">
                <a:latin typeface="Arial" panose="020B0604020202020204" pitchFamily="34" charset="0"/>
                <a:cs typeface="Arial" panose="020B0604020202020204" pitchFamily="34" charset="0"/>
              </a:rPr>
              <a:t>	4.1. </a:t>
            </a:r>
            <a:r>
              <a:rPr lang="vi-VN" sz="3200" b="1" dirty="0"/>
              <a:t>Mạch chỉnh lưu sử dụng Đi - ốt thường:</a:t>
            </a:r>
            <a:endParaRPr lang="en-US" sz="3200" dirty="0"/>
          </a:p>
        </p:txBody>
      </p:sp>
      <p:pic>
        <p:nvPicPr>
          <p:cNvPr id="9" name="image147.png"/>
          <p:cNvPicPr/>
          <p:nvPr/>
        </p:nvPicPr>
        <p:blipFill>
          <a:blip r:embed="rId2" cstate="print"/>
          <a:stretch>
            <a:fillRect/>
          </a:stretch>
        </p:blipFill>
        <p:spPr>
          <a:xfrm>
            <a:off x="152400" y="1828800"/>
            <a:ext cx="8686799" cy="3962400"/>
          </a:xfrm>
          <a:prstGeom prst="rect">
            <a:avLst/>
          </a:prstGeom>
        </p:spPr>
      </p:pic>
      <p:sp>
        <p:nvSpPr>
          <p:cNvPr id="3" name="Rectangle 2"/>
          <p:cNvSpPr/>
          <p:nvPr/>
        </p:nvSpPr>
        <p:spPr>
          <a:xfrm>
            <a:off x="2209800" y="6107668"/>
            <a:ext cx="5278433" cy="523220"/>
          </a:xfrm>
          <a:prstGeom prst="rect">
            <a:avLst/>
          </a:prstGeom>
        </p:spPr>
        <p:txBody>
          <a:bodyPr wrap="none">
            <a:spAutoFit/>
          </a:bodyPr>
          <a:lstStyle/>
          <a:p>
            <a:r>
              <a:rPr lang="vi-VN" sz="2800" i="1" dirty="0"/>
              <a:t>Hình </a:t>
            </a:r>
            <a:r>
              <a:rPr lang="en-US" sz="2800" i="1" dirty="0" smtClean="0"/>
              <a:t>4.1</a:t>
            </a:r>
            <a:r>
              <a:rPr lang="vi-VN" sz="2800" i="1" dirty="0" smtClean="0"/>
              <a:t>: </a:t>
            </a:r>
            <a:r>
              <a:rPr lang="vi-VN" sz="2800" i="1" dirty="0"/>
              <a:t>Tiết chế ổn áp trên ôtô</a:t>
            </a:r>
            <a:endParaRPr lang="en-US" sz="2800" i="1" dirty="0"/>
          </a:p>
        </p:txBody>
      </p:sp>
    </p:spTree>
    <p:extLst>
      <p:ext uri="{BB962C8B-B14F-4D97-AF65-F5344CB8AC3E}">
        <p14:creationId xmlns:p14="http://schemas.microsoft.com/office/powerpoint/2010/main" val="21619469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8686800" cy="1077218"/>
          </a:xfrm>
          <a:prstGeom prst="rect">
            <a:avLst/>
          </a:prstGeom>
        </p:spPr>
        <p:txBody>
          <a:bodyPr wrap="square">
            <a:spAutoFit/>
          </a:bodyPr>
          <a:lstStyle/>
          <a:p>
            <a:pPr marL="0" lvl="1" algn="just"/>
            <a:r>
              <a:rPr lang="en-US" sz="3200" b="1" i="1" dirty="0" smtClean="0">
                <a:latin typeface="Arial" panose="020B0604020202020204" pitchFamily="34" charset="0"/>
                <a:cs typeface="Arial" panose="020B0604020202020204" pitchFamily="34" charset="0"/>
              </a:rPr>
              <a:t>4. </a:t>
            </a:r>
            <a:r>
              <a:rPr lang="vi-VN" sz="3200" b="1" dirty="0">
                <a:latin typeface="Arial" panose="020B0604020202020204" pitchFamily="34" charset="0"/>
                <a:cs typeface="Arial" panose="020B0604020202020204" pitchFamily="34" charset="0"/>
              </a:rPr>
              <a:t>Khảo sát các mạch điện cơ bản sử dụng </a:t>
            </a:r>
            <a:r>
              <a:rPr lang="vi-VN" sz="3200" b="1" dirty="0" smtClean="0">
                <a:latin typeface="Arial" panose="020B0604020202020204" pitchFamily="34" charset="0"/>
                <a:cs typeface="Arial" panose="020B0604020202020204" pitchFamily="34" charset="0"/>
              </a:rPr>
              <a:t>Đi</a:t>
            </a:r>
            <a:r>
              <a:rPr lang="en-US" sz="3200" b="1" dirty="0" smtClean="0">
                <a:latin typeface="Arial" panose="020B0604020202020204" pitchFamily="34" charset="0"/>
                <a:cs typeface="Arial" panose="020B0604020202020204" pitchFamily="34" charset="0"/>
              </a:rPr>
              <a:t>-</a:t>
            </a:r>
            <a:r>
              <a:rPr lang="vi-VN" sz="3200" b="1" dirty="0" smtClean="0">
                <a:latin typeface="Arial" panose="020B0604020202020204" pitchFamily="34" charset="0"/>
                <a:cs typeface="Arial" panose="020B0604020202020204" pitchFamily="34" charset="0"/>
              </a:rPr>
              <a:t>ốt</a:t>
            </a:r>
            <a:r>
              <a:rPr lang="vi-VN" sz="3200" b="1" i="1" dirty="0" smtClean="0">
                <a:latin typeface="Arial" panose="020B0604020202020204" pitchFamily="34" charset="0"/>
                <a:cs typeface="Arial" panose="020B0604020202020204" pitchFamily="34" charset="0"/>
              </a:rPr>
              <a:t>:</a:t>
            </a:r>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1066800"/>
            <a:ext cx="9143999" cy="584775"/>
          </a:xfrm>
          <a:prstGeom prst="rect">
            <a:avLst/>
          </a:prstGeom>
        </p:spPr>
        <p:txBody>
          <a:bodyPr wrap="square">
            <a:spAutoFit/>
          </a:bodyPr>
          <a:lstStyle/>
          <a:p>
            <a:pPr marL="0" lvl="2">
              <a:tabLst>
                <a:tab pos="457200" algn="l"/>
              </a:tabLst>
            </a:pPr>
            <a:r>
              <a:rPr lang="en-US" sz="3200" b="1" dirty="0" smtClean="0">
                <a:latin typeface="Arial" panose="020B0604020202020204" pitchFamily="34" charset="0"/>
                <a:cs typeface="Arial" panose="020B0604020202020204" pitchFamily="34" charset="0"/>
              </a:rPr>
              <a:t>	4.1. </a:t>
            </a:r>
            <a:r>
              <a:rPr lang="vi-VN" sz="3200" b="1" dirty="0"/>
              <a:t>Mạch ổn áp sử dụng Đi - ốt </a:t>
            </a:r>
            <a:r>
              <a:rPr lang="vi-VN" sz="3200" b="1" dirty="0" smtClean="0"/>
              <a:t>zen-nơ:</a:t>
            </a:r>
            <a:endParaRPr lang="en-US" sz="3200" dirty="0"/>
          </a:p>
        </p:txBody>
      </p:sp>
      <p:sp>
        <p:nvSpPr>
          <p:cNvPr id="3" name="Rectangle 2"/>
          <p:cNvSpPr/>
          <p:nvPr/>
        </p:nvSpPr>
        <p:spPr>
          <a:xfrm>
            <a:off x="1295400" y="6107668"/>
            <a:ext cx="7035900" cy="523220"/>
          </a:xfrm>
          <a:prstGeom prst="rect">
            <a:avLst/>
          </a:prstGeom>
        </p:spPr>
        <p:txBody>
          <a:bodyPr wrap="none">
            <a:spAutoFit/>
          </a:bodyPr>
          <a:lstStyle/>
          <a:p>
            <a:r>
              <a:rPr lang="vi-VN" sz="2800" i="1" dirty="0"/>
              <a:t>Hình </a:t>
            </a:r>
            <a:r>
              <a:rPr lang="en-US" sz="2800" i="1" dirty="0" smtClean="0"/>
              <a:t>4.2</a:t>
            </a:r>
            <a:r>
              <a:rPr lang="vi-VN" sz="2800" i="1" dirty="0" smtClean="0"/>
              <a:t>: </a:t>
            </a:r>
            <a:r>
              <a:rPr lang="vi-VN" sz="2800" i="1" dirty="0"/>
              <a:t>Mạch ổn áp sử dụng đi-ốt zen-nơ</a:t>
            </a:r>
            <a:endParaRPr lang="en-US" sz="2800" i="1" dirty="0"/>
          </a:p>
        </p:txBody>
      </p:sp>
      <p:pic>
        <p:nvPicPr>
          <p:cNvPr id="6" name="image148.png"/>
          <p:cNvPicPr/>
          <p:nvPr/>
        </p:nvPicPr>
        <p:blipFill>
          <a:blip r:embed="rId2" cstate="print"/>
          <a:stretch>
            <a:fillRect/>
          </a:stretch>
        </p:blipFill>
        <p:spPr>
          <a:xfrm>
            <a:off x="1447800" y="1651576"/>
            <a:ext cx="6400799" cy="4368224"/>
          </a:xfrm>
          <a:prstGeom prst="rect">
            <a:avLst/>
          </a:prstGeom>
        </p:spPr>
      </p:pic>
    </p:spTree>
    <p:extLst>
      <p:ext uri="{BB962C8B-B14F-4D97-AF65-F5344CB8AC3E}">
        <p14:creationId xmlns:p14="http://schemas.microsoft.com/office/powerpoint/2010/main" val="5730411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8991600" cy="1569660"/>
          </a:xfrm>
          <a:prstGeom prst="rect">
            <a:avLst/>
          </a:prstGeom>
        </p:spPr>
        <p:txBody>
          <a:bodyPr wrap="square">
            <a:spAutoFit/>
          </a:bodyPr>
          <a:lstStyle/>
          <a:p>
            <a:pPr marL="0" lvl="1" algn="just"/>
            <a:r>
              <a:rPr lang="en-US" sz="3200" b="1" i="1" dirty="0">
                <a:latin typeface="Arial" panose="020B0604020202020204" pitchFamily="34" charset="0"/>
                <a:cs typeface="Arial" panose="020B0604020202020204" pitchFamily="34" charset="0"/>
              </a:rPr>
              <a:t>5</a:t>
            </a:r>
            <a:r>
              <a:rPr lang="en-US" sz="3200" b="1" i="1" dirty="0" smtClean="0">
                <a:latin typeface="Arial" panose="020B0604020202020204" pitchFamily="34" charset="0"/>
                <a:cs typeface="Arial" panose="020B0604020202020204" pitchFamily="34" charset="0"/>
              </a:rPr>
              <a:t>. </a:t>
            </a:r>
            <a:r>
              <a:rPr lang="vi-VN" sz="3200" b="1" dirty="0"/>
              <a:t>Phân tích các mạch điện ứng dụng Đi - ốt tiêu biểu trên ôtô:</a:t>
            </a:r>
            <a:endParaRPr lang="en-US" sz="3200" b="1" dirty="0"/>
          </a:p>
          <a:p>
            <a:pPr marL="0" lvl="1" algn="just"/>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1066800"/>
            <a:ext cx="9143999" cy="584775"/>
          </a:xfrm>
          <a:prstGeom prst="rect">
            <a:avLst/>
          </a:prstGeom>
        </p:spPr>
        <p:txBody>
          <a:bodyPr wrap="square">
            <a:spAutoFit/>
          </a:bodyPr>
          <a:lstStyle/>
          <a:p>
            <a:pPr marL="0" lvl="2" defTabSz="457200"/>
            <a:r>
              <a:rPr lang="en-US" sz="3200" b="1" dirty="0">
                <a:latin typeface="Arial" panose="020B0604020202020204" pitchFamily="34" charset="0"/>
                <a:cs typeface="Arial" panose="020B0604020202020204" pitchFamily="34" charset="0"/>
              </a:rPr>
              <a:t>	</a:t>
            </a:r>
            <a:r>
              <a:rPr lang="en-US" sz="3200" b="1" dirty="0" smtClean="0">
                <a:latin typeface="Arial" panose="020B0604020202020204" pitchFamily="34" charset="0"/>
                <a:cs typeface="Arial" panose="020B0604020202020204" pitchFamily="34" charset="0"/>
              </a:rPr>
              <a:t>5.1. </a:t>
            </a:r>
            <a:r>
              <a:rPr lang="vi-VN" sz="3200" b="1" dirty="0" smtClean="0"/>
              <a:t>Mạch hệ thống đánh lửa trên ôtô:</a:t>
            </a:r>
            <a:endParaRPr lang="en-US" sz="3200" dirty="0"/>
          </a:p>
        </p:txBody>
      </p:sp>
      <p:sp>
        <p:nvSpPr>
          <p:cNvPr id="3" name="Rectangle 2"/>
          <p:cNvSpPr/>
          <p:nvPr/>
        </p:nvSpPr>
        <p:spPr>
          <a:xfrm>
            <a:off x="381000" y="6107668"/>
            <a:ext cx="8494633" cy="523220"/>
          </a:xfrm>
          <a:prstGeom prst="rect">
            <a:avLst/>
          </a:prstGeom>
        </p:spPr>
        <p:txBody>
          <a:bodyPr wrap="none">
            <a:spAutoFit/>
          </a:bodyPr>
          <a:lstStyle/>
          <a:p>
            <a:r>
              <a:rPr lang="vi-VN" sz="2800" i="1" dirty="0"/>
              <a:t>Hình </a:t>
            </a:r>
            <a:r>
              <a:rPr lang="en-US" sz="2800" i="1" dirty="0" smtClean="0"/>
              <a:t>5.1</a:t>
            </a:r>
            <a:r>
              <a:rPr lang="vi-VN" sz="2800" i="1" dirty="0" smtClean="0"/>
              <a:t>: </a:t>
            </a:r>
            <a:r>
              <a:rPr lang="vi-VN" sz="2800" i="1" dirty="0"/>
              <a:t>Mạch IC đánh lửa có sử dụng đi-ốt zen-nơ</a:t>
            </a:r>
            <a:endParaRPr lang="en-US" sz="2800" i="1" dirty="0"/>
          </a:p>
        </p:txBody>
      </p:sp>
      <p:pic>
        <p:nvPicPr>
          <p:cNvPr id="7" name="image149.png"/>
          <p:cNvPicPr/>
          <p:nvPr/>
        </p:nvPicPr>
        <p:blipFill>
          <a:blip r:embed="rId2" cstate="print"/>
          <a:stretch>
            <a:fillRect/>
          </a:stretch>
        </p:blipFill>
        <p:spPr>
          <a:xfrm>
            <a:off x="381000" y="1651575"/>
            <a:ext cx="8305800" cy="4292025"/>
          </a:xfrm>
          <a:prstGeom prst="rect">
            <a:avLst/>
          </a:prstGeom>
        </p:spPr>
      </p:pic>
    </p:spTree>
    <p:extLst>
      <p:ext uri="{BB962C8B-B14F-4D97-AF65-F5344CB8AC3E}">
        <p14:creationId xmlns:p14="http://schemas.microsoft.com/office/powerpoint/2010/main" val="1642882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8991600" cy="1569660"/>
          </a:xfrm>
          <a:prstGeom prst="rect">
            <a:avLst/>
          </a:prstGeom>
        </p:spPr>
        <p:txBody>
          <a:bodyPr wrap="square">
            <a:spAutoFit/>
          </a:bodyPr>
          <a:lstStyle/>
          <a:p>
            <a:pPr marL="0" lvl="1" algn="just"/>
            <a:r>
              <a:rPr lang="en-US" sz="3200" b="1" i="1" dirty="0">
                <a:latin typeface="Arial" panose="020B0604020202020204" pitchFamily="34" charset="0"/>
                <a:cs typeface="Arial" panose="020B0604020202020204" pitchFamily="34" charset="0"/>
              </a:rPr>
              <a:t>5</a:t>
            </a:r>
            <a:r>
              <a:rPr lang="en-US" sz="3200" b="1" i="1" dirty="0" smtClean="0">
                <a:latin typeface="Arial" panose="020B0604020202020204" pitchFamily="34" charset="0"/>
                <a:cs typeface="Arial" panose="020B0604020202020204" pitchFamily="34" charset="0"/>
              </a:rPr>
              <a:t>. </a:t>
            </a:r>
            <a:r>
              <a:rPr lang="vi-VN" sz="3200" b="1" dirty="0"/>
              <a:t>Phân tích các mạch điện ứng dụng Đi - ốt tiêu biểu trên ôtô:</a:t>
            </a:r>
            <a:endParaRPr lang="en-US" sz="3200" b="1" dirty="0"/>
          </a:p>
          <a:p>
            <a:pPr marL="0" lvl="1" algn="just"/>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1066800"/>
            <a:ext cx="9143999" cy="584775"/>
          </a:xfrm>
          <a:prstGeom prst="rect">
            <a:avLst/>
          </a:prstGeom>
        </p:spPr>
        <p:txBody>
          <a:bodyPr wrap="square">
            <a:spAutoFit/>
          </a:bodyPr>
          <a:lstStyle/>
          <a:p>
            <a:pPr marL="0" lvl="2" defTabSz="457200"/>
            <a:r>
              <a:rPr lang="en-US" sz="3200" b="1" dirty="0">
                <a:latin typeface="Arial" panose="020B0604020202020204" pitchFamily="34" charset="0"/>
                <a:cs typeface="Arial" panose="020B0604020202020204" pitchFamily="34" charset="0"/>
              </a:rPr>
              <a:t>	</a:t>
            </a:r>
            <a:r>
              <a:rPr lang="en-US" sz="3200" b="1" dirty="0" smtClean="0">
                <a:latin typeface="Arial" panose="020B0604020202020204" pitchFamily="34" charset="0"/>
                <a:cs typeface="Arial" panose="020B0604020202020204" pitchFamily="34" charset="0"/>
              </a:rPr>
              <a:t>5.2. </a:t>
            </a:r>
            <a:r>
              <a:rPr lang="vi-VN" sz="3200" b="1" dirty="0">
                <a:latin typeface="Arial" panose="020B0604020202020204" pitchFamily="34" charset="0"/>
                <a:cs typeface="Arial" panose="020B0604020202020204" pitchFamily="34" charset="0"/>
              </a:rPr>
              <a:t>Mạch ổn định điện áp (tiết chế) trên </a:t>
            </a:r>
            <a:r>
              <a:rPr lang="vi-VN" sz="3200" b="1" dirty="0" smtClean="0">
                <a:latin typeface="Arial" panose="020B0604020202020204" pitchFamily="34" charset="0"/>
                <a:cs typeface="Arial" panose="020B0604020202020204" pitchFamily="34" charset="0"/>
              </a:rPr>
              <a:t>ôtô</a:t>
            </a:r>
            <a:r>
              <a:rPr lang="en-US" sz="3200" b="1" dirty="0" smtClean="0">
                <a:latin typeface="Arial" panose="020B0604020202020204" pitchFamily="34" charset="0"/>
                <a:cs typeface="Arial" panose="020B0604020202020204" pitchFamily="34" charset="0"/>
              </a:rPr>
              <a:t>:</a:t>
            </a:r>
            <a:endParaRPr lang="en-US" sz="3200" b="1" dirty="0">
              <a:latin typeface="Arial" panose="020B0604020202020204" pitchFamily="34" charset="0"/>
              <a:cs typeface="Arial" panose="020B0604020202020204" pitchFamily="34" charset="0"/>
            </a:endParaRPr>
          </a:p>
        </p:txBody>
      </p:sp>
      <p:pic>
        <p:nvPicPr>
          <p:cNvPr id="6" name="image148.png"/>
          <p:cNvPicPr/>
          <p:nvPr/>
        </p:nvPicPr>
        <p:blipFill>
          <a:blip r:embed="rId2" cstate="print"/>
          <a:stretch>
            <a:fillRect/>
          </a:stretch>
        </p:blipFill>
        <p:spPr>
          <a:xfrm>
            <a:off x="76200" y="2032576"/>
            <a:ext cx="4038600" cy="3987224"/>
          </a:xfrm>
          <a:prstGeom prst="rect">
            <a:avLst/>
          </a:prstGeom>
        </p:spPr>
      </p:pic>
      <p:sp>
        <p:nvSpPr>
          <p:cNvPr id="4" name="Rectangle 3"/>
          <p:cNvSpPr/>
          <p:nvPr/>
        </p:nvSpPr>
        <p:spPr>
          <a:xfrm>
            <a:off x="4267200" y="1600200"/>
            <a:ext cx="4800600" cy="4893647"/>
          </a:xfrm>
          <a:prstGeom prst="rect">
            <a:avLst/>
          </a:prstGeom>
        </p:spPr>
        <p:txBody>
          <a:bodyPr wrap="square">
            <a:spAutoFit/>
          </a:bodyPr>
          <a:lstStyle/>
          <a:p>
            <a:pPr algn="just" defTabSz="457200"/>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a:t>
            </a:r>
            <a:r>
              <a:rPr lang="vi-VN" sz="2400" dirty="0" smtClean="0">
                <a:latin typeface="Arial" panose="020B0604020202020204" pitchFamily="34" charset="0"/>
                <a:cs typeface="Arial" panose="020B0604020202020204" pitchFamily="34" charset="0"/>
              </a:rPr>
              <a:t>Mạch </a:t>
            </a:r>
            <a:r>
              <a:rPr lang="vi-VN" sz="2400" dirty="0">
                <a:latin typeface="Arial" panose="020B0604020202020204" pitchFamily="34" charset="0"/>
                <a:cs typeface="Arial" panose="020B0604020202020204" pitchFamily="34" charset="0"/>
              </a:rPr>
              <a:t>trên hình </a:t>
            </a:r>
            <a:r>
              <a:rPr lang="en-US" sz="2400" dirty="0" smtClean="0">
                <a:latin typeface="Arial" panose="020B0604020202020204" pitchFamily="34" charset="0"/>
                <a:cs typeface="Arial" panose="020B0604020202020204" pitchFamily="34" charset="0"/>
              </a:rPr>
              <a:t>3</a:t>
            </a:r>
            <a:r>
              <a:rPr lang="vi-VN" sz="2400" dirty="0" smtClean="0">
                <a:latin typeface="Arial" panose="020B0604020202020204" pitchFamily="34" charset="0"/>
                <a:cs typeface="Arial" panose="020B0604020202020204" pitchFamily="34" charset="0"/>
              </a:rPr>
              <a:t>.14 </a:t>
            </a:r>
            <a:r>
              <a:rPr lang="vi-VN" sz="2400" dirty="0">
                <a:latin typeface="Arial" panose="020B0604020202020204" pitchFamily="34" charset="0"/>
                <a:cs typeface="Arial" panose="020B0604020202020204" pitchFamily="34" charset="0"/>
              </a:rPr>
              <a:t>sử dụng đi-ốt zen-nơ để ổn áp điện áp máy phát. Khi điện áp máy phát còn thấp thì VD1 sẽ không cho điện đi </a:t>
            </a:r>
            <a:r>
              <a:rPr lang="vi-VN" sz="2400" dirty="0" smtClean="0">
                <a:latin typeface="Arial" panose="020B0604020202020204" pitchFamily="34" charset="0"/>
                <a:cs typeface="Arial" panose="020B0604020202020204" pitchFamily="34" charset="0"/>
              </a:rPr>
              <a:t>qua</a:t>
            </a:r>
            <a:r>
              <a:rPr lang="en-US" sz="2400" dirty="0" smtClean="0">
                <a:latin typeface="Arial" panose="020B0604020202020204" pitchFamily="34" charset="0"/>
                <a:cs typeface="Arial" panose="020B0604020202020204" pitchFamily="34" charset="0"/>
              </a:rPr>
              <a:t> </a:t>
            </a:r>
            <a:r>
              <a:rPr lang="vi-VN" sz="2400" dirty="0" smtClean="0">
                <a:latin typeface="Arial" panose="020B0604020202020204" pitchFamily="34" charset="0"/>
                <a:cs typeface="Arial" panose="020B0604020202020204" pitchFamily="34" charset="0"/>
              </a:rPr>
              <a:t>kết </a:t>
            </a:r>
            <a:r>
              <a:rPr lang="vi-VN" sz="2400" dirty="0">
                <a:latin typeface="Arial" panose="020B0604020202020204" pitchFamily="34" charset="0"/>
                <a:cs typeface="Arial" panose="020B0604020202020204" pitchFamily="34" charset="0"/>
              </a:rPr>
              <a:t>quả là cuộn kích từ sẽ được kích từ. Điều này sẽ làm cho máy phát phát ra điện cao </a:t>
            </a:r>
            <a:r>
              <a:rPr lang="vi-VN" sz="2400" dirty="0" smtClean="0">
                <a:latin typeface="Arial" panose="020B0604020202020204" pitchFamily="34" charset="0"/>
                <a:cs typeface="Arial" panose="020B0604020202020204" pitchFamily="34" charset="0"/>
              </a:rPr>
              <a:t>hơn.</a:t>
            </a:r>
            <a:endParaRPr lang="en-US" sz="2400" dirty="0">
              <a:latin typeface="Arial" panose="020B0604020202020204" pitchFamily="34" charset="0"/>
              <a:cs typeface="Arial" panose="020B0604020202020204" pitchFamily="34" charset="0"/>
            </a:endParaRPr>
          </a:p>
          <a:p>
            <a:pPr algn="just" defTabSz="457200"/>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a:t>
            </a:r>
            <a:r>
              <a:rPr lang="vi-VN" sz="2400" dirty="0" smtClean="0">
                <a:latin typeface="Arial" panose="020B0604020202020204" pitchFamily="34" charset="0"/>
                <a:cs typeface="Arial" panose="020B0604020202020204" pitchFamily="34" charset="0"/>
              </a:rPr>
              <a:t>Khi </a:t>
            </a:r>
            <a:r>
              <a:rPr lang="vi-VN" sz="2400" dirty="0">
                <a:latin typeface="Arial" panose="020B0604020202020204" pitchFamily="34" charset="0"/>
                <a:cs typeface="Arial" panose="020B0604020202020204" pitchFamily="34" charset="0"/>
              </a:rPr>
              <a:t>điện áp máy phát cao thì VD1 sẽ cho điện đi </a:t>
            </a:r>
            <a:r>
              <a:rPr lang="vi-VN" sz="2400" dirty="0" smtClean="0">
                <a:latin typeface="Arial" panose="020B0604020202020204" pitchFamily="34" charset="0"/>
                <a:cs typeface="Arial" panose="020B0604020202020204" pitchFamily="34" charset="0"/>
              </a:rPr>
              <a:t>qua</a:t>
            </a:r>
            <a:r>
              <a:rPr lang="en-US" sz="2400" dirty="0" smtClean="0">
                <a:latin typeface="Arial" panose="020B0604020202020204" pitchFamily="34" charset="0"/>
                <a:cs typeface="Arial" panose="020B0604020202020204" pitchFamily="34" charset="0"/>
              </a:rPr>
              <a:t> </a:t>
            </a:r>
            <a:r>
              <a:rPr lang="vi-VN" sz="2400" dirty="0" smtClean="0">
                <a:latin typeface="Arial" panose="020B0604020202020204" pitchFamily="34" charset="0"/>
                <a:cs typeface="Arial" panose="020B0604020202020204" pitchFamily="34" charset="0"/>
              </a:rPr>
              <a:t>kết </a:t>
            </a:r>
            <a:r>
              <a:rPr lang="vi-VN" sz="2400" dirty="0">
                <a:latin typeface="Arial" panose="020B0604020202020204" pitchFamily="34" charset="0"/>
                <a:cs typeface="Arial" panose="020B0604020202020204" pitchFamily="34" charset="0"/>
              </a:rPr>
              <a:t>quả là cuộn kích từ sẽ không được kích từ. Điều này sẽ làm cho máy phát phát ra điện thấp xuống.</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9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2693"/>
            <a:ext cx="8991600" cy="1569660"/>
          </a:xfrm>
          <a:prstGeom prst="rect">
            <a:avLst/>
          </a:prstGeom>
        </p:spPr>
        <p:txBody>
          <a:bodyPr wrap="square">
            <a:spAutoFit/>
          </a:bodyPr>
          <a:lstStyle/>
          <a:p>
            <a:pPr marL="0" lvl="1" algn="just"/>
            <a:r>
              <a:rPr lang="en-US" sz="3200" b="1" i="1" dirty="0">
                <a:latin typeface="Arial" panose="020B0604020202020204" pitchFamily="34" charset="0"/>
                <a:cs typeface="Arial" panose="020B0604020202020204" pitchFamily="34" charset="0"/>
              </a:rPr>
              <a:t>5</a:t>
            </a:r>
            <a:r>
              <a:rPr lang="en-US" sz="3200" b="1" i="1" dirty="0" smtClean="0">
                <a:latin typeface="Arial" panose="020B0604020202020204" pitchFamily="34" charset="0"/>
                <a:cs typeface="Arial" panose="020B0604020202020204" pitchFamily="34" charset="0"/>
              </a:rPr>
              <a:t>. </a:t>
            </a:r>
            <a:r>
              <a:rPr lang="vi-VN" sz="3200" b="1" dirty="0"/>
              <a:t>Phân tích các mạch điện ứng dụng Đi - ốt tiêu biểu trên ôtô:</a:t>
            </a:r>
            <a:endParaRPr lang="en-US" sz="3200" b="1" dirty="0"/>
          </a:p>
          <a:p>
            <a:pPr marL="0" lvl="1" algn="just"/>
            <a:endParaRPr lang="en-US" sz="3200" b="1" i="1" dirty="0">
              <a:latin typeface="Arial" panose="020B0604020202020204" pitchFamily="34" charset="0"/>
              <a:cs typeface="Arial" panose="020B0604020202020204" pitchFamily="34" charset="0"/>
            </a:endParaRPr>
          </a:p>
        </p:txBody>
      </p:sp>
      <p:sp>
        <p:nvSpPr>
          <p:cNvPr id="5" name="Rectangle 4"/>
          <p:cNvSpPr/>
          <p:nvPr/>
        </p:nvSpPr>
        <p:spPr>
          <a:xfrm>
            <a:off x="0" y="1066800"/>
            <a:ext cx="9143999" cy="1077218"/>
          </a:xfrm>
          <a:prstGeom prst="rect">
            <a:avLst/>
          </a:prstGeom>
        </p:spPr>
        <p:txBody>
          <a:bodyPr wrap="square">
            <a:spAutoFit/>
          </a:bodyPr>
          <a:lstStyle/>
          <a:p>
            <a:pPr marL="0" lvl="2" algn="just" defTabSz="457200"/>
            <a:r>
              <a:rPr lang="en-US" sz="3200" b="1" dirty="0">
                <a:latin typeface="Arial" panose="020B0604020202020204" pitchFamily="34" charset="0"/>
                <a:cs typeface="Arial" panose="020B0604020202020204" pitchFamily="34" charset="0"/>
              </a:rPr>
              <a:t>	</a:t>
            </a:r>
            <a:r>
              <a:rPr lang="en-US" sz="3200" b="1" dirty="0" smtClean="0">
                <a:latin typeface="Arial" panose="020B0604020202020204" pitchFamily="34" charset="0"/>
                <a:cs typeface="Arial" panose="020B0604020202020204" pitchFamily="34" charset="0"/>
              </a:rPr>
              <a:t>5.3. </a:t>
            </a:r>
            <a:r>
              <a:rPr lang="vi-VN" sz="3200" b="1" dirty="0"/>
              <a:t>Mạch đèn chớp tắt của hệ thống tín hiệu trên ôtô</a:t>
            </a:r>
            <a:endParaRPr lang="en-US" sz="3200" b="1" dirty="0"/>
          </a:p>
        </p:txBody>
      </p:sp>
      <p:pic>
        <p:nvPicPr>
          <p:cNvPr id="7" name="image150.png"/>
          <p:cNvPicPr/>
          <p:nvPr/>
        </p:nvPicPr>
        <p:blipFill>
          <a:blip r:embed="rId2" cstate="print"/>
          <a:stretch>
            <a:fillRect/>
          </a:stretch>
        </p:blipFill>
        <p:spPr>
          <a:xfrm>
            <a:off x="609600" y="2068513"/>
            <a:ext cx="8153400" cy="3646487"/>
          </a:xfrm>
          <a:prstGeom prst="rect">
            <a:avLst/>
          </a:prstGeom>
        </p:spPr>
      </p:pic>
      <p:sp>
        <p:nvSpPr>
          <p:cNvPr id="3" name="Rectangle 2"/>
          <p:cNvSpPr/>
          <p:nvPr/>
        </p:nvSpPr>
        <p:spPr>
          <a:xfrm>
            <a:off x="76200" y="6183868"/>
            <a:ext cx="8915400" cy="492443"/>
          </a:xfrm>
          <a:prstGeom prst="rect">
            <a:avLst/>
          </a:prstGeom>
        </p:spPr>
        <p:txBody>
          <a:bodyPr wrap="square">
            <a:spAutoFit/>
          </a:bodyPr>
          <a:lstStyle/>
          <a:p>
            <a:pPr algn="ctr"/>
            <a:r>
              <a:rPr lang="vi-VN" sz="2600" i="1" dirty="0"/>
              <a:t>Hình 6.16: Các đi-ốt trong mạch tạo nháy hệ thống tín hiệu</a:t>
            </a:r>
            <a:endParaRPr lang="en-US" sz="2600" i="1" dirty="0"/>
          </a:p>
        </p:txBody>
      </p:sp>
    </p:spTree>
    <p:extLst>
      <p:ext uri="{BB962C8B-B14F-4D97-AF65-F5344CB8AC3E}">
        <p14:creationId xmlns:p14="http://schemas.microsoft.com/office/powerpoint/2010/main" val="2331225873"/>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666</TotalTime>
  <Words>1027</Words>
  <Application>Microsoft Office PowerPoint</Application>
  <PresentationFormat>On-screen Show (4:3)</PresentationFormat>
  <Paragraphs>203</Paragraphs>
  <Slides>31</Slides>
  <Notes>4</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kytucxa</dc:creator>
  <cp:lastModifiedBy>sony</cp:lastModifiedBy>
  <cp:revision>45</cp:revision>
  <dcterms:created xsi:type="dcterms:W3CDTF">2021-10-06T00:33:46Z</dcterms:created>
  <dcterms:modified xsi:type="dcterms:W3CDTF">2021-11-22T07:47:37Z</dcterms:modified>
</cp:coreProperties>
</file>