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287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4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79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813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453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208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99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72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907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54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E37FF-0A97-4E68-A660-94677C16FE2A}" type="datetimeFigureOut">
              <a:rPr lang="en-US" smtClean="0"/>
              <a:t>15/11/2021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DE432-9720-4A9C-BF18-47F8A7DD2D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75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457200"/>
            <a:ext cx="7793037" cy="1676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Chương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3: 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PHƯƠNG TIỆN TRUYỀN DẪN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 </a:t>
            </a:r>
            <a:b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VÀ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CÁC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THIẾT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BỊ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 </a:t>
            </a:r>
            <a:r>
              <a:rPr lang="en-US" sz="3200" b="1" dirty="0" err="1" smtClean="0">
                <a:solidFill>
                  <a:schemeClr val="tx2">
                    <a:satMod val="130000"/>
                  </a:schemeClr>
                </a:solidFill>
              </a:rPr>
              <a:t>MẠNG</a:t>
            </a:r>
            <a:endParaRPr lang="en-US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2322513"/>
            <a:ext cx="7772400" cy="2401887"/>
          </a:xfrm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04594-F625-49EB-A4F6-F91A4F5BEAA8}" type="slidenum">
              <a:rPr lang="en-US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33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74638"/>
            <a:ext cx="7943850" cy="1143000"/>
          </a:xfrm>
        </p:spPr>
        <p:txBody>
          <a:bodyPr rtlCol="0"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1. </a:t>
            </a:r>
            <a:r>
              <a:rPr lang="en-US" dirty="0" err="1">
                <a:solidFill>
                  <a:srgbClr val="FF0000"/>
                </a:solidFill>
              </a:rPr>
              <a:t>Giới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thiệu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về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phương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tiện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truyền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dẫn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môi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trường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truyền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dẫn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47800"/>
            <a:ext cx="786765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tải</a:t>
            </a:r>
            <a:r>
              <a:rPr lang="en-US" sz="2800" dirty="0" smtClean="0"/>
              <a:t> </a:t>
            </a:r>
            <a:r>
              <a:rPr lang="en-US" sz="2800" dirty="0" err="1" smtClean="0"/>
              <a:t>tín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/>
              <a:t>Hai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err="1" smtClean="0"/>
              <a:t>Hữu</a:t>
            </a:r>
            <a:r>
              <a:rPr lang="en-US" sz="2400" dirty="0" smtClean="0"/>
              <a:t> </a:t>
            </a:r>
            <a:r>
              <a:rPr lang="en-US" sz="2400" dirty="0" err="1" smtClean="0"/>
              <a:t>tuyến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err="1" smtClean="0"/>
              <a:t>Vô</a:t>
            </a:r>
            <a:r>
              <a:rPr lang="en-US" sz="2400" dirty="0" smtClean="0"/>
              <a:t> </a:t>
            </a:r>
            <a:r>
              <a:rPr lang="en-US" sz="2400" dirty="0" err="1" smtClean="0"/>
              <a:t>tuyến</a:t>
            </a: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hai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tín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Digital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Analog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90DCF6-4B27-4CB0-B10B-BCE11CF6FB70}" type="slidenum">
              <a:rPr lang="en-US"/>
              <a:pPr>
                <a:defRPr/>
              </a:pPr>
              <a:t>2</a:t>
            </a:fld>
            <a:endParaRPr lang="en-US"/>
          </a:p>
        </p:txBody>
      </p:sp>
      <p:pic>
        <p:nvPicPr>
          <p:cNvPr id="4710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971800"/>
            <a:ext cx="4340225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37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74638"/>
            <a:ext cx="79438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Các đặc tính của phương tiện truyền dẫn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cs typeface="Tahoma" pitchFamily="34" charset="0"/>
              </a:rPr>
              <a:t>Chi phí </a:t>
            </a:r>
            <a:endParaRPr lang="en-US" sz="2800" b="1" smtClean="0">
              <a:cs typeface="Tahoma" pitchFamily="34" charset="0"/>
            </a:endParaRPr>
          </a:p>
          <a:p>
            <a:pPr eaLnBrk="1" hangingPunct="1"/>
            <a:r>
              <a:rPr lang="en-US" sz="2800" smtClean="0">
                <a:cs typeface="Tahoma" pitchFamily="34" charset="0"/>
              </a:rPr>
              <a:t>Yêu cầu cài đặt</a:t>
            </a:r>
            <a:endParaRPr lang="en-US" sz="2800" b="1" smtClean="0">
              <a:cs typeface="Tahoma" pitchFamily="34" charset="0"/>
            </a:endParaRPr>
          </a:p>
          <a:p>
            <a:pPr eaLnBrk="1" hangingPunct="1"/>
            <a:r>
              <a:rPr lang="en-US" sz="2800" smtClean="0">
                <a:cs typeface="Tahoma" pitchFamily="34" charset="0"/>
              </a:rPr>
              <a:t>Băng thông (bandwidth).</a:t>
            </a:r>
            <a:endParaRPr lang="en-US" sz="2800" b="1" smtClean="0">
              <a:cs typeface="Tahoma" pitchFamily="34" charset="0"/>
            </a:endParaRPr>
          </a:p>
          <a:p>
            <a:pPr eaLnBrk="1" hangingPunct="1"/>
            <a:r>
              <a:rPr lang="en-US" sz="2800" smtClean="0">
                <a:cs typeface="Tahoma" pitchFamily="34" charset="0"/>
              </a:rPr>
              <a:t>Băng tần (baseband, broadband)</a:t>
            </a:r>
          </a:p>
          <a:p>
            <a:pPr eaLnBrk="1" hangingPunct="1"/>
            <a:r>
              <a:rPr lang="en-US" sz="2800" smtClean="0">
                <a:cs typeface="Tahoma" pitchFamily="34" charset="0"/>
              </a:rPr>
              <a:t>Ðộ suy dần (attenuation).</a:t>
            </a:r>
            <a:endParaRPr lang="en-US" sz="2800" b="1" smtClean="0">
              <a:cs typeface="Tahoma" pitchFamily="34" charset="0"/>
            </a:endParaRPr>
          </a:p>
          <a:p>
            <a:pPr eaLnBrk="1" hangingPunct="1"/>
            <a:r>
              <a:rPr lang="en-US" sz="2800" smtClean="0">
                <a:cs typeface="Tahoma" pitchFamily="34" charset="0"/>
              </a:rPr>
              <a:t>Nhiễu điện từ (Electronmagnetic Interference - EMI)</a:t>
            </a:r>
            <a:endParaRPr lang="en-US" sz="2800" b="1" smtClean="0">
              <a:cs typeface="Tahoma" pitchFamily="34" charset="0"/>
            </a:endParaRPr>
          </a:p>
          <a:p>
            <a:pPr eaLnBrk="1" hangingPunct="1"/>
            <a:r>
              <a:rPr lang="en-US" sz="2800" smtClean="0">
                <a:cs typeface="Tahoma" pitchFamily="34" charset="0"/>
              </a:rPr>
              <a:t>Nhiễu xuyên kênh (crosstalk)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AF589-432E-412C-AC34-FA145CF165EB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65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2. </a:t>
            </a:r>
            <a:r>
              <a:rPr lang="en-US" dirty="0" err="1">
                <a:solidFill>
                  <a:srgbClr val="FF0000"/>
                </a:solidFill>
              </a:rPr>
              <a:t>Các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loại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cáp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Cáp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trục</a:t>
            </a:r>
            <a:endParaRPr lang="en-US" dirty="0" smtClean="0"/>
          </a:p>
          <a:p>
            <a:pPr eaLnBrk="1" hangingPunct="1"/>
            <a:r>
              <a:rPr lang="en-US" dirty="0" err="1" smtClean="0"/>
              <a:t>Cáp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 </a:t>
            </a:r>
            <a:r>
              <a:rPr lang="en-US" dirty="0" err="1" smtClean="0"/>
              <a:t>đôi</a:t>
            </a:r>
            <a:endParaRPr lang="en-US" dirty="0" smtClean="0"/>
          </a:p>
          <a:p>
            <a:pPr eaLnBrk="1" hangingPunct="1"/>
            <a:r>
              <a:rPr lang="en-US" dirty="0" err="1" smtClean="0"/>
              <a:t>Cáp</a:t>
            </a:r>
            <a:r>
              <a:rPr lang="en-US" dirty="0" smtClean="0"/>
              <a:t> </a:t>
            </a:r>
            <a:r>
              <a:rPr lang="en-US" dirty="0" err="1" smtClean="0"/>
              <a:t>quang</a:t>
            </a:r>
            <a:endParaRPr lang="en-US" dirty="0" smtClean="0"/>
          </a:p>
          <a:p>
            <a:pPr eaLnBrk="1" hangingPunct="1"/>
            <a:r>
              <a:rPr lang="en-US" dirty="0" smtClean="0"/>
              <a:t>Wireless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22A725-D4B1-4C3B-A04A-2A28B207BEE0}" type="slidenum">
              <a:rPr lang="en-US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6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Cáp đồng trục (coaxial)</a:t>
            </a:r>
          </a:p>
        </p:txBody>
      </p:sp>
      <p:sp>
        <p:nvSpPr>
          <p:cNvPr id="50179" name="Rectangle 4"/>
          <p:cNvSpPr>
            <a:spLocks noGrp="1" noChangeArrowheads="1"/>
          </p:cNvSpPr>
          <p:nvPr>
            <p:ph idx="1"/>
          </p:nvPr>
        </p:nvSpPr>
        <p:spPr>
          <a:xfrm>
            <a:off x="990600" y="1981200"/>
            <a:ext cx="3160713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Cấu tạo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Phân loại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Thinnet/Thicknet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Baseband/ Broadband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Thông số kỹ thuật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Chiều dài cáp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Tốc độ truyền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Nhiễu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Lắp đặt/bảo trì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Giá thành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Kết nối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F054A0-2415-4953-BEBA-1671BAD55C42}" type="slidenum">
              <a:rPr lang="en-US"/>
              <a:pPr>
                <a:defRPr/>
              </a:pPr>
              <a:t>5</a:t>
            </a:fld>
            <a:endParaRPr lang="en-US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600200"/>
            <a:ext cx="3962400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4" b="6612"/>
          <a:stretch>
            <a:fillRect/>
          </a:stretch>
        </p:blipFill>
        <p:spPr bwMode="auto">
          <a:xfrm>
            <a:off x="4419600" y="4038600"/>
            <a:ext cx="41148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52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tx2">
                    <a:satMod val="130000"/>
                  </a:schemeClr>
                </a:solidFill>
              </a:rPr>
              <a:t>Cáp xoắn đôi </a:t>
            </a:r>
            <a:br>
              <a:rPr lang="en-US" sz="360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3600">
                <a:solidFill>
                  <a:schemeClr val="tx2">
                    <a:satMod val="130000"/>
                  </a:schemeClr>
                </a:solidFill>
              </a:rPr>
              <a:t>Unshielded Twisted Pair (UTP) Cable</a:t>
            </a:r>
          </a:p>
        </p:txBody>
      </p:sp>
      <p:graphicFrame>
        <p:nvGraphicFramePr>
          <p:cNvPr id="51203" name="Object 4"/>
          <p:cNvGraphicFramePr>
            <a:graphicFrameLocks noChangeAspect="1"/>
          </p:cNvGraphicFramePr>
          <p:nvPr>
            <p:ph idx="1"/>
          </p:nvPr>
        </p:nvGraphicFramePr>
        <p:xfrm>
          <a:off x="1876425" y="1938338"/>
          <a:ext cx="5391150" cy="384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Bitmap Image" r:id="rId3" imgW="5390476" imgH="3847619" progId="PBrush">
                  <p:embed/>
                </p:oleObj>
              </mc:Choice>
              <mc:Fallback>
                <p:oleObj name="Bitmap Image" r:id="rId3" imgW="5390476" imgH="3847619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6425" y="1938338"/>
                        <a:ext cx="5391150" cy="384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269235-B998-4C9B-82A6-D45ABB158536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0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74638"/>
            <a:ext cx="79438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>
                <a:solidFill>
                  <a:schemeClr val="tx2">
                    <a:satMod val="130000"/>
                  </a:schemeClr>
                </a:solidFill>
              </a:rPr>
              <a:t>Cáp xoắn đôi </a:t>
            </a:r>
            <a:br>
              <a:rPr lang="en-US" sz="400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4000">
                <a:solidFill>
                  <a:schemeClr val="tx2">
                    <a:satMod val="130000"/>
                  </a:schemeClr>
                </a:solidFill>
              </a:rPr>
              <a:t>Shielded Twisted Pair (STP) Cable</a:t>
            </a:r>
          </a:p>
        </p:txBody>
      </p:sp>
      <p:graphicFrame>
        <p:nvGraphicFramePr>
          <p:cNvPr id="52227" name="Object 9"/>
          <p:cNvGraphicFramePr>
            <a:graphicFrameLocks noChangeAspect="1"/>
          </p:cNvGraphicFramePr>
          <p:nvPr>
            <p:ph idx="1"/>
          </p:nvPr>
        </p:nvGraphicFramePr>
        <p:xfrm>
          <a:off x="1876425" y="2001838"/>
          <a:ext cx="5391150" cy="372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Bitmap Image" r:id="rId3" imgW="5390476" imgH="3723810" progId="PBrush">
                  <p:embed/>
                </p:oleObj>
              </mc:Choice>
              <mc:Fallback>
                <p:oleObj name="Bitmap Image" r:id="rId3" imgW="5390476" imgH="3723810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6425" y="2001838"/>
                        <a:ext cx="5391150" cy="372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E2442A-3D55-4F1D-8B06-4D66AB09B235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6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Grp="1" noChangeArrowheads="1"/>
          </p:cNvSpPr>
          <p:nvPr>
            <p:ph type="title"/>
          </p:nvPr>
        </p:nvSpPr>
        <p:spPr>
          <a:xfrm>
            <a:off x="1066800" y="301625"/>
            <a:ext cx="7616825" cy="1143000"/>
          </a:xfrm>
        </p:spPr>
        <p:txBody>
          <a:bodyPr anchor="b"/>
          <a:lstStyle/>
          <a:p>
            <a:pPr eaLnBrk="1" hangingPunct="1"/>
            <a:r>
              <a:rPr lang="en-US" smtClean="0"/>
              <a:t>Chuẩn cáp 568A &amp; 568B</a:t>
            </a:r>
          </a:p>
        </p:txBody>
      </p:sp>
      <p:pic>
        <p:nvPicPr>
          <p:cNvPr id="53251" name="Picture 5" descr="cbe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828800"/>
            <a:ext cx="46482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 txBox="1">
            <a:spLocks noGrp="1"/>
          </p:cNvSpPr>
          <p:nvPr/>
        </p:nvSpPr>
        <p:spPr bwMode="auto">
          <a:xfrm>
            <a:off x="5410200" y="64008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400">
                <a:latin typeface="+mn-lt"/>
              </a:rPr>
              <a:t> Giới thiệu</a:t>
            </a:r>
            <a:endParaRPr lang="en-US" sz="1400"/>
          </a:p>
        </p:txBody>
      </p:sp>
      <p:sp>
        <p:nvSpPr>
          <p:cNvPr id="53253" name="Slide Number Placeholder 6"/>
          <p:cNvSpPr txBox="1">
            <a:spLocks noGrp="1"/>
          </p:cNvSpPr>
          <p:nvPr/>
        </p:nvSpPr>
        <p:spPr bwMode="auto">
          <a:xfrm>
            <a:off x="8305800" y="64008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r" eaLnBrk="1" hangingPunct="1"/>
            <a:fld id="{97D015B2-A1A2-4370-A1A8-0182374E1BE0}" type="slidenum">
              <a:rPr lang="en-US" sz="1400"/>
              <a:pPr algn="r" eaLnBrk="1" hangingPunct="1"/>
              <a:t>8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26473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Grp="1" noChangeArrowheads="1"/>
          </p:cNvSpPr>
          <p:nvPr>
            <p:ph type="title"/>
          </p:nvPr>
        </p:nvSpPr>
        <p:spPr>
          <a:xfrm>
            <a:off x="1066800" y="301625"/>
            <a:ext cx="7540625" cy="1143000"/>
          </a:xfrm>
        </p:spPr>
        <p:txBody>
          <a:bodyPr anchor="b"/>
          <a:lstStyle/>
          <a:p>
            <a:pPr eaLnBrk="1" hangingPunct="1"/>
            <a:r>
              <a:rPr lang="en-US" smtClean="0"/>
              <a:t>Phương thức bấm Cáp</a:t>
            </a:r>
          </a:p>
        </p:txBody>
      </p:sp>
      <p:pic>
        <p:nvPicPr>
          <p:cNvPr id="54275" name="Picture 5" descr="ou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1200"/>
            <a:ext cx="68580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5"/>
          <p:cNvSpPr txBox="1">
            <a:spLocks noGrp="1"/>
          </p:cNvSpPr>
          <p:nvPr/>
        </p:nvSpPr>
        <p:spPr bwMode="auto">
          <a:xfrm>
            <a:off x="5410200" y="64008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400">
                <a:latin typeface="+mn-lt"/>
              </a:rPr>
              <a:t> Giới thiệu</a:t>
            </a:r>
            <a:endParaRPr lang="en-US" sz="1400"/>
          </a:p>
        </p:txBody>
      </p:sp>
      <p:sp>
        <p:nvSpPr>
          <p:cNvPr id="54277" name="Slide Number Placeholder 6"/>
          <p:cNvSpPr txBox="1">
            <a:spLocks noGrp="1"/>
          </p:cNvSpPr>
          <p:nvPr/>
        </p:nvSpPr>
        <p:spPr bwMode="auto">
          <a:xfrm>
            <a:off x="8305800" y="6400800"/>
            <a:ext cx="625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r" eaLnBrk="1" hangingPunct="1"/>
            <a:fld id="{2A49E290-F153-4BDA-9DB2-0A70F64F77E7}" type="slidenum">
              <a:rPr lang="en-US" sz="1400"/>
              <a:pPr algn="r" eaLnBrk="1" hangingPunct="1"/>
              <a:t>9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29776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Cáp quang (Fiber optic)</a:t>
            </a:r>
          </a:p>
        </p:txBody>
      </p:sp>
      <p:sp>
        <p:nvSpPr>
          <p:cNvPr id="55299" name="Rectangle 4"/>
          <p:cNvSpPr>
            <a:spLocks noGrp="1" noChangeArrowheads="1"/>
          </p:cNvSpPr>
          <p:nvPr>
            <p:ph idx="1"/>
          </p:nvPr>
        </p:nvSpPr>
        <p:spPr>
          <a:xfrm>
            <a:off x="1143000" y="1447800"/>
            <a:ext cx="779145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smtClean="0"/>
              <a:t>Thành phần &amp; cấu tạo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Dây dẫn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Nguồn sáng (LED, Laser)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Đầu phát hiện (Photodiode, photo transistor)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Phân loại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Multimode stepped index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Multimode graded index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Single mode (mono mode)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Thông số kỹ thuật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Chiều dài cáp		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Tốc độ truyền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Nhiễu 			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Lắp đặt/bảo trì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Giá thành		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Kết nối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8D703E-0F8A-49EF-9767-3D3F5671E98C}" type="slidenum">
              <a:rPr lang="en-US"/>
              <a:pPr>
                <a:defRPr/>
              </a:pPr>
              <a:t>10</a:t>
            </a:fld>
            <a:endParaRPr lang="en-US"/>
          </a:p>
        </p:txBody>
      </p:sp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3528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5181600" y="5424488"/>
            <a:ext cx="533400" cy="366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Lõi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5029200" y="3505200"/>
            <a:ext cx="1066800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Lớp phủ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6858000" y="5638800"/>
            <a:ext cx="1219200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Lớp đệm</a:t>
            </a:r>
          </a:p>
        </p:txBody>
      </p:sp>
    </p:spTree>
    <p:extLst>
      <p:ext uri="{BB962C8B-B14F-4D97-AF65-F5344CB8AC3E}">
        <p14:creationId xmlns:p14="http://schemas.microsoft.com/office/powerpoint/2010/main" val="168036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74638"/>
            <a:ext cx="79438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Cáp quang (Fiber optic)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B5DF4-C3DB-4B5F-965F-7507C16C958A}" type="slidenum">
              <a:rPr lang="en-US"/>
              <a:pPr>
                <a:defRPr/>
              </a:pPr>
              <a:t>11</a:t>
            </a:fld>
            <a:endParaRPr lang="en-US"/>
          </a:p>
        </p:txBody>
      </p:sp>
      <p:pic>
        <p:nvPicPr>
          <p:cNvPr id="56324" name="Picture 4" descr="cap qu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8462963" cy="296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79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>
                <a:solidFill>
                  <a:schemeClr val="tx2">
                    <a:satMod val="130000"/>
                  </a:schemeClr>
                </a:solidFill>
              </a:rPr>
              <a:t>Thông số cơ bản của các loại cáp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CC560A-6B3A-419C-823F-A85B1A5A46A0}" type="slidenum">
              <a:rPr lang="en-US"/>
              <a:pPr>
                <a:defRPr/>
              </a:pPr>
              <a:t>12</a:t>
            </a:fld>
            <a:endParaRPr lang="en-US"/>
          </a:p>
        </p:txBody>
      </p:sp>
      <p:pic>
        <p:nvPicPr>
          <p:cNvPr id="573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2209800"/>
            <a:ext cx="7950200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098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</a:rPr>
              <a:t>3. </a:t>
            </a:r>
            <a:r>
              <a:rPr lang="en-US" dirty="0" err="1">
                <a:solidFill>
                  <a:srgbClr val="FF0000"/>
                </a:solidFill>
              </a:rPr>
              <a:t>Đường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truyền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vô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tuyến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8371" name="Rectangle 5"/>
          <p:cNvSpPr>
            <a:spLocks noGrp="1" noChangeArrowheads="1"/>
          </p:cNvSpPr>
          <p:nvPr>
            <p:ph idx="1"/>
          </p:nvPr>
        </p:nvSpPr>
        <p:spPr>
          <a:xfrm>
            <a:off x="609600" y="1752600"/>
            <a:ext cx="2590800" cy="4191000"/>
          </a:xfrm>
        </p:spPr>
        <p:txBody>
          <a:bodyPr/>
          <a:lstStyle/>
          <a:p>
            <a:pPr eaLnBrk="1" hangingPunct="1"/>
            <a:r>
              <a:rPr lang="en-US" sz="2800" smtClean="0"/>
              <a:t>Wireless?</a:t>
            </a:r>
          </a:p>
          <a:p>
            <a:pPr eaLnBrk="1" hangingPunct="1"/>
            <a:r>
              <a:rPr lang="en-US" sz="2800" smtClean="0"/>
              <a:t>Các kỹ thuật</a:t>
            </a:r>
          </a:p>
          <a:p>
            <a:pPr lvl="1" eaLnBrk="1" hangingPunct="1"/>
            <a:r>
              <a:rPr lang="en-US" sz="2400" smtClean="0"/>
              <a:t>Radio</a:t>
            </a:r>
          </a:p>
          <a:p>
            <a:pPr lvl="1" eaLnBrk="1" hangingPunct="1"/>
            <a:r>
              <a:rPr lang="en-US" sz="2400" smtClean="0"/>
              <a:t>Microwave</a:t>
            </a:r>
          </a:p>
          <a:p>
            <a:pPr lvl="1" eaLnBrk="1" hangingPunct="1"/>
            <a:r>
              <a:rPr lang="en-US" sz="2400" smtClean="0"/>
              <a:t>Infrared</a:t>
            </a:r>
          </a:p>
          <a:p>
            <a:pPr lvl="1" eaLnBrk="1" hangingPunct="1"/>
            <a:r>
              <a:rPr lang="en-US" sz="2400" smtClean="0"/>
              <a:t>Lightwave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33D224-DA5F-4C49-BDC7-1EBADCF5EAEA}" type="slidenum">
              <a:rPr lang="en-US"/>
              <a:pPr>
                <a:defRPr/>
              </a:pPr>
              <a:t>13</a:t>
            </a:fld>
            <a:endParaRPr lang="en-US"/>
          </a:p>
        </p:txBody>
      </p:sp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676400"/>
            <a:ext cx="5518150" cy="444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566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Radio</a:t>
            </a:r>
          </a:p>
        </p:txBody>
      </p:sp>
      <p:sp>
        <p:nvSpPr>
          <p:cNvPr id="59395" name="Rectangle 5"/>
          <p:cNvSpPr>
            <a:spLocks noGrp="1" noChangeArrowheads="1"/>
          </p:cNvSpPr>
          <p:nvPr>
            <p:ph idx="1"/>
          </p:nvPr>
        </p:nvSpPr>
        <p:spPr>
          <a:xfrm>
            <a:off x="1066800" y="1828800"/>
            <a:ext cx="426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Đặc điểm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Tần số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Thiết bị: antenna, transceiver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Phân loại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Single-Frequency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smtClean="0"/>
              <a:t>Low power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smtClean="0"/>
              <a:t>High power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Spread-Spectrum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smtClean="0"/>
              <a:t>Direct-sequence modulation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2000" smtClean="0"/>
              <a:t>Frequency-hopping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3DC09F-DD73-4500-889A-8B9911AF23C2}" type="slidenum">
              <a:rPr lang="en-US"/>
              <a:pPr>
                <a:defRPr/>
              </a:pPr>
              <a:t>14</a:t>
            </a:fld>
            <a:endParaRPr lang="en-US"/>
          </a:p>
        </p:txBody>
      </p:sp>
      <p:pic>
        <p:nvPicPr>
          <p:cNvPr id="5939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735388"/>
            <a:ext cx="26035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838200"/>
            <a:ext cx="2532062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39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Microwave (sóng cực ngắn)</a:t>
            </a:r>
          </a:p>
        </p:txBody>
      </p:sp>
      <p:sp>
        <p:nvSpPr>
          <p:cNvPr id="60419" name="Rectangle 4"/>
          <p:cNvSpPr>
            <a:spLocks noGrp="1" noChangeArrowheads="1"/>
          </p:cNvSpPr>
          <p:nvPr>
            <p:ph idx="1"/>
          </p:nvPr>
        </p:nvSpPr>
        <p:spPr>
          <a:xfrm>
            <a:off x="762000" y="2209800"/>
            <a:ext cx="2590800" cy="3276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Đặc điểm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Phân loại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Terrestrial Microwave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Satellite Microwave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Thông số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EBDF-9CBC-4C93-B669-34C78955B22E}" type="slidenum">
              <a:rPr lang="en-US"/>
              <a:pPr>
                <a:defRPr/>
              </a:pPr>
              <a:t>15</a:t>
            </a:fld>
            <a:endParaRPr lang="en-US"/>
          </a:p>
        </p:txBody>
      </p:sp>
      <p:pic>
        <p:nvPicPr>
          <p:cNvPr id="6042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133600"/>
            <a:ext cx="5497513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659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Infrared (Sóng hồng ngoại)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2017713"/>
            <a:ext cx="3389312" cy="4114800"/>
          </a:xfrm>
        </p:spPr>
        <p:txBody>
          <a:bodyPr/>
          <a:lstStyle/>
          <a:p>
            <a:pPr eaLnBrk="1" hangingPunct="1"/>
            <a:r>
              <a:rPr lang="en-US" smtClean="0"/>
              <a:t>Đặc điểm</a:t>
            </a:r>
          </a:p>
          <a:p>
            <a:pPr eaLnBrk="1" hangingPunct="1"/>
            <a:r>
              <a:rPr lang="en-US" smtClean="0"/>
              <a:t>Phân loại</a:t>
            </a:r>
          </a:p>
          <a:p>
            <a:pPr lvl="1" eaLnBrk="1" hangingPunct="1"/>
            <a:r>
              <a:rPr lang="en-US" smtClean="0"/>
              <a:t>Point-to-point Infrared</a:t>
            </a:r>
          </a:p>
          <a:p>
            <a:pPr lvl="1" eaLnBrk="1" hangingPunct="1"/>
            <a:r>
              <a:rPr lang="en-US" smtClean="0"/>
              <a:t>Broadcast Infrared</a:t>
            </a:r>
          </a:p>
          <a:p>
            <a:pPr eaLnBrk="1" hangingPunct="1"/>
            <a:r>
              <a:rPr lang="en-US" smtClean="0"/>
              <a:t>Thông số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060F44-66B7-4C8F-AFFC-93503EAAF842}" type="slidenum">
              <a:rPr lang="en-US"/>
              <a:pPr>
                <a:defRPr/>
              </a:pPr>
              <a:t>16</a:t>
            </a:fld>
            <a:endParaRPr lang="en-US"/>
          </a:p>
        </p:txBody>
      </p:sp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981200"/>
            <a:ext cx="46482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37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Lightwave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0BC646-D1AA-4A2B-AF9C-032EDEAE1CDF}" type="slidenum">
              <a:rPr lang="en-US"/>
              <a:pPr>
                <a:defRPr/>
              </a:pPr>
              <a:t>17</a:t>
            </a:fld>
            <a:endParaRPr lang="en-US"/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3" y="2133600"/>
            <a:ext cx="698658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27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4. </a:t>
            </a:r>
            <a:r>
              <a:rPr lang="en-US" dirty="0" err="1">
                <a:solidFill>
                  <a:srgbClr val="FF0000"/>
                </a:solidFill>
              </a:rPr>
              <a:t>Thiết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bị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mạng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Card </a:t>
            </a:r>
            <a:r>
              <a:rPr lang="en-US" sz="2800" dirty="0" err="1" smtClean="0"/>
              <a:t>mạng</a:t>
            </a:r>
            <a:r>
              <a:rPr lang="en-US" sz="2800" dirty="0" smtClean="0"/>
              <a:t> (Network Interface Card - </a:t>
            </a:r>
            <a:r>
              <a:rPr lang="en-US" sz="2800" dirty="0" err="1" smtClean="0"/>
              <a:t>NIC</a:t>
            </a:r>
            <a:r>
              <a:rPr lang="en-US" sz="2800" dirty="0" smtClean="0"/>
              <a:t>) </a:t>
            </a:r>
          </a:p>
          <a:p>
            <a:pPr eaLnBrk="1" hangingPunct="1"/>
            <a:r>
              <a:rPr lang="en-US" sz="2800" dirty="0" smtClean="0"/>
              <a:t>Modem</a:t>
            </a:r>
          </a:p>
          <a:p>
            <a:pPr eaLnBrk="1" hangingPunct="1"/>
            <a:r>
              <a:rPr lang="en-US" sz="2800" dirty="0" smtClean="0"/>
              <a:t>Repeater (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Hub (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</a:t>
            </a:r>
            <a:r>
              <a:rPr lang="en-US" sz="2800" dirty="0" err="1" smtClean="0"/>
              <a:t>trung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Bridge (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Switch (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mạch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Router (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tuyến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Gateway (</a:t>
            </a:r>
            <a:r>
              <a:rPr lang="en-US" sz="2800" dirty="0" err="1" smtClean="0"/>
              <a:t>Cổng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BE787D-68B2-446B-919D-863A0F588DF1}" type="slidenum">
              <a:rPr lang="en-US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66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Biểu diễn của các thiết bị mạng trong sơ đồ mạng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F338A8-DB2B-467E-AC7A-2A746CEEFEDE}" type="slidenum">
              <a:rPr lang="en-US"/>
              <a:pPr>
                <a:defRPr/>
              </a:pPr>
              <a:t>19</a:t>
            </a:fld>
            <a:endParaRPr lang="en-US"/>
          </a:p>
        </p:txBody>
      </p:sp>
      <p:pic>
        <p:nvPicPr>
          <p:cNvPr id="64516" name="Picture 3" descr="icon thiet bi m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05000"/>
            <a:ext cx="67818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93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Card mạng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1600200"/>
            <a:ext cx="7772400" cy="4724400"/>
          </a:xfrm>
        </p:spPr>
        <p:txBody>
          <a:bodyPr/>
          <a:lstStyle/>
          <a:p>
            <a:pPr eaLnBrk="1" hangingPunct="1"/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cáp</a:t>
            </a:r>
            <a:r>
              <a:rPr lang="en-US" sz="2800" dirty="0" smtClean="0"/>
              <a:t> </a:t>
            </a:r>
            <a:r>
              <a:rPr lang="en-US" sz="2800" dirty="0" err="1" smtClean="0"/>
              <a:t>mạng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mạng</a:t>
            </a:r>
            <a:r>
              <a:rPr lang="en-US" sz="2800" dirty="0" smtClean="0"/>
              <a:t>.</a:t>
            </a:r>
          </a:p>
          <a:p>
            <a:pPr eaLnBrk="1" hangingPunct="1"/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luồng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cáp</a:t>
            </a:r>
            <a:r>
              <a:rPr lang="en-US" sz="2800" dirty="0" smtClean="0"/>
              <a:t>.</a:t>
            </a:r>
          </a:p>
          <a:p>
            <a:pPr eaLnBrk="1" hangingPunct="1"/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NIC</a:t>
            </a:r>
            <a:r>
              <a:rPr lang="en-US" sz="2800" dirty="0" smtClean="0"/>
              <a:t> (</a:t>
            </a:r>
            <a:r>
              <a:rPr lang="en-US" sz="2800" u="sng" dirty="0" smtClean="0"/>
              <a:t>N</a:t>
            </a:r>
            <a:r>
              <a:rPr lang="en-US" sz="2800" dirty="0" smtClean="0"/>
              <a:t>etwork </a:t>
            </a:r>
            <a:r>
              <a:rPr lang="en-US" sz="2800" u="sng" dirty="0" smtClean="0"/>
              <a:t>I</a:t>
            </a:r>
            <a:r>
              <a:rPr lang="en-US" sz="2800" dirty="0" smtClean="0"/>
              <a:t>nterface Adapter </a:t>
            </a:r>
            <a:r>
              <a:rPr lang="en-US" sz="2800" u="sng" dirty="0" smtClean="0"/>
              <a:t>C</a:t>
            </a:r>
            <a:r>
              <a:rPr lang="en-US" sz="2800" dirty="0" smtClean="0"/>
              <a:t>ard)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duy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MAC (Media Access Control). MAC address </a:t>
            </a:r>
            <a:r>
              <a:rPr lang="en-US" sz="2800" dirty="0" err="1" smtClean="0"/>
              <a:t>có</a:t>
            </a:r>
            <a:r>
              <a:rPr lang="en-US" sz="2800" dirty="0" smtClean="0"/>
              <a:t> 6 byte, 3 byte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, 3 byte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serial </a:t>
            </a:r>
            <a:r>
              <a:rPr lang="en-US" sz="2800" dirty="0" err="1" smtClean="0"/>
              <a:t>của</a:t>
            </a:r>
            <a:r>
              <a:rPr lang="en-US" sz="2800" dirty="0" smtClean="0"/>
              <a:t> card.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475B2C-ACEB-44B4-81D6-A9642890EFC0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5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Card mạng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1C7311-C880-4135-918C-9BA111AA998E}" type="slidenum">
              <a:rPr lang="en-US"/>
              <a:pPr>
                <a:defRPr/>
              </a:pPr>
              <a:t>21</a:t>
            </a:fld>
            <a:endParaRPr lang="en-US"/>
          </a:p>
        </p:txBody>
      </p:sp>
      <p:pic>
        <p:nvPicPr>
          <p:cNvPr id="66564" name="Picture 4" descr="card m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971800"/>
            <a:ext cx="815340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04800"/>
            <a:ext cx="4343400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505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Modem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Là tên viết tắt của hai từ điều chế (MOdulation) và giải điều chế (DEModulation).</a:t>
            </a:r>
          </a:p>
          <a:p>
            <a:pPr eaLnBrk="1" hangingPunct="1"/>
            <a:r>
              <a:rPr lang="en-US" smtClean="0"/>
              <a:t>Điều chế tín hiệu số (Digital) sang tín hiệu tương tự (Analog) để gởi theo đường điện thoại và ngược lại.</a:t>
            </a:r>
          </a:p>
          <a:p>
            <a:pPr eaLnBrk="1" hangingPunct="1"/>
            <a:r>
              <a:rPr lang="en-US" smtClean="0"/>
              <a:t>Có 2 loại là Internal và External.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8FABED-438A-4640-ACC5-B0332312489D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49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Modem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D703B9-C2FB-41C4-8C0F-0D03601AA34F}" type="slidenum">
              <a:rPr lang="en-US"/>
              <a:pPr>
                <a:defRPr/>
              </a:pPr>
              <a:t>23</a:t>
            </a:fld>
            <a:endParaRPr lang="en-US"/>
          </a:p>
        </p:txBody>
      </p:sp>
      <p:pic>
        <p:nvPicPr>
          <p:cNvPr id="686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8100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3952875" cy="300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57400"/>
            <a:ext cx="3771900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02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Repeater (bộ chuyển tiếp)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1600200"/>
            <a:ext cx="7504112" cy="4038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Khuếch đại, phục hồi các tín hiệu đã bị suy thoái do tổn thất năng lượng trong khi truyền.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Cho phép mở rộng mạng vượt xa chiều dài giới hạn của một môi trường truyền.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Chỉ được dùng nối hai mạng có cùng giao thức truyền thông.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Hoạt động ở lớp Physical.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98AAFF-ADA8-4F57-BD4A-391EB03CE662}" type="slidenum">
              <a:rPr lang="en-US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39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Repeater (bộ chuyển tiếp)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E01BD4-F280-4D5F-99B7-0FDB5005530D}" type="slidenum">
              <a:rPr lang="en-US"/>
              <a:pPr>
                <a:defRPr/>
              </a:pPr>
              <a:t>25</a:t>
            </a:fld>
            <a:endParaRPr lang="en-US"/>
          </a:p>
        </p:txBody>
      </p:sp>
      <p:pic>
        <p:nvPicPr>
          <p:cNvPr id="70660" name="Picture 4" descr="repe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44813"/>
            <a:ext cx="2971800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1" name="Picture 5" descr="repeater noi ma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514600"/>
            <a:ext cx="4391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711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Hub (bộ tập trung)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Chức năng như Repeater nhưng mở rộng hơn với nhiều đầu cắm các đầu cáp mạng.</a:t>
            </a:r>
          </a:p>
          <a:p>
            <a:pPr eaLnBrk="1" hangingPunct="1"/>
            <a:r>
              <a:rPr lang="en-US" sz="2800" smtClean="0"/>
              <a:t>Tạo ra điểm kết nối tập trung để nối mạng theo kiểu hình sao.</a:t>
            </a:r>
          </a:p>
          <a:p>
            <a:pPr eaLnBrk="1" hangingPunct="1"/>
            <a:r>
              <a:rPr lang="en-US" sz="2800" smtClean="0"/>
              <a:t>Tín hiệu được phân phối đến tất cả các kết nối.</a:t>
            </a:r>
          </a:p>
          <a:p>
            <a:pPr eaLnBrk="1" hangingPunct="1"/>
            <a:r>
              <a:rPr lang="en-US" sz="2800" smtClean="0"/>
              <a:t>Có 3 loại Hub: thụ động, chủ động, thông minh.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2DF60A-04AC-4E28-867D-33324CA02A89}" type="slidenum">
              <a:rPr lang="en-US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01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Hub (bộ tập trung)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1524000"/>
            <a:ext cx="7772400" cy="2819400"/>
          </a:xfrm>
        </p:spPr>
        <p:txBody>
          <a:bodyPr rtlCol="0">
            <a:normAutofit lnSpcReduction="10000"/>
          </a:bodyPr>
          <a:lstStyle/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smtClean="0"/>
              <a:t>Hub thụ động (Passive Hub): chỉ đảm bảo chức năng kết nối, không xử lý lại tín hiệu.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smtClean="0"/>
              <a:t>Hub chủ động (Active Hub): có khả năng khuếch đại tín hiệu để chống suy hao.</a:t>
            </a:r>
          </a:p>
          <a:p>
            <a:pPr lvl="1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smtClean="0"/>
              <a:t>Hub thông minh (Intelligent Hub): là Hub chủ động nhưng có thêm khả năng tạo ra các gói tin thông báo hoạt động của mình giúp cho việc quản trị mạng dễ dàng hơn.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1DBD0B-1AB8-4C51-8F65-43F20ADBABF1}" type="slidenum">
              <a:rPr lang="en-US"/>
              <a:pPr>
                <a:defRPr/>
              </a:pPr>
              <a:t>27</a:t>
            </a:fld>
            <a:endParaRPr lang="en-US"/>
          </a:p>
        </p:txBody>
      </p:sp>
      <p:pic>
        <p:nvPicPr>
          <p:cNvPr id="72709" name="Picture 4" descr="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105400"/>
            <a:ext cx="32004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0" name="Picture 6" descr="hup noi ma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19600"/>
            <a:ext cx="24288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24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Hub (bộ tập trung)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D17934-CD43-448A-AC91-1A39B6B50EDB}" type="slidenum">
              <a:rPr lang="en-US"/>
              <a:pPr>
                <a:defRPr/>
              </a:pPr>
              <a:t>28</a:t>
            </a:fld>
            <a:endParaRPr lang="en-US"/>
          </a:p>
        </p:txBody>
      </p:sp>
      <p:pic>
        <p:nvPicPr>
          <p:cNvPr id="73732" name="Picture 4" descr="switching voi 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133600"/>
            <a:ext cx="6858000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37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Bridge (cầu nối)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1600200"/>
            <a:ext cx="77724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Dùng để nối 2 mạng có giao thức giống hoặc khác nhau.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Chia mạng thành nhiều phân đoạn nhằm giảm lưu lượng trên mạng.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Hoạt động ở lớp Data Link với 2 chức năng chính là lọc và chuyển vận.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Dựa trên bảng địa chỉ MAC lưu trữ, Brigde kiểm tra các gói tin và xử lý chúng trước khi có quyết định chuyển đi hay không.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4F2F18-4C3C-4F49-A1C7-A5933E9C917A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Bridge (cầu nối)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00BE39-DDC5-424D-977B-0CA488D25477}" type="slidenum">
              <a:rPr lang="en-US"/>
              <a:pPr>
                <a:defRPr/>
              </a:pPr>
              <a:t>30</a:t>
            </a:fld>
            <a:endParaRPr lang="en-US"/>
          </a:p>
        </p:txBody>
      </p:sp>
      <p:pic>
        <p:nvPicPr>
          <p:cNvPr id="75780" name="Picture 4" descr="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143000"/>
            <a:ext cx="28956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1" name="Picture 5" descr="bridge noi ma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895600"/>
            <a:ext cx="5791200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590800" y="4800600"/>
            <a:ext cx="76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Hub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4648200" y="4800600"/>
            <a:ext cx="76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Hub</a:t>
            </a: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3505200" y="3429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/>
              <a:t>Bridge</a:t>
            </a:r>
          </a:p>
        </p:txBody>
      </p:sp>
    </p:spTree>
    <p:extLst>
      <p:ext uri="{BB962C8B-B14F-4D97-AF65-F5344CB8AC3E}">
        <p14:creationId xmlns:p14="http://schemas.microsoft.com/office/powerpoint/2010/main" val="353241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Switch (bộ chuyển mạch)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447800"/>
            <a:ext cx="779145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Là thiết bị giống Bridge và Hub cộng lại nhưng thông minh hơn.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Có khả năng chỉ chuyển dữ liệu đến đúng kết nối thực sự cần dữ liệu này làm giảm đụng độ trên mạng.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Dùng để phân đoạn mạng trong các mạng cục bộ lớn (VLAN).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Hoạt động ở lớp Data Link.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D46F48-A9C2-4884-88CD-176848BBE5BE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0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Switch (bộ chuyển mạch)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34104-4864-4B7F-98CD-C9EA7C541CCB}" type="slidenum">
              <a:rPr lang="en-US"/>
              <a:pPr>
                <a:defRPr/>
              </a:pPr>
              <a:t>32</a:t>
            </a:fld>
            <a:endParaRPr lang="en-US"/>
          </a:p>
        </p:txBody>
      </p:sp>
      <p:pic>
        <p:nvPicPr>
          <p:cNvPr id="77828" name="Picture 4" descr="swit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057400"/>
            <a:ext cx="3757613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5" descr="switch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352800"/>
            <a:ext cx="3581400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Picture 7" descr="switch noi ma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551113"/>
            <a:ext cx="3733800" cy="3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69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Switch (bộ chuyển mạch)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01038-7CE0-49E9-8AE8-E45F2CCD050C}" type="slidenum">
              <a:rPr lang="en-US"/>
              <a:pPr>
                <a:defRPr/>
              </a:pPr>
              <a:t>33</a:t>
            </a:fld>
            <a:endParaRPr lang="en-US"/>
          </a:p>
        </p:txBody>
      </p:sp>
      <p:pic>
        <p:nvPicPr>
          <p:cNvPr id="78852" name="Picture 4" descr="switching voi swit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133600"/>
            <a:ext cx="708660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289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Router (Bộ định tuyến)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47800"/>
            <a:ext cx="786765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Dùng để ghép nối các mạng cục bộ lại với nhau thành mạng rộng.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Lựa chọn đường đi tốt nhất cho các gói tin hướng ra mạng bên ngoài.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Hoạt động chủ yếu ở lớp Network.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Có 2 phương thức định tuyến chính: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Định tuyến tĩnh: cấu hình các đường cố định và cài đặt các đường đi này vào bảng định tuyến.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Định tuyến động: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smtClean="0"/>
              <a:t>Vectơ khoảng cách: RIP, IGRP, EIGRP, BGP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smtClean="0"/>
              <a:t>Trạng thái đường liên kết: OSPF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8CFF-F26E-46C6-8761-11111983DEDD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05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Router (Bộ định tuyến)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170806-5C8E-4FF6-837E-98FBC2D6B9ED}" type="slidenum">
              <a:rPr lang="en-US"/>
              <a:pPr>
                <a:defRPr/>
              </a:pPr>
              <a:t>35</a:t>
            </a:fld>
            <a:endParaRPr lang="en-US"/>
          </a:p>
        </p:txBody>
      </p:sp>
      <p:pic>
        <p:nvPicPr>
          <p:cNvPr id="80900" name="Picture 4" descr="rou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81200"/>
            <a:ext cx="266700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Picture 5" descr="router interfac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752600"/>
            <a:ext cx="51816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6" descr="router noi ma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114800"/>
            <a:ext cx="75438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46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8676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satMod val="130000"/>
                  </a:schemeClr>
                </a:solidFill>
              </a:rPr>
              <a:t>Gateway (Proxy - cổng nối)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1600200"/>
            <a:ext cx="5522912" cy="453231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smtClean="0"/>
              <a:t>Thường dùng để kết nối các mạng không thuần nhất, chủ yếu là mạng LAN với mạng lớn bên ngoài chứ không dùng kết nối LAN – LAN.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smtClean="0"/>
              <a:t>Kiểm soát luồng dữ liệu ra vào mạng.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smtClean="0"/>
              <a:t>Hoạt động phức tạp và chậm hơn Router.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smtClean="0"/>
              <a:t>Hoạt động từ tầng thứ 4</a:t>
            </a:r>
            <a:r>
              <a:rPr lang="en-US" sz="2800" smtClean="0">
                <a:sym typeface="Wingdings" pitchFamily="2" charset="2"/>
              </a:rPr>
              <a:t>7</a:t>
            </a:r>
            <a:endParaRPr lang="en-US" sz="2800" smtClean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1E659F-6602-4C36-943F-746D20C47155}" type="slidenum">
              <a:rPr lang="en-US"/>
              <a:pPr>
                <a:defRPr/>
              </a:pPr>
              <a:t>36</a:t>
            </a:fld>
            <a:endParaRPr lang="en-US"/>
          </a:p>
        </p:txBody>
      </p:sp>
      <p:pic>
        <p:nvPicPr>
          <p:cNvPr id="81925" name="Picture 4" descr="gate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514600"/>
            <a:ext cx="189547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007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1092</Words>
  <Application>Microsoft Office PowerPoint</Application>
  <PresentationFormat>On-screen Show (4:3)</PresentationFormat>
  <Paragraphs>197</Paragraphs>
  <Slides>36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Theme</vt:lpstr>
      <vt:lpstr>Bitmap Image</vt:lpstr>
      <vt:lpstr>Chương 3:  PHƯƠNG TIỆN TRUYỀN DẪN  VÀ CÁC THIẾT BỊ  MẠNG</vt:lpstr>
      <vt:lpstr>1. Giới thiệu về phương tiện truyền dẫn và môi trường truyền dẫn</vt:lpstr>
      <vt:lpstr>Các đặc tính của phương tiện truyền dẫn</vt:lpstr>
      <vt:lpstr>2. Các loại cáp</vt:lpstr>
      <vt:lpstr>Cáp đồng trục (coaxial)</vt:lpstr>
      <vt:lpstr>Cáp xoắn đôi  Unshielded Twisted Pair (UTP) Cable</vt:lpstr>
      <vt:lpstr>Cáp xoắn đôi  Shielded Twisted Pair (STP) Cable</vt:lpstr>
      <vt:lpstr>Chuẩn cáp 568A &amp; 568B</vt:lpstr>
      <vt:lpstr>Phương thức bấm Cáp</vt:lpstr>
      <vt:lpstr>Cáp quang (Fiber optic)</vt:lpstr>
      <vt:lpstr>Cáp quang (Fiber optic)</vt:lpstr>
      <vt:lpstr>Thông số cơ bản của các loại cáp</vt:lpstr>
      <vt:lpstr>3. Đường truyền vô tuyến</vt:lpstr>
      <vt:lpstr>Radio</vt:lpstr>
      <vt:lpstr>Microwave (sóng cực ngắn)</vt:lpstr>
      <vt:lpstr>Infrared (Sóng hồng ngoại)</vt:lpstr>
      <vt:lpstr>Lightwave</vt:lpstr>
      <vt:lpstr>4. Thiết bị mạng</vt:lpstr>
      <vt:lpstr>Biểu diễn của các thiết bị mạng trong sơ đồ mạng</vt:lpstr>
      <vt:lpstr>Card mạng</vt:lpstr>
      <vt:lpstr>Card mạng</vt:lpstr>
      <vt:lpstr>Modem</vt:lpstr>
      <vt:lpstr>Modem</vt:lpstr>
      <vt:lpstr>Repeater (bộ chuyển tiếp)</vt:lpstr>
      <vt:lpstr>Repeater (bộ chuyển tiếp)</vt:lpstr>
      <vt:lpstr>Hub (bộ tập trung)</vt:lpstr>
      <vt:lpstr>Hub (bộ tập trung)</vt:lpstr>
      <vt:lpstr>Hub (bộ tập trung)</vt:lpstr>
      <vt:lpstr>Bridge (cầu nối)</vt:lpstr>
      <vt:lpstr>Bridge (cầu nối)</vt:lpstr>
      <vt:lpstr>Switch (bộ chuyển mạch)</vt:lpstr>
      <vt:lpstr>Switch (bộ chuyển mạch)</vt:lpstr>
      <vt:lpstr>Switch (bộ chuyển mạch)</vt:lpstr>
      <vt:lpstr>Router (Bộ định tuyến)</vt:lpstr>
      <vt:lpstr>Router (Bộ định tuyến)</vt:lpstr>
      <vt:lpstr>Gateway (Proxy - cổng nối)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 PHƯƠNG TIỆN TRUYỀN DẪN  VÀ CÁC THIẾT BỊ  MẠNG</dc:title>
  <dc:creator>Hp</dc:creator>
  <cp:lastModifiedBy>Hp</cp:lastModifiedBy>
  <cp:revision>1</cp:revision>
  <dcterms:created xsi:type="dcterms:W3CDTF">2021-11-15T15:31:28Z</dcterms:created>
  <dcterms:modified xsi:type="dcterms:W3CDTF">2021-11-15T15:41:15Z</dcterms:modified>
</cp:coreProperties>
</file>