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"/>
  </p:notesMasterIdLst>
  <p:handoutMasterIdLst>
    <p:handoutMasterId r:id="rId11"/>
  </p:handoutMasterIdLst>
  <p:sldIdLst>
    <p:sldId id="257" r:id="rId3"/>
    <p:sldId id="259" r:id="rId5"/>
    <p:sldId id="349" r:id="rId6"/>
    <p:sldId id="350" r:id="rId7"/>
    <p:sldId id="351" r:id="rId8"/>
    <p:sldId id="352" r:id="rId9"/>
    <p:sldId id="353" r:id="rId10"/>
  </p:sldIdLst>
  <p:sldSz cx="9144000" cy="6858000" type="letter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C040"/>
    <a:srgbClr val="A5D028"/>
    <a:srgbClr val="5BD078"/>
    <a:srgbClr val="E6BA07"/>
    <a:srgbClr val="62883B"/>
    <a:srgbClr val="BAE18F"/>
    <a:srgbClr val="99CE04"/>
    <a:srgbClr val="ADD787"/>
    <a:srgbClr val="00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71" autoAdjust="0"/>
    <p:restoredTop sz="95183" autoAdjust="0"/>
  </p:normalViewPr>
  <p:slideViewPr>
    <p:cSldViewPr snapToGrid="0">
      <p:cViewPr varScale="1">
        <p:scale>
          <a:sx n="63" d="100"/>
          <a:sy n="63" d="100"/>
        </p:scale>
        <p:origin x="1252" y="64"/>
      </p:cViewPr>
      <p:guideLst>
        <p:guide orient="horz" pos="865"/>
        <p:guide pos="54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-1884" y="-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t" anchorCtr="0" compatLnSpc="1"/>
          <a:lstStyle>
            <a:lvl1pPr defTabSz="911225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dirty="0"/>
              <a:t>Internet and Computing Core Certification Guide Module A Computing Fundamentals</a:t>
            </a:r>
            <a:endParaRPr lang="en-US" dirty="0"/>
          </a:p>
        </p:txBody>
      </p:sp>
      <p:sp>
        <p:nvSpPr>
          <p:cNvPr id="971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t" anchorCtr="0" compatLnSpc="1"/>
          <a:lstStyle>
            <a:lvl1pPr algn="r" defTabSz="911225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71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defTabSz="911225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71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algn="r" defTabSz="911225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C88637F-DDEC-44B1-B222-F6613425A130}" type="slidenum">
              <a:rPr lang="en-US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66688"/>
            <a:ext cx="6858000" cy="3222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t" anchorCtr="0" compatLnSpc="1"/>
          <a:lstStyle>
            <a:lvl1pPr marL="230505" indent="0" defTabSz="911225">
              <a:tabLst>
                <a:tab pos="6280785" algn="r"/>
              </a:tabLst>
              <a:defRPr sz="11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dirty="0"/>
              <a:t>Internet and Computing Core Certification Guide 	Module A Computing Fundamentals</a:t>
            </a:r>
            <a:endParaRPr lang="en-CA" dirty="0"/>
          </a:p>
        </p:txBody>
      </p:sp>
      <p:sp>
        <p:nvSpPr>
          <p:cNvPr id="97283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6175" y="687388"/>
            <a:ext cx="4567238" cy="3427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5963" y="4343400"/>
            <a:ext cx="5584825" cy="41132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" tIns="45561" rIns="9112" bIns="45561" numCol="1" anchor="t" anchorCtr="0" compatLnSpc="1"/>
          <a:lstStyle/>
          <a:p>
            <a:pPr lvl="0"/>
            <a:r>
              <a:rPr lang="en-US" noProof="0" dirty="0"/>
              <a:t>Click to edit Master text styles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  <a:endParaRPr lang="en-US" noProof="0" dirty="0"/>
          </a:p>
          <a:p>
            <a:pPr lvl="2"/>
            <a:r>
              <a:rPr lang="en-US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  <a:endParaRPr lang="en-US" noProof="0" dirty="0"/>
          </a:p>
          <a:p>
            <a:pPr lvl="4"/>
            <a:r>
              <a:rPr lang="en-US" noProof="0" dirty="0"/>
              <a:t>Fifth level</a:t>
            </a:r>
            <a:endParaRPr lang="en-US" noProof="0" dirty="0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66688" y="8680450"/>
            <a:ext cx="2971800" cy="360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marL="230505" defTabSz="911225"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CA" dirty="0"/>
              <a:t>© CCI Learning Solutions Inc.</a:t>
            </a:r>
            <a:endParaRPr lang="en-CA" dirty="0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00500" y="8763000"/>
            <a:ext cx="2703513" cy="2778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algn="l" defTabSz="911225">
              <a:tabLst>
                <a:tab pos="2242820" algn="r"/>
              </a:tabLst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CA" dirty="0"/>
              <a:t>	</a:t>
            </a:r>
            <a:fld id="{F04A01C5-19D3-4B4B-9DC1-665A64C6CD2F}" type="slidenum">
              <a:rPr lang="en-CA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114300" indent="-114300" algn="l" rtl="0" eaLnBrk="0" fontAlgn="base" hangingPunct="0">
      <a:spcBef>
        <a:spcPct val="30000"/>
      </a:spcBef>
      <a:spcAft>
        <a:spcPct val="0"/>
      </a:spcAft>
      <a:buClr>
        <a:srgbClr val="035174"/>
      </a:buClr>
      <a:buFont typeface="Wingdings" panose="05000000000000000000" pitchFamily="2" charset="2"/>
      <a:buChar char="§"/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buFont typeface="Verdana" panose="020B0604030504040204" pitchFamily="34" charset="0"/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Internet and Computing Core Certification Guide 	Module A Computing Fundamentals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dirty="0"/>
              <a:t>© CCI Learning Solutions Inc.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CA" dirty="0"/>
              <a:t>	</a:t>
            </a:r>
            <a:fld id="{F04A01C5-19D3-4B4B-9DC1-665A64C6CD2F}" type="slidenum">
              <a:rPr lang="en-CA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Pg 71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1B23D2-AEFA-4669-8D14-C57A190566F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Pg 91</a:t>
            </a:r>
            <a:endParaRPr lang="en-US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1B23D2-AEFA-4669-8D14-C57A190566F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Pg 92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1B23D2-AEFA-4669-8D14-C57A190566F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Pg 92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1B23D2-AEFA-4669-8D14-C57A190566F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Pg 92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1B23D2-AEFA-4669-8D14-C57A190566F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Pg 92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1B23D2-AEFA-4669-8D14-C57A190566F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00" y="360000"/>
            <a:ext cx="8389938" cy="914400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363538" y="1288974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Content Placeholder 5"/>
          <p:cNvSpPr>
            <a:spLocks noGrp="1"/>
          </p:cNvSpPr>
          <p:nvPr>
            <p:ph sz="quarter" idx="13"/>
          </p:nvPr>
        </p:nvSpPr>
        <p:spPr>
          <a:xfrm>
            <a:off x="4647265" y="1287138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© IIG Vietnam.</a:t>
            </a: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A439C-1D43-49FE-9ED0-6F1657F62FA0}" type="slidenum">
              <a:rPr lang="en-US"/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Cambria" panose="02040503050406030204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336176"/>
            <a:ext cx="8364070" cy="753036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63" y="1344705"/>
            <a:ext cx="8385175" cy="4913219"/>
          </a:xfrm>
        </p:spPr>
        <p:txBody>
          <a:bodyPr/>
          <a:lstStyle>
            <a:lvl1pPr>
              <a:lnSpc>
                <a:spcPct val="114000"/>
              </a:lnSpc>
              <a:defRPr/>
            </a:lvl1pPr>
            <a:lvl2pPr>
              <a:lnSpc>
                <a:spcPct val="114000"/>
              </a:lnSpc>
              <a:defRPr/>
            </a:lvl2pPr>
            <a:lvl3pPr>
              <a:lnSpc>
                <a:spcPct val="114000"/>
              </a:lnSpc>
              <a:defRPr/>
            </a:lvl3pPr>
            <a:lvl4pPr>
              <a:lnSpc>
                <a:spcPct val="114000"/>
              </a:lnSpc>
              <a:defRPr/>
            </a:lvl4pPr>
            <a:lvl5pPr>
              <a:lnSpc>
                <a:spcPct val="114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21392"/>
          </a:xfrm>
          <a:prstGeom prst="rect">
            <a:avLst/>
          </a:prstGeom>
        </p:spPr>
      </p:pic>
      <p:sp>
        <p:nvSpPr>
          <p:cNvPr id="3" name="Rounded Rectangle 2"/>
          <p:cNvSpPr/>
          <p:nvPr userDrawn="1"/>
        </p:nvSpPr>
        <p:spPr bwMode="auto">
          <a:xfrm>
            <a:off x="372139" y="244550"/>
            <a:ext cx="8410354" cy="935664"/>
          </a:xfrm>
          <a:prstGeom prst="roundRect">
            <a:avLst/>
          </a:prstGeom>
          <a:solidFill>
            <a:srgbClr val="A5D02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3063" y="1300163"/>
            <a:ext cx="8385175" cy="4957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2413" y="6445250"/>
            <a:ext cx="2895600" cy="2508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00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/>
              <a:t>© IIG Vietnam.</a:t>
            </a: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96075" y="6456363"/>
            <a:ext cx="2193925" cy="2540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9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2C7E6D7-D697-4F57-BB64-AF588BE1D64B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hf hdr="0" dt="0"/>
  <p:txStyles>
    <p:titleStyle>
      <a:lvl1pPr marL="2511425" indent="-2511425" algn="l" rtl="0" eaLnBrk="0" fontAlgn="base" hangingPunct="0">
        <a:spcBef>
          <a:spcPct val="0"/>
        </a:spcBef>
        <a:spcAft>
          <a:spcPct val="0"/>
        </a:spcAft>
        <a:defRPr sz="4000" b="1" baseline="0">
          <a:solidFill>
            <a:schemeClr val="bg1"/>
          </a:solidFill>
          <a:latin typeface="Zurich BT" pitchFamily="34" charset="0"/>
          <a:ea typeface="+mj-ea"/>
          <a:cs typeface="+mj-cs"/>
        </a:defRPr>
      </a:lvl1pPr>
      <a:lvl2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2pPr>
      <a:lvl3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3pPr>
      <a:lvl4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4pPr>
      <a:lvl5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5pPr>
      <a:lvl6pPr marL="29686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6pPr>
      <a:lvl7pPr marL="34258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7pPr>
      <a:lvl8pPr marL="38830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8pPr>
      <a:lvl9pPr marL="43402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9pPr>
    </p:titleStyle>
    <p:bodyStyle>
      <a:lvl1pPr marL="225425" indent="-22542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800">
          <a:solidFill>
            <a:schemeClr val="tx1"/>
          </a:solidFill>
          <a:latin typeface="Cambria" panose="02040503050406030204" pitchFamily="18" charset="0"/>
          <a:ea typeface="+mn-ea"/>
          <a:cs typeface="Arial" panose="020B0604020202020204" pitchFamily="34" charset="0"/>
        </a:defRPr>
      </a:lvl1pPr>
      <a:lvl2pPr marL="625475" indent="-285750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Font typeface="Arial Narrow" panose="020B0606020202030204" pitchFamily="34" charset="0"/>
        <a:buChar char="−"/>
        <a:defRPr sz="2400">
          <a:solidFill>
            <a:schemeClr val="tx1"/>
          </a:solidFill>
          <a:latin typeface="Cambria" panose="02040503050406030204" pitchFamily="18" charset="0"/>
          <a:cs typeface="Arial" panose="020B0604020202020204" pitchFamily="34" charset="0"/>
        </a:defRPr>
      </a:lvl2pPr>
      <a:lvl3pPr marL="971550" indent="-23177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Font typeface="Arial Narrow" panose="020B0606020202030204" pitchFamily="34" charset="0"/>
        <a:buChar char="−"/>
        <a:defRPr sz="2000">
          <a:solidFill>
            <a:schemeClr val="tx1"/>
          </a:solidFill>
          <a:latin typeface="Cambria" panose="02040503050406030204" pitchFamily="18" charset="0"/>
          <a:cs typeface="Arial" panose="020B0604020202020204" pitchFamily="34" charset="0"/>
        </a:defRPr>
      </a:lvl3pPr>
      <a:lvl4pPr marL="1317625" indent="-23177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Font typeface="Arial" panose="020B0604020202020204" pitchFamily="34" charset="0"/>
        <a:buChar char="◦"/>
        <a:defRPr sz="1800">
          <a:solidFill>
            <a:schemeClr val="tx1"/>
          </a:solidFill>
          <a:latin typeface="Cambria" panose="02040503050406030204" pitchFamily="18" charset="0"/>
          <a:cs typeface="Arial" panose="020B0604020202020204" pitchFamily="34" charset="0"/>
        </a:defRPr>
      </a:lvl4pPr>
      <a:lvl5pPr marL="1663700" indent="-23177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◦"/>
        <a:defRPr sz="1600">
          <a:solidFill>
            <a:schemeClr val="tx1"/>
          </a:solidFill>
          <a:latin typeface="Cambria" panose="02040503050406030204" pitchFamily="18" charset="0"/>
          <a:cs typeface="Arial" panose="020B0604020202020204" pitchFamily="34" charset="0"/>
        </a:defRPr>
      </a:lvl5pPr>
      <a:lvl6pPr marL="25146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6pPr>
      <a:lvl7pPr marL="29718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7pPr>
      <a:lvl8pPr marL="34290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8pPr>
      <a:lvl9pPr marL="38862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9629"/>
            <a:ext cx="6400800" cy="778817"/>
          </a:xfrm>
        </p:spPr>
        <p:txBody>
          <a:bodyPr/>
          <a:lstStyle/>
          <a:p>
            <a:r>
              <a:rPr lang="en-US" sz="4000" b="1" dirty="0" err="1">
                <a:solidFill>
                  <a:schemeClr val="bg1"/>
                </a:solidFill>
              </a:rPr>
              <a:t>Bài</a:t>
            </a:r>
            <a:r>
              <a:rPr lang="en-US" sz="4000" b="1" dirty="0">
                <a:solidFill>
                  <a:schemeClr val="bg1"/>
                </a:solidFill>
              </a:rPr>
              <a:t> 4: Control Panel</a:t>
            </a:r>
            <a:br>
              <a:rPr lang="vi-VN" sz="4000" b="1">
                <a:solidFill>
                  <a:schemeClr val="bg1"/>
                </a:solidFill>
              </a:rPr>
            </a:br>
            <a:r>
              <a:rPr lang="vi-VN" sz="4000" b="1">
                <a:solidFill>
                  <a:schemeClr val="bg1"/>
                </a:solidFill>
              </a:rPr>
              <a:t>CÂU HỎI ÔN TẬP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4" name="Title 5"/>
          <p:cNvSpPr txBox="1"/>
          <p:nvPr/>
        </p:nvSpPr>
        <p:spPr>
          <a:xfrm>
            <a:off x="386526" y="235559"/>
            <a:ext cx="8389938" cy="914400"/>
          </a:xfrm>
          <a:prstGeom prst="rect">
            <a:avLst/>
          </a:prstGeom>
          <a:noFill/>
        </p:spPr>
        <p:txBody>
          <a:bodyPr/>
          <a:lstStyle>
            <a:lvl1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4000" b="1" baseline="0">
                <a:solidFill>
                  <a:schemeClr val="bg1"/>
                </a:solidFill>
                <a:latin typeface="Zurich BT" pitchFamily="34" charset="0"/>
                <a:ea typeface="+mj-ea"/>
                <a:cs typeface="+mj-cs"/>
              </a:defRPr>
            </a:lvl1pPr>
            <a:lvl2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9686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6pPr>
            <a:lvl7pPr marL="34258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7pPr>
            <a:lvl8pPr marL="38830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8pPr>
            <a:lvl9pPr marL="43402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9pPr>
          </a:lstStyle>
          <a:p>
            <a:pPr marL="0" indent="0"/>
            <a:r>
              <a:rPr lang="en-US" sz="3600" dirty="0"/>
              <a:t>IC</a:t>
            </a:r>
            <a:r>
              <a:rPr lang="en-US" baseline="30000" dirty="0"/>
              <a:t>3 </a:t>
            </a:r>
            <a:r>
              <a:rPr lang="en-US" sz="2400" dirty="0"/>
              <a:t>Internet and Computing Core Certification Guide</a:t>
            </a:r>
            <a:br>
              <a:rPr lang="en-US" sz="3600" baseline="30000" dirty="0"/>
            </a:br>
            <a:r>
              <a:rPr lang="en-US" sz="1600" dirty="0"/>
              <a:t>Global Standard 4</a:t>
            </a:r>
            <a:br>
              <a:rPr lang="en-US" sz="2800" dirty="0"/>
            </a:br>
            <a:endParaRPr lang="en-US" sz="1400" dirty="0"/>
          </a:p>
        </p:txBody>
      </p:sp>
      <p:sp>
        <p:nvSpPr>
          <p:cNvPr id="7" name="Oval 6"/>
          <p:cNvSpPr/>
          <p:nvPr/>
        </p:nvSpPr>
        <p:spPr bwMode="auto">
          <a:xfrm>
            <a:off x="-617517" y="4714504"/>
            <a:ext cx="2137559" cy="1520041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111076" y="1930753"/>
            <a:ext cx="2866877" cy="2866877"/>
          </a:xfrm>
          <a:prstGeom prst="ellipse">
            <a:avLst/>
          </a:prstGeom>
          <a:solidFill>
            <a:srgbClr val="62883B"/>
          </a:solidFill>
          <a:ln w="38100" cap="flat" cmpd="sng" algn="ctr">
            <a:solidFill>
              <a:srgbClr val="E6BA07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ctrTitle"/>
          </p:nvPr>
        </p:nvSpPr>
        <p:spPr>
          <a:xfrm>
            <a:off x="2995633" y="2690065"/>
            <a:ext cx="3097762" cy="1333296"/>
          </a:xfrm>
        </p:spPr>
        <p:txBody>
          <a:bodyPr/>
          <a:lstStyle/>
          <a:p>
            <a:pPr marL="0" indent="0" algn="ctr">
              <a:spcBef>
                <a:spcPts val="600"/>
              </a:spcBef>
            </a:pPr>
            <a:r>
              <a:rPr lang="vi-VN"/>
              <a:t>Máy tính căn bản</a:t>
            </a:r>
            <a:endParaRPr lang="en-U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Mục tiêu bài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63" y="1344705"/>
            <a:ext cx="8528890" cy="5150223"/>
          </a:xfrm>
        </p:spPr>
        <p:txBody>
          <a:bodyPr>
            <a:normAutofit fontScale="92500"/>
          </a:bodyPr>
          <a:lstStyle/>
          <a:p>
            <a:pPr lvl="0"/>
            <a:r>
              <a:rPr lang="en-US"/>
              <a:t>khởi động Control Panel</a:t>
            </a:r>
            <a:endParaRPr lang="vi-VN"/>
          </a:p>
          <a:p>
            <a:pPr lvl="0"/>
            <a:r>
              <a:rPr lang="en-US"/>
              <a:t>thay đổi các chế độ xem (View)</a:t>
            </a:r>
            <a:endParaRPr lang="vi-VN"/>
          </a:p>
          <a:p>
            <a:pPr lvl="0"/>
            <a:r>
              <a:rPr lang="en-US"/>
              <a:t>thay đổi sự hiển thị của màn hình nền (Desktop)</a:t>
            </a:r>
            <a:endParaRPr lang="vi-VN"/>
          </a:p>
          <a:p>
            <a:r>
              <a:rPr lang="en-CA"/>
              <a:t>thay đổi ngày giờ</a:t>
            </a:r>
            <a:endParaRPr lang="vi-VN"/>
          </a:p>
          <a:p>
            <a:pPr lvl="0"/>
            <a:r>
              <a:rPr lang="en-US"/>
              <a:t>thay thay đổi các chế độ xem hoặc nhập liệu với các ngôn ngữ khác</a:t>
            </a:r>
            <a:endParaRPr lang="vi-VN"/>
          </a:p>
          <a:p>
            <a:pPr lvl="0"/>
            <a:r>
              <a:rPr lang="en-US"/>
              <a:t>tìm kiếm các thiết lập cho các tùy chọn khả năng truy cập</a:t>
            </a:r>
            <a:endParaRPr lang="vi-VN"/>
          </a:p>
          <a:p>
            <a:pPr lvl="0"/>
            <a:r>
              <a:rPr lang="en-US"/>
              <a:t>cài đặt các tùy chọn khác nhau về nguồn điện</a:t>
            </a:r>
            <a:endParaRPr lang="vi-VN"/>
          </a:p>
          <a:p>
            <a:r>
              <a:rPr lang="en-CA"/>
              <a:t>xác định các loại và giới hạn của tài khoản người dùng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Tóm tắt bài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344705"/>
            <a:ext cx="8915400" cy="5042647"/>
          </a:xfrm>
        </p:spPr>
        <p:txBody>
          <a:bodyPr>
            <a:normAutofit fontScale="92500"/>
          </a:bodyPr>
          <a:lstStyle/>
          <a:p>
            <a:pPr lvl="0"/>
            <a:r>
              <a:rPr lang="vi-VN"/>
              <a:t>Khởi động Control Panel</a:t>
            </a:r>
            <a:endParaRPr lang="vi-VN"/>
          </a:p>
          <a:p>
            <a:pPr lvl="0"/>
            <a:r>
              <a:rPr lang="vi-VN"/>
              <a:t>Thay đổi các chế độ xem (View)</a:t>
            </a:r>
            <a:endParaRPr lang="vi-VN"/>
          </a:p>
          <a:p>
            <a:pPr lvl="0"/>
            <a:r>
              <a:rPr lang="vi-VN"/>
              <a:t>Thay đổi sự hiển thị của màn hình nền (Desktop)</a:t>
            </a:r>
            <a:endParaRPr lang="vi-VN"/>
          </a:p>
          <a:p>
            <a:pPr lvl="0"/>
            <a:r>
              <a:rPr lang="vi-VN"/>
              <a:t>Thay đổi ngày giờ</a:t>
            </a:r>
            <a:endParaRPr lang="vi-VN"/>
          </a:p>
          <a:p>
            <a:pPr lvl="0"/>
            <a:r>
              <a:rPr lang="vi-VN"/>
              <a:t>Thay đổi các chế độ xem hoặc nhập liệu với các ngôn ngữ khác</a:t>
            </a:r>
            <a:endParaRPr lang="vi-VN"/>
          </a:p>
          <a:p>
            <a:pPr lvl="0"/>
            <a:r>
              <a:rPr lang="vi-VN"/>
              <a:t>Tìm kiếm các thiết lập cho các tùy chọn khả năng truy cập</a:t>
            </a:r>
            <a:endParaRPr lang="vi-VN"/>
          </a:p>
          <a:p>
            <a:pPr lvl="0"/>
            <a:r>
              <a:rPr lang="vi-VN"/>
              <a:t>Cài đặt các tùy chọn khác nhau về nguồn điện</a:t>
            </a:r>
            <a:endParaRPr lang="vi-VN"/>
          </a:p>
          <a:p>
            <a:pPr lvl="0"/>
            <a:r>
              <a:rPr lang="vi-VN"/>
              <a:t>Xác định các loại tài khoản khác nhau và sự giới hạn</a:t>
            </a:r>
            <a:endParaRPr lang="vi-V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94005" indent="-294005">
              <a:lnSpc>
                <a:spcPct val="15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vi-VN" sz="2000"/>
              <a:t>1.	Làm thế nào bạn có thể mở Control Panel? 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/>
              <a:t>a.	Từ thực đơn Start 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/>
              <a:t>b.	Từ công cụ quản lý tập tin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/>
              <a:t>c.	Bằng cách nhấn  </a:t>
            </a:r>
            <a:r>
              <a:rPr lang="en-US" sz="2000"/>
              <a:t>Windows </a:t>
            </a:r>
            <a:r>
              <a:rPr lang="vi-VN" sz="2000"/>
              <a:t>+ </a:t>
            </a:r>
            <a:r>
              <a:rPr lang="en-US" sz="2000"/>
              <a:t>C</a:t>
            </a:r>
            <a:r>
              <a:rPr lang="vi-VN" sz="2000"/>
              <a:t>.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/>
              <a:t>d.	Tất cả các lựa chọn trên 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>
                <a:ln>
                  <a:solidFill>
                    <a:schemeClr val="tx1"/>
                  </a:solidFill>
                </a:ln>
              </a:rPr>
              <a:t>e.	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Chỉ a hoặc b</a:t>
            </a:r>
            <a:endParaRPr lang="vi-VN" sz="2000" b="1">
              <a:ln>
                <a:solidFill>
                  <a:schemeClr val="tx1"/>
                </a:solidFill>
              </a:ln>
            </a:endParaRPr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685800" algn="l"/>
                <a:tab pos="1143000" algn="l"/>
              </a:tabLst>
            </a:pPr>
            <a:r>
              <a:rPr lang="vi-VN" sz="2000"/>
              <a:t>2.	</a:t>
            </a:r>
            <a:r>
              <a:rPr lang="en-CA" sz="2000"/>
              <a:t> Nếu bạn không thể sử dụng một số lệnh nhất định trong Control Panel, nguyên nhân khả dĩ nhất là gì</a:t>
            </a:r>
            <a:r>
              <a:rPr lang="vi-VN" sz="2000"/>
              <a:t>? 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>
                <a:ln>
                  <a:solidFill>
                    <a:schemeClr val="tx1"/>
                  </a:solidFill>
                </a:ln>
              </a:rPr>
              <a:t>a.	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Bạn không có quyền sử dụng các lệnh này. </a:t>
            </a:r>
            <a:endParaRPr lang="vi-VN" sz="2000" b="1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/>
              <a:t>b.	Bạn đã chọn sai lệnh. 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/>
              <a:t>c.	</a:t>
            </a:r>
            <a:r>
              <a:rPr lang="en-CA" sz="2000"/>
              <a:t> Phiên bản Windows của bạn không bao gồm tính năng Control Panel</a:t>
            </a:r>
            <a:r>
              <a:rPr lang="vi-VN" sz="2000"/>
              <a:t>. </a:t>
            </a:r>
            <a:endParaRPr lang="vi-VN" sz="2000"/>
          </a:p>
          <a:p>
            <a:pPr marL="294005" indent="-2940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143000" algn="l"/>
              </a:tabLst>
            </a:pPr>
            <a:r>
              <a:rPr lang="en-US" sz="2000"/>
              <a:t>	</a:t>
            </a:r>
            <a:r>
              <a:rPr lang="vi-VN" sz="2000"/>
              <a:t>d.	Tất cả các lựa chọn trên</a:t>
            </a:r>
            <a:endParaRPr lang="vi-VN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63" y="1344705"/>
            <a:ext cx="8385175" cy="4892809"/>
          </a:xfrm>
        </p:spPr>
        <p:txBody>
          <a:bodyPr>
            <a:normAutofit/>
          </a:bodyPr>
          <a:lstStyle/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vi-VN" sz="2000"/>
              <a:t>3.	</a:t>
            </a:r>
            <a:r>
              <a:rPr lang="en-CA" sz="2000"/>
              <a:t> Điều gì quyết định các thiết lập ngày giờ trên một máy tính không được kết nối mạng</a:t>
            </a:r>
            <a:r>
              <a:rPr lang="vi-VN" sz="2000"/>
              <a:t>?</a:t>
            </a:r>
            <a:endParaRPr lang="vi-VN" sz="2000"/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/>
              <a:t>	</a:t>
            </a:r>
            <a:r>
              <a:rPr lang="vi-VN" sz="2000"/>
              <a:t>a.	Cài đặt trong bộ nhớ RAM .</a:t>
            </a:r>
            <a:endParaRPr lang="vi-VN" sz="2000"/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/>
              <a:t>	</a:t>
            </a:r>
            <a:r>
              <a:rPr lang="vi-VN" sz="2000">
                <a:ln>
                  <a:solidFill>
                    <a:schemeClr val="tx1"/>
                  </a:solidFill>
                </a:ln>
              </a:rPr>
              <a:t>b.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	Một đồng hồ hoạt động bằng pin bên trong máy tính </a:t>
            </a:r>
            <a:r>
              <a:rPr lang="vi-VN" sz="2000">
                <a:ln>
                  <a:solidFill>
                    <a:schemeClr val="tx1"/>
                  </a:solidFill>
                </a:ln>
              </a:rPr>
              <a:t>.</a:t>
            </a:r>
            <a:endParaRPr lang="vi-VN" sz="2000">
              <a:ln>
                <a:solidFill>
                  <a:schemeClr val="tx1"/>
                </a:solidFill>
              </a:ln>
            </a:endParaRPr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/>
              <a:t>	</a:t>
            </a:r>
            <a:r>
              <a:rPr lang="vi-VN" sz="2000"/>
              <a:t>c.	Máy chủ mạng.</a:t>
            </a:r>
            <a:endParaRPr lang="vi-VN" sz="2000"/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/>
              <a:t>	</a:t>
            </a:r>
            <a:r>
              <a:rPr lang="vi-VN" sz="2000"/>
              <a:t>d.	Một máy chủ thời gian trên Internet .</a:t>
            </a:r>
            <a:endParaRPr lang="vi-VN" sz="2000"/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vi-VN" sz="2000"/>
              <a:t>4.	Lý do tại sao bạn muốn thay đổi định dạng ngày trên máy tính của bạn?</a:t>
            </a:r>
            <a:endParaRPr lang="vi-VN" sz="2000"/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/>
              <a:t>	</a:t>
            </a:r>
            <a:r>
              <a:rPr lang="vi-VN" sz="2000"/>
              <a:t>a.	Tuân thủ các tiêu </a:t>
            </a:r>
            <a:r>
              <a:rPr lang="vi-VN" sz="2000" b="1"/>
              <a:t>chuẩn</a:t>
            </a:r>
            <a:r>
              <a:rPr lang="vi-VN" sz="2000"/>
              <a:t> công ty</a:t>
            </a:r>
            <a:endParaRPr lang="vi-VN" sz="2000"/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 b="1"/>
              <a:t>	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b.	Tuân thủ các tiêu chuẩn quốc gia</a:t>
            </a:r>
            <a:endParaRPr lang="vi-VN" sz="2000" b="1">
              <a:ln>
                <a:solidFill>
                  <a:schemeClr val="tx1"/>
                </a:solidFill>
              </a:ln>
            </a:endParaRPr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/>
              <a:t>	</a:t>
            </a:r>
            <a:r>
              <a:rPr lang="vi-VN" sz="2000"/>
              <a:t>c.	Cho phù hợp với sở thích cá nhân của bạn</a:t>
            </a:r>
            <a:endParaRPr lang="vi-VN" sz="2000"/>
          </a:p>
          <a:p>
            <a:pPr marL="295275" indent="-344805">
              <a:lnSpc>
                <a:spcPct val="110000"/>
              </a:lnSpc>
              <a:buNone/>
              <a:tabLst>
                <a:tab pos="685800" algn="l"/>
                <a:tab pos="857250" algn="l"/>
              </a:tabLst>
            </a:pPr>
            <a:r>
              <a:rPr lang="en-US" sz="2000"/>
              <a:t>	</a:t>
            </a:r>
            <a:r>
              <a:rPr lang="vi-VN" sz="2000"/>
              <a:t>d.	</a:t>
            </a:r>
            <a:r>
              <a:rPr lang="en-CA" sz="2000"/>
              <a:t> Tất cả các ý trên</a:t>
            </a:r>
            <a:endParaRPr lang="vi-VN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4805" indent="-34480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685800" algn="l"/>
                <a:tab pos="1085850" algn="l"/>
              </a:tabLst>
            </a:pPr>
            <a:r>
              <a:rPr lang="vi-VN" sz="2000"/>
              <a:t>5.	Tùy chọn nào sau đây có thể được truy cập thông qua Ease of Access Center?</a:t>
            </a:r>
            <a:endParaRPr lang="vi-VN" sz="20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085850" algn="l"/>
              </a:tabLst>
            </a:pPr>
            <a:r>
              <a:rPr lang="en-US" sz="2000"/>
              <a:t>	</a:t>
            </a:r>
            <a:r>
              <a:rPr lang="vi-VN" sz="2000">
                <a:ln>
                  <a:solidFill>
                    <a:schemeClr val="tx1"/>
                  </a:solidFill>
                </a:ln>
              </a:rPr>
              <a:t>a.	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Magnifier</a:t>
            </a:r>
            <a:endParaRPr lang="vi-VN" sz="2000" b="1">
              <a:ln>
                <a:solidFill>
                  <a:schemeClr val="tx1"/>
                </a:solidFill>
              </a:ln>
            </a:endParaRPr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085850" algn="l"/>
              </a:tabLst>
            </a:pPr>
            <a:r>
              <a:rPr lang="en-US" sz="2000"/>
              <a:t>	</a:t>
            </a:r>
            <a:r>
              <a:rPr lang="vi-VN" sz="2000"/>
              <a:t>b.	User Account Control</a:t>
            </a:r>
            <a:endParaRPr lang="vi-VN" sz="20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085850" algn="l"/>
              </a:tabLst>
            </a:pPr>
            <a:r>
              <a:rPr lang="en-US" sz="2000"/>
              <a:t>	</a:t>
            </a:r>
            <a:r>
              <a:rPr lang="vi-VN" sz="2000"/>
              <a:t>c.	Date and Time settings</a:t>
            </a:r>
            <a:endParaRPr lang="vi-VN" sz="20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685800" algn="l"/>
                <a:tab pos="1085850" algn="l"/>
              </a:tabLst>
            </a:pPr>
            <a:r>
              <a:rPr lang="en-US" sz="2000"/>
              <a:t>	</a:t>
            </a:r>
            <a:r>
              <a:rPr lang="vi-VN" sz="2000"/>
              <a:t>d.	Power options</a:t>
            </a:r>
            <a:endParaRPr lang="vi-VN" sz="20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685800" algn="l"/>
                <a:tab pos="1085850" algn="l"/>
              </a:tabLst>
            </a:pPr>
            <a:r>
              <a:rPr lang="vi-VN" sz="2000"/>
              <a:t>6.	Khi nào bạn có thể thiết lập nguồn để ở chế độ Standby?</a:t>
            </a:r>
            <a:endParaRPr lang="vi-VN" sz="20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085850" algn="l"/>
              </a:tabLst>
            </a:pPr>
            <a:r>
              <a:rPr lang="en-US" sz="2000"/>
              <a:t>	</a:t>
            </a:r>
            <a:r>
              <a:rPr lang="vi-VN" sz="2000"/>
              <a:t>a.	Khi bạn cần phải mang máy tính xách tay đến vị trí khác .</a:t>
            </a:r>
            <a:endParaRPr lang="vi-VN" sz="20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085850" algn="l"/>
              </a:tabLst>
            </a:pPr>
            <a:r>
              <a:rPr lang="en-US" sz="2000"/>
              <a:t>	</a:t>
            </a:r>
            <a:r>
              <a:rPr lang="vi-VN" sz="2000"/>
              <a:t>b.	Khi bạn đang chờ đợi để kết nối với mạng .</a:t>
            </a:r>
            <a:endParaRPr lang="vi-VN" sz="20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085850" algn="l"/>
              </a:tabLst>
            </a:pPr>
            <a:r>
              <a:rPr lang="en-US" sz="2000" b="1"/>
              <a:t>	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c.	</a:t>
            </a:r>
            <a:r>
              <a:rPr lang="en-CA" sz="2000" b="1">
                <a:ln>
                  <a:solidFill>
                    <a:schemeClr val="tx1"/>
                  </a:solidFill>
                </a:ln>
              </a:rPr>
              <a:t>Khi bạn đi tham dự một cuộc họp mà sau đó bạn muốn tiếp tục làm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 </a:t>
            </a:r>
            <a:r>
              <a:rPr lang="en-CA" sz="2000" b="1">
                <a:ln>
                  <a:solidFill>
                    <a:schemeClr val="tx1"/>
                  </a:solidFill>
                </a:ln>
              </a:rPr>
              <a:t>việc với những gì bạn đang làm trước đó</a:t>
            </a:r>
            <a:r>
              <a:rPr lang="vi-VN" sz="2000" b="1">
                <a:ln>
                  <a:solidFill>
                    <a:schemeClr val="tx1"/>
                  </a:solidFill>
                </a:ln>
              </a:rPr>
              <a:t> .</a:t>
            </a:r>
            <a:endParaRPr lang="vi-VN" sz="2000" b="1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85800" algn="l"/>
                <a:tab pos="1085850" algn="l"/>
              </a:tabLst>
            </a:pPr>
            <a:r>
              <a:rPr lang="en-US" sz="2000"/>
              <a:t>	</a:t>
            </a:r>
            <a:r>
              <a:rPr lang="vi-VN" sz="2000"/>
              <a:t>d.	</a:t>
            </a:r>
            <a:r>
              <a:rPr lang="en-CA" sz="2000"/>
              <a:t>Khi bạn muốn bảo tồn năng lượng và hệ thống máy tính của bạn </a:t>
            </a:r>
            <a:r>
              <a:rPr lang="vi-VN" sz="2000"/>
              <a:t>	</a:t>
            </a:r>
            <a:r>
              <a:rPr lang="en-CA" sz="2000"/>
              <a:t>không được cắm vào nguồn</a:t>
            </a:r>
            <a:endParaRPr lang="vi-VN" sz="200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405" y="1344930"/>
            <a:ext cx="8951595" cy="5212080"/>
          </a:xfrm>
        </p:spPr>
        <p:txBody>
          <a:bodyPr>
            <a:noAutofit/>
          </a:bodyPr>
          <a:lstStyle/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vi-VN" sz="2200"/>
              <a:t>7.	Group policy</a:t>
            </a:r>
            <a:r>
              <a:rPr lang="en-US" sz="2200"/>
              <a:t> (chính sách nhóm)</a:t>
            </a:r>
            <a:r>
              <a:rPr lang="vi-VN" sz="2200"/>
              <a:t> đề cập đến điều gì?</a:t>
            </a:r>
            <a:endParaRPr lang="vi-VN" sz="22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/>
              <a:t>	</a:t>
            </a:r>
            <a:r>
              <a:rPr lang="vi-VN" sz="2200"/>
              <a:t>a.	ID đăng nhập và mật khẩu bạn cần phải kết nối vào mạng .</a:t>
            </a:r>
            <a:endParaRPr lang="vi-VN" sz="22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/>
              <a:t>	</a:t>
            </a:r>
            <a:r>
              <a:rPr lang="vi-VN" sz="2200"/>
              <a:t>b.	Nhóm bạn đã được gán bởi người quản trị mạng.</a:t>
            </a:r>
            <a:endParaRPr lang="vi-VN" sz="22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/>
              <a:t>	</a:t>
            </a:r>
            <a:r>
              <a:rPr lang="vi-VN" sz="2200"/>
              <a:t>c.	Thiết lập các quy tắc chỉ cho văn phòng hoặc bộ phận của bạn .</a:t>
            </a:r>
            <a:endParaRPr lang="vi-VN" sz="22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/>
              <a:t>	</a:t>
            </a:r>
            <a:r>
              <a:rPr lang="vi-VN" sz="2200" b="1">
                <a:ln>
                  <a:solidFill>
                    <a:schemeClr val="tx1"/>
                  </a:solidFill>
                </a:ln>
              </a:rPr>
              <a:t>d.	Một tính năng mà người quản trị mạng có thể sử dụng để kiểm soát môi trường làm việc của người dùng và các tài </a:t>
            </a:r>
            <a:r>
              <a:rPr lang="en-US" sz="2200" b="1">
                <a:ln>
                  <a:solidFill>
                    <a:schemeClr val="tx1"/>
                  </a:solidFill>
                </a:ln>
              </a:rPr>
              <a:t>k</a:t>
            </a:r>
            <a:r>
              <a:rPr lang="vi-VN" sz="2200" b="1">
                <a:ln>
                  <a:solidFill>
                    <a:schemeClr val="tx1"/>
                  </a:solidFill>
                </a:ln>
              </a:rPr>
              <a:t>hoản máy tính.</a:t>
            </a:r>
            <a:endParaRPr lang="vi-VN" sz="2200" b="1">
              <a:ln>
                <a:solidFill>
                  <a:schemeClr val="tx1"/>
                </a:solidFill>
              </a:ln>
            </a:endParaRPr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vi-VN" sz="2200"/>
              <a:t>8.	Loại tài khoản nào cho phép bạn tạo thêm các tài khoản </a:t>
            </a:r>
            <a:br>
              <a:rPr lang="en-US" sz="2200"/>
            </a:br>
            <a:r>
              <a:rPr lang="vi-VN" sz="2200"/>
              <a:t>người dùng?</a:t>
            </a:r>
            <a:endParaRPr lang="vi-VN" sz="22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 b="1"/>
              <a:t>	</a:t>
            </a:r>
            <a:r>
              <a:rPr lang="vi-VN" sz="2200" b="1">
                <a:ln>
                  <a:solidFill>
                    <a:schemeClr val="tx1"/>
                  </a:solidFill>
                </a:ln>
              </a:rPr>
              <a:t>a.	Administrator</a:t>
            </a:r>
            <a:endParaRPr lang="vi-VN" sz="2200" b="1">
              <a:ln>
                <a:solidFill>
                  <a:schemeClr val="tx1"/>
                </a:solidFill>
              </a:ln>
            </a:endParaRPr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/>
              <a:t>	</a:t>
            </a:r>
            <a:r>
              <a:rPr lang="vi-VN" sz="2200"/>
              <a:t>b.	Guest</a:t>
            </a:r>
            <a:endParaRPr lang="vi-VN" sz="22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/>
              <a:t>	</a:t>
            </a:r>
            <a:r>
              <a:rPr lang="vi-VN" sz="2200"/>
              <a:t>c.	Standard User</a:t>
            </a:r>
            <a:endParaRPr lang="vi-VN" sz="2200"/>
          </a:p>
          <a:p>
            <a:pPr marL="344805" indent="-344805">
              <a:lnSpc>
                <a:spcPct val="100000"/>
              </a:lnSpc>
              <a:spcBef>
                <a:spcPts val="600"/>
              </a:spcBef>
              <a:buNone/>
              <a:tabLst>
                <a:tab pos="628650" algn="l"/>
                <a:tab pos="971550" algn="l"/>
              </a:tabLst>
            </a:pPr>
            <a:r>
              <a:rPr lang="en-US" sz="2200"/>
              <a:t>	</a:t>
            </a:r>
            <a:r>
              <a:rPr lang="vi-VN" sz="2200"/>
              <a:t>d.	Chỉ a và c</a:t>
            </a:r>
            <a:endParaRPr lang="vi-VN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2_Default Design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2_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All in One</Template>
  <TotalTime>0</TotalTime>
  <Words>2872</Words>
  <Application>WPS Presentation</Application>
  <PresentationFormat>Letter Paper (8.5x11 in)</PresentationFormat>
  <Paragraphs>109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9" baseType="lpstr">
      <vt:lpstr>Arial</vt:lpstr>
      <vt:lpstr>SimSun</vt:lpstr>
      <vt:lpstr>Wingdings</vt:lpstr>
      <vt:lpstr>Cambria</vt:lpstr>
      <vt:lpstr>Calibri</vt:lpstr>
      <vt:lpstr>Zurich BT</vt:lpstr>
      <vt:lpstr>Segoe Print</vt:lpstr>
      <vt:lpstr>Verdana</vt:lpstr>
      <vt:lpstr>Arial Narrow</vt:lpstr>
      <vt:lpstr>Microsoft YaHei</vt:lpstr>
      <vt:lpstr>Arial Unicode MS</vt:lpstr>
      <vt:lpstr>2_Default Design</vt:lpstr>
      <vt:lpstr>Máy tính căn bản</vt:lpstr>
      <vt:lpstr>Mục tiêu bài học</vt:lpstr>
      <vt:lpstr>Tóm tắt bài học</vt:lpstr>
      <vt:lpstr>Câu hỏi ôn tập</vt:lpstr>
      <vt:lpstr>Câu hỏi ôn tập</vt:lpstr>
      <vt:lpstr>Câu hỏi ôn tập</vt:lpstr>
      <vt:lpstr>Câu hỏi ôn tập</vt:lpstr>
    </vt:vector>
  </TitlesOfParts>
  <Company>CCI Learning Solutions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CCI Learning Solutions Inc.</dc:creator>
  <cp:lastModifiedBy>ACER</cp:lastModifiedBy>
  <cp:revision>814</cp:revision>
  <dcterms:created xsi:type="dcterms:W3CDTF">2007-03-28T02:59:00Z</dcterms:created>
  <dcterms:modified xsi:type="dcterms:W3CDTF">2021-11-01T07:18:53Z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CBE4FA6E77464DC68CDB61A24D328A96</vt:lpwstr>
  </property>
  <property fmtid="{D5CDD505-2E9C-101B-9397-08002B2CF9AE}" pid="3" name="KSOProductBuildVer">
    <vt:lpwstr>1033-11.2.0.10351</vt:lpwstr>
  </property>
</Properties>
</file>