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45" r:id="rId1"/>
  </p:sldMasterIdLst>
  <p:notesMasterIdLst>
    <p:notesMasterId r:id="rId10"/>
  </p:notesMasterIdLst>
  <p:handoutMasterIdLst>
    <p:handoutMasterId r:id="rId11"/>
  </p:handoutMasterIdLst>
  <p:sldIdLst>
    <p:sldId id="257" r:id="rId2"/>
    <p:sldId id="302" r:id="rId3"/>
    <p:sldId id="258" r:id="rId4"/>
    <p:sldId id="294" r:id="rId5"/>
    <p:sldId id="295" r:id="rId6"/>
    <p:sldId id="296" r:id="rId7"/>
    <p:sldId id="297" r:id="rId8"/>
    <p:sldId id="298" r:id="rId9"/>
  </p:sldIdLst>
  <p:sldSz cx="9144000" cy="6858000" type="letter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65">
          <p15:clr>
            <a:srgbClr val="A4A3A4"/>
          </p15:clr>
        </p15:guide>
        <p15:guide id="2" pos="54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elly Hegedus" initials="KH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C040"/>
    <a:srgbClr val="A5D028"/>
    <a:srgbClr val="5BD078"/>
    <a:srgbClr val="E6BA07"/>
    <a:srgbClr val="62883B"/>
    <a:srgbClr val="BAE18F"/>
    <a:srgbClr val="99CE04"/>
    <a:srgbClr val="ADD787"/>
    <a:srgbClr val="0000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3" autoAdjust="0"/>
    <p:restoredTop sz="93478" autoAdjust="0"/>
  </p:normalViewPr>
  <p:slideViewPr>
    <p:cSldViewPr snapToGrid="0">
      <p:cViewPr varScale="1">
        <p:scale>
          <a:sx n="63" d="100"/>
          <a:sy n="63" d="100"/>
        </p:scale>
        <p:origin x="1372" y="56"/>
      </p:cViewPr>
      <p:guideLst>
        <p:guide orient="horz" pos="865"/>
        <p:guide pos="547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-1884" y="-7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commentAuthors" Target="commentAuthors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handoutMaster" Target="handoutMasters/handoutMaster1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notesMaster" Target="notesMasters/notesMaster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1" tIns="45561" rIns="91121" bIns="45561" numCol="1" anchor="t" anchorCtr="0" compatLnSpc="1">
            <a:prstTxWarp prst="textNoShape">
              <a:avLst/>
            </a:prstTxWarp>
          </a:bodyPr>
          <a:lstStyle>
            <a:lvl1pPr defTabSz="911322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 dirty="0"/>
              <a:t>Internet and Computing Core Certification Guide Module A Computing Fundamentals</a:t>
            </a:r>
          </a:p>
        </p:txBody>
      </p:sp>
      <p:sp>
        <p:nvSpPr>
          <p:cNvPr id="971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1" tIns="45561" rIns="91121" bIns="45561" numCol="1" anchor="t" anchorCtr="0" compatLnSpc="1">
            <a:prstTxWarp prst="textNoShape">
              <a:avLst/>
            </a:prstTxWarp>
          </a:bodyPr>
          <a:lstStyle>
            <a:lvl1pPr algn="r" defTabSz="911322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71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1" tIns="45561" rIns="91121" bIns="45561" numCol="1" anchor="b" anchorCtr="0" compatLnSpc="1">
            <a:prstTxWarp prst="textNoShape">
              <a:avLst/>
            </a:prstTxWarp>
          </a:bodyPr>
          <a:lstStyle>
            <a:lvl1pPr defTabSz="911322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71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1" tIns="45561" rIns="91121" bIns="45561" numCol="1" anchor="b" anchorCtr="0" compatLnSpc="1">
            <a:prstTxWarp prst="textNoShape">
              <a:avLst/>
            </a:prstTxWarp>
          </a:bodyPr>
          <a:lstStyle>
            <a:lvl1pPr algn="r" defTabSz="911322">
              <a:defRPr sz="1200">
                <a:latin typeface="Arial" charset="0"/>
              </a:defRPr>
            </a:lvl1pPr>
          </a:lstStyle>
          <a:p>
            <a:pPr>
              <a:defRPr/>
            </a:pPr>
            <a:fld id="{5C88637F-DDEC-44B1-B222-F6613425A13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33510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66688"/>
            <a:ext cx="6858000" cy="32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1" tIns="45561" rIns="91121" bIns="45561" numCol="1" anchor="t" anchorCtr="0" compatLnSpc="1">
            <a:prstTxWarp prst="textNoShape">
              <a:avLst/>
            </a:prstTxWarp>
          </a:bodyPr>
          <a:lstStyle>
            <a:lvl1pPr marL="230556" indent="0" defTabSz="911322">
              <a:tabLst>
                <a:tab pos="6281105" algn="r"/>
              </a:tabLst>
              <a:defRPr sz="1100" b="1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dirty="0"/>
              <a:t>Internet and Computing Core Certification Guide 	Computing Fundamentals</a:t>
            </a:r>
            <a:endParaRPr lang="en-CA" dirty="0"/>
          </a:p>
        </p:txBody>
      </p:sp>
      <p:sp>
        <p:nvSpPr>
          <p:cNvPr id="97283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6175" y="687388"/>
            <a:ext cx="4567238" cy="3427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15963" y="4343400"/>
            <a:ext cx="5584825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" tIns="45561" rIns="9112" bIns="455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66688" y="8680450"/>
            <a:ext cx="297180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1" tIns="45561" rIns="91121" bIns="45561" numCol="1" anchor="b" anchorCtr="0" compatLnSpc="1">
            <a:prstTxWarp prst="textNoShape">
              <a:avLst/>
            </a:prstTxWarp>
          </a:bodyPr>
          <a:lstStyle>
            <a:lvl1pPr marL="230556" defTabSz="911322">
              <a:defRPr sz="8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CA" dirty="0"/>
              <a:t>© CCI Learning Solutions Inc.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844000" cy="3600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009C9-9F23-4177-9E48-7F4E98279E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034369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114300" indent="-114300" algn="l" rtl="0" eaLnBrk="0" fontAlgn="base" hangingPunct="0">
      <a:spcBef>
        <a:spcPct val="30000"/>
      </a:spcBef>
      <a:spcAft>
        <a:spcPct val="0"/>
      </a:spcAft>
      <a:buClr>
        <a:srgbClr val="035174"/>
      </a:buClr>
      <a:buFont typeface="Wingdings" pitchFamily="2" charset="2"/>
      <a:buChar char="§"/>
      <a:defRPr sz="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buFont typeface="Verdana" pitchFamily="34" charset="0"/>
      <a:defRPr sz="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Internet and Computing Core Certification Guide 	Computing Fundamentals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© CCI Learning Solutions Inc.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00500" y="8763000"/>
            <a:ext cx="2703513" cy="27781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CA"/>
              <a:t>	</a:t>
            </a:r>
            <a:fld id="{F04A01C5-19D3-4B4B-9DC1-665A64C6CD2F}" type="slidenum">
              <a:rPr lang="en-CA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424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Pg</a:t>
            </a:r>
            <a:r>
              <a:rPr lang="en-US" dirty="0"/>
              <a:t>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000500" y="8763000"/>
            <a:ext cx="2703513" cy="277813"/>
          </a:xfrm>
          <a:prstGeom prst="rect">
            <a:avLst/>
          </a:prstGeom>
        </p:spPr>
        <p:txBody>
          <a:bodyPr/>
          <a:lstStyle/>
          <a:p>
            <a:pPr algn="r"/>
            <a:fld id="{8C1B23D2-AEFA-4669-8D14-C57A190566F4}" type="slidenum">
              <a:rPr lang="en-US" smtClean="0"/>
              <a:pPr algn="r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002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Pg</a:t>
            </a:r>
            <a:r>
              <a:rPr lang="en-US" dirty="0"/>
              <a:t> 22</a:t>
            </a:r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000500" y="8763000"/>
            <a:ext cx="2703513" cy="277813"/>
          </a:xfrm>
          <a:prstGeom prst="rect">
            <a:avLst/>
          </a:prstGeom>
        </p:spPr>
        <p:txBody>
          <a:bodyPr/>
          <a:lstStyle/>
          <a:p>
            <a:fld id="{8C1B23D2-AEFA-4669-8D14-C57A190566F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00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Pg</a:t>
            </a:r>
            <a:r>
              <a:rPr lang="en-US" dirty="0"/>
              <a:t> 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000500" y="8763000"/>
            <a:ext cx="2703513" cy="277813"/>
          </a:xfrm>
          <a:prstGeom prst="rect">
            <a:avLst/>
          </a:prstGeom>
        </p:spPr>
        <p:txBody>
          <a:bodyPr/>
          <a:lstStyle/>
          <a:p>
            <a:fld id="{8C1B23D2-AEFA-4669-8D14-C57A190566F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724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Pg</a:t>
            </a:r>
            <a:r>
              <a:rPr lang="en-US" dirty="0"/>
              <a:t> 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000500" y="8763000"/>
            <a:ext cx="2703513" cy="277813"/>
          </a:xfrm>
          <a:prstGeom prst="rect">
            <a:avLst/>
          </a:prstGeom>
        </p:spPr>
        <p:txBody>
          <a:bodyPr/>
          <a:lstStyle/>
          <a:p>
            <a:fld id="{8C1B23D2-AEFA-4669-8D14-C57A190566F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724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Pg</a:t>
            </a:r>
            <a:r>
              <a:rPr lang="en-US" dirty="0"/>
              <a:t> 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000500" y="8763000"/>
            <a:ext cx="2703513" cy="277813"/>
          </a:xfrm>
          <a:prstGeom prst="rect">
            <a:avLst/>
          </a:prstGeom>
        </p:spPr>
        <p:txBody>
          <a:bodyPr/>
          <a:lstStyle/>
          <a:p>
            <a:fld id="{8C1B23D2-AEFA-4669-8D14-C57A190566F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33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Pg</a:t>
            </a:r>
            <a:r>
              <a:rPr lang="en-US" dirty="0"/>
              <a:t> 25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000500" y="8763000"/>
            <a:ext cx="2703513" cy="277813"/>
          </a:xfrm>
          <a:prstGeom prst="rect">
            <a:avLst/>
          </a:prstGeom>
        </p:spPr>
        <p:txBody>
          <a:bodyPr/>
          <a:lstStyle/>
          <a:p>
            <a:fld id="{8C1B23D2-AEFA-4669-8D14-C57A190566F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019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00" y="360000"/>
            <a:ext cx="8389938" cy="914400"/>
          </a:xfrm>
          <a:prstGeom prst="rect">
            <a:avLst/>
          </a:prstGeom>
        </p:spPr>
        <p:txBody>
          <a:bodyPr/>
          <a:lstStyle>
            <a:lvl1pPr>
              <a:defRPr sz="3800">
                <a:latin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374400" y="1332000"/>
            <a:ext cx="4109310" cy="49906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5"/>
          <p:cNvSpPr>
            <a:spLocks noGrp="1"/>
          </p:cNvSpPr>
          <p:nvPr>
            <p:ph sz="quarter" idx="13"/>
          </p:nvPr>
        </p:nvSpPr>
        <p:spPr>
          <a:xfrm>
            <a:off x="4647265" y="1332000"/>
            <a:ext cx="4109310" cy="49906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 sz="9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© IIG Vietnam</a:t>
            </a: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A439C-1D43-49FE-9ED0-6F1657F62FA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410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999" y="330973"/>
            <a:ext cx="8241353" cy="744792"/>
          </a:xfrm>
          <a:prstGeom prst="rect">
            <a:avLst/>
          </a:prstGeom>
        </p:spPr>
        <p:txBody>
          <a:bodyPr/>
          <a:lstStyle>
            <a:lvl1pPr>
              <a:defRPr sz="3600">
                <a:latin typeface="Cambria" panose="0204050305040603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63" y="1331260"/>
            <a:ext cx="8385175" cy="4886324"/>
          </a:xfrm>
        </p:spPr>
        <p:txBody>
          <a:bodyPr/>
          <a:lstStyle>
            <a:lvl1pPr>
              <a:lnSpc>
                <a:spcPct val="114000"/>
              </a:lnSpc>
              <a:defRPr/>
            </a:lvl1pPr>
            <a:lvl2pPr>
              <a:lnSpc>
                <a:spcPct val="114000"/>
              </a:lnSpc>
              <a:defRPr/>
            </a:lvl2pPr>
            <a:lvl3pPr>
              <a:lnSpc>
                <a:spcPct val="114000"/>
              </a:lnSpc>
              <a:defRPr/>
            </a:lvl3pPr>
            <a:lvl4pPr>
              <a:lnSpc>
                <a:spcPct val="114000"/>
              </a:lnSpc>
              <a:defRPr/>
            </a:lvl4pPr>
            <a:lvl5pPr>
              <a:lnSpc>
                <a:spcPct val="114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49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.jpg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21392"/>
          </a:xfrm>
          <a:prstGeom prst="rect">
            <a:avLst/>
          </a:prstGeom>
        </p:spPr>
      </p:pic>
      <p:sp>
        <p:nvSpPr>
          <p:cNvPr id="3" name="Rounded Rectangle 2"/>
          <p:cNvSpPr/>
          <p:nvPr userDrawn="1"/>
        </p:nvSpPr>
        <p:spPr bwMode="auto">
          <a:xfrm>
            <a:off x="372139" y="244550"/>
            <a:ext cx="8410354" cy="935664"/>
          </a:xfrm>
          <a:prstGeom prst="roundRect">
            <a:avLst/>
          </a:prstGeom>
          <a:solidFill>
            <a:srgbClr val="A5D02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3063" y="1300163"/>
            <a:ext cx="8385175" cy="495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2413" y="6445250"/>
            <a:ext cx="2895600" cy="2508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© IIG Vietnam</a:t>
            </a: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96075" y="6456363"/>
            <a:ext cx="2193925" cy="2540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2C7E6D7-D697-4F57-BB64-AF588BE1D64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5" r:id="rId2"/>
    <p:sldLayoutId id="2147483916" r:id="rId3"/>
  </p:sldLayoutIdLst>
  <p:transition/>
  <p:hf hdr="0" dt="0"/>
  <p:txStyles>
    <p:titleStyle>
      <a:lvl1pPr marL="2511425" indent="-2511425" algn="l" rtl="0" eaLnBrk="0" fontAlgn="base" hangingPunct="0">
        <a:spcBef>
          <a:spcPct val="0"/>
        </a:spcBef>
        <a:spcAft>
          <a:spcPct val="0"/>
        </a:spcAft>
        <a:defRPr sz="4000" b="1" baseline="0">
          <a:solidFill>
            <a:schemeClr val="bg1"/>
          </a:solidFill>
          <a:latin typeface="Zurich BT" pitchFamily="34" charset="0"/>
          <a:ea typeface="+mj-ea"/>
          <a:cs typeface="+mj-cs"/>
        </a:defRPr>
      </a:lvl1pPr>
      <a:lvl2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itchFamily="34" charset="0"/>
        </a:defRPr>
      </a:lvl2pPr>
      <a:lvl3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itchFamily="34" charset="0"/>
        </a:defRPr>
      </a:lvl3pPr>
      <a:lvl4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itchFamily="34" charset="0"/>
        </a:defRPr>
      </a:lvl4pPr>
      <a:lvl5pPr marL="2511425" indent="-2511425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Calibri" pitchFamily="34" charset="0"/>
        </a:defRPr>
      </a:lvl5pPr>
      <a:lvl6pPr marL="29686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itchFamily="34" charset="0"/>
        </a:defRPr>
      </a:lvl6pPr>
      <a:lvl7pPr marL="34258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itchFamily="34" charset="0"/>
        </a:defRPr>
      </a:lvl7pPr>
      <a:lvl8pPr marL="38830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itchFamily="34" charset="0"/>
        </a:defRPr>
      </a:lvl8pPr>
      <a:lvl9pPr marL="4340225" indent="-2511425" algn="l" rtl="0" fontAlgn="base">
        <a:spcBef>
          <a:spcPct val="0"/>
        </a:spcBef>
        <a:spcAft>
          <a:spcPct val="0"/>
        </a:spcAft>
        <a:defRPr sz="3600" b="1">
          <a:solidFill>
            <a:srgbClr val="035174"/>
          </a:solidFill>
          <a:latin typeface="Verdana" pitchFamily="34" charset="0"/>
        </a:defRPr>
      </a:lvl9pPr>
    </p:titleStyle>
    <p:bodyStyle>
      <a:lvl1pPr marL="225425" indent="-225425" algn="l" rtl="0" eaLnBrk="0" fontAlgn="base" hangingPunct="0">
        <a:lnSpc>
          <a:spcPct val="114000"/>
        </a:lnSpc>
        <a:spcBef>
          <a:spcPts val="6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2800">
          <a:solidFill>
            <a:schemeClr val="tx1"/>
          </a:solidFill>
          <a:latin typeface="Cambria" panose="02040503050406030204" pitchFamily="18" charset="0"/>
          <a:ea typeface="+mn-ea"/>
          <a:cs typeface="Arial" pitchFamily="34" charset="0"/>
        </a:defRPr>
      </a:lvl1pPr>
      <a:lvl2pPr marL="625475" indent="-285750" algn="l" rtl="0" eaLnBrk="0" fontAlgn="base" hangingPunct="0">
        <a:lnSpc>
          <a:spcPct val="114000"/>
        </a:lnSpc>
        <a:spcBef>
          <a:spcPts val="600"/>
        </a:spcBef>
        <a:spcAft>
          <a:spcPct val="0"/>
        </a:spcAft>
        <a:buFont typeface="Arial Narrow" pitchFamily="34" charset="0"/>
        <a:buChar char="−"/>
        <a:defRPr sz="2400">
          <a:solidFill>
            <a:schemeClr val="tx1"/>
          </a:solidFill>
          <a:latin typeface="Cambria" panose="02040503050406030204" pitchFamily="18" charset="0"/>
          <a:cs typeface="Arial" pitchFamily="34" charset="0"/>
        </a:defRPr>
      </a:lvl2pPr>
      <a:lvl3pPr marL="971550" indent="-231775" algn="l" rtl="0" eaLnBrk="0" fontAlgn="base" hangingPunct="0">
        <a:lnSpc>
          <a:spcPct val="114000"/>
        </a:lnSpc>
        <a:spcBef>
          <a:spcPts val="600"/>
        </a:spcBef>
        <a:spcAft>
          <a:spcPct val="0"/>
        </a:spcAft>
        <a:buFont typeface="Arial Narrow" pitchFamily="34" charset="0"/>
        <a:buChar char="−"/>
        <a:defRPr sz="2000">
          <a:solidFill>
            <a:schemeClr val="tx1"/>
          </a:solidFill>
          <a:latin typeface="Cambria" panose="02040503050406030204" pitchFamily="18" charset="0"/>
          <a:cs typeface="Arial" pitchFamily="34" charset="0"/>
        </a:defRPr>
      </a:lvl3pPr>
      <a:lvl4pPr marL="1317625" indent="-231775" algn="l" rtl="0" eaLnBrk="0" fontAlgn="base" hangingPunct="0">
        <a:lnSpc>
          <a:spcPct val="114000"/>
        </a:lnSpc>
        <a:spcBef>
          <a:spcPts val="600"/>
        </a:spcBef>
        <a:spcAft>
          <a:spcPct val="0"/>
        </a:spcAft>
        <a:buFont typeface="Arial" pitchFamily="34" charset="0"/>
        <a:buChar char="◦"/>
        <a:defRPr sz="1800">
          <a:solidFill>
            <a:schemeClr val="tx1"/>
          </a:solidFill>
          <a:latin typeface="Cambria" panose="02040503050406030204" pitchFamily="18" charset="0"/>
          <a:cs typeface="Arial" pitchFamily="34" charset="0"/>
        </a:defRPr>
      </a:lvl4pPr>
      <a:lvl5pPr marL="1663700" indent="-231775" algn="l" rtl="0" eaLnBrk="0" fontAlgn="base" hangingPunct="0">
        <a:lnSpc>
          <a:spcPct val="114000"/>
        </a:lnSpc>
        <a:spcBef>
          <a:spcPts val="600"/>
        </a:spcBef>
        <a:spcAft>
          <a:spcPct val="0"/>
        </a:spcAft>
        <a:buClr>
          <a:schemeClr val="tx1"/>
        </a:buClr>
        <a:buFont typeface="Arial" pitchFamily="34" charset="0"/>
        <a:buChar char="◦"/>
        <a:defRPr sz="1600">
          <a:solidFill>
            <a:schemeClr val="tx1"/>
          </a:solidFill>
          <a:latin typeface="Cambria" panose="02040503050406030204" pitchFamily="18" charset="0"/>
          <a:cs typeface="Arial" pitchFamily="34" charset="0"/>
        </a:defRPr>
      </a:lvl5pPr>
      <a:lvl6pPr marL="25146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itchFamily="2" charset="2"/>
        <a:buChar char=""/>
        <a:defRPr sz="20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itchFamily="2" charset="2"/>
        <a:buChar char=""/>
        <a:defRPr sz="20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itchFamily="2" charset="2"/>
        <a:buChar char=""/>
        <a:defRPr sz="20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0"/>
        </a:spcBef>
        <a:spcAft>
          <a:spcPct val="30000"/>
        </a:spcAft>
        <a:buClr>
          <a:schemeClr val="tx1"/>
        </a:buClr>
        <a:buFont typeface="Wingdings" pitchFamily="2" charset="2"/>
        <a:buChar char="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3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3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3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3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3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3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49630"/>
            <a:ext cx="6400800" cy="821778"/>
          </a:xfrm>
        </p:spPr>
        <p:txBody>
          <a:bodyPr/>
          <a:lstStyle/>
          <a:p>
            <a:r>
              <a:rPr lang="en-US" sz="4000" b="1">
                <a:solidFill>
                  <a:schemeClr val="bg1"/>
                </a:solidFill>
              </a:rPr>
              <a:t>Bài </a:t>
            </a:r>
            <a:r>
              <a:rPr lang="en-US" sz="4000" b="1" dirty="0">
                <a:solidFill>
                  <a:schemeClr val="bg1"/>
                </a:solidFill>
              </a:rPr>
              <a:t>1</a:t>
            </a:r>
            <a:r>
              <a:rPr lang="en-US" sz="4000" b="1">
                <a:solidFill>
                  <a:schemeClr val="bg1"/>
                </a:solidFill>
              </a:rPr>
              <a:t>: Hệ điều hành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4" name="Title 5"/>
          <p:cNvSpPr txBox="1">
            <a:spLocks/>
          </p:cNvSpPr>
          <p:nvPr/>
        </p:nvSpPr>
        <p:spPr>
          <a:xfrm>
            <a:off x="386526" y="235559"/>
            <a:ext cx="8389938" cy="914400"/>
          </a:xfrm>
          <a:prstGeom prst="rect">
            <a:avLst/>
          </a:prstGeom>
          <a:noFill/>
        </p:spPr>
        <p:txBody>
          <a:bodyPr/>
          <a:lstStyle>
            <a:lvl1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4000" b="1" baseline="0">
                <a:solidFill>
                  <a:schemeClr val="bg1"/>
                </a:solidFill>
                <a:latin typeface="Zurich BT" pitchFamily="34" charset="0"/>
                <a:ea typeface="+mj-ea"/>
                <a:cs typeface="+mj-cs"/>
              </a:defRPr>
            </a:lvl1pPr>
            <a:lvl2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2pPr>
            <a:lvl3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3pPr>
            <a:lvl4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4pPr>
            <a:lvl5pPr marL="2511425" indent="-2511425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5pPr>
            <a:lvl6pPr marL="29686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itchFamily="34" charset="0"/>
              </a:defRPr>
            </a:lvl6pPr>
            <a:lvl7pPr marL="34258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itchFamily="34" charset="0"/>
              </a:defRPr>
            </a:lvl7pPr>
            <a:lvl8pPr marL="38830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itchFamily="34" charset="0"/>
              </a:defRPr>
            </a:lvl8pPr>
            <a:lvl9pPr marL="4340225" indent="-2511425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35174"/>
                </a:solidFill>
                <a:latin typeface="Verdana" pitchFamily="34" charset="0"/>
              </a:defRPr>
            </a:lvl9pPr>
          </a:lstStyle>
          <a:p>
            <a:pPr marL="0" indent="0"/>
            <a:r>
              <a:rPr lang="en-US" sz="3600"/>
              <a:t>IC</a:t>
            </a:r>
            <a:r>
              <a:rPr lang="en-US" baseline="30000"/>
              <a:t>3 </a:t>
            </a:r>
            <a:r>
              <a:rPr lang="en-US" sz="2400"/>
              <a:t>Internet </a:t>
            </a:r>
            <a:r>
              <a:rPr lang="en-US" sz="2400" dirty="0"/>
              <a:t>and Computing Core Certification Guide</a:t>
            </a:r>
            <a:br>
              <a:rPr lang="en-US" sz="3600" baseline="30000" dirty="0"/>
            </a:br>
            <a:r>
              <a:rPr lang="en-US" sz="1600" dirty="0"/>
              <a:t>Global Standard 4</a:t>
            </a:r>
            <a:br>
              <a:rPr lang="en-US" sz="2800" dirty="0"/>
            </a:br>
            <a:endParaRPr lang="en-US" sz="1400" dirty="0"/>
          </a:p>
        </p:txBody>
      </p:sp>
      <p:sp>
        <p:nvSpPr>
          <p:cNvPr id="7" name="Oval 6"/>
          <p:cNvSpPr/>
          <p:nvPr/>
        </p:nvSpPr>
        <p:spPr bwMode="auto">
          <a:xfrm>
            <a:off x="-617517" y="4714504"/>
            <a:ext cx="2137559" cy="1520041"/>
          </a:xfrm>
          <a:prstGeom prst="ellips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111076" y="1930753"/>
            <a:ext cx="2866877" cy="2866877"/>
          </a:xfrm>
          <a:prstGeom prst="ellipse">
            <a:avLst/>
          </a:prstGeom>
          <a:solidFill>
            <a:srgbClr val="62883B"/>
          </a:solidFill>
          <a:ln w="38100" cap="flat" cmpd="sng" algn="ctr">
            <a:solidFill>
              <a:srgbClr val="E6BA07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1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ctrTitle"/>
          </p:nvPr>
        </p:nvSpPr>
        <p:spPr>
          <a:xfrm>
            <a:off x="2995633" y="2702302"/>
            <a:ext cx="3097762" cy="1299686"/>
          </a:xfrm>
        </p:spPr>
        <p:txBody>
          <a:bodyPr/>
          <a:lstStyle/>
          <a:p>
            <a:pPr marL="0" indent="0" algn="ctr">
              <a:spcBef>
                <a:spcPts val="600"/>
              </a:spcBef>
            </a:pPr>
            <a:r>
              <a:rPr lang="en-US"/>
              <a:t>Máy tính</a:t>
            </a:r>
            <a:br>
              <a:rPr lang="en-US"/>
            </a:br>
            <a:r>
              <a:rPr lang="en-US"/>
              <a:t>căn bản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963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Giới thiệu bài thi IC3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Gồm 3 modules:</a:t>
            </a:r>
          </a:p>
          <a:p>
            <a:pPr>
              <a:buFontTx/>
              <a:buChar char="-"/>
            </a:pPr>
            <a:r>
              <a:rPr lang="vi-VN" dirty="0"/>
              <a:t>Computing fundamentals</a:t>
            </a:r>
          </a:p>
          <a:p>
            <a:pPr>
              <a:buFontTx/>
              <a:buChar char="-"/>
            </a:pPr>
            <a:r>
              <a:rPr lang="vi-VN" dirty="0"/>
              <a:t>Key applications</a:t>
            </a:r>
          </a:p>
          <a:p>
            <a:pPr>
              <a:buFontTx/>
              <a:buChar char="-"/>
            </a:pPr>
            <a:r>
              <a:rPr lang="vi-VN" dirty="0"/>
              <a:t>Living online</a:t>
            </a:r>
          </a:p>
          <a:p>
            <a:pPr marL="0" indent="0">
              <a:buNone/>
            </a:pPr>
            <a:r>
              <a:rPr lang="vi-VN" dirty="0"/>
              <a:t>Mỗi bài thi: 50’ 45 câu.</a:t>
            </a:r>
          </a:p>
          <a:p>
            <a:pPr marL="0" indent="0">
              <a:buNone/>
            </a:pPr>
            <a:r>
              <a:rPr lang="vi-VN" dirty="0"/>
              <a:t>Module 1: 650/ 1000 điểm</a:t>
            </a:r>
          </a:p>
          <a:p>
            <a:pPr marL="0" indent="0">
              <a:buNone/>
            </a:pPr>
            <a:r>
              <a:rPr lang="vi-VN" dirty="0"/>
              <a:t>Module 2: 720/1000 điểm</a:t>
            </a:r>
          </a:p>
          <a:p>
            <a:pPr marL="0" indent="0">
              <a:buNone/>
            </a:pPr>
            <a:r>
              <a:rPr lang="vi-VN" dirty="0"/>
              <a:t>Module 3</a:t>
            </a:r>
            <a:r>
              <a:rPr lang="vi-VN"/>
              <a:t>: 620/1000 </a:t>
            </a:r>
            <a:r>
              <a:rPr lang="vi-VN" dirty="0"/>
              <a:t>điểm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172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Mục tiêu bài học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000" y="1440000"/>
            <a:ext cx="8385175" cy="4747044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endParaRPr lang="vi-VN" dirty="0"/>
          </a:p>
          <a:p>
            <a:pPr lvl="0"/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khởi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thoát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Windows</a:t>
            </a:r>
            <a:endParaRPr lang="vi-VN" dirty="0"/>
          </a:p>
          <a:p>
            <a:pPr lvl="0"/>
            <a:r>
              <a:rPr lang="en-US" dirty="0"/>
              <a:t>Windows Desktop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gì</a:t>
            </a:r>
            <a:endParaRPr lang="vi-VN" dirty="0"/>
          </a:p>
          <a:p>
            <a:pPr lvl="0"/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nào</a:t>
            </a:r>
            <a:endParaRPr lang="vi-VN" dirty="0"/>
          </a:p>
          <a:p>
            <a:r>
              <a:rPr lang="en-CA" dirty="0" err="1"/>
              <a:t>Cách</a:t>
            </a:r>
            <a:r>
              <a:rPr lang="en-CA" dirty="0"/>
              <a:t> </a:t>
            </a:r>
            <a:r>
              <a:rPr lang="en-CA" dirty="0" err="1"/>
              <a:t>sử</a:t>
            </a:r>
            <a:r>
              <a:rPr lang="en-CA" dirty="0"/>
              <a:t> </a:t>
            </a:r>
            <a:r>
              <a:rPr lang="en-CA" dirty="0" err="1"/>
              <a:t>dụng</a:t>
            </a:r>
            <a:r>
              <a:rPr lang="en-CA" dirty="0"/>
              <a:t> </a:t>
            </a:r>
            <a:r>
              <a:rPr lang="en-CA" dirty="0" err="1"/>
              <a:t>nút</a:t>
            </a:r>
            <a:r>
              <a:rPr lang="en-CA" dirty="0"/>
              <a:t> Start</a:t>
            </a:r>
            <a:endParaRPr lang="vi-VN" dirty="0"/>
          </a:p>
          <a:p>
            <a:pPr lvl="0"/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Desktop</a:t>
            </a:r>
            <a:endParaRPr lang="vi-VN" dirty="0"/>
          </a:p>
          <a:p>
            <a:pPr lvl="0"/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(taskbar)</a:t>
            </a:r>
            <a:endParaRPr lang="vi-VN" dirty="0"/>
          </a:p>
          <a:p>
            <a:pPr lvl="0"/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cứng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mềm</a:t>
            </a:r>
            <a:endParaRPr lang="vi-VN" dirty="0"/>
          </a:p>
          <a:p>
            <a:r>
              <a:rPr lang="en-CA" dirty="0" err="1"/>
              <a:t>Các</a:t>
            </a:r>
            <a:r>
              <a:rPr lang="en-CA" dirty="0"/>
              <a:t> </a:t>
            </a:r>
            <a:r>
              <a:rPr lang="en-CA" dirty="0" err="1"/>
              <a:t>bản</a:t>
            </a:r>
            <a:r>
              <a:rPr lang="en-CA" dirty="0"/>
              <a:t> </a:t>
            </a:r>
            <a:r>
              <a:rPr lang="en-CA" dirty="0" err="1"/>
              <a:t>cập</a:t>
            </a:r>
            <a:r>
              <a:rPr lang="en-CA" dirty="0"/>
              <a:t> </a:t>
            </a:r>
            <a:r>
              <a:rPr lang="en-CA" dirty="0" err="1"/>
              <a:t>nhật</a:t>
            </a:r>
            <a:r>
              <a:rPr lang="en-CA" dirty="0"/>
              <a:t> </a:t>
            </a:r>
            <a:r>
              <a:rPr lang="en-CA" dirty="0" err="1"/>
              <a:t>phần</a:t>
            </a:r>
            <a:r>
              <a:rPr lang="en-CA" dirty="0"/>
              <a:t> </a:t>
            </a:r>
            <a:r>
              <a:rPr lang="en-CA" dirty="0" err="1"/>
              <a:t>mềm</a:t>
            </a:r>
            <a:endParaRPr lang="en-CA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678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Tóm tắt bài học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000" y="1439999"/>
            <a:ext cx="8385175" cy="4646901"/>
          </a:xfrm>
        </p:spPr>
        <p:txBody>
          <a:bodyPr>
            <a:noAutofit/>
          </a:bodyPr>
          <a:lstStyle/>
          <a:p>
            <a:pPr lvl="0"/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hành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endParaRPr lang="vi-VN" sz="2400" dirty="0"/>
          </a:p>
          <a:p>
            <a:pPr lvl="0"/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khởi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thoát</a:t>
            </a:r>
            <a:r>
              <a:rPr lang="en-US" sz="2400" dirty="0"/>
              <a:t> </a:t>
            </a:r>
            <a:r>
              <a:rPr lang="en-US" sz="2400" dirty="0" err="1"/>
              <a:t>khỏi</a:t>
            </a:r>
            <a:r>
              <a:rPr lang="en-US" sz="2400" dirty="0"/>
              <a:t> Windows</a:t>
            </a:r>
            <a:endParaRPr lang="vi-VN" sz="2400" dirty="0"/>
          </a:p>
          <a:p>
            <a:pPr lvl="0"/>
            <a:r>
              <a:rPr lang="en-US" sz="2400" dirty="0"/>
              <a:t>Windows Desktop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gì</a:t>
            </a:r>
            <a:endParaRPr lang="vi-VN" sz="2400" dirty="0"/>
          </a:p>
          <a:p>
            <a:pPr lvl="0"/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mềm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hành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thế</a:t>
            </a:r>
            <a:r>
              <a:rPr lang="en-US" sz="2400" dirty="0"/>
              <a:t> </a:t>
            </a:r>
            <a:r>
              <a:rPr lang="en-US" sz="2400" dirty="0" err="1"/>
              <a:t>nào</a:t>
            </a:r>
            <a:endParaRPr lang="vi-VN" sz="2400" dirty="0"/>
          </a:p>
          <a:p>
            <a:r>
              <a:rPr lang="en-CA" sz="2400" dirty="0" err="1"/>
              <a:t>Cách</a:t>
            </a:r>
            <a:r>
              <a:rPr lang="en-CA" sz="2400" dirty="0"/>
              <a:t> </a:t>
            </a:r>
            <a:r>
              <a:rPr lang="en-CA" sz="2400" dirty="0" err="1"/>
              <a:t>sử</a:t>
            </a:r>
            <a:r>
              <a:rPr lang="en-CA" sz="2400" dirty="0"/>
              <a:t> </a:t>
            </a:r>
            <a:r>
              <a:rPr lang="en-CA" sz="2400" dirty="0" err="1"/>
              <a:t>dụng</a:t>
            </a:r>
            <a:r>
              <a:rPr lang="en-CA" sz="2400" dirty="0"/>
              <a:t> </a:t>
            </a:r>
            <a:r>
              <a:rPr lang="en-CA" sz="2400" dirty="0" err="1"/>
              <a:t>nút</a:t>
            </a:r>
            <a:r>
              <a:rPr lang="en-CA" sz="2400" dirty="0"/>
              <a:t> Start</a:t>
            </a:r>
            <a:endParaRPr lang="vi-VN" sz="2400" dirty="0"/>
          </a:p>
          <a:p>
            <a:pPr lvl="0"/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hướng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desktop</a:t>
            </a:r>
            <a:endParaRPr lang="vi-VN" sz="2400" dirty="0"/>
          </a:p>
          <a:p>
            <a:pPr lvl="0"/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thanh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 (taskbar)</a:t>
            </a:r>
            <a:endParaRPr lang="vi-VN" sz="2400" dirty="0"/>
          </a:p>
          <a:p>
            <a:pPr lvl="0"/>
            <a:r>
              <a:rPr lang="en-US" sz="2400" dirty="0" err="1"/>
              <a:t>Hiểu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mối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giữa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cứng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mềm</a:t>
            </a:r>
            <a:endParaRPr lang="vi-VN" sz="2400" dirty="0"/>
          </a:p>
          <a:p>
            <a:r>
              <a:rPr lang="en-CA" sz="2400" dirty="0" err="1"/>
              <a:t>Hiểu</a:t>
            </a:r>
            <a:r>
              <a:rPr lang="en-CA" sz="2400" dirty="0"/>
              <a:t> </a:t>
            </a:r>
            <a:r>
              <a:rPr lang="en-CA" sz="2400" dirty="0" err="1"/>
              <a:t>được</a:t>
            </a:r>
            <a:r>
              <a:rPr lang="en-CA" sz="2400" dirty="0"/>
              <a:t> </a:t>
            </a:r>
            <a:r>
              <a:rPr lang="en-CA" sz="2400" dirty="0" err="1"/>
              <a:t>các</a:t>
            </a:r>
            <a:r>
              <a:rPr lang="en-CA" sz="2400" dirty="0"/>
              <a:t> </a:t>
            </a:r>
            <a:r>
              <a:rPr lang="en-CA" sz="2400" dirty="0" err="1"/>
              <a:t>bản</a:t>
            </a:r>
            <a:r>
              <a:rPr lang="en-CA" sz="2400" dirty="0"/>
              <a:t> </a:t>
            </a:r>
            <a:r>
              <a:rPr lang="en-CA" sz="2400" dirty="0" err="1"/>
              <a:t>cập</a:t>
            </a:r>
            <a:r>
              <a:rPr lang="en-CA" sz="2400" dirty="0"/>
              <a:t> </a:t>
            </a:r>
            <a:r>
              <a:rPr lang="en-CA" sz="2400" dirty="0" err="1"/>
              <a:t>nhật</a:t>
            </a:r>
            <a:r>
              <a:rPr lang="en-CA" sz="2400" dirty="0"/>
              <a:t> </a:t>
            </a:r>
            <a:r>
              <a:rPr lang="en-CA" sz="2400" dirty="0" err="1"/>
              <a:t>phần</a:t>
            </a:r>
            <a:r>
              <a:rPr lang="en-CA" sz="2400" dirty="0"/>
              <a:t> </a:t>
            </a:r>
            <a:r>
              <a:rPr lang="en-CA" sz="2400" dirty="0" err="1"/>
              <a:t>mềm</a:t>
            </a:r>
            <a:endParaRPr lang="vi-VN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954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Câu hỏi ôn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000" y="1440001"/>
            <a:ext cx="8379510" cy="5256074"/>
          </a:xfrm>
        </p:spPr>
        <p:txBody>
          <a:bodyPr>
            <a:noAutofit/>
          </a:bodyPr>
          <a:lstStyle/>
          <a:p>
            <a:pPr marL="304800" indent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1. 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đ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à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à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đâ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vi-VN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457200" algn="l"/>
                <a:tab pos="1828800" algn="l"/>
                <a:tab pos="2057400" algn="l"/>
                <a:tab pos="3200400" algn="l"/>
                <a:tab pos="3429000" algn="l"/>
              </a:tabLst>
            </a:pPr>
            <a:r>
              <a:rPr lang="en-US" sz="2000" dirty="0">
                <a:ea typeface="Futura Lt BT"/>
                <a:cs typeface="Times New Roman" panose="02020603050405020304" pitchFamily="18" charset="0"/>
              </a:rPr>
              <a:t>a.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Tạo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một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danh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sách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liên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lạc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.</a:t>
            </a:r>
            <a:endParaRPr lang="vi-VN" sz="2000" dirty="0">
              <a:ea typeface="Futura Lt BT"/>
              <a:cs typeface="Times New Roman" panose="02020603050405020304" pitchFamily="18" charset="0"/>
            </a:endParaRPr>
          </a:p>
          <a:p>
            <a:pPr marL="53340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457200" algn="l"/>
                <a:tab pos="1828800" algn="l"/>
                <a:tab pos="2057400" algn="l"/>
                <a:tab pos="3200400" algn="l"/>
                <a:tab pos="3429000" algn="l"/>
              </a:tabLst>
            </a:pPr>
            <a:r>
              <a:rPr lang="en-US" sz="2000" dirty="0">
                <a:ea typeface="Futura Lt BT"/>
                <a:cs typeface="Times New Roman" panose="02020603050405020304" pitchFamily="18" charset="0"/>
              </a:rPr>
              <a:t>b.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Xóa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các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tập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tin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trong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một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th</a:t>
            </a:r>
            <a:r>
              <a:rPr lang="vi-VN" sz="2000" dirty="0">
                <a:ea typeface="Futura Lt BT"/>
                <a:cs typeface="Times New Roman" panose="02020603050405020304" pitchFamily="18" charset="0"/>
              </a:rPr>
              <a:t>ư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mục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.</a:t>
            </a:r>
            <a:endParaRPr lang="vi-VN" sz="2000" dirty="0">
              <a:ea typeface="Futura Lt BT"/>
              <a:cs typeface="Times New Roman" panose="02020603050405020304" pitchFamily="18" charset="0"/>
            </a:endParaRPr>
          </a:p>
          <a:p>
            <a:pPr marL="53340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457200" algn="l"/>
                <a:tab pos="1828800" algn="l"/>
                <a:tab pos="2057400" algn="l"/>
                <a:tab pos="3200400" algn="l"/>
                <a:tab pos="3429000" algn="l"/>
              </a:tabLst>
            </a:pPr>
            <a:r>
              <a:rPr lang="en-US" sz="2000" dirty="0">
                <a:ea typeface="Futura Lt BT"/>
                <a:cs typeface="Times New Roman" panose="02020603050405020304" pitchFamily="18" charset="0"/>
              </a:rPr>
              <a:t>c.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Tính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toán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giá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trị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thu đ</a:t>
            </a:r>
            <a:r>
              <a:rPr lang="vi-VN" sz="2000" dirty="0">
                <a:ea typeface="Futura Lt BT"/>
                <a:cs typeface="Times New Roman" panose="02020603050405020304" pitchFamily="18" charset="0"/>
              </a:rPr>
              <a:t>ượ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c t</a:t>
            </a:r>
            <a:r>
              <a:rPr lang="vi-VN" sz="2000" dirty="0">
                <a:ea typeface="Futura Lt BT"/>
                <a:cs typeface="Times New Roman" panose="02020603050405020304" pitchFamily="18" charset="0"/>
              </a:rPr>
              <a:t>ừ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một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khoản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đầu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t</a:t>
            </a:r>
            <a:r>
              <a:rPr lang="vi-VN" sz="2000" dirty="0">
                <a:ea typeface="Futura Lt BT"/>
                <a:cs typeface="Times New Roman" panose="02020603050405020304" pitchFamily="18" charset="0"/>
              </a:rPr>
              <a:t>ư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.</a:t>
            </a:r>
            <a:endParaRPr lang="vi-VN" sz="2000" dirty="0">
              <a:ea typeface="Futura Lt BT"/>
              <a:cs typeface="Times New Roman" panose="02020603050405020304" pitchFamily="18" charset="0"/>
            </a:endParaRPr>
          </a:p>
          <a:p>
            <a:pPr marL="53340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457200" algn="l"/>
                <a:tab pos="1828800" algn="l"/>
                <a:tab pos="2057400" algn="l"/>
                <a:tab pos="3200400" algn="l"/>
                <a:tab pos="3429000" algn="l"/>
              </a:tabLst>
            </a:pP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d. Hiệu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chỉnh</a:t>
            </a: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các</a:t>
            </a: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tập</a:t>
            </a: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 tin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âm</a:t>
            </a: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thanh</a:t>
            </a: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 video.</a:t>
            </a:r>
            <a:endParaRPr lang="vi-VN" sz="2000" dirty="0">
              <a:solidFill>
                <a:srgbClr val="FF0000"/>
              </a:solidFill>
              <a:ea typeface="Futura Lt BT"/>
              <a:cs typeface="Times New Roman" panose="02020603050405020304" pitchFamily="18" charset="0"/>
            </a:endParaRPr>
          </a:p>
          <a:p>
            <a:pPr marL="304800" indent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2. 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à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ó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í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ê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à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err="1">
                <a:ea typeface="Times New Roman" panose="02020603050405020304" pitchFamily="18" charset="0"/>
                <a:cs typeface="Trebuchet MS" panose="020B0603020202020204" pitchFamily="34" charset="0"/>
              </a:rPr>
              <a:t>ì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Windows?</a:t>
            </a:r>
            <a:endParaRPr lang="vi-VN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457200" algn="l"/>
                <a:tab pos="1828800" algn="l"/>
                <a:tab pos="2057400" algn="l"/>
                <a:tab pos="3200400" algn="l"/>
                <a:tab pos="3429000" algn="l"/>
              </a:tabLst>
            </a:pPr>
            <a:r>
              <a:rPr lang="en-US" sz="2000" dirty="0">
                <a:ea typeface="Futura Lt BT"/>
                <a:cs typeface="Times New Roman" panose="02020603050405020304" pitchFamily="18" charset="0"/>
              </a:rPr>
              <a:t>a.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Nút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Start</a:t>
            </a:r>
            <a:endParaRPr lang="vi-VN" sz="2000" dirty="0">
              <a:ea typeface="Futura Lt BT"/>
              <a:cs typeface="Times New Roman" panose="02020603050405020304" pitchFamily="18" charset="0"/>
            </a:endParaRPr>
          </a:p>
          <a:p>
            <a:pPr marL="53340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457200" algn="l"/>
                <a:tab pos="1828800" algn="l"/>
                <a:tab pos="2057400" algn="l"/>
                <a:tab pos="3200400" algn="l"/>
                <a:tab pos="3429000" algn="l"/>
              </a:tabLst>
            </a:pPr>
            <a:r>
              <a:rPr lang="en-US" sz="2000" dirty="0">
                <a:ea typeface="Futura Lt BT"/>
                <a:cs typeface="Times New Roman" panose="02020603050405020304" pitchFamily="18" charset="0"/>
              </a:rPr>
              <a:t>b.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Nhấn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Spacebar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để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xem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nó</a:t>
            </a:r>
            <a:endParaRPr lang="vi-VN" sz="2000" dirty="0">
              <a:ea typeface="Futura Lt BT"/>
              <a:cs typeface="Times New Roman" panose="02020603050405020304" pitchFamily="18" charset="0"/>
            </a:endParaRPr>
          </a:p>
          <a:p>
            <a:pPr marL="53340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457200" algn="l"/>
                <a:tab pos="1828800" algn="l"/>
                <a:tab pos="2057400" algn="l"/>
                <a:tab pos="3200400" algn="l"/>
                <a:tab pos="3429000" algn="l"/>
              </a:tabLst>
            </a:pP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c.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Mũi</a:t>
            </a: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tên</a:t>
            </a: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màu</a:t>
            </a:r>
            <a:r>
              <a:rPr lang="en-US" sz="2000" dirty="0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ea typeface="Futura Lt BT"/>
                <a:cs typeface="Times New Roman" panose="02020603050405020304" pitchFamily="18" charset="0"/>
              </a:rPr>
              <a:t>trắng</a:t>
            </a:r>
            <a:endParaRPr lang="vi-VN" sz="2000" dirty="0">
              <a:solidFill>
                <a:srgbClr val="FF0000"/>
              </a:solidFill>
              <a:ea typeface="Futura Lt BT"/>
              <a:cs typeface="Times New Roman" panose="02020603050405020304" pitchFamily="18" charset="0"/>
            </a:endParaRPr>
          </a:p>
          <a:p>
            <a:pPr marL="53340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457200" algn="l"/>
                <a:tab pos="1828800" algn="l"/>
                <a:tab pos="2057400" algn="l"/>
                <a:tab pos="3200400" algn="l"/>
                <a:tab pos="3429000" algn="l"/>
              </a:tabLst>
            </a:pPr>
            <a:r>
              <a:rPr lang="en-US" sz="2000" dirty="0">
                <a:ea typeface="Futura Lt BT"/>
                <a:cs typeface="Times New Roman" panose="02020603050405020304" pitchFamily="18" charset="0"/>
              </a:rPr>
              <a:t>d.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Nút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cuối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cùng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trên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thanh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tác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a typeface="Futura Lt BT"/>
                <a:cs typeface="Times New Roman" panose="02020603050405020304" pitchFamily="18" charset="0"/>
              </a:rPr>
              <a:t>vụ</a:t>
            </a:r>
            <a:r>
              <a:rPr lang="en-US" sz="2000" dirty="0">
                <a:ea typeface="Futura Lt BT"/>
                <a:cs typeface="Times New Roman" panose="02020603050405020304" pitchFamily="18" charset="0"/>
              </a:rPr>
              <a:t> Windows</a:t>
            </a:r>
            <a:endParaRPr lang="vi-VN" sz="2000" dirty="0">
              <a:effectLst/>
              <a:ea typeface="Futura Lt BT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844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Câu hỏi ôn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99" y="1544740"/>
            <a:ext cx="8385175" cy="490051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/>
              <a:t>3. 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thế</a:t>
            </a:r>
            <a:r>
              <a:rPr lang="en-US" sz="2000" dirty="0"/>
              <a:t> </a:t>
            </a:r>
            <a:r>
              <a:rPr lang="en-US" sz="2000" dirty="0" err="1"/>
              <a:t>nào</a:t>
            </a:r>
            <a:r>
              <a:rPr lang="en-US" sz="2000" dirty="0"/>
              <a:t>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hiển</a:t>
            </a:r>
            <a:r>
              <a:rPr lang="en-US" sz="2000" dirty="0"/>
              <a:t> thị </a:t>
            </a:r>
            <a:r>
              <a:rPr lang="en-US" sz="2000" dirty="0" err="1"/>
              <a:t>một</a:t>
            </a:r>
            <a:r>
              <a:rPr lang="en-US" sz="2000" dirty="0"/>
              <a:t> shortcut menu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mục</a:t>
            </a:r>
            <a:r>
              <a:rPr lang="en-US" sz="2000" dirty="0"/>
              <a:t>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màn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</a:t>
            </a:r>
            <a:r>
              <a:rPr lang="en-US" sz="2000" dirty="0" err="1"/>
              <a:t>nền</a:t>
            </a:r>
            <a:r>
              <a:rPr lang="en-US" sz="2000" dirty="0"/>
              <a:t> Windows?</a:t>
            </a:r>
            <a:endParaRPr lang="vi-VN" sz="2000" dirty="0"/>
          </a:p>
          <a:p>
            <a:pPr marL="400050" lvl="1" indent="0">
              <a:buNone/>
            </a:pPr>
            <a:r>
              <a:rPr lang="en-US" sz="2000" dirty="0"/>
              <a:t>a. </a:t>
            </a:r>
            <a:r>
              <a:rPr lang="en-US" sz="2000" dirty="0" err="1"/>
              <a:t>Nhấp</a:t>
            </a:r>
            <a:r>
              <a:rPr lang="en-US" sz="2000" dirty="0"/>
              <a:t> </a:t>
            </a:r>
            <a:r>
              <a:rPr lang="en-US" sz="2000" dirty="0" err="1"/>
              <a:t>chuột</a:t>
            </a:r>
            <a:r>
              <a:rPr lang="en-US" sz="2000" dirty="0"/>
              <a:t> </a:t>
            </a:r>
            <a:r>
              <a:rPr lang="en-US" sz="2000" dirty="0" err="1"/>
              <a:t>trái</a:t>
            </a:r>
            <a:endParaRPr lang="vi-VN" sz="2000" dirty="0"/>
          </a:p>
          <a:p>
            <a:pPr marL="400050" lvl="1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b. </a:t>
            </a:r>
            <a:r>
              <a:rPr lang="en-US" sz="2000" dirty="0" err="1">
                <a:solidFill>
                  <a:srgbClr val="FF0000"/>
                </a:solidFill>
              </a:rPr>
              <a:t>Nhấp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chuột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phải</a:t>
            </a:r>
            <a:endParaRPr lang="vi-VN" sz="2000" dirty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n-US" sz="2000" dirty="0"/>
              <a:t>c. </a:t>
            </a:r>
            <a:r>
              <a:rPr lang="en-US" sz="2000" dirty="0" err="1"/>
              <a:t>Nhấp</a:t>
            </a:r>
            <a:r>
              <a:rPr lang="en-US" sz="2000" dirty="0"/>
              <a:t> </a:t>
            </a:r>
            <a:r>
              <a:rPr lang="en-US" sz="2000" dirty="0" err="1"/>
              <a:t>đúp</a:t>
            </a:r>
            <a:r>
              <a:rPr lang="en-US" sz="2000" dirty="0"/>
              <a:t> </a:t>
            </a:r>
            <a:r>
              <a:rPr lang="en-US" sz="2000" dirty="0" err="1"/>
              <a:t>vào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hai</a:t>
            </a:r>
            <a:r>
              <a:rPr lang="en-US" sz="2000" dirty="0"/>
              <a:t> </a:t>
            </a:r>
            <a:r>
              <a:rPr lang="en-US" sz="2000" dirty="0" err="1"/>
              <a:t>nút</a:t>
            </a:r>
            <a:r>
              <a:rPr lang="en-US" sz="2000" dirty="0"/>
              <a:t> </a:t>
            </a:r>
            <a:r>
              <a:rPr lang="en-US" sz="2000" dirty="0" err="1"/>
              <a:t>chuột</a:t>
            </a:r>
            <a:endParaRPr lang="vi-VN" sz="2000" dirty="0"/>
          </a:p>
          <a:p>
            <a:pPr marL="400050" lvl="1" indent="0">
              <a:buNone/>
            </a:pPr>
            <a:r>
              <a:rPr lang="en-US" sz="2000" dirty="0"/>
              <a:t>d. </a:t>
            </a:r>
            <a:r>
              <a:rPr lang="en-US" sz="2000" dirty="0" err="1"/>
              <a:t>Chạm</a:t>
            </a:r>
            <a:r>
              <a:rPr lang="en-US" sz="2000" dirty="0"/>
              <a:t> </a:t>
            </a:r>
            <a:r>
              <a:rPr lang="en-US" sz="2000" dirty="0" err="1"/>
              <a:t>vào</a:t>
            </a:r>
            <a:r>
              <a:rPr lang="en-US" sz="2000" dirty="0"/>
              <a:t> </a:t>
            </a:r>
            <a:r>
              <a:rPr lang="en-US" sz="2000" dirty="0" err="1"/>
              <a:t>bánh</a:t>
            </a:r>
            <a:r>
              <a:rPr lang="en-US" sz="2000" dirty="0"/>
              <a:t> </a:t>
            </a:r>
            <a:r>
              <a:rPr lang="en-US" sz="2000" dirty="0" err="1"/>
              <a:t>xe</a:t>
            </a:r>
            <a:r>
              <a:rPr lang="en-US" sz="2000" dirty="0"/>
              <a:t> </a:t>
            </a:r>
            <a:r>
              <a:rPr lang="en-US" sz="2000" dirty="0" err="1"/>
              <a:t>cuộn</a:t>
            </a:r>
            <a:r>
              <a:rPr lang="en-US" sz="2000" dirty="0"/>
              <a:t> (scroll wheel).</a:t>
            </a:r>
            <a:endParaRPr lang="vi-VN" sz="2000" dirty="0"/>
          </a:p>
          <a:p>
            <a:r>
              <a:rPr lang="en-US" sz="2000" dirty="0"/>
              <a:t>4. 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xem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chương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cài</a:t>
            </a:r>
            <a:r>
              <a:rPr lang="en-US" sz="2000" dirty="0"/>
              <a:t> </a:t>
            </a:r>
            <a:r>
              <a:rPr lang="en-US" sz="2000" dirty="0" err="1"/>
              <a:t>đặt</a:t>
            </a:r>
            <a:r>
              <a:rPr lang="en-US" sz="2000" dirty="0"/>
              <a:t>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hệ</a:t>
            </a:r>
            <a:r>
              <a:rPr lang="en-US" sz="2000" dirty="0"/>
              <a:t> </a:t>
            </a:r>
            <a:r>
              <a:rPr lang="en-US" sz="2000" dirty="0" err="1"/>
              <a:t>thống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r>
              <a:rPr lang="en-US" sz="2000" dirty="0"/>
              <a:t>,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tùy</a:t>
            </a:r>
            <a:r>
              <a:rPr lang="en-US" sz="2000" dirty="0"/>
              <a:t> </a:t>
            </a:r>
            <a:r>
              <a:rPr lang="en-US" sz="2000" dirty="0" err="1"/>
              <a:t>chọn</a:t>
            </a:r>
            <a:r>
              <a:rPr lang="en-US" sz="2000" dirty="0"/>
              <a:t> </a:t>
            </a:r>
            <a:r>
              <a:rPr lang="en-US" sz="2000" dirty="0" err="1"/>
              <a:t>từ</a:t>
            </a:r>
            <a:r>
              <a:rPr lang="en-US" sz="2000" dirty="0"/>
              <a:t> </a:t>
            </a:r>
            <a:r>
              <a:rPr lang="en-US" sz="2000" dirty="0" err="1"/>
              <a:t>nút</a:t>
            </a:r>
            <a:r>
              <a:rPr lang="en-US" sz="2000" dirty="0"/>
              <a:t> Start </a:t>
            </a:r>
            <a:r>
              <a:rPr lang="en-US" sz="2000" dirty="0" err="1"/>
              <a:t>bạn</a:t>
            </a:r>
            <a:r>
              <a:rPr lang="en-US" sz="2000" dirty="0"/>
              <a:t> </a:t>
            </a:r>
            <a:r>
              <a:rPr lang="en-US" sz="2000" dirty="0" err="1"/>
              <a:t>sẽ</a:t>
            </a:r>
            <a:r>
              <a:rPr lang="en-US" sz="2000" dirty="0"/>
              <a:t> </a:t>
            </a:r>
            <a:r>
              <a:rPr lang="en-US" sz="2000" dirty="0" err="1"/>
              <a:t>sử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? </a:t>
            </a:r>
            <a:endParaRPr lang="vi-VN" sz="2000" dirty="0"/>
          </a:p>
          <a:p>
            <a:pPr marL="400050" lvl="1" indent="0">
              <a:buNone/>
            </a:pPr>
            <a:r>
              <a:rPr lang="en-US" sz="2000" dirty="0"/>
              <a:t>a. Documents</a:t>
            </a:r>
            <a:endParaRPr lang="vi-VN" sz="2000" dirty="0"/>
          </a:p>
          <a:p>
            <a:pPr marL="400050" lvl="1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b. </a:t>
            </a:r>
            <a:r>
              <a:rPr lang="en-US" sz="2000">
                <a:solidFill>
                  <a:srgbClr val="FF0000"/>
                </a:solidFill>
              </a:rPr>
              <a:t>All Programs</a:t>
            </a:r>
            <a:endParaRPr lang="vi-VN" sz="2000" dirty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n-US" sz="2000" dirty="0"/>
              <a:t>c. Search</a:t>
            </a:r>
            <a:endParaRPr lang="vi-VN" sz="2000" dirty="0"/>
          </a:p>
          <a:p>
            <a:pPr marL="400050" lvl="1" indent="0">
              <a:buNone/>
            </a:pPr>
            <a:r>
              <a:rPr lang="en-CA" sz="2000" dirty="0"/>
              <a:t>d. </a:t>
            </a:r>
            <a:r>
              <a:rPr lang="en-CA" sz="2000" dirty="0" err="1"/>
              <a:t>Danh</a:t>
            </a:r>
            <a:r>
              <a:rPr lang="en-CA" sz="2000" dirty="0"/>
              <a:t> </a:t>
            </a:r>
            <a:r>
              <a:rPr lang="en-CA" sz="2000" dirty="0" err="1"/>
              <a:t>sách</a:t>
            </a:r>
            <a:r>
              <a:rPr lang="en-CA" sz="2000" dirty="0"/>
              <a:t> </a:t>
            </a:r>
            <a:r>
              <a:rPr lang="en-CA" sz="2000" dirty="0" err="1"/>
              <a:t>các</a:t>
            </a:r>
            <a:r>
              <a:rPr lang="en-CA" sz="2000" dirty="0"/>
              <a:t> </a:t>
            </a:r>
            <a:r>
              <a:rPr lang="en-CA" sz="2000" dirty="0" err="1"/>
              <a:t>mục</a:t>
            </a:r>
            <a:r>
              <a:rPr lang="en-CA" sz="2000" dirty="0"/>
              <a:t> </a:t>
            </a:r>
            <a:r>
              <a:rPr lang="en-CA" sz="2000" dirty="0" err="1"/>
              <a:t>trong</a:t>
            </a:r>
            <a:r>
              <a:rPr lang="en-CA" sz="2000" dirty="0"/>
              <a:t> Quick Start</a:t>
            </a:r>
            <a:endParaRPr lang="vi-VN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827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Câu hỏi ôn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000" y="1508036"/>
            <a:ext cx="8385175" cy="4704126"/>
          </a:xfrm>
        </p:spPr>
        <p:txBody>
          <a:bodyPr>
            <a:normAutofit/>
          </a:bodyPr>
          <a:lstStyle/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 dirty="0"/>
              <a:t>5.	</a:t>
            </a:r>
            <a:r>
              <a:rPr lang="en-CA" sz="2000" dirty="0"/>
              <a:t> </a:t>
            </a:r>
            <a:r>
              <a:rPr lang="en-CA" sz="2000" dirty="0" err="1"/>
              <a:t>Khoanh</a:t>
            </a:r>
            <a:r>
              <a:rPr lang="en-CA" sz="2000" dirty="0"/>
              <a:t> </a:t>
            </a:r>
            <a:r>
              <a:rPr lang="en-CA" sz="2000" dirty="0" err="1"/>
              <a:t>tròn</a:t>
            </a:r>
            <a:r>
              <a:rPr lang="en-CA" sz="2000" dirty="0"/>
              <a:t> </a:t>
            </a:r>
            <a:r>
              <a:rPr lang="en-CA" sz="2000" dirty="0" err="1"/>
              <a:t>trong</a:t>
            </a:r>
            <a:r>
              <a:rPr lang="en-CA" sz="2000" dirty="0"/>
              <a:t> </a:t>
            </a:r>
            <a:r>
              <a:rPr lang="en-CA" sz="2000" dirty="0" err="1"/>
              <a:t>hình</a:t>
            </a:r>
            <a:r>
              <a:rPr lang="en-CA" sz="2000" dirty="0"/>
              <a:t> </a:t>
            </a:r>
            <a:r>
              <a:rPr lang="en-CA" sz="2000" dirty="0" err="1"/>
              <a:t>dưới</a:t>
            </a:r>
            <a:r>
              <a:rPr lang="en-CA" sz="2000" dirty="0"/>
              <a:t> </a:t>
            </a:r>
            <a:r>
              <a:rPr lang="en-CA" sz="2000" dirty="0" err="1"/>
              <a:t>đây</a:t>
            </a:r>
            <a:r>
              <a:rPr lang="en-CA" sz="2000" dirty="0"/>
              <a:t> </a:t>
            </a:r>
            <a:r>
              <a:rPr lang="en-CA" sz="2000" dirty="0" err="1"/>
              <a:t>vào</a:t>
            </a:r>
            <a:r>
              <a:rPr lang="en-CA" sz="2000" dirty="0"/>
              <a:t> </a:t>
            </a:r>
            <a:r>
              <a:rPr lang="en-CA" sz="2000" dirty="0" err="1"/>
              <a:t>nút</a:t>
            </a:r>
            <a:r>
              <a:rPr lang="en-CA" sz="2000" dirty="0"/>
              <a:t> </a:t>
            </a:r>
            <a:r>
              <a:rPr lang="en-CA" sz="2000" dirty="0" err="1"/>
              <a:t>mà</a:t>
            </a:r>
            <a:r>
              <a:rPr lang="en-CA" sz="2000" dirty="0"/>
              <a:t> </a:t>
            </a:r>
            <a:r>
              <a:rPr lang="en-CA" sz="2000" dirty="0" err="1"/>
              <a:t>bạn</a:t>
            </a:r>
            <a:r>
              <a:rPr lang="en-CA" sz="2000" dirty="0"/>
              <a:t> </a:t>
            </a:r>
            <a:r>
              <a:rPr lang="en-CA" sz="2000" dirty="0" err="1"/>
              <a:t>sẽ</a:t>
            </a:r>
            <a:r>
              <a:rPr lang="en-CA" sz="2000" dirty="0"/>
              <a:t> </a:t>
            </a:r>
            <a:r>
              <a:rPr lang="en-CA" sz="2000" dirty="0" err="1"/>
              <a:t>sử</a:t>
            </a:r>
            <a:r>
              <a:rPr lang="en-CA" sz="2000" dirty="0"/>
              <a:t> </a:t>
            </a:r>
            <a:r>
              <a:rPr lang="en-CA" sz="2000" dirty="0" err="1"/>
              <a:t>dụng</a:t>
            </a:r>
            <a:r>
              <a:rPr lang="en-CA" sz="2000" dirty="0"/>
              <a:t> </a:t>
            </a:r>
            <a:r>
              <a:rPr lang="en-CA" sz="2000" dirty="0" err="1"/>
              <a:t>trong</a:t>
            </a:r>
            <a:r>
              <a:rPr lang="en-CA" sz="2000" dirty="0"/>
              <a:t> </a:t>
            </a:r>
            <a:r>
              <a:rPr lang="en-CA" sz="2000" dirty="0" err="1"/>
              <a:t>vùng</a:t>
            </a:r>
            <a:r>
              <a:rPr lang="en-CA" sz="2000" dirty="0"/>
              <a:t> </a:t>
            </a:r>
            <a:r>
              <a:rPr lang="en-CA" sz="2000" dirty="0" err="1"/>
              <a:t>thông</a:t>
            </a:r>
            <a:r>
              <a:rPr lang="en-CA" sz="2000" dirty="0"/>
              <a:t> </a:t>
            </a:r>
            <a:r>
              <a:rPr lang="en-CA" sz="2000" dirty="0" err="1"/>
              <a:t>báo</a:t>
            </a:r>
            <a:r>
              <a:rPr lang="en-CA" sz="2000" dirty="0"/>
              <a:t> </a:t>
            </a:r>
            <a:r>
              <a:rPr lang="en-CA" sz="2000" dirty="0" err="1"/>
              <a:t>để</a:t>
            </a:r>
            <a:r>
              <a:rPr lang="en-CA" sz="2000" dirty="0"/>
              <a:t> </a:t>
            </a:r>
            <a:r>
              <a:rPr lang="en-CA" sz="2000" dirty="0" err="1"/>
              <a:t>hiển</a:t>
            </a:r>
            <a:r>
              <a:rPr lang="en-CA" sz="2000" dirty="0"/>
              <a:t> thị </a:t>
            </a:r>
            <a:r>
              <a:rPr lang="en-CA" sz="2000" dirty="0" err="1"/>
              <a:t>màn</a:t>
            </a:r>
            <a:r>
              <a:rPr lang="en-CA" sz="2000" dirty="0"/>
              <a:t> </a:t>
            </a:r>
            <a:r>
              <a:rPr lang="en-CA" sz="2000" dirty="0" err="1"/>
              <a:t>hình</a:t>
            </a:r>
            <a:r>
              <a:rPr lang="en-CA" sz="2000" dirty="0"/>
              <a:t> </a:t>
            </a:r>
            <a:r>
              <a:rPr lang="en-CA" sz="2000" dirty="0" err="1"/>
              <a:t>nền</a:t>
            </a:r>
            <a:r>
              <a:rPr lang="en-CA" sz="2000" dirty="0"/>
              <a:t> </a:t>
            </a:r>
            <a:r>
              <a:rPr lang="en-CA" sz="2000" dirty="0" err="1"/>
              <a:t>ngay</a:t>
            </a:r>
            <a:r>
              <a:rPr lang="en-CA" sz="2000" dirty="0"/>
              <a:t> </a:t>
            </a:r>
            <a:r>
              <a:rPr lang="en-CA" sz="2000" dirty="0" err="1"/>
              <a:t>lập</a:t>
            </a:r>
            <a:r>
              <a:rPr lang="en-CA" sz="2000" dirty="0"/>
              <a:t> </a:t>
            </a:r>
            <a:r>
              <a:rPr lang="en-CA" sz="2000" dirty="0" err="1"/>
              <a:t>tức</a:t>
            </a:r>
            <a:r>
              <a:rPr lang="vi-VN" sz="2000" dirty="0"/>
              <a:t>:</a:t>
            </a:r>
            <a:endParaRPr lang="en-US" sz="2000" dirty="0"/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x-none" sz="2000" dirty="0"/>
              <a:t>	</a:t>
            </a:r>
            <a:r>
              <a:rPr lang="en-US" sz="2000" dirty="0"/>
              <a:t> </a:t>
            </a:r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endParaRPr lang="en-US" sz="2000" dirty="0"/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 dirty="0"/>
              <a:t>6.	</a:t>
            </a:r>
            <a:r>
              <a:rPr lang="vi-VN" sz="2000" dirty="0"/>
              <a:t>Cách tốt nhất để tắt máy tính là gì?</a:t>
            </a:r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 dirty="0"/>
              <a:t>	</a:t>
            </a:r>
            <a:r>
              <a:rPr lang="vi-VN" sz="2000" dirty="0"/>
              <a:t>a.	Nhấn công tắc nguồn trên thùng máy.</a:t>
            </a:r>
            <a:endParaRPr lang="vi-VN" sz="2000" dirty="0">
              <a:solidFill>
                <a:srgbClr val="FF0000"/>
              </a:solidFill>
            </a:endParaRPr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 dirty="0">
                <a:solidFill>
                  <a:srgbClr val="FF0000"/>
                </a:solidFill>
              </a:rPr>
              <a:t>	</a:t>
            </a:r>
            <a:r>
              <a:rPr lang="vi-VN" sz="2000" dirty="0">
                <a:solidFill>
                  <a:srgbClr val="FF0000"/>
                </a:solidFill>
              </a:rPr>
              <a:t>b.	Chọn Shut down từ nút Start và </a:t>
            </a:r>
            <a:r>
              <a:rPr lang="vi-VN" sz="2000">
                <a:solidFill>
                  <a:srgbClr val="FF0000"/>
                </a:solidFill>
              </a:rPr>
              <a:t>để cho </a:t>
            </a:r>
            <a:r>
              <a:rPr lang="vi-VN" sz="2000" dirty="0">
                <a:solidFill>
                  <a:srgbClr val="FF0000"/>
                </a:solidFill>
              </a:rPr>
              <a:t>nó hoàn tất quá trình.</a:t>
            </a:r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 dirty="0"/>
              <a:t>	</a:t>
            </a:r>
            <a:r>
              <a:rPr lang="vi-VN" sz="2000" dirty="0"/>
              <a:t>c.	Nhấn tổ hợp phím </a:t>
            </a:r>
            <a:r>
              <a:rPr lang="en-US" sz="2000" dirty="0"/>
              <a:t>CTRL+ALT+DELETE </a:t>
            </a:r>
            <a:r>
              <a:rPr lang="en-US" sz="2000" dirty="0" err="1"/>
              <a:t>hai</a:t>
            </a:r>
            <a:r>
              <a:rPr lang="en-US" sz="2000" dirty="0"/>
              <a:t> </a:t>
            </a:r>
            <a:r>
              <a:rPr lang="en-US" sz="2000" dirty="0" err="1"/>
              <a:t>lần</a:t>
            </a:r>
            <a:endParaRPr lang="en-US" sz="2000" dirty="0"/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 dirty="0"/>
              <a:t>	d.	</a:t>
            </a:r>
            <a:r>
              <a:rPr lang="en-US" sz="2000" dirty="0" err="1"/>
              <a:t>Nhấn</a:t>
            </a:r>
            <a:r>
              <a:rPr lang="en-US" sz="2000" dirty="0"/>
              <a:t> ESC.</a:t>
            </a:r>
          </a:p>
        </p:txBody>
      </p:sp>
      <p:pic>
        <p:nvPicPr>
          <p:cNvPr id="4" name="Picture 3" descr="Description: C:\Users\swong\Documents\Manuals\IC3 GS4\7314 IC3 GS4\Screens\gs4-042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836" y="2413362"/>
            <a:ext cx="2699185" cy="46046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7</a:t>
            </a:fld>
            <a:endParaRPr lang="en-US"/>
          </a:p>
        </p:txBody>
      </p:sp>
      <p:sp>
        <p:nvSpPr>
          <p:cNvPr id="7" name="Hình Bầu dục 6">
            <a:extLst>
              <a:ext uri="{FF2B5EF4-FFF2-40B4-BE49-F238E27FC236}">
                <a16:creationId xmlns:a16="http://schemas.microsoft.com/office/drawing/2014/main" id="{EABA7AF7-086F-FD42-A80E-2C6E0A2B947C}"/>
              </a:ext>
            </a:extLst>
          </p:cNvPr>
          <p:cNvSpPr/>
          <p:nvPr/>
        </p:nvSpPr>
        <p:spPr bwMode="auto">
          <a:xfrm>
            <a:off x="297770" y="2680177"/>
            <a:ext cx="1828800" cy="1828800"/>
          </a:xfrm>
          <a:prstGeom prst="ellips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Hình Bầu dục 12">
            <a:extLst>
              <a:ext uri="{FF2B5EF4-FFF2-40B4-BE49-F238E27FC236}">
                <a16:creationId xmlns:a16="http://schemas.microsoft.com/office/drawing/2014/main" id="{013FA182-01E7-FB41-AA1C-3B2D555376F1}"/>
              </a:ext>
            </a:extLst>
          </p:cNvPr>
          <p:cNvSpPr/>
          <p:nvPr/>
        </p:nvSpPr>
        <p:spPr bwMode="auto">
          <a:xfrm>
            <a:off x="3588851" y="1729195"/>
            <a:ext cx="1828800" cy="1828800"/>
          </a:xfrm>
          <a:prstGeom prst="ellips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Hộp Văn bản 13">
            <a:extLst>
              <a:ext uri="{FF2B5EF4-FFF2-40B4-BE49-F238E27FC236}">
                <a16:creationId xmlns:a16="http://schemas.microsoft.com/office/drawing/2014/main" id="{6C417964-1345-2F43-BE28-C66CA5564F39}"/>
              </a:ext>
            </a:extLst>
          </p:cNvPr>
          <p:cNvSpPr txBox="1"/>
          <p:nvPr/>
        </p:nvSpPr>
        <p:spPr>
          <a:xfrm>
            <a:off x="4113893" y="2331356"/>
            <a:ext cx="458107" cy="8481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l"/>
            <a:endParaRPr lang="vi-VN"/>
          </a:p>
        </p:txBody>
      </p:sp>
      <p:sp>
        <p:nvSpPr>
          <p:cNvPr id="15" name="Hình Bầu dục 14">
            <a:extLst>
              <a:ext uri="{FF2B5EF4-FFF2-40B4-BE49-F238E27FC236}">
                <a16:creationId xmlns:a16="http://schemas.microsoft.com/office/drawing/2014/main" id="{07C64F99-BCF6-5042-BECD-62B897056864}"/>
              </a:ext>
            </a:extLst>
          </p:cNvPr>
          <p:cNvSpPr/>
          <p:nvPr/>
        </p:nvSpPr>
        <p:spPr bwMode="auto">
          <a:xfrm>
            <a:off x="3810000" y="2698750"/>
            <a:ext cx="1828800" cy="1828800"/>
          </a:xfrm>
          <a:prstGeom prst="ellips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922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Câu hỏi ôn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000" y="1440000"/>
            <a:ext cx="8385175" cy="2368325"/>
          </a:xfrm>
        </p:spPr>
        <p:txBody>
          <a:bodyPr>
            <a:normAutofit/>
          </a:bodyPr>
          <a:lstStyle/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 dirty="0"/>
              <a:t>7.</a:t>
            </a:r>
            <a:r>
              <a:rPr lang="en-US" sz="2000"/>
              <a:t>	</a:t>
            </a:r>
            <a:r>
              <a:rPr lang="vi-VN" sz="2000"/>
              <a:t>Gói dịch vụ (service pack) là gì?</a:t>
            </a:r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>
                <a:solidFill>
                  <a:srgbClr val="FF0000"/>
                </a:solidFill>
              </a:rPr>
              <a:t>	</a:t>
            </a:r>
            <a:r>
              <a:rPr lang="vi-VN" sz="2000">
                <a:solidFill>
                  <a:srgbClr val="FF0000"/>
                </a:solidFill>
              </a:rPr>
              <a:t>a.	Một tập hợp các bản cập nhật phần mềm.</a:t>
            </a:r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/>
              <a:t>	</a:t>
            </a:r>
            <a:r>
              <a:rPr lang="vi-VN" sz="2000"/>
              <a:t>b.	Một hình thức của phần mềm gián điệp.</a:t>
            </a:r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/>
              <a:t>	</a:t>
            </a:r>
            <a:r>
              <a:rPr lang="vi-VN" sz="2000"/>
              <a:t>c.	Một chế độ tắt máy được thiết kế để tiết kiệm pin</a:t>
            </a:r>
          </a:p>
          <a:p>
            <a:pPr marL="347663" indent="-347663">
              <a:buNone/>
              <a:tabLst>
                <a:tab pos="347663" algn="l"/>
                <a:tab pos="623888" algn="l"/>
              </a:tabLst>
            </a:pPr>
            <a:r>
              <a:rPr lang="en-US" sz="2000"/>
              <a:t>	</a:t>
            </a:r>
            <a:r>
              <a:rPr lang="vi-VN" sz="2000"/>
              <a:t>d.	Một hệ điều hành nhúng.</a:t>
            </a:r>
            <a:endParaRPr lang="vi-VN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IIG Vietnam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6C65-6715-49C2-A781-2C0369051A1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131869"/>
      </p:ext>
    </p:extLst>
  </p:cSld>
  <p:clrMapOvr>
    <a:masterClrMapping/>
  </p:clrMapOvr>
</p:sld>
</file>

<file path=ppt/theme/theme1.xml><?xml version="1.0" encoding="utf-8"?>
<a:theme xmlns:a="http://schemas.openxmlformats.org/drawingml/2006/main" name="2_Default Design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2_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All in One</Template>
  <TotalTime>4036</TotalTime>
  <Words>488</Words>
  <Application>Microsoft Office PowerPoint</Application>
  <PresentationFormat>Khổ Giấy (8.5x11 in)</PresentationFormat>
  <Paragraphs>100</Paragraphs>
  <Slides>8</Slides>
  <Notes>7</Notes>
  <HiddenSlides>0</HiddenSlides>
  <MMClips>0</MMClips>
  <ScaleCrop>false</ScaleCrop>
  <HeadingPairs>
    <vt:vector size="4" baseType="variant">
      <vt:variant>
        <vt:lpstr>Chủ đề</vt:lpstr>
      </vt:variant>
      <vt:variant>
        <vt:i4>1</vt:i4>
      </vt:variant>
      <vt:variant>
        <vt:lpstr>Tiêu đề Bản chiếu</vt:lpstr>
      </vt:variant>
      <vt:variant>
        <vt:i4>8</vt:i4>
      </vt:variant>
    </vt:vector>
  </HeadingPairs>
  <TitlesOfParts>
    <vt:vector size="9" baseType="lpstr">
      <vt:lpstr>2_Default Design</vt:lpstr>
      <vt:lpstr>Máy tính căn bản</vt:lpstr>
      <vt:lpstr>Giới thiệu bài thi IC3</vt:lpstr>
      <vt:lpstr>Mục tiêu bài học</vt:lpstr>
      <vt:lpstr>Tóm tắt bài học</vt:lpstr>
      <vt:lpstr>Câu hỏi ôn tập</vt:lpstr>
      <vt:lpstr>Câu hỏi ôn tập</vt:lpstr>
      <vt:lpstr>Câu hỏi ôn tập</vt:lpstr>
      <vt:lpstr>Câu hỏi ôn tập</vt:lpstr>
    </vt:vector>
  </TitlesOfParts>
  <Company>CCI Learning Solutions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CCI Learning Solutions Inc.</dc:creator>
  <cp:lastModifiedBy>thuphuong180903@gmail.com</cp:lastModifiedBy>
  <cp:revision>630</cp:revision>
  <dcterms:created xsi:type="dcterms:W3CDTF">2007-03-28T02:59:08Z</dcterms:created>
  <dcterms:modified xsi:type="dcterms:W3CDTF">2021-11-01T07:17:19Z</dcterms:modified>
</cp:coreProperties>
</file>