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48" r:id="rId1"/>
    <p:sldMasterId id="2147483661" r:id="rId2"/>
  </p:sldMasterIdLst>
  <p:notesMasterIdLst>
    <p:notesMasterId r:id="rId51"/>
  </p:notesMasterIdLst>
  <p:handoutMasterIdLst>
    <p:handoutMasterId r:id="rId52"/>
  </p:handoutMasterIdLst>
  <p:sldIdLst>
    <p:sldId id="539" r:id="rId3"/>
    <p:sldId id="818" r:id="rId4"/>
    <p:sldId id="711" r:id="rId5"/>
    <p:sldId id="1081" r:id="rId6"/>
    <p:sldId id="882" r:id="rId7"/>
    <p:sldId id="884" r:id="rId8"/>
    <p:sldId id="886" r:id="rId9"/>
    <p:sldId id="888" r:id="rId10"/>
    <p:sldId id="890" r:id="rId11"/>
    <p:sldId id="892" r:id="rId12"/>
    <p:sldId id="894" r:id="rId13"/>
    <p:sldId id="896" r:id="rId14"/>
    <p:sldId id="898" r:id="rId15"/>
    <p:sldId id="900" r:id="rId16"/>
    <p:sldId id="902" r:id="rId17"/>
    <p:sldId id="904" r:id="rId18"/>
    <p:sldId id="906" r:id="rId19"/>
    <p:sldId id="908" r:id="rId20"/>
    <p:sldId id="910" r:id="rId21"/>
    <p:sldId id="912" r:id="rId22"/>
    <p:sldId id="914" r:id="rId23"/>
    <p:sldId id="716" r:id="rId24"/>
    <p:sldId id="916" r:id="rId25"/>
    <p:sldId id="918" r:id="rId26"/>
    <p:sldId id="920" r:id="rId27"/>
    <p:sldId id="922" r:id="rId28"/>
    <p:sldId id="924" r:id="rId29"/>
    <p:sldId id="926" r:id="rId30"/>
    <p:sldId id="928" r:id="rId31"/>
    <p:sldId id="930" r:id="rId32"/>
    <p:sldId id="932" r:id="rId33"/>
    <p:sldId id="1100" r:id="rId34"/>
    <p:sldId id="934" r:id="rId35"/>
    <p:sldId id="1122" r:id="rId36"/>
    <p:sldId id="1123" r:id="rId37"/>
    <p:sldId id="936" r:id="rId38"/>
    <p:sldId id="1124" r:id="rId39"/>
    <p:sldId id="938" r:id="rId40"/>
    <p:sldId id="1127" r:id="rId41"/>
    <p:sldId id="940" r:id="rId42"/>
    <p:sldId id="1128" r:id="rId43"/>
    <p:sldId id="942" r:id="rId44"/>
    <p:sldId id="1129" r:id="rId45"/>
    <p:sldId id="944" r:id="rId46"/>
    <p:sldId id="946" r:id="rId47"/>
    <p:sldId id="1125" r:id="rId48"/>
    <p:sldId id="948" r:id="rId49"/>
    <p:sldId id="950" r:id="rId50"/>
  </p:sldIdLst>
  <p:sldSz cx="9144000" cy="6858000" type="screen4x3"/>
  <p:notesSz cx="7100888" cy="93884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830D"/>
    <a:srgbClr val="182F92"/>
    <a:srgbClr val="A92379"/>
    <a:srgbClr val="087600"/>
    <a:srgbClr val="163794"/>
    <a:srgbClr val="006C1F"/>
    <a:srgbClr val="FF9933"/>
    <a:srgbClr val="99117C"/>
    <a:srgbClr val="348A20"/>
    <a:srgbClr val="A47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8224" autoAdjust="0"/>
  </p:normalViewPr>
  <p:slideViewPr>
    <p:cSldViewPr>
      <p:cViewPr>
        <p:scale>
          <a:sx n="81" d="100"/>
          <a:sy n="81" d="100"/>
        </p:scale>
        <p:origin x="-1008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51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96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CE6928-7E3C-41B0-A017-80EEBACE1F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44F81B3-D77E-446D-B566-00AF4838B42E}">
      <dgm:prSet/>
      <dgm:spPr/>
      <dgm:t>
        <a:bodyPr/>
        <a:lstStyle/>
        <a:p>
          <a:pPr rtl="0"/>
          <a:r>
            <a:rPr lang="vi-VN" dirty="0" smtClean="0"/>
            <a:t>R0 = R1 + R2 + R3</a:t>
          </a:r>
          <a:endParaRPr lang="en-US" dirty="0"/>
        </a:p>
      </dgm:t>
    </dgm:pt>
    <dgm:pt modelId="{CCBDACC1-9FA8-428C-8D25-90E6A70AF00E}" type="parTrans" cxnId="{A7B3672E-B975-4C20-854E-AF30888AD13F}">
      <dgm:prSet/>
      <dgm:spPr/>
      <dgm:t>
        <a:bodyPr/>
        <a:lstStyle/>
        <a:p>
          <a:endParaRPr lang="en-US"/>
        </a:p>
      </dgm:t>
    </dgm:pt>
    <dgm:pt modelId="{E007DAA1-E8BB-4806-961E-D12A579C7C31}" type="sibTrans" cxnId="{A7B3672E-B975-4C20-854E-AF30888AD13F}">
      <dgm:prSet/>
      <dgm:spPr/>
      <dgm:t>
        <a:bodyPr/>
        <a:lstStyle/>
        <a:p>
          <a:endParaRPr lang="en-US"/>
        </a:p>
      </dgm:t>
    </dgm:pt>
    <dgm:pt modelId="{4EDB8839-BC0D-4B9E-B0A7-2C52A00C6576}">
      <dgm:prSet/>
      <dgm:spPr/>
      <dgm:t>
        <a:bodyPr/>
        <a:lstStyle/>
        <a:p>
          <a:pPr rtl="0"/>
          <a:r>
            <a:rPr lang="vi-VN" smtClean="0"/>
            <a:t>I0 = I1 =I2 = I3</a:t>
          </a:r>
          <a:endParaRPr lang="en-US"/>
        </a:p>
      </dgm:t>
    </dgm:pt>
    <dgm:pt modelId="{1346EF72-5CF8-44DD-8AEF-823DC8DDC43C}" type="parTrans" cxnId="{49B21830-E977-4DAB-8C89-B5A511DF1040}">
      <dgm:prSet/>
      <dgm:spPr/>
      <dgm:t>
        <a:bodyPr/>
        <a:lstStyle/>
        <a:p>
          <a:endParaRPr lang="en-US"/>
        </a:p>
      </dgm:t>
    </dgm:pt>
    <dgm:pt modelId="{5C2EF752-2D6B-495A-937F-E1FB2C5E3AD4}" type="sibTrans" cxnId="{49B21830-E977-4DAB-8C89-B5A511DF1040}">
      <dgm:prSet/>
      <dgm:spPr/>
      <dgm:t>
        <a:bodyPr/>
        <a:lstStyle/>
        <a:p>
          <a:endParaRPr lang="en-US"/>
        </a:p>
      </dgm:t>
    </dgm:pt>
    <dgm:pt modelId="{A6082A8B-B36B-4D87-B604-8664F84D7CC3}">
      <dgm:prSet/>
      <dgm:spPr/>
      <dgm:t>
        <a:bodyPr/>
        <a:lstStyle/>
        <a:p>
          <a:pPr rtl="0"/>
          <a:r>
            <a:rPr lang="vi-VN" smtClean="0"/>
            <a:t>U0 = U1 + U2 + U3</a:t>
          </a:r>
          <a:endParaRPr lang="en-US"/>
        </a:p>
      </dgm:t>
    </dgm:pt>
    <dgm:pt modelId="{4A20DA7C-6D04-4CA1-8D25-291CD052CC96}" type="parTrans" cxnId="{19FC3F45-987C-4832-BED5-1DE8E06BBD19}">
      <dgm:prSet/>
      <dgm:spPr/>
      <dgm:t>
        <a:bodyPr/>
        <a:lstStyle/>
        <a:p>
          <a:endParaRPr lang="en-US"/>
        </a:p>
      </dgm:t>
    </dgm:pt>
    <dgm:pt modelId="{351AEC52-A611-4480-B66F-634BEC826A57}" type="sibTrans" cxnId="{19FC3F45-987C-4832-BED5-1DE8E06BBD19}">
      <dgm:prSet/>
      <dgm:spPr/>
      <dgm:t>
        <a:bodyPr/>
        <a:lstStyle/>
        <a:p>
          <a:endParaRPr lang="en-US"/>
        </a:p>
      </dgm:t>
    </dgm:pt>
    <dgm:pt modelId="{3D06F8B2-7727-468C-A09E-BB2E3991A9DC}" type="pres">
      <dgm:prSet presAssocID="{19CE6928-7E3C-41B0-A017-80EEBACE1F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E8ACB7-03A3-4C3C-AC5A-D585CBCB4F08}" type="pres">
      <dgm:prSet presAssocID="{D44F81B3-D77E-446D-B566-00AF4838B42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9DCA79-8061-4AC9-B3C2-D4B74394098F}" type="pres">
      <dgm:prSet presAssocID="{E007DAA1-E8BB-4806-961E-D12A579C7C31}" presName="spacer" presStyleCnt="0"/>
      <dgm:spPr/>
    </dgm:pt>
    <dgm:pt modelId="{8274F1D0-A699-497F-B9D6-24D455E88896}" type="pres">
      <dgm:prSet presAssocID="{4EDB8839-BC0D-4B9E-B0A7-2C52A00C657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4D261-64ED-4192-8DEF-5B9D80A6EEEC}" type="pres">
      <dgm:prSet presAssocID="{5C2EF752-2D6B-495A-937F-E1FB2C5E3AD4}" presName="spacer" presStyleCnt="0"/>
      <dgm:spPr/>
    </dgm:pt>
    <dgm:pt modelId="{8F3F3CFC-F925-43E3-848C-32287FB94CC5}" type="pres">
      <dgm:prSet presAssocID="{A6082A8B-B36B-4D87-B604-8664F84D7CC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9FC3F45-987C-4832-BED5-1DE8E06BBD19}" srcId="{19CE6928-7E3C-41B0-A017-80EEBACE1FAE}" destId="{A6082A8B-B36B-4D87-B604-8664F84D7CC3}" srcOrd="2" destOrd="0" parTransId="{4A20DA7C-6D04-4CA1-8D25-291CD052CC96}" sibTransId="{351AEC52-A611-4480-B66F-634BEC826A57}"/>
    <dgm:cxn modelId="{A7B3672E-B975-4C20-854E-AF30888AD13F}" srcId="{19CE6928-7E3C-41B0-A017-80EEBACE1FAE}" destId="{D44F81B3-D77E-446D-B566-00AF4838B42E}" srcOrd="0" destOrd="0" parTransId="{CCBDACC1-9FA8-428C-8D25-90E6A70AF00E}" sibTransId="{E007DAA1-E8BB-4806-961E-D12A579C7C31}"/>
    <dgm:cxn modelId="{49B21830-E977-4DAB-8C89-B5A511DF1040}" srcId="{19CE6928-7E3C-41B0-A017-80EEBACE1FAE}" destId="{4EDB8839-BC0D-4B9E-B0A7-2C52A00C6576}" srcOrd="1" destOrd="0" parTransId="{1346EF72-5CF8-44DD-8AEF-823DC8DDC43C}" sibTransId="{5C2EF752-2D6B-495A-937F-E1FB2C5E3AD4}"/>
    <dgm:cxn modelId="{C9E4F655-04E8-4E70-991B-B5AE53AA7893}" type="presOf" srcId="{4EDB8839-BC0D-4B9E-B0A7-2C52A00C6576}" destId="{8274F1D0-A699-497F-B9D6-24D455E88896}" srcOrd="0" destOrd="0" presId="urn:microsoft.com/office/officeart/2005/8/layout/vList2"/>
    <dgm:cxn modelId="{6CDC790F-B654-48E0-B456-C89606C6A069}" type="presOf" srcId="{19CE6928-7E3C-41B0-A017-80EEBACE1FAE}" destId="{3D06F8B2-7727-468C-A09E-BB2E3991A9DC}" srcOrd="0" destOrd="0" presId="urn:microsoft.com/office/officeart/2005/8/layout/vList2"/>
    <dgm:cxn modelId="{6EEF3B96-7A60-4E34-9C19-81F3A05CF9FF}" type="presOf" srcId="{D44F81B3-D77E-446D-B566-00AF4838B42E}" destId="{70E8ACB7-03A3-4C3C-AC5A-D585CBCB4F08}" srcOrd="0" destOrd="0" presId="urn:microsoft.com/office/officeart/2005/8/layout/vList2"/>
    <dgm:cxn modelId="{5995B1DC-50EA-4CDF-9014-F7A0AF4B8AA2}" type="presOf" srcId="{A6082A8B-B36B-4D87-B604-8664F84D7CC3}" destId="{8F3F3CFC-F925-43E3-848C-32287FB94CC5}" srcOrd="0" destOrd="0" presId="urn:microsoft.com/office/officeart/2005/8/layout/vList2"/>
    <dgm:cxn modelId="{C52A2180-FAE0-4A3D-8549-896A89E374E5}" type="presParOf" srcId="{3D06F8B2-7727-468C-A09E-BB2E3991A9DC}" destId="{70E8ACB7-03A3-4C3C-AC5A-D585CBCB4F08}" srcOrd="0" destOrd="0" presId="urn:microsoft.com/office/officeart/2005/8/layout/vList2"/>
    <dgm:cxn modelId="{DD3DA776-05CC-42C3-ACBF-A798340C770C}" type="presParOf" srcId="{3D06F8B2-7727-468C-A09E-BB2E3991A9DC}" destId="{9F9DCA79-8061-4AC9-B3C2-D4B74394098F}" srcOrd="1" destOrd="0" presId="urn:microsoft.com/office/officeart/2005/8/layout/vList2"/>
    <dgm:cxn modelId="{A55BB64B-F374-44FC-985D-BE02704A46EF}" type="presParOf" srcId="{3D06F8B2-7727-468C-A09E-BB2E3991A9DC}" destId="{8274F1D0-A699-497F-B9D6-24D455E88896}" srcOrd="2" destOrd="0" presId="urn:microsoft.com/office/officeart/2005/8/layout/vList2"/>
    <dgm:cxn modelId="{253B064D-1AC7-4DD2-B86B-B5EAA881F78F}" type="presParOf" srcId="{3D06F8B2-7727-468C-A09E-BB2E3991A9DC}" destId="{D8D4D261-64ED-4192-8DEF-5B9D80A6EEEC}" srcOrd="3" destOrd="0" presId="urn:microsoft.com/office/officeart/2005/8/layout/vList2"/>
    <dgm:cxn modelId="{84E7DB76-6D0F-481D-9219-0FC18E12187B}" type="presParOf" srcId="{3D06F8B2-7727-468C-A09E-BB2E3991A9DC}" destId="{8F3F3CFC-F925-43E3-848C-32287FB94CC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CE6928-7E3C-41B0-A017-80EEBACE1F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4F81B3-D77E-446D-B566-00AF4838B42E}">
      <dgm:prSet/>
      <dgm:spPr/>
      <dgm:t>
        <a:bodyPr/>
        <a:lstStyle/>
        <a:p>
          <a:pPr rtl="0"/>
          <a:r>
            <a:rPr lang="vi-VN" dirty="0" smtClean="0"/>
            <a:t>R0 = 1/(1/R1 + 1/R2 + 1/R3)</a:t>
          </a:r>
          <a:endParaRPr lang="en-US" dirty="0"/>
        </a:p>
      </dgm:t>
    </dgm:pt>
    <dgm:pt modelId="{CCBDACC1-9FA8-428C-8D25-90E6A70AF00E}" type="parTrans" cxnId="{A7B3672E-B975-4C20-854E-AF30888AD13F}">
      <dgm:prSet/>
      <dgm:spPr/>
      <dgm:t>
        <a:bodyPr/>
        <a:lstStyle/>
        <a:p>
          <a:endParaRPr lang="en-US"/>
        </a:p>
      </dgm:t>
    </dgm:pt>
    <dgm:pt modelId="{E007DAA1-E8BB-4806-961E-D12A579C7C31}" type="sibTrans" cxnId="{A7B3672E-B975-4C20-854E-AF30888AD13F}">
      <dgm:prSet/>
      <dgm:spPr/>
      <dgm:t>
        <a:bodyPr/>
        <a:lstStyle/>
        <a:p>
          <a:endParaRPr lang="en-US"/>
        </a:p>
      </dgm:t>
    </dgm:pt>
    <dgm:pt modelId="{4EDB8839-BC0D-4B9E-B0A7-2C52A00C6576}">
      <dgm:prSet/>
      <dgm:spPr/>
      <dgm:t>
        <a:bodyPr/>
        <a:lstStyle/>
        <a:p>
          <a:pPr rtl="0"/>
          <a:r>
            <a:rPr lang="vi-VN" dirty="0" smtClean="0"/>
            <a:t>I0 = I1 + I2 + I3</a:t>
          </a:r>
          <a:endParaRPr lang="en-US" dirty="0"/>
        </a:p>
      </dgm:t>
    </dgm:pt>
    <dgm:pt modelId="{1346EF72-5CF8-44DD-8AEF-823DC8DDC43C}" type="parTrans" cxnId="{49B21830-E977-4DAB-8C89-B5A511DF1040}">
      <dgm:prSet/>
      <dgm:spPr/>
      <dgm:t>
        <a:bodyPr/>
        <a:lstStyle/>
        <a:p>
          <a:endParaRPr lang="en-US"/>
        </a:p>
      </dgm:t>
    </dgm:pt>
    <dgm:pt modelId="{5C2EF752-2D6B-495A-937F-E1FB2C5E3AD4}" type="sibTrans" cxnId="{49B21830-E977-4DAB-8C89-B5A511DF1040}">
      <dgm:prSet/>
      <dgm:spPr/>
      <dgm:t>
        <a:bodyPr/>
        <a:lstStyle/>
        <a:p>
          <a:endParaRPr lang="en-US"/>
        </a:p>
      </dgm:t>
    </dgm:pt>
    <dgm:pt modelId="{A6082A8B-B36B-4D87-B604-8664F84D7CC3}">
      <dgm:prSet/>
      <dgm:spPr/>
      <dgm:t>
        <a:bodyPr/>
        <a:lstStyle/>
        <a:p>
          <a:pPr rtl="0"/>
          <a:r>
            <a:rPr lang="vi-VN" dirty="0" smtClean="0"/>
            <a:t>U0 = U1 = U2 = U3</a:t>
          </a:r>
          <a:endParaRPr lang="en-US" dirty="0"/>
        </a:p>
      </dgm:t>
    </dgm:pt>
    <dgm:pt modelId="{4A20DA7C-6D04-4CA1-8D25-291CD052CC96}" type="parTrans" cxnId="{19FC3F45-987C-4832-BED5-1DE8E06BBD19}">
      <dgm:prSet/>
      <dgm:spPr/>
      <dgm:t>
        <a:bodyPr/>
        <a:lstStyle/>
        <a:p>
          <a:endParaRPr lang="en-US"/>
        </a:p>
      </dgm:t>
    </dgm:pt>
    <dgm:pt modelId="{351AEC52-A611-4480-B66F-634BEC826A57}" type="sibTrans" cxnId="{19FC3F45-987C-4832-BED5-1DE8E06BBD19}">
      <dgm:prSet/>
      <dgm:spPr/>
      <dgm:t>
        <a:bodyPr/>
        <a:lstStyle/>
        <a:p>
          <a:endParaRPr lang="en-US"/>
        </a:p>
      </dgm:t>
    </dgm:pt>
    <dgm:pt modelId="{3D06F8B2-7727-468C-A09E-BB2E3991A9DC}" type="pres">
      <dgm:prSet presAssocID="{19CE6928-7E3C-41B0-A017-80EEBACE1F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E8ACB7-03A3-4C3C-AC5A-D585CBCB4F08}" type="pres">
      <dgm:prSet presAssocID="{D44F81B3-D77E-446D-B566-00AF4838B42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9DCA79-8061-4AC9-B3C2-D4B74394098F}" type="pres">
      <dgm:prSet presAssocID="{E007DAA1-E8BB-4806-961E-D12A579C7C31}" presName="spacer" presStyleCnt="0"/>
      <dgm:spPr/>
    </dgm:pt>
    <dgm:pt modelId="{8274F1D0-A699-497F-B9D6-24D455E88896}" type="pres">
      <dgm:prSet presAssocID="{4EDB8839-BC0D-4B9E-B0A7-2C52A00C657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4D261-64ED-4192-8DEF-5B9D80A6EEEC}" type="pres">
      <dgm:prSet presAssocID="{5C2EF752-2D6B-495A-937F-E1FB2C5E3AD4}" presName="spacer" presStyleCnt="0"/>
      <dgm:spPr/>
    </dgm:pt>
    <dgm:pt modelId="{8F3F3CFC-F925-43E3-848C-32287FB94CC5}" type="pres">
      <dgm:prSet presAssocID="{A6082A8B-B36B-4D87-B604-8664F84D7CC3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9FC3F45-987C-4832-BED5-1DE8E06BBD19}" srcId="{19CE6928-7E3C-41B0-A017-80EEBACE1FAE}" destId="{A6082A8B-B36B-4D87-B604-8664F84D7CC3}" srcOrd="2" destOrd="0" parTransId="{4A20DA7C-6D04-4CA1-8D25-291CD052CC96}" sibTransId="{351AEC52-A611-4480-B66F-634BEC826A57}"/>
    <dgm:cxn modelId="{D14A0B74-F63C-4F1B-A59C-49EC971F3897}" type="presOf" srcId="{4EDB8839-BC0D-4B9E-B0A7-2C52A00C6576}" destId="{8274F1D0-A699-497F-B9D6-24D455E88896}" srcOrd="0" destOrd="0" presId="urn:microsoft.com/office/officeart/2005/8/layout/vList2"/>
    <dgm:cxn modelId="{A7B3672E-B975-4C20-854E-AF30888AD13F}" srcId="{19CE6928-7E3C-41B0-A017-80EEBACE1FAE}" destId="{D44F81B3-D77E-446D-B566-00AF4838B42E}" srcOrd="0" destOrd="0" parTransId="{CCBDACC1-9FA8-428C-8D25-90E6A70AF00E}" sibTransId="{E007DAA1-E8BB-4806-961E-D12A579C7C31}"/>
    <dgm:cxn modelId="{49B21830-E977-4DAB-8C89-B5A511DF1040}" srcId="{19CE6928-7E3C-41B0-A017-80EEBACE1FAE}" destId="{4EDB8839-BC0D-4B9E-B0A7-2C52A00C6576}" srcOrd="1" destOrd="0" parTransId="{1346EF72-5CF8-44DD-8AEF-823DC8DDC43C}" sibTransId="{5C2EF752-2D6B-495A-937F-E1FB2C5E3AD4}"/>
    <dgm:cxn modelId="{02F8C8A4-0C1C-4045-B024-60D0C2CD94CB}" type="presOf" srcId="{19CE6928-7E3C-41B0-A017-80EEBACE1FAE}" destId="{3D06F8B2-7727-468C-A09E-BB2E3991A9DC}" srcOrd="0" destOrd="0" presId="urn:microsoft.com/office/officeart/2005/8/layout/vList2"/>
    <dgm:cxn modelId="{DA364D90-3615-4F5C-8290-BC35C1A6BA74}" type="presOf" srcId="{D44F81B3-D77E-446D-B566-00AF4838B42E}" destId="{70E8ACB7-03A3-4C3C-AC5A-D585CBCB4F08}" srcOrd="0" destOrd="0" presId="urn:microsoft.com/office/officeart/2005/8/layout/vList2"/>
    <dgm:cxn modelId="{BD7221E7-3F4C-4961-B307-21708F9B9618}" type="presOf" srcId="{A6082A8B-B36B-4D87-B604-8664F84D7CC3}" destId="{8F3F3CFC-F925-43E3-848C-32287FB94CC5}" srcOrd="0" destOrd="0" presId="urn:microsoft.com/office/officeart/2005/8/layout/vList2"/>
    <dgm:cxn modelId="{E67A27E6-327D-4599-9F3C-457474AA5791}" type="presParOf" srcId="{3D06F8B2-7727-468C-A09E-BB2E3991A9DC}" destId="{70E8ACB7-03A3-4C3C-AC5A-D585CBCB4F08}" srcOrd="0" destOrd="0" presId="urn:microsoft.com/office/officeart/2005/8/layout/vList2"/>
    <dgm:cxn modelId="{E65183DB-F110-43A6-9E0D-65FE1D6FCF3B}" type="presParOf" srcId="{3D06F8B2-7727-468C-A09E-BB2E3991A9DC}" destId="{9F9DCA79-8061-4AC9-B3C2-D4B74394098F}" srcOrd="1" destOrd="0" presId="urn:microsoft.com/office/officeart/2005/8/layout/vList2"/>
    <dgm:cxn modelId="{0B14CF7F-03D0-4AF5-8860-2D287920BE44}" type="presParOf" srcId="{3D06F8B2-7727-468C-A09E-BB2E3991A9DC}" destId="{8274F1D0-A699-497F-B9D6-24D455E88896}" srcOrd="2" destOrd="0" presId="urn:microsoft.com/office/officeart/2005/8/layout/vList2"/>
    <dgm:cxn modelId="{9659F507-C5E6-4D96-B013-B0DEEA78725B}" type="presParOf" srcId="{3D06F8B2-7727-468C-A09E-BB2E3991A9DC}" destId="{D8D4D261-64ED-4192-8DEF-5B9D80A6EEEC}" srcOrd="3" destOrd="0" presId="urn:microsoft.com/office/officeart/2005/8/layout/vList2"/>
    <dgm:cxn modelId="{2728BD85-FDBF-47D0-B90C-477C8EC9D6F4}" type="presParOf" srcId="{3D06F8B2-7727-468C-A09E-BB2E3991A9DC}" destId="{8F3F3CFC-F925-43E3-848C-32287FB94CC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CE6928-7E3C-41B0-A017-80EEBACE1F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4F81B3-D77E-446D-B566-00AF4838B42E}">
      <dgm:prSet custT="1"/>
      <dgm:spPr/>
      <dgm:t>
        <a:bodyPr/>
        <a:lstStyle/>
        <a:p>
          <a:pPr rtl="0"/>
          <a:r>
            <a:rPr lang="vi-VN" sz="2400" dirty="0" smtClean="0"/>
            <a:t>Đo điện trở của 1 biến trở</a:t>
          </a:r>
          <a:endParaRPr lang="en-US" sz="2400" dirty="0"/>
        </a:p>
      </dgm:t>
    </dgm:pt>
    <dgm:pt modelId="{CCBDACC1-9FA8-428C-8D25-90E6A70AF00E}" type="parTrans" cxnId="{A7B3672E-B975-4C20-854E-AF30888AD13F}">
      <dgm:prSet/>
      <dgm:spPr/>
      <dgm:t>
        <a:bodyPr/>
        <a:lstStyle/>
        <a:p>
          <a:endParaRPr lang="en-US" sz="2400"/>
        </a:p>
      </dgm:t>
    </dgm:pt>
    <dgm:pt modelId="{E007DAA1-E8BB-4806-961E-D12A579C7C31}" type="sibTrans" cxnId="{A7B3672E-B975-4C20-854E-AF30888AD13F}">
      <dgm:prSet/>
      <dgm:spPr/>
      <dgm:t>
        <a:bodyPr/>
        <a:lstStyle/>
        <a:p>
          <a:endParaRPr lang="en-US" sz="2400"/>
        </a:p>
      </dgm:t>
    </dgm:pt>
    <dgm:pt modelId="{4EDB8839-BC0D-4B9E-B0A7-2C52A00C6576}">
      <dgm:prSet custT="1"/>
      <dgm:spPr/>
      <dgm:t>
        <a:bodyPr/>
        <a:lstStyle/>
        <a:p>
          <a:pPr rtl="0"/>
          <a:r>
            <a:rPr lang="vi-VN" sz="2400" dirty="0" smtClean="0"/>
            <a:t>Thông mạch</a:t>
          </a:r>
          <a:endParaRPr lang="en-US" sz="2400" dirty="0"/>
        </a:p>
      </dgm:t>
    </dgm:pt>
    <dgm:pt modelId="{1346EF72-5CF8-44DD-8AEF-823DC8DDC43C}" type="parTrans" cxnId="{49B21830-E977-4DAB-8C89-B5A511DF1040}">
      <dgm:prSet/>
      <dgm:spPr/>
      <dgm:t>
        <a:bodyPr/>
        <a:lstStyle/>
        <a:p>
          <a:endParaRPr lang="en-US" sz="2400"/>
        </a:p>
      </dgm:t>
    </dgm:pt>
    <dgm:pt modelId="{5C2EF752-2D6B-495A-937F-E1FB2C5E3AD4}" type="sibTrans" cxnId="{49B21830-E977-4DAB-8C89-B5A511DF1040}">
      <dgm:prSet/>
      <dgm:spPr/>
      <dgm:t>
        <a:bodyPr/>
        <a:lstStyle/>
        <a:p>
          <a:endParaRPr lang="en-US" sz="2400"/>
        </a:p>
      </dgm:t>
    </dgm:pt>
    <dgm:pt modelId="{A6082A8B-B36B-4D87-B604-8664F84D7CC3}">
      <dgm:prSet custT="1"/>
      <dgm:spPr/>
      <dgm:t>
        <a:bodyPr/>
        <a:lstStyle/>
        <a:p>
          <a:pPr rtl="0"/>
          <a:r>
            <a:rPr lang="vi-VN" sz="2400" smtClean="0"/>
            <a:t>Đoản mạch</a:t>
          </a:r>
          <a:endParaRPr lang="en-US" sz="2400" dirty="0"/>
        </a:p>
      </dgm:t>
    </dgm:pt>
    <dgm:pt modelId="{4A20DA7C-6D04-4CA1-8D25-291CD052CC96}" type="parTrans" cxnId="{19FC3F45-987C-4832-BED5-1DE8E06BBD19}">
      <dgm:prSet/>
      <dgm:spPr/>
      <dgm:t>
        <a:bodyPr/>
        <a:lstStyle/>
        <a:p>
          <a:endParaRPr lang="en-US" sz="2400"/>
        </a:p>
      </dgm:t>
    </dgm:pt>
    <dgm:pt modelId="{351AEC52-A611-4480-B66F-634BEC826A57}" type="sibTrans" cxnId="{19FC3F45-987C-4832-BED5-1DE8E06BBD19}">
      <dgm:prSet/>
      <dgm:spPr/>
      <dgm:t>
        <a:bodyPr/>
        <a:lstStyle/>
        <a:p>
          <a:endParaRPr lang="en-US" sz="2400"/>
        </a:p>
      </dgm:t>
    </dgm:pt>
    <dgm:pt modelId="{635CC640-9DDC-46C5-A995-38AFC7B5E785}">
      <dgm:prSet custT="1"/>
      <dgm:spPr/>
      <dgm:t>
        <a:bodyPr/>
        <a:lstStyle/>
        <a:p>
          <a:pPr rtl="0"/>
          <a:r>
            <a:rPr lang="vi-VN" sz="2400" dirty="0" smtClean="0"/>
            <a:t>Hở mạch</a:t>
          </a:r>
          <a:endParaRPr lang="en-US" sz="2400" dirty="0"/>
        </a:p>
      </dgm:t>
    </dgm:pt>
    <dgm:pt modelId="{881F262A-BD89-4A59-B80F-10A8D8234FA2}" type="parTrans" cxnId="{03EDDDE4-25B8-475F-9934-1132228A804E}">
      <dgm:prSet/>
      <dgm:spPr/>
      <dgm:t>
        <a:bodyPr/>
        <a:lstStyle/>
        <a:p>
          <a:endParaRPr lang="en-US" sz="2400"/>
        </a:p>
      </dgm:t>
    </dgm:pt>
    <dgm:pt modelId="{E33228B5-69DB-4B8A-AC0F-ACFEEFACCE34}" type="sibTrans" cxnId="{03EDDDE4-25B8-475F-9934-1132228A804E}">
      <dgm:prSet/>
      <dgm:spPr/>
      <dgm:t>
        <a:bodyPr/>
        <a:lstStyle/>
        <a:p>
          <a:endParaRPr lang="en-US" sz="2400"/>
        </a:p>
      </dgm:t>
    </dgm:pt>
    <dgm:pt modelId="{3D06F8B2-7727-468C-A09E-BB2E3991A9DC}" type="pres">
      <dgm:prSet presAssocID="{19CE6928-7E3C-41B0-A017-80EEBACE1F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E8ACB7-03A3-4C3C-AC5A-D585CBCB4F08}" type="pres">
      <dgm:prSet presAssocID="{D44F81B3-D77E-446D-B566-00AF4838B42E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9DCA79-8061-4AC9-B3C2-D4B74394098F}" type="pres">
      <dgm:prSet presAssocID="{E007DAA1-E8BB-4806-961E-D12A579C7C31}" presName="spacer" presStyleCnt="0"/>
      <dgm:spPr/>
    </dgm:pt>
    <dgm:pt modelId="{8274F1D0-A699-497F-B9D6-24D455E88896}" type="pres">
      <dgm:prSet presAssocID="{4EDB8839-BC0D-4B9E-B0A7-2C52A00C657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4D261-64ED-4192-8DEF-5B9D80A6EEEC}" type="pres">
      <dgm:prSet presAssocID="{5C2EF752-2D6B-495A-937F-E1FB2C5E3AD4}" presName="spacer" presStyleCnt="0"/>
      <dgm:spPr/>
    </dgm:pt>
    <dgm:pt modelId="{8F3F3CFC-F925-43E3-848C-32287FB94CC5}" type="pres">
      <dgm:prSet presAssocID="{A6082A8B-B36B-4D87-B604-8664F84D7CC3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A49D28-7718-4D66-9474-9A802ACDC510}" type="pres">
      <dgm:prSet presAssocID="{351AEC52-A611-4480-B66F-634BEC826A57}" presName="spacer" presStyleCnt="0"/>
      <dgm:spPr/>
    </dgm:pt>
    <dgm:pt modelId="{852D40BC-1F05-4114-882C-8625A247CBAE}" type="pres">
      <dgm:prSet presAssocID="{635CC640-9DDC-46C5-A995-38AFC7B5E78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2F58F28-80AF-4D1F-ADFD-C27858F728DB}" type="presOf" srcId="{635CC640-9DDC-46C5-A995-38AFC7B5E785}" destId="{852D40BC-1F05-4114-882C-8625A247CBAE}" srcOrd="0" destOrd="0" presId="urn:microsoft.com/office/officeart/2005/8/layout/vList2"/>
    <dgm:cxn modelId="{9404BE06-13E7-4F8E-8150-8E0F697A244E}" type="presOf" srcId="{19CE6928-7E3C-41B0-A017-80EEBACE1FAE}" destId="{3D06F8B2-7727-468C-A09E-BB2E3991A9DC}" srcOrd="0" destOrd="0" presId="urn:microsoft.com/office/officeart/2005/8/layout/vList2"/>
    <dgm:cxn modelId="{B9F10038-9A59-45E6-9CC4-5C12B1982276}" type="presOf" srcId="{4EDB8839-BC0D-4B9E-B0A7-2C52A00C6576}" destId="{8274F1D0-A699-497F-B9D6-24D455E88896}" srcOrd="0" destOrd="0" presId="urn:microsoft.com/office/officeart/2005/8/layout/vList2"/>
    <dgm:cxn modelId="{3A10A35F-8E0D-4D7C-9366-CB14666199A3}" type="presOf" srcId="{D44F81B3-D77E-446D-B566-00AF4838B42E}" destId="{70E8ACB7-03A3-4C3C-AC5A-D585CBCB4F08}" srcOrd="0" destOrd="0" presId="urn:microsoft.com/office/officeart/2005/8/layout/vList2"/>
    <dgm:cxn modelId="{19FC3F45-987C-4832-BED5-1DE8E06BBD19}" srcId="{19CE6928-7E3C-41B0-A017-80EEBACE1FAE}" destId="{A6082A8B-B36B-4D87-B604-8664F84D7CC3}" srcOrd="2" destOrd="0" parTransId="{4A20DA7C-6D04-4CA1-8D25-291CD052CC96}" sibTransId="{351AEC52-A611-4480-B66F-634BEC826A57}"/>
    <dgm:cxn modelId="{03EDDDE4-25B8-475F-9934-1132228A804E}" srcId="{19CE6928-7E3C-41B0-A017-80EEBACE1FAE}" destId="{635CC640-9DDC-46C5-A995-38AFC7B5E785}" srcOrd="3" destOrd="0" parTransId="{881F262A-BD89-4A59-B80F-10A8D8234FA2}" sibTransId="{E33228B5-69DB-4B8A-AC0F-ACFEEFACCE34}"/>
    <dgm:cxn modelId="{9AB0AF03-3CEF-42F9-82F7-6C9E9BD25ED0}" type="presOf" srcId="{A6082A8B-B36B-4D87-B604-8664F84D7CC3}" destId="{8F3F3CFC-F925-43E3-848C-32287FB94CC5}" srcOrd="0" destOrd="0" presId="urn:microsoft.com/office/officeart/2005/8/layout/vList2"/>
    <dgm:cxn modelId="{A7B3672E-B975-4C20-854E-AF30888AD13F}" srcId="{19CE6928-7E3C-41B0-A017-80EEBACE1FAE}" destId="{D44F81B3-D77E-446D-B566-00AF4838B42E}" srcOrd="0" destOrd="0" parTransId="{CCBDACC1-9FA8-428C-8D25-90E6A70AF00E}" sibTransId="{E007DAA1-E8BB-4806-961E-D12A579C7C31}"/>
    <dgm:cxn modelId="{49B21830-E977-4DAB-8C89-B5A511DF1040}" srcId="{19CE6928-7E3C-41B0-A017-80EEBACE1FAE}" destId="{4EDB8839-BC0D-4B9E-B0A7-2C52A00C6576}" srcOrd="1" destOrd="0" parTransId="{1346EF72-5CF8-44DD-8AEF-823DC8DDC43C}" sibTransId="{5C2EF752-2D6B-495A-937F-E1FB2C5E3AD4}"/>
    <dgm:cxn modelId="{6D865731-B812-443F-9D22-314090B0E46F}" type="presParOf" srcId="{3D06F8B2-7727-468C-A09E-BB2E3991A9DC}" destId="{70E8ACB7-03A3-4C3C-AC5A-D585CBCB4F08}" srcOrd="0" destOrd="0" presId="urn:microsoft.com/office/officeart/2005/8/layout/vList2"/>
    <dgm:cxn modelId="{8E170116-16CA-4E55-967B-7CE97AB5D5AA}" type="presParOf" srcId="{3D06F8B2-7727-468C-A09E-BB2E3991A9DC}" destId="{9F9DCA79-8061-4AC9-B3C2-D4B74394098F}" srcOrd="1" destOrd="0" presId="urn:microsoft.com/office/officeart/2005/8/layout/vList2"/>
    <dgm:cxn modelId="{A4F93442-4872-4C17-A5AF-FF33E2E035CA}" type="presParOf" srcId="{3D06F8B2-7727-468C-A09E-BB2E3991A9DC}" destId="{8274F1D0-A699-497F-B9D6-24D455E88896}" srcOrd="2" destOrd="0" presId="urn:microsoft.com/office/officeart/2005/8/layout/vList2"/>
    <dgm:cxn modelId="{DED941D7-4C67-493E-8E50-226312DE5222}" type="presParOf" srcId="{3D06F8B2-7727-468C-A09E-BB2E3991A9DC}" destId="{D8D4D261-64ED-4192-8DEF-5B9D80A6EEEC}" srcOrd="3" destOrd="0" presId="urn:microsoft.com/office/officeart/2005/8/layout/vList2"/>
    <dgm:cxn modelId="{CD4E8EBE-6BA0-4B25-9D39-6A187C60183C}" type="presParOf" srcId="{3D06F8B2-7727-468C-A09E-BB2E3991A9DC}" destId="{8F3F3CFC-F925-43E3-848C-32287FB94CC5}" srcOrd="4" destOrd="0" presId="urn:microsoft.com/office/officeart/2005/8/layout/vList2"/>
    <dgm:cxn modelId="{E35B575B-A9CE-4C54-9885-02595FBB9B64}" type="presParOf" srcId="{3D06F8B2-7727-468C-A09E-BB2E3991A9DC}" destId="{67A49D28-7718-4D66-9474-9A802ACDC510}" srcOrd="5" destOrd="0" presId="urn:microsoft.com/office/officeart/2005/8/layout/vList2"/>
    <dgm:cxn modelId="{E40B55A2-FA50-48A4-9F5C-9B9A57E41324}" type="presParOf" srcId="{3D06F8B2-7727-468C-A09E-BB2E3991A9DC}" destId="{852D40BC-1F05-4114-882C-8625A247CBA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9CE6928-7E3C-41B0-A017-80EEBACE1F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4F81B3-D77E-446D-B566-00AF4838B42E}">
      <dgm:prSet custT="1"/>
      <dgm:spPr/>
      <dgm:t>
        <a:bodyPr/>
        <a:lstStyle/>
        <a:p>
          <a:pPr algn="just" rtl="0"/>
          <a:r>
            <a:rPr lang="vi-VN" sz="2800" dirty="0" smtClean="0">
              <a:latin typeface="Arial "/>
            </a:rPr>
            <a:t>Đo mức tiêu thụ cường độ của các thiết bị làm việc với dòng điện 1 chiều</a:t>
          </a:r>
          <a:endParaRPr lang="en-US" sz="2800" dirty="0">
            <a:latin typeface="Arial "/>
          </a:endParaRPr>
        </a:p>
      </dgm:t>
    </dgm:pt>
    <dgm:pt modelId="{CCBDACC1-9FA8-428C-8D25-90E6A70AF00E}" type="parTrans" cxnId="{A7B3672E-B975-4C20-854E-AF30888AD13F}">
      <dgm:prSet/>
      <dgm:spPr/>
      <dgm:t>
        <a:bodyPr/>
        <a:lstStyle/>
        <a:p>
          <a:endParaRPr lang="en-US"/>
        </a:p>
      </dgm:t>
    </dgm:pt>
    <dgm:pt modelId="{E007DAA1-E8BB-4806-961E-D12A579C7C31}" type="sibTrans" cxnId="{A7B3672E-B975-4C20-854E-AF30888AD13F}">
      <dgm:prSet/>
      <dgm:spPr/>
      <dgm:t>
        <a:bodyPr/>
        <a:lstStyle/>
        <a:p>
          <a:endParaRPr lang="en-US"/>
        </a:p>
      </dgm:t>
    </dgm:pt>
    <dgm:pt modelId="{3D06F8B2-7727-468C-A09E-BB2E3991A9DC}" type="pres">
      <dgm:prSet presAssocID="{19CE6928-7E3C-41B0-A017-80EEBACE1F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E8ACB7-03A3-4C3C-AC5A-D585CBCB4F08}" type="pres">
      <dgm:prSet presAssocID="{D44F81B3-D77E-446D-B566-00AF4838B42E}" presName="parentText" presStyleLbl="node1" presStyleIdx="0" presStyleCnt="1" custLinFactNeighborY="-61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01D22AE-7619-45DC-A0D0-7B1305A6C6ED}" type="presOf" srcId="{D44F81B3-D77E-446D-B566-00AF4838B42E}" destId="{70E8ACB7-03A3-4C3C-AC5A-D585CBCB4F08}" srcOrd="0" destOrd="0" presId="urn:microsoft.com/office/officeart/2005/8/layout/vList2"/>
    <dgm:cxn modelId="{A7B3672E-B975-4C20-854E-AF30888AD13F}" srcId="{19CE6928-7E3C-41B0-A017-80EEBACE1FAE}" destId="{D44F81B3-D77E-446D-B566-00AF4838B42E}" srcOrd="0" destOrd="0" parTransId="{CCBDACC1-9FA8-428C-8D25-90E6A70AF00E}" sibTransId="{E007DAA1-E8BB-4806-961E-D12A579C7C31}"/>
    <dgm:cxn modelId="{6B77DDF7-3159-42DC-B663-BFA3882E94D6}" type="presOf" srcId="{19CE6928-7E3C-41B0-A017-80EEBACE1FAE}" destId="{3D06F8B2-7727-468C-A09E-BB2E3991A9DC}" srcOrd="0" destOrd="0" presId="urn:microsoft.com/office/officeart/2005/8/layout/vList2"/>
    <dgm:cxn modelId="{9BE7D3F2-93D1-4CB3-846B-865952CC5099}" type="presParOf" srcId="{3D06F8B2-7727-468C-A09E-BB2E3991A9DC}" destId="{70E8ACB7-03A3-4C3C-AC5A-D585CBCB4F0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9CE6928-7E3C-41B0-A017-80EEBACE1F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D06F8B2-7727-468C-A09E-BB2E3991A9DC}" type="pres">
      <dgm:prSet presAssocID="{19CE6928-7E3C-41B0-A017-80EEBACE1F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C3F3E41B-A015-4436-8628-238D4AE0A15E}" type="presOf" srcId="{19CE6928-7E3C-41B0-A017-80EEBACE1FAE}" destId="{3D06F8B2-7727-468C-A09E-BB2E3991A9D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9CE6928-7E3C-41B0-A017-80EEBACE1FA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4F81B3-D77E-446D-B566-00AF4838B42E}">
      <dgm:prSet custT="1"/>
      <dgm:spPr/>
      <dgm:t>
        <a:bodyPr/>
        <a:lstStyle/>
        <a:p>
          <a:pPr rtl="0"/>
          <a:r>
            <a:rPr lang="vi-VN" sz="2800" dirty="0" smtClean="0"/>
            <a:t>Đo điện áp 1 chiều và xoay chiều</a:t>
          </a:r>
          <a:endParaRPr lang="en-US" sz="2800" dirty="0"/>
        </a:p>
      </dgm:t>
    </dgm:pt>
    <dgm:pt modelId="{CCBDACC1-9FA8-428C-8D25-90E6A70AF00E}" type="parTrans" cxnId="{A7B3672E-B975-4C20-854E-AF30888AD13F}">
      <dgm:prSet/>
      <dgm:spPr/>
      <dgm:t>
        <a:bodyPr/>
        <a:lstStyle/>
        <a:p>
          <a:endParaRPr lang="en-US" sz="2800"/>
        </a:p>
      </dgm:t>
    </dgm:pt>
    <dgm:pt modelId="{E007DAA1-E8BB-4806-961E-D12A579C7C31}" type="sibTrans" cxnId="{A7B3672E-B975-4C20-854E-AF30888AD13F}">
      <dgm:prSet/>
      <dgm:spPr/>
      <dgm:t>
        <a:bodyPr/>
        <a:lstStyle/>
        <a:p>
          <a:endParaRPr lang="en-US" sz="2800"/>
        </a:p>
      </dgm:t>
    </dgm:pt>
    <dgm:pt modelId="{4EDB8839-BC0D-4B9E-B0A7-2C52A00C6576}">
      <dgm:prSet custT="1"/>
      <dgm:spPr/>
      <dgm:t>
        <a:bodyPr/>
        <a:lstStyle/>
        <a:p>
          <a:pPr rtl="0"/>
          <a:r>
            <a:rPr lang="vi-VN" sz="2800" dirty="0" smtClean="0"/>
            <a:t>Thiết bị điện</a:t>
          </a:r>
          <a:endParaRPr lang="en-US" sz="2800" dirty="0"/>
        </a:p>
      </dgm:t>
    </dgm:pt>
    <dgm:pt modelId="{1346EF72-5CF8-44DD-8AEF-823DC8DDC43C}" type="parTrans" cxnId="{49B21830-E977-4DAB-8C89-B5A511DF1040}">
      <dgm:prSet/>
      <dgm:spPr/>
      <dgm:t>
        <a:bodyPr/>
        <a:lstStyle/>
        <a:p>
          <a:endParaRPr lang="en-US" sz="2800"/>
        </a:p>
      </dgm:t>
    </dgm:pt>
    <dgm:pt modelId="{5C2EF752-2D6B-495A-937F-E1FB2C5E3AD4}" type="sibTrans" cxnId="{49B21830-E977-4DAB-8C89-B5A511DF1040}">
      <dgm:prSet/>
      <dgm:spPr/>
      <dgm:t>
        <a:bodyPr/>
        <a:lstStyle/>
        <a:p>
          <a:endParaRPr lang="en-US" sz="2800"/>
        </a:p>
      </dgm:t>
    </dgm:pt>
    <dgm:pt modelId="{A6082A8B-B36B-4D87-B604-8664F84D7CC3}">
      <dgm:prSet custT="1"/>
      <dgm:spPr/>
      <dgm:t>
        <a:bodyPr/>
        <a:lstStyle/>
        <a:p>
          <a:pPr rtl="0"/>
          <a:r>
            <a:rPr lang="vi-VN" sz="2800" dirty="0" smtClean="0"/>
            <a:t>Các mạch tranzito</a:t>
          </a:r>
          <a:endParaRPr lang="en-US" sz="2800" dirty="0"/>
        </a:p>
      </dgm:t>
    </dgm:pt>
    <dgm:pt modelId="{4A20DA7C-6D04-4CA1-8D25-291CD052CC96}" type="parTrans" cxnId="{19FC3F45-987C-4832-BED5-1DE8E06BBD19}">
      <dgm:prSet/>
      <dgm:spPr/>
      <dgm:t>
        <a:bodyPr/>
        <a:lstStyle/>
        <a:p>
          <a:endParaRPr lang="en-US" sz="2800"/>
        </a:p>
      </dgm:t>
    </dgm:pt>
    <dgm:pt modelId="{351AEC52-A611-4480-B66F-634BEC826A57}" type="sibTrans" cxnId="{19FC3F45-987C-4832-BED5-1DE8E06BBD19}">
      <dgm:prSet/>
      <dgm:spPr/>
      <dgm:t>
        <a:bodyPr/>
        <a:lstStyle/>
        <a:p>
          <a:endParaRPr lang="en-US" sz="2800"/>
        </a:p>
      </dgm:t>
    </dgm:pt>
    <dgm:pt modelId="{3D06F8B2-7727-468C-A09E-BB2E3991A9DC}" type="pres">
      <dgm:prSet presAssocID="{19CE6928-7E3C-41B0-A017-80EEBACE1F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E8ACB7-03A3-4C3C-AC5A-D585CBCB4F08}" type="pres">
      <dgm:prSet presAssocID="{D44F81B3-D77E-446D-B566-00AF4838B42E}" presName="parentText" presStyleLbl="node1" presStyleIdx="0" presStyleCnt="3" custLinFactY="-2685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9DCA79-8061-4AC9-B3C2-D4B74394098F}" type="pres">
      <dgm:prSet presAssocID="{E007DAA1-E8BB-4806-961E-D12A579C7C31}" presName="spacer" presStyleCnt="0"/>
      <dgm:spPr/>
    </dgm:pt>
    <dgm:pt modelId="{8274F1D0-A699-497F-B9D6-24D455E88896}" type="pres">
      <dgm:prSet presAssocID="{4EDB8839-BC0D-4B9E-B0A7-2C52A00C657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4D261-64ED-4192-8DEF-5B9D80A6EEEC}" type="pres">
      <dgm:prSet presAssocID="{5C2EF752-2D6B-495A-937F-E1FB2C5E3AD4}" presName="spacer" presStyleCnt="0"/>
      <dgm:spPr/>
    </dgm:pt>
    <dgm:pt modelId="{8F3F3CFC-F925-43E3-848C-32287FB94CC5}" type="pres">
      <dgm:prSet presAssocID="{A6082A8B-B36B-4D87-B604-8664F84D7CC3}" presName="parentText" presStyleLbl="node1" presStyleIdx="2" presStyleCnt="3" custLinFactY="15220" custLinFactNeighborX="1278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9FC3F45-987C-4832-BED5-1DE8E06BBD19}" srcId="{19CE6928-7E3C-41B0-A017-80EEBACE1FAE}" destId="{A6082A8B-B36B-4D87-B604-8664F84D7CC3}" srcOrd="2" destOrd="0" parTransId="{4A20DA7C-6D04-4CA1-8D25-291CD052CC96}" sibTransId="{351AEC52-A611-4480-B66F-634BEC826A57}"/>
    <dgm:cxn modelId="{9ADEF13D-6992-444A-A621-77D3237A5337}" type="presOf" srcId="{D44F81B3-D77E-446D-B566-00AF4838B42E}" destId="{70E8ACB7-03A3-4C3C-AC5A-D585CBCB4F08}" srcOrd="0" destOrd="0" presId="urn:microsoft.com/office/officeart/2005/8/layout/vList2"/>
    <dgm:cxn modelId="{798995F2-21AA-44FE-A60E-A2D183FBCF83}" type="presOf" srcId="{A6082A8B-B36B-4D87-B604-8664F84D7CC3}" destId="{8F3F3CFC-F925-43E3-848C-32287FB94CC5}" srcOrd="0" destOrd="0" presId="urn:microsoft.com/office/officeart/2005/8/layout/vList2"/>
    <dgm:cxn modelId="{A7B3672E-B975-4C20-854E-AF30888AD13F}" srcId="{19CE6928-7E3C-41B0-A017-80EEBACE1FAE}" destId="{D44F81B3-D77E-446D-B566-00AF4838B42E}" srcOrd="0" destOrd="0" parTransId="{CCBDACC1-9FA8-428C-8D25-90E6A70AF00E}" sibTransId="{E007DAA1-E8BB-4806-961E-D12A579C7C31}"/>
    <dgm:cxn modelId="{49B21830-E977-4DAB-8C89-B5A511DF1040}" srcId="{19CE6928-7E3C-41B0-A017-80EEBACE1FAE}" destId="{4EDB8839-BC0D-4B9E-B0A7-2C52A00C6576}" srcOrd="1" destOrd="0" parTransId="{1346EF72-5CF8-44DD-8AEF-823DC8DDC43C}" sibTransId="{5C2EF752-2D6B-495A-937F-E1FB2C5E3AD4}"/>
    <dgm:cxn modelId="{0954CBCA-DC94-429C-BF8B-0CB23A9B6CE1}" type="presOf" srcId="{19CE6928-7E3C-41B0-A017-80EEBACE1FAE}" destId="{3D06F8B2-7727-468C-A09E-BB2E3991A9DC}" srcOrd="0" destOrd="0" presId="urn:microsoft.com/office/officeart/2005/8/layout/vList2"/>
    <dgm:cxn modelId="{3AE602AE-33C0-4982-8AD4-F01528920B53}" type="presOf" srcId="{4EDB8839-BC0D-4B9E-B0A7-2C52A00C6576}" destId="{8274F1D0-A699-497F-B9D6-24D455E88896}" srcOrd="0" destOrd="0" presId="urn:microsoft.com/office/officeart/2005/8/layout/vList2"/>
    <dgm:cxn modelId="{5A6EB3EF-DE58-4E25-B15C-3A1D55937277}" type="presParOf" srcId="{3D06F8B2-7727-468C-A09E-BB2E3991A9DC}" destId="{70E8ACB7-03A3-4C3C-AC5A-D585CBCB4F08}" srcOrd="0" destOrd="0" presId="urn:microsoft.com/office/officeart/2005/8/layout/vList2"/>
    <dgm:cxn modelId="{C1558225-71BD-4C88-848A-8A74D657A69A}" type="presParOf" srcId="{3D06F8B2-7727-468C-A09E-BB2E3991A9DC}" destId="{9F9DCA79-8061-4AC9-B3C2-D4B74394098F}" srcOrd="1" destOrd="0" presId="urn:microsoft.com/office/officeart/2005/8/layout/vList2"/>
    <dgm:cxn modelId="{EC090BE8-44FC-405E-A3E0-87C137BEFA2B}" type="presParOf" srcId="{3D06F8B2-7727-468C-A09E-BB2E3991A9DC}" destId="{8274F1D0-A699-497F-B9D6-24D455E88896}" srcOrd="2" destOrd="0" presId="urn:microsoft.com/office/officeart/2005/8/layout/vList2"/>
    <dgm:cxn modelId="{2BEE7D8E-B396-4379-8E1A-7E7B4B2BA0FA}" type="presParOf" srcId="{3D06F8B2-7727-468C-A09E-BB2E3991A9DC}" destId="{D8D4D261-64ED-4192-8DEF-5B9D80A6EEEC}" srcOrd="3" destOrd="0" presId="urn:microsoft.com/office/officeart/2005/8/layout/vList2"/>
    <dgm:cxn modelId="{2BEEFD37-E809-4AAC-BFEB-7EDF62808D73}" type="presParOf" srcId="{3D06F8B2-7727-468C-A09E-BB2E3991A9DC}" destId="{8F3F3CFC-F925-43E3-848C-32287FB94CC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8ACB7-03A3-4C3C-AC5A-D585CBCB4F08}">
      <dsp:nvSpPr>
        <dsp:cNvPr id="0" name=""/>
        <dsp:cNvSpPr/>
      </dsp:nvSpPr>
      <dsp:spPr>
        <a:xfrm>
          <a:off x="0" y="3119"/>
          <a:ext cx="41148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600" kern="1200" dirty="0" smtClean="0"/>
            <a:t>R0 = R1 + R2 + R3</a:t>
          </a:r>
          <a:endParaRPr lang="en-US" sz="2600" kern="1200" dirty="0"/>
        </a:p>
      </dsp:txBody>
      <dsp:txXfrm>
        <a:off x="29700" y="32819"/>
        <a:ext cx="4055400" cy="549000"/>
      </dsp:txXfrm>
    </dsp:sp>
    <dsp:sp modelId="{8274F1D0-A699-497F-B9D6-24D455E88896}">
      <dsp:nvSpPr>
        <dsp:cNvPr id="0" name=""/>
        <dsp:cNvSpPr/>
      </dsp:nvSpPr>
      <dsp:spPr>
        <a:xfrm>
          <a:off x="0" y="686399"/>
          <a:ext cx="41148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600" kern="1200" smtClean="0"/>
            <a:t>I0 = I1 =I2 = I3</a:t>
          </a:r>
          <a:endParaRPr lang="en-US" sz="2600" kern="1200"/>
        </a:p>
      </dsp:txBody>
      <dsp:txXfrm>
        <a:off x="29700" y="716099"/>
        <a:ext cx="4055400" cy="549000"/>
      </dsp:txXfrm>
    </dsp:sp>
    <dsp:sp modelId="{8F3F3CFC-F925-43E3-848C-32287FB94CC5}">
      <dsp:nvSpPr>
        <dsp:cNvPr id="0" name=""/>
        <dsp:cNvSpPr/>
      </dsp:nvSpPr>
      <dsp:spPr>
        <a:xfrm>
          <a:off x="0" y="1369680"/>
          <a:ext cx="4114800" cy="608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600" kern="1200" smtClean="0"/>
            <a:t>U0 = U1 + U2 + U3</a:t>
          </a:r>
          <a:endParaRPr lang="en-US" sz="2600" kern="1200"/>
        </a:p>
      </dsp:txBody>
      <dsp:txXfrm>
        <a:off x="29700" y="1399380"/>
        <a:ext cx="4055400" cy="549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8ACB7-03A3-4C3C-AC5A-D585CBCB4F08}">
      <dsp:nvSpPr>
        <dsp:cNvPr id="0" name=""/>
        <dsp:cNvSpPr/>
      </dsp:nvSpPr>
      <dsp:spPr>
        <a:xfrm>
          <a:off x="0" y="193020"/>
          <a:ext cx="3733800" cy="491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100" kern="1200" dirty="0" smtClean="0"/>
            <a:t>R0 = 1/(1/R1 + 1/R2 + 1/R3)</a:t>
          </a:r>
          <a:endParaRPr lang="en-US" sz="2100" kern="1200" dirty="0"/>
        </a:p>
      </dsp:txBody>
      <dsp:txXfrm>
        <a:off x="23988" y="217008"/>
        <a:ext cx="3685824" cy="443423"/>
      </dsp:txXfrm>
    </dsp:sp>
    <dsp:sp modelId="{8274F1D0-A699-497F-B9D6-24D455E88896}">
      <dsp:nvSpPr>
        <dsp:cNvPr id="0" name=""/>
        <dsp:cNvSpPr/>
      </dsp:nvSpPr>
      <dsp:spPr>
        <a:xfrm>
          <a:off x="0" y="744900"/>
          <a:ext cx="3733800" cy="491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100" kern="1200" dirty="0" smtClean="0"/>
            <a:t>I0 = I1 + I2 + I3</a:t>
          </a:r>
          <a:endParaRPr lang="en-US" sz="2100" kern="1200" dirty="0"/>
        </a:p>
      </dsp:txBody>
      <dsp:txXfrm>
        <a:off x="23988" y="768888"/>
        <a:ext cx="3685824" cy="443423"/>
      </dsp:txXfrm>
    </dsp:sp>
    <dsp:sp modelId="{8F3F3CFC-F925-43E3-848C-32287FB94CC5}">
      <dsp:nvSpPr>
        <dsp:cNvPr id="0" name=""/>
        <dsp:cNvSpPr/>
      </dsp:nvSpPr>
      <dsp:spPr>
        <a:xfrm>
          <a:off x="0" y="1296779"/>
          <a:ext cx="3733800" cy="491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100" kern="1200" dirty="0" smtClean="0"/>
            <a:t>U0 = U1 = U2 = U3</a:t>
          </a:r>
          <a:endParaRPr lang="en-US" sz="2100" kern="1200" dirty="0"/>
        </a:p>
      </dsp:txBody>
      <dsp:txXfrm>
        <a:off x="23988" y="1320767"/>
        <a:ext cx="3685824" cy="4434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8ACB7-03A3-4C3C-AC5A-D585CBCB4F08}">
      <dsp:nvSpPr>
        <dsp:cNvPr id="0" name=""/>
        <dsp:cNvSpPr/>
      </dsp:nvSpPr>
      <dsp:spPr>
        <a:xfrm>
          <a:off x="0" y="469"/>
          <a:ext cx="3733800" cy="4892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Đo điện trở của 1 biến trở</a:t>
          </a:r>
          <a:endParaRPr lang="en-US" sz="2400" kern="1200" dirty="0"/>
        </a:p>
      </dsp:txBody>
      <dsp:txXfrm>
        <a:off x="23884" y="24353"/>
        <a:ext cx="3686032" cy="441506"/>
      </dsp:txXfrm>
    </dsp:sp>
    <dsp:sp modelId="{8274F1D0-A699-497F-B9D6-24D455E88896}">
      <dsp:nvSpPr>
        <dsp:cNvPr id="0" name=""/>
        <dsp:cNvSpPr/>
      </dsp:nvSpPr>
      <dsp:spPr>
        <a:xfrm>
          <a:off x="0" y="497465"/>
          <a:ext cx="3733800" cy="4892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Thông mạch</a:t>
          </a:r>
          <a:endParaRPr lang="en-US" sz="2400" kern="1200" dirty="0"/>
        </a:p>
      </dsp:txBody>
      <dsp:txXfrm>
        <a:off x="23884" y="521349"/>
        <a:ext cx="3686032" cy="441506"/>
      </dsp:txXfrm>
    </dsp:sp>
    <dsp:sp modelId="{8F3F3CFC-F925-43E3-848C-32287FB94CC5}">
      <dsp:nvSpPr>
        <dsp:cNvPr id="0" name=""/>
        <dsp:cNvSpPr/>
      </dsp:nvSpPr>
      <dsp:spPr>
        <a:xfrm>
          <a:off x="0" y="994460"/>
          <a:ext cx="3733800" cy="4892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smtClean="0"/>
            <a:t>Đoản mạch</a:t>
          </a:r>
          <a:endParaRPr lang="en-US" sz="2400" kern="1200" dirty="0"/>
        </a:p>
      </dsp:txBody>
      <dsp:txXfrm>
        <a:off x="23884" y="1018344"/>
        <a:ext cx="3686032" cy="441506"/>
      </dsp:txXfrm>
    </dsp:sp>
    <dsp:sp modelId="{852D40BC-1F05-4114-882C-8625A247CBAE}">
      <dsp:nvSpPr>
        <dsp:cNvPr id="0" name=""/>
        <dsp:cNvSpPr/>
      </dsp:nvSpPr>
      <dsp:spPr>
        <a:xfrm>
          <a:off x="0" y="1491455"/>
          <a:ext cx="3733800" cy="4892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Hở mạch</a:t>
          </a:r>
          <a:endParaRPr lang="en-US" sz="2400" kern="1200" dirty="0"/>
        </a:p>
      </dsp:txBody>
      <dsp:txXfrm>
        <a:off x="23884" y="1515339"/>
        <a:ext cx="3686032" cy="4415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8ACB7-03A3-4C3C-AC5A-D585CBCB4F08}">
      <dsp:nvSpPr>
        <dsp:cNvPr id="0" name=""/>
        <dsp:cNvSpPr/>
      </dsp:nvSpPr>
      <dsp:spPr>
        <a:xfrm>
          <a:off x="0" y="0"/>
          <a:ext cx="3733800" cy="1901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800" kern="1200" dirty="0" smtClean="0">
              <a:latin typeface="Arial "/>
            </a:rPr>
            <a:t>Đo mức tiêu thụ cường độ của các thiết bị làm việc với dòng điện 1 chiều</a:t>
          </a:r>
          <a:endParaRPr lang="en-US" sz="2800" kern="1200" dirty="0">
            <a:latin typeface="Arial "/>
          </a:endParaRPr>
        </a:p>
      </dsp:txBody>
      <dsp:txXfrm>
        <a:off x="92811" y="92811"/>
        <a:ext cx="3548178" cy="171562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E8ACB7-03A3-4C3C-AC5A-D585CBCB4F08}">
      <dsp:nvSpPr>
        <dsp:cNvPr id="0" name=""/>
        <dsp:cNvSpPr/>
      </dsp:nvSpPr>
      <dsp:spPr>
        <a:xfrm>
          <a:off x="0" y="0"/>
          <a:ext cx="3733800" cy="8185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800" kern="1200" dirty="0" smtClean="0"/>
            <a:t>Đo điện áp 1 chiều và xoay chiều</a:t>
          </a:r>
          <a:endParaRPr lang="en-US" sz="2800" kern="1200" dirty="0"/>
        </a:p>
      </dsp:txBody>
      <dsp:txXfrm>
        <a:off x="39958" y="39958"/>
        <a:ext cx="3653884" cy="738626"/>
      </dsp:txXfrm>
    </dsp:sp>
    <dsp:sp modelId="{8274F1D0-A699-497F-B9D6-24D455E88896}">
      <dsp:nvSpPr>
        <dsp:cNvPr id="0" name=""/>
        <dsp:cNvSpPr/>
      </dsp:nvSpPr>
      <dsp:spPr>
        <a:xfrm>
          <a:off x="0" y="830037"/>
          <a:ext cx="3733800" cy="8185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800" kern="1200" dirty="0" smtClean="0"/>
            <a:t>Thiết bị điện</a:t>
          </a:r>
          <a:endParaRPr lang="en-US" sz="2800" kern="1200" dirty="0"/>
        </a:p>
      </dsp:txBody>
      <dsp:txXfrm>
        <a:off x="39958" y="869995"/>
        <a:ext cx="3653884" cy="738626"/>
      </dsp:txXfrm>
    </dsp:sp>
    <dsp:sp modelId="{8F3F3CFC-F925-43E3-848C-32287FB94CC5}">
      <dsp:nvSpPr>
        <dsp:cNvPr id="0" name=""/>
        <dsp:cNvSpPr/>
      </dsp:nvSpPr>
      <dsp:spPr>
        <a:xfrm>
          <a:off x="0" y="1660075"/>
          <a:ext cx="3733800" cy="8185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800" kern="1200" dirty="0" smtClean="0"/>
            <a:t>Các mạch tranzito</a:t>
          </a:r>
          <a:endParaRPr lang="en-US" sz="2800" kern="1200" dirty="0"/>
        </a:p>
      </dsp:txBody>
      <dsp:txXfrm>
        <a:off x="39958" y="1700033"/>
        <a:ext cx="3653884" cy="7386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2197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AFABF1F1-2F9B-4F88-BB8B-748BBA72395E}" type="datetimeFigureOut">
              <a:rPr lang="en-US" smtClean="0"/>
              <a:t>11/17/2021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2197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DE0D23D6-16D4-4FAA-ACC9-16B7A51392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427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197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09202B48-C058-4097-BA0F-5987ABBB4CC4}" type="datetimeFigureOut">
              <a:rPr lang="vi-VN" smtClean="0"/>
              <a:pPr/>
              <a:t>17/11/2021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3325" y="704850"/>
            <a:ext cx="4694238" cy="3521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1" tIns="47110" rIns="94221" bIns="4711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089" y="4459527"/>
            <a:ext cx="5680710" cy="4224814"/>
          </a:xfrm>
          <a:prstGeom prst="rect">
            <a:avLst/>
          </a:prstGeom>
        </p:spPr>
        <p:txBody>
          <a:bodyPr vert="horz" lIns="94221" tIns="47110" rIns="94221" bIns="4711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197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96FE7A8A-A817-4EFB-A09E-6F85DDD94D74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82131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Kính</a:t>
            </a:r>
            <a:r>
              <a:rPr lang="en-US" baseline="0" dirty="0"/>
              <a:t> </a:t>
            </a:r>
            <a:r>
              <a:rPr lang="en-US" baseline="0" dirty="0" err="1"/>
              <a:t>thưa</a:t>
            </a:r>
            <a:r>
              <a:rPr lang="en-US" baseline="0" dirty="0"/>
              <a:t> </a:t>
            </a:r>
            <a:r>
              <a:rPr lang="en-US" baseline="0" dirty="0" err="1"/>
              <a:t>quý</a:t>
            </a:r>
            <a:r>
              <a:rPr lang="en-US" baseline="0" dirty="0"/>
              <a:t> </a:t>
            </a:r>
            <a:r>
              <a:rPr lang="en-US" baseline="0" dirty="0" err="1"/>
              <a:t>thầy</a:t>
            </a:r>
            <a:r>
              <a:rPr lang="en-US" baseline="0" dirty="0"/>
              <a:t> </a:t>
            </a:r>
            <a:r>
              <a:rPr lang="en-US" baseline="0" dirty="0" err="1"/>
              <a:t>trong</a:t>
            </a:r>
            <a:r>
              <a:rPr lang="en-US" baseline="0" dirty="0"/>
              <a:t> </a:t>
            </a:r>
            <a:r>
              <a:rPr lang="en-US" baseline="0" dirty="0" err="1"/>
              <a:t>hội</a:t>
            </a:r>
            <a:r>
              <a:rPr lang="en-US" baseline="0" dirty="0"/>
              <a:t> </a:t>
            </a:r>
            <a:r>
              <a:rPr lang="en-US" baseline="0" dirty="0" err="1"/>
              <a:t>đồng</a:t>
            </a:r>
            <a:r>
              <a:rPr lang="en-US" baseline="0" dirty="0"/>
              <a:t> </a:t>
            </a:r>
          </a:p>
          <a:p>
            <a:endParaRPr lang="en-US" baseline="0" dirty="0"/>
          </a:p>
          <a:p>
            <a:r>
              <a:rPr lang="en-US" baseline="0" dirty="0" err="1"/>
              <a:t>Em</a:t>
            </a:r>
            <a:r>
              <a:rPr lang="en-US" baseline="0" dirty="0"/>
              <a:t> ten </a:t>
            </a:r>
            <a:r>
              <a:rPr lang="nl-NL" b="1" dirty="0"/>
              <a:t>Nguyễn Anh Tuấn </a:t>
            </a:r>
            <a:r>
              <a:rPr lang="en-US" baseline="0" dirty="0" err="1"/>
              <a:t>hôm</a:t>
            </a:r>
            <a:r>
              <a:rPr lang="en-US" baseline="0" dirty="0"/>
              <a:t> nay </a:t>
            </a:r>
            <a:r>
              <a:rPr lang="en-US" baseline="0" dirty="0" err="1"/>
              <a:t>được</a:t>
            </a:r>
            <a:r>
              <a:rPr lang="en-US" baseline="0" dirty="0"/>
              <a:t> </a:t>
            </a:r>
            <a:r>
              <a:rPr lang="en-US" baseline="0" dirty="0" err="1"/>
              <a:t>sự</a:t>
            </a:r>
            <a:r>
              <a:rPr lang="en-US" baseline="0" dirty="0"/>
              <a:t> </a:t>
            </a:r>
            <a:r>
              <a:rPr lang="en-US" baseline="0" dirty="0" err="1"/>
              <a:t>cho</a:t>
            </a:r>
            <a:r>
              <a:rPr lang="en-US" baseline="0" dirty="0"/>
              <a:t> </a:t>
            </a:r>
            <a:r>
              <a:rPr lang="en-US" baseline="0" dirty="0" err="1"/>
              <a:t>phép</a:t>
            </a:r>
            <a:r>
              <a:rPr lang="en-US" baseline="0" dirty="0"/>
              <a:t> </a:t>
            </a:r>
            <a:r>
              <a:rPr lang="en-US" baseline="0" dirty="0" err="1"/>
              <a:t>của</a:t>
            </a:r>
            <a:r>
              <a:rPr lang="en-US" baseline="0" dirty="0"/>
              <a:t> </a:t>
            </a:r>
            <a:r>
              <a:rPr lang="nl-NL" dirty="0">
                <a:solidFill>
                  <a:srgbClr val="FFFF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ĐẠI HỌC GIAO THÔNG VẬN TẢI</a:t>
            </a:r>
          </a:p>
          <a:p>
            <a:endParaRPr lang="nl-NL" dirty="0">
              <a:solidFill>
                <a:srgbClr val="FFFF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aseline="0" dirty="0" err="1"/>
              <a:t>Em</a:t>
            </a:r>
            <a:r>
              <a:rPr lang="en-US" baseline="0" dirty="0"/>
              <a:t> </a:t>
            </a:r>
            <a:r>
              <a:rPr lang="en-US" baseline="0" dirty="0" err="1"/>
              <a:t>xin</a:t>
            </a:r>
            <a:r>
              <a:rPr lang="en-US" baseline="0" dirty="0"/>
              <a:t> </a:t>
            </a:r>
            <a:r>
              <a:rPr lang="en-US" baseline="0" dirty="0" err="1"/>
              <a:t>báo</a:t>
            </a:r>
            <a:r>
              <a:rPr lang="en-US" baseline="0" dirty="0"/>
              <a:t> </a:t>
            </a:r>
            <a:r>
              <a:rPr lang="en-US" baseline="0" dirty="0" err="1"/>
              <a:t>cáo</a:t>
            </a:r>
            <a:r>
              <a:rPr lang="en-US" baseline="0" dirty="0"/>
              <a:t> </a:t>
            </a:r>
            <a:r>
              <a:rPr lang="en-US" baseline="0" dirty="0" err="1"/>
              <a:t>đề</a:t>
            </a:r>
            <a:r>
              <a:rPr lang="en-US" baseline="0" dirty="0"/>
              <a:t> </a:t>
            </a:r>
            <a:r>
              <a:rPr lang="en-US" baseline="0" dirty="0" err="1"/>
              <a:t>tài</a:t>
            </a:r>
            <a:r>
              <a:rPr lang="en-US" baseline="0" dirty="0"/>
              <a:t> :    </a:t>
            </a:r>
            <a:r>
              <a:rPr lang="pt-BR" sz="3100" b="1" dirty="0">
                <a:solidFill>
                  <a:srgbClr val="FF0000"/>
                </a:solidFill>
              </a:rPr>
              <a:t>NGHIÊN CỨU HỆ THỐNG LÁI   TÍCH CỰC TRÊN Ô TÔ</a:t>
            </a:r>
          </a:p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99956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14396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75356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212117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08036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050700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94921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05105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346518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374600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032671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393854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4470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86949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132772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920100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552228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474672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883339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208781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013226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054790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857503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15663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915957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226238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707584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129527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9838236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900103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127025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12702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3987870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3987870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398787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4699501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4699501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3706187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3706187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3216038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3216038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1319451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9858206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9669160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9669160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3675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96636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Rectangle 18"/>
          <p:cNvSpPr>
            <a:spLocks noChangeArrowheads="1"/>
          </p:cNvSpPr>
          <p:nvPr/>
        </p:nvSpPr>
        <p:spPr bwMode="ltGray">
          <a:xfrm>
            <a:off x="0" y="6611938"/>
            <a:ext cx="9144000" cy="2603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pic>
        <p:nvPicPr>
          <p:cNvPr id="3092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371600" y="5867400"/>
            <a:ext cx="65532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tx2"/>
                </a:solidFill>
                <a:latin typeface="Verdana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76238" y="228600"/>
            <a:ext cx="114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1">
                <a:solidFill>
                  <a:schemeClr val="tx2"/>
                </a:solidFill>
              </a:rPr>
              <a:t>Company</a:t>
            </a:r>
          </a:p>
          <a:p>
            <a:r>
              <a:rPr lang="en-US" sz="2400" b="1"/>
              <a:t>LOGO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0" y="4868863"/>
            <a:ext cx="9144000" cy="720725"/>
          </a:xfr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</p:spPr>
        <p:txBody>
          <a:bodyPr/>
          <a:lstStyle>
            <a:lvl1pPr>
              <a:defRPr sz="4000"/>
            </a:lvl1pPr>
          </a:lstStyle>
          <a:p>
            <a:r>
              <a:rPr lang="en-US" altLang="ko-KR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2279548-18FC-4BE1-89E3-80F3BF1211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CA578C5-48D1-485C-862C-ADC1AF49ED96}" type="datetime1">
              <a:rPr lang="vi-VN" smtClean="0"/>
              <a:t>17/11/2021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D0F541-638F-4CD1-ADE2-9D3D82F7CC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48125B8-D168-40BE-A305-A54C045E8A0C}" type="datetime1">
              <a:rPr lang="vi-VN" smtClean="0"/>
              <a:t>17/11/2021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C3660D4-075C-4ADC-9A5C-F8FA8CEB74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69990223-8B1D-4C44-917E-A1D108FDBC75}" type="datetime1">
              <a:rPr lang="vi-VN" smtClean="0"/>
              <a:t>17/11/2021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78767C-9E25-4F86-B5A2-90BD7ED6A46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4FE35F9-2C5E-4B4B-8F7A-A5244948ABD0}" type="datetime1">
              <a:rPr lang="vi-VN" smtClean="0"/>
              <a:t>17/11/2021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B0B662-EB6D-4C10-988A-6779C70D766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459E37C5-54B0-4025-B29D-05F661427FF7}" type="datetime1">
              <a:rPr lang="vi-VN" smtClean="0"/>
              <a:t>17/11/2021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B5911A-7CD1-404A-B764-ADFF886357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E5EA15F-3A9F-4E6D-8123-011680DA098C}" type="datetime1">
              <a:rPr lang="vi-VN" smtClean="0"/>
              <a:t>17/11/2021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70E920-7BA4-4873-BFF0-50532E5CCC8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45001B7-6A7D-4E93-A72B-05F822414C0B}" type="datetime1">
              <a:rPr lang="vi-VN" smtClean="0"/>
              <a:t>17/11/2021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4EFCBB8-69AC-4F25-8770-7A84ECA0B73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1C1AC2C-2E9A-4960-A747-849A9C1EB5D9}" type="datetime1">
              <a:rPr lang="vi-VN" smtClean="0"/>
              <a:t>17/11/2021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5D6B93-00ED-4AF2-ACA0-B112255593E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3020ADE-2AA9-4A24-8724-76E124604354}" type="datetime1">
              <a:rPr lang="vi-VN" smtClean="0"/>
              <a:t>17/11/2021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152400"/>
            <a:ext cx="2114550" cy="6248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52400"/>
            <a:ext cx="6191250" cy="6248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B6B95B-D71F-4480-9048-1A10802CA8C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5F93103-98E0-47DF-8071-394A8B73F494}" type="datetime1">
              <a:rPr lang="vi-VN" smtClean="0"/>
              <a:t>17/11/2021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58200" cy="563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52525"/>
            <a:ext cx="8229600" cy="5248275"/>
          </a:xfrm>
        </p:spPr>
        <p:txBody>
          <a:bodyPr/>
          <a:lstStyle/>
          <a:p>
            <a:r>
              <a:rPr lang="en-US"/>
              <a:t>Click icon to add table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867400" y="646112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505200" y="64611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CA5AE36-A8AA-4BF2-A2E4-9BD243C6673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14288" y="838200"/>
            <a:ext cx="8458200" cy="228600"/>
          </a:xfrm>
        </p:spPr>
        <p:txBody>
          <a:bodyPr/>
          <a:lstStyle>
            <a:lvl1pPr>
              <a:defRPr/>
            </a:lvl1pPr>
          </a:lstStyle>
          <a:p>
            <a:fld id="{199CE9FB-BF0B-432D-AE91-16DC113E748E}" type="datetime1">
              <a:rPr lang="vi-VN" smtClean="0"/>
              <a:t>17/11/2021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DCA4D8-30C7-4D0C-958B-4FB5CAFD940E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961549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C63558-56DA-4F58-AE09-3EEA83AD362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31783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9B9798-02AA-4F3C-81AC-137DA7AA0BCB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14308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D3A812-0973-4A72-B2D9-885DB95DE6C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36983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DC97D1-2E41-4D71-A31F-307C41413A8D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16708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481B1C-51CC-46DA-A510-205845E1C9C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6989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71224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081CCC-00EE-4B3A-8F9C-BCDAE64C4960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972178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3922B-DF85-4D5D-891E-E59C02EDA358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075147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CDA459-7DBE-4C50-A5C9-B9E5A868A79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78616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0BAE43-F3FB-4D85-B54C-A0BD63E752E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3312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ltGray">
          <a:xfrm>
            <a:off x="0" y="0"/>
            <a:ext cx="9144000" cy="836613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6112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05200" y="64611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fld id="{9430586F-D9DE-40E7-ABDF-D872690EEF6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304800" y="152400"/>
            <a:ext cx="84582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gray">
          <a:xfrm>
            <a:off x="0" y="838200"/>
            <a:ext cx="9144000" cy="2444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vi-VN" sz="1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4288" y="838200"/>
            <a:ext cx="8458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j-lt"/>
              </a:defRPr>
            </a:lvl1pPr>
          </a:lstStyle>
          <a:p>
            <a:fld id="{CFB903BA-2639-4B48-8848-1B1132F7E8B2}" type="datetime1">
              <a:rPr lang="vi-VN" smtClean="0"/>
              <a:t>17/11/2021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95E74-7187-47BD-B823-89928D39F92F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59687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5" Type="http://schemas.openxmlformats.org/officeDocument/2006/relationships/slide" Target="slide2.xml"/><Relationship Id="rId4" Type="http://schemas.openxmlformats.org/officeDocument/2006/relationships/slide" Target="slide2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" Target="slide2.xml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slide" Target="slide2.xml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5" Type="http://schemas.openxmlformats.org/officeDocument/2006/relationships/image" Target="../media/image2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6.jpeg"/><Relationship Id="rId3" Type="http://schemas.openxmlformats.org/officeDocument/2006/relationships/slide" Target="slide2.xml"/><Relationship Id="rId7" Type="http://schemas.openxmlformats.org/officeDocument/2006/relationships/image" Target="../media/image31.jpeg"/><Relationship Id="rId12" Type="http://schemas.openxmlformats.org/officeDocument/2006/relationships/image" Target="../media/image3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11" Type="http://schemas.openxmlformats.org/officeDocument/2006/relationships/image" Target="../media/image26.pn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slide" Target="slide2.xml"/><Relationship Id="rId7" Type="http://schemas.openxmlformats.org/officeDocument/2006/relationships/image" Target="../media/image40.jpeg"/><Relationship Id="rId12" Type="http://schemas.openxmlformats.org/officeDocument/2006/relationships/image" Target="../media/image4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slide" Target="slide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slide" Target="slide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slide" Target="slide2.xml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55.png"/><Relationship Id="rId10" Type="http://schemas.microsoft.com/office/2007/relationships/diagramDrawing" Target="../diagrams/drawing1.xml"/><Relationship Id="rId4" Type="http://schemas.openxmlformats.org/officeDocument/2006/relationships/image" Target="../media/image54.jpeg"/><Relationship Id="rId9" Type="http://schemas.openxmlformats.org/officeDocument/2006/relationships/diagramColors" Target="../diagrams/colors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" Target="slide2.xml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10" Type="http://schemas.openxmlformats.org/officeDocument/2006/relationships/image" Target="../media/image57.png"/><Relationship Id="rId4" Type="http://schemas.openxmlformats.org/officeDocument/2006/relationships/diagramData" Target="../diagrams/data2.xml"/><Relationship Id="rId9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" Target="slide2.xml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6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" Target="slide2.xml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61.png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13" Type="http://schemas.openxmlformats.org/officeDocument/2006/relationships/diagramColors" Target="../diagrams/colors6.xml"/><Relationship Id="rId3" Type="http://schemas.openxmlformats.org/officeDocument/2006/relationships/slide" Target="slide2.xml"/><Relationship Id="rId7" Type="http://schemas.openxmlformats.org/officeDocument/2006/relationships/diagramColors" Target="../diagrams/colors5.xml"/><Relationship Id="rId12" Type="http://schemas.openxmlformats.org/officeDocument/2006/relationships/diagramQuickStyle" Target="../diagrams/quickStyle6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5.xml"/><Relationship Id="rId11" Type="http://schemas.openxmlformats.org/officeDocument/2006/relationships/diagramLayout" Target="../diagrams/layout6.xml"/><Relationship Id="rId5" Type="http://schemas.openxmlformats.org/officeDocument/2006/relationships/diagramLayout" Target="../diagrams/layout5.xml"/><Relationship Id="rId10" Type="http://schemas.openxmlformats.org/officeDocument/2006/relationships/diagramData" Target="../diagrams/data6.xml"/><Relationship Id="rId4" Type="http://schemas.openxmlformats.org/officeDocument/2006/relationships/diagramData" Target="../diagrams/data5.xml"/><Relationship Id="rId9" Type="http://schemas.openxmlformats.org/officeDocument/2006/relationships/image" Target="../media/image62.jpeg"/><Relationship Id="rId14" Type="http://schemas.microsoft.com/office/2007/relationships/diagramDrawing" Target="../diagrams/drawing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88856"/>
            <a:ext cx="7317346" cy="4647570"/>
          </a:xfrm>
        </p:spPr>
        <p:txBody>
          <a:bodyPr/>
          <a:lstStyle/>
          <a:p>
            <a:pPr marL="0" indent="0" algn="ctr">
              <a:buNone/>
            </a:pPr>
            <a:endParaRPr lang="pt-BR" sz="2800" b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Rectangle 19"/>
          <p:cNvSpPr>
            <a:spLocks noChangeArrowheads="1"/>
          </p:cNvSpPr>
          <p:nvPr/>
        </p:nvSpPr>
        <p:spPr bwMode="auto">
          <a:xfrm>
            <a:off x="1606550" y="4800600"/>
            <a:ext cx="63944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12573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nl-NL" b="1" dirty="0"/>
              <a:t>Giảng viên</a:t>
            </a:r>
            <a:r>
              <a:rPr lang="nl-NL" b="1" dirty="0" smtClean="0"/>
              <a:t>: PHAN ĐỨC LONG</a:t>
            </a:r>
            <a:endParaRPr lang="nl-NL" b="1" dirty="0"/>
          </a:p>
          <a:p>
            <a:endParaRPr lang="nl-NL" b="1" dirty="0"/>
          </a:p>
        </p:txBody>
      </p:sp>
      <p:sp>
        <p:nvSpPr>
          <p:cNvPr id="2" name="Rectangle 1"/>
          <p:cNvSpPr/>
          <p:nvPr/>
        </p:nvSpPr>
        <p:spPr bwMode="gray">
          <a:xfrm>
            <a:off x="957678" y="1888856"/>
            <a:ext cx="7239000" cy="550556"/>
          </a:xfrm>
          <a:prstGeom prst="rect">
            <a:avLst/>
          </a:prstGeom>
          <a:solidFill>
            <a:srgbClr val="0D830D"/>
          </a:solidFill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 : </a:t>
            </a:r>
            <a:r>
              <a:rPr lang="vi-VN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 ĐIỆN - ĐIỆN TỬ</a:t>
            </a:r>
            <a:endParaRPr lang="en-US" sz="2800" b="1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2421" y="422209"/>
            <a:ext cx="79095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TRƯỜNG CAO ĐẲNG LÝ TỰ TRỌNG TP.HCM</a:t>
            </a:r>
          </a:p>
          <a:p>
            <a:pPr algn="ctr"/>
            <a:r>
              <a:rPr lang="en-US" sz="2800" b="1" dirty="0"/>
              <a:t>KHOA ĐỘNG LỰC</a:t>
            </a:r>
            <a:endParaRPr lang="vi-VN" sz="2400" b="1" dirty="0"/>
          </a:p>
        </p:txBody>
      </p:sp>
      <p:sp>
        <p:nvSpPr>
          <p:cNvPr id="7" name="Rectangle 6"/>
          <p:cNvSpPr/>
          <p:nvPr/>
        </p:nvSpPr>
        <p:spPr bwMode="gray">
          <a:xfrm>
            <a:off x="2443578" y="5882212"/>
            <a:ext cx="4267200" cy="550556"/>
          </a:xfrm>
          <a:prstGeom prst="rect">
            <a:avLst/>
          </a:prstGeom>
          <a:noFill/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TP.HCM, THÁNG </a:t>
            </a:r>
            <a:r>
              <a:rPr lang="en-U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</a:t>
            </a:r>
            <a:r>
              <a:rPr 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</a:t>
            </a:r>
            <a:r>
              <a:rPr lang="en-U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endParaRPr lang="en-US" b="1" dirty="0">
              <a:solidFill>
                <a:schemeClr val="accent2">
                  <a:lumMod val="60000"/>
                  <a:lumOff val="40000"/>
                </a:schemeClr>
              </a:solidFill>
              <a:latin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79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413482" y="1694346"/>
            <a:ext cx="4786314" cy="45980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00B0F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solidFill>
            <a:srgbClr val="FF0000"/>
          </a:solidFill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/>
          </a:p>
        </p:txBody>
      </p:sp>
      <p:sp>
        <p:nvSpPr>
          <p:cNvPr id="4129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244244" y="3754342"/>
            <a:ext cx="6823556" cy="51285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4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TRANSISTOR </a:t>
            </a:r>
            <a:r>
              <a:rPr lang="vi-VN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MỐI NỐI ( BJT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5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066800" y="2667000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TRCẤUÚC CỦA 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HỌC PHẦN</a:t>
            </a:r>
          </a:p>
        </p:txBody>
      </p:sp>
      <p:sp>
        <p:nvSpPr>
          <p:cNvPr id="4127" name="AutoShape 7">
            <a:hlinkClick r:id="rId3" action="ppaction://hlinksldjump"/>
          </p:cNvPr>
          <p:cNvSpPr>
            <a:spLocks noChangeArrowheads="1"/>
          </p:cNvSpPr>
          <p:nvPr/>
        </p:nvSpPr>
        <p:spPr bwMode="gray">
          <a:xfrm>
            <a:off x="1137097" y="1528426"/>
            <a:ext cx="7930703" cy="52897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pPr marL="0" indent="0"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1: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9" name="AutoShape 16">
            <a:hlinkClick r:id="rId4" action="ppaction://hlinksldjump"/>
          </p:cNvPr>
          <p:cNvSpPr>
            <a:spLocks noChangeArrowheads="1"/>
          </p:cNvSpPr>
          <p:nvPr/>
        </p:nvSpPr>
        <p:spPr bwMode="gray">
          <a:xfrm>
            <a:off x="1828800" y="2286000"/>
            <a:ext cx="7239000" cy="54491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2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</a:t>
            </a:r>
            <a:endParaRPr lang="en-US" sz="25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1" name="AutoShape 25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192340" y="3048000"/>
            <a:ext cx="6875460" cy="49544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3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DIODE</a:t>
            </a:r>
            <a:endParaRPr lang="en-US" sz="25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HỌC PHẦN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12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133600" y="4516342"/>
            <a:ext cx="6934200" cy="51285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 - AMP</a:t>
            </a:r>
            <a:endParaRPr lang="en-US" sz="25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828800" y="5257800"/>
            <a:ext cx="7239000" cy="51285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 ĐỒ ĐIỆN TRÊN Ô TÔ</a:t>
            </a:r>
            <a:endParaRPr lang="en-US" sz="2800" dirty="0"/>
          </a:p>
        </p:txBody>
      </p:sp>
      <p:sp>
        <p:nvSpPr>
          <p:cNvPr id="15" name="Action Button: Home 14">
            <a:hlinkClick r:id="rId5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34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413482" y="1694346"/>
            <a:ext cx="4786314" cy="45980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FF00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>
              <a:ln>
                <a:solidFill>
                  <a:schemeClr val="bg1"/>
                </a:solidFill>
              </a:ln>
              <a:solidFill>
                <a:schemeClr val="tx2"/>
              </a:solidFill>
            </a:endParaRPr>
          </a:p>
        </p:txBody>
      </p:sp>
      <p:sp>
        <p:nvSpPr>
          <p:cNvPr id="4129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133601" y="4386276"/>
            <a:ext cx="7010399" cy="1095664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pPr algn="ctr" hangingPunct="0"/>
            <a:r>
              <a:rPr lang="vi-VN" sz="2800" dirty="0" smtClean="0">
                <a:latin typeface="Arial "/>
                <a:cs typeface="Times New Roman" panose="02020603050405020304" pitchFamily="18" charset="0"/>
              </a:rPr>
              <a:t>1.</a:t>
            </a:r>
            <a:r>
              <a:rPr lang="en-US" sz="2800" dirty="0" smtClean="0">
                <a:latin typeface="Arial "/>
                <a:cs typeface="Times New Roman" panose="02020603050405020304" pitchFamily="18" charset="0"/>
              </a:rPr>
              <a:t>2</a:t>
            </a:r>
            <a:r>
              <a:rPr lang="vi-VN" sz="2800" dirty="0" smtClean="0">
                <a:latin typeface="Arial 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Arial 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Arial "/>
                <a:cs typeface="Times New Roman" panose="02020603050405020304" pitchFamily="18" charset="0"/>
              </a:rPr>
              <a:t>ký</a:t>
            </a:r>
            <a:r>
              <a:rPr lang="en-US" sz="2800" dirty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Arial 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Arial 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Arial "/>
                <a:cs typeface="Times New Roman" panose="02020603050405020304" pitchFamily="18" charset="0"/>
              </a:rPr>
              <a:t>th</a:t>
            </a:r>
            <a:r>
              <a:rPr lang="vi-VN" sz="2800" dirty="0">
                <a:latin typeface="Arial "/>
                <a:cs typeface="Times New Roman" panose="02020603050405020304" pitchFamily="18" charset="0"/>
              </a:rPr>
              <a:t>ư</a:t>
            </a:r>
            <a:r>
              <a:rPr lang="en-US" sz="2800" dirty="0" err="1" smtClean="0">
                <a:latin typeface="Arial "/>
                <a:cs typeface="Times New Roman" panose="02020603050405020304" pitchFamily="18" charset="0"/>
              </a:rPr>
              <a:t>ờng</a:t>
            </a:r>
            <a:r>
              <a:rPr lang="en-US" sz="2800" dirty="0" smtClean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Arial "/>
                <a:cs typeface="Times New Roman" panose="02020603050405020304" pitchFamily="18" charset="0"/>
              </a:rPr>
              <a:t>gặp</a:t>
            </a:r>
            <a:r>
              <a:rPr lang="en-US" sz="2800" dirty="0">
                <a:latin typeface="Arial "/>
                <a:cs typeface="Times New Roman" panose="02020603050405020304" pitchFamily="18" charset="0"/>
              </a:rPr>
              <a:t> </a:t>
            </a:r>
            <a:endParaRPr lang="vi-VN" sz="2800" dirty="0" smtClean="0">
              <a:latin typeface="Arial "/>
              <a:cs typeface="Times New Roman" panose="02020603050405020304" pitchFamily="18" charset="0"/>
            </a:endParaRPr>
          </a:p>
          <a:p>
            <a:pPr algn="ctr" hangingPunct="0"/>
            <a:r>
              <a:rPr lang="en-US" sz="2800" dirty="0" err="1" smtClean="0">
                <a:latin typeface="Arial 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Arial "/>
                <a:cs typeface="Times New Roman" panose="02020603050405020304" pitchFamily="18" charset="0"/>
              </a:rPr>
              <a:t>ngành</a:t>
            </a:r>
            <a:r>
              <a:rPr lang="en-US" sz="2800" dirty="0">
                <a:latin typeface="Arial 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Arial "/>
                <a:cs typeface="Times New Roman" panose="02020603050405020304" pitchFamily="18" charset="0"/>
              </a:rPr>
              <a:t>ôtô</a:t>
            </a:r>
            <a:endParaRPr lang="en-US" sz="2800" dirty="0">
              <a:latin typeface="Arial "/>
              <a:cs typeface="Times New Roman" panose="02020603050405020304" pitchFamily="18" charset="0"/>
            </a:endParaRPr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066800" y="2667000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CẤU TRÚC CỦ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A CHƯƠNG 1</a:t>
            </a:r>
          </a:p>
        </p:txBody>
      </p:sp>
      <p:sp>
        <p:nvSpPr>
          <p:cNvPr id="4119" name="AutoShape 16">
            <a:hlinkClick r:id="rId3" action="ppaction://hlinksldjump"/>
          </p:cNvPr>
          <p:cNvSpPr>
            <a:spLocks noChangeArrowheads="1"/>
          </p:cNvSpPr>
          <p:nvPr/>
        </p:nvSpPr>
        <p:spPr bwMode="gray">
          <a:xfrm>
            <a:off x="2039938" y="2244828"/>
            <a:ext cx="7104062" cy="118417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 sz="28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accent2">
                  <a:lumMod val="60000"/>
                  <a:lumOff val="40000"/>
                </a:schemeClr>
              </a:solidFill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8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vi-VN" sz="28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latin typeface="+mn-lt"/>
              </a:rPr>
              <a:t>Tổng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quát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về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mạng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điện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và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các</a:t>
            </a:r>
            <a:r>
              <a:rPr lang="en-US" sz="2800" dirty="0">
                <a:latin typeface="+mn-lt"/>
              </a:rPr>
              <a:t> </a:t>
            </a:r>
            <a:endParaRPr lang="vi-VN" sz="2800" dirty="0" smtClean="0">
              <a:latin typeface="+mn-lt"/>
            </a:endParaRPr>
          </a:p>
          <a:p>
            <a:pPr algn="ctr"/>
            <a:r>
              <a:rPr lang="en-US" sz="2800" dirty="0" err="1" smtClean="0">
                <a:latin typeface="+mn-lt"/>
              </a:rPr>
              <a:t>hệ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thống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điện</a:t>
            </a:r>
            <a:r>
              <a:rPr lang="vi-VN" sz="2800" dirty="0" smtClean="0">
                <a:latin typeface="+mn-lt"/>
              </a:rPr>
              <a:t> t</a:t>
            </a:r>
            <a:r>
              <a:rPr lang="en-US" sz="2800" dirty="0" err="1" smtClean="0">
                <a:latin typeface="+mn-lt"/>
              </a:rPr>
              <a:t>rên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ôtô</a:t>
            </a:r>
            <a:endParaRPr lang="en-US" sz="2800" dirty="0">
              <a:latin typeface="+mn-lt"/>
            </a:endParaRPr>
          </a:p>
          <a:p>
            <a:r>
              <a:rPr lang="en-US" sz="2800" dirty="0" smtClean="0">
                <a:solidFill>
                  <a:srgbClr val="FF0000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rgbClr val="FF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sz="26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CHƯƠNG 1</a:t>
            </a:r>
            <a:r>
              <a:rPr lang="en-US" sz="26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:</a:t>
            </a:r>
            <a:r>
              <a:rPr lang="vi-VN" sz="26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KÝ HIỆU ĐIỆN CƠ BẢN TRONG SƠ 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ĐỒ</a:t>
            </a:r>
          </a:p>
          <a:p>
            <a:pPr algn="ctr"/>
            <a:r>
              <a:rPr lang="vi-VN" sz="2800" b="1" dirty="0" smtClean="0">
                <a:solidFill>
                  <a:schemeClr val="bg1"/>
                </a:solidFill>
                <a:latin typeface="+mn-lt"/>
                <a:cs typeface="Arial" pitchFamily="34" charset="0"/>
              </a:rPr>
              <a:t>MẠCH</a:t>
            </a:r>
            <a:r>
              <a:rPr lang="vi-VN" sz="28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ĐIỆN</a:t>
            </a:r>
            <a:endParaRPr lang="en-US" sz="26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2" name="Action Button: Home 11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10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41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41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318230"/>
            <a:ext cx="88773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800" b="1" dirty="0" smtClean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MỤC TIÊU</a:t>
            </a:r>
          </a:p>
          <a:p>
            <a:endParaRPr lang="en-US" sz="2000" i="1" dirty="0"/>
          </a:p>
          <a:p>
            <a:pPr algn="ctr"/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85800" y="2286000"/>
            <a:ext cx="7677150" cy="2069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90"/>
              </a:lnSpc>
              <a:spcAft>
                <a:spcPts val="0"/>
              </a:spcAft>
            </a:pP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101600" lvl="0" indent="-457200" algn="just">
              <a:lnSpc>
                <a:spcPct val="145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06400" algn="l"/>
              </a:tabLst>
            </a:pP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Sau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khi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học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xong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bài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này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Sinh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viên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phải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vẽ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đọc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được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các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ký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hiệu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cơ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bản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sơ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đồ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điện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sử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dụng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ngành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ôtô</a:t>
            </a:r>
            <a:r>
              <a:rPr lang="en-US" sz="28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8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19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rPr>
              <a:t>1.1</a:t>
            </a:r>
            <a:r>
              <a:rPr lang="en-US" sz="2800" b="1" dirty="0">
                <a:solidFill>
                  <a:srgbClr val="FF0000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l-PL" sz="2800" b="1" dirty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Tổng </a:t>
            </a:r>
            <a:r>
              <a:rPr lang="pl-PL" sz="2800" b="1" dirty="0" smtClean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qu</a:t>
            </a:r>
            <a:r>
              <a:rPr lang="vi-VN" sz="2800" b="1" dirty="0" smtClean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át</a:t>
            </a:r>
            <a:r>
              <a:rPr lang="pl-PL" sz="2800" b="1" dirty="0" smtClean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 </a:t>
            </a:r>
            <a:r>
              <a:rPr lang="pl-PL" sz="2800" b="1" dirty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về </a:t>
            </a:r>
            <a:r>
              <a:rPr lang="vi-VN" sz="2800" b="1" dirty="0" smtClean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mạng điện và các hệ thống điện trên ô tô</a:t>
            </a:r>
          </a:p>
          <a:p>
            <a:r>
              <a:rPr lang="en-US" sz="2800" dirty="0"/>
              <a:t>1.1.1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ôtô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 smtClean="0"/>
              <a:t>có</a:t>
            </a:r>
            <a:endParaRPr lang="vi-VN" sz="2800" dirty="0" smtClean="0"/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800" i="1" dirty="0" err="1" smtClean="0">
                <a:solidFill>
                  <a:srgbClr val="00B050"/>
                </a:solidFill>
              </a:rPr>
              <a:t>Hệ</a:t>
            </a:r>
            <a:r>
              <a:rPr lang="en-US" sz="2800" i="1" dirty="0" smtClean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thống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khởi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động</a:t>
            </a:r>
            <a:r>
              <a:rPr lang="en-US" sz="2800" i="1" dirty="0">
                <a:solidFill>
                  <a:srgbClr val="00B050"/>
                </a:solidFill>
              </a:rPr>
              <a:t> (starting system</a:t>
            </a:r>
            <a:r>
              <a:rPr lang="en-US" sz="2800" i="1" dirty="0" smtClean="0">
                <a:solidFill>
                  <a:srgbClr val="00B050"/>
                </a:solidFill>
              </a:rPr>
              <a:t>) </a:t>
            </a:r>
            <a:endParaRPr lang="vi-VN" sz="2800" i="1" dirty="0" smtClean="0">
              <a:solidFill>
                <a:srgbClr val="00B05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115900"/>
            <a:ext cx="6400800" cy="281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6699" y="5938428"/>
            <a:ext cx="8578403" cy="102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1.1: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khởi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động</a:t>
            </a:r>
            <a:endParaRPr lang="en-US" sz="24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740"/>
              </a:lnSpc>
              <a:spcAft>
                <a:spcPts val="0"/>
              </a:spcAft>
            </a:pP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4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(1.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Ắc-quy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; 2.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tắc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máy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; 3.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Máy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khởi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động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n-US" sz="2400" dirty="0"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835"/>
              </a:lnSpc>
              <a:spcAft>
                <a:spcPts val="0"/>
              </a:spcAft>
            </a:pP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98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318230"/>
            <a:ext cx="88773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800" i="1" dirty="0" err="1">
                <a:solidFill>
                  <a:srgbClr val="00B050"/>
                </a:solidFill>
              </a:rPr>
              <a:t>Hệ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thống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cung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cấp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điện</a:t>
            </a:r>
            <a:r>
              <a:rPr lang="en-US" sz="2800" i="1" dirty="0">
                <a:solidFill>
                  <a:srgbClr val="00B050"/>
                </a:solidFill>
              </a:rPr>
              <a:t> (charging system</a:t>
            </a:r>
            <a:r>
              <a:rPr lang="en-US" sz="2800" i="1" dirty="0" smtClean="0">
                <a:solidFill>
                  <a:srgbClr val="00B050"/>
                </a:solidFill>
              </a:rPr>
              <a:t>) </a:t>
            </a:r>
            <a:endParaRPr lang="en-US" sz="2800" i="1" dirty="0">
              <a:solidFill>
                <a:srgbClr val="00B050"/>
              </a:solidFill>
            </a:endParaRPr>
          </a:p>
          <a:p>
            <a:pPr algn="ctr"/>
            <a:endParaRPr lang="en-US" sz="28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0"/>
          <a:stretch/>
        </p:blipFill>
        <p:spPr bwMode="auto">
          <a:xfrm>
            <a:off x="266700" y="2025957"/>
            <a:ext cx="8877300" cy="335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143000" y="5545928"/>
            <a:ext cx="6781800" cy="551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86940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1.2: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nạp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74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368553" y="6114257"/>
            <a:ext cx="85981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07440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(1.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Máy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2.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ắc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quy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3.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Đèn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báo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sạc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4.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Công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tắc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máy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74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800" i="1" dirty="0" err="1">
                <a:solidFill>
                  <a:srgbClr val="00B050"/>
                </a:solidFill>
              </a:rPr>
              <a:t>Hệ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thống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đánh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lửa</a:t>
            </a:r>
            <a:endParaRPr lang="en-US" sz="28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257916" y="5036434"/>
            <a:ext cx="6781800" cy="551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1.3: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lửa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74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200" y="5630483"/>
            <a:ext cx="89154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ắc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lửa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5. ECU, 6,7.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847830"/>
            <a:ext cx="7092503" cy="3122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081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318230"/>
            <a:ext cx="8877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400" i="1" dirty="0" err="1">
                <a:solidFill>
                  <a:srgbClr val="00B050"/>
                </a:solidFill>
              </a:rPr>
              <a:t>Hệ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thống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chiếu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ánh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sáng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và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tín</a:t>
            </a:r>
            <a:r>
              <a:rPr lang="en-US" sz="2400" i="1" dirty="0">
                <a:solidFill>
                  <a:srgbClr val="00B050"/>
                </a:solidFill>
              </a:rPr>
              <a:t> </a:t>
            </a:r>
            <a:r>
              <a:rPr lang="en-US" sz="2400" i="1" dirty="0" err="1">
                <a:solidFill>
                  <a:srgbClr val="00B050"/>
                </a:solidFill>
              </a:rPr>
              <a:t>hiệu</a:t>
            </a:r>
            <a:endParaRPr lang="en-US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066800" y="6063322"/>
            <a:ext cx="6781800" cy="551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1.3: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chiếu sáng và tín hiệu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74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6700" y="1770794"/>
            <a:ext cx="89154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vi-VN" sz="2400" dirty="0" smtClean="0"/>
              <a:t>Đè</a:t>
            </a:r>
            <a:r>
              <a:rPr lang="en-US" sz="2400" dirty="0" smtClean="0"/>
              <a:t>n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smtClean="0"/>
              <a:t>s</a:t>
            </a:r>
            <a:r>
              <a:rPr lang="vi-VN" sz="2400" dirty="0"/>
              <a:t>á</a:t>
            </a:r>
            <a:r>
              <a:rPr lang="en-US" sz="2400" dirty="0" err="1" smtClean="0"/>
              <a:t>ng</a:t>
            </a:r>
            <a:r>
              <a:rPr lang="vi-VN" sz="2400" dirty="0" smtClean="0"/>
              <a:t>.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vi-VN" sz="2400" dirty="0" smtClean="0"/>
              <a:t>C</a:t>
            </a:r>
            <a:r>
              <a:rPr lang="en-US" sz="2400" dirty="0" err="1" smtClean="0"/>
              <a:t>ác</a:t>
            </a:r>
            <a:r>
              <a:rPr lang="en-US" sz="2400" dirty="0" smtClean="0"/>
              <a:t> </a:t>
            </a:r>
            <a:r>
              <a:rPr lang="en-US" sz="2400" dirty="0" err="1"/>
              <a:t>đèn</a:t>
            </a:r>
            <a:r>
              <a:rPr lang="en-US" sz="2400" dirty="0"/>
              <a:t> </a:t>
            </a:r>
            <a:r>
              <a:rPr lang="en-US" sz="2400" dirty="0" err="1"/>
              <a:t>tín</a:t>
            </a:r>
            <a:r>
              <a:rPr lang="en-US" sz="2400" dirty="0"/>
              <a:t> </a:t>
            </a:r>
            <a:r>
              <a:rPr lang="en-US" sz="2400" dirty="0" err="1"/>
              <a:t>hiệu</a:t>
            </a:r>
            <a:r>
              <a:rPr lang="en-US" sz="2400" dirty="0"/>
              <a:t>, </a:t>
            </a:r>
            <a:r>
              <a:rPr lang="en-US" sz="2400" dirty="0" err="1" smtClean="0"/>
              <a:t>còi</a:t>
            </a:r>
            <a:r>
              <a:rPr lang="vi-VN" sz="2400" dirty="0"/>
              <a:t>.</a:t>
            </a:r>
            <a:endParaRPr lang="vi-VN" sz="2400" b="1" i="1" dirty="0" smtClean="0"/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vi-VN" sz="2400" dirty="0" smtClean="0"/>
              <a:t>C</a:t>
            </a:r>
            <a:r>
              <a:rPr lang="en-US" sz="2400" dirty="0" err="1" smtClean="0"/>
              <a:t>ác</a:t>
            </a:r>
            <a:r>
              <a:rPr lang="en-US" sz="2400" dirty="0" smtClean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tắc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rơ</a:t>
            </a:r>
            <a:r>
              <a:rPr lang="en-US" sz="2400" dirty="0"/>
              <a:t> - le.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2"/>
          <a:stretch/>
        </p:blipFill>
        <p:spPr bwMode="auto">
          <a:xfrm>
            <a:off x="266700" y="3219499"/>
            <a:ext cx="8578403" cy="267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28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0668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800" i="1" dirty="0" err="1">
                <a:solidFill>
                  <a:srgbClr val="00B050"/>
                </a:solidFill>
              </a:rPr>
              <a:t>Hệ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thống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đo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đạc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và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kiểm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tra</a:t>
            </a:r>
            <a:endParaRPr lang="en-US" sz="28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143000" y="6306567"/>
            <a:ext cx="6781800" cy="551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1.3: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+mn-lt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vi-VN" sz="2400" dirty="0" smtClean="0">
                <a:latin typeface="+mn-lt"/>
                <a:cs typeface="Times New Roman" panose="02020603050405020304" pitchFamily="18" charset="0"/>
              </a:rPr>
              <a:t>đo đạc và kiểm tra</a:t>
            </a:r>
            <a:endParaRPr lang="en-US" sz="2400" dirty="0">
              <a:latin typeface="+mn-lt"/>
              <a:cs typeface="Times New Roman" panose="02020603050405020304" pitchFamily="18" charset="0"/>
            </a:endParaRPr>
          </a:p>
          <a:p>
            <a:pPr algn="ctr">
              <a:lnSpc>
                <a:spcPts val="740"/>
              </a:lnSpc>
              <a:spcAft>
                <a:spcPts val="0"/>
              </a:spcAft>
            </a:pPr>
            <a:r>
              <a:rPr lang="en-US" sz="240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6700" y="1600200"/>
            <a:ext cx="8915400" cy="207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Tx/>
              <a:buChar char="-"/>
            </a:pPr>
            <a:r>
              <a:rPr lang="vi-VN" sz="2800" dirty="0" smtClean="0">
                <a:solidFill>
                  <a:schemeClr val="tx2"/>
                </a:solidFill>
              </a:rPr>
              <a:t>G</a:t>
            </a:r>
            <a:r>
              <a:rPr lang="en-US" sz="2800" dirty="0" err="1" smtClean="0">
                <a:solidFill>
                  <a:schemeClr val="tx2"/>
                </a:solidFill>
              </a:rPr>
              <a:t>ồm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có</a:t>
            </a:r>
            <a:r>
              <a:rPr lang="en-US" sz="2800" dirty="0">
                <a:solidFill>
                  <a:schemeClr val="tx2"/>
                </a:solidFill>
              </a:rPr>
              <a:t>: </a:t>
            </a:r>
            <a:endParaRPr lang="vi-VN" sz="2800" dirty="0" smtClean="0">
              <a:solidFill>
                <a:schemeClr val="tx2"/>
              </a:solidFill>
            </a:endParaRP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/>
              <a:t>hồ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 smtClean="0"/>
              <a:t>cơ</a:t>
            </a:r>
            <a:r>
              <a:rPr lang="vi-VN" sz="2800" dirty="0" smtClean="0"/>
              <a:t>.</a:t>
            </a:r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/>
              <a:t>hồ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xe</a:t>
            </a:r>
            <a:r>
              <a:rPr lang="en-US" sz="2800" dirty="0"/>
              <a:t>, </a:t>
            </a:r>
            <a:endParaRPr lang="vi-VN" sz="2800" dirty="0" smtClean="0"/>
          </a:p>
          <a:p>
            <a:pPr marL="800100" lvl="1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/>
              <a:t>hồ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nhiệt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2"/>
          <a:stretch/>
        </p:blipFill>
        <p:spPr bwMode="auto">
          <a:xfrm>
            <a:off x="266701" y="3569017"/>
            <a:ext cx="8578402" cy="267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53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800" i="1" dirty="0" err="1">
                <a:solidFill>
                  <a:srgbClr val="00B050"/>
                </a:solidFill>
              </a:rPr>
              <a:t>Hệ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thống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điều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khiển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động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cơ</a:t>
            </a:r>
            <a:endParaRPr lang="en-US" sz="28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66700" y="1770795"/>
            <a:ext cx="82677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Tx/>
              <a:buChar char="-"/>
            </a:pPr>
            <a:r>
              <a:rPr lang="vi-VN" sz="2800" dirty="0" smtClean="0">
                <a:solidFill>
                  <a:schemeClr val="tx2"/>
                </a:solidFill>
              </a:rPr>
              <a:t>G</a:t>
            </a:r>
            <a:r>
              <a:rPr lang="en-US" sz="2800" dirty="0" err="1" smtClean="0">
                <a:solidFill>
                  <a:schemeClr val="tx2"/>
                </a:solidFill>
              </a:rPr>
              <a:t>ồm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có</a:t>
            </a:r>
            <a:r>
              <a:rPr lang="en-US" sz="2800" dirty="0">
                <a:solidFill>
                  <a:schemeClr val="tx2"/>
                </a:solidFill>
              </a:rPr>
              <a:t>: </a:t>
            </a:r>
            <a:endParaRPr lang="vi-VN" sz="2800" dirty="0" smtClean="0">
              <a:solidFill>
                <a:schemeClr val="tx2"/>
              </a:solidFill>
            </a:endParaRPr>
          </a:p>
          <a:p>
            <a:pPr lvl="0"/>
            <a:endParaRPr lang="vi-VN" sz="2800" dirty="0" smtClean="0">
              <a:solidFill>
                <a:schemeClr val="tx2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vi-VN" sz="2800" dirty="0" smtClean="0"/>
              <a:t>Hệ</a:t>
            </a:r>
            <a:r>
              <a:rPr lang="en-US" sz="2800" dirty="0" smtClean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khiển</a:t>
            </a:r>
            <a:r>
              <a:rPr lang="en-US" sz="2800" dirty="0"/>
              <a:t> </a:t>
            </a:r>
            <a:r>
              <a:rPr lang="en-US" sz="2800" dirty="0" err="1"/>
              <a:t>xăng</a:t>
            </a:r>
            <a:r>
              <a:rPr lang="en-US" sz="2800" dirty="0"/>
              <a:t>, </a:t>
            </a:r>
            <a:r>
              <a:rPr lang="en-US" sz="2800" dirty="0" err="1"/>
              <a:t>lửa</a:t>
            </a:r>
            <a:r>
              <a:rPr lang="en-US" sz="2800" dirty="0"/>
              <a:t>, </a:t>
            </a:r>
            <a:r>
              <a:rPr lang="en-US" sz="2800" dirty="0" err="1"/>
              <a:t>góc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cam, </a:t>
            </a:r>
            <a:r>
              <a:rPr lang="en-US" sz="2800" dirty="0" err="1"/>
              <a:t>ga</a:t>
            </a:r>
            <a:r>
              <a:rPr lang="en-US" sz="2800" b="1" i="1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. </a:t>
            </a:r>
            <a:endParaRPr lang="vi-VN" sz="28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vi-VN" sz="2800" dirty="0"/>
          </a:p>
          <a:p>
            <a:pPr marL="800100" lvl="1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vi-VN" sz="2800" dirty="0" smtClean="0"/>
              <a:t>T</a:t>
            </a:r>
            <a:r>
              <a:rPr lang="en-US" sz="2800" dirty="0" err="1" smtClean="0"/>
              <a:t>rên</a:t>
            </a:r>
            <a:r>
              <a:rPr lang="en-US" sz="2800" dirty="0" smtClean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diesel </a:t>
            </a:r>
            <a:r>
              <a:rPr lang="en-US" sz="2800" dirty="0" err="1"/>
              <a:t>ngày</a:t>
            </a:r>
            <a:r>
              <a:rPr lang="en-US" sz="2800" dirty="0"/>
              <a:t> nay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khiển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 (EDC – electronic diesel control </a:t>
            </a:r>
            <a:r>
              <a:rPr lang="en-US" sz="2800" dirty="0" err="1"/>
              <a:t>hoặc</a:t>
            </a:r>
            <a:r>
              <a:rPr lang="en-US" sz="2800" dirty="0"/>
              <a:t> common rail injection</a:t>
            </a:r>
            <a:r>
              <a:rPr lang="en-US" sz="2800" dirty="0" smtClean="0"/>
              <a:t>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7972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800" i="1" dirty="0" err="1">
                <a:solidFill>
                  <a:srgbClr val="00B050"/>
                </a:solidFill>
              </a:rPr>
              <a:t>Hệ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thống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điều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>
                <a:solidFill>
                  <a:srgbClr val="00B050"/>
                </a:solidFill>
              </a:rPr>
              <a:t>khiển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r>
              <a:rPr lang="en-US" sz="2800" i="1" dirty="0" err="1" smtClean="0">
                <a:solidFill>
                  <a:srgbClr val="00B050"/>
                </a:solidFill>
              </a:rPr>
              <a:t>ôtô</a:t>
            </a:r>
            <a:endParaRPr lang="en-US" sz="28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72603" y="1981199"/>
            <a:ext cx="82677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Tx/>
              <a:buChar char="-"/>
            </a:pPr>
            <a:r>
              <a:rPr lang="vi-VN" sz="2800" dirty="0" smtClean="0">
                <a:solidFill>
                  <a:srgbClr val="FF0000"/>
                </a:solidFill>
              </a:rPr>
              <a:t>G</a:t>
            </a:r>
            <a:r>
              <a:rPr lang="en-US" sz="2800" dirty="0" err="1" smtClean="0">
                <a:solidFill>
                  <a:srgbClr val="FF0000"/>
                </a:solidFill>
              </a:rPr>
              <a:t>ồm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có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endParaRPr lang="vi-VN" sz="2800" dirty="0" smtClean="0">
              <a:solidFill>
                <a:srgbClr val="FF0000"/>
              </a:solidFill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800" dirty="0" smtClean="0"/>
              <a:t>H</a:t>
            </a:r>
            <a:r>
              <a:rPr lang="en-US" sz="2800" dirty="0" smtClean="0"/>
              <a:t>ệ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khiển</a:t>
            </a:r>
            <a:r>
              <a:rPr lang="en-US" sz="2800" dirty="0"/>
              <a:t> </a:t>
            </a:r>
            <a:r>
              <a:rPr lang="en-US" sz="2800" dirty="0" err="1"/>
              <a:t>phanh</a:t>
            </a:r>
            <a:r>
              <a:rPr lang="en-US" sz="2800" dirty="0"/>
              <a:t> </a:t>
            </a:r>
            <a:r>
              <a:rPr lang="en-US" sz="2800" dirty="0" err="1"/>
              <a:t>chống</a:t>
            </a:r>
            <a:r>
              <a:rPr lang="en-US" sz="2800" dirty="0"/>
              <a:t> </a:t>
            </a:r>
            <a:r>
              <a:rPr lang="en-US" sz="2800" dirty="0" err="1"/>
              <a:t>hãm</a:t>
            </a:r>
            <a:r>
              <a:rPr lang="en-US" sz="2800" dirty="0"/>
              <a:t> ABS</a:t>
            </a:r>
            <a:r>
              <a:rPr lang="en-US" sz="2800" b="1" i="1" dirty="0"/>
              <a:t> </a:t>
            </a:r>
            <a:r>
              <a:rPr lang="en-US" sz="2800" dirty="0"/>
              <a:t>(antilock brake system</a:t>
            </a:r>
            <a:r>
              <a:rPr lang="en-US" sz="2800" dirty="0" smtClean="0"/>
              <a:t>)</a:t>
            </a:r>
            <a:r>
              <a:rPr lang="vi-VN" sz="2800" dirty="0" smtClean="0"/>
              <a:t>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800" dirty="0" smtClean="0"/>
              <a:t>H</a:t>
            </a:r>
            <a:r>
              <a:rPr lang="en-US" sz="2800" dirty="0" err="1" smtClean="0"/>
              <a:t>ộp</a:t>
            </a:r>
            <a:r>
              <a:rPr lang="en-US" sz="2800" dirty="0" smtClean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 smtClean="0"/>
              <a:t>động</a:t>
            </a:r>
            <a:r>
              <a:rPr lang="vi-VN" sz="2800" dirty="0" smtClean="0"/>
              <a:t>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800" dirty="0" smtClean="0"/>
              <a:t>T</a:t>
            </a:r>
            <a:r>
              <a:rPr lang="en-US" sz="2800" dirty="0" smtClean="0"/>
              <a:t>ay </a:t>
            </a:r>
            <a:r>
              <a:rPr lang="en-US" sz="2800" dirty="0" err="1" smtClean="0"/>
              <a:t>lái</a:t>
            </a:r>
            <a:r>
              <a:rPr lang="vi-VN" sz="2800" dirty="0" smtClean="0"/>
              <a:t>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800" dirty="0" smtClean="0"/>
              <a:t>G</a:t>
            </a:r>
            <a:r>
              <a:rPr lang="en-US" sz="2800" dirty="0" err="1" smtClean="0"/>
              <a:t>ối</a:t>
            </a:r>
            <a:r>
              <a:rPr lang="en-US" sz="2800" dirty="0" smtClean="0"/>
              <a:t> </a:t>
            </a:r>
            <a:r>
              <a:rPr lang="en-US" sz="2800" dirty="0" err="1"/>
              <a:t>hơi</a:t>
            </a:r>
            <a:r>
              <a:rPr lang="en-US" sz="2800" dirty="0"/>
              <a:t> (SRS</a:t>
            </a:r>
            <a:r>
              <a:rPr lang="en-US" sz="2800" dirty="0" smtClean="0"/>
              <a:t>)</a:t>
            </a:r>
            <a:r>
              <a:rPr lang="vi-VN" sz="2800" dirty="0" smtClean="0"/>
              <a:t>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800" dirty="0" smtClean="0"/>
              <a:t>L</a:t>
            </a:r>
            <a:r>
              <a:rPr lang="en-US" sz="2800" dirty="0" err="1" smtClean="0"/>
              <a:t>ực</a:t>
            </a:r>
            <a:r>
              <a:rPr lang="en-US" sz="2800" dirty="0" smtClean="0"/>
              <a:t> </a:t>
            </a:r>
            <a:r>
              <a:rPr lang="en-US" sz="2800" dirty="0" err="1"/>
              <a:t>kéo</a:t>
            </a:r>
            <a:r>
              <a:rPr lang="en-US" sz="2800" dirty="0"/>
              <a:t> (traction control</a:t>
            </a:r>
            <a:r>
              <a:rPr lang="en-US" sz="2800" dirty="0" smtClean="0"/>
              <a:t>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1966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219200"/>
            <a:ext cx="88773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rgbClr val="00B050"/>
                </a:solidFill>
              </a:rPr>
              <a:t>Hệ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thống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gạt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nước</a:t>
            </a:r>
            <a:r>
              <a:rPr lang="en-US" sz="2800" dirty="0">
                <a:solidFill>
                  <a:srgbClr val="00B050"/>
                </a:solidFill>
              </a:rPr>
              <a:t>, </a:t>
            </a:r>
            <a:r>
              <a:rPr lang="en-US" sz="2800" dirty="0" err="1">
                <a:solidFill>
                  <a:srgbClr val="00B050"/>
                </a:solidFill>
              </a:rPr>
              <a:t>phun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nước</a:t>
            </a:r>
            <a:r>
              <a:rPr lang="en-US" sz="2800" dirty="0">
                <a:solidFill>
                  <a:srgbClr val="00B050"/>
                </a:solidFill>
              </a:rPr>
              <a:t> (wiper and washer system).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143000" y="6000690"/>
            <a:ext cx="6324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28788" indent="-873125">
              <a:spcAft>
                <a:spcPts val="0"/>
              </a:spcAft>
            </a:pPr>
            <a:r>
              <a:rPr lang="en-US" sz="2400" dirty="0" err="1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Hình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1.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7</a:t>
            </a:r>
            <a:r>
              <a:rPr lang="en-US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latin typeface="+mn-lt"/>
                <a:ea typeface="Times New Roman" panose="02020603050405020304" pitchFamily="18" charset="0"/>
                <a:cs typeface="Arial" panose="020B0604020202020204" pitchFamily="34" charset="0"/>
              </a:rPr>
              <a:t>gạt và phun nước</a:t>
            </a:r>
            <a:endParaRPr lang="en-US" sz="24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743200"/>
            <a:ext cx="7162800" cy="293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75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318230"/>
            <a:ext cx="8877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rgbClr val="00B050"/>
                </a:solidFill>
              </a:rPr>
              <a:t>Hệ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thống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nâng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hạ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cửa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</a:rPr>
              <a:t>kính</a:t>
            </a:r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066800" y="6229290"/>
            <a:ext cx="6324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28788" indent="-873125">
              <a:spcAft>
                <a:spcPts val="0"/>
              </a:spcAft>
            </a:pPr>
            <a:r>
              <a:rPr lang="en-US" sz="24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Hình</a:t>
            </a:r>
            <a:r>
              <a:rPr lang="en-US" sz="24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1.</a:t>
            </a:r>
            <a:r>
              <a:rPr lang="vi-VN" sz="24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8</a:t>
            </a:r>
            <a:r>
              <a:rPr lang="en-US" sz="24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: </a:t>
            </a:r>
            <a:r>
              <a:rPr lang="en-US" sz="2400" dirty="0" err="1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thống</a:t>
            </a:r>
            <a:r>
              <a:rPr lang="en-US" sz="2400" dirty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vi-VN" sz="24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nâng hạ cửa kính</a:t>
            </a:r>
            <a:endParaRPr lang="en-US" sz="2400" dirty="0">
              <a:effectLst/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5" t="5085" r="17981"/>
          <a:stretch/>
        </p:blipFill>
        <p:spPr bwMode="auto">
          <a:xfrm>
            <a:off x="266700" y="1752600"/>
            <a:ext cx="86487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86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04799" y="1295400"/>
            <a:ext cx="899160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406400" algn="l"/>
              </a:tabLst>
            </a:pP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điều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khiển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kính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chiếu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hậu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(mirror control</a:t>
            </a:r>
            <a:r>
              <a:rPr lang="en-US" sz="2800" dirty="0" smtClean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  <a:r>
              <a:rPr lang="en-US" sz="2800" b="1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dirty="0">
              <a:solidFill>
                <a:srgbClr val="00B050"/>
              </a:solidFill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406400" algn="l"/>
              </a:tabLst>
            </a:pP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âm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thanh</a:t>
            </a:r>
            <a:endParaRPr lang="en-US" sz="2800" dirty="0">
              <a:solidFill>
                <a:srgbClr val="00B050"/>
              </a:solidFill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  <a:tabLst>
                <a:tab pos="406400" algn="l"/>
              </a:tabLst>
            </a:pP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định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vị</a:t>
            </a:r>
            <a:r>
              <a:rPr lang="en-US" sz="2800" dirty="0">
                <a:solidFill>
                  <a:srgbClr val="00B050"/>
                </a:solidFill>
                <a:latin typeface="Arial "/>
                <a:ea typeface="Times New Roman" panose="02020603050405020304" pitchFamily="18" charset="0"/>
                <a:cs typeface="Arial" panose="020B0604020202020204" pitchFamily="34" charset="0"/>
              </a:rPr>
              <a:t> (navigation system)</a:t>
            </a:r>
            <a:endParaRPr lang="en-US" sz="2800" dirty="0">
              <a:solidFill>
                <a:srgbClr val="00B050"/>
              </a:solidFill>
              <a:effectLst/>
              <a:latin typeface="Arial 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04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200" y="1143000"/>
            <a:ext cx="90678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smtClean="0"/>
              <a:t>1.1.</a:t>
            </a:r>
            <a:r>
              <a:rPr lang="vi-VN" sz="2800" dirty="0" smtClean="0"/>
              <a:t>2</a:t>
            </a:r>
            <a:r>
              <a:rPr lang="en-US" sz="2800" dirty="0" smtClean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quát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 smtClean="0"/>
              <a:t>ôtô</a:t>
            </a:r>
            <a:endParaRPr lang="vi-VN" sz="2800" dirty="0" smtClean="0"/>
          </a:p>
          <a:p>
            <a:pPr>
              <a:spcBef>
                <a:spcPts val="600"/>
              </a:spcBef>
            </a:pPr>
            <a:r>
              <a:rPr lang="vi-VN" sz="2800" dirty="0" smtClean="0">
                <a:solidFill>
                  <a:schemeClr val="tx2"/>
                </a:solidFill>
              </a:rPr>
              <a:t>- Đ</a:t>
            </a:r>
            <a:r>
              <a:rPr lang="en-US" sz="2800" dirty="0" err="1" smtClean="0">
                <a:solidFill>
                  <a:schemeClr val="tx2"/>
                </a:solidFill>
              </a:rPr>
              <a:t>ược</a:t>
            </a:r>
            <a:r>
              <a:rPr lang="en-US" sz="2800" dirty="0" smtClean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mắc</a:t>
            </a:r>
            <a:r>
              <a:rPr lang="en-US" sz="2800" dirty="0">
                <a:solidFill>
                  <a:schemeClr val="tx2"/>
                </a:solidFill>
              </a:rPr>
              <a:t> song </a:t>
            </a:r>
            <a:r>
              <a:rPr lang="en-US" sz="2800" dirty="0" err="1">
                <a:solidFill>
                  <a:schemeClr val="tx2"/>
                </a:solidFill>
              </a:rPr>
              <a:t>song</a:t>
            </a:r>
            <a:r>
              <a:rPr lang="en-US" sz="2800" dirty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và</a:t>
            </a:r>
            <a:r>
              <a:rPr lang="en-US" sz="2800" dirty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có</a:t>
            </a:r>
            <a:r>
              <a:rPr lang="en-US" sz="2800" dirty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thể</a:t>
            </a:r>
            <a:r>
              <a:rPr lang="en-US" sz="2800" dirty="0">
                <a:solidFill>
                  <a:schemeClr val="tx2"/>
                </a:solidFill>
              </a:rPr>
              <a:t> </a:t>
            </a:r>
            <a:r>
              <a:rPr lang="en-US" sz="2800" dirty="0" err="1">
                <a:solidFill>
                  <a:schemeClr val="tx2"/>
                </a:solidFill>
              </a:rPr>
              <a:t>được</a:t>
            </a:r>
            <a:r>
              <a:rPr lang="en-US" sz="2800" dirty="0">
                <a:solidFill>
                  <a:schemeClr val="tx2"/>
                </a:solidFill>
              </a:rPr>
              <a:t> chia  </a:t>
            </a:r>
            <a:r>
              <a:rPr lang="en-US" sz="2800" dirty="0" err="1">
                <a:solidFill>
                  <a:schemeClr val="tx2"/>
                </a:solidFill>
              </a:rPr>
              <a:t>làm</a:t>
            </a:r>
            <a:r>
              <a:rPr lang="en-US" sz="2800" dirty="0">
                <a:solidFill>
                  <a:schemeClr val="tx2"/>
                </a:solidFill>
              </a:rPr>
              <a:t> 3 </a:t>
            </a:r>
            <a:r>
              <a:rPr lang="en-US" sz="2800" dirty="0" err="1">
                <a:solidFill>
                  <a:schemeClr val="tx2"/>
                </a:solidFill>
              </a:rPr>
              <a:t>loại</a:t>
            </a:r>
            <a:r>
              <a:rPr lang="en-US" sz="2800" dirty="0">
                <a:solidFill>
                  <a:schemeClr val="tx2"/>
                </a:solidFill>
              </a:rPr>
              <a:t>: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685800" y="2703225"/>
            <a:ext cx="7625903" cy="3970318"/>
            <a:chOff x="457200" y="3505200"/>
            <a:chExt cx="7625903" cy="3970318"/>
          </a:xfrm>
        </p:grpSpPr>
        <p:grpSp>
          <p:nvGrpSpPr>
            <p:cNvPr id="9" name="Group 8"/>
            <p:cNvGrpSpPr/>
            <p:nvPr/>
          </p:nvGrpSpPr>
          <p:grpSpPr>
            <a:xfrm>
              <a:off x="457200" y="3581398"/>
              <a:ext cx="2286000" cy="3716850"/>
              <a:chOff x="457200" y="3733799"/>
              <a:chExt cx="2286000" cy="3531008"/>
            </a:xfrm>
          </p:grpSpPr>
          <p:sp>
            <p:nvSpPr>
              <p:cNvPr id="8" name="Rounded Rectangle 7"/>
              <p:cNvSpPr/>
              <p:nvPr/>
            </p:nvSpPr>
            <p:spPr bwMode="gray">
              <a:xfrm>
                <a:off x="457200" y="3733801"/>
                <a:ext cx="2286000" cy="3531006"/>
              </a:xfrm>
              <a:prstGeom prst="round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7F5CF"/>
                  </a:gs>
                </a:gsLst>
                <a:lin ang="0" scaled="1"/>
              </a:gradFill>
              <a:ln w="3175" algn="ctr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rtlCol="0" anchor="ctr"/>
              <a:lstStyle/>
              <a:p>
                <a:pPr marL="0" indent="0" algn="ctr">
                  <a:buNone/>
                </a:pPr>
                <a:endParaRPr lang="en-US" sz="28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533400" y="3733799"/>
                <a:ext cx="2057400" cy="27718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Phụ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tải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làm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việc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liên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tục</a:t>
                </a: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endParaRPr lang="vi-VN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lvl="0">
                  <a:spcAft>
                    <a:spcPts val="0"/>
                  </a:spcAft>
                  <a:tabLst>
                    <a:tab pos="355600" algn="l"/>
                  </a:tabLst>
                </a:pPr>
                <a:endParaRPr lang="vi-VN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  <a:tabLst>
                    <a:tab pos="355600" algn="l"/>
                  </a:tabLst>
                </a:pPr>
                <a:r>
                  <a:rPr lang="vi-VN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B</a:t>
                </a:r>
                <a:r>
                  <a:rPr lang="en-US" dirty="0" err="1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ơm</a:t>
                </a:r>
                <a:r>
                  <a:rPr lang="en-US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nhiên</a:t>
                </a:r>
                <a:r>
                  <a:rPr lang="en-US" dirty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liệu</a:t>
                </a:r>
                <a:r>
                  <a:rPr lang="en-US" dirty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(</a:t>
                </a:r>
                <a:r>
                  <a:rPr lang="en-US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50</a:t>
                </a:r>
                <a:r>
                  <a:rPr lang="en-US" dirty="0" smtClean="0">
                    <a:latin typeface="Arial" pitchFamily="34" charset="0"/>
                    <a:ea typeface="Symbol" panose="05050102010706020507" pitchFamily="18" charset="2"/>
                    <a:cs typeface="Arial" pitchFamily="34" charset="0"/>
                  </a:rPr>
                  <a:t>¸</a:t>
                </a:r>
                <a:r>
                  <a:rPr lang="en-US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70W)</a:t>
                </a:r>
                <a:endParaRPr lang="vi-VN" dirty="0" smtClean="0"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  <a:tabLst>
                    <a:tab pos="355600" algn="l"/>
                  </a:tabLst>
                </a:pPr>
                <a:r>
                  <a:rPr lang="vi-VN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H</a:t>
                </a:r>
                <a:r>
                  <a:rPr lang="en-US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ệ </a:t>
                </a:r>
                <a:r>
                  <a:rPr lang="en-US" dirty="0" err="1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thống</a:t>
                </a:r>
                <a:r>
                  <a:rPr lang="en-US" dirty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đánh</a:t>
                </a:r>
                <a:r>
                  <a:rPr lang="en-US" dirty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dirty="0" err="1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lửa</a:t>
                </a:r>
                <a:r>
                  <a:rPr lang="vi-VN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(2</a:t>
                </a:r>
                <a:r>
                  <a:rPr lang="en-US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0W</a:t>
                </a:r>
                <a:endParaRPr lang="vi-VN" dirty="0" smtClean="0"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  <a:tabLst>
                    <a:tab pos="355600" algn="l"/>
                  </a:tabLst>
                </a:pPr>
                <a:r>
                  <a:rPr lang="vi-VN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K</a:t>
                </a:r>
                <a:r>
                  <a:rPr lang="en-US" dirty="0" err="1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im</a:t>
                </a:r>
                <a:r>
                  <a:rPr lang="en-US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phun</a:t>
                </a:r>
                <a:r>
                  <a:rPr lang="en-US" dirty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(70 </a:t>
                </a:r>
                <a:r>
                  <a:rPr lang="en-US" dirty="0">
                    <a:latin typeface="Arial" pitchFamily="34" charset="0"/>
                    <a:ea typeface="Symbol" panose="05050102010706020507" pitchFamily="18" charset="2"/>
                    <a:cs typeface="Arial" pitchFamily="34" charset="0"/>
                  </a:rPr>
                  <a:t>¸</a:t>
                </a:r>
                <a:r>
                  <a:rPr lang="en-US" dirty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100W) …</a:t>
                </a:r>
                <a:endParaRPr lang="en-US" sz="1100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2971800" y="3519752"/>
              <a:ext cx="2362200" cy="3778496"/>
              <a:chOff x="2971800" y="3519752"/>
              <a:chExt cx="2362200" cy="3778496"/>
            </a:xfrm>
          </p:grpSpPr>
          <p:sp>
            <p:nvSpPr>
              <p:cNvPr id="14" name="Rounded Rectangle 13"/>
              <p:cNvSpPr/>
              <p:nvPr/>
            </p:nvSpPr>
            <p:spPr bwMode="gray">
              <a:xfrm>
                <a:off x="2971800" y="3581400"/>
                <a:ext cx="2362200" cy="3716848"/>
              </a:xfrm>
              <a:prstGeom prst="round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7F5CF"/>
                  </a:gs>
                </a:gsLst>
                <a:lin ang="0" scaled="1"/>
              </a:gradFill>
              <a:ln w="3175" algn="ctr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rtlCol="0" anchor="ctr"/>
              <a:lstStyle/>
              <a:p>
                <a:pPr marL="0" indent="0" algn="ctr">
                  <a:buNone/>
                </a:pPr>
                <a:endParaRPr lang="en-US" sz="28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2971800" y="3519752"/>
                <a:ext cx="2362200" cy="35825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Phụ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tải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làm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việc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không </a:t>
                </a:r>
                <a:r>
                  <a:rPr lang="en-US" b="1" i="1" dirty="0" err="1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liên</a:t>
                </a: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tục</a:t>
                </a: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endParaRPr lang="vi-VN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lvl="0"/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dirty="0">
                    <a:latin typeface="Arial" pitchFamily="34" charset="0"/>
                    <a:cs typeface="Arial" pitchFamily="34" charset="0"/>
                  </a:rPr>
                  <a:t>Đ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èn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pha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(60W)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dirty="0" smtClean="0">
                    <a:latin typeface="Arial" pitchFamily="34" charset="0"/>
                    <a:cs typeface="Arial" pitchFamily="34" charset="0"/>
                  </a:rPr>
                  <a:t>Đèn c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ốt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(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55W), 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dirty="0">
                    <a:latin typeface="Arial" pitchFamily="34" charset="0"/>
                    <a:cs typeface="Arial" pitchFamily="34" charset="0"/>
                  </a:rPr>
                  <a:t>Đ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èn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kích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thước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(10W)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dirty="0" smtClean="0">
                    <a:latin typeface="Arial" pitchFamily="34" charset="0"/>
                    <a:cs typeface="Arial" pitchFamily="34" charset="0"/>
                  </a:rPr>
                  <a:t>R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adio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car (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10¸15W)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dirty="0" smtClean="0">
                    <a:latin typeface="Arial" pitchFamily="34" charset="0"/>
                    <a:cs typeface="Arial" pitchFamily="34" charset="0"/>
                  </a:rPr>
                  <a:t>C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ác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đèn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báo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trên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táp-lô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(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2W)…</a:t>
                </a: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5720903" y="3505200"/>
              <a:ext cx="2362200" cy="3970318"/>
              <a:chOff x="2971800" y="3519752"/>
              <a:chExt cx="2362200" cy="3970318"/>
            </a:xfrm>
          </p:grpSpPr>
          <p:sp>
            <p:nvSpPr>
              <p:cNvPr id="19" name="Rounded Rectangle 18"/>
              <p:cNvSpPr/>
              <p:nvPr/>
            </p:nvSpPr>
            <p:spPr bwMode="gray">
              <a:xfrm>
                <a:off x="2971800" y="3581400"/>
                <a:ext cx="2362200" cy="3731400"/>
              </a:xfrm>
              <a:prstGeom prst="round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7F5CF"/>
                  </a:gs>
                </a:gsLst>
                <a:lin ang="0" scaled="1"/>
              </a:gradFill>
              <a:ln w="3175" algn="ctr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rtlCol="0" anchor="ctr"/>
              <a:lstStyle/>
              <a:p>
                <a:pPr marL="0" indent="0" algn="ctr">
                  <a:buNone/>
                </a:pPr>
                <a:endParaRPr lang="en-US" sz="28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971800" y="3519752"/>
                <a:ext cx="2362200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Phụ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tải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làm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en-US" b="1" i="1" dirty="0" err="1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việc</a:t>
                </a:r>
                <a:r>
                  <a:rPr lang="en-US" b="1" i="1" dirty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trong khoảng thời gian ngắn</a:t>
                </a:r>
                <a:r>
                  <a:rPr lang="en-US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endParaRPr lang="vi-VN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lvl="0"/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vi-VN" dirty="0">
                    <a:latin typeface="Arial" pitchFamily="34" charset="0"/>
                    <a:cs typeface="Arial" pitchFamily="34" charset="0"/>
                  </a:rPr>
                  <a:t>Đ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èn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báo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rẽ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(4 x 21W + 2</a:t>
                </a:r>
                <a:r>
                  <a:rPr lang="en-US" b="1" i="1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x 2W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)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vi-VN" dirty="0">
                    <a:latin typeface="Arial" pitchFamily="34" charset="0"/>
                    <a:cs typeface="Arial" pitchFamily="34" charset="0"/>
                  </a:rPr>
                  <a:t>Đ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èn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thắng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(2 x 21W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)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vi-VN" dirty="0" smtClean="0">
                    <a:latin typeface="Arial" pitchFamily="34" charset="0"/>
                    <a:cs typeface="Arial" pitchFamily="34" charset="0"/>
                  </a:rPr>
                  <a:t>M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ô-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tơ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điều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khiển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kính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(150W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)</a:t>
                </a:r>
                <a:endParaRPr lang="vi-VN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vi-VN" dirty="0" smtClean="0">
                    <a:latin typeface="Arial" pitchFamily="34" charset="0"/>
                    <a:cs typeface="Arial" pitchFamily="34" charset="0"/>
                  </a:rPr>
                  <a:t>Q</a:t>
                </a:r>
                <a:r>
                  <a:rPr lang="en-US" dirty="0" err="1" smtClean="0">
                    <a:latin typeface="Arial" pitchFamily="34" charset="0"/>
                    <a:cs typeface="Arial" pitchFamily="34" charset="0"/>
                  </a:rPr>
                  <a:t>uạt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làm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mát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động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dirty="0" err="1">
                    <a:latin typeface="Arial" pitchFamily="34" charset="0"/>
                    <a:cs typeface="Arial" pitchFamily="34" charset="0"/>
                  </a:rPr>
                  <a:t>cơ</a:t>
                </a:r>
                <a:r>
                  <a:rPr lang="en-US" dirty="0">
                    <a:latin typeface="Arial" pitchFamily="34" charset="0"/>
                    <a:cs typeface="Arial" pitchFamily="34" charset="0"/>
                  </a:rPr>
                  <a:t> (200W</a:t>
                </a:r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)</a:t>
                </a:r>
                <a:r>
                  <a:rPr lang="vi-VN" dirty="0" smtClean="0">
                    <a:latin typeface="Arial" pitchFamily="34" charset="0"/>
                    <a:cs typeface="Arial" pitchFamily="34" charset="0"/>
                  </a:rPr>
                  <a:t>.....</a:t>
                </a:r>
              </a:p>
              <a:p>
                <a:endParaRPr lang="en-US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5832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/>
              <a:t>1.1.</a:t>
            </a:r>
            <a:r>
              <a:rPr lang="vi-VN" sz="2600" dirty="0" smtClean="0"/>
              <a:t>3</a:t>
            </a:r>
            <a:r>
              <a:rPr lang="en-US" sz="2600" dirty="0" smtClean="0"/>
              <a:t> </a:t>
            </a:r>
            <a:r>
              <a:rPr lang="en-US" sz="2600" dirty="0" err="1"/>
              <a:t>Các</a:t>
            </a:r>
            <a:r>
              <a:rPr lang="en-US" sz="2600" dirty="0"/>
              <a:t> </a:t>
            </a:r>
            <a:r>
              <a:rPr lang="en-US" sz="2600" dirty="0" err="1"/>
              <a:t>thiết</a:t>
            </a:r>
            <a:r>
              <a:rPr lang="en-US" sz="2600" dirty="0"/>
              <a:t> </a:t>
            </a:r>
            <a:r>
              <a:rPr lang="en-US" sz="2600" dirty="0" err="1"/>
              <a:t>bị</a:t>
            </a:r>
            <a:r>
              <a:rPr lang="en-US" sz="2600" dirty="0"/>
              <a:t> </a:t>
            </a:r>
            <a:r>
              <a:rPr lang="en-US" sz="2600" dirty="0" err="1"/>
              <a:t>bảo</a:t>
            </a:r>
            <a:r>
              <a:rPr lang="en-US" sz="2600" dirty="0"/>
              <a:t> </a:t>
            </a:r>
            <a:r>
              <a:rPr lang="en-US" sz="2600" dirty="0" err="1"/>
              <a:t>vệ</a:t>
            </a:r>
            <a:r>
              <a:rPr lang="en-US" sz="2600" dirty="0"/>
              <a:t> </a:t>
            </a:r>
            <a:r>
              <a:rPr lang="en-US" sz="2600" dirty="0" err="1"/>
              <a:t>và</a:t>
            </a:r>
            <a:r>
              <a:rPr lang="en-US" sz="2600" dirty="0"/>
              <a:t> </a:t>
            </a:r>
            <a:r>
              <a:rPr lang="en-US" sz="2600" dirty="0" err="1"/>
              <a:t>điều</a:t>
            </a:r>
            <a:r>
              <a:rPr lang="en-US" sz="2600" dirty="0"/>
              <a:t> </a:t>
            </a:r>
            <a:r>
              <a:rPr lang="en-US" sz="2600" dirty="0" err="1"/>
              <a:t>khiển</a:t>
            </a:r>
            <a:r>
              <a:rPr lang="en-US" sz="2600" dirty="0"/>
              <a:t> </a:t>
            </a:r>
            <a:r>
              <a:rPr lang="en-US" sz="2600" dirty="0" err="1"/>
              <a:t>trung</a:t>
            </a:r>
            <a:r>
              <a:rPr lang="en-US" sz="2600" dirty="0"/>
              <a:t> </a:t>
            </a:r>
            <a:r>
              <a:rPr lang="en-US" sz="2600" dirty="0" err="1"/>
              <a:t>gian</a:t>
            </a:r>
            <a:r>
              <a:rPr lang="en-US" sz="2600" dirty="0"/>
              <a:t> </a:t>
            </a:r>
            <a:r>
              <a:rPr lang="en-US" sz="2600" dirty="0" err="1"/>
              <a:t>trên</a:t>
            </a:r>
            <a:r>
              <a:rPr lang="en-US" sz="2600" dirty="0"/>
              <a:t> </a:t>
            </a:r>
            <a:r>
              <a:rPr lang="en-US" sz="2600" dirty="0" err="1" smtClean="0"/>
              <a:t>ôtô</a:t>
            </a:r>
            <a:endParaRPr lang="en-US" sz="2600" dirty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152401" y="1905000"/>
            <a:ext cx="8692702" cy="4109086"/>
            <a:chOff x="388499" y="3545174"/>
            <a:chExt cx="7694604" cy="4109086"/>
          </a:xfrm>
        </p:grpSpPr>
        <p:grpSp>
          <p:nvGrpSpPr>
            <p:cNvPr id="9" name="Group 8"/>
            <p:cNvGrpSpPr/>
            <p:nvPr/>
          </p:nvGrpSpPr>
          <p:grpSpPr>
            <a:xfrm>
              <a:off x="388499" y="3581398"/>
              <a:ext cx="2583301" cy="4060550"/>
              <a:chOff x="388499" y="3733799"/>
              <a:chExt cx="2583301" cy="3857523"/>
            </a:xfrm>
          </p:grpSpPr>
          <p:sp>
            <p:nvSpPr>
              <p:cNvPr id="8" name="Rounded Rectangle 7"/>
              <p:cNvSpPr/>
              <p:nvPr/>
            </p:nvSpPr>
            <p:spPr bwMode="gray">
              <a:xfrm>
                <a:off x="457200" y="3733800"/>
                <a:ext cx="2286000" cy="3857522"/>
              </a:xfrm>
              <a:prstGeom prst="round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7F5CF"/>
                  </a:gs>
                </a:gsLst>
                <a:lin ang="0" scaled="1"/>
              </a:gradFill>
              <a:ln w="3175" algn="ctr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rtlCol="0" anchor="ctr"/>
              <a:lstStyle/>
              <a:p>
                <a:pPr marL="0" indent="0" algn="ctr">
                  <a:buNone/>
                </a:pPr>
                <a:endParaRPr lang="en-US" sz="22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388499" y="3733799"/>
                <a:ext cx="2583301" cy="2274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en-US" sz="2200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sz="2200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Cầu chì</a:t>
                </a:r>
              </a:p>
              <a:p>
                <a:pPr lvl="0" algn="just">
                  <a:spcAft>
                    <a:spcPts val="0"/>
                  </a:spcAft>
                  <a:tabLst>
                    <a:tab pos="355600" algn="l"/>
                  </a:tabLst>
                </a:pPr>
                <a:endParaRPr lang="vi-VN" sz="2200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marL="285750" lvl="0" indent="-285750" algn="just">
                  <a:lnSpc>
                    <a:spcPct val="12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  <a:tabLst>
                    <a:tab pos="355600" algn="l"/>
                  </a:tabLst>
                </a:pP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Cầu chì 5</a:t>
                </a:r>
                <a:r>
                  <a:rPr lang="en-US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– 30A</a:t>
                </a:r>
              </a:p>
              <a:p>
                <a:pPr marL="285750" lvl="0" indent="-285750" algn="just">
                  <a:lnSpc>
                    <a:spcPct val="12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  <a:tabLst>
                    <a:tab pos="355600" algn="l"/>
                  </a:tabLst>
                </a:pP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Cầu chì</a:t>
                </a:r>
                <a:r>
                  <a:rPr lang="en-US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40</a:t>
                </a:r>
                <a:r>
                  <a:rPr lang="en-US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–120A</a:t>
                </a:r>
              </a:p>
              <a:p>
                <a:pPr marL="285750" lvl="0" indent="-285750" algn="just">
                  <a:lnSpc>
                    <a:spcPct val="120000"/>
                  </a:lnSpc>
                  <a:spcAft>
                    <a:spcPts val="0"/>
                  </a:spcAft>
                  <a:buFont typeface="Arial" panose="020B0604020202020204" pitchFamily="34" charset="0"/>
                  <a:buChar char="•"/>
                  <a:tabLst>
                    <a:tab pos="355600" algn="l"/>
                  </a:tabLst>
                </a:pP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Bộ ngắt mạch</a:t>
                </a:r>
                <a:endParaRPr lang="en-US" sz="2200" dirty="0" smtClean="0"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lvl="0" algn="just">
                  <a:lnSpc>
                    <a:spcPct val="120000"/>
                  </a:lnSpc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vi-VN" sz="2200" dirty="0" smtClean="0"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(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CB–circuit 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breaker) </a:t>
                </a:r>
                <a:endParaRPr lang="en-US" sz="2200" dirty="0"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2951625" y="3581399"/>
              <a:ext cx="2541968" cy="4060549"/>
              <a:chOff x="2951625" y="3581399"/>
              <a:chExt cx="2541968" cy="4060549"/>
            </a:xfrm>
          </p:grpSpPr>
          <p:sp>
            <p:nvSpPr>
              <p:cNvPr id="14" name="Rounded Rectangle 13"/>
              <p:cNvSpPr/>
              <p:nvPr/>
            </p:nvSpPr>
            <p:spPr bwMode="gray">
              <a:xfrm>
                <a:off x="2951625" y="3581399"/>
                <a:ext cx="2541968" cy="4060549"/>
              </a:xfrm>
              <a:prstGeom prst="round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7F5CF"/>
                  </a:gs>
                </a:gsLst>
                <a:lin ang="0" scaled="1"/>
              </a:gradFill>
              <a:ln w="3175" algn="ctr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rtlCol="0" anchor="ctr"/>
              <a:lstStyle/>
              <a:p>
                <a:pPr marL="0" indent="0" algn="ctr">
                  <a:buNone/>
                </a:pPr>
                <a:endParaRPr lang="en-US" sz="22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2971800" y="3634698"/>
                <a:ext cx="2362200" cy="37364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en-US" sz="2200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sz="2200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Công tắc đóng mở</a:t>
                </a:r>
                <a:endParaRPr lang="en-US" sz="2200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endParaRPr lang="vi-VN" sz="800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sz="2200" dirty="0" smtClean="0">
                    <a:latin typeface="Arial" pitchFamily="34" charset="0"/>
                    <a:cs typeface="Arial" pitchFamily="34" charset="0"/>
                  </a:rPr>
                  <a:t>T</a:t>
                </a:r>
                <a:r>
                  <a:rPr lang="en-US" sz="2200" dirty="0" err="1" smtClean="0">
                    <a:latin typeface="Arial" pitchFamily="34" charset="0"/>
                    <a:cs typeface="Arial" pitchFamily="34" charset="0"/>
                  </a:rPr>
                  <a:t>hường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đóng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(normally closed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)</a:t>
                </a:r>
                <a:endParaRPr lang="vi-VN" sz="2200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sz="2200" dirty="0" smtClean="0">
                    <a:latin typeface="Arial" pitchFamily="34" charset="0"/>
                    <a:cs typeface="Arial" pitchFamily="34" charset="0"/>
                  </a:rPr>
                  <a:t>T</a:t>
                </a:r>
                <a:r>
                  <a:rPr lang="en-US" sz="2200" dirty="0" err="1" smtClean="0">
                    <a:latin typeface="Arial" pitchFamily="34" charset="0"/>
                    <a:cs typeface="Arial" pitchFamily="34" charset="0"/>
                  </a:rPr>
                  <a:t>hường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mở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(normally open) 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 </a:t>
                </a:r>
                <a:endParaRPr lang="vi-VN" sz="2200" dirty="0" smtClean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phối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hợp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(changeover 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switch)</a:t>
                </a:r>
                <a:endParaRPr lang="en-US" sz="2200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5720903" y="3545174"/>
              <a:ext cx="2362200" cy="4109086"/>
              <a:chOff x="2971800" y="3559726"/>
              <a:chExt cx="2362200" cy="4109086"/>
            </a:xfrm>
          </p:grpSpPr>
          <p:sp>
            <p:nvSpPr>
              <p:cNvPr id="19" name="Rounded Rectangle 18"/>
              <p:cNvSpPr/>
              <p:nvPr/>
            </p:nvSpPr>
            <p:spPr bwMode="gray">
              <a:xfrm>
                <a:off x="2971800" y="3559726"/>
                <a:ext cx="2362200" cy="4109086"/>
              </a:xfrm>
              <a:prstGeom prst="roundRect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E7F5CF"/>
                  </a:gs>
                </a:gsLst>
                <a:lin ang="0" scaled="1"/>
              </a:gradFill>
              <a:ln w="3175" algn="ctr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rtlCol="0" anchor="ctr"/>
              <a:lstStyle/>
              <a:p>
                <a:pPr marL="0" indent="0" algn="ctr">
                  <a:buNone/>
                </a:pPr>
                <a:endParaRPr lang="en-US" sz="22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971800" y="3712127"/>
                <a:ext cx="2362200" cy="31947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r>
                  <a:rPr lang="en-US" sz="2200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 </a:t>
                </a:r>
                <a:r>
                  <a:rPr lang="vi-VN" sz="2200" b="1" i="1" dirty="0" smtClean="0">
                    <a:solidFill>
                      <a:srgbClr val="00B050"/>
                    </a:solidFill>
                    <a:latin typeface="Arial" pitchFamily="34" charset="0"/>
                    <a:ea typeface="Times New Roman" panose="02020603050405020304" pitchFamily="18" charset="0"/>
                    <a:cs typeface="Arial" pitchFamily="34" charset="0"/>
                  </a:rPr>
                  <a:t>Rơ – le</a:t>
                </a:r>
                <a:endParaRPr lang="en-US" sz="2200" b="1" i="1" dirty="0" smtClean="0">
                  <a:solidFill>
                    <a:srgbClr val="00B050"/>
                  </a:solidFill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endParaRPr>
              </a:p>
              <a:p>
                <a:pPr lvl="0" algn="ctr">
                  <a:spcAft>
                    <a:spcPts val="0"/>
                  </a:spcAft>
                  <a:tabLst>
                    <a:tab pos="355600" algn="l"/>
                  </a:tabLst>
                </a:pPr>
                <a:endParaRPr lang="vi-VN" sz="800" b="1" i="1" dirty="0">
                  <a:solidFill>
                    <a:srgbClr val="00B05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sz="2200" dirty="0" smtClean="0">
                    <a:latin typeface="Arial" pitchFamily="34" charset="0"/>
                    <a:cs typeface="Arial" pitchFamily="34" charset="0"/>
                  </a:rPr>
                  <a:t>T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hường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đóng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(normally closed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) </a:t>
                </a:r>
                <a:endParaRPr lang="vi-VN" sz="2200" dirty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lnSpc>
                    <a:spcPct val="120000"/>
                  </a:lnSpc>
                  <a:buFont typeface="Arial" panose="020B0604020202020204" pitchFamily="34" charset="0"/>
                  <a:buChar char="•"/>
                </a:pPr>
                <a:r>
                  <a:rPr lang="vi-VN" sz="2200" dirty="0">
                    <a:latin typeface="Arial" pitchFamily="34" charset="0"/>
                    <a:cs typeface="Arial" pitchFamily="34" charset="0"/>
                  </a:rPr>
                  <a:t>T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hường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mở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(normally open)  </a:t>
                </a:r>
                <a:endParaRPr lang="vi-VN" sz="2200" dirty="0">
                  <a:latin typeface="Arial" pitchFamily="34" charset="0"/>
                  <a:cs typeface="Arial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</a:pPr>
                <a:r>
                  <a:rPr lang="vi-VN" sz="2200" dirty="0" smtClean="0">
                    <a:latin typeface="Arial" pitchFamily="34" charset="0"/>
                    <a:cs typeface="Arial" pitchFamily="34" charset="0"/>
                  </a:rPr>
                  <a:t>R</a:t>
                </a:r>
                <a:r>
                  <a:rPr lang="en-US" sz="2200" dirty="0" smtClean="0">
                    <a:latin typeface="Arial" pitchFamily="34" charset="0"/>
                    <a:cs typeface="Arial" pitchFamily="34" charset="0"/>
                  </a:rPr>
                  <a:t>ơ-le </a:t>
                </a:r>
                <a:r>
                  <a:rPr lang="en-US" sz="2200" dirty="0" err="1">
                    <a:latin typeface="Arial" pitchFamily="34" charset="0"/>
                    <a:cs typeface="Arial" pitchFamily="34" charset="0"/>
                  </a:rPr>
                  <a:t>kép</a:t>
                </a:r>
                <a:r>
                  <a:rPr lang="en-US" sz="2200" dirty="0">
                    <a:latin typeface="Arial" pitchFamily="34" charset="0"/>
                    <a:cs typeface="Arial" pitchFamily="34" charset="0"/>
                  </a:rPr>
                  <a:t> (changeover relay).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1423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1.</a:t>
            </a:r>
            <a:r>
              <a:rPr lang="vi-VN" sz="2800" dirty="0" smtClean="0"/>
              <a:t>2</a:t>
            </a:r>
            <a:r>
              <a:rPr lang="en-US" sz="2800" dirty="0" smtClean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th</a:t>
            </a:r>
            <a:r>
              <a:rPr lang="vi-VN" sz="2800" dirty="0"/>
              <a:t>ư</a:t>
            </a:r>
            <a:r>
              <a:rPr lang="en-US" sz="2800" dirty="0" err="1" smtClean="0"/>
              <a:t>ờng</a:t>
            </a:r>
            <a:r>
              <a:rPr lang="en-US" sz="2800" dirty="0" smtClean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 smtClean="0"/>
              <a:t>ôtô</a:t>
            </a:r>
            <a:endParaRPr lang="en-US" sz="2800" dirty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Còi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81000" y="1953368"/>
            <a:ext cx="8600496" cy="3380632"/>
            <a:chOff x="1219200" y="2510915"/>
            <a:chExt cx="6931009" cy="3380632"/>
          </a:xfrm>
        </p:grpSpPr>
        <p:grpSp>
          <p:nvGrpSpPr>
            <p:cNvPr id="4" name="Group 2"/>
            <p:cNvGrpSpPr>
              <a:grpSpLocks/>
            </p:cNvGrpSpPr>
            <p:nvPr/>
          </p:nvGrpSpPr>
          <p:grpSpPr bwMode="auto">
            <a:xfrm>
              <a:off x="1219200" y="2510915"/>
              <a:ext cx="4327525" cy="3362325"/>
              <a:chOff x="780" y="9641"/>
              <a:chExt cx="6816" cy="5294"/>
            </a:xfrm>
          </p:grpSpPr>
          <p:pic>
            <p:nvPicPr>
              <p:cNvPr id="7171" name="Picture 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2" y="9641"/>
                <a:ext cx="2131" cy="11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2" name="Picture 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78" y="9761"/>
                <a:ext cx="662" cy="7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3" name="Picture 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64" y="10927"/>
                <a:ext cx="1742" cy="82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4" name="Picture 6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79" y="10790"/>
                <a:ext cx="917" cy="14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5" name="Picture 7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0" y="12355"/>
                <a:ext cx="1469" cy="69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6" name="Picture 8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09" y="12427"/>
                <a:ext cx="763" cy="13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7" name="Picture 9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0" y="13862"/>
                <a:ext cx="2189" cy="93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178" name="Picture 10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12" y="13975"/>
                <a:ext cx="960" cy="96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" name="TextBox 6"/>
            <p:cNvSpPr txBox="1"/>
            <p:nvPr/>
          </p:nvSpPr>
          <p:spPr>
            <a:xfrm>
              <a:off x="2579805" y="2671616"/>
              <a:ext cx="16331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Nguồn điện</a:t>
              </a:r>
              <a:endParaRPr lang="en-US" sz="2800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579805" y="3399308"/>
              <a:ext cx="111640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Tụ điện</a:t>
              </a:r>
              <a:endParaRPr lang="en-US" sz="2800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579805" y="4232713"/>
              <a:ext cx="18876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Gạt tàn thuốc</a:t>
              </a:r>
              <a:endParaRPr lang="en-US" sz="2800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579805" y="5248978"/>
              <a:ext cx="5505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CB</a:t>
              </a:r>
              <a:endParaRPr lang="en-US" sz="2800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648956" y="2671616"/>
              <a:ext cx="63196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Mát</a:t>
              </a:r>
              <a:endParaRPr lang="en-US" sz="28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648956" y="3497899"/>
              <a:ext cx="25012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Đèn đầu 1 dây tóc</a:t>
              </a:r>
              <a:endParaRPr lang="en-US" sz="28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648956" y="4473444"/>
              <a:ext cx="25012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Đèn đầu 2 dây tóc</a:t>
              </a:r>
              <a:endParaRPr lang="en-US" sz="28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648956" y="5368327"/>
              <a:ext cx="58416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800" dirty="0" smtClean="0"/>
                <a:t>Còi</a:t>
              </a:r>
              <a:endParaRPr lang="en-US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val="63166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1.</a:t>
            </a:r>
            <a:r>
              <a:rPr lang="vi-VN" sz="2800" dirty="0" smtClean="0"/>
              <a:t>2</a:t>
            </a:r>
            <a:r>
              <a:rPr lang="en-US" sz="2800" dirty="0" smtClean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th</a:t>
            </a:r>
            <a:r>
              <a:rPr lang="vi-VN" sz="2800" dirty="0"/>
              <a:t>ư</a:t>
            </a:r>
            <a:r>
              <a:rPr lang="en-US" sz="2800" dirty="0" err="1" smtClean="0"/>
              <a:t>ờng</a:t>
            </a:r>
            <a:r>
              <a:rPr lang="en-US" sz="2800" dirty="0" smtClean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 smtClean="0"/>
              <a:t>ôtô</a:t>
            </a:r>
            <a:endParaRPr lang="en-US" sz="2800" dirty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Còi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266700" y="1897257"/>
            <a:ext cx="8724900" cy="4655943"/>
            <a:chOff x="838200" y="1897257"/>
            <a:chExt cx="8006903" cy="4655943"/>
          </a:xfrm>
        </p:grpSpPr>
        <p:sp>
          <p:nvSpPr>
            <p:cNvPr id="7" name="TextBox 6"/>
            <p:cNvSpPr txBox="1"/>
            <p:nvPr/>
          </p:nvSpPr>
          <p:spPr>
            <a:xfrm>
              <a:off x="2188143" y="2087394"/>
              <a:ext cx="177001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Đi-ốt</a:t>
              </a:r>
              <a:r>
                <a:rPr lang="en-US" sz="2400" dirty="0"/>
                <a:t> </a:t>
              </a:r>
              <a:r>
                <a:rPr lang="en-US" sz="2400" dirty="0" err="1"/>
                <a:t>thường</a:t>
              </a:r>
              <a:endParaRPr lang="en-US" sz="2400" dirty="0"/>
            </a:p>
          </p:txBody>
        </p:sp>
        <p:pic>
          <p:nvPicPr>
            <p:cNvPr id="14349" name="Picture 1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800" y="2107525"/>
              <a:ext cx="896937" cy="3524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0" name="Picture 1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8768" y="1897257"/>
              <a:ext cx="788987" cy="10175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2" name="Picture 1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7346" y="6029325"/>
              <a:ext cx="1169988" cy="447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3" name="Picture 1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3000" y="3268083"/>
              <a:ext cx="788987" cy="495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4" name="Picture 1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5900" y="3886200"/>
              <a:ext cx="1028700" cy="457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5" name="Picture 19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200" y="3799187"/>
              <a:ext cx="1211262" cy="7127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6" name="Picture 20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0913" y="5351463"/>
              <a:ext cx="1182687" cy="515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7" name="Picture 2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9587" y="4913312"/>
              <a:ext cx="430213" cy="4968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8" name="Picture 22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8979" y="3194380"/>
              <a:ext cx="1135621" cy="539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59" name="Picture 2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600" y="6056312"/>
              <a:ext cx="1277937" cy="4968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Box 31"/>
            <p:cNvSpPr txBox="1"/>
            <p:nvPr/>
          </p:nvSpPr>
          <p:spPr>
            <a:xfrm>
              <a:off x="6318758" y="2087394"/>
              <a:ext cx="24025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Biến</a:t>
              </a:r>
              <a:r>
                <a:rPr lang="en-US" sz="2400" dirty="0"/>
                <a:t> </a:t>
              </a:r>
              <a:r>
                <a:rPr lang="en-US" sz="2400" dirty="0" err="1"/>
                <a:t>áp</a:t>
              </a:r>
              <a:r>
                <a:rPr lang="en-US" sz="2400" dirty="0"/>
                <a:t> </a:t>
              </a:r>
              <a:r>
                <a:rPr lang="en-US" sz="2400" dirty="0" err="1"/>
                <a:t>đánh</a:t>
              </a:r>
              <a:r>
                <a:rPr lang="en-US" sz="2400" dirty="0"/>
                <a:t> </a:t>
              </a:r>
              <a:r>
                <a:rPr lang="en-US" sz="2400" dirty="0" err="1"/>
                <a:t>lửa</a:t>
              </a:r>
              <a:r>
                <a:rPr lang="en-US" sz="2400" dirty="0"/>
                <a:t> 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156807" y="2668785"/>
              <a:ext cx="17376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 smtClean="0"/>
                <a:t>Đi-ốt</a:t>
              </a:r>
              <a:r>
                <a:rPr lang="en-US" sz="2400" dirty="0" smtClean="0"/>
                <a:t> </a:t>
              </a:r>
              <a:r>
                <a:rPr lang="vi-VN" sz="2400" dirty="0" smtClean="0"/>
                <a:t>zen-nơ</a:t>
              </a:r>
              <a:endParaRPr lang="en-US" sz="24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188143" y="3346924"/>
              <a:ext cx="16317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Đi-ốt</a:t>
              </a:r>
              <a:r>
                <a:rPr lang="en-US" sz="2400" dirty="0"/>
                <a:t> </a:t>
              </a:r>
              <a:r>
                <a:rPr lang="vi-VN" sz="2400" dirty="0" smtClean="0"/>
                <a:t>quang</a:t>
              </a:r>
              <a:endParaRPr lang="en-US" sz="24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188142" y="3998154"/>
              <a:ext cx="35951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/>
                <a:t>Bộ</a:t>
              </a:r>
              <a:r>
                <a:rPr lang="en-US" sz="2400" dirty="0"/>
                <a:t> chia </a:t>
              </a:r>
              <a:r>
                <a:rPr lang="en-US" sz="2400" dirty="0" err="1"/>
                <a:t>điện</a:t>
              </a:r>
              <a:r>
                <a:rPr lang="en-US" sz="2400" dirty="0"/>
                <a:t> (</a:t>
              </a:r>
              <a:r>
                <a:rPr lang="en-US" sz="2400" dirty="0" err="1" smtClean="0"/>
                <a:t>loại</a:t>
              </a:r>
              <a:r>
                <a:rPr lang="vi-VN" sz="2400" dirty="0" smtClean="0"/>
                <a:t> I</a:t>
              </a:r>
              <a:r>
                <a:rPr lang="en-US" sz="2400" dirty="0" smtClean="0"/>
                <a:t>IA</a:t>
              </a:r>
              <a:r>
                <a:rPr lang="en-US" sz="2400" dirty="0"/>
                <a:t>)</a:t>
              </a:r>
            </a:p>
            <a:p>
              <a:endParaRPr lang="en-US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133600" y="5258426"/>
              <a:ext cx="35951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vi-VN" sz="2400" dirty="0" smtClean="0"/>
                <a:t>Cầu chì</a:t>
              </a:r>
              <a:endParaRPr lang="en-US" sz="2400" dirty="0"/>
            </a:p>
            <a:p>
              <a:endParaRPr lang="en-US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408077" y="6091535"/>
              <a:ext cx="766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400" dirty="0" smtClean="0"/>
                <a:t>Đèn</a:t>
              </a:r>
              <a:r>
                <a:rPr lang="en-US" sz="2400" dirty="0" smtClean="0"/>
                <a:t> </a:t>
              </a:r>
              <a:endParaRPr lang="en-US" sz="2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318758" y="3962400"/>
              <a:ext cx="241582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400" dirty="0" smtClean="0"/>
                <a:t>Đi-ốt phát quang </a:t>
              </a:r>
              <a:r>
                <a:rPr lang="en-US" sz="2400" dirty="0" smtClean="0"/>
                <a:t> </a:t>
              </a:r>
              <a:endParaRPr lang="en-US" sz="24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6318758" y="4590850"/>
              <a:ext cx="2526345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400" dirty="0" err="1"/>
                <a:t>Đồng</a:t>
              </a:r>
              <a:r>
                <a:rPr lang="en-US" sz="2400" dirty="0"/>
                <a:t> </a:t>
              </a:r>
              <a:r>
                <a:rPr lang="en-US" sz="2400" dirty="0" err="1"/>
                <a:t>hồ</a:t>
              </a:r>
              <a:r>
                <a:rPr lang="en-US" sz="2400" dirty="0"/>
                <a:t> </a:t>
              </a:r>
              <a:r>
                <a:rPr lang="en-US" sz="2400" dirty="0" err="1"/>
                <a:t>đo</a:t>
              </a:r>
              <a:r>
                <a:rPr lang="en-US" sz="2400" dirty="0"/>
                <a:t> </a:t>
              </a:r>
              <a:r>
                <a:rPr lang="en-US" sz="2400" dirty="0" err="1"/>
                <a:t>trên</a:t>
              </a:r>
              <a:endParaRPr lang="en-US" sz="2400" dirty="0"/>
            </a:p>
            <a:p>
              <a:pPr algn="just"/>
              <a:r>
                <a:rPr lang="en-US" sz="2400" dirty="0" err="1" smtClean="0"/>
                <a:t>Táp-lô</a:t>
              </a:r>
              <a:r>
                <a:rPr lang="en-US" sz="2400" dirty="0" smtClean="0"/>
                <a:t>(</a:t>
              </a:r>
              <a:r>
                <a:rPr lang="en-US" sz="2400" dirty="0" err="1" smtClean="0"/>
                <a:t>dạng</a:t>
              </a:r>
              <a:r>
                <a:rPr lang="en-US" sz="2400" dirty="0" smtClean="0"/>
                <a:t> </a:t>
              </a:r>
              <a:r>
                <a:rPr lang="en-US" sz="2400" dirty="0" err="1"/>
                <a:t>tương</a:t>
              </a:r>
              <a:endParaRPr lang="en-US" sz="2400" dirty="0"/>
            </a:p>
            <a:p>
              <a:pPr algn="just"/>
              <a:r>
                <a:rPr lang="en-US" sz="2400" dirty="0"/>
                <a:t> </a:t>
              </a:r>
              <a:r>
                <a:rPr lang="en-US" sz="2000" dirty="0" err="1" smtClean="0"/>
                <a:t>tự</a:t>
              </a:r>
              <a:r>
                <a:rPr lang="en-US" sz="2400" dirty="0"/>
                <a:t>)</a:t>
              </a:r>
            </a:p>
            <a:p>
              <a:pPr algn="just"/>
              <a:r>
                <a:rPr lang="en-US" sz="2400" dirty="0" smtClean="0"/>
                <a:t> </a:t>
              </a:r>
              <a:endParaRPr lang="en-US" sz="2400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6252224" y="3040613"/>
              <a:ext cx="252634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vi-VN" sz="2400" dirty="0" smtClean="0"/>
                <a:t> </a:t>
              </a:r>
              <a:r>
                <a:rPr lang="en-US" sz="2400" dirty="0" err="1" smtClean="0"/>
                <a:t>Đồng</a:t>
              </a:r>
              <a:r>
                <a:rPr lang="en-US" sz="2400" dirty="0" smtClean="0"/>
                <a:t> </a:t>
              </a:r>
              <a:r>
                <a:rPr lang="en-US" sz="2400" dirty="0" err="1"/>
                <a:t>hồ</a:t>
              </a:r>
              <a:r>
                <a:rPr lang="en-US" sz="2400" dirty="0"/>
                <a:t> </a:t>
              </a:r>
              <a:r>
                <a:rPr lang="en-US" sz="2400" dirty="0" err="1"/>
                <a:t>đo</a:t>
              </a:r>
              <a:r>
                <a:rPr lang="en-US" sz="2400" dirty="0"/>
                <a:t> </a:t>
              </a:r>
              <a:r>
                <a:rPr lang="en-US" sz="2400" dirty="0" err="1"/>
                <a:t>trên</a:t>
              </a:r>
              <a:endParaRPr lang="en-US" sz="2400" dirty="0"/>
            </a:p>
            <a:p>
              <a:pPr algn="just"/>
              <a:r>
                <a:rPr lang="en-US" sz="2400" dirty="0"/>
                <a:t> </a:t>
              </a:r>
              <a:r>
                <a:rPr lang="en-US" sz="2400" dirty="0" err="1" smtClean="0"/>
                <a:t>táp-lô</a:t>
              </a:r>
              <a:r>
                <a:rPr lang="en-US" sz="2400" dirty="0" smtClean="0"/>
                <a:t> </a:t>
              </a:r>
              <a:r>
                <a:rPr lang="en-US" sz="2400" dirty="0"/>
                <a:t>(</a:t>
              </a:r>
              <a:r>
                <a:rPr lang="en-US" sz="2400" dirty="0" err="1"/>
                <a:t>dạng</a:t>
              </a:r>
              <a:r>
                <a:rPr lang="en-US" sz="2400" dirty="0"/>
                <a:t> </a:t>
              </a:r>
              <a:r>
                <a:rPr lang="vi-VN" sz="2400" dirty="0" smtClean="0"/>
                <a:t>số</a:t>
              </a:r>
              <a:r>
                <a:rPr lang="en-US" sz="2400" dirty="0" smtClean="0"/>
                <a:t>)</a:t>
              </a:r>
              <a:endParaRPr lang="en-US" sz="2400" dirty="0"/>
            </a:p>
            <a:p>
              <a:pPr algn="just"/>
              <a:r>
                <a:rPr lang="en-US" sz="2400" dirty="0" smtClean="0"/>
                <a:t> </a:t>
              </a:r>
              <a:endParaRPr lang="en-US" sz="2400" dirty="0"/>
            </a:p>
          </p:txBody>
        </p:sp>
        <p:pic>
          <p:nvPicPr>
            <p:cNvPr id="14360" name="Picture 24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3268"/>
            <a:stretch>
              <a:fillRect/>
            </a:stretch>
          </p:blipFill>
          <p:spPr bwMode="auto">
            <a:xfrm>
              <a:off x="990600" y="4784787"/>
              <a:ext cx="1236662" cy="539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Picture 15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800" y="2637021"/>
              <a:ext cx="954087" cy="4302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006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14300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1.</a:t>
            </a:r>
            <a:r>
              <a:rPr lang="vi-VN" sz="2800" dirty="0" smtClean="0"/>
              <a:t>2</a:t>
            </a:r>
            <a:r>
              <a:rPr lang="en-US" sz="2800" dirty="0" smtClean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th</a:t>
            </a:r>
            <a:r>
              <a:rPr lang="vi-VN" sz="2800" dirty="0"/>
              <a:t>ư</a:t>
            </a:r>
            <a:r>
              <a:rPr lang="en-US" sz="2800" dirty="0" err="1" smtClean="0"/>
              <a:t>ờng</a:t>
            </a:r>
            <a:r>
              <a:rPr lang="en-US" sz="2800" dirty="0" smtClean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 smtClean="0"/>
              <a:t>ôtô</a:t>
            </a:r>
            <a:endParaRPr lang="en-US" sz="2800" dirty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Còi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52400" y="1839645"/>
            <a:ext cx="9074449" cy="4256355"/>
            <a:chOff x="630305" y="1828454"/>
            <a:chExt cx="8543911" cy="4256355"/>
          </a:xfrm>
        </p:grpSpPr>
        <p:grpSp>
          <p:nvGrpSpPr>
            <p:cNvPr id="4" name="Group 3"/>
            <p:cNvGrpSpPr/>
            <p:nvPr/>
          </p:nvGrpSpPr>
          <p:grpSpPr>
            <a:xfrm>
              <a:off x="674211" y="1828454"/>
              <a:ext cx="8500005" cy="4256355"/>
              <a:chOff x="914400" y="1920097"/>
              <a:chExt cx="8500005" cy="4256355"/>
            </a:xfrm>
          </p:grpSpPr>
          <p:grpSp>
            <p:nvGrpSpPr>
              <p:cNvPr id="3" name="Group 2"/>
              <p:cNvGrpSpPr>
                <a:grpSpLocks/>
              </p:cNvGrpSpPr>
              <p:nvPr/>
            </p:nvGrpSpPr>
            <p:grpSpPr bwMode="auto">
              <a:xfrm>
                <a:off x="914400" y="1920097"/>
                <a:ext cx="5538005" cy="4252103"/>
                <a:chOff x="1556" y="9074"/>
                <a:chExt cx="7717" cy="5948"/>
              </a:xfrm>
            </p:grpSpPr>
            <p:pic>
              <p:nvPicPr>
                <p:cNvPr id="15363" name="Picture 3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821" y="9134"/>
                  <a:ext cx="557" cy="132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64" name="Picture 4"/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28" y="10567"/>
                  <a:ext cx="960" cy="130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65" name="Picture 5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43" y="10567"/>
                  <a:ext cx="542" cy="118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66" name="Picture 6"/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28" y="12928"/>
                  <a:ext cx="1171" cy="126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67" name="Picture 7"/>
                <p:cNvPicPr>
                  <a:picLocks noChangeAspect="1" noChangeArrowheads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396" y="13122"/>
                  <a:ext cx="1877" cy="74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68" name="Picture 8"/>
                <p:cNvPicPr>
                  <a:picLocks noChangeAspect="1" noChangeArrowheads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56" y="14302"/>
                  <a:ext cx="1382" cy="72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69" name="Picture 9"/>
                <p:cNvPicPr>
                  <a:picLocks noChangeAspect="1" noChangeArrowheads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396" y="14302"/>
                  <a:ext cx="1829" cy="66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5370" name="Picture 10"/>
                <p:cNvPicPr>
                  <a:picLocks noChangeAspect="1" noChangeArrowheads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38159" r="42484"/>
                <a:stretch>
                  <a:fillRect/>
                </a:stretch>
              </p:blipFill>
              <p:spPr bwMode="auto">
                <a:xfrm>
                  <a:off x="1648" y="9074"/>
                  <a:ext cx="1121" cy="14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8" name="TextBox 37"/>
              <p:cNvSpPr txBox="1"/>
              <p:nvPr/>
            </p:nvSpPr>
            <p:spPr>
              <a:xfrm>
                <a:off x="1796288" y="2225243"/>
                <a:ext cx="265211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err="1"/>
                  <a:t>Rơ</a:t>
                </a:r>
                <a:r>
                  <a:rPr lang="en-US" sz="2400" dirty="0"/>
                  <a:t>-le </a:t>
                </a:r>
                <a:r>
                  <a:rPr lang="en-US" sz="2400" dirty="0" err="1"/>
                  <a:t>thường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đóng</a:t>
                </a:r>
                <a:endParaRPr lang="en-US" sz="2400" dirty="0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1796288" y="3215843"/>
                <a:ext cx="243779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err="1"/>
                  <a:t>Rơ</a:t>
                </a:r>
                <a:r>
                  <a:rPr lang="en-US" sz="2400" dirty="0"/>
                  <a:t>-le </a:t>
                </a:r>
                <a:r>
                  <a:rPr lang="en-US" sz="2400" dirty="0" err="1"/>
                  <a:t>thường</a:t>
                </a:r>
                <a:r>
                  <a:rPr lang="en-US" sz="2400" dirty="0"/>
                  <a:t> </a:t>
                </a:r>
                <a:r>
                  <a:rPr lang="vi-VN" sz="2400" dirty="0" smtClean="0"/>
                  <a:t>mở</a:t>
                </a:r>
                <a:endParaRPr lang="en-US" sz="2400" dirty="0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1827555" y="4873133"/>
                <a:ext cx="184766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err="1"/>
                  <a:t>Rơ</a:t>
                </a:r>
                <a:r>
                  <a:rPr lang="en-US" sz="2400" dirty="0"/>
                  <a:t>-le </a:t>
                </a:r>
                <a:r>
                  <a:rPr lang="vi-VN" sz="2400" dirty="0" smtClean="0"/>
                  <a:t>5 chân</a:t>
                </a:r>
                <a:endParaRPr lang="en-US" sz="2400" dirty="0"/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1796288" y="5714787"/>
                <a:ext cx="121829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err="1"/>
                  <a:t>Điện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trở</a:t>
                </a:r>
                <a:endParaRPr lang="en-US" sz="2400" dirty="0"/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6259989" y="2258410"/>
                <a:ext cx="92700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400" dirty="0" smtClean="0"/>
                  <a:t>Mô tơ</a:t>
                </a:r>
                <a:endParaRPr lang="en-US" sz="2400" dirty="0"/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6324600" y="3139643"/>
                <a:ext cx="56175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400" dirty="0" smtClean="0"/>
                  <a:t>loa</a:t>
                </a:r>
                <a:endParaRPr lang="en-US" sz="2400" dirty="0"/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6324600" y="4873133"/>
                <a:ext cx="287548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400" dirty="0" smtClean="0"/>
                  <a:t>Công tắc thường mở</a:t>
                </a:r>
                <a:endParaRPr lang="en-US" sz="2400" dirty="0"/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6324600" y="5694056"/>
                <a:ext cx="308980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400" dirty="0" smtClean="0"/>
                  <a:t>Công tắc thường đóng</a:t>
                </a:r>
                <a:endParaRPr lang="en-US" sz="2400" dirty="0"/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6324600" y="4128926"/>
                <a:ext cx="26883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400" dirty="0" smtClean="0"/>
                  <a:t>Công tắc dạng cam</a:t>
                </a:r>
                <a:endParaRPr lang="en-US" sz="2400" dirty="0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1780258" y="4128926"/>
                <a:ext cx="233214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vi-VN" sz="2400" dirty="0" smtClean="0"/>
                  <a:t>Công tắc lưỡi gà</a:t>
                </a:r>
                <a:endParaRPr lang="en-US" sz="2400" dirty="0"/>
              </a:p>
            </p:txBody>
          </p:sp>
        </p:grpSp>
        <p:pic>
          <p:nvPicPr>
            <p:cNvPr id="48" name="Picture 7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305" y="4005790"/>
              <a:ext cx="914400" cy="4000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9" name="Picture 8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1600" y="3818677"/>
              <a:ext cx="790575" cy="8477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7177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139230"/>
            <a:ext cx="887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1.</a:t>
            </a:r>
            <a:r>
              <a:rPr lang="vi-VN" sz="2800" dirty="0" smtClean="0"/>
              <a:t>2</a:t>
            </a:r>
            <a:r>
              <a:rPr lang="en-US" sz="2800" dirty="0" smtClean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th</a:t>
            </a:r>
            <a:r>
              <a:rPr lang="vi-VN" sz="2800" dirty="0"/>
              <a:t>ư</a:t>
            </a:r>
            <a:r>
              <a:rPr lang="en-US" sz="2800" dirty="0" err="1" smtClean="0"/>
              <a:t>ờng</a:t>
            </a:r>
            <a:r>
              <a:rPr lang="en-US" sz="2800" dirty="0" smtClean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 smtClean="0"/>
              <a:t>ôtô</a:t>
            </a:r>
            <a:endParaRPr lang="en-US" sz="2800" dirty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Còi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76200" y="1770177"/>
            <a:ext cx="9129601" cy="4649638"/>
            <a:chOff x="457200" y="1770177"/>
            <a:chExt cx="9129601" cy="4649638"/>
          </a:xfrm>
        </p:grpSpPr>
        <p:grpSp>
          <p:nvGrpSpPr>
            <p:cNvPr id="5" name="Group 4"/>
            <p:cNvGrpSpPr/>
            <p:nvPr/>
          </p:nvGrpSpPr>
          <p:grpSpPr>
            <a:xfrm>
              <a:off x="457200" y="1770177"/>
              <a:ext cx="6184818" cy="4649638"/>
              <a:chOff x="19820" y="-95672"/>
              <a:chExt cx="6184818" cy="4649638"/>
            </a:xfrm>
          </p:grpSpPr>
          <p:pic>
            <p:nvPicPr>
              <p:cNvPr id="16386" name="Picture 2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820" y="10349"/>
                <a:ext cx="1379537" cy="5508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87" name="Picture 3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96620" y="-95672"/>
                <a:ext cx="1125537" cy="63658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88" name="Picture 4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5268" y="802122"/>
                <a:ext cx="904875" cy="44926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89" name="Picture 5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630" y="1465397"/>
                <a:ext cx="1200150" cy="5429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90" name="Picture 6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44220" y="739921"/>
                <a:ext cx="1457325" cy="14668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93" name="Picture 9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7869" y="2715016"/>
                <a:ext cx="971550" cy="43021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95" name="Picture 11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7023" y="3611064"/>
                <a:ext cx="769937" cy="8953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4" name="Picture 10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45751" y="2490922"/>
                <a:ext cx="1258887" cy="9064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5" name="Picture 12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60050" y="3649091"/>
                <a:ext cx="1030287" cy="9048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7" name="TextBox 36"/>
            <p:cNvSpPr txBox="1"/>
            <p:nvPr/>
          </p:nvSpPr>
          <p:spPr>
            <a:xfrm>
              <a:off x="1831040" y="1947351"/>
              <a:ext cx="19495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400" dirty="0" smtClean="0"/>
                <a:t>Cầu phân áp</a:t>
              </a:r>
              <a:endParaRPr lang="en-US" sz="240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831040" y="2709584"/>
              <a:ext cx="127631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vi-VN" sz="2400" dirty="0" smtClean="0"/>
                <a:t>Biến trở</a:t>
              </a:r>
              <a:endParaRPr lang="en-US" sz="24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831040" y="3402653"/>
              <a:ext cx="26853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Cảm</a:t>
              </a:r>
              <a:r>
                <a:rPr lang="en-US" sz="2400" dirty="0"/>
                <a:t> </a:t>
              </a:r>
              <a:r>
                <a:rPr lang="en-US" sz="2400" dirty="0" err="1"/>
                <a:t>biến</a:t>
              </a:r>
              <a:r>
                <a:rPr lang="en-US" sz="2400" dirty="0"/>
                <a:t>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endParaRPr lang="en-US" sz="24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805552" y="5731963"/>
              <a:ext cx="26516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Hai</a:t>
              </a:r>
              <a:r>
                <a:rPr lang="en-US" sz="2400" dirty="0"/>
                <a:t> </a:t>
              </a:r>
              <a:r>
                <a:rPr lang="en-US" sz="2400" dirty="0" err="1"/>
                <a:t>dây</a:t>
              </a:r>
              <a:r>
                <a:rPr lang="en-US" sz="2400" dirty="0"/>
                <a:t>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nối</a:t>
              </a:r>
              <a:endParaRPr lang="en-US" sz="2400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754724" y="5699457"/>
              <a:ext cx="17267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Hai</a:t>
              </a:r>
              <a:r>
                <a:rPr lang="en-US" sz="2400" dirty="0"/>
                <a:t> </a:t>
              </a:r>
              <a:r>
                <a:rPr lang="en-US" sz="2400" dirty="0" err="1"/>
                <a:t>dây</a:t>
              </a:r>
              <a:r>
                <a:rPr lang="en-US" sz="2400" dirty="0"/>
                <a:t> </a:t>
              </a:r>
              <a:r>
                <a:rPr lang="en-US" sz="2400" dirty="0" err="1" smtClean="0"/>
                <a:t>nối</a:t>
              </a:r>
              <a:endParaRPr lang="en-US" sz="2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831040" y="4567308"/>
              <a:ext cx="29695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/>
                <a:t>Cuộn</a:t>
              </a:r>
              <a:r>
                <a:rPr lang="en-US" sz="2400" dirty="0"/>
                <a:t> </a:t>
              </a:r>
              <a:r>
                <a:rPr lang="en-US" sz="2400" dirty="0" err="1" smtClean="0"/>
                <a:t>dây</a:t>
              </a:r>
              <a:r>
                <a:rPr lang="vi-VN" sz="2400" dirty="0" smtClean="0"/>
                <a:t> (</a:t>
              </a:r>
              <a:r>
                <a:rPr lang="en-US" sz="2400" dirty="0" smtClean="0"/>
                <a:t>solenoid</a:t>
              </a:r>
              <a:r>
                <a:rPr lang="vi-VN" sz="2400" dirty="0" smtClean="0"/>
                <a:t>)</a:t>
              </a:r>
              <a:endParaRPr lang="en-US" sz="2400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543980" y="1919228"/>
              <a:ext cx="3042821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Công</a:t>
              </a:r>
              <a:r>
                <a:rPr lang="en-US" sz="2400" dirty="0"/>
                <a:t> </a:t>
              </a:r>
              <a:r>
                <a:rPr lang="en-US" sz="2400" dirty="0" err="1"/>
                <a:t>tắc</a:t>
              </a:r>
              <a:r>
                <a:rPr lang="en-US" sz="2400" dirty="0"/>
                <a:t> 2 </a:t>
              </a:r>
              <a:r>
                <a:rPr lang="en-US" sz="2400" dirty="0" err="1"/>
                <a:t>trạng</a:t>
              </a:r>
              <a:r>
                <a:rPr lang="en-US" sz="2400" dirty="0"/>
                <a:t> </a:t>
              </a:r>
              <a:r>
                <a:rPr lang="en-US" sz="2400" dirty="0" err="1"/>
                <a:t>thái</a:t>
              </a:r>
              <a:endParaRPr lang="en-US" sz="2400" dirty="0"/>
            </a:p>
            <a:p>
              <a:r>
                <a:rPr lang="en-US" sz="2400" dirty="0"/>
                <a:t/>
              </a:r>
              <a:br>
                <a:rPr lang="en-US" sz="2400" dirty="0"/>
              </a:br>
              <a:endParaRPr lang="en-US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629400" y="2909639"/>
              <a:ext cx="2169184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err="1"/>
                <a:t>Công</a:t>
              </a:r>
              <a:r>
                <a:rPr lang="en-US" sz="2400" dirty="0"/>
                <a:t> </a:t>
              </a:r>
              <a:r>
                <a:rPr lang="en-US" sz="2400" dirty="0" err="1"/>
                <a:t>tắc</a:t>
              </a:r>
              <a:r>
                <a:rPr lang="en-US" sz="2400" dirty="0"/>
                <a:t> </a:t>
              </a:r>
              <a:r>
                <a:rPr lang="vi-VN" sz="2400" dirty="0" smtClean="0"/>
                <a:t>máy </a:t>
              </a:r>
            </a:p>
            <a:p>
              <a:r>
                <a:rPr lang="vi-VN" sz="2400" dirty="0" smtClean="0"/>
                <a:t>loại 7 dây</a:t>
              </a:r>
              <a:endParaRPr lang="en-US" sz="2400" dirty="0"/>
            </a:p>
            <a:p>
              <a:r>
                <a:rPr lang="en-US" sz="2400" dirty="0"/>
                <a:t/>
              </a:r>
              <a:br>
                <a:rPr lang="en-US" sz="2400" dirty="0"/>
              </a:br>
              <a:endParaRPr lang="en-US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547333" y="4495800"/>
              <a:ext cx="294644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/>
                <a:t>Transistor (</a:t>
              </a:r>
              <a:r>
                <a:rPr lang="en-US" sz="2400" dirty="0" err="1"/>
                <a:t>loại</a:t>
              </a:r>
              <a:r>
                <a:rPr lang="en-US" sz="2400" dirty="0"/>
                <a:t> </a:t>
              </a:r>
              <a:r>
                <a:rPr lang="en-US" sz="2400" dirty="0" smtClean="0"/>
                <a:t>NPN</a:t>
              </a:r>
              <a:endParaRPr lang="vi-VN" sz="2400" dirty="0" smtClean="0"/>
            </a:p>
            <a:p>
              <a:r>
                <a:rPr lang="vi-VN" sz="2400" dirty="0"/>
                <a:t> </a:t>
              </a:r>
              <a:r>
                <a:rPr lang="en-US" sz="2400" dirty="0" err="1" smtClean="0"/>
                <a:t>và</a:t>
              </a:r>
              <a:r>
                <a:rPr lang="en-US" sz="2400" dirty="0" smtClean="0"/>
                <a:t> </a:t>
              </a:r>
              <a:r>
                <a:rPr lang="en-US" sz="2400" dirty="0"/>
                <a:t>PNP)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934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KÝ HIỆU ĐIỆN CƠ BẢN TRONG SƠ ĐỒ MẠCH ĐIỆN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139230"/>
            <a:ext cx="8877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1.</a:t>
            </a:r>
            <a:r>
              <a:rPr lang="vi-VN" sz="2400" dirty="0" smtClean="0"/>
              <a:t>2</a:t>
            </a:r>
            <a:r>
              <a:rPr lang="en-US" sz="2400" dirty="0" smtClean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hiệu</a:t>
            </a:r>
            <a:r>
              <a:rPr lang="en-US" sz="2400" dirty="0"/>
              <a:t> </a:t>
            </a:r>
            <a:r>
              <a:rPr lang="en-US" sz="2400" dirty="0" err="1" smtClean="0"/>
              <a:t>điện</a:t>
            </a:r>
            <a:r>
              <a:rPr lang="en-US" sz="2400" dirty="0" smtClean="0"/>
              <a:t> </a:t>
            </a:r>
            <a:r>
              <a:rPr lang="en-US" sz="2400" dirty="0" err="1" smtClean="0"/>
              <a:t>th</a:t>
            </a:r>
            <a:r>
              <a:rPr lang="vi-VN" sz="2400" dirty="0"/>
              <a:t>ư</a:t>
            </a:r>
            <a:r>
              <a:rPr lang="en-US" sz="2400" dirty="0" err="1" smtClean="0"/>
              <a:t>ờng</a:t>
            </a:r>
            <a:r>
              <a:rPr lang="en-US" sz="2400" dirty="0" smtClean="0"/>
              <a:t> </a:t>
            </a:r>
            <a:r>
              <a:rPr lang="en-US" sz="2400" dirty="0" err="1"/>
              <a:t>gặp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 smtClean="0"/>
              <a:t>ôtô</a:t>
            </a:r>
            <a:endParaRPr lang="en-US" sz="2400" dirty="0"/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Còi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20" y="2209800"/>
            <a:ext cx="4368462" cy="228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276600"/>
            <a:ext cx="2689824" cy="121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685800" y="4572000"/>
            <a:ext cx="37898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000" dirty="0" smtClean="0"/>
              <a:t>Công tắc điều khiển đèn chính</a:t>
            </a:r>
            <a:endParaRPr lang="en-US" sz="2000" dirty="0"/>
          </a:p>
        </p:txBody>
      </p:sp>
      <p:sp>
        <p:nvSpPr>
          <p:cNvPr id="29" name="TextBox 28"/>
          <p:cNvSpPr txBox="1"/>
          <p:nvPr/>
        </p:nvSpPr>
        <p:spPr>
          <a:xfrm>
            <a:off x="5334000" y="4572000"/>
            <a:ext cx="29338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000" dirty="0" smtClean="0"/>
              <a:t>Công tắc máy loại 3 dây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8327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413482" y="1694346"/>
            <a:ext cx="4786314" cy="45980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FF00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1940718" y="2032793"/>
            <a:ext cx="4032250" cy="392906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noFill/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/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066800" y="2667000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CẤU TRÚC CỦ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A CHƯƠNG 2</a:t>
            </a:r>
          </a:p>
        </p:txBody>
      </p:sp>
      <p:sp>
        <p:nvSpPr>
          <p:cNvPr id="4119" name="AutoShape 1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533400" y="1292447"/>
            <a:ext cx="8610600" cy="428837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 sz="2400" b="1" dirty="0" smtClean="0"/>
          </a:p>
          <a:p>
            <a:r>
              <a:rPr lang="en-US" sz="2800" dirty="0" smtClean="0"/>
              <a:t>2.1</a:t>
            </a:r>
            <a:r>
              <a:rPr lang="vi-VN" sz="2800" dirty="0" smtClean="0"/>
              <a:t> </a:t>
            </a:r>
            <a:r>
              <a:rPr lang="en-US" sz="2800" dirty="0" err="1" smtClean="0"/>
              <a:t>Khái</a:t>
            </a:r>
            <a:r>
              <a:rPr lang="en-US" sz="2800" dirty="0" smtClean="0"/>
              <a:t> </a:t>
            </a:r>
            <a:r>
              <a:rPr lang="en-US" sz="2800" dirty="0" err="1"/>
              <a:t>niệm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mạch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endParaRPr lang="en-US" sz="2800" dirty="0"/>
          </a:p>
          <a:p>
            <a:pPr algn="ctr"/>
            <a:r>
              <a:rPr lang="en-US" sz="2800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CHƯƠNG 2</a:t>
            </a:r>
            <a:r>
              <a:rPr lang="en-US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MẠCH ĐIỆN MỘT CHIỀU</a:t>
            </a:r>
          </a:p>
        </p:txBody>
      </p:sp>
      <p:sp>
        <p:nvSpPr>
          <p:cNvPr id="10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209800" y="2819400"/>
            <a:ext cx="6934200" cy="1271206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800" dirty="0" smtClean="0"/>
              <a:t>2.3</a:t>
            </a:r>
            <a:r>
              <a:rPr lang="vi-VN" sz="2800" dirty="0" smtClean="0"/>
              <a:t> </a:t>
            </a:r>
            <a:r>
              <a:rPr lang="en-US" sz="2800" dirty="0" err="1" smtClean="0"/>
              <a:t>Mối</a:t>
            </a:r>
            <a:r>
              <a:rPr lang="en-US" sz="2800" dirty="0" smtClean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endParaRPr lang="vi-VN" sz="2800" dirty="0" smtClean="0"/>
          </a:p>
          <a:p>
            <a:r>
              <a:rPr lang="vi-VN" sz="2800" dirty="0" smtClean="0"/>
              <a:t>     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mạch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endParaRPr lang="en-US" sz="2800" dirty="0"/>
          </a:p>
        </p:txBody>
      </p:sp>
      <p:sp>
        <p:nvSpPr>
          <p:cNvPr id="12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76399" y="2049970"/>
            <a:ext cx="7467601" cy="464630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hangingPunct="0"/>
            <a:r>
              <a:rPr lang="en-US" sz="2800" dirty="0" smtClean="0"/>
              <a:t>2.2</a:t>
            </a:r>
            <a:r>
              <a:rPr lang="vi-VN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mạch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2174340" y="4419600"/>
            <a:ext cx="6969660" cy="464630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800" dirty="0" smtClean="0"/>
              <a:t>2.4</a:t>
            </a:r>
            <a:r>
              <a:rPr lang="vi-VN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đấu</a:t>
            </a:r>
            <a:r>
              <a:rPr lang="en-US" sz="2800" dirty="0"/>
              <a:t> </a:t>
            </a:r>
            <a:r>
              <a:rPr lang="en-US" sz="2800" dirty="0" err="1"/>
              <a:t>mạch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endParaRPr lang="en-US" sz="2800" dirty="0"/>
          </a:p>
        </p:txBody>
      </p:sp>
      <p:sp>
        <p:nvSpPr>
          <p:cNvPr id="13" name="Action Button: Home 12">
            <a:hlinkClick r:id="rId3" action="ppaction://hlinksldjump" highlightClick="1"/>
          </p:cNvPr>
          <p:cNvSpPr/>
          <p:nvPr/>
        </p:nvSpPr>
        <p:spPr>
          <a:xfrm>
            <a:off x="8458199" y="6408978"/>
            <a:ext cx="386903" cy="411368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905000" y="5181600"/>
            <a:ext cx="7239000" cy="464630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800" dirty="0" smtClean="0"/>
              <a:t>2.5</a:t>
            </a:r>
            <a:r>
              <a:rPr lang="vi-VN" sz="2800" dirty="0" smtClean="0"/>
              <a:t> Ph</a:t>
            </a:r>
            <a:r>
              <a:rPr lang="en-US" sz="2800" dirty="0" err="1" smtClean="0"/>
              <a:t>ơng</a:t>
            </a:r>
            <a:r>
              <a:rPr lang="en-US" sz="2800" dirty="0" smtClean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hồ</a:t>
            </a:r>
            <a:r>
              <a:rPr lang="en-US" sz="2800" dirty="0"/>
              <a:t> VOM </a:t>
            </a:r>
          </a:p>
        </p:txBody>
      </p:sp>
      <p:sp>
        <p:nvSpPr>
          <p:cNvPr id="15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150326" y="5944348"/>
            <a:ext cx="7993674" cy="464630"/>
          </a:xfrm>
          <a:prstGeom prst="roundRect">
            <a:avLst>
              <a:gd name="adj" fmla="val 50000"/>
            </a:avLst>
          </a:prstGeom>
          <a:noFill/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2800" dirty="0" smtClean="0"/>
              <a:t>2.6</a:t>
            </a:r>
            <a:r>
              <a:rPr lang="vi-VN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/>
              <a:t>sụt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– </a:t>
            </a:r>
            <a:r>
              <a:rPr lang="en-US" sz="2800" dirty="0" err="1" smtClean="0"/>
              <a:t>ph</a:t>
            </a:r>
            <a:r>
              <a:rPr lang="vi-VN" sz="2800" dirty="0"/>
              <a:t>ư</a:t>
            </a:r>
            <a:r>
              <a:rPr lang="en-US" sz="2800" dirty="0" err="1" smtClean="0"/>
              <a:t>ơng</a:t>
            </a:r>
            <a:r>
              <a:rPr lang="en-US" sz="2800" dirty="0" smtClean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sụt</a:t>
            </a:r>
            <a:r>
              <a:rPr lang="en-US" sz="2800" dirty="0"/>
              <a:t> </a:t>
            </a:r>
            <a:r>
              <a:rPr lang="en-US" sz="2800" dirty="0" err="1" smtClean="0"/>
              <a:t>áp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0653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CHƯƠNG 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MẠCH ĐIỆN MỘT CHIỀU </a:t>
            </a:r>
            <a:endParaRPr lang="en-US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85799" y="1247312"/>
            <a:ext cx="7854503" cy="3300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spcAft>
                <a:spcPts val="0"/>
              </a:spcAft>
            </a:pPr>
            <a:r>
              <a:rPr lang="en-US" sz="2800" b="1" dirty="0">
                <a:solidFill>
                  <a:srgbClr val="FF000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MỤC 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TIÊU</a:t>
            </a:r>
            <a:endParaRPr lang="vi-VN" sz="2800" b="1" dirty="0" smtClean="0">
              <a:solidFill>
                <a:srgbClr val="FF0000"/>
              </a:solidFill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pPr marL="228600">
              <a:spcAft>
                <a:spcPts val="0"/>
              </a:spcAft>
            </a:pPr>
            <a:endParaRPr lang="vi-VN" sz="2800" b="1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>
              <a:lnSpc>
                <a:spcPts val="715"/>
              </a:lnSpc>
              <a:spcAft>
                <a:spcPts val="0"/>
              </a:spcAft>
            </a:pP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 </a:t>
            </a: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Giúp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Sinh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viên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hiểu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được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các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thành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phần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cơ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bản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trong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1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mạch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điện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một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chiều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.</a:t>
            </a:r>
            <a:endParaRPr lang="vi-VN" sz="2800" dirty="0" smtClean="0"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pPr lvl="0" algn="just">
              <a:spcAft>
                <a:spcPts val="0"/>
              </a:spcAft>
              <a:tabLst>
                <a:tab pos="457200" algn="l"/>
              </a:tabLst>
            </a:pPr>
            <a:endParaRPr lang="en-US" sz="2800" dirty="0" smtClean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ts val="760"/>
              </a:lnSpc>
              <a:spcAft>
                <a:spcPts val="0"/>
              </a:spcAft>
            </a:pPr>
            <a:r>
              <a:rPr lang="en-US" sz="2800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 </a:t>
            </a:r>
            <a:endParaRPr lang="en-US" sz="2800" dirty="0" smtClean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Nắm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được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các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cách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đo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kiểm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về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điện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trong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ngành</a:t>
            </a:r>
            <a:r>
              <a:rPr lang="en-US" sz="2800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ôtô</a:t>
            </a:r>
            <a:endParaRPr lang="en-US" sz="2800" dirty="0">
              <a:effectLst/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3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CHƯƠNG 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MẠCH ĐIỆN MỘT CHIỀU </a:t>
            </a:r>
            <a:endParaRPr lang="en-US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1300914"/>
            <a:ext cx="8578403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dirty="0" smtClean="0">
                <a:solidFill>
                  <a:srgbClr val="FF0000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rPr>
              <a:t>.1</a:t>
            </a:r>
            <a:r>
              <a:rPr lang="en-US" sz="2800" b="1" dirty="0">
                <a:solidFill>
                  <a:srgbClr val="FF0000"/>
                </a:solidFill>
                <a:latin typeface="Arial 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vi-VN" sz="2800" b="1" dirty="0" smtClean="0">
                <a:solidFill>
                  <a:srgbClr val="FF0000"/>
                </a:solidFill>
                <a:latin typeface="Arial "/>
                <a:cs typeface="Times New Roman" panose="02020603050405020304" pitchFamily="18" charset="0"/>
              </a:rPr>
              <a:t>Khái niệm cơ bản về mạch điện</a:t>
            </a:r>
          </a:p>
          <a:p>
            <a:endParaRPr lang="vi-VN" sz="2800" b="1" dirty="0">
              <a:solidFill>
                <a:srgbClr val="FF0000"/>
              </a:solidFill>
              <a:latin typeface="Arial "/>
              <a:cs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en-US" sz="2800" dirty="0" err="1" smtClean="0">
                <a:solidFill>
                  <a:srgbClr val="182F92"/>
                </a:solidFill>
              </a:rPr>
              <a:t>Là</a:t>
            </a:r>
            <a:r>
              <a:rPr lang="en-US" sz="2800" dirty="0" smtClean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một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hệ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thống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gồm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các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thiết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bị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điện</a:t>
            </a:r>
            <a:r>
              <a:rPr lang="en-US" sz="2800" dirty="0">
                <a:solidFill>
                  <a:srgbClr val="182F92"/>
                </a:solidFill>
              </a:rPr>
              <a:t>, </a:t>
            </a:r>
            <a:r>
              <a:rPr lang="en-US" sz="2800" dirty="0" err="1">
                <a:solidFill>
                  <a:srgbClr val="182F92"/>
                </a:solidFill>
              </a:rPr>
              <a:t>điện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tử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ghép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lại</a:t>
            </a:r>
            <a:r>
              <a:rPr lang="en-US" sz="2800" dirty="0">
                <a:solidFill>
                  <a:srgbClr val="182F92"/>
                </a:solidFill>
              </a:rPr>
              <a:t>. </a:t>
            </a:r>
            <a:endParaRPr lang="vi-VN" sz="2800" dirty="0" smtClean="0">
              <a:solidFill>
                <a:srgbClr val="182F92"/>
              </a:solidFill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endParaRPr lang="vi-VN" sz="2800" dirty="0" smtClean="0">
              <a:solidFill>
                <a:srgbClr val="182F92"/>
              </a:solidFill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err="1" smtClean="0">
                <a:solidFill>
                  <a:srgbClr val="182F92"/>
                </a:solidFill>
              </a:rPr>
              <a:t>Trong</a:t>
            </a:r>
            <a:r>
              <a:rPr lang="en-US" sz="2800" dirty="0" smtClean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đó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xảy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ra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các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quá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trình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truyền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đạt</a:t>
            </a:r>
            <a:r>
              <a:rPr lang="en-US" sz="2800" dirty="0">
                <a:solidFill>
                  <a:srgbClr val="182F92"/>
                </a:solidFill>
              </a:rPr>
              <a:t>, </a:t>
            </a:r>
            <a:r>
              <a:rPr lang="en-US" sz="2800" dirty="0" err="1">
                <a:solidFill>
                  <a:srgbClr val="182F92"/>
                </a:solidFill>
              </a:rPr>
              <a:t>biến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đổi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năng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lượng</a:t>
            </a:r>
            <a:r>
              <a:rPr lang="en-US" sz="2800" dirty="0">
                <a:solidFill>
                  <a:srgbClr val="182F92"/>
                </a:solidFill>
              </a:rPr>
              <a:t> hay </a:t>
            </a:r>
            <a:r>
              <a:rPr lang="en-US" sz="2800" dirty="0" err="1">
                <a:solidFill>
                  <a:srgbClr val="182F92"/>
                </a:solidFill>
              </a:rPr>
              <a:t>tín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hiệu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điện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từ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đo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bởi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các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đại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lượng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dòng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điện</a:t>
            </a:r>
            <a:r>
              <a:rPr lang="en-US" sz="2800" dirty="0">
                <a:solidFill>
                  <a:srgbClr val="182F92"/>
                </a:solidFill>
              </a:rPr>
              <a:t>, </a:t>
            </a:r>
            <a:r>
              <a:rPr lang="en-US" sz="2800" dirty="0" err="1">
                <a:solidFill>
                  <a:srgbClr val="182F92"/>
                </a:solidFill>
              </a:rPr>
              <a:t>điện</a:t>
            </a:r>
            <a:r>
              <a:rPr lang="en-US" sz="2800" dirty="0">
                <a:solidFill>
                  <a:srgbClr val="182F92"/>
                </a:solidFill>
              </a:rPr>
              <a:t> </a:t>
            </a:r>
            <a:r>
              <a:rPr lang="en-US" sz="2800" dirty="0" err="1">
                <a:solidFill>
                  <a:srgbClr val="182F92"/>
                </a:solidFill>
              </a:rPr>
              <a:t>áp</a:t>
            </a:r>
            <a:r>
              <a:rPr lang="en-US" sz="28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33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 bwMode="gray">
          <a:xfrm>
            <a:off x="4191000" y="3581400"/>
            <a:ext cx="3886200" cy="1066800"/>
          </a:xfrm>
          <a:prstGeom prst="round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CHƯƠNG 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vi-VN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MẠCH ĐIỆN MỘT CHIỀU </a:t>
            </a:r>
            <a:endParaRPr lang="en-US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1" y="1143000"/>
            <a:ext cx="8420100" cy="5829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2.2</a:t>
            </a:r>
            <a:r>
              <a:rPr lang="vi-VN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Các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thành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phần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bản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của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điện</a:t>
            </a:r>
            <a:endParaRPr lang="vi-VN" sz="28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solidFill>
                  <a:srgbClr val="0D830D"/>
                </a:solidFill>
              </a:rPr>
              <a:t>2.2.1 </a:t>
            </a:r>
            <a:r>
              <a:rPr lang="en-US" sz="2800" dirty="0" err="1">
                <a:solidFill>
                  <a:srgbClr val="0D830D"/>
                </a:solidFill>
              </a:rPr>
              <a:t>Điện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áp</a:t>
            </a:r>
            <a:endParaRPr lang="en-US" sz="2800" dirty="0">
              <a:solidFill>
                <a:srgbClr val="0D830D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/>
              <a:t> 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đại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trưng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khả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lũy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. 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/>
              <a:t>Ta </a:t>
            </a:r>
            <a:r>
              <a:rPr lang="en-US" sz="2800" dirty="0" err="1"/>
              <a:t>có</a:t>
            </a:r>
            <a:r>
              <a:rPr lang="en-US" sz="2800" dirty="0"/>
              <a:t>: UAB = </a:t>
            </a:r>
            <a:r>
              <a:rPr lang="en-US" sz="2800" i="1" dirty="0"/>
              <a:t>j</a:t>
            </a:r>
            <a:r>
              <a:rPr lang="en-US" sz="2800" dirty="0"/>
              <a:t> A - </a:t>
            </a:r>
            <a:r>
              <a:rPr lang="en-US" sz="2800" i="1" dirty="0"/>
              <a:t>j</a:t>
            </a:r>
            <a:r>
              <a:rPr lang="en-US" sz="2800" dirty="0"/>
              <a:t> B</a:t>
            </a:r>
          </a:p>
          <a:p>
            <a:r>
              <a:rPr lang="en-US" sz="2800" dirty="0"/>
              <a:t> </a:t>
            </a:r>
            <a:endParaRPr lang="vi-VN" sz="2800" dirty="0" smtClean="0"/>
          </a:p>
          <a:p>
            <a:endParaRPr lang="vi-VN" sz="2800" dirty="0" smtClean="0"/>
          </a:p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en-US" sz="2800" b="1" i="1" u="sng" dirty="0" smtClean="0">
                <a:solidFill>
                  <a:srgbClr val="FF0000"/>
                </a:solidFill>
              </a:rPr>
              <a:t>Qui </a:t>
            </a:r>
            <a:r>
              <a:rPr lang="en-US" sz="2800" b="1" i="1" u="sng" dirty="0" err="1">
                <a:solidFill>
                  <a:srgbClr val="FF0000"/>
                </a:solidFill>
              </a:rPr>
              <a:t>ước</a:t>
            </a:r>
            <a:r>
              <a:rPr lang="en-US" sz="2800" i="1" dirty="0">
                <a:solidFill>
                  <a:srgbClr val="FF0000"/>
                </a:solidFill>
              </a:rPr>
              <a:t>:</a:t>
            </a:r>
            <a:r>
              <a:rPr lang="en-US" sz="2800" b="1" i="1" dirty="0">
                <a:solidFill>
                  <a:srgbClr val="FF0000"/>
                </a:solidFill>
              </a:rPr>
              <a:t> </a:t>
            </a:r>
            <a:endParaRPr lang="vi-VN" sz="2800" b="1" i="1" dirty="0" smtClean="0">
              <a:solidFill>
                <a:srgbClr val="FF0000"/>
              </a:solidFill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chiều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thấp</a:t>
            </a:r>
            <a:r>
              <a:rPr lang="en-US" sz="2800" dirty="0"/>
              <a:t>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 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áp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vôn</a:t>
            </a:r>
            <a:r>
              <a:rPr lang="en-US" sz="2800" dirty="0"/>
              <a:t> (V).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hiệu</a:t>
            </a:r>
            <a:r>
              <a:rPr lang="en-US" sz="2800" dirty="0"/>
              <a:t>: U, u(t</a:t>
            </a:r>
            <a:r>
              <a:rPr lang="en-US" sz="2800" dirty="0" smtClean="0"/>
              <a:t>).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267200" y="3632537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sz="2000" i="1" dirty="0">
                <a:solidFill>
                  <a:schemeClr val="accent2">
                    <a:lumMod val="75000"/>
                  </a:schemeClr>
                </a:solidFill>
              </a:rPr>
              <a:t>j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A: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điện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thế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tại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điểm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A; </a:t>
            </a:r>
            <a:r>
              <a:rPr lang="vi-VN" sz="2000" dirty="0">
                <a:solidFill>
                  <a:schemeClr val="accent2">
                    <a:lumMod val="75000"/>
                  </a:schemeClr>
                </a:solidFill>
              </a:rPr>
              <a:t>       </a:t>
            </a:r>
          </a:p>
          <a:p>
            <a:pPr lvl="0"/>
            <a:r>
              <a:rPr lang="en-US" sz="2000" i="1" dirty="0" smtClean="0">
                <a:solidFill>
                  <a:schemeClr val="accent2">
                    <a:lumMod val="75000"/>
                  </a:schemeClr>
                </a:solidFill>
              </a:rPr>
              <a:t>j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B: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điện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thế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tại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điểm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B</a:t>
            </a:r>
          </a:p>
          <a:p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</a:rPr>
              <a:t>UAB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: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hiệu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điện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thế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giữa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A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</a:rPr>
              <a:t>và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</a:rPr>
              <a:t> B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09364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28600" y="1066800"/>
                <a:ext cx="8763000" cy="58527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2.2</a:t>
                </a:r>
                <a:r>
                  <a:rPr lang="vi-VN" sz="28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</a:rPr>
                  <a:t>Các</a:t>
                </a:r>
                <a:r>
                  <a:rPr lang="en-US" sz="28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thành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phần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cơ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bản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của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mạch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</a:rPr>
                  <a:t>điện</a:t>
                </a:r>
                <a:endParaRPr lang="vi-VN" sz="2800" b="1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800" dirty="0" smtClean="0">
                    <a:solidFill>
                      <a:srgbClr val="0D830D"/>
                    </a:solidFill>
                  </a:rPr>
                  <a:t>2.2.</a:t>
                </a:r>
                <a:r>
                  <a:rPr lang="vi-VN" sz="2800" dirty="0" smtClean="0">
                    <a:solidFill>
                      <a:srgbClr val="0D830D"/>
                    </a:solidFill>
                  </a:rPr>
                  <a:t>2</a:t>
                </a:r>
                <a:r>
                  <a:rPr lang="en-US" sz="2800" dirty="0" smtClean="0">
                    <a:solidFill>
                      <a:srgbClr val="0D830D"/>
                    </a:solidFill>
                  </a:rPr>
                  <a:t> </a:t>
                </a:r>
                <a:r>
                  <a:rPr lang="vi-VN" sz="2800" dirty="0" smtClean="0">
                    <a:solidFill>
                      <a:srgbClr val="0D830D"/>
                    </a:solidFill>
                  </a:rPr>
                  <a:t>Dòng đ</a:t>
                </a:r>
                <a:r>
                  <a:rPr lang="en-US" sz="2800" dirty="0" err="1" smtClean="0">
                    <a:solidFill>
                      <a:srgbClr val="0D830D"/>
                    </a:solidFill>
                  </a:rPr>
                  <a:t>iện</a:t>
                </a:r>
                <a:r>
                  <a:rPr lang="en-US" sz="2800" dirty="0" smtClean="0">
                    <a:solidFill>
                      <a:srgbClr val="0D830D"/>
                    </a:solidFill>
                  </a:rPr>
                  <a:t> </a:t>
                </a:r>
                <a:endParaRPr lang="en-US" sz="2800" dirty="0">
                  <a:solidFill>
                    <a:srgbClr val="0D830D"/>
                  </a:solidFill>
                </a:endParaRPr>
              </a:p>
              <a:p>
                <a:pPr marL="457200" lvl="0" indent="-457200">
                  <a:spcBef>
                    <a:spcPts val="600"/>
                  </a:spcBef>
                  <a:spcAft>
                    <a:spcPts val="600"/>
                  </a:spcAft>
                  <a:buFont typeface="Wingdings" panose="05000000000000000000" pitchFamily="2" charset="2"/>
                  <a:buChar char="Ø"/>
                </a:pPr>
                <a:r>
                  <a:rPr lang="en-US" sz="2800" dirty="0" err="1" smtClean="0"/>
                  <a:t>Dòng</a:t>
                </a:r>
                <a:r>
                  <a:rPr lang="en-US" sz="2800" dirty="0" smtClean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là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dòng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các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tích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chuyển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dời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có</a:t>
                </a:r>
                <a:r>
                  <a:rPr lang="en-US" sz="2800" dirty="0"/>
                  <a:t> </a:t>
                </a:r>
                <a:r>
                  <a:rPr lang="en-US" sz="2800" dirty="0" err="1"/>
                  <a:t>hướng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dưới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tác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dụng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của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trường</a:t>
                </a:r>
                <a:r>
                  <a:rPr lang="en-US" sz="2800" dirty="0"/>
                  <a:t>.</a:t>
                </a:r>
              </a:p>
              <a:p>
                <a:pPr marL="342900" lvl="0" indent="-342900">
                  <a:spcBef>
                    <a:spcPts val="600"/>
                  </a:spcBef>
                  <a:buFont typeface="Wingdings" panose="05000000000000000000" pitchFamily="2" charset="2"/>
                  <a:buChar char="Ø"/>
                </a:pPr>
                <a:r>
                  <a:rPr lang="vi-VN" sz="2800" dirty="0" smtClean="0"/>
                  <a:t> </a:t>
                </a:r>
                <a:r>
                  <a:rPr lang="en-US" sz="2800" dirty="0" err="1" smtClean="0"/>
                  <a:t>Cường</a:t>
                </a:r>
                <a:r>
                  <a:rPr lang="en-US" sz="2800" dirty="0" smtClean="0"/>
                  <a:t> </a:t>
                </a:r>
                <a:r>
                  <a:rPr lang="en-US" sz="2800" dirty="0" err="1"/>
                  <a:t>độ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dòng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là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đại</a:t>
                </a:r>
                <a:r>
                  <a:rPr lang="en-US" sz="2800" dirty="0"/>
                  <a:t> </a:t>
                </a:r>
                <a:r>
                  <a:rPr lang="en-US" sz="2800" dirty="0" err="1"/>
                  <a:t>lượng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đặc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trưng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cho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độ</a:t>
                </a:r>
                <a:r>
                  <a:rPr lang="en-US" sz="2800" dirty="0"/>
                  <a:t> </a:t>
                </a:r>
                <a:r>
                  <a:rPr lang="en-US" sz="2800" dirty="0" err="1"/>
                  <a:t>lớn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của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dòng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. </a:t>
                </a:r>
                <a:r>
                  <a:rPr lang="en-US" sz="2800" dirty="0" smtClean="0"/>
                  <a:t> </a:t>
                </a:r>
                <a:endParaRPr lang="vi-VN" sz="2800" dirty="0" smtClean="0"/>
              </a:p>
              <a:p>
                <a:pPr algn="ctr"/>
                <a:r>
                  <a:rPr lang="vi-VN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vi-VN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vi-VN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vi-VN" sz="2800" b="0" i="1" smtClean="0">
                            <a:latin typeface="Cambria Math" panose="02040503050406030204" pitchFamily="18" charset="0"/>
                          </a:rPr>
                          <m:t>𝑑𝑞</m:t>
                        </m:r>
                      </m:num>
                      <m:den>
                        <m:r>
                          <a:rPr lang="vi-VN" sz="2800" b="0" i="1" smtClean="0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endParaRPr lang="vi-VN" sz="2800" dirty="0" smtClean="0"/>
              </a:p>
              <a:p>
                <a:pPr lvl="0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b="1" i="1" u="sng" dirty="0" smtClean="0">
                    <a:solidFill>
                      <a:srgbClr val="FF0000"/>
                    </a:solidFill>
                  </a:rPr>
                  <a:t>Qui </a:t>
                </a:r>
                <a:r>
                  <a:rPr lang="en-US" sz="2800" b="1" i="1" u="sng" dirty="0" err="1">
                    <a:solidFill>
                      <a:srgbClr val="FF0000"/>
                    </a:solidFill>
                  </a:rPr>
                  <a:t>ước</a:t>
                </a:r>
                <a:r>
                  <a:rPr lang="en-US" sz="2800" i="1" dirty="0">
                    <a:solidFill>
                      <a:srgbClr val="FF0000"/>
                    </a:solidFill>
                  </a:rPr>
                  <a:t>:</a:t>
                </a:r>
                <a:r>
                  <a:rPr lang="en-US" sz="2800" b="1" i="1" dirty="0">
                    <a:solidFill>
                      <a:srgbClr val="FF0000"/>
                    </a:solidFill>
                  </a:rPr>
                  <a:t> </a:t>
                </a:r>
                <a:endParaRPr lang="vi-VN" sz="2800" b="1" i="1" dirty="0" smtClean="0">
                  <a:solidFill>
                    <a:srgbClr val="FF0000"/>
                  </a:solidFill>
                </a:endParaRPr>
              </a:p>
              <a:p>
                <a:pPr marL="342900" lvl="0" indent="-342900">
                  <a:spcBef>
                    <a:spcPts val="600"/>
                  </a:spcBef>
                  <a:spcAft>
                    <a:spcPts val="600"/>
                  </a:spcAft>
                  <a:buFont typeface="Wingdings" panose="05000000000000000000" pitchFamily="2" charset="2"/>
                  <a:buChar char="§"/>
                </a:pPr>
                <a:r>
                  <a:rPr lang="en-US" sz="2800" dirty="0" err="1"/>
                  <a:t>Chiều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dòng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hướng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từ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cực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dương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về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cực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âm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của</a:t>
                </a:r>
                <a:r>
                  <a:rPr lang="en-US" sz="2800" dirty="0"/>
                  <a:t> </a:t>
                </a:r>
                <a:r>
                  <a:rPr lang="en-US" sz="2800" dirty="0" err="1"/>
                  <a:t>nguồn</a:t>
                </a:r>
                <a:r>
                  <a:rPr lang="en-US" sz="2800" dirty="0"/>
                  <a:t>  </a:t>
                </a:r>
                <a:endParaRPr lang="vi-VN" sz="2800" dirty="0" smtClean="0"/>
              </a:p>
              <a:p>
                <a:pPr marL="342900" lvl="0" indent="-342900">
                  <a:spcBef>
                    <a:spcPts val="600"/>
                  </a:spcBef>
                  <a:spcAft>
                    <a:spcPts val="600"/>
                  </a:spcAft>
                  <a:buFont typeface="Wingdings" panose="05000000000000000000" pitchFamily="2" charset="2"/>
                  <a:buChar char="§"/>
                </a:pPr>
                <a:r>
                  <a:rPr lang="en-US" sz="2800" dirty="0" err="1"/>
                  <a:t>Đơn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vị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của</a:t>
                </a:r>
                <a:r>
                  <a:rPr lang="en-US" sz="2800" dirty="0"/>
                  <a:t> </a:t>
                </a:r>
                <a:r>
                  <a:rPr lang="en-US" sz="2800" dirty="0" err="1"/>
                  <a:t>dòng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điện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là</a:t>
                </a:r>
                <a:r>
                  <a:rPr lang="en-US" sz="2800" dirty="0"/>
                  <a:t> </a:t>
                </a:r>
                <a:r>
                  <a:rPr lang="en-US" sz="2800" dirty="0" err="1"/>
                  <a:t>ampe</a:t>
                </a:r>
                <a:r>
                  <a:rPr lang="en-US" sz="2800" dirty="0"/>
                  <a:t> (A</a:t>
                </a:r>
                <a:r>
                  <a:rPr lang="en-US" sz="2800" dirty="0" smtClean="0"/>
                  <a:t>).</a:t>
                </a:r>
                <a:endParaRPr lang="en-US" sz="2800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066800"/>
                <a:ext cx="8763000" cy="5852756"/>
              </a:xfrm>
              <a:prstGeom prst="rect">
                <a:avLst/>
              </a:prstGeom>
              <a:blipFill rotWithShape="1">
                <a:blip r:embed="rId3"/>
                <a:stretch>
                  <a:fillRect l="-1461" t="-1042" b="-19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Action Button: Home 16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83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28600" y="1202516"/>
                <a:ext cx="8420100" cy="42011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2.2</a:t>
                </a:r>
                <a:r>
                  <a:rPr lang="vi-VN" sz="28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</a:rPr>
                  <a:t>Các</a:t>
                </a:r>
                <a:r>
                  <a:rPr lang="en-US" sz="28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thành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phần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cơ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bản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của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</a:rPr>
                  <a:t>mạch</a:t>
                </a:r>
                <a:r>
                  <a:rPr lang="en-US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</a:rPr>
                  <a:t>điện</a:t>
                </a:r>
                <a:endParaRPr lang="vi-VN" sz="2800" b="1" dirty="0" smtClean="0">
                  <a:solidFill>
                    <a:srgbClr val="FF0000"/>
                  </a:solidFill>
                </a:endParaRPr>
              </a:p>
              <a:p>
                <a:pPr>
                  <a:spcBef>
                    <a:spcPts val="600"/>
                  </a:spcBef>
                </a:pPr>
                <a:r>
                  <a:rPr lang="en-US" sz="2800" dirty="0" smtClean="0">
                    <a:solidFill>
                      <a:srgbClr val="0D830D"/>
                    </a:solidFill>
                  </a:rPr>
                  <a:t>2.2.</a:t>
                </a:r>
                <a:r>
                  <a:rPr lang="vi-VN" sz="2800" dirty="0" smtClean="0">
                    <a:solidFill>
                      <a:srgbClr val="0D830D"/>
                    </a:solidFill>
                  </a:rPr>
                  <a:t>3</a:t>
                </a:r>
                <a:r>
                  <a:rPr lang="en-US" sz="2800" dirty="0" smtClean="0">
                    <a:solidFill>
                      <a:srgbClr val="0D830D"/>
                    </a:solidFill>
                  </a:rPr>
                  <a:t> </a:t>
                </a:r>
                <a:r>
                  <a:rPr lang="en-US" sz="2800" dirty="0" err="1">
                    <a:solidFill>
                      <a:srgbClr val="0D830D"/>
                    </a:solidFill>
                  </a:rPr>
                  <a:t>Điện</a:t>
                </a:r>
                <a:r>
                  <a:rPr lang="en-US" sz="2800" dirty="0">
                    <a:solidFill>
                      <a:srgbClr val="0D830D"/>
                    </a:solidFill>
                  </a:rPr>
                  <a:t> </a:t>
                </a:r>
                <a:r>
                  <a:rPr lang="en-US" sz="2800" dirty="0" err="1">
                    <a:solidFill>
                      <a:srgbClr val="0D830D"/>
                    </a:solidFill>
                  </a:rPr>
                  <a:t>trở</a:t>
                </a:r>
                <a:endParaRPr lang="en-US" sz="2800" dirty="0">
                  <a:solidFill>
                    <a:srgbClr val="0D830D"/>
                  </a:solidFill>
                </a:endParaRPr>
              </a:p>
              <a:p>
                <a:pPr marL="457200" lvl="0" indent="-457200">
                  <a:spcBef>
                    <a:spcPts val="600"/>
                  </a:spcBef>
                  <a:spcAft>
                    <a:spcPts val="600"/>
                  </a:spcAft>
                  <a:buFont typeface="Wingdings" panose="05000000000000000000" pitchFamily="2" charset="2"/>
                  <a:buChar char="Ø"/>
                </a:pPr>
                <a:r>
                  <a:rPr lang="en-US" sz="2800" dirty="0" err="1"/>
                  <a:t>Đặc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trưng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cho</a:t>
                </a:r>
                <a:r>
                  <a:rPr lang="en-US" sz="2800" dirty="0"/>
                  <a:t> </a:t>
                </a:r>
                <a:r>
                  <a:rPr lang="en-US" sz="2800" dirty="0" err="1"/>
                  <a:t>hiện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tượng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tiêu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tán</a:t>
                </a:r>
                <a:r>
                  <a:rPr lang="en-US" sz="2800" dirty="0"/>
                  <a:t> </a:t>
                </a:r>
                <a:r>
                  <a:rPr lang="en-US" sz="2800" dirty="0" err="1"/>
                  <a:t>năng</a:t>
                </a:r>
                <a:r>
                  <a:rPr lang="en-US" sz="2800" dirty="0"/>
                  <a:t> </a:t>
                </a:r>
                <a:r>
                  <a:rPr lang="vi-VN" sz="2800" dirty="0" smtClean="0"/>
                  <a:t>lượng</a:t>
                </a:r>
                <a:r>
                  <a:rPr lang="en-US" sz="2800" dirty="0" smtClean="0"/>
                  <a:t> </a:t>
                </a:r>
                <a:endParaRPr lang="vi-VN" sz="2800" dirty="0" smtClean="0"/>
              </a:p>
              <a:p>
                <a:pPr algn="ctr"/>
                <a:endParaRPr lang="vi-VN" sz="2800" dirty="0" smtClean="0"/>
              </a:p>
              <a:p>
                <a:pPr lvl="0"/>
                <a:r>
                  <a:rPr lang="vi-VN" sz="2800" b="1" i="1" u="sng" dirty="0" smtClean="0">
                    <a:solidFill>
                      <a:srgbClr val="FF0000"/>
                    </a:solidFill>
                  </a:rPr>
                  <a:t>Ký hiệu</a:t>
                </a:r>
                <a:r>
                  <a:rPr lang="en-US" sz="2800" i="1" dirty="0" smtClean="0">
                    <a:solidFill>
                      <a:srgbClr val="FF0000"/>
                    </a:solidFill>
                  </a:rPr>
                  <a:t>:</a:t>
                </a:r>
                <a:r>
                  <a:rPr lang="en-US" sz="2800" b="1" i="1" dirty="0" smtClean="0">
                    <a:solidFill>
                      <a:srgbClr val="FF0000"/>
                    </a:solidFill>
                  </a:rPr>
                  <a:t> </a:t>
                </a:r>
                <a:endParaRPr lang="vi-VN" sz="2800" b="1" i="1" dirty="0" smtClean="0">
                  <a:solidFill>
                    <a:srgbClr val="FF0000"/>
                  </a:solidFill>
                </a:endParaRPr>
              </a:p>
              <a:p>
                <a:pPr lvl="0"/>
                <a:endParaRPr lang="vi-VN" sz="2800" b="1" i="1" dirty="0">
                  <a:solidFill>
                    <a:srgbClr val="FF0000"/>
                  </a:solidFill>
                </a:endParaRPr>
              </a:p>
              <a:p>
                <a:pPr lvl="0"/>
                <a:endParaRPr lang="vi-VN" sz="2800" b="1" i="1" dirty="0" smtClean="0">
                  <a:solidFill>
                    <a:srgbClr val="FF0000"/>
                  </a:solidFill>
                </a:endParaRPr>
              </a:p>
              <a:p>
                <a:pPr lvl="0"/>
                <a:endParaRPr lang="vi-VN" sz="2800" b="1" i="1" dirty="0" smtClean="0">
                  <a:solidFill>
                    <a:srgbClr val="FF0000"/>
                  </a:solidFill>
                </a:endParaRPr>
              </a:p>
              <a:p>
                <a:pPr marL="342900" lvl="0" indent="-342900">
                  <a:buFont typeface="Wingdings" panose="05000000000000000000" pitchFamily="2" charset="2"/>
                  <a:buChar char="§"/>
                </a:pPr>
                <a:r>
                  <a:rPr lang="en-US" sz="2800" dirty="0" err="1" smtClean="0"/>
                  <a:t>Đơn</a:t>
                </a:r>
                <a:r>
                  <a:rPr lang="en-US" sz="2800" dirty="0" smtClean="0"/>
                  <a:t> </a:t>
                </a:r>
                <a:r>
                  <a:rPr lang="en-US" sz="2800" dirty="0" err="1"/>
                  <a:t>vị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của</a:t>
                </a:r>
                <a:r>
                  <a:rPr lang="en-US" sz="2800" dirty="0"/>
                  <a:t> </a:t>
                </a:r>
                <a:r>
                  <a:rPr lang="vi-VN" sz="2800" dirty="0" smtClean="0"/>
                  <a:t>điện trở </a:t>
                </a:r>
                <a:r>
                  <a:rPr lang="en-US" sz="2800" dirty="0" err="1" smtClean="0"/>
                  <a:t>là</a:t>
                </a:r>
                <a:r>
                  <a:rPr lang="en-US" sz="2800" dirty="0" smtClean="0"/>
                  <a:t> </a:t>
                </a:r>
                <a:r>
                  <a:rPr lang="vi-VN" sz="2800" dirty="0" smtClean="0"/>
                  <a:t>ohm</a:t>
                </a:r>
                <a:r>
                  <a:rPr lang="en-US" sz="2800" dirty="0" smtClean="0"/>
                  <a:t>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</m:oMath>
                </a14:m>
                <a:r>
                  <a:rPr lang="en-US" sz="2800" dirty="0" smtClean="0"/>
                  <a:t>).</a:t>
                </a:r>
                <a:endParaRPr lang="en-US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02516"/>
                <a:ext cx="8420100" cy="4201150"/>
              </a:xfrm>
              <a:prstGeom prst="rect">
                <a:avLst/>
              </a:prstGeom>
              <a:blipFill rotWithShape="1">
                <a:blip r:embed="rId3"/>
                <a:stretch>
                  <a:fillRect l="-1521" t="-1451" b="-30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Action Button: Home 16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1"/>
          <a:stretch/>
        </p:blipFill>
        <p:spPr bwMode="auto">
          <a:xfrm>
            <a:off x="838200" y="3657600"/>
            <a:ext cx="71628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35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gray">
          <a:xfrm>
            <a:off x="5523582" y="4429762"/>
            <a:ext cx="2971800" cy="923330"/>
          </a:xfrm>
          <a:prstGeom prst="round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folHlink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28600" y="1202516"/>
                <a:ext cx="8839200" cy="509370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800" b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2.2</a:t>
                </a:r>
                <a:r>
                  <a:rPr lang="vi-VN" sz="2800" b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Các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thành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phần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cơ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bản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của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mạch</a:t>
                </a:r>
                <a:r>
                  <a:rPr lang="en-US" sz="2800" b="1" dirty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điện</a:t>
                </a:r>
                <a:endParaRPr lang="vi-VN" sz="28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just">
                  <a:spcBef>
                    <a:spcPts val="600"/>
                  </a:spcBef>
                </a:pPr>
                <a:r>
                  <a:rPr lang="en-US" sz="2800" dirty="0" smtClean="0">
                    <a:solidFill>
                      <a:srgbClr val="0D830D"/>
                    </a:solidFill>
                    <a:latin typeface="Arial" pitchFamily="34" charset="0"/>
                    <a:cs typeface="Arial" pitchFamily="34" charset="0"/>
                  </a:rPr>
                  <a:t>2.2.</a:t>
                </a:r>
                <a:r>
                  <a:rPr lang="vi-VN" sz="2800" dirty="0" smtClean="0">
                    <a:solidFill>
                      <a:srgbClr val="0D830D"/>
                    </a:solidFill>
                    <a:latin typeface="Arial" pitchFamily="34" charset="0"/>
                    <a:cs typeface="Arial" pitchFamily="34" charset="0"/>
                  </a:rPr>
                  <a:t>4</a:t>
                </a:r>
                <a:r>
                  <a:rPr lang="en-US" sz="2800" dirty="0" smtClean="0">
                    <a:solidFill>
                      <a:srgbClr val="0D830D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vi-VN" sz="2800" dirty="0" smtClean="0">
                    <a:solidFill>
                      <a:srgbClr val="0D830D"/>
                    </a:solidFill>
                    <a:latin typeface="Arial" pitchFamily="34" charset="0"/>
                    <a:cs typeface="Arial" pitchFamily="34" charset="0"/>
                  </a:rPr>
                  <a:t>Công suất</a:t>
                </a:r>
                <a:endParaRPr lang="en-US" sz="2800" dirty="0">
                  <a:solidFill>
                    <a:srgbClr val="0D830D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457200" lvl="0" indent="-457200" algn="just">
                  <a:spcBef>
                    <a:spcPts val="600"/>
                  </a:spcBef>
                  <a:spcAft>
                    <a:spcPts val="600"/>
                  </a:spcAft>
                  <a:buFont typeface="Wingdings" panose="05000000000000000000" pitchFamily="2" charset="2"/>
                  <a:buChar char="Ø"/>
                </a:pP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Công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suất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i="1" dirty="0">
                    <a:latin typeface="Arial" pitchFamily="34" charset="0"/>
                    <a:cs typeface="Arial" pitchFamily="34" charset="0"/>
                  </a:rPr>
                  <a:t>P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là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đại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lượng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đặc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trưng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cho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khả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năng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thu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và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phát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năng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lượng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điện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trường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của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>
                    <a:latin typeface="Arial" pitchFamily="34" charset="0"/>
                    <a:cs typeface="Arial" pitchFamily="34" charset="0"/>
                  </a:rPr>
                  <a:t>dòng</a:t>
                </a:r>
                <a:r>
                  <a:rPr lang="en-US" sz="28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dirty="0" err="1" smtClean="0">
                    <a:latin typeface="Arial" pitchFamily="34" charset="0"/>
                    <a:cs typeface="Arial" pitchFamily="34" charset="0"/>
                  </a:rPr>
                  <a:t>điện</a:t>
                </a:r>
                <a:endParaRPr lang="vi-VN" sz="2800" dirty="0" smtClean="0">
                  <a:latin typeface="Arial" pitchFamily="34" charset="0"/>
                  <a:cs typeface="Arial" pitchFamily="34" charset="0"/>
                </a:endParaRPr>
              </a:p>
              <a:p>
                <a:pPr lvl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>		</a:t>
                </a:r>
                <a:r>
                  <a:rPr lang="vi-VN" sz="2800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>P = U.I</a:t>
                </a:r>
                <a:r>
                  <a:rPr lang="en-US" sz="2800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> </a:t>
                </a:r>
                <a:endParaRPr lang="vi-VN" sz="2800" dirty="0" smtClean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lvl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vi-VN" sz="2800" i="1" dirty="0" smtClean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     </a:t>
                </a:r>
                <a:r>
                  <a:rPr lang="en-US" sz="2800" i="1" dirty="0" err="1" smtClean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Đối</a:t>
                </a:r>
                <a:r>
                  <a:rPr lang="en-US" sz="2800" i="1" dirty="0" smtClean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i="1" dirty="0" err="1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với</a:t>
                </a:r>
                <a:r>
                  <a:rPr lang="en-US" sz="2800" i="1" dirty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i="1" dirty="0" err="1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mạch</a:t>
                </a:r>
                <a:r>
                  <a:rPr lang="en-US" sz="2800" i="1" dirty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i="1" dirty="0" err="1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điện</a:t>
                </a:r>
                <a:r>
                  <a:rPr lang="en-US" sz="2800" i="1" dirty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i="1" dirty="0" err="1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xoay</a:t>
                </a:r>
                <a:r>
                  <a:rPr lang="en-US" sz="2800" i="1" dirty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800" i="1" dirty="0" err="1" smtClean="0">
                    <a:solidFill>
                      <a:srgbClr val="00B050"/>
                    </a:solidFill>
                    <a:latin typeface="Arial" pitchFamily="34" charset="0"/>
                    <a:cs typeface="Arial" pitchFamily="34" charset="0"/>
                  </a:rPr>
                  <a:t>chiều</a:t>
                </a:r>
                <a:endParaRPr lang="vi-VN" sz="2800" i="1" dirty="0" smtClean="0">
                  <a:solidFill>
                    <a:srgbClr val="00B05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lvl="0" algn="just"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800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>		</a:t>
                </a:r>
                <a:r>
                  <a:rPr lang="vi-VN" sz="2800" dirty="0" smtClean="0">
                    <a:solidFill>
                      <a:schemeClr val="tx2"/>
                    </a:solidFill>
                    <a:latin typeface="Arial" pitchFamily="34" charset="0"/>
                    <a:cs typeface="Arial" pitchFamily="34" charset="0"/>
                  </a:rPr>
                  <a:t>P = U.I.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vi-VN" sz="280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vi-VN" sz="2800" i="0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cos</m:t>
                        </m:r>
                      </m:fName>
                      <m:e>
                        <m:r>
                          <a:rPr lang="vi-VN" sz="2800" i="1" smtClean="0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</m:func>
                  </m:oMath>
                </a14:m>
                <a:endParaRPr lang="vi-VN" sz="2800" dirty="0" smtClean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algn="just"/>
                <a:endParaRPr lang="vi-VN" sz="2800" dirty="0" smtClean="0">
                  <a:latin typeface="Arial" pitchFamily="34" charset="0"/>
                  <a:cs typeface="Arial" pitchFamily="34" charset="0"/>
                </a:endParaRPr>
              </a:p>
              <a:p>
                <a:pPr lvl="0" algn="just"/>
                <a:r>
                  <a:rPr lang="vi-VN" sz="2800" b="1" i="1" u="sng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Ký hiệu</a:t>
                </a:r>
                <a:r>
                  <a:rPr lang="en-US" sz="2800" i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:</a:t>
                </a:r>
                <a:r>
                  <a:rPr lang="en-US" sz="2800" b="1" i="1" dirty="0" smtClean="0">
                    <a:solidFill>
                      <a:srgbClr val="FF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vi-VN" sz="2800" b="1" i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342900" lvl="0" indent="-342900" algn="just">
                  <a:buFont typeface="Wingdings" panose="05000000000000000000" pitchFamily="2" charset="2"/>
                  <a:buChar char="§"/>
                </a:pPr>
                <a:r>
                  <a:rPr lang="vi-VN" sz="2800" i="1" dirty="0" smtClean="0">
                    <a:solidFill>
                      <a:schemeClr val="tx1">
                        <a:lumMod val="60000"/>
                        <a:lumOff val="4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Đơn vị công suất là watt (W)</a:t>
                </a:r>
                <a:endParaRPr lang="en-US" sz="2800" dirty="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02516"/>
                <a:ext cx="8839200" cy="5093702"/>
              </a:xfrm>
              <a:prstGeom prst="rect">
                <a:avLst/>
              </a:prstGeom>
              <a:blipFill rotWithShape="1">
                <a:blip r:embed="rId3"/>
                <a:stretch>
                  <a:fillRect l="-1448" t="-1196" r="-2552" b="-2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Action Button: Home 16">
            <a:hlinkClick r:id="rId4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5523582" y="4419600"/>
                <a:ext cx="3087018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dirty="0" smtClean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U :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là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điện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áp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hiệu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dụng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.</a:t>
                </a:r>
              </a:p>
              <a:p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 </a:t>
                </a:r>
                <a:r>
                  <a:rPr lang="en-US" dirty="0" smtClean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I 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: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là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dòng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điện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hiệu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dụng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.</a:t>
                </a:r>
              </a:p>
              <a:p>
                <a14:m>
                  <m:oMath xmlns:m="http://schemas.openxmlformats.org/officeDocument/2006/math">
                    <m:func>
                      <m:funcPr>
                        <m:ctrlPr>
                          <a:rPr lang="vi-VN" i="1" smtClean="0">
                            <a:solidFill>
                              <a:schemeClr val="accent4">
                                <a:lumMod val="75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vi-VN" b="0" i="0" smtClean="0">
                            <a:solidFill>
                              <a:schemeClr val="accent4">
                                <a:lumMod val="75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C</m:t>
                        </m:r>
                        <m:r>
                          <m:rPr>
                            <m:sty m:val="p"/>
                          </m:rPr>
                          <a:rPr lang="vi-VN">
                            <a:solidFill>
                              <a:schemeClr val="accent4">
                                <a:lumMod val="75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os</m:t>
                        </m:r>
                      </m:fName>
                      <m:e>
                        <m:r>
                          <a:rPr lang="vi-VN" i="1">
                            <a:solidFill>
                              <a:schemeClr val="accent4">
                                <a:lumMod val="75000"/>
                              </a:schemeClr>
                            </a:solidFill>
                            <a:latin typeface="Cambria Math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𝜑</m:t>
                        </m:r>
                      </m:e>
                    </m:func>
                  </m:oMath>
                </a14:m>
                <a:r>
                  <a:rPr lang="en-US" i="1" dirty="0" smtClean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là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hệ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số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công</a:t>
                </a:r>
                <a:r>
                  <a:rPr lang="en-US" dirty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 </a:t>
                </a:r>
                <a:r>
                  <a:rPr lang="en-US" dirty="0" err="1" smtClean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suất</a:t>
                </a:r>
                <a:r>
                  <a:rPr lang="en-US" dirty="0" smtClean="0">
                    <a:solidFill>
                      <a:schemeClr val="accent4">
                        <a:lumMod val="75000"/>
                      </a:schemeClr>
                    </a:solidFill>
                    <a:latin typeface="+mn-lt"/>
                  </a:rPr>
                  <a:t>.</a:t>
                </a:r>
                <a:endParaRPr lang="en-US" dirty="0">
                  <a:solidFill>
                    <a:schemeClr val="accent4">
                      <a:lumMod val="75000"/>
                    </a:schemeClr>
                  </a:solidFill>
                  <a:latin typeface="+mn-lt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3582" y="4419600"/>
                <a:ext cx="3087018" cy="923330"/>
              </a:xfrm>
              <a:prstGeom prst="rect">
                <a:avLst/>
              </a:prstGeom>
              <a:blipFill rotWithShape="1">
                <a:blip r:embed="rId5"/>
                <a:stretch>
                  <a:fillRect l="-1578" t="-3311" b="-99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8322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599" y="1202516"/>
            <a:ext cx="8616503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</a:rPr>
              <a:t>3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quan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hệ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giữa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thành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phần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bản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sz="2600" dirty="0" smtClean="0">
                <a:solidFill>
                  <a:srgbClr val="0D830D"/>
                </a:solidFill>
              </a:rPr>
              <a:t>2.</a:t>
            </a:r>
            <a:r>
              <a:rPr lang="vi-VN" sz="2600" dirty="0" smtClean="0">
                <a:solidFill>
                  <a:srgbClr val="0D830D"/>
                </a:solidFill>
              </a:rPr>
              <a:t>3</a:t>
            </a:r>
            <a:r>
              <a:rPr lang="en-US" sz="2600" dirty="0" smtClean="0">
                <a:solidFill>
                  <a:srgbClr val="0D830D"/>
                </a:solidFill>
              </a:rPr>
              <a:t>.</a:t>
            </a:r>
            <a:r>
              <a:rPr lang="vi-VN" sz="2600" dirty="0" smtClean="0">
                <a:solidFill>
                  <a:srgbClr val="0D830D"/>
                </a:solidFill>
              </a:rPr>
              <a:t>1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vi-VN" sz="2600" dirty="0" smtClean="0">
                <a:solidFill>
                  <a:srgbClr val="0D830D"/>
                </a:solidFill>
              </a:rPr>
              <a:t>Giữa điện áp và dòng điện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600" dirty="0">
              <a:solidFill>
                <a:schemeClr val="tx2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295"/>
          <a:stretch/>
        </p:blipFill>
        <p:spPr bwMode="auto">
          <a:xfrm>
            <a:off x="533400" y="2809248"/>
            <a:ext cx="8115300" cy="3218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05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599" y="1143000"/>
            <a:ext cx="8616503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Mối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Giữa dòng điện và điện trở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" r="45020"/>
          <a:stretch/>
        </p:blipFill>
        <p:spPr bwMode="auto">
          <a:xfrm>
            <a:off x="457200" y="2834519"/>
            <a:ext cx="8305800" cy="316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95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143000"/>
            <a:ext cx="88392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Mối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Giữa điện áp, dòng điện và điện trở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" t="12554" r="45396" b="1837"/>
          <a:stretch/>
        </p:blipFill>
        <p:spPr bwMode="auto">
          <a:xfrm>
            <a:off x="762000" y="2825262"/>
            <a:ext cx="78867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419350" y="5941367"/>
            <a:ext cx="4038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luật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Ôm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U= I.R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84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</a:rPr>
              <a:t>3 </a:t>
            </a:r>
            <a:r>
              <a:rPr lang="en-US" sz="2800" b="1" dirty="0" err="1">
                <a:solidFill>
                  <a:srgbClr val="FF0000"/>
                </a:solidFill>
              </a:rPr>
              <a:t>Mối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quan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hệ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giữa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các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thành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phần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cơ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bản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vi-VN" sz="2800" b="1" dirty="0" smtClean="0">
                <a:solidFill>
                  <a:srgbClr val="FF0000"/>
                </a:solidFill>
              </a:rPr>
              <a:t>          </a:t>
            </a:r>
            <a:r>
              <a:rPr lang="en-US" sz="2800" b="1" dirty="0" err="1" smtClean="0">
                <a:solidFill>
                  <a:srgbClr val="FF0000"/>
                </a:solidFill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mạch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điện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sz="2600" dirty="0" smtClean="0">
                <a:solidFill>
                  <a:srgbClr val="0D830D"/>
                </a:solidFill>
              </a:rPr>
              <a:t>2.</a:t>
            </a:r>
            <a:r>
              <a:rPr lang="vi-VN" sz="2600" dirty="0" smtClean="0">
                <a:solidFill>
                  <a:srgbClr val="0D830D"/>
                </a:solidFill>
              </a:rPr>
              <a:t>3</a:t>
            </a:r>
            <a:r>
              <a:rPr lang="en-US" sz="2600" dirty="0" smtClean="0">
                <a:solidFill>
                  <a:srgbClr val="0D830D"/>
                </a:solidFill>
              </a:rPr>
              <a:t>.</a:t>
            </a:r>
            <a:r>
              <a:rPr lang="vi-VN" sz="2600" dirty="0" smtClean="0">
                <a:solidFill>
                  <a:srgbClr val="0D830D"/>
                </a:solidFill>
              </a:rPr>
              <a:t>3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vi-VN" sz="2600" dirty="0" smtClean="0">
                <a:solidFill>
                  <a:srgbClr val="0D830D"/>
                </a:solidFill>
              </a:rPr>
              <a:t>Giữa điện áp, dòng điện và điện trở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600" dirty="0">
              <a:solidFill>
                <a:schemeClr val="tx2"/>
              </a:solidFill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2782473" y="2799969"/>
            <a:ext cx="3749040" cy="1848231"/>
            <a:chOff x="2782473" y="1295400"/>
            <a:chExt cx="3749040" cy="1848231"/>
          </a:xfrm>
        </p:grpSpPr>
        <p:grpSp>
          <p:nvGrpSpPr>
            <p:cNvPr id="8" name="Group 7"/>
            <p:cNvGrpSpPr/>
            <p:nvPr/>
          </p:nvGrpSpPr>
          <p:grpSpPr>
            <a:xfrm>
              <a:off x="2782473" y="1805122"/>
              <a:ext cx="3749040" cy="1338509"/>
              <a:chOff x="2285990" y="4281534"/>
              <a:chExt cx="4343405" cy="1662063"/>
            </a:xfrm>
          </p:grpSpPr>
          <p:grpSp>
            <p:nvGrpSpPr>
              <p:cNvPr id="16" name="Group 15"/>
              <p:cNvGrpSpPr/>
              <p:nvPr/>
            </p:nvGrpSpPr>
            <p:grpSpPr>
              <a:xfrm>
                <a:off x="2285990" y="4281534"/>
                <a:ext cx="4343405" cy="1662063"/>
                <a:chOff x="2209795" y="4114800"/>
                <a:chExt cx="2981099" cy="1295400"/>
              </a:xfrm>
            </p:grpSpPr>
            <p:cxnSp>
              <p:nvCxnSpPr>
                <p:cNvPr id="19" name="Straight Connector 18"/>
                <p:cNvCxnSpPr/>
                <p:nvPr/>
              </p:nvCxnSpPr>
              <p:spPr>
                <a:xfrm>
                  <a:off x="2209800" y="4114800"/>
                  <a:ext cx="0" cy="1066800"/>
                </a:xfrm>
                <a:prstGeom prst="line">
                  <a:avLst/>
                </a:prstGeom>
                <a:ln w="1905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Straight Connector 19"/>
                <p:cNvCxnSpPr/>
                <p:nvPr/>
              </p:nvCxnSpPr>
              <p:spPr>
                <a:xfrm>
                  <a:off x="2209800" y="5181600"/>
                  <a:ext cx="1219200" cy="0"/>
                </a:xfrm>
                <a:prstGeom prst="line">
                  <a:avLst/>
                </a:prstGeom>
                <a:ln w="1905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Straight Connector 20"/>
                <p:cNvCxnSpPr/>
                <p:nvPr/>
              </p:nvCxnSpPr>
              <p:spPr>
                <a:xfrm>
                  <a:off x="3895494" y="5181600"/>
                  <a:ext cx="1295400" cy="0"/>
                </a:xfrm>
                <a:prstGeom prst="line">
                  <a:avLst/>
                </a:prstGeom>
                <a:ln w="1905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Straight Connector 21"/>
                <p:cNvCxnSpPr/>
                <p:nvPr/>
              </p:nvCxnSpPr>
              <p:spPr>
                <a:xfrm>
                  <a:off x="3429000" y="4953000"/>
                  <a:ext cx="0" cy="457200"/>
                </a:xfrm>
                <a:prstGeom prst="line">
                  <a:avLst/>
                </a:prstGeom>
                <a:ln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Straight Connector 22"/>
                <p:cNvCxnSpPr/>
                <p:nvPr/>
              </p:nvCxnSpPr>
              <p:spPr>
                <a:xfrm>
                  <a:off x="3733800" y="4953000"/>
                  <a:ext cx="0" cy="457200"/>
                </a:xfrm>
                <a:prstGeom prst="line">
                  <a:avLst/>
                </a:prstGeom>
                <a:ln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Straight Connector 23"/>
                <p:cNvCxnSpPr/>
                <p:nvPr/>
              </p:nvCxnSpPr>
              <p:spPr>
                <a:xfrm>
                  <a:off x="3581400" y="5074920"/>
                  <a:ext cx="0" cy="182880"/>
                </a:xfrm>
                <a:prstGeom prst="line">
                  <a:avLst/>
                </a:prstGeom>
                <a:ln w="3810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Straight Connector 24"/>
                <p:cNvCxnSpPr/>
                <p:nvPr/>
              </p:nvCxnSpPr>
              <p:spPr>
                <a:xfrm>
                  <a:off x="3886200" y="5074920"/>
                  <a:ext cx="0" cy="182880"/>
                </a:xfrm>
                <a:prstGeom prst="line">
                  <a:avLst/>
                </a:prstGeom>
                <a:ln w="3810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25"/>
                <p:cNvCxnSpPr/>
                <p:nvPr/>
              </p:nvCxnSpPr>
              <p:spPr>
                <a:xfrm flipV="1">
                  <a:off x="5190894" y="4114800"/>
                  <a:ext cx="0" cy="1066800"/>
                </a:xfrm>
                <a:prstGeom prst="line">
                  <a:avLst/>
                </a:prstGeom>
                <a:ln w="1905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/>
                <p:cNvCxnSpPr/>
                <p:nvPr/>
              </p:nvCxnSpPr>
              <p:spPr>
                <a:xfrm flipH="1">
                  <a:off x="3886200" y="4114800"/>
                  <a:ext cx="1304694" cy="0"/>
                </a:xfrm>
                <a:prstGeom prst="line">
                  <a:avLst/>
                </a:prstGeom>
                <a:ln w="1905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Straight Connector 27"/>
                <p:cNvCxnSpPr/>
                <p:nvPr/>
              </p:nvCxnSpPr>
              <p:spPr>
                <a:xfrm>
                  <a:off x="2209795" y="4114800"/>
                  <a:ext cx="1228958" cy="0"/>
                </a:xfrm>
                <a:prstGeom prst="line">
                  <a:avLst/>
                </a:prstGeom>
                <a:ln w="19050">
                  <a:solidFill>
                    <a:srgbClr val="0000CC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8" name="Rectangle 17"/>
              <p:cNvSpPr/>
              <p:nvPr/>
            </p:nvSpPr>
            <p:spPr>
              <a:xfrm>
                <a:off x="4256746" y="4810780"/>
                <a:ext cx="514799" cy="649696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spAutoFit/>
              </a:bodyPr>
              <a:lstStyle/>
              <a:p>
                <a:r>
                  <a:rPr lang="en-US" sz="2800" dirty="0" smtClean="0">
                    <a:solidFill>
                      <a:srgbClr val="0000CC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</a:t>
                </a:r>
                <a:endParaRPr lang="en-US" sz="2800" dirty="0">
                  <a:solidFill>
                    <a:srgbClr val="0000CC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9" name="Rectangle 8"/>
            <p:cNvSpPr/>
            <p:nvPr/>
          </p:nvSpPr>
          <p:spPr>
            <a:xfrm>
              <a:off x="4343400" y="1752600"/>
              <a:ext cx="535817" cy="128722"/>
            </a:xfrm>
            <a:prstGeom prst="rect">
              <a:avLst/>
            </a:prstGeom>
            <a:solidFill>
              <a:srgbClr val="0000CC"/>
            </a:solidFill>
            <a:ln>
              <a:solidFill>
                <a:srgbClr val="0000CC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419600" y="1295400"/>
              <a:ext cx="444352" cy="523220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154566" y="1295400"/>
              <a:ext cx="284052" cy="523220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3200400" y="1741449"/>
              <a:ext cx="150480" cy="128722"/>
              <a:chOff x="3398634" y="1752600"/>
              <a:chExt cx="150480" cy="128722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3398634" y="1752600"/>
                <a:ext cx="150480" cy="52522"/>
              </a:xfrm>
              <a:prstGeom prst="line">
                <a:avLst/>
              </a:prstGeom>
              <a:ln>
                <a:solidFill>
                  <a:srgbClr val="0000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 flipV="1">
                <a:off x="3398634" y="1805122"/>
                <a:ext cx="150480" cy="76200"/>
              </a:xfrm>
              <a:prstGeom prst="line">
                <a:avLst/>
              </a:prstGeom>
              <a:ln>
                <a:solidFill>
                  <a:srgbClr val="0000CC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" name="Group 5"/>
          <p:cNvGrpSpPr/>
          <p:nvPr/>
        </p:nvGrpSpPr>
        <p:grpSpPr>
          <a:xfrm>
            <a:off x="685800" y="4749963"/>
            <a:ext cx="8229600" cy="1563633"/>
            <a:chOff x="685800" y="4749963"/>
            <a:chExt cx="8229600" cy="1563633"/>
          </a:xfrm>
        </p:grpSpPr>
        <p:grpSp>
          <p:nvGrpSpPr>
            <p:cNvPr id="36" name="Group 35"/>
            <p:cNvGrpSpPr/>
            <p:nvPr/>
          </p:nvGrpSpPr>
          <p:grpSpPr>
            <a:xfrm>
              <a:off x="685800" y="4749963"/>
              <a:ext cx="8229600" cy="1563633"/>
              <a:chOff x="685800" y="2971800"/>
              <a:chExt cx="8229600" cy="1563633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7" name="Rectangle 36"/>
                  <p:cNvSpPr/>
                  <p:nvPr/>
                </p:nvSpPr>
                <p:spPr>
                  <a:xfrm>
                    <a:off x="685800" y="2971800"/>
                    <a:ext cx="8229600" cy="1563633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vi-VN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Định luật Ôm: U= I.R</a:t>
                    </a:r>
                    <a:r>
                      <a:rPr lang="en-US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	hay	 I = </a:t>
                    </a:r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sz="2800" i="1" smtClean="0">
                                <a:latin typeface="Cambria Math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n-US" sz="2800" b="0" i="1" smtClean="0">
                                <a:latin typeface="Cambria Math"/>
                                <a:cs typeface="Arial" panose="020B0604020202020204" pitchFamily="34" charset="0"/>
                              </a:rPr>
                              <m:t>𝑈</m:t>
                            </m:r>
                          </m:num>
                          <m:den>
                            <m:r>
                              <a:rPr lang="en-US" sz="2800" b="0" i="1" smtClean="0">
                                <a:latin typeface="Cambria Math"/>
                                <a:cs typeface="Arial" panose="020B0604020202020204" pitchFamily="34" charset="0"/>
                              </a:rPr>
                              <m:t>𝑅</m:t>
                            </m:r>
                          </m:den>
                        </m:f>
                      </m:oMath>
                    </a14:m>
                    <a:endParaRPr lang="en-US" sz="2800" dirty="0" smtClean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  <a:p>
                    <a:pPr marL="457200" indent="-457200">
                      <a:buFontTx/>
                      <a:buChar char="-"/>
                    </a:pPr>
                    <a:r>
                      <a:rPr lang="en-US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U              I   </a:t>
                    </a:r>
                  </a:p>
                  <a:p>
                    <a:pPr marL="457200" indent="-457200">
                      <a:buFontTx/>
                      <a:buChar char="-"/>
                    </a:pPr>
                    <a:r>
                      <a:rPr lang="en-US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U              I   </a:t>
                    </a:r>
                  </a:p>
                </p:txBody>
              </p:sp>
            </mc:Choice>
            <mc:Fallback xmlns="">
              <p:sp>
                <p:nvSpPr>
                  <p:cNvPr id="45" name="Rectangle 44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85800" y="2971800"/>
                    <a:ext cx="8229600" cy="1650837"/>
                  </a:xfrm>
                  <a:prstGeom prst="rect">
                    <a:avLst/>
                  </a:prstGeom>
                  <a:blipFill rotWithShape="1">
                    <a:blip r:embed="rId4"/>
                    <a:stretch>
                      <a:fillRect l="-1556" b="-9259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38" name="Straight Arrow Connector 37"/>
              <p:cNvCxnSpPr/>
              <p:nvPr/>
            </p:nvCxnSpPr>
            <p:spPr>
              <a:xfrm flipV="1">
                <a:off x="1493520" y="3764280"/>
                <a:ext cx="182880" cy="27432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" name="Straight Arrow Connector 38"/>
              <p:cNvCxnSpPr/>
              <p:nvPr/>
            </p:nvCxnSpPr>
            <p:spPr>
              <a:xfrm flipV="1">
                <a:off x="3017520" y="3764280"/>
                <a:ext cx="182880" cy="27432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" name="Straight Arrow Connector 39"/>
              <p:cNvCxnSpPr/>
              <p:nvPr/>
            </p:nvCxnSpPr>
            <p:spPr>
              <a:xfrm rot="10800000" flipV="1">
                <a:off x="1493520" y="4145280"/>
                <a:ext cx="182880" cy="27432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" name="Straight Arrow Connector 40"/>
              <p:cNvCxnSpPr/>
              <p:nvPr/>
            </p:nvCxnSpPr>
            <p:spPr>
              <a:xfrm rot="10800000" flipV="1">
                <a:off x="3017520" y="4145280"/>
                <a:ext cx="182880" cy="27432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5" name="Straight Arrow Connector 4"/>
            <p:cNvCxnSpPr/>
            <p:nvPr/>
          </p:nvCxnSpPr>
          <p:spPr>
            <a:xfrm>
              <a:off x="1828800" y="5679603"/>
              <a:ext cx="8382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>
              <a:off x="1828800" y="6096000"/>
              <a:ext cx="8382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3504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066800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đấu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 điện đấu nối tiếp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" t="3747" r="55953" b="3258"/>
          <a:stretch/>
        </p:blipFill>
        <p:spPr bwMode="auto">
          <a:xfrm>
            <a:off x="228600" y="2233568"/>
            <a:ext cx="4210050" cy="203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07" r="55095"/>
          <a:stretch/>
        </p:blipFill>
        <p:spPr bwMode="auto">
          <a:xfrm>
            <a:off x="4876799" y="2195823"/>
            <a:ext cx="3968303" cy="449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690223536"/>
              </p:ext>
            </p:extLst>
          </p:nvPr>
        </p:nvGraphicFramePr>
        <p:xfrm>
          <a:off x="304800" y="4572000"/>
          <a:ext cx="4114800" cy="198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48639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066800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đấu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 điện đấu nối tiếp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 bwMode="gray">
          <a:xfrm>
            <a:off x="2438400" y="2590800"/>
            <a:ext cx="838200" cy="2286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tx2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gray">
          <a:xfrm>
            <a:off x="4019550" y="2590800"/>
            <a:ext cx="838200" cy="2286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tx2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276600" y="2705099"/>
            <a:ext cx="74295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stCxn id="3" idx="1"/>
          </p:cNvCxnSpPr>
          <p:nvPr/>
        </p:nvCxnSpPr>
        <p:spPr>
          <a:xfrm rot="10800000" flipV="1">
            <a:off x="1981200" y="2705099"/>
            <a:ext cx="457201" cy="1104901"/>
          </a:xfrm>
          <a:prstGeom prst="bentConnector2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981199" y="3810001"/>
            <a:ext cx="1447801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9" idx="3"/>
          </p:cNvCxnSpPr>
          <p:nvPr/>
        </p:nvCxnSpPr>
        <p:spPr>
          <a:xfrm>
            <a:off x="4857750" y="2705100"/>
            <a:ext cx="552450" cy="1116625"/>
          </a:xfrm>
          <a:prstGeom prst="bentConnector2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927231" y="3821725"/>
            <a:ext cx="146304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429000" y="3581400"/>
            <a:ext cx="0" cy="457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3733800" y="3581400"/>
            <a:ext cx="0" cy="457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581400" y="3733800"/>
            <a:ext cx="0" cy="164125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921369" y="3733800"/>
            <a:ext cx="0" cy="164125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 flipH="1">
            <a:off x="2632780" y="2162328"/>
            <a:ext cx="491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R1</a:t>
            </a:r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 flipH="1">
            <a:off x="4232980" y="2209800"/>
            <a:ext cx="491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R2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 flipH="1">
            <a:off x="3547180" y="3078746"/>
            <a:ext cx="491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U</a:t>
            </a:r>
            <a:endParaRPr lang="en-US" dirty="0"/>
          </a:p>
        </p:txBody>
      </p:sp>
      <p:cxnSp>
        <p:nvCxnSpPr>
          <p:cNvPr id="7168" name="Straight Arrow Connector 7167"/>
          <p:cNvCxnSpPr/>
          <p:nvPr/>
        </p:nvCxnSpPr>
        <p:spPr>
          <a:xfrm flipV="1">
            <a:off x="1981199" y="2705100"/>
            <a:ext cx="0" cy="274320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 flipH="1">
            <a:off x="1447800" y="2602468"/>
            <a:ext cx="491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I</a:t>
            </a:r>
            <a:endParaRPr lang="en-US" dirty="0"/>
          </a:p>
        </p:txBody>
      </p:sp>
      <p:sp>
        <p:nvSpPr>
          <p:cNvPr id="37" name="Rectangle 36"/>
          <p:cNvSpPr/>
          <p:nvPr/>
        </p:nvSpPr>
        <p:spPr>
          <a:xfrm flipH="1">
            <a:off x="762949" y="5040868"/>
            <a:ext cx="533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UR1 = I*R1 = U*R1/ R1+ R2</a:t>
            </a:r>
          </a:p>
        </p:txBody>
      </p:sp>
      <p:sp>
        <p:nvSpPr>
          <p:cNvPr id="38" name="Rectangle 37"/>
          <p:cNvSpPr/>
          <p:nvPr/>
        </p:nvSpPr>
        <p:spPr>
          <a:xfrm flipH="1">
            <a:off x="762949" y="5421923"/>
            <a:ext cx="533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UR2 = I*R2 = U*R2/ R1+ R2</a:t>
            </a:r>
          </a:p>
        </p:txBody>
      </p:sp>
      <p:sp>
        <p:nvSpPr>
          <p:cNvPr id="39" name="Rectangle 38"/>
          <p:cNvSpPr/>
          <p:nvPr/>
        </p:nvSpPr>
        <p:spPr>
          <a:xfrm flipH="1">
            <a:off x="762000" y="4495800"/>
            <a:ext cx="533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I = U / RTĐ = U / R1 + R2</a:t>
            </a:r>
          </a:p>
        </p:txBody>
      </p:sp>
      <p:sp>
        <p:nvSpPr>
          <p:cNvPr id="40" name="Rectangle 39"/>
          <p:cNvSpPr/>
          <p:nvPr/>
        </p:nvSpPr>
        <p:spPr>
          <a:xfrm flipH="1">
            <a:off x="762000" y="5879068"/>
            <a:ext cx="6629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U =UR1 + UR2 = </a:t>
            </a:r>
            <a:r>
              <a:rPr lang="en-US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U*R1/ R1+ </a:t>
            </a:r>
            <a:r>
              <a:rPr lang="en-US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R2 + U*R2/ R1+ R2</a:t>
            </a:r>
          </a:p>
        </p:txBody>
      </p:sp>
    </p:spTree>
    <p:extLst>
      <p:ext uri="{BB962C8B-B14F-4D97-AF65-F5344CB8AC3E}">
        <p14:creationId xmlns:p14="http://schemas.microsoft.com/office/powerpoint/2010/main" val="283275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066800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đấu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 điện đấu nối tiếp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 bwMode="gray">
          <a:xfrm>
            <a:off x="2438400" y="2590800"/>
            <a:ext cx="838200" cy="2286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tx2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gray">
          <a:xfrm>
            <a:off x="4019550" y="2590800"/>
            <a:ext cx="838200" cy="2286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tx2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276600" y="2705099"/>
            <a:ext cx="74295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stCxn id="3" idx="1"/>
          </p:cNvCxnSpPr>
          <p:nvPr/>
        </p:nvCxnSpPr>
        <p:spPr>
          <a:xfrm rot="10800000" flipV="1">
            <a:off x="1981200" y="2705099"/>
            <a:ext cx="457201" cy="1104901"/>
          </a:xfrm>
          <a:prstGeom prst="bentConnector2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981199" y="3810001"/>
            <a:ext cx="1447801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9" idx="3"/>
          </p:cNvCxnSpPr>
          <p:nvPr/>
        </p:nvCxnSpPr>
        <p:spPr>
          <a:xfrm>
            <a:off x="4857750" y="2705100"/>
            <a:ext cx="552450" cy="1116625"/>
          </a:xfrm>
          <a:prstGeom prst="bentConnector2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927231" y="3821725"/>
            <a:ext cx="146304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429000" y="3581400"/>
            <a:ext cx="0" cy="457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3733800" y="3581400"/>
            <a:ext cx="0" cy="4572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581400" y="3733800"/>
            <a:ext cx="0" cy="164125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921369" y="3733800"/>
            <a:ext cx="0" cy="164125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 flipH="1">
            <a:off x="2632779" y="2162328"/>
            <a:ext cx="12885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R1= 100</a:t>
            </a:r>
            <a:r>
              <a:rPr lang="el-GR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Ω</a:t>
            </a:r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 flipH="1">
            <a:off x="4232980" y="2209800"/>
            <a:ext cx="1634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R2= 100</a:t>
            </a:r>
            <a:r>
              <a:rPr lang="el-GR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Ω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 flipH="1">
            <a:off x="3547179" y="3078746"/>
            <a:ext cx="15867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U=200V</a:t>
            </a:r>
            <a:endParaRPr lang="en-US" dirty="0"/>
          </a:p>
        </p:txBody>
      </p:sp>
      <p:cxnSp>
        <p:nvCxnSpPr>
          <p:cNvPr id="7168" name="Straight Arrow Connector 7167"/>
          <p:cNvCxnSpPr/>
          <p:nvPr/>
        </p:nvCxnSpPr>
        <p:spPr>
          <a:xfrm flipV="1">
            <a:off x="1981199" y="2705100"/>
            <a:ext cx="0" cy="274320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 flipH="1">
            <a:off x="1447800" y="2602468"/>
            <a:ext cx="491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I</a:t>
            </a:r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 flipH="1">
            <a:off x="838199" y="4202668"/>
            <a:ext cx="243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Rtđ</a:t>
            </a:r>
            <a:r>
              <a:rPr lang="en-US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= 200</a:t>
            </a:r>
            <a:r>
              <a:rPr lang="el-GR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Ω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 flipH="1">
            <a:off x="838200" y="4739026"/>
            <a:ext cx="1371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I = 1A</a:t>
            </a:r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 flipH="1">
            <a:off x="838200" y="5257800"/>
            <a:ext cx="6248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UR1 =200*100/100+100 = 100V</a:t>
            </a:r>
          </a:p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 flipH="1">
            <a:off x="797168" y="5849034"/>
            <a:ext cx="6248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UR2 =200*100/100+100 = 100V</a:t>
            </a:r>
          </a:p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 flipH="1">
            <a:off x="838200" y="6211669"/>
            <a:ext cx="6248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UR2 =U – UR1 = 200-100 = 100V</a:t>
            </a:r>
          </a:p>
          <a:p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57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6185" y="1066800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đấu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 điện đấu song song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556473120"/>
              </p:ext>
            </p:extLst>
          </p:nvPr>
        </p:nvGraphicFramePr>
        <p:xfrm>
          <a:off x="609600" y="4572000"/>
          <a:ext cx="3733800" cy="198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" t="3552" r="56027" b="2116"/>
          <a:stretch/>
        </p:blipFill>
        <p:spPr bwMode="auto">
          <a:xfrm>
            <a:off x="627185" y="2097851"/>
            <a:ext cx="382905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" t="6589" r="56154" b="1361"/>
          <a:stretch/>
        </p:blipFill>
        <p:spPr bwMode="auto">
          <a:xfrm>
            <a:off x="4876800" y="2197100"/>
            <a:ext cx="3771900" cy="454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477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6185" y="1066800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đấu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 điện đấu song song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" t="3552" r="56027" b="2116"/>
          <a:stretch/>
        </p:blipFill>
        <p:spPr bwMode="auto">
          <a:xfrm>
            <a:off x="627185" y="2097851"/>
            <a:ext cx="382905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800600" y="2097851"/>
            <a:ext cx="2095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R1=R2=R3= 100</a:t>
            </a:r>
            <a:r>
              <a:rPr lang="el-GR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Ω</a:t>
            </a:r>
            <a:endParaRPr lang="en-US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00600" y="2526268"/>
            <a:ext cx="1152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U = 100V</a:t>
            </a:r>
            <a:endParaRPr lang="en-US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00600" y="2983468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I1=I2=I3 = 100/100= 1A</a:t>
            </a:r>
            <a:endParaRPr lang="en-US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800600" y="3440668"/>
            <a:ext cx="2691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I=I1+I2+I3 = 1+1+1 = </a:t>
            </a:r>
            <a:r>
              <a:rPr lang="en-US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A</a:t>
            </a:r>
            <a:endParaRPr lang="en-US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00600" y="3897868"/>
            <a:ext cx="35083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RTD= 1/(1/100)+(1/100)+(1/100)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800600" y="4431268"/>
            <a:ext cx="26619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RTD= 1/(3/100)= 33.3 </a:t>
            </a:r>
            <a:r>
              <a:rPr lang="el-GR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Ω</a:t>
            </a:r>
            <a:endParaRPr lang="en-US" dirty="0" smtClean="0">
              <a:solidFill>
                <a:srgbClr val="0D830D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56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Đồng hồ đo VOM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981200"/>
            <a:ext cx="3200400" cy="4343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2133600"/>
            <a:ext cx="52578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76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Đồng hồ đo VOM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Đo điện trở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vi-VN" sz="28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vi-VN" sz="2800" i="1" dirty="0" smtClean="0">
                <a:latin typeface="Arial" pitchFamily="34" charset="0"/>
                <a:cs typeface="Arial" pitchFamily="34" charset="0"/>
              </a:rPr>
              <a:t>Mục đích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214989875"/>
              </p:ext>
            </p:extLst>
          </p:nvPr>
        </p:nvGraphicFramePr>
        <p:xfrm>
          <a:off x="304800" y="3429000"/>
          <a:ext cx="3733800" cy="198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721"/>
          <a:stretch/>
        </p:blipFill>
        <p:spPr bwMode="auto">
          <a:xfrm>
            <a:off x="4343400" y="2057400"/>
            <a:ext cx="4191000" cy="381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64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28600" y="1202516"/>
            <a:ext cx="84201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Đồng hồ đo VOM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Đo </a:t>
            </a:r>
            <a:r>
              <a:rPr lang="en-US" sz="2800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dòng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vi-VN" sz="28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vi-VN" sz="2800" i="1" dirty="0" smtClean="0">
                <a:latin typeface="Arial" pitchFamily="34" charset="0"/>
                <a:cs typeface="Arial" pitchFamily="34" charset="0"/>
              </a:rPr>
              <a:t>Mục đích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3048000" y="3505200"/>
            <a:ext cx="76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 bwMode="gray">
          <a:xfrm>
            <a:off x="5029200" y="3429000"/>
            <a:ext cx="609600" cy="1524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tx2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Straight Connector 7"/>
          <p:cNvCxnSpPr>
            <a:endCxn id="4" idx="1"/>
          </p:cNvCxnSpPr>
          <p:nvPr/>
        </p:nvCxnSpPr>
        <p:spPr>
          <a:xfrm>
            <a:off x="4267200" y="3505200"/>
            <a:ext cx="76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 bwMode="gray">
          <a:xfrm>
            <a:off x="3810000" y="3200400"/>
            <a:ext cx="457200" cy="609600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3175" algn="ctr">
            <a:solidFill>
              <a:schemeClr val="tx2"/>
            </a:solidFill>
            <a:round/>
            <a:headEnd/>
            <a:tailEnd/>
          </a:ln>
        </p:spPr>
        <p:txBody>
          <a:bodyPr wrap="none" rtlCol="0" anchor="ctr"/>
          <a:lstStyle/>
          <a:p>
            <a:pPr marL="0" indent="0" algn="ctr">
              <a:buNone/>
            </a:pP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810000" y="3200400"/>
            <a:ext cx="457200" cy="609600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048000" y="3505200"/>
            <a:ext cx="0" cy="11430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048000" y="4648200"/>
            <a:ext cx="139065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4" idx="3"/>
          </p:cNvCxnSpPr>
          <p:nvPr/>
        </p:nvCxnSpPr>
        <p:spPr>
          <a:xfrm>
            <a:off x="5638800" y="3505200"/>
            <a:ext cx="8382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477000" y="3505200"/>
            <a:ext cx="0" cy="11430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724400" y="4648200"/>
            <a:ext cx="17526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4438650" y="4343400"/>
            <a:ext cx="0" cy="6096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724400" y="4495800"/>
            <a:ext cx="0" cy="30480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585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74163860"/>
              </p:ext>
            </p:extLst>
          </p:nvPr>
        </p:nvGraphicFramePr>
        <p:xfrm>
          <a:off x="304800" y="3048000"/>
          <a:ext cx="3733800" cy="198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9" t="4314" r="44271"/>
          <a:stretch/>
        </p:blipFill>
        <p:spPr bwMode="auto">
          <a:xfrm>
            <a:off x="4445914" y="1854269"/>
            <a:ext cx="4088486" cy="386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28600" y="1202516"/>
            <a:ext cx="84201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Đồng hồ đo VOM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Đo </a:t>
            </a:r>
            <a:r>
              <a:rPr lang="en-US" sz="2800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dòng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điện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vi-VN" sz="28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vi-VN" sz="2800" i="1" dirty="0" smtClean="0">
                <a:latin typeface="Arial" pitchFamily="34" charset="0"/>
                <a:cs typeface="Arial" pitchFamily="34" charset="0"/>
              </a:rPr>
              <a:t>Mục đích</a:t>
            </a:r>
          </a:p>
        </p:txBody>
      </p:sp>
    </p:spTree>
    <p:extLst>
      <p:ext uri="{BB962C8B-B14F-4D97-AF65-F5344CB8AC3E}">
        <p14:creationId xmlns:p14="http://schemas.microsoft.com/office/powerpoint/2010/main" val="307917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Đồng hồ đo VOM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Đo điện áp 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vi-VN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vi-VN" sz="2800" i="1" dirty="0" smtClean="0">
                <a:latin typeface="Arial" pitchFamily="34" charset="0"/>
                <a:cs typeface="Arial" pitchFamily="34" charset="0"/>
              </a:rPr>
              <a:t>Mục đích</a:t>
            </a:r>
          </a:p>
          <a:p>
            <a:pPr>
              <a:spcBef>
                <a:spcPts val="600"/>
              </a:spcBef>
            </a:pPr>
            <a:endParaRPr lang="en-US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050632991"/>
              </p:ext>
            </p:extLst>
          </p:nvPr>
        </p:nvGraphicFramePr>
        <p:xfrm>
          <a:off x="304800" y="3429000"/>
          <a:ext cx="3733800" cy="198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980"/>
          <a:stretch/>
        </p:blipFill>
        <p:spPr bwMode="auto">
          <a:xfrm>
            <a:off x="4428680" y="1905000"/>
            <a:ext cx="4381499" cy="4021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439521548"/>
              </p:ext>
            </p:extLst>
          </p:nvPr>
        </p:nvGraphicFramePr>
        <p:xfrm>
          <a:off x="457200" y="3249230"/>
          <a:ext cx="3733800" cy="24786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135615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784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143000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 Độ sụp áp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vi-VN" sz="2800" i="1" dirty="0" smtClean="0">
                <a:latin typeface="Arial" pitchFamily="34" charset="0"/>
                <a:cs typeface="Arial" pitchFamily="34" charset="0"/>
              </a:rPr>
              <a:t>Khái niệm</a:t>
            </a: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9" t="6826" r="44285" b="18747"/>
          <a:stretch/>
        </p:blipFill>
        <p:spPr bwMode="auto">
          <a:xfrm>
            <a:off x="357855" y="3238054"/>
            <a:ext cx="8487248" cy="316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57854" y="2209800"/>
            <a:ext cx="86337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vi-VN" sz="2800" dirty="0">
                <a:solidFill>
                  <a:schemeClr val="tx2"/>
                </a:solidFill>
              </a:rPr>
              <a:t>Khi dòng điện chạy qua 1 mạch điện, điện áp sẽ giảm khi qua 1 điện trở mức giảm này gọi là sụt áp</a:t>
            </a:r>
            <a:endParaRPr lang="en-US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1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 Độ sụp áp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Đo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sụt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áp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hở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vi-VN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1" t="13492" r="46287" b="24973"/>
          <a:stretch/>
        </p:blipFill>
        <p:spPr bwMode="auto">
          <a:xfrm>
            <a:off x="457199" y="2703345"/>
            <a:ext cx="8387903" cy="31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048000" y="6029980"/>
            <a:ext cx="3103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 smtClean="0">
                <a:latin typeface="Arial "/>
                <a:cs typeface="Arial" panose="020B0604020202020204" pitchFamily="34" charset="0"/>
              </a:rPr>
              <a:t>Tìm kiếm hư hỏng</a:t>
            </a:r>
            <a:endParaRPr lang="en-US" sz="2800" dirty="0">
              <a:latin typeface="Arial "/>
            </a:endParaRPr>
          </a:p>
        </p:txBody>
      </p:sp>
    </p:spTree>
    <p:extLst>
      <p:ext uri="{BB962C8B-B14F-4D97-AF65-F5344CB8AC3E}">
        <p14:creationId xmlns:p14="http://schemas.microsoft.com/office/powerpoint/2010/main" val="35734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 Độ sụp áp</a:t>
            </a:r>
            <a:endParaRPr lang="en-US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dirty="0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Đo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sụt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áp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mạch</a:t>
            </a:r>
            <a:r>
              <a:rPr lang="en-US" sz="2800" dirty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D830D"/>
                </a:solidFill>
                <a:latin typeface="Arial" pitchFamily="34" charset="0"/>
                <a:cs typeface="Arial" pitchFamily="34" charset="0"/>
              </a:rPr>
              <a:t>hở</a:t>
            </a:r>
            <a:r>
              <a:rPr lang="en-US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vi-VN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48000" y="6258580"/>
            <a:ext cx="31037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dirty="0" smtClean="0">
                <a:latin typeface="Arial "/>
                <a:cs typeface="Arial" panose="020B0604020202020204" pitchFamily="34" charset="0"/>
              </a:rPr>
              <a:t>Tìm kiếm hư hỏng</a:t>
            </a:r>
            <a:endParaRPr lang="en-US" sz="2800" dirty="0">
              <a:latin typeface="Arial "/>
            </a:endParaRPr>
          </a:p>
        </p:txBody>
      </p:sp>
      <p:pic>
        <p:nvPicPr>
          <p:cNvPr id="7" name="image67.jpe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815" t="5525" r="45007" b="-5525"/>
          <a:stretch/>
        </p:blipFill>
        <p:spPr>
          <a:xfrm>
            <a:off x="-6705600" y="2362200"/>
            <a:ext cx="15621000" cy="41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27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</a:rPr>
              <a:t>6 Độ sụp áp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sz="2600" dirty="0" smtClean="0">
                <a:solidFill>
                  <a:srgbClr val="0D830D"/>
                </a:solidFill>
              </a:rPr>
              <a:t>2.</a:t>
            </a:r>
            <a:r>
              <a:rPr lang="vi-VN" sz="2600" dirty="0" smtClean="0">
                <a:solidFill>
                  <a:srgbClr val="0D830D"/>
                </a:solidFill>
              </a:rPr>
              <a:t>6</a:t>
            </a:r>
            <a:r>
              <a:rPr lang="en-US" sz="2600" dirty="0" smtClean="0">
                <a:solidFill>
                  <a:srgbClr val="0D830D"/>
                </a:solidFill>
              </a:rPr>
              <a:t>.</a:t>
            </a:r>
            <a:r>
              <a:rPr lang="vi-VN" sz="2600" dirty="0" smtClean="0">
                <a:solidFill>
                  <a:srgbClr val="0D830D"/>
                </a:solidFill>
              </a:rPr>
              <a:t>2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Đo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kiểm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độ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sụt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áp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khi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vi-VN" sz="2800" dirty="0" smtClean="0">
                <a:solidFill>
                  <a:srgbClr val="0D830D"/>
                </a:solidFill>
              </a:rPr>
              <a:t>ngắn </a:t>
            </a:r>
            <a:r>
              <a:rPr lang="en-US" sz="2800" dirty="0" err="1" smtClean="0">
                <a:solidFill>
                  <a:srgbClr val="0D830D"/>
                </a:solidFill>
              </a:rPr>
              <a:t>mạch</a:t>
            </a:r>
            <a:r>
              <a:rPr lang="en-US" sz="2800" dirty="0" smtClean="0">
                <a:solidFill>
                  <a:srgbClr val="0D830D"/>
                </a:solidFill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vi-VN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endParaRPr lang="en-US" sz="2400" i="1" dirty="0">
              <a:latin typeface="Arial 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" t="1670" r="45461" b="52873"/>
          <a:stretch/>
        </p:blipFill>
        <p:spPr bwMode="auto">
          <a:xfrm>
            <a:off x="1" y="2362201"/>
            <a:ext cx="4343400" cy="34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" t="49659" r="45908" b="6304"/>
          <a:stretch/>
        </p:blipFill>
        <p:spPr bwMode="auto">
          <a:xfrm>
            <a:off x="4623020" y="2362201"/>
            <a:ext cx="4368580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506669" y="5851921"/>
            <a:ext cx="18646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000" dirty="0" smtClean="0">
                <a:latin typeface="Arial "/>
                <a:cs typeface="Arial" panose="020B0604020202020204" pitchFamily="34" charset="0"/>
              </a:rPr>
              <a:t>Cầu chì bị đứt </a:t>
            </a:r>
            <a:endParaRPr lang="en-US" sz="2000" dirty="0">
              <a:latin typeface="Arial 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38800" y="5851921"/>
            <a:ext cx="22637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000" dirty="0" smtClean="0">
                <a:latin typeface="Arial "/>
                <a:cs typeface="Arial" panose="020B0604020202020204" pitchFamily="34" charset="0"/>
              </a:rPr>
              <a:t>Tìm kiếm hư hỏng</a:t>
            </a:r>
            <a:endParaRPr lang="en-US" sz="2000" dirty="0">
              <a:latin typeface="Arial "/>
            </a:endParaRPr>
          </a:p>
        </p:txBody>
      </p:sp>
    </p:spTree>
    <p:extLst>
      <p:ext uri="{BB962C8B-B14F-4D97-AF65-F5344CB8AC3E}">
        <p14:creationId xmlns:p14="http://schemas.microsoft.com/office/powerpoint/2010/main" val="48633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MẠCH ĐIỆN MỘT CHIỀU </a:t>
            </a:r>
            <a:endParaRPr lang="en-US" sz="2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202516"/>
            <a:ext cx="84201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2.</a:t>
            </a:r>
            <a:r>
              <a:rPr lang="vi-VN" sz="2800" b="1" dirty="0" smtClean="0">
                <a:solidFill>
                  <a:srgbClr val="FF0000"/>
                </a:solidFill>
              </a:rPr>
              <a:t>6 Độ sụp áp</a:t>
            </a:r>
            <a:endParaRPr lang="en-US" sz="2800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</a:pPr>
            <a:r>
              <a:rPr lang="en-US" sz="2600" dirty="0" smtClean="0">
                <a:solidFill>
                  <a:srgbClr val="0D830D"/>
                </a:solidFill>
              </a:rPr>
              <a:t>2.</a:t>
            </a:r>
            <a:r>
              <a:rPr lang="vi-VN" sz="2600" dirty="0" smtClean="0">
                <a:solidFill>
                  <a:srgbClr val="0D830D"/>
                </a:solidFill>
              </a:rPr>
              <a:t>6</a:t>
            </a:r>
            <a:r>
              <a:rPr lang="en-US" sz="2600" dirty="0" smtClean="0">
                <a:solidFill>
                  <a:srgbClr val="0D830D"/>
                </a:solidFill>
              </a:rPr>
              <a:t>.</a:t>
            </a:r>
            <a:r>
              <a:rPr lang="vi-VN" sz="2600" dirty="0">
                <a:solidFill>
                  <a:srgbClr val="0D830D"/>
                </a:solidFill>
              </a:rPr>
              <a:t>3</a:t>
            </a:r>
            <a:r>
              <a:rPr lang="en-US" sz="2600" dirty="0" smtClean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Đo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kiểm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độ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sụt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áp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khi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tổng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trở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của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toàn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mạch</a:t>
            </a:r>
            <a:r>
              <a:rPr lang="en-US" sz="2800" dirty="0">
                <a:solidFill>
                  <a:srgbClr val="0D830D"/>
                </a:solidFill>
              </a:rPr>
              <a:t> </a:t>
            </a:r>
            <a:r>
              <a:rPr lang="en-US" sz="2800" dirty="0" err="1">
                <a:solidFill>
                  <a:srgbClr val="0D830D"/>
                </a:solidFill>
              </a:rPr>
              <a:t>tăng</a:t>
            </a:r>
            <a:endParaRPr lang="en-US" sz="2400" i="1" dirty="0">
              <a:solidFill>
                <a:srgbClr val="0D830D"/>
              </a:solidFill>
              <a:latin typeface="Arial "/>
            </a:endParaRPr>
          </a:p>
        </p:txBody>
      </p:sp>
      <p:sp>
        <p:nvSpPr>
          <p:cNvPr id="17" name="Action Button: Home 16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990600" y="6076890"/>
            <a:ext cx="23615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000" dirty="0" smtClean="0">
                <a:latin typeface="Arial "/>
                <a:cs typeface="Arial" panose="020B0604020202020204" pitchFamily="34" charset="0"/>
              </a:rPr>
              <a:t>Bóng đèn sáng mờ</a:t>
            </a:r>
            <a:endParaRPr lang="en-US" sz="2000" dirty="0">
              <a:latin typeface="Arial 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57800" y="6076890"/>
            <a:ext cx="22637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000" dirty="0" smtClean="0">
                <a:latin typeface="Arial "/>
                <a:cs typeface="Arial" panose="020B0604020202020204" pitchFamily="34" charset="0"/>
              </a:rPr>
              <a:t>Tìm kiếm hư hỏng</a:t>
            </a:r>
            <a:endParaRPr lang="en-US" sz="2000" dirty="0">
              <a:latin typeface="Arial 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" t="1402" r="45313" b="52243"/>
          <a:stretch/>
        </p:blipFill>
        <p:spPr bwMode="auto">
          <a:xfrm>
            <a:off x="228600" y="2743200"/>
            <a:ext cx="379737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" t="52243" r="45313" b="1402"/>
          <a:stretch/>
        </p:blipFill>
        <p:spPr bwMode="auto">
          <a:xfrm>
            <a:off x="4584630" y="2743200"/>
            <a:ext cx="379737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64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c003l-[ThuVienNet.VN]">
  <a:themeElements>
    <a:clrScheme name="sample 1">
      <a:dk1>
        <a:srgbClr val="163794"/>
      </a:dk1>
      <a:lt1>
        <a:srgbClr val="FFFFFF"/>
      </a:lt1>
      <a:dk2>
        <a:srgbClr val="000000"/>
      </a:dk2>
      <a:lt2>
        <a:srgbClr val="C0C0C0"/>
      </a:lt2>
      <a:accent1>
        <a:srgbClr val="009999"/>
      </a:accent1>
      <a:accent2>
        <a:srgbClr val="990000"/>
      </a:accent2>
      <a:accent3>
        <a:srgbClr val="FFFFFF"/>
      </a:accent3>
      <a:accent4>
        <a:srgbClr val="112D7E"/>
      </a:accent4>
      <a:accent5>
        <a:srgbClr val="AACACA"/>
      </a:accent5>
      <a:accent6>
        <a:srgbClr val="8A0000"/>
      </a:accent6>
      <a:hlink>
        <a:srgbClr val="6699FF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gradFill rotWithShape="1">
          <a:gsLst>
            <a:gs pos="0">
              <a:srgbClr val="FFFFFF"/>
            </a:gs>
            <a:gs pos="100000">
              <a:srgbClr val="E7F5CF"/>
            </a:gs>
          </a:gsLst>
          <a:lin ang="0" scaled="1"/>
        </a:gradFill>
        <a:ln w="3175" algn="ctr">
          <a:solidFill>
            <a:schemeClr val="folHlink"/>
          </a:solidFill>
          <a:round/>
          <a:headEnd/>
          <a:tailEnd/>
        </a:ln>
      </a:spPr>
      <a:bodyPr wrap="none" anchor="ctr"/>
      <a:lstStyle>
        <a:defPPr marL="0" indent="0">
          <a:buNone/>
          <a:defRPr sz="2800" b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spDef>
  </a:objectDefaults>
  <a:extraClrSchemeLst>
    <a:extraClrScheme>
      <a:clrScheme name="sample 1">
        <a:dk1>
          <a:srgbClr val="163794"/>
        </a:dk1>
        <a:lt1>
          <a:srgbClr val="FFFFFF"/>
        </a:lt1>
        <a:dk2>
          <a:srgbClr val="000000"/>
        </a:dk2>
        <a:lt2>
          <a:srgbClr val="C0C0C0"/>
        </a:lt2>
        <a:accent1>
          <a:srgbClr val="009999"/>
        </a:accent1>
        <a:accent2>
          <a:srgbClr val="990000"/>
        </a:accent2>
        <a:accent3>
          <a:srgbClr val="FFFFFF"/>
        </a:accent3>
        <a:accent4>
          <a:srgbClr val="112D7E"/>
        </a:accent4>
        <a:accent5>
          <a:srgbClr val="AACACA"/>
        </a:accent5>
        <a:accent6>
          <a:srgbClr val="8A0000"/>
        </a:accent6>
        <a:hlink>
          <a:srgbClr val="66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9698D"/>
        </a:dk1>
        <a:lt1>
          <a:srgbClr val="FFFFFF"/>
        </a:lt1>
        <a:dk2>
          <a:srgbClr val="000000"/>
        </a:dk2>
        <a:lt2>
          <a:srgbClr val="A1BABD"/>
        </a:lt2>
        <a:accent1>
          <a:srgbClr val="FF5050"/>
        </a:accent1>
        <a:accent2>
          <a:srgbClr val="FF9933"/>
        </a:accent2>
        <a:accent3>
          <a:srgbClr val="FFFFFF"/>
        </a:accent3>
        <a:accent4>
          <a:srgbClr val="215978"/>
        </a:accent4>
        <a:accent5>
          <a:srgbClr val="FFB3B3"/>
        </a:accent5>
        <a:accent6>
          <a:srgbClr val="E78A2D"/>
        </a:accent6>
        <a:hlink>
          <a:srgbClr val="00CC99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666699"/>
        </a:dk1>
        <a:lt1>
          <a:srgbClr val="FFFFFF"/>
        </a:lt1>
        <a:dk2>
          <a:srgbClr val="000000"/>
        </a:dk2>
        <a:lt2>
          <a:srgbClr val="C0C0C0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60066"/>
        </a:solidFill>
        <a:ln w="57150" cmpd="sng">
          <a:solidFill>
            <a:srgbClr val="FFFFFF"/>
          </a:solidFill>
        </a:ln>
      </a:spPr>
      <a:bodyPr/>
      <a:lstStyle/>
      <a:style>
        <a:lnRef idx="0">
          <a:schemeClr val="lt1">
            <a:hueOff val="0"/>
            <a:satOff val="0"/>
            <a:lumOff val="0"/>
            <a:alphaOff val="0"/>
          </a:schemeClr>
        </a:lnRef>
        <a:fillRef idx="3">
          <a:schemeClr val="accent1">
            <a:hueOff val="0"/>
            <a:satOff val="0"/>
            <a:lumOff val="0"/>
            <a:alphaOff val="0"/>
          </a:schemeClr>
        </a:fillRef>
        <a:effectRef idx="2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17998</TotalTime>
  <Words>2375</Words>
  <Application>Microsoft Office PowerPoint</Application>
  <PresentationFormat>On-screen Show (4:3)</PresentationFormat>
  <Paragraphs>480</Paragraphs>
  <Slides>48</Slides>
  <Notes>47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50" baseType="lpstr">
      <vt:lpstr>cdb2004c003l-[ThuVienNet.VN]</vt:lpstr>
      <vt:lpstr>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 Tip</dc:title>
  <dc:creator>Dr.Luong</dc:creator>
  <cp:lastModifiedBy>sony</cp:lastModifiedBy>
  <cp:revision>965</cp:revision>
  <cp:lastPrinted>2017-05-26T03:02:31Z</cp:lastPrinted>
  <dcterms:created xsi:type="dcterms:W3CDTF">2013-09-11T03:08:41Z</dcterms:created>
  <dcterms:modified xsi:type="dcterms:W3CDTF">2021-11-17T02:18:50Z</dcterms:modified>
</cp:coreProperties>
</file>