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4385" r:id="rId4"/>
    <p:sldMasterId id="2147484397" r:id="rId5"/>
  </p:sldMasterIdLst>
  <p:notesMasterIdLst>
    <p:notesMasterId r:id="rId31"/>
  </p:notesMasterIdLst>
  <p:sldIdLst>
    <p:sldId id="379" r:id="rId6"/>
    <p:sldId id="1133" r:id="rId7"/>
    <p:sldId id="1336" r:id="rId8"/>
    <p:sldId id="1337" r:id="rId9"/>
    <p:sldId id="1438" r:id="rId10"/>
    <p:sldId id="1439" r:id="rId11"/>
    <p:sldId id="1338" r:id="rId12"/>
    <p:sldId id="1339" r:id="rId13"/>
    <p:sldId id="1417" r:id="rId14"/>
    <p:sldId id="1418" r:id="rId15"/>
    <p:sldId id="1419" r:id="rId16"/>
    <p:sldId id="1420" r:id="rId17"/>
    <p:sldId id="1421" r:id="rId18"/>
    <p:sldId id="1422" r:id="rId19"/>
    <p:sldId id="1429" r:id="rId20"/>
    <p:sldId id="1432" r:id="rId21"/>
    <p:sldId id="1433" r:id="rId22"/>
    <p:sldId id="1434" r:id="rId23"/>
    <p:sldId id="1435" r:id="rId24"/>
    <p:sldId id="1436" r:id="rId25"/>
    <p:sldId id="1437" r:id="rId26"/>
    <p:sldId id="1430" r:id="rId27"/>
    <p:sldId id="1431" r:id="rId28"/>
    <p:sldId id="1440" r:id="rId29"/>
    <p:sldId id="1441" r:id="rId30"/>
  </p:sldIdLst>
  <p:sldSz cx="9144000" cy="6858000" type="screen4x3"/>
  <p:notesSz cx="6858000" cy="9144000"/>
  <p:embeddedFontLst>
    <p:embeddedFont>
      <p:font typeface="Calibri" panose="020F0502020204030204" pitchFamily="34" charset="0"/>
      <p:regular r:id="rId32"/>
      <p:bold r:id="rId33"/>
      <p:italic r:id="rId34"/>
      <p:boldItalic r:id="rId35"/>
    </p:embeddedFont>
    <p:embeddedFont>
      <p:font typeface="Verdana" panose="020B0604030504040204" pitchFamily="34" charset="0"/>
      <p:regular r:id="rId36"/>
      <p:bold r:id="rId37"/>
      <p:italic r:id="rId38"/>
      <p:boldItalic r:id="rId39"/>
    </p:embeddedFont>
    <p:embeddedFont>
      <p:font typeface="Tahoma" panose="020B0604030504040204" pitchFamily="34" charset="0"/>
      <p:regular r:id="rId40"/>
      <p:bold r:id="rId41"/>
    </p:embeddedFont>
    <p:embeddedFont>
      <p:font typeface=".VnTime" panose="020B7200000000000000" pitchFamily="34" charset="0"/>
      <p:regular r:id="rId42"/>
      <p:bold r:id="rId43"/>
      <p:italic r:id="rId44"/>
      <p:boldItalic r:id="rId45"/>
    </p:embeddedFont>
    <p:embeddedFont>
      <p:font typeface="VNI-Avo" pitchFamily="2" charset="0"/>
      <p:regular r:id="rId46"/>
      <p:bold r:id="rId47"/>
      <p:italic r:id="rId48"/>
      <p:boldItalic r:id="rId49"/>
    </p:embeddedFont>
    <p:embeddedFont>
      <p:font typeface="VNI-Times" pitchFamily="2" charset="0"/>
      <p:regular r:id="rId50"/>
      <p:bold r:id="rId51"/>
      <p:italic r:id="rId52"/>
      <p:boldItalic r:id="rId53"/>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6600"/>
    <a:srgbClr val="456C44"/>
    <a:srgbClr val="6600CC"/>
    <a:srgbClr val="6CB4A6"/>
    <a:srgbClr val="F4F173"/>
    <a:srgbClr val="6666FF"/>
    <a:srgbClr val="66FFCC"/>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92288" autoAdjust="0"/>
  </p:normalViewPr>
  <p:slideViewPr>
    <p:cSldViewPr>
      <p:cViewPr varScale="1">
        <p:scale>
          <a:sx n="61" d="100"/>
          <a:sy n="61" d="100"/>
        </p:scale>
        <p:origin x="85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8.fntdata"/><Relationship Id="rId21" Type="http://schemas.openxmlformats.org/officeDocument/2006/relationships/slide" Target="slides/slide16.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font" Target="fonts/font19.fntdata"/><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3" Type="http://schemas.openxmlformats.org/officeDocument/2006/relationships/font" Target="fonts/font22.fntdata"/><Relationship Id="rId5" Type="http://schemas.openxmlformats.org/officeDocument/2006/relationships/slideMaster" Target="slideMasters/slideMaster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font" Target="fonts/font17.fntdata"/><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font" Target="fonts/font20.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20" Type="http://schemas.openxmlformats.org/officeDocument/2006/relationships/slide" Target="slides/slide15.xml"/><Relationship Id="rId41" Type="http://schemas.openxmlformats.org/officeDocument/2006/relationships/font" Target="fonts/font10.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5.fntdata"/><Relationship Id="rId49" Type="http://schemas.openxmlformats.org/officeDocument/2006/relationships/font" Target="fonts/font18.fntdata"/><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notesMaster" Target="notesMasters/notesMaster1.xml"/><Relationship Id="rId44" Type="http://schemas.openxmlformats.org/officeDocument/2006/relationships/font" Target="fonts/font13.fntdata"/><Relationship Id="rId52" Type="http://schemas.openxmlformats.org/officeDocument/2006/relationships/font" Target="fonts/font21.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CC94F7-B3DE-4AE3-A351-0D14AB65DC3D}" type="doc">
      <dgm:prSet loTypeId="urn:microsoft.com/office/officeart/2009/layout/ReverseList" loCatId="relationship" qsTypeId="urn:microsoft.com/office/officeart/2005/8/quickstyle/3d5" qsCatId="3D" csTypeId="urn:microsoft.com/office/officeart/2005/8/colors/accent1_2" csCatId="accent1" phldr="1"/>
      <dgm:spPr/>
      <dgm:t>
        <a:bodyPr/>
        <a:lstStyle/>
        <a:p>
          <a:endParaRPr lang="en-US"/>
        </a:p>
      </dgm:t>
    </dgm:pt>
    <dgm:pt modelId="{BBB069B9-3E2D-43BC-99B1-AC7C33801A4F}">
      <dgm:prSet phldrT="[Text]"/>
      <dgm:spPr>
        <a:solidFill>
          <a:srgbClr val="CC6600"/>
        </a:solidFill>
      </dgm:spPr>
      <dgm:t>
        <a:bodyPr/>
        <a:lstStyle/>
        <a:p>
          <a:r>
            <a:rPr lang="en-US" b="1" smtClean="0">
              <a:solidFill>
                <a:schemeClr val="bg1"/>
              </a:solidFill>
            </a:rPr>
            <a:t>Kiểm tra độ bám dính của mex vào vải</a:t>
          </a:r>
          <a:endParaRPr lang="en-US">
            <a:solidFill>
              <a:schemeClr val="bg1"/>
            </a:solidFill>
          </a:endParaRPr>
        </a:p>
      </dgm:t>
    </dgm:pt>
    <dgm:pt modelId="{25F3CABE-1D8F-4F66-97E8-780C075A7696}" type="parTrans" cxnId="{BA8A05CA-F510-48FA-BB46-1DC4E55415C1}">
      <dgm:prSet/>
      <dgm:spPr/>
      <dgm:t>
        <a:bodyPr/>
        <a:lstStyle/>
        <a:p>
          <a:endParaRPr lang="en-US"/>
        </a:p>
      </dgm:t>
    </dgm:pt>
    <dgm:pt modelId="{336AC006-C71C-4196-ABAB-E8C79F8365E1}" type="sibTrans" cxnId="{BA8A05CA-F510-48FA-BB46-1DC4E55415C1}">
      <dgm:prSet/>
      <dgm:spPr/>
      <dgm:t>
        <a:bodyPr/>
        <a:lstStyle/>
        <a:p>
          <a:endParaRPr lang="en-US"/>
        </a:p>
      </dgm:t>
    </dgm:pt>
    <dgm:pt modelId="{C8D6B79B-C7EF-4461-A038-17CBCE93F5EF}">
      <dgm:prSet phldrT="[Text]"/>
      <dgm:spPr>
        <a:solidFill>
          <a:srgbClr val="FFC000"/>
        </a:solidFill>
      </dgm:spPr>
      <dgm:t>
        <a:bodyPr/>
        <a:lstStyle/>
        <a:p>
          <a:r>
            <a:rPr lang="en-US" b="1" smtClean="0">
              <a:solidFill>
                <a:schemeClr val="bg1"/>
              </a:solidFill>
            </a:rPr>
            <a:t>Thử độ bền của mex trong sử dụng</a:t>
          </a:r>
          <a:endParaRPr lang="en-US">
            <a:solidFill>
              <a:schemeClr val="bg1"/>
            </a:solidFill>
          </a:endParaRPr>
        </a:p>
      </dgm:t>
    </dgm:pt>
    <dgm:pt modelId="{75E4B0F9-4A40-47E0-B137-D6FE2397AD88}" type="parTrans" cxnId="{6A49F1A5-2066-4D76-918A-80DDDDBB33FD}">
      <dgm:prSet/>
      <dgm:spPr/>
      <dgm:t>
        <a:bodyPr/>
        <a:lstStyle/>
        <a:p>
          <a:endParaRPr lang="en-US"/>
        </a:p>
      </dgm:t>
    </dgm:pt>
    <dgm:pt modelId="{633E28DE-4E9D-4032-A8D8-735D83545BCC}" type="sibTrans" cxnId="{6A49F1A5-2066-4D76-918A-80DDDDBB33FD}">
      <dgm:prSet/>
      <dgm:spPr/>
      <dgm:t>
        <a:bodyPr/>
        <a:lstStyle/>
        <a:p>
          <a:endParaRPr lang="en-US"/>
        </a:p>
      </dgm:t>
    </dgm:pt>
    <dgm:pt modelId="{C6A19DA4-D821-4F01-955D-29FC1F36E632}" type="pres">
      <dgm:prSet presAssocID="{B7CC94F7-B3DE-4AE3-A351-0D14AB65DC3D}" presName="Name0" presStyleCnt="0">
        <dgm:presLayoutVars>
          <dgm:chMax val="2"/>
          <dgm:chPref val="2"/>
          <dgm:animLvl val="lvl"/>
        </dgm:presLayoutVars>
      </dgm:prSet>
      <dgm:spPr/>
      <dgm:t>
        <a:bodyPr/>
        <a:lstStyle/>
        <a:p>
          <a:endParaRPr lang="en-US"/>
        </a:p>
      </dgm:t>
    </dgm:pt>
    <dgm:pt modelId="{26548B43-22D4-4E9F-8FC9-C46198ED3115}" type="pres">
      <dgm:prSet presAssocID="{B7CC94F7-B3DE-4AE3-A351-0D14AB65DC3D}" presName="LeftText" presStyleLbl="revTx" presStyleIdx="0" presStyleCnt="0">
        <dgm:presLayoutVars>
          <dgm:bulletEnabled val="1"/>
        </dgm:presLayoutVars>
      </dgm:prSet>
      <dgm:spPr/>
      <dgm:t>
        <a:bodyPr/>
        <a:lstStyle/>
        <a:p>
          <a:endParaRPr lang="en-US"/>
        </a:p>
      </dgm:t>
    </dgm:pt>
    <dgm:pt modelId="{26214445-7888-403A-B1EA-B59F46DFFC18}" type="pres">
      <dgm:prSet presAssocID="{B7CC94F7-B3DE-4AE3-A351-0D14AB65DC3D}" presName="LeftNode" presStyleLbl="bgImgPlace1" presStyleIdx="0" presStyleCnt="2">
        <dgm:presLayoutVars>
          <dgm:chMax val="2"/>
          <dgm:chPref val="2"/>
        </dgm:presLayoutVars>
      </dgm:prSet>
      <dgm:spPr/>
      <dgm:t>
        <a:bodyPr/>
        <a:lstStyle/>
        <a:p>
          <a:endParaRPr lang="en-US"/>
        </a:p>
      </dgm:t>
    </dgm:pt>
    <dgm:pt modelId="{A0D37006-1180-4A76-AF1D-EA914A3610E3}" type="pres">
      <dgm:prSet presAssocID="{B7CC94F7-B3DE-4AE3-A351-0D14AB65DC3D}" presName="RightText" presStyleLbl="revTx" presStyleIdx="0" presStyleCnt="0">
        <dgm:presLayoutVars>
          <dgm:bulletEnabled val="1"/>
        </dgm:presLayoutVars>
      </dgm:prSet>
      <dgm:spPr/>
      <dgm:t>
        <a:bodyPr/>
        <a:lstStyle/>
        <a:p>
          <a:endParaRPr lang="en-US"/>
        </a:p>
      </dgm:t>
    </dgm:pt>
    <dgm:pt modelId="{27E43576-83C1-487A-B445-BD672499C45E}" type="pres">
      <dgm:prSet presAssocID="{B7CC94F7-B3DE-4AE3-A351-0D14AB65DC3D}" presName="RightNode" presStyleLbl="bgImgPlace1" presStyleIdx="1" presStyleCnt="2">
        <dgm:presLayoutVars>
          <dgm:chMax val="0"/>
          <dgm:chPref val="0"/>
        </dgm:presLayoutVars>
      </dgm:prSet>
      <dgm:spPr/>
      <dgm:t>
        <a:bodyPr/>
        <a:lstStyle/>
        <a:p>
          <a:endParaRPr lang="en-US"/>
        </a:p>
      </dgm:t>
    </dgm:pt>
    <dgm:pt modelId="{BCBD6E34-F59F-450E-96C9-1ACF0F8F03D1}" type="pres">
      <dgm:prSet presAssocID="{B7CC94F7-B3DE-4AE3-A351-0D14AB65DC3D}" presName="TopArrow" presStyleLbl="node1" presStyleIdx="0" presStyleCnt="2"/>
      <dgm:spPr>
        <a:solidFill>
          <a:srgbClr val="FFC000"/>
        </a:solidFill>
      </dgm:spPr>
    </dgm:pt>
    <dgm:pt modelId="{3F4257FB-0E81-4054-836E-DA3158329A07}" type="pres">
      <dgm:prSet presAssocID="{B7CC94F7-B3DE-4AE3-A351-0D14AB65DC3D}" presName="BottomArrow" presStyleLbl="node1" presStyleIdx="1" presStyleCnt="2"/>
      <dgm:spPr>
        <a:solidFill>
          <a:srgbClr val="CC6600"/>
        </a:solidFill>
      </dgm:spPr>
    </dgm:pt>
  </dgm:ptLst>
  <dgm:cxnLst>
    <dgm:cxn modelId="{6A49F1A5-2066-4D76-918A-80DDDDBB33FD}" srcId="{B7CC94F7-B3DE-4AE3-A351-0D14AB65DC3D}" destId="{C8D6B79B-C7EF-4461-A038-17CBCE93F5EF}" srcOrd="1" destOrd="0" parTransId="{75E4B0F9-4A40-47E0-B137-D6FE2397AD88}" sibTransId="{633E28DE-4E9D-4032-A8D8-735D83545BCC}"/>
    <dgm:cxn modelId="{BA8A05CA-F510-48FA-BB46-1DC4E55415C1}" srcId="{B7CC94F7-B3DE-4AE3-A351-0D14AB65DC3D}" destId="{BBB069B9-3E2D-43BC-99B1-AC7C33801A4F}" srcOrd="0" destOrd="0" parTransId="{25F3CABE-1D8F-4F66-97E8-780C075A7696}" sibTransId="{336AC006-C71C-4196-ABAB-E8C79F8365E1}"/>
    <dgm:cxn modelId="{E1BA4B50-BCBF-48A1-A96F-C5EABED56EF8}" type="presOf" srcId="{BBB069B9-3E2D-43BC-99B1-AC7C33801A4F}" destId="{26548B43-22D4-4E9F-8FC9-C46198ED3115}" srcOrd="0" destOrd="0" presId="urn:microsoft.com/office/officeart/2009/layout/ReverseList"/>
    <dgm:cxn modelId="{6C948045-B115-4EB9-952B-F7ABE942F167}" type="presOf" srcId="{C8D6B79B-C7EF-4461-A038-17CBCE93F5EF}" destId="{A0D37006-1180-4A76-AF1D-EA914A3610E3}" srcOrd="0" destOrd="0" presId="urn:microsoft.com/office/officeart/2009/layout/ReverseList"/>
    <dgm:cxn modelId="{843D1E79-EF68-41D7-8023-CF7C86C53FA6}" type="presOf" srcId="{C8D6B79B-C7EF-4461-A038-17CBCE93F5EF}" destId="{27E43576-83C1-487A-B445-BD672499C45E}" srcOrd="1" destOrd="0" presId="urn:microsoft.com/office/officeart/2009/layout/ReverseList"/>
    <dgm:cxn modelId="{4061BF19-F836-46A1-9FC8-80D6053D12CE}" type="presOf" srcId="{B7CC94F7-B3DE-4AE3-A351-0D14AB65DC3D}" destId="{C6A19DA4-D821-4F01-955D-29FC1F36E632}" srcOrd="0" destOrd="0" presId="urn:microsoft.com/office/officeart/2009/layout/ReverseList"/>
    <dgm:cxn modelId="{3E9A5E80-9249-4C82-A26C-0123D1BA4880}" type="presOf" srcId="{BBB069B9-3E2D-43BC-99B1-AC7C33801A4F}" destId="{26214445-7888-403A-B1EA-B59F46DFFC18}" srcOrd="1" destOrd="0" presId="urn:microsoft.com/office/officeart/2009/layout/ReverseList"/>
    <dgm:cxn modelId="{D3E13D2A-2E7F-4A82-A51F-9B92D2A962BA}" type="presParOf" srcId="{C6A19DA4-D821-4F01-955D-29FC1F36E632}" destId="{26548B43-22D4-4E9F-8FC9-C46198ED3115}" srcOrd="0" destOrd="0" presId="urn:microsoft.com/office/officeart/2009/layout/ReverseList"/>
    <dgm:cxn modelId="{514C7EAB-B8E4-4CF8-B396-EA4AE0E59751}" type="presParOf" srcId="{C6A19DA4-D821-4F01-955D-29FC1F36E632}" destId="{26214445-7888-403A-B1EA-B59F46DFFC18}" srcOrd="1" destOrd="0" presId="urn:microsoft.com/office/officeart/2009/layout/ReverseList"/>
    <dgm:cxn modelId="{D4799109-B167-41A6-84DC-B0C203EA0C09}" type="presParOf" srcId="{C6A19DA4-D821-4F01-955D-29FC1F36E632}" destId="{A0D37006-1180-4A76-AF1D-EA914A3610E3}" srcOrd="2" destOrd="0" presId="urn:microsoft.com/office/officeart/2009/layout/ReverseList"/>
    <dgm:cxn modelId="{4C0873C7-CF0C-4101-8118-C7EA80426E23}" type="presParOf" srcId="{C6A19DA4-D821-4F01-955D-29FC1F36E632}" destId="{27E43576-83C1-487A-B445-BD672499C45E}" srcOrd="3" destOrd="0" presId="urn:microsoft.com/office/officeart/2009/layout/ReverseList"/>
    <dgm:cxn modelId="{76CE33E9-196D-4DA9-A01E-C84B8ED965DA}" type="presParOf" srcId="{C6A19DA4-D821-4F01-955D-29FC1F36E632}" destId="{BCBD6E34-F59F-450E-96C9-1ACF0F8F03D1}" srcOrd="4" destOrd="0" presId="urn:microsoft.com/office/officeart/2009/layout/ReverseList"/>
    <dgm:cxn modelId="{30EF2F34-521A-46C7-8AB5-F25A7EDBD2E5}" type="presParOf" srcId="{C6A19DA4-D821-4F01-955D-29FC1F36E632}" destId="{3F4257FB-0E81-4054-836E-DA3158329A07}" srcOrd="5" destOrd="0" presId="urn:microsoft.com/office/officeart/2009/layout/Revers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0F5720-D0EF-4AD9-A21A-727F47EE8320}" type="doc">
      <dgm:prSet loTypeId="urn:microsoft.com/office/officeart/2005/8/layout/equation1" loCatId="process" qsTypeId="urn:microsoft.com/office/officeart/2005/8/quickstyle/simple1" qsCatId="simple" csTypeId="urn:microsoft.com/office/officeart/2005/8/colors/accent1_2" csCatId="accent1" phldr="1"/>
      <dgm:spPr/>
    </dgm:pt>
    <dgm:pt modelId="{489B4E39-FDEA-4083-B391-9119E8810EFC}">
      <dgm:prSet phldrT="[Text]" custT="1"/>
      <dgm:spPr>
        <a:solidFill>
          <a:srgbClr val="FFC000"/>
        </a:solidFill>
      </dgm:spPr>
      <dgm:t>
        <a:bodyPr/>
        <a:lstStyle/>
        <a:p>
          <a:r>
            <a:rPr lang="en-US" sz="1800" smtClean="0"/>
            <a:t>Do loại dựng (mex) không tốt, không phù hợp hoặc đã quá thời hạn sử dụng</a:t>
          </a:r>
          <a:endParaRPr lang="en-US" sz="1800"/>
        </a:p>
      </dgm:t>
    </dgm:pt>
    <dgm:pt modelId="{02A6041A-85CB-4A0E-87F1-46D3D434D616}" type="parTrans" cxnId="{16894D74-1F24-4921-816C-888D876DC363}">
      <dgm:prSet/>
      <dgm:spPr/>
      <dgm:t>
        <a:bodyPr/>
        <a:lstStyle/>
        <a:p>
          <a:endParaRPr lang="en-US"/>
        </a:p>
      </dgm:t>
    </dgm:pt>
    <dgm:pt modelId="{91BD64F4-5BE6-407E-B013-A25A7F576BDC}" type="sibTrans" cxnId="{16894D74-1F24-4921-816C-888D876DC363}">
      <dgm:prSet/>
      <dgm:spPr>
        <a:solidFill>
          <a:schemeClr val="accent5">
            <a:lumMod val="75000"/>
          </a:schemeClr>
        </a:solidFill>
      </dgm:spPr>
      <dgm:t>
        <a:bodyPr/>
        <a:lstStyle/>
        <a:p>
          <a:endParaRPr lang="en-US"/>
        </a:p>
      </dgm:t>
    </dgm:pt>
    <dgm:pt modelId="{131467D0-39BB-4C03-8F75-1E8BE5F78220}">
      <dgm:prSet phldrT="[Text]" custT="1"/>
      <dgm:spPr>
        <a:solidFill>
          <a:srgbClr val="CC6600"/>
        </a:solidFill>
      </dgm:spPr>
      <dgm:t>
        <a:bodyPr/>
        <a:lstStyle/>
        <a:p>
          <a:r>
            <a:rPr lang="en-US" sz="1400" smtClean="0"/>
            <a:t>Do sử dụng nhiệt độ, thời gian và lực nén trong quá trình ép dán không phù hợp với loại mex và nguyên liệu đã chọn.</a:t>
          </a:r>
          <a:endParaRPr lang="en-US" sz="1400"/>
        </a:p>
      </dgm:t>
    </dgm:pt>
    <dgm:pt modelId="{55E2525F-B1B0-44FF-A443-FD4A2826A034}" type="parTrans" cxnId="{B612DBC4-7B7D-4D81-9A28-F21648B57EA2}">
      <dgm:prSet/>
      <dgm:spPr/>
      <dgm:t>
        <a:bodyPr/>
        <a:lstStyle/>
        <a:p>
          <a:endParaRPr lang="en-US"/>
        </a:p>
      </dgm:t>
    </dgm:pt>
    <dgm:pt modelId="{54308A0D-C3CB-4898-B7CC-4059997F2346}" type="sibTrans" cxnId="{B612DBC4-7B7D-4D81-9A28-F21648B57EA2}">
      <dgm:prSet/>
      <dgm:spPr>
        <a:solidFill>
          <a:schemeClr val="accent5">
            <a:lumMod val="75000"/>
          </a:schemeClr>
        </a:solidFill>
      </dgm:spPr>
      <dgm:t>
        <a:bodyPr/>
        <a:lstStyle/>
        <a:p>
          <a:endParaRPr lang="en-US"/>
        </a:p>
      </dgm:t>
    </dgm:pt>
    <dgm:pt modelId="{08D12E5A-6C2B-4C16-8F43-DD73D868F5C7}">
      <dgm:prSet phldrT="[Text]" custT="1"/>
      <dgm:spPr>
        <a:solidFill>
          <a:srgbClr val="C00000"/>
        </a:solidFill>
      </dgm:spPr>
      <dgm:t>
        <a:bodyPr/>
        <a:lstStyle/>
        <a:p>
          <a:r>
            <a:rPr lang="en-US" sz="2400" smtClean="0"/>
            <a:t>Có 2 nguyên nhân chính</a:t>
          </a:r>
          <a:endParaRPr lang="en-US" sz="2400"/>
        </a:p>
      </dgm:t>
    </dgm:pt>
    <dgm:pt modelId="{6E9B3C8E-74C6-4B53-8739-AB1FAA66C7AE}" type="parTrans" cxnId="{2E767ABB-FE3A-4960-9C71-76ACC80D41C7}">
      <dgm:prSet/>
      <dgm:spPr/>
      <dgm:t>
        <a:bodyPr/>
        <a:lstStyle/>
        <a:p>
          <a:endParaRPr lang="en-US"/>
        </a:p>
      </dgm:t>
    </dgm:pt>
    <dgm:pt modelId="{AD93C8EE-8834-4848-9E55-51AB66B4E2A1}" type="sibTrans" cxnId="{2E767ABB-FE3A-4960-9C71-76ACC80D41C7}">
      <dgm:prSet/>
      <dgm:spPr/>
      <dgm:t>
        <a:bodyPr/>
        <a:lstStyle/>
        <a:p>
          <a:endParaRPr lang="en-US"/>
        </a:p>
      </dgm:t>
    </dgm:pt>
    <dgm:pt modelId="{FC823CB7-6A95-4870-BA29-02BB3B45B41D}" type="pres">
      <dgm:prSet presAssocID="{D50F5720-D0EF-4AD9-A21A-727F47EE8320}" presName="linearFlow" presStyleCnt="0">
        <dgm:presLayoutVars>
          <dgm:dir/>
          <dgm:resizeHandles val="exact"/>
        </dgm:presLayoutVars>
      </dgm:prSet>
      <dgm:spPr/>
    </dgm:pt>
    <dgm:pt modelId="{ED026E5A-20E5-4964-AB6B-62BFB927B500}" type="pres">
      <dgm:prSet presAssocID="{489B4E39-FDEA-4083-B391-9119E8810EFC}" presName="node" presStyleLbl="node1" presStyleIdx="0" presStyleCnt="3">
        <dgm:presLayoutVars>
          <dgm:bulletEnabled val="1"/>
        </dgm:presLayoutVars>
      </dgm:prSet>
      <dgm:spPr/>
      <dgm:t>
        <a:bodyPr/>
        <a:lstStyle/>
        <a:p>
          <a:endParaRPr lang="en-US"/>
        </a:p>
      </dgm:t>
    </dgm:pt>
    <dgm:pt modelId="{0F634B4C-8A98-4011-8818-070FC7157845}" type="pres">
      <dgm:prSet presAssocID="{91BD64F4-5BE6-407E-B013-A25A7F576BDC}" presName="spacerL" presStyleCnt="0"/>
      <dgm:spPr/>
    </dgm:pt>
    <dgm:pt modelId="{FFA79DC0-EF1D-4A04-AA40-AF45B77F95FD}" type="pres">
      <dgm:prSet presAssocID="{91BD64F4-5BE6-407E-B013-A25A7F576BDC}" presName="sibTrans" presStyleLbl="sibTrans2D1" presStyleIdx="0" presStyleCnt="2"/>
      <dgm:spPr/>
      <dgm:t>
        <a:bodyPr/>
        <a:lstStyle/>
        <a:p>
          <a:endParaRPr lang="en-US"/>
        </a:p>
      </dgm:t>
    </dgm:pt>
    <dgm:pt modelId="{97D7E4EA-612B-4A73-B6AA-9984E81B10F0}" type="pres">
      <dgm:prSet presAssocID="{91BD64F4-5BE6-407E-B013-A25A7F576BDC}" presName="spacerR" presStyleCnt="0"/>
      <dgm:spPr/>
    </dgm:pt>
    <dgm:pt modelId="{B8344F9F-CAC1-452F-93A3-CD54209258B8}" type="pres">
      <dgm:prSet presAssocID="{131467D0-39BB-4C03-8F75-1E8BE5F78220}" presName="node" presStyleLbl="node1" presStyleIdx="1" presStyleCnt="3">
        <dgm:presLayoutVars>
          <dgm:bulletEnabled val="1"/>
        </dgm:presLayoutVars>
      </dgm:prSet>
      <dgm:spPr/>
      <dgm:t>
        <a:bodyPr/>
        <a:lstStyle/>
        <a:p>
          <a:endParaRPr lang="en-US"/>
        </a:p>
      </dgm:t>
    </dgm:pt>
    <dgm:pt modelId="{990857F0-DB3C-46FD-A613-6453A9D169FB}" type="pres">
      <dgm:prSet presAssocID="{54308A0D-C3CB-4898-B7CC-4059997F2346}" presName="spacerL" presStyleCnt="0"/>
      <dgm:spPr/>
    </dgm:pt>
    <dgm:pt modelId="{0E935747-17AC-44BC-9065-8C4194B6507A}" type="pres">
      <dgm:prSet presAssocID="{54308A0D-C3CB-4898-B7CC-4059997F2346}" presName="sibTrans" presStyleLbl="sibTrans2D1" presStyleIdx="1" presStyleCnt="2"/>
      <dgm:spPr/>
      <dgm:t>
        <a:bodyPr/>
        <a:lstStyle/>
        <a:p>
          <a:endParaRPr lang="en-US"/>
        </a:p>
      </dgm:t>
    </dgm:pt>
    <dgm:pt modelId="{0F12E4F5-50B3-48ED-AD3E-B5FD705973E4}" type="pres">
      <dgm:prSet presAssocID="{54308A0D-C3CB-4898-B7CC-4059997F2346}" presName="spacerR" presStyleCnt="0"/>
      <dgm:spPr/>
    </dgm:pt>
    <dgm:pt modelId="{D14E843A-4325-43A7-A3BA-066CAF292CFC}" type="pres">
      <dgm:prSet presAssocID="{08D12E5A-6C2B-4C16-8F43-DD73D868F5C7}" presName="node" presStyleLbl="node1" presStyleIdx="2" presStyleCnt="3">
        <dgm:presLayoutVars>
          <dgm:bulletEnabled val="1"/>
        </dgm:presLayoutVars>
      </dgm:prSet>
      <dgm:spPr/>
      <dgm:t>
        <a:bodyPr/>
        <a:lstStyle/>
        <a:p>
          <a:endParaRPr lang="en-US"/>
        </a:p>
      </dgm:t>
    </dgm:pt>
  </dgm:ptLst>
  <dgm:cxnLst>
    <dgm:cxn modelId="{960F4FB7-8470-4423-9927-7C35A42289CE}" type="presOf" srcId="{489B4E39-FDEA-4083-B391-9119E8810EFC}" destId="{ED026E5A-20E5-4964-AB6B-62BFB927B500}" srcOrd="0" destOrd="0" presId="urn:microsoft.com/office/officeart/2005/8/layout/equation1"/>
    <dgm:cxn modelId="{2E767ABB-FE3A-4960-9C71-76ACC80D41C7}" srcId="{D50F5720-D0EF-4AD9-A21A-727F47EE8320}" destId="{08D12E5A-6C2B-4C16-8F43-DD73D868F5C7}" srcOrd="2" destOrd="0" parTransId="{6E9B3C8E-74C6-4B53-8739-AB1FAA66C7AE}" sibTransId="{AD93C8EE-8834-4848-9E55-51AB66B4E2A1}"/>
    <dgm:cxn modelId="{B612DBC4-7B7D-4D81-9A28-F21648B57EA2}" srcId="{D50F5720-D0EF-4AD9-A21A-727F47EE8320}" destId="{131467D0-39BB-4C03-8F75-1E8BE5F78220}" srcOrd="1" destOrd="0" parTransId="{55E2525F-B1B0-44FF-A443-FD4A2826A034}" sibTransId="{54308A0D-C3CB-4898-B7CC-4059997F2346}"/>
    <dgm:cxn modelId="{AAD57EB4-65C2-4E3E-8F6C-784B93F3F6D5}" type="presOf" srcId="{D50F5720-D0EF-4AD9-A21A-727F47EE8320}" destId="{FC823CB7-6A95-4870-BA29-02BB3B45B41D}" srcOrd="0" destOrd="0" presId="urn:microsoft.com/office/officeart/2005/8/layout/equation1"/>
    <dgm:cxn modelId="{F01DF0C9-50FE-4CB9-8820-C58B4AA4F81E}" type="presOf" srcId="{91BD64F4-5BE6-407E-B013-A25A7F576BDC}" destId="{FFA79DC0-EF1D-4A04-AA40-AF45B77F95FD}" srcOrd="0" destOrd="0" presId="urn:microsoft.com/office/officeart/2005/8/layout/equation1"/>
    <dgm:cxn modelId="{AF6D621F-5E08-4114-ADD9-23897E31BA56}" type="presOf" srcId="{08D12E5A-6C2B-4C16-8F43-DD73D868F5C7}" destId="{D14E843A-4325-43A7-A3BA-066CAF292CFC}" srcOrd="0" destOrd="0" presId="urn:microsoft.com/office/officeart/2005/8/layout/equation1"/>
    <dgm:cxn modelId="{16894D74-1F24-4921-816C-888D876DC363}" srcId="{D50F5720-D0EF-4AD9-A21A-727F47EE8320}" destId="{489B4E39-FDEA-4083-B391-9119E8810EFC}" srcOrd="0" destOrd="0" parTransId="{02A6041A-85CB-4A0E-87F1-46D3D434D616}" sibTransId="{91BD64F4-5BE6-407E-B013-A25A7F576BDC}"/>
    <dgm:cxn modelId="{E3AA081B-BB83-47C2-8726-DBEF7788F936}" type="presOf" srcId="{54308A0D-C3CB-4898-B7CC-4059997F2346}" destId="{0E935747-17AC-44BC-9065-8C4194B6507A}" srcOrd="0" destOrd="0" presId="urn:microsoft.com/office/officeart/2005/8/layout/equation1"/>
    <dgm:cxn modelId="{85E08CBA-23F5-4084-A72F-82CFD8D81CDC}" type="presOf" srcId="{131467D0-39BB-4C03-8F75-1E8BE5F78220}" destId="{B8344F9F-CAC1-452F-93A3-CD54209258B8}" srcOrd="0" destOrd="0" presId="urn:microsoft.com/office/officeart/2005/8/layout/equation1"/>
    <dgm:cxn modelId="{5C10F9CD-9EF1-410E-8C70-FC0549874DC6}" type="presParOf" srcId="{FC823CB7-6A95-4870-BA29-02BB3B45B41D}" destId="{ED026E5A-20E5-4964-AB6B-62BFB927B500}" srcOrd="0" destOrd="0" presId="urn:microsoft.com/office/officeart/2005/8/layout/equation1"/>
    <dgm:cxn modelId="{B277F266-CA7F-4E6C-B86D-D68A61F65ADC}" type="presParOf" srcId="{FC823CB7-6A95-4870-BA29-02BB3B45B41D}" destId="{0F634B4C-8A98-4011-8818-070FC7157845}" srcOrd="1" destOrd="0" presId="urn:microsoft.com/office/officeart/2005/8/layout/equation1"/>
    <dgm:cxn modelId="{B8875BA1-3CF6-4AE7-B55A-480A5160881C}" type="presParOf" srcId="{FC823CB7-6A95-4870-BA29-02BB3B45B41D}" destId="{FFA79DC0-EF1D-4A04-AA40-AF45B77F95FD}" srcOrd="2" destOrd="0" presId="urn:microsoft.com/office/officeart/2005/8/layout/equation1"/>
    <dgm:cxn modelId="{06AFF8B7-0BF2-47FA-AA1C-5FF418C01E2B}" type="presParOf" srcId="{FC823CB7-6A95-4870-BA29-02BB3B45B41D}" destId="{97D7E4EA-612B-4A73-B6AA-9984E81B10F0}" srcOrd="3" destOrd="0" presId="urn:microsoft.com/office/officeart/2005/8/layout/equation1"/>
    <dgm:cxn modelId="{192B5CF5-DE9A-43F2-BBE4-E3F11E1F85AE}" type="presParOf" srcId="{FC823CB7-6A95-4870-BA29-02BB3B45B41D}" destId="{B8344F9F-CAC1-452F-93A3-CD54209258B8}" srcOrd="4" destOrd="0" presId="urn:microsoft.com/office/officeart/2005/8/layout/equation1"/>
    <dgm:cxn modelId="{1D219746-274D-4432-A6B0-671BC87EC382}" type="presParOf" srcId="{FC823CB7-6A95-4870-BA29-02BB3B45B41D}" destId="{990857F0-DB3C-46FD-A613-6453A9D169FB}" srcOrd="5" destOrd="0" presId="urn:microsoft.com/office/officeart/2005/8/layout/equation1"/>
    <dgm:cxn modelId="{F20326F4-815E-4F64-94E8-4E16789AEE4D}" type="presParOf" srcId="{FC823CB7-6A95-4870-BA29-02BB3B45B41D}" destId="{0E935747-17AC-44BC-9065-8C4194B6507A}" srcOrd="6" destOrd="0" presId="urn:microsoft.com/office/officeart/2005/8/layout/equation1"/>
    <dgm:cxn modelId="{7C2A0BCA-0695-40DE-9FCA-A8D9401A2568}" type="presParOf" srcId="{FC823CB7-6A95-4870-BA29-02BB3B45B41D}" destId="{0F12E4F5-50B3-48ED-AD3E-B5FD705973E4}" srcOrd="7" destOrd="0" presId="urn:microsoft.com/office/officeart/2005/8/layout/equation1"/>
    <dgm:cxn modelId="{5B307E3F-6268-49E5-A385-504148F20431}" type="presParOf" srcId="{FC823CB7-6A95-4870-BA29-02BB3B45B41D}" destId="{D14E843A-4325-43A7-A3BA-066CAF292CFC}" srcOrd="8" destOrd="0" presId="urn:microsoft.com/office/officeart/2005/8/layout/equati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600CC"/>
        </a:solidFill>
        <a:ln>
          <a:noFill/>
        </a:ln>
      </dgm:spPr>
      <dgm:t>
        <a:bodyPr/>
        <a:lstStyle/>
        <a:p>
          <a:r>
            <a:rPr lang="en-US" b="1" smtClean="0"/>
            <a:t>2.1 Mô hình công đoạn may</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92D050"/>
        </a:solidFill>
        <a:ln>
          <a:noFill/>
        </a:ln>
      </dgm:spPr>
      <dgm:t>
        <a:bodyPr/>
        <a:lstStyle/>
        <a:p>
          <a:r>
            <a:rPr lang="en-US" b="1" smtClean="0"/>
            <a:t>2.2 Triển khai dây chuyền sản xuất</a:t>
          </a:r>
          <a:endParaRPr lang="en-US" b="1"/>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rgbClr val="6600CC"/>
        </a:solidFill>
        <a:ln>
          <a:noFill/>
        </a:ln>
      </dgm:spPr>
      <dgm:t>
        <a:bodyPr/>
        <a:lstStyle/>
        <a:p>
          <a:r>
            <a:rPr lang="en-US" b="1" smtClean="0"/>
            <a:t>2.3 Phương pháp triển khai dây chuyền sản xuất </a:t>
          </a:r>
          <a:endParaRPr lang="en-US" b="1"/>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rgbClr val="92D050"/>
        </a:solidFill>
      </dgm:spPr>
      <dgm:t>
        <a:bodyPr/>
        <a:lstStyle/>
        <a:p>
          <a:endParaRPr lang="en-US"/>
        </a:p>
      </dgm:t>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rgbClr val="6600CC"/>
        </a:solidFill>
      </dgm:spPr>
      <dgm:t>
        <a:bodyPr/>
        <a:lstStyle/>
        <a:p>
          <a:endParaRPr lang="en-US"/>
        </a:p>
      </dgm:t>
    </dgm:pt>
    <dgm:pt modelId="{F9B469F9-0F84-4C1A-9B55-10B7198BBFF0}" type="pres">
      <dgm:prSet presAssocID="{1C80C526-8FE6-45AF-903C-9D7671372681}" presName="text_3" presStyleLbl="node1" presStyleIdx="2" presStyleCnt="3">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3"/>
      <dgm:spPr>
        <a:solidFill>
          <a:srgbClr val="92D050"/>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5655F6A-3B25-44A7-B9B5-E770201F4AAB}" type="doc">
      <dgm:prSet loTypeId="urn:microsoft.com/office/officeart/2005/8/layout/hProcess9" loCatId="process" qsTypeId="urn:microsoft.com/office/officeart/2005/8/quickstyle/3d5" qsCatId="3D" csTypeId="urn:microsoft.com/office/officeart/2005/8/colors/accent1_2" csCatId="accent1" phldr="1"/>
      <dgm:spPr/>
    </dgm:pt>
    <dgm:pt modelId="{F8785458-4185-4DF0-AE19-906DD56C681B}">
      <dgm:prSet phldrT="[Text]"/>
      <dgm:spPr>
        <a:solidFill>
          <a:schemeClr val="accent1">
            <a:lumMod val="75000"/>
          </a:schemeClr>
        </a:solidFill>
      </dgm:spPr>
      <dgm:t>
        <a:bodyPr/>
        <a:lstStyle/>
        <a:p>
          <a:r>
            <a:rPr lang="en-US" smtClean="0"/>
            <a:t>Nắm vững và xác định những phần riêng biệt của sản phẩm đã được gia công như thế nào</a:t>
          </a:r>
          <a:endParaRPr lang="en-US"/>
        </a:p>
      </dgm:t>
    </dgm:pt>
    <dgm:pt modelId="{8E581228-4C61-4EA0-9E02-A908CD59A792}" type="parTrans" cxnId="{DB602DFC-6698-44AA-B599-778027794792}">
      <dgm:prSet/>
      <dgm:spPr/>
      <dgm:t>
        <a:bodyPr/>
        <a:lstStyle/>
        <a:p>
          <a:endParaRPr lang="en-US"/>
        </a:p>
      </dgm:t>
    </dgm:pt>
    <dgm:pt modelId="{B5BB26BB-5825-4967-879B-CB5948F7B392}" type="sibTrans" cxnId="{DB602DFC-6698-44AA-B599-778027794792}">
      <dgm:prSet/>
      <dgm:spPr/>
      <dgm:t>
        <a:bodyPr/>
        <a:lstStyle/>
        <a:p>
          <a:endParaRPr lang="en-US"/>
        </a:p>
      </dgm:t>
    </dgm:pt>
    <dgm:pt modelId="{BFB13DAF-99C1-4983-BD67-79345F7C2366}">
      <dgm:prSet phldrT="[Text]"/>
      <dgm:spPr>
        <a:solidFill>
          <a:schemeClr val="accent1">
            <a:lumMod val="50000"/>
          </a:schemeClr>
        </a:solidFill>
      </dgm:spPr>
      <dgm:t>
        <a:bodyPr/>
        <a:lstStyle/>
        <a:p>
          <a:r>
            <a:rPr lang="en-US" smtClean="0"/>
            <a:t>Nắm vững các thông số kỹ thuật và các vị trí cần đo</a:t>
          </a:r>
          <a:endParaRPr lang="en-US"/>
        </a:p>
      </dgm:t>
    </dgm:pt>
    <dgm:pt modelId="{22560FB6-0011-44AC-A8DD-AF52523E3B1F}" type="parTrans" cxnId="{C7395665-EDB8-40E2-8FDB-E6834B3BFE67}">
      <dgm:prSet/>
      <dgm:spPr/>
      <dgm:t>
        <a:bodyPr/>
        <a:lstStyle/>
        <a:p>
          <a:endParaRPr lang="en-US"/>
        </a:p>
      </dgm:t>
    </dgm:pt>
    <dgm:pt modelId="{35A9537B-125E-4C7C-A535-148EB199EC8B}" type="sibTrans" cxnId="{C7395665-EDB8-40E2-8FDB-E6834B3BFE67}">
      <dgm:prSet/>
      <dgm:spPr/>
      <dgm:t>
        <a:bodyPr/>
        <a:lstStyle/>
        <a:p>
          <a:endParaRPr lang="en-US"/>
        </a:p>
      </dgm:t>
    </dgm:pt>
    <dgm:pt modelId="{6864FCBB-A69F-42DF-A311-078AE040C75A}">
      <dgm:prSet phldrT="[Text]"/>
      <dgm:spPr>
        <a:solidFill>
          <a:srgbClr val="00B050"/>
        </a:solidFill>
      </dgm:spPr>
      <dgm:t>
        <a:bodyPr/>
        <a:lstStyle/>
        <a:p>
          <a:r>
            <a:rPr lang="en-US" smtClean="0"/>
            <a:t>Phải có đầy đủ những mẫu cứng của mã hàng, xác định mật độ mũi chỉ và các yêu cầu khác</a:t>
          </a:r>
          <a:endParaRPr lang="en-US"/>
        </a:p>
      </dgm:t>
    </dgm:pt>
    <dgm:pt modelId="{D368D12B-F988-4AD5-A83F-7171DF1AB2EF}" type="parTrans" cxnId="{73BD432A-4052-4926-B911-6C8A50CFDB06}">
      <dgm:prSet/>
      <dgm:spPr/>
      <dgm:t>
        <a:bodyPr/>
        <a:lstStyle/>
        <a:p>
          <a:endParaRPr lang="en-US"/>
        </a:p>
      </dgm:t>
    </dgm:pt>
    <dgm:pt modelId="{5851BBAB-03B7-49F6-81C9-C87C3667ABB3}" type="sibTrans" cxnId="{73BD432A-4052-4926-B911-6C8A50CFDB06}">
      <dgm:prSet/>
      <dgm:spPr/>
      <dgm:t>
        <a:bodyPr/>
        <a:lstStyle/>
        <a:p>
          <a:endParaRPr lang="en-US"/>
        </a:p>
      </dgm:t>
    </dgm:pt>
    <dgm:pt modelId="{005C6957-0DA8-4636-97D8-3C4F164D1FD2}">
      <dgm:prSet phldrT="[Text]"/>
      <dgm:spPr>
        <a:solidFill>
          <a:srgbClr val="92D050"/>
        </a:solidFill>
      </dgm:spPr>
      <dgm:t>
        <a:bodyPr/>
        <a:lstStyle/>
        <a:p>
          <a:r>
            <a:rPr lang="en-US" smtClean="0"/>
            <a:t>Phân loại chất lượng sản phẩm khi có những sản phẩm chưa đạt yêu cầu kỹ thuật</a:t>
          </a:r>
          <a:endParaRPr lang="en-US"/>
        </a:p>
      </dgm:t>
    </dgm:pt>
    <dgm:pt modelId="{AD8BFDC2-5419-41A1-8612-A7A4465CF0E9}" type="parTrans" cxnId="{27451D11-C6A8-45E0-9BF5-553B74E1B3AC}">
      <dgm:prSet/>
      <dgm:spPr/>
      <dgm:t>
        <a:bodyPr/>
        <a:lstStyle/>
        <a:p>
          <a:endParaRPr lang="en-US"/>
        </a:p>
      </dgm:t>
    </dgm:pt>
    <dgm:pt modelId="{AF99E11A-839A-4042-9AA7-6D9FD83C9E72}" type="sibTrans" cxnId="{27451D11-C6A8-45E0-9BF5-553B74E1B3AC}">
      <dgm:prSet/>
      <dgm:spPr/>
      <dgm:t>
        <a:bodyPr/>
        <a:lstStyle/>
        <a:p>
          <a:endParaRPr lang="en-US"/>
        </a:p>
      </dgm:t>
    </dgm:pt>
    <dgm:pt modelId="{6F9D20E5-7948-4082-9568-69B95C5CC622}">
      <dgm:prSet phldrT="[Text]"/>
      <dgm:spPr>
        <a:solidFill>
          <a:srgbClr val="FFC000"/>
        </a:solidFill>
      </dgm:spPr>
      <dgm:t>
        <a:bodyPr/>
        <a:lstStyle/>
        <a:p>
          <a:r>
            <a:rPr lang="en-US" smtClean="0"/>
            <a:t>Nhận và giao hàng phải đúng cỡ vóc của sản phẩm</a:t>
          </a:r>
          <a:endParaRPr lang="en-US"/>
        </a:p>
      </dgm:t>
    </dgm:pt>
    <dgm:pt modelId="{55931074-8C33-43F2-8AB3-94F48CF64835}" type="parTrans" cxnId="{DC7B45F3-D3C8-4592-91AF-F45BEE31F5D5}">
      <dgm:prSet/>
      <dgm:spPr/>
      <dgm:t>
        <a:bodyPr/>
        <a:lstStyle/>
        <a:p>
          <a:endParaRPr lang="en-US"/>
        </a:p>
      </dgm:t>
    </dgm:pt>
    <dgm:pt modelId="{9F886ABC-7D93-486B-9B0A-C982B2331255}" type="sibTrans" cxnId="{DC7B45F3-D3C8-4592-91AF-F45BEE31F5D5}">
      <dgm:prSet/>
      <dgm:spPr/>
      <dgm:t>
        <a:bodyPr/>
        <a:lstStyle/>
        <a:p>
          <a:endParaRPr lang="en-US"/>
        </a:p>
      </dgm:t>
    </dgm:pt>
    <dgm:pt modelId="{0F9B4C45-C8A5-48A4-94E4-611168FB44F3}" type="pres">
      <dgm:prSet presAssocID="{E5655F6A-3B25-44A7-B9B5-E770201F4AAB}" presName="CompostProcess" presStyleCnt="0">
        <dgm:presLayoutVars>
          <dgm:dir/>
          <dgm:resizeHandles val="exact"/>
        </dgm:presLayoutVars>
      </dgm:prSet>
      <dgm:spPr/>
    </dgm:pt>
    <dgm:pt modelId="{6ABF9444-7CFA-451C-A59F-5844A13E3D3F}" type="pres">
      <dgm:prSet presAssocID="{E5655F6A-3B25-44A7-B9B5-E770201F4AAB}" presName="arrow" presStyleLbl="bgShp" presStyleIdx="0" presStyleCnt="1"/>
      <dgm:spPr>
        <a:solidFill>
          <a:srgbClr val="0070C0"/>
        </a:solidFill>
      </dgm:spPr>
    </dgm:pt>
    <dgm:pt modelId="{75AE00CF-3C17-4192-8BF5-DDFE90D6C61D}" type="pres">
      <dgm:prSet presAssocID="{E5655F6A-3B25-44A7-B9B5-E770201F4AAB}" presName="linearProcess" presStyleCnt="0"/>
      <dgm:spPr/>
    </dgm:pt>
    <dgm:pt modelId="{0D24486D-C3BE-4A21-AA35-FA6D6C804AB0}" type="pres">
      <dgm:prSet presAssocID="{F8785458-4185-4DF0-AE19-906DD56C681B}" presName="textNode" presStyleLbl="node1" presStyleIdx="0" presStyleCnt="5">
        <dgm:presLayoutVars>
          <dgm:bulletEnabled val="1"/>
        </dgm:presLayoutVars>
      </dgm:prSet>
      <dgm:spPr/>
      <dgm:t>
        <a:bodyPr/>
        <a:lstStyle/>
        <a:p>
          <a:endParaRPr lang="en-US"/>
        </a:p>
      </dgm:t>
    </dgm:pt>
    <dgm:pt modelId="{9EBFE943-20C5-4ED7-AF18-5FE8B99E8E61}" type="pres">
      <dgm:prSet presAssocID="{B5BB26BB-5825-4967-879B-CB5948F7B392}" presName="sibTrans" presStyleCnt="0"/>
      <dgm:spPr/>
    </dgm:pt>
    <dgm:pt modelId="{417602EC-DA41-463D-8D11-F8A39D7A951A}" type="pres">
      <dgm:prSet presAssocID="{BFB13DAF-99C1-4983-BD67-79345F7C2366}" presName="textNode" presStyleLbl="node1" presStyleIdx="1" presStyleCnt="5">
        <dgm:presLayoutVars>
          <dgm:bulletEnabled val="1"/>
        </dgm:presLayoutVars>
      </dgm:prSet>
      <dgm:spPr/>
      <dgm:t>
        <a:bodyPr/>
        <a:lstStyle/>
        <a:p>
          <a:endParaRPr lang="en-US"/>
        </a:p>
      </dgm:t>
    </dgm:pt>
    <dgm:pt modelId="{7C7704C8-130A-46F1-8905-2F110F225459}" type="pres">
      <dgm:prSet presAssocID="{35A9537B-125E-4C7C-A535-148EB199EC8B}" presName="sibTrans" presStyleCnt="0"/>
      <dgm:spPr/>
    </dgm:pt>
    <dgm:pt modelId="{01CE0568-A3B7-484B-9160-913C15757B06}" type="pres">
      <dgm:prSet presAssocID="{6864FCBB-A69F-42DF-A311-078AE040C75A}" presName="textNode" presStyleLbl="node1" presStyleIdx="2" presStyleCnt="5">
        <dgm:presLayoutVars>
          <dgm:bulletEnabled val="1"/>
        </dgm:presLayoutVars>
      </dgm:prSet>
      <dgm:spPr/>
      <dgm:t>
        <a:bodyPr/>
        <a:lstStyle/>
        <a:p>
          <a:endParaRPr lang="en-US"/>
        </a:p>
      </dgm:t>
    </dgm:pt>
    <dgm:pt modelId="{D44A93A7-B4D4-4127-8D97-FEC1B3EBA9CF}" type="pres">
      <dgm:prSet presAssocID="{5851BBAB-03B7-49F6-81C9-C87C3667ABB3}" presName="sibTrans" presStyleCnt="0"/>
      <dgm:spPr/>
    </dgm:pt>
    <dgm:pt modelId="{91C7D8B8-889B-467A-BCBD-1F48D20A56A3}" type="pres">
      <dgm:prSet presAssocID="{005C6957-0DA8-4636-97D8-3C4F164D1FD2}" presName="textNode" presStyleLbl="node1" presStyleIdx="3" presStyleCnt="5">
        <dgm:presLayoutVars>
          <dgm:bulletEnabled val="1"/>
        </dgm:presLayoutVars>
      </dgm:prSet>
      <dgm:spPr/>
      <dgm:t>
        <a:bodyPr/>
        <a:lstStyle/>
        <a:p>
          <a:endParaRPr lang="en-US"/>
        </a:p>
      </dgm:t>
    </dgm:pt>
    <dgm:pt modelId="{025A1C46-2AAB-4471-8A39-A3C7C00AFF6C}" type="pres">
      <dgm:prSet presAssocID="{AF99E11A-839A-4042-9AA7-6D9FD83C9E72}" presName="sibTrans" presStyleCnt="0"/>
      <dgm:spPr/>
    </dgm:pt>
    <dgm:pt modelId="{545EFD0A-6D4C-4FA6-8E83-89C860B72E48}" type="pres">
      <dgm:prSet presAssocID="{6F9D20E5-7948-4082-9568-69B95C5CC622}" presName="textNode" presStyleLbl="node1" presStyleIdx="4" presStyleCnt="5">
        <dgm:presLayoutVars>
          <dgm:bulletEnabled val="1"/>
        </dgm:presLayoutVars>
      </dgm:prSet>
      <dgm:spPr/>
      <dgm:t>
        <a:bodyPr/>
        <a:lstStyle/>
        <a:p>
          <a:endParaRPr lang="en-US"/>
        </a:p>
      </dgm:t>
    </dgm:pt>
  </dgm:ptLst>
  <dgm:cxnLst>
    <dgm:cxn modelId="{C7395665-EDB8-40E2-8FDB-E6834B3BFE67}" srcId="{E5655F6A-3B25-44A7-B9B5-E770201F4AAB}" destId="{BFB13DAF-99C1-4983-BD67-79345F7C2366}" srcOrd="1" destOrd="0" parTransId="{22560FB6-0011-44AC-A8DD-AF52523E3B1F}" sibTransId="{35A9537B-125E-4C7C-A535-148EB199EC8B}"/>
    <dgm:cxn modelId="{CD79177D-FEFB-4480-B576-01DECCD6764F}" type="presOf" srcId="{BFB13DAF-99C1-4983-BD67-79345F7C2366}" destId="{417602EC-DA41-463D-8D11-F8A39D7A951A}" srcOrd="0" destOrd="0" presId="urn:microsoft.com/office/officeart/2005/8/layout/hProcess9"/>
    <dgm:cxn modelId="{73BD432A-4052-4926-B911-6C8A50CFDB06}" srcId="{E5655F6A-3B25-44A7-B9B5-E770201F4AAB}" destId="{6864FCBB-A69F-42DF-A311-078AE040C75A}" srcOrd="2" destOrd="0" parTransId="{D368D12B-F988-4AD5-A83F-7171DF1AB2EF}" sibTransId="{5851BBAB-03B7-49F6-81C9-C87C3667ABB3}"/>
    <dgm:cxn modelId="{DC7B45F3-D3C8-4592-91AF-F45BEE31F5D5}" srcId="{E5655F6A-3B25-44A7-B9B5-E770201F4AAB}" destId="{6F9D20E5-7948-4082-9568-69B95C5CC622}" srcOrd="4" destOrd="0" parTransId="{55931074-8C33-43F2-8AB3-94F48CF64835}" sibTransId="{9F886ABC-7D93-486B-9B0A-C982B2331255}"/>
    <dgm:cxn modelId="{D4B0C665-889C-424D-9066-FA09FC4B2605}" type="presOf" srcId="{005C6957-0DA8-4636-97D8-3C4F164D1FD2}" destId="{91C7D8B8-889B-467A-BCBD-1F48D20A56A3}" srcOrd="0" destOrd="0" presId="urn:microsoft.com/office/officeart/2005/8/layout/hProcess9"/>
    <dgm:cxn modelId="{C61F1D05-ADC0-4889-9184-AD8B06E5DEEC}" type="presOf" srcId="{E5655F6A-3B25-44A7-B9B5-E770201F4AAB}" destId="{0F9B4C45-C8A5-48A4-94E4-611168FB44F3}" srcOrd="0" destOrd="0" presId="urn:microsoft.com/office/officeart/2005/8/layout/hProcess9"/>
    <dgm:cxn modelId="{36F8E03C-74E5-45A9-BF45-4B70C22F09EE}" type="presOf" srcId="{6F9D20E5-7948-4082-9568-69B95C5CC622}" destId="{545EFD0A-6D4C-4FA6-8E83-89C860B72E48}" srcOrd="0" destOrd="0" presId="urn:microsoft.com/office/officeart/2005/8/layout/hProcess9"/>
    <dgm:cxn modelId="{7BB895E3-1D9A-4CD0-8FAE-5DC02E8B0AFE}" type="presOf" srcId="{F8785458-4185-4DF0-AE19-906DD56C681B}" destId="{0D24486D-C3BE-4A21-AA35-FA6D6C804AB0}" srcOrd="0" destOrd="0" presId="urn:microsoft.com/office/officeart/2005/8/layout/hProcess9"/>
    <dgm:cxn modelId="{DB602DFC-6698-44AA-B599-778027794792}" srcId="{E5655F6A-3B25-44A7-B9B5-E770201F4AAB}" destId="{F8785458-4185-4DF0-AE19-906DD56C681B}" srcOrd="0" destOrd="0" parTransId="{8E581228-4C61-4EA0-9E02-A908CD59A792}" sibTransId="{B5BB26BB-5825-4967-879B-CB5948F7B392}"/>
    <dgm:cxn modelId="{221CD2BC-0076-41B8-8889-8486A5B73FF0}" type="presOf" srcId="{6864FCBB-A69F-42DF-A311-078AE040C75A}" destId="{01CE0568-A3B7-484B-9160-913C15757B06}" srcOrd="0" destOrd="0" presId="urn:microsoft.com/office/officeart/2005/8/layout/hProcess9"/>
    <dgm:cxn modelId="{27451D11-C6A8-45E0-9BF5-553B74E1B3AC}" srcId="{E5655F6A-3B25-44A7-B9B5-E770201F4AAB}" destId="{005C6957-0DA8-4636-97D8-3C4F164D1FD2}" srcOrd="3" destOrd="0" parTransId="{AD8BFDC2-5419-41A1-8612-A7A4465CF0E9}" sibTransId="{AF99E11A-839A-4042-9AA7-6D9FD83C9E72}"/>
    <dgm:cxn modelId="{0505D8C0-8044-4EC7-BBB0-7260AB34BDCA}" type="presParOf" srcId="{0F9B4C45-C8A5-48A4-94E4-611168FB44F3}" destId="{6ABF9444-7CFA-451C-A59F-5844A13E3D3F}" srcOrd="0" destOrd="0" presId="urn:microsoft.com/office/officeart/2005/8/layout/hProcess9"/>
    <dgm:cxn modelId="{B0AC1E4F-A2D2-4B04-8502-05820F7D9ED1}" type="presParOf" srcId="{0F9B4C45-C8A5-48A4-94E4-611168FB44F3}" destId="{75AE00CF-3C17-4192-8BF5-DDFE90D6C61D}" srcOrd="1" destOrd="0" presId="urn:microsoft.com/office/officeart/2005/8/layout/hProcess9"/>
    <dgm:cxn modelId="{CAD9D6A3-6EB1-41D3-92E4-86DEFAF7B829}" type="presParOf" srcId="{75AE00CF-3C17-4192-8BF5-DDFE90D6C61D}" destId="{0D24486D-C3BE-4A21-AA35-FA6D6C804AB0}" srcOrd="0" destOrd="0" presId="urn:microsoft.com/office/officeart/2005/8/layout/hProcess9"/>
    <dgm:cxn modelId="{8A938ED1-28B0-4A4D-A4BE-1BE15D3E5A55}" type="presParOf" srcId="{75AE00CF-3C17-4192-8BF5-DDFE90D6C61D}" destId="{9EBFE943-20C5-4ED7-AF18-5FE8B99E8E61}" srcOrd="1" destOrd="0" presId="urn:microsoft.com/office/officeart/2005/8/layout/hProcess9"/>
    <dgm:cxn modelId="{4C13CC00-F7FA-402C-96CF-0F0FD1F9BC91}" type="presParOf" srcId="{75AE00CF-3C17-4192-8BF5-DDFE90D6C61D}" destId="{417602EC-DA41-463D-8D11-F8A39D7A951A}" srcOrd="2" destOrd="0" presId="urn:microsoft.com/office/officeart/2005/8/layout/hProcess9"/>
    <dgm:cxn modelId="{E906C4F7-7E1D-44E7-894B-D5A276030B14}" type="presParOf" srcId="{75AE00CF-3C17-4192-8BF5-DDFE90D6C61D}" destId="{7C7704C8-130A-46F1-8905-2F110F225459}" srcOrd="3" destOrd="0" presId="urn:microsoft.com/office/officeart/2005/8/layout/hProcess9"/>
    <dgm:cxn modelId="{E2A45656-9666-4CA6-844F-158A86B38389}" type="presParOf" srcId="{75AE00CF-3C17-4192-8BF5-DDFE90D6C61D}" destId="{01CE0568-A3B7-484B-9160-913C15757B06}" srcOrd="4" destOrd="0" presId="urn:microsoft.com/office/officeart/2005/8/layout/hProcess9"/>
    <dgm:cxn modelId="{EA1BF36C-F52E-403B-A618-39CB031D818C}" type="presParOf" srcId="{75AE00CF-3C17-4192-8BF5-DDFE90D6C61D}" destId="{D44A93A7-B4D4-4127-8D97-FEC1B3EBA9CF}" srcOrd="5" destOrd="0" presId="urn:microsoft.com/office/officeart/2005/8/layout/hProcess9"/>
    <dgm:cxn modelId="{02822F5C-AD70-403C-A1A3-F9E38870D336}" type="presParOf" srcId="{75AE00CF-3C17-4192-8BF5-DDFE90D6C61D}" destId="{91C7D8B8-889B-467A-BCBD-1F48D20A56A3}" srcOrd="6" destOrd="0" presId="urn:microsoft.com/office/officeart/2005/8/layout/hProcess9"/>
    <dgm:cxn modelId="{C8C3C1FC-AFF1-4DD5-BC2E-C5808083CFE8}" type="presParOf" srcId="{75AE00CF-3C17-4192-8BF5-DDFE90D6C61D}" destId="{025A1C46-2AAB-4471-8A39-A3C7C00AFF6C}" srcOrd="7" destOrd="0" presId="urn:microsoft.com/office/officeart/2005/8/layout/hProcess9"/>
    <dgm:cxn modelId="{A56FF2FF-0F9F-4342-8BF2-9BEDE685E9E9}" type="presParOf" srcId="{75AE00CF-3C17-4192-8BF5-DDFE90D6C61D}" destId="{545EFD0A-6D4C-4FA6-8E83-89C860B72E48}"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214445-7888-403A-B1EA-B59F46DFFC18}">
      <dsp:nvSpPr>
        <dsp:cNvPr id="0" name=""/>
        <dsp:cNvSpPr/>
      </dsp:nvSpPr>
      <dsp:spPr>
        <a:xfrm rot="16200000">
          <a:off x="813581" y="1573185"/>
          <a:ext cx="3331250" cy="2035747"/>
        </a:xfrm>
        <a:prstGeom prst="round2SameRect">
          <a:avLst>
            <a:gd name="adj1" fmla="val 16670"/>
            <a:gd name="adj2" fmla="val 0"/>
          </a:avLst>
        </a:prstGeom>
        <a:solidFill>
          <a:srgbClr val="CC6600"/>
        </a:solidFill>
        <a:ln>
          <a:noFill/>
        </a:ln>
        <a:effectLst/>
        <a:sp3d z="-381000" extrusionH="63500" contourW="12700" prstMaterial="matte">
          <a:contourClr>
            <a:schemeClr val="lt1"/>
          </a:contourClr>
        </a:sp3d>
      </dsp:spPr>
      <dsp:style>
        <a:lnRef idx="0">
          <a:scrgbClr r="0" g="0" b="0"/>
        </a:lnRef>
        <a:fillRef idx="1">
          <a:scrgbClr r="0" g="0" b="0"/>
        </a:fillRef>
        <a:effectRef idx="0">
          <a:scrgbClr r="0" g="0" b="0"/>
        </a:effectRef>
        <a:fontRef idx="minor"/>
      </dsp:style>
      <dsp:txBody>
        <a:bodyPr spcFirstLastPara="0" vert="horz" wrap="square" lIns="121920" tIns="203200" rIns="182880" bIns="203200" numCol="1" spcCol="1270" anchor="t" anchorCtr="0">
          <a:noAutofit/>
        </a:bodyPr>
        <a:lstStyle/>
        <a:p>
          <a:pPr lvl="0" algn="l" defTabSz="1422400">
            <a:lnSpc>
              <a:spcPct val="90000"/>
            </a:lnSpc>
            <a:spcBef>
              <a:spcPct val="0"/>
            </a:spcBef>
            <a:spcAft>
              <a:spcPct val="35000"/>
            </a:spcAft>
          </a:pPr>
          <a:r>
            <a:rPr lang="en-US" sz="3200" b="1" kern="1200" smtClean="0">
              <a:solidFill>
                <a:schemeClr val="bg1"/>
              </a:solidFill>
            </a:rPr>
            <a:t>Kiểm tra độ bám dính của mex vào vải</a:t>
          </a:r>
          <a:endParaRPr lang="en-US" sz="3200" kern="1200">
            <a:solidFill>
              <a:schemeClr val="bg1"/>
            </a:solidFill>
          </a:endParaRPr>
        </a:p>
      </dsp:txBody>
      <dsp:txXfrm rot="5400000">
        <a:off x="1560728" y="1024829"/>
        <a:ext cx="1936352" cy="3132460"/>
      </dsp:txXfrm>
    </dsp:sp>
    <dsp:sp modelId="{27E43576-83C1-487A-B445-BD672499C45E}">
      <dsp:nvSpPr>
        <dsp:cNvPr id="0" name=""/>
        <dsp:cNvSpPr/>
      </dsp:nvSpPr>
      <dsp:spPr>
        <a:xfrm rot="5400000">
          <a:off x="2941767" y="1573185"/>
          <a:ext cx="3331250" cy="2035747"/>
        </a:xfrm>
        <a:prstGeom prst="round2SameRect">
          <a:avLst>
            <a:gd name="adj1" fmla="val 16670"/>
            <a:gd name="adj2" fmla="val 0"/>
          </a:avLst>
        </a:prstGeom>
        <a:solidFill>
          <a:srgbClr val="FFC000"/>
        </a:solidFill>
        <a:ln>
          <a:noFill/>
        </a:ln>
        <a:effectLst/>
        <a:sp3d z="-381000" extrusionH="63500" contourW="12700" prstMaterial="matte">
          <a:contourClr>
            <a:schemeClr val="lt1"/>
          </a:contourClr>
        </a:sp3d>
      </dsp:spPr>
      <dsp:style>
        <a:lnRef idx="0">
          <a:scrgbClr r="0" g="0" b="0"/>
        </a:lnRef>
        <a:fillRef idx="1">
          <a:scrgbClr r="0" g="0" b="0"/>
        </a:fillRef>
        <a:effectRef idx="0">
          <a:scrgbClr r="0" g="0" b="0"/>
        </a:effectRef>
        <a:fontRef idx="minor"/>
      </dsp:style>
      <dsp:txBody>
        <a:bodyPr spcFirstLastPara="0" vert="horz" wrap="square" lIns="182880" tIns="203200" rIns="121920" bIns="203200" numCol="1" spcCol="1270" anchor="t" anchorCtr="0">
          <a:noAutofit/>
        </a:bodyPr>
        <a:lstStyle/>
        <a:p>
          <a:pPr lvl="0" algn="l" defTabSz="1422400">
            <a:lnSpc>
              <a:spcPct val="90000"/>
            </a:lnSpc>
            <a:spcBef>
              <a:spcPct val="0"/>
            </a:spcBef>
            <a:spcAft>
              <a:spcPct val="35000"/>
            </a:spcAft>
          </a:pPr>
          <a:r>
            <a:rPr lang="en-US" sz="3200" b="1" kern="1200" smtClean="0">
              <a:solidFill>
                <a:schemeClr val="bg1"/>
              </a:solidFill>
            </a:rPr>
            <a:t>Thử độ bền của mex trong sử dụng</a:t>
          </a:r>
          <a:endParaRPr lang="en-US" sz="3200" kern="1200">
            <a:solidFill>
              <a:schemeClr val="bg1"/>
            </a:solidFill>
          </a:endParaRPr>
        </a:p>
      </dsp:txBody>
      <dsp:txXfrm rot="-5400000">
        <a:off x="3589519" y="1024829"/>
        <a:ext cx="1936352" cy="3132460"/>
      </dsp:txXfrm>
    </dsp:sp>
    <dsp:sp modelId="{BCBD6E34-F59F-450E-96C9-1ACF0F8F03D1}">
      <dsp:nvSpPr>
        <dsp:cNvPr id="0" name=""/>
        <dsp:cNvSpPr/>
      </dsp:nvSpPr>
      <dsp:spPr>
        <a:xfrm>
          <a:off x="2478998" y="0"/>
          <a:ext cx="2128186" cy="2128083"/>
        </a:xfrm>
        <a:prstGeom prst="circularArrow">
          <a:avLst>
            <a:gd name="adj1" fmla="val 12500"/>
            <a:gd name="adj2" fmla="val 1142322"/>
            <a:gd name="adj3" fmla="val 20457678"/>
            <a:gd name="adj4" fmla="val 10800000"/>
            <a:gd name="adj5" fmla="val 12500"/>
          </a:avLst>
        </a:prstGeom>
        <a:solidFill>
          <a:srgbClr val="FFC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F4257FB-0E81-4054-836E-DA3158329A07}">
      <dsp:nvSpPr>
        <dsp:cNvPr id="0" name=""/>
        <dsp:cNvSpPr/>
      </dsp:nvSpPr>
      <dsp:spPr>
        <a:xfrm rot="10800000">
          <a:off x="2478998" y="3053516"/>
          <a:ext cx="2128186" cy="2128083"/>
        </a:xfrm>
        <a:prstGeom prst="circularArrow">
          <a:avLst>
            <a:gd name="adj1" fmla="val 12500"/>
            <a:gd name="adj2" fmla="val 1142322"/>
            <a:gd name="adj3" fmla="val 20457678"/>
            <a:gd name="adj4" fmla="val 10800000"/>
            <a:gd name="adj5" fmla="val 12500"/>
          </a:avLst>
        </a:prstGeom>
        <a:solidFill>
          <a:srgbClr val="CC66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26E5A-20E5-4964-AB6B-62BFB927B500}">
      <dsp:nvSpPr>
        <dsp:cNvPr id="0" name=""/>
        <dsp:cNvSpPr/>
      </dsp:nvSpPr>
      <dsp:spPr>
        <a:xfrm>
          <a:off x="1520" y="1735720"/>
          <a:ext cx="2014959" cy="2014959"/>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smtClean="0"/>
            <a:t>Do loại dựng (mex) không tốt, không phù hợp hoặc đã quá thời hạn sử dụng</a:t>
          </a:r>
          <a:endParaRPr lang="en-US" sz="1800" kern="1200"/>
        </a:p>
      </dsp:txBody>
      <dsp:txXfrm>
        <a:off x="296604" y="2030804"/>
        <a:ext cx="1424791" cy="1424791"/>
      </dsp:txXfrm>
    </dsp:sp>
    <dsp:sp modelId="{FFA79DC0-EF1D-4A04-AA40-AF45B77F95FD}">
      <dsp:nvSpPr>
        <dsp:cNvPr id="0" name=""/>
        <dsp:cNvSpPr/>
      </dsp:nvSpPr>
      <dsp:spPr>
        <a:xfrm>
          <a:off x="2180093" y="2158861"/>
          <a:ext cx="1168676" cy="1168676"/>
        </a:xfrm>
        <a:prstGeom prst="mathPlus">
          <a:avLst/>
        </a:prstGeom>
        <a:solidFill>
          <a:schemeClr val="accent5">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kern="1200"/>
        </a:p>
      </dsp:txBody>
      <dsp:txXfrm>
        <a:off x="2335001" y="2605763"/>
        <a:ext cx="858860" cy="274872"/>
      </dsp:txXfrm>
    </dsp:sp>
    <dsp:sp modelId="{B8344F9F-CAC1-452F-93A3-CD54209258B8}">
      <dsp:nvSpPr>
        <dsp:cNvPr id="0" name=""/>
        <dsp:cNvSpPr/>
      </dsp:nvSpPr>
      <dsp:spPr>
        <a:xfrm>
          <a:off x="3512384" y="1735720"/>
          <a:ext cx="2014959" cy="2014959"/>
        </a:xfrm>
        <a:prstGeom prst="ellipse">
          <a:avLst/>
        </a:prstGeom>
        <a:solidFill>
          <a:srgbClr val="CC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smtClean="0"/>
            <a:t>Do sử dụng nhiệt độ, thời gian và lực nén trong quá trình ép dán không phù hợp với loại mex và nguyên liệu đã chọn.</a:t>
          </a:r>
          <a:endParaRPr lang="en-US" sz="1400" kern="1200"/>
        </a:p>
      </dsp:txBody>
      <dsp:txXfrm>
        <a:off x="3807468" y="2030804"/>
        <a:ext cx="1424791" cy="1424791"/>
      </dsp:txXfrm>
    </dsp:sp>
    <dsp:sp modelId="{0E935747-17AC-44BC-9065-8C4194B6507A}">
      <dsp:nvSpPr>
        <dsp:cNvPr id="0" name=""/>
        <dsp:cNvSpPr/>
      </dsp:nvSpPr>
      <dsp:spPr>
        <a:xfrm>
          <a:off x="5690958" y="2158861"/>
          <a:ext cx="1168676" cy="1168676"/>
        </a:xfrm>
        <a:prstGeom prst="mathEqual">
          <a:avLst/>
        </a:prstGeom>
        <a:solidFill>
          <a:schemeClr val="accent5">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311400">
            <a:lnSpc>
              <a:spcPct val="90000"/>
            </a:lnSpc>
            <a:spcBef>
              <a:spcPct val="0"/>
            </a:spcBef>
            <a:spcAft>
              <a:spcPct val="35000"/>
            </a:spcAft>
          </a:pPr>
          <a:endParaRPr lang="en-US" sz="5200" kern="1200"/>
        </a:p>
      </dsp:txBody>
      <dsp:txXfrm>
        <a:off x="5845866" y="2399608"/>
        <a:ext cx="858860" cy="687182"/>
      </dsp:txXfrm>
    </dsp:sp>
    <dsp:sp modelId="{D14E843A-4325-43A7-A3BA-066CAF292CFC}">
      <dsp:nvSpPr>
        <dsp:cNvPr id="0" name=""/>
        <dsp:cNvSpPr/>
      </dsp:nvSpPr>
      <dsp:spPr>
        <a:xfrm>
          <a:off x="7023249" y="1735720"/>
          <a:ext cx="2014959" cy="2014959"/>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smtClean="0"/>
            <a:t>Có 2 nguyên nhân chính</a:t>
          </a:r>
          <a:endParaRPr lang="en-US" sz="2400" kern="1200"/>
        </a:p>
      </dsp:txBody>
      <dsp:txXfrm>
        <a:off x="7318333" y="2030804"/>
        <a:ext cx="1424791" cy="14247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08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655746" y="472440"/>
          <a:ext cx="8463587" cy="944880"/>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2.1 Mô hình công đoạn may</a:t>
          </a:r>
          <a:endParaRPr lang="en-US" sz="3000" b="1" kern="1200"/>
        </a:p>
      </dsp:txBody>
      <dsp:txXfrm>
        <a:off x="655746" y="472440"/>
        <a:ext cx="8463587" cy="944880"/>
      </dsp:txXfrm>
    </dsp:sp>
    <dsp:sp modelId="{D9A196BA-9014-4600-9E53-77AD77C7300C}">
      <dsp:nvSpPr>
        <dsp:cNvPr id="0" name=""/>
        <dsp:cNvSpPr/>
      </dsp:nvSpPr>
      <dsp:spPr>
        <a:xfrm>
          <a:off x="65196" y="354330"/>
          <a:ext cx="1181099" cy="1181099"/>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99210" y="1889759"/>
          <a:ext cx="8120123" cy="944880"/>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2.2 Triển khai dây chuyền sản xuất</a:t>
          </a:r>
          <a:endParaRPr lang="en-US" sz="3000" b="1" kern="1200"/>
        </a:p>
      </dsp:txBody>
      <dsp:txXfrm>
        <a:off x="999210" y="1889759"/>
        <a:ext cx="8120123" cy="944880"/>
      </dsp:txXfrm>
    </dsp:sp>
    <dsp:sp modelId="{3C4FEECA-1254-41E8-BAE8-E45561F0636D}">
      <dsp:nvSpPr>
        <dsp:cNvPr id="0" name=""/>
        <dsp:cNvSpPr/>
      </dsp:nvSpPr>
      <dsp:spPr>
        <a:xfrm>
          <a:off x="408660" y="1771649"/>
          <a:ext cx="1181099" cy="1181099"/>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655746" y="3307080"/>
          <a:ext cx="8463587" cy="944880"/>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2.3 Phương pháp triển khai dây chuyền sản xuất </a:t>
          </a:r>
          <a:endParaRPr lang="en-US" sz="3000" b="1" kern="1200"/>
        </a:p>
      </dsp:txBody>
      <dsp:txXfrm>
        <a:off x="655746" y="3307080"/>
        <a:ext cx="8463587" cy="944880"/>
      </dsp:txXfrm>
    </dsp:sp>
    <dsp:sp modelId="{0BEEEB60-2F9E-4A75-9A50-463390DF46C0}">
      <dsp:nvSpPr>
        <dsp:cNvPr id="0" name=""/>
        <dsp:cNvSpPr/>
      </dsp:nvSpPr>
      <dsp:spPr>
        <a:xfrm>
          <a:off x="65196" y="3188970"/>
          <a:ext cx="1181099" cy="1181099"/>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BF9444-7CFA-451C-A59F-5844A13E3D3F}">
      <dsp:nvSpPr>
        <dsp:cNvPr id="0" name=""/>
        <dsp:cNvSpPr/>
      </dsp:nvSpPr>
      <dsp:spPr>
        <a:xfrm>
          <a:off x="754379" y="0"/>
          <a:ext cx="8549640" cy="5486400"/>
        </a:xfrm>
        <a:prstGeom prst="rightArrow">
          <a:avLst/>
        </a:prstGeom>
        <a:solidFill>
          <a:srgbClr val="0070C0"/>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0D24486D-C3BE-4A21-AA35-FA6D6C804AB0}">
      <dsp:nvSpPr>
        <dsp:cNvPr id="0" name=""/>
        <dsp:cNvSpPr/>
      </dsp:nvSpPr>
      <dsp:spPr>
        <a:xfrm>
          <a:off x="4420" y="1645920"/>
          <a:ext cx="1932607" cy="2194560"/>
        </a:xfrm>
        <a:prstGeom prst="roundRect">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smtClean="0"/>
            <a:t>Nắm vững và xác định những phần riêng biệt của sản phẩm đã được gia công như thế nào</a:t>
          </a:r>
          <a:endParaRPr lang="en-US" sz="1900" kern="1200"/>
        </a:p>
      </dsp:txBody>
      <dsp:txXfrm>
        <a:off x="98762" y="1740262"/>
        <a:ext cx="1743923" cy="2005876"/>
      </dsp:txXfrm>
    </dsp:sp>
    <dsp:sp modelId="{417602EC-DA41-463D-8D11-F8A39D7A951A}">
      <dsp:nvSpPr>
        <dsp:cNvPr id="0" name=""/>
        <dsp:cNvSpPr/>
      </dsp:nvSpPr>
      <dsp:spPr>
        <a:xfrm>
          <a:off x="2033658" y="1645920"/>
          <a:ext cx="1932607" cy="2194560"/>
        </a:xfrm>
        <a:prstGeom prst="roundRect">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smtClean="0"/>
            <a:t>Nắm vững các thông số kỹ thuật và các vị trí cần đo</a:t>
          </a:r>
          <a:endParaRPr lang="en-US" sz="1900" kern="1200"/>
        </a:p>
      </dsp:txBody>
      <dsp:txXfrm>
        <a:off x="2128000" y="1740262"/>
        <a:ext cx="1743923" cy="2005876"/>
      </dsp:txXfrm>
    </dsp:sp>
    <dsp:sp modelId="{01CE0568-A3B7-484B-9160-913C15757B06}">
      <dsp:nvSpPr>
        <dsp:cNvPr id="0" name=""/>
        <dsp:cNvSpPr/>
      </dsp:nvSpPr>
      <dsp:spPr>
        <a:xfrm>
          <a:off x="4062896" y="1645920"/>
          <a:ext cx="1932607" cy="2194560"/>
        </a:xfrm>
        <a:prstGeom prst="roundRect">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smtClean="0"/>
            <a:t>Phải có đầy đủ những mẫu cứng của mã hàng, xác định mật độ mũi chỉ và các yêu cầu khác</a:t>
          </a:r>
          <a:endParaRPr lang="en-US" sz="1900" kern="1200"/>
        </a:p>
      </dsp:txBody>
      <dsp:txXfrm>
        <a:off x="4157238" y="1740262"/>
        <a:ext cx="1743923" cy="2005876"/>
      </dsp:txXfrm>
    </dsp:sp>
    <dsp:sp modelId="{91C7D8B8-889B-467A-BCBD-1F48D20A56A3}">
      <dsp:nvSpPr>
        <dsp:cNvPr id="0" name=""/>
        <dsp:cNvSpPr/>
      </dsp:nvSpPr>
      <dsp:spPr>
        <a:xfrm>
          <a:off x="6092134" y="1645920"/>
          <a:ext cx="1932607" cy="2194560"/>
        </a:xfrm>
        <a:prstGeom prst="roundRect">
          <a:avLst/>
        </a:prstGeom>
        <a:solidFill>
          <a:srgbClr val="92D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smtClean="0"/>
            <a:t>Phân loại chất lượng sản phẩm khi có những sản phẩm chưa đạt yêu cầu kỹ thuật</a:t>
          </a:r>
          <a:endParaRPr lang="en-US" sz="1900" kern="1200"/>
        </a:p>
      </dsp:txBody>
      <dsp:txXfrm>
        <a:off x="6186476" y="1740262"/>
        <a:ext cx="1743923" cy="2005876"/>
      </dsp:txXfrm>
    </dsp:sp>
    <dsp:sp modelId="{545EFD0A-6D4C-4FA6-8E83-89C860B72E48}">
      <dsp:nvSpPr>
        <dsp:cNvPr id="0" name=""/>
        <dsp:cNvSpPr/>
      </dsp:nvSpPr>
      <dsp:spPr>
        <a:xfrm>
          <a:off x="8121372" y="1645920"/>
          <a:ext cx="1932607" cy="2194560"/>
        </a:xfrm>
        <a:prstGeom prst="roundRect">
          <a:avLst/>
        </a:prstGeom>
        <a:solidFill>
          <a:srgbClr val="FFC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smtClean="0"/>
            <a:t>Nhận và giao hàng phải đúng cỡ vóc của sản phẩm</a:t>
          </a:r>
          <a:endParaRPr lang="en-US" sz="1900" kern="1200"/>
        </a:p>
      </dsp:txBody>
      <dsp:txXfrm>
        <a:off x="8215714" y="1740262"/>
        <a:ext cx="1743923" cy="2005876"/>
      </dsp:txXfrm>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1</a:t>
            </a:fld>
            <a:endParaRPr lang="en-US" altLang="en-US"/>
          </a:p>
        </p:txBody>
      </p:sp>
    </p:spTree>
    <p:extLst>
      <p:ext uri="{BB962C8B-B14F-4D97-AF65-F5344CB8AC3E}">
        <p14:creationId xmlns:p14="http://schemas.microsoft.com/office/powerpoint/2010/main" val="924702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978870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67025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67317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283758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67467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05011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19214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5910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870345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55783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52759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416747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932433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453908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16552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644346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93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41A6A1D-163E-4350-BB5F-B769E8F1E2FB}"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73328311"/>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9DBECD-7005-408F-9AB5-FE16C9BEBEA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7842150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ABCFDE-D17F-4385-8382-8F8EB449C98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78606882"/>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173E71-8C29-43C2-B3BD-C192866981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58707015"/>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B04777-5597-4B00-AB72-F9B712C87F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404066503"/>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B6F647-A774-46EF-B426-6D29282D1B0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980547"/>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404B65-D486-41AE-93B8-44A64C4BF063}"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6048142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046A8F-46F4-4F8D-86DB-FF24AF20B455}"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94961395"/>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85028E-1FE2-404D-A1BD-569C753D95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4290481"/>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AE1A8-28BF-4B13-BFB3-C1CD4A6EB7F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50949956"/>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63163-2CD2-45B3-B74E-51EE410EB97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90557265"/>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77495360"/>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034111"/>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72517348"/>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6850536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94323252"/>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84772710"/>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072502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95372434"/>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597927395"/>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880188870"/>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0904943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4E5336-7935-4EF7-BA1B-F3717DF4723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6659983"/>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03445219"/>
      </p:ext>
    </p:extLst>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51607"/>
            <a:ext cx="9067800" cy="742511"/>
          </a:xfrm>
          <a:prstGeom prst="rect">
            <a:avLst/>
          </a:prstGeom>
        </p:spPr>
        <p:txBody>
          <a:bodyPr wrap="square">
            <a:spAutoFit/>
          </a:bodyPr>
          <a:lstStyle/>
          <a:p>
            <a:pPr algn="ctr" eaLnBrk="1" hangingPunct="1">
              <a:lnSpc>
                <a:spcPct val="150000"/>
              </a:lnSpc>
              <a:defRPr/>
            </a:pPr>
            <a:r>
              <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7" name="Rectangle 6"/>
          <p:cNvSpPr/>
          <p:nvPr/>
        </p:nvSpPr>
        <p:spPr>
          <a:xfrm>
            <a:off x="0" y="405593"/>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2323" y="1539240"/>
            <a:ext cx="5931477" cy="41757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76200" y="5715000"/>
            <a:ext cx="5486400" cy="1200329"/>
          </a:xfrm>
          <a:prstGeom prst="rect">
            <a:avLst/>
          </a:prstGeom>
        </p:spPr>
        <p:txBody>
          <a:bodyPr wrap="square">
            <a:spAutoFit/>
          </a:bodyPr>
          <a:lstStyle/>
          <a:p>
            <a:pPr eaLnBrk="1" hangingPunct="1">
              <a:lnSpc>
                <a:spcPct val="150000"/>
              </a:lnSpc>
              <a:defRPr/>
            </a:pPr>
            <a:r>
              <a:rPr lang="en-US" altLang="en-US" sz="2400" b="1">
                <a:solidFill>
                  <a:srgbClr val="F4F173"/>
                </a:solidFill>
                <a:latin typeface="VNI-Times" pitchFamily="2" charset="0"/>
              </a:rPr>
              <a:t>GVHD:  LAÂM THÒ PHÖÔNG THUØY</a:t>
            </a:r>
          </a:p>
          <a:p>
            <a:pPr eaLnBrk="1" hangingPunct="1">
              <a:lnSpc>
                <a:spcPct val="150000"/>
              </a:lnSpc>
              <a:defRPr/>
            </a:pPr>
            <a:r>
              <a:rPr lang="en-US" altLang="en-US" sz="2400" b="1" smtClean="0">
                <a:solidFill>
                  <a:srgbClr val="F4F173"/>
                </a:solidFill>
                <a:latin typeface="VNI-Times" pitchFamily="2" charset="0"/>
              </a:rPr>
              <a:t>LỚP</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20T4 </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CNM1</a:t>
            </a:r>
            <a:endParaRPr lang="en-US" altLang="en-US" sz="2400">
              <a:solidFill>
                <a:srgbClr val="F4F173"/>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4" name="Group 4"/>
          <p:cNvGrpSpPr>
            <a:grpSpLocks/>
          </p:cNvGrpSpPr>
          <p:nvPr/>
        </p:nvGrpSpPr>
        <p:grpSpPr bwMode="auto">
          <a:xfrm>
            <a:off x="990601" y="243840"/>
            <a:ext cx="7860471" cy="609692"/>
            <a:chOff x="1124" y="1296"/>
            <a:chExt cx="4131" cy="2219"/>
          </a:xfrm>
          <a:solidFill>
            <a:srgbClr val="66FFCC"/>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pt-BR" alt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NỘI DUNG TỔNG QUÁT VÀ PHÂN BỔ THỜI GIAN</a:t>
              </a:r>
              <a:endParaRPr kumimoji="0" lang="en-US" altLang="en-US" sz="24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Table 2"/>
          <p:cNvGraphicFramePr>
            <a:graphicFrameLocks noGrp="1"/>
          </p:cNvGraphicFramePr>
          <p:nvPr>
            <p:extLst>
              <p:ext uri="{D42A27DB-BD31-4B8C-83A1-F6EECF244321}">
                <p14:modId xmlns:p14="http://schemas.microsoft.com/office/powerpoint/2010/main" val="3216641272"/>
              </p:ext>
            </p:extLst>
          </p:nvPr>
        </p:nvGraphicFramePr>
        <p:xfrm>
          <a:off x="990600" y="838201"/>
          <a:ext cx="7816707" cy="5667310"/>
        </p:xfrm>
        <a:graphic>
          <a:graphicData uri="http://schemas.openxmlformats.org/drawingml/2006/table">
            <a:tbl>
              <a:tblPr firstRow="1" bandRow="1">
                <a:tableStyleId>{8A107856-5554-42FB-B03E-39F5DBC370BA}</a:tableStyleId>
              </a:tblPr>
              <a:tblGrid>
                <a:gridCol w="573147">
                  <a:extLst>
                    <a:ext uri="{9D8B030D-6E8A-4147-A177-3AD203B41FA5}">
                      <a16:colId xmlns:a16="http://schemas.microsoft.com/office/drawing/2014/main" val="2181311582"/>
                    </a:ext>
                  </a:extLst>
                </a:gridCol>
                <a:gridCol w="4532253">
                  <a:extLst>
                    <a:ext uri="{9D8B030D-6E8A-4147-A177-3AD203B41FA5}">
                      <a16:colId xmlns:a16="http://schemas.microsoft.com/office/drawing/2014/main" val="4043994247"/>
                    </a:ext>
                  </a:extLst>
                </a:gridCol>
                <a:gridCol w="838200">
                  <a:extLst>
                    <a:ext uri="{9D8B030D-6E8A-4147-A177-3AD203B41FA5}">
                      <a16:colId xmlns:a16="http://schemas.microsoft.com/office/drawing/2014/main" val="3076663836"/>
                    </a:ext>
                  </a:extLst>
                </a:gridCol>
                <a:gridCol w="1066800">
                  <a:extLst>
                    <a:ext uri="{9D8B030D-6E8A-4147-A177-3AD203B41FA5}">
                      <a16:colId xmlns:a16="http://schemas.microsoft.com/office/drawing/2014/main" val="794719955"/>
                    </a:ext>
                  </a:extLst>
                </a:gridCol>
                <a:gridCol w="806307">
                  <a:extLst>
                    <a:ext uri="{9D8B030D-6E8A-4147-A177-3AD203B41FA5}">
                      <a16:colId xmlns:a16="http://schemas.microsoft.com/office/drawing/2014/main" val="2958114760"/>
                    </a:ext>
                  </a:extLst>
                </a:gridCol>
              </a:tblGrid>
              <a:tr h="681187">
                <a:tc>
                  <a:txBody>
                    <a:bodyPr/>
                    <a:lstStyle/>
                    <a:p>
                      <a:pPr algn="ctr"/>
                      <a:r>
                        <a:rPr lang="en-US" sz="2000" b="1" smtClean="0">
                          <a:solidFill>
                            <a:schemeClr val="accent1">
                              <a:lumMod val="50000"/>
                            </a:schemeClr>
                          </a:solidFill>
                        </a:rPr>
                        <a:t>Stt </a:t>
                      </a:r>
                      <a:endParaRPr lang="en-US" sz="2000" b="1">
                        <a:solidFill>
                          <a:schemeClr val="accent1">
                            <a:lumMod val="50000"/>
                          </a:schemeClr>
                        </a:solidFill>
                      </a:endParaRPr>
                    </a:p>
                  </a:txBody>
                  <a:tcPr>
                    <a:solidFill>
                      <a:srgbClr val="F4F173"/>
                    </a:solidFill>
                  </a:tcPr>
                </a:tc>
                <a:tc>
                  <a:txBody>
                    <a:bodyPr/>
                    <a:lstStyle/>
                    <a:p>
                      <a:pPr algn="ctr"/>
                      <a:r>
                        <a:rPr lang="da-DK" sz="2000" b="1" kern="1200" smtClean="0">
                          <a:solidFill>
                            <a:schemeClr val="accent1">
                              <a:lumMod val="50000"/>
                            </a:schemeClr>
                          </a:solidFill>
                          <a:effectLst/>
                        </a:rPr>
                        <a:t>Tên các bài, chương mục trong môn học</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Tổng số</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Lý</a:t>
                      </a:r>
                      <a:r>
                        <a:rPr lang="en-US" sz="2000" b="1" baseline="0" smtClean="0">
                          <a:solidFill>
                            <a:schemeClr val="accent1">
                              <a:lumMod val="50000"/>
                            </a:schemeClr>
                          </a:solidFill>
                        </a:rPr>
                        <a:t> thuyết</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Kiểm tra</a:t>
                      </a:r>
                      <a:endParaRPr lang="en-US" sz="2000" b="1">
                        <a:solidFill>
                          <a:schemeClr val="accent1">
                            <a:lumMod val="50000"/>
                          </a:schemeClr>
                        </a:solidFill>
                      </a:endParaRPr>
                    </a:p>
                  </a:txBody>
                  <a:tcPr>
                    <a:solidFill>
                      <a:srgbClr val="F4F173"/>
                    </a:solidFill>
                  </a:tcPr>
                </a:tc>
                <a:extLst>
                  <a:ext uri="{0D108BD9-81ED-4DB2-BD59-A6C34878D82A}">
                    <a16:rowId xmlns:a16="http://schemas.microsoft.com/office/drawing/2014/main" val="3841325505"/>
                  </a:ext>
                </a:extLst>
              </a:tr>
              <a:tr h="888505">
                <a:tc>
                  <a:txBody>
                    <a:bodyPr/>
                    <a:lstStyle/>
                    <a:p>
                      <a:pPr algn="ctr"/>
                      <a:r>
                        <a:rPr lang="en-US" sz="2100" smtClean="0"/>
                        <a:t>1</a:t>
                      </a:r>
                      <a:endParaRPr lang="en-US" sz="2100"/>
                    </a:p>
                  </a:txBody>
                  <a:tcPr/>
                </a:tc>
                <a:tc>
                  <a:txBody>
                    <a:bodyPr/>
                    <a:lstStyle/>
                    <a:p>
                      <a:pPr algn="just"/>
                      <a:r>
                        <a:rPr lang="da-DK" sz="2100" b="0" kern="1200" smtClean="0">
                          <a:solidFill>
                            <a:schemeClr val="dk1"/>
                          </a:solidFill>
                          <a:effectLst/>
                          <a:latin typeface="+mn-lt"/>
                          <a:ea typeface="+mn-ea"/>
                          <a:cs typeface="+mn-cs"/>
                        </a:rPr>
                        <a:t>Chương 1: </a:t>
                      </a:r>
                      <a:r>
                        <a:rPr lang="en-US" sz="2100" kern="1200" smtClean="0">
                          <a:solidFill>
                            <a:schemeClr val="dk1"/>
                          </a:solidFill>
                          <a:effectLst/>
                          <a:latin typeface="+mn-lt"/>
                          <a:ea typeface="+mn-ea"/>
                          <a:cs typeface="+mn-cs"/>
                        </a:rPr>
                        <a:t>Chuẩn bị sản xuất về nguyên phụ liệu</a:t>
                      </a:r>
                      <a:endParaRPr lang="en-US" sz="2100" kern="120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84722041"/>
                  </a:ext>
                </a:extLst>
              </a:tr>
              <a:tr h="621954">
                <a:tc>
                  <a:txBody>
                    <a:bodyPr/>
                    <a:lstStyle/>
                    <a:p>
                      <a:pPr algn="ctr"/>
                      <a:r>
                        <a:rPr lang="en-US" sz="2100" smtClean="0"/>
                        <a:t>2</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kern="1200" smtClean="0">
                          <a:solidFill>
                            <a:schemeClr val="dk1"/>
                          </a:solidFill>
                          <a:effectLst/>
                          <a:latin typeface="+mn-lt"/>
                          <a:ea typeface="+mn-ea"/>
                          <a:cs typeface="+mn-cs"/>
                        </a:rPr>
                        <a:t>Chuẩn bị sản xuất về thiết kế</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298319910"/>
                  </a:ext>
                </a:extLst>
              </a:tr>
              <a:tr h="621954">
                <a:tc>
                  <a:txBody>
                    <a:bodyPr/>
                    <a:lstStyle/>
                    <a:p>
                      <a:pPr algn="ctr"/>
                      <a:r>
                        <a:rPr lang="en-US" sz="2100" smtClean="0"/>
                        <a:t>3</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kern="1200" smtClean="0">
                          <a:solidFill>
                            <a:schemeClr val="dk1"/>
                          </a:solidFill>
                          <a:effectLst/>
                          <a:latin typeface="+mn-lt"/>
                          <a:ea typeface="+mn-ea"/>
                          <a:cs typeface="+mn-cs"/>
                        </a:rPr>
                        <a:t>Chuẩn bị sản xuất về công nghệ</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37727100"/>
                  </a:ext>
                </a:extLst>
              </a:tr>
              <a:tr h="621954">
                <a:tc>
                  <a:txBody>
                    <a:bodyPr/>
                    <a:lstStyle/>
                    <a:p>
                      <a:pPr algn="ctr"/>
                      <a:r>
                        <a:rPr lang="en-US" sz="2100" smtClean="0"/>
                        <a:t>4</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kern="1200" smtClean="0">
                          <a:solidFill>
                            <a:schemeClr val="dk1"/>
                          </a:solidFill>
                          <a:effectLst/>
                          <a:latin typeface="+mn-lt"/>
                          <a:ea typeface="+mn-ea"/>
                          <a:cs typeface="+mn-cs"/>
                        </a:rPr>
                        <a:t>Công đoạn cắt</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349688"/>
                  </a:ext>
                </a:extLst>
              </a:tr>
              <a:tr h="527097">
                <a:tc>
                  <a:txBody>
                    <a:bodyPr/>
                    <a:lstStyle/>
                    <a:p>
                      <a:pPr algn="ctr"/>
                      <a:r>
                        <a:rPr lang="en-US" sz="2100" smtClean="0"/>
                        <a:t>5</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a:t>
                      </a:r>
                      <a:r>
                        <a:rPr lang="en-US" sz="2100" kern="1200" smtClean="0">
                          <a:solidFill>
                            <a:schemeClr val="dk1"/>
                          </a:solidFill>
                          <a:effectLst/>
                          <a:latin typeface="+mn-lt"/>
                          <a:ea typeface="+mn-ea"/>
                          <a:cs typeface="+mn-cs"/>
                        </a:rPr>
                        <a:t>Công đoạn may</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0577177"/>
                  </a:ext>
                </a:extLst>
              </a:tr>
              <a:tr h="527097">
                <a:tc>
                  <a:txBody>
                    <a:bodyPr/>
                    <a:lstStyle/>
                    <a:p>
                      <a:pPr algn="ctr"/>
                      <a:r>
                        <a:rPr lang="en-US" sz="2100" smtClean="0"/>
                        <a:t>6</a:t>
                      </a:r>
                      <a:endParaRPr lang="en-US" sz="2100"/>
                    </a:p>
                  </a:txBody>
                  <a:tcPr/>
                </a:tc>
                <a:tc>
                  <a:txBody>
                    <a:bodyPr/>
                    <a:lstStyle/>
                    <a:p>
                      <a:r>
                        <a:rPr lang="da-DK" sz="2100" b="0" kern="1200" smtClean="0">
                          <a:solidFill>
                            <a:schemeClr val="dk1"/>
                          </a:solidFill>
                          <a:effectLst/>
                          <a:latin typeface="+mn-lt"/>
                          <a:ea typeface="+mn-ea"/>
                          <a:cs typeface="+mn-cs"/>
                        </a:rPr>
                        <a:t>Chương 6: </a:t>
                      </a:r>
                      <a:r>
                        <a:rPr lang="en-US" sz="2100" kern="1200" smtClean="0">
                          <a:solidFill>
                            <a:schemeClr val="dk1"/>
                          </a:solidFill>
                          <a:effectLst/>
                          <a:latin typeface="+mn-lt"/>
                          <a:ea typeface="+mn-ea"/>
                          <a:cs typeface="+mn-cs"/>
                        </a:rPr>
                        <a:t>Công đoạn hoàn thành</a:t>
                      </a:r>
                      <a:endParaRPr lang="en-US" sz="2100"/>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6531193"/>
                  </a:ext>
                </a:extLst>
              </a:tr>
              <a:tr h="120472">
                <a:tc gridSpan="5">
                  <a:txBody>
                    <a:bodyPr/>
                    <a:lstStyle/>
                    <a:p>
                      <a:pPr algn="ctr"/>
                      <a:endParaRPr lang="en-US" sz="2100"/>
                    </a:p>
                  </a:txBody>
                  <a:tcPr/>
                </a:tc>
                <a:tc hMerge="1">
                  <a:txBody>
                    <a:bodyPr/>
                    <a:lstStyle/>
                    <a:p>
                      <a:endParaRPr lang="en-US"/>
                    </a:p>
                  </a:txBody>
                  <a:tcPr/>
                </a:tc>
                <a:tc hMerge="1">
                  <a:txBody>
                    <a:bodyPr/>
                    <a:lstStyle/>
                    <a:p>
                      <a:pPr algn="ctr"/>
                      <a:endParaRPr lang="en-US" sz="2100"/>
                    </a:p>
                  </a:txBody>
                  <a:tcPr/>
                </a:tc>
                <a:tc hMerge="1">
                  <a:txBody>
                    <a:bodyPr/>
                    <a:lstStyle/>
                    <a:p>
                      <a:pPr algn="ctr"/>
                      <a:endParaRPr lang="en-US" sz="2100"/>
                    </a:p>
                  </a:txBody>
                  <a:tcPr/>
                </a:tc>
                <a:tc hMerge="1">
                  <a:txBody>
                    <a:bodyPr/>
                    <a:lstStyle/>
                    <a:p>
                      <a:pPr algn="ctr"/>
                      <a:endParaRPr lang="en-US" sz="2100"/>
                    </a:p>
                  </a:txBody>
                  <a:tcPr/>
                </a:tc>
                <a:extLst>
                  <a:ext uri="{0D108BD9-81ED-4DB2-BD59-A6C34878D82A}">
                    <a16:rowId xmlns:a16="http://schemas.microsoft.com/office/drawing/2014/main" val="4249979440"/>
                  </a:ext>
                </a:extLst>
              </a:tr>
              <a:tr h="527097">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640668432"/>
                  </a:ext>
                </a:extLst>
              </a:tr>
            </a:tbl>
          </a:graphicData>
        </a:graphic>
      </p:graphicFrame>
    </p:spTree>
    <p:extLst>
      <p:ext uri="{BB962C8B-B14F-4D97-AF65-F5344CB8AC3E}">
        <p14:creationId xmlns:p14="http://schemas.microsoft.com/office/powerpoint/2010/main" val="7598231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676400"/>
            <a:ext cx="5634037" cy="30480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370"/>
              <a:ext cx="4036" cy="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Sinh viên hãy</a:t>
              </a:r>
              <a:r>
                <a:rPr kumimoji="0" lang="en-US" sz="3200" b="1" i="0" u="none" strike="noStrike" kern="1200" cap="none" spc="0" normalizeH="0" noProof="0" smtClean="0">
                  <a:ln>
                    <a:noFill/>
                  </a:ln>
                  <a:solidFill>
                    <a:srgbClr val="0000FF"/>
                  </a:solidFill>
                  <a:uLnTx/>
                  <a:uFillTx/>
                  <a:latin typeface="Times New Roman" panose="02020603050405020304" pitchFamily="18" charset="0"/>
                  <a:cs typeface="Times New Roman" panose="02020603050405020304" pitchFamily="18" charset="0"/>
                </a:rPr>
                <a:t> </a:t>
              </a:r>
              <a:r>
                <a:rPr lang="en-US" sz="3200" b="1" smtClean="0">
                  <a:solidFill>
                    <a:srgbClr val="0000FF"/>
                  </a:solidFill>
                  <a:latin typeface="Times New Roman" panose="02020603050405020304" pitchFamily="18" charset="0"/>
                  <a:cs typeface="Times New Roman" panose="02020603050405020304" pitchFamily="18" charset="0"/>
                </a:rPr>
                <a:t>cho biết, để k</a:t>
              </a:r>
              <a:r>
                <a:rPr lang="en-US" sz="3200" b="1" smtClean="0">
                  <a:solidFill>
                    <a:srgbClr val="0000FF"/>
                  </a:solidFill>
                  <a:latin typeface="Times New Roman" panose="02020603050405020304" pitchFamily="18" charset="0"/>
                  <a:cs typeface="Times New Roman" panose="02020603050405020304" pitchFamily="18" charset="0"/>
                </a:rPr>
                <a:t>iểm </a:t>
              </a:r>
              <a:r>
                <a:rPr lang="en-US" sz="3200" b="1">
                  <a:solidFill>
                    <a:srgbClr val="0000FF"/>
                  </a:solidFill>
                  <a:latin typeface="Times New Roman" panose="02020603050405020304" pitchFamily="18" charset="0"/>
                  <a:cs typeface="Times New Roman" panose="02020603050405020304" pitchFamily="18" charset="0"/>
                </a:rPr>
                <a:t>tra chất lượng </a:t>
              </a:r>
              <a:r>
                <a:rPr lang="en-US" sz="3200" b="1">
                  <a:solidFill>
                    <a:srgbClr val="0000FF"/>
                  </a:solidFill>
                  <a:latin typeface="Times New Roman" panose="02020603050405020304" pitchFamily="18" charset="0"/>
                  <a:cs typeface="Times New Roman" panose="02020603050405020304" pitchFamily="18" charset="0"/>
                </a:rPr>
                <a:t>ép </a:t>
              </a:r>
              <a:r>
                <a:rPr lang="en-US" sz="3200" b="1" smtClean="0">
                  <a:solidFill>
                    <a:srgbClr val="0000FF"/>
                  </a:solidFill>
                  <a:latin typeface="Times New Roman" panose="02020603050405020304" pitchFamily="18" charset="0"/>
                  <a:cs typeface="Times New Roman" panose="02020603050405020304" pitchFamily="18" charset="0"/>
                </a:rPr>
                <a:t>dán ta cần làm gì</a:t>
              </a:r>
              <a:r>
                <a:rPr lang="en-US" sz="3200" b="1" smtClean="0">
                  <a:solidFill>
                    <a:srgbClr val="0000FF"/>
                  </a:solidFill>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908738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341293"/>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Sinh viên hãy cho biết, để kiểm tra chất lượng ép dán ta cần làm gì?</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6" name="Diagram 5"/>
          <p:cNvGraphicFramePr/>
          <p:nvPr>
            <p:extLst>
              <p:ext uri="{D42A27DB-BD31-4B8C-83A1-F6EECF244321}">
                <p14:modId xmlns:p14="http://schemas.microsoft.com/office/powerpoint/2010/main" val="1822652731"/>
              </p:ext>
            </p:extLst>
          </p:nvPr>
        </p:nvGraphicFramePr>
        <p:xfrm>
          <a:off x="1219200" y="1524000"/>
          <a:ext cx="7086600" cy="518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794927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1" name="Diagram group"/>
          <p:cNvGrpSpPr/>
          <p:nvPr/>
        </p:nvGrpSpPr>
        <p:grpSpPr>
          <a:xfrm>
            <a:off x="-260130" y="76200"/>
            <a:ext cx="2035748" cy="3331250"/>
            <a:chOff x="1461332" y="925434"/>
            <a:chExt cx="2035748" cy="3331250"/>
          </a:xfrm>
          <a:scene3d>
            <a:camera prst="isometricOffAxis2Left" zoom="95000"/>
            <a:lightRig rig="flat" dir="t"/>
          </a:scene3d>
        </p:grpSpPr>
        <p:grpSp>
          <p:nvGrpSpPr>
            <p:cNvPr id="12" name="Group 11"/>
            <p:cNvGrpSpPr/>
            <p:nvPr/>
          </p:nvGrpSpPr>
          <p:grpSpPr>
            <a:xfrm>
              <a:off x="1461332" y="925434"/>
              <a:ext cx="2035748" cy="3331250"/>
              <a:chOff x="1461332" y="925434"/>
              <a:chExt cx="2035748" cy="3331250"/>
            </a:xfrm>
          </p:grpSpPr>
          <p:sp>
            <p:nvSpPr>
              <p:cNvPr id="13" name="Round Same Side Corner Rectangle 12"/>
              <p:cNvSpPr/>
              <p:nvPr/>
            </p:nvSpPr>
            <p:spPr>
              <a:xfrm rot="16200000">
                <a:off x="813581" y="1573185"/>
                <a:ext cx="3331250" cy="2035747"/>
              </a:xfrm>
              <a:prstGeom prst="round2SameRect">
                <a:avLst>
                  <a:gd name="adj1" fmla="val 16670"/>
                  <a:gd name="adj2" fmla="val 0"/>
                </a:avLst>
              </a:prstGeom>
              <a:solidFill>
                <a:srgbClr val="CC6600"/>
              </a:solidFill>
              <a:sp3d z="-381000" extrusionH="63500" contourW="12700" prstMaterial="matte">
                <a:contourClr>
                  <a:schemeClr val="lt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 name="Round Same Side Corner Rectangle 4"/>
              <p:cNvSpPr txBox="1"/>
              <p:nvPr/>
            </p:nvSpPr>
            <p:spPr>
              <a:xfrm rot="21600000">
                <a:off x="1560728" y="1024829"/>
                <a:ext cx="1936352" cy="3132460"/>
              </a:xfrm>
              <a:prstGeom prst="rect">
                <a:avLst/>
              </a:prstGeom>
              <a:sp3d z="-381000"/>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121920" tIns="203200" rIns="182880" bIns="203200" numCol="1" spcCol="1270" anchor="t" anchorCtr="0">
                <a:noAutofit/>
              </a:bodyPr>
              <a:lstStyle/>
              <a:p>
                <a:pPr marL="0" marR="0" lvl="0" indent="0" algn="l" defTabSz="1422400" rtl="0" eaLnBrk="0" fontAlgn="base" latinLnBrk="0" hangingPunct="0">
                  <a:lnSpc>
                    <a:spcPct val="90000"/>
                  </a:lnSpc>
                  <a:spcBef>
                    <a:spcPct val="0"/>
                  </a:spcBef>
                  <a:spcAft>
                    <a:spcPct val="35000"/>
                  </a:spcAft>
                  <a:buClrTx/>
                  <a:buSzTx/>
                  <a:buFontTx/>
                  <a:buNone/>
                  <a:tabLst/>
                  <a:defRPr/>
                </a:pPr>
                <a:r>
                  <a:rPr kumimoji="0" lang="en-US" sz="3200" b="1" i="0" u="none" strike="noStrike" kern="1200" cap="none" spc="0" normalizeH="0" baseline="0" noProof="0" smtClean="0">
                    <a:ln>
                      <a:noFill/>
                    </a:ln>
                    <a:solidFill>
                      <a:srgbClr val="FFFFFF"/>
                    </a:solidFill>
                    <a:effectLst/>
                    <a:uLnTx/>
                    <a:uFillTx/>
                    <a:latin typeface="Arial"/>
                    <a:ea typeface="+mn-ea"/>
                    <a:cs typeface="Arial"/>
                  </a:rPr>
                  <a:t>Kiểm tra độ bám dính của mex vào vải</a:t>
                </a:r>
                <a:endParaRPr kumimoji="0" lang="en-US" sz="3200" b="0" i="0" u="none" strike="noStrike" kern="1200" cap="none" spc="0" normalizeH="0" baseline="0" noProof="0">
                  <a:ln>
                    <a:noFill/>
                  </a:ln>
                  <a:solidFill>
                    <a:srgbClr val="FFFFFF"/>
                  </a:solidFill>
                  <a:effectLst/>
                  <a:uLnTx/>
                  <a:uFillTx/>
                  <a:latin typeface="Arial"/>
                  <a:ea typeface="+mn-ea"/>
                  <a:cs typeface="Arial"/>
                </a:endParaRPr>
              </a:p>
            </p:txBody>
          </p:sp>
        </p:grpSp>
      </p:grpSp>
      <p:sp>
        <p:nvSpPr>
          <p:cNvPr id="15" name="Vertical Scroll 14"/>
          <p:cNvSpPr/>
          <p:nvPr/>
        </p:nvSpPr>
        <p:spPr bwMode="auto">
          <a:xfrm>
            <a:off x="1282270" y="162912"/>
            <a:ext cx="4495800" cy="6642538"/>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Ta ép dán mex lên vải có kích thước 10 x 20cm. Các thông số nhiệt độ, áp suất và thời gian phù hợp với loại mex và nguyên liệu. Sau đó tách lớp vải và lớp mex ra đến 1/2 chiều dài. Đưa mẫu vật đó vào đo ở máy đo cường lực kéo đứt (cường lực dùng để kéo tách hoàn toàn lớp mex và vải).</a:t>
            </a:r>
          </a:p>
        </p:txBody>
      </p:sp>
      <p:sp>
        <p:nvSpPr>
          <p:cNvPr id="17" name="Vertical Scroll 16"/>
          <p:cNvSpPr/>
          <p:nvPr/>
        </p:nvSpPr>
        <p:spPr bwMode="auto">
          <a:xfrm>
            <a:off x="4918840" y="683170"/>
            <a:ext cx="4191000" cy="6119650"/>
          </a:xfrm>
          <a:prstGeom prst="verticalScroll">
            <a:avLst/>
          </a:prstGeom>
          <a:no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rPr>
              <a:t>- Lúc chi tiết ép còn nóng khoảng 50</a:t>
            </a:r>
            <a:r>
              <a:rPr kumimoji="0" lang="en-US" sz="2800" b="0" i="0" u="none" strike="noStrike" kern="1200" cap="none" spc="0" normalizeH="0" baseline="30000" noProof="0">
                <a:ln>
                  <a:noFill/>
                </a:ln>
                <a:solidFill>
                  <a:srgbClr val="7030A0"/>
                </a:solidFill>
                <a:effectLst/>
                <a:uLnTx/>
                <a:uFillTx/>
                <a:latin typeface="Times New Roman" panose="02020603050405020304" pitchFamily="18" charset="0"/>
                <a:ea typeface="+mn-ea"/>
                <a:cs typeface="Times New Roman" panose="02020603050405020304" pitchFamily="18" charset="0"/>
              </a:rPr>
              <a:t>0</a:t>
            </a:r>
            <a:r>
              <a:rPr kumimoji="0" lang="en-US" sz="2800" b="0"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rPr>
              <a:t>C ta tách mex và vải ra nếu thấy lớp keo dính chảy đều ra toàn bộ bề mặt tiếp xúc thì đạt yêu cầu. Lúc chi tiết khô, nếu thấy hạt keo dính đều ở 2 bên mép vải của 2 chi tiết thì chất lượng ép dán đạt yêu cầu.</a:t>
            </a:r>
          </a:p>
        </p:txBody>
      </p:sp>
    </p:spTree>
    <p:extLst>
      <p:ext uri="{BB962C8B-B14F-4D97-AF65-F5344CB8AC3E}">
        <p14:creationId xmlns:p14="http://schemas.microsoft.com/office/powerpoint/2010/main" val="31542033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5" name="Vertical Scroll 14"/>
          <p:cNvSpPr/>
          <p:nvPr/>
        </p:nvSpPr>
        <p:spPr bwMode="auto">
          <a:xfrm>
            <a:off x="2577670" y="1447800"/>
            <a:ext cx="4737530" cy="3951888"/>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Mẫu vật sau khi ép dán chờ cho nguội và khô đem đi giặt và ủi khoảng 10 lần. Nếu thấy mex bị bong dộp khỏi vải thì chất lượng ép dán không đạt yêu cầu.</a:t>
            </a:r>
          </a:p>
        </p:txBody>
      </p:sp>
      <p:grpSp>
        <p:nvGrpSpPr>
          <p:cNvPr id="9" name="Diagram group"/>
          <p:cNvGrpSpPr/>
          <p:nvPr/>
        </p:nvGrpSpPr>
        <p:grpSpPr>
          <a:xfrm>
            <a:off x="-260130" y="121401"/>
            <a:ext cx="2035747" cy="3331250"/>
            <a:chOff x="3589518" y="925434"/>
            <a:chExt cx="2035747" cy="3331250"/>
          </a:xfrm>
          <a:scene3d>
            <a:camera prst="isometricOffAxis2Left" zoom="95000"/>
            <a:lightRig rig="flat" dir="t"/>
          </a:scene3d>
        </p:grpSpPr>
        <p:grpSp>
          <p:nvGrpSpPr>
            <p:cNvPr id="10" name="Group 9"/>
            <p:cNvGrpSpPr/>
            <p:nvPr/>
          </p:nvGrpSpPr>
          <p:grpSpPr>
            <a:xfrm>
              <a:off x="3589518" y="925434"/>
              <a:ext cx="2035747" cy="3331250"/>
              <a:chOff x="3589518" y="925434"/>
              <a:chExt cx="2035747" cy="3331250"/>
            </a:xfrm>
          </p:grpSpPr>
          <p:sp>
            <p:nvSpPr>
              <p:cNvPr id="18" name="Round Same Side Corner Rectangle 17"/>
              <p:cNvSpPr/>
              <p:nvPr/>
            </p:nvSpPr>
            <p:spPr>
              <a:xfrm rot="5400000">
                <a:off x="2941767" y="1573185"/>
                <a:ext cx="3331250" cy="2035747"/>
              </a:xfrm>
              <a:prstGeom prst="round2SameRect">
                <a:avLst>
                  <a:gd name="adj1" fmla="val 16670"/>
                  <a:gd name="adj2" fmla="val 0"/>
                </a:avLst>
              </a:prstGeom>
              <a:solidFill>
                <a:srgbClr val="FFC000"/>
              </a:solidFill>
              <a:sp3d z="-381000" extrusionH="63500" contourW="12700" prstMaterial="matte">
                <a:contourClr>
                  <a:schemeClr val="lt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9" name="Round Same Side Corner Rectangle 4"/>
              <p:cNvSpPr txBox="1"/>
              <p:nvPr/>
            </p:nvSpPr>
            <p:spPr>
              <a:xfrm>
                <a:off x="3589519" y="1024829"/>
                <a:ext cx="1936352" cy="3132460"/>
              </a:xfrm>
              <a:prstGeom prst="rect">
                <a:avLst/>
              </a:prstGeom>
              <a:sp3d z="-381000"/>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182880" tIns="203200" rIns="121920" bIns="203200" numCol="1" spcCol="1270" anchor="t" anchorCtr="0">
                <a:noAutofit/>
              </a:bodyPr>
              <a:lstStyle/>
              <a:p>
                <a:pPr marL="0" marR="0" lvl="0" indent="0" algn="l" defTabSz="1422400" rtl="0" eaLnBrk="0" fontAlgn="base" latinLnBrk="0" hangingPunct="0">
                  <a:lnSpc>
                    <a:spcPct val="90000"/>
                  </a:lnSpc>
                  <a:spcBef>
                    <a:spcPct val="0"/>
                  </a:spcBef>
                  <a:spcAft>
                    <a:spcPct val="35000"/>
                  </a:spcAft>
                  <a:buClrTx/>
                  <a:buSzTx/>
                  <a:buFontTx/>
                  <a:buNone/>
                  <a:tabLst/>
                  <a:defRPr/>
                </a:pPr>
                <a:r>
                  <a:rPr kumimoji="0" lang="en-US" sz="3200" b="1" i="0" u="none" strike="noStrike" kern="1200" cap="none" spc="0" normalizeH="0" baseline="0" noProof="0" smtClean="0">
                    <a:ln>
                      <a:noFill/>
                    </a:ln>
                    <a:solidFill>
                      <a:srgbClr val="FFFFFF"/>
                    </a:solidFill>
                    <a:effectLst/>
                    <a:uLnTx/>
                    <a:uFillTx/>
                    <a:latin typeface="Arial"/>
                    <a:ea typeface="+mn-ea"/>
                    <a:cs typeface="Arial"/>
                  </a:rPr>
                  <a:t>Thử độ bền của mex trong sử dụng</a:t>
                </a:r>
                <a:endParaRPr kumimoji="0" lang="en-US" sz="3200" b="0" i="0" u="none" strike="noStrike" kern="1200" cap="none" spc="0" normalizeH="0" baseline="0" noProof="0">
                  <a:ln>
                    <a:noFill/>
                  </a:ln>
                  <a:solidFill>
                    <a:srgbClr val="FFFFFF"/>
                  </a:solidFill>
                  <a:effectLst/>
                  <a:uLnTx/>
                  <a:uFillTx/>
                  <a:latin typeface="Arial"/>
                  <a:ea typeface="+mn-ea"/>
                  <a:cs typeface="Arial"/>
                </a:endParaRPr>
              </a:p>
            </p:txBody>
          </p:sp>
        </p:grpSp>
      </p:grpSp>
    </p:spTree>
    <p:extLst>
      <p:ext uri="{BB962C8B-B14F-4D97-AF65-F5344CB8AC3E}">
        <p14:creationId xmlns:p14="http://schemas.microsoft.com/office/powerpoint/2010/main" val="35889220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Sinh viên</a:t>
              </a:r>
              <a:r>
                <a:rPr kumimoji="0" lang="en-US" sz="3200" b="1" i="0" u="none" strike="noStrike" kern="1200" cap="none" spc="0" normalizeH="0" noProof="0" smtClean="0">
                  <a:ln>
                    <a:noFill/>
                  </a:ln>
                  <a:solidFill>
                    <a:srgbClr val="0000FF"/>
                  </a:solidFill>
                  <a:uLnTx/>
                  <a:uFillTx/>
                  <a:latin typeface="Times New Roman" panose="02020603050405020304" pitchFamily="18" charset="0"/>
                  <a:cs typeface="Times New Roman" panose="02020603050405020304" pitchFamily="18" charset="0"/>
                </a:rPr>
                <a:t> hãy </a:t>
              </a:r>
              <a:r>
                <a:rPr lang="en-US" sz="3200" b="1" smtClean="0">
                  <a:solidFill>
                    <a:srgbClr val="0000FF"/>
                  </a:solidFill>
                  <a:latin typeface="Times New Roman" panose="02020603050405020304" pitchFamily="18" charset="0"/>
                  <a:cs typeface="Times New Roman" panose="02020603050405020304" pitchFamily="18" charset="0"/>
                </a:rPr>
                <a:t>nêu </a:t>
              </a:r>
              <a:r>
                <a:rPr lang="en-US" sz="3200" b="1" smtClean="0">
                  <a:solidFill>
                    <a:srgbClr val="0000FF"/>
                  </a:solidFill>
                  <a:latin typeface="Times New Roman" panose="02020603050405020304" pitchFamily="18" charset="0"/>
                  <a:cs typeface="Times New Roman" panose="02020603050405020304" pitchFamily="18" charset="0"/>
                </a:rPr>
                <a:t>n</a:t>
              </a:r>
              <a:r>
                <a:rPr lang="en-US" sz="3200" b="1" smtClean="0">
                  <a:solidFill>
                    <a:srgbClr val="0000FF"/>
                  </a:solidFill>
                  <a:latin typeface="Times New Roman" panose="02020603050405020304" pitchFamily="18" charset="0"/>
                  <a:cs typeface="Times New Roman" panose="02020603050405020304" pitchFamily="18" charset="0"/>
                </a:rPr>
                <a:t>guyên </a:t>
              </a:r>
              <a:r>
                <a:rPr lang="en-US" sz="3200" b="1">
                  <a:solidFill>
                    <a:srgbClr val="0000FF"/>
                  </a:solidFill>
                  <a:latin typeface="Times New Roman" panose="02020603050405020304" pitchFamily="18" charset="0"/>
                  <a:cs typeface="Times New Roman" panose="02020603050405020304" pitchFamily="18" charset="0"/>
                </a:rPr>
                <a:t>nhân dẫn đến chất lượng ép dán không đạt yêu cầu</a:t>
              </a: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0719957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Sinh viên hãy nêu nguyên nhân dẫn đến chất lượng ép dán không đạt yêu cầu?</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6" name="Diagram 5"/>
          <p:cNvGraphicFramePr/>
          <p:nvPr>
            <p:extLst>
              <p:ext uri="{D42A27DB-BD31-4B8C-83A1-F6EECF244321}">
                <p14:modId xmlns:p14="http://schemas.microsoft.com/office/powerpoint/2010/main" val="2745580071"/>
              </p:ext>
            </p:extLst>
          </p:nvPr>
        </p:nvGraphicFramePr>
        <p:xfrm>
          <a:off x="52136" y="533400"/>
          <a:ext cx="9039729"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9300134"/>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5</a:t>
            </a:r>
            <a:r>
              <a:rPr lang="en-US" altLang="en-US" sz="4200" b="1" smtClean="0">
                <a:solidFill>
                  <a:srgbClr val="00FFFF"/>
                </a:solidFill>
                <a:latin typeface="+mj-lt"/>
              </a:rPr>
              <a:t> </a:t>
            </a:r>
          </a:p>
          <a:p>
            <a:pPr marL="0" indent="0" algn="ctr">
              <a:buNone/>
            </a:pPr>
            <a:r>
              <a:rPr lang="en-US" sz="4400" b="1" smtClean="0">
                <a:solidFill>
                  <a:schemeClr val="bg2">
                    <a:lumMod val="20000"/>
                    <a:lumOff val="80000"/>
                  </a:schemeClr>
                </a:solidFill>
                <a:effectLst/>
              </a:rPr>
              <a:t>CÔNG ĐOẠN MAY</a:t>
            </a:r>
          </a:p>
        </p:txBody>
      </p:sp>
    </p:spTree>
    <p:extLst>
      <p:ext uri="{BB962C8B-B14F-4D97-AF65-F5344CB8AC3E}">
        <p14:creationId xmlns:p14="http://schemas.microsoft.com/office/powerpoint/2010/main" val="3122735569"/>
      </p:ext>
    </p:extLst>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1892826"/>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KIẾN THỨC</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biết mô hình sản xuất ở giai đoạn may và biết cách triển khai một số công việc ở giai đoạn này một cách hợp lý.</a:t>
            </a: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3313531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 NĂNG</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triển khai được các công đoạn may ở xí nghiệp.</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9595476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 ĐỘ</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nhận thức tầm quan trọng của công đoạn may.</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753275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077720"/>
            <a:chOff x="4688962" y="4704359"/>
            <a:chExt cx="986857" cy="986857"/>
          </a:xfrm>
          <a:solidFill>
            <a:srgbClr val="6600CC"/>
          </a:solidFill>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a:grpFill/>
          </p:grpSpPr>
          <p:sp>
            <p:nvSpPr>
              <p:cNvPr id="5" name="Oval 4"/>
              <p:cNvSpPr/>
              <p:nvPr/>
            </p:nvSpPr>
            <p:spPr>
              <a:xfrm>
                <a:off x="4688962" y="4704359"/>
                <a:ext cx="986857" cy="986857"/>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76592532"/>
              </p:ext>
            </p:extLst>
          </p:nvPr>
        </p:nvGraphicFramePr>
        <p:xfrm>
          <a:off x="-40531" y="19050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2352991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716847"/>
          </a:xfrm>
          <a:prstGeom prst="roundRect">
            <a:avLst>
              <a:gd name="adj" fmla="val 16667"/>
            </a:avLst>
          </a:prstGeom>
          <a:solidFill>
            <a:srgbClr val="6600CC"/>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5:</a:t>
            </a:r>
            <a:r>
              <a:rPr kumimoji="0" lang="en-US" altLang="en-US" sz="28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 ĐOẠN MAY</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852850"/>
            <a:ext cx="8585477" cy="630053"/>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2.1 </a:t>
              </a:r>
              <a:r>
                <a:rPr lang="en-US" b="1"/>
                <a:t>Mô hình công đoạn </a:t>
              </a:r>
              <a:r>
                <a:rPr lang="en-US" b="1" smtClean="0"/>
                <a:t>may</a:t>
              </a:r>
              <a:endParaRPr lang="en-US" b="1"/>
            </a:p>
          </p:txBody>
        </p:sp>
      </p:grpSp>
      <p:sp>
        <p:nvSpPr>
          <p:cNvPr id="20" name="Oval 19"/>
          <p:cNvSpPr/>
          <p:nvPr/>
        </p:nvSpPr>
        <p:spPr>
          <a:xfrm>
            <a:off x="52136" y="7620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pic>
        <p:nvPicPr>
          <p:cNvPr id="11" name="Picture 10"/>
          <p:cNvPicPr/>
          <p:nvPr/>
        </p:nvPicPr>
        <p:blipFill>
          <a:blip r:embed="rId3">
            <a:extLst>
              <a:ext uri="{28A0092B-C50C-407E-A947-70E740481C1C}">
                <a14:useLocalDpi xmlns:a14="http://schemas.microsoft.com/office/drawing/2010/main" val="0"/>
              </a:ext>
            </a:extLst>
          </a:blip>
          <a:stretch>
            <a:fillRect/>
          </a:stretch>
        </p:blipFill>
        <p:spPr>
          <a:xfrm>
            <a:off x="2387418" y="1584263"/>
            <a:ext cx="3976086" cy="5273737"/>
          </a:xfrm>
          <a:prstGeom prst="rect">
            <a:avLst/>
          </a:prstGeom>
        </p:spPr>
      </p:pic>
    </p:spTree>
    <p:extLst>
      <p:ext uri="{BB962C8B-B14F-4D97-AF65-F5344CB8AC3E}">
        <p14:creationId xmlns:p14="http://schemas.microsoft.com/office/powerpoint/2010/main" val="17430999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716847"/>
          </a:xfrm>
          <a:prstGeom prst="roundRect">
            <a:avLst>
              <a:gd name="adj" fmla="val 16667"/>
            </a:avLst>
          </a:prstGeom>
          <a:solidFill>
            <a:srgbClr val="6600CC"/>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5: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 ĐOẠN MAY</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852850"/>
            <a:ext cx="8585477" cy="630053"/>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2.2 </a:t>
              </a:r>
              <a:r>
                <a:rPr lang="en-US" b="1"/>
                <a:t>Triển khai dây chuyền sản xuất</a:t>
              </a:r>
              <a:endParaRPr kumimoji="0" lang="en-US" sz="2800" b="1"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506388" y="1718440"/>
            <a:ext cx="8585477" cy="647318"/>
            <a:chOff x="533437" y="343294"/>
            <a:chExt cx="8585477" cy="746718"/>
          </a:xfrm>
          <a:solidFill>
            <a:schemeClr val="accent1">
              <a:lumMod val="90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43294"/>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r>
                <a:rPr lang="en-US" b="1"/>
                <a:t>2.2.1 Kiểm tra bán thành phẩm </a:t>
              </a:r>
              <a:endParaRPr lang="en-US"/>
            </a:p>
          </p:txBody>
        </p:sp>
      </p:grpSp>
      <p:sp>
        <p:nvSpPr>
          <p:cNvPr id="3" name="Right Arrow Callout 2"/>
          <p:cNvSpPr/>
          <p:nvPr/>
        </p:nvSpPr>
        <p:spPr bwMode="auto">
          <a:xfrm>
            <a:off x="128335" y="2514600"/>
            <a:ext cx="3810000" cy="4046730"/>
          </a:xfrm>
          <a:prstGeom prst="rightArrowCallou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Bán thành phẩm phải được kiểm tra đầy đủ trước khi đưa vào sản xuất như ký hiệu mã hàng, cỡ vóc, màu sắc, số lượng chi tiết</a:t>
            </a:r>
          </a:p>
        </p:txBody>
      </p:sp>
      <p:sp>
        <p:nvSpPr>
          <p:cNvPr id="15" name="Right Arrow Callout 14"/>
          <p:cNvSpPr/>
          <p:nvPr/>
        </p:nvSpPr>
        <p:spPr bwMode="auto">
          <a:xfrm>
            <a:off x="3977748" y="2514600"/>
            <a:ext cx="2856187" cy="4046730"/>
          </a:xfrm>
          <a:prstGeom prst="rightArrowCallou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Kiểm tra cách sử dụng nguyên phụ liệu như màu sắc, thiết bị… có đúng không</a:t>
            </a:r>
          </a:p>
        </p:txBody>
      </p:sp>
      <p:sp>
        <p:nvSpPr>
          <p:cNvPr id="4" name="Rectangle 3"/>
          <p:cNvSpPr/>
          <p:nvPr/>
        </p:nvSpPr>
        <p:spPr bwMode="auto">
          <a:xfrm>
            <a:off x="6873348" y="2514600"/>
            <a:ext cx="2118252" cy="4046730"/>
          </a:xfrm>
          <a:prstGeom prst="rect">
            <a:avLst/>
          </a:prstGeom>
          <a:solidFill>
            <a:srgbClr val="456C44"/>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Trường hợp phát sinh những yếu tố không phù hợp phải kịp thời sửa chữa và xử lý trước khi rải chuyền</a:t>
            </a:r>
          </a:p>
        </p:txBody>
      </p:sp>
    </p:spTree>
    <p:extLst>
      <p:ext uri="{BB962C8B-B14F-4D97-AF65-F5344CB8AC3E}">
        <p14:creationId xmlns:p14="http://schemas.microsoft.com/office/powerpoint/2010/main" val="40759848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01323" y="114682"/>
            <a:ext cx="8585477" cy="647318"/>
            <a:chOff x="533437" y="343294"/>
            <a:chExt cx="8585477" cy="746718"/>
          </a:xfrm>
          <a:solidFill>
            <a:schemeClr val="accent1">
              <a:lumMod val="90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43294"/>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800" b="1" i="0" u="none" strike="noStrike" kern="1200" cap="none" spc="0" normalizeH="0" baseline="0" noProof="0" smtClean="0">
                  <a:ln>
                    <a:noFill/>
                  </a:ln>
                  <a:solidFill>
                    <a:srgbClr val="FFFFFF"/>
                  </a:solidFill>
                  <a:effectLst/>
                  <a:uLnTx/>
                  <a:uFillTx/>
                  <a:latin typeface="Arial"/>
                  <a:ea typeface="+mn-ea"/>
                  <a:cs typeface="Arial"/>
                </a:rPr>
                <a:t>2.2.2 </a:t>
              </a:r>
              <a:r>
                <a:rPr lang="en-US" b="1"/>
                <a:t>Bố trí lao động trong chuyền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6" name="Vertical Scroll 5"/>
          <p:cNvSpPr/>
          <p:nvPr/>
        </p:nvSpPr>
        <p:spPr bwMode="auto">
          <a:xfrm>
            <a:off x="44670" y="1132490"/>
            <a:ext cx="2971800" cy="4648200"/>
          </a:xfrm>
          <a:prstGeom prst="verticalScroll">
            <a:avLst/>
          </a:prstGeom>
          <a:solidFill>
            <a:schemeClr val="accent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Dựa vào bảng qui trình công nghệ và dự kiến thiết kế chuyền để bố trí lao động và thiết bị cụ thể trên từng vị trí làm việc</a:t>
            </a:r>
          </a:p>
        </p:txBody>
      </p:sp>
      <p:sp>
        <p:nvSpPr>
          <p:cNvPr id="17" name="Vertical Scroll 16"/>
          <p:cNvSpPr/>
          <p:nvPr/>
        </p:nvSpPr>
        <p:spPr bwMode="auto">
          <a:xfrm>
            <a:off x="2787869" y="1132490"/>
            <a:ext cx="2971800" cy="4648200"/>
          </a:xfrm>
          <a:prstGeom prst="verticalScroll">
            <a:avLst/>
          </a:prstGeom>
          <a:solidFill>
            <a:schemeClr val="accent3">
              <a:lumMod val="9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Cần cân đối lại thiết bị theo yêu cầu của thiết kế chuyền</a:t>
            </a:r>
          </a:p>
        </p:txBody>
      </p:sp>
      <p:sp>
        <p:nvSpPr>
          <p:cNvPr id="23" name="Vertical Scroll 22"/>
          <p:cNvSpPr/>
          <p:nvPr/>
        </p:nvSpPr>
        <p:spPr bwMode="auto">
          <a:xfrm>
            <a:off x="5531068" y="1132490"/>
            <a:ext cx="3581402" cy="5638800"/>
          </a:xfrm>
          <a:prstGeom prst="verticalScroll">
            <a:avLst/>
          </a:prstGeom>
          <a:solidFill>
            <a:schemeClr val="accent3">
              <a:lumMod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Khi bố trí thiết bị theo yêu cầu của mã hàng, người tổ trưởng phải biết sắp xếp và bố trí lao động sao cho sử dụng hết năng suất máy, bảo đảm hợp lý các bước công việc lưu thông thuận tiện</a:t>
            </a:r>
          </a:p>
        </p:txBody>
      </p:sp>
    </p:spTree>
    <p:extLst>
      <p:ext uri="{BB962C8B-B14F-4D97-AF65-F5344CB8AC3E}">
        <p14:creationId xmlns:p14="http://schemas.microsoft.com/office/powerpoint/2010/main" val="25673107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circle(in)">
                                      <p:cBhvr>
                                        <p:cTn id="17" dur="20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circle(in)">
                                      <p:cBhvr>
                                        <p:cTn id="22"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7" grpId="0"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01323" y="114682"/>
            <a:ext cx="8585477" cy="647318"/>
            <a:chOff x="533437" y="343294"/>
            <a:chExt cx="8585477" cy="746718"/>
          </a:xfrm>
          <a:solidFill>
            <a:schemeClr val="accent1">
              <a:lumMod val="90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43294"/>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2.2.2 </a:t>
              </a:r>
              <a:r>
                <a:rPr kumimoji="0" lang="en-US" sz="2800" b="1" i="0" u="none" strike="noStrike" kern="1200" cap="none" spc="0" normalizeH="0" baseline="0" noProof="0">
                  <a:ln>
                    <a:noFill/>
                  </a:ln>
                  <a:solidFill>
                    <a:srgbClr val="FFFFFF"/>
                  </a:solidFill>
                  <a:effectLst/>
                  <a:uLnTx/>
                  <a:uFillTx/>
                  <a:latin typeface="Arial"/>
                  <a:ea typeface="+mn-ea"/>
                  <a:cs typeface="Arial"/>
                </a:rPr>
                <a:t>Bố trí lao động trong chuyền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6" name="Vertical Scroll 5"/>
          <p:cNvSpPr/>
          <p:nvPr/>
        </p:nvSpPr>
        <p:spPr bwMode="auto">
          <a:xfrm>
            <a:off x="685800" y="1132490"/>
            <a:ext cx="4146330" cy="5268310"/>
          </a:xfrm>
          <a:prstGeom prst="verticalScroll">
            <a:avLst/>
          </a:prstGeom>
          <a:solidFill>
            <a:schemeClr val="accent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Chuẩn bị các công cụ cải tiến trước khi rảii chuyền như cử, gá lắp, chân vịt diễu, mẫu ủi, mẫu chấm dấu và các loại máy chuyên dùng khác như máy may nẹp, máy may gân…</a:t>
            </a:r>
          </a:p>
        </p:txBody>
      </p:sp>
      <p:sp>
        <p:nvSpPr>
          <p:cNvPr id="23" name="Vertical Scroll 22"/>
          <p:cNvSpPr/>
          <p:nvPr/>
        </p:nvSpPr>
        <p:spPr bwMode="auto">
          <a:xfrm>
            <a:off x="4527330" y="1138873"/>
            <a:ext cx="3581400" cy="5261927"/>
          </a:xfrm>
          <a:prstGeom prst="verticalScroll">
            <a:avLst/>
          </a:prstGeom>
          <a:solidFill>
            <a:schemeClr val="accent1">
              <a:lumMod val="9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Căn cứ vào khả năng và trình độ người công nhân để bố trí phù hợp từng bước công việc</a:t>
            </a:r>
          </a:p>
        </p:txBody>
      </p:sp>
    </p:spTree>
    <p:extLst>
      <p:ext uri="{BB962C8B-B14F-4D97-AF65-F5344CB8AC3E}">
        <p14:creationId xmlns:p14="http://schemas.microsoft.com/office/powerpoint/2010/main" val="12667635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01323" y="114682"/>
            <a:ext cx="8585477" cy="647318"/>
            <a:chOff x="533437" y="343294"/>
            <a:chExt cx="8585477" cy="746718"/>
          </a:xfrm>
          <a:solidFill>
            <a:schemeClr val="accent1">
              <a:lumMod val="90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43294"/>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2.2.2 </a:t>
              </a:r>
              <a:r>
                <a:rPr kumimoji="0" lang="en-US" sz="2800" b="1" i="0" u="none" strike="noStrike" kern="1200" cap="none" spc="0" normalizeH="0" baseline="0" noProof="0">
                  <a:ln>
                    <a:noFill/>
                  </a:ln>
                  <a:solidFill>
                    <a:srgbClr val="FFFFFF"/>
                  </a:solidFill>
                  <a:effectLst/>
                  <a:uLnTx/>
                  <a:uFillTx/>
                  <a:latin typeface="Arial"/>
                  <a:ea typeface="+mn-ea"/>
                  <a:cs typeface="Arial"/>
                </a:rPr>
                <a:t>Bố trí lao động trong chuyền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6" name="Vertical Scroll 5"/>
          <p:cNvSpPr/>
          <p:nvPr/>
        </p:nvSpPr>
        <p:spPr bwMode="auto">
          <a:xfrm>
            <a:off x="685800" y="1132490"/>
            <a:ext cx="4146330" cy="5268310"/>
          </a:xfrm>
          <a:prstGeom prst="verticalScroll">
            <a:avLst/>
          </a:prstGeom>
          <a:solidFill>
            <a:schemeClr val="bg2">
              <a:lumMod val="40000"/>
              <a:lumOff val="6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Lập bảng phân chia từng công đoạn, phổ biến cụ thể nhiệm vụ từng người </a:t>
            </a:r>
          </a:p>
        </p:txBody>
      </p:sp>
      <p:sp>
        <p:nvSpPr>
          <p:cNvPr id="23" name="Vertical Scroll 22"/>
          <p:cNvSpPr/>
          <p:nvPr/>
        </p:nvSpPr>
        <p:spPr bwMode="auto">
          <a:xfrm>
            <a:off x="4527330" y="1138873"/>
            <a:ext cx="3581400" cy="5261927"/>
          </a:xfrm>
          <a:prstGeom prst="verticalScroll">
            <a:avLst/>
          </a:prstGeom>
          <a:solidFill>
            <a:schemeClr val="bg2">
              <a:lumMod val="60000"/>
              <a:lumOff val="4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Công khai mối quan hệ giữa yêu cầu kỹ thuật và lao động tiền lương cho công nhân thông hiểu</a:t>
            </a:r>
          </a:p>
        </p:txBody>
      </p:sp>
    </p:spTree>
    <p:extLst>
      <p:ext uri="{BB962C8B-B14F-4D97-AF65-F5344CB8AC3E}">
        <p14:creationId xmlns:p14="http://schemas.microsoft.com/office/powerpoint/2010/main" val="19801233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01323" y="114682"/>
            <a:ext cx="8585477" cy="647318"/>
            <a:chOff x="533437" y="343294"/>
            <a:chExt cx="8585477" cy="746718"/>
          </a:xfrm>
          <a:solidFill>
            <a:schemeClr val="accent1">
              <a:lumMod val="90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43294"/>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800" b="1" i="0" u="none" strike="noStrike" kern="1200" cap="none" spc="0" normalizeH="0" baseline="0" noProof="0" smtClean="0">
                  <a:ln>
                    <a:noFill/>
                  </a:ln>
                  <a:solidFill>
                    <a:srgbClr val="FFFFFF"/>
                  </a:solidFill>
                  <a:effectLst/>
                  <a:uLnTx/>
                  <a:uFillTx/>
                  <a:latin typeface="Arial"/>
                  <a:ea typeface="+mn-ea"/>
                  <a:cs typeface="Arial"/>
                </a:rPr>
                <a:t>2.2.3 </a:t>
              </a:r>
              <a:r>
                <a:rPr lang="en-US" b="1"/>
                <a:t>Điều động rải chuyền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Folded Corner 1"/>
          <p:cNvSpPr/>
          <p:nvPr/>
        </p:nvSpPr>
        <p:spPr bwMode="auto">
          <a:xfrm>
            <a:off x="914400" y="990600"/>
            <a:ext cx="3505200" cy="5553464"/>
          </a:xfrm>
          <a:prstGeom prst="foldedCorner">
            <a:avLst/>
          </a:prstGeom>
          <a:solidFill>
            <a:schemeClr val="accent3">
              <a:lumMod val="95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Tuỳ theo chức năng và nhiệm vụ của mỗi người công nhân đã được phân công phải bố trí bán thành phẩm đến tận nơi sản suất. Thường xuyên theo dõi tiến độ sản xuất trên từng công đoạn, kịp thời điều phối những công đoạn đùn ứ hay không đủ việc làm</a:t>
            </a:r>
          </a:p>
        </p:txBody>
      </p:sp>
      <p:sp>
        <p:nvSpPr>
          <p:cNvPr id="11" name="Folded Corner 10"/>
          <p:cNvSpPr/>
          <p:nvPr/>
        </p:nvSpPr>
        <p:spPr bwMode="auto">
          <a:xfrm>
            <a:off x="4800600" y="990600"/>
            <a:ext cx="3505200" cy="5553464"/>
          </a:xfrm>
          <a:prstGeom prst="foldedCorner">
            <a:avLst/>
          </a:prstGeom>
          <a:solidFill>
            <a:schemeClr val="accent3">
              <a:lumMod val="85000"/>
            </a:schemeClr>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Theo dõi và hướng dẫn tổ viên thực hiện đúng qui định lắp ráp, thao tác và uốn nắn về mặt chất lượng, kịp thời ngăn chặn các bộ phận làm sai qui trình, không đảm bảo yêu cầu kỹ thuật</a:t>
            </a:r>
          </a:p>
        </p:txBody>
      </p:sp>
    </p:spTree>
    <p:extLst>
      <p:ext uri="{BB962C8B-B14F-4D97-AF65-F5344CB8AC3E}">
        <p14:creationId xmlns:p14="http://schemas.microsoft.com/office/powerpoint/2010/main" val="150429007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01323" y="114682"/>
            <a:ext cx="8585477" cy="647318"/>
            <a:chOff x="533437" y="343294"/>
            <a:chExt cx="8585477" cy="746718"/>
          </a:xfrm>
          <a:solidFill>
            <a:schemeClr val="accent1">
              <a:lumMod val="90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43294"/>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2.2.3 </a:t>
              </a:r>
              <a:r>
                <a:rPr kumimoji="0" lang="en-US" sz="2800" b="1" i="0" u="none" strike="noStrike" kern="1200" cap="none" spc="0" normalizeH="0" baseline="0" noProof="0">
                  <a:ln>
                    <a:noFill/>
                  </a:ln>
                  <a:solidFill>
                    <a:srgbClr val="FFFFFF"/>
                  </a:solidFill>
                  <a:effectLst/>
                  <a:uLnTx/>
                  <a:uFillTx/>
                  <a:latin typeface="Arial"/>
                  <a:ea typeface="+mn-ea"/>
                  <a:cs typeface="Arial"/>
                </a:rPr>
                <a:t>Điều động rải chuyền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Folded Corner 1"/>
          <p:cNvSpPr/>
          <p:nvPr/>
        </p:nvSpPr>
        <p:spPr bwMode="auto">
          <a:xfrm>
            <a:off x="2361142" y="1371600"/>
            <a:ext cx="4724400" cy="4114800"/>
          </a:xfrm>
          <a:prstGeom prst="foldedCorner">
            <a:avLst/>
          </a:prstGeom>
          <a:solidFill>
            <a:schemeClr val="accent3">
              <a:lumMod val="95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Điều phối bán thành phẩm từ bộ phận này sang bộ phận khác cần phải được nhịp nhàng, điều hành toàn bộ các bước công việc trên chuyền đảm bảo đúng các yêu cầu kỹ thuật, giải quyết các sự cố phát sinh trong quá trình sản xuất như thay thân, đổi màu, nhầm lẫn cở vóc</a:t>
            </a:r>
          </a:p>
        </p:txBody>
      </p:sp>
    </p:spTree>
    <p:extLst>
      <p:ext uri="{BB962C8B-B14F-4D97-AF65-F5344CB8AC3E}">
        <p14:creationId xmlns:p14="http://schemas.microsoft.com/office/powerpoint/2010/main" val="8791699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01323" y="114682"/>
            <a:ext cx="9042677" cy="875918"/>
            <a:chOff x="533437" y="343294"/>
            <a:chExt cx="8890277" cy="1010421"/>
          </a:xfrm>
          <a:solidFill>
            <a:schemeClr val="accent1">
              <a:lumMod val="90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43294"/>
              <a:ext cx="8890277" cy="101042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800" b="1" i="0" u="none" strike="noStrike" kern="1200" cap="none" spc="0" normalizeH="0" baseline="0" noProof="0" smtClean="0">
                  <a:ln>
                    <a:noFill/>
                  </a:ln>
                  <a:solidFill>
                    <a:srgbClr val="FFFFFF"/>
                  </a:solidFill>
                  <a:effectLst/>
                  <a:uLnTx/>
                  <a:uFillTx/>
                  <a:latin typeface="Arial"/>
                  <a:ea typeface="+mn-ea"/>
                  <a:cs typeface="Arial"/>
                </a:rPr>
                <a:t>2.2.4 </a:t>
              </a:r>
              <a:r>
                <a:rPr lang="en-US" b="1"/>
                <a:t>Những yêu cầu về kỹ thuật điều động rải chuyền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5" name="Diagram 4"/>
          <p:cNvGraphicFramePr/>
          <p:nvPr>
            <p:extLst>
              <p:ext uri="{D42A27DB-BD31-4B8C-83A1-F6EECF244321}">
                <p14:modId xmlns:p14="http://schemas.microsoft.com/office/powerpoint/2010/main" val="4154511567"/>
              </p:ext>
            </p:extLst>
          </p:nvPr>
        </p:nvGraphicFramePr>
        <p:xfrm>
          <a:off x="-533400" y="1219200"/>
          <a:ext cx="100584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91247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323584797"/>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CÂU HỎI VỀ NHÀ</a:t>
            </a:r>
          </a:p>
          <a:p>
            <a:pPr algn="just">
              <a:buNone/>
            </a:pPr>
            <a:endParaRPr lang="en-US" b="1" smtClean="0">
              <a:solidFill>
                <a:schemeClr val="bg1"/>
              </a:solidFill>
            </a:endParaRPr>
          </a:p>
          <a:p>
            <a:pPr algn="just">
              <a:buNone/>
            </a:pPr>
            <a:r>
              <a:rPr lang="en-US" b="1" smtClean="0">
                <a:solidFill>
                  <a:schemeClr val="bg1"/>
                </a:solidFill>
              </a:rPr>
              <a:t>1</a:t>
            </a:r>
            <a:r>
              <a:rPr lang="en-US" b="1">
                <a:solidFill>
                  <a:schemeClr val="bg1"/>
                </a:solidFill>
              </a:rPr>
              <a:t>/ Mô hình công đoạn may?</a:t>
            </a:r>
          </a:p>
          <a:p>
            <a:pPr algn="just">
              <a:buNone/>
            </a:pPr>
            <a:r>
              <a:rPr lang="en-US" b="1">
                <a:solidFill>
                  <a:schemeClr val="bg1"/>
                </a:solidFill>
              </a:rPr>
              <a:t>2/ Các công việc triển khai ở công đoạn may?</a:t>
            </a:r>
          </a:p>
          <a:p>
            <a:pPr algn="just">
              <a:buNone/>
            </a:pPr>
            <a:r>
              <a:rPr lang="en-US" b="1">
                <a:solidFill>
                  <a:schemeClr val="bg1"/>
                </a:solidFill>
              </a:rPr>
              <a:t>3/ Trình bày các công đoạn triển khai dây chuyền sản xuất?</a:t>
            </a:r>
          </a:p>
          <a:p>
            <a:pPr algn="just">
              <a:buNone/>
            </a:pPr>
            <a:r>
              <a:rPr lang="en-US" b="1">
                <a:solidFill>
                  <a:schemeClr val="bg1"/>
                </a:solidFill>
              </a:rPr>
              <a:t>4/ Nêu những yêu cầu về kỹ thuật điều động rải chuyền?</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FFFFFF"/>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4784805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urved Down Ribbon 1"/>
          <p:cNvSpPr/>
          <p:nvPr/>
        </p:nvSpPr>
        <p:spPr bwMode="auto">
          <a:xfrm>
            <a:off x="76200" y="0"/>
            <a:ext cx="8991600" cy="1828800"/>
          </a:xfrm>
          <a:prstGeom prst="ellipseRibbon">
            <a:avLst/>
          </a:prstGeom>
          <a:solidFill>
            <a:srgbClr val="FFC000"/>
          </a:solidFill>
          <a:ln w="9525" cap="flat" cmpd="sng" algn="ctr">
            <a:solidFill>
              <a:srgbClr val="0070C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lang="en-US" sz="4000" b="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HƯỚNG DẪN VIẾT TIỂU LUẬN</a:t>
            </a:r>
            <a:endParaRPr kumimoji="0" lang="en-US" sz="40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8161258"/>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3" name="Picture 2"/>
          <p:cNvPicPr>
            <a:picLocks noChangeAspect="1"/>
          </p:cNvPicPr>
          <p:nvPr/>
        </p:nvPicPr>
        <p:blipFill>
          <a:blip r:embed="rId3"/>
          <a:stretch>
            <a:fillRect/>
          </a:stretch>
        </p:blipFill>
        <p:spPr>
          <a:xfrm>
            <a:off x="2154620" y="58758"/>
            <a:ext cx="5105400" cy="6753458"/>
          </a:xfrm>
          <a:prstGeom prst="rect">
            <a:avLst/>
          </a:prstGeom>
        </p:spPr>
      </p:pic>
    </p:spTree>
    <p:extLst>
      <p:ext uri="{BB962C8B-B14F-4D97-AF65-F5344CB8AC3E}">
        <p14:creationId xmlns:p14="http://schemas.microsoft.com/office/powerpoint/2010/main" val="4001935264"/>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13651</TotalTime>
  <Words>1371</Words>
  <Application>Microsoft Office PowerPoint</Application>
  <PresentationFormat>On-screen Show (4:3)</PresentationFormat>
  <Paragraphs>175</Paragraphs>
  <Slides>25</Slides>
  <Notes>18</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25</vt:i4>
      </vt:variant>
    </vt:vector>
  </HeadingPairs>
  <TitlesOfParts>
    <vt:vector size="39" baseType="lpstr">
      <vt:lpstr>Wingdings</vt:lpstr>
      <vt:lpstr>Calibri</vt:lpstr>
      <vt:lpstr>Verdana</vt:lpstr>
      <vt:lpstr>Tahoma</vt:lpstr>
      <vt:lpstr>.VnTime</vt:lpstr>
      <vt:lpstr>VNI-Avo</vt:lpstr>
      <vt:lpstr>Times New Roman</vt:lpstr>
      <vt:lpstr>Arial</vt:lpstr>
      <vt:lpstr>VNI-Times</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1275</cp:revision>
  <dcterms:created xsi:type="dcterms:W3CDTF">2006-11-05T16:52:43Z</dcterms:created>
  <dcterms:modified xsi:type="dcterms:W3CDTF">2021-11-12T03:54:57Z</dcterms:modified>
</cp:coreProperties>
</file>