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Default Extension="mp4" ContentType="video/mp4"/>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notesMasterIdLst>
    <p:notesMasterId r:id="rId37"/>
  </p:notesMasterIdLst>
  <p:sldIdLst>
    <p:sldId id="257" r:id="rId2"/>
    <p:sldId id="323" r:id="rId3"/>
    <p:sldId id="322" r:id="rId4"/>
    <p:sldId id="317" r:id="rId5"/>
    <p:sldId id="316" r:id="rId6"/>
    <p:sldId id="258" r:id="rId7"/>
    <p:sldId id="259" r:id="rId8"/>
    <p:sldId id="260" r:id="rId9"/>
    <p:sldId id="261" r:id="rId10"/>
    <p:sldId id="262" r:id="rId11"/>
    <p:sldId id="318" r:id="rId12"/>
    <p:sldId id="327" r:id="rId13"/>
    <p:sldId id="291" r:id="rId14"/>
    <p:sldId id="325" r:id="rId15"/>
    <p:sldId id="324" r:id="rId16"/>
    <p:sldId id="263" r:id="rId17"/>
    <p:sldId id="292" r:id="rId18"/>
    <p:sldId id="294" r:id="rId19"/>
    <p:sldId id="295" r:id="rId20"/>
    <p:sldId id="328" r:id="rId21"/>
    <p:sldId id="293" r:id="rId22"/>
    <p:sldId id="296" r:id="rId23"/>
    <p:sldId id="297" r:id="rId24"/>
    <p:sldId id="298" r:id="rId25"/>
    <p:sldId id="299" r:id="rId26"/>
    <p:sldId id="300" r:id="rId27"/>
    <p:sldId id="301" r:id="rId28"/>
    <p:sldId id="329" r:id="rId29"/>
    <p:sldId id="302" r:id="rId30"/>
    <p:sldId id="330" r:id="rId31"/>
    <p:sldId id="320" r:id="rId32"/>
    <p:sldId id="321" r:id="rId33"/>
    <p:sldId id="303" r:id="rId34"/>
    <p:sldId id="315" r:id="rId35"/>
    <p:sldId id="319" r:id="rId36"/>
  </p:sldIdLst>
  <p:sldSz cx="12192000" cy="6858000"/>
  <p:notesSz cx="6858000" cy="9144000"/>
  <p:defaultText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3366"/>
    <a:srgbClr val="990000"/>
    <a:srgbClr val="000066"/>
    <a:srgbClr val="009900"/>
    <a:srgbClr val="FF3399"/>
    <a:srgbClr val="CCFFCC"/>
    <a:srgbClr val="33CCFF"/>
    <a:srgbClr val="3399FF"/>
    <a:srgbClr val="0E015F"/>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8224" autoAdjust="0"/>
  </p:normalViewPr>
  <p:slideViewPr>
    <p:cSldViewPr>
      <p:cViewPr varScale="1">
        <p:scale>
          <a:sx n="54" d="100"/>
          <a:sy n="54" d="100"/>
        </p:scale>
        <p:origin x="438" y="120"/>
      </p:cViewPr>
      <p:guideLst>
        <p:guide orient="horz" pos="2160"/>
        <p:guide pos="384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7044"/>
    </p:cViewPr>
  </p:sorterViewPr>
  <p:notesViewPr>
    <p:cSldViewPr>
      <p:cViewPr varScale="1">
        <p:scale>
          <a:sx n="53" d="100"/>
          <a:sy n="53" d="100"/>
        </p:scale>
        <p:origin x="-2820"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vi-V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06FBBFD-995D-4567-A039-0016D472CE99}" type="datetimeFigureOut">
              <a:rPr lang="vi-VN" smtClean="0"/>
              <a:pPr/>
              <a:t>18/11/2021</a:t>
            </a:fld>
            <a:endParaRPr lang="vi-VN"/>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vi-V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vi-V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36A278F-8A51-42FA-89BC-CE20FABA49FB}" type="slidenum">
              <a:rPr lang="vi-VN" smtClean="0"/>
              <a:pPr/>
              <a:t>‹#›</a:t>
            </a:fld>
            <a:endParaRPr lang="vi-VN"/>
          </a:p>
        </p:txBody>
      </p:sp>
    </p:spTree>
    <p:extLst>
      <p:ext uri="{BB962C8B-B14F-4D97-AF65-F5344CB8AC3E}">
        <p14:creationId xmlns:p14="http://schemas.microsoft.com/office/powerpoint/2010/main" val="27089751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36A278F-8A51-42FA-89BC-CE20FABA49FB}" type="slidenum">
              <a:rPr lang="vi-VN" smtClean="0"/>
              <a:pPr/>
              <a:t>13</a:t>
            </a:fld>
            <a:endParaRPr lang="vi-VN"/>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36A278F-8A51-42FA-89BC-CE20FABA49FB}" type="slidenum">
              <a:rPr lang="vi-VN" smtClean="0"/>
              <a:pPr/>
              <a:t>14</a:t>
            </a:fld>
            <a:endParaRPr lang="vi-VN"/>
          </a:p>
        </p:txBody>
      </p:sp>
    </p:spTree>
    <p:extLst>
      <p:ext uri="{BB962C8B-B14F-4D97-AF65-F5344CB8AC3E}">
        <p14:creationId xmlns:p14="http://schemas.microsoft.com/office/powerpoint/2010/main" val="24495996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36A278F-8A51-42FA-89BC-CE20FABA49FB}" type="slidenum">
              <a:rPr lang="vi-VN" smtClean="0"/>
              <a:pPr/>
              <a:t>15</a:t>
            </a:fld>
            <a:endParaRPr lang="vi-VN"/>
          </a:p>
        </p:txBody>
      </p:sp>
    </p:spTree>
    <p:extLst>
      <p:ext uri="{BB962C8B-B14F-4D97-AF65-F5344CB8AC3E}">
        <p14:creationId xmlns:p14="http://schemas.microsoft.com/office/powerpoint/2010/main" val="170591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36A278F-8A51-42FA-89BC-CE20FABA49FB}" type="slidenum">
              <a:rPr lang="vi-VN" smtClean="0"/>
              <a:pPr/>
              <a:t>16</a:t>
            </a:fld>
            <a:endParaRPr lang="vi-VN"/>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711200" y="1371600"/>
            <a:ext cx="10468864"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711200" y="3228536"/>
            <a:ext cx="10472928"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58857E82-50E5-4B81-B069-1CFC2F57CF92}" type="datetimeFigureOut">
              <a:rPr lang="vi-VN" smtClean="0"/>
              <a:pPr/>
              <a:t>18/11/2021</a:t>
            </a:fld>
            <a:endParaRPr lang="vi-VN"/>
          </a:p>
        </p:txBody>
      </p:sp>
      <p:sp>
        <p:nvSpPr>
          <p:cNvPr id="19" name="Footer Placeholder 18"/>
          <p:cNvSpPr>
            <a:spLocks noGrp="1"/>
          </p:cNvSpPr>
          <p:nvPr>
            <p:ph type="ftr" sz="quarter" idx="11"/>
          </p:nvPr>
        </p:nvSpPr>
        <p:spPr/>
        <p:txBody>
          <a:bodyPr/>
          <a:lstStyle/>
          <a:p>
            <a:endParaRPr lang="vi-VN"/>
          </a:p>
        </p:txBody>
      </p:sp>
      <p:sp>
        <p:nvSpPr>
          <p:cNvPr id="27" name="Slide Number Placeholder 26"/>
          <p:cNvSpPr>
            <a:spLocks noGrp="1"/>
          </p:cNvSpPr>
          <p:nvPr>
            <p:ph type="sldNum" sz="quarter" idx="12"/>
          </p:nvPr>
        </p:nvSpPr>
        <p:spPr/>
        <p:txBody>
          <a:bodyPr/>
          <a:lstStyle/>
          <a:p>
            <a:fld id="{90400B46-BF18-48C4-ABAC-734C59460BFC}" type="slidenum">
              <a:rPr lang="vi-VN" smtClean="0"/>
              <a:pPr/>
              <a:t>‹#›</a:t>
            </a:fld>
            <a:endParaRPr lang="vi-VN"/>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8857E82-50E5-4B81-B069-1CFC2F57CF92}" type="datetimeFigureOut">
              <a:rPr lang="vi-VN" smtClean="0"/>
              <a:pPr/>
              <a:t>18/11/2021</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90400B46-BF18-48C4-ABAC-734C59460BFC}" type="slidenum">
              <a:rPr lang="vi-VN" smtClean="0"/>
              <a:pPr/>
              <a:t>‹#›</a:t>
            </a:fld>
            <a:endParaRPr lang="vi-V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07136" y="1316736"/>
            <a:ext cx="103632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07136" y="2704664"/>
            <a:ext cx="103632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58857E82-50E5-4B81-B069-1CFC2F57CF92}" type="datetimeFigureOut">
              <a:rPr lang="vi-VN" smtClean="0"/>
              <a:pPr/>
              <a:t>18/11/2021</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90400B46-BF18-48C4-ABAC-734C59460BFC}" type="slidenum">
              <a:rPr lang="vi-VN" smtClean="0"/>
              <a:pPr/>
              <a:t>‹#›</a:t>
            </a:fld>
            <a:endParaRPr lang="vi-VN"/>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09728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609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6197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58857E82-50E5-4B81-B069-1CFC2F57CF92}" type="datetimeFigureOut">
              <a:rPr lang="vi-VN" smtClean="0"/>
              <a:pPr/>
              <a:t>18/11/2021</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90400B46-BF18-48C4-ABAC-734C59460BFC}" type="slidenum">
              <a:rPr lang="vi-VN" smtClean="0"/>
              <a:pPr/>
              <a:t>‹#›</a:t>
            </a:fld>
            <a:endParaRPr lang="vi-V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09728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09600" y="1855248"/>
            <a:ext cx="5386917"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6193368" y="1859758"/>
            <a:ext cx="5389033"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609600" y="2514600"/>
            <a:ext cx="5386917"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6193368" y="2514600"/>
            <a:ext cx="5389033"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58857E82-50E5-4B81-B069-1CFC2F57CF92}" type="datetimeFigureOut">
              <a:rPr lang="vi-VN" smtClean="0"/>
              <a:pPr/>
              <a:t>18/11/2021</a:t>
            </a:fld>
            <a:endParaRPr lang="vi-VN"/>
          </a:p>
        </p:txBody>
      </p:sp>
      <p:sp>
        <p:nvSpPr>
          <p:cNvPr id="8" name="Footer Placeholder 7"/>
          <p:cNvSpPr>
            <a:spLocks noGrp="1"/>
          </p:cNvSpPr>
          <p:nvPr>
            <p:ph type="ftr" sz="quarter" idx="11"/>
          </p:nvPr>
        </p:nvSpPr>
        <p:spPr/>
        <p:txBody>
          <a:bodyPr/>
          <a:lstStyle/>
          <a:p>
            <a:endParaRPr lang="vi-VN"/>
          </a:p>
        </p:txBody>
      </p:sp>
      <p:sp>
        <p:nvSpPr>
          <p:cNvPr id="9" name="Slide Number Placeholder 8"/>
          <p:cNvSpPr>
            <a:spLocks noGrp="1"/>
          </p:cNvSpPr>
          <p:nvPr>
            <p:ph type="sldNum" sz="quarter" idx="12"/>
          </p:nvPr>
        </p:nvSpPr>
        <p:spPr/>
        <p:txBody>
          <a:bodyPr/>
          <a:lstStyle/>
          <a:p>
            <a:fld id="{90400B46-BF18-48C4-ABAC-734C59460BFC}" type="slidenum">
              <a:rPr lang="vi-VN" smtClean="0"/>
              <a:pPr/>
              <a:t>‹#›</a:t>
            </a:fld>
            <a:endParaRPr lang="vi-V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10744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58857E82-50E5-4B81-B069-1CFC2F57CF92}" type="datetimeFigureOut">
              <a:rPr lang="vi-VN" smtClean="0"/>
              <a:pPr/>
              <a:t>18/11/2021</a:t>
            </a:fld>
            <a:endParaRPr lang="vi-VN"/>
          </a:p>
        </p:txBody>
      </p:sp>
      <p:sp>
        <p:nvSpPr>
          <p:cNvPr id="4" name="Footer Placeholder 3"/>
          <p:cNvSpPr>
            <a:spLocks noGrp="1"/>
          </p:cNvSpPr>
          <p:nvPr>
            <p:ph type="ftr" sz="quarter" idx="11"/>
          </p:nvPr>
        </p:nvSpPr>
        <p:spPr/>
        <p:txBody>
          <a:bodyPr/>
          <a:lstStyle/>
          <a:p>
            <a:endParaRPr lang="vi-VN"/>
          </a:p>
        </p:txBody>
      </p:sp>
      <p:sp>
        <p:nvSpPr>
          <p:cNvPr id="5" name="Slide Number Placeholder 4"/>
          <p:cNvSpPr>
            <a:spLocks noGrp="1"/>
          </p:cNvSpPr>
          <p:nvPr>
            <p:ph type="sldNum" sz="quarter" idx="12"/>
          </p:nvPr>
        </p:nvSpPr>
        <p:spPr/>
        <p:txBody>
          <a:bodyPr/>
          <a:lstStyle/>
          <a:p>
            <a:fld id="{90400B46-BF18-48C4-ABAC-734C59460BFC}" type="slidenum">
              <a:rPr lang="vi-VN" smtClean="0"/>
              <a:pPr/>
              <a:t>‹#›</a:t>
            </a:fld>
            <a:endParaRPr lang="vi-V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8857E82-50E5-4B81-B069-1CFC2F57CF92}" type="datetimeFigureOut">
              <a:rPr lang="vi-VN" smtClean="0"/>
              <a:pPr/>
              <a:t>18/11/2021</a:t>
            </a:fld>
            <a:endParaRPr lang="vi-VN"/>
          </a:p>
        </p:txBody>
      </p:sp>
      <p:sp>
        <p:nvSpPr>
          <p:cNvPr id="3" name="Footer Placeholder 2"/>
          <p:cNvSpPr>
            <a:spLocks noGrp="1"/>
          </p:cNvSpPr>
          <p:nvPr>
            <p:ph type="ftr" sz="quarter" idx="11"/>
          </p:nvPr>
        </p:nvSpPr>
        <p:spPr/>
        <p:txBody>
          <a:bodyPr/>
          <a:lstStyle/>
          <a:p>
            <a:endParaRPr lang="vi-VN"/>
          </a:p>
        </p:txBody>
      </p:sp>
      <p:sp>
        <p:nvSpPr>
          <p:cNvPr id="4" name="Slide Number Placeholder 3"/>
          <p:cNvSpPr>
            <a:spLocks noGrp="1"/>
          </p:cNvSpPr>
          <p:nvPr>
            <p:ph type="sldNum" sz="quarter" idx="12"/>
          </p:nvPr>
        </p:nvSpPr>
        <p:spPr/>
        <p:txBody>
          <a:bodyPr/>
          <a:lstStyle/>
          <a:p>
            <a:fld id="{90400B46-BF18-48C4-ABAC-734C59460BFC}" type="slidenum">
              <a:rPr lang="vi-VN" smtClean="0"/>
              <a:pPr/>
              <a:t>‹#›</a:t>
            </a:fld>
            <a:endParaRPr lang="vi-V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514352"/>
            <a:ext cx="36576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76400"/>
            <a:ext cx="36576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766733" y="1676400"/>
            <a:ext cx="6815667"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58857E82-50E5-4B81-B069-1CFC2F57CF92}" type="datetimeFigureOut">
              <a:rPr lang="vi-VN" smtClean="0"/>
              <a:pPr/>
              <a:t>18/11/2021</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90400B46-BF18-48C4-ABAC-734C59460BFC}" type="slidenum">
              <a:rPr lang="vi-VN" smtClean="0"/>
              <a:pPr/>
              <a:t>‹#›</a:t>
            </a:fld>
            <a:endParaRPr lang="vi-V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4221004" y="1108077"/>
            <a:ext cx="70104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12" name="Right Triangle 11"/>
          <p:cNvSpPr/>
          <p:nvPr/>
        </p:nvSpPr>
        <p:spPr>
          <a:xfrm rot="420000" flipV="1">
            <a:off x="10672179" y="5359769"/>
            <a:ext cx="207264"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2" name="Title 1"/>
          <p:cNvSpPr>
            <a:spLocks noGrp="1"/>
          </p:cNvSpPr>
          <p:nvPr>
            <p:ph type="title"/>
          </p:nvPr>
        </p:nvSpPr>
        <p:spPr>
          <a:xfrm>
            <a:off x="812800" y="1176997"/>
            <a:ext cx="2950464"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812800" y="2828785"/>
            <a:ext cx="29464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58857E82-50E5-4B81-B069-1CFC2F57CF92}" type="datetimeFigureOut">
              <a:rPr lang="vi-VN" smtClean="0"/>
              <a:pPr/>
              <a:t>18/11/2021</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a:xfrm>
            <a:off x="10769600" y="6356351"/>
            <a:ext cx="812800" cy="365125"/>
          </a:xfrm>
        </p:spPr>
        <p:txBody>
          <a:bodyPr/>
          <a:lstStyle/>
          <a:p>
            <a:fld id="{90400B46-BF18-48C4-ABAC-734C59460BFC}" type="slidenum">
              <a:rPr lang="vi-VN" smtClean="0"/>
              <a:pPr/>
              <a:t>‹#›</a:t>
            </a:fld>
            <a:endParaRPr lang="vi-VN"/>
          </a:p>
        </p:txBody>
      </p:sp>
      <p:sp>
        <p:nvSpPr>
          <p:cNvPr id="3" name="Picture Placeholder 2"/>
          <p:cNvSpPr>
            <a:spLocks noGrp="1"/>
          </p:cNvSpPr>
          <p:nvPr>
            <p:ph type="pic" idx="1"/>
          </p:nvPr>
        </p:nvSpPr>
        <p:spPr>
          <a:xfrm rot="420000">
            <a:off x="4647724" y="1199517"/>
            <a:ext cx="615696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12700" y="5816600"/>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sz="1800">
              <a:solidFill>
                <a:schemeClr val="tx1"/>
              </a:solidFill>
              <a:latin typeface="+mn-lt"/>
              <a:ea typeface="+mn-ea"/>
              <a:cs typeface="+mn-cs"/>
            </a:endParaRPr>
          </a:p>
        </p:txBody>
      </p:sp>
      <p:sp>
        <p:nvSpPr>
          <p:cNvPr id="11" name="Freeform 10"/>
          <p:cNvSpPr>
            <a:spLocks/>
          </p:cNvSpPr>
          <p:nvPr/>
        </p:nvSpPr>
        <p:spPr bwMode="auto">
          <a:xfrm flipV="1">
            <a:off x="5842000" y="6219826"/>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sz="1800">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8857E82-50E5-4B81-B069-1CFC2F57CF92}" type="datetimeFigureOut">
              <a:rPr lang="vi-VN" smtClean="0"/>
              <a:pPr/>
              <a:t>18/11/2021</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90400B46-BF18-48C4-ABAC-734C59460BFC}" type="slidenum">
              <a:rPr lang="vi-VN" smtClean="0"/>
              <a:pPr/>
              <a:t>‹#›</a:t>
            </a:fld>
            <a:endParaRPr lang="vi-V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914402"/>
            <a:ext cx="27432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609600" y="914402"/>
            <a:ext cx="80264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8857E82-50E5-4B81-B069-1CFC2F57CF92}" type="datetimeFigureOut">
              <a:rPr lang="vi-VN" smtClean="0"/>
              <a:pPr/>
              <a:t>18/11/2021</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90400B46-BF18-48C4-ABAC-734C59460BFC}" type="slidenum">
              <a:rPr lang="vi-VN" smtClean="0"/>
              <a:pPr/>
              <a:t>‹#›</a:t>
            </a:fld>
            <a:endParaRPr lang="vi-V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12700" y="-7144"/>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sz="1800">
              <a:solidFill>
                <a:schemeClr val="tx1"/>
              </a:solidFill>
              <a:latin typeface="+mn-lt"/>
              <a:ea typeface="+mn-ea"/>
              <a:cs typeface="+mn-cs"/>
            </a:endParaRPr>
          </a:p>
        </p:txBody>
      </p:sp>
      <p:sp>
        <p:nvSpPr>
          <p:cNvPr id="8" name="Freeform 7"/>
          <p:cNvSpPr>
            <a:spLocks/>
          </p:cNvSpPr>
          <p:nvPr/>
        </p:nvSpPr>
        <p:spPr bwMode="auto">
          <a:xfrm>
            <a:off x="5842000" y="-7144"/>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sz="1800">
              <a:solidFill>
                <a:schemeClr val="tx1"/>
              </a:solidFill>
              <a:latin typeface="+mn-lt"/>
              <a:ea typeface="+mn-ea"/>
              <a:cs typeface="+mn-cs"/>
            </a:endParaRPr>
          </a:p>
        </p:txBody>
      </p:sp>
      <p:sp>
        <p:nvSpPr>
          <p:cNvPr id="9" name="Title Placeholder 8"/>
          <p:cNvSpPr>
            <a:spLocks noGrp="1"/>
          </p:cNvSpPr>
          <p:nvPr>
            <p:ph type="title"/>
          </p:nvPr>
        </p:nvSpPr>
        <p:spPr>
          <a:xfrm>
            <a:off x="609600" y="704088"/>
            <a:ext cx="109728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609600" y="1935480"/>
            <a:ext cx="109728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09600" y="6356351"/>
            <a:ext cx="2844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58857E82-50E5-4B81-B069-1CFC2F57CF92}" type="datetimeFigureOut">
              <a:rPr lang="vi-VN" smtClean="0"/>
              <a:pPr/>
              <a:t>18/11/2021</a:t>
            </a:fld>
            <a:endParaRPr lang="vi-VN"/>
          </a:p>
        </p:txBody>
      </p:sp>
      <p:sp>
        <p:nvSpPr>
          <p:cNvPr id="22" name="Footer Placeholder 21"/>
          <p:cNvSpPr>
            <a:spLocks noGrp="1"/>
          </p:cNvSpPr>
          <p:nvPr>
            <p:ph type="ftr" sz="quarter" idx="3"/>
          </p:nvPr>
        </p:nvSpPr>
        <p:spPr>
          <a:xfrm>
            <a:off x="3556000" y="6356351"/>
            <a:ext cx="44704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vi-VN"/>
          </a:p>
        </p:txBody>
      </p:sp>
      <p:sp>
        <p:nvSpPr>
          <p:cNvPr id="18" name="Slide Number Placeholder 17"/>
          <p:cNvSpPr>
            <a:spLocks noGrp="1"/>
          </p:cNvSpPr>
          <p:nvPr>
            <p:ph type="sldNum" sz="quarter" idx="4"/>
          </p:nvPr>
        </p:nvSpPr>
        <p:spPr>
          <a:xfrm>
            <a:off x="10566400" y="6356351"/>
            <a:ext cx="1016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90400B46-BF18-48C4-ABAC-734C59460BFC}" type="slidenum">
              <a:rPr lang="vi-VN" smtClean="0"/>
              <a:pPr/>
              <a:t>‹#›</a:t>
            </a:fld>
            <a:endParaRPr lang="vi-VN"/>
          </a:p>
        </p:txBody>
      </p:sp>
      <p:grpSp>
        <p:nvGrpSpPr>
          <p:cNvPr id="2" name="Group 1"/>
          <p:cNvGrpSpPr/>
          <p:nvPr/>
        </p:nvGrpSpPr>
        <p:grpSpPr>
          <a:xfrm>
            <a:off x="-25356" y="202408"/>
            <a:ext cx="12240731"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sz="1800"/>
            </a:p>
          </p:txBody>
        </p:sp>
      </p:grpSp>
    </p:spTree>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Th&#226;n%20M&#225;y%20&#272;&#7897;ng%20C&#417;%20&#212;%20T&#244;%20&#272;&#432;&#7907;c%20Ch&#7871;%20T&#7841;o%20Nh&#432;%20Th&#7871;%20N&#224;o-.webm"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9.w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21.png"/></Relationships>
</file>

<file path=ppt/slides/_rels/slide2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hyperlink" Target="BMW%20Engine%20Block%20Casting%20-%20HOW%20IT'S%20MADE.mp4"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Date Placeholder 1"/>
          <p:cNvSpPr>
            <a:spLocks noGrp="1"/>
          </p:cNvSpPr>
          <p:nvPr>
            <p:ph type="dt" sz="half" idx="10"/>
          </p:nvPr>
        </p:nvSpPr>
        <p:spPr>
          <a:xfrm>
            <a:off x="1828800" y="6353629"/>
            <a:ext cx="2286000" cy="365125"/>
          </a:xfrm>
        </p:spPr>
        <p:txBody>
          <a:bodyPr/>
          <a:lstStyle/>
          <a:p>
            <a:r>
              <a:rPr lang="en-US" sz="1300" i="1">
                <a:latin typeface="Times New Roman" pitchFamily="18" charset="0"/>
                <a:cs typeface="Times New Roman" pitchFamily="18" charset="0"/>
              </a:rPr>
              <a:t>Nguyên lý động cơ đốt trong</a:t>
            </a:r>
          </a:p>
        </p:txBody>
      </p:sp>
      <p:sp>
        <p:nvSpPr>
          <p:cNvPr id="11" name="Footer Placeholder 2"/>
          <p:cNvSpPr>
            <a:spLocks noGrp="1"/>
          </p:cNvSpPr>
          <p:nvPr>
            <p:ph type="ftr" sz="quarter" idx="11"/>
          </p:nvPr>
        </p:nvSpPr>
        <p:spPr>
          <a:xfrm>
            <a:off x="4943872" y="6304236"/>
            <a:ext cx="4032448" cy="365125"/>
          </a:xfrm>
        </p:spPr>
        <p:txBody>
          <a:bodyPr/>
          <a:lstStyle/>
          <a:p>
            <a:r>
              <a:rPr lang="en-US" sz="1300" i="1">
                <a:latin typeface="Times New Roman" pitchFamily="18" charset="0"/>
                <a:cs typeface="Times New Roman" pitchFamily="18" charset="0"/>
              </a:rPr>
              <a:t>Chương 2: Những chi tiết cố định trong động cơ đốt trong</a:t>
            </a:r>
          </a:p>
        </p:txBody>
      </p:sp>
      <p:sp>
        <p:nvSpPr>
          <p:cNvPr id="12" name="Slide Number Placeholder 3"/>
          <p:cNvSpPr>
            <a:spLocks noGrp="1"/>
          </p:cNvSpPr>
          <p:nvPr>
            <p:ph type="sldNum" sz="quarter" idx="12"/>
          </p:nvPr>
        </p:nvSpPr>
        <p:spPr>
          <a:xfrm>
            <a:off x="8991600" y="6340476"/>
            <a:ext cx="1219200" cy="365125"/>
          </a:xfrm>
        </p:spPr>
        <p:txBody>
          <a:bodyPr/>
          <a:lstStyle/>
          <a:p>
            <a:fld id="{B6F15528-21DE-4FAA-801E-634DDDAF4B2B}" type="slidenum">
              <a:rPr lang="en-US" sz="1300" i="1">
                <a:latin typeface="Times New Roman" pitchFamily="18" charset="0"/>
                <a:cs typeface="Times New Roman" pitchFamily="18" charset="0"/>
              </a:rPr>
              <a:pPr/>
              <a:t>1</a:t>
            </a:fld>
            <a:endParaRPr lang="en-US" sz="1300" i="1">
              <a:latin typeface="Times New Roman" pitchFamily="18" charset="0"/>
              <a:cs typeface="Times New Roman" pitchFamily="18" charset="0"/>
            </a:endParaRPr>
          </a:p>
        </p:txBody>
      </p:sp>
      <p:sp>
        <p:nvSpPr>
          <p:cNvPr id="13" name="Rectangle 12"/>
          <p:cNvSpPr/>
          <p:nvPr/>
        </p:nvSpPr>
        <p:spPr>
          <a:xfrm>
            <a:off x="-120842" y="-6978"/>
            <a:ext cx="12433684" cy="1200329"/>
          </a:xfrm>
          <a:prstGeom prst="rect">
            <a:avLst/>
          </a:prstGeom>
        </p:spPr>
        <p:txBody>
          <a:bodyPr wrap="square">
            <a:spAutoFit/>
          </a:bodyPr>
          <a:lstStyle/>
          <a:p>
            <a:pPr algn="ctr"/>
            <a:r>
              <a:rPr lang="vi-VN" sz="3600" b="1" dirty="0">
                <a:solidFill>
                  <a:srgbClr val="C00000"/>
                </a:solidFill>
                <a:latin typeface="Times New Roman" pitchFamily="18" charset="0"/>
                <a:cs typeface="Times New Roman" pitchFamily="18" charset="0"/>
              </a:rPr>
              <a:t>CHƯƠNG </a:t>
            </a:r>
            <a:r>
              <a:rPr lang="en-US" sz="3600" b="1" dirty="0">
                <a:solidFill>
                  <a:srgbClr val="C00000"/>
                </a:solidFill>
                <a:latin typeface="Times New Roman" pitchFamily="18" charset="0"/>
                <a:cs typeface="Times New Roman" pitchFamily="18" charset="0"/>
              </a:rPr>
              <a:t>I</a:t>
            </a:r>
            <a:r>
              <a:rPr lang="vi-VN" sz="3600" b="1" dirty="0">
                <a:solidFill>
                  <a:srgbClr val="C00000"/>
                </a:solidFill>
                <a:latin typeface="Times New Roman" pitchFamily="18" charset="0"/>
                <a:cs typeface="Times New Roman" pitchFamily="18" charset="0"/>
              </a:rPr>
              <a:t>I: </a:t>
            </a:r>
            <a:r>
              <a:rPr lang="en-US" sz="3600" b="1" dirty="0">
                <a:solidFill>
                  <a:srgbClr val="C00000"/>
                </a:solidFill>
                <a:latin typeface="Times New Roman" pitchFamily="18" charset="0"/>
                <a:cs typeface="Times New Roman" pitchFamily="18" charset="0"/>
              </a:rPr>
              <a:t>NHỮNG CHI TIẾT CỐ ĐỊNH TRONG ĐỘNG CƠ ĐỐT TRONG</a:t>
            </a:r>
            <a:endParaRPr lang="vi-VN" sz="3600" dirty="0">
              <a:solidFill>
                <a:srgbClr val="C00000"/>
              </a:solidFill>
              <a:latin typeface="Times New Roman" pitchFamily="18" charset="0"/>
              <a:cs typeface="Times New Roman" pitchFamily="18"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9376" y="1193351"/>
            <a:ext cx="11233248" cy="5259985"/>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Date Placeholder 1"/>
          <p:cNvSpPr>
            <a:spLocks noGrp="1"/>
          </p:cNvSpPr>
          <p:nvPr>
            <p:ph type="dt" sz="half" idx="10"/>
          </p:nvPr>
        </p:nvSpPr>
        <p:spPr>
          <a:xfrm>
            <a:off x="1828800" y="6353629"/>
            <a:ext cx="2286000" cy="365125"/>
          </a:xfrm>
        </p:spPr>
        <p:txBody>
          <a:bodyPr/>
          <a:lstStyle/>
          <a:p>
            <a:r>
              <a:rPr lang="en-US" sz="1300" i="1">
                <a:latin typeface="Times New Roman" pitchFamily="18" charset="0"/>
                <a:cs typeface="Times New Roman" pitchFamily="18" charset="0"/>
              </a:rPr>
              <a:t>Nguyên lý động cơ đốt trong</a:t>
            </a:r>
          </a:p>
        </p:txBody>
      </p:sp>
      <p:sp>
        <p:nvSpPr>
          <p:cNvPr id="11" name="Footer Placeholder 2"/>
          <p:cNvSpPr>
            <a:spLocks noGrp="1"/>
          </p:cNvSpPr>
          <p:nvPr>
            <p:ph type="ftr" sz="quarter" idx="11"/>
          </p:nvPr>
        </p:nvSpPr>
        <p:spPr>
          <a:xfrm>
            <a:off x="4943872" y="6304236"/>
            <a:ext cx="4032448" cy="365125"/>
          </a:xfrm>
        </p:spPr>
        <p:txBody>
          <a:bodyPr/>
          <a:lstStyle/>
          <a:p>
            <a:r>
              <a:rPr lang="en-US" sz="1300" i="1">
                <a:latin typeface="Times New Roman" pitchFamily="18" charset="0"/>
                <a:cs typeface="Times New Roman" pitchFamily="18" charset="0"/>
              </a:rPr>
              <a:t>Chương 2: Những chi tiết cố định trong động cơ đốt trong</a:t>
            </a:r>
          </a:p>
        </p:txBody>
      </p:sp>
      <p:sp>
        <p:nvSpPr>
          <p:cNvPr id="12" name="Slide Number Placeholder 3"/>
          <p:cNvSpPr>
            <a:spLocks noGrp="1"/>
          </p:cNvSpPr>
          <p:nvPr>
            <p:ph type="sldNum" sz="quarter" idx="12"/>
          </p:nvPr>
        </p:nvSpPr>
        <p:spPr>
          <a:xfrm>
            <a:off x="8991600" y="6340476"/>
            <a:ext cx="1219200" cy="365125"/>
          </a:xfrm>
        </p:spPr>
        <p:txBody>
          <a:bodyPr/>
          <a:lstStyle/>
          <a:p>
            <a:fld id="{B6F15528-21DE-4FAA-801E-634DDDAF4B2B}" type="slidenum">
              <a:rPr lang="en-US" sz="1300" i="1">
                <a:latin typeface="Times New Roman" pitchFamily="18" charset="0"/>
                <a:cs typeface="Times New Roman" pitchFamily="18" charset="0"/>
              </a:rPr>
              <a:pPr/>
              <a:t>2</a:t>
            </a:fld>
            <a:endParaRPr lang="en-US" sz="1300" i="1">
              <a:latin typeface="Times New Roman" pitchFamily="18" charset="0"/>
              <a:cs typeface="Times New Roman" pitchFamily="18" charset="0"/>
            </a:endParaRPr>
          </a:p>
        </p:txBody>
      </p:sp>
      <p:sp>
        <p:nvSpPr>
          <p:cNvPr id="13" name="Rectangle 12"/>
          <p:cNvSpPr/>
          <p:nvPr/>
        </p:nvSpPr>
        <p:spPr>
          <a:xfrm>
            <a:off x="-120842" y="-6978"/>
            <a:ext cx="12433684" cy="1200329"/>
          </a:xfrm>
          <a:prstGeom prst="rect">
            <a:avLst/>
          </a:prstGeom>
        </p:spPr>
        <p:txBody>
          <a:bodyPr wrap="square">
            <a:spAutoFit/>
          </a:bodyPr>
          <a:lstStyle/>
          <a:p>
            <a:pPr algn="ctr"/>
            <a:r>
              <a:rPr lang="vi-VN" sz="3600" b="1" dirty="0">
                <a:solidFill>
                  <a:srgbClr val="C00000"/>
                </a:solidFill>
                <a:latin typeface="Times New Roman" pitchFamily="18" charset="0"/>
                <a:cs typeface="Times New Roman" pitchFamily="18" charset="0"/>
              </a:rPr>
              <a:t>CHƯƠNG </a:t>
            </a:r>
            <a:r>
              <a:rPr lang="en-US" sz="3600" b="1" dirty="0">
                <a:solidFill>
                  <a:srgbClr val="C00000"/>
                </a:solidFill>
                <a:latin typeface="Times New Roman" pitchFamily="18" charset="0"/>
                <a:cs typeface="Times New Roman" pitchFamily="18" charset="0"/>
              </a:rPr>
              <a:t>I</a:t>
            </a:r>
            <a:r>
              <a:rPr lang="vi-VN" sz="3600" b="1" dirty="0">
                <a:solidFill>
                  <a:srgbClr val="C00000"/>
                </a:solidFill>
                <a:latin typeface="Times New Roman" pitchFamily="18" charset="0"/>
                <a:cs typeface="Times New Roman" pitchFamily="18" charset="0"/>
              </a:rPr>
              <a:t>I: </a:t>
            </a:r>
            <a:r>
              <a:rPr lang="en-US" sz="3600" b="1" dirty="0">
                <a:solidFill>
                  <a:srgbClr val="C00000"/>
                </a:solidFill>
                <a:latin typeface="Times New Roman" pitchFamily="18" charset="0"/>
                <a:cs typeface="Times New Roman" pitchFamily="18" charset="0"/>
              </a:rPr>
              <a:t>NHỮNG CHI TIẾT CỐ ĐỊNH TRONG ĐỘNG CƠ ĐỐT TRONG</a:t>
            </a:r>
            <a:endParaRPr lang="vi-VN" sz="3600" dirty="0">
              <a:solidFill>
                <a:srgbClr val="C00000"/>
              </a:solidFill>
              <a:latin typeface="Times New Roman" pitchFamily="18" charset="0"/>
              <a:cs typeface="Times New Roman" pitchFamily="18" charset="0"/>
            </a:endParaRPr>
          </a:p>
        </p:txBody>
      </p:sp>
      <p:pic>
        <p:nvPicPr>
          <p:cNvPr id="2" name="rap may1">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479376" y="1193351"/>
            <a:ext cx="11233248" cy="5160278"/>
          </a:xfrm>
          <a:prstGeom prst="rect">
            <a:avLst/>
          </a:prstGeom>
        </p:spPr>
      </p:pic>
    </p:spTree>
    <p:extLst>
      <p:ext uri="{BB962C8B-B14F-4D97-AF65-F5344CB8AC3E}">
        <p14:creationId xmlns:p14="http://schemas.microsoft.com/office/powerpoint/2010/main" val="87939669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Date Placeholder 1"/>
          <p:cNvSpPr>
            <a:spLocks noGrp="1"/>
          </p:cNvSpPr>
          <p:nvPr>
            <p:ph type="dt" sz="half" idx="10"/>
          </p:nvPr>
        </p:nvSpPr>
        <p:spPr>
          <a:xfrm>
            <a:off x="1828800" y="6353629"/>
            <a:ext cx="2286000" cy="365125"/>
          </a:xfrm>
        </p:spPr>
        <p:txBody>
          <a:bodyPr/>
          <a:lstStyle/>
          <a:p>
            <a:r>
              <a:rPr lang="en-US" sz="1300" i="1">
                <a:latin typeface="Times New Roman" pitchFamily="18" charset="0"/>
                <a:cs typeface="Times New Roman" pitchFamily="18" charset="0"/>
              </a:rPr>
              <a:t>Nguyên lý động cơ đốt trong</a:t>
            </a:r>
          </a:p>
        </p:txBody>
      </p:sp>
      <p:sp>
        <p:nvSpPr>
          <p:cNvPr id="11" name="Footer Placeholder 2"/>
          <p:cNvSpPr>
            <a:spLocks noGrp="1"/>
          </p:cNvSpPr>
          <p:nvPr>
            <p:ph type="ftr" sz="quarter" idx="11"/>
          </p:nvPr>
        </p:nvSpPr>
        <p:spPr>
          <a:xfrm>
            <a:off x="4943872" y="6304236"/>
            <a:ext cx="4032448" cy="365125"/>
          </a:xfrm>
        </p:spPr>
        <p:txBody>
          <a:bodyPr/>
          <a:lstStyle/>
          <a:p>
            <a:r>
              <a:rPr lang="en-US" sz="1300" i="1">
                <a:latin typeface="Times New Roman" pitchFamily="18" charset="0"/>
                <a:cs typeface="Times New Roman" pitchFamily="18" charset="0"/>
              </a:rPr>
              <a:t>Chương 2: Những chi tiết cố định trong động cơ đốt trong</a:t>
            </a:r>
          </a:p>
        </p:txBody>
      </p:sp>
      <p:sp>
        <p:nvSpPr>
          <p:cNvPr id="12" name="Slide Number Placeholder 3"/>
          <p:cNvSpPr>
            <a:spLocks noGrp="1"/>
          </p:cNvSpPr>
          <p:nvPr>
            <p:ph type="sldNum" sz="quarter" idx="12"/>
          </p:nvPr>
        </p:nvSpPr>
        <p:spPr>
          <a:xfrm>
            <a:off x="8991600" y="6340476"/>
            <a:ext cx="1219200" cy="365125"/>
          </a:xfrm>
        </p:spPr>
        <p:txBody>
          <a:bodyPr/>
          <a:lstStyle/>
          <a:p>
            <a:fld id="{B6F15528-21DE-4FAA-801E-634DDDAF4B2B}" type="slidenum">
              <a:rPr lang="en-US" sz="1300" i="1">
                <a:latin typeface="Times New Roman" pitchFamily="18" charset="0"/>
                <a:cs typeface="Times New Roman" pitchFamily="18" charset="0"/>
              </a:rPr>
              <a:pPr/>
              <a:t>3</a:t>
            </a:fld>
            <a:endParaRPr lang="en-US" sz="1300" i="1">
              <a:latin typeface="Times New Roman" pitchFamily="18" charset="0"/>
              <a:cs typeface="Times New Roman" pitchFamily="18" charset="0"/>
            </a:endParaRPr>
          </a:p>
        </p:txBody>
      </p:sp>
      <p:sp>
        <p:nvSpPr>
          <p:cNvPr id="13" name="Rectangle 12"/>
          <p:cNvSpPr/>
          <p:nvPr/>
        </p:nvSpPr>
        <p:spPr>
          <a:xfrm>
            <a:off x="1775520" y="76201"/>
            <a:ext cx="8712968" cy="1200329"/>
          </a:xfrm>
          <a:prstGeom prst="rect">
            <a:avLst/>
          </a:prstGeom>
        </p:spPr>
        <p:txBody>
          <a:bodyPr wrap="square">
            <a:spAutoFit/>
          </a:bodyPr>
          <a:lstStyle/>
          <a:p>
            <a:pPr algn="ctr"/>
            <a:r>
              <a:rPr lang="vi-VN" sz="3600" b="1">
                <a:solidFill>
                  <a:srgbClr val="C00000"/>
                </a:solidFill>
                <a:latin typeface="Times New Roman" pitchFamily="18" charset="0"/>
                <a:cs typeface="Times New Roman" pitchFamily="18" charset="0"/>
              </a:rPr>
              <a:t>CHƯƠNG </a:t>
            </a:r>
            <a:r>
              <a:rPr lang="en-US" sz="3600" b="1">
                <a:solidFill>
                  <a:srgbClr val="C00000"/>
                </a:solidFill>
                <a:latin typeface="Times New Roman" pitchFamily="18" charset="0"/>
                <a:cs typeface="Times New Roman" pitchFamily="18" charset="0"/>
              </a:rPr>
              <a:t>I</a:t>
            </a:r>
            <a:r>
              <a:rPr lang="vi-VN" sz="3600" b="1">
                <a:solidFill>
                  <a:srgbClr val="C00000"/>
                </a:solidFill>
                <a:latin typeface="Times New Roman" pitchFamily="18" charset="0"/>
                <a:cs typeface="Times New Roman" pitchFamily="18" charset="0"/>
              </a:rPr>
              <a:t>I: </a:t>
            </a:r>
            <a:r>
              <a:rPr lang="en-US" sz="3600" b="1">
                <a:solidFill>
                  <a:srgbClr val="C00000"/>
                </a:solidFill>
                <a:latin typeface="Times New Roman" pitchFamily="18" charset="0"/>
                <a:cs typeface="Times New Roman" pitchFamily="18" charset="0"/>
              </a:rPr>
              <a:t>NHỮNG CHI TIẾT CỐ ĐỊNH TRONG ĐỘNG CƠ ĐỐT TRONG</a:t>
            </a:r>
            <a:endParaRPr lang="vi-VN" sz="3600">
              <a:solidFill>
                <a:srgbClr val="C00000"/>
              </a:solidFill>
              <a:latin typeface="Times New Roman" pitchFamily="18" charset="0"/>
              <a:cs typeface="Times New Roman" pitchFamily="18" charset="0"/>
            </a:endParaRPr>
          </a:p>
        </p:txBody>
      </p:sp>
      <p:sp>
        <p:nvSpPr>
          <p:cNvPr id="2" name="Rectangle 1"/>
          <p:cNvSpPr/>
          <p:nvPr/>
        </p:nvSpPr>
        <p:spPr>
          <a:xfrm>
            <a:off x="1775520" y="1268760"/>
            <a:ext cx="8712968" cy="553998"/>
          </a:xfrm>
          <a:prstGeom prst="rect">
            <a:avLst/>
          </a:prstGeom>
        </p:spPr>
        <p:txBody>
          <a:bodyPr wrap="square">
            <a:spAutoFit/>
          </a:bodyPr>
          <a:lstStyle/>
          <a:p>
            <a:pPr algn="just">
              <a:spcBef>
                <a:spcPts val="600"/>
              </a:spcBef>
              <a:spcAft>
                <a:spcPts val="600"/>
              </a:spcAft>
            </a:pPr>
            <a:r>
              <a:rPr lang="en-US" sz="3000" b="1" dirty="0">
                <a:solidFill>
                  <a:srgbClr val="0070C0"/>
                </a:solidFill>
                <a:latin typeface="Times New Roman" pitchFamily="18" charset="0"/>
                <a:cs typeface="Times New Roman" pitchFamily="18" charset="0"/>
              </a:rPr>
              <a:t>2.1.</a:t>
            </a:r>
            <a:r>
              <a:rPr lang="vi-VN" sz="3000" b="1" dirty="0">
                <a:solidFill>
                  <a:srgbClr val="0070C0"/>
                </a:solidFill>
                <a:latin typeface="Times New Roman" pitchFamily="18" charset="0"/>
                <a:cs typeface="Times New Roman" pitchFamily="18" charset="0"/>
              </a:rPr>
              <a:t> THÂN MÁY</a:t>
            </a:r>
            <a:endParaRPr lang="en-US" sz="3000" b="1" dirty="0">
              <a:solidFill>
                <a:srgbClr val="0070C0"/>
              </a:solidFill>
              <a:latin typeface="Times New Roman" pitchFamily="18" charset="0"/>
              <a:cs typeface="Times New Roman" pitchFamily="18"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35560" y="1822758"/>
            <a:ext cx="8064896" cy="4596532"/>
          </a:xfrm>
          <a:prstGeom prst="rect">
            <a:avLst/>
          </a:prstGeom>
        </p:spPr>
      </p:pic>
    </p:spTree>
    <p:extLst>
      <p:ext uri="{BB962C8B-B14F-4D97-AF65-F5344CB8AC3E}">
        <p14:creationId xmlns:p14="http://schemas.microsoft.com/office/powerpoint/2010/main" val="290891901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Date Placeholder 1"/>
          <p:cNvSpPr>
            <a:spLocks noGrp="1"/>
          </p:cNvSpPr>
          <p:nvPr>
            <p:ph type="dt" sz="half" idx="10"/>
          </p:nvPr>
        </p:nvSpPr>
        <p:spPr>
          <a:xfrm>
            <a:off x="1828800" y="6353629"/>
            <a:ext cx="2286000" cy="365125"/>
          </a:xfrm>
        </p:spPr>
        <p:txBody>
          <a:bodyPr/>
          <a:lstStyle/>
          <a:p>
            <a:r>
              <a:rPr lang="en-US" sz="1300" i="1">
                <a:latin typeface="Times New Roman" pitchFamily="18" charset="0"/>
                <a:cs typeface="Times New Roman" pitchFamily="18" charset="0"/>
              </a:rPr>
              <a:t>Nguyên lý động cơ đốt trong</a:t>
            </a:r>
          </a:p>
        </p:txBody>
      </p:sp>
      <p:sp>
        <p:nvSpPr>
          <p:cNvPr id="11" name="Footer Placeholder 2"/>
          <p:cNvSpPr>
            <a:spLocks noGrp="1"/>
          </p:cNvSpPr>
          <p:nvPr>
            <p:ph type="ftr" sz="quarter" idx="11"/>
          </p:nvPr>
        </p:nvSpPr>
        <p:spPr>
          <a:xfrm>
            <a:off x="4943872" y="6304236"/>
            <a:ext cx="4032448" cy="365125"/>
          </a:xfrm>
        </p:spPr>
        <p:txBody>
          <a:bodyPr/>
          <a:lstStyle/>
          <a:p>
            <a:r>
              <a:rPr lang="en-US" sz="1300" i="1">
                <a:latin typeface="Times New Roman" pitchFamily="18" charset="0"/>
                <a:cs typeface="Times New Roman" pitchFamily="18" charset="0"/>
              </a:rPr>
              <a:t>Chương 2: Những chi tiết cố định trong động cơ đốt trong</a:t>
            </a:r>
          </a:p>
        </p:txBody>
      </p:sp>
      <p:sp>
        <p:nvSpPr>
          <p:cNvPr id="12" name="Slide Number Placeholder 3"/>
          <p:cNvSpPr>
            <a:spLocks noGrp="1"/>
          </p:cNvSpPr>
          <p:nvPr>
            <p:ph type="sldNum" sz="quarter" idx="12"/>
          </p:nvPr>
        </p:nvSpPr>
        <p:spPr>
          <a:xfrm>
            <a:off x="8991600" y="6340476"/>
            <a:ext cx="1219200" cy="365125"/>
          </a:xfrm>
        </p:spPr>
        <p:txBody>
          <a:bodyPr/>
          <a:lstStyle/>
          <a:p>
            <a:fld id="{B6F15528-21DE-4FAA-801E-634DDDAF4B2B}" type="slidenum">
              <a:rPr lang="en-US" sz="1300" i="1">
                <a:latin typeface="Times New Roman" pitchFamily="18" charset="0"/>
                <a:cs typeface="Times New Roman" pitchFamily="18" charset="0"/>
              </a:rPr>
              <a:pPr/>
              <a:t>4</a:t>
            </a:fld>
            <a:endParaRPr lang="en-US" sz="1300" i="1">
              <a:latin typeface="Times New Roman" pitchFamily="18" charset="0"/>
              <a:cs typeface="Times New Roman" pitchFamily="18" charset="0"/>
            </a:endParaRPr>
          </a:p>
        </p:txBody>
      </p:sp>
      <p:sp>
        <p:nvSpPr>
          <p:cNvPr id="13" name="Rectangle 12"/>
          <p:cNvSpPr/>
          <p:nvPr/>
        </p:nvSpPr>
        <p:spPr>
          <a:xfrm>
            <a:off x="1775520" y="76201"/>
            <a:ext cx="8712968" cy="1200329"/>
          </a:xfrm>
          <a:prstGeom prst="rect">
            <a:avLst/>
          </a:prstGeom>
        </p:spPr>
        <p:txBody>
          <a:bodyPr wrap="square">
            <a:spAutoFit/>
          </a:bodyPr>
          <a:lstStyle/>
          <a:p>
            <a:pPr algn="ctr"/>
            <a:r>
              <a:rPr lang="vi-VN" sz="3600" b="1">
                <a:solidFill>
                  <a:srgbClr val="C00000"/>
                </a:solidFill>
                <a:latin typeface="Times New Roman" pitchFamily="18" charset="0"/>
                <a:cs typeface="Times New Roman" pitchFamily="18" charset="0"/>
              </a:rPr>
              <a:t>CHƯƠNG </a:t>
            </a:r>
            <a:r>
              <a:rPr lang="en-US" sz="3600" b="1">
                <a:solidFill>
                  <a:srgbClr val="C00000"/>
                </a:solidFill>
                <a:latin typeface="Times New Roman" pitchFamily="18" charset="0"/>
                <a:cs typeface="Times New Roman" pitchFamily="18" charset="0"/>
              </a:rPr>
              <a:t>I</a:t>
            </a:r>
            <a:r>
              <a:rPr lang="vi-VN" sz="3600" b="1">
                <a:solidFill>
                  <a:srgbClr val="C00000"/>
                </a:solidFill>
                <a:latin typeface="Times New Roman" pitchFamily="18" charset="0"/>
                <a:cs typeface="Times New Roman" pitchFamily="18" charset="0"/>
              </a:rPr>
              <a:t>I: </a:t>
            </a:r>
            <a:r>
              <a:rPr lang="en-US" sz="3600" b="1">
                <a:solidFill>
                  <a:srgbClr val="C00000"/>
                </a:solidFill>
                <a:latin typeface="Times New Roman" pitchFamily="18" charset="0"/>
                <a:cs typeface="Times New Roman" pitchFamily="18" charset="0"/>
              </a:rPr>
              <a:t>NHỮNG CHI TIẾT CỐ ĐỊNH TRONG ĐỘNG CƠ ĐỐT TRONG</a:t>
            </a:r>
            <a:endParaRPr lang="vi-VN" sz="3600">
              <a:solidFill>
                <a:srgbClr val="C00000"/>
              </a:solidFill>
              <a:latin typeface="Times New Roman" pitchFamily="18" charset="0"/>
              <a:cs typeface="Times New Roman" pitchFamily="18" charset="0"/>
            </a:endParaRPr>
          </a:p>
        </p:txBody>
      </p:sp>
      <p:sp>
        <p:nvSpPr>
          <p:cNvPr id="2" name="Rectangle 1"/>
          <p:cNvSpPr/>
          <p:nvPr/>
        </p:nvSpPr>
        <p:spPr>
          <a:xfrm>
            <a:off x="1775520" y="1268760"/>
            <a:ext cx="8712968" cy="553998"/>
          </a:xfrm>
          <a:prstGeom prst="rect">
            <a:avLst/>
          </a:prstGeom>
        </p:spPr>
        <p:txBody>
          <a:bodyPr wrap="square">
            <a:spAutoFit/>
          </a:bodyPr>
          <a:lstStyle/>
          <a:p>
            <a:pPr algn="just">
              <a:spcBef>
                <a:spcPts val="600"/>
              </a:spcBef>
              <a:spcAft>
                <a:spcPts val="600"/>
              </a:spcAft>
            </a:pPr>
            <a:r>
              <a:rPr lang="en-US" sz="3000" b="1" dirty="0">
                <a:solidFill>
                  <a:srgbClr val="0070C0"/>
                </a:solidFill>
                <a:latin typeface="Times New Roman" pitchFamily="18" charset="0"/>
                <a:cs typeface="Times New Roman" pitchFamily="18" charset="0"/>
              </a:rPr>
              <a:t>2.1.</a:t>
            </a:r>
            <a:r>
              <a:rPr lang="vi-VN" sz="3000" b="1" dirty="0">
                <a:solidFill>
                  <a:srgbClr val="0070C0"/>
                </a:solidFill>
                <a:latin typeface="Times New Roman" pitchFamily="18" charset="0"/>
                <a:cs typeface="Times New Roman" pitchFamily="18" charset="0"/>
              </a:rPr>
              <a:t> THÂN MÁY</a:t>
            </a:r>
            <a:endParaRPr lang="en-US" sz="3000" b="1" dirty="0">
              <a:solidFill>
                <a:srgbClr val="0070C0"/>
              </a:solidFill>
              <a:latin typeface="Times New Roman" pitchFamily="18" charset="0"/>
              <a:cs typeface="Times New Roman" pitchFamily="18" charset="0"/>
            </a:endParaRPr>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b="29254"/>
          <a:stretch/>
        </p:blipFill>
        <p:spPr>
          <a:xfrm>
            <a:off x="1775520" y="1822758"/>
            <a:ext cx="8712968" cy="4558570"/>
          </a:xfrm>
          <a:prstGeom prst="rect">
            <a:avLst/>
          </a:prstGeom>
        </p:spPr>
      </p:pic>
    </p:spTree>
    <p:extLst>
      <p:ext uri="{BB962C8B-B14F-4D97-AF65-F5344CB8AC3E}">
        <p14:creationId xmlns:p14="http://schemas.microsoft.com/office/powerpoint/2010/main" val="32229270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Date Placeholder 1"/>
          <p:cNvSpPr>
            <a:spLocks noGrp="1"/>
          </p:cNvSpPr>
          <p:nvPr>
            <p:ph type="dt" sz="half" idx="10"/>
          </p:nvPr>
        </p:nvSpPr>
        <p:spPr>
          <a:xfrm>
            <a:off x="1828800" y="6353629"/>
            <a:ext cx="2286000" cy="365125"/>
          </a:xfrm>
        </p:spPr>
        <p:txBody>
          <a:bodyPr/>
          <a:lstStyle/>
          <a:p>
            <a:r>
              <a:rPr lang="en-US" sz="1300" i="1">
                <a:latin typeface="Times New Roman" pitchFamily="18" charset="0"/>
                <a:cs typeface="Times New Roman" pitchFamily="18" charset="0"/>
              </a:rPr>
              <a:t>Nguyên lý động cơ đốt trong</a:t>
            </a:r>
          </a:p>
        </p:txBody>
      </p:sp>
      <p:sp>
        <p:nvSpPr>
          <p:cNvPr id="11" name="Footer Placeholder 2"/>
          <p:cNvSpPr>
            <a:spLocks noGrp="1"/>
          </p:cNvSpPr>
          <p:nvPr>
            <p:ph type="ftr" sz="quarter" idx="11"/>
          </p:nvPr>
        </p:nvSpPr>
        <p:spPr>
          <a:xfrm>
            <a:off x="4943872" y="6304236"/>
            <a:ext cx="4032448" cy="365125"/>
          </a:xfrm>
        </p:spPr>
        <p:txBody>
          <a:bodyPr/>
          <a:lstStyle/>
          <a:p>
            <a:r>
              <a:rPr lang="en-US" sz="1300" i="1">
                <a:latin typeface="Times New Roman" pitchFamily="18" charset="0"/>
                <a:cs typeface="Times New Roman" pitchFamily="18" charset="0"/>
              </a:rPr>
              <a:t>Chương 2: Những chi tiết cố định trong động cơ đốt trong</a:t>
            </a:r>
          </a:p>
        </p:txBody>
      </p:sp>
      <p:sp>
        <p:nvSpPr>
          <p:cNvPr id="12" name="Slide Number Placeholder 3"/>
          <p:cNvSpPr>
            <a:spLocks noGrp="1"/>
          </p:cNvSpPr>
          <p:nvPr>
            <p:ph type="sldNum" sz="quarter" idx="12"/>
          </p:nvPr>
        </p:nvSpPr>
        <p:spPr>
          <a:xfrm>
            <a:off x="8991600" y="6340476"/>
            <a:ext cx="1219200" cy="365125"/>
          </a:xfrm>
        </p:spPr>
        <p:txBody>
          <a:bodyPr/>
          <a:lstStyle/>
          <a:p>
            <a:fld id="{B6F15528-21DE-4FAA-801E-634DDDAF4B2B}" type="slidenum">
              <a:rPr lang="en-US" sz="1300" i="1">
                <a:latin typeface="Times New Roman" pitchFamily="18" charset="0"/>
                <a:cs typeface="Times New Roman" pitchFamily="18" charset="0"/>
              </a:rPr>
              <a:pPr/>
              <a:t>5</a:t>
            </a:fld>
            <a:endParaRPr lang="en-US" sz="1300" i="1">
              <a:latin typeface="Times New Roman" pitchFamily="18" charset="0"/>
              <a:cs typeface="Times New Roman" pitchFamily="18" charset="0"/>
            </a:endParaRPr>
          </a:p>
        </p:txBody>
      </p:sp>
      <p:sp>
        <p:nvSpPr>
          <p:cNvPr id="13" name="Rectangle 12"/>
          <p:cNvSpPr/>
          <p:nvPr/>
        </p:nvSpPr>
        <p:spPr>
          <a:xfrm>
            <a:off x="1775520" y="76201"/>
            <a:ext cx="8712968" cy="1200329"/>
          </a:xfrm>
          <a:prstGeom prst="rect">
            <a:avLst/>
          </a:prstGeom>
        </p:spPr>
        <p:txBody>
          <a:bodyPr wrap="square">
            <a:spAutoFit/>
          </a:bodyPr>
          <a:lstStyle/>
          <a:p>
            <a:pPr algn="ctr"/>
            <a:r>
              <a:rPr lang="vi-VN" sz="3600" b="1">
                <a:solidFill>
                  <a:srgbClr val="C00000"/>
                </a:solidFill>
                <a:latin typeface="Times New Roman" pitchFamily="18" charset="0"/>
                <a:cs typeface="Times New Roman" pitchFamily="18" charset="0"/>
              </a:rPr>
              <a:t>CHƯƠNG </a:t>
            </a:r>
            <a:r>
              <a:rPr lang="en-US" sz="3600" b="1">
                <a:solidFill>
                  <a:srgbClr val="C00000"/>
                </a:solidFill>
                <a:latin typeface="Times New Roman" pitchFamily="18" charset="0"/>
                <a:cs typeface="Times New Roman" pitchFamily="18" charset="0"/>
              </a:rPr>
              <a:t>I</a:t>
            </a:r>
            <a:r>
              <a:rPr lang="vi-VN" sz="3600" b="1">
                <a:solidFill>
                  <a:srgbClr val="C00000"/>
                </a:solidFill>
                <a:latin typeface="Times New Roman" pitchFamily="18" charset="0"/>
                <a:cs typeface="Times New Roman" pitchFamily="18" charset="0"/>
              </a:rPr>
              <a:t>I: </a:t>
            </a:r>
            <a:r>
              <a:rPr lang="en-US" sz="3600" b="1">
                <a:solidFill>
                  <a:srgbClr val="C00000"/>
                </a:solidFill>
                <a:latin typeface="Times New Roman" pitchFamily="18" charset="0"/>
                <a:cs typeface="Times New Roman" pitchFamily="18" charset="0"/>
              </a:rPr>
              <a:t>NHỮNG CHI TIẾT CỐ ĐỊNH TRONG ĐỘNG CƠ ĐỐT TRONG</a:t>
            </a:r>
            <a:endParaRPr lang="vi-VN" sz="3600">
              <a:solidFill>
                <a:srgbClr val="C00000"/>
              </a:solidFill>
              <a:latin typeface="Times New Roman" pitchFamily="18" charset="0"/>
              <a:cs typeface="Times New Roman" pitchFamily="18" charset="0"/>
            </a:endParaRPr>
          </a:p>
        </p:txBody>
      </p:sp>
      <p:sp>
        <p:nvSpPr>
          <p:cNvPr id="2" name="Rectangle 1"/>
          <p:cNvSpPr/>
          <p:nvPr/>
        </p:nvSpPr>
        <p:spPr>
          <a:xfrm>
            <a:off x="263352" y="1268761"/>
            <a:ext cx="11665296" cy="4616648"/>
          </a:xfrm>
          <a:prstGeom prst="rect">
            <a:avLst/>
          </a:prstGeom>
        </p:spPr>
        <p:txBody>
          <a:bodyPr wrap="square">
            <a:spAutoFit/>
          </a:bodyPr>
          <a:lstStyle/>
          <a:p>
            <a:pPr algn="just">
              <a:spcBef>
                <a:spcPts val="600"/>
              </a:spcBef>
              <a:spcAft>
                <a:spcPts val="600"/>
              </a:spcAft>
            </a:pPr>
            <a:r>
              <a:rPr lang="en-US" sz="3000" b="1" dirty="0">
                <a:solidFill>
                  <a:srgbClr val="0070C0"/>
                </a:solidFill>
                <a:latin typeface="Times New Roman" pitchFamily="18" charset="0"/>
                <a:cs typeface="Times New Roman" pitchFamily="18" charset="0"/>
              </a:rPr>
              <a:t>2.1.</a:t>
            </a:r>
            <a:r>
              <a:rPr lang="vi-VN" sz="3000" b="1" dirty="0">
                <a:solidFill>
                  <a:srgbClr val="0070C0"/>
                </a:solidFill>
                <a:latin typeface="Times New Roman" pitchFamily="18" charset="0"/>
                <a:cs typeface="Times New Roman" pitchFamily="18" charset="0"/>
              </a:rPr>
              <a:t> THÂN MÁY</a:t>
            </a:r>
            <a:endParaRPr lang="en-US" sz="3000" b="1" dirty="0">
              <a:solidFill>
                <a:srgbClr val="0070C0"/>
              </a:solidFill>
              <a:latin typeface="Times New Roman" pitchFamily="18" charset="0"/>
              <a:cs typeface="Times New Roman" pitchFamily="18" charset="0"/>
            </a:endParaRPr>
          </a:p>
          <a:p>
            <a:pPr algn="just">
              <a:spcBef>
                <a:spcPts val="600"/>
              </a:spcBef>
              <a:spcAft>
                <a:spcPts val="600"/>
              </a:spcAft>
            </a:pPr>
            <a:r>
              <a:rPr lang="en-US" sz="2800" b="1" dirty="0">
                <a:solidFill>
                  <a:srgbClr val="C00000"/>
                </a:solidFill>
                <a:latin typeface="Times New Roman" pitchFamily="18" charset="0"/>
                <a:cs typeface="Times New Roman" pitchFamily="18" charset="0"/>
              </a:rPr>
              <a:t>   2.1.</a:t>
            </a:r>
            <a:r>
              <a:rPr lang="vi-VN" sz="2800" b="1" dirty="0">
                <a:solidFill>
                  <a:srgbClr val="C00000"/>
                </a:solidFill>
                <a:latin typeface="Times New Roman" pitchFamily="18" charset="0"/>
                <a:cs typeface="Times New Roman" pitchFamily="18" charset="0"/>
              </a:rPr>
              <a:t>1. C</a:t>
            </a:r>
            <a:r>
              <a:rPr lang="en-US" sz="2800" b="1" dirty="0">
                <a:solidFill>
                  <a:srgbClr val="C00000"/>
                </a:solidFill>
                <a:latin typeface="Times New Roman" pitchFamily="18" charset="0"/>
                <a:cs typeface="Times New Roman" pitchFamily="18" charset="0"/>
              </a:rPr>
              <a:t>ô</a:t>
            </a:r>
            <a:r>
              <a:rPr lang="vi-VN" sz="2800" b="1" dirty="0">
                <a:solidFill>
                  <a:srgbClr val="C00000"/>
                </a:solidFill>
                <a:latin typeface="Times New Roman" pitchFamily="18" charset="0"/>
                <a:cs typeface="Times New Roman" pitchFamily="18" charset="0"/>
              </a:rPr>
              <a:t>ng dụng </a:t>
            </a:r>
            <a:endParaRPr lang="en-US" sz="2800" dirty="0">
              <a:solidFill>
                <a:srgbClr val="C00000"/>
              </a:solidFill>
              <a:latin typeface="Times New Roman" pitchFamily="18" charset="0"/>
              <a:cs typeface="Times New Roman" pitchFamily="18" charset="0"/>
            </a:endParaRPr>
          </a:p>
          <a:p>
            <a:pPr algn="just">
              <a:spcBef>
                <a:spcPts val="600"/>
              </a:spcBef>
              <a:spcAft>
                <a:spcPts val="600"/>
              </a:spcAft>
            </a:pP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 </a:t>
            </a:r>
            <a:r>
              <a:rPr lang="vi-VN" sz="2800" i="1" dirty="0">
                <a:solidFill>
                  <a:srgbClr val="990000"/>
                </a:solidFill>
                <a:latin typeface="Times New Roman" pitchFamily="18" charset="0"/>
                <a:cs typeface="Times New Roman" pitchFamily="18" charset="0"/>
              </a:rPr>
              <a:t>Thân máy là nơi gá đặt và bố trí hầu hết các cụm các chi tiết của động cơ</a:t>
            </a:r>
            <a:r>
              <a:rPr lang="en-US" sz="2800" dirty="0">
                <a:latin typeface="Times New Roman" pitchFamily="18" charset="0"/>
                <a:cs typeface="Times New Roman" pitchFamily="18" charset="0"/>
              </a:rPr>
              <a:t>. C</a:t>
            </a:r>
            <a:r>
              <a:rPr lang="vi-VN" sz="2800" dirty="0">
                <a:latin typeface="Times New Roman" pitchFamily="18" charset="0"/>
                <a:cs typeface="Times New Roman" pitchFamily="18" charset="0"/>
              </a:rPr>
              <a:t>ụ thể trên thân máy bố trí xylanh, hệ trục khuỷu, và các bộ phận truyền động dể dẫn động các hệ thống khác của động cơ như trục cam, bơm nhiên liệu, bơm dầu, bơm nước, quạt gió…</a:t>
            </a:r>
            <a:endParaRPr lang="en-US" sz="2800" dirty="0">
              <a:latin typeface="Times New Roman" pitchFamily="18" charset="0"/>
              <a:cs typeface="Times New Roman" pitchFamily="18" charset="0"/>
            </a:endParaRPr>
          </a:p>
          <a:p>
            <a:pPr algn="just">
              <a:spcBef>
                <a:spcPts val="600"/>
              </a:spcBef>
              <a:spcAft>
                <a:spcPts val="600"/>
              </a:spcAft>
            </a:pP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 </a:t>
            </a:r>
            <a:r>
              <a:rPr lang="vi-VN" sz="2800" i="1" dirty="0">
                <a:solidFill>
                  <a:srgbClr val="990000"/>
                </a:solidFill>
                <a:latin typeface="Times New Roman" pitchFamily="18" charset="0"/>
                <a:cs typeface="Times New Roman" pitchFamily="18" charset="0"/>
              </a:rPr>
              <a:t>Hình thành không gian công tác của môi chất</a:t>
            </a:r>
            <a:r>
              <a:rPr lang="vi-VN" sz="2800" dirty="0">
                <a:latin typeface="Times New Roman" pitchFamily="18" charset="0"/>
                <a:cs typeface="Times New Roman" pitchFamily="18" charset="0"/>
              </a:rPr>
              <a:t>. Trong không gian này piston thực hiện các quá trình: hút, nén, cháy - giãn nở, thải.</a:t>
            </a:r>
            <a:endParaRPr lang="en-US" sz="2800" dirty="0">
              <a:latin typeface="Times New Roman" pitchFamily="18" charset="0"/>
              <a:cs typeface="Times New Roman" pitchFamily="18" charset="0"/>
            </a:endParaRPr>
          </a:p>
          <a:p>
            <a:pPr algn="just">
              <a:spcBef>
                <a:spcPts val="600"/>
              </a:spcBef>
              <a:spcAft>
                <a:spcPts val="600"/>
              </a:spcAft>
            </a:pP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 </a:t>
            </a:r>
            <a:r>
              <a:rPr lang="vi-VN" sz="2800" i="1" dirty="0">
                <a:solidFill>
                  <a:srgbClr val="990000"/>
                </a:solidFill>
                <a:latin typeface="Times New Roman" pitchFamily="18" charset="0"/>
                <a:cs typeface="Times New Roman" pitchFamily="18" charset="0"/>
              </a:rPr>
              <a:t>Truyền nhiệt làm mát động cơ</a:t>
            </a:r>
            <a:r>
              <a:rPr lang="vi-VN" sz="2800" dirty="0">
                <a:latin typeface="Times New Roman" pitchFamily="18" charset="0"/>
                <a:cs typeface="Times New Roman" pitchFamily="18" charset="0"/>
              </a:rPr>
              <a:t>.</a:t>
            </a:r>
          </a:p>
        </p:txBody>
      </p:sp>
    </p:spTree>
    <p:extLst>
      <p:ext uri="{BB962C8B-B14F-4D97-AF65-F5344CB8AC3E}">
        <p14:creationId xmlns:p14="http://schemas.microsoft.com/office/powerpoint/2010/main" val="412632487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Date Placeholder 1"/>
          <p:cNvSpPr>
            <a:spLocks noGrp="1"/>
          </p:cNvSpPr>
          <p:nvPr>
            <p:ph type="dt" sz="half" idx="10"/>
          </p:nvPr>
        </p:nvSpPr>
        <p:spPr>
          <a:xfrm>
            <a:off x="1828800" y="6353629"/>
            <a:ext cx="2286000" cy="365125"/>
          </a:xfrm>
        </p:spPr>
        <p:txBody>
          <a:bodyPr/>
          <a:lstStyle/>
          <a:p>
            <a:r>
              <a:rPr lang="en-US" sz="1300" i="1">
                <a:latin typeface="Times New Roman" pitchFamily="18" charset="0"/>
                <a:cs typeface="Times New Roman" pitchFamily="18" charset="0"/>
              </a:rPr>
              <a:t>Nguyên lý động cơ đốt trong</a:t>
            </a:r>
          </a:p>
        </p:txBody>
      </p:sp>
      <p:sp>
        <p:nvSpPr>
          <p:cNvPr id="10" name="Footer Placeholder 2"/>
          <p:cNvSpPr>
            <a:spLocks noGrp="1"/>
          </p:cNvSpPr>
          <p:nvPr>
            <p:ph type="ftr" sz="quarter" idx="11"/>
          </p:nvPr>
        </p:nvSpPr>
        <p:spPr>
          <a:xfrm>
            <a:off x="4943872" y="6304236"/>
            <a:ext cx="4032448" cy="365125"/>
          </a:xfrm>
        </p:spPr>
        <p:txBody>
          <a:bodyPr/>
          <a:lstStyle/>
          <a:p>
            <a:r>
              <a:rPr lang="en-US" sz="1300" i="1">
                <a:latin typeface="Times New Roman" pitchFamily="18" charset="0"/>
                <a:cs typeface="Times New Roman" pitchFamily="18" charset="0"/>
              </a:rPr>
              <a:t>Chương 2: Những chi tiết cố định trong động cơ đốt trong</a:t>
            </a:r>
          </a:p>
        </p:txBody>
      </p:sp>
      <p:sp>
        <p:nvSpPr>
          <p:cNvPr id="11" name="Slide Number Placeholder 3"/>
          <p:cNvSpPr>
            <a:spLocks noGrp="1"/>
          </p:cNvSpPr>
          <p:nvPr>
            <p:ph type="sldNum" sz="quarter" idx="12"/>
          </p:nvPr>
        </p:nvSpPr>
        <p:spPr>
          <a:xfrm>
            <a:off x="8991600" y="6340476"/>
            <a:ext cx="1219200" cy="365125"/>
          </a:xfrm>
        </p:spPr>
        <p:txBody>
          <a:bodyPr/>
          <a:lstStyle/>
          <a:p>
            <a:fld id="{B6F15528-21DE-4FAA-801E-634DDDAF4B2B}" type="slidenum">
              <a:rPr lang="en-US" sz="1300" i="1">
                <a:latin typeface="Times New Roman" pitchFamily="18" charset="0"/>
                <a:cs typeface="Times New Roman" pitchFamily="18" charset="0"/>
              </a:rPr>
              <a:pPr/>
              <a:t>6</a:t>
            </a:fld>
            <a:endParaRPr lang="en-US" sz="1300" i="1">
              <a:latin typeface="Times New Roman" pitchFamily="18" charset="0"/>
              <a:cs typeface="Times New Roman" pitchFamily="18" charset="0"/>
            </a:endParaRPr>
          </a:p>
        </p:txBody>
      </p:sp>
      <p:sp>
        <p:nvSpPr>
          <p:cNvPr id="5" name="Rectangle 4"/>
          <p:cNvSpPr/>
          <p:nvPr/>
        </p:nvSpPr>
        <p:spPr>
          <a:xfrm>
            <a:off x="479376" y="44625"/>
            <a:ext cx="11161240" cy="2123658"/>
          </a:xfrm>
          <a:prstGeom prst="rect">
            <a:avLst/>
          </a:prstGeom>
        </p:spPr>
        <p:txBody>
          <a:bodyPr wrap="square">
            <a:spAutoFit/>
          </a:bodyPr>
          <a:lstStyle/>
          <a:p>
            <a:pPr algn="just">
              <a:spcBef>
                <a:spcPts val="600"/>
              </a:spcBef>
              <a:spcAft>
                <a:spcPts val="600"/>
              </a:spcAft>
            </a:pPr>
            <a:r>
              <a:rPr lang="en-US" sz="2800" b="1" dirty="0">
                <a:solidFill>
                  <a:srgbClr val="C00000"/>
                </a:solidFill>
                <a:latin typeface="Times New Roman" pitchFamily="18" charset="0"/>
                <a:cs typeface="Times New Roman" pitchFamily="18" charset="0"/>
              </a:rPr>
              <a:t>   2.1.</a:t>
            </a:r>
            <a:r>
              <a:rPr lang="vi-VN" sz="2800" b="1" dirty="0">
                <a:solidFill>
                  <a:srgbClr val="C00000"/>
                </a:solidFill>
                <a:latin typeface="Times New Roman" pitchFamily="18" charset="0"/>
                <a:cs typeface="Times New Roman" pitchFamily="18" charset="0"/>
              </a:rPr>
              <a:t>2.  Điều kiện l</a:t>
            </a:r>
            <a:r>
              <a:rPr lang="en-US" sz="2800" b="1" dirty="0">
                <a:solidFill>
                  <a:srgbClr val="C00000"/>
                </a:solidFill>
                <a:latin typeface="Times New Roman" pitchFamily="18" charset="0"/>
                <a:cs typeface="Times New Roman" pitchFamily="18" charset="0"/>
              </a:rPr>
              <a:t>à</a:t>
            </a:r>
            <a:r>
              <a:rPr lang="vi-VN" sz="2800" b="1" dirty="0">
                <a:solidFill>
                  <a:srgbClr val="C00000"/>
                </a:solidFill>
                <a:latin typeface="Times New Roman" pitchFamily="18" charset="0"/>
                <a:cs typeface="Times New Roman" pitchFamily="18" charset="0"/>
              </a:rPr>
              <a:t>m việc </a:t>
            </a:r>
            <a:endParaRPr lang="en-US" sz="2800" dirty="0">
              <a:solidFill>
                <a:srgbClr val="C00000"/>
              </a:solidFill>
              <a:latin typeface="Times New Roman" pitchFamily="18" charset="0"/>
              <a:cs typeface="Times New Roman" pitchFamily="18" charset="0"/>
            </a:endParaRPr>
          </a:p>
          <a:p>
            <a:pPr algn="just">
              <a:spcBef>
                <a:spcPts val="600"/>
              </a:spcBef>
              <a:spcAft>
                <a:spcPts val="600"/>
              </a:spcAft>
            </a:pP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 Thân máy vừa </a:t>
            </a:r>
            <a:r>
              <a:rPr lang="vi-VN" sz="2800" i="1" dirty="0">
                <a:solidFill>
                  <a:srgbClr val="7030A0"/>
                </a:solidFill>
                <a:latin typeface="Times New Roman" pitchFamily="18" charset="0"/>
                <a:cs typeface="Times New Roman" pitchFamily="18" charset="0"/>
              </a:rPr>
              <a:t>chịu tải trọng cơ và tải trọng nhiệt</a:t>
            </a:r>
            <a:r>
              <a:rPr lang="vi-VN" sz="2800" dirty="0">
                <a:latin typeface="Times New Roman" pitchFamily="18" charset="0"/>
                <a:cs typeface="Times New Roman" pitchFamily="18" charset="0"/>
              </a:rPr>
              <a:t>. Do đó dễ bị biến dạng và rung động.</a:t>
            </a:r>
            <a:endParaRPr lang="en-US" sz="2800" dirty="0">
              <a:latin typeface="Times New Roman" pitchFamily="18" charset="0"/>
              <a:cs typeface="Times New Roman" pitchFamily="18" charset="0"/>
            </a:endParaRPr>
          </a:p>
          <a:p>
            <a:pPr algn="just">
              <a:spcBef>
                <a:spcPts val="600"/>
              </a:spcBef>
              <a:spcAft>
                <a:spcPts val="600"/>
              </a:spcAft>
            </a:pP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 </a:t>
            </a:r>
            <a:r>
              <a:rPr lang="vi-VN" sz="2800" i="1" dirty="0">
                <a:solidFill>
                  <a:srgbClr val="7030A0"/>
                </a:solidFill>
                <a:latin typeface="Times New Roman" pitchFamily="18" charset="0"/>
                <a:cs typeface="Times New Roman" pitchFamily="18" charset="0"/>
              </a:rPr>
              <a:t>Chịu sự mài mòn</a:t>
            </a:r>
            <a:r>
              <a:rPr lang="vi-VN" sz="2800" dirty="0">
                <a:latin typeface="Times New Roman" pitchFamily="18" charset="0"/>
                <a:cs typeface="Times New Roman" pitchFamily="18" charset="0"/>
              </a:rPr>
              <a:t> của các chi tiết khác phụ thuộc vào thân máy.</a:t>
            </a:r>
          </a:p>
        </p:txBody>
      </p:sp>
      <p:sp>
        <p:nvSpPr>
          <p:cNvPr id="12" name="Rectangle 11"/>
          <p:cNvSpPr/>
          <p:nvPr/>
        </p:nvSpPr>
        <p:spPr>
          <a:xfrm>
            <a:off x="484514" y="2232077"/>
            <a:ext cx="10585176" cy="1692771"/>
          </a:xfrm>
          <a:prstGeom prst="rect">
            <a:avLst/>
          </a:prstGeom>
        </p:spPr>
        <p:txBody>
          <a:bodyPr wrap="square">
            <a:spAutoFit/>
          </a:bodyPr>
          <a:lstStyle/>
          <a:p>
            <a:pPr algn="just">
              <a:spcBef>
                <a:spcPts val="600"/>
              </a:spcBef>
              <a:spcAft>
                <a:spcPts val="600"/>
              </a:spcAft>
            </a:pPr>
            <a:r>
              <a:rPr lang="en-US" sz="2800" b="1" dirty="0">
                <a:solidFill>
                  <a:srgbClr val="C00000"/>
                </a:solidFill>
                <a:latin typeface="Times New Roman" pitchFamily="18" charset="0"/>
                <a:cs typeface="Times New Roman" pitchFamily="18" charset="0"/>
              </a:rPr>
              <a:t>   2.1.</a:t>
            </a:r>
            <a:r>
              <a:rPr lang="vi-VN" sz="2800" b="1" dirty="0">
                <a:solidFill>
                  <a:srgbClr val="C00000"/>
                </a:solidFill>
                <a:latin typeface="Times New Roman" pitchFamily="18" charset="0"/>
                <a:cs typeface="Times New Roman" pitchFamily="18" charset="0"/>
              </a:rPr>
              <a:t>3.  Vật liệu chế tạo</a:t>
            </a:r>
            <a:endParaRPr lang="en-US" sz="2800" dirty="0">
              <a:solidFill>
                <a:srgbClr val="C00000"/>
              </a:solidFill>
              <a:latin typeface="Times New Roman" pitchFamily="18" charset="0"/>
              <a:cs typeface="Times New Roman" pitchFamily="18" charset="0"/>
            </a:endParaRPr>
          </a:p>
          <a:p>
            <a:pPr algn="just">
              <a:spcBef>
                <a:spcPts val="600"/>
              </a:spcBef>
              <a:spcAft>
                <a:spcPts val="600"/>
              </a:spcAft>
            </a:pPr>
            <a:r>
              <a:rPr lang="en-US" sz="2800" dirty="0">
                <a:latin typeface="Times New Roman" pitchFamily="18" charset="0"/>
                <a:cs typeface="Times New Roman" pitchFamily="18" charset="0"/>
              </a:rPr>
              <a:t>   </a:t>
            </a:r>
            <a:r>
              <a:rPr lang="vi-VN" sz="2800" i="1" dirty="0">
                <a:solidFill>
                  <a:srgbClr val="FF0000"/>
                </a:solidFill>
                <a:latin typeface="Times New Roman" pitchFamily="18" charset="0"/>
                <a:cs typeface="Times New Roman" pitchFamily="18" charset="0"/>
              </a:rPr>
              <a:t>+ Gang xám</a:t>
            </a:r>
            <a:r>
              <a:rPr lang="vi-VN" sz="2800" dirty="0">
                <a:latin typeface="Times New Roman" pitchFamily="18" charset="0"/>
                <a:cs typeface="Times New Roman" pitchFamily="18" charset="0"/>
              </a:rPr>
              <a:t>: C×_24_44  , C×_32_52.</a:t>
            </a:r>
            <a:endParaRPr lang="en-US" sz="2800" dirty="0">
              <a:latin typeface="Times New Roman" pitchFamily="18" charset="0"/>
              <a:cs typeface="Times New Roman" pitchFamily="18" charset="0"/>
            </a:endParaRPr>
          </a:p>
          <a:p>
            <a:pPr algn="just">
              <a:spcBef>
                <a:spcPts val="600"/>
              </a:spcBef>
              <a:spcAft>
                <a:spcPts val="600"/>
              </a:spcAft>
            </a:pPr>
            <a:r>
              <a:rPr lang="en-US" sz="2800" dirty="0">
                <a:latin typeface="Times New Roman" pitchFamily="18" charset="0"/>
                <a:cs typeface="Times New Roman" pitchFamily="18" charset="0"/>
              </a:rPr>
              <a:t>   </a:t>
            </a:r>
            <a:r>
              <a:rPr lang="vi-VN" sz="2800" i="1" dirty="0">
                <a:solidFill>
                  <a:srgbClr val="FF0000"/>
                </a:solidFill>
                <a:latin typeface="Times New Roman" pitchFamily="18" charset="0"/>
                <a:cs typeface="Times New Roman" pitchFamily="18" charset="0"/>
              </a:rPr>
              <a:t>+ Gang hợp kim</a:t>
            </a:r>
            <a:r>
              <a:rPr lang="vi-VN" sz="2800" dirty="0">
                <a:latin typeface="Times New Roman" pitchFamily="18" charset="0"/>
                <a:cs typeface="Times New Roman" pitchFamily="18" charset="0"/>
              </a:rPr>
              <a:t>: pha thêm Ni , Cr , Mn.</a:t>
            </a:r>
            <a:endParaRPr lang="en-US" sz="2800" dirty="0">
              <a:latin typeface="Times New Roman" pitchFamily="18" charset="0"/>
              <a:cs typeface="Times New Roman" pitchFamily="18" charset="0"/>
            </a:endParaRPr>
          </a:p>
        </p:txBody>
      </p:sp>
      <p:pic>
        <p:nvPicPr>
          <p:cNvPr id="1026" name="Picture 2" descr="Phân biệt các loại gang dẻo | gang cầu | gang xám | gang trắ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2800" y="2201304"/>
            <a:ext cx="4876800" cy="303847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iểu biết cơ bản về vật liệu gang để chọn mũi taro gang hiệu quả"/>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5400" y="3988642"/>
            <a:ext cx="6192688" cy="229908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Date Placeholder 1"/>
          <p:cNvSpPr>
            <a:spLocks noGrp="1"/>
          </p:cNvSpPr>
          <p:nvPr>
            <p:ph type="dt" sz="half" idx="10"/>
          </p:nvPr>
        </p:nvSpPr>
        <p:spPr>
          <a:xfrm>
            <a:off x="1828800" y="6353629"/>
            <a:ext cx="2286000" cy="365125"/>
          </a:xfrm>
        </p:spPr>
        <p:txBody>
          <a:bodyPr/>
          <a:lstStyle/>
          <a:p>
            <a:r>
              <a:rPr lang="en-US" sz="1300" i="1">
                <a:latin typeface="Times New Roman" pitchFamily="18" charset="0"/>
                <a:cs typeface="Times New Roman" pitchFamily="18" charset="0"/>
              </a:rPr>
              <a:t>Nguyên lý động cơ đốt trong</a:t>
            </a:r>
          </a:p>
        </p:txBody>
      </p:sp>
      <p:sp>
        <p:nvSpPr>
          <p:cNvPr id="19" name="Footer Placeholder 2"/>
          <p:cNvSpPr>
            <a:spLocks noGrp="1"/>
          </p:cNvSpPr>
          <p:nvPr>
            <p:ph type="ftr" sz="quarter" idx="11"/>
          </p:nvPr>
        </p:nvSpPr>
        <p:spPr>
          <a:xfrm>
            <a:off x="4943872" y="6304236"/>
            <a:ext cx="4032448" cy="365125"/>
          </a:xfrm>
        </p:spPr>
        <p:txBody>
          <a:bodyPr/>
          <a:lstStyle/>
          <a:p>
            <a:r>
              <a:rPr lang="en-US" sz="1300" i="1">
                <a:latin typeface="Times New Roman" pitchFamily="18" charset="0"/>
                <a:cs typeface="Times New Roman" pitchFamily="18" charset="0"/>
              </a:rPr>
              <a:t>Chương 2: Những chi tiết cố định trong động cơ đốt trong</a:t>
            </a:r>
          </a:p>
        </p:txBody>
      </p:sp>
      <p:sp>
        <p:nvSpPr>
          <p:cNvPr id="20" name="Slide Number Placeholder 3"/>
          <p:cNvSpPr>
            <a:spLocks noGrp="1"/>
          </p:cNvSpPr>
          <p:nvPr>
            <p:ph type="sldNum" sz="quarter" idx="12"/>
          </p:nvPr>
        </p:nvSpPr>
        <p:spPr>
          <a:xfrm>
            <a:off x="8991600" y="6340476"/>
            <a:ext cx="1219200" cy="365125"/>
          </a:xfrm>
        </p:spPr>
        <p:txBody>
          <a:bodyPr/>
          <a:lstStyle/>
          <a:p>
            <a:fld id="{B6F15528-21DE-4FAA-801E-634DDDAF4B2B}" type="slidenum">
              <a:rPr lang="en-US" sz="1300" i="1">
                <a:latin typeface="Times New Roman" pitchFamily="18" charset="0"/>
                <a:cs typeface="Times New Roman" pitchFamily="18" charset="0"/>
              </a:rPr>
              <a:pPr/>
              <a:t>7</a:t>
            </a:fld>
            <a:endParaRPr lang="en-US" sz="1300" i="1">
              <a:latin typeface="Times New Roman" pitchFamily="18" charset="0"/>
              <a:cs typeface="Times New Roman" pitchFamily="18" charset="0"/>
            </a:endParaRPr>
          </a:p>
        </p:txBody>
      </p:sp>
      <p:sp>
        <p:nvSpPr>
          <p:cNvPr id="5" name="Rectangle 4"/>
          <p:cNvSpPr/>
          <p:nvPr/>
        </p:nvSpPr>
        <p:spPr>
          <a:xfrm>
            <a:off x="479376" y="188641"/>
            <a:ext cx="11305256" cy="3262432"/>
          </a:xfrm>
          <a:prstGeom prst="rect">
            <a:avLst/>
          </a:prstGeom>
        </p:spPr>
        <p:txBody>
          <a:bodyPr wrap="square">
            <a:spAutoFit/>
          </a:bodyPr>
          <a:lstStyle/>
          <a:p>
            <a:pPr algn="just">
              <a:spcBef>
                <a:spcPts val="600"/>
              </a:spcBef>
              <a:spcAft>
                <a:spcPts val="600"/>
              </a:spcAft>
            </a:pP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 Ngày nay, nguời ta làm thân máy bằng hợp kim nhôm, l</a:t>
            </a:r>
            <a:r>
              <a:rPr lang="en-US" sz="2800" dirty="0">
                <a:latin typeface="Times New Roman" pitchFamily="18" charset="0"/>
                <a:cs typeface="Times New Roman" pitchFamily="18" charset="0"/>
              </a:rPr>
              <a:t>ổ</a:t>
            </a:r>
            <a:r>
              <a:rPr lang="vi-VN" sz="2800" dirty="0">
                <a:latin typeface="Times New Roman" pitchFamily="18" charset="0"/>
                <a:cs typeface="Times New Roman" pitchFamily="18" charset="0"/>
              </a:rPr>
              <a:t> xylanh mạ Crôm hoặc Ni. Thân máy nhôm cho phép động cơ làm việc quá tải dài hơn so với gang vì giải nhiệt tốt hơn, nhiệt độ giảm từ 15 </a:t>
            </a:r>
            <a:r>
              <a:rPr lang="en-US" sz="2800" dirty="0">
                <a:latin typeface="Times New Roman" pitchFamily="18" charset="0"/>
                <a:cs typeface="Times New Roman" pitchFamily="18" charset="0"/>
              </a:rPr>
              <a:t>-</a:t>
            </a:r>
            <a:r>
              <a:rPr lang="vi-VN" sz="2800" dirty="0">
                <a:latin typeface="Times New Roman" pitchFamily="18" charset="0"/>
                <a:cs typeface="Times New Roman" pitchFamily="18" charset="0"/>
              </a:rPr>
              <a:t> 23</a:t>
            </a:r>
            <a:r>
              <a:rPr lang="vi-VN" sz="2800" baseline="30000" dirty="0">
                <a:latin typeface="Times New Roman" pitchFamily="18" charset="0"/>
                <a:cs typeface="Times New Roman" pitchFamily="18" charset="0"/>
              </a:rPr>
              <a:t>0 </a:t>
            </a:r>
            <a:r>
              <a:rPr lang="vi-VN" sz="2800" dirty="0">
                <a:latin typeface="Times New Roman" pitchFamily="18" charset="0"/>
                <a:cs typeface="Times New Roman" pitchFamily="18" charset="0"/>
              </a:rPr>
              <a:t>C. Do đó đảm bảo vấn đề bôi trơn xylanh được tốt hơn. Trọng lượng động cơ cũng nhẹ hơn so với gang.</a:t>
            </a:r>
            <a:endParaRPr lang="en-US" sz="2800" dirty="0">
              <a:latin typeface="Times New Roman" pitchFamily="18" charset="0"/>
              <a:cs typeface="Times New Roman" pitchFamily="18" charset="0"/>
            </a:endParaRPr>
          </a:p>
          <a:p>
            <a:pPr algn="just">
              <a:spcBef>
                <a:spcPts val="600"/>
              </a:spcBef>
              <a:spcAft>
                <a:spcPts val="600"/>
              </a:spcAft>
            </a:pP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 Thân máy </a:t>
            </a:r>
            <a:r>
              <a:rPr lang="en-US" sz="2800" dirty="0" err="1">
                <a:latin typeface="Times New Roman" pitchFamily="18" charset="0"/>
                <a:cs typeface="Times New Roman" pitchFamily="18" charset="0"/>
              </a:rPr>
              <a:t>bằng</a:t>
            </a:r>
            <a:r>
              <a:rPr lang="vi-VN" sz="2800" dirty="0">
                <a:latin typeface="Times New Roman" pitchFamily="18" charset="0"/>
                <a:cs typeface="Times New Roman" pitchFamily="18" charset="0"/>
              </a:rPr>
              <a:t> thép:</a:t>
            </a: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dùng ở động cơ tàu thủy,có độ cứng vững cao hơn so với gang .</a:t>
            </a:r>
            <a:endParaRPr lang="en-US" sz="2800" dirty="0">
              <a:latin typeface="Times New Roman" pitchFamily="18" charset="0"/>
              <a:cs typeface="Times New Roman" pitchFamily="18" charset="0"/>
            </a:endParaRPr>
          </a:p>
        </p:txBody>
      </p:sp>
      <p:pic>
        <p:nvPicPr>
          <p:cNvPr id="2050" name="Picture 2" descr="Tại sao xoong nồi gang lại đúc từ hợp kim nhôm gang - Niêu gang, xoong gang  nồi gang, nồi lẩu nhôm, chảo gang vạc dầu,chảo bánh mì,ơ kho quẹt, nồi thố"/>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67608" y="2996952"/>
            <a:ext cx="9073008" cy="348984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Date Placeholder 1"/>
          <p:cNvSpPr>
            <a:spLocks noGrp="1"/>
          </p:cNvSpPr>
          <p:nvPr>
            <p:ph type="dt" sz="half" idx="10"/>
          </p:nvPr>
        </p:nvSpPr>
        <p:spPr>
          <a:xfrm>
            <a:off x="1828800" y="6353629"/>
            <a:ext cx="2286000" cy="365125"/>
          </a:xfrm>
        </p:spPr>
        <p:txBody>
          <a:bodyPr/>
          <a:lstStyle/>
          <a:p>
            <a:r>
              <a:rPr lang="en-US" sz="1300" i="1">
                <a:latin typeface="Times New Roman" pitchFamily="18" charset="0"/>
                <a:cs typeface="Times New Roman" pitchFamily="18" charset="0"/>
              </a:rPr>
              <a:t>Nguyên lý động cơ đốt trong</a:t>
            </a:r>
          </a:p>
        </p:txBody>
      </p:sp>
      <p:sp>
        <p:nvSpPr>
          <p:cNvPr id="8" name="Footer Placeholder 2"/>
          <p:cNvSpPr>
            <a:spLocks noGrp="1"/>
          </p:cNvSpPr>
          <p:nvPr>
            <p:ph type="ftr" sz="quarter" idx="11"/>
          </p:nvPr>
        </p:nvSpPr>
        <p:spPr>
          <a:xfrm>
            <a:off x="4943872" y="6304236"/>
            <a:ext cx="4032448" cy="365125"/>
          </a:xfrm>
        </p:spPr>
        <p:txBody>
          <a:bodyPr/>
          <a:lstStyle/>
          <a:p>
            <a:r>
              <a:rPr lang="en-US" sz="1300" i="1">
                <a:latin typeface="Times New Roman" pitchFamily="18" charset="0"/>
                <a:cs typeface="Times New Roman" pitchFamily="18" charset="0"/>
              </a:rPr>
              <a:t>Chương 2: Những chi tiết cố định trong động cơ đốt trong</a:t>
            </a:r>
          </a:p>
        </p:txBody>
      </p:sp>
      <p:sp>
        <p:nvSpPr>
          <p:cNvPr id="9" name="Slide Number Placeholder 3"/>
          <p:cNvSpPr>
            <a:spLocks noGrp="1"/>
          </p:cNvSpPr>
          <p:nvPr>
            <p:ph type="sldNum" sz="quarter" idx="12"/>
          </p:nvPr>
        </p:nvSpPr>
        <p:spPr>
          <a:xfrm>
            <a:off x="8991600" y="6340476"/>
            <a:ext cx="1219200" cy="365125"/>
          </a:xfrm>
        </p:spPr>
        <p:txBody>
          <a:bodyPr/>
          <a:lstStyle/>
          <a:p>
            <a:fld id="{B6F15528-21DE-4FAA-801E-634DDDAF4B2B}" type="slidenum">
              <a:rPr lang="en-US" sz="1300" i="1">
                <a:latin typeface="Times New Roman" pitchFamily="18" charset="0"/>
                <a:cs typeface="Times New Roman" pitchFamily="18" charset="0"/>
              </a:rPr>
              <a:pPr/>
              <a:t>8</a:t>
            </a:fld>
            <a:endParaRPr lang="en-US" sz="1300" i="1">
              <a:latin typeface="Times New Roman" pitchFamily="18" charset="0"/>
              <a:cs typeface="Times New Roman" pitchFamily="18" charset="0"/>
            </a:endParaRPr>
          </a:p>
        </p:txBody>
      </p:sp>
      <p:sp>
        <p:nvSpPr>
          <p:cNvPr id="10" name="Rectangle 9"/>
          <p:cNvSpPr/>
          <p:nvPr/>
        </p:nvSpPr>
        <p:spPr>
          <a:xfrm>
            <a:off x="335360" y="44624"/>
            <a:ext cx="11521280" cy="2400657"/>
          </a:xfrm>
          <a:prstGeom prst="rect">
            <a:avLst/>
          </a:prstGeom>
        </p:spPr>
        <p:txBody>
          <a:bodyPr wrap="square">
            <a:spAutoFit/>
          </a:bodyPr>
          <a:lstStyle/>
          <a:p>
            <a:pPr algn="just">
              <a:spcBef>
                <a:spcPts val="600"/>
              </a:spcBef>
              <a:spcAft>
                <a:spcPts val="600"/>
              </a:spcAft>
            </a:pPr>
            <a:r>
              <a:rPr lang="en-US" sz="2800" b="1" dirty="0">
                <a:latin typeface="Times New Roman" pitchFamily="18" charset="0"/>
                <a:cs typeface="Times New Roman" pitchFamily="18" charset="0"/>
              </a:rPr>
              <a:t>   </a:t>
            </a:r>
            <a:r>
              <a:rPr lang="en-US" sz="2800" b="1" dirty="0">
                <a:solidFill>
                  <a:srgbClr val="C00000"/>
                </a:solidFill>
                <a:latin typeface="Times New Roman" pitchFamily="18" charset="0"/>
                <a:cs typeface="Times New Roman" pitchFamily="18" charset="0"/>
              </a:rPr>
              <a:t>2.1.</a:t>
            </a:r>
            <a:r>
              <a:rPr lang="vi-VN" sz="2800" b="1" dirty="0">
                <a:solidFill>
                  <a:srgbClr val="C00000"/>
                </a:solidFill>
                <a:latin typeface="Times New Roman" pitchFamily="18" charset="0"/>
                <a:cs typeface="Times New Roman" pitchFamily="18" charset="0"/>
              </a:rPr>
              <a:t>4. Kết cấu th</a:t>
            </a:r>
            <a:r>
              <a:rPr lang="en-US" sz="2800" b="1" dirty="0">
                <a:solidFill>
                  <a:srgbClr val="C00000"/>
                </a:solidFill>
                <a:latin typeface="Times New Roman" pitchFamily="18" charset="0"/>
                <a:cs typeface="Times New Roman" pitchFamily="18" charset="0"/>
              </a:rPr>
              <a:t>â</a:t>
            </a:r>
            <a:r>
              <a:rPr lang="vi-VN" sz="2800" b="1" dirty="0">
                <a:solidFill>
                  <a:srgbClr val="C00000"/>
                </a:solidFill>
                <a:latin typeface="Times New Roman" pitchFamily="18" charset="0"/>
                <a:cs typeface="Times New Roman" pitchFamily="18" charset="0"/>
              </a:rPr>
              <a:t>n m</a:t>
            </a:r>
            <a:r>
              <a:rPr lang="en-US" sz="2800" b="1" dirty="0">
                <a:solidFill>
                  <a:srgbClr val="C00000"/>
                </a:solidFill>
                <a:latin typeface="Times New Roman" pitchFamily="18" charset="0"/>
                <a:cs typeface="Times New Roman" pitchFamily="18" charset="0"/>
              </a:rPr>
              <a:t>á</a:t>
            </a:r>
            <a:r>
              <a:rPr lang="vi-VN" sz="2800" b="1" dirty="0">
                <a:solidFill>
                  <a:srgbClr val="C00000"/>
                </a:solidFill>
                <a:latin typeface="Times New Roman" pitchFamily="18" charset="0"/>
                <a:cs typeface="Times New Roman" pitchFamily="18" charset="0"/>
              </a:rPr>
              <a:t>y </a:t>
            </a:r>
            <a:endParaRPr lang="en-US" sz="2800" dirty="0">
              <a:solidFill>
                <a:srgbClr val="C00000"/>
              </a:solidFill>
              <a:latin typeface="Times New Roman" pitchFamily="18" charset="0"/>
              <a:cs typeface="Times New Roman" pitchFamily="18" charset="0"/>
            </a:endParaRPr>
          </a:p>
          <a:p>
            <a:pPr algn="just">
              <a:spcBef>
                <a:spcPts val="600"/>
              </a:spcBef>
              <a:spcAft>
                <a:spcPts val="600"/>
              </a:spcAft>
            </a:pP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Thân máy rất phức tạp,</a:t>
            </a: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khó chế tạo; có kích thước và khối lượng tương đối lớn chiếm khoảng (30 – 60)% khối lượng của động cơ. Đặc điểm kết cấu phụ thuộc vào nhiều vấn đề:</a:t>
            </a:r>
            <a:r>
              <a:rPr lang="vi-VN" sz="2800" i="1" dirty="0">
                <a:latin typeface="Times New Roman" pitchFamily="18" charset="0"/>
                <a:cs typeface="Times New Roman" pitchFamily="18" charset="0"/>
              </a:rPr>
              <a:t> </a:t>
            </a:r>
            <a:r>
              <a:rPr lang="vi-VN" sz="2800" dirty="0">
                <a:latin typeface="Times New Roman" pitchFamily="18" charset="0"/>
                <a:cs typeface="Times New Roman" pitchFamily="18" charset="0"/>
              </a:rPr>
              <a:t>Kiểu  làm mát, Kiểu bố trí xúpáp và dẫn động trục cam</a:t>
            </a:r>
            <a:r>
              <a:rPr lang="en-US" sz="2800" dirty="0">
                <a:latin typeface="Times New Roman" pitchFamily="18" charset="0"/>
                <a:cs typeface="Times New Roman" pitchFamily="18" charset="0"/>
              </a:rPr>
              <a:t>.</a:t>
            </a:r>
            <a:endParaRPr lang="vi-VN" sz="2800" dirty="0">
              <a:latin typeface="Times New Roman" pitchFamily="18" charset="0"/>
              <a:cs typeface="Times New Roman" pitchFamily="18" charset="0"/>
            </a:endParaRPr>
          </a:p>
        </p:txBody>
      </p:sp>
      <p:sp>
        <p:nvSpPr>
          <p:cNvPr id="13" name="Rectangle 5"/>
          <p:cNvSpPr>
            <a:spLocks noChangeArrowheads="1"/>
          </p:cNvSpPr>
          <p:nvPr/>
        </p:nvSpPr>
        <p:spPr bwMode="auto">
          <a:xfrm>
            <a:off x="335360" y="2551546"/>
            <a:ext cx="11377264"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indent="287338" algn="just" fontAlgn="base">
              <a:spcBef>
                <a:spcPct val="0"/>
              </a:spcBef>
              <a:spcAft>
                <a:spcPct val="0"/>
              </a:spcAft>
            </a:pPr>
            <a:r>
              <a:rPr lang="vi-VN" sz="2800" dirty="0">
                <a:latin typeface="Times New Roman" pitchFamily="18" charset="0"/>
                <a:ea typeface="Times New Roman" pitchFamily="18" charset="0"/>
                <a:cs typeface="Times New Roman" pitchFamily="18" charset="0"/>
              </a:rPr>
              <a:t>- Làm mát bằng nước: còn gọi thây máy là khối xylanh  (block máy ).</a:t>
            </a:r>
            <a:endParaRPr lang="en-US" sz="2800" dirty="0">
              <a:latin typeface="Times New Roman" pitchFamily="18" charset="0"/>
              <a:cs typeface="Times New Roman" pitchFamily="18" charset="0"/>
            </a:endParaRPr>
          </a:p>
          <a:p>
            <a:pPr indent="287338" algn="just" eaLnBrk="0" fontAlgn="base" hangingPunct="0">
              <a:spcBef>
                <a:spcPct val="0"/>
              </a:spcBef>
              <a:spcAft>
                <a:spcPct val="0"/>
              </a:spcAft>
            </a:pPr>
            <a:r>
              <a:rPr lang="vi-VN" sz="2800" dirty="0">
                <a:latin typeface="Times New Roman" pitchFamily="18" charset="0"/>
                <a:ea typeface="Times New Roman" pitchFamily="18" charset="0"/>
                <a:cs typeface="Times New Roman" pitchFamily="18" charset="0"/>
              </a:rPr>
              <a:t>+ Khi lót xylanh làm riêng rồi đóng vào lỗ xylanh của block máy mà không tiếp xúc với nước làm mát thì gọi là sơ mi khô.</a:t>
            </a:r>
            <a:endParaRPr lang="vi-VN" sz="2800" dirty="0">
              <a:latin typeface="Times New Roman" pitchFamily="18" charset="0"/>
              <a:cs typeface="Times New Roman" pitchFamily="18" charset="0"/>
            </a:endParaRPr>
          </a:p>
        </p:txBody>
      </p:sp>
      <p:sp>
        <p:nvSpPr>
          <p:cNvPr id="15" name="Rectangle 6"/>
          <p:cNvSpPr>
            <a:spLocks noChangeArrowheads="1"/>
          </p:cNvSpPr>
          <p:nvPr/>
        </p:nvSpPr>
        <p:spPr bwMode="auto">
          <a:xfrm>
            <a:off x="407368" y="4042806"/>
            <a:ext cx="11233248"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eaLnBrk="0" fontAlgn="base" hangingPunct="0">
              <a:spcBef>
                <a:spcPct val="0"/>
              </a:spcBef>
              <a:spcAft>
                <a:spcPct val="0"/>
              </a:spcAft>
            </a:pPr>
            <a:r>
              <a:rPr lang="en-US" sz="2800" dirty="0">
                <a:latin typeface="Times New Roman" pitchFamily="18" charset="0"/>
                <a:ea typeface="Times New Roman" pitchFamily="18" charset="0"/>
                <a:cs typeface="Times New Roman" pitchFamily="18" charset="0"/>
              </a:rPr>
              <a:t>   </a:t>
            </a:r>
            <a:r>
              <a:rPr lang="vi-VN" sz="2800" dirty="0">
                <a:latin typeface="Times New Roman" pitchFamily="18" charset="0"/>
                <a:ea typeface="Times New Roman" pitchFamily="18" charset="0"/>
                <a:cs typeface="Times New Roman" pitchFamily="18" charset="0"/>
              </a:rPr>
              <a:t>+Khi lót xylanh làm riêng rồi đóng vào lỗ xylanh của block máy mà tiếp xúc với nước làm mát thì gọi là sơ mi ướt.</a:t>
            </a:r>
            <a:r>
              <a:rPr lang="en-US" sz="2800" dirty="0">
                <a:latin typeface="Times New Roman" pitchFamily="18" charset="0"/>
                <a:cs typeface="Times New Roman" pitchFamily="18" charset="0"/>
              </a:rPr>
              <a:t> </a:t>
            </a:r>
          </a:p>
        </p:txBody>
      </p:sp>
      <p:pic>
        <p:nvPicPr>
          <p:cNvPr id="11"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1424" y="520981"/>
            <a:ext cx="10477164" cy="5832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1828800" y="6353629"/>
            <a:ext cx="2286000" cy="365125"/>
          </a:xfrm>
        </p:spPr>
        <p:txBody>
          <a:bodyPr/>
          <a:lstStyle/>
          <a:p>
            <a:r>
              <a:rPr lang="en-US" sz="1300" i="1">
                <a:latin typeface="Times New Roman" pitchFamily="18" charset="0"/>
                <a:cs typeface="Times New Roman" pitchFamily="18" charset="0"/>
              </a:rPr>
              <a:t>Nguyên lý động cơ đốt trong</a:t>
            </a:r>
          </a:p>
        </p:txBody>
      </p:sp>
      <p:sp>
        <p:nvSpPr>
          <p:cNvPr id="8" name="Footer Placeholder 2"/>
          <p:cNvSpPr>
            <a:spLocks noGrp="1"/>
          </p:cNvSpPr>
          <p:nvPr>
            <p:ph type="ftr" sz="quarter" idx="11"/>
          </p:nvPr>
        </p:nvSpPr>
        <p:spPr>
          <a:xfrm>
            <a:off x="4943872" y="6304236"/>
            <a:ext cx="4032448" cy="365125"/>
          </a:xfrm>
        </p:spPr>
        <p:txBody>
          <a:bodyPr/>
          <a:lstStyle/>
          <a:p>
            <a:r>
              <a:rPr lang="en-US" sz="1300" i="1">
                <a:latin typeface="Times New Roman" pitchFamily="18" charset="0"/>
                <a:cs typeface="Times New Roman" pitchFamily="18" charset="0"/>
              </a:rPr>
              <a:t>Chương 2: Những chi tiết cố định trong động cơ đốt trong</a:t>
            </a:r>
          </a:p>
        </p:txBody>
      </p:sp>
      <p:sp>
        <p:nvSpPr>
          <p:cNvPr id="9" name="Slide Number Placeholder 3"/>
          <p:cNvSpPr>
            <a:spLocks noGrp="1"/>
          </p:cNvSpPr>
          <p:nvPr>
            <p:ph type="sldNum" sz="quarter" idx="12"/>
          </p:nvPr>
        </p:nvSpPr>
        <p:spPr>
          <a:xfrm>
            <a:off x="8991600" y="6340476"/>
            <a:ext cx="1219200" cy="365125"/>
          </a:xfrm>
        </p:spPr>
        <p:txBody>
          <a:bodyPr/>
          <a:lstStyle/>
          <a:p>
            <a:fld id="{B6F15528-21DE-4FAA-801E-634DDDAF4B2B}" type="slidenum">
              <a:rPr lang="en-US" sz="1300" i="1">
                <a:latin typeface="Times New Roman" pitchFamily="18" charset="0"/>
                <a:cs typeface="Times New Roman" pitchFamily="18" charset="0"/>
              </a:rPr>
              <a:pPr/>
              <a:t>9</a:t>
            </a:fld>
            <a:endParaRPr lang="en-US" sz="1300" i="1">
              <a:latin typeface="Times New Roman" pitchFamily="18" charset="0"/>
              <a:cs typeface="Times New Roman" pitchFamily="18" charset="0"/>
            </a:endParaRPr>
          </a:p>
        </p:txBody>
      </p:sp>
      <p:sp>
        <p:nvSpPr>
          <p:cNvPr id="4" name="Rectangle 2"/>
          <p:cNvSpPr>
            <a:spLocks noChangeArrowheads="1"/>
          </p:cNvSpPr>
          <p:nvPr/>
        </p:nvSpPr>
        <p:spPr bwMode="auto">
          <a:xfrm>
            <a:off x="1524001"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5" name="Rectangle 4"/>
          <p:cNvSpPr>
            <a:spLocks noChangeArrowheads="1"/>
          </p:cNvSpPr>
          <p:nvPr/>
        </p:nvSpPr>
        <p:spPr bwMode="auto">
          <a:xfrm>
            <a:off x="1524001"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pic>
        <p:nvPicPr>
          <p:cNvPr id="7171"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b="16399"/>
          <a:stretch/>
        </p:blipFill>
        <p:spPr bwMode="auto">
          <a:xfrm>
            <a:off x="623392" y="180933"/>
            <a:ext cx="9140624" cy="3486080"/>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p:cNvSpPr/>
          <p:nvPr/>
        </p:nvSpPr>
        <p:spPr>
          <a:xfrm>
            <a:off x="1199456" y="3852932"/>
            <a:ext cx="8208912" cy="1107996"/>
          </a:xfrm>
          <a:prstGeom prst="rect">
            <a:avLst/>
          </a:prstGeom>
        </p:spPr>
        <p:txBody>
          <a:bodyPr wrap="square">
            <a:spAutoFit/>
          </a:bodyPr>
          <a:lstStyle/>
          <a:p>
            <a:pPr algn="ctr">
              <a:spcBef>
                <a:spcPts val="600"/>
              </a:spcBef>
              <a:spcAft>
                <a:spcPts val="600"/>
              </a:spcAft>
            </a:pPr>
            <a:r>
              <a:rPr lang="en-US" sz="2800" b="1" i="1" dirty="0" err="1">
                <a:solidFill>
                  <a:srgbClr val="7030A0"/>
                </a:solidFill>
                <a:latin typeface="Times New Roman" pitchFamily="18" charset="0"/>
                <a:cs typeface="Times New Roman" pitchFamily="18" charset="0"/>
              </a:rPr>
              <a:t>Hình</a:t>
            </a:r>
            <a:r>
              <a:rPr lang="vi-VN" sz="2800" b="1" i="1" dirty="0">
                <a:solidFill>
                  <a:srgbClr val="7030A0"/>
                </a:solidFill>
                <a:latin typeface="Times New Roman" pitchFamily="18" charset="0"/>
                <a:cs typeface="Times New Roman" pitchFamily="18" charset="0"/>
              </a:rPr>
              <a:t> 2.</a:t>
            </a:r>
            <a:r>
              <a:rPr lang="en-US" sz="2800" b="1" i="1" dirty="0">
                <a:solidFill>
                  <a:srgbClr val="7030A0"/>
                </a:solidFill>
                <a:latin typeface="Times New Roman" pitchFamily="18" charset="0"/>
                <a:cs typeface="Times New Roman" pitchFamily="18" charset="0"/>
              </a:rPr>
              <a:t>1 : </a:t>
            </a:r>
            <a:r>
              <a:rPr lang="en-US" sz="2800" b="1" i="1" dirty="0" err="1">
                <a:solidFill>
                  <a:srgbClr val="7030A0"/>
                </a:solidFill>
                <a:latin typeface="Times New Roman" pitchFamily="18" charset="0"/>
                <a:cs typeface="Times New Roman" pitchFamily="18" charset="0"/>
              </a:rPr>
              <a:t>Thân</a:t>
            </a:r>
            <a:r>
              <a:rPr lang="en-US" sz="2800" b="1" i="1" dirty="0">
                <a:solidFill>
                  <a:srgbClr val="7030A0"/>
                </a:solidFill>
                <a:latin typeface="Times New Roman" pitchFamily="18" charset="0"/>
                <a:cs typeface="Times New Roman" pitchFamily="18" charset="0"/>
              </a:rPr>
              <a:t> </a:t>
            </a:r>
            <a:r>
              <a:rPr lang="en-US" sz="2800" b="1" i="1" dirty="0" err="1">
                <a:solidFill>
                  <a:srgbClr val="7030A0"/>
                </a:solidFill>
                <a:latin typeface="Times New Roman" pitchFamily="18" charset="0"/>
                <a:cs typeface="Times New Roman" pitchFamily="18" charset="0"/>
              </a:rPr>
              <a:t>máy</a:t>
            </a:r>
            <a:r>
              <a:rPr lang="en-US" sz="2800" b="1" i="1" dirty="0">
                <a:solidFill>
                  <a:srgbClr val="7030A0"/>
                </a:solidFill>
                <a:latin typeface="Times New Roman" pitchFamily="18" charset="0"/>
                <a:cs typeface="Times New Roman" pitchFamily="18" charset="0"/>
              </a:rPr>
              <a:t> </a:t>
            </a:r>
            <a:r>
              <a:rPr lang="en-US" sz="2800" b="1" i="1" dirty="0" err="1">
                <a:solidFill>
                  <a:srgbClr val="7030A0"/>
                </a:solidFill>
                <a:latin typeface="Times New Roman" pitchFamily="18" charset="0"/>
                <a:cs typeface="Times New Roman" pitchFamily="18" charset="0"/>
              </a:rPr>
              <a:t>kiểu</a:t>
            </a:r>
            <a:r>
              <a:rPr lang="en-US" sz="2800" b="1" i="1" dirty="0">
                <a:solidFill>
                  <a:srgbClr val="7030A0"/>
                </a:solidFill>
                <a:latin typeface="Times New Roman" pitchFamily="18" charset="0"/>
                <a:cs typeface="Times New Roman" pitchFamily="18" charset="0"/>
              </a:rPr>
              <a:t> </a:t>
            </a:r>
            <a:r>
              <a:rPr lang="en-US" sz="2800" b="1" i="1" dirty="0" err="1">
                <a:solidFill>
                  <a:srgbClr val="7030A0"/>
                </a:solidFill>
                <a:latin typeface="Times New Roman" pitchFamily="18" charset="0"/>
                <a:cs typeface="Times New Roman" pitchFamily="18" charset="0"/>
              </a:rPr>
              <a:t>xylanh</a:t>
            </a:r>
            <a:r>
              <a:rPr lang="en-US" sz="2800" b="1" i="1" dirty="0">
                <a:solidFill>
                  <a:srgbClr val="7030A0"/>
                </a:solidFill>
                <a:latin typeface="Times New Roman" pitchFamily="18" charset="0"/>
                <a:cs typeface="Times New Roman" pitchFamily="18" charset="0"/>
              </a:rPr>
              <a:t> – </a:t>
            </a:r>
            <a:r>
              <a:rPr lang="en-US" sz="2800" b="1" i="1" dirty="0" err="1">
                <a:solidFill>
                  <a:srgbClr val="7030A0"/>
                </a:solidFill>
                <a:latin typeface="Times New Roman" pitchFamily="18" charset="0"/>
                <a:cs typeface="Times New Roman" pitchFamily="18" charset="0"/>
              </a:rPr>
              <a:t>hộp</a:t>
            </a:r>
            <a:r>
              <a:rPr lang="en-US" sz="2800" b="1" i="1" dirty="0">
                <a:solidFill>
                  <a:srgbClr val="7030A0"/>
                </a:solidFill>
                <a:latin typeface="Times New Roman" pitchFamily="18" charset="0"/>
                <a:cs typeface="Times New Roman" pitchFamily="18" charset="0"/>
              </a:rPr>
              <a:t> </a:t>
            </a:r>
            <a:r>
              <a:rPr lang="en-US" sz="2800" b="1" i="1" dirty="0" err="1">
                <a:solidFill>
                  <a:srgbClr val="7030A0"/>
                </a:solidFill>
                <a:latin typeface="Times New Roman" pitchFamily="18" charset="0"/>
                <a:cs typeface="Times New Roman" pitchFamily="18" charset="0"/>
              </a:rPr>
              <a:t>trục</a:t>
            </a:r>
            <a:r>
              <a:rPr lang="en-US" sz="2800" b="1" i="1" dirty="0">
                <a:solidFill>
                  <a:srgbClr val="7030A0"/>
                </a:solidFill>
                <a:latin typeface="Times New Roman" pitchFamily="18" charset="0"/>
                <a:cs typeface="Times New Roman" pitchFamily="18" charset="0"/>
              </a:rPr>
              <a:t> </a:t>
            </a:r>
            <a:r>
              <a:rPr lang="en-US" sz="2800" b="1" i="1" dirty="0" err="1">
                <a:solidFill>
                  <a:srgbClr val="7030A0"/>
                </a:solidFill>
                <a:latin typeface="Times New Roman" pitchFamily="18" charset="0"/>
                <a:cs typeface="Times New Roman" pitchFamily="18" charset="0"/>
              </a:rPr>
              <a:t>khuỷu</a:t>
            </a:r>
            <a:endParaRPr lang="en-US" sz="2800" i="1" dirty="0">
              <a:solidFill>
                <a:srgbClr val="7030A0"/>
              </a:solidFill>
              <a:latin typeface="Times New Roman" pitchFamily="18" charset="0"/>
              <a:cs typeface="Times New Roman" pitchFamily="18" charset="0"/>
            </a:endParaRPr>
          </a:p>
          <a:p>
            <a:pPr algn="ctr">
              <a:spcBef>
                <a:spcPts val="600"/>
              </a:spcBef>
              <a:spcAft>
                <a:spcPts val="600"/>
              </a:spcAft>
            </a:pPr>
            <a:r>
              <a:rPr lang="en-US" sz="2800" i="1" dirty="0">
                <a:latin typeface="Times New Roman" pitchFamily="18" charset="0"/>
                <a:cs typeface="Times New Roman" pitchFamily="18" charset="0"/>
              </a:rPr>
              <a:t>    1. </a:t>
            </a:r>
            <a:r>
              <a:rPr lang="en-US" sz="2800" i="1" dirty="0" err="1">
                <a:latin typeface="Times New Roman" pitchFamily="18" charset="0"/>
                <a:cs typeface="Times New Roman" pitchFamily="18" charset="0"/>
              </a:rPr>
              <a:t>Thân</a:t>
            </a:r>
            <a:r>
              <a:rPr lang="en-US" sz="2800" i="1" dirty="0">
                <a:latin typeface="Times New Roman" pitchFamily="18" charset="0"/>
                <a:cs typeface="Times New Roman" pitchFamily="18" charset="0"/>
              </a:rPr>
              <a:t> </a:t>
            </a:r>
            <a:r>
              <a:rPr lang="en-US" sz="2800" i="1" dirty="0" err="1">
                <a:latin typeface="Times New Roman" pitchFamily="18" charset="0"/>
                <a:cs typeface="Times New Roman" pitchFamily="18" charset="0"/>
              </a:rPr>
              <a:t>xylanh</a:t>
            </a:r>
            <a:r>
              <a:rPr lang="en-US" sz="2800" i="1" dirty="0">
                <a:latin typeface="Times New Roman" pitchFamily="18" charset="0"/>
                <a:cs typeface="Times New Roman" pitchFamily="18" charset="0"/>
              </a:rPr>
              <a:t>    2. </a:t>
            </a:r>
            <a:r>
              <a:rPr lang="en-US" sz="2800" i="1" dirty="0" err="1">
                <a:latin typeface="Times New Roman" pitchFamily="18" charset="0"/>
                <a:cs typeface="Times New Roman" pitchFamily="18" charset="0"/>
              </a:rPr>
              <a:t>Hộp</a:t>
            </a:r>
            <a:r>
              <a:rPr lang="en-US" sz="2800" i="1" dirty="0">
                <a:latin typeface="Times New Roman" pitchFamily="18" charset="0"/>
                <a:cs typeface="Times New Roman" pitchFamily="18" charset="0"/>
              </a:rPr>
              <a:t> </a:t>
            </a:r>
            <a:r>
              <a:rPr lang="en-US" sz="2800" i="1" dirty="0" err="1">
                <a:latin typeface="Times New Roman" pitchFamily="18" charset="0"/>
                <a:cs typeface="Times New Roman" pitchFamily="18" charset="0"/>
              </a:rPr>
              <a:t>trục</a:t>
            </a:r>
            <a:r>
              <a:rPr lang="en-US" sz="2800" i="1" dirty="0">
                <a:latin typeface="Times New Roman" pitchFamily="18" charset="0"/>
                <a:cs typeface="Times New Roman" pitchFamily="18" charset="0"/>
              </a:rPr>
              <a:t> </a:t>
            </a:r>
            <a:r>
              <a:rPr lang="en-US" sz="2800" i="1" dirty="0" err="1">
                <a:latin typeface="Times New Roman" pitchFamily="18" charset="0"/>
                <a:cs typeface="Times New Roman" pitchFamily="18" charset="0"/>
              </a:rPr>
              <a:t>khuỷu</a:t>
            </a:r>
            <a:endParaRPr lang="vi-VN" sz="2800" i="1"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Date Placeholder 1"/>
          <p:cNvSpPr>
            <a:spLocks noGrp="1"/>
          </p:cNvSpPr>
          <p:nvPr>
            <p:ph type="dt" sz="half" idx="10"/>
          </p:nvPr>
        </p:nvSpPr>
        <p:spPr>
          <a:xfrm>
            <a:off x="1828800" y="6353629"/>
            <a:ext cx="2286000" cy="365125"/>
          </a:xfrm>
        </p:spPr>
        <p:txBody>
          <a:bodyPr/>
          <a:lstStyle/>
          <a:p>
            <a:r>
              <a:rPr lang="en-US" sz="1300" i="1">
                <a:latin typeface="Times New Roman" pitchFamily="18" charset="0"/>
                <a:cs typeface="Times New Roman" pitchFamily="18" charset="0"/>
              </a:rPr>
              <a:t>Nguyên lý động cơ đốt trong</a:t>
            </a:r>
          </a:p>
        </p:txBody>
      </p:sp>
      <p:sp>
        <p:nvSpPr>
          <p:cNvPr id="7" name="Footer Placeholder 2"/>
          <p:cNvSpPr>
            <a:spLocks noGrp="1"/>
          </p:cNvSpPr>
          <p:nvPr>
            <p:ph type="ftr" sz="quarter" idx="11"/>
          </p:nvPr>
        </p:nvSpPr>
        <p:spPr>
          <a:xfrm>
            <a:off x="4943872" y="6304236"/>
            <a:ext cx="4032448" cy="365125"/>
          </a:xfrm>
        </p:spPr>
        <p:txBody>
          <a:bodyPr/>
          <a:lstStyle/>
          <a:p>
            <a:r>
              <a:rPr lang="en-US" sz="1300" i="1">
                <a:latin typeface="Times New Roman" pitchFamily="18" charset="0"/>
                <a:cs typeface="Times New Roman" pitchFamily="18" charset="0"/>
              </a:rPr>
              <a:t>Chương 2: Những chi tiết cố định trong động cơ đốt trong</a:t>
            </a:r>
          </a:p>
        </p:txBody>
      </p:sp>
      <p:sp>
        <p:nvSpPr>
          <p:cNvPr id="8" name="Slide Number Placeholder 3"/>
          <p:cNvSpPr>
            <a:spLocks noGrp="1"/>
          </p:cNvSpPr>
          <p:nvPr>
            <p:ph type="sldNum" sz="quarter" idx="12"/>
          </p:nvPr>
        </p:nvSpPr>
        <p:spPr>
          <a:xfrm>
            <a:off x="8991600" y="6340476"/>
            <a:ext cx="1219200" cy="365125"/>
          </a:xfrm>
        </p:spPr>
        <p:txBody>
          <a:bodyPr/>
          <a:lstStyle/>
          <a:p>
            <a:fld id="{B6F15528-21DE-4FAA-801E-634DDDAF4B2B}" type="slidenum">
              <a:rPr lang="en-US" sz="1300" i="1">
                <a:latin typeface="Times New Roman" pitchFamily="18" charset="0"/>
                <a:cs typeface="Times New Roman" pitchFamily="18" charset="0"/>
              </a:rPr>
              <a:pPr/>
              <a:t>10</a:t>
            </a:fld>
            <a:endParaRPr lang="en-US" sz="1300" i="1">
              <a:latin typeface="Times New Roman" pitchFamily="18" charset="0"/>
              <a:cs typeface="Times New Roman" pitchFamily="18" charset="0"/>
            </a:endParaRPr>
          </a:p>
        </p:txBody>
      </p:sp>
      <p:pic>
        <p:nvPicPr>
          <p:cNvPr id="8195" name="Picture 3"/>
          <p:cNvPicPr>
            <a:picLocks noChangeAspect="1" noChangeArrowheads="1"/>
          </p:cNvPicPr>
          <p:nvPr/>
        </p:nvPicPr>
        <p:blipFill>
          <a:blip r:embed="rId2">
            <a:extLst>
              <a:ext uri="{28A0092B-C50C-407E-A947-70E740481C1C}">
                <a14:useLocalDpi xmlns:a14="http://schemas.microsoft.com/office/drawing/2010/main" val="0"/>
              </a:ext>
            </a:extLst>
          </a:blip>
          <a:srcRect t="3951" b="14017"/>
          <a:stretch>
            <a:fillRect/>
          </a:stretch>
        </p:blipFill>
        <p:spPr bwMode="auto">
          <a:xfrm>
            <a:off x="1775520" y="0"/>
            <a:ext cx="8604448" cy="36648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119336" y="3645025"/>
            <a:ext cx="12072664" cy="1692771"/>
          </a:xfrm>
          <a:prstGeom prst="rect">
            <a:avLst/>
          </a:prstGeom>
        </p:spPr>
        <p:txBody>
          <a:bodyPr wrap="square">
            <a:spAutoFit/>
          </a:bodyPr>
          <a:lstStyle/>
          <a:p>
            <a:pPr algn="ctr">
              <a:spcBef>
                <a:spcPts val="600"/>
              </a:spcBef>
              <a:spcAft>
                <a:spcPts val="600"/>
              </a:spcAft>
            </a:pPr>
            <a:r>
              <a:rPr lang="en-US" sz="2800" b="1" i="1" dirty="0" err="1">
                <a:solidFill>
                  <a:srgbClr val="7030A0"/>
                </a:solidFill>
                <a:latin typeface="Times New Roman" pitchFamily="18" charset="0"/>
                <a:cs typeface="Times New Roman" pitchFamily="18" charset="0"/>
              </a:rPr>
              <a:t>Hình</a:t>
            </a:r>
            <a:r>
              <a:rPr lang="en-US" sz="2800" b="1" i="1" dirty="0">
                <a:solidFill>
                  <a:srgbClr val="7030A0"/>
                </a:solidFill>
                <a:latin typeface="Times New Roman" pitchFamily="18" charset="0"/>
                <a:cs typeface="Times New Roman" pitchFamily="18" charset="0"/>
              </a:rPr>
              <a:t> </a:t>
            </a:r>
            <a:r>
              <a:rPr lang="vi-VN" sz="2800" b="1" i="1" dirty="0">
                <a:solidFill>
                  <a:srgbClr val="7030A0"/>
                </a:solidFill>
                <a:latin typeface="Times New Roman" pitchFamily="18" charset="0"/>
                <a:cs typeface="Times New Roman" pitchFamily="18" charset="0"/>
              </a:rPr>
              <a:t>2.</a:t>
            </a:r>
            <a:r>
              <a:rPr lang="en-US" sz="2800" b="1" i="1" dirty="0">
                <a:solidFill>
                  <a:srgbClr val="7030A0"/>
                </a:solidFill>
                <a:latin typeface="Times New Roman" pitchFamily="18" charset="0"/>
                <a:cs typeface="Times New Roman" pitchFamily="18" charset="0"/>
              </a:rPr>
              <a:t>2: </a:t>
            </a:r>
            <a:r>
              <a:rPr lang="en-US" sz="2800" b="1" i="1" dirty="0" err="1">
                <a:solidFill>
                  <a:srgbClr val="7030A0"/>
                </a:solidFill>
                <a:latin typeface="Times New Roman" pitchFamily="18" charset="0"/>
                <a:cs typeface="Times New Roman" pitchFamily="18" charset="0"/>
              </a:rPr>
              <a:t>Thân</a:t>
            </a:r>
            <a:r>
              <a:rPr lang="en-US" sz="2800" b="1" i="1" dirty="0">
                <a:solidFill>
                  <a:srgbClr val="7030A0"/>
                </a:solidFill>
                <a:latin typeface="Times New Roman" pitchFamily="18" charset="0"/>
                <a:cs typeface="Times New Roman" pitchFamily="18" charset="0"/>
              </a:rPr>
              <a:t> </a:t>
            </a:r>
            <a:r>
              <a:rPr lang="en-US" sz="2800" b="1" i="1" dirty="0" err="1">
                <a:solidFill>
                  <a:srgbClr val="7030A0"/>
                </a:solidFill>
                <a:latin typeface="Times New Roman" pitchFamily="18" charset="0"/>
                <a:cs typeface="Times New Roman" pitchFamily="18" charset="0"/>
              </a:rPr>
              <a:t>máy</a:t>
            </a:r>
            <a:r>
              <a:rPr lang="en-US" sz="2800" b="1" i="1" dirty="0">
                <a:solidFill>
                  <a:srgbClr val="7030A0"/>
                </a:solidFill>
                <a:latin typeface="Times New Roman" pitchFamily="18" charset="0"/>
                <a:cs typeface="Times New Roman" pitchFamily="18" charset="0"/>
              </a:rPr>
              <a:t> </a:t>
            </a:r>
            <a:r>
              <a:rPr lang="en-US" sz="2800" b="1" i="1" dirty="0" err="1">
                <a:solidFill>
                  <a:srgbClr val="7030A0"/>
                </a:solidFill>
                <a:latin typeface="Times New Roman" pitchFamily="18" charset="0"/>
                <a:cs typeface="Times New Roman" pitchFamily="18" charset="0"/>
              </a:rPr>
              <a:t>động</a:t>
            </a:r>
            <a:r>
              <a:rPr lang="en-US" sz="2800" b="1" i="1" dirty="0">
                <a:solidFill>
                  <a:srgbClr val="7030A0"/>
                </a:solidFill>
                <a:latin typeface="Times New Roman" pitchFamily="18" charset="0"/>
                <a:cs typeface="Times New Roman" pitchFamily="18" charset="0"/>
              </a:rPr>
              <a:t> </a:t>
            </a:r>
            <a:r>
              <a:rPr lang="en-US" sz="2800" b="1" i="1" dirty="0" err="1">
                <a:solidFill>
                  <a:srgbClr val="7030A0"/>
                </a:solidFill>
                <a:latin typeface="Times New Roman" pitchFamily="18" charset="0"/>
                <a:cs typeface="Times New Roman" pitchFamily="18" charset="0"/>
              </a:rPr>
              <a:t>cơ</a:t>
            </a:r>
            <a:r>
              <a:rPr lang="en-US" sz="2800" b="1" i="1" dirty="0">
                <a:solidFill>
                  <a:srgbClr val="7030A0"/>
                </a:solidFill>
                <a:latin typeface="Times New Roman" pitchFamily="18" charset="0"/>
                <a:cs typeface="Times New Roman" pitchFamily="18" charset="0"/>
              </a:rPr>
              <a:t> </a:t>
            </a:r>
            <a:r>
              <a:rPr lang="en-US" sz="2800" b="1" i="1" dirty="0" err="1">
                <a:solidFill>
                  <a:srgbClr val="7030A0"/>
                </a:solidFill>
                <a:latin typeface="Times New Roman" pitchFamily="18" charset="0"/>
                <a:cs typeface="Times New Roman" pitchFamily="18" charset="0"/>
              </a:rPr>
              <a:t>làm</a:t>
            </a:r>
            <a:r>
              <a:rPr lang="en-US" sz="2800" b="1" i="1" dirty="0">
                <a:solidFill>
                  <a:srgbClr val="7030A0"/>
                </a:solidFill>
                <a:latin typeface="Times New Roman" pitchFamily="18" charset="0"/>
                <a:cs typeface="Times New Roman" pitchFamily="18" charset="0"/>
              </a:rPr>
              <a:t> </a:t>
            </a:r>
            <a:r>
              <a:rPr lang="en-US" sz="2800" b="1" i="1" dirty="0" err="1">
                <a:solidFill>
                  <a:srgbClr val="7030A0"/>
                </a:solidFill>
                <a:latin typeface="Times New Roman" pitchFamily="18" charset="0"/>
                <a:cs typeface="Times New Roman" pitchFamily="18" charset="0"/>
              </a:rPr>
              <a:t>mát</a:t>
            </a:r>
            <a:r>
              <a:rPr lang="en-US" sz="2800" b="1" i="1" dirty="0">
                <a:solidFill>
                  <a:srgbClr val="7030A0"/>
                </a:solidFill>
                <a:latin typeface="Times New Roman" pitchFamily="18" charset="0"/>
                <a:cs typeface="Times New Roman" pitchFamily="18" charset="0"/>
              </a:rPr>
              <a:t> </a:t>
            </a:r>
            <a:r>
              <a:rPr lang="en-US" sz="2800" b="1" i="1" dirty="0" err="1">
                <a:solidFill>
                  <a:srgbClr val="7030A0"/>
                </a:solidFill>
                <a:latin typeface="Times New Roman" pitchFamily="18" charset="0"/>
                <a:cs typeface="Times New Roman" pitchFamily="18" charset="0"/>
              </a:rPr>
              <a:t>bằng</a:t>
            </a:r>
            <a:r>
              <a:rPr lang="en-US" sz="2800" b="1" i="1" dirty="0">
                <a:solidFill>
                  <a:srgbClr val="7030A0"/>
                </a:solidFill>
                <a:latin typeface="Times New Roman" pitchFamily="18" charset="0"/>
                <a:cs typeface="Times New Roman" pitchFamily="18" charset="0"/>
              </a:rPr>
              <a:t> </a:t>
            </a:r>
            <a:r>
              <a:rPr lang="en-US" sz="2800" b="1" i="1" dirty="0" err="1">
                <a:solidFill>
                  <a:srgbClr val="7030A0"/>
                </a:solidFill>
                <a:latin typeface="Times New Roman" pitchFamily="18" charset="0"/>
                <a:cs typeface="Times New Roman" pitchFamily="18" charset="0"/>
              </a:rPr>
              <a:t>gió</a:t>
            </a:r>
            <a:endParaRPr lang="en-US" sz="2800" i="1" dirty="0">
              <a:solidFill>
                <a:srgbClr val="7030A0"/>
              </a:solidFill>
              <a:latin typeface="Times New Roman" pitchFamily="18" charset="0"/>
              <a:cs typeface="Times New Roman" pitchFamily="18" charset="0"/>
            </a:endParaRPr>
          </a:p>
          <a:p>
            <a:pPr marL="514350" indent="-514350" algn="ctr">
              <a:spcBef>
                <a:spcPts val="600"/>
              </a:spcBef>
              <a:spcAft>
                <a:spcPts val="600"/>
              </a:spcAft>
              <a:buAutoNum type="arabicPeriod"/>
            </a:pPr>
            <a:r>
              <a:rPr lang="en-US" sz="2800" dirty="0" err="1">
                <a:latin typeface="Times New Roman" pitchFamily="18" charset="0"/>
                <a:cs typeface="Times New Roman" pitchFamily="18" charset="0"/>
              </a:rPr>
              <a:t>Hộp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trục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khuỷu</a:t>
            </a:r>
            <a:r>
              <a:rPr lang="en-US" sz="2800" dirty="0">
                <a:latin typeface="Times New Roman" pitchFamily="18" charset="0"/>
                <a:cs typeface="Times New Roman" pitchFamily="18" charset="0"/>
              </a:rPr>
              <a:t>; 2. </a:t>
            </a:r>
            <a:r>
              <a:rPr lang="en-US" sz="2800" dirty="0" err="1">
                <a:latin typeface="Times New Roman" pitchFamily="18" charset="0"/>
                <a:cs typeface="Times New Roman" pitchFamily="18" charset="0"/>
              </a:rPr>
              <a:t>Thân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xilanh</a:t>
            </a:r>
            <a:r>
              <a:rPr lang="en-US" sz="2800" dirty="0">
                <a:latin typeface="Times New Roman" pitchFamily="18" charset="0"/>
                <a:cs typeface="Times New Roman" pitchFamily="18" charset="0"/>
              </a:rPr>
              <a:t>; 3.Nắp </a:t>
            </a:r>
            <a:r>
              <a:rPr lang="en-US" sz="2800" dirty="0" err="1">
                <a:latin typeface="Times New Roman" pitchFamily="18" charset="0"/>
                <a:cs typeface="Times New Roman" pitchFamily="18" charset="0"/>
              </a:rPr>
              <a:t>xilanh</a:t>
            </a:r>
            <a:r>
              <a:rPr lang="en-US" sz="2800" dirty="0">
                <a:latin typeface="Times New Roman" pitchFamily="18" charset="0"/>
                <a:cs typeface="Times New Roman" pitchFamily="18" charset="0"/>
              </a:rPr>
              <a:t>; </a:t>
            </a:r>
          </a:p>
          <a:p>
            <a:pPr algn="ctr">
              <a:spcBef>
                <a:spcPts val="600"/>
              </a:spcBef>
              <a:spcAft>
                <a:spcPts val="600"/>
              </a:spcAft>
            </a:pPr>
            <a:r>
              <a:rPr lang="en-US" sz="2800" dirty="0">
                <a:latin typeface="Times New Roman" pitchFamily="18" charset="0"/>
                <a:cs typeface="Times New Roman" pitchFamily="18" charset="0"/>
              </a:rPr>
              <a:t>4. </a:t>
            </a:r>
            <a:r>
              <a:rPr lang="en-US" sz="2800" dirty="0" err="1">
                <a:latin typeface="Times New Roman" pitchFamily="18" charset="0"/>
                <a:cs typeface="Times New Roman" pitchFamily="18" charset="0"/>
              </a:rPr>
              <a:t>Gugiông</a:t>
            </a:r>
            <a:r>
              <a:rPr lang="en-US" sz="2800" dirty="0">
                <a:latin typeface="Times New Roman" pitchFamily="18" charset="0"/>
                <a:cs typeface="Times New Roman" pitchFamily="18" charset="0"/>
              </a:rPr>
              <a:t>; 5. </a:t>
            </a:r>
            <a:r>
              <a:rPr lang="en-US" sz="2800" dirty="0" err="1">
                <a:latin typeface="Times New Roman" pitchFamily="18" charset="0"/>
                <a:cs typeface="Times New Roman" pitchFamily="18" charset="0"/>
              </a:rPr>
              <a:t>Lót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xilanh</a:t>
            </a:r>
            <a:endParaRPr lang="en-US" sz="2800" dirty="0">
              <a:latin typeface="Times New Roman" pitchFamily="18" charset="0"/>
              <a:cs typeface="Times New Roman" pitchFamily="18" charset="0"/>
            </a:endParaRPr>
          </a:p>
        </p:txBody>
      </p:sp>
      <p:sp>
        <p:nvSpPr>
          <p:cNvPr id="4" name="Rectangle 3"/>
          <p:cNvSpPr/>
          <p:nvPr/>
        </p:nvSpPr>
        <p:spPr>
          <a:xfrm>
            <a:off x="119336" y="5229201"/>
            <a:ext cx="11737304" cy="954107"/>
          </a:xfrm>
          <a:prstGeom prst="rect">
            <a:avLst/>
          </a:prstGeom>
        </p:spPr>
        <p:txBody>
          <a:bodyPr wrap="square">
            <a:spAutoFit/>
          </a:bodyPr>
          <a:lstStyle/>
          <a:p>
            <a:pPr algn="just"/>
            <a:r>
              <a:rPr lang="en-US" sz="2800" dirty="0"/>
              <a:t>   </a:t>
            </a:r>
            <a:r>
              <a:rPr lang="vi-VN" sz="2800" i="1" dirty="0"/>
              <a:t>- Làm mát bằng không khí: thân máy làm mát bằng gió  thường là thân máy rời. Xylanh có thể làm liền với thân hay rời ở dạng sơ mi rồi lắp vào thân.</a:t>
            </a:r>
          </a:p>
        </p:txBody>
      </p:sp>
      <p:pic>
        <p:nvPicPr>
          <p:cNvPr id="9"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1384" y="353733"/>
            <a:ext cx="11089232" cy="582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Date Placeholder 1"/>
          <p:cNvSpPr>
            <a:spLocks noGrp="1"/>
          </p:cNvSpPr>
          <p:nvPr>
            <p:ph type="dt" sz="half" idx="10"/>
          </p:nvPr>
        </p:nvSpPr>
        <p:spPr>
          <a:xfrm>
            <a:off x="1828800" y="6353629"/>
            <a:ext cx="2286000" cy="365125"/>
          </a:xfrm>
        </p:spPr>
        <p:txBody>
          <a:bodyPr/>
          <a:lstStyle/>
          <a:p>
            <a:r>
              <a:rPr lang="en-US" sz="1300" i="1">
                <a:latin typeface="Times New Roman" pitchFamily="18" charset="0"/>
                <a:cs typeface="Times New Roman" pitchFamily="18" charset="0"/>
              </a:rPr>
              <a:t>Nguyên lý động cơ đốt trong</a:t>
            </a:r>
          </a:p>
        </p:txBody>
      </p:sp>
      <p:sp>
        <p:nvSpPr>
          <p:cNvPr id="7" name="Footer Placeholder 2"/>
          <p:cNvSpPr>
            <a:spLocks noGrp="1"/>
          </p:cNvSpPr>
          <p:nvPr>
            <p:ph type="ftr" sz="quarter" idx="11"/>
          </p:nvPr>
        </p:nvSpPr>
        <p:spPr>
          <a:xfrm>
            <a:off x="4943872" y="6304236"/>
            <a:ext cx="4032448" cy="365125"/>
          </a:xfrm>
        </p:spPr>
        <p:txBody>
          <a:bodyPr/>
          <a:lstStyle/>
          <a:p>
            <a:r>
              <a:rPr lang="en-US" sz="1300" i="1">
                <a:latin typeface="Times New Roman" pitchFamily="18" charset="0"/>
                <a:cs typeface="Times New Roman" pitchFamily="18" charset="0"/>
              </a:rPr>
              <a:t>Chương 2: Những chi tiết cố định trong động cơ đốt trong</a:t>
            </a:r>
          </a:p>
        </p:txBody>
      </p:sp>
      <p:sp>
        <p:nvSpPr>
          <p:cNvPr id="8" name="Slide Number Placeholder 3"/>
          <p:cNvSpPr>
            <a:spLocks noGrp="1"/>
          </p:cNvSpPr>
          <p:nvPr>
            <p:ph type="sldNum" sz="quarter" idx="12"/>
          </p:nvPr>
        </p:nvSpPr>
        <p:spPr>
          <a:xfrm>
            <a:off x="8991600" y="6340476"/>
            <a:ext cx="1219200" cy="365125"/>
          </a:xfrm>
        </p:spPr>
        <p:txBody>
          <a:bodyPr/>
          <a:lstStyle/>
          <a:p>
            <a:fld id="{B6F15528-21DE-4FAA-801E-634DDDAF4B2B}" type="slidenum">
              <a:rPr lang="en-US" sz="1300" i="1">
                <a:latin typeface="Times New Roman" pitchFamily="18" charset="0"/>
                <a:cs typeface="Times New Roman" pitchFamily="18" charset="0"/>
              </a:rPr>
              <a:pPr/>
              <a:t>11</a:t>
            </a:fld>
            <a:endParaRPr lang="en-US" sz="1300" i="1">
              <a:latin typeface="Times New Roman" pitchFamily="18" charset="0"/>
              <a:cs typeface="Times New Roman" pitchFamily="18"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9416" y="836712"/>
            <a:ext cx="10729192" cy="5472608"/>
          </a:xfrm>
          <a:prstGeom prst="rect">
            <a:avLst/>
          </a:prstGeom>
        </p:spPr>
      </p:pic>
    </p:spTree>
    <p:extLst>
      <p:ext uri="{BB962C8B-B14F-4D97-AF65-F5344CB8AC3E}">
        <p14:creationId xmlns:p14="http://schemas.microsoft.com/office/powerpoint/2010/main" val="336600677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Date Placeholder 1"/>
          <p:cNvSpPr>
            <a:spLocks noGrp="1"/>
          </p:cNvSpPr>
          <p:nvPr>
            <p:ph type="dt" sz="half" idx="10"/>
          </p:nvPr>
        </p:nvSpPr>
        <p:spPr>
          <a:xfrm>
            <a:off x="1828800" y="6353629"/>
            <a:ext cx="2286000" cy="365125"/>
          </a:xfrm>
        </p:spPr>
        <p:txBody>
          <a:bodyPr/>
          <a:lstStyle/>
          <a:p>
            <a:r>
              <a:rPr lang="en-US" sz="1300" i="1">
                <a:latin typeface="Times New Roman" pitchFamily="18" charset="0"/>
                <a:cs typeface="Times New Roman" pitchFamily="18" charset="0"/>
              </a:rPr>
              <a:t>Nguyên lý động cơ đốt trong</a:t>
            </a:r>
          </a:p>
        </p:txBody>
      </p:sp>
      <p:sp>
        <p:nvSpPr>
          <p:cNvPr id="7" name="Footer Placeholder 2"/>
          <p:cNvSpPr>
            <a:spLocks noGrp="1"/>
          </p:cNvSpPr>
          <p:nvPr>
            <p:ph type="ftr" sz="quarter" idx="11"/>
          </p:nvPr>
        </p:nvSpPr>
        <p:spPr>
          <a:xfrm>
            <a:off x="4943872" y="6304236"/>
            <a:ext cx="4032448" cy="365125"/>
          </a:xfrm>
        </p:spPr>
        <p:txBody>
          <a:bodyPr/>
          <a:lstStyle/>
          <a:p>
            <a:r>
              <a:rPr lang="en-US" sz="1300" i="1">
                <a:latin typeface="Times New Roman" pitchFamily="18" charset="0"/>
                <a:cs typeface="Times New Roman" pitchFamily="18" charset="0"/>
              </a:rPr>
              <a:t>Chương 2: Những chi tiết cố định trong động cơ đốt trong</a:t>
            </a:r>
          </a:p>
        </p:txBody>
      </p:sp>
      <p:sp>
        <p:nvSpPr>
          <p:cNvPr id="8" name="Slide Number Placeholder 3"/>
          <p:cNvSpPr>
            <a:spLocks noGrp="1"/>
          </p:cNvSpPr>
          <p:nvPr>
            <p:ph type="sldNum" sz="quarter" idx="12"/>
          </p:nvPr>
        </p:nvSpPr>
        <p:spPr>
          <a:xfrm>
            <a:off x="8991600" y="6340476"/>
            <a:ext cx="1219200" cy="365125"/>
          </a:xfrm>
        </p:spPr>
        <p:txBody>
          <a:bodyPr/>
          <a:lstStyle/>
          <a:p>
            <a:fld id="{B6F15528-21DE-4FAA-801E-634DDDAF4B2B}" type="slidenum">
              <a:rPr lang="en-US" sz="1300" i="1">
                <a:latin typeface="Times New Roman" pitchFamily="18" charset="0"/>
                <a:cs typeface="Times New Roman" pitchFamily="18" charset="0"/>
              </a:rPr>
              <a:pPr/>
              <a:t>12</a:t>
            </a:fld>
            <a:endParaRPr lang="en-US" sz="1300" i="1">
              <a:latin typeface="Times New Roman" pitchFamily="18" charset="0"/>
              <a:cs typeface="Times New Roman" pitchFamily="18" charset="0"/>
            </a:endParaRPr>
          </a:p>
        </p:txBody>
      </p:sp>
      <p:sp>
        <p:nvSpPr>
          <p:cNvPr id="2" name="TextBox 1"/>
          <p:cNvSpPr txBox="1"/>
          <p:nvPr/>
        </p:nvSpPr>
        <p:spPr>
          <a:xfrm>
            <a:off x="551384" y="1124744"/>
            <a:ext cx="7416824" cy="369332"/>
          </a:xfrm>
          <a:prstGeom prst="rect">
            <a:avLst/>
          </a:prstGeom>
          <a:noFill/>
        </p:spPr>
        <p:txBody>
          <a:bodyPr wrap="square" rtlCol="0">
            <a:spAutoFit/>
          </a:bodyPr>
          <a:lstStyle/>
          <a:p>
            <a:r>
              <a:rPr lang="vi-VN" dirty="0" smtClean="0">
                <a:hlinkClick r:id="rId2" action="ppaction://hlinkfile"/>
              </a:rPr>
              <a:t>Thân Máy Động Cơ Ô Tô Được Chế Tạo Như Thế Nào-.webm</a:t>
            </a:r>
            <a:endParaRPr lang="en-US" dirty="0"/>
          </a:p>
        </p:txBody>
      </p:sp>
    </p:spTree>
    <p:extLst>
      <p:ext uri="{BB962C8B-B14F-4D97-AF65-F5344CB8AC3E}">
        <p14:creationId xmlns:p14="http://schemas.microsoft.com/office/powerpoint/2010/main" val="285907824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Date Placeholder 1"/>
          <p:cNvSpPr>
            <a:spLocks noGrp="1"/>
          </p:cNvSpPr>
          <p:nvPr>
            <p:ph type="dt" sz="half" idx="10"/>
          </p:nvPr>
        </p:nvSpPr>
        <p:spPr>
          <a:xfrm>
            <a:off x="1828800" y="6353629"/>
            <a:ext cx="2286000" cy="365125"/>
          </a:xfrm>
        </p:spPr>
        <p:txBody>
          <a:bodyPr/>
          <a:lstStyle/>
          <a:p>
            <a:r>
              <a:rPr lang="en-US" sz="1300" i="1">
                <a:latin typeface="Times New Roman" pitchFamily="18" charset="0"/>
                <a:cs typeface="Times New Roman" pitchFamily="18" charset="0"/>
              </a:rPr>
              <a:t>Nguyên lý động cơ đốt trong</a:t>
            </a:r>
          </a:p>
        </p:txBody>
      </p:sp>
      <p:sp>
        <p:nvSpPr>
          <p:cNvPr id="15" name="Footer Placeholder 2"/>
          <p:cNvSpPr>
            <a:spLocks noGrp="1"/>
          </p:cNvSpPr>
          <p:nvPr>
            <p:ph type="ftr" sz="quarter" idx="11"/>
          </p:nvPr>
        </p:nvSpPr>
        <p:spPr>
          <a:xfrm>
            <a:off x="4943872" y="6304236"/>
            <a:ext cx="4032448" cy="365125"/>
          </a:xfrm>
        </p:spPr>
        <p:txBody>
          <a:bodyPr/>
          <a:lstStyle/>
          <a:p>
            <a:r>
              <a:rPr lang="en-US" sz="1300" i="1">
                <a:latin typeface="Times New Roman" pitchFamily="18" charset="0"/>
                <a:cs typeface="Times New Roman" pitchFamily="18" charset="0"/>
              </a:rPr>
              <a:t>Chương 2: Những chi tiết cố định trong động cơ đốt trong</a:t>
            </a:r>
          </a:p>
        </p:txBody>
      </p:sp>
      <p:sp>
        <p:nvSpPr>
          <p:cNvPr id="16" name="Slide Number Placeholder 3"/>
          <p:cNvSpPr>
            <a:spLocks noGrp="1"/>
          </p:cNvSpPr>
          <p:nvPr>
            <p:ph type="sldNum" sz="quarter" idx="12"/>
          </p:nvPr>
        </p:nvSpPr>
        <p:spPr>
          <a:xfrm>
            <a:off x="8991600" y="6340476"/>
            <a:ext cx="1219200" cy="365125"/>
          </a:xfrm>
        </p:spPr>
        <p:txBody>
          <a:bodyPr/>
          <a:lstStyle/>
          <a:p>
            <a:fld id="{B6F15528-21DE-4FAA-801E-634DDDAF4B2B}" type="slidenum">
              <a:rPr lang="en-US" sz="1300" i="1">
                <a:latin typeface="Times New Roman" pitchFamily="18" charset="0"/>
                <a:cs typeface="Times New Roman" pitchFamily="18" charset="0"/>
              </a:rPr>
              <a:pPr/>
              <a:t>13</a:t>
            </a:fld>
            <a:endParaRPr lang="en-US" sz="1300" i="1">
              <a:latin typeface="Times New Roman" pitchFamily="18" charset="0"/>
              <a:cs typeface="Times New Roman" pitchFamily="18" charset="0"/>
            </a:endParaRPr>
          </a:p>
        </p:txBody>
      </p:sp>
      <p:sp>
        <p:nvSpPr>
          <p:cNvPr id="3" name="Rectangle 2"/>
          <p:cNvSpPr/>
          <p:nvPr/>
        </p:nvSpPr>
        <p:spPr>
          <a:xfrm>
            <a:off x="1775520" y="131723"/>
            <a:ext cx="8712968" cy="1138773"/>
          </a:xfrm>
          <a:prstGeom prst="rect">
            <a:avLst/>
          </a:prstGeom>
        </p:spPr>
        <p:txBody>
          <a:bodyPr wrap="square">
            <a:spAutoFit/>
          </a:bodyPr>
          <a:lstStyle/>
          <a:p>
            <a:pPr algn="just">
              <a:spcBef>
                <a:spcPts val="600"/>
              </a:spcBef>
              <a:spcAft>
                <a:spcPts val="600"/>
              </a:spcAft>
            </a:pPr>
            <a:r>
              <a:rPr lang="en-US" sz="3000" b="1" dirty="0">
                <a:solidFill>
                  <a:srgbClr val="0070C0"/>
                </a:solidFill>
                <a:latin typeface="Times New Roman" pitchFamily="18" charset="0"/>
                <a:cs typeface="Times New Roman" pitchFamily="18" charset="0"/>
              </a:rPr>
              <a:t>2.2</a:t>
            </a:r>
            <a:r>
              <a:rPr lang="vi-VN" sz="3000" b="1" dirty="0">
                <a:solidFill>
                  <a:srgbClr val="0070C0"/>
                </a:solidFill>
                <a:latin typeface="Times New Roman" pitchFamily="18" charset="0"/>
                <a:cs typeface="Times New Roman" pitchFamily="18" charset="0"/>
              </a:rPr>
              <a:t>. NẮP MÁY</a:t>
            </a:r>
            <a:endParaRPr lang="en-US" sz="3000" b="1" dirty="0">
              <a:solidFill>
                <a:srgbClr val="0070C0"/>
              </a:solidFill>
              <a:latin typeface="Times New Roman" pitchFamily="18" charset="0"/>
              <a:cs typeface="Times New Roman" pitchFamily="18" charset="0"/>
            </a:endParaRPr>
          </a:p>
          <a:p>
            <a:pPr algn="just">
              <a:spcBef>
                <a:spcPts val="600"/>
              </a:spcBef>
              <a:spcAft>
                <a:spcPts val="600"/>
              </a:spcAft>
            </a:pPr>
            <a:r>
              <a:rPr lang="en-US" sz="2800" b="1" dirty="0">
                <a:latin typeface="Times New Roman" pitchFamily="18" charset="0"/>
                <a:cs typeface="Times New Roman" pitchFamily="18" charset="0"/>
              </a:rPr>
              <a:t>   </a:t>
            </a:r>
            <a:endParaRPr lang="vi-VN" sz="2800" dirty="0">
              <a:latin typeface="Times New Roman" pitchFamily="18" charset="0"/>
              <a:cs typeface="Times New Roman" pitchFamily="18" charset="0"/>
            </a:endParaRPr>
          </a:p>
        </p:txBody>
      </p:sp>
      <p:pic>
        <p:nvPicPr>
          <p:cNvPr id="6" name="Picture 6" descr="11-17"/>
          <p:cNvPicPr>
            <a:picLocks noChangeAspect="1" noChangeArrowheads="1"/>
          </p:cNvPicPr>
          <p:nvPr/>
        </p:nvPicPr>
        <p:blipFill>
          <a:blip r:embed="rId3"/>
          <a:srcRect/>
          <a:stretch>
            <a:fillRect/>
          </a:stretch>
        </p:blipFill>
        <p:spPr bwMode="auto">
          <a:xfrm>
            <a:off x="551384" y="701109"/>
            <a:ext cx="11161240" cy="5668963"/>
          </a:xfrm>
          <a:prstGeom prst="rect">
            <a:avLst/>
          </a:prstGeom>
          <a:noFill/>
          <a:ln w="9525">
            <a:solidFill>
              <a:schemeClr val="accent2"/>
            </a:solidFill>
            <a:miter lim="800000"/>
            <a:headEnd/>
            <a:tailEnd/>
          </a:ln>
          <a:effectLst>
            <a:outerShdw dist="107763" dir="2700000" algn="ctr" rotWithShape="0">
              <a:srgbClr val="3399FF"/>
            </a:outerShdw>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Học tiếng anh chuyên ngành- Cấu tạo thân máy và nắp máy động cơ"/>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98585" y="2687231"/>
            <a:ext cx="5562600" cy="3638551"/>
          </a:xfrm>
          <a:prstGeom prst="rect">
            <a:avLst/>
          </a:prstGeom>
          <a:noFill/>
          <a:extLst>
            <a:ext uri="{909E8E84-426E-40DD-AFC4-6F175D3DCCD1}">
              <a14:hiddenFill xmlns:a14="http://schemas.microsoft.com/office/drawing/2010/main">
                <a:solidFill>
                  <a:srgbClr val="FFFFFF"/>
                </a:solidFill>
              </a14:hiddenFill>
            </a:ext>
          </a:extLst>
        </p:spPr>
      </p:pic>
      <p:sp>
        <p:nvSpPr>
          <p:cNvPr id="11" name="Date Placeholder 1"/>
          <p:cNvSpPr>
            <a:spLocks noGrp="1"/>
          </p:cNvSpPr>
          <p:nvPr>
            <p:ph type="dt" sz="half" idx="10"/>
          </p:nvPr>
        </p:nvSpPr>
        <p:spPr>
          <a:xfrm>
            <a:off x="1828800" y="6353629"/>
            <a:ext cx="2286000" cy="365125"/>
          </a:xfrm>
        </p:spPr>
        <p:txBody>
          <a:bodyPr/>
          <a:lstStyle/>
          <a:p>
            <a:r>
              <a:rPr lang="en-US" sz="1300" i="1">
                <a:latin typeface="Times New Roman" pitchFamily="18" charset="0"/>
                <a:cs typeface="Times New Roman" pitchFamily="18" charset="0"/>
              </a:rPr>
              <a:t>Nguyên lý động cơ đốt trong</a:t>
            </a:r>
          </a:p>
        </p:txBody>
      </p:sp>
      <p:sp>
        <p:nvSpPr>
          <p:cNvPr id="15" name="Footer Placeholder 2"/>
          <p:cNvSpPr>
            <a:spLocks noGrp="1"/>
          </p:cNvSpPr>
          <p:nvPr>
            <p:ph type="ftr" sz="quarter" idx="11"/>
          </p:nvPr>
        </p:nvSpPr>
        <p:spPr>
          <a:xfrm>
            <a:off x="4943872" y="6304236"/>
            <a:ext cx="4032448" cy="365125"/>
          </a:xfrm>
        </p:spPr>
        <p:txBody>
          <a:bodyPr/>
          <a:lstStyle/>
          <a:p>
            <a:r>
              <a:rPr lang="en-US" sz="1300" i="1">
                <a:latin typeface="Times New Roman" pitchFamily="18" charset="0"/>
                <a:cs typeface="Times New Roman" pitchFamily="18" charset="0"/>
              </a:rPr>
              <a:t>Chương 2: Những chi tiết cố định trong động cơ đốt trong</a:t>
            </a:r>
          </a:p>
        </p:txBody>
      </p:sp>
      <p:sp>
        <p:nvSpPr>
          <p:cNvPr id="16" name="Slide Number Placeholder 3"/>
          <p:cNvSpPr>
            <a:spLocks noGrp="1"/>
          </p:cNvSpPr>
          <p:nvPr>
            <p:ph type="sldNum" sz="quarter" idx="12"/>
          </p:nvPr>
        </p:nvSpPr>
        <p:spPr>
          <a:xfrm>
            <a:off x="8991600" y="6340476"/>
            <a:ext cx="1219200" cy="365125"/>
          </a:xfrm>
        </p:spPr>
        <p:txBody>
          <a:bodyPr/>
          <a:lstStyle/>
          <a:p>
            <a:fld id="{B6F15528-21DE-4FAA-801E-634DDDAF4B2B}" type="slidenum">
              <a:rPr lang="en-US" sz="1300" i="1">
                <a:latin typeface="Times New Roman" pitchFamily="18" charset="0"/>
                <a:cs typeface="Times New Roman" pitchFamily="18" charset="0"/>
              </a:rPr>
              <a:pPr/>
              <a:t>14</a:t>
            </a:fld>
            <a:endParaRPr lang="en-US" sz="1300" i="1">
              <a:latin typeface="Times New Roman" pitchFamily="18" charset="0"/>
              <a:cs typeface="Times New Roman" pitchFamily="18" charset="0"/>
            </a:endParaRPr>
          </a:p>
        </p:txBody>
      </p:sp>
      <p:sp>
        <p:nvSpPr>
          <p:cNvPr id="3" name="Rectangle 2"/>
          <p:cNvSpPr/>
          <p:nvPr/>
        </p:nvSpPr>
        <p:spPr>
          <a:xfrm>
            <a:off x="1775520" y="131723"/>
            <a:ext cx="8712968" cy="1138773"/>
          </a:xfrm>
          <a:prstGeom prst="rect">
            <a:avLst/>
          </a:prstGeom>
        </p:spPr>
        <p:txBody>
          <a:bodyPr wrap="square">
            <a:spAutoFit/>
          </a:bodyPr>
          <a:lstStyle/>
          <a:p>
            <a:pPr algn="just">
              <a:spcBef>
                <a:spcPts val="600"/>
              </a:spcBef>
              <a:spcAft>
                <a:spcPts val="600"/>
              </a:spcAft>
            </a:pPr>
            <a:r>
              <a:rPr lang="en-US" sz="3000" b="1" dirty="0">
                <a:solidFill>
                  <a:srgbClr val="0070C0"/>
                </a:solidFill>
                <a:latin typeface="Times New Roman" pitchFamily="18" charset="0"/>
                <a:cs typeface="Times New Roman" pitchFamily="18" charset="0"/>
              </a:rPr>
              <a:t>2.2</a:t>
            </a:r>
            <a:r>
              <a:rPr lang="vi-VN" sz="3000" b="1" dirty="0">
                <a:solidFill>
                  <a:srgbClr val="0070C0"/>
                </a:solidFill>
                <a:latin typeface="Times New Roman" pitchFamily="18" charset="0"/>
                <a:cs typeface="Times New Roman" pitchFamily="18" charset="0"/>
              </a:rPr>
              <a:t>. NẮP MÁY</a:t>
            </a:r>
            <a:endParaRPr lang="en-US" sz="3000" b="1" dirty="0">
              <a:solidFill>
                <a:srgbClr val="0070C0"/>
              </a:solidFill>
              <a:latin typeface="Times New Roman" pitchFamily="18" charset="0"/>
              <a:cs typeface="Times New Roman" pitchFamily="18" charset="0"/>
            </a:endParaRPr>
          </a:p>
          <a:p>
            <a:pPr algn="just">
              <a:spcBef>
                <a:spcPts val="600"/>
              </a:spcBef>
              <a:spcAft>
                <a:spcPts val="600"/>
              </a:spcAft>
            </a:pPr>
            <a:r>
              <a:rPr lang="en-US" sz="2800" b="1" dirty="0">
                <a:latin typeface="Times New Roman" pitchFamily="18" charset="0"/>
                <a:cs typeface="Times New Roman" pitchFamily="18" charset="0"/>
              </a:rPr>
              <a:t>   </a:t>
            </a:r>
            <a:endParaRPr lang="vi-VN" sz="2800" dirty="0">
              <a:latin typeface="Times New Roman" pitchFamily="18" charset="0"/>
              <a:cs typeface="Times New Roman" pitchFamily="18" charset="0"/>
            </a:endParaRPr>
          </a:p>
        </p:txBody>
      </p:sp>
      <p:pic>
        <p:nvPicPr>
          <p:cNvPr id="3074" name="Picture 2" descr="Học tiếng anh chuyên ngành- Cấu tạo thân máy và nắp máy động cơ"/>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7296" y="980728"/>
            <a:ext cx="5283111" cy="3124201"/>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Công nghệ 11 Bài 22: Thân máy và nắp máy"/>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80845" y="480433"/>
            <a:ext cx="4798081" cy="1968625"/>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Tìm hiểu về Nắp máy (nắp xy lanh) | OTO-HUI - Mạng Xã Hội Chuyên Ngành Ô Tô"/>
          <p:cNvPicPr>
            <a:picLocks noChangeAspect="1" noChangeArrowheads="1"/>
          </p:cNvPicPr>
          <p:nvPr/>
        </p:nvPicPr>
        <p:blipFill rotWithShape="1">
          <a:blip r:embed="rId6">
            <a:extLst>
              <a:ext uri="{28A0092B-C50C-407E-A947-70E740481C1C}">
                <a14:useLocalDpi xmlns:a14="http://schemas.microsoft.com/office/drawing/2010/main" val="0"/>
              </a:ext>
            </a:extLst>
          </a:blip>
          <a:srcRect l="4877" t="19295" r="5705" b="13958"/>
          <a:stretch/>
        </p:blipFill>
        <p:spPr bwMode="auto">
          <a:xfrm>
            <a:off x="335359" y="4294399"/>
            <a:ext cx="4896545" cy="188698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0226080" y="6070608"/>
            <a:ext cx="1368152" cy="426964"/>
          </a:xfrm>
          <a:prstGeom prst="rect">
            <a:avLst/>
          </a:prstGeom>
          <a:solidFill>
            <a:schemeClr val="bg1"/>
          </a:solidFill>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ln>
                <a:solidFill>
                  <a:schemeClr val="bg1"/>
                </a:solidFill>
              </a:ln>
              <a:noFill/>
            </a:endParaRPr>
          </a:p>
        </p:txBody>
      </p:sp>
    </p:spTree>
    <p:extLst>
      <p:ext uri="{BB962C8B-B14F-4D97-AF65-F5344CB8AC3E}">
        <p14:creationId xmlns:p14="http://schemas.microsoft.com/office/powerpoint/2010/main" val="4663255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080"/>
                                        </p:tgtEl>
                                        <p:attrNameLst>
                                          <p:attrName>style.visibility</p:attrName>
                                        </p:attrNameLst>
                                      </p:cBhvr>
                                      <p:to>
                                        <p:strVal val="visible"/>
                                      </p:to>
                                    </p:set>
                                    <p:animEffect transition="in" filter="barn(inVertical)">
                                      <p:cBhvr>
                                        <p:cTn id="7" dur="500"/>
                                        <p:tgtEl>
                                          <p:spTgt spid="308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078"/>
                                        </p:tgtEl>
                                        <p:attrNameLst>
                                          <p:attrName>style.visibility</p:attrName>
                                        </p:attrNameLst>
                                      </p:cBhvr>
                                      <p:to>
                                        <p:strVal val="visible"/>
                                      </p:to>
                                    </p:set>
                                    <p:animEffect transition="in" filter="barn(inVertical)">
                                      <p:cBhvr>
                                        <p:cTn id="12" dur="500"/>
                                        <p:tgtEl>
                                          <p:spTgt spid="307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076"/>
                                        </p:tgtEl>
                                        <p:attrNameLst>
                                          <p:attrName>style.visibility</p:attrName>
                                        </p:attrNameLst>
                                      </p:cBhvr>
                                      <p:to>
                                        <p:strVal val="visible"/>
                                      </p:to>
                                    </p:set>
                                    <p:animEffect transition="in" filter="barn(inVertical)">
                                      <p:cBhvr>
                                        <p:cTn id="17" dur="500"/>
                                        <p:tgtEl>
                                          <p:spTgt spid="30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Date Placeholder 1"/>
          <p:cNvSpPr>
            <a:spLocks noGrp="1"/>
          </p:cNvSpPr>
          <p:nvPr>
            <p:ph type="dt" sz="half" idx="10"/>
          </p:nvPr>
        </p:nvSpPr>
        <p:spPr>
          <a:xfrm>
            <a:off x="1828800" y="6353629"/>
            <a:ext cx="2286000" cy="365125"/>
          </a:xfrm>
        </p:spPr>
        <p:txBody>
          <a:bodyPr/>
          <a:lstStyle/>
          <a:p>
            <a:r>
              <a:rPr lang="en-US" sz="1300" i="1">
                <a:latin typeface="Times New Roman" pitchFamily="18" charset="0"/>
                <a:cs typeface="Times New Roman" pitchFamily="18" charset="0"/>
              </a:rPr>
              <a:t>Nguyên lý động cơ đốt trong</a:t>
            </a:r>
          </a:p>
        </p:txBody>
      </p:sp>
      <p:sp>
        <p:nvSpPr>
          <p:cNvPr id="15" name="Footer Placeholder 2"/>
          <p:cNvSpPr>
            <a:spLocks noGrp="1"/>
          </p:cNvSpPr>
          <p:nvPr>
            <p:ph type="ftr" sz="quarter" idx="11"/>
          </p:nvPr>
        </p:nvSpPr>
        <p:spPr>
          <a:xfrm>
            <a:off x="4943872" y="6304236"/>
            <a:ext cx="4032448" cy="365125"/>
          </a:xfrm>
        </p:spPr>
        <p:txBody>
          <a:bodyPr/>
          <a:lstStyle/>
          <a:p>
            <a:r>
              <a:rPr lang="en-US" sz="1300" i="1">
                <a:latin typeface="Times New Roman" pitchFamily="18" charset="0"/>
                <a:cs typeface="Times New Roman" pitchFamily="18" charset="0"/>
              </a:rPr>
              <a:t>Chương 2: Những chi tiết cố định trong động cơ đốt trong</a:t>
            </a:r>
          </a:p>
        </p:txBody>
      </p:sp>
      <p:sp>
        <p:nvSpPr>
          <p:cNvPr id="16" name="Slide Number Placeholder 3"/>
          <p:cNvSpPr>
            <a:spLocks noGrp="1"/>
          </p:cNvSpPr>
          <p:nvPr>
            <p:ph type="sldNum" sz="quarter" idx="12"/>
          </p:nvPr>
        </p:nvSpPr>
        <p:spPr>
          <a:xfrm>
            <a:off x="8991600" y="6340476"/>
            <a:ext cx="1219200" cy="365125"/>
          </a:xfrm>
        </p:spPr>
        <p:txBody>
          <a:bodyPr/>
          <a:lstStyle/>
          <a:p>
            <a:fld id="{B6F15528-21DE-4FAA-801E-634DDDAF4B2B}" type="slidenum">
              <a:rPr lang="en-US" sz="1300" i="1">
                <a:latin typeface="Times New Roman" pitchFamily="18" charset="0"/>
                <a:cs typeface="Times New Roman" pitchFamily="18" charset="0"/>
              </a:rPr>
              <a:pPr/>
              <a:t>15</a:t>
            </a:fld>
            <a:endParaRPr lang="en-US" sz="1300" i="1">
              <a:latin typeface="Times New Roman" pitchFamily="18" charset="0"/>
              <a:cs typeface="Times New Roman" pitchFamily="18" charset="0"/>
            </a:endParaRPr>
          </a:p>
        </p:txBody>
      </p:sp>
      <p:sp>
        <p:nvSpPr>
          <p:cNvPr id="3" name="Rectangle 2"/>
          <p:cNvSpPr/>
          <p:nvPr/>
        </p:nvSpPr>
        <p:spPr>
          <a:xfrm>
            <a:off x="407368" y="131723"/>
            <a:ext cx="11449272" cy="5201424"/>
          </a:xfrm>
          <a:prstGeom prst="rect">
            <a:avLst/>
          </a:prstGeom>
        </p:spPr>
        <p:txBody>
          <a:bodyPr wrap="square">
            <a:spAutoFit/>
          </a:bodyPr>
          <a:lstStyle/>
          <a:p>
            <a:pPr algn="just">
              <a:spcBef>
                <a:spcPts val="600"/>
              </a:spcBef>
              <a:spcAft>
                <a:spcPts val="600"/>
              </a:spcAft>
            </a:pPr>
            <a:r>
              <a:rPr lang="en-US" sz="3000" b="1" dirty="0">
                <a:solidFill>
                  <a:srgbClr val="0070C0"/>
                </a:solidFill>
                <a:latin typeface="Times New Roman" pitchFamily="18" charset="0"/>
                <a:cs typeface="Times New Roman" pitchFamily="18" charset="0"/>
              </a:rPr>
              <a:t>2.2</a:t>
            </a:r>
            <a:r>
              <a:rPr lang="vi-VN" sz="3000" b="1" dirty="0">
                <a:solidFill>
                  <a:srgbClr val="0070C0"/>
                </a:solidFill>
                <a:latin typeface="Times New Roman" pitchFamily="18" charset="0"/>
                <a:cs typeface="Times New Roman" pitchFamily="18" charset="0"/>
              </a:rPr>
              <a:t>. NẮP MÁY</a:t>
            </a:r>
            <a:endParaRPr lang="en-US" sz="3000" b="1" dirty="0">
              <a:solidFill>
                <a:srgbClr val="0070C0"/>
              </a:solidFill>
              <a:latin typeface="Times New Roman" pitchFamily="18" charset="0"/>
              <a:cs typeface="Times New Roman" pitchFamily="18" charset="0"/>
            </a:endParaRPr>
          </a:p>
          <a:p>
            <a:pPr algn="just">
              <a:spcBef>
                <a:spcPts val="600"/>
              </a:spcBef>
              <a:spcAft>
                <a:spcPts val="600"/>
              </a:spcAft>
            </a:pPr>
            <a:r>
              <a:rPr lang="en-US" sz="2800" b="1" dirty="0">
                <a:latin typeface="Times New Roman" pitchFamily="18" charset="0"/>
                <a:cs typeface="Times New Roman" pitchFamily="18" charset="0"/>
              </a:rPr>
              <a:t>   </a:t>
            </a:r>
            <a:r>
              <a:rPr lang="en-US" sz="2800" b="1" dirty="0">
                <a:solidFill>
                  <a:srgbClr val="C00000"/>
                </a:solidFill>
                <a:latin typeface="Times New Roman" pitchFamily="18" charset="0"/>
                <a:cs typeface="Times New Roman" pitchFamily="18" charset="0"/>
              </a:rPr>
              <a:t>2.2.</a:t>
            </a:r>
            <a:r>
              <a:rPr lang="vi-VN" sz="2800" b="1" dirty="0">
                <a:solidFill>
                  <a:srgbClr val="C00000"/>
                </a:solidFill>
                <a:latin typeface="Times New Roman" pitchFamily="18" charset="0"/>
                <a:cs typeface="Times New Roman" pitchFamily="18" charset="0"/>
              </a:rPr>
              <a:t>1. C</a:t>
            </a:r>
            <a:r>
              <a:rPr lang="en-US" sz="2800" b="1" dirty="0">
                <a:solidFill>
                  <a:srgbClr val="C00000"/>
                </a:solidFill>
                <a:latin typeface="Times New Roman" pitchFamily="18" charset="0"/>
                <a:cs typeface="Times New Roman" pitchFamily="18" charset="0"/>
              </a:rPr>
              <a:t>ô</a:t>
            </a:r>
            <a:r>
              <a:rPr lang="vi-VN" sz="2800" b="1" dirty="0">
                <a:solidFill>
                  <a:srgbClr val="C00000"/>
                </a:solidFill>
                <a:latin typeface="Times New Roman" pitchFamily="18" charset="0"/>
                <a:cs typeface="Times New Roman" pitchFamily="18" charset="0"/>
              </a:rPr>
              <a:t>ng dụng </a:t>
            </a:r>
            <a:endParaRPr lang="en-US" sz="2800" dirty="0">
              <a:solidFill>
                <a:srgbClr val="C00000"/>
              </a:solidFill>
              <a:latin typeface="Times New Roman" pitchFamily="18" charset="0"/>
              <a:cs typeface="Times New Roman" pitchFamily="18" charset="0"/>
            </a:endParaRPr>
          </a:p>
          <a:p>
            <a:pPr algn="just">
              <a:spcBef>
                <a:spcPts val="600"/>
              </a:spcBef>
              <a:spcAft>
                <a:spcPts val="600"/>
              </a:spcAft>
            </a:pP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Cùng đỉnh piston và xylanh tạo thành buồng đốt.</a:t>
            </a: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Nắp máy là nơi gắn: bugi,</a:t>
            </a: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vòi phun, cụm xupap,</a:t>
            </a: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trục cam.....</a:t>
            </a: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Ngoài ra,</a:t>
            </a: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trên nắp máy còn bố trí các đường nạp,</a:t>
            </a: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đường thải,</a:t>
            </a: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đường nước làm mát,</a:t>
            </a: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đường dầu bôi trơn ...</a:t>
            </a:r>
            <a:endParaRPr lang="en-US" sz="2800" dirty="0">
              <a:latin typeface="Times New Roman" pitchFamily="18" charset="0"/>
              <a:cs typeface="Times New Roman" pitchFamily="18" charset="0"/>
            </a:endParaRPr>
          </a:p>
          <a:p>
            <a:pPr algn="just">
              <a:spcBef>
                <a:spcPts val="600"/>
              </a:spcBef>
              <a:spcAft>
                <a:spcPts val="600"/>
              </a:spcAft>
            </a:pPr>
            <a:r>
              <a:rPr lang="vi-VN" sz="2800" b="1" dirty="0">
                <a:latin typeface="Times New Roman" pitchFamily="18" charset="0"/>
                <a:cs typeface="Times New Roman" pitchFamily="18" charset="0"/>
              </a:rPr>
              <a:t> </a:t>
            </a:r>
            <a:r>
              <a:rPr lang="en-US" sz="2800" b="1" dirty="0">
                <a:latin typeface="Times New Roman" pitchFamily="18" charset="0"/>
                <a:cs typeface="Times New Roman" pitchFamily="18" charset="0"/>
              </a:rPr>
              <a:t>   </a:t>
            </a:r>
            <a:r>
              <a:rPr lang="en-US" sz="2800" b="1" dirty="0">
                <a:solidFill>
                  <a:srgbClr val="C00000"/>
                </a:solidFill>
                <a:latin typeface="Times New Roman" pitchFamily="18" charset="0"/>
                <a:cs typeface="Times New Roman" pitchFamily="18" charset="0"/>
              </a:rPr>
              <a:t>2.2.</a:t>
            </a:r>
            <a:r>
              <a:rPr lang="vi-VN" sz="2800" b="1" dirty="0">
                <a:solidFill>
                  <a:srgbClr val="C00000"/>
                </a:solidFill>
                <a:latin typeface="Times New Roman" pitchFamily="18" charset="0"/>
                <a:cs typeface="Times New Roman" pitchFamily="18" charset="0"/>
              </a:rPr>
              <a:t>2. Điều kiện l</a:t>
            </a:r>
            <a:r>
              <a:rPr lang="en-US" sz="2800" b="1" dirty="0">
                <a:solidFill>
                  <a:srgbClr val="C00000"/>
                </a:solidFill>
                <a:latin typeface="Times New Roman" pitchFamily="18" charset="0"/>
                <a:cs typeface="Times New Roman" pitchFamily="18" charset="0"/>
              </a:rPr>
              <a:t>à</a:t>
            </a:r>
            <a:r>
              <a:rPr lang="vi-VN" sz="2800" b="1" dirty="0">
                <a:solidFill>
                  <a:srgbClr val="C00000"/>
                </a:solidFill>
                <a:latin typeface="Times New Roman" pitchFamily="18" charset="0"/>
                <a:cs typeface="Times New Roman" pitchFamily="18" charset="0"/>
              </a:rPr>
              <a:t>m việc </a:t>
            </a:r>
            <a:endParaRPr lang="en-US" sz="2800" dirty="0">
              <a:solidFill>
                <a:srgbClr val="C00000"/>
              </a:solidFill>
              <a:latin typeface="Times New Roman" pitchFamily="18" charset="0"/>
              <a:cs typeface="Times New Roman" pitchFamily="18" charset="0"/>
            </a:endParaRPr>
          </a:p>
          <a:p>
            <a:pPr algn="just">
              <a:spcBef>
                <a:spcPts val="600"/>
              </a:spcBef>
              <a:spcAft>
                <a:spcPts val="600"/>
              </a:spcAft>
            </a:pP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Chịu tải trọng nhiệt rất lớn, nhiệt độ không đều, vùng nóng nhất là ở giữa 2 xupap và hay bị nứt ở phần giữa 2 xupap.</a:t>
            </a:r>
            <a:endParaRPr lang="en-US" sz="2800" dirty="0">
              <a:latin typeface="Times New Roman" pitchFamily="18" charset="0"/>
              <a:cs typeface="Times New Roman" pitchFamily="18" charset="0"/>
            </a:endParaRPr>
          </a:p>
          <a:p>
            <a:pPr algn="just">
              <a:spcBef>
                <a:spcPts val="600"/>
              </a:spcBef>
              <a:spcAft>
                <a:spcPts val="600"/>
              </a:spcAft>
            </a:pP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Chịu áp suất khí thể rất lớn và bị ăn mòn hoá học bởi các chất ăn mòn có trong sản phẩm cháy</a:t>
            </a:r>
            <a:r>
              <a:rPr lang="en-US" sz="2800" dirty="0">
                <a:latin typeface="Times New Roman" pitchFamily="18" charset="0"/>
                <a:cs typeface="Times New Roman" pitchFamily="18" charset="0"/>
              </a:rPr>
              <a:t>.</a:t>
            </a:r>
            <a:endParaRPr lang="vi-VN" sz="2800" dirty="0">
              <a:latin typeface="Times New Roman" pitchFamily="18" charset="0"/>
              <a:cs typeface="Times New Roman" pitchFamily="18" charset="0"/>
            </a:endParaRPr>
          </a:p>
        </p:txBody>
      </p:sp>
    </p:spTree>
    <p:extLst>
      <p:ext uri="{BB962C8B-B14F-4D97-AF65-F5344CB8AC3E}">
        <p14:creationId xmlns:p14="http://schemas.microsoft.com/office/powerpoint/2010/main" val="251754509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Date Placeholder 1"/>
          <p:cNvSpPr>
            <a:spLocks noGrp="1"/>
          </p:cNvSpPr>
          <p:nvPr>
            <p:ph type="dt" sz="half" idx="10"/>
          </p:nvPr>
        </p:nvSpPr>
        <p:spPr>
          <a:xfrm>
            <a:off x="1828800" y="6353629"/>
            <a:ext cx="2286000" cy="365125"/>
          </a:xfrm>
        </p:spPr>
        <p:txBody>
          <a:bodyPr/>
          <a:lstStyle/>
          <a:p>
            <a:r>
              <a:rPr lang="en-US" sz="1300" i="1">
                <a:latin typeface="Times New Roman" pitchFamily="18" charset="0"/>
                <a:cs typeface="Times New Roman" pitchFamily="18" charset="0"/>
              </a:rPr>
              <a:t>Nguyên lý động cơ đốt trong</a:t>
            </a:r>
          </a:p>
        </p:txBody>
      </p:sp>
      <p:sp>
        <p:nvSpPr>
          <p:cNvPr id="12" name="Footer Placeholder 2"/>
          <p:cNvSpPr>
            <a:spLocks noGrp="1"/>
          </p:cNvSpPr>
          <p:nvPr>
            <p:ph type="ftr" sz="quarter" idx="11"/>
          </p:nvPr>
        </p:nvSpPr>
        <p:spPr>
          <a:xfrm>
            <a:off x="4943872" y="6304236"/>
            <a:ext cx="4032448" cy="365125"/>
          </a:xfrm>
        </p:spPr>
        <p:txBody>
          <a:bodyPr/>
          <a:lstStyle/>
          <a:p>
            <a:r>
              <a:rPr lang="en-US" sz="1300" i="1">
                <a:latin typeface="Times New Roman" pitchFamily="18" charset="0"/>
                <a:cs typeface="Times New Roman" pitchFamily="18" charset="0"/>
              </a:rPr>
              <a:t>Chương 2: Những chi tiết cố định trong động cơ đốt trong</a:t>
            </a:r>
          </a:p>
        </p:txBody>
      </p:sp>
      <p:sp>
        <p:nvSpPr>
          <p:cNvPr id="13" name="Slide Number Placeholder 3"/>
          <p:cNvSpPr>
            <a:spLocks noGrp="1"/>
          </p:cNvSpPr>
          <p:nvPr>
            <p:ph type="sldNum" sz="quarter" idx="12"/>
          </p:nvPr>
        </p:nvSpPr>
        <p:spPr>
          <a:xfrm>
            <a:off x="8991600" y="6340476"/>
            <a:ext cx="1219200" cy="365125"/>
          </a:xfrm>
        </p:spPr>
        <p:txBody>
          <a:bodyPr/>
          <a:lstStyle/>
          <a:p>
            <a:fld id="{B6F15528-21DE-4FAA-801E-634DDDAF4B2B}" type="slidenum">
              <a:rPr lang="en-US" sz="1300" i="1">
                <a:latin typeface="Times New Roman" pitchFamily="18" charset="0"/>
                <a:cs typeface="Times New Roman" pitchFamily="18" charset="0"/>
              </a:rPr>
              <a:pPr/>
              <a:t>16</a:t>
            </a:fld>
            <a:endParaRPr lang="en-US" sz="1300" i="1">
              <a:latin typeface="Times New Roman" pitchFamily="18" charset="0"/>
              <a:cs typeface="Times New Roman" pitchFamily="18" charset="0"/>
            </a:endParaRPr>
          </a:p>
        </p:txBody>
      </p:sp>
      <p:sp>
        <p:nvSpPr>
          <p:cNvPr id="4" name="Rectangle 3"/>
          <p:cNvSpPr/>
          <p:nvPr/>
        </p:nvSpPr>
        <p:spPr>
          <a:xfrm>
            <a:off x="407368" y="44624"/>
            <a:ext cx="11377264" cy="5601533"/>
          </a:xfrm>
          <a:prstGeom prst="rect">
            <a:avLst/>
          </a:prstGeom>
        </p:spPr>
        <p:txBody>
          <a:bodyPr wrap="square">
            <a:spAutoFit/>
          </a:bodyPr>
          <a:lstStyle/>
          <a:p>
            <a:pPr algn="just">
              <a:spcBef>
                <a:spcPts val="600"/>
              </a:spcBef>
              <a:spcAft>
                <a:spcPts val="600"/>
              </a:spcAft>
            </a:pPr>
            <a:r>
              <a:rPr lang="vi-VN" sz="2800" b="1" dirty="0">
                <a:solidFill>
                  <a:srgbClr val="C00000"/>
                </a:solidFill>
                <a:latin typeface="Times New Roman" pitchFamily="18" charset="0"/>
                <a:cs typeface="Times New Roman" pitchFamily="18" charset="0"/>
              </a:rPr>
              <a:t> </a:t>
            </a:r>
            <a:r>
              <a:rPr lang="en-US" sz="2800" b="1" dirty="0">
                <a:solidFill>
                  <a:srgbClr val="C00000"/>
                </a:solidFill>
                <a:latin typeface="Times New Roman" pitchFamily="18" charset="0"/>
                <a:cs typeface="Times New Roman" pitchFamily="18" charset="0"/>
              </a:rPr>
              <a:t>   2.2.</a:t>
            </a:r>
            <a:r>
              <a:rPr lang="vi-VN" sz="2800" b="1" dirty="0">
                <a:solidFill>
                  <a:srgbClr val="C00000"/>
                </a:solidFill>
                <a:latin typeface="Times New Roman" pitchFamily="18" charset="0"/>
                <a:cs typeface="Times New Roman" pitchFamily="18" charset="0"/>
              </a:rPr>
              <a:t>3.Vật liệu chế tạo</a:t>
            </a:r>
            <a:endParaRPr lang="en-US" sz="2800" dirty="0">
              <a:solidFill>
                <a:srgbClr val="C00000"/>
              </a:solidFill>
              <a:latin typeface="Times New Roman" pitchFamily="18" charset="0"/>
              <a:cs typeface="Times New Roman" pitchFamily="18" charset="0"/>
            </a:endParaRPr>
          </a:p>
          <a:p>
            <a:pPr algn="just">
              <a:spcBef>
                <a:spcPts val="600"/>
              </a:spcBef>
              <a:spcAft>
                <a:spcPts val="600"/>
              </a:spcAft>
            </a:pP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 Thường bằng gang cùng loại với thân máy</a:t>
            </a:r>
            <a:endParaRPr lang="en-US" sz="2800" dirty="0">
              <a:latin typeface="Times New Roman" pitchFamily="18" charset="0"/>
              <a:cs typeface="Times New Roman" pitchFamily="18" charset="0"/>
            </a:endParaRPr>
          </a:p>
          <a:p>
            <a:pPr algn="just">
              <a:spcBef>
                <a:spcPts val="600"/>
              </a:spcBef>
              <a:spcAft>
                <a:spcPts val="600"/>
              </a:spcAft>
            </a:pP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 Thường bằng nhôm vì truyền nhiệt tốt do đó tỉ số nén được  nâng cao mà không sợ kích nổ.</a:t>
            </a:r>
            <a:endParaRPr lang="en-US" sz="2800" dirty="0">
              <a:latin typeface="Times New Roman" pitchFamily="18" charset="0"/>
              <a:cs typeface="Times New Roman" pitchFamily="18" charset="0"/>
            </a:endParaRPr>
          </a:p>
          <a:p>
            <a:pPr algn="just">
              <a:spcBef>
                <a:spcPts val="600"/>
              </a:spcBef>
              <a:spcAft>
                <a:spcPts val="600"/>
              </a:spcAft>
            </a:pPr>
            <a:r>
              <a:rPr lang="en-US" sz="2800" b="1" dirty="0">
                <a:solidFill>
                  <a:srgbClr val="C00000"/>
                </a:solidFill>
                <a:latin typeface="Times New Roman" pitchFamily="18" charset="0"/>
                <a:cs typeface="Times New Roman" pitchFamily="18" charset="0"/>
              </a:rPr>
              <a:t>   2.2.</a:t>
            </a:r>
            <a:r>
              <a:rPr lang="vi-VN" sz="2800" b="1" dirty="0">
                <a:solidFill>
                  <a:srgbClr val="C00000"/>
                </a:solidFill>
                <a:latin typeface="Times New Roman" pitchFamily="18" charset="0"/>
                <a:cs typeface="Times New Roman" pitchFamily="18" charset="0"/>
              </a:rPr>
              <a:t>4 . Kết cấu nắp m</a:t>
            </a:r>
            <a:r>
              <a:rPr lang="en-US" sz="2800" b="1" dirty="0">
                <a:solidFill>
                  <a:srgbClr val="C00000"/>
                </a:solidFill>
                <a:latin typeface="Times New Roman" pitchFamily="18" charset="0"/>
                <a:cs typeface="Times New Roman" pitchFamily="18" charset="0"/>
              </a:rPr>
              <a:t>á</a:t>
            </a:r>
            <a:r>
              <a:rPr lang="vi-VN" sz="2800" b="1" dirty="0">
                <a:solidFill>
                  <a:srgbClr val="C00000"/>
                </a:solidFill>
                <a:latin typeface="Times New Roman" pitchFamily="18" charset="0"/>
                <a:cs typeface="Times New Roman" pitchFamily="18" charset="0"/>
              </a:rPr>
              <a:t>y </a:t>
            </a:r>
            <a:endParaRPr lang="en-US" sz="2800" dirty="0">
              <a:solidFill>
                <a:srgbClr val="C00000"/>
              </a:solidFill>
              <a:latin typeface="Times New Roman" pitchFamily="18" charset="0"/>
              <a:cs typeface="Times New Roman" pitchFamily="18" charset="0"/>
            </a:endParaRPr>
          </a:p>
          <a:p>
            <a:pPr algn="just">
              <a:spcBef>
                <a:spcPts val="600"/>
              </a:spcBef>
              <a:spcAft>
                <a:spcPts val="600"/>
              </a:spcAft>
            </a:pP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Nắp máy là chi tiết có hình dạng rất phức tạp. Mặt dưới được mài phẵng để lắp vào thân máy. Mặt này có khoét lỗ buồng đốt.</a:t>
            </a:r>
            <a:endParaRPr lang="en-US" sz="2800" dirty="0">
              <a:latin typeface="Times New Roman" pitchFamily="18" charset="0"/>
              <a:cs typeface="Times New Roman" pitchFamily="18" charset="0"/>
            </a:endParaRPr>
          </a:p>
          <a:p>
            <a:pPr algn="just">
              <a:spcBef>
                <a:spcPts val="600"/>
              </a:spcBef>
              <a:spcAft>
                <a:spcPts val="600"/>
              </a:spcAft>
            </a:pP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 Nắp máy động cơ xăng có kết cấu phụ thuộc vào kiểu </a:t>
            </a:r>
            <a:r>
              <a:rPr lang="vi-VN" sz="2800" dirty="0" smtClean="0">
                <a:latin typeface="Times New Roman" pitchFamily="18" charset="0"/>
                <a:cs typeface="Times New Roman" pitchFamily="18" charset="0"/>
              </a:rPr>
              <a:t>b</a:t>
            </a:r>
            <a:r>
              <a:rPr lang="en-US" sz="2800" dirty="0" err="1" smtClean="0">
                <a:latin typeface="Times New Roman" pitchFamily="18" charset="0"/>
                <a:cs typeface="Times New Roman" pitchFamily="18" charset="0"/>
              </a:rPr>
              <a:t>uồ</a:t>
            </a:r>
            <a:r>
              <a:rPr lang="vi-VN" sz="2800" dirty="0" smtClean="0">
                <a:latin typeface="Times New Roman" pitchFamily="18" charset="0"/>
                <a:cs typeface="Times New Roman" pitchFamily="18" charset="0"/>
              </a:rPr>
              <a:t>ng </a:t>
            </a:r>
            <a:r>
              <a:rPr lang="vi-VN" sz="2800" dirty="0">
                <a:latin typeface="Times New Roman" pitchFamily="18" charset="0"/>
                <a:cs typeface="Times New Roman" pitchFamily="18" charset="0"/>
              </a:rPr>
              <a:t>cháy, số xupap, cách bố trí xupap và bugi , kiểu bố trí đường nạp và đường thải</a:t>
            </a:r>
            <a:r>
              <a:rPr lang="en-US" sz="2800" dirty="0">
                <a:latin typeface="Times New Roman" pitchFamily="18" charset="0"/>
                <a:cs typeface="Times New Roman" pitchFamily="18" charset="0"/>
              </a:rPr>
              <a:t>,</a:t>
            </a:r>
            <a:r>
              <a:rPr lang="vi-VN" sz="2800" dirty="0">
                <a:latin typeface="Times New Roman" pitchFamily="18" charset="0"/>
                <a:cs typeface="Times New Roman" pitchFamily="18" charset="0"/>
              </a:rPr>
              <a:t> kiểu làm mát (bằng nước hay bằng gió) do đó nắp xylanh động cơ xăng thường đúc bằng hợp kim nhôm vì nhẹ, tản nhiệt và chống kích nổ tốt.</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Date Placeholder 1"/>
          <p:cNvSpPr>
            <a:spLocks noGrp="1"/>
          </p:cNvSpPr>
          <p:nvPr>
            <p:ph type="dt" sz="half" idx="10"/>
          </p:nvPr>
        </p:nvSpPr>
        <p:spPr>
          <a:xfrm>
            <a:off x="1828800" y="6353629"/>
            <a:ext cx="2286000" cy="365125"/>
          </a:xfrm>
        </p:spPr>
        <p:txBody>
          <a:bodyPr/>
          <a:lstStyle/>
          <a:p>
            <a:r>
              <a:rPr lang="en-US" sz="1300" i="1">
                <a:latin typeface="Times New Roman" pitchFamily="18" charset="0"/>
                <a:cs typeface="Times New Roman" pitchFamily="18" charset="0"/>
              </a:rPr>
              <a:t>Nguyên lý động cơ đốt trong</a:t>
            </a:r>
          </a:p>
        </p:txBody>
      </p:sp>
      <p:sp>
        <p:nvSpPr>
          <p:cNvPr id="9" name="Footer Placeholder 2"/>
          <p:cNvSpPr>
            <a:spLocks noGrp="1"/>
          </p:cNvSpPr>
          <p:nvPr>
            <p:ph type="ftr" sz="quarter" idx="11"/>
          </p:nvPr>
        </p:nvSpPr>
        <p:spPr>
          <a:xfrm>
            <a:off x="4943872" y="6304236"/>
            <a:ext cx="4032448" cy="365125"/>
          </a:xfrm>
        </p:spPr>
        <p:txBody>
          <a:bodyPr/>
          <a:lstStyle/>
          <a:p>
            <a:r>
              <a:rPr lang="en-US" sz="1300" i="1">
                <a:latin typeface="Times New Roman" pitchFamily="18" charset="0"/>
                <a:cs typeface="Times New Roman" pitchFamily="18" charset="0"/>
              </a:rPr>
              <a:t>Chương 2: Những chi tiết cố định trong động cơ đốt trong</a:t>
            </a:r>
          </a:p>
        </p:txBody>
      </p:sp>
      <p:sp>
        <p:nvSpPr>
          <p:cNvPr id="10" name="Slide Number Placeholder 3"/>
          <p:cNvSpPr>
            <a:spLocks noGrp="1"/>
          </p:cNvSpPr>
          <p:nvPr>
            <p:ph type="sldNum" sz="quarter" idx="12"/>
          </p:nvPr>
        </p:nvSpPr>
        <p:spPr>
          <a:xfrm>
            <a:off x="8991600" y="6340476"/>
            <a:ext cx="1219200" cy="365125"/>
          </a:xfrm>
        </p:spPr>
        <p:txBody>
          <a:bodyPr/>
          <a:lstStyle/>
          <a:p>
            <a:fld id="{B6F15528-21DE-4FAA-801E-634DDDAF4B2B}" type="slidenum">
              <a:rPr lang="en-US" sz="1300" i="1">
                <a:latin typeface="Times New Roman" pitchFamily="18" charset="0"/>
                <a:cs typeface="Times New Roman" pitchFamily="18" charset="0"/>
              </a:rPr>
              <a:pPr/>
              <a:t>17</a:t>
            </a:fld>
            <a:endParaRPr lang="en-US" sz="1300" i="1">
              <a:latin typeface="Times New Roman" pitchFamily="18" charset="0"/>
              <a:cs typeface="Times New Roman" pitchFamily="18" charset="0"/>
            </a:endParaRPr>
          </a:p>
        </p:txBody>
      </p:sp>
      <p:sp>
        <p:nvSpPr>
          <p:cNvPr id="2" name="Rectangle 1"/>
          <p:cNvSpPr/>
          <p:nvPr/>
        </p:nvSpPr>
        <p:spPr>
          <a:xfrm>
            <a:off x="551384" y="44625"/>
            <a:ext cx="11161240" cy="5693866"/>
          </a:xfrm>
          <a:prstGeom prst="rect">
            <a:avLst/>
          </a:prstGeom>
        </p:spPr>
        <p:txBody>
          <a:bodyPr wrap="square">
            <a:spAutoFit/>
          </a:bodyPr>
          <a:lstStyle/>
          <a:p>
            <a:pPr algn="just"/>
            <a:r>
              <a:rPr lang="vi-VN" sz="2800" dirty="0">
                <a:latin typeface="Times New Roman" pitchFamily="18" charset="0"/>
                <a:cs typeface="Times New Roman" pitchFamily="18" charset="0"/>
              </a:rPr>
              <a:t>+ Nắp máy động cơ Diesel có kết cấu phức tạp hơn so với động cơ xăng.Trên nắp xylanh phải bố trí các đường nạp,</a:t>
            </a: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đường thải, cụm xupap của cơ cấu phối khí xupap treo.</a:t>
            </a: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Ngoài ra còn rất nhiều chi tiết như vòi phun,</a:t>
            </a: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buồng cháy phụ,</a:t>
            </a: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van giảm áp,</a:t>
            </a: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bugi sấy</a:t>
            </a:r>
            <a:r>
              <a:rPr lang="en-US" sz="2800" dirty="0">
                <a:latin typeface="Times New Roman" pitchFamily="18" charset="0"/>
                <a:cs typeface="Times New Roman" pitchFamily="18" charset="0"/>
              </a:rPr>
              <a:t>.</a:t>
            </a:r>
            <a:r>
              <a:rPr lang="vi-VN" sz="2800" dirty="0">
                <a:latin typeface="Times New Roman" pitchFamily="18" charset="0"/>
                <a:cs typeface="Times New Roman" pitchFamily="18" charset="0"/>
              </a:rPr>
              <a:t> Do thường làm mát nắp xylanh bằng nước nên được đúc bằng gang hợp kim.</a:t>
            </a:r>
            <a:endParaRPr lang="en-US" sz="2800" dirty="0">
              <a:latin typeface="Times New Roman" pitchFamily="18" charset="0"/>
              <a:cs typeface="Times New Roman" pitchFamily="18" charset="0"/>
            </a:endParaRPr>
          </a:p>
          <a:p>
            <a:pPr algn="just"/>
            <a:r>
              <a:rPr lang="vi-VN" sz="2800" dirty="0">
                <a:latin typeface="Times New Roman" pitchFamily="18" charset="0"/>
                <a:cs typeface="Times New Roman" pitchFamily="18" charset="0"/>
              </a:rPr>
              <a:t>+ Nắp máy có thể đúc liền hay rời từng cụm.</a:t>
            </a: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Động cơ chữ V thì mỗi bên có một nắp xylanh. Còn động cơ KDM-46,</a:t>
            </a: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KDM-100 thì cứ 2 xylanh có 1 nắp xylanh và có thể đổi lẫn cho nhau được.</a:t>
            </a:r>
            <a:endParaRPr lang="en-US" sz="2800" dirty="0">
              <a:latin typeface="Times New Roman" pitchFamily="18" charset="0"/>
              <a:cs typeface="Times New Roman" pitchFamily="18" charset="0"/>
            </a:endParaRPr>
          </a:p>
          <a:p>
            <a:pPr algn="just"/>
            <a:r>
              <a:rPr lang="en-US" sz="2800" dirty="0">
                <a:latin typeface="Times New Roman" pitchFamily="18" charset="0"/>
                <a:cs typeface="Times New Roman" pitchFamily="18" charset="0"/>
              </a:rPr>
              <a:t>      </a:t>
            </a:r>
            <a:r>
              <a:rPr lang="en-US" sz="2800" i="1" dirty="0">
                <a:solidFill>
                  <a:srgbClr val="C00000"/>
                </a:solidFill>
                <a:latin typeface="Times New Roman" pitchFamily="18" charset="0"/>
                <a:cs typeface="Times New Roman" pitchFamily="18" charset="0"/>
              </a:rPr>
              <a:t>C</a:t>
            </a:r>
            <a:r>
              <a:rPr lang="vi-VN" sz="2800" i="1" dirty="0">
                <a:solidFill>
                  <a:srgbClr val="C00000"/>
                </a:solidFill>
                <a:latin typeface="Times New Roman" pitchFamily="18" charset="0"/>
                <a:cs typeface="Times New Roman" pitchFamily="18" charset="0"/>
              </a:rPr>
              <a:t>hú ý</a:t>
            </a:r>
            <a:r>
              <a:rPr lang="en-US" sz="2800" i="1" dirty="0">
                <a:solidFill>
                  <a:srgbClr val="C00000"/>
                </a:solidFill>
                <a:latin typeface="Times New Roman" pitchFamily="18" charset="0"/>
                <a:cs typeface="Times New Roman" pitchFamily="18" charset="0"/>
              </a:rPr>
              <a:t>:</a:t>
            </a:r>
            <a:r>
              <a:rPr lang="vi-VN" sz="2800" i="1" dirty="0">
                <a:solidFill>
                  <a:srgbClr val="C00000"/>
                </a:solidFill>
                <a:latin typeface="Times New Roman" pitchFamily="18" charset="0"/>
                <a:cs typeface="Times New Roman" pitchFamily="18" charset="0"/>
              </a:rPr>
              <a:t> Khi siết bulông để ép nắp xylanh vào thân:</a:t>
            </a:r>
            <a:endParaRPr lang="en-US" sz="2800" i="1" dirty="0">
              <a:solidFill>
                <a:srgbClr val="C00000"/>
              </a:solidFill>
              <a:latin typeface="Times New Roman" pitchFamily="18" charset="0"/>
              <a:cs typeface="Times New Roman" pitchFamily="18" charset="0"/>
            </a:endParaRPr>
          </a:p>
          <a:p>
            <a:pPr algn="just"/>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 Siết các bulông phải đúng thứ tự (siết từ trong ra ngoài theo hình xoắn ốc hay đường chéo).</a:t>
            </a:r>
            <a:endParaRPr lang="en-US" sz="2800" dirty="0">
              <a:latin typeface="Times New Roman" pitchFamily="18" charset="0"/>
              <a:cs typeface="Times New Roman" pitchFamily="18" charset="0"/>
            </a:endParaRPr>
          </a:p>
          <a:p>
            <a:pPr algn="just"/>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 Lực siết phải đúng qui định của nhà chế tạo và đảm bảo kín khít không lọt khí.</a:t>
            </a:r>
            <a:endParaRPr lang="en-US" sz="2800" dirty="0">
              <a:latin typeface="Times New Roman" pitchFamily="18" charset="0"/>
              <a:cs typeface="Times New Roman" pitchFamily="18" charset="0"/>
            </a:endParaRPr>
          </a:p>
        </p:txBody>
      </p:sp>
      <p:pic>
        <p:nvPicPr>
          <p:cNvPr id="6"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19749" y="438861"/>
            <a:ext cx="8424509" cy="5607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56304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Date Placeholder 1"/>
          <p:cNvSpPr>
            <a:spLocks noGrp="1"/>
          </p:cNvSpPr>
          <p:nvPr>
            <p:ph type="dt" sz="half" idx="10"/>
          </p:nvPr>
        </p:nvSpPr>
        <p:spPr>
          <a:xfrm>
            <a:off x="1828800" y="6353629"/>
            <a:ext cx="2286000" cy="365125"/>
          </a:xfrm>
        </p:spPr>
        <p:txBody>
          <a:bodyPr/>
          <a:lstStyle/>
          <a:p>
            <a:r>
              <a:rPr lang="en-US" sz="1300" i="1">
                <a:latin typeface="Times New Roman" pitchFamily="18" charset="0"/>
                <a:cs typeface="Times New Roman" pitchFamily="18" charset="0"/>
              </a:rPr>
              <a:t>Nguyên lý động cơ đốt trong</a:t>
            </a:r>
          </a:p>
        </p:txBody>
      </p:sp>
      <p:sp>
        <p:nvSpPr>
          <p:cNvPr id="10" name="Footer Placeholder 2"/>
          <p:cNvSpPr>
            <a:spLocks noGrp="1"/>
          </p:cNvSpPr>
          <p:nvPr>
            <p:ph type="ftr" sz="quarter" idx="11"/>
          </p:nvPr>
        </p:nvSpPr>
        <p:spPr>
          <a:xfrm>
            <a:off x="4943872" y="6304236"/>
            <a:ext cx="4032448" cy="365125"/>
          </a:xfrm>
        </p:spPr>
        <p:txBody>
          <a:bodyPr/>
          <a:lstStyle/>
          <a:p>
            <a:r>
              <a:rPr lang="en-US" sz="1300" i="1">
                <a:latin typeface="Times New Roman" pitchFamily="18" charset="0"/>
                <a:cs typeface="Times New Roman" pitchFamily="18" charset="0"/>
              </a:rPr>
              <a:t>Chương 2: Những chi tiết cố định trong động cơ đốt trong</a:t>
            </a:r>
          </a:p>
        </p:txBody>
      </p:sp>
      <p:sp>
        <p:nvSpPr>
          <p:cNvPr id="11" name="Slide Number Placeholder 3"/>
          <p:cNvSpPr>
            <a:spLocks noGrp="1"/>
          </p:cNvSpPr>
          <p:nvPr>
            <p:ph type="sldNum" sz="quarter" idx="12"/>
          </p:nvPr>
        </p:nvSpPr>
        <p:spPr>
          <a:xfrm>
            <a:off x="8991600" y="6340476"/>
            <a:ext cx="1219200" cy="365125"/>
          </a:xfrm>
        </p:spPr>
        <p:txBody>
          <a:bodyPr/>
          <a:lstStyle/>
          <a:p>
            <a:fld id="{B6F15528-21DE-4FAA-801E-634DDDAF4B2B}" type="slidenum">
              <a:rPr lang="en-US" sz="1300" i="1">
                <a:latin typeface="Times New Roman" pitchFamily="18" charset="0"/>
                <a:cs typeface="Times New Roman" pitchFamily="18" charset="0"/>
              </a:rPr>
              <a:pPr/>
              <a:t>18</a:t>
            </a:fld>
            <a:endParaRPr lang="en-US" sz="1300" i="1">
              <a:latin typeface="Times New Roman" pitchFamily="18" charset="0"/>
              <a:cs typeface="Times New Roman" pitchFamily="18" charset="0"/>
            </a:endParaRPr>
          </a:p>
        </p:txBody>
      </p:sp>
      <p:sp>
        <p:nvSpPr>
          <p:cNvPr id="2" name="Rectangle 2"/>
          <p:cNvSpPr>
            <a:spLocks noChangeArrowheads="1"/>
          </p:cNvSpPr>
          <p:nvPr/>
        </p:nvSpPr>
        <p:spPr bwMode="auto">
          <a:xfrm>
            <a:off x="1748386" y="44624"/>
            <a:ext cx="3411511"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457200" indent="-457200" algn="just" fontAlgn="base">
              <a:spcBef>
                <a:spcPct val="0"/>
              </a:spcBef>
              <a:spcAft>
                <a:spcPct val="0"/>
              </a:spcAft>
              <a:buFont typeface="Wingdings" pitchFamily="2" charset="2"/>
              <a:buChar char="ü"/>
            </a:pPr>
            <a:r>
              <a:rPr lang="vi-VN" sz="2800" b="1" i="1">
                <a:solidFill>
                  <a:srgbClr val="993366"/>
                </a:solidFill>
                <a:latin typeface="Times New Roman" pitchFamily="18" charset="0"/>
                <a:ea typeface="Times New Roman" pitchFamily="18" charset="0"/>
                <a:cs typeface="Times New Roman" pitchFamily="18" charset="0"/>
              </a:rPr>
              <a:t>Các kiểu nắp máy</a:t>
            </a:r>
            <a:endParaRPr lang="vi-VN" sz="2800" i="1">
              <a:solidFill>
                <a:srgbClr val="993366"/>
              </a:solidFill>
              <a:latin typeface="Arial" pitchFamily="34" charset="0"/>
              <a:cs typeface="Arial" pitchFamily="34" charset="0"/>
            </a:endParaRPr>
          </a:p>
        </p:txBody>
      </p:sp>
      <p:sp>
        <p:nvSpPr>
          <p:cNvPr id="3" name="Rectangle 1"/>
          <p:cNvSpPr>
            <a:spLocks noChangeArrowheads="1"/>
          </p:cNvSpPr>
          <p:nvPr/>
        </p:nvSpPr>
        <p:spPr bwMode="auto">
          <a:xfrm>
            <a:off x="5764214" y="2917825"/>
            <a:ext cx="1254125" cy="5715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vi-VN"/>
          </a:p>
        </p:txBody>
      </p:sp>
      <p:sp>
        <p:nvSpPr>
          <p:cNvPr id="12" name="Rectangle 3"/>
          <p:cNvSpPr>
            <a:spLocks noChangeArrowheads="1"/>
          </p:cNvSpPr>
          <p:nvPr/>
        </p:nvSpPr>
        <p:spPr bwMode="auto">
          <a:xfrm>
            <a:off x="1524001" y="2725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endParaRPr lang="en-US">
              <a:latin typeface="Arial" pitchFamily="34" charset="0"/>
              <a:cs typeface="Arial" pitchFamily="34" charset="0"/>
            </a:endParaRPr>
          </a:p>
        </p:txBody>
      </p:sp>
      <p:pic>
        <p:nvPicPr>
          <p:cNvPr id="9220" name="Picture 4" descr="Image-0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24000" y="581136"/>
            <a:ext cx="9144000" cy="4796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ectangle 12"/>
          <p:cNvSpPr/>
          <p:nvPr/>
        </p:nvSpPr>
        <p:spPr>
          <a:xfrm>
            <a:off x="3935760" y="5229200"/>
            <a:ext cx="4477508" cy="523220"/>
          </a:xfrm>
          <a:prstGeom prst="rect">
            <a:avLst/>
          </a:prstGeom>
        </p:spPr>
        <p:txBody>
          <a:bodyPr wrap="none">
            <a:spAutoFit/>
          </a:bodyPr>
          <a:lstStyle/>
          <a:p>
            <a:r>
              <a:rPr lang="en-US" sz="2800" b="1" i="1">
                <a:solidFill>
                  <a:srgbClr val="7030A0"/>
                </a:solidFill>
                <a:latin typeface="Times New Roman" pitchFamily="18" charset="0"/>
                <a:cs typeface="Times New Roman" pitchFamily="18" charset="0"/>
              </a:rPr>
              <a:t>Hình</a:t>
            </a:r>
            <a:r>
              <a:rPr lang="vi-VN" sz="2800" b="1" i="1">
                <a:solidFill>
                  <a:srgbClr val="7030A0"/>
                </a:solidFill>
                <a:latin typeface="Times New Roman" pitchFamily="18" charset="0"/>
                <a:cs typeface="Times New Roman" pitchFamily="18" charset="0"/>
              </a:rPr>
              <a:t> 2.</a:t>
            </a:r>
            <a:r>
              <a:rPr lang="en-US" sz="2800" b="1" i="1">
                <a:solidFill>
                  <a:srgbClr val="7030A0"/>
                </a:solidFill>
                <a:latin typeface="Times New Roman" pitchFamily="18" charset="0"/>
                <a:cs typeface="Times New Roman" pitchFamily="18" charset="0"/>
              </a:rPr>
              <a:t>3: </a:t>
            </a:r>
            <a:r>
              <a:rPr lang="vi-VN" sz="2800" b="1" i="1">
                <a:solidFill>
                  <a:srgbClr val="7030A0"/>
                </a:solidFill>
                <a:latin typeface="Times New Roman" pitchFamily="18" charset="0"/>
                <a:cs typeface="Times New Roman" pitchFamily="18" charset="0"/>
              </a:rPr>
              <a:t>C</a:t>
            </a:r>
            <a:r>
              <a:rPr lang="en-US" sz="2800" b="1" i="1">
                <a:solidFill>
                  <a:srgbClr val="7030A0"/>
                </a:solidFill>
                <a:latin typeface="Times New Roman" pitchFamily="18" charset="0"/>
                <a:cs typeface="Times New Roman" pitchFamily="18" charset="0"/>
              </a:rPr>
              <a:t>ác kiểu nắp máy</a:t>
            </a:r>
            <a:endParaRPr lang="vi-VN" sz="2800" i="1">
              <a:solidFill>
                <a:srgbClr val="7030A0"/>
              </a:solidFill>
              <a:latin typeface="Times New Roman" pitchFamily="18" charset="0"/>
              <a:cs typeface="Times New Roman" pitchFamily="18" charset="0"/>
            </a:endParaRPr>
          </a:p>
        </p:txBody>
      </p:sp>
    </p:spTree>
    <p:extLst>
      <p:ext uri="{BB962C8B-B14F-4D97-AF65-F5344CB8AC3E}">
        <p14:creationId xmlns:p14="http://schemas.microsoft.com/office/powerpoint/2010/main" val="14752764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7"/>
          <p:cNvSpPr>
            <a:spLocks noChangeArrowheads="1"/>
          </p:cNvSpPr>
          <p:nvPr/>
        </p:nvSpPr>
        <p:spPr bwMode="auto">
          <a:xfrm>
            <a:off x="1524001"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3" name="Date Placeholder 1"/>
          <p:cNvSpPr>
            <a:spLocks noGrp="1"/>
          </p:cNvSpPr>
          <p:nvPr>
            <p:ph type="dt" sz="half" idx="10"/>
          </p:nvPr>
        </p:nvSpPr>
        <p:spPr>
          <a:xfrm>
            <a:off x="1828800" y="6353629"/>
            <a:ext cx="2286000" cy="365125"/>
          </a:xfrm>
        </p:spPr>
        <p:txBody>
          <a:bodyPr/>
          <a:lstStyle/>
          <a:p>
            <a:r>
              <a:rPr lang="en-US" sz="1300" i="1">
                <a:latin typeface="Times New Roman" pitchFamily="18" charset="0"/>
                <a:cs typeface="Times New Roman" pitchFamily="18" charset="0"/>
              </a:rPr>
              <a:t>Nguyên lý động cơ đốt trong</a:t>
            </a:r>
          </a:p>
        </p:txBody>
      </p:sp>
      <p:sp>
        <p:nvSpPr>
          <p:cNvPr id="18" name="Footer Placeholder 2"/>
          <p:cNvSpPr>
            <a:spLocks noGrp="1"/>
          </p:cNvSpPr>
          <p:nvPr>
            <p:ph type="ftr" sz="quarter" idx="11"/>
          </p:nvPr>
        </p:nvSpPr>
        <p:spPr>
          <a:xfrm>
            <a:off x="4943872" y="6304236"/>
            <a:ext cx="4032448" cy="365125"/>
          </a:xfrm>
        </p:spPr>
        <p:txBody>
          <a:bodyPr/>
          <a:lstStyle/>
          <a:p>
            <a:r>
              <a:rPr lang="en-US" sz="1300" i="1">
                <a:latin typeface="Times New Roman" pitchFamily="18" charset="0"/>
                <a:cs typeface="Times New Roman" pitchFamily="18" charset="0"/>
              </a:rPr>
              <a:t>Chương 2: Những chi tiết cố định trong động cơ đốt trong</a:t>
            </a:r>
          </a:p>
        </p:txBody>
      </p:sp>
      <p:sp>
        <p:nvSpPr>
          <p:cNvPr id="19" name="Slide Number Placeholder 3"/>
          <p:cNvSpPr>
            <a:spLocks noGrp="1"/>
          </p:cNvSpPr>
          <p:nvPr>
            <p:ph type="sldNum" sz="quarter" idx="12"/>
          </p:nvPr>
        </p:nvSpPr>
        <p:spPr>
          <a:xfrm>
            <a:off x="8991600" y="6340476"/>
            <a:ext cx="1219200" cy="365125"/>
          </a:xfrm>
        </p:spPr>
        <p:txBody>
          <a:bodyPr/>
          <a:lstStyle/>
          <a:p>
            <a:fld id="{B6F15528-21DE-4FAA-801E-634DDDAF4B2B}" type="slidenum">
              <a:rPr lang="en-US" sz="1300" i="1">
                <a:latin typeface="Times New Roman" pitchFamily="18" charset="0"/>
                <a:cs typeface="Times New Roman" pitchFamily="18" charset="0"/>
              </a:rPr>
              <a:pPr/>
              <a:t>19</a:t>
            </a:fld>
            <a:endParaRPr lang="en-US" sz="1300" i="1">
              <a:latin typeface="Times New Roman" pitchFamily="18" charset="0"/>
              <a:cs typeface="Times New Roman" pitchFamily="18" charset="0"/>
            </a:endParaRPr>
          </a:p>
        </p:txBody>
      </p:sp>
      <p:sp>
        <p:nvSpPr>
          <p:cNvPr id="2" name="Rectangle 1"/>
          <p:cNvSpPr/>
          <p:nvPr/>
        </p:nvSpPr>
        <p:spPr>
          <a:xfrm>
            <a:off x="623392" y="260648"/>
            <a:ext cx="11017224" cy="5632311"/>
          </a:xfrm>
          <a:prstGeom prst="rect">
            <a:avLst/>
          </a:prstGeom>
        </p:spPr>
        <p:txBody>
          <a:bodyPr wrap="square">
            <a:spAutoFit/>
          </a:bodyPr>
          <a:lstStyle/>
          <a:p>
            <a:pPr algn="just">
              <a:spcBef>
                <a:spcPts val="600"/>
              </a:spcBef>
              <a:spcAft>
                <a:spcPts val="600"/>
              </a:spcAft>
            </a:pPr>
            <a:r>
              <a:rPr lang="vi-VN" sz="2800" b="1" i="1" dirty="0">
                <a:solidFill>
                  <a:srgbClr val="C00000"/>
                </a:solidFill>
              </a:rPr>
              <a:t>*</a:t>
            </a:r>
            <a:r>
              <a:rPr lang="en-US" sz="2800" b="1" i="1" dirty="0">
                <a:solidFill>
                  <a:srgbClr val="C00000"/>
                </a:solidFill>
              </a:rPr>
              <a:t> </a:t>
            </a:r>
            <a:r>
              <a:rPr lang="vi-VN" sz="2800" b="1" i="1" dirty="0">
                <a:solidFill>
                  <a:srgbClr val="C00000"/>
                </a:solidFill>
              </a:rPr>
              <a:t>Ưu điểm khi có sự xoáy lốc</a:t>
            </a:r>
            <a:endParaRPr lang="en-US" sz="2800" i="1" dirty="0">
              <a:solidFill>
                <a:srgbClr val="C00000"/>
              </a:solidFill>
            </a:endParaRPr>
          </a:p>
          <a:p>
            <a:pPr algn="just">
              <a:spcBef>
                <a:spcPts val="600"/>
              </a:spcBef>
              <a:spcAft>
                <a:spcPts val="600"/>
              </a:spcAft>
            </a:pPr>
            <a:r>
              <a:rPr lang="en-US" sz="2800" dirty="0"/>
              <a:t>  </a:t>
            </a:r>
            <a:r>
              <a:rPr lang="vi-VN" sz="2800" dirty="0"/>
              <a:t>- Môi chất hoà trộn đều do đó sự cháy mãnh liệt hơn.</a:t>
            </a:r>
            <a:endParaRPr lang="en-US" sz="2800" dirty="0"/>
          </a:p>
          <a:p>
            <a:pPr algn="just">
              <a:spcBef>
                <a:spcPts val="600"/>
              </a:spcBef>
              <a:spcAft>
                <a:spcPts val="600"/>
              </a:spcAft>
            </a:pPr>
            <a:r>
              <a:rPr lang="en-US" sz="2800" dirty="0"/>
              <a:t>  </a:t>
            </a:r>
            <a:r>
              <a:rPr lang="vi-VN" sz="2800" dirty="0"/>
              <a:t>- Tránh hiện tượng tự cháy của môi chất.</a:t>
            </a:r>
            <a:endParaRPr lang="en-US" sz="2800" dirty="0"/>
          </a:p>
          <a:p>
            <a:pPr algn="just">
              <a:spcBef>
                <a:spcPts val="600"/>
              </a:spcBef>
              <a:spcAft>
                <a:spcPts val="600"/>
              </a:spcAft>
            </a:pPr>
            <a:r>
              <a:rPr lang="en-US" sz="2800" b="1" dirty="0">
                <a:sym typeface="Wingdings"/>
              </a:rPr>
              <a:t>  </a:t>
            </a:r>
            <a:r>
              <a:rPr lang="en-US" sz="2800" b="1" i="1" dirty="0">
                <a:solidFill>
                  <a:srgbClr val="C00000"/>
                </a:solidFill>
                <a:sym typeface="Wingdings"/>
              </a:rPr>
              <a:t></a:t>
            </a:r>
            <a:r>
              <a:rPr lang="vi-VN" sz="2800" b="1" i="1" dirty="0">
                <a:solidFill>
                  <a:srgbClr val="C00000"/>
                </a:solidFill>
              </a:rPr>
              <a:t> Yêu cầu đối với nắp xylanh</a:t>
            </a:r>
            <a:endParaRPr lang="en-US" sz="2800" i="1" dirty="0">
              <a:solidFill>
                <a:srgbClr val="C00000"/>
              </a:solidFill>
            </a:endParaRPr>
          </a:p>
          <a:p>
            <a:pPr algn="just">
              <a:spcBef>
                <a:spcPts val="600"/>
              </a:spcBef>
              <a:spcAft>
                <a:spcPts val="600"/>
              </a:spcAft>
            </a:pPr>
            <a:r>
              <a:rPr lang="en-US" sz="2800" dirty="0"/>
              <a:t>  </a:t>
            </a:r>
            <a:r>
              <a:rPr lang="vi-VN" sz="2800" dirty="0"/>
              <a:t>- Phải tạo một buồng cháy tốt</a:t>
            </a:r>
            <a:r>
              <a:rPr lang="en-US" sz="2800" dirty="0"/>
              <a:t>;</a:t>
            </a:r>
          </a:p>
          <a:p>
            <a:pPr algn="just">
              <a:spcBef>
                <a:spcPts val="600"/>
              </a:spcBef>
              <a:spcAft>
                <a:spcPts val="600"/>
              </a:spcAft>
            </a:pPr>
            <a:r>
              <a:rPr lang="en-US" sz="2800" dirty="0"/>
              <a:t>  </a:t>
            </a:r>
            <a:r>
              <a:rPr lang="vi-VN" sz="2800" dirty="0"/>
              <a:t>- Đủ bền và độ cứng vững: khi chịu tải trọng cơ và nhiệt không gây ảnh hưởng đến quá trình làm việc của động cơ</a:t>
            </a:r>
            <a:r>
              <a:rPr lang="en-US" sz="2800" dirty="0"/>
              <a:t>;</a:t>
            </a:r>
          </a:p>
          <a:p>
            <a:pPr algn="just">
              <a:spcBef>
                <a:spcPts val="600"/>
              </a:spcBef>
              <a:spcAft>
                <a:spcPts val="600"/>
              </a:spcAft>
            </a:pPr>
            <a:r>
              <a:rPr lang="en-US" sz="2800" dirty="0"/>
              <a:t>  </a:t>
            </a:r>
            <a:r>
              <a:rPr lang="vi-VN" sz="2800" dirty="0"/>
              <a:t>- Bề mặt lắp ghép với thân máy phải phẳng </a:t>
            </a:r>
            <a:r>
              <a:rPr lang="en-US" sz="2800" dirty="0"/>
              <a:t>;</a:t>
            </a:r>
          </a:p>
          <a:p>
            <a:pPr algn="just">
              <a:spcBef>
                <a:spcPts val="600"/>
              </a:spcBef>
              <a:spcAft>
                <a:spcPts val="600"/>
              </a:spcAft>
            </a:pPr>
            <a:r>
              <a:rPr lang="en-US" sz="2800" dirty="0"/>
              <a:t>  </a:t>
            </a:r>
            <a:r>
              <a:rPr lang="vi-VN" sz="2800" dirty="0"/>
              <a:t>- Thiết kế chế tạo bề dày nắp xylanh phân bố đều và góc phải bo tròn</a:t>
            </a:r>
            <a:r>
              <a:rPr lang="en-US" sz="2800" dirty="0"/>
              <a:t>;</a:t>
            </a:r>
          </a:p>
          <a:p>
            <a:pPr algn="just">
              <a:spcBef>
                <a:spcPts val="600"/>
              </a:spcBef>
              <a:spcAft>
                <a:spcPts val="600"/>
              </a:spcAft>
            </a:pPr>
            <a:r>
              <a:rPr lang="en-US" sz="2800" dirty="0"/>
              <a:t>  </a:t>
            </a:r>
            <a:r>
              <a:rPr lang="vi-VN" sz="2800" dirty="0"/>
              <a:t>- Được làm mát tốt bằng nước hoặc không khí.</a:t>
            </a:r>
          </a:p>
        </p:txBody>
      </p:sp>
    </p:spTree>
    <p:extLst>
      <p:ext uri="{BB962C8B-B14F-4D97-AF65-F5344CB8AC3E}">
        <p14:creationId xmlns:p14="http://schemas.microsoft.com/office/powerpoint/2010/main" val="88926767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7"/>
          <p:cNvSpPr>
            <a:spLocks noChangeArrowheads="1"/>
          </p:cNvSpPr>
          <p:nvPr/>
        </p:nvSpPr>
        <p:spPr bwMode="auto">
          <a:xfrm>
            <a:off x="1524001"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3" name="Date Placeholder 1"/>
          <p:cNvSpPr>
            <a:spLocks noGrp="1"/>
          </p:cNvSpPr>
          <p:nvPr>
            <p:ph type="dt" sz="half" idx="10"/>
          </p:nvPr>
        </p:nvSpPr>
        <p:spPr>
          <a:xfrm>
            <a:off x="1828800" y="6353629"/>
            <a:ext cx="2286000" cy="365125"/>
          </a:xfrm>
        </p:spPr>
        <p:txBody>
          <a:bodyPr/>
          <a:lstStyle/>
          <a:p>
            <a:r>
              <a:rPr lang="en-US" sz="1300" i="1">
                <a:latin typeface="Times New Roman" pitchFamily="18" charset="0"/>
                <a:cs typeface="Times New Roman" pitchFamily="18" charset="0"/>
              </a:rPr>
              <a:t>Nguyên lý động cơ đốt trong</a:t>
            </a:r>
          </a:p>
        </p:txBody>
      </p:sp>
      <p:sp>
        <p:nvSpPr>
          <p:cNvPr id="18" name="Footer Placeholder 2"/>
          <p:cNvSpPr>
            <a:spLocks noGrp="1"/>
          </p:cNvSpPr>
          <p:nvPr>
            <p:ph type="ftr" sz="quarter" idx="11"/>
          </p:nvPr>
        </p:nvSpPr>
        <p:spPr>
          <a:xfrm>
            <a:off x="4943872" y="6304236"/>
            <a:ext cx="4032448" cy="365125"/>
          </a:xfrm>
        </p:spPr>
        <p:txBody>
          <a:bodyPr/>
          <a:lstStyle/>
          <a:p>
            <a:r>
              <a:rPr lang="en-US" sz="1300" i="1">
                <a:latin typeface="Times New Roman" pitchFamily="18" charset="0"/>
                <a:cs typeface="Times New Roman" pitchFamily="18" charset="0"/>
              </a:rPr>
              <a:t>Chương 2: Những chi tiết cố định trong động cơ đốt trong</a:t>
            </a:r>
          </a:p>
        </p:txBody>
      </p:sp>
      <p:sp>
        <p:nvSpPr>
          <p:cNvPr id="19" name="Slide Number Placeholder 3"/>
          <p:cNvSpPr>
            <a:spLocks noGrp="1"/>
          </p:cNvSpPr>
          <p:nvPr>
            <p:ph type="sldNum" sz="quarter" idx="12"/>
          </p:nvPr>
        </p:nvSpPr>
        <p:spPr>
          <a:xfrm>
            <a:off x="8991600" y="6340476"/>
            <a:ext cx="1219200" cy="365125"/>
          </a:xfrm>
        </p:spPr>
        <p:txBody>
          <a:bodyPr/>
          <a:lstStyle/>
          <a:p>
            <a:fld id="{B6F15528-21DE-4FAA-801E-634DDDAF4B2B}" type="slidenum">
              <a:rPr lang="en-US" sz="1300" i="1">
                <a:latin typeface="Times New Roman" pitchFamily="18" charset="0"/>
                <a:cs typeface="Times New Roman" pitchFamily="18" charset="0"/>
              </a:rPr>
              <a:pPr/>
              <a:t>20</a:t>
            </a:fld>
            <a:endParaRPr lang="en-US" sz="1300" i="1">
              <a:latin typeface="Times New Roman" pitchFamily="18" charset="0"/>
              <a:cs typeface="Times New Roman" pitchFamily="18" charset="0"/>
            </a:endParaRPr>
          </a:p>
        </p:txBody>
      </p:sp>
      <p:pic>
        <p:nvPicPr>
          <p:cNvPr id="3" name="Cách chế tạo đầu xi-lanh từ nhôm nguyên khối - VnExpress">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257180469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3"/>
                                        </p:tgtEl>
                                      </p:cBhvr>
                                    </p:cmd>
                                  </p:childTnLst>
                                </p:cTn>
                              </p:par>
                            </p:childTnLst>
                          </p:cTn>
                        </p:par>
                      </p:childTnLst>
                    </p:cTn>
                  </p:par>
                </p:childTnLst>
              </p:cTn>
              <p:nextCondLst>
                <p:cond evt="onClick" delay="0">
                  <p:tgtEl>
                    <p:spTgt spid="3"/>
                  </p:tgtEl>
                </p:cond>
              </p:nextCondLst>
            </p:seq>
            <p:video>
              <p:cMediaNode vol="33333">
                <p:cTn id="7" fill="hold" display="0">
                  <p:stCondLst>
                    <p:cond delay="indefinite"/>
                  </p:stCondLst>
                </p:cTn>
                <p:tgtEl>
                  <p:spTgt spid="3"/>
                </p:tgtEl>
              </p:cMediaNode>
            </p:vide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5"/>
          <p:cNvSpPr>
            <a:spLocks noChangeArrowheads="1"/>
          </p:cNvSpPr>
          <p:nvPr/>
        </p:nvSpPr>
        <p:spPr bwMode="auto">
          <a:xfrm>
            <a:off x="1524001"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5" name="Date Placeholder 1"/>
          <p:cNvSpPr>
            <a:spLocks noGrp="1"/>
          </p:cNvSpPr>
          <p:nvPr>
            <p:ph type="dt" sz="half" idx="10"/>
          </p:nvPr>
        </p:nvSpPr>
        <p:spPr>
          <a:xfrm>
            <a:off x="1828800" y="6353629"/>
            <a:ext cx="2286000" cy="365125"/>
          </a:xfrm>
        </p:spPr>
        <p:txBody>
          <a:bodyPr/>
          <a:lstStyle/>
          <a:p>
            <a:r>
              <a:rPr lang="en-US" sz="1300" i="1">
                <a:latin typeface="Times New Roman" pitchFamily="18" charset="0"/>
                <a:cs typeface="Times New Roman" pitchFamily="18" charset="0"/>
              </a:rPr>
              <a:t>Nguyên lý động cơ đốt trong</a:t>
            </a:r>
          </a:p>
        </p:txBody>
      </p:sp>
      <p:sp>
        <p:nvSpPr>
          <p:cNvPr id="16" name="Footer Placeholder 2"/>
          <p:cNvSpPr>
            <a:spLocks noGrp="1"/>
          </p:cNvSpPr>
          <p:nvPr>
            <p:ph type="ftr" sz="quarter" idx="11"/>
          </p:nvPr>
        </p:nvSpPr>
        <p:spPr>
          <a:xfrm>
            <a:off x="4943872" y="6304236"/>
            <a:ext cx="4032448" cy="365125"/>
          </a:xfrm>
        </p:spPr>
        <p:txBody>
          <a:bodyPr/>
          <a:lstStyle/>
          <a:p>
            <a:r>
              <a:rPr lang="en-US" sz="1300" i="1">
                <a:latin typeface="Times New Roman" pitchFamily="18" charset="0"/>
                <a:cs typeface="Times New Roman" pitchFamily="18" charset="0"/>
              </a:rPr>
              <a:t>Chương 2: Những chi tiết cố định trong động cơ đốt trong</a:t>
            </a:r>
          </a:p>
        </p:txBody>
      </p:sp>
      <p:sp>
        <p:nvSpPr>
          <p:cNvPr id="17" name="Slide Number Placeholder 3"/>
          <p:cNvSpPr>
            <a:spLocks noGrp="1"/>
          </p:cNvSpPr>
          <p:nvPr>
            <p:ph type="sldNum" sz="quarter" idx="12"/>
          </p:nvPr>
        </p:nvSpPr>
        <p:spPr>
          <a:xfrm>
            <a:off x="8991600" y="6340476"/>
            <a:ext cx="1219200" cy="365125"/>
          </a:xfrm>
        </p:spPr>
        <p:txBody>
          <a:bodyPr/>
          <a:lstStyle/>
          <a:p>
            <a:fld id="{B6F15528-21DE-4FAA-801E-634DDDAF4B2B}" type="slidenum">
              <a:rPr lang="en-US" sz="1300" i="1">
                <a:latin typeface="Times New Roman" pitchFamily="18" charset="0"/>
                <a:cs typeface="Times New Roman" pitchFamily="18" charset="0"/>
              </a:rPr>
              <a:pPr/>
              <a:t>21</a:t>
            </a:fld>
            <a:endParaRPr lang="en-US" sz="1300" i="1">
              <a:latin typeface="Times New Roman" pitchFamily="18" charset="0"/>
              <a:cs typeface="Times New Roman" pitchFamily="18" charset="0"/>
            </a:endParaRPr>
          </a:p>
        </p:txBody>
      </p:sp>
      <p:sp>
        <p:nvSpPr>
          <p:cNvPr id="2" name="Rectangle 1"/>
          <p:cNvSpPr/>
          <p:nvPr/>
        </p:nvSpPr>
        <p:spPr>
          <a:xfrm>
            <a:off x="108551" y="156043"/>
            <a:ext cx="7596844" cy="6186309"/>
          </a:xfrm>
          <a:prstGeom prst="rect">
            <a:avLst/>
          </a:prstGeom>
        </p:spPr>
        <p:txBody>
          <a:bodyPr wrap="square">
            <a:spAutoFit/>
          </a:bodyPr>
          <a:lstStyle/>
          <a:p>
            <a:pPr algn="just">
              <a:spcBef>
                <a:spcPts val="600"/>
              </a:spcBef>
              <a:spcAft>
                <a:spcPts val="600"/>
              </a:spcAft>
            </a:pPr>
            <a:r>
              <a:rPr lang="en-US" sz="3000" b="1" dirty="0">
                <a:solidFill>
                  <a:srgbClr val="0070C0"/>
                </a:solidFill>
                <a:latin typeface="Times New Roman" pitchFamily="18" charset="0"/>
                <a:cs typeface="Times New Roman" pitchFamily="18" charset="0"/>
              </a:rPr>
              <a:t>2.3</a:t>
            </a:r>
            <a:r>
              <a:rPr lang="vi-VN" sz="3000" b="1" dirty="0">
                <a:solidFill>
                  <a:srgbClr val="0070C0"/>
                </a:solidFill>
                <a:latin typeface="Times New Roman" pitchFamily="18" charset="0"/>
                <a:cs typeface="Times New Roman" pitchFamily="18" charset="0"/>
              </a:rPr>
              <a:t>.  XYLANH </a:t>
            </a:r>
            <a:endParaRPr lang="en-US" sz="3000" b="1" i="1" dirty="0">
              <a:solidFill>
                <a:srgbClr val="0070C0"/>
              </a:solidFill>
              <a:latin typeface="Times New Roman" pitchFamily="18" charset="0"/>
              <a:cs typeface="Times New Roman" pitchFamily="18" charset="0"/>
            </a:endParaRPr>
          </a:p>
          <a:p>
            <a:pPr algn="just">
              <a:spcBef>
                <a:spcPts val="600"/>
              </a:spcBef>
              <a:spcAft>
                <a:spcPts val="600"/>
              </a:spcAft>
            </a:pPr>
            <a:r>
              <a:rPr lang="en-US" sz="2800" b="1" dirty="0">
                <a:latin typeface="Times New Roman" pitchFamily="18" charset="0"/>
                <a:cs typeface="Times New Roman" pitchFamily="18" charset="0"/>
              </a:rPr>
              <a:t>   </a:t>
            </a:r>
            <a:r>
              <a:rPr lang="en-US" sz="2800" b="1" dirty="0">
                <a:solidFill>
                  <a:srgbClr val="C00000"/>
                </a:solidFill>
                <a:latin typeface="Times New Roman" pitchFamily="18" charset="0"/>
                <a:cs typeface="Times New Roman" pitchFamily="18" charset="0"/>
              </a:rPr>
              <a:t>2.3.</a:t>
            </a:r>
            <a:r>
              <a:rPr lang="vi-VN" sz="2800" b="1" dirty="0">
                <a:solidFill>
                  <a:srgbClr val="C00000"/>
                </a:solidFill>
                <a:latin typeface="Times New Roman" pitchFamily="18" charset="0"/>
                <a:cs typeface="Times New Roman" pitchFamily="18" charset="0"/>
              </a:rPr>
              <a:t>1.C</a:t>
            </a:r>
            <a:r>
              <a:rPr lang="en-US" sz="2800" b="1" dirty="0">
                <a:solidFill>
                  <a:srgbClr val="C00000"/>
                </a:solidFill>
                <a:latin typeface="Times New Roman" pitchFamily="18" charset="0"/>
                <a:cs typeface="Times New Roman" pitchFamily="18" charset="0"/>
              </a:rPr>
              <a:t>ô</a:t>
            </a:r>
            <a:r>
              <a:rPr lang="vi-VN" sz="2800" b="1" dirty="0">
                <a:solidFill>
                  <a:srgbClr val="C00000"/>
                </a:solidFill>
                <a:latin typeface="Times New Roman" pitchFamily="18" charset="0"/>
                <a:cs typeface="Times New Roman" pitchFamily="18" charset="0"/>
              </a:rPr>
              <a:t>ng dụng:</a:t>
            </a:r>
            <a:r>
              <a:rPr lang="vi-VN" sz="2800" dirty="0">
                <a:solidFill>
                  <a:srgbClr val="C00000"/>
                </a:solidFill>
                <a:latin typeface="Times New Roman" pitchFamily="18" charset="0"/>
                <a:cs typeface="Times New Roman" pitchFamily="18" charset="0"/>
              </a:rPr>
              <a:t> </a:t>
            </a:r>
            <a:r>
              <a:rPr lang="vi-VN" sz="2800" dirty="0">
                <a:latin typeface="Times New Roman" pitchFamily="18" charset="0"/>
                <a:cs typeface="Times New Roman" pitchFamily="18" charset="0"/>
              </a:rPr>
              <a:t>Nhằm mục đích kéo dài tuổi thọ cho thân máy, để khi piston – xecmăng hết kích thước sửa chữa (hết </a:t>
            </a:r>
            <a:r>
              <a:rPr lang="vi-VN" sz="2800" dirty="0" smtClean="0">
                <a:latin typeface="Times New Roman" pitchFamily="18" charset="0"/>
                <a:cs typeface="Times New Roman" pitchFamily="18" charset="0"/>
              </a:rPr>
              <a:t>c</a:t>
            </a:r>
            <a:r>
              <a:rPr lang="en-US" sz="2800" dirty="0" err="1" smtClean="0">
                <a:latin typeface="Times New Roman" pitchFamily="18" charset="0"/>
                <a:cs typeface="Times New Roman" pitchFamily="18" charset="0"/>
              </a:rPr>
              <a:t>ốt</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ta thay sơ mi khác mà không bỏ cả thân máy. Khi sử dụng ống lót có thể chế tạo thân máy bằng hợp kim nhẹ .</a:t>
            </a:r>
            <a:endParaRPr lang="en-US" sz="2800" dirty="0">
              <a:latin typeface="Times New Roman" pitchFamily="18" charset="0"/>
              <a:cs typeface="Times New Roman" pitchFamily="18" charset="0"/>
            </a:endParaRPr>
          </a:p>
          <a:p>
            <a:pPr algn="just">
              <a:spcBef>
                <a:spcPts val="600"/>
              </a:spcBef>
              <a:spcAft>
                <a:spcPts val="600"/>
              </a:spcAft>
            </a:pPr>
            <a:r>
              <a:rPr lang="en-US" sz="2800" b="1" dirty="0">
                <a:latin typeface="Times New Roman" pitchFamily="18" charset="0"/>
                <a:cs typeface="Times New Roman" pitchFamily="18" charset="0"/>
              </a:rPr>
              <a:t>   </a:t>
            </a:r>
            <a:r>
              <a:rPr lang="en-US" sz="2800" b="1" dirty="0">
                <a:solidFill>
                  <a:srgbClr val="C00000"/>
                </a:solidFill>
                <a:latin typeface="Times New Roman" pitchFamily="18" charset="0"/>
                <a:cs typeface="Times New Roman" pitchFamily="18" charset="0"/>
              </a:rPr>
              <a:t>2.3.</a:t>
            </a:r>
            <a:r>
              <a:rPr lang="vi-VN" sz="2800" b="1" dirty="0">
                <a:solidFill>
                  <a:srgbClr val="C00000"/>
                </a:solidFill>
                <a:latin typeface="Times New Roman" pitchFamily="18" charset="0"/>
                <a:cs typeface="Times New Roman" pitchFamily="18" charset="0"/>
              </a:rPr>
              <a:t>2. Điều kiện l</a:t>
            </a:r>
            <a:r>
              <a:rPr lang="en-US" sz="2800" b="1" dirty="0">
                <a:solidFill>
                  <a:srgbClr val="C00000"/>
                </a:solidFill>
                <a:latin typeface="Times New Roman" pitchFamily="18" charset="0"/>
                <a:cs typeface="Times New Roman" pitchFamily="18" charset="0"/>
              </a:rPr>
              <a:t>à</a:t>
            </a:r>
            <a:r>
              <a:rPr lang="vi-VN" sz="2800" b="1" dirty="0">
                <a:solidFill>
                  <a:srgbClr val="C00000"/>
                </a:solidFill>
                <a:latin typeface="Times New Roman" pitchFamily="18" charset="0"/>
                <a:cs typeface="Times New Roman" pitchFamily="18" charset="0"/>
              </a:rPr>
              <a:t>m việc</a:t>
            </a:r>
            <a:r>
              <a:rPr lang="vi-VN" sz="2800" dirty="0">
                <a:latin typeface="Times New Roman" pitchFamily="18" charset="0"/>
                <a:cs typeface="Times New Roman" pitchFamily="18" charset="0"/>
              </a:rPr>
              <a:t>:</a:t>
            </a:r>
            <a:r>
              <a:rPr lang="en-US" sz="2800" dirty="0">
                <a:latin typeface="Times New Roman" pitchFamily="18" charset="0"/>
                <a:cs typeface="Times New Roman" pitchFamily="18" charset="0"/>
              </a:rPr>
              <a:t> C</a:t>
            </a:r>
            <a:r>
              <a:rPr lang="vi-VN" sz="2800" dirty="0">
                <a:latin typeface="Times New Roman" pitchFamily="18" charset="0"/>
                <a:cs typeface="Times New Roman" pitchFamily="18" charset="0"/>
              </a:rPr>
              <a:t>hịu lực khí thể, lực siết bulông, chịu ma sát, ăn mòn hoá học, ứng suất nhiệt lớn .</a:t>
            </a:r>
            <a:endParaRPr lang="en-US" sz="2800" dirty="0">
              <a:latin typeface="Times New Roman" pitchFamily="18" charset="0"/>
              <a:cs typeface="Times New Roman" pitchFamily="18" charset="0"/>
            </a:endParaRPr>
          </a:p>
          <a:p>
            <a:pPr algn="just">
              <a:spcBef>
                <a:spcPts val="600"/>
              </a:spcBef>
              <a:spcAft>
                <a:spcPts val="600"/>
              </a:spcAft>
            </a:pPr>
            <a:r>
              <a:rPr lang="en-US" sz="2800" b="1" dirty="0">
                <a:latin typeface="Times New Roman" pitchFamily="18" charset="0"/>
                <a:cs typeface="Times New Roman" pitchFamily="18" charset="0"/>
              </a:rPr>
              <a:t>   </a:t>
            </a:r>
            <a:r>
              <a:rPr lang="en-US" sz="2800" b="1" dirty="0">
                <a:solidFill>
                  <a:srgbClr val="C00000"/>
                </a:solidFill>
                <a:latin typeface="Times New Roman" pitchFamily="18" charset="0"/>
                <a:cs typeface="Times New Roman" pitchFamily="18" charset="0"/>
              </a:rPr>
              <a:t>2.3.</a:t>
            </a:r>
            <a:r>
              <a:rPr lang="vi-VN" sz="2800" b="1" dirty="0">
                <a:solidFill>
                  <a:srgbClr val="C00000"/>
                </a:solidFill>
                <a:latin typeface="Times New Roman" pitchFamily="18" charset="0"/>
                <a:cs typeface="Times New Roman" pitchFamily="18" charset="0"/>
              </a:rPr>
              <a:t>3.</a:t>
            </a:r>
            <a:r>
              <a:rPr lang="en-US" sz="2800" b="1" dirty="0">
                <a:solidFill>
                  <a:srgbClr val="C00000"/>
                </a:solidFill>
                <a:latin typeface="Times New Roman" pitchFamily="18" charset="0"/>
                <a:cs typeface="Times New Roman" pitchFamily="18" charset="0"/>
              </a:rPr>
              <a:t> </a:t>
            </a:r>
            <a:r>
              <a:rPr lang="vi-VN" sz="2800" b="1" dirty="0">
                <a:solidFill>
                  <a:srgbClr val="C00000"/>
                </a:solidFill>
                <a:latin typeface="Times New Roman" pitchFamily="18" charset="0"/>
                <a:cs typeface="Times New Roman" pitchFamily="18" charset="0"/>
              </a:rPr>
              <a:t>Vật liệu chế tạo</a:t>
            </a: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Là ống thép hay gang được gia công chính xác cả trong và ngoài thành ống để lắp vào thân máy.</a:t>
            </a: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Để tăng thêm tính chịu mòn,</a:t>
            </a: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khi đúc bằng gang thường pha thêm Ni, Cr.</a:t>
            </a:r>
          </a:p>
        </p:txBody>
      </p:sp>
      <p:pic>
        <p:nvPicPr>
          <p:cNvPr id="4" name="Picture 3"/>
          <p:cNvPicPr>
            <a:picLocks noChangeAspect="1"/>
          </p:cNvPicPr>
          <p:nvPr/>
        </p:nvPicPr>
        <p:blipFill>
          <a:blip r:embed="rId2"/>
          <a:stretch>
            <a:fillRect/>
          </a:stretch>
        </p:blipFill>
        <p:spPr>
          <a:xfrm>
            <a:off x="7695443" y="3512795"/>
            <a:ext cx="4496557" cy="2781300"/>
          </a:xfrm>
          <a:prstGeom prst="rect">
            <a:avLst/>
          </a:prstGeom>
        </p:spPr>
      </p:pic>
      <p:pic>
        <p:nvPicPr>
          <p:cNvPr id="5124" name="Picture 4" descr="Xi lanh bộ hơi Hyundai 6D22 D6AC"/>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11423" y="184666"/>
            <a:ext cx="2864595" cy="33343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265900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Date Placeholder 1"/>
          <p:cNvSpPr txBox="1">
            <a:spLocks/>
          </p:cNvSpPr>
          <p:nvPr/>
        </p:nvSpPr>
        <p:spPr>
          <a:xfrm>
            <a:off x="1981200" y="6286706"/>
            <a:ext cx="2286000" cy="365125"/>
          </a:xfrm>
          <a:prstGeom prst="rect">
            <a:avLst/>
          </a:prstGeom>
        </p:spPr>
        <p:txBody>
          <a:bodyPr vert="horz" lIns="0" tIns="0" rIns="0" bIns="0" anchor="b"/>
          <a:lstStyle>
            <a:defPPr>
              <a:defRPr lang="vi-VN"/>
            </a:defPPr>
            <a:lvl1pPr marL="0" algn="l" defTabSz="914400" rtl="0" eaLnBrk="1" latinLnBrk="0" hangingPunct="1">
              <a:defRPr kumimoji="0" sz="1200" kern="1200">
                <a:solidFill>
                  <a:schemeClr val="tx2">
                    <a:shade val="9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300" i="1">
                <a:latin typeface="Times New Roman" pitchFamily="18" charset="0"/>
                <a:cs typeface="Times New Roman" pitchFamily="18" charset="0"/>
              </a:rPr>
              <a:t>Nguyên lý động cơ đốt trong</a:t>
            </a:r>
          </a:p>
        </p:txBody>
      </p:sp>
      <p:sp>
        <p:nvSpPr>
          <p:cNvPr id="9" name="Footer Placeholder 2"/>
          <p:cNvSpPr txBox="1">
            <a:spLocks/>
          </p:cNvSpPr>
          <p:nvPr/>
        </p:nvSpPr>
        <p:spPr>
          <a:xfrm>
            <a:off x="5096272" y="6237313"/>
            <a:ext cx="4032448" cy="365125"/>
          </a:xfrm>
          <a:prstGeom prst="rect">
            <a:avLst/>
          </a:prstGeom>
        </p:spPr>
        <p:txBody>
          <a:bodyPr vert="horz" lIns="0" tIns="0" rIns="0" bIns="0" anchor="b"/>
          <a:lstStyle>
            <a:defPPr>
              <a:defRPr lang="vi-VN"/>
            </a:defPPr>
            <a:lvl1pPr marL="0" algn="l" defTabSz="914400" rtl="0" eaLnBrk="1" latinLnBrk="0" hangingPunct="1">
              <a:defRPr kumimoji="0" sz="1200" kern="1200">
                <a:solidFill>
                  <a:schemeClr val="tx2">
                    <a:shade val="9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300" i="1">
                <a:latin typeface="Times New Roman" pitchFamily="18" charset="0"/>
                <a:cs typeface="Times New Roman" pitchFamily="18" charset="0"/>
              </a:rPr>
              <a:t>Chương 2: Những chi tiết cố định trong động cơ đốt trong</a:t>
            </a:r>
          </a:p>
        </p:txBody>
      </p:sp>
      <p:sp>
        <p:nvSpPr>
          <p:cNvPr id="10" name="Slide Number Placeholder 3"/>
          <p:cNvSpPr txBox="1">
            <a:spLocks/>
          </p:cNvSpPr>
          <p:nvPr/>
        </p:nvSpPr>
        <p:spPr>
          <a:xfrm>
            <a:off x="9144000" y="6273553"/>
            <a:ext cx="1219200" cy="365125"/>
          </a:xfrm>
          <a:prstGeom prst="rect">
            <a:avLst/>
          </a:prstGeom>
        </p:spPr>
        <p:txBody>
          <a:bodyPr vert="horz" lIns="0" tIns="0" rIns="0" bIns="0" anchor="b"/>
          <a:lstStyle>
            <a:defPPr>
              <a:defRPr lang="vi-VN"/>
            </a:defPPr>
            <a:lvl1pPr marL="0" algn="r" defTabSz="914400" rtl="0" eaLnBrk="1" latinLnBrk="0" hangingPunct="1">
              <a:defRPr kumimoji="0" sz="1200" kern="1200">
                <a:solidFill>
                  <a:schemeClr val="tx2">
                    <a:shade val="9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6F15528-21DE-4FAA-801E-634DDDAF4B2B}" type="slidenum">
              <a:rPr lang="en-US" sz="1300" i="1">
                <a:latin typeface="Times New Roman" pitchFamily="18" charset="0"/>
                <a:cs typeface="Times New Roman" pitchFamily="18" charset="0"/>
              </a:rPr>
              <a:pPr/>
              <a:t>22</a:t>
            </a:fld>
            <a:endParaRPr lang="en-US" sz="1300" i="1">
              <a:latin typeface="Times New Roman" pitchFamily="18" charset="0"/>
              <a:cs typeface="Times New Roman" pitchFamily="18" charset="0"/>
            </a:endParaRPr>
          </a:p>
        </p:txBody>
      </p:sp>
      <p:sp>
        <p:nvSpPr>
          <p:cNvPr id="2" name="Rectangle 1"/>
          <p:cNvSpPr/>
          <p:nvPr/>
        </p:nvSpPr>
        <p:spPr>
          <a:xfrm>
            <a:off x="335360" y="252829"/>
            <a:ext cx="11089232" cy="1384995"/>
          </a:xfrm>
          <a:prstGeom prst="rect">
            <a:avLst/>
          </a:prstGeom>
        </p:spPr>
        <p:txBody>
          <a:bodyPr wrap="square">
            <a:spAutoFit/>
          </a:bodyPr>
          <a:lstStyle/>
          <a:p>
            <a:pPr algn="just"/>
            <a:r>
              <a:rPr lang="en-US" sz="2800" b="1" dirty="0">
                <a:latin typeface="Times New Roman" pitchFamily="18" charset="0"/>
                <a:cs typeface="Times New Roman" pitchFamily="18" charset="0"/>
              </a:rPr>
              <a:t>   </a:t>
            </a:r>
            <a:r>
              <a:rPr lang="en-US" sz="2800" b="1" dirty="0">
                <a:solidFill>
                  <a:srgbClr val="C00000"/>
                </a:solidFill>
                <a:latin typeface="Times New Roman" pitchFamily="18" charset="0"/>
                <a:cs typeface="Times New Roman" pitchFamily="18" charset="0"/>
              </a:rPr>
              <a:t>2.3.</a:t>
            </a:r>
            <a:r>
              <a:rPr lang="vi-VN" sz="2800" b="1" dirty="0">
                <a:solidFill>
                  <a:srgbClr val="C00000"/>
                </a:solidFill>
                <a:latin typeface="Times New Roman" pitchFamily="18" charset="0"/>
                <a:cs typeface="Times New Roman" pitchFamily="18" charset="0"/>
              </a:rPr>
              <a:t>4. Kết cấu xylanh:</a:t>
            </a:r>
            <a:r>
              <a:rPr lang="vi-VN" sz="2800" dirty="0">
                <a:solidFill>
                  <a:srgbClr val="C00000"/>
                </a:solidFill>
                <a:latin typeface="Times New Roman" pitchFamily="18" charset="0"/>
                <a:cs typeface="Times New Roman" pitchFamily="18" charset="0"/>
              </a:rPr>
              <a:t> </a:t>
            </a:r>
            <a:r>
              <a:rPr lang="vi-VN" sz="2800" dirty="0">
                <a:latin typeface="Times New Roman" pitchFamily="18" charset="0"/>
                <a:cs typeface="Times New Roman" pitchFamily="18" charset="0"/>
              </a:rPr>
              <a:t>xylanh có thể đúc liền một khối với thân máy, nhưng thường  được làm rời với thân máy.</a:t>
            </a: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Nó là một ống bằng gang hay thép được chế tạo chính xác &amp; lắp vào thân máy.</a:t>
            </a:r>
            <a:endParaRPr lang="en-US" sz="2800" dirty="0">
              <a:latin typeface="Times New Roman" pitchFamily="18" charset="0"/>
              <a:cs typeface="Times New Roman" pitchFamily="18" charset="0"/>
            </a:endParaRPr>
          </a:p>
        </p:txBody>
      </p:sp>
      <p:sp>
        <p:nvSpPr>
          <p:cNvPr id="3" name="Rectangle 2"/>
          <p:cNvSpPr/>
          <p:nvPr/>
        </p:nvSpPr>
        <p:spPr>
          <a:xfrm>
            <a:off x="359024" y="1637824"/>
            <a:ext cx="8784976" cy="2277547"/>
          </a:xfrm>
          <a:prstGeom prst="rect">
            <a:avLst/>
          </a:prstGeom>
        </p:spPr>
        <p:txBody>
          <a:bodyPr wrap="square">
            <a:spAutoFit/>
          </a:bodyPr>
          <a:lstStyle/>
          <a:p>
            <a:pPr algn="just">
              <a:spcBef>
                <a:spcPts val="600"/>
              </a:spcBef>
              <a:spcAft>
                <a:spcPts val="600"/>
              </a:spcAft>
            </a:pPr>
            <a:r>
              <a:rPr lang="vi-VN" sz="2800" b="1" dirty="0">
                <a:solidFill>
                  <a:srgbClr val="C00000"/>
                </a:solidFill>
                <a:latin typeface="Times New Roman" pitchFamily="18" charset="0"/>
                <a:cs typeface="Times New Roman" pitchFamily="18" charset="0"/>
              </a:rPr>
              <a:t>*</a:t>
            </a:r>
            <a:r>
              <a:rPr lang="vi-VN" sz="2800" b="1" dirty="0">
                <a:latin typeface="Times New Roman" pitchFamily="18" charset="0"/>
                <a:cs typeface="Times New Roman" pitchFamily="18" charset="0"/>
              </a:rPr>
              <a:t> </a:t>
            </a:r>
            <a:r>
              <a:rPr lang="vi-VN" sz="2800" b="1" i="1" dirty="0">
                <a:solidFill>
                  <a:srgbClr val="C00000"/>
                </a:solidFill>
                <a:latin typeface="Times New Roman" pitchFamily="18" charset="0"/>
                <a:cs typeface="Times New Roman" pitchFamily="18" charset="0"/>
              </a:rPr>
              <a:t>Ưu điểm </a:t>
            </a:r>
            <a:r>
              <a:rPr lang="en-US" sz="2800" b="1" i="1" dirty="0" err="1">
                <a:solidFill>
                  <a:srgbClr val="C00000"/>
                </a:solidFill>
                <a:latin typeface="Times New Roman" pitchFamily="18" charset="0"/>
                <a:cs typeface="Times New Roman" pitchFamily="18" charset="0"/>
              </a:rPr>
              <a:t>của</a:t>
            </a:r>
            <a:r>
              <a:rPr lang="en-US" sz="2800" b="1" i="1" dirty="0">
                <a:solidFill>
                  <a:srgbClr val="C00000"/>
                </a:solidFill>
                <a:latin typeface="Times New Roman" pitchFamily="18" charset="0"/>
                <a:cs typeface="Times New Roman" pitchFamily="18" charset="0"/>
              </a:rPr>
              <a:t> </a:t>
            </a:r>
            <a:r>
              <a:rPr lang="en-US" sz="2800" b="1" i="1" dirty="0" err="1">
                <a:solidFill>
                  <a:srgbClr val="C00000"/>
                </a:solidFill>
                <a:latin typeface="Times New Roman" pitchFamily="18" charset="0"/>
                <a:cs typeface="Times New Roman" pitchFamily="18" charset="0"/>
              </a:rPr>
              <a:t>lót</a:t>
            </a:r>
            <a:r>
              <a:rPr lang="en-US" sz="2800" b="1" i="1" dirty="0">
                <a:solidFill>
                  <a:srgbClr val="C00000"/>
                </a:solidFill>
                <a:latin typeface="Times New Roman" pitchFamily="18" charset="0"/>
                <a:cs typeface="Times New Roman" pitchFamily="18" charset="0"/>
              </a:rPr>
              <a:t> </a:t>
            </a:r>
            <a:r>
              <a:rPr lang="en-US" sz="2800" b="1" i="1" dirty="0" err="1">
                <a:solidFill>
                  <a:srgbClr val="C00000"/>
                </a:solidFill>
                <a:latin typeface="Times New Roman" pitchFamily="18" charset="0"/>
                <a:cs typeface="Times New Roman" pitchFamily="18" charset="0"/>
              </a:rPr>
              <a:t>xylanh</a:t>
            </a:r>
            <a:endParaRPr lang="en-US" sz="2800" i="1" dirty="0">
              <a:solidFill>
                <a:srgbClr val="C00000"/>
              </a:solidFill>
              <a:latin typeface="Times New Roman" pitchFamily="18" charset="0"/>
              <a:cs typeface="Times New Roman" pitchFamily="18" charset="0"/>
            </a:endParaRPr>
          </a:p>
          <a:p>
            <a:pPr algn="just">
              <a:spcBef>
                <a:spcPts val="600"/>
              </a:spcBef>
              <a:spcAft>
                <a:spcPts val="600"/>
              </a:spcAft>
            </a:pPr>
            <a:r>
              <a:rPr lang="vi-VN" sz="2800" dirty="0">
                <a:latin typeface="Times New Roman" pitchFamily="18" charset="0"/>
                <a:cs typeface="Times New Roman" pitchFamily="18" charset="0"/>
              </a:rPr>
              <a:t>-</a:t>
            </a: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Dùng vật liệu tốt làm sơ mi xylanh, do đó tăng tuổi thọ .</a:t>
            </a:r>
            <a:endParaRPr lang="en-US" sz="2800" dirty="0">
              <a:latin typeface="Times New Roman" pitchFamily="18" charset="0"/>
              <a:cs typeface="Times New Roman" pitchFamily="18" charset="0"/>
            </a:endParaRPr>
          </a:p>
          <a:p>
            <a:pPr algn="just">
              <a:spcBef>
                <a:spcPts val="600"/>
              </a:spcBef>
              <a:spcAft>
                <a:spcPts val="600"/>
              </a:spcAft>
            </a:pPr>
            <a:r>
              <a:rPr lang="vi-VN" sz="2800" dirty="0">
                <a:latin typeface="Times New Roman" pitchFamily="18" charset="0"/>
                <a:cs typeface="Times New Roman" pitchFamily="18" charset="0"/>
              </a:rPr>
              <a:t>-</a:t>
            </a: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Thay thế sửa chữa dễ dàng .</a:t>
            </a:r>
            <a:endParaRPr lang="en-US" sz="2800" dirty="0">
              <a:latin typeface="Times New Roman" pitchFamily="18" charset="0"/>
              <a:cs typeface="Times New Roman" pitchFamily="18" charset="0"/>
            </a:endParaRPr>
          </a:p>
          <a:p>
            <a:pPr algn="just">
              <a:spcBef>
                <a:spcPts val="600"/>
              </a:spcBef>
              <a:spcAft>
                <a:spcPts val="600"/>
              </a:spcAft>
            </a:pPr>
            <a:r>
              <a:rPr lang="vi-VN" sz="2800" dirty="0">
                <a:latin typeface="Times New Roman" pitchFamily="18" charset="0"/>
                <a:cs typeface="Times New Roman" pitchFamily="18" charset="0"/>
              </a:rPr>
              <a:t>-</a:t>
            </a: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Tiết kiệm nguyên vật liệu hợp lý</a:t>
            </a:r>
            <a:endParaRPr lang="en-US" sz="2800" dirty="0">
              <a:latin typeface="Times New Roman" pitchFamily="18" charset="0"/>
              <a:cs typeface="Times New Roman" pitchFamily="18" charset="0"/>
            </a:endParaRPr>
          </a:p>
        </p:txBody>
      </p:sp>
      <p:pic>
        <p:nvPicPr>
          <p:cNvPr id="7"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75920" y="2791396"/>
            <a:ext cx="6666802" cy="3085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57880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Date Placeholder 1"/>
          <p:cNvSpPr>
            <a:spLocks noGrp="1"/>
          </p:cNvSpPr>
          <p:nvPr>
            <p:ph type="dt" sz="half" idx="10"/>
          </p:nvPr>
        </p:nvSpPr>
        <p:spPr>
          <a:xfrm>
            <a:off x="1828800" y="6353629"/>
            <a:ext cx="2286000" cy="365125"/>
          </a:xfrm>
        </p:spPr>
        <p:txBody>
          <a:bodyPr/>
          <a:lstStyle/>
          <a:p>
            <a:r>
              <a:rPr lang="en-US" sz="1300" i="1">
                <a:latin typeface="Times New Roman" pitchFamily="18" charset="0"/>
                <a:cs typeface="Times New Roman" pitchFamily="18" charset="0"/>
              </a:rPr>
              <a:t>Nguyên lý động cơ đốt trong</a:t>
            </a:r>
          </a:p>
        </p:txBody>
      </p:sp>
      <p:sp>
        <p:nvSpPr>
          <p:cNvPr id="10" name="Footer Placeholder 2"/>
          <p:cNvSpPr>
            <a:spLocks noGrp="1"/>
          </p:cNvSpPr>
          <p:nvPr>
            <p:ph type="ftr" sz="quarter" idx="11"/>
          </p:nvPr>
        </p:nvSpPr>
        <p:spPr>
          <a:xfrm>
            <a:off x="4943872" y="6304236"/>
            <a:ext cx="4032448" cy="365125"/>
          </a:xfrm>
        </p:spPr>
        <p:txBody>
          <a:bodyPr/>
          <a:lstStyle/>
          <a:p>
            <a:r>
              <a:rPr lang="en-US" sz="1300" i="1">
                <a:latin typeface="Times New Roman" pitchFamily="18" charset="0"/>
                <a:cs typeface="Times New Roman" pitchFamily="18" charset="0"/>
              </a:rPr>
              <a:t>Chương 2: Những chi tiết cố định trong động cơ đốt trong</a:t>
            </a:r>
          </a:p>
        </p:txBody>
      </p:sp>
      <p:sp>
        <p:nvSpPr>
          <p:cNvPr id="11" name="Slide Number Placeholder 3"/>
          <p:cNvSpPr>
            <a:spLocks noGrp="1"/>
          </p:cNvSpPr>
          <p:nvPr>
            <p:ph type="sldNum" sz="quarter" idx="12"/>
          </p:nvPr>
        </p:nvSpPr>
        <p:spPr>
          <a:xfrm>
            <a:off x="8991600" y="6340476"/>
            <a:ext cx="1219200" cy="365125"/>
          </a:xfrm>
        </p:spPr>
        <p:txBody>
          <a:bodyPr/>
          <a:lstStyle/>
          <a:p>
            <a:fld id="{B6F15528-21DE-4FAA-801E-634DDDAF4B2B}" type="slidenum">
              <a:rPr lang="en-US" sz="1300" i="1">
                <a:latin typeface="Times New Roman" pitchFamily="18" charset="0"/>
                <a:cs typeface="Times New Roman" pitchFamily="18" charset="0"/>
              </a:rPr>
              <a:pPr/>
              <a:t>23</a:t>
            </a:fld>
            <a:endParaRPr lang="en-US" sz="1300" i="1">
              <a:latin typeface="Times New Roman" pitchFamily="18" charset="0"/>
              <a:cs typeface="Times New Roman" pitchFamily="18" charset="0"/>
            </a:endParaRPr>
          </a:p>
        </p:txBody>
      </p:sp>
      <p:sp>
        <p:nvSpPr>
          <p:cNvPr id="2" name="Rectangle 1"/>
          <p:cNvSpPr/>
          <p:nvPr/>
        </p:nvSpPr>
        <p:spPr>
          <a:xfrm>
            <a:off x="119336" y="260648"/>
            <a:ext cx="11521280" cy="4462760"/>
          </a:xfrm>
          <a:prstGeom prst="rect">
            <a:avLst/>
          </a:prstGeom>
        </p:spPr>
        <p:txBody>
          <a:bodyPr wrap="square">
            <a:spAutoFit/>
          </a:bodyPr>
          <a:lstStyle/>
          <a:p>
            <a:pPr algn="just">
              <a:spcBef>
                <a:spcPts val="600"/>
              </a:spcBef>
              <a:spcAft>
                <a:spcPts val="600"/>
              </a:spcAft>
            </a:pP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Lót xylanh luôn chịu tải trọng cơ học, tải trọng nhiệt và ăn mòn hoá học</a:t>
            </a:r>
            <a:r>
              <a:rPr lang="en-US" sz="2800" dirty="0">
                <a:latin typeface="Times New Roman" pitchFamily="18" charset="0"/>
                <a:cs typeface="Times New Roman" pitchFamily="18" charset="0"/>
              </a:rPr>
              <a:t>,</a:t>
            </a:r>
            <a:r>
              <a:rPr lang="vi-VN"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vì</a:t>
            </a:r>
            <a:r>
              <a:rPr lang="vi-VN" sz="2800" dirty="0">
                <a:latin typeface="Times New Roman" pitchFamily="18" charset="0"/>
                <a:cs typeface="Times New Roman" pitchFamily="18" charset="0"/>
              </a:rPr>
              <a:t> vậy lót xylanh phải đảm bảo yêu cầu sau:</a:t>
            </a:r>
            <a:endParaRPr lang="en-US" sz="2800" dirty="0">
              <a:latin typeface="Times New Roman" pitchFamily="18" charset="0"/>
              <a:cs typeface="Times New Roman" pitchFamily="18" charset="0"/>
            </a:endParaRPr>
          </a:p>
          <a:p>
            <a:pPr algn="just">
              <a:spcBef>
                <a:spcPts val="600"/>
              </a:spcBef>
              <a:spcAft>
                <a:spcPts val="600"/>
              </a:spcAft>
            </a:pP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 Chịu va đập tốt .</a:t>
            </a:r>
            <a:endParaRPr lang="en-US" sz="2800" dirty="0">
              <a:latin typeface="Times New Roman" pitchFamily="18" charset="0"/>
              <a:cs typeface="Times New Roman" pitchFamily="18" charset="0"/>
            </a:endParaRPr>
          </a:p>
          <a:p>
            <a:pPr algn="just">
              <a:spcBef>
                <a:spcPts val="600"/>
              </a:spcBef>
              <a:spcAft>
                <a:spcPts val="600"/>
              </a:spcAft>
            </a:pP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 Đủ bền chịu áp suất khí thể .</a:t>
            </a:r>
            <a:endParaRPr lang="en-US" sz="2800" dirty="0">
              <a:latin typeface="Times New Roman" pitchFamily="18" charset="0"/>
              <a:cs typeface="Times New Roman" pitchFamily="18" charset="0"/>
            </a:endParaRPr>
          </a:p>
          <a:p>
            <a:pPr algn="just">
              <a:spcBef>
                <a:spcPts val="600"/>
              </a:spcBef>
              <a:spcAft>
                <a:spcPts val="600"/>
              </a:spcAft>
            </a:pP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 Chịu ma sát lớn .</a:t>
            </a:r>
            <a:endParaRPr lang="en-US" sz="2800" dirty="0">
              <a:latin typeface="Times New Roman" pitchFamily="18" charset="0"/>
              <a:cs typeface="Times New Roman" pitchFamily="18" charset="0"/>
            </a:endParaRPr>
          </a:p>
          <a:p>
            <a:pPr algn="just">
              <a:spcBef>
                <a:spcPts val="600"/>
              </a:spcBef>
              <a:spcAft>
                <a:spcPts val="600"/>
              </a:spcAft>
            </a:pP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 Chống ăn mòn hoá học ở nhiệt độ cao.</a:t>
            </a:r>
            <a:endParaRPr lang="en-US" sz="2800" dirty="0">
              <a:latin typeface="Times New Roman" pitchFamily="18" charset="0"/>
              <a:cs typeface="Times New Roman" pitchFamily="18" charset="0"/>
            </a:endParaRPr>
          </a:p>
          <a:p>
            <a:pPr algn="just">
              <a:spcBef>
                <a:spcPts val="600"/>
              </a:spcBef>
              <a:spcAft>
                <a:spcPts val="600"/>
              </a:spcAft>
            </a:pP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 Không lọt khí vào nước làm mát.</a:t>
            </a:r>
            <a:endParaRPr lang="en-US" sz="2800" dirty="0">
              <a:latin typeface="Times New Roman" pitchFamily="18" charset="0"/>
              <a:cs typeface="Times New Roman" pitchFamily="18" charset="0"/>
            </a:endParaRPr>
          </a:p>
          <a:p>
            <a:pPr algn="just">
              <a:spcBef>
                <a:spcPts val="600"/>
              </a:spcBef>
              <a:spcAft>
                <a:spcPts val="600"/>
              </a:spcAft>
            </a:pP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 Đảm bảo độ giản nở tự do khi chịu nhiệt.</a:t>
            </a:r>
          </a:p>
        </p:txBody>
      </p:sp>
      <p:pic>
        <p:nvPicPr>
          <p:cNvPr id="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1334" t="46642" r="51725" b="21641"/>
          <a:stretch/>
        </p:blipFill>
        <p:spPr bwMode="auto">
          <a:xfrm>
            <a:off x="6168008" y="764704"/>
            <a:ext cx="6060815" cy="34563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86820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Date Placeholder 1"/>
          <p:cNvSpPr>
            <a:spLocks noGrp="1"/>
          </p:cNvSpPr>
          <p:nvPr>
            <p:ph type="dt" sz="half" idx="10"/>
          </p:nvPr>
        </p:nvSpPr>
        <p:spPr>
          <a:xfrm>
            <a:off x="1828800" y="6353629"/>
            <a:ext cx="2286000" cy="365125"/>
          </a:xfrm>
        </p:spPr>
        <p:txBody>
          <a:bodyPr/>
          <a:lstStyle/>
          <a:p>
            <a:r>
              <a:rPr lang="en-US" sz="1300" i="1">
                <a:latin typeface="Times New Roman" pitchFamily="18" charset="0"/>
                <a:cs typeface="Times New Roman" pitchFamily="18" charset="0"/>
              </a:rPr>
              <a:t>Nguyên lý động cơ đốt trong</a:t>
            </a:r>
          </a:p>
        </p:txBody>
      </p:sp>
      <p:sp>
        <p:nvSpPr>
          <p:cNvPr id="9" name="Footer Placeholder 2"/>
          <p:cNvSpPr>
            <a:spLocks noGrp="1"/>
          </p:cNvSpPr>
          <p:nvPr>
            <p:ph type="ftr" sz="quarter" idx="11"/>
          </p:nvPr>
        </p:nvSpPr>
        <p:spPr>
          <a:xfrm>
            <a:off x="4943872" y="6304236"/>
            <a:ext cx="4032448" cy="365125"/>
          </a:xfrm>
        </p:spPr>
        <p:txBody>
          <a:bodyPr/>
          <a:lstStyle/>
          <a:p>
            <a:r>
              <a:rPr lang="en-US" sz="1300" i="1">
                <a:latin typeface="Times New Roman" pitchFamily="18" charset="0"/>
                <a:cs typeface="Times New Roman" pitchFamily="18" charset="0"/>
              </a:rPr>
              <a:t>Chương 2: Những chi tiết cố định trong động cơ đốt trong</a:t>
            </a:r>
          </a:p>
        </p:txBody>
      </p:sp>
      <p:sp>
        <p:nvSpPr>
          <p:cNvPr id="10" name="Slide Number Placeholder 3"/>
          <p:cNvSpPr>
            <a:spLocks noGrp="1"/>
          </p:cNvSpPr>
          <p:nvPr>
            <p:ph type="sldNum" sz="quarter" idx="12"/>
          </p:nvPr>
        </p:nvSpPr>
        <p:spPr>
          <a:xfrm>
            <a:off x="8991600" y="6340476"/>
            <a:ext cx="1219200" cy="365125"/>
          </a:xfrm>
        </p:spPr>
        <p:txBody>
          <a:bodyPr/>
          <a:lstStyle/>
          <a:p>
            <a:fld id="{B6F15528-21DE-4FAA-801E-634DDDAF4B2B}" type="slidenum">
              <a:rPr lang="en-US" sz="1300" i="1">
                <a:latin typeface="Times New Roman" pitchFamily="18" charset="0"/>
                <a:cs typeface="Times New Roman" pitchFamily="18" charset="0"/>
              </a:rPr>
              <a:pPr/>
              <a:t>24</a:t>
            </a:fld>
            <a:endParaRPr lang="en-US" sz="1300" i="1">
              <a:latin typeface="Times New Roman" pitchFamily="18" charset="0"/>
              <a:cs typeface="Times New Roman" pitchFamily="18" charset="0"/>
            </a:endParaRPr>
          </a:p>
        </p:txBody>
      </p:sp>
      <p:sp>
        <p:nvSpPr>
          <p:cNvPr id="2" name="Rectangle 1"/>
          <p:cNvSpPr/>
          <p:nvPr/>
        </p:nvSpPr>
        <p:spPr>
          <a:xfrm>
            <a:off x="335360" y="116632"/>
            <a:ext cx="11593288" cy="2246769"/>
          </a:xfrm>
          <a:prstGeom prst="rect">
            <a:avLst/>
          </a:prstGeom>
        </p:spPr>
        <p:txBody>
          <a:bodyPr wrap="square">
            <a:spAutoFit/>
          </a:bodyPr>
          <a:lstStyle/>
          <a:p>
            <a:pPr algn="just"/>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Mặt trong lót xylanh được mài bóng cấp chính xác 8-9, độ côn và độ ô van  cho phép từ (0,01 - 0,06</a:t>
            </a: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mm  đối với động cơ có đường kính xylanh từ  80</a:t>
            </a: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a:t>
            </a: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450 mm .</a:t>
            </a:r>
            <a:endParaRPr lang="en-US" sz="2800" dirty="0">
              <a:latin typeface="Times New Roman" pitchFamily="18" charset="0"/>
              <a:cs typeface="Times New Roman" pitchFamily="18" charset="0"/>
            </a:endParaRPr>
          </a:p>
          <a:p>
            <a:pPr algn="just"/>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Để nâng cao độ chịu mòn của lót xylanh, người ta mạ 1 lớp Crôm dày từ 0,05-0,25mm (tính chịu mòn tăng lên 5-6 lần)</a:t>
            </a:r>
            <a:endParaRPr lang="en-US" sz="2800" dirty="0">
              <a:latin typeface="Times New Roman" pitchFamily="18" charset="0"/>
              <a:cs typeface="Times New Roman" pitchFamily="18" charset="0"/>
            </a:endParaRPr>
          </a:p>
        </p:txBody>
      </p:sp>
      <p:pic>
        <p:nvPicPr>
          <p:cNvPr id="1027" name="Picture 3"/>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333"/>
          <a:stretch/>
        </p:blipFill>
        <p:spPr bwMode="auto">
          <a:xfrm rot="120000">
            <a:off x="1032745" y="2325044"/>
            <a:ext cx="9768214" cy="2996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1425824" y="5085184"/>
            <a:ext cx="8784976" cy="1107996"/>
          </a:xfrm>
          <a:prstGeom prst="rect">
            <a:avLst/>
          </a:prstGeom>
        </p:spPr>
        <p:txBody>
          <a:bodyPr wrap="square">
            <a:spAutoFit/>
          </a:bodyPr>
          <a:lstStyle/>
          <a:p>
            <a:pPr algn="ctr">
              <a:spcBef>
                <a:spcPts val="600"/>
              </a:spcBef>
              <a:spcAft>
                <a:spcPts val="600"/>
              </a:spcAft>
            </a:pPr>
            <a:r>
              <a:rPr lang="vi-VN" sz="2800" b="1" dirty="0"/>
              <a:t> </a:t>
            </a:r>
            <a:r>
              <a:rPr lang="vi-VN" sz="2800" b="1" i="1" dirty="0">
                <a:solidFill>
                  <a:srgbClr val="7030A0"/>
                </a:solidFill>
              </a:rPr>
              <a:t>Hình 2.4: Các loại lót xylanh</a:t>
            </a:r>
            <a:endParaRPr lang="en-US" sz="2800" i="1" dirty="0">
              <a:solidFill>
                <a:srgbClr val="7030A0"/>
              </a:solidFill>
            </a:endParaRPr>
          </a:p>
          <a:p>
            <a:pPr algn="ctr">
              <a:spcBef>
                <a:spcPts val="600"/>
              </a:spcBef>
              <a:spcAft>
                <a:spcPts val="600"/>
              </a:spcAft>
            </a:pPr>
            <a:r>
              <a:rPr lang="vi-VN" sz="2800" dirty="0"/>
              <a:t> a) Thân xylanh ;  b)&amp;c) Lót xylanh khô ;  d) Lót xylanh ướt</a:t>
            </a:r>
          </a:p>
        </p:txBody>
      </p:sp>
    </p:spTree>
    <p:extLst>
      <p:ext uri="{BB962C8B-B14F-4D97-AF65-F5344CB8AC3E}">
        <p14:creationId xmlns:p14="http://schemas.microsoft.com/office/powerpoint/2010/main" val="400178265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Date Placeholder 1"/>
          <p:cNvSpPr>
            <a:spLocks noGrp="1"/>
          </p:cNvSpPr>
          <p:nvPr>
            <p:ph type="dt" sz="half" idx="10"/>
          </p:nvPr>
        </p:nvSpPr>
        <p:spPr>
          <a:xfrm>
            <a:off x="1828800" y="6353629"/>
            <a:ext cx="2286000" cy="365125"/>
          </a:xfrm>
        </p:spPr>
        <p:txBody>
          <a:bodyPr/>
          <a:lstStyle/>
          <a:p>
            <a:r>
              <a:rPr lang="en-US" sz="1300" i="1">
                <a:latin typeface="Times New Roman" pitchFamily="18" charset="0"/>
                <a:cs typeface="Times New Roman" pitchFamily="18" charset="0"/>
              </a:rPr>
              <a:t>Nguyên lý động cơ đốt trong</a:t>
            </a:r>
          </a:p>
        </p:txBody>
      </p:sp>
      <p:sp>
        <p:nvSpPr>
          <p:cNvPr id="12" name="Footer Placeholder 2"/>
          <p:cNvSpPr>
            <a:spLocks noGrp="1"/>
          </p:cNvSpPr>
          <p:nvPr>
            <p:ph type="ftr" sz="quarter" idx="11"/>
          </p:nvPr>
        </p:nvSpPr>
        <p:spPr>
          <a:xfrm>
            <a:off x="4943872" y="6304236"/>
            <a:ext cx="4032448" cy="365125"/>
          </a:xfrm>
        </p:spPr>
        <p:txBody>
          <a:bodyPr/>
          <a:lstStyle/>
          <a:p>
            <a:r>
              <a:rPr lang="en-US" sz="1300" i="1">
                <a:latin typeface="Times New Roman" pitchFamily="18" charset="0"/>
                <a:cs typeface="Times New Roman" pitchFamily="18" charset="0"/>
              </a:rPr>
              <a:t>Chương 2: Những chi tiết cố định trong động cơ đốt trong</a:t>
            </a:r>
          </a:p>
        </p:txBody>
      </p:sp>
      <p:sp>
        <p:nvSpPr>
          <p:cNvPr id="13" name="Slide Number Placeholder 3"/>
          <p:cNvSpPr>
            <a:spLocks noGrp="1"/>
          </p:cNvSpPr>
          <p:nvPr>
            <p:ph type="sldNum" sz="quarter" idx="12"/>
          </p:nvPr>
        </p:nvSpPr>
        <p:spPr>
          <a:xfrm>
            <a:off x="8991600" y="6340476"/>
            <a:ext cx="1219200" cy="365125"/>
          </a:xfrm>
        </p:spPr>
        <p:txBody>
          <a:bodyPr/>
          <a:lstStyle/>
          <a:p>
            <a:fld id="{B6F15528-21DE-4FAA-801E-634DDDAF4B2B}" type="slidenum">
              <a:rPr lang="en-US" sz="1300" i="1">
                <a:latin typeface="Times New Roman" pitchFamily="18" charset="0"/>
                <a:cs typeface="Times New Roman" pitchFamily="18" charset="0"/>
              </a:rPr>
              <a:pPr/>
              <a:t>25</a:t>
            </a:fld>
            <a:endParaRPr lang="en-US" sz="1300" i="1">
              <a:latin typeface="Times New Roman" pitchFamily="18" charset="0"/>
              <a:cs typeface="Times New Roman" pitchFamily="18" charset="0"/>
            </a:endParaRPr>
          </a:p>
        </p:txBody>
      </p:sp>
      <p:sp>
        <p:nvSpPr>
          <p:cNvPr id="2" name="Rectangle 1"/>
          <p:cNvSpPr/>
          <p:nvPr/>
        </p:nvSpPr>
        <p:spPr>
          <a:xfrm>
            <a:off x="263352" y="153899"/>
            <a:ext cx="3687228" cy="523220"/>
          </a:xfrm>
          <a:prstGeom prst="rect">
            <a:avLst/>
          </a:prstGeom>
        </p:spPr>
        <p:txBody>
          <a:bodyPr wrap="none">
            <a:spAutoFit/>
          </a:bodyPr>
          <a:lstStyle/>
          <a:p>
            <a:pPr marL="457200" indent="-457200">
              <a:buFont typeface="Wingdings" pitchFamily="2" charset="2"/>
              <a:buChar char="Ø"/>
            </a:pPr>
            <a:r>
              <a:rPr lang="vi-VN" sz="2800" b="1" i="1" dirty="0">
                <a:solidFill>
                  <a:srgbClr val="FF0000"/>
                </a:solidFill>
              </a:rPr>
              <a:t>Lót xylanh có 2 loại </a:t>
            </a:r>
            <a:endParaRPr lang="en-US" sz="2800" i="1" dirty="0">
              <a:solidFill>
                <a:srgbClr val="FF0000"/>
              </a:solidFill>
            </a:endParaRPr>
          </a:p>
        </p:txBody>
      </p:sp>
      <p:sp>
        <p:nvSpPr>
          <p:cNvPr id="3" name="Rectangle 2"/>
          <p:cNvSpPr/>
          <p:nvPr/>
        </p:nvSpPr>
        <p:spPr>
          <a:xfrm>
            <a:off x="335360" y="836713"/>
            <a:ext cx="11593288" cy="5478423"/>
          </a:xfrm>
          <a:prstGeom prst="rect">
            <a:avLst/>
          </a:prstGeom>
        </p:spPr>
        <p:txBody>
          <a:bodyPr wrap="square">
            <a:spAutoFit/>
          </a:bodyPr>
          <a:lstStyle/>
          <a:p>
            <a:pPr marL="457200" indent="-457200" algn="just">
              <a:spcBef>
                <a:spcPts val="600"/>
              </a:spcBef>
              <a:spcAft>
                <a:spcPts val="600"/>
              </a:spcAft>
              <a:buFont typeface="Wingdings" pitchFamily="2" charset="2"/>
              <a:buChar char="ü"/>
            </a:pPr>
            <a:r>
              <a:rPr lang="en-US" sz="2800" b="1" i="1" dirty="0">
                <a:solidFill>
                  <a:srgbClr val="993366"/>
                </a:solidFill>
                <a:latin typeface="Times New Roman" pitchFamily="18" charset="0"/>
                <a:cs typeface="Times New Roman" pitchFamily="18" charset="0"/>
              </a:rPr>
              <a:t>   </a:t>
            </a:r>
            <a:r>
              <a:rPr lang="vi-VN" sz="2800" b="1" i="1" dirty="0">
                <a:solidFill>
                  <a:srgbClr val="993366"/>
                </a:solidFill>
                <a:latin typeface="Times New Roman" pitchFamily="18" charset="0"/>
                <a:cs typeface="Times New Roman" pitchFamily="18" charset="0"/>
              </a:rPr>
              <a:t>Lót xylanh khô</a:t>
            </a:r>
            <a:r>
              <a:rPr lang="vi-VN" sz="2800" i="1" dirty="0">
                <a:solidFill>
                  <a:srgbClr val="993366"/>
                </a:solidFill>
                <a:latin typeface="Times New Roman" pitchFamily="18" charset="0"/>
                <a:cs typeface="Times New Roman" pitchFamily="18" charset="0"/>
              </a:rPr>
              <a:t> </a:t>
            </a:r>
            <a:endParaRPr lang="en-US" sz="2800" i="1" dirty="0">
              <a:solidFill>
                <a:srgbClr val="993366"/>
              </a:solidFill>
              <a:latin typeface="Times New Roman" pitchFamily="18" charset="0"/>
              <a:cs typeface="Times New Roman" pitchFamily="18" charset="0"/>
            </a:endParaRPr>
          </a:p>
          <a:p>
            <a:pPr algn="just">
              <a:spcBef>
                <a:spcPts val="600"/>
              </a:spcBef>
              <a:spcAft>
                <a:spcPts val="600"/>
              </a:spcAft>
            </a:pP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Là ống thép hay gang được gia công chính xác cả trong và ngoài thành ống để lắp vào thân máy.</a:t>
            </a: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Để tăng thêm tính chịu mòn,</a:t>
            </a: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khi đúc bằng gang thường pha thêm Ni, Cr.</a:t>
            </a:r>
            <a:endParaRPr lang="en-US" sz="2800" dirty="0">
              <a:latin typeface="Times New Roman" pitchFamily="18" charset="0"/>
              <a:cs typeface="Times New Roman" pitchFamily="18" charset="0"/>
            </a:endParaRPr>
          </a:p>
          <a:p>
            <a:pPr algn="just">
              <a:spcBef>
                <a:spcPts val="600"/>
              </a:spcBef>
              <a:spcAft>
                <a:spcPts val="600"/>
              </a:spcAft>
            </a:pPr>
            <a:r>
              <a:rPr lang="en-US" sz="2800" dirty="0">
                <a:latin typeface="Times New Roman" pitchFamily="18" charset="0"/>
                <a:cs typeface="Times New Roman" pitchFamily="18" charset="0"/>
              </a:rPr>
              <a:t>   </a:t>
            </a:r>
            <a:r>
              <a:rPr lang="vi-VN" sz="2800" dirty="0">
                <a:solidFill>
                  <a:schemeClr val="accent5">
                    <a:lumMod val="75000"/>
                  </a:schemeClr>
                </a:solidFill>
                <a:latin typeface="Times New Roman" pitchFamily="18" charset="0"/>
                <a:cs typeface="Times New Roman" pitchFamily="18" charset="0"/>
              </a:rPr>
              <a:t>* </a:t>
            </a:r>
            <a:r>
              <a:rPr lang="vi-VN" sz="2800" b="1" i="1" dirty="0">
                <a:solidFill>
                  <a:schemeClr val="accent5">
                    <a:lumMod val="75000"/>
                  </a:schemeClr>
                </a:solidFill>
                <a:latin typeface="Times New Roman" pitchFamily="18" charset="0"/>
                <a:cs typeface="Times New Roman" pitchFamily="18" charset="0"/>
              </a:rPr>
              <a:t>Ưu điểm</a:t>
            </a:r>
            <a:r>
              <a:rPr lang="vi-VN" sz="2800" dirty="0">
                <a:solidFill>
                  <a:schemeClr val="accent5">
                    <a:lumMod val="75000"/>
                  </a:schemeClr>
                </a:solidFill>
                <a:latin typeface="Times New Roman" pitchFamily="18" charset="0"/>
                <a:cs typeface="Times New Roman" pitchFamily="18" charset="0"/>
              </a:rPr>
              <a:t> </a:t>
            </a:r>
            <a:endParaRPr lang="en-US" sz="2800" dirty="0">
              <a:solidFill>
                <a:schemeClr val="accent5">
                  <a:lumMod val="75000"/>
                </a:schemeClr>
              </a:solidFill>
              <a:latin typeface="Times New Roman" pitchFamily="18" charset="0"/>
              <a:cs typeface="Times New Roman" pitchFamily="18" charset="0"/>
            </a:endParaRPr>
          </a:p>
          <a:p>
            <a:pPr algn="just">
              <a:spcBef>
                <a:spcPts val="600"/>
              </a:spcBef>
              <a:spcAft>
                <a:spcPts val="600"/>
              </a:spcAft>
            </a:pPr>
            <a:r>
              <a:rPr lang="vi-VN" sz="2800" dirty="0">
                <a:latin typeface="Times New Roman" pitchFamily="18" charset="0"/>
                <a:cs typeface="Times New Roman" pitchFamily="18" charset="0"/>
              </a:rPr>
              <a:t>-</a:t>
            </a: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Có độ cứng cao.</a:t>
            </a:r>
            <a:endParaRPr lang="en-US" sz="2800" dirty="0">
              <a:latin typeface="Times New Roman" pitchFamily="18" charset="0"/>
              <a:cs typeface="Times New Roman" pitchFamily="18" charset="0"/>
            </a:endParaRPr>
          </a:p>
          <a:p>
            <a:pPr marL="457200" indent="-457200" algn="just">
              <a:spcBef>
                <a:spcPts val="600"/>
              </a:spcBef>
              <a:spcAft>
                <a:spcPts val="600"/>
              </a:spcAft>
              <a:buFontTx/>
              <a:buChar char="-"/>
            </a:pPr>
            <a:r>
              <a:rPr lang="vi-VN" sz="2800" dirty="0" smtClean="0">
                <a:latin typeface="Times New Roman" pitchFamily="18" charset="0"/>
                <a:cs typeface="Times New Roman" pitchFamily="18" charset="0"/>
              </a:rPr>
              <a:t>Không </a:t>
            </a:r>
            <a:r>
              <a:rPr lang="vi-VN" sz="2800" dirty="0">
                <a:latin typeface="Times New Roman" pitchFamily="18" charset="0"/>
                <a:cs typeface="Times New Roman" pitchFamily="18" charset="0"/>
              </a:rPr>
              <a:t>lọt khí và rò nước </a:t>
            </a:r>
            <a:endParaRPr lang="en-US" sz="2800" dirty="0" smtClean="0">
              <a:latin typeface="Times New Roman" pitchFamily="18" charset="0"/>
              <a:cs typeface="Times New Roman" pitchFamily="18" charset="0"/>
            </a:endParaRPr>
          </a:p>
          <a:p>
            <a:pPr algn="just">
              <a:spcBef>
                <a:spcPts val="600"/>
              </a:spcBef>
              <a:spcAft>
                <a:spcPts val="600"/>
              </a:spcAft>
            </a:pPr>
            <a:r>
              <a:rPr lang="vi-VN" sz="2800" dirty="0" smtClean="0">
                <a:latin typeface="Times New Roman" pitchFamily="18" charset="0"/>
                <a:cs typeface="Times New Roman" pitchFamily="18" charset="0"/>
              </a:rPr>
              <a:t>vào </a:t>
            </a:r>
            <a:r>
              <a:rPr lang="vi-VN" sz="2800" dirty="0">
                <a:latin typeface="Times New Roman" pitchFamily="18" charset="0"/>
                <a:cs typeface="Times New Roman" pitchFamily="18" charset="0"/>
              </a:rPr>
              <a:t>buồng đốt.</a:t>
            </a:r>
            <a:endParaRPr lang="en-US" sz="2800" dirty="0">
              <a:latin typeface="Times New Roman" pitchFamily="18" charset="0"/>
              <a:cs typeface="Times New Roman" pitchFamily="18" charset="0"/>
            </a:endParaRPr>
          </a:p>
          <a:p>
            <a:pPr marL="457200" indent="-457200" algn="just">
              <a:spcBef>
                <a:spcPts val="600"/>
              </a:spcBef>
              <a:spcAft>
                <a:spcPts val="600"/>
              </a:spcAft>
              <a:buFontTx/>
              <a:buChar char="-"/>
            </a:pPr>
            <a:r>
              <a:rPr lang="vi-VN" sz="2800" dirty="0" smtClean="0">
                <a:latin typeface="Times New Roman" pitchFamily="18" charset="0"/>
                <a:cs typeface="Times New Roman" pitchFamily="18" charset="0"/>
              </a:rPr>
              <a:t>Tiết </a:t>
            </a:r>
            <a:r>
              <a:rPr lang="vi-VN" sz="2800" dirty="0">
                <a:latin typeface="Times New Roman" pitchFamily="18" charset="0"/>
                <a:cs typeface="Times New Roman" pitchFamily="18" charset="0"/>
              </a:rPr>
              <a:t>kiệm được kim loại quí vì lúc </a:t>
            </a:r>
            <a:endParaRPr lang="en-US" sz="2800" dirty="0" smtClean="0">
              <a:latin typeface="Times New Roman" pitchFamily="18" charset="0"/>
              <a:cs typeface="Times New Roman" pitchFamily="18" charset="0"/>
            </a:endParaRPr>
          </a:p>
          <a:p>
            <a:pPr marL="457200" indent="-457200" algn="just">
              <a:spcBef>
                <a:spcPts val="600"/>
              </a:spcBef>
              <a:spcAft>
                <a:spcPts val="600"/>
              </a:spcAft>
              <a:buFontTx/>
              <a:buChar char="-"/>
            </a:pPr>
            <a:r>
              <a:rPr lang="vi-VN" sz="2800" dirty="0" smtClean="0">
                <a:latin typeface="Times New Roman" pitchFamily="18" charset="0"/>
                <a:cs typeface="Times New Roman" pitchFamily="18" charset="0"/>
              </a:rPr>
              <a:t>này </a:t>
            </a:r>
            <a:r>
              <a:rPr lang="vi-VN" sz="2800" dirty="0">
                <a:latin typeface="Times New Roman" pitchFamily="18" charset="0"/>
                <a:cs typeface="Times New Roman" pitchFamily="18" charset="0"/>
              </a:rPr>
              <a:t>thân máy có thể làm bằng gang thường.</a:t>
            </a:r>
          </a:p>
        </p:txBody>
      </p:sp>
      <p:grpSp>
        <p:nvGrpSpPr>
          <p:cNvPr id="7" name="Group 6"/>
          <p:cNvGrpSpPr>
            <a:grpSpLocks/>
          </p:cNvGrpSpPr>
          <p:nvPr/>
        </p:nvGrpSpPr>
        <p:grpSpPr bwMode="auto">
          <a:xfrm>
            <a:off x="5843972" y="2348880"/>
            <a:ext cx="6264696" cy="3069303"/>
            <a:chOff x="976" y="944"/>
            <a:chExt cx="3792" cy="2667"/>
          </a:xfrm>
        </p:grpSpPr>
        <p:pic>
          <p:nvPicPr>
            <p:cNvPr id="8" name="Picture 7" descr="14-04"/>
            <p:cNvPicPr>
              <a:picLocks noChangeAspect="1" noChangeArrowheads="1"/>
            </p:cNvPicPr>
            <p:nvPr/>
          </p:nvPicPr>
          <p:blipFill>
            <a:blip r:embed="rId2"/>
            <a:srcRect/>
            <a:stretch>
              <a:fillRect/>
            </a:stretch>
          </p:blipFill>
          <p:spPr bwMode="auto">
            <a:xfrm>
              <a:off x="976" y="944"/>
              <a:ext cx="3792" cy="2667"/>
            </a:xfrm>
            <a:prstGeom prst="rect">
              <a:avLst/>
            </a:prstGeom>
            <a:noFill/>
            <a:ln w="9525">
              <a:solidFill>
                <a:schemeClr val="accent2"/>
              </a:solidFill>
              <a:miter lim="800000"/>
              <a:headEnd/>
              <a:tailEnd/>
            </a:ln>
            <a:effectLst>
              <a:outerShdw dist="107763" dir="2700000" algn="ctr" rotWithShape="0">
                <a:srgbClr val="3399FF"/>
              </a:outerShdw>
            </a:effectLst>
          </p:spPr>
        </p:pic>
        <p:sp>
          <p:nvSpPr>
            <p:cNvPr id="9" name="Rectangle 8"/>
            <p:cNvSpPr>
              <a:spLocks noChangeArrowheads="1"/>
            </p:cNvSpPr>
            <p:nvPr/>
          </p:nvSpPr>
          <p:spPr bwMode="auto">
            <a:xfrm>
              <a:off x="998" y="3408"/>
              <a:ext cx="144" cy="19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p>
          </p:txBody>
        </p:sp>
        <p:sp>
          <p:nvSpPr>
            <p:cNvPr id="10" name="Rectangle 9"/>
            <p:cNvSpPr>
              <a:spLocks noChangeArrowheads="1"/>
            </p:cNvSpPr>
            <p:nvPr/>
          </p:nvSpPr>
          <p:spPr bwMode="auto">
            <a:xfrm>
              <a:off x="2832" y="3408"/>
              <a:ext cx="144" cy="19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p>
          </p:txBody>
        </p:sp>
      </p:grpSp>
    </p:spTree>
    <p:extLst>
      <p:ext uri="{BB962C8B-B14F-4D97-AF65-F5344CB8AC3E}">
        <p14:creationId xmlns:p14="http://schemas.microsoft.com/office/powerpoint/2010/main" val="4069414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Date Placeholder 1"/>
          <p:cNvSpPr>
            <a:spLocks noGrp="1"/>
          </p:cNvSpPr>
          <p:nvPr>
            <p:ph type="dt" sz="half" idx="10"/>
          </p:nvPr>
        </p:nvSpPr>
        <p:spPr>
          <a:xfrm>
            <a:off x="1828800" y="6353629"/>
            <a:ext cx="2286000" cy="365125"/>
          </a:xfrm>
        </p:spPr>
        <p:txBody>
          <a:bodyPr/>
          <a:lstStyle/>
          <a:p>
            <a:r>
              <a:rPr lang="en-US" sz="1300" i="1">
                <a:latin typeface="Times New Roman" pitchFamily="18" charset="0"/>
                <a:cs typeface="Times New Roman" pitchFamily="18" charset="0"/>
              </a:rPr>
              <a:t>Nguyên lý động cơ đốt trong</a:t>
            </a:r>
          </a:p>
        </p:txBody>
      </p:sp>
      <p:sp>
        <p:nvSpPr>
          <p:cNvPr id="10" name="Footer Placeholder 2"/>
          <p:cNvSpPr>
            <a:spLocks noGrp="1"/>
          </p:cNvSpPr>
          <p:nvPr>
            <p:ph type="ftr" sz="quarter" idx="11"/>
          </p:nvPr>
        </p:nvSpPr>
        <p:spPr>
          <a:xfrm>
            <a:off x="4943872" y="6304236"/>
            <a:ext cx="4032448" cy="365125"/>
          </a:xfrm>
        </p:spPr>
        <p:txBody>
          <a:bodyPr/>
          <a:lstStyle/>
          <a:p>
            <a:r>
              <a:rPr lang="en-US" sz="1300" i="1">
                <a:latin typeface="Times New Roman" pitchFamily="18" charset="0"/>
                <a:cs typeface="Times New Roman" pitchFamily="18" charset="0"/>
              </a:rPr>
              <a:t>Chương 2: Những chi tiết cố định trong động cơ đốt trong</a:t>
            </a:r>
          </a:p>
        </p:txBody>
      </p:sp>
      <p:sp>
        <p:nvSpPr>
          <p:cNvPr id="11" name="Slide Number Placeholder 3"/>
          <p:cNvSpPr>
            <a:spLocks noGrp="1"/>
          </p:cNvSpPr>
          <p:nvPr>
            <p:ph type="sldNum" sz="quarter" idx="12"/>
          </p:nvPr>
        </p:nvSpPr>
        <p:spPr>
          <a:xfrm>
            <a:off x="8991600" y="6340476"/>
            <a:ext cx="1219200" cy="365125"/>
          </a:xfrm>
        </p:spPr>
        <p:txBody>
          <a:bodyPr/>
          <a:lstStyle/>
          <a:p>
            <a:fld id="{B6F15528-21DE-4FAA-801E-634DDDAF4B2B}" type="slidenum">
              <a:rPr lang="en-US" sz="1300" i="1">
                <a:latin typeface="Times New Roman" pitchFamily="18" charset="0"/>
                <a:cs typeface="Times New Roman" pitchFamily="18" charset="0"/>
              </a:rPr>
              <a:pPr/>
              <a:t>26</a:t>
            </a:fld>
            <a:endParaRPr lang="en-US" sz="1300" i="1">
              <a:latin typeface="Times New Roman" pitchFamily="18" charset="0"/>
              <a:cs typeface="Times New Roman" pitchFamily="18" charset="0"/>
            </a:endParaRPr>
          </a:p>
        </p:txBody>
      </p:sp>
      <p:sp>
        <p:nvSpPr>
          <p:cNvPr id="2" name="Rectangle 1"/>
          <p:cNvSpPr/>
          <p:nvPr/>
        </p:nvSpPr>
        <p:spPr>
          <a:xfrm>
            <a:off x="335360" y="44625"/>
            <a:ext cx="11737304" cy="5170646"/>
          </a:xfrm>
          <a:prstGeom prst="rect">
            <a:avLst/>
          </a:prstGeom>
        </p:spPr>
        <p:txBody>
          <a:bodyPr wrap="square">
            <a:spAutoFit/>
          </a:bodyPr>
          <a:lstStyle/>
          <a:p>
            <a:pPr marL="457200" indent="-457200" algn="just">
              <a:spcBef>
                <a:spcPts val="600"/>
              </a:spcBef>
              <a:spcAft>
                <a:spcPts val="600"/>
              </a:spcAft>
              <a:buFont typeface="Wingdings" pitchFamily="2" charset="2"/>
              <a:buChar char="ü"/>
            </a:pPr>
            <a:r>
              <a:rPr lang="en-US" sz="2800" b="1" i="1" dirty="0">
                <a:solidFill>
                  <a:srgbClr val="993366"/>
                </a:solidFill>
                <a:latin typeface="Times New Roman" pitchFamily="18" charset="0"/>
                <a:cs typeface="Times New Roman" pitchFamily="18" charset="0"/>
              </a:rPr>
              <a:t>   </a:t>
            </a:r>
            <a:r>
              <a:rPr lang="vi-VN" sz="2800" b="1" i="1" dirty="0">
                <a:solidFill>
                  <a:srgbClr val="993366"/>
                </a:solidFill>
                <a:latin typeface="Times New Roman" pitchFamily="18" charset="0"/>
                <a:cs typeface="Times New Roman" pitchFamily="18" charset="0"/>
              </a:rPr>
              <a:t> Lót xylanh ướt</a:t>
            </a:r>
            <a:r>
              <a:rPr lang="vi-VN" sz="2800" i="1" dirty="0">
                <a:solidFill>
                  <a:srgbClr val="993366"/>
                </a:solidFill>
                <a:latin typeface="Times New Roman" pitchFamily="18" charset="0"/>
                <a:cs typeface="Times New Roman" pitchFamily="18" charset="0"/>
              </a:rPr>
              <a:t> </a:t>
            </a:r>
            <a:endParaRPr lang="en-US" sz="2800" i="1" dirty="0">
              <a:solidFill>
                <a:srgbClr val="993366"/>
              </a:solidFill>
              <a:latin typeface="Times New Roman" pitchFamily="18" charset="0"/>
              <a:cs typeface="Times New Roman" pitchFamily="18" charset="0"/>
            </a:endParaRPr>
          </a:p>
          <a:p>
            <a:pPr algn="just">
              <a:spcBef>
                <a:spcPts val="600"/>
              </a:spcBef>
              <a:spcAft>
                <a:spcPts val="600"/>
              </a:spcAft>
            </a:pP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Được dùng phổ biến ở động cơ đốt trong, xylanh tiếp xúc trực tiếp với nước nên hiệu quả làm mát cao.</a:t>
            </a:r>
            <a:endParaRPr lang="en-US" sz="2800" dirty="0">
              <a:latin typeface="Times New Roman" pitchFamily="18" charset="0"/>
              <a:cs typeface="Times New Roman" pitchFamily="18" charset="0"/>
            </a:endParaRPr>
          </a:p>
          <a:p>
            <a:pPr algn="just">
              <a:spcBef>
                <a:spcPts val="600"/>
              </a:spcBef>
              <a:spcAft>
                <a:spcPts val="600"/>
              </a:spcAft>
            </a:pPr>
            <a:r>
              <a:rPr lang="en-US" sz="2800" b="1" dirty="0">
                <a:latin typeface="Times New Roman" pitchFamily="18" charset="0"/>
                <a:cs typeface="Times New Roman" pitchFamily="18" charset="0"/>
              </a:rPr>
              <a:t>   </a:t>
            </a:r>
            <a:r>
              <a:rPr lang="vi-VN" sz="2800" b="1" i="1" dirty="0">
                <a:solidFill>
                  <a:schemeClr val="accent5">
                    <a:lumMod val="75000"/>
                  </a:schemeClr>
                </a:solidFill>
                <a:latin typeface="Times New Roman" pitchFamily="18" charset="0"/>
                <a:cs typeface="Times New Roman" pitchFamily="18" charset="0"/>
              </a:rPr>
              <a:t>* Đặc điểm của lót xylanh ướt</a:t>
            </a:r>
            <a:r>
              <a:rPr lang="vi-VN" sz="2800" i="1" dirty="0">
                <a:solidFill>
                  <a:schemeClr val="accent5">
                    <a:lumMod val="75000"/>
                  </a:schemeClr>
                </a:solidFill>
                <a:latin typeface="Times New Roman" pitchFamily="18" charset="0"/>
                <a:cs typeface="Times New Roman" pitchFamily="18" charset="0"/>
              </a:rPr>
              <a:t> </a:t>
            </a:r>
            <a:endParaRPr lang="en-US" sz="2800" i="1" dirty="0">
              <a:solidFill>
                <a:schemeClr val="accent5">
                  <a:lumMod val="75000"/>
                </a:schemeClr>
              </a:solidFill>
              <a:latin typeface="Times New Roman" pitchFamily="18" charset="0"/>
              <a:cs typeface="Times New Roman" pitchFamily="18" charset="0"/>
            </a:endParaRPr>
          </a:p>
          <a:p>
            <a:pPr algn="just">
              <a:spcBef>
                <a:spcPts val="600"/>
              </a:spcBef>
              <a:spcAft>
                <a:spcPts val="600"/>
              </a:spcAft>
            </a:pP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 Khi làm việc không được xoay nhưng có thể giản nở theo chiều dài.</a:t>
            </a: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Bởi vậy xylanh có vai </a:t>
            </a:r>
            <a:r>
              <a:rPr lang="vi-VN" sz="2800" dirty="0" smtClean="0">
                <a:latin typeface="Times New Roman" pitchFamily="18" charset="0"/>
                <a:cs typeface="Times New Roman" pitchFamily="18" charset="0"/>
              </a:rPr>
              <a:t>tự</a:t>
            </a:r>
            <a:r>
              <a:rPr lang="en-US" sz="2800" dirty="0" smtClean="0">
                <a:latin typeface="Times New Roman" pitchFamily="18" charset="0"/>
                <a:cs typeface="Times New Roman" pitchFamily="18" charset="0"/>
              </a:rPr>
              <a:t>a</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và mặt vai lắp cao hơn thân máy khoảng (0,05 – 0,15)</a:t>
            </a: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mm để khi lắp joint, nắp máy và thân máy ép chặt joint không cho lọt khí.</a:t>
            </a:r>
            <a:endParaRPr lang="en-US" sz="2800" dirty="0">
              <a:latin typeface="Times New Roman" pitchFamily="18" charset="0"/>
              <a:cs typeface="Times New Roman" pitchFamily="18" charset="0"/>
            </a:endParaRPr>
          </a:p>
          <a:p>
            <a:pPr algn="just">
              <a:spcBef>
                <a:spcPts val="600"/>
              </a:spcBef>
              <a:spcAft>
                <a:spcPts val="600"/>
              </a:spcAft>
            </a:pP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a:t>
            </a: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Để chống lọt khí xuống cạcte thì giữa mặt ngoài của xylanh và thân máy thường dùng vòng joint cao su  để làm kín.</a:t>
            </a:r>
            <a:endParaRPr lang="en-US" sz="2800" dirty="0">
              <a:latin typeface="Times New Roman" pitchFamily="18" charset="0"/>
              <a:cs typeface="Times New Roman" pitchFamily="18" charset="0"/>
            </a:endParaRPr>
          </a:p>
          <a:p>
            <a:pPr algn="just">
              <a:spcBef>
                <a:spcPts val="600"/>
              </a:spcBef>
              <a:spcAft>
                <a:spcPts val="600"/>
              </a:spcAft>
            </a:pP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 Chiều dày xylanh thép ( 4 – 7)mm,</a:t>
            </a: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bằng gang (5-9)</a:t>
            </a: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mm .</a:t>
            </a:r>
            <a:endParaRPr lang="en-US" sz="2800" dirty="0">
              <a:latin typeface="Times New Roman" pitchFamily="18" charset="0"/>
              <a:cs typeface="Times New Roman" pitchFamily="18" charset="0"/>
            </a:endParaRPr>
          </a:p>
        </p:txBody>
      </p:sp>
      <p:pic>
        <p:nvPicPr>
          <p:cNvPr id="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0937" y="1088435"/>
            <a:ext cx="6734472" cy="546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7834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Date Placeholder 1"/>
          <p:cNvSpPr>
            <a:spLocks noGrp="1"/>
          </p:cNvSpPr>
          <p:nvPr>
            <p:ph type="dt" sz="half" idx="10"/>
          </p:nvPr>
        </p:nvSpPr>
        <p:spPr>
          <a:xfrm>
            <a:off x="1828800" y="6353629"/>
            <a:ext cx="2286000" cy="365125"/>
          </a:xfrm>
        </p:spPr>
        <p:txBody>
          <a:bodyPr/>
          <a:lstStyle/>
          <a:p>
            <a:r>
              <a:rPr lang="en-US" sz="1300" i="1">
                <a:latin typeface="Times New Roman" pitchFamily="18" charset="0"/>
                <a:cs typeface="Times New Roman" pitchFamily="18" charset="0"/>
              </a:rPr>
              <a:t>Nguyên lý động cơ đốt trong</a:t>
            </a:r>
          </a:p>
        </p:txBody>
      </p:sp>
      <p:sp>
        <p:nvSpPr>
          <p:cNvPr id="10" name="Footer Placeholder 2"/>
          <p:cNvSpPr>
            <a:spLocks noGrp="1"/>
          </p:cNvSpPr>
          <p:nvPr>
            <p:ph type="ftr" sz="quarter" idx="11"/>
          </p:nvPr>
        </p:nvSpPr>
        <p:spPr>
          <a:xfrm>
            <a:off x="4943872" y="6304236"/>
            <a:ext cx="4032448" cy="365125"/>
          </a:xfrm>
        </p:spPr>
        <p:txBody>
          <a:bodyPr/>
          <a:lstStyle/>
          <a:p>
            <a:r>
              <a:rPr lang="en-US" sz="1300" i="1">
                <a:latin typeface="Times New Roman" pitchFamily="18" charset="0"/>
                <a:cs typeface="Times New Roman" pitchFamily="18" charset="0"/>
              </a:rPr>
              <a:t>Chương 2: Những chi tiết cố định trong động cơ đốt trong</a:t>
            </a:r>
          </a:p>
        </p:txBody>
      </p:sp>
      <p:sp>
        <p:nvSpPr>
          <p:cNvPr id="11" name="Slide Number Placeholder 3"/>
          <p:cNvSpPr>
            <a:spLocks noGrp="1"/>
          </p:cNvSpPr>
          <p:nvPr>
            <p:ph type="sldNum" sz="quarter" idx="12"/>
          </p:nvPr>
        </p:nvSpPr>
        <p:spPr>
          <a:xfrm>
            <a:off x="8991600" y="6340476"/>
            <a:ext cx="1219200" cy="365125"/>
          </a:xfrm>
        </p:spPr>
        <p:txBody>
          <a:bodyPr/>
          <a:lstStyle/>
          <a:p>
            <a:fld id="{B6F15528-21DE-4FAA-801E-634DDDAF4B2B}" type="slidenum">
              <a:rPr lang="en-US" sz="1300" i="1">
                <a:latin typeface="Times New Roman" pitchFamily="18" charset="0"/>
                <a:cs typeface="Times New Roman" pitchFamily="18" charset="0"/>
              </a:rPr>
              <a:pPr/>
              <a:t>27</a:t>
            </a:fld>
            <a:endParaRPr lang="en-US" sz="1300" i="1">
              <a:latin typeface="Times New Roman" pitchFamily="18" charset="0"/>
              <a:cs typeface="Times New Roman" pitchFamily="18" charset="0"/>
            </a:endParaRPr>
          </a:p>
        </p:txBody>
      </p:sp>
      <p:sp>
        <p:nvSpPr>
          <p:cNvPr id="2" name="Rectangle 1"/>
          <p:cNvSpPr/>
          <p:nvPr/>
        </p:nvSpPr>
        <p:spPr>
          <a:xfrm>
            <a:off x="479376" y="44624"/>
            <a:ext cx="11233248" cy="2862322"/>
          </a:xfrm>
          <a:prstGeom prst="rect">
            <a:avLst/>
          </a:prstGeom>
        </p:spPr>
        <p:txBody>
          <a:bodyPr wrap="square">
            <a:spAutoFit/>
          </a:bodyPr>
          <a:lstStyle/>
          <a:p>
            <a:pPr algn="just">
              <a:spcBef>
                <a:spcPts val="600"/>
              </a:spcBef>
              <a:spcAft>
                <a:spcPts val="600"/>
              </a:spcAft>
            </a:pPr>
            <a:r>
              <a:rPr lang="en-US" sz="2800" b="1" dirty="0">
                <a:solidFill>
                  <a:schemeClr val="accent5">
                    <a:lumMod val="75000"/>
                  </a:schemeClr>
                </a:solidFill>
                <a:latin typeface="Times New Roman" pitchFamily="18" charset="0"/>
                <a:cs typeface="Times New Roman" pitchFamily="18" charset="0"/>
              </a:rPr>
              <a:t>   </a:t>
            </a:r>
            <a:r>
              <a:rPr lang="vi-VN" sz="2800" b="1" i="1" dirty="0">
                <a:solidFill>
                  <a:schemeClr val="accent5">
                    <a:lumMod val="75000"/>
                  </a:schemeClr>
                </a:solidFill>
                <a:latin typeface="Times New Roman" pitchFamily="18" charset="0"/>
                <a:cs typeface="Times New Roman" pitchFamily="18" charset="0"/>
              </a:rPr>
              <a:t>*Ưu điểm :</a:t>
            </a:r>
            <a:endParaRPr lang="en-US" sz="2800" b="1" i="1" dirty="0">
              <a:solidFill>
                <a:schemeClr val="accent5">
                  <a:lumMod val="75000"/>
                </a:schemeClr>
              </a:solidFill>
              <a:latin typeface="Times New Roman" pitchFamily="18" charset="0"/>
              <a:cs typeface="Times New Roman" pitchFamily="18" charset="0"/>
            </a:endParaRPr>
          </a:p>
          <a:p>
            <a:pPr algn="just">
              <a:spcBef>
                <a:spcPts val="600"/>
              </a:spcBef>
              <a:spcAft>
                <a:spcPts val="600"/>
              </a:spcAft>
            </a:pP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Làm mát tốt,</a:t>
            </a: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chế tạo thân máy dễ dàng,</a:t>
            </a: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dễ sửa chữa và thay thế.</a:t>
            </a:r>
            <a:endParaRPr lang="en-US" sz="2800" dirty="0">
              <a:latin typeface="Times New Roman" pitchFamily="18" charset="0"/>
              <a:cs typeface="Times New Roman" pitchFamily="18" charset="0"/>
            </a:endParaRPr>
          </a:p>
          <a:p>
            <a:pPr algn="just">
              <a:spcBef>
                <a:spcPts val="600"/>
              </a:spcBef>
              <a:spcAft>
                <a:spcPts val="600"/>
              </a:spcAft>
            </a:pPr>
            <a:r>
              <a:rPr lang="en-US" sz="2800" b="1" dirty="0">
                <a:latin typeface="Times New Roman" pitchFamily="18" charset="0"/>
                <a:cs typeface="Times New Roman" pitchFamily="18" charset="0"/>
              </a:rPr>
              <a:t>    </a:t>
            </a:r>
            <a:r>
              <a:rPr lang="vi-VN" sz="2800" b="1" i="1" dirty="0">
                <a:solidFill>
                  <a:schemeClr val="accent5">
                    <a:lumMod val="75000"/>
                  </a:schemeClr>
                </a:solidFill>
                <a:latin typeface="Times New Roman" pitchFamily="18" charset="0"/>
                <a:cs typeface="Times New Roman" pitchFamily="18" charset="0"/>
              </a:rPr>
              <a:t>*Nhược điểm </a:t>
            </a:r>
            <a:endParaRPr lang="en-US" sz="2800" i="1" dirty="0">
              <a:solidFill>
                <a:schemeClr val="accent5">
                  <a:lumMod val="75000"/>
                </a:schemeClr>
              </a:solidFill>
              <a:latin typeface="Times New Roman" pitchFamily="18" charset="0"/>
              <a:cs typeface="Times New Roman" pitchFamily="18" charset="0"/>
            </a:endParaRPr>
          </a:p>
          <a:p>
            <a:pPr algn="just">
              <a:spcBef>
                <a:spcPts val="600"/>
              </a:spcBef>
              <a:spcAft>
                <a:spcPts val="600"/>
              </a:spcAft>
            </a:pP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 Dễ rò nước xuống cạcte làm hỏng nhớt bôi trơn, và buồn đốt. </a:t>
            </a:r>
            <a:endParaRPr lang="en-US" sz="2800" dirty="0">
              <a:latin typeface="Times New Roman" pitchFamily="18" charset="0"/>
              <a:cs typeface="Times New Roman" pitchFamily="18" charset="0"/>
            </a:endParaRPr>
          </a:p>
          <a:p>
            <a:pPr algn="just">
              <a:spcBef>
                <a:spcPts val="600"/>
              </a:spcBef>
              <a:spcAft>
                <a:spcPts val="600"/>
              </a:spcAft>
            </a:pP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 Độ cứng vững kém hơn lót xylanh khô.</a:t>
            </a:r>
            <a:endParaRPr lang="en-US" sz="2800" dirty="0">
              <a:latin typeface="Times New Roman" pitchFamily="18" charset="0"/>
              <a:cs typeface="Times New Roman" pitchFamily="18" charset="0"/>
            </a:endParaRPr>
          </a:p>
        </p:txBody>
      </p:sp>
      <p:sp>
        <p:nvSpPr>
          <p:cNvPr id="6" name="Rectangle 5"/>
          <p:cNvSpPr/>
          <p:nvPr/>
        </p:nvSpPr>
        <p:spPr>
          <a:xfrm>
            <a:off x="335360" y="2966189"/>
            <a:ext cx="11233248" cy="1107996"/>
          </a:xfrm>
          <a:prstGeom prst="rect">
            <a:avLst/>
          </a:prstGeom>
        </p:spPr>
        <p:txBody>
          <a:bodyPr wrap="square">
            <a:spAutoFit/>
          </a:bodyPr>
          <a:lstStyle/>
          <a:p>
            <a:pPr algn="just">
              <a:spcBef>
                <a:spcPts val="600"/>
              </a:spcBef>
              <a:spcAft>
                <a:spcPts val="600"/>
              </a:spcAft>
            </a:pPr>
            <a:r>
              <a:rPr lang="en-US" sz="2800" b="1" dirty="0">
                <a:solidFill>
                  <a:schemeClr val="accent5">
                    <a:lumMod val="75000"/>
                  </a:schemeClr>
                </a:solidFill>
                <a:latin typeface="Times New Roman" pitchFamily="18" charset="0"/>
                <a:cs typeface="Times New Roman" pitchFamily="18" charset="0"/>
              </a:rPr>
              <a:t>   </a:t>
            </a:r>
            <a:r>
              <a:rPr lang="vi-VN" sz="2800" b="1" i="1" dirty="0" smtClean="0">
                <a:solidFill>
                  <a:schemeClr val="accent5">
                    <a:lumMod val="75000"/>
                  </a:schemeClr>
                </a:solidFill>
                <a:latin typeface="Times New Roman" pitchFamily="18" charset="0"/>
                <a:cs typeface="Times New Roman" pitchFamily="18" charset="0"/>
              </a:rPr>
              <a:t>*</a:t>
            </a:r>
            <a:r>
              <a:rPr lang="en-US" sz="2800" b="1" i="1" dirty="0" err="1" smtClean="0">
                <a:solidFill>
                  <a:schemeClr val="accent5">
                    <a:lumMod val="75000"/>
                  </a:schemeClr>
                </a:solidFill>
                <a:latin typeface="Times New Roman" pitchFamily="18" charset="0"/>
                <a:cs typeface="Times New Roman" pitchFamily="18" charset="0"/>
              </a:rPr>
              <a:t>Vấn</a:t>
            </a:r>
            <a:r>
              <a:rPr lang="en-US" sz="2800" b="1" i="1" dirty="0" smtClean="0">
                <a:solidFill>
                  <a:schemeClr val="accent5">
                    <a:lumMod val="75000"/>
                  </a:schemeClr>
                </a:solidFill>
                <a:latin typeface="Times New Roman" pitchFamily="18" charset="0"/>
                <a:cs typeface="Times New Roman" pitchFamily="18" charset="0"/>
              </a:rPr>
              <a:t> </a:t>
            </a:r>
            <a:r>
              <a:rPr lang="en-US" sz="2800" b="1" i="1" dirty="0" err="1" smtClean="0">
                <a:solidFill>
                  <a:schemeClr val="accent5">
                    <a:lumMod val="75000"/>
                  </a:schemeClr>
                </a:solidFill>
                <a:latin typeface="Times New Roman" pitchFamily="18" charset="0"/>
                <a:cs typeface="Times New Roman" pitchFamily="18" charset="0"/>
              </a:rPr>
              <a:t>đề</a:t>
            </a:r>
            <a:r>
              <a:rPr lang="en-US" sz="2800" b="1" i="1" dirty="0" smtClean="0">
                <a:solidFill>
                  <a:schemeClr val="accent5">
                    <a:lumMod val="75000"/>
                  </a:schemeClr>
                </a:solidFill>
                <a:latin typeface="Times New Roman" pitchFamily="18" charset="0"/>
                <a:cs typeface="Times New Roman" pitchFamily="18" charset="0"/>
              </a:rPr>
              <a:t> </a:t>
            </a:r>
            <a:r>
              <a:rPr lang="en-US" sz="2800" b="1" i="1" dirty="0" err="1" smtClean="0">
                <a:solidFill>
                  <a:schemeClr val="accent5">
                    <a:lumMod val="75000"/>
                  </a:schemeClr>
                </a:solidFill>
                <a:latin typeface="Times New Roman" pitchFamily="18" charset="0"/>
                <a:cs typeface="Times New Roman" pitchFamily="18" charset="0"/>
              </a:rPr>
              <a:t>lên</a:t>
            </a:r>
            <a:r>
              <a:rPr lang="en-US" sz="2800" b="1" i="1" dirty="0" smtClean="0">
                <a:solidFill>
                  <a:schemeClr val="accent5">
                    <a:lumMod val="75000"/>
                  </a:schemeClr>
                </a:solidFill>
                <a:latin typeface="Times New Roman" pitchFamily="18" charset="0"/>
                <a:cs typeface="Times New Roman" pitchFamily="18" charset="0"/>
              </a:rPr>
              <a:t> </a:t>
            </a:r>
            <a:r>
              <a:rPr lang="en-US" sz="2800" b="1" i="1" dirty="0" err="1" smtClean="0">
                <a:solidFill>
                  <a:schemeClr val="accent5">
                    <a:lumMod val="75000"/>
                  </a:schemeClr>
                </a:solidFill>
                <a:latin typeface="Times New Roman" pitchFamily="18" charset="0"/>
                <a:cs typeface="Times New Roman" pitchFamily="18" charset="0"/>
              </a:rPr>
              <a:t>cốt</a:t>
            </a:r>
            <a:r>
              <a:rPr lang="en-US" sz="2800" b="1" i="1" dirty="0" smtClean="0">
                <a:solidFill>
                  <a:schemeClr val="accent5">
                    <a:lumMod val="75000"/>
                  </a:schemeClr>
                </a:solidFill>
                <a:latin typeface="Times New Roman" pitchFamily="18" charset="0"/>
                <a:cs typeface="Times New Roman" pitchFamily="18" charset="0"/>
              </a:rPr>
              <a:t> </a:t>
            </a:r>
            <a:r>
              <a:rPr lang="en-US" sz="2800" b="1" i="1" dirty="0" err="1" smtClean="0">
                <a:solidFill>
                  <a:schemeClr val="accent5">
                    <a:lumMod val="75000"/>
                  </a:schemeClr>
                </a:solidFill>
                <a:latin typeface="Times New Roman" pitchFamily="18" charset="0"/>
                <a:cs typeface="Times New Roman" pitchFamily="18" charset="0"/>
              </a:rPr>
              <a:t>sửa</a:t>
            </a:r>
            <a:r>
              <a:rPr lang="en-US" sz="2800" b="1" i="1" dirty="0" smtClean="0">
                <a:solidFill>
                  <a:schemeClr val="accent5">
                    <a:lumMod val="75000"/>
                  </a:schemeClr>
                </a:solidFill>
                <a:latin typeface="Times New Roman" pitchFamily="18" charset="0"/>
                <a:cs typeface="Times New Roman" pitchFamily="18" charset="0"/>
              </a:rPr>
              <a:t> </a:t>
            </a:r>
            <a:r>
              <a:rPr lang="en-US" sz="2800" b="1" i="1" dirty="0" err="1" smtClean="0">
                <a:solidFill>
                  <a:schemeClr val="accent5">
                    <a:lumMod val="75000"/>
                  </a:schemeClr>
                </a:solidFill>
                <a:latin typeface="Times New Roman" pitchFamily="18" charset="0"/>
                <a:cs typeface="Times New Roman" pitchFamily="18" charset="0"/>
              </a:rPr>
              <a:t>chữa</a:t>
            </a:r>
            <a:r>
              <a:rPr lang="en-US" sz="2800" b="1" i="1" dirty="0" smtClean="0">
                <a:solidFill>
                  <a:schemeClr val="accent5">
                    <a:lumMod val="75000"/>
                  </a:schemeClr>
                </a:solidFill>
                <a:latin typeface="Times New Roman" pitchFamily="18" charset="0"/>
                <a:cs typeface="Times New Roman" pitchFamily="18" charset="0"/>
              </a:rPr>
              <a:t> </a:t>
            </a:r>
            <a:r>
              <a:rPr lang="en-US" sz="2800" b="1" i="1" dirty="0" err="1" smtClean="0">
                <a:solidFill>
                  <a:schemeClr val="accent5">
                    <a:lumMod val="75000"/>
                  </a:schemeClr>
                </a:solidFill>
                <a:latin typeface="Times New Roman" pitchFamily="18" charset="0"/>
                <a:cs typeface="Times New Roman" pitchFamily="18" charset="0"/>
              </a:rPr>
              <a:t>cho</a:t>
            </a:r>
            <a:r>
              <a:rPr lang="en-US" sz="2800" b="1" i="1" dirty="0" smtClean="0">
                <a:solidFill>
                  <a:schemeClr val="accent5">
                    <a:lumMod val="75000"/>
                  </a:schemeClr>
                </a:solidFill>
                <a:latin typeface="Times New Roman" pitchFamily="18" charset="0"/>
                <a:cs typeface="Times New Roman" pitchFamily="18" charset="0"/>
              </a:rPr>
              <a:t> </a:t>
            </a:r>
            <a:r>
              <a:rPr lang="en-US" sz="2800" b="1" i="1" dirty="0" err="1" smtClean="0">
                <a:solidFill>
                  <a:schemeClr val="accent5">
                    <a:lumMod val="75000"/>
                  </a:schemeClr>
                </a:solidFill>
                <a:latin typeface="Times New Roman" pitchFamily="18" charset="0"/>
                <a:cs typeface="Times New Roman" pitchFamily="18" charset="0"/>
              </a:rPr>
              <a:t>xylanh</a:t>
            </a:r>
            <a:r>
              <a:rPr lang="vi-VN" sz="2800" b="1" i="1" dirty="0" smtClean="0">
                <a:solidFill>
                  <a:schemeClr val="accent5">
                    <a:lumMod val="75000"/>
                  </a:schemeClr>
                </a:solidFill>
                <a:latin typeface="Times New Roman" pitchFamily="18" charset="0"/>
                <a:cs typeface="Times New Roman" pitchFamily="18" charset="0"/>
              </a:rPr>
              <a:t>:</a:t>
            </a:r>
            <a:endParaRPr lang="en-US" sz="2800" b="1" i="1" dirty="0">
              <a:solidFill>
                <a:schemeClr val="accent5">
                  <a:lumMod val="75000"/>
                </a:schemeClr>
              </a:solidFill>
              <a:latin typeface="Times New Roman" pitchFamily="18" charset="0"/>
              <a:cs typeface="Times New Roman" pitchFamily="18" charset="0"/>
            </a:endParaRPr>
          </a:p>
          <a:p>
            <a:pPr algn="just">
              <a:spcBef>
                <a:spcPts val="600"/>
              </a:spcBef>
              <a:spcAft>
                <a:spcPts val="600"/>
              </a:spcAft>
            </a:pPr>
            <a:r>
              <a:rPr lang="en-US" sz="2800" dirty="0">
                <a:latin typeface="Times New Roman" pitchFamily="18" charset="0"/>
                <a:cs typeface="Times New Roman" pitchFamily="18" charset="0"/>
              </a:rPr>
              <a:t>  </a:t>
            </a:r>
          </a:p>
        </p:txBody>
      </p:sp>
      <p:pic>
        <p:nvPicPr>
          <p:cNvPr id="3" name="Picture 2"/>
          <p:cNvPicPr>
            <a:picLocks noChangeAspect="1"/>
          </p:cNvPicPr>
          <p:nvPr/>
        </p:nvPicPr>
        <p:blipFill>
          <a:blip r:embed="rId2"/>
          <a:stretch>
            <a:fillRect/>
          </a:stretch>
        </p:blipFill>
        <p:spPr>
          <a:xfrm>
            <a:off x="640085" y="3569360"/>
            <a:ext cx="5463325" cy="2668721"/>
          </a:xfrm>
          <a:prstGeom prst="rect">
            <a:avLst/>
          </a:prstGeom>
        </p:spPr>
      </p:pic>
      <p:pic>
        <p:nvPicPr>
          <p:cNvPr id="12"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11334" t="46642" r="51725" b="21641"/>
          <a:stretch/>
        </p:blipFill>
        <p:spPr bwMode="auto">
          <a:xfrm>
            <a:off x="6570792" y="2708920"/>
            <a:ext cx="5303213" cy="3024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479607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Date Placeholder 1"/>
          <p:cNvSpPr>
            <a:spLocks noGrp="1"/>
          </p:cNvSpPr>
          <p:nvPr>
            <p:ph type="dt" sz="half" idx="10"/>
          </p:nvPr>
        </p:nvSpPr>
        <p:spPr>
          <a:xfrm>
            <a:off x="1828800" y="6353629"/>
            <a:ext cx="2286000" cy="365125"/>
          </a:xfrm>
        </p:spPr>
        <p:txBody>
          <a:bodyPr/>
          <a:lstStyle/>
          <a:p>
            <a:r>
              <a:rPr lang="en-US" sz="1300" i="1">
                <a:latin typeface="Times New Roman" pitchFamily="18" charset="0"/>
                <a:cs typeface="Times New Roman" pitchFamily="18" charset="0"/>
              </a:rPr>
              <a:t>Nguyên lý động cơ đốt trong</a:t>
            </a:r>
          </a:p>
        </p:txBody>
      </p:sp>
      <p:sp>
        <p:nvSpPr>
          <p:cNvPr id="10" name="Footer Placeholder 2"/>
          <p:cNvSpPr>
            <a:spLocks noGrp="1"/>
          </p:cNvSpPr>
          <p:nvPr>
            <p:ph type="ftr" sz="quarter" idx="11"/>
          </p:nvPr>
        </p:nvSpPr>
        <p:spPr>
          <a:xfrm>
            <a:off x="407368" y="4855178"/>
            <a:ext cx="11305256" cy="1166110"/>
          </a:xfrm>
        </p:spPr>
        <p:txBody>
          <a:bodyPr/>
          <a:lstStyle/>
          <a:p>
            <a:r>
              <a:rPr lang="en-US" sz="3200" i="1" dirty="0" smtClean="0">
                <a:latin typeface="Times New Roman" pitchFamily="18" charset="0"/>
                <a:cs typeface="Times New Roman" pitchFamily="18" charset="0"/>
              </a:rPr>
              <a:t>Sai </a:t>
            </a:r>
            <a:r>
              <a:rPr lang="en-US" sz="3200" i="1" dirty="0" err="1" smtClean="0">
                <a:latin typeface="Times New Roman" pitchFamily="18" charset="0"/>
                <a:cs typeface="Times New Roman" pitchFamily="18" charset="0"/>
              </a:rPr>
              <a:t>số</a:t>
            </a:r>
            <a:r>
              <a:rPr lang="en-US" sz="3200" i="1" dirty="0" smtClean="0">
                <a:latin typeface="Times New Roman" pitchFamily="18" charset="0"/>
                <a:cs typeface="Times New Roman" pitchFamily="18" charset="0"/>
              </a:rPr>
              <a:t> </a:t>
            </a:r>
            <a:r>
              <a:rPr lang="en-US" sz="3200" i="1" dirty="0" err="1" smtClean="0">
                <a:latin typeface="Times New Roman" pitchFamily="18" charset="0"/>
                <a:cs typeface="Times New Roman" pitchFamily="18" charset="0"/>
              </a:rPr>
              <a:t>trong</a:t>
            </a:r>
            <a:r>
              <a:rPr lang="en-US" sz="3200" i="1" dirty="0" smtClean="0">
                <a:latin typeface="Times New Roman" pitchFamily="18" charset="0"/>
                <a:cs typeface="Times New Roman" pitchFamily="18" charset="0"/>
              </a:rPr>
              <a:t> </a:t>
            </a:r>
            <a:r>
              <a:rPr lang="en-US" sz="3200" i="1" dirty="0" err="1" smtClean="0">
                <a:latin typeface="Times New Roman" pitchFamily="18" charset="0"/>
                <a:cs typeface="Times New Roman" pitchFamily="18" charset="0"/>
              </a:rPr>
              <a:t>gia</a:t>
            </a:r>
            <a:r>
              <a:rPr lang="en-US" sz="3200" i="1" dirty="0" smtClean="0">
                <a:latin typeface="Times New Roman" pitchFamily="18" charset="0"/>
                <a:cs typeface="Times New Roman" pitchFamily="18" charset="0"/>
              </a:rPr>
              <a:t> </a:t>
            </a:r>
            <a:r>
              <a:rPr lang="en-US" sz="3200" i="1" dirty="0" err="1" smtClean="0">
                <a:latin typeface="Times New Roman" pitchFamily="18" charset="0"/>
                <a:cs typeface="Times New Roman" pitchFamily="18" charset="0"/>
              </a:rPr>
              <a:t>công</a:t>
            </a:r>
            <a:r>
              <a:rPr lang="en-US" sz="3200" i="1" dirty="0" smtClean="0">
                <a:latin typeface="Times New Roman" pitchFamily="18" charset="0"/>
                <a:cs typeface="Times New Roman" pitchFamily="18" charset="0"/>
              </a:rPr>
              <a:t> </a:t>
            </a:r>
            <a:r>
              <a:rPr lang="en-US" sz="3200" i="1" dirty="0" err="1" smtClean="0">
                <a:latin typeface="Times New Roman" pitchFamily="18" charset="0"/>
                <a:cs typeface="Times New Roman" pitchFamily="18" charset="0"/>
              </a:rPr>
              <a:t>và</a:t>
            </a:r>
            <a:r>
              <a:rPr lang="en-US" sz="3200" i="1" dirty="0" smtClean="0">
                <a:latin typeface="Times New Roman" pitchFamily="18" charset="0"/>
                <a:cs typeface="Times New Roman" pitchFamily="18" charset="0"/>
              </a:rPr>
              <a:t> </a:t>
            </a:r>
            <a:r>
              <a:rPr lang="en-US" sz="3200" i="1" dirty="0" err="1" smtClean="0">
                <a:latin typeface="Times New Roman" pitchFamily="18" charset="0"/>
                <a:cs typeface="Times New Roman" pitchFamily="18" charset="0"/>
              </a:rPr>
              <a:t>tay</a:t>
            </a:r>
            <a:r>
              <a:rPr lang="en-US" sz="3200" i="1" dirty="0" smtClean="0">
                <a:latin typeface="Times New Roman" pitchFamily="18" charset="0"/>
                <a:cs typeface="Times New Roman" pitchFamily="18" charset="0"/>
              </a:rPr>
              <a:t> </a:t>
            </a:r>
            <a:r>
              <a:rPr lang="en-US" sz="3200" i="1" dirty="0" err="1" smtClean="0">
                <a:latin typeface="Times New Roman" pitchFamily="18" charset="0"/>
                <a:cs typeface="Times New Roman" pitchFamily="18" charset="0"/>
              </a:rPr>
              <a:t>nghề</a:t>
            </a:r>
            <a:r>
              <a:rPr lang="en-US" sz="3200" i="1" dirty="0" smtClean="0">
                <a:latin typeface="Times New Roman" pitchFamily="18" charset="0"/>
                <a:cs typeface="Times New Roman" pitchFamily="18" charset="0"/>
              </a:rPr>
              <a:t> </a:t>
            </a:r>
            <a:r>
              <a:rPr lang="en-US" sz="3200" i="1" dirty="0" err="1" smtClean="0">
                <a:latin typeface="Times New Roman" pitchFamily="18" charset="0"/>
                <a:cs typeface="Times New Roman" pitchFamily="18" charset="0"/>
              </a:rPr>
              <a:t>thợ</a:t>
            </a:r>
            <a:r>
              <a:rPr lang="en-US" sz="3200" i="1" dirty="0" smtClean="0">
                <a:latin typeface="Times New Roman" pitchFamily="18" charset="0"/>
                <a:cs typeface="Times New Roman" pitchFamily="18" charset="0"/>
              </a:rPr>
              <a:t> </a:t>
            </a:r>
            <a:r>
              <a:rPr lang="en-US" sz="3200" i="1" dirty="0" err="1" smtClean="0">
                <a:latin typeface="Times New Roman" pitchFamily="18" charset="0"/>
                <a:cs typeface="Times New Roman" pitchFamily="18" charset="0"/>
              </a:rPr>
              <a:t>cơ</a:t>
            </a:r>
            <a:r>
              <a:rPr lang="en-US" sz="3200" i="1" dirty="0" smtClean="0">
                <a:latin typeface="Times New Roman" pitchFamily="18" charset="0"/>
                <a:cs typeface="Times New Roman" pitchFamily="18" charset="0"/>
              </a:rPr>
              <a:t> </a:t>
            </a:r>
            <a:r>
              <a:rPr lang="en-US" sz="3200" i="1" dirty="0" err="1" smtClean="0">
                <a:latin typeface="Times New Roman" pitchFamily="18" charset="0"/>
                <a:cs typeface="Times New Roman" pitchFamily="18" charset="0"/>
              </a:rPr>
              <a:t>khí</a:t>
            </a:r>
            <a:r>
              <a:rPr lang="en-US" sz="3200" i="1" dirty="0" smtClean="0">
                <a:latin typeface="Times New Roman" pitchFamily="18" charset="0"/>
                <a:cs typeface="Times New Roman" pitchFamily="18" charset="0"/>
              </a:rPr>
              <a:t> </a:t>
            </a:r>
            <a:r>
              <a:rPr lang="en-US" sz="3200" i="1" dirty="0" err="1" smtClean="0">
                <a:latin typeface="Times New Roman" pitchFamily="18" charset="0"/>
                <a:cs typeface="Times New Roman" pitchFamily="18" charset="0"/>
              </a:rPr>
              <a:t>sẽ</a:t>
            </a:r>
            <a:r>
              <a:rPr lang="en-US" sz="3200" i="1" dirty="0" smtClean="0">
                <a:latin typeface="Times New Roman" pitchFamily="18" charset="0"/>
                <a:cs typeface="Times New Roman" pitchFamily="18" charset="0"/>
              </a:rPr>
              <a:t> </a:t>
            </a:r>
            <a:r>
              <a:rPr lang="en-US" sz="3200" i="1" dirty="0" err="1" smtClean="0">
                <a:latin typeface="Times New Roman" pitchFamily="18" charset="0"/>
                <a:cs typeface="Times New Roman" pitchFamily="18" charset="0"/>
              </a:rPr>
              <a:t>làm</a:t>
            </a:r>
            <a:r>
              <a:rPr lang="en-US" sz="3200" i="1" dirty="0" smtClean="0">
                <a:latin typeface="Times New Roman" pitchFamily="18" charset="0"/>
                <a:cs typeface="Times New Roman" pitchFamily="18" charset="0"/>
              </a:rPr>
              <a:t> </a:t>
            </a:r>
            <a:r>
              <a:rPr lang="en-US" sz="3200" i="1" dirty="0" err="1" smtClean="0">
                <a:latin typeface="Times New Roman" pitchFamily="18" charset="0"/>
                <a:cs typeface="Times New Roman" pitchFamily="18" charset="0"/>
              </a:rPr>
              <a:t>ảnh</a:t>
            </a:r>
            <a:r>
              <a:rPr lang="en-US" sz="3200" i="1" dirty="0" smtClean="0">
                <a:latin typeface="Times New Roman" pitchFamily="18" charset="0"/>
                <a:cs typeface="Times New Roman" pitchFamily="18" charset="0"/>
              </a:rPr>
              <a:t> </a:t>
            </a:r>
            <a:r>
              <a:rPr lang="en-US" sz="3200" i="1" dirty="0" err="1" smtClean="0">
                <a:latin typeface="Times New Roman" pitchFamily="18" charset="0"/>
                <a:cs typeface="Times New Roman" pitchFamily="18" charset="0"/>
              </a:rPr>
              <a:t>hưởng</a:t>
            </a:r>
            <a:r>
              <a:rPr lang="en-US" sz="3200" i="1" dirty="0" smtClean="0">
                <a:latin typeface="Times New Roman" pitchFamily="18" charset="0"/>
                <a:cs typeface="Times New Roman" pitchFamily="18" charset="0"/>
              </a:rPr>
              <a:t> </a:t>
            </a:r>
            <a:r>
              <a:rPr lang="en-US" sz="3200" i="1" dirty="0" err="1" smtClean="0">
                <a:latin typeface="Times New Roman" pitchFamily="18" charset="0"/>
                <a:cs typeface="Times New Roman" pitchFamily="18" charset="0"/>
              </a:rPr>
              <a:t>đến</a:t>
            </a:r>
            <a:r>
              <a:rPr lang="en-US" sz="3200" i="1" dirty="0" smtClean="0">
                <a:latin typeface="Times New Roman" pitchFamily="18" charset="0"/>
                <a:cs typeface="Times New Roman" pitchFamily="18" charset="0"/>
              </a:rPr>
              <a:t> </a:t>
            </a:r>
            <a:r>
              <a:rPr lang="en-US" sz="3200" i="1" dirty="0" err="1" smtClean="0">
                <a:latin typeface="Times New Roman" pitchFamily="18" charset="0"/>
                <a:cs typeface="Times New Roman" pitchFamily="18" charset="0"/>
              </a:rPr>
              <a:t>đường</a:t>
            </a:r>
            <a:r>
              <a:rPr lang="en-US" sz="3200" i="1" dirty="0" smtClean="0">
                <a:latin typeface="Times New Roman" pitchFamily="18" charset="0"/>
                <a:cs typeface="Times New Roman" pitchFamily="18" charset="0"/>
              </a:rPr>
              <a:t> </a:t>
            </a:r>
            <a:r>
              <a:rPr lang="en-US" sz="3200" i="1" dirty="0" err="1" smtClean="0">
                <a:latin typeface="Times New Roman" pitchFamily="18" charset="0"/>
                <a:cs typeface="Times New Roman" pitchFamily="18" charset="0"/>
              </a:rPr>
              <a:t>kính</a:t>
            </a:r>
            <a:r>
              <a:rPr lang="en-US" sz="3200" i="1" dirty="0" smtClean="0">
                <a:latin typeface="Times New Roman" pitchFamily="18" charset="0"/>
                <a:cs typeface="Times New Roman" pitchFamily="18" charset="0"/>
              </a:rPr>
              <a:t> </a:t>
            </a:r>
            <a:r>
              <a:rPr lang="en-US" sz="3200" i="1" dirty="0" err="1" smtClean="0">
                <a:latin typeface="Times New Roman" pitchFamily="18" charset="0"/>
                <a:cs typeface="Times New Roman" pitchFamily="18" charset="0"/>
              </a:rPr>
              <a:t>xylanh</a:t>
            </a:r>
            <a:r>
              <a:rPr lang="en-US" sz="3200" i="1" dirty="0" smtClean="0">
                <a:latin typeface="Times New Roman" pitchFamily="18" charset="0"/>
                <a:cs typeface="Times New Roman" pitchFamily="18" charset="0"/>
              </a:rPr>
              <a:t> </a:t>
            </a:r>
            <a:r>
              <a:rPr lang="en-US" sz="3200" i="1" dirty="0" err="1" smtClean="0">
                <a:latin typeface="Times New Roman" pitchFamily="18" charset="0"/>
                <a:cs typeface="Times New Roman" pitchFamily="18" charset="0"/>
              </a:rPr>
              <a:t>trong</a:t>
            </a:r>
            <a:r>
              <a:rPr lang="en-US" sz="3200" i="1" dirty="0" smtClean="0">
                <a:latin typeface="Times New Roman" pitchFamily="18" charset="0"/>
                <a:cs typeface="Times New Roman" pitchFamily="18" charset="0"/>
              </a:rPr>
              <a:t> </a:t>
            </a:r>
            <a:r>
              <a:rPr lang="en-US" sz="3200" i="1" dirty="0" err="1" smtClean="0">
                <a:latin typeface="Times New Roman" pitchFamily="18" charset="0"/>
                <a:cs typeface="Times New Roman" pitchFamily="18" charset="0"/>
              </a:rPr>
              <a:t>sửa</a:t>
            </a:r>
            <a:r>
              <a:rPr lang="en-US" sz="3200" i="1" dirty="0" smtClean="0">
                <a:latin typeface="Times New Roman" pitchFamily="18" charset="0"/>
                <a:cs typeface="Times New Roman" pitchFamily="18" charset="0"/>
              </a:rPr>
              <a:t> </a:t>
            </a:r>
            <a:r>
              <a:rPr lang="en-US" sz="3200" i="1" dirty="0" err="1" smtClean="0">
                <a:latin typeface="Times New Roman" pitchFamily="18" charset="0"/>
                <a:cs typeface="Times New Roman" pitchFamily="18" charset="0"/>
              </a:rPr>
              <a:t>chữa</a:t>
            </a:r>
            <a:endParaRPr lang="en-US" sz="3200" i="1" dirty="0">
              <a:latin typeface="Times New Roman" pitchFamily="18" charset="0"/>
              <a:cs typeface="Times New Roman" pitchFamily="18" charset="0"/>
            </a:endParaRPr>
          </a:p>
        </p:txBody>
      </p:sp>
      <p:sp>
        <p:nvSpPr>
          <p:cNvPr id="11" name="Slide Number Placeholder 3"/>
          <p:cNvSpPr>
            <a:spLocks noGrp="1"/>
          </p:cNvSpPr>
          <p:nvPr>
            <p:ph type="sldNum" sz="quarter" idx="12"/>
          </p:nvPr>
        </p:nvSpPr>
        <p:spPr>
          <a:xfrm>
            <a:off x="8991600" y="6340476"/>
            <a:ext cx="1219200" cy="365125"/>
          </a:xfrm>
        </p:spPr>
        <p:txBody>
          <a:bodyPr/>
          <a:lstStyle/>
          <a:p>
            <a:fld id="{B6F15528-21DE-4FAA-801E-634DDDAF4B2B}" type="slidenum">
              <a:rPr lang="en-US" sz="1300" i="1">
                <a:latin typeface="Times New Roman" pitchFamily="18" charset="0"/>
                <a:cs typeface="Times New Roman" pitchFamily="18" charset="0"/>
              </a:rPr>
              <a:pPr/>
              <a:t>28</a:t>
            </a:fld>
            <a:endParaRPr lang="en-US" sz="1300" i="1">
              <a:latin typeface="Times New Roman" pitchFamily="18" charset="0"/>
              <a:cs typeface="Times New Roman" pitchFamily="18" charset="0"/>
            </a:endParaRPr>
          </a:p>
        </p:txBody>
      </p:sp>
      <p:sp>
        <p:nvSpPr>
          <p:cNvPr id="6" name="Rectangle 5"/>
          <p:cNvSpPr/>
          <p:nvPr/>
        </p:nvSpPr>
        <p:spPr>
          <a:xfrm>
            <a:off x="263352" y="260648"/>
            <a:ext cx="11233248" cy="2277547"/>
          </a:xfrm>
          <a:prstGeom prst="rect">
            <a:avLst/>
          </a:prstGeom>
        </p:spPr>
        <p:txBody>
          <a:bodyPr wrap="square">
            <a:spAutoFit/>
          </a:bodyPr>
          <a:lstStyle/>
          <a:p>
            <a:pPr algn="just">
              <a:spcBef>
                <a:spcPts val="600"/>
              </a:spcBef>
              <a:spcAft>
                <a:spcPts val="600"/>
              </a:spcAft>
            </a:pPr>
            <a:r>
              <a:rPr lang="en-US" sz="2800" b="1" dirty="0">
                <a:solidFill>
                  <a:schemeClr val="accent5">
                    <a:lumMod val="75000"/>
                  </a:schemeClr>
                </a:solidFill>
                <a:latin typeface="Times New Roman" pitchFamily="18" charset="0"/>
                <a:cs typeface="Times New Roman" pitchFamily="18" charset="0"/>
              </a:rPr>
              <a:t>   </a:t>
            </a:r>
            <a:r>
              <a:rPr lang="vi-VN" sz="2800" b="1" i="1" dirty="0" smtClean="0">
                <a:solidFill>
                  <a:schemeClr val="accent5">
                    <a:lumMod val="75000"/>
                  </a:schemeClr>
                </a:solidFill>
                <a:latin typeface="Times New Roman" pitchFamily="18" charset="0"/>
                <a:cs typeface="Times New Roman" pitchFamily="18" charset="0"/>
              </a:rPr>
              <a:t>*</a:t>
            </a:r>
            <a:r>
              <a:rPr lang="en-US" sz="2800" b="1" i="1" dirty="0" err="1" smtClean="0">
                <a:solidFill>
                  <a:schemeClr val="accent5">
                    <a:lumMod val="75000"/>
                  </a:schemeClr>
                </a:solidFill>
                <a:latin typeface="Times New Roman" pitchFamily="18" charset="0"/>
                <a:cs typeface="Times New Roman" pitchFamily="18" charset="0"/>
              </a:rPr>
              <a:t>Vấn</a:t>
            </a:r>
            <a:r>
              <a:rPr lang="en-US" sz="2800" b="1" i="1" dirty="0" smtClean="0">
                <a:solidFill>
                  <a:schemeClr val="accent5">
                    <a:lumMod val="75000"/>
                  </a:schemeClr>
                </a:solidFill>
                <a:latin typeface="Times New Roman" pitchFamily="18" charset="0"/>
                <a:cs typeface="Times New Roman" pitchFamily="18" charset="0"/>
              </a:rPr>
              <a:t> </a:t>
            </a:r>
            <a:r>
              <a:rPr lang="en-US" sz="2800" b="1" i="1" dirty="0" err="1" smtClean="0">
                <a:solidFill>
                  <a:schemeClr val="accent5">
                    <a:lumMod val="75000"/>
                  </a:schemeClr>
                </a:solidFill>
                <a:latin typeface="Times New Roman" pitchFamily="18" charset="0"/>
                <a:cs typeface="Times New Roman" pitchFamily="18" charset="0"/>
              </a:rPr>
              <a:t>đề</a:t>
            </a:r>
            <a:r>
              <a:rPr lang="en-US" sz="2800" b="1" i="1" dirty="0" smtClean="0">
                <a:solidFill>
                  <a:schemeClr val="accent5">
                    <a:lumMod val="75000"/>
                  </a:schemeClr>
                </a:solidFill>
                <a:latin typeface="Times New Roman" pitchFamily="18" charset="0"/>
                <a:cs typeface="Times New Roman" pitchFamily="18" charset="0"/>
              </a:rPr>
              <a:t> </a:t>
            </a:r>
            <a:r>
              <a:rPr lang="en-US" sz="2800" b="1" i="1" dirty="0" err="1" smtClean="0">
                <a:solidFill>
                  <a:schemeClr val="accent5">
                    <a:lumMod val="75000"/>
                  </a:schemeClr>
                </a:solidFill>
                <a:latin typeface="Times New Roman" pitchFamily="18" charset="0"/>
                <a:cs typeface="Times New Roman" pitchFamily="18" charset="0"/>
              </a:rPr>
              <a:t>lên</a:t>
            </a:r>
            <a:r>
              <a:rPr lang="en-US" sz="2800" b="1" i="1" dirty="0" smtClean="0">
                <a:solidFill>
                  <a:schemeClr val="accent5">
                    <a:lumMod val="75000"/>
                  </a:schemeClr>
                </a:solidFill>
                <a:latin typeface="Times New Roman" pitchFamily="18" charset="0"/>
                <a:cs typeface="Times New Roman" pitchFamily="18" charset="0"/>
              </a:rPr>
              <a:t> </a:t>
            </a:r>
            <a:r>
              <a:rPr lang="en-US" sz="2800" b="1" i="1" dirty="0" err="1" smtClean="0">
                <a:solidFill>
                  <a:schemeClr val="accent5">
                    <a:lumMod val="75000"/>
                  </a:schemeClr>
                </a:solidFill>
                <a:latin typeface="Times New Roman" pitchFamily="18" charset="0"/>
                <a:cs typeface="Times New Roman" pitchFamily="18" charset="0"/>
              </a:rPr>
              <a:t>cốt</a:t>
            </a:r>
            <a:r>
              <a:rPr lang="en-US" sz="2800" b="1" i="1" dirty="0" smtClean="0">
                <a:solidFill>
                  <a:schemeClr val="accent5">
                    <a:lumMod val="75000"/>
                  </a:schemeClr>
                </a:solidFill>
                <a:latin typeface="Times New Roman" pitchFamily="18" charset="0"/>
                <a:cs typeface="Times New Roman" pitchFamily="18" charset="0"/>
              </a:rPr>
              <a:t> </a:t>
            </a:r>
            <a:r>
              <a:rPr lang="en-US" sz="2800" b="1" i="1" dirty="0" err="1" smtClean="0">
                <a:solidFill>
                  <a:schemeClr val="accent5">
                    <a:lumMod val="75000"/>
                  </a:schemeClr>
                </a:solidFill>
                <a:latin typeface="Times New Roman" pitchFamily="18" charset="0"/>
                <a:cs typeface="Times New Roman" pitchFamily="18" charset="0"/>
              </a:rPr>
              <a:t>sửa</a:t>
            </a:r>
            <a:r>
              <a:rPr lang="en-US" sz="2800" b="1" i="1" dirty="0" smtClean="0">
                <a:solidFill>
                  <a:schemeClr val="accent5">
                    <a:lumMod val="75000"/>
                  </a:schemeClr>
                </a:solidFill>
                <a:latin typeface="Times New Roman" pitchFamily="18" charset="0"/>
                <a:cs typeface="Times New Roman" pitchFamily="18" charset="0"/>
              </a:rPr>
              <a:t> </a:t>
            </a:r>
            <a:r>
              <a:rPr lang="en-US" sz="2800" b="1" i="1" dirty="0" err="1" smtClean="0">
                <a:solidFill>
                  <a:schemeClr val="accent5">
                    <a:lumMod val="75000"/>
                  </a:schemeClr>
                </a:solidFill>
                <a:latin typeface="Times New Roman" pitchFamily="18" charset="0"/>
                <a:cs typeface="Times New Roman" pitchFamily="18" charset="0"/>
              </a:rPr>
              <a:t>chữa</a:t>
            </a:r>
            <a:r>
              <a:rPr lang="en-US" sz="2800" b="1" i="1" dirty="0" smtClean="0">
                <a:solidFill>
                  <a:schemeClr val="accent5">
                    <a:lumMod val="75000"/>
                  </a:schemeClr>
                </a:solidFill>
                <a:latin typeface="Times New Roman" pitchFamily="18" charset="0"/>
                <a:cs typeface="Times New Roman" pitchFamily="18" charset="0"/>
              </a:rPr>
              <a:t> </a:t>
            </a:r>
            <a:r>
              <a:rPr lang="en-US" sz="2800" b="1" i="1" dirty="0" err="1" smtClean="0">
                <a:solidFill>
                  <a:schemeClr val="accent5">
                    <a:lumMod val="75000"/>
                  </a:schemeClr>
                </a:solidFill>
                <a:latin typeface="Times New Roman" pitchFamily="18" charset="0"/>
                <a:cs typeface="Times New Roman" pitchFamily="18" charset="0"/>
              </a:rPr>
              <a:t>cho</a:t>
            </a:r>
            <a:r>
              <a:rPr lang="en-US" sz="2800" b="1" i="1" dirty="0" smtClean="0">
                <a:solidFill>
                  <a:schemeClr val="accent5">
                    <a:lumMod val="75000"/>
                  </a:schemeClr>
                </a:solidFill>
                <a:latin typeface="Times New Roman" pitchFamily="18" charset="0"/>
                <a:cs typeface="Times New Roman" pitchFamily="18" charset="0"/>
              </a:rPr>
              <a:t> </a:t>
            </a:r>
            <a:r>
              <a:rPr lang="en-US" sz="2800" b="1" i="1" dirty="0" err="1" smtClean="0">
                <a:solidFill>
                  <a:schemeClr val="accent5">
                    <a:lumMod val="75000"/>
                  </a:schemeClr>
                </a:solidFill>
                <a:latin typeface="Times New Roman" pitchFamily="18" charset="0"/>
                <a:cs typeface="Times New Roman" pitchFamily="18" charset="0"/>
              </a:rPr>
              <a:t>xylanh</a:t>
            </a:r>
            <a:r>
              <a:rPr lang="vi-VN" sz="2800" b="1" i="1" dirty="0" smtClean="0">
                <a:solidFill>
                  <a:schemeClr val="accent5">
                    <a:lumMod val="75000"/>
                  </a:schemeClr>
                </a:solidFill>
                <a:latin typeface="Times New Roman" pitchFamily="18" charset="0"/>
                <a:cs typeface="Times New Roman" pitchFamily="18" charset="0"/>
              </a:rPr>
              <a:t>:</a:t>
            </a:r>
            <a:endParaRPr lang="en-US" sz="2800" b="1" i="1" dirty="0" smtClean="0">
              <a:solidFill>
                <a:schemeClr val="accent5">
                  <a:lumMod val="75000"/>
                </a:schemeClr>
              </a:solidFill>
              <a:latin typeface="Times New Roman" pitchFamily="18" charset="0"/>
              <a:cs typeface="Times New Roman" pitchFamily="18" charset="0"/>
            </a:endParaRPr>
          </a:p>
          <a:p>
            <a:pPr algn="just">
              <a:spcBef>
                <a:spcPts val="600"/>
              </a:spcBef>
              <a:spcAft>
                <a:spcPts val="600"/>
              </a:spcAft>
            </a:pPr>
            <a:r>
              <a:rPr lang="en-US" sz="2800" b="1" i="1" dirty="0">
                <a:solidFill>
                  <a:schemeClr val="accent5">
                    <a:lumMod val="75000"/>
                  </a:schemeClr>
                </a:solidFill>
                <a:latin typeface="Times New Roman" pitchFamily="18" charset="0"/>
                <a:cs typeface="Times New Roman" pitchFamily="18" charset="0"/>
              </a:rPr>
              <a:t>	</a:t>
            </a:r>
            <a:r>
              <a:rPr lang="en-US" sz="2800" b="1" i="1" dirty="0" err="1" smtClean="0">
                <a:solidFill>
                  <a:schemeClr val="accent5">
                    <a:lumMod val="75000"/>
                  </a:schemeClr>
                </a:solidFill>
                <a:latin typeface="Times New Roman" pitchFamily="18" charset="0"/>
                <a:cs typeface="Times New Roman" pitchFamily="18" charset="0"/>
              </a:rPr>
              <a:t>ví</a:t>
            </a:r>
            <a:r>
              <a:rPr lang="en-US" sz="2800" b="1" i="1" dirty="0" smtClean="0">
                <a:solidFill>
                  <a:schemeClr val="accent5">
                    <a:lumMod val="75000"/>
                  </a:schemeClr>
                </a:solidFill>
                <a:latin typeface="Times New Roman" pitchFamily="18" charset="0"/>
                <a:cs typeface="Times New Roman" pitchFamily="18" charset="0"/>
              </a:rPr>
              <a:t> </a:t>
            </a:r>
            <a:r>
              <a:rPr lang="en-US" sz="2800" b="1" i="1" dirty="0" err="1" smtClean="0">
                <a:solidFill>
                  <a:schemeClr val="accent5">
                    <a:lumMod val="75000"/>
                  </a:schemeClr>
                </a:solidFill>
                <a:latin typeface="Times New Roman" pitchFamily="18" charset="0"/>
                <a:cs typeface="Times New Roman" pitchFamily="18" charset="0"/>
              </a:rPr>
              <a:t>dụ</a:t>
            </a:r>
            <a:r>
              <a:rPr lang="en-US" sz="2800" b="1" i="1" dirty="0" smtClean="0">
                <a:solidFill>
                  <a:schemeClr val="accent5">
                    <a:lumMod val="75000"/>
                  </a:schemeClr>
                </a:solidFill>
                <a:latin typeface="Times New Roman" pitchFamily="18" charset="0"/>
                <a:cs typeface="Times New Roman" pitchFamily="18" charset="0"/>
              </a:rPr>
              <a:t> </a:t>
            </a:r>
            <a:r>
              <a:rPr lang="en-US" sz="2800" b="1" i="1" dirty="0" err="1" smtClean="0">
                <a:solidFill>
                  <a:schemeClr val="accent5">
                    <a:lumMod val="75000"/>
                  </a:schemeClr>
                </a:solidFill>
                <a:latin typeface="Times New Roman" pitchFamily="18" charset="0"/>
                <a:cs typeface="Times New Roman" pitchFamily="18" charset="0"/>
              </a:rPr>
              <a:t>thông</a:t>
            </a:r>
            <a:r>
              <a:rPr lang="en-US" sz="2800" b="1" i="1" dirty="0" smtClean="0">
                <a:solidFill>
                  <a:schemeClr val="accent5">
                    <a:lumMod val="75000"/>
                  </a:schemeClr>
                </a:solidFill>
                <a:latin typeface="Times New Roman" pitchFamily="18" charset="0"/>
                <a:cs typeface="Times New Roman" pitchFamily="18" charset="0"/>
              </a:rPr>
              <a:t> </a:t>
            </a:r>
            <a:r>
              <a:rPr lang="en-US" sz="2800" b="1" i="1" dirty="0" err="1" smtClean="0">
                <a:solidFill>
                  <a:schemeClr val="accent5">
                    <a:lumMod val="75000"/>
                  </a:schemeClr>
                </a:solidFill>
                <a:latin typeface="Times New Roman" pitchFamily="18" charset="0"/>
                <a:cs typeface="Times New Roman" pitchFamily="18" charset="0"/>
              </a:rPr>
              <a:t>số</a:t>
            </a:r>
            <a:r>
              <a:rPr lang="en-US" sz="2800" b="1" i="1" dirty="0" smtClean="0">
                <a:solidFill>
                  <a:schemeClr val="accent5">
                    <a:lumMod val="75000"/>
                  </a:schemeClr>
                </a:solidFill>
                <a:latin typeface="Times New Roman" pitchFamily="18" charset="0"/>
                <a:cs typeface="Times New Roman" pitchFamily="18" charset="0"/>
              </a:rPr>
              <a:t> </a:t>
            </a:r>
            <a:r>
              <a:rPr lang="en-US" sz="2800" b="1" i="1" dirty="0" err="1" smtClean="0">
                <a:solidFill>
                  <a:schemeClr val="accent5">
                    <a:lumMod val="75000"/>
                  </a:schemeClr>
                </a:solidFill>
                <a:latin typeface="Times New Roman" pitchFamily="18" charset="0"/>
                <a:cs typeface="Times New Roman" pitchFamily="18" charset="0"/>
              </a:rPr>
              <a:t>của</a:t>
            </a:r>
            <a:r>
              <a:rPr lang="en-US" sz="2800" b="1" i="1" dirty="0" smtClean="0">
                <a:solidFill>
                  <a:schemeClr val="accent5">
                    <a:lumMod val="75000"/>
                  </a:schemeClr>
                </a:solidFill>
                <a:latin typeface="Times New Roman" pitchFamily="18" charset="0"/>
                <a:cs typeface="Times New Roman" pitchFamily="18" charset="0"/>
              </a:rPr>
              <a:t> piston </a:t>
            </a:r>
            <a:r>
              <a:rPr lang="en-US" sz="2800" b="1" i="1" dirty="0" err="1" smtClean="0">
                <a:solidFill>
                  <a:schemeClr val="accent5">
                    <a:lumMod val="75000"/>
                  </a:schemeClr>
                </a:solidFill>
                <a:latin typeface="Times New Roman" pitchFamily="18" charset="0"/>
                <a:cs typeface="Times New Roman" pitchFamily="18" charset="0"/>
              </a:rPr>
              <a:t>xe</a:t>
            </a:r>
            <a:r>
              <a:rPr lang="en-US" sz="2800" b="1" i="1" dirty="0" smtClean="0">
                <a:solidFill>
                  <a:schemeClr val="accent5">
                    <a:lumMod val="75000"/>
                  </a:schemeClr>
                </a:solidFill>
                <a:latin typeface="Times New Roman" pitchFamily="18" charset="0"/>
                <a:cs typeface="Times New Roman" pitchFamily="18" charset="0"/>
              </a:rPr>
              <a:t> </a:t>
            </a:r>
            <a:r>
              <a:rPr lang="en-US" sz="2800" b="1" i="1" dirty="0" err="1" smtClean="0">
                <a:solidFill>
                  <a:schemeClr val="accent5">
                    <a:lumMod val="75000"/>
                  </a:schemeClr>
                </a:solidFill>
                <a:latin typeface="Times New Roman" pitchFamily="18" charset="0"/>
                <a:cs typeface="Times New Roman" pitchFamily="18" charset="0"/>
              </a:rPr>
              <a:t>honda</a:t>
            </a:r>
            <a:r>
              <a:rPr lang="en-US" sz="2800" b="1" i="1" dirty="0" smtClean="0">
                <a:solidFill>
                  <a:schemeClr val="accent5">
                    <a:lumMod val="75000"/>
                  </a:schemeClr>
                </a:solidFill>
                <a:latin typeface="Times New Roman" pitchFamily="18" charset="0"/>
                <a:cs typeface="Times New Roman" pitchFamily="18" charset="0"/>
              </a:rPr>
              <a:t>: </a:t>
            </a:r>
            <a:r>
              <a:rPr lang="en-US" sz="2800" b="1" i="1" dirty="0" err="1">
                <a:solidFill>
                  <a:schemeClr val="accent5">
                    <a:lumMod val="75000"/>
                  </a:schemeClr>
                </a:solidFill>
                <a:latin typeface="Times New Roman" pitchFamily="18" charset="0"/>
                <a:cs typeface="Times New Roman" pitchFamily="18" charset="0"/>
              </a:rPr>
              <a:t>H</a:t>
            </a:r>
            <a:r>
              <a:rPr lang="en-US" sz="2800" b="1" i="1" dirty="0" err="1" smtClean="0">
                <a:solidFill>
                  <a:schemeClr val="accent5">
                    <a:lumMod val="75000"/>
                  </a:schemeClr>
                </a:solidFill>
                <a:latin typeface="Times New Roman" pitchFamily="18" charset="0"/>
                <a:cs typeface="Times New Roman" pitchFamily="18" charset="0"/>
              </a:rPr>
              <a:t>iệu</a:t>
            </a:r>
            <a:r>
              <a:rPr lang="en-US" sz="2800" b="1" i="1" dirty="0" smtClean="0">
                <a:solidFill>
                  <a:schemeClr val="accent5">
                    <a:lumMod val="75000"/>
                  </a:schemeClr>
                </a:solidFill>
                <a:latin typeface="Times New Roman" pitchFamily="18" charset="0"/>
                <a:cs typeface="Times New Roman" pitchFamily="18" charset="0"/>
              </a:rPr>
              <a:t> </a:t>
            </a:r>
            <a:r>
              <a:rPr lang="en-US" sz="2800" dirty="0" smtClean="0">
                <a:latin typeface="Times New Roman" panose="02020603050405020304" pitchFamily="18" charset="0"/>
                <a:cs typeface="Times New Roman" panose="02020603050405020304" pitchFamily="18" charset="0"/>
              </a:rPr>
              <a:t>Wave 110: </a:t>
            </a:r>
          </a:p>
          <a:p>
            <a:pPr algn="just">
              <a:spcBef>
                <a:spcPts val="600"/>
              </a:spcBef>
              <a:spcAft>
                <a:spcPts val="600"/>
              </a:spcAft>
            </a:pPr>
            <a:r>
              <a:rPr lang="en-US" b="1" dirty="0" smtClean="0"/>
              <a:t>	</a:t>
            </a:r>
            <a:r>
              <a:rPr lang="en-US" sz="2800" b="1" dirty="0" smtClean="0">
                <a:latin typeface="Times New Roman" panose="02020603050405020304" pitchFamily="18" charset="0"/>
                <a:cs typeface="Times New Roman" panose="02020603050405020304" pitchFamily="18" charset="0"/>
              </a:rPr>
              <a:t>(Bore </a:t>
            </a:r>
            <a:r>
              <a:rPr lang="en-US" sz="2800" b="1" dirty="0">
                <a:latin typeface="Times New Roman" panose="02020603050405020304" pitchFamily="18" charset="0"/>
                <a:cs typeface="Times New Roman" panose="02020603050405020304" pitchFamily="18" charset="0"/>
              </a:rPr>
              <a:t>x Stroke</a:t>
            </a:r>
            <a:r>
              <a:rPr lang="en-US" sz="2800" b="1" dirty="0" smtClean="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50 </a:t>
            </a:r>
            <a:r>
              <a:rPr lang="en-US" sz="2800" dirty="0">
                <a:latin typeface="Times New Roman" panose="02020603050405020304" pitchFamily="18" charset="0"/>
                <a:cs typeface="Times New Roman" panose="02020603050405020304" pitchFamily="18" charset="0"/>
              </a:rPr>
              <a:t>x 55.5</a:t>
            </a:r>
            <a:endParaRPr lang="en-US" sz="2800" b="1" i="1" dirty="0">
              <a:solidFill>
                <a:schemeClr val="accent5">
                  <a:lumMod val="75000"/>
                </a:schemeClr>
              </a:solidFill>
              <a:latin typeface="Times New Roman" pitchFamily="18" charset="0"/>
              <a:cs typeface="Times New Roman" pitchFamily="18" charset="0"/>
            </a:endParaRPr>
          </a:p>
          <a:p>
            <a:pPr algn="just">
              <a:spcBef>
                <a:spcPts val="600"/>
              </a:spcBef>
              <a:spcAft>
                <a:spcPts val="600"/>
              </a:spcAft>
            </a:pPr>
            <a:r>
              <a:rPr lang="en-US" sz="2800" dirty="0">
                <a:latin typeface="Times New Roman" pitchFamily="18" charset="0"/>
                <a:cs typeface="Times New Roman" pitchFamily="18" charset="0"/>
              </a:rPr>
              <a:t>  </a:t>
            </a:r>
          </a:p>
        </p:txBody>
      </p:sp>
      <p:graphicFrame>
        <p:nvGraphicFramePr>
          <p:cNvPr id="4" name="Table 3"/>
          <p:cNvGraphicFramePr>
            <a:graphicFrameLocks noGrp="1"/>
          </p:cNvGraphicFramePr>
          <p:nvPr>
            <p:extLst>
              <p:ext uri="{D42A27DB-BD31-4B8C-83A1-F6EECF244321}">
                <p14:modId xmlns:p14="http://schemas.microsoft.com/office/powerpoint/2010/main" val="1168106089"/>
              </p:ext>
            </p:extLst>
          </p:nvPr>
        </p:nvGraphicFramePr>
        <p:xfrm>
          <a:off x="551384" y="2996952"/>
          <a:ext cx="11305254" cy="1737360"/>
        </p:xfrm>
        <a:graphic>
          <a:graphicData uri="http://schemas.openxmlformats.org/drawingml/2006/table">
            <a:tbl>
              <a:tblPr firstRow="1" bandRow="1">
                <a:tableStyleId>{5C22544A-7EE6-4342-B048-85BDC9FD1C3A}</a:tableStyleId>
              </a:tblPr>
              <a:tblGrid>
                <a:gridCol w="1884209">
                  <a:extLst>
                    <a:ext uri="{9D8B030D-6E8A-4147-A177-3AD203B41FA5}">
                      <a16:colId xmlns:a16="http://schemas.microsoft.com/office/drawing/2014/main" val="3920142478"/>
                    </a:ext>
                  </a:extLst>
                </a:gridCol>
                <a:gridCol w="1884209">
                  <a:extLst>
                    <a:ext uri="{9D8B030D-6E8A-4147-A177-3AD203B41FA5}">
                      <a16:colId xmlns:a16="http://schemas.microsoft.com/office/drawing/2014/main" val="3345217132"/>
                    </a:ext>
                  </a:extLst>
                </a:gridCol>
                <a:gridCol w="1884209">
                  <a:extLst>
                    <a:ext uri="{9D8B030D-6E8A-4147-A177-3AD203B41FA5}">
                      <a16:colId xmlns:a16="http://schemas.microsoft.com/office/drawing/2014/main" val="3912716747"/>
                    </a:ext>
                  </a:extLst>
                </a:gridCol>
                <a:gridCol w="1884209">
                  <a:extLst>
                    <a:ext uri="{9D8B030D-6E8A-4147-A177-3AD203B41FA5}">
                      <a16:colId xmlns:a16="http://schemas.microsoft.com/office/drawing/2014/main" val="768671966"/>
                    </a:ext>
                  </a:extLst>
                </a:gridCol>
                <a:gridCol w="1884209">
                  <a:extLst>
                    <a:ext uri="{9D8B030D-6E8A-4147-A177-3AD203B41FA5}">
                      <a16:colId xmlns:a16="http://schemas.microsoft.com/office/drawing/2014/main" val="3284505394"/>
                    </a:ext>
                  </a:extLst>
                </a:gridCol>
                <a:gridCol w="1884209">
                  <a:extLst>
                    <a:ext uri="{9D8B030D-6E8A-4147-A177-3AD203B41FA5}">
                      <a16:colId xmlns:a16="http://schemas.microsoft.com/office/drawing/2014/main" val="2603460804"/>
                    </a:ext>
                  </a:extLst>
                </a:gridCol>
              </a:tblGrid>
              <a:tr h="370840">
                <a:tc>
                  <a:txBody>
                    <a:bodyPr/>
                    <a:lstStyle/>
                    <a:p>
                      <a:pPr algn="ctr"/>
                      <a:r>
                        <a:rPr lang="en-US" sz="3200" dirty="0" smtClean="0">
                          <a:latin typeface="Times New Roman" panose="02020603050405020304" pitchFamily="18" charset="0"/>
                          <a:cs typeface="Times New Roman" panose="02020603050405020304" pitchFamily="18" charset="0"/>
                        </a:rPr>
                        <a:t>mm</a:t>
                      </a:r>
                      <a:endParaRPr lang="en-US" sz="3200" dirty="0">
                        <a:latin typeface="Times New Roman" panose="02020603050405020304" pitchFamily="18" charset="0"/>
                        <a:cs typeface="Times New Roman" panose="02020603050405020304" pitchFamily="18"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3200" dirty="0" smtClean="0">
                          <a:latin typeface="Times New Roman" panose="02020603050405020304" pitchFamily="18" charset="0"/>
                          <a:cs typeface="Times New Roman" panose="02020603050405020304" pitchFamily="18" charset="0"/>
                        </a:rPr>
                        <a:t>Standard</a:t>
                      </a:r>
                    </a:p>
                  </a:txBody>
                  <a:tcPr/>
                </a:tc>
                <a:tc>
                  <a:txBody>
                    <a:bodyPr/>
                    <a:lstStyle/>
                    <a:p>
                      <a:pPr algn="ctr"/>
                      <a:r>
                        <a:rPr lang="en-US" sz="3200" dirty="0" smtClean="0">
                          <a:latin typeface="Times New Roman" panose="02020603050405020304" pitchFamily="18" charset="0"/>
                          <a:cs typeface="Times New Roman" panose="02020603050405020304" pitchFamily="18" charset="0"/>
                        </a:rPr>
                        <a:t>code 1</a:t>
                      </a:r>
                      <a:endParaRPr lang="en-US" sz="3200" dirty="0">
                        <a:latin typeface="Times New Roman" panose="02020603050405020304" pitchFamily="18" charset="0"/>
                        <a:cs typeface="Times New Roman" panose="02020603050405020304" pitchFamily="18" charset="0"/>
                      </a:endParaRPr>
                    </a:p>
                  </a:txBody>
                  <a:tcPr/>
                </a:tc>
                <a:tc>
                  <a:txBody>
                    <a:bodyPr/>
                    <a:lstStyle/>
                    <a:p>
                      <a:pPr algn="ctr"/>
                      <a:r>
                        <a:rPr lang="en-US" sz="3200" dirty="0" smtClean="0">
                          <a:latin typeface="Times New Roman" panose="02020603050405020304" pitchFamily="18" charset="0"/>
                          <a:cs typeface="Times New Roman" panose="02020603050405020304" pitchFamily="18" charset="0"/>
                        </a:rPr>
                        <a:t>code 2</a:t>
                      </a:r>
                      <a:endParaRPr lang="en-US" sz="3200" dirty="0">
                        <a:latin typeface="Times New Roman" panose="02020603050405020304" pitchFamily="18" charset="0"/>
                        <a:cs typeface="Times New Roman" panose="02020603050405020304" pitchFamily="18" charset="0"/>
                      </a:endParaRPr>
                    </a:p>
                  </a:txBody>
                  <a:tcPr/>
                </a:tc>
                <a:tc>
                  <a:txBody>
                    <a:bodyPr/>
                    <a:lstStyle/>
                    <a:p>
                      <a:pPr algn="ctr"/>
                      <a:r>
                        <a:rPr lang="en-US" sz="3200" dirty="0" smtClean="0">
                          <a:latin typeface="Times New Roman" panose="02020603050405020304" pitchFamily="18" charset="0"/>
                          <a:cs typeface="Times New Roman" panose="02020603050405020304" pitchFamily="18" charset="0"/>
                        </a:rPr>
                        <a:t>code 3</a:t>
                      </a:r>
                      <a:endParaRPr lang="en-US" sz="3200" dirty="0">
                        <a:latin typeface="Times New Roman" panose="02020603050405020304" pitchFamily="18" charset="0"/>
                        <a:cs typeface="Times New Roman" panose="02020603050405020304" pitchFamily="18" charset="0"/>
                      </a:endParaRPr>
                    </a:p>
                  </a:txBody>
                  <a:tcPr/>
                </a:tc>
                <a:tc>
                  <a:txBody>
                    <a:bodyPr/>
                    <a:lstStyle/>
                    <a:p>
                      <a:pPr algn="ctr"/>
                      <a:r>
                        <a:rPr lang="en-US" sz="3200" dirty="0" smtClean="0">
                          <a:latin typeface="Times New Roman" panose="02020603050405020304" pitchFamily="18" charset="0"/>
                          <a:cs typeface="Times New Roman" panose="02020603050405020304" pitchFamily="18" charset="0"/>
                        </a:rPr>
                        <a:t>code 4</a:t>
                      </a:r>
                      <a:endParaRPr lang="en-US" sz="32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477481507"/>
                  </a:ext>
                </a:extLst>
              </a:tr>
              <a:tr h="370840">
                <a:tc>
                  <a:txBody>
                    <a:bodyPr/>
                    <a:lstStyle/>
                    <a:p>
                      <a:r>
                        <a:rPr lang="en-US" sz="3200" dirty="0" smtClean="0">
                          <a:latin typeface="Times New Roman" panose="02020603050405020304" pitchFamily="18" charset="0"/>
                          <a:cs typeface="Times New Roman" panose="02020603050405020304" pitchFamily="18" charset="0"/>
                        </a:rPr>
                        <a:t>piston</a:t>
                      </a:r>
                      <a:endParaRPr lang="en-US" sz="3200" dirty="0">
                        <a:latin typeface="Times New Roman" panose="02020603050405020304" pitchFamily="18" charset="0"/>
                        <a:cs typeface="Times New Roman" panose="02020603050405020304" pitchFamily="18" charset="0"/>
                      </a:endParaRPr>
                    </a:p>
                  </a:txBody>
                  <a:tcPr/>
                </a:tc>
                <a:tc>
                  <a:txBody>
                    <a:bodyPr/>
                    <a:lstStyle/>
                    <a:p>
                      <a:pPr algn="ctr"/>
                      <a:r>
                        <a:rPr lang="en-US" sz="3200" dirty="0" smtClean="0">
                          <a:latin typeface="Times New Roman" panose="02020603050405020304" pitchFamily="18" charset="0"/>
                          <a:cs typeface="Times New Roman" panose="02020603050405020304" pitchFamily="18" charset="0"/>
                        </a:rPr>
                        <a:t>50</a:t>
                      </a:r>
                      <a:endParaRPr lang="en-US" sz="3200" dirty="0">
                        <a:latin typeface="Times New Roman" panose="02020603050405020304" pitchFamily="18" charset="0"/>
                        <a:cs typeface="Times New Roman" panose="02020603050405020304" pitchFamily="18" charset="0"/>
                      </a:endParaRPr>
                    </a:p>
                  </a:txBody>
                  <a:tcPr/>
                </a:tc>
                <a:tc>
                  <a:txBody>
                    <a:bodyPr/>
                    <a:lstStyle/>
                    <a:p>
                      <a:pPr algn="ctr"/>
                      <a:r>
                        <a:rPr lang="en-US" sz="3200" dirty="0" smtClean="0">
                          <a:latin typeface="Times New Roman" panose="02020603050405020304" pitchFamily="18" charset="0"/>
                          <a:cs typeface="Times New Roman" panose="02020603050405020304" pitchFamily="18" charset="0"/>
                        </a:rPr>
                        <a:t>50,25</a:t>
                      </a:r>
                      <a:endParaRPr lang="en-US" sz="3200" dirty="0">
                        <a:latin typeface="Times New Roman" panose="02020603050405020304" pitchFamily="18" charset="0"/>
                        <a:cs typeface="Times New Roman" panose="02020603050405020304" pitchFamily="18" charset="0"/>
                      </a:endParaRPr>
                    </a:p>
                  </a:txBody>
                  <a:tcPr/>
                </a:tc>
                <a:tc>
                  <a:txBody>
                    <a:bodyPr/>
                    <a:lstStyle/>
                    <a:p>
                      <a:pPr algn="ctr"/>
                      <a:r>
                        <a:rPr lang="en-US" sz="3200" dirty="0" smtClean="0">
                          <a:latin typeface="Times New Roman" panose="02020603050405020304" pitchFamily="18" charset="0"/>
                          <a:cs typeface="Times New Roman" panose="02020603050405020304" pitchFamily="18" charset="0"/>
                        </a:rPr>
                        <a:t>50,50</a:t>
                      </a:r>
                      <a:endParaRPr lang="en-US" sz="3200" dirty="0">
                        <a:latin typeface="Times New Roman" panose="02020603050405020304" pitchFamily="18" charset="0"/>
                        <a:cs typeface="Times New Roman" panose="02020603050405020304" pitchFamily="18" charset="0"/>
                      </a:endParaRPr>
                    </a:p>
                  </a:txBody>
                  <a:tcPr/>
                </a:tc>
                <a:tc>
                  <a:txBody>
                    <a:bodyPr/>
                    <a:lstStyle/>
                    <a:p>
                      <a:pPr algn="ctr"/>
                      <a:r>
                        <a:rPr lang="en-US" sz="3200" dirty="0" smtClean="0">
                          <a:latin typeface="Times New Roman" panose="02020603050405020304" pitchFamily="18" charset="0"/>
                          <a:cs typeface="Times New Roman" panose="02020603050405020304" pitchFamily="18" charset="0"/>
                        </a:rPr>
                        <a:t>50,75</a:t>
                      </a:r>
                      <a:endParaRPr lang="en-US" sz="3200" dirty="0">
                        <a:latin typeface="Times New Roman" panose="02020603050405020304" pitchFamily="18" charset="0"/>
                        <a:cs typeface="Times New Roman" panose="02020603050405020304" pitchFamily="18" charset="0"/>
                      </a:endParaRPr>
                    </a:p>
                  </a:txBody>
                  <a:tcPr/>
                </a:tc>
                <a:tc>
                  <a:txBody>
                    <a:bodyPr/>
                    <a:lstStyle/>
                    <a:p>
                      <a:pPr algn="ctr"/>
                      <a:r>
                        <a:rPr lang="en-US" sz="3200" dirty="0" smtClean="0">
                          <a:latin typeface="Times New Roman" panose="02020603050405020304" pitchFamily="18" charset="0"/>
                          <a:cs typeface="Times New Roman" panose="02020603050405020304" pitchFamily="18" charset="0"/>
                        </a:rPr>
                        <a:t>51</a:t>
                      </a:r>
                      <a:endParaRPr lang="en-US" sz="32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4172232138"/>
                  </a:ext>
                </a:extLst>
              </a:tr>
              <a:tr h="370840">
                <a:tc>
                  <a:txBody>
                    <a:bodyPr/>
                    <a:lstStyle/>
                    <a:p>
                      <a:r>
                        <a:rPr lang="en-US" sz="3200" dirty="0" err="1" smtClean="0">
                          <a:latin typeface="Times New Roman" panose="02020603050405020304" pitchFamily="18" charset="0"/>
                          <a:cs typeface="Times New Roman" panose="02020603050405020304" pitchFamily="18" charset="0"/>
                        </a:rPr>
                        <a:t>xylanh</a:t>
                      </a:r>
                      <a:endParaRPr lang="en-US" sz="3200" dirty="0">
                        <a:latin typeface="Times New Roman" panose="02020603050405020304" pitchFamily="18" charset="0"/>
                        <a:cs typeface="Times New Roman" panose="02020603050405020304" pitchFamily="18" charset="0"/>
                      </a:endParaRPr>
                    </a:p>
                  </a:txBody>
                  <a:tcPr/>
                </a:tc>
                <a:tc>
                  <a:txBody>
                    <a:bodyPr/>
                    <a:lstStyle/>
                    <a:p>
                      <a:pPr algn="ctr"/>
                      <a:endParaRPr lang="en-US" sz="3200" dirty="0">
                        <a:latin typeface="Times New Roman" panose="02020603050405020304" pitchFamily="18" charset="0"/>
                        <a:cs typeface="Times New Roman" panose="02020603050405020304" pitchFamily="18" charset="0"/>
                      </a:endParaRPr>
                    </a:p>
                  </a:txBody>
                  <a:tcPr/>
                </a:tc>
                <a:tc>
                  <a:txBody>
                    <a:bodyPr/>
                    <a:lstStyle/>
                    <a:p>
                      <a:pPr algn="ctr"/>
                      <a:endParaRPr lang="en-US" sz="3200" dirty="0">
                        <a:latin typeface="Times New Roman" panose="02020603050405020304" pitchFamily="18" charset="0"/>
                        <a:cs typeface="Times New Roman" panose="02020603050405020304" pitchFamily="18" charset="0"/>
                      </a:endParaRPr>
                    </a:p>
                  </a:txBody>
                  <a:tcPr/>
                </a:tc>
                <a:tc>
                  <a:txBody>
                    <a:bodyPr/>
                    <a:lstStyle/>
                    <a:p>
                      <a:pPr algn="ctr"/>
                      <a:endParaRPr lang="en-US" sz="3200" dirty="0">
                        <a:latin typeface="Times New Roman" panose="02020603050405020304" pitchFamily="18" charset="0"/>
                        <a:cs typeface="Times New Roman" panose="02020603050405020304" pitchFamily="18" charset="0"/>
                      </a:endParaRPr>
                    </a:p>
                  </a:txBody>
                  <a:tcPr/>
                </a:tc>
                <a:tc>
                  <a:txBody>
                    <a:bodyPr/>
                    <a:lstStyle/>
                    <a:p>
                      <a:pPr algn="ctr"/>
                      <a:endParaRPr lang="en-US" sz="3200" dirty="0">
                        <a:latin typeface="Times New Roman" panose="02020603050405020304" pitchFamily="18" charset="0"/>
                        <a:cs typeface="Times New Roman" panose="02020603050405020304" pitchFamily="18" charset="0"/>
                      </a:endParaRPr>
                    </a:p>
                  </a:txBody>
                  <a:tcPr/>
                </a:tc>
                <a:tc>
                  <a:txBody>
                    <a:bodyPr/>
                    <a:lstStyle/>
                    <a:p>
                      <a:pPr algn="ctr"/>
                      <a:endParaRPr lang="en-US" sz="32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134568767"/>
                  </a:ext>
                </a:extLst>
              </a:tr>
            </a:tbl>
          </a:graphicData>
        </a:graphic>
      </p:graphicFrame>
      <p:pic>
        <p:nvPicPr>
          <p:cNvPr id="5" name="Picture 4"/>
          <p:cNvPicPr>
            <a:picLocks noChangeAspect="1"/>
          </p:cNvPicPr>
          <p:nvPr/>
        </p:nvPicPr>
        <p:blipFill>
          <a:blip r:embed="rId2"/>
          <a:stretch>
            <a:fillRect/>
          </a:stretch>
        </p:blipFill>
        <p:spPr>
          <a:xfrm rot="10800000">
            <a:off x="9192344" y="641960"/>
            <a:ext cx="2664296" cy="2125613"/>
          </a:xfrm>
          <a:prstGeom prst="rect">
            <a:avLst/>
          </a:prstGeom>
        </p:spPr>
      </p:pic>
      <p:sp>
        <p:nvSpPr>
          <p:cNvPr id="13" name="Footer Placeholder 2"/>
          <p:cNvSpPr txBox="1">
            <a:spLocks/>
          </p:cNvSpPr>
          <p:nvPr/>
        </p:nvSpPr>
        <p:spPr>
          <a:xfrm>
            <a:off x="5096272" y="6456636"/>
            <a:ext cx="4032448" cy="365125"/>
          </a:xfrm>
          <a:prstGeom prst="rect">
            <a:avLst/>
          </a:prstGeom>
        </p:spPr>
        <p:txBody>
          <a:bodyPr vert="horz" lIns="0" tIns="0" rIns="0" bIns="0" anchor="b"/>
          <a:lstStyle>
            <a:defPPr>
              <a:defRPr lang="vi-VN"/>
            </a:defPPr>
            <a:lvl1pPr marL="0" algn="l" defTabSz="914400" rtl="0" eaLnBrk="1" latinLnBrk="0" hangingPunct="1">
              <a:defRPr kumimoji="0" sz="1200" kern="1200">
                <a:solidFill>
                  <a:schemeClr val="tx2">
                    <a:shade val="9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300" i="1" smtClean="0">
                <a:latin typeface="Times New Roman" pitchFamily="18" charset="0"/>
                <a:cs typeface="Times New Roman" pitchFamily="18" charset="0"/>
              </a:rPr>
              <a:t>Chương 2: Những chi tiết cố định trong động cơ đốt trong</a:t>
            </a:r>
            <a:endParaRPr lang="en-US" sz="1300" i="1" dirty="0">
              <a:latin typeface="Times New Roman" pitchFamily="18" charset="0"/>
              <a:cs typeface="Times New Roman" pitchFamily="18" charset="0"/>
            </a:endParaRPr>
          </a:p>
        </p:txBody>
      </p:sp>
    </p:spTree>
    <p:extLst>
      <p:ext uri="{BB962C8B-B14F-4D97-AF65-F5344CB8AC3E}">
        <p14:creationId xmlns:p14="http://schemas.microsoft.com/office/powerpoint/2010/main" val="17288473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Date Placeholder 1"/>
          <p:cNvSpPr>
            <a:spLocks noGrp="1"/>
          </p:cNvSpPr>
          <p:nvPr>
            <p:ph type="dt" sz="half" idx="10"/>
          </p:nvPr>
        </p:nvSpPr>
        <p:spPr>
          <a:xfrm>
            <a:off x="1828800" y="6353629"/>
            <a:ext cx="2286000" cy="365125"/>
          </a:xfrm>
        </p:spPr>
        <p:txBody>
          <a:bodyPr/>
          <a:lstStyle/>
          <a:p>
            <a:r>
              <a:rPr lang="en-US" sz="1300" i="1">
                <a:latin typeface="Times New Roman" pitchFamily="18" charset="0"/>
                <a:cs typeface="Times New Roman" pitchFamily="18" charset="0"/>
              </a:rPr>
              <a:t>Nguyên lý động cơ đốt trong</a:t>
            </a:r>
          </a:p>
        </p:txBody>
      </p:sp>
      <p:sp>
        <p:nvSpPr>
          <p:cNvPr id="10" name="Footer Placeholder 2"/>
          <p:cNvSpPr>
            <a:spLocks noGrp="1"/>
          </p:cNvSpPr>
          <p:nvPr>
            <p:ph type="ftr" sz="quarter" idx="11"/>
          </p:nvPr>
        </p:nvSpPr>
        <p:spPr>
          <a:xfrm>
            <a:off x="4943872" y="6304236"/>
            <a:ext cx="4032448" cy="365125"/>
          </a:xfrm>
        </p:spPr>
        <p:txBody>
          <a:bodyPr/>
          <a:lstStyle/>
          <a:p>
            <a:r>
              <a:rPr lang="en-US" sz="1300" i="1">
                <a:latin typeface="Times New Roman" pitchFamily="18" charset="0"/>
                <a:cs typeface="Times New Roman" pitchFamily="18" charset="0"/>
              </a:rPr>
              <a:t>Chương 2: Những chi tiết cố định trong động cơ đốt trong</a:t>
            </a:r>
          </a:p>
        </p:txBody>
      </p:sp>
      <p:sp>
        <p:nvSpPr>
          <p:cNvPr id="11" name="Slide Number Placeholder 3"/>
          <p:cNvSpPr>
            <a:spLocks noGrp="1"/>
          </p:cNvSpPr>
          <p:nvPr>
            <p:ph type="sldNum" sz="quarter" idx="12"/>
          </p:nvPr>
        </p:nvSpPr>
        <p:spPr>
          <a:xfrm>
            <a:off x="8991600" y="6340476"/>
            <a:ext cx="1219200" cy="365125"/>
          </a:xfrm>
        </p:spPr>
        <p:txBody>
          <a:bodyPr/>
          <a:lstStyle/>
          <a:p>
            <a:fld id="{B6F15528-21DE-4FAA-801E-634DDDAF4B2B}" type="slidenum">
              <a:rPr lang="en-US" sz="1300" i="1">
                <a:latin typeface="Times New Roman" pitchFamily="18" charset="0"/>
                <a:cs typeface="Times New Roman" pitchFamily="18" charset="0"/>
              </a:rPr>
              <a:pPr/>
              <a:t>29</a:t>
            </a:fld>
            <a:endParaRPr lang="en-US" sz="1300" i="1">
              <a:latin typeface="Times New Roman" pitchFamily="18" charset="0"/>
              <a:cs typeface="Times New Roman" pitchFamily="18" charset="0"/>
            </a:endParaRPr>
          </a:p>
        </p:txBody>
      </p:sp>
      <p:sp>
        <p:nvSpPr>
          <p:cNvPr id="2" name="Rectangle 1"/>
          <p:cNvSpPr/>
          <p:nvPr/>
        </p:nvSpPr>
        <p:spPr>
          <a:xfrm>
            <a:off x="1703512" y="188640"/>
            <a:ext cx="8712968" cy="1138773"/>
          </a:xfrm>
          <a:prstGeom prst="rect">
            <a:avLst/>
          </a:prstGeom>
        </p:spPr>
        <p:txBody>
          <a:bodyPr wrap="square">
            <a:spAutoFit/>
          </a:bodyPr>
          <a:lstStyle/>
          <a:p>
            <a:pPr algn="just">
              <a:spcBef>
                <a:spcPts val="600"/>
              </a:spcBef>
              <a:spcAft>
                <a:spcPts val="600"/>
              </a:spcAft>
            </a:pPr>
            <a:r>
              <a:rPr lang="en-US" sz="3000" b="1" dirty="0">
                <a:solidFill>
                  <a:srgbClr val="0070C0"/>
                </a:solidFill>
                <a:latin typeface="Times New Roman" pitchFamily="18" charset="0"/>
                <a:cs typeface="Times New Roman" pitchFamily="18" charset="0"/>
              </a:rPr>
              <a:t>2.4</a:t>
            </a:r>
            <a:r>
              <a:rPr lang="vi-VN" sz="3000" b="1" dirty="0">
                <a:solidFill>
                  <a:srgbClr val="0070C0"/>
                </a:solidFill>
                <a:latin typeface="Times New Roman" pitchFamily="18" charset="0"/>
                <a:cs typeface="Times New Roman" pitchFamily="18" charset="0"/>
              </a:rPr>
              <a:t>. ĐỆM  NẮP MÁY</a:t>
            </a:r>
            <a:endParaRPr lang="en-US" sz="3000" b="1" i="1" dirty="0">
              <a:solidFill>
                <a:srgbClr val="0070C0"/>
              </a:solidFill>
              <a:latin typeface="Times New Roman" pitchFamily="18" charset="0"/>
              <a:cs typeface="Times New Roman" pitchFamily="18" charset="0"/>
            </a:endParaRPr>
          </a:p>
          <a:p>
            <a:pPr algn="just">
              <a:spcBef>
                <a:spcPts val="600"/>
              </a:spcBef>
              <a:spcAft>
                <a:spcPts val="600"/>
              </a:spcAft>
            </a:pPr>
            <a:r>
              <a:rPr lang="en-US" sz="2800" b="1" dirty="0">
                <a:latin typeface="Times New Roman" pitchFamily="18" charset="0"/>
                <a:cs typeface="Times New Roman" pitchFamily="18" charset="0"/>
              </a:rPr>
              <a:t>   </a:t>
            </a:r>
            <a:endParaRPr lang="vi-VN" sz="2800" dirty="0">
              <a:latin typeface="Times New Roman" pitchFamily="18" charset="0"/>
              <a:cs typeface="Times New Roman" pitchFamily="18" charset="0"/>
            </a:endParaRPr>
          </a:p>
        </p:txBody>
      </p:sp>
      <p:pic>
        <p:nvPicPr>
          <p:cNvPr id="8" name="Picture 2" descr="Động cơ xăng- Nắp quylát và thân máy | OTO-HUI - Mạng Xã Hội Chuyên Ngành Ô  Tô"/>
          <p:cNvPicPr>
            <a:picLocks noChangeAspect="1" noChangeArrowheads="1"/>
          </p:cNvPicPr>
          <p:nvPr/>
        </p:nvPicPr>
        <p:blipFill rotWithShape="1">
          <a:blip r:embed="rId2">
            <a:extLst>
              <a:ext uri="{28A0092B-C50C-407E-A947-70E740481C1C}">
                <a14:useLocalDpi xmlns:a14="http://schemas.microsoft.com/office/drawing/2010/main" val="0"/>
              </a:ext>
            </a:extLst>
          </a:blip>
          <a:srcRect l="26628" r="24391"/>
          <a:stretch/>
        </p:blipFill>
        <p:spPr bwMode="auto">
          <a:xfrm>
            <a:off x="479376" y="758026"/>
            <a:ext cx="5361074" cy="5693647"/>
          </a:xfrm>
          <a:prstGeom prst="rect">
            <a:avLst/>
          </a:prstGeom>
          <a:noFill/>
          <a:extLst>
            <a:ext uri="{909E8E84-426E-40DD-AFC4-6F175D3DCCD1}">
              <a14:hiddenFill xmlns:a14="http://schemas.microsoft.com/office/drawing/2010/main">
                <a:solidFill>
                  <a:srgbClr val="FFFFFF"/>
                </a:solidFill>
              </a14:hiddenFill>
            </a:ext>
          </a:extLst>
        </p:spPr>
      </p:pic>
      <p:pic>
        <p:nvPicPr>
          <p:cNvPr id="8194" name="Picture 2" descr="Nắp quy lát động cơ đốt tro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75348" y="758025"/>
            <a:ext cx="5925308" cy="56936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391752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Date Placeholder 1"/>
          <p:cNvSpPr>
            <a:spLocks noGrp="1"/>
          </p:cNvSpPr>
          <p:nvPr>
            <p:ph type="dt" sz="half" idx="10"/>
          </p:nvPr>
        </p:nvSpPr>
        <p:spPr>
          <a:xfrm>
            <a:off x="1828800" y="6353629"/>
            <a:ext cx="2286000" cy="365125"/>
          </a:xfrm>
        </p:spPr>
        <p:txBody>
          <a:bodyPr/>
          <a:lstStyle/>
          <a:p>
            <a:r>
              <a:rPr lang="en-US" sz="1300" i="1">
                <a:latin typeface="Times New Roman" pitchFamily="18" charset="0"/>
                <a:cs typeface="Times New Roman" pitchFamily="18" charset="0"/>
              </a:rPr>
              <a:t>Nguyên lý động cơ đốt trong</a:t>
            </a:r>
          </a:p>
        </p:txBody>
      </p:sp>
      <p:sp>
        <p:nvSpPr>
          <p:cNvPr id="10" name="Footer Placeholder 2"/>
          <p:cNvSpPr>
            <a:spLocks noGrp="1"/>
          </p:cNvSpPr>
          <p:nvPr>
            <p:ph type="ftr" sz="quarter" idx="11"/>
          </p:nvPr>
        </p:nvSpPr>
        <p:spPr>
          <a:xfrm>
            <a:off x="4943872" y="6304236"/>
            <a:ext cx="4032448" cy="365125"/>
          </a:xfrm>
        </p:spPr>
        <p:txBody>
          <a:bodyPr/>
          <a:lstStyle/>
          <a:p>
            <a:r>
              <a:rPr lang="en-US" sz="1300" i="1">
                <a:latin typeface="Times New Roman" pitchFamily="18" charset="0"/>
                <a:cs typeface="Times New Roman" pitchFamily="18" charset="0"/>
              </a:rPr>
              <a:t>Chương 2: Những chi tiết cố định trong động cơ đốt trong</a:t>
            </a:r>
          </a:p>
        </p:txBody>
      </p:sp>
      <p:sp>
        <p:nvSpPr>
          <p:cNvPr id="11" name="Slide Number Placeholder 3"/>
          <p:cNvSpPr>
            <a:spLocks noGrp="1"/>
          </p:cNvSpPr>
          <p:nvPr>
            <p:ph type="sldNum" sz="quarter" idx="12"/>
          </p:nvPr>
        </p:nvSpPr>
        <p:spPr>
          <a:xfrm>
            <a:off x="8991600" y="6340476"/>
            <a:ext cx="1219200" cy="365125"/>
          </a:xfrm>
        </p:spPr>
        <p:txBody>
          <a:bodyPr/>
          <a:lstStyle/>
          <a:p>
            <a:fld id="{B6F15528-21DE-4FAA-801E-634DDDAF4B2B}" type="slidenum">
              <a:rPr lang="en-US" sz="1300" i="1">
                <a:latin typeface="Times New Roman" pitchFamily="18" charset="0"/>
                <a:cs typeface="Times New Roman" pitchFamily="18" charset="0"/>
              </a:rPr>
              <a:pPr/>
              <a:t>30</a:t>
            </a:fld>
            <a:endParaRPr lang="en-US" sz="1300" i="1">
              <a:latin typeface="Times New Roman" pitchFamily="18" charset="0"/>
              <a:cs typeface="Times New Roman" pitchFamily="18" charset="0"/>
            </a:endParaRPr>
          </a:p>
        </p:txBody>
      </p:sp>
      <p:sp>
        <p:nvSpPr>
          <p:cNvPr id="2" name="Rectangle 1"/>
          <p:cNvSpPr/>
          <p:nvPr/>
        </p:nvSpPr>
        <p:spPr>
          <a:xfrm>
            <a:off x="335360" y="188640"/>
            <a:ext cx="11593288" cy="2154436"/>
          </a:xfrm>
          <a:prstGeom prst="rect">
            <a:avLst/>
          </a:prstGeom>
        </p:spPr>
        <p:txBody>
          <a:bodyPr wrap="square">
            <a:spAutoFit/>
          </a:bodyPr>
          <a:lstStyle/>
          <a:p>
            <a:pPr algn="just">
              <a:spcBef>
                <a:spcPts val="600"/>
              </a:spcBef>
              <a:spcAft>
                <a:spcPts val="600"/>
              </a:spcAft>
            </a:pPr>
            <a:r>
              <a:rPr lang="en-US" sz="3000" b="1" dirty="0">
                <a:solidFill>
                  <a:srgbClr val="0070C0"/>
                </a:solidFill>
                <a:latin typeface="Times New Roman" pitchFamily="18" charset="0"/>
                <a:cs typeface="Times New Roman" pitchFamily="18" charset="0"/>
              </a:rPr>
              <a:t>2.4</a:t>
            </a:r>
            <a:r>
              <a:rPr lang="vi-VN" sz="3000" b="1" dirty="0">
                <a:solidFill>
                  <a:srgbClr val="0070C0"/>
                </a:solidFill>
                <a:latin typeface="Times New Roman" pitchFamily="18" charset="0"/>
                <a:cs typeface="Times New Roman" pitchFamily="18" charset="0"/>
              </a:rPr>
              <a:t>. ĐỆM  NẮP MÁY</a:t>
            </a:r>
            <a:endParaRPr lang="en-US" sz="3000" b="1" i="1" dirty="0">
              <a:solidFill>
                <a:srgbClr val="0070C0"/>
              </a:solidFill>
              <a:latin typeface="Times New Roman" pitchFamily="18" charset="0"/>
              <a:cs typeface="Times New Roman" pitchFamily="18" charset="0"/>
            </a:endParaRPr>
          </a:p>
          <a:p>
            <a:pPr algn="just">
              <a:spcBef>
                <a:spcPts val="600"/>
              </a:spcBef>
              <a:spcAft>
                <a:spcPts val="600"/>
              </a:spcAft>
            </a:pPr>
            <a:r>
              <a:rPr lang="en-US" sz="2800" b="1" dirty="0">
                <a:latin typeface="Times New Roman" pitchFamily="18" charset="0"/>
                <a:cs typeface="Times New Roman" pitchFamily="18" charset="0"/>
              </a:rPr>
              <a:t>   </a:t>
            </a:r>
            <a:r>
              <a:rPr lang="en-US" sz="2800" b="1" dirty="0">
                <a:solidFill>
                  <a:srgbClr val="C00000"/>
                </a:solidFill>
                <a:latin typeface="Times New Roman" pitchFamily="18" charset="0"/>
                <a:cs typeface="Times New Roman" pitchFamily="18" charset="0"/>
              </a:rPr>
              <a:t>2.4.</a:t>
            </a:r>
            <a:r>
              <a:rPr lang="vi-VN" sz="2800" b="1" dirty="0">
                <a:solidFill>
                  <a:srgbClr val="C00000"/>
                </a:solidFill>
                <a:latin typeface="Times New Roman" pitchFamily="18" charset="0"/>
                <a:cs typeface="Times New Roman" pitchFamily="18" charset="0"/>
              </a:rPr>
              <a:t>1. </a:t>
            </a:r>
            <a:r>
              <a:rPr lang="en-US" sz="2800" b="1" dirty="0" err="1">
                <a:solidFill>
                  <a:srgbClr val="C00000"/>
                </a:solidFill>
                <a:latin typeface="Times New Roman" pitchFamily="18" charset="0"/>
                <a:cs typeface="Times New Roman" pitchFamily="18" charset="0"/>
              </a:rPr>
              <a:t>Cô</a:t>
            </a:r>
            <a:r>
              <a:rPr lang="vi-VN" sz="2800" b="1" dirty="0">
                <a:solidFill>
                  <a:srgbClr val="C00000"/>
                </a:solidFill>
                <a:latin typeface="Times New Roman" pitchFamily="18" charset="0"/>
                <a:cs typeface="Times New Roman" pitchFamily="18" charset="0"/>
              </a:rPr>
              <a:t>ng dụng:</a:t>
            </a:r>
            <a:r>
              <a:rPr lang="vi-VN" sz="2800" dirty="0">
                <a:solidFill>
                  <a:srgbClr val="C00000"/>
                </a:solidFill>
                <a:latin typeface="Times New Roman" pitchFamily="18" charset="0"/>
                <a:cs typeface="Times New Roman" pitchFamily="18" charset="0"/>
              </a:rPr>
              <a:t> </a:t>
            </a:r>
            <a:r>
              <a:rPr lang="vi-VN" sz="2800" dirty="0">
                <a:latin typeface="Times New Roman" pitchFamily="18" charset="0"/>
                <a:cs typeface="Times New Roman" pitchFamily="18" charset="0"/>
              </a:rPr>
              <a:t>dùng để làm kín các mạch dầu bôi trơn và nước làm mát</a:t>
            </a:r>
            <a:endParaRPr lang="en-US" sz="2800" dirty="0">
              <a:latin typeface="Times New Roman" pitchFamily="18" charset="0"/>
              <a:cs typeface="Times New Roman" pitchFamily="18" charset="0"/>
            </a:endParaRPr>
          </a:p>
          <a:p>
            <a:pPr algn="just">
              <a:spcBef>
                <a:spcPts val="600"/>
              </a:spcBef>
              <a:spcAft>
                <a:spcPts val="600"/>
              </a:spcAft>
            </a:pPr>
            <a:r>
              <a:rPr lang="en-US" sz="2800" b="1" dirty="0">
                <a:latin typeface="Times New Roman" pitchFamily="18" charset="0"/>
                <a:cs typeface="Times New Roman" pitchFamily="18" charset="0"/>
              </a:rPr>
              <a:t>   </a:t>
            </a:r>
            <a:r>
              <a:rPr lang="en-US" sz="2800" b="1" dirty="0">
                <a:solidFill>
                  <a:srgbClr val="C00000"/>
                </a:solidFill>
                <a:latin typeface="Times New Roman" pitchFamily="18" charset="0"/>
                <a:cs typeface="Times New Roman" pitchFamily="18" charset="0"/>
              </a:rPr>
              <a:t>2.4.</a:t>
            </a:r>
            <a:r>
              <a:rPr lang="vi-VN" sz="2800" b="1" dirty="0">
                <a:solidFill>
                  <a:srgbClr val="C00000"/>
                </a:solidFill>
                <a:latin typeface="Times New Roman" pitchFamily="18" charset="0"/>
                <a:cs typeface="Times New Roman" pitchFamily="18" charset="0"/>
              </a:rPr>
              <a:t>2.</a:t>
            </a:r>
            <a:r>
              <a:rPr lang="en-US" sz="2800" b="1" dirty="0">
                <a:solidFill>
                  <a:srgbClr val="C00000"/>
                </a:solidFill>
                <a:latin typeface="Times New Roman" pitchFamily="18" charset="0"/>
                <a:cs typeface="Times New Roman" pitchFamily="18" charset="0"/>
              </a:rPr>
              <a:t> </a:t>
            </a:r>
            <a:r>
              <a:rPr lang="vi-VN" sz="2800" b="1" dirty="0">
                <a:solidFill>
                  <a:srgbClr val="C00000"/>
                </a:solidFill>
                <a:latin typeface="Times New Roman" pitchFamily="18" charset="0"/>
                <a:cs typeface="Times New Roman" pitchFamily="18" charset="0"/>
              </a:rPr>
              <a:t>Yêu cầu:</a:t>
            </a:r>
            <a:r>
              <a:rPr lang="vi-VN" sz="2800" dirty="0">
                <a:solidFill>
                  <a:srgbClr val="C00000"/>
                </a:solidFill>
                <a:latin typeface="Times New Roman" pitchFamily="18" charset="0"/>
                <a:cs typeface="Times New Roman" pitchFamily="18" charset="0"/>
              </a:rPr>
              <a:t> </a:t>
            </a:r>
            <a:r>
              <a:rPr lang="vi-VN" sz="2800" dirty="0">
                <a:latin typeface="Times New Roman" pitchFamily="18" charset="0"/>
                <a:cs typeface="Times New Roman" pitchFamily="18" charset="0"/>
              </a:rPr>
              <a:t>Phải đàn hồi tốt khi siết như vậy mới đảm bảo kín khít, đảm bảo làm kín mạch dầu bôi trơn và nước làm mát .</a:t>
            </a:r>
          </a:p>
        </p:txBody>
      </p:sp>
      <p:sp>
        <p:nvSpPr>
          <p:cNvPr id="3" name="Rectangle 2"/>
          <p:cNvSpPr/>
          <p:nvPr/>
        </p:nvSpPr>
        <p:spPr>
          <a:xfrm>
            <a:off x="263352" y="2343076"/>
            <a:ext cx="8712968" cy="3293209"/>
          </a:xfrm>
          <a:prstGeom prst="rect">
            <a:avLst/>
          </a:prstGeom>
        </p:spPr>
        <p:txBody>
          <a:bodyPr wrap="square">
            <a:spAutoFit/>
          </a:bodyPr>
          <a:lstStyle/>
          <a:p>
            <a:pPr algn="just">
              <a:spcBef>
                <a:spcPts val="600"/>
              </a:spcBef>
              <a:spcAft>
                <a:spcPts val="600"/>
              </a:spcAft>
            </a:pPr>
            <a:r>
              <a:rPr lang="en-US" sz="2800" b="1" dirty="0">
                <a:latin typeface="Times New Roman" pitchFamily="18" charset="0"/>
                <a:cs typeface="Times New Roman" pitchFamily="18" charset="0"/>
              </a:rPr>
              <a:t>   </a:t>
            </a:r>
            <a:r>
              <a:rPr lang="en-US" sz="2800" b="1" dirty="0">
                <a:solidFill>
                  <a:srgbClr val="C00000"/>
                </a:solidFill>
                <a:latin typeface="Times New Roman" pitchFamily="18" charset="0"/>
                <a:cs typeface="Times New Roman" pitchFamily="18" charset="0"/>
              </a:rPr>
              <a:t>2.4.</a:t>
            </a:r>
            <a:r>
              <a:rPr lang="vi-VN" sz="2800" b="1" dirty="0">
                <a:solidFill>
                  <a:srgbClr val="C00000"/>
                </a:solidFill>
                <a:latin typeface="Times New Roman" pitchFamily="18" charset="0"/>
                <a:cs typeface="Times New Roman" pitchFamily="18" charset="0"/>
              </a:rPr>
              <a:t>3.</a:t>
            </a:r>
            <a:r>
              <a:rPr lang="en-US" sz="2800" b="1" dirty="0">
                <a:solidFill>
                  <a:srgbClr val="C00000"/>
                </a:solidFill>
                <a:latin typeface="Times New Roman" pitchFamily="18" charset="0"/>
                <a:cs typeface="Times New Roman" pitchFamily="18" charset="0"/>
              </a:rPr>
              <a:t> </a:t>
            </a:r>
            <a:r>
              <a:rPr lang="vi-VN" sz="2800" b="1" dirty="0">
                <a:solidFill>
                  <a:srgbClr val="C00000"/>
                </a:solidFill>
                <a:latin typeface="Times New Roman" pitchFamily="18" charset="0"/>
                <a:cs typeface="Times New Roman" pitchFamily="18" charset="0"/>
              </a:rPr>
              <a:t>Vật liệu chế tạo </a:t>
            </a:r>
            <a:r>
              <a:rPr lang="vi-VN" sz="2800" i="1" dirty="0">
                <a:solidFill>
                  <a:srgbClr val="C00000"/>
                </a:solidFill>
                <a:latin typeface="Times New Roman" pitchFamily="18" charset="0"/>
                <a:cs typeface="Times New Roman" pitchFamily="18" charset="0"/>
              </a:rPr>
              <a:t> </a:t>
            </a:r>
            <a:endParaRPr lang="en-US" sz="2800" dirty="0">
              <a:solidFill>
                <a:srgbClr val="C00000"/>
              </a:solidFill>
              <a:latin typeface="Times New Roman" pitchFamily="18" charset="0"/>
              <a:cs typeface="Times New Roman" pitchFamily="18" charset="0"/>
            </a:endParaRPr>
          </a:p>
          <a:p>
            <a:pPr algn="just">
              <a:spcBef>
                <a:spcPts val="600"/>
              </a:spcBef>
              <a:spcAft>
                <a:spcPts val="600"/>
              </a:spcAft>
            </a:pP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 Bằng Amiant đồng hay nhôm. </a:t>
            </a:r>
            <a:endParaRPr lang="en-US" sz="2800" b="1" dirty="0">
              <a:latin typeface="Times New Roman" pitchFamily="18" charset="0"/>
              <a:cs typeface="Times New Roman" pitchFamily="18" charset="0"/>
            </a:endParaRPr>
          </a:p>
          <a:p>
            <a:pPr algn="just">
              <a:spcBef>
                <a:spcPts val="600"/>
              </a:spcBef>
              <a:spcAft>
                <a:spcPts val="600"/>
              </a:spcAft>
            </a:pP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 Bằng thép:</a:t>
            </a:r>
            <a:endParaRPr lang="en-US" sz="2800" dirty="0">
              <a:latin typeface="Times New Roman" pitchFamily="18" charset="0"/>
              <a:cs typeface="Times New Roman" pitchFamily="18" charset="0"/>
            </a:endParaRPr>
          </a:p>
          <a:p>
            <a:pPr algn="just">
              <a:spcBef>
                <a:spcPts val="600"/>
              </a:spcBef>
              <a:spcAft>
                <a:spcPts val="600"/>
              </a:spcAft>
            </a:pPr>
            <a:r>
              <a:rPr lang="vi-VN" sz="2800" dirty="0">
                <a:latin typeface="Times New Roman" pitchFamily="18" charset="0"/>
                <a:cs typeface="Times New Roman" pitchFamily="18" charset="0"/>
              </a:rPr>
              <a:t> </a:t>
            </a: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 Một lá: nó là một tấm thép mỏng được dập các gân để làm kín và 2 mặt đầu phủ một lớp nhựa chịu nhiệt</a:t>
            </a:r>
            <a:endParaRPr lang="en-US" sz="2800" dirty="0">
              <a:latin typeface="Times New Roman" pitchFamily="18" charset="0"/>
              <a:cs typeface="Times New Roman" pitchFamily="18" charset="0"/>
            </a:endParaRPr>
          </a:p>
          <a:p>
            <a:pPr algn="just">
              <a:spcBef>
                <a:spcPts val="600"/>
              </a:spcBef>
              <a:spcAft>
                <a:spcPts val="600"/>
              </a:spcAft>
            </a:pP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 Nhiều lá: thường là 5 lá xếp chồng lên nhau.</a:t>
            </a:r>
          </a:p>
        </p:txBody>
      </p:sp>
    </p:spTree>
    <p:extLst>
      <p:ext uri="{BB962C8B-B14F-4D97-AF65-F5344CB8AC3E}">
        <p14:creationId xmlns:p14="http://schemas.microsoft.com/office/powerpoint/2010/main" val="324123260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Date Placeholder 1"/>
          <p:cNvSpPr>
            <a:spLocks noGrp="1"/>
          </p:cNvSpPr>
          <p:nvPr>
            <p:ph type="dt" sz="half" idx="10"/>
          </p:nvPr>
        </p:nvSpPr>
        <p:spPr>
          <a:xfrm>
            <a:off x="1828800" y="6353629"/>
            <a:ext cx="2286000" cy="365125"/>
          </a:xfrm>
        </p:spPr>
        <p:txBody>
          <a:bodyPr/>
          <a:lstStyle/>
          <a:p>
            <a:r>
              <a:rPr lang="en-US" sz="1300" i="1">
                <a:latin typeface="Times New Roman" pitchFamily="18" charset="0"/>
                <a:cs typeface="Times New Roman" pitchFamily="18" charset="0"/>
              </a:rPr>
              <a:t>Nguyên lý động cơ đốt trong</a:t>
            </a:r>
          </a:p>
        </p:txBody>
      </p:sp>
      <p:sp>
        <p:nvSpPr>
          <p:cNvPr id="10" name="Footer Placeholder 2"/>
          <p:cNvSpPr>
            <a:spLocks noGrp="1"/>
          </p:cNvSpPr>
          <p:nvPr>
            <p:ph type="ftr" sz="quarter" idx="11"/>
          </p:nvPr>
        </p:nvSpPr>
        <p:spPr>
          <a:xfrm>
            <a:off x="4943872" y="6304236"/>
            <a:ext cx="4032448" cy="365125"/>
          </a:xfrm>
        </p:spPr>
        <p:txBody>
          <a:bodyPr/>
          <a:lstStyle/>
          <a:p>
            <a:r>
              <a:rPr lang="en-US" sz="1300" i="1">
                <a:latin typeface="Times New Roman" pitchFamily="18" charset="0"/>
                <a:cs typeface="Times New Roman" pitchFamily="18" charset="0"/>
              </a:rPr>
              <a:t>Chương 2: Những chi tiết cố định trong động cơ đốt trong</a:t>
            </a:r>
          </a:p>
        </p:txBody>
      </p:sp>
      <p:sp>
        <p:nvSpPr>
          <p:cNvPr id="11" name="Slide Number Placeholder 3"/>
          <p:cNvSpPr>
            <a:spLocks noGrp="1"/>
          </p:cNvSpPr>
          <p:nvPr>
            <p:ph type="sldNum" sz="quarter" idx="12"/>
          </p:nvPr>
        </p:nvSpPr>
        <p:spPr>
          <a:xfrm>
            <a:off x="8991600" y="6340476"/>
            <a:ext cx="1219200" cy="365125"/>
          </a:xfrm>
        </p:spPr>
        <p:txBody>
          <a:bodyPr/>
          <a:lstStyle/>
          <a:p>
            <a:fld id="{B6F15528-21DE-4FAA-801E-634DDDAF4B2B}" type="slidenum">
              <a:rPr lang="en-US" sz="1300" i="1">
                <a:latin typeface="Times New Roman" pitchFamily="18" charset="0"/>
                <a:cs typeface="Times New Roman" pitchFamily="18" charset="0"/>
              </a:rPr>
              <a:pPr/>
              <a:t>31</a:t>
            </a:fld>
            <a:endParaRPr lang="en-US" sz="1300" i="1">
              <a:latin typeface="Times New Roman" pitchFamily="18" charset="0"/>
              <a:cs typeface="Times New Roman" pitchFamily="18" charset="0"/>
            </a:endParaRPr>
          </a:p>
        </p:txBody>
      </p:sp>
      <p:sp>
        <p:nvSpPr>
          <p:cNvPr id="2" name="Rectangle 1"/>
          <p:cNvSpPr/>
          <p:nvPr/>
        </p:nvSpPr>
        <p:spPr>
          <a:xfrm>
            <a:off x="1703512" y="188640"/>
            <a:ext cx="8712968" cy="553998"/>
          </a:xfrm>
          <a:prstGeom prst="rect">
            <a:avLst/>
          </a:prstGeom>
        </p:spPr>
        <p:txBody>
          <a:bodyPr wrap="square">
            <a:spAutoFit/>
          </a:bodyPr>
          <a:lstStyle/>
          <a:p>
            <a:pPr algn="just">
              <a:spcBef>
                <a:spcPts val="600"/>
              </a:spcBef>
              <a:spcAft>
                <a:spcPts val="600"/>
              </a:spcAft>
            </a:pPr>
            <a:r>
              <a:rPr lang="en-US" sz="3000" b="1" dirty="0">
                <a:solidFill>
                  <a:srgbClr val="0070C0"/>
                </a:solidFill>
                <a:latin typeface="Times New Roman" pitchFamily="18" charset="0"/>
                <a:cs typeface="Times New Roman" pitchFamily="18" charset="0"/>
              </a:rPr>
              <a:t>2.4</a:t>
            </a:r>
            <a:r>
              <a:rPr lang="vi-VN" sz="3000" b="1" dirty="0">
                <a:solidFill>
                  <a:srgbClr val="0070C0"/>
                </a:solidFill>
                <a:latin typeface="Times New Roman" pitchFamily="18" charset="0"/>
                <a:cs typeface="Times New Roman" pitchFamily="18" charset="0"/>
              </a:rPr>
              <a:t>. ĐỆM  NẮP MÁY</a:t>
            </a:r>
            <a:endParaRPr lang="en-US" sz="3000" b="1" i="1" dirty="0">
              <a:solidFill>
                <a:srgbClr val="0070C0"/>
              </a:solidFill>
              <a:latin typeface="Times New Roman" pitchFamily="18" charset="0"/>
              <a:cs typeface="Times New Roman" pitchFamily="18" charset="0"/>
            </a:endParaRPr>
          </a:p>
        </p:txBody>
      </p:sp>
      <p:sp>
        <p:nvSpPr>
          <p:cNvPr id="3" name="Rectangle 2"/>
          <p:cNvSpPr/>
          <p:nvPr/>
        </p:nvSpPr>
        <p:spPr>
          <a:xfrm>
            <a:off x="1703512" y="3284984"/>
            <a:ext cx="8712968" cy="523220"/>
          </a:xfrm>
          <a:prstGeom prst="rect">
            <a:avLst/>
          </a:prstGeom>
        </p:spPr>
        <p:txBody>
          <a:bodyPr wrap="square">
            <a:spAutoFit/>
          </a:bodyPr>
          <a:lstStyle/>
          <a:p>
            <a:pPr algn="just">
              <a:spcBef>
                <a:spcPts val="600"/>
              </a:spcBef>
              <a:spcAft>
                <a:spcPts val="600"/>
              </a:spcAft>
            </a:pPr>
            <a:r>
              <a:rPr lang="en-US" sz="2800" b="1" dirty="0">
                <a:latin typeface="Times New Roman" pitchFamily="18" charset="0"/>
                <a:cs typeface="Times New Roman" pitchFamily="18" charset="0"/>
              </a:rPr>
              <a:t>   </a:t>
            </a:r>
            <a:endParaRPr lang="vi-VN" sz="2800" dirty="0">
              <a:latin typeface="Times New Roman" pitchFamily="18" charset="0"/>
              <a:cs typeface="Times New Roman" pitchFamily="18" charset="0"/>
            </a:endParaRPr>
          </a:p>
        </p:txBody>
      </p:sp>
      <p:pic>
        <p:nvPicPr>
          <p:cNvPr id="7170" name="Picture 2" descr="2 Lưu Ý Khi Sửa Chữa Nắp Máy Động Cơ Xe Ô Tô Ở HCM 202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5360" y="744124"/>
            <a:ext cx="11593288" cy="55963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403708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Date Placeholder 1"/>
          <p:cNvSpPr>
            <a:spLocks noGrp="1"/>
          </p:cNvSpPr>
          <p:nvPr>
            <p:ph type="dt" sz="half" idx="10"/>
          </p:nvPr>
        </p:nvSpPr>
        <p:spPr>
          <a:xfrm>
            <a:off x="1828800" y="6353629"/>
            <a:ext cx="2286000" cy="365125"/>
          </a:xfrm>
        </p:spPr>
        <p:txBody>
          <a:bodyPr/>
          <a:lstStyle/>
          <a:p>
            <a:r>
              <a:rPr lang="en-US" sz="1300" i="1">
                <a:latin typeface="Times New Roman" pitchFamily="18" charset="0"/>
                <a:cs typeface="Times New Roman" pitchFamily="18" charset="0"/>
              </a:rPr>
              <a:t>Nguyên lý động cơ đốt trong</a:t>
            </a:r>
          </a:p>
        </p:txBody>
      </p:sp>
      <p:sp>
        <p:nvSpPr>
          <p:cNvPr id="10" name="Footer Placeholder 2"/>
          <p:cNvSpPr>
            <a:spLocks noGrp="1"/>
          </p:cNvSpPr>
          <p:nvPr>
            <p:ph type="ftr" sz="quarter" idx="11"/>
          </p:nvPr>
        </p:nvSpPr>
        <p:spPr>
          <a:xfrm>
            <a:off x="4943872" y="6304236"/>
            <a:ext cx="4032448" cy="365125"/>
          </a:xfrm>
        </p:spPr>
        <p:txBody>
          <a:bodyPr/>
          <a:lstStyle/>
          <a:p>
            <a:r>
              <a:rPr lang="en-US" sz="1300" i="1">
                <a:latin typeface="Times New Roman" pitchFamily="18" charset="0"/>
                <a:cs typeface="Times New Roman" pitchFamily="18" charset="0"/>
              </a:rPr>
              <a:t>Chương 2: Những chi tiết cố định trong động cơ đốt trong</a:t>
            </a:r>
          </a:p>
        </p:txBody>
      </p:sp>
      <p:sp>
        <p:nvSpPr>
          <p:cNvPr id="11" name="Slide Number Placeholder 3"/>
          <p:cNvSpPr>
            <a:spLocks noGrp="1"/>
          </p:cNvSpPr>
          <p:nvPr>
            <p:ph type="sldNum" sz="quarter" idx="12"/>
          </p:nvPr>
        </p:nvSpPr>
        <p:spPr>
          <a:xfrm>
            <a:off x="8991600" y="6340476"/>
            <a:ext cx="1219200" cy="365125"/>
          </a:xfrm>
        </p:spPr>
        <p:txBody>
          <a:bodyPr/>
          <a:lstStyle/>
          <a:p>
            <a:fld id="{B6F15528-21DE-4FAA-801E-634DDDAF4B2B}" type="slidenum">
              <a:rPr lang="en-US" sz="1300" i="1">
                <a:latin typeface="Times New Roman" pitchFamily="18" charset="0"/>
                <a:cs typeface="Times New Roman" pitchFamily="18" charset="0"/>
              </a:rPr>
              <a:pPr/>
              <a:t>32</a:t>
            </a:fld>
            <a:endParaRPr lang="en-US" sz="1300" i="1">
              <a:latin typeface="Times New Roman" pitchFamily="18" charset="0"/>
              <a:cs typeface="Times New Roman" pitchFamily="18" charset="0"/>
            </a:endParaRPr>
          </a:p>
        </p:txBody>
      </p:sp>
      <p:sp>
        <p:nvSpPr>
          <p:cNvPr id="2" name="Rectangle 1"/>
          <p:cNvSpPr/>
          <p:nvPr/>
        </p:nvSpPr>
        <p:spPr>
          <a:xfrm>
            <a:off x="236131" y="69679"/>
            <a:ext cx="8712968" cy="553998"/>
          </a:xfrm>
          <a:prstGeom prst="rect">
            <a:avLst/>
          </a:prstGeom>
        </p:spPr>
        <p:txBody>
          <a:bodyPr wrap="square">
            <a:spAutoFit/>
          </a:bodyPr>
          <a:lstStyle/>
          <a:p>
            <a:pPr algn="just">
              <a:spcBef>
                <a:spcPts val="600"/>
              </a:spcBef>
              <a:spcAft>
                <a:spcPts val="600"/>
              </a:spcAft>
            </a:pPr>
            <a:r>
              <a:rPr lang="en-US" sz="3000" b="1" dirty="0">
                <a:solidFill>
                  <a:srgbClr val="0070C0"/>
                </a:solidFill>
                <a:latin typeface="Times New Roman" pitchFamily="18" charset="0"/>
                <a:cs typeface="Times New Roman" pitchFamily="18" charset="0"/>
              </a:rPr>
              <a:t>2.4</a:t>
            </a:r>
            <a:r>
              <a:rPr lang="vi-VN" sz="3000" b="1" dirty="0">
                <a:solidFill>
                  <a:srgbClr val="0070C0"/>
                </a:solidFill>
                <a:latin typeface="Times New Roman" pitchFamily="18" charset="0"/>
                <a:cs typeface="Times New Roman" pitchFamily="18" charset="0"/>
              </a:rPr>
              <a:t>. ĐỆM  NẮP MÁY</a:t>
            </a:r>
            <a:endParaRPr lang="en-US" sz="3000" b="1" i="1" dirty="0">
              <a:solidFill>
                <a:srgbClr val="0070C0"/>
              </a:solidFill>
              <a:latin typeface="Times New Roman" pitchFamily="18" charset="0"/>
              <a:cs typeface="Times New Roman" pitchFamily="18" charset="0"/>
            </a:endParaRPr>
          </a:p>
        </p:txBody>
      </p:sp>
      <p:sp>
        <p:nvSpPr>
          <p:cNvPr id="3" name="Rectangle 2"/>
          <p:cNvSpPr/>
          <p:nvPr/>
        </p:nvSpPr>
        <p:spPr>
          <a:xfrm>
            <a:off x="1703512" y="3284984"/>
            <a:ext cx="8712968" cy="523220"/>
          </a:xfrm>
          <a:prstGeom prst="rect">
            <a:avLst/>
          </a:prstGeom>
        </p:spPr>
        <p:txBody>
          <a:bodyPr wrap="square">
            <a:spAutoFit/>
          </a:bodyPr>
          <a:lstStyle/>
          <a:p>
            <a:pPr algn="just">
              <a:spcBef>
                <a:spcPts val="600"/>
              </a:spcBef>
              <a:spcAft>
                <a:spcPts val="600"/>
              </a:spcAft>
            </a:pPr>
            <a:r>
              <a:rPr lang="en-US" sz="2800" b="1" dirty="0">
                <a:latin typeface="Times New Roman" pitchFamily="18" charset="0"/>
                <a:cs typeface="Times New Roman" pitchFamily="18" charset="0"/>
              </a:rPr>
              <a:t>   </a:t>
            </a:r>
            <a:endParaRPr lang="vi-VN" sz="2800" dirty="0">
              <a:latin typeface="Times New Roman" pitchFamily="18" charset="0"/>
              <a:cs typeface="Times New Roman" pitchFamily="18" charset="0"/>
            </a:endParaRPr>
          </a:p>
        </p:txBody>
      </p:sp>
      <p:sp>
        <p:nvSpPr>
          <p:cNvPr id="8" name="Rectangle 7"/>
          <p:cNvSpPr/>
          <p:nvPr/>
        </p:nvSpPr>
        <p:spPr>
          <a:xfrm>
            <a:off x="251828" y="455523"/>
            <a:ext cx="8712968" cy="553998"/>
          </a:xfrm>
          <a:prstGeom prst="rect">
            <a:avLst/>
          </a:prstGeom>
        </p:spPr>
        <p:txBody>
          <a:bodyPr wrap="square">
            <a:spAutoFit/>
          </a:bodyPr>
          <a:lstStyle/>
          <a:p>
            <a:pPr algn="just">
              <a:spcBef>
                <a:spcPts val="600"/>
              </a:spcBef>
              <a:spcAft>
                <a:spcPts val="600"/>
              </a:spcAft>
            </a:pPr>
            <a:r>
              <a:rPr lang="en-US" sz="3000" b="1" dirty="0" smtClean="0">
                <a:solidFill>
                  <a:srgbClr val="0070C0"/>
                </a:solidFill>
                <a:latin typeface="Times New Roman" pitchFamily="18" charset="0"/>
                <a:cs typeface="Times New Roman" pitchFamily="18" charset="0"/>
              </a:rPr>
              <a:t>VẤN ĐỀ</a:t>
            </a:r>
            <a:r>
              <a:rPr lang="vi-VN" sz="3000" b="1" dirty="0" smtClean="0">
                <a:solidFill>
                  <a:srgbClr val="0070C0"/>
                </a:solidFill>
                <a:latin typeface="Times New Roman" pitchFamily="18" charset="0"/>
                <a:cs typeface="Times New Roman" pitchFamily="18" charset="0"/>
              </a:rPr>
              <a:t> </a:t>
            </a:r>
            <a:r>
              <a:rPr lang="vi-VN" sz="3000" b="1" dirty="0">
                <a:solidFill>
                  <a:srgbClr val="0070C0"/>
                </a:solidFill>
                <a:latin typeface="Times New Roman" pitchFamily="18" charset="0"/>
                <a:cs typeface="Times New Roman" pitchFamily="18" charset="0"/>
              </a:rPr>
              <a:t>ĐỆM  NẮP </a:t>
            </a:r>
            <a:r>
              <a:rPr lang="vi-VN" sz="3000" b="1" dirty="0" smtClean="0">
                <a:solidFill>
                  <a:srgbClr val="0070C0"/>
                </a:solidFill>
                <a:latin typeface="Times New Roman" pitchFamily="18" charset="0"/>
                <a:cs typeface="Times New Roman" pitchFamily="18" charset="0"/>
              </a:rPr>
              <a:t>MÁY</a:t>
            </a:r>
            <a:r>
              <a:rPr lang="en-US" sz="3000" b="1" dirty="0" smtClean="0">
                <a:solidFill>
                  <a:srgbClr val="0070C0"/>
                </a:solidFill>
                <a:latin typeface="Times New Roman" pitchFamily="18" charset="0"/>
                <a:cs typeface="Times New Roman" pitchFamily="18" charset="0"/>
              </a:rPr>
              <a:t> VÀ TỶ SỐ NÉN: </a:t>
            </a:r>
            <a:endParaRPr lang="en-US" sz="3000" b="1" i="1" dirty="0">
              <a:solidFill>
                <a:srgbClr val="0070C0"/>
              </a:solidFill>
              <a:latin typeface="Times New Roman" pitchFamily="18" charset="0"/>
              <a:cs typeface="Times New Roman" pitchFamily="18" charset="0"/>
            </a:endParaRPr>
          </a:p>
        </p:txBody>
      </p:sp>
      <p:pic>
        <p:nvPicPr>
          <p:cNvPr id="12" name="Picture 2" descr="Nắp quy lát động cơ đốt trong"/>
          <p:cNvPicPr>
            <a:picLocks noChangeAspect="1" noChangeArrowheads="1"/>
          </p:cNvPicPr>
          <p:nvPr/>
        </p:nvPicPr>
        <p:blipFill rotWithShape="1">
          <a:blip r:embed="rId2">
            <a:extLst>
              <a:ext uri="{28A0092B-C50C-407E-A947-70E740481C1C}">
                <a14:useLocalDpi xmlns:a14="http://schemas.microsoft.com/office/drawing/2010/main" val="0"/>
              </a:ext>
            </a:extLst>
          </a:blip>
          <a:srcRect t="12702" b="13201"/>
          <a:stretch/>
        </p:blipFill>
        <p:spPr bwMode="auto">
          <a:xfrm>
            <a:off x="3863752" y="1103484"/>
            <a:ext cx="8121552" cy="5200751"/>
          </a:xfrm>
          <a:prstGeom prst="rect">
            <a:avLst/>
          </a:prstGeom>
          <a:noFill/>
          <a:extLst>
            <a:ext uri="{909E8E84-426E-40DD-AFC4-6F175D3DCCD1}">
              <a14:hiddenFill xmlns:a14="http://schemas.microsoft.com/office/drawing/2010/main">
                <a:solidFill>
                  <a:srgbClr val="FFFFFF"/>
                </a:solidFill>
              </a14:hiddenFill>
            </a:ext>
          </a:extLst>
        </p:spPr>
      </p:pic>
      <p:sp>
        <p:nvSpPr>
          <p:cNvPr id="14" name="Rectangle 13"/>
          <p:cNvSpPr/>
          <p:nvPr/>
        </p:nvSpPr>
        <p:spPr>
          <a:xfrm>
            <a:off x="998" y="1253623"/>
            <a:ext cx="3502714" cy="2554545"/>
          </a:xfrm>
          <a:prstGeom prst="rect">
            <a:avLst/>
          </a:prstGeom>
        </p:spPr>
        <p:txBody>
          <a:bodyPr wrap="square">
            <a:spAutoFit/>
          </a:bodyPr>
          <a:lstStyle/>
          <a:p>
            <a:pPr algn="just">
              <a:spcBef>
                <a:spcPts val="600"/>
              </a:spcBef>
              <a:spcAft>
                <a:spcPts val="600"/>
              </a:spcAft>
            </a:pPr>
            <a:r>
              <a:rPr lang="en-US" sz="3000" b="1" dirty="0" smtClean="0">
                <a:solidFill>
                  <a:srgbClr val="0070C0"/>
                </a:solidFill>
                <a:latin typeface="Times New Roman" pitchFamily="18" charset="0"/>
                <a:cs typeface="Times New Roman" pitchFamily="18" charset="0"/>
              </a:rPr>
              <a:t>KHI TĂNG ĐỘ DÀY CỦA ĐỆM NẮP MÁY.</a:t>
            </a:r>
          </a:p>
          <a:p>
            <a:pPr algn="just">
              <a:spcBef>
                <a:spcPts val="600"/>
              </a:spcBef>
              <a:spcAft>
                <a:spcPts val="600"/>
              </a:spcAft>
            </a:pPr>
            <a:r>
              <a:rPr lang="en-US" sz="3000" b="1" i="1" dirty="0" smtClean="0">
                <a:solidFill>
                  <a:srgbClr val="0070C0"/>
                </a:solidFill>
                <a:latin typeface="Times New Roman" pitchFamily="18" charset="0"/>
                <a:cs typeface="Times New Roman" pitchFamily="18" charset="0"/>
              </a:rPr>
              <a:t>TỶ SỐ NÉN THAY ĐỔI THẾ NÀO?</a:t>
            </a:r>
            <a:endParaRPr lang="en-US" sz="3000" b="1" i="1" dirty="0">
              <a:solidFill>
                <a:srgbClr val="0070C0"/>
              </a:solidFill>
              <a:latin typeface="Times New Roman" pitchFamily="18" charset="0"/>
              <a:cs typeface="Times New Roman" pitchFamily="18" charset="0"/>
            </a:endParaRPr>
          </a:p>
        </p:txBody>
      </p:sp>
    </p:spTree>
    <p:extLst>
      <p:ext uri="{BB962C8B-B14F-4D97-AF65-F5344CB8AC3E}">
        <p14:creationId xmlns:p14="http://schemas.microsoft.com/office/powerpoint/2010/main" val="278637527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3"/>
          <p:cNvSpPr>
            <a:spLocks noChangeArrowheads="1"/>
          </p:cNvSpPr>
          <p:nvPr/>
        </p:nvSpPr>
        <p:spPr bwMode="auto">
          <a:xfrm>
            <a:off x="1524001"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4" name="Date Placeholder 1"/>
          <p:cNvSpPr>
            <a:spLocks noGrp="1"/>
          </p:cNvSpPr>
          <p:nvPr>
            <p:ph type="dt" sz="half" idx="10"/>
          </p:nvPr>
        </p:nvSpPr>
        <p:spPr>
          <a:xfrm>
            <a:off x="1828800" y="6353629"/>
            <a:ext cx="2286000" cy="365125"/>
          </a:xfrm>
        </p:spPr>
        <p:txBody>
          <a:bodyPr/>
          <a:lstStyle/>
          <a:p>
            <a:r>
              <a:rPr lang="en-US" sz="1300" i="1">
                <a:latin typeface="Times New Roman" pitchFamily="18" charset="0"/>
                <a:cs typeface="Times New Roman" pitchFamily="18" charset="0"/>
              </a:rPr>
              <a:t>Nguyên lý động cơ đốt trong</a:t>
            </a:r>
          </a:p>
        </p:txBody>
      </p:sp>
      <p:sp>
        <p:nvSpPr>
          <p:cNvPr id="18" name="Footer Placeholder 2"/>
          <p:cNvSpPr>
            <a:spLocks noGrp="1"/>
          </p:cNvSpPr>
          <p:nvPr>
            <p:ph type="ftr" sz="quarter" idx="11"/>
          </p:nvPr>
        </p:nvSpPr>
        <p:spPr>
          <a:xfrm>
            <a:off x="4943872" y="6304236"/>
            <a:ext cx="4032448" cy="365125"/>
          </a:xfrm>
        </p:spPr>
        <p:txBody>
          <a:bodyPr/>
          <a:lstStyle/>
          <a:p>
            <a:r>
              <a:rPr lang="en-US" sz="1300" i="1">
                <a:latin typeface="Times New Roman" pitchFamily="18" charset="0"/>
                <a:cs typeface="Times New Roman" pitchFamily="18" charset="0"/>
              </a:rPr>
              <a:t>Chương 2: Những chi tiết cố định trong động cơ đốt trong</a:t>
            </a:r>
          </a:p>
        </p:txBody>
      </p:sp>
      <p:sp>
        <p:nvSpPr>
          <p:cNvPr id="19" name="Slide Number Placeholder 3"/>
          <p:cNvSpPr>
            <a:spLocks noGrp="1"/>
          </p:cNvSpPr>
          <p:nvPr>
            <p:ph type="sldNum" sz="quarter" idx="12"/>
          </p:nvPr>
        </p:nvSpPr>
        <p:spPr>
          <a:xfrm>
            <a:off x="8991600" y="6340476"/>
            <a:ext cx="1219200" cy="365125"/>
          </a:xfrm>
        </p:spPr>
        <p:txBody>
          <a:bodyPr/>
          <a:lstStyle/>
          <a:p>
            <a:fld id="{B6F15528-21DE-4FAA-801E-634DDDAF4B2B}" type="slidenum">
              <a:rPr lang="en-US" sz="1300" i="1">
                <a:latin typeface="Times New Roman" pitchFamily="18" charset="0"/>
                <a:cs typeface="Times New Roman" pitchFamily="18" charset="0"/>
              </a:rPr>
              <a:pPr/>
              <a:t>33</a:t>
            </a:fld>
            <a:endParaRPr lang="en-US" sz="1300" i="1">
              <a:latin typeface="Times New Roman" pitchFamily="18" charset="0"/>
              <a:cs typeface="Times New Roman" pitchFamily="18" charset="0"/>
            </a:endParaRPr>
          </a:p>
        </p:txBody>
      </p:sp>
      <p:sp>
        <p:nvSpPr>
          <p:cNvPr id="2" name="Rectangle 1"/>
          <p:cNvSpPr/>
          <p:nvPr/>
        </p:nvSpPr>
        <p:spPr>
          <a:xfrm>
            <a:off x="1847529" y="44624"/>
            <a:ext cx="2202847" cy="553998"/>
          </a:xfrm>
          <a:prstGeom prst="rect">
            <a:avLst/>
          </a:prstGeom>
        </p:spPr>
        <p:txBody>
          <a:bodyPr wrap="none">
            <a:spAutoFit/>
          </a:bodyPr>
          <a:lstStyle/>
          <a:p>
            <a:r>
              <a:rPr lang="en-US" sz="3000" b="1">
                <a:solidFill>
                  <a:srgbClr val="0070C0"/>
                </a:solidFill>
                <a:latin typeface="Times New Roman" pitchFamily="18" charset="0"/>
                <a:cs typeface="Times New Roman" pitchFamily="18" charset="0"/>
              </a:rPr>
              <a:t>2.5</a:t>
            </a:r>
            <a:r>
              <a:rPr lang="vi-VN" sz="3000" b="1">
                <a:solidFill>
                  <a:srgbClr val="0070C0"/>
                </a:solidFill>
                <a:latin typeface="Times New Roman" pitchFamily="18" charset="0"/>
                <a:cs typeface="Times New Roman" pitchFamily="18" charset="0"/>
              </a:rPr>
              <a:t>. CẠCTE</a:t>
            </a:r>
            <a:endParaRPr lang="en-US" sz="3000" b="1">
              <a:solidFill>
                <a:srgbClr val="0070C0"/>
              </a:solidFill>
              <a:latin typeface="Times New Roman" pitchFamily="18" charset="0"/>
              <a:cs typeface="Times New Roman" pitchFamily="18"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92240" y="764704"/>
            <a:ext cx="6128097" cy="45683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1631504" y="5229201"/>
            <a:ext cx="8928992" cy="1384995"/>
          </a:xfrm>
          <a:prstGeom prst="rect">
            <a:avLst/>
          </a:prstGeom>
        </p:spPr>
        <p:txBody>
          <a:bodyPr wrap="square">
            <a:spAutoFit/>
          </a:bodyPr>
          <a:lstStyle/>
          <a:p>
            <a:pPr algn="ctr"/>
            <a:r>
              <a:rPr lang="vi-VN" sz="2800" b="1" i="1">
                <a:solidFill>
                  <a:srgbClr val="7030A0"/>
                </a:solidFill>
                <a:latin typeface="Times New Roman" pitchFamily="18" charset="0"/>
                <a:cs typeface="Times New Roman" pitchFamily="18" charset="0"/>
              </a:rPr>
              <a:t>Hình 2.5 Cạcte</a:t>
            </a:r>
            <a:endParaRPr lang="en-US" sz="2800" i="1">
              <a:solidFill>
                <a:srgbClr val="7030A0"/>
              </a:solidFill>
              <a:latin typeface="Times New Roman" pitchFamily="18" charset="0"/>
              <a:cs typeface="Times New Roman" pitchFamily="18" charset="0"/>
            </a:endParaRPr>
          </a:p>
          <a:p>
            <a:pPr algn="ctr"/>
            <a:r>
              <a:rPr lang="vi-VN" sz="2800">
                <a:latin typeface="Times New Roman" pitchFamily="18" charset="0"/>
                <a:cs typeface="Times New Roman" pitchFamily="18" charset="0"/>
              </a:rPr>
              <a:t>1. Thân máy;   2. Cạcte dầu số 2</a:t>
            </a:r>
            <a:endParaRPr lang="en-US" sz="2800">
              <a:latin typeface="Times New Roman" pitchFamily="18" charset="0"/>
              <a:cs typeface="Times New Roman" pitchFamily="18" charset="0"/>
            </a:endParaRPr>
          </a:p>
          <a:p>
            <a:pPr algn="ctr"/>
            <a:r>
              <a:rPr lang="vi-VN" sz="2800">
                <a:latin typeface="Times New Roman" pitchFamily="18" charset="0"/>
                <a:cs typeface="Times New Roman" pitchFamily="18" charset="0"/>
              </a:rPr>
              <a:t>A Cạcte dầu không có tấm ngăn;     B Cạcte dầu có tấm ngăn.</a:t>
            </a:r>
            <a:endParaRPr lang="en-US" sz="2800">
              <a:latin typeface="Times New Roman" pitchFamily="18" charset="0"/>
              <a:cs typeface="Times New Roman" pitchFamily="18" charset="0"/>
            </a:endParaRPr>
          </a:p>
        </p:txBody>
      </p:sp>
    </p:spTree>
    <p:extLst>
      <p:ext uri="{BB962C8B-B14F-4D97-AF65-F5344CB8AC3E}">
        <p14:creationId xmlns:p14="http://schemas.microsoft.com/office/powerpoint/2010/main" val="28933986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Date Placeholder 1"/>
          <p:cNvSpPr>
            <a:spLocks noGrp="1"/>
          </p:cNvSpPr>
          <p:nvPr>
            <p:ph type="dt" sz="half" idx="10"/>
          </p:nvPr>
        </p:nvSpPr>
        <p:spPr>
          <a:xfrm>
            <a:off x="1828800" y="6353629"/>
            <a:ext cx="2286000" cy="365125"/>
          </a:xfrm>
        </p:spPr>
        <p:txBody>
          <a:bodyPr/>
          <a:lstStyle/>
          <a:p>
            <a:r>
              <a:rPr lang="en-US" sz="1300" i="1">
                <a:latin typeface="Times New Roman" pitchFamily="18" charset="0"/>
                <a:cs typeface="Times New Roman" pitchFamily="18" charset="0"/>
              </a:rPr>
              <a:t>Nguyên lý động cơ đốt trong</a:t>
            </a:r>
          </a:p>
        </p:txBody>
      </p:sp>
      <p:sp>
        <p:nvSpPr>
          <p:cNvPr id="7" name="Footer Placeholder 2"/>
          <p:cNvSpPr>
            <a:spLocks noGrp="1"/>
          </p:cNvSpPr>
          <p:nvPr>
            <p:ph type="ftr" sz="quarter" idx="11"/>
          </p:nvPr>
        </p:nvSpPr>
        <p:spPr>
          <a:xfrm>
            <a:off x="4943872" y="6304236"/>
            <a:ext cx="4032448" cy="365125"/>
          </a:xfrm>
        </p:spPr>
        <p:txBody>
          <a:bodyPr/>
          <a:lstStyle/>
          <a:p>
            <a:r>
              <a:rPr lang="en-US" sz="1300" i="1">
                <a:latin typeface="Times New Roman" pitchFamily="18" charset="0"/>
                <a:cs typeface="Times New Roman" pitchFamily="18" charset="0"/>
              </a:rPr>
              <a:t>Chương 2: Những chi tiết cố định trong động cơ đốt trong</a:t>
            </a:r>
          </a:p>
        </p:txBody>
      </p:sp>
      <p:sp>
        <p:nvSpPr>
          <p:cNvPr id="8" name="Slide Number Placeholder 3"/>
          <p:cNvSpPr>
            <a:spLocks noGrp="1"/>
          </p:cNvSpPr>
          <p:nvPr>
            <p:ph type="sldNum" sz="quarter" idx="12"/>
          </p:nvPr>
        </p:nvSpPr>
        <p:spPr>
          <a:xfrm>
            <a:off x="8991600" y="6340476"/>
            <a:ext cx="1219200" cy="365125"/>
          </a:xfrm>
        </p:spPr>
        <p:txBody>
          <a:bodyPr/>
          <a:lstStyle/>
          <a:p>
            <a:fld id="{B6F15528-21DE-4FAA-801E-634DDDAF4B2B}" type="slidenum">
              <a:rPr lang="en-US" sz="1300" i="1">
                <a:latin typeface="Times New Roman" pitchFamily="18" charset="0"/>
                <a:cs typeface="Times New Roman" pitchFamily="18" charset="0"/>
              </a:rPr>
              <a:pPr/>
              <a:t>34</a:t>
            </a:fld>
            <a:endParaRPr lang="en-US" sz="1300" i="1">
              <a:latin typeface="Times New Roman" pitchFamily="18" charset="0"/>
              <a:cs typeface="Times New Roman" pitchFamily="18" charset="0"/>
            </a:endParaRPr>
          </a:p>
        </p:txBody>
      </p:sp>
      <p:sp>
        <p:nvSpPr>
          <p:cNvPr id="2" name="Rectangle 1"/>
          <p:cNvSpPr/>
          <p:nvPr/>
        </p:nvSpPr>
        <p:spPr>
          <a:xfrm>
            <a:off x="335360" y="44625"/>
            <a:ext cx="11377264" cy="3416320"/>
          </a:xfrm>
          <a:prstGeom prst="rect">
            <a:avLst/>
          </a:prstGeom>
        </p:spPr>
        <p:txBody>
          <a:bodyPr wrap="square">
            <a:spAutoFit/>
          </a:bodyPr>
          <a:lstStyle/>
          <a:p>
            <a:pPr algn="just">
              <a:spcBef>
                <a:spcPts val="600"/>
              </a:spcBef>
              <a:spcAft>
                <a:spcPts val="600"/>
              </a:spcAft>
            </a:pPr>
            <a:r>
              <a:rPr lang="en-US" sz="2800" b="1" dirty="0">
                <a:latin typeface="Times New Roman" pitchFamily="18" charset="0"/>
                <a:cs typeface="Times New Roman" pitchFamily="18" charset="0"/>
              </a:rPr>
              <a:t>   </a:t>
            </a:r>
            <a:r>
              <a:rPr lang="en-US" sz="2800" b="1" dirty="0">
                <a:solidFill>
                  <a:srgbClr val="C00000"/>
                </a:solidFill>
                <a:latin typeface="Times New Roman" pitchFamily="18" charset="0"/>
                <a:cs typeface="Times New Roman" pitchFamily="18" charset="0"/>
              </a:rPr>
              <a:t>2.5.</a:t>
            </a:r>
            <a:r>
              <a:rPr lang="vi-VN" sz="2800" b="1" dirty="0">
                <a:solidFill>
                  <a:srgbClr val="C00000"/>
                </a:solidFill>
                <a:latin typeface="Times New Roman" pitchFamily="18" charset="0"/>
                <a:cs typeface="Times New Roman" pitchFamily="18" charset="0"/>
              </a:rPr>
              <a:t>1.</a:t>
            </a:r>
            <a:r>
              <a:rPr lang="en-US" sz="2800" b="1" dirty="0">
                <a:solidFill>
                  <a:srgbClr val="C00000"/>
                </a:solidFill>
                <a:latin typeface="Times New Roman" pitchFamily="18" charset="0"/>
                <a:cs typeface="Times New Roman" pitchFamily="18" charset="0"/>
              </a:rPr>
              <a:t> </a:t>
            </a:r>
            <a:r>
              <a:rPr lang="vi-VN" sz="2800" b="1" dirty="0">
                <a:solidFill>
                  <a:srgbClr val="C00000"/>
                </a:solidFill>
                <a:latin typeface="Times New Roman" pitchFamily="18" charset="0"/>
                <a:cs typeface="Times New Roman" pitchFamily="18" charset="0"/>
              </a:rPr>
              <a:t>Công dụng: </a:t>
            </a:r>
            <a:r>
              <a:rPr lang="vi-VN" sz="2800" dirty="0">
                <a:latin typeface="Times New Roman" pitchFamily="18" charset="0"/>
                <a:cs typeface="Times New Roman" pitchFamily="18" charset="0"/>
              </a:rPr>
              <a:t>Cạcte được kết nối với phần dưới của hộp trục khuỷu qua trung gian của joint làm kín. </a:t>
            </a:r>
            <a:endParaRPr lang="en-US" sz="2800" dirty="0">
              <a:latin typeface="Times New Roman" pitchFamily="18" charset="0"/>
              <a:cs typeface="Times New Roman" pitchFamily="18" charset="0"/>
            </a:endParaRPr>
          </a:p>
          <a:p>
            <a:pPr algn="just">
              <a:spcBef>
                <a:spcPts val="600"/>
              </a:spcBef>
              <a:spcAft>
                <a:spcPts val="600"/>
              </a:spcAft>
            </a:pPr>
            <a:r>
              <a:rPr lang="en-US" sz="2800" b="1" dirty="0">
                <a:latin typeface="Times New Roman" pitchFamily="18" charset="0"/>
                <a:cs typeface="Times New Roman" pitchFamily="18" charset="0"/>
              </a:rPr>
              <a:t>   </a:t>
            </a:r>
            <a:r>
              <a:rPr lang="en-US" sz="2800" b="1" dirty="0">
                <a:solidFill>
                  <a:srgbClr val="C00000"/>
                </a:solidFill>
                <a:latin typeface="Times New Roman" pitchFamily="18" charset="0"/>
                <a:cs typeface="Times New Roman" pitchFamily="18" charset="0"/>
              </a:rPr>
              <a:t>2.5.</a:t>
            </a:r>
            <a:r>
              <a:rPr lang="vi-VN" sz="2800" b="1" dirty="0">
                <a:solidFill>
                  <a:srgbClr val="C00000"/>
                </a:solidFill>
                <a:latin typeface="Times New Roman" pitchFamily="18" charset="0"/>
                <a:cs typeface="Times New Roman" pitchFamily="18" charset="0"/>
              </a:rPr>
              <a:t>2.</a:t>
            </a:r>
            <a:r>
              <a:rPr lang="en-US" sz="2800" b="1" dirty="0">
                <a:solidFill>
                  <a:srgbClr val="C00000"/>
                </a:solidFill>
                <a:latin typeface="Times New Roman" pitchFamily="18" charset="0"/>
                <a:cs typeface="Times New Roman" pitchFamily="18" charset="0"/>
              </a:rPr>
              <a:t> </a:t>
            </a:r>
            <a:r>
              <a:rPr lang="vi-VN" sz="2800" b="1" dirty="0">
                <a:solidFill>
                  <a:srgbClr val="C00000"/>
                </a:solidFill>
                <a:latin typeface="Times New Roman" pitchFamily="18" charset="0"/>
                <a:cs typeface="Times New Roman" pitchFamily="18" charset="0"/>
              </a:rPr>
              <a:t>Yêu cầu</a:t>
            </a:r>
            <a:r>
              <a:rPr lang="vi-VN" sz="2800" dirty="0">
                <a:solidFill>
                  <a:srgbClr val="C00000"/>
                </a:solidFill>
                <a:latin typeface="Times New Roman" pitchFamily="18" charset="0"/>
                <a:cs typeface="Times New Roman" pitchFamily="18" charset="0"/>
              </a:rPr>
              <a:t>: </a:t>
            </a:r>
            <a:r>
              <a:rPr lang="vi-VN" sz="2800" dirty="0">
                <a:latin typeface="Times New Roman" pitchFamily="18" charset="0"/>
                <a:cs typeface="Times New Roman" pitchFamily="18" charset="0"/>
              </a:rPr>
              <a:t>Cạcte dùng để chứa dầu làm mát và bôi trơn khi động cơ làm việc, ngoài ra nó còn có tác dụng che kín các chi tiết bên trong hộp trục khuỷu.</a:t>
            </a:r>
            <a:endParaRPr lang="en-US" sz="2800" dirty="0">
              <a:latin typeface="Times New Roman" pitchFamily="18" charset="0"/>
              <a:cs typeface="Times New Roman" pitchFamily="18" charset="0"/>
            </a:endParaRPr>
          </a:p>
          <a:p>
            <a:pPr algn="just">
              <a:spcBef>
                <a:spcPts val="600"/>
              </a:spcBef>
              <a:spcAft>
                <a:spcPts val="600"/>
              </a:spcAft>
            </a:pPr>
            <a:r>
              <a:rPr lang="en-US" sz="2800" b="1" dirty="0">
                <a:latin typeface="Times New Roman" pitchFamily="18" charset="0"/>
                <a:cs typeface="Times New Roman" pitchFamily="18" charset="0"/>
              </a:rPr>
              <a:t>   </a:t>
            </a:r>
            <a:r>
              <a:rPr lang="en-US" sz="2800" b="1" dirty="0">
                <a:solidFill>
                  <a:srgbClr val="C00000"/>
                </a:solidFill>
                <a:latin typeface="Times New Roman" pitchFamily="18" charset="0"/>
                <a:cs typeface="Times New Roman" pitchFamily="18" charset="0"/>
              </a:rPr>
              <a:t>2.5.</a:t>
            </a:r>
            <a:r>
              <a:rPr lang="vi-VN" sz="2800" b="1" dirty="0">
                <a:solidFill>
                  <a:srgbClr val="C00000"/>
                </a:solidFill>
                <a:latin typeface="Times New Roman" pitchFamily="18" charset="0"/>
                <a:cs typeface="Times New Roman" pitchFamily="18" charset="0"/>
              </a:rPr>
              <a:t>3.</a:t>
            </a:r>
            <a:r>
              <a:rPr lang="en-US" sz="2800" b="1" dirty="0">
                <a:solidFill>
                  <a:srgbClr val="C00000"/>
                </a:solidFill>
                <a:latin typeface="Times New Roman" pitchFamily="18" charset="0"/>
                <a:cs typeface="Times New Roman" pitchFamily="18" charset="0"/>
              </a:rPr>
              <a:t> </a:t>
            </a:r>
            <a:r>
              <a:rPr lang="vi-VN" sz="2800" b="1" dirty="0">
                <a:solidFill>
                  <a:srgbClr val="C00000"/>
                </a:solidFill>
                <a:latin typeface="Times New Roman" pitchFamily="18" charset="0"/>
                <a:cs typeface="Times New Roman" pitchFamily="18" charset="0"/>
              </a:rPr>
              <a:t>Vật liệu chế tạo</a:t>
            </a:r>
            <a:r>
              <a:rPr lang="vi-VN" sz="2800" dirty="0">
                <a:solidFill>
                  <a:srgbClr val="C00000"/>
                </a:solidFill>
                <a:latin typeface="Times New Roman" pitchFamily="18" charset="0"/>
                <a:cs typeface="Times New Roman" pitchFamily="18" charset="0"/>
              </a:rPr>
              <a:t>: </a:t>
            </a:r>
            <a:r>
              <a:rPr lang="vi-VN" sz="2800" dirty="0">
                <a:latin typeface="Times New Roman" pitchFamily="18" charset="0"/>
                <a:cs typeface="Times New Roman" pitchFamily="18" charset="0"/>
              </a:rPr>
              <a:t>Cạcte của động cơ ôtô thường làm bằng thép cán, một số khác thường dùng hợp kim gang hoặc hợp kim nhôm.</a:t>
            </a:r>
          </a:p>
        </p:txBody>
      </p:sp>
      <p:sp>
        <p:nvSpPr>
          <p:cNvPr id="3" name="Rectangle 2"/>
          <p:cNvSpPr/>
          <p:nvPr/>
        </p:nvSpPr>
        <p:spPr>
          <a:xfrm>
            <a:off x="335360" y="3568459"/>
            <a:ext cx="11377264" cy="1815882"/>
          </a:xfrm>
          <a:prstGeom prst="rect">
            <a:avLst/>
          </a:prstGeom>
        </p:spPr>
        <p:txBody>
          <a:bodyPr wrap="square">
            <a:spAutoFit/>
          </a:bodyPr>
          <a:lstStyle/>
          <a:p>
            <a:pPr algn="just"/>
            <a:r>
              <a:rPr lang="en-US" sz="2800" b="1" dirty="0">
                <a:latin typeface="Times New Roman" pitchFamily="18" charset="0"/>
                <a:cs typeface="Times New Roman" pitchFamily="18" charset="0"/>
              </a:rPr>
              <a:t>   </a:t>
            </a:r>
            <a:r>
              <a:rPr lang="en-US" sz="2800" b="1" dirty="0">
                <a:solidFill>
                  <a:srgbClr val="C00000"/>
                </a:solidFill>
                <a:latin typeface="Times New Roman" pitchFamily="18" charset="0"/>
                <a:cs typeface="Times New Roman" pitchFamily="18" charset="0"/>
              </a:rPr>
              <a:t>2.5.</a:t>
            </a:r>
            <a:r>
              <a:rPr lang="vi-VN" sz="2800" b="1" dirty="0">
                <a:solidFill>
                  <a:srgbClr val="C00000"/>
                </a:solidFill>
                <a:latin typeface="Times New Roman" pitchFamily="18" charset="0"/>
                <a:cs typeface="Times New Roman" pitchFamily="18" charset="0"/>
              </a:rPr>
              <a:t>4.</a:t>
            </a:r>
            <a:r>
              <a:rPr lang="en-US" sz="2800" b="1" dirty="0">
                <a:solidFill>
                  <a:srgbClr val="C00000"/>
                </a:solidFill>
                <a:latin typeface="Times New Roman" pitchFamily="18" charset="0"/>
                <a:cs typeface="Times New Roman" pitchFamily="18" charset="0"/>
              </a:rPr>
              <a:t> </a:t>
            </a:r>
            <a:r>
              <a:rPr lang="vi-VN" sz="2800" b="1" dirty="0">
                <a:solidFill>
                  <a:srgbClr val="C00000"/>
                </a:solidFill>
                <a:latin typeface="Times New Roman" pitchFamily="18" charset="0"/>
                <a:cs typeface="Times New Roman" pitchFamily="18" charset="0"/>
              </a:rPr>
              <a:t>Kết cấu </a:t>
            </a:r>
            <a:r>
              <a:rPr lang="vi-VN" sz="2800" b="1" dirty="0" smtClean="0">
                <a:solidFill>
                  <a:srgbClr val="C00000"/>
                </a:solidFill>
                <a:latin typeface="Times New Roman" pitchFamily="18" charset="0"/>
                <a:cs typeface="Times New Roman" pitchFamily="18" charset="0"/>
              </a:rPr>
              <a:t>cạcte</a:t>
            </a:r>
            <a:r>
              <a:rPr lang="vi-VN" sz="2800" dirty="0">
                <a:solidFill>
                  <a:srgbClr val="C00000"/>
                </a:solidFill>
                <a:latin typeface="Times New Roman" pitchFamily="18" charset="0"/>
                <a:cs typeface="Times New Roman" pitchFamily="18" charset="0"/>
              </a:rPr>
              <a:t>: </a:t>
            </a:r>
            <a:r>
              <a:rPr lang="vi-VN" sz="2800" dirty="0">
                <a:latin typeface="Times New Roman" pitchFamily="18" charset="0"/>
                <a:cs typeface="Times New Roman" pitchFamily="18" charset="0"/>
              </a:rPr>
              <a:t>Bên dưới có bố trí nắp xả nhớt, bên trong có bố trí 1 vách ngăn và bên dưới vách ngăn bố trí lọc của hệ thống bôi trơn. Vách ngăn dùng để giảm dao động, đồng thời đảm bảo được nhớt luôn ngập lọc thô khi xe chuyển động ở mặt đường nghiêng, khi phanh xe hoặc khi tăng tốc.</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255228114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Date Placeholder 1"/>
          <p:cNvSpPr>
            <a:spLocks noGrp="1"/>
          </p:cNvSpPr>
          <p:nvPr>
            <p:ph type="dt" sz="half" idx="10"/>
          </p:nvPr>
        </p:nvSpPr>
        <p:spPr>
          <a:xfrm>
            <a:off x="1828800" y="6353629"/>
            <a:ext cx="2286000" cy="365125"/>
          </a:xfrm>
        </p:spPr>
        <p:txBody>
          <a:bodyPr/>
          <a:lstStyle/>
          <a:p>
            <a:r>
              <a:rPr lang="en-US" sz="1300" i="1">
                <a:latin typeface="Times New Roman" pitchFamily="18" charset="0"/>
                <a:cs typeface="Times New Roman" pitchFamily="18" charset="0"/>
              </a:rPr>
              <a:t>Nguyên lý động cơ đốt trong</a:t>
            </a:r>
          </a:p>
        </p:txBody>
      </p:sp>
      <p:sp>
        <p:nvSpPr>
          <p:cNvPr id="7" name="Footer Placeholder 2"/>
          <p:cNvSpPr>
            <a:spLocks noGrp="1"/>
          </p:cNvSpPr>
          <p:nvPr>
            <p:ph type="ftr" sz="quarter" idx="11"/>
          </p:nvPr>
        </p:nvSpPr>
        <p:spPr>
          <a:xfrm>
            <a:off x="4943872" y="6304236"/>
            <a:ext cx="4032448" cy="365125"/>
          </a:xfrm>
        </p:spPr>
        <p:txBody>
          <a:bodyPr/>
          <a:lstStyle/>
          <a:p>
            <a:r>
              <a:rPr lang="en-US" sz="1300" i="1">
                <a:latin typeface="Times New Roman" pitchFamily="18" charset="0"/>
                <a:cs typeface="Times New Roman" pitchFamily="18" charset="0"/>
              </a:rPr>
              <a:t>Chương 2: Những chi tiết cố định trong động cơ đốt trong</a:t>
            </a:r>
          </a:p>
        </p:txBody>
      </p:sp>
      <p:sp>
        <p:nvSpPr>
          <p:cNvPr id="8" name="Slide Number Placeholder 3"/>
          <p:cNvSpPr>
            <a:spLocks noGrp="1"/>
          </p:cNvSpPr>
          <p:nvPr>
            <p:ph type="sldNum" sz="quarter" idx="12"/>
          </p:nvPr>
        </p:nvSpPr>
        <p:spPr>
          <a:xfrm>
            <a:off x="8991600" y="6340476"/>
            <a:ext cx="1219200" cy="365125"/>
          </a:xfrm>
        </p:spPr>
        <p:txBody>
          <a:bodyPr/>
          <a:lstStyle/>
          <a:p>
            <a:fld id="{B6F15528-21DE-4FAA-801E-634DDDAF4B2B}" type="slidenum">
              <a:rPr lang="en-US" sz="1300" i="1">
                <a:latin typeface="Times New Roman" pitchFamily="18" charset="0"/>
                <a:cs typeface="Times New Roman" pitchFamily="18" charset="0"/>
              </a:rPr>
              <a:pPr/>
              <a:t>35</a:t>
            </a:fld>
            <a:endParaRPr lang="en-US" sz="1300" i="1">
              <a:latin typeface="Times New Roman" pitchFamily="18" charset="0"/>
              <a:cs typeface="Times New Roman" pitchFamily="18" charset="0"/>
            </a:endParaRPr>
          </a:p>
        </p:txBody>
      </p:sp>
      <p:sp>
        <p:nvSpPr>
          <p:cNvPr id="2" name="Rectangle 1"/>
          <p:cNvSpPr/>
          <p:nvPr/>
        </p:nvSpPr>
        <p:spPr>
          <a:xfrm>
            <a:off x="1775520" y="44625"/>
            <a:ext cx="8712968" cy="4031873"/>
          </a:xfrm>
          <a:prstGeom prst="rect">
            <a:avLst/>
          </a:prstGeom>
        </p:spPr>
        <p:txBody>
          <a:bodyPr wrap="square">
            <a:spAutoFit/>
          </a:bodyPr>
          <a:lstStyle/>
          <a:p>
            <a:pPr algn="just">
              <a:spcBef>
                <a:spcPts val="600"/>
              </a:spcBef>
              <a:spcAft>
                <a:spcPts val="600"/>
              </a:spcAft>
            </a:pPr>
            <a:r>
              <a:rPr lang="vi-VN" sz="2800" b="1" dirty="0">
                <a:solidFill>
                  <a:srgbClr val="FF0000"/>
                </a:solidFill>
                <a:latin typeface="Times New Roman" pitchFamily="18" charset="0"/>
                <a:cs typeface="Times New Roman" pitchFamily="18" charset="0"/>
              </a:rPr>
              <a:t>QUÁ TRÌNH GIA CÔNG CHẾ TẠO MỘT ĐỘNG CƠ</a:t>
            </a:r>
          </a:p>
          <a:p>
            <a:pPr algn="just">
              <a:spcBef>
                <a:spcPts val="600"/>
              </a:spcBef>
              <a:spcAft>
                <a:spcPts val="600"/>
              </a:spcAft>
            </a:pPr>
            <a:endParaRPr lang="vi-VN" sz="2800" b="1" dirty="0">
              <a:solidFill>
                <a:srgbClr val="FF0000"/>
              </a:solidFill>
              <a:latin typeface="Times New Roman" pitchFamily="18" charset="0"/>
              <a:cs typeface="Times New Roman" pitchFamily="18" charset="0"/>
            </a:endParaRPr>
          </a:p>
          <a:p>
            <a:pPr algn="just">
              <a:spcBef>
                <a:spcPts val="600"/>
              </a:spcBef>
              <a:spcAft>
                <a:spcPts val="600"/>
              </a:spcAft>
            </a:pPr>
            <a:endParaRPr lang="vi-VN" sz="2800" b="1" dirty="0">
              <a:solidFill>
                <a:srgbClr val="FF0000"/>
              </a:solidFill>
              <a:latin typeface="Times New Roman" pitchFamily="18" charset="0"/>
              <a:cs typeface="Times New Roman" pitchFamily="18" charset="0"/>
            </a:endParaRPr>
          </a:p>
          <a:p>
            <a:pPr algn="just">
              <a:spcBef>
                <a:spcPts val="600"/>
              </a:spcBef>
              <a:spcAft>
                <a:spcPts val="600"/>
              </a:spcAft>
            </a:pPr>
            <a:endParaRPr lang="vi-VN" sz="2800" b="1" dirty="0">
              <a:solidFill>
                <a:srgbClr val="FF0000"/>
              </a:solidFill>
              <a:latin typeface="Times New Roman" pitchFamily="18" charset="0"/>
              <a:cs typeface="Times New Roman" pitchFamily="18" charset="0"/>
            </a:endParaRPr>
          </a:p>
          <a:p>
            <a:pPr algn="just">
              <a:spcBef>
                <a:spcPts val="600"/>
              </a:spcBef>
              <a:spcAft>
                <a:spcPts val="600"/>
              </a:spcAft>
            </a:pPr>
            <a:endParaRPr lang="vi-VN" sz="2800" b="1" dirty="0">
              <a:solidFill>
                <a:srgbClr val="FF0000"/>
              </a:solidFill>
              <a:latin typeface="Times New Roman" pitchFamily="18" charset="0"/>
              <a:cs typeface="Times New Roman" pitchFamily="18" charset="0"/>
            </a:endParaRPr>
          </a:p>
          <a:p>
            <a:pPr algn="just">
              <a:spcBef>
                <a:spcPts val="600"/>
              </a:spcBef>
              <a:spcAft>
                <a:spcPts val="600"/>
              </a:spcAft>
            </a:pPr>
            <a:r>
              <a:rPr lang="en-US" sz="2800" b="1" dirty="0" smtClean="0">
                <a:solidFill>
                  <a:srgbClr val="FF0000"/>
                </a:solidFill>
                <a:latin typeface="Times New Roman" pitchFamily="18" charset="0"/>
                <a:cs typeface="Times New Roman" pitchFamily="18" charset="0"/>
                <a:hlinkClick r:id="rId2" action="ppaction://hlinkfile"/>
              </a:rPr>
              <a:t>BMW Engine Block Casting - HOW IT'S MADE.mp4</a:t>
            </a:r>
            <a:endParaRPr lang="vi-VN" sz="2800" b="1" dirty="0">
              <a:solidFill>
                <a:srgbClr val="FF0000"/>
              </a:solidFill>
              <a:latin typeface="Times New Roman" pitchFamily="18" charset="0"/>
              <a:cs typeface="Times New Roman" pitchFamily="18" charset="0"/>
            </a:endParaRPr>
          </a:p>
          <a:p>
            <a:pPr algn="just">
              <a:spcBef>
                <a:spcPts val="600"/>
              </a:spcBef>
              <a:spcAft>
                <a:spcPts val="600"/>
              </a:spcAft>
            </a:pPr>
            <a:endParaRPr lang="vi-VN" sz="2800"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479026755"/>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3009</TotalTime>
  <Words>3047</Words>
  <Application>Microsoft Office PowerPoint</Application>
  <PresentationFormat>Widescreen</PresentationFormat>
  <Paragraphs>264</Paragraphs>
  <Slides>35</Slides>
  <Notes>4</Notes>
  <HiddenSlides>0</HiddenSlides>
  <MMClips>2</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35</vt:i4>
      </vt:variant>
    </vt:vector>
  </HeadingPairs>
  <TitlesOfParts>
    <vt:vector size="42" baseType="lpstr">
      <vt:lpstr>Arial</vt:lpstr>
      <vt:lpstr>Calibri</vt:lpstr>
      <vt:lpstr>Constantia</vt:lpstr>
      <vt:lpstr>Times New Roman</vt:lpstr>
      <vt:lpstr>Wingdings</vt:lpstr>
      <vt:lpstr>Wingdings 2</vt:lpstr>
      <vt:lpstr>Flow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TRƯỜNG ĐẠI HỌC SƯ PHẠM KỸ THUẬT TP.HCM KHOA SƯ PHẠM KỸ THUẬT</dc:title>
  <dc:creator>VANTIEN</dc:creator>
  <cp:lastModifiedBy>Hoàng Phúc Bảo</cp:lastModifiedBy>
  <cp:revision>445</cp:revision>
  <dcterms:created xsi:type="dcterms:W3CDTF">2012-02-24T02:35:30Z</dcterms:created>
  <dcterms:modified xsi:type="dcterms:W3CDTF">2021-11-18T04:09:07Z</dcterms:modified>
</cp:coreProperties>
</file>