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Default Extension="avi" ContentType="video/x-msvide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Override1.xml" ContentType="application/vnd.openxmlformats-officedocument.themeOverrid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44" r:id="rId1"/>
  </p:sldMasterIdLst>
  <p:notesMasterIdLst>
    <p:notesMasterId r:id="rId70"/>
  </p:notesMasterIdLst>
  <p:sldIdLst>
    <p:sldId id="257" r:id="rId2"/>
    <p:sldId id="372" r:id="rId3"/>
    <p:sldId id="258" r:id="rId4"/>
    <p:sldId id="259" r:id="rId5"/>
    <p:sldId id="343" r:id="rId6"/>
    <p:sldId id="344" r:id="rId7"/>
    <p:sldId id="345" r:id="rId8"/>
    <p:sldId id="346" r:id="rId9"/>
    <p:sldId id="262" r:id="rId10"/>
    <p:sldId id="347" r:id="rId11"/>
    <p:sldId id="348" r:id="rId12"/>
    <p:sldId id="349" r:id="rId13"/>
    <p:sldId id="350" r:id="rId14"/>
    <p:sldId id="352" r:id="rId15"/>
    <p:sldId id="353" r:id="rId16"/>
    <p:sldId id="354" r:id="rId17"/>
    <p:sldId id="356" r:id="rId18"/>
    <p:sldId id="357" r:id="rId19"/>
    <p:sldId id="369" r:id="rId20"/>
    <p:sldId id="358" r:id="rId21"/>
    <p:sldId id="359" r:id="rId22"/>
    <p:sldId id="360" r:id="rId23"/>
    <p:sldId id="361" r:id="rId24"/>
    <p:sldId id="362" r:id="rId25"/>
    <p:sldId id="363" r:id="rId26"/>
    <p:sldId id="364" r:id="rId27"/>
    <p:sldId id="371" r:id="rId28"/>
    <p:sldId id="365" r:id="rId29"/>
    <p:sldId id="366" r:id="rId30"/>
    <p:sldId id="367" r:id="rId31"/>
    <p:sldId id="368" r:id="rId32"/>
    <p:sldId id="370" r:id="rId33"/>
    <p:sldId id="304" r:id="rId34"/>
    <p:sldId id="305" r:id="rId35"/>
    <p:sldId id="306" r:id="rId36"/>
    <p:sldId id="307" r:id="rId37"/>
    <p:sldId id="308" r:id="rId38"/>
    <p:sldId id="313" r:id="rId39"/>
    <p:sldId id="312" r:id="rId40"/>
    <p:sldId id="311" r:id="rId41"/>
    <p:sldId id="310" r:id="rId42"/>
    <p:sldId id="309" r:id="rId43"/>
    <p:sldId id="317" r:id="rId44"/>
    <p:sldId id="318" r:id="rId45"/>
    <p:sldId id="319" r:id="rId46"/>
    <p:sldId id="320" r:id="rId47"/>
    <p:sldId id="321" r:id="rId48"/>
    <p:sldId id="322" r:id="rId49"/>
    <p:sldId id="323" r:id="rId50"/>
    <p:sldId id="324" r:id="rId51"/>
    <p:sldId id="326" r:id="rId52"/>
    <p:sldId id="327" r:id="rId53"/>
    <p:sldId id="328" r:id="rId54"/>
    <p:sldId id="329" r:id="rId55"/>
    <p:sldId id="330" r:id="rId56"/>
    <p:sldId id="331" r:id="rId57"/>
    <p:sldId id="332" r:id="rId58"/>
    <p:sldId id="333" r:id="rId59"/>
    <p:sldId id="334" r:id="rId60"/>
    <p:sldId id="335" r:id="rId61"/>
    <p:sldId id="336" r:id="rId62"/>
    <p:sldId id="337" r:id="rId63"/>
    <p:sldId id="373" r:id="rId64"/>
    <p:sldId id="338" r:id="rId65"/>
    <p:sldId id="339" r:id="rId66"/>
    <p:sldId id="340" r:id="rId67"/>
    <p:sldId id="341" r:id="rId68"/>
    <p:sldId id="342" r:id="rId69"/>
  </p:sldIdLst>
  <p:sldSz cx="9144000" cy="6858000" type="screen4x3"/>
  <p:notesSz cx="6858000" cy="9144000"/>
  <p:defaultTextStyle>
    <a:defPPr>
      <a:defRPr lang="vi-V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E015F"/>
    <a:srgbClr val="FF3399"/>
    <a:srgbClr val="3399FF"/>
    <a:srgbClr val="993366"/>
    <a:srgbClr val="990000"/>
    <a:srgbClr val="000066"/>
    <a:srgbClr val="009900"/>
    <a:srgbClr val="CCFFCC"/>
    <a:srgbClr val="33CCFF"/>
    <a:srgbClr val="00FF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588" autoAdjust="0"/>
    <p:restoredTop sz="98224" autoAdjust="0"/>
  </p:normalViewPr>
  <p:slideViewPr>
    <p:cSldViewPr>
      <p:cViewPr varScale="1">
        <p:scale>
          <a:sx n="71" d="100"/>
          <a:sy n="71" d="100"/>
        </p:scale>
        <p:origin x="1308" y="6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7044"/>
    </p:cViewPr>
  </p:sorterViewPr>
  <p:notesViewPr>
    <p:cSldViewPr>
      <p:cViewPr varScale="1">
        <p:scale>
          <a:sx n="53" d="100"/>
          <a:sy n="53" d="100"/>
        </p:scale>
        <p:origin x="-2820" y="-90"/>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 Type="http://schemas.openxmlformats.org/officeDocument/2006/relationships/slide" Target="slides/slide6.xml"/><Relationship Id="rId71"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vi-VN"/>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06FBBFD-995D-4567-A039-0016D472CE99}" type="datetimeFigureOut">
              <a:rPr lang="vi-VN" smtClean="0"/>
              <a:pPr/>
              <a:t>26/11/2019</a:t>
            </a:fld>
            <a:endParaRPr lang="vi-VN"/>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vi-VN"/>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vi-VN"/>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36A278F-8A51-42FA-89BC-CE20FABA49FB}" type="slidenum">
              <a:rPr lang="vi-VN" smtClean="0"/>
              <a:pPr/>
              <a:t>‹#›</a:t>
            </a:fld>
            <a:endParaRPr lang="vi-VN"/>
          </a:p>
        </p:txBody>
      </p:sp>
    </p:spTree>
    <p:extLst>
      <p:ext uri="{BB962C8B-B14F-4D97-AF65-F5344CB8AC3E}">
        <p14:creationId xmlns:p14="http://schemas.microsoft.com/office/powerpoint/2010/main" val="270897511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vi-VN"/>
          </a:p>
        </p:txBody>
      </p:sp>
      <p:sp>
        <p:nvSpPr>
          <p:cNvPr id="4" name="Slide Number Placeholder 3"/>
          <p:cNvSpPr>
            <a:spLocks noGrp="1"/>
          </p:cNvSpPr>
          <p:nvPr>
            <p:ph type="sldNum" sz="quarter" idx="10"/>
          </p:nvPr>
        </p:nvSpPr>
        <p:spPr/>
        <p:txBody>
          <a:bodyPr/>
          <a:lstStyle/>
          <a:p>
            <a:fld id="{A36A278F-8A51-42FA-89BC-CE20FABA49FB}" type="slidenum">
              <a:rPr lang="vi-VN" smtClean="0"/>
              <a:pPr/>
              <a:t>50</a:t>
            </a:fld>
            <a:endParaRPr lang="vi-VN"/>
          </a:p>
        </p:txBody>
      </p:sp>
    </p:spTree>
    <p:extLst>
      <p:ext uri="{BB962C8B-B14F-4D97-AF65-F5344CB8AC3E}">
        <p14:creationId xmlns:p14="http://schemas.microsoft.com/office/powerpoint/2010/main" val="220034448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30" name="Date Placeholder 29"/>
          <p:cNvSpPr>
            <a:spLocks noGrp="1"/>
          </p:cNvSpPr>
          <p:nvPr>
            <p:ph type="dt" sz="half" idx="10"/>
          </p:nvPr>
        </p:nvSpPr>
        <p:spPr/>
        <p:txBody>
          <a:bodyPr/>
          <a:lstStyle/>
          <a:p>
            <a:fld id="{58857E82-50E5-4B81-B069-1CFC2F57CF92}" type="datetimeFigureOut">
              <a:rPr lang="vi-VN" smtClean="0"/>
              <a:pPr/>
              <a:t>26/11/2019</a:t>
            </a:fld>
            <a:endParaRPr lang="vi-VN"/>
          </a:p>
        </p:txBody>
      </p:sp>
      <p:sp>
        <p:nvSpPr>
          <p:cNvPr id="19" name="Footer Placeholder 18"/>
          <p:cNvSpPr>
            <a:spLocks noGrp="1"/>
          </p:cNvSpPr>
          <p:nvPr>
            <p:ph type="ftr" sz="quarter" idx="11"/>
          </p:nvPr>
        </p:nvSpPr>
        <p:spPr/>
        <p:txBody>
          <a:bodyPr/>
          <a:lstStyle/>
          <a:p>
            <a:endParaRPr lang="vi-VN"/>
          </a:p>
        </p:txBody>
      </p:sp>
      <p:sp>
        <p:nvSpPr>
          <p:cNvPr id="27" name="Slide Number Placeholder 26"/>
          <p:cNvSpPr>
            <a:spLocks noGrp="1"/>
          </p:cNvSpPr>
          <p:nvPr>
            <p:ph type="sldNum" sz="quarter" idx="12"/>
          </p:nvPr>
        </p:nvSpPr>
        <p:spPr/>
        <p:txBody>
          <a:bodyPr/>
          <a:lstStyle/>
          <a:p>
            <a:fld id="{90400B46-BF18-48C4-ABAC-734C59460BFC}" type="slidenum">
              <a:rPr lang="vi-VN" smtClean="0"/>
              <a:pPr/>
              <a:t>‹#›</a:t>
            </a:fld>
            <a:endParaRPr lang="vi-VN"/>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58857E82-50E5-4B81-B069-1CFC2F57CF92}" type="datetimeFigureOut">
              <a:rPr lang="vi-VN" smtClean="0"/>
              <a:pPr/>
              <a:t>26/11/2019</a:t>
            </a:fld>
            <a:endParaRPr lang="vi-VN"/>
          </a:p>
        </p:txBody>
      </p:sp>
      <p:sp>
        <p:nvSpPr>
          <p:cNvPr id="5" name="Footer Placeholder 4"/>
          <p:cNvSpPr>
            <a:spLocks noGrp="1"/>
          </p:cNvSpPr>
          <p:nvPr>
            <p:ph type="ftr" sz="quarter" idx="11"/>
          </p:nvPr>
        </p:nvSpPr>
        <p:spPr/>
        <p:txBody>
          <a:bodyPr/>
          <a:lstStyle/>
          <a:p>
            <a:endParaRPr lang="vi-VN"/>
          </a:p>
        </p:txBody>
      </p:sp>
      <p:sp>
        <p:nvSpPr>
          <p:cNvPr id="6" name="Slide Number Placeholder 5"/>
          <p:cNvSpPr>
            <a:spLocks noGrp="1"/>
          </p:cNvSpPr>
          <p:nvPr>
            <p:ph type="sldNum" sz="quarter" idx="12"/>
          </p:nvPr>
        </p:nvSpPr>
        <p:spPr/>
        <p:txBody>
          <a:bodyPr/>
          <a:lstStyle/>
          <a:p>
            <a:fld id="{90400B46-BF18-48C4-ABAC-734C59460BFC}" type="slidenum">
              <a:rPr lang="vi-VN" smtClean="0"/>
              <a:pPr/>
              <a:t>‹#›</a:t>
            </a:fld>
            <a:endParaRPr lang="vi-VN"/>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58857E82-50E5-4B81-B069-1CFC2F57CF92}" type="datetimeFigureOut">
              <a:rPr lang="vi-VN" smtClean="0"/>
              <a:pPr/>
              <a:t>26/11/2019</a:t>
            </a:fld>
            <a:endParaRPr lang="vi-VN"/>
          </a:p>
        </p:txBody>
      </p:sp>
      <p:sp>
        <p:nvSpPr>
          <p:cNvPr id="5" name="Footer Placeholder 4"/>
          <p:cNvSpPr>
            <a:spLocks noGrp="1"/>
          </p:cNvSpPr>
          <p:nvPr>
            <p:ph type="ftr" sz="quarter" idx="11"/>
          </p:nvPr>
        </p:nvSpPr>
        <p:spPr/>
        <p:txBody>
          <a:bodyPr/>
          <a:lstStyle/>
          <a:p>
            <a:endParaRPr lang="vi-VN"/>
          </a:p>
        </p:txBody>
      </p:sp>
      <p:sp>
        <p:nvSpPr>
          <p:cNvPr id="6" name="Slide Number Placeholder 5"/>
          <p:cNvSpPr>
            <a:spLocks noGrp="1"/>
          </p:cNvSpPr>
          <p:nvPr>
            <p:ph type="sldNum" sz="quarter" idx="12"/>
          </p:nvPr>
        </p:nvSpPr>
        <p:spPr/>
        <p:txBody>
          <a:bodyPr/>
          <a:lstStyle/>
          <a:p>
            <a:fld id="{90400B46-BF18-48C4-ABAC-734C59460BFC}" type="slidenum">
              <a:rPr lang="vi-VN" smtClean="0"/>
              <a:pPr/>
              <a:t>‹#›</a:t>
            </a:fld>
            <a:endParaRPr lang="vi-VN"/>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58857E82-50E5-4B81-B069-1CFC2F57CF92}" type="datetimeFigureOut">
              <a:rPr lang="vi-VN" smtClean="0"/>
              <a:pPr/>
              <a:t>26/11/2019</a:t>
            </a:fld>
            <a:endParaRPr lang="vi-VN"/>
          </a:p>
        </p:txBody>
      </p:sp>
      <p:sp>
        <p:nvSpPr>
          <p:cNvPr id="6" name="Footer Placeholder 5"/>
          <p:cNvSpPr>
            <a:spLocks noGrp="1"/>
          </p:cNvSpPr>
          <p:nvPr>
            <p:ph type="ftr" sz="quarter" idx="11"/>
          </p:nvPr>
        </p:nvSpPr>
        <p:spPr/>
        <p:txBody>
          <a:bodyPr/>
          <a:lstStyle/>
          <a:p>
            <a:endParaRPr lang="vi-VN"/>
          </a:p>
        </p:txBody>
      </p:sp>
      <p:sp>
        <p:nvSpPr>
          <p:cNvPr id="7" name="Slide Number Placeholder 6"/>
          <p:cNvSpPr>
            <a:spLocks noGrp="1"/>
          </p:cNvSpPr>
          <p:nvPr>
            <p:ph type="sldNum" sz="quarter" idx="12"/>
          </p:nvPr>
        </p:nvSpPr>
        <p:spPr/>
        <p:txBody>
          <a:bodyPr/>
          <a:lstStyle/>
          <a:p>
            <a:fld id="{90400B46-BF18-48C4-ABAC-734C59460BFC}" type="slidenum">
              <a:rPr lang="vi-VN" smtClean="0"/>
              <a:pPr/>
              <a:t>‹#›</a:t>
            </a:fld>
            <a:endParaRPr lang="vi-VN"/>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58857E82-50E5-4B81-B069-1CFC2F57CF92}" type="datetimeFigureOut">
              <a:rPr lang="vi-VN" smtClean="0"/>
              <a:pPr/>
              <a:t>26/11/2019</a:t>
            </a:fld>
            <a:endParaRPr lang="vi-VN"/>
          </a:p>
        </p:txBody>
      </p:sp>
      <p:sp>
        <p:nvSpPr>
          <p:cNvPr id="8" name="Footer Placeholder 7"/>
          <p:cNvSpPr>
            <a:spLocks noGrp="1"/>
          </p:cNvSpPr>
          <p:nvPr>
            <p:ph type="ftr" sz="quarter" idx="11"/>
          </p:nvPr>
        </p:nvSpPr>
        <p:spPr/>
        <p:txBody>
          <a:bodyPr/>
          <a:lstStyle/>
          <a:p>
            <a:endParaRPr lang="vi-VN"/>
          </a:p>
        </p:txBody>
      </p:sp>
      <p:sp>
        <p:nvSpPr>
          <p:cNvPr id="9" name="Slide Number Placeholder 8"/>
          <p:cNvSpPr>
            <a:spLocks noGrp="1"/>
          </p:cNvSpPr>
          <p:nvPr>
            <p:ph type="sldNum" sz="quarter" idx="12"/>
          </p:nvPr>
        </p:nvSpPr>
        <p:spPr/>
        <p:txBody>
          <a:bodyPr/>
          <a:lstStyle/>
          <a:p>
            <a:fld id="{90400B46-BF18-48C4-ABAC-734C59460BFC}" type="slidenum">
              <a:rPr lang="vi-VN" smtClean="0"/>
              <a:pPr/>
              <a:t>‹#›</a:t>
            </a:fld>
            <a:endParaRPr lang="vi-VN"/>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58857E82-50E5-4B81-B069-1CFC2F57CF92}" type="datetimeFigureOut">
              <a:rPr lang="vi-VN" smtClean="0"/>
              <a:pPr/>
              <a:t>26/11/2019</a:t>
            </a:fld>
            <a:endParaRPr lang="vi-VN"/>
          </a:p>
        </p:txBody>
      </p:sp>
      <p:sp>
        <p:nvSpPr>
          <p:cNvPr id="4" name="Footer Placeholder 3"/>
          <p:cNvSpPr>
            <a:spLocks noGrp="1"/>
          </p:cNvSpPr>
          <p:nvPr>
            <p:ph type="ftr" sz="quarter" idx="11"/>
          </p:nvPr>
        </p:nvSpPr>
        <p:spPr/>
        <p:txBody>
          <a:bodyPr/>
          <a:lstStyle/>
          <a:p>
            <a:endParaRPr lang="vi-VN"/>
          </a:p>
        </p:txBody>
      </p:sp>
      <p:sp>
        <p:nvSpPr>
          <p:cNvPr id="5" name="Slide Number Placeholder 4"/>
          <p:cNvSpPr>
            <a:spLocks noGrp="1"/>
          </p:cNvSpPr>
          <p:nvPr>
            <p:ph type="sldNum" sz="quarter" idx="12"/>
          </p:nvPr>
        </p:nvSpPr>
        <p:spPr/>
        <p:txBody>
          <a:bodyPr/>
          <a:lstStyle/>
          <a:p>
            <a:fld id="{90400B46-BF18-48C4-ABAC-734C59460BFC}" type="slidenum">
              <a:rPr lang="vi-VN" smtClean="0"/>
              <a:pPr/>
              <a:t>‹#›</a:t>
            </a:fld>
            <a:endParaRPr lang="vi-VN"/>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8857E82-50E5-4B81-B069-1CFC2F57CF92}" type="datetimeFigureOut">
              <a:rPr lang="vi-VN" smtClean="0"/>
              <a:pPr/>
              <a:t>26/11/2019</a:t>
            </a:fld>
            <a:endParaRPr lang="vi-VN"/>
          </a:p>
        </p:txBody>
      </p:sp>
      <p:sp>
        <p:nvSpPr>
          <p:cNvPr id="3" name="Footer Placeholder 2"/>
          <p:cNvSpPr>
            <a:spLocks noGrp="1"/>
          </p:cNvSpPr>
          <p:nvPr>
            <p:ph type="ftr" sz="quarter" idx="11"/>
          </p:nvPr>
        </p:nvSpPr>
        <p:spPr/>
        <p:txBody>
          <a:bodyPr/>
          <a:lstStyle/>
          <a:p>
            <a:endParaRPr lang="vi-VN"/>
          </a:p>
        </p:txBody>
      </p:sp>
      <p:sp>
        <p:nvSpPr>
          <p:cNvPr id="4" name="Slide Number Placeholder 3"/>
          <p:cNvSpPr>
            <a:spLocks noGrp="1"/>
          </p:cNvSpPr>
          <p:nvPr>
            <p:ph type="sldNum" sz="quarter" idx="12"/>
          </p:nvPr>
        </p:nvSpPr>
        <p:spPr/>
        <p:txBody>
          <a:bodyPr/>
          <a:lstStyle/>
          <a:p>
            <a:fld id="{90400B46-BF18-48C4-ABAC-734C59460BFC}" type="slidenum">
              <a:rPr lang="vi-VN" smtClean="0"/>
              <a:pPr/>
              <a:t>‹#›</a:t>
            </a:fld>
            <a:endParaRPr lang="vi-VN"/>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58857E82-50E5-4B81-B069-1CFC2F57CF92}" type="datetimeFigureOut">
              <a:rPr lang="vi-VN" smtClean="0"/>
              <a:pPr/>
              <a:t>26/11/2019</a:t>
            </a:fld>
            <a:endParaRPr lang="vi-VN"/>
          </a:p>
        </p:txBody>
      </p:sp>
      <p:sp>
        <p:nvSpPr>
          <p:cNvPr id="6" name="Footer Placeholder 5"/>
          <p:cNvSpPr>
            <a:spLocks noGrp="1"/>
          </p:cNvSpPr>
          <p:nvPr>
            <p:ph type="ftr" sz="quarter" idx="11"/>
          </p:nvPr>
        </p:nvSpPr>
        <p:spPr/>
        <p:txBody>
          <a:bodyPr/>
          <a:lstStyle/>
          <a:p>
            <a:endParaRPr lang="vi-VN"/>
          </a:p>
        </p:txBody>
      </p:sp>
      <p:sp>
        <p:nvSpPr>
          <p:cNvPr id="7" name="Slide Number Placeholder 6"/>
          <p:cNvSpPr>
            <a:spLocks noGrp="1"/>
          </p:cNvSpPr>
          <p:nvPr>
            <p:ph type="sldNum" sz="quarter" idx="12"/>
          </p:nvPr>
        </p:nvSpPr>
        <p:spPr/>
        <p:txBody>
          <a:bodyPr/>
          <a:lstStyle/>
          <a:p>
            <a:fld id="{90400B46-BF18-48C4-ABAC-734C59460BFC}" type="slidenum">
              <a:rPr lang="vi-VN" smtClean="0"/>
              <a:pPr/>
              <a:t>‹#›</a:t>
            </a:fld>
            <a:endParaRPr lang="vi-VN"/>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58857E82-50E5-4B81-B069-1CFC2F57CF92}" type="datetimeFigureOut">
              <a:rPr lang="vi-VN" smtClean="0"/>
              <a:pPr/>
              <a:t>26/11/2019</a:t>
            </a:fld>
            <a:endParaRPr lang="vi-VN"/>
          </a:p>
        </p:txBody>
      </p:sp>
      <p:sp>
        <p:nvSpPr>
          <p:cNvPr id="6" name="Footer Placeholder 5"/>
          <p:cNvSpPr>
            <a:spLocks noGrp="1"/>
          </p:cNvSpPr>
          <p:nvPr>
            <p:ph type="ftr" sz="quarter" idx="11"/>
          </p:nvPr>
        </p:nvSpPr>
        <p:spPr/>
        <p:txBody>
          <a:bodyPr/>
          <a:lstStyle/>
          <a:p>
            <a:endParaRPr lang="vi-VN"/>
          </a:p>
        </p:txBody>
      </p:sp>
      <p:sp>
        <p:nvSpPr>
          <p:cNvPr id="7" name="Slide Number Placeholder 6"/>
          <p:cNvSpPr>
            <a:spLocks noGrp="1"/>
          </p:cNvSpPr>
          <p:nvPr>
            <p:ph type="sldNum" sz="quarter" idx="12"/>
          </p:nvPr>
        </p:nvSpPr>
        <p:spPr>
          <a:xfrm>
            <a:off x="8077200" y="6356350"/>
            <a:ext cx="609600" cy="365125"/>
          </a:xfrm>
        </p:spPr>
        <p:txBody>
          <a:bodyPr/>
          <a:lstStyle/>
          <a:p>
            <a:fld id="{90400B46-BF18-48C4-ABAC-734C59460BFC}" type="slidenum">
              <a:rPr lang="vi-VN" smtClean="0"/>
              <a:pPr/>
              <a:t>‹#›</a:t>
            </a:fld>
            <a:endParaRPr lang="vi-VN"/>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en-US" smtClean="0"/>
              <a:t>Click icon to add picture</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58857E82-50E5-4B81-B069-1CFC2F57CF92}" type="datetimeFigureOut">
              <a:rPr lang="vi-VN" smtClean="0"/>
              <a:pPr/>
              <a:t>26/11/2019</a:t>
            </a:fld>
            <a:endParaRPr lang="vi-VN"/>
          </a:p>
        </p:txBody>
      </p:sp>
      <p:sp>
        <p:nvSpPr>
          <p:cNvPr id="5" name="Footer Placeholder 4"/>
          <p:cNvSpPr>
            <a:spLocks noGrp="1"/>
          </p:cNvSpPr>
          <p:nvPr>
            <p:ph type="ftr" sz="quarter" idx="11"/>
          </p:nvPr>
        </p:nvSpPr>
        <p:spPr/>
        <p:txBody>
          <a:bodyPr/>
          <a:lstStyle/>
          <a:p>
            <a:endParaRPr lang="vi-VN"/>
          </a:p>
        </p:txBody>
      </p:sp>
      <p:sp>
        <p:nvSpPr>
          <p:cNvPr id="6" name="Slide Number Placeholder 5"/>
          <p:cNvSpPr>
            <a:spLocks noGrp="1"/>
          </p:cNvSpPr>
          <p:nvPr>
            <p:ph type="sldNum" sz="quarter" idx="12"/>
          </p:nvPr>
        </p:nvSpPr>
        <p:spPr/>
        <p:txBody>
          <a:bodyPr/>
          <a:lstStyle/>
          <a:p>
            <a:fld id="{90400B46-BF18-48C4-ABAC-734C59460BFC}" type="slidenum">
              <a:rPr lang="vi-VN" smtClean="0"/>
              <a:pPr/>
              <a:t>‹#›</a:t>
            </a:fld>
            <a:endParaRPr lang="vi-VN"/>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58857E82-50E5-4B81-B069-1CFC2F57CF92}" type="datetimeFigureOut">
              <a:rPr lang="vi-VN" smtClean="0"/>
              <a:pPr/>
              <a:t>26/11/2019</a:t>
            </a:fld>
            <a:endParaRPr lang="vi-VN"/>
          </a:p>
        </p:txBody>
      </p:sp>
      <p:sp>
        <p:nvSpPr>
          <p:cNvPr id="5" name="Footer Placeholder 4"/>
          <p:cNvSpPr>
            <a:spLocks noGrp="1"/>
          </p:cNvSpPr>
          <p:nvPr>
            <p:ph type="ftr" sz="quarter" idx="11"/>
          </p:nvPr>
        </p:nvSpPr>
        <p:spPr/>
        <p:txBody>
          <a:bodyPr/>
          <a:lstStyle/>
          <a:p>
            <a:endParaRPr lang="vi-VN"/>
          </a:p>
        </p:txBody>
      </p:sp>
      <p:sp>
        <p:nvSpPr>
          <p:cNvPr id="6" name="Slide Number Placeholder 5"/>
          <p:cNvSpPr>
            <a:spLocks noGrp="1"/>
          </p:cNvSpPr>
          <p:nvPr>
            <p:ph type="sldNum" sz="quarter" idx="12"/>
          </p:nvPr>
        </p:nvSpPr>
        <p:spPr/>
        <p:txBody>
          <a:bodyPr/>
          <a:lstStyle/>
          <a:p>
            <a:fld id="{90400B46-BF18-48C4-ABAC-734C59460BFC}" type="slidenum">
              <a:rPr lang="vi-VN" smtClean="0"/>
              <a:pPr/>
              <a:t>‹#›</a:t>
            </a:fld>
            <a:endParaRPr lang="vi-VN"/>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58857E82-50E5-4B81-B069-1CFC2F57CF92}" type="datetimeFigureOut">
              <a:rPr lang="vi-VN" smtClean="0"/>
              <a:pPr/>
              <a:t>26/11/2019</a:t>
            </a:fld>
            <a:endParaRPr lang="vi-VN"/>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vi-VN"/>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90400B46-BF18-48C4-ABAC-734C59460BFC}" type="slidenum">
              <a:rPr lang="vi-VN" smtClean="0"/>
              <a:pPr/>
              <a:t>‹#›</a:t>
            </a:fld>
            <a:endParaRPr lang="vi-VN"/>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745" r:id="rId1"/>
    <p:sldLayoutId id="2147483746" r:id="rId2"/>
    <p:sldLayoutId id="2147483747" r:id="rId3"/>
    <p:sldLayoutId id="2147483748" r:id="rId4"/>
    <p:sldLayoutId id="2147483749" r:id="rId5"/>
    <p:sldLayoutId id="2147483750" r:id="rId6"/>
    <p:sldLayoutId id="2147483751" r:id="rId7"/>
    <p:sldLayoutId id="2147483752" r:id="rId8"/>
    <p:sldLayoutId id="2147483753" r:id="rId9"/>
    <p:sldLayoutId id="2147483754" r:id="rId10"/>
    <p:sldLayoutId id="2147483755"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avi"/><Relationship Id="rId1" Type="http://schemas.microsoft.com/office/2007/relationships/media" Target="../media/media1.avi"/><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2.avi"/><Relationship Id="rId1" Type="http://schemas.microsoft.com/office/2007/relationships/media" Target="../media/media2.avi"/><Relationship Id="rId4" Type="http://schemas.openxmlformats.org/officeDocument/2006/relationships/image" Target="../media/image9.png"/></Relationships>
</file>

<file path=ppt/slides/_rels/slide2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19.jpeg"/><Relationship Id="rId7" Type="http://schemas.openxmlformats.org/officeDocument/2006/relationships/image" Target="../media/image23.jpeg"/><Relationship Id="rId2" Type="http://schemas.openxmlformats.org/officeDocument/2006/relationships/image" Target="../media/image18.jpeg"/><Relationship Id="rId1" Type="http://schemas.openxmlformats.org/officeDocument/2006/relationships/slideLayout" Target="../slideLayouts/slideLayout2.xml"/><Relationship Id="rId6" Type="http://schemas.openxmlformats.org/officeDocument/2006/relationships/image" Target="../media/image22.jpeg"/><Relationship Id="rId5" Type="http://schemas.openxmlformats.org/officeDocument/2006/relationships/image" Target="../media/image21.jpeg"/><Relationship Id="rId4" Type="http://schemas.openxmlformats.org/officeDocument/2006/relationships/image" Target="../media/image20.jpeg"/></Relationships>
</file>

<file path=ppt/slides/_rels/slide33.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29.wmf"/><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2.xml"/><Relationship Id="rId4" Type="http://schemas.openxmlformats.org/officeDocument/2006/relationships/image" Target="../media/image32.png"/></Relationships>
</file>

<file path=ppt/slides/_rels/slide45.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slideLayout" Target="../slideLayouts/slideLayout2.xml"/><Relationship Id="rId1" Type="http://schemas.openxmlformats.org/officeDocument/2006/relationships/themeOverride" Target="../theme/themeOverride1.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jpeg"/><Relationship Id="rId1" Type="http://schemas.openxmlformats.org/officeDocument/2006/relationships/slideLayout" Target="../slideLayouts/slideLayout2.xml"/><Relationship Id="rId4" Type="http://schemas.openxmlformats.org/officeDocument/2006/relationships/image" Target="../media/image41.png"/></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45.pn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49.png"/><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Date Placeholder 1"/>
          <p:cNvSpPr>
            <a:spLocks noGrp="1"/>
          </p:cNvSpPr>
          <p:nvPr>
            <p:ph type="dt" sz="half" idx="10"/>
          </p:nvPr>
        </p:nvSpPr>
        <p:spPr>
          <a:xfrm>
            <a:off x="304800" y="6353628"/>
            <a:ext cx="2286000" cy="365125"/>
          </a:xfrm>
        </p:spPr>
        <p:txBody>
          <a:bodyPr/>
          <a:lstStyle/>
          <a:p>
            <a:r>
              <a:rPr lang="en-US" sz="1300" i="1" smtClean="0">
                <a:latin typeface="Times New Roman" pitchFamily="18" charset="0"/>
                <a:cs typeface="Times New Roman" pitchFamily="18" charset="0"/>
              </a:rPr>
              <a:t>Nguyên lý động cơ đốt trong</a:t>
            </a:r>
            <a:endParaRPr lang="en-US" sz="1300" i="1">
              <a:latin typeface="Times New Roman" pitchFamily="18" charset="0"/>
              <a:cs typeface="Times New Roman" pitchFamily="18" charset="0"/>
            </a:endParaRPr>
          </a:p>
        </p:txBody>
      </p:sp>
      <p:sp>
        <p:nvSpPr>
          <p:cNvPr id="11" name="Footer Placeholder 2"/>
          <p:cNvSpPr>
            <a:spLocks noGrp="1"/>
          </p:cNvSpPr>
          <p:nvPr>
            <p:ph type="ftr" sz="quarter" idx="11"/>
          </p:nvPr>
        </p:nvSpPr>
        <p:spPr>
          <a:xfrm>
            <a:off x="3203848" y="6304235"/>
            <a:ext cx="4392488" cy="365125"/>
          </a:xfrm>
        </p:spPr>
        <p:txBody>
          <a:bodyPr/>
          <a:lstStyle/>
          <a:p>
            <a:r>
              <a:rPr lang="en-US" sz="1300" i="1" smtClean="0">
                <a:latin typeface="Times New Roman" pitchFamily="18" charset="0"/>
                <a:cs typeface="Times New Roman" pitchFamily="18" charset="0"/>
              </a:rPr>
              <a:t>Chương 3: Nhóm Piston – Trục khuỷu – Thanh truyền – Bánh đà</a:t>
            </a:r>
            <a:endParaRPr lang="en-US" sz="1300" i="1">
              <a:latin typeface="Times New Roman" pitchFamily="18" charset="0"/>
              <a:cs typeface="Times New Roman" pitchFamily="18" charset="0"/>
            </a:endParaRPr>
          </a:p>
        </p:txBody>
      </p:sp>
      <p:sp>
        <p:nvSpPr>
          <p:cNvPr id="12" name="Slide Number Placeholder 3"/>
          <p:cNvSpPr>
            <a:spLocks noGrp="1"/>
          </p:cNvSpPr>
          <p:nvPr>
            <p:ph type="sldNum" sz="quarter" idx="12"/>
          </p:nvPr>
        </p:nvSpPr>
        <p:spPr>
          <a:xfrm>
            <a:off x="7467600" y="6340475"/>
            <a:ext cx="1219200" cy="365125"/>
          </a:xfrm>
        </p:spPr>
        <p:txBody>
          <a:bodyPr/>
          <a:lstStyle/>
          <a:p>
            <a:fld id="{B6F15528-21DE-4FAA-801E-634DDDAF4B2B}" type="slidenum">
              <a:rPr lang="en-US" sz="1300" i="1" smtClean="0">
                <a:latin typeface="Times New Roman" pitchFamily="18" charset="0"/>
                <a:cs typeface="Times New Roman" pitchFamily="18" charset="0"/>
              </a:rPr>
              <a:pPr/>
              <a:t>1</a:t>
            </a:fld>
            <a:endParaRPr lang="en-US" sz="1300" i="1">
              <a:latin typeface="Times New Roman" pitchFamily="18" charset="0"/>
              <a:cs typeface="Times New Roman" pitchFamily="18" charset="0"/>
            </a:endParaRPr>
          </a:p>
        </p:txBody>
      </p:sp>
      <p:sp>
        <p:nvSpPr>
          <p:cNvPr id="13" name="Rectangle 12"/>
          <p:cNvSpPr/>
          <p:nvPr/>
        </p:nvSpPr>
        <p:spPr>
          <a:xfrm>
            <a:off x="251520" y="1412776"/>
            <a:ext cx="8712968" cy="5078313"/>
          </a:xfrm>
          <a:prstGeom prst="rect">
            <a:avLst/>
          </a:prstGeom>
        </p:spPr>
        <p:txBody>
          <a:bodyPr wrap="square">
            <a:spAutoFit/>
          </a:bodyPr>
          <a:lstStyle/>
          <a:p>
            <a:pPr algn="ctr"/>
            <a:r>
              <a:rPr lang="en-US" sz="3600" b="1" dirty="0" smtClean="0">
                <a:latin typeface="Times New Roman" pitchFamily="18" charset="0"/>
                <a:cs typeface="Times New Roman" pitchFamily="18" charset="0"/>
              </a:rPr>
              <a:t> NHÓM </a:t>
            </a:r>
            <a:r>
              <a:rPr lang="en-US" sz="3600" b="1" dirty="0" smtClean="0">
                <a:solidFill>
                  <a:srgbClr val="0E015F"/>
                </a:solidFill>
                <a:latin typeface="Times New Roman" pitchFamily="18" charset="0"/>
                <a:cs typeface="Times New Roman" pitchFamily="18" charset="0"/>
              </a:rPr>
              <a:t>PISTON THANH TRUYỀN, TRỤC KHUỶU, BÁNH ĐÀ</a:t>
            </a:r>
          </a:p>
          <a:p>
            <a:r>
              <a:rPr lang="vi-VN" sz="3600" b="1" dirty="0"/>
              <a:t>Mục </a:t>
            </a:r>
            <a:r>
              <a:rPr lang="vi-VN" sz="3600" b="1" dirty="0" smtClean="0"/>
              <a:t>tiêu</a:t>
            </a:r>
            <a:endParaRPr lang="vi-VN" sz="3600" dirty="0"/>
          </a:p>
          <a:p>
            <a:r>
              <a:rPr lang="vi-VN" sz="3600" dirty="0"/>
              <a:t>Sau khi học xong chương </a:t>
            </a:r>
            <a:r>
              <a:rPr lang="vi-VN" sz="3600" dirty="0" smtClean="0"/>
              <a:t>này:</a:t>
            </a:r>
            <a:endParaRPr lang="vi-VN" sz="3600" dirty="0"/>
          </a:p>
          <a:p>
            <a:endParaRPr lang="vi-VN" sz="3600" dirty="0"/>
          </a:p>
          <a:p>
            <a:r>
              <a:rPr lang="vi-VN" sz="3600" dirty="0"/>
              <a:t>- </a:t>
            </a:r>
            <a:r>
              <a:rPr lang="en-US" sz="3600" dirty="0" err="1"/>
              <a:t>Học</a:t>
            </a:r>
            <a:r>
              <a:rPr lang="en-US" sz="3600" dirty="0"/>
              <a:t> s</a:t>
            </a:r>
            <a:r>
              <a:rPr lang="vi-VN" sz="3600" dirty="0"/>
              <a:t>inh  trình bày được cấu tạo, điều kiện làm việc</a:t>
            </a:r>
            <a:r>
              <a:rPr lang="en-US" sz="3600" dirty="0"/>
              <a:t>, </a:t>
            </a:r>
            <a:r>
              <a:rPr lang="en-US" sz="3600" dirty="0" err="1"/>
              <a:t>vật</a:t>
            </a:r>
            <a:r>
              <a:rPr lang="en-US" sz="3600" dirty="0"/>
              <a:t> </a:t>
            </a:r>
            <a:r>
              <a:rPr lang="en-US" sz="3600" dirty="0" err="1"/>
              <a:t>liệu</a:t>
            </a:r>
            <a:r>
              <a:rPr lang="en-US" sz="3600" dirty="0"/>
              <a:t> </a:t>
            </a:r>
            <a:r>
              <a:rPr lang="en-US" sz="3600" dirty="0" err="1"/>
              <a:t>chế</a:t>
            </a:r>
            <a:r>
              <a:rPr lang="en-US" sz="3600" dirty="0"/>
              <a:t> </a:t>
            </a:r>
            <a:r>
              <a:rPr lang="en-US" sz="3600" dirty="0" err="1"/>
              <a:t>tạo</a:t>
            </a:r>
            <a:r>
              <a:rPr lang="vi-VN" sz="3600" dirty="0"/>
              <a:t> của</a:t>
            </a:r>
            <a:r>
              <a:rPr lang="en-US" sz="3600" dirty="0"/>
              <a:t> </a:t>
            </a:r>
            <a:r>
              <a:rPr lang="en-US" sz="3600" err="1"/>
              <a:t>nhóm</a:t>
            </a:r>
            <a:r>
              <a:rPr lang="vi-VN" sz="3600"/>
              <a:t> </a:t>
            </a:r>
            <a:r>
              <a:rPr lang="en-US" sz="3600" smtClean="0"/>
              <a:t>các chi tiết chuyển động</a:t>
            </a:r>
            <a:r>
              <a:rPr lang="vi-VN" sz="3600" smtClean="0"/>
              <a:t> </a:t>
            </a:r>
            <a:endParaRPr lang="vi-VN" sz="3600" dirty="0"/>
          </a:p>
          <a:p>
            <a:pPr algn="ctr"/>
            <a:endParaRPr lang="vi-VN" sz="3600" dirty="0">
              <a:solidFill>
                <a:srgbClr val="0E015F"/>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Date Placeholder 1"/>
          <p:cNvSpPr>
            <a:spLocks noGrp="1"/>
          </p:cNvSpPr>
          <p:nvPr>
            <p:ph type="dt" sz="half" idx="10"/>
          </p:nvPr>
        </p:nvSpPr>
        <p:spPr>
          <a:xfrm>
            <a:off x="304800" y="6353628"/>
            <a:ext cx="2286000" cy="365125"/>
          </a:xfrm>
        </p:spPr>
        <p:txBody>
          <a:bodyPr/>
          <a:lstStyle/>
          <a:p>
            <a:r>
              <a:rPr lang="en-US" sz="1300" i="1" smtClean="0">
                <a:latin typeface="Times New Roman" pitchFamily="18" charset="0"/>
                <a:cs typeface="Times New Roman" pitchFamily="18" charset="0"/>
              </a:rPr>
              <a:t>Nguyên lý động cơ đốt trong</a:t>
            </a:r>
            <a:endParaRPr lang="en-US" sz="1300" i="1">
              <a:latin typeface="Times New Roman" pitchFamily="18" charset="0"/>
              <a:cs typeface="Times New Roman" pitchFamily="18" charset="0"/>
            </a:endParaRPr>
          </a:p>
        </p:txBody>
      </p:sp>
      <p:sp>
        <p:nvSpPr>
          <p:cNvPr id="11" name="Footer Placeholder 2"/>
          <p:cNvSpPr>
            <a:spLocks noGrp="1"/>
          </p:cNvSpPr>
          <p:nvPr>
            <p:ph type="ftr" sz="quarter" idx="11"/>
          </p:nvPr>
        </p:nvSpPr>
        <p:spPr>
          <a:xfrm>
            <a:off x="3203848" y="6304235"/>
            <a:ext cx="4392488" cy="365125"/>
          </a:xfrm>
        </p:spPr>
        <p:txBody>
          <a:bodyPr/>
          <a:lstStyle/>
          <a:p>
            <a:r>
              <a:rPr lang="en-US" sz="1300" i="1" smtClean="0">
                <a:latin typeface="Times New Roman" pitchFamily="18" charset="0"/>
                <a:cs typeface="Times New Roman" pitchFamily="18" charset="0"/>
              </a:rPr>
              <a:t>Chương 3: Nhóm Piston – Trục khuỷu – Thanh truyền – Bánh đà</a:t>
            </a:r>
            <a:endParaRPr lang="en-US" sz="1300" i="1">
              <a:latin typeface="Times New Roman" pitchFamily="18" charset="0"/>
              <a:cs typeface="Times New Roman" pitchFamily="18" charset="0"/>
            </a:endParaRPr>
          </a:p>
        </p:txBody>
      </p:sp>
      <p:sp>
        <p:nvSpPr>
          <p:cNvPr id="12" name="Slide Number Placeholder 3"/>
          <p:cNvSpPr>
            <a:spLocks noGrp="1"/>
          </p:cNvSpPr>
          <p:nvPr>
            <p:ph type="sldNum" sz="quarter" idx="12"/>
          </p:nvPr>
        </p:nvSpPr>
        <p:spPr>
          <a:xfrm>
            <a:off x="7467600" y="6340475"/>
            <a:ext cx="1219200" cy="365125"/>
          </a:xfrm>
        </p:spPr>
        <p:txBody>
          <a:bodyPr/>
          <a:lstStyle/>
          <a:p>
            <a:fld id="{B6F15528-21DE-4FAA-801E-634DDDAF4B2B}" type="slidenum">
              <a:rPr lang="en-US" sz="1300" i="1" smtClean="0">
                <a:latin typeface="Times New Roman" pitchFamily="18" charset="0"/>
                <a:cs typeface="Times New Roman" pitchFamily="18" charset="0"/>
              </a:rPr>
              <a:pPr/>
              <a:t>2</a:t>
            </a:fld>
            <a:endParaRPr lang="en-US" sz="1300" i="1">
              <a:latin typeface="Times New Roman" pitchFamily="18" charset="0"/>
              <a:cs typeface="Times New Roman" pitchFamily="18" charset="0"/>
            </a:endParaRPr>
          </a:p>
        </p:txBody>
      </p:sp>
      <p:sp>
        <p:nvSpPr>
          <p:cNvPr id="13" name="Rectangle 12"/>
          <p:cNvSpPr/>
          <p:nvPr/>
        </p:nvSpPr>
        <p:spPr>
          <a:xfrm>
            <a:off x="251520" y="76200"/>
            <a:ext cx="8712968" cy="646331"/>
          </a:xfrm>
          <a:prstGeom prst="rect">
            <a:avLst/>
          </a:prstGeom>
        </p:spPr>
        <p:txBody>
          <a:bodyPr wrap="square">
            <a:spAutoFit/>
          </a:bodyPr>
          <a:lstStyle/>
          <a:p>
            <a:pPr algn="ctr"/>
            <a:r>
              <a:rPr lang="en-US" sz="3600" b="1" dirty="0" smtClean="0">
                <a:solidFill>
                  <a:srgbClr val="C00000"/>
                </a:solidFill>
                <a:latin typeface="Times New Roman" pitchFamily="18" charset="0"/>
                <a:cs typeface="Times New Roman" pitchFamily="18" charset="0"/>
              </a:rPr>
              <a:t> </a:t>
            </a:r>
            <a:endParaRPr lang="vi-VN" sz="3600" dirty="0">
              <a:solidFill>
                <a:srgbClr val="0E015F"/>
              </a:solidFill>
              <a:latin typeface="Times New Roman" pitchFamily="18" charset="0"/>
              <a:cs typeface="Times New Roman" pitchFamily="18" charset="0"/>
            </a:endParaRPr>
          </a:p>
        </p:txBody>
      </p:sp>
      <p:sp>
        <p:nvSpPr>
          <p:cNvPr id="15" name="TextBox 14"/>
          <p:cNvSpPr txBox="1"/>
          <p:nvPr/>
        </p:nvSpPr>
        <p:spPr>
          <a:xfrm>
            <a:off x="611560" y="908720"/>
            <a:ext cx="4176464" cy="369332"/>
          </a:xfrm>
          <a:prstGeom prst="rect">
            <a:avLst/>
          </a:prstGeom>
          <a:noFill/>
        </p:spPr>
        <p:txBody>
          <a:bodyPr wrap="square" rtlCol="0">
            <a:spAutoFit/>
          </a:bodyPr>
          <a:lstStyle/>
          <a:p>
            <a:r>
              <a:rPr lang="en-US" b="1" dirty="0" err="1" smtClean="0">
                <a:latin typeface="Times New Roman" pitchFamily="18" charset="0"/>
                <a:ea typeface="Tahoma" pitchFamily="34" charset="0"/>
                <a:cs typeface="Times New Roman" pitchFamily="18" charset="0"/>
              </a:rPr>
              <a:t>Hoạt</a:t>
            </a:r>
            <a:r>
              <a:rPr lang="en-US" b="1" dirty="0" smtClean="0">
                <a:latin typeface="Times New Roman" pitchFamily="18" charset="0"/>
                <a:ea typeface="Tahoma" pitchFamily="34" charset="0"/>
                <a:cs typeface="Times New Roman" pitchFamily="18" charset="0"/>
              </a:rPr>
              <a:t> </a:t>
            </a:r>
            <a:r>
              <a:rPr lang="en-US" b="1" dirty="0" err="1" smtClean="0">
                <a:latin typeface="Times New Roman" pitchFamily="18" charset="0"/>
                <a:ea typeface="Tahoma" pitchFamily="34" charset="0"/>
                <a:cs typeface="Times New Roman" pitchFamily="18" charset="0"/>
              </a:rPr>
              <a:t>động</a:t>
            </a:r>
            <a:r>
              <a:rPr lang="en-US" b="1" dirty="0" smtClean="0">
                <a:latin typeface="Times New Roman" pitchFamily="18" charset="0"/>
                <a:ea typeface="Tahoma" pitchFamily="34" charset="0"/>
                <a:cs typeface="Times New Roman" pitchFamily="18" charset="0"/>
              </a:rPr>
              <a:t> </a:t>
            </a:r>
            <a:r>
              <a:rPr lang="en-US" b="1" dirty="0" err="1" smtClean="0">
                <a:latin typeface="Times New Roman" pitchFamily="18" charset="0"/>
                <a:ea typeface="Tahoma" pitchFamily="34" charset="0"/>
                <a:cs typeface="Times New Roman" pitchFamily="18" charset="0"/>
              </a:rPr>
              <a:t>của</a:t>
            </a:r>
            <a:r>
              <a:rPr lang="en-US" b="1" dirty="0" smtClean="0">
                <a:latin typeface="Times New Roman" pitchFamily="18" charset="0"/>
                <a:ea typeface="Tahoma" pitchFamily="34" charset="0"/>
                <a:cs typeface="Times New Roman" pitchFamily="18" charset="0"/>
              </a:rPr>
              <a:t> </a:t>
            </a:r>
            <a:r>
              <a:rPr lang="en-US" b="1" dirty="0" err="1" smtClean="0">
                <a:latin typeface="Times New Roman" pitchFamily="18" charset="0"/>
                <a:ea typeface="Tahoma" pitchFamily="34" charset="0"/>
                <a:cs typeface="Times New Roman" pitchFamily="18" charset="0"/>
              </a:rPr>
              <a:t>động</a:t>
            </a:r>
            <a:r>
              <a:rPr lang="en-US" b="1" dirty="0" smtClean="0">
                <a:latin typeface="Times New Roman" pitchFamily="18" charset="0"/>
                <a:ea typeface="Tahoma" pitchFamily="34" charset="0"/>
                <a:cs typeface="Times New Roman" pitchFamily="18" charset="0"/>
              </a:rPr>
              <a:t> </a:t>
            </a:r>
            <a:r>
              <a:rPr lang="en-US" b="1" dirty="0" err="1" smtClean="0">
                <a:latin typeface="Times New Roman" pitchFamily="18" charset="0"/>
                <a:ea typeface="Tahoma" pitchFamily="34" charset="0"/>
                <a:cs typeface="Times New Roman" pitchFamily="18" charset="0"/>
              </a:rPr>
              <a:t>cơ</a:t>
            </a:r>
            <a:r>
              <a:rPr lang="en-US" b="1" dirty="0" smtClean="0">
                <a:latin typeface="Times New Roman" pitchFamily="18" charset="0"/>
                <a:ea typeface="Tahoma" pitchFamily="34" charset="0"/>
                <a:cs typeface="Times New Roman" pitchFamily="18" charset="0"/>
              </a:rPr>
              <a:t> </a:t>
            </a:r>
            <a:r>
              <a:rPr lang="en-US" b="1" dirty="0" err="1" smtClean="0">
                <a:latin typeface="Times New Roman" pitchFamily="18" charset="0"/>
                <a:ea typeface="Tahoma" pitchFamily="34" charset="0"/>
                <a:cs typeface="Times New Roman" pitchFamily="18" charset="0"/>
              </a:rPr>
              <a:t>đốt</a:t>
            </a:r>
            <a:r>
              <a:rPr lang="en-US" b="1" dirty="0" smtClean="0">
                <a:latin typeface="Times New Roman" pitchFamily="18" charset="0"/>
                <a:ea typeface="Tahoma" pitchFamily="34" charset="0"/>
                <a:cs typeface="Times New Roman" pitchFamily="18" charset="0"/>
              </a:rPr>
              <a:t> </a:t>
            </a:r>
            <a:r>
              <a:rPr lang="en-US" b="1" dirty="0" err="1" smtClean="0">
                <a:latin typeface="Times New Roman" pitchFamily="18" charset="0"/>
                <a:ea typeface="Tahoma" pitchFamily="34" charset="0"/>
                <a:cs typeface="Times New Roman" pitchFamily="18" charset="0"/>
              </a:rPr>
              <a:t>trong</a:t>
            </a:r>
            <a:endParaRPr lang="en-US" b="1" dirty="0">
              <a:latin typeface="Times New Roman" pitchFamily="18" charset="0"/>
              <a:ea typeface="Tahoma" pitchFamily="34" charset="0"/>
              <a:cs typeface="Times New Roman" pitchFamily="18" charset="0"/>
            </a:endParaRPr>
          </a:p>
        </p:txBody>
      </p:sp>
      <p:pic>
        <p:nvPicPr>
          <p:cNvPr id="2" name="hoatdong4xylanh.avi">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895350" y="1484784"/>
            <a:ext cx="7353300" cy="4305300"/>
          </a:xfrm>
          <a:prstGeom prst="rect">
            <a:avLst/>
          </a:prstGeom>
        </p:spPr>
      </p:pic>
    </p:spTree>
    <p:extLst>
      <p:ext uri="{BB962C8B-B14F-4D97-AF65-F5344CB8AC3E}">
        <p14:creationId xmlns:p14="http://schemas.microsoft.com/office/powerpoint/2010/main" val="1962424384"/>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2"/>
                                        </p:tgtEl>
                                      </p:cBhvr>
                                    </p:cmd>
                                  </p:childTnLst>
                                </p:cTn>
                              </p:par>
                            </p:childTnLst>
                          </p:cTn>
                        </p:par>
                      </p:childTnLst>
                    </p:cTn>
                  </p:par>
                </p:childTnLst>
              </p:cTn>
              <p:nextCondLst>
                <p:cond evt="onClick" delay="0">
                  <p:tgtEl>
                    <p:spTgt spid="2"/>
                  </p:tgtEl>
                </p:cond>
              </p:nextCondLst>
            </p:seq>
            <p:video>
              <p:cMediaNode vol="80000">
                <p:cTn id="7" fill="hold" display="0">
                  <p:stCondLst>
                    <p:cond delay="indefinite"/>
                  </p:stCondLst>
                </p:cTn>
                <p:tgtEl>
                  <p:spTgt spid="2"/>
                </p:tgtEl>
              </p:cMediaNode>
            </p:vide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Date Placeholder 1"/>
          <p:cNvSpPr>
            <a:spLocks noGrp="1"/>
          </p:cNvSpPr>
          <p:nvPr>
            <p:ph type="dt" sz="half" idx="10"/>
          </p:nvPr>
        </p:nvSpPr>
        <p:spPr>
          <a:xfrm>
            <a:off x="304800" y="6353628"/>
            <a:ext cx="2286000" cy="365125"/>
          </a:xfrm>
        </p:spPr>
        <p:txBody>
          <a:bodyPr/>
          <a:lstStyle/>
          <a:p>
            <a:r>
              <a:rPr lang="en-US" sz="1300" i="1" smtClean="0">
                <a:latin typeface="Times New Roman" pitchFamily="18" charset="0"/>
                <a:cs typeface="Times New Roman" pitchFamily="18" charset="0"/>
              </a:rPr>
              <a:t>Nguyên lý động cơ đốt trong</a:t>
            </a:r>
            <a:endParaRPr lang="en-US" sz="1300" i="1">
              <a:latin typeface="Times New Roman" pitchFamily="18" charset="0"/>
              <a:cs typeface="Times New Roman" pitchFamily="18" charset="0"/>
            </a:endParaRPr>
          </a:p>
        </p:txBody>
      </p:sp>
      <p:sp>
        <p:nvSpPr>
          <p:cNvPr id="8" name="Footer Placeholder 2"/>
          <p:cNvSpPr>
            <a:spLocks noGrp="1"/>
          </p:cNvSpPr>
          <p:nvPr>
            <p:ph type="ftr" sz="quarter" idx="11"/>
          </p:nvPr>
        </p:nvSpPr>
        <p:spPr>
          <a:xfrm>
            <a:off x="3203848" y="6304235"/>
            <a:ext cx="4392488" cy="365125"/>
          </a:xfrm>
        </p:spPr>
        <p:txBody>
          <a:bodyPr/>
          <a:lstStyle/>
          <a:p>
            <a:r>
              <a:rPr lang="en-US" sz="1300" i="1" smtClean="0">
                <a:latin typeface="Times New Roman" pitchFamily="18" charset="0"/>
                <a:cs typeface="Times New Roman" pitchFamily="18" charset="0"/>
              </a:rPr>
              <a:t>Chương 3: Nhóm Piston – Trục khuỷu – Thanh truyền – Bánh đà</a:t>
            </a:r>
            <a:endParaRPr lang="en-US" sz="1300" i="1">
              <a:latin typeface="Times New Roman" pitchFamily="18" charset="0"/>
              <a:cs typeface="Times New Roman" pitchFamily="18" charset="0"/>
            </a:endParaRPr>
          </a:p>
        </p:txBody>
      </p:sp>
      <p:sp>
        <p:nvSpPr>
          <p:cNvPr id="13" name="Slide Number Placeholder 3"/>
          <p:cNvSpPr>
            <a:spLocks noGrp="1"/>
          </p:cNvSpPr>
          <p:nvPr>
            <p:ph type="sldNum" sz="quarter" idx="12"/>
          </p:nvPr>
        </p:nvSpPr>
        <p:spPr>
          <a:xfrm>
            <a:off x="7467600" y="6340475"/>
            <a:ext cx="1219200" cy="365125"/>
          </a:xfrm>
        </p:spPr>
        <p:txBody>
          <a:bodyPr/>
          <a:lstStyle/>
          <a:p>
            <a:fld id="{B6F15528-21DE-4FAA-801E-634DDDAF4B2B}" type="slidenum">
              <a:rPr lang="en-US" sz="1300" i="1" smtClean="0">
                <a:latin typeface="Times New Roman" pitchFamily="18" charset="0"/>
                <a:cs typeface="Times New Roman" pitchFamily="18" charset="0"/>
              </a:rPr>
              <a:pPr/>
              <a:t>3</a:t>
            </a:fld>
            <a:endParaRPr lang="en-US" sz="1300" i="1">
              <a:latin typeface="Times New Roman" pitchFamily="18" charset="0"/>
              <a:cs typeface="Times New Roman" pitchFamily="18" charset="0"/>
            </a:endParaRPr>
          </a:p>
        </p:txBody>
      </p:sp>
      <p:sp>
        <p:nvSpPr>
          <p:cNvPr id="14" name="Rectangle 6"/>
          <p:cNvSpPr>
            <a:spLocks noChangeArrowheads="1"/>
          </p:cNvSpPr>
          <p:nvPr/>
        </p:nvSpPr>
        <p:spPr bwMode="auto">
          <a:xfrm>
            <a:off x="152400" y="15240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vi-VN"/>
          </a:p>
        </p:txBody>
      </p:sp>
      <p:sp>
        <p:nvSpPr>
          <p:cNvPr id="15" name="Rectangle 7"/>
          <p:cNvSpPr>
            <a:spLocks noChangeArrowheads="1"/>
          </p:cNvSpPr>
          <p:nvPr/>
        </p:nvSpPr>
        <p:spPr bwMode="auto">
          <a:xfrm>
            <a:off x="251520" y="908720"/>
            <a:ext cx="241284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R="0" lvl="0" algn="l" defTabSz="914400" rtl="0" eaLnBrk="0" fontAlgn="base" latinLnBrk="0" hangingPunct="0">
              <a:lnSpc>
                <a:spcPct val="100000"/>
              </a:lnSpc>
              <a:spcBef>
                <a:spcPct val="0"/>
              </a:spcBef>
              <a:spcAft>
                <a:spcPct val="0"/>
              </a:spcAft>
              <a:buClrTx/>
              <a:buSzTx/>
              <a:buFontTx/>
              <a:buNone/>
              <a:tabLst/>
            </a:pPr>
            <a:r>
              <a:rPr kumimoji="0" lang="vi-VN" sz="2800" b="1" i="0" u="none" strike="noStrike" cap="none" normalizeH="0" baseline="0" dirty="0" smtClean="0">
                <a:ln>
                  <a:noFill/>
                </a:ln>
                <a:solidFill>
                  <a:srgbClr val="002060"/>
                </a:solidFill>
                <a:effectLst/>
                <a:latin typeface="Times New Roman" pitchFamily="18" charset="0"/>
                <a:cs typeface="Times New Roman" pitchFamily="18" charset="0"/>
              </a:rPr>
              <a:t>1.  C</a:t>
            </a:r>
            <a:r>
              <a:rPr kumimoji="0" lang="en-US" sz="2800" b="1" i="0" u="none" strike="noStrike" cap="none" normalizeH="0" baseline="0" dirty="0" smtClean="0">
                <a:ln>
                  <a:noFill/>
                </a:ln>
                <a:solidFill>
                  <a:srgbClr val="002060"/>
                </a:solidFill>
                <a:effectLst/>
                <a:latin typeface="Times New Roman" pitchFamily="18" charset="0"/>
                <a:cs typeface="Times New Roman" pitchFamily="18" charset="0"/>
              </a:rPr>
              <a:t>ô</a:t>
            </a:r>
            <a:r>
              <a:rPr kumimoji="0" lang="vi-VN" sz="2800" b="1" i="0" u="none" strike="noStrike" cap="none" normalizeH="0" baseline="0" dirty="0" smtClean="0">
                <a:ln>
                  <a:noFill/>
                </a:ln>
                <a:solidFill>
                  <a:srgbClr val="002060"/>
                </a:solidFill>
                <a:effectLst/>
                <a:latin typeface="Times New Roman" pitchFamily="18" charset="0"/>
                <a:cs typeface="Times New Roman" pitchFamily="18" charset="0"/>
              </a:rPr>
              <a:t>ng dụng </a:t>
            </a:r>
            <a:endParaRPr kumimoji="0" lang="en-US" sz="2800" b="0" i="0" u="none" strike="noStrike" cap="none" normalizeH="0" baseline="0" dirty="0" smtClean="0">
              <a:ln>
                <a:noFill/>
              </a:ln>
              <a:solidFill>
                <a:srgbClr val="002060"/>
              </a:solidFill>
              <a:effectLst/>
              <a:latin typeface="Times New Roman" pitchFamily="18" charset="0"/>
              <a:cs typeface="Times New Roman" pitchFamily="18" charset="0"/>
            </a:endParaRPr>
          </a:p>
        </p:txBody>
      </p:sp>
      <p:sp>
        <p:nvSpPr>
          <p:cNvPr id="19" name="Rectangle 18"/>
          <p:cNvSpPr/>
          <p:nvPr/>
        </p:nvSpPr>
        <p:spPr>
          <a:xfrm>
            <a:off x="431032" y="1556792"/>
            <a:ext cx="8712968" cy="3293209"/>
          </a:xfrm>
          <a:prstGeom prst="rect">
            <a:avLst/>
          </a:prstGeom>
        </p:spPr>
        <p:txBody>
          <a:bodyPr wrap="square">
            <a:spAutoFit/>
          </a:bodyPr>
          <a:lstStyle/>
          <a:p>
            <a:pPr algn="just">
              <a:spcBef>
                <a:spcPts val="600"/>
              </a:spcBef>
              <a:spcAft>
                <a:spcPts val="600"/>
              </a:spcAft>
            </a:pPr>
            <a:r>
              <a:rPr lang="en-US" sz="2800" dirty="0" smtClean="0">
                <a:latin typeface="Times New Roman" pitchFamily="18" charset="0"/>
                <a:cs typeface="Times New Roman" pitchFamily="18" charset="0"/>
              </a:rPr>
              <a:t> </a:t>
            </a:r>
            <a:r>
              <a:rPr lang="vi-VN" sz="2800" dirty="0" smtClean="0">
                <a:latin typeface="Times New Roman" pitchFamily="18" charset="0"/>
                <a:cs typeface="Times New Roman" pitchFamily="18" charset="0"/>
              </a:rPr>
              <a:t>+</a:t>
            </a:r>
            <a:r>
              <a:rPr lang="en-US" sz="2800" dirty="0" smtClean="0">
                <a:latin typeface="Times New Roman" pitchFamily="18" charset="0"/>
                <a:cs typeface="Times New Roman" pitchFamily="18" charset="0"/>
              </a:rPr>
              <a:t> </a:t>
            </a:r>
            <a:r>
              <a:rPr lang="vi-VN" sz="2800" dirty="0" smtClean="0">
                <a:latin typeface="Times New Roman" pitchFamily="18" charset="0"/>
                <a:cs typeface="Times New Roman" pitchFamily="18" charset="0"/>
              </a:rPr>
              <a:t>Cùng </a:t>
            </a:r>
            <a:r>
              <a:rPr lang="vi-VN" sz="2800" dirty="0">
                <a:latin typeface="Times New Roman" pitchFamily="18" charset="0"/>
                <a:cs typeface="Times New Roman" pitchFamily="18" charset="0"/>
              </a:rPr>
              <a:t>với nắp máy và xylanh tạo thành buồng cháy .</a:t>
            </a:r>
            <a:endParaRPr lang="en-US" sz="2800" dirty="0">
              <a:latin typeface="Times New Roman" pitchFamily="18" charset="0"/>
              <a:cs typeface="Times New Roman" pitchFamily="18" charset="0"/>
            </a:endParaRPr>
          </a:p>
          <a:p>
            <a:pPr algn="just">
              <a:spcBef>
                <a:spcPts val="600"/>
              </a:spcBef>
              <a:spcAft>
                <a:spcPts val="600"/>
              </a:spcAft>
            </a:pPr>
            <a:r>
              <a:rPr lang="en-US" sz="2800" dirty="0" smtClean="0">
                <a:latin typeface="Times New Roman" pitchFamily="18" charset="0"/>
                <a:cs typeface="Times New Roman" pitchFamily="18" charset="0"/>
              </a:rPr>
              <a:t> </a:t>
            </a:r>
            <a:r>
              <a:rPr lang="vi-VN" sz="2800" dirty="0" smtClean="0">
                <a:latin typeface="Times New Roman" pitchFamily="18" charset="0"/>
                <a:cs typeface="Times New Roman" pitchFamily="18" charset="0"/>
              </a:rPr>
              <a:t>+</a:t>
            </a:r>
            <a:r>
              <a:rPr lang="en-US" sz="2800" dirty="0" smtClean="0">
                <a:latin typeface="Times New Roman" pitchFamily="18" charset="0"/>
                <a:cs typeface="Times New Roman" pitchFamily="18" charset="0"/>
              </a:rPr>
              <a:t> </a:t>
            </a:r>
            <a:r>
              <a:rPr lang="vi-VN" sz="2800" dirty="0" smtClean="0">
                <a:latin typeface="Times New Roman" pitchFamily="18" charset="0"/>
                <a:cs typeface="Times New Roman" pitchFamily="18" charset="0"/>
              </a:rPr>
              <a:t>Truyền lực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khí</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thể</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đến</a:t>
            </a:r>
            <a:r>
              <a:rPr lang="en-US" sz="2800" dirty="0" smtClean="0">
                <a:latin typeface="Times New Roman" pitchFamily="18" charset="0"/>
                <a:cs typeface="Times New Roman" pitchFamily="18" charset="0"/>
              </a:rPr>
              <a:t> </a:t>
            </a:r>
            <a:r>
              <a:rPr lang="vi-VN" sz="2800" dirty="0" smtClean="0">
                <a:latin typeface="Times New Roman" pitchFamily="18" charset="0"/>
                <a:cs typeface="Times New Roman" pitchFamily="18" charset="0"/>
              </a:rPr>
              <a:t>thanh truyền  </a:t>
            </a:r>
            <a:endParaRPr lang="en-US" sz="2800" dirty="0" smtClean="0">
              <a:latin typeface="Times New Roman" pitchFamily="18" charset="0"/>
              <a:cs typeface="Times New Roman" pitchFamily="18" charset="0"/>
            </a:endParaRPr>
          </a:p>
          <a:p>
            <a:pPr algn="just">
              <a:spcBef>
                <a:spcPts val="600"/>
              </a:spcBef>
              <a:spcAft>
                <a:spcPts val="600"/>
              </a:spcAft>
            </a:pPr>
            <a:r>
              <a:rPr lang="en-US" sz="2800" dirty="0" smtClean="0">
                <a:latin typeface="Times New Roman" pitchFamily="18" charset="0"/>
                <a:cs typeface="Times New Roman" pitchFamily="18" charset="0"/>
              </a:rPr>
              <a:t> + N</a:t>
            </a:r>
            <a:r>
              <a:rPr lang="vi-VN" sz="2800" dirty="0" smtClean="0">
                <a:latin typeface="Times New Roman" pitchFamily="18" charset="0"/>
                <a:cs typeface="Times New Roman" pitchFamily="18" charset="0"/>
              </a:rPr>
              <a:t>hận </a:t>
            </a:r>
            <a:r>
              <a:rPr lang="vi-VN" sz="2800" dirty="0">
                <a:latin typeface="Times New Roman" pitchFamily="18" charset="0"/>
                <a:cs typeface="Times New Roman" pitchFamily="18" charset="0"/>
              </a:rPr>
              <a:t>lực </a:t>
            </a:r>
            <a:r>
              <a:rPr lang="en-US" sz="2800" dirty="0" err="1" smtClean="0">
                <a:latin typeface="Times New Roman" pitchFamily="18" charset="0"/>
                <a:cs typeface="Times New Roman" pitchFamily="18" charset="0"/>
              </a:rPr>
              <a:t>từ</a:t>
            </a:r>
            <a:r>
              <a:rPr lang="vi-VN" sz="2800" dirty="0" smtClean="0">
                <a:latin typeface="Times New Roman" pitchFamily="18" charset="0"/>
                <a:cs typeface="Times New Roman" pitchFamily="18" charset="0"/>
              </a:rPr>
              <a:t> </a:t>
            </a:r>
            <a:r>
              <a:rPr lang="vi-VN" sz="2800" dirty="0">
                <a:latin typeface="Times New Roman" pitchFamily="18" charset="0"/>
                <a:cs typeface="Times New Roman" pitchFamily="18" charset="0"/>
              </a:rPr>
              <a:t>thanh truyền </a:t>
            </a:r>
            <a:r>
              <a:rPr lang="vi-VN" sz="2800" dirty="0" smtClean="0">
                <a:latin typeface="Times New Roman" pitchFamily="18" charset="0"/>
                <a:cs typeface="Times New Roman" pitchFamily="18" charset="0"/>
              </a:rPr>
              <a:t>để nén khí.</a:t>
            </a:r>
            <a:endParaRPr lang="en-US" sz="2800" dirty="0">
              <a:latin typeface="Times New Roman" pitchFamily="18" charset="0"/>
              <a:cs typeface="Times New Roman" pitchFamily="18" charset="0"/>
            </a:endParaRPr>
          </a:p>
          <a:p>
            <a:pPr algn="just">
              <a:spcBef>
                <a:spcPts val="600"/>
              </a:spcBef>
              <a:spcAft>
                <a:spcPts val="600"/>
              </a:spcAft>
            </a:pPr>
            <a:r>
              <a:rPr lang="en-US" sz="2800" dirty="0" smtClean="0">
                <a:latin typeface="Times New Roman" pitchFamily="18" charset="0"/>
                <a:cs typeface="Times New Roman" pitchFamily="18" charset="0"/>
              </a:rPr>
              <a:t> </a:t>
            </a:r>
            <a:r>
              <a:rPr lang="vi-VN" sz="2800" dirty="0" smtClean="0">
                <a:latin typeface="Times New Roman" pitchFamily="18" charset="0"/>
                <a:cs typeface="Times New Roman" pitchFamily="18" charset="0"/>
              </a:rPr>
              <a:t>+</a:t>
            </a:r>
            <a:r>
              <a:rPr lang="en-US" sz="2800" dirty="0" smtClean="0">
                <a:latin typeface="Times New Roman" pitchFamily="18" charset="0"/>
                <a:cs typeface="Times New Roman" pitchFamily="18" charset="0"/>
              </a:rPr>
              <a:t> </a:t>
            </a:r>
            <a:r>
              <a:rPr lang="vi-VN" sz="2800" dirty="0" smtClean="0">
                <a:latin typeface="Times New Roman" pitchFamily="18" charset="0"/>
                <a:cs typeface="Times New Roman" pitchFamily="18" charset="0"/>
              </a:rPr>
              <a:t>Thu </a:t>
            </a:r>
            <a:r>
              <a:rPr lang="vi-VN" sz="2800" dirty="0">
                <a:latin typeface="Times New Roman" pitchFamily="18" charset="0"/>
                <a:cs typeface="Times New Roman" pitchFamily="18" charset="0"/>
              </a:rPr>
              <a:t>nhiệt của khí cháy truyền qua xylanh.</a:t>
            </a:r>
            <a:endParaRPr lang="en-US" sz="2800" dirty="0">
              <a:latin typeface="Times New Roman" pitchFamily="18" charset="0"/>
              <a:cs typeface="Times New Roman" pitchFamily="18" charset="0"/>
            </a:endParaRPr>
          </a:p>
          <a:p>
            <a:pPr algn="just">
              <a:spcBef>
                <a:spcPts val="600"/>
              </a:spcBef>
              <a:spcAft>
                <a:spcPts val="600"/>
              </a:spcAft>
            </a:pPr>
            <a:r>
              <a:rPr lang="en-US" sz="2800" dirty="0" smtClean="0">
                <a:latin typeface="Times New Roman" pitchFamily="18" charset="0"/>
                <a:cs typeface="Times New Roman" pitchFamily="18" charset="0"/>
              </a:rPr>
              <a:t> </a:t>
            </a:r>
            <a:r>
              <a:rPr lang="vi-VN" sz="2800" dirty="0" smtClean="0">
                <a:latin typeface="Times New Roman" pitchFamily="18" charset="0"/>
                <a:cs typeface="Times New Roman" pitchFamily="18" charset="0"/>
              </a:rPr>
              <a:t>+</a:t>
            </a:r>
            <a:r>
              <a:rPr lang="en-US" sz="2800" dirty="0" smtClean="0">
                <a:latin typeface="Times New Roman" pitchFamily="18" charset="0"/>
                <a:cs typeface="Times New Roman" pitchFamily="18" charset="0"/>
              </a:rPr>
              <a:t> </a:t>
            </a:r>
            <a:r>
              <a:rPr lang="vi-VN" sz="2800" dirty="0" smtClean="0">
                <a:latin typeface="Times New Roman" pitchFamily="18" charset="0"/>
                <a:cs typeface="Times New Roman" pitchFamily="18" charset="0"/>
              </a:rPr>
              <a:t>Đối </a:t>
            </a:r>
            <a:r>
              <a:rPr lang="vi-VN" sz="2800" dirty="0">
                <a:latin typeface="Times New Roman" pitchFamily="18" charset="0"/>
                <a:cs typeface="Times New Roman" pitchFamily="18" charset="0"/>
              </a:rPr>
              <a:t>với động cơ 2 </a:t>
            </a:r>
            <a:r>
              <a:rPr lang="vi-VN" sz="2800" dirty="0" smtClean="0">
                <a:latin typeface="Times New Roman" pitchFamily="18" charset="0"/>
                <a:cs typeface="Times New Roman" pitchFamily="18" charset="0"/>
              </a:rPr>
              <a:t>kỳ</a:t>
            </a:r>
            <a:r>
              <a:rPr lang="en-US" sz="2800" dirty="0" smtClean="0">
                <a:latin typeface="Times New Roman" pitchFamily="18" charset="0"/>
                <a:cs typeface="Times New Roman" pitchFamily="18" charset="0"/>
              </a:rPr>
              <a:t>,</a:t>
            </a:r>
            <a:r>
              <a:rPr lang="vi-VN" sz="2800" dirty="0" smtClean="0">
                <a:latin typeface="Times New Roman" pitchFamily="18" charset="0"/>
                <a:cs typeface="Times New Roman" pitchFamily="18" charset="0"/>
              </a:rPr>
              <a:t> piston </a:t>
            </a:r>
            <a:r>
              <a:rPr lang="vi-VN" sz="2800" dirty="0">
                <a:latin typeface="Times New Roman" pitchFamily="18" charset="0"/>
                <a:cs typeface="Times New Roman" pitchFamily="18" charset="0"/>
              </a:rPr>
              <a:t>làm nhiệm vụ phối </a:t>
            </a:r>
            <a:r>
              <a:rPr lang="vi-VN" sz="2800" dirty="0" smtClean="0">
                <a:latin typeface="Times New Roman" pitchFamily="18" charset="0"/>
                <a:cs typeface="Times New Roman" pitchFamily="18" charset="0"/>
              </a:rPr>
              <a:t>khí </a:t>
            </a:r>
            <a:r>
              <a:rPr lang="vi-VN" sz="2800" dirty="0">
                <a:latin typeface="Times New Roman" pitchFamily="18" charset="0"/>
                <a:cs typeface="Times New Roman" pitchFamily="18" charset="0"/>
              </a:rPr>
              <a:t>đóng mở cửa nạp và cửa thải </a:t>
            </a:r>
            <a:r>
              <a:rPr lang="vi-VN" sz="2800" dirty="0" smtClean="0">
                <a:latin typeface="Times New Roman" pitchFamily="18" charset="0"/>
                <a:cs typeface="Times New Roman" pitchFamily="18" charset="0"/>
              </a:rPr>
              <a:t>.</a:t>
            </a:r>
            <a:endParaRPr lang="en-US" sz="2800" dirty="0">
              <a:latin typeface="Times New Roman" pitchFamily="18" charset="0"/>
              <a:cs typeface="Times New Roman" pitchFamily="18" charset="0"/>
            </a:endParaRPr>
          </a:p>
        </p:txBody>
      </p:sp>
      <p:sp>
        <p:nvSpPr>
          <p:cNvPr id="9" name="Rectangle 8"/>
          <p:cNvSpPr/>
          <p:nvPr/>
        </p:nvSpPr>
        <p:spPr>
          <a:xfrm>
            <a:off x="251520" y="76200"/>
            <a:ext cx="8712968" cy="646331"/>
          </a:xfrm>
          <a:prstGeom prst="rect">
            <a:avLst/>
          </a:prstGeom>
        </p:spPr>
        <p:txBody>
          <a:bodyPr wrap="square">
            <a:spAutoFit/>
          </a:bodyPr>
          <a:lstStyle/>
          <a:p>
            <a:pPr algn="ctr"/>
            <a:r>
              <a:rPr lang="en-US" sz="3600" b="1" dirty="0" smtClean="0">
                <a:solidFill>
                  <a:srgbClr val="C00000"/>
                </a:solidFill>
                <a:latin typeface="Times New Roman" pitchFamily="18" charset="0"/>
                <a:cs typeface="Times New Roman" pitchFamily="18" charset="0"/>
              </a:rPr>
              <a:t> </a:t>
            </a:r>
            <a:r>
              <a:rPr lang="en-US" sz="3600" b="1" dirty="0" smtClean="0">
                <a:solidFill>
                  <a:srgbClr val="0E015F"/>
                </a:solidFill>
                <a:latin typeface="Times New Roman" pitchFamily="18" charset="0"/>
                <a:cs typeface="Times New Roman" pitchFamily="18" charset="0"/>
              </a:rPr>
              <a:t>PISTON</a:t>
            </a:r>
            <a:endParaRPr lang="vi-VN" sz="3600" dirty="0">
              <a:solidFill>
                <a:srgbClr val="0E015F"/>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Date Placeholder 1"/>
          <p:cNvSpPr>
            <a:spLocks noGrp="1"/>
          </p:cNvSpPr>
          <p:nvPr>
            <p:ph type="dt" sz="half" idx="10"/>
          </p:nvPr>
        </p:nvSpPr>
        <p:spPr>
          <a:xfrm>
            <a:off x="304800" y="6353628"/>
            <a:ext cx="2286000" cy="365125"/>
          </a:xfrm>
        </p:spPr>
        <p:txBody>
          <a:bodyPr/>
          <a:lstStyle/>
          <a:p>
            <a:r>
              <a:rPr lang="en-US" sz="1300" i="1" smtClean="0">
                <a:latin typeface="Times New Roman" pitchFamily="18" charset="0"/>
                <a:cs typeface="Times New Roman" pitchFamily="18" charset="0"/>
              </a:rPr>
              <a:t>Nguyên lý động cơ đốt trong</a:t>
            </a:r>
            <a:endParaRPr lang="en-US" sz="1300" i="1">
              <a:latin typeface="Times New Roman" pitchFamily="18" charset="0"/>
              <a:cs typeface="Times New Roman" pitchFamily="18" charset="0"/>
            </a:endParaRPr>
          </a:p>
        </p:txBody>
      </p:sp>
      <p:sp>
        <p:nvSpPr>
          <p:cNvPr id="7" name="Footer Placeholder 2"/>
          <p:cNvSpPr>
            <a:spLocks noGrp="1"/>
          </p:cNvSpPr>
          <p:nvPr>
            <p:ph type="ftr" sz="quarter" idx="11"/>
          </p:nvPr>
        </p:nvSpPr>
        <p:spPr>
          <a:xfrm>
            <a:off x="3203848" y="6304235"/>
            <a:ext cx="4392488" cy="365125"/>
          </a:xfrm>
        </p:spPr>
        <p:txBody>
          <a:bodyPr/>
          <a:lstStyle/>
          <a:p>
            <a:r>
              <a:rPr lang="en-US" sz="1300" i="1" smtClean="0">
                <a:latin typeface="Times New Roman" pitchFamily="18" charset="0"/>
                <a:cs typeface="Times New Roman" pitchFamily="18" charset="0"/>
              </a:rPr>
              <a:t>Chương 3: Nhóm Piston – Trục khuỷu – Thanh truyền – Bánh đà</a:t>
            </a:r>
            <a:endParaRPr lang="en-US" sz="1300" i="1">
              <a:latin typeface="Times New Roman" pitchFamily="18" charset="0"/>
              <a:cs typeface="Times New Roman" pitchFamily="18" charset="0"/>
            </a:endParaRPr>
          </a:p>
        </p:txBody>
      </p:sp>
      <p:sp>
        <p:nvSpPr>
          <p:cNvPr id="8" name="Slide Number Placeholder 3"/>
          <p:cNvSpPr>
            <a:spLocks noGrp="1"/>
          </p:cNvSpPr>
          <p:nvPr>
            <p:ph type="sldNum" sz="quarter" idx="12"/>
          </p:nvPr>
        </p:nvSpPr>
        <p:spPr>
          <a:xfrm>
            <a:off x="7467600" y="6340475"/>
            <a:ext cx="1219200" cy="365125"/>
          </a:xfrm>
        </p:spPr>
        <p:txBody>
          <a:bodyPr/>
          <a:lstStyle/>
          <a:p>
            <a:fld id="{B6F15528-21DE-4FAA-801E-634DDDAF4B2B}" type="slidenum">
              <a:rPr lang="en-US" sz="1300" i="1" smtClean="0">
                <a:latin typeface="Times New Roman" pitchFamily="18" charset="0"/>
                <a:cs typeface="Times New Roman" pitchFamily="18" charset="0"/>
              </a:rPr>
              <a:pPr/>
              <a:t>4</a:t>
            </a:fld>
            <a:endParaRPr lang="en-US" sz="1300" i="1">
              <a:latin typeface="Times New Roman" pitchFamily="18" charset="0"/>
              <a:cs typeface="Times New Roman" pitchFamily="18" charset="0"/>
            </a:endParaRPr>
          </a:p>
        </p:txBody>
      </p:sp>
      <p:sp>
        <p:nvSpPr>
          <p:cNvPr id="2" name="Rectangle 1"/>
          <p:cNvSpPr/>
          <p:nvPr/>
        </p:nvSpPr>
        <p:spPr>
          <a:xfrm>
            <a:off x="0" y="836712"/>
            <a:ext cx="8712967" cy="4154984"/>
          </a:xfrm>
          <a:prstGeom prst="rect">
            <a:avLst/>
          </a:prstGeom>
        </p:spPr>
        <p:txBody>
          <a:bodyPr wrap="square">
            <a:spAutoFit/>
          </a:bodyPr>
          <a:lstStyle/>
          <a:p>
            <a:pPr algn="just">
              <a:spcBef>
                <a:spcPts val="600"/>
              </a:spcBef>
              <a:spcAft>
                <a:spcPts val="600"/>
              </a:spcAft>
            </a:pPr>
            <a:r>
              <a:rPr lang="en-US" sz="2800" b="1" dirty="0" smtClean="0">
                <a:latin typeface="Times New Roman" pitchFamily="18" charset="0"/>
                <a:cs typeface="Times New Roman" pitchFamily="18" charset="0"/>
              </a:rPr>
              <a:t>   </a:t>
            </a:r>
            <a:r>
              <a:rPr lang="vi-VN" sz="2800" b="1" dirty="0" smtClean="0">
                <a:solidFill>
                  <a:srgbClr val="002060"/>
                </a:solidFill>
                <a:latin typeface="Times New Roman" pitchFamily="18" charset="0"/>
                <a:cs typeface="Times New Roman" pitchFamily="18" charset="0"/>
              </a:rPr>
              <a:t>2.</a:t>
            </a:r>
            <a:r>
              <a:rPr lang="vi-VN" sz="2800" dirty="0" smtClean="0">
                <a:solidFill>
                  <a:srgbClr val="002060"/>
                </a:solidFill>
                <a:latin typeface="Times New Roman" pitchFamily="18" charset="0"/>
                <a:cs typeface="Times New Roman" pitchFamily="18" charset="0"/>
              </a:rPr>
              <a:t> </a:t>
            </a:r>
            <a:r>
              <a:rPr lang="vi-VN" sz="2800" b="1" dirty="0" smtClean="0">
                <a:solidFill>
                  <a:srgbClr val="002060"/>
                </a:solidFill>
                <a:latin typeface="Times New Roman" pitchFamily="18" charset="0"/>
                <a:cs typeface="Times New Roman" pitchFamily="18" charset="0"/>
              </a:rPr>
              <a:t> </a:t>
            </a:r>
            <a:r>
              <a:rPr lang="vi-VN" sz="2800" b="1" dirty="0">
                <a:solidFill>
                  <a:srgbClr val="002060"/>
                </a:solidFill>
                <a:latin typeface="Times New Roman" pitchFamily="18" charset="0"/>
                <a:cs typeface="Times New Roman" pitchFamily="18" charset="0"/>
              </a:rPr>
              <a:t>Điều kiện làm việc: </a:t>
            </a:r>
            <a:r>
              <a:rPr lang="vi-VN" sz="2800" dirty="0">
                <a:latin typeface="Times New Roman" pitchFamily="18" charset="0"/>
                <a:cs typeface="Times New Roman" pitchFamily="18" charset="0"/>
              </a:rPr>
              <a:t>chịu các tải trọng </a:t>
            </a:r>
            <a:r>
              <a:rPr lang="vi-VN" sz="2800" dirty="0" smtClean="0">
                <a:latin typeface="Times New Roman" pitchFamily="18" charset="0"/>
                <a:cs typeface="Times New Roman" pitchFamily="18" charset="0"/>
              </a:rPr>
              <a:t>sau:</a:t>
            </a:r>
            <a:endParaRPr lang="en-US" sz="2800" dirty="0">
              <a:latin typeface="Times New Roman" pitchFamily="18" charset="0"/>
              <a:cs typeface="Times New Roman" pitchFamily="18" charset="0"/>
            </a:endParaRPr>
          </a:p>
          <a:p>
            <a:pPr marL="457200" indent="-457200" algn="just">
              <a:spcBef>
                <a:spcPts val="600"/>
              </a:spcBef>
              <a:spcAft>
                <a:spcPts val="600"/>
              </a:spcAft>
            </a:pPr>
            <a:r>
              <a:rPr lang="en-US" sz="2800" b="1" i="1" dirty="0" smtClean="0">
                <a:solidFill>
                  <a:srgbClr val="002060"/>
                </a:solidFill>
                <a:latin typeface="Times New Roman" pitchFamily="18" charset="0"/>
                <a:cs typeface="Times New Roman" pitchFamily="18" charset="0"/>
              </a:rPr>
              <a:t>	2.1 </a:t>
            </a:r>
            <a:r>
              <a:rPr lang="vi-VN" sz="2800" b="1" i="1" dirty="0" smtClean="0">
                <a:solidFill>
                  <a:srgbClr val="002060"/>
                </a:solidFill>
                <a:latin typeface="Times New Roman" pitchFamily="18" charset="0"/>
                <a:cs typeface="Times New Roman" pitchFamily="18" charset="0"/>
              </a:rPr>
              <a:t>Tải </a:t>
            </a:r>
            <a:r>
              <a:rPr lang="vi-VN" sz="2800" b="1" i="1" dirty="0">
                <a:solidFill>
                  <a:srgbClr val="002060"/>
                </a:solidFill>
                <a:latin typeface="Times New Roman" pitchFamily="18" charset="0"/>
                <a:cs typeface="Times New Roman" pitchFamily="18" charset="0"/>
              </a:rPr>
              <a:t>trọng cơ học</a:t>
            </a:r>
            <a:r>
              <a:rPr lang="vi-VN" sz="2800" i="1" dirty="0">
                <a:solidFill>
                  <a:srgbClr val="002060"/>
                </a:solidFill>
                <a:latin typeface="Times New Roman" pitchFamily="18" charset="0"/>
                <a:cs typeface="Times New Roman" pitchFamily="18" charset="0"/>
              </a:rPr>
              <a:t> </a:t>
            </a:r>
            <a:endParaRPr lang="en-US" sz="2800" i="1" dirty="0">
              <a:solidFill>
                <a:srgbClr val="002060"/>
              </a:solidFill>
              <a:latin typeface="Times New Roman" pitchFamily="18" charset="0"/>
              <a:cs typeface="Times New Roman" pitchFamily="18" charset="0"/>
            </a:endParaRPr>
          </a:p>
          <a:p>
            <a:pPr algn="just">
              <a:spcBef>
                <a:spcPts val="600"/>
              </a:spcBef>
              <a:spcAft>
                <a:spcPts val="600"/>
              </a:spcAft>
            </a:pPr>
            <a:r>
              <a:rPr lang="en-US" sz="2800" dirty="0" smtClean="0">
                <a:latin typeface="Times New Roman" pitchFamily="18" charset="0"/>
                <a:cs typeface="Times New Roman" pitchFamily="18" charset="0"/>
              </a:rPr>
              <a:t>   </a:t>
            </a:r>
            <a:r>
              <a:rPr lang="vi-VN" sz="2800" dirty="0" smtClean="0">
                <a:latin typeface="Times New Roman" pitchFamily="18" charset="0"/>
                <a:cs typeface="Times New Roman" pitchFamily="18" charset="0"/>
              </a:rPr>
              <a:t>+ </a:t>
            </a:r>
            <a:r>
              <a:rPr lang="vi-VN" sz="2800" dirty="0">
                <a:latin typeface="Times New Roman" pitchFamily="18" charset="0"/>
                <a:cs typeface="Times New Roman" pitchFamily="18" charset="0"/>
              </a:rPr>
              <a:t>Lực khí thể: Ở quá trình cháy áp suất khí cháy </a:t>
            </a:r>
            <a:r>
              <a:rPr lang="vi-VN" sz="2800" dirty="0" smtClean="0">
                <a:latin typeface="Times New Roman" pitchFamily="18" charset="0"/>
                <a:cs typeface="Times New Roman" pitchFamily="18" charset="0"/>
              </a:rPr>
              <a:t>lớn.</a:t>
            </a:r>
            <a:r>
              <a:rPr lang="en-US" sz="2800" dirty="0" smtClean="0">
                <a:latin typeface="Times New Roman" pitchFamily="18" charset="0"/>
                <a:cs typeface="Times New Roman" pitchFamily="18" charset="0"/>
              </a:rPr>
              <a:t> </a:t>
            </a:r>
            <a:r>
              <a:rPr lang="vi-VN" sz="2800" dirty="0" smtClean="0">
                <a:latin typeface="Times New Roman" pitchFamily="18" charset="0"/>
                <a:cs typeface="Times New Roman" pitchFamily="18" charset="0"/>
              </a:rPr>
              <a:t>Trong </a:t>
            </a:r>
            <a:r>
              <a:rPr lang="vi-VN" sz="2800" dirty="0">
                <a:latin typeface="Times New Roman" pitchFamily="18" charset="0"/>
                <a:cs typeface="Times New Roman" pitchFamily="18" charset="0"/>
              </a:rPr>
              <a:t>quá trình công </a:t>
            </a:r>
            <a:r>
              <a:rPr lang="vi-VN" sz="2800" dirty="0" smtClean="0">
                <a:latin typeface="Times New Roman" pitchFamily="18" charset="0"/>
                <a:cs typeface="Times New Roman" pitchFamily="18" charset="0"/>
              </a:rPr>
              <a:t>tá</a:t>
            </a:r>
            <a:r>
              <a:rPr lang="en-US" sz="2800" dirty="0" smtClean="0">
                <a:latin typeface="Times New Roman" pitchFamily="18" charset="0"/>
                <a:cs typeface="Times New Roman" pitchFamily="18" charset="0"/>
              </a:rPr>
              <a:t>c </a:t>
            </a:r>
            <a:r>
              <a:rPr lang="en-US" sz="2800" dirty="0" err="1" smtClean="0">
                <a:latin typeface="Times New Roman" pitchFamily="18" charset="0"/>
                <a:cs typeface="Times New Roman" pitchFamily="18" charset="0"/>
              </a:rPr>
              <a:t>áp</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suất</a:t>
            </a:r>
            <a:r>
              <a:rPr lang="vi-VN" sz="2800" dirty="0" smtClean="0">
                <a:latin typeface="Times New Roman" pitchFamily="18" charset="0"/>
                <a:cs typeface="Times New Roman" pitchFamily="18" charset="0"/>
              </a:rPr>
              <a:t> </a:t>
            </a:r>
            <a:r>
              <a:rPr lang="vi-VN" sz="2800" dirty="0">
                <a:latin typeface="Times New Roman" pitchFamily="18" charset="0"/>
                <a:cs typeface="Times New Roman" pitchFamily="18" charset="0"/>
              </a:rPr>
              <a:t>thay </a:t>
            </a:r>
            <a:r>
              <a:rPr lang="vi-VN" sz="2800" dirty="0" smtClean="0">
                <a:latin typeface="Times New Roman" pitchFamily="18" charset="0"/>
                <a:cs typeface="Times New Roman" pitchFamily="18" charset="0"/>
              </a:rPr>
              <a:t>đổi</a:t>
            </a:r>
            <a:r>
              <a:rPr lang="en-US" sz="2800" dirty="0" smtClean="0">
                <a:latin typeface="Times New Roman" pitchFamily="18" charset="0"/>
                <a:cs typeface="Times New Roman" pitchFamily="18" charset="0"/>
              </a:rPr>
              <a:t> </a:t>
            </a:r>
            <a:r>
              <a:rPr lang="vi-VN" sz="2800" dirty="0" smtClean="0">
                <a:latin typeface="Times New Roman" pitchFamily="18" charset="0"/>
                <a:cs typeface="Times New Roman" pitchFamily="18" charset="0"/>
              </a:rPr>
              <a:t>có </a:t>
            </a:r>
            <a:r>
              <a:rPr lang="vi-VN" sz="2800" dirty="0">
                <a:latin typeface="Times New Roman" pitchFamily="18" charset="0"/>
                <a:cs typeface="Times New Roman" pitchFamily="18" charset="0"/>
              </a:rPr>
              <a:t>chu </a:t>
            </a:r>
            <a:r>
              <a:rPr lang="vi-VN" sz="2800" dirty="0" smtClean="0">
                <a:latin typeface="Times New Roman" pitchFamily="18" charset="0"/>
                <a:cs typeface="Times New Roman" pitchFamily="18" charset="0"/>
              </a:rPr>
              <a:t>kỳ</a:t>
            </a:r>
            <a:r>
              <a:rPr lang="en-US" sz="2800" dirty="0" smtClean="0">
                <a:latin typeface="Times New Roman" pitchFamily="18" charset="0"/>
                <a:cs typeface="Times New Roman" pitchFamily="18" charset="0"/>
              </a:rPr>
              <a:t>.</a:t>
            </a:r>
            <a:endParaRPr lang="en-US" sz="2800" dirty="0">
              <a:latin typeface="Times New Roman" pitchFamily="18" charset="0"/>
              <a:cs typeface="Times New Roman" pitchFamily="18" charset="0"/>
            </a:endParaRPr>
          </a:p>
          <a:p>
            <a:pPr algn="just">
              <a:spcBef>
                <a:spcPts val="600"/>
              </a:spcBef>
              <a:spcAft>
                <a:spcPts val="600"/>
              </a:spcAft>
            </a:pPr>
            <a:r>
              <a:rPr lang="en-US" sz="2800" dirty="0" smtClean="0">
                <a:latin typeface="Times New Roman" pitchFamily="18" charset="0"/>
                <a:cs typeface="Times New Roman" pitchFamily="18" charset="0"/>
              </a:rPr>
              <a:t>   </a:t>
            </a:r>
            <a:r>
              <a:rPr lang="vi-VN" sz="2800" dirty="0" smtClean="0">
                <a:latin typeface="Times New Roman" pitchFamily="18" charset="0"/>
                <a:cs typeface="Times New Roman" pitchFamily="18" charset="0"/>
              </a:rPr>
              <a:t>+ </a:t>
            </a:r>
            <a:r>
              <a:rPr lang="vi-VN" sz="2800" dirty="0">
                <a:latin typeface="Times New Roman" pitchFamily="18" charset="0"/>
                <a:cs typeface="Times New Roman" pitchFamily="18" charset="0"/>
              </a:rPr>
              <a:t>Lực quán </a:t>
            </a:r>
            <a:r>
              <a:rPr lang="vi-VN" sz="2800" dirty="0" smtClean="0">
                <a:latin typeface="Times New Roman" pitchFamily="18" charset="0"/>
                <a:cs typeface="Times New Roman" pitchFamily="18" charset="0"/>
              </a:rPr>
              <a:t>tính</a:t>
            </a:r>
            <a:r>
              <a:rPr lang="en-US" sz="2800" dirty="0" smtClean="0">
                <a:latin typeface="Times New Roman" pitchFamily="18" charset="0"/>
                <a:cs typeface="Times New Roman" pitchFamily="18" charset="0"/>
              </a:rPr>
              <a:t>:</a:t>
            </a:r>
            <a:r>
              <a:rPr lang="vi-VN" sz="2800" dirty="0" smtClean="0">
                <a:latin typeface="Times New Roman" pitchFamily="18" charset="0"/>
                <a:cs typeface="Times New Roman" pitchFamily="18" charset="0"/>
              </a:rPr>
              <a:t> </a:t>
            </a:r>
            <a:r>
              <a:rPr lang="en-US" sz="2800" dirty="0" smtClean="0">
                <a:latin typeface="Times New Roman" pitchFamily="18" charset="0"/>
                <a:cs typeface="Times New Roman" pitchFamily="18" charset="0"/>
              </a:rPr>
              <a:t>Ở</a:t>
            </a:r>
            <a:r>
              <a:rPr lang="vi-VN" sz="2800" dirty="0" smtClean="0">
                <a:latin typeface="Times New Roman" pitchFamily="18" charset="0"/>
                <a:cs typeface="Times New Roman" pitchFamily="18" charset="0"/>
              </a:rPr>
              <a:t> </a:t>
            </a:r>
            <a:r>
              <a:rPr lang="vi-VN" sz="2800" dirty="0">
                <a:latin typeface="Times New Roman" pitchFamily="18" charset="0"/>
                <a:cs typeface="Times New Roman" pitchFamily="18" charset="0"/>
              </a:rPr>
              <a:t>những động cơ cao tốc có số vòng quay cao thì </a:t>
            </a:r>
            <a:r>
              <a:rPr lang="en-US" sz="2800" dirty="0" err="1" smtClean="0">
                <a:latin typeface="Times New Roman" pitchFamily="18" charset="0"/>
                <a:cs typeface="Times New Roman" pitchFamily="18" charset="0"/>
              </a:rPr>
              <a:t>lực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quán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tính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lớn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thay</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đổi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theo</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chu</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kỳ</a:t>
            </a:r>
            <a:r>
              <a:rPr lang="en-US" sz="2800" dirty="0" smtClean="0">
                <a:latin typeface="Times New Roman" pitchFamily="18" charset="0"/>
                <a:cs typeface="Times New Roman" pitchFamily="18" charset="0"/>
              </a:rPr>
              <a:t>.</a:t>
            </a:r>
          </a:p>
          <a:p>
            <a:pPr algn="just">
              <a:spcBef>
                <a:spcPts val="600"/>
              </a:spcBef>
              <a:spcAft>
                <a:spcPts val="600"/>
              </a:spcAft>
            </a:pP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Các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lực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này</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gây</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nên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va</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đập</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tạo</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ứng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suất</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và</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gây</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biến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dạng</a:t>
            </a:r>
            <a:r>
              <a:rPr lang="en-US" sz="2800" dirty="0" smtClean="0">
                <a:latin typeface="Times New Roman" pitchFamily="18" charset="0"/>
                <a:cs typeface="Times New Roman" pitchFamily="18" charset="0"/>
              </a:rPr>
              <a:t> chi </a:t>
            </a:r>
            <a:r>
              <a:rPr lang="en-US" sz="2800" dirty="0" err="1" smtClean="0">
                <a:latin typeface="Times New Roman" pitchFamily="18" charset="0"/>
                <a:cs typeface="Times New Roman" pitchFamily="18" charset="0"/>
              </a:rPr>
              <a:t>tiết</a:t>
            </a:r>
            <a:r>
              <a:rPr lang="en-US" sz="2800" dirty="0" smtClean="0">
                <a:latin typeface="Times New Roman" pitchFamily="18" charset="0"/>
                <a:cs typeface="Times New Roman" pitchFamily="18" charset="0"/>
              </a:rPr>
              <a:t> piston</a:t>
            </a:r>
            <a:endParaRPr lang="vi-VN" sz="2800" dirty="0">
              <a:latin typeface="Times New Roman" pitchFamily="18" charset="0"/>
              <a:cs typeface="Times New Roman" pitchFamily="18" charset="0"/>
            </a:endParaRPr>
          </a:p>
        </p:txBody>
      </p:sp>
      <p:sp>
        <p:nvSpPr>
          <p:cNvPr id="9" name="Rectangle 8"/>
          <p:cNvSpPr/>
          <p:nvPr/>
        </p:nvSpPr>
        <p:spPr>
          <a:xfrm>
            <a:off x="251520" y="76200"/>
            <a:ext cx="8712968" cy="646331"/>
          </a:xfrm>
          <a:prstGeom prst="rect">
            <a:avLst/>
          </a:prstGeom>
        </p:spPr>
        <p:txBody>
          <a:bodyPr wrap="square">
            <a:spAutoFit/>
          </a:bodyPr>
          <a:lstStyle/>
          <a:p>
            <a:pPr algn="ctr"/>
            <a:r>
              <a:rPr lang="en-US" sz="3600" b="1" dirty="0" smtClean="0">
                <a:solidFill>
                  <a:srgbClr val="C00000"/>
                </a:solidFill>
                <a:latin typeface="Times New Roman" pitchFamily="18" charset="0"/>
                <a:cs typeface="Times New Roman" pitchFamily="18" charset="0"/>
              </a:rPr>
              <a:t> </a:t>
            </a:r>
            <a:r>
              <a:rPr lang="en-US" sz="3600" b="1" dirty="0" smtClean="0">
                <a:solidFill>
                  <a:srgbClr val="0E015F"/>
                </a:solidFill>
                <a:latin typeface="Times New Roman" pitchFamily="18" charset="0"/>
                <a:cs typeface="Times New Roman" pitchFamily="18" charset="0"/>
              </a:rPr>
              <a:t>PISTON</a:t>
            </a:r>
            <a:endParaRPr lang="vi-VN" sz="3600" dirty="0">
              <a:solidFill>
                <a:srgbClr val="0E015F"/>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Date Placeholder 1"/>
          <p:cNvSpPr>
            <a:spLocks noGrp="1"/>
          </p:cNvSpPr>
          <p:nvPr>
            <p:ph type="dt" sz="half" idx="10"/>
          </p:nvPr>
        </p:nvSpPr>
        <p:spPr>
          <a:xfrm>
            <a:off x="304800" y="6353628"/>
            <a:ext cx="2286000" cy="365125"/>
          </a:xfrm>
        </p:spPr>
        <p:txBody>
          <a:bodyPr/>
          <a:lstStyle/>
          <a:p>
            <a:r>
              <a:rPr lang="en-US" sz="1300" i="1" smtClean="0">
                <a:latin typeface="Times New Roman" pitchFamily="18" charset="0"/>
                <a:cs typeface="Times New Roman" pitchFamily="18" charset="0"/>
              </a:rPr>
              <a:t>Nguyên lý động cơ đốt trong</a:t>
            </a:r>
            <a:endParaRPr lang="en-US" sz="1300" i="1">
              <a:latin typeface="Times New Roman" pitchFamily="18" charset="0"/>
              <a:cs typeface="Times New Roman" pitchFamily="18" charset="0"/>
            </a:endParaRPr>
          </a:p>
        </p:txBody>
      </p:sp>
      <p:sp>
        <p:nvSpPr>
          <p:cNvPr id="7" name="Footer Placeholder 2"/>
          <p:cNvSpPr>
            <a:spLocks noGrp="1"/>
          </p:cNvSpPr>
          <p:nvPr>
            <p:ph type="ftr" sz="quarter" idx="11"/>
          </p:nvPr>
        </p:nvSpPr>
        <p:spPr>
          <a:xfrm>
            <a:off x="3203848" y="6304235"/>
            <a:ext cx="4392488" cy="365125"/>
          </a:xfrm>
        </p:spPr>
        <p:txBody>
          <a:bodyPr/>
          <a:lstStyle/>
          <a:p>
            <a:r>
              <a:rPr lang="en-US" sz="1300" i="1" smtClean="0">
                <a:latin typeface="Times New Roman" pitchFamily="18" charset="0"/>
                <a:cs typeface="Times New Roman" pitchFamily="18" charset="0"/>
              </a:rPr>
              <a:t>Chương 3: Nhóm Piston – Trục khuỷu – Thanh truyền – Bánh đà</a:t>
            </a:r>
            <a:endParaRPr lang="en-US" sz="1300" i="1">
              <a:latin typeface="Times New Roman" pitchFamily="18" charset="0"/>
              <a:cs typeface="Times New Roman" pitchFamily="18" charset="0"/>
            </a:endParaRPr>
          </a:p>
        </p:txBody>
      </p:sp>
      <p:sp>
        <p:nvSpPr>
          <p:cNvPr id="8" name="Slide Number Placeholder 3"/>
          <p:cNvSpPr>
            <a:spLocks noGrp="1"/>
          </p:cNvSpPr>
          <p:nvPr>
            <p:ph type="sldNum" sz="quarter" idx="12"/>
          </p:nvPr>
        </p:nvSpPr>
        <p:spPr>
          <a:xfrm>
            <a:off x="7467600" y="6340475"/>
            <a:ext cx="1219200" cy="365125"/>
          </a:xfrm>
        </p:spPr>
        <p:txBody>
          <a:bodyPr/>
          <a:lstStyle/>
          <a:p>
            <a:fld id="{B6F15528-21DE-4FAA-801E-634DDDAF4B2B}" type="slidenum">
              <a:rPr lang="en-US" sz="1300" i="1" smtClean="0">
                <a:latin typeface="Times New Roman" pitchFamily="18" charset="0"/>
                <a:cs typeface="Times New Roman" pitchFamily="18" charset="0"/>
              </a:rPr>
              <a:pPr/>
              <a:t>5</a:t>
            </a:fld>
            <a:endParaRPr lang="en-US" sz="1300" i="1">
              <a:latin typeface="Times New Roman" pitchFamily="18" charset="0"/>
              <a:cs typeface="Times New Roman" pitchFamily="18" charset="0"/>
            </a:endParaRPr>
          </a:p>
        </p:txBody>
      </p:sp>
      <p:sp>
        <p:nvSpPr>
          <p:cNvPr id="2" name="Rectangle 1"/>
          <p:cNvSpPr/>
          <p:nvPr/>
        </p:nvSpPr>
        <p:spPr>
          <a:xfrm>
            <a:off x="0" y="836712"/>
            <a:ext cx="8712967" cy="5047536"/>
          </a:xfrm>
          <a:prstGeom prst="rect">
            <a:avLst/>
          </a:prstGeom>
        </p:spPr>
        <p:txBody>
          <a:bodyPr wrap="square">
            <a:spAutoFit/>
          </a:bodyPr>
          <a:lstStyle/>
          <a:p>
            <a:pPr algn="just">
              <a:spcBef>
                <a:spcPts val="600"/>
              </a:spcBef>
              <a:spcAft>
                <a:spcPts val="600"/>
              </a:spcAft>
            </a:pPr>
            <a:r>
              <a:rPr lang="en-US" sz="2800" b="1" dirty="0" smtClean="0">
                <a:latin typeface="Times New Roman" pitchFamily="18" charset="0"/>
                <a:cs typeface="Times New Roman" pitchFamily="18" charset="0"/>
              </a:rPr>
              <a:t>   </a:t>
            </a:r>
            <a:r>
              <a:rPr lang="vi-VN" sz="2800" b="1" dirty="0" smtClean="0">
                <a:solidFill>
                  <a:srgbClr val="002060"/>
                </a:solidFill>
                <a:latin typeface="Times New Roman" pitchFamily="18" charset="0"/>
                <a:cs typeface="Times New Roman" pitchFamily="18" charset="0"/>
              </a:rPr>
              <a:t>2.</a:t>
            </a:r>
            <a:r>
              <a:rPr lang="vi-VN" sz="2800" dirty="0" smtClean="0">
                <a:solidFill>
                  <a:srgbClr val="002060"/>
                </a:solidFill>
                <a:latin typeface="Times New Roman" pitchFamily="18" charset="0"/>
                <a:cs typeface="Times New Roman" pitchFamily="18" charset="0"/>
              </a:rPr>
              <a:t> </a:t>
            </a:r>
            <a:r>
              <a:rPr lang="vi-VN" sz="2800" b="1" dirty="0" smtClean="0">
                <a:solidFill>
                  <a:srgbClr val="002060"/>
                </a:solidFill>
                <a:latin typeface="Times New Roman" pitchFamily="18" charset="0"/>
                <a:cs typeface="Times New Roman" pitchFamily="18" charset="0"/>
              </a:rPr>
              <a:t> </a:t>
            </a:r>
            <a:r>
              <a:rPr lang="vi-VN" sz="2800" b="1" dirty="0">
                <a:solidFill>
                  <a:srgbClr val="002060"/>
                </a:solidFill>
                <a:latin typeface="Times New Roman" pitchFamily="18" charset="0"/>
                <a:cs typeface="Times New Roman" pitchFamily="18" charset="0"/>
              </a:rPr>
              <a:t>Điều kiện làm việc: </a:t>
            </a:r>
            <a:r>
              <a:rPr lang="vi-VN" sz="2800" dirty="0">
                <a:latin typeface="Times New Roman" pitchFamily="18" charset="0"/>
                <a:cs typeface="Times New Roman" pitchFamily="18" charset="0"/>
              </a:rPr>
              <a:t>chịu các tải trọng </a:t>
            </a:r>
            <a:r>
              <a:rPr lang="vi-VN" sz="2800" dirty="0" smtClean="0">
                <a:latin typeface="Times New Roman" pitchFamily="18" charset="0"/>
                <a:cs typeface="Times New Roman" pitchFamily="18" charset="0"/>
              </a:rPr>
              <a:t>sau:</a:t>
            </a:r>
            <a:endParaRPr lang="en-US" sz="2800" dirty="0" smtClean="0">
              <a:latin typeface="Times New Roman" pitchFamily="18" charset="0"/>
              <a:cs typeface="Times New Roman" pitchFamily="18" charset="0"/>
            </a:endParaRPr>
          </a:p>
          <a:p>
            <a:pPr marL="457200" indent="-457200" algn="just">
              <a:spcBef>
                <a:spcPts val="600"/>
              </a:spcBef>
              <a:spcAft>
                <a:spcPts val="600"/>
              </a:spcAft>
            </a:pPr>
            <a:r>
              <a:rPr lang="en-US" sz="2800" b="1" i="1" dirty="0" smtClean="0">
                <a:solidFill>
                  <a:srgbClr val="7030A0"/>
                </a:solidFill>
                <a:latin typeface="Times New Roman" pitchFamily="18" charset="0"/>
                <a:cs typeface="Times New Roman" pitchFamily="18" charset="0"/>
              </a:rPr>
              <a:t>	</a:t>
            </a:r>
            <a:r>
              <a:rPr lang="en-US" sz="2800" b="1" i="1" dirty="0" smtClean="0">
                <a:solidFill>
                  <a:srgbClr val="002060"/>
                </a:solidFill>
                <a:latin typeface="Times New Roman" pitchFamily="18" charset="0"/>
                <a:cs typeface="Times New Roman" pitchFamily="18" charset="0"/>
              </a:rPr>
              <a:t>2.2 </a:t>
            </a:r>
            <a:r>
              <a:rPr lang="vi-VN" sz="2800" b="1" i="1" dirty="0" smtClean="0">
                <a:solidFill>
                  <a:srgbClr val="002060"/>
                </a:solidFill>
                <a:latin typeface="Times New Roman" pitchFamily="18" charset="0"/>
                <a:cs typeface="Times New Roman" pitchFamily="18" charset="0"/>
              </a:rPr>
              <a:t>Tải trọng nhiệt </a:t>
            </a:r>
            <a:r>
              <a:rPr lang="vi-VN" sz="2800" b="1" dirty="0" smtClean="0">
                <a:latin typeface="Times New Roman" pitchFamily="18" charset="0"/>
                <a:cs typeface="Times New Roman" pitchFamily="18" charset="0"/>
              </a:rPr>
              <a:t>	</a:t>
            </a:r>
            <a:endParaRPr lang="en-US" sz="2800" dirty="0" smtClean="0">
              <a:latin typeface="Times New Roman" pitchFamily="18" charset="0"/>
              <a:cs typeface="Times New Roman" pitchFamily="18" charset="0"/>
            </a:endParaRPr>
          </a:p>
          <a:p>
            <a:pPr algn="just">
              <a:spcBef>
                <a:spcPts val="600"/>
              </a:spcBef>
              <a:spcAft>
                <a:spcPts val="600"/>
              </a:spcAft>
            </a:pPr>
            <a:r>
              <a:rPr lang="en-US" sz="2800" dirty="0" smtClean="0">
                <a:latin typeface="Times New Roman" pitchFamily="18" charset="0"/>
                <a:cs typeface="Times New Roman" pitchFamily="18" charset="0"/>
              </a:rPr>
              <a:t>   </a:t>
            </a:r>
            <a:r>
              <a:rPr lang="vi-VN" sz="2800" dirty="0" smtClean="0">
                <a:latin typeface="Times New Roman" pitchFamily="18" charset="0"/>
                <a:cs typeface="Times New Roman" pitchFamily="18" charset="0"/>
              </a:rPr>
              <a:t>Trong quá trình cháy piston tiếp xúc với khí cháy có nhiệt độ cao </a:t>
            </a:r>
            <a:r>
              <a:rPr lang="en-US" sz="2800" dirty="0" err="1" smtClean="0">
                <a:latin typeface="Times New Roman" pitchFamily="18" charset="0"/>
                <a:cs typeface="Times New Roman" pitchFamily="18" charset="0"/>
              </a:rPr>
              <a:t>làm</a:t>
            </a:r>
            <a:r>
              <a:rPr lang="en-US" sz="2800" dirty="0" smtClean="0">
                <a:latin typeface="Times New Roman" pitchFamily="18" charset="0"/>
                <a:cs typeface="Times New Roman" pitchFamily="18" charset="0"/>
              </a:rPr>
              <a:t> </a:t>
            </a:r>
            <a:r>
              <a:rPr lang="vi-VN" sz="2800" dirty="0" smtClean="0">
                <a:latin typeface="Times New Roman" pitchFamily="18" charset="0"/>
                <a:cs typeface="Times New Roman" pitchFamily="18" charset="0"/>
              </a:rPr>
              <a:t>nhiệt độ của piston tăng</a:t>
            </a:r>
            <a:r>
              <a:rPr lang="en-US" sz="2800" dirty="0" smtClean="0">
                <a:latin typeface="Times New Roman" pitchFamily="18" charset="0"/>
                <a:cs typeface="Times New Roman" pitchFamily="18" charset="0"/>
              </a:rPr>
              <a:t> </a:t>
            </a:r>
            <a:r>
              <a:rPr lang="vi-VN" sz="2800" dirty="0" smtClean="0">
                <a:latin typeface="Times New Roman" pitchFamily="18" charset="0"/>
                <a:cs typeface="Times New Roman" pitchFamily="18" charset="0"/>
              </a:rPr>
              <a:t>gây ra những tác hại:</a:t>
            </a:r>
            <a:endParaRPr lang="en-US" sz="2800" dirty="0" smtClean="0">
              <a:latin typeface="Times New Roman" pitchFamily="18" charset="0"/>
              <a:cs typeface="Times New Roman" pitchFamily="18" charset="0"/>
            </a:endParaRPr>
          </a:p>
          <a:p>
            <a:pPr algn="just">
              <a:spcBef>
                <a:spcPts val="600"/>
              </a:spcBef>
              <a:spcAft>
                <a:spcPts val="600"/>
              </a:spcAft>
            </a:pPr>
            <a:r>
              <a:rPr lang="en-US" sz="2800" dirty="0" smtClean="0">
                <a:latin typeface="Times New Roman" pitchFamily="18" charset="0"/>
                <a:cs typeface="Times New Roman" pitchFamily="18" charset="0"/>
              </a:rPr>
              <a:t>   	</a:t>
            </a:r>
            <a:r>
              <a:rPr lang="vi-VN" sz="2800" dirty="0" smtClean="0">
                <a:latin typeface="Times New Roman" pitchFamily="18" charset="0"/>
                <a:cs typeface="Times New Roman" pitchFamily="18" charset="0"/>
              </a:rPr>
              <a:t>+ </a:t>
            </a:r>
            <a:r>
              <a:rPr lang="en-US" sz="2800" dirty="0" smtClean="0">
                <a:latin typeface="Times New Roman" pitchFamily="18" charset="0"/>
                <a:cs typeface="Times New Roman" pitchFamily="18" charset="0"/>
              </a:rPr>
              <a:t>R</a:t>
            </a:r>
            <a:r>
              <a:rPr lang="vi-VN" sz="2800" dirty="0" smtClean="0">
                <a:latin typeface="Times New Roman" pitchFamily="18" charset="0"/>
                <a:cs typeface="Times New Roman" pitchFamily="18" charset="0"/>
              </a:rPr>
              <a:t>ạn nứt piston.</a:t>
            </a:r>
            <a:endParaRPr lang="en-US" sz="2800" dirty="0" smtClean="0">
              <a:latin typeface="Times New Roman" pitchFamily="18" charset="0"/>
              <a:cs typeface="Times New Roman" pitchFamily="18" charset="0"/>
            </a:endParaRPr>
          </a:p>
          <a:p>
            <a:pPr algn="just">
              <a:spcBef>
                <a:spcPts val="600"/>
              </a:spcBef>
              <a:spcAft>
                <a:spcPts val="600"/>
              </a:spcAft>
            </a:pPr>
            <a:r>
              <a:rPr lang="en-US" sz="2800" dirty="0" smtClean="0">
                <a:latin typeface="Times New Roman" pitchFamily="18" charset="0"/>
                <a:cs typeface="Times New Roman" pitchFamily="18" charset="0"/>
              </a:rPr>
              <a:t>   	</a:t>
            </a:r>
            <a:r>
              <a:rPr lang="vi-VN" sz="2800" dirty="0" smtClean="0">
                <a:latin typeface="Times New Roman" pitchFamily="18" charset="0"/>
                <a:cs typeface="Times New Roman" pitchFamily="18" charset="0"/>
              </a:rPr>
              <a:t>+</a:t>
            </a:r>
            <a:r>
              <a:rPr lang="en-US" sz="2800" dirty="0" smtClean="0">
                <a:latin typeface="Times New Roman" pitchFamily="18" charset="0"/>
                <a:cs typeface="Times New Roman" pitchFamily="18" charset="0"/>
              </a:rPr>
              <a:t> P</a:t>
            </a:r>
            <a:r>
              <a:rPr lang="vi-VN" sz="2800" dirty="0" smtClean="0">
                <a:latin typeface="Times New Roman" pitchFamily="18" charset="0"/>
                <a:cs typeface="Times New Roman" pitchFamily="18" charset="0"/>
              </a:rPr>
              <a:t>iston bị bó kẹt trong</a:t>
            </a:r>
            <a:r>
              <a:rPr lang="en-US" sz="2800" dirty="0" smtClean="0">
                <a:latin typeface="Times New Roman" pitchFamily="18" charset="0"/>
                <a:cs typeface="Times New Roman" pitchFamily="18" charset="0"/>
              </a:rPr>
              <a:t> </a:t>
            </a:r>
            <a:r>
              <a:rPr lang="vi-VN" sz="2800" dirty="0" smtClean="0">
                <a:latin typeface="Times New Roman" pitchFamily="18" charset="0"/>
                <a:cs typeface="Times New Roman" pitchFamily="18" charset="0"/>
              </a:rPr>
              <a:t>xylanh, tăng ma sát.</a:t>
            </a:r>
            <a:endParaRPr lang="en-US" sz="2800" dirty="0" smtClean="0">
              <a:latin typeface="Times New Roman" pitchFamily="18" charset="0"/>
              <a:cs typeface="Times New Roman" pitchFamily="18" charset="0"/>
            </a:endParaRPr>
          </a:p>
          <a:p>
            <a:pPr algn="just">
              <a:spcBef>
                <a:spcPts val="600"/>
              </a:spcBef>
              <a:spcAft>
                <a:spcPts val="600"/>
              </a:spcAft>
            </a:pPr>
            <a:r>
              <a:rPr lang="en-US" sz="2800" dirty="0" smtClean="0">
                <a:latin typeface="Times New Roman" pitchFamily="18" charset="0"/>
                <a:cs typeface="Times New Roman" pitchFamily="18" charset="0"/>
              </a:rPr>
              <a:t>  	</a:t>
            </a:r>
            <a:r>
              <a:rPr lang="vi-VN" sz="2800" dirty="0" smtClean="0">
                <a:latin typeface="Times New Roman" pitchFamily="18" charset="0"/>
                <a:cs typeface="Times New Roman" pitchFamily="18" charset="0"/>
              </a:rPr>
              <a:t>+ Giảm sức bền của pisto</a:t>
            </a:r>
            <a:r>
              <a:rPr lang="en-US" sz="2800" dirty="0" smtClean="0">
                <a:latin typeface="Times New Roman" pitchFamily="18" charset="0"/>
                <a:cs typeface="Times New Roman" pitchFamily="18" charset="0"/>
              </a:rPr>
              <a:t>n</a:t>
            </a:r>
            <a:r>
              <a:rPr lang="vi-VN" sz="2800" dirty="0" smtClean="0">
                <a:latin typeface="Times New Roman" pitchFamily="18" charset="0"/>
                <a:cs typeface="Times New Roman" pitchFamily="18" charset="0"/>
              </a:rPr>
              <a:t>.</a:t>
            </a:r>
            <a:endParaRPr lang="en-US" sz="2800" dirty="0" smtClean="0">
              <a:latin typeface="Times New Roman" pitchFamily="18" charset="0"/>
              <a:cs typeface="Times New Roman" pitchFamily="18" charset="0"/>
            </a:endParaRPr>
          </a:p>
          <a:p>
            <a:pPr algn="just">
              <a:spcBef>
                <a:spcPts val="600"/>
              </a:spcBef>
              <a:spcAft>
                <a:spcPts val="600"/>
              </a:spcAft>
            </a:pPr>
            <a:r>
              <a:rPr lang="en-US" sz="2800" dirty="0" smtClean="0">
                <a:latin typeface="Times New Roman" pitchFamily="18" charset="0"/>
                <a:cs typeface="Times New Roman" pitchFamily="18" charset="0"/>
              </a:rPr>
              <a:t>   	</a:t>
            </a:r>
            <a:r>
              <a:rPr lang="vi-VN" sz="2800" dirty="0" smtClean="0">
                <a:latin typeface="Times New Roman" pitchFamily="18" charset="0"/>
                <a:cs typeface="Times New Roman" pitchFamily="18" charset="0"/>
              </a:rPr>
              <a:t>+ </a:t>
            </a:r>
            <a:r>
              <a:rPr lang="en-US" sz="2800" dirty="0" smtClean="0">
                <a:latin typeface="Times New Roman" pitchFamily="18" charset="0"/>
                <a:cs typeface="Times New Roman" pitchFamily="18" charset="0"/>
              </a:rPr>
              <a:t>N</a:t>
            </a:r>
            <a:r>
              <a:rPr lang="vi-VN" sz="2800" dirty="0" smtClean="0">
                <a:latin typeface="Times New Roman" pitchFamily="18" charset="0"/>
                <a:cs typeface="Times New Roman" pitchFamily="18" charset="0"/>
              </a:rPr>
              <a:t>hớt mau bị phân huỷ do đó bôi trơn kém.</a:t>
            </a:r>
            <a:endParaRPr lang="en-US" sz="2800" dirty="0" smtClean="0">
              <a:latin typeface="Times New Roman" pitchFamily="18" charset="0"/>
              <a:cs typeface="Times New Roman" pitchFamily="18" charset="0"/>
            </a:endParaRPr>
          </a:p>
          <a:p>
            <a:pPr algn="just">
              <a:spcBef>
                <a:spcPts val="600"/>
              </a:spcBef>
              <a:spcAft>
                <a:spcPts val="600"/>
              </a:spcAft>
            </a:pPr>
            <a:endParaRPr lang="en-US" sz="2800" dirty="0">
              <a:latin typeface="Times New Roman" pitchFamily="18" charset="0"/>
              <a:cs typeface="Times New Roman" pitchFamily="18" charset="0"/>
            </a:endParaRPr>
          </a:p>
        </p:txBody>
      </p:sp>
      <p:sp>
        <p:nvSpPr>
          <p:cNvPr id="9" name="Rectangle 8"/>
          <p:cNvSpPr/>
          <p:nvPr/>
        </p:nvSpPr>
        <p:spPr>
          <a:xfrm>
            <a:off x="251520" y="76200"/>
            <a:ext cx="8712968" cy="646331"/>
          </a:xfrm>
          <a:prstGeom prst="rect">
            <a:avLst/>
          </a:prstGeom>
        </p:spPr>
        <p:txBody>
          <a:bodyPr wrap="square">
            <a:spAutoFit/>
          </a:bodyPr>
          <a:lstStyle/>
          <a:p>
            <a:pPr algn="ctr"/>
            <a:r>
              <a:rPr lang="en-US" sz="3600" b="1" dirty="0" smtClean="0">
                <a:solidFill>
                  <a:srgbClr val="C00000"/>
                </a:solidFill>
                <a:latin typeface="Times New Roman" pitchFamily="18" charset="0"/>
                <a:cs typeface="Times New Roman" pitchFamily="18" charset="0"/>
              </a:rPr>
              <a:t> </a:t>
            </a:r>
            <a:r>
              <a:rPr lang="en-US" sz="3600" b="1" dirty="0" smtClean="0">
                <a:solidFill>
                  <a:srgbClr val="0E015F"/>
                </a:solidFill>
                <a:latin typeface="Times New Roman" pitchFamily="18" charset="0"/>
                <a:cs typeface="Times New Roman" pitchFamily="18" charset="0"/>
              </a:rPr>
              <a:t>PISTON</a:t>
            </a:r>
            <a:endParaRPr lang="vi-VN" sz="3600" dirty="0">
              <a:solidFill>
                <a:srgbClr val="0E015F"/>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Date Placeholder 1"/>
          <p:cNvSpPr>
            <a:spLocks noGrp="1"/>
          </p:cNvSpPr>
          <p:nvPr>
            <p:ph type="dt" sz="half" idx="10"/>
          </p:nvPr>
        </p:nvSpPr>
        <p:spPr>
          <a:xfrm>
            <a:off x="304800" y="6353628"/>
            <a:ext cx="2286000" cy="365125"/>
          </a:xfrm>
        </p:spPr>
        <p:txBody>
          <a:bodyPr/>
          <a:lstStyle/>
          <a:p>
            <a:r>
              <a:rPr lang="en-US" sz="1300" i="1" smtClean="0">
                <a:latin typeface="Times New Roman" pitchFamily="18" charset="0"/>
                <a:cs typeface="Times New Roman" pitchFamily="18" charset="0"/>
              </a:rPr>
              <a:t>Nguyên lý động cơ đốt trong</a:t>
            </a:r>
            <a:endParaRPr lang="en-US" sz="1300" i="1">
              <a:latin typeface="Times New Roman" pitchFamily="18" charset="0"/>
              <a:cs typeface="Times New Roman" pitchFamily="18" charset="0"/>
            </a:endParaRPr>
          </a:p>
        </p:txBody>
      </p:sp>
      <p:sp>
        <p:nvSpPr>
          <p:cNvPr id="7" name="Footer Placeholder 2"/>
          <p:cNvSpPr>
            <a:spLocks noGrp="1"/>
          </p:cNvSpPr>
          <p:nvPr>
            <p:ph type="ftr" sz="quarter" idx="11"/>
          </p:nvPr>
        </p:nvSpPr>
        <p:spPr>
          <a:xfrm>
            <a:off x="3203848" y="6304235"/>
            <a:ext cx="4392488" cy="365125"/>
          </a:xfrm>
        </p:spPr>
        <p:txBody>
          <a:bodyPr/>
          <a:lstStyle/>
          <a:p>
            <a:r>
              <a:rPr lang="en-US" sz="1300" i="1" smtClean="0">
                <a:latin typeface="Times New Roman" pitchFamily="18" charset="0"/>
                <a:cs typeface="Times New Roman" pitchFamily="18" charset="0"/>
              </a:rPr>
              <a:t>Chương 3: Nhóm Piston – Trục khuỷu – Thanh truyền – Bánh đà</a:t>
            </a:r>
            <a:endParaRPr lang="en-US" sz="1300" i="1">
              <a:latin typeface="Times New Roman" pitchFamily="18" charset="0"/>
              <a:cs typeface="Times New Roman" pitchFamily="18" charset="0"/>
            </a:endParaRPr>
          </a:p>
        </p:txBody>
      </p:sp>
      <p:sp>
        <p:nvSpPr>
          <p:cNvPr id="8" name="Slide Number Placeholder 3"/>
          <p:cNvSpPr>
            <a:spLocks noGrp="1"/>
          </p:cNvSpPr>
          <p:nvPr>
            <p:ph type="sldNum" sz="quarter" idx="12"/>
          </p:nvPr>
        </p:nvSpPr>
        <p:spPr>
          <a:xfrm>
            <a:off x="7467600" y="6340475"/>
            <a:ext cx="1219200" cy="365125"/>
          </a:xfrm>
        </p:spPr>
        <p:txBody>
          <a:bodyPr/>
          <a:lstStyle/>
          <a:p>
            <a:fld id="{B6F15528-21DE-4FAA-801E-634DDDAF4B2B}" type="slidenum">
              <a:rPr lang="en-US" sz="1300" i="1" smtClean="0">
                <a:latin typeface="Times New Roman" pitchFamily="18" charset="0"/>
                <a:cs typeface="Times New Roman" pitchFamily="18" charset="0"/>
              </a:rPr>
              <a:pPr/>
              <a:t>6</a:t>
            </a:fld>
            <a:endParaRPr lang="en-US" sz="1300" i="1">
              <a:latin typeface="Times New Roman" pitchFamily="18" charset="0"/>
              <a:cs typeface="Times New Roman" pitchFamily="18" charset="0"/>
            </a:endParaRPr>
          </a:p>
        </p:txBody>
      </p:sp>
      <p:sp>
        <p:nvSpPr>
          <p:cNvPr id="2" name="Rectangle 1"/>
          <p:cNvSpPr/>
          <p:nvPr/>
        </p:nvSpPr>
        <p:spPr>
          <a:xfrm>
            <a:off x="0" y="836712"/>
            <a:ext cx="8712967" cy="3241913"/>
          </a:xfrm>
          <a:prstGeom prst="rect">
            <a:avLst/>
          </a:prstGeom>
        </p:spPr>
        <p:txBody>
          <a:bodyPr wrap="square">
            <a:spAutoFit/>
          </a:bodyPr>
          <a:lstStyle/>
          <a:p>
            <a:pPr algn="just">
              <a:spcBef>
                <a:spcPts val="600"/>
              </a:spcBef>
              <a:spcAft>
                <a:spcPts val="600"/>
              </a:spcAft>
            </a:pPr>
            <a:r>
              <a:rPr lang="en-US" sz="2800" b="1" dirty="0" smtClean="0">
                <a:latin typeface="Times New Roman" pitchFamily="18" charset="0"/>
                <a:cs typeface="Times New Roman" pitchFamily="18" charset="0"/>
              </a:rPr>
              <a:t>   </a:t>
            </a:r>
            <a:r>
              <a:rPr lang="vi-VN" sz="2800" b="1" dirty="0" smtClean="0">
                <a:solidFill>
                  <a:srgbClr val="002060"/>
                </a:solidFill>
                <a:latin typeface="Times New Roman" pitchFamily="18" charset="0"/>
                <a:cs typeface="Times New Roman" pitchFamily="18" charset="0"/>
              </a:rPr>
              <a:t>2.</a:t>
            </a:r>
            <a:r>
              <a:rPr lang="vi-VN" sz="2800" dirty="0" smtClean="0">
                <a:solidFill>
                  <a:srgbClr val="002060"/>
                </a:solidFill>
                <a:latin typeface="Times New Roman" pitchFamily="18" charset="0"/>
                <a:cs typeface="Times New Roman" pitchFamily="18" charset="0"/>
              </a:rPr>
              <a:t> </a:t>
            </a:r>
            <a:r>
              <a:rPr lang="vi-VN" sz="2800" b="1" dirty="0" smtClean="0">
                <a:solidFill>
                  <a:srgbClr val="002060"/>
                </a:solidFill>
                <a:latin typeface="Times New Roman" pitchFamily="18" charset="0"/>
                <a:cs typeface="Times New Roman" pitchFamily="18" charset="0"/>
              </a:rPr>
              <a:t> </a:t>
            </a:r>
            <a:r>
              <a:rPr lang="vi-VN" sz="2800" b="1" dirty="0">
                <a:solidFill>
                  <a:srgbClr val="002060"/>
                </a:solidFill>
                <a:latin typeface="Times New Roman" pitchFamily="18" charset="0"/>
                <a:cs typeface="Times New Roman" pitchFamily="18" charset="0"/>
              </a:rPr>
              <a:t>Điều kiện làm việc: </a:t>
            </a:r>
            <a:r>
              <a:rPr lang="vi-VN" sz="2800" dirty="0">
                <a:latin typeface="Times New Roman" pitchFamily="18" charset="0"/>
                <a:cs typeface="Times New Roman" pitchFamily="18" charset="0"/>
              </a:rPr>
              <a:t>chịu các tải trọng </a:t>
            </a:r>
            <a:r>
              <a:rPr lang="vi-VN" sz="2800" dirty="0" smtClean="0">
                <a:latin typeface="Times New Roman" pitchFamily="18" charset="0"/>
                <a:cs typeface="Times New Roman" pitchFamily="18" charset="0"/>
              </a:rPr>
              <a:t>sau:</a:t>
            </a:r>
            <a:endParaRPr lang="en-US" sz="2800" dirty="0" smtClean="0">
              <a:latin typeface="Times New Roman" pitchFamily="18" charset="0"/>
              <a:cs typeface="Times New Roman" pitchFamily="18" charset="0"/>
            </a:endParaRPr>
          </a:p>
          <a:p>
            <a:pPr marL="457200" indent="-457200" algn="just">
              <a:spcBef>
                <a:spcPts val="400"/>
              </a:spcBef>
              <a:spcAft>
                <a:spcPts val="400"/>
              </a:spcAft>
            </a:pPr>
            <a:r>
              <a:rPr lang="en-US" sz="2800" b="1" i="1" dirty="0" smtClean="0">
                <a:solidFill>
                  <a:srgbClr val="7030A0"/>
                </a:solidFill>
                <a:latin typeface="Times New Roman" pitchFamily="18" charset="0"/>
                <a:cs typeface="Times New Roman" pitchFamily="18" charset="0"/>
              </a:rPr>
              <a:t>	</a:t>
            </a:r>
            <a:r>
              <a:rPr lang="en-US" sz="2800" b="1" i="1" dirty="0" smtClean="0">
                <a:solidFill>
                  <a:srgbClr val="002060"/>
                </a:solidFill>
                <a:latin typeface="Times New Roman" pitchFamily="18" charset="0"/>
                <a:cs typeface="Times New Roman" pitchFamily="18" charset="0"/>
              </a:rPr>
              <a:t>2.3 </a:t>
            </a:r>
            <a:r>
              <a:rPr lang="vi-VN" sz="2800" b="1" i="1" dirty="0" smtClean="0">
                <a:solidFill>
                  <a:srgbClr val="002060"/>
                </a:solidFill>
                <a:latin typeface="Times New Roman" pitchFamily="18" charset="0"/>
                <a:cs typeface="Times New Roman" pitchFamily="18" charset="0"/>
              </a:rPr>
              <a:t>Ma sát</a:t>
            </a:r>
            <a:r>
              <a:rPr lang="en-US" sz="2800" b="1" i="1" dirty="0" smtClean="0">
                <a:solidFill>
                  <a:srgbClr val="002060"/>
                </a:solidFill>
                <a:latin typeface="Times New Roman" pitchFamily="18" charset="0"/>
                <a:cs typeface="Times New Roman" pitchFamily="18" charset="0"/>
              </a:rPr>
              <a:t>: </a:t>
            </a:r>
            <a:r>
              <a:rPr lang="vi-VN" sz="2800" b="1" i="1" dirty="0" smtClean="0">
                <a:solidFill>
                  <a:srgbClr val="002060"/>
                </a:solidFill>
                <a:latin typeface="Times New Roman" pitchFamily="18" charset="0"/>
                <a:cs typeface="Times New Roman" pitchFamily="18" charset="0"/>
              </a:rPr>
              <a:t> </a:t>
            </a:r>
            <a:endParaRPr lang="en-US" sz="2800" i="1" dirty="0" smtClean="0">
              <a:solidFill>
                <a:srgbClr val="002060"/>
              </a:solidFill>
              <a:latin typeface="Times New Roman" pitchFamily="18" charset="0"/>
              <a:cs typeface="Times New Roman" pitchFamily="18" charset="0"/>
            </a:endParaRPr>
          </a:p>
          <a:p>
            <a:pPr algn="just">
              <a:spcBef>
                <a:spcPts val="400"/>
              </a:spcBef>
              <a:spcAft>
                <a:spcPts val="400"/>
              </a:spcAft>
            </a:pPr>
            <a:r>
              <a:rPr lang="en-US" sz="2800" dirty="0" smtClean="0">
                <a:latin typeface="Times New Roman" pitchFamily="18" charset="0"/>
                <a:cs typeface="Times New Roman" pitchFamily="18" charset="0"/>
              </a:rPr>
              <a:t>	</a:t>
            </a:r>
            <a:r>
              <a:rPr lang="vi-VN" sz="2800" dirty="0" smtClean="0">
                <a:latin typeface="Times New Roman" pitchFamily="18" charset="0"/>
                <a:cs typeface="Times New Roman" pitchFamily="18" charset="0"/>
              </a:rPr>
              <a:t>+ Thiếu nhớt bôi trơn.</a:t>
            </a:r>
            <a:endParaRPr lang="en-US" sz="2800" dirty="0" smtClean="0">
              <a:latin typeface="Times New Roman" pitchFamily="18" charset="0"/>
              <a:cs typeface="Times New Roman" pitchFamily="18" charset="0"/>
            </a:endParaRPr>
          </a:p>
          <a:p>
            <a:pPr algn="just">
              <a:spcBef>
                <a:spcPts val="400"/>
              </a:spcBef>
              <a:spcAft>
                <a:spcPts val="400"/>
              </a:spcAft>
            </a:pPr>
            <a:r>
              <a:rPr lang="en-US" sz="2800" dirty="0" smtClean="0">
                <a:latin typeface="Times New Roman" pitchFamily="18" charset="0"/>
                <a:cs typeface="Times New Roman" pitchFamily="18" charset="0"/>
              </a:rPr>
              <a:t>	</a:t>
            </a:r>
            <a:r>
              <a:rPr lang="vi-VN" sz="2800" dirty="0" smtClean="0">
                <a:latin typeface="Times New Roman" pitchFamily="18" charset="0"/>
                <a:cs typeface="Times New Roman" pitchFamily="18" charset="0"/>
              </a:rPr>
              <a:t>+ Do lực ngang N ép piston vào xylanh .</a:t>
            </a:r>
            <a:endParaRPr lang="en-US" sz="2800" dirty="0" smtClean="0">
              <a:latin typeface="Times New Roman" pitchFamily="18" charset="0"/>
              <a:cs typeface="Times New Roman" pitchFamily="18" charset="0"/>
            </a:endParaRPr>
          </a:p>
          <a:p>
            <a:pPr algn="just">
              <a:spcBef>
                <a:spcPts val="400"/>
              </a:spcBef>
              <a:spcAft>
                <a:spcPts val="400"/>
              </a:spcAft>
            </a:pPr>
            <a:r>
              <a:rPr lang="en-US" sz="2800" dirty="0" smtClean="0">
                <a:latin typeface="Times New Roman" pitchFamily="18" charset="0"/>
                <a:cs typeface="Times New Roman" pitchFamily="18" charset="0"/>
              </a:rPr>
              <a:t>	</a:t>
            </a:r>
            <a:r>
              <a:rPr lang="vi-VN" sz="2800" dirty="0" smtClean="0">
                <a:latin typeface="Times New Roman" pitchFamily="18" charset="0"/>
                <a:cs typeface="Times New Roman" pitchFamily="18" charset="0"/>
              </a:rPr>
              <a:t>+ Do nhiệt độ làm biến dạng piston.</a:t>
            </a:r>
            <a:endParaRPr lang="en-US" sz="2800" dirty="0" smtClean="0">
              <a:latin typeface="Times New Roman" pitchFamily="18" charset="0"/>
              <a:cs typeface="Times New Roman" pitchFamily="18" charset="0"/>
            </a:endParaRPr>
          </a:p>
          <a:p>
            <a:pPr marL="457200" indent="-457200" algn="just">
              <a:spcBef>
                <a:spcPts val="600"/>
              </a:spcBef>
              <a:spcAft>
                <a:spcPts val="600"/>
              </a:spcAft>
            </a:pPr>
            <a:endParaRPr lang="en-US" sz="2800" dirty="0">
              <a:latin typeface="Times New Roman" pitchFamily="18" charset="0"/>
              <a:cs typeface="Times New Roman" pitchFamily="18" charset="0"/>
            </a:endParaRPr>
          </a:p>
        </p:txBody>
      </p:sp>
      <p:sp>
        <p:nvSpPr>
          <p:cNvPr id="9" name="Rectangle 8"/>
          <p:cNvSpPr/>
          <p:nvPr/>
        </p:nvSpPr>
        <p:spPr>
          <a:xfrm>
            <a:off x="251520" y="76200"/>
            <a:ext cx="8712968" cy="646331"/>
          </a:xfrm>
          <a:prstGeom prst="rect">
            <a:avLst/>
          </a:prstGeom>
        </p:spPr>
        <p:txBody>
          <a:bodyPr wrap="square">
            <a:spAutoFit/>
          </a:bodyPr>
          <a:lstStyle/>
          <a:p>
            <a:pPr algn="ctr"/>
            <a:r>
              <a:rPr lang="en-US" sz="3600" b="1" dirty="0" smtClean="0">
                <a:solidFill>
                  <a:srgbClr val="C00000"/>
                </a:solidFill>
                <a:latin typeface="Times New Roman" pitchFamily="18" charset="0"/>
                <a:cs typeface="Times New Roman" pitchFamily="18" charset="0"/>
              </a:rPr>
              <a:t> </a:t>
            </a:r>
            <a:r>
              <a:rPr lang="en-US" sz="3600" b="1" dirty="0" smtClean="0">
                <a:solidFill>
                  <a:srgbClr val="0E015F"/>
                </a:solidFill>
                <a:latin typeface="Times New Roman" pitchFamily="18" charset="0"/>
                <a:cs typeface="Times New Roman" pitchFamily="18" charset="0"/>
              </a:rPr>
              <a:t>PISTON</a:t>
            </a:r>
            <a:endParaRPr lang="vi-VN" sz="3600" dirty="0">
              <a:solidFill>
                <a:srgbClr val="0E015F"/>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Date Placeholder 1"/>
          <p:cNvSpPr>
            <a:spLocks noGrp="1"/>
          </p:cNvSpPr>
          <p:nvPr>
            <p:ph type="dt" sz="half" idx="10"/>
          </p:nvPr>
        </p:nvSpPr>
        <p:spPr>
          <a:xfrm>
            <a:off x="304800" y="6353628"/>
            <a:ext cx="2286000" cy="365125"/>
          </a:xfrm>
        </p:spPr>
        <p:txBody>
          <a:bodyPr/>
          <a:lstStyle/>
          <a:p>
            <a:r>
              <a:rPr lang="en-US" sz="1300" i="1" smtClean="0">
                <a:latin typeface="Times New Roman" pitchFamily="18" charset="0"/>
                <a:cs typeface="Times New Roman" pitchFamily="18" charset="0"/>
              </a:rPr>
              <a:t>Nguyên lý động cơ đốt trong</a:t>
            </a:r>
            <a:endParaRPr lang="en-US" sz="1300" i="1">
              <a:latin typeface="Times New Roman" pitchFamily="18" charset="0"/>
              <a:cs typeface="Times New Roman" pitchFamily="18" charset="0"/>
            </a:endParaRPr>
          </a:p>
        </p:txBody>
      </p:sp>
      <p:sp>
        <p:nvSpPr>
          <p:cNvPr id="7" name="Footer Placeholder 2"/>
          <p:cNvSpPr>
            <a:spLocks noGrp="1"/>
          </p:cNvSpPr>
          <p:nvPr>
            <p:ph type="ftr" sz="quarter" idx="11"/>
          </p:nvPr>
        </p:nvSpPr>
        <p:spPr>
          <a:xfrm>
            <a:off x="3203848" y="6304235"/>
            <a:ext cx="4392488" cy="365125"/>
          </a:xfrm>
        </p:spPr>
        <p:txBody>
          <a:bodyPr/>
          <a:lstStyle/>
          <a:p>
            <a:r>
              <a:rPr lang="en-US" sz="1300" i="1" smtClean="0">
                <a:latin typeface="Times New Roman" pitchFamily="18" charset="0"/>
                <a:cs typeface="Times New Roman" pitchFamily="18" charset="0"/>
              </a:rPr>
              <a:t>Chương 3: Nhóm Piston – Trục khuỷu – Thanh truyền – Bánh đà</a:t>
            </a:r>
            <a:endParaRPr lang="en-US" sz="1300" i="1">
              <a:latin typeface="Times New Roman" pitchFamily="18" charset="0"/>
              <a:cs typeface="Times New Roman" pitchFamily="18" charset="0"/>
            </a:endParaRPr>
          </a:p>
        </p:txBody>
      </p:sp>
      <p:sp>
        <p:nvSpPr>
          <p:cNvPr id="8" name="Slide Number Placeholder 3"/>
          <p:cNvSpPr>
            <a:spLocks noGrp="1"/>
          </p:cNvSpPr>
          <p:nvPr>
            <p:ph type="sldNum" sz="quarter" idx="12"/>
          </p:nvPr>
        </p:nvSpPr>
        <p:spPr>
          <a:xfrm>
            <a:off x="7467600" y="6340475"/>
            <a:ext cx="1219200" cy="365125"/>
          </a:xfrm>
        </p:spPr>
        <p:txBody>
          <a:bodyPr/>
          <a:lstStyle/>
          <a:p>
            <a:fld id="{B6F15528-21DE-4FAA-801E-634DDDAF4B2B}" type="slidenum">
              <a:rPr lang="en-US" sz="1300" i="1" smtClean="0">
                <a:latin typeface="Times New Roman" pitchFamily="18" charset="0"/>
                <a:cs typeface="Times New Roman" pitchFamily="18" charset="0"/>
              </a:rPr>
              <a:pPr/>
              <a:t>7</a:t>
            </a:fld>
            <a:endParaRPr lang="en-US" sz="1300" i="1">
              <a:latin typeface="Times New Roman" pitchFamily="18" charset="0"/>
              <a:cs typeface="Times New Roman" pitchFamily="18" charset="0"/>
            </a:endParaRPr>
          </a:p>
        </p:txBody>
      </p:sp>
      <p:sp>
        <p:nvSpPr>
          <p:cNvPr id="2" name="Rectangle 1"/>
          <p:cNvSpPr/>
          <p:nvPr/>
        </p:nvSpPr>
        <p:spPr>
          <a:xfrm>
            <a:off x="0" y="836712"/>
            <a:ext cx="8712967" cy="2580194"/>
          </a:xfrm>
          <a:prstGeom prst="rect">
            <a:avLst/>
          </a:prstGeom>
        </p:spPr>
        <p:txBody>
          <a:bodyPr wrap="square">
            <a:spAutoFit/>
          </a:bodyPr>
          <a:lstStyle/>
          <a:p>
            <a:pPr algn="just">
              <a:spcBef>
                <a:spcPts val="600"/>
              </a:spcBef>
              <a:spcAft>
                <a:spcPts val="600"/>
              </a:spcAft>
            </a:pPr>
            <a:r>
              <a:rPr lang="en-US" sz="2800" b="1" dirty="0" smtClean="0">
                <a:latin typeface="Times New Roman" pitchFamily="18" charset="0"/>
                <a:cs typeface="Times New Roman" pitchFamily="18" charset="0"/>
              </a:rPr>
              <a:t>   </a:t>
            </a:r>
            <a:r>
              <a:rPr lang="vi-VN" sz="2800" b="1" dirty="0" smtClean="0">
                <a:solidFill>
                  <a:srgbClr val="002060"/>
                </a:solidFill>
                <a:latin typeface="Times New Roman" pitchFamily="18" charset="0"/>
                <a:cs typeface="Times New Roman" pitchFamily="18" charset="0"/>
              </a:rPr>
              <a:t>2.</a:t>
            </a:r>
            <a:r>
              <a:rPr lang="vi-VN" sz="2800" dirty="0" smtClean="0">
                <a:solidFill>
                  <a:srgbClr val="002060"/>
                </a:solidFill>
                <a:latin typeface="Times New Roman" pitchFamily="18" charset="0"/>
                <a:cs typeface="Times New Roman" pitchFamily="18" charset="0"/>
              </a:rPr>
              <a:t> </a:t>
            </a:r>
            <a:r>
              <a:rPr lang="vi-VN" sz="2800" b="1" dirty="0" smtClean="0">
                <a:solidFill>
                  <a:srgbClr val="002060"/>
                </a:solidFill>
                <a:latin typeface="Times New Roman" pitchFamily="18" charset="0"/>
                <a:cs typeface="Times New Roman" pitchFamily="18" charset="0"/>
              </a:rPr>
              <a:t> </a:t>
            </a:r>
            <a:r>
              <a:rPr lang="vi-VN" sz="2800" b="1" dirty="0">
                <a:solidFill>
                  <a:srgbClr val="002060"/>
                </a:solidFill>
                <a:latin typeface="Times New Roman" pitchFamily="18" charset="0"/>
                <a:cs typeface="Times New Roman" pitchFamily="18" charset="0"/>
              </a:rPr>
              <a:t>Điều kiện làm việc: </a:t>
            </a:r>
            <a:r>
              <a:rPr lang="vi-VN" sz="2800" dirty="0">
                <a:latin typeface="Times New Roman" pitchFamily="18" charset="0"/>
                <a:cs typeface="Times New Roman" pitchFamily="18" charset="0"/>
              </a:rPr>
              <a:t>chịu các tải trọng </a:t>
            </a:r>
            <a:r>
              <a:rPr lang="vi-VN" sz="2800" dirty="0" smtClean="0">
                <a:latin typeface="Times New Roman" pitchFamily="18" charset="0"/>
                <a:cs typeface="Times New Roman" pitchFamily="18" charset="0"/>
              </a:rPr>
              <a:t>sau:</a:t>
            </a:r>
            <a:endParaRPr lang="en-US" sz="2800" dirty="0" smtClean="0">
              <a:latin typeface="Times New Roman" pitchFamily="18" charset="0"/>
              <a:cs typeface="Times New Roman" pitchFamily="18" charset="0"/>
            </a:endParaRPr>
          </a:p>
          <a:p>
            <a:pPr marL="457200" indent="-457200" algn="just">
              <a:spcBef>
                <a:spcPts val="400"/>
              </a:spcBef>
              <a:spcAft>
                <a:spcPts val="400"/>
              </a:spcAft>
            </a:pPr>
            <a:r>
              <a:rPr lang="en-US" sz="2800" b="1" i="1" dirty="0" smtClean="0">
                <a:solidFill>
                  <a:srgbClr val="7030A0"/>
                </a:solidFill>
                <a:latin typeface="Times New Roman" pitchFamily="18" charset="0"/>
                <a:cs typeface="Times New Roman" pitchFamily="18" charset="0"/>
              </a:rPr>
              <a:t>	</a:t>
            </a:r>
            <a:r>
              <a:rPr lang="en-US" sz="2800" b="1" i="1" dirty="0" smtClean="0">
                <a:solidFill>
                  <a:srgbClr val="002060"/>
                </a:solidFill>
                <a:latin typeface="Times New Roman" pitchFamily="18" charset="0"/>
                <a:cs typeface="Times New Roman" pitchFamily="18" charset="0"/>
              </a:rPr>
              <a:t>2.4 </a:t>
            </a:r>
            <a:r>
              <a:rPr lang="vi-VN" sz="2800" b="1" i="1" dirty="0" smtClean="0">
                <a:solidFill>
                  <a:srgbClr val="002060"/>
                </a:solidFill>
                <a:latin typeface="Times New Roman" pitchFamily="18" charset="0"/>
                <a:cs typeface="Times New Roman" pitchFamily="18" charset="0"/>
              </a:rPr>
              <a:t>Ăn mòn hoá học:</a:t>
            </a:r>
            <a:endParaRPr lang="en-US" sz="2800" i="1" dirty="0" smtClean="0">
              <a:solidFill>
                <a:srgbClr val="002060"/>
              </a:solidFill>
              <a:latin typeface="Times New Roman" pitchFamily="18" charset="0"/>
              <a:cs typeface="Times New Roman" pitchFamily="18" charset="0"/>
            </a:endParaRPr>
          </a:p>
          <a:p>
            <a:pPr algn="just">
              <a:spcBef>
                <a:spcPts val="400"/>
              </a:spcBef>
              <a:spcAft>
                <a:spcPts val="400"/>
              </a:spcAft>
            </a:pPr>
            <a:r>
              <a:rPr lang="en-US" sz="2800" dirty="0" smtClean="0">
                <a:latin typeface="Times New Roman" pitchFamily="18" charset="0"/>
                <a:cs typeface="Times New Roman" pitchFamily="18" charset="0"/>
              </a:rPr>
              <a:t>   </a:t>
            </a:r>
            <a:r>
              <a:rPr lang="vi-VN" sz="2800" dirty="0" smtClean="0">
                <a:latin typeface="Times New Roman" pitchFamily="18" charset="0"/>
                <a:cs typeface="Times New Roman" pitchFamily="18" charset="0"/>
              </a:rPr>
              <a:t>Do piston tiếp xúc trực tiếp với </a:t>
            </a:r>
            <a:r>
              <a:rPr lang="en-US" sz="2800" dirty="0" err="1" smtClean="0">
                <a:latin typeface="Times New Roman" pitchFamily="18" charset="0"/>
                <a:cs typeface="Times New Roman" pitchFamily="18" charset="0"/>
              </a:rPr>
              <a:t>khí</a:t>
            </a:r>
            <a:r>
              <a:rPr lang="en-US" sz="2800" dirty="0" smtClean="0">
                <a:latin typeface="Times New Roman" pitchFamily="18" charset="0"/>
                <a:cs typeface="Times New Roman" pitchFamily="18" charset="0"/>
              </a:rPr>
              <a:t> </a:t>
            </a:r>
            <a:r>
              <a:rPr lang="vi-VN" sz="2800" dirty="0" smtClean="0">
                <a:latin typeface="Times New Roman" pitchFamily="18" charset="0"/>
                <a:cs typeface="Times New Roman" pitchFamily="18" charset="0"/>
              </a:rPr>
              <a:t>cháy và bị s</a:t>
            </a:r>
            <a:r>
              <a:rPr lang="en-US" sz="2800" dirty="0" err="1" smtClean="0">
                <a:latin typeface="Times New Roman" pitchFamily="18" charset="0"/>
                <a:cs typeface="Times New Roman" pitchFamily="18" charset="0"/>
              </a:rPr>
              <a:t>ản</a:t>
            </a:r>
            <a:r>
              <a:rPr lang="en-US" sz="2800" dirty="0" smtClean="0">
                <a:latin typeface="Times New Roman" pitchFamily="18" charset="0"/>
                <a:cs typeface="Times New Roman" pitchFamily="18" charset="0"/>
              </a:rPr>
              <a:t> </a:t>
            </a:r>
            <a:r>
              <a:rPr lang="vi-VN" sz="2800" dirty="0" smtClean="0">
                <a:latin typeface="Times New Roman" pitchFamily="18" charset="0"/>
                <a:cs typeface="Times New Roman" pitchFamily="18" charset="0"/>
              </a:rPr>
              <a:t>v</a:t>
            </a:r>
            <a:r>
              <a:rPr lang="en-US" sz="2800" dirty="0" err="1" smtClean="0">
                <a:latin typeface="Times New Roman" pitchFamily="18" charset="0"/>
                <a:cs typeface="Times New Roman" pitchFamily="18" charset="0"/>
              </a:rPr>
              <a:t>ật</a:t>
            </a:r>
            <a:r>
              <a:rPr lang="en-US" sz="2800" dirty="0" smtClean="0">
                <a:latin typeface="Times New Roman" pitchFamily="18" charset="0"/>
                <a:cs typeface="Times New Roman" pitchFamily="18" charset="0"/>
              </a:rPr>
              <a:t> </a:t>
            </a:r>
            <a:r>
              <a:rPr lang="vi-VN" sz="2800" dirty="0" smtClean="0">
                <a:latin typeface="Times New Roman" pitchFamily="18" charset="0"/>
                <a:cs typeface="Times New Roman" pitchFamily="18" charset="0"/>
              </a:rPr>
              <a:t>c</a:t>
            </a:r>
            <a:r>
              <a:rPr lang="en-US" sz="2800" dirty="0" err="1" smtClean="0">
                <a:latin typeface="Times New Roman" pitchFamily="18" charset="0"/>
                <a:cs typeface="Times New Roman" pitchFamily="18" charset="0"/>
              </a:rPr>
              <a:t>háy</a:t>
            </a:r>
            <a:r>
              <a:rPr lang="vi-VN" sz="2800" dirty="0" smtClean="0">
                <a:latin typeface="Times New Roman" pitchFamily="18" charset="0"/>
                <a:cs typeface="Times New Roman" pitchFamily="18" charset="0"/>
              </a:rPr>
              <a:t> ăn mòn.</a:t>
            </a:r>
            <a:endParaRPr lang="en-US" sz="2800" dirty="0" smtClean="0">
              <a:latin typeface="Times New Roman" pitchFamily="18" charset="0"/>
              <a:cs typeface="Times New Roman" pitchFamily="18" charset="0"/>
            </a:endParaRPr>
          </a:p>
          <a:p>
            <a:pPr algn="just">
              <a:spcBef>
                <a:spcPts val="400"/>
              </a:spcBef>
              <a:spcAft>
                <a:spcPts val="400"/>
              </a:spcAft>
            </a:pPr>
            <a:r>
              <a:rPr lang="en-US" sz="2800" dirty="0" smtClean="0">
                <a:latin typeface="Times New Roman" pitchFamily="18" charset="0"/>
                <a:cs typeface="Times New Roman" pitchFamily="18" charset="0"/>
              </a:rPr>
              <a:t>   </a:t>
            </a:r>
            <a:endParaRPr lang="en-US" sz="2800" dirty="0">
              <a:latin typeface="Times New Roman" pitchFamily="18" charset="0"/>
              <a:cs typeface="Times New Roman" pitchFamily="18" charset="0"/>
            </a:endParaRPr>
          </a:p>
        </p:txBody>
      </p:sp>
      <p:sp>
        <p:nvSpPr>
          <p:cNvPr id="9" name="Rectangle 8"/>
          <p:cNvSpPr/>
          <p:nvPr/>
        </p:nvSpPr>
        <p:spPr>
          <a:xfrm>
            <a:off x="251520" y="76200"/>
            <a:ext cx="8712968" cy="646331"/>
          </a:xfrm>
          <a:prstGeom prst="rect">
            <a:avLst/>
          </a:prstGeom>
        </p:spPr>
        <p:txBody>
          <a:bodyPr wrap="square">
            <a:spAutoFit/>
          </a:bodyPr>
          <a:lstStyle/>
          <a:p>
            <a:pPr algn="ctr"/>
            <a:r>
              <a:rPr lang="en-US" sz="3600" b="1" dirty="0" smtClean="0">
                <a:solidFill>
                  <a:srgbClr val="C00000"/>
                </a:solidFill>
                <a:latin typeface="Times New Roman" pitchFamily="18" charset="0"/>
                <a:cs typeface="Times New Roman" pitchFamily="18" charset="0"/>
              </a:rPr>
              <a:t> </a:t>
            </a:r>
            <a:r>
              <a:rPr lang="en-US" sz="3600" b="1" dirty="0" smtClean="0">
                <a:solidFill>
                  <a:srgbClr val="0E015F"/>
                </a:solidFill>
                <a:latin typeface="Times New Roman" pitchFamily="18" charset="0"/>
                <a:cs typeface="Times New Roman" pitchFamily="18" charset="0"/>
              </a:rPr>
              <a:t>PISTON</a:t>
            </a:r>
            <a:endParaRPr lang="vi-VN" sz="3600" dirty="0">
              <a:solidFill>
                <a:srgbClr val="0E015F"/>
              </a:solidFill>
              <a:latin typeface="Times New Roman" pitchFamily="18" charset="0"/>
              <a:cs typeface="Times New Roman" pitchFamily="18" charset="0"/>
            </a:endParaRPr>
          </a:p>
        </p:txBody>
      </p:sp>
      <p:pic>
        <p:nvPicPr>
          <p:cNvPr id="11" name="Picture 10" descr="piston bi an mon.jpg"/>
          <p:cNvPicPr>
            <a:picLocks noChangeAspect="1"/>
          </p:cNvPicPr>
          <p:nvPr/>
        </p:nvPicPr>
        <p:blipFill>
          <a:blip r:embed="rId2" cstate="print"/>
          <a:stretch>
            <a:fillRect/>
          </a:stretch>
        </p:blipFill>
        <p:spPr>
          <a:xfrm>
            <a:off x="395536" y="2780928"/>
            <a:ext cx="8568952" cy="3744416"/>
          </a:xfrm>
          <a:prstGeom prst="rect">
            <a:avLst/>
          </a:prstGeom>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Date Placeholder 1"/>
          <p:cNvSpPr>
            <a:spLocks noGrp="1"/>
          </p:cNvSpPr>
          <p:nvPr>
            <p:ph type="dt" sz="half" idx="10"/>
          </p:nvPr>
        </p:nvSpPr>
        <p:spPr>
          <a:xfrm>
            <a:off x="304800" y="6353628"/>
            <a:ext cx="2286000" cy="365125"/>
          </a:xfrm>
        </p:spPr>
        <p:txBody>
          <a:bodyPr/>
          <a:lstStyle/>
          <a:p>
            <a:r>
              <a:rPr lang="en-US" sz="1300" i="1" smtClean="0">
                <a:latin typeface="Times New Roman" pitchFamily="18" charset="0"/>
                <a:cs typeface="Times New Roman" pitchFamily="18" charset="0"/>
              </a:rPr>
              <a:t>Nguyên lý động cơ đốt trong</a:t>
            </a:r>
            <a:endParaRPr lang="en-US" sz="1300" i="1">
              <a:latin typeface="Times New Roman" pitchFamily="18" charset="0"/>
              <a:cs typeface="Times New Roman" pitchFamily="18" charset="0"/>
            </a:endParaRPr>
          </a:p>
        </p:txBody>
      </p:sp>
      <p:sp>
        <p:nvSpPr>
          <p:cNvPr id="7" name="Footer Placeholder 2"/>
          <p:cNvSpPr>
            <a:spLocks noGrp="1"/>
          </p:cNvSpPr>
          <p:nvPr>
            <p:ph type="ftr" sz="quarter" idx="11"/>
          </p:nvPr>
        </p:nvSpPr>
        <p:spPr>
          <a:xfrm>
            <a:off x="3203848" y="6304235"/>
            <a:ext cx="4392488" cy="365125"/>
          </a:xfrm>
        </p:spPr>
        <p:txBody>
          <a:bodyPr/>
          <a:lstStyle/>
          <a:p>
            <a:r>
              <a:rPr lang="en-US" sz="1300" i="1" smtClean="0">
                <a:latin typeface="Times New Roman" pitchFamily="18" charset="0"/>
                <a:cs typeface="Times New Roman" pitchFamily="18" charset="0"/>
              </a:rPr>
              <a:t>Chương 3: Nhóm Piston – Trục khuỷu – Thanh truyền – Bánh đà</a:t>
            </a:r>
            <a:endParaRPr lang="en-US" sz="1300" i="1">
              <a:latin typeface="Times New Roman" pitchFamily="18" charset="0"/>
              <a:cs typeface="Times New Roman" pitchFamily="18" charset="0"/>
            </a:endParaRPr>
          </a:p>
        </p:txBody>
      </p:sp>
      <p:sp>
        <p:nvSpPr>
          <p:cNvPr id="8" name="Slide Number Placeholder 3"/>
          <p:cNvSpPr>
            <a:spLocks noGrp="1"/>
          </p:cNvSpPr>
          <p:nvPr>
            <p:ph type="sldNum" sz="quarter" idx="12"/>
          </p:nvPr>
        </p:nvSpPr>
        <p:spPr>
          <a:xfrm>
            <a:off x="7467600" y="6340475"/>
            <a:ext cx="1219200" cy="365125"/>
          </a:xfrm>
        </p:spPr>
        <p:txBody>
          <a:bodyPr/>
          <a:lstStyle/>
          <a:p>
            <a:fld id="{B6F15528-21DE-4FAA-801E-634DDDAF4B2B}" type="slidenum">
              <a:rPr lang="en-US" sz="1300" i="1" smtClean="0">
                <a:latin typeface="Times New Roman" pitchFamily="18" charset="0"/>
                <a:cs typeface="Times New Roman" pitchFamily="18" charset="0"/>
              </a:rPr>
              <a:pPr/>
              <a:t>8</a:t>
            </a:fld>
            <a:endParaRPr lang="en-US" sz="1300" i="1">
              <a:latin typeface="Times New Roman" pitchFamily="18" charset="0"/>
              <a:cs typeface="Times New Roman" pitchFamily="18" charset="0"/>
            </a:endParaRPr>
          </a:p>
        </p:txBody>
      </p:sp>
      <p:sp>
        <p:nvSpPr>
          <p:cNvPr id="2" name="Rectangle 1"/>
          <p:cNvSpPr/>
          <p:nvPr/>
        </p:nvSpPr>
        <p:spPr>
          <a:xfrm>
            <a:off x="0" y="836712"/>
            <a:ext cx="8712967" cy="5042406"/>
          </a:xfrm>
          <a:prstGeom prst="rect">
            <a:avLst/>
          </a:prstGeom>
        </p:spPr>
        <p:txBody>
          <a:bodyPr wrap="square">
            <a:spAutoFit/>
          </a:bodyPr>
          <a:lstStyle/>
          <a:p>
            <a:pPr algn="just">
              <a:spcBef>
                <a:spcPts val="600"/>
              </a:spcBef>
              <a:spcAft>
                <a:spcPts val="600"/>
              </a:spcAft>
            </a:pPr>
            <a:r>
              <a:rPr lang="en-US" sz="2800" b="1" dirty="0" smtClean="0">
                <a:latin typeface="Times New Roman" pitchFamily="18" charset="0"/>
                <a:cs typeface="Times New Roman" pitchFamily="18" charset="0"/>
              </a:rPr>
              <a:t>   </a:t>
            </a:r>
            <a:r>
              <a:rPr lang="vi-VN" sz="2800" b="1" dirty="0" smtClean="0">
                <a:solidFill>
                  <a:srgbClr val="002060"/>
                </a:solidFill>
                <a:latin typeface="Times New Roman" pitchFamily="18" charset="0"/>
                <a:cs typeface="Times New Roman" pitchFamily="18" charset="0"/>
              </a:rPr>
              <a:t>2.</a:t>
            </a:r>
            <a:r>
              <a:rPr lang="vi-VN" sz="2800" dirty="0" smtClean="0">
                <a:solidFill>
                  <a:srgbClr val="002060"/>
                </a:solidFill>
                <a:latin typeface="Times New Roman" pitchFamily="18" charset="0"/>
                <a:cs typeface="Times New Roman" pitchFamily="18" charset="0"/>
              </a:rPr>
              <a:t> </a:t>
            </a:r>
            <a:r>
              <a:rPr lang="vi-VN" sz="2800" b="1" dirty="0" smtClean="0">
                <a:solidFill>
                  <a:srgbClr val="002060"/>
                </a:solidFill>
                <a:latin typeface="Times New Roman" pitchFamily="18" charset="0"/>
                <a:cs typeface="Times New Roman" pitchFamily="18" charset="0"/>
              </a:rPr>
              <a:t> </a:t>
            </a:r>
            <a:r>
              <a:rPr lang="vi-VN" sz="2800" b="1" dirty="0">
                <a:solidFill>
                  <a:srgbClr val="002060"/>
                </a:solidFill>
                <a:latin typeface="Times New Roman" pitchFamily="18" charset="0"/>
                <a:cs typeface="Times New Roman" pitchFamily="18" charset="0"/>
              </a:rPr>
              <a:t>Điều kiện làm việc: </a:t>
            </a:r>
            <a:r>
              <a:rPr lang="vi-VN" sz="2800" dirty="0">
                <a:latin typeface="Times New Roman" pitchFamily="18" charset="0"/>
                <a:cs typeface="Times New Roman" pitchFamily="18" charset="0"/>
              </a:rPr>
              <a:t>chịu các tải trọng </a:t>
            </a:r>
            <a:r>
              <a:rPr lang="vi-VN" sz="2800" dirty="0" smtClean="0">
                <a:latin typeface="Times New Roman" pitchFamily="18" charset="0"/>
                <a:cs typeface="Times New Roman" pitchFamily="18" charset="0"/>
              </a:rPr>
              <a:t>sau:</a:t>
            </a:r>
            <a:r>
              <a:rPr lang="en-US" sz="2800" b="1" i="1" dirty="0" smtClean="0">
                <a:solidFill>
                  <a:srgbClr val="002060"/>
                </a:solidFill>
                <a:latin typeface="Times New Roman" pitchFamily="18" charset="0"/>
                <a:cs typeface="Times New Roman" pitchFamily="18" charset="0"/>
              </a:rPr>
              <a:t> </a:t>
            </a:r>
          </a:p>
          <a:p>
            <a:pPr marL="457200" indent="-457200" algn="just">
              <a:spcBef>
                <a:spcPts val="400"/>
              </a:spcBef>
              <a:spcAft>
                <a:spcPts val="400"/>
              </a:spcAft>
            </a:pPr>
            <a:r>
              <a:rPr lang="en-US" sz="2800" dirty="0" smtClean="0">
                <a:latin typeface="Times New Roman" pitchFamily="18" charset="0"/>
                <a:cs typeface="Times New Roman" pitchFamily="18" charset="0"/>
              </a:rPr>
              <a:t>	</a:t>
            </a:r>
            <a:r>
              <a:rPr lang="vi-VN" sz="2800" dirty="0" smtClean="0">
                <a:latin typeface="Times New Roman" pitchFamily="18" charset="0"/>
                <a:cs typeface="Times New Roman" pitchFamily="18" charset="0"/>
              </a:rPr>
              <a:t>Do các điều kiện làm việc nêu trên nên piston phải đảm bảo các yêu cầu sau:</a:t>
            </a:r>
            <a:endParaRPr lang="en-US" sz="2800" dirty="0" smtClean="0">
              <a:latin typeface="Times New Roman" pitchFamily="18" charset="0"/>
              <a:cs typeface="Times New Roman" pitchFamily="18" charset="0"/>
            </a:endParaRPr>
          </a:p>
          <a:p>
            <a:pPr algn="just">
              <a:spcBef>
                <a:spcPts val="400"/>
              </a:spcBef>
              <a:spcAft>
                <a:spcPts val="400"/>
              </a:spcAft>
            </a:pPr>
            <a:r>
              <a:rPr lang="en-US" sz="2800" dirty="0" smtClean="0">
                <a:latin typeface="Times New Roman" pitchFamily="18" charset="0"/>
                <a:cs typeface="Times New Roman" pitchFamily="18" charset="0"/>
              </a:rPr>
              <a:t>	</a:t>
            </a:r>
            <a:r>
              <a:rPr lang="vi-VN" sz="2800" dirty="0" smtClean="0">
                <a:latin typeface="Times New Roman" pitchFamily="18" charset="0"/>
                <a:cs typeface="Times New Roman" pitchFamily="18" charset="0"/>
              </a:rPr>
              <a:t>+ Phải  tạo buồng cháy tốt và kín khít</a:t>
            </a:r>
            <a:endParaRPr lang="en-US" sz="2800" dirty="0" smtClean="0">
              <a:latin typeface="Times New Roman" pitchFamily="18" charset="0"/>
              <a:cs typeface="Times New Roman" pitchFamily="18" charset="0"/>
            </a:endParaRPr>
          </a:p>
          <a:p>
            <a:pPr algn="just">
              <a:spcBef>
                <a:spcPts val="400"/>
              </a:spcBef>
              <a:spcAft>
                <a:spcPts val="400"/>
              </a:spcAft>
            </a:pPr>
            <a:r>
              <a:rPr lang="en-US" sz="2800" dirty="0" smtClean="0">
                <a:latin typeface="Times New Roman" pitchFamily="18" charset="0"/>
                <a:cs typeface="Times New Roman" pitchFamily="18" charset="0"/>
              </a:rPr>
              <a:t>	</a:t>
            </a:r>
            <a:r>
              <a:rPr lang="vi-VN" sz="2800" dirty="0" smtClean="0">
                <a:latin typeface="Times New Roman" pitchFamily="18" charset="0"/>
                <a:cs typeface="Times New Roman" pitchFamily="18" charset="0"/>
              </a:rPr>
              <a:t>+ Tản nhiệt tốt để tránh kích nổ và giảm ứng suất nhiệt.</a:t>
            </a:r>
            <a:endParaRPr lang="en-US" sz="2800" dirty="0" smtClean="0">
              <a:latin typeface="Times New Roman" pitchFamily="18" charset="0"/>
              <a:cs typeface="Times New Roman" pitchFamily="18" charset="0"/>
            </a:endParaRPr>
          </a:p>
          <a:p>
            <a:pPr algn="just">
              <a:spcBef>
                <a:spcPts val="400"/>
              </a:spcBef>
              <a:spcAft>
                <a:spcPts val="400"/>
              </a:spcAft>
            </a:pPr>
            <a:r>
              <a:rPr lang="en-US" sz="2800" dirty="0" smtClean="0">
                <a:latin typeface="Times New Roman" pitchFamily="18" charset="0"/>
                <a:cs typeface="Times New Roman" pitchFamily="18" charset="0"/>
              </a:rPr>
              <a:t>	</a:t>
            </a:r>
            <a:r>
              <a:rPr lang="vi-VN" sz="2800" dirty="0" smtClean="0">
                <a:latin typeface="Times New Roman" pitchFamily="18" charset="0"/>
                <a:cs typeface="Times New Roman" pitchFamily="18" charset="0"/>
              </a:rPr>
              <a:t>+ Trọng lượng nhỏ để giảm lực quán tính nhưng phải đủ bền, độ cứng vững.</a:t>
            </a:r>
            <a:endParaRPr lang="en-US" sz="2800" dirty="0" smtClean="0">
              <a:latin typeface="Times New Roman" pitchFamily="18" charset="0"/>
              <a:cs typeface="Times New Roman" pitchFamily="18" charset="0"/>
            </a:endParaRPr>
          </a:p>
          <a:p>
            <a:pPr algn="just">
              <a:spcBef>
                <a:spcPts val="400"/>
              </a:spcBef>
              <a:spcAft>
                <a:spcPts val="400"/>
              </a:spcAft>
            </a:pPr>
            <a:r>
              <a:rPr lang="en-US" sz="2800" dirty="0" smtClean="0">
                <a:latin typeface="Times New Roman" pitchFamily="18" charset="0"/>
                <a:cs typeface="Times New Roman" pitchFamily="18" charset="0"/>
              </a:rPr>
              <a:t>	</a:t>
            </a:r>
            <a:r>
              <a:rPr lang="vi-VN" sz="2800" dirty="0" smtClean="0">
                <a:latin typeface="Times New Roman" pitchFamily="18" charset="0"/>
                <a:cs typeface="Times New Roman" pitchFamily="18" charset="0"/>
              </a:rPr>
              <a:t>+ Tổn thất ma sát ít, chịu mòn tốt.</a:t>
            </a:r>
          </a:p>
          <a:p>
            <a:pPr marL="457200" indent="-457200" algn="just">
              <a:spcBef>
                <a:spcPts val="400"/>
              </a:spcBef>
              <a:spcAft>
                <a:spcPts val="400"/>
              </a:spcAft>
            </a:pPr>
            <a:endParaRPr lang="en-US" sz="2800" dirty="0">
              <a:latin typeface="Times New Roman" pitchFamily="18" charset="0"/>
              <a:cs typeface="Times New Roman" pitchFamily="18" charset="0"/>
            </a:endParaRPr>
          </a:p>
        </p:txBody>
      </p:sp>
      <p:sp>
        <p:nvSpPr>
          <p:cNvPr id="9" name="Rectangle 8"/>
          <p:cNvSpPr/>
          <p:nvPr/>
        </p:nvSpPr>
        <p:spPr>
          <a:xfrm>
            <a:off x="251520" y="76200"/>
            <a:ext cx="8712968" cy="646331"/>
          </a:xfrm>
          <a:prstGeom prst="rect">
            <a:avLst/>
          </a:prstGeom>
        </p:spPr>
        <p:txBody>
          <a:bodyPr wrap="square">
            <a:spAutoFit/>
          </a:bodyPr>
          <a:lstStyle/>
          <a:p>
            <a:pPr algn="ctr"/>
            <a:r>
              <a:rPr lang="en-US" sz="3600" b="1" dirty="0" smtClean="0">
                <a:solidFill>
                  <a:srgbClr val="C00000"/>
                </a:solidFill>
                <a:latin typeface="Times New Roman" pitchFamily="18" charset="0"/>
                <a:cs typeface="Times New Roman" pitchFamily="18" charset="0"/>
              </a:rPr>
              <a:t> </a:t>
            </a:r>
            <a:r>
              <a:rPr lang="en-US" sz="3600" b="1" dirty="0" smtClean="0">
                <a:solidFill>
                  <a:srgbClr val="0E015F"/>
                </a:solidFill>
                <a:latin typeface="Times New Roman" pitchFamily="18" charset="0"/>
                <a:cs typeface="Times New Roman" pitchFamily="18" charset="0"/>
              </a:rPr>
              <a:t>PISTON</a:t>
            </a:r>
            <a:endParaRPr lang="vi-VN" sz="3600" dirty="0">
              <a:solidFill>
                <a:srgbClr val="0E015F"/>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Date Placeholder 1"/>
          <p:cNvSpPr>
            <a:spLocks noGrp="1"/>
          </p:cNvSpPr>
          <p:nvPr>
            <p:ph type="dt" sz="half" idx="10"/>
          </p:nvPr>
        </p:nvSpPr>
        <p:spPr>
          <a:xfrm>
            <a:off x="304800" y="6353628"/>
            <a:ext cx="2286000" cy="365125"/>
          </a:xfrm>
        </p:spPr>
        <p:txBody>
          <a:bodyPr/>
          <a:lstStyle/>
          <a:p>
            <a:r>
              <a:rPr lang="en-US" sz="1300" i="1" smtClean="0">
                <a:latin typeface="Times New Roman" pitchFamily="18" charset="0"/>
                <a:cs typeface="Times New Roman" pitchFamily="18" charset="0"/>
              </a:rPr>
              <a:t>Nguyên lý động cơ đốt trong</a:t>
            </a:r>
            <a:endParaRPr lang="en-US" sz="1300" i="1">
              <a:latin typeface="Times New Roman" pitchFamily="18" charset="0"/>
              <a:cs typeface="Times New Roman" pitchFamily="18" charset="0"/>
            </a:endParaRPr>
          </a:p>
        </p:txBody>
      </p:sp>
      <p:sp>
        <p:nvSpPr>
          <p:cNvPr id="10" name="Footer Placeholder 2"/>
          <p:cNvSpPr>
            <a:spLocks noGrp="1"/>
          </p:cNvSpPr>
          <p:nvPr>
            <p:ph type="ftr" sz="quarter" idx="11"/>
          </p:nvPr>
        </p:nvSpPr>
        <p:spPr>
          <a:xfrm>
            <a:off x="3203848" y="6304235"/>
            <a:ext cx="4392488" cy="365125"/>
          </a:xfrm>
        </p:spPr>
        <p:txBody>
          <a:bodyPr/>
          <a:lstStyle/>
          <a:p>
            <a:r>
              <a:rPr lang="en-US" sz="1300" i="1" smtClean="0">
                <a:latin typeface="Times New Roman" pitchFamily="18" charset="0"/>
                <a:cs typeface="Times New Roman" pitchFamily="18" charset="0"/>
              </a:rPr>
              <a:t>Chương 3: Nhóm Piston – Trục khuỷu – Thanh truyền – Bánh đà</a:t>
            </a:r>
            <a:endParaRPr lang="en-US" sz="1300" i="1">
              <a:latin typeface="Times New Roman" pitchFamily="18" charset="0"/>
              <a:cs typeface="Times New Roman" pitchFamily="18" charset="0"/>
            </a:endParaRPr>
          </a:p>
        </p:txBody>
      </p:sp>
      <p:sp>
        <p:nvSpPr>
          <p:cNvPr id="11" name="Slide Number Placeholder 3"/>
          <p:cNvSpPr>
            <a:spLocks noGrp="1"/>
          </p:cNvSpPr>
          <p:nvPr>
            <p:ph type="sldNum" sz="quarter" idx="12"/>
          </p:nvPr>
        </p:nvSpPr>
        <p:spPr>
          <a:xfrm>
            <a:off x="7467600" y="6340475"/>
            <a:ext cx="1219200" cy="365125"/>
          </a:xfrm>
        </p:spPr>
        <p:txBody>
          <a:bodyPr/>
          <a:lstStyle/>
          <a:p>
            <a:fld id="{B6F15528-21DE-4FAA-801E-634DDDAF4B2B}" type="slidenum">
              <a:rPr lang="en-US" sz="1300" i="1" smtClean="0">
                <a:latin typeface="Times New Roman" pitchFamily="18" charset="0"/>
                <a:cs typeface="Times New Roman" pitchFamily="18" charset="0"/>
              </a:rPr>
              <a:pPr/>
              <a:t>9</a:t>
            </a:fld>
            <a:endParaRPr lang="en-US" sz="1300" i="1">
              <a:latin typeface="Times New Roman" pitchFamily="18" charset="0"/>
              <a:cs typeface="Times New Roman" pitchFamily="18" charset="0"/>
            </a:endParaRPr>
          </a:p>
        </p:txBody>
      </p:sp>
      <p:sp>
        <p:nvSpPr>
          <p:cNvPr id="3" name="Rectangle 2"/>
          <p:cNvSpPr/>
          <p:nvPr/>
        </p:nvSpPr>
        <p:spPr>
          <a:xfrm>
            <a:off x="0" y="836712"/>
            <a:ext cx="8712968" cy="3447098"/>
          </a:xfrm>
          <a:prstGeom prst="rect">
            <a:avLst/>
          </a:prstGeom>
        </p:spPr>
        <p:txBody>
          <a:bodyPr wrap="square">
            <a:spAutoFit/>
          </a:bodyPr>
          <a:lstStyle/>
          <a:p>
            <a:pPr algn="just">
              <a:spcBef>
                <a:spcPts val="600"/>
              </a:spcBef>
              <a:spcAft>
                <a:spcPts val="600"/>
              </a:spcAft>
            </a:pPr>
            <a:r>
              <a:rPr lang="en-US" sz="2800" b="1" dirty="0" smtClean="0">
                <a:solidFill>
                  <a:srgbClr val="C00000"/>
                </a:solidFill>
                <a:latin typeface="Times New Roman" pitchFamily="18" charset="0"/>
                <a:cs typeface="Times New Roman" pitchFamily="18" charset="0"/>
              </a:rPr>
              <a:t>   </a:t>
            </a:r>
            <a:r>
              <a:rPr lang="en-US" sz="2800" b="1" dirty="0" smtClean="0">
                <a:solidFill>
                  <a:srgbClr val="002060"/>
                </a:solidFill>
                <a:latin typeface="Times New Roman" pitchFamily="18" charset="0"/>
                <a:cs typeface="Times New Roman" pitchFamily="18" charset="0"/>
              </a:rPr>
              <a:t>3</a:t>
            </a:r>
            <a:r>
              <a:rPr lang="vi-VN" sz="2800" b="1" dirty="0" smtClean="0">
                <a:solidFill>
                  <a:srgbClr val="002060"/>
                </a:solidFill>
                <a:latin typeface="Times New Roman" pitchFamily="18" charset="0"/>
                <a:cs typeface="Times New Roman" pitchFamily="18" charset="0"/>
              </a:rPr>
              <a:t>.  </a:t>
            </a:r>
            <a:r>
              <a:rPr lang="vi-VN" sz="2800" b="1" dirty="0">
                <a:solidFill>
                  <a:srgbClr val="002060"/>
                </a:solidFill>
                <a:latin typeface="Times New Roman" pitchFamily="18" charset="0"/>
                <a:cs typeface="Times New Roman" pitchFamily="18" charset="0"/>
              </a:rPr>
              <a:t>Vật liệu chế tạo</a:t>
            </a:r>
            <a:endParaRPr lang="en-US" sz="2800" b="1" dirty="0">
              <a:solidFill>
                <a:srgbClr val="002060"/>
              </a:solidFill>
              <a:latin typeface="Times New Roman" pitchFamily="18" charset="0"/>
              <a:cs typeface="Times New Roman" pitchFamily="18" charset="0"/>
            </a:endParaRPr>
          </a:p>
          <a:p>
            <a:pPr algn="just">
              <a:spcBef>
                <a:spcPts val="600"/>
              </a:spcBef>
              <a:spcAft>
                <a:spcPts val="600"/>
              </a:spcAft>
            </a:pPr>
            <a:r>
              <a:rPr lang="en-US" sz="2800" dirty="0" smtClean="0">
                <a:latin typeface="Times New Roman" pitchFamily="18" charset="0"/>
                <a:cs typeface="Times New Roman" pitchFamily="18" charset="0"/>
              </a:rPr>
              <a:t>   </a:t>
            </a:r>
            <a:r>
              <a:rPr lang="vi-VN" sz="2800" dirty="0" smtClean="0">
                <a:latin typeface="Times New Roman" pitchFamily="18" charset="0"/>
                <a:cs typeface="Times New Roman" pitchFamily="18" charset="0"/>
              </a:rPr>
              <a:t>Vật </a:t>
            </a:r>
            <a:r>
              <a:rPr lang="vi-VN" sz="2800" dirty="0">
                <a:latin typeface="Times New Roman" pitchFamily="18" charset="0"/>
                <a:cs typeface="Times New Roman" pitchFamily="18" charset="0"/>
              </a:rPr>
              <a:t>liệu chế tạo piston phải đảm bảo các yêu cầu sau:</a:t>
            </a:r>
            <a:endParaRPr lang="en-US" sz="2800" dirty="0">
              <a:latin typeface="Times New Roman" pitchFamily="18" charset="0"/>
              <a:cs typeface="Times New Roman" pitchFamily="18" charset="0"/>
            </a:endParaRPr>
          </a:p>
          <a:p>
            <a:pPr algn="just">
              <a:spcBef>
                <a:spcPts val="600"/>
              </a:spcBef>
              <a:spcAft>
                <a:spcPts val="600"/>
              </a:spcAft>
            </a:pPr>
            <a:r>
              <a:rPr lang="en-US" sz="2800" dirty="0" smtClean="0">
                <a:latin typeface="Times New Roman" pitchFamily="18" charset="0"/>
                <a:cs typeface="Times New Roman" pitchFamily="18" charset="0"/>
              </a:rPr>
              <a:t>  </a:t>
            </a:r>
            <a:r>
              <a:rPr lang="vi-VN" sz="2800" dirty="0" smtClean="0">
                <a:latin typeface="Times New Roman" pitchFamily="18" charset="0"/>
                <a:cs typeface="Times New Roman" pitchFamily="18" charset="0"/>
              </a:rPr>
              <a:t>+ </a:t>
            </a:r>
            <a:r>
              <a:rPr lang="en-US" sz="2800" dirty="0" smtClean="0">
                <a:latin typeface="Times New Roman" pitchFamily="18" charset="0"/>
                <a:cs typeface="Times New Roman" pitchFamily="18" charset="0"/>
              </a:rPr>
              <a:t>S</a:t>
            </a:r>
            <a:r>
              <a:rPr lang="vi-VN" sz="2800" dirty="0" smtClean="0">
                <a:latin typeface="Times New Roman" pitchFamily="18" charset="0"/>
                <a:cs typeface="Times New Roman" pitchFamily="18" charset="0"/>
              </a:rPr>
              <a:t>ức </a:t>
            </a:r>
            <a:r>
              <a:rPr lang="vi-VN" sz="2800" dirty="0">
                <a:latin typeface="Times New Roman" pitchFamily="18" charset="0"/>
                <a:cs typeface="Times New Roman" pitchFamily="18" charset="0"/>
              </a:rPr>
              <a:t>bền lớn ở nhiệt độ cao và </a:t>
            </a:r>
            <a:r>
              <a:rPr lang="en-US" sz="2800" dirty="0" err="1" smtClean="0">
                <a:latin typeface="Times New Roman" pitchFamily="18" charset="0"/>
                <a:cs typeface="Times New Roman" pitchFamily="18" charset="0"/>
              </a:rPr>
              <a:t>chịu</a:t>
            </a:r>
            <a:r>
              <a:rPr lang="vi-VN" sz="2800" dirty="0" smtClean="0">
                <a:latin typeface="Times New Roman" pitchFamily="18" charset="0"/>
                <a:cs typeface="Times New Roman" pitchFamily="18" charset="0"/>
              </a:rPr>
              <a:t> </a:t>
            </a:r>
            <a:r>
              <a:rPr lang="vi-VN" sz="2800" dirty="0">
                <a:latin typeface="Times New Roman" pitchFamily="18" charset="0"/>
                <a:cs typeface="Times New Roman" pitchFamily="18" charset="0"/>
              </a:rPr>
              <a:t>tải </a:t>
            </a:r>
            <a:r>
              <a:rPr lang="vi-VN" sz="2800" dirty="0" smtClean="0">
                <a:latin typeface="Times New Roman" pitchFamily="18" charset="0"/>
                <a:cs typeface="Times New Roman" pitchFamily="18" charset="0"/>
              </a:rPr>
              <a:t>trọng </a:t>
            </a:r>
            <a:r>
              <a:rPr lang="vi-VN" sz="2800" dirty="0">
                <a:latin typeface="Times New Roman" pitchFamily="18" charset="0"/>
                <a:cs typeface="Times New Roman" pitchFamily="18" charset="0"/>
              </a:rPr>
              <a:t>thay </a:t>
            </a:r>
            <a:r>
              <a:rPr lang="vi-VN" sz="2800" dirty="0" smtClean="0">
                <a:latin typeface="Times New Roman" pitchFamily="18" charset="0"/>
                <a:cs typeface="Times New Roman" pitchFamily="18" charset="0"/>
              </a:rPr>
              <a:t>đổi.</a:t>
            </a:r>
            <a:endParaRPr lang="en-US" sz="2800" dirty="0">
              <a:latin typeface="Times New Roman" pitchFamily="18" charset="0"/>
              <a:cs typeface="Times New Roman" pitchFamily="18" charset="0"/>
            </a:endParaRPr>
          </a:p>
          <a:p>
            <a:pPr algn="just">
              <a:spcBef>
                <a:spcPts val="600"/>
              </a:spcBef>
              <a:spcAft>
                <a:spcPts val="600"/>
              </a:spcAft>
            </a:pPr>
            <a:r>
              <a:rPr lang="en-US" sz="2800" dirty="0" smtClean="0">
                <a:latin typeface="Times New Roman" pitchFamily="18" charset="0"/>
                <a:cs typeface="Times New Roman" pitchFamily="18" charset="0"/>
              </a:rPr>
              <a:t>  </a:t>
            </a:r>
            <a:r>
              <a:rPr lang="vi-VN" sz="2800" dirty="0" smtClean="0">
                <a:latin typeface="Times New Roman" pitchFamily="18" charset="0"/>
                <a:cs typeface="Times New Roman" pitchFamily="18" charset="0"/>
              </a:rPr>
              <a:t>+ </a:t>
            </a:r>
            <a:r>
              <a:rPr lang="vi-VN" sz="2800" dirty="0">
                <a:latin typeface="Times New Roman" pitchFamily="18" charset="0"/>
                <a:cs typeface="Times New Roman" pitchFamily="18" charset="0"/>
              </a:rPr>
              <a:t>Trọng </a:t>
            </a:r>
            <a:r>
              <a:rPr lang="vi-VN" sz="2800" dirty="0" smtClean="0">
                <a:latin typeface="Times New Roman" pitchFamily="18" charset="0"/>
                <a:cs typeface="Times New Roman" pitchFamily="18" charset="0"/>
              </a:rPr>
              <a:t>lượng nhỏ,</a:t>
            </a:r>
            <a:r>
              <a:rPr lang="en-US" sz="2800" dirty="0" smtClean="0">
                <a:latin typeface="Times New Roman" pitchFamily="18" charset="0"/>
                <a:cs typeface="Times New Roman" pitchFamily="18" charset="0"/>
              </a:rPr>
              <a:t> </a:t>
            </a:r>
            <a:r>
              <a:rPr lang="vi-VN" sz="2800" dirty="0" smtClean="0">
                <a:latin typeface="Times New Roman" pitchFamily="18" charset="0"/>
                <a:cs typeface="Times New Roman" pitchFamily="18" charset="0"/>
              </a:rPr>
              <a:t>dẫn </a:t>
            </a:r>
            <a:r>
              <a:rPr lang="vi-VN" sz="2800" dirty="0">
                <a:latin typeface="Times New Roman" pitchFamily="18" charset="0"/>
                <a:cs typeface="Times New Roman" pitchFamily="18" charset="0"/>
              </a:rPr>
              <a:t>nhiệt </a:t>
            </a:r>
            <a:r>
              <a:rPr lang="en-US" sz="2800" dirty="0" err="1" smtClean="0">
                <a:latin typeface="Times New Roman" pitchFamily="18" charset="0"/>
                <a:cs typeface="Times New Roman" pitchFamily="18" charset="0"/>
              </a:rPr>
              <a:t>tốt</a:t>
            </a:r>
            <a:r>
              <a:rPr lang="vi-VN" sz="2800" dirty="0" smtClean="0">
                <a:latin typeface="Times New Roman" pitchFamily="18" charset="0"/>
                <a:cs typeface="Times New Roman" pitchFamily="18" charset="0"/>
              </a:rPr>
              <a:t>, </a:t>
            </a:r>
            <a:r>
              <a:rPr lang="vi-VN" sz="2800" dirty="0">
                <a:latin typeface="Times New Roman" pitchFamily="18" charset="0"/>
                <a:cs typeface="Times New Roman" pitchFamily="18" charset="0"/>
              </a:rPr>
              <a:t>giản nở </a:t>
            </a:r>
            <a:r>
              <a:rPr lang="en-US" sz="2800" dirty="0" err="1" smtClean="0">
                <a:latin typeface="Times New Roman" pitchFamily="18" charset="0"/>
                <a:cs typeface="Times New Roman" pitchFamily="18" charset="0"/>
              </a:rPr>
              <a:t>thấp</a:t>
            </a:r>
            <a:r>
              <a:rPr lang="vi-VN" sz="2800" dirty="0" smtClean="0">
                <a:latin typeface="Times New Roman" pitchFamily="18" charset="0"/>
                <a:cs typeface="Times New Roman" pitchFamily="18" charset="0"/>
              </a:rPr>
              <a:t>.</a:t>
            </a:r>
            <a:endParaRPr lang="en-US" sz="2800" dirty="0">
              <a:latin typeface="Times New Roman" pitchFamily="18" charset="0"/>
              <a:cs typeface="Times New Roman" pitchFamily="18" charset="0"/>
            </a:endParaRPr>
          </a:p>
          <a:p>
            <a:pPr algn="just">
              <a:spcBef>
                <a:spcPts val="600"/>
              </a:spcBef>
              <a:spcAft>
                <a:spcPts val="600"/>
              </a:spcAft>
            </a:pPr>
            <a:r>
              <a:rPr lang="en-US" sz="2800" dirty="0" smtClean="0">
                <a:latin typeface="Times New Roman" pitchFamily="18" charset="0"/>
                <a:cs typeface="Times New Roman" pitchFamily="18" charset="0"/>
              </a:rPr>
              <a:t>  </a:t>
            </a:r>
            <a:r>
              <a:rPr lang="vi-VN" sz="2800" dirty="0" smtClean="0">
                <a:latin typeface="Times New Roman" pitchFamily="18" charset="0"/>
                <a:cs typeface="Times New Roman" pitchFamily="18" charset="0"/>
              </a:rPr>
              <a:t>+ </a:t>
            </a:r>
            <a:r>
              <a:rPr lang="vi-VN" sz="2800" dirty="0">
                <a:latin typeface="Times New Roman" pitchFamily="18" charset="0"/>
                <a:cs typeface="Times New Roman" pitchFamily="18" charset="0"/>
              </a:rPr>
              <a:t>Chống được sự ăn mòn hoá học của khí </a:t>
            </a:r>
            <a:r>
              <a:rPr lang="vi-VN" sz="2800" dirty="0" smtClean="0">
                <a:latin typeface="Times New Roman" pitchFamily="18" charset="0"/>
                <a:cs typeface="Times New Roman" pitchFamily="18" charset="0"/>
              </a:rPr>
              <a:t>cháy</a:t>
            </a:r>
            <a:endParaRPr lang="en-US" sz="2800" dirty="0" smtClean="0">
              <a:latin typeface="Times New Roman" pitchFamily="18" charset="0"/>
              <a:cs typeface="Times New Roman" pitchFamily="18" charset="0"/>
            </a:endParaRPr>
          </a:p>
          <a:p>
            <a:pPr algn="just">
              <a:spcBef>
                <a:spcPts val="600"/>
              </a:spcBef>
              <a:spcAft>
                <a:spcPts val="600"/>
              </a:spcAft>
            </a:pPr>
            <a:r>
              <a:rPr lang="en-US" sz="2800" dirty="0" smtClean="0">
                <a:latin typeface="Times New Roman" pitchFamily="18" charset="0"/>
                <a:cs typeface="Times New Roman" pitchFamily="18" charset="0"/>
              </a:rPr>
              <a:t>   Do </a:t>
            </a:r>
            <a:r>
              <a:rPr lang="en-US" sz="2800" dirty="0" err="1" smtClean="0">
                <a:latin typeface="Times New Roman" pitchFamily="18" charset="0"/>
                <a:cs typeface="Times New Roman" pitchFamily="18" charset="0"/>
              </a:rPr>
              <a:t>đó</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các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vật</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liệu</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thường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dùng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chế</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tạo</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là</a:t>
            </a:r>
            <a:r>
              <a:rPr lang="en-US" sz="2800" dirty="0" smtClean="0">
                <a:latin typeface="Times New Roman" pitchFamily="18" charset="0"/>
                <a:cs typeface="Times New Roman" pitchFamily="18" charset="0"/>
              </a:rPr>
              <a:t>:</a:t>
            </a:r>
            <a:endParaRPr lang="vi-VN" sz="2800" dirty="0">
              <a:latin typeface="Times New Roman" pitchFamily="18" charset="0"/>
              <a:cs typeface="Times New Roman" pitchFamily="18" charset="0"/>
            </a:endParaRPr>
          </a:p>
        </p:txBody>
      </p:sp>
      <p:sp>
        <p:nvSpPr>
          <p:cNvPr id="7" name="Rectangle 6"/>
          <p:cNvSpPr/>
          <p:nvPr/>
        </p:nvSpPr>
        <p:spPr>
          <a:xfrm>
            <a:off x="251520" y="76200"/>
            <a:ext cx="8712968" cy="646331"/>
          </a:xfrm>
          <a:prstGeom prst="rect">
            <a:avLst/>
          </a:prstGeom>
        </p:spPr>
        <p:txBody>
          <a:bodyPr wrap="square">
            <a:spAutoFit/>
          </a:bodyPr>
          <a:lstStyle/>
          <a:p>
            <a:pPr algn="ctr"/>
            <a:r>
              <a:rPr lang="en-US" sz="3600" b="1" dirty="0" smtClean="0">
                <a:solidFill>
                  <a:srgbClr val="C00000"/>
                </a:solidFill>
                <a:latin typeface="Times New Roman" pitchFamily="18" charset="0"/>
                <a:cs typeface="Times New Roman" pitchFamily="18" charset="0"/>
              </a:rPr>
              <a:t> </a:t>
            </a:r>
            <a:r>
              <a:rPr lang="en-US" sz="3600" b="1" dirty="0" smtClean="0">
                <a:solidFill>
                  <a:srgbClr val="0E015F"/>
                </a:solidFill>
                <a:latin typeface="Times New Roman" pitchFamily="18" charset="0"/>
                <a:cs typeface="Times New Roman" pitchFamily="18" charset="0"/>
              </a:rPr>
              <a:t>PISTON</a:t>
            </a:r>
            <a:endParaRPr lang="vi-VN" sz="3600" dirty="0">
              <a:solidFill>
                <a:srgbClr val="0E015F"/>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Date Placeholder 1"/>
          <p:cNvSpPr>
            <a:spLocks noGrp="1"/>
          </p:cNvSpPr>
          <p:nvPr>
            <p:ph type="dt" sz="half" idx="10"/>
          </p:nvPr>
        </p:nvSpPr>
        <p:spPr>
          <a:xfrm>
            <a:off x="304800" y="6353628"/>
            <a:ext cx="2286000" cy="365125"/>
          </a:xfrm>
        </p:spPr>
        <p:txBody>
          <a:bodyPr/>
          <a:lstStyle/>
          <a:p>
            <a:r>
              <a:rPr lang="en-US" sz="1300" i="1" smtClean="0">
                <a:latin typeface="Times New Roman" pitchFamily="18" charset="0"/>
                <a:cs typeface="Times New Roman" pitchFamily="18" charset="0"/>
              </a:rPr>
              <a:t>Nguyên lý động cơ đốt trong</a:t>
            </a:r>
            <a:endParaRPr lang="en-US" sz="1300" i="1">
              <a:latin typeface="Times New Roman" pitchFamily="18" charset="0"/>
              <a:cs typeface="Times New Roman" pitchFamily="18" charset="0"/>
            </a:endParaRPr>
          </a:p>
        </p:txBody>
      </p:sp>
      <p:sp>
        <p:nvSpPr>
          <p:cNvPr id="10" name="Footer Placeholder 2"/>
          <p:cNvSpPr>
            <a:spLocks noGrp="1"/>
          </p:cNvSpPr>
          <p:nvPr>
            <p:ph type="ftr" sz="quarter" idx="11"/>
          </p:nvPr>
        </p:nvSpPr>
        <p:spPr>
          <a:xfrm>
            <a:off x="3203848" y="6304235"/>
            <a:ext cx="4392488" cy="365125"/>
          </a:xfrm>
        </p:spPr>
        <p:txBody>
          <a:bodyPr/>
          <a:lstStyle/>
          <a:p>
            <a:r>
              <a:rPr lang="en-US" sz="1300" i="1" smtClean="0">
                <a:latin typeface="Times New Roman" pitchFamily="18" charset="0"/>
                <a:cs typeface="Times New Roman" pitchFamily="18" charset="0"/>
              </a:rPr>
              <a:t>Chương 3: Nhóm Piston – Trục khuỷu – Thanh truyền – Bánh đà</a:t>
            </a:r>
            <a:endParaRPr lang="en-US" sz="1300" i="1">
              <a:latin typeface="Times New Roman" pitchFamily="18" charset="0"/>
              <a:cs typeface="Times New Roman" pitchFamily="18" charset="0"/>
            </a:endParaRPr>
          </a:p>
        </p:txBody>
      </p:sp>
      <p:sp>
        <p:nvSpPr>
          <p:cNvPr id="11" name="Slide Number Placeholder 3"/>
          <p:cNvSpPr>
            <a:spLocks noGrp="1"/>
          </p:cNvSpPr>
          <p:nvPr>
            <p:ph type="sldNum" sz="quarter" idx="12"/>
          </p:nvPr>
        </p:nvSpPr>
        <p:spPr>
          <a:xfrm>
            <a:off x="7467600" y="6340475"/>
            <a:ext cx="1219200" cy="365125"/>
          </a:xfrm>
        </p:spPr>
        <p:txBody>
          <a:bodyPr/>
          <a:lstStyle/>
          <a:p>
            <a:fld id="{B6F15528-21DE-4FAA-801E-634DDDAF4B2B}" type="slidenum">
              <a:rPr lang="en-US" sz="1300" i="1" smtClean="0">
                <a:latin typeface="Times New Roman" pitchFamily="18" charset="0"/>
                <a:cs typeface="Times New Roman" pitchFamily="18" charset="0"/>
              </a:rPr>
              <a:pPr/>
              <a:t>10</a:t>
            </a:fld>
            <a:endParaRPr lang="en-US" sz="1300" i="1">
              <a:latin typeface="Times New Roman" pitchFamily="18" charset="0"/>
              <a:cs typeface="Times New Roman" pitchFamily="18" charset="0"/>
            </a:endParaRPr>
          </a:p>
        </p:txBody>
      </p:sp>
      <p:sp>
        <p:nvSpPr>
          <p:cNvPr id="3" name="Rectangle 2"/>
          <p:cNvSpPr/>
          <p:nvPr/>
        </p:nvSpPr>
        <p:spPr>
          <a:xfrm>
            <a:off x="0" y="836712"/>
            <a:ext cx="8712968" cy="5201424"/>
          </a:xfrm>
          <a:prstGeom prst="rect">
            <a:avLst/>
          </a:prstGeom>
        </p:spPr>
        <p:txBody>
          <a:bodyPr wrap="square">
            <a:spAutoFit/>
          </a:bodyPr>
          <a:lstStyle/>
          <a:p>
            <a:pPr algn="just">
              <a:spcBef>
                <a:spcPts val="600"/>
              </a:spcBef>
              <a:spcAft>
                <a:spcPts val="600"/>
              </a:spcAft>
            </a:pPr>
            <a:r>
              <a:rPr lang="en-US" sz="2800" b="1" dirty="0" smtClean="0">
                <a:solidFill>
                  <a:srgbClr val="C00000"/>
                </a:solidFill>
                <a:latin typeface="Times New Roman" pitchFamily="18" charset="0"/>
                <a:cs typeface="Times New Roman" pitchFamily="18" charset="0"/>
              </a:rPr>
              <a:t>   </a:t>
            </a:r>
            <a:r>
              <a:rPr lang="en-US" sz="2800" b="1" dirty="0" smtClean="0">
                <a:solidFill>
                  <a:srgbClr val="002060"/>
                </a:solidFill>
                <a:latin typeface="Times New Roman" pitchFamily="18" charset="0"/>
                <a:cs typeface="Times New Roman" pitchFamily="18" charset="0"/>
              </a:rPr>
              <a:t>3</a:t>
            </a:r>
            <a:r>
              <a:rPr lang="vi-VN" sz="2800" b="1" dirty="0" smtClean="0">
                <a:solidFill>
                  <a:srgbClr val="002060"/>
                </a:solidFill>
                <a:latin typeface="Times New Roman" pitchFamily="18" charset="0"/>
                <a:cs typeface="Times New Roman" pitchFamily="18" charset="0"/>
              </a:rPr>
              <a:t>.  </a:t>
            </a:r>
            <a:r>
              <a:rPr lang="vi-VN" sz="2800" b="1" dirty="0">
                <a:solidFill>
                  <a:srgbClr val="002060"/>
                </a:solidFill>
                <a:latin typeface="Times New Roman" pitchFamily="18" charset="0"/>
                <a:cs typeface="Times New Roman" pitchFamily="18" charset="0"/>
              </a:rPr>
              <a:t>Vật liệu chế tạo</a:t>
            </a:r>
            <a:endParaRPr lang="en-US" sz="2800" b="1" dirty="0">
              <a:solidFill>
                <a:srgbClr val="002060"/>
              </a:solidFill>
              <a:latin typeface="Times New Roman" pitchFamily="18" charset="0"/>
              <a:cs typeface="Times New Roman" pitchFamily="18" charset="0"/>
            </a:endParaRPr>
          </a:p>
          <a:p>
            <a:pPr marL="457200" indent="-457200" algn="just">
              <a:spcBef>
                <a:spcPts val="600"/>
              </a:spcBef>
              <a:spcAft>
                <a:spcPts val="600"/>
              </a:spcAft>
            </a:pPr>
            <a:r>
              <a:rPr lang="en-US" sz="2800" dirty="0" smtClean="0">
                <a:latin typeface="Times New Roman" pitchFamily="18" charset="0"/>
                <a:cs typeface="Times New Roman" pitchFamily="18" charset="0"/>
              </a:rPr>
              <a:t>	</a:t>
            </a:r>
            <a:r>
              <a:rPr lang="en-US" sz="2800" dirty="0" smtClean="0">
                <a:solidFill>
                  <a:srgbClr val="002060"/>
                </a:solidFill>
                <a:latin typeface="Times New Roman" pitchFamily="18" charset="0"/>
                <a:cs typeface="Times New Roman" pitchFamily="18" charset="0"/>
              </a:rPr>
              <a:t>3.1 </a:t>
            </a:r>
            <a:r>
              <a:rPr lang="vi-VN" sz="2800" dirty="0" smtClean="0">
                <a:solidFill>
                  <a:srgbClr val="002060"/>
                </a:solidFill>
                <a:latin typeface="Times New Roman" pitchFamily="18" charset="0"/>
                <a:cs typeface="Times New Roman" pitchFamily="18" charset="0"/>
              </a:rPr>
              <a:t>Hợp kim nhôm</a:t>
            </a:r>
            <a:endParaRPr lang="en-US" sz="2800" dirty="0" smtClean="0">
              <a:solidFill>
                <a:srgbClr val="002060"/>
              </a:solidFill>
              <a:latin typeface="Times New Roman" pitchFamily="18" charset="0"/>
              <a:cs typeface="Times New Roman" pitchFamily="18" charset="0"/>
            </a:endParaRPr>
          </a:p>
          <a:p>
            <a:pPr algn="just">
              <a:spcBef>
                <a:spcPts val="600"/>
              </a:spcBef>
              <a:spcAft>
                <a:spcPts val="600"/>
              </a:spcAft>
            </a:pPr>
            <a:r>
              <a:rPr lang="en-US" sz="2800" dirty="0" smtClean="0">
                <a:latin typeface="Times New Roman" pitchFamily="18" charset="0"/>
                <a:cs typeface="Times New Roman" pitchFamily="18" charset="0"/>
              </a:rPr>
              <a:t>     </a:t>
            </a:r>
            <a:r>
              <a:rPr lang="vi-VN" sz="2800" dirty="0" smtClean="0">
                <a:latin typeface="Times New Roman" pitchFamily="18" charset="0"/>
                <a:cs typeface="Times New Roman" pitchFamily="18" charset="0"/>
              </a:rPr>
              <a:t>Được dùng nhiều vì có nhiều ưu điểm cơ bản:</a:t>
            </a:r>
            <a:endParaRPr lang="en-US" sz="2800" dirty="0" smtClean="0">
              <a:latin typeface="Times New Roman" pitchFamily="18" charset="0"/>
              <a:cs typeface="Times New Roman" pitchFamily="18" charset="0"/>
            </a:endParaRPr>
          </a:p>
          <a:p>
            <a:pPr algn="just">
              <a:spcBef>
                <a:spcPts val="600"/>
              </a:spcBef>
              <a:spcAft>
                <a:spcPts val="600"/>
              </a:spcAft>
            </a:pPr>
            <a:r>
              <a:rPr lang="en-US" sz="2800" dirty="0" smtClean="0">
                <a:latin typeface="Times New Roman" pitchFamily="18" charset="0"/>
                <a:cs typeface="Times New Roman" pitchFamily="18" charset="0"/>
              </a:rPr>
              <a:t>	</a:t>
            </a:r>
            <a:r>
              <a:rPr lang="vi-VN" sz="2800" dirty="0" smtClean="0">
                <a:latin typeface="Times New Roman" pitchFamily="18" charset="0"/>
                <a:cs typeface="Times New Roman" pitchFamily="18" charset="0"/>
              </a:rPr>
              <a:t>+ Nhẹ</a:t>
            </a:r>
            <a:r>
              <a:rPr lang="en-US" sz="2800" dirty="0" smtClean="0">
                <a:latin typeface="Times New Roman" pitchFamily="18" charset="0"/>
                <a:cs typeface="Times New Roman" pitchFamily="18" charset="0"/>
              </a:rPr>
              <a:t> </a:t>
            </a:r>
            <a:r>
              <a:rPr lang="vi-VN" sz="2800" dirty="0" smtClean="0">
                <a:latin typeface="Times New Roman" pitchFamily="18" charset="0"/>
                <a:cs typeface="Times New Roman" pitchFamily="18" charset="0"/>
              </a:rPr>
              <a:t>nên lực quán tính sinh ra nhỏ.</a:t>
            </a:r>
            <a:endParaRPr lang="en-US" sz="2800" dirty="0" smtClean="0">
              <a:latin typeface="Times New Roman" pitchFamily="18" charset="0"/>
              <a:cs typeface="Times New Roman" pitchFamily="18" charset="0"/>
            </a:endParaRPr>
          </a:p>
          <a:p>
            <a:pPr algn="just">
              <a:spcBef>
                <a:spcPts val="600"/>
              </a:spcBef>
              <a:spcAft>
                <a:spcPts val="600"/>
              </a:spcAft>
            </a:pPr>
            <a:r>
              <a:rPr lang="en-US" sz="2800" dirty="0" smtClean="0">
                <a:latin typeface="Times New Roman" pitchFamily="18" charset="0"/>
                <a:cs typeface="Times New Roman" pitchFamily="18" charset="0"/>
              </a:rPr>
              <a:t>   	</a:t>
            </a:r>
            <a:r>
              <a:rPr lang="vi-VN" sz="2800" dirty="0" smtClean="0">
                <a:latin typeface="Times New Roman" pitchFamily="18" charset="0"/>
                <a:cs typeface="Times New Roman" pitchFamily="18" charset="0"/>
              </a:rPr>
              <a:t>+</a:t>
            </a:r>
            <a:r>
              <a:rPr lang="en-US" sz="2800" dirty="0" smtClean="0">
                <a:latin typeface="Times New Roman" pitchFamily="18" charset="0"/>
                <a:cs typeface="Times New Roman" pitchFamily="18" charset="0"/>
              </a:rPr>
              <a:t> </a:t>
            </a:r>
            <a:r>
              <a:rPr lang="vi-VN" sz="2800" dirty="0" smtClean="0">
                <a:latin typeface="Times New Roman" pitchFamily="18" charset="0"/>
                <a:cs typeface="Times New Roman" pitchFamily="18" charset="0"/>
              </a:rPr>
              <a:t>Hợp kim nhôm dẫn nhiệt </a:t>
            </a:r>
            <a:r>
              <a:rPr lang="en-US" sz="2800" dirty="0" err="1" smtClean="0">
                <a:latin typeface="Times New Roman" pitchFamily="18" charset="0"/>
                <a:cs typeface="Times New Roman" pitchFamily="18" charset="0"/>
              </a:rPr>
              <a:t>tốt</a:t>
            </a:r>
            <a:endParaRPr lang="en-US" sz="2800" dirty="0" smtClean="0">
              <a:latin typeface="Times New Roman" pitchFamily="18" charset="0"/>
              <a:cs typeface="Times New Roman" pitchFamily="18" charset="0"/>
            </a:endParaRPr>
          </a:p>
          <a:p>
            <a:pPr algn="just">
              <a:spcBef>
                <a:spcPts val="600"/>
              </a:spcBef>
              <a:spcAft>
                <a:spcPts val="600"/>
              </a:spcAft>
            </a:pPr>
            <a:r>
              <a:rPr lang="en-US" sz="2800" dirty="0" smtClean="0">
                <a:latin typeface="Times New Roman" pitchFamily="18" charset="0"/>
                <a:cs typeface="Times New Roman" pitchFamily="18" charset="0"/>
              </a:rPr>
              <a:t> 	</a:t>
            </a:r>
            <a:r>
              <a:rPr lang="vi-VN" sz="2800" dirty="0" smtClean="0">
                <a:latin typeface="Times New Roman" pitchFamily="18" charset="0"/>
                <a:cs typeface="Times New Roman" pitchFamily="18" charset="0"/>
              </a:rPr>
              <a:t>+ Hệ số truyền nhiệt vào piston thấp .</a:t>
            </a:r>
            <a:endParaRPr lang="en-US" sz="2800" dirty="0" smtClean="0">
              <a:latin typeface="Times New Roman" pitchFamily="18" charset="0"/>
              <a:cs typeface="Times New Roman" pitchFamily="18" charset="0"/>
            </a:endParaRPr>
          </a:p>
          <a:p>
            <a:pPr algn="just">
              <a:spcBef>
                <a:spcPts val="600"/>
              </a:spcBef>
              <a:spcAft>
                <a:spcPts val="600"/>
              </a:spcAft>
            </a:pPr>
            <a:r>
              <a:rPr lang="en-US" sz="2800" dirty="0" smtClean="0">
                <a:latin typeface="Times New Roman" pitchFamily="18" charset="0"/>
                <a:cs typeface="Times New Roman" pitchFamily="18" charset="0"/>
              </a:rPr>
              <a:t> 	</a:t>
            </a:r>
            <a:r>
              <a:rPr lang="vi-VN" sz="2800" dirty="0" smtClean="0">
                <a:latin typeface="Times New Roman" pitchFamily="18" charset="0"/>
                <a:cs typeface="Times New Roman" pitchFamily="18" charset="0"/>
              </a:rPr>
              <a:t>+ Hệ số ma sát nhỏ.</a:t>
            </a:r>
            <a:endParaRPr lang="en-US" sz="2800" dirty="0" smtClean="0">
              <a:latin typeface="Times New Roman" pitchFamily="18" charset="0"/>
              <a:cs typeface="Times New Roman" pitchFamily="18" charset="0"/>
            </a:endParaRPr>
          </a:p>
          <a:p>
            <a:pPr algn="just">
              <a:spcBef>
                <a:spcPts val="600"/>
              </a:spcBef>
              <a:spcAft>
                <a:spcPts val="600"/>
              </a:spcAft>
            </a:pPr>
            <a:r>
              <a:rPr lang="en-US" sz="2800" dirty="0" smtClean="0">
                <a:latin typeface="Times New Roman" pitchFamily="18" charset="0"/>
                <a:cs typeface="Times New Roman" pitchFamily="18" charset="0"/>
              </a:rPr>
              <a:t> 	</a:t>
            </a:r>
            <a:r>
              <a:rPr lang="vi-VN" sz="2800" dirty="0" smtClean="0">
                <a:latin typeface="Times New Roman" pitchFamily="18" charset="0"/>
                <a:cs typeface="Times New Roman" pitchFamily="18" charset="0"/>
              </a:rPr>
              <a:t>+ Dễ đúc, gia công cơ dễ dàng.</a:t>
            </a:r>
            <a:endParaRPr lang="en-US" sz="2800" dirty="0" smtClean="0">
              <a:latin typeface="Times New Roman" pitchFamily="18" charset="0"/>
              <a:cs typeface="Times New Roman" pitchFamily="18" charset="0"/>
            </a:endParaRPr>
          </a:p>
          <a:p>
            <a:pPr algn="just">
              <a:spcBef>
                <a:spcPts val="600"/>
              </a:spcBef>
              <a:spcAft>
                <a:spcPts val="600"/>
              </a:spcAft>
            </a:pPr>
            <a:endParaRPr lang="vi-VN" sz="2800" dirty="0">
              <a:latin typeface="Times New Roman" pitchFamily="18" charset="0"/>
              <a:cs typeface="Times New Roman" pitchFamily="18" charset="0"/>
            </a:endParaRPr>
          </a:p>
        </p:txBody>
      </p:sp>
      <p:sp>
        <p:nvSpPr>
          <p:cNvPr id="7" name="Rectangle 6"/>
          <p:cNvSpPr/>
          <p:nvPr/>
        </p:nvSpPr>
        <p:spPr>
          <a:xfrm>
            <a:off x="251520" y="76200"/>
            <a:ext cx="8712968" cy="646331"/>
          </a:xfrm>
          <a:prstGeom prst="rect">
            <a:avLst/>
          </a:prstGeom>
        </p:spPr>
        <p:txBody>
          <a:bodyPr wrap="square">
            <a:spAutoFit/>
          </a:bodyPr>
          <a:lstStyle/>
          <a:p>
            <a:pPr algn="ctr"/>
            <a:r>
              <a:rPr lang="en-US" sz="3600" b="1" dirty="0" smtClean="0">
                <a:solidFill>
                  <a:srgbClr val="C00000"/>
                </a:solidFill>
                <a:latin typeface="Times New Roman" pitchFamily="18" charset="0"/>
                <a:cs typeface="Times New Roman" pitchFamily="18" charset="0"/>
              </a:rPr>
              <a:t> </a:t>
            </a:r>
            <a:r>
              <a:rPr lang="en-US" sz="3600" b="1" dirty="0" smtClean="0">
                <a:solidFill>
                  <a:srgbClr val="0E015F"/>
                </a:solidFill>
                <a:latin typeface="Times New Roman" pitchFamily="18" charset="0"/>
                <a:cs typeface="Times New Roman" pitchFamily="18" charset="0"/>
              </a:rPr>
              <a:t>PISTON</a:t>
            </a:r>
            <a:endParaRPr lang="vi-VN" sz="3600" dirty="0">
              <a:solidFill>
                <a:srgbClr val="0E015F"/>
              </a:solidFill>
              <a:latin typeface="Times New Roman" pitchFamily="18" charset="0"/>
              <a:cs typeface="Times New Roman" pitchFamily="18" charset="0"/>
            </a:endParaRPr>
          </a:p>
        </p:txBody>
      </p:sp>
      <p:pic>
        <p:nvPicPr>
          <p:cNvPr id="8" name="Picture 7" descr="piston 2 thì.jpg"/>
          <p:cNvPicPr>
            <a:picLocks noChangeAspect="1"/>
          </p:cNvPicPr>
          <p:nvPr/>
        </p:nvPicPr>
        <p:blipFill>
          <a:blip r:embed="rId2" cstate="print"/>
          <a:stretch>
            <a:fillRect/>
          </a:stretch>
        </p:blipFill>
        <p:spPr>
          <a:xfrm>
            <a:off x="6228184" y="2492896"/>
            <a:ext cx="2409998" cy="2592288"/>
          </a:xfrm>
          <a:prstGeom prst="rect">
            <a:avLst/>
          </a:prstGeom>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Date Placeholder 1"/>
          <p:cNvSpPr>
            <a:spLocks noGrp="1"/>
          </p:cNvSpPr>
          <p:nvPr>
            <p:ph type="dt" sz="half" idx="10"/>
          </p:nvPr>
        </p:nvSpPr>
        <p:spPr>
          <a:xfrm>
            <a:off x="304800" y="6353628"/>
            <a:ext cx="2286000" cy="365125"/>
          </a:xfrm>
        </p:spPr>
        <p:txBody>
          <a:bodyPr/>
          <a:lstStyle/>
          <a:p>
            <a:r>
              <a:rPr lang="en-US" sz="1300" i="1" smtClean="0">
                <a:latin typeface="Times New Roman" pitchFamily="18" charset="0"/>
                <a:cs typeface="Times New Roman" pitchFamily="18" charset="0"/>
              </a:rPr>
              <a:t>Nguyên lý động cơ đốt trong</a:t>
            </a:r>
            <a:endParaRPr lang="en-US" sz="1300" i="1">
              <a:latin typeface="Times New Roman" pitchFamily="18" charset="0"/>
              <a:cs typeface="Times New Roman" pitchFamily="18" charset="0"/>
            </a:endParaRPr>
          </a:p>
        </p:txBody>
      </p:sp>
      <p:sp>
        <p:nvSpPr>
          <p:cNvPr id="10" name="Footer Placeholder 2"/>
          <p:cNvSpPr>
            <a:spLocks noGrp="1"/>
          </p:cNvSpPr>
          <p:nvPr>
            <p:ph type="ftr" sz="quarter" idx="11"/>
          </p:nvPr>
        </p:nvSpPr>
        <p:spPr>
          <a:xfrm>
            <a:off x="3203848" y="6304235"/>
            <a:ext cx="4392488" cy="365125"/>
          </a:xfrm>
        </p:spPr>
        <p:txBody>
          <a:bodyPr/>
          <a:lstStyle/>
          <a:p>
            <a:r>
              <a:rPr lang="en-US" sz="1300" i="1" smtClean="0">
                <a:latin typeface="Times New Roman" pitchFamily="18" charset="0"/>
                <a:cs typeface="Times New Roman" pitchFamily="18" charset="0"/>
              </a:rPr>
              <a:t>Chương 3: Nhóm Piston – Trục khuỷu – Thanh truyền – Bánh đà</a:t>
            </a:r>
            <a:endParaRPr lang="en-US" sz="1300" i="1">
              <a:latin typeface="Times New Roman" pitchFamily="18" charset="0"/>
              <a:cs typeface="Times New Roman" pitchFamily="18" charset="0"/>
            </a:endParaRPr>
          </a:p>
        </p:txBody>
      </p:sp>
      <p:sp>
        <p:nvSpPr>
          <p:cNvPr id="11" name="Slide Number Placeholder 3"/>
          <p:cNvSpPr>
            <a:spLocks noGrp="1"/>
          </p:cNvSpPr>
          <p:nvPr>
            <p:ph type="sldNum" sz="quarter" idx="12"/>
          </p:nvPr>
        </p:nvSpPr>
        <p:spPr>
          <a:xfrm>
            <a:off x="7467600" y="6340475"/>
            <a:ext cx="1219200" cy="365125"/>
          </a:xfrm>
        </p:spPr>
        <p:txBody>
          <a:bodyPr/>
          <a:lstStyle/>
          <a:p>
            <a:fld id="{B6F15528-21DE-4FAA-801E-634DDDAF4B2B}" type="slidenum">
              <a:rPr lang="en-US" sz="1300" i="1" smtClean="0">
                <a:latin typeface="Times New Roman" pitchFamily="18" charset="0"/>
                <a:cs typeface="Times New Roman" pitchFamily="18" charset="0"/>
              </a:rPr>
              <a:pPr/>
              <a:t>11</a:t>
            </a:fld>
            <a:endParaRPr lang="en-US" sz="1300" i="1">
              <a:latin typeface="Times New Roman" pitchFamily="18" charset="0"/>
              <a:cs typeface="Times New Roman" pitchFamily="18" charset="0"/>
            </a:endParaRPr>
          </a:p>
        </p:txBody>
      </p:sp>
      <p:sp>
        <p:nvSpPr>
          <p:cNvPr id="3" name="Rectangle 2"/>
          <p:cNvSpPr/>
          <p:nvPr/>
        </p:nvSpPr>
        <p:spPr>
          <a:xfrm>
            <a:off x="0" y="839609"/>
            <a:ext cx="8712968" cy="4893647"/>
          </a:xfrm>
          <a:prstGeom prst="rect">
            <a:avLst/>
          </a:prstGeom>
        </p:spPr>
        <p:txBody>
          <a:bodyPr wrap="square">
            <a:spAutoFit/>
          </a:bodyPr>
          <a:lstStyle/>
          <a:p>
            <a:pPr algn="just">
              <a:spcBef>
                <a:spcPts val="600"/>
              </a:spcBef>
              <a:spcAft>
                <a:spcPts val="600"/>
              </a:spcAft>
            </a:pPr>
            <a:r>
              <a:rPr lang="en-US" sz="2800" b="1" dirty="0" smtClean="0">
                <a:solidFill>
                  <a:srgbClr val="C00000"/>
                </a:solidFill>
                <a:latin typeface="Times New Roman" pitchFamily="18" charset="0"/>
                <a:cs typeface="Times New Roman" pitchFamily="18" charset="0"/>
              </a:rPr>
              <a:t>   </a:t>
            </a:r>
            <a:r>
              <a:rPr lang="en-US" sz="2800" b="1" dirty="0" smtClean="0">
                <a:solidFill>
                  <a:srgbClr val="002060"/>
                </a:solidFill>
                <a:latin typeface="Times New Roman" pitchFamily="18" charset="0"/>
                <a:cs typeface="Times New Roman" pitchFamily="18" charset="0"/>
              </a:rPr>
              <a:t>3</a:t>
            </a:r>
            <a:r>
              <a:rPr lang="vi-VN" sz="2800" b="1" dirty="0" smtClean="0">
                <a:solidFill>
                  <a:srgbClr val="002060"/>
                </a:solidFill>
                <a:latin typeface="Times New Roman" pitchFamily="18" charset="0"/>
                <a:cs typeface="Times New Roman" pitchFamily="18" charset="0"/>
              </a:rPr>
              <a:t>.  </a:t>
            </a:r>
            <a:r>
              <a:rPr lang="vi-VN" sz="2800" b="1" dirty="0">
                <a:solidFill>
                  <a:srgbClr val="002060"/>
                </a:solidFill>
                <a:latin typeface="Times New Roman" pitchFamily="18" charset="0"/>
                <a:cs typeface="Times New Roman" pitchFamily="18" charset="0"/>
              </a:rPr>
              <a:t>Vật liệu chế tạo</a:t>
            </a:r>
            <a:endParaRPr lang="en-US" sz="2800" b="1" dirty="0">
              <a:solidFill>
                <a:srgbClr val="002060"/>
              </a:solidFill>
              <a:latin typeface="Times New Roman" pitchFamily="18" charset="0"/>
              <a:cs typeface="Times New Roman" pitchFamily="18" charset="0"/>
            </a:endParaRPr>
          </a:p>
          <a:p>
            <a:pPr marL="457200" indent="-457200" algn="just">
              <a:spcBef>
                <a:spcPts val="600"/>
              </a:spcBef>
              <a:spcAft>
                <a:spcPts val="600"/>
              </a:spcAft>
            </a:pPr>
            <a:r>
              <a:rPr lang="en-US" sz="2800" dirty="0" smtClean="0">
                <a:latin typeface="Times New Roman" pitchFamily="18" charset="0"/>
                <a:cs typeface="Times New Roman" pitchFamily="18" charset="0"/>
              </a:rPr>
              <a:t>	</a:t>
            </a:r>
            <a:r>
              <a:rPr lang="en-US" sz="2800" dirty="0" smtClean="0">
                <a:solidFill>
                  <a:srgbClr val="002060"/>
                </a:solidFill>
                <a:latin typeface="Times New Roman" pitchFamily="18" charset="0"/>
                <a:cs typeface="Times New Roman" pitchFamily="18" charset="0"/>
              </a:rPr>
              <a:t>3.1 </a:t>
            </a:r>
            <a:r>
              <a:rPr lang="vi-VN" sz="2800" dirty="0" smtClean="0">
                <a:solidFill>
                  <a:srgbClr val="002060"/>
                </a:solidFill>
                <a:latin typeface="Times New Roman" pitchFamily="18" charset="0"/>
                <a:cs typeface="Times New Roman" pitchFamily="18" charset="0"/>
              </a:rPr>
              <a:t>Hợp kim nhôm</a:t>
            </a:r>
            <a:endParaRPr lang="en-US" sz="2800" dirty="0" smtClean="0">
              <a:solidFill>
                <a:srgbClr val="002060"/>
              </a:solidFill>
              <a:latin typeface="Times New Roman" pitchFamily="18" charset="0"/>
              <a:cs typeface="Times New Roman" pitchFamily="18" charset="0"/>
            </a:endParaRPr>
          </a:p>
          <a:p>
            <a:pPr marL="457200" indent="-457200" algn="just">
              <a:spcBef>
                <a:spcPts val="600"/>
              </a:spcBef>
              <a:spcAft>
                <a:spcPts val="600"/>
              </a:spcAft>
            </a:pPr>
            <a:r>
              <a:rPr lang="en-US" sz="2800" i="1" dirty="0" smtClean="0">
                <a:solidFill>
                  <a:srgbClr val="002060"/>
                </a:solidFill>
                <a:latin typeface="Times New Roman" pitchFamily="18" charset="0"/>
                <a:cs typeface="Times New Roman" pitchFamily="18" charset="0"/>
              </a:rPr>
              <a:t>	</a:t>
            </a:r>
            <a:r>
              <a:rPr lang="en-US" sz="2800" dirty="0" err="1" smtClean="0">
                <a:latin typeface="Times New Roman" pitchFamily="18" charset="0"/>
                <a:cs typeface="Times New Roman" pitchFamily="18" charset="0"/>
              </a:rPr>
              <a:t>Cũng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có</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những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hạn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chế</a:t>
            </a:r>
            <a:endParaRPr lang="en-US" sz="2800" dirty="0" smtClean="0">
              <a:latin typeface="Times New Roman" pitchFamily="18" charset="0"/>
              <a:cs typeface="Times New Roman" pitchFamily="18" charset="0"/>
            </a:endParaRPr>
          </a:p>
          <a:p>
            <a:pPr algn="just">
              <a:spcBef>
                <a:spcPts val="600"/>
              </a:spcBef>
              <a:spcAft>
                <a:spcPts val="600"/>
              </a:spcAft>
            </a:pPr>
            <a:r>
              <a:rPr lang="en-US" sz="2800" dirty="0" smtClean="0">
                <a:latin typeface="Times New Roman" pitchFamily="18" charset="0"/>
                <a:cs typeface="Times New Roman" pitchFamily="18" charset="0"/>
              </a:rPr>
              <a:t>  	</a:t>
            </a:r>
            <a:r>
              <a:rPr lang="vi-VN" sz="2800" dirty="0" smtClean="0">
                <a:latin typeface="Times New Roman" pitchFamily="18" charset="0"/>
                <a:cs typeface="Times New Roman" pitchFamily="18" charset="0"/>
              </a:rPr>
              <a:t>+Chịu mòn kém hơn gang, thép.</a:t>
            </a:r>
            <a:endParaRPr lang="en-US" sz="2800" dirty="0" smtClean="0">
              <a:latin typeface="Times New Roman" pitchFamily="18" charset="0"/>
              <a:cs typeface="Times New Roman" pitchFamily="18" charset="0"/>
            </a:endParaRPr>
          </a:p>
          <a:p>
            <a:pPr algn="just">
              <a:spcBef>
                <a:spcPts val="600"/>
              </a:spcBef>
              <a:spcAft>
                <a:spcPts val="600"/>
              </a:spcAft>
            </a:pPr>
            <a:r>
              <a:rPr lang="en-US" sz="2800" dirty="0" smtClean="0">
                <a:latin typeface="Times New Roman" pitchFamily="18" charset="0"/>
                <a:cs typeface="Times New Roman" pitchFamily="18" charset="0"/>
              </a:rPr>
              <a:t>  	</a:t>
            </a:r>
            <a:r>
              <a:rPr lang="vi-VN" sz="2800" dirty="0" smtClean="0">
                <a:latin typeface="Times New Roman" pitchFamily="18" charset="0"/>
                <a:cs typeface="Times New Roman" pitchFamily="18" charset="0"/>
              </a:rPr>
              <a:t>+Ở nhiệt dộ cao sức bền giảm nhiều</a:t>
            </a:r>
            <a:endParaRPr lang="en-US" sz="2800" dirty="0" smtClean="0">
              <a:latin typeface="Times New Roman" pitchFamily="18" charset="0"/>
              <a:cs typeface="Times New Roman" pitchFamily="18" charset="0"/>
            </a:endParaRPr>
          </a:p>
          <a:p>
            <a:pPr algn="just">
              <a:spcBef>
                <a:spcPts val="600"/>
              </a:spcBef>
              <a:spcAft>
                <a:spcPts val="600"/>
              </a:spcAft>
            </a:pPr>
            <a:r>
              <a:rPr lang="en-US" sz="2800" dirty="0" smtClean="0">
                <a:latin typeface="Times New Roman" pitchFamily="18" charset="0"/>
                <a:cs typeface="Times New Roman" pitchFamily="18" charset="0"/>
              </a:rPr>
              <a:t>  	</a:t>
            </a:r>
            <a:r>
              <a:rPr lang="vi-VN" sz="2800" dirty="0" smtClean="0">
                <a:latin typeface="Times New Roman" pitchFamily="18" charset="0"/>
                <a:cs typeface="Times New Roman" pitchFamily="18" charset="0"/>
              </a:rPr>
              <a:t>+Đắt tiền.</a:t>
            </a:r>
            <a:endParaRPr lang="en-US" sz="2800" dirty="0" smtClean="0">
              <a:latin typeface="Times New Roman" pitchFamily="18" charset="0"/>
              <a:cs typeface="Times New Roman" pitchFamily="18" charset="0"/>
            </a:endParaRPr>
          </a:p>
          <a:p>
            <a:pPr algn="just">
              <a:spcBef>
                <a:spcPts val="600"/>
              </a:spcBef>
              <a:spcAft>
                <a:spcPts val="600"/>
              </a:spcAft>
            </a:pPr>
            <a:r>
              <a:rPr lang="en-US" sz="2800" dirty="0" smtClean="0">
                <a:latin typeface="Times New Roman" pitchFamily="18" charset="0"/>
                <a:cs typeface="Times New Roman" pitchFamily="18" charset="0"/>
              </a:rPr>
              <a:t>  	</a:t>
            </a:r>
            <a:r>
              <a:rPr lang="vi-VN" sz="2800" dirty="0" smtClean="0">
                <a:latin typeface="Times New Roman" pitchFamily="18" charset="0"/>
                <a:cs typeface="Times New Roman" pitchFamily="18" charset="0"/>
              </a:rPr>
              <a:t>+Hệ số giãn dài lớn nên</a:t>
            </a:r>
            <a:r>
              <a:rPr lang="en-US" sz="2800" dirty="0" smtClean="0">
                <a:latin typeface="Times New Roman" pitchFamily="18" charset="0"/>
                <a:cs typeface="Times New Roman" pitchFamily="18" charset="0"/>
              </a:rPr>
              <a:t> </a:t>
            </a:r>
            <a:r>
              <a:rPr lang="vi-VN" sz="2800" dirty="0" smtClean="0">
                <a:latin typeface="Times New Roman" pitchFamily="18" charset="0"/>
                <a:cs typeface="Times New Roman" pitchFamily="18" charset="0"/>
              </a:rPr>
              <a:t>phải để </a:t>
            </a:r>
            <a:r>
              <a:rPr lang="en-US" sz="2800" dirty="0" err="1" smtClean="0">
                <a:latin typeface="Times New Roman" pitchFamily="18" charset="0"/>
                <a:cs typeface="Times New Roman" pitchFamily="18" charset="0"/>
              </a:rPr>
              <a:t>khe</a:t>
            </a:r>
            <a:r>
              <a:rPr lang="en-US" sz="2800" dirty="0" smtClean="0">
                <a:latin typeface="Times New Roman" pitchFamily="18" charset="0"/>
                <a:cs typeface="Times New Roman" pitchFamily="18" charset="0"/>
              </a:rPr>
              <a:t> </a:t>
            </a:r>
            <a:r>
              <a:rPr lang="vi-VN" sz="2800" dirty="0" smtClean="0">
                <a:latin typeface="Times New Roman" pitchFamily="18" charset="0"/>
                <a:cs typeface="Times New Roman" pitchFamily="18" charset="0"/>
              </a:rPr>
              <a:t>hở giữa piston và xylanh do đó khi khởi động lạnh dễ bị lọt khí và có tiếng gõ. </a:t>
            </a:r>
            <a:endParaRPr lang="vi-VN" sz="2800" dirty="0">
              <a:latin typeface="Times New Roman" pitchFamily="18" charset="0"/>
              <a:cs typeface="Times New Roman" pitchFamily="18" charset="0"/>
            </a:endParaRPr>
          </a:p>
        </p:txBody>
      </p:sp>
      <p:sp>
        <p:nvSpPr>
          <p:cNvPr id="7" name="Rectangle 6"/>
          <p:cNvSpPr/>
          <p:nvPr/>
        </p:nvSpPr>
        <p:spPr>
          <a:xfrm>
            <a:off x="251520" y="76200"/>
            <a:ext cx="8712968" cy="646331"/>
          </a:xfrm>
          <a:prstGeom prst="rect">
            <a:avLst/>
          </a:prstGeom>
        </p:spPr>
        <p:txBody>
          <a:bodyPr wrap="square">
            <a:spAutoFit/>
          </a:bodyPr>
          <a:lstStyle/>
          <a:p>
            <a:pPr algn="ctr"/>
            <a:r>
              <a:rPr lang="en-US" sz="3600" b="1" dirty="0" smtClean="0">
                <a:solidFill>
                  <a:srgbClr val="C00000"/>
                </a:solidFill>
                <a:latin typeface="Times New Roman" pitchFamily="18" charset="0"/>
                <a:cs typeface="Times New Roman" pitchFamily="18" charset="0"/>
              </a:rPr>
              <a:t> </a:t>
            </a:r>
            <a:r>
              <a:rPr lang="en-US" sz="3600" b="1" dirty="0" smtClean="0">
                <a:solidFill>
                  <a:srgbClr val="0E015F"/>
                </a:solidFill>
                <a:latin typeface="Times New Roman" pitchFamily="18" charset="0"/>
                <a:cs typeface="Times New Roman" pitchFamily="18" charset="0"/>
              </a:rPr>
              <a:t>PISTON</a:t>
            </a:r>
            <a:endParaRPr lang="vi-VN" sz="3600" dirty="0">
              <a:solidFill>
                <a:srgbClr val="0E015F"/>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Date Placeholder 1"/>
          <p:cNvSpPr>
            <a:spLocks noGrp="1"/>
          </p:cNvSpPr>
          <p:nvPr>
            <p:ph type="dt" sz="half" idx="10"/>
          </p:nvPr>
        </p:nvSpPr>
        <p:spPr>
          <a:xfrm>
            <a:off x="304800" y="6353628"/>
            <a:ext cx="2286000" cy="365125"/>
          </a:xfrm>
        </p:spPr>
        <p:txBody>
          <a:bodyPr/>
          <a:lstStyle/>
          <a:p>
            <a:r>
              <a:rPr lang="en-US" sz="1300" i="1" smtClean="0">
                <a:latin typeface="Times New Roman" pitchFamily="18" charset="0"/>
                <a:cs typeface="Times New Roman" pitchFamily="18" charset="0"/>
              </a:rPr>
              <a:t>Nguyên lý động cơ đốt trong</a:t>
            </a:r>
            <a:endParaRPr lang="en-US" sz="1300" i="1">
              <a:latin typeface="Times New Roman" pitchFamily="18" charset="0"/>
              <a:cs typeface="Times New Roman" pitchFamily="18" charset="0"/>
            </a:endParaRPr>
          </a:p>
        </p:txBody>
      </p:sp>
      <p:sp>
        <p:nvSpPr>
          <p:cNvPr id="10" name="Footer Placeholder 2"/>
          <p:cNvSpPr>
            <a:spLocks noGrp="1"/>
          </p:cNvSpPr>
          <p:nvPr>
            <p:ph type="ftr" sz="quarter" idx="11"/>
          </p:nvPr>
        </p:nvSpPr>
        <p:spPr>
          <a:xfrm>
            <a:off x="3203848" y="6304235"/>
            <a:ext cx="4392488" cy="365125"/>
          </a:xfrm>
        </p:spPr>
        <p:txBody>
          <a:bodyPr/>
          <a:lstStyle/>
          <a:p>
            <a:r>
              <a:rPr lang="en-US" sz="1300" i="1" smtClean="0">
                <a:latin typeface="Times New Roman" pitchFamily="18" charset="0"/>
                <a:cs typeface="Times New Roman" pitchFamily="18" charset="0"/>
              </a:rPr>
              <a:t>Chương 3: Nhóm Piston – Trục khuỷu – Thanh truyền – Bánh đà</a:t>
            </a:r>
            <a:endParaRPr lang="en-US" sz="1300" i="1">
              <a:latin typeface="Times New Roman" pitchFamily="18" charset="0"/>
              <a:cs typeface="Times New Roman" pitchFamily="18" charset="0"/>
            </a:endParaRPr>
          </a:p>
        </p:txBody>
      </p:sp>
      <p:sp>
        <p:nvSpPr>
          <p:cNvPr id="11" name="Slide Number Placeholder 3"/>
          <p:cNvSpPr>
            <a:spLocks noGrp="1"/>
          </p:cNvSpPr>
          <p:nvPr>
            <p:ph type="sldNum" sz="quarter" idx="12"/>
          </p:nvPr>
        </p:nvSpPr>
        <p:spPr>
          <a:xfrm>
            <a:off x="7467600" y="6340475"/>
            <a:ext cx="1219200" cy="365125"/>
          </a:xfrm>
        </p:spPr>
        <p:txBody>
          <a:bodyPr/>
          <a:lstStyle/>
          <a:p>
            <a:fld id="{B6F15528-21DE-4FAA-801E-634DDDAF4B2B}" type="slidenum">
              <a:rPr lang="en-US" sz="1300" i="1" smtClean="0">
                <a:latin typeface="Times New Roman" pitchFamily="18" charset="0"/>
                <a:cs typeface="Times New Roman" pitchFamily="18" charset="0"/>
              </a:rPr>
              <a:pPr/>
              <a:t>12</a:t>
            </a:fld>
            <a:endParaRPr lang="en-US" sz="1300" i="1">
              <a:latin typeface="Times New Roman" pitchFamily="18" charset="0"/>
              <a:cs typeface="Times New Roman" pitchFamily="18" charset="0"/>
            </a:endParaRPr>
          </a:p>
        </p:txBody>
      </p:sp>
      <p:sp>
        <p:nvSpPr>
          <p:cNvPr id="3" name="Rectangle 2"/>
          <p:cNvSpPr/>
          <p:nvPr/>
        </p:nvSpPr>
        <p:spPr>
          <a:xfrm>
            <a:off x="0" y="836712"/>
            <a:ext cx="8712968" cy="3339376"/>
          </a:xfrm>
          <a:prstGeom prst="rect">
            <a:avLst/>
          </a:prstGeom>
        </p:spPr>
        <p:txBody>
          <a:bodyPr wrap="square">
            <a:spAutoFit/>
          </a:bodyPr>
          <a:lstStyle/>
          <a:p>
            <a:pPr algn="just">
              <a:spcBef>
                <a:spcPts val="600"/>
              </a:spcBef>
              <a:spcAft>
                <a:spcPts val="600"/>
              </a:spcAft>
            </a:pPr>
            <a:r>
              <a:rPr lang="en-US" sz="2800" b="1" dirty="0" smtClean="0">
                <a:solidFill>
                  <a:srgbClr val="C00000"/>
                </a:solidFill>
                <a:latin typeface="Times New Roman" pitchFamily="18" charset="0"/>
                <a:cs typeface="Times New Roman" pitchFamily="18" charset="0"/>
              </a:rPr>
              <a:t>   </a:t>
            </a:r>
            <a:r>
              <a:rPr lang="en-US" sz="2800" b="1" dirty="0" smtClean="0">
                <a:solidFill>
                  <a:srgbClr val="002060"/>
                </a:solidFill>
                <a:latin typeface="Times New Roman" pitchFamily="18" charset="0"/>
                <a:cs typeface="Times New Roman" pitchFamily="18" charset="0"/>
              </a:rPr>
              <a:t>3</a:t>
            </a:r>
            <a:r>
              <a:rPr lang="vi-VN" sz="2800" b="1" dirty="0" smtClean="0">
                <a:solidFill>
                  <a:srgbClr val="002060"/>
                </a:solidFill>
                <a:latin typeface="Times New Roman" pitchFamily="18" charset="0"/>
                <a:cs typeface="Times New Roman" pitchFamily="18" charset="0"/>
              </a:rPr>
              <a:t>.  </a:t>
            </a:r>
            <a:r>
              <a:rPr lang="vi-VN" sz="2800" b="1" dirty="0">
                <a:solidFill>
                  <a:srgbClr val="002060"/>
                </a:solidFill>
                <a:latin typeface="Times New Roman" pitchFamily="18" charset="0"/>
                <a:cs typeface="Times New Roman" pitchFamily="18" charset="0"/>
              </a:rPr>
              <a:t>Vật liệu chế tạo</a:t>
            </a:r>
            <a:endParaRPr lang="en-US" sz="2800" b="1" dirty="0">
              <a:solidFill>
                <a:srgbClr val="002060"/>
              </a:solidFill>
              <a:latin typeface="Times New Roman" pitchFamily="18" charset="0"/>
              <a:cs typeface="Times New Roman" pitchFamily="18" charset="0"/>
            </a:endParaRPr>
          </a:p>
          <a:p>
            <a:pPr marL="457200" indent="-457200" algn="just">
              <a:spcBef>
                <a:spcPts val="600"/>
              </a:spcBef>
              <a:spcAft>
                <a:spcPts val="600"/>
              </a:spcAft>
            </a:pPr>
            <a:r>
              <a:rPr lang="en-US" sz="2800" dirty="0" smtClean="0">
                <a:latin typeface="Times New Roman" pitchFamily="18" charset="0"/>
                <a:cs typeface="Times New Roman" pitchFamily="18" charset="0"/>
              </a:rPr>
              <a:t>	</a:t>
            </a:r>
            <a:r>
              <a:rPr lang="en-US" sz="2800" dirty="0" smtClean="0">
                <a:solidFill>
                  <a:srgbClr val="002060"/>
                </a:solidFill>
                <a:latin typeface="Times New Roman" pitchFamily="18" charset="0"/>
                <a:cs typeface="Times New Roman" pitchFamily="18" charset="0"/>
              </a:rPr>
              <a:t>3.2 Gang h</a:t>
            </a:r>
            <a:r>
              <a:rPr lang="vi-VN" sz="2800" dirty="0" smtClean="0">
                <a:solidFill>
                  <a:srgbClr val="002060"/>
                </a:solidFill>
                <a:latin typeface="Times New Roman" pitchFamily="18" charset="0"/>
                <a:cs typeface="Times New Roman" pitchFamily="18" charset="0"/>
              </a:rPr>
              <a:t>ợp kim </a:t>
            </a:r>
            <a:endParaRPr lang="en-US" sz="2800" dirty="0" smtClean="0">
              <a:solidFill>
                <a:srgbClr val="002060"/>
              </a:solidFill>
              <a:latin typeface="Times New Roman" pitchFamily="18" charset="0"/>
              <a:cs typeface="Times New Roman" pitchFamily="18" charset="0"/>
            </a:endParaRPr>
          </a:p>
          <a:p>
            <a:r>
              <a:rPr lang="en-US" sz="2800" i="1" dirty="0" smtClean="0">
                <a:solidFill>
                  <a:srgbClr val="002060"/>
                </a:solidFill>
                <a:latin typeface="Times New Roman" pitchFamily="18" charset="0"/>
                <a:cs typeface="Times New Roman" pitchFamily="18" charset="0"/>
              </a:rPr>
              <a:t>      </a:t>
            </a:r>
            <a:r>
              <a:rPr lang="en-US" sz="2800" dirty="0" err="1" smtClean="0"/>
              <a:t>Ưu</a:t>
            </a:r>
            <a:r>
              <a:rPr lang="vi-VN" sz="2800" dirty="0" smtClean="0"/>
              <a:t> điểm:</a:t>
            </a:r>
            <a:endParaRPr lang="en-US" sz="2800" dirty="0" smtClean="0"/>
          </a:p>
          <a:p>
            <a:r>
              <a:rPr lang="en-US" sz="2800" dirty="0" smtClean="0"/>
              <a:t>	</a:t>
            </a:r>
            <a:r>
              <a:rPr lang="vi-VN" sz="2800" dirty="0" smtClean="0"/>
              <a:t>+ Có sức bền cơ học cao, </a:t>
            </a:r>
            <a:r>
              <a:rPr lang="en-US" sz="2800" dirty="0" err="1" smtClean="0"/>
              <a:t>ổn</a:t>
            </a:r>
            <a:r>
              <a:rPr lang="en-US" sz="2800" dirty="0" smtClean="0"/>
              <a:t> </a:t>
            </a:r>
            <a:r>
              <a:rPr lang="en-US" sz="2800" dirty="0" err="1" smtClean="0"/>
              <a:t>định</a:t>
            </a:r>
            <a:r>
              <a:rPr lang="en-US" sz="2800" dirty="0" smtClean="0"/>
              <a:t> </a:t>
            </a:r>
            <a:r>
              <a:rPr lang="vi-VN" sz="2800" dirty="0" smtClean="0"/>
              <a:t>ở nhiệt độ cao.</a:t>
            </a:r>
            <a:endParaRPr lang="en-US" sz="2800" dirty="0" smtClean="0"/>
          </a:p>
          <a:p>
            <a:r>
              <a:rPr lang="en-US" sz="2800" dirty="0" smtClean="0"/>
              <a:t>	</a:t>
            </a:r>
            <a:r>
              <a:rPr lang="vi-VN" sz="2800" dirty="0" smtClean="0"/>
              <a:t>+ Hệ số giản nở chiều dài bé.</a:t>
            </a:r>
            <a:endParaRPr lang="en-US" sz="2800" dirty="0" smtClean="0"/>
          </a:p>
          <a:p>
            <a:r>
              <a:rPr lang="en-US" sz="2800" dirty="0" smtClean="0"/>
              <a:t>	</a:t>
            </a:r>
            <a:r>
              <a:rPr lang="vi-VN" sz="2800" dirty="0" smtClean="0"/>
              <a:t>+ Đúc và gia công cơ tốt.</a:t>
            </a:r>
            <a:endParaRPr lang="en-US" sz="2800" dirty="0" smtClean="0"/>
          </a:p>
          <a:p>
            <a:r>
              <a:rPr lang="en-US" sz="2800" dirty="0" smtClean="0"/>
              <a:t>	</a:t>
            </a:r>
            <a:r>
              <a:rPr lang="vi-VN" sz="2800" dirty="0" smtClean="0"/>
              <a:t>+ Rẻ tiền.</a:t>
            </a:r>
            <a:endParaRPr lang="en-US" sz="2800" dirty="0"/>
          </a:p>
        </p:txBody>
      </p:sp>
      <p:sp>
        <p:nvSpPr>
          <p:cNvPr id="7" name="Rectangle 6"/>
          <p:cNvSpPr/>
          <p:nvPr/>
        </p:nvSpPr>
        <p:spPr>
          <a:xfrm>
            <a:off x="251520" y="76200"/>
            <a:ext cx="8712968" cy="646331"/>
          </a:xfrm>
          <a:prstGeom prst="rect">
            <a:avLst/>
          </a:prstGeom>
        </p:spPr>
        <p:txBody>
          <a:bodyPr wrap="square">
            <a:spAutoFit/>
          </a:bodyPr>
          <a:lstStyle/>
          <a:p>
            <a:pPr algn="ctr"/>
            <a:r>
              <a:rPr lang="en-US" sz="3600" b="1" dirty="0" smtClean="0">
                <a:solidFill>
                  <a:srgbClr val="C00000"/>
                </a:solidFill>
                <a:latin typeface="Times New Roman" pitchFamily="18" charset="0"/>
                <a:cs typeface="Times New Roman" pitchFamily="18" charset="0"/>
              </a:rPr>
              <a:t> </a:t>
            </a:r>
            <a:r>
              <a:rPr lang="en-US" sz="3600" b="1" dirty="0" smtClean="0">
                <a:solidFill>
                  <a:srgbClr val="0E015F"/>
                </a:solidFill>
                <a:latin typeface="Times New Roman" pitchFamily="18" charset="0"/>
                <a:cs typeface="Times New Roman" pitchFamily="18" charset="0"/>
              </a:rPr>
              <a:t>PISTON</a:t>
            </a:r>
            <a:endParaRPr lang="vi-VN" sz="3600" dirty="0">
              <a:solidFill>
                <a:srgbClr val="0E015F"/>
              </a:solidFill>
              <a:latin typeface="Times New Roman" pitchFamily="18" charset="0"/>
              <a:cs typeface="Times New Roman" pitchFamily="18" charset="0"/>
            </a:endParaRPr>
          </a:p>
        </p:txBody>
      </p:sp>
      <p:pic>
        <p:nvPicPr>
          <p:cNvPr id="4098" name="Picture 2"/>
          <p:cNvPicPr>
            <a:picLocks noChangeAspect="1" noChangeArrowheads="1"/>
          </p:cNvPicPr>
          <p:nvPr/>
        </p:nvPicPr>
        <p:blipFill>
          <a:blip r:embed="rId2" cstate="print"/>
          <a:srcRect/>
          <a:stretch>
            <a:fillRect/>
          </a:stretch>
        </p:blipFill>
        <p:spPr bwMode="auto">
          <a:xfrm>
            <a:off x="5389292" y="3068960"/>
            <a:ext cx="2343860" cy="252028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Date Placeholder 1"/>
          <p:cNvSpPr>
            <a:spLocks noGrp="1"/>
          </p:cNvSpPr>
          <p:nvPr>
            <p:ph type="dt" sz="half" idx="10"/>
          </p:nvPr>
        </p:nvSpPr>
        <p:spPr>
          <a:xfrm>
            <a:off x="304800" y="6353628"/>
            <a:ext cx="2286000" cy="365125"/>
          </a:xfrm>
        </p:spPr>
        <p:txBody>
          <a:bodyPr/>
          <a:lstStyle/>
          <a:p>
            <a:r>
              <a:rPr lang="en-US" sz="1300" i="1" smtClean="0">
                <a:latin typeface="Times New Roman" pitchFamily="18" charset="0"/>
                <a:cs typeface="Times New Roman" pitchFamily="18" charset="0"/>
              </a:rPr>
              <a:t>Nguyên lý động cơ đốt trong</a:t>
            </a:r>
            <a:endParaRPr lang="en-US" sz="1300" i="1">
              <a:latin typeface="Times New Roman" pitchFamily="18" charset="0"/>
              <a:cs typeface="Times New Roman" pitchFamily="18" charset="0"/>
            </a:endParaRPr>
          </a:p>
        </p:txBody>
      </p:sp>
      <p:sp>
        <p:nvSpPr>
          <p:cNvPr id="10" name="Footer Placeholder 2"/>
          <p:cNvSpPr>
            <a:spLocks noGrp="1"/>
          </p:cNvSpPr>
          <p:nvPr>
            <p:ph type="ftr" sz="quarter" idx="11"/>
          </p:nvPr>
        </p:nvSpPr>
        <p:spPr>
          <a:xfrm>
            <a:off x="3203848" y="6304235"/>
            <a:ext cx="4392488" cy="365125"/>
          </a:xfrm>
        </p:spPr>
        <p:txBody>
          <a:bodyPr/>
          <a:lstStyle/>
          <a:p>
            <a:r>
              <a:rPr lang="en-US" sz="1300" i="1" smtClean="0">
                <a:latin typeface="Times New Roman" pitchFamily="18" charset="0"/>
                <a:cs typeface="Times New Roman" pitchFamily="18" charset="0"/>
              </a:rPr>
              <a:t>Chương 3: Nhóm Piston – Trục khuỷu – Thanh truyền – Bánh đà</a:t>
            </a:r>
            <a:endParaRPr lang="en-US" sz="1300" i="1">
              <a:latin typeface="Times New Roman" pitchFamily="18" charset="0"/>
              <a:cs typeface="Times New Roman" pitchFamily="18" charset="0"/>
            </a:endParaRPr>
          </a:p>
        </p:txBody>
      </p:sp>
      <p:sp>
        <p:nvSpPr>
          <p:cNvPr id="11" name="Slide Number Placeholder 3"/>
          <p:cNvSpPr>
            <a:spLocks noGrp="1"/>
          </p:cNvSpPr>
          <p:nvPr>
            <p:ph type="sldNum" sz="quarter" idx="12"/>
          </p:nvPr>
        </p:nvSpPr>
        <p:spPr>
          <a:xfrm>
            <a:off x="7467600" y="6340475"/>
            <a:ext cx="1219200" cy="365125"/>
          </a:xfrm>
        </p:spPr>
        <p:txBody>
          <a:bodyPr/>
          <a:lstStyle/>
          <a:p>
            <a:fld id="{B6F15528-21DE-4FAA-801E-634DDDAF4B2B}" type="slidenum">
              <a:rPr lang="en-US" sz="1300" i="1" smtClean="0">
                <a:latin typeface="Times New Roman" pitchFamily="18" charset="0"/>
                <a:cs typeface="Times New Roman" pitchFamily="18" charset="0"/>
              </a:rPr>
              <a:pPr/>
              <a:t>13</a:t>
            </a:fld>
            <a:endParaRPr lang="en-US" sz="1300" i="1">
              <a:latin typeface="Times New Roman" pitchFamily="18" charset="0"/>
              <a:cs typeface="Times New Roman" pitchFamily="18" charset="0"/>
            </a:endParaRPr>
          </a:p>
        </p:txBody>
      </p:sp>
      <p:sp>
        <p:nvSpPr>
          <p:cNvPr id="3" name="Rectangle 2"/>
          <p:cNvSpPr/>
          <p:nvPr/>
        </p:nvSpPr>
        <p:spPr>
          <a:xfrm>
            <a:off x="0" y="836712"/>
            <a:ext cx="8712968" cy="2908489"/>
          </a:xfrm>
          <a:prstGeom prst="rect">
            <a:avLst/>
          </a:prstGeom>
        </p:spPr>
        <p:txBody>
          <a:bodyPr wrap="square">
            <a:spAutoFit/>
          </a:bodyPr>
          <a:lstStyle/>
          <a:p>
            <a:pPr algn="just">
              <a:spcBef>
                <a:spcPts val="600"/>
              </a:spcBef>
              <a:spcAft>
                <a:spcPts val="600"/>
              </a:spcAft>
            </a:pPr>
            <a:r>
              <a:rPr lang="en-US" sz="2800" b="1" dirty="0" smtClean="0">
                <a:solidFill>
                  <a:srgbClr val="C00000"/>
                </a:solidFill>
                <a:latin typeface="Times New Roman" pitchFamily="18" charset="0"/>
                <a:cs typeface="Times New Roman" pitchFamily="18" charset="0"/>
              </a:rPr>
              <a:t>   </a:t>
            </a:r>
            <a:r>
              <a:rPr lang="en-US" sz="2800" b="1" dirty="0" smtClean="0">
                <a:solidFill>
                  <a:srgbClr val="002060"/>
                </a:solidFill>
                <a:latin typeface="Times New Roman" pitchFamily="18" charset="0"/>
                <a:cs typeface="Times New Roman" pitchFamily="18" charset="0"/>
              </a:rPr>
              <a:t>3</a:t>
            </a:r>
            <a:r>
              <a:rPr lang="vi-VN" sz="2800" b="1" dirty="0" smtClean="0">
                <a:solidFill>
                  <a:srgbClr val="002060"/>
                </a:solidFill>
                <a:latin typeface="Times New Roman" pitchFamily="18" charset="0"/>
                <a:cs typeface="Times New Roman" pitchFamily="18" charset="0"/>
              </a:rPr>
              <a:t>.  </a:t>
            </a:r>
            <a:r>
              <a:rPr lang="vi-VN" sz="2800" b="1" dirty="0">
                <a:solidFill>
                  <a:srgbClr val="002060"/>
                </a:solidFill>
                <a:latin typeface="Times New Roman" pitchFamily="18" charset="0"/>
                <a:cs typeface="Times New Roman" pitchFamily="18" charset="0"/>
              </a:rPr>
              <a:t>Vật liệu chế tạo</a:t>
            </a:r>
            <a:endParaRPr lang="en-US" sz="2800" b="1" dirty="0">
              <a:solidFill>
                <a:srgbClr val="002060"/>
              </a:solidFill>
              <a:latin typeface="Times New Roman" pitchFamily="18" charset="0"/>
              <a:cs typeface="Times New Roman" pitchFamily="18" charset="0"/>
            </a:endParaRPr>
          </a:p>
          <a:p>
            <a:pPr marL="457200" indent="-457200" algn="just">
              <a:spcBef>
                <a:spcPts val="600"/>
              </a:spcBef>
              <a:spcAft>
                <a:spcPts val="600"/>
              </a:spcAft>
            </a:pPr>
            <a:r>
              <a:rPr lang="en-US" sz="2800" dirty="0" smtClean="0">
                <a:latin typeface="Times New Roman" pitchFamily="18" charset="0"/>
                <a:cs typeface="Times New Roman" pitchFamily="18" charset="0"/>
              </a:rPr>
              <a:t>	</a:t>
            </a:r>
            <a:r>
              <a:rPr lang="en-US" sz="2800" dirty="0" smtClean="0">
                <a:solidFill>
                  <a:srgbClr val="002060"/>
                </a:solidFill>
                <a:latin typeface="Times New Roman" pitchFamily="18" charset="0"/>
                <a:cs typeface="Times New Roman" pitchFamily="18" charset="0"/>
              </a:rPr>
              <a:t>3.2 Gang h</a:t>
            </a:r>
            <a:r>
              <a:rPr lang="vi-VN" sz="2800" dirty="0" smtClean="0">
                <a:solidFill>
                  <a:srgbClr val="002060"/>
                </a:solidFill>
                <a:latin typeface="Times New Roman" pitchFamily="18" charset="0"/>
                <a:cs typeface="Times New Roman" pitchFamily="18" charset="0"/>
              </a:rPr>
              <a:t>ợp kim </a:t>
            </a:r>
            <a:endParaRPr lang="en-US" sz="2800" dirty="0" smtClean="0">
              <a:solidFill>
                <a:srgbClr val="002060"/>
              </a:solidFill>
              <a:latin typeface="Times New Roman" pitchFamily="18" charset="0"/>
              <a:cs typeface="Times New Roman" pitchFamily="18" charset="0"/>
            </a:endParaRPr>
          </a:p>
          <a:p>
            <a:r>
              <a:rPr lang="en-US" sz="2800" i="1" dirty="0" smtClean="0">
                <a:solidFill>
                  <a:srgbClr val="002060"/>
                </a:solidFill>
                <a:latin typeface="Times New Roman" pitchFamily="18" charset="0"/>
                <a:cs typeface="Times New Roman" pitchFamily="18" charset="0"/>
              </a:rPr>
              <a:t>      </a:t>
            </a:r>
            <a:r>
              <a:rPr lang="en-US" sz="2800" dirty="0" err="1" smtClean="0"/>
              <a:t>Khuyết</a:t>
            </a:r>
            <a:r>
              <a:rPr lang="en-US" sz="2800" dirty="0" smtClean="0"/>
              <a:t> </a:t>
            </a:r>
            <a:r>
              <a:rPr lang="en-US" sz="2800" dirty="0" err="1" smtClean="0"/>
              <a:t>điểm</a:t>
            </a:r>
            <a:r>
              <a:rPr lang="vi-VN" sz="2800" dirty="0" smtClean="0"/>
              <a:t>:</a:t>
            </a:r>
            <a:endParaRPr lang="en-US" sz="2800" dirty="0" smtClean="0"/>
          </a:p>
          <a:p>
            <a:r>
              <a:rPr lang="en-US" sz="2800" dirty="0" smtClean="0"/>
              <a:t>	</a:t>
            </a:r>
            <a:r>
              <a:rPr lang="vi-VN" sz="2800" dirty="0" smtClean="0"/>
              <a:t>+ Trọng lượng riêng lớn</a:t>
            </a:r>
            <a:endParaRPr lang="en-US" sz="2800" dirty="0" smtClean="0"/>
          </a:p>
          <a:p>
            <a:r>
              <a:rPr lang="en-US" sz="2800" dirty="0" smtClean="0"/>
              <a:t>	</a:t>
            </a:r>
            <a:r>
              <a:rPr lang="vi-VN" sz="2800" dirty="0" smtClean="0"/>
              <a:t>+ Hệ số dẫn nhiệt bé</a:t>
            </a:r>
            <a:endParaRPr lang="en-US" sz="2800" dirty="0" smtClean="0"/>
          </a:p>
          <a:p>
            <a:r>
              <a:rPr lang="vi-VN" sz="2800" dirty="0" smtClean="0"/>
              <a:t>.</a:t>
            </a:r>
            <a:endParaRPr lang="en-US" sz="2800" dirty="0"/>
          </a:p>
        </p:txBody>
      </p:sp>
      <p:sp>
        <p:nvSpPr>
          <p:cNvPr id="7" name="Rectangle 6"/>
          <p:cNvSpPr/>
          <p:nvPr/>
        </p:nvSpPr>
        <p:spPr>
          <a:xfrm>
            <a:off x="251520" y="76200"/>
            <a:ext cx="8712968" cy="646331"/>
          </a:xfrm>
          <a:prstGeom prst="rect">
            <a:avLst/>
          </a:prstGeom>
        </p:spPr>
        <p:txBody>
          <a:bodyPr wrap="square">
            <a:spAutoFit/>
          </a:bodyPr>
          <a:lstStyle/>
          <a:p>
            <a:pPr algn="ctr"/>
            <a:r>
              <a:rPr lang="en-US" sz="3600" b="1" dirty="0" smtClean="0">
                <a:solidFill>
                  <a:srgbClr val="C00000"/>
                </a:solidFill>
                <a:latin typeface="Times New Roman" pitchFamily="18" charset="0"/>
                <a:cs typeface="Times New Roman" pitchFamily="18" charset="0"/>
              </a:rPr>
              <a:t> </a:t>
            </a:r>
            <a:r>
              <a:rPr lang="en-US" sz="3600" b="1" dirty="0" smtClean="0">
                <a:solidFill>
                  <a:srgbClr val="0E015F"/>
                </a:solidFill>
                <a:latin typeface="Times New Roman" pitchFamily="18" charset="0"/>
                <a:cs typeface="Times New Roman" pitchFamily="18" charset="0"/>
              </a:rPr>
              <a:t>PISTON</a:t>
            </a:r>
            <a:endParaRPr lang="vi-VN" sz="3600" dirty="0">
              <a:solidFill>
                <a:srgbClr val="0E015F"/>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Date Placeholder 1"/>
          <p:cNvSpPr>
            <a:spLocks noGrp="1"/>
          </p:cNvSpPr>
          <p:nvPr>
            <p:ph type="dt" sz="half" idx="10"/>
          </p:nvPr>
        </p:nvSpPr>
        <p:spPr>
          <a:xfrm>
            <a:off x="304800" y="6353628"/>
            <a:ext cx="2286000" cy="365125"/>
          </a:xfrm>
        </p:spPr>
        <p:txBody>
          <a:bodyPr/>
          <a:lstStyle/>
          <a:p>
            <a:r>
              <a:rPr lang="en-US" sz="1300" i="1" smtClean="0">
                <a:latin typeface="Times New Roman" pitchFamily="18" charset="0"/>
                <a:cs typeface="Times New Roman" pitchFamily="18" charset="0"/>
              </a:rPr>
              <a:t>Nguyên lý động cơ đốt trong</a:t>
            </a:r>
            <a:endParaRPr lang="en-US" sz="1300" i="1">
              <a:latin typeface="Times New Roman" pitchFamily="18" charset="0"/>
              <a:cs typeface="Times New Roman" pitchFamily="18" charset="0"/>
            </a:endParaRPr>
          </a:p>
        </p:txBody>
      </p:sp>
      <p:sp>
        <p:nvSpPr>
          <p:cNvPr id="10" name="Footer Placeholder 2"/>
          <p:cNvSpPr>
            <a:spLocks noGrp="1"/>
          </p:cNvSpPr>
          <p:nvPr>
            <p:ph type="ftr" sz="quarter" idx="11"/>
          </p:nvPr>
        </p:nvSpPr>
        <p:spPr>
          <a:xfrm>
            <a:off x="3203848" y="6304235"/>
            <a:ext cx="4392488" cy="365125"/>
          </a:xfrm>
        </p:spPr>
        <p:txBody>
          <a:bodyPr/>
          <a:lstStyle/>
          <a:p>
            <a:r>
              <a:rPr lang="en-US" sz="1300" i="1" smtClean="0">
                <a:latin typeface="Times New Roman" pitchFamily="18" charset="0"/>
                <a:cs typeface="Times New Roman" pitchFamily="18" charset="0"/>
              </a:rPr>
              <a:t>Chương 3: Nhóm Piston – Trục khuỷu – Thanh truyền – Bánh đà</a:t>
            </a:r>
            <a:endParaRPr lang="en-US" sz="1300" i="1">
              <a:latin typeface="Times New Roman" pitchFamily="18" charset="0"/>
              <a:cs typeface="Times New Roman" pitchFamily="18" charset="0"/>
            </a:endParaRPr>
          </a:p>
        </p:txBody>
      </p:sp>
      <p:sp>
        <p:nvSpPr>
          <p:cNvPr id="11" name="Slide Number Placeholder 3"/>
          <p:cNvSpPr>
            <a:spLocks noGrp="1"/>
          </p:cNvSpPr>
          <p:nvPr>
            <p:ph type="sldNum" sz="quarter" idx="12"/>
          </p:nvPr>
        </p:nvSpPr>
        <p:spPr>
          <a:xfrm>
            <a:off x="7467600" y="6340475"/>
            <a:ext cx="1219200" cy="365125"/>
          </a:xfrm>
        </p:spPr>
        <p:txBody>
          <a:bodyPr/>
          <a:lstStyle/>
          <a:p>
            <a:fld id="{B6F15528-21DE-4FAA-801E-634DDDAF4B2B}" type="slidenum">
              <a:rPr lang="en-US" sz="1300" i="1" smtClean="0">
                <a:latin typeface="Times New Roman" pitchFamily="18" charset="0"/>
                <a:cs typeface="Times New Roman" pitchFamily="18" charset="0"/>
              </a:rPr>
              <a:pPr/>
              <a:t>14</a:t>
            </a:fld>
            <a:endParaRPr lang="en-US" sz="1300" i="1">
              <a:latin typeface="Times New Roman" pitchFamily="18" charset="0"/>
              <a:cs typeface="Times New Roman" pitchFamily="18" charset="0"/>
            </a:endParaRPr>
          </a:p>
        </p:txBody>
      </p:sp>
      <p:sp>
        <p:nvSpPr>
          <p:cNvPr id="3" name="Rectangle 2"/>
          <p:cNvSpPr/>
          <p:nvPr/>
        </p:nvSpPr>
        <p:spPr>
          <a:xfrm>
            <a:off x="0" y="836712"/>
            <a:ext cx="8712968" cy="2477601"/>
          </a:xfrm>
          <a:prstGeom prst="rect">
            <a:avLst/>
          </a:prstGeom>
        </p:spPr>
        <p:txBody>
          <a:bodyPr wrap="square">
            <a:spAutoFit/>
          </a:bodyPr>
          <a:lstStyle/>
          <a:p>
            <a:pPr algn="just">
              <a:spcBef>
                <a:spcPts val="600"/>
              </a:spcBef>
              <a:spcAft>
                <a:spcPts val="600"/>
              </a:spcAft>
            </a:pPr>
            <a:r>
              <a:rPr lang="en-US" sz="2800" b="1" dirty="0" smtClean="0">
                <a:solidFill>
                  <a:srgbClr val="C00000"/>
                </a:solidFill>
                <a:latin typeface="Times New Roman" pitchFamily="18" charset="0"/>
                <a:cs typeface="Times New Roman" pitchFamily="18" charset="0"/>
              </a:rPr>
              <a:t>   </a:t>
            </a:r>
            <a:r>
              <a:rPr lang="en-US" sz="2800" b="1" dirty="0" smtClean="0">
                <a:solidFill>
                  <a:srgbClr val="002060"/>
                </a:solidFill>
                <a:latin typeface="Times New Roman" pitchFamily="18" charset="0"/>
                <a:cs typeface="Times New Roman" pitchFamily="18" charset="0"/>
              </a:rPr>
              <a:t>3</a:t>
            </a:r>
            <a:r>
              <a:rPr lang="vi-VN" sz="2800" b="1" dirty="0" smtClean="0">
                <a:solidFill>
                  <a:srgbClr val="002060"/>
                </a:solidFill>
                <a:latin typeface="Times New Roman" pitchFamily="18" charset="0"/>
                <a:cs typeface="Times New Roman" pitchFamily="18" charset="0"/>
              </a:rPr>
              <a:t>.  </a:t>
            </a:r>
            <a:r>
              <a:rPr lang="vi-VN" sz="2800" b="1" dirty="0">
                <a:solidFill>
                  <a:srgbClr val="002060"/>
                </a:solidFill>
                <a:latin typeface="Times New Roman" pitchFamily="18" charset="0"/>
                <a:cs typeface="Times New Roman" pitchFamily="18" charset="0"/>
              </a:rPr>
              <a:t>Vật liệu chế tạo</a:t>
            </a:r>
            <a:endParaRPr lang="en-US" sz="2800" b="1" dirty="0">
              <a:solidFill>
                <a:srgbClr val="002060"/>
              </a:solidFill>
              <a:latin typeface="Times New Roman" pitchFamily="18" charset="0"/>
              <a:cs typeface="Times New Roman" pitchFamily="18" charset="0"/>
            </a:endParaRPr>
          </a:p>
          <a:p>
            <a:pPr marL="457200" indent="-457200" algn="just">
              <a:spcBef>
                <a:spcPts val="600"/>
              </a:spcBef>
              <a:spcAft>
                <a:spcPts val="600"/>
              </a:spcAft>
            </a:pPr>
            <a:r>
              <a:rPr lang="en-US" sz="2800" dirty="0" smtClean="0">
                <a:latin typeface="Times New Roman" pitchFamily="18" charset="0"/>
                <a:cs typeface="Times New Roman" pitchFamily="18" charset="0"/>
              </a:rPr>
              <a:t>	</a:t>
            </a:r>
            <a:r>
              <a:rPr lang="en-US" sz="2800" dirty="0" smtClean="0">
                <a:solidFill>
                  <a:srgbClr val="002060"/>
                </a:solidFill>
                <a:latin typeface="Times New Roman" pitchFamily="18" charset="0"/>
                <a:cs typeface="Times New Roman" pitchFamily="18" charset="0"/>
              </a:rPr>
              <a:t>3.2 Gang </a:t>
            </a:r>
            <a:r>
              <a:rPr lang="en-US" sz="2800" dirty="0" err="1" smtClean="0">
                <a:solidFill>
                  <a:srgbClr val="002060"/>
                </a:solidFill>
                <a:latin typeface="Times New Roman" pitchFamily="18" charset="0"/>
                <a:cs typeface="Times New Roman" pitchFamily="18" charset="0"/>
              </a:rPr>
              <a:t>dẻo</a:t>
            </a:r>
            <a:r>
              <a:rPr lang="vi-VN" sz="2800" dirty="0" smtClean="0">
                <a:solidFill>
                  <a:srgbClr val="002060"/>
                </a:solidFill>
                <a:latin typeface="Times New Roman" pitchFamily="18" charset="0"/>
                <a:cs typeface="Times New Roman" pitchFamily="18" charset="0"/>
              </a:rPr>
              <a:t> </a:t>
            </a:r>
            <a:endParaRPr lang="en-US" sz="2800" dirty="0" smtClean="0"/>
          </a:p>
          <a:p>
            <a:r>
              <a:rPr lang="en-US" sz="2800" dirty="0" smtClean="0"/>
              <a:t>	</a:t>
            </a:r>
            <a:r>
              <a:rPr lang="vi-VN" sz="2800" dirty="0" smtClean="0"/>
              <a:t>Loại này có sức bền cao, chịu nhiệt cao và chịu mòn tốt nhưng tính công nghệ gia công và công nghệ đúc rất kém .</a:t>
            </a:r>
            <a:endParaRPr lang="en-US" sz="2800" dirty="0"/>
          </a:p>
        </p:txBody>
      </p:sp>
      <p:sp>
        <p:nvSpPr>
          <p:cNvPr id="7" name="Rectangle 6"/>
          <p:cNvSpPr/>
          <p:nvPr/>
        </p:nvSpPr>
        <p:spPr>
          <a:xfrm>
            <a:off x="251520" y="76200"/>
            <a:ext cx="8712968" cy="646331"/>
          </a:xfrm>
          <a:prstGeom prst="rect">
            <a:avLst/>
          </a:prstGeom>
        </p:spPr>
        <p:txBody>
          <a:bodyPr wrap="square">
            <a:spAutoFit/>
          </a:bodyPr>
          <a:lstStyle/>
          <a:p>
            <a:pPr algn="ctr"/>
            <a:r>
              <a:rPr lang="en-US" sz="3600" b="1" dirty="0" smtClean="0">
                <a:solidFill>
                  <a:srgbClr val="C00000"/>
                </a:solidFill>
                <a:latin typeface="Times New Roman" pitchFamily="18" charset="0"/>
                <a:cs typeface="Times New Roman" pitchFamily="18" charset="0"/>
              </a:rPr>
              <a:t> </a:t>
            </a:r>
            <a:r>
              <a:rPr lang="en-US" sz="3600" b="1" dirty="0" smtClean="0">
                <a:solidFill>
                  <a:srgbClr val="0E015F"/>
                </a:solidFill>
                <a:latin typeface="Times New Roman" pitchFamily="18" charset="0"/>
                <a:cs typeface="Times New Roman" pitchFamily="18" charset="0"/>
              </a:rPr>
              <a:t>PISTON</a:t>
            </a:r>
            <a:endParaRPr lang="vi-VN" sz="3600" dirty="0">
              <a:solidFill>
                <a:srgbClr val="0E015F"/>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Date Placeholder 1"/>
          <p:cNvSpPr>
            <a:spLocks noGrp="1"/>
          </p:cNvSpPr>
          <p:nvPr>
            <p:ph type="dt" sz="half" idx="10"/>
          </p:nvPr>
        </p:nvSpPr>
        <p:spPr>
          <a:xfrm>
            <a:off x="304800" y="6353628"/>
            <a:ext cx="2286000" cy="365125"/>
          </a:xfrm>
        </p:spPr>
        <p:txBody>
          <a:bodyPr/>
          <a:lstStyle/>
          <a:p>
            <a:r>
              <a:rPr lang="en-US" sz="1300" i="1" smtClean="0">
                <a:latin typeface="Times New Roman" pitchFamily="18" charset="0"/>
                <a:cs typeface="Times New Roman" pitchFamily="18" charset="0"/>
              </a:rPr>
              <a:t>Nguyên lý động cơ đốt trong</a:t>
            </a:r>
            <a:endParaRPr lang="en-US" sz="1300" i="1">
              <a:latin typeface="Times New Roman" pitchFamily="18" charset="0"/>
              <a:cs typeface="Times New Roman" pitchFamily="18" charset="0"/>
            </a:endParaRPr>
          </a:p>
        </p:txBody>
      </p:sp>
      <p:sp>
        <p:nvSpPr>
          <p:cNvPr id="10" name="Footer Placeholder 2"/>
          <p:cNvSpPr>
            <a:spLocks noGrp="1"/>
          </p:cNvSpPr>
          <p:nvPr>
            <p:ph type="ftr" sz="quarter" idx="11"/>
          </p:nvPr>
        </p:nvSpPr>
        <p:spPr>
          <a:xfrm>
            <a:off x="3203848" y="6304235"/>
            <a:ext cx="4392488" cy="365125"/>
          </a:xfrm>
        </p:spPr>
        <p:txBody>
          <a:bodyPr/>
          <a:lstStyle/>
          <a:p>
            <a:r>
              <a:rPr lang="en-US" sz="1300" i="1" smtClean="0">
                <a:latin typeface="Times New Roman" pitchFamily="18" charset="0"/>
                <a:cs typeface="Times New Roman" pitchFamily="18" charset="0"/>
              </a:rPr>
              <a:t>Chương 3: Nhóm Piston – Trục khuỷu – Thanh truyền – Bánh đà</a:t>
            </a:r>
            <a:endParaRPr lang="en-US" sz="1300" i="1">
              <a:latin typeface="Times New Roman" pitchFamily="18" charset="0"/>
              <a:cs typeface="Times New Roman" pitchFamily="18" charset="0"/>
            </a:endParaRPr>
          </a:p>
        </p:txBody>
      </p:sp>
      <p:sp>
        <p:nvSpPr>
          <p:cNvPr id="11" name="Slide Number Placeholder 3"/>
          <p:cNvSpPr>
            <a:spLocks noGrp="1"/>
          </p:cNvSpPr>
          <p:nvPr>
            <p:ph type="sldNum" sz="quarter" idx="12"/>
          </p:nvPr>
        </p:nvSpPr>
        <p:spPr>
          <a:xfrm>
            <a:off x="7467600" y="6340475"/>
            <a:ext cx="1219200" cy="365125"/>
          </a:xfrm>
        </p:spPr>
        <p:txBody>
          <a:bodyPr/>
          <a:lstStyle/>
          <a:p>
            <a:fld id="{B6F15528-21DE-4FAA-801E-634DDDAF4B2B}" type="slidenum">
              <a:rPr lang="en-US" sz="1300" i="1" smtClean="0">
                <a:latin typeface="Times New Roman" pitchFamily="18" charset="0"/>
                <a:cs typeface="Times New Roman" pitchFamily="18" charset="0"/>
              </a:rPr>
              <a:pPr/>
              <a:t>15</a:t>
            </a:fld>
            <a:endParaRPr lang="en-US" sz="1300" i="1">
              <a:latin typeface="Times New Roman" pitchFamily="18" charset="0"/>
              <a:cs typeface="Times New Roman" pitchFamily="18" charset="0"/>
            </a:endParaRPr>
          </a:p>
        </p:txBody>
      </p:sp>
      <p:sp>
        <p:nvSpPr>
          <p:cNvPr id="3" name="Rectangle 2"/>
          <p:cNvSpPr/>
          <p:nvPr/>
        </p:nvSpPr>
        <p:spPr>
          <a:xfrm>
            <a:off x="0" y="764704"/>
            <a:ext cx="8712968" cy="2477601"/>
          </a:xfrm>
          <a:prstGeom prst="rect">
            <a:avLst/>
          </a:prstGeom>
        </p:spPr>
        <p:txBody>
          <a:bodyPr wrap="square">
            <a:spAutoFit/>
          </a:bodyPr>
          <a:lstStyle/>
          <a:p>
            <a:pPr algn="just">
              <a:spcBef>
                <a:spcPts val="600"/>
              </a:spcBef>
              <a:spcAft>
                <a:spcPts val="600"/>
              </a:spcAft>
            </a:pPr>
            <a:r>
              <a:rPr lang="en-US" sz="2800" b="1" dirty="0" smtClean="0">
                <a:solidFill>
                  <a:srgbClr val="C00000"/>
                </a:solidFill>
                <a:latin typeface="Times New Roman" pitchFamily="18" charset="0"/>
                <a:cs typeface="Times New Roman" pitchFamily="18" charset="0"/>
              </a:rPr>
              <a:t>   </a:t>
            </a:r>
            <a:r>
              <a:rPr lang="en-US" sz="2800" b="1" dirty="0" smtClean="0">
                <a:solidFill>
                  <a:srgbClr val="002060"/>
                </a:solidFill>
                <a:latin typeface="Times New Roman" pitchFamily="18" charset="0"/>
                <a:cs typeface="Times New Roman" pitchFamily="18" charset="0"/>
              </a:rPr>
              <a:t>3</a:t>
            </a:r>
            <a:r>
              <a:rPr lang="vi-VN" sz="2800" b="1" dirty="0" smtClean="0">
                <a:solidFill>
                  <a:srgbClr val="002060"/>
                </a:solidFill>
                <a:latin typeface="Times New Roman" pitchFamily="18" charset="0"/>
                <a:cs typeface="Times New Roman" pitchFamily="18" charset="0"/>
              </a:rPr>
              <a:t>.  </a:t>
            </a:r>
            <a:r>
              <a:rPr lang="vi-VN" sz="2800" b="1" dirty="0">
                <a:solidFill>
                  <a:srgbClr val="002060"/>
                </a:solidFill>
                <a:latin typeface="Times New Roman" pitchFamily="18" charset="0"/>
                <a:cs typeface="Times New Roman" pitchFamily="18" charset="0"/>
              </a:rPr>
              <a:t>Vật liệu chế tạo</a:t>
            </a:r>
            <a:endParaRPr lang="en-US" sz="2800" b="1" dirty="0">
              <a:solidFill>
                <a:srgbClr val="002060"/>
              </a:solidFill>
              <a:latin typeface="Times New Roman" pitchFamily="18" charset="0"/>
              <a:cs typeface="Times New Roman" pitchFamily="18" charset="0"/>
            </a:endParaRPr>
          </a:p>
          <a:p>
            <a:pPr marL="457200" indent="-457200" algn="just">
              <a:spcBef>
                <a:spcPts val="600"/>
              </a:spcBef>
              <a:spcAft>
                <a:spcPts val="600"/>
              </a:spcAft>
            </a:pPr>
            <a:r>
              <a:rPr lang="en-US" sz="2800" dirty="0" smtClean="0">
                <a:latin typeface="Times New Roman" pitchFamily="18" charset="0"/>
                <a:cs typeface="Times New Roman" pitchFamily="18" charset="0"/>
              </a:rPr>
              <a:t>	</a:t>
            </a:r>
            <a:r>
              <a:rPr lang="en-US" sz="2800" dirty="0" smtClean="0">
                <a:solidFill>
                  <a:srgbClr val="002060"/>
                </a:solidFill>
                <a:latin typeface="Times New Roman" pitchFamily="18" charset="0"/>
                <a:cs typeface="Times New Roman" pitchFamily="18" charset="0"/>
              </a:rPr>
              <a:t>3.2 </a:t>
            </a:r>
            <a:r>
              <a:rPr lang="en-US" sz="2800" dirty="0" err="1" smtClean="0">
                <a:solidFill>
                  <a:srgbClr val="002060"/>
                </a:solidFill>
                <a:latin typeface="Times New Roman" pitchFamily="18" charset="0"/>
                <a:cs typeface="Times New Roman" pitchFamily="18" charset="0"/>
              </a:rPr>
              <a:t>Thép</a:t>
            </a:r>
            <a:endParaRPr lang="en-US" sz="2800" dirty="0" smtClean="0"/>
          </a:p>
          <a:p>
            <a:r>
              <a:rPr lang="en-US" sz="2800" dirty="0" smtClean="0"/>
              <a:t>	</a:t>
            </a:r>
            <a:r>
              <a:rPr lang="en-US" sz="2800" dirty="0" err="1" smtClean="0">
                <a:latin typeface="Times New Roman" pitchFamily="18" charset="0"/>
                <a:cs typeface="Times New Roman" pitchFamily="18" charset="0"/>
              </a:rPr>
              <a:t>Sức</a:t>
            </a:r>
            <a:r>
              <a:rPr lang="vi-VN" sz="2800" dirty="0" smtClean="0"/>
              <a:t> bền cao, trọng lượng nhỏ, chịu mòn tốt</a:t>
            </a:r>
            <a:r>
              <a:rPr lang="en-US" sz="2800" dirty="0" smtClean="0"/>
              <a:t> </a:t>
            </a:r>
            <a:r>
              <a:rPr lang="en-US" sz="2800" dirty="0" err="1" smtClean="0"/>
              <a:t>nhưng</a:t>
            </a:r>
            <a:r>
              <a:rPr lang="vi-VN" sz="2800" dirty="0" smtClean="0"/>
              <a:t> dẫn nhiệt kém, khó đúc, giá thành chế tạo cao. Do đó ngày nay hầu như không sử dụng nữa.</a:t>
            </a:r>
            <a:endParaRPr lang="en-US" sz="2800" dirty="0"/>
          </a:p>
        </p:txBody>
      </p:sp>
      <p:sp>
        <p:nvSpPr>
          <p:cNvPr id="7" name="Rectangle 6"/>
          <p:cNvSpPr/>
          <p:nvPr/>
        </p:nvSpPr>
        <p:spPr>
          <a:xfrm>
            <a:off x="251520" y="76200"/>
            <a:ext cx="8712968" cy="646331"/>
          </a:xfrm>
          <a:prstGeom prst="rect">
            <a:avLst/>
          </a:prstGeom>
        </p:spPr>
        <p:txBody>
          <a:bodyPr wrap="square">
            <a:spAutoFit/>
          </a:bodyPr>
          <a:lstStyle/>
          <a:p>
            <a:pPr algn="ctr"/>
            <a:r>
              <a:rPr lang="en-US" sz="3600" b="1" dirty="0" smtClean="0">
                <a:solidFill>
                  <a:srgbClr val="C00000"/>
                </a:solidFill>
                <a:latin typeface="Times New Roman" pitchFamily="18" charset="0"/>
                <a:cs typeface="Times New Roman" pitchFamily="18" charset="0"/>
              </a:rPr>
              <a:t> </a:t>
            </a:r>
            <a:r>
              <a:rPr lang="en-US" sz="3600" b="1" dirty="0" smtClean="0">
                <a:solidFill>
                  <a:srgbClr val="0E015F"/>
                </a:solidFill>
                <a:latin typeface="Times New Roman" pitchFamily="18" charset="0"/>
                <a:cs typeface="Times New Roman" pitchFamily="18" charset="0"/>
              </a:rPr>
              <a:t>PISTON</a:t>
            </a:r>
            <a:endParaRPr lang="vi-VN" sz="3600" dirty="0">
              <a:solidFill>
                <a:srgbClr val="0E015F"/>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Date Placeholder 1"/>
          <p:cNvSpPr>
            <a:spLocks noGrp="1"/>
          </p:cNvSpPr>
          <p:nvPr>
            <p:ph type="dt" sz="half" idx="10"/>
          </p:nvPr>
        </p:nvSpPr>
        <p:spPr>
          <a:xfrm>
            <a:off x="304800" y="6353628"/>
            <a:ext cx="2286000" cy="365125"/>
          </a:xfrm>
        </p:spPr>
        <p:txBody>
          <a:bodyPr/>
          <a:lstStyle/>
          <a:p>
            <a:r>
              <a:rPr lang="en-US" sz="1300" i="1" smtClean="0">
                <a:latin typeface="Times New Roman" pitchFamily="18" charset="0"/>
                <a:cs typeface="Times New Roman" pitchFamily="18" charset="0"/>
              </a:rPr>
              <a:t>Nguyên lý động cơ đốt trong</a:t>
            </a:r>
            <a:endParaRPr lang="en-US" sz="1300" i="1">
              <a:latin typeface="Times New Roman" pitchFamily="18" charset="0"/>
              <a:cs typeface="Times New Roman" pitchFamily="18" charset="0"/>
            </a:endParaRPr>
          </a:p>
        </p:txBody>
      </p:sp>
      <p:sp>
        <p:nvSpPr>
          <p:cNvPr id="10" name="Footer Placeholder 2"/>
          <p:cNvSpPr>
            <a:spLocks noGrp="1"/>
          </p:cNvSpPr>
          <p:nvPr>
            <p:ph type="ftr" sz="quarter" idx="11"/>
          </p:nvPr>
        </p:nvSpPr>
        <p:spPr>
          <a:xfrm>
            <a:off x="3203848" y="6304235"/>
            <a:ext cx="4392488" cy="365125"/>
          </a:xfrm>
        </p:spPr>
        <p:txBody>
          <a:bodyPr/>
          <a:lstStyle/>
          <a:p>
            <a:r>
              <a:rPr lang="en-US" sz="1300" i="1" smtClean="0">
                <a:latin typeface="Times New Roman" pitchFamily="18" charset="0"/>
                <a:cs typeface="Times New Roman" pitchFamily="18" charset="0"/>
              </a:rPr>
              <a:t>Chương 3: Nhóm Piston – Trục khuỷu – Thanh truyền – Bánh đà</a:t>
            </a:r>
            <a:endParaRPr lang="en-US" sz="1300" i="1">
              <a:latin typeface="Times New Roman" pitchFamily="18" charset="0"/>
              <a:cs typeface="Times New Roman" pitchFamily="18" charset="0"/>
            </a:endParaRPr>
          </a:p>
        </p:txBody>
      </p:sp>
      <p:sp>
        <p:nvSpPr>
          <p:cNvPr id="11" name="Slide Number Placeholder 3"/>
          <p:cNvSpPr>
            <a:spLocks noGrp="1"/>
          </p:cNvSpPr>
          <p:nvPr>
            <p:ph type="sldNum" sz="quarter" idx="12"/>
          </p:nvPr>
        </p:nvSpPr>
        <p:spPr>
          <a:xfrm>
            <a:off x="7467600" y="6340475"/>
            <a:ext cx="1219200" cy="365125"/>
          </a:xfrm>
        </p:spPr>
        <p:txBody>
          <a:bodyPr/>
          <a:lstStyle/>
          <a:p>
            <a:fld id="{B6F15528-21DE-4FAA-801E-634DDDAF4B2B}" type="slidenum">
              <a:rPr lang="en-US" sz="1300" i="1" smtClean="0">
                <a:latin typeface="Times New Roman" pitchFamily="18" charset="0"/>
                <a:cs typeface="Times New Roman" pitchFamily="18" charset="0"/>
              </a:rPr>
              <a:pPr/>
              <a:t>16</a:t>
            </a:fld>
            <a:endParaRPr lang="en-US" sz="1300" i="1">
              <a:latin typeface="Times New Roman" pitchFamily="18" charset="0"/>
              <a:cs typeface="Times New Roman" pitchFamily="18" charset="0"/>
            </a:endParaRPr>
          </a:p>
        </p:txBody>
      </p:sp>
      <p:sp>
        <p:nvSpPr>
          <p:cNvPr id="3" name="Rectangle 2"/>
          <p:cNvSpPr/>
          <p:nvPr/>
        </p:nvSpPr>
        <p:spPr>
          <a:xfrm>
            <a:off x="0" y="836712"/>
            <a:ext cx="8712968" cy="3293209"/>
          </a:xfrm>
          <a:prstGeom prst="rect">
            <a:avLst/>
          </a:prstGeom>
        </p:spPr>
        <p:txBody>
          <a:bodyPr wrap="square">
            <a:spAutoFit/>
          </a:bodyPr>
          <a:lstStyle/>
          <a:p>
            <a:pPr algn="just">
              <a:spcBef>
                <a:spcPts val="600"/>
              </a:spcBef>
              <a:spcAft>
                <a:spcPts val="600"/>
              </a:spcAft>
            </a:pPr>
            <a:r>
              <a:rPr lang="en-US" sz="2800" b="1" dirty="0" smtClean="0">
                <a:solidFill>
                  <a:srgbClr val="C00000"/>
                </a:solidFill>
                <a:latin typeface="Times New Roman" pitchFamily="18" charset="0"/>
                <a:cs typeface="Times New Roman" pitchFamily="18" charset="0"/>
              </a:rPr>
              <a:t>   </a:t>
            </a:r>
            <a:r>
              <a:rPr lang="vi-VN" sz="2800" b="1" dirty="0" smtClean="0">
                <a:solidFill>
                  <a:srgbClr val="0E015F"/>
                </a:solidFill>
                <a:latin typeface="Times New Roman" pitchFamily="18" charset="0"/>
                <a:cs typeface="Times New Roman" pitchFamily="18" charset="0"/>
              </a:rPr>
              <a:t>4. Kết cấu piston:</a:t>
            </a:r>
            <a:endParaRPr lang="en-US" sz="2800" dirty="0" smtClean="0">
              <a:solidFill>
                <a:srgbClr val="0E015F"/>
              </a:solidFill>
              <a:latin typeface="Times New Roman" pitchFamily="18" charset="0"/>
              <a:cs typeface="Times New Roman" pitchFamily="18" charset="0"/>
            </a:endParaRPr>
          </a:p>
          <a:p>
            <a:pPr algn="just">
              <a:spcBef>
                <a:spcPts val="600"/>
              </a:spcBef>
              <a:spcAft>
                <a:spcPts val="600"/>
              </a:spcAft>
            </a:pPr>
            <a:r>
              <a:rPr lang="en-US" sz="2800" dirty="0" smtClean="0">
                <a:latin typeface="Times New Roman" pitchFamily="18" charset="0"/>
                <a:cs typeface="Times New Roman" pitchFamily="18" charset="0"/>
              </a:rPr>
              <a:t>	</a:t>
            </a:r>
            <a:r>
              <a:rPr lang="vi-VN" sz="2800" dirty="0" smtClean="0">
                <a:latin typeface="Times New Roman" pitchFamily="18" charset="0"/>
                <a:cs typeface="Times New Roman" pitchFamily="18" charset="0"/>
              </a:rPr>
              <a:t>Gồm:</a:t>
            </a:r>
            <a:r>
              <a:rPr lang="en-US" sz="2800" dirty="0" smtClean="0">
                <a:latin typeface="Times New Roman" pitchFamily="18" charset="0"/>
                <a:cs typeface="Times New Roman" pitchFamily="18" charset="0"/>
              </a:rPr>
              <a:t> </a:t>
            </a:r>
            <a:r>
              <a:rPr lang="vi-VN" sz="2800" dirty="0" smtClean="0">
                <a:latin typeface="Times New Roman" pitchFamily="18" charset="0"/>
                <a:cs typeface="Times New Roman" pitchFamily="18" charset="0"/>
              </a:rPr>
              <a:t>đỉnh piston, đầu ,thân, chân.</a:t>
            </a:r>
            <a:endParaRPr lang="en-US" sz="2800" dirty="0" smtClean="0">
              <a:latin typeface="Times New Roman" pitchFamily="18" charset="0"/>
              <a:cs typeface="Times New Roman" pitchFamily="18" charset="0"/>
            </a:endParaRPr>
          </a:p>
          <a:p>
            <a:pPr lvl="0" algn="just">
              <a:spcBef>
                <a:spcPts val="600"/>
              </a:spcBef>
              <a:spcAft>
                <a:spcPts val="600"/>
              </a:spcAft>
            </a:pPr>
            <a:r>
              <a:rPr lang="en-US" sz="2800" b="1" i="1" dirty="0" smtClean="0">
                <a:solidFill>
                  <a:srgbClr val="7030A0"/>
                </a:solidFill>
                <a:latin typeface="Times New Roman" pitchFamily="18" charset="0"/>
                <a:cs typeface="Times New Roman" pitchFamily="18" charset="0"/>
              </a:rPr>
              <a:t>    </a:t>
            </a:r>
            <a:r>
              <a:rPr lang="en-US" sz="2800" dirty="0" smtClean="0">
                <a:solidFill>
                  <a:srgbClr val="0E015F"/>
                </a:solidFill>
                <a:latin typeface="Times New Roman" pitchFamily="18" charset="0"/>
                <a:cs typeface="Times New Roman" pitchFamily="18" charset="0"/>
              </a:rPr>
              <a:t>4.1. </a:t>
            </a:r>
            <a:r>
              <a:rPr lang="vi-VN" sz="2800" dirty="0" smtClean="0">
                <a:solidFill>
                  <a:srgbClr val="0E015F"/>
                </a:solidFill>
                <a:latin typeface="Times New Roman" pitchFamily="18" charset="0"/>
                <a:cs typeface="Times New Roman" pitchFamily="18" charset="0"/>
              </a:rPr>
              <a:t>Đỉnh piston:</a:t>
            </a:r>
            <a:endParaRPr lang="en-US" sz="2800" dirty="0" smtClean="0">
              <a:solidFill>
                <a:srgbClr val="0E015F"/>
              </a:solidFill>
              <a:latin typeface="Times New Roman" pitchFamily="18" charset="0"/>
              <a:cs typeface="Times New Roman" pitchFamily="18" charset="0"/>
            </a:endParaRPr>
          </a:p>
          <a:p>
            <a:pPr algn="just">
              <a:spcBef>
                <a:spcPts val="600"/>
              </a:spcBef>
              <a:spcAft>
                <a:spcPts val="600"/>
              </a:spcAft>
            </a:pPr>
            <a:r>
              <a:rPr lang="en-US" sz="2800" dirty="0" smtClean="0">
                <a:latin typeface="Times New Roman" pitchFamily="18" charset="0"/>
                <a:cs typeface="Times New Roman" pitchFamily="18" charset="0"/>
              </a:rPr>
              <a:t>	</a:t>
            </a:r>
            <a:r>
              <a:rPr lang="vi-VN" sz="2800" dirty="0" smtClean="0">
                <a:latin typeface="Times New Roman" pitchFamily="18" charset="0"/>
                <a:cs typeface="Times New Roman" pitchFamily="18" charset="0"/>
              </a:rPr>
              <a:t>Có nhiều dạng khác nhau:</a:t>
            </a:r>
            <a:r>
              <a:rPr lang="en-US" sz="2800" dirty="0" smtClean="0">
                <a:latin typeface="Times New Roman" pitchFamily="18" charset="0"/>
                <a:cs typeface="Times New Roman" pitchFamily="18" charset="0"/>
              </a:rPr>
              <a:t> </a:t>
            </a:r>
            <a:r>
              <a:rPr lang="vi-VN" sz="2800" dirty="0" smtClean="0">
                <a:latin typeface="Times New Roman" pitchFamily="18" charset="0"/>
                <a:cs typeface="Times New Roman" pitchFamily="18" charset="0"/>
              </a:rPr>
              <a:t>đỉnh bằng, đỉnh lồi, đỉnh mõm, đỉnh chứa buồng cháy.</a:t>
            </a:r>
            <a:endParaRPr lang="en-US" sz="2800" dirty="0" smtClean="0">
              <a:latin typeface="Times New Roman" pitchFamily="18" charset="0"/>
              <a:cs typeface="Times New Roman" pitchFamily="18" charset="0"/>
            </a:endParaRPr>
          </a:p>
          <a:p>
            <a:pPr algn="just">
              <a:spcBef>
                <a:spcPts val="600"/>
              </a:spcBef>
              <a:spcAft>
                <a:spcPts val="600"/>
              </a:spcAft>
            </a:pPr>
            <a:endParaRPr lang="en-US" sz="2800" dirty="0">
              <a:latin typeface="Times New Roman" pitchFamily="18" charset="0"/>
              <a:cs typeface="Times New Roman" pitchFamily="18" charset="0"/>
            </a:endParaRPr>
          </a:p>
        </p:txBody>
      </p:sp>
      <p:sp>
        <p:nvSpPr>
          <p:cNvPr id="7" name="Rectangle 6"/>
          <p:cNvSpPr/>
          <p:nvPr/>
        </p:nvSpPr>
        <p:spPr>
          <a:xfrm>
            <a:off x="251520" y="76200"/>
            <a:ext cx="8712968" cy="646331"/>
          </a:xfrm>
          <a:prstGeom prst="rect">
            <a:avLst/>
          </a:prstGeom>
        </p:spPr>
        <p:txBody>
          <a:bodyPr wrap="square">
            <a:spAutoFit/>
          </a:bodyPr>
          <a:lstStyle/>
          <a:p>
            <a:pPr algn="ctr"/>
            <a:r>
              <a:rPr lang="en-US" sz="3600" b="1" dirty="0" smtClean="0">
                <a:solidFill>
                  <a:srgbClr val="C00000"/>
                </a:solidFill>
                <a:latin typeface="Times New Roman" pitchFamily="18" charset="0"/>
                <a:cs typeface="Times New Roman" pitchFamily="18" charset="0"/>
              </a:rPr>
              <a:t> </a:t>
            </a:r>
            <a:r>
              <a:rPr lang="en-US" sz="3600" b="1" dirty="0" smtClean="0">
                <a:solidFill>
                  <a:srgbClr val="0E015F"/>
                </a:solidFill>
                <a:latin typeface="Times New Roman" pitchFamily="18" charset="0"/>
                <a:cs typeface="Times New Roman" pitchFamily="18" charset="0"/>
              </a:rPr>
              <a:t>PISTON</a:t>
            </a:r>
            <a:endParaRPr lang="vi-VN" sz="3600" dirty="0">
              <a:solidFill>
                <a:srgbClr val="0E015F"/>
              </a:solidFill>
              <a:latin typeface="Times New Roman" pitchFamily="18" charset="0"/>
              <a:cs typeface="Times New Roman" pitchFamily="18" charset="0"/>
            </a:endParaRPr>
          </a:p>
        </p:txBody>
      </p:sp>
      <p:pic>
        <p:nvPicPr>
          <p:cNvPr id="8"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r="4514" b="11407"/>
          <a:stretch>
            <a:fillRect/>
          </a:stretch>
        </p:blipFill>
        <p:spPr bwMode="auto">
          <a:xfrm>
            <a:off x="899592" y="3429000"/>
            <a:ext cx="7488832" cy="26001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Date Placeholder 1"/>
          <p:cNvSpPr>
            <a:spLocks noGrp="1"/>
          </p:cNvSpPr>
          <p:nvPr>
            <p:ph type="dt" sz="half" idx="10"/>
          </p:nvPr>
        </p:nvSpPr>
        <p:spPr>
          <a:xfrm>
            <a:off x="304800" y="6353628"/>
            <a:ext cx="2286000" cy="365125"/>
          </a:xfrm>
        </p:spPr>
        <p:txBody>
          <a:bodyPr/>
          <a:lstStyle/>
          <a:p>
            <a:r>
              <a:rPr lang="en-US" sz="1300" i="1" smtClean="0">
                <a:latin typeface="Times New Roman" pitchFamily="18" charset="0"/>
                <a:cs typeface="Times New Roman" pitchFamily="18" charset="0"/>
              </a:rPr>
              <a:t>Nguyên lý động cơ đốt trong</a:t>
            </a:r>
            <a:endParaRPr lang="en-US" sz="1300" i="1">
              <a:latin typeface="Times New Roman" pitchFamily="18" charset="0"/>
              <a:cs typeface="Times New Roman" pitchFamily="18" charset="0"/>
            </a:endParaRPr>
          </a:p>
        </p:txBody>
      </p:sp>
      <p:sp>
        <p:nvSpPr>
          <p:cNvPr id="10" name="Footer Placeholder 2"/>
          <p:cNvSpPr>
            <a:spLocks noGrp="1"/>
          </p:cNvSpPr>
          <p:nvPr>
            <p:ph type="ftr" sz="quarter" idx="11"/>
          </p:nvPr>
        </p:nvSpPr>
        <p:spPr>
          <a:xfrm>
            <a:off x="3203848" y="6304235"/>
            <a:ext cx="4392488" cy="365125"/>
          </a:xfrm>
        </p:spPr>
        <p:txBody>
          <a:bodyPr/>
          <a:lstStyle/>
          <a:p>
            <a:r>
              <a:rPr lang="en-US" sz="1300" i="1" smtClean="0">
                <a:latin typeface="Times New Roman" pitchFamily="18" charset="0"/>
                <a:cs typeface="Times New Roman" pitchFamily="18" charset="0"/>
              </a:rPr>
              <a:t>Chương 3: Nhóm Piston – Trục khuỷu – Thanh truyền – Bánh đà</a:t>
            </a:r>
            <a:endParaRPr lang="en-US" sz="1300" i="1">
              <a:latin typeface="Times New Roman" pitchFamily="18" charset="0"/>
              <a:cs typeface="Times New Roman" pitchFamily="18" charset="0"/>
            </a:endParaRPr>
          </a:p>
        </p:txBody>
      </p:sp>
      <p:sp>
        <p:nvSpPr>
          <p:cNvPr id="11" name="Slide Number Placeholder 3"/>
          <p:cNvSpPr>
            <a:spLocks noGrp="1"/>
          </p:cNvSpPr>
          <p:nvPr>
            <p:ph type="sldNum" sz="quarter" idx="12"/>
          </p:nvPr>
        </p:nvSpPr>
        <p:spPr>
          <a:xfrm>
            <a:off x="7467600" y="6340475"/>
            <a:ext cx="1219200" cy="365125"/>
          </a:xfrm>
        </p:spPr>
        <p:txBody>
          <a:bodyPr/>
          <a:lstStyle/>
          <a:p>
            <a:fld id="{B6F15528-21DE-4FAA-801E-634DDDAF4B2B}" type="slidenum">
              <a:rPr lang="en-US" sz="1300" i="1" smtClean="0">
                <a:latin typeface="Times New Roman" pitchFamily="18" charset="0"/>
                <a:cs typeface="Times New Roman" pitchFamily="18" charset="0"/>
              </a:rPr>
              <a:pPr/>
              <a:t>17</a:t>
            </a:fld>
            <a:endParaRPr lang="en-US" sz="1300" i="1">
              <a:latin typeface="Times New Roman" pitchFamily="18" charset="0"/>
              <a:cs typeface="Times New Roman" pitchFamily="18" charset="0"/>
            </a:endParaRPr>
          </a:p>
        </p:txBody>
      </p:sp>
      <p:sp>
        <p:nvSpPr>
          <p:cNvPr id="3" name="Rectangle 2"/>
          <p:cNvSpPr/>
          <p:nvPr/>
        </p:nvSpPr>
        <p:spPr>
          <a:xfrm>
            <a:off x="0" y="836712"/>
            <a:ext cx="8712968" cy="3570208"/>
          </a:xfrm>
          <a:prstGeom prst="rect">
            <a:avLst/>
          </a:prstGeom>
        </p:spPr>
        <p:txBody>
          <a:bodyPr wrap="square">
            <a:spAutoFit/>
          </a:bodyPr>
          <a:lstStyle/>
          <a:p>
            <a:pPr algn="just">
              <a:spcBef>
                <a:spcPts val="600"/>
              </a:spcBef>
              <a:spcAft>
                <a:spcPts val="600"/>
              </a:spcAft>
            </a:pPr>
            <a:r>
              <a:rPr lang="en-US" sz="2800" b="1" dirty="0" smtClean="0">
                <a:solidFill>
                  <a:srgbClr val="C00000"/>
                </a:solidFill>
                <a:latin typeface="Times New Roman" pitchFamily="18" charset="0"/>
                <a:cs typeface="Times New Roman" pitchFamily="18" charset="0"/>
              </a:rPr>
              <a:t>   </a:t>
            </a:r>
            <a:r>
              <a:rPr lang="vi-VN" sz="2800" b="1" dirty="0" smtClean="0">
                <a:solidFill>
                  <a:srgbClr val="0E015F"/>
                </a:solidFill>
                <a:latin typeface="Times New Roman" pitchFamily="18" charset="0"/>
                <a:cs typeface="Times New Roman" pitchFamily="18" charset="0"/>
              </a:rPr>
              <a:t>4. Kết cấu piston:</a:t>
            </a:r>
            <a:endParaRPr lang="en-US" sz="2800" b="1" dirty="0" smtClean="0">
              <a:solidFill>
                <a:srgbClr val="0E015F"/>
              </a:solidFill>
              <a:latin typeface="Times New Roman" pitchFamily="18" charset="0"/>
              <a:cs typeface="Times New Roman" pitchFamily="18" charset="0"/>
            </a:endParaRPr>
          </a:p>
          <a:p>
            <a:pPr algn="just">
              <a:spcBef>
                <a:spcPts val="600"/>
              </a:spcBef>
              <a:spcAft>
                <a:spcPts val="600"/>
              </a:spcAft>
            </a:pPr>
            <a:r>
              <a:rPr lang="en-US" sz="2800" dirty="0" smtClean="0">
                <a:solidFill>
                  <a:srgbClr val="0E015F"/>
                </a:solidFill>
                <a:latin typeface="Times New Roman" pitchFamily="18" charset="0"/>
                <a:cs typeface="Times New Roman" pitchFamily="18" charset="0"/>
              </a:rPr>
              <a:t>   4.1. </a:t>
            </a:r>
            <a:r>
              <a:rPr lang="vi-VN" sz="2800" dirty="0" smtClean="0">
                <a:solidFill>
                  <a:srgbClr val="0E015F"/>
                </a:solidFill>
                <a:latin typeface="Times New Roman" pitchFamily="18" charset="0"/>
                <a:cs typeface="Times New Roman" pitchFamily="18" charset="0"/>
              </a:rPr>
              <a:t>Đỉnh piston:</a:t>
            </a:r>
            <a:endParaRPr lang="en-US" sz="2800" dirty="0" smtClean="0">
              <a:solidFill>
                <a:srgbClr val="0E015F"/>
              </a:solidFill>
              <a:latin typeface="Times New Roman" pitchFamily="18" charset="0"/>
              <a:cs typeface="Times New Roman" pitchFamily="18" charset="0"/>
            </a:endParaRPr>
          </a:p>
          <a:p>
            <a:pPr algn="just">
              <a:spcBef>
                <a:spcPts val="600"/>
              </a:spcBef>
              <a:spcAft>
                <a:spcPts val="600"/>
              </a:spcAft>
            </a:pPr>
            <a:r>
              <a:rPr lang="en-US" sz="2800" dirty="0" smtClean="0">
                <a:solidFill>
                  <a:srgbClr val="0E015F"/>
                </a:solidFill>
                <a:latin typeface="Times New Roman" pitchFamily="18" charset="0"/>
                <a:cs typeface="Times New Roman" pitchFamily="18" charset="0"/>
              </a:rPr>
              <a:t>	</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Đỉnh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bằng</a:t>
            </a:r>
            <a:r>
              <a:rPr lang="en-US" sz="2800" dirty="0" smtClean="0">
                <a:latin typeface="Times New Roman" pitchFamily="18" charset="0"/>
                <a:cs typeface="Times New Roman" pitchFamily="18" charset="0"/>
              </a:rPr>
              <a:t>: </a:t>
            </a:r>
            <a:r>
              <a:rPr lang="vi-VN" sz="2800" dirty="0" smtClean="0">
                <a:latin typeface="Times New Roman" pitchFamily="18" charset="0"/>
                <a:cs typeface="Times New Roman" pitchFamily="18" charset="0"/>
              </a:rPr>
              <a:t>diện tích chịu nhiệt nhỏ, kết cấu đơn giản</a:t>
            </a:r>
            <a:r>
              <a:rPr lang="en-US" sz="2800" dirty="0" smtClean="0">
                <a:latin typeface="Times New Roman" pitchFamily="18" charset="0"/>
                <a:cs typeface="Times New Roman" pitchFamily="18" charset="0"/>
              </a:rPr>
              <a:t>, </a:t>
            </a:r>
            <a:r>
              <a:rPr lang="vi-VN" sz="2800" dirty="0" smtClean="0">
                <a:latin typeface="Times New Roman" pitchFamily="18" charset="0"/>
                <a:cs typeface="Times New Roman" pitchFamily="18" charset="0"/>
              </a:rPr>
              <a:t>sử dụng trong </a:t>
            </a:r>
            <a:r>
              <a:rPr lang="en-US" sz="2800" dirty="0" smtClean="0">
                <a:latin typeface="Times New Roman" pitchFamily="18" charset="0"/>
                <a:cs typeface="Times New Roman" pitchFamily="18" charset="0"/>
              </a:rPr>
              <a:t>đ</a:t>
            </a:r>
            <a:r>
              <a:rPr lang="vi-VN" sz="2800" dirty="0" smtClean="0">
                <a:latin typeface="Times New Roman" pitchFamily="18" charset="0"/>
                <a:cs typeface="Times New Roman" pitchFamily="18" charset="0"/>
              </a:rPr>
              <a:t>ộng cơ Diesal buồng cháy dự bị và xoáy lốc.</a:t>
            </a:r>
            <a:endParaRPr lang="en-US" sz="2800" dirty="0" smtClean="0">
              <a:latin typeface="Times New Roman" pitchFamily="18" charset="0"/>
              <a:cs typeface="Times New Roman" pitchFamily="18" charset="0"/>
            </a:endParaRPr>
          </a:p>
          <a:p>
            <a:pPr algn="just">
              <a:spcBef>
                <a:spcPts val="600"/>
              </a:spcBef>
              <a:spcAft>
                <a:spcPts val="600"/>
              </a:spcAft>
            </a:pPr>
            <a:r>
              <a:rPr lang="en-US" sz="2800" b="1" dirty="0" smtClean="0">
                <a:solidFill>
                  <a:srgbClr val="FF3399"/>
                </a:solidFill>
                <a:latin typeface="Times New Roman" pitchFamily="18" charset="0"/>
                <a:cs typeface="Times New Roman" pitchFamily="18" charset="0"/>
                <a:sym typeface="Wingdings"/>
              </a:rPr>
              <a:t>  	</a:t>
            </a:r>
            <a:r>
              <a:rPr lang="en-US" sz="2800" b="1" dirty="0" smtClean="0">
                <a:latin typeface="Times New Roman" pitchFamily="18" charset="0"/>
                <a:cs typeface="Times New Roman" pitchFamily="18" charset="0"/>
                <a:sym typeface="Wingdings"/>
              </a:rPr>
              <a:t>+</a:t>
            </a:r>
            <a:r>
              <a:rPr lang="en-US" sz="2800" dirty="0" smtClean="0">
                <a:latin typeface="Times New Roman" pitchFamily="18" charset="0"/>
                <a:cs typeface="Times New Roman" pitchFamily="18" charset="0"/>
                <a:sym typeface="Wingdings"/>
              </a:rPr>
              <a:t> </a:t>
            </a:r>
            <a:r>
              <a:rPr lang="en-US" sz="2800" dirty="0" err="1" smtClean="0">
                <a:latin typeface="Times New Roman" pitchFamily="18" charset="0"/>
                <a:cs typeface="Times New Roman" pitchFamily="18" charset="0"/>
                <a:sym typeface="Wingdings"/>
              </a:rPr>
              <a:t>Đỉnh</a:t>
            </a:r>
            <a:r>
              <a:rPr lang="en-US" sz="2800" dirty="0" smtClean="0">
                <a:latin typeface="Times New Roman" pitchFamily="18" charset="0"/>
                <a:cs typeface="Times New Roman" pitchFamily="18" charset="0"/>
                <a:sym typeface="Wingdings"/>
              </a:rPr>
              <a:t> </a:t>
            </a:r>
            <a:r>
              <a:rPr lang="en-US" sz="2800" dirty="0" err="1" smtClean="0">
                <a:latin typeface="Times New Roman" pitchFamily="18" charset="0"/>
                <a:cs typeface="Times New Roman" pitchFamily="18" charset="0"/>
                <a:sym typeface="Wingdings"/>
              </a:rPr>
              <a:t>lồi</a:t>
            </a:r>
            <a:r>
              <a:rPr lang="en-US" sz="2800" dirty="0" smtClean="0">
                <a:latin typeface="Times New Roman" pitchFamily="18" charset="0"/>
                <a:cs typeface="Times New Roman" pitchFamily="18" charset="0"/>
                <a:sym typeface="Wingdings"/>
              </a:rPr>
              <a:t>: </a:t>
            </a:r>
            <a:r>
              <a:rPr lang="vi-VN" sz="2800" dirty="0" smtClean="0">
                <a:latin typeface="Times New Roman" pitchFamily="18" charset="0"/>
                <a:cs typeface="Times New Roman" pitchFamily="18" charset="0"/>
              </a:rPr>
              <a:t>thường</a:t>
            </a:r>
            <a:r>
              <a:rPr lang="en-US" sz="2800" dirty="0" smtClean="0">
                <a:latin typeface="Times New Roman" pitchFamily="18" charset="0"/>
                <a:cs typeface="Times New Roman" pitchFamily="18" charset="0"/>
              </a:rPr>
              <a:t> </a:t>
            </a:r>
            <a:r>
              <a:rPr lang="vi-VN" sz="2800" dirty="0" smtClean="0">
                <a:latin typeface="Times New Roman" pitchFamily="18" charset="0"/>
                <a:cs typeface="Times New Roman" pitchFamily="18" charset="0"/>
              </a:rPr>
              <a:t>dùng trong động cơ xăng 4 kỳ xúpáp treo</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và</a:t>
            </a:r>
            <a:r>
              <a:rPr lang="en-US" sz="2800" dirty="0" smtClean="0">
                <a:latin typeface="Times New Roman" pitchFamily="18" charset="0"/>
                <a:cs typeface="Times New Roman" pitchFamily="18" charset="0"/>
              </a:rPr>
              <a:t> </a:t>
            </a:r>
            <a:r>
              <a:rPr lang="vi-VN" sz="2800" dirty="0" smtClean="0">
                <a:latin typeface="Times New Roman" pitchFamily="18" charset="0"/>
                <a:cs typeface="Times New Roman" pitchFamily="18" charset="0"/>
              </a:rPr>
              <a:t>động cơ 2 kỳ quét vòng dòng khí</a:t>
            </a:r>
            <a:endParaRPr lang="vi-VN" sz="2800" dirty="0">
              <a:latin typeface="Times New Roman" pitchFamily="18" charset="0"/>
              <a:cs typeface="Times New Roman" pitchFamily="18" charset="0"/>
            </a:endParaRPr>
          </a:p>
        </p:txBody>
      </p:sp>
      <p:sp>
        <p:nvSpPr>
          <p:cNvPr id="7" name="Rectangle 6"/>
          <p:cNvSpPr/>
          <p:nvPr/>
        </p:nvSpPr>
        <p:spPr>
          <a:xfrm>
            <a:off x="251520" y="76200"/>
            <a:ext cx="8712968" cy="646331"/>
          </a:xfrm>
          <a:prstGeom prst="rect">
            <a:avLst/>
          </a:prstGeom>
        </p:spPr>
        <p:txBody>
          <a:bodyPr wrap="square">
            <a:spAutoFit/>
          </a:bodyPr>
          <a:lstStyle/>
          <a:p>
            <a:pPr algn="ctr"/>
            <a:r>
              <a:rPr lang="en-US" sz="3600" b="1" dirty="0" smtClean="0">
                <a:solidFill>
                  <a:srgbClr val="C00000"/>
                </a:solidFill>
                <a:latin typeface="Times New Roman" pitchFamily="18" charset="0"/>
                <a:cs typeface="Times New Roman" pitchFamily="18" charset="0"/>
              </a:rPr>
              <a:t> </a:t>
            </a:r>
            <a:r>
              <a:rPr lang="en-US" sz="3600" b="1" dirty="0" smtClean="0">
                <a:solidFill>
                  <a:srgbClr val="0E015F"/>
                </a:solidFill>
                <a:latin typeface="Times New Roman" pitchFamily="18" charset="0"/>
                <a:cs typeface="Times New Roman" pitchFamily="18" charset="0"/>
              </a:rPr>
              <a:t>PISTON</a:t>
            </a:r>
            <a:endParaRPr lang="vi-VN" sz="3600" dirty="0">
              <a:solidFill>
                <a:srgbClr val="0E015F"/>
              </a:solidFill>
              <a:latin typeface="Times New Roman" pitchFamily="18" charset="0"/>
              <a:cs typeface="Times New Roman" pitchFamily="18" charset="0"/>
            </a:endParaRPr>
          </a:p>
        </p:txBody>
      </p:sp>
      <p:pic>
        <p:nvPicPr>
          <p:cNvPr id="1026" name="Picture 2"/>
          <p:cNvPicPr>
            <a:picLocks noChangeAspect="1" noChangeArrowheads="1"/>
          </p:cNvPicPr>
          <p:nvPr/>
        </p:nvPicPr>
        <p:blipFill>
          <a:blip r:embed="rId2" cstate="print"/>
          <a:srcRect/>
          <a:stretch>
            <a:fillRect/>
          </a:stretch>
        </p:blipFill>
        <p:spPr bwMode="auto">
          <a:xfrm>
            <a:off x="1115616" y="4509120"/>
            <a:ext cx="6984776" cy="151216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Date Placeholder 1"/>
          <p:cNvSpPr>
            <a:spLocks noGrp="1"/>
          </p:cNvSpPr>
          <p:nvPr>
            <p:ph type="dt" sz="half" idx="10"/>
          </p:nvPr>
        </p:nvSpPr>
        <p:spPr>
          <a:xfrm>
            <a:off x="304800" y="6353628"/>
            <a:ext cx="2286000" cy="365125"/>
          </a:xfrm>
        </p:spPr>
        <p:txBody>
          <a:bodyPr/>
          <a:lstStyle/>
          <a:p>
            <a:r>
              <a:rPr lang="en-US" sz="1300" i="1" smtClean="0">
                <a:latin typeface="Times New Roman" pitchFamily="18" charset="0"/>
                <a:cs typeface="Times New Roman" pitchFamily="18" charset="0"/>
              </a:rPr>
              <a:t>Nguyên lý động cơ đốt trong</a:t>
            </a:r>
            <a:endParaRPr lang="en-US" sz="1300" i="1">
              <a:latin typeface="Times New Roman" pitchFamily="18" charset="0"/>
              <a:cs typeface="Times New Roman" pitchFamily="18" charset="0"/>
            </a:endParaRPr>
          </a:p>
        </p:txBody>
      </p:sp>
      <p:sp>
        <p:nvSpPr>
          <p:cNvPr id="10" name="Footer Placeholder 2"/>
          <p:cNvSpPr>
            <a:spLocks noGrp="1"/>
          </p:cNvSpPr>
          <p:nvPr>
            <p:ph type="ftr" sz="quarter" idx="11"/>
          </p:nvPr>
        </p:nvSpPr>
        <p:spPr>
          <a:xfrm>
            <a:off x="3203848" y="6304235"/>
            <a:ext cx="4392488" cy="365125"/>
          </a:xfrm>
        </p:spPr>
        <p:txBody>
          <a:bodyPr/>
          <a:lstStyle/>
          <a:p>
            <a:r>
              <a:rPr lang="en-US" sz="1300" i="1" smtClean="0">
                <a:latin typeface="Times New Roman" pitchFamily="18" charset="0"/>
                <a:cs typeface="Times New Roman" pitchFamily="18" charset="0"/>
              </a:rPr>
              <a:t>Chương 3: Nhóm Piston – Trục khuỷu – Thanh truyền – Bánh đà</a:t>
            </a:r>
            <a:endParaRPr lang="en-US" sz="1300" i="1">
              <a:latin typeface="Times New Roman" pitchFamily="18" charset="0"/>
              <a:cs typeface="Times New Roman" pitchFamily="18" charset="0"/>
            </a:endParaRPr>
          </a:p>
        </p:txBody>
      </p:sp>
      <p:sp>
        <p:nvSpPr>
          <p:cNvPr id="11" name="Slide Number Placeholder 3"/>
          <p:cNvSpPr>
            <a:spLocks noGrp="1"/>
          </p:cNvSpPr>
          <p:nvPr>
            <p:ph type="sldNum" sz="quarter" idx="12"/>
          </p:nvPr>
        </p:nvSpPr>
        <p:spPr>
          <a:xfrm>
            <a:off x="7467600" y="6340475"/>
            <a:ext cx="1219200" cy="365125"/>
          </a:xfrm>
        </p:spPr>
        <p:txBody>
          <a:bodyPr/>
          <a:lstStyle/>
          <a:p>
            <a:fld id="{B6F15528-21DE-4FAA-801E-634DDDAF4B2B}" type="slidenum">
              <a:rPr lang="en-US" sz="1300" i="1" smtClean="0">
                <a:latin typeface="Times New Roman" pitchFamily="18" charset="0"/>
                <a:cs typeface="Times New Roman" pitchFamily="18" charset="0"/>
              </a:rPr>
              <a:pPr/>
              <a:t>18</a:t>
            </a:fld>
            <a:endParaRPr lang="en-US" sz="1300" i="1">
              <a:latin typeface="Times New Roman" pitchFamily="18" charset="0"/>
              <a:cs typeface="Times New Roman" pitchFamily="18" charset="0"/>
            </a:endParaRPr>
          </a:p>
        </p:txBody>
      </p:sp>
      <p:sp>
        <p:nvSpPr>
          <p:cNvPr id="3" name="Rectangle 2"/>
          <p:cNvSpPr/>
          <p:nvPr/>
        </p:nvSpPr>
        <p:spPr>
          <a:xfrm>
            <a:off x="0" y="836712"/>
            <a:ext cx="8712968" cy="3139321"/>
          </a:xfrm>
          <a:prstGeom prst="rect">
            <a:avLst/>
          </a:prstGeom>
        </p:spPr>
        <p:txBody>
          <a:bodyPr wrap="square">
            <a:spAutoFit/>
          </a:bodyPr>
          <a:lstStyle/>
          <a:p>
            <a:pPr algn="just">
              <a:spcBef>
                <a:spcPts val="600"/>
              </a:spcBef>
              <a:spcAft>
                <a:spcPts val="600"/>
              </a:spcAft>
            </a:pPr>
            <a:r>
              <a:rPr lang="en-US" sz="2800" b="1" dirty="0" smtClean="0">
                <a:solidFill>
                  <a:srgbClr val="C00000"/>
                </a:solidFill>
                <a:latin typeface="Times New Roman" pitchFamily="18" charset="0"/>
                <a:cs typeface="Times New Roman" pitchFamily="18" charset="0"/>
              </a:rPr>
              <a:t>   </a:t>
            </a:r>
            <a:r>
              <a:rPr lang="vi-VN" sz="2800" b="1" dirty="0" smtClean="0">
                <a:solidFill>
                  <a:srgbClr val="0E015F"/>
                </a:solidFill>
                <a:latin typeface="Times New Roman" pitchFamily="18" charset="0"/>
                <a:cs typeface="Times New Roman" pitchFamily="18" charset="0"/>
              </a:rPr>
              <a:t>4. Kết cấu piston:</a:t>
            </a:r>
            <a:endParaRPr lang="en-US" sz="2800" b="1" dirty="0" smtClean="0">
              <a:solidFill>
                <a:srgbClr val="0E015F"/>
              </a:solidFill>
              <a:latin typeface="Times New Roman" pitchFamily="18" charset="0"/>
              <a:cs typeface="Times New Roman" pitchFamily="18" charset="0"/>
            </a:endParaRPr>
          </a:p>
          <a:p>
            <a:pPr algn="just">
              <a:spcBef>
                <a:spcPts val="600"/>
              </a:spcBef>
              <a:spcAft>
                <a:spcPts val="600"/>
              </a:spcAft>
            </a:pPr>
            <a:r>
              <a:rPr lang="en-US" sz="2800" dirty="0" smtClean="0">
                <a:solidFill>
                  <a:srgbClr val="0E015F"/>
                </a:solidFill>
                <a:latin typeface="Times New Roman" pitchFamily="18" charset="0"/>
                <a:cs typeface="Times New Roman" pitchFamily="18" charset="0"/>
              </a:rPr>
              <a:t>   4.1. </a:t>
            </a:r>
            <a:r>
              <a:rPr lang="vi-VN" sz="2800" dirty="0" smtClean="0">
                <a:solidFill>
                  <a:srgbClr val="0E015F"/>
                </a:solidFill>
                <a:latin typeface="Times New Roman" pitchFamily="18" charset="0"/>
                <a:cs typeface="Times New Roman" pitchFamily="18" charset="0"/>
              </a:rPr>
              <a:t>Đỉnh piston:</a:t>
            </a:r>
            <a:endParaRPr lang="en-US" sz="2800" dirty="0" smtClean="0">
              <a:solidFill>
                <a:srgbClr val="0E015F"/>
              </a:solidFill>
              <a:latin typeface="Times New Roman" pitchFamily="18" charset="0"/>
              <a:cs typeface="Times New Roman" pitchFamily="18" charset="0"/>
            </a:endParaRPr>
          </a:p>
          <a:p>
            <a:pPr algn="just">
              <a:spcBef>
                <a:spcPts val="600"/>
              </a:spcBef>
              <a:spcAft>
                <a:spcPts val="600"/>
              </a:spcAft>
            </a:pPr>
            <a:r>
              <a:rPr lang="en-US" sz="2800" dirty="0" smtClean="0">
                <a:solidFill>
                  <a:srgbClr val="0E015F"/>
                </a:solidFill>
                <a:latin typeface="Times New Roman" pitchFamily="18" charset="0"/>
                <a:cs typeface="Times New Roman" pitchFamily="18" charset="0"/>
              </a:rPr>
              <a:t>	</a:t>
            </a:r>
            <a:r>
              <a:rPr lang="vi-VN" sz="2800" b="1" dirty="0" smtClean="0">
                <a:solidFill>
                  <a:srgbClr val="FF3399"/>
                </a:solidFill>
                <a:latin typeface="Times New Roman" pitchFamily="18" charset="0"/>
                <a:cs typeface="Times New Roman" pitchFamily="18" charset="0"/>
              </a:rPr>
              <a:t> </a:t>
            </a:r>
            <a:r>
              <a:rPr lang="en-US" sz="2800" b="1" dirty="0" smtClean="0">
                <a:latin typeface="Times New Roman" pitchFamily="18" charset="0"/>
                <a:cs typeface="Times New Roman" pitchFamily="18" charset="0"/>
              </a:rPr>
              <a:t>+ </a:t>
            </a:r>
            <a:r>
              <a:rPr lang="vi-VN" sz="2800" dirty="0" smtClean="0">
                <a:latin typeface="Times New Roman" pitchFamily="18" charset="0"/>
                <a:cs typeface="Times New Roman" pitchFamily="18" charset="0"/>
              </a:rPr>
              <a:t>Đỉnh lõm: </a:t>
            </a:r>
            <a:r>
              <a:rPr lang="en-US" sz="2800" dirty="0" smtClean="0">
                <a:latin typeface="Times New Roman" pitchFamily="18" charset="0"/>
                <a:cs typeface="Times New Roman" pitchFamily="18" charset="0"/>
              </a:rPr>
              <a:t>l</a:t>
            </a:r>
            <a:r>
              <a:rPr lang="vi-VN" sz="2800" dirty="0" smtClean="0">
                <a:latin typeface="Times New Roman" pitchFamily="18" charset="0"/>
                <a:cs typeface="Times New Roman" pitchFamily="18" charset="0"/>
              </a:rPr>
              <a:t>oại đỉnh này được dùng trong cả động cơ xăng và động cơ Diesel.</a:t>
            </a:r>
            <a:endParaRPr lang="en-US" sz="2800" dirty="0" smtClean="0">
              <a:latin typeface="Times New Roman" pitchFamily="18" charset="0"/>
              <a:cs typeface="Times New Roman" pitchFamily="18" charset="0"/>
            </a:endParaRPr>
          </a:p>
          <a:p>
            <a:pPr algn="just">
              <a:spcBef>
                <a:spcPts val="600"/>
              </a:spcBef>
              <a:spcAft>
                <a:spcPts val="600"/>
              </a:spcAft>
            </a:pPr>
            <a:r>
              <a:rPr lang="en-US" sz="2800" b="1" dirty="0" smtClean="0">
                <a:solidFill>
                  <a:srgbClr val="FF3399"/>
                </a:solidFill>
                <a:latin typeface="Times New Roman" pitchFamily="18" charset="0"/>
                <a:cs typeface="Times New Roman" pitchFamily="18" charset="0"/>
                <a:sym typeface="Wingdings"/>
              </a:rPr>
              <a:t>  	 </a:t>
            </a:r>
            <a:r>
              <a:rPr lang="en-US" sz="2800" b="1" dirty="0" smtClean="0">
                <a:latin typeface="Times New Roman" pitchFamily="18" charset="0"/>
                <a:cs typeface="Times New Roman" pitchFamily="18" charset="0"/>
                <a:sym typeface="Wingdings"/>
              </a:rPr>
              <a:t>+ </a:t>
            </a:r>
            <a:r>
              <a:rPr lang="vi-VN" sz="2800" dirty="0" smtClean="0">
                <a:latin typeface="Times New Roman" pitchFamily="18" charset="0"/>
                <a:cs typeface="Times New Roman" pitchFamily="18" charset="0"/>
              </a:rPr>
              <a:t>Đỉnh chứa buồng cháy: thường gặp trong động cơ Diesel. </a:t>
            </a:r>
            <a:endParaRPr lang="vi-VN" sz="2800" dirty="0">
              <a:latin typeface="Times New Roman" pitchFamily="18" charset="0"/>
              <a:cs typeface="Times New Roman" pitchFamily="18" charset="0"/>
            </a:endParaRPr>
          </a:p>
        </p:txBody>
      </p:sp>
      <p:sp>
        <p:nvSpPr>
          <p:cNvPr id="7" name="Rectangle 6"/>
          <p:cNvSpPr/>
          <p:nvPr/>
        </p:nvSpPr>
        <p:spPr>
          <a:xfrm>
            <a:off x="251520" y="76200"/>
            <a:ext cx="8712968" cy="646331"/>
          </a:xfrm>
          <a:prstGeom prst="rect">
            <a:avLst/>
          </a:prstGeom>
        </p:spPr>
        <p:txBody>
          <a:bodyPr wrap="square">
            <a:spAutoFit/>
          </a:bodyPr>
          <a:lstStyle/>
          <a:p>
            <a:pPr algn="ctr"/>
            <a:r>
              <a:rPr lang="en-US" sz="3600" b="1" dirty="0" smtClean="0">
                <a:solidFill>
                  <a:srgbClr val="C00000"/>
                </a:solidFill>
                <a:latin typeface="Times New Roman" pitchFamily="18" charset="0"/>
                <a:cs typeface="Times New Roman" pitchFamily="18" charset="0"/>
              </a:rPr>
              <a:t> </a:t>
            </a:r>
            <a:r>
              <a:rPr lang="en-US" sz="3600" b="1" dirty="0" smtClean="0">
                <a:solidFill>
                  <a:srgbClr val="0E015F"/>
                </a:solidFill>
                <a:latin typeface="Times New Roman" pitchFamily="18" charset="0"/>
                <a:cs typeface="Times New Roman" pitchFamily="18" charset="0"/>
              </a:rPr>
              <a:t>PISTON</a:t>
            </a:r>
            <a:endParaRPr lang="vi-VN" sz="3600" dirty="0">
              <a:solidFill>
                <a:srgbClr val="0E015F"/>
              </a:solidFill>
              <a:latin typeface="Times New Roman" pitchFamily="18" charset="0"/>
              <a:cs typeface="Times New Roman" pitchFamily="18" charset="0"/>
            </a:endParaRPr>
          </a:p>
        </p:txBody>
      </p:sp>
      <p:pic>
        <p:nvPicPr>
          <p:cNvPr id="2052" name="Picture 4"/>
          <p:cNvPicPr>
            <a:picLocks noChangeAspect="1" noChangeArrowheads="1"/>
          </p:cNvPicPr>
          <p:nvPr/>
        </p:nvPicPr>
        <p:blipFill>
          <a:blip r:embed="rId2" cstate="print"/>
          <a:srcRect/>
          <a:stretch>
            <a:fillRect/>
          </a:stretch>
        </p:blipFill>
        <p:spPr bwMode="auto">
          <a:xfrm>
            <a:off x="827584" y="4005064"/>
            <a:ext cx="7475435" cy="1944216"/>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Date Placeholder 1"/>
          <p:cNvSpPr>
            <a:spLocks noGrp="1"/>
          </p:cNvSpPr>
          <p:nvPr>
            <p:ph type="dt" sz="half" idx="10"/>
          </p:nvPr>
        </p:nvSpPr>
        <p:spPr>
          <a:xfrm>
            <a:off x="304800" y="6353628"/>
            <a:ext cx="2286000" cy="365125"/>
          </a:xfrm>
        </p:spPr>
        <p:txBody>
          <a:bodyPr/>
          <a:lstStyle/>
          <a:p>
            <a:r>
              <a:rPr lang="en-US" sz="1300" i="1" smtClean="0">
                <a:latin typeface="Times New Roman" pitchFamily="18" charset="0"/>
                <a:cs typeface="Times New Roman" pitchFamily="18" charset="0"/>
              </a:rPr>
              <a:t>Nguyên lý động cơ đốt trong</a:t>
            </a:r>
            <a:endParaRPr lang="en-US" sz="1300" i="1">
              <a:latin typeface="Times New Roman" pitchFamily="18" charset="0"/>
              <a:cs typeface="Times New Roman" pitchFamily="18" charset="0"/>
            </a:endParaRPr>
          </a:p>
        </p:txBody>
      </p:sp>
      <p:sp>
        <p:nvSpPr>
          <p:cNvPr id="10" name="Footer Placeholder 2"/>
          <p:cNvSpPr>
            <a:spLocks noGrp="1"/>
          </p:cNvSpPr>
          <p:nvPr>
            <p:ph type="ftr" sz="quarter" idx="11"/>
          </p:nvPr>
        </p:nvSpPr>
        <p:spPr>
          <a:xfrm>
            <a:off x="3203848" y="6304235"/>
            <a:ext cx="4392488" cy="365125"/>
          </a:xfrm>
        </p:spPr>
        <p:txBody>
          <a:bodyPr/>
          <a:lstStyle/>
          <a:p>
            <a:r>
              <a:rPr lang="en-US" sz="1300" i="1" smtClean="0">
                <a:latin typeface="Times New Roman" pitchFamily="18" charset="0"/>
                <a:cs typeface="Times New Roman" pitchFamily="18" charset="0"/>
              </a:rPr>
              <a:t>Chương 3: Nhóm Piston – Trục khuỷu – Thanh truyền – Bánh đà</a:t>
            </a:r>
            <a:endParaRPr lang="en-US" sz="1300" i="1">
              <a:latin typeface="Times New Roman" pitchFamily="18" charset="0"/>
              <a:cs typeface="Times New Roman" pitchFamily="18" charset="0"/>
            </a:endParaRPr>
          </a:p>
        </p:txBody>
      </p:sp>
      <p:sp>
        <p:nvSpPr>
          <p:cNvPr id="11" name="Slide Number Placeholder 3"/>
          <p:cNvSpPr>
            <a:spLocks noGrp="1"/>
          </p:cNvSpPr>
          <p:nvPr>
            <p:ph type="sldNum" sz="quarter" idx="12"/>
          </p:nvPr>
        </p:nvSpPr>
        <p:spPr>
          <a:xfrm>
            <a:off x="7467600" y="6340475"/>
            <a:ext cx="1219200" cy="365125"/>
          </a:xfrm>
        </p:spPr>
        <p:txBody>
          <a:bodyPr/>
          <a:lstStyle/>
          <a:p>
            <a:fld id="{B6F15528-21DE-4FAA-801E-634DDDAF4B2B}" type="slidenum">
              <a:rPr lang="en-US" sz="1300" i="1" smtClean="0">
                <a:latin typeface="Times New Roman" pitchFamily="18" charset="0"/>
                <a:cs typeface="Times New Roman" pitchFamily="18" charset="0"/>
              </a:rPr>
              <a:pPr/>
              <a:t>19</a:t>
            </a:fld>
            <a:endParaRPr lang="en-US" sz="1300" i="1">
              <a:latin typeface="Times New Roman" pitchFamily="18" charset="0"/>
              <a:cs typeface="Times New Roman" pitchFamily="18" charset="0"/>
            </a:endParaRPr>
          </a:p>
        </p:txBody>
      </p:sp>
      <p:sp>
        <p:nvSpPr>
          <p:cNvPr id="3" name="Rectangle 2"/>
          <p:cNvSpPr/>
          <p:nvPr/>
        </p:nvSpPr>
        <p:spPr>
          <a:xfrm>
            <a:off x="0" y="836712"/>
            <a:ext cx="8712968" cy="1692771"/>
          </a:xfrm>
          <a:prstGeom prst="rect">
            <a:avLst/>
          </a:prstGeom>
        </p:spPr>
        <p:txBody>
          <a:bodyPr wrap="square">
            <a:spAutoFit/>
          </a:bodyPr>
          <a:lstStyle/>
          <a:p>
            <a:pPr algn="just">
              <a:spcBef>
                <a:spcPts val="600"/>
              </a:spcBef>
              <a:spcAft>
                <a:spcPts val="600"/>
              </a:spcAft>
            </a:pPr>
            <a:r>
              <a:rPr lang="en-US" sz="2800" b="1" dirty="0" smtClean="0">
                <a:solidFill>
                  <a:srgbClr val="C00000"/>
                </a:solidFill>
                <a:latin typeface="Times New Roman" pitchFamily="18" charset="0"/>
                <a:cs typeface="Times New Roman" pitchFamily="18" charset="0"/>
              </a:rPr>
              <a:t>   </a:t>
            </a:r>
            <a:r>
              <a:rPr lang="vi-VN" sz="2800" b="1" dirty="0" smtClean="0">
                <a:solidFill>
                  <a:srgbClr val="0E015F"/>
                </a:solidFill>
                <a:latin typeface="Times New Roman" pitchFamily="18" charset="0"/>
                <a:cs typeface="Times New Roman" pitchFamily="18" charset="0"/>
              </a:rPr>
              <a:t>4. Kết cấu piston:</a:t>
            </a:r>
            <a:endParaRPr lang="en-US" sz="2800" b="1" dirty="0" smtClean="0">
              <a:solidFill>
                <a:srgbClr val="0E015F"/>
              </a:solidFill>
              <a:latin typeface="Times New Roman" pitchFamily="18" charset="0"/>
              <a:cs typeface="Times New Roman" pitchFamily="18" charset="0"/>
            </a:endParaRPr>
          </a:p>
          <a:p>
            <a:pPr algn="just">
              <a:spcBef>
                <a:spcPts val="600"/>
              </a:spcBef>
              <a:spcAft>
                <a:spcPts val="600"/>
              </a:spcAft>
            </a:pPr>
            <a:r>
              <a:rPr lang="en-US" sz="2800" dirty="0" smtClean="0">
                <a:solidFill>
                  <a:srgbClr val="0E015F"/>
                </a:solidFill>
                <a:latin typeface="Times New Roman" pitchFamily="18" charset="0"/>
                <a:cs typeface="Times New Roman" pitchFamily="18" charset="0"/>
              </a:rPr>
              <a:t>   4.1. </a:t>
            </a:r>
            <a:r>
              <a:rPr lang="vi-VN" sz="2800" dirty="0" smtClean="0">
                <a:solidFill>
                  <a:srgbClr val="0E015F"/>
                </a:solidFill>
                <a:latin typeface="Times New Roman" pitchFamily="18" charset="0"/>
                <a:cs typeface="Times New Roman" pitchFamily="18" charset="0"/>
              </a:rPr>
              <a:t>Đỉnh piston:</a:t>
            </a:r>
            <a:endParaRPr lang="en-US" sz="2800" dirty="0" smtClean="0">
              <a:latin typeface="Times New Roman" pitchFamily="18" charset="0"/>
              <a:cs typeface="Times New Roman" pitchFamily="18" charset="0"/>
            </a:endParaRPr>
          </a:p>
          <a:p>
            <a:pPr algn="just">
              <a:spcBef>
                <a:spcPts val="600"/>
              </a:spcBef>
              <a:spcAft>
                <a:spcPts val="600"/>
              </a:spcAft>
            </a:pPr>
            <a:r>
              <a:rPr lang="en-US" sz="2800" b="1" dirty="0" smtClean="0">
                <a:solidFill>
                  <a:srgbClr val="FF3399"/>
                </a:solidFill>
                <a:latin typeface="Times New Roman" pitchFamily="18" charset="0"/>
                <a:cs typeface="Times New Roman" pitchFamily="18" charset="0"/>
                <a:sym typeface="Wingdings"/>
              </a:rPr>
              <a:t>  	 </a:t>
            </a:r>
            <a:r>
              <a:rPr lang="en-US" sz="2800" b="1" dirty="0" smtClean="0">
                <a:latin typeface="Times New Roman" pitchFamily="18" charset="0"/>
                <a:cs typeface="Times New Roman" pitchFamily="18" charset="0"/>
                <a:sym typeface="Wingdings"/>
              </a:rPr>
              <a:t>+ </a:t>
            </a:r>
            <a:r>
              <a:rPr lang="vi-VN" sz="2800" dirty="0" smtClean="0">
                <a:latin typeface="Times New Roman" pitchFamily="18" charset="0"/>
                <a:cs typeface="Times New Roman" pitchFamily="18" charset="0"/>
              </a:rPr>
              <a:t>Đỉnh chứa buồng cháy</a:t>
            </a:r>
            <a:endParaRPr lang="vi-VN" sz="2800" dirty="0">
              <a:latin typeface="Times New Roman" pitchFamily="18" charset="0"/>
              <a:cs typeface="Times New Roman" pitchFamily="18" charset="0"/>
            </a:endParaRPr>
          </a:p>
        </p:txBody>
      </p:sp>
      <p:sp>
        <p:nvSpPr>
          <p:cNvPr id="7" name="Rectangle 6"/>
          <p:cNvSpPr/>
          <p:nvPr/>
        </p:nvSpPr>
        <p:spPr>
          <a:xfrm>
            <a:off x="251520" y="76200"/>
            <a:ext cx="8712968" cy="646331"/>
          </a:xfrm>
          <a:prstGeom prst="rect">
            <a:avLst/>
          </a:prstGeom>
        </p:spPr>
        <p:txBody>
          <a:bodyPr wrap="square">
            <a:spAutoFit/>
          </a:bodyPr>
          <a:lstStyle/>
          <a:p>
            <a:pPr algn="ctr"/>
            <a:r>
              <a:rPr lang="en-US" sz="3600" b="1" dirty="0" smtClean="0">
                <a:solidFill>
                  <a:srgbClr val="C00000"/>
                </a:solidFill>
                <a:latin typeface="Times New Roman" pitchFamily="18" charset="0"/>
                <a:cs typeface="Times New Roman" pitchFamily="18" charset="0"/>
              </a:rPr>
              <a:t> </a:t>
            </a:r>
            <a:r>
              <a:rPr lang="en-US" sz="3600" b="1" dirty="0" smtClean="0">
                <a:solidFill>
                  <a:srgbClr val="0E015F"/>
                </a:solidFill>
                <a:latin typeface="Times New Roman" pitchFamily="18" charset="0"/>
                <a:cs typeface="Times New Roman" pitchFamily="18" charset="0"/>
              </a:rPr>
              <a:t>PISTON</a:t>
            </a:r>
            <a:endParaRPr lang="vi-VN" sz="3600" dirty="0">
              <a:solidFill>
                <a:srgbClr val="0E015F"/>
              </a:solidFill>
              <a:latin typeface="Times New Roman" pitchFamily="18" charset="0"/>
              <a:cs typeface="Times New Roman" pitchFamily="18" charset="0"/>
            </a:endParaRPr>
          </a:p>
        </p:txBody>
      </p:sp>
      <p:pic>
        <p:nvPicPr>
          <p:cNvPr id="2" name="direc injec.avi">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827584" y="2529482"/>
            <a:ext cx="7560840" cy="3707829"/>
          </a:xfrm>
          <a:prstGeom prst="rect">
            <a:avLst/>
          </a:prstGeom>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2"/>
                                        </p:tgtEl>
                                      </p:cBhvr>
                                    </p:cmd>
                                  </p:childTnLst>
                                </p:cTn>
                              </p:par>
                            </p:childTnLst>
                          </p:cTn>
                        </p:par>
                      </p:childTnLst>
                    </p:cTn>
                  </p:par>
                </p:childTnLst>
              </p:cTn>
              <p:nextCondLst>
                <p:cond evt="onClick" delay="0">
                  <p:tgtEl>
                    <p:spTgt spid="2"/>
                  </p:tgtEl>
                </p:cond>
              </p:nextCondLst>
            </p:seq>
            <p:video>
              <p:cMediaNode vol="80000">
                <p:cTn id="7" fill="hold" display="0">
                  <p:stCondLst>
                    <p:cond delay="indefinite"/>
                  </p:stCondLst>
                </p:cTn>
                <p:tgtEl>
                  <p:spTgt spid="2"/>
                </p:tgtEl>
              </p:cMediaNode>
            </p:video>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Date Placeholder 1"/>
          <p:cNvSpPr>
            <a:spLocks noGrp="1"/>
          </p:cNvSpPr>
          <p:nvPr>
            <p:ph type="dt" sz="half" idx="10"/>
          </p:nvPr>
        </p:nvSpPr>
        <p:spPr>
          <a:xfrm>
            <a:off x="304800" y="6353628"/>
            <a:ext cx="2286000" cy="365125"/>
          </a:xfrm>
        </p:spPr>
        <p:txBody>
          <a:bodyPr/>
          <a:lstStyle/>
          <a:p>
            <a:r>
              <a:rPr lang="en-US" sz="1300" i="1" smtClean="0">
                <a:latin typeface="Times New Roman" pitchFamily="18" charset="0"/>
                <a:cs typeface="Times New Roman" pitchFamily="18" charset="0"/>
              </a:rPr>
              <a:t>Nguyên lý động cơ đốt trong</a:t>
            </a:r>
            <a:endParaRPr lang="en-US" sz="1300" i="1">
              <a:latin typeface="Times New Roman" pitchFamily="18" charset="0"/>
              <a:cs typeface="Times New Roman" pitchFamily="18" charset="0"/>
            </a:endParaRPr>
          </a:p>
        </p:txBody>
      </p:sp>
      <p:sp>
        <p:nvSpPr>
          <p:cNvPr id="10" name="Footer Placeholder 2"/>
          <p:cNvSpPr>
            <a:spLocks noGrp="1"/>
          </p:cNvSpPr>
          <p:nvPr>
            <p:ph type="ftr" sz="quarter" idx="11"/>
          </p:nvPr>
        </p:nvSpPr>
        <p:spPr>
          <a:xfrm>
            <a:off x="3203848" y="6304235"/>
            <a:ext cx="4392488" cy="365125"/>
          </a:xfrm>
        </p:spPr>
        <p:txBody>
          <a:bodyPr/>
          <a:lstStyle/>
          <a:p>
            <a:r>
              <a:rPr lang="en-US" sz="1300" i="1" smtClean="0">
                <a:latin typeface="Times New Roman" pitchFamily="18" charset="0"/>
                <a:cs typeface="Times New Roman" pitchFamily="18" charset="0"/>
              </a:rPr>
              <a:t>Chương 3: Nhóm Piston – Trục khuỷu – Thanh truyền – Bánh đà</a:t>
            </a:r>
            <a:endParaRPr lang="en-US" sz="1300" i="1">
              <a:latin typeface="Times New Roman" pitchFamily="18" charset="0"/>
              <a:cs typeface="Times New Roman" pitchFamily="18" charset="0"/>
            </a:endParaRPr>
          </a:p>
        </p:txBody>
      </p:sp>
      <p:sp>
        <p:nvSpPr>
          <p:cNvPr id="11" name="Slide Number Placeholder 3"/>
          <p:cNvSpPr>
            <a:spLocks noGrp="1"/>
          </p:cNvSpPr>
          <p:nvPr>
            <p:ph type="sldNum" sz="quarter" idx="12"/>
          </p:nvPr>
        </p:nvSpPr>
        <p:spPr>
          <a:xfrm>
            <a:off x="7467600" y="6340475"/>
            <a:ext cx="1219200" cy="365125"/>
          </a:xfrm>
        </p:spPr>
        <p:txBody>
          <a:bodyPr/>
          <a:lstStyle/>
          <a:p>
            <a:fld id="{B6F15528-21DE-4FAA-801E-634DDDAF4B2B}" type="slidenum">
              <a:rPr lang="en-US" sz="1300" i="1" smtClean="0">
                <a:latin typeface="Times New Roman" pitchFamily="18" charset="0"/>
                <a:cs typeface="Times New Roman" pitchFamily="18" charset="0"/>
              </a:rPr>
              <a:pPr/>
              <a:t>20</a:t>
            </a:fld>
            <a:endParaRPr lang="en-US" sz="1300" i="1">
              <a:latin typeface="Times New Roman" pitchFamily="18" charset="0"/>
              <a:cs typeface="Times New Roman" pitchFamily="18" charset="0"/>
            </a:endParaRPr>
          </a:p>
        </p:txBody>
      </p:sp>
      <p:sp>
        <p:nvSpPr>
          <p:cNvPr id="3" name="Rectangle 2"/>
          <p:cNvSpPr/>
          <p:nvPr/>
        </p:nvSpPr>
        <p:spPr>
          <a:xfrm>
            <a:off x="0" y="836712"/>
            <a:ext cx="8712968" cy="5478423"/>
          </a:xfrm>
          <a:prstGeom prst="rect">
            <a:avLst/>
          </a:prstGeom>
        </p:spPr>
        <p:txBody>
          <a:bodyPr wrap="square">
            <a:spAutoFit/>
          </a:bodyPr>
          <a:lstStyle/>
          <a:p>
            <a:pPr algn="just">
              <a:spcBef>
                <a:spcPts val="600"/>
              </a:spcBef>
              <a:spcAft>
                <a:spcPts val="600"/>
              </a:spcAft>
            </a:pPr>
            <a:r>
              <a:rPr lang="en-US" sz="2800" b="1" dirty="0" smtClean="0">
                <a:solidFill>
                  <a:srgbClr val="C00000"/>
                </a:solidFill>
                <a:latin typeface="Times New Roman" pitchFamily="18" charset="0"/>
                <a:cs typeface="Times New Roman" pitchFamily="18" charset="0"/>
              </a:rPr>
              <a:t>   </a:t>
            </a:r>
            <a:r>
              <a:rPr lang="vi-VN" sz="2800" b="1" dirty="0" smtClean="0">
                <a:solidFill>
                  <a:srgbClr val="0E015F"/>
                </a:solidFill>
                <a:latin typeface="Times New Roman" pitchFamily="18" charset="0"/>
                <a:cs typeface="Times New Roman" pitchFamily="18" charset="0"/>
              </a:rPr>
              <a:t>4. Kết cấu piston:</a:t>
            </a:r>
            <a:endParaRPr lang="en-US" sz="2800" b="1" dirty="0" smtClean="0">
              <a:solidFill>
                <a:srgbClr val="0E015F"/>
              </a:solidFill>
              <a:latin typeface="Times New Roman" pitchFamily="18" charset="0"/>
              <a:cs typeface="Times New Roman" pitchFamily="18" charset="0"/>
            </a:endParaRPr>
          </a:p>
          <a:p>
            <a:pPr algn="just">
              <a:spcBef>
                <a:spcPts val="600"/>
              </a:spcBef>
              <a:spcAft>
                <a:spcPts val="600"/>
              </a:spcAft>
            </a:pPr>
            <a:r>
              <a:rPr lang="en-US" sz="2800" dirty="0" smtClean="0">
                <a:solidFill>
                  <a:srgbClr val="0E015F"/>
                </a:solidFill>
                <a:latin typeface="Times New Roman" pitchFamily="18" charset="0"/>
                <a:cs typeface="Times New Roman" pitchFamily="18" charset="0"/>
              </a:rPr>
              <a:t>   4.2. </a:t>
            </a:r>
            <a:r>
              <a:rPr lang="vi-VN" sz="2800" dirty="0" smtClean="0">
                <a:solidFill>
                  <a:srgbClr val="0E015F"/>
                </a:solidFill>
                <a:latin typeface="Times New Roman" pitchFamily="18" charset="0"/>
                <a:cs typeface="Times New Roman" pitchFamily="18" charset="0"/>
              </a:rPr>
              <a:t>Đầu piston:</a:t>
            </a:r>
            <a:r>
              <a:rPr lang="en-US" sz="2800" dirty="0" smtClean="0">
                <a:solidFill>
                  <a:srgbClr val="0E015F"/>
                </a:solidFill>
                <a:latin typeface="Times New Roman" pitchFamily="18" charset="0"/>
                <a:cs typeface="Times New Roman" pitchFamily="18" charset="0"/>
              </a:rPr>
              <a:t> </a:t>
            </a:r>
            <a:r>
              <a:rPr lang="en-US" sz="2800" dirty="0" err="1" smtClean="0">
                <a:latin typeface="Times New Roman" pitchFamily="18" charset="0"/>
                <a:cs typeface="Times New Roman" pitchFamily="18" charset="0"/>
              </a:rPr>
              <a:t>kết</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cấu</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đầu</a:t>
            </a:r>
            <a:r>
              <a:rPr lang="en-US" sz="2800" dirty="0" smtClean="0">
                <a:latin typeface="Times New Roman" pitchFamily="18" charset="0"/>
                <a:cs typeface="Times New Roman" pitchFamily="18" charset="0"/>
              </a:rPr>
              <a:t> piston c</a:t>
            </a:r>
            <a:r>
              <a:rPr lang="vi-VN" sz="2800" dirty="0" smtClean="0">
                <a:latin typeface="Times New Roman" pitchFamily="18" charset="0"/>
                <a:cs typeface="Times New Roman" pitchFamily="18" charset="0"/>
              </a:rPr>
              <a:t>hịu ứng suất nhiệt, ứng suất kéo, ứng suất nén</a:t>
            </a:r>
            <a:r>
              <a:rPr lang="en-US" sz="2800" dirty="0" smtClean="0">
                <a:latin typeface="Times New Roman" pitchFamily="18" charset="0"/>
                <a:cs typeface="Times New Roman" pitchFamily="18" charset="0"/>
              </a:rPr>
              <a:t> </a:t>
            </a:r>
            <a:r>
              <a:rPr lang="vi-VN" sz="2800" dirty="0" smtClean="0">
                <a:latin typeface="Times New Roman" pitchFamily="18" charset="0"/>
                <a:cs typeface="Times New Roman" pitchFamily="18" charset="0"/>
              </a:rPr>
              <a:t>.Khi chế tạo đầu piston cần chú ý 3 vấn đề:</a:t>
            </a:r>
            <a:endParaRPr lang="en-US" sz="2800" dirty="0" smtClean="0">
              <a:latin typeface="Times New Roman" pitchFamily="18" charset="0"/>
              <a:cs typeface="Times New Roman" pitchFamily="18" charset="0"/>
            </a:endParaRPr>
          </a:p>
          <a:p>
            <a:pPr algn="just">
              <a:spcBef>
                <a:spcPts val="600"/>
              </a:spcBef>
              <a:spcAft>
                <a:spcPts val="600"/>
              </a:spcAft>
            </a:pPr>
            <a:r>
              <a:rPr lang="en-US" sz="2800" dirty="0" smtClean="0">
                <a:latin typeface="Times New Roman" pitchFamily="18" charset="0"/>
                <a:cs typeface="Times New Roman" pitchFamily="18" charset="0"/>
              </a:rPr>
              <a:t>	+</a:t>
            </a:r>
            <a:r>
              <a:rPr lang="vi-VN" sz="2800" dirty="0" smtClean="0">
                <a:latin typeface="Times New Roman" pitchFamily="18" charset="0"/>
                <a:cs typeface="Times New Roman" pitchFamily="18" charset="0"/>
              </a:rPr>
              <a:t>Vấn đề tản nhiệt</a:t>
            </a:r>
            <a:endParaRPr lang="en-US" sz="2800" dirty="0" smtClean="0">
              <a:latin typeface="Times New Roman" pitchFamily="18" charset="0"/>
              <a:cs typeface="Times New Roman" pitchFamily="18" charset="0"/>
            </a:endParaRPr>
          </a:p>
          <a:p>
            <a:pPr algn="just">
              <a:spcBef>
                <a:spcPts val="600"/>
              </a:spcBef>
              <a:spcAft>
                <a:spcPts val="600"/>
              </a:spcAft>
            </a:pPr>
            <a:r>
              <a:rPr lang="en-US" sz="2800" dirty="0" smtClean="0">
                <a:latin typeface="Times New Roman" pitchFamily="18" charset="0"/>
                <a:cs typeface="Times New Roman" pitchFamily="18" charset="0"/>
              </a:rPr>
              <a:t>	+</a:t>
            </a:r>
            <a:r>
              <a:rPr lang="vi-VN" sz="2800" dirty="0" smtClean="0">
                <a:latin typeface="Times New Roman" pitchFamily="18" charset="0"/>
                <a:cs typeface="Times New Roman" pitchFamily="18" charset="0"/>
              </a:rPr>
              <a:t>Vấn đề bao kín</a:t>
            </a:r>
            <a:endParaRPr lang="en-US" sz="2800" dirty="0" smtClean="0">
              <a:latin typeface="Times New Roman" pitchFamily="18" charset="0"/>
              <a:cs typeface="Times New Roman" pitchFamily="18" charset="0"/>
            </a:endParaRPr>
          </a:p>
          <a:p>
            <a:pPr algn="just">
              <a:spcBef>
                <a:spcPts val="600"/>
              </a:spcBef>
              <a:spcAft>
                <a:spcPts val="600"/>
              </a:spcAft>
            </a:pPr>
            <a:r>
              <a:rPr lang="en-US" sz="2800" dirty="0" smtClean="0">
                <a:latin typeface="Times New Roman" pitchFamily="18" charset="0"/>
                <a:cs typeface="Times New Roman" pitchFamily="18" charset="0"/>
              </a:rPr>
              <a:t>	+</a:t>
            </a:r>
            <a:r>
              <a:rPr lang="vi-VN" sz="2800" dirty="0" smtClean="0">
                <a:latin typeface="Times New Roman" pitchFamily="18" charset="0"/>
                <a:cs typeface="Times New Roman" pitchFamily="18" charset="0"/>
              </a:rPr>
              <a:t>Vấn đề sức bền</a:t>
            </a:r>
            <a:endParaRPr lang="en-US" sz="2800" dirty="0" smtClean="0">
              <a:latin typeface="Times New Roman" pitchFamily="18" charset="0"/>
              <a:cs typeface="Times New Roman" pitchFamily="18" charset="0"/>
            </a:endParaRPr>
          </a:p>
          <a:p>
            <a:pPr algn="just">
              <a:spcBef>
                <a:spcPts val="600"/>
              </a:spcBef>
              <a:spcAft>
                <a:spcPts val="600"/>
              </a:spcAft>
            </a:pPr>
            <a:endParaRPr lang="en-US" sz="2800" dirty="0" smtClean="0">
              <a:latin typeface="Times New Roman" pitchFamily="18" charset="0"/>
              <a:cs typeface="Times New Roman" pitchFamily="18" charset="0"/>
            </a:endParaRPr>
          </a:p>
          <a:p>
            <a:pPr algn="just">
              <a:spcBef>
                <a:spcPts val="600"/>
              </a:spcBef>
              <a:spcAft>
                <a:spcPts val="600"/>
              </a:spcAft>
            </a:pPr>
            <a:endParaRPr lang="en-US" sz="2800" dirty="0" smtClean="0">
              <a:solidFill>
                <a:srgbClr val="0E015F"/>
              </a:solidFill>
              <a:latin typeface="Times New Roman" pitchFamily="18" charset="0"/>
              <a:cs typeface="Times New Roman" pitchFamily="18" charset="0"/>
            </a:endParaRPr>
          </a:p>
          <a:p>
            <a:pPr algn="just">
              <a:spcBef>
                <a:spcPts val="600"/>
              </a:spcBef>
              <a:spcAft>
                <a:spcPts val="600"/>
              </a:spcAft>
            </a:pPr>
            <a:r>
              <a:rPr lang="en-US" sz="2800" dirty="0" smtClean="0">
                <a:solidFill>
                  <a:srgbClr val="0E015F"/>
                </a:solidFill>
                <a:latin typeface="Times New Roman" pitchFamily="18" charset="0"/>
                <a:cs typeface="Times New Roman" pitchFamily="18" charset="0"/>
              </a:rPr>
              <a:t>	</a:t>
            </a:r>
            <a:endParaRPr lang="vi-VN" sz="2800" dirty="0">
              <a:latin typeface="Times New Roman" pitchFamily="18" charset="0"/>
              <a:cs typeface="Times New Roman" pitchFamily="18" charset="0"/>
            </a:endParaRPr>
          </a:p>
        </p:txBody>
      </p:sp>
      <p:sp>
        <p:nvSpPr>
          <p:cNvPr id="7" name="Rectangle 6"/>
          <p:cNvSpPr/>
          <p:nvPr/>
        </p:nvSpPr>
        <p:spPr>
          <a:xfrm>
            <a:off x="251520" y="76200"/>
            <a:ext cx="8712968" cy="646331"/>
          </a:xfrm>
          <a:prstGeom prst="rect">
            <a:avLst/>
          </a:prstGeom>
        </p:spPr>
        <p:txBody>
          <a:bodyPr wrap="square">
            <a:spAutoFit/>
          </a:bodyPr>
          <a:lstStyle/>
          <a:p>
            <a:pPr algn="ctr"/>
            <a:r>
              <a:rPr lang="en-US" sz="3600" b="1" dirty="0" smtClean="0">
                <a:solidFill>
                  <a:srgbClr val="C00000"/>
                </a:solidFill>
                <a:latin typeface="Times New Roman" pitchFamily="18" charset="0"/>
                <a:cs typeface="Times New Roman" pitchFamily="18" charset="0"/>
              </a:rPr>
              <a:t> </a:t>
            </a:r>
            <a:r>
              <a:rPr lang="en-US" sz="3600" b="1" dirty="0" smtClean="0">
                <a:solidFill>
                  <a:srgbClr val="0E015F"/>
                </a:solidFill>
                <a:latin typeface="Times New Roman" pitchFamily="18" charset="0"/>
                <a:cs typeface="Times New Roman" pitchFamily="18" charset="0"/>
              </a:rPr>
              <a:t>PISTON</a:t>
            </a:r>
            <a:endParaRPr lang="vi-VN" sz="3600" dirty="0">
              <a:solidFill>
                <a:srgbClr val="0E015F"/>
              </a:solidFill>
              <a:latin typeface="Times New Roman" pitchFamily="18" charset="0"/>
              <a:cs typeface="Times New Roman" pitchFamily="18" charset="0"/>
            </a:endParaRPr>
          </a:p>
        </p:txBody>
      </p:sp>
      <p:pic>
        <p:nvPicPr>
          <p:cNvPr id="8"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635896" y="2636912"/>
            <a:ext cx="4968552" cy="33592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Date Placeholder 1"/>
          <p:cNvSpPr>
            <a:spLocks noGrp="1"/>
          </p:cNvSpPr>
          <p:nvPr>
            <p:ph type="dt" sz="half" idx="10"/>
          </p:nvPr>
        </p:nvSpPr>
        <p:spPr>
          <a:xfrm>
            <a:off x="304800" y="6353628"/>
            <a:ext cx="2286000" cy="365125"/>
          </a:xfrm>
        </p:spPr>
        <p:txBody>
          <a:bodyPr/>
          <a:lstStyle/>
          <a:p>
            <a:r>
              <a:rPr lang="en-US" sz="1300" i="1" smtClean="0">
                <a:latin typeface="Times New Roman" pitchFamily="18" charset="0"/>
                <a:cs typeface="Times New Roman" pitchFamily="18" charset="0"/>
              </a:rPr>
              <a:t>Nguyên lý động cơ đốt trong</a:t>
            </a:r>
            <a:endParaRPr lang="en-US" sz="1300" i="1">
              <a:latin typeface="Times New Roman" pitchFamily="18" charset="0"/>
              <a:cs typeface="Times New Roman" pitchFamily="18" charset="0"/>
            </a:endParaRPr>
          </a:p>
        </p:txBody>
      </p:sp>
      <p:sp>
        <p:nvSpPr>
          <p:cNvPr id="10" name="Footer Placeholder 2"/>
          <p:cNvSpPr>
            <a:spLocks noGrp="1"/>
          </p:cNvSpPr>
          <p:nvPr>
            <p:ph type="ftr" sz="quarter" idx="11"/>
          </p:nvPr>
        </p:nvSpPr>
        <p:spPr>
          <a:xfrm>
            <a:off x="3203848" y="6304235"/>
            <a:ext cx="4392488" cy="365125"/>
          </a:xfrm>
        </p:spPr>
        <p:txBody>
          <a:bodyPr/>
          <a:lstStyle/>
          <a:p>
            <a:r>
              <a:rPr lang="en-US" sz="1300" i="1" smtClean="0">
                <a:latin typeface="Times New Roman" pitchFamily="18" charset="0"/>
                <a:cs typeface="Times New Roman" pitchFamily="18" charset="0"/>
              </a:rPr>
              <a:t>Chương 3: Nhóm Piston – Trục khuỷu – Thanh truyền – Bánh đà</a:t>
            </a:r>
            <a:endParaRPr lang="en-US" sz="1300" i="1">
              <a:latin typeface="Times New Roman" pitchFamily="18" charset="0"/>
              <a:cs typeface="Times New Roman" pitchFamily="18" charset="0"/>
            </a:endParaRPr>
          </a:p>
        </p:txBody>
      </p:sp>
      <p:sp>
        <p:nvSpPr>
          <p:cNvPr id="11" name="Slide Number Placeholder 3"/>
          <p:cNvSpPr>
            <a:spLocks noGrp="1"/>
          </p:cNvSpPr>
          <p:nvPr>
            <p:ph type="sldNum" sz="quarter" idx="12"/>
          </p:nvPr>
        </p:nvSpPr>
        <p:spPr>
          <a:xfrm>
            <a:off x="7467600" y="6340475"/>
            <a:ext cx="1219200" cy="365125"/>
          </a:xfrm>
        </p:spPr>
        <p:txBody>
          <a:bodyPr/>
          <a:lstStyle/>
          <a:p>
            <a:fld id="{B6F15528-21DE-4FAA-801E-634DDDAF4B2B}" type="slidenum">
              <a:rPr lang="en-US" sz="1300" i="1" smtClean="0">
                <a:latin typeface="Times New Roman" pitchFamily="18" charset="0"/>
                <a:cs typeface="Times New Roman" pitchFamily="18" charset="0"/>
              </a:rPr>
              <a:pPr/>
              <a:t>21</a:t>
            </a:fld>
            <a:endParaRPr lang="en-US" sz="1300" i="1">
              <a:latin typeface="Times New Roman" pitchFamily="18" charset="0"/>
              <a:cs typeface="Times New Roman" pitchFamily="18" charset="0"/>
            </a:endParaRPr>
          </a:p>
        </p:txBody>
      </p:sp>
      <p:sp>
        <p:nvSpPr>
          <p:cNvPr id="3" name="Rectangle 2"/>
          <p:cNvSpPr/>
          <p:nvPr/>
        </p:nvSpPr>
        <p:spPr>
          <a:xfrm>
            <a:off x="0" y="836712"/>
            <a:ext cx="8712968" cy="7232749"/>
          </a:xfrm>
          <a:prstGeom prst="rect">
            <a:avLst/>
          </a:prstGeom>
        </p:spPr>
        <p:txBody>
          <a:bodyPr wrap="square">
            <a:spAutoFit/>
          </a:bodyPr>
          <a:lstStyle/>
          <a:p>
            <a:pPr algn="just">
              <a:spcBef>
                <a:spcPts val="600"/>
              </a:spcBef>
              <a:spcAft>
                <a:spcPts val="600"/>
              </a:spcAft>
            </a:pPr>
            <a:r>
              <a:rPr lang="en-US" sz="2800" b="1" dirty="0" smtClean="0">
                <a:solidFill>
                  <a:srgbClr val="C00000"/>
                </a:solidFill>
                <a:latin typeface="Times New Roman" pitchFamily="18" charset="0"/>
                <a:cs typeface="Times New Roman" pitchFamily="18" charset="0"/>
              </a:rPr>
              <a:t>   </a:t>
            </a:r>
            <a:r>
              <a:rPr lang="vi-VN" sz="2800" b="1" dirty="0" smtClean="0">
                <a:solidFill>
                  <a:srgbClr val="0E015F"/>
                </a:solidFill>
                <a:latin typeface="Times New Roman" pitchFamily="18" charset="0"/>
                <a:cs typeface="Times New Roman" pitchFamily="18" charset="0"/>
              </a:rPr>
              <a:t>4. Kết cấu piston:</a:t>
            </a:r>
            <a:endParaRPr lang="en-US" sz="2800" b="1" dirty="0" smtClean="0">
              <a:solidFill>
                <a:srgbClr val="0E015F"/>
              </a:solidFill>
              <a:latin typeface="Times New Roman" pitchFamily="18" charset="0"/>
              <a:cs typeface="Times New Roman" pitchFamily="18" charset="0"/>
            </a:endParaRPr>
          </a:p>
          <a:p>
            <a:pPr algn="just">
              <a:spcBef>
                <a:spcPts val="600"/>
              </a:spcBef>
              <a:spcAft>
                <a:spcPts val="600"/>
              </a:spcAft>
            </a:pPr>
            <a:r>
              <a:rPr lang="en-US" sz="2800" dirty="0" smtClean="0">
                <a:solidFill>
                  <a:srgbClr val="0E015F"/>
                </a:solidFill>
                <a:latin typeface="Times New Roman" pitchFamily="18" charset="0"/>
                <a:cs typeface="Times New Roman" pitchFamily="18" charset="0"/>
              </a:rPr>
              <a:t>   4.2. </a:t>
            </a:r>
            <a:r>
              <a:rPr lang="vi-VN" sz="2800" dirty="0" smtClean="0">
                <a:solidFill>
                  <a:srgbClr val="0E015F"/>
                </a:solidFill>
                <a:latin typeface="Times New Roman" pitchFamily="18" charset="0"/>
                <a:cs typeface="Times New Roman" pitchFamily="18" charset="0"/>
              </a:rPr>
              <a:t>Đầu piston:</a:t>
            </a:r>
            <a:endParaRPr lang="en-US" sz="2800" dirty="0" smtClean="0">
              <a:solidFill>
                <a:srgbClr val="0E015F"/>
              </a:solidFill>
              <a:latin typeface="Times New Roman" pitchFamily="18" charset="0"/>
              <a:cs typeface="Times New Roman" pitchFamily="18" charset="0"/>
            </a:endParaRPr>
          </a:p>
          <a:p>
            <a:pPr algn="just">
              <a:spcBef>
                <a:spcPts val="600"/>
              </a:spcBef>
              <a:spcAft>
                <a:spcPts val="600"/>
              </a:spcAft>
            </a:pPr>
            <a:r>
              <a:rPr lang="en-US" sz="2800" b="1" dirty="0" smtClean="0">
                <a:latin typeface="Times New Roman" pitchFamily="18" charset="0"/>
                <a:cs typeface="Times New Roman" pitchFamily="18" charset="0"/>
              </a:rPr>
              <a:t>    - </a:t>
            </a:r>
            <a:r>
              <a:rPr lang="vi-VN" sz="2800" b="1" dirty="0" smtClean="0">
                <a:latin typeface="Times New Roman" pitchFamily="18" charset="0"/>
                <a:cs typeface="Times New Roman" pitchFamily="18" charset="0"/>
              </a:rPr>
              <a:t>Vấn đề tản nhiệt</a:t>
            </a:r>
            <a:r>
              <a:rPr lang="vi-VN" sz="2800" dirty="0" smtClean="0">
                <a:latin typeface="Times New Roman" pitchFamily="18" charset="0"/>
                <a:cs typeface="Times New Roman" pitchFamily="18" charset="0"/>
              </a:rPr>
              <a:t>:</a:t>
            </a:r>
            <a:r>
              <a:rPr lang="en-US" sz="2800" dirty="0" smtClean="0">
                <a:latin typeface="Times New Roman" pitchFamily="18" charset="0"/>
                <a:cs typeface="Times New Roman" pitchFamily="18" charset="0"/>
              </a:rPr>
              <a:t> </a:t>
            </a:r>
            <a:r>
              <a:rPr lang="vi-VN" sz="2800" dirty="0" smtClean="0">
                <a:latin typeface="Times New Roman" pitchFamily="18" charset="0"/>
                <a:cs typeface="Times New Roman" pitchFamily="18" charset="0"/>
              </a:rPr>
              <a:t>phải bố trí các gân tản nhiệt, lỗ phun nhớt ở dưới đỉnh piston.</a:t>
            </a:r>
            <a:endParaRPr lang="en-US" sz="2800" dirty="0" smtClean="0">
              <a:latin typeface="Times New Roman" pitchFamily="18" charset="0"/>
              <a:cs typeface="Times New Roman" pitchFamily="18" charset="0"/>
            </a:endParaRPr>
          </a:p>
          <a:p>
            <a:pPr algn="just">
              <a:spcBef>
                <a:spcPts val="600"/>
              </a:spcBef>
              <a:spcAft>
                <a:spcPts val="600"/>
              </a:spcAft>
            </a:pPr>
            <a:r>
              <a:rPr lang="vi-VN" sz="2800" dirty="0" smtClean="0">
                <a:latin typeface="Times New Roman" pitchFamily="18" charset="0"/>
                <a:cs typeface="Times New Roman" pitchFamily="18" charset="0"/>
              </a:rPr>
              <a:t>Để tản nhiệt tốt thường dùng các kết cấu đầu piston sau:</a:t>
            </a:r>
            <a:endParaRPr lang="en-US" sz="2800" dirty="0" smtClean="0">
              <a:latin typeface="Times New Roman" pitchFamily="18" charset="0"/>
              <a:cs typeface="Times New Roman" pitchFamily="18" charset="0"/>
            </a:endParaRPr>
          </a:p>
          <a:p>
            <a:pPr algn="just">
              <a:spcBef>
                <a:spcPts val="600"/>
              </a:spcBef>
              <a:spcAft>
                <a:spcPts val="600"/>
              </a:spcAft>
            </a:pPr>
            <a:r>
              <a:rPr lang="en-US" sz="2800" dirty="0" smtClean="0">
                <a:latin typeface="Times New Roman" pitchFamily="18" charset="0"/>
                <a:cs typeface="Times New Roman" pitchFamily="18" charset="0"/>
              </a:rPr>
              <a:t>  </a:t>
            </a:r>
            <a:r>
              <a:rPr lang="vi-VN" sz="2800" dirty="0" smtClean="0">
                <a:latin typeface="Times New Roman" pitchFamily="18" charset="0"/>
                <a:cs typeface="Times New Roman" pitchFamily="18" charset="0"/>
              </a:rPr>
              <a:t>+ Phần chuyển tiếp giữa đỉnh và đầu có bán kính R lớn</a:t>
            </a:r>
            <a:endParaRPr lang="en-US" sz="2800" dirty="0" smtClean="0">
              <a:latin typeface="Times New Roman" pitchFamily="18" charset="0"/>
              <a:cs typeface="Times New Roman" pitchFamily="18" charset="0"/>
            </a:endParaRPr>
          </a:p>
          <a:p>
            <a:pPr algn="just">
              <a:spcBef>
                <a:spcPts val="600"/>
              </a:spcBef>
              <a:spcAft>
                <a:spcPts val="600"/>
              </a:spcAft>
            </a:pPr>
            <a:r>
              <a:rPr lang="en-US" sz="2800" dirty="0" smtClean="0">
                <a:latin typeface="Times New Roman" pitchFamily="18" charset="0"/>
                <a:cs typeface="Times New Roman" pitchFamily="18" charset="0"/>
              </a:rPr>
              <a:t>  </a:t>
            </a:r>
            <a:r>
              <a:rPr lang="vi-VN" sz="2800" dirty="0" smtClean="0">
                <a:latin typeface="Times New Roman" pitchFamily="18" charset="0"/>
                <a:cs typeface="Times New Roman" pitchFamily="18" charset="0"/>
              </a:rPr>
              <a:t>+ Dùng gân tản nhiệt ở dưới đỉnh piston</a:t>
            </a:r>
            <a:endParaRPr lang="en-US" sz="2800" dirty="0" smtClean="0">
              <a:latin typeface="Times New Roman" pitchFamily="18" charset="0"/>
              <a:cs typeface="Times New Roman" pitchFamily="18" charset="0"/>
            </a:endParaRPr>
          </a:p>
          <a:p>
            <a:pPr algn="just">
              <a:spcBef>
                <a:spcPts val="600"/>
              </a:spcBef>
              <a:spcAft>
                <a:spcPts val="600"/>
              </a:spcAft>
            </a:pPr>
            <a:r>
              <a:rPr lang="en-US" sz="2800" dirty="0" smtClean="0">
                <a:latin typeface="Times New Roman" pitchFamily="18" charset="0"/>
                <a:cs typeface="Times New Roman" pitchFamily="18" charset="0"/>
              </a:rPr>
              <a:t>  </a:t>
            </a:r>
            <a:r>
              <a:rPr lang="vi-VN" sz="2800" dirty="0" smtClean="0">
                <a:latin typeface="Times New Roman" pitchFamily="18" charset="0"/>
                <a:cs typeface="Times New Roman" pitchFamily="18" charset="0"/>
              </a:rPr>
              <a:t>+ Dùng rãnh ngăn nhiệt để giảm lượng nhiệt truyền cho  secmăng thứ nhất</a:t>
            </a:r>
            <a:endParaRPr lang="en-US" sz="2800" dirty="0" smtClean="0">
              <a:latin typeface="Times New Roman" pitchFamily="18" charset="0"/>
              <a:cs typeface="Times New Roman" pitchFamily="18" charset="0"/>
            </a:endParaRPr>
          </a:p>
          <a:p>
            <a:pPr algn="just">
              <a:spcBef>
                <a:spcPts val="600"/>
              </a:spcBef>
              <a:spcAft>
                <a:spcPts val="600"/>
              </a:spcAft>
            </a:pPr>
            <a:r>
              <a:rPr lang="en-US" sz="2800" dirty="0" smtClean="0">
                <a:latin typeface="Times New Roman" pitchFamily="18" charset="0"/>
                <a:cs typeface="Times New Roman" pitchFamily="18" charset="0"/>
              </a:rPr>
              <a:t>  </a:t>
            </a:r>
            <a:r>
              <a:rPr lang="vi-VN" sz="2800" dirty="0" smtClean="0">
                <a:latin typeface="Times New Roman" pitchFamily="18" charset="0"/>
                <a:cs typeface="Times New Roman" pitchFamily="18" charset="0"/>
              </a:rPr>
              <a:t>+ Làm mát đỉnh piston</a:t>
            </a:r>
          </a:p>
          <a:p>
            <a:pPr algn="just">
              <a:spcBef>
                <a:spcPts val="600"/>
              </a:spcBef>
              <a:spcAft>
                <a:spcPts val="600"/>
              </a:spcAft>
            </a:pPr>
            <a:endParaRPr lang="en-US" sz="2800" dirty="0" smtClean="0">
              <a:solidFill>
                <a:srgbClr val="0E015F"/>
              </a:solidFill>
              <a:latin typeface="Times New Roman" pitchFamily="18" charset="0"/>
              <a:cs typeface="Times New Roman" pitchFamily="18" charset="0"/>
            </a:endParaRPr>
          </a:p>
          <a:p>
            <a:pPr algn="just">
              <a:spcBef>
                <a:spcPts val="600"/>
              </a:spcBef>
              <a:spcAft>
                <a:spcPts val="600"/>
              </a:spcAft>
            </a:pPr>
            <a:endParaRPr lang="en-US" sz="2800" dirty="0" smtClean="0">
              <a:solidFill>
                <a:srgbClr val="0E015F"/>
              </a:solidFill>
              <a:latin typeface="Times New Roman" pitchFamily="18" charset="0"/>
              <a:cs typeface="Times New Roman" pitchFamily="18" charset="0"/>
            </a:endParaRPr>
          </a:p>
          <a:p>
            <a:pPr algn="just">
              <a:spcBef>
                <a:spcPts val="600"/>
              </a:spcBef>
              <a:spcAft>
                <a:spcPts val="600"/>
              </a:spcAft>
            </a:pPr>
            <a:r>
              <a:rPr lang="en-US" sz="2800" dirty="0" smtClean="0">
                <a:solidFill>
                  <a:srgbClr val="0E015F"/>
                </a:solidFill>
                <a:latin typeface="Times New Roman" pitchFamily="18" charset="0"/>
                <a:cs typeface="Times New Roman" pitchFamily="18" charset="0"/>
              </a:rPr>
              <a:t>	</a:t>
            </a:r>
            <a:endParaRPr lang="vi-VN" sz="2800" dirty="0">
              <a:latin typeface="Times New Roman" pitchFamily="18" charset="0"/>
              <a:cs typeface="Times New Roman" pitchFamily="18" charset="0"/>
            </a:endParaRPr>
          </a:p>
        </p:txBody>
      </p:sp>
      <p:sp>
        <p:nvSpPr>
          <p:cNvPr id="7" name="Rectangle 6"/>
          <p:cNvSpPr/>
          <p:nvPr/>
        </p:nvSpPr>
        <p:spPr>
          <a:xfrm>
            <a:off x="251520" y="76200"/>
            <a:ext cx="8712968" cy="646331"/>
          </a:xfrm>
          <a:prstGeom prst="rect">
            <a:avLst/>
          </a:prstGeom>
        </p:spPr>
        <p:txBody>
          <a:bodyPr wrap="square">
            <a:spAutoFit/>
          </a:bodyPr>
          <a:lstStyle/>
          <a:p>
            <a:pPr algn="ctr"/>
            <a:r>
              <a:rPr lang="en-US" sz="3600" b="1" dirty="0" smtClean="0">
                <a:solidFill>
                  <a:srgbClr val="C00000"/>
                </a:solidFill>
                <a:latin typeface="Times New Roman" pitchFamily="18" charset="0"/>
                <a:cs typeface="Times New Roman" pitchFamily="18" charset="0"/>
              </a:rPr>
              <a:t> </a:t>
            </a:r>
            <a:r>
              <a:rPr lang="en-US" sz="3600" b="1" dirty="0" smtClean="0">
                <a:solidFill>
                  <a:srgbClr val="0E015F"/>
                </a:solidFill>
                <a:latin typeface="Times New Roman" pitchFamily="18" charset="0"/>
                <a:cs typeface="Times New Roman" pitchFamily="18" charset="0"/>
              </a:rPr>
              <a:t>PISTON</a:t>
            </a:r>
            <a:endParaRPr lang="vi-VN" sz="3600" dirty="0">
              <a:solidFill>
                <a:srgbClr val="0E015F"/>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Date Placeholder 1"/>
          <p:cNvSpPr>
            <a:spLocks noGrp="1"/>
          </p:cNvSpPr>
          <p:nvPr>
            <p:ph type="dt" sz="half" idx="10"/>
          </p:nvPr>
        </p:nvSpPr>
        <p:spPr>
          <a:xfrm>
            <a:off x="304800" y="6353628"/>
            <a:ext cx="2286000" cy="365125"/>
          </a:xfrm>
        </p:spPr>
        <p:txBody>
          <a:bodyPr/>
          <a:lstStyle/>
          <a:p>
            <a:r>
              <a:rPr lang="en-US" sz="1300" i="1" smtClean="0">
                <a:latin typeface="Times New Roman" pitchFamily="18" charset="0"/>
                <a:cs typeface="Times New Roman" pitchFamily="18" charset="0"/>
              </a:rPr>
              <a:t>Nguyên lý động cơ đốt trong</a:t>
            </a:r>
            <a:endParaRPr lang="en-US" sz="1300" i="1">
              <a:latin typeface="Times New Roman" pitchFamily="18" charset="0"/>
              <a:cs typeface="Times New Roman" pitchFamily="18" charset="0"/>
            </a:endParaRPr>
          </a:p>
        </p:txBody>
      </p:sp>
      <p:sp>
        <p:nvSpPr>
          <p:cNvPr id="10" name="Footer Placeholder 2"/>
          <p:cNvSpPr>
            <a:spLocks noGrp="1"/>
          </p:cNvSpPr>
          <p:nvPr>
            <p:ph type="ftr" sz="quarter" idx="11"/>
          </p:nvPr>
        </p:nvSpPr>
        <p:spPr>
          <a:xfrm>
            <a:off x="3203848" y="6304235"/>
            <a:ext cx="4392488" cy="365125"/>
          </a:xfrm>
        </p:spPr>
        <p:txBody>
          <a:bodyPr/>
          <a:lstStyle/>
          <a:p>
            <a:r>
              <a:rPr lang="en-US" sz="1300" i="1" smtClean="0">
                <a:latin typeface="Times New Roman" pitchFamily="18" charset="0"/>
                <a:cs typeface="Times New Roman" pitchFamily="18" charset="0"/>
              </a:rPr>
              <a:t>Chương 3: Nhóm Piston – Trục khuỷu – Thanh truyền – Bánh đà</a:t>
            </a:r>
            <a:endParaRPr lang="en-US" sz="1300" i="1">
              <a:latin typeface="Times New Roman" pitchFamily="18" charset="0"/>
              <a:cs typeface="Times New Roman" pitchFamily="18" charset="0"/>
            </a:endParaRPr>
          </a:p>
        </p:txBody>
      </p:sp>
      <p:sp>
        <p:nvSpPr>
          <p:cNvPr id="11" name="Slide Number Placeholder 3"/>
          <p:cNvSpPr>
            <a:spLocks noGrp="1"/>
          </p:cNvSpPr>
          <p:nvPr>
            <p:ph type="sldNum" sz="quarter" idx="12"/>
          </p:nvPr>
        </p:nvSpPr>
        <p:spPr>
          <a:xfrm>
            <a:off x="7467600" y="6340475"/>
            <a:ext cx="1219200" cy="365125"/>
          </a:xfrm>
        </p:spPr>
        <p:txBody>
          <a:bodyPr/>
          <a:lstStyle/>
          <a:p>
            <a:fld id="{B6F15528-21DE-4FAA-801E-634DDDAF4B2B}" type="slidenum">
              <a:rPr lang="en-US" sz="1300" i="1" smtClean="0">
                <a:latin typeface="Times New Roman" pitchFamily="18" charset="0"/>
                <a:cs typeface="Times New Roman" pitchFamily="18" charset="0"/>
              </a:rPr>
              <a:pPr/>
              <a:t>22</a:t>
            </a:fld>
            <a:endParaRPr lang="en-US" sz="1300" i="1">
              <a:latin typeface="Times New Roman" pitchFamily="18" charset="0"/>
              <a:cs typeface="Times New Roman" pitchFamily="18" charset="0"/>
            </a:endParaRPr>
          </a:p>
        </p:txBody>
      </p:sp>
      <p:sp>
        <p:nvSpPr>
          <p:cNvPr id="3" name="Rectangle 2"/>
          <p:cNvSpPr/>
          <p:nvPr/>
        </p:nvSpPr>
        <p:spPr>
          <a:xfrm>
            <a:off x="0" y="836712"/>
            <a:ext cx="8712968" cy="5047536"/>
          </a:xfrm>
          <a:prstGeom prst="rect">
            <a:avLst/>
          </a:prstGeom>
        </p:spPr>
        <p:txBody>
          <a:bodyPr wrap="square">
            <a:spAutoFit/>
          </a:bodyPr>
          <a:lstStyle/>
          <a:p>
            <a:pPr algn="just">
              <a:spcBef>
                <a:spcPts val="600"/>
              </a:spcBef>
              <a:spcAft>
                <a:spcPts val="600"/>
              </a:spcAft>
            </a:pPr>
            <a:r>
              <a:rPr lang="en-US" sz="2800" b="1" dirty="0" smtClean="0">
                <a:solidFill>
                  <a:srgbClr val="C00000"/>
                </a:solidFill>
                <a:latin typeface="Times New Roman" pitchFamily="18" charset="0"/>
                <a:cs typeface="Times New Roman" pitchFamily="18" charset="0"/>
              </a:rPr>
              <a:t>   </a:t>
            </a:r>
            <a:r>
              <a:rPr lang="vi-VN" sz="2800" b="1" dirty="0" smtClean="0">
                <a:solidFill>
                  <a:srgbClr val="0E015F"/>
                </a:solidFill>
                <a:latin typeface="Times New Roman" pitchFamily="18" charset="0"/>
                <a:cs typeface="Times New Roman" pitchFamily="18" charset="0"/>
              </a:rPr>
              <a:t>4. Kết cấu piston:</a:t>
            </a:r>
            <a:endParaRPr lang="en-US" sz="2800" b="1" dirty="0" smtClean="0">
              <a:solidFill>
                <a:srgbClr val="0E015F"/>
              </a:solidFill>
              <a:latin typeface="Times New Roman" pitchFamily="18" charset="0"/>
              <a:cs typeface="Times New Roman" pitchFamily="18" charset="0"/>
            </a:endParaRPr>
          </a:p>
          <a:p>
            <a:pPr algn="just">
              <a:spcBef>
                <a:spcPts val="600"/>
              </a:spcBef>
              <a:spcAft>
                <a:spcPts val="600"/>
              </a:spcAft>
            </a:pPr>
            <a:r>
              <a:rPr lang="en-US" sz="2800" dirty="0" smtClean="0">
                <a:solidFill>
                  <a:srgbClr val="0E015F"/>
                </a:solidFill>
                <a:latin typeface="Times New Roman" pitchFamily="18" charset="0"/>
                <a:cs typeface="Times New Roman" pitchFamily="18" charset="0"/>
              </a:rPr>
              <a:t>   4.2. </a:t>
            </a:r>
            <a:r>
              <a:rPr lang="vi-VN" sz="2800" dirty="0" smtClean="0">
                <a:solidFill>
                  <a:srgbClr val="0E015F"/>
                </a:solidFill>
                <a:latin typeface="Times New Roman" pitchFamily="18" charset="0"/>
                <a:cs typeface="Times New Roman" pitchFamily="18" charset="0"/>
              </a:rPr>
              <a:t>Đầu piston:</a:t>
            </a:r>
            <a:endParaRPr lang="en-US" sz="2800" dirty="0" smtClean="0">
              <a:solidFill>
                <a:srgbClr val="0E015F"/>
              </a:solidFill>
              <a:latin typeface="Times New Roman" pitchFamily="18" charset="0"/>
              <a:cs typeface="Times New Roman" pitchFamily="18" charset="0"/>
            </a:endParaRPr>
          </a:p>
          <a:p>
            <a:pPr algn="just">
              <a:spcBef>
                <a:spcPts val="600"/>
              </a:spcBef>
              <a:spcAft>
                <a:spcPts val="600"/>
              </a:spcAft>
            </a:pPr>
            <a:r>
              <a:rPr lang="en-US" sz="2800" b="1" dirty="0" smtClean="0">
                <a:latin typeface="Times New Roman" pitchFamily="18" charset="0"/>
                <a:cs typeface="Times New Roman" pitchFamily="18" charset="0"/>
              </a:rPr>
              <a:t>    - </a:t>
            </a:r>
            <a:r>
              <a:rPr lang="vi-VN" sz="2800" b="1" dirty="0" smtClean="0">
                <a:latin typeface="Times New Roman" pitchFamily="18" charset="0"/>
                <a:cs typeface="Times New Roman" pitchFamily="18" charset="0"/>
              </a:rPr>
              <a:t>Vấn đề </a:t>
            </a:r>
            <a:r>
              <a:rPr lang="en-US" sz="2800" b="1" dirty="0" err="1" smtClean="0">
                <a:latin typeface="Times New Roman" pitchFamily="18" charset="0"/>
                <a:cs typeface="Times New Roman" pitchFamily="18" charset="0"/>
              </a:rPr>
              <a:t>bao</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kín</a:t>
            </a:r>
            <a:r>
              <a:rPr lang="en-US" sz="2800" b="1" dirty="0" smtClean="0">
                <a:latin typeface="Times New Roman" pitchFamily="18" charset="0"/>
                <a:cs typeface="Times New Roman" pitchFamily="18" charset="0"/>
              </a:rPr>
              <a:t>:</a:t>
            </a:r>
            <a:r>
              <a:rPr lang="vi-VN" sz="2800" b="1" i="1" dirty="0" smtClean="0">
                <a:solidFill>
                  <a:srgbClr val="C00000"/>
                </a:solidFill>
                <a:latin typeface="Times New Roman" pitchFamily="18" charset="0"/>
                <a:cs typeface="Times New Roman" pitchFamily="18" charset="0"/>
              </a:rPr>
              <a:t> </a:t>
            </a:r>
            <a:endParaRPr lang="en-US" sz="2800" b="1" i="1" dirty="0" smtClean="0">
              <a:solidFill>
                <a:srgbClr val="C00000"/>
              </a:solidFill>
              <a:latin typeface="Times New Roman" pitchFamily="18" charset="0"/>
              <a:cs typeface="Times New Roman" pitchFamily="18" charset="0"/>
            </a:endParaRPr>
          </a:p>
          <a:p>
            <a:pPr algn="just">
              <a:spcBef>
                <a:spcPts val="600"/>
              </a:spcBef>
              <a:spcAft>
                <a:spcPts val="600"/>
              </a:spcAft>
            </a:pPr>
            <a:r>
              <a:rPr lang="en-US" sz="2800" b="1" i="1" dirty="0" smtClean="0">
                <a:solidFill>
                  <a:srgbClr val="C00000"/>
                </a:solidFill>
                <a:latin typeface="Times New Roman" pitchFamily="18" charset="0"/>
                <a:cs typeface="Times New Roman" pitchFamily="18" charset="0"/>
              </a:rPr>
              <a:t>	</a:t>
            </a:r>
            <a:r>
              <a:rPr lang="vi-VN" sz="2800" dirty="0" smtClean="0">
                <a:latin typeface="Times New Roman" pitchFamily="18" charset="0"/>
                <a:cs typeface="Times New Roman" pitchFamily="18" charset="0"/>
              </a:rPr>
              <a:t>Biện pháp  duy nhất là dùng xécmăng</a:t>
            </a:r>
            <a:endParaRPr lang="en-US" sz="2800" dirty="0" smtClean="0">
              <a:latin typeface="Times New Roman" pitchFamily="18" charset="0"/>
              <a:cs typeface="Times New Roman" pitchFamily="18" charset="0"/>
            </a:endParaRPr>
          </a:p>
          <a:p>
            <a:pPr algn="just">
              <a:spcBef>
                <a:spcPts val="600"/>
              </a:spcBef>
              <a:spcAft>
                <a:spcPts val="600"/>
              </a:spcAft>
            </a:pPr>
            <a:r>
              <a:rPr lang="en-US" sz="2800" dirty="0" smtClean="0">
                <a:latin typeface="Times New Roman" pitchFamily="18" charset="0"/>
                <a:cs typeface="Times New Roman" pitchFamily="18" charset="0"/>
              </a:rPr>
              <a:t>  	</a:t>
            </a:r>
            <a:r>
              <a:rPr lang="vi-VN" sz="2800" dirty="0" smtClean="0">
                <a:latin typeface="Times New Roman" pitchFamily="18" charset="0"/>
                <a:cs typeface="Times New Roman" pitchFamily="18" charset="0"/>
              </a:rPr>
              <a:t>Thông thường Pz càng cao, tốc độ càng thấp, đường kính xylanh càng lớn thì phải chọn  số segment càng nhiều.</a:t>
            </a:r>
            <a:endParaRPr lang="en-US" sz="2800" dirty="0" smtClean="0">
              <a:latin typeface="Times New Roman" pitchFamily="18" charset="0"/>
              <a:cs typeface="Times New Roman" pitchFamily="18" charset="0"/>
            </a:endParaRPr>
          </a:p>
          <a:p>
            <a:pPr algn="just">
              <a:spcBef>
                <a:spcPts val="600"/>
              </a:spcBef>
              <a:spcAft>
                <a:spcPts val="600"/>
              </a:spcAft>
            </a:pPr>
            <a:r>
              <a:rPr lang="en-US" sz="2800" dirty="0" smtClean="0">
                <a:latin typeface="Times New Roman" pitchFamily="18" charset="0"/>
                <a:cs typeface="Times New Roman" pitchFamily="18" charset="0"/>
              </a:rPr>
              <a:t>   </a:t>
            </a:r>
            <a:endParaRPr lang="en-US" sz="2800" dirty="0" smtClean="0">
              <a:solidFill>
                <a:srgbClr val="0E015F"/>
              </a:solidFill>
              <a:latin typeface="Times New Roman" pitchFamily="18" charset="0"/>
              <a:cs typeface="Times New Roman" pitchFamily="18" charset="0"/>
            </a:endParaRPr>
          </a:p>
          <a:p>
            <a:pPr algn="just">
              <a:spcBef>
                <a:spcPts val="600"/>
              </a:spcBef>
              <a:spcAft>
                <a:spcPts val="600"/>
              </a:spcAft>
            </a:pPr>
            <a:endParaRPr lang="en-US" sz="2800" dirty="0" smtClean="0">
              <a:solidFill>
                <a:srgbClr val="0E015F"/>
              </a:solidFill>
              <a:latin typeface="Times New Roman" pitchFamily="18" charset="0"/>
              <a:cs typeface="Times New Roman" pitchFamily="18" charset="0"/>
            </a:endParaRPr>
          </a:p>
          <a:p>
            <a:pPr algn="just">
              <a:spcBef>
                <a:spcPts val="600"/>
              </a:spcBef>
              <a:spcAft>
                <a:spcPts val="600"/>
              </a:spcAft>
            </a:pPr>
            <a:r>
              <a:rPr lang="en-US" sz="2800" dirty="0" smtClean="0">
                <a:solidFill>
                  <a:srgbClr val="0E015F"/>
                </a:solidFill>
                <a:latin typeface="Times New Roman" pitchFamily="18" charset="0"/>
                <a:cs typeface="Times New Roman" pitchFamily="18" charset="0"/>
              </a:rPr>
              <a:t>	</a:t>
            </a:r>
            <a:endParaRPr lang="vi-VN" sz="2800" dirty="0">
              <a:latin typeface="Times New Roman" pitchFamily="18" charset="0"/>
              <a:cs typeface="Times New Roman" pitchFamily="18" charset="0"/>
            </a:endParaRPr>
          </a:p>
        </p:txBody>
      </p:sp>
      <p:sp>
        <p:nvSpPr>
          <p:cNvPr id="7" name="Rectangle 6"/>
          <p:cNvSpPr/>
          <p:nvPr/>
        </p:nvSpPr>
        <p:spPr>
          <a:xfrm>
            <a:off x="251520" y="76200"/>
            <a:ext cx="8712968" cy="646331"/>
          </a:xfrm>
          <a:prstGeom prst="rect">
            <a:avLst/>
          </a:prstGeom>
        </p:spPr>
        <p:txBody>
          <a:bodyPr wrap="square">
            <a:spAutoFit/>
          </a:bodyPr>
          <a:lstStyle/>
          <a:p>
            <a:pPr algn="ctr"/>
            <a:r>
              <a:rPr lang="en-US" sz="3600" b="1" dirty="0" smtClean="0">
                <a:solidFill>
                  <a:srgbClr val="C00000"/>
                </a:solidFill>
                <a:latin typeface="Times New Roman" pitchFamily="18" charset="0"/>
                <a:cs typeface="Times New Roman" pitchFamily="18" charset="0"/>
              </a:rPr>
              <a:t> </a:t>
            </a:r>
            <a:r>
              <a:rPr lang="en-US" sz="3600" b="1" dirty="0" smtClean="0">
                <a:solidFill>
                  <a:srgbClr val="0E015F"/>
                </a:solidFill>
                <a:latin typeface="Times New Roman" pitchFamily="18" charset="0"/>
                <a:cs typeface="Times New Roman" pitchFamily="18" charset="0"/>
              </a:rPr>
              <a:t>PISTON</a:t>
            </a:r>
            <a:endParaRPr lang="vi-VN" sz="3600" dirty="0">
              <a:solidFill>
                <a:srgbClr val="0E015F"/>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Date Placeholder 1"/>
          <p:cNvSpPr>
            <a:spLocks noGrp="1"/>
          </p:cNvSpPr>
          <p:nvPr>
            <p:ph type="dt" sz="half" idx="10"/>
          </p:nvPr>
        </p:nvSpPr>
        <p:spPr>
          <a:xfrm>
            <a:off x="304800" y="6353628"/>
            <a:ext cx="2286000" cy="365125"/>
          </a:xfrm>
        </p:spPr>
        <p:txBody>
          <a:bodyPr/>
          <a:lstStyle/>
          <a:p>
            <a:r>
              <a:rPr lang="en-US" sz="1300" i="1" smtClean="0">
                <a:latin typeface="Times New Roman" pitchFamily="18" charset="0"/>
                <a:cs typeface="Times New Roman" pitchFamily="18" charset="0"/>
              </a:rPr>
              <a:t>Nguyên lý động cơ đốt trong</a:t>
            </a:r>
            <a:endParaRPr lang="en-US" sz="1300" i="1">
              <a:latin typeface="Times New Roman" pitchFamily="18" charset="0"/>
              <a:cs typeface="Times New Roman" pitchFamily="18" charset="0"/>
            </a:endParaRPr>
          </a:p>
        </p:txBody>
      </p:sp>
      <p:sp>
        <p:nvSpPr>
          <p:cNvPr id="10" name="Footer Placeholder 2"/>
          <p:cNvSpPr>
            <a:spLocks noGrp="1"/>
          </p:cNvSpPr>
          <p:nvPr>
            <p:ph type="ftr" sz="quarter" idx="11"/>
          </p:nvPr>
        </p:nvSpPr>
        <p:spPr>
          <a:xfrm>
            <a:off x="3203848" y="6304235"/>
            <a:ext cx="4392488" cy="365125"/>
          </a:xfrm>
        </p:spPr>
        <p:txBody>
          <a:bodyPr/>
          <a:lstStyle/>
          <a:p>
            <a:r>
              <a:rPr lang="en-US" sz="1300" i="1" smtClean="0">
                <a:latin typeface="Times New Roman" pitchFamily="18" charset="0"/>
                <a:cs typeface="Times New Roman" pitchFamily="18" charset="0"/>
              </a:rPr>
              <a:t>Chương 3: Nhóm Piston – Trục khuỷu – Thanh truyền – Bánh đà</a:t>
            </a:r>
            <a:endParaRPr lang="en-US" sz="1300" i="1">
              <a:latin typeface="Times New Roman" pitchFamily="18" charset="0"/>
              <a:cs typeface="Times New Roman" pitchFamily="18" charset="0"/>
            </a:endParaRPr>
          </a:p>
        </p:txBody>
      </p:sp>
      <p:sp>
        <p:nvSpPr>
          <p:cNvPr id="11" name="Slide Number Placeholder 3"/>
          <p:cNvSpPr>
            <a:spLocks noGrp="1"/>
          </p:cNvSpPr>
          <p:nvPr>
            <p:ph type="sldNum" sz="quarter" idx="12"/>
          </p:nvPr>
        </p:nvSpPr>
        <p:spPr>
          <a:xfrm>
            <a:off x="7467600" y="6340475"/>
            <a:ext cx="1219200" cy="365125"/>
          </a:xfrm>
        </p:spPr>
        <p:txBody>
          <a:bodyPr/>
          <a:lstStyle/>
          <a:p>
            <a:fld id="{B6F15528-21DE-4FAA-801E-634DDDAF4B2B}" type="slidenum">
              <a:rPr lang="en-US" sz="1300" i="1" smtClean="0">
                <a:latin typeface="Times New Roman" pitchFamily="18" charset="0"/>
                <a:cs typeface="Times New Roman" pitchFamily="18" charset="0"/>
              </a:rPr>
              <a:pPr/>
              <a:t>23</a:t>
            </a:fld>
            <a:endParaRPr lang="en-US" sz="1300" i="1">
              <a:latin typeface="Times New Roman" pitchFamily="18" charset="0"/>
              <a:cs typeface="Times New Roman" pitchFamily="18" charset="0"/>
            </a:endParaRPr>
          </a:p>
        </p:txBody>
      </p:sp>
      <p:sp>
        <p:nvSpPr>
          <p:cNvPr id="3" name="Rectangle 2"/>
          <p:cNvSpPr/>
          <p:nvPr/>
        </p:nvSpPr>
        <p:spPr>
          <a:xfrm>
            <a:off x="0" y="836712"/>
            <a:ext cx="8712968" cy="3293209"/>
          </a:xfrm>
          <a:prstGeom prst="rect">
            <a:avLst/>
          </a:prstGeom>
        </p:spPr>
        <p:txBody>
          <a:bodyPr wrap="square">
            <a:spAutoFit/>
          </a:bodyPr>
          <a:lstStyle/>
          <a:p>
            <a:pPr algn="just">
              <a:spcBef>
                <a:spcPts val="600"/>
              </a:spcBef>
              <a:spcAft>
                <a:spcPts val="600"/>
              </a:spcAft>
            </a:pPr>
            <a:r>
              <a:rPr lang="en-US" sz="2800" b="1" dirty="0" smtClean="0">
                <a:solidFill>
                  <a:srgbClr val="C00000"/>
                </a:solidFill>
                <a:latin typeface="Times New Roman" pitchFamily="18" charset="0"/>
                <a:cs typeface="Times New Roman" pitchFamily="18" charset="0"/>
              </a:rPr>
              <a:t>   </a:t>
            </a:r>
            <a:r>
              <a:rPr lang="vi-VN" sz="2800" b="1" dirty="0" smtClean="0">
                <a:solidFill>
                  <a:srgbClr val="0E015F"/>
                </a:solidFill>
                <a:latin typeface="Times New Roman" pitchFamily="18" charset="0"/>
                <a:cs typeface="Times New Roman" pitchFamily="18" charset="0"/>
              </a:rPr>
              <a:t>4. Kết cấu piston:</a:t>
            </a:r>
            <a:endParaRPr lang="en-US" sz="2800" b="1" dirty="0" smtClean="0">
              <a:solidFill>
                <a:srgbClr val="0E015F"/>
              </a:solidFill>
              <a:latin typeface="Times New Roman" pitchFamily="18" charset="0"/>
              <a:cs typeface="Times New Roman" pitchFamily="18" charset="0"/>
            </a:endParaRPr>
          </a:p>
          <a:p>
            <a:pPr algn="just">
              <a:spcBef>
                <a:spcPts val="600"/>
              </a:spcBef>
              <a:spcAft>
                <a:spcPts val="600"/>
              </a:spcAft>
            </a:pPr>
            <a:r>
              <a:rPr lang="en-US" sz="2800" dirty="0" smtClean="0">
                <a:solidFill>
                  <a:srgbClr val="0E015F"/>
                </a:solidFill>
                <a:latin typeface="Times New Roman" pitchFamily="18" charset="0"/>
                <a:cs typeface="Times New Roman" pitchFamily="18" charset="0"/>
              </a:rPr>
              <a:t>   4.2. </a:t>
            </a:r>
            <a:r>
              <a:rPr lang="vi-VN" sz="2800" dirty="0" smtClean="0">
                <a:solidFill>
                  <a:srgbClr val="0E015F"/>
                </a:solidFill>
                <a:latin typeface="Times New Roman" pitchFamily="18" charset="0"/>
                <a:cs typeface="Times New Roman" pitchFamily="18" charset="0"/>
              </a:rPr>
              <a:t>Đầu piston:</a:t>
            </a:r>
            <a:endParaRPr lang="en-US" sz="2800" dirty="0" smtClean="0">
              <a:solidFill>
                <a:srgbClr val="0E015F"/>
              </a:solidFill>
              <a:latin typeface="Times New Roman" pitchFamily="18" charset="0"/>
              <a:cs typeface="Times New Roman" pitchFamily="18" charset="0"/>
            </a:endParaRPr>
          </a:p>
          <a:p>
            <a:pPr algn="just">
              <a:spcBef>
                <a:spcPts val="600"/>
              </a:spcBef>
              <a:spcAft>
                <a:spcPts val="600"/>
              </a:spcAft>
            </a:pPr>
            <a:r>
              <a:rPr lang="en-US" sz="2800" b="1" dirty="0" smtClean="0">
                <a:latin typeface="Times New Roman" pitchFamily="18" charset="0"/>
                <a:cs typeface="Times New Roman" pitchFamily="18" charset="0"/>
              </a:rPr>
              <a:t>    - </a:t>
            </a:r>
            <a:r>
              <a:rPr lang="vi-VN" sz="2800" b="1" dirty="0" smtClean="0">
                <a:latin typeface="Times New Roman" pitchFamily="18" charset="0"/>
                <a:cs typeface="Times New Roman" pitchFamily="18" charset="0"/>
              </a:rPr>
              <a:t>Vấn đ</a:t>
            </a:r>
            <a:r>
              <a:rPr lang="en-US" sz="2800" b="1" dirty="0" smtClean="0">
                <a:latin typeface="Times New Roman" pitchFamily="18" charset="0"/>
                <a:cs typeface="Times New Roman" pitchFamily="18" charset="0"/>
              </a:rPr>
              <a:t>ề </a:t>
            </a:r>
            <a:r>
              <a:rPr lang="en-US" sz="2800" b="1" dirty="0" err="1" smtClean="0">
                <a:latin typeface="Times New Roman" pitchFamily="18" charset="0"/>
                <a:cs typeface="Times New Roman" pitchFamily="18" charset="0"/>
              </a:rPr>
              <a:t>sức</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bền</a:t>
            </a:r>
            <a:r>
              <a:rPr lang="en-US" sz="2800" b="1" dirty="0" smtClean="0">
                <a:latin typeface="Times New Roman" pitchFamily="18" charset="0"/>
                <a:cs typeface="Times New Roman" pitchFamily="18" charset="0"/>
              </a:rPr>
              <a:t>:</a:t>
            </a:r>
            <a:r>
              <a:rPr lang="vi-VN" sz="2800" b="1" i="1" dirty="0" smtClean="0">
                <a:solidFill>
                  <a:srgbClr val="C00000"/>
                </a:solidFill>
                <a:latin typeface="Times New Roman" pitchFamily="18" charset="0"/>
                <a:cs typeface="Times New Roman" pitchFamily="18" charset="0"/>
              </a:rPr>
              <a:t> </a:t>
            </a:r>
            <a:r>
              <a:rPr lang="vi-VN" sz="2800" dirty="0" smtClean="0">
                <a:latin typeface="Times New Roman" pitchFamily="18" charset="0"/>
                <a:cs typeface="Times New Roman" pitchFamily="18" charset="0"/>
              </a:rPr>
              <a:t>làm gân phía dưới đỉnh và các gân dọc nối với bệ chốt piston ở phía trong</a:t>
            </a:r>
            <a:r>
              <a:rPr lang="en-US" sz="2800" dirty="0" smtClean="0">
                <a:latin typeface="Times New Roman" pitchFamily="18" charset="0"/>
                <a:cs typeface="Times New Roman" pitchFamily="18" charset="0"/>
              </a:rPr>
              <a:t>   </a:t>
            </a:r>
            <a:endParaRPr lang="en-US" sz="2800" dirty="0" smtClean="0">
              <a:solidFill>
                <a:srgbClr val="0E015F"/>
              </a:solidFill>
              <a:latin typeface="Times New Roman" pitchFamily="18" charset="0"/>
              <a:cs typeface="Times New Roman" pitchFamily="18" charset="0"/>
            </a:endParaRPr>
          </a:p>
          <a:p>
            <a:pPr algn="just">
              <a:spcBef>
                <a:spcPts val="600"/>
              </a:spcBef>
              <a:spcAft>
                <a:spcPts val="600"/>
              </a:spcAft>
            </a:pPr>
            <a:endParaRPr lang="en-US" sz="2800" dirty="0" smtClean="0">
              <a:solidFill>
                <a:srgbClr val="0E015F"/>
              </a:solidFill>
              <a:latin typeface="Times New Roman" pitchFamily="18" charset="0"/>
              <a:cs typeface="Times New Roman" pitchFamily="18" charset="0"/>
            </a:endParaRPr>
          </a:p>
          <a:p>
            <a:pPr algn="just">
              <a:spcBef>
                <a:spcPts val="600"/>
              </a:spcBef>
              <a:spcAft>
                <a:spcPts val="600"/>
              </a:spcAft>
            </a:pPr>
            <a:r>
              <a:rPr lang="en-US" sz="2800" dirty="0" smtClean="0">
                <a:solidFill>
                  <a:srgbClr val="0E015F"/>
                </a:solidFill>
                <a:latin typeface="Times New Roman" pitchFamily="18" charset="0"/>
                <a:cs typeface="Times New Roman" pitchFamily="18" charset="0"/>
              </a:rPr>
              <a:t>	</a:t>
            </a:r>
            <a:endParaRPr lang="vi-VN" sz="2800" dirty="0">
              <a:latin typeface="Times New Roman" pitchFamily="18" charset="0"/>
              <a:cs typeface="Times New Roman" pitchFamily="18" charset="0"/>
            </a:endParaRPr>
          </a:p>
        </p:txBody>
      </p:sp>
      <p:sp>
        <p:nvSpPr>
          <p:cNvPr id="7" name="Rectangle 6"/>
          <p:cNvSpPr/>
          <p:nvPr/>
        </p:nvSpPr>
        <p:spPr>
          <a:xfrm>
            <a:off x="251520" y="76200"/>
            <a:ext cx="8712968" cy="646331"/>
          </a:xfrm>
          <a:prstGeom prst="rect">
            <a:avLst/>
          </a:prstGeom>
        </p:spPr>
        <p:txBody>
          <a:bodyPr wrap="square">
            <a:spAutoFit/>
          </a:bodyPr>
          <a:lstStyle/>
          <a:p>
            <a:pPr algn="ctr"/>
            <a:r>
              <a:rPr lang="en-US" sz="3600" b="1" dirty="0" smtClean="0">
                <a:solidFill>
                  <a:srgbClr val="C00000"/>
                </a:solidFill>
                <a:latin typeface="Times New Roman" pitchFamily="18" charset="0"/>
                <a:cs typeface="Times New Roman" pitchFamily="18" charset="0"/>
              </a:rPr>
              <a:t> </a:t>
            </a:r>
            <a:r>
              <a:rPr lang="en-US" sz="3600" b="1" dirty="0" smtClean="0">
                <a:solidFill>
                  <a:srgbClr val="0E015F"/>
                </a:solidFill>
                <a:latin typeface="Times New Roman" pitchFamily="18" charset="0"/>
                <a:cs typeface="Times New Roman" pitchFamily="18" charset="0"/>
              </a:rPr>
              <a:t>PISTON</a:t>
            </a:r>
            <a:endParaRPr lang="vi-VN" sz="3600" dirty="0">
              <a:solidFill>
                <a:srgbClr val="0E015F"/>
              </a:solidFill>
              <a:latin typeface="Times New Roman" pitchFamily="18" charset="0"/>
              <a:cs typeface="Times New Roman" pitchFamily="18" charset="0"/>
            </a:endParaRPr>
          </a:p>
        </p:txBody>
      </p:sp>
      <p:pic>
        <p:nvPicPr>
          <p:cNvPr id="13" name="Picture 12" descr="IMG_20130707_152406.jpg"/>
          <p:cNvPicPr>
            <a:picLocks noChangeAspect="1"/>
          </p:cNvPicPr>
          <p:nvPr/>
        </p:nvPicPr>
        <p:blipFill>
          <a:blip r:embed="rId2" cstate="print"/>
          <a:stretch>
            <a:fillRect/>
          </a:stretch>
        </p:blipFill>
        <p:spPr>
          <a:xfrm>
            <a:off x="611560" y="3140968"/>
            <a:ext cx="7992888" cy="3168352"/>
          </a:xfrm>
          <a:prstGeom prst="rect">
            <a:avLst/>
          </a:prstGeom>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Date Placeholder 1"/>
          <p:cNvSpPr>
            <a:spLocks noGrp="1"/>
          </p:cNvSpPr>
          <p:nvPr>
            <p:ph type="dt" sz="half" idx="10"/>
          </p:nvPr>
        </p:nvSpPr>
        <p:spPr>
          <a:xfrm>
            <a:off x="304800" y="6353628"/>
            <a:ext cx="2286000" cy="365125"/>
          </a:xfrm>
        </p:spPr>
        <p:txBody>
          <a:bodyPr/>
          <a:lstStyle/>
          <a:p>
            <a:r>
              <a:rPr lang="en-US" sz="1300" i="1" smtClean="0">
                <a:latin typeface="Times New Roman" pitchFamily="18" charset="0"/>
                <a:cs typeface="Times New Roman" pitchFamily="18" charset="0"/>
              </a:rPr>
              <a:t>Nguyên lý động cơ đốt trong</a:t>
            </a:r>
            <a:endParaRPr lang="en-US" sz="1300" i="1">
              <a:latin typeface="Times New Roman" pitchFamily="18" charset="0"/>
              <a:cs typeface="Times New Roman" pitchFamily="18" charset="0"/>
            </a:endParaRPr>
          </a:p>
        </p:txBody>
      </p:sp>
      <p:sp>
        <p:nvSpPr>
          <p:cNvPr id="10" name="Footer Placeholder 2"/>
          <p:cNvSpPr>
            <a:spLocks noGrp="1"/>
          </p:cNvSpPr>
          <p:nvPr>
            <p:ph type="ftr" sz="quarter" idx="11"/>
          </p:nvPr>
        </p:nvSpPr>
        <p:spPr>
          <a:xfrm>
            <a:off x="3203848" y="6304235"/>
            <a:ext cx="4392488" cy="365125"/>
          </a:xfrm>
        </p:spPr>
        <p:txBody>
          <a:bodyPr/>
          <a:lstStyle/>
          <a:p>
            <a:r>
              <a:rPr lang="en-US" sz="1300" i="1" smtClean="0">
                <a:latin typeface="Times New Roman" pitchFamily="18" charset="0"/>
                <a:cs typeface="Times New Roman" pitchFamily="18" charset="0"/>
              </a:rPr>
              <a:t>Chương 3: Nhóm Piston – Trục khuỷu – Thanh truyền – Bánh đà</a:t>
            </a:r>
            <a:endParaRPr lang="en-US" sz="1300" i="1">
              <a:latin typeface="Times New Roman" pitchFamily="18" charset="0"/>
              <a:cs typeface="Times New Roman" pitchFamily="18" charset="0"/>
            </a:endParaRPr>
          </a:p>
        </p:txBody>
      </p:sp>
      <p:sp>
        <p:nvSpPr>
          <p:cNvPr id="11" name="Slide Number Placeholder 3"/>
          <p:cNvSpPr>
            <a:spLocks noGrp="1"/>
          </p:cNvSpPr>
          <p:nvPr>
            <p:ph type="sldNum" sz="quarter" idx="12"/>
          </p:nvPr>
        </p:nvSpPr>
        <p:spPr>
          <a:xfrm>
            <a:off x="7467600" y="6340475"/>
            <a:ext cx="1219200" cy="365125"/>
          </a:xfrm>
        </p:spPr>
        <p:txBody>
          <a:bodyPr/>
          <a:lstStyle/>
          <a:p>
            <a:fld id="{B6F15528-21DE-4FAA-801E-634DDDAF4B2B}" type="slidenum">
              <a:rPr lang="en-US" sz="1300" i="1" smtClean="0">
                <a:latin typeface="Times New Roman" pitchFamily="18" charset="0"/>
                <a:cs typeface="Times New Roman" pitchFamily="18" charset="0"/>
              </a:rPr>
              <a:pPr/>
              <a:t>24</a:t>
            </a:fld>
            <a:endParaRPr lang="en-US" sz="1300" i="1">
              <a:latin typeface="Times New Roman" pitchFamily="18" charset="0"/>
              <a:cs typeface="Times New Roman" pitchFamily="18" charset="0"/>
            </a:endParaRPr>
          </a:p>
        </p:txBody>
      </p:sp>
      <p:sp>
        <p:nvSpPr>
          <p:cNvPr id="3" name="Rectangle 2"/>
          <p:cNvSpPr/>
          <p:nvPr/>
        </p:nvSpPr>
        <p:spPr>
          <a:xfrm>
            <a:off x="0" y="836712"/>
            <a:ext cx="8712968" cy="4462760"/>
          </a:xfrm>
          <a:prstGeom prst="rect">
            <a:avLst/>
          </a:prstGeom>
        </p:spPr>
        <p:txBody>
          <a:bodyPr wrap="square">
            <a:spAutoFit/>
          </a:bodyPr>
          <a:lstStyle/>
          <a:p>
            <a:pPr algn="just">
              <a:spcBef>
                <a:spcPts val="600"/>
              </a:spcBef>
              <a:spcAft>
                <a:spcPts val="600"/>
              </a:spcAft>
            </a:pPr>
            <a:r>
              <a:rPr lang="en-US" sz="2800" b="1" dirty="0" smtClean="0">
                <a:solidFill>
                  <a:srgbClr val="C00000"/>
                </a:solidFill>
                <a:latin typeface="Times New Roman" pitchFamily="18" charset="0"/>
                <a:cs typeface="Times New Roman" pitchFamily="18" charset="0"/>
              </a:rPr>
              <a:t>   </a:t>
            </a:r>
            <a:r>
              <a:rPr lang="vi-VN" sz="2800" b="1" dirty="0" smtClean="0">
                <a:solidFill>
                  <a:srgbClr val="0E015F"/>
                </a:solidFill>
                <a:latin typeface="Times New Roman" pitchFamily="18" charset="0"/>
                <a:cs typeface="Times New Roman" pitchFamily="18" charset="0"/>
              </a:rPr>
              <a:t>4. Kết cấu piston:</a:t>
            </a:r>
            <a:endParaRPr lang="en-US" sz="2800" b="1" dirty="0" smtClean="0">
              <a:solidFill>
                <a:srgbClr val="0E015F"/>
              </a:solidFill>
              <a:latin typeface="Times New Roman" pitchFamily="18" charset="0"/>
              <a:cs typeface="Times New Roman" pitchFamily="18" charset="0"/>
            </a:endParaRPr>
          </a:p>
          <a:p>
            <a:pPr algn="just">
              <a:spcBef>
                <a:spcPts val="600"/>
              </a:spcBef>
              <a:spcAft>
                <a:spcPts val="600"/>
              </a:spcAft>
            </a:pPr>
            <a:r>
              <a:rPr lang="en-US" sz="2800" dirty="0" smtClean="0">
                <a:solidFill>
                  <a:srgbClr val="0E015F"/>
                </a:solidFill>
                <a:latin typeface="Times New Roman" pitchFamily="18" charset="0"/>
                <a:cs typeface="Times New Roman" pitchFamily="18" charset="0"/>
              </a:rPr>
              <a:t>   4.3 </a:t>
            </a:r>
            <a:r>
              <a:rPr lang="en-US" sz="2800" dirty="0" err="1" smtClean="0">
                <a:solidFill>
                  <a:srgbClr val="0E015F"/>
                </a:solidFill>
                <a:latin typeface="Times New Roman" pitchFamily="18" charset="0"/>
                <a:cs typeface="Times New Roman" pitchFamily="18" charset="0"/>
              </a:rPr>
              <a:t>Thân</a:t>
            </a:r>
            <a:r>
              <a:rPr lang="vi-VN" sz="2800" dirty="0" smtClean="0">
                <a:solidFill>
                  <a:srgbClr val="0E015F"/>
                </a:solidFill>
                <a:latin typeface="Times New Roman" pitchFamily="18" charset="0"/>
                <a:cs typeface="Times New Roman" pitchFamily="18" charset="0"/>
              </a:rPr>
              <a:t> piston:</a:t>
            </a:r>
            <a:r>
              <a:rPr lang="en-US" sz="2800" dirty="0" smtClean="0">
                <a:solidFill>
                  <a:srgbClr val="0E015F"/>
                </a:solidFill>
                <a:latin typeface="Times New Roman" pitchFamily="18" charset="0"/>
                <a:cs typeface="Times New Roman" pitchFamily="18" charset="0"/>
              </a:rPr>
              <a:t> </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Thân</a:t>
            </a:r>
            <a:r>
              <a:rPr lang="en-US" sz="2800" dirty="0" smtClean="0">
                <a:latin typeface="Times New Roman" pitchFamily="18" charset="0"/>
                <a:cs typeface="Times New Roman" pitchFamily="18" charset="0"/>
              </a:rPr>
              <a:t> Piston </a:t>
            </a:r>
            <a:r>
              <a:rPr lang="en-US" sz="2800" dirty="0" err="1" smtClean="0">
                <a:latin typeface="Times New Roman" pitchFamily="18" charset="0"/>
                <a:cs typeface="Times New Roman" pitchFamily="18" charset="0"/>
              </a:rPr>
              <a:t>là</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phần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dưới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rãnh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xéc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măng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dầu</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cuối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cùng</a:t>
            </a:r>
            <a:r>
              <a:rPr lang="en-US" sz="2800" dirty="0" smtClean="0">
                <a:latin typeface="Times New Roman" pitchFamily="18" charset="0"/>
                <a:cs typeface="Times New Roman" pitchFamily="18" charset="0"/>
              </a:rPr>
              <a:t>. </a:t>
            </a:r>
            <a:r>
              <a:rPr lang="vi-VN" sz="2800" dirty="0" smtClean="0">
                <a:latin typeface="Times New Roman" pitchFamily="18" charset="0"/>
                <a:cs typeface="Times New Roman" pitchFamily="18" charset="0"/>
              </a:rPr>
              <a:t>C</a:t>
            </a:r>
            <a:r>
              <a:rPr lang="en-US" sz="2800" dirty="0" smtClean="0">
                <a:latin typeface="Times New Roman" pitchFamily="18" charset="0"/>
                <a:cs typeface="Times New Roman" pitchFamily="18" charset="0"/>
              </a:rPr>
              <a:t>ó c</a:t>
            </a:r>
            <a:r>
              <a:rPr lang="vi-VN" sz="2800" dirty="0" smtClean="0">
                <a:latin typeface="Times New Roman" pitchFamily="18" charset="0"/>
                <a:cs typeface="Times New Roman" pitchFamily="18" charset="0"/>
              </a:rPr>
              <a:t>ông dụng</a:t>
            </a:r>
            <a:r>
              <a:rPr lang="en-US" sz="2800" dirty="0" smtClean="0">
                <a:latin typeface="Times New Roman" pitchFamily="18" charset="0"/>
                <a:cs typeface="Times New Roman" pitchFamily="18" charset="0"/>
              </a:rPr>
              <a:t> </a:t>
            </a:r>
            <a:r>
              <a:rPr lang="vi-VN" sz="2800" dirty="0" smtClean="0">
                <a:latin typeface="Times New Roman" pitchFamily="18" charset="0"/>
                <a:cs typeface="Times New Roman" pitchFamily="18" charset="0"/>
              </a:rPr>
              <a:t>dẫn hướng, chịu lực ngang N.</a:t>
            </a:r>
            <a:endParaRPr lang="en-US" sz="2800" dirty="0" smtClean="0">
              <a:latin typeface="Times New Roman" pitchFamily="18" charset="0"/>
              <a:cs typeface="Times New Roman" pitchFamily="18" charset="0"/>
            </a:endParaRPr>
          </a:p>
          <a:p>
            <a:pPr algn="just">
              <a:spcBef>
                <a:spcPts val="600"/>
              </a:spcBef>
              <a:spcAft>
                <a:spcPts val="600"/>
              </a:spcAft>
            </a:pPr>
            <a:r>
              <a:rPr lang="en-US" sz="2800" b="1" dirty="0" smtClean="0">
                <a:latin typeface="Times New Roman" pitchFamily="18" charset="0"/>
                <a:cs typeface="Times New Roman" pitchFamily="18" charset="0"/>
              </a:rPr>
              <a:t>   </a:t>
            </a:r>
            <a:endParaRPr lang="en-US" sz="2800" dirty="0" smtClean="0">
              <a:latin typeface="Times New Roman" pitchFamily="18" charset="0"/>
              <a:cs typeface="Times New Roman" pitchFamily="18" charset="0"/>
            </a:endParaRPr>
          </a:p>
          <a:p>
            <a:pPr algn="just">
              <a:spcBef>
                <a:spcPts val="600"/>
              </a:spcBef>
              <a:spcAft>
                <a:spcPts val="600"/>
              </a:spcAft>
            </a:pPr>
            <a:r>
              <a:rPr lang="vi-VN" sz="2800" dirty="0" smtClean="0">
                <a:latin typeface="Times New Roman" pitchFamily="18" charset="0"/>
                <a:cs typeface="Times New Roman" pitchFamily="18" charset="0"/>
              </a:rPr>
              <a:t>  </a:t>
            </a:r>
            <a:endParaRPr lang="en-US" sz="2800" dirty="0" smtClean="0">
              <a:latin typeface="Times New Roman" pitchFamily="18" charset="0"/>
              <a:cs typeface="Times New Roman" pitchFamily="18" charset="0"/>
            </a:endParaRPr>
          </a:p>
          <a:p>
            <a:pPr algn="just">
              <a:spcBef>
                <a:spcPts val="600"/>
              </a:spcBef>
              <a:spcAft>
                <a:spcPts val="600"/>
              </a:spcAft>
            </a:pPr>
            <a:endParaRPr lang="en-US" sz="2800" dirty="0" smtClean="0">
              <a:latin typeface="Times New Roman" pitchFamily="18" charset="0"/>
              <a:cs typeface="Times New Roman" pitchFamily="18" charset="0"/>
            </a:endParaRPr>
          </a:p>
          <a:p>
            <a:pPr algn="just">
              <a:spcBef>
                <a:spcPts val="600"/>
              </a:spcBef>
              <a:spcAft>
                <a:spcPts val="600"/>
              </a:spcAft>
            </a:pPr>
            <a:r>
              <a:rPr lang="en-US" sz="2800" b="1" dirty="0" smtClean="0">
                <a:latin typeface="Times New Roman" pitchFamily="18" charset="0"/>
                <a:cs typeface="Times New Roman" pitchFamily="18" charset="0"/>
              </a:rPr>
              <a:t>    </a:t>
            </a:r>
            <a:endParaRPr lang="en-US" sz="2800" dirty="0" smtClean="0">
              <a:solidFill>
                <a:srgbClr val="0E015F"/>
              </a:solidFill>
              <a:latin typeface="Times New Roman" pitchFamily="18" charset="0"/>
              <a:cs typeface="Times New Roman" pitchFamily="18" charset="0"/>
            </a:endParaRPr>
          </a:p>
          <a:p>
            <a:pPr algn="just">
              <a:spcBef>
                <a:spcPts val="600"/>
              </a:spcBef>
              <a:spcAft>
                <a:spcPts val="600"/>
              </a:spcAft>
            </a:pPr>
            <a:r>
              <a:rPr lang="en-US" sz="2800" dirty="0" smtClean="0">
                <a:solidFill>
                  <a:srgbClr val="0E015F"/>
                </a:solidFill>
                <a:latin typeface="Times New Roman" pitchFamily="18" charset="0"/>
                <a:cs typeface="Times New Roman" pitchFamily="18" charset="0"/>
              </a:rPr>
              <a:t>	</a:t>
            </a:r>
            <a:endParaRPr lang="vi-VN" sz="2800" dirty="0">
              <a:latin typeface="Times New Roman" pitchFamily="18" charset="0"/>
              <a:cs typeface="Times New Roman" pitchFamily="18" charset="0"/>
            </a:endParaRPr>
          </a:p>
        </p:txBody>
      </p:sp>
      <p:sp>
        <p:nvSpPr>
          <p:cNvPr id="7" name="Rectangle 6"/>
          <p:cNvSpPr/>
          <p:nvPr/>
        </p:nvSpPr>
        <p:spPr>
          <a:xfrm>
            <a:off x="251520" y="76200"/>
            <a:ext cx="8712968" cy="646331"/>
          </a:xfrm>
          <a:prstGeom prst="rect">
            <a:avLst/>
          </a:prstGeom>
        </p:spPr>
        <p:txBody>
          <a:bodyPr wrap="square">
            <a:spAutoFit/>
          </a:bodyPr>
          <a:lstStyle/>
          <a:p>
            <a:pPr algn="ctr"/>
            <a:r>
              <a:rPr lang="en-US" sz="3600" b="1" dirty="0" smtClean="0">
                <a:solidFill>
                  <a:srgbClr val="C00000"/>
                </a:solidFill>
                <a:latin typeface="Times New Roman" pitchFamily="18" charset="0"/>
                <a:cs typeface="Times New Roman" pitchFamily="18" charset="0"/>
              </a:rPr>
              <a:t> </a:t>
            </a:r>
            <a:r>
              <a:rPr lang="en-US" sz="3600" b="1" dirty="0" smtClean="0">
                <a:solidFill>
                  <a:srgbClr val="0E015F"/>
                </a:solidFill>
                <a:latin typeface="Times New Roman" pitchFamily="18" charset="0"/>
                <a:cs typeface="Times New Roman" pitchFamily="18" charset="0"/>
              </a:rPr>
              <a:t>PISTON</a:t>
            </a:r>
            <a:endParaRPr lang="vi-VN" sz="3600" dirty="0">
              <a:solidFill>
                <a:srgbClr val="0E015F"/>
              </a:solidFill>
              <a:latin typeface="Times New Roman" pitchFamily="18" charset="0"/>
              <a:cs typeface="Times New Roman" pitchFamily="18" charset="0"/>
            </a:endParaRPr>
          </a:p>
        </p:txBody>
      </p:sp>
      <p:pic>
        <p:nvPicPr>
          <p:cNvPr id="3074" name="Picture 2" descr="H 2-9"/>
          <p:cNvPicPr>
            <a:picLocks noChangeAspect="1" noChangeArrowheads="1"/>
          </p:cNvPicPr>
          <p:nvPr/>
        </p:nvPicPr>
        <p:blipFill>
          <a:blip r:embed="rId2" cstate="print"/>
          <a:srcRect/>
          <a:stretch>
            <a:fillRect/>
          </a:stretch>
        </p:blipFill>
        <p:spPr bwMode="auto">
          <a:xfrm>
            <a:off x="2123728" y="2492896"/>
            <a:ext cx="4698143" cy="331236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Date Placeholder 1"/>
          <p:cNvSpPr>
            <a:spLocks noGrp="1"/>
          </p:cNvSpPr>
          <p:nvPr>
            <p:ph type="dt" sz="half" idx="10"/>
          </p:nvPr>
        </p:nvSpPr>
        <p:spPr>
          <a:xfrm>
            <a:off x="304800" y="6353628"/>
            <a:ext cx="2286000" cy="365125"/>
          </a:xfrm>
        </p:spPr>
        <p:txBody>
          <a:bodyPr/>
          <a:lstStyle/>
          <a:p>
            <a:r>
              <a:rPr lang="en-US" sz="1300" i="1" smtClean="0">
                <a:latin typeface="Times New Roman" pitchFamily="18" charset="0"/>
                <a:cs typeface="Times New Roman" pitchFamily="18" charset="0"/>
              </a:rPr>
              <a:t>Nguyên lý động cơ đốt trong</a:t>
            </a:r>
            <a:endParaRPr lang="en-US" sz="1300" i="1">
              <a:latin typeface="Times New Roman" pitchFamily="18" charset="0"/>
              <a:cs typeface="Times New Roman" pitchFamily="18" charset="0"/>
            </a:endParaRPr>
          </a:p>
        </p:txBody>
      </p:sp>
      <p:sp>
        <p:nvSpPr>
          <p:cNvPr id="10" name="Footer Placeholder 2"/>
          <p:cNvSpPr>
            <a:spLocks noGrp="1"/>
          </p:cNvSpPr>
          <p:nvPr>
            <p:ph type="ftr" sz="quarter" idx="11"/>
          </p:nvPr>
        </p:nvSpPr>
        <p:spPr>
          <a:xfrm>
            <a:off x="3203848" y="6304235"/>
            <a:ext cx="4392488" cy="365125"/>
          </a:xfrm>
        </p:spPr>
        <p:txBody>
          <a:bodyPr/>
          <a:lstStyle/>
          <a:p>
            <a:r>
              <a:rPr lang="en-US" sz="1300" i="1" smtClean="0">
                <a:latin typeface="Times New Roman" pitchFamily="18" charset="0"/>
                <a:cs typeface="Times New Roman" pitchFamily="18" charset="0"/>
              </a:rPr>
              <a:t>Chương 3: Nhóm Piston – Trục khuỷu – Thanh truyền – Bánh đà</a:t>
            </a:r>
            <a:endParaRPr lang="en-US" sz="1300" i="1">
              <a:latin typeface="Times New Roman" pitchFamily="18" charset="0"/>
              <a:cs typeface="Times New Roman" pitchFamily="18" charset="0"/>
            </a:endParaRPr>
          </a:p>
        </p:txBody>
      </p:sp>
      <p:sp>
        <p:nvSpPr>
          <p:cNvPr id="11" name="Slide Number Placeholder 3"/>
          <p:cNvSpPr>
            <a:spLocks noGrp="1"/>
          </p:cNvSpPr>
          <p:nvPr>
            <p:ph type="sldNum" sz="quarter" idx="12"/>
          </p:nvPr>
        </p:nvSpPr>
        <p:spPr>
          <a:xfrm>
            <a:off x="7467600" y="6340475"/>
            <a:ext cx="1219200" cy="365125"/>
          </a:xfrm>
        </p:spPr>
        <p:txBody>
          <a:bodyPr/>
          <a:lstStyle/>
          <a:p>
            <a:fld id="{B6F15528-21DE-4FAA-801E-634DDDAF4B2B}" type="slidenum">
              <a:rPr lang="en-US" sz="1300" i="1" smtClean="0">
                <a:latin typeface="Times New Roman" pitchFamily="18" charset="0"/>
                <a:cs typeface="Times New Roman" pitchFamily="18" charset="0"/>
              </a:rPr>
              <a:pPr/>
              <a:t>25</a:t>
            </a:fld>
            <a:endParaRPr lang="en-US" sz="1300" i="1">
              <a:latin typeface="Times New Roman" pitchFamily="18" charset="0"/>
              <a:cs typeface="Times New Roman" pitchFamily="18" charset="0"/>
            </a:endParaRPr>
          </a:p>
        </p:txBody>
      </p:sp>
      <p:sp>
        <p:nvSpPr>
          <p:cNvPr id="3" name="Rectangle 2"/>
          <p:cNvSpPr/>
          <p:nvPr/>
        </p:nvSpPr>
        <p:spPr>
          <a:xfrm>
            <a:off x="0" y="836712"/>
            <a:ext cx="8712968" cy="6494085"/>
          </a:xfrm>
          <a:prstGeom prst="rect">
            <a:avLst/>
          </a:prstGeom>
        </p:spPr>
        <p:txBody>
          <a:bodyPr wrap="square">
            <a:spAutoFit/>
          </a:bodyPr>
          <a:lstStyle/>
          <a:p>
            <a:pPr algn="just">
              <a:spcBef>
                <a:spcPts val="600"/>
              </a:spcBef>
              <a:spcAft>
                <a:spcPts val="600"/>
              </a:spcAft>
            </a:pPr>
            <a:r>
              <a:rPr lang="en-US" sz="2800" b="1" dirty="0" smtClean="0">
                <a:solidFill>
                  <a:srgbClr val="C00000"/>
                </a:solidFill>
                <a:latin typeface="Times New Roman" pitchFamily="18" charset="0"/>
                <a:cs typeface="Times New Roman" pitchFamily="18" charset="0"/>
              </a:rPr>
              <a:t>   </a:t>
            </a:r>
            <a:r>
              <a:rPr lang="vi-VN" sz="2800" b="1" dirty="0" smtClean="0">
                <a:solidFill>
                  <a:srgbClr val="0E015F"/>
                </a:solidFill>
                <a:latin typeface="Times New Roman" pitchFamily="18" charset="0"/>
                <a:cs typeface="Times New Roman" pitchFamily="18" charset="0"/>
              </a:rPr>
              <a:t>4. Kết cấu piston:</a:t>
            </a:r>
            <a:endParaRPr lang="en-US" sz="2800" b="1" dirty="0" smtClean="0">
              <a:solidFill>
                <a:srgbClr val="0E015F"/>
              </a:solidFill>
              <a:latin typeface="Times New Roman" pitchFamily="18" charset="0"/>
              <a:cs typeface="Times New Roman" pitchFamily="18" charset="0"/>
            </a:endParaRPr>
          </a:p>
          <a:p>
            <a:pPr algn="just">
              <a:spcBef>
                <a:spcPts val="600"/>
              </a:spcBef>
              <a:spcAft>
                <a:spcPts val="600"/>
              </a:spcAft>
            </a:pPr>
            <a:r>
              <a:rPr lang="en-US" sz="2800" dirty="0" smtClean="0">
                <a:solidFill>
                  <a:srgbClr val="0E015F"/>
                </a:solidFill>
                <a:latin typeface="Times New Roman" pitchFamily="18" charset="0"/>
                <a:cs typeface="Times New Roman" pitchFamily="18" charset="0"/>
              </a:rPr>
              <a:t>   4.3 </a:t>
            </a:r>
            <a:r>
              <a:rPr lang="en-US" sz="2800" dirty="0" err="1" smtClean="0">
                <a:solidFill>
                  <a:srgbClr val="0E015F"/>
                </a:solidFill>
                <a:latin typeface="Times New Roman" pitchFamily="18" charset="0"/>
                <a:cs typeface="Times New Roman" pitchFamily="18" charset="0"/>
              </a:rPr>
              <a:t>Thân</a:t>
            </a:r>
            <a:r>
              <a:rPr lang="vi-VN" sz="2800" dirty="0" smtClean="0">
                <a:solidFill>
                  <a:srgbClr val="0E015F"/>
                </a:solidFill>
                <a:latin typeface="Times New Roman" pitchFamily="18" charset="0"/>
                <a:cs typeface="Times New Roman" pitchFamily="18" charset="0"/>
              </a:rPr>
              <a:t> piston:</a:t>
            </a:r>
            <a:endParaRPr lang="en-US" sz="2800" dirty="0" smtClean="0">
              <a:solidFill>
                <a:srgbClr val="0E015F"/>
              </a:solidFill>
              <a:latin typeface="Times New Roman" pitchFamily="18" charset="0"/>
              <a:cs typeface="Times New Roman" pitchFamily="18" charset="0"/>
            </a:endParaRPr>
          </a:p>
          <a:p>
            <a:pPr algn="just">
              <a:spcBef>
                <a:spcPts val="600"/>
              </a:spcBef>
              <a:spcAft>
                <a:spcPts val="600"/>
              </a:spcAft>
            </a:pPr>
            <a:r>
              <a:rPr lang="en-US" sz="2800" dirty="0" smtClean="0">
                <a:latin typeface="Times New Roman" pitchFamily="18" charset="0"/>
                <a:cs typeface="Times New Roman" pitchFamily="18" charset="0"/>
              </a:rPr>
              <a:t>	</a:t>
            </a:r>
            <a:r>
              <a:rPr lang="vi-VN" sz="2800" dirty="0" smtClean="0">
                <a:latin typeface="Times New Roman" pitchFamily="18" charset="0"/>
                <a:cs typeface="Times New Roman" pitchFamily="18" charset="0"/>
              </a:rPr>
              <a:t>Chiều dài thân </a:t>
            </a:r>
            <a:endParaRPr lang="en-US" sz="2800" dirty="0" smtClean="0">
              <a:latin typeface="Times New Roman" pitchFamily="18" charset="0"/>
              <a:cs typeface="Times New Roman" pitchFamily="18" charset="0"/>
            </a:endParaRPr>
          </a:p>
          <a:p>
            <a:pPr algn="just">
              <a:spcBef>
                <a:spcPts val="600"/>
              </a:spcBef>
              <a:spcAft>
                <a:spcPts val="600"/>
              </a:spcAft>
            </a:pPr>
            <a:r>
              <a:rPr lang="en-US" sz="2800" dirty="0" smtClean="0">
                <a:latin typeface="Times New Roman" pitchFamily="18" charset="0"/>
                <a:cs typeface="Times New Roman" pitchFamily="18" charset="0"/>
              </a:rPr>
              <a:t>	</a:t>
            </a:r>
            <a:r>
              <a:rPr lang="vi-VN" sz="2800" dirty="0" smtClean="0">
                <a:latin typeface="Times New Roman" pitchFamily="18" charset="0"/>
                <a:cs typeface="Times New Roman" pitchFamily="18" charset="0"/>
              </a:rPr>
              <a:t>+ Tuỳ thuộc vào kiểu động cơ. Nếu lực ngang N lớn, L</a:t>
            </a:r>
            <a:r>
              <a:rPr lang="vi-VN" sz="2800" baseline="-25000" dirty="0" smtClean="0">
                <a:latin typeface="Times New Roman" pitchFamily="18" charset="0"/>
                <a:cs typeface="Times New Roman" pitchFamily="18" charset="0"/>
              </a:rPr>
              <a:t>thân </a:t>
            </a:r>
            <a:r>
              <a:rPr lang="vi-VN" sz="2800" dirty="0" smtClean="0">
                <a:latin typeface="Times New Roman" pitchFamily="18" charset="0"/>
                <a:cs typeface="Times New Roman" pitchFamily="18" charset="0"/>
              </a:rPr>
              <a:t>phải</a:t>
            </a:r>
            <a:r>
              <a:rPr lang="vi-VN" sz="2800" baseline="-25000" dirty="0" smtClean="0">
                <a:latin typeface="Times New Roman" pitchFamily="18" charset="0"/>
                <a:cs typeface="Times New Roman" pitchFamily="18" charset="0"/>
              </a:rPr>
              <a:t> </a:t>
            </a:r>
            <a:r>
              <a:rPr lang="vi-VN" sz="2800" dirty="0" smtClean="0">
                <a:latin typeface="Times New Roman" pitchFamily="18" charset="0"/>
                <a:cs typeface="Times New Roman" pitchFamily="18" charset="0"/>
              </a:rPr>
              <a:t>lớn.</a:t>
            </a:r>
            <a:endParaRPr lang="en-US" sz="2800" dirty="0" smtClean="0">
              <a:latin typeface="Times New Roman" pitchFamily="18" charset="0"/>
              <a:cs typeface="Times New Roman" pitchFamily="18" charset="0"/>
            </a:endParaRPr>
          </a:p>
          <a:p>
            <a:pPr algn="just">
              <a:spcBef>
                <a:spcPts val="600"/>
              </a:spcBef>
              <a:spcAft>
                <a:spcPts val="600"/>
              </a:spcAft>
            </a:pPr>
            <a:r>
              <a:rPr lang="en-US" sz="2800" dirty="0" smtClean="0">
                <a:latin typeface="Times New Roman" pitchFamily="18" charset="0"/>
                <a:cs typeface="Times New Roman" pitchFamily="18" charset="0"/>
              </a:rPr>
              <a:t>	</a:t>
            </a:r>
            <a:r>
              <a:rPr lang="vi-VN" sz="2800" dirty="0" smtClean="0">
                <a:latin typeface="Times New Roman" pitchFamily="18" charset="0"/>
                <a:cs typeface="Times New Roman" pitchFamily="18" charset="0"/>
              </a:rPr>
              <a:t>+ Đối  với động cơ 2 kì, thân piston phải đảm bảo khi piston lên đến điểm chết trên nó vẫn đóng kín cửa thải và quét .</a:t>
            </a:r>
            <a:endParaRPr lang="en-US" sz="2800" dirty="0" smtClean="0">
              <a:latin typeface="Times New Roman" pitchFamily="18" charset="0"/>
              <a:cs typeface="Times New Roman" pitchFamily="18" charset="0"/>
            </a:endParaRPr>
          </a:p>
          <a:p>
            <a:pPr algn="just">
              <a:spcBef>
                <a:spcPts val="600"/>
              </a:spcBef>
              <a:spcAft>
                <a:spcPts val="600"/>
              </a:spcAft>
            </a:pPr>
            <a:endParaRPr lang="en-US" sz="2800" dirty="0" smtClean="0">
              <a:latin typeface="Times New Roman" pitchFamily="18" charset="0"/>
              <a:cs typeface="Times New Roman" pitchFamily="18" charset="0"/>
            </a:endParaRPr>
          </a:p>
          <a:p>
            <a:pPr algn="just">
              <a:spcBef>
                <a:spcPts val="600"/>
              </a:spcBef>
              <a:spcAft>
                <a:spcPts val="600"/>
              </a:spcAft>
            </a:pPr>
            <a:endParaRPr lang="en-US" sz="2800" dirty="0" smtClean="0">
              <a:latin typeface="Times New Roman" pitchFamily="18" charset="0"/>
              <a:cs typeface="Times New Roman" pitchFamily="18" charset="0"/>
            </a:endParaRPr>
          </a:p>
          <a:p>
            <a:pPr algn="just">
              <a:spcBef>
                <a:spcPts val="600"/>
              </a:spcBef>
              <a:spcAft>
                <a:spcPts val="600"/>
              </a:spcAft>
            </a:pPr>
            <a:r>
              <a:rPr lang="en-US" sz="2800" b="1" dirty="0" smtClean="0">
                <a:latin typeface="Times New Roman" pitchFamily="18" charset="0"/>
                <a:cs typeface="Times New Roman" pitchFamily="18" charset="0"/>
              </a:rPr>
              <a:t>    </a:t>
            </a:r>
            <a:endParaRPr lang="en-US" sz="2800" dirty="0" smtClean="0">
              <a:solidFill>
                <a:srgbClr val="0E015F"/>
              </a:solidFill>
              <a:latin typeface="Times New Roman" pitchFamily="18" charset="0"/>
              <a:cs typeface="Times New Roman" pitchFamily="18" charset="0"/>
            </a:endParaRPr>
          </a:p>
          <a:p>
            <a:pPr algn="just">
              <a:spcBef>
                <a:spcPts val="600"/>
              </a:spcBef>
              <a:spcAft>
                <a:spcPts val="600"/>
              </a:spcAft>
            </a:pPr>
            <a:r>
              <a:rPr lang="en-US" sz="2800" dirty="0" smtClean="0">
                <a:solidFill>
                  <a:srgbClr val="0E015F"/>
                </a:solidFill>
                <a:latin typeface="Times New Roman" pitchFamily="18" charset="0"/>
                <a:cs typeface="Times New Roman" pitchFamily="18" charset="0"/>
              </a:rPr>
              <a:t>	</a:t>
            </a:r>
            <a:endParaRPr lang="vi-VN" sz="2800" dirty="0">
              <a:latin typeface="Times New Roman" pitchFamily="18" charset="0"/>
              <a:cs typeface="Times New Roman" pitchFamily="18" charset="0"/>
            </a:endParaRPr>
          </a:p>
        </p:txBody>
      </p:sp>
      <p:sp>
        <p:nvSpPr>
          <p:cNvPr id="7" name="Rectangle 6"/>
          <p:cNvSpPr/>
          <p:nvPr/>
        </p:nvSpPr>
        <p:spPr>
          <a:xfrm>
            <a:off x="251520" y="76200"/>
            <a:ext cx="8712968" cy="646331"/>
          </a:xfrm>
          <a:prstGeom prst="rect">
            <a:avLst/>
          </a:prstGeom>
        </p:spPr>
        <p:txBody>
          <a:bodyPr wrap="square">
            <a:spAutoFit/>
          </a:bodyPr>
          <a:lstStyle/>
          <a:p>
            <a:pPr algn="ctr"/>
            <a:r>
              <a:rPr lang="en-US" sz="3600" b="1" dirty="0" smtClean="0">
                <a:solidFill>
                  <a:srgbClr val="C00000"/>
                </a:solidFill>
                <a:latin typeface="Times New Roman" pitchFamily="18" charset="0"/>
                <a:cs typeface="Times New Roman" pitchFamily="18" charset="0"/>
              </a:rPr>
              <a:t> </a:t>
            </a:r>
            <a:r>
              <a:rPr lang="en-US" sz="3600" b="1" dirty="0" smtClean="0">
                <a:solidFill>
                  <a:srgbClr val="0E015F"/>
                </a:solidFill>
                <a:latin typeface="Times New Roman" pitchFamily="18" charset="0"/>
                <a:cs typeface="Times New Roman" pitchFamily="18" charset="0"/>
              </a:rPr>
              <a:t>PISTON</a:t>
            </a:r>
            <a:endParaRPr lang="vi-VN" sz="3600" dirty="0">
              <a:solidFill>
                <a:srgbClr val="0E015F"/>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Date Placeholder 1"/>
          <p:cNvSpPr>
            <a:spLocks noGrp="1"/>
          </p:cNvSpPr>
          <p:nvPr>
            <p:ph type="dt" sz="half" idx="10"/>
          </p:nvPr>
        </p:nvSpPr>
        <p:spPr>
          <a:xfrm>
            <a:off x="304800" y="6353628"/>
            <a:ext cx="2286000" cy="365125"/>
          </a:xfrm>
        </p:spPr>
        <p:txBody>
          <a:bodyPr/>
          <a:lstStyle/>
          <a:p>
            <a:r>
              <a:rPr lang="en-US" sz="1300" i="1" smtClean="0">
                <a:latin typeface="Times New Roman" pitchFamily="18" charset="0"/>
                <a:cs typeface="Times New Roman" pitchFamily="18" charset="0"/>
              </a:rPr>
              <a:t>Nguyên lý động cơ đốt trong</a:t>
            </a:r>
            <a:endParaRPr lang="en-US" sz="1300" i="1">
              <a:latin typeface="Times New Roman" pitchFamily="18" charset="0"/>
              <a:cs typeface="Times New Roman" pitchFamily="18" charset="0"/>
            </a:endParaRPr>
          </a:p>
        </p:txBody>
      </p:sp>
      <p:sp>
        <p:nvSpPr>
          <p:cNvPr id="10" name="Footer Placeholder 2"/>
          <p:cNvSpPr>
            <a:spLocks noGrp="1"/>
          </p:cNvSpPr>
          <p:nvPr>
            <p:ph type="ftr" sz="quarter" idx="11"/>
          </p:nvPr>
        </p:nvSpPr>
        <p:spPr>
          <a:xfrm>
            <a:off x="3203848" y="6304235"/>
            <a:ext cx="4392488" cy="365125"/>
          </a:xfrm>
        </p:spPr>
        <p:txBody>
          <a:bodyPr/>
          <a:lstStyle/>
          <a:p>
            <a:r>
              <a:rPr lang="en-US" sz="1300" i="1" smtClean="0">
                <a:latin typeface="Times New Roman" pitchFamily="18" charset="0"/>
                <a:cs typeface="Times New Roman" pitchFamily="18" charset="0"/>
              </a:rPr>
              <a:t>Chương 3: Nhóm Piston – Trục khuỷu – Thanh truyền – Bánh đà</a:t>
            </a:r>
            <a:endParaRPr lang="en-US" sz="1300" i="1">
              <a:latin typeface="Times New Roman" pitchFamily="18" charset="0"/>
              <a:cs typeface="Times New Roman" pitchFamily="18" charset="0"/>
            </a:endParaRPr>
          </a:p>
        </p:txBody>
      </p:sp>
      <p:sp>
        <p:nvSpPr>
          <p:cNvPr id="11" name="Slide Number Placeholder 3"/>
          <p:cNvSpPr>
            <a:spLocks noGrp="1"/>
          </p:cNvSpPr>
          <p:nvPr>
            <p:ph type="sldNum" sz="quarter" idx="12"/>
          </p:nvPr>
        </p:nvSpPr>
        <p:spPr>
          <a:xfrm>
            <a:off x="7467600" y="6340475"/>
            <a:ext cx="1219200" cy="365125"/>
          </a:xfrm>
        </p:spPr>
        <p:txBody>
          <a:bodyPr/>
          <a:lstStyle/>
          <a:p>
            <a:fld id="{B6F15528-21DE-4FAA-801E-634DDDAF4B2B}" type="slidenum">
              <a:rPr lang="en-US" sz="1300" i="1" smtClean="0">
                <a:latin typeface="Times New Roman" pitchFamily="18" charset="0"/>
                <a:cs typeface="Times New Roman" pitchFamily="18" charset="0"/>
              </a:rPr>
              <a:pPr/>
              <a:t>26</a:t>
            </a:fld>
            <a:endParaRPr lang="en-US" sz="1300" i="1">
              <a:latin typeface="Times New Roman" pitchFamily="18" charset="0"/>
              <a:cs typeface="Times New Roman" pitchFamily="18" charset="0"/>
            </a:endParaRPr>
          </a:p>
        </p:txBody>
      </p:sp>
      <p:sp>
        <p:nvSpPr>
          <p:cNvPr id="3" name="Rectangle 2"/>
          <p:cNvSpPr/>
          <p:nvPr/>
        </p:nvSpPr>
        <p:spPr>
          <a:xfrm>
            <a:off x="0" y="836712"/>
            <a:ext cx="8712968" cy="4893647"/>
          </a:xfrm>
          <a:prstGeom prst="rect">
            <a:avLst/>
          </a:prstGeom>
        </p:spPr>
        <p:txBody>
          <a:bodyPr wrap="square">
            <a:spAutoFit/>
          </a:bodyPr>
          <a:lstStyle/>
          <a:p>
            <a:pPr algn="just">
              <a:spcBef>
                <a:spcPts val="600"/>
              </a:spcBef>
              <a:spcAft>
                <a:spcPts val="600"/>
              </a:spcAft>
            </a:pPr>
            <a:r>
              <a:rPr lang="en-US" sz="2800" b="1" dirty="0" smtClean="0">
                <a:solidFill>
                  <a:srgbClr val="C00000"/>
                </a:solidFill>
                <a:latin typeface="Times New Roman" pitchFamily="18" charset="0"/>
                <a:cs typeface="Times New Roman" pitchFamily="18" charset="0"/>
              </a:rPr>
              <a:t>   </a:t>
            </a:r>
            <a:r>
              <a:rPr lang="vi-VN" sz="2800" b="1" dirty="0" smtClean="0">
                <a:solidFill>
                  <a:srgbClr val="0E015F"/>
                </a:solidFill>
                <a:latin typeface="Times New Roman" pitchFamily="18" charset="0"/>
                <a:cs typeface="Times New Roman" pitchFamily="18" charset="0"/>
              </a:rPr>
              <a:t>4. Kết cấu piston:</a:t>
            </a:r>
            <a:endParaRPr lang="en-US" sz="2800" b="1" dirty="0" smtClean="0">
              <a:solidFill>
                <a:srgbClr val="0E015F"/>
              </a:solidFill>
              <a:latin typeface="Times New Roman" pitchFamily="18" charset="0"/>
              <a:cs typeface="Times New Roman" pitchFamily="18" charset="0"/>
            </a:endParaRPr>
          </a:p>
          <a:p>
            <a:pPr algn="just">
              <a:spcBef>
                <a:spcPts val="600"/>
              </a:spcBef>
              <a:spcAft>
                <a:spcPts val="600"/>
              </a:spcAft>
            </a:pPr>
            <a:r>
              <a:rPr lang="en-US" sz="2800" dirty="0" smtClean="0">
                <a:solidFill>
                  <a:srgbClr val="0E015F"/>
                </a:solidFill>
                <a:latin typeface="Times New Roman" pitchFamily="18" charset="0"/>
                <a:cs typeface="Times New Roman" pitchFamily="18" charset="0"/>
              </a:rPr>
              <a:t>   4.4 </a:t>
            </a:r>
            <a:r>
              <a:rPr lang="en-US" sz="2800" dirty="0" err="1" smtClean="0">
                <a:solidFill>
                  <a:srgbClr val="0E015F"/>
                </a:solidFill>
                <a:latin typeface="Times New Roman" pitchFamily="18" charset="0"/>
                <a:cs typeface="Times New Roman" pitchFamily="18" charset="0"/>
              </a:rPr>
              <a:t>Vị</a:t>
            </a:r>
            <a:r>
              <a:rPr lang="en-US" sz="2800" dirty="0" smtClean="0">
                <a:solidFill>
                  <a:srgbClr val="0E015F"/>
                </a:solidFill>
                <a:latin typeface="Times New Roman" pitchFamily="18" charset="0"/>
                <a:cs typeface="Times New Roman" pitchFamily="18" charset="0"/>
              </a:rPr>
              <a:t> </a:t>
            </a:r>
            <a:r>
              <a:rPr lang="en-US" sz="2800" dirty="0" err="1" smtClean="0">
                <a:solidFill>
                  <a:srgbClr val="0E015F"/>
                </a:solidFill>
                <a:latin typeface="Times New Roman" pitchFamily="18" charset="0"/>
                <a:cs typeface="Times New Roman" pitchFamily="18" charset="0"/>
              </a:rPr>
              <a:t>trí</a:t>
            </a:r>
            <a:r>
              <a:rPr lang="en-US" sz="2800" dirty="0" smtClean="0">
                <a:solidFill>
                  <a:srgbClr val="0E015F"/>
                </a:solidFill>
                <a:latin typeface="Times New Roman" pitchFamily="18" charset="0"/>
                <a:cs typeface="Times New Roman" pitchFamily="18" charset="0"/>
              </a:rPr>
              <a:t> </a:t>
            </a:r>
            <a:r>
              <a:rPr lang="en-US" sz="2800" dirty="0" err="1" smtClean="0">
                <a:solidFill>
                  <a:srgbClr val="0E015F"/>
                </a:solidFill>
                <a:latin typeface="Times New Roman" pitchFamily="18" charset="0"/>
                <a:cs typeface="Times New Roman" pitchFamily="18" charset="0"/>
              </a:rPr>
              <a:t>chốt</a:t>
            </a:r>
            <a:r>
              <a:rPr lang="vi-VN" sz="2800" dirty="0" smtClean="0">
                <a:solidFill>
                  <a:srgbClr val="0E015F"/>
                </a:solidFill>
                <a:latin typeface="Times New Roman" pitchFamily="18" charset="0"/>
                <a:cs typeface="Times New Roman" pitchFamily="18" charset="0"/>
              </a:rPr>
              <a:t> pist</a:t>
            </a:r>
            <a:r>
              <a:rPr lang="en-US" sz="2800" dirty="0" smtClean="0">
                <a:solidFill>
                  <a:srgbClr val="0E015F"/>
                </a:solidFill>
                <a:latin typeface="Times New Roman" pitchFamily="18" charset="0"/>
                <a:cs typeface="Times New Roman" pitchFamily="18" charset="0"/>
              </a:rPr>
              <a:t>on</a:t>
            </a:r>
            <a:r>
              <a:rPr lang="vi-VN" sz="2800" dirty="0" smtClean="0">
                <a:solidFill>
                  <a:srgbClr val="0E015F"/>
                </a:solidFill>
                <a:latin typeface="Times New Roman" pitchFamily="18" charset="0"/>
                <a:cs typeface="Times New Roman" pitchFamily="18" charset="0"/>
              </a:rPr>
              <a:t>:</a:t>
            </a:r>
            <a:endParaRPr lang="en-US" sz="2800" dirty="0" smtClean="0">
              <a:solidFill>
                <a:srgbClr val="0E015F"/>
              </a:solidFill>
              <a:latin typeface="Times New Roman" pitchFamily="18" charset="0"/>
              <a:cs typeface="Times New Roman" pitchFamily="18" charset="0"/>
            </a:endParaRPr>
          </a:p>
          <a:p>
            <a:pPr algn="just">
              <a:spcBef>
                <a:spcPts val="600"/>
              </a:spcBef>
              <a:spcAft>
                <a:spcPts val="600"/>
              </a:spcAft>
            </a:pPr>
            <a:r>
              <a:rPr lang="en-US" sz="2800" dirty="0" smtClean="0">
                <a:latin typeface="Times New Roman" pitchFamily="18" charset="0"/>
                <a:cs typeface="Times New Roman" pitchFamily="18" charset="0"/>
              </a:rPr>
              <a:t>   </a:t>
            </a:r>
            <a:r>
              <a:rPr lang="vi-VN" sz="2800" dirty="0" smtClean="0">
                <a:latin typeface="Times New Roman" pitchFamily="18" charset="0"/>
                <a:cs typeface="Times New Roman" pitchFamily="18" charset="0"/>
              </a:rPr>
              <a:t>+</a:t>
            </a:r>
            <a:r>
              <a:rPr lang="en-US" sz="2800" dirty="0" smtClean="0">
                <a:latin typeface="Times New Roman" pitchFamily="18" charset="0"/>
                <a:cs typeface="Times New Roman" pitchFamily="18" charset="0"/>
              </a:rPr>
              <a:t> T</a:t>
            </a:r>
            <a:r>
              <a:rPr lang="vi-VN" sz="2800" dirty="0" smtClean="0">
                <a:latin typeface="Times New Roman" pitchFamily="18" charset="0"/>
                <a:cs typeface="Times New Roman" pitchFamily="18" charset="0"/>
              </a:rPr>
              <a:t>hường vị trí bệ chốt piston cao hơn phần thân một chút.</a:t>
            </a:r>
            <a:endParaRPr lang="en-US" sz="2800" dirty="0" smtClean="0">
              <a:latin typeface="Times New Roman" pitchFamily="18" charset="0"/>
              <a:cs typeface="Times New Roman" pitchFamily="18" charset="0"/>
            </a:endParaRPr>
          </a:p>
          <a:p>
            <a:pPr algn="just">
              <a:spcBef>
                <a:spcPts val="600"/>
              </a:spcBef>
              <a:spcAft>
                <a:spcPts val="600"/>
              </a:spcAft>
            </a:pPr>
            <a:r>
              <a:rPr lang="en-US" sz="2800" dirty="0" smtClean="0">
                <a:latin typeface="Times New Roman" pitchFamily="18" charset="0"/>
                <a:cs typeface="Times New Roman" pitchFamily="18" charset="0"/>
              </a:rPr>
              <a:t>  </a:t>
            </a:r>
            <a:r>
              <a:rPr lang="vi-VN" sz="2800" dirty="0" smtClean="0">
                <a:latin typeface="Times New Roman" pitchFamily="18" charset="0"/>
                <a:cs typeface="Times New Roman" pitchFamily="18" charset="0"/>
              </a:rPr>
              <a:t>+</a:t>
            </a:r>
            <a:r>
              <a:rPr lang="en-US" sz="2800" dirty="0" smtClean="0">
                <a:latin typeface="Times New Roman" pitchFamily="18" charset="0"/>
                <a:cs typeface="Times New Roman" pitchFamily="18" charset="0"/>
              </a:rPr>
              <a:t> </a:t>
            </a:r>
            <a:r>
              <a:rPr lang="vi-VN" sz="2800" dirty="0" smtClean="0">
                <a:latin typeface="Times New Roman" pitchFamily="18" charset="0"/>
                <a:cs typeface="Times New Roman" pitchFamily="18" charset="0"/>
              </a:rPr>
              <a:t>Tâm</a:t>
            </a:r>
            <a:r>
              <a:rPr lang="vi-VN" sz="2800" baseline="-25000" dirty="0" smtClean="0">
                <a:latin typeface="Times New Roman" pitchFamily="18" charset="0"/>
                <a:cs typeface="Times New Roman" pitchFamily="18" charset="0"/>
              </a:rPr>
              <a:t> </a:t>
            </a:r>
            <a:r>
              <a:rPr lang="vi-VN" sz="2800" dirty="0" smtClean="0">
                <a:latin typeface="Times New Roman" pitchFamily="18" charset="0"/>
                <a:cs typeface="Times New Roman" pitchFamily="18" charset="0"/>
              </a:rPr>
              <a:t>bệ chốt piston nằm lệch về bên phải so với đường tâm xylanh từ 1,5</a:t>
            </a:r>
            <a:r>
              <a:rPr lang="vi-VN" sz="2800" dirty="0" smtClean="0">
                <a:latin typeface="Times New Roman" pitchFamily="18" charset="0"/>
                <a:cs typeface="Times New Roman" pitchFamily="18" charset="0"/>
                <a:sym typeface="Wingdings"/>
              </a:rPr>
              <a:t></a:t>
            </a:r>
            <a:r>
              <a:rPr lang="vi-VN" sz="2800" dirty="0" smtClean="0">
                <a:latin typeface="Times New Roman" pitchFamily="18" charset="0"/>
                <a:cs typeface="Times New Roman" pitchFamily="18" charset="0"/>
              </a:rPr>
              <a:t> 2,5</a:t>
            </a:r>
            <a:r>
              <a:rPr lang="en-US" sz="2800" dirty="0" smtClean="0">
                <a:latin typeface="Times New Roman" pitchFamily="18" charset="0"/>
                <a:cs typeface="Times New Roman" pitchFamily="18" charset="0"/>
              </a:rPr>
              <a:t> </a:t>
            </a:r>
            <a:r>
              <a:rPr lang="vi-VN" sz="2800" dirty="0" smtClean="0">
                <a:latin typeface="Times New Roman" pitchFamily="18" charset="0"/>
                <a:cs typeface="Times New Roman" pitchFamily="18" charset="0"/>
              </a:rPr>
              <a:t>mm</a:t>
            </a:r>
            <a:endParaRPr lang="en-US" sz="2800" dirty="0" smtClean="0">
              <a:latin typeface="Times New Roman" pitchFamily="18" charset="0"/>
              <a:cs typeface="Times New Roman" pitchFamily="18" charset="0"/>
            </a:endParaRPr>
          </a:p>
          <a:p>
            <a:pPr algn="just">
              <a:spcBef>
                <a:spcPts val="600"/>
              </a:spcBef>
              <a:spcAft>
                <a:spcPts val="600"/>
              </a:spcAft>
            </a:pPr>
            <a:endParaRPr lang="en-US" sz="2800" dirty="0" smtClean="0">
              <a:latin typeface="Times New Roman" pitchFamily="18" charset="0"/>
              <a:cs typeface="Times New Roman" pitchFamily="18" charset="0"/>
            </a:endParaRPr>
          </a:p>
          <a:p>
            <a:pPr algn="just">
              <a:spcBef>
                <a:spcPts val="600"/>
              </a:spcBef>
              <a:spcAft>
                <a:spcPts val="600"/>
              </a:spcAft>
            </a:pPr>
            <a:r>
              <a:rPr lang="en-US" sz="2800" b="1" dirty="0" smtClean="0">
                <a:latin typeface="Times New Roman" pitchFamily="18" charset="0"/>
                <a:cs typeface="Times New Roman" pitchFamily="18" charset="0"/>
              </a:rPr>
              <a:t>    </a:t>
            </a:r>
            <a:endParaRPr lang="en-US" sz="2800" dirty="0" smtClean="0">
              <a:solidFill>
                <a:srgbClr val="0E015F"/>
              </a:solidFill>
              <a:latin typeface="Times New Roman" pitchFamily="18" charset="0"/>
              <a:cs typeface="Times New Roman" pitchFamily="18" charset="0"/>
            </a:endParaRPr>
          </a:p>
          <a:p>
            <a:pPr algn="just">
              <a:spcBef>
                <a:spcPts val="600"/>
              </a:spcBef>
              <a:spcAft>
                <a:spcPts val="600"/>
              </a:spcAft>
            </a:pPr>
            <a:r>
              <a:rPr lang="en-US" sz="2800" dirty="0" smtClean="0">
                <a:solidFill>
                  <a:srgbClr val="0E015F"/>
                </a:solidFill>
                <a:latin typeface="Times New Roman" pitchFamily="18" charset="0"/>
                <a:cs typeface="Times New Roman" pitchFamily="18" charset="0"/>
              </a:rPr>
              <a:t>	</a:t>
            </a:r>
            <a:endParaRPr lang="vi-VN" sz="2800" dirty="0">
              <a:latin typeface="Times New Roman" pitchFamily="18" charset="0"/>
              <a:cs typeface="Times New Roman" pitchFamily="18" charset="0"/>
            </a:endParaRPr>
          </a:p>
        </p:txBody>
      </p:sp>
      <p:sp>
        <p:nvSpPr>
          <p:cNvPr id="7" name="Rectangle 6"/>
          <p:cNvSpPr/>
          <p:nvPr/>
        </p:nvSpPr>
        <p:spPr>
          <a:xfrm>
            <a:off x="251520" y="76200"/>
            <a:ext cx="8712968" cy="646331"/>
          </a:xfrm>
          <a:prstGeom prst="rect">
            <a:avLst/>
          </a:prstGeom>
        </p:spPr>
        <p:txBody>
          <a:bodyPr wrap="square">
            <a:spAutoFit/>
          </a:bodyPr>
          <a:lstStyle/>
          <a:p>
            <a:pPr algn="ctr"/>
            <a:r>
              <a:rPr lang="en-US" sz="3600" b="1" dirty="0" smtClean="0">
                <a:solidFill>
                  <a:srgbClr val="C00000"/>
                </a:solidFill>
                <a:latin typeface="Times New Roman" pitchFamily="18" charset="0"/>
                <a:cs typeface="Times New Roman" pitchFamily="18" charset="0"/>
              </a:rPr>
              <a:t> </a:t>
            </a:r>
            <a:r>
              <a:rPr lang="en-US" sz="3600" b="1" dirty="0" smtClean="0">
                <a:solidFill>
                  <a:srgbClr val="0E015F"/>
                </a:solidFill>
                <a:latin typeface="Times New Roman" pitchFamily="18" charset="0"/>
                <a:cs typeface="Times New Roman" pitchFamily="18" charset="0"/>
              </a:rPr>
              <a:t>PISTON</a:t>
            </a:r>
            <a:endParaRPr lang="vi-VN" sz="3600" dirty="0">
              <a:solidFill>
                <a:srgbClr val="0E015F"/>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Date Placeholder 1"/>
          <p:cNvSpPr>
            <a:spLocks noGrp="1"/>
          </p:cNvSpPr>
          <p:nvPr>
            <p:ph type="dt" sz="half" idx="10"/>
          </p:nvPr>
        </p:nvSpPr>
        <p:spPr>
          <a:xfrm>
            <a:off x="304800" y="6353628"/>
            <a:ext cx="2286000" cy="365125"/>
          </a:xfrm>
        </p:spPr>
        <p:txBody>
          <a:bodyPr/>
          <a:lstStyle/>
          <a:p>
            <a:r>
              <a:rPr lang="en-US" sz="1300" i="1" smtClean="0">
                <a:latin typeface="Times New Roman" pitchFamily="18" charset="0"/>
                <a:cs typeface="Times New Roman" pitchFamily="18" charset="0"/>
              </a:rPr>
              <a:t>Nguyên lý động cơ đốt trong</a:t>
            </a:r>
            <a:endParaRPr lang="en-US" sz="1300" i="1">
              <a:latin typeface="Times New Roman" pitchFamily="18" charset="0"/>
              <a:cs typeface="Times New Roman" pitchFamily="18" charset="0"/>
            </a:endParaRPr>
          </a:p>
        </p:txBody>
      </p:sp>
      <p:sp>
        <p:nvSpPr>
          <p:cNvPr id="10" name="Footer Placeholder 2"/>
          <p:cNvSpPr>
            <a:spLocks noGrp="1"/>
          </p:cNvSpPr>
          <p:nvPr>
            <p:ph type="ftr" sz="quarter" idx="11"/>
          </p:nvPr>
        </p:nvSpPr>
        <p:spPr>
          <a:xfrm>
            <a:off x="3203848" y="6304235"/>
            <a:ext cx="4392488" cy="365125"/>
          </a:xfrm>
        </p:spPr>
        <p:txBody>
          <a:bodyPr/>
          <a:lstStyle/>
          <a:p>
            <a:r>
              <a:rPr lang="en-US" sz="1300" i="1" smtClean="0">
                <a:latin typeface="Times New Roman" pitchFamily="18" charset="0"/>
                <a:cs typeface="Times New Roman" pitchFamily="18" charset="0"/>
              </a:rPr>
              <a:t>Chương 3: Nhóm Piston – Trục khuỷu – Thanh truyền – Bánh đà</a:t>
            </a:r>
            <a:endParaRPr lang="en-US" sz="1300" i="1">
              <a:latin typeface="Times New Roman" pitchFamily="18" charset="0"/>
              <a:cs typeface="Times New Roman" pitchFamily="18" charset="0"/>
            </a:endParaRPr>
          </a:p>
        </p:txBody>
      </p:sp>
      <p:sp>
        <p:nvSpPr>
          <p:cNvPr id="11" name="Slide Number Placeholder 3"/>
          <p:cNvSpPr>
            <a:spLocks noGrp="1"/>
          </p:cNvSpPr>
          <p:nvPr>
            <p:ph type="sldNum" sz="quarter" idx="12"/>
          </p:nvPr>
        </p:nvSpPr>
        <p:spPr>
          <a:xfrm>
            <a:off x="7467600" y="6340475"/>
            <a:ext cx="1219200" cy="365125"/>
          </a:xfrm>
        </p:spPr>
        <p:txBody>
          <a:bodyPr/>
          <a:lstStyle/>
          <a:p>
            <a:fld id="{B6F15528-21DE-4FAA-801E-634DDDAF4B2B}" type="slidenum">
              <a:rPr lang="en-US" sz="1300" i="1" smtClean="0">
                <a:latin typeface="Times New Roman" pitchFamily="18" charset="0"/>
                <a:cs typeface="Times New Roman" pitchFamily="18" charset="0"/>
              </a:rPr>
              <a:pPr/>
              <a:t>27</a:t>
            </a:fld>
            <a:endParaRPr lang="en-US" sz="1300" i="1">
              <a:latin typeface="Times New Roman" pitchFamily="18" charset="0"/>
              <a:cs typeface="Times New Roman" pitchFamily="18" charset="0"/>
            </a:endParaRPr>
          </a:p>
        </p:txBody>
      </p:sp>
      <p:sp>
        <p:nvSpPr>
          <p:cNvPr id="3" name="Rectangle 2"/>
          <p:cNvSpPr/>
          <p:nvPr/>
        </p:nvSpPr>
        <p:spPr>
          <a:xfrm>
            <a:off x="0" y="836712"/>
            <a:ext cx="8712968" cy="5170646"/>
          </a:xfrm>
          <a:prstGeom prst="rect">
            <a:avLst/>
          </a:prstGeom>
        </p:spPr>
        <p:txBody>
          <a:bodyPr wrap="square">
            <a:spAutoFit/>
          </a:bodyPr>
          <a:lstStyle/>
          <a:p>
            <a:pPr algn="just">
              <a:spcBef>
                <a:spcPts val="600"/>
              </a:spcBef>
              <a:spcAft>
                <a:spcPts val="600"/>
              </a:spcAft>
            </a:pPr>
            <a:r>
              <a:rPr lang="en-US" sz="2800" b="1" dirty="0" smtClean="0">
                <a:solidFill>
                  <a:srgbClr val="C00000"/>
                </a:solidFill>
                <a:latin typeface="Times New Roman" pitchFamily="18" charset="0"/>
                <a:cs typeface="Times New Roman" pitchFamily="18" charset="0"/>
              </a:rPr>
              <a:t>   </a:t>
            </a:r>
            <a:r>
              <a:rPr lang="vi-VN" sz="2800" b="1" dirty="0" smtClean="0">
                <a:solidFill>
                  <a:srgbClr val="0E015F"/>
                </a:solidFill>
                <a:latin typeface="Times New Roman" pitchFamily="18" charset="0"/>
                <a:cs typeface="Times New Roman" pitchFamily="18" charset="0"/>
              </a:rPr>
              <a:t>4. Kết cấu piston:</a:t>
            </a:r>
            <a:endParaRPr lang="en-US" sz="2800" b="1" dirty="0" smtClean="0">
              <a:solidFill>
                <a:srgbClr val="0E015F"/>
              </a:solidFill>
              <a:latin typeface="Times New Roman" pitchFamily="18" charset="0"/>
              <a:cs typeface="Times New Roman" pitchFamily="18" charset="0"/>
            </a:endParaRPr>
          </a:p>
          <a:p>
            <a:pPr algn="just">
              <a:spcBef>
                <a:spcPts val="600"/>
              </a:spcBef>
              <a:spcAft>
                <a:spcPts val="600"/>
              </a:spcAft>
            </a:pPr>
            <a:r>
              <a:rPr lang="en-US" sz="2800" dirty="0" smtClean="0">
                <a:solidFill>
                  <a:srgbClr val="0E015F"/>
                </a:solidFill>
                <a:latin typeface="Times New Roman" pitchFamily="18" charset="0"/>
                <a:cs typeface="Times New Roman" pitchFamily="18" charset="0"/>
              </a:rPr>
              <a:t>   4.5 </a:t>
            </a:r>
            <a:r>
              <a:rPr lang="en-US" sz="2800" dirty="0" err="1" smtClean="0">
                <a:solidFill>
                  <a:srgbClr val="0E015F"/>
                </a:solidFill>
                <a:latin typeface="Times New Roman" pitchFamily="18" charset="0"/>
                <a:cs typeface="Times New Roman" pitchFamily="18" charset="0"/>
              </a:rPr>
              <a:t>Chân</a:t>
            </a:r>
            <a:r>
              <a:rPr lang="vi-VN" sz="2800" dirty="0" smtClean="0">
                <a:solidFill>
                  <a:srgbClr val="0E015F"/>
                </a:solidFill>
                <a:latin typeface="Times New Roman" pitchFamily="18" charset="0"/>
                <a:cs typeface="Times New Roman" pitchFamily="18" charset="0"/>
              </a:rPr>
              <a:t> pist</a:t>
            </a:r>
            <a:r>
              <a:rPr lang="en-US" sz="2800" dirty="0" smtClean="0">
                <a:solidFill>
                  <a:srgbClr val="0E015F"/>
                </a:solidFill>
                <a:latin typeface="Times New Roman" pitchFamily="18" charset="0"/>
                <a:cs typeface="Times New Roman" pitchFamily="18" charset="0"/>
              </a:rPr>
              <a:t>on</a:t>
            </a:r>
            <a:r>
              <a:rPr lang="vi-VN" sz="2800" dirty="0" smtClean="0">
                <a:solidFill>
                  <a:srgbClr val="0E015F"/>
                </a:solidFill>
                <a:latin typeface="Times New Roman" pitchFamily="18" charset="0"/>
                <a:cs typeface="Times New Roman" pitchFamily="18" charset="0"/>
              </a:rPr>
              <a:t>:</a:t>
            </a:r>
            <a:r>
              <a:rPr lang="en-US" sz="2800" dirty="0" smtClean="0">
                <a:solidFill>
                  <a:srgbClr val="0E015F"/>
                </a:solidFill>
                <a:latin typeface="Times New Roman" pitchFamily="18" charset="0"/>
                <a:cs typeface="Times New Roman" pitchFamily="18" charset="0"/>
              </a:rPr>
              <a:t> </a:t>
            </a:r>
            <a:r>
              <a:rPr lang="en-US" sz="2800" dirty="0" smtClean="0"/>
              <a:t>K</a:t>
            </a:r>
            <a:r>
              <a:rPr lang="vi-VN" sz="2800" dirty="0" smtClean="0"/>
              <a:t>ết c</a:t>
            </a:r>
            <a:r>
              <a:rPr lang="en-US" sz="2800" dirty="0" err="1" smtClean="0"/>
              <a:t>ấu</a:t>
            </a:r>
            <a:r>
              <a:rPr lang="vi-VN" sz="2800" dirty="0" smtClean="0"/>
              <a:t> điển hình của chân piston </a:t>
            </a:r>
            <a:r>
              <a:rPr lang="en-US" sz="2800" dirty="0" err="1" smtClean="0"/>
              <a:t>là</a:t>
            </a:r>
            <a:r>
              <a:rPr lang="vi-VN" sz="2800" dirty="0" smtClean="0"/>
              <a:t> thân có vành đai để tăng độ cứng vững. Mặt trụ a cùng với mặt đầu chân piston là chuẩn công nghệ khi gia công và là nơi hiệu chỉnh trọng lượng của piston sao cho đồng đều giữa các xylanh. </a:t>
            </a:r>
            <a:endParaRPr lang="en-US" sz="2800" dirty="0" smtClean="0"/>
          </a:p>
          <a:p>
            <a:pPr algn="just">
              <a:spcBef>
                <a:spcPts val="600"/>
              </a:spcBef>
              <a:spcAft>
                <a:spcPts val="600"/>
              </a:spcAft>
            </a:pPr>
            <a:endParaRPr lang="en-US" sz="2800" dirty="0" smtClean="0">
              <a:solidFill>
                <a:srgbClr val="0E015F"/>
              </a:solidFill>
              <a:latin typeface="Times New Roman" pitchFamily="18" charset="0"/>
              <a:cs typeface="Times New Roman" pitchFamily="18" charset="0"/>
            </a:endParaRPr>
          </a:p>
          <a:p>
            <a:pPr algn="just">
              <a:spcBef>
                <a:spcPts val="600"/>
              </a:spcBef>
              <a:spcAft>
                <a:spcPts val="600"/>
              </a:spcAft>
            </a:pPr>
            <a:r>
              <a:rPr lang="en-US" sz="2800" dirty="0" smtClean="0">
                <a:latin typeface="Times New Roman" pitchFamily="18" charset="0"/>
                <a:cs typeface="Times New Roman" pitchFamily="18" charset="0"/>
              </a:rPr>
              <a:t>   </a:t>
            </a:r>
          </a:p>
          <a:p>
            <a:pPr algn="just">
              <a:spcBef>
                <a:spcPts val="600"/>
              </a:spcBef>
              <a:spcAft>
                <a:spcPts val="600"/>
              </a:spcAft>
            </a:pPr>
            <a:r>
              <a:rPr lang="en-US" sz="2800" b="1" dirty="0" smtClean="0">
                <a:latin typeface="Times New Roman" pitchFamily="18" charset="0"/>
                <a:cs typeface="Times New Roman" pitchFamily="18" charset="0"/>
              </a:rPr>
              <a:t>    </a:t>
            </a:r>
            <a:endParaRPr lang="en-US" sz="2800" dirty="0" smtClean="0">
              <a:solidFill>
                <a:srgbClr val="0E015F"/>
              </a:solidFill>
              <a:latin typeface="Times New Roman" pitchFamily="18" charset="0"/>
              <a:cs typeface="Times New Roman" pitchFamily="18" charset="0"/>
            </a:endParaRPr>
          </a:p>
          <a:p>
            <a:pPr algn="just">
              <a:spcBef>
                <a:spcPts val="600"/>
              </a:spcBef>
              <a:spcAft>
                <a:spcPts val="600"/>
              </a:spcAft>
            </a:pPr>
            <a:r>
              <a:rPr lang="en-US" sz="2800" dirty="0" smtClean="0">
                <a:solidFill>
                  <a:srgbClr val="0E015F"/>
                </a:solidFill>
                <a:latin typeface="Times New Roman" pitchFamily="18" charset="0"/>
                <a:cs typeface="Times New Roman" pitchFamily="18" charset="0"/>
              </a:rPr>
              <a:t>	</a:t>
            </a:r>
            <a:endParaRPr lang="vi-VN" sz="2800" dirty="0">
              <a:latin typeface="Times New Roman" pitchFamily="18" charset="0"/>
              <a:cs typeface="Times New Roman" pitchFamily="18" charset="0"/>
            </a:endParaRPr>
          </a:p>
        </p:txBody>
      </p:sp>
      <p:sp>
        <p:nvSpPr>
          <p:cNvPr id="7" name="Rectangle 6"/>
          <p:cNvSpPr/>
          <p:nvPr/>
        </p:nvSpPr>
        <p:spPr>
          <a:xfrm>
            <a:off x="251520" y="76200"/>
            <a:ext cx="8712968" cy="646331"/>
          </a:xfrm>
          <a:prstGeom prst="rect">
            <a:avLst/>
          </a:prstGeom>
        </p:spPr>
        <p:txBody>
          <a:bodyPr wrap="square">
            <a:spAutoFit/>
          </a:bodyPr>
          <a:lstStyle/>
          <a:p>
            <a:pPr algn="ctr"/>
            <a:r>
              <a:rPr lang="en-US" sz="3600" b="1" dirty="0" smtClean="0">
                <a:solidFill>
                  <a:srgbClr val="C00000"/>
                </a:solidFill>
                <a:latin typeface="Times New Roman" pitchFamily="18" charset="0"/>
                <a:cs typeface="Times New Roman" pitchFamily="18" charset="0"/>
              </a:rPr>
              <a:t> </a:t>
            </a:r>
            <a:r>
              <a:rPr lang="en-US" sz="3600" b="1" dirty="0" smtClean="0">
                <a:solidFill>
                  <a:srgbClr val="0E015F"/>
                </a:solidFill>
                <a:latin typeface="Times New Roman" pitchFamily="18" charset="0"/>
                <a:cs typeface="Times New Roman" pitchFamily="18" charset="0"/>
              </a:rPr>
              <a:t>PISTON</a:t>
            </a:r>
            <a:endParaRPr lang="vi-VN" sz="3600" dirty="0">
              <a:solidFill>
                <a:srgbClr val="0E015F"/>
              </a:solidFill>
              <a:latin typeface="Times New Roman" pitchFamily="18" charset="0"/>
              <a:cs typeface="Times New Roman" pitchFamily="18" charset="0"/>
            </a:endParaRPr>
          </a:p>
        </p:txBody>
      </p:sp>
      <p:pic>
        <p:nvPicPr>
          <p:cNvPr id="1026" name="Picture 2" descr="H 2-10"/>
          <p:cNvPicPr>
            <a:picLocks noChangeAspect="1" noChangeArrowheads="1"/>
          </p:cNvPicPr>
          <p:nvPr/>
        </p:nvPicPr>
        <p:blipFill>
          <a:blip r:embed="rId2" cstate="print"/>
          <a:srcRect/>
          <a:stretch>
            <a:fillRect/>
          </a:stretch>
        </p:blipFill>
        <p:spPr bwMode="auto">
          <a:xfrm rot="21440042">
            <a:off x="2638942" y="3233476"/>
            <a:ext cx="3362605" cy="30408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Date Placeholder 1"/>
          <p:cNvSpPr>
            <a:spLocks noGrp="1"/>
          </p:cNvSpPr>
          <p:nvPr>
            <p:ph type="dt" sz="half" idx="10"/>
          </p:nvPr>
        </p:nvSpPr>
        <p:spPr>
          <a:xfrm>
            <a:off x="304800" y="6353628"/>
            <a:ext cx="2286000" cy="365125"/>
          </a:xfrm>
        </p:spPr>
        <p:txBody>
          <a:bodyPr/>
          <a:lstStyle/>
          <a:p>
            <a:r>
              <a:rPr lang="en-US" sz="1300" i="1" smtClean="0">
                <a:latin typeface="Times New Roman" pitchFamily="18" charset="0"/>
                <a:cs typeface="Times New Roman" pitchFamily="18" charset="0"/>
              </a:rPr>
              <a:t>Nguyên lý động cơ đốt trong</a:t>
            </a:r>
            <a:endParaRPr lang="en-US" sz="1300" i="1">
              <a:latin typeface="Times New Roman" pitchFamily="18" charset="0"/>
              <a:cs typeface="Times New Roman" pitchFamily="18" charset="0"/>
            </a:endParaRPr>
          </a:p>
        </p:txBody>
      </p:sp>
      <p:sp>
        <p:nvSpPr>
          <p:cNvPr id="10" name="Footer Placeholder 2"/>
          <p:cNvSpPr>
            <a:spLocks noGrp="1"/>
          </p:cNvSpPr>
          <p:nvPr>
            <p:ph type="ftr" sz="quarter" idx="11"/>
          </p:nvPr>
        </p:nvSpPr>
        <p:spPr>
          <a:xfrm>
            <a:off x="3203848" y="6304235"/>
            <a:ext cx="4392488" cy="365125"/>
          </a:xfrm>
        </p:spPr>
        <p:txBody>
          <a:bodyPr/>
          <a:lstStyle/>
          <a:p>
            <a:r>
              <a:rPr lang="en-US" sz="1300" i="1" smtClean="0">
                <a:latin typeface="Times New Roman" pitchFamily="18" charset="0"/>
                <a:cs typeface="Times New Roman" pitchFamily="18" charset="0"/>
              </a:rPr>
              <a:t>Chương 3: Nhóm Piston – Trục khuỷu – Thanh truyền – Bánh đà</a:t>
            </a:r>
            <a:endParaRPr lang="en-US" sz="1300" i="1">
              <a:latin typeface="Times New Roman" pitchFamily="18" charset="0"/>
              <a:cs typeface="Times New Roman" pitchFamily="18" charset="0"/>
            </a:endParaRPr>
          </a:p>
        </p:txBody>
      </p:sp>
      <p:sp>
        <p:nvSpPr>
          <p:cNvPr id="11" name="Slide Number Placeholder 3"/>
          <p:cNvSpPr>
            <a:spLocks noGrp="1"/>
          </p:cNvSpPr>
          <p:nvPr>
            <p:ph type="sldNum" sz="quarter" idx="12"/>
          </p:nvPr>
        </p:nvSpPr>
        <p:spPr>
          <a:xfrm>
            <a:off x="7467600" y="6340475"/>
            <a:ext cx="1219200" cy="365125"/>
          </a:xfrm>
        </p:spPr>
        <p:txBody>
          <a:bodyPr/>
          <a:lstStyle/>
          <a:p>
            <a:fld id="{B6F15528-21DE-4FAA-801E-634DDDAF4B2B}" type="slidenum">
              <a:rPr lang="en-US" sz="1300" i="1" smtClean="0">
                <a:latin typeface="Times New Roman" pitchFamily="18" charset="0"/>
                <a:cs typeface="Times New Roman" pitchFamily="18" charset="0"/>
              </a:rPr>
              <a:pPr/>
              <a:t>28</a:t>
            </a:fld>
            <a:endParaRPr lang="en-US" sz="1300" i="1">
              <a:latin typeface="Times New Roman" pitchFamily="18" charset="0"/>
              <a:cs typeface="Times New Roman" pitchFamily="18" charset="0"/>
            </a:endParaRPr>
          </a:p>
        </p:txBody>
      </p:sp>
      <p:sp>
        <p:nvSpPr>
          <p:cNvPr id="3" name="Rectangle 2"/>
          <p:cNvSpPr/>
          <p:nvPr/>
        </p:nvSpPr>
        <p:spPr>
          <a:xfrm>
            <a:off x="0" y="836712"/>
            <a:ext cx="8712968" cy="5909310"/>
          </a:xfrm>
          <a:prstGeom prst="rect">
            <a:avLst/>
          </a:prstGeom>
        </p:spPr>
        <p:txBody>
          <a:bodyPr wrap="square">
            <a:spAutoFit/>
          </a:bodyPr>
          <a:lstStyle/>
          <a:p>
            <a:pPr algn="just">
              <a:spcBef>
                <a:spcPts val="600"/>
              </a:spcBef>
              <a:spcAft>
                <a:spcPts val="600"/>
              </a:spcAft>
            </a:pPr>
            <a:r>
              <a:rPr lang="en-US" sz="2800" b="1" dirty="0" smtClean="0">
                <a:solidFill>
                  <a:srgbClr val="C00000"/>
                </a:solidFill>
                <a:latin typeface="Times New Roman" pitchFamily="18" charset="0"/>
                <a:cs typeface="Times New Roman" pitchFamily="18" charset="0"/>
              </a:rPr>
              <a:t>   </a:t>
            </a:r>
            <a:r>
              <a:rPr lang="vi-VN" sz="2800" b="1" dirty="0" smtClean="0">
                <a:solidFill>
                  <a:srgbClr val="0E015F"/>
                </a:solidFill>
                <a:latin typeface="Times New Roman" pitchFamily="18" charset="0"/>
                <a:cs typeface="Times New Roman" pitchFamily="18" charset="0"/>
              </a:rPr>
              <a:t>4. Kết cấu piston:</a:t>
            </a:r>
            <a:endParaRPr lang="en-US" sz="2800" b="1" dirty="0" smtClean="0">
              <a:solidFill>
                <a:srgbClr val="0E015F"/>
              </a:solidFill>
              <a:latin typeface="Times New Roman" pitchFamily="18" charset="0"/>
              <a:cs typeface="Times New Roman" pitchFamily="18" charset="0"/>
            </a:endParaRPr>
          </a:p>
          <a:p>
            <a:pPr algn="just">
              <a:spcBef>
                <a:spcPts val="600"/>
              </a:spcBef>
              <a:spcAft>
                <a:spcPts val="600"/>
              </a:spcAft>
            </a:pPr>
            <a:r>
              <a:rPr lang="en-US" sz="2800" dirty="0" smtClean="0">
                <a:solidFill>
                  <a:srgbClr val="0E015F"/>
                </a:solidFill>
                <a:latin typeface="Times New Roman" pitchFamily="18" charset="0"/>
                <a:cs typeface="Times New Roman" pitchFamily="18" charset="0"/>
              </a:rPr>
              <a:t>    </a:t>
            </a:r>
            <a:r>
              <a:rPr lang="en-US" sz="2800" dirty="0" err="1" smtClean="0">
                <a:latin typeface="Times New Roman" pitchFamily="18" charset="0"/>
                <a:cs typeface="Times New Roman" pitchFamily="18" charset="0"/>
              </a:rPr>
              <a:t>Tiết</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diện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ngang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thân</a:t>
            </a:r>
            <a:r>
              <a:rPr lang="en-US" sz="2800" dirty="0" smtClean="0">
                <a:latin typeface="Times New Roman" pitchFamily="18" charset="0"/>
                <a:cs typeface="Times New Roman" pitchFamily="18" charset="0"/>
              </a:rPr>
              <a:t> piston</a:t>
            </a:r>
            <a:r>
              <a:rPr lang="vi-VN" sz="2800" dirty="0" smtClean="0">
                <a:latin typeface="Times New Roman" pitchFamily="18" charset="0"/>
                <a:cs typeface="Times New Roman" pitchFamily="18" charset="0"/>
              </a:rPr>
              <a:t>:</a:t>
            </a:r>
            <a:r>
              <a:rPr lang="en-US" sz="2800" dirty="0" smtClean="0">
                <a:latin typeface="Times New Roman" pitchFamily="18" charset="0"/>
                <a:cs typeface="Times New Roman" pitchFamily="18" charset="0"/>
              </a:rPr>
              <a:t> </a:t>
            </a:r>
            <a:r>
              <a:rPr lang="vi-VN" sz="2800" dirty="0" smtClean="0">
                <a:latin typeface="Times New Roman" pitchFamily="18" charset="0"/>
                <a:cs typeface="Times New Roman" pitchFamily="18" charset="0"/>
              </a:rPr>
              <a:t>có dạng ôvan do các nguyên nhân sau</a:t>
            </a:r>
            <a:endParaRPr lang="en-US" sz="2800" dirty="0" smtClean="0">
              <a:latin typeface="Times New Roman" pitchFamily="18" charset="0"/>
              <a:cs typeface="Times New Roman" pitchFamily="18" charset="0"/>
            </a:endParaRPr>
          </a:p>
          <a:p>
            <a:pPr algn="just">
              <a:spcBef>
                <a:spcPts val="600"/>
              </a:spcBef>
              <a:spcAft>
                <a:spcPts val="600"/>
              </a:spcAft>
            </a:pPr>
            <a:r>
              <a:rPr lang="en-US" sz="2800" dirty="0" smtClean="0">
                <a:latin typeface="Times New Roman" pitchFamily="18" charset="0"/>
                <a:cs typeface="Times New Roman" pitchFamily="18" charset="0"/>
              </a:rPr>
              <a:t> </a:t>
            </a:r>
            <a:r>
              <a:rPr lang="vi-VN" sz="2800" dirty="0" smtClean="0">
                <a:latin typeface="Times New Roman" pitchFamily="18" charset="0"/>
                <a:cs typeface="Times New Roman" pitchFamily="18" charset="0"/>
              </a:rPr>
              <a:t>+ </a:t>
            </a:r>
            <a:r>
              <a:rPr lang="en-US" sz="2800" dirty="0" smtClean="0">
                <a:latin typeface="Times New Roman" pitchFamily="18" charset="0"/>
                <a:cs typeface="Times New Roman" pitchFamily="18" charset="0"/>
              </a:rPr>
              <a:t>K</a:t>
            </a:r>
            <a:r>
              <a:rPr lang="vi-VN" sz="2800" dirty="0" smtClean="0">
                <a:latin typeface="Times New Roman" pitchFamily="18" charset="0"/>
                <a:cs typeface="Times New Roman" pitchFamily="18" charset="0"/>
              </a:rPr>
              <a:t>hi chịu nhiệt thân giãn nở theo phương chốt piston.</a:t>
            </a:r>
            <a:endParaRPr lang="en-US" sz="2800" dirty="0" smtClean="0">
              <a:latin typeface="Times New Roman" pitchFamily="18" charset="0"/>
              <a:cs typeface="Times New Roman" pitchFamily="18" charset="0"/>
            </a:endParaRPr>
          </a:p>
          <a:p>
            <a:pPr algn="just">
              <a:spcBef>
                <a:spcPts val="600"/>
              </a:spcBef>
              <a:spcAft>
                <a:spcPts val="600"/>
              </a:spcAft>
            </a:pPr>
            <a:r>
              <a:rPr lang="en-US" sz="2800" dirty="0" smtClean="0">
                <a:latin typeface="Times New Roman" pitchFamily="18" charset="0"/>
                <a:cs typeface="Times New Roman" pitchFamily="18" charset="0"/>
              </a:rPr>
              <a:t> </a:t>
            </a:r>
            <a:r>
              <a:rPr lang="vi-VN"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Lực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khí</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thể</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làm</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thân</a:t>
            </a:r>
            <a:r>
              <a:rPr lang="en-US" sz="2800" dirty="0" smtClean="0">
                <a:latin typeface="Times New Roman" pitchFamily="18" charset="0"/>
                <a:cs typeface="Times New Roman" pitchFamily="18" charset="0"/>
              </a:rPr>
              <a:t> </a:t>
            </a:r>
            <a:r>
              <a:rPr lang="vi-VN" sz="2800" dirty="0" smtClean="0">
                <a:latin typeface="Times New Roman" pitchFamily="18" charset="0"/>
                <a:cs typeface="Times New Roman" pitchFamily="18" charset="0"/>
              </a:rPr>
              <a:t>piston biến  dạng theo đường tâm chốt piston .</a:t>
            </a:r>
            <a:endParaRPr lang="en-US" sz="2800" dirty="0" smtClean="0">
              <a:latin typeface="Times New Roman" pitchFamily="18" charset="0"/>
              <a:cs typeface="Times New Roman" pitchFamily="18" charset="0"/>
            </a:endParaRPr>
          </a:p>
          <a:p>
            <a:pPr algn="just">
              <a:spcBef>
                <a:spcPts val="600"/>
              </a:spcBef>
              <a:spcAft>
                <a:spcPts val="600"/>
              </a:spcAft>
            </a:pPr>
            <a:r>
              <a:rPr lang="en-US" sz="2800" dirty="0" smtClean="0">
                <a:latin typeface="Times New Roman" pitchFamily="18" charset="0"/>
                <a:cs typeface="Times New Roman" pitchFamily="18" charset="0"/>
              </a:rPr>
              <a:t> </a:t>
            </a:r>
            <a:r>
              <a:rPr lang="vi-VN" sz="2800" dirty="0" smtClean="0">
                <a:latin typeface="Times New Roman" pitchFamily="18" charset="0"/>
                <a:cs typeface="Times New Roman" pitchFamily="18" charset="0"/>
              </a:rPr>
              <a:t>+ </a:t>
            </a:r>
            <a:r>
              <a:rPr lang="en-US" sz="2800" dirty="0" smtClean="0">
                <a:latin typeface="Times New Roman" pitchFamily="18" charset="0"/>
                <a:cs typeface="Times New Roman" pitchFamily="18" charset="0"/>
              </a:rPr>
              <a:t>L</a:t>
            </a:r>
            <a:r>
              <a:rPr lang="vi-VN" sz="2800" dirty="0" smtClean="0">
                <a:latin typeface="Times New Roman" pitchFamily="18" charset="0"/>
                <a:cs typeface="Times New Roman" pitchFamily="18" charset="0"/>
              </a:rPr>
              <a:t>ực ngang N làm </a:t>
            </a:r>
            <a:r>
              <a:rPr lang="en-US" sz="2800" dirty="0" err="1" smtClean="0">
                <a:latin typeface="Times New Roman" pitchFamily="18" charset="0"/>
                <a:cs typeface="Times New Roman" pitchFamily="18" charset="0"/>
              </a:rPr>
              <a:t>thân</a:t>
            </a:r>
            <a:r>
              <a:rPr lang="vi-VN" sz="2800" dirty="0" smtClean="0">
                <a:latin typeface="Times New Roman" pitchFamily="18" charset="0"/>
                <a:cs typeface="Times New Roman" pitchFamily="18" charset="0"/>
              </a:rPr>
              <a:t> piston biến dạng theo chiều đường tâm chốt piston</a:t>
            </a:r>
            <a:endParaRPr lang="en-US" sz="2800" dirty="0" smtClean="0">
              <a:solidFill>
                <a:srgbClr val="0E015F"/>
              </a:solidFill>
              <a:latin typeface="Times New Roman" pitchFamily="18" charset="0"/>
              <a:cs typeface="Times New Roman" pitchFamily="18" charset="0"/>
            </a:endParaRPr>
          </a:p>
          <a:p>
            <a:pPr algn="just">
              <a:spcBef>
                <a:spcPts val="600"/>
              </a:spcBef>
              <a:spcAft>
                <a:spcPts val="600"/>
              </a:spcAft>
            </a:pPr>
            <a:r>
              <a:rPr lang="en-US" sz="2800" dirty="0" smtClean="0">
                <a:latin typeface="Times New Roman" pitchFamily="18" charset="0"/>
                <a:cs typeface="Times New Roman" pitchFamily="18" charset="0"/>
              </a:rPr>
              <a:t>   </a:t>
            </a:r>
          </a:p>
          <a:p>
            <a:pPr algn="just">
              <a:spcBef>
                <a:spcPts val="600"/>
              </a:spcBef>
              <a:spcAft>
                <a:spcPts val="600"/>
              </a:spcAft>
            </a:pPr>
            <a:r>
              <a:rPr lang="en-US" sz="2800" b="1" dirty="0" smtClean="0">
                <a:latin typeface="Times New Roman" pitchFamily="18" charset="0"/>
                <a:cs typeface="Times New Roman" pitchFamily="18" charset="0"/>
              </a:rPr>
              <a:t>    </a:t>
            </a:r>
            <a:endParaRPr lang="en-US" sz="2800" dirty="0" smtClean="0">
              <a:solidFill>
                <a:srgbClr val="0E015F"/>
              </a:solidFill>
              <a:latin typeface="Times New Roman" pitchFamily="18" charset="0"/>
              <a:cs typeface="Times New Roman" pitchFamily="18" charset="0"/>
            </a:endParaRPr>
          </a:p>
          <a:p>
            <a:pPr algn="just">
              <a:spcBef>
                <a:spcPts val="600"/>
              </a:spcBef>
              <a:spcAft>
                <a:spcPts val="600"/>
              </a:spcAft>
            </a:pPr>
            <a:r>
              <a:rPr lang="en-US" sz="2800" dirty="0" smtClean="0">
                <a:solidFill>
                  <a:srgbClr val="0E015F"/>
                </a:solidFill>
                <a:latin typeface="Times New Roman" pitchFamily="18" charset="0"/>
                <a:cs typeface="Times New Roman" pitchFamily="18" charset="0"/>
              </a:rPr>
              <a:t>	</a:t>
            </a:r>
            <a:endParaRPr lang="vi-VN" sz="2800" dirty="0">
              <a:latin typeface="Times New Roman" pitchFamily="18" charset="0"/>
              <a:cs typeface="Times New Roman" pitchFamily="18" charset="0"/>
            </a:endParaRPr>
          </a:p>
        </p:txBody>
      </p:sp>
      <p:sp>
        <p:nvSpPr>
          <p:cNvPr id="7" name="Rectangle 6"/>
          <p:cNvSpPr/>
          <p:nvPr/>
        </p:nvSpPr>
        <p:spPr>
          <a:xfrm>
            <a:off x="251520" y="76200"/>
            <a:ext cx="8712968" cy="646331"/>
          </a:xfrm>
          <a:prstGeom prst="rect">
            <a:avLst/>
          </a:prstGeom>
        </p:spPr>
        <p:txBody>
          <a:bodyPr wrap="square">
            <a:spAutoFit/>
          </a:bodyPr>
          <a:lstStyle/>
          <a:p>
            <a:pPr algn="ctr"/>
            <a:r>
              <a:rPr lang="en-US" sz="3600" b="1" dirty="0" smtClean="0">
                <a:solidFill>
                  <a:srgbClr val="C00000"/>
                </a:solidFill>
                <a:latin typeface="Times New Roman" pitchFamily="18" charset="0"/>
                <a:cs typeface="Times New Roman" pitchFamily="18" charset="0"/>
              </a:rPr>
              <a:t> </a:t>
            </a:r>
            <a:r>
              <a:rPr lang="en-US" sz="3600" b="1" dirty="0" smtClean="0">
                <a:solidFill>
                  <a:srgbClr val="0E015F"/>
                </a:solidFill>
                <a:latin typeface="Times New Roman" pitchFamily="18" charset="0"/>
                <a:cs typeface="Times New Roman" pitchFamily="18" charset="0"/>
              </a:rPr>
              <a:t>PISTON</a:t>
            </a:r>
            <a:endParaRPr lang="vi-VN" sz="3600" dirty="0">
              <a:solidFill>
                <a:srgbClr val="0E015F"/>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Date Placeholder 1"/>
          <p:cNvSpPr>
            <a:spLocks noGrp="1"/>
          </p:cNvSpPr>
          <p:nvPr>
            <p:ph type="dt" sz="half" idx="10"/>
          </p:nvPr>
        </p:nvSpPr>
        <p:spPr>
          <a:xfrm>
            <a:off x="304800" y="6353628"/>
            <a:ext cx="2286000" cy="365125"/>
          </a:xfrm>
        </p:spPr>
        <p:txBody>
          <a:bodyPr/>
          <a:lstStyle/>
          <a:p>
            <a:r>
              <a:rPr lang="en-US" sz="1300" i="1" smtClean="0">
                <a:latin typeface="Times New Roman" pitchFamily="18" charset="0"/>
                <a:cs typeface="Times New Roman" pitchFamily="18" charset="0"/>
              </a:rPr>
              <a:t>Nguyên lý động cơ đốt trong</a:t>
            </a:r>
            <a:endParaRPr lang="en-US" sz="1300" i="1">
              <a:latin typeface="Times New Roman" pitchFamily="18" charset="0"/>
              <a:cs typeface="Times New Roman" pitchFamily="18" charset="0"/>
            </a:endParaRPr>
          </a:p>
        </p:txBody>
      </p:sp>
      <p:sp>
        <p:nvSpPr>
          <p:cNvPr id="10" name="Footer Placeholder 2"/>
          <p:cNvSpPr>
            <a:spLocks noGrp="1"/>
          </p:cNvSpPr>
          <p:nvPr>
            <p:ph type="ftr" sz="quarter" idx="11"/>
          </p:nvPr>
        </p:nvSpPr>
        <p:spPr>
          <a:xfrm>
            <a:off x="3203848" y="6304235"/>
            <a:ext cx="4392488" cy="365125"/>
          </a:xfrm>
        </p:spPr>
        <p:txBody>
          <a:bodyPr/>
          <a:lstStyle/>
          <a:p>
            <a:r>
              <a:rPr lang="en-US" sz="1300" i="1" smtClean="0">
                <a:latin typeface="Times New Roman" pitchFamily="18" charset="0"/>
                <a:cs typeface="Times New Roman" pitchFamily="18" charset="0"/>
              </a:rPr>
              <a:t>Chương 3: Nhóm Piston – Trục khuỷu – Thanh truyền – Bánh đà</a:t>
            </a:r>
            <a:endParaRPr lang="en-US" sz="1300" i="1">
              <a:latin typeface="Times New Roman" pitchFamily="18" charset="0"/>
              <a:cs typeface="Times New Roman" pitchFamily="18" charset="0"/>
            </a:endParaRPr>
          </a:p>
        </p:txBody>
      </p:sp>
      <p:sp>
        <p:nvSpPr>
          <p:cNvPr id="11" name="Slide Number Placeholder 3"/>
          <p:cNvSpPr>
            <a:spLocks noGrp="1"/>
          </p:cNvSpPr>
          <p:nvPr>
            <p:ph type="sldNum" sz="quarter" idx="12"/>
          </p:nvPr>
        </p:nvSpPr>
        <p:spPr>
          <a:xfrm>
            <a:off x="7467600" y="6340475"/>
            <a:ext cx="1219200" cy="365125"/>
          </a:xfrm>
        </p:spPr>
        <p:txBody>
          <a:bodyPr/>
          <a:lstStyle/>
          <a:p>
            <a:fld id="{B6F15528-21DE-4FAA-801E-634DDDAF4B2B}" type="slidenum">
              <a:rPr lang="en-US" sz="1300" i="1" smtClean="0">
                <a:latin typeface="Times New Roman" pitchFamily="18" charset="0"/>
                <a:cs typeface="Times New Roman" pitchFamily="18" charset="0"/>
              </a:rPr>
              <a:pPr/>
              <a:t>29</a:t>
            </a:fld>
            <a:endParaRPr lang="en-US" sz="1300" i="1">
              <a:latin typeface="Times New Roman" pitchFamily="18" charset="0"/>
              <a:cs typeface="Times New Roman" pitchFamily="18" charset="0"/>
            </a:endParaRPr>
          </a:p>
        </p:txBody>
      </p:sp>
      <p:sp>
        <p:nvSpPr>
          <p:cNvPr id="3" name="Rectangle 2"/>
          <p:cNvSpPr/>
          <p:nvPr/>
        </p:nvSpPr>
        <p:spPr>
          <a:xfrm>
            <a:off x="0" y="836712"/>
            <a:ext cx="8712968" cy="4308872"/>
          </a:xfrm>
          <a:prstGeom prst="rect">
            <a:avLst/>
          </a:prstGeom>
        </p:spPr>
        <p:txBody>
          <a:bodyPr wrap="square">
            <a:spAutoFit/>
          </a:bodyPr>
          <a:lstStyle/>
          <a:p>
            <a:pPr algn="just">
              <a:spcBef>
                <a:spcPts val="600"/>
              </a:spcBef>
              <a:spcAft>
                <a:spcPts val="600"/>
              </a:spcAft>
            </a:pPr>
            <a:r>
              <a:rPr lang="en-US" sz="2800" b="1" dirty="0" smtClean="0">
                <a:solidFill>
                  <a:srgbClr val="C00000"/>
                </a:solidFill>
                <a:latin typeface="Times New Roman" pitchFamily="18" charset="0"/>
                <a:cs typeface="Times New Roman" pitchFamily="18" charset="0"/>
              </a:rPr>
              <a:t>   </a:t>
            </a:r>
            <a:r>
              <a:rPr lang="en-US" sz="2800" b="1" dirty="0" smtClean="0">
                <a:solidFill>
                  <a:srgbClr val="0E015F"/>
                </a:solidFill>
                <a:latin typeface="Times New Roman" pitchFamily="18" charset="0"/>
                <a:cs typeface="Times New Roman" pitchFamily="18" charset="0"/>
              </a:rPr>
              <a:t>5. </a:t>
            </a:r>
            <a:r>
              <a:rPr lang="en-US" sz="2800" b="1" dirty="0" err="1" smtClean="0">
                <a:solidFill>
                  <a:srgbClr val="0E015F"/>
                </a:solidFill>
                <a:latin typeface="Times New Roman" pitchFamily="18" charset="0"/>
                <a:cs typeface="Times New Roman" pitchFamily="18" charset="0"/>
              </a:rPr>
              <a:t>Các</a:t>
            </a:r>
            <a:r>
              <a:rPr lang="en-US" sz="2800" b="1" dirty="0" smtClean="0">
                <a:solidFill>
                  <a:srgbClr val="0E015F"/>
                </a:solidFill>
                <a:latin typeface="Times New Roman" pitchFamily="18" charset="0"/>
                <a:cs typeface="Times New Roman" pitchFamily="18" charset="0"/>
              </a:rPr>
              <a:t> </a:t>
            </a:r>
            <a:r>
              <a:rPr lang="en-US" sz="2800" b="1" dirty="0" err="1" smtClean="0">
                <a:solidFill>
                  <a:srgbClr val="0E015F"/>
                </a:solidFill>
                <a:latin typeface="Times New Roman" pitchFamily="18" charset="0"/>
                <a:cs typeface="Times New Roman" pitchFamily="18" charset="0"/>
              </a:rPr>
              <a:t>biện</a:t>
            </a:r>
            <a:r>
              <a:rPr lang="en-US" sz="2800" b="1" dirty="0" smtClean="0">
                <a:solidFill>
                  <a:srgbClr val="0E015F"/>
                </a:solidFill>
                <a:latin typeface="Times New Roman" pitchFamily="18" charset="0"/>
                <a:cs typeface="Times New Roman" pitchFamily="18" charset="0"/>
              </a:rPr>
              <a:t> </a:t>
            </a:r>
            <a:r>
              <a:rPr lang="en-US" sz="2800" b="1" dirty="0" err="1" smtClean="0">
                <a:solidFill>
                  <a:srgbClr val="0E015F"/>
                </a:solidFill>
                <a:latin typeface="Times New Roman" pitchFamily="18" charset="0"/>
                <a:cs typeface="Times New Roman" pitchFamily="18" charset="0"/>
              </a:rPr>
              <a:t>pháp</a:t>
            </a:r>
            <a:r>
              <a:rPr lang="en-US" sz="2800" b="1" dirty="0" smtClean="0">
                <a:solidFill>
                  <a:srgbClr val="0E015F"/>
                </a:solidFill>
                <a:latin typeface="Times New Roman" pitchFamily="18" charset="0"/>
                <a:cs typeface="Times New Roman" pitchFamily="18" charset="0"/>
              </a:rPr>
              <a:t> </a:t>
            </a:r>
            <a:r>
              <a:rPr lang="en-US" sz="2800" b="1" dirty="0" err="1" smtClean="0">
                <a:solidFill>
                  <a:srgbClr val="0E015F"/>
                </a:solidFill>
                <a:latin typeface="Times New Roman" pitchFamily="18" charset="0"/>
                <a:cs typeface="Times New Roman" pitchFamily="18" charset="0"/>
              </a:rPr>
              <a:t>nâng</a:t>
            </a:r>
            <a:r>
              <a:rPr lang="en-US" sz="2800" b="1" dirty="0" smtClean="0">
                <a:solidFill>
                  <a:srgbClr val="0E015F"/>
                </a:solidFill>
                <a:latin typeface="Times New Roman" pitchFamily="18" charset="0"/>
                <a:cs typeface="Times New Roman" pitchFamily="18" charset="0"/>
              </a:rPr>
              <a:t> </a:t>
            </a:r>
            <a:r>
              <a:rPr lang="en-US" sz="2800" b="1" dirty="0" err="1" smtClean="0">
                <a:solidFill>
                  <a:srgbClr val="0E015F"/>
                </a:solidFill>
                <a:latin typeface="Times New Roman" pitchFamily="18" charset="0"/>
                <a:cs typeface="Times New Roman" pitchFamily="18" charset="0"/>
              </a:rPr>
              <a:t>cao</a:t>
            </a:r>
            <a:r>
              <a:rPr lang="en-US" sz="2800" b="1" dirty="0" smtClean="0">
                <a:solidFill>
                  <a:srgbClr val="0E015F"/>
                </a:solidFill>
                <a:latin typeface="Times New Roman" pitchFamily="18" charset="0"/>
                <a:cs typeface="Times New Roman" pitchFamily="18" charset="0"/>
              </a:rPr>
              <a:t> </a:t>
            </a:r>
            <a:r>
              <a:rPr lang="en-US" sz="2800" b="1" dirty="0" err="1" smtClean="0">
                <a:solidFill>
                  <a:srgbClr val="0E015F"/>
                </a:solidFill>
                <a:latin typeface="Times New Roman" pitchFamily="18" charset="0"/>
                <a:cs typeface="Times New Roman" pitchFamily="18" charset="0"/>
              </a:rPr>
              <a:t>độ</a:t>
            </a:r>
            <a:r>
              <a:rPr lang="en-US" sz="2800" b="1" dirty="0" smtClean="0">
                <a:solidFill>
                  <a:srgbClr val="0E015F"/>
                </a:solidFill>
                <a:latin typeface="Times New Roman" pitchFamily="18" charset="0"/>
                <a:cs typeface="Times New Roman" pitchFamily="18" charset="0"/>
              </a:rPr>
              <a:t> </a:t>
            </a:r>
            <a:r>
              <a:rPr lang="en-US" sz="2800" b="1" dirty="0" err="1" smtClean="0">
                <a:solidFill>
                  <a:srgbClr val="0E015F"/>
                </a:solidFill>
                <a:latin typeface="Times New Roman" pitchFamily="18" charset="0"/>
                <a:cs typeface="Times New Roman" pitchFamily="18" charset="0"/>
              </a:rPr>
              <a:t>bền</a:t>
            </a:r>
            <a:r>
              <a:rPr lang="en-US" sz="2800" b="1" dirty="0" smtClean="0">
                <a:solidFill>
                  <a:srgbClr val="0E015F"/>
                </a:solidFill>
                <a:latin typeface="Times New Roman" pitchFamily="18" charset="0"/>
                <a:cs typeface="Times New Roman" pitchFamily="18" charset="0"/>
              </a:rPr>
              <a:t> </a:t>
            </a:r>
            <a:r>
              <a:rPr lang="en-US" sz="2800" b="1" dirty="0" err="1" smtClean="0">
                <a:solidFill>
                  <a:srgbClr val="0E015F"/>
                </a:solidFill>
                <a:latin typeface="Times New Roman" pitchFamily="18" charset="0"/>
                <a:cs typeface="Times New Roman" pitchFamily="18" charset="0"/>
              </a:rPr>
              <a:t>cho</a:t>
            </a:r>
            <a:r>
              <a:rPr lang="en-US" sz="2800" b="1" dirty="0" smtClean="0">
                <a:solidFill>
                  <a:srgbClr val="0E015F"/>
                </a:solidFill>
                <a:latin typeface="Times New Roman" pitchFamily="18" charset="0"/>
                <a:cs typeface="Times New Roman" pitchFamily="18" charset="0"/>
              </a:rPr>
              <a:t> piston</a:t>
            </a:r>
            <a:r>
              <a:rPr lang="vi-VN" sz="2800" b="1" dirty="0" smtClean="0">
                <a:solidFill>
                  <a:srgbClr val="0E015F"/>
                </a:solidFill>
                <a:latin typeface="Times New Roman" pitchFamily="18" charset="0"/>
                <a:cs typeface="Times New Roman" pitchFamily="18" charset="0"/>
              </a:rPr>
              <a:t>:</a:t>
            </a:r>
            <a:endParaRPr lang="en-US" sz="2800" b="1" dirty="0" smtClean="0">
              <a:solidFill>
                <a:srgbClr val="0E015F"/>
              </a:solidFill>
              <a:latin typeface="Times New Roman" pitchFamily="18" charset="0"/>
              <a:cs typeface="Times New Roman" pitchFamily="18" charset="0"/>
            </a:endParaRPr>
          </a:p>
          <a:p>
            <a:pPr algn="just">
              <a:spcBef>
                <a:spcPts val="600"/>
              </a:spcBef>
              <a:spcAft>
                <a:spcPts val="600"/>
              </a:spcAft>
            </a:pPr>
            <a:r>
              <a:rPr lang="vi-VN" sz="2800" dirty="0" smtClean="0">
                <a:latin typeface="Times New Roman" pitchFamily="18" charset="0"/>
                <a:cs typeface="Times New Roman" pitchFamily="18" charset="0"/>
              </a:rPr>
              <a:t>- Tiện vát bớt 2 mặt ở  bệ chốt chỉ để lại một cung  = 90 - 100</a:t>
            </a:r>
            <a:r>
              <a:rPr lang="vi-VN" sz="2800" baseline="30000" dirty="0" smtClean="0">
                <a:latin typeface="Times New Roman" pitchFamily="18" charset="0"/>
                <a:cs typeface="Times New Roman" pitchFamily="18" charset="0"/>
              </a:rPr>
              <a:t>0</a:t>
            </a:r>
            <a:r>
              <a:rPr lang="vi-VN" sz="2800" dirty="0" smtClean="0">
                <a:latin typeface="Times New Roman" pitchFamily="18" charset="0"/>
                <a:cs typeface="Times New Roman" pitchFamily="18" charset="0"/>
              </a:rPr>
              <a:t> để chịu lực mà không ảnh hưởng nhiều đến phân bố lực</a:t>
            </a:r>
            <a:endParaRPr lang="en-US" sz="2800" dirty="0" smtClean="0">
              <a:latin typeface="Times New Roman" pitchFamily="18" charset="0"/>
              <a:cs typeface="Times New Roman" pitchFamily="18" charset="0"/>
            </a:endParaRPr>
          </a:p>
          <a:p>
            <a:pPr algn="just">
              <a:spcBef>
                <a:spcPts val="600"/>
              </a:spcBef>
              <a:spcAft>
                <a:spcPts val="600"/>
              </a:spcAft>
            </a:pPr>
            <a:endParaRPr lang="en-US" sz="2800" b="1" dirty="0" smtClean="0">
              <a:solidFill>
                <a:srgbClr val="0E015F"/>
              </a:solidFill>
              <a:latin typeface="Times New Roman" pitchFamily="18" charset="0"/>
              <a:cs typeface="Times New Roman" pitchFamily="18" charset="0"/>
            </a:endParaRPr>
          </a:p>
          <a:p>
            <a:pPr algn="just">
              <a:spcBef>
                <a:spcPts val="600"/>
              </a:spcBef>
              <a:spcAft>
                <a:spcPts val="600"/>
              </a:spcAft>
            </a:pPr>
            <a:r>
              <a:rPr lang="en-US" sz="2800" dirty="0" smtClean="0">
                <a:solidFill>
                  <a:srgbClr val="0E015F"/>
                </a:solidFill>
                <a:latin typeface="Times New Roman" pitchFamily="18" charset="0"/>
                <a:cs typeface="Times New Roman" pitchFamily="18" charset="0"/>
              </a:rPr>
              <a:t>    </a:t>
            </a:r>
            <a:r>
              <a:rPr lang="en-US" sz="2800" dirty="0" smtClean="0">
                <a:latin typeface="Times New Roman" pitchFamily="18" charset="0"/>
                <a:cs typeface="Times New Roman" pitchFamily="18" charset="0"/>
              </a:rPr>
              <a:t>   </a:t>
            </a:r>
          </a:p>
          <a:p>
            <a:pPr algn="just">
              <a:spcBef>
                <a:spcPts val="600"/>
              </a:spcBef>
              <a:spcAft>
                <a:spcPts val="600"/>
              </a:spcAft>
            </a:pPr>
            <a:r>
              <a:rPr lang="en-US" sz="2800" b="1" dirty="0" smtClean="0">
                <a:latin typeface="Times New Roman" pitchFamily="18" charset="0"/>
                <a:cs typeface="Times New Roman" pitchFamily="18" charset="0"/>
              </a:rPr>
              <a:t>    </a:t>
            </a:r>
            <a:endParaRPr lang="en-US" sz="2800" dirty="0" smtClean="0">
              <a:solidFill>
                <a:srgbClr val="0E015F"/>
              </a:solidFill>
              <a:latin typeface="Times New Roman" pitchFamily="18" charset="0"/>
              <a:cs typeface="Times New Roman" pitchFamily="18" charset="0"/>
            </a:endParaRPr>
          </a:p>
          <a:p>
            <a:pPr algn="just">
              <a:spcBef>
                <a:spcPts val="600"/>
              </a:spcBef>
              <a:spcAft>
                <a:spcPts val="600"/>
              </a:spcAft>
            </a:pPr>
            <a:r>
              <a:rPr lang="en-US" sz="2800" dirty="0" smtClean="0">
                <a:solidFill>
                  <a:srgbClr val="0E015F"/>
                </a:solidFill>
                <a:latin typeface="Times New Roman" pitchFamily="18" charset="0"/>
                <a:cs typeface="Times New Roman" pitchFamily="18" charset="0"/>
              </a:rPr>
              <a:t>	</a:t>
            </a:r>
            <a:endParaRPr lang="vi-VN" sz="2800" dirty="0">
              <a:latin typeface="Times New Roman" pitchFamily="18" charset="0"/>
              <a:cs typeface="Times New Roman" pitchFamily="18" charset="0"/>
            </a:endParaRPr>
          </a:p>
        </p:txBody>
      </p:sp>
      <p:sp>
        <p:nvSpPr>
          <p:cNvPr id="7" name="Rectangle 6"/>
          <p:cNvSpPr/>
          <p:nvPr/>
        </p:nvSpPr>
        <p:spPr>
          <a:xfrm>
            <a:off x="251520" y="76200"/>
            <a:ext cx="8712968" cy="646331"/>
          </a:xfrm>
          <a:prstGeom prst="rect">
            <a:avLst/>
          </a:prstGeom>
        </p:spPr>
        <p:txBody>
          <a:bodyPr wrap="square">
            <a:spAutoFit/>
          </a:bodyPr>
          <a:lstStyle/>
          <a:p>
            <a:pPr algn="ctr"/>
            <a:r>
              <a:rPr lang="en-US" sz="3600" b="1" dirty="0" smtClean="0">
                <a:solidFill>
                  <a:srgbClr val="C00000"/>
                </a:solidFill>
                <a:latin typeface="Times New Roman" pitchFamily="18" charset="0"/>
                <a:cs typeface="Times New Roman" pitchFamily="18" charset="0"/>
              </a:rPr>
              <a:t> </a:t>
            </a:r>
            <a:r>
              <a:rPr lang="en-US" sz="3600" b="1" dirty="0" smtClean="0">
                <a:solidFill>
                  <a:srgbClr val="0E015F"/>
                </a:solidFill>
                <a:latin typeface="Times New Roman" pitchFamily="18" charset="0"/>
                <a:cs typeface="Times New Roman" pitchFamily="18" charset="0"/>
              </a:rPr>
              <a:t>PISTON</a:t>
            </a:r>
            <a:endParaRPr lang="vi-VN" sz="3600" dirty="0">
              <a:solidFill>
                <a:srgbClr val="0E015F"/>
              </a:solidFill>
              <a:latin typeface="Times New Roman" pitchFamily="18" charset="0"/>
              <a:cs typeface="Times New Roman" pitchFamily="18" charset="0"/>
            </a:endParaRPr>
          </a:p>
        </p:txBody>
      </p:sp>
      <p:pic>
        <p:nvPicPr>
          <p:cNvPr id="8" name="Picture 7" descr="piston xang.jpg"/>
          <p:cNvPicPr>
            <a:picLocks noChangeAspect="1"/>
          </p:cNvPicPr>
          <p:nvPr/>
        </p:nvPicPr>
        <p:blipFill>
          <a:blip r:embed="rId2" cstate="print"/>
          <a:stretch>
            <a:fillRect/>
          </a:stretch>
        </p:blipFill>
        <p:spPr>
          <a:xfrm>
            <a:off x="4932040" y="2636912"/>
            <a:ext cx="3015779" cy="3015779"/>
          </a:xfrm>
          <a:prstGeom prst="rect">
            <a:avLst/>
          </a:prstGeom>
        </p:spPr>
      </p:pic>
      <p:pic>
        <p:nvPicPr>
          <p:cNvPr id="12" name="Picture 11" descr="piston vat canh.jpg"/>
          <p:cNvPicPr>
            <a:picLocks noChangeAspect="1"/>
          </p:cNvPicPr>
          <p:nvPr/>
        </p:nvPicPr>
        <p:blipFill>
          <a:blip r:embed="rId3" cstate="print"/>
          <a:stretch>
            <a:fillRect/>
          </a:stretch>
        </p:blipFill>
        <p:spPr>
          <a:xfrm>
            <a:off x="1187624" y="2780928"/>
            <a:ext cx="3343089" cy="3024336"/>
          </a:xfrm>
          <a:prstGeom prst="rect">
            <a:avLst/>
          </a:prstGeom>
        </p:spPr>
      </p:pic>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Date Placeholder 1"/>
          <p:cNvSpPr>
            <a:spLocks noGrp="1"/>
          </p:cNvSpPr>
          <p:nvPr>
            <p:ph type="dt" sz="half" idx="10"/>
          </p:nvPr>
        </p:nvSpPr>
        <p:spPr>
          <a:xfrm>
            <a:off x="304800" y="6353628"/>
            <a:ext cx="2286000" cy="365125"/>
          </a:xfrm>
        </p:spPr>
        <p:txBody>
          <a:bodyPr/>
          <a:lstStyle/>
          <a:p>
            <a:r>
              <a:rPr lang="en-US" sz="1300" i="1" smtClean="0">
                <a:latin typeface="Times New Roman" pitchFamily="18" charset="0"/>
                <a:cs typeface="Times New Roman" pitchFamily="18" charset="0"/>
              </a:rPr>
              <a:t>Nguyên lý động cơ đốt trong</a:t>
            </a:r>
            <a:endParaRPr lang="en-US" sz="1300" i="1">
              <a:latin typeface="Times New Roman" pitchFamily="18" charset="0"/>
              <a:cs typeface="Times New Roman" pitchFamily="18" charset="0"/>
            </a:endParaRPr>
          </a:p>
        </p:txBody>
      </p:sp>
      <p:sp>
        <p:nvSpPr>
          <p:cNvPr id="10" name="Footer Placeholder 2"/>
          <p:cNvSpPr>
            <a:spLocks noGrp="1"/>
          </p:cNvSpPr>
          <p:nvPr>
            <p:ph type="ftr" sz="quarter" idx="11"/>
          </p:nvPr>
        </p:nvSpPr>
        <p:spPr>
          <a:xfrm>
            <a:off x="3203848" y="6304235"/>
            <a:ext cx="4392488" cy="365125"/>
          </a:xfrm>
        </p:spPr>
        <p:txBody>
          <a:bodyPr/>
          <a:lstStyle/>
          <a:p>
            <a:r>
              <a:rPr lang="en-US" sz="1300" i="1" smtClean="0">
                <a:latin typeface="Times New Roman" pitchFamily="18" charset="0"/>
                <a:cs typeface="Times New Roman" pitchFamily="18" charset="0"/>
              </a:rPr>
              <a:t>Chương 3: Nhóm Piston – Trục khuỷu – Thanh truyền – Bánh đà</a:t>
            </a:r>
            <a:endParaRPr lang="en-US" sz="1300" i="1">
              <a:latin typeface="Times New Roman" pitchFamily="18" charset="0"/>
              <a:cs typeface="Times New Roman" pitchFamily="18" charset="0"/>
            </a:endParaRPr>
          </a:p>
        </p:txBody>
      </p:sp>
      <p:sp>
        <p:nvSpPr>
          <p:cNvPr id="11" name="Slide Number Placeholder 3"/>
          <p:cNvSpPr>
            <a:spLocks noGrp="1"/>
          </p:cNvSpPr>
          <p:nvPr>
            <p:ph type="sldNum" sz="quarter" idx="12"/>
          </p:nvPr>
        </p:nvSpPr>
        <p:spPr>
          <a:xfrm>
            <a:off x="7467600" y="6340475"/>
            <a:ext cx="1219200" cy="365125"/>
          </a:xfrm>
        </p:spPr>
        <p:txBody>
          <a:bodyPr/>
          <a:lstStyle/>
          <a:p>
            <a:fld id="{B6F15528-21DE-4FAA-801E-634DDDAF4B2B}" type="slidenum">
              <a:rPr lang="en-US" sz="1300" i="1" smtClean="0">
                <a:latin typeface="Times New Roman" pitchFamily="18" charset="0"/>
                <a:cs typeface="Times New Roman" pitchFamily="18" charset="0"/>
              </a:rPr>
              <a:pPr/>
              <a:t>30</a:t>
            </a:fld>
            <a:endParaRPr lang="en-US" sz="1300" i="1">
              <a:latin typeface="Times New Roman" pitchFamily="18" charset="0"/>
              <a:cs typeface="Times New Roman" pitchFamily="18" charset="0"/>
            </a:endParaRPr>
          </a:p>
        </p:txBody>
      </p:sp>
      <p:sp>
        <p:nvSpPr>
          <p:cNvPr id="3" name="Rectangle 2"/>
          <p:cNvSpPr/>
          <p:nvPr/>
        </p:nvSpPr>
        <p:spPr>
          <a:xfrm>
            <a:off x="0" y="836712"/>
            <a:ext cx="8712968" cy="4739759"/>
          </a:xfrm>
          <a:prstGeom prst="rect">
            <a:avLst/>
          </a:prstGeom>
        </p:spPr>
        <p:txBody>
          <a:bodyPr wrap="square">
            <a:spAutoFit/>
          </a:bodyPr>
          <a:lstStyle/>
          <a:p>
            <a:pPr algn="just">
              <a:spcBef>
                <a:spcPts val="600"/>
              </a:spcBef>
              <a:spcAft>
                <a:spcPts val="600"/>
              </a:spcAft>
            </a:pPr>
            <a:r>
              <a:rPr lang="en-US" sz="2800" b="1" dirty="0" smtClean="0">
                <a:solidFill>
                  <a:srgbClr val="C00000"/>
                </a:solidFill>
                <a:latin typeface="Times New Roman" pitchFamily="18" charset="0"/>
                <a:cs typeface="Times New Roman" pitchFamily="18" charset="0"/>
              </a:rPr>
              <a:t>   </a:t>
            </a:r>
            <a:r>
              <a:rPr lang="en-US" sz="2800" b="1" dirty="0" smtClean="0">
                <a:solidFill>
                  <a:srgbClr val="0E015F"/>
                </a:solidFill>
                <a:latin typeface="Times New Roman" pitchFamily="18" charset="0"/>
                <a:cs typeface="Times New Roman" pitchFamily="18" charset="0"/>
              </a:rPr>
              <a:t>5. </a:t>
            </a:r>
            <a:r>
              <a:rPr lang="en-US" sz="2800" b="1" dirty="0" err="1" smtClean="0">
                <a:solidFill>
                  <a:srgbClr val="0E015F"/>
                </a:solidFill>
                <a:latin typeface="Times New Roman" pitchFamily="18" charset="0"/>
                <a:cs typeface="Times New Roman" pitchFamily="18" charset="0"/>
              </a:rPr>
              <a:t>Các</a:t>
            </a:r>
            <a:r>
              <a:rPr lang="en-US" sz="2800" b="1" dirty="0" smtClean="0">
                <a:solidFill>
                  <a:srgbClr val="0E015F"/>
                </a:solidFill>
                <a:latin typeface="Times New Roman" pitchFamily="18" charset="0"/>
                <a:cs typeface="Times New Roman" pitchFamily="18" charset="0"/>
              </a:rPr>
              <a:t> </a:t>
            </a:r>
            <a:r>
              <a:rPr lang="en-US" sz="2800" b="1" dirty="0" err="1" smtClean="0">
                <a:solidFill>
                  <a:srgbClr val="0E015F"/>
                </a:solidFill>
                <a:latin typeface="Times New Roman" pitchFamily="18" charset="0"/>
                <a:cs typeface="Times New Roman" pitchFamily="18" charset="0"/>
              </a:rPr>
              <a:t>biện</a:t>
            </a:r>
            <a:r>
              <a:rPr lang="en-US" sz="2800" b="1" dirty="0" smtClean="0">
                <a:solidFill>
                  <a:srgbClr val="0E015F"/>
                </a:solidFill>
                <a:latin typeface="Times New Roman" pitchFamily="18" charset="0"/>
                <a:cs typeface="Times New Roman" pitchFamily="18" charset="0"/>
              </a:rPr>
              <a:t> </a:t>
            </a:r>
            <a:r>
              <a:rPr lang="en-US" sz="2800" b="1" dirty="0" err="1" smtClean="0">
                <a:solidFill>
                  <a:srgbClr val="0E015F"/>
                </a:solidFill>
                <a:latin typeface="Times New Roman" pitchFamily="18" charset="0"/>
                <a:cs typeface="Times New Roman" pitchFamily="18" charset="0"/>
              </a:rPr>
              <a:t>pháp</a:t>
            </a:r>
            <a:r>
              <a:rPr lang="en-US" sz="2800" b="1" dirty="0" smtClean="0">
                <a:solidFill>
                  <a:srgbClr val="0E015F"/>
                </a:solidFill>
                <a:latin typeface="Times New Roman" pitchFamily="18" charset="0"/>
                <a:cs typeface="Times New Roman" pitchFamily="18" charset="0"/>
              </a:rPr>
              <a:t> </a:t>
            </a:r>
            <a:r>
              <a:rPr lang="en-US" sz="2800" b="1" dirty="0" err="1" smtClean="0">
                <a:solidFill>
                  <a:srgbClr val="0E015F"/>
                </a:solidFill>
                <a:latin typeface="Times New Roman" pitchFamily="18" charset="0"/>
                <a:cs typeface="Times New Roman" pitchFamily="18" charset="0"/>
              </a:rPr>
              <a:t>nâng</a:t>
            </a:r>
            <a:r>
              <a:rPr lang="en-US" sz="2800" b="1" dirty="0" smtClean="0">
                <a:solidFill>
                  <a:srgbClr val="0E015F"/>
                </a:solidFill>
                <a:latin typeface="Times New Roman" pitchFamily="18" charset="0"/>
                <a:cs typeface="Times New Roman" pitchFamily="18" charset="0"/>
              </a:rPr>
              <a:t> </a:t>
            </a:r>
            <a:r>
              <a:rPr lang="en-US" sz="2800" b="1" dirty="0" err="1" smtClean="0">
                <a:solidFill>
                  <a:srgbClr val="0E015F"/>
                </a:solidFill>
                <a:latin typeface="Times New Roman" pitchFamily="18" charset="0"/>
                <a:cs typeface="Times New Roman" pitchFamily="18" charset="0"/>
              </a:rPr>
              <a:t>cao</a:t>
            </a:r>
            <a:r>
              <a:rPr lang="en-US" sz="2800" b="1" dirty="0" smtClean="0">
                <a:solidFill>
                  <a:srgbClr val="0E015F"/>
                </a:solidFill>
                <a:latin typeface="Times New Roman" pitchFamily="18" charset="0"/>
                <a:cs typeface="Times New Roman" pitchFamily="18" charset="0"/>
              </a:rPr>
              <a:t> </a:t>
            </a:r>
            <a:r>
              <a:rPr lang="en-US" sz="2800" b="1" dirty="0" err="1" smtClean="0">
                <a:solidFill>
                  <a:srgbClr val="0E015F"/>
                </a:solidFill>
                <a:latin typeface="Times New Roman" pitchFamily="18" charset="0"/>
                <a:cs typeface="Times New Roman" pitchFamily="18" charset="0"/>
              </a:rPr>
              <a:t>độ</a:t>
            </a:r>
            <a:r>
              <a:rPr lang="en-US" sz="2800" b="1" dirty="0" smtClean="0">
                <a:solidFill>
                  <a:srgbClr val="0E015F"/>
                </a:solidFill>
                <a:latin typeface="Times New Roman" pitchFamily="18" charset="0"/>
                <a:cs typeface="Times New Roman" pitchFamily="18" charset="0"/>
              </a:rPr>
              <a:t> </a:t>
            </a:r>
            <a:r>
              <a:rPr lang="en-US" sz="2800" b="1" dirty="0" err="1" smtClean="0">
                <a:solidFill>
                  <a:srgbClr val="0E015F"/>
                </a:solidFill>
                <a:latin typeface="Times New Roman" pitchFamily="18" charset="0"/>
                <a:cs typeface="Times New Roman" pitchFamily="18" charset="0"/>
              </a:rPr>
              <a:t>bền</a:t>
            </a:r>
            <a:r>
              <a:rPr lang="en-US" sz="2800" b="1" dirty="0" smtClean="0">
                <a:solidFill>
                  <a:srgbClr val="0E015F"/>
                </a:solidFill>
                <a:latin typeface="Times New Roman" pitchFamily="18" charset="0"/>
                <a:cs typeface="Times New Roman" pitchFamily="18" charset="0"/>
              </a:rPr>
              <a:t> </a:t>
            </a:r>
            <a:r>
              <a:rPr lang="en-US" sz="2800" b="1" dirty="0" err="1" smtClean="0">
                <a:solidFill>
                  <a:srgbClr val="0E015F"/>
                </a:solidFill>
                <a:latin typeface="Times New Roman" pitchFamily="18" charset="0"/>
                <a:cs typeface="Times New Roman" pitchFamily="18" charset="0"/>
              </a:rPr>
              <a:t>cho</a:t>
            </a:r>
            <a:r>
              <a:rPr lang="en-US" sz="2800" b="1" dirty="0" smtClean="0">
                <a:solidFill>
                  <a:srgbClr val="0E015F"/>
                </a:solidFill>
                <a:latin typeface="Times New Roman" pitchFamily="18" charset="0"/>
                <a:cs typeface="Times New Roman" pitchFamily="18" charset="0"/>
              </a:rPr>
              <a:t> piston</a:t>
            </a:r>
            <a:r>
              <a:rPr lang="vi-VN" sz="2800" b="1" dirty="0" smtClean="0">
                <a:solidFill>
                  <a:srgbClr val="0E015F"/>
                </a:solidFill>
                <a:latin typeface="Times New Roman" pitchFamily="18" charset="0"/>
                <a:cs typeface="Times New Roman" pitchFamily="18" charset="0"/>
              </a:rPr>
              <a:t>:</a:t>
            </a:r>
            <a:endParaRPr lang="en-US" sz="2800" b="1" dirty="0" smtClean="0">
              <a:solidFill>
                <a:srgbClr val="0E015F"/>
              </a:solidFill>
              <a:latin typeface="Times New Roman" pitchFamily="18" charset="0"/>
              <a:cs typeface="Times New Roman" pitchFamily="18" charset="0"/>
            </a:endParaRPr>
          </a:p>
          <a:p>
            <a:pPr algn="just">
              <a:spcBef>
                <a:spcPts val="600"/>
              </a:spcBef>
              <a:spcAft>
                <a:spcPts val="600"/>
              </a:spcAft>
            </a:pPr>
            <a:r>
              <a:rPr lang="en-US" sz="2800" dirty="0" smtClean="0">
                <a:latin typeface="Times New Roman" pitchFamily="18" charset="0"/>
                <a:cs typeface="Times New Roman" pitchFamily="18" charset="0"/>
              </a:rPr>
              <a:t>	</a:t>
            </a:r>
            <a:r>
              <a:rPr lang="vi-VN" sz="2800" dirty="0" smtClean="0">
                <a:latin typeface="Times New Roman" pitchFamily="18" charset="0"/>
                <a:cs typeface="Times New Roman" pitchFamily="18" charset="0"/>
              </a:rPr>
              <a:t> - Xẽ rãnh T và </a:t>
            </a:r>
            <a:r>
              <a:rPr lang="en-US" sz="2800" dirty="0" err="1" smtClean="0">
                <a:latin typeface="Times New Roman" pitchFamily="18" charset="0"/>
                <a:cs typeface="Times New Roman" pitchFamily="18" charset="0"/>
              </a:rPr>
              <a:t>lỗ</a:t>
            </a:r>
            <a:r>
              <a:rPr lang="vi-VN" sz="2800" dirty="0" smtClean="0">
                <a:latin typeface="Times New Roman" pitchFamily="18" charset="0"/>
                <a:cs typeface="Times New Roman" pitchFamily="18" charset="0"/>
              </a:rPr>
              <a:t> trên thân piston để tránh bó kẹt piston nên khe hở giữa piston và xylanh rất bé</a:t>
            </a:r>
            <a:r>
              <a:rPr lang="en-US" sz="2800" dirty="0" smtClean="0">
                <a:latin typeface="Times New Roman" pitchFamily="18" charset="0"/>
                <a:cs typeface="Times New Roman" pitchFamily="18" charset="0"/>
              </a:rPr>
              <a:t>.</a:t>
            </a:r>
            <a:r>
              <a:rPr lang="vi-VN" sz="2800" dirty="0" smtClean="0">
                <a:latin typeface="Times New Roman" pitchFamily="18" charset="0"/>
                <a:cs typeface="Times New Roman" pitchFamily="18" charset="0"/>
              </a:rPr>
              <a:t> Khi xẻ rãnh người ta không xẻ hết</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mà</a:t>
            </a:r>
            <a:r>
              <a:rPr lang="en-US" sz="2800" dirty="0" smtClean="0">
                <a:latin typeface="Times New Roman" pitchFamily="18" charset="0"/>
                <a:cs typeface="Times New Roman" pitchFamily="18" charset="0"/>
              </a:rPr>
              <a:t> </a:t>
            </a:r>
            <a:r>
              <a:rPr lang="vi-VN" sz="2800" dirty="0" smtClean="0">
                <a:latin typeface="Times New Roman" pitchFamily="18" charset="0"/>
                <a:cs typeface="Times New Roman" pitchFamily="18" charset="0"/>
              </a:rPr>
              <a:t>thường xẻ chéo. Khi lắp cần chú ý để bề mặt thân xẻ rãnh về phía lực ngang N nhỏ</a:t>
            </a:r>
            <a:endParaRPr lang="en-US" sz="2800" dirty="0" smtClean="0">
              <a:latin typeface="Times New Roman" pitchFamily="18" charset="0"/>
              <a:cs typeface="Times New Roman" pitchFamily="18" charset="0"/>
            </a:endParaRPr>
          </a:p>
          <a:p>
            <a:pPr algn="just">
              <a:spcBef>
                <a:spcPts val="600"/>
              </a:spcBef>
              <a:spcAft>
                <a:spcPts val="600"/>
              </a:spcAft>
            </a:pPr>
            <a:endParaRPr lang="en-US" sz="2800" b="1" dirty="0" smtClean="0">
              <a:solidFill>
                <a:srgbClr val="0E015F"/>
              </a:solidFill>
              <a:latin typeface="Times New Roman" pitchFamily="18" charset="0"/>
              <a:cs typeface="Times New Roman" pitchFamily="18" charset="0"/>
            </a:endParaRPr>
          </a:p>
          <a:p>
            <a:pPr algn="just">
              <a:spcBef>
                <a:spcPts val="600"/>
              </a:spcBef>
              <a:spcAft>
                <a:spcPts val="600"/>
              </a:spcAft>
            </a:pPr>
            <a:r>
              <a:rPr lang="en-US" sz="2800" dirty="0" smtClean="0">
                <a:solidFill>
                  <a:srgbClr val="0E015F"/>
                </a:solidFill>
                <a:latin typeface="Times New Roman" pitchFamily="18" charset="0"/>
                <a:cs typeface="Times New Roman" pitchFamily="18" charset="0"/>
              </a:rPr>
              <a:t>    </a:t>
            </a:r>
            <a:r>
              <a:rPr lang="en-US" sz="2800" dirty="0" smtClean="0">
                <a:latin typeface="Times New Roman" pitchFamily="18" charset="0"/>
                <a:cs typeface="Times New Roman" pitchFamily="18" charset="0"/>
              </a:rPr>
              <a:t>   </a:t>
            </a:r>
          </a:p>
          <a:p>
            <a:pPr algn="just">
              <a:spcBef>
                <a:spcPts val="600"/>
              </a:spcBef>
              <a:spcAft>
                <a:spcPts val="600"/>
              </a:spcAft>
            </a:pPr>
            <a:r>
              <a:rPr lang="en-US" sz="2800" b="1" dirty="0" smtClean="0">
                <a:latin typeface="Times New Roman" pitchFamily="18" charset="0"/>
                <a:cs typeface="Times New Roman" pitchFamily="18" charset="0"/>
              </a:rPr>
              <a:t>    </a:t>
            </a:r>
            <a:endParaRPr lang="en-US" sz="2800" dirty="0" smtClean="0">
              <a:solidFill>
                <a:srgbClr val="0E015F"/>
              </a:solidFill>
              <a:latin typeface="Times New Roman" pitchFamily="18" charset="0"/>
              <a:cs typeface="Times New Roman" pitchFamily="18" charset="0"/>
            </a:endParaRPr>
          </a:p>
          <a:p>
            <a:pPr algn="just">
              <a:spcBef>
                <a:spcPts val="600"/>
              </a:spcBef>
              <a:spcAft>
                <a:spcPts val="600"/>
              </a:spcAft>
            </a:pPr>
            <a:r>
              <a:rPr lang="en-US" sz="2800" dirty="0" smtClean="0">
                <a:solidFill>
                  <a:srgbClr val="0E015F"/>
                </a:solidFill>
                <a:latin typeface="Times New Roman" pitchFamily="18" charset="0"/>
                <a:cs typeface="Times New Roman" pitchFamily="18" charset="0"/>
              </a:rPr>
              <a:t>	</a:t>
            </a:r>
            <a:endParaRPr lang="vi-VN" sz="2800" dirty="0">
              <a:latin typeface="Times New Roman" pitchFamily="18" charset="0"/>
              <a:cs typeface="Times New Roman" pitchFamily="18" charset="0"/>
            </a:endParaRPr>
          </a:p>
        </p:txBody>
      </p:sp>
      <p:sp>
        <p:nvSpPr>
          <p:cNvPr id="7" name="Rectangle 6"/>
          <p:cNvSpPr/>
          <p:nvPr/>
        </p:nvSpPr>
        <p:spPr>
          <a:xfrm>
            <a:off x="251520" y="76200"/>
            <a:ext cx="8712968" cy="646331"/>
          </a:xfrm>
          <a:prstGeom prst="rect">
            <a:avLst/>
          </a:prstGeom>
        </p:spPr>
        <p:txBody>
          <a:bodyPr wrap="square">
            <a:spAutoFit/>
          </a:bodyPr>
          <a:lstStyle/>
          <a:p>
            <a:pPr algn="ctr"/>
            <a:r>
              <a:rPr lang="en-US" sz="3600" b="1" dirty="0" smtClean="0">
                <a:solidFill>
                  <a:srgbClr val="C00000"/>
                </a:solidFill>
                <a:latin typeface="Times New Roman" pitchFamily="18" charset="0"/>
                <a:cs typeface="Times New Roman" pitchFamily="18" charset="0"/>
              </a:rPr>
              <a:t> </a:t>
            </a:r>
            <a:r>
              <a:rPr lang="en-US" sz="3600" b="1" dirty="0" smtClean="0">
                <a:solidFill>
                  <a:srgbClr val="0E015F"/>
                </a:solidFill>
                <a:latin typeface="Times New Roman" pitchFamily="18" charset="0"/>
                <a:cs typeface="Times New Roman" pitchFamily="18" charset="0"/>
              </a:rPr>
              <a:t>PISTON</a:t>
            </a:r>
            <a:endParaRPr lang="vi-VN" sz="3600" dirty="0">
              <a:solidFill>
                <a:srgbClr val="0E015F"/>
              </a:solidFill>
              <a:latin typeface="Times New Roman" pitchFamily="18" charset="0"/>
              <a:cs typeface="Times New Roman" pitchFamily="18" charset="0"/>
            </a:endParaRPr>
          </a:p>
        </p:txBody>
      </p:sp>
      <p:pic>
        <p:nvPicPr>
          <p:cNvPr id="5122" name="Picture 2"/>
          <p:cNvPicPr>
            <a:picLocks noChangeAspect="1" noChangeArrowheads="1"/>
          </p:cNvPicPr>
          <p:nvPr/>
        </p:nvPicPr>
        <p:blipFill>
          <a:blip r:embed="rId2" cstate="print"/>
          <a:srcRect/>
          <a:stretch>
            <a:fillRect/>
          </a:stretch>
        </p:blipFill>
        <p:spPr bwMode="auto">
          <a:xfrm>
            <a:off x="1763688" y="3645024"/>
            <a:ext cx="1633339" cy="1677483"/>
          </a:xfrm>
          <a:prstGeom prst="rect">
            <a:avLst/>
          </a:prstGeom>
          <a:noFill/>
          <a:ln w="9525">
            <a:noFill/>
            <a:miter lim="800000"/>
            <a:headEnd/>
            <a:tailEnd/>
          </a:ln>
        </p:spPr>
      </p:pic>
      <p:pic>
        <p:nvPicPr>
          <p:cNvPr id="5123" name="Picture 3"/>
          <p:cNvPicPr>
            <a:picLocks noChangeAspect="1" noChangeArrowheads="1"/>
          </p:cNvPicPr>
          <p:nvPr/>
        </p:nvPicPr>
        <p:blipFill>
          <a:blip r:embed="rId3" cstate="print"/>
          <a:srcRect/>
          <a:stretch>
            <a:fillRect/>
          </a:stretch>
        </p:blipFill>
        <p:spPr bwMode="auto">
          <a:xfrm>
            <a:off x="5220072" y="3573016"/>
            <a:ext cx="1786880" cy="18002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Date Placeholder 1"/>
          <p:cNvSpPr>
            <a:spLocks noGrp="1"/>
          </p:cNvSpPr>
          <p:nvPr>
            <p:ph type="dt" sz="half" idx="10"/>
          </p:nvPr>
        </p:nvSpPr>
        <p:spPr>
          <a:xfrm>
            <a:off x="304800" y="6353628"/>
            <a:ext cx="2286000" cy="365125"/>
          </a:xfrm>
        </p:spPr>
        <p:txBody>
          <a:bodyPr/>
          <a:lstStyle/>
          <a:p>
            <a:r>
              <a:rPr lang="en-US" sz="1300" i="1" smtClean="0">
                <a:latin typeface="Times New Roman" pitchFamily="18" charset="0"/>
                <a:cs typeface="Times New Roman" pitchFamily="18" charset="0"/>
              </a:rPr>
              <a:t>Nguyên lý động cơ đốt trong</a:t>
            </a:r>
            <a:endParaRPr lang="en-US" sz="1300" i="1">
              <a:latin typeface="Times New Roman" pitchFamily="18" charset="0"/>
              <a:cs typeface="Times New Roman" pitchFamily="18" charset="0"/>
            </a:endParaRPr>
          </a:p>
        </p:txBody>
      </p:sp>
      <p:sp>
        <p:nvSpPr>
          <p:cNvPr id="10" name="Footer Placeholder 2"/>
          <p:cNvSpPr>
            <a:spLocks noGrp="1"/>
          </p:cNvSpPr>
          <p:nvPr>
            <p:ph type="ftr" sz="quarter" idx="11"/>
          </p:nvPr>
        </p:nvSpPr>
        <p:spPr>
          <a:xfrm>
            <a:off x="3203848" y="6304235"/>
            <a:ext cx="4392488" cy="365125"/>
          </a:xfrm>
        </p:spPr>
        <p:txBody>
          <a:bodyPr/>
          <a:lstStyle/>
          <a:p>
            <a:r>
              <a:rPr lang="en-US" sz="1300" i="1" smtClean="0">
                <a:latin typeface="Times New Roman" pitchFamily="18" charset="0"/>
                <a:cs typeface="Times New Roman" pitchFamily="18" charset="0"/>
              </a:rPr>
              <a:t>Chương 3: Nhóm Piston – Trục khuỷu – Thanh truyền – Bánh đà</a:t>
            </a:r>
            <a:endParaRPr lang="en-US" sz="1300" i="1">
              <a:latin typeface="Times New Roman" pitchFamily="18" charset="0"/>
              <a:cs typeface="Times New Roman" pitchFamily="18" charset="0"/>
            </a:endParaRPr>
          </a:p>
        </p:txBody>
      </p:sp>
      <p:sp>
        <p:nvSpPr>
          <p:cNvPr id="11" name="Slide Number Placeholder 3"/>
          <p:cNvSpPr>
            <a:spLocks noGrp="1"/>
          </p:cNvSpPr>
          <p:nvPr>
            <p:ph type="sldNum" sz="quarter" idx="12"/>
          </p:nvPr>
        </p:nvSpPr>
        <p:spPr>
          <a:xfrm>
            <a:off x="7467600" y="6340475"/>
            <a:ext cx="1219200" cy="365125"/>
          </a:xfrm>
        </p:spPr>
        <p:txBody>
          <a:bodyPr/>
          <a:lstStyle/>
          <a:p>
            <a:fld id="{B6F15528-21DE-4FAA-801E-634DDDAF4B2B}" type="slidenum">
              <a:rPr lang="en-US" sz="1300" i="1" smtClean="0">
                <a:latin typeface="Times New Roman" pitchFamily="18" charset="0"/>
                <a:cs typeface="Times New Roman" pitchFamily="18" charset="0"/>
              </a:rPr>
              <a:pPr/>
              <a:t>31</a:t>
            </a:fld>
            <a:endParaRPr lang="en-US" sz="1300" i="1">
              <a:latin typeface="Times New Roman" pitchFamily="18" charset="0"/>
              <a:cs typeface="Times New Roman" pitchFamily="18" charset="0"/>
            </a:endParaRPr>
          </a:p>
        </p:txBody>
      </p:sp>
      <p:sp>
        <p:nvSpPr>
          <p:cNvPr id="3" name="Rectangle 2"/>
          <p:cNvSpPr/>
          <p:nvPr/>
        </p:nvSpPr>
        <p:spPr>
          <a:xfrm>
            <a:off x="0" y="836712"/>
            <a:ext cx="8712968" cy="4308872"/>
          </a:xfrm>
          <a:prstGeom prst="rect">
            <a:avLst/>
          </a:prstGeom>
        </p:spPr>
        <p:txBody>
          <a:bodyPr wrap="square">
            <a:spAutoFit/>
          </a:bodyPr>
          <a:lstStyle/>
          <a:p>
            <a:pPr algn="just">
              <a:spcBef>
                <a:spcPts val="600"/>
              </a:spcBef>
              <a:spcAft>
                <a:spcPts val="600"/>
              </a:spcAft>
            </a:pPr>
            <a:r>
              <a:rPr lang="en-US" sz="2800" b="1" dirty="0" smtClean="0">
                <a:solidFill>
                  <a:srgbClr val="C00000"/>
                </a:solidFill>
                <a:latin typeface="Times New Roman" pitchFamily="18" charset="0"/>
                <a:cs typeface="Times New Roman" pitchFamily="18" charset="0"/>
              </a:rPr>
              <a:t>   </a:t>
            </a:r>
            <a:r>
              <a:rPr lang="en-US" sz="2800" b="1" dirty="0" smtClean="0">
                <a:solidFill>
                  <a:srgbClr val="0E015F"/>
                </a:solidFill>
                <a:latin typeface="Times New Roman" pitchFamily="18" charset="0"/>
                <a:cs typeface="Times New Roman" pitchFamily="18" charset="0"/>
              </a:rPr>
              <a:t>5. </a:t>
            </a:r>
            <a:r>
              <a:rPr lang="en-US" sz="2800" b="1" dirty="0" err="1" smtClean="0">
                <a:solidFill>
                  <a:srgbClr val="0E015F"/>
                </a:solidFill>
                <a:latin typeface="Times New Roman" pitchFamily="18" charset="0"/>
                <a:cs typeface="Times New Roman" pitchFamily="18" charset="0"/>
              </a:rPr>
              <a:t>Các</a:t>
            </a:r>
            <a:r>
              <a:rPr lang="en-US" sz="2800" b="1" dirty="0" smtClean="0">
                <a:solidFill>
                  <a:srgbClr val="0E015F"/>
                </a:solidFill>
                <a:latin typeface="Times New Roman" pitchFamily="18" charset="0"/>
                <a:cs typeface="Times New Roman" pitchFamily="18" charset="0"/>
              </a:rPr>
              <a:t> </a:t>
            </a:r>
            <a:r>
              <a:rPr lang="en-US" sz="2800" b="1" dirty="0" err="1" smtClean="0">
                <a:solidFill>
                  <a:srgbClr val="0E015F"/>
                </a:solidFill>
                <a:latin typeface="Times New Roman" pitchFamily="18" charset="0"/>
                <a:cs typeface="Times New Roman" pitchFamily="18" charset="0"/>
              </a:rPr>
              <a:t>biện</a:t>
            </a:r>
            <a:r>
              <a:rPr lang="en-US" sz="2800" b="1" dirty="0" smtClean="0">
                <a:solidFill>
                  <a:srgbClr val="0E015F"/>
                </a:solidFill>
                <a:latin typeface="Times New Roman" pitchFamily="18" charset="0"/>
                <a:cs typeface="Times New Roman" pitchFamily="18" charset="0"/>
              </a:rPr>
              <a:t> </a:t>
            </a:r>
            <a:r>
              <a:rPr lang="en-US" sz="2800" b="1" dirty="0" err="1" smtClean="0">
                <a:solidFill>
                  <a:srgbClr val="0E015F"/>
                </a:solidFill>
                <a:latin typeface="Times New Roman" pitchFamily="18" charset="0"/>
                <a:cs typeface="Times New Roman" pitchFamily="18" charset="0"/>
              </a:rPr>
              <a:t>pháp</a:t>
            </a:r>
            <a:r>
              <a:rPr lang="en-US" sz="2800" b="1" dirty="0" smtClean="0">
                <a:solidFill>
                  <a:srgbClr val="0E015F"/>
                </a:solidFill>
                <a:latin typeface="Times New Roman" pitchFamily="18" charset="0"/>
                <a:cs typeface="Times New Roman" pitchFamily="18" charset="0"/>
              </a:rPr>
              <a:t> </a:t>
            </a:r>
            <a:r>
              <a:rPr lang="en-US" sz="2800" b="1" dirty="0" err="1" smtClean="0">
                <a:solidFill>
                  <a:srgbClr val="0E015F"/>
                </a:solidFill>
                <a:latin typeface="Times New Roman" pitchFamily="18" charset="0"/>
                <a:cs typeface="Times New Roman" pitchFamily="18" charset="0"/>
              </a:rPr>
              <a:t>nâng</a:t>
            </a:r>
            <a:r>
              <a:rPr lang="en-US" sz="2800" b="1" dirty="0" smtClean="0">
                <a:solidFill>
                  <a:srgbClr val="0E015F"/>
                </a:solidFill>
                <a:latin typeface="Times New Roman" pitchFamily="18" charset="0"/>
                <a:cs typeface="Times New Roman" pitchFamily="18" charset="0"/>
              </a:rPr>
              <a:t> </a:t>
            </a:r>
            <a:r>
              <a:rPr lang="en-US" sz="2800" b="1" dirty="0" err="1" smtClean="0">
                <a:solidFill>
                  <a:srgbClr val="0E015F"/>
                </a:solidFill>
                <a:latin typeface="Times New Roman" pitchFamily="18" charset="0"/>
                <a:cs typeface="Times New Roman" pitchFamily="18" charset="0"/>
              </a:rPr>
              <a:t>cao</a:t>
            </a:r>
            <a:r>
              <a:rPr lang="en-US" sz="2800" b="1" dirty="0" smtClean="0">
                <a:solidFill>
                  <a:srgbClr val="0E015F"/>
                </a:solidFill>
                <a:latin typeface="Times New Roman" pitchFamily="18" charset="0"/>
                <a:cs typeface="Times New Roman" pitchFamily="18" charset="0"/>
              </a:rPr>
              <a:t> </a:t>
            </a:r>
            <a:r>
              <a:rPr lang="en-US" sz="2800" b="1" dirty="0" err="1" smtClean="0">
                <a:solidFill>
                  <a:srgbClr val="0E015F"/>
                </a:solidFill>
                <a:latin typeface="Times New Roman" pitchFamily="18" charset="0"/>
                <a:cs typeface="Times New Roman" pitchFamily="18" charset="0"/>
              </a:rPr>
              <a:t>độ</a:t>
            </a:r>
            <a:r>
              <a:rPr lang="en-US" sz="2800" b="1" dirty="0" smtClean="0">
                <a:solidFill>
                  <a:srgbClr val="0E015F"/>
                </a:solidFill>
                <a:latin typeface="Times New Roman" pitchFamily="18" charset="0"/>
                <a:cs typeface="Times New Roman" pitchFamily="18" charset="0"/>
              </a:rPr>
              <a:t> </a:t>
            </a:r>
            <a:r>
              <a:rPr lang="en-US" sz="2800" b="1" dirty="0" err="1" smtClean="0">
                <a:solidFill>
                  <a:srgbClr val="0E015F"/>
                </a:solidFill>
                <a:latin typeface="Times New Roman" pitchFamily="18" charset="0"/>
                <a:cs typeface="Times New Roman" pitchFamily="18" charset="0"/>
              </a:rPr>
              <a:t>bền</a:t>
            </a:r>
            <a:r>
              <a:rPr lang="en-US" sz="2800" b="1" dirty="0" smtClean="0">
                <a:solidFill>
                  <a:srgbClr val="0E015F"/>
                </a:solidFill>
                <a:latin typeface="Times New Roman" pitchFamily="18" charset="0"/>
                <a:cs typeface="Times New Roman" pitchFamily="18" charset="0"/>
              </a:rPr>
              <a:t> </a:t>
            </a:r>
            <a:r>
              <a:rPr lang="en-US" sz="2800" b="1" dirty="0" err="1" smtClean="0">
                <a:solidFill>
                  <a:srgbClr val="0E015F"/>
                </a:solidFill>
                <a:latin typeface="Times New Roman" pitchFamily="18" charset="0"/>
                <a:cs typeface="Times New Roman" pitchFamily="18" charset="0"/>
              </a:rPr>
              <a:t>cho</a:t>
            </a:r>
            <a:r>
              <a:rPr lang="en-US" sz="2800" b="1" dirty="0" smtClean="0">
                <a:solidFill>
                  <a:srgbClr val="0E015F"/>
                </a:solidFill>
                <a:latin typeface="Times New Roman" pitchFamily="18" charset="0"/>
                <a:cs typeface="Times New Roman" pitchFamily="18" charset="0"/>
              </a:rPr>
              <a:t> piston</a:t>
            </a:r>
            <a:r>
              <a:rPr lang="vi-VN" sz="2800" b="1" dirty="0" smtClean="0">
                <a:solidFill>
                  <a:srgbClr val="0E015F"/>
                </a:solidFill>
                <a:latin typeface="Times New Roman" pitchFamily="18" charset="0"/>
                <a:cs typeface="Times New Roman" pitchFamily="18" charset="0"/>
              </a:rPr>
              <a:t>:</a:t>
            </a:r>
            <a:endParaRPr lang="en-US" sz="2800" b="1" dirty="0" smtClean="0">
              <a:solidFill>
                <a:srgbClr val="0E015F"/>
              </a:solidFill>
              <a:latin typeface="Times New Roman" pitchFamily="18" charset="0"/>
              <a:cs typeface="Times New Roman" pitchFamily="18" charset="0"/>
            </a:endParaRPr>
          </a:p>
          <a:p>
            <a:pPr algn="just">
              <a:spcBef>
                <a:spcPts val="600"/>
              </a:spcBef>
              <a:spcAft>
                <a:spcPts val="600"/>
              </a:spcAft>
            </a:pPr>
            <a:r>
              <a:rPr lang="en-US" sz="2800" dirty="0" smtClean="0">
                <a:latin typeface="Times New Roman" pitchFamily="18" charset="0"/>
                <a:cs typeface="Times New Roman" pitchFamily="18" charset="0"/>
              </a:rPr>
              <a:t>	</a:t>
            </a:r>
            <a:r>
              <a:rPr lang="vi-VN" sz="2800" dirty="0" smtClean="0">
                <a:latin typeface="Times New Roman" pitchFamily="18" charset="0"/>
                <a:cs typeface="Times New Roman" pitchFamily="18" charset="0"/>
              </a:rPr>
              <a:t> - Đúc hợp kim có độ giãn dài nhỏ vào bệ chốt piston để hạn chế giãn nở của thân theo phương vuông g</a:t>
            </a:r>
            <a:r>
              <a:rPr lang="en-US" sz="2800" dirty="0" smtClean="0">
                <a:latin typeface="Times New Roman" pitchFamily="18" charset="0"/>
                <a:cs typeface="Times New Roman" pitchFamily="18" charset="0"/>
              </a:rPr>
              <a:t>ó</a:t>
            </a:r>
            <a:r>
              <a:rPr lang="vi-VN" sz="2800" dirty="0" smtClean="0">
                <a:latin typeface="Times New Roman" pitchFamily="18" charset="0"/>
                <a:cs typeface="Times New Roman" pitchFamily="18" charset="0"/>
              </a:rPr>
              <a:t>c với tâm chốt.</a:t>
            </a:r>
            <a:endParaRPr lang="en-US" sz="2800" dirty="0" smtClean="0">
              <a:latin typeface="Times New Roman" pitchFamily="18" charset="0"/>
              <a:cs typeface="Times New Roman" pitchFamily="18" charset="0"/>
            </a:endParaRPr>
          </a:p>
          <a:p>
            <a:pPr algn="just">
              <a:spcBef>
                <a:spcPts val="600"/>
              </a:spcBef>
              <a:spcAft>
                <a:spcPts val="600"/>
              </a:spcAft>
            </a:pPr>
            <a:endParaRPr lang="en-US" sz="2800" b="1" dirty="0" smtClean="0">
              <a:solidFill>
                <a:srgbClr val="0E015F"/>
              </a:solidFill>
              <a:latin typeface="Times New Roman" pitchFamily="18" charset="0"/>
              <a:cs typeface="Times New Roman" pitchFamily="18" charset="0"/>
            </a:endParaRPr>
          </a:p>
          <a:p>
            <a:pPr algn="just">
              <a:spcBef>
                <a:spcPts val="600"/>
              </a:spcBef>
              <a:spcAft>
                <a:spcPts val="600"/>
              </a:spcAft>
            </a:pPr>
            <a:r>
              <a:rPr lang="en-US" sz="2800" dirty="0" smtClean="0">
                <a:solidFill>
                  <a:srgbClr val="0E015F"/>
                </a:solidFill>
                <a:latin typeface="Times New Roman" pitchFamily="18" charset="0"/>
                <a:cs typeface="Times New Roman" pitchFamily="18" charset="0"/>
              </a:rPr>
              <a:t>    </a:t>
            </a:r>
            <a:r>
              <a:rPr lang="en-US" sz="2800" dirty="0" smtClean="0">
                <a:latin typeface="Times New Roman" pitchFamily="18" charset="0"/>
                <a:cs typeface="Times New Roman" pitchFamily="18" charset="0"/>
              </a:rPr>
              <a:t>   </a:t>
            </a:r>
          </a:p>
          <a:p>
            <a:pPr algn="just">
              <a:spcBef>
                <a:spcPts val="600"/>
              </a:spcBef>
              <a:spcAft>
                <a:spcPts val="600"/>
              </a:spcAft>
            </a:pPr>
            <a:r>
              <a:rPr lang="en-US" sz="2800" b="1" dirty="0" smtClean="0">
                <a:latin typeface="Times New Roman" pitchFamily="18" charset="0"/>
                <a:cs typeface="Times New Roman" pitchFamily="18" charset="0"/>
              </a:rPr>
              <a:t>    </a:t>
            </a:r>
            <a:endParaRPr lang="en-US" sz="2800" dirty="0" smtClean="0">
              <a:solidFill>
                <a:srgbClr val="0E015F"/>
              </a:solidFill>
              <a:latin typeface="Times New Roman" pitchFamily="18" charset="0"/>
              <a:cs typeface="Times New Roman" pitchFamily="18" charset="0"/>
            </a:endParaRPr>
          </a:p>
          <a:p>
            <a:pPr algn="just">
              <a:spcBef>
                <a:spcPts val="600"/>
              </a:spcBef>
              <a:spcAft>
                <a:spcPts val="600"/>
              </a:spcAft>
            </a:pPr>
            <a:r>
              <a:rPr lang="en-US" sz="2800" dirty="0" smtClean="0">
                <a:solidFill>
                  <a:srgbClr val="0E015F"/>
                </a:solidFill>
                <a:latin typeface="Times New Roman" pitchFamily="18" charset="0"/>
                <a:cs typeface="Times New Roman" pitchFamily="18" charset="0"/>
              </a:rPr>
              <a:t>	</a:t>
            </a:r>
            <a:endParaRPr lang="vi-VN" sz="2800" dirty="0">
              <a:latin typeface="Times New Roman" pitchFamily="18" charset="0"/>
              <a:cs typeface="Times New Roman" pitchFamily="18" charset="0"/>
            </a:endParaRPr>
          </a:p>
        </p:txBody>
      </p:sp>
      <p:sp>
        <p:nvSpPr>
          <p:cNvPr id="7" name="Rectangle 6"/>
          <p:cNvSpPr/>
          <p:nvPr/>
        </p:nvSpPr>
        <p:spPr>
          <a:xfrm>
            <a:off x="251520" y="76200"/>
            <a:ext cx="8712968" cy="646331"/>
          </a:xfrm>
          <a:prstGeom prst="rect">
            <a:avLst/>
          </a:prstGeom>
        </p:spPr>
        <p:txBody>
          <a:bodyPr wrap="square">
            <a:spAutoFit/>
          </a:bodyPr>
          <a:lstStyle/>
          <a:p>
            <a:pPr algn="ctr"/>
            <a:r>
              <a:rPr lang="en-US" sz="3600" b="1" dirty="0" smtClean="0">
                <a:solidFill>
                  <a:srgbClr val="C00000"/>
                </a:solidFill>
                <a:latin typeface="Times New Roman" pitchFamily="18" charset="0"/>
                <a:cs typeface="Times New Roman" pitchFamily="18" charset="0"/>
              </a:rPr>
              <a:t> </a:t>
            </a:r>
            <a:r>
              <a:rPr lang="en-US" sz="3600" b="1" dirty="0" smtClean="0">
                <a:solidFill>
                  <a:srgbClr val="0E015F"/>
                </a:solidFill>
                <a:latin typeface="Times New Roman" pitchFamily="18" charset="0"/>
                <a:cs typeface="Times New Roman" pitchFamily="18" charset="0"/>
              </a:rPr>
              <a:t>PISTON</a:t>
            </a:r>
            <a:endParaRPr lang="vi-VN" sz="3600" dirty="0">
              <a:solidFill>
                <a:srgbClr val="0E015F"/>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Date Placeholder 1"/>
          <p:cNvSpPr>
            <a:spLocks noGrp="1"/>
          </p:cNvSpPr>
          <p:nvPr>
            <p:ph type="dt" sz="half" idx="10"/>
          </p:nvPr>
        </p:nvSpPr>
        <p:spPr>
          <a:xfrm>
            <a:off x="304800" y="6353628"/>
            <a:ext cx="2286000" cy="365125"/>
          </a:xfrm>
        </p:spPr>
        <p:txBody>
          <a:bodyPr/>
          <a:lstStyle/>
          <a:p>
            <a:r>
              <a:rPr lang="en-US" sz="1300" i="1" smtClean="0">
                <a:latin typeface="Times New Roman" pitchFamily="18" charset="0"/>
                <a:cs typeface="Times New Roman" pitchFamily="18" charset="0"/>
              </a:rPr>
              <a:t>Nguyên lý động cơ đốt trong</a:t>
            </a:r>
            <a:endParaRPr lang="en-US" sz="1300" i="1">
              <a:latin typeface="Times New Roman" pitchFamily="18" charset="0"/>
              <a:cs typeface="Times New Roman" pitchFamily="18" charset="0"/>
            </a:endParaRPr>
          </a:p>
        </p:txBody>
      </p:sp>
      <p:sp>
        <p:nvSpPr>
          <p:cNvPr id="10" name="Footer Placeholder 2"/>
          <p:cNvSpPr>
            <a:spLocks noGrp="1"/>
          </p:cNvSpPr>
          <p:nvPr>
            <p:ph type="ftr" sz="quarter" idx="11"/>
          </p:nvPr>
        </p:nvSpPr>
        <p:spPr>
          <a:xfrm>
            <a:off x="3203848" y="6304235"/>
            <a:ext cx="4392488" cy="365125"/>
          </a:xfrm>
        </p:spPr>
        <p:txBody>
          <a:bodyPr/>
          <a:lstStyle/>
          <a:p>
            <a:r>
              <a:rPr lang="en-US" sz="1300" i="1" smtClean="0">
                <a:latin typeface="Times New Roman" pitchFamily="18" charset="0"/>
                <a:cs typeface="Times New Roman" pitchFamily="18" charset="0"/>
              </a:rPr>
              <a:t>Chương 3: Nhóm Piston – Trục khuỷu – Thanh truyền – Bánh đà</a:t>
            </a:r>
            <a:endParaRPr lang="en-US" sz="1300" i="1">
              <a:latin typeface="Times New Roman" pitchFamily="18" charset="0"/>
              <a:cs typeface="Times New Roman" pitchFamily="18" charset="0"/>
            </a:endParaRPr>
          </a:p>
        </p:txBody>
      </p:sp>
      <p:sp>
        <p:nvSpPr>
          <p:cNvPr id="11" name="Slide Number Placeholder 3"/>
          <p:cNvSpPr>
            <a:spLocks noGrp="1"/>
          </p:cNvSpPr>
          <p:nvPr>
            <p:ph type="sldNum" sz="quarter" idx="12"/>
          </p:nvPr>
        </p:nvSpPr>
        <p:spPr>
          <a:xfrm>
            <a:off x="7467600" y="6340475"/>
            <a:ext cx="1219200" cy="365125"/>
          </a:xfrm>
        </p:spPr>
        <p:txBody>
          <a:bodyPr/>
          <a:lstStyle/>
          <a:p>
            <a:fld id="{B6F15528-21DE-4FAA-801E-634DDDAF4B2B}" type="slidenum">
              <a:rPr lang="en-US" sz="1300" i="1" smtClean="0">
                <a:latin typeface="Times New Roman" pitchFamily="18" charset="0"/>
                <a:cs typeface="Times New Roman" pitchFamily="18" charset="0"/>
              </a:rPr>
              <a:pPr/>
              <a:t>32</a:t>
            </a:fld>
            <a:endParaRPr lang="en-US" sz="1300" i="1">
              <a:latin typeface="Times New Roman" pitchFamily="18" charset="0"/>
              <a:cs typeface="Times New Roman" pitchFamily="18" charset="0"/>
            </a:endParaRPr>
          </a:p>
        </p:txBody>
      </p:sp>
      <p:sp>
        <p:nvSpPr>
          <p:cNvPr id="3" name="Rectangle 2"/>
          <p:cNvSpPr/>
          <p:nvPr/>
        </p:nvSpPr>
        <p:spPr>
          <a:xfrm>
            <a:off x="0" y="836712"/>
            <a:ext cx="8712968" cy="2277547"/>
          </a:xfrm>
          <a:prstGeom prst="rect">
            <a:avLst/>
          </a:prstGeom>
        </p:spPr>
        <p:txBody>
          <a:bodyPr wrap="square">
            <a:spAutoFit/>
          </a:bodyPr>
          <a:lstStyle/>
          <a:p>
            <a:pPr algn="just">
              <a:spcBef>
                <a:spcPts val="600"/>
              </a:spcBef>
              <a:spcAft>
                <a:spcPts val="600"/>
              </a:spcAft>
            </a:pPr>
            <a:endParaRPr lang="en-US" sz="2800" b="1" dirty="0" smtClean="0">
              <a:solidFill>
                <a:srgbClr val="0E015F"/>
              </a:solidFill>
              <a:latin typeface="Times New Roman" pitchFamily="18" charset="0"/>
              <a:cs typeface="Times New Roman" pitchFamily="18" charset="0"/>
            </a:endParaRPr>
          </a:p>
          <a:p>
            <a:pPr algn="just">
              <a:spcBef>
                <a:spcPts val="600"/>
              </a:spcBef>
              <a:spcAft>
                <a:spcPts val="600"/>
              </a:spcAft>
            </a:pPr>
            <a:r>
              <a:rPr lang="en-US" sz="2800" dirty="0" smtClean="0">
                <a:solidFill>
                  <a:srgbClr val="0E015F"/>
                </a:solidFill>
                <a:latin typeface="Times New Roman" pitchFamily="18" charset="0"/>
                <a:cs typeface="Times New Roman" pitchFamily="18" charset="0"/>
              </a:rPr>
              <a:t>    </a:t>
            </a:r>
            <a:r>
              <a:rPr lang="en-US" sz="2800" dirty="0" smtClean="0">
                <a:latin typeface="Times New Roman" pitchFamily="18" charset="0"/>
                <a:cs typeface="Times New Roman" pitchFamily="18" charset="0"/>
              </a:rPr>
              <a:t>   </a:t>
            </a:r>
          </a:p>
          <a:p>
            <a:pPr algn="just">
              <a:spcBef>
                <a:spcPts val="600"/>
              </a:spcBef>
              <a:spcAft>
                <a:spcPts val="600"/>
              </a:spcAft>
            </a:pPr>
            <a:r>
              <a:rPr lang="en-US" sz="2800" b="1" dirty="0" smtClean="0">
                <a:latin typeface="Times New Roman" pitchFamily="18" charset="0"/>
                <a:cs typeface="Times New Roman" pitchFamily="18" charset="0"/>
              </a:rPr>
              <a:t>    </a:t>
            </a:r>
            <a:endParaRPr lang="en-US" sz="2800" dirty="0" smtClean="0">
              <a:solidFill>
                <a:srgbClr val="0E015F"/>
              </a:solidFill>
              <a:latin typeface="Times New Roman" pitchFamily="18" charset="0"/>
              <a:cs typeface="Times New Roman" pitchFamily="18" charset="0"/>
            </a:endParaRPr>
          </a:p>
          <a:p>
            <a:pPr algn="just">
              <a:spcBef>
                <a:spcPts val="600"/>
              </a:spcBef>
              <a:spcAft>
                <a:spcPts val="600"/>
              </a:spcAft>
            </a:pPr>
            <a:r>
              <a:rPr lang="en-US" sz="2800" dirty="0" smtClean="0">
                <a:solidFill>
                  <a:srgbClr val="0E015F"/>
                </a:solidFill>
                <a:latin typeface="Times New Roman" pitchFamily="18" charset="0"/>
                <a:cs typeface="Times New Roman" pitchFamily="18" charset="0"/>
              </a:rPr>
              <a:t>	</a:t>
            </a:r>
            <a:endParaRPr lang="vi-VN" sz="2800" dirty="0">
              <a:latin typeface="Times New Roman" pitchFamily="18" charset="0"/>
              <a:cs typeface="Times New Roman" pitchFamily="18" charset="0"/>
            </a:endParaRPr>
          </a:p>
        </p:txBody>
      </p:sp>
      <p:sp>
        <p:nvSpPr>
          <p:cNvPr id="7" name="Rectangle 6"/>
          <p:cNvSpPr/>
          <p:nvPr/>
        </p:nvSpPr>
        <p:spPr>
          <a:xfrm>
            <a:off x="251520" y="76200"/>
            <a:ext cx="8712968" cy="646331"/>
          </a:xfrm>
          <a:prstGeom prst="rect">
            <a:avLst/>
          </a:prstGeom>
        </p:spPr>
        <p:txBody>
          <a:bodyPr wrap="square">
            <a:spAutoFit/>
          </a:bodyPr>
          <a:lstStyle/>
          <a:p>
            <a:pPr algn="ctr"/>
            <a:r>
              <a:rPr lang="en-US" sz="3600" b="1" dirty="0" smtClean="0">
                <a:solidFill>
                  <a:srgbClr val="C00000"/>
                </a:solidFill>
                <a:latin typeface="Times New Roman" pitchFamily="18" charset="0"/>
                <a:cs typeface="Times New Roman" pitchFamily="18" charset="0"/>
              </a:rPr>
              <a:t> </a:t>
            </a:r>
            <a:r>
              <a:rPr lang="en-US" sz="3600" b="1" dirty="0" smtClean="0">
                <a:solidFill>
                  <a:srgbClr val="0E015F"/>
                </a:solidFill>
                <a:latin typeface="Times New Roman" pitchFamily="18" charset="0"/>
                <a:cs typeface="Times New Roman" pitchFamily="18" charset="0"/>
              </a:rPr>
              <a:t>PISTON</a:t>
            </a:r>
            <a:endParaRPr lang="vi-VN" sz="3600" dirty="0">
              <a:solidFill>
                <a:srgbClr val="0E015F"/>
              </a:solidFill>
              <a:latin typeface="Times New Roman" pitchFamily="18" charset="0"/>
              <a:cs typeface="Times New Roman" pitchFamily="18" charset="0"/>
            </a:endParaRPr>
          </a:p>
        </p:txBody>
      </p:sp>
      <p:pic>
        <p:nvPicPr>
          <p:cNvPr id="8" name="Picture 7" descr="piston cac loai.jpg"/>
          <p:cNvPicPr>
            <a:picLocks noChangeAspect="1"/>
          </p:cNvPicPr>
          <p:nvPr/>
        </p:nvPicPr>
        <p:blipFill>
          <a:blip r:embed="rId2" cstate="print"/>
          <a:stretch>
            <a:fillRect/>
          </a:stretch>
        </p:blipFill>
        <p:spPr>
          <a:xfrm>
            <a:off x="3491880" y="1196752"/>
            <a:ext cx="2400266" cy="1800200"/>
          </a:xfrm>
          <a:prstGeom prst="rect">
            <a:avLst/>
          </a:prstGeom>
        </p:spPr>
      </p:pic>
      <p:pic>
        <p:nvPicPr>
          <p:cNvPr id="12" name="Picture 11" descr="piston dinh bang.jpg"/>
          <p:cNvPicPr>
            <a:picLocks noChangeAspect="1"/>
          </p:cNvPicPr>
          <p:nvPr/>
        </p:nvPicPr>
        <p:blipFill>
          <a:blip r:embed="rId3" cstate="print"/>
          <a:stretch>
            <a:fillRect/>
          </a:stretch>
        </p:blipFill>
        <p:spPr>
          <a:xfrm>
            <a:off x="3491880" y="3212976"/>
            <a:ext cx="2427717" cy="1964804"/>
          </a:xfrm>
          <a:prstGeom prst="rect">
            <a:avLst/>
          </a:prstGeom>
        </p:spPr>
      </p:pic>
      <p:pic>
        <p:nvPicPr>
          <p:cNvPr id="13" name="Picture 12" descr="piston cac loai 1.jpg"/>
          <p:cNvPicPr>
            <a:picLocks noChangeAspect="1"/>
          </p:cNvPicPr>
          <p:nvPr/>
        </p:nvPicPr>
        <p:blipFill>
          <a:blip r:embed="rId4" cstate="print"/>
          <a:stretch>
            <a:fillRect/>
          </a:stretch>
        </p:blipFill>
        <p:spPr>
          <a:xfrm>
            <a:off x="827584" y="3212976"/>
            <a:ext cx="2228850" cy="2047875"/>
          </a:xfrm>
          <a:prstGeom prst="rect">
            <a:avLst/>
          </a:prstGeom>
        </p:spPr>
      </p:pic>
      <p:pic>
        <p:nvPicPr>
          <p:cNvPr id="14" name="Picture 13" descr="piston moc mat.jpg"/>
          <p:cNvPicPr>
            <a:picLocks noChangeAspect="1"/>
          </p:cNvPicPr>
          <p:nvPr/>
        </p:nvPicPr>
        <p:blipFill>
          <a:blip r:embed="rId5" cstate="print"/>
          <a:stretch>
            <a:fillRect/>
          </a:stretch>
        </p:blipFill>
        <p:spPr>
          <a:xfrm>
            <a:off x="611560" y="1196752"/>
            <a:ext cx="2524125" cy="1809750"/>
          </a:xfrm>
          <a:prstGeom prst="rect">
            <a:avLst/>
          </a:prstGeom>
        </p:spPr>
      </p:pic>
      <p:pic>
        <p:nvPicPr>
          <p:cNvPr id="15" name="Picture 14" descr="piston lạ.jpg"/>
          <p:cNvPicPr>
            <a:picLocks noChangeAspect="1"/>
          </p:cNvPicPr>
          <p:nvPr/>
        </p:nvPicPr>
        <p:blipFill>
          <a:blip r:embed="rId6" cstate="print"/>
          <a:stretch>
            <a:fillRect/>
          </a:stretch>
        </p:blipFill>
        <p:spPr>
          <a:xfrm>
            <a:off x="6156176" y="3284984"/>
            <a:ext cx="2466975" cy="1944216"/>
          </a:xfrm>
          <a:prstGeom prst="rect">
            <a:avLst/>
          </a:prstGeom>
        </p:spPr>
      </p:pic>
      <p:pic>
        <p:nvPicPr>
          <p:cNvPr id="16" name="Picture 15" descr="piston.jpg"/>
          <p:cNvPicPr>
            <a:picLocks noChangeAspect="1"/>
          </p:cNvPicPr>
          <p:nvPr/>
        </p:nvPicPr>
        <p:blipFill>
          <a:blip r:embed="rId7" cstate="print"/>
          <a:stretch>
            <a:fillRect/>
          </a:stretch>
        </p:blipFill>
        <p:spPr>
          <a:xfrm>
            <a:off x="6228184" y="1196752"/>
            <a:ext cx="2314575" cy="1800200"/>
          </a:xfrm>
          <a:prstGeom prst="rect">
            <a:avLst/>
          </a:prstGeom>
        </p:spPr>
      </p:pic>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Date Placeholder 1"/>
          <p:cNvSpPr>
            <a:spLocks noGrp="1"/>
          </p:cNvSpPr>
          <p:nvPr>
            <p:ph type="dt" sz="half" idx="10"/>
          </p:nvPr>
        </p:nvSpPr>
        <p:spPr>
          <a:xfrm>
            <a:off x="304800" y="6353628"/>
            <a:ext cx="2286000" cy="365125"/>
          </a:xfrm>
        </p:spPr>
        <p:txBody>
          <a:bodyPr/>
          <a:lstStyle/>
          <a:p>
            <a:r>
              <a:rPr lang="en-US" sz="1300" i="1" smtClean="0">
                <a:latin typeface="Times New Roman" pitchFamily="18" charset="0"/>
                <a:cs typeface="Times New Roman" pitchFamily="18" charset="0"/>
              </a:rPr>
              <a:t>Nguyên lý động cơ đốt trong</a:t>
            </a:r>
            <a:endParaRPr lang="en-US" sz="1300" i="1">
              <a:latin typeface="Times New Roman" pitchFamily="18" charset="0"/>
              <a:cs typeface="Times New Roman" pitchFamily="18" charset="0"/>
            </a:endParaRPr>
          </a:p>
        </p:txBody>
      </p:sp>
      <p:sp>
        <p:nvSpPr>
          <p:cNvPr id="6" name="Footer Placeholder 2"/>
          <p:cNvSpPr>
            <a:spLocks noGrp="1"/>
          </p:cNvSpPr>
          <p:nvPr>
            <p:ph type="ftr" sz="quarter" idx="11"/>
          </p:nvPr>
        </p:nvSpPr>
        <p:spPr>
          <a:xfrm>
            <a:off x="3203848" y="6304235"/>
            <a:ext cx="4392488" cy="365125"/>
          </a:xfrm>
        </p:spPr>
        <p:txBody>
          <a:bodyPr/>
          <a:lstStyle/>
          <a:p>
            <a:r>
              <a:rPr lang="en-US" sz="1300" i="1" smtClean="0">
                <a:latin typeface="Times New Roman" pitchFamily="18" charset="0"/>
                <a:cs typeface="Times New Roman" pitchFamily="18" charset="0"/>
              </a:rPr>
              <a:t>Chương 3: Nhóm Piston – Trục khuỷu – Thanh truyền – Bánh đà</a:t>
            </a:r>
            <a:endParaRPr lang="en-US" sz="1300" i="1">
              <a:latin typeface="Times New Roman" pitchFamily="18" charset="0"/>
              <a:cs typeface="Times New Roman" pitchFamily="18" charset="0"/>
            </a:endParaRPr>
          </a:p>
        </p:txBody>
      </p:sp>
      <p:sp>
        <p:nvSpPr>
          <p:cNvPr id="7" name="Slide Number Placeholder 3"/>
          <p:cNvSpPr>
            <a:spLocks noGrp="1"/>
          </p:cNvSpPr>
          <p:nvPr>
            <p:ph type="sldNum" sz="quarter" idx="12"/>
          </p:nvPr>
        </p:nvSpPr>
        <p:spPr>
          <a:xfrm>
            <a:off x="7467600" y="6340475"/>
            <a:ext cx="1219200" cy="365125"/>
          </a:xfrm>
        </p:spPr>
        <p:txBody>
          <a:bodyPr/>
          <a:lstStyle/>
          <a:p>
            <a:fld id="{B6F15528-21DE-4FAA-801E-634DDDAF4B2B}" type="slidenum">
              <a:rPr lang="en-US" sz="1300" i="1" smtClean="0">
                <a:latin typeface="Times New Roman" pitchFamily="18" charset="0"/>
                <a:cs typeface="Times New Roman" pitchFamily="18" charset="0"/>
              </a:rPr>
              <a:pPr/>
              <a:t>33</a:t>
            </a:fld>
            <a:endParaRPr lang="en-US" sz="1300" i="1">
              <a:latin typeface="Times New Roman" pitchFamily="18" charset="0"/>
              <a:cs typeface="Times New Roman" pitchFamily="18" charset="0"/>
            </a:endParaRPr>
          </a:p>
        </p:txBody>
      </p:sp>
      <p:sp>
        <p:nvSpPr>
          <p:cNvPr id="2" name="Rectangle 1"/>
          <p:cNvSpPr/>
          <p:nvPr/>
        </p:nvSpPr>
        <p:spPr>
          <a:xfrm>
            <a:off x="251520" y="260648"/>
            <a:ext cx="8640960" cy="4154984"/>
          </a:xfrm>
          <a:prstGeom prst="rect">
            <a:avLst/>
          </a:prstGeom>
        </p:spPr>
        <p:txBody>
          <a:bodyPr wrap="square">
            <a:spAutoFit/>
          </a:bodyPr>
          <a:lstStyle/>
          <a:p>
            <a:pPr algn="just">
              <a:spcBef>
                <a:spcPts val="600"/>
              </a:spcBef>
              <a:spcAft>
                <a:spcPts val="600"/>
              </a:spcAft>
            </a:pPr>
            <a:r>
              <a:rPr lang="en-US" sz="3000" b="1" smtClean="0">
                <a:solidFill>
                  <a:srgbClr val="0070C0"/>
                </a:solidFill>
                <a:latin typeface="Times New Roman" pitchFamily="18" charset="0"/>
                <a:cs typeface="Times New Roman" pitchFamily="18" charset="0"/>
              </a:rPr>
              <a:t>3.2.</a:t>
            </a:r>
            <a:r>
              <a:rPr lang="fr-FR" sz="3000" b="1" smtClean="0">
                <a:solidFill>
                  <a:srgbClr val="0070C0"/>
                </a:solidFill>
                <a:latin typeface="Times New Roman" pitchFamily="18" charset="0"/>
                <a:cs typeface="Times New Roman" pitchFamily="18" charset="0"/>
              </a:rPr>
              <a:t> </a:t>
            </a:r>
            <a:r>
              <a:rPr lang="fr-FR" sz="3000" b="1">
                <a:solidFill>
                  <a:srgbClr val="0070C0"/>
                </a:solidFill>
                <a:latin typeface="Times New Roman" pitchFamily="18" charset="0"/>
                <a:cs typeface="Times New Roman" pitchFamily="18" charset="0"/>
              </a:rPr>
              <a:t>CHỐT PISTON </a:t>
            </a:r>
            <a:endParaRPr lang="en-US" sz="3000">
              <a:solidFill>
                <a:srgbClr val="0070C0"/>
              </a:solidFill>
              <a:latin typeface="Times New Roman" pitchFamily="18" charset="0"/>
              <a:cs typeface="Times New Roman" pitchFamily="18" charset="0"/>
            </a:endParaRPr>
          </a:p>
          <a:p>
            <a:pPr algn="just">
              <a:spcBef>
                <a:spcPts val="600"/>
              </a:spcBef>
              <a:spcAft>
                <a:spcPts val="600"/>
              </a:spcAft>
            </a:pPr>
            <a:r>
              <a:rPr lang="en-US" sz="2800" b="1" smtClean="0">
                <a:latin typeface="Times New Roman" pitchFamily="18" charset="0"/>
                <a:cs typeface="Times New Roman" pitchFamily="18" charset="0"/>
              </a:rPr>
              <a:t>   </a:t>
            </a:r>
            <a:r>
              <a:rPr lang="en-US" sz="2800" b="1" smtClean="0">
                <a:solidFill>
                  <a:srgbClr val="C00000"/>
                </a:solidFill>
                <a:latin typeface="Times New Roman" pitchFamily="18" charset="0"/>
                <a:cs typeface="Times New Roman" pitchFamily="18" charset="0"/>
              </a:rPr>
              <a:t>3.2.</a:t>
            </a:r>
            <a:r>
              <a:rPr lang="vi-VN" sz="2800" b="1" smtClean="0">
                <a:solidFill>
                  <a:srgbClr val="C00000"/>
                </a:solidFill>
                <a:latin typeface="Times New Roman" pitchFamily="18" charset="0"/>
                <a:cs typeface="Times New Roman" pitchFamily="18" charset="0"/>
              </a:rPr>
              <a:t>1.</a:t>
            </a:r>
            <a:r>
              <a:rPr lang="en-US" sz="2800" b="1" smtClean="0">
                <a:solidFill>
                  <a:srgbClr val="C00000"/>
                </a:solidFill>
                <a:latin typeface="Times New Roman" pitchFamily="18" charset="0"/>
                <a:cs typeface="Times New Roman" pitchFamily="18" charset="0"/>
              </a:rPr>
              <a:t> Cô</a:t>
            </a:r>
            <a:r>
              <a:rPr lang="vi-VN" sz="2800" b="1">
                <a:solidFill>
                  <a:srgbClr val="C00000"/>
                </a:solidFill>
                <a:latin typeface="Times New Roman" pitchFamily="18" charset="0"/>
                <a:cs typeface="Times New Roman" pitchFamily="18" charset="0"/>
              </a:rPr>
              <a:t>ng dụng</a:t>
            </a:r>
            <a:r>
              <a:rPr lang="vi-VN" sz="2800">
                <a:solidFill>
                  <a:srgbClr val="C00000"/>
                </a:solidFill>
                <a:latin typeface="Times New Roman" pitchFamily="18" charset="0"/>
                <a:cs typeface="Times New Roman" pitchFamily="18" charset="0"/>
              </a:rPr>
              <a:t> </a:t>
            </a:r>
            <a:endParaRPr lang="en-US" sz="2800">
              <a:solidFill>
                <a:srgbClr val="C00000"/>
              </a:solidFill>
              <a:latin typeface="Times New Roman" pitchFamily="18" charset="0"/>
              <a:cs typeface="Times New Roman" pitchFamily="18" charset="0"/>
            </a:endParaRPr>
          </a:p>
          <a:p>
            <a:pPr algn="just">
              <a:spcBef>
                <a:spcPts val="600"/>
              </a:spcBef>
              <a:spcAft>
                <a:spcPts val="600"/>
              </a:spcAft>
            </a:pPr>
            <a:r>
              <a:rPr lang="en-US" sz="2800" smtClean="0">
                <a:latin typeface="Times New Roman" pitchFamily="18" charset="0"/>
                <a:cs typeface="Times New Roman" pitchFamily="18" charset="0"/>
              </a:rPr>
              <a:t>  </a:t>
            </a:r>
            <a:r>
              <a:rPr lang="vi-VN" sz="2800" smtClean="0">
                <a:latin typeface="Times New Roman" pitchFamily="18" charset="0"/>
                <a:cs typeface="Times New Roman" pitchFamily="18" charset="0"/>
              </a:rPr>
              <a:t>+ </a:t>
            </a:r>
            <a:r>
              <a:rPr lang="vi-VN" sz="2800">
                <a:latin typeface="Times New Roman" pitchFamily="18" charset="0"/>
                <a:cs typeface="Times New Roman" pitchFamily="18" charset="0"/>
              </a:rPr>
              <a:t>Nối piston với thanh truyền.</a:t>
            </a:r>
            <a:endParaRPr lang="en-US" sz="2800">
              <a:latin typeface="Times New Roman" pitchFamily="18" charset="0"/>
              <a:cs typeface="Times New Roman" pitchFamily="18" charset="0"/>
            </a:endParaRPr>
          </a:p>
          <a:p>
            <a:pPr algn="just">
              <a:spcBef>
                <a:spcPts val="600"/>
              </a:spcBef>
              <a:spcAft>
                <a:spcPts val="600"/>
              </a:spcAft>
            </a:pPr>
            <a:r>
              <a:rPr lang="en-US" sz="2800" smtClean="0">
                <a:latin typeface="Times New Roman" pitchFamily="18" charset="0"/>
                <a:cs typeface="Times New Roman" pitchFamily="18" charset="0"/>
              </a:rPr>
              <a:t>  </a:t>
            </a:r>
            <a:r>
              <a:rPr lang="vi-VN" sz="2800" smtClean="0">
                <a:latin typeface="Times New Roman" pitchFamily="18" charset="0"/>
                <a:cs typeface="Times New Roman" pitchFamily="18" charset="0"/>
              </a:rPr>
              <a:t>+ </a:t>
            </a:r>
            <a:r>
              <a:rPr lang="vi-VN" sz="2800">
                <a:latin typeface="Times New Roman" pitchFamily="18" charset="0"/>
                <a:cs typeface="Times New Roman" pitchFamily="18" charset="0"/>
              </a:rPr>
              <a:t>Truyền lực tác dụng từ piston đến thanh truyền và ngược lại.</a:t>
            </a:r>
            <a:endParaRPr lang="en-US" sz="2800">
              <a:latin typeface="Times New Roman" pitchFamily="18" charset="0"/>
              <a:cs typeface="Times New Roman" pitchFamily="18" charset="0"/>
            </a:endParaRPr>
          </a:p>
          <a:p>
            <a:pPr algn="just">
              <a:spcBef>
                <a:spcPts val="600"/>
              </a:spcBef>
              <a:spcAft>
                <a:spcPts val="600"/>
              </a:spcAft>
            </a:pPr>
            <a:r>
              <a:rPr lang="en-US" sz="2800" smtClean="0">
                <a:latin typeface="Times New Roman" pitchFamily="18" charset="0"/>
                <a:cs typeface="Times New Roman" pitchFamily="18" charset="0"/>
              </a:rPr>
              <a:t>  </a:t>
            </a:r>
            <a:r>
              <a:rPr lang="vi-VN" sz="2800" smtClean="0">
                <a:latin typeface="Times New Roman" pitchFamily="18" charset="0"/>
                <a:cs typeface="Times New Roman" pitchFamily="18" charset="0"/>
              </a:rPr>
              <a:t>Tuy </a:t>
            </a:r>
            <a:r>
              <a:rPr lang="vi-VN" sz="2800">
                <a:latin typeface="Times New Roman" pitchFamily="18" charset="0"/>
                <a:cs typeface="Times New Roman" pitchFamily="18" charset="0"/>
              </a:rPr>
              <a:t>có kết cấu đơn giản nhưng chốt piston có vai trò quan trọng để đảm bảo điều kiện làm việc bình thường của động cơ.</a:t>
            </a:r>
            <a:endParaRPr lang="en-US" sz="2800">
              <a:latin typeface="Times New Roman" pitchFamily="18" charset="0"/>
              <a:cs typeface="Times New Roman" pitchFamily="18" charset="0"/>
            </a:endParaRPr>
          </a:p>
        </p:txBody>
      </p:sp>
      <p:pic>
        <p:nvPicPr>
          <p:cNvPr id="8" name="Picture 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9552" y="609600"/>
            <a:ext cx="8461573" cy="52720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869290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Date Placeholder 1"/>
          <p:cNvSpPr>
            <a:spLocks noGrp="1"/>
          </p:cNvSpPr>
          <p:nvPr>
            <p:ph type="dt" sz="half" idx="10"/>
          </p:nvPr>
        </p:nvSpPr>
        <p:spPr>
          <a:xfrm>
            <a:off x="304800" y="6353628"/>
            <a:ext cx="2286000" cy="365125"/>
          </a:xfrm>
        </p:spPr>
        <p:txBody>
          <a:bodyPr/>
          <a:lstStyle/>
          <a:p>
            <a:r>
              <a:rPr lang="en-US" sz="1300" i="1" smtClean="0">
                <a:latin typeface="Times New Roman" pitchFamily="18" charset="0"/>
                <a:cs typeface="Times New Roman" pitchFamily="18" charset="0"/>
              </a:rPr>
              <a:t>Nguyên lý động cơ đốt trong</a:t>
            </a:r>
            <a:endParaRPr lang="en-US" sz="1300" i="1">
              <a:latin typeface="Times New Roman" pitchFamily="18" charset="0"/>
              <a:cs typeface="Times New Roman" pitchFamily="18" charset="0"/>
            </a:endParaRPr>
          </a:p>
        </p:txBody>
      </p:sp>
      <p:sp>
        <p:nvSpPr>
          <p:cNvPr id="6" name="Footer Placeholder 2"/>
          <p:cNvSpPr>
            <a:spLocks noGrp="1"/>
          </p:cNvSpPr>
          <p:nvPr>
            <p:ph type="ftr" sz="quarter" idx="11"/>
          </p:nvPr>
        </p:nvSpPr>
        <p:spPr>
          <a:xfrm>
            <a:off x="3203848" y="6304235"/>
            <a:ext cx="4392488" cy="365125"/>
          </a:xfrm>
        </p:spPr>
        <p:txBody>
          <a:bodyPr/>
          <a:lstStyle/>
          <a:p>
            <a:r>
              <a:rPr lang="en-US" sz="1300" i="1" smtClean="0">
                <a:latin typeface="Times New Roman" pitchFamily="18" charset="0"/>
                <a:cs typeface="Times New Roman" pitchFamily="18" charset="0"/>
              </a:rPr>
              <a:t>Chương 3: Nhóm Piston – Trục khuỷu – Thanh truyền – Bánh đà</a:t>
            </a:r>
            <a:endParaRPr lang="en-US" sz="1300" i="1">
              <a:latin typeface="Times New Roman" pitchFamily="18" charset="0"/>
              <a:cs typeface="Times New Roman" pitchFamily="18" charset="0"/>
            </a:endParaRPr>
          </a:p>
        </p:txBody>
      </p:sp>
      <p:sp>
        <p:nvSpPr>
          <p:cNvPr id="7" name="Slide Number Placeholder 3"/>
          <p:cNvSpPr>
            <a:spLocks noGrp="1"/>
          </p:cNvSpPr>
          <p:nvPr>
            <p:ph type="sldNum" sz="quarter" idx="12"/>
          </p:nvPr>
        </p:nvSpPr>
        <p:spPr>
          <a:xfrm>
            <a:off x="7467600" y="6340475"/>
            <a:ext cx="1219200" cy="365125"/>
          </a:xfrm>
        </p:spPr>
        <p:txBody>
          <a:bodyPr/>
          <a:lstStyle/>
          <a:p>
            <a:fld id="{B6F15528-21DE-4FAA-801E-634DDDAF4B2B}" type="slidenum">
              <a:rPr lang="en-US" sz="1300" i="1" smtClean="0">
                <a:latin typeface="Times New Roman" pitchFamily="18" charset="0"/>
                <a:cs typeface="Times New Roman" pitchFamily="18" charset="0"/>
              </a:rPr>
              <a:pPr/>
              <a:t>34</a:t>
            </a:fld>
            <a:endParaRPr lang="en-US" sz="1300" i="1">
              <a:latin typeface="Times New Roman" pitchFamily="18" charset="0"/>
              <a:cs typeface="Times New Roman" pitchFamily="18" charset="0"/>
            </a:endParaRPr>
          </a:p>
        </p:txBody>
      </p:sp>
      <p:sp>
        <p:nvSpPr>
          <p:cNvPr id="2" name="Rectangle 1"/>
          <p:cNvSpPr/>
          <p:nvPr/>
        </p:nvSpPr>
        <p:spPr>
          <a:xfrm>
            <a:off x="179512" y="188640"/>
            <a:ext cx="8712968" cy="4001095"/>
          </a:xfrm>
          <a:prstGeom prst="rect">
            <a:avLst/>
          </a:prstGeom>
        </p:spPr>
        <p:txBody>
          <a:bodyPr wrap="square">
            <a:spAutoFit/>
          </a:bodyPr>
          <a:lstStyle/>
          <a:p>
            <a:pPr algn="just">
              <a:spcBef>
                <a:spcPts val="600"/>
              </a:spcBef>
              <a:spcAft>
                <a:spcPts val="600"/>
              </a:spcAft>
            </a:pPr>
            <a:r>
              <a:rPr lang="en-US" sz="2800" b="1" smtClean="0">
                <a:solidFill>
                  <a:srgbClr val="C00000"/>
                </a:solidFill>
                <a:latin typeface="Times New Roman" pitchFamily="18" charset="0"/>
                <a:cs typeface="Times New Roman" pitchFamily="18" charset="0"/>
              </a:rPr>
              <a:t>   3.2.</a:t>
            </a:r>
            <a:r>
              <a:rPr lang="vi-VN" sz="2800" b="1" smtClean="0">
                <a:solidFill>
                  <a:srgbClr val="C00000"/>
                </a:solidFill>
                <a:latin typeface="Times New Roman" pitchFamily="18" charset="0"/>
                <a:cs typeface="Times New Roman" pitchFamily="18" charset="0"/>
              </a:rPr>
              <a:t>2</a:t>
            </a:r>
            <a:r>
              <a:rPr lang="vi-VN" sz="2800" b="1">
                <a:solidFill>
                  <a:srgbClr val="C00000"/>
                </a:solidFill>
                <a:latin typeface="Times New Roman" pitchFamily="18" charset="0"/>
                <a:cs typeface="Times New Roman" pitchFamily="18" charset="0"/>
              </a:rPr>
              <a:t>. Điều kiện làm việc: </a:t>
            </a:r>
            <a:r>
              <a:rPr lang="en-US" sz="2800">
                <a:latin typeface="Times New Roman" pitchFamily="18" charset="0"/>
                <a:cs typeface="Times New Roman" pitchFamily="18" charset="0"/>
              </a:rPr>
              <a:t>C</a:t>
            </a:r>
            <a:r>
              <a:rPr lang="vi-VN" sz="2800" smtClean="0">
                <a:latin typeface="Times New Roman" pitchFamily="18" charset="0"/>
                <a:cs typeface="Times New Roman" pitchFamily="18" charset="0"/>
              </a:rPr>
              <a:t>hốt </a:t>
            </a:r>
            <a:r>
              <a:rPr lang="vi-VN" sz="2800">
                <a:latin typeface="Times New Roman" pitchFamily="18" charset="0"/>
                <a:cs typeface="Times New Roman" pitchFamily="18" charset="0"/>
              </a:rPr>
              <a:t>piston chịu </a:t>
            </a:r>
            <a:r>
              <a:rPr lang="vi-VN" sz="2800" smtClean="0">
                <a:latin typeface="Times New Roman" pitchFamily="18" charset="0"/>
                <a:cs typeface="Times New Roman" pitchFamily="18" charset="0"/>
              </a:rPr>
              <a:t>lực sau</a:t>
            </a:r>
            <a:r>
              <a:rPr lang="en-US" sz="2800" smtClean="0">
                <a:latin typeface="Times New Roman" pitchFamily="18" charset="0"/>
                <a:cs typeface="Times New Roman" pitchFamily="18" charset="0"/>
              </a:rPr>
              <a:t>:</a:t>
            </a:r>
            <a:endParaRPr lang="en-US" sz="2800">
              <a:latin typeface="Times New Roman" pitchFamily="18" charset="0"/>
              <a:cs typeface="Times New Roman" pitchFamily="18" charset="0"/>
            </a:endParaRPr>
          </a:p>
          <a:p>
            <a:pPr algn="just">
              <a:spcBef>
                <a:spcPts val="600"/>
              </a:spcBef>
              <a:spcAft>
                <a:spcPts val="600"/>
              </a:spcAft>
            </a:pPr>
            <a:r>
              <a:rPr lang="en-US" sz="2800" smtClean="0">
                <a:latin typeface="Times New Roman" pitchFamily="18" charset="0"/>
                <a:cs typeface="Times New Roman" pitchFamily="18" charset="0"/>
              </a:rPr>
              <a:t>  </a:t>
            </a:r>
            <a:r>
              <a:rPr lang="vi-VN" sz="2800" smtClean="0">
                <a:latin typeface="Times New Roman" pitchFamily="18" charset="0"/>
                <a:cs typeface="Times New Roman" pitchFamily="18" charset="0"/>
              </a:rPr>
              <a:t>- </a:t>
            </a:r>
            <a:r>
              <a:rPr lang="vi-VN" sz="2800">
                <a:latin typeface="Times New Roman" pitchFamily="18" charset="0"/>
                <a:cs typeface="Times New Roman" pitchFamily="18" charset="0"/>
              </a:rPr>
              <a:t>Tải trọng cơ học </a:t>
            </a:r>
            <a:r>
              <a:rPr lang="vi-VN" sz="2800" smtClean="0">
                <a:latin typeface="Times New Roman" pitchFamily="18" charset="0"/>
                <a:cs typeface="Times New Roman" pitchFamily="18" charset="0"/>
              </a:rPr>
              <a:t>(thay </a:t>
            </a:r>
            <a:r>
              <a:rPr lang="vi-VN" sz="2800">
                <a:latin typeface="Times New Roman" pitchFamily="18" charset="0"/>
                <a:cs typeface="Times New Roman" pitchFamily="18" charset="0"/>
              </a:rPr>
              <a:t>đổi theo chu </a:t>
            </a:r>
            <a:r>
              <a:rPr lang="vi-VN" sz="2800" smtClean="0">
                <a:latin typeface="Times New Roman" pitchFamily="18" charset="0"/>
                <a:cs typeface="Times New Roman" pitchFamily="18" charset="0"/>
              </a:rPr>
              <a:t>kỳ) </a:t>
            </a:r>
            <a:r>
              <a:rPr lang="vi-VN" sz="2800">
                <a:latin typeface="Times New Roman" pitchFamily="18" charset="0"/>
                <a:cs typeface="Times New Roman" pitchFamily="18" charset="0"/>
              </a:rPr>
              <a:t>gồm các lực Pj &amp; </a:t>
            </a:r>
            <a:r>
              <a:rPr lang="vi-VN" sz="2800" smtClean="0">
                <a:latin typeface="Times New Roman" pitchFamily="18" charset="0"/>
                <a:cs typeface="Times New Roman" pitchFamily="18" charset="0"/>
              </a:rPr>
              <a:t>Pz, </a:t>
            </a:r>
            <a:r>
              <a:rPr lang="vi-VN" sz="2800">
                <a:latin typeface="Times New Roman" pitchFamily="18" charset="0"/>
                <a:cs typeface="Times New Roman" pitchFamily="18" charset="0"/>
              </a:rPr>
              <a:t>tải trọng này có giá trị lớn &amp; luôn đổi hướng sinh ra va đập.</a:t>
            </a:r>
            <a:endParaRPr lang="en-US" sz="2800">
              <a:latin typeface="Times New Roman" pitchFamily="18" charset="0"/>
              <a:cs typeface="Times New Roman" pitchFamily="18" charset="0"/>
            </a:endParaRPr>
          </a:p>
          <a:p>
            <a:pPr algn="just">
              <a:spcBef>
                <a:spcPts val="600"/>
              </a:spcBef>
              <a:spcAft>
                <a:spcPts val="600"/>
              </a:spcAft>
            </a:pPr>
            <a:r>
              <a:rPr lang="en-US" sz="2800" smtClean="0">
                <a:latin typeface="Times New Roman" pitchFamily="18" charset="0"/>
                <a:cs typeface="Times New Roman" pitchFamily="18" charset="0"/>
              </a:rPr>
              <a:t>  </a:t>
            </a:r>
            <a:r>
              <a:rPr lang="vi-VN" sz="2800" smtClean="0">
                <a:latin typeface="Times New Roman" pitchFamily="18" charset="0"/>
                <a:cs typeface="Times New Roman" pitchFamily="18" charset="0"/>
              </a:rPr>
              <a:t>- </a:t>
            </a:r>
            <a:r>
              <a:rPr lang="vi-VN" sz="2800">
                <a:latin typeface="Times New Roman" pitchFamily="18" charset="0"/>
                <a:cs typeface="Times New Roman" pitchFamily="18" charset="0"/>
              </a:rPr>
              <a:t>Tải trọng </a:t>
            </a:r>
            <a:r>
              <a:rPr lang="vi-VN" sz="2800" smtClean="0">
                <a:latin typeface="Times New Roman" pitchFamily="18" charset="0"/>
                <a:cs typeface="Times New Roman" pitchFamily="18" charset="0"/>
              </a:rPr>
              <a:t>nhiệt: </a:t>
            </a:r>
            <a:r>
              <a:rPr lang="vi-VN" sz="2800">
                <a:latin typeface="Times New Roman" pitchFamily="18" charset="0"/>
                <a:cs typeface="Times New Roman" pitchFamily="18" charset="0"/>
              </a:rPr>
              <a:t>do nhiệt lượng truyền từ đỉnh piston </a:t>
            </a:r>
            <a:r>
              <a:rPr lang="vi-VN" sz="2800" smtClean="0">
                <a:latin typeface="Times New Roman" pitchFamily="18" charset="0"/>
                <a:cs typeface="Times New Roman" pitchFamily="18" charset="0"/>
              </a:rPr>
              <a:t>xuống.</a:t>
            </a:r>
            <a:endParaRPr lang="en-US" sz="2800">
              <a:latin typeface="Times New Roman" pitchFamily="18" charset="0"/>
              <a:cs typeface="Times New Roman" pitchFamily="18" charset="0"/>
            </a:endParaRPr>
          </a:p>
          <a:p>
            <a:pPr algn="just">
              <a:spcBef>
                <a:spcPts val="600"/>
              </a:spcBef>
              <a:spcAft>
                <a:spcPts val="600"/>
              </a:spcAft>
            </a:pPr>
            <a:r>
              <a:rPr lang="en-US" sz="2800" smtClean="0">
                <a:latin typeface="Times New Roman" pitchFamily="18" charset="0"/>
                <a:cs typeface="Times New Roman" pitchFamily="18" charset="0"/>
              </a:rPr>
              <a:t>  </a:t>
            </a:r>
            <a:r>
              <a:rPr lang="vi-VN" sz="2800" smtClean="0">
                <a:latin typeface="Times New Roman" pitchFamily="18" charset="0"/>
                <a:cs typeface="Times New Roman" pitchFamily="18" charset="0"/>
              </a:rPr>
              <a:t>- </a:t>
            </a:r>
            <a:r>
              <a:rPr lang="vi-VN" sz="2800">
                <a:latin typeface="Times New Roman" pitchFamily="18" charset="0"/>
                <a:cs typeface="Times New Roman" pitchFamily="18" charset="0"/>
              </a:rPr>
              <a:t>Điều kiện bôi trơn khó khăn do đó chốt piston dễ bị mòn.</a:t>
            </a:r>
          </a:p>
        </p:txBody>
      </p:sp>
    </p:spTree>
    <p:extLst>
      <p:ext uri="{BB962C8B-B14F-4D97-AF65-F5344CB8AC3E}">
        <p14:creationId xmlns:p14="http://schemas.microsoft.com/office/powerpoint/2010/main" val="4188496023"/>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Date Placeholder 1"/>
          <p:cNvSpPr>
            <a:spLocks noGrp="1"/>
          </p:cNvSpPr>
          <p:nvPr>
            <p:ph type="dt" sz="half" idx="10"/>
          </p:nvPr>
        </p:nvSpPr>
        <p:spPr>
          <a:xfrm>
            <a:off x="304800" y="6353628"/>
            <a:ext cx="2286000" cy="365125"/>
          </a:xfrm>
        </p:spPr>
        <p:txBody>
          <a:bodyPr/>
          <a:lstStyle/>
          <a:p>
            <a:r>
              <a:rPr lang="en-US" sz="1300" i="1" smtClean="0">
                <a:latin typeface="Times New Roman" pitchFamily="18" charset="0"/>
                <a:cs typeface="Times New Roman" pitchFamily="18" charset="0"/>
              </a:rPr>
              <a:t>Nguyên lý động cơ đốt trong</a:t>
            </a:r>
            <a:endParaRPr lang="en-US" sz="1300" i="1">
              <a:latin typeface="Times New Roman" pitchFamily="18" charset="0"/>
              <a:cs typeface="Times New Roman" pitchFamily="18" charset="0"/>
            </a:endParaRPr>
          </a:p>
        </p:txBody>
      </p:sp>
      <p:sp>
        <p:nvSpPr>
          <p:cNvPr id="6" name="Footer Placeholder 2"/>
          <p:cNvSpPr>
            <a:spLocks noGrp="1"/>
          </p:cNvSpPr>
          <p:nvPr>
            <p:ph type="ftr" sz="quarter" idx="11"/>
          </p:nvPr>
        </p:nvSpPr>
        <p:spPr>
          <a:xfrm>
            <a:off x="3203848" y="6304235"/>
            <a:ext cx="4392488" cy="365125"/>
          </a:xfrm>
        </p:spPr>
        <p:txBody>
          <a:bodyPr/>
          <a:lstStyle/>
          <a:p>
            <a:r>
              <a:rPr lang="en-US" sz="1300" i="1" smtClean="0">
                <a:latin typeface="Times New Roman" pitchFamily="18" charset="0"/>
                <a:cs typeface="Times New Roman" pitchFamily="18" charset="0"/>
              </a:rPr>
              <a:t>Chương 3: Nhóm Piston – Trục khuỷu – Thanh truyền – Bánh đà</a:t>
            </a:r>
            <a:endParaRPr lang="en-US" sz="1300" i="1">
              <a:latin typeface="Times New Roman" pitchFamily="18" charset="0"/>
              <a:cs typeface="Times New Roman" pitchFamily="18" charset="0"/>
            </a:endParaRPr>
          </a:p>
        </p:txBody>
      </p:sp>
      <p:sp>
        <p:nvSpPr>
          <p:cNvPr id="7" name="Slide Number Placeholder 3"/>
          <p:cNvSpPr>
            <a:spLocks noGrp="1"/>
          </p:cNvSpPr>
          <p:nvPr>
            <p:ph type="sldNum" sz="quarter" idx="12"/>
          </p:nvPr>
        </p:nvSpPr>
        <p:spPr>
          <a:xfrm>
            <a:off x="7467600" y="6340475"/>
            <a:ext cx="1219200" cy="365125"/>
          </a:xfrm>
        </p:spPr>
        <p:txBody>
          <a:bodyPr/>
          <a:lstStyle/>
          <a:p>
            <a:fld id="{B6F15528-21DE-4FAA-801E-634DDDAF4B2B}" type="slidenum">
              <a:rPr lang="en-US" sz="1300" i="1" smtClean="0">
                <a:latin typeface="Times New Roman" pitchFamily="18" charset="0"/>
                <a:cs typeface="Times New Roman" pitchFamily="18" charset="0"/>
              </a:rPr>
              <a:pPr/>
              <a:t>35</a:t>
            </a:fld>
            <a:endParaRPr lang="en-US" sz="1300" i="1">
              <a:latin typeface="Times New Roman" pitchFamily="18" charset="0"/>
              <a:cs typeface="Times New Roman" pitchFamily="18" charset="0"/>
            </a:endParaRPr>
          </a:p>
        </p:txBody>
      </p:sp>
      <p:sp>
        <p:nvSpPr>
          <p:cNvPr id="2" name="Rectangle 1"/>
          <p:cNvSpPr/>
          <p:nvPr/>
        </p:nvSpPr>
        <p:spPr>
          <a:xfrm>
            <a:off x="251520" y="44624"/>
            <a:ext cx="8712968" cy="4739759"/>
          </a:xfrm>
          <a:prstGeom prst="rect">
            <a:avLst/>
          </a:prstGeom>
        </p:spPr>
        <p:txBody>
          <a:bodyPr wrap="square">
            <a:spAutoFit/>
          </a:bodyPr>
          <a:lstStyle/>
          <a:p>
            <a:pPr algn="just">
              <a:spcBef>
                <a:spcPts val="600"/>
              </a:spcBef>
              <a:spcAft>
                <a:spcPts val="600"/>
              </a:spcAft>
            </a:pPr>
            <a:r>
              <a:rPr lang="vi-VN" sz="2800" b="1">
                <a:solidFill>
                  <a:srgbClr val="C00000"/>
                </a:solidFill>
                <a:latin typeface="Times New Roman" pitchFamily="18" charset="0"/>
                <a:cs typeface="Times New Roman" pitchFamily="18" charset="0"/>
              </a:rPr>
              <a:t> </a:t>
            </a:r>
            <a:r>
              <a:rPr lang="en-US" sz="2800" b="1" smtClean="0">
                <a:solidFill>
                  <a:srgbClr val="C00000"/>
                </a:solidFill>
                <a:latin typeface="Times New Roman" pitchFamily="18" charset="0"/>
                <a:cs typeface="Times New Roman" pitchFamily="18" charset="0"/>
              </a:rPr>
              <a:t>  3.2.</a:t>
            </a:r>
            <a:r>
              <a:rPr lang="vi-VN" sz="2800" b="1" smtClean="0">
                <a:solidFill>
                  <a:srgbClr val="C00000"/>
                </a:solidFill>
                <a:latin typeface="Times New Roman" pitchFamily="18" charset="0"/>
                <a:cs typeface="Times New Roman" pitchFamily="18" charset="0"/>
              </a:rPr>
              <a:t>3</a:t>
            </a:r>
            <a:r>
              <a:rPr lang="vi-VN" sz="2800" b="1">
                <a:solidFill>
                  <a:srgbClr val="C00000"/>
                </a:solidFill>
                <a:latin typeface="Times New Roman" pitchFamily="18" charset="0"/>
                <a:cs typeface="Times New Roman" pitchFamily="18" charset="0"/>
              </a:rPr>
              <a:t>. Vật liệu chế tạo </a:t>
            </a:r>
            <a:endParaRPr lang="en-US" sz="2800">
              <a:solidFill>
                <a:srgbClr val="C00000"/>
              </a:solidFill>
              <a:latin typeface="Times New Roman" pitchFamily="18" charset="0"/>
              <a:cs typeface="Times New Roman" pitchFamily="18" charset="0"/>
            </a:endParaRPr>
          </a:p>
          <a:p>
            <a:pPr algn="just">
              <a:spcBef>
                <a:spcPts val="600"/>
              </a:spcBef>
              <a:spcAft>
                <a:spcPts val="600"/>
              </a:spcAft>
            </a:pPr>
            <a:r>
              <a:rPr lang="en-US" sz="2800" b="1" smtClean="0">
                <a:latin typeface="Times New Roman" pitchFamily="18" charset="0"/>
                <a:cs typeface="Times New Roman" pitchFamily="18" charset="0"/>
              </a:rPr>
              <a:t>   </a:t>
            </a:r>
            <a:r>
              <a:rPr lang="vi-VN" sz="2800" b="1" i="1" smtClean="0">
                <a:solidFill>
                  <a:srgbClr val="7030A0"/>
                </a:solidFill>
                <a:latin typeface="Times New Roman" pitchFamily="18" charset="0"/>
                <a:cs typeface="Times New Roman" pitchFamily="18" charset="0"/>
              </a:rPr>
              <a:t>* </a:t>
            </a:r>
            <a:r>
              <a:rPr lang="vi-VN" sz="2800" b="1" i="1">
                <a:solidFill>
                  <a:srgbClr val="7030A0"/>
                </a:solidFill>
                <a:latin typeface="Times New Roman" pitchFamily="18" charset="0"/>
                <a:cs typeface="Times New Roman" pitchFamily="18" charset="0"/>
              </a:rPr>
              <a:t>Yêu cầu </a:t>
            </a:r>
            <a:endParaRPr lang="en-US" sz="2800" i="1">
              <a:solidFill>
                <a:srgbClr val="7030A0"/>
              </a:solidFill>
              <a:latin typeface="Times New Roman" pitchFamily="18" charset="0"/>
              <a:cs typeface="Times New Roman" pitchFamily="18" charset="0"/>
            </a:endParaRPr>
          </a:p>
          <a:p>
            <a:pPr algn="just">
              <a:spcBef>
                <a:spcPts val="600"/>
              </a:spcBef>
              <a:spcAft>
                <a:spcPts val="600"/>
              </a:spcAft>
            </a:pPr>
            <a:r>
              <a:rPr lang="en-US" sz="2800" smtClean="0">
                <a:latin typeface="Times New Roman" pitchFamily="18" charset="0"/>
                <a:cs typeface="Times New Roman" pitchFamily="18" charset="0"/>
              </a:rPr>
              <a:t>  </a:t>
            </a:r>
            <a:r>
              <a:rPr lang="vi-VN" sz="2800" smtClean="0">
                <a:latin typeface="Times New Roman" pitchFamily="18" charset="0"/>
                <a:cs typeface="Times New Roman" pitchFamily="18" charset="0"/>
              </a:rPr>
              <a:t>- </a:t>
            </a:r>
            <a:r>
              <a:rPr lang="vi-VN" sz="2800">
                <a:latin typeface="Times New Roman" pitchFamily="18" charset="0"/>
                <a:cs typeface="Times New Roman" pitchFamily="18" charset="0"/>
              </a:rPr>
              <a:t>Chế tạo bằng cật liệu có sức bền cao.</a:t>
            </a:r>
            <a:endParaRPr lang="en-US" sz="2800">
              <a:latin typeface="Times New Roman" pitchFamily="18" charset="0"/>
              <a:cs typeface="Times New Roman" pitchFamily="18" charset="0"/>
            </a:endParaRPr>
          </a:p>
          <a:p>
            <a:pPr algn="just">
              <a:spcBef>
                <a:spcPts val="600"/>
              </a:spcBef>
              <a:spcAft>
                <a:spcPts val="600"/>
              </a:spcAft>
            </a:pPr>
            <a:r>
              <a:rPr lang="en-US" sz="2800" smtClean="0">
                <a:latin typeface="Times New Roman" pitchFamily="18" charset="0"/>
                <a:cs typeface="Times New Roman" pitchFamily="18" charset="0"/>
              </a:rPr>
              <a:t>  </a:t>
            </a:r>
            <a:r>
              <a:rPr lang="vi-VN" sz="2800" smtClean="0">
                <a:latin typeface="Times New Roman" pitchFamily="18" charset="0"/>
                <a:cs typeface="Times New Roman" pitchFamily="18" charset="0"/>
              </a:rPr>
              <a:t>- </a:t>
            </a:r>
            <a:r>
              <a:rPr lang="vi-VN" sz="2800">
                <a:latin typeface="Times New Roman" pitchFamily="18" charset="0"/>
                <a:cs typeface="Times New Roman" pitchFamily="18" charset="0"/>
              </a:rPr>
              <a:t>Trọng lượng nhỏ, ít biến dạng trong quá trình làm việc.</a:t>
            </a:r>
            <a:endParaRPr lang="en-US" sz="2800">
              <a:latin typeface="Times New Roman" pitchFamily="18" charset="0"/>
              <a:cs typeface="Times New Roman" pitchFamily="18" charset="0"/>
            </a:endParaRPr>
          </a:p>
          <a:p>
            <a:pPr algn="just">
              <a:spcBef>
                <a:spcPts val="600"/>
              </a:spcBef>
              <a:spcAft>
                <a:spcPts val="600"/>
              </a:spcAft>
            </a:pPr>
            <a:r>
              <a:rPr lang="en-US" sz="2800" smtClean="0">
                <a:latin typeface="Times New Roman" pitchFamily="18" charset="0"/>
                <a:cs typeface="Times New Roman" pitchFamily="18" charset="0"/>
              </a:rPr>
              <a:t>  </a:t>
            </a:r>
            <a:r>
              <a:rPr lang="vi-VN" sz="2800" smtClean="0">
                <a:latin typeface="Times New Roman" pitchFamily="18" charset="0"/>
                <a:cs typeface="Times New Roman" pitchFamily="18" charset="0"/>
              </a:rPr>
              <a:t>- </a:t>
            </a:r>
            <a:r>
              <a:rPr lang="vi-VN" sz="2800">
                <a:latin typeface="Times New Roman" pitchFamily="18" charset="0"/>
                <a:cs typeface="Times New Roman" pitchFamily="18" charset="0"/>
              </a:rPr>
              <a:t>Bề mặt làm việc phải bóng, có độ cứng cao, chống ăn mòn tốt nhưng nhưng ruột chốt phải dẻo để chống mỏi tốt.</a:t>
            </a:r>
            <a:endParaRPr lang="en-US" sz="2800">
              <a:latin typeface="Times New Roman" pitchFamily="18" charset="0"/>
              <a:cs typeface="Times New Roman" pitchFamily="18" charset="0"/>
            </a:endParaRPr>
          </a:p>
          <a:p>
            <a:pPr algn="just">
              <a:spcBef>
                <a:spcPts val="600"/>
              </a:spcBef>
              <a:spcAft>
                <a:spcPts val="600"/>
              </a:spcAft>
            </a:pPr>
            <a:r>
              <a:rPr lang="en-US" sz="2800" smtClean="0">
                <a:latin typeface="Times New Roman" pitchFamily="18" charset="0"/>
                <a:cs typeface="Times New Roman" pitchFamily="18" charset="0"/>
              </a:rPr>
              <a:t>  </a:t>
            </a:r>
            <a:r>
              <a:rPr lang="vi-VN" sz="2800" smtClean="0">
                <a:latin typeface="Times New Roman" pitchFamily="18" charset="0"/>
                <a:cs typeface="Times New Roman" pitchFamily="18" charset="0"/>
              </a:rPr>
              <a:t>Do </a:t>
            </a:r>
            <a:r>
              <a:rPr lang="vi-VN" sz="2800">
                <a:latin typeface="Times New Roman" pitchFamily="18" charset="0"/>
                <a:cs typeface="Times New Roman" pitchFamily="18" charset="0"/>
              </a:rPr>
              <a:t>những yêu cầu trên nên vật liệu làm chốt là thép cacbon có thành phần thấp </a:t>
            </a:r>
            <a:r>
              <a:rPr lang="vi-VN" sz="2800" smtClean="0">
                <a:latin typeface="Times New Roman" pitchFamily="18" charset="0"/>
                <a:cs typeface="Times New Roman" pitchFamily="18" charset="0"/>
              </a:rPr>
              <a:t>như: 20, </a:t>
            </a:r>
            <a:r>
              <a:rPr lang="vi-VN" sz="2800">
                <a:latin typeface="Times New Roman" pitchFamily="18" charset="0"/>
                <a:cs typeface="Times New Roman" pitchFamily="18" charset="0"/>
              </a:rPr>
              <a:t>15XA  hoặc thép hợp kim. Mặt ngoài chốt phải gia công bóng </a:t>
            </a:r>
            <a:r>
              <a:rPr lang="en-US" sz="2800">
                <a:latin typeface="Times New Roman" pitchFamily="18" charset="0"/>
                <a:cs typeface="Times New Roman" pitchFamily="18" charset="0"/>
                <a:sym typeface="Symbol"/>
              </a:rPr>
              <a:t></a:t>
            </a:r>
            <a:r>
              <a:rPr lang="vi-VN" sz="2800">
                <a:latin typeface="Times New Roman" pitchFamily="18" charset="0"/>
                <a:cs typeface="Times New Roman" pitchFamily="18" charset="0"/>
              </a:rPr>
              <a:t>8 </a:t>
            </a:r>
            <a:r>
              <a:rPr lang="en-US" sz="2800">
                <a:latin typeface="Times New Roman" pitchFamily="18" charset="0"/>
                <a:cs typeface="Times New Roman" pitchFamily="18" charset="0"/>
                <a:sym typeface="Symbol"/>
              </a:rPr>
              <a:t></a:t>
            </a:r>
            <a:r>
              <a:rPr lang="vi-VN" sz="2800">
                <a:latin typeface="Times New Roman" pitchFamily="18" charset="0"/>
                <a:cs typeface="Times New Roman" pitchFamily="18" charset="0"/>
              </a:rPr>
              <a:t> 10.</a:t>
            </a:r>
          </a:p>
        </p:txBody>
      </p:sp>
      <p:pic>
        <p:nvPicPr>
          <p:cNvPr id="3074"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305050" y="4797152"/>
            <a:ext cx="4548905" cy="14401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188169247"/>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Date Placeholder 1"/>
          <p:cNvSpPr>
            <a:spLocks noGrp="1"/>
          </p:cNvSpPr>
          <p:nvPr>
            <p:ph type="dt" sz="half" idx="10"/>
          </p:nvPr>
        </p:nvSpPr>
        <p:spPr>
          <a:xfrm>
            <a:off x="304800" y="6353628"/>
            <a:ext cx="2286000" cy="365125"/>
          </a:xfrm>
        </p:spPr>
        <p:txBody>
          <a:bodyPr/>
          <a:lstStyle/>
          <a:p>
            <a:r>
              <a:rPr lang="en-US" sz="1300" i="1" smtClean="0">
                <a:latin typeface="Times New Roman" pitchFamily="18" charset="0"/>
                <a:cs typeface="Times New Roman" pitchFamily="18" charset="0"/>
              </a:rPr>
              <a:t>Nguyên lý động cơ đốt trong</a:t>
            </a:r>
            <a:endParaRPr lang="en-US" sz="1300" i="1">
              <a:latin typeface="Times New Roman" pitchFamily="18" charset="0"/>
              <a:cs typeface="Times New Roman" pitchFamily="18" charset="0"/>
            </a:endParaRPr>
          </a:p>
        </p:txBody>
      </p:sp>
      <p:sp>
        <p:nvSpPr>
          <p:cNvPr id="6" name="Footer Placeholder 2"/>
          <p:cNvSpPr>
            <a:spLocks noGrp="1"/>
          </p:cNvSpPr>
          <p:nvPr>
            <p:ph type="ftr" sz="quarter" idx="11"/>
          </p:nvPr>
        </p:nvSpPr>
        <p:spPr>
          <a:xfrm>
            <a:off x="3203848" y="6304235"/>
            <a:ext cx="4392488" cy="365125"/>
          </a:xfrm>
        </p:spPr>
        <p:txBody>
          <a:bodyPr/>
          <a:lstStyle/>
          <a:p>
            <a:r>
              <a:rPr lang="en-US" sz="1300" i="1" smtClean="0">
                <a:latin typeface="Times New Roman" pitchFamily="18" charset="0"/>
                <a:cs typeface="Times New Roman" pitchFamily="18" charset="0"/>
              </a:rPr>
              <a:t>Chương 3: Nhóm Piston – Trục khuỷu – Thanh truyền – Bánh đà</a:t>
            </a:r>
            <a:endParaRPr lang="en-US" sz="1300" i="1">
              <a:latin typeface="Times New Roman" pitchFamily="18" charset="0"/>
              <a:cs typeface="Times New Roman" pitchFamily="18" charset="0"/>
            </a:endParaRPr>
          </a:p>
        </p:txBody>
      </p:sp>
      <p:sp>
        <p:nvSpPr>
          <p:cNvPr id="7" name="Slide Number Placeholder 3"/>
          <p:cNvSpPr>
            <a:spLocks noGrp="1"/>
          </p:cNvSpPr>
          <p:nvPr>
            <p:ph type="sldNum" sz="quarter" idx="12"/>
          </p:nvPr>
        </p:nvSpPr>
        <p:spPr>
          <a:xfrm>
            <a:off x="7467600" y="6340475"/>
            <a:ext cx="1219200" cy="365125"/>
          </a:xfrm>
        </p:spPr>
        <p:txBody>
          <a:bodyPr/>
          <a:lstStyle/>
          <a:p>
            <a:fld id="{B6F15528-21DE-4FAA-801E-634DDDAF4B2B}" type="slidenum">
              <a:rPr lang="en-US" sz="1300" i="1" smtClean="0">
                <a:latin typeface="Times New Roman" pitchFamily="18" charset="0"/>
                <a:cs typeface="Times New Roman" pitchFamily="18" charset="0"/>
              </a:rPr>
              <a:pPr/>
              <a:t>36</a:t>
            </a:fld>
            <a:endParaRPr lang="en-US" sz="1300" i="1">
              <a:latin typeface="Times New Roman" pitchFamily="18" charset="0"/>
              <a:cs typeface="Times New Roman" pitchFamily="18" charset="0"/>
            </a:endParaRPr>
          </a:p>
        </p:txBody>
      </p:sp>
      <p:sp>
        <p:nvSpPr>
          <p:cNvPr id="2" name="Rectangle 1"/>
          <p:cNvSpPr/>
          <p:nvPr/>
        </p:nvSpPr>
        <p:spPr>
          <a:xfrm>
            <a:off x="179512" y="404664"/>
            <a:ext cx="8784976" cy="2123658"/>
          </a:xfrm>
          <a:prstGeom prst="rect">
            <a:avLst/>
          </a:prstGeom>
        </p:spPr>
        <p:txBody>
          <a:bodyPr wrap="square">
            <a:spAutoFit/>
          </a:bodyPr>
          <a:lstStyle/>
          <a:p>
            <a:pPr algn="just">
              <a:spcBef>
                <a:spcPts val="600"/>
              </a:spcBef>
              <a:spcAft>
                <a:spcPts val="600"/>
              </a:spcAft>
            </a:pPr>
            <a:r>
              <a:rPr lang="en-US" sz="2800" b="1" smtClean="0">
                <a:latin typeface="Times New Roman" pitchFamily="18" charset="0"/>
                <a:cs typeface="Times New Roman" pitchFamily="18" charset="0"/>
              </a:rPr>
              <a:t>   </a:t>
            </a:r>
            <a:r>
              <a:rPr lang="en-US" sz="2800" b="1" smtClean="0">
                <a:solidFill>
                  <a:srgbClr val="C00000"/>
                </a:solidFill>
                <a:latin typeface="Times New Roman" pitchFamily="18" charset="0"/>
                <a:cs typeface="Times New Roman" pitchFamily="18" charset="0"/>
              </a:rPr>
              <a:t>3.2.</a:t>
            </a:r>
            <a:r>
              <a:rPr lang="vi-VN" sz="2800" b="1" smtClean="0">
                <a:solidFill>
                  <a:srgbClr val="C00000"/>
                </a:solidFill>
                <a:latin typeface="Times New Roman" pitchFamily="18" charset="0"/>
                <a:cs typeface="Times New Roman" pitchFamily="18" charset="0"/>
              </a:rPr>
              <a:t>4</a:t>
            </a:r>
            <a:r>
              <a:rPr lang="vi-VN" sz="2800" b="1">
                <a:solidFill>
                  <a:srgbClr val="C00000"/>
                </a:solidFill>
                <a:latin typeface="Times New Roman" pitchFamily="18" charset="0"/>
                <a:cs typeface="Times New Roman" pitchFamily="18" charset="0"/>
              </a:rPr>
              <a:t>. Các phương pháp lắp ghép chốt </a:t>
            </a:r>
            <a:r>
              <a:rPr lang="vi-VN" sz="2800" b="1" smtClean="0">
                <a:solidFill>
                  <a:srgbClr val="C00000"/>
                </a:solidFill>
                <a:latin typeface="Times New Roman" pitchFamily="18" charset="0"/>
                <a:cs typeface="Times New Roman" pitchFamily="18" charset="0"/>
              </a:rPr>
              <a:t>piston</a:t>
            </a:r>
            <a:r>
              <a:rPr lang="vi-VN" sz="2800" smtClean="0">
                <a:solidFill>
                  <a:srgbClr val="C00000"/>
                </a:solidFill>
                <a:latin typeface="Times New Roman" pitchFamily="18" charset="0"/>
                <a:cs typeface="Times New Roman" pitchFamily="18" charset="0"/>
              </a:rPr>
              <a:t>:</a:t>
            </a:r>
            <a:r>
              <a:rPr lang="en-US" sz="2800" smtClean="0">
                <a:solidFill>
                  <a:srgbClr val="C00000"/>
                </a:solidFill>
                <a:latin typeface="Times New Roman" pitchFamily="18" charset="0"/>
                <a:cs typeface="Times New Roman" pitchFamily="18" charset="0"/>
              </a:rPr>
              <a:t> </a:t>
            </a:r>
            <a:r>
              <a:rPr lang="vi-VN" sz="2800" smtClean="0">
                <a:latin typeface="Times New Roman" pitchFamily="18" charset="0"/>
                <a:cs typeface="Times New Roman" pitchFamily="18" charset="0"/>
              </a:rPr>
              <a:t>lắp </a:t>
            </a:r>
            <a:r>
              <a:rPr lang="vi-VN" sz="2800">
                <a:latin typeface="Times New Roman" pitchFamily="18" charset="0"/>
                <a:cs typeface="Times New Roman" pitchFamily="18" charset="0"/>
              </a:rPr>
              <a:t>chốt piston vào đầu nhỏ thanh truyền và bệ chót theo 3 kiểu </a:t>
            </a:r>
            <a:r>
              <a:rPr lang="vi-VN" sz="2800" smtClean="0">
                <a:latin typeface="Times New Roman" pitchFamily="18" charset="0"/>
                <a:cs typeface="Times New Roman" pitchFamily="18" charset="0"/>
              </a:rPr>
              <a:t>sau:</a:t>
            </a:r>
            <a:endParaRPr lang="en-US" sz="2800">
              <a:latin typeface="Times New Roman" pitchFamily="18" charset="0"/>
              <a:cs typeface="Times New Roman" pitchFamily="18" charset="0"/>
            </a:endParaRPr>
          </a:p>
          <a:p>
            <a:pPr algn="just">
              <a:spcBef>
                <a:spcPts val="600"/>
              </a:spcBef>
              <a:spcAft>
                <a:spcPts val="600"/>
              </a:spcAft>
            </a:pPr>
            <a:r>
              <a:rPr lang="en-US" sz="2800" b="1">
                <a:latin typeface="Times New Roman" pitchFamily="18" charset="0"/>
                <a:cs typeface="Times New Roman" pitchFamily="18" charset="0"/>
              </a:rPr>
              <a:t> </a:t>
            </a:r>
            <a:r>
              <a:rPr lang="en-US" sz="2800" b="1" smtClean="0">
                <a:latin typeface="Times New Roman" pitchFamily="18" charset="0"/>
                <a:cs typeface="Times New Roman" pitchFamily="18" charset="0"/>
              </a:rPr>
              <a:t>  </a:t>
            </a:r>
            <a:r>
              <a:rPr lang="en-US" sz="2800" b="1" i="1" smtClean="0">
                <a:solidFill>
                  <a:srgbClr val="7030A0"/>
                </a:solidFill>
                <a:latin typeface="Times New Roman" pitchFamily="18" charset="0"/>
                <a:cs typeface="Times New Roman" pitchFamily="18" charset="0"/>
              </a:rPr>
              <a:t>3.2.4.1</a:t>
            </a:r>
            <a:r>
              <a:rPr lang="vi-VN" sz="2800" b="1" i="1" smtClean="0">
                <a:solidFill>
                  <a:srgbClr val="7030A0"/>
                </a:solidFill>
                <a:latin typeface="Times New Roman" pitchFamily="18" charset="0"/>
                <a:cs typeface="Times New Roman" pitchFamily="18" charset="0"/>
              </a:rPr>
              <a:t>.</a:t>
            </a:r>
            <a:r>
              <a:rPr lang="en-US" sz="2800" b="1" i="1" smtClean="0">
                <a:solidFill>
                  <a:srgbClr val="7030A0"/>
                </a:solidFill>
                <a:latin typeface="Times New Roman" pitchFamily="18" charset="0"/>
                <a:cs typeface="Times New Roman" pitchFamily="18" charset="0"/>
              </a:rPr>
              <a:t> </a:t>
            </a:r>
            <a:r>
              <a:rPr lang="vi-VN" sz="2800" b="1" i="1" smtClean="0">
                <a:solidFill>
                  <a:srgbClr val="7030A0"/>
                </a:solidFill>
                <a:latin typeface="Times New Roman" pitchFamily="18" charset="0"/>
                <a:cs typeface="Times New Roman" pitchFamily="18" charset="0"/>
              </a:rPr>
              <a:t>Chốt </a:t>
            </a:r>
            <a:r>
              <a:rPr lang="vi-VN" sz="2800" b="1" i="1">
                <a:solidFill>
                  <a:srgbClr val="7030A0"/>
                </a:solidFill>
                <a:latin typeface="Times New Roman" pitchFamily="18" charset="0"/>
                <a:cs typeface="Times New Roman" pitchFamily="18" charset="0"/>
              </a:rPr>
              <a:t>piston cố định trên đầu nhỏ thanh truyền </a:t>
            </a:r>
            <a:endParaRPr lang="en-US" sz="2800" i="1">
              <a:solidFill>
                <a:srgbClr val="7030A0"/>
              </a:solidFill>
              <a:latin typeface="Times New Roman" pitchFamily="18" charset="0"/>
              <a:cs typeface="Times New Roman" pitchFamily="18" charset="0"/>
            </a:endParaRPr>
          </a:p>
          <a:p>
            <a:pPr algn="just">
              <a:spcBef>
                <a:spcPts val="600"/>
              </a:spcBef>
              <a:spcAft>
                <a:spcPts val="600"/>
              </a:spcAft>
            </a:pPr>
            <a:r>
              <a:rPr lang="en-US" sz="2800" b="1" i="1" smtClean="0">
                <a:latin typeface="Times New Roman" pitchFamily="18" charset="0"/>
                <a:cs typeface="Times New Roman" pitchFamily="18" charset="0"/>
              </a:rPr>
              <a:t>     </a:t>
            </a:r>
            <a:endParaRPr lang="en-US" sz="2800">
              <a:latin typeface="Times New Roman" pitchFamily="18" charset="0"/>
              <a:cs typeface="Times New Roman" pitchFamily="18" charset="0"/>
            </a:endParaRPr>
          </a:p>
        </p:txBody>
      </p:sp>
      <p:pic>
        <p:nvPicPr>
          <p:cNvPr id="4098"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195736" y="2541219"/>
            <a:ext cx="5090252" cy="27363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7931020"/>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Date Placeholder 1"/>
          <p:cNvSpPr>
            <a:spLocks noGrp="1"/>
          </p:cNvSpPr>
          <p:nvPr>
            <p:ph type="dt" sz="half" idx="10"/>
          </p:nvPr>
        </p:nvSpPr>
        <p:spPr>
          <a:xfrm>
            <a:off x="304800" y="6353628"/>
            <a:ext cx="2286000" cy="365125"/>
          </a:xfrm>
        </p:spPr>
        <p:txBody>
          <a:bodyPr/>
          <a:lstStyle/>
          <a:p>
            <a:r>
              <a:rPr lang="en-US" sz="1300" i="1" smtClean="0">
                <a:latin typeface="Times New Roman" pitchFamily="18" charset="0"/>
                <a:cs typeface="Times New Roman" pitchFamily="18" charset="0"/>
              </a:rPr>
              <a:t>Nguyên lý động cơ đốt trong</a:t>
            </a:r>
            <a:endParaRPr lang="en-US" sz="1300" i="1">
              <a:latin typeface="Times New Roman" pitchFamily="18" charset="0"/>
              <a:cs typeface="Times New Roman" pitchFamily="18" charset="0"/>
            </a:endParaRPr>
          </a:p>
        </p:txBody>
      </p:sp>
      <p:sp>
        <p:nvSpPr>
          <p:cNvPr id="6" name="Footer Placeholder 2"/>
          <p:cNvSpPr>
            <a:spLocks noGrp="1"/>
          </p:cNvSpPr>
          <p:nvPr>
            <p:ph type="ftr" sz="quarter" idx="11"/>
          </p:nvPr>
        </p:nvSpPr>
        <p:spPr>
          <a:xfrm>
            <a:off x="3203848" y="6304235"/>
            <a:ext cx="4392488" cy="365125"/>
          </a:xfrm>
        </p:spPr>
        <p:txBody>
          <a:bodyPr/>
          <a:lstStyle/>
          <a:p>
            <a:r>
              <a:rPr lang="en-US" sz="1300" i="1" smtClean="0">
                <a:latin typeface="Times New Roman" pitchFamily="18" charset="0"/>
                <a:cs typeface="Times New Roman" pitchFamily="18" charset="0"/>
              </a:rPr>
              <a:t>Chương 3: Nhóm Piston – Trục khuỷu – Thanh truyền – Bánh đà</a:t>
            </a:r>
            <a:endParaRPr lang="en-US" sz="1300" i="1">
              <a:latin typeface="Times New Roman" pitchFamily="18" charset="0"/>
              <a:cs typeface="Times New Roman" pitchFamily="18" charset="0"/>
            </a:endParaRPr>
          </a:p>
        </p:txBody>
      </p:sp>
      <p:sp>
        <p:nvSpPr>
          <p:cNvPr id="7" name="Slide Number Placeholder 3"/>
          <p:cNvSpPr>
            <a:spLocks noGrp="1"/>
          </p:cNvSpPr>
          <p:nvPr>
            <p:ph type="sldNum" sz="quarter" idx="12"/>
          </p:nvPr>
        </p:nvSpPr>
        <p:spPr>
          <a:xfrm>
            <a:off x="7467600" y="6340475"/>
            <a:ext cx="1219200" cy="365125"/>
          </a:xfrm>
        </p:spPr>
        <p:txBody>
          <a:bodyPr/>
          <a:lstStyle/>
          <a:p>
            <a:fld id="{B6F15528-21DE-4FAA-801E-634DDDAF4B2B}" type="slidenum">
              <a:rPr lang="en-US" sz="1300" i="1" smtClean="0">
                <a:latin typeface="Times New Roman" pitchFamily="18" charset="0"/>
                <a:cs typeface="Times New Roman" pitchFamily="18" charset="0"/>
              </a:rPr>
              <a:pPr/>
              <a:t>37</a:t>
            </a:fld>
            <a:endParaRPr lang="en-US" sz="1300" i="1">
              <a:latin typeface="Times New Roman" pitchFamily="18" charset="0"/>
              <a:cs typeface="Times New Roman" pitchFamily="18" charset="0"/>
            </a:endParaRPr>
          </a:p>
        </p:txBody>
      </p:sp>
      <p:sp>
        <p:nvSpPr>
          <p:cNvPr id="2" name="Rectangle 1"/>
          <p:cNvSpPr/>
          <p:nvPr/>
        </p:nvSpPr>
        <p:spPr>
          <a:xfrm>
            <a:off x="179512" y="260648"/>
            <a:ext cx="8784976" cy="1384995"/>
          </a:xfrm>
          <a:prstGeom prst="rect">
            <a:avLst/>
          </a:prstGeom>
        </p:spPr>
        <p:txBody>
          <a:bodyPr wrap="square">
            <a:spAutoFit/>
          </a:bodyPr>
          <a:lstStyle/>
          <a:p>
            <a:pPr algn="just">
              <a:spcBef>
                <a:spcPts val="600"/>
              </a:spcBef>
              <a:spcAft>
                <a:spcPts val="600"/>
              </a:spcAft>
            </a:pPr>
            <a:r>
              <a:rPr lang="vi-VN" sz="2800" b="1" i="1">
                <a:solidFill>
                  <a:schemeClr val="accent5">
                    <a:lumMod val="75000"/>
                  </a:schemeClr>
                </a:solidFill>
                <a:latin typeface="Times New Roman" pitchFamily="18" charset="0"/>
                <a:cs typeface="Times New Roman" pitchFamily="18" charset="0"/>
              </a:rPr>
              <a:t>* Ưu điểm</a:t>
            </a:r>
            <a:r>
              <a:rPr lang="vi-VN" sz="2800">
                <a:latin typeface="Times New Roman" pitchFamily="18" charset="0"/>
                <a:cs typeface="Times New Roman" pitchFamily="18" charset="0"/>
              </a:rPr>
              <a:t>: giảm được chiều rộng đầu nhỏ thanh truyền so với các kiểu lắp ghép khác do đó tăng chiều dài bệ chốt để cải thiện bôi trơn chốt và giảm độ võng.</a:t>
            </a:r>
            <a:endParaRPr lang="en-US" sz="2800">
              <a:latin typeface="Times New Roman" pitchFamily="18" charset="0"/>
              <a:cs typeface="Times New Roman" pitchFamily="18" charset="0"/>
            </a:endParaRPr>
          </a:p>
        </p:txBody>
      </p:sp>
      <p:sp>
        <p:nvSpPr>
          <p:cNvPr id="3" name="Rectangle 2"/>
          <p:cNvSpPr/>
          <p:nvPr/>
        </p:nvSpPr>
        <p:spPr>
          <a:xfrm>
            <a:off x="179512" y="1916832"/>
            <a:ext cx="8784976" cy="4001095"/>
          </a:xfrm>
          <a:prstGeom prst="rect">
            <a:avLst/>
          </a:prstGeom>
        </p:spPr>
        <p:txBody>
          <a:bodyPr wrap="square">
            <a:spAutoFit/>
          </a:bodyPr>
          <a:lstStyle/>
          <a:p>
            <a:pPr algn="just">
              <a:spcBef>
                <a:spcPts val="600"/>
              </a:spcBef>
              <a:spcAft>
                <a:spcPts val="600"/>
              </a:spcAft>
            </a:pPr>
            <a:r>
              <a:rPr lang="en-US" sz="2800" b="1" smtClean="0">
                <a:latin typeface="Times New Roman" pitchFamily="18" charset="0"/>
                <a:cs typeface="Times New Roman" pitchFamily="18" charset="0"/>
              </a:rPr>
              <a:t> </a:t>
            </a:r>
            <a:r>
              <a:rPr lang="vi-VN" sz="2800" b="1" smtClean="0">
                <a:solidFill>
                  <a:schemeClr val="accent5">
                    <a:lumMod val="75000"/>
                  </a:schemeClr>
                </a:solidFill>
                <a:latin typeface="Times New Roman" pitchFamily="18" charset="0"/>
                <a:cs typeface="Times New Roman" pitchFamily="18" charset="0"/>
              </a:rPr>
              <a:t>* </a:t>
            </a:r>
            <a:r>
              <a:rPr lang="vi-VN" sz="2800" b="1" i="1">
                <a:solidFill>
                  <a:schemeClr val="accent5">
                    <a:lumMod val="75000"/>
                  </a:schemeClr>
                </a:solidFill>
                <a:latin typeface="Times New Roman" pitchFamily="18" charset="0"/>
                <a:cs typeface="Times New Roman" pitchFamily="18" charset="0"/>
              </a:rPr>
              <a:t>Khuyết điểm</a:t>
            </a:r>
            <a:r>
              <a:rPr lang="vi-VN" sz="2800" b="1">
                <a:solidFill>
                  <a:schemeClr val="accent5">
                    <a:lumMod val="75000"/>
                  </a:schemeClr>
                </a:solidFill>
                <a:latin typeface="Times New Roman" pitchFamily="18" charset="0"/>
                <a:cs typeface="Times New Roman" pitchFamily="18" charset="0"/>
              </a:rPr>
              <a:t> </a:t>
            </a:r>
            <a:endParaRPr lang="en-US" sz="2800">
              <a:solidFill>
                <a:schemeClr val="accent5">
                  <a:lumMod val="75000"/>
                </a:schemeClr>
              </a:solidFill>
              <a:latin typeface="Times New Roman" pitchFamily="18" charset="0"/>
              <a:cs typeface="Times New Roman" pitchFamily="18" charset="0"/>
            </a:endParaRPr>
          </a:p>
          <a:p>
            <a:pPr algn="just">
              <a:spcBef>
                <a:spcPts val="600"/>
              </a:spcBef>
              <a:spcAft>
                <a:spcPts val="600"/>
              </a:spcAft>
            </a:pPr>
            <a:r>
              <a:rPr lang="en-US" sz="2800" smtClean="0">
                <a:latin typeface="Times New Roman" pitchFamily="18" charset="0"/>
                <a:cs typeface="Times New Roman" pitchFamily="18" charset="0"/>
              </a:rPr>
              <a:t> </a:t>
            </a:r>
            <a:r>
              <a:rPr lang="vi-VN" sz="2800" smtClean="0">
                <a:latin typeface="Times New Roman" pitchFamily="18" charset="0"/>
                <a:cs typeface="Times New Roman" pitchFamily="18" charset="0"/>
              </a:rPr>
              <a:t>- </a:t>
            </a:r>
            <a:r>
              <a:rPr lang="vi-VN" sz="2800">
                <a:latin typeface="Times New Roman" pitchFamily="18" charset="0"/>
                <a:cs typeface="Times New Roman" pitchFamily="18" charset="0"/>
              </a:rPr>
              <a:t>Do chốt chỉ quay trên bệ 1 góc quay nhất định nên sự mài mòn chốt không đều.</a:t>
            </a:r>
            <a:endParaRPr lang="en-US" sz="2800">
              <a:latin typeface="Times New Roman" pitchFamily="18" charset="0"/>
              <a:cs typeface="Times New Roman" pitchFamily="18" charset="0"/>
            </a:endParaRPr>
          </a:p>
          <a:p>
            <a:pPr algn="just">
              <a:spcBef>
                <a:spcPts val="600"/>
              </a:spcBef>
              <a:spcAft>
                <a:spcPts val="600"/>
              </a:spcAft>
            </a:pPr>
            <a:r>
              <a:rPr lang="en-US" sz="2800" smtClean="0">
                <a:latin typeface="Times New Roman" pitchFamily="18" charset="0"/>
                <a:cs typeface="Times New Roman" pitchFamily="18" charset="0"/>
              </a:rPr>
              <a:t> </a:t>
            </a:r>
            <a:r>
              <a:rPr lang="vi-VN" sz="2800" smtClean="0">
                <a:latin typeface="Times New Roman" pitchFamily="18" charset="0"/>
                <a:cs typeface="Times New Roman" pitchFamily="18" charset="0"/>
              </a:rPr>
              <a:t>- </a:t>
            </a:r>
            <a:r>
              <a:rPr lang="vi-VN" sz="2800">
                <a:latin typeface="Times New Roman" pitchFamily="18" charset="0"/>
                <a:cs typeface="Times New Roman" pitchFamily="18" charset="0"/>
              </a:rPr>
              <a:t>Đối với piston bằng nhôm thì không thích hợp vì khe hở giữa bệ chốt và chốt tương đối lớn do đó dễ xảy ra tiếng gõ khi nóng máy vì vậy phải dùng bạc lót.</a:t>
            </a:r>
            <a:endParaRPr lang="en-US" sz="2800">
              <a:latin typeface="Times New Roman" pitchFamily="18" charset="0"/>
              <a:cs typeface="Times New Roman" pitchFamily="18" charset="0"/>
            </a:endParaRPr>
          </a:p>
          <a:p>
            <a:pPr algn="just">
              <a:spcBef>
                <a:spcPts val="600"/>
              </a:spcBef>
              <a:spcAft>
                <a:spcPts val="600"/>
              </a:spcAft>
            </a:pPr>
            <a:r>
              <a:rPr lang="en-US" sz="2800" smtClean="0">
                <a:latin typeface="Times New Roman" pitchFamily="18" charset="0"/>
                <a:cs typeface="Times New Roman" pitchFamily="18" charset="0"/>
              </a:rPr>
              <a:t> </a:t>
            </a:r>
            <a:r>
              <a:rPr lang="vi-VN" sz="2800" smtClean="0">
                <a:latin typeface="Times New Roman" pitchFamily="18" charset="0"/>
                <a:cs typeface="Times New Roman" pitchFamily="18" charset="0"/>
              </a:rPr>
              <a:t>- </a:t>
            </a:r>
            <a:r>
              <a:rPr lang="vi-VN" sz="2800">
                <a:latin typeface="Times New Roman" pitchFamily="18" charset="0"/>
                <a:cs typeface="Times New Roman" pitchFamily="18" charset="0"/>
              </a:rPr>
              <a:t>Do mặt chịu lực </a:t>
            </a:r>
            <a:r>
              <a:rPr lang="vi-VN" sz="2800" smtClean="0">
                <a:latin typeface="Times New Roman" pitchFamily="18" charset="0"/>
                <a:cs typeface="Times New Roman" pitchFamily="18" charset="0"/>
              </a:rPr>
              <a:t>c</a:t>
            </a:r>
            <a:r>
              <a:rPr lang="en-US" sz="2800">
                <a:latin typeface="Times New Roman" pitchFamily="18" charset="0"/>
                <a:cs typeface="Times New Roman" pitchFamily="18" charset="0"/>
              </a:rPr>
              <a:t>ủ</a:t>
            </a:r>
            <a:r>
              <a:rPr lang="vi-VN" sz="2800" smtClean="0">
                <a:latin typeface="Times New Roman" pitchFamily="18" charset="0"/>
                <a:cs typeface="Times New Roman" pitchFamily="18" charset="0"/>
              </a:rPr>
              <a:t>a </a:t>
            </a:r>
            <a:r>
              <a:rPr lang="vi-VN" sz="2800">
                <a:latin typeface="Times New Roman" pitchFamily="18" charset="0"/>
                <a:cs typeface="Times New Roman" pitchFamily="18" charset="0"/>
              </a:rPr>
              <a:t>chốt ít thay đổi nên tính chịu mỏi kém.</a:t>
            </a:r>
            <a:endParaRPr lang="en-US" sz="2800">
              <a:latin typeface="Times New Roman" pitchFamily="18" charset="0"/>
              <a:cs typeface="Times New Roman" pitchFamily="18" charset="0"/>
            </a:endParaRPr>
          </a:p>
        </p:txBody>
      </p:sp>
    </p:spTree>
    <p:extLst>
      <p:ext uri="{BB962C8B-B14F-4D97-AF65-F5344CB8AC3E}">
        <p14:creationId xmlns:p14="http://schemas.microsoft.com/office/powerpoint/2010/main" val="3552916795"/>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Date Placeholder 1"/>
          <p:cNvSpPr>
            <a:spLocks noGrp="1"/>
          </p:cNvSpPr>
          <p:nvPr>
            <p:ph type="dt" sz="half" idx="10"/>
          </p:nvPr>
        </p:nvSpPr>
        <p:spPr>
          <a:xfrm>
            <a:off x="304800" y="6353628"/>
            <a:ext cx="2286000" cy="365125"/>
          </a:xfrm>
        </p:spPr>
        <p:txBody>
          <a:bodyPr/>
          <a:lstStyle/>
          <a:p>
            <a:r>
              <a:rPr lang="en-US" sz="1300" i="1" smtClean="0">
                <a:latin typeface="Times New Roman" pitchFamily="18" charset="0"/>
                <a:cs typeface="Times New Roman" pitchFamily="18" charset="0"/>
              </a:rPr>
              <a:t>Nguyên lý động cơ đốt trong</a:t>
            </a:r>
            <a:endParaRPr lang="en-US" sz="1300" i="1">
              <a:latin typeface="Times New Roman" pitchFamily="18" charset="0"/>
              <a:cs typeface="Times New Roman" pitchFamily="18" charset="0"/>
            </a:endParaRPr>
          </a:p>
        </p:txBody>
      </p:sp>
      <p:sp>
        <p:nvSpPr>
          <p:cNvPr id="6" name="Footer Placeholder 2"/>
          <p:cNvSpPr>
            <a:spLocks noGrp="1"/>
          </p:cNvSpPr>
          <p:nvPr>
            <p:ph type="ftr" sz="quarter" idx="11"/>
          </p:nvPr>
        </p:nvSpPr>
        <p:spPr>
          <a:xfrm>
            <a:off x="3203848" y="6304235"/>
            <a:ext cx="4392488" cy="365125"/>
          </a:xfrm>
        </p:spPr>
        <p:txBody>
          <a:bodyPr/>
          <a:lstStyle/>
          <a:p>
            <a:r>
              <a:rPr lang="en-US" sz="1300" i="1" smtClean="0">
                <a:latin typeface="Times New Roman" pitchFamily="18" charset="0"/>
                <a:cs typeface="Times New Roman" pitchFamily="18" charset="0"/>
              </a:rPr>
              <a:t>Chương 3: Nhóm Piston – Trục khuỷu – Thanh truyền – Bánh đà</a:t>
            </a:r>
            <a:endParaRPr lang="en-US" sz="1300" i="1">
              <a:latin typeface="Times New Roman" pitchFamily="18" charset="0"/>
              <a:cs typeface="Times New Roman" pitchFamily="18" charset="0"/>
            </a:endParaRPr>
          </a:p>
        </p:txBody>
      </p:sp>
      <p:sp>
        <p:nvSpPr>
          <p:cNvPr id="7" name="Slide Number Placeholder 3"/>
          <p:cNvSpPr>
            <a:spLocks noGrp="1"/>
          </p:cNvSpPr>
          <p:nvPr>
            <p:ph type="sldNum" sz="quarter" idx="12"/>
          </p:nvPr>
        </p:nvSpPr>
        <p:spPr>
          <a:xfrm>
            <a:off x="7467600" y="6340475"/>
            <a:ext cx="1219200" cy="365125"/>
          </a:xfrm>
        </p:spPr>
        <p:txBody>
          <a:bodyPr/>
          <a:lstStyle/>
          <a:p>
            <a:fld id="{B6F15528-21DE-4FAA-801E-634DDDAF4B2B}" type="slidenum">
              <a:rPr lang="en-US" sz="1300" i="1" smtClean="0">
                <a:latin typeface="Times New Roman" pitchFamily="18" charset="0"/>
                <a:cs typeface="Times New Roman" pitchFamily="18" charset="0"/>
              </a:rPr>
              <a:pPr/>
              <a:t>38</a:t>
            </a:fld>
            <a:endParaRPr lang="en-US" sz="1300" i="1">
              <a:latin typeface="Times New Roman" pitchFamily="18" charset="0"/>
              <a:cs typeface="Times New Roman" pitchFamily="18" charset="0"/>
            </a:endParaRPr>
          </a:p>
        </p:txBody>
      </p:sp>
      <p:sp>
        <p:nvSpPr>
          <p:cNvPr id="2" name="Rectangle 1"/>
          <p:cNvSpPr/>
          <p:nvPr/>
        </p:nvSpPr>
        <p:spPr>
          <a:xfrm>
            <a:off x="179512" y="188640"/>
            <a:ext cx="8712968" cy="1692771"/>
          </a:xfrm>
          <a:prstGeom prst="rect">
            <a:avLst/>
          </a:prstGeom>
        </p:spPr>
        <p:txBody>
          <a:bodyPr wrap="square">
            <a:spAutoFit/>
          </a:bodyPr>
          <a:lstStyle/>
          <a:p>
            <a:pPr algn="just">
              <a:spcBef>
                <a:spcPts val="600"/>
              </a:spcBef>
              <a:spcAft>
                <a:spcPts val="600"/>
              </a:spcAft>
            </a:pPr>
            <a:r>
              <a:rPr lang="en-US" sz="2800" b="1" i="1" smtClean="0">
                <a:latin typeface="Times New Roman" pitchFamily="18" charset="0"/>
                <a:cs typeface="Times New Roman" pitchFamily="18" charset="0"/>
              </a:rPr>
              <a:t>     </a:t>
            </a:r>
            <a:r>
              <a:rPr lang="en-US" sz="2800" b="1" i="1" smtClean="0">
                <a:solidFill>
                  <a:srgbClr val="7030A0"/>
                </a:solidFill>
                <a:latin typeface="Times New Roman" pitchFamily="18" charset="0"/>
                <a:cs typeface="Times New Roman" pitchFamily="18" charset="0"/>
              </a:rPr>
              <a:t>3.2.4.2. </a:t>
            </a:r>
            <a:r>
              <a:rPr lang="vi-VN" sz="2800" b="1" i="1" smtClean="0">
                <a:solidFill>
                  <a:srgbClr val="7030A0"/>
                </a:solidFill>
                <a:latin typeface="Times New Roman" pitchFamily="18" charset="0"/>
                <a:cs typeface="Times New Roman" pitchFamily="18" charset="0"/>
              </a:rPr>
              <a:t>Cố </a:t>
            </a:r>
            <a:r>
              <a:rPr lang="vi-VN" sz="2800" b="1" i="1">
                <a:solidFill>
                  <a:srgbClr val="7030A0"/>
                </a:solidFill>
                <a:latin typeface="Times New Roman" pitchFamily="18" charset="0"/>
                <a:cs typeface="Times New Roman" pitchFamily="18" charset="0"/>
              </a:rPr>
              <a:t>định chốt piston trên bệ chốt </a:t>
            </a:r>
            <a:endParaRPr lang="en-US" sz="2800" i="1">
              <a:solidFill>
                <a:srgbClr val="7030A0"/>
              </a:solidFill>
              <a:latin typeface="Times New Roman" pitchFamily="18" charset="0"/>
              <a:cs typeface="Times New Roman" pitchFamily="18" charset="0"/>
            </a:endParaRPr>
          </a:p>
          <a:p>
            <a:pPr algn="just">
              <a:spcBef>
                <a:spcPts val="600"/>
              </a:spcBef>
              <a:spcAft>
                <a:spcPts val="600"/>
              </a:spcAft>
            </a:pPr>
            <a:r>
              <a:rPr lang="en-US" sz="2800" smtClean="0">
                <a:latin typeface="Times New Roman" pitchFamily="18" charset="0"/>
                <a:cs typeface="Times New Roman" pitchFamily="18" charset="0"/>
              </a:rPr>
              <a:t>  </a:t>
            </a:r>
            <a:r>
              <a:rPr lang="vi-VN" sz="2800" smtClean="0">
                <a:latin typeface="Times New Roman" pitchFamily="18" charset="0"/>
                <a:cs typeface="Times New Roman" pitchFamily="18" charset="0"/>
              </a:rPr>
              <a:t>- </a:t>
            </a:r>
            <a:r>
              <a:rPr lang="vi-VN" sz="2800">
                <a:latin typeface="Times New Roman" pitchFamily="18" charset="0"/>
                <a:cs typeface="Times New Roman" pitchFamily="18" charset="0"/>
              </a:rPr>
              <a:t>Đầu nhỏ thanh truyền và  chốt lắp lỏng.</a:t>
            </a:r>
            <a:endParaRPr lang="en-US" sz="2800">
              <a:latin typeface="Times New Roman" pitchFamily="18" charset="0"/>
              <a:cs typeface="Times New Roman" pitchFamily="18" charset="0"/>
            </a:endParaRPr>
          </a:p>
          <a:p>
            <a:pPr algn="just">
              <a:spcBef>
                <a:spcPts val="600"/>
              </a:spcBef>
              <a:spcAft>
                <a:spcPts val="600"/>
              </a:spcAft>
            </a:pPr>
            <a:r>
              <a:rPr lang="en-US" sz="2800" smtClean="0">
                <a:latin typeface="Times New Roman" pitchFamily="18" charset="0"/>
                <a:cs typeface="Times New Roman" pitchFamily="18" charset="0"/>
              </a:rPr>
              <a:t>  </a:t>
            </a:r>
            <a:r>
              <a:rPr lang="vi-VN" sz="2800" smtClean="0">
                <a:latin typeface="Times New Roman" pitchFamily="18" charset="0"/>
                <a:cs typeface="Times New Roman" pitchFamily="18" charset="0"/>
              </a:rPr>
              <a:t>- </a:t>
            </a:r>
            <a:r>
              <a:rPr lang="vi-VN" sz="2800">
                <a:latin typeface="Times New Roman" pitchFamily="18" charset="0"/>
                <a:cs typeface="Times New Roman" pitchFamily="18" charset="0"/>
              </a:rPr>
              <a:t>Bệ chốt và chốt lắp chặt bằng </a:t>
            </a:r>
            <a:r>
              <a:rPr lang="vi-VN" sz="2800" smtClean="0">
                <a:latin typeface="Times New Roman" pitchFamily="18" charset="0"/>
                <a:cs typeface="Times New Roman" pitchFamily="18" charset="0"/>
              </a:rPr>
              <a:t>bu</a:t>
            </a:r>
            <a:r>
              <a:rPr lang="en-US" sz="2800" smtClean="0">
                <a:latin typeface="Times New Roman" pitchFamily="18" charset="0"/>
                <a:cs typeface="Times New Roman" pitchFamily="18" charset="0"/>
              </a:rPr>
              <a:t> </a:t>
            </a:r>
            <a:r>
              <a:rPr lang="vi-VN" sz="2800" smtClean="0">
                <a:latin typeface="Times New Roman" pitchFamily="18" charset="0"/>
                <a:cs typeface="Times New Roman" pitchFamily="18" charset="0"/>
              </a:rPr>
              <a:t>l</a:t>
            </a:r>
            <a:r>
              <a:rPr lang="en-US" sz="2800">
                <a:latin typeface="Times New Roman" pitchFamily="18" charset="0"/>
                <a:cs typeface="Times New Roman" pitchFamily="18" charset="0"/>
              </a:rPr>
              <a:t>ô</a:t>
            </a:r>
            <a:r>
              <a:rPr lang="vi-VN" sz="2800" smtClean="0">
                <a:latin typeface="Times New Roman" pitchFamily="18" charset="0"/>
                <a:cs typeface="Times New Roman" pitchFamily="18" charset="0"/>
              </a:rPr>
              <a:t>ng </a:t>
            </a:r>
            <a:r>
              <a:rPr lang="vi-VN" sz="2800">
                <a:latin typeface="Times New Roman" pitchFamily="18" charset="0"/>
                <a:cs typeface="Times New Roman" pitchFamily="18" charset="0"/>
              </a:rPr>
              <a:t>hoặc chốt chẻ.</a:t>
            </a:r>
            <a:endParaRPr lang="en-US" sz="2800">
              <a:latin typeface="Times New Roman" pitchFamily="18" charset="0"/>
              <a:cs typeface="Times New Roman" pitchFamily="18" charset="0"/>
            </a:endParaRPr>
          </a:p>
        </p:txBody>
      </p:sp>
      <p:pic>
        <p:nvPicPr>
          <p:cNvPr id="5122"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226103" y="2000507"/>
            <a:ext cx="6730273" cy="41647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43345728"/>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Date Placeholder 1"/>
          <p:cNvSpPr>
            <a:spLocks noGrp="1"/>
          </p:cNvSpPr>
          <p:nvPr>
            <p:ph type="dt" sz="half" idx="10"/>
          </p:nvPr>
        </p:nvSpPr>
        <p:spPr>
          <a:xfrm>
            <a:off x="304800" y="6353628"/>
            <a:ext cx="2286000" cy="365125"/>
          </a:xfrm>
        </p:spPr>
        <p:txBody>
          <a:bodyPr/>
          <a:lstStyle/>
          <a:p>
            <a:r>
              <a:rPr lang="en-US" sz="1300" i="1" smtClean="0">
                <a:latin typeface="Times New Roman" pitchFamily="18" charset="0"/>
                <a:cs typeface="Times New Roman" pitchFamily="18" charset="0"/>
              </a:rPr>
              <a:t>Nguyên lý động cơ đốt trong</a:t>
            </a:r>
            <a:endParaRPr lang="en-US" sz="1300" i="1">
              <a:latin typeface="Times New Roman" pitchFamily="18" charset="0"/>
              <a:cs typeface="Times New Roman" pitchFamily="18" charset="0"/>
            </a:endParaRPr>
          </a:p>
        </p:txBody>
      </p:sp>
      <p:sp>
        <p:nvSpPr>
          <p:cNvPr id="6" name="Footer Placeholder 2"/>
          <p:cNvSpPr>
            <a:spLocks noGrp="1"/>
          </p:cNvSpPr>
          <p:nvPr>
            <p:ph type="ftr" sz="quarter" idx="11"/>
          </p:nvPr>
        </p:nvSpPr>
        <p:spPr>
          <a:xfrm>
            <a:off x="3203848" y="6304235"/>
            <a:ext cx="4392488" cy="365125"/>
          </a:xfrm>
        </p:spPr>
        <p:txBody>
          <a:bodyPr/>
          <a:lstStyle/>
          <a:p>
            <a:r>
              <a:rPr lang="en-US" sz="1300" i="1" smtClean="0">
                <a:latin typeface="Times New Roman" pitchFamily="18" charset="0"/>
                <a:cs typeface="Times New Roman" pitchFamily="18" charset="0"/>
              </a:rPr>
              <a:t>Chương 3: Nhóm Piston – Trục khuỷu – Thanh truyền – Bánh đà</a:t>
            </a:r>
            <a:endParaRPr lang="en-US" sz="1300" i="1">
              <a:latin typeface="Times New Roman" pitchFamily="18" charset="0"/>
              <a:cs typeface="Times New Roman" pitchFamily="18" charset="0"/>
            </a:endParaRPr>
          </a:p>
        </p:txBody>
      </p:sp>
      <p:sp>
        <p:nvSpPr>
          <p:cNvPr id="7" name="Slide Number Placeholder 3"/>
          <p:cNvSpPr>
            <a:spLocks noGrp="1"/>
          </p:cNvSpPr>
          <p:nvPr>
            <p:ph type="sldNum" sz="quarter" idx="12"/>
          </p:nvPr>
        </p:nvSpPr>
        <p:spPr>
          <a:xfrm>
            <a:off x="7467600" y="6340475"/>
            <a:ext cx="1219200" cy="365125"/>
          </a:xfrm>
        </p:spPr>
        <p:txBody>
          <a:bodyPr/>
          <a:lstStyle/>
          <a:p>
            <a:fld id="{B6F15528-21DE-4FAA-801E-634DDDAF4B2B}" type="slidenum">
              <a:rPr lang="en-US" sz="1300" i="1" smtClean="0">
                <a:latin typeface="Times New Roman" pitchFamily="18" charset="0"/>
                <a:cs typeface="Times New Roman" pitchFamily="18" charset="0"/>
              </a:rPr>
              <a:pPr/>
              <a:t>39</a:t>
            </a:fld>
            <a:endParaRPr lang="en-US" sz="1300" i="1">
              <a:latin typeface="Times New Roman" pitchFamily="18" charset="0"/>
              <a:cs typeface="Times New Roman" pitchFamily="18" charset="0"/>
            </a:endParaRPr>
          </a:p>
        </p:txBody>
      </p:sp>
      <p:sp>
        <p:nvSpPr>
          <p:cNvPr id="2" name="Rectangle 1"/>
          <p:cNvSpPr/>
          <p:nvPr/>
        </p:nvSpPr>
        <p:spPr>
          <a:xfrm>
            <a:off x="251520" y="188640"/>
            <a:ext cx="8712968" cy="2246769"/>
          </a:xfrm>
          <a:prstGeom prst="rect">
            <a:avLst/>
          </a:prstGeom>
        </p:spPr>
        <p:txBody>
          <a:bodyPr wrap="square">
            <a:spAutoFit/>
          </a:bodyPr>
          <a:lstStyle/>
          <a:p>
            <a:pPr algn="just"/>
            <a:r>
              <a:rPr lang="en-US" sz="2800" b="1" i="1" smtClean="0">
                <a:latin typeface="Times New Roman" pitchFamily="18" charset="0"/>
                <a:cs typeface="Times New Roman" pitchFamily="18" charset="0"/>
              </a:rPr>
              <a:t>   </a:t>
            </a:r>
            <a:r>
              <a:rPr lang="vi-VN" sz="2800" b="1" i="1" smtClean="0">
                <a:solidFill>
                  <a:schemeClr val="accent5">
                    <a:lumMod val="75000"/>
                  </a:schemeClr>
                </a:solidFill>
                <a:latin typeface="Times New Roman" pitchFamily="18" charset="0"/>
                <a:cs typeface="Times New Roman" pitchFamily="18" charset="0"/>
              </a:rPr>
              <a:t>°  </a:t>
            </a:r>
            <a:r>
              <a:rPr lang="vi-VN" sz="2800" b="1" i="1">
                <a:solidFill>
                  <a:schemeClr val="accent5">
                    <a:lumMod val="75000"/>
                  </a:schemeClr>
                </a:solidFill>
                <a:latin typeface="Times New Roman" pitchFamily="18" charset="0"/>
                <a:cs typeface="Times New Roman" pitchFamily="18" charset="0"/>
              </a:rPr>
              <a:t>Ưu </a:t>
            </a:r>
            <a:r>
              <a:rPr lang="vi-VN" sz="2800" b="1" i="1" smtClean="0">
                <a:solidFill>
                  <a:schemeClr val="accent5">
                    <a:lumMod val="75000"/>
                  </a:schemeClr>
                </a:solidFill>
                <a:latin typeface="Times New Roman" pitchFamily="18" charset="0"/>
                <a:cs typeface="Times New Roman" pitchFamily="18" charset="0"/>
              </a:rPr>
              <a:t>điểm</a:t>
            </a:r>
            <a:r>
              <a:rPr lang="vi-VN" sz="2800" i="1" smtClean="0">
                <a:solidFill>
                  <a:schemeClr val="accent5">
                    <a:lumMod val="75000"/>
                  </a:schemeClr>
                </a:solidFill>
                <a:latin typeface="Times New Roman" pitchFamily="18" charset="0"/>
                <a:cs typeface="Times New Roman" pitchFamily="18" charset="0"/>
              </a:rPr>
              <a:t>: </a:t>
            </a:r>
            <a:r>
              <a:rPr lang="vi-VN" sz="2800">
                <a:latin typeface="Times New Roman" pitchFamily="18" charset="0"/>
                <a:cs typeface="Times New Roman" pitchFamily="18" charset="0"/>
              </a:rPr>
              <a:t>Do chốt cố định nên không có sự chuyển động tương đối giữa chốt và bệ chốt nên chiều dài bệ chốt </a:t>
            </a:r>
            <a:r>
              <a:rPr lang="vi-VN" sz="2800" smtClean="0">
                <a:latin typeface="Times New Roman" pitchFamily="18" charset="0"/>
                <a:cs typeface="Times New Roman" pitchFamily="18" charset="0"/>
              </a:rPr>
              <a:t>giảm, </a:t>
            </a:r>
            <a:r>
              <a:rPr lang="vi-VN" sz="2800">
                <a:latin typeface="Times New Roman" pitchFamily="18" charset="0"/>
                <a:cs typeface="Times New Roman" pitchFamily="18" charset="0"/>
              </a:rPr>
              <a:t>bề rộng đầu nhỏ thanh truyền tăng dẫn đến tăng bề mặt tiếp xúc của chốt làm giảm sự mài mòn chốt và đầu nhỏ thanh truyền.</a:t>
            </a:r>
            <a:endParaRPr lang="en-US" sz="2800">
              <a:latin typeface="Times New Roman" pitchFamily="18" charset="0"/>
              <a:cs typeface="Times New Roman" pitchFamily="18" charset="0"/>
            </a:endParaRPr>
          </a:p>
        </p:txBody>
      </p:sp>
      <p:sp>
        <p:nvSpPr>
          <p:cNvPr id="3" name="Rectangle 2"/>
          <p:cNvSpPr/>
          <p:nvPr/>
        </p:nvSpPr>
        <p:spPr>
          <a:xfrm>
            <a:off x="251520" y="2780928"/>
            <a:ext cx="8712968" cy="3570208"/>
          </a:xfrm>
          <a:prstGeom prst="rect">
            <a:avLst/>
          </a:prstGeom>
        </p:spPr>
        <p:txBody>
          <a:bodyPr wrap="square">
            <a:spAutoFit/>
          </a:bodyPr>
          <a:lstStyle/>
          <a:p>
            <a:pPr algn="just">
              <a:spcBef>
                <a:spcPts val="600"/>
              </a:spcBef>
              <a:spcAft>
                <a:spcPts val="600"/>
              </a:spcAft>
            </a:pPr>
            <a:r>
              <a:rPr lang="en-US" sz="2800" b="1" smtClean="0">
                <a:latin typeface="Times New Roman" pitchFamily="18" charset="0"/>
                <a:cs typeface="Times New Roman" pitchFamily="18" charset="0"/>
              </a:rPr>
              <a:t>   </a:t>
            </a:r>
            <a:r>
              <a:rPr lang="vi-VN" sz="2800" b="1" i="1" smtClean="0">
                <a:solidFill>
                  <a:schemeClr val="accent5">
                    <a:lumMod val="75000"/>
                  </a:schemeClr>
                </a:solidFill>
                <a:latin typeface="Times New Roman" pitchFamily="18" charset="0"/>
                <a:cs typeface="Times New Roman" pitchFamily="18" charset="0"/>
              </a:rPr>
              <a:t>° </a:t>
            </a:r>
            <a:r>
              <a:rPr lang="vi-VN" sz="2800" b="1" i="1">
                <a:solidFill>
                  <a:schemeClr val="accent5">
                    <a:lumMod val="75000"/>
                  </a:schemeClr>
                </a:solidFill>
                <a:latin typeface="Times New Roman" pitchFamily="18" charset="0"/>
                <a:cs typeface="Times New Roman" pitchFamily="18" charset="0"/>
              </a:rPr>
              <a:t>Khuyết điểm</a:t>
            </a:r>
            <a:endParaRPr lang="en-US" sz="2800" i="1">
              <a:solidFill>
                <a:schemeClr val="accent5">
                  <a:lumMod val="75000"/>
                </a:schemeClr>
              </a:solidFill>
              <a:latin typeface="Times New Roman" pitchFamily="18" charset="0"/>
              <a:cs typeface="Times New Roman" pitchFamily="18" charset="0"/>
            </a:endParaRPr>
          </a:p>
          <a:p>
            <a:pPr algn="just">
              <a:spcBef>
                <a:spcPts val="600"/>
              </a:spcBef>
              <a:spcAft>
                <a:spcPts val="600"/>
              </a:spcAft>
            </a:pPr>
            <a:r>
              <a:rPr lang="en-US" sz="2800" smtClean="0">
                <a:latin typeface="Times New Roman" pitchFamily="18" charset="0"/>
                <a:cs typeface="Times New Roman" pitchFamily="18" charset="0"/>
              </a:rPr>
              <a:t>   </a:t>
            </a:r>
            <a:r>
              <a:rPr lang="vi-VN" sz="2800" smtClean="0">
                <a:latin typeface="Times New Roman" pitchFamily="18" charset="0"/>
                <a:cs typeface="Times New Roman" pitchFamily="18" charset="0"/>
              </a:rPr>
              <a:t>-</a:t>
            </a:r>
            <a:r>
              <a:rPr lang="en-US" sz="2800" smtClean="0">
                <a:latin typeface="Times New Roman" pitchFamily="18" charset="0"/>
                <a:cs typeface="Times New Roman" pitchFamily="18" charset="0"/>
              </a:rPr>
              <a:t> </a:t>
            </a:r>
            <a:r>
              <a:rPr lang="vi-VN" sz="2800" smtClean="0">
                <a:latin typeface="Times New Roman" pitchFamily="18" charset="0"/>
                <a:cs typeface="Times New Roman" pitchFamily="18" charset="0"/>
              </a:rPr>
              <a:t>Vì </a:t>
            </a:r>
            <a:r>
              <a:rPr lang="vi-VN" sz="2800">
                <a:latin typeface="Times New Roman" pitchFamily="18" charset="0"/>
                <a:cs typeface="Times New Roman" pitchFamily="18" charset="0"/>
              </a:rPr>
              <a:t>bề rộng đầu nhỏ thanh truyền tăng làm chiều dài bệ chốt giảm do đó độ võng thanh truyền tăng nên ứng suất uốn </a:t>
            </a:r>
            <a:r>
              <a:rPr lang="vi-VN" sz="2800" smtClean="0">
                <a:latin typeface="Times New Roman" pitchFamily="18" charset="0"/>
                <a:cs typeface="Times New Roman" pitchFamily="18" charset="0"/>
              </a:rPr>
              <a:t>tăng.</a:t>
            </a:r>
            <a:endParaRPr lang="en-US" sz="2800">
              <a:latin typeface="Times New Roman" pitchFamily="18" charset="0"/>
              <a:cs typeface="Times New Roman" pitchFamily="18" charset="0"/>
            </a:endParaRPr>
          </a:p>
          <a:p>
            <a:pPr algn="just">
              <a:spcBef>
                <a:spcPts val="600"/>
              </a:spcBef>
              <a:spcAft>
                <a:spcPts val="600"/>
              </a:spcAft>
            </a:pPr>
            <a:r>
              <a:rPr lang="en-US" sz="2800" smtClean="0">
                <a:latin typeface="Times New Roman" pitchFamily="18" charset="0"/>
                <a:cs typeface="Times New Roman" pitchFamily="18" charset="0"/>
              </a:rPr>
              <a:t>   </a:t>
            </a:r>
            <a:r>
              <a:rPr lang="vi-VN" sz="2800" smtClean="0">
                <a:latin typeface="Times New Roman" pitchFamily="18" charset="0"/>
                <a:cs typeface="Times New Roman" pitchFamily="18" charset="0"/>
              </a:rPr>
              <a:t>-</a:t>
            </a:r>
            <a:r>
              <a:rPr lang="en-US" sz="2800" smtClean="0">
                <a:latin typeface="Times New Roman" pitchFamily="18" charset="0"/>
                <a:cs typeface="Times New Roman" pitchFamily="18" charset="0"/>
              </a:rPr>
              <a:t> </a:t>
            </a:r>
            <a:r>
              <a:rPr lang="vi-VN" sz="2800" smtClean="0">
                <a:latin typeface="Times New Roman" pitchFamily="18" charset="0"/>
                <a:cs typeface="Times New Roman" pitchFamily="18" charset="0"/>
              </a:rPr>
              <a:t>Bệ </a:t>
            </a:r>
            <a:r>
              <a:rPr lang="vi-VN" sz="2800">
                <a:latin typeface="Times New Roman" pitchFamily="18" charset="0"/>
                <a:cs typeface="Times New Roman" pitchFamily="18" charset="0"/>
              </a:rPr>
              <a:t>chốt khoan lỗ làm ren nên gây ứng suất tập </a:t>
            </a:r>
            <a:r>
              <a:rPr lang="vi-VN" sz="2800" smtClean="0">
                <a:latin typeface="Times New Roman" pitchFamily="18" charset="0"/>
                <a:cs typeface="Times New Roman" pitchFamily="18" charset="0"/>
              </a:rPr>
              <a:t>trung.</a:t>
            </a:r>
            <a:endParaRPr lang="en-US" sz="2800">
              <a:latin typeface="Times New Roman" pitchFamily="18" charset="0"/>
              <a:cs typeface="Times New Roman" pitchFamily="18" charset="0"/>
            </a:endParaRPr>
          </a:p>
          <a:p>
            <a:pPr algn="just">
              <a:spcBef>
                <a:spcPts val="600"/>
              </a:spcBef>
              <a:spcAft>
                <a:spcPts val="600"/>
              </a:spcAft>
            </a:pPr>
            <a:r>
              <a:rPr lang="en-US" sz="2800" smtClean="0">
                <a:latin typeface="Times New Roman" pitchFamily="18" charset="0"/>
                <a:cs typeface="Times New Roman" pitchFamily="18" charset="0"/>
              </a:rPr>
              <a:t>   </a:t>
            </a:r>
            <a:r>
              <a:rPr lang="vi-VN" sz="2800" smtClean="0">
                <a:latin typeface="Times New Roman" pitchFamily="18" charset="0"/>
                <a:cs typeface="Times New Roman" pitchFamily="18" charset="0"/>
              </a:rPr>
              <a:t>-</a:t>
            </a:r>
            <a:r>
              <a:rPr lang="en-US" sz="2800" smtClean="0">
                <a:latin typeface="Times New Roman" pitchFamily="18" charset="0"/>
                <a:cs typeface="Times New Roman" pitchFamily="18" charset="0"/>
              </a:rPr>
              <a:t> </a:t>
            </a:r>
            <a:r>
              <a:rPr lang="vi-VN" sz="2800" smtClean="0">
                <a:latin typeface="Times New Roman" pitchFamily="18" charset="0"/>
                <a:cs typeface="Times New Roman" pitchFamily="18" charset="0"/>
              </a:rPr>
              <a:t>Chốt </a:t>
            </a:r>
            <a:r>
              <a:rPr lang="vi-VN" sz="2800">
                <a:latin typeface="Times New Roman" pitchFamily="18" charset="0"/>
                <a:cs typeface="Times New Roman" pitchFamily="18" charset="0"/>
              </a:rPr>
              <a:t>bị mài mòn không đều do vậy vùng chịu lực của chốt piston không đổi nên tính chịu mỏi của chốt kém.</a:t>
            </a:r>
          </a:p>
        </p:txBody>
      </p:sp>
    </p:spTree>
    <p:extLst>
      <p:ext uri="{BB962C8B-B14F-4D97-AF65-F5344CB8AC3E}">
        <p14:creationId xmlns:p14="http://schemas.microsoft.com/office/powerpoint/2010/main" val="1877001634"/>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Date Placeholder 1"/>
          <p:cNvSpPr>
            <a:spLocks noGrp="1"/>
          </p:cNvSpPr>
          <p:nvPr>
            <p:ph type="dt" sz="half" idx="10"/>
          </p:nvPr>
        </p:nvSpPr>
        <p:spPr>
          <a:xfrm>
            <a:off x="304800" y="6353628"/>
            <a:ext cx="2286000" cy="365125"/>
          </a:xfrm>
        </p:spPr>
        <p:txBody>
          <a:bodyPr/>
          <a:lstStyle/>
          <a:p>
            <a:r>
              <a:rPr lang="en-US" sz="1300" i="1" smtClean="0">
                <a:latin typeface="Times New Roman" pitchFamily="18" charset="0"/>
                <a:cs typeface="Times New Roman" pitchFamily="18" charset="0"/>
              </a:rPr>
              <a:t>Nguyên lý động cơ đốt trong</a:t>
            </a:r>
            <a:endParaRPr lang="en-US" sz="1300" i="1">
              <a:latin typeface="Times New Roman" pitchFamily="18" charset="0"/>
              <a:cs typeface="Times New Roman" pitchFamily="18" charset="0"/>
            </a:endParaRPr>
          </a:p>
        </p:txBody>
      </p:sp>
      <p:sp>
        <p:nvSpPr>
          <p:cNvPr id="6" name="Footer Placeholder 2"/>
          <p:cNvSpPr>
            <a:spLocks noGrp="1"/>
          </p:cNvSpPr>
          <p:nvPr>
            <p:ph type="ftr" sz="quarter" idx="11"/>
          </p:nvPr>
        </p:nvSpPr>
        <p:spPr>
          <a:xfrm>
            <a:off x="3203848" y="6304235"/>
            <a:ext cx="4392488" cy="365125"/>
          </a:xfrm>
        </p:spPr>
        <p:txBody>
          <a:bodyPr/>
          <a:lstStyle/>
          <a:p>
            <a:r>
              <a:rPr lang="en-US" sz="1300" i="1" smtClean="0">
                <a:latin typeface="Times New Roman" pitchFamily="18" charset="0"/>
                <a:cs typeface="Times New Roman" pitchFamily="18" charset="0"/>
              </a:rPr>
              <a:t>Chương 3: Nhóm Piston – Trục khuỷu – Thanh truyền – Bánh đà</a:t>
            </a:r>
            <a:endParaRPr lang="en-US" sz="1300" i="1">
              <a:latin typeface="Times New Roman" pitchFamily="18" charset="0"/>
              <a:cs typeface="Times New Roman" pitchFamily="18" charset="0"/>
            </a:endParaRPr>
          </a:p>
        </p:txBody>
      </p:sp>
      <p:sp>
        <p:nvSpPr>
          <p:cNvPr id="7" name="Slide Number Placeholder 3"/>
          <p:cNvSpPr>
            <a:spLocks noGrp="1"/>
          </p:cNvSpPr>
          <p:nvPr>
            <p:ph type="sldNum" sz="quarter" idx="12"/>
          </p:nvPr>
        </p:nvSpPr>
        <p:spPr>
          <a:xfrm>
            <a:off x="7467600" y="6340475"/>
            <a:ext cx="1219200" cy="365125"/>
          </a:xfrm>
        </p:spPr>
        <p:txBody>
          <a:bodyPr/>
          <a:lstStyle/>
          <a:p>
            <a:fld id="{B6F15528-21DE-4FAA-801E-634DDDAF4B2B}" type="slidenum">
              <a:rPr lang="en-US" sz="1300" i="1" smtClean="0">
                <a:latin typeface="Times New Roman" pitchFamily="18" charset="0"/>
                <a:cs typeface="Times New Roman" pitchFamily="18" charset="0"/>
              </a:rPr>
              <a:pPr/>
              <a:t>40</a:t>
            </a:fld>
            <a:endParaRPr lang="en-US" sz="1300" i="1">
              <a:latin typeface="Times New Roman" pitchFamily="18" charset="0"/>
              <a:cs typeface="Times New Roman" pitchFamily="18" charset="0"/>
            </a:endParaRPr>
          </a:p>
        </p:txBody>
      </p:sp>
      <p:sp>
        <p:nvSpPr>
          <p:cNvPr id="2" name="Rectangle 1"/>
          <p:cNvSpPr/>
          <p:nvPr/>
        </p:nvSpPr>
        <p:spPr>
          <a:xfrm>
            <a:off x="179512" y="44624"/>
            <a:ext cx="8784976" cy="6463308"/>
          </a:xfrm>
          <a:prstGeom prst="rect">
            <a:avLst/>
          </a:prstGeom>
        </p:spPr>
        <p:txBody>
          <a:bodyPr wrap="square">
            <a:spAutoFit/>
          </a:bodyPr>
          <a:lstStyle/>
          <a:p>
            <a:pPr algn="just">
              <a:spcBef>
                <a:spcPts val="600"/>
              </a:spcBef>
              <a:spcAft>
                <a:spcPts val="600"/>
              </a:spcAft>
            </a:pPr>
            <a:r>
              <a:rPr lang="en-US" sz="2800" b="1" smtClean="0">
                <a:latin typeface="Times New Roman" pitchFamily="18" charset="0"/>
                <a:cs typeface="Times New Roman" pitchFamily="18" charset="0"/>
              </a:rPr>
              <a:t>    </a:t>
            </a:r>
            <a:r>
              <a:rPr lang="en-US" sz="2800" b="1" i="1" smtClean="0">
                <a:solidFill>
                  <a:srgbClr val="7030A0"/>
                </a:solidFill>
                <a:latin typeface="Times New Roman" pitchFamily="18" charset="0"/>
                <a:cs typeface="Times New Roman" pitchFamily="18" charset="0"/>
              </a:rPr>
              <a:t>3.2.4.3.</a:t>
            </a:r>
            <a:r>
              <a:rPr lang="vi-VN" sz="2800" b="1" i="1" smtClean="0">
                <a:solidFill>
                  <a:srgbClr val="7030A0"/>
                </a:solidFill>
                <a:latin typeface="Times New Roman" pitchFamily="18" charset="0"/>
                <a:cs typeface="Times New Roman" pitchFamily="18" charset="0"/>
              </a:rPr>
              <a:t>. </a:t>
            </a:r>
            <a:r>
              <a:rPr lang="vi-VN" sz="2800" b="1" i="1">
                <a:solidFill>
                  <a:srgbClr val="7030A0"/>
                </a:solidFill>
                <a:latin typeface="Times New Roman" pitchFamily="18" charset="0"/>
                <a:cs typeface="Times New Roman" pitchFamily="18" charset="0"/>
              </a:rPr>
              <a:t>Lắp tự do ở cả 2 mối ghép </a:t>
            </a:r>
            <a:endParaRPr lang="en-US" sz="2800" i="1">
              <a:solidFill>
                <a:srgbClr val="7030A0"/>
              </a:solidFill>
              <a:latin typeface="Times New Roman" pitchFamily="18" charset="0"/>
              <a:cs typeface="Times New Roman" pitchFamily="18" charset="0"/>
            </a:endParaRPr>
          </a:p>
          <a:p>
            <a:pPr algn="just">
              <a:spcBef>
                <a:spcPts val="600"/>
              </a:spcBef>
              <a:spcAft>
                <a:spcPts val="600"/>
              </a:spcAft>
            </a:pPr>
            <a:r>
              <a:rPr lang="vi-VN" sz="2800">
                <a:latin typeface="Times New Roman" pitchFamily="18" charset="0"/>
                <a:cs typeface="Times New Roman" pitchFamily="18" charset="0"/>
              </a:rPr>
              <a:t>    Đây là kiểu lắp mà chốt piston xoay tự do trong lỗ đầu nhỏ thanh truyền và trong bệ chốt piston.</a:t>
            </a:r>
            <a:endParaRPr lang="en-US" sz="2800">
              <a:latin typeface="Times New Roman" pitchFamily="18" charset="0"/>
              <a:cs typeface="Times New Roman" pitchFamily="18" charset="0"/>
            </a:endParaRPr>
          </a:p>
          <a:p>
            <a:pPr algn="just">
              <a:spcBef>
                <a:spcPts val="600"/>
              </a:spcBef>
              <a:spcAft>
                <a:spcPts val="600"/>
              </a:spcAft>
            </a:pPr>
            <a:r>
              <a:rPr lang="en-US" sz="2800" b="1" i="1" smtClean="0">
                <a:latin typeface="Times New Roman" pitchFamily="18" charset="0"/>
                <a:cs typeface="Times New Roman" pitchFamily="18" charset="0"/>
              </a:rPr>
              <a:t>   </a:t>
            </a:r>
            <a:r>
              <a:rPr lang="vi-VN" sz="2800" b="1" i="1" smtClean="0">
                <a:solidFill>
                  <a:schemeClr val="accent4">
                    <a:lumMod val="75000"/>
                  </a:schemeClr>
                </a:solidFill>
                <a:latin typeface="Times New Roman" pitchFamily="18" charset="0"/>
                <a:cs typeface="Times New Roman" pitchFamily="18" charset="0"/>
              </a:rPr>
              <a:t>° </a:t>
            </a:r>
            <a:r>
              <a:rPr lang="vi-VN" sz="2800" b="1" i="1">
                <a:solidFill>
                  <a:schemeClr val="accent4">
                    <a:lumMod val="75000"/>
                  </a:schemeClr>
                </a:solidFill>
                <a:latin typeface="Times New Roman" pitchFamily="18" charset="0"/>
                <a:cs typeface="Times New Roman" pitchFamily="18" charset="0"/>
              </a:rPr>
              <a:t>Ưu điểm </a:t>
            </a:r>
            <a:endParaRPr lang="en-US" sz="2800" i="1">
              <a:solidFill>
                <a:schemeClr val="accent4">
                  <a:lumMod val="75000"/>
                </a:schemeClr>
              </a:solidFill>
              <a:latin typeface="Times New Roman" pitchFamily="18" charset="0"/>
              <a:cs typeface="Times New Roman" pitchFamily="18" charset="0"/>
            </a:endParaRPr>
          </a:p>
          <a:p>
            <a:pPr algn="just">
              <a:spcBef>
                <a:spcPts val="600"/>
              </a:spcBef>
              <a:spcAft>
                <a:spcPts val="600"/>
              </a:spcAft>
            </a:pPr>
            <a:r>
              <a:rPr lang="en-US" sz="2800" smtClean="0">
                <a:latin typeface="Times New Roman" pitchFamily="18" charset="0"/>
                <a:cs typeface="Times New Roman" pitchFamily="18" charset="0"/>
              </a:rPr>
              <a:t>   </a:t>
            </a:r>
            <a:r>
              <a:rPr lang="vi-VN" sz="2800" smtClean="0">
                <a:latin typeface="Times New Roman" pitchFamily="18" charset="0"/>
                <a:cs typeface="Times New Roman" pitchFamily="18" charset="0"/>
              </a:rPr>
              <a:t>- </a:t>
            </a:r>
            <a:r>
              <a:rPr lang="vi-VN" sz="2800">
                <a:latin typeface="Times New Roman" pitchFamily="18" charset="0"/>
                <a:cs typeface="Times New Roman" pitchFamily="18" charset="0"/>
              </a:rPr>
              <a:t>Bề mặt làm việc của chốt luôn thay đổi do chốt xoay tự do vì vậy chốt mòn đều và chịu mỏi tốt hơn.</a:t>
            </a:r>
            <a:endParaRPr lang="en-US" sz="2800">
              <a:latin typeface="Times New Roman" pitchFamily="18" charset="0"/>
              <a:cs typeface="Times New Roman" pitchFamily="18" charset="0"/>
            </a:endParaRPr>
          </a:p>
          <a:p>
            <a:pPr algn="just">
              <a:spcBef>
                <a:spcPts val="600"/>
              </a:spcBef>
              <a:spcAft>
                <a:spcPts val="600"/>
              </a:spcAft>
            </a:pPr>
            <a:r>
              <a:rPr lang="en-US" sz="2800" smtClean="0">
                <a:latin typeface="Times New Roman" pitchFamily="18" charset="0"/>
                <a:cs typeface="Times New Roman" pitchFamily="18" charset="0"/>
              </a:rPr>
              <a:t>   </a:t>
            </a:r>
            <a:r>
              <a:rPr lang="vi-VN" sz="2800" smtClean="0">
                <a:latin typeface="Times New Roman" pitchFamily="18" charset="0"/>
                <a:cs typeface="Times New Roman" pitchFamily="18" charset="0"/>
              </a:rPr>
              <a:t>- </a:t>
            </a:r>
            <a:r>
              <a:rPr lang="vi-VN" sz="2800">
                <a:latin typeface="Times New Roman" pitchFamily="18" charset="0"/>
                <a:cs typeface="Times New Roman" pitchFamily="18" charset="0"/>
              </a:rPr>
              <a:t>Nếu có chất bẩn chui vào làm kẹt chốt vói chi tiết này thì chi tiết kia vẫn chuyển động tưng đối với chốt tránh gây ra cào xước trên bề mặt tiếp xúc.</a:t>
            </a:r>
            <a:endParaRPr lang="en-US" sz="2800">
              <a:latin typeface="Times New Roman" pitchFamily="18" charset="0"/>
              <a:cs typeface="Times New Roman" pitchFamily="18" charset="0"/>
            </a:endParaRPr>
          </a:p>
          <a:p>
            <a:pPr algn="just">
              <a:spcBef>
                <a:spcPts val="600"/>
              </a:spcBef>
              <a:spcAft>
                <a:spcPts val="600"/>
              </a:spcAft>
            </a:pPr>
            <a:r>
              <a:rPr lang="en-US" sz="2800" smtClean="0">
                <a:latin typeface="Times New Roman" pitchFamily="18" charset="0"/>
                <a:cs typeface="Times New Roman" pitchFamily="18" charset="0"/>
              </a:rPr>
              <a:t>   </a:t>
            </a:r>
            <a:r>
              <a:rPr lang="vi-VN" sz="2800" smtClean="0">
                <a:latin typeface="Times New Roman" pitchFamily="18" charset="0"/>
                <a:cs typeface="Times New Roman" pitchFamily="18" charset="0"/>
              </a:rPr>
              <a:t>Tuy </a:t>
            </a:r>
            <a:r>
              <a:rPr lang="vi-VN" sz="2800">
                <a:latin typeface="Times New Roman" pitchFamily="18" charset="0"/>
                <a:cs typeface="Times New Roman" pitchFamily="18" charset="0"/>
              </a:rPr>
              <a:t>nhiên phải giải quyết vấn đề bôi trơn ở cả 2 mối ghép và phải có kết cấu hạn chế di chuyển dọc trục của chốt, thông thường dùng vòng hãm (hình 8b) hoặc nút kim loại mềm có mặt cầu. </a:t>
            </a:r>
            <a:endParaRPr lang="en-US" sz="2800">
              <a:latin typeface="Times New Roman" pitchFamily="18" charset="0"/>
              <a:cs typeface="Times New Roman" pitchFamily="18" charset="0"/>
            </a:endParaRPr>
          </a:p>
        </p:txBody>
      </p:sp>
      <p:grpSp>
        <p:nvGrpSpPr>
          <p:cNvPr id="8" name="Group 13"/>
          <p:cNvGrpSpPr>
            <a:grpSpLocks/>
          </p:cNvGrpSpPr>
          <p:nvPr/>
        </p:nvGrpSpPr>
        <p:grpSpPr bwMode="auto">
          <a:xfrm>
            <a:off x="1691680" y="1561828"/>
            <a:ext cx="6475040" cy="4946104"/>
            <a:chOff x="1536" y="916"/>
            <a:chExt cx="2688" cy="2449"/>
          </a:xfrm>
        </p:grpSpPr>
        <p:pic>
          <p:nvPicPr>
            <p:cNvPr id="9" name="Picture 14" descr="14-16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36" y="916"/>
              <a:ext cx="2688" cy="2449"/>
            </a:xfrm>
            <a:prstGeom prst="rect">
              <a:avLst/>
            </a:prstGeom>
            <a:noFill/>
            <a:ln w="9525">
              <a:solidFill>
                <a:schemeClr val="accent2"/>
              </a:solidFill>
              <a:miter lim="800000"/>
              <a:headEnd/>
              <a:tailEnd/>
            </a:ln>
            <a:effectLst>
              <a:outerShdw dist="107763" dir="2700000" algn="ctr" rotWithShape="0">
                <a:srgbClr val="3399FF"/>
              </a:outerShdw>
            </a:effectLst>
            <a:extLst>
              <a:ext uri="{909E8E84-426E-40DD-AFC4-6F175D3DCCD1}">
                <a14:hiddenFill xmlns:a14="http://schemas.microsoft.com/office/drawing/2010/main">
                  <a:solidFill>
                    <a:srgbClr val="FFFFFF"/>
                  </a:solidFill>
                </a14:hiddenFill>
              </a:ext>
            </a:extLst>
          </p:spPr>
        </p:pic>
        <p:sp>
          <p:nvSpPr>
            <p:cNvPr id="10" name="Rectangle 15"/>
            <p:cNvSpPr>
              <a:spLocks noChangeArrowheads="1"/>
            </p:cNvSpPr>
            <p:nvPr/>
          </p:nvSpPr>
          <p:spPr bwMode="auto">
            <a:xfrm>
              <a:off x="1868" y="3248"/>
              <a:ext cx="144" cy="96"/>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spTree>
    <p:extLst>
      <p:ext uri="{BB962C8B-B14F-4D97-AF65-F5344CB8AC3E}">
        <p14:creationId xmlns:p14="http://schemas.microsoft.com/office/powerpoint/2010/main" val="40596070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linds(horizontal)">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Date Placeholder 1"/>
          <p:cNvSpPr>
            <a:spLocks noGrp="1"/>
          </p:cNvSpPr>
          <p:nvPr>
            <p:ph type="dt" sz="half" idx="10"/>
          </p:nvPr>
        </p:nvSpPr>
        <p:spPr>
          <a:xfrm>
            <a:off x="304800" y="6353628"/>
            <a:ext cx="2286000" cy="365125"/>
          </a:xfrm>
        </p:spPr>
        <p:txBody>
          <a:bodyPr/>
          <a:lstStyle/>
          <a:p>
            <a:r>
              <a:rPr lang="en-US" sz="1300" i="1" smtClean="0">
                <a:latin typeface="Times New Roman" pitchFamily="18" charset="0"/>
                <a:cs typeface="Times New Roman" pitchFamily="18" charset="0"/>
              </a:rPr>
              <a:t>Nguyên lý động cơ đốt trong</a:t>
            </a:r>
            <a:endParaRPr lang="en-US" sz="1300" i="1">
              <a:latin typeface="Times New Roman" pitchFamily="18" charset="0"/>
              <a:cs typeface="Times New Roman" pitchFamily="18" charset="0"/>
            </a:endParaRPr>
          </a:p>
        </p:txBody>
      </p:sp>
      <p:sp>
        <p:nvSpPr>
          <p:cNvPr id="6" name="Footer Placeholder 2"/>
          <p:cNvSpPr>
            <a:spLocks noGrp="1"/>
          </p:cNvSpPr>
          <p:nvPr>
            <p:ph type="ftr" sz="quarter" idx="11"/>
          </p:nvPr>
        </p:nvSpPr>
        <p:spPr>
          <a:xfrm>
            <a:off x="3203848" y="6304235"/>
            <a:ext cx="4392488" cy="365125"/>
          </a:xfrm>
        </p:spPr>
        <p:txBody>
          <a:bodyPr/>
          <a:lstStyle/>
          <a:p>
            <a:r>
              <a:rPr lang="en-US" sz="1300" i="1" smtClean="0">
                <a:latin typeface="Times New Roman" pitchFamily="18" charset="0"/>
                <a:cs typeface="Times New Roman" pitchFamily="18" charset="0"/>
              </a:rPr>
              <a:t>Chương 3: Nhóm Piston – Trục khuỷu – Thanh truyền – Bánh đà</a:t>
            </a:r>
            <a:endParaRPr lang="en-US" sz="1300" i="1">
              <a:latin typeface="Times New Roman" pitchFamily="18" charset="0"/>
              <a:cs typeface="Times New Roman" pitchFamily="18" charset="0"/>
            </a:endParaRPr>
          </a:p>
        </p:txBody>
      </p:sp>
      <p:sp>
        <p:nvSpPr>
          <p:cNvPr id="7" name="Slide Number Placeholder 3"/>
          <p:cNvSpPr>
            <a:spLocks noGrp="1"/>
          </p:cNvSpPr>
          <p:nvPr>
            <p:ph type="sldNum" sz="quarter" idx="12"/>
          </p:nvPr>
        </p:nvSpPr>
        <p:spPr>
          <a:xfrm>
            <a:off x="7467600" y="6340475"/>
            <a:ext cx="1219200" cy="365125"/>
          </a:xfrm>
        </p:spPr>
        <p:txBody>
          <a:bodyPr/>
          <a:lstStyle/>
          <a:p>
            <a:fld id="{B6F15528-21DE-4FAA-801E-634DDDAF4B2B}" type="slidenum">
              <a:rPr lang="en-US" sz="1300" i="1" smtClean="0">
                <a:latin typeface="Times New Roman" pitchFamily="18" charset="0"/>
                <a:cs typeface="Times New Roman" pitchFamily="18" charset="0"/>
              </a:rPr>
              <a:pPr/>
              <a:t>41</a:t>
            </a:fld>
            <a:endParaRPr lang="en-US" sz="1300" i="1">
              <a:latin typeface="Times New Roman" pitchFamily="18" charset="0"/>
              <a:cs typeface="Times New Roman" pitchFamily="18" charset="0"/>
            </a:endParaRPr>
          </a:p>
        </p:txBody>
      </p:sp>
      <p:sp>
        <p:nvSpPr>
          <p:cNvPr id="2" name="Rectangle 1"/>
          <p:cNvSpPr/>
          <p:nvPr/>
        </p:nvSpPr>
        <p:spPr>
          <a:xfrm>
            <a:off x="251520" y="188640"/>
            <a:ext cx="8712968" cy="4462760"/>
          </a:xfrm>
          <a:prstGeom prst="rect">
            <a:avLst/>
          </a:prstGeom>
        </p:spPr>
        <p:txBody>
          <a:bodyPr wrap="square">
            <a:spAutoFit/>
          </a:bodyPr>
          <a:lstStyle/>
          <a:p>
            <a:pPr algn="just">
              <a:spcBef>
                <a:spcPts val="600"/>
              </a:spcBef>
              <a:spcAft>
                <a:spcPts val="600"/>
              </a:spcAft>
            </a:pPr>
            <a:r>
              <a:rPr lang="en-US" sz="2800" b="1" smtClean="0">
                <a:latin typeface="Times New Roman" pitchFamily="18" charset="0"/>
                <a:cs typeface="Times New Roman" pitchFamily="18" charset="0"/>
              </a:rPr>
              <a:t> </a:t>
            </a:r>
            <a:r>
              <a:rPr lang="en-US" sz="3000" b="1" smtClean="0">
                <a:solidFill>
                  <a:srgbClr val="0070C0"/>
                </a:solidFill>
                <a:latin typeface="Times New Roman" pitchFamily="18" charset="0"/>
                <a:cs typeface="Times New Roman" pitchFamily="18" charset="0"/>
              </a:rPr>
              <a:t>3.3. </a:t>
            </a:r>
            <a:r>
              <a:rPr lang="vi-VN" sz="3000" b="1" smtClean="0">
                <a:solidFill>
                  <a:srgbClr val="0070C0"/>
                </a:solidFill>
                <a:latin typeface="Times New Roman" pitchFamily="18" charset="0"/>
                <a:cs typeface="Times New Roman" pitchFamily="18" charset="0"/>
              </a:rPr>
              <a:t>XÉC-MĂNG </a:t>
            </a:r>
            <a:endParaRPr lang="en-US" sz="3000">
              <a:solidFill>
                <a:srgbClr val="0070C0"/>
              </a:solidFill>
              <a:latin typeface="Times New Roman" pitchFamily="18" charset="0"/>
              <a:cs typeface="Times New Roman" pitchFamily="18" charset="0"/>
            </a:endParaRPr>
          </a:p>
          <a:p>
            <a:pPr algn="just">
              <a:spcBef>
                <a:spcPts val="600"/>
              </a:spcBef>
              <a:spcAft>
                <a:spcPts val="600"/>
              </a:spcAft>
            </a:pPr>
            <a:r>
              <a:rPr lang="vi-VN" sz="2800" b="1">
                <a:latin typeface="Times New Roman" pitchFamily="18" charset="0"/>
                <a:cs typeface="Times New Roman" pitchFamily="18" charset="0"/>
              </a:rPr>
              <a:t> </a:t>
            </a:r>
            <a:r>
              <a:rPr lang="en-US" sz="2800" b="1" smtClean="0">
                <a:solidFill>
                  <a:srgbClr val="C00000"/>
                </a:solidFill>
                <a:latin typeface="Times New Roman" pitchFamily="18" charset="0"/>
                <a:cs typeface="Times New Roman" pitchFamily="18" charset="0"/>
              </a:rPr>
              <a:t>   3.3.</a:t>
            </a:r>
            <a:r>
              <a:rPr lang="vi-VN" sz="2800" b="1" smtClean="0">
                <a:solidFill>
                  <a:srgbClr val="C00000"/>
                </a:solidFill>
                <a:latin typeface="Times New Roman" pitchFamily="18" charset="0"/>
                <a:cs typeface="Times New Roman" pitchFamily="18" charset="0"/>
              </a:rPr>
              <a:t>1</a:t>
            </a:r>
            <a:r>
              <a:rPr lang="vi-VN" sz="2800" b="1">
                <a:solidFill>
                  <a:srgbClr val="C00000"/>
                </a:solidFill>
                <a:latin typeface="Times New Roman" pitchFamily="18" charset="0"/>
                <a:cs typeface="Times New Roman" pitchFamily="18" charset="0"/>
              </a:rPr>
              <a:t>. </a:t>
            </a:r>
            <a:r>
              <a:rPr lang="en-US" sz="2800" b="1" smtClean="0">
                <a:solidFill>
                  <a:srgbClr val="C00000"/>
                </a:solidFill>
                <a:latin typeface="Times New Roman" pitchFamily="18" charset="0"/>
                <a:cs typeface="Times New Roman" pitchFamily="18" charset="0"/>
              </a:rPr>
              <a:t>Cô</a:t>
            </a:r>
            <a:r>
              <a:rPr lang="vi-VN" sz="2800" b="1">
                <a:solidFill>
                  <a:srgbClr val="C00000"/>
                </a:solidFill>
                <a:latin typeface="Times New Roman" pitchFamily="18" charset="0"/>
                <a:cs typeface="Times New Roman" pitchFamily="18" charset="0"/>
              </a:rPr>
              <a:t>ng dụng</a:t>
            </a:r>
            <a:endParaRPr lang="en-US" sz="2800">
              <a:solidFill>
                <a:srgbClr val="C00000"/>
              </a:solidFill>
              <a:latin typeface="Times New Roman" pitchFamily="18" charset="0"/>
              <a:cs typeface="Times New Roman" pitchFamily="18" charset="0"/>
            </a:endParaRPr>
          </a:p>
          <a:p>
            <a:pPr algn="just">
              <a:spcBef>
                <a:spcPts val="600"/>
              </a:spcBef>
              <a:spcAft>
                <a:spcPts val="600"/>
              </a:spcAft>
            </a:pPr>
            <a:r>
              <a:rPr lang="en-US" sz="2800" smtClean="0">
                <a:latin typeface="Times New Roman" pitchFamily="18" charset="0"/>
                <a:cs typeface="Times New Roman" pitchFamily="18" charset="0"/>
              </a:rPr>
              <a:t>  </a:t>
            </a:r>
            <a:r>
              <a:rPr lang="vi-VN" sz="2800" smtClean="0">
                <a:latin typeface="Times New Roman" pitchFamily="18" charset="0"/>
                <a:cs typeface="Times New Roman" pitchFamily="18" charset="0"/>
              </a:rPr>
              <a:t>+ </a:t>
            </a:r>
            <a:r>
              <a:rPr lang="vi-VN" sz="2800">
                <a:latin typeface="Times New Roman" pitchFamily="18" charset="0"/>
                <a:cs typeface="Times New Roman" pitchFamily="18" charset="0"/>
              </a:rPr>
              <a:t>Cùng đỉnh piston làm kín buồng đốt trong xylanh không để khí cháy lọt xuống cạc te.</a:t>
            </a:r>
            <a:endParaRPr lang="en-US" sz="2800">
              <a:latin typeface="Times New Roman" pitchFamily="18" charset="0"/>
              <a:cs typeface="Times New Roman" pitchFamily="18" charset="0"/>
            </a:endParaRPr>
          </a:p>
          <a:p>
            <a:pPr algn="just">
              <a:spcBef>
                <a:spcPts val="600"/>
              </a:spcBef>
              <a:spcAft>
                <a:spcPts val="600"/>
              </a:spcAft>
            </a:pPr>
            <a:r>
              <a:rPr lang="en-US" sz="2800" smtClean="0">
                <a:latin typeface="Times New Roman" pitchFamily="18" charset="0"/>
                <a:cs typeface="Times New Roman" pitchFamily="18" charset="0"/>
              </a:rPr>
              <a:t>  </a:t>
            </a:r>
            <a:r>
              <a:rPr lang="vi-VN" sz="2800" smtClean="0">
                <a:latin typeface="Times New Roman" pitchFamily="18" charset="0"/>
                <a:cs typeface="Times New Roman" pitchFamily="18" charset="0"/>
              </a:rPr>
              <a:t>+ </a:t>
            </a:r>
            <a:r>
              <a:rPr lang="vi-VN" sz="2800">
                <a:latin typeface="Times New Roman" pitchFamily="18" charset="0"/>
                <a:cs typeface="Times New Roman" pitchFamily="18" charset="0"/>
              </a:rPr>
              <a:t>Ngăn không cho dầu bôi trơn vào buồng đốt.</a:t>
            </a:r>
            <a:endParaRPr lang="en-US" sz="2800">
              <a:latin typeface="Times New Roman" pitchFamily="18" charset="0"/>
              <a:cs typeface="Times New Roman" pitchFamily="18" charset="0"/>
            </a:endParaRPr>
          </a:p>
          <a:p>
            <a:pPr algn="just">
              <a:spcBef>
                <a:spcPts val="600"/>
              </a:spcBef>
              <a:spcAft>
                <a:spcPts val="600"/>
              </a:spcAft>
            </a:pPr>
            <a:r>
              <a:rPr lang="en-US" sz="2800" b="1" smtClean="0">
                <a:solidFill>
                  <a:srgbClr val="C00000"/>
                </a:solidFill>
                <a:latin typeface="Times New Roman" pitchFamily="18" charset="0"/>
                <a:cs typeface="Times New Roman" pitchFamily="18" charset="0"/>
              </a:rPr>
              <a:t>   3.3.</a:t>
            </a:r>
            <a:r>
              <a:rPr lang="vi-VN" sz="2800" b="1" smtClean="0">
                <a:solidFill>
                  <a:srgbClr val="C00000"/>
                </a:solidFill>
                <a:latin typeface="Times New Roman" pitchFamily="18" charset="0"/>
                <a:cs typeface="Times New Roman" pitchFamily="18" charset="0"/>
              </a:rPr>
              <a:t>2</a:t>
            </a:r>
            <a:r>
              <a:rPr lang="vi-VN" sz="2800" b="1">
                <a:solidFill>
                  <a:srgbClr val="C00000"/>
                </a:solidFill>
                <a:latin typeface="Times New Roman" pitchFamily="18" charset="0"/>
                <a:cs typeface="Times New Roman" pitchFamily="18" charset="0"/>
              </a:rPr>
              <a:t>. </a:t>
            </a:r>
            <a:r>
              <a:rPr lang="en-US" sz="2800" b="1" smtClean="0">
                <a:solidFill>
                  <a:srgbClr val="C00000"/>
                </a:solidFill>
                <a:latin typeface="Times New Roman" pitchFamily="18" charset="0"/>
                <a:cs typeface="Times New Roman" pitchFamily="18" charset="0"/>
              </a:rPr>
              <a:t>P</a:t>
            </a:r>
            <a:r>
              <a:rPr lang="vi-VN" sz="2800" b="1" smtClean="0">
                <a:solidFill>
                  <a:srgbClr val="C00000"/>
                </a:solidFill>
                <a:latin typeface="Times New Roman" pitchFamily="18" charset="0"/>
                <a:cs typeface="Times New Roman" pitchFamily="18" charset="0"/>
              </a:rPr>
              <a:t>h</a:t>
            </a:r>
            <a:r>
              <a:rPr lang="en-US" sz="2800" b="1">
                <a:solidFill>
                  <a:srgbClr val="C00000"/>
                </a:solidFill>
                <a:latin typeface="Times New Roman" pitchFamily="18" charset="0"/>
                <a:cs typeface="Times New Roman" pitchFamily="18" charset="0"/>
              </a:rPr>
              <a:t>â</a:t>
            </a:r>
            <a:r>
              <a:rPr lang="vi-VN" sz="2800" b="1">
                <a:solidFill>
                  <a:srgbClr val="C00000"/>
                </a:solidFill>
                <a:latin typeface="Times New Roman" pitchFamily="18" charset="0"/>
                <a:cs typeface="Times New Roman" pitchFamily="18" charset="0"/>
              </a:rPr>
              <a:t>n loại</a:t>
            </a:r>
            <a:endParaRPr lang="en-US" sz="2800">
              <a:solidFill>
                <a:srgbClr val="C00000"/>
              </a:solidFill>
              <a:latin typeface="Times New Roman" pitchFamily="18" charset="0"/>
              <a:cs typeface="Times New Roman" pitchFamily="18" charset="0"/>
            </a:endParaRPr>
          </a:p>
          <a:p>
            <a:pPr algn="just">
              <a:spcBef>
                <a:spcPts val="600"/>
              </a:spcBef>
              <a:spcAft>
                <a:spcPts val="600"/>
              </a:spcAft>
            </a:pPr>
            <a:r>
              <a:rPr lang="en-US" sz="2800" smtClean="0">
                <a:latin typeface="Times New Roman" pitchFamily="18" charset="0"/>
                <a:cs typeface="Times New Roman" pitchFamily="18" charset="0"/>
              </a:rPr>
              <a:t>  </a:t>
            </a:r>
            <a:r>
              <a:rPr lang="vi-VN" sz="2800" smtClean="0">
                <a:latin typeface="Times New Roman" pitchFamily="18" charset="0"/>
                <a:cs typeface="Times New Roman" pitchFamily="18" charset="0"/>
              </a:rPr>
              <a:t>- </a:t>
            </a:r>
            <a:r>
              <a:rPr lang="vi-VN" sz="2800">
                <a:latin typeface="Times New Roman" pitchFamily="18" charset="0"/>
                <a:cs typeface="Times New Roman" pitchFamily="18" charset="0"/>
              </a:rPr>
              <a:t>Xéc-măng khí </a:t>
            </a:r>
            <a:endParaRPr lang="en-US" sz="2800">
              <a:latin typeface="Times New Roman" pitchFamily="18" charset="0"/>
              <a:cs typeface="Times New Roman" pitchFamily="18" charset="0"/>
            </a:endParaRPr>
          </a:p>
          <a:p>
            <a:pPr algn="just">
              <a:spcBef>
                <a:spcPts val="600"/>
              </a:spcBef>
              <a:spcAft>
                <a:spcPts val="600"/>
              </a:spcAft>
            </a:pPr>
            <a:r>
              <a:rPr lang="en-US" sz="2800" smtClean="0">
                <a:latin typeface="Times New Roman" pitchFamily="18" charset="0"/>
                <a:cs typeface="Times New Roman" pitchFamily="18" charset="0"/>
              </a:rPr>
              <a:t>  </a:t>
            </a:r>
            <a:r>
              <a:rPr lang="vi-VN" sz="2800" smtClean="0">
                <a:latin typeface="Times New Roman" pitchFamily="18" charset="0"/>
                <a:cs typeface="Times New Roman" pitchFamily="18" charset="0"/>
              </a:rPr>
              <a:t>- </a:t>
            </a:r>
            <a:r>
              <a:rPr lang="vi-VN" sz="2800">
                <a:latin typeface="Times New Roman" pitchFamily="18" charset="0"/>
                <a:cs typeface="Times New Roman" pitchFamily="18" charset="0"/>
              </a:rPr>
              <a:t>Xéc-măng dầu</a:t>
            </a:r>
          </a:p>
        </p:txBody>
      </p:sp>
      <p:sp>
        <p:nvSpPr>
          <p:cNvPr id="3" name="Rectangle 2"/>
          <p:cNvSpPr/>
          <p:nvPr/>
        </p:nvSpPr>
        <p:spPr>
          <a:xfrm>
            <a:off x="251520" y="4869160"/>
            <a:ext cx="8712968" cy="1538883"/>
          </a:xfrm>
          <a:prstGeom prst="rect">
            <a:avLst/>
          </a:prstGeom>
        </p:spPr>
        <p:txBody>
          <a:bodyPr wrap="square">
            <a:spAutoFit/>
          </a:bodyPr>
          <a:lstStyle/>
          <a:p>
            <a:pPr algn="just">
              <a:spcBef>
                <a:spcPts val="600"/>
              </a:spcBef>
              <a:spcAft>
                <a:spcPts val="600"/>
              </a:spcAft>
            </a:pPr>
            <a:r>
              <a:rPr lang="en-US" sz="2800" b="1" smtClean="0">
                <a:latin typeface="Times New Roman" pitchFamily="18" charset="0"/>
                <a:cs typeface="Times New Roman" pitchFamily="18" charset="0"/>
              </a:rPr>
              <a:t>   </a:t>
            </a:r>
            <a:r>
              <a:rPr lang="en-US" sz="2800" b="1" smtClean="0">
                <a:solidFill>
                  <a:srgbClr val="C00000"/>
                </a:solidFill>
                <a:latin typeface="Times New Roman" pitchFamily="18" charset="0"/>
                <a:cs typeface="Times New Roman" pitchFamily="18" charset="0"/>
              </a:rPr>
              <a:t>3.3.</a:t>
            </a:r>
            <a:r>
              <a:rPr lang="vi-VN" sz="2800" b="1" smtClean="0">
                <a:solidFill>
                  <a:srgbClr val="C00000"/>
                </a:solidFill>
                <a:latin typeface="Times New Roman" pitchFamily="18" charset="0"/>
                <a:cs typeface="Times New Roman" pitchFamily="18" charset="0"/>
              </a:rPr>
              <a:t>3</a:t>
            </a:r>
            <a:r>
              <a:rPr lang="vi-VN" sz="2800" b="1">
                <a:solidFill>
                  <a:srgbClr val="C00000"/>
                </a:solidFill>
                <a:latin typeface="Times New Roman" pitchFamily="18" charset="0"/>
                <a:cs typeface="Times New Roman" pitchFamily="18" charset="0"/>
              </a:rPr>
              <a:t>.  Điều kiện làm việc </a:t>
            </a:r>
            <a:endParaRPr lang="en-US" sz="2800">
              <a:solidFill>
                <a:srgbClr val="C00000"/>
              </a:solidFill>
              <a:latin typeface="Times New Roman" pitchFamily="18" charset="0"/>
              <a:cs typeface="Times New Roman" pitchFamily="18" charset="0"/>
            </a:endParaRPr>
          </a:p>
          <a:p>
            <a:pPr algn="just">
              <a:spcBef>
                <a:spcPts val="600"/>
              </a:spcBef>
              <a:spcAft>
                <a:spcPts val="600"/>
              </a:spcAft>
            </a:pPr>
            <a:r>
              <a:rPr lang="en-US" sz="2800" smtClean="0">
                <a:latin typeface="Times New Roman" pitchFamily="18" charset="0"/>
                <a:cs typeface="Times New Roman" pitchFamily="18" charset="0"/>
              </a:rPr>
              <a:t>   </a:t>
            </a:r>
            <a:r>
              <a:rPr lang="vi-VN" sz="2800" smtClean="0">
                <a:latin typeface="Times New Roman" pitchFamily="18" charset="0"/>
                <a:cs typeface="Times New Roman" pitchFamily="18" charset="0"/>
              </a:rPr>
              <a:t>Làm </a:t>
            </a:r>
            <a:r>
              <a:rPr lang="vi-VN" sz="2800">
                <a:latin typeface="Times New Roman" pitchFamily="18" charset="0"/>
                <a:cs typeface="Times New Roman" pitchFamily="18" charset="0"/>
              </a:rPr>
              <a:t>việc trong điều kiện chịu nhiệt độ cao, lực va đập lớn, ma sát và chịu ăn mòn hoá học </a:t>
            </a:r>
            <a:r>
              <a:rPr lang="vi-VN" sz="2800" smtClean="0">
                <a:latin typeface="Times New Roman" pitchFamily="18" charset="0"/>
                <a:cs typeface="Times New Roman" pitchFamily="18" charset="0"/>
              </a:rPr>
              <a:t>cao</a:t>
            </a:r>
            <a:r>
              <a:rPr lang="en-US" sz="2800" smtClean="0">
                <a:latin typeface="Times New Roman" pitchFamily="18" charset="0"/>
                <a:cs typeface="Times New Roman" pitchFamily="18" charset="0"/>
              </a:rPr>
              <a:t>.</a:t>
            </a:r>
            <a:endParaRPr lang="en-US" sz="2800">
              <a:latin typeface="Times New Roman" pitchFamily="18" charset="0"/>
              <a:cs typeface="Times New Roman" pitchFamily="18" charset="0"/>
            </a:endParaRPr>
          </a:p>
        </p:txBody>
      </p:sp>
      <p:pic>
        <p:nvPicPr>
          <p:cNvPr id="8"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764704"/>
            <a:ext cx="8568952" cy="589257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4609854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Date Placeholder 1"/>
          <p:cNvSpPr>
            <a:spLocks noGrp="1"/>
          </p:cNvSpPr>
          <p:nvPr>
            <p:ph type="dt" sz="half" idx="10"/>
          </p:nvPr>
        </p:nvSpPr>
        <p:spPr>
          <a:xfrm>
            <a:off x="304800" y="6353628"/>
            <a:ext cx="2286000" cy="365125"/>
          </a:xfrm>
        </p:spPr>
        <p:txBody>
          <a:bodyPr/>
          <a:lstStyle/>
          <a:p>
            <a:r>
              <a:rPr lang="en-US" sz="1300" i="1" smtClean="0">
                <a:latin typeface="Times New Roman" pitchFamily="18" charset="0"/>
                <a:cs typeface="Times New Roman" pitchFamily="18" charset="0"/>
              </a:rPr>
              <a:t>Nguyên lý động cơ đốt trong</a:t>
            </a:r>
            <a:endParaRPr lang="en-US" sz="1300" i="1">
              <a:latin typeface="Times New Roman" pitchFamily="18" charset="0"/>
              <a:cs typeface="Times New Roman" pitchFamily="18" charset="0"/>
            </a:endParaRPr>
          </a:p>
        </p:txBody>
      </p:sp>
      <p:sp>
        <p:nvSpPr>
          <p:cNvPr id="6" name="Footer Placeholder 2"/>
          <p:cNvSpPr>
            <a:spLocks noGrp="1"/>
          </p:cNvSpPr>
          <p:nvPr>
            <p:ph type="ftr" sz="quarter" idx="11"/>
          </p:nvPr>
        </p:nvSpPr>
        <p:spPr>
          <a:xfrm>
            <a:off x="3203848" y="6304235"/>
            <a:ext cx="4392488" cy="365125"/>
          </a:xfrm>
        </p:spPr>
        <p:txBody>
          <a:bodyPr/>
          <a:lstStyle/>
          <a:p>
            <a:r>
              <a:rPr lang="en-US" sz="1300" i="1" smtClean="0">
                <a:latin typeface="Times New Roman" pitchFamily="18" charset="0"/>
                <a:cs typeface="Times New Roman" pitchFamily="18" charset="0"/>
              </a:rPr>
              <a:t>Chương 3: Nhóm Piston – Trục khuỷu – Thanh truyền – Bánh đà</a:t>
            </a:r>
            <a:endParaRPr lang="en-US" sz="1300" i="1">
              <a:latin typeface="Times New Roman" pitchFamily="18" charset="0"/>
              <a:cs typeface="Times New Roman" pitchFamily="18" charset="0"/>
            </a:endParaRPr>
          </a:p>
        </p:txBody>
      </p:sp>
      <p:sp>
        <p:nvSpPr>
          <p:cNvPr id="7" name="Slide Number Placeholder 3"/>
          <p:cNvSpPr>
            <a:spLocks noGrp="1"/>
          </p:cNvSpPr>
          <p:nvPr>
            <p:ph type="sldNum" sz="quarter" idx="12"/>
          </p:nvPr>
        </p:nvSpPr>
        <p:spPr>
          <a:xfrm>
            <a:off x="7467600" y="6340475"/>
            <a:ext cx="1219200" cy="365125"/>
          </a:xfrm>
        </p:spPr>
        <p:txBody>
          <a:bodyPr/>
          <a:lstStyle/>
          <a:p>
            <a:fld id="{B6F15528-21DE-4FAA-801E-634DDDAF4B2B}" type="slidenum">
              <a:rPr lang="en-US" sz="1300" i="1" smtClean="0">
                <a:latin typeface="Times New Roman" pitchFamily="18" charset="0"/>
                <a:cs typeface="Times New Roman" pitchFamily="18" charset="0"/>
              </a:rPr>
              <a:pPr/>
              <a:t>42</a:t>
            </a:fld>
            <a:endParaRPr lang="en-US" sz="1300" i="1">
              <a:latin typeface="Times New Roman" pitchFamily="18" charset="0"/>
              <a:cs typeface="Times New Roman" pitchFamily="18" charset="0"/>
            </a:endParaRPr>
          </a:p>
        </p:txBody>
      </p:sp>
      <p:sp>
        <p:nvSpPr>
          <p:cNvPr id="2" name="Rectangle 1"/>
          <p:cNvSpPr/>
          <p:nvPr/>
        </p:nvSpPr>
        <p:spPr>
          <a:xfrm>
            <a:off x="179512" y="115460"/>
            <a:ext cx="8784976" cy="7201972"/>
          </a:xfrm>
          <a:prstGeom prst="rect">
            <a:avLst/>
          </a:prstGeom>
        </p:spPr>
        <p:txBody>
          <a:bodyPr wrap="square">
            <a:spAutoFit/>
          </a:bodyPr>
          <a:lstStyle/>
          <a:p>
            <a:pPr algn="just">
              <a:spcBef>
                <a:spcPts val="500"/>
              </a:spcBef>
              <a:spcAft>
                <a:spcPts val="500"/>
              </a:spcAft>
            </a:pPr>
            <a:r>
              <a:rPr lang="en-US" sz="2800" b="1" smtClean="0">
                <a:latin typeface="Times New Roman" pitchFamily="18" charset="0"/>
                <a:cs typeface="Times New Roman" pitchFamily="18" charset="0"/>
                <a:sym typeface="Wingdings"/>
              </a:rPr>
              <a:t>   </a:t>
            </a:r>
            <a:r>
              <a:rPr lang="en-US" sz="2800" b="1" i="1" smtClean="0">
                <a:solidFill>
                  <a:srgbClr val="FF0000"/>
                </a:solidFill>
                <a:latin typeface="Times New Roman" pitchFamily="18" charset="0"/>
                <a:cs typeface="Times New Roman" pitchFamily="18" charset="0"/>
                <a:sym typeface="Wingdings"/>
              </a:rPr>
              <a:t></a:t>
            </a:r>
            <a:r>
              <a:rPr lang="vi-VN" sz="2800" b="1" i="1" smtClean="0">
                <a:solidFill>
                  <a:srgbClr val="FF0000"/>
                </a:solidFill>
                <a:latin typeface="Times New Roman" pitchFamily="18" charset="0"/>
                <a:cs typeface="Times New Roman" pitchFamily="18" charset="0"/>
              </a:rPr>
              <a:t> </a:t>
            </a:r>
            <a:r>
              <a:rPr lang="vi-VN" sz="2800" b="1" i="1">
                <a:solidFill>
                  <a:srgbClr val="FF0000"/>
                </a:solidFill>
                <a:latin typeface="Times New Roman" pitchFamily="18" charset="0"/>
                <a:cs typeface="Times New Roman" pitchFamily="18" charset="0"/>
              </a:rPr>
              <a:t>Chịu nhiệt độ cao </a:t>
            </a:r>
            <a:endParaRPr lang="en-US" sz="2800" i="1">
              <a:solidFill>
                <a:srgbClr val="FF0000"/>
              </a:solidFill>
              <a:latin typeface="Times New Roman" pitchFamily="18" charset="0"/>
              <a:cs typeface="Times New Roman" pitchFamily="18" charset="0"/>
            </a:endParaRPr>
          </a:p>
          <a:p>
            <a:pPr algn="just">
              <a:spcBef>
                <a:spcPts val="500"/>
              </a:spcBef>
              <a:spcAft>
                <a:spcPts val="500"/>
              </a:spcAft>
            </a:pPr>
            <a:r>
              <a:rPr lang="en-US" sz="2800" smtClean="0">
                <a:latin typeface="Times New Roman" pitchFamily="18" charset="0"/>
                <a:cs typeface="Times New Roman" pitchFamily="18" charset="0"/>
              </a:rPr>
              <a:t>   </a:t>
            </a:r>
            <a:r>
              <a:rPr lang="vi-VN" sz="2800" smtClean="0">
                <a:latin typeface="Times New Roman" pitchFamily="18" charset="0"/>
                <a:cs typeface="Times New Roman" pitchFamily="18" charset="0"/>
              </a:rPr>
              <a:t>Vì </a:t>
            </a:r>
            <a:r>
              <a:rPr lang="vi-VN" sz="2800">
                <a:latin typeface="Times New Roman" pitchFamily="18" charset="0"/>
                <a:cs typeface="Times New Roman" pitchFamily="18" charset="0"/>
              </a:rPr>
              <a:t>xéc măng trực tiếp tiếp xúc với khí cháy và do piston truyền nhiệt cho xylanh qua xéc măng, do ma sát với xylanh.</a:t>
            </a:r>
            <a:endParaRPr lang="en-US" sz="2800">
              <a:latin typeface="Times New Roman" pitchFamily="18" charset="0"/>
              <a:cs typeface="Times New Roman" pitchFamily="18" charset="0"/>
            </a:endParaRPr>
          </a:p>
          <a:p>
            <a:pPr algn="just">
              <a:spcBef>
                <a:spcPts val="500"/>
              </a:spcBef>
              <a:spcAft>
                <a:spcPts val="500"/>
              </a:spcAft>
            </a:pPr>
            <a:r>
              <a:rPr lang="en-US" sz="2800" smtClean="0">
                <a:latin typeface="Times New Roman" pitchFamily="18" charset="0"/>
                <a:cs typeface="Times New Roman" pitchFamily="18" charset="0"/>
              </a:rPr>
              <a:t>   </a:t>
            </a:r>
            <a:r>
              <a:rPr lang="vi-VN" sz="2800" smtClean="0">
                <a:latin typeface="Times New Roman" pitchFamily="18" charset="0"/>
                <a:cs typeface="Times New Roman" pitchFamily="18" charset="0"/>
              </a:rPr>
              <a:t>Do </a:t>
            </a:r>
            <a:r>
              <a:rPr lang="vi-VN" sz="2800">
                <a:latin typeface="Times New Roman" pitchFamily="18" charset="0"/>
                <a:cs typeface="Times New Roman" pitchFamily="18" charset="0"/>
              </a:rPr>
              <a:t>nhiệt độ cao làm cho sức bền cơ học </a:t>
            </a:r>
            <a:r>
              <a:rPr lang="vi-VN" sz="2800" smtClean="0">
                <a:latin typeface="Times New Roman" pitchFamily="18" charset="0"/>
                <a:cs typeface="Times New Roman" pitchFamily="18" charset="0"/>
              </a:rPr>
              <a:t>gi</a:t>
            </a:r>
            <a:r>
              <a:rPr lang="en-US" sz="2800" smtClean="0">
                <a:latin typeface="Times New Roman" pitchFamily="18" charset="0"/>
                <a:cs typeface="Times New Roman" pitchFamily="18" charset="0"/>
              </a:rPr>
              <a:t>ảm</a:t>
            </a:r>
            <a:r>
              <a:rPr lang="vi-VN" sz="2800" smtClean="0">
                <a:latin typeface="Times New Roman" pitchFamily="18" charset="0"/>
                <a:cs typeface="Times New Roman" pitchFamily="18" charset="0"/>
              </a:rPr>
              <a:t>, </a:t>
            </a:r>
            <a:r>
              <a:rPr lang="vi-VN" sz="2800">
                <a:latin typeface="Times New Roman" pitchFamily="18" charset="0"/>
                <a:cs typeface="Times New Roman" pitchFamily="18" charset="0"/>
              </a:rPr>
              <a:t>dẫn đến mất độ đàn hồi.</a:t>
            </a:r>
            <a:endParaRPr lang="en-US" sz="2800">
              <a:latin typeface="Times New Roman" pitchFamily="18" charset="0"/>
              <a:cs typeface="Times New Roman" pitchFamily="18" charset="0"/>
            </a:endParaRPr>
          </a:p>
          <a:p>
            <a:pPr algn="just">
              <a:spcBef>
                <a:spcPts val="500"/>
              </a:spcBef>
              <a:spcAft>
                <a:spcPts val="500"/>
              </a:spcAft>
            </a:pPr>
            <a:r>
              <a:rPr lang="en-US" sz="2800" b="1" smtClean="0">
                <a:latin typeface="Times New Roman" pitchFamily="18" charset="0"/>
                <a:cs typeface="Times New Roman" pitchFamily="18" charset="0"/>
                <a:sym typeface="Wingdings"/>
              </a:rPr>
              <a:t>   </a:t>
            </a:r>
            <a:r>
              <a:rPr lang="en-US" sz="2800" b="1" i="1" smtClean="0">
                <a:solidFill>
                  <a:srgbClr val="FF0000"/>
                </a:solidFill>
                <a:latin typeface="Times New Roman" pitchFamily="18" charset="0"/>
                <a:cs typeface="Times New Roman" pitchFamily="18" charset="0"/>
                <a:sym typeface="Wingdings"/>
              </a:rPr>
              <a:t></a:t>
            </a:r>
            <a:r>
              <a:rPr lang="vi-VN" sz="2800" b="1" i="1" smtClean="0">
                <a:solidFill>
                  <a:srgbClr val="FF0000"/>
                </a:solidFill>
                <a:latin typeface="Times New Roman" pitchFamily="18" charset="0"/>
                <a:cs typeface="Times New Roman" pitchFamily="18" charset="0"/>
              </a:rPr>
              <a:t> </a:t>
            </a:r>
            <a:r>
              <a:rPr lang="vi-VN" sz="2800" b="1" i="1">
                <a:solidFill>
                  <a:srgbClr val="FF0000"/>
                </a:solidFill>
                <a:latin typeface="Times New Roman" pitchFamily="18" charset="0"/>
                <a:cs typeface="Times New Roman" pitchFamily="18" charset="0"/>
              </a:rPr>
              <a:t>Chịu lực va đập lớn</a:t>
            </a:r>
            <a:endParaRPr lang="en-US" sz="2800" i="1">
              <a:solidFill>
                <a:srgbClr val="FF0000"/>
              </a:solidFill>
              <a:latin typeface="Times New Roman" pitchFamily="18" charset="0"/>
              <a:cs typeface="Times New Roman" pitchFamily="18" charset="0"/>
            </a:endParaRPr>
          </a:p>
          <a:p>
            <a:pPr algn="just">
              <a:spcBef>
                <a:spcPts val="500"/>
              </a:spcBef>
              <a:spcAft>
                <a:spcPts val="500"/>
              </a:spcAft>
            </a:pPr>
            <a:r>
              <a:rPr lang="en-US" sz="2800" smtClean="0">
                <a:latin typeface="Times New Roman" pitchFamily="18" charset="0"/>
                <a:cs typeface="Times New Roman" pitchFamily="18" charset="0"/>
              </a:rPr>
              <a:t>   </a:t>
            </a:r>
            <a:r>
              <a:rPr lang="vi-VN" sz="2800" smtClean="0">
                <a:latin typeface="Times New Roman" pitchFamily="18" charset="0"/>
                <a:cs typeface="Times New Roman" pitchFamily="18" charset="0"/>
              </a:rPr>
              <a:t>Do </a:t>
            </a:r>
            <a:r>
              <a:rPr lang="vi-VN" sz="2800">
                <a:latin typeface="Times New Roman" pitchFamily="18" charset="0"/>
                <a:cs typeface="Times New Roman" pitchFamily="18" charset="0"/>
              </a:rPr>
              <a:t>lực khí thể P</a:t>
            </a:r>
            <a:r>
              <a:rPr lang="vi-VN" sz="2800" baseline="-25000">
                <a:latin typeface="Times New Roman" pitchFamily="18" charset="0"/>
                <a:cs typeface="Times New Roman" pitchFamily="18" charset="0"/>
              </a:rPr>
              <a:t>z</a:t>
            </a:r>
            <a:r>
              <a:rPr lang="vi-VN" sz="2800">
                <a:latin typeface="Times New Roman" pitchFamily="18" charset="0"/>
                <a:cs typeface="Times New Roman" pitchFamily="18" charset="0"/>
              </a:rPr>
              <a:t> và lực quán tính P</a:t>
            </a:r>
            <a:r>
              <a:rPr lang="vi-VN" sz="2800" baseline="-25000">
                <a:latin typeface="Times New Roman" pitchFamily="18" charset="0"/>
                <a:cs typeface="Times New Roman" pitchFamily="18" charset="0"/>
              </a:rPr>
              <a:t>j</a:t>
            </a:r>
            <a:r>
              <a:rPr lang="vi-VN" sz="2800">
                <a:latin typeface="Times New Roman" pitchFamily="18" charset="0"/>
                <a:cs typeface="Times New Roman" pitchFamily="18" charset="0"/>
              </a:rPr>
              <a:t> luôn thay đổi trị số và chiều gây va đập mạnh giữa xéc măng và rãnh xéc </a:t>
            </a:r>
            <a:r>
              <a:rPr lang="vi-VN" sz="2800" smtClean="0">
                <a:latin typeface="Times New Roman" pitchFamily="18" charset="0"/>
                <a:cs typeface="Times New Roman" pitchFamily="18" charset="0"/>
              </a:rPr>
              <a:t>măng.</a:t>
            </a:r>
            <a:endParaRPr lang="en-US" sz="2800">
              <a:latin typeface="Times New Roman" pitchFamily="18" charset="0"/>
              <a:cs typeface="Times New Roman" pitchFamily="18" charset="0"/>
            </a:endParaRPr>
          </a:p>
          <a:p>
            <a:pPr algn="just">
              <a:spcBef>
                <a:spcPts val="500"/>
              </a:spcBef>
              <a:spcAft>
                <a:spcPts val="500"/>
              </a:spcAft>
            </a:pPr>
            <a:r>
              <a:rPr lang="en-US" sz="2800" b="1" smtClean="0">
                <a:latin typeface="Times New Roman" pitchFamily="18" charset="0"/>
                <a:cs typeface="Times New Roman" pitchFamily="18" charset="0"/>
                <a:sym typeface="Wingdings"/>
              </a:rPr>
              <a:t>   </a:t>
            </a:r>
            <a:r>
              <a:rPr lang="en-US" sz="2800" b="1" i="1" smtClean="0">
                <a:solidFill>
                  <a:srgbClr val="FF0000"/>
                </a:solidFill>
                <a:latin typeface="Times New Roman" pitchFamily="18" charset="0"/>
                <a:cs typeface="Times New Roman" pitchFamily="18" charset="0"/>
                <a:sym typeface="Wingdings"/>
              </a:rPr>
              <a:t></a:t>
            </a:r>
            <a:r>
              <a:rPr lang="vi-VN" sz="2800" b="1" i="1">
                <a:solidFill>
                  <a:srgbClr val="FF0000"/>
                </a:solidFill>
                <a:latin typeface="Times New Roman" pitchFamily="18" charset="0"/>
                <a:cs typeface="Times New Roman" pitchFamily="18" charset="0"/>
              </a:rPr>
              <a:t>Chịu mài mòn </a:t>
            </a:r>
            <a:endParaRPr lang="en-US" sz="2800" i="1">
              <a:solidFill>
                <a:srgbClr val="FF0000"/>
              </a:solidFill>
              <a:latin typeface="Times New Roman" pitchFamily="18" charset="0"/>
              <a:cs typeface="Times New Roman" pitchFamily="18" charset="0"/>
            </a:endParaRPr>
          </a:p>
          <a:p>
            <a:pPr algn="just">
              <a:spcBef>
                <a:spcPts val="500"/>
              </a:spcBef>
              <a:spcAft>
                <a:spcPts val="500"/>
              </a:spcAft>
            </a:pPr>
            <a:r>
              <a:rPr lang="en-US" sz="2800" smtClean="0">
                <a:latin typeface="Times New Roman" pitchFamily="18" charset="0"/>
                <a:cs typeface="Times New Roman" pitchFamily="18" charset="0"/>
              </a:rPr>
              <a:t>   </a:t>
            </a:r>
            <a:r>
              <a:rPr lang="vi-VN" sz="2800" smtClean="0">
                <a:latin typeface="Times New Roman" pitchFamily="18" charset="0"/>
                <a:cs typeface="Times New Roman" pitchFamily="18" charset="0"/>
              </a:rPr>
              <a:t>Do </a:t>
            </a:r>
            <a:r>
              <a:rPr lang="vi-VN" sz="2800">
                <a:latin typeface="Times New Roman" pitchFamily="18" charset="0"/>
                <a:cs typeface="Times New Roman" pitchFamily="18" charset="0"/>
              </a:rPr>
              <a:t>ma </a:t>
            </a:r>
            <a:r>
              <a:rPr lang="vi-VN" sz="2800" smtClean="0">
                <a:latin typeface="Times New Roman" pitchFamily="18" charset="0"/>
                <a:cs typeface="Times New Roman" pitchFamily="18" charset="0"/>
              </a:rPr>
              <a:t>sát, </a:t>
            </a:r>
            <a:r>
              <a:rPr lang="vi-VN" sz="2800">
                <a:latin typeface="Times New Roman" pitchFamily="18" charset="0"/>
                <a:cs typeface="Times New Roman" pitchFamily="18" charset="0"/>
              </a:rPr>
              <a:t>công ma sát của xéc măng chiếm 50 – 60% tòan bộ tổn thất cơ giới của động cơ đốt trong.</a:t>
            </a:r>
            <a:endParaRPr lang="en-US" sz="2800">
              <a:latin typeface="Times New Roman" pitchFamily="18" charset="0"/>
              <a:cs typeface="Times New Roman" pitchFamily="18" charset="0"/>
            </a:endParaRPr>
          </a:p>
          <a:p>
            <a:pPr algn="just">
              <a:spcBef>
                <a:spcPts val="500"/>
              </a:spcBef>
              <a:spcAft>
                <a:spcPts val="500"/>
              </a:spcAft>
            </a:pPr>
            <a:r>
              <a:rPr lang="en-US" sz="2800" smtClean="0">
                <a:latin typeface="Times New Roman" pitchFamily="18" charset="0"/>
                <a:cs typeface="Times New Roman" pitchFamily="18" charset="0"/>
              </a:rPr>
              <a:t>   Đ</a:t>
            </a:r>
            <a:r>
              <a:rPr lang="vi-VN" sz="2800" smtClean="0">
                <a:latin typeface="Times New Roman" pitchFamily="18" charset="0"/>
                <a:cs typeface="Times New Roman" pitchFamily="18" charset="0"/>
              </a:rPr>
              <a:t>ộng </a:t>
            </a:r>
            <a:r>
              <a:rPr lang="vi-VN" sz="2800">
                <a:latin typeface="Times New Roman" pitchFamily="18" charset="0"/>
                <a:cs typeface="Times New Roman" pitchFamily="18" charset="0"/>
              </a:rPr>
              <a:t>cơ không làm việc xéc măng vẫn chịu ứng suất uốn .</a:t>
            </a:r>
          </a:p>
        </p:txBody>
      </p:sp>
    </p:spTree>
    <p:extLst>
      <p:ext uri="{BB962C8B-B14F-4D97-AF65-F5344CB8AC3E}">
        <p14:creationId xmlns:p14="http://schemas.microsoft.com/office/powerpoint/2010/main" val="4007671842"/>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Date Placeholder 1"/>
          <p:cNvSpPr>
            <a:spLocks noGrp="1"/>
          </p:cNvSpPr>
          <p:nvPr>
            <p:ph type="dt" sz="half" idx="10"/>
          </p:nvPr>
        </p:nvSpPr>
        <p:spPr>
          <a:xfrm>
            <a:off x="304800" y="6353628"/>
            <a:ext cx="2286000" cy="365125"/>
          </a:xfrm>
        </p:spPr>
        <p:txBody>
          <a:bodyPr/>
          <a:lstStyle/>
          <a:p>
            <a:r>
              <a:rPr lang="en-US" sz="1300" i="1" smtClean="0">
                <a:latin typeface="Times New Roman" pitchFamily="18" charset="0"/>
                <a:cs typeface="Times New Roman" pitchFamily="18" charset="0"/>
              </a:rPr>
              <a:t>Nguyên lý động cơ đốt trong</a:t>
            </a:r>
            <a:endParaRPr lang="en-US" sz="1300" i="1">
              <a:latin typeface="Times New Roman" pitchFamily="18" charset="0"/>
              <a:cs typeface="Times New Roman" pitchFamily="18" charset="0"/>
            </a:endParaRPr>
          </a:p>
        </p:txBody>
      </p:sp>
      <p:sp>
        <p:nvSpPr>
          <p:cNvPr id="6" name="Footer Placeholder 2"/>
          <p:cNvSpPr>
            <a:spLocks noGrp="1"/>
          </p:cNvSpPr>
          <p:nvPr>
            <p:ph type="ftr" sz="quarter" idx="11"/>
          </p:nvPr>
        </p:nvSpPr>
        <p:spPr>
          <a:xfrm>
            <a:off x="3203848" y="6304235"/>
            <a:ext cx="4392488" cy="365125"/>
          </a:xfrm>
        </p:spPr>
        <p:txBody>
          <a:bodyPr/>
          <a:lstStyle/>
          <a:p>
            <a:r>
              <a:rPr lang="en-US" sz="1300" i="1" smtClean="0">
                <a:latin typeface="Times New Roman" pitchFamily="18" charset="0"/>
                <a:cs typeface="Times New Roman" pitchFamily="18" charset="0"/>
              </a:rPr>
              <a:t>Chương 3: Nhóm Piston – Trục khuỷu – Thanh truyền – Bánh đà</a:t>
            </a:r>
            <a:endParaRPr lang="en-US" sz="1300" i="1">
              <a:latin typeface="Times New Roman" pitchFamily="18" charset="0"/>
              <a:cs typeface="Times New Roman" pitchFamily="18" charset="0"/>
            </a:endParaRPr>
          </a:p>
        </p:txBody>
      </p:sp>
      <p:sp>
        <p:nvSpPr>
          <p:cNvPr id="7" name="Slide Number Placeholder 3"/>
          <p:cNvSpPr>
            <a:spLocks noGrp="1"/>
          </p:cNvSpPr>
          <p:nvPr>
            <p:ph type="sldNum" sz="quarter" idx="12"/>
          </p:nvPr>
        </p:nvSpPr>
        <p:spPr>
          <a:xfrm>
            <a:off x="7467600" y="6340475"/>
            <a:ext cx="1219200" cy="365125"/>
          </a:xfrm>
        </p:spPr>
        <p:txBody>
          <a:bodyPr/>
          <a:lstStyle/>
          <a:p>
            <a:fld id="{B6F15528-21DE-4FAA-801E-634DDDAF4B2B}" type="slidenum">
              <a:rPr lang="en-US" sz="1300" i="1" smtClean="0">
                <a:latin typeface="Times New Roman" pitchFamily="18" charset="0"/>
                <a:cs typeface="Times New Roman" pitchFamily="18" charset="0"/>
              </a:rPr>
              <a:pPr/>
              <a:t>43</a:t>
            </a:fld>
            <a:endParaRPr lang="en-US" sz="1300" i="1">
              <a:latin typeface="Times New Roman" pitchFamily="18" charset="0"/>
              <a:cs typeface="Times New Roman" pitchFamily="18" charset="0"/>
            </a:endParaRPr>
          </a:p>
        </p:txBody>
      </p:sp>
      <p:sp>
        <p:nvSpPr>
          <p:cNvPr id="2" name="Rectangle 1"/>
          <p:cNvSpPr/>
          <p:nvPr/>
        </p:nvSpPr>
        <p:spPr>
          <a:xfrm>
            <a:off x="179512" y="332656"/>
            <a:ext cx="8784976" cy="3447098"/>
          </a:xfrm>
          <a:prstGeom prst="rect">
            <a:avLst/>
          </a:prstGeom>
        </p:spPr>
        <p:txBody>
          <a:bodyPr wrap="square">
            <a:spAutoFit/>
          </a:bodyPr>
          <a:lstStyle/>
          <a:p>
            <a:pPr algn="just">
              <a:spcBef>
                <a:spcPts val="600"/>
              </a:spcBef>
              <a:spcAft>
                <a:spcPts val="600"/>
              </a:spcAft>
            </a:pPr>
            <a:r>
              <a:rPr lang="en-US" sz="2800" b="1" smtClean="0">
                <a:latin typeface="Times New Roman" pitchFamily="18" charset="0"/>
                <a:cs typeface="Times New Roman" pitchFamily="18" charset="0"/>
              </a:rPr>
              <a:t>   </a:t>
            </a:r>
            <a:r>
              <a:rPr lang="en-US" sz="2800" b="1" smtClean="0">
                <a:solidFill>
                  <a:srgbClr val="C00000"/>
                </a:solidFill>
                <a:latin typeface="Times New Roman" pitchFamily="18" charset="0"/>
                <a:cs typeface="Times New Roman" pitchFamily="18" charset="0"/>
              </a:rPr>
              <a:t>3.3.</a:t>
            </a:r>
            <a:r>
              <a:rPr lang="vi-VN" sz="2800" b="1" smtClean="0">
                <a:solidFill>
                  <a:srgbClr val="C00000"/>
                </a:solidFill>
                <a:latin typeface="Times New Roman" pitchFamily="18" charset="0"/>
                <a:cs typeface="Times New Roman" pitchFamily="18" charset="0"/>
              </a:rPr>
              <a:t>4</a:t>
            </a:r>
            <a:r>
              <a:rPr lang="en-US" sz="2800" b="1" smtClean="0">
                <a:solidFill>
                  <a:srgbClr val="C00000"/>
                </a:solidFill>
                <a:latin typeface="Times New Roman" pitchFamily="18" charset="0"/>
                <a:cs typeface="Times New Roman" pitchFamily="18" charset="0"/>
              </a:rPr>
              <a:t>.</a:t>
            </a:r>
            <a:r>
              <a:rPr lang="vi-VN" sz="2800" b="1" smtClean="0">
                <a:solidFill>
                  <a:srgbClr val="C00000"/>
                </a:solidFill>
                <a:latin typeface="Times New Roman" pitchFamily="18" charset="0"/>
                <a:cs typeface="Times New Roman" pitchFamily="18" charset="0"/>
              </a:rPr>
              <a:t> </a:t>
            </a:r>
            <a:r>
              <a:rPr lang="vi-VN" sz="2800" b="1">
                <a:solidFill>
                  <a:srgbClr val="C00000"/>
                </a:solidFill>
                <a:latin typeface="Times New Roman" pitchFamily="18" charset="0"/>
                <a:cs typeface="Times New Roman" pitchFamily="18" charset="0"/>
              </a:rPr>
              <a:t>Vật liêụ chế tạo </a:t>
            </a:r>
            <a:endParaRPr lang="en-US" sz="2800">
              <a:solidFill>
                <a:srgbClr val="C00000"/>
              </a:solidFill>
              <a:latin typeface="Times New Roman" pitchFamily="18" charset="0"/>
              <a:cs typeface="Times New Roman" pitchFamily="18" charset="0"/>
            </a:endParaRPr>
          </a:p>
          <a:p>
            <a:pPr algn="just">
              <a:spcBef>
                <a:spcPts val="600"/>
              </a:spcBef>
              <a:spcAft>
                <a:spcPts val="600"/>
              </a:spcAft>
            </a:pPr>
            <a:r>
              <a:rPr lang="en-US" sz="2800" b="1" i="1" smtClean="0">
                <a:solidFill>
                  <a:schemeClr val="accent4">
                    <a:lumMod val="75000"/>
                  </a:schemeClr>
                </a:solidFill>
                <a:latin typeface="Times New Roman" pitchFamily="18" charset="0"/>
                <a:cs typeface="Times New Roman" pitchFamily="18" charset="0"/>
              </a:rPr>
              <a:t>     </a:t>
            </a:r>
            <a:r>
              <a:rPr lang="vi-VN" sz="2800" b="1" i="1" smtClean="0">
                <a:solidFill>
                  <a:schemeClr val="accent4">
                    <a:lumMod val="75000"/>
                  </a:schemeClr>
                </a:solidFill>
                <a:latin typeface="Times New Roman" pitchFamily="18" charset="0"/>
                <a:cs typeface="Times New Roman" pitchFamily="18" charset="0"/>
              </a:rPr>
              <a:t>* </a:t>
            </a:r>
            <a:r>
              <a:rPr lang="vi-VN" sz="2800" b="1" i="1">
                <a:solidFill>
                  <a:schemeClr val="accent4">
                    <a:lumMod val="75000"/>
                  </a:schemeClr>
                </a:solidFill>
                <a:latin typeface="Times New Roman" pitchFamily="18" charset="0"/>
                <a:cs typeface="Times New Roman" pitchFamily="18" charset="0"/>
              </a:rPr>
              <a:t>Yêu cầu khi chế tạo xéc măng </a:t>
            </a:r>
            <a:endParaRPr lang="en-US" sz="2800" i="1">
              <a:solidFill>
                <a:schemeClr val="accent4">
                  <a:lumMod val="75000"/>
                </a:schemeClr>
              </a:solidFill>
              <a:latin typeface="Times New Roman" pitchFamily="18" charset="0"/>
              <a:cs typeface="Times New Roman" pitchFamily="18" charset="0"/>
            </a:endParaRPr>
          </a:p>
          <a:p>
            <a:pPr algn="just">
              <a:spcBef>
                <a:spcPts val="600"/>
              </a:spcBef>
              <a:spcAft>
                <a:spcPts val="600"/>
              </a:spcAft>
            </a:pPr>
            <a:r>
              <a:rPr lang="en-US" sz="2800" smtClean="0">
                <a:latin typeface="Times New Roman" pitchFamily="18" charset="0"/>
                <a:cs typeface="Times New Roman" pitchFamily="18" charset="0"/>
              </a:rPr>
              <a:t>   </a:t>
            </a:r>
            <a:r>
              <a:rPr lang="vi-VN" sz="2800" smtClean="0">
                <a:latin typeface="Times New Roman" pitchFamily="18" charset="0"/>
                <a:cs typeface="Times New Roman" pitchFamily="18" charset="0"/>
              </a:rPr>
              <a:t>+ </a:t>
            </a:r>
            <a:r>
              <a:rPr lang="vi-VN" sz="2800">
                <a:latin typeface="Times New Roman" pitchFamily="18" charset="0"/>
                <a:cs typeface="Times New Roman" pitchFamily="18" charset="0"/>
              </a:rPr>
              <a:t>Chịu mòn tốt trong điều kiện ma sát lớn.</a:t>
            </a:r>
            <a:endParaRPr lang="en-US" sz="2800">
              <a:latin typeface="Times New Roman" pitchFamily="18" charset="0"/>
              <a:cs typeface="Times New Roman" pitchFamily="18" charset="0"/>
            </a:endParaRPr>
          </a:p>
          <a:p>
            <a:pPr algn="just">
              <a:spcBef>
                <a:spcPts val="600"/>
              </a:spcBef>
              <a:spcAft>
                <a:spcPts val="600"/>
              </a:spcAft>
            </a:pPr>
            <a:r>
              <a:rPr lang="en-US" sz="2800" smtClean="0">
                <a:latin typeface="Times New Roman" pitchFamily="18" charset="0"/>
                <a:cs typeface="Times New Roman" pitchFamily="18" charset="0"/>
              </a:rPr>
              <a:t>   </a:t>
            </a:r>
            <a:r>
              <a:rPr lang="vi-VN" sz="2800" smtClean="0">
                <a:latin typeface="Times New Roman" pitchFamily="18" charset="0"/>
                <a:cs typeface="Times New Roman" pitchFamily="18" charset="0"/>
              </a:rPr>
              <a:t>+ </a:t>
            </a:r>
            <a:r>
              <a:rPr lang="vi-VN" sz="2800">
                <a:latin typeface="Times New Roman" pitchFamily="18" charset="0"/>
                <a:cs typeface="Times New Roman" pitchFamily="18" charset="0"/>
              </a:rPr>
              <a:t>Có hệ số ma sát nhỏ.</a:t>
            </a:r>
            <a:endParaRPr lang="en-US" sz="2800">
              <a:latin typeface="Times New Roman" pitchFamily="18" charset="0"/>
              <a:cs typeface="Times New Roman" pitchFamily="18" charset="0"/>
            </a:endParaRPr>
          </a:p>
          <a:p>
            <a:pPr algn="just">
              <a:spcBef>
                <a:spcPts val="600"/>
              </a:spcBef>
              <a:spcAft>
                <a:spcPts val="600"/>
              </a:spcAft>
            </a:pPr>
            <a:r>
              <a:rPr lang="en-US" sz="2800" smtClean="0">
                <a:latin typeface="Times New Roman" pitchFamily="18" charset="0"/>
                <a:cs typeface="Times New Roman" pitchFamily="18" charset="0"/>
              </a:rPr>
              <a:t>   </a:t>
            </a:r>
            <a:r>
              <a:rPr lang="vi-VN" sz="2800" smtClean="0">
                <a:latin typeface="Times New Roman" pitchFamily="18" charset="0"/>
                <a:cs typeface="Times New Roman" pitchFamily="18" charset="0"/>
              </a:rPr>
              <a:t>+ </a:t>
            </a:r>
            <a:r>
              <a:rPr lang="vi-VN" sz="2800">
                <a:latin typeface="Times New Roman" pitchFamily="18" charset="0"/>
                <a:cs typeface="Times New Roman" pitchFamily="18" charset="0"/>
              </a:rPr>
              <a:t>Độ bền đàn hồi cao, ổn định trong điều kiện t</a:t>
            </a:r>
            <a:r>
              <a:rPr lang="vi-VN" sz="2800" baseline="30000">
                <a:latin typeface="Times New Roman" pitchFamily="18" charset="0"/>
                <a:cs typeface="Times New Roman" pitchFamily="18" charset="0"/>
              </a:rPr>
              <a:t>0</a:t>
            </a:r>
            <a:r>
              <a:rPr lang="vi-VN" sz="2800">
                <a:latin typeface="Times New Roman" pitchFamily="18" charset="0"/>
                <a:cs typeface="Times New Roman" pitchFamily="18" charset="0"/>
              </a:rPr>
              <a:t> cao .</a:t>
            </a:r>
            <a:endParaRPr lang="en-US" sz="2800">
              <a:latin typeface="Times New Roman" pitchFamily="18" charset="0"/>
              <a:cs typeface="Times New Roman" pitchFamily="18" charset="0"/>
            </a:endParaRPr>
          </a:p>
          <a:p>
            <a:pPr algn="just">
              <a:spcBef>
                <a:spcPts val="600"/>
              </a:spcBef>
              <a:spcAft>
                <a:spcPts val="600"/>
              </a:spcAft>
            </a:pPr>
            <a:r>
              <a:rPr lang="en-US" sz="2800" smtClean="0">
                <a:latin typeface="Times New Roman" pitchFamily="18" charset="0"/>
                <a:cs typeface="Times New Roman" pitchFamily="18" charset="0"/>
              </a:rPr>
              <a:t>   </a:t>
            </a:r>
            <a:r>
              <a:rPr lang="vi-VN" sz="2800" smtClean="0">
                <a:latin typeface="Times New Roman" pitchFamily="18" charset="0"/>
                <a:cs typeface="Times New Roman" pitchFamily="18" charset="0"/>
              </a:rPr>
              <a:t>+ </a:t>
            </a:r>
            <a:r>
              <a:rPr lang="vi-VN" sz="2800">
                <a:latin typeface="Times New Roman" pitchFamily="18" charset="0"/>
                <a:cs typeface="Times New Roman" pitchFamily="18" charset="0"/>
              </a:rPr>
              <a:t>Có khả năng rà khít với xylanh một cách nhanh chóng.</a:t>
            </a:r>
            <a:endParaRPr lang="en-US" sz="2800">
              <a:latin typeface="Times New Roman" pitchFamily="18" charset="0"/>
              <a:cs typeface="Times New Roman" pitchFamily="18" charset="0"/>
            </a:endParaRPr>
          </a:p>
        </p:txBody>
      </p:sp>
    </p:spTree>
    <p:extLst>
      <p:ext uri="{BB962C8B-B14F-4D97-AF65-F5344CB8AC3E}">
        <p14:creationId xmlns:p14="http://schemas.microsoft.com/office/powerpoint/2010/main" val="2213477903"/>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Date Placeholder 1"/>
          <p:cNvSpPr>
            <a:spLocks noGrp="1"/>
          </p:cNvSpPr>
          <p:nvPr>
            <p:ph type="dt" sz="half" idx="10"/>
          </p:nvPr>
        </p:nvSpPr>
        <p:spPr>
          <a:xfrm>
            <a:off x="304800" y="6353628"/>
            <a:ext cx="2286000" cy="365125"/>
          </a:xfrm>
        </p:spPr>
        <p:txBody>
          <a:bodyPr/>
          <a:lstStyle/>
          <a:p>
            <a:r>
              <a:rPr lang="en-US" sz="1300" i="1" smtClean="0">
                <a:latin typeface="Times New Roman" pitchFamily="18" charset="0"/>
                <a:cs typeface="Times New Roman" pitchFamily="18" charset="0"/>
              </a:rPr>
              <a:t>Nguyên lý động cơ đốt trong</a:t>
            </a:r>
            <a:endParaRPr lang="en-US" sz="1300" i="1">
              <a:latin typeface="Times New Roman" pitchFamily="18" charset="0"/>
              <a:cs typeface="Times New Roman" pitchFamily="18" charset="0"/>
            </a:endParaRPr>
          </a:p>
        </p:txBody>
      </p:sp>
      <p:sp>
        <p:nvSpPr>
          <p:cNvPr id="6" name="Footer Placeholder 2"/>
          <p:cNvSpPr>
            <a:spLocks noGrp="1"/>
          </p:cNvSpPr>
          <p:nvPr>
            <p:ph type="ftr" sz="quarter" idx="11"/>
          </p:nvPr>
        </p:nvSpPr>
        <p:spPr>
          <a:xfrm>
            <a:off x="3203848" y="6304235"/>
            <a:ext cx="4392488" cy="365125"/>
          </a:xfrm>
        </p:spPr>
        <p:txBody>
          <a:bodyPr/>
          <a:lstStyle/>
          <a:p>
            <a:r>
              <a:rPr lang="en-US" sz="1300" i="1" smtClean="0">
                <a:latin typeface="Times New Roman" pitchFamily="18" charset="0"/>
                <a:cs typeface="Times New Roman" pitchFamily="18" charset="0"/>
              </a:rPr>
              <a:t>Chương 3: Nhóm Piston – Trục khuỷu – Thanh truyền – Bánh đà</a:t>
            </a:r>
            <a:endParaRPr lang="en-US" sz="1300" i="1">
              <a:latin typeface="Times New Roman" pitchFamily="18" charset="0"/>
              <a:cs typeface="Times New Roman" pitchFamily="18" charset="0"/>
            </a:endParaRPr>
          </a:p>
        </p:txBody>
      </p:sp>
      <p:sp>
        <p:nvSpPr>
          <p:cNvPr id="7" name="Slide Number Placeholder 3"/>
          <p:cNvSpPr>
            <a:spLocks noGrp="1"/>
          </p:cNvSpPr>
          <p:nvPr>
            <p:ph type="sldNum" sz="quarter" idx="12"/>
          </p:nvPr>
        </p:nvSpPr>
        <p:spPr>
          <a:xfrm>
            <a:off x="7467600" y="6340475"/>
            <a:ext cx="1219200" cy="365125"/>
          </a:xfrm>
        </p:spPr>
        <p:txBody>
          <a:bodyPr/>
          <a:lstStyle/>
          <a:p>
            <a:fld id="{B6F15528-21DE-4FAA-801E-634DDDAF4B2B}" type="slidenum">
              <a:rPr lang="en-US" sz="1300" i="1" smtClean="0">
                <a:latin typeface="Times New Roman" pitchFamily="18" charset="0"/>
                <a:cs typeface="Times New Roman" pitchFamily="18" charset="0"/>
              </a:rPr>
              <a:pPr/>
              <a:t>44</a:t>
            </a:fld>
            <a:endParaRPr lang="en-US" sz="1300" i="1">
              <a:latin typeface="Times New Roman" pitchFamily="18" charset="0"/>
              <a:cs typeface="Times New Roman" pitchFamily="18" charset="0"/>
            </a:endParaRPr>
          </a:p>
        </p:txBody>
      </p:sp>
      <p:sp>
        <p:nvSpPr>
          <p:cNvPr id="2" name="Rectangle 1"/>
          <p:cNvSpPr/>
          <p:nvPr/>
        </p:nvSpPr>
        <p:spPr>
          <a:xfrm>
            <a:off x="251520" y="44624"/>
            <a:ext cx="8712968" cy="2400657"/>
          </a:xfrm>
          <a:prstGeom prst="rect">
            <a:avLst/>
          </a:prstGeom>
        </p:spPr>
        <p:txBody>
          <a:bodyPr wrap="square">
            <a:spAutoFit/>
          </a:bodyPr>
          <a:lstStyle/>
          <a:p>
            <a:pPr algn="just">
              <a:spcBef>
                <a:spcPts val="600"/>
              </a:spcBef>
              <a:spcAft>
                <a:spcPts val="600"/>
              </a:spcAft>
            </a:pPr>
            <a:r>
              <a:rPr lang="en-US" sz="2800" b="1" smtClean="0">
                <a:solidFill>
                  <a:srgbClr val="C00000"/>
                </a:solidFill>
                <a:latin typeface="Times New Roman" pitchFamily="18" charset="0"/>
                <a:cs typeface="Times New Roman" pitchFamily="18" charset="0"/>
              </a:rPr>
              <a:t>   3.3.</a:t>
            </a:r>
            <a:r>
              <a:rPr lang="vi-VN" sz="2800" b="1" smtClean="0">
                <a:solidFill>
                  <a:srgbClr val="C00000"/>
                </a:solidFill>
                <a:latin typeface="Times New Roman" pitchFamily="18" charset="0"/>
                <a:cs typeface="Times New Roman" pitchFamily="18" charset="0"/>
              </a:rPr>
              <a:t>5. </a:t>
            </a:r>
            <a:r>
              <a:rPr lang="vi-VN" sz="2800" b="1">
                <a:solidFill>
                  <a:srgbClr val="C00000"/>
                </a:solidFill>
                <a:latin typeface="Times New Roman" pitchFamily="18" charset="0"/>
                <a:cs typeface="Times New Roman" pitchFamily="18" charset="0"/>
              </a:rPr>
              <a:t>Kết cấu của xéc-măng khí</a:t>
            </a:r>
            <a:endParaRPr lang="en-US" sz="2800">
              <a:solidFill>
                <a:srgbClr val="C00000"/>
              </a:solidFill>
              <a:latin typeface="Times New Roman" pitchFamily="18" charset="0"/>
              <a:cs typeface="Times New Roman" pitchFamily="18" charset="0"/>
            </a:endParaRPr>
          </a:p>
          <a:p>
            <a:pPr algn="just">
              <a:spcBef>
                <a:spcPts val="600"/>
              </a:spcBef>
              <a:spcAft>
                <a:spcPts val="600"/>
              </a:spcAft>
            </a:pPr>
            <a:r>
              <a:rPr lang="en-US" sz="2800" smtClean="0">
                <a:latin typeface="Times New Roman" pitchFamily="18" charset="0"/>
                <a:cs typeface="Times New Roman" pitchFamily="18" charset="0"/>
              </a:rPr>
              <a:t>   </a:t>
            </a:r>
            <a:r>
              <a:rPr lang="vi-VN" sz="2800" smtClean="0">
                <a:latin typeface="Times New Roman" pitchFamily="18" charset="0"/>
                <a:cs typeface="Times New Roman" pitchFamily="18" charset="0"/>
              </a:rPr>
              <a:t>Có </a:t>
            </a:r>
            <a:r>
              <a:rPr lang="vi-VN" sz="2800">
                <a:latin typeface="Times New Roman" pitchFamily="18" charset="0"/>
                <a:cs typeface="Times New Roman" pitchFamily="18" charset="0"/>
              </a:rPr>
              <a:t>tác dụng bao kín buồng đốt không cho khí thoát xuống </a:t>
            </a:r>
            <a:r>
              <a:rPr lang="vi-VN" sz="2800" smtClean="0">
                <a:latin typeface="Times New Roman" pitchFamily="18" charset="0"/>
                <a:cs typeface="Times New Roman" pitchFamily="18" charset="0"/>
              </a:rPr>
              <a:t>carter. </a:t>
            </a:r>
            <a:r>
              <a:rPr lang="vi-VN" sz="2800">
                <a:latin typeface="Times New Roman" pitchFamily="18" charset="0"/>
                <a:cs typeface="Times New Roman" pitchFamily="18" charset="0"/>
              </a:rPr>
              <a:t>Trong quá trình hoạt động của động </a:t>
            </a:r>
            <a:r>
              <a:rPr lang="vi-VN" sz="2800" smtClean="0">
                <a:latin typeface="Times New Roman" pitchFamily="18" charset="0"/>
                <a:cs typeface="Times New Roman" pitchFamily="18" charset="0"/>
              </a:rPr>
              <a:t>cơ, </a:t>
            </a:r>
            <a:r>
              <a:rPr lang="vi-VN" sz="2800">
                <a:latin typeface="Times New Roman" pitchFamily="18" charset="0"/>
                <a:cs typeface="Times New Roman" pitchFamily="18" charset="0"/>
              </a:rPr>
              <a:t>các xéc măng khí không ngăn được dầu bôi trơn đi vào buồng đốt mà bơm dầu vào buồng đốt.</a:t>
            </a:r>
            <a:endParaRPr lang="en-US" sz="2800" b="1">
              <a:latin typeface="Times New Roman" pitchFamily="18" charset="0"/>
              <a:cs typeface="Times New Roman" pitchFamily="18" charset="0"/>
            </a:endParaRPr>
          </a:p>
        </p:txBody>
      </p:sp>
      <p:pic>
        <p:nvPicPr>
          <p:cNvPr id="102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907703" y="2492896"/>
            <a:ext cx="4316231" cy="3600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95400" y="2438400"/>
            <a:ext cx="2971800" cy="3200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181600" y="2438400"/>
            <a:ext cx="2876550" cy="3152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1477303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iterate type="lt">
                                    <p:tmPct val="5000"/>
                                  </p:iterate>
                                  <p:childTnLst>
                                    <p:set>
                                      <p:cBhvr>
                                        <p:cTn id="6" dur="1" fill="hold">
                                          <p:stCondLst>
                                            <p:cond delay="0"/>
                                          </p:stCondLst>
                                        </p:cTn>
                                        <p:tgtEl>
                                          <p:spTgt spid="8"/>
                                        </p:tgtEl>
                                        <p:attrNameLst>
                                          <p:attrName>style.visibility</p:attrName>
                                        </p:attrNameLst>
                                      </p:cBhvr>
                                      <p:to>
                                        <p:strVal val="visible"/>
                                      </p:to>
                                    </p:set>
                                    <p:anim calcmode="lin" valueType="num">
                                      <p:cBhvr>
                                        <p:cTn id="7" dur="1000" fill="hold"/>
                                        <p:tgtEl>
                                          <p:spTgt spid="8"/>
                                        </p:tgtEl>
                                        <p:attrNameLst>
                                          <p:attrName>ppt_w</p:attrName>
                                        </p:attrNameLst>
                                      </p:cBhvr>
                                      <p:tavLst>
                                        <p:tav tm="0">
                                          <p:val>
                                            <p:fltVal val="0"/>
                                          </p:val>
                                        </p:tav>
                                        <p:tav tm="100000">
                                          <p:val>
                                            <p:strVal val="#ppt_w"/>
                                          </p:val>
                                        </p:tav>
                                      </p:tavLst>
                                    </p:anim>
                                    <p:anim calcmode="lin" valueType="num">
                                      <p:cBhvr>
                                        <p:cTn id="8" dur="1000" fill="hold"/>
                                        <p:tgtEl>
                                          <p:spTgt spid="8"/>
                                        </p:tgtEl>
                                        <p:attrNameLst>
                                          <p:attrName>ppt_h</p:attrName>
                                        </p:attrNameLst>
                                      </p:cBhvr>
                                      <p:tavLst>
                                        <p:tav tm="0">
                                          <p:val>
                                            <p:fltVal val="0"/>
                                          </p:val>
                                        </p:tav>
                                        <p:tav tm="100000">
                                          <p:val>
                                            <p:strVal val="#ppt_h"/>
                                          </p:val>
                                        </p:tav>
                                      </p:tavLst>
                                    </p:anim>
                                    <p:anim calcmode="lin" valueType="num">
                                      <p:cBhvr>
                                        <p:cTn id="9" dur="1000" fill="hold"/>
                                        <p:tgtEl>
                                          <p:spTgt spid="8"/>
                                        </p:tgtEl>
                                        <p:attrNameLst>
                                          <p:attrName>style.rotation</p:attrName>
                                        </p:attrNameLst>
                                      </p:cBhvr>
                                      <p:tavLst>
                                        <p:tav tm="0">
                                          <p:val>
                                            <p:fltVal val="90"/>
                                          </p:val>
                                        </p:tav>
                                        <p:tav tm="100000">
                                          <p:val>
                                            <p:fltVal val="0"/>
                                          </p:val>
                                        </p:tav>
                                      </p:tavLst>
                                    </p:anim>
                                    <p:animEffect transition="in" filter="fade">
                                      <p:cBhvr>
                                        <p:cTn id="10" dur="1000"/>
                                        <p:tgtEl>
                                          <p:spTgt spid="8"/>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nodeType="clickEffect">
                                  <p:stCondLst>
                                    <p:cond delay="0"/>
                                  </p:stCondLst>
                                  <p:iterate type="lt">
                                    <p:tmPct val="5000"/>
                                  </p:iterate>
                                  <p:childTnLst>
                                    <p:set>
                                      <p:cBhvr>
                                        <p:cTn id="14" dur="1" fill="hold">
                                          <p:stCondLst>
                                            <p:cond delay="0"/>
                                          </p:stCondLst>
                                        </p:cTn>
                                        <p:tgtEl>
                                          <p:spTgt spid="9"/>
                                        </p:tgtEl>
                                        <p:attrNameLst>
                                          <p:attrName>style.visibility</p:attrName>
                                        </p:attrNameLst>
                                      </p:cBhvr>
                                      <p:to>
                                        <p:strVal val="visible"/>
                                      </p:to>
                                    </p:set>
                                    <p:anim calcmode="lin" valueType="num">
                                      <p:cBhvr>
                                        <p:cTn id="15" dur="1000" fill="hold"/>
                                        <p:tgtEl>
                                          <p:spTgt spid="9"/>
                                        </p:tgtEl>
                                        <p:attrNameLst>
                                          <p:attrName>ppt_w</p:attrName>
                                        </p:attrNameLst>
                                      </p:cBhvr>
                                      <p:tavLst>
                                        <p:tav tm="0">
                                          <p:val>
                                            <p:fltVal val="0"/>
                                          </p:val>
                                        </p:tav>
                                        <p:tav tm="100000">
                                          <p:val>
                                            <p:strVal val="#ppt_w"/>
                                          </p:val>
                                        </p:tav>
                                      </p:tavLst>
                                    </p:anim>
                                    <p:anim calcmode="lin" valueType="num">
                                      <p:cBhvr>
                                        <p:cTn id="16" dur="1000" fill="hold"/>
                                        <p:tgtEl>
                                          <p:spTgt spid="9"/>
                                        </p:tgtEl>
                                        <p:attrNameLst>
                                          <p:attrName>ppt_h</p:attrName>
                                        </p:attrNameLst>
                                      </p:cBhvr>
                                      <p:tavLst>
                                        <p:tav tm="0">
                                          <p:val>
                                            <p:fltVal val="0"/>
                                          </p:val>
                                        </p:tav>
                                        <p:tav tm="100000">
                                          <p:val>
                                            <p:strVal val="#ppt_h"/>
                                          </p:val>
                                        </p:tav>
                                      </p:tavLst>
                                    </p:anim>
                                    <p:anim calcmode="lin" valueType="num">
                                      <p:cBhvr>
                                        <p:cTn id="17" dur="1000" fill="hold"/>
                                        <p:tgtEl>
                                          <p:spTgt spid="9"/>
                                        </p:tgtEl>
                                        <p:attrNameLst>
                                          <p:attrName>style.rotation</p:attrName>
                                        </p:attrNameLst>
                                      </p:cBhvr>
                                      <p:tavLst>
                                        <p:tav tm="0">
                                          <p:val>
                                            <p:fltVal val="90"/>
                                          </p:val>
                                        </p:tav>
                                        <p:tav tm="100000">
                                          <p:val>
                                            <p:fltVal val="0"/>
                                          </p:val>
                                        </p:tav>
                                      </p:tavLst>
                                    </p:anim>
                                    <p:animEffect transition="in" filter="fade">
                                      <p:cBhvr>
                                        <p:cTn id="18"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Date Placeholder 1"/>
          <p:cNvSpPr>
            <a:spLocks noGrp="1"/>
          </p:cNvSpPr>
          <p:nvPr>
            <p:ph type="dt" sz="half" idx="10"/>
          </p:nvPr>
        </p:nvSpPr>
        <p:spPr>
          <a:xfrm>
            <a:off x="304800" y="6353628"/>
            <a:ext cx="2286000" cy="365125"/>
          </a:xfrm>
        </p:spPr>
        <p:txBody>
          <a:bodyPr/>
          <a:lstStyle/>
          <a:p>
            <a:r>
              <a:rPr lang="en-US" sz="1300" i="1" smtClean="0">
                <a:latin typeface="Times New Roman" pitchFamily="18" charset="0"/>
                <a:cs typeface="Times New Roman" pitchFamily="18" charset="0"/>
              </a:rPr>
              <a:t>Nguyên lý động cơ đốt trong</a:t>
            </a:r>
            <a:endParaRPr lang="en-US" sz="1300" i="1">
              <a:latin typeface="Times New Roman" pitchFamily="18" charset="0"/>
              <a:cs typeface="Times New Roman" pitchFamily="18" charset="0"/>
            </a:endParaRPr>
          </a:p>
        </p:txBody>
      </p:sp>
      <p:sp>
        <p:nvSpPr>
          <p:cNvPr id="6" name="Footer Placeholder 2"/>
          <p:cNvSpPr>
            <a:spLocks noGrp="1"/>
          </p:cNvSpPr>
          <p:nvPr>
            <p:ph type="ftr" sz="quarter" idx="11"/>
          </p:nvPr>
        </p:nvSpPr>
        <p:spPr>
          <a:xfrm>
            <a:off x="3203848" y="6304235"/>
            <a:ext cx="4392488" cy="365125"/>
          </a:xfrm>
        </p:spPr>
        <p:txBody>
          <a:bodyPr/>
          <a:lstStyle/>
          <a:p>
            <a:r>
              <a:rPr lang="en-US" sz="1300" i="1" smtClean="0">
                <a:latin typeface="Times New Roman" pitchFamily="18" charset="0"/>
                <a:cs typeface="Times New Roman" pitchFamily="18" charset="0"/>
              </a:rPr>
              <a:t>Chương 3: Nhóm Piston – Trục khuỷu – Thanh truyền – Bánh đà</a:t>
            </a:r>
            <a:endParaRPr lang="en-US" sz="1300" i="1">
              <a:latin typeface="Times New Roman" pitchFamily="18" charset="0"/>
              <a:cs typeface="Times New Roman" pitchFamily="18" charset="0"/>
            </a:endParaRPr>
          </a:p>
        </p:txBody>
      </p:sp>
      <p:sp>
        <p:nvSpPr>
          <p:cNvPr id="8" name="Slide Number Placeholder 3"/>
          <p:cNvSpPr>
            <a:spLocks noGrp="1"/>
          </p:cNvSpPr>
          <p:nvPr>
            <p:ph type="sldNum" sz="quarter" idx="12"/>
          </p:nvPr>
        </p:nvSpPr>
        <p:spPr>
          <a:xfrm>
            <a:off x="7467600" y="6340475"/>
            <a:ext cx="1219200" cy="365125"/>
          </a:xfrm>
        </p:spPr>
        <p:txBody>
          <a:bodyPr/>
          <a:lstStyle/>
          <a:p>
            <a:fld id="{B6F15528-21DE-4FAA-801E-634DDDAF4B2B}" type="slidenum">
              <a:rPr lang="en-US" sz="1300" i="1" smtClean="0">
                <a:latin typeface="Times New Roman" pitchFamily="18" charset="0"/>
                <a:cs typeface="Times New Roman" pitchFamily="18" charset="0"/>
              </a:rPr>
              <a:pPr/>
              <a:t>45</a:t>
            </a:fld>
            <a:endParaRPr lang="en-US" sz="1300" i="1">
              <a:latin typeface="Times New Roman" pitchFamily="18" charset="0"/>
              <a:cs typeface="Times New Roman" pitchFamily="18" charset="0"/>
            </a:endParaRPr>
          </a:p>
        </p:txBody>
      </p:sp>
      <p:sp>
        <p:nvSpPr>
          <p:cNvPr id="2" name="Rectangle 1"/>
          <p:cNvSpPr/>
          <p:nvPr/>
        </p:nvSpPr>
        <p:spPr>
          <a:xfrm>
            <a:off x="251520" y="116632"/>
            <a:ext cx="8640960" cy="1815882"/>
          </a:xfrm>
          <a:prstGeom prst="rect">
            <a:avLst/>
          </a:prstGeom>
        </p:spPr>
        <p:txBody>
          <a:bodyPr wrap="square">
            <a:spAutoFit/>
          </a:bodyPr>
          <a:lstStyle/>
          <a:p>
            <a:pPr algn="just"/>
            <a:r>
              <a:rPr lang="en-US" sz="2800" smtClean="0">
                <a:latin typeface="Times New Roman" pitchFamily="18" charset="0"/>
                <a:cs typeface="Times New Roman" pitchFamily="18" charset="0"/>
              </a:rPr>
              <a:t>   </a:t>
            </a:r>
            <a:r>
              <a:rPr lang="vi-VN" sz="2800" smtClean="0">
                <a:latin typeface="Times New Roman" pitchFamily="18" charset="0"/>
                <a:cs typeface="Times New Roman" pitchFamily="18" charset="0"/>
              </a:rPr>
              <a:t>Vì </a:t>
            </a:r>
            <a:r>
              <a:rPr lang="vi-VN" sz="2800">
                <a:latin typeface="Times New Roman" pitchFamily="18" charset="0"/>
                <a:cs typeface="Times New Roman" pitchFamily="18" charset="0"/>
              </a:rPr>
              <a:t>vậy phải ráp thêm 1 hoặc 2  xéc măng dầu bên dưới các xéc măng khí để gạc dầu trên vách xylanh trở về </a:t>
            </a:r>
            <a:r>
              <a:rPr lang="vi-VN" sz="2800" smtClean="0">
                <a:latin typeface="Times New Roman" pitchFamily="18" charset="0"/>
                <a:cs typeface="Times New Roman" pitchFamily="18" charset="0"/>
              </a:rPr>
              <a:t>carter,</a:t>
            </a:r>
            <a:r>
              <a:rPr lang="en-US" sz="2800" smtClean="0">
                <a:latin typeface="Times New Roman" pitchFamily="18" charset="0"/>
                <a:cs typeface="Times New Roman" pitchFamily="18" charset="0"/>
              </a:rPr>
              <a:t> </a:t>
            </a:r>
            <a:r>
              <a:rPr lang="vi-VN" sz="2800" smtClean="0">
                <a:latin typeface="Times New Roman" pitchFamily="18" charset="0"/>
                <a:cs typeface="Times New Roman" pitchFamily="18" charset="0"/>
              </a:rPr>
              <a:t>đồng </a:t>
            </a:r>
            <a:r>
              <a:rPr lang="vi-VN" sz="2800">
                <a:latin typeface="Times New Roman" pitchFamily="18" charset="0"/>
                <a:cs typeface="Times New Roman" pitchFamily="18" charset="0"/>
              </a:rPr>
              <a:t>thời phân bố đều một lớp mỏng dầu nhờn trên vách xylanh để bôi trơn cho piston và xylanh.</a:t>
            </a:r>
            <a:endParaRPr lang="en-US" sz="2800">
              <a:latin typeface="Times New Roman" pitchFamily="18" charset="0"/>
              <a:cs typeface="Times New Roman" pitchFamily="18" charset="0"/>
            </a:endParaRPr>
          </a:p>
        </p:txBody>
      </p:sp>
      <p:sp>
        <p:nvSpPr>
          <p:cNvPr id="3" name="Rectangle 2"/>
          <p:cNvSpPr/>
          <p:nvPr/>
        </p:nvSpPr>
        <p:spPr>
          <a:xfrm>
            <a:off x="251520" y="2060848"/>
            <a:ext cx="8640960" cy="954107"/>
          </a:xfrm>
          <a:prstGeom prst="rect">
            <a:avLst/>
          </a:prstGeom>
        </p:spPr>
        <p:txBody>
          <a:bodyPr wrap="square">
            <a:spAutoFit/>
          </a:bodyPr>
          <a:lstStyle/>
          <a:p>
            <a:pPr algn="just"/>
            <a:r>
              <a:rPr lang="en-US" sz="2800" i="1">
                <a:solidFill>
                  <a:srgbClr val="0070C0"/>
                </a:solidFill>
                <a:latin typeface="Times New Roman" pitchFamily="18" charset="0"/>
                <a:cs typeface="Times New Roman" pitchFamily="18" charset="0"/>
                <a:sym typeface="Wingdings"/>
              </a:rPr>
              <a:t></a:t>
            </a:r>
            <a:r>
              <a:rPr lang="vi-VN" sz="2800" i="1">
                <a:solidFill>
                  <a:srgbClr val="0070C0"/>
                </a:solidFill>
                <a:latin typeface="Times New Roman" pitchFamily="18" charset="0"/>
                <a:cs typeface="Times New Roman" pitchFamily="18" charset="0"/>
              </a:rPr>
              <a:t> Xéc măng khí được thiết kế chế tạo với nhiều dạng khác nhau:</a:t>
            </a:r>
            <a:endParaRPr lang="en-US" sz="2800" i="1">
              <a:solidFill>
                <a:srgbClr val="0070C0"/>
              </a:solidFill>
              <a:latin typeface="Times New Roman" pitchFamily="18" charset="0"/>
              <a:cs typeface="Times New Roman" pitchFamily="18" charset="0"/>
            </a:endParaRPr>
          </a:p>
        </p:txBody>
      </p:sp>
      <p:pic>
        <p:nvPicPr>
          <p:cNvPr id="2050"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475656" y="3005237"/>
            <a:ext cx="6513490" cy="33760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03751562"/>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Date Placeholder 1"/>
          <p:cNvSpPr>
            <a:spLocks noGrp="1"/>
          </p:cNvSpPr>
          <p:nvPr>
            <p:ph type="dt" sz="half" idx="10"/>
          </p:nvPr>
        </p:nvSpPr>
        <p:spPr>
          <a:xfrm>
            <a:off x="304800" y="6353628"/>
            <a:ext cx="2286000" cy="365125"/>
          </a:xfrm>
        </p:spPr>
        <p:txBody>
          <a:bodyPr/>
          <a:lstStyle/>
          <a:p>
            <a:r>
              <a:rPr lang="en-US" sz="1300" i="1" smtClean="0">
                <a:latin typeface="Times New Roman" pitchFamily="18" charset="0"/>
                <a:cs typeface="Times New Roman" pitchFamily="18" charset="0"/>
              </a:rPr>
              <a:t>Nguyên lý động cơ đốt trong</a:t>
            </a:r>
            <a:endParaRPr lang="en-US" sz="1300" i="1">
              <a:latin typeface="Times New Roman" pitchFamily="18" charset="0"/>
              <a:cs typeface="Times New Roman" pitchFamily="18" charset="0"/>
            </a:endParaRPr>
          </a:p>
        </p:txBody>
      </p:sp>
      <p:sp>
        <p:nvSpPr>
          <p:cNvPr id="6" name="Footer Placeholder 2"/>
          <p:cNvSpPr>
            <a:spLocks noGrp="1"/>
          </p:cNvSpPr>
          <p:nvPr>
            <p:ph type="ftr" sz="quarter" idx="11"/>
          </p:nvPr>
        </p:nvSpPr>
        <p:spPr>
          <a:xfrm>
            <a:off x="3203848" y="6304235"/>
            <a:ext cx="4392488" cy="365125"/>
          </a:xfrm>
        </p:spPr>
        <p:txBody>
          <a:bodyPr/>
          <a:lstStyle/>
          <a:p>
            <a:r>
              <a:rPr lang="en-US" sz="1300" i="1" smtClean="0">
                <a:latin typeface="Times New Roman" pitchFamily="18" charset="0"/>
                <a:cs typeface="Times New Roman" pitchFamily="18" charset="0"/>
              </a:rPr>
              <a:t>Chương 3: Nhóm Piston – Trục khuỷu – Thanh truyền – Bánh đà</a:t>
            </a:r>
            <a:endParaRPr lang="en-US" sz="1300" i="1">
              <a:latin typeface="Times New Roman" pitchFamily="18" charset="0"/>
              <a:cs typeface="Times New Roman" pitchFamily="18" charset="0"/>
            </a:endParaRPr>
          </a:p>
        </p:txBody>
      </p:sp>
      <p:sp>
        <p:nvSpPr>
          <p:cNvPr id="7" name="Slide Number Placeholder 3"/>
          <p:cNvSpPr>
            <a:spLocks noGrp="1"/>
          </p:cNvSpPr>
          <p:nvPr>
            <p:ph type="sldNum" sz="quarter" idx="12"/>
          </p:nvPr>
        </p:nvSpPr>
        <p:spPr>
          <a:xfrm>
            <a:off x="7467600" y="6340475"/>
            <a:ext cx="1219200" cy="365125"/>
          </a:xfrm>
        </p:spPr>
        <p:txBody>
          <a:bodyPr/>
          <a:lstStyle/>
          <a:p>
            <a:fld id="{B6F15528-21DE-4FAA-801E-634DDDAF4B2B}" type="slidenum">
              <a:rPr lang="en-US" sz="1300" i="1" smtClean="0">
                <a:latin typeface="Times New Roman" pitchFamily="18" charset="0"/>
                <a:cs typeface="Times New Roman" pitchFamily="18" charset="0"/>
              </a:rPr>
              <a:pPr/>
              <a:t>46</a:t>
            </a:fld>
            <a:endParaRPr lang="en-US" sz="1300" i="1">
              <a:latin typeface="Times New Roman" pitchFamily="18" charset="0"/>
              <a:cs typeface="Times New Roman" pitchFamily="18" charset="0"/>
            </a:endParaRPr>
          </a:p>
        </p:txBody>
      </p:sp>
      <p:sp>
        <p:nvSpPr>
          <p:cNvPr id="2" name="Rectangle 1"/>
          <p:cNvSpPr/>
          <p:nvPr/>
        </p:nvSpPr>
        <p:spPr>
          <a:xfrm>
            <a:off x="179512" y="116632"/>
            <a:ext cx="8784976" cy="1969770"/>
          </a:xfrm>
          <a:prstGeom prst="rect">
            <a:avLst/>
          </a:prstGeom>
        </p:spPr>
        <p:txBody>
          <a:bodyPr wrap="square">
            <a:spAutoFit/>
          </a:bodyPr>
          <a:lstStyle/>
          <a:p>
            <a:pPr algn="just">
              <a:spcBef>
                <a:spcPts val="600"/>
              </a:spcBef>
              <a:spcAft>
                <a:spcPts val="600"/>
              </a:spcAft>
            </a:pPr>
            <a:r>
              <a:rPr lang="en-US" sz="2800" b="1" smtClean="0">
                <a:latin typeface="Times New Roman" pitchFamily="18" charset="0"/>
                <a:cs typeface="Times New Roman" pitchFamily="18" charset="0"/>
              </a:rPr>
              <a:t>   </a:t>
            </a:r>
            <a:r>
              <a:rPr lang="en-US" sz="2800" b="1" smtClean="0">
                <a:solidFill>
                  <a:srgbClr val="C00000"/>
                </a:solidFill>
                <a:latin typeface="Times New Roman" pitchFamily="18" charset="0"/>
                <a:cs typeface="Times New Roman" pitchFamily="18" charset="0"/>
              </a:rPr>
              <a:t>3.3.</a:t>
            </a:r>
            <a:r>
              <a:rPr lang="vi-VN" sz="2800" b="1" smtClean="0">
                <a:solidFill>
                  <a:srgbClr val="C00000"/>
                </a:solidFill>
                <a:latin typeface="Times New Roman" pitchFamily="18" charset="0"/>
                <a:cs typeface="Times New Roman" pitchFamily="18" charset="0"/>
              </a:rPr>
              <a:t>6</a:t>
            </a:r>
            <a:r>
              <a:rPr lang="vi-VN" sz="2800" b="1">
                <a:solidFill>
                  <a:srgbClr val="C00000"/>
                </a:solidFill>
                <a:latin typeface="Times New Roman" pitchFamily="18" charset="0"/>
                <a:cs typeface="Times New Roman" pitchFamily="18" charset="0"/>
              </a:rPr>
              <a:t>. Xéc măng dầu</a:t>
            </a:r>
            <a:endParaRPr lang="en-US" sz="2800">
              <a:solidFill>
                <a:srgbClr val="C00000"/>
              </a:solidFill>
              <a:latin typeface="Times New Roman" pitchFamily="18" charset="0"/>
              <a:cs typeface="Times New Roman" pitchFamily="18" charset="0"/>
            </a:endParaRPr>
          </a:p>
          <a:p>
            <a:pPr algn="just">
              <a:spcBef>
                <a:spcPts val="600"/>
              </a:spcBef>
              <a:spcAft>
                <a:spcPts val="600"/>
              </a:spcAft>
            </a:pPr>
            <a:r>
              <a:rPr lang="en-US" sz="2800" smtClean="0">
                <a:latin typeface="Times New Roman" pitchFamily="18" charset="0"/>
                <a:cs typeface="Times New Roman" pitchFamily="18" charset="0"/>
              </a:rPr>
              <a:t>   </a:t>
            </a:r>
            <a:r>
              <a:rPr lang="vi-VN" sz="2800" smtClean="0">
                <a:latin typeface="Times New Roman" pitchFamily="18" charset="0"/>
                <a:cs typeface="Times New Roman" pitchFamily="18" charset="0"/>
              </a:rPr>
              <a:t>Xéc </a:t>
            </a:r>
            <a:r>
              <a:rPr lang="vi-VN" sz="2800">
                <a:latin typeface="Times New Roman" pitchFamily="18" charset="0"/>
                <a:cs typeface="Times New Roman" pitchFamily="18" charset="0"/>
              </a:rPr>
              <a:t>măng dầu có tác dụng gạc dầu bám ở vách xylanh về carter và phân bố lớp dầu mỏng bôi trơn cho xéc măng khí và xylanh.</a:t>
            </a:r>
            <a:endParaRPr lang="en-US" sz="2800" b="1">
              <a:latin typeface="Times New Roman" pitchFamily="18" charset="0"/>
              <a:cs typeface="Times New Roman" pitchFamily="18" charset="0"/>
            </a:endParaRPr>
          </a:p>
        </p:txBody>
      </p:sp>
      <p:pic>
        <p:nvPicPr>
          <p:cNvPr id="3074"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69776" y="2334170"/>
            <a:ext cx="8604448" cy="40926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6" descr="14-1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5576" y="1447800"/>
            <a:ext cx="7632848" cy="4756150"/>
          </a:xfrm>
          <a:prstGeom prst="rect">
            <a:avLst/>
          </a:prstGeom>
          <a:noFill/>
          <a:ln w="9525">
            <a:solidFill>
              <a:schemeClr val="accent2"/>
            </a:solidFill>
            <a:miter lim="800000"/>
            <a:headEnd/>
            <a:tailEnd/>
          </a:ln>
          <a:effectLst>
            <a:outerShdw dist="107763" dir="2700000" algn="ctr" rotWithShape="0">
              <a:srgbClr val="3399FF"/>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43438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iterate type="lt">
                                    <p:tmPct val="5000"/>
                                  </p:iterate>
                                  <p:childTnLst>
                                    <p:set>
                                      <p:cBhvr>
                                        <p:cTn id="6" dur="1" fill="hold">
                                          <p:stCondLst>
                                            <p:cond delay="0"/>
                                          </p:stCondLst>
                                        </p:cTn>
                                        <p:tgtEl>
                                          <p:spTgt spid="8"/>
                                        </p:tgtEl>
                                        <p:attrNameLst>
                                          <p:attrName>style.visibility</p:attrName>
                                        </p:attrNameLst>
                                      </p:cBhvr>
                                      <p:to>
                                        <p:strVal val="visible"/>
                                      </p:to>
                                    </p:set>
                                    <p:anim calcmode="lin" valueType="num">
                                      <p:cBhvr>
                                        <p:cTn id="7" dur="1000" fill="hold"/>
                                        <p:tgtEl>
                                          <p:spTgt spid="8"/>
                                        </p:tgtEl>
                                        <p:attrNameLst>
                                          <p:attrName>ppt_w</p:attrName>
                                        </p:attrNameLst>
                                      </p:cBhvr>
                                      <p:tavLst>
                                        <p:tav tm="0">
                                          <p:val>
                                            <p:fltVal val="0"/>
                                          </p:val>
                                        </p:tav>
                                        <p:tav tm="100000">
                                          <p:val>
                                            <p:strVal val="#ppt_w"/>
                                          </p:val>
                                        </p:tav>
                                      </p:tavLst>
                                    </p:anim>
                                    <p:anim calcmode="lin" valueType="num">
                                      <p:cBhvr>
                                        <p:cTn id="8" dur="1000" fill="hold"/>
                                        <p:tgtEl>
                                          <p:spTgt spid="8"/>
                                        </p:tgtEl>
                                        <p:attrNameLst>
                                          <p:attrName>ppt_h</p:attrName>
                                        </p:attrNameLst>
                                      </p:cBhvr>
                                      <p:tavLst>
                                        <p:tav tm="0">
                                          <p:val>
                                            <p:fltVal val="0"/>
                                          </p:val>
                                        </p:tav>
                                        <p:tav tm="100000">
                                          <p:val>
                                            <p:strVal val="#ppt_h"/>
                                          </p:val>
                                        </p:tav>
                                      </p:tavLst>
                                    </p:anim>
                                    <p:anim calcmode="lin" valueType="num">
                                      <p:cBhvr>
                                        <p:cTn id="9" dur="1000" fill="hold"/>
                                        <p:tgtEl>
                                          <p:spTgt spid="8"/>
                                        </p:tgtEl>
                                        <p:attrNameLst>
                                          <p:attrName>style.rotation</p:attrName>
                                        </p:attrNameLst>
                                      </p:cBhvr>
                                      <p:tavLst>
                                        <p:tav tm="0">
                                          <p:val>
                                            <p:fltVal val="90"/>
                                          </p:val>
                                        </p:tav>
                                        <p:tav tm="100000">
                                          <p:val>
                                            <p:fltVal val="0"/>
                                          </p:val>
                                        </p:tav>
                                      </p:tavLst>
                                    </p:anim>
                                    <p:animEffect transition="in" filter="fade">
                                      <p:cBhvr>
                                        <p:cTn id="10" dur="1000"/>
                                        <p:tgtEl>
                                          <p:spTgt spid="8"/>
                                        </p:tgtEl>
                                      </p:cBhvr>
                                    </p:animEffect>
                                  </p:childTnLst>
                                </p:cTn>
                              </p:par>
                            </p:childTnLst>
                          </p:cTn>
                        </p:par>
                      </p:childTnLst>
                    </p:cTn>
                  </p:par>
                  <p:par>
                    <p:cTn id="11" fill="hold">
                      <p:stCondLst>
                        <p:cond delay="indefinite"/>
                      </p:stCondLst>
                      <p:childTnLst>
                        <p:par>
                          <p:cTn id="12" fill="hold">
                            <p:stCondLst>
                              <p:cond delay="0"/>
                            </p:stCondLst>
                            <p:childTnLst>
                              <p:par>
                                <p:cTn id="13" presetID="9" presetClass="exit" presetSubtype="0" fill="hold" nodeType="clickEffect">
                                  <p:stCondLst>
                                    <p:cond delay="0"/>
                                  </p:stCondLst>
                                  <p:iterate type="lt">
                                    <p:tmPct val="0"/>
                                  </p:iterate>
                                  <p:childTnLst>
                                    <p:animEffect transition="out" filter="dissolve">
                                      <p:cBhvr>
                                        <p:cTn id="14" dur="500"/>
                                        <p:tgtEl>
                                          <p:spTgt spid="8"/>
                                        </p:tgtEl>
                                      </p:cBhvr>
                                    </p:animEffect>
                                    <p:set>
                                      <p:cBhvr>
                                        <p:cTn id="15" dur="1" fill="hold">
                                          <p:stCondLst>
                                            <p:cond delay="4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Date Placeholder 1"/>
          <p:cNvSpPr>
            <a:spLocks noGrp="1"/>
          </p:cNvSpPr>
          <p:nvPr>
            <p:ph type="dt" sz="half" idx="10"/>
          </p:nvPr>
        </p:nvSpPr>
        <p:spPr>
          <a:xfrm>
            <a:off x="304800" y="6353628"/>
            <a:ext cx="2286000" cy="365125"/>
          </a:xfrm>
        </p:spPr>
        <p:txBody>
          <a:bodyPr/>
          <a:lstStyle/>
          <a:p>
            <a:r>
              <a:rPr lang="en-US" sz="1300" i="1" smtClean="0">
                <a:latin typeface="Times New Roman" pitchFamily="18" charset="0"/>
                <a:cs typeface="Times New Roman" pitchFamily="18" charset="0"/>
              </a:rPr>
              <a:t>Nguyên lý động cơ đốt trong</a:t>
            </a:r>
            <a:endParaRPr lang="en-US" sz="1300" i="1">
              <a:latin typeface="Times New Roman" pitchFamily="18" charset="0"/>
              <a:cs typeface="Times New Roman" pitchFamily="18" charset="0"/>
            </a:endParaRPr>
          </a:p>
        </p:txBody>
      </p:sp>
      <p:sp>
        <p:nvSpPr>
          <p:cNvPr id="6" name="Footer Placeholder 2"/>
          <p:cNvSpPr>
            <a:spLocks noGrp="1"/>
          </p:cNvSpPr>
          <p:nvPr>
            <p:ph type="ftr" sz="quarter" idx="11"/>
          </p:nvPr>
        </p:nvSpPr>
        <p:spPr>
          <a:xfrm>
            <a:off x="3203848" y="6304235"/>
            <a:ext cx="4392488" cy="365125"/>
          </a:xfrm>
        </p:spPr>
        <p:txBody>
          <a:bodyPr/>
          <a:lstStyle/>
          <a:p>
            <a:r>
              <a:rPr lang="en-US" sz="1300" i="1" smtClean="0">
                <a:latin typeface="Times New Roman" pitchFamily="18" charset="0"/>
                <a:cs typeface="Times New Roman" pitchFamily="18" charset="0"/>
              </a:rPr>
              <a:t>Chương 3: Nhóm Piston – Trục khuỷu – Thanh truyền – Bánh đà</a:t>
            </a:r>
            <a:endParaRPr lang="en-US" sz="1300" i="1">
              <a:latin typeface="Times New Roman" pitchFamily="18" charset="0"/>
              <a:cs typeface="Times New Roman" pitchFamily="18" charset="0"/>
            </a:endParaRPr>
          </a:p>
        </p:txBody>
      </p:sp>
      <p:sp>
        <p:nvSpPr>
          <p:cNvPr id="8" name="Slide Number Placeholder 3"/>
          <p:cNvSpPr>
            <a:spLocks noGrp="1"/>
          </p:cNvSpPr>
          <p:nvPr>
            <p:ph type="sldNum" sz="quarter" idx="12"/>
          </p:nvPr>
        </p:nvSpPr>
        <p:spPr>
          <a:xfrm>
            <a:off x="7467600" y="6340475"/>
            <a:ext cx="1219200" cy="365125"/>
          </a:xfrm>
        </p:spPr>
        <p:txBody>
          <a:bodyPr/>
          <a:lstStyle/>
          <a:p>
            <a:fld id="{B6F15528-21DE-4FAA-801E-634DDDAF4B2B}" type="slidenum">
              <a:rPr lang="en-US" sz="1300" i="1" smtClean="0">
                <a:latin typeface="Times New Roman" pitchFamily="18" charset="0"/>
                <a:cs typeface="Times New Roman" pitchFamily="18" charset="0"/>
              </a:rPr>
              <a:pPr/>
              <a:t>47</a:t>
            </a:fld>
            <a:endParaRPr lang="en-US" sz="1300" i="1">
              <a:latin typeface="Times New Roman" pitchFamily="18" charset="0"/>
              <a:cs typeface="Times New Roman" pitchFamily="18" charset="0"/>
            </a:endParaRPr>
          </a:p>
        </p:txBody>
      </p:sp>
      <p:sp>
        <p:nvSpPr>
          <p:cNvPr id="2" name="Rectangle 1"/>
          <p:cNvSpPr/>
          <p:nvPr/>
        </p:nvSpPr>
        <p:spPr>
          <a:xfrm>
            <a:off x="251520" y="188640"/>
            <a:ext cx="8640960" cy="3770263"/>
          </a:xfrm>
          <a:prstGeom prst="rect">
            <a:avLst/>
          </a:prstGeom>
        </p:spPr>
        <p:txBody>
          <a:bodyPr wrap="square">
            <a:spAutoFit/>
          </a:bodyPr>
          <a:lstStyle/>
          <a:p>
            <a:pPr algn="just">
              <a:spcBef>
                <a:spcPts val="1200"/>
              </a:spcBef>
              <a:spcAft>
                <a:spcPts val="600"/>
              </a:spcAft>
            </a:pPr>
            <a:r>
              <a:rPr lang="en-US" sz="2800" smtClean="0">
                <a:latin typeface="Times New Roman" pitchFamily="18" charset="0"/>
                <a:cs typeface="Times New Roman" pitchFamily="18" charset="0"/>
              </a:rPr>
              <a:t>   </a:t>
            </a:r>
            <a:r>
              <a:rPr lang="vi-VN" sz="2800" smtClean="0">
                <a:latin typeface="Times New Roman" pitchFamily="18" charset="0"/>
                <a:cs typeface="Times New Roman" pitchFamily="18" charset="0"/>
              </a:rPr>
              <a:t>Thông </a:t>
            </a:r>
            <a:r>
              <a:rPr lang="vi-VN" sz="2800">
                <a:latin typeface="Times New Roman" pitchFamily="18" charset="0"/>
                <a:cs typeface="Times New Roman" pitchFamily="18" charset="0"/>
              </a:rPr>
              <a:t>thường </a:t>
            </a:r>
            <a:r>
              <a:rPr lang="en-US" sz="2800" smtClean="0">
                <a:latin typeface="Times New Roman" pitchFamily="18" charset="0"/>
                <a:cs typeface="Times New Roman" pitchFamily="18" charset="0"/>
              </a:rPr>
              <a:t>ở</a:t>
            </a:r>
            <a:r>
              <a:rPr lang="vi-VN" sz="2800" smtClean="0">
                <a:latin typeface="Times New Roman" pitchFamily="18" charset="0"/>
                <a:cs typeface="Times New Roman" pitchFamily="18" charset="0"/>
              </a:rPr>
              <a:t> </a:t>
            </a:r>
            <a:r>
              <a:rPr lang="vi-VN" sz="2800">
                <a:latin typeface="Times New Roman" pitchFamily="18" charset="0"/>
                <a:cs typeface="Times New Roman" pitchFamily="18" charset="0"/>
              </a:rPr>
              <a:t>xéc măng dầu hoặc ở rãnh xéc măng dầu của piston đều có rãnh thoát dầu và tiết diện xéc măng dầu có dạng lưỡi cạo gạc dầu thường gặp trong thực tế</a:t>
            </a:r>
            <a:r>
              <a:rPr lang="vi-VN" sz="2800" smtClean="0">
                <a:latin typeface="Times New Roman" pitchFamily="18" charset="0"/>
                <a:cs typeface="Times New Roman" pitchFamily="18" charset="0"/>
              </a:rPr>
              <a:t>.</a:t>
            </a:r>
            <a:endParaRPr lang="en-US" sz="2800" smtClean="0">
              <a:latin typeface="Times New Roman" pitchFamily="18" charset="0"/>
              <a:cs typeface="Times New Roman" pitchFamily="18" charset="0"/>
            </a:endParaRPr>
          </a:p>
          <a:p>
            <a:pPr algn="just">
              <a:spcBef>
                <a:spcPts val="1200"/>
              </a:spcBef>
              <a:spcAft>
                <a:spcPts val="600"/>
              </a:spcAft>
            </a:pPr>
            <a:r>
              <a:rPr lang="en-US" sz="2800" smtClean="0">
                <a:latin typeface="Times New Roman" pitchFamily="18" charset="0"/>
                <a:cs typeface="Times New Roman" pitchFamily="18" charset="0"/>
              </a:rPr>
              <a:t>   </a:t>
            </a:r>
            <a:r>
              <a:rPr lang="vi-VN" sz="2800" smtClean="0">
                <a:latin typeface="Times New Roman" pitchFamily="18" charset="0"/>
                <a:cs typeface="Times New Roman" pitchFamily="18" charset="0"/>
              </a:rPr>
              <a:t>Có </a:t>
            </a:r>
            <a:r>
              <a:rPr lang="vi-VN" sz="2800">
                <a:latin typeface="Times New Roman" pitchFamily="18" charset="0"/>
                <a:cs typeface="Times New Roman" pitchFamily="18" charset="0"/>
              </a:rPr>
              <a:t>loại xéc măng dầu tổ hợp gồm 3 chi tiết riêng lẽ, do có lò xo dạng sóng ép 2 vòng thép mỏng lên mặt dầu của rãnh nên xéc măng khi làm việc không có khe hở mặt </a:t>
            </a:r>
            <a:r>
              <a:rPr lang="vi-VN" sz="2800" smtClean="0">
                <a:latin typeface="Times New Roman" pitchFamily="18" charset="0"/>
                <a:cs typeface="Times New Roman" pitchFamily="18" charset="0"/>
              </a:rPr>
              <a:t>dầu. </a:t>
            </a:r>
            <a:r>
              <a:rPr lang="vi-VN" sz="2800">
                <a:latin typeface="Times New Roman" pitchFamily="18" charset="0"/>
                <a:cs typeface="Times New Roman" pitchFamily="18" charset="0"/>
              </a:rPr>
              <a:t>Do đó xéc măng dầu dạng tổ hợp có tác dụng ngăn dầu và giảm va đập rất tốt.</a:t>
            </a:r>
            <a:endParaRPr lang="en-US" sz="2800">
              <a:latin typeface="Times New Roman" pitchFamily="18" charset="0"/>
              <a:cs typeface="Times New Roman" pitchFamily="18" charset="0"/>
            </a:endParaRPr>
          </a:p>
        </p:txBody>
      </p:sp>
      <p:pic>
        <p:nvPicPr>
          <p:cNvPr id="7"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39752" y="250290"/>
            <a:ext cx="5491336" cy="62267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06766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iterate type="lt">
                                    <p:tmPct val="5000"/>
                                  </p:iterate>
                                  <p:childTnLst>
                                    <p:set>
                                      <p:cBhvr>
                                        <p:cTn id="6" dur="1" fill="hold">
                                          <p:stCondLst>
                                            <p:cond delay="0"/>
                                          </p:stCondLst>
                                        </p:cTn>
                                        <p:tgtEl>
                                          <p:spTgt spid="7"/>
                                        </p:tgtEl>
                                        <p:attrNameLst>
                                          <p:attrName>style.visibility</p:attrName>
                                        </p:attrNameLst>
                                      </p:cBhvr>
                                      <p:to>
                                        <p:strVal val="visible"/>
                                      </p:to>
                                    </p:set>
                                    <p:anim calcmode="lin" valueType="num">
                                      <p:cBhvr>
                                        <p:cTn id="7" dur="1000" fill="hold"/>
                                        <p:tgtEl>
                                          <p:spTgt spid="7"/>
                                        </p:tgtEl>
                                        <p:attrNameLst>
                                          <p:attrName>ppt_w</p:attrName>
                                        </p:attrNameLst>
                                      </p:cBhvr>
                                      <p:tavLst>
                                        <p:tav tm="0">
                                          <p:val>
                                            <p:fltVal val="0"/>
                                          </p:val>
                                        </p:tav>
                                        <p:tav tm="100000">
                                          <p:val>
                                            <p:strVal val="#ppt_w"/>
                                          </p:val>
                                        </p:tav>
                                      </p:tavLst>
                                    </p:anim>
                                    <p:anim calcmode="lin" valueType="num">
                                      <p:cBhvr>
                                        <p:cTn id="8" dur="1000" fill="hold"/>
                                        <p:tgtEl>
                                          <p:spTgt spid="7"/>
                                        </p:tgtEl>
                                        <p:attrNameLst>
                                          <p:attrName>ppt_h</p:attrName>
                                        </p:attrNameLst>
                                      </p:cBhvr>
                                      <p:tavLst>
                                        <p:tav tm="0">
                                          <p:val>
                                            <p:fltVal val="0"/>
                                          </p:val>
                                        </p:tav>
                                        <p:tav tm="100000">
                                          <p:val>
                                            <p:strVal val="#ppt_h"/>
                                          </p:val>
                                        </p:tav>
                                      </p:tavLst>
                                    </p:anim>
                                    <p:anim calcmode="lin" valueType="num">
                                      <p:cBhvr>
                                        <p:cTn id="9" dur="1000" fill="hold"/>
                                        <p:tgtEl>
                                          <p:spTgt spid="7"/>
                                        </p:tgtEl>
                                        <p:attrNameLst>
                                          <p:attrName>style.rotation</p:attrName>
                                        </p:attrNameLst>
                                      </p:cBhvr>
                                      <p:tavLst>
                                        <p:tav tm="0">
                                          <p:val>
                                            <p:fltVal val="90"/>
                                          </p:val>
                                        </p:tav>
                                        <p:tav tm="100000">
                                          <p:val>
                                            <p:fltVal val="0"/>
                                          </p:val>
                                        </p:tav>
                                      </p:tavLst>
                                    </p:anim>
                                    <p:animEffect transition="in" filter="fade">
                                      <p:cBhvr>
                                        <p:cTn id="10"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5" name="Date Placeholder 1"/>
          <p:cNvSpPr>
            <a:spLocks noGrp="1"/>
          </p:cNvSpPr>
          <p:nvPr>
            <p:ph type="dt" sz="half" idx="10"/>
          </p:nvPr>
        </p:nvSpPr>
        <p:spPr>
          <a:xfrm>
            <a:off x="304800" y="6353628"/>
            <a:ext cx="2286000" cy="365125"/>
          </a:xfrm>
        </p:spPr>
        <p:txBody>
          <a:bodyPr/>
          <a:lstStyle/>
          <a:p>
            <a:r>
              <a:rPr lang="en-US" sz="1300" i="1" smtClean="0">
                <a:latin typeface="Times New Roman" pitchFamily="18" charset="0"/>
                <a:cs typeface="Times New Roman" pitchFamily="18" charset="0"/>
              </a:rPr>
              <a:t>Nguyên lý động cơ đốt trong</a:t>
            </a:r>
            <a:endParaRPr lang="en-US" sz="1300" i="1">
              <a:latin typeface="Times New Roman" pitchFamily="18" charset="0"/>
              <a:cs typeface="Times New Roman" pitchFamily="18" charset="0"/>
            </a:endParaRPr>
          </a:p>
        </p:txBody>
      </p:sp>
      <p:sp>
        <p:nvSpPr>
          <p:cNvPr id="6" name="Footer Placeholder 2"/>
          <p:cNvSpPr>
            <a:spLocks noGrp="1"/>
          </p:cNvSpPr>
          <p:nvPr>
            <p:ph type="ftr" sz="quarter" idx="11"/>
          </p:nvPr>
        </p:nvSpPr>
        <p:spPr>
          <a:xfrm>
            <a:off x="3203848" y="6304235"/>
            <a:ext cx="4392488" cy="365125"/>
          </a:xfrm>
        </p:spPr>
        <p:txBody>
          <a:bodyPr/>
          <a:lstStyle/>
          <a:p>
            <a:r>
              <a:rPr lang="en-US" sz="1300" i="1" smtClean="0">
                <a:latin typeface="Times New Roman" pitchFamily="18" charset="0"/>
                <a:cs typeface="Times New Roman" pitchFamily="18" charset="0"/>
              </a:rPr>
              <a:t>Chương 3: Nhóm Piston – Trục khuỷu – Thanh truyền – Bánh đà</a:t>
            </a:r>
            <a:endParaRPr lang="en-US" sz="1300" i="1">
              <a:latin typeface="Times New Roman" pitchFamily="18" charset="0"/>
              <a:cs typeface="Times New Roman" pitchFamily="18" charset="0"/>
            </a:endParaRPr>
          </a:p>
        </p:txBody>
      </p:sp>
      <p:sp>
        <p:nvSpPr>
          <p:cNvPr id="10" name="Slide Number Placeholder 3"/>
          <p:cNvSpPr>
            <a:spLocks noGrp="1"/>
          </p:cNvSpPr>
          <p:nvPr>
            <p:ph type="sldNum" sz="quarter" idx="12"/>
          </p:nvPr>
        </p:nvSpPr>
        <p:spPr>
          <a:xfrm>
            <a:off x="7467600" y="6340475"/>
            <a:ext cx="1219200" cy="365125"/>
          </a:xfrm>
        </p:spPr>
        <p:txBody>
          <a:bodyPr/>
          <a:lstStyle/>
          <a:p>
            <a:fld id="{B6F15528-21DE-4FAA-801E-634DDDAF4B2B}" type="slidenum">
              <a:rPr lang="en-US" sz="1300" i="1" smtClean="0">
                <a:latin typeface="Times New Roman" pitchFamily="18" charset="0"/>
                <a:cs typeface="Times New Roman" pitchFamily="18" charset="0"/>
              </a:rPr>
              <a:pPr/>
              <a:t>48</a:t>
            </a:fld>
            <a:endParaRPr lang="en-US" sz="1300" i="1">
              <a:latin typeface="Times New Roman" pitchFamily="18" charset="0"/>
              <a:cs typeface="Times New Roman" pitchFamily="18" charset="0"/>
            </a:endParaRPr>
          </a:p>
        </p:txBody>
      </p:sp>
      <p:sp>
        <p:nvSpPr>
          <p:cNvPr id="2" name="Rectangle 1"/>
          <p:cNvSpPr/>
          <p:nvPr/>
        </p:nvSpPr>
        <p:spPr>
          <a:xfrm>
            <a:off x="251520" y="260648"/>
            <a:ext cx="8712968" cy="4154984"/>
          </a:xfrm>
          <a:prstGeom prst="rect">
            <a:avLst/>
          </a:prstGeom>
        </p:spPr>
        <p:txBody>
          <a:bodyPr wrap="square">
            <a:spAutoFit/>
          </a:bodyPr>
          <a:lstStyle/>
          <a:p>
            <a:pPr algn="just">
              <a:spcBef>
                <a:spcPts val="600"/>
              </a:spcBef>
              <a:spcAft>
                <a:spcPts val="600"/>
              </a:spcAft>
            </a:pPr>
            <a:r>
              <a:rPr lang="en-US" sz="3000" b="1" smtClean="0">
                <a:solidFill>
                  <a:srgbClr val="0070C0"/>
                </a:solidFill>
                <a:latin typeface="Times New Roman" pitchFamily="18" charset="0"/>
                <a:cs typeface="Times New Roman" pitchFamily="18" charset="0"/>
              </a:rPr>
              <a:t>3.4</a:t>
            </a:r>
            <a:r>
              <a:rPr lang="vi-VN" sz="3000" b="1" smtClean="0">
                <a:solidFill>
                  <a:srgbClr val="0070C0"/>
                </a:solidFill>
                <a:latin typeface="Times New Roman" pitchFamily="18" charset="0"/>
                <a:cs typeface="Times New Roman" pitchFamily="18" charset="0"/>
              </a:rPr>
              <a:t>.  </a:t>
            </a:r>
            <a:r>
              <a:rPr lang="vi-VN" sz="3000" b="1">
                <a:solidFill>
                  <a:srgbClr val="0070C0"/>
                </a:solidFill>
                <a:latin typeface="Times New Roman" pitchFamily="18" charset="0"/>
                <a:cs typeface="Times New Roman" pitchFamily="18" charset="0"/>
              </a:rPr>
              <a:t>THANH TRUYỀN</a:t>
            </a:r>
            <a:endParaRPr lang="en-US" sz="3000">
              <a:solidFill>
                <a:srgbClr val="0070C0"/>
              </a:solidFill>
              <a:latin typeface="Times New Roman" pitchFamily="18" charset="0"/>
              <a:cs typeface="Times New Roman" pitchFamily="18" charset="0"/>
            </a:endParaRPr>
          </a:p>
          <a:p>
            <a:pPr algn="just">
              <a:spcBef>
                <a:spcPts val="600"/>
              </a:spcBef>
              <a:spcAft>
                <a:spcPts val="600"/>
              </a:spcAft>
            </a:pPr>
            <a:r>
              <a:rPr lang="en-US" sz="2800" b="1" smtClean="0">
                <a:latin typeface="Times New Roman" pitchFamily="18" charset="0"/>
                <a:cs typeface="Times New Roman" pitchFamily="18" charset="0"/>
              </a:rPr>
              <a:t>   </a:t>
            </a:r>
            <a:r>
              <a:rPr lang="en-US" sz="2800" b="1" smtClean="0">
                <a:solidFill>
                  <a:srgbClr val="C00000"/>
                </a:solidFill>
                <a:latin typeface="Times New Roman" pitchFamily="18" charset="0"/>
                <a:cs typeface="Times New Roman" pitchFamily="18" charset="0"/>
              </a:rPr>
              <a:t>3.4.</a:t>
            </a:r>
            <a:r>
              <a:rPr lang="vi-VN" sz="2800" b="1" smtClean="0">
                <a:solidFill>
                  <a:srgbClr val="C00000"/>
                </a:solidFill>
                <a:latin typeface="Times New Roman" pitchFamily="18" charset="0"/>
                <a:cs typeface="Times New Roman" pitchFamily="18" charset="0"/>
              </a:rPr>
              <a:t>1</a:t>
            </a:r>
            <a:r>
              <a:rPr lang="vi-VN" sz="2800" b="1">
                <a:solidFill>
                  <a:srgbClr val="C00000"/>
                </a:solidFill>
                <a:latin typeface="Times New Roman" pitchFamily="18" charset="0"/>
                <a:cs typeface="Times New Roman" pitchFamily="18" charset="0"/>
              </a:rPr>
              <a:t>. C</a:t>
            </a:r>
            <a:r>
              <a:rPr lang="en-US" sz="2800" b="1">
                <a:solidFill>
                  <a:srgbClr val="C00000"/>
                </a:solidFill>
                <a:latin typeface="Times New Roman" pitchFamily="18" charset="0"/>
                <a:cs typeface="Times New Roman" pitchFamily="18" charset="0"/>
              </a:rPr>
              <a:t>ô</a:t>
            </a:r>
            <a:r>
              <a:rPr lang="vi-VN" sz="2800" b="1">
                <a:solidFill>
                  <a:srgbClr val="C00000"/>
                </a:solidFill>
                <a:latin typeface="Times New Roman" pitchFamily="18" charset="0"/>
                <a:cs typeface="Times New Roman" pitchFamily="18" charset="0"/>
              </a:rPr>
              <a:t>ng </a:t>
            </a:r>
            <a:r>
              <a:rPr lang="vi-VN" sz="2800" b="1" smtClean="0">
                <a:solidFill>
                  <a:srgbClr val="C00000"/>
                </a:solidFill>
                <a:latin typeface="Times New Roman" pitchFamily="18" charset="0"/>
                <a:cs typeface="Times New Roman" pitchFamily="18" charset="0"/>
              </a:rPr>
              <a:t>d</a:t>
            </a:r>
            <a:r>
              <a:rPr lang="en-US" sz="2800" b="1">
                <a:solidFill>
                  <a:srgbClr val="C00000"/>
                </a:solidFill>
                <a:latin typeface="Times New Roman" pitchFamily="18" charset="0"/>
                <a:cs typeface="Times New Roman" pitchFamily="18" charset="0"/>
              </a:rPr>
              <a:t>ụ</a:t>
            </a:r>
            <a:r>
              <a:rPr lang="vi-VN" sz="2800" b="1" smtClean="0">
                <a:solidFill>
                  <a:srgbClr val="C00000"/>
                </a:solidFill>
                <a:latin typeface="Times New Roman" pitchFamily="18" charset="0"/>
                <a:cs typeface="Times New Roman" pitchFamily="18" charset="0"/>
              </a:rPr>
              <a:t>ng </a:t>
            </a:r>
            <a:endParaRPr lang="en-US" sz="2800">
              <a:solidFill>
                <a:srgbClr val="C00000"/>
              </a:solidFill>
              <a:latin typeface="Times New Roman" pitchFamily="18" charset="0"/>
              <a:cs typeface="Times New Roman" pitchFamily="18" charset="0"/>
            </a:endParaRPr>
          </a:p>
          <a:p>
            <a:pPr algn="just">
              <a:spcBef>
                <a:spcPts val="600"/>
              </a:spcBef>
              <a:spcAft>
                <a:spcPts val="600"/>
              </a:spcAft>
            </a:pPr>
            <a:r>
              <a:rPr lang="en-US" sz="2800" smtClean="0">
                <a:latin typeface="Times New Roman" pitchFamily="18" charset="0"/>
                <a:cs typeface="Times New Roman" pitchFamily="18" charset="0"/>
              </a:rPr>
              <a:t>   </a:t>
            </a:r>
            <a:r>
              <a:rPr lang="vi-VN" sz="2800" smtClean="0">
                <a:latin typeface="Times New Roman" pitchFamily="18" charset="0"/>
                <a:cs typeface="Times New Roman" pitchFamily="18" charset="0"/>
              </a:rPr>
              <a:t>+ Biến </a:t>
            </a:r>
            <a:r>
              <a:rPr lang="vi-VN" sz="2800">
                <a:latin typeface="Times New Roman" pitchFamily="18" charset="0"/>
                <a:cs typeface="Times New Roman" pitchFamily="18" charset="0"/>
              </a:rPr>
              <a:t>chuyển động tịnh tiến của piston thành chuyển động quay tròn của trục khuỷu.</a:t>
            </a:r>
            <a:endParaRPr lang="en-US" sz="2800">
              <a:latin typeface="Times New Roman" pitchFamily="18" charset="0"/>
              <a:cs typeface="Times New Roman" pitchFamily="18" charset="0"/>
            </a:endParaRPr>
          </a:p>
          <a:p>
            <a:pPr algn="just">
              <a:spcBef>
                <a:spcPts val="600"/>
              </a:spcBef>
              <a:spcAft>
                <a:spcPts val="600"/>
              </a:spcAft>
            </a:pPr>
            <a:r>
              <a:rPr lang="en-US" sz="2800" smtClean="0">
                <a:latin typeface="Times New Roman" pitchFamily="18" charset="0"/>
                <a:cs typeface="Times New Roman" pitchFamily="18" charset="0"/>
              </a:rPr>
              <a:t>   </a:t>
            </a:r>
            <a:r>
              <a:rPr lang="vi-VN" sz="2800" smtClean="0">
                <a:latin typeface="Times New Roman" pitchFamily="18" charset="0"/>
                <a:cs typeface="Times New Roman" pitchFamily="18" charset="0"/>
              </a:rPr>
              <a:t>+ </a:t>
            </a:r>
            <a:r>
              <a:rPr lang="vi-VN" sz="2800">
                <a:latin typeface="Times New Roman" pitchFamily="18" charset="0"/>
                <a:cs typeface="Times New Roman" pitchFamily="18" charset="0"/>
              </a:rPr>
              <a:t>Nhận lực của piston biến thành moment của trục khuỷu.</a:t>
            </a:r>
            <a:endParaRPr lang="en-US" sz="2800">
              <a:latin typeface="Times New Roman" pitchFamily="18" charset="0"/>
              <a:cs typeface="Times New Roman" pitchFamily="18" charset="0"/>
            </a:endParaRPr>
          </a:p>
          <a:p>
            <a:pPr algn="just">
              <a:spcBef>
                <a:spcPts val="600"/>
              </a:spcBef>
              <a:spcAft>
                <a:spcPts val="600"/>
              </a:spcAft>
            </a:pPr>
            <a:r>
              <a:rPr lang="en-US" sz="2800" smtClean="0">
                <a:latin typeface="Times New Roman" pitchFamily="18" charset="0"/>
                <a:cs typeface="Times New Roman" pitchFamily="18" charset="0"/>
              </a:rPr>
              <a:t>   </a:t>
            </a:r>
            <a:r>
              <a:rPr lang="vi-VN" sz="2800" smtClean="0">
                <a:latin typeface="Times New Roman" pitchFamily="18" charset="0"/>
                <a:cs typeface="Times New Roman" pitchFamily="18" charset="0"/>
              </a:rPr>
              <a:t>+ Ng</a:t>
            </a:r>
            <a:r>
              <a:rPr lang="en-US" sz="2800" smtClean="0">
                <a:latin typeface="Times New Roman" pitchFamily="18" charset="0"/>
                <a:cs typeface="Times New Roman" pitchFamily="18" charset="0"/>
              </a:rPr>
              <a:t>ược</a:t>
            </a:r>
            <a:r>
              <a:rPr lang="vi-VN" sz="2800" smtClean="0">
                <a:latin typeface="Times New Roman" pitchFamily="18" charset="0"/>
                <a:cs typeface="Times New Roman" pitchFamily="18" charset="0"/>
              </a:rPr>
              <a:t> </a:t>
            </a:r>
            <a:r>
              <a:rPr lang="vi-VN" sz="2800">
                <a:latin typeface="Times New Roman" pitchFamily="18" charset="0"/>
                <a:cs typeface="Times New Roman" pitchFamily="18" charset="0"/>
              </a:rPr>
              <a:t>lại nhận lực quán tính quay tròn của trục khuỷu truyền chuyển động cho piston để thực hiện các quá trình công tác tiếp theo.</a:t>
            </a:r>
            <a:endParaRPr lang="en-US" sz="2800">
              <a:latin typeface="Times New Roman" pitchFamily="18" charset="0"/>
              <a:cs typeface="Times New Roman" pitchFamily="18" charset="0"/>
            </a:endParaRPr>
          </a:p>
        </p:txBody>
      </p:sp>
      <p:pic>
        <p:nvPicPr>
          <p:cNvPr id="7"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5576" y="1308893"/>
            <a:ext cx="7344816" cy="49909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02824764"/>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iterate type="lt">
                                    <p:tmPct val="5000"/>
                                  </p:iterate>
                                  <p:childTnLst>
                                    <p:set>
                                      <p:cBhvr>
                                        <p:cTn id="6" dur="1" fill="hold">
                                          <p:stCondLst>
                                            <p:cond delay="0"/>
                                          </p:stCondLst>
                                        </p:cTn>
                                        <p:tgtEl>
                                          <p:spTgt spid="7"/>
                                        </p:tgtEl>
                                        <p:attrNameLst>
                                          <p:attrName>style.visibility</p:attrName>
                                        </p:attrNameLst>
                                      </p:cBhvr>
                                      <p:to>
                                        <p:strVal val="visible"/>
                                      </p:to>
                                    </p:set>
                                    <p:anim calcmode="lin" valueType="num">
                                      <p:cBhvr>
                                        <p:cTn id="7" dur="1000" fill="hold"/>
                                        <p:tgtEl>
                                          <p:spTgt spid="7"/>
                                        </p:tgtEl>
                                        <p:attrNameLst>
                                          <p:attrName>ppt_w</p:attrName>
                                        </p:attrNameLst>
                                      </p:cBhvr>
                                      <p:tavLst>
                                        <p:tav tm="0">
                                          <p:val>
                                            <p:fltVal val="0"/>
                                          </p:val>
                                        </p:tav>
                                        <p:tav tm="100000">
                                          <p:val>
                                            <p:strVal val="#ppt_w"/>
                                          </p:val>
                                        </p:tav>
                                      </p:tavLst>
                                    </p:anim>
                                    <p:anim calcmode="lin" valueType="num">
                                      <p:cBhvr>
                                        <p:cTn id="8" dur="1000" fill="hold"/>
                                        <p:tgtEl>
                                          <p:spTgt spid="7"/>
                                        </p:tgtEl>
                                        <p:attrNameLst>
                                          <p:attrName>ppt_h</p:attrName>
                                        </p:attrNameLst>
                                      </p:cBhvr>
                                      <p:tavLst>
                                        <p:tav tm="0">
                                          <p:val>
                                            <p:fltVal val="0"/>
                                          </p:val>
                                        </p:tav>
                                        <p:tav tm="100000">
                                          <p:val>
                                            <p:strVal val="#ppt_h"/>
                                          </p:val>
                                        </p:tav>
                                      </p:tavLst>
                                    </p:anim>
                                    <p:anim calcmode="lin" valueType="num">
                                      <p:cBhvr>
                                        <p:cTn id="9" dur="1000" fill="hold"/>
                                        <p:tgtEl>
                                          <p:spTgt spid="7"/>
                                        </p:tgtEl>
                                        <p:attrNameLst>
                                          <p:attrName>style.rotation</p:attrName>
                                        </p:attrNameLst>
                                      </p:cBhvr>
                                      <p:tavLst>
                                        <p:tav tm="0">
                                          <p:val>
                                            <p:fltVal val="90"/>
                                          </p:val>
                                        </p:tav>
                                        <p:tav tm="100000">
                                          <p:val>
                                            <p:fltVal val="0"/>
                                          </p:val>
                                        </p:tav>
                                      </p:tavLst>
                                    </p:anim>
                                    <p:animEffect transition="in" filter="fade">
                                      <p:cBhvr>
                                        <p:cTn id="10"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Date Placeholder 1"/>
          <p:cNvSpPr>
            <a:spLocks noGrp="1"/>
          </p:cNvSpPr>
          <p:nvPr>
            <p:ph type="dt" sz="half" idx="10"/>
          </p:nvPr>
        </p:nvSpPr>
        <p:spPr>
          <a:xfrm>
            <a:off x="304800" y="6353628"/>
            <a:ext cx="2286000" cy="365125"/>
          </a:xfrm>
        </p:spPr>
        <p:txBody>
          <a:bodyPr/>
          <a:lstStyle/>
          <a:p>
            <a:r>
              <a:rPr lang="en-US" sz="1300" i="1" smtClean="0">
                <a:latin typeface="Times New Roman" pitchFamily="18" charset="0"/>
                <a:cs typeface="Times New Roman" pitchFamily="18" charset="0"/>
              </a:rPr>
              <a:t>Nguyên lý động cơ đốt trong</a:t>
            </a:r>
            <a:endParaRPr lang="en-US" sz="1300" i="1">
              <a:latin typeface="Times New Roman" pitchFamily="18" charset="0"/>
              <a:cs typeface="Times New Roman" pitchFamily="18" charset="0"/>
            </a:endParaRPr>
          </a:p>
        </p:txBody>
      </p:sp>
      <p:sp>
        <p:nvSpPr>
          <p:cNvPr id="6" name="Footer Placeholder 2"/>
          <p:cNvSpPr>
            <a:spLocks noGrp="1"/>
          </p:cNvSpPr>
          <p:nvPr>
            <p:ph type="ftr" sz="quarter" idx="11"/>
          </p:nvPr>
        </p:nvSpPr>
        <p:spPr>
          <a:xfrm>
            <a:off x="3203848" y="6304235"/>
            <a:ext cx="4392488" cy="365125"/>
          </a:xfrm>
        </p:spPr>
        <p:txBody>
          <a:bodyPr/>
          <a:lstStyle/>
          <a:p>
            <a:r>
              <a:rPr lang="en-US" sz="1300" i="1" smtClean="0">
                <a:latin typeface="Times New Roman" pitchFamily="18" charset="0"/>
                <a:cs typeface="Times New Roman" pitchFamily="18" charset="0"/>
              </a:rPr>
              <a:t>Chương 3: Nhóm Piston – Trục khuỷu – Thanh truyền – Bánh đà</a:t>
            </a:r>
            <a:endParaRPr lang="en-US" sz="1300" i="1">
              <a:latin typeface="Times New Roman" pitchFamily="18" charset="0"/>
              <a:cs typeface="Times New Roman" pitchFamily="18" charset="0"/>
            </a:endParaRPr>
          </a:p>
        </p:txBody>
      </p:sp>
      <p:sp>
        <p:nvSpPr>
          <p:cNvPr id="10" name="Slide Number Placeholder 3"/>
          <p:cNvSpPr>
            <a:spLocks noGrp="1"/>
          </p:cNvSpPr>
          <p:nvPr>
            <p:ph type="sldNum" sz="quarter" idx="12"/>
          </p:nvPr>
        </p:nvSpPr>
        <p:spPr>
          <a:xfrm>
            <a:off x="7467600" y="6340475"/>
            <a:ext cx="1219200" cy="365125"/>
          </a:xfrm>
        </p:spPr>
        <p:txBody>
          <a:bodyPr/>
          <a:lstStyle/>
          <a:p>
            <a:fld id="{B6F15528-21DE-4FAA-801E-634DDDAF4B2B}" type="slidenum">
              <a:rPr lang="en-US" sz="1300" i="1" smtClean="0">
                <a:latin typeface="Times New Roman" pitchFamily="18" charset="0"/>
                <a:cs typeface="Times New Roman" pitchFamily="18" charset="0"/>
              </a:rPr>
              <a:pPr/>
              <a:t>49</a:t>
            </a:fld>
            <a:endParaRPr lang="en-US" sz="1300" i="1">
              <a:latin typeface="Times New Roman" pitchFamily="18" charset="0"/>
              <a:cs typeface="Times New Roman" pitchFamily="18" charset="0"/>
            </a:endParaRPr>
          </a:p>
        </p:txBody>
      </p:sp>
      <p:sp>
        <p:nvSpPr>
          <p:cNvPr id="2" name="Rectangle 1"/>
          <p:cNvSpPr/>
          <p:nvPr/>
        </p:nvSpPr>
        <p:spPr>
          <a:xfrm>
            <a:off x="179512" y="188640"/>
            <a:ext cx="8712968" cy="4739759"/>
          </a:xfrm>
          <a:prstGeom prst="rect">
            <a:avLst/>
          </a:prstGeom>
        </p:spPr>
        <p:txBody>
          <a:bodyPr wrap="square">
            <a:spAutoFit/>
          </a:bodyPr>
          <a:lstStyle/>
          <a:p>
            <a:pPr algn="just">
              <a:spcBef>
                <a:spcPts val="600"/>
              </a:spcBef>
              <a:spcAft>
                <a:spcPts val="600"/>
              </a:spcAft>
            </a:pPr>
            <a:r>
              <a:rPr lang="en-US" sz="2800" b="1" smtClean="0">
                <a:latin typeface="Times New Roman" pitchFamily="18" charset="0"/>
                <a:cs typeface="Times New Roman" pitchFamily="18" charset="0"/>
              </a:rPr>
              <a:t>   </a:t>
            </a:r>
            <a:r>
              <a:rPr lang="en-US" sz="2800" b="1" smtClean="0">
                <a:solidFill>
                  <a:srgbClr val="C00000"/>
                </a:solidFill>
                <a:latin typeface="Times New Roman" pitchFamily="18" charset="0"/>
                <a:cs typeface="Times New Roman" pitchFamily="18" charset="0"/>
              </a:rPr>
              <a:t>3.4.</a:t>
            </a:r>
            <a:r>
              <a:rPr lang="vi-VN" sz="2800" b="1" smtClean="0">
                <a:solidFill>
                  <a:srgbClr val="C00000"/>
                </a:solidFill>
                <a:latin typeface="Times New Roman" pitchFamily="18" charset="0"/>
                <a:cs typeface="Times New Roman" pitchFamily="18" charset="0"/>
              </a:rPr>
              <a:t>2</a:t>
            </a:r>
            <a:r>
              <a:rPr lang="vi-VN" sz="2800" b="1">
                <a:solidFill>
                  <a:srgbClr val="C00000"/>
                </a:solidFill>
                <a:latin typeface="Times New Roman" pitchFamily="18" charset="0"/>
                <a:cs typeface="Times New Roman" pitchFamily="18" charset="0"/>
              </a:rPr>
              <a:t>. Điều kiện làm việc </a:t>
            </a:r>
            <a:endParaRPr lang="en-US" sz="2800">
              <a:solidFill>
                <a:srgbClr val="C00000"/>
              </a:solidFill>
              <a:latin typeface="Times New Roman" pitchFamily="18" charset="0"/>
              <a:cs typeface="Times New Roman" pitchFamily="18" charset="0"/>
            </a:endParaRPr>
          </a:p>
          <a:p>
            <a:pPr algn="just">
              <a:spcBef>
                <a:spcPts val="600"/>
              </a:spcBef>
              <a:spcAft>
                <a:spcPts val="600"/>
              </a:spcAft>
            </a:pPr>
            <a:r>
              <a:rPr lang="en-US" sz="2800" i="1" smtClean="0">
                <a:solidFill>
                  <a:srgbClr val="0070C0"/>
                </a:solidFill>
                <a:latin typeface="Times New Roman" pitchFamily="18" charset="0"/>
                <a:cs typeface="Times New Roman" pitchFamily="18" charset="0"/>
              </a:rPr>
              <a:t>     </a:t>
            </a:r>
            <a:r>
              <a:rPr lang="vi-VN" sz="2800" i="1" smtClean="0">
                <a:solidFill>
                  <a:srgbClr val="0070C0"/>
                </a:solidFill>
                <a:latin typeface="Times New Roman" pitchFamily="18" charset="0"/>
                <a:cs typeface="Times New Roman" pitchFamily="18" charset="0"/>
              </a:rPr>
              <a:t>Lực </a:t>
            </a:r>
            <a:r>
              <a:rPr lang="vi-VN" sz="2800" i="1">
                <a:solidFill>
                  <a:srgbClr val="0070C0"/>
                </a:solidFill>
                <a:latin typeface="Times New Roman" pitchFamily="18" charset="0"/>
                <a:cs typeface="Times New Roman" pitchFamily="18" charset="0"/>
              </a:rPr>
              <a:t>tác dụng lên thanh truyền </a:t>
            </a:r>
            <a:r>
              <a:rPr lang="vi-VN" sz="2800" i="1" smtClean="0">
                <a:solidFill>
                  <a:srgbClr val="0070C0"/>
                </a:solidFill>
                <a:latin typeface="Times New Roman" pitchFamily="18" charset="0"/>
                <a:cs typeface="Times New Roman" pitchFamily="18" charset="0"/>
              </a:rPr>
              <a:t>gồm:</a:t>
            </a:r>
            <a:endParaRPr lang="en-US" sz="2800" i="1">
              <a:solidFill>
                <a:srgbClr val="0070C0"/>
              </a:solidFill>
              <a:latin typeface="Times New Roman" pitchFamily="18" charset="0"/>
              <a:cs typeface="Times New Roman" pitchFamily="18" charset="0"/>
            </a:endParaRPr>
          </a:p>
          <a:p>
            <a:pPr algn="just">
              <a:spcBef>
                <a:spcPts val="600"/>
              </a:spcBef>
              <a:spcAft>
                <a:spcPts val="600"/>
              </a:spcAft>
            </a:pPr>
            <a:r>
              <a:rPr lang="en-US" sz="2800" smtClean="0">
                <a:latin typeface="Times New Roman" pitchFamily="18" charset="0"/>
                <a:cs typeface="Times New Roman" pitchFamily="18" charset="0"/>
              </a:rPr>
              <a:t>   </a:t>
            </a:r>
            <a:r>
              <a:rPr lang="vi-VN" sz="2800" smtClean="0">
                <a:latin typeface="Times New Roman" pitchFamily="18" charset="0"/>
                <a:cs typeface="Times New Roman" pitchFamily="18" charset="0"/>
              </a:rPr>
              <a:t>+ </a:t>
            </a:r>
            <a:r>
              <a:rPr lang="vi-VN" sz="2800">
                <a:latin typeface="Times New Roman" pitchFamily="18" charset="0"/>
                <a:cs typeface="Times New Roman" pitchFamily="18" charset="0"/>
              </a:rPr>
              <a:t>Lực khí thể Pz.</a:t>
            </a:r>
            <a:endParaRPr lang="en-US" sz="2800">
              <a:latin typeface="Times New Roman" pitchFamily="18" charset="0"/>
              <a:cs typeface="Times New Roman" pitchFamily="18" charset="0"/>
            </a:endParaRPr>
          </a:p>
          <a:p>
            <a:pPr algn="just">
              <a:spcBef>
                <a:spcPts val="600"/>
              </a:spcBef>
              <a:spcAft>
                <a:spcPts val="600"/>
              </a:spcAft>
            </a:pPr>
            <a:r>
              <a:rPr lang="en-US" sz="2800" smtClean="0">
                <a:latin typeface="Times New Roman" pitchFamily="18" charset="0"/>
                <a:cs typeface="Times New Roman" pitchFamily="18" charset="0"/>
              </a:rPr>
              <a:t>   </a:t>
            </a:r>
            <a:r>
              <a:rPr lang="vi-VN" sz="2800" smtClean="0">
                <a:latin typeface="Times New Roman" pitchFamily="18" charset="0"/>
                <a:cs typeface="Times New Roman" pitchFamily="18" charset="0"/>
              </a:rPr>
              <a:t>+ </a:t>
            </a:r>
            <a:r>
              <a:rPr lang="vi-VN" sz="2800">
                <a:latin typeface="Times New Roman" pitchFamily="18" charset="0"/>
                <a:cs typeface="Times New Roman" pitchFamily="18" charset="0"/>
              </a:rPr>
              <a:t>Lực quán tính chuyển động thẳng Pj .</a:t>
            </a:r>
            <a:endParaRPr lang="en-US" sz="2800">
              <a:latin typeface="Times New Roman" pitchFamily="18" charset="0"/>
              <a:cs typeface="Times New Roman" pitchFamily="18" charset="0"/>
            </a:endParaRPr>
          </a:p>
          <a:p>
            <a:pPr algn="just">
              <a:spcBef>
                <a:spcPts val="600"/>
              </a:spcBef>
              <a:spcAft>
                <a:spcPts val="600"/>
              </a:spcAft>
            </a:pPr>
            <a:r>
              <a:rPr lang="en-US" sz="2800" smtClean="0">
                <a:latin typeface="Times New Roman" pitchFamily="18" charset="0"/>
                <a:cs typeface="Times New Roman" pitchFamily="18" charset="0"/>
              </a:rPr>
              <a:t>   </a:t>
            </a:r>
            <a:r>
              <a:rPr lang="vi-VN" sz="2800" smtClean="0">
                <a:latin typeface="Times New Roman" pitchFamily="18" charset="0"/>
                <a:cs typeface="Times New Roman" pitchFamily="18" charset="0"/>
              </a:rPr>
              <a:t>+ </a:t>
            </a:r>
            <a:r>
              <a:rPr lang="vi-VN" sz="2800">
                <a:latin typeface="Times New Roman" pitchFamily="18" charset="0"/>
                <a:cs typeface="Times New Roman" pitchFamily="18" charset="0"/>
              </a:rPr>
              <a:t>Lực quán tính chuyển động quay P</a:t>
            </a:r>
            <a:r>
              <a:rPr lang="vi-VN" sz="2800" baseline="-25000">
                <a:latin typeface="Times New Roman" pitchFamily="18" charset="0"/>
                <a:cs typeface="Times New Roman" pitchFamily="18" charset="0"/>
              </a:rPr>
              <a:t>k</a:t>
            </a:r>
            <a:r>
              <a:rPr lang="vi-VN" sz="2800">
                <a:latin typeface="Times New Roman" pitchFamily="18" charset="0"/>
                <a:cs typeface="Times New Roman" pitchFamily="18" charset="0"/>
              </a:rPr>
              <a:t> ( do đầu to thanh truyền gây ra )</a:t>
            </a:r>
            <a:endParaRPr lang="en-US" sz="2800">
              <a:latin typeface="Times New Roman" pitchFamily="18" charset="0"/>
              <a:cs typeface="Times New Roman" pitchFamily="18" charset="0"/>
            </a:endParaRPr>
          </a:p>
          <a:p>
            <a:pPr algn="just">
              <a:spcBef>
                <a:spcPts val="600"/>
              </a:spcBef>
              <a:spcAft>
                <a:spcPts val="600"/>
              </a:spcAft>
            </a:pPr>
            <a:r>
              <a:rPr lang="en-US" sz="2800" smtClean="0">
                <a:latin typeface="Times New Roman" pitchFamily="18" charset="0"/>
                <a:cs typeface="Times New Roman" pitchFamily="18" charset="0"/>
              </a:rPr>
              <a:t>   </a:t>
            </a:r>
            <a:r>
              <a:rPr lang="vi-VN" sz="2800" smtClean="0">
                <a:latin typeface="Times New Roman" pitchFamily="18" charset="0"/>
                <a:cs typeface="Times New Roman" pitchFamily="18" charset="0"/>
              </a:rPr>
              <a:t>Thanh </a:t>
            </a:r>
            <a:r>
              <a:rPr lang="vi-VN" sz="2800">
                <a:latin typeface="Times New Roman" pitchFamily="18" charset="0"/>
                <a:cs typeface="Times New Roman" pitchFamily="18" charset="0"/>
              </a:rPr>
              <a:t>truyền chủ yếu chịu tải trọng cơ học, tải trọng này luôn thay đổi và có tính chu </a:t>
            </a:r>
            <a:r>
              <a:rPr lang="vi-VN" sz="2800" smtClean="0">
                <a:latin typeface="Times New Roman" pitchFamily="18" charset="0"/>
                <a:cs typeface="Times New Roman" pitchFamily="18" charset="0"/>
              </a:rPr>
              <a:t>kỳ. </a:t>
            </a:r>
            <a:r>
              <a:rPr lang="vi-VN" sz="2800">
                <a:latin typeface="Times New Roman" pitchFamily="18" charset="0"/>
                <a:cs typeface="Times New Roman" pitchFamily="18" charset="0"/>
              </a:rPr>
              <a:t>Ngoài ra thanh </a:t>
            </a:r>
            <a:r>
              <a:rPr lang="vi-VN" sz="2800" smtClean="0">
                <a:latin typeface="Times New Roman" pitchFamily="18" charset="0"/>
                <a:cs typeface="Times New Roman" pitchFamily="18" charset="0"/>
              </a:rPr>
              <a:t>t</a:t>
            </a:r>
            <a:r>
              <a:rPr lang="en-US" sz="2800" smtClean="0">
                <a:latin typeface="Times New Roman" pitchFamily="18" charset="0"/>
                <a:cs typeface="Times New Roman" pitchFamily="18" charset="0"/>
              </a:rPr>
              <a:t>r</a:t>
            </a:r>
            <a:r>
              <a:rPr lang="vi-VN" sz="2800" smtClean="0">
                <a:latin typeface="Times New Roman" pitchFamily="18" charset="0"/>
                <a:cs typeface="Times New Roman" pitchFamily="18" charset="0"/>
              </a:rPr>
              <a:t>uyền </a:t>
            </a:r>
            <a:r>
              <a:rPr lang="vi-VN" sz="2800">
                <a:latin typeface="Times New Roman" pitchFamily="18" charset="0"/>
                <a:cs typeface="Times New Roman" pitchFamily="18" charset="0"/>
              </a:rPr>
              <a:t>có các ứng suất phụ khi lắp ghép và giản nở vì nhiệt.</a:t>
            </a:r>
          </a:p>
        </p:txBody>
      </p:sp>
    </p:spTree>
    <p:extLst>
      <p:ext uri="{BB962C8B-B14F-4D97-AF65-F5344CB8AC3E}">
        <p14:creationId xmlns:p14="http://schemas.microsoft.com/office/powerpoint/2010/main" val="3755151367"/>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Date Placeholder 1"/>
          <p:cNvSpPr>
            <a:spLocks noGrp="1"/>
          </p:cNvSpPr>
          <p:nvPr>
            <p:ph type="dt" sz="half" idx="10"/>
          </p:nvPr>
        </p:nvSpPr>
        <p:spPr>
          <a:xfrm>
            <a:off x="304800" y="6353628"/>
            <a:ext cx="2286000" cy="365125"/>
          </a:xfrm>
        </p:spPr>
        <p:txBody>
          <a:bodyPr/>
          <a:lstStyle/>
          <a:p>
            <a:r>
              <a:rPr lang="en-US" sz="1300" i="1" smtClean="0">
                <a:latin typeface="Times New Roman" pitchFamily="18" charset="0"/>
                <a:cs typeface="Times New Roman" pitchFamily="18" charset="0"/>
              </a:rPr>
              <a:t>Nguyên lý động cơ đốt trong</a:t>
            </a:r>
            <a:endParaRPr lang="en-US" sz="1300" i="1">
              <a:latin typeface="Times New Roman" pitchFamily="18" charset="0"/>
              <a:cs typeface="Times New Roman" pitchFamily="18" charset="0"/>
            </a:endParaRPr>
          </a:p>
        </p:txBody>
      </p:sp>
      <p:sp>
        <p:nvSpPr>
          <p:cNvPr id="6" name="Footer Placeholder 2"/>
          <p:cNvSpPr>
            <a:spLocks noGrp="1"/>
          </p:cNvSpPr>
          <p:nvPr>
            <p:ph type="ftr" sz="quarter" idx="11"/>
          </p:nvPr>
        </p:nvSpPr>
        <p:spPr>
          <a:xfrm>
            <a:off x="3203848" y="6304235"/>
            <a:ext cx="4392488" cy="365125"/>
          </a:xfrm>
        </p:spPr>
        <p:txBody>
          <a:bodyPr/>
          <a:lstStyle/>
          <a:p>
            <a:r>
              <a:rPr lang="en-US" sz="1300" i="1" smtClean="0">
                <a:latin typeface="Times New Roman" pitchFamily="18" charset="0"/>
                <a:cs typeface="Times New Roman" pitchFamily="18" charset="0"/>
              </a:rPr>
              <a:t>Chương 3: Nhóm Piston – Trục khuỷu – Thanh truyền – Bánh đà</a:t>
            </a:r>
            <a:endParaRPr lang="en-US" sz="1300" i="1">
              <a:latin typeface="Times New Roman" pitchFamily="18" charset="0"/>
              <a:cs typeface="Times New Roman" pitchFamily="18" charset="0"/>
            </a:endParaRPr>
          </a:p>
        </p:txBody>
      </p:sp>
      <p:sp>
        <p:nvSpPr>
          <p:cNvPr id="10" name="Slide Number Placeholder 3"/>
          <p:cNvSpPr>
            <a:spLocks noGrp="1"/>
          </p:cNvSpPr>
          <p:nvPr>
            <p:ph type="sldNum" sz="quarter" idx="12"/>
          </p:nvPr>
        </p:nvSpPr>
        <p:spPr>
          <a:xfrm>
            <a:off x="7467600" y="6340475"/>
            <a:ext cx="1219200" cy="365125"/>
          </a:xfrm>
        </p:spPr>
        <p:txBody>
          <a:bodyPr/>
          <a:lstStyle/>
          <a:p>
            <a:fld id="{B6F15528-21DE-4FAA-801E-634DDDAF4B2B}" type="slidenum">
              <a:rPr lang="en-US" sz="1300" i="1" smtClean="0">
                <a:latin typeface="Times New Roman" pitchFamily="18" charset="0"/>
                <a:cs typeface="Times New Roman" pitchFamily="18" charset="0"/>
              </a:rPr>
              <a:pPr/>
              <a:t>50</a:t>
            </a:fld>
            <a:endParaRPr lang="en-US" sz="1300" i="1">
              <a:latin typeface="Times New Roman" pitchFamily="18" charset="0"/>
              <a:cs typeface="Times New Roman" pitchFamily="18" charset="0"/>
            </a:endParaRPr>
          </a:p>
        </p:txBody>
      </p:sp>
      <p:sp>
        <p:nvSpPr>
          <p:cNvPr id="2" name="Rectangle 1"/>
          <p:cNvSpPr/>
          <p:nvPr/>
        </p:nvSpPr>
        <p:spPr>
          <a:xfrm>
            <a:off x="251520" y="116632"/>
            <a:ext cx="8640960" cy="4001095"/>
          </a:xfrm>
          <a:prstGeom prst="rect">
            <a:avLst/>
          </a:prstGeom>
        </p:spPr>
        <p:txBody>
          <a:bodyPr wrap="square">
            <a:spAutoFit/>
          </a:bodyPr>
          <a:lstStyle/>
          <a:p>
            <a:pPr algn="just">
              <a:spcBef>
                <a:spcPts val="600"/>
              </a:spcBef>
              <a:spcAft>
                <a:spcPts val="600"/>
              </a:spcAft>
            </a:pPr>
            <a:r>
              <a:rPr lang="en-US" sz="2800" b="1" smtClean="0">
                <a:latin typeface="Times New Roman" pitchFamily="18" charset="0"/>
                <a:cs typeface="Times New Roman" pitchFamily="18" charset="0"/>
              </a:rPr>
              <a:t>   </a:t>
            </a:r>
            <a:r>
              <a:rPr lang="en-US" sz="2800" b="1" smtClean="0">
                <a:solidFill>
                  <a:srgbClr val="C00000"/>
                </a:solidFill>
                <a:latin typeface="Times New Roman" pitchFamily="18" charset="0"/>
                <a:cs typeface="Times New Roman" pitchFamily="18" charset="0"/>
              </a:rPr>
              <a:t>3.4.</a:t>
            </a:r>
            <a:r>
              <a:rPr lang="vi-VN" sz="2800" b="1" smtClean="0">
                <a:solidFill>
                  <a:srgbClr val="C00000"/>
                </a:solidFill>
                <a:latin typeface="Times New Roman" pitchFamily="18" charset="0"/>
                <a:cs typeface="Times New Roman" pitchFamily="18" charset="0"/>
              </a:rPr>
              <a:t>3</a:t>
            </a:r>
            <a:r>
              <a:rPr lang="vi-VN" sz="2800" b="1">
                <a:solidFill>
                  <a:srgbClr val="C00000"/>
                </a:solidFill>
                <a:latin typeface="Times New Roman" pitchFamily="18" charset="0"/>
                <a:cs typeface="Times New Roman" pitchFamily="18" charset="0"/>
              </a:rPr>
              <a:t>. Vật liệu chế tạo</a:t>
            </a:r>
            <a:endParaRPr lang="en-US" sz="2800">
              <a:solidFill>
                <a:srgbClr val="C00000"/>
              </a:solidFill>
              <a:latin typeface="Times New Roman" pitchFamily="18" charset="0"/>
              <a:cs typeface="Times New Roman" pitchFamily="18" charset="0"/>
            </a:endParaRPr>
          </a:p>
          <a:p>
            <a:pPr algn="just">
              <a:spcBef>
                <a:spcPts val="600"/>
              </a:spcBef>
              <a:spcAft>
                <a:spcPts val="600"/>
              </a:spcAft>
            </a:pPr>
            <a:r>
              <a:rPr lang="en-US" sz="2800" smtClean="0">
                <a:latin typeface="Times New Roman" pitchFamily="18" charset="0"/>
                <a:cs typeface="Times New Roman" pitchFamily="18" charset="0"/>
              </a:rPr>
              <a:t>   </a:t>
            </a:r>
            <a:r>
              <a:rPr lang="vi-VN" sz="2800" smtClean="0">
                <a:latin typeface="Times New Roman" pitchFamily="18" charset="0"/>
                <a:cs typeface="Times New Roman" pitchFamily="18" charset="0"/>
              </a:rPr>
              <a:t>Do </a:t>
            </a:r>
            <a:r>
              <a:rPr lang="vi-VN" sz="2800">
                <a:latin typeface="Times New Roman" pitchFamily="18" charset="0"/>
                <a:cs typeface="Times New Roman" pitchFamily="18" charset="0"/>
              </a:rPr>
              <a:t>phải truyền lực lớn nên thanh tuyền phải được chế tạo bằng thép tốt, thông thường sử dụng thép hợp kim và thép cacbon.</a:t>
            </a:r>
            <a:endParaRPr lang="en-US" sz="2800">
              <a:latin typeface="Times New Roman" pitchFamily="18" charset="0"/>
              <a:cs typeface="Times New Roman" pitchFamily="18" charset="0"/>
            </a:endParaRPr>
          </a:p>
          <a:p>
            <a:pPr algn="just">
              <a:spcBef>
                <a:spcPts val="600"/>
              </a:spcBef>
              <a:spcAft>
                <a:spcPts val="600"/>
              </a:spcAft>
            </a:pPr>
            <a:r>
              <a:rPr lang="en-US" sz="2800" smtClean="0">
                <a:latin typeface="Times New Roman" pitchFamily="18" charset="0"/>
                <a:cs typeface="Times New Roman" pitchFamily="18" charset="0"/>
              </a:rPr>
              <a:t>   </a:t>
            </a:r>
            <a:r>
              <a:rPr lang="vi-VN" sz="2800" smtClean="0">
                <a:latin typeface="Times New Roman" pitchFamily="18" charset="0"/>
                <a:cs typeface="Times New Roman" pitchFamily="18" charset="0"/>
              </a:rPr>
              <a:t>+</a:t>
            </a:r>
            <a:r>
              <a:rPr lang="en-US" sz="2800" smtClean="0">
                <a:latin typeface="Times New Roman" pitchFamily="18" charset="0"/>
                <a:cs typeface="Times New Roman" pitchFamily="18" charset="0"/>
              </a:rPr>
              <a:t> </a:t>
            </a:r>
            <a:r>
              <a:rPr lang="vi-VN" sz="2800" smtClean="0">
                <a:latin typeface="Times New Roman" pitchFamily="18" charset="0"/>
                <a:cs typeface="Times New Roman" pitchFamily="18" charset="0"/>
              </a:rPr>
              <a:t>Động </a:t>
            </a:r>
            <a:r>
              <a:rPr lang="vi-VN" sz="2800">
                <a:latin typeface="Times New Roman" pitchFamily="18" charset="0"/>
                <a:cs typeface="Times New Roman" pitchFamily="18" charset="0"/>
              </a:rPr>
              <a:t>cơ tốc độ </a:t>
            </a:r>
            <a:r>
              <a:rPr lang="vi-VN" sz="2800" smtClean="0">
                <a:latin typeface="Times New Roman" pitchFamily="18" charset="0"/>
                <a:cs typeface="Times New Roman" pitchFamily="18" charset="0"/>
              </a:rPr>
              <a:t>thấp, </a:t>
            </a:r>
            <a:r>
              <a:rPr lang="vi-VN" sz="2800">
                <a:latin typeface="Times New Roman" pitchFamily="18" charset="0"/>
                <a:cs typeface="Times New Roman" pitchFamily="18" charset="0"/>
              </a:rPr>
              <a:t>tĩnh </a:t>
            </a:r>
            <a:r>
              <a:rPr lang="vi-VN" sz="2800" smtClean="0">
                <a:latin typeface="Times New Roman" pitchFamily="18" charset="0"/>
                <a:cs typeface="Times New Roman" pitchFamily="18" charset="0"/>
              </a:rPr>
              <a:t>tại: </a:t>
            </a:r>
            <a:r>
              <a:rPr lang="vi-VN" sz="2800">
                <a:latin typeface="Times New Roman" pitchFamily="18" charset="0"/>
                <a:cs typeface="Times New Roman" pitchFamily="18" charset="0"/>
              </a:rPr>
              <a:t>thép cacbon CT 30, CT 35, CT 40.</a:t>
            </a:r>
            <a:endParaRPr lang="en-US" sz="2800">
              <a:latin typeface="Times New Roman" pitchFamily="18" charset="0"/>
              <a:cs typeface="Times New Roman" pitchFamily="18" charset="0"/>
            </a:endParaRPr>
          </a:p>
          <a:p>
            <a:pPr algn="just">
              <a:spcBef>
                <a:spcPts val="600"/>
              </a:spcBef>
              <a:spcAft>
                <a:spcPts val="600"/>
              </a:spcAft>
            </a:pPr>
            <a:r>
              <a:rPr lang="en-US" sz="2800" smtClean="0">
                <a:latin typeface="Times New Roman" pitchFamily="18" charset="0"/>
                <a:cs typeface="Times New Roman" pitchFamily="18" charset="0"/>
              </a:rPr>
              <a:t>   </a:t>
            </a:r>
            <a:r>
              <a:rPr lang="vi-VN" sz="2800" smtClean="0">
                <a:latin typeface="Times New Roman" pitchFamily="18" charset="0"/>
                <a:cs typeface="Times New Roman" pitchFamily="18" charset="0"/>
              </a:rPr>
              <a:t>+</a:t>
            </a:r>
            <a:r>
              <a:rPr lang="en-US" sz="2800" smtClean="0">
                <a:latin typeface="Times New Roman" pitchFamily="18" charset="0"/>
                <a:cs typeface="Times New Roman" pitchFamily="18" charset="0"/>
              </a:rPr>
              <a:t> </a:t>
            </a:r>
            <a:r>
              <a:rPr lang="vi-VN" sz="2800" smtClean="0">
                <a:latin typeface="Times New Roman" pitchFamily="18" charset="0"/>
                <a:cs typeface="Times New Roman" pitchFamily="18" charset="0"/>
              </a:rPr>
              <a:t>Động </a:t>
            </a:r>
            <a:r>
              <a:rPr lang="vi-VN" sz="2800">
                <a:latin typeface="Times New Roman" pitchFamily="18" charset="0"/>
                <a:cs typeface="Times New Roman" pitchFamily="18" charset="0"/>
              </a:rPr>
              <a:t>cơ cao </a:t>
            </a:r>
            <a:r>
              <a:rPr lang="vi-VN" sz="2800" smtClean="0">
                <a:latin typeface="Times New Roman" pitchFamily="18" charset="0"/>
                <a:cs typeface="Times New Roman" pitchFamily="18" charset="0"/>
              </a:rPr>
              <a:t>tốc: </a:t>
            </a:r>
            <a:r>
              <a:rPr lang="vi-VN" sz="2800">
                <a:latin typeface="Times New Roman" pitchFamily="18" charset="0"/>
                <a:cs typeface="Times New Roman" pitchFamily="18" charset="0"/>
              </a:rPr>
              <a:t>thép hợp kim </a:t>
            </a:r>
            <a:r>
              <a:rPr lang="vi-VN" sz="2800" smtClean="0">
                <a:latin typeface="Times New Roman" pitchFamily="18" charset="0"/>
                <a:cs typeface="Times New Roman" pitchFamily="18" charset="0"/>
              </a:rPr>
              <a:t>Crom, Ni, Mn, </a:t>
            </a:r>
            <a:r>
              <a:rPr lang="vi-VN" sz="2800">
                <a:latin typeface="Times New Roman" pitchFamily="18" charset="0"/>
                <a:cs typeface="Times New Roman" pitchFamily="18" charset="0"/>
              </a:rPr>
              <a:t>vônphram.</a:t>
            </a:r>
            <a:endParaRPr lang="en-US" sz="2800">
              <a:latin typeface="Times New Roman" pitchFamily="18" charset="0"/>
              <a:cs typeface="Times New Roman" pitchFamily="18" charset="0"/>
            </a:endParaRPr>
          </a:p>
        </p:txBody>
      </p:sp>
    </p:spTree>
    <p:extLst>
      <p:ext uri="{BB962C8B-B14F-4D97-AF65-F5344CB8AC3E}">
        <p14:creationId xmlns:p14="http://schemas.microsoft.com/office/powerpoint/2010/main" val="382810821"/>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1"/>
          <p:cNvSpPr>
            <a:spLocks noGrp="1"/>
          </p:cNvSpPr>
          <p:nvPr>
            <p:ph type="dt" sz="half" idx="10"/>
          </p:nvPr>
        </p:nvSpPr>
        <p:spPr>
          <a:xfrm>
            <a:off x="304800" y="6353628"/>
            <a:ext cx="2286000" cy="365125"/>
          </a:xfrm>
        </p:spPr>
        <p:txBody>
          <a:bodyPr/>
          <a:lstStyle/>
          <a:p>
            <a:r>
              <a:rPr lang="en-US" sz="1300" i="1" smtClean="0">
                <a:latin typeface="Times New Roman" pitchFamily="18" charset="0"/>
                <a:cs typeface="Times New Roman" pitchFamily="18" charset="0"/>
              </a:rPr>
              <a:t>Nguyên lý động cơ đốt trong</a:t>
            </a:r>
            <a:endParaRPr lang="en-US" sz="1300" i="1">
              <a:latin typeface="Times New Roman" pitchFamily="18" charset="0"/>
              <a:cs typeface="Times New Roman" pitchFamily="18" charset="0"/>
            </a:endParaRPr>
          </a:p>
        </p:txBody>
      </p:sp>
      <p:sp>
        <p:nvSpPr>
          <p:cNvPr id="5" name="Footer Placeholder 2"/>
          <p:cNvSpPr>
            <a:spLocks noGrp="1"/>
          </p:cNvSpPr>
          <p:nvPr>
            <p:ph type="ftr" sz="quarter" idx="11"/>
          </p:nvPr>
        </p:nvSpPr>
        <p:spPr>
          <a:xfrm>
            <a:off x="3203848" y="6304235"/>
            <a:ext cx="4392488" cy="365125"/>
          </a:xfrm>
        </p:spPr>
        <p:txBody>
          <a:bodyPr/>
          <a:lstStyle/>
          <a:p>
            <a:r>
              <a:rPr lang="en-US" sz="1300" i="1" smtClean="0">
                <a:latin typeface="Times New Roman" pitchFamily="18" charset="0"/>
                <a:cs typeface="Times New Roman" pitchFamily="18" charset="0"/>
              </a:rPr>
              <a:t>Chương 3: Nhóm Piston – Trục khuỷu – Thanh truyền – Bánh đà</a:t>
            </a:r>
            <a:endParaRPr lang="en-US" sz="1300" i="1">
              <a:latin typeface="Times New Roman" pitchFamily="18" charset="0"/>
              <a:cs typeface="Times New Roman" pitchFamily="18" charset="0"/>
            </a:endParaRPr>
          </a:p>
        </p:txBody>
      </p:sp>
      <p:sp>
        <p:nvSpPr>
          <p:cNvPr id="6" name="Slide Number Placeholder 3"/>
          <p:cNvSpPr>
            <a:spLocks noGrp="1"/>
          </p:cNvSpPr>
          <p:nvPr>
            <p:ph type="sldNum" sz="quarter" idx="12"/>
          </p:nvPr>
        </p:nvSpPr>
        <p:spPr>
          <a:xfrm>
            <a:off x="7467600" y="6340475"/>
            <a:ext cx="1219200" cy="365125"/>
          </a:xfrm>
        </p:spPr>
        <p:txBody>
          <a:bodyPr/>
          <a:lstStyle/>
          <a:p>
            <a:fld id="{B6F15528-21DE-4FAA-801E-634DDDAF4B2B}" type="slidenum">
              <a:rPr lang="en-US" sz="1300" i="1" smtClean="0">
                <a:latin typeface="Times New Roman" pitchFamily="18" charset="0"/>
                <a:cs typeface="Times New Roman" pitchFamily="18" charset="0"/>
              </a:rPr>
              <a:pPr/>
              <a:t>51</a:t>
            </a:fld>
            <a:endParaRPr lang="en-US" sz="1300" i="1">
              <a:latin typeface="Times New Roman" pitchFamily="18" charset="0"/>
              <a:cs typeface="Times New Roman" pitchFamily="18" charset="0"/>
            </a:endParaRPr>
          </a:p>
        </p:txBody>
      </p:sp>
      <p:sp>
        <p:nvSpPr>
          <p:cNvPr id="2" name="Rectangle 1"/>
          <p:cNvSpPr/>
          <p:nvPr/>
        </p:nvSpPr>
        <p:spPr>
          <a:xfrm>
            <a:off x="467544" y="44624"/>
            <a:ext cx="4366901" cy="523220"/>
          </a:xfrm>
          <a:prstGeom prst="rect">
            <a:avLst/>
          </a:prstGeom>
        </p:spPr>
        <p:txBody>
          <a:bodyPr wrap="none">
            <a:spAutoFit/>
          </a:bodyPr>
          <a:lstStyle/>
          <a:p>
            <a:r>
              <a:rPr lang="en-US" sz="2800" b="1" smtClean="0">
                <a:solidFill>
                  <a:srgbClr val="C00000"/>
                </a:solidFill>
                <a:latin typeface="Times New Roman" pitchFamily="18" charset="0"/>
                <a:cs typeface="Times New Roman" pitchFamily="18" charset="0"/>
              </a:rPr>
              <a:t>3.4.</a:t>
            </a:r>
            <a:r>
              <a:rPr lang="vi-VN" sz="2800" b="1" smtClean="0">
                <a:solidFill>
                  <a:srgbClr val="C00000"/>
                </a:solidFill>
                <a:latin typeface="Times New Roman" pitchFamily="18" charset="0"/>
                <a:cs typeface="Times New Roman" pitchFamily="18" charset="0"/>
              </a:rPr>
              <a:t>4</a:t>
            </a:r>
            <a:r>
              <a:rPr lang="vi-VN" sz="2800" b="1">
                <a:solidFill>
                  <a:srgbClr val="C00000"/>
                </a:solidFill>
                <a:latin typeface="Times New Roman" pitchFamily="18" charset="0"/>
                <a:cs typeface="Times New Roman" pitchFamily="18" charset="0"/>
              </a:rPr>
              <a:t>. Kết cấu thanh truyền</a:t>
            </a:r>
            <a:endParaRPr lang="vi-VN" sz="2800">
              <a:solidFill>
                <a:srgbClr val="C00000"/>
              </a:solidFill>
              <a:latin typeface="Times New Roman" pitchFamily="18" charset="0"/>
              <a:cs typeface="Times New Roman" pitchFamily="18" charset="0"/>
            </a:endParaRPr>
          </a:p>
        </p:txBody>
      </p:sp>
      <p:pic>
        <p:nvPicPr>
          <p:cNvPr id="1026" name="Picture 2"/>
          <p:cNvPicPr>
            <a:picLocks noChangeAspect="1" noChangeArrowheads="1"/>
          </p:cNvPicPr>
          <p:nvPr/>
        </p:nvPicPr>
        <p:blipFill>
          <a:blip r:embed="rId2" cstate="print">
            <a:lum bright="-18000" contrast="30000"/>
            <a:extLst>
              <a:ext uri="{28A0092B-C50C-407E-A947-70E740481C1C}">
                <a14:useLocalDpi xmlns:a14="http://schemas.microsoft.com/office/drawing/2010/main" val="0"/>
              </a:ext>
            </a:extLst>
          </a:blip>
          <a:srcRect r="1270" b="11700"/>
          <a:stretch>
            <a:fillRect/>
          </a:stretch>
        </p:blipFill>
        <p:spPr bwMode="auto">
          <a:xfrm>
            <a:off x="107504" y="764704"/>
            <a:ext cx="8913724" cy="33667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p:cNvSpPr/>
          <p:nvPr/>
        </p:nvSpPr>
        <p:spPr>
          <a:xfrm>
            <a:off x="251520" y="4349422"/>
            <a:ext cx="8640960" cy="1969770"/>
          </a:xfrm>
          <a:prstGeom prst="rect">
            <a:avLst/>
          </a:prstGeom>
        </p:spPr>
        <p:txBody>
          <a:bodyPr wrap="square">
            <a:spAutoFit/>
          </a:bodyPr>
          <a:lstStyle/>
          <a:p>
            <a:pPr algn="just">
              <a:spcBef>
                <a:spcPts val="600"/>
              </a:spcBef>
              <a:spcAft>
                <a:spcPts val="600"/>
              </a:spcAft>
            </a:pPr>
            <a:r>
              <a:rPr lang="en-US" sz="2800" b="1">
                <a:latin typeface="Times New Roman" pitchFamily="18" charset="0"/>
                <a:cs typeface="Times New Roman" pitchFamily="18" charset="0"/>
              </a:rPr>
              <a:t> </a:t>
            </a:r>
            <a:r>
              <a:rPr lang="en-US" sz="2800" b="1" smtClean="0">
                <a:latin typeface="Times New Roman" pitchFamily="18" charset="0"/>
                <a:cs typeface="Times New Roman" pitchFamily="18" charset="0"/>
              </a:rPr>
              <a:t>  </a:t>
            </a:r>
            <a:r>
              <a:rPr lang="en-US" sz="2800" b="1" i="1" smtClean="0">
                <a:solidFill>
                  <a:srgbClr val="7030A0"/>
                </a:solidFill>
                <a:latin typeface="Times New Roman" pitchFamily="18" charset="0"/>
                <a:cs typeface="Times New Roman" pitchFamily="18" charset="0"/>
              </a:rPr>
              <a:t>3.4.4.1.</a:t>
            </a:r>
            <a:r>
              <a:rPr lang="vi-VN" sz="2800" b="1" i="1" smtClean="0">
                <a:solidFill>
                  <a:srgbClr val="7030A0"/>
                </a:solidFill>
                <a:latin typeface="Times New Roman" pitchFamily="18" charset="0"/>
                <a:cs typeface="Times New Roman" pitchFamily="18" charset="0"/>
              </a:rPr>
              <a:t> </a:t>
            </a:r>
            <a:r>
              <a:rPr lang="vi-VN" sz="2800" b="1" i="1">
                <a:solidFill>
                  <a:srgbClr val="7030A0"/>
                </a:solidFill>
                <a:latin typeface="Times New Roman" pitchFamily="18" charset="0"/>
                <a:cs typeface="Times New Roman" pitchFamily="18" charset="0"/>
              </a:rPr>
              <a:t>Đầu nhỏ thanh truyền </a:t>
            </a:r>
            <a:endParaRPr lang="en-US" sz="2800" i="1">
              <a:solidFill>
                <a:srgbClr val="7030A0"/>
              </a:solidFill>
              <a:latin typeface="Times New Roman" pitchFamily="18" charset="0"/>
              <a:cs typeface="Times New Roman" pitchFamily="18" charset="0"/>
            </a:endParaRPr>
          </a:p>
          <a:p>
            <a:pPr algn="just">
              <a:spcBef>
                <a:spcPts val="600"/>
              </a:spcBef>
              <a:spcAft>
                <a:spcPts val="600"/>
              </a:spcAft>
            </a:pPr>
            <a:r>
              <a:rPr lang="en-US" sz="2800" smtClean="0">
                <a:latin typeface="Times New Roman" pitchFamily="18" charset="0"/>
                <a:cs typeface="Times New Roman" pitchFamily="18" charset="0"/>
              </a:rPr>
              <a:t>   </a:t>
            </a:r>
            <a:r>
              <a:rPr lang="vi-VN" sz="2800" smtClean="0">
                <a:latin typeface="Times New Roman" pitchFamily="18" charset="0"/>
                <a:cs typeface="Times New Roman" pitchFamily="18" charset="0"/>
              </a:rPr>
              <a:t>Kết </a:t>
            </a:r>
            <a:r>
              <a:rPr lang="vi-VN" sz="2800">
                <a:latin typeface="Times New Roman" pitchFamily="18" charset="0"/>
                <a:cs typeface="Times New Roman" pitchFamily="18" charset="0"/>
              </a:rPr>
              <a:t>cấu đầu nhỏ thanh truyền phụ thuộc vào kích thước chốt piston và phương pháp lắp ghép chốt piston vào đầu nhỏ thanh truyền và </a:t>
            </a:r>
            <a:r>
              <a:rPr lang="vi-VN" sz="2800" smtClean="0">
                <a:latin typeface="Times New Roman" pitchFamily="18" charset="0"/>
                <a:cs typeface="Times New Roman" pitchFamily="18" charset="0"/>
              </a:rPr>
              <a:t>piston.</a:t>
            </a:r>
            <a:endParaRPr lang="en-US" sz="2800">
              <a:latin typeface="Times New Roman" pitchFamily="18" charset="0"/>
              <a:cs typeface="Times New Roman" pitchFamily="18" charset="0"/>
            </a:endParaRPr>
          </a:p>
        </p:txBody>
      </p:sp>
    </p:spTree>
    <p:extLst>
      <p:ext uri="{BB962C8B-B14F-4D97-AF65-F5344CB8AC3E}">
        <p14:creationId xmlns:p14="http://schemas.microsoft.com/office/powerpoint/2010/main" val="3582210219"/>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1"/>
          <p:cNvSpPr>
            <a:spLocks noGrp="1"/>
          </p:cNvSpPr>
          <p:nvPr>
            <p:ph type="dt" sz="half" idx="10"/>
          </p:nvPr>
        </p:nvSpPr>
        <p:spPr>
          <a:xfrm>
            <a:off x="304800" y="6353628"/>
            <a:ext cx="2286000" cy="365125"/>
          </a:xfrm>
        </p:spPr>
        <p:txBody>
          <a:bodyPr/>
          <a:lstStyle/>
          <a:p>
            <a:r>
              <a:rPr lang="en-US" sz="1300" i="1" smtClean="0">
                <a:latin typeface="Times New Roman" pitchFamily="18" charset="0"/>
                <a:cs typeface="Times New Roman" pitchFamily="18" charset="0"/>
              </a:rPr>
              <a:t>Nguyên lý động cơ đốt trong</a:t>
            </a:r>
            <a:endParaRPr lang="en-US" sz="1300" i="1">
              <a:latin typeface="Times New Roman" pitchFamily="18" charset="0"/>
              <a:cs typeface="Times New Roman" pitchFamily="18" charset="0"/>
            </a:endParaRPr>
          </a:p>
        </p:txBody>
      </p:sp>
      <p:sp>
        <p:nvSpPr>
          <p:cNvPr id="5" name="Footer Placeholder 2"/>
          <p:cNvSpPr>
            <a:spLocks noGrp="1"/>
          </p:cNvSpPr>
          <p:nvPr>
            <p:ph type="ftr" sz="quarter" idx="11"/>
          </p:nvPr>
        </p:nvSpPr>
        <p:spPr>
          <a:xfrm>
            <a:off x="3203848" y="6304235"/>
            <a:ext cx="4392488" cy="365125"/>
          </a:xfrm>
        </p:spPr>
        <p:txBody>
          <a:bodyPr/>
          <a:lstStyle/>
          <a:p>
            <a:r>
              <a:rPr lang="en-US" sz="1300" i="1" smtClean="0">
                <a:latin typeface="Times New Roman" pitchFamily="18" charset="0"/>
                <a:cs typeface="Times New Roman" pitchFamily="18" charset="0"/>
              </a:rPr>
              <a:t>Chương 3: Nhóm Piston – Trục khuỷu – Thanh truyền – Bánh đà</a:t>
            </a:r>
            <a:endParaRPr lang="en-US" sz="1300" i="1">
              <a:latin typeface="Times New Roman" pitchFamily="18" charset="0"/>
              <a:cs typeface="Times New Roman" pitchFamily="18" charset="0"/>
            </a:endParaRPr>
          </a:p>
        </p:txBody>
      </p:sp>
      <p:sp>
        <p:nvSpPr>
          <p:cNvPr id="6" name="Slide Number Placeholder 3"/>
          <p:cNvSpPr>
            <a:spLocks noGrp="1"/>
          </p:cNvSpPr>
          <p:nvPr>
            <p:ph type="sldNum" sz="quarter" idx="12"/>
          </p:nvPr>
        </p:nvSpPr>
        <p:spPr>
          <a:xfrm>
            <a:off x="7467600" y="6340475"/>
            <a:ext cx="1219200" cy="365125"/>
          </a:xfrm>
        </p:spPr>
        <p:txBody>
          <a:bodyPr/>
          <a:lstStyle/>
          <a:p>
            <a:fld id="{B6F15528-21DE-4FAA-801E-634DDDAF4B2B}" type="slidenum">
              <a:rPr lang="en-US" sz="1300" i="1" smtClean="0">
                <a:latin typeface="Times New Roman" pitchFamily="18" charset="0"/>
                <a:cs typeface="Times New Roman" pitchFamily="18" charset="0"/>
              </a:rPr>
              <a:pPr/>
              <a:t>52</a:t>
            </a:fld>
            <a:endParaRPr lang="en-US" sz="1300" i="1">
              <a:latin typeface="Times New Roman" pitchFamily="18" charset="0"/>
              <a:cs typeface="Times New Roman" pitchFamily="18" charset="0"/>
            </a:endParaRPr>
          </a:p>
        </p:txBody>
      </p:sp>
      <p:sp>
        <p:nvSpPr>
          <p:cNvPr id="2" name="Rectangle 1"/>
          <p:cNvSpPr/>
          <p:nvPr/>
        </p:nvSpPr>
        <p:spPr>
          <a:xfrm>
            <a:off x="251520" y="188640"/>
            <a:ext cx="8712968" cy="4862870"/>
          </a:xfrm>
          <a:prstGeom prst="rect">
            <a:avLst/>
          </a:prstGeom>
        </p:spPr>
        <p:txBody>
          <a:bodyPr wrap="square">
            <a:spAutoFit/>
          </a:bodyPr>
          <a:lstStyle/>
          <a:p>
            <a:pPr algn="just">
              <a:spcBef>
                <a:spcPts val="600"/>
              </a:spcBef>
              <a:spcAft>
                <a:spcPts val="600"/>
              </a:spcAft>
            </a:pPr>
            <a:r>
              <a:rPr lang="en-US" sz="2800" b="1">
                <a:latin typeface="Times New Roman" pitchFamily="18" charset="0"/>
                <a:cs typeface="Times New Roman" pitchFamily="18" charset="0"/>
              </a:rPr>
              <a:t> </a:t>
            </a:r>
            <a:r>
              <a:rPr lang="en-US" sz="2800" b="1" smtClean="0">
                <a:latin typeface="Times New Roman" pitchFamily="18" charset="0"/>
                <a:cs typeface="Times New Roman" pitchFamily="18" charset="0"/>
              </a:rPr>
              <a:t> </a:t>
            </a:r>
            <a:r>
              <a:rPr lang="en-US" sz="2800" b="1" i="1" smtClean="0">
                <a:solidFill>
                  <a:srgbClr val="7030A0"/>
                </a:solidFill>
                <a:latin typeface="Times New Roman" pitchFamily="18" charset="0"/>
                <a:cs typeface="Times New Roman" pitchFamily="18" charset="0"/>
              </a:rPr>
              <a:t>3.4.4.2.</a:t>
            </a:r>
            <a:r>
              <a:rPr lang="vi-VN" sz="2800" b="1" i="1" smtClean="0">
                <a:solidFill>
                  <a:srgbClr val="7030A0"/>
                </a:solidFill>
                <a:latin typeface="Times New Roman" pitchFamily="18" charset="0"/>
                <a:cs typeface="Times New Roman" pitchFamily="18" charset="0"/>
              </a:rPr>
              <a:t> </a:t>
            </a:r>
            <a:r>
              <a:rPr lang="vi-VN" sz="2800" b="1" i="1">
                <a:solidFill>
                  <a:srgbClr val="7030A0"/>
                </a:solidFill>
                <a:latin typeface="Times New Roman" pitchFamily="18" charset="0"/>
                <a:cs typeface="Times New Roman" pitchFamily="18" charset="0"/>
              </a:rPr>
              <a:t>Thân thanh truyền </a:t>
            </a:r>
            <a:endParaRPr lang="en-US" sz="2800" i="1">
              <a:solidFill>
                <a:srgbClr val="7030A0"/>
              </a:solidFill>
              <a:latin typeface="Times New Roman" pitchFamily="18" charset="0"/>
              <a:cs typeface="Times New Roman" pitchFamily="18" charset="0"/>
            </a:endParaRPr>
          </a:p>
          <a:p>
            <a:pPr algn="just">
              <a:spcBef>
                <a:spcPts val="600"/>
              </a:spcBef>
              <a:spcAft>
                <a:spcPts val="600"/>
              </a:spcAft>
            </a:pPr>
            <a:r>
              <a:rPr lang="en-US" sz="2800" smtClean="0">
                <a:latin typeface="Times New Roman" pitchFamily="18" charset="0"/>
                <a:cs typeface="Times New Roman" pitchFamily="18" charset="0"/>
              </a:rPr>
              <a:t>  </a:t>
            </a:r>
            <a:r>
              <a:rPr lang="vi-VN" sz="2800" smtClean="0">
                <a:latin typeface="Times New Roman" pitchFamily="18" charset="0"/>
                <a:cs typeface="Times New Roman" pitchFamily="18" charset="0"/>
              </a:rPr>
              <a:t>+ </a:t>
            </a:r>
            <a:r>
              <a:rPr lang="vi-VN" sz="2800">
                <a:latin typeface="Times New Roman" pitchFamily="18" charset="0"/>
                <a:cs typeface="Times New Roman" pitchFamily="18" charset="0"/>
              </a:rPr>
              <a:t>Chiều dài của thân thanh truyền được tính từ tâm đầu nhỏ tới tâm đầu to thanh </a:t>
            </a:r>
            <a:r>
              <a:rPr lang="vi-VN" sz="2800" smtClean="0">
                <a:latin typeface="Times New Roman" pitchFamily="18" charset="0"/>
                <a:cs typeface="Times New Roman" pitchFamily="18" charset="0"/>
              </a:rPr>
              <a:t>truyền. </a:t>
            </a:r>
            <a:endParaRPr lang="en-US" sz="2800">
              <a:latin typeface="Times New Roman" pitchFamily="18" charset="0"/>
              <a:cs typeface="Times New Roman" pitchFamily="18" charset="0"/>
            </a:endParaRPr>
          </a:p>
          <a:p>
            <a:pPr algn="just">
              <a:spcBef>
                <a:spcPts val="600"/>
              </a:spcBef>
              <a:spcAft>
                <a:spcPts val="600"/>
              </a:spcAft>
            </a:pPr>
            <a:r>
              <a:rPr lang="en-US" sz="2800" smtClean="0">
                <a:latin typeface="Times New Roman" pitchFamily="18" charset="0"/>
                <a:cs typeface="Times New Roman" pitchFamily="18" charset="0"/>
              </a:rPr>
              <a:t>  </a:t>
            </a:r>
            <a:r>
              <a:rPr lang="vi-VN" sz="2800" smtClean="0">
                <a:latin typeface="Times New Roman" pitchFamily="18" charset="0"/>
                <a:cs typeface="Times New Roman" pitchFamily="18" charset="0"/>
              </a:rPr>
              <a:t>+ </a:t>
            </a:r>
            <a:r>
              <a:rPr lang="vi-VN" sz="2800">
                <a:latin typeface="Times New Roman" pitchFamily="18" charset="0"/>
                <a:cs typeface="Times New Roman" pitchFamily="18" charset="0"/>
              </a:rPr>
              <a:t>Thân thanh truyền chịu lực phức </a:t>
            </a:r>
            <a:r>
              <a:rPr lang="vi-VN" sz="2800" smtClean="0">
                <a:latin typeface="Times New Roman" pitchFamily="18" charset="0"/>
                <a:cs typeface="Times New Roman" pitchFamily="18" charset="0"/>
              </a:rPr>
              <a:t>tạp: </a:t>
            </a:r>
            <a:r>
              <a:rPr lang="vi-VN" sz="2800">
                <a:latin typeface="Times New Roman" pitchFamily="18" charset="0"/>
                <a:cs typeface="Times New Roman" pitchFamily="18" charset="0"/>
              </a:rPr>
              <a:t>chịu kéo, nén, &amp; chịu uốn. Lực tác dụng vào thân thanh truyền phân bố theo hình ∆ và tăng dần về đầu </a:t>
            </a:r>
            <a:r>
              <a:rPr lang="vi-VN" sz="2800" smtClean="0">
                <a:latin typeface="Times New Roman" pitchFamily="18" charset="0"/>
                <a:cs typeface="Times New Roman" pitchFamily="18" charset="0"/>
              </a:rPr>
              <a:t>to. </a:t>
            </a:r>
            <a:r>
              <a:rPr lang="vi-VN" sz="2800">
                <a:latin typeface="Times New Roman" pitchFamily="18" charset="0"/>
                <a:cs typeface="Times New Roman" pitchFamily="18" charset="0"/>
              </a:rPr>
              <a:t>Để chịu lực </a:t>
            </a:r>
            <a:r>
              <a:rPr lang="vi-VN" sz="2800" smtClean="0">
                <a:latin typeface="Times New Roman" pitchFamily="18" charset="0"/>
                <a:cs typeface="Times New Roman" pitchFamily="18" charset="0"/>
              </a:rPr>
              <a:t>tốt, </a:t>
            </a:r>
            <a:r>
              <a:rPr lang="vi-VN" sz="2800">
                <a:latin typeface="Times New Roman" pitchFamily="18" charset="0"/>
                <a:cs typeface="Times New Roman" pitchFamily="18" charset="0"/>
              </a:rPr>
              <a:t>người ta chế tạo đầu to có tiết diện lớn hơn dầu nhỏ.</a:t>
            </a:r>
            <a:endParaRPr lang="en-US" sz="2800">
              <a:latin typeface="Times New Roman" pitchFamily="18" charset="0"/>
              <a:cs typeface="Times New Roman" pitchFamily="18" charset="0"/>
            </a:endParaRPr>
          </a:p>
          <a:p>
            <a:pPr algn="just">
              <a:spcBef>
                <a:spcPts val="600"/>
              </a:spcBef>
              <a:spcAft>
                <a:spcPts val="600"/>
              </a:spcAft>
            </a:pPr>
            <a:r>
              <a:rPr lang="en-US" sz="2800" smtClean="0">
                <a:latin typeface="Times New Roman" pitchFamily="18" charset="0"/>
                <a:cs typeface="Times New Roman" pitchFamily="18" charset="0"/>
              </a:rPr>
              <a:t>  </a:t>
            </a:r>
            <a:r>
              <a:rPr lang="vi-VN" sz="2800" smtClean="0">
                <a:latin typeface="Times New Roman" pitchFamily="18" charset="0"/>
                <a:cs typeface="Times New Roman" pitchFamily="18" charset="0"/>
              </a:rPr>
              <a:t>+ </a:t>
            </a:r>
            <a:r>
              <a:rPr lang="vi-VN" sz="2800">
                <a:latin typeface="Times New Roman" pitchFamily="18" charset="0"/>
                <a:cs typeface="Times New Roman" pitchFamily="18" charset="0"/>
              </a:rPr>
              <a:t>Thân thanh truyền có nhiều tiết diện khác </a:t>
            </a:r>
            <a:r>
              <a:rPr lang="vi-VN" sz="2800" smtClean="0">
                <a:latin typeface="Times New Roman" pitchFamily="18" charset="0"/>
                <a:cs typeface="Times New Roman" pitchFamily="18" charset="0"/>
              </a:rPr>
              <a:t>nhau, </a:t>
            </a:r>
            <a:r>
              <a:rPr lang="vi-VN" sz="2800">
                <a:latin typeface="Times New Roman" pitchFamily="18" charset="0"/>
                <a:cs typeface="Times New Roman" pitchFamily="18" charset="0"/>
              </a:rPr>
              <a:t>hình dáng &amp; kích thước của tiết diện ảnh hưởng đến độ cứng vững của thanh truyền.</a:t>
            </a:r>
            <a:endParaRPr lang="en-US" sz="2800">
              <a:latin typeface="Times New Roman" pitchFamily="18" charset="0"/>
              <a:cs typeface="Times New Roman" pitchFamily="18" charset="0"/>
            </a:endParaRPr>
          </a:p>
        </p:txBody>
      </p:sp>
    </p:spTree>
    <p:extLst>
      <p:ext uri="{BB962C8B-B14F-4D97-AF65-F5344CB8AC3E}">
        <p14:creationId xmlns:p14="http://schemas.microsoft.com/office/powerpoint/2010/main" val="1249074982"/>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1"/>
          <p:cNvSpPr>
            <a:spLocks noGrp="1"/>
          </p:cNvSpPr>
          <p:nvPr>
            <p:ph type="dt" sz="half" idx="10"/>
          </p:nvPr>
        </p:nvSpPr>
        <p:spPr>
          <a:xfrm>
            <a:off x="304800" y="6353628"/>
            <a:ext cx="2286000" cy="365125"/>
          </a:xfrm>
        </p:spPr>
        <p:txBody>
          <a:bodyPr/>
          <a:lstStyle/>
          <a:p>
            <a:r>
              <a:rPr lang="en-US" sz="1300" i="1" smtClean="0">
                <a:latin typeface="Times New Roman" pitchFamily="18" charset="0"/>
                <a:cs typeface="Times New Roman" pitchFamily="18" charset="0"/>
              </a:rPr>
              <a:t>Nguyên lý động cơ đốt trong</a:t>
            </a:r>
            <a:endParaRPr lang="en-US" sz="1300" i="1">
              <a:latin typeface="Times New Roman" pitchFamily="18" charset="0"/>
              <a:cs typeface="Times New Roman" pitchFamily="18" charset="0"/>
            </a:endParaRPr>
          </a:p>
        </p:txBody>
      </p:sp>
      <p:sp>
        <p:nvSpPr>
          <p:cNvPr id="5" name="Footer Placeholder 2"/>
          <p:cNvSpPr>
            <a:spLocks noGrp="1"/>
          </p:cNvSpPr>
          <p:nvPr>
            <p:ph type="ftr" sz="quarter" idx="11"/>
          </p:nvPr>
        </p:nvSpPr>
        <p:spPr>
          <a:xfrm>
            <a:off x="3203848" y="6304235"/>
            <a:ext cx="4392488" cy="365125"/>
          </a:xfrm>
        </p:spPr>
        <p:txBody>
          <a:bodyPr/>
          <a:lstStyle/>
          <a:p>
            <a:r>
              <a:rPr lang="en-US" sz="1300" i="1" smtClean="0">
                <a:latin typeface="Times New Roman" pitchFamily="18" charset="0"/>
                <a:cs typeface="Times New Roman" pitchFamily="18" charset="0"/>
              </a:rPr>
              <a:t>Chương 3: Nhóm Piston – Trục khuỷu – Thanh truyền – Bánh đà</a:t>
            </a:r>
            <a:endParaRPr lang="en-US" sz="1300" i="1">
              <a:latin typeface="Times New Roman" pitchFamily="18" charset="0"/>
              <a:cs typeface="Times New Roman" pitchFamily="18" charset="0"/>
            </a:endParaRPr>
          </a:p>
        </p:txBody>
      </p:sp>
      <p:sp>
        <p:nvSpPr>
          <p:cNvPr id="6" name="Slide Number Placeholder 3"/>
          <p:cNvSpPr>
            <a:spLocks noGrp="1"/>
          </p:cNvSpPr>
          <p:nvPr>
            <p:ph type="sldNum" sz="quarter" idx="12"/>
          </p:nvPr>
        </p:nvSpPr>
        <p:spPr>
          <a:xfrm>
            <a:off x="7467600" y="6340475"/>
            <a:ext cx="1219200" cy="365125"/>
          </a:xfrm>
        </p:spPr>
        <p:txBody>
          <a:bodyPr/>
          <a:lstStyle/>
          <a:p>
            <a:fld id="{B6F15528-21DE-4FAA-801E-634DDDAF4B2B}" type="slidenum">
              <a:rPr lang="en-US" sz="1300" i="1" smtClean="0">
                <a:latin typeface="Times New Roman" pitchFamily="18" charset="0"/>
                <a:cs typeface="Times New Roman" pitchFamily="18" charset="0"/>
              </a:rPr>
              <a:pPr/>
              <a:t>53</a:t>
            </a:fld>
            <a:endParaRPr lang="en-US" sz="1300" i="1">
              <a:latin typeface="Times New Roman" pitchFamily="18" charset="0"/>
              <a:cs typeface="Times New Roman" pitchFamily="18" charset="0"/>
            </a:endParaRPr>
          </a:p>
        </p:txBody>
      </p:sp>
      <p:sp>
        <p:nvSpPr>
          <p:cNvPr id="2" name="Rectangle 1"/>
          <p:cNvSpPr/>
          <p:nvPr/>
        </p:nvSpPr>
        <p:spPr>
          <a:xfrm>
            <a:off x="179512" y="44624"/>
            <a:ext cx="8784976" cy="4585871"/>
          </a:xfrm>
          <a:prstGeom prst="rect">
            <a:avLst/>
          </a:prstGeom>
        </p:spPr>
        <p:txBody>
          <a:bodyPr wrap="square">
            <a:spAutoFit/>
          </a:bodyPr>
          <a:lstStyle/>
          <a:p>
            <a:pPr algn="just">
              <a:spcBef>
                <a:spcPts val="600"/>
              </a:spcBef>
              <a:spcAft>
                <a:spcPts val="600"/>
              </a:spcAft>
            </a:pPr>
            <a:r>
              <a:rPr lang="en-US" sz="2800" b="1" smtClean="0">
                <a:latin typeface="Times New Roman" pitchFamily="18" charset="0"/>
                <a:cs typeface="Times New Roman" pitchFamily="18" charset="0"/>
              </a:rPr>
              <a:t>    </a:t>
            </a:r>
            <a:r>
              <a:rPr lang="vi-VN" sz="2800" b="1" i="1" smtClean="0">
                <a:solidFill>
                  <a:srgbClr val="C00000"/>
                </a:solidFill>
                <a:latin typeface="Times New Roman" pitchFamily="18" charset="0"/>
                <a:cs typeface="Times New Roman" pitchFamily="18" charset="0"/>
              </a:rPr>
              <a:t>Tiết </a:t>
            </a:r>
            <a:r>
              <a:rPr lang="vi-VN" sz="2800" b="1" i="1">
                <a:solidFill>
                  <a:srgbClr val="C00000"/>
                </a:solidFill>
                <a:latin typeface="Times New Roman" pitchFamily="18" charset="0"/>
                <a:cs typeface="Times New Roman" pitchFamily="18" charset="0"/>
              </a:rPr>
              <a:t>diện thân thanh truyền</a:t>
            </a:r>
            <a:endParaRPr lang="en-US" sz="2800" i="1">
              <a:solidFill>
                <a:srgbClr val="C00000"/>
              </a:solidFill>
              <a:latin typeface="Times New Roman" pitchFamily="18" charset="0"/>
              <a:cs typeface="Times New Roman" pitchFamily="18" charset="0"/>
            </a:endParaRPr>
          </a:p>
          <a:p>
            <a:pPr algn="just">
              <a:spcBef>
                <a:spcPts val="600"/>
              </a:spcBef>
              <a:spcAft>
                <a:spcPts val="600"/>
              </a:spcAft>
            </a:pPr>
            <a:r>
              <a:rPr lang="en-US" sz="2800" smtClean="0">
                <a:latin typeface="Times New Roman" pitchFamily="18" charset="0"/>
                <a:cs typeface="Times New Roman" pitchFamily="18" charset="0"/>
              </a:rPr>
              <a:t>   </a:t>
            </a:r>
            <a:r>
              <a:rPr lang="vi-VN" sz="2800" smtClean="0">
                <a:latin typeface="Times New Roman" pitchFamily="18" charset="0"/>
                <a:cs typeface="Times New Roman" pitchFamily="18" charset="0"/>
              </a:rPr>
              <a:t>+ </a:t>
            </a:r>
            <a:r>
              <a:rPr lang="vi-VN" sz="2800">
                <a:latin typeface="Times New Roman" pitchFamily="18" charset="0"/>
                <a:cs typeface="Times New Roman" pitchFamily="18" charset="0"/>
              </a:rPr>
              <a:t>Tiết diện tròn có dạng đơn giản, thường được dùng trong tàu thuỷ. Loại này không tận dụng quan điểm sức bền.</a:t>
            </a:r>
            <a:endParaRPr lang="en-US" sz="2800">
              <a:latin typeface="Times New Roman" pitchFamily="18" charset="0"/>
              <a:cs typeface="Times New Roman" pitchFamily="18" charset="0"/>
            </a:endParaRPr>
          </a:p>
          <a:p>
            <a:pPr algn="just">
              <a:spcBef>
                <a:spcPts val="600"/>
              </a:spcBef>
              <a:spcAft>
                <a:spcPts val="600"/>
              </a:spcAft>
            </a:pPr>
            <a:r>
              <a:rPr lang="en-US" sz="2800" smtClean="0">
                <a:latin typeface="Times New Roman" pitchFamily="18" charset="0"/>
                <a:cs typeface="Times New Roman" pitchFamily="18" charset="0"/>
              </a:rPr>
              <a:t>   </a:t>
            </a:r>
            <a:r>
              <a:rPr lang="vi-VN" sz="2800" smtClean="0">
                <a:latin typeface="Times New Roman" pitchFamily="18" charset="0"/>
                <a:cs typeface="Times New Roman" pitchFamily="18" charset="0"/>
              </a:rPr>
              <a:t>+ </a:t>
            </a:r>
            <a:r>
              <a:rPr lang="vi-VN" sz="2800">
                <a:latin typeface="Times New Roman" pitchFamily="18" charset="0"/>
                <a:cs typeface="Times New Roman" pitchFamily="18" charset="0"/>
              </a:rPr>
              <a:t>Tiết diện chữ </a:t>
            </a:r>
            <a:r>
              <a:rPr lang="vi-VN" sz="2800" b="1">
                <a:latin typeface="Times New Roman" pitchFamily="18" charset="0"/>
                <a:cs typeface="Times New Roman" pitchFamily="18" charset="0"/>
              </a:rPr>
              <a:t>I</a:t>
            </a:r>
            <a:r>
              <a:rPr lang="vi-VN" sz="2800">
                <a:latin typeface="Times New Roman" pitchFamily="18" charset="0"/>
                <a:cs typeface="Times New Roman" pitchFamily="18" charset="0"/>
              </a:rPr>
              <a:t> có sức bền theo hai phương, được dùng rất phổ biến, từ động cơ cỡ nhỏ đến động cơ cỡ </a:t>
            </a:r>
            <a:r>
              <a:rPr lang="vi-VN" sz="2800" smtClean="0">
                <a:latin typeface="Times New Roman" pitchFamily="18" charset="0"/>
                <a:cs typeface="Times New Roman" pitchFamily="18" charset="0"/>
              </a:rPr>
              <a:t>lớn.</a:t>
            </a:r>
            <a:endParaRPr lang="en-US" sz="2800">
              <a:latin typeface="Times New Roman" pitchFamily="18" charset="0"/>
              <a:cs typeface="Times New Roman" pitchFamily="18" charset="0"/>
            </a:endParaRPr>
          </a:p>
          <a:p>
            <a:pPr algn="just">
              <a:spcBef>
                <a:spcPts val="600"/>
              </a:spcBef>
              <a:spcAft>
                <a:spcPts val="600"/>
              </a:spcAft>
            </a:pPr>
            <a:r>
              <a:rPr lang="en-US" sz="2800" smtClean="0">
                <a:latin typeface="Times New Roman" pitchFamily="18" charset="0"/>
                <a:cs typeface="Times New Roman" pitchFamily="18" charset="0"/>
              </a:rPr>
              <a:t>   </a:t>
            </a:r>
            <a:r>
              <a:rPr lang="vi-VN" sz="2800" smtClean="0">
                <a:latin typeface="Times New Roman" pitchFamily="18" charset="0"/>
                <a:cs typeface="Times New Roman" pitchFamily="18" charset="0"/>
              </a:rPr>
              <a:t>+ </a:t>
            </a:r>
            <a:r>
              <a:rPr lang="vi-VN" sz="2800">
                <a:latin typeface="Times New Roman" pitchFamily="18" charset="0"/>
                <a:cs typeface="Times New Roman" pitchFamily="18" charset="0"/>
              </a:rPr>
              <a:t>Thanh truyền có tiết diện chữ  </a:t>
            </a:r>
            <a:r>
              <a:rPr lang="vi-VN" sz="2800" b="1">
                <a:latin typeface="Times New Roman" pitchFamily="18" charset="0"/>
                <a:cs typeface="Times New Roman" pitchFamily="18" charset="0"/>
              </a:rPr>
              <a:t>I</a:t>
            </a:r>
            <a:r>
              <a:rPr lang="vi-VN" sz="2800">
                <a:latin typeface="Times New Roman" pitchFamily="18" charset="0"/>
                <a:cs typeface="Times New Roman" pitchFamily="18" charset="0"/>
              </a:rPr>
              <a:t>  và khoan lỗ dầu ở giữa và làm gân để tăng cường suốt chiều dài.</a:t>
            </a:r>
            <a:endParaRPr lang="en-US" sz="2800">
              <a:latin typeface="Times New Roman" pitchFamily="18" charset="0"/>
              <a:cs typeface="Times New Roman" pitchFamily="18" charset="0"/>
            </a:endParaRPr>
          </a:p>
          <a:p>
            <a:pPr algn="just">
              <a:spcBef>
                <a:spcPts val="600"/>
              </a:spcBef>
              <a:spcAft>
                <a:spcPts val="600"/>
              </a:spcAft>
            </a:pPr>
            <a:r>
              <a:rPr lang="en-US" sz="2800" smtClean="0">
                <a:latin typeface="Times New Roman" pitchFamily="18" charset="0"/>
                <a:cs typeface="Times New Roman" pitchFamily="18" charset="0"/>
              </a:rPr>
              <a:t>   </a:t>
            </a:r>
            <a:r>
              <a:rPr lang="vi-VN" sz="2800" smtClean="0">
                <a:latin typeface="Times New Roman" pitchFamily="18" charset="0"/>
                <a:cs typeface="Times New Roman" pitchFamily="18" charset="0"/>
              </a:rPr>
              <a:t>+ </a:t>
            </a:r>
            <a:r>
              <a:rPr lang="vi-VN" sz="2800">
                <a:latin typeface="Times New Roman" pitchFamily="18" charset="0"/>
                <a:cs typeface="Times New Roman" pitchFamily="18" charset="0"/>
              </a:rPr>
              <a:t>Loại tiết diện chữ </a:t>
            </a:r>
            <a:r>
              <a:rPr lang="vi-VN" sz="2800" smtClean="0">
                <a:latin typeface="Times New Roman" pitchFamily="18" charset="0"/>
                <a:cs typeface="Times New Roman" pitchFamily="18" charset="0"/>
              </a:rPr>
              <a:t>nhật, </a:t>
            </a:r>
            <a:r>
              <a:rPr lang="vi-VN" sz="2800">
                <a:latin typeface="Times New Roman" pitchFamily="18" charset="0"/>
                <a:cs typeface="Times New Roman" pitchFamily="18" charset="0"/>
              </a:rPr>
              <a:t>ô van: có ưu điểm là dễ chế tạo , thường dùng ở động cơ xuồng máy cỡ nhỏ.</a:t>
            </a:r>
            <a:endParaRPr lang="en-US" sz="2800">
              <a:latin typeface="Times New Roman" pitchFamily="18" charset="0"/>
              <a:cs typeface="Times New Roman" pitchFamily="18" charset="0"/>
            </a:endParaRPr>
          </a:p>
        </p:txBody>
      </p:sp>
      <p:pic>
        <p:nvPicPr>
          <p:cNvPr id="2050"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082130" y="4630495"/>
            <a:ext cx="5010150" cy="160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6" descr="14-19"/>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3528" y="692684"/>
            <a:ext cx="4536504" cy="5509170"/>
          </a:xfrm>
          <a:prstGeom prst="rect">
            <a:avLst/>
          </a:prstGeom>
          <a:noFill/>
          <a:ln w="9525">
            <a:solidFill>
              <a:schemeClr val="accent2"/>
            </a:solidFill>
            <a:miter lim="800000"/>
            <a:headEnd/>
            <a:tailEnd/>
          </a:ln>
          <a:effectLst>
            <a:outerShdw dist="107763" dir="2700000" algn="ctr" rotWithShape="0">
              <a:srgbClr val="3399FF"/>
            </a:outerShdw>
          </a:effectLst>
          <a:extLst>
            <a:ext uri="{909E8E84-426E-40DD-AFC4-6F175D3DCCD1}">
              <a14:hiddenFill xmlns:a14="http://schemas.microsoft.com/office/drawing/2010/main">
                <a:solidFill>
                  <a:srgbClr val="FFFFFF"/>
                </a:solidFill>
              </a14:hiddenFill>
            </a:ext>
          </a:extLst>
        </p:spPr>
      </p:pic>
      <p:pic>
        <p:nvPicPr>
          <p:cNvPr id="8" name="Picture 4" descr="14-2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860032" y="449304"/>
            <a:ext cx="3963417" cy="6019800"/>
          </a:xfrm>
          <a:prstGeom prst="rect">
            <a:avLst/>
          </a:prstGeom>
          <a:noFill/>
          <a:ln w="9525">
            <a:solidFill>
              <a:schemeClr val="accent2"/>
            </a:solidFill>
            <a:miter lim="800000"/>
            <a:headEnd/>
            <a:tailEnd/>
          </a:ln>
          <a:effectLst>
            <a:outerShdw dist="107763" dir="2700000" algn="ctr" rotWithShape="0">
              <a:srgbClr val="3399FF"/>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85887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 presetClass="entr" presetSubtype="10" fill="hold" nodeType="after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checkerboard(across)">
                                      <p:cBhvr>
                                        <p:cTn id="13"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1"/>
          <p:cNvSpPr>
            <a:spLocks noGrp="1"/>
          </p:cNvSpPr>
          <p:nvPr>
            <p:ph type="dt" sz="half" idx="10"/>
          </p:nvPr>
        </p:nvSpPr>
        <p:spPr>
          <a:xfrm>
            <a:off x="304800" y="6353628"/>
            <a:ext cx="2286000" cy="365125"/>
          </a:xfrm>
        </p:spPr>
        <p:txBody>
          <a:bodyPr/>
          <a:lstStyle/>
          <a:p>
            <a:r>
              <a:rPr lang="en-US" sz="1300" i="1" smtClean="0">
                <a:latin typeface="Times New Roman" pitchFamily="18" charset="0"/>
                <a:cs typeface="Times New Roman" pitchFamily="18" charset="0"/>
              </a:rPr>
              <a:t>Nguyên lý động cơ đốt trong</a:t>
            </a:r>
            <a:endParaRPr lang="en-US" sz="1300" i="1">
              <a:latin typeface="Times New Roman" pitchFamily="18" charset="0"/>
              <a:cs typeface="Times New Roman" pitchFamily="18" charset="0"/>
            </a:endParaRPr>
          </a:p>
        </p:txBody>
      </p:sp>
      <p:sp>
        <p:nvSpPr>
          <p:cNvPr id="5" name="Footer Placeholder 2"/>
          <p:cNvSpPr>
            <a:spLocks noGrp="1"/>
          </p:cNvSpPr>
          <p:nvPr>
            <p:ph type="ftr" sz="quarter" idx="11"/>
          </p:nvPr>
        </p:nvSpPr>
        <p:spPr>
          <a:xfrm>
            <a:off x="3203848" y="6304235"/>
            <a:ext cx="4392488" cy="365125"/>
          </a:xfrm>
        </p:spPr>
        <p:txBody>
          <a:bodyPr/>
          <a:lstStyle/>
          <a:p>
            <a:r>
              <a:rPr lang="en-US" sz="1300" i="1" smtClean="0">
                <a:latin typeface="Times New Roman" pitchFamily="18" charset="0"/>
                <a:cs typeface="Times New Roman" pitchFamily="18" charset="0"/>
              </a:rPr>
              <a:t>Chương 3: Nhóm Piston – Trục khuỷu – Thanh truyền – Bánh đà</a:t>
            </a:r>
            <a:endParaRPr lang="en-US" sz="1300" i="1">
              <a:latin typeface="Times New Roman" pitchFamily="18" charset="0"/>
              <a:cs typeface="Times New Roman" pitchFamily="18" charset="0"/>
            </a:endParaRPr>
          </a:p>
        </p:txBody>
      </p:sp>
      <p:sp>
        <p:nvSpPr>
          <p:cNvPr id="6" name="Slide Number Placeholder 3"/>
          <p:cNvSpPr>
            <a:spLocks noGrp="1"/>
          </p:cNvSpPr>
          <p:nvPr>
            <p:ph type="sldNum" sz="quarter" idx="12"/>
          </p:nvPr>
        </p:nvSpPr>
        <p:spPr>
          <a:xfrm>
            <a:off x="7467600" y="6340475"/>
            <a:ext cx="1219200" cy="365125"/>
          </a:xfrm>
        </p:spPr>
        <p:txBody>
          <a:bodyPr/>
          <a:lstStyle/>
          <a:p>
            <a:fld id="{B6F15528-21DE-4FAA-801E-634DDDAF4B2B}" type="slidenum">
              <a:rPr lang="en-US" sz="1300" i="1" smtClean="0">
                <a:latin typeface="Times New Roman" pitchFamily="18" charset="0"/>
                <a:cs typeface="Times New Roman" pitchFamily="18" charset="0"/>
              </a:rPr>
              <a:pPr/>
              <a:t>54</a:t>
            </a:fld>
            <a:endParaRPr lang="en-US" sz="1300" i="1">
              <a:latin typeface="Times New Roman" pitchFamily="18" charset="0"/>
              <a:cs typeface="Times New Roman" pitchFamily="18" charset="0"/>
            </a:endParaRPr>
          </a:p>
        </p:txBody>
      </p:sp>
      <p:sp>
        <p:nvSpPr>
          <p:cNvPr id="2" name="Rectangle 1"/>
          <p:cNvSpPr/>
          <p:nvPr/>
        </p:nvSpPr>
        <p:spPr>
          <a:xfrm>
            <a:off x="179512" y="110237"/>
            <a:ext cx="8784976" cy="5724644"/>
          </a:xfrm>
          <a:prstGeom prst="rect">
            <a:avLst/>
          </a:prstGeom>
        </p:spPr>
        <p:txBody>
          <a:bodyPr wrap="square">
            <a:spAutoFit/>
          </a:bodyPr>
          <a:lstStyle/>
          <a:p>
            <a:pPr algn="just">
              <a:spcBef>
                <a:spcPts val="600"/>
              </a:spcBef>
              <a:spcAft>
                <a:spcPts val="600"/>
              </a:spcAft>
            </a:pPr>
            <a:r>
              <a:rPr lang="en-US" sz="2800" b="1">
                <a:solidFill>
                  <a:srgbClr val="7030A0"/>
                </a:solidFill>
                <a:latin typeface="Times New Roman" pitchFamily="18" charset="0"/>
                <a:cs typeface="Times New Roman" pitchFamily="18" charset="0"/>
              </a:rPr>
              <a:t> </a:t>
            </a:r>
            <a:r>
              <a:rPr lang="en-US" sz="2800" b="1" smtClean="0">
                <a:solidFill>
                  <a:srgbClr val="7030A0"/>
                </a:solidFill>
                <a:latin typeface="Times New Roman" pitchFamily="18" charset="0"/>
                <a:cs typeface="Times New Roman" pitchFamily="18" charset="0"/>
              </a:rPr>
              <a:t>  </a:t>
            </a:r>
            <a:r>
              <a:rPr lang="en-US" sz="2800" b="1" i="1" smtClean="0">
                <a:solidFill>
                  <a:srgbClr val="7030A0"/>
                </a:solidFill>
                <a:latin typeface="Times New Roman" pitchFamily="18" charset="0"/>
                <a:cs typeface="Times New Roman" pitchFamily="18" charset="0"/>
              </a:rPr>
              <a:t>3.4.4.3</a:t>
            </a:r>
            <a:r>
              <a:rPr lang="vi-VN" sz="2800" b="1" i="1" smtClean="0">
                <a:solidFill>
                  <a:srgbClr val="7030A0"/>
                </a:solidFill>
                <a:latin typeface="Times New Roman" pitchFamily="18" charset="0"/>
                <a:cs typeface="Times New Roman" pitchFamily="18" charset="0"/>
              </a:rPr>
              <a:t>. </a:t>
            </a:r>
            <a:r>
              <a:rPr lang="vi-VN" sz="2800" b="1" i="1">
                <a:solidFill>
                  <a:srgbClr val="7030A0"/>
                </a:solidFill>
                <a:latin typeface="Times New Roman" pitchFamily="18" charset="0"/>
                <a:cs typeface="Times New Roman" pitchFamily="18" charset="0"/>
              </a:rPr>
              <a:t>Đầu to thanh truyền </a:t>
            </a:r>
            <a:endParaRPr lang="en-US" sz="2800" b="1" i="1">
              <a:solidFill>
                <a:srgbClr val="7030A0"/>
              </a:solidFill>
              <a:latin typeface="Times New Roman" pitchFamily="18" charset="0"/>
              <a:cs typeface="Times New Roman" pitchFamily="18" charset="0"/>
            </a:endParaRPr>
          </a:p>
          <a:p>
            <a:pPr algn="just">
              <a:spcBef>
                <a:spcPts val="600"/>
              </a:spcBef>
              <a:spcAft>
                <a:spcPts val="600"/>
              </a:spcAft>
            </a:pPr>
            <a:r>
              <a:rPr lang="vi-VN" sz="2800">
                <a:latin typeface="Times New Roman" pitchFamily="18" charset="0"/>
                <a:cs typeface="Times New Roman" pitchFamily="18" charset="0"/>
              </a:rPr>
              <a:t>+ Là một ổ lắp ghép thanh truyền với chốt khuỷu. Để lắp ráp dễ dàng, đầu nhỏ thanh truyền thường được cắt 2 nửa và lắp ghép với nhau bằng bu lông hay vít cấy. Do đó bạc lót cũng chia làm 2 nửa và phải được cố định trong lỗ đầu to thanh truyền  theo kiểu vấu lưỡi gà.</a:t>
            </a:r>
            <a:endParaRPr lang="en-US" sz="2800">
              <a:latin typeface="Times New Roman" pitchFamily="18" charset="0"/>
              <a:cs typeface="Times New Roman" pitchFamily="18" charset="0"/>
            </a:endParaRPr>
          </a:p>
          <a:p>
            <a:pPr algn="just">
              <a:spcBef>
                <a:spcPts val="600"/>
              </a:spcBef>
              <a:spcAft>
                <a:spcPts val="600"/>
              </a:spcAft>
            </a:pPr>
            <a:r>
              <a:rPr lang="vi-VN" sz="2800">
                <a:latin typeface="Times New Roman" pitchFamily="18" charset="0"/>
                <a:cs typeface="Times New Roman" pitchFamily="18" charset="0"/>
              </a:rPr>
              <a:t>+ Đối với động cơ cỡ </a:t>
            </a:r>
            <a:r>
              <a:rPr lang="vi-VN" sz="2800" smtClean="0">
                <a:latin typeface="Times New Roman" pitchFamily="18" charset="0"/>
                <a:cs typeface="Times New Roman" pitchFamily="18" charset="0"/>
              </a:rPr>
              <a:t>lớn, </a:t>
            </a:r>
            <a:r>
              <a:rPr lang="vi-VN" sz="2800">
                <a:latin typeface="Times New Roman" pitchFamily="18" charset="0"/>
                <a:cs typeface="Times New Roman" pitchFamily="18" charset="0"/>
              </a:rPr>
              <a:t>để tiện khi chế tạo người ta chế tạo đầu to thanh truyền riêng rồi lắp với thân thanh </a:t>
            </a:r>
            <a:r>
              <a:rPr lang="vi-VN" sz="2800" smtClean="0">
                <a:latin typeface="Times New Roman" pitchFamily="18" charset="0"/>
                <a:cs typeface="Times New Roman" pitchFamily="18" charset="0"/>
              </a:rPr>
              <a:t>truyền.</a:t>
            </a:r>
            <a:endParaRPr lang="en-US" sz="2800">
              <a:latin typeface="Times New Roman" pitchFamily="18" charset="0"/>
              <a:cs typeface="Times New Roman" pitchFamily="18" charset="0"/>
            </a:endParaRPr>
          </a:p>
          <a:p>
            <a:pPr algn="just">
              <a:spcBef>
                <a:spcPts val="600"/>
              </a:spcBef>
              <a:spcAft>
                <a:spcPts val="600"/>
              </a:spcAft>
            </a:pPr>
            <a:r>
              <a:rPr lang="vi-VN" sz="2800">
                <a:latin typeface="Times New Roman" pitchFamily="18" charset="0"/>
                <a:cs typeface="Times New Roman" pitchFamily="18" charset="0"/>
              </a:rPr>
              <a:t>+ Nếu kích thước đầu to thanh truyền quá lớn nên đầu to thanh truyền được chia làm 2 nửa bằng mặt phẵng chéo để đút lọt vào xylanh khi lắp ráp. Khi đó mối ghép sẽ có kết cấu chịu lực cắt thay cho bulông như vấu hoặc răng khía.</a:t>
            </a:r>
            <a:endParaRPr lang="en-US" sz="2800">
              <a:latin typeface="Times New Roman" pitchFamily="18" charset="0"/>
              <a:cs typeface="Times New Roman" pitchFamily="18" charset="0"/>
            </a:endParaRPr>
          </a:p>
        </p:txBody>
      </p:sp>
    </p:spTree>
    <p:extLst>
      <p:ext uri="{BB962C8B-B14F-4D97-AF65-F5344CB8AC3E}">
        <p14:creationId xmlns:p14="http://schemas.microsoft.com/office/powerpoint/2010/main" val="2145165825"/>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1"/>
          <p:cNvSpPr>
            <a:spLocks noGrp="1"/>
          </p:cNvSpPr>
          <p:nvPr>
            <p:ph type="dt" sz="half" idx="10"/>
          </p:nvPr>
        </p:nvSpPr>
        <p:spPr>
          <a:xfrm>
            <a:off x="304800" y="6353628"/>
            <a:ext cx="2286000" cy="365125"/>
          </a:xfrm>
        </p:spPr>
        <p:txBody>
          <a:bodyPr/>
          <a:lstStyle/>
          <a:p>
            <a:r>
              <a:rPr lang="en-US" sz="1300" i="1" smtClean="0">
                <a:latin typeface="Times New Roman" pitchFamily="18" charset="0"/>
                <a:cs typeface="Times New Roman" pitchFamily="18" charset="0"/>
              </a:rPr>
              <a:t>Nguyên lý động cơ đốt trong</a:t>
            </a:r>
            <a:endParaRPr lang="en-US" sz="1300" i="1">
              <a:latin typeface="Times New Roman" pitchFamily="18" charset="0"/>
              <a:cs typeface="Times New Roman" pitchFamily="18" charset="0"/>
            </a:endParaRPr>
          </a:p>
        </p:txBody>
      </p:sp>
      <p:sp>
        <p:nvSpPr>
          <p:cNvPr id="5" name="Footer Placeholder 2"/>
          <p:cNvSpPr>
            <a:spLocks noGrp="1"/>
          </p:cNvSpPr>
          <p:nvPr>
            <p:ph type="ftr" sz="quarter" idx="11"/>
          </p:nvPr>
        </p:nvSpPr>
        <p:spPr>
          <a:xfrm>
            <a:off x="3203848" y="6304235"/>
            <a:ext cx="4392488" cy="365125"/>
          </a:xfrm>
        </p:spPr>
        <p:txBody>
          <a:bodyPr/>
          <a:lstStyle/>
          <a:p>
            <a:r>
              <a:rPr lang="en-US" sz="1300" i="1" smtClean="0">
                <a:latin typeface="Times New Roman" pitchFamily="18" charset="0"/>
                <a:cs typeface="Times New Roman" pitchFamily="18" charset="0"/>
              </a:rPr>
              <a:t>Chương 3: Nhóm Piston – Trục khuỷu – Thanh truyền – Bánh đà</a:t>
            </a:r>
            <a:endParaRPr lang="en-US" sz="1300" i="1">
              <a:latin typeface="Times New Roman" pitchFamily="18" charset="0"/>
              <a:cs typeface="Times New Roman" pitchFamily="18" charset="0"/>
            </a:endParaRPr>
          </a:p>
        </p:txBody>
      </p:sp>
      <p:sp>
        <p:nvSpPr>
          <p:cNvPr id="6" name="Slide Number Placeholder 3"/>
          <p:cNvSpPr>
            <a:spLocks noGrp="1"/>
          </p:cNvSpPr>
          <p:nvPr>
            <p:ph type="sldNum" sz="quarter" idx="12"/>
          </p:nvPr>
        </p:nvSpPr>
        <p:spPr>
          <a:xfrm>
            <a:off x="7467600" y="6340475"/>
            <a:ext cx="1219200" cy="365125"/>
          </a:xfrm>
        </p:spPr>
        <p:txBody>
          <a:bodyPr/>
          <a:lstStyle/>
          <a:p>
            <a:fld id="{B6F15528-21DE-4FAA-801E-634DDDAF4B2B}" type="slidenum">
              <a:rPr lang="en-US" sz="1300" i="1" smtClean="0">
                <a:latin typeface="Times New Roman" pitchFamily="18" charset="0"/>
                <a:cs typeface="Times New Roman" pitchFamily="18" charset="0"/>
              </a:rPr>
              <a:pPr/>
              <a:t>55</a:t>
            </a:fld>
            <a:endParaRPr lang="en-US" sz="1300" i="1">
              <a:latin typeface="Times New Roman" pitchFamily="18" charset="0"/>
              <a:cs typeface="Times New Roman" pitchFamily="18" charset="0"/>
            </a:endParaRPr>
          </a:p>
        </p:txBody>
      </p:sp>
      <p:sp>
        <p:nvSpPr>
          <p:cNvPr id="2" name="Rectangle 1"/>
          <p:cNvSpPr/>
          <p:nvPr/>
        </p:nvSpPr>
        <p:spPr>
          <a:xfrm>
            <a:off x="179512" y="188640"/>
            <a:ext cx="8784976" cy="6155531"/>
          </a:xfrm>
          <a:prstGeom prst="rect">
            <a:avLst/>
          </a:prstGeom>
        </p:spPr>
        <p:txBody>
          <a:bodyPr wrap="square">
            <a:spAutoFit/>
          </a:bodyPr>
          <a:lstStyle/>
          <a:p>
            <a:pPr algn="just">
              <a:spcBef>
                <a:spcPts val="600"/>
              </a:spcBef>
              <a:spcAft>
                <a:spcPts val="600"/>
              </a:spcAft>
            </a:pPr>
            <a:r>
              <a:rPr lang="en-US" sz="2800" smtClean="0">
                <a:latin typeface="Times New Roman" pitchFamily="18" charset="0"/>
                <a:cs typeface="Times New Roman" pitchFamily="18" charset="0"/>
              </a:rPr>
              <a:t>  </a:t>
            </a:r>
            <a:r>
              <a:rPr lang="vi-VN" sz="2800" smtClean="0">
                <a:latin typeface="Times New Roman" pitchFamily="18" charset="0"/>
                <a:cs typeface="Times New Roman" pitchFamily="18" charset="0"/>
              </a:rPr>
              <a:t>+ </a:t>
            </a:r>
            <a:r>
              <a:rPr lang="vi-VN" sz="2800">
                <a:latin typeface="Times New Roman" pitchFamily="18" charset="0"/>
                <a:cs typeface="Times New Roman" pitchFamily="18" charset="0"/>
              </a:rPr>
              <a:t>Để giảm kích thước đầu to thanh </a:t>
            </a:r>
            <a:r>
              <a:rPr lang="vi-VN" sz="2800" smtClean="0">
                <a:latin typeface="Times New Roman" pitchFamily="18" charset="0"/>
                <a:cs typeface="Times New Roman" pitchFamily="18" charset="0"/>
              </a:rPr>
              <a:t>truyền, </a:t>
            </a:r>
            <a:r>
              <a:rPr lang="vi-VN" sz="2800">
                <a:latin typeface="Times New Roman" pitchFamily="18" charset="0"/>
                <a:cs typeface="Times New Roman" pitchFamily="18" charset="0"/>
              </a:rPr>
              <a:t>có loại có kết cấu bản lề và hãm bằng </a:t>
            </a:r>
            <a:r>
              <a:rPr lang="vi-VN" sz="2800" smtClean="0">
                <a:latin typeface="Times New Roman" pitchFamily="18" charset="0"/>
                <a:cs typeface="Times New Roman" pitchFamily="18" charset="0"/>
              </a:rPr>
              <a:t>chốt</a:t>
            </a:r>
            <a:r>
              <a:rPr lang="en-US" sz="2800" smtClean="0">
                <a:latin typeface="Times New Roman" pitchFamily="18" charset="0"/>
                <a:cs typeface="Times New Roman" pitchFamily="18" charset="0"/>
              </a:rPr>
              <a:t>.</a:t>
            </a:r>
            <a:r>
              <a:rPr lang="vi-VN" sz="2800" smtClean="0">
                <a:latin typeface="Times New Roman" pitchFamily="18" charset="0"/>
                <a:cs typeface="Times New Roman" pitchFamily="18" charset="0"/>
              </a:rPr>
              <a:t> </a:t>
            </a:r>
            <a:endParaRPr lang="en-US" sz="2800">
              <a:latin typeface="Times New Roman" pitchFamily="18" charset="0"/>
              <a:cs typeface="Times New Roman" pitchFamily="18" charset="0"/>
            </a:endParaRPr>
          </a:p>
          <a:p>
            <a:pPr algn="just">
              <a:spcBef>
                <a:spcPts val="600"/>
              </a:spcBef>
              <a:spcAft>
                <a:spcPts val="600"/>
              </a:spcAft>
            </a:pPr>
            <a:r>
              <a:rPr lang="en-US" sz="2800" smtClean="0">
                <a:latin typeface="Times New Roman" pitchFamily="18" charset="0"/>
                <a:cs typeface="Times New Roman" pitchFamily="18" charset="0"/>
              </a:rPr>
              <a:t>  </a:t>
            </a:r>
            <a:r>
              <a:rPr lang="vi-VN" sz="2800" smtClean="0">
                <a:latin typeface="Times New Roman" pitchFamily="18" charset="0"/>
                <a:cs typeface="Times New Roman" pitchFamily="18" charset="0"/>
              </a:rPr>
              <a:t>+ </a:t>
            </a:r>
            <a:r>
              <a:rPr lang="vi-VN" sz="2800">
                <a:latin typeface="Times New Roman" pitchFamily="18" charset="0"/>
                <a:cs typeface="Times New Roman" pitchFamily="18" charset="0"/>
              </a:rPr>
              <a:t>Một số động cơ cỡ nhỏ thanh truyền không chia làm hai nửa do đó phải dùng ổ bi đũa và được lắp dần từng viên.</a:t>
            </a:r>
            <a:endParaRPr lang="en-US" sz="2800">
              <a:latin typeface="Times New Roman" pitchFamily="18" charset="0"/>
              <a:cs typeface="Times New Roman" pitchFamily="18" charset="0"/>
            </a:endParaRPr>
          </a:p>
          <a:p>
            <a:pPr algn="just">
              <a:spcBef>
                <a:spcPts val="600"/>
              </a:spcBef>
              <a:spcAft>
                <a:spcPts val="600"/>
              </a:spcAft>
            </a:pPr>
            <a:r>
              <a:rPr lang="en-US" sz="2800" smtClean="0">
                <a:latin typeface="Times New Roman" pitchFamily="18" charset="0"/>
                <a:cs typeface="Times New Roman" pitchFamily="18" charset="0"/>
              </a:rPr>
              <a:t>  </a:t>
            </a:r>
            <a:r>
              <a:rPr lang="vi-VN" sz="2800" smtClean="0">
                <a:latin typeface="Times New Roman" pitchFamily="18" charset="0"/>
                <a:cs typeface="Times New Roman" pitchFamily="18" charset="0"/>
              </a:rPr>
              <a:t>+ </a:t>
            </a:r>
            <a:r>
              <a:rPr lang="vi-VN" sz="2800">
                <a:latin typeface="Times New Roman" pitchFamily="18" charset="0"/>
                <a:cs typeface="Times New Roman" pitchFamily="18" charset="0"/>
              </a:rPr>
              <a:t>Có loại động cơ nhiều xylanh chữ  V  hoặc hình sao, thanh truyền của hai hàng xylanh thì khác nhau, thanh truyền phụ không lắp trục tiếp với chốt khuỷu mà lắp với chốt phụ trên đầu to thanh truyền chính. Hoặc hai thanh truyền lắp lồng với nhau trên chốt khuỷu nên một thanh truyền có đầu to dạng hình nạng.</a:t>
            </a:r>
            <a:endParaRPr lang="en-US" sz="2800">
              <a:latin typeface="Times New Roman" pitchFamily="18" charset="0"/>
              <a:cs typeface="Times New Roman" pitchFamily="18" charset="0"/>
            </a:endParaRPr>
          </a:p>
          <a:p>
            <a:pPr algn="just">
              <a:spcBef>
                <a:spcPts val="600"/>
              </a:spcBef>
              <a:spcAft>
                <a:spcPts val="600"/>
              </a:spcAft>
            </a:pPr>
            <a:r>
              <a:rPr lang="en-US" sz="2800" smtClean="0">
                <a:latin typeface="Times New Roman" pitchFamily="18" charset="0"/>
                <a:cs typeface="Times New Roman" pitchFamily="18" charset="0"/>
              </a:rPr>
              <a:t>  </a:t>
            </a:r>
            <a:r>
              <a:rPr lang="vi-VN" sz="2800" smtClean="0">
                <a:latin typeface="Times New Roman" pitchFamily="18" charset="0"/>
                <a:cs typeface="Times New Roman" pitchFamily="18" charset="0"/>
              </a:rPr>
              <a:t>+ </a:t>
            </a:r>
            <a:r>
              <a:rPr lang="vi-VN" sz="2800">
                <a:latin typeface="Times New Roman" pitchFamily="18" charset="0"/>
                <a:cs typeface="Times New Roman" pitchFamily="18" charset="0"/>
              </a:rPr>
              <a:t>Đối với có trục khuỷu trốn </a:t>
            </a:r>
            <a:r>
              <a:rPr lang="vi-VN" sz="2800" smtClean="0">
                <a:latin typeface="Times New Roman" pitchFamily="18" charset="0"/>
                <a:cs typeface="Times New Roman" pitchFamily="18" charset="0"/>
              </a:rPr>
              <a:t>cổ, </a:t>
            </a:r>
            <a:r>
              <a:rPr lang="vi-VN" sz="2800">
                <a:latin typeface="Times New Roman" pitchFamily="18" charset="0"/>
                <a:cs typeface="Times New Roman" pitchFamily="18" charset="0"/>
              </a:rPr>
              <a:t>để bố trí khoảng cách giữa các xylanh hợp lý, chiều dày đầu to không đối xứng qua mặt phẳng dọc của thân thanh truyền.</a:t>
            </a:r>
            <a:endParaRPr lang="en-US" sz="2800">
              <a:latin typeface="Times New Roman" pitchFamily="18" charset="0"/>
              <a:cs typeface="Times New Roman" pitchFamily="18" charset="0"/>
            </a:endParaRPr>
          </a:p>
        </p:txBody>
      </p:sp>
    </p:spTree>
    <p:extLst>
      <p:ext uri="{BB962C8B-B14F-4D97-AF65-F5344CB8AC3E}">
        <p14:creationId xmlns:p14="http://schemas.microsoft.com/office/powerpoint/2010/main" val="3969875664"/>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1"/>
          <p:cNvSpPr>
            <a:spLocks noGrp="1"/>
          </p:cNvSpPr>
          <p:nvPr>
            <p:ph type="dt" sz="half" idx="10"/>
          </p:nvPr>
        </p:nvSpPr>
        <p:spPr>
          <a:xfrm>
            <a:off x="304800" y="6353628"/>
            <a:ext cx="2286000" cy="365125"/>
          </a:xfrm>
        </p:spPr>
        <p:txBody>
          <a:bodyPr/>
          <a:lstStyle/>
          <a:p>
            <a:r>
              <a:rPr lang="en-US" sz="1300" i="1" smtClean="0">
                <a:latin typeface="Times New Roman" pitchFamily="18" charset="0"/>
                <a:cs typeface="Times New Roman" pitchFamily="18" charset="0"/>
              </a:rPr>
              <a:t>Nguyên lý động cơ đốt trong</a:t>
            </a:r>
            <a:endParaRPr lang="en-US" sz="1300" i="1">
              <a:latin typeface="Times New Roman" pitchFamily="18" charset="0"/>
              <a:cs typeface="Times New Roman" pitchFamily="18" charset="0"/>
            </a:endParaRPr>
          </a:p>
        </p:txBody>
      </p:sp>
      <p:sp>
        <p:nvSpPr>
          <p:cNvPr id="5" name="Footer Placeholder 2"/>
          <p:cNvSpPr>
            <a:spLocks noGrp="1"/>
          </p:cNvSpPr>
          <p:nvPr>
            <p:ph type="ftr" sz="quarter" idx="11"/>
          </p:nvPr>
        </p:nvSpPr>
        <p:spPr>
          <a:xfrm>
            <a:off x="3203848" y="6304235"/>
            <a:ext cx="4392488" cy="365125"/>
          </a:xfrm>
        </p:spPr>
        <p:txBody>
          <a:bodyPr/>
          <a:lstStyle/>
          <a:p>
            <a:r>
              <a:rPr lang="en-US" sz="1300" i="1" smtClean="0">
                <a:latin typeface="Times New Roman" pitchFamily="18" charset="0"/>
                <a:cs typeface="Times New Roman" pitchFamily="18" charset="0"/>
              </a:rPr>
              <a:t>Chương 3: Nhóm Piston – Trục khuỷu – Thanh truyền – Bánh đà</a:t>
            </a:r>
            <a:endParaRPr lang="en-US" sz="1300" i="1">
              <a:latin typeface="Times New Roman" pitchFamily="18" charset="0"/>
              <a:cs typeface="Times New Roman" pitchFamily="18" charset="0"/>
            </a:endParaRPr>
          </a:p>
        </p:txBody>
      </p:sp>
      <p:sp>
        <p:nvSpPr>
          <p:cNvPr id="6" name="Slide Number Placeholder 3"/>
          <p:cNvSpPr>
            <a:spLocks noGrp="1"/>
          </p:cNvSpPr>
          <p:nvPr>
            <p:ph type="sldNum" sz="quarter" idx="12"/>
          </p:nvPr>
        </p:nvSpPr>
        <p:spPr>
          <a:xfrm>
            <a:off x="7467600" y="6340475"/>
            <a:ext cx="1219200" cy="365125"/>
          </a:xfrm>
        </p:spPr>
        <p:txBody>
          <a:bodyPr/>
          <a:lstStyle/>
          <a:p>
            <a:fld id="{B6F15528-21DE-4FAA-801E-634DDDAF4B2B}" type="slidenum">
              <a:rPr lang="en-US" sz="1300" i="1" smtClean="0">
                <a:latin typeface="Times New Roman" pitchFamily="18" charset="0"/>
                <a:cs typeface="Times New Roman" pitchFamily="18" charset="0"/>
              </a:rPr>
              <a:pPr/>
              <a:t>56</a:t>
            </a:fld>
            <a:endParaRPr lang="en-US" sz="1300" i="1">
              <a:latin typeface="Times New Roman" pitchFamily="18" charset="0"/>
              <a:cs typeface="Times New Roman" pitchFamily="18" charset="0"/>
            </a:endParaRPr>
          </a:p>
        </p:txBody>
      </p:sp>
      <p:sp>
        <p:nvSpPr>
          <p:cNvPr id="2" name="Rectangle 1"/>
          <p:cNvSpPr/>
          <p:nvPr/>
        </p:nvSpPr>
        <p:spPr>
          <a:xfrm>
            <a:off x="469341" y="116632"/>
            <a:ext cx="4246675" cy="523220"/>
          </a:xfrm>
          <a:prstGeom prst="rect">
            <a:avLst/>
          </a:prstGeom>
        </p:spPr>
        <p:txBody>
          <a:bodyPr wrap="none">
            <a:spAutoFit/>
          </a:bodyPr>
          <a:lstStyle/>
          <a:p>
            <a:pPr algn="just"/>
            <a:r>
              <a:rPr lang="en-US" sz="2800" b="1" smtClean="0">
                <a:solidFill>
                  <a:srgbClr val="C00000"/>
                </a:solidFill>
                <a:latin typeface="Times New Roman" pitchFamily="18" charset="0"/>
                <a:cs typeface="Times New Roman" pitchFamily="18" charset="0"/>
              </a:rPr>
              <a:t>3.4.</a:t>
            </a:r>
            <a:r>
              <a:rPr lang="vi-VN" sz="2800" b="1" smtClean="0">
                <a:solidFill>
                  <a:srgbClr val="C00000"/>
                </a:solidFill>
                <a:latin typeface="Times New Roman" pitchFamily="18" charset="0"/>
                <a:cs typeface="Times New Roman" pitchFamily="18" charset="0"/>
              </a:rPr>
              <a:t>5</a:t>
            </a:r>
            <a:r>
              <a:rPr lang="vi-VN" sz="2800" b="1">
                <a:solidFill>
                  <a:srgbClr val="C00000"/>
                </a:solidFill>
                <a:latin typeface="Times New Roman" pitchFamily="18" charset="0"/>
                <a:cs typeface="Times New Roman" pitchFamily="18" charset="0"/>
              </a:rPr>
              <a:t>. Bạc l</a:t>
            </a:r>
            <a:r>
              <a:rPr lang="en-US" sz="2800" b="1">
                <a:solidFill>
                  <a:srgbClr val="C00000"/>
                </a:solidFill>
                <a:latin typeface="Times New Roman" pitchFamily="18" charset="0"/>
                <a:cs typeface="Times New Roman" pitchFamily="18" charset="0"/>
              </a:rPr>
              <a:t>ó</a:t>
            </a:r>
            <a:r>
              <a:rPr lang="vi-VN" sz="2800" b="1">
                <a:solidFill>
                  <a:srgbClr val="C00000"/>
                </a:solidFill>
                <a:latin typeface="Times New Roman" pitchFamily="18" charset="0"/>
                <a:cs typeface="Times New Roman" pitchFamily="18" charset="0"/>
              </a:rPr>
              <a:t>t thanh truyền</a:t>
            </a:r>
            <a:endParaRPr lang="en-US" sz="2800">
              <a:solidFill>
                <a:srgbClr val="C00000"/>
              </a:solidFill>
              <a:latin typeface="Times New Roman" pitchFamily="18" charset="0"/>
              <a:cs typeface="Times New Roman" pitchFamily="18" charset="0"/>
            </a:endParaRPr>
          </a:p>
        </p:txBody>
      </p:sp>
      <p:sp>
        <p:nvSpPr>
          <p:cNvPr id="3" name="Rectangle 2"/>
          <p:cNvSpPr/>
          <p:nvPr/>
        </p:nvSpPr>
        <p:spPr>
          <a:xfrm>
            <a:off x="251520" y="836712"/>
            <a:ext cx="8784976" cy="2400657"/>
          </a:xfrm>
          <a:prstGeom prst="rect">
            <a:avLst/>
          </a:prstGeom>
        </p:spPr>
        <p:txBody>
          <a:bodyPr wrap="square">
            <a:spAutoFit/>
          </a:bodyPr>
          <a:lstStyle/>
          <a:p>
            <a:pPr algn="just">
              <a:spcBef>
                <a:spcPts val="600"/>
              </a:spcBef>
              <a:spcAft>
                <a:spcPts val="600"/>
              </a:spcAft>
            </a:pPr>
            <a:r>
              <a:rPr lang="en-US" sz="2800" b="1" smtClean="0">
                <a:latin typeface="Times New Roman" pitchFamily="18" charset="0"/>
                <a:cs typeface="Times New Roman" pitchFamily="18" charset="0"/>
              </a:rPr>
              <a:t>  </a:t>
            </a:r>
            <a:r>
              <a:rPr lang="en-US" sz="2800" b="1" smtClean="0">
                <a:solidFill>
                  <a:srgbClr val="C00000"/>
                </a:solidFill>
                <a:latin typeface="Times New Roman" pitchFamily="18" charset="0"/>
                <a:cs typeface="Times New Roman" pitchFamily="18" charset="0"/>
              </a:rPr>
              <a:t>3.4.</a:t>
            </a:r>
            <a:r>
              <a:rPr lang="vi-VN" sz="2800" b="1" smtClean="0">
                <a:solidFill>
                  <a:srgbClr val="C00000"/>
                </a:solidFill>
                <a:latin typeface="Times New Roman" pitchFamily="18" charset="0"/>
                <a:cs typeface="Times New Roman" pitchFamily="18" charset="0"/>
              </a:rPr>
              <a:t>6</a:t>
            </a:r>
            <a:r>
              <a:rPr lang="vi-VN" sz="2800" b="1">
                <a:solidFill>
                  <a:srgbClr val="C00000"/>
                </a:solidFill>
                <a:latin typeface="Times New Roman" pitchFamily="18" charset="0"/>
                <a:cs typeface="Times New Roman" pitchFamily="18" charset="0"/>
              </a:rPr>
              <a:t>. Bulong thanh truyền</a:t>
            </a:r>
            <a:endParaRPr lang="en-US" sz="2800">
              <a:solidFill>
                <a:srgbClr val="C00000"/>
              </a:solidFill>
              <a:latin typeface="Times New Roman" pitchFamily="18" charset="0"/>
              <a:cs typeface="Times New Roman" pitchFamily="18" charset="0"/>
            </a:endParaRPr>
          </a:p>
          <a:p>
            <a:pPr algn="just">
              <a:spcBef>
                <a:spcPts val="600"/>
              </a:spcBef>
              <a:spcAft>
                <a:spcPts val="600"/>
              </a:spcAft>
            </a:pPr>
            <a:r>
              <a:rPr lang="en-US" sz="2800" smtClean="0">
                <a:latin typeface="Times New Roman" pitchFamily="18" charset="0"/>
                <a:cs typeface="Times New Roman" pitchFamily="18" charset="0"/>
              </a:rPr>
              <a:t>   </a:t>
            </a:r>
            <a:r>
              <a:rPr lang="vi-VN" sz="2800" smtClean="0">
                <a:latin typeface="Times New Roman" pitchFamily="18" charset="0"/>
                <a:cs typeface="Times New Roman" pitchFamily="18" charset="0"/>
              </a:rPr>
              <a:t>Nếu </a:t>
            </a:r>
            <a:r>
              <a:rPr lang="vi-VN" sz="2800">
                <a:latin typeface="Times New Roman" pitchFamily="18" charset="0"/>
                <a:cs typeface="Times New Roman" pitchFamily="18" charset="0"/>
              </a:rPr>
              <a:t>kích thước đầu to thanh truyền quá lớn nên đầu to thanh truyền được chia làm 2 nửa bằng mặt phẵng chéo để đút lọt vào xylanh khi lắp ráp. Khi đó mối ghép sẽ có kết cấu chịu lực cắt thay cho bulông như vấu hoặc răng khía.</a:t>
            </a:r>
            <a:endParaRPr lang="en-US" sz="2800">
              <a:latin typeface="Times New Roman" pitchFamily="18" charset="0"/>
              <a:cs typeface="Times New Roman" pitchFamily="18" charset="0"/>
            </a:endParaRPr>
          </a:p>
        </p:txBody>
      </p:sp>
    </p:spTree>
    <p:extLst>
      <p:ext uri="{BB962C8B-B14F-4D97-AF65-F5344CB8AC3E}">
        <p14:creationId xmlns:p14="http://schemas.microsoft.com/office/powerpoint/2010/main" val="252894757"/>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1"/>
          <p:cNvSpPr>
            <a:spLocks noGrp="1"/>
          </p:cNvSpPr>
          <p:nvPr>
            <p:ph type="dt" sz="half" idx="10"/>
          </p:nvPr>
        </p:nvSpPr>
        <p:spPr>
          <a:xfrm>
            <a:off x="304800" y="6353628"/>
            <a:ext cx="2286000" cy="365125"/>
          </a:xfrm>
        </p:spPr>
        <p:txBody>
          <a:bodyPr/>
          <a:lstStyle/>
          <a:p>
            <a:r>
              <a:rPr lang="en-US" sz="1300" i="1" smtClean="0">
                <a:latin typeface="Times New Roman" pitchFamily="18" charset="0"/>
                <a:cs typeface="Times New Roman" pitchFamily="18" charset="0"/>
              </a:rPr>
              <a:t>Nguyên lý động cơ đốt trong</a:t>
            </a:r>
            <a:endParaRPr lang="en-US" sz="1300" i="1">
              <a:latin typeface="Times New Roman" pitchFamily="18" charset="0"/>
              <a:cs typeface="Times New Roman" pitchFamily="18" charset="0"/>
            </a:endParaRPr>
          </a:p>
        </p:txBody>
      </p:sp>
      <p:sp>
        <p:nvSpPr>
          <p:cNvPr id="5" name="Footer Placeholder 2"/>
          <p:cNvSpPr>
            <a:spLocks noGrp="1"/>
          </p:cNvSpPr>
          <p:nvPr>
            <p:ph type="ftr" sz="quarter" idx="11"/>
          </p:nvPr>
        </p:nvSpPr>
        <p:spPr>
          <a:xfrm>
            <a:off x="3203848" y="6304235"/>
            <a:ext cx="4392488" cy="365125"/>
          </a:xfrm>
        </p:spPr>
        <p:txBody>
          <a:bodyPr/>
          <a:lstStyle/>
          <a:p>
            <a:r>
              <a:rPr lang="en-US" sz="1300" i="1" smtClean="0">
                <a:latin typeface="Times New Roman" pitchFamily="18" charset="0"/>
                <a:cs typeface="Times New Roman" pitchFamily="18" charset="0"/>
              </a:rPr>
              <a:t>Chương 3: Nhóm Piston – Trục khuỷu – Thanh truyền – Bánh đà</a:t>
            </a:r>
            <a:endParaRPr lang="en-US" sz="1300" i="1">
              <a:latin typeface="Times New Roman" pitchFamily="18" charset="0"/>
              <a:cs typeface="Times New Roman" pitchFamily="18" charset="0"/>
            </a:endParaRPr>
          </a:p>
        </p:txBody>
      </p:sp>
      <p:sp>
        <p:nvSpPr>
          <p:cNvPr id="6" name="Slide Number Placeholder 3"/>
          <p:cNvSpPr>
            <a:spLocks noGrp="1"/>
          </p:cNvSpPr>
          <p:nvPr>
            <p:ph type="sldNum" sz="quarter" idx="12"/>
          </p:nvPr>
        </p:nvSpPr>
        <p:spPr>
          <a:xfrm>
            <a:off x="7467600" y="6340475"/>
            <a:ext cx="1219200" cy="365125"/>
          </a:xfrm>
        </p:spPr>
        <p:txBody>
          <a:bodyPr/>
          <a:lstStyle/>
          <a:p>
            <a:fld id="{B6F15528-21DE-4FAA-801E-634DDDAF4B2B}" type="slidenum">
              <a:rPr lang="en-US" sz="1300" i="1" smtClean="0">
                <a:latin typeface="Times New Roman" pitchFamily="18" charset="0"/>
                <a:cs typeface="Times New Roman" pitchFamily="18" charset="0"/>
              </a:rPr>
              <a:pPr/>
              <a:t>57</a:t>
            </a:fld>
            <a:endParaRPr lang="en-US" sz="1300" i="1">
              <a:latin typeface="Times New Roman" pitchFamily="18" charset="0"/>
              <a:cs typeface="Times New Roman" pitchFamily="18" charset="0"/>
            </a:endParaRPr>
          </a:p>
        </p:txBody>
      </p:sp>
      <p:sp>
        <p:nvSpPr>
          <p:cNvPr id="2" name="Rectangle 1"/>
          <p:cNvSpPr/>
          <p:nvPr/>
        </p:nvSpPr>
        <p:spPr>
          <a:xfrm>
            <a:off x="323528" y="292001"/>
            <a:ext cx="8568952" cy="4001095"/>
          </a:xfrm>
          <a:prstGeom prst="rect">
            <a:avLst/>
          </a:prstGeom>
        </p:spPr>
        <p:txBody>
          <a:bodyPr wrap="square">
            <a:spAutoFit/>
          </a:bodyPr>
          <a:lstStyle/>
          <a:p>
            <a:pPr algn="just">
              <a:spcBef>
                <a:spcPts val="600"/>
              </a:spcBef>
              <a:spcAft>
                <a:spcPts val="600"/>
              </a:spcAft>
            </a:pPr>
            <a:r>
              <a:rPr lang="en-US" sz="3000" b="1" smtClean="0">
                <a:solidFill>
                  <a:srgbClr val="0070C0"/>
                </a:solidFill>
                <a:latin typeface="Times New Roman" pitchFamily="18" charset="0"/>
                <a:cs typeface="Times New Roman" pitchFamily="18" charset="0"/>
              </a:rPr>
              <a:t>3.5</a:t>
            </a:r>
            <a:r>
              <a:rPr lang="vi-VN" sz="3000" b="1" smtClean="0">
                <a:solidFill>
                  <a:srgbClr val="0070C0"/>
                </a:solidFill>
                <a:latin typeface="Times New Roman" pitchFamily="18" charset="0"/>
                <a:cs typeface="Times New Roman" pitchFamily="18" charset="0"/>
              </a:rPr>
              <a:t>. </a:t>
            </a:r>
            <a:r>
              <a:rPr lang="vi-VN" sz="3000" b="1">
                <a:solidFill>
                  <a:srgbClr val="0070C0"/>
                </a:solidFill>
                <a:latin typeface="Times New Roman" pitchFamily="18" charset="0"/>
                <a:cs typeface="Times New Roman" pitchFamily="18" charset="0"/>
              </a:rPr>
              <a:t>TRỤC KHUỶU</a:t>
            </a:r>
            <a:endParaRPr lang="en-US" sz="3000">
              <a:solidFill>
                <a:srgbClr val="0070C0"/>
              </a:solidFill>
              <a:latin typeface="Times New Roman" pitchFamily="18" charset="0"/>
              <a:cs typeface="Times New Roman" pitchFamily="18" charset="0"/>
            </a:endParaRPr>
          </a:p>
          <a:p>
            <a:pPr algn="just">
              <a:spcBef>
                <a:spcPts val="600"/>
              </a:spcBef>
              <a:spcAft>
                <a:spcPts val="600"/>
              </a:spcAft>
            </a:pPr>
            <a:r>
              <a:rPr lang="en-US" sz="2800" b="1" smtClean="0">
                <a:latin typeface="Times New Roman" pitchFamily="18" charset="0"/>
                <a:cs typeface="Times New Roman" pitchFamily="18" charset="0"/>
              </a:rPr>
              <a:t>   </a:t>
            </a:r>
            <a:r>
              <a:rPr lang="en-US" sz="2800" b="1" smtClean="0">
                <a:solidFill>
                  <a:srgbClr val="C00000"/>
                </a:solidFill>
                <a:latin typeface="Times New Roman" pitchFamily="18" charset="0"/>
                <a:cs typeface="Times New Roman" pitchFamily="18" charset="0"/>
              </a:rPr>
              <a:t>3.5.</a:t>
            </a:r>
            <a:r>
              <a:rPr lang="vi-VN" sz="2800" b="1" smtClean="0">
                <a:solidFill>
                  <a:srgbClr val="C00000"/>
                </a:solidFill>
                <a:latin typeface="Times New Roman" pitchFamily="18" charset="0"/>
                <a:cs typeface="Times New Roman" pitchFamily="18" charset="0"/>
              </a:rPr>
              <a:t>1</a:t>
            </a:r>
            <a:r>
              <a:rPr lang="vi-VN" sz="2800" b="1">
                <a:solidFill>
                  <a:srgbClr val="C00000"/>
                </a:solidFill>
                <a:latin typeface="Times New Roman" pitchFamily="18" charset="0"/>
                <a:cs typeface="Times New Roman" pitchFamily="18" charset="0"/>
              </a:rPr>
              <a:t>. C</a:t>
            </a:r>
            <a:r>
              <a:rPr lang="en-US" sz="2800" b="1">
                <a:solidFill>
                  <a:srgbClr val="C00000"/>
                </a:solidFill>
                <a:latin typeface="Times New Roman" pitchFamily="18" charset="0"/>
                <a:cs typeface="Times New Roman" pitchFamily="18" charset="0"/>
              </a:rPr>
              <a:t>ô</a:t>
            </a:r>
            <a:r>
              <a:rPr lang="vi-VN" sz="2800" b="1">
                <a:solidFill>
                  <a:srgbClr val="C00000"/>
                </a:solidFill>
                <a:latin typeface="Times New Roman" pitchFamily="18" charset="0"/>
                <a:cs typeface="Times New Roman" pitchFamily="18" charset="0"/>
              </a:rPr>
              <a:t>ng dụng </a:t>
            </a:r>
            <a:endParaRPr lang="en-US" sz="2800">
              <a:solidFill>
                <a:srgbClr val="C00000"/>
              </a:solidFill>
              <a:latin typeface="Times New Roman" pitchFamily="18" charset="0"/>
              <a:cs typeface="Times New Roman" pitchFamily="18" charset="0"/>
            </a:endParaRPr>
          </a:p>
          <a:p>
            <a:pPr algn="just">
              <a:spcBef>
                <a:spcPts val="600"/>
              </a:spcBef>
              <a:spcAft>
                <a:spcPts val="600"/>
              </a:spcAft>
            </a:pPr>
            <a:r>
              <a:rPr lang="en-US" sz="2800" smtClean="0">
                <a:latin typeface="Times New Roman" pitchFamily="18" charset="0"/>
                <a:cs typeface="Times New Roman" pitchFamily="18" charset="0"/>
              </a:rPr>
              <a:t>   </a:t>
            </a:r>
            <a:r>
              <a:rPr lang="vi-VN" sz="2800" smtClean="0">
                <a:latin typeface="Times New Roman" pitchFamily="18" charset="0"/>
                <a:cs typeface="Times New Roman" pitchFamily="18" charset="0"/>
              </a:rPr>
              <a:t>+ </a:t>
            </a:r>
            <a:r>
              <a:rPr lang="vi-VN" sz="2800">
                <a:latin typeface="Times New Roman" pitchFamily="18" charset="0"/>
                <a:cs typeface="Times New Roman" pitchFamily="18" charset="0"/>
              </a:rPr>
              <a:t>Trục khuỷu nhận lực tác dụng  từ piston tạo moment kéo các máy công tác và nhận năng lượng của bánh đà, sau đó truyền cho thanh truyền và piston thực hiện các quá trình làm việc của động cơ.</a:t>
            </a:r>
            <a:endParaRPr lang="en-US" sz="2800">
              <a:latin typeface="Times New Roman" pitchFamily="18" charset="0"/>
              <a:cs typeface="Times New Roman" pitchFamily="18" charset="0"/>
            </a:endParaRPr>
          </a:p>
          <a:p>
            <a:pPr algn="just">
              <a:spcBef>
                <a:spcPts val="600"/>
              </a:spcBef>
              <a:spcAft>
                <a:spcPts val="600"/>
              </a:spcAft>
            </a:pPr>
            <a:r>
              <a:rPr lang="en-US" sz="2800" smtClean="0">
                <a:latin typeface="Times New Roman" pitchFamily="18" charset="0"/>
                <a:cs typeface="Times New Roman" pitchFamily="18" charset="0"/>
              </a:rPr>
              <a:t>   </a:t>
            </a:r>
            <a:r>
              <a:rPr lang="vi-VN" sz="2800" smtClean="0">
                <a:latin typeface="Times New Roman" pitchFamily="18" charset="0"/>
                <a:cs typeface="Times New Roman" pitchFamily="18" charset="0"/>
              </a:rPr>
              <a:t>+</a:t>
            </a:r>
            <a:r>
              <a:rPr lang="vi-VN" sz="2800">
                <a:latin typeface="Times New Roman" pitchFamily="18" charset="0"/>
                <a:cs typeface="Times New Roman" pitchFamily="18" charset="0"/>
              </a:rPr>
              <a:t>Dẫn động các cơ cấu khác </a:t>
            </a:r>
            <a:r>
              <a:rPr lang="vi-VN" sz="2800" smtClean="0">
                <a:latin typeface="Times New Roman" pitchFamily="18" charset="0"/>
                <a:cs typeface="Times New Roman" pitchFamily="18" charset="0"/>
              </a:rPr>
              <a:t>như: </a:t>
            </a:r>
            <a:r>
              <a:rPr lang="vi-VN" sz="2800">
                <a:latin typeface="Times New Roman" pitchFamily="18" charset="0"/>
                <a:cs typeface="Times New Roman" pitchFamily="18" charset="0"/>
              </a:rPr>
              <a:t>trục cam, bơm nước, bơm nhớt, máy phát điện, máy nén điều hoà không khí......</a:t>
            </a:r>
          </a:p>
        </p:txBody>
      </p:sp>
      <p:pic>
        <p:nvPicPr>
          <p:cNvPr id="7"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27784" y="1066800"/>
            <a:ext cx="6363816" cy="50225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938475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iterate type="lt">
                                    <p:tmPct val="5000"/>
                                  </p:iterate>
                                  <p:childTnLst>
                                    <p:set>
                                      <p:cBhvr>
                                        <p:cTn id="6" dur="1" fill="hold">
                                          <p:stCondLst>
                                            <p:cond delay="0"/>
                                          </p:stCondLst>
                                        </p:cTn>
                                        <p:tgtEl>
                                          <p:spTgt spid="7"/>
                                        </p:tgtEl>
                                        <p:attrNameLst>
                                          <p:attrName>style.visibility</p:attrName>
                                        </p:attrNameLst>
                                      </p:cBhvr>
                                      <p:to>
                                        <p:strVal val="visible"/>
                                      </p:to>
                                    </p:set>
                                    <p:anim calcmode="lin" valueType="num">
                                      <p:cBhvr>
                                        <p:cTn id="7" dur="1000" fill="hold"/>
                                        <p:tgtEl>
                                          <p:spTgt spid="7"/>
                                        </p:tgtEl>
                                        <p:attrNameLst>
                                          <p:attrName>ppt_w</p:attrName>
                                        </p:attrNameLst>
                                      </p:cBhvr>
                                      <p:tavLst>
                                        <p:tav tm="0">
                                          <p:val>
                                            <p:fltVal val="0"/>
                                          </p:val>
                                        </p:tav>
                                        <p:tav tm="100000">
                                          <p:val>
                                            <p:strVal val="#ppt_w"/>
                                          </p:val>
                                        </p:tav>
                                      </p:tavLst>
                                    </p:anim>
                                    <p:anim calcmode="lin" valueType="num">
                                      <p:cBhvr>
                                        <p:cTn id="8" dur="1000" fill="hold"/>
                                        <p:tgtEl>
                                          <p:spTgt spid="7"/>
                                        </p:tgtEl>
                                        <p:attrNameLst>
                                          <p:attrName>ppt_h</p:attrName>
                                        </p:attrNameLst>
                                      </p:cBhvr>
                                      <p:tavLst>
                                        <p:tav tm="0">
                                          <p:val>
                                            <p:fltVal val="0"/>
                                          </p:val>
                                        </p:tav>
                                        <p:tav tm="100000">
                                          <p:val>
                                            <p:strVal val="#ppt_h"/>
                                          </p:val>
                                        </p:tav>
                                      </p:tavLst>
                                    </p:anim>
                                    <p:anim calcmode="lin" valueType="num">
                                      <p:cBhvr>
                                        <p:cTn id="9" dur="1000" fill="hold"/>
                                        <p:tgtEl>
                                          <p:spTgt spid="7"/>
                                        </p:tgtEl>
                                        <p:attrNameLst>
                                          <p:attrName>style.rotation</p:attrName>
                                        </p:attrNameLst>
                                      </p:cBhvr>
                                      <p:tavLst>
                                        <p:tav tm="0">
                                          <p:val>
                                            <p:fltVal val="90"/>
                                          </p:val>
                                        </p:tav>
                                        <p:tav tm="100000">
                                          <p:val>
                                            <p:fltVal val="0"/>
                                          </p:val>
                                        </p:tav>
                                      </p:tavLst>
                                    </p:anim>
                                    <p:animEffect transition="in" filter="fade">
                                      <p:cBhvr>
                                        <p:cTn id="10"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1"/>
          <p:cNvSpPr>
            <a:spLocks noGrp="1"/>
          </p:cNvSpPr>
          <p:nvPr>
            <p:ph type="dt" sz="half" idx="10"/>
          </p:nvPr>
        </p:nvSpPr>
        <p:spPr>
          <a:xfrm>
            <a:off x="304800" y="6353628"/>
            <a:ext cx="2286000" cy="365125"/>
          </a:xfrm>
        </p:spPr>
        <p:txBody>
          <a:bodyPr/>
          <a:lstStyle/>
          <a:p>
            <a:r>
              <a:rPr lang="en-US" sz="1300" i="1" smtClean="0">
                <a:latin typeface="Times New Roman" pitchFamily="18" charset="0"/>
                <a:cs typeface="Times New Roman" pitchFamily="18" charset="0"/>
              </a:rPr>
              <a:t>Nguyên lý động cơ đốt trong</a:t>
            </a:r>
            <a:endParaRPr lang="en-US" sz="1300" i="1">
              <a:latin typeface="Times New Roman" pitchFamily="18" charset="0"/>
              <a:cs typeface="Times New Roman" pitchFamily="18" charset="0"/>
            </a:endParaRPr>
          </a:p>
        </p:txBody>
      </p:sp>
      <p:sp>
        <p:nvSpPr>
          <p:cNvPr id="5" name="Footer Placeholder 2"/>
          <p:cNvSpPr>
            <a:spLocks noGrp="1"/>
          </p:cNvSpPr>
          <p:nvPr>
            <p:ph type="ftr" sz="quarter" idx="11"/>
          </p:nvPr>
        </p:nvSpPr>
        <p:spPr>
          <a:xfrm>
            <a:off x="3203848" y="6304235"/>
            <a:ext cx="4392488" cy="365125"/>
          </a:xfrm>
        </p:spPr>
        <p:txBody>
          <a:bodyPr/>
          <a:lstStyle/>
          <a:p>
            <a:r>
              <a:rPr lang="en-US" sz="1300" i="1" smtClean="0">
                <a:latin typeface="Times New Roman" pitchFamily="18" charset="0"/>
                <a:cs typeface="Times New Roman" pitchFamily="18" charset="0"/>
              </a:rPr>
              <a:t>Chương 3: Nhóm Piston – Trục khuỷu – Thanh truyền – Bánh đà</a:t>
            </a:r>
            <a:endParaRPr lang="en-US" sz="1300" i="1">
              <a:latin typeface="Times New Roman" pitchFamily="18" charset="0"/>
              <a:cs typeface="Times New Roman" pitchFamily="18" charset="0"/>
            </a:endParaRPr>
          </a:p>
        </p:txBody>
      </p:sp>
      <p:sp>
        <p:nvSpPr>
          <p:cNvPr id="6" name="Slide Number Placeholder 3"/>
          <p:cNvSpPr>
            <a:spLocks noGrp="1"/>
          </p:cNvSpPr>
          <p:nvPr>
            <p:ph type="sldNum" sz="quarter" idx="12"/>
          </p:nvPr>
        </p:nvSpPr>
        <p:spPr>
          <a:xfrm>
            <a:off x="7467600" y="6340475"/>
            <a:ext cx="1219200" cy="365125"/>
          </a:xfrm>
        </p:spPr>
        <p:txBody>
          <a:bodyPr/>
          <a:lstStyle/>
          <a:p>
            <a:fld id="{B6F15528-21DE-4FAA-801E-634DDDAF4B2B}" type="slidenum">
              <a:rPr lang="en-US" sz="1300" i="1" smtClean="0">
                <a:latin typeface="Times New Roman" pitchFamily="18" charset="0"/>
                <a:cs typeface="Times New Roman" pitchFamily="18" charset="0"/>
              </a:rPr>
              <a:pPr/>
              <a:t>58</a:t>
            </a:fld>
            <a:endParaRPr lang="en-US" sz="1300" i="1">
              <a:latin typeface="Times New Roman" pitchFamily="18" charset="0"/>
              <a:cs typeface="Times New Roman" pitchFamily="18" charset="0"/>
            </a:endParaRPr>
          </a:p>
        </p:txBody>
      </p:sp>
      <p:sp>
        <p:nvSpPr>
          <p:cNvPr id="2" name="Rectangle 1"/>
          <p:cNvSpPr/>
          <p:nvPr/>
        </p:nvSpPr>
        <p:spPr>
          <a:xfrm>
            <a:off x="179512" y="188640"/>
            <a:ext cx="8784976" cy="6032421"/>
          </a:xfrm>
          <a:prstGeom prst="rect">
            <a:avLst/>
          </a:prstGeom>
        </p:spPr>
        <p:txBody>
          <a:bodyPr wrap="square">
            <a:spAutoFit/>
          </a:bodyPr>
          <a:lstStyle/>
          <a:p>
            <a:pPr algn="just">
              <a:spcBef>
                <a:spcPts val="600"/>
              </a:spcBef>
              <a:spcAft>
                <a:spcPts val="600"/>
              </a:spcAft>
            </a:pPr>
            <a:r>
              <a:rPr lang="en-US" sz="2800" b="1" smtClean="0">
                <a:latin typeface="Times New Roman" pitchFamily="18" charset="0"/>
                <a:cs typeface="Times New Roman" pitchFamily="18" charset="0"/>
              </a:rPr>
              <a:t>   </a:t>
            </a:r>
            <a:r>
              <a:rPr lang="en-US" sz="2800" b="1" smtClean="0">
                <a:solidFill>
                  <a:srgbClr val="C00000"/>
                </a:solidFill>
                <a:latin typeface="Times New Roman" pitchFamily="18" charset="0"/>
                <a:cs typeface="Times New Roman" pitchFamily="18" charset="0"/>
              </a:rPr>
              <a:t>3.5.</a:t>
            </a:r>
            <a:r>
              <a:rPr lang="vi-VN" sz="2800" b="1" smtClean="0">
                <a:solidFill>
                  <a:srgbClr val="C00000"/>
                </a:solidFill>
                <a:latin typeface="Times New Roman" pitchFamily="18" charset="0"/>
                <a:cs typeface="Times New Roman" pitchFamily="18" charset="0"/>
              </a:rPr>
              <a:t>2</a:t>
            </a:r>
            <a:r>
              <a:rPr lang="vi-VN" sz="2800" b="1">
                <a:solidFill>
                  <a:srgbClr val="C00000"/>
                </a:solidFill>
                <a:latin typeface="Times New Roman" pitchFamily="18" charset="0"/>
                <a:cs typeface="Times New Roman" pitchFamily="18" charset="0"/>
              </a:rPr>
              <a:t>. Điều kiện làm việc </a:t>
            </a:r>
            <a:endParaRPr lang="en-US" sz="2800">
              <a:solidFill>
                <a:srgbClr val="C00000"/>
              </a:solidFill>
              <a:latin typeface="Times New Roman" pitchFamily="18" charset="0"/>
              <a:cs typeface="Times New Roman" pitchFamily="18" charset="0"/>
            </a:endParaRPr>
          </a:p>
          <a:p>
            <a:pPr algn="just">
              <a:spcBef>
                <a:spcPts val="600"/>
              </a:spcBef>
              <a:spcAft>
                <a:spcPts val="600"/>
              </a:spcAft>
            </a:pPr>
            <a:r>
              <a:rPr lang="en-US" sz="2800" smtClean="0">
                <a:latin typeface="Times New Roman" pitchFamily="18" charset="0"/>
                <a:cs typeface="Times New Roman" pitchFamily="18" charset="0"/>
              </a:rPr>
              <a:t>   </a:t>
            </a:r>
            <a:r>
              <a:rPr lang="vi-VN" sz="2800" smtClean="0">
                <a:latin typeface="Times New Roman" pitchFamily="18" charset="0"/>
                <a:cs typeface="Times New Roman" pitchFamily="18" charset="0"/>
              </a:rPr>
              <a:t>Trục </a:t>
            </a:r>
            <a:r>
              <a:rPr lang="vi-VN" sz="2800">
                <a:latin typeface="Times New Roman" pitchFamily="18" charset="0"/>
                <a:cs typeface="Times New Roman" pitchFamily="18" charset="0"/>
              </a:rPr>
              <a:t>khuỷu làm việc trong điều kiện chịu lực và moment tác dụng luôn thay đổi. Nó chịu tác dụng của lực khí thể, lực quán tính </a:t>
            </a:r>
            <a:r>
              <a:rPr lang="vi-VN" sz="2800" smtClean="0">
                <a:latin typeface="Times New Roman" pitchFamily="18" charset="0"/>
                <a:cs typeface="Times New Roman" pitchFamily="18" charset="0"/>
              </a:rPr>
              <a:t>(tịnh </a:t>
            </a:r>
            <a:r>
              <a:rPr lang="vi-VN" sz="2800">
                <a:latin typeface="Times New Roman" pitchFamily="18" charset="0"/>
                <a:cs typeface="Times New Roman" pitchFamily="18" charset="0"/>
              </a:rPr>
              <a:t>tiến &amp; ly tâm </a:t>
            </a:r>
            <a:r>
              <a:rPr lang="en-US" sz="2800" smtClean="0">
                <a:latin typeface="Times New Roman" pitchFamily="18" charset="0"/>
                <a:cs typeface="Times New Roman" pitchFamily="18" charset="0"/>
              </a:rPr>
              <a:t>).</a:t>
            </a:r>
          </a:p>
          <a:p>
            <a:pPr algn="just">
              <a:spcBef>
                <a:spcPts val="600"/>
              </a:spcBef>
              <a:spcAft>
                <a:spcPts val="600"/>
              </a:spcAft>
            </a:pPr>
            <a:r>
              <a:rPr lang="en-US" sz="2800" b="1" smtClean="0">
                <a:latin typeface="Times New Roman" pitchFamily="18" charset="0"/>
                <a:cs typeface="Times New Roman" pitchFamily="18" charset="0"/>
              </a:rPr>
              <a:t>   </a:t>
            </a:r>
            <a:r>
              <a:rPr lang="en-US" sz="2800" b="1" smtClean="0">
                <a:solidFill>
                  <a:srgbClr val="C00000"/>
                </a:solidFill>
                <a:latin typeface="Times New Roman" pitchFamily="18" charset="0"/>
                <a:cs typeface="Times New Roman" pitchFamily="18" charset="0"/>
              </a:rPr>
              <a:t>3.5.</a:t>
            </a:r>
            <a:r>
              <a:rPr lang="vi-VN" sz="2800" b="1" smtClean="0">
                <a:solidFill>
                  <a:srgbClr val="C00000"/>
                </a:solidFill>
                <a:latin typeface="Times New Roman" pitchFamily="18" charset="0"/>
                <a:cs typeface="Times New Roman" pitchFamily="18" charset="0"/>
              </a:rPr>
              <a:t>3</a:t>
            </a:r>
            <a:r>
              <a:rPr lang="vi-VN" sz="2800" b="1">
                <a:solidFill>
                  <a:srgbClr val="C00000"/>
                </a:solidFill>
                <a:latin typeface="Times New Roman" pitchFamily="18" charset="0"/>
                <a:cs typeface="Times New Roman" pitchFamily="18" charset="0"/>
              </a:rPr>
              <a:t>. Vật liệu chế tạo </a:t>
            </a:r>
            <a:endParaRPr lang="en-US" sz="2800">
              <a:solidFill>
                <a:srgbClr val="C00000"/>
              </a:solidFill>
              <a:latin typeface="Times New Roman" pitchFamily="18" charset="0"/>
              <a:cs typeface="Times New Roman" pitchFamily="18" charset="0"/>
            </a:endParaRPr>
          </a:p>
          <a:p>
            <a:pPr algn="just">
              <a:spcBef>
                <a:spcPts val="600"/>
              </a:spcBef>
              <a:spcAft>
                <a:spcPts val="600"/>
              </a:spcAft>
            </a:pPr>
            <a:r>
              <a:rPr lang="en-US" sz="2800" smtClean="0">
                <a:latin typeface="Times New Roman" pitchFamily="18" charset="0"/>
                <a:cs typeface="Times New Roman" pitchFamily="18" charset="0"/>
              </a:rPr>
              <a:t>   </a:t>
            </a:r>
            <a:r>
              <a:rPr lang="vi-VN" sz="2800" smtClean="0">
                <a:latin typeface="Times New Roman" pitchFamily="18" charset="0"/>
                <a:cs typeface="Times New Roman" pitchFamily="18" charset="0"/>
              </a:rPr>
              <a:t>Được </a:t>
            </a:r>
            <a:r>
              <a:rPr lang="vi-VN" sz="2800">
                <a:latin typeface="Times New Roman" pitchFamily="18" charset="0"/>
                <a:cs typeface="Times New Roman" pitchFamily="18" charset="0"/>
              </a:rPr>
              <a:t>chế tạo bằng thép cacbon có pha Cr, Ni, Mn, Mg sau đó tôi các cổ trục và chốt khuỷu.</a:t>
            </a:r>
            <a:endParaRPr lang="en-US" sz="2800">
              <a:latin typeface="Times New Roman" pitchFamily="18" charset="0"/>
              <a:cs typeface="Times New Roman" pitchFamily="18" charset="0"/>
            </a:endParaRPr>
          </a:p>
          <a:p>
            <a:pPr algn="just">
              <a:spcBef>
                <a:spcPts val="600"/>
              </a:spcBef>
              <a:spcAft>
                <a:spcPts val="600"/>
              </a:spcAft>
            </a:pPr>
            <a:r>
              <a:rPr lang="en-US" sz="2800" smtClean="0">
                <a:latin typeface="Times New Roman" pitchFamily="18" charset="0"/>
                <a:cs typeface="Times New Roman" pitchFamily="18" charset="0"/>
              </a:rPr>
              <a:t>   </a:t>
            </a:r>
            <a:r>
              <a:rPr lang="vi-VN" sz="2800" smtClean="0">
                <a:latin typeface="Times New Roman" pitchFamily="18" charset="0"/>
                <a:cs typeface="Times New Roman" pitchFamily="18" charset="0"/>
              </a:rPr>
              <a:t>Thép </a:t>
            </a:r>
            <a:r>
              <a:rPr lang="vi-VN" sz="2800">
                <a:latin typeface="Times New Roman" pitchFamily="18" charset="0"/>
                <a:cs typeface="Times New Roman" pitchFamily="18" charset="0"/>
              </a:rPr>
              <a:t>cacbon được dùng nhiều </a:t>
            </a:r>
            <a:r>
              <a:rPr lang="vi-VN" sz="2800" smtClean="0">
                <a:latin typeface="Times New Roman" pitchFamily="18" charset="0"/>
                <a:cs typeface="Times New Roman" pitchFamily="18" charset="0"/>
              </a:rPr>
              <a:t>vì: </a:t>
            </a:r>
            <a:r>
              <a:rPr lang="vi-VN" sz="2800">
                <a:latin typeface="Times New Roman" pitchFamily="18" charset="0"/>
                <a:cs typeface="Times New Roman" pitchFamily="18" charset="0"/>
              </a:rPr>
              <a:t>Giá thành rẽ,  hệ số ma sát lớn nên giảm dao động xoắn tốt nhưng sức bền không cao bằng thép hợp kim.</a:t>
            </a:r>
            <a:endParaRPr lang="en-US" sz="2800">
              <a:latin typeface="Times New Roman" pitchFamily="18" charset="0"/>
              <a:cs typeface="Times New Roman" pitchFamily="18" charset="0"/>
            </a:endParaRPr>
          </a:p>
          <a:p>
            <a:pPr algn="just">
              <a:spcBef>
                <a:spcPts val="600"/>
              </a:spcBef>
              <a:spcAft>
                <a:spcPts val="600"/>
              </a:spcAft>
            </a:pPr>
            <a:r>
              <a:rPr lang="en-US" sz="2800" smtClean="0">
                <a:latin typeface="Times New Roman" pitchFamily="18" charset="0"/>
                <a:cs typeface="Times New Roman" pitchFamily="18" charset="0"/>
              </a:rPr>
              <a:t>   </a:t>
            </a:r>
            <a:r>
              <a:rPr lang="vi-VN" sz="2800" smtClean="0">
                <a:latin typeface="Times New Roman" pitchFamily="18" charset="0"/>
                <a:cs typeface="Times New Roman" pitchFamily="18" charset="0"/>
              </a:rPr>
              <a:t>Gang </a:t>
            </a:r>
            <a:r>
              <a:rPr lang="vi-VN" sz="2800">
                <a:latin typeface="Times New Roman" pitchFamily="18" charset="0"/>
                <a:cs typeface="Times New Roman" pitchFamily="18" charset="0"/>
              </a:rPr>
              <a:t>grafit </a:t>
            </a:r>
            <a:r>
              <a:rPr lang="vi-VN" sz="2800" smtClean="0">
                <a:latin typeface="Times New Roman" pitchFamily="18" charset="0"/>
                <a:cs typeface="Times New Roman" pitchFamily="18" charset="0"/>
              </a:rPr>
              <a:t>cầu: </a:t>
            </a:r>
            <a:r>
              <a:rPr lang="vi-VN" sz="2800">
                <a:latin typeface="Times New Roman" pitchFamily="18" charset="0"/>
                <a:cs typeface="Times New Roman" pitchFamily="18" charset="0"/>
              </a:rPr>
              <a:t>rất dễ đúc và </a:t>
            </a:r>
            <a:r>
              <a:rPr lang="vi-VN" sz="2800" smtClean="0">
                <a:latin typeface="Times New Roman" pitchFamily="18" charset="0"/>
                <a:cs typeface="Times New Roman" pitchFamily="18" charset="0"/>
              </a:rPr>
              <a:t>rẽ; </a:t>
            </a:r>
            <a:r>
              <a:rPr lang="vi-VN" sz="2800">
                <a:latin typeface="Times New Roman" pitchFamily="18" charset="0"/>
                <a:cs typeface="Times New Roman" pitchFamily="18" charset="0"/>
              </a:rPr>
              <a:t>chịu mòn tốt và không nhạy cảm với ứng suất tập trung.</a:t>
            </a:r>
          </a:p>
        </p:txBody>
      </p:sp>
      <p:pic>
        <p:nvPicPr>
          <p:cNvPr id="7"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2964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526665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iterate type="lt">
                                    <p:tmPct val="5000"/>
                                  </p:iterate>
                                  <p:childTnLst>
                                    <p:set>
                                      <p:cBhvr>
                                        <p:cTn id="6" dur="1" fill="hold">
                                          <p:stCondLst>
                                            <p:cond delay="0"/>
                                          </p:stCondLst>
                                        </p:cTn>
                                        <p:tgtEl>
                                          <p:spTgt spid="7"/>
                                        </p:tgtEl>
                                        <p:attrNameLst>
                                          <p:attrName>style.visibility</p:attrName>
                                        </p:attrNameLst>
                                      </p:cBhvr>
                                      <p:to>
                                        <p:strVal val="visible"/>
                                      </p:to>
                                    </p:set>
                                    <p:anim calcmode="lin" valueType="num">
                                      <p:cBhvr>
                                        <p:cTn id="7" dur="1000" fill="hold"/>
                                        <p:tgtEl>
                                          <p:spTgt spid="7"/>
                                        </p:tgtEl>
                                        <p:attrNameLst>
                                          <p:attrName>ppt_w</p:attrName>
                                        </p:attrNameLst>
                                      </p:cBhvr>
                                      <p:tavLst>
                                        <p:tav tm="0">
                                          <p:val>
                                            <p:fltVal val="0"/>
                                          </p:val>
                                        </p:tav>
                                        <p:tav tm="100000">
                                          <p:val>
                                            <p:strVal val="#ppt_w"/>
                                          </p:val>
                                        </p:tav>
                                      </p:tavLst>
                                    </p:anim>
                                    <p:anim calcmode="lin" valueType="num">
                                      <p:cBhvr>
                                        <p:cTn id="8" dur="1000" fill="hold"/>
                                        <p:tgtEl>
                                          <p:spTgt spid="7"/>
                                        </p:tgtEl>
                                        <p:attrNameLst>
                                          <p:attrName>ppt_h</p:attrName>
                                        </p:attrNameLst>
                                      </p:cBhvr>
                                      <p:tavLst>
                                        <p:tav tm="0">
                                          <p:val>
                                            <p:fltVal val="0"/>
                                          </p:val>
                                        </p:tav>
                                        <p:tav tm="100000">
                                          <p:val>
                                            <p:strVal val="#ppt_h"/>
                                          </p:val>
                                        </p:tav>
                                      </p:tavLst>
                                    </p:anim>
                                    <p:anim calcmode="lin" valueType="num">
                                      <p:cBhvr>
                                        <p:cTn id="9" dur="1000" fill="hold"/>
                                        <p:tgtEl>
                                          <p:spTgt spid="7"/>
                                        </p:tgtEl>
                                        <p:attrNameLst>
                                          <p:attrName>style.rotation</p:attrName>
                                        </p:attrNameLst>
                                      </p:cBhvr>
                                      <p:tavLst>
                                        <p:tav tm="0">
                                          <p:val>
                                            <p:fltVal val="90"/>
                                          </p:val>
                                        </p:tav>
                                        <p:tav tm="100000">
                                          <p:val>
                                            <p:fltVal val="0"/>
                                          </p:val>
                                        </p:tav>
                                      </p:tavLst>
                                    </p:anim>
                                    <p:animEffect transition="in" filter="fade">
                                      <p:cBhvr>
                                        <p:cTn id="10"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1"/>
          <p:cNvSpPr>
            <a:spLocks noGrp="1"/>
          </p:cNvSpPr>
          <p:nvPr>
            <p:ph type="dt" sz="half" idx="10"/>
          </p:nvPr>
        </p:nvSpPr>
        <p:spPr>
          <a:xfrm>
            <a:off x="304800" y="6353628"/>
            <a:ext cx="2286000" cy="365125"/>
          </a:xfrm>
        </p:spPr>
        <p:txBody>
          <a:bodyPr/>
          <a:lstStyle/>
          <a:p>
            <a:r>
              <a:rPr lang="en-US" sz="1300" i="1" smtClean="0">
                <a:latin typeface="Times New Roman" pitchFamily="18" charset="0"/>
                <a:cs typeface="Times New Roman" pitchFamily="18" charset="0"/>
              </a:rPr>
              <a:t>Nguyên lý động cơ đốt trong</a:t>
            </a:r>
            <a:endParaRPr lang="en-US" sz="1300" i="1">
              <a:latin typeface="Times New Roman" pitchFamily="18" charset="0"/>
              <a:cs typeface="Times New Roman" pitchFamily="18" charset="0"/>
            </a:endParaRPr>
          </a:p>
        </p:txBody>
      </p:sp>
      <p:sp>
        <p:nvSpPr>
          <p:cNvPr id="5" name="Footer Placeholder 2"/>
          <p:cNvSpPr>
            <a:spLocks noGrp="1"/>
          </p:cNvSpPr>
          <p:nvPr>
            <p:ph type="ftr" sz="quarter" idx="11"/>
          </p:nvPr>
        </p:nvSpPr>
        <p:spPr>
          <a:xfrm>
            <a:off x="3203848" y="6304235"/>
            <a:ext cx="4392488" cy="365125"/>
          </a:xfrm>
        </p:spPr>
        <p:txBody>
          <a:bodyPr/>
          <a:lstStyle/>
          <a:p>
            <a:r>
              <a:rPr lang="en-US" sz="1300" i="1" smtClean="0">
                <a:latin typeface="Times New Roman" pitchFamily="18" charset="0"/>
                <a:cs typeface="Times New Roman" pitchFamily="18" charset="0"/>
              </a:rPr>
              <a:t>Chương 3: Nhóm Piston – Trục khuỷu – Thanh truyền – Bánh đà</a:t>
            </a:r>
            <a:endParaRPr lang="en-US" sz="1300" i="1">
              <a:latin typeface="Times New Roman" pitchFamily="18" charset="0"/>
              <a:cs typeface="Times New Roman" pitchFamily="18" charset="0"/>
            </a:endParaRPr>
          </a:p>
        </p:txBody>
      </p:sp>
      <p:sp>
        <p:nvSpPr>
          <p:cNvPr id="6" name="Slide Number Placeholder 3"/>
          <p:cNvSpPr>
            <a:spLocks noGrp="1"/>
          </p:cNvSpPr>
          <p:nvPr>
            <p:ph type="sldNum" sz="quarter" idx="12"/>
          </p:nvPr>
        </p:nvSpPr>
        <p:spPr>
          <a:xfrm>
            <a:off x="7467600" y="6340475"/>
            <a:ext cx="1219200" cy="365125"/>
          </a:xfrm>
        </p:spPr>
        <p:txBody>
          <a:bodyPr/>
          <a:lstStyle/>
          <a:p>
            <a:fld id="{B6F15528-21DE-4FAA-801E-634DDDAF4B2B}" type="slidenum">
              <a:rPr lang="en-US" sz="1300" i="1" smtClean="0">
                <a:latin typeface="Times New Roman" pitchFamily="18" charset="0"/>
                <a:cs typeface="Times New Roman" pitchFamily="18" charset="0"/>
              </a:rPr>
              <a:pPr/>
              <a:t>59</a:t>
            </a:fld>
            <a:endParaRPr lang="en-US" sz="1300" i="1">
              <a:latin typeface="Times New Roman" pitchFamily="18" charset="0"/>
              <a:cs typeface="Times New Roman" pitchFamily="18" charset="0"/>
            </a:endParaRPr>
          </a:p>
        </p:txBody>
      </p:sp>
      <p:sp>
        <p:nvSpPr>
          <p:cNvPr id="2" name="Rectangle 1"/>
          <p:cNvSpPr/>
          <p:nvPr/>
        </p:nvSpPr>
        <p:spPr>
          <a:xfrm>
            <a:off x="323528" y="188640"/>
            <a:ext cx="4572000" cy="1107996"/>
          </a:xfrm>
          <a:prstGeom prst="rect">
            <a:avLst/>
          </a:prstGeom>
        </p:spPr>
        <p:txBody>
          <a:bodyPr>
            <a:spAutoFit/>
          </a:bodyPr>
          <a:lstStyle/>
          <a:p>
            <a:pPr algn="just">
              <a:spcBef>
                <a:spcPts val="600"/>
              </a:spcBef>
              <a:spcAft>
                <a:spcPts val="600"/>
              </a:spcAft>
            </a:pPr>
            <a:r>
              <a:rPr lang="en-US" sz="2800" b="1" smtClean="0">
                <a:latin typeface="Times New Roman" pitchFamily="18" charset="0"/>
                <a:cs typeface="Times New Roman" pitchFamily="18" charset="0"/>
              </a:rPr>
              <a:t>   </a:t>
            </a:r>
            <a:r>
              <a:rPr lang="en-US" sz="2800" b="1" smtClean="0">
                <a:solidFill>
                  <a:srgbClr val="C00000"/>
                </a:solidFill>
                <a:latin typeface="Times New Roman" pitchFamily="18" charset="0"/>
                <a:cs typeface="Times New Roman" pitchFamily="18" charset="0"/>
              </a:rPr>
              <a:t>3.5.</a:t>
            </a:r>
            <a:r>
              <a:rPr lang="vi-VN" sz="2800" b="1" smtClean="0">
                <a:solidFill>
                  <a:srgbClr val="C00000"/>
                </a:solidFill>
                <a:latin typeface="Times New Roman" pitchFamily="18" charset="0"/>
                <a:cs typeface="Times New Roman" pitchFamily="18" charset="0"/>
              </a:rPr>
              <a:t>4</a:t>
            </a:r>
            <a:r>
              <a:rPr lang="vi-VN" sz="2800" b="1">
                <a:solidFill>
                  <a:srgbClr val="C00000"/>
                </a:solidFill>
                <a:latin typeface="Times New Roman" pitchFamily="18" charset="0"/>
                <a:cs typeface="Times New Roman" pitchFamily="18" charset="0"/>
              </a:rPr>
              <a:t>. Kết cấu trục khuỷu</a:t>
            </a:r>
            <a:endParaRPr lang="en-US" sz="2800">
              <a:solidFill>
                <a:srgbClr val="C00000"/>
              </a:solidFill>
              <a:latin typeface="Times New Roman" pitchFamily="18" charset="0"/>
              <a:cs typeface="Times New Roman" pitchFamily="18" charset="0"/>
            </a:endParaRPr>
          </a:p>
          <a:p>
            <a:pPr algn="just">
              <a:spcBef>
                <a:spcPts val="600"/>
              </a:spcBef>
              <a:spcAft>
                <a:spcPts val="600"/>
              </a:spcAft>
            </a:pPr>
            <a:r>
              <a:rPr lang="en-US" sz="2800" b="1" smtClean="0">
                <a:latin typeface="Times New Roman" pitchFamily="18" charset="0"/>
                <a:cs typeface="Times New Roman" pitchFamily="18" charset="0"/>
              </a:rPr>
              <a:t>      </a:t>
            </a:r>
            <a:r>
              <a:rPr lang="en-US" sz="2800" b="1" i="1" smtClean="0">
                <a:solidFill>
                  <a:srgbClr val="7030A0"/>
                </a:solidFill>
                <a:latin typeface="Times New Roman" pitchFamily="18" charset="0"/>
                <a:cs typeface="Times New Roman" pitchFamily="18" charset="0"/>
              </a:rPr>
              <a:t>3.5.4.1</a:t>
            </a:r>
            <a:r>
              <a:rPr lang="vi-VN" sz="2800" b="1" i="1" smtClean="0">
                <a:solidFill>
                  <a:srgbClr val="7030A0"/>
                </a:solidFill>
                <a:latin typeface="Times New Roman" pitchFamily="18" charset="0"/>
                <a:cs typeface="Times New Roman" pitchFamily="18" charset="0"/>
              </a:rPr>
              <a:t>. </a:t>
            </a:r>
            <a:r>
              <a:rPr lang="vi-VN" sz="2800" b="1" i="1">
                <a:solidFill>
                  <a:srgbClr val="7030A0"/>
                </a:solidFill>
                <a:latin typeface="Times New Roman" pitchFamily="18" charset="0"/>
                <a:cs typeface="Times New Roman" pitchFamily="18" charset="0"/>
              </a:rPr>
              <a:t>Đầu trục khuỷu </a:t>
            </a:r>
            <a:endParaRPr lang="en-US" sz="2800" i="1">
              <a:solidFill>
                <a:srgbClr val="7030A0"/>
              </a:solidFill>
              <a:latin typeface="Times New Roman" pitchFamily="18" charset="0"/>
              <a:cs typeface="Times New Roman" pitchFamily="18" charset="0"/>
            </a:endParaRPr>
          </a:p>
        </p:txBody>
      </p:sp>
      <p:pic>
        <p:nvPicPr>
          <p:cNvPr id="3074"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6838" y="1596540"/>
            <a:ext cx="4579688" cy="28309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p:cNvSpPr/>
          <p:nvPr/>
        </p:nvSpPr>
        <p:spPr>
          <a:xfrm>
            <a:off x="4572000" y="116632"/>
            <a:ext cx="4499992" cy="6555641"/>
          </a:xfrm>
          <a:prstGeom prst="rect">
            <a:avLst/>
          </a:prstGeom>
        </p:spPr>
        <p:txBody>
          <a:bodyPr wrap="square">
            <a:spAutoFit/>
          </a:bodyPr>
          <a:lstStyle/>
          <a:p>
            <a:pPr algn="just"/>
            <a:r>
              <a:rPr lang="en-US" sz="2800" smtClean="0">
                <a:latin typeface="Times New Roman" pitchFamily="18" charset="0"/>
                <a:cs typeface="Times New Roman" pitchFamily="18" charset="0"/>
              </a:rPr>
              <a:t>    </a:t>
            </a:r>
            <a:r>
              <a:rPr lang="vi-VN" sz="2800" smtClean="0">
                <a:latin typeface="Times New Roman" pitchFamily="18" charset="0"/>
                <a:cs typeface="Times New Roman" pitchFamily="18" charset="0"/>
              </a:rPr>
              <a:t>Đầu </a:t>
            </a:r>
            <a:r>
              <a:rPr lang="vi-VN" sz="2800">
                <a:latin typeface="Times New Roman" pitchFamily="18" charset="0"/>
                <a:cs typeface="Times New Roman" pitchFamily="18" charset="0"/>
              </a:rPr>
              <a:t>trục lắp vấu để quay trục khuỷu bằng tay </a:t>
            </a:r>
            <a:r>
              <a:rPr lang="vi-VN" sz="2800" smtClean="0">
                <a:latin typeface="Times New Roman" pitchFamily="18" charset="0"/>
                <a:cs typeface="Times New Roman" pitchFamily="18" charset="0"/>
              </a:rPr>
              <a:t>(maniven) </a:t>
            </a:r>
            <a:r>
              <a:rPr lang="vi-VN" sz="2800">
                <a:latin typeface="Times New Roman" pitchFamily="18" charset="0"/>
                <a:cs typeface="Times New Roman" pitchFamily="18" charset="0"/>
              </a:rPr>
              <a:t>khi cần thiết</a:t>
            </a:r>
            <a:r>
              <a:rPr lang="vi-VN" sz="2800" smtClean="0">
                <a:latin typeface="Times New Roman" pitchFamily="18" charset="0"/>
                <a:cs typeface="Times New Roman" pitchFamily="18" charset="0"/>
              </a:rPr>
              <a:t>.</a:t>
            </a:r>
            <a:r>
              <a:rPr lang="en-US" sz="2800" smtClean="0">
                <a:latin typeface="Times New Roman" pitchFamily="18" charset="0"/>
                <a:cs typeface="Times New Roman" pitchFamily="18" charset="0"/>
              </a:rPr>
              <a:t> T</a:t>
            </a:r>
            <a:r>
              <a:rPr lang="vi-VN" sz="2800" smtClean="0">
                <a:latin typeface="Times New Roman" pitchFamily="18" charset="0"/>
                <a:cs typeface="Times New Roman" pitchFamily="18" charset="0"/>
              </a:rPr>
              <a:t>rên </a:t>
            </a:r>
            <a:r>
              <a:rPr lang="vi-VN" sz="2800">
                <a:latin typeface="Times New Roman" pitchFamily="18" charset="0"/>
                <a:cs typeface="Times New Roman" pitchFamily="18" charset="0"/>
              </a:rPr>
              <a:t>đầu trục khuỷu thường có then để lắp buli dẫn động quạt gió, bơm nước, đĩa giảm dao động xoắn </a:t>
            </a:r>
            <a:r>
              <a:rPr lang="vi-VN" sz="2800" smtClean="0">
                <a:latin typeface="Times New Roman" pitchFamily="18" charset="0"/>
                <a:cs typeface="Times New Roman" pitchFamily="18" charset="0"/>
              </a:rPr>
              <a:t>(nếu có) </a:t>
            </a:r>
            <a:r>
              <a:rPr lang="vi-VN" sz="2800">
                <a:latin typeface="Times New Roman" pitchFamily="18" charset="0"/>
                <a:cs typeface="Times New Roman" pitchFamily="18" charset="0"/>
              </a:rPr>
              <a:t>và lắp bánh răng trục khuỷu để dẫn động trục cam của cơ cấu phối khí; bơm cao áp hoặc bộ chia điện đánh lửa ; bơm dầu của hệ thống bôi trơn. Ngoài ra đầu trục khuỷu còn có kết cấu hạn chế di chuyển dọc trục.</a:t>
            </a:r>
          </a:p>
        </p:txBody>
      </p:sp>
    </p:spTree>
    <p:extLst>
      <p:ext uri="{BB962C8B-B14F-4D97-AF65-F5344CB8AC3E}">
        <p14:creationId xmlns:p14="http://schemas.microsoft.com/office/powerpoint/2010/main" val="3137951271"/>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1"/>
          <p:cNvSpPr>
            <a:spLocks noGrp="1"/>
          </p:cNvSpPr>
          <p:nvPr>
            <p:ph type="dt" sz="half" idx="10"/>
          </p:nvPr>
        </p:nvSpPr>
        <p:spPr>
          <a:xfrm>
            <a:off x="304800" y="6353628"/>
            <a:ext cx="2286000" cy="365125"/>
          </a:xfrm>
        </p:spPr>
        <p:txBody>
          <a:bodyPr/>
          <a:lstStyle/>
          <a:p>
            <a:r>
              <a:rPr lang="en-US" sz="1300" i="1" smtClean="0">
                <a:latin typeface="Times New Roman" pitchFamily="18" charset="0"/>
                <a:cs typeface="Times New Roman" pitchFamily="18" charset="0"/>
              </a:rPr>
              <a:t>Nguyên lý động cơ đốt trong</a:t>
            </a:r>
            <a:endParaRPr lang="en-US" sz="1300" i="1">
              <a:latin typeface="Times New Roman" pitchFamily="18" charset="0"/>
              <a:cs typeface="Times New Roman" pitchFamily="18" charset="0"/>
            </a:endParaRPr>
          </a:p>
        </p:txBody>
      </p:sp>
      <p:sp>
        <p:nvSpPr>
          <p:cNvPr id="5" name="Footer Placeholder 2"/>
          <p:cNvSpPr>
            <a:spLocks noGrp="1"/>
          </p:cNvSpPr>
          <p:nvPr>
            <p:ph type="ftr" sz="quarter" idx="11"/>
          </p:nvPr>
        </p:nvSpPr>
        <p:spPr>
          <a:xfrm>
            <a:off x="3203848" y="6304235"/>
            <a:ext cx="4392488" cy="365125"/>
          </a:xfrm>
        </p:spPr>
        <p:txBody>
          <a:bodyPr/>
          <a:lstStyle/>
          <a:p>
            <a:r>
              <a:rPr lang="en-US" sz="1300" i="1" smtClean="0">
                <a:latin typeface="Times New Roman" pitchFamily="18" charset="0"/>
                <a:cs typeface="Times New Roman" pitchFamily="18" charset="0"/>
              </a:rPr>
              <a:t>Chương 3: Nhóm Piston – Trục khuỷu – Thanh truyền – Bánh đà</a:t>
            </a:r>
            <a:endParaRPr lang="en-US" sz="1300" i="1">
              <a:latin typeface="Times New Roman" pitchFamily="18" charset="0"/>
              <a:cs typeface="Times New Roman" pitchFamily="18" charset="0"/>
            </a:endParaRPr>
          </a:p>
        </p:txBody>
      </p:sp>
      <p:sp>
        <p:nvSpPr>
          <p:cNvPr id="6" name="Slide Number Placeholder 3"/>
          <p:cNvSpPr>
            <a:spLocks noGrp="1"/>
          </p:cNvSpPr>
          <p:nvPr>
            <p:ph type="sldNum" sz="quarter" idx="12"/>
          </p:nvPr>
        </p:nvSpPr>
        <p:spPr>
          <a:xfrm>
            <a:off x="7467600" y="6340475"/>
            <a:ext cx="1219200" cy="365125"/>
          </a:xfrm>
        </p:spPr>
        <p:txBody>
          <a:bodyPr/>
          <a:lstStyle/>
          <a:p>
            <a:fld id="{B6F15528-21DE-4FAA-801E-634DDDAF4B2B}" type="slidenum">
              <a:rPr lang="en-US" sz="1300" i="1" smtClean="0">
                <a:latin typeface="Times New Roman" pitchFamily="18" charset="0"/>
                <a:cs typeface="Times New Roman" pitchFamily="18" charset="0"/>
              </a:rPr>
              <a:pPr/>
              <a:t>60</a:t>
            </a:fld>
            <a:endParaRPr lang="en-US" sz="1300" i="1">
              <a:latin typeface="Times New Roman" pitchFamily="18" charset="0"/>
              <a:cs typeface="Times New Roman" pitchFamily="18" charset="0"/>
            </a:endParaRPr>
          </a:p>
        </p:txBody>
      </p:sp>
      <p:pic>
        <p:nvPicPr>
          <p:cNvPr id="4098"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b="11877"/>
          <a:stretch>
            <a:fillRect/>
          </a:stretch>
        </p:blipFill>
        <p:spPr bwMode="auto">
          <a:xfrm>
            <a:off x="1008112" y="0"/>
            <a:ext cx="7092280" cy="55261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1"/>
          <p:cNvSpPr/>
          <p:nvPr/>
        </p:nvSpPr>
        <p:spPr>
          <a:xfrm>
            <a:off x="683568" y="5786100"/>
            <a:ext cx="7632848" cy="523220"/>
          </a:xfrm>
          <a:prstGeom prst="rect">
            <a:avLst/>
          </a:prstGeom>
        </p:spPr>
        <p:txBody>
          <a:bodyPr wrap="square">
            <a:spAutoFit/>
          </a:bodyPr>
          <a:lstStyle/>
          <a:p>
            <a:pPr algn="just"/>
            <a:r>
              <a:rPr lang="vi-VN" sz="2800" b="1" i="1">
                <a:solidFill>
                  <a:srgbClr val="7030A0"/>
                </a:solidFill>
                <a:latin typeface="Times New Roman" pitchFamily="18" charset="0"/>
                <a:cs typeface="Times New Roman" pitchFamily="18" charset="0"/>
              </a:rPr>
              <a:t>Hình 3.17: Kết cấu dẫn dầu bôi trơn chốt khuỷu</a:t>
            </a:r>
            <a:endParaRPr lang="en-US" sz="2800" i="1">
              <a:solidFill>
                <a:srgbClr val="7030A0"/>
              </a:solidFill>
              <a:latin typeface="Times New Roman" pitchFamily="18" charset="0"/>
              <a:cs typeface="Times New Roman" pitchFamily="18" charset="0"/>
            </a:endParaRPr>
          </a:p>
        </p:txBody>
      </p:sp>
      <p:pic>
        <p:nvPicPr>
          <p:cNvPr id="7" name="Picture 5" descr="14-2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3528" y="146340"/>
            <a:ext cx="7992888" cy="5794951"/>
          </a:xfrm>
          <a:prstGeom prst="rect">
            <a:avLst/>
          </a:prstGeom>
          <a:noFill/>
          <a:ln w="9525">
            <a:solidFill>
              <a:schemeClr val="accent2"/>
            </a:solidFill>
            <a:miter lim="800000"/>
            <a:headEnd/>
            <a:tailEnd/>
          </a:ln>
          <a:effectLst>
            <a:outerShdw dist="107763" dir="2700000" algn="ctr" rotWithShape="0">
              <a:srgbClr val="3399FF"/>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46768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checkerboard(across)">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1"/>
          <p:cNvSpPr>
            <a:spLocks noGrp="1"/>
          </p:cNvSpPr>
          <p:nvPr>
            <p:ph type="dt" sz="half" idx="10"/>
          </p:nvPr>
        </p:nvSpPr>
        <p:spPr>
          <a:xfrm>
            <a:off x="304800" y="6353628"/>
            <a:ext cx="2286000" cy="365125"/>
          </a:xfrm>
        </p:spPr>
        <p:txBody>
          <a:bodyPr/>
          <a:lstStyle/>
          <a:p>
            <a:r>
              <a:rPr lang="en-US" sz="1300" i="1" smtClean="0">
                <a:latin typeface="Times New Roman" pitchFamily="18" charset="0"/>
                <a:cs typeface="Times New Roman" pitchFamily="18" charset="0"/>
              </a:rPr>
              <a:t>Nguyên lý động cơ đốt trong</a:t>
            </a:r>
            <a:endParaRPr lang="en-US" sz="1300" i="1">
              <a:latin typeface="Times New Roman" pitchFamily="18" charset="0"/>
              <a:cs typeface="Times New Roman" pitchFamily="18" charset="0"/>
            </a:endParaRPr>
          </a:p>
        </p:txBody>
      </p:sp>
      <p:sp>
        <p:nvSpPr>
          <p:cNvPr id="5" name="Footer Placeholder 2"/>
          <p:cNvSpPr>
            <a:spLocks noGrp="1"/>
          </p:cNvSpPr>
          <p:nvPr>
            <p:ph type="ftr" sz="quarter" idx="11"/>
          </p:nvPr>
        </p:nvSpPr>
        <p:spPr>
          <a:xfrm>
            <a:off x="3203848" y="6304235"/>
            <a:ext cx="4392488" cy="365125"/>
          </a:xfrm>
        </p:spPr>
        <p:txBody>
          <a:bodyPr/>
          <a:lstStyle/>
          <a:p>
            <a:r>
              <a:rPr lang="en-US" sz="1300" i="1" smtClean="0">
                <a:latin typeface="Times New Roman" pitchFamily="18" charset="0"/>
                <a:cs typeface="Times New Roman" pitchFamily="18" charset="0"/>
              </a:rPr>
              <a:t>Chương 3: Nhóm Piston – Trục khuỷu – Thanh truyền – Bánh đà</a:t>
            </a:r>
            <a:endParaRPr lang="en-US" sz="1300" i="1">
              <a:latin typeface="Times New Roman" pitchFamily="18" charset="0"/>
              <a:cs typeface="Times New Roman" pitchFamily="18" charset="0"/>
            </a:endParaRPr>
          </a:p>
        </p:txBody>
      </p:sp>
      <p:sp>
        <p:nvSpPr>
          <p:cNvPr id="6" name="Slide Number Placeholder 3"/>
          <p:cNvSpPr>
            <a:spLocks noGrp="1"/>
          </p:cNvSpPr>
          <p:nvPr>
            <p:ph type="sldNum" sz="quarter" idx="12"/>
          </p:nvPr>
        </p:nvSpPr>
        <p:spPr>
          <a:xfrm>
            <a:off x="7467600" y="6340475"/>
            <a:ext cx="1219200" cy="365125"/>
          </a:xfrm>
        </p:spPr>
        <p:txBody>
          <a:bodyPr/>
          <a:lstStyle/>
          <a:p>
            <a:fld id="{B6F15528-21DE-4FAA-801E-634DDDAF4B2B}" type="slidenum">
              <a:rPr lang="en-US" sz="1300" i="1" smtClean="0">
                <a:latin typeface="Times New Roman" pitchFamily="18" charset="0"/>
                <a:cs typeface="Times New Roman" pitchFamily="18" charset="0"/>
              </a:rPr>
              <a:pPr/>
              <a:t>61</a:t>
            </a:fld>
            <a:endParaRPr lang="en-US" sz="1300" i="1">
              <a:latin typeface="Times New Roman" pitchFamily="18" charset="0"/>
              <a:cs typeface="Times New Roman" pitchFamily="18" charset="0"/>
            </a:endParaRPr>
          </a:p>
        </p:txBody>
      </p:sp>
      <p:sp>
        <p:nvSpPr>
          <p:cNvPr id="2" name="Rectangle 1"/>
          <p:cNvSpPr/>
          <p:nvPr/>
        </p:nvSpPr>
        <p:spPr>
          <a:xfrm>
            <a:off x="179512" y="44624"/>
            <a:ext cx="8784976" cy="4154984"/>
          </a:xfrm>
          <a:prstGeom prst="rect">
            <a:avLst/>
          </a:prstGeom>
        </p:spPr>
        <p:txBody>
          <a:bodyPr wrap="square">
            <a:spAutoFit/>
          </a:bodyPr>
          <a:lstStyle/>
          <a:p>
            <a:pPr algn="just">
              <a:spcBef>
                <a:spcPts val="600"/>
              </a:spcBef>
              <a:spcAft>
                <a:spcPts val="600"/>
              </a:spcAft>
            </a:pPr>
            <a:r>
              <a:rPr lang="en-US" sz="2800" b="1">
                <a:latin typeface="Times New Roman" pitchFamily="18" charset="0"/>
                <a:cs typeface="Times New Roman" pitchFamily="18" charset="0"/>
              </a:rPr>
              <a:t> </a:t>
            </a:r>
            <a:r>
              <a:rPr lang="en-US" sz="2800" b="1" smtClean="0">
                <a:latin typeface="Times New Roman" pitchFamily="18" charset="0"/>
                <a:cs typeface="Times New Roman" pitchFamily="18" charset="0"/>
              </a:rPr>
              <a:t>  </a:t>
            </a:r>
            <a:r>
              <a:rPr lang="en-US" sz="2800" b="1" i="1" smtClean="0">
                <a:solidFill>
                  <a:srgbClr val="7030A0"/>
                </a:solidFill>
                <a:latin typeface="Times New Roman" pitchFamily="18" charset="0"/>
                <a:cs typeface="Times New Roman" pitchFamily="18" charset="0"/>
              </a:rPr>
              <a:t>3.5.4.2</a:t>
            </a:r>
            <a:r>
              <a:rPr lang="vi-VN" sz="2800" b="1" i="1" smtClean="0">
                <a:solidFill>
                  <a:srgbClr val="7030A0"/>
                </a:solidFill>
                <a:latin typeface="Times New Roman" pitchFamily="18" charset="0"/>
                <a:cs typeface="Times New Roman" pitchFamily="18" charset="0"/>
              </a:rPr>
              <a:t>. </a:t>
            </a:r>
            <a:r>
              <a:rPr lang="vi-VN" sz="2800" b="1" i="1">
                <a:solidFill>
                  <a:srgbClr val="7030A0"/>
                </a:solidFill>
                <a:latin typeface="Times New Roman" pitchFamily="18" charset="0"/>
                <a:cs typeface="Times New Roman" pitchFamily="18" charset="0"/>
              </a:rPr>
              <a:t>Cổ trục </a:t>
            </a:r>
            <a:endParaRPr lang="en-US" sz="2800" i="1">
              <a:solidFill>
                <a:srgbClr val="7030A0"/>
              </a:solidFill>
              <a:latin typeface="Times New Roman" pitchFamily="18" charset="0"/>
              <a:cs typeface="Times New Roman" pitchFamily="18" charset="0"/>
            </a:endParaRPr>
          </a:p>
          <a:p>
            <a:pPr algn="just">
              <a:spcBef>
                <a:spcPts val="600"/>
              </a:spcBef>
              <a:spcAft>
                <a:spcPts val="600"/>
              </a:spcAft>
            </a:pPr>
            <a:r>
              <a:rPr lang="en-US" sz="2800" smtClean="0">
                <a:latin typeface="Times New Roman" pitchFamily="18" charset="0"/>
                <a:cs typeface="Times New Roman" pitchFamily="18" charset="0"/>
              </a:rPr>
              <a:t>  </a:t>
            </a:r>
            <a:r>
              <a:rPr lang="vi-VN" sz="2800" smtClean="0">
                <a:latin typeface="Times New Roman" pitchFamily="18" charset="0"/>
                <a:cs typeface="Times New Roman" pitchFamily="18" charset="0"/>
              </a:rPr>
              <a:t>+ </a:t>
            </a:r>
            <a:r>
              <a:rPr lang="vi-VN" sz="2800">
                <a:latin typeface="Times New Roman" pitchFamily="18" charset="0"/>
                <a:cs typeface="Times New Roman" pitchFamily="18" charset="0"/>
              </a:rPr>
              <a:t>Cổ  trục khuỷu được gia công và xử lý bề mặt đạt độ cứng và độ bóng cao. </a:t>
            </a:r>
            <a:endParaRPr lang="en-US" sz="2800">
              <a:latin typeface="Times New Roman" pitchFamily="18" charset="0"/>
              <a:cs typeface="Times New Roman" pitchFamily="18" charset="0"/>
            </a:endParaRPr>
          </a:p>
          <a:p>
            <a:pPr algn="just">
              <a:spcBef>
                <a:spcPts val="600"/>
              </a:spcBef>
              <a:spcAft>
                <a:spcPts val="600"/>
              </a:spcAft>
            </a:pPr>
            <a:r>
              <a:rPr lang="en-US" sz="2800" smtClean="0">
                <a:latin typeface="Times New Roman" pitchFamily="18" charset="0"/>
                <a:cs typeface="Times New Roman" pitchFamily="18" charset="0"/>
              </a:rPr>
              <a:t>  </a:t>
            </a:r>
            <a:r>
              <a:rPr lang="vi-VN" sz="2800" smtClean="0">
                <a:latin typeface="Times New Roman" pitchFamily="18" charset="0"/>
                <a:cs typeface="Times New Roman" pitchFamily="18" charset="0"/>
              </a:rPr>
              <a:t>+ </a:t>
            </a:r>
            <a:r>
              <a:rPr lang="vi-VN" sz="2800">
                <a:latin typeface="Times New Roman" pitchFamily="18" charset="0"/>
                <a:cs typeface="Times New Roman" pitchFamily="18" charset="0"/>
              </a:rPr>
              <a:t>Phần lớn các động cơ có cổ trục cùng đuờng kính. </a:t>
            </a:r>
            <a:endParaRPr lang="en-US" sz="2800">
              <a:latin typeface="Times New Roman" pitchFamily="18" charset="0"/>
              <a:cs typeface="Times New Roman" pitchFamily="18" charset="0"/>
            </a:endParaRPr>
          </a:p>
          <a:p>
            <a:pPr algn="just">
              <a:spcBef>
                <a:spcPts val="600"/>
              </a:spcBef>
              <a:spcAft>
                <a:spcPts val="600"/>
              </a:spcAft>
            </a:pPr>
            <a:r>
              <a:rPr lang="en-US" sz="2800" smtClean="0">
                <a:latin typeface="Times New Roman" pitchFamily="18" charset="0"/>
                <a:cs typeface="Times New Roman" pitchFamily="18" charset="0"/>
              </a:rPr>
              <a:t>  </a:t>
            </a:r>
            <a:r>
              <a:rPr lang="vi-VN" sz="2800" smtClean="0">
                <a:latin typeface="Times New Roman" pitchFamily="18" charset="0"/>
                <a:cs typeface="Times New Roman" pitchFamily="18" charset="0"/>
              </a:rPr>
              <a:t>+ </a:t>
            </a:r>
            <a:r>
              <a:rPr lang="vi-VN" sz="2800">
                <a:latin typeface="Times New Roman" pitchFamily="18" charset="0"/>
                <a:cs typeface="Times New Roman" pitchFamily="18" charset="0"/>
              </a:rPr>
              <a:t>Chiều dài cổ trục khác </a:t>
            </a:r>
            <a:r>
              <a:rPr lang="vi-VN" sz="2800" smtClean="0">
                <a:latin typeface="Times New Roman" pitchFamily="18" charset="0"/>
                <a:cs typeface="Times New Roman" pitchFamily="18" charset="0"/>
              </a:rPr>
              <a:t>nhau,</a:t>
            </a:r>
            <a:r>
              <a:rPr lang="en-US" sz="2800" smtClean="0">
                <a:latin typeface="Times New Roman" pitchFamily="18" charset="0"/>
                <a:cs typeface="Times New Roman" pitchFamily="18" charset="0"/>
              </a:rPr>
              <a:t> </a:t>
            </a:r>
            <a:r>
              <a:rPr lang="vi-VN" sz="2800" smtClean="0">
                <a:latin typeface="Times New Roman" pitchFamily="18" charset="0"/>
                <a:cs typeface="Times New Roman" pitchFamily="18" charset="0"/>
              </a:rPr>
              <a:t>cổ </a:t>
            </a:r>
            <a:r>
              <a:rPr lang="vi-VN" sz="2800">
                <a:latin typeface="Times New Roman" pitchFamily="18" charset="0"/>
                <a:cs typeface="Times New Roman" pitchFamily="18" charset="0"/>
              </a:rPr>
              <a:t>sau cùng và cổ giữa thường dài hơn các cổ khác vì chịu trọng lực của bánh đà và lực quán tính của xylanh giữa.</a:t>
            </a:r>
            <a:endParaRPr lang="en-US" sz="2800">
              <a:latin typeface="Times New Roman" pitchFamily="18" charset="0"/>
              <a:cs typeface="Times New Roman" pitchFamily="18" charset="0"/>
            </a:endParaRPr>
          </a:p>
          <a:p>
            <a:pPr algn="just">
              <a:spcBef>
                <a:spcPts val="600"/>
              </a:spcBef>
              <a:spcAft>
                <a:spcPts val="600"/>
              </a:spcAft>
            </a:pPr>
            <a:r>
              <a:rPr lang="en-US" sz="2800" smtClean="0">
                <a:latin typeface="Times New Roman" pitchFamily="18" charset="0"/>
                <a:cs typeface="Times New Roman" pitchFamily="18" charset="0"/>
              </a:rPr>
              <a:t>  </a:t>
            </a:r>
            <a:r>
              <a:rPr lang="vi-VN" sz="2800" smtClean="0">
                <a:latin typeface="Times New Roman" pitchFamily="18" charset="0"/>
                <a:cs typeface="Times New Roman" pitchFamily="18" charset="0"/>
              </a:rPr>
              <a:t>+ </a:t>
            </a:r>
            <a:r>
              <a:rPr lang="vi-VN" sz="2800">
                <a:latin typeface="Times New Roman" pitchFamily="18" charset="0"/>
                <a:cs typeface="Times New Roman" pitchFamily="18" charset="0"/>
              </a:rPr>
              <a:t>Cổ trục thường làm rỗng và khoan lỗ dầu thông lên chốt.</a:t>
            </a:r>
            <a:endParaRPr lang="en-US" sz="2800">
              <a:latin typeface="Times New Roman" pitchFamily="18" charset="0"/>
              <a:cs typeface="Times New Roman" pitchFamily="18" charset="0"/>
            </a:endParaRPr>
          </a:p>
        </p:txBody>
      </p:sp>
      <p:pic>
        <p:nvPicPr>
          <p:cNvPr id="5122"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r="1018" b="22491"/>
          <a:stretch>
            <a:fillRect/>
          </a:stretch>
        </p:blipFill>
        <p:spPr bwMode="auto">
          <a:xfrm>
            <a:off x="1572678" y="4199608"/>
            <a:ext cx="5735626" cy="21817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091062289"/>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1"/>
          <p:cNvSpPr>
            <a:spLocks noGrp="1"/>
          </p:cNvSpPr>
          <p:nvPr>
            <p:ph type="dt" sz="half" idx="10"/>
          </p:nvPr>
        </p:nvSpPr>
        <p:spPr>
          <a:xfrm>
            <a:off x="304800" y="6353628"/>
            <a:ext cx="2286000" cy="365125"/>
          </a:xfrm>
        </p:spPr>
        <p:txBody>
          <a:bodyPr/>
          <a:lstStyle/>
          <a:p>
            <a:r>
              <a:rPr lang="en-US" sz="1300" i="1" smtClean="0">
                <a:latin typeface="Times New Roman" pitchFamily="18" charset="0"/>
                <a:cs typeface="Times New Roman" pitchFamily="18" charset="0"/>
              </a:rPr>
              <a:t>Nguyên lý động cơ đốt trong</a:t>
            </a:r>
            <a:endParaRPr lang="en-US" sz="1300" i="1">
              <a:latin typeface="Times New Roman" pitchFamily="18" charset="0"/>
              <a:cs typeface="Times New Roman" pitchFamily="18" charset="0"/>
            </a:endParaRPr>
          </a:p>
        </p:txBody>
      </p:sp>
      <p:sp>
        <p:nvSpPr>
          <p:cNvPr id="5" name="Footer Placeholder 2"/>
          <p:cNvSpPr>
            <a:spLocks noGrp="1"/>
          </p:cNvSpPr>
          <p:nvPr>
            <p:ph type="ftr" sz="quarter" idx="11"/>
          </p:nvPr>
        </p:nvSpPr>
        <p:spPr>
          <a:xfrm>
            <a:off x="3203848" y="6304235"/>
            <a:ext cx="4392488" cy="365125"/>
          </a:xfrm>
        </p:spPr>
        <p:txBody>
          <a:bodyPr/>
          <a:lstStyle/>
          <a:p>
            <a:r>
              <a:rPr lang="en-US" sz="1300" i="1" smtClean="0">
                <a:latin typeface="Times New Roman" pitchFamily="18" charset="0"/>
                <a:cs typeface="Times New Roman" pitchFamily="18" charset="0"/>
              </a:rPr>
              <a:t>Chương 3: Nhóm Piston – Trục khuỷu – Thanh truyền – Bánh đà</a:t>
            </a:r>
            <a:endParaRPr lang="en-US" sz="1300" i="1">
              <a:latin typeface="Times New Roman" pitchFamily="18" charset="0"/>
              <a:cs typeface="Times New Roman" pitchFamily="18" charset="0"/>
            </a:endParaRPr>
          </a:p>
        </p:txBody>
      </p:sp>
      <p:sp>
        <p:nvSpPr>
          <p:cNvPr id="6" name="Slide Number Placeholder 3"/>
          <p:cNvSpPr>
            <a:spLocks noGrp="1"/>
          </p:cNvSpPr>
          <p:nvPr>
            <p:ph type="sldNum" sz="quarter" idx="12"/>
          </p:nvPr>
        </p:nvSpPr>
        <p:spPr>
          <a:xfrm>
            <a:off x="7467600" y="6340475"/>
            <a:ext cx="1219200" cy="365125"/>
          </a:xfrm>
        </p:spPr>
        <p:txBody>
          <a:bodyPr/>
          <a:lstStyle/>
          <a:p>
            <a:fld id="{B6F15528-21DE-4FAA-801E-634DDDAF4B2B}" type="slidenum">
              <a:rPr lang="en-US" sz="1300" i="1" smtClean="0">
                <a:latin typeface="Times New Roman" pitchFamily="18" charset="0"/>
                <a:cs typeface="Times New Roman" pitchFamily="18" charset="0"/>
              </a:rPr>
              <a:pPr/>
              <a:t>62</a:t>
            </a:fld>
            <a:endParaRPr lang="en-US" sz="1300" i="1">
              <a:latin typeface="Times New Roman" pitchFamily="18" charset="0"/>
              <a:cs typeface="Times New Roman" pitchFamily="18" charset="0"/>
            </a:endParaRPr>
          </a:p>
        </p:txBody>
      </p:sp>
      <p:sp>
        <p:nvSpPr>
          <p:cNvPr id="2" name="Rectangle 1"/>
          <p:cNvSpPr/>
          <p:nvPr/>
        </p:nvSpPr>
        <p:spPr>
          <a:xfrm>
            <a:off x="179512" y="260648"/>
            <a:ext cx="8784976" cy="5878532"/>
          </a:xfrm>
          <a:prstGeom prst="rect">
            <a:avLst/>
          </a:prstGeom>
        </p:spPr>
        <p:txBody>
          <a:bodyPr wrap="square">
            <a:spAutoFit/>
          </a:bodyPr>
          <a:lstStyle/>
          <a:p>
            <a:pPr algn="just">
              <a:spcBef>
                <a:spcPts val="600"/>
              </a:spcBef>
              <a:spcAft>
                <a:spcPts val="600"/>
              </a:spcAft>
            </a:pPr>
            <a:r>
              <a:rPr lang="en-US" sz="2800" b="1" dirty="0" smtClean="0">
                <a:latin typeface="Times New Roman" pitchFamily="18" charset="0"/>
                <a:cs typeface="Times New Roman" pitchFamily="18" charset="0"/>
              </a:rPr>
              <a:t>   </a:t>
            </a:r>
            <a:r>
              <a:rPr lang="en-US" sz="2800" b="1" i="1" dirty="0" smtClean="0">
                <a:solidFill>
                  <a:srgbClr val="7030A0"/>
                </a:solidFill>
                <a:latin typeface="Times New Roman" pitchFamily="18" charset="0"/>
                <a:cs typeface="Times New Roman" pitchFamily="18" charset="0"/>
              </a:rPr>
              <a:t>3.5.4.3</a:t>
            </a:r>
            <a:r>
              <a:rPr lang="vi-VN" sz="2800" b="1" i="1" dirty="0" smtClean="0">
                <a:solidFill>
                  <a:srgbClr val="7030A0"/>
                </a:solidFill>
                <a:latin typeface="Times New Roman" pitchFamily="18" charset="0"/>
                <a:cs typeface="Times New Roman" pitchFamily="18" charset="0"/>
              </a:rPr>
              <a:t>. </a:t>
            </a:r>
            <a:r>
              <a:rPr lang="vi-VN" sz="2800" b="1" i="1" dirty="0">
                <a:solidFill>
                  <a:srgbClr val="7030A0"/>
                </a:solidFill>
                <a:latin typeface="Times New Roman" pitchFamily="18" charset="0"/>
                <a:cs typeface="Times New Roman" pitchFamily="18" charset="0"/>
              </a:rPr>
              <a:t>Chốt khuỷu</a:t>
            </a:r>
            <a:r>
              <a:rPr lang="vi-VN" sz="2800" i="1" dirty="0">
                <a:solidFill>
                  <a:srgbClr val="7030A0"/>
                </a:solidFill>
                <a:latin typeface="Times New Roman" pitchFamily="18" charset="0"/>
                <a:cs typeface="Times New Roman" pitchFamily="18" charset="0"/>
              </a:rPr>
              <a:t> </a:t>
            </a:r>
            <a:endParaRPr lang="en-US" sz="2800" i="1" dirty="0">
              <a:solidFill>
                <a:srgbClr val="7030A0"/>
              </a:solidFill>
              <a:latin typeface="Times New Roman" pitchFamily="18" charset="0"/>
              <a:cs typeface="Times New Roman" pitchFamily="18" charset="0"/>
            </a:endParaRPr>
          </a:p>
          <a:p>
            <a:pPr algn="just">
              <a:spcBef>
                <a:spcPts val="600"/>
              </a:spcBef>
              <a:spcAft>
                <a:spcPts val="600"/>
              </a:spcAft>
            </a:pPr>
            <a:r>
              <a:rPr lang="en-US" sz="2800" dirty="0" smtClean="0">
                <a:latin typeface="Times New Roman" pitchFamily="18" charset="0"/>
                <a:cs typeface="Times New Roman" pitchFamily="18" charset="0"/>
              </a:rPr>
              <a:t>  </a:t>
            </a:r>
            <a:r>
              <a:rPr lang="vi-VN" sz="2800" dirty="0" smtClean="0">
                <a:latin typeface="Times New Roman" pitchFamily="18" charset="0"/>
                <a:cs typeface="Times New Roman" pitchFamily="18" charset="0"/>
              </a:rPr>
              <a:t>+  </a:t>
            </a:r>
            <a:r>
              <a:rPr lang="vi-VN" sz="2800" dirty="0">
                <a:latin typeface="Times New Roman" pitchFamily="18" charset="0"/>
                <a:cs typeface="Times New Roman" pitchFamily="18" charset="0"/>
              </a:rPr>
              <a:t>Hướng theo các góc lệch khác nhau tuỳ thuộc vào số máy và thứ tự thì nổ.</a:t>
            </a:r>
            <a:endParaRPr lang="en-US" sz="2800" dirty="0">
              <a:latin typeface="Times New Roman" pitchFamily="18" charset="0"/>
              <a:cs typeface="Times New Roman" pitchFamily="18" charset="0"/>
            </a:endParaRPr>
          </a:p>
          <a:p>
            <a:pPr algn="just">
              <a:spcBef>
                <a:spcPts val="600"/>
              </a:spcBef>
              <a:spcAft>
                <a:spcPts val="600"/>
              </a:spcAft>
            </a:pPr>
            <a:r>
              <a:rPr lang="en-US" sz="2800" dirty="0" smtClean="0">
                <a:latin typeface="Times New Roman" pitchFamily="18" charset="0"/>
                <a:cs typeface="Times New Roman" pitchFamily="18" charset="0"/>
              </a:rPr>
              <a:t>  </a:t>
            </a:r>
            <a:r>
              <a:rPr lang="vi-VN" sz="2800" dirty="0" smtClean="0">
                <a:latin typeface="Times New Roman" pitchFamily="18" charset="0"/>
                <a:cs typeface="Times New Roman" pitchFamily="18" charset="0"/>
              </a:rPr>
              <a:t>+  </a:t>
            </a:r>
            <a:r>
              <a:rPr lang="vi-VN" sz="2800" dirty="0">
                <a:latin typeface="Times New Roman" pitchFamily="18" charset="0"/>
                <a:cs typeface="Times New Roman" pitchFamily="18" charset="0"/>
              </a:rPr>
              <a:t>Chốt khuỷu cũng phải được gia công và xử lý bề mặt đạt độ cứng và độ bóng cao.</a:t>
            </a:r>
            <a:endParaRPr lang="en-US" sz="2800" dirty="0">
              <a:latin typeface="Times New Roman" pitchFamily="18" charset="0"/>
              <a:cs typeface="Times New Roman" pitchFamily="18" charset="0"/>
            </a:endParaRPr>
          </a:p>
          <a:p>
            <a:pPr algn="just">
              <a:spcBef>
                <a:spcPts val="600"/>
              </a:spcBef>
              <a:spcAft>
                <a:spcPts val="600"/>
              </a:spcAft>
            </a:pPr>
            <a:r>
              <a:rPr lang="en-US" sz="2800" dirty="0" smtClean="0">
                <a:latin typeface="Times New Roman" pitchFamily="18" charset="0"/>
                <a:cs typeface="Times New Roman" pitchFamily="18" charset="0"/>
              </a:rPr>
              <a:t>  </a:t>
            </a:r>
            <a:r>
              <a:rPr lang="vi-VN" sz="2800" dirty="0" smtClean="0">
                <a:latin typeface="Times New Roman" pitchFamily="18" charset="0"/>
                <a:cs typeface="Times New Roman" pitchFamily="18" charset="0"/>
              </a:rPr>
              <a:t>+  </a:t>
            </a:r>
            <a:r>
              <a:rPr lang="vi-VN" sz="2800" dirty="0">
                <a:latin typeface="Times New Roman" pitchFamily="18" charset="0"/>
                <a:cs typeface="Times New Roman" pitchFamily="18" charset="0"/>
              </a:rPr>
              <a:t>Đường kính chốt thường nhỏ hơn đường kính cổ trục. Trong trường hợp đầu to thanh truyền làm liền khối để lắp ổ bi kim nên chốt khuỷu có đường kính lớn hơn cổ trục khuỷu.</a:t>
            </a:r>
            <a:endParaRPr lang="en-US" sz="2800" dirty="0">
              <a:latin typeface="Times New Roman" pitchFamily="18" charset="0"/>
              <a:cs typeface="Times New Roman" pitchFamily="18" charset="0"/>
            </a:endParaRPr>
          </a:p>
          <a:p>
            <a:pPr algn="just">
              <a:spcBef>
                <a:spcPts val="600"/>
              </a:spcBef>
              <a:spcAft>
                <a:spcPts val="600"/>
              </a:spcAft>
            </a:pPr>
            <a:r>
              <a:rPr lang="en-US" sz="2800" dirty="0" smtClean="0">
                <a:latin typeface="Times New Roman" pitchFamily="18" charset="0"/>
                <a:cs typeface="Times New Roman" pitchFamily="18" charset="0"/>
                <a:sym typeface="Wingdings"/>
              </a:rPr>
              <a:t>  </a:t>
            </a:r>
            <a:r>
              <a:rPr lang="vi-VN" sz="2800" dirty="0" smtClean="0">
                <a:latin typeface="Times New Roman" pitchFamily="18" charset="0"/>
                <a:cs typeface="Times New Roman" pitchFamily="18" charset="0"/>
                <a:sym typeface="Wingdings"/>
              </a:rPr>
              <a:t></a:t>
            </a:r>
            <a:r>
              <a:rPr lang="vi-VN" sz="2800" dirty="0" smtClean="0">
                <a:latin typeface="Times New Roman" pitchFamily="18" charset="0"/>
                <a:cs typeface="Times New Roman" pitchFamily="18" charset="0"/>
              </a:rPr>
              <a:t> </a:t>
            </a:r>
            <a:r>
              <a:rPr lang="vi-VN" sz="2800" dirty="0">
                <a:latin typeface="Times New Roman" pitchFamily="18" charset="0"/>
                <a:cs typeface="Times New Roman" pitchFamily="18" charset="0"/>
              </a:rPr>
              <a:t>Dầu bôi trơn thường được dẫn từ thân máy đến các cổ trục khuỷu, rồi theo các đường rãnh trong cổ trục, má khuỷu dẫn lên chốt </a:t>
            </a:r>
            <a:r>
              <a:rPr lang="vi-VN" sz="2800" dirty="0" smtClean="0">
                <a:latin typeface="Times New Roman" pitchFamily="18" charset="0"/>
                <a:cs typeface="Times New Roman" pitchFamily="18" charset="0"/>
              </a:rPr>
              <a:t>khuỷu</a:t>
            </a:r>
            <a:r>
              <a:rPr lang="en-US" sz="2800" dirty="0" smtClean="0">
                <a:latin typeface="Times New Roman" pitchFamily="18" charset="0"/>
                <a:cs typeface="Times New Roman" pitchFamily="18" charset="0"/>
              </a:rPr>
              <a:t>.</a:t>
            </a:r>
            <a:endParaRPr lang="vi-VN" sz="2800" dirty="0">
              <a:latin typeface="Times New Roman" pitchFamily="18" charset="0"/>
              <a:cs typeface="Times New Roman" pitchFamily="18" charset="0"/>
            </a:endParaRPr>
          </a:p>
        </p:txBody>
      </p:sp>
    </p:spTree>
    <p:extLst>
      <p:ext uri="{BB962C8B-B14F-4D97-AF65-F5344CB8AC3E}">
        <p14:creationId xmlns:p14="http://schemas.microsoft.com/office/powerpoint/2010/main" val="3751262875"/>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152400" y="116632"/>
            <a:ext cx="8839199" cy="1077218"/>
          </a:xfrm>
          <a:prstGeom prst="rect">
            <a:avLst/>
          </a:prstGeom>
        </p:spPr>
        <p:txBody>
          <a:bodyPr wrap="square">
            <a:spAutoFit/>
          </a:bodyPr>
          <a:lstStyle/>
          <a:p>
            <a:r>
              <a:rPr lang="en-US" sz="3200" b="1" i="1" dirty="0" smtClean="0">
                <a:solidFill>
                  <a:srgbClr val="7030A0"/>
                </a:solidFill>
                <a:latin typeface="Times New Roman" pitchFamily="18" charset="0"/>
                <a:cs typeface="Times New Roman" pitchFamily="18" charset="0"/>
              </a:rPr>
              <a:t>3.5.4.3</a:t>
            </a:r>
            <a:r>
              <a:rPr lang="vi-VN" sz="3200" b="1" i="1" dirty="0">
                <a:solidFill>
                  <a:srgbClr val="7030A0"/>
                </a:solidFill>
                <a:latin typeface="Times New Roman" pitchFamily="18" charset="0"/>
                <a:cs typeface="Times New Roman" pitchFamily="18" charset="0"/>
              </a:rPr>
              <a:t>. Chốt khuỷu</a:t>
            </a:r>
            <a:r>
              <a:rPr lang="vi-VN" sz="3200" i="1" dirty="0">
                <a:solidFill>
                  <a:srgbClr val="7030A0"/>
                </a:solidFill>
                <a:latin typeface="Times New Roman" pitchFamily="18" charset="0"/>
                <a:cs typeface="Times New Roman" pitchFamily="18" charset="0"/>
              </a:rPr>
              <a:t> </a:t>
            </a:r>
            <a:endParaRPr lang="en-US" sz="3200" i="1" dirty="0">
              <a:solidFill>
                <a:srgbClr val="7030A0"/>
              </a:solidFill>
              <a:latin typeface="Times New Roman" pitchFamily="18" charset="0"/>
              <a:cs typeface="Times New Roman" pitchFamily="18" charset="0"/>
            </a:endParaRPr>
          </a:p>
          <a:p>
            <a:r>
              <a:rPr lang="vi-VN" sz="3200" b="1" dirty="0" smtClean="0">
                <a:latin typeface="Times New Roman" pitchFamily="18" charset="0"/>
                <a:cs typeface="Times New Roman" pitchFamily="18" charset="0"/>
              </a:rPr>
              <a:t>Góc lệch khuỷu</a:t>
            </a:r>
            <a:endParaRPr lang="en-US" sz="3200" b="1" dirty="0" smtClean="0">
              <a:latin typeface="Times New Roman" pitchFamily="18" charset="0"/>
              <a:cs typeface="Times New Roman" pitchFamily="18" charset="0"/>
            </a:endParaRPr>
          </a:p>
        </p:txBody>
      </p:sp>
      <p:sp>
        <p:nvSpPr>
          <p:cNvPr id="10" name="Date Placeholder 1"/>
          <p:cNvSpPr>
            <a:spLocks noGrp="1"/>
          </p:cNvSpPr>
          <p:nvPr>
            <p:ph type="dt" sz="half" idx="10"/>
          </p:nvPr>
        </p:nvSpPr>
        <p:spPr>
          <a:xfrm>
            <a:off x="304800" y="6353628"/>
            <a:ext cx="2286000" cy="365125"/>
          </a:xfrm>
        </p:spPr>
        <p:txBody>
          <a:bodyPr/>
          <a:lstStyle/>
          <a:p>
            <a:r>
              <a:rPr lang="en-US" i="1" smtClean="0"/>
              <a:t>Nguyên lý động cơ đốt trong</a:t>
            </a:r>
            <a:endParaRPr lang="en-US" i="1"/>
          </a:p>
        </p:txBody>
      </p:sp>
      <p:sp>
        <p:nvSpPr>
          <p:cNvPr id="12" name="Slide Number Placeholder 3"/>
          <p:cNvSpPr>
            <a:spLocks noGrp="1"/>
          </p:cNvSpPr>
          <p:nvPr>
            <p:ph type="sldNum" sz="quarter" idx="12"/>
          </p:nvPr>
        </p:nvSpPr>
        <p:spPr>
          <a:xfrm>
            <a:off x="7467600" y="6340475"/>
            <a:ext cx="1219200" cy="365125"/>
          </a:xfrm>
        </p:spPr>
        <p:txBody>
          <a:bodyPr/>
          <a:lstStyle/>
          <a:p>
            <a:fld id="{B6F15528-21DE-4FAA-801E-634DDDAF4B2B}" type="slidenum">
              <a:rPr lang="en-US" i="1" smtClean="0"/>
              <a:pPr/>
              <a:t>63</a:t>
            </a:fld>
            <a:endParaRPr lang="en-US" i="1"/>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1412776"/>
            <a:ext cx="9144000" cy="503184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237914082"/>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1"/>
          <p:cNvSpPr>
            <a:spLocks noGrp="1"/>
          </p:cNvSpPr>
          <p:nvPr>
            <p:ph type="dt" sz="half" idx="10"/>
          </p:nvPr>
        </p:nvSpPr>
        <p:spPr>
          <a:xfrm>
            <a:off x="304800" y="6353628"/>
            <a:ext cx="2286000" cy="365125"/>
          </a:xfrm>
        </p:spPr>
        <p:txBody>
          <a:bodyPr/>
          <a:lstStyle/>
          <a:p>
            <a:r>
              <a:rPr lang="en-US" sz="1300" i="1" smtClean="0">
                <a:latin typeface="Times New Roman" pitchFamily="18" charset="0"/>
                <a:cs typeface="Times New Roman" pitchFamily="18" charset="0"/>
              </a:rPr>
              <a:t>Nguyên lý động cơ đốt trong</a:t>
            </a:r>
            <a:endParaRPr lang="en-US" sz="1300" i="1">
              <a:latin typeface="Times New Roman" pitchFamily="18" charset="0"/>
              <a:cs typeface="Times New Roman" pitchFamily="18" charset="0"/>
            </a:endParaRPr>
          </a:p>
        </p:txBody>
      </p:sp>
      <p:sp>
        <p:nvSpPr>
          <p:cNvPr id="5" name="Footer Placeholder 2"/>
          <p:cNvSpPr>
            <a:spLocks noGrp="1"/>
          </p:cNvSpPr>
          <p:nvPr>
            <p:ph type="ftr" sz="quarter" idx="11"/>
          </p:nvPr>
        </p:nvSpPr>
        <p:spPr>
          <a:xfrm>
            <a:off x="3203848" y="6304235"/>
            <a:ext cx="4392488" cy="365125"/>
          </a:xfrm>
        </p:spPr>
        <p:txBody>
          <a:bodyPr/>
          <a:lstStyle/>
          <a:p>
            <a:r>
              <a:rPr lang="en-US" sz="1300" i="1" smtClean="0">
                <a:latin typeface="Times New Roman" pitchFamily="18" charset="0"/>
                <a:cs typeface="Times New Roman" pitchFamily="18" charset="0"/>
              </a:rPr>
              <a:t>Chương 3: Nhóm Piston – Trục khuỷu – Thanh truyền – Bánh đà</a:t>
            </a:r>
            <a:endParaRPr lang="en-US" sz="1300" i="1">
              <a:latin typeface="Times New Roman" pitchFamily="18" charset="0"/>
              <a:cs typeface="Times New Roman" pitchFamily="18" charset="0"/>
            </a:endParaRPr>
          </a:p>
        </p:txBody>
      </p:sp>
      <p:sp>
        <p:nvSpPr>
          <p:cNvPr id="6" name="Slide Number Placeholder 3"/>
          <p:cNvSpPr>
            <a:spLocks noGrp="1"/>
          </p:cNvSpPr>
          <p:nvPr>
            <p:ph type="sldNum" sz="quarter" idx="12"/>
          </p:nvPr>
        </p:nvSpPr>
        <p:spPr>
          <a:xfrm>
            <a:off x="7467600" y="6340475"/>
            <a:ext cx="1219200" cy="365125"/>
          </a:xfrm>
        </p:spPr>
        <p:txBody>
          <a:bodyPr/>
          <a:lstStyle/>
          <a:p>
            <a:fld id="{B6F15528-21DE-4FAA-801E-634DDDAF4B2B}" type="slidenum">
              <a:rPr lang="en-US" sz="1300" i="1" smtClean="0">
                <a:latin typeface="Times New Roman" pitchFamily="18" charset="0"/>
                <a:cs typeface="Times New Roman" pitchFamily="18" charset="0"/>
              </a:rPr>
              <a:pPr/>
              <a:t>64</a:t>
            </a:fld>
            <a:endParaRPr lang="en-US" sz="1300" i="1">
              <a:latin typeface="Times New Roman" pitchFamily="18" charset="0"/>
              <a:cs typeface="Times New Roman" pitchFamily="18" charset="0"/>
            </a:endParaRPr>
          </a:p>
        </p:txBody>
      </p:sp>
      <p:sp>
        <p:nvSpPr>
          <p:cNvPr id="2" name="Rectangle 1"/>
          <p:cNvSpPr/>
          <p:nvPr/>
        </p:nvSpPr>
        <p:spPr>
          <a:xfrm>
            <a:off x="251520" y="116632"/>
            <a:ext cx="8712968" cy="1969770"/>
          </a:xfrm>
          <a:prstGeom prst="rect">
            <a:avLst/>
          </a:prstGeom>
        </p:spPr>
        <p:txBody>
          <a:bodyPr wrap="square">
            <a:spAutoFit/>
          </a:bodyPr>
          <a:lstStyle/>
          <a:p>
            <a:pPr algn="just">
              <a:spcBef>
                <a:spcPts val="600"/>
              </a:spcBef>
              <a:spcAft>
                <a:spcPts val="600"/>
              </a:spcAft>
            </a:pPr>
            <a:r>
              <a:rPr lang="en-US" sz="2800" b="1" smtClean="0">
                <a:latin typeface="Times New Roman" pitchFamily="18" charset="0"/>
                <a:cs typeface="Times New Roman" pitchFamily="18" charset="0"/>
              </a:rPr>
              <a:t>   </a:t>
            </a:r>
            <a:r>
              <a:rPr lang="en-US" sz="2800" b="1" i="1" smtClean="0">
                <a:solidFill>
                  <a:srgbClr val="7030A0"/>
                </a:solidFill>
                <a:latin typeface="Times New Roman" pitchFamily="18" charset="0"/>
                <a:cs typeface="Times New Roman" pitchFamily="18" charset="0"/>
              </a:rPr>
              <a:t>3.5.4.4</a:t>
            </a:r>
            <a:r>
              <a:rPr lang="vi-VN" sz="2800" b="1" i="1" smtClean="0">
                <a:solidFill>
                  <a:srgbClr val="7030A0"/>
                </a:solidFill>
                <a:latin typeface="Times New Roman" pitchFamily="18" charset="0"/>
                <a:cs typeface="Times New Roman" pitchFamily="18" charset="0"/>
              </a:rPr>
              <a:t>. </a:t>
            </a:r>
            <a:r>
              <a:rPr lang="vi-VN" sz="2800" b="1" i="1">
                <a:solidFill>
                  <a:srgbClr val="7030A0"/>
                </a:solidFill>
                <a:latin typeface="Times New Roman" pitchFamily="18" charset="0"/>
                <a:cs typeface="Times New Roman" pitchFamily="18" charset="0"/>
              </a:rPr>
              <a:t>Má khuỷu   </a:t>
            </a:r>
            <a:endParaRPr lang="en-US" sz="2800" i="1">
              <a:solidFill>
                <a:srgbClr val="7030A0"/>
              </a:solidFill>
              <a:latin typeface="Times New Roman" pitchFamily="18" charset="0"/>
              <a:cs typeface="Times New Roman" pitchFamily="18" charset="0"/>
            </a:endParaRPr>
          </a:p>
          <a:p>
            <a:pPr algn="just">
              <a:spcBef>
                <a:spcPts val="600"/>
              </a:spcBef>
              <a:spcAft>
                <a:spcPts val="600"/>
              </a:spcAft>
            </a:pPr>
            <a:r>
              <a:rPr lang="en-US" sz="2800" smtClean="0">
                <a:latin typeface="Times New Roman" pitchFamily="18" charset="0"/>
                <a:cs typeface="Times New Roman" pitchFamily="18" charset="0"/>
              </a:rPr>
              <a:t>   </a:t>
            </a:r>
            <a:r>
              <a:rPr lang="vi-VN" sz="2800" smtClean="0">
                <a:latin typeface="Times New Roman" pitchFamily="18" charset="0"/>
                <a:cs typeface="Times New Roman" pitchFamily="18" charset="0"/>
              </a:rPr>
              <a:t>Dùng </a:t>
            </a:r>
            <a:r>
              <a:rPr lang="vi-VN" sz="2800">
                <a:latin typeface="Times New Roman" pitchFamily="18" charset="0"/>
                <a:cs typeface="Times New Roman" pitchFamily="18" charset="0"/>
              </a:rPr>
              <a:t>để nối cổ trục với chốt khuỷu. Hình dáng má khuỷu phụ thuộc </a:t>
            </a:r>
            <a:r>
              <a:rPr lang="vi-VN" sz="2800" smtClean="0">
                <a:latin typeface="Times New Roman" pitchFamily="18" charset="0"/>
                <a:cs typeface="Times New Roman" pitchFamily="18" charset="0"/>
              </a:rPr>
              <a:t>vào: loại </a:t>
            </a:r>
            <a:r>
              <a:rPr lang="vi-VN" sz="2800">
                <a:latin typeface="Times New Roman" pitchFamily="18" charset="0"/>
                <a:cs typeface="Times New Roman" pitchFamily="18" charset="0"/>
              </a:rPr>
              <a:t>động cơ, vận tốc góc trục khuỷu &amp; trị số lực khí thể Pz.</a:t>
            </a:r>
            <a:endParaRPr lang="en-US" sz="2800">
              <a:latin typeface="Times New Roman" pitchFamily="18" charset="0"/>
              <a:cs typeface="Times New Roman" pitchFamily="18" charset="0"/>
            </a:endParaRPr>
          </a:p>
        </p:txBody>
      </p:sp>
      <p:sp>
        <p:nvSpPr>
          <p:cNvPr id="3" name="Rectangle 2"/>
          <p:cNvSpPr/>
          <p:nvPr/>
        </p:nvSpPr>
        <p:spPr>
          <a:xfrm>
            <a:off x="251520" y="2420888"/>
            <a:ext cx="8712968" cy="3139321"/>
          </a:xfrm>
          <a:prstGeom prst="rect">
            <a:avLst/>
          </a:prstGeom>
        </p:spPr>
        <p:txBody>
          <a:bodyPr wrap="square">
            <a:spAutoFit/>
          </a:bodyPr>
          <a:lstStyle/>
          <a:p>
            <a:pPr algn="just">
              <a:spcBef>
                <a:spcPts val="600"/>
              </a:spcBef>
              <a:spcAft>
                <a:spcPts val="600"/>
              </a:spcAft>
            </a:pPr>
            <a:r>
              <a:rPr lang="en-US" sz="2800" b="1" smtClean="0">
                <a:latin typeface="Times New Roman" pitchFamily="18" charset="0"/>
                <a:cs typeface="Times New Roman" pitchFamily="18" charset="0"/>
              </a:rPr>
              <a:t>   </a:t>
            </a:r>
            <a:r>
              <a:rPr lang="en-US" sz="2800" b="1" i="1" smtClean="0">
                <a:solidFill>
                  <a:srgbClr val="7030A0"/>
                </a:solidFill>
                <a:latin typeface="Times New Roman" pitchFamily="18" charset="0"/>
                <a:cs typeface="Times New Roman" pitchFamily="18" charset="0"/>
              </a:rPr>
              <a:t>3.5.4.5</a:t>
            </a:r>
            <a:r>
              <a:rPr lang="vi-VN" sz="2800" b="1" i="1" smtClean="0">
                <a:solidFill>
                  <a:srgbClr val="7030A0"/>
                </a:solidFill>
                <a:latin typeface="Times New Roman" pitchFamily="18" charset="0"/>
                <a:cs typeface="Times New Roman" pitchFamily="18" charset="0"/>
              </a:rPr>
              <a:t>. </a:t>
            </a:r>
            <a:r>
              <a:rPr lang="vi-VN" sz="2800" b="1" i="1">
                <a:solidFill>
                  <a:srgbClr val="7030A0"/>
                </a:solidFill>
                <a:latin typeface="Times New Roman" pitchFamily="18" charset="0"/>
                <a:cs typeface="Times New Roman" pitchFamily="18" charset="0"/>
              </a:rPr>
              <a:t>Đối trọng </a:t>
            </a:r>
            <a:endParaRPr lang="en-US" sz="2800" i="1">
              <a:solidFill>
                <a:srgbClr val="7030A0"/>
              </a:solidFill>
              <a:latin typeface="Times New Roman" pitchFamily="18" charset="0"/>
              <a:cs typeface="Times New Roman" pitchFamily="18" charset="0"/>
            </a:endParaRPr>
          </a:p>
          <a:p>
            <a:pPr algn="just">
              <a:spcBef>
                <a:spcPts val="600"/>
              </a:spcBef>
              <a:spcAft>
                <a:spcPts val="600"/>
              </a:spcAft>
            </a:pPr>
            <a:r>
              <a:rPr lang="en-US" sz="2800" smtClean="0">
                <a:latin typeface="Times New Roman" pitchFamily="18" charset="0"/>
                <a:cs typeface="Times New Roman" pitchFamily="18" charset="0"/>
              </a:rPr>
              <a:t>   </a:t>
            </a:r>
            <a:r>
              <a:rPr lang="vi-VN" sz="2800" smtClean="0">
                <a:latin typeface="Times New Roman" pitchFamily="18" charset="0"/>
                <a:cs typeface="Times New Roman" pitchFamily="18" charset="0"/>
              </a:rPr>
              <a:t>Đối </a:t>
            </a:r>
            <a:r>
              <a:rPr lang="vi-VN" sz="2800">
                <a:latin typeface="Times New Roman" pitchFamily="18" charset="0"/>
                <a:cs typeface="Times New Roman" pitchFamily="18" charset="0"/>
              </a:rPr>
              <a:t>trọng là các khối lượng gắn trên đuôi má khuỷu để tạo ra lực quán tính ly tâm nhằm mục đích sau:</a:t>
            </a:r>
            <a:endParaRPr lang="en-US" sz="2800">
              <a:latin typeface="Times New Roman" pitchFamily="18" charset="0"/>
              <a:cs typeface="Times New Roman" pitchFamily="18" charset="0"/>
            </a:endParaRPr>
          </a:p>
          <a:p>
            <a:pPr algn="just">
              <a:spcBef>
                <a:spcPts val="600"/>
              </a:spcBef>
              <a:spcAft>
                <a:spcPts val="600"/>
              </a:spcAft>
            </a:pPr>
            <a:r>
              <a:rPr lang="en-US" sz="2800" smtClean="0">
                <a:latin typeface="Times New Roman" pitchFamily="18" charset="0"/>
                <a:cs typeface="Times New Roman" pitchFamily="18" charset="0"/>
              </a:rPr>
              <a:t>  </a:t>
            </a:r>
            <a:r>
              <a:rPr lang="vi-VN" sz="2800" smtClean="0">
                <a:latin typeface="Times New Roman" pitchFamily="18" charset="0"/>
                <a:cs typeface="Times New Roman" pitchFamily="18" charset="0"/>
              </a:rPr>
              <a:t>+ </a:t>
            </a:r>
            <a:r>
              <a:rPr lang="vi-VN" sz="2800">
                <a:latin typeface="Times New Roman" pitchFamily="18" charset="0"/>
                <a:cs typeface="Times New Roman" pitchFamily="18" charset="0"/>
              </a:rPr>
              <a:t>Cân bằng lực quán tính ly tâm P</a:t>
            </a:r>
            <a:r>
              <a:rPr lang="vi-VN" sz="2800" baseline="-25000">
                <a:latin typeface="Times New Roman" pitchFamily="18" charset="0"/>
                <a:cs typeface="Times New Roman" pitchFamily="18" charset="0"/>
              </a:rPr>
              <a:t>k</a:t>
            </a:r>
            <a:r>
              <a:rPr lang="vi-VN" sz="2800">
                <a:latin typeface="Times New Roman" pitchFamily="18" charset="0"/>
                <a:cs typeface="Times New Roman" pitchFamily="18" charset="0"/>
              </a:rPr>
              <a:t> của trục khuỷu.</a:t>
            </a:r>
            <a:endParaRPr lang="en-US" sz="2800">
              <a:latin typeface="Times New Roman" pitchFamily="18" charset="0"/>
              <a:cs typeface="Times New Roman" pitchFamily="18" charset="0"/>
            </a:endParaRPr>
          </a:p>
          <a:p>
            <a:pPr algn="just">
              <a:spcBef>
                <a:spcPts val="600"/>
              </a:spcBef>
              <a:spcAft>
                <a:spcPts val="600"/>
              </a:spcAft>
            </a:pPr>
            <a:r>
              <a:rPr lang="en-US" sz="2800" smtClean="0">
                <a:latin typeface="Times New Roman" pitchFamily="18" charset="0"/>
                <a:cs typeface="Times New Roman" pitchFamily="18" charset="0"/>
              </a:rPr>
              <a:t>  </a:t>
            </a:r>
            <a:r>
              <a:rPr lang="vi-VN" sz="2800" smtClean="0">
                <a:latin typeface="Times New Roman" pitchFamily="18" charset="0"/>
                <a:cs typeface="Times New Roman" pitchFamily="18" charset="0"/>
              </a:rPr>
              <a:t>+ </a:t>
            </a:r>
            <a:r>
              <a:rPr lang="vi-VN" sz="2800">
                <a:latin typeface="Times New Roman" pitchFamily="18" charset="0"/>
                <a:cs typeface="Times New Roman" pitchFamily="18" charset="0"/>
              </a:rPr>
              <a:t>Cân bằng một nửa lực quán tính chuyển động thẳng cấp I của nhóm piston.</a:t>
            </a:r>
            <a:endParaRPr lang="en-US" sz="2800">
              <a:latin typeface="Times New Roman" pitchFamily="18" charset="0"/>
              <a:cs typeface="Times New Roman" pitchFamily="18" charset="0"/>
            </a:endParaRPr>
          </a:p>
        </p:txBody>
      </p:sp>
    </p:spTree>
    <p:extLst>
      <p:ext uri="{BB962C8B-B14F-4D97-AF65-F5344CB8AC3E}">
        <p14:creationId xmlns:p14="http://schemas.microsoft.com/office/powerpoint/2010/main" val="2644866271"/>
      </p:ext>
    </p:extLst>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1"/>
          <p:cNvSpPr>
            <a:spLocks noGrp="1"/>
          </p:cNvSpPr>
          <p:nvPr>
            <p:ph type="dt" sz="half" idx="10"/>
          </p:nvPr>
        </p:nvSpPr>
        <p:spPr>
          <a:xfrm>
            <a:off x="304800" y="6353628"/>
            <a:ext cx="2286000" cy="365125"/>
          </a:xfrm>
        </p:spPr>
        <p:txBody>
          <a:bodyPr/>
          <a:lstStyle/>
          <a:p>
            <a:r>
              <a:rPr lang="en-US" sz="1300" i="1" smtClean="0">
                <a:latin typeface="Times New Roman" pitchFamily="18" charset="0"/>
                <a:cs typeface="Times New Roman" pitchFamily="18" charset="0"/>
              </a:rPr>
              <a:t>Nguyên lý động cơ đốt trong</a:t>
            </a:r>
            <a:endParaRPr lang="en-US" sz="1300" i="1">
              <a:latin typeface="Times New Roman" pitchFamily="18" charset="0"/>
              <a:cs typeface="Times New Roman" pitchFamily="18" charset="0"/>
            </a:endParaRPr>
          </a:p>
        </p:txBody>
      </p:sp>
      <p:sp>
        <p:nvSpPr>
          <p:cNvPr id="5" name="Footer Placeholder 2"/>
          <p:cNvSpPr>
            <a:spLocks noGrp="1"/>
          </p:cNvSpPr>
          <p:nvPr>
            <p:ph type="ftr" sz="quarter" idx="11"/>
          </p:nvPr>
        </p:nvSpPr>
        <p:spPr>
          <a:xfrm>
            <a:off x="3203848" y="6304235"/>
            <a:ext cx="4392488" cy="365125"/>
          </a:xfrm>
        </p:spPr>
        <p:txBody>
          <a:bodyPr/>
          <a:lstStyle/>
          <a:p>
            <a:r>
              <a:rPr lang="en-US" sz="1300" i="1" smtClean="0">
                <a:latin typeface="Times New Roman" pitchFamily="18" charset="0"/>
                <a:cs typeface="Times New Roman" pitchFamily="18" charset="0"/>
              </a:rPr>
              <a:t>Chương 3: Nhóm Piston – Trục khuỷu – Thanh truyền – Bánh đà</a:t>
            </a:r>
            <a:endParaRPr lang="en-US" sz="1300" i="1">
              <a:latin typeface="Times New Roman" pitchFamily="18" charset="0"/>
              <a:cs typeface="Times New Roman" pitchFamily="18" charset="0"/>
            </a:endParaRPr>
          </a:p>
        </p:txBody>
      </p:sp>
      <p:sp>
        <p:nvSpPr>
          <p:cNvPr id="6" name="Slide Number Placeholder 3"/>
          <p:cNvSpPr>
            <a:spLocks noGrp="1"/>
          </p:cNvSpPr>
          <p:nvPr>
            <p:ph type="sldNum" sz="quarter" idx="12"/>
          </p:nvPr>
        </p:nvSpPr>
        <p:spPr>
          <a:xfrm>
            <a:off x="7467600" y="6340475"/>
            <a:ext cx="1219200" cy="365125"/>
          </a:xfrm>
        </p:spPr>
        <p:txBody>
          <a:bodyPr/>
          <a:lstStyle/>
          <a:p>
            <a:fld id="{B6F15528-21DE-4FAA-801E-634DDDAF4B2B}" type="slidenum">
              <a:rPr lang="en-US" sz="1300" i="1" smtClean="0">
                <a:latin typeface="Times New Roman" pitchFamily="18" charset="0"/>
                <a:cs typeface="Times New Roman" pitchFamily="18" charset="0"/>
              </a:rPr>
              <a:pPr/>
              <a:t>65</a:t>
            </a:fld>
            <a:endParaRPr lang="en-US" sz="1300" i="1">
              <a:latin typeface="Times New Roman" pitchFamily="18" charset="0"/>
              <a:cs typeface="Times New Roman" pitchFamily="18" charset="0"/>
            </a:endParaRPr>
          </a:p>
        </p:txBody>
      </p:sp>
      <p:sp>
        <p:nvSpPr>
          <p:cNvPr id="2" name="Rectangle 1"/>
          <p:cNvSpPr/>
          <p:nvPr/>
        </p:nvSpPr>
        <p:spPr>
          <a:xfrm>
            <a:off x="251520" y="116632"/>
            <a:ext cx="8640960" cy="3693319"/>
          </a:xfrm>
          <a:prstGeom prst="rect">
            <a:avLst/>
          </a:prstGeom>
        </p:spPr>
        <p:txBody>
          <a:bodyPr wrap="square">
            <a:spAutoFit/>
          </a:bodyPr>
          <a:lstStyle/>
          <a:p>
            <a:pPr algn="just">
              <a:spcBef>
                <a:spcPts val="600"/>
              </a:spcBef>
              <a:spcAft>
                <a:spcPts val="600"/>
              </a:spcAft>
            </a:pPr>
            <a:r>
              <a:rPr lang="en-US" sz="2800" b="1" smtClean="0">
                <a:latin typeface="Times New Roman" pitchFamily="18" charset="0"/>
                <a:cs typeface="Times New Roman" pitchFamily="18" charset="0"/>
              </a:rPr>
              <a:t>   </a:t>
            </a:r>
            <a:r>
              <a:rPr lang="en-US" sz="2800" b="1" i="1" smtClean="0">
                <a:solidFill>
                  <a:srgbClr val="7030A0"/>
                </a:solidFill>
                <a:latin typeface="Times New Roman" pitchFamily="18" charset="0"/>
                <a:cs typeface="Times New Roman" pitchFamily="18" charset="0"/>
              </a:rPr>
              <a:t>3.5.4.6</a:t>
            </a:r>
            <a:r>
              <a:rPr lang="vi-VN" sz="2800" b="1" i="1" smtClean="0">
                <a:solidFill>
                  <a:srgbClr val="7030A0"/>
                </a:solidFill>
                <a:latin typeface="Times New Roman" pitchFamily="18" charset="0"/>
                <a:cs typeface="Times New Roman" pitchFamily="18" charset="0"/>
              </a:rPr>
              <a:t>.  </a:t>
            </a:r>
            <a:r>
              <a:rPr lang="vi-VN" sz="2800" b="1" i="1">
                <a:solidFill>
                  <a:srgbClr val="7030A0"/>
                </a:solidFill>
                <a:latin typeface="Times New Roman" pitchFamily="18" charset="0"/>
                <a:cs typeface="Times New Roman" pitchFamily="18" charset="0"/>
              </a:rPr>
              <a:t>Đuôi trục khuỷu </a:t>
            </a:r>
            <a:endParaRPr lang="en-US" sz="2800" i="1">
              <a:solidFill>
                <a:srgbClr val="7030A0"/>
              </a:solidFill>
              <a:latin typeface="Times New Roman" pitchFamily="18" charset="0"/>
              <a:cs typeface="Times New Roman" pitchFamily="18" charset="0"/>
            </a:endParaRPr>
          </a:p>
          <a:p>
            <a:pPr algn="just">
              <a:spcBef>
                <a:spcPts val="600"/>
              </a:spcBef>
              <a:spcAft>
                <a:spcPts val="600"/>
              </a:spcAft>
            </a:pPr>
            <a:r>
              <a:rPr lang="en-US" sz="2800" smtClean="0">
                <a:latin typeface="Times New Roman" pitchFamily="18" charset="0"/>
                <a:cs typeface="Times New Roman" pitchFamily="18" charset="0"/>
              </a:rPr>
              <a:t>   </a:t>
            </a:r>
            <a:r>
              <a:rPr lang="vi-VN" sz="2800" smtClean="0">
                <a:latin typeface="Times New Roman" pitchFamily="18" charset="0"/>
                <a:cs typeface="Times New Roman" pitchFamily="18" charset="0"/>
              </a:rPr>
              <a:t>Đuôi </a:t>
            </a:r>
            <a:r>
              <a:rPr lang="vi-VN" sz="2800">
                <a:latin typeface="Times New Roman" pitchFamily="18" charset="0"/>
                <a:cs typeface="Times New Roman" pitchFamily="18" charset="0"/>
              </a:rPr>
              <a:t>trục khuỷu có mặt bích để lắp bánh đà và được làm rỗng để lắp vòng bi hoặc bạc thau để đỡ trục sơ cấp hộp số. Trên bề mặt ngõng trục có lắp phớt chắn </a:t>
            </a:r>
            <a:r>
              <a:rPr lang="vi-VN" sz="2800" smtClean="0">
                <a:latin typeface="Times New Roman" pitchFamily="18" charset="0"/>
                <a:cs typeface="Times New Roman" pitchFamily="18" charset="0"/>
              </a:rPr>
              <a:t>dầu, </a:t>
            </a:r>
            <a:r>
              <a:rPr lang="vi-VN" sz="2800">
                <a:latin typeface="Times New Roman" pitchFamily="18" charset="0"/>
                <a:cs typeface="Times New Roman" pitchFamily="18" charset="0"/>
              </a:rPr>
              <a:t>tiếp đó là ren hồi dầu có chiều xoắn ngược chiều quay trục khuỷu để gạc dầu trở lại. Sát với cổ trục là đĩa chắn </a:t>
            </a:r>
            <a:r>
              <a:rPr lang="vi-VN" sz="2800" smtClean="0">
                <a:latin typeface="Times New Roman" pitchFamily="18" charset="0"/>
                <a:cs typeface="Times New Roman" pitchFamily="18" charset="0"/>
              </a:rPr>
              <a:t>dầu. </a:t>
            </a:r>
            <a:r>
              <a:rPr lang="vi-VN" sz="2800">
                <a:latin typeface="Times New Roman" pitchFamily="18" charset="0"/>
                <a:cs typeface="Times New Roman" pitchFamily="18" charset="0"/>
              </a:rPr>
              <a:t>Dầu được kết cấu chắn dầu ngăn lại sẽ rơi xuống và theo lỗ thoát trở về cacte dầu. </a:t>
            </a:r>
            <a:endParaRPr lang="en-US" sz="2800">
              <a:latin typeface="Times New Roman" pitchFamily="18" charset="0"/>
              <a:cs typeface="Times New Roman" pitchFamily="18" charset="0"/>
            </a:endParaRPr>
          </a:p>
        </p:txBody>
      </p:sp>
      <p:pic>
        <p:nvPicPr>
          <p:cNvPr id="614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r="3174" b="8369"/>
          <a:stretch>
            <a:fillRect/>
          </a:stretch>
        </p:blipFill>
        <p:spPr bwMode="auto">
          <a:xfrm>
            <a:off x="3131840" y="3406998"/>
            <a:ext cx="2880066" cy="2974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19200" y="914400"/>
            <a:ext cx="6477000" cy="5310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821903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1"/>
          <p:cNvSpPr>
            <a:spLocks noGrp="1"/>
          </p:cNvSpPr>
          <p:nvPr>
            <p:ph type="dt" sz="half" idx="10"/>
          </p:nvPr>
        </p:nvSpPr>
        <p:spPr>
          <a:xfrm>
            <a:off x="304800" y="6353628"/>
            <a:ext cx="2286000" cy="365125"/>
          </a:xfrm>
        </p:spPr>
        <p:txBody>
          <a:bodyPr/>
          <a:lstStyle/>
          <a:p>
            <a:r>
              <a:rPr lang="en-US" sz="1300" i="1" smtClean="0">
                <a:latin typeface="Times New Roman" pitchFamily="18" charset="0"/>
                <a:cs typeface="Times New Roman" pitchFamily="18" charset="0"/>
              </a:rPr>
              <a:t>Nguyên lý động cơ đốt trong</a:t>
            </a:r>
            <a:endParaRPr lang="en-US" sz="1300" i="1">
              <a:latin typeface="Times New Roman" pitchFamily="18" charset="0"/>
              <a:cs typeface="Times New Roman" pitchFamily="18" charset="0"/>
            </a:endParaRPr>
          </a:p>
        </p:txBody>
      </p:sp>
      <p:sp>
        <p:nvSpPr>
          <p:cNvPr id="5" name="Footer Placeholder 2"/>
          <p:cNvSpPr>
            <a:spLocks noGrp="1"/>
          </p:cNvSpPr>
          <p:nvPr>
            <p:ph type="ftr" sz="quarter" idx="11"/>
          </p:nvPr>
        </p:nvSpPr>
        <p:spPr>
          <a:xfrm>
            <a:off x="3203848" y="6304235"/>
            <a:ext cx="4392488" cy="365125"/>
          </a:xfrm>
        </p:spPr>
        <p:txBody>
          <a:bodyPr/>
          <a:lstStyle/>
          <a:p>
            <a:r>
              <a:rPr lang="en-US" sz="1300" i="1" smtClean="0">
                <a:latin typeface="Times New Roman" pitchFamily="18" charset="0"/>
                <a:cs typeface="Times New Roman" pitchFamily="18" charset="0"/>
              </a:rPr>
              <a:t>Chương 3: Nhóm Piston – Trục khuỷu – Thanh truyền – Bánh đà</a:t>
            </a:r>
            <a:endParaRPr lang="en-US" sz="1300" i="1">
              <a:latin typeface="Times New Roman" pitchFamily="18" charset="0"/>
              <a:cs typeface="Times New Roman" pitchFamily="18" charset="0"/>
            </a:endParaRPr>
          </a:p>
        </p:txBody>
      </p:sp>
      <p:sp>
        <p:nvSpPr>
          <p:cNvPr id="6" name="Slide Number Placeholder 3"/>
          <p:cNvSpPr>
            <a:spLocks noGrp="1"/>
          </p:cNvSpPr>
          <p:nvPr>
            <p:ph type="sldNum" sz="quarter" idx="12"/>
          </p:nvPr>
        </p:nvSpPr>
        <p:spPr>
          <a:xfrm>
            <a:off x="7467600" y="6340475"/>
            <a:ext cx="1219200" cy="365125"/>
          </a:xfrm>
        </p:spPr>
        <p:txBody>
          <a:bodyPr/>
          <a:lstStyle/>
          <a:p>
            <a:fld id="{B6F15528-21DE-4FAA-801E-634DDDAF4B2B}" type="slidenum">
              <a:rPr lang="en-US" sz="1300" i="1" smtClean="0">
                <a:latin typeface="Times New Roman" pitchFamily="18" charset="0"/>
                <a:cs typeface="Times New Roman" pitchFamily="18" charset="0"/>
              </a:rPr>
              <a:pPr/>
              <a:t>66</a:t>
            </a:fld>
            <a:endParaRPr lang="en-US" sz="1300" i="1">
              <a:latin typeface="Times New Roman" pitchFamily="18" charset="0"/>
              <a:cs typeface="Times New Roman" pitchFamily="18" charset="0"/>
            </a:endParaRPr>
          </a:p>
        </p:txBody>
      </p:sp>
      <p:sp>
        <p:nvSpPr>
          <p:cNvPr id="2" name="Rectangle 1"/>
          <p:cNvSpPr/>
          <p:nvPr/>
        </p:nvSpPr>
        <p:spPr>
          <a:xfrm>
            <a:off x="251520" y="116632"/>
            <a:ext cx="8640960" cy="5724644"/>
          </a:xfrm>
          <a:prstGeom prst="rect">
            <a:avLst/>
          </a:prstGeom>
        </p:spPr>
        <p:txBody>
          <a:bodyPr wrap="square">
            <a:spAutoFit/>
          </a:bodyPr>
          <a:lstStyle/>
          <a:p>
            <a:pPr algn="just">
              <a:spcBef>
                <a:spcPts val="600"/>
              </a:spcBef>
              <a:spcAft>
                <a:spcPts val="600"/>
              </a:spcAft>
            </a:pPr>
            <a:r>
              <a:rPr lang="en-US" sz="3000" b="1" smtClean="0">
                <a:solidFill>
                  <a:srgbClr val="0070C0"/>
                </a:solidFill>
                <a:latin typeface="Times New Roman" pitchFamily="18" charset="0"/>
                <a:cs typeface="Times New Roman" pitchFamily="18" charset="0"/>
              </a:rPr>
              <a:t>3.6</a:t>
            </a:r>
            <a:r>
              <a:rPr lang="vi-VN" sz="3000" b="1" smtClean="0">
                <a:solidFill>
                  <a:srgbClr val="0070C0"/>
                </a:solidFill>
                <a:latin typeface="Times New Roman" pitchFamily="18" charset="0"/>
                <a:cs typeface="Times New Roman" pitchFamily="18" charset="0"/>
              </a:rPr>
              <a:t>.</a:t>
            </a:r>
            <a:r>
              <a:rPr lang="en-US" sz="3000" b="1" smtClean="0">
                <a:solidFill>
                  <a:srgbClr val="0070C0"/>
                </a:solidFill>
                <a:latin typeface="Times New Roman" pitchFamily="18" charset="0"/>
                <a:cs typeface="Times New Roman" pitchFamily="18" charset="0"/>
              </a:rPr>
              <a:t> </a:t>
            </a:r>
            <a:r>
              <a:rPr lang="vi-VN" sz="3000" b="1" smtClean="0">
                <a:solidFill>
                  <a:srgbClr val="0070C0"/>
                </a:solidFill>
                <a:latin typeface="Times New Roman" pitchFamily="18" charset="0"/>
                <a:cs typeface="Times New Roman" pitchFamily="18" charset="0"/>
              </a:rPr>
              <a:t>BÁNH  </a:t>
            </a:r>
            <a:r>
              <a:rPr lang="vi-VN" sz="3000" b="1">
                <a:solidFill>
                  <a:srgbClr val="0070C0"/>
                </a:solidFill>
                <a:latin typeface="Times New Roman" pitchFamily="18" charset="0"/>
                <a:cs typeface="Times New Roman" pitchFamily="18" charset="0"/>
              </a:rPr>
              <a:t>ĐÀ</a:t>
            </a:r>
            <a:endParaRPr lang="en-US" sz="3000">
              <a:solidFill>
                <a:srgbClr val="0070C0"/>
              </a:solidFill>
              <a:latin typeface="Times New Roman" pitchFamily="18" charset="0"/>
              <a:cs typeface="Times New Roman" pitchFamily="18" charset="0"/>
            </a:endParaRPr>
          </a:p>
          <a:p>
            <a:pPr algn="just">
              <a:spcBef>
                <a:spcPts val="600"/>
              </a:spcBef>
              <a:spcAft>
                <a:spcPts val="600"/>
              </a:spcAft>
            </a:pPr>
            <a:r>
              <a:rPr lang="en-US" sz="2800" b="1" smtClean="0">
                <a:latin typeface="Times New Roman" pitchFamily="18" charset="0"/>
                <a:cs typeface="Times New Roman" pitchFamily="18" charset="0"/>
              </a:rPr>
              <a:t>   </a:t>
            </a:r>
            <a:r>
              <a:rPr lang="en-US" sz="2800" b="1" smtClean="0">
                <a:solidFill>
                  <a:srgbClr val="C00000"/>
                </a:solidFill>
                <a:latin typeface="Times New Roman" pitchFamily="18" charset="0"/>
                <a:cs typeface="Times New Roman" pitchFamily="18" charset="0"/>
              </a:rPr>
              <a:t>3.6.1</a:t>
            </a:r>
            <a:r>
              <a:rPr lang="vi-VN" sz="2800" b="1" smtClean="0">
                <a:solidFill>
                  <a:srgbClr val="C00000"/>
                </a:solidFill>
                <a:latin typeface="Times New Roman" pitchFamily="18" charset="0"/>
                <a:cs typeface="Times New Roman" pitchFamily="18" charset="0"/>
              </a:rPr>
              <a:t>. </a:t>
            </a:r>
            <a:r>
              <a:rPr lang="en-US" sz="2800" b="1">
                <a:solidFill>
                  <a:srgbClr val="C00000"/>
                </a:solidFill>
                <a:latin typeface="Times New Roman" pitchFamily="18" charset="0"/>
                <a:cs typeface="Times New Roman" pitchFamily="18" charset="0"/>
              </a:rPr>
              <a:t>C</a:t>
            </a:r>
            <a:r>
              <a:rPr lang="en-US" sz="2800" b="1" smtClean="0">
                <a:solidFill>
                  <a:srgbClr val="C00000"/>
                </a:solidFill>
                <a:latin typeface="Times New Roman" pitchFamily="18" charset="0"/>
                <a:cs typeface="Times New Roman" pitchFamily="18" charset="0"/>
              </a:rPr>
              <a:t>ô</a:t>
            </a:r>
            <a:r>
              <a:rPr lang="vi-VN" sz="2800" b="1">
                <a:solidFill>
                  <a:srgbClr val="C00000"/>
                </a:solidFill>
                <a:latin typeface="Times New Roman" pitchFamily="18" charset="0"/>
                <a:cs typeface="Times New Roman" pitchFamily="18" charset="0"/>
              </a:rPr>
              <a:t>ng d</a:t>
            </a:r>
            <a:r>
              <a:rPr lang="en-US" sz="2800" b="1">
                <a:solidFill>
                  <a:srgbClr val="C00000"/>
                </a:solidFill>
                <a:latin typeface="Times New Roman" pitchFamily="18" charset="0"/>
                <a:cs typeface="Times New Roman" pitchFamily="18" charset="0"/>
              </a:rPr>
              <a:t>ụ</a:t>
            </a:r>
            <a:r>
              <a:rPr lang="vi-VN" sz="2800" b="1">
                <a:solidFill>
                  <a:srgbClr val="C00000"/>
                </a:solidFill>
                <a:latin typeface="Times New Roman" pitchFamily="18" charset="0"/>
                <a:cs typeface="Times New Roman" pitchFamily="18" charset="0"/>
              </a:rPr>
              <a:t>ng </a:t>
            </a:r>
            <a:endParaRPr lang="en-US" sz="2800">
              <a:solidFill>
                <a:srgbClr val="C00000"/>
              </a:solidFill>
              <a:latin typeface="Times New Roman" pitchFamily="18" charset="0"/>
              <a:cs typeface="Times New Roman" pitchFamily="18" charset="0"/>
            </a:endParaRPr>
          </a:p>
          <a:p>
            <a:pPr algn="just">
              <a:spcBef>
                <a:spcPts val="600"/>
              </a:spcBef>
              <a:spcAft>
                <a:spcPts val="600"/>
              </a:spcAft>
            </a:pPr>
            <a:r>
              <a:rPr lang="en-US" sz="2800" smtClean="0">
                <a:latin typeface="Times New Roman" pitchFamily="18" charset="0"/>
                <a:cs typeface="Times New Roman" pitchFamily="18" charset="0"/>
              </a:rPr>
              <a:t>   </a:t>
            </a:r>
            <a:r>
              <a:rPr lang="vi-VN" sz="2800" smtClean="0">
                <a:latin typeface="Times New Roman" pitchFamily="18" charset="0"/>
                <a:cs typeface="Times New Roman" pitchFamily="18" charset="0"/>
              </a:rPr>
              <a:t>Bánh </a:t>
            </a:r>
            <a:r>
              <a:rPr lang="vi-VN" sz="2800">
                <a:latin typeface="Times New Roman" pitchFamily="18" charset="0"/>
                <a:cs typeface="Times New Roman" pitchFamily="18" charset="0"/>
              </a:rPr>
              <a:t>đà có nhiệm vụ làm trục khuỷu quay </a:t>
            </a:r>
            <a:r>
              <a:rPr lang="vi-VN" sz="2800" smtClean="0">
                <a:latin typeface="Times New Roman" pitchFamily="18" charset="0"/>
                <a:cs typeface="Times New Roman" pitchFamily="18" charset="0"/>
              </a:rPr>
              <a:t>đều. </a:t>
            </a:r>
            <a:r>
              <a:rPr lang="vi-VN" sz="2800">
                <a:latin typeface="Times New Roman" pitchFamily="18" charset="0"/>
                <a:cs typeface="Times New Roman" pitchFamily="18" charset="0"/>
              </a:rPr>
              <a:t>Ngoài ra còn là nơi ghi các ký </a:t>
            </a:r>
            <a:r>
              <a:rPr lang="vi-VN" sz="2800" smtClean="0">
                <a:latin typeface="Times New Roman" pitchFamily="18" charset="0"/>
                <a:cs typeface="Times New Roman" pitchFamily="18" charset="0"/>
              </a:rPr>
              <a:t>hiệu: </a:t>
            </a:r>
            <a:r>
              <a:rPr lang="vi-VN" sz="2800">
                <a:latin typeface="Times New Roman" pitchFamily="18" charset="0"/>
                <a:cs typeface="Times New Roman" pitchFamily="18" charset="0"/>
              </a:rPr>
              <a:t>ĐCT, khắc vạch chia độ, góc đánh lửa sớm hoặc góc phun sớm. Vành ngoài của bánh đà có lắp vành răng khởi động động cơ. Ở động cơ dùng hộp số tự động, bánh đà được thay thế bằng bộ biến mô thuỷ lực. </a:t>
            </a:r>
            <a:endParaRPr lang="en-US" sz="2800">
              <a:latin typeface="Times New Roman" pitchFamily="18" charset="0"/>
              <a:cs typeface="Times New Roman" pitchFamily="18" charset="0"/>
            </a:endParaRPr>
          </a:p>
          <a:p>
            <a:pPr algn="just">
              <a:spcBef>
                <a:spcPts val="600"/>
              </a:spcBef>
              <a:spcAft>
                <a:spcPts val="600"/>
              </a:spcAft>
            </a:pPr>
            <a:r>
              <a:rPr lang="en-US" sz="2800" smtClean="0">
                <a:latin typeface="Times New Roman" pitchFamily="18" charset="0"/>
                <a:cs typeface="Times New Roman" pitchFamily="18" charset="0"/>
              </a:rPr>
              <a:t>   </a:t>
            </a:r>
            <a:r>
              <a:rPr lang="vi-VN" sz="2800" smtClean="0">
                <a:latin typeface="Times New Roman" pitchFamily="18" charset="0"/>
                <a:cs typeface="Times New Roman" pitchFamily="18" charset="0"/>
              </a:rPr>
              <a:t>Trong </a:t>
            </a:r>
            <a:r>
              <a:rPr lang="vi-VN" sz="2800">
                <a:latin typeface="Times New Roman" pitchFamily="18" charset="0"/>
                <a:cs typeface="Times New Roman" pitchFamily="18" charset="0"/>
              </a:rPr>
              <a:t>quá trình làm việc khối lượng của bánh đà phải đảm bảo sao cho moment quán tính của nó có thể khắc phục được lực ma sát và truyền chuyển động ngược lại cho piston thực hiện các quá trình hút, nén &amp; thải.</a:t>
            </a:r>
            <a:endParaRPr lang="en-US" sz="2800">
              <a:latin typeface="Times New Roman" pitchFamily="18" charset="0"/>
              <a:cs typeface="Times New Roman" pitchFamily="18" charset="0"/>
            </a:endParaRPr>
          </a:p>
        </p:txBody>
      </p:sp>
    </p:spTree>
    <p:extLst>
      <p:ext uri="{BB962C8B-B14F-4D97-AF65-F5344CB8AC3E}">
        <p14:creationId xmlns:p14="http://schemas.microsoft.com/office/powerpoint/2010/main" val="1648196042"/>
      </p:ext>
    </p:extLst>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1"/>
          <p:cNvSpPr>
            <a:spLocks noGrp="1"/>
          </p:cNvSpPr>
          <p:nvPr>
            <p:ph type="dt" sz="half" idx="10"/>
          </p:nvPr>
        </p:nvSpPr>
        <p:spPr>
          <a:xfrm>
            <a:off x="304800" y="6353628"/>
            <a:ext cx="2286000" cy="365125"/>
          </a:xfrm>
        </p:spPr>
        <p:txBody>
          <a:bodyPr/>
          <a:lstStyle/>
          <a:p>
            <a:r>
              <a:rPr lang="en-US" sz="1300" i="1" smtClean="0">
                <a:latin typeface="Times New Roman" pitchFamily="18" charset="0"/>
                <a:cs typeface="Times New Roman" pitchFamily="18" charset="0"/>
              </a:rPr>
              <a:t>Nguyên lý động cơ đốt trong</a:t>
            </a:r>
            <a:endParaRPr lang="en-US" sz="1300" i="1">
              <a:latin typeface="Times New Roman" pitchFamily="18" charset="0"/>
              <a:cs typeface="Times New Roman" pitchFamily="18" charset="0"/>
            </a:endParaRPr>
          </a:p>
        </p:txBody>
      </p:sp>
      <p:sp>
        <p:nvSpPr>
          <p:cNvPr id="5" name="Footer Placeholder 2"/>
          <p:cNvSpPr>
            <a:spLocks noGrp="1"/>
          </p:cNvSpPr>
          <p:nvPr>
            <p:ph type="ftr" sz="quarter" idx="11"/>
          </p:nvPr>
        </p:nvSpPr>
        <p:spPr>
          <a:xfrm>
            <a:off x="3203848" y="6304235"/>
            <a:ext cx="4392488" cy="365125"/>
          </a:xfrm>
        </p:spPr>
        <p:txBody>
          <a:bodyPr/>
          <a:lstStyle/>
          <a:p>
            <a:r>
              <a:rPr lang="en-US" sz="1300" i="1" smtClean="0">
                <a:latin typeface="Times New Roman" pitchFamily="18" charset="0"/>
                <a:cs typeface="Times New Roman" pitchFamily="18" charset="0"/>
              </a:rPr>
              <a:t>Chương 3: Nhóm Piston – Trục khuỷu – Thanh truyền – Bánh đà</a:t>
            </a:r>
            <a:endParaRPr lang="en-US" sz="1300" i="1">
              <a:latin typeface="Times New Roman" pitchFamily="18" charset="0"/>
              <a:cs typeface="Times New Roman" pitchFamily="18" charset="0"/>
            </a:endParaRPr>
          </a:p>
        </p:txBody>
      </p:sp>
      <p:sp>
        <p:nvSpPr>
          <p:cNvPr id="6" name="Slide Number Placeholder 3"/>
          <p:cNvSpPr>
            <a:spLocks noGrp="1"/>
          </p:cNvSpPr>
          <p:nvPr>
            <p:ph type="sldNum" sz="quarter" idx="12"/>
          </p:nvPr>
        </p:nvSpPr>
        <p:spPr>
          <a:xfrm>
            <a:off x="7467600" y="6340475"/>
            <a:ext cx="1219200" cy="365125"/>
          </a:xfrm>
        </p:spPr>
        <p:txBody>
          <a:bodyPr/>
          <a:lstStyle/>
          <a:p>
            <a:fld id="{B6F15528-21DE-4FAA-801E-634DDDAF4B2B}" type="slidenum">
              <a:rPr lang="en-US" sz="1300" i="1" smtClean="0">
                <a:latin typeface="Times New Roman" pitchFamily="18" charset="0"/>
                <a:cs typeface="Times New Roman" pitchFamily="18" charset="0"/>
              </a:rPr>
              <a:pPr/>
              <a:t>67</a:t>
            </a:fld>
            <a:endParaRPr lang="en-US" sz="1300" i="1">
              <a:latin typeface="Times New Roman" pitchFamily="18" charset="0"/>
              <a:cs typeface="Times New Roman" pitchFamily="18" charset="0"/>
            </a:endParaRPr>
          </a:p>
        </p:txBody>
      </p:sp>
      <p:sp>
        <p:nvSpPr>
          <p:cNvPr id="2" name="Rectangle 1"/>
          <p:cNvSpPr/>
          <p:nvPr/>
        </p:nvSpPr>
        <p:spPr>
          <a:xfrm>
            <a:off x="251520" y="116632"/>
            <a:ext cx="8640960" cy="2123658"/>
          </a:xfrm>
          <a:prstGeom prst="rect">
            <a:avLst/>
          </a:prstGeom>
        </p:spPr>
        <p:txBody>
          <a:bodyPr wrap="square">
            <a:spAutoFit/>
          </a:bodyPr>
          <a:lstStyle/>
          <a:p>
            <a:pPr algn="just">
              <a:spcBef>
                <a:spcPts val="600"/>
              </a:spcBef>
              <a:spcAft>
                <a:spcPts val="600"/>
              </a:spcAft>
            </a:pPr>
            <a:r>
              <a:rPr lang="en-US" sz="2800" b="1" smtClean="0">
                <a:latin typeface="Times New Roman" pitchFamily="18" charset="0"/>
                <a:cs typeface="Times New Roman" pitchFamily="18" charset="0"/>
              </a:rPr>
              <a:t>   </a:t>
            </a:r>
            <a:r>
              <a:rPr lang="en-US" sz="2800" b="1" smtClean="0">
                <a:solidFill>
                  <a:srgbClr val="C00000"/>
                </a:solidFill>
                <a:latin typeface="Times New Roman" pitchFamily="18" charset="0"/>
                <a:cs typeface="Times New Roman" pitchFamily="18" charset="0"/>
              </a:rPr>
              <a:t>3.6.</a:t>
            </a:r>
            <a:r>
              <a:rPr lang="vi-VN" sz="2800" b="1" smtClean="0">
                <a:solidFill>
                  <a:srgbClr val="C00000"/>
                </a:solidFill>
                <a:latin typeface="Times New Roman" pitchFamily="18" charset="0"/>
                <a:cs typeface="Times New Roman" pitchFamily="18" charset="0"/>
              </a:rPr>
              <a:t>2</a:t>
            </a:r>
            <a:r>
              <a:rPr lang="vi-VN" sz="2800" b="1">
                <a:solidFill>
                  <a:srgbClr val="C00000"/>
                </a:solidFill>
                <a:latin typeface="Times New Roman" pitchFamily="18" charset="0"/>
                <a:cs typeface="Times New Roman" pitchFamily="18" charset="0"/>
              </a:rPr>
              <a:t>. Vật liệu chế tạo </a:t>
            </a:r>
            <a:endParaRPr lang="en-US" sz="2800">
              <a:solidFill>
                <a:srgbClr val="C00000"/>
              </a:solidFill>
              <a:latin typeface="Times New Roman" pitchFamily="18" charset="0"/>
              <a:cs typeface="Times New Roman" pitchFamily="18" charset="0"/>
            </a:endParaRPr>
          </a:p>
          <a:p>
            <a:pPr algn="just">
              <a:spcBef>
                <a:spcPts val="600"/>
              </a:spcBef>
              <a:spcAft>
                <a:spcPts val="600"/>
              </a:spcAft>
            </a:pPr>
            <a:r>
              <a:rPr lang="en-US" sz="2800" smtClean="0">
                <a:latin typeface="Times New Roman" pitchFamily="18" charset="0"/>
                <a:cs typeface="Times New Roman" pitchFamily="18" charset="0"/>
              </a:rPr>
              <a:t>   </a:t>
            </a:r>
            <a:r>
              <a:rPr lang="vi-VN" sz="2800" smtClean="0">
                <a:latin typeface="Times New Roman" pitchFamily="18" charset="0"/>
                <a:cs typeface="Times New Roman" pitchFamily="18" charset="0"/>
              </a:rPr>
              <a:t>Bánh </a:t>
            </a:r>
            <a:r>
              <a:rPr lang="vi-VN" sz="2800">
                <a:latin typeface="Times New Roman" pitchFamily="18" charset="0"/>
                <a:cs typeface="Times New Roman" pitchFamily="18" charset="0"/>
              </a:rPr>
              <a:t>đà của động cơ thấp tốc thường là gang xám, còn của động cơ  tốc độ cao thường dùng thép ít cacbon.</a:t>
            </a:r>
            <a:endParaRPr lang="en-US" sz="2800">
              <a:latin typeface="Times New Roman" pitchFamily="18" charset="0"/>
              <a:cs typeface="Times New Roman" pitchFamily="18" charset="0"/>
            </a:endParaRPr>
          </a:p>
          <a:p>
            <a:pPr algn="just">
              <a:spcBef>
                <a:spcPts val="600"/>
              </a:spcBef>
              <a:spcAft>
                <a:spcPts val="600"/>
              </a:spcAft>
            </a:pPr>
            <a:r>
              <a:rPr lang="en-US" sz="2800" b="1" smtClean="0">
                <a:solidFill>
                  <a:srgbClr val="C00000"/>
                </a:solidFill>
                <a:latin typeface="Times New Roman" pitchFamily="18" charset="0"/>
                <a:cs typeface="Times New Roman" pitchFamily="18" charset="0"/>
              </a:rPr>
              <a:t>3.6.</a:t>
            </a:r>
            <a:r>
              <a:rPr lang="vi-VN" sz="2800" b="1" smtClean="0">
                <a:solidFill>
                  <a:srgbClr val="C00000"/>
                </a:solidFill>
                <a:latin typeface="Times New Roman" pitchFamily="18" charset="0"/>
                <a:cs typeface="Times New Roman" pitchFamily="18" charset="0"/>
              </a:rPr>
              <a:t>3</a:t>
            </a:r>
            <a:r>
              <a:rPr lang="vi-VN" sz="2800" b="1">
                <a:solidFill>
                  <a:srgbClr val="C00000"/>
                </a:solidFill>
                <a:latin typeface="Times New Roman" pitchFamily="18" charset="0"/>
                <a:cs typeface="Times New Roman" pitchFamily="18" charset="0"/>
              </a:rPr>
              <a:t>. Kết cấu bánh đà </a:t>
            </a:r>
            <a:endParaRPr lang="vi-VN" sz="2800">
              <a:solidFill>
                <a:srgbClr val="C00000"/>
              </a:solidFill>
              <a:latin typeface="Times New Roman" pitchFamily="18" charset="0"/>
              <a:cs typeface="Times New Roman" pitchFamily="18" charset="0"/>
            </a:endParaRPr>
          </a:p>
        </p:txBody>
      </p:sp>
      <p:pic>
        <p:nvPicPr>
          <p:cNvPr id="7170"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b="14703"/>
          <a:stretch>
            <a:fillRect/>
          </a:stretch>
        </p:blipFill>
        <p:spPr bwMode="auto">
          <a:xfrm>
            <a:off x="1115616" y="2428550"/>
            <a:ext cx="7344816" cy="28470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p:cNvSpPr/>
          <p:nvPr/>
        </p:nvSpPr>
        <p:spPr>
          <a:xfrm>
            <a:off x="144016" y="5517232"/>
            <a:ext cx="8892480" cy="523220"/>
          </a:xfrm>
          <a:prstGeom prst="rect">
            <a:avLst/>
          </a:prstGeom>
        </p:spPr>
        <p:txBody>
          <a:bodyPr wrap="square">
            <a:spAutoFit/>
          </a:bodyPr>
          <a:lstStyle/>
          <a:p>
            <a:r>
              <a:rPr lang="vi-VN" sz="2700" i="1">
                <a:solidFill>
                  <a:srgbClr val="0070C0"/>
                </a:solidFill>
                <a:latin typeface="Times New Roman" pitchFamily="18" charset="0"/>
                <a:cs typeface="Times New Roman" pitchFamily="18" charset="0"/>
              </a:rPr>
              <a:t>a. Dạng đĩa; b. Dạng vành; c. Dạng chậu; d. Dạng có nan hoa</a:t>
            </a:r>
            <a:endParaRPr lang="en-US" sz="2700" i="1">
              <a:solidFill>
                <a:srgbClr val="0070C0"/>
              </a:solidFill>
              <a:latin typeface="Times New Roman" pitchFamily="18" charset="0"/>
              <a:cs typeface="Times New Roman" pitchFamily="18" charset="0"/>
            </a:endParaRPr>
          </a:p>
        </p:txBody>
      </p:sp>
    </p:spTree>
    <p:extLst>
      <p:ext uri="{BB962C8B-B14F-4D97-AF65-F5344CB8AC3E}">
        <p14:creationId xmlns:p14="http://schemas.microsoft.com/office/powerpoint/2010/main" val="2302197901"/>
      </p:ext>
    </p:extLst>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1"/>
          <p:cNvSpPr>
            <a:spLocks noGrp="1"/>
          </p:cNvSpPr>
          <p:nvPr>
            <p:ph type="dt" sz="half" idx="10"/>
          </p:nvPr>
        </p:nvSpPr>
        <p:spPr>
          <a:xfrm>
            <a:off x="304800" y="6353628"/>
            <a:ext cx="2286000" cy="365125"/>
          </a:xfrm>
        </p:spPr>
        <p:txBody>
          <a:bodyPr/>
          <a:lstStyle/>
          <a:p>
            <a:r>
              <a:rPr lang="en-US" sz="1300" i="1" smtClean="0">
                <a:latin typeface="Times New Roman" pitchFamily="18" charset="0"/>
                <a:cs typeface="Times New Roman" pitchFamily="18" charset="0"/>
              </a:rPr>
              <a:t>Nguyên lý động cơ đốt trong</a:t>
            </a:r>
            <a:endParaRPr lang="en-US" sz="1300" i="1">
              <a:latin typeface="Times New Roman" pitchFamily="18" charset="0"/>
              <a:cs typeface="Times New Roman" pitchFamily="18" charset="0"/>
            </a:endParaRPr>
          </a:p>
        </p:txBody>
      </p:sp>
      <p:sp>
        <p:nvSpPr>
          <p:cNvPr id="5" name="Footer Placeholder 2"/>
          <p:cNvSpPr>
            <a:spLocks noGrp="1"/>
          </p:cNvSpPr>
          <p:nvPr>
            <p:ph type="ftr" sz="quarter" idx="11"/>
          </p:nvPr>
        </p:nvSpPr>
        <p:spPr>
          <a:xfrm>
            <a:off x="3203848" y="6304235"/>
            <a:ext cx="4392488" cy="365125"/>
          </a:xfrm>
        </p:spPr>
        <p:txBody>
          <a:bodyPr/>
          <a:lstStyle/>
          <a:p>
            <a:r>
              <a:rPr lang="en-US" sz="1300" i="1" smtClean="0">
                <a:latin typeface="Times New Roman" pitchFamily="18" charset="0"/>
                <a:cs typeface="Times New Roman" pitchFamily="18" charset="0"/>
              </a:rPr>
              <a:t>Chương 3: Nhóm Piston – Trục khuỷu – Thanh truyền – Bánh đà</a:t>
            </a:r>
            <a:endParaRPr lang="en-US" sz="1300" i="1">
              <a:latin typeface="Times New Roman" pitchFamily="18" charset="0"/>
              <a:cs typeface="Times New Roman" pitchFamily="18" charset="0"/>
            </a:endParaRPr>
          </a:p>
        </p:txBody>
      </p:sp>
      <p:sp>
        <p:nvSpPr>
          <p:cNvPr id="6" name="Slide Number Placeholder 3"/>
          <p:cNvSpPr>
            <a:spLocks noGrp="1"/>
          </p:cNvSpPr>
          <p:nvPr>
            <p:ph type="sldNum" sz="quarter" idx="12"/>
          </p:nvPr>
        </p:nvSpPr>
        <p:spPr>
          <a:xfrm>
            <a:off x="7467600" y="6340475"/>
            <a:ext cx="1219200" cy="365125"/>
          </a:xfrm>
        </p:spPr>
        <p:txBody>
          <a:bodyPr/>
          <a:lstStyle/>
          <a:p>
            <a:fld id="{B6F15528-21DE-4FAA-801E-634DDDAF4B2B}" type="slidenum">
              <a:rPr lang="en-US" sz="1300" i="1" smtClean="0">
                <a:latin typeface="Times New Roman" pitchFamily="18" charset="0"/>
                <a:cs typeface="Times New Roman" pitchFamily="18" charset="0"/>
              </a:rPr>
              <a:pPr/>
              <a:t>68</a:t>
            </a:fld>
            <a:endParaRPr lang="en-US" sz="1300" i="1">
              <a:latin typeface="Times New Roman" pitchFamily="18" charset="0"/>
              <a:cs typeface="Times New Roman" pitchFamily="18" charset="0"/>
            </a:endParaRPr>
          </a:p>
        </p:txBody>
      </p:sp>
      <p:sp>
        <p:nvSpPr>
          <p:cNvPr id="2" name="Rectangle 1"/>
          <p:cNvSpPr/>
          <p:nvPr/>
        </p:nvSpPr>
        <p:spPr>
          <a:xfrm>
            <a:off x="251520" y="116632"/>
            <a:ext cx="8712968" cy="6586418"/>
          </a:xfrm>
          <a:prstGeom prst="rect">
            <a:avLst/>
          </a:prstGeom>
        </p:spPr>
        <p:txBody>
          <a:bodyPr wrap="square">
            <a:spAutoFit/>
          </a:bodyPr>
          <a:lstStyle/>
          <a:p>
            <a:pPr algn="just">
              <a:spcBef>
                <a:spcPts val="600"/>
              </a:spcBef>
              <a:spcAft>
                <a:spcPts val="600"/>
              </a:spcAft>
            </a:pPr>
            <a:r>
              <a:rPr lang="en-US" sz="2800" dirty="0" smtClean="0">
                <a:latin typeface="Times New Roman" pitchFamily="18" charset="0"/>
                <a:cs typeface="Times New Roman" pitchFamily="18" charset="0"/>
              </a:rPr>
              <a:t>   </a:t>
            </a:r>
            <a:r>
              <a:rPr lang="vi-VN" sz="2800" i="1" dirty="0" smtClean="0">
                <a:solidFill>
                  <a:srgbClr val="FF3399"/>
                </a:solidFill>
                <a:latin typeface="Times New Roman" pitchFamily="18" charset="0"/>
                <a:cs typeface="Times New Roman" pitchFamily="18" charset="0"/>
              </a:rPr>
              <a:t>+ </a:t>
            </a:r>
            <a:r>
              <a:rPr lang="vi-VN" sz="2800" i="1" dirty="0">
                <a:solidFill>
                  <a:srgbClr val="FF3399"/>
                </a:solidFill>
                <a:latin typeface="Times New Roman" pitchFamily="18" charset="0"/>
                <a:cs typeface="Times New Roman" pitchFamily="18" charset="0"/>
              </a:rPr>
              <a:t>Bánh đà dạng đĩa </a:t>
            </a:r>
            <a:r>
              <a:rPr lang="vi-VN" sz="2800" dirty="0">
                <a:latin typeface="Times New Roman" pitchFamily="18" charset="0"/>
                <a:cs typeface="Times New Roman" pitchFamily="18" charset="0"/>
              </a:rPr>
              <a:t>là bánh đà mỏng có moment quán tính nhỏ nên chỉ dùng cho động cơ tốc độ cao và thường sử dụng trên động cơ ôtô ,máy kéo. Bề mặt bánh đà được gia công phẳng, nhẵn để lắp đĩa ma sát và đĩa ép ly hợp. </a:t>
            </a:r>
            <a:endParaRPr lang="en-US" sz="2800" dirty="0">
              <a:latin typeface="Times New Roman" pitchFamily="18" charset="0"/>
              <a:cs typeface="Times New Roman" pitchFamily="18" charset="0"/>
            </a:endParaRPr>
          </a:p>
          <a:p>
            <a:pPr algn="just">
              <a:spcBef>
                <a:spcPts val="600"/>
              </a:spcBef>
              <a:spcAft>
                <a:spcPts val="600"/>
              </a:spcAft>
            </a:pPr>
            <a:r>
              <a:rPr lang="en-US" sz="2800" dirty="0" smtClean="0">
                <a:latin typeface="Times New Roman" pitchFamily="18" charset="0"/>
                <a:cs typeface="Times New Roman" pitchFamily="18" charset="0"/>
              </a:rPr>
              <a:t>   </a:t>
            </a:r>
            <a:r>
              <a:rPr lang="vi-VN" sz="2800" i="1" dirty="0" smtClean="0">
                <a:solidFill>
                  <a:srgbClr val="FF3399"/>
                </a:solidFill>
                <a:latin typeface="Times New Roman" pitchFamily="18" charset="0"/>
                <a:cs typeface="Times New Roman" pitchFamily="18" charset="0"/>
              </a:rPr>
              <a:t>+ </a:t>
            </a:r>
            <a:r>
              <a:rPr lang="vi-VN" sz="2800" i="1" dirty="0">
                <a:solidFill>
                  <a:srgbClr val="FF3399"/>
                </a:solidFill>
                <a:latin typeface="Times New Roman" pitchFamily="18" charset="0"/>
                <a:cs typeface="Times New Roman" pitchFamily="18" charset="0"/>
              </a:rPr>
              <a:t>Bánh đà dạng vành </a:t>
            </a:r>
            <a:r>
              <a:rPr lang="vi-VN" sz="2800" dirty="0">
                <a:latin typeface="Times New Roman" pitchFamily="18" charset="0"/>
                <a:cs typeface="Times New Roman" pitchFamily="18" charset="0"/>
              </a:rPr>
              <a:t>là bánh đà dày có mômen quán tính lớn. Một số động cơ còn sử dụng bánh đà như một buli để truyền công suất ra kéo máy công tác.</a:t>
            </a:r>
            <a:endParaRPr lang="en-US" sz="2800" dirty="0">
              <a:latin typeface="Times New Roman" pitchFamily="18" charset="0"/>
              <a:cs typeface="Times New Roman" pitchFamily="18" charset="0"/>
            </a:endParaRPr>
          </a:p>
          <a:p>
            <a:pPr algn="just">
              <a:spcBef>
                <a:spcPts val="600"/>
              </a:spcBef>
              <a:spcAft>
                <a:spcPts val="600"/>
              </a:spcAft>
            </a:pPr>
            <a:r>
              <a:rPr lang="en-US" sz="2800" dirty="0" smtClean="0">
                <a:latin typeface="Times New Roman" pitchFamily="18" charset="0"/>
                <a:cs typeface="Times New Roman" pitchFamily="18" charset="0"/>
              </a:rPr>
              <a:t>   </a:t>
            </a:r>
            <a:r>
              <a:rPr lang="vi-VN" sz="2800" i="1" dirty="0" smtClean="0">
                <a:solidFill>
                  <a:srgbClr val="FF3399"/>
                </a:solidFill>
                <a:latin typeface="Times New Roman" pitchFamily="18" charset="0"/>
                <a:cs typeface="Times New Roman" pitchFamily="18" charset="0"/>
              </a:rPr>
              <a:t>+ </a:t>
            </a:r>
            <a:r>
              <a:rPr lang="vi-VN" sz="2800" i="1" dirty="0">
                <a:solidFill>
                  <a:srgbClr val="FF3399"/>
                </a:solidFill>
                <a:latin typeface="Times New Roman" pitchFamily="18" charset="0"/>
                <a:cs typeface="Times New Roman" pitchFamily="18" charset="0"/>
              </a:rPr>
              <a:t>Bánh đà dạng chậu </a:t>
            </a:r>
            <a:r>
              <a:rPr lang="vi-VN" sz="2800" dirty="0">
                <a:latin typeface="Times New Roman" pitchFamily="18" charset="0"/>
                <a:cs typeface="Times New Roman" pitchFamily="18" charset="0"/>
              </a:rPr>
              <a:t>là bánh đà có dạng trung gian của 2 loại trên. Bánh đà loại này có mômen quán tính và sức bền lớn, thường gặp ở động cơ máy kéo.</a:t>
            </a:r>
            <a:endParaRPr lang="en-US" sz="2800" dirty="0">
              <a:latin typeface="Times New Roman" pitchFamily="18" charset="0"/>
              <a:cs typeface="Times New Roman" pitchFamily="18" charset="0"/>
            </a:endParaRPr>
          </a:p>
          <a:p>
            <a:pPr algn="just">
              <a:spcBef>
                <a:spcPts val="600"/>
              </a:spcBef>
              <a:spcAft>
                <a:spcPts val="600"/>
              </a:spcAft>
            </a:pPr>
            <a:r>
              <a:rPr lang="en-US" sz="2800" dirty="0" smtClean="0">
                <a:latin typeface="Times New Roman" pitchFamily="18" charset="0"/>
                <a:cs typeface="Times New Roman" pitchFamily="18" charset="0"/>
              </a:rPr>
              <a:t>   </a:t>
            </a:r>
            <a:r>
              <a:rPr lang="vi-VN" sz="2800" i="1" dirty="0" smtClean="0">
                <a:solidFill>
                  <a:srgbClr val="FF3399"/>
                </a:solidFill>
                <a:latin typeface="Times New Roman" pitchFamily="18" charset="0"/>
                <a:cs typeface="Times New Roman" pitchFamily="18" charset="0"/>
              </a:rPr>
              <a:t>+ </a:t>
            </a:r>
            <a:r>
              <a:rPr lang="vi-VN" sz="2800" i="1" dirty="0">
                <a:solidFill>
                  <a:srgbClr val="FF3399"/>
                </a:solidFill>
                <a:latin typeface="Times New Roman" pitchFamily="18" charset="0"/>
                <a:cs typeface="Times New Roman" pitchFamily="18" charset="0"/>
              </a:rPr>
              <a:t>Bánh đà dạng vành có nan hoa</a:t>
            </a:r>
            <a:r>
              <a:rPr lang="vi-VN" sz="2800" dirty="0">
                <a:latin typeface="Times New Roman" pitchFamily="18" charset="0"/>
                <a:cs typeface="Times New Roman" pitchFamily="18" charset="0"/>
              </a:rPr>
              <a:t>, để tăng mômen quán tính của bánh đà,phần lớn khối lượng </a:t>
            </a:r>
            <a:r>
              <a:rPr lang="vi-VN" sz="2800" dirty="0" smtClean="0">
                <a:latin typeface="Times New Roman" pitchFamily="18" charset="0"/>
                <a:cs typeface="Times New Roman" pitchFamily="18" charset="0"/>
              </a:rPr>
              <a:t>của bánh </a:t>
            </a:r>
            <a:r>
              <a:rPr lang="vi-VN" sz="2800" dirty="0">
                <a:latin typeface="Times New Roman" pitchFamily="18" charset="0"/>
                <a:cs typeface="Times New Roman" pitchFamily="18" charset="0"/>
              </a:rPr>
              <a:t>đà ở dạng vành xa tâm quay và nối với moayơ bằng các gân kiểu nam hoa.</a:t>
            </a:r>
            <a:endParaRPr lang="en-US" sz="2800" dirty="0">
              <a:latin typeface="Times New Roman" pitchFamily="18" charset="0"/>
              <a:cs typeface="Times New Roman" pitchFamily="18" charset="0"/>
            </a:endParaRPr>
          </a:p>
        </p:txBody>
      </p:sp>
    </p:spTree>
    <p:extLst>
      <p:ext uri="{BB962C8B-B14F-4D97-AF65-F5344CB8AC3E}">
        <p14:creationId xmlns:p14="http://schemas.microsoft.com/office/powerpoint/2010/main" val="1602147513"/>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ow">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themeOverride>
</file>

<file path=docProps/app.xml><?xml version="1.0" encoding="utf-8"?>
<Properties xmlns="http://schemas.openxmlformats.org/officeDocument/2006/extended-properties" xmlns:vt="http://schemas.openxmlformats.org/officeDocument/2006/docPropsVTypes">
  <Template/>
  <TotalTime>3549</TotalTime>
  <Words>5616</Words>
  <Application>Microsoft Office PowerPoint</Application>
  <PresentationFormat>On-screen Show (4:3)</PresentationFormat>
  <Paragraphs>572</Paragraphs>
  <Slides>68</Slides>
  <Notes>1</Notes>
  <HiddenSlides>0</HiddenSlides>
  <MMClips>2</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68</vt:i4>
      </vt:variant>
    </vt:vector>
  </HeadingPairs>
  <TitlesOfParts>
    <vt:vector size="77" baseType="lpstr">
      <vt:lpstr>Arial</vt:lpstr>
      <vt:lpstr>Calibri</vt:lpstr>
      <vt:lpstr>Constantia</vt:lpstr>
      <vt:lpstr>Symbol</vt:lpstr>
      <vt:lpstr>Tahoma</vt:lpstr>
      <vt:lpstr>Times New Roman</vt:lpstr>
      <vt:lpstr>Wingdings</vt:lpstr>
      <vt:lpstr>Wingdings 2</vt:lpstr>
      <vt:lpstr>Flow</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TRƯỜNG ĐẠI HỌC SƯ PHẠM KỸ THUẬT TP.HCM KHOA SƯ PHẠM KỸ THUẬT</dc:title>
  <dc:creator>VANTIEN</dc:creator>
  <cp:lastModifiedBy>Admin</cp:lastModifiedBy>
  <cp:revision>542</cp:revision>
  <dcterms:created xsi:type="dcterms:W3CDTF">2012-02-24T02:35:30Z</dcterms:created>
  <dcterms:modified xsi:type="dcterms:W3CDTF">2019-11-26T07:55:10Z</dcterms:modified>
</cp:coreProperties>
</file>