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8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9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0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1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2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3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4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5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1097" r:id="rId2"/>
    <p:sldId id="1099" r:id="rId3"/>
    <p:sldId id="1071" r:id="rId4"/>
    <p:sldId id="1133" r:id="rId5"/>
    <p:sldId id="1134" r:id="rId6"/>
    <p:sldId id="1073" r:id="rId7"/>
    <p:sldId id="1135" r:id="rId8"/>
    <p:sldId id="1132" r:id="rId9"/>
    <p:sldId id="1137" r:id="rId10"/>
    <p:sldId id="1138" r:id="rId11"/>
    <p:sldId id="1139" r:id="rId12"/>
    <p:sldId id="1136" r:id="rId13"/>
    <p:sldId id="1075" r:id="rId14"/>
    <p:sldId id="1148" r:id="rId15"/>
    <p:sldId id="1147" r:id="rId16"/>
    <p:sldId id="1149" r:id="rId17"/>
    <p:sldId id="1077" r:id="rId18"/>
    <p:sldId id="1142" r:id="rId19"/>
    <p:sldId id="1143" r:id="rId20"/>
    <p:sldId id="1144" r:id="rId21"/>
    <p:sldId id="1165" r:id="rId22"/>
    <p:sldId id="1079" r:id="rId23"/>
    <p:sldId id="1145" r:id="rId24"/>
    <p:sldId id="1146" r:id="rId25"/>
    <p:sldId id="1164" r:id="rId26"/>
    <p:sldId id="1150" r:id="rId27"/>
    <p:sldId id="1151" r:id="rId28"/>
    <p:sldId id="1152" r:id="rId29"/>
    <p:sldId id="1153" r:id="rId30"/>
    <p:sldId id="1154" r:id="rId31"/>
    <p:sldId id="1161" r:id="rId32"/>
    <p:sldId id="1162" r:id="rId33"/>
    <p:sldId id="1155" r:id="rId34"/>
    <p:sldId id="1163" r:id="rId35"/>
    <p:sldId id="1156" r:id="rId36"/>
    <p:sldId id="1157" r:id="rId37"/>
    <p:sldId id="1158" r:id="rId38"/>
    <p:sldId id="1159" r:id="rId39"/>
    <p:sldId id="1160" r:id="rId40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F92"/>
    <a:srgbClr val="0000CC"/>
    <a:srgbClr val="FF00FF"/>
    <a:srgbClr val="0D830D"/>
    <a:srgbClr val="A92379"/>
    <a:srgbClr val="087600"/>
    <a:srgbClr val="163794"/>
    <a:srgbClr val="006C1F"/>
    <a:srgbClr val="FF9933"/>
    <a:srgbClr val="9911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8224" autoAdjust="0"/>
  </p:normalViewPr>
  <p:slideViewPr>
    <p:cSldViewPr>
      <p:cViewPr>
        <p:scale>
          <a:sx n="81" d="100"/>
          <a:sy n="81" d="100"/>
        </p:scale>
        <p:origin x="-100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9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49EF4895-5A80-49C8-A5F8-CA613E59D1A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2046C746-FE68-471E-A9A6-823B973AF49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CB429EA2-0757-4A8F-8626-E555E9B5EC02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A6029DA2-AB54-4165-9D8E-8E44CD3E9E40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F59953F4-ABB9-47A0-AA60-93C29CCAB0C8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5D34DC73-B0BD-424E-994C-6DCF48DCB88C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6DE1040-950A-4E4A-9C4B-87BF8B4DA867}">
      <dgm:prSet custT="1"/>
      <dgm:spPr/>
      <dgm:t>
        <a:bodyPr/>
        <a:lstStyle/>
        <a:p>
          <a:pPr algn="ctr" rtl="0"/>
          <a:r>
            <a:rPr lang="vi-VN" sz="1700" b="1" dirty="0" smtClean="0">
              <a:latin typeface="Arial "/>
            </a:rPr>
            <a:t>Lưu ý</a:t>
          </a:r>
          <a:endParaRPr lang="en-US" sz="1700" b="1" dirty="0">
            <a:latin typeface="Arial "/>
          </a:endParaRPr>
        </a:p>
      </dgm:t>
    </dgm:pt>
    <dgm:pt modelId="{5F32D56F-1AB3-4CA0-B07C-EA4D045CFC5C}" type="parTrans" cxnId="{B5223B3F-F112-4198-918B-CADE20406536}">
      <dgm:prSet/>
      <dgm:spPr/>
      <dgm:t>
        <a:bodyPr/>
        <a:lstStyle/>
        <a:p>
          <a:endParaRPr lang="en-US"/>
        </a:p>
      </dgm:t>
    </dgm:pt>
    <dgm:pt modelId="{BFC18B17-54B0-4611-BCD2-F98C31974420}" type="sibTrans" cxnId="{B5223B3F-F112-4198-918B-CADE20406536}">
      <dgm:prSet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B626A83-AAFF-4E5D-A90C-788CE0FF31CD}" type="pres">
      <dgm:prSet presAssocID="{C6DE1040-950A-4E4A-9C4B-87BF8B4DA867}" presName="composite" presStyleCnt="0"/>
      <dgm:spPr/>
    </dgm:pt>
    <dgm:pt modelId="{84DC3A81-F28C-4558-9477-709A3516F820}" type="pres">
      <dgm:prSet presAssocID="{C6DE1040-950A-4E4A-9C4B-87BF8B4DA867}" presName="Parent1" presStyleLbl="node1" presStyleIdx="0" presStyleCnt="2" custScaleX="433256" custScaleY="449409" custLinFactNeighborX="-47314" custLinFactNeighborY="-2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5E8CA6-57FD-43D7-9D35-F1C984CE8665}" type="pres">
      <dgm:prSet presAssocID="{C6DE1040-950A-4E4A-9C4B-87BF8B4DA867}" presName="Childtext1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AF86D9E9-8421-473D-BF8E-9E99053A93A4}" type="pres">
      <dgm:prSet presAssocID="{C6DE1040-950A-4E4A-9C4B-87BF8B4DA867}" presName="BalanceSpacing" presStyleCnt="0"/>
      <dgm:spPr/>
    </dgm:pt>
    <dgm:pt modelId="{CC127F5F-D724-42BC-A91B-ED2BFF0EA8C6}" type="pres">
      <dgm:prSet presAssocID="{C6DE1040-950A-4E4A-9C4B-87BF8B4DA867}" presName="BalanceSpacing1" presStyleCnt="0"/>
      <dgm:spPr/>
    </dgm:pt>
    <dgm:pt modelId="{7F7C12C8-8DA0-45CE-964F-10F96321C297}" type="pres">
      <dgm:prSet presAssocID="{BFC18B17-54B0-4611-BCD2-F98C31974420}" presName="Accent1Text" presStyleLbl="node1" presStyleIdx="1" presStyleCnt="2" custScaleX="23632" custScaleY="45791" custLinFactY="100000" custLinFactNeighborX="-63171" custLinFactNeighborY="110985"/>
      <dgm:spPr/>
      <dgm:t>
        <a:bodyPr/>
        <a:lstStyle/>
        <a:p>
          <a:endParaRPr lang="en-US"/>
        </a:p>
      </dgm:t>
    </dgm:pt>
  </dgm:ptLst>
  <dgm:cxnLst>
    <dgm:cxn modelId="{B5223B3F-F112-4198-918B-CADE20406536}" srcId="{CD13B719-591D-499D-BC97-3ED3BB8CF8B3}" destId="{C6DE1040-950A-4E4A-9C4B-87BF8B4DA867}" srcOrd="0" destOrd="0" parTransId="{5F32D56F-1AB3-4CA0-B07C-EA4D045CFC5C}" sibTransId="{BFC18B17-54B0-4611-BCD2-F98C31974420}"/>
    <dgm:cxn modelId="{05EF6E12-77D3-4988-8002-BA46267C3CDF}" type="presOf" srcId="{BFC18B17-54B0-4611-BCD2-F98C31974420}" destId="{7F7C12C8-8DA0-45CE-964F-10F96321C297}" srcOrd="0" destOrd="0" presId="urn:microsoft.com/office/officeart/2008/layout/AlternatingHexagons"/>
    <dgm:cxn modelId="{A35F1D67-8171-4755-B583-D1F264EFAF86}" type="presOf" srcId="{C6DE1040-950A-4E4A-9C4B-87BF8B4DA867}" destId="{84DC3A81-F28C-4558-9477-709A3516F820}" srcOrd="0" destOrd="0" presId="urn:microsoft.com/office/officeart/2008/layout/AlternatingHexagons"/>
    <dgm:cxn modelId="{6013009B-1C26-437D-B49E-AE566B294AB5}" type="presOf" srcId="{CD13B719-591D-499D-BC97-3ED3BB8CF8B3}" destId="{773BC9B9-CD81-4314-8D59-24BFFCB8B2A3}" srcOrd="0" destOrd="0" presId="urn:microsoft.com/office/officeart/2008/layout/AlternatingHexagons"/>
    <dgm:cxn modelId="{93AD3482-A960-4A7D-9F82-2BF3B4ED010B}" type="presParOf" srcId="{773BC9B9-CD81-4314-8D59-24BFFCB8B2A3}" destId="{2B626A83-AAFF-4E5D-A90C-788CE0FF31CD}" srcOrd="0" destOrd="0" presId="urn:microsoft.com/office/officeart/2008/layout/AlternatingHexagons"/>
    <dgm:cxn modelId="{08A651CE-A2B5-476B-939C-AF60CC9DC08B}" type="presParOf" srcId="{2B626A83-AAFF-4E5D-A90C-788CE0FF31CD}" destId="{84DC3A81-F28C-4558-9477-709A3516F820}" srcOrd="0" destOrd="0" presId="urn:microsoft.com/office/officeart/2008/layout/AlternatingHexagons"/>
    <dgm:cxn modelId="{7A07912A-4E34-4929-BD91-46604A154327}" type="presParOf" srcId="{2B626A83-AAFF-4E5D-A90C-788CE0FF31CD}" destId="{595E8CA6-57FD-43D7-9D35-F1C984CE8665}" srcOrd="1" destOrd="0" presId="urn:microsoft.com/office/officeart/2008/layout/AlternatingHexagons"/>
    <dgm:cxn modelId="{45450790-0999-4F8F-971E-A9FEF5C0BC6E}" type="presParOf" srcId="{2B626A83-AAFF-4E5D-A90C-788CE0FF31CD}" destId="{AF86D9E9-8421-473D-BF8E-9E99053A93A4}" srcOrd="2" destOrd="0" presId="urn:microsoft.com/office/officeart/2008/layout/AlternatingHexagons"/>
    <dgm:cxn modelId="{7F31588C-E2CD-4DCB-95A1-E073C410CA02}" type="presParOf" srcId="{2B626A83-AAFF-4E5D-A90C-788CE0FF31CD}" destId="{CC127F5F-D724-42BC-A91B-ED2BFF0EA8C6}" srcOrd="3" destOrd="0" presId="urn:microsoft.com/office/officeart/2008/layout/AlternatingHexagons"/>
    <dgm:cxn modelId="{3852BA96-6165-4747-A4A6-1A078E7BDDA8}" type="presParOf" srcId="{2B626A83-AAFF-4E5D-A90C-788CE0FF31CD}" destId="{7F7C12C8-8DA0-45CE-964F-10F96321C29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65006F7B-FFE4-4269-B333-C97EBAE7E680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7FA70CA-4D7D-4300-820F-369B3909C2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283539-F6F0-4C99-99CD-CB2D36D31975}">
      <dgm:prSet custT="1"/>
      <dgm:spPr/>
      <dgm:t>
        <a:bodyPr/>
        <a:lstStyle/>
        <a:p>
          <a:pPr algn="ctr"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ngắt</a:t>
          </a:r>
          <a:endParaRPr lang="en-US" sz="2800" dirty="0"/>
        </a:p>
      </dgm:t>
    </dgm:pt>
    <dgm:pt modelId="{0A814C9E-E226-449B-91B1-B0BD1B0CBCCE}" type="parTrans" cxnId="{C5810DB2-E29C-47A7-AE82-AD3962E30A5A}">
      <dgm:prSet/>
      <dgm:spPr/>
      <dgm:t>
        <a:bodyPr/>
        <a:lstStyle/>
        <a:p>
          <a:endParaRPr lang="en-US"/>
        </a:p>
      </dgm:t>
    </dgm:pt>
    <dgm:pt modelId="{90253FFA-E6D2-48B0-9EEE-ADDDF0233697}" type="sibTrans" cxnId="{C5810DB2-E29C-47A7-AE82-AD3962E30A5A}">
      <dgm:prSet/>
      <dgm:spPr/>
      <dgm:t>
        <a:bodyPr/>
        <a:lstStyle/>
        <a:p>
          <a:endParaRPr lang="en-US"/>
        </a:p>
      </dgm:t>
    </dgm:pt>
    <dgm:pt modelId="{91662742-0972-4BEC-825B-39972E879927}" type="pres">
      <dgm:prSet presAssocID="{77FA70CA-4D7D-4300-820F-369B3909C2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E1E355-4398-470B-B603-701D1E4032A9}" type="pres">
      <dgm:prSet presAssocID="{5D283539-F6F0-4C99-99CD-CB2D36D31975}" presName="parentText" presStyleLbl="node1" presStyleIdx="0" presStyleCnt="1" custLinFactY="22576" custLinFactNeighborX="-9614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F65B14-D2E2-491E-AA90-BDEC93E4F33F}" type="presOf" srcId="{5D283539-F6F0-4C99-99CD-CB2D36D31975}" destId="{5FE1E355-4398-470B-B603-701D1E4032A9}" srcOrd="0" destOrd="0" presId="urn:microsoft.com/office/officeart/2005/8/layout/vList2"/>
    <dgm:cxn modelId="{DD551622-9C69-400E-A6E7-F3575338E7BF}" type="presOf" srcId="{77FA70CA-4D7D-4300-820F-369B3909C2D7}" destId="{91662742-0972-4BEC-825B-39972E879927}" srcOrd="0" destOrd="0" presId="urn:microsoft.com/office/officeart/2005/8/layout/vList2"/>
    <dgm:cxn modelId="{C5810DB2-E29C-47A7-AE82-AD3962E30A5A}" srcId="{77FA70CA-4D7D-4300-820F-369B3909C2D7}" destId="{5D283539-F6F0-4C99-99CD-CB2D36D31975}" srcOrd="0" destOrd="0" parTransId="{0A814C9E-E226-449B-91B1-B0BD1B0CBCCE}" sibTransId="{90253FFA-E6D2-48B0-9EEE-ADDDF0233697}"/>
    <dgm:cxn modelId="{C67C1EFB-4CEB-494A-B675-3BC24C34ED1F}" type="presParOf" srcId="{91662742-0972-4BEC-825B-39972E879927}" destId="{5FE1E355-4398-470B-B603-701D1E4032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73B7CCD-A297-413D-890D-653E3607218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E93D31-9846-4900-8698-FDA7A70173A7}">
      <dgm:prSet custT="1"/>
      <dgm:spPr/>
      <dgm:t>
        <a:bodyPr/>
        <a:lstStyle/>
        <a:p>
          <a:pPr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khuếch</a:t>
          </a:r>
          <a:r>
            <a:rPr lang="en-US" sz="2800" b="1" dirty="0" smtClean="0"/>
            <a:t> </a:t>
          </a:r>
          <a:r>
            <a:rPr lang="en-US" sz="2800" b="1" dirty="0" err="1" smtClean="0"/>
            <a:t>đại</a:t>
          </a:r>
          <a:endParaRPr lang="en-US" sz="2800" dirty="0"/>
        </a:p>
      </dgm:t>
    </dgm:pt>
    <dgm:pt modelId="{C58FBFF4-ADEC-4E52-809C-79D7BCB70DDE}" type="parTrans" cxnId="{06B44B6C-A892-4F7B-9198-8A50BABA5CDB}">
      <dgm:prSet/>
      <dgm:spPr/>
      <dgm:t>
        <a:bodyPr/>
        <a:lstStyle/>
        <a:p>
          <a:endParaRPr lang="en-US" sz="2800"/>
        </a:p>
      </dgm:t>
    </dgm:pt>
    <dgm:pt modelId="{AFF3C50E-1DD4-4FDA-A98E-0E60BA9D8E50}" type="sibTrans" cxnId="{06B44B6C-A892-4F7B-9198-8A50BABA5CDB}">
      <dgm:prSet/>
      <dgm:spPr/>
      <dgm:t>
        <a:bodyPr/>
        <a:lstStyle/>
        <a:p>
          <a:endParaRPr lang="en-US" sz="2800"/>
        </a:p>
      </dgm:t>
    </dgm:pt>
    <dgm:pt modelId="{225E3DBC-313B-4125-AB51-BCD4F05E7E8C}" type="pres">
      <dgm:prSet presAssocID="{373B7CCD-A297-413D-890D-653E360721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3FC197-8750-4F2F-A52A-4EDB02C9315F}" type="pres">
      <dgm:prSet presAssocID="{94E93D31-9846-4900-8698-FDA7A70173A7}" presName="parentText" presStyleLbl="node1" presStyleIdx="0" presStyleCnt="1" custLinFactNeighborX="-2464" custLinFactNeighborY="1637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11102C-1A80-44EA-B5CF-F0EF855A3190}" type="presOf" srcId="{373B7CCD-A297-413D-890D-653E36072182}" destId="{225E3DBC-313B-4125-AB51-BCD4F05E7E8C}" srcOrd="0" destOrd="0" presId="urn:microsoft.com/office/officeart/2005/8/layout/vList2"/>
    <dgm:cxn modelId="{06B44B6C-A892-4F7B-9198-8A50BABA5CDB}" srcId="{373B7CCD-A297-413D-890D-653E36072182}" destId="{94E93D31-9846-4900-8698-FDA7A70173A7}" srcOrd="0" destOrd="0" parTransId="{C58FBFF4-ADEC-4E52-809C-79D7BCB70DDE}" sibTransId="{AFF3C50E-1DD4-4FDA-A98E-0E60BA9D8E50}"/>
    <dgm:cxn modelId="{A8F8BC6D-3A93-4FE6-8705-E0C8D30C243E}" type="presOf" srcId="{94E93D31-9846-4900-8698-FDA7A70173A7}" destId="{AF3FC197-8750-4F2F-A52A-4EDB02C9315F}" srcOrd="0" destOrd="0" presId="urn:microsoft.com/office/officeart/2005/8/layout/vList2"/>
    <dgm:cxn modelId="{7088B698-2D08-4FE0-B234-190EF4B96102}" type="presParOf" srcId="{225E3DBC-313B-4125-AB51-BCD4F05E7E8C}" destId="{AF3FC197-8750-4F2F-A52A-4EDB02C9315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31F5FE7-F17F-4E42-B3A5-F59F07B115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24CEDD-3BA5-4E77-A824-4FFF81E53BDE}">
      <dgm:prSet custT="1"/>
      <dgm:spPr/>
      <dgm:t>
        <a:bodyPr/>
        <a:lstStyle/>
        <a:p>
          <a:pPr algn="ctr"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bão</a:t>
          </a:r>
          <a:r>
            <a:rPr lang="en-US" sz="2800" b="1" dirty="0" smtClean="0"/>
            <a:t> </a:t>
          </a:r>
          <a:r>
            <a:rPr lang="en-US" sz="2800" b="1" dirty="0" err="1" smtClean="0"/>
            <a:t>hòa</a:t>
          </a:r>
          <a:endParaRPr lang="en-US" sz="2800" dirty="0"/>
        </a:p>
      </dgm:t>
    </dgm:pt>
    <dgm:pt modelId="{4F252B4D-05D1-42B1-9AF3-D356F57D78A0}" type="parTrans" cxnId="{1439DF72-5D07-4286-B8B8-234122A375CF}">
      <dgm:prSet/>
      <dgm:spPr/>
      <dgm:t>
        <a:bodyPr/>
        <a:lstStyle/>
        <a:p>
          <a:endParaRPr lang="en-US"/>
        </a:p>
      </dgm:t>
    </dgm:pt>
    <dgm:pt modelId="{FF5B0DF6-61F8-4234-A070-E53FCEA41A45}" type="sibTrans" cxnId="{1439DF72-5D07-4286-B8B8-234122A375CF}">
      <dgm:prSet/>
      <dgm:spPr/>
      <dgm:t>
        <a:bodyPr/>
        <a:lstStyle/>
        <a:p>
          <a:endParaRPr lang="en-US"/>
        </a:p>
      </dgm:t>
    </dgm:pt>
    <dgm:pt modelId="{3CA38D72-28ED-4676-BC1A-FADC26B4E6F5}" type="pres">
      <dgm:prSet presAssocID="{631F5FE7-F17F-4E42-B3A5-F59F07B115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73D3FB-4D8B-472F-8120-BD28C7A0B660}" type="pres">
      <dgm:prSet presAssocID="{9E24CEDD-3BA5-4E77-A824-4FFF81E53BDE}" presName="parentText" presStyleLbl="node1" presStyleIdx="0" presStyleCnt="1" custLinFactY="44436" custLinFactNeighborX="-646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23C92E-9EDA-4044-A24A-98659E10FC85}" type="presOf" srcId="{9E24CEDD-3BA5-4E77-A824-4FFF81E53BDE}" destId="{6B73D3FB-4D8B-472F-8120-BD28C7A0B660}" srcOrd="0" destOrd="0" presId="urn:microsoft.com/office/officeart/2005/8/layout/vList2"/>
    <dgm:cxn modelId="{E9C46AC3-E0A4-4700-BCBB-D023220A30A3}" type="presOf" srcId="{631F5FE7-F17F-4E42-B3A5-F59F07B11518}" destId="{3CA38D72-28ED-4676-BC1A-FADC26B4E6F5}" srcOrd="0" destOrd="0" presId="urn:microsoft.com/office/officeart/2005/8/layout/vList2"/>
    <dgm:cxn modelId="{1439DF72-5D07-4286-B8B8-234122A375CF}" srcId="{631F5FE7-F17F-4E42-B3A5-F59F07B11518}" destId="{9E24CEDD-3BA5-4E77-A824-4FFF81E53BDE}" srcOrd="0" destOrd="0" parTransId="{4F252B4D-05D1-42B1-9AF3-D356F57D78A0}" sibTransId="{FF5B0DF6-61F8-4234-A070-E53FCEA41A45}"/>
    <dgm:cxn modelId="{2A288DE5-260A-4250-A916-3980D8D21EA7}" type="presParOf" srcId="{3CA38D72-28ED-4676-BC1A-FADC26B4E6F5}" destId="{6B73D3FB-4D8B-472F-8120-BD28C7A0B6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algn="ctr" rtl="0"/>
          <a:r>
            <a:rPr lang="en-US" sz="2800" b="1" dirty="0" err="1" smtClean="0"/>
            <a:t>Mạch</a:t>
          </a:r>
          <a:r>
            <a:rPr lang="en-US" sz="2800" b="1" dirty="0" smtClean="0"/>
            <a:t> </a:t>
          </a:r>
          <a:r>
            <a:rPr lang="vi-VN" sz="2800" b="1" dirty="0" smtClean="0"/>
            <a:t>ổn áp sử dụng diode Zener</a:t>
          </a:r>
          <a:endParaRPr lang="en-US" sz="28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 sz="2800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 sz="2800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3B58DB-3C41-4330-89AF-D379430D8ADF}" type="presOf" srcId="{479F2175-0197-4190-BA43-07336AAA9BB7}" destId="{741C8C9B-C0EE-4150-B071-0E1F474B72EE}" srcOrd="0" destOrd="0" presId="urn:microsoft.com/office/officeart/2005/8/layout/vList2"/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DC32F9EB-26F3-473C-A0CB-66F7CB709A64}" type="presOf" srcId="{2F69CCA8-F0EA-47ED-8991-10249A3435CD}" destId="{730DD378-22D0-4F37-8735-0C9C22887039}" srcOrd="0" destOrd="0" presId="urn:microsoft.com/office/officeart/2005/8/layout/vList2"/>
    <dgm:cxn modelId="{D972B38C-D89B-481D-B760-9B306448E807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B429910A-B9AB-489C-8BA8-110CF309EE3B}" type="presOf" srcId="{479F2175-0197-4190-BA43-07336AAA9BB7}" destId="{741C8C9B-C0EE-4150-B071-0E1F474B72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788C3059-AD19-445F-BE8C-FDC3B3C6D2D3}" type="presOf" srcId="{479F2175-0197-4190-BA43-07336AAA9BB7}" destId="{741C8C9B-C0EE-4150-B071-0E1F474B72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45FA64D-FFA4-4A48-9B7B-998D0691B67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C038DD92-3BBD-4C9A-AE20-6B8F76A58E61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0E7FD0CD-359F-4039-88D8-2E582678D4E5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4E8FC79E-D8E1-48AE-A8DC-ED6A2421B5EC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BBB3E5F2-C5BE-4261-A38B-1C76EC4027A3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7A12A06-692C-44D9-8F70-094DEDC2C126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61A35A26-262B-4CC9-BB4B-9851E325BC7D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7F2B496E-75DD-4A83-BA11-08CE2292D4CB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013768DE-C03C-4F5C-8FF2-4AF5DD7F00DD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C3A81-F28C-4558-9477-709A3516F820}">
      <dsp:nvSpPr>
        <dsp:cNvPr id="0" name=""/>
        <dsp:cNvSpPr/>
      </dsp:nvSpPr>
      <dsp:spPr>
        <a:xfrm rot="5400000">
          <a:off x="-80584" y="80584"/>
          <a:ext cx="999368" cy="83820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700" b="1" kern="1200" dirty="0" smtClean="0">
              <a:latin typeface="Arial "/>
            </a:rPr>
            <a:t>Lưu ý</a:t>
          </a:r>
          <a:endParaRPr lang="en-US" sz="1700" b="1" kern="1200" dirty="0">
            <a:latin typeface="Arial "/>
          </a:endParaRPr>
        </a:p>
      </dsp:txBody>
      <dsp:txXfrm rot="-5400000">
        <a:off x="128435" y="153131"/>
        <a:ext cx="581330" cy="693106"/>
      </dsp:txXfrm>
    </dsp:sp>
    <dsp:sp modelId="{595E8CA6-57FD-43D7-9D35-F1C984CE8665}">
      <dsp:nvSpPr>
        <dsp:cNvPr id="0" name=""/>
        <dsp:cNvSpPr/>
      </dsp:nvSpPr>
      <dsp:spPr>
        <a:xfrm>
          <a:off x="537040" y="433439"/>
          <a:ext cx="248169" cy="13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7C12C8-8DA0-45CE-964F-10F96321C297}">
      <dsp:nvSpPr>
        <dsp:cNvPr id="0" name=""/>
        <dsp:cNvSpPr/>
      </dsp:nvSpPr>
      <dsp:spPr>
        <a:xfrm rot="5400000">
          <a:off x="52366" y="926529"/>
          <a:ext cx="101827" cy="45719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-100000"/>
            <a:lumOff val="7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-5400000">
        <a:off x="85941" y="910772"/>
        <a:ext cx="34677" cy="7723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1E355-4398-470B-B603-701D1E4032A9}">
      <dsp:nvSpPr>
        <dsp:cNvPr id="0" name=""/>
        <dsp:cNvSpPr/>
      </dsp:nvSpPr>
      <dsp:spPr>
        <a:xfrm>
          <a:off x="0" y="142"/>
          <a:ext cx="3429000" cy="369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ngắt</a:t>
          </a:r>
          <a:endParaRPr lang="en-US" sz="2800" kern="1200" dirty="0"/>
        </a:p>
      </dsp:txBody>
      <dsp:txXfrm>
        <a:off x="18022" y="18164"/>
        <a:ext cx="3392956" cy="33314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FC197-8750-4F2F-A52A-4EDB02C9315F}">
      <dsp:nvSpPr>
        <dsp:cNvPr id="0" name=""/>
        <dsp:cNvSpPr/>
      </dsp:nvSpPr>
      <dsp:spPr>
        <a:xfrm>
          <a:off x="0" y="292"/>
          <a:ext cx="4114800" cy="380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khuếch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đại</a:t>
          </a:r>
          <a:endParaRPr lang="en-US" sz="2800" kern="1200" dirty="0"/>
        </a:p>
      </dsp:txBody>
      <dsp:txXfrm>
        <a:off x="18585" y="18877"/>
        <a:ext cx="4077630" cy="34353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3D3FB-4D8B-472F-8120-BD28C7A0B660}">
      <dsp:nvSpPr>
        <dsp:cNvPr id="0" name=""/>
        <dsp:cNvSpPr/>
      </dsp:nvSpPr>
      <dsp:spPr>
        <a:xfrm>
          <a:off x="0" y="142"/>
          <a:ext cx="3695700" cy="369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bão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hòa</a:t>
          </a:r>
          <a:endParaRPr lang="en-US" sz="2800" kern="1200" dirty="0"/>
        </a:p>
      </dsp:txBody>
      <dsp:txXfrm>
        <a:off x="18022" y="18164"/>
        <a:ext cx="3659656" cy="33314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2"/>
          <a:ext cx="6711503" cy="4843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Mạch</a:t>
          </a:r>
          <a:r>
            <a:rPr lang="en-US" sz="2800" b="1" kern="1200" dirty="0" smtClean="0"/>
            <a:t> </a:t>
          </a:r>
          <a:r>
            <a:rPr lang="vi-VN" sz="2800" b="1" kern="1200" dirty="0" smtClean="0"/>
            <a:t>ổn áp sử dụng diode Zener</a:t>
          </a:r>
          <a:endParaRPr lang="en-US" sz="2800" kern="1200" dirty="0"/>
        </a:p>
      </dsp:txBody>
      <dsp:txXfrm>
        <a:off x="23645" y="23647"/>
        <a:ext cx="6664213" cy="43707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07/12/2021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02173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5886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962744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07/12/2021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07/12/2021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" Target="slide2.xm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" Target="slide2.xml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9.jpe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slide" Target="slide2.xml"/><Relationship Id="rId9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9.jpe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slide" Target="slide2.xml"/><Relationship Id="rId9" Type="http://schemas.microsoft.com/office/2007/relationships/diagramDrawing" Target="../diagrams/drawing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9.jpeg"/><Relationship Id="rId7" Type="http://schemas.openxmlformats.org/officeDocument/2006/relationships/diagramQuickStyle" Target="../diagrams/quickStyle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10.jpeg"/><Relationship Id="rId9" Type="http://schemas.microsoft.com/office/2007/relationships/diagramDrawing" Target="../diagrams/drawing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diagramData" Target="../diagrams/data10.xml"/><Relationship Id="rId18" Type="http://schemas.openxmlformats.org/officeDocument/2006/relationships/diagramData" Target="../diagrams/data11.xml"/><Relationship Id="rId3" Type="http://schemas.openxmlformats.org/officeDocument/2006/relationships/diagramData" Target="../diagrams/data8.xml"/><Relationship Id="rId21" Type="http://schemas.openxmlformats.org/officeDocument/2006/relationships/diagramColors" Target="../diagrams/colors11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17" Type="http://schemas.microsoft.com/office/2007/relationships/diagramDrawing" Target="../diagrams/drawing10.xml"/><Relationship Id="rId25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6" Type="http://schemas.openxmlformats.org/officeDocument/2006/relationships/diagramColors" Target="../diagrams/colors10.xml"/><Relationship Id="rId20" Type="http://schemas.openxmlformats.org/officeDocument/2006/relationships/diagramQuickStyle" Target="../diagrams/quickStyl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24" Type="http://schemas.openxmlformats.org/officeDocument/2006/relationships/image" Target="../media/image12.jpeg"/><Relationship Id="rId5" Type="http://schemas.openxmlformats.org/officeDocument/2006/relationships/diagramQuickStyle" Target="../diagrams/quickStyle8.xml"/><Relationship Id="rId15" Type="http://schemas.openxmlformats.org/officeDocument/2006/relationships/diagramQuickStyle" Target="../diagrams/quickStyle10.xml"/><Relationship Id="rId23" Type="http://schemas.openxmlformats.org/officeDocument/2006/relationships/image" Target="../media/image11.jpeg"/><Relationship Id="rId10" Type="http://schemas.openxmlformats.org/officeDocument/2006/relationships/diagramQuickStyle" Target="../diagrams/quickStyle9.xml"/><Relationship Id="rId19" Type="http://schemas.openxmlformats.org/officeDocument/2006/relationships/diagramLayout" Target="../diagrams/layout11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Relationship Id="rId14" Type="http://schemas.openxmlformats.org/officeDocument/2006/relationships/diagramLayout" Target="../diagrams/layout10.xml"/><Relationship Id="rId22" Type="http://schemas.microsoft.com/office/2007/relationships/diagramDrawing" Target="../diagrams/drawing1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</a:t>
            </a:r>
            <a:r>
              <a:rPr lang="en-U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CHƯƠNG </a:t>
            </a:r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7</a:t>
            </a:r>
            <a:endParaRPr lang="en-U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371600" y="1766017"/>
            <a:ext cx="7772400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4.1.</a:t>
            </a:r>
            <a:r>
              <a:rPr lang="vi-VN" sz="2800" dirty="0" smtClean="0"/>
              <a:t> Cấu tạo, ký hiệu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258173" y="4099919"/>
            <a:ext cx="6885827" cy="457623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en-US" sz="2800" dirty="0" smtClean="0"/>
              <a:t>4.</a:t>
            </a:r>
            <a:r>
              <a:rPr lang="vi-VN" sz="2800" dirty="0" smtClean="0"/>
              <a:t>3</a:t>
            </a:r>
            <a:r>
              <a:rPr lang="en-US" sz="2800" dirty="0" smtClean="0"/>
              <a:t>.</a:t>
            </a:r>
            <a:r>
              <a:rPr lang="vi-VN" sz="2800" dirty="0" smtClean="0"/>
              <a:t> Các trạng thái làm việc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ction Button: Home 12">
            <a:hlinkClick r:id="rId3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07224" y="2904166"/>
            <a:ext cx="7036776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4.</a:t>
            </a:r>
            <a:r>
              <a:rPr lang="vi-VN" sz="2800" dirty="0" smtClean="0"/>
              <a:t>2</a:t>
            </a:r>
            <a:r>
              <a:rPr lang="en-US" sz="2800" dirty="0" smtClean="0"/>
              <a:t>.</a:t>
            </a:r>
            <a:r>
              <a:rPr lang="vi-VN" sz="2800" dirty="0" smtClean="0"/>
              <a:t> Nguyên lý hoạt động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0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44163" y="5337924"/>
            <a:ext cx="7499838" cy="925545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algn="just" hangingPunct="0"/>
            <a:r>
              <a:rPr lang="en-US" sz="2800" dirty="0" smtClean="0"/>
              <a:t>4.</a:t>
            </a:r>
            <a:r>
              <a:rPr lang="vi-VN" sz="2800" dirty="0" smtClean="0"/>
              <a:t>4</a:t>
            </a:r>
            <a:r>
              <a:rPr lang="en-US" sz="2800" dirty="0" smtClean="0"/>
              <a:t>.</a:t>
            </a:r>
            <a:r>
              <a:rPr lang="vi-VN" sz="2800" dirty="0" smtClean="0"/>
              <a:t> Phân tích các mạch điện ứng dụng </a:t>
            </a:r>
          </a:p>
          <a:p>
            <a:pPr algn="just" hangingPunct="0"/>
            <a:r>
              <a:rPr lang="vi-VN" sz="2800" dirty="0" smtClean="0"/>
              <a:t>transistor hai mối nối tiêu biểu trên ô tô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97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MỤC TIÊU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09600" y="1981200"/>
            <a:ext cx="8235503" cy="3583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61315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Sinh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viên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đọc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thông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ghi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374015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bày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cấu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tạo</a:t>
            </a:r>
            <a:r>
              <a:rPr lang="vi-VN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phân loại, công dụng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55"/>
              </a:lnSpc>
              <a:spcAft>
                <a:spcPts val="1200"/>
              </a:spcAft>
            </a:pP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Hiểu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tích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ôtô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5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.1.1 Cấu tạo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581400" y="549110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4.1: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Cấu tạo và ký hiệu 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164284"/>
            <a:ext cx="5105400" cy="4136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thứ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 ứng </a:t>
            </a: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 (Emitter). </a:t>
            </a:r>
            <a:endParaRPr lang="vi-VN" sz="20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thứ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giữa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)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nhỏ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 ứng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nền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B (Base). </a:t>
            </a:r>
            <a:endParaRPr lang="vi-VN" sz="20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còn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lại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trung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bình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thu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C (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collecter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en-US" sz="20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563" y="2102174"/>
            <a:ext cx="4165037" cy="33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88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</a:t>
            </a:r>
            <a:r>
              <a:rPr lang="en-US" sz="2800" dirty="0" smtClean="0">
                <a:solidFill>
                  <a:srgbClr val="0D830D"/>
                </a:solidFill>
              </a:rPr>
              <a:t>2. </a:t>
            </a:r>
            <a:r>
              <a:rPr lang="en-US" sz="2800" dirty="0" err="1" smtClean="0">
                <a:solidFill>
                  <a:srgbClr val="0D830D"/>
                </a:solidFill>
              </a:rPr>
              <a:t>Ký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hiệu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9" name="image166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6800" y="2202468"/>
            <a:ext cx="7543800" cy="13541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98" y="3556636"/>
            <a:ext cx="7778302" cy="261556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600200" y="630549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4.2: K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ý hiệu 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8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</a:t>
            </a:r>
            <a:r>
              <a:rPr lang="en-US" sz="2800" dirty="0" smtClean="0">
                <a:solidFill>
                  <a:srgbClr val="0D830D"/>
                </a:solidFill>
              </a:rPr>
              <a:t>2. </a:t>
            </a:r>
            <a:r>
              <a:rPr lang="en-US" sz="2800" dirty="0" err="1" smtClean="0">
                <a:solidFill>
                  <a:srgbClr val="0D830D"/>
                </a:solidFill>
              </a:rPr>
              <a:t>Ký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hiệu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0200" y="630549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4.3: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ảnh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2638424"/>
            <a:ext cx="5257800" cy="33813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2476500"/>
            <a:ext cx="2977703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0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</a:t>
            </a:r>
            <a:r>
              <a:rPr lang="en-US" sz="2800" b="1" dirty="0" smtClean="0">
                <a:solidFill>
                  <a:srgbClr val="FF0000"/>
                </a:solidFill>
              </a:rPr>
              <a:t> Transistor PNP</a:t>
            </a:r>
            <a:r>
              <a:rPr lang="vi-VN" sz="2800" b="1" dirty="0" smtClean="0">
                <a:solidFill>
                  <a:srgbClr val="FF0000"/>
                </a:solidFill>
              </a:rPr>
              <a:t> 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97492096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524000" y="1819383"/>
            <a:ext cx="6553200" cy="3548371"/>
            <a:chOff x="1524000" y="1819383"/>
            <a:chExt cx="6553200" cy="3548371"/>
          </a:xfrm>
        </p:grpSpPr>
        <p:sp>
          <p:nvSpPr>
            <p:cNvPr id="10" name="Rectangle 9"/>
            <p:cNvSpPr/>
            <p:nvPr/>
          </p:nvSpPr>
          <p:spPr>
            <a:xfrm>
              <a:off x="1524000" y="5029200"/>
              <a:ext cx="6553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33500">
                <a:spcAft>
                  <a:spcPts val="0"/>
                </a:spcAft>
              </a:pPr>
              <a:r>
                <a:rPr lang="en-US" sz="1600" dirty="0" err="1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Hình</a:t>
              </a:r>
              <a:r>
                <a:rPr lang="en-US" sz="1600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16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4.4: </a:t>
              </a:r>
              <a:r>
                <a:rPr lang="vi-VN" sz="16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Nguyên lý hoạt động Transistor </a:t>
              </a:r>
              <a:r>
                <a:rPr lang="en-US" sz="16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PNP</a:t>
              </a:r>
              <a:endPara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3600" y="1819383"/>
              <a:ext cx="5181600" cy="3190875"/>
            </a:xfrm>
            <a:prstGeom prst="rect">
              <a:avLst/>
            </a:prstGeom>
          </p:spPr>
        </p:pic>
        <p:cxnSp>
          <p:nvCxnSpPr>
            <p:cNvPr id="20" name="Straight Arrow Connector 19"/>
            <p:cNvCxnSpPr/>
            <p:nvPr/>
          </p:nvCxnSpPr>
          <p:spPr>
            <a:xfrm flipV="1">
              <a:off x="4572000" y="2209800"/>
              <a:ext cx="0" cy="3035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381500" y="4572000"/>
              <a:ext cx="4191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472354" y="4648200"/>
              <a:ext cx="2286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76199" y="5486400"/>
            <a:ext cx="9067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993775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mắc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+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Vcc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hoặc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mass),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mass (-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Vcc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200" y="59436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993775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/>
              <a:t>V</a:t>
            </a:r>
            <a:r>
              <a:rPr lang="en-US" sz="2400" baseline="-25000" dirty="0"/>
              <a:t>E</a:t>
            </a:r>
            <a:r>
              <a:rPr lang="en-US" sz="2400" dirty="0"/>
              <a:t> &gt; V</a:t>
            </a:r>
            <a:r>
              <a:rPr lang="en-US" sz="2400" baseline="-25000" dirty="0"/>
              <a:t>B</a:t>
            </a:r>
            <a:r>
              <a:rPr lang="en-US" sz="2400" dirty="0"/>
              <a:t> &gt; </a:t>
            </a:r>
            <a:r>
              <a:rPr lang="en-US" sz="2400" dirty="0" smtClean="0"/>
              <a:t>V</a:t>
            </a:r>
            <a:r>
              <a:rPr lang="en-US" sz="2400" baseline="-25000" dirty="0" smtClean="0"/>
              <a:t>C</a:t>
            </a:r>
            <a:endParaRPr lang="en-US" sz="2400" dirty="0"/>
          </a:p>
        </p:txBody>
      </p:sp>
      <p:sp>
        <p:nvSpPr>
          <p:cNvPr id="26" name="Rectangle 25"/>
          <p:cNvSpPr/>
          <p:nvPr/>
        </p:nvSpPr>
        <p:spPr>
          <a:xfrm>
            <a:off x="463809" y="6396334"/>
            <a:ext cx="1745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- I</a:t>
            </a:r>
            <a:r>
              <a:rPr lang="en-US" sz="2400" baseline="-25000" dirty="0" smtClean="0"/>
              <a:t>E</a:t>
            </a:r>
            <a:r>
              <a:rPr lang="en-US" sz="2400" dirty="0" smtClean="0"/>
              <a:t> </a:t>
            </a:r>
            <a:r>
              <a:rPr lang="en-US" sz="2400" dirty="0"/>
              <a:t>= I</a:t>
            </a:r>
            <a:r>
              <a:rPr lang="en-US" sz="2400" baseline="-25000" dirty="0"/>
              <a:t>C</a:t>
            </a:r>
            <a:r>
              <a:rPr lang="en-US" sz="2400" dirty="0"/>
              <a:t> + I</a:t>
            </a:r>
            <a:r>
              <a:rPr lang="en-US" sz="2400" baseline="-25000" dirty="0"/>
              <a:t>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220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</a:t>
            </a:r>
            <a:r>
              <a:rPr lang="en-US" sz="2800" b="1" dirty="0" smtClean="0">
                <a:solidFill>
                  <a:srgbClr val="FF0000"/>
                </a:solidFill>
              </a:rPr>
              <a:t> Transistor NPN</a:t>
            </a:r>
            <a:r>
              <a:rPr lang="vi-VN" sz="2800" b="1" dirty="0" smtClean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43000" y="5029200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4.4: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66327246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6200" y="54864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876300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mắc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+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Vcc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;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mass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200" y="59436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876300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/>
              <a:t>V</a:t>
            </a:r>
            <a:r>
              <a:rPr lang="en-US" sz="2400" baseline="-25000" dirty="0"/>
              <a:t>C</a:t>
            </a:r>
            <a:r>
              <a:rPr lang="en-US" sz="2400" dirty="0"/>
              <a:t> &gt; V</a:t>
            </a:r>
            <a:r>
              <a:rPr lang="en-US" sz="2400" baseline="-25000" dirty="0"/>
              <a:t>B</a:t>
            </a:r>
            <a:r>
              <a:rPr lang="en-US" sz="2400" dirty="0"/>
              <a:t> &gt; V</a:t>
            </a:r>
            <a:r>
              <a:rPr lang="en-US" sz="2400" baseline="-25000" dirty="0"/>
              <a:t>E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524000"/>
            <a:ext cx="3396267" cy="34290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33400" y="6324600"/>
            <a:ext cx="1745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- I</a:t>
            </a:r>
            <a:r>
              <a:rPr lang="en-US" sz="2400" baseline="-25000" dirty="0" smtClean="0"/>
              <a:t>E</a:t>
            </a:r>
            <a:r>
              <a:rPr lang="en-US" sz="2400" dirty="0" smtClean="0"/>
              <a:t> </a:t>
            </a:r>
            <a:r>
              <a:rPr lang="en-US" sz="2400" dirty="0"/>
              <a:t>= I</a:t>
            </a:r>
            <a:r>
              <a:rPr lang="en-US" sz="2400" baseline="-25000" dirty="0"/>
              <a:t>C</a:t>
            </a:r>
            <a:r>
              <a:rPr lang="en-US" sz="2400" dirty="0"/>
              <a:t> + I</a:t>
            </a:r>
            <a:r>
              <a:rPr lang="en-US" sz="2400" baseline="-25000" dirty="0"/>
              <a:t>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9836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524000"/>
            <a:ext cx="3657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4.5: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98922533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6200" y="4309646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chưa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6200" y="5486400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qua.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40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524000"/>
            <a:ext cx="5562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4.5: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075664751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6200" y="4309646"/>
            <a:ext cx="8839200" cy="830997"/>
            <a:chOff x="76200" y="4309646"/>
            <a:chExt cx="8839200" cy="830997"/>
          </a:xfrm>
        </p:grpSpPr>
        <p:sp>
          <p:nvSpPr>
            <p:cNvPr id="20" name="Rectangle 19"/>
            <p:cNvSpPr/>
            <p:nvPr/>
          </p:nvSpPr>
          <p:spPr>
            <a:xfrm>
              <a:off x="76200" y="4309646"/>
              <a:ext cx="88392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Vbb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Rb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B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E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6934200" y="4572000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7848600" y="4572000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1828800" y="4935415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50292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76200" y="5265003"/>
            <a:ext cx="8839200" cy="1200329"/>
            <a:chOff x="76200" y="4309646"/>
            <a:chExt cx="8839200" cy="1200329"/>
          </a:xfrm>
        </p:grpSpPr>
        <p:sp>
          <p:nvSpPr>
            <p:cNvPr id="18" name="Rectangle 17"/>
            <p:cNvSpPr/>
            <p:nvPr/>
          </p:nvSpPr>
          <p:spPr>
            <a:xfrm>
              <a:off x="76200" y="4309646"/>
              <a:ext cx="88392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qua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tải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(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này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lớn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hơn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):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Vcc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Rc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C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E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7620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79248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1676400" y="4935415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44958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628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4.6: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490539784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6200" y="4309646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chưa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6200" y="5486400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qua.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90075"/>
            <a:ext cx="3683421" cy="199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66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4.5: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286062480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28600" y="4309645"/>
            <a:ext cx="8839200" cy="830997"/>
            <a:chOff x="76200" y="4309646"/>
            <a:chExt cx="8839200" cy="830997"/>
          </a:xfrm>
        </p:grpSpPr>
        <p:sp>
          <p:nvSpPr>
            <p:cNvPr id="20" name="Rectangle 19"/>
            <p:cNvSpPr/>
            <p:nvPr/>
          </p:nvSpPr>
          <p:spPr>
            <a:xfrm>
              <a:off x="76200" y="4309646"/>
              <a:ext cx="88392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Vbb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E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B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7543800" y="4572000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1524000" y="4935415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47244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76200" y="5265003"/>
            <a:ext cx="8839200" cy="1200329"/>
            <a:chOff x="76200" y="4309646"/>
            <a:chExt cx="8839200" cy="1200329"/>
          </a:xfrm>
        </p:grpSpPr>
        <p:sp>
          <p:nvSpPr>
            <p:cNvPr id="18" name="Rectangle 17"/>
            <p:cNvSpPr/>
            <p:nvPr/>
          </p:nvSpPr>
          <p:spPr>
            <a:xfrm>
              <a:off x="76200" y="4309646"/>
              <a:ext cx="88392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qua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tải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(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này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lớn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hơn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):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Vcc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E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C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Rc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7620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68580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35052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90075"/>
            <a:ext cx="3683421" cy="199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Straight Arrow Connector 25"/>
          <p:cNvCxnSpPr/>
          <p:nvPr/>
        </p:nvCxnSpPr>
        <p:spPr>
          <a:xfrm>
            <a:off x="7924800" y="5867400"/>
            <a:ext cx="304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44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3657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682" y="1525363"/>
            <a:ext cx="3683421" cy="226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9906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28999" y="3827517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914400" y="4267200"/>
            <a:ext cx="8077200" cy="585479"/>
          </a:xfrm>
          <a:custGeom>
            <a:avLst/>
            <a:gdLst>
              <a:gd name="connsiteX0" fmla="*/ 0 w 7385497"/>
              <a:gd name="connsiteY0" fmla="*/ 112032 h 672181"/>
              <a:gd name="connsiteX1" fmla="*/ 112032 w 7385497"/>
              <a:gd name="connsiteY1" fmla="*/ 0 h 672181"/>
              <a:gd name="connsiteX2" fmla="*/ 7273465 w 7385497"/>
              <a:gd name="connsiteY2" fmla="*/ 0 h 672181"/>
              <a:gd name="connsiteX3" fmla="*/ 7385497 w 7385497"/>
              <a:gd name="connsiteY3" fmla="*/ 112032 h 672181"/>
              <a:gd name="connsiteX4" fmla="*/ 7385497 w 7385497"/>
              <a:gd name="connsiteY4" fmla="*/ 560149 h 672181"/>
              <a:gd name="connsiteX5" fmla="*/ 7273465 w 7385497"/>
              <a:gd name="connsiteY5" fmla="*/ 672181 h 672181"/>
              <a:gd name="connsiteX6" fmla="*/ 112032 w 7385497"/>
              <a:gd name="connsiteY6" fmla="*/ 672181 h 672181"/>
              <a:gd name="connsiteX7" fmla="*/ 0 w 7385497"/>
              <a:gd name="connsiteY7" fmla="*/ 560149 h 672181"/>
              <a:gd name="connsiteX8" fmla="*/ 0 w 7385497"/>
              <a:gd name="connsiteY8" fmla="*/ 112032 h 672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672181">
                <a:moveTo>
                  <a:pt x="0" y="112032"/>
                </a:moveTo>
                <a:cubicBezTo>
                  <a:pt x="0" y="50158"/>
                  <a:pt x="50158" y="0"/>
                  <a:pt x="112032" y="0"/>
                </a:cubicBezTo>
                <a:lnTo>
                  <a:pt x="7273465" y="0"/>
                </a:lnTo>
                <a:cubicBezTo>
                  <a:pt x="7335339" y="0"/>
                  <a:pt x="7385497" y="50158"/>
                  <a:pt x="7385497" y="112032"/>
                </a:cubicBezTo>
                <a:lnTo>
                  <a:pt x="7385497" y="560149"/>
                </a:lnTo>
                <a:cubicBezTo>
                  <a:pt x="7385497" y="622023"/>
                  <a:pt x="7335339" y="672181"/>
                  <a:pt x="7273465" y="672181"/>
                </a:cubicBezTo>
                <a:lnTo>
                  <a:pt x="112032" y="672181"/>
                </a:lnTo>
                <a:cubicBezTo>
                  <a:pt x="50158" y="672181"/>
                  <a:pt x="0" y="622023"/>
                  <a:pt x="0" y="560149"/>
                </a:cubicBezTo>
                <a:lnTo>
                  <a:pt x="0" y="112032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393" tIns="101393" rIns="101393" bIns="10139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smtClean="0">
                <a:solidFill>
                  <a:schemeClr val="tx2"/>
                </a:solidFill>
              </a:rPr>
              <a:t>Transistor NPN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dương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để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hoạt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động</a:t>
            </a:r>
            <a:r>
              <a:rPr lang="en-US" sz="2000" kern="1200" dirty="0" smtClean="0">
                <a:solidFill>
                  <a:schemeClr val="tx2"/>
                </a:solidFill>
              </a:rPr>
              <a:t>, transistor PNP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âm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để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hoạt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động</a:t>
            </a:r>
            <a:r>
              <a:rPr lang="en-US" sz="2000" kern="1200" dirty="0" smtClean="0"/>
              <a:t>.</a:t>
            </a:r>
            <a:endParaRPr lang="en-US" sz="20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914400" y="4953000"/>
            <a:ext cx="8077200" cy="419387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Tải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luôn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luôn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mắc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cực</a:t>
            </a:r>
            <a:r>
              <a:rPr lang="en-US" sz="2000" kern="1200" dirty="0" smtClean="0">
                <a:solidFill>
                  <a:schemeClr val="tx2"/>
                </a:solidFill>
              </a:rPr>
              <a:t> C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của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914400" y="5486400"/>
            <a:ext cx="8077200" cy="495587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điện</a:t>
            </a:r>
            <a:r>
              <a:rPr lang="en-US" sz="2000" kern="1200" dirty="0" smtClean="0">
                <a:solidFill>
                  <a:schemeClr val="tx2"/>
                </a:solidFill>
              </a:rPr>
              <a:t> qua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tải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là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theo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chiều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mũi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ký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hiệu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914400" y="6096000"/>
            <a:ext cx="8077200" cy="518541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just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điện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dẫn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cũng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là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theo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chiều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mũi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ký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hiệu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968545454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4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tabLst>
                <a:tab pos="633413" algn="l"/>
              </a:tabLs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.3 Các trạng thái làm việc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181253181"/>
              </p:ext>
            </p:extLst>
          </p:nvPr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56535600"/>
              </p:ext>
            </p:extLst>
          </p:nvPr>
        </p:nvGraphicFramePr>
        <p:xfrm>
          <a:off x="685800" y="2362200"/>
          <a:ext cx="34290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032224278"/>
              </p:ext>
            </p:extLst>
          </p:nvPr>
        </p:nvGraphicFramePr>
        <p:xfrm>
          <a:off x="685800" y="3886200"/>
          <a:ext cx="4114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38720836"/>
              </p:ext>
            </p:extLst>
          </p:nvPr>
        </p:nvGraphicFramePr>
        <p:xfrm>
          <a:off x="685800" y="5257800"/>
          <a:ext cx="36957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057400"/>
            <a:ext cx="32766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29000"/>
            <a:ext cx="3336911" cy="129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181600"/>
            <a:ext cx="3048000" cy="100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33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55626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91912594"/>
              </p:ext>
            </p:extLst>
          </p:nvPr>
        </p:nvGraphicFramePr>
        <p:xfrm>
          <a:off x="14478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67001"/>
            <a:ext cx="67818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39496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400800" y="28956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257800" y="4114800"/>
            <a:ext cx="5334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495800" y="46482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720" y="1066800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>
                <a:solidFill>
                  <a:srgbClr val="FF0000"/>
                </a:solidFill>
              </a:rPr>
              <a:t>.4 </a:t>
            </a:r>
            <a:r>
              <a:rPr lang="en-US" sz="2400" b="1" dirty="0" err="1">
                <a:solidFill>
                  <a:srgbClr val="FF0000"/>
                </a:solidFill>
              </a:rPr>
              <a:t>Phân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tích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các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mạch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ứng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dụng</a:t>
            </a:r>
            <a:r>
              <a:rPr lang="en-US" sz="2400" b="1" dirty="0">
                <a:solidFill>
                  <a:srgbClr val="FF0000"/>
                </a:solidFill>
              </a:rPr>
              <a:t> Transistor </a:t>
            </a:r>
            <a:r>
              <a:rPr lang="en-US" sz="2400" b="1" dirty="0" err="1">
                <a:solidFill>
                  <a:srgbClr val="FF0000"/>
                </a:solidFill>
              </a:rPr>
              <a:t>hai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tiêu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biểu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trên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ôtô</a:t>
            </a:r>
            <a:endParaRPr lang="vi-VN" sz="24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thấp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: VD1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VT1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VT2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781800" y="3733800"/>
            <a:ext cx="0" cy="762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26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2203" y="55626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05444952"/>
              </p:ext>
            </p:extLst>
          </p:nvPr>
        </p:nvGraphicFramePr>
        <p:xfrm>
          <a:off x="13716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860" y="2133599"/>
            <a:ext cx="67818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20574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20574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394960" y="21336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435969" y="2514600"/>
            <a:ext cx="0" cy="45720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629400" y="4495800"/>
            <a:ext cx="0" cy="45720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5720" y="1066800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>
                <a:solidFill>
                  <a:srgbClr val="FF0000"/>
                </a:solidFill>
              </a:rPr>
              <a:t>.4 </a:t>
            </a:r>
            <a:r>
              <a:rPr lang="en-US" sz="2400" b="1" dirty="0" err="1">
                <a:solidFill>
                  <a:srgbClr val="FF0000"/>
                </a:solidFill>
              </a:rPr>
              <a:t>Phân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tích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các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mạch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ứng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dụng</a:t>
            </a:r>
            <a:r>
              <a:rPr lang="en-US" sz="2400" b="1" dirty="0">
                <a:solidFill>
                  <a:srgbClr val="FF0000"/>
                </a:solidFill>
              </a:rPr>
              <a:t> Transistor </a:t>
            </a:r>
            <a:r>
              <a:rPr lang="en-US" sz="2400" b="1" dirty="0" err="1">
                <a:solidFill>
                  <a:srgbClr val="FF0000"/>
                </a:solidFill>
              </a:rPr>
              <a:t>hai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tiêu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biểu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trên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ôtô</a:t>
            </a:r>
            <a:endParaRPr lang="vi-VN" sz="24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94603" y="61722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 charset="0"/>
              <a:buChar char="•"/>
            </a:pP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Wkt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như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sau</a:t>
            </a:r>
            <a:endParaRPr lang="en-US" sz="2400" dirty="0" smtClean="0">
              <a:solidFill>
                <a:srgbClr val="FF0000"/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6828692" y="3429000"/>
            <a:ext cx="0" cy="838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99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55626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94011381"/>
              </p:ext>
            </p:extLst>
          </p:nvPr>
        </p:nvGraphicFramePr>
        <p:xfrm>
          <a:off x="14478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57401"/>
            <a:ext cx="67818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1981200"/>
            <a:ext cx="54864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1981200"/>
            <a:ext cx="54864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876800" y="2362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883877" y="32766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5720" y="1066800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>
                <a:solidFill>
                  <a:srgbClr val="FF0000"/>
                </a:solidFill>
              </a:rPr>
              <a:t>.4 </a:t>
            </a:r>
            <a:r>
              <a:rPr lang="en-US" sz="2400" b="1" dirty="0" err="1">
                <a:solidFill>
                  <a:srgbClr val="FF0000"/>
                </a:solidFill>
              </a:rPr>
              <a:t>Phân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tích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các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mạch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ứng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dụng</a:t>
            </a:r>
            <a:r>
              <a:rPr lang="en-US" sz="2400" b="1" dirty="0">
                <a:solidFill>
                  <a:srgbClr val="FF0000"/>
                </a:solidFill>
              </a:rPr>
              <a:t> Transistor </a:t>
            </a:r>
            <a:r>
              <a:rPr lang="en-US" sz="2400" b="1" dirty="0" err="1">
                <a:solidFill>
                  <a:srgbClr val="FF0000"/>
                </a:solidFill>
              </a:rPr>
              <a:t>hai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tiêu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biểu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trên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ôtô</a:t>
            </a:r>
            <a:endParaRPr lang="vi-VN" sz="2400" b="1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505200" y="3352800"/>
            <a:ext cx="41148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133600" y="41148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70298" y="6167735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*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cao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VD1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VT1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VT2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sz="24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747846" y="2819400"/>
            <a:ext cx="0" cy="685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760658" y="2819400"/>
            <a:ext cx="20785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V</a:t>
            </a:r>
            <a:r>
              <a:rPr lang="en-US" sz="2000" baseline="-25000" dirty="0">
                <a:solidFill>
                  <a:srgbClr val="FF0000"/>
                </a:solidFill>
              </a:rPr>
              <a:t>B VT2</a:t>
            </a:r>
            <a:r>
              <a:rPr lang="en-US" sz="2000" dirty="0">
                <a:solidFill>
                  <a:srgbClr val="FF0000"/>
                </a:solidFill>
              </a:rPr>
              <a:t> = V</a:t>
            </a:r>
            <a:r>
              <a:rPr lang="en-US" sz="2000" baseline="-25000" dirty="0">
                <a:solidFill>
                  <a:srgbClr val="FF0000"/>
                </a:solidFill>
              </a:rPr>
              <a:t>E </a:t>
            </a:r>
            <a:r>
              <a:rPr lang="en-US" sz="2000" baseline="-25000" dirty="0" smtClean="0">
                <a:solidFill>
                  <a:srgbClr val="FF0000"/>
                </a:solidFill>
              </a:rPr>
              <a:t>VT2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24400" y="2971800"/>
            <a:ext cx="76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</a:rPr>
              <a:t>Dẫn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3200" y="3581400"/>
            <a:ext cx="91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 err="1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dirty="0" err="1" smtClean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gắt</a:t>
            </a:r>
            <a:endParaRPr lang="en-US" dirty="0">
              <a:solidFill>
                <a:srgbClr val="FF000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581400" y="3160542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038600" y="3581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37490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886200" y="4459937"/>
            <a:ext cx="381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24200" y="4876800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276600" y="51206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2677" y="393192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069" y="4191000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32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581400" y="3160542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038600" y="3622431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37490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24200" y="4876800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2677" y="393192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069" y="4191000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4831080" y="5257800"/>
            <a:ext cx="2743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410200" y="55016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791200" y="4888468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521569" y="480060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18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24200" y="4876800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2677" y="393192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069" y="4191000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91200" y="4888468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521569" y="480060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572000" y="2895600"/>
            <a:ext cx="45720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5972908" y="3124200"/>
            <a:ext cx="0" cy="5128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638800" y="4059115"/>
            <a:ext cx="0" cy="5128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638800" y="5430715"/>
            <a:ext cx="0" cy="5128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79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</a:t>
            </a:r>
            <a:r>
              <a:rPr lang="en-US" sz="2800" dirty="0" err="1" smtClean="0">
                <a:solidFill>
                  <a:srgbClr val="0D830D"/>
                </a:solidFill>
              </a:rPr>
              <a:t>chiết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áp</a:t>
            </a:r>
            <a:endParaRPr lang="vi-VN" sz="28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581400" y="3160542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038600" y="3581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37490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886200" y="4459937"/>
            <a:ext cx="381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813" y="4191000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181600" y="4964668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65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</a:t>
            </a:r>
            <a:r>
              <a:rPr lang="en-US" sz="2800" dirty="0" err="1" smtClean="0">
                <a:solidFill>
                  <a:srgbClr val="0D830D"/>
                </a:solidFill>
              </a:rPr>
              <a:t>chiết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áp</a:t>
            </a:r>
            <a:endParaRPr lang="vi-VN" sz="28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76200" y="6019800"/>
            <a:ext cx="388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9769"/>
            <a:ext cx="3962400" cy="320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114800" y="2961144"/>
            <a:ext cx="4876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just" defTabSz="117475">
              <a:spcAft>
                <a:spcPts val="0"/>
              </a:spcAft>
            </a:pP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Nhiệm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vụ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linh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kiện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R1, R2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fr-FR" sz="2400" dirty="0" err="1"/>
              <a:t>Tạo</a:t>
            </a:r>
            <a:r>
              <a:rPr lang="fr-FR" sz="2400" dirty="0"/>
              <a:t> </a:t>
            </a:r>
            <a:r>
              <a:rPr lang="fr-FR" sz="2400" dirty="0" err="1"/>
              <a:t>thành</a:t>
            </a:r>
            <a:r>
              <a:rPr lang="fr-FR" sz="2400" dirty="0"/>
              <a:t> </a:t>
            </a:r>
            <a:r>
              <a:rPr lang="fr-FR" sz="2400" dirty="0" err="1"/>
              <a:t>cầu</a:t>
            </a:r>
            <a:r>
              <a:rPr lang="fr-FR" sz="2400" dirty="0"/>
              <a:t>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áp</a:t>
            </a:r>
            <a:r>
              <a:rPr lang="fr-FR" sz="2400" dirty="0"/>
              <a:t>,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cực</a:t>
            </a:r>
            <a:r>
              <a:rPr lang="fr-FR" sz="2400" dirty="0"/>
              <a:t> </a:t>
            </a:r>
            <a:r>
              <a:rPr lang="fr-FR" sz="2400" dirty="0" err="1"/>
              <a:t>cho</a:t>
            </a:r>
            <a:r>
              <a:rPr lang="fr-FR" sz="2400" dirty="0"/>
              <a:t> T1 </a:t>
            </a:r>
            <a:r>
              <a:rPr lang="fr-FR" sz="2400" dirty="0" err="1"/>
              <a:t>hoạt</a:t>
            </a:r>
            <a:r>
              <a:rPr lang="fr-FR" sz="2400" dirty="0"/>
              <a:t> </a:t>
            </a:r>
            <a:r>
              <a:rPr lang="fr-FR" sz="2400" dirty="0" err="1" smtClean="0"/>
              <a:t>động</a:t>
            </a:r>
            <a:endParaRPr lang="fr-FR" sz="2400" dirty="0" smtClean="0"/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R3, R4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fr-FR" sz="2400" dirty="0" err="1"/>
              <a:t>Tạo</a:t>
            </a:r>
            <a:r>
              <a:rPr lang="fr-FR" sz="2400" dirty="0"/>
              <a:t> </a:t>
            </a:r>
            <a:r>
              <a:rPr lang="fr-FR" sz="2400" dirty="0" err="1"/>
              <a:t>thành</a:t>
            </a:r>
            <a:r>
              <a:rPr lang="fr-FR" sz="2400" dirty="0"/>
              <a:t> </a:t>
            </a:r>
            <a:r>
              <a:rPr lang="fr-FR" sz="2400" dirty="0" err="1"/>
              <a:t>cầu</a:t>
            </a:r>
            <a:r>
              <a:rPr lang="fr-FR" sz="2400" dirty="0"/>
              <a:t>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áp</a:t>
            </a:r>
            <a:r>
              <a:rPr lang="fr-FR" sz="2400" dirty="0"/>
              <a:t>,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cực</a:t>
            </a:r>
            <a:r>
              <a:rPr lang="fr-FR" sz="2400" dirty="0"/>
              <a:t> </a:t>
            </a:r>
            <a:r>
              <a:rPr lang="fr-FR" sz="2400" dirty="0" err="1"/>
              <a:t>cho</a:t>
            </a:r>
            <a:r>
              <a:rPr lang="fr-FR" sz="2400" dirty="0"/>
              <a:t> T2 </a:t>
            </a:r>
            <a:r>
              <a:rPr lang="fr-FR" sz="2400" dirty="0" err="1"/>
              <a:t>hoạt</a:t>
            </a:r>
            <a:r>
              <a:rPr lang="fr-FR" sz="2400" dirty="0"/>
              <a:t> </a:t>
            </a:r>
            <a:r>
              <a:rPr lang="fr-FR" sz="2400" dirty="0" err="1" smtClean="0"/>
              <a:t>động</a:t>
            </a:r>
            <a:endParaRPr lang="fr-FR" sz="2400" dirty="0" smtClean="0"/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fr-FR" sz="2400" dirty="0" err="1" smtClean="0">
                <a:solidFill>
                  <a:srgbClr val="FF0000"/>
                </a:solidFill>
                <a:latin typeface="+mn-lt"/>
              </a:rPr>
              <a:t>Tụ</a:t>
            </a:r>
            <a:r>
              <a:rPr lang="fr-FR" sz="2400" dirty="0" smtClean="0">
                <a:solidFill>
                  <a:srgbClr val="FF0000"/>
                </a:solidFill>
                <a:latin typeface="+mn-lt"/>
              </a:rPr>
              <a:t> C</a:t>
            </a:r>
            <a:r>
              <a:rPr lang="fr-FR" sz="2400" dirty="0" smtClean="0">
                <a:latin typeface="+mn-lt"/>
              </a:rPr>
              <a:t>: </a:t>
            </a:r>
            <a:r>
              <a:rPr lang="fr-FR" sz="2400" dirty="0" err="1"/>
              <a:t>Bảo</a:t>
            </a:r>
            <a:r>
              <a:rPr lang="fr-FR" sz="2400" dirty="0"/>
              <a:t> </a:t>
            </a:r>
            <a:r>
              <a:rPr lang="fr-FR" sz="2400" dirty="0" err="1"/>
              <a:t>vệ</a:t>
            </a:r>
            <a:r>
              <a:rPr lang="fr-FR" sz="2400" dirty="0"/>
              <a:t> T2, </a:t>
            </a:r>
            <a:r>
              <a:rPr lang="fr-FR" sz="2400" dirty="0" err="1"/>
              <a:t>giúp</a:t>
            </a:r>
            <a:r>
              <a:rPr lang="fr-FR" sz="2400" dirty="0"/>
              <a:t> T2 </a:t>
            </a:r>
            <a:r>
              <a:rPr lang="fr-FR" sz="2400" dirty="0" err="1"/>
              <a:t>chuyển</a:t>
            </a:r>
            <a:r>
              <a:rPr lang="fr-FR" sz="2400" dirty="0"/>
              <a:t> </a:t>
            </a:r>
            <a:r>
              <a:rPr lang="fr-FR" sz="2400" dirty="0" err="1"/>
              <a:t>trạng</a:t>
            </a:r>
            <a:r>
              <a:rPr lang="fr-FR" sz="2400" dirty="0"/>
              <a:t> </a:t>
            </a:r>
            <a:r>
              <a:rPr lang="fr-FR" sz="2400" dirty="0" err="1"/>
              <a:t>thái</a:t>
            </a:r>
            <a:r>
              <a:rPr lang="fr-FR" sz="2400" dirty="0"/>
              <a:t> </a:t>
            </a:r>
            <a:r>
              <a:rPr lang="fr-FR" sz="2400" dirty="0" err="1"/>
              <a:t>nhanh</a:t>
            </a:r>
            <a:r>
              <a:rPr lang="fr-FR" sz="2400" dirty="0"/>
              <a:t> </a:t>
            </a:r>
            <a:r>
              <a:rPr lang="fr-FR" sz="2400" dirty="0" err="1"/>
              <a:t>chóng</a:t>
            </a:r>
            <a:endParaRPr lang="fr-FR" sz="24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3276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38719" y="3745468"/>
            <a:ext cx="1101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hấp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24400" y="31242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34286" y="4221075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33800" y="4768334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5410200" y="2971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267200" y="34290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063377" y="4590407"/>
            <a:ext cx="394323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753708" y="49530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865717" y="4278868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888523" y="4070866"/>
            <a:ext cx="0" cy="69746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40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38719" y="3745468"/>
            <a:ext cx="1101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hấp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24400" y="31242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34286" y="4221075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33800" y="4812268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4753708" y="4953000"/>
            <a:ext cx="0" cy="5334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865717" y="4191000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876800" y="4135288"/>
            <a:ext cx="0" cy="69746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309360" y="3464169"/>
            <a:ext cx="54864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15354" y="4326638"/>
            <a:ext cx="0" cy="5334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 bwMode="gray">
          <a:xfrm>
            <a:off x="5164335" y="4548554"/>
            <a:ext cx="365760" cy="365760"/>
          </a:xfrm>
          <a:prstGeom prst="ellipse">
            <a:avLst/>
          </a:prstGeom>
          <a:solidFill>
            <a:srgbClr val="FF0000"/>
          </a:solidFill>
          <a:ln w="3175" algn="ctr">
            <a:solidFill>
              <a:srgbClr val="FF0000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94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38719" y="3745468"/>
            <a:ext cx="1050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Cao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24400" y="31242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053165" y="4648200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5410200" y="2971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1828800" y="4920734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nghịch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1905000" y="2971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570892" y="3385066"/>
            <a:ext cx="0" cy="5773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057400" y="4530969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886200" y="5137666"/>
            <a:ext cx="0" cy="5773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029719" y="4419600"/>
            <a:ext cx="0" cy="7180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572000" y="4191000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15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8" grpId="0"/>
      <p:bldP spid="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76200" y="6019800"/>
            <a:ext cx="44447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745432"/>
            <a:ext cx="4419600" cy="327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724400" y="2667000"/>
            <a:ext cx="4267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just" defTabSz="117475">
              <a:spcAft>
                <a:spcPts val="0"/>
              </a:spcAft>
            </a:pP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Nhiệm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vụ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linh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kiện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R1, R2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Cầu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endParaRPr lang="en-US" sz="2400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R3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fr-FR" sz="2400" dirty="0" err="1">
                <a:latin typeface="+mn-lt"/>
              </a:rPr>
              <a:t>Gây</a:t>
            </a:r>
            <a:r>
              <a:rPr lang="fr-FR" sz="2400" dirty="0">
                <a:latin typeface="+mn-lt"/>
              </a:rPr>
              <a:t> ra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áp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rơi</a:t>
            </a:r>
            <a:r>
              <a:rPr lang="fr-FR" sz="2400" dirty="0">
                <a:latin typeface="+mn-lt"/>
              </a:rPr>
              <a:t>, </a:t>
            </a:r>
            <a:r>
              <a:rPr lang="fr-FR" sz="2400" dirty="0" err="1">
                <a:latin typeface="+mn-lt"/>
              </a:rPr>
              <a:t>làm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áp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tại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cực</a:t>
            </a:r>
            <a:r>
              <a:rPr lang="fr-FR" sz="2400" dirty="0">
                <a:latin typeface="+mn-lt"/>
              </a:rPr>
              <a:t> B, E </a:t>
            </a:r>
            <a:r>
              <a:rPr lang="fr-FR" sz="2400" dirty="0" err="1">
                <a:latin typeface="+mn-lt"/>
              </a:rPr>
              <a:t>của</a:t>
            </a:r>
            <a:r>
              <a:rPr lang="fr-FR" sz="2400" dirty="0">
                <a:latin typeface="+mn-lt"/>
              </a:rPr>
              <a:t> T1 </a:t>
            </a:r>
            <a:r>
              <a:rPr lang="fr-FR" sz="2400" dirty="0" err="1">
                <a:latin typeface="+mn-lt"/>
              </a:rPr>
              <a:t>khác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nhau</a:t>
            </a:r>
            <a:r>
              <a:rPr lang="fr-FR" sz="2400" dirty="0">
                <a:latin typeface="+mn-lt"/>
              </a:rPr>
              <a:t>, </a:t>
            </a:r>
            <a:r>
              <a:rPr lang="fr-FR" sz="2400" dirty="0" err="1">
                <a:latin typeface="+mn-lt"/>
              </a:rPr>
              <a:t>tránh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dòng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 smtClean="0">
                <a:latin typeface="+mn-lt"/>
              </a:rPr>
              <a:t>rò</a:t>
            </a:r>
            <a:r>
              <a:rPr lang="fr-FR" sz="2400" dirty="0" smtClean="0">
                <a:latin typeface="+mn-lt"/>
              </a:rPr>
              <a:t>.</a:t>
            </a: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fr-FR" sz="2400" dirty="0" smtClean="0">
                <a:solidFill>
                  <a:srgbClr val="FF0000"/>
                </a:solidFill>
                <a:latin typeface="+mn-lt"/>
              </a:rPr>
              <a:t>R4</a:t>
            </a:r>
            <a:r>
              <a:rPr lang="fr-FR" sz="2400" dirty="0" smtClean="0">
                <a:latin typeface="+mn-lt"/>
              </a:rPr>
              <a:t>: </a:t>
            </a:r>
            <a:r>
              <a:rPr lang="fr-FR" sz="2400" dirty="0" err="1" smtClean="0">
                <a:latin typeface="+mn-lt"/>
              </a:rPr>
              <a:t>Bảo</a:t>
            </a:r>
            <a:r>
              <a:rPr lang="fr-FR" sz="2400" dirty="0" smtClean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vệ</a:t>
            </a:r>
            <a:r>
              <a:rPr lang="fr-FR" sz="2400" dirty="0">
                <a:latin typeface="+mn-lt"/>
              </a:rPr>
              <a:t> T1, </a:t>
            </a:r>
            <a:r>
              <a:rPr lang="fr-FR" sz="2400" dirty="0" err="1">
                <a:latin typeface="+mn-lt"/>
              </a:rPr>
              <a:t>nếu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không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có</a:t>
            </a:r>
            <a:r>
              <a:rPr lang="fr-FR" sz="2400" dirty="0">
                <a:latin typeface="+mn-lt"/>
              </a:rPr>
              <a:t> R4 </a:t>
            </a:r>
            <a:r>
              <a:rPr lang="fr-FR" sz="2400" dirty="0" err="1">
                <a:latin typeface="+mn-lt"/>
              </a:rPr>
              <a:t>thì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đường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cấp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vào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cực</a:t>
            </a:r>
            <a:r>
              <a:rPr lang="fr-FR" sz="2400" dirty="0">
                <a:latin typeface="+mn-lt"/>
              </a:rPr>
              <a:t> C, E T1 </a:t>
            </a:r>
            <a:r>
              <a:rPr lang="fr-FR" sz="2400" dirty="0" err="1">
                <a:latin typeface="+mn-lt"/>
              </a:rPr>
              <a:t>sẽ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không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có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trở</a:t>
            </a:r>
            <a:endParaRPr lang="fr-FR" sz="24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54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67000"/>
            <a:ext cx="570547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thấp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: D1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sáng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895600" y="29718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191000" y="2819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492262" y="4419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105400" y="32004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553200" y="4648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6858000" y="41148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93877" y="3962400"/>
            <a:ext cx="0" cy="5217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699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56402"/>
            <a:ext cx="570547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sáng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895600" y="29718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6858000" y="41148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93877" y="3962400"/>
            <a:ext cx="0" cy="5217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00400" y="4223266"/>
            <a:ext cx="0" cy="4572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847492" y="5867400"/>
            <a:ext cx="45720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7381875" y="4495800"/>
            <a:ext cx="0" cy="4572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858000" y="3825240"/>
            <a:ext cx="0" cy="36576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858000" y="4892040"/>
            <a:ext cx="0" cy="36576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 bwMode="gray">
          <a:xfrm>
            <a:off x="2778369" y="4217404"/>
            <a:ext cx="365760" cy="365760"/>
          </a:xfrm>
          <a:prstGeom prst="ellipse">
            <a:avLst/>
          </a:prstGeom>
          <a:solidFill>
            <a:srgbClr val="FF0000"/>
          </a:solidFill>
          <a:ln w="3175" algn="ctr">
            <a:solidFill>
              <a:srgbClr val="FF0000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7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56402"/>
            <a:ext cx="570547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cao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: D1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tắt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895600" y="29718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4114800" y="3810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733800" y="32004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038600" y="4572000"/>
            <a:ext cx="4191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610100" y="4572000"/>
            <a:ext cx="4191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181600" y="48006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334000" y="4114800"/>
            <a:ext cx="0" cy="685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324888" y="4355068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307873" y="4355068"/>
            <a:ext cx="1400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</a:t>
            </a:r>
            <a:r>
              <a:rPr lang="en-US" baseline="-25000" dirty="0">
                <a:solidFill>
                  <a:srgbClr val="FF0000"/>
                </a:solidFill>
              </a:rPr>
              <a:t>B T2</a:t>
            </a:r>
            <a:r>
              <a:rPr lang="en-US" dirty="0">
                <a:solidFill>
                  <a:srgbClr val="FF0000"/>
                </a:solidFill>
              </a:rPr>
              <a:t> = V</a:t>
            </a:r>
            <a:r>
              <a:rPr lang="en-US" baseline="-25000" dirty="0">
                <a:solidFill>
                  <a:srgbClr val="FF0000"/>
                </a:solidFill>
              </a:rPr>
              <a:t>E T2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31141" y="38862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5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4" grpId="0"/>
      <p:bldP spid="14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4" y="2602577"/>
            <a:ext cx="6696075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01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3" y="2764448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649415" y="31242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801815" y="4542692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724400" y="32004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895600" y="3786554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971800" y="4642338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962400" y="4911969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98956" y="470676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4063787" y="44196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07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3" y="2764448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649415" y="31242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801815" y="4542692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724400" y="32004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648200" y="37719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145280" y="4542692"/>
            <a:ext cx="2743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191000" y="4911969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98956" y="470676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4063787" y="44196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47492" y="41148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9547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5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3" y="2764448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649415" y="31242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801815" y="4542692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98956" y="470676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4063787" y="44196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47492" y="41148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9547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728821" y="4032683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217139" y="3581400"/>
            <a:ext cx="17506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V</a:t>
            </a:r>
            <a:r>
              <a:rPr lang="en-US" sz="1600" b="1" baseline="-25000" dirty="0" smtClean="0">
                <a:solidFill>
                  <a:srgbClr val="FF0000"/>
                </a:solidFill>
              </a:rPr>
              <a:t>BT3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= </a:t>
            </a:r>
            <a:r>
              <a:rPr lang="en-US" sz="1600" b="1" dirty="0" smtClean="0">
                <a:solidFill>
                  <a:srgbClr val="FF0000"/>
                </a:solidFill>
              </a:rPr>
              <a:t>V</a:t>
            </a:r>
            <a:r>
              <a:rPr lang="en-US" sz="1600" b="1" baseline="-25000" dirty="0" smtClean="0">
                <a:solidFill>
                  <a:srgbClr val="FF0000"/>
                </a:solidFill>
              </a:rPr>
              <a:t>ET3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= 0V</a:t>
            </a:r>
          </a:p>
        </p:txBody>
      </p:sp>
    </p:spTree>
    <p:extLst>
      <p:ext uri="{BB962C8B-B14F-4D97-AF65-F5344CB8AC3E}">
        <p14:creationId xmlns:p14="http://schemas.microsoft.com/office/powerpoint/2010/main" val="41162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4" y="2752725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38600" y="48006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2000" y="45074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31242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029200" y="34290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876800" y="4114800"/>
            <a:ext cx="4267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562600" y="4648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5716741" y="40386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5691554" y="3985846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06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4" y="2752725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38600" y="48006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2000" y="45074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31242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867400" y="2971800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7086600" y="34290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6126480" y="38862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791200" y="4648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691554" y="3985846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5716741" y="40386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07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T4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2286000" y="365760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00200" y="281940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52600" y="3288377"/>
            <a:ext cx="0" cy="4454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168769" y="4278977"/>
            <a:ext cx="0" cy="4454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286000" y="4800600"/>
            <a:ext cx="36576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124200" y="5029200"/>
            <a:ext cx="36576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622431" y="518160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659341" y="4724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3710354" y="4736177"/>
            <a:ext cx="0" cy="4454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347821" y="43434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5881221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6567021" y="4909066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47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22" grpId="0"/>
      <p:bldP spid="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5181600" y="30099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886200" y="38100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733800" y="4495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181600" y="5257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943600" y="5562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4953000" y="48310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28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5181600" y="30099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181600" y="38100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181600" y="4724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943600" y="5562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826369" y="51358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9453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5931877" y="45737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67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T4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096000" y="36576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019800" y="50292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553200" y="533400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9453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5931877" y="45737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859741" y="4812268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88015" y="48785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58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" action="ppaction://noaction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T4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934200" y="34594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781800" y="533400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9453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5931877" y="45737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859741" y="4812268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88015" y="48785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858000" y="38404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6781800" y="45262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42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19001</TotalTime>
  <Words>2434</Words>
  <Application>Microsoft Office PowerPoint</Application>
  <PresentationFormat>On-screen Show (4:3)</PresentationFormat>
  <Paragraphs>326</Paragraphs>
  <Slides>39</Slides>
  <Notes>39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cdb2004c003l-[ThuVienNet.VN]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sony</cp:lastModifiedBy>
  <cp:revision>1020</cp:revision>
  <cp:lastPrinted>2017-05-26T03:02:31Z</cp:lastPrinted>
  <dcterms:created xsi:type="dcterms:W3CDTF">2013-09-11T03:08:41Z</dcterms:created>
  <dcterms:modified xsi:type="dcterms:W3CDTF">2021-12-07T06:21:49Z</dcterms:modified>
</cp:coreProperties>
</file>