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43"/>
  </p:notesMasterIdLst>
  <p:sldIdLst>
    <p:sldId id="335" r:id="rId2"/>
    <p:sldId id="355" r:id="rId3"/>
    <p:sldId id="356" r:id="rId4"/>
    <p:sldId id="257" r:id="rId5"/>
    <p:sldId id="258" r:id="rId6"/>
    <p:sldId id="259" r:id="rId7"/>
    <p:sldId id="260" r:id="rId8"/>
    <p:sldId id="261" r:id="rId9"/>
    <p:sldId id="262" r:id="rId10"/>
    <p:sldId id="291" r:id="rId11"/>
    <p:sldId id="263" r:id="rId12"/>
    <p:sldId id="292" r:id="rId13"/>
    <p:sldId id="294" r:id="rId14"/>
    <p:sldId id="325" r:id="rId15"/>
    <p:sldId id="326" r:id="rId16"/>
    <p:sldId id="295" r:id="rId17"/>
    <p:sldId id="328" r:id="rId18"/>
    <p:sldId id="329" r:id="rId19"/>
    <p:sldId id="330" r:id="rId20"/>
    <p:sldId id="331" r:id="rId21"/>
    <p:sldId id="333" r:id="rId22"/>
    <p:sldId id="334" r:id="rId23"/>
    <p:sldId id="336" r:id="rId24"/>
    <p:sldId id="337" r:id="rId25"/>
    <p:sldId id="339" r:id="rId26"/>
    <p:sldId id="338" r:id="rId27"/>
    <p:sldId id="340" r:id="rId28"/>
    <p:sldId id="345" r:id="rId29"/>
    <p:sldId id="341" r:id="rId30"/>
    <p:sldId id="342" r:id="rId31"/>
    <p:sldId id="343" r:id="rId32"/>
    <p:sldId id="344" r:id="rId33"/>
    <p:sldId id="346" r:id="rId34"/>
    <p:sldId id="347" r:id="rId35"/>
    <p:sldId id="349" r:id="rId36"/>
    <p:sldId id="348" r:id="rId37"/>
    <p:sldId id="351" r:id="rId38"/>
    <p:sldId id="352" r:id="rId39"/>
    <p:sldId id="353" r:id="rId40"/>
    <p:sldId id="350" r:id="rId41"/>
    <p:sldId id="354" r:id="rId42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66"/>
    <a:srgbClr val="990000"/>
    <a:srgbClr val="000066"/>
    <a:srgbClr val="009900"/>
    <a:srgbClr val="FF3399"/>
    <a:srgbClr val="CCFFCC"/>
    <a:srgbClr val="33CCFF"/>
    <a:srgbClr val="3399FF"/>
    <a:srgbClr val="0E015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8224" autoAdjust="0"/>
  </p:normalViewPr>
  <p:slideViewPr>
    <p:cSldViewPr>
      <p:cViewPr varScale="1">
        <p:scale>
          <a:sx n="73" d="100"/>
          <a:sy n="73" d="100"/>
        </p:scale>
        <p:origin x="594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044"/>
    </p:cViewPr>
  </p:sorterViewPr>
  <p:notesViewPr>
    <p:cSldViewPr>
      <p:cViewPr varScale="1">
        <p:scale>
          <a:sx n="53" d="100"/>
          <a:sy n="53" d="100"/>
        </p:scale>
        <p:origin x="-282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FBBFD-995D-4567-A039-0016D472CE99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A278F-8A51-42FA-89BC-CE20FABA49F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08975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6A278F-8A51-42FA-89BC-CE20FABA49FB}" type="slidenum">
              <a:rPr lang="vi-VN" smtClean="0"/>
              <a:pPr/>
              <a:t>10</a:t>
            </a:fld>
            <a:endParaRPr lang="vi-V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6A278F-8A51-42FA-89BC-CE20FABA49FB}" type="slidenum">
              <a:rPr lang="vi-VN" smtClean="0"/>
              <a:pPr/>
              <a:t>11</a:t>
            </a:fld>
            <a:endParaRPr lang="vi-V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8857E82-50E5-4B81-B069-1CFC2F57CF92}" type="datetimeFigureOut">
              <a:rPr lang="vi-VN" smtClean="0"/>
              <a:pPr/>
              <a:t>29/11/2021</a:t>
            </a:fld>
            <a:endParaRPr lang="vi-V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0400B46-BF18-48C4-ABAC-734C59460BFC}" type="slidenum">
              <a:rPr lang="vi-VN" smtClean="0"/>
              <a:pPr/>
              <a:t>‹#›</a:t>
            </a:fld>
            <a:endParaRPr lang="vi-VN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chuong%204/Pushrod%20Engine.mp4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hyperlink" Target="Eaton%20VVL%20Rocker%20Arm%20Animation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dong%20be%20xupap.avi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chuong%204/dong%20be%20xupap.avi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46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75520" y="76201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vi-VN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 THỐNG PHÂN PHỐI KHÍ</a:t>
            </a:r>
            <a:endParaRPr lang="vi-VN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896" y="674129"/>
            <a:ext cx="6794348" cy="5679500"/>
          </a:xfrm>
          <a:prstGeom prst="rect">
            <a:avLst/>
          </a:prstGeom>
        </p:spPr>
      </p:pic>
      <p:pic>
        <p:nvPicPr>
          <p:cNvPr id="2050" name="Picture 2" descr="Thảo luận: So sánh xupap treo và xupap đặt! | OTO-HUI - Mạng Xã Hội Chuyên  Ngành Ô Tô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11"/>
          <a:stretch/>
        </p:blipFill>
        <p:spPr bwMode="auto">
          <a:xfrm>
            <a:off x="90022" y="702040"/>
            <a:ext cx="5213890" cy="5664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4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75520" y="76201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vi-VN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 THỐNG PHÂN PHỐI KHÍ</a:t>
            </a:r>
            <a:endParaRPr lang="vi-VN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Bài 24: Cơ cấu phân phối khí - Hoc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1124744"/>
            <a:ext cx="11305256" cy="521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90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VeSyMA - Engines Library - Claytex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197" y="1099567"/>
            <a:ext cx="7014806" cy="504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75520" y="76201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vi-VN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 THỐNG PHÂN PHỐI KHÍ</a:t>
            </a:r>
            <a:endParaRPr lang="vi-VN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amshaft: Types, Functions &amp;amp; Examples – StudiousGu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245751"/>
            <a:ext cx="5954979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898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75520" y="76201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vi-VN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 THỐNG PHÂN PHỐI KHÍ</a:t>
            </a:r>
            <a:endParaRPr lang="vi-VN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75520" y="908720"/>
            <a:ext cx="8712968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3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4.1</a:t>
            </a:r>
            <a:r>
              <a:rPr lang="vi-VN" sz="3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NHIỆM VỤ</a:t>
            </a:r>
            <a:endParaRPr lang="en-US" sz="3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 C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ơ cấu phối khí dùng để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	Thực hiện quá trình thay đổi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	Nó bao gồm thải sạch và nạp đầy hỗn hợp hoặc không khí mới vào xylanh trong quá trình làm việc của động cơ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 	Ở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động cơ 4 thì có các quá trình hút, nén, cháy-giãn nở và thải nhưng xúpáp chỉ cần thiết ở quá trình hút và thải. Vì thế </a:t>
            </a:r>
            <a:r>
              <a:rPr lang="vi-V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trục cam 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thực hiện trong </a:t>
            </a:r>
            <a:r>
              <a:rPr lang="vi-V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 vòng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quay</a:t>
            </a:r>
            <a:r>
              <a:rPr lang="vi-V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hai vòng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quay của </a:t>
            </a:r>
            <a:r>
              <a:rPr lang="vi-V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trục khuỷu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5520" y="188641"/>
            <a:ext cx="864096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3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4.2</a:t>
            </a:r>
            <a:r>
              <a:rPr lang="vi-VN" sz="3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YÊU CẦU </a:t>
            </a:r>
            <a:endParaRPr lang="en-US" sz="300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vi-VN" sz="2800">
                <a:latin typeface="Times New Roman" pitchFamily="18" charset="0"/>
                <a:cs typeface="Times New Roman" pitchFamily="18" charset="0"/>
              </a:rPr>
              <a:t>+ Đóng mở xúpáp phải đúng thời điểm qui định.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vi-VN" sz="2800">
                <a:latin typeface="Times New Roman" pitchFamily="18" charset="0"/>
                <a:cs typeface="Times New Roman" pitchFamily="18" charset="0"/>
              </a:rPr>
              <a:t>+ Độ mở phải lớn để đảm bảo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vi-VN" sz="2800">
                <a:latin typeface="Times New Roman" pitchFamily="18" charset="0"/>
                <a:cs typeface="Times New Roman" pitchFamily="18" charset="0"/>
              </a:rPr>
              <a:t>òng khí lưu thông dễ dàng.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vi-VN" sz="2800">
                <a:latin typeface="Times New Roman" pitchFamily="18" charset="0"/>
                <a:cs typeface="Times New Roman" pitchFamily="18" charset="0"/>
              </a:rPr>
              <a:t>+ Khi đóng thì phải đóng kín, không có hiện tượng tự mở nhất là xúpáp thải.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vi-VN" sz="2800">
                <a:latin typeface="Times New Roman" pitchFamily="18" charset="0"/>
                <a:cs typeface="Times New Roman" pitchFamily="18" charset="0"/>
              </a:rPr>
              <a:t>+ Dễ điều chỉnh &amp; sửa chữa, ít mòn, không bị biến dạng, giá thấp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5520" y="116632"/>
            <a:ext cx="864096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4.3.</a:t>
            </a:r>
            <a:r>
              <a:rPr lang="vi-VN" sz="3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PHƯƠNG PHÁP BỐ TRÍ XUPÁP</a:t>
            </a:r>
            <a:r>
              <a:rPr lang="vi-VN" sz="30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  </a:t>
            </a:r>
            <a:r>
              <a:rPr lang="vi-VN" sz="2800">
                <a:latin typeface="Times New Roman" pitchFamily="18" charset="0"/>
                <a:cs typeface="Times New Roman" pitchFamily="18" charset="0"/>
              </a:rPr>
              <a:t>có 2 cách: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75520" y="5301208"/>
            <a:ext cx="86409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vi-VN" sz="2800" b="1" i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Hình 4.1: Hệ thống phân phối khí</a:t>
            </a:r>
            <a:endParaRPr lang="en-US" sz="2800" i="1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vi-VN" sz="2800">
                <a:latin typeface="Times New Roman" pitchFamily="18" charset="0"/>
                <a:cs typeface="Times New Roman" pitchFamily="18" charset="0"/>
              </a:rPr>
              <a:t>       a. Kiểu cơ cấu xúpáp đặt; b. Kiểu cơ cấu xúpáp treo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977106"/>
            <a:ext cx="3528392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968" y="977106"/>
            <a:ext cx="4160118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2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19536" y="188641"/>
            <a:ext cx="849694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4.4.  CÁC PHƯƠNG PHÁP DẪN ĐỘNG TRỤC CAM </a:t>
            </a:r>
          </a:p>
          <a:p>
            <a:r>
              <a:rPr lang="vi-VN" sz="2800" dirty="0"/>
              <a:t>	Trục cam được dẫn động trực tiếp hoặc gián tiếp từ trục khuỷu với tỷ số truyền 1:2 cho động cơ 4 kỳ.</a:t>
            </a:r>
          </a:p>
          <a:p>
            <a:r>
              <a:rPr lang="vi-VN" sz="2800" dirty="0"/>
              <a:t>	+ Dẫn động trục cam bằng bánh răng</a:t>
            </a:r>
          </a:p>
          <a:p>
            <a:r>
              <a:rPr lang="vi-VN" sz="2800" dirty="0"/>
              <a:t>	+ Dẫn động trục cam bằng xích</a:t>
            </a:r>
          </a:p>
          <a:p>
            <a:r>
              <a:rPr lang="vi-VN" sz="2800" dirty="0"/>
              <a:t>	+ Dẫn động trục cam bằng trục</a:t>
            </a:r>
          </a:p>
          <a:p>
            <a:r>
              <a:rPr lang="vi-VN" sz="2800" dirty="0"/>
              <a:t>	+ Dẫn động trục cam bằng đai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1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2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8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19536" y="188641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4.4.  CÁC PHƯƠNG PHÁP DẪN ĐỘNG TRỤC CAM </a:t>
            </a:r>
          </a:p>
          <a:p>
            <a:r>
              <a:rPr lang="vi-VN" sz="2800" dirty="0"/>
              <a:t>	4.4.1 Dẫn động trục cam bằng bánh răng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08"/>
          <a:stretch/>
        </p:blipFill>
        <p:spPr bwMode="auto">
          <a:xfrm>
            <a:off x="4079776" y="1257682"/>
            <a:ext cx="6567038" cy="526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3645024"/>
            <a:ext cx="2838450" cy="2419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9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19536" y="188641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4.4.  CÁC PHƯƠNG PHÁP DẪN ĐỘNG TRỤC CAM </a:t>
            </a:r>
          </a:p>
          <a:p>
            <a:r>
              <a:rPr lang="vi-VN" sz="2800" dirty="0"/>
              <a:t>	4.4.2 Dẫn động trục cam bằng xích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643" y="1423988"/>
            <a:ext cx="4596730" cy="4438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10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19536" y="188641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4.4.  CÁC PHƯƠNG PHÁP DẪN ĐỘNG TRỤC CAM </a:t>
            </a:r>
          </a:p>
          <a:p>
            <a:r>
              <a:rPr lang="vi-VN" sz="2800" dirty="0"/>
              <a:t>	4.4.3 Dẫn động trục cam bằng trục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142747"/>
            <a:ext cx="7848872" cy="51665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11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19536" y="188641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4.4.  CÁC PHƯƠNG PHÁP DẪN ĐỘNG TRỤC CAM </a:t>
            </a:r>
          </a:p>
          <a:p>
            <a:r>
              <a:rPr lang="vi-VN" sz="2800" dirty="0"/>
              <a:t>	4.4.4 Dẫn động trục cam bằng đai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848" y="1340768"/>
            <a:ext cx="6334321" cy="4407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12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19536" y="188641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  <a:endParaRPr lang="vi-VN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481" y="1268760"/>
            <a:ext cx="5639054" cy="4918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630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524001" y="27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13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4.5.1 Trục cam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084" y="1700808"/>
            <a:ext cx="7413848" cy="432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52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524001" y="27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14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4.5.1 Trục cam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573636"/>
            <a:ext cx="8712968" cy="487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50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524001" y="27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15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4.5.1 Trục cam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573636"/>
            <a:ext cx="8712968" cy="480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1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16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/>
              <a:t>4.5.2 Con đội</a:t>
            </a:r>
            <a:endParaRPr lang="vi-VN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573636"/>
            <a:ext cx="8496944" cy="480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26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17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4.5.2 Con đội: cơ khí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573635"/>
            <a:ext cx="8424936" cy="487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0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18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4.5.2 Con đội: thủy lực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573635"/>
            <a:ext cx="8280920" cy="473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0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19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0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4.5.2 Con đội: thủy lực</a:t>
            </a:r>
          </a:p>
          <a:p>
            <a:endParaRPr lang="vi-VN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573635"/>
            <a:ext cx="8280920" cy="459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98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20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0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4.5.2 Con đội: thủy lực</a:t>
            </a:r>
          </a:p>
          <a:p>
            <a:endParaRPr lang="vi-VN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896" y="1593035"/>
            <a:ext cx="4509120" cy="45722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454126"/>
            <a:ext cx="4286250" cy="4711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35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21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4.5.2 Con đội: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556792"/>
            <a:ext cx="8352928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59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22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4.5.2 Con đội: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573636"/>
            <a:ext cx="8496944" cy="480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66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23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4.5.3 Đũa đẩy: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573636"/>
            <a:ext cx="8424936" cy="43036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35560" y="6021288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>
                <a:hlinkClick r:id="rId3" action="ppaction://hlinkfile"/>
              </a:rPr>
              <a:t>chuong 4\Pushrod Engine.mp4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31223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24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0"/>
            <a:ext cx="849694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Cò mổ:</a:t>
            </a:r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772816"/>
            <a:ext cx="4172052" cy="43924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547" y="1772816"/>
            <a:ext cx="4289933" cy="4540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0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25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Cò mổ:</a:t>
            </a:r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endParaRPr lang="vi-VN" sz="2800" dirty="0"/>
          </a:p>
          <a:p>
            <a:r>
              <a:rPr lang="vi-VN" sz="2800" dirty="0">
                <a:hlinkClick r:id="rId2" action="ppaction://hlinkfile"/>
              </a:rPr>
              <a:t>Eaton VVL Rocker Arm Animation.mp4</a:t>
            </a:r>
            <a:endParaRPr lang="vi-VN" sz="2800" dirty="0"/>
          </a:p>
          <a:p>
            <a:endParaRPr lang="vi-VN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960" y="1455184"/>
            <a:ext cx="4248150" cy="43234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484784"/>
            <a:ext cx="3816424" cy="429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1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26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0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4.5.5 Bệ xúpáp:</a:t>
            </a:r>
          </a:p>
          <a:p>
            <a:endParaRPr lang="vi-VN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7" y="1556792"/>
            <a:ext cx="8496943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79576" y="5877272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>
                <a:hlinkClick r:id="rId3" action="ppaction://hlinkfile"/>
              </a:rPr>
              <a:t>dong be xupap.avi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69771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27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0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4.5.6 Ống kềm xúpáp:</a:t>
            </a:r>
          </a:p>
          <a:p>
            <a:endParaRPr lang="vi-VN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2279576" y="5877272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>
                <a:hlinkClick r:id="rId2" action="ppaction://hlinkfile"/>
              </a:rPr>
              <a:t>chuong 4\dong be xupap.avi</a:t>
            </a:r>
            <a:endParaRPr lang="vi-VN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1628801"/>
            <a:ext cx="8496944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89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28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4.5.6 Ống kềm Xúpáp: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700808"/>
            <a:ext cx="8136904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80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29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4.5.7 Xúpáp: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653597"/>
            <a:ext cx="3096344" cy="4223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904" y="1656185"/>
            <a:ext cx="5328592" cy="4221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8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30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4.5.7 Xúpáp: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884" y="1556792"/>
            <a:ext cx="4853708" cy="46805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592" y="1312024"/>
            <a:ext cx="4221088" cy="49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58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31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Xúpáp: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538790"/>
            <a:ext cx="8640960" cy="4698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9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32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Xúpáp: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651000"/>
            <a:ext cx="8496944" cy="4586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5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33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Xúpáp: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700809"/>
            <a:ext cx="7992888" cy="439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87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34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Lò xo Xúpáp: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628801"/>
            <a:ext cx="8208912" cy="453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62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35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0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</a:t>
            </a:r>
            <a:r>
              <a:rPr lang="vi-VN" sz="2800">
                <a:solidFill>
                  <a:schemeClr val="accent2"/>
                </a:solidFill>
              </a:rPr>
              <a:t>PHỐI KHÍ</a:t>
            </a:r>
            <a:endParaRPr lang="vi-VN" sz="2800" dirty="0"/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3" name="Camshaft &amp; Valve Animation Training - Automotive Appreciation Part 2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91544" y="1120244"/>
            <a:ext cx="8456939" cy="504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2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36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Vấn đề nạp thải: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1028" name="Picture 4" descr="Nguyên lý hoạt động của động cơ xăng xe ô tô | Cộng đồng Kỹ thuật cơ điện  Việt Nam - Vietnam M&amp;amp;E Technology Commun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700808"/>
            <a:ext cx="7210772" cy="3833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8472264" y="2564904"/>
            <a:ext cx="2952328" cy="252028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9948428" y="1844824"/>
            <a:ext cx="0" cy="3960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896200" y="3825044"/>
            <a:ext cx="3888432" cy="559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694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37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Vấn đề nạp thải: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1026" name="Picture 2" descr="Nguyên lý động cơ xăng 4 kỳ 1 xy lan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" y="1484784"/>
            <a:ext cx="11012537" cy="486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02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38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Vấn đề nạp thải: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3074" name="Picture 2" descr="Nguyên lý làm việc động cơ 4 kì không tăng áp chi tiết nhất | OTO-HUI -  Mạng Xã Hội Chuyên Ngành Ô T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08" y="1772816"/>
            <a:ext cx="11162084" cy="4531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41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39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Vấn đề nạp thải: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2" name="Engine camshaft animation (500-7000 rpm at the end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7368" y="1556792"/>
            <a:ext cx="11521280" cy="530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19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40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Vấn đề nạp thải: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768" y="1484785"/>
            <a:ext cx="6048672" cy="48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1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03912" y="6304236"/>
            <a:ext cx="3168352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Chương 4: Hệ thống phân phối khí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91600" y="6340476"/>
            <a:ext cx="1219200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41</a:t>
            </a:fld>
            <a:endParaRPr lang="en-US" sz="13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9536" y="188641"/>
            <a:ext cx="84969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accent2"/>
                </a:solidFill>
              </a:rPr>
              <a:t>4.5. KẾT CẤU CÁC CHI TIẾT TRONG HỆ THỐNG PHÂN PHỐI KHÍ</a:t>
            </a:r>
          </a:p>
          <a:p>
            <a:r>
              <a:rPr lang="vi-VN" sz="2800" dirty="0"/>
              <a:t>4.5.4 Vấn đề nạp thải:</a:t>
            </a:r>
          </a:p>
          <a:p>
            <a:endParaRPr lang="vi-VN" sz="2800" dirty="0"/>
          </a:p>
          <a:p>
            <a:endParaRPr lang="vi-VN" sz="2800" dirty="0"/>
          </a:p>
        </p:txBody>
      </p:sp>
      <p:pic>
        <p:nvPicPr>
          <p:cNvPr id="2" name="Know Your Toyota Mechanical- Variable Valve Timing with Intelligence (VVT-i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076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2687</TotalTime>
  <Words>1345</Words>
  <Application>Microsoft Office PowerPoint</Application>
  <PresentationFormat>Widescreen</PresentationFormat>
  <Paragraphs>237</Paragraphs>
  <Slides>41</Slides>
  <Notes>2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Constantia</vt:lpstr>
      <vt:lpstr>Times New Roman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ĐẠI HỌC SƯ PHẠM KỸ THUẬT TP.HCM KHOA SƯ PHẠM KỸ THUẬT</dc:title>
  <dc:creator>VANTIEN</dc:creator>
  <cp:lastModifiedBy>Hoàng Phúc Bảo</cp:lastModifiedBy>
  <cp:revision>446</cp:revision>
  <dcterms:created xsi:type="dcterms:W3CDTF">2012-02-24T02:35:30Z</dcterms:created>
  <dcterms:modified xsi:type="dcterms:W3CDTF">2021-11-29T00:07:29Z</dcterms:modified>
</cp:coreProperties>
</file>