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51"/>
  </p:notesMasterIdLst>
  <p:sldIdLst>
    <p:sldId id="258" r:id="rId2"/>
    <p:sldId id="309" r:id="rId3"/>
    <p:sldId id="286" r:id="rId4"/>
    <p:sldId id="259" r:id="rId5"/>
    <p:sldId id="280" r:id="rId6"/>
    <p:sldId id="284" r:id="rId7"/>
    <p:sldId id="283" r:id="rId8"/>
    <p:sldId id="285" r:id="rId9"/>
    <p:sldId id="260" r:id="rId10"/>
    <p:sldId id="261" r:id="rId11"/>
    <p:sldId id="262" r:id="rId12"/>
    <p:sldId id="287" r:id="rId13"/>
    <p:sldId id="263" r:id="rId14"/>
    <p:sldId id="288" r:id="rId15"/>
    <p:sldId id="264" r:id="rId16"/>
    <p:sldId id="289" r:id="rId17"/>
    <p:sldId id="265" r:id="rId18"/>
    <p:sldId id="266" r:id="rId19"/>
    <p:sldId id="267" r:id="rId20"/>
    <p:sldId id="268" r:id="rId21"/>
    <p:sldId id="269" r:id="rId22"/>
    <p:sldId id="270" r:id="rId23"/>
    <p:sldId id="272" r:id="rId24"/>
    <p:sldId id="271" r:id="rId25"/>
    <p:sldId id="273" r:id="rId26"/>
    <p:sldId id="274" r:id="rId27"/>
    <p:sldId id="276" r:id="rId28"/>
    <p:sldId id="277" r:id="rId29"/>
    <p:sldId id="278" r:id="rId30"/>
    <p:sldId id="279" r:id="rId31"/>
    <p:sldId id="290" r:id="rId32"/>
    <p:sldId id="291" r:id="rId33"/>
    <p:sldId id="292" r:id="rId34"/>
    <p:sldId id="293" r:id="rId35"/>
    <p:sldId id="294" r:id="rId36"/>
    <p:sldId id="295" r:id="rId37"/>
    <p:sldId id="296" r:id="rId38"/>
    <p:sldId id="297" r:id="rId39"/>
    <p:sldId id="299" r:id="rId40"/>
    <p:sldId id="300" r:id="rId41"/>
    <p:sldId id="298" r:id="rId42"/>
    <p:sldId id="301" r:id="rId43"/>
    <p:sldId id="302" r:id="rId44"/>
    <p:sldId id="303" r:id="rId45"/>
    <p:sldId id="304" r:id="rId46"/>
    <p:sldId id="306" r:id="rId47"/>
    <p:sldId id="305" r:id="rId48"/>
    <p:sldId id="307" r:id="rId49"/>
    <p:sldId id="308" r:id="rId50"/>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015F"/>
    <a:srgbClr val="FF3399"/>
    <a:srgbClr val="3399FF"/>
    <a:srgbClr val="993366"/>
    <a:srgbClr val="990000"/>
    <a:srgbClr val="000066"/>
    <a:srgbClr val="009900"/>
    <a:srgbClr val="CCFFCC"/>
    <a:srgbClr val="33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8224" autoAdjust="0"/>
  </p:normalViewPr>
  <p:slideViewPr>
    <p:cSldViewPr>
      <p:cViewPr varScale="1">
        <p:scale>
          <a:sx n="53" d="100"/>
          <a:sy n="53" d="100"/>
        </p:scale>
        <p:origin x="55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044"/>
    </p:cViewPr>
  </p:sorterViewPr>
  <p:notesViewPr>
    <p:cSldViewPr>
      <p:cViewPr varScale="1">
        <p:scale>
          <a:sx n="53" d="100"/>
          <a:sy n="53" d="100"/>
        </p:scale>
        <p:origin x="-282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6FBBFD-995D-4567-A039-0016D472CE99}" type="datetimeFigureOut">
              <a:rPr lang="vi-VN" smtClean="0"/>
              <a:pPr/>
              <a:t>13/12/2021</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6A278F-8A51-42FA-89BC-CE20FABA49FB}" type="slidenum">
              <a:rPr lang="vi-VN" smtClean="0"/>
              <a:pPr/>
              <a:t>‹#›</a:t>
            </a:fld>
            <a:endParaRPr lang="vi-VN"/>
          </a:p>
        </p:txBody>
      </p:sp>
    </p:spTree>
    <p:extLst>
      <p:ext uri="{BB962C8B-B14F-4D97-AF65-F5344CB8AC3E}">
        <p14:creationId xmlns:p14="http://schemas.microsoft.com/office/powerpoint/2010/main" val="2708975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19" name="Footer Placeholder 18"/>
          <p:cNvSpPr>
            <a:spLocks noGrp="1"/>
          </p:cNvSpPr>
          <p:nvPr>
            <p:ph type="ftr" sz="quarter" idx="11"/>
          </p:nvPr>
        </p:nvSpPr>
        <p:spPr/>
        <p:txBody>
          <a:bodyPr/>
          <a:lstStyle/>
          <a:p>
            <a:endParaRPr lang="vi-VN"/>
          </a:p>
        </p:txBody>
      </p:sp>
      <p:sp>
        <p:nvSpPr>
          <p:cNvPr id="27" name="Slide Number Placeholder 26"/>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a:xfrm>
            <a:off x="8077200" y="6356350"/>
            <a:ext cx="609600" cy="365125"/>
          </a:xfrm>
        </p:spPr>
        <p:txBody>
          <a:bodyPr/>
          <a:lstStyle/>
          <a:p>
            <a:fld id="{90400B46-BF18-48C4-ABAC-734C59460BFC}" type="slidenum">
              <a:rPr lang="vi-VN" smtClean="0"/>
              <a:pPr/>
              <a:t>‹#›</a:t>
            </a:fld>
            <a:endParaRPr lang="vi-V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13/12/2021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857E82-50E5-4B81-B069-1CFC2F57CF92}" type="datetimeFigureOut">
              <a:rPr lang="vi-VN" smtClean="0"/>
              <a:pPr/>
              <a:t>13/12/2021</a:t>
            </a:fld>
            <a:endParaRPr lang="vi-V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vi-V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0400B46-BF18-48C4-ABAC-734C59460BFC}" type="slidenum">
              <a:rPr lang="vi-VN" smtClean="0"/>
              <a:pPr/>
              <a:t>‹#›</a:t>
            </a:fld>
            <a:endParaRPr lang="vi-V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png"/><Relationship Id="rId4" Type="http://schemas.openxmlformats.org/officeDocument/2006/relationships/hyperlink" Target="../boi%20tron%20vung%20toe.avi"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4.png"/><Relationship Id="rId4" Type="http://schemas.openxmlformats.org/officeDocument/2006/relationships/hyperlink" Target="../boi%20tron%202%20th&#236;.avi"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jpe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gi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380312" y="6340475"/>
            <a:ext cx="1306488" cy="365125"/>
          </a:xfrm>
        </p:spPr>
        <p:txBody>
          <a:bodyPr/>
          <a:lstStyle/>
          <a:p>
            <a:fld id="{B6F15528-21DE-4FAA-801E-634DDDAF4B2B}" type="slidenum">
              <a:rPr lang="en-US" sz="1300" i="1" smtClean="0">
                <a:latin typeface="Times New Roman" pitchFamily="18" charset="0"/>
                <a:cs typeface="Times New Roman" pitchFamily="18" charset="0"/>
              </a:rPr>
              <a:pPr/>
              <a:t>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323528" y="1556792"/>
            <a:ext cx="8712968" cy="523220"/>
          </a:xfrm>
          <a:prstGeom prst="rect">
            <a:avLst/>
          </a:prstGeom>
        </p:spPr>
        <p:txBody>
          <a:bodyPr wrap="square">
            <a:spAutoFit/>
          </a:bodyPr>
          <a:lstStyle/>
          <a:p>
            <a:pPr lvl="0"/>
            <a:r>
              <a:rPr lang="en-US" sz="2800" dirty="0" smtClean="0"/>
              <a:t>	</a:t>
            </a:r>
            <a:endParaRPr lang="en-US" sz="2800" dirty="0"/>
          </a:p>
        </p:txBody>
      </p:sp>
      <p:sp>
        <p:nvSpPr>
          <p:cNvPr id="9" name="Rectangle 8"/>
          <p:cNvSpPr/>
          <p:nvPr/>
        </p:nvSpPr>
        <p:spPr>
          <a:xfrm>
            <a:off x="431032" y="90872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9217" name="Picture 1"/>
          <p:cNvPicPr>
            <a:picLocks noChangeAspect="1" noChangeArrowheads="1"/>
          </p:cNvPicPr>
          <p:nvPr/>
        </p:nvPicPr>
        <p:blipFill>
          <a:blip r:embed="rId2" cstate="print"/>
          <a:srcRect/>
          <a:stretch>
            <a:fillRect/>
          </a:stretch>
        </p:blipFill>
        <p:spPr bwMode="auto">
          <a:xfrm>
            <a:off x="827584" y="1575663"/>
            <a:ext cx="7704856" cy="4445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380312" y="6340475"/>
            <a:ext cx="1306488" cy="365125"/>
          </a:xfrm>
        </p:spPr>
        <p:txBody>
          <a:bodyPr/>
          <a:lstStyle/>
          <a:p>
            <a:fld id="{B6F15528-21DE-4FAA-801E-634DDDAF4B2B}" type="slidenum">
              <a:rPr lang="en-US" sz="1300" i="1" smtClean="0">
                <a:latin typeface="Times New Roman" pitchFamily="18" charset="0"/>
                <a:cs typeface="Times New Roman" pitchFamily="18" charset="0"/>
              </a:rPr>
              <a:pPr/>
              <a:t>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323528" y="1556792"/>
            <a:ext cx="8712968" cy="3970318"/>
          </a:xfrm>
          <a:prstGeom prst="rect">
            <a:avLst/>
          </a:prstGeom>
        </p:spPr>
        <p:txBody>
          <a:bodyPr wrap="square">
            <a:spAutoFit/>
          </a:bodyPr>
          <a:lstStyle/>
          <a:p>
            <a:pPr lvl="0"/>
            <a:r>
              <a:rPr lang="en-US" sz="2800" dirty="0" smtClean="0">
                <a:latin typeface="Arial" panose="020B0604020202020204" pitchFamily="34" charset="0"/>
                <a:cs typeface="Arial" panose="020B0604020202020204" pitchFamily="34" charset="0"/>
              </a:rPr>
              <a:t>TẮT MÁY</a:t>
            </a:r>
          </a:p>
          <a:p>
            <a:pPr lvl="0"/>
            <a:endParaRPr lang="en-US" sz="2800" dirty="0" smtClean="0">
              <a:latin typeface="Arial" panose="020B0604020202020204" pitchFamily="34" charset="0"/>
              <a:cs typeface="Arial" panose="020B0604020202020204" pitchFamily="34" charset="0"/>
            </a:endParaRPr>
          </a:p>
          <a:p>
            <a:pPr lvl="0"/>
            <a:r>
              <a:rPr lang="en-US" sz="2800" dirty="0" smtClean="0">
                <a:latin typeface="Arial" panose="020B0604020202020204" pitchFamily="34" charset="0"/>
                <a:cs typeface="Arial" panose="020B0604020202020204" pitchFamily="34" charset="0"/>
              </a:rPr>
              <a:t>KHỞI ĐỘNG	TĂNG TỐC</a:t>
            </a:r>
          </a:p>
          <a:p>
            <a:pPr lvl="0"/>
            <a:endParaRPr lang="en-US" sz="2800" dirty="0">
              <a:latin typeface="Arial" panose="020B0604020202020204" pitchFamily="34" charset="0"/>
              <a:cs typeface="Arial" panose="020B0604020202020204" pitchFamily="34" charset="0"/>
            </a:endParaRPr>
          </a:p>
          <a:p>
            <a:pPr lvl="0"/>
            <a:r>
              <a:rPr lang="en-US" sz="2800" dirty="0" smtClean="0">
                <a:latin typeface="Arial" panose="020B0604020202020204" pitchFamily="34" charset="0"/>
                <a:cs typeface="Arial" panose="020B0604020202020204" pitchFamily="34" charset="0"/>
              </a:rPr>
              <a:t>HÂM NÓNG	THẢ TRÔI		TẢI NHẸ</a:t>
            </a:r>
          </a:p>
          <a:p>
            <a:pPr lvl="0"/>
            <a:endParaRPr lang="en-US" sz="2800" dirty="0">
              <a:latin typeface="Arial" panose="020B0604020202020204" pitchFamily="34" charset="0"/>
              <a:cs typeface="Arial" panose="020B0604020202020204" pitchFamily="34" charset="0"/>
            </a:endParaRPr>
          </a:p>
          <a:p>
            <a:pPr lvl="0"/>
            <a:r>
              <a:rPr lang="en-US" sz="2800" dirty="0" smtClean="0">
                <a:latin typeface="Arial" panose="020B0604020202020204" pitchFamily="34" charset="0"/>
                <a:cs typeface="Arial" panose="020B0604020202020204" pitchFamily="34" charset="0"/>
              </a:rPr>
              <a:t>CẦM CHỪNG	GIẢM TỐC		TẢI TRUNG BÌNH</a:t>
            </a:r>
          </a:p>
          <a:p>
            <a:pPr lvl="0"/>
            <a:endParaRPr lang="en-US" sz="2800" dirty="0">
              <a:latin typeface="Arial" panose="020B0604020202020204" pitchFamily="34" charset="0"/>
              <a:cs typeface="Arial" panose="020B0604020202020204" pitchFamily="34" charset="0"/>
            </a:endParaRPr>
          </a:p>
          <a:p>
            <a:pPr lvl="0"/>
            <a:r>
              <a:rPr lang="en-US" sz="2800" dirty="0" smtClean="0">
                <a:latin typeface="Arial" panose="020B0604020202020204" pitchFamily="34" charset="0"/>
                <a:cs typeface="Arial" panose="020B0604020202020204" pitchFamily="34" charset="0"/>
              </a:rPr>
              <a:t>			VƯỢT TỐC	TOÀN TẢI</a:t>
            </a:r>
            <a:endParaRPr lang="en-US" sz="2800" dirty="0">
              <a:latin typeface="Arial" panose="020B0604020202020204" pitchFamily="34" charset="0"/>
              <a:cs typeface="Arial" panose="020B0604020202020204" pitchFamily="34" charset="0"/>
            </a:endParaRPr>
          </a:p>
        </p:txBody>
      </p:sp>
      <p:sp>
        <p:nvSpPr>
          <p:cNvPr id="9" name="Rectangle 8"/>
          <p:cNvSpPr/>
          <p:nvPr/>
        </p:nvSpPr>
        <p:spPr>
          <a:xfrm>
            <a:off x="348680" y="57834"/>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8" name="Rectangle 7"/>
          <p:cNvSpPr/>
          <p:nvPr/>
        </p:nvSpPr>
        <p:spPr>
          <a:xfrm>
            <a:off x="326976" y="601632"/>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CÁC CHẾ ĐỘ VẬN HÀNH CỦA XE</a:t>
            </a:r>
            <a:endParaRPr lang="vi-VN" sz="3600" dirty="0">
              <a:solidFill>
                <a:srgbClr val="0E015F"/>
              </a:solidFill>
              <a:latin typeface="Times New Roman" pitchFamily="18" charset="0"/>
              <a:cs typeface="Times New Roman" pitchFamily="18" charset="0"/>
            </a:endParaRPr>
          </a:p>
        </p:txBody>
      </p:sp>
    </p:spTree>
    <p:extLst>
      <p:ext uri="{BB962C8B-B14F-4D97-AF65-F5344CB8AC3E}">
        <p14:creationId xmlns:p14="http://schemas.microsoft.com/office/powerpoint/2010/main" val="233645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arn(inVertic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barn(inVertical)">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barn(inVertical)">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9">
                                            <p:txEl>
                                              <p:pRg st="6" end="6"/>
                                            </p:txEl>
                                          </p:spTgt>
                                        </p:tgtEl>
                                        <p:attrNameLst>
                                          <p:attrName>style.visibility</p:attrName>
                                        </p:attrNameLst>
                                      </p:cBhvr>
                                      <p:to>
                                        <p:strVal val="visible"/>
                                      </p:to>
                                    </p:set>
                                    <p:animEffect transition="in" filter="barn(inVertical)">
                                      <p:cBhvr>
                                        <p:cTn id="22" dur="500"/>
                                        <p:tgtEl>
                                          <p:spTgt spid="1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9">
                                            <p:txEl>
                                              <p:pRg st="8" end="8"/>
                                            </p:txEl>
                                          </p:spTgt>
                                        </p:tgtEl>
                                        <p:attrNameLst>
                                          <p:attrName>style.visibility</p:attrName>
                                        </p:attrNameLst>
                                      </p:cBhvr>
                                      <p:to>
                                        <p:strVal val="visible"/>
                                      </p:to>
                                    </p:set>
                                    <p:animEffect transition="in" filter="barn(inVertical)">
                                      <p:cBhvr>
                                        <p:cTn id="27" dur="500"/>
                                        <p:tgtEl>
                                          <p:spTgt spid="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241284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1.  C</a:t>
            </a:r>
            <a:r>
              <a:rPr kumimoji="0" lang="en-US" sz="2800" b="1" i="0" u="none" strike="noStrike" cap="none" normalizeH="0" baseline="0" dirty="0" smtClean="0">
                <a:ln>
                  <a:noFill/>
                </a:ln>
                <a:solidFill>
                  <a:srgbClr val="002060"/>
                </a:solidFill>
                <a:effectLst/>
                <a:latin typeface="Times New Roman" pitchFamily="18" charset="0"/>
                <a:cs typeface="Times New Roman" pitchFamily="18" charset="0"/>
              </a:rPr>
              <a:t>ô</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ng dụng </a:t>
            </a:r>
            <a:endParaRPr kumimoji="0" lang="en-US" sz="2800" b="0"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19" name="Rectangle 18"/>
          <p:cNvSpPr/>
          <p:nvPr/>
        </p:nvSpPr>
        <p:spPr>
          <a:xfrm>
            <a:off x="1187624" y="1556792"/>
            <a:ext cx="7056784" cy="523220"/>
          </a:xfrm>
          <a:prstGeom prst="rect">
            <a:avLst/>
          </a:prstGeom>
        </p:spPr>
        <p:txBody>
          <a:bodyPr wrap="square">
            <a:spAutoFit/>
          </a:bodyPr>
          <a:lstStyle/>
          <a:p>
            <a:pPr lvl="0"/>
            <a:r>
              <a:rPr lang="en-US" sz="2800" smtClean="0"/>
              <a:t>+ Giảm mài mòn giữa</a:t>
            </a:r>
            <a:r>
              <a:rPr lang="vi-VN" sz="2800" smtClean="0"/>
              <a:t> </a:t>
            </a:r>
            <a:r>
              <a:rPr lang="vi-VN" sz="2800" dirty="0" smtClean="0"/>
              <a:t>các chi tiết chuyển động</a:t>
            </a:r>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8" name="Rectangle 7"/>
          <p:cNvSpPr/>
          <p:nvPr/>
        </p:nvSpPr>
        <p:spPr>
          <a:xfrm>
            <a:off x="1187624" y="2060848"/>
            <a:ext cx="5256584" cy="523220"/>
          </a:xfrm>
          <a:prstGeom prst="rect">
            <a:avLst/>
          </a:prstGeom>
        </p:spPr>
        <p:txBody>
          <a:bodyPr wrap="square">
            <a:spAutoFit/>
          </a:bodyPr>
          <a:lstStyle/>
          <a:p>
            <a:pPr lvl="0"/>
            <a:r>
              <a:rPr lang="en-US" sz="2800" dirty="0" smtClean="0"/>
              <a:t>+ </a:t>
            </a:r>
            <a:r>
              <a:rPr lang="vi-VN" sz="2800" dirty="0" smtClean="0"/>
              <a:t>Làm mát các chi tiết </a:t>
            </a:r>
            <a:r>
              <a:rPr lang="en-US" sz="2800" dirty="0" err="1" smtClean="0">
                <a:latin typeface="Times New Roman" pitchFamily="18" charset="0"/>
                <a:cs typeface="Times New Roman" pitchFamily="18" charset="0"/>
              </a:rPr>
              <a:t>của</a:t>
            </a:r>
            <a:r>
              <a:rPr lang="en-US" sz="2800" dirty="0" smtClean="0"/>
              <a:t> </a:t>
            </a:r>
            <a:r>
              <a:rPr lang="vi-VN" sz="2800" dirty="0" smtClean="0"/>
              <a:t>động cơ</a:t>
            </a:r>
            <a:endParaRPr lang="en-US" sz="2800" dirty="0"/>
          </a:p>
        </p:txBody>
      </p:sp>
      <p:sp>
        <p:nvSpPr>
          <p:cNvPr id="11" name="Rectangle 10"/>
          <p:cNvSpPr/>
          <p:nvPr/>
        </p:nvSpPr>
        <p:spPr>
          <a:xfrm>
            <a:off x="1187624" y="2564904"/>
            <a:ext cx="5256584" cy="523220"/>
          </a:xfrm>
          <a:prstGeom prst="rect">
            <a:avLst/>
          </a:prstGeom>
        </p:spPr>
        <p:txBody>
          <a:bodyPr wrap="square">
            <a:spAutoFit/>
          </a:bodyPr>
          <a:lstStyle/>
          <a:p>
            <a:pPr lvl="0"/>
            <a:r>
              <a:rPr lang="en-US" sz="2800" dirty="0" smtClean="0"/>
              <a:t>+ </a:t>
            </a:r>
            <a:r>
              <a:rPr lang="vi-VN" sz="2800" dirty="0" smtClean="0"/>
              <a:t>Làm sạch các bề mặt </a:t>
            </a:r>
            <a:r>
              <a:rPr lang="en-US" sz="2800" dirty="0" err="1" smtClean="0">
                <a:latin typeface="Times New Roman" pitchFamily="18" charset="0"/>
                <a:cs typeface="Times New Roman" pitchFamily="18" charset="0"/>
              </a:rPr>
              <a:t>tiếp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xúc</a:t>
            </a:r>
            <a:endParaRPr lang="en-US" sz="2800" dirty="0"/>
          </a:p>
        </p:txBody>
      </p:sp>
      <p:sp>
        <p:nvSpPr>
          <p:cNvPr id="12" name="Rectangle 11"/>
          <p:cNvSpPr/>
          <p:nvPr/>
        </p:nvSpPr>
        <p:spPr>
          <a:xfrm>
            <a:off x="1187624" y="3068960"/>
            <a:ext cx="5256584" cy="523220"/>
          </a:xfrm>
          <a:prstGeom prst="rect">
            <a:avLst/>
          </a:prstGeom>
        </p:spPr>
        <p:txBody>
          <a:bodyPr wrap="square">
            <a:spAutoFit/>
          </a:bodyPr>
          <a:lstStyle/>
          <a:p>
            <a:pPr lvl="0"/>
            <a:r>
              <a:rPr lang="en-US" sz="2800" dirty="0" smtClean="0"/>
              <a:t>+ </a:t>
            </a:r>
            <a:r>
              <a:rPr lang="vi-VN" sz="2800" dirty="0" smtClean="0"/>
              <a:t>Làm kín giữa hai bề mặt</a:t>
            </a:r>
            <a:endParaRPr lang="en-US" sz="2800" dirty="0"/>
          </a:p>
        </p:txBody>
      </p:sp>
      <p:sp>
        <p:nvSpPr>
          <p:cNvPr id="16" name="Rectangle 15"/>
          <p:cNvSpPr/>
          <p:nvPr/>
        </p:nvSpPr>
        <p:spPr>
          <a:xfrm>
            <a:off x="1187624" y="3573016"/>
            <a:ext cx="5256584" cy="523220"/>
          </a:xfrm>
          <a:prstGeom prst="rect">
            <a:avLst/>
          </a:prstGeom>
        </p:spPr>
        <p:txBody>
          <a:bodyPr wrap="square">
            <a:spAutoFit/>
          </a:bodyPr>
          <a:lstStyle/>
          <a:p>
            <a:pPr lvl="0"/>
            <a:r>
              <a:rPr lang="en-US" sz="2800" dirty="0" smtClean="0"/>
              <a:t>+ </a:t>
            </a:r>
            <a:r>
              <a:rPr lang="en-US" sz="2800" dirty="0" err="1" smtClean="0"/>
              <a:t>Làm</a:t>
            </a:r>
            <a:r>
              <a:rPr lang="en-US" sz="2800" dirty="0" smtClean="0"/>
              <a:t> </a:t>
            </a:r>
            <a:r>
              <a:rPr lang="en-US" sz="2800" dirty="0" err="1" smtClean="0"/>
              <a:t>giảm</a:t>
            </a:r>
            <a:r>
              <a:rPr lang="en-US" sz="2800" dirty="0" smtClean="0"/>
              <a:t> </a:t>
            </a:r>
            <a:r>
              <a:rPr lang="en-US" sz="2800" dirty="0" err="1" smtClean="0"/>
              <a:t>tiếng</a:t>
            </a:r>
            <a:r>
              <a:rPr lang="en-US" sz="2800" dirty="0" smtClean="0"/>
              <a:t> </a:t>
            </a:r>
            <a:r>
              <a:rPr lang="en-US" sz="2800" dirty="0" err="1" smtClean="0"/>
              <a:t>ồn</a:t>
            </a:r>
            <a:endParaRPr lang="en-US" sz="2800" dirty="0"/>
          </a:p>
        </p:txBody>
      </p:sp>
      <p:sp>
        <p:nvSpPr>
          <p:cNvPr id="17" name="Rectangle 16"/>
          <p:cNvSpPr/>
          <p:nvPr/>
        </p:nvSpPr>
        <p:spPr>
          <a:xfrm>
            <a:off x="1187624" y="4077072"/>
            <a:ext cx="5256584" cy="523220"/>
          </a:xfrm>
          <a:prstGeom prst="rect">
            <a:avLst/>
          </a:prstGeom>
        </p:spPr>
        <p:txBody>
          <a:bodyPr wrap="square">
            <a:spAutoFit/>
          </a:bodyPr>
          <a:lstStyle/>
          <a:p>
            <a:pPr lvl="0"/>
            <a:r>
              <a:rPr lang="en-US" sz="2800" dirty="0" smtClean="0"/>
              <a:t>+ </a:t>
            </a:r>
            <a:r>
              <a:rPr lang="vi-VN" sz="2800" dirty="0" smtClean="0"/>
              <a:t>Chống gỉ sét</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8" grpId="0"/>
      <p:bldP spid="11" grpId="0"/>
      <p:bldP spid="12"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2677656"/>
          </a:xfrm>
          <a:prstGeom prst="rect">
            <a:avLst/>
          </a:prstGeom>
        </p:spPr>
        <p:txBody>
          <a:bodyPr wrap="square">
            <a:spAutoFit/>
          </a:bodyPr>
          <a:lstStyle/>
          <a:p>
            <a:r>
              <a:rPr lang="en-US" sz="2800" dirty="0" smtClean="0"/>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tóe</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smtClean="0">
                <a:latin typeface="Times New Roman" pitchFamily="18" charset="0"/>
                <a:cs typeface="Times New Roman" pitchFamily="18" charset="0"/>
              </a:rPr>
              <a:t>pháp </a:t>
            </a:r>
            <a:r>
              <a:rPr lang="en-US" sz="2800" dirty="0" err="1" smtClean="0">
                <a:latin typeface="Times New Roman" pitchFamily="18" charset="0"/>
                <a:cs typeface="Times New Roman" pitchFamily="18" charset="0"/>
              </a:rPr>
              <a:t>pha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Ngày</a:t>
            </a:r>
            <a:r>
              <a:rPr lang="en-US" sz="2800" dirty="0" smtClean="0">
                <a:latin typeface="Times New Roman" pitchFamily="18" charset="0"/>
                <a:cs typeface="Times New Roman" pitchFamily="18" charset="0"/>
              </a:rPr>
              <a:t> nay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ôtô</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endParaRPr lang="en-US" sz="2800" dirty="0" smtClean="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tóe</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hlinkClick r:id="rId4" action="ppaction://hlinkfile"/>
              </a:rPr>
              <a:t>..\</a:t>
            </a:r>
            <a:r>
              <a:rPr lang="en-US" sz="2800" dirty="0" err="1" smtClean="0">
                <a:latin typeface="Times New Roman" pitchFamily="18" charset="0"/>
                <a:cs typeface="Times New Roman" pitchFamily="18" charset="0"/>
                <a:hlinkClick r:id="rId4" action="ppaction://hlinkfile"/>
              </a:rPr>
              <a:t>boi</a:t>
            </a:r>
            <a:r>
              <a:rPr lang="en-US" sz="2800" dirty="0" smtClean="0">
                <a:latin typeface="Times New Roman" pitchFamily="18" charset="0"/>
                <a:cs typeface="Times New Roman" pitchFamily="18" charset="0"/>
                <a:hlinkClick r:id="rId4" action="ppaction://hlinkfile"/>
              </a:rPr>
              <a:t> </a:t>
            </a:r>
            <a:r>
              <a:rPr lang="en-US" sz="2800" dirty="0" err="1" smtClean="0">
                <a:latin typeface="Times New Roman" pitchFamily="18" charset="0"/>
                <a:cs typeface="Times New Roman" pitchFamily="18" charset="0"/>
                <a:hlinkClick r:id="rId4" action="ppaction://hlinkfile"/>
              </a:rPr>
              <a:t>tron</a:t>
            </a:r>
            <a:r>
              <a:rPr lang="en-US" sz="2800" dirty="0" smtClean="0">
                <a:latin typeface="Times New Roman" pitchFamily="18" charset="0"/>
                <a:cs typeface="Times New Roman" pitchFamily="18" charset="0"/>
                <a:hlinkClick r:id="rId4" action="ppaction://hlinkfile"/>
              </a:rPr>
              <a:t> </a:t>
            </a:r>
            <a:r>
              <a:rPr lang="en-US" sz="2800" dirty="0" err="1" smtClean="0">
                <a:latin typeface="Times New Roman" pitchFamily="18" charset="0"/>
                <a:cs typeface="Times New Roman" pitchFamily="18" charset="0"/>
                <a:hlinkClick r:id="rId4" action="ppaction://hlinkfile"/>
              </a:rPr>
              <a:t>vung</a:t>
            </a:r>
            <a:r>
              <a:rPr lang="en-US" sz="2800" dirty="0" smtClean="0">
                <a:latin typeface="Times New Roman" pitchFamily="18" charset="0"/>
                <a:cs typeface="Times New Roman" pitchFamily="18" charset="0"/>
                <a:hlinkClick r:id="rId4" action="ppaction://hlinkfile"/>
              </a:rPr>
              <a:t> toe.avi</a:t>
            </a:r>
            <a:endParaRPr lang="en-US" sz="2800" dirty="0" smtClean="0">
              <a:latin typeface="Times New Roman" pitchFamily="18" charset="0"/>
              <a:cs typeface="Times New Roman" pitchFamily="18" charset="0"/>
            </a:endParaRPr>
          </a:p>
          <a:p>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2" name="boi tron vung to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1032" y="2065184"/>
            <a:ext cx="8029400" cy="417212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2246769"/>
          </a:xfrm>
          <a:prstGeom prst="rect">
            <a:avLst/>
          </a:prstGeom>
        </p:spPr>
        <p:txBody>
          <a:bodyPr wrap="square">
            <a:spAutoFit/>
          </a:bodyPr>
          <a:lstStyle/>
          <a:p>
            <a:r>
              <a:rPr lang="en-US" sz="2800" dirty="0" smtClean="0"/>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tóe</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Ưu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giản</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Nhược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kém</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vậy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nhỏ</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7</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trộn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nhớt-nhiên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hlinkClick r:id="rId4" action="ppaction://hlinkfile"/>
              </a:rPr>
              <a:t>..\</a:t>
            </a:r>
            <a:r>
              <a:rPr lang="en-US" sz="2800" dirty="0" err="1" smtClean="0">
                <a:latin typeface="Times New Roman" pitchFamily="18" charset="0"/>
                <a:cs typeface="Times New Roman" pitchFamily="18" charset="0"/>
                <a:hlinkClick r:id="rId4" action="ppaction://hlinkfile"/>
              </a:rPr>
              <a:t>boi</a:t>
            </a:r>
            <a:r>
              <a:rPr lang="en-US" sz="2800" dirty="0" smtClean="0">
                <a:latin typeface="Times New Roman" pitchFamily="18" charset="0"/>
                <a:cs typeface="Times New Roman" pitchFamily="18" charset="0"/>
                <a:hlinkClick r:id="rId4" action="ppaction://hlinkfile"/>
              </a:rPr>
              <a:t> </a:t>
            </a:r>
            <a:r>
              <a:rPr lang="en-US" sz="2800" dirty="0" err="1" smtClean="0">
                <a:latin typeface="Times New Roman" pitchFamily="18" charset="0"/>
                <a:cs typeface="Times New Roman" pitchFamily="18" charset="0"/>
                <a:hlinkClick r:id="rId4" action="ppaction://hlinkfile"/>
              </a:rPr>
              <a:t>tron</a:t>
            </a:r>
            <a:r>
              <a:rPr lang="en-US" sz="2800" dirty="0" smtClean="0">
                <a:latin typeface="Times New Roman" pitchFamily="18" charset="0"/>
                <a:cs typeface="Times New Roman" pitchFamily="18" charset="0"/>
                <a:hlinkClick r:id="rId4" action="ppaction://hlinkfile"/>
              </a:rPr>
              <a:t> 2 thì.avi</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2" name="boi tron 2 thì">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4564" y="2137747"/>
            <a:ext cx="7835868" cy="420272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8</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3108543"/>
          </a:xfrm>
          <a:prstGeom prst="rect">
            <a:avLst/>
          </a:prstGeom>
        </p:spPr>
        <p:txBody>
          <a:bodyPr wrap="square">
            <a:spAutoFit/>
          </a:bodyPr>
          <a:lstStyle/>
          <a:p>
            <a:r>
              <a:rPr lang="en-US" sz="2800" dirty="0" smtClean="0"/>
              <a:t>	+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trộn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nhớt-nhiên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Ưu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Nhược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Tỉ</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tỉ</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tiêu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dễ</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9</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t>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Các-te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ướt</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endParaRPr lang="en-US" sz="2800" dirty="0" smtClean="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2" name="How Engine Lubrication System Work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 y="1979425"/>
            <a:ext cx="8740080" cy="4556765"/>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10</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53061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2</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Phân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loại</a:t>
            </a:r>
            <a:r>
              <a:rPr lang="en-US" sz="2800" b="1" dirty="0" smtClean="0">
                <a:solidFill>
                  <a:srgbClr val="00206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Theo </a:t>
            </a:r>
            <a:r>
              <a:rPr lang="en-US" sz="2800" b="1" dirty="0" err="1" smtClean="0">
                <a:latin typeface="Times New Roman" pitchFamily="18" charset="0"/>
                <a:cs typeface="Times New Roman" pitchFamily="18" charset="0"/>
              </a:rPr>
              <a:t>phương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954107"/>
          </a:xfrm>
          <a:prstGeom prst="rect">
            <a:avLst/>
          </a:prstGeom>
        </p:spPr>
        <p:txBody>
          <a:bodyPr wrap="square">
            <a:spAutoFit/>
          </a:bodyPr>
          <a:lstStyle/>
          <a:p>
            <a:r>
              <a:rPr lang="en-US" sz="2800" dirty="0" smtClean="0"/>
              <a:t>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Các-te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a:t>
            </a:r>
            <a:endParaRPr lang="en-US" sz="2800" dirty="0" smtClean="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026" name="Picture 25" descr="Image-22"/>
          <p:cNvPicPr>
            <a:picLocks noChangeAspect="1" noChangeArrowheads="1"/>
          </p:cNvPicPr>
          <p:nvPr/>
        </p:nvPicPr>
        <p:blipFill>
          <a:blip r:embed="rId2" cstate="print">
            <a:lum bright="-6000" contrast="12000"/>
          </a:blip>
          <a:srcRect/>
          <a:stretch>
            <a:fillRect/>
          </a:stretch>
        </p:blipFill>
        <p:spPr bwMode="auto">
          <a:xfrm>
            <a:off x="1691680" y="2060848"/>
            <a:ext cx="6192688" cy="42484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11</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khớp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2051" name="Picture 3"/>
          <p:cNvPicPr>
            <a:picLocks noChangeAspect="1" noChangeArrowheads="1"/>
          </p:cNvPicPr>
          <p:nvPr/>
        </p:nvPicPr>
        <p:blipFill>
          <a:blip r:embed="rId2" cstate="print"/>
          <a:srcRect/>
          <a:stretch>
            <a:fillRect/>
          </a:stretch>
        </p:blipFill>
        <p:spPr bwMode="auto">
          <a:xfrm>
            <a:off x="4860032" y="2060848"/>
            <a:ext cx="3672408" cy="3690347"/>
          </a:xfrm>
          <a:prstGeom prst="rect">
            <a:avLst/>
          </a:prstGeom>
          <a:noFill/>
          <a:ln w="9525">
            <a:noFill/>
            <a:miter lim="800000"/>
            <a:headEnd/>
            <a:tailEnd/>
          </a:ln>
        </p:spPr>
      </p:pic>
      <p:pic>
        <p:nvPicPr>
          <p:cNvPr id="4098" name="Picture 2" descr="Sự Thật Đằng Sau Bơm Bánh Răng Ăn Khớp Ngoà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249288"/>
            <a:ext cx="4123184" cy="37719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12</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khớp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5122" name="Picture 2" descr="Bơm bánh răng ăn khớp ngoài là gì? | Thuykhicongnghiep.v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3776" y="2105726"/>
            <a:ext cx="5673824" cy="4271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85562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13</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khớp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graphicFrame>
        <p:nvGraphicFramePr>
          <p:cNvPr id="3075" name="Object 3"/>
          <p:cNvGraphicFramePr>
            <a:graphicFrameLocks noChangeAspect="1"/>
          </p:cNvGraphicFramePr>
          <p:nvPr>
            <p:extLst>
              <p:ext uri="{D42A27DB-BD31-4B8C-83A1-F6EECF244321}">
                <p14:modId xmlns:p14="http://schemas.microsoft.com/office/powerpoint/2010/main" val="1164763732"/>
              </p:ext>
            </p:extLst>
          </p:nvPr>
        </p:nvGraphicFramePr>
        <p:xfrm>
          <a:off x="4427984" y="2564904"/>
          <a:ext cx="4368236" cy="3079315"/>
        </p:xfrm>
        <a:graphic>
          <a:graphicData uri="http://schemas.openxmlformats.org/presentationml/2006/ole">
            <mc:AlternateContent xmlns:mc="http://schemas.openxmlformats.org/markup-compatibility/2006">
              <mc:Choice xmlns:v="urn:schemas-microsoft-com:vml" Requires="v">
                <p:oleObj spid="_x0000_s3091" name="Bitmap Image" r:id="rId3" imgW="2638095" imgH="2104762" progId="PBrush">
                  <p:embed/>
                </p:oleObj>
              </mc:Choice>
              <mc:Fallback>
                <p:oleObj name="Bitmap Image" r:id="rId3" imgW="2638095" imgH="2104762" progId="PBrush">
                  <p:embed/>
                  <p:pic>
                    <p:nvPicPr>
                      <p:cNvPr id="0" name="Picture 3"/>
                      <p:cNvPicPr>
                        <a:picLocks noChangeAspect="1" noChangeArrowheads="1"/>
                      </p:cNvPicPr>
                      <p:nvPr/>
                    </p:nvPicPr>
                    <p:blipFill>
                      <a:blip r:embed="rId4">
                        <a:lum bright="12000"/>
                        <a:extLst>
                          <a:ext uri="{28A0092B-C50C-407E-A947-70E740481C1C}">
                            <a14:useLocalDpi xmlns:a14="http://schemas.microsoft.com/office/drawing/2010/main" val="0"/>
                          </a:ext>
                        </a:extLst>
                      </a:blip>
                      <a:srcRect r="2457" b="16888"/>
                      <a:stretch>
                        <a:fillRect/>
                      </a:stretch>
                    </p:blipFill>
                    <p:spPr bwMode="auto">
                      <a:xfrm>
                        <a:off x="4427984" y="2564904"/>
                        <a:ext cx="4368236" cy="3079315"/>
                      </a:xfrm>
                      <a:prstGeom prst="rect">
                        <a:avLst/>
                      </a:prstGeom>
                      <a:noFill/>
                      <a:extLst/>
                    </p:spPr>
                  </p:pic>
                </p:oleObj>
              </mc:Fallback>
            </mc:AlternateContent>
          </a:graphicData>
        </a:graphic>
      </p:graphicFrame>
      <p:pic>
        <p:nvPicPr>
          <p:cNvPr id="3086" name="Picture 14" descr="CÁC LOẠI BƠM BÁNH RĂNG | trandinh19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2542560"/>
            <a:ext cx="3792172" cy="31016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14</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khớp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6146" name="Picture 2" descr="1 bơm bánh răng ăn khớp trong | Món Miền Trung - Món Miền Trung"/>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75284" y="2104546"/>
            <a:ext cx="5665440" cy="4249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01047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15</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gạt</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4100" name="Picture 4"/>
          <p:cNvPicPr>
            <a:picLocks noChangeAspect="1" noChangeArrowheads="1"/>
          </p:cNvPicPr>
          <p:nvPr/>
        </p:nvPicPr>
        <p:blipFill>
          <a:blip r:embed="rId2" cstate="print"/>
          <a:srcRect/>
          <a:stretch>
            <a:fillRect/>
          </a:stretch>
        </p:blipFill>
        <p:spPr bwMode="auto">
          <a:xfrm>
            <a:off x="3312368" y="2425989"/>
            <a:ext cx="5580112" cy="426898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16</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gạt</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7170" name="Picture 2" descr="Tổng Quan Về Bơm Cách Gạt (WING PUMP)"/>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46162" y="2312217"/>
            <a:ext cx="5821438" cy="4390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4282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17</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384995"/>
          </a:xfrm>
          <a:prstGeom prst="rect">
            <a:avLst/>
          </a:prstGeom>
        </p:spPr>
        <p:txBody>
          <a:bodyPr wrap="square">
            <a:spAutoFit/>
          </a:bodyPr>
          <a:lstStyle/>
          <a:p>
            <a:r>
              <a:rPr lang="en-US" sz="2800" dirty="0" smtClean="0">
                <a:latin typeface="Times New Roman" pitchFamily="18" charset="0"/>
                <a:cs typeface="Times New Roman" pitchFamily="18" charset="0"/>
              </a:rPr>
              <a:t>3.2 Van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a:t>
            </a:r>
          </a:p>
          <a:p>
            <a:endParaRPr lang="en-US" sz="2800" dirty="0">
              <a:latin typeface="Times New Roman" pitchFamily="18" charset="0"/>
              <a:cs typeface="Times New Roman" pitchFamily="18" charset="0"/>
            </a:endParaRP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cstate="print"/>
          <a:srcRect/>
          <a:stretch>
            <a:fillRect/>
          </a:stretch>
        </p:blipFill>
        <p:spPr bwMode="auto">
          <a:xfrm>
            <a:off x="2051720" y="2208088"/>
            <a:ext cx="6405536" cy="36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18</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3539430"/>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 Theo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vi-VN" sz="2800" dirty="0" smtClean="0"/>
              <a:t>lượng lọc</a:t>
            </a:r>
            <a:r>
              <a:rPr lang="en-US" sz="2800" dirty="0" smtClean="0"/>
              <a:t>: </a:t>
            </a:r>
            <a:r>
              <a:rPr lang="en-US" sz="2800" dirty="0" err="1" smtClean="0">
                <a:latin typeface="Times New Roman" pitchFamily="18" charset="0"/>
                <a:cs typeface="Times New Roman" pitchFamily="18" charset="0"/>
              </a:rPr>
              <a:t>Bầu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cặn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thước</a:t>
            </a:r>
            <a:r>
              <a:rPr lang="en-US" sz="2800" dirty="0" smtClean="0">
                <a:latin typeface="Times New Roman" pitchFamily="18" charset="0"/>
                <a:cs typeface="Times New Roman" pitchFamily="18" charset="0"/>
              </a:rPr>
              <a:t> &gt; 0,03 mm)</a:t>
            </a:r>
            <a:r>
              <a:rPr lang="vi-VN" sz="2800" dirty="0" smtClean="0">
                <a:latin typeface="Times New Roman" pitchFamily="18" charset="0"/>
                <a:cs typeface="Times New Roman" pitchFamily="18" charset="0"/>
              </a:rPr>
              <a:t> </a:t>
            </a:r>
            <a:r>
              <a:rPr lang="vi-VN" sz="2800" dirty="0" smtClean="0"/>
              <a:t>và bầu lọc tinh</a:t>
            </a:r>
            <a:r>
              <a:rPr lang="en-US" sz="2800" dirty="0" smtClean="0"/>
              <a:t> </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cặn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thước</a:t>
            </a:r>
            <a:r>
              <a:rPr lang="en-US" sz="2800" dirty="0" smtClean="0">
                <a:latin typeface="Times New Roman" pitchFamily="18" charset="0"/>
                <a:cs typeface="Times New Roman" pitchFamily="18" charset="0"/>
              </a:rPr>
              <a:t> &gt; 0,1 </a:t>
            </a:r>
            <a:r>
              <a:rPr lang="el-GR" sz="2800" dirty="0" smtClean="0">
                <a:latin typeface="Times New Roman" pitchFamily="18" charset="0"/>
                <a:cs typeface="Times New Roman" pitchFamily="18" charset="0"/>
              </a:rPr>
              <a:t>η</a:t>
            </a:r>
            <a:r>
              <a:rPr lang="en-US" sz="2800" dirty="0" smtClean="0">
                <a:latin typeface="Times New Roman" pitchFamily="18" charset="0"/>
                <a:cs typeface="Times New Roman" pitchFamily="18" charset="0"/>
              </a:rPr>
              <a:t>m)</a:t>
            </a:r>
            <a:r>
              <a:rPr lang="vi-VN" sz="2800" dirty="0" smtClean="0"/>
              <a:t>.</a:t>
            </a:r>
            <a:endParaRPr lang="en-US" sz="2800" dirty="0" smtClean="0"/>
          </a:p>
          <a:p>
            <a:pPr lvl="0"/>
            <a:r>
              <a:rPr lang="en-US" sz="2800" dirty="0" smtClean="0">
                <a:latin typeface="Times New Roman" pitchFamily="18" charset="0"/>
                <a:cs typeface="Times New Roman" pitchFamily="18" charset="0"/>
              </a:rPr>
              <a:t>	+ </a:t>
            </a:r>
            <a:r>
              <a:rPr lang="vi-VN" sz="2800" dirty="0" smtClean="0"/>
              <a:t>Theo kết cấu có thể chia lọc dầu thành các loại: bầu lọc cơ khí, bầu lọc ly tâm, bầu lọc từ tính.</a:t>
            </a:r>
            <a:endParaRPr lang="en-US" sz="2800" dirty="0" smtClean="0"/>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19</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cơ khí</a:t>
            </a:r>
            <a:r>
              <a:rPr lang="en-US" sz="2800" dirty="0" smtClean="0"/>
              <a:t>: </a:t>
            </a:r>
            <a:r>
              <a:rPr lang="en-US" sz="2800" dirty="0" err="1" smtClean="0">
                <a:latin typeface="Times New Roman" pitchFamily="18" charset="0"/>
                <a:cs typeface="Times New Roman" pitchFamily="18" charset="0"/>
              </a:rPr>
              <a:t>Bầu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lọc</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6146" name="Picture 20" descr="Image-26"/>
          <p:cNvPicPr>
            <a:picLocks noChangeAspect="1" noChangeArrowheads="1"/>
          </p:cNvPicPr>
          <p:nvPr/>
        </p:nvPicPr>
        <p:blipFill>
          <a:blip r:embed="rId2" cstate="print">
            <a:lum bright="-18000" contrast="30000"/>
          </a:blip>
          <a:srcRect/>
          <a:stretch>
            <a:fillRect/>
          </a:stretch>
        </p:blipFill>
        <p:spPr bwMode="auto">
          <a:xfrm>
            <a:off x="2244552" y="2464733"/>
            <a:ext cx="5832648" cy="411019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20</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cơ khí</a:t>
            </a:r>
            <a:r>
              <a:rPr lang="en-US" sz="2800" dirty="0" smtClean="0"/>
              <a:t>: </a:t>
            </a:r>
            <a:r>
              <a:rPr lang="en-US" sz="2800" dirty="0" err="1" smtClean="0">
                <a:latin typeface="Times New Roman" pitchFamily="18" charset="0"/>
                <a:cs typeface="Times New Roman" pitchFamily="18" charset="0"/>
              </a:rPr>
              <a:t>Bầu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7170" name="Picture 2" descr="3"/>
          <p:cNvPicPr>
            <a:picLocks noChangeAspect="1" noChangeArrowheads="1"/>
          </p:cNvPicPr>
          <p:nvPr/>
        </p:nvPicPr>
        <p:blipFill>
          <a:blip r:embed="rId2" cstate="print"/>
          <a:srcRect b="22964"/>
          <a:stretch>
            <a:fillRect/>
          </a:stretch>
        </p:blipFill>
        <p:spPr bwMode="auto">
          <a:xfrm>
            <a:off x="416424" y="2492896"/>
            <a:ext cx="8090464" cy="34563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21</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2246769"/>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cơ khí</a:t>
            </a:r>
            <a:r>
              <a:rPr lang="en-US" sz="2800" dirty="0" smtClean="0"/>
              <a:t>: </a:t>
            </a:r>
            <a:r>
              <a:rPr lang="en-US" sz="2800" dirty="0" err="1" smtClean="0">
                <a:latin typeface="Times New Roman" pitchFamily="18" charset="0"/>
                <a:cs typeface="Times New Roman" pitchFamily="18" charset="0"/>
              </a:rPr>
              <a:t>Bầu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lõi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giấy</a:t>
            </a: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8195" name="Picture 3"/>
          <p:cNvPicPr>
            <a:picLocks noChangeAspect="1" noChangeArrowheads="1"/>
          </p:cNvPicPr>
          <p:nvPr/>
        </p:nvPicPr>
        <p:blipFill>
          <a:blip r:embed="rId2" cstate="print"/>
          <a:srcRect/>
          <a:stretch>
            <a:fillRect/>
          </a:stretch>
        </p:blipFill>
        <p:spPr bwMode="auto">
          <a:xfrm>
            <a:off x="2620820" y="2492895"/>
            <a:ext cx="4327443" cy="4322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22</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2246769"/>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a:t>
            </a:r>
            <a:r>
              <a:rPr lang="en-US" sz="2800" dirty="0" err="1" smtClean="0">
                <a:latin typeface="Times New Roman" pitchFamily="18" charset="0"/>
                <a:cs typeface="Times New Roman" pitchFamily="18" charset="0"/>
              </a:rPr>
              <a:t>ly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t>:</a:t>
            </a:r>
          </a:p>
          <a:p>
            <a:endParaRPr lang="en-US" sz="2800" dirty="0"/>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9218" name="Picture 2" descr="5"/>
          <p:cNvPicPr>
            <a:picLocks noChangeAspect="1" noChangeArrowheads="1"/>
          </p:cNvPicPr>
          <p:nvPr/>
        </p:nvPicPr>
        <p:blipFill>
          <a:blip r:embed="rId2" cstate="print"/>
          <a:srcRect l="15555" t="1784" r="22244" b="23711"/>
          <a:stretch>
            <a:fillRect/>
          </a:stretch>
        </p:blipFill>
        <p:spPr bwMode="auto">
          <a:xfrm>
            <a:off x="718236" y="2526358"/>
            <a:ext cx="3745128" cy="3827270"/>
          </a:xfrm>
          <a:prstGeom prst="rect">
            <a:avLst/>
          </a:prstGeom>
          <a:noFill/>
          <a:ln w="9525">
            <a:noFill/>
            <a:miter lim="800000"/>
            <a:headEnd/>
            <a:tailEnd/>
          </a:ln>
        </p:spPr>
      </p:pic>
      <p:pic>
        <p:nvPicPr>
          <p:cNvPr id="8194" name="Picture 2" descr="THIẾT BỊ LỌC DẦU LI TÂM UCF » 越南開廣工業責任有限公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0124" y="1431939"/>
            <a:ext cx="3676291" cy="505798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JET Filter 4&amp;quot; Diameter Mechanics GIF | Gfycat"/>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811272" y="2213606"/>
            <a:ext cx="5334000" cy="36762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arn(inVertical)">
                                      <p:cBhvr>
                                        <p:cTn id="7"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23</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4401205"/>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a:t>
            </a:r>
            <a:r>
              <a:rPr lang="en-US" sz="2800" dirty="0" err="1" smtClean="0">
                <a:latin typeface="Times New Roman" pitchFamily="18" charset="0"/>
                <a:cs typeface="Times New Roman" pitchFamily="18" charset="0"/>
              </a:rPr>
              <a:t>ly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ưu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endParaRPr lang="en-US" sz="2800" dirty="0" smtClean="0">
              <a:latin typeface="Times New Roman" pitchFamily="18" charset="0"/>
              <a:cs typeface="Times New Roman" pitchFamily="18" charset="0"/>
            </a:endParaRPr>
          </a:p>
          <a:p>
            <a:r>
              <a:rPr lang="en-US" sz="2800" dirty="0" smtClean="0"/>
              <a:t>	</a:t>
            </a:r>
            <a:r>
              <a:rPr lang="vi-VN" sz="2800" dirty="0" smtClean="0"/>
              <a:t>+  Do không dùng lõi lọc nên khi bảo dưỡng không cần phải thay các phần tử lọc.</a:t>
            </a:r>
            <a:endParaRPr lang="en-US" sz="2800" dirty="0" smtClean="0"/>
          </a:p>
          <a:p>
            <a:r>
              <a:rPr lang="en-US" sz="2800" dirty="0" smtClean="0"/>
              <a:t>	</a:t>
            </a:r>
            <a:r>
              <a:rPr lang="vi-VN" sz="2800" dirty="0" smtClean="0"/>
              <a:t>+  Khả năng lọc tốt hơn nhiều so với lọc thấm dùng lõi lọc.</a:t>
            </a:r>
            <a:endParaRPr lang="en-US" sz="2800" dirty="0" smtClean="0"/>
          </a:p>
          <a:p>
            <a:r>
              <a:rPr lang="en-US" sz="2800" dirty="0" smtClean="0"/>
              <a:t>	</a:t>
            </a:r>
            <a:r>
              <a:rPr lang="vi-VN" sz="2800" dirty="0" smtClean="0"/>
              <a:t>+  Tính năng lọc ít phụ thuộc vào mức độ cặn bẩn bám trong bầu lọc</a:t>
            </a:r>
            <a:r>
              <a:rPr lang="en-US" sz="2800" dirty="0" smtClean="0"/>
              <a:t> </a:t>
            </a:r>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24</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3.3 </a:t>
            </a:r>
            <a:r>
              <a:rPr lang="en-US" sz="2800" dirty="0" err="1" smtClean="0">
                <a:latin typeface="Times New Roman" pitchFamily="18" charset="0"/>
                <a:cs typeface="Times New Roman" pitchFamily="18" charset="0"/>
              </a:rPr>
              <a:t>Lọc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r>
              <a:rPr lang="en-US" sz="2800" dirty="0" smtClean="0"/>
              <a:t>B</a:t>
            </a:r>
            <a:r>
              <a:rPr lang="vi-VN" sz="2800" dirty="0" smtClean="0"/>
              <a:t>ầu lọc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t>: </a:t>
            </a:r>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0242" name="Picture 2"/>
          <p:cNvPicPr>
            <a:picLocks noChangeAspect="1" noChangeArrowheads="1"/>
          </p:cNvPicPr>
          <p:nvPr/>
        </p:nvPicPr>
        <p:blipFill>
          <a:blip r:embed="rId2" cstate="print"/>
          <a:srcRect/>
          <a:stretch>
            <a:fillRect/>
          </a:stretch>
        </p:blipFill>
        <p:spPr bwMode="auto">
          <a:xfrm>
            <a:off x="1475656" y="2636912"/>
            <a:ext cx="2522587" cy="3014412"/>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4788024" y="2708920"/>
            <a:ext cx="2857103" cy="295287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25</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3.4 Van an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2" cstate="print"/>
          <a:srcRect/>
          <a:stretch>
            <a:fillRect/>
          </a:stretch>
        </p:blipFill>
        <p:spPr bwMode="auto">
          <a:xfrm>
            <a:off x="3131840" y="1591072"/>
            <a:ext cx="5328592" cy="470296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26</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3.5 </a:t>
            </a:r>
            <a:r>
              <a:rPr lang="en-US" sz="2800" dirty="0" err="1" smtClean="0">
                <a:latin typeface="Times New Roman" pitchFamily="18" charset="0"/>
                <a:cs typeface="Times New Roman" pitchFamily="18" charset="0"/>
              </a:rPr>
              <a:t>Đèn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dầu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trơn</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2290" name="Picture 2"/>
          <p:cNvPicPr>
            <a:picLocks noChangeAspect="1" noChangeArrowheads="1"/>
          </p:cNvPicPr>
          <p:nvPr/>
        </p:nvPicPr>
        <p:blipFill>
          <a:blip r:embed="rId2" cstate="print"/>
          <a:srcRect/>
          <a:stretch>
            <a:fillRect/>
          </a:stretch>
        </p:blipFill>
        <p:spPr bwMode="auto">
          <a:xfrm>
            <a:off x="195943" y="2199955"/>
            <a:ext cx="3244577" cy="4037356"/>
          </a:xfrm>
          <a:prstGeom prst="rect">
            <a:avLst/>
          </a:prstGeom>
          <a:noFill/>
          <a:ln w="9525">
            <a:noFill/>
            <a:miter lim="800000"/>
            <a:headEnd/>
            <a:tailEnd/>
          </a:ln>
        </p:spPr>
      </p:pic>
      <p:pic>
        <p:nvPicPr>
          <p:cNvPr id="27650" name="Picture 2"/>
          <p:cNvPicPr>
            <a:picLocks noChangeAspect="1" noChangeArrowheads="1"/>
          </p:cNvPicPr>
          <p:nvPr/>
        </p:nvPicPr>
        <p:blipFill>
          <a:blip r:embed="rId3" cstate="print"/>
          <a:srcRect/>
          <a:stretch>
            <a:fillRect/>
          </a:stretch>
        </p:blipFill>
        <p:spPr bwMode="auto">
          <a:xfrm>
            <a:off x="3779912" y="2199954"/>
            <a:ext cx="5112568" cy="4037357"/>
          </a:xfrm>
          <a:prstGeom prst="rect">
            <a:avLst/>
          </a:prstGeom>
          <a:noFill/>
          <a:ln w="9525">
            <a:noFill/>
            <a:miter lim="800000"/>
            <a:headEnd/>
            <a:tailEnd/>
          </a:ln>
        </p:spPr>
      </p:pic>
      <p:sp>
        <p:nvSpPr>
          <p:cNvPr id="2" name="TextBox 1"/>
          <p:cNvSpPr txBox="1"/>
          <p:nvPr/>
        </p:nvSpPr>
        <p:spPr>
          <a:xfrm>
            <a:off x="2987824" y="3097990"/>
            <a:ext cx="2520280" cy="3139321"/>
          </a:xfrm>
          <a:prstGeom prst="rect">
            <a:avLst/>
          </a:prstGeom>
          <a:noFill/>
        </p:spPr>
        <p:txBody>
          <a:bodyPr wrap="square" rtlCol="0">
            <a:spAutoFit/>
          </a:bodyPr>
          <a:lstStyle/>
          <a:p>
            <a:r>
              <a:rPr lang="en-US" dirty="0" err="1" smtClean="0"/>
              <a:t>Khi</a:t>
            </a:r>
            <a:r>
              <a:rPr lang="en-US" dirty="0" smtClean="0"/>
              <a:t> </a:t>
            </a:r>
            <a:r>
              <a:rPr lang="en-US" dirty="0" err="1" smtClean="0"/>
              <a:t>bật</a:t>
            </a:r>
            <a:r>
              <a:rPr lang="en-US" dirty="0" smtClean="0"/>
              <a:t> </a:t>
            </a:r>
            <a:r>
              <a:rPr lang="en-US" dirty="0" err="1" smtClean="0"/>
              <a:t>công</a:t>
            </a:r>
            <a:r>
              <a:rPr lang="en-US" dirty="0" smtClean="0"/>
              <a:t> </a:t>
            </a:r>
            <a:r>
              <a:rPr lang="en-US" dirty="0" err="1" smtClean="0"/>
              <a:t>tắc</a:t>
            </a:r>
            <a:r>
              <a:rPr lang="en-US" dirty="0" smtClean="0"/>
              <a:t> </a:t>
            </a:r>
            <a:r>
              <a:rPr lang="en-US" dirty="0" err="1" smtClean="0"/>
              <a:t>máy</a:t>
            </a:r>
            <a:r>
              <a:rPr lang="en-US" dirty="0" smtClean="0"/>
              <a:t>:</a:t>
            </a:r>
          </a:p>
          <a:p>
            <a:r>
              <a:rPr lang="en-US" dirty="0" err="1" smtClean="0"/>
              <a:t>Dòng</a:t>
            </a:r>
            <a:r>
              <a:rPr lang="en-US" dirty="0" smtClean="0"/>
              <a:t> </a:t>
            </a:r>
            <a:r>
              <a:rPr lang="en-US" dirty="0" err="1" smtClean="0"/>
              <a:t>điện</a:t>
            </a:r>
            <a:r>
              <a:rPr lang="en-US" dirty="0" smtClean="0"/>
              <a:t> </a:t>
            </a:r>
            <a:r>
              <a:rPr lang="en-US" dirty="0" err="1" smtClean="0"/>
              <a:t>đi</a:t>
            </a:r>
            <a:r>
              <a:rPr lang="en-US" dirty="0" smtClean="0"/>
              <a:t> </a:t>
            </a:r>
            <a:r>
              <a:rPr lang="en-US" dirty="0" err="1" smtClean="0"/>
              <a:t>từ</a:t>
            </a:r>
            <a:r>
              <a:rPr lang="en-US" dirty="0" smtClean="0"/>
              <a:t> + </a:t>
            </a:r>
            <a:r>
              <a:rPr lang="en-US" dirty="0" err="1" smtClean="0"/>
              <a:t>ác</a:t>
            </a:r>
            <a:r>
              <a:rPr lang="en-US" dirty="0" smtClean="0"/>
              <a:t>-qui -&gt; </a:t>
            </a:r>
            <a:r>
              <a:rPr lang="en-US" dirty="0" err="1" smtClean="0"/>
              <a:t>công</a:t>
            </a:r>
            <a:r>
              <a:rPr lang="en-US" dirty="0" smtClean="0"/>
              <a:t> </a:t>
            </a:r>
            <a:r>
              <a:rPr lang="en-US" dirty="0" err="1" smtClean="0"/>
              <a:t>tắc</a:t>
            </a:r>
            <a:r>
              <a:rPr lang="en-US" dirty="0" smtClean="0"/>
              <a:t> </a:t>
            </a:r>
            <a:r>
              <a:rPr lang="en-US" dirty="0" err="1" smtClean="0"/>
              <a:t>máy</a:t>
            </a:r>
            <a:r>
              <a:rPr lang="en-US" dirty="0" smtClean="0"/>
              <a:t> -&gt; </a:t>
            </a:r>
            <a:r>
              <a:rPr lang="en-US" dirty="0" err="1" smtClean="0"/>
              <a:t>đèn</a:t>
            </a:r>
            <a:r>
              <a:rPr lang="en-US" dirty="0" smtClean="0"/>
              <a:t> </a:t>
            </a:r>
            <a:r>
              <a:rPr lang="en-US" dirty="0" err="1" smtClean="0"/>
              <a:t>báo</a:t>
            </a:r>
            <a:r>
              <a:rPr lang="en-US" dirty="0" smtClean="0"/>
              <a:t> -&gt; </a:t>
            </a:r>
            <a:r>
              <a:rPr lang="en-US" dirty="0" err="1" smtClean="0"/>
              <a:t>công</a:t>
            </a:r>
            <a:r>
              <a:rPr lang="en-US" dirty="0" smtClean="0"/>
              <a:t> </a:t>
            </a:r>
            <a:r>
              <a:rPr lang="en-US" dirty="0" err="1" smtClean="0"/>
              <a:t>tác</a:t>
            </a:r>
            <a:r>
              <a:rPr lang="en-US" dirty="0" smtClean="0"/>
              <a:t> </a:t>
            </a:r>
            <a:r>
              <a:rPr lang="en-US" dirty="0" err="1" smtClean="0"/>
              <a:t>áp</a:t>
            </a:r>
            <a:r>
              <a:rPr lang="en-US" dirty="0" smtClean="0"/>
              <a:t> </a:t>
            </a:r>
            <a:r>
              <a:rPr lang="en-US" dirty="0" err="1" smtClean="0"/>
              <a:t>suất</a:t>
            </a:r>
            <a:r>
              <a:rPr lang="en-US" dirty="0" smtClean="0"/>
              <a:t> </a:t>
            </a:r>
            <a:r>
              <a:rPr lang="en-US" dirty="0" err="1" smtClean="0"/>
              <a:t>dầu</a:t>
            </a:r>
            <a:r>
              <a:rPr lang="en-US" dirty="0" smtClean="0"/>
              <a:t> -&gt; - </a:t>
            </a:r>
            <a:r>
              <a:rPr lang="en-US" dirty="0" err="1" smtClean="0"/>
              <a:t>ác</a:t>
            </a:r>
            <a:r>
              <a:rPr lang="en-US" dirty="0" smtClean="0"/>
              <a:t>-qui: </a:t>
            </a:r>
            <a:r>
              <a:rPr lang="en-US" dirty="0" err="1" smtClean="0"/>
              <a:t>kết</a:t>
            </a:r>
            <a:r>
              <a:rPr lang="en-US" dirty="0" smtClean="0"/>
              <a:t> </a:t>
            </a:r>
            <a:r>
              <a:rPr lang="en-US" dirty="0" err="1" smtClean="0"/>
              <a:t>quả</a:t>
            </a:r>
            <a:r>
              <a:rPr lang="en-US" dirty="0" smtClean="0"/>
              <a:t> </a:t>
            </a:r>
            <a:r>
              <a:rPr lang="en-US" dirty="0" err="1" smtClean="0"/>
              <a:t>đèn</a:t>
            </a:r>
            <a:r>
              <a:rPr lang="en-US" dirty="0" smtClean="0"/>
              <a:t> sang</a:t>
            </a:r>
          </a:p>
          <a:p>
            <a:r>
              <a:rPr lang="en-US" dirty="0" err="1" smtClean="0"/>
              <a:t>Khi</a:t>
            </a:r>
            <a:r>
              <a:rPr lang="en-US" dirty="0" smtClean="0"/>
              <a:t> </a:t>
            </a:r>
            <a:r>
              <a:rPr lang="en-US" dirty="0" err="1" smtClean="0"/>
              <a:t>động</a:t>
            </a:r>
            <a:r>
              <a:rPr lang="en-US" dirty="0" smtClean="0"/>
              <a:t> </a:t>
            </a:r>
            <a:r>
              <a:rPr lang="en-US" dirty="0" err="1" smtClean="0"/>
              <a:t>cơ</a:t>
            </a:r>
            <a:r>
              <a:rPr lang="en-US" dirty="0" smtClean="0"/>
              <a:t> </a:t>
            </a:r>
            <a:r>
              <a:rPr lang="en-US" dirty="0" err="1" smtClean="0"/>
              <a:t>hoạt</a:t>
            </a:r>
            <a:r>
              <a:rPr lang="en-US" dirty="0" smtClean="0"/>
              <a:t> </a:t>
            </a:r>
            <a:r>
              <a:rPr lang="en-US" dirty="0" err="1" smtClean="0"/>
              <a:t>động</a:t>
            </a:r>
            <a:r>
              <a:rPr lang="en-US" dirty="0" smtClean="0"/>
              <a:t>:</a:t>
            </a:r>
            <a:r>
              <a:rPr lang="en-US" dirty="0"/>
              <a:t> </a:t>
            </a:r>
            <a:r>
              <a:rPr lang="en-US" dirty="0" err="1"/>
              <a:t>Dòng</a:t>
            </a:r>
            <a:r>
              <a:rPr lang="en-US" dirty="0"/>
              <a:t> </a:t>
            </a:r>
            <a:r>
              <a:rPr lang="en-US" dirty="0" err="1"/>
              <a:t>điện</a:t>
            </a:r>
            <a:r>
              <a:rPr lang="en-US" dirty="0"/>
              <a:t> </a:t>
            </a:r>
            <a:r>
              <a:rPr lang="en-US" dirty="0" err="1"/>
              <a:t>đi</a:t>
            </a:r>
            <a:r>
              <a:rPr lang="en-US" dirty="0"/>
              <a:t> </a:t>
            </a:r>
            <a:r>
              <a:rPr lang="en-US" dirty="0" err="1"/>
              <a:t>từ</a:t>
            </a:r>
            <a:r>
              <a:rPr lang="en-US" dirty="0"/>
              <a:t> + </a:t>
            </a:r>
            <a:r>
              <a:rPr lang="en-US" dirty="0" err="1"/>
              <a:t>ác</a:t>
            </a:r>
            <a:r>
              <a:rPr lang="en-US" dirty="0"/>
              <a:t>-qui -&gt; </a:t>
            </a:r>
            <a:r>
              <a:rPr lang="en-US" dirty="0" err="1"/>
              <a:t>công</a:t>
            </a:r>
            <a:r>
              <a:rPr lang="en-US" dirty="0"/>
              <a:t> </a:t>
            </a:r>
            <a:r>
              <a:rPr lang="en-US" dirty="0" err="1"/>
              <a:t>tắc</a:t>
            </a:r>
            <a:r>
              <a:rPr lang="en-US" dirty="0"/>
              <a:t> </a:t>
            </a:r>
            <a:r>
              <a:rPr lang="en-US" dirty="0" err="1"/>
              <a:t>máy</a:t>
            </a:r>
            <a:r>
              <a:rPr lang="en-US" dirty="0"/>
              <a:t> -&gt; </a:t>
            </a:r>
            <a:r>
              <a:rPr lang="en-US" dirty="0" err="1"/>
              <a:t>đèn</a:t>
            </a:r>
            <a:r>
              <a:rPr lang="en-US" dirty="0"/>
              <a:t> </a:t>
            </a:r>
            <a:r>
              <a:rPr lang="en-US" dirty="0" err="1"/>
              <a:t>báo</a:t>
            </a:r>
            <a:r>
              <a:rPr lang="en-US" dirty="0"/>
              <a:t> -&gt; </a:t>
            </a:r>
            <a:r>
              <a:rPr lang="en-US" dirty="0" err="1"/>
              <a:t>công</a:t>
            </a:r>
            <a:r>
              <a:rPr lang="en-US" dirty="0"/>
              <a:t> </a:t>
            </a:r>
            <a:r>
              <a:rPr lang="en-US" dirty="0" err="1"/>
              <a:t>tác</a:t>
            </a:r>
            <a:r>
              <a:rPr lang="en-US" dirty="0"/>
              <a:t> </a:t>
            </a:r>
            <a:r>
              <a:rPr lang="en-US" dirty="0" err="1"/>
              <a:t>áp</a:t>
            </a:r>
            <a:r>
              <a:rPr lang="en-US" dirty="0"/>
              <a:t> </a:t>
            </a:r>
            <a:r>
              <a:rPr lang="en-US" dirty="0" err="1"/>
              <a:t>suất</a:t>
            </a:r>
            <a:r>
              <a:rPr lang="en-US" dirty="0"/>
              <a:t> </a:t>
            </a:r>
            <a:r>
              <a:rPr lang="en-US" dirty="0" err="1"/>
              <a:t>dầu</a:t>
            </a:r>
            <a:r>
              <a:rPr lang="en-US" dirty="0"/>
              <a:t> </a:t>
            </a:r>
            <a:r>
              <a:rPr lang="en-US" dirty="0" smtClean="0"/>
              <a:t>-&gt;x: </a:t>
            </a:r>
            <a:r>
              <a:rPr lang="en-US" dirty="0" err="1" smtClean="0"/>
              <a:t>đèn</a:t>
            </a:r>
            <a:r>
              <a:rPr lang="en-US" dirty="0" smtClean="0"/>
              <a:t> </a:t>
            </a:r>
            <a:r>
              <a:rPr lang="en-US" dirty="0" err="1" smtClean="0"/>
              <a:t>tắt</a:t>
            </a:r>
            <a:r>
              <a:rPr lang="en-US" dirty="0" smtClean="0"/>
              <a:t> </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27</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1815882"/>
          </a:xfrm>
          <a:prstGeom prst="rect">
            <a:avLst/>
          </a:prstGeom>
        </p:spPr>
        <p:txBody>
          <a:bodyPr wrap="square">
            <a:spAutoFit/>
          </a:bodyPr>
          <a:lstStyle/>
          <a:p>
            <a:r>
              <a:rPr lang="en-US" sz="2800" dirty="0" smtClean="0">
                <a:latin typeface="Times New Roman" pitchFamily="18" charset="0"/>
                <a:cs typeface="Times New Roman" pitchFamily="18" charset="0"/>
              </a:rPr>
              <a:t>3.6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0" name="Picture 9" descr="bo lam mat nhot.jpg"/>
          <p:cNvPicPr>
            <a:picLocks noChangeAspect="1"/>
          </p:cNvPicPr>
          <p:nvPr/>
        </p:nvPicPr>
        <p:blipFill>
          <a:blip r:embed="rId2" cstate="print"/>
          <a:stretch>
            <a:fillRect/>
          </a:stretch>
        </p:blipFill>
        <p:spPr>
          <a:xfrm>
            <a:off x="655579" y="2168608"/>
            <a:ext cx="7948869" cy="4068703"/>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28</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61253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3</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chi </a:t>
            </a:r>
            <a:r>
              <a:rPr lang="en-US" sz="2800" b="1" dirty="0" err="1" smtClean="0">
                <a:solidFill>
                  <a:srgbClr val="002060"/>
                </a:solidFill>
                <a:latin typeface="Times New Roman" pitchFamily="18" charset="0"/>
                <a:cs typeface="Times New Roman" pitchFamily="18" charset="0"/>
              </a:rPr>
              <a:t>tiết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trong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hệ</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2246769"/>
          </a:xfrm>
          <a:prstGeom prst="rect">
            <a:avLst/>
          </a:prstGeom>
        </p:spPr>
        <p:txBody>
          <a:bodyPr wrap="square">
            <a:spAutoFit/>
          </a:bodyPr>
          <a:lstStyle/>
          <a:p>
            <a:r>
              <a:rPr lang="en-US" sz="2800" dirty="0" smtClean="0">
                <a:latin typeface="Times New Roman" pitchFamily="18" charset="0"/>
                <a:cs typeface="Times New Roman" pitchFamily="18" charset="0"/>
              </a:rPr>
              <a:t>3.7 </a:t>
            </a:r>
            <a:r>
              <a:rPr lang="en-US" sz="2800" dirty="0" err="1" smtClean="0">
                <a:latin typeface="Times New Roman" pitchFamily="18" charset="0"/>
                <a:cs typeface="Times New Roman" pitchFamily="18" charset="0"/>
              </a:rPr>
              <a:t>Que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r>
              <a:rPr lang="en-US" sz="2800" dirty="0" smtClean="0">
                <a:latin typeface="Times New Roman" pitchFamily="18" charset="0"/>
                <a:cs typeface="Times New Roman" pitchFamily="18" charset="0"/>
              </a:rPr>
              <a:t>: </a:t>
            </a:r>
            <a:r>
              <a:rPr lang="en-US" sz="2800" dirty="0" smtClean="0"/>
              <a:t>T</a:t>
            </a:r>
            <a:r>
              <a:rPr lang="vi-VN" sz="2800" dirty="0" smtClean="0"/>
              <a:t>hường làm bằng kim loại. Que thăm nhớt thường nằm bên hông thân máy</a:t>
            </a:r>
            <a:r>
              <a:rPr lang="en-US" sz="2800" dirty="0" smtClean="0"/>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10" name="TextBox 9"/>
          <p:cNvSpPr txBox="1"/>
          <p:nvPr/>
        </p:nvSpPr>
        <p:spPr>
          <a:xfrm>
            <a:off x="556751" y="2544114"/>
            <a:ext cx="4608512" cy="1231106"/>
          </a:xfrm>
          <a:prstGeom prst="rect">
            <a:avLst/>
          </a:prstGeom>
          <a:noFill/>
        </p:spPr>
        <p:txBody>
          <a:bodyPr wrap="square" rtlCol="0">
            <a:spAutoFit/>
          </a:bodyPr>
          <a:lstStyle/>
          <a:p>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nhớt</a:t>
            </a:r>
            <a:endParaRPr lang="en-US" sz="2800" dirty="0" smtClean="0">
              <a:latin typeface="Times New Roman" pitchFamily="18" charset="0"/>
              <a:cs typeface="Times New Roman" pitchFamily="18" charset="0"/>
            </a:endParaRPr>
          </a:p>
          <a:p>
            <a:endParaRPr lang="en-US" dirty="0"/>
          </a:p>
        </p:txBody>
      </p:sp>
      <p:pic>
        <p:nvPicPr>
          <p:cNvPr id="9218" name="Picture 2" descr="Cách kiểm tra nhớt xe máy qua que thăm nhớt động c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44" y="3645024"/>
            <a:ext cx="4388526" cy="254817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ách kiểm tra nhớt xe máy bằng que thăm dầu cho động cơ 4 thì"/>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0974" y="2607551"/>
            <a:ext cx="3491505" cy="3585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29</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764704"/>
            <a:ext cx="336181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4</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đồ</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tổng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quát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954107"/>
          </a:xfrm>
          <a:prstGeom prst="rect">
            <a:avLst/>
          </a:prstGeom>
        </p:spPr>
        <p:txBody>
          <a:bodyPr wrap="square">
            <a:spAutoFit/>
          </a:bodyPr>
          <a:lstStyle/>
          <a:p>
            <a:r>
              <a:rPr lang="en-US" sz="2800" dirty="0" smtClean="0">
                <a:latin typeface="Times New Roman" pitchFamily="18" charset="0"/>
                <a:cs typeface="Times New Roman" pitchFamily="18" charset="0"/>
              </a:rPr>
              <a:t> </a:t>
            </a:r>
          </a:p>
          <a:p>
            <a:pPr lvl="0"/>
            <a:endParaRPr lang="en-US" sz="2800" dirty="0"/>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0" name="Picture 9" descr="so do nguyen ly.png"/>
          <p:cNvPicPr>
            <a:picLocks noChangeAspect="1"/>
          </p:cNvPicPr>
          <p:nvPr/>
        </p:nvPicPr>
        <p:blipFill>
          <a:blip r:embed="rId2" cstate="print"/>
          <a:stretch>
            <a:fillRect/>
          </a:stretch>
        </p:blipFill>
        <p:spPr>
          <a:xfrm>
            <a:off x="899592" y="1196752"/>
            <a:ext cx="7776864" cy="5023462"/>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30</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409919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lang="en-US" sz="2800" b="1" dirty="0" smtClean="0">
                <a:solidFill>
                  <a:srgbClr val="002060"/>
                </a:solidFill>
                <a:latin typeface="Times New Roman" pitchFamily="18" charset="0"/>
                <a:cs typeface="Times New Roman" pitchFamily="18" charset="0"/>
              </a:rPr>
              <a:t>5</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Nguyên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lý</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hoạt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động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19" name="Rectangle 18"/>
          <p:cNvSpPr/>
          <p:nvPr/>
        </p:nvSpPr>
        <p:spPr>
          <a:xfrm>
            <a:off x="431032" y="1556792"/>
            <a:ext cx="8461448" cy="3970318"/>
          </a:xfrm>
          <a:prstGeom prst="rect">
            <a:avLst/>
          </a:prstGeom>
        </p:spPr>
        <p:txBody>
          <a:bodyPr wrap="square">
            <a:spAutoFit/>
          </a:bodyPr>
          <a:lstStyle/>
          <a:p>
            <a:r>
              <a:rPr lang="en-US" sz="2800" dirty="0" smtClean="0">
                <a:latin typeface="Times New Roman" pitchFamily="18" charset="0"/>
                <a:cs typeface="Times New Roman" pitchFamily="18" charset="0"/>
              </a:rPr>
              <a:t> </a:t>
            </a:r>
            <a:r>
              <a:rPr lang="vi-VN" sz="2800" dirty="0" smtClean="0"/>
              <a:t>Nhớt</a:t>
            </a:r>
            <a:r>
              <a:rPr lang="en-US" sz="2800" dirty="0" smtClean="0"/>
              <a:t> </a:t>
            </a:r>
            <a:r>
              <a:rPr lang="en-US" sz="2800" dirty="0" err="1" smtClean="0">
                <a:latin typeface="Times New Roman" pitchFamily="18" charset="0"/>
                <a:cs typeface="Times New Roman" pitchFamily="18" charset="0"/>
              </a:rPr>
              <a:t>được</a:t>
            </a:r>
            <a:r>
              <a:rPr lang="vi-VN" sz="2800" dirty="0" smtClean="0"/>
              <a:t> đưa từ c</a:t>
            </a:r>
            <a:r>
              <a:rPr lang="en-US" sz="2800" dirty="0" err="1" smtClean="0">
                <a:latin typeface="Times New Roman" pitchFamily="18" charset="0"/>
                <a:cs typeface="Times New Roman" pitchFamily="18" charset="0"/>
              </a:rPr>
              <a:t>ác</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te </a:t>
            </a:r>
            <a:r>
              <a:rPr lang="vi-VN" sz="2800" dirty="0" smtClean="0"/>
              <a:t>qua lọc thô nhờ bơm nhớt sau đó đi đến lọc tinh đến đường nhớt chính từ đây được chia ra làm hai đường</a:t>
            </a:r>
            <a:r>
              <a:rPr lang="en-US" sz="2800" dirty="0" smtClean="0"/>
              <a:t>:</a:t>
            </a:r>
            <a:r>
              <a:rPr lang="vi-VN" sz="2800" dirty="0" smtClean="0"/>
              <a:t> </a:t>
            </a:r>
            <a:endParaRPr lang="en-US" sz="2800" dirty="0" smtClean="0"/>
          </a:p>
          <a:p>
            <a:r>
              <a:rPr lang="en-US" sz="2800" dirty="0" smtClean="0"/>
              <a:t>+ Đ</a:t>
            </a:r>
            <a:r>
              <a:rPr lang="vi-VN" sz="2800" dirty="0" smtClean="0"/>
              <a:t>ường thứ nhất sẽ đi đến nhóm các  piston - trục khuỷu - thanh truyền và xylanh rồi trở về lại cacte. </a:t>
            </a:r>
            <a:endParaRPr lang="en-US" sz="2800" dirty="0" smtClean="0"/>
          </a:p>
          <a:p>
            <a:r>
              <a:rPr lang="en-US" sz="2800" dirty="0" smtClean="0"/>
              <a:t>+ </a:t>
            </a:r>
            <a:r>
              <a:rPr lang="vi-VN" sz="2800" dirty="0" smtClean="0"/>
              <a:t>Đường thứ hai nhớt đi từ đường nhớt chính đến nắp máy đến các cổ trục cam, các mấu cam, con đội và các chi tiết, các bánh răng dẫn động rồi trở về lại cacte. </a:t>
            </a:r>
            <a:endParaRPr lang="en-US" sz="2800" dirty="0" smtClean="0"/>
          </a:p>
          <a:p>
            <a:endParaRPr lang="en-US" sz="2800" dirty="0" smtClean="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1266" name="Picture 2" descr="https://dailydaunhot.vn/resources/2019/11/06/dau-boi-tron-dong-co-3.jpg"/>
          <p:cNvPicPr>
            <a:picLocks noChangeAspect="1" noChangeArrowheads="1"/>
          </p:cNvPicPr>
          <p:nvPr/>
        </p:nvPicPr>
        <p:blipFill rotWithShape="1">
          <a:blip r:embed="rId2">
            <a:extLst>
              <a:ext uri="{28A0092B-C50C-407E-A947-70E740481C1C}">
                <a14:useLocalDpi xmlns:a14="http://schemas.microsoft.com/office/drawing/2010/main" val="0"/>
              </a:ext>
            </a:extLst>
          </a:blip>
          <a:srcRect r="26642" b="8380"/>
          <a:stretch/>
        </p:blipFill>
        <p:spPr bwMode="auto">
          <a:xfrm>
            <a:off x="2610232" y="1412776"/>
            <a:ext cx="6076568" cy="474075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s://baoanjsc.com.vn/Images/Upload/ENEOS/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31061"/>
            <a:ext cx="4953000"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19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0242" name="Picture 2" descr="https://dailydaunhot.vn/resources/2019/11/06/dau-boi-tron-dong-co-2.jpg"/>
          <p:cNvPicPr>
            <a:picLocks noChangeAspect="1" noChangeArrowheads="1"/>
          </p:cNvPicPr>
          <p:nvPr/>
        </p:nvPicPr>
        <p:blipFill rotWithShape="1">
          <a:blip r:embed="rId2">
            <a:extLst>
              <a:ext uri="{28A0092B-C50C-407E-A947-70E740481C1C}">
                <a14:useLocalDpi xmlns:a14="http://schemas.microsoft.com/office/drawing/2010/main" val="0"/>
              </a:ext>
            </a:extLst>
          </a:blip>
          <a:srcRect l="9434" t="8417" r="7407" b="12203"/>
          <a:stretch/>
        </p:blipFill>
        <p:spPr bwMode="auto">
          <a:xfrm>
            <a:off x="304800" y="1660608"/>
            <a:ext cx="8659688" cy="469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7727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33</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539552" y="1748383"/>
            <a:ext cx="8147248" cy="1200329"/>
          </a:xfrm>
          <a:prstGeom prst="rect">
            <a:avLst/>
          </a:prstGeom>
        </p:spPr>
        <p:txBody>
          <a:bodyPr wrap="square">
            <a:spAutoFit/>
          </a:bodyPr>
          <a:lstStyle/>
          <a:p>
            <a:pPr algn="just"/>
            <a:r>
              <a:rPr lang="vi-VN" b="1" u="sng" dirty="0">
                <a:solidFill>
                  <a:srgbClr val="333333"/>
                </a:solidFill>
                <a:latin typeface="+mj-lt"/>
              </a:rPr>
              <a:t>1. Độ nhớt</a:t>
            </a:r>
            <a:r>
              <a:rPr lang="vi-VN" dirty="0">
                <a:solidFill>
                  <a:srgbClr val="333333"/>
                </a:solidFill>
                <a:latin typeface="+mj-lt"/>
              </a:rPr>
              <a:t>: là đại lượng đặc trưng cho khả năng lưu chuyển của dầu nhớt. Dầu nhớt có độ nhớt càng cao thì càng khó lưu chuyển và ngược lại. Độ nhớt là một đại lượng thay đổi theo nhiệt độ. Nhiệt độ tăng thì độ nhớt giảm và ngược lại. Đơn vị độ nhớt thường dùng là cSt.</a:t>
            </a:r>
            <a:endParaRPr lang="en-US" dirty="0">
              <a:latin typeface="+mj-lt"/>
            </a:endParaRPr>
          </a:p>
        </p:txBody>
      </p:sp>
      <p:sp>
        <p:nvSpPr>
          <p:cNvPr id="3" name="Rectangle 2"/>
          <p:cNvSpPr/>
          <p:nvPr/>
        </p:nvSpPr>
        <p:spPr>
          <a:xfrm>
            <a:off x="538051" y="3024924"/>
            <a:ext cx="8003232" cy="2862322"/>
          </a:xfrm>
          <a:prstGeom prst="rect">
            <a:avLst/>
          </a:prstGeom>
        </p:spPr>
        <p:txBody>
          <a:bodyPr wrap="square">
            <a:spAutoFit/>
          </a:bodyPr>
          <a:lstStyle/>
          <a:p>
            <a:pPr algn="just"/>
            <a:r>
              <a:rPr lang="vi-VN" dirty="0" smtClean="0">
                <a:solidFill>
                  <a:srgbClr val="333333"/>
                </a:solidFill>
                <a:latin typeface="+mj-lt"/>
              </a:rPr>
              <a:t>Độ </a:t>
            </a:r>
            <a:r>
              <a:rPr lang="vi-VN" dirty="0">
                <a:solidFill>
                  <a:srgbClr val="333333"/>
                </a:solidFill>
                <a:latin typeface="+mj-lt"/>
              </a:rPr>
              <a:t>nhớt được đo bằng hai phương pháp: động lực và động học.</a:t>
            </a:r>
          </a:p>
          <a:p>
            <a:pPr algn="just"/>
            <a:r>
              <a:rPr lang="en-US" dirty="0" smtClean="0">
                <a:solidFill>
                  <a:srgbClr val="333333"/>
                </a:solidFill>
                <a:latin typeface="+mj-lt"/>
              </a:rPr>
              <a:t>	</a:t>
            </a:r>
            <a:r>
              <a:rPr lang="vi-VN" dirty="0" smtClean="0">
                <a:solidFill>
                  <a:srgbClr val="333333"/>
                </a:solidFill>
                <a:latin typeface="+mj-lt"/>
              </a:rPr>
              <a:t>+ </a:t>
            </a:r>
            <a:r>
              <a:rPr lang="vi-VN" dirty="0">
                <a:solidFill>
                  <a:srgbClr val="333333"/>
                </a:solidFill>
                <a:latin typeface="+mj-lt"/>
              </a:rPr>
              <a:t>Độ nhớt động lực: là số đo lực cần thiết để làm trượt một lớp dầu trên một lớp dầu khác. Đơn vị thường dùng là CentiPoise (cP = mPa.S).</a:t>
            </a:r>
          </a:p>
          <a:p>
            <a:pPr algn="just"/>
            <a:r>
              <a:rPr lang="en-US" dirty="0" smtClean="0">
                <a:solidFill>
                  <a:srgbClr val="333333"/>
                </a:solidFill>
                <a:latin typeface="+mj-lt"/>
              </a:rPr>
              <a:t>	</a:t>
            </a:r>
            <a:r>
              <a:rPr lang="vi-VN" dirty="0" smtClean="0">
                <a:solidFill>
                  <a:srgbClr val="333333"/>
                </a:solidFill>
                <a:latin typeface="+mj-lt"/>
              </a:rPr>
              <a:t>+ </a:t>
            </a:r>
            <a:r>
              <a:rPr lang="vi-VN" dirty="0">
                <a:solidFill>
                  <a:srgbClr val="333333"/>
                </a:solidFill>
                <a:latin typeface="+mj-lt"/>
              </a:rPr>
              <a:t>Độ nhớt động học: được đo qua thời gian để một thể tích chuẩn của dầu nhớt chảy qua một ống chuẩn ở một nhiệt độ chuẩn, thường là 40</a:t>
            </a:r>
            <a:r>
              <a:rPr lang="vi-VN" baseline="30000" dirty="0">
                <a:solidFill>
                  <a:srgbClr val="333333"/>
                </a:solidFill>
                <a:latin typeface="+mj-lt"/>
              </a:rPr>
              <a:t>0</a:t>
            </a:r>
            <a:r>
              <a:rPr lang="vi-VN" dirty="0">
                <a:solidFill>
                  <a:srgbClr val="333333"/>
                </a:solidFill>
                <a:latin typeface="+mj-lt"/>
              </a:rPr>
              <a:t>C và 100</a:t>
            </a:r>
            <a:r>
              <a:rPr lang="vi-VN" baseline="30000" dirty="0">
                <a:solidFill>
                  <a:srgbClr val="333333"/>
                </a:solidFill>
                <a:latin typeface="+mj-lt"/>
              </a:rPr>
              <a:t>0</a:t>
            </a:r>
            <a:r>
              <a:rPr lang="vi-VN" dirty="0">
                <a:solidFill>
                  <a:srgbClr val="333333"/>
                </a:solidFill>
                <a:latin typeface="+mj-lt"/>
              </a:rPr>
              <a:t>C.</a:t>
            </a:r>
          </a:p>
          <a:p>
            <a:pPr algn="just"/>
            <a:r>
              <a:rPr lang="vi-VN" dirty="0" smtClean="0">
                <a:solidFill>
                  <a:srgbClr val="333333"/>
                </a:solidFill>
                <a:latin typeface="+mj-lt"/>
              </a:rPr>
              <a:t>Độ </a:t>
            </a:r>
            <a:r>
              <a:rPr lang="vi-VN" dirty="0">
                <a:solidFill>
                  <a:srgbClr val="333333"/>
                </a:solidFill>
                <a:latin typeface="+mj-lt"/>
              </a:rPr>
              <a:t>nhớt động học ở 40</a:t>
            </a:r>
            <a:r>
              <a:rPr lang="vi-VN" baseline="30000" dirty="0">
                <a:solidFill>
                  <a:srgbClr val="333333"/>
                </a:solidFill>
                <a:latin typeface="+mj-lt"/>
              </a:rPr>
              <a:t>0</a:t>
            </a:r>
            <a:r>
              <a:rPr lang="vi-VN" dirty="0">
                <a:solidFill>
                  <a:srgbClr val="333333"/>
                </a:solidFill>
                <a:latin typeface="+mj-lt"/>
              </a:rPr>
              <a:t>C: là độ nhớt của dầu tại điều kiện nhiệt độ 40</a:t>
            </a:r>
            <a:r>
              <a:rPr lang="vi-VN" baseline="30000" dirty="0">
                <a:solidFill>
                  <a:srgbClr val="333333"/>
                </a:solidFill>
                <a:latin typeface="+mj-lt"/>
              </a:rPr>
              <a:t>0</a:t>
            </a:r>
            <a:r>
              <a:rPr lang="vi-VN" dirty="0">
                <a:solidFill>
                  <a:srgbClr val="333333"/>
                </a:solidFill>
                <a:latin typeface="+mj-lt"/>
              </a:rPr>
              <a:t>C ( Nhiệt độ thông thường, khi khởi động máy).</a:t>
            </a:r>
          </a:p>
          <a:p>
            <a:pPr algn="just"/>
            <a:r>
              <a:rPr lang="vi-VN" dirty="0">
                <a:solidFill>
                  <a:srgbClr val="333333"/>
                </a:solidFill>
                <a:latin typeface="+mj-lt"/>
              </a:rPr>
              <a:t> Độ nhớt động học ở 100</a:t>
            </a:r>
            <a:r>
              <a:rPr lang="vi-VN" baseline="30000" dirty="0">
                <a:solidFill>
                  <a:srgbClr val="333333"/>
                </a:solidFill>
                <a:latin typeface="+mj-lt"/>
              </a:rPr>
              <a:t>0</a:t>
            </a:r>
            <a:r>
              <a:rPr lang="vi-VN" dirty="0">
                <a:solidFill>
                  <a:srgbClr val="333333"/>
                </a:solidFill>
                <a:latin typeface="+mj-lt"/>
              </a:rPr>
              <a:t>C: là độ nhớt của dầu tại điều kiện nhiệt độ 100</a:t>
            </a:r>
            <a:r>
              <a:rPr lang="vi-VN" baseline="30000" dirty="0">
                <a:solidFill>
                  <a:srgbClr val="333333"/>
                </a:solidFill>
                <a:latin typeface="+mj-lt"/>
              </a:rPr>
              <a:t>0</a:t>
            </a:r>
            <a:r>
              <a:rPr lang="vi-VN" dirty="0">
                <a:solidFill>
                  <a:srgbClr val="333333"/>
                </a:solidFill>
                <a:latin typeface="+mj-lt"/>
              </a:rPr>
              <a:t>C (Điều kiện làm việc).</a:t>
            </a:r>
            <a:endParaRPr lang="vi-VN" b="0" i="0" dirty="0">
              <a:solidFill>
                <a:srgbClr val="333333"/>
              </a:solidFill>
              <a:effectLst/>
              <a:latin typeface="+mj-lt"/>
            </a:endParaRPr>
          </a:p>
        </p:txBody>
      </p:sp>
    </p:spTree>
    <p:extLst>
      <p:ext uri="{BB962C8B-B14F-4D97-AF65-F5344CB8AC3E}">
        <p14:creationId xmlns:p14="http://schemas.microsoft.com/office/powerpoint/2010/main" val="36893147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34</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539552" y="1748383"/>
            <a:ext cx="8147248" cy="1200329"/>
          </a:xfrm>
          <a:prstGeom prst="rect">
            <a:avLst/>
          </a:prstGeom>
        </p:spPr>
        <p:txBody>
          <a:bodyPr wrap="square">
            <a:spAutoFit/>
          </a:bodyPr>
          <a:lstStyle/>
          <a:p>
            <a:pPr algn="just"/>
            <a:r>
              <a:rPr lang="vi-VN" b="1" u="sng" dirty="0">
                <a:latin typeface="+mj-lt"/>
              </a:rPr>
              <a:t>2. Chỉ số độ nhớt (VI: Viscosity Index):</a:t>
            </a:r>
            <a:r>
              <a:rPr lang="vi-VN" dirty="0">
                <a:latin typeface="+mj-lt"/>
              </a:rPr>
              <a:t> là đại lượng đặc trưng cho khả năng thay đổi độ nhớt của dầu nhớt theo nhiệt độ. Dầu nhớt có VI càng cao thì càng ít thay đổi độ nhớt theo nhiệt độ và ngược lại. Dầu gốc khoáng (gốc dầu mỏ) thường có VI thấp hơn nhiều so với dầu gốc tổng hợp.</a:t>
            </a:r>
            <a:endParaRPr lang="en-US" dirty="0">
              <a:latin typeface="+mj-lt"/>
            </a:endParaRPr>
          </a:p>
        </p:txBody>
      </p:sp>
      <p:sp>
        <p:nvSpPr>
          <p:cNvPr id="3" name="Rectangle 2"/>
          <p:cNvSpPr/>
          <p:nvPr/>
        </p:nvSpPr>
        <p:spPr>
          <a:xfrm>
            <a:off x="538051" y="3024924"/>
            <a:ext cx="8003232" cy="3139321"/>
          </a:xfrm>
          <a:prstGeom prst="rect">
            <a:avLst/>
          </a:prstGeom>
        </p:spPr>
        <p:txBody>
          <a:bodyPr wrap="square">
            <a:spAutoFit/>
          </a:bodyPr>
          <a:lstStyle/>
          <a:p>
            <a:pPr algn="just"/>
            <a:r>
              <a:rPr lang="vi-VN" b="1" u="sng" dirty="0">
                <a:latin typeface="+mj-lt"/>
              </a:rPr>
              <a:t>3. Tỉ trọng tại 15</a:t>
            </a:r>
            <a:r>
              <a:rPr lang="vi-VN" b="1" u="sng" baseline="30000" dirty="0">
                <a:latin typeface="+mj-lt"/>
              </a:rPr>
              <a:t>0</a:t>
            </a:r>
            <a:r>
              <a:rPr lang="vi-VN" b="1" u="sng" dirty="0">
                <a:latin typeface="+mj-lt"/>
              </a:rPr>
              <a:t>C</a:t>
            </a:r>
            <a:r>
              <a:rPr lang="vi-VN" dirty="0">
                <a:latin typeface="+mj-lt"/>
              </a:rPr>
              <a:t>: là tỉ lệ giữa trọng lượng riêng của dầu so với trọng lượng riêng của nước tại 15</a:t>
            </a:r>
            <a:r>
              <a:rPr lang="vi-VN" baseline="30000" dirty="0">
                <a:latin typeface="+mj-lt"/>
              </a:rPr>
              <a:t>0</a:t>
            </a:r>
            <a:r>
              <a:rPr lang="vi-VN" dirty="0">
                <a:latin typeface="+mj-lt"/>
              </a:rPr>
              <a:t>C.</a:t>
            </a:r>
          </a:p>
          <a:p>
            <a:pPr algn="just"/>
            <a:r>
              <a:rPr lang="vi-VN" dirty="0">
                <a:latin typeface="+mj-lt"/>
              </a:rPr>
              <a:t>Tỉ trọng đặc biệt tại 30</a:t>
            </a:r>
            <a:r>
              <a:rPr lang="vi-VN" baseline="30000" dirty="0">
                <a:latin typeface="+mj-lt"/>
              </a:rPr>
              <a:t>0</a:t>
            </a:r>
            <a:r>
              <a:rPr lang="vi-VN" dirty="0">
                <a:latin typeface="+mj-lt"/>
              </a:rPr>
              <a:t>C: là chỉ tiêu dùng để tính toán khối lượng(lít), trọng lượng(kg) của dầu mỡ tại nhiệt độ bình thường</a:t>
            </a:r>
            <a:r>
              <a:rPr lang="vi-VN" dirty="0" smtClean="0">
                <a:latin typeface="+mj-lt"/>
              </a:rPr>
              <a:t>.</a:t>
            </a:r>
            <a:endParaRPr lang="en-US" dirty="0" smtClean="0">
              <a:latin typeface="+mj-lt"/>
            </a:endParaRPr>
          </a:p>
          <a:p>
            <a:pPr algn="just"/>
            <a:endParaRPr lang="vi-VN" dirty="0">
              <a:latin typeface="+mj-lt"/>
            </a:endParaRPr>
          </a:p>
          <a:p>
            <a:pPr algn="just"/>
            <a:r>
              <a:rPr lang="vi-VN" b="1" u="sng" dirty="0">
                <a:latin typeface="+mj-lt"/>
              </a:rPr>
              <a:t>4. Điểm chớp cháy:</a:t>
            </a:r>
            <a:r>
              <a:rPr lang="vi-VN" dirty="0">
                <a:latin typeface="+mj-lt"/>
              </a:rPr>
              <a:t> là nhiệt độ thấp nhất dưới áp suất khí quyển mà hơi dầu sẽ chớp cháy khi gặp ngọn lửa. Điểm chớp cháy cốc hở dùng để đánh giá nguy cơ cháy của dầu nhớt khi tồn trữ, đong rót; điểm chớp cháy cốc kín dùng để đánh giá tình trạng của dầu nhớt khi đang sử dụng trong máy móc. Đối với cùng một loại dầu nhớt, điểm chớp cháy cốc hở cao hơn điểm chớp cháy cốc kín từ 15 đến 20</a:t>
            </a:r>
            <a:r>
              <a:rPr lang="vi-VN" baseline="30000" dirty="0">
                <a:latin typeface="+mj-lt"/>
              </a:rPr>
              <a:t>o</a:t>
            </a:r>
            <a:r>
              <a:rPr lang="vi-VN" dirty="0">
                <a:latin typeface="+mj-lt"/>
              </a:rPr>
              <a:t>C.</a:t>
            </a:r>
          </a:p>
        </p:txBody>
      </p:sp>
    </p:spTree>
    <p:extLst>
      <p:ext uri="{BB962C8B-B14F-4D97-AF65-F5344CB8AC3E}">
        <p14:creationId xmlns:p14="http://schemas.microsoft.com/office/powerpoint/2010/main" val="8898511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35</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539552" y="1748383"/>
            <a:ext cx="8147248" cy="1200329"/>
          </a:xfrm>
          <a:prstGeom prst="rect">
            <a:avLst/>
          </a:prstGeom>
        </p:spPr>
        <p:txBody>
          <a:bodyPr wrap="square">
            <a:spAutoFit/>
          </a:bodyPr>
          <a:lstStyle/>
          <a:p>
            <a:pPr algn="just"/>
            <a:r>
              <a:rPr lang="vi-VN" b="1" u="sng" dirty="0">
                <a:latin typeface="+mj-lt"/>
              </a:rPr>
              <a:t>5. Điểm đông đặc (Pour point):</a:t>
            </a:r>
            <a:r>
              <a:rPr lang="vi-VN" dirty="0">
                <a:latin typeface="+mj-lt"/>
              </a:rPr>
              <a:t> là nhiệt độ thấp nhất mà dầu nhớt còn có thể rót chảy được. Đây là đặc trưng cho tính chảy của dầu nhớt ở nhiệt độ thấp, rất quan trọng đối với các nước ôn đới vào mùa đông khi xe hoặc thiết bị làm việc ngoài trời phải khởi động trong thời tiết giá lạnh.</a:t>
            </a:r>
            <a:endParaRPr lang="en-US" dirty="0">
              <a:latin typeface="+mj-lt"/>
            </a:endParaRPr>
          </a:p>
        </p:txBody>
      </p:sp>
      <p:sp>
        <p:nvSpPr>
          <p:cNvPr id="3" name="Rectangle 2"/>
          <p:cNvSpPr/>
          <p:nvPr/>
        </p:nvSpPr>
        <p:spPr>
          <a:xfrm>
            <a:off x="538051" y="3024924"/>
            <a:ext cx="8003232" cy="2308324"/>
          </a:xfrm>
          <a:prstGeom prst="rect">
            <a:avLst/>
          </a:prstGeom>
        </p:spPr>
        <p:txBody>
          <a:bodyPr wrap="square">
            <a:spAutoFit/>
          </a:bodyPr>
          <a:lstStyle/>
          <a:p>
            <a:pPr algn="just"/>
            <a:r>
              <a:rPr lang="vi-VN" b="1" u="sng" dirty="0">
                <a:latin typeface="+mj-lt"/>
              </a:rPr>
              <a:t>6. Độ  kiềm tổng (TBN: Total base number)</a:t>
            </a:r>
            <a:r>
              <a:rPr lang="vi-VN" u="sng" dirty="0">
                <a:latin typeface="+mj-lt"/>
              </a:rPr>
              <a:t>:</a:t>
            </a:r>
            <a:r>
              <a:rPr lang="vi-VN" dirty="0">
                <a:latin typeface="+mj-lt"/>
              </a:rPr>
              <a:t> là số đo độ kiềm của dầu nhớt động cơ, tính bằng đơn vị mgKOH/g. Độ kiềm này là do các phụ gia có tính kiềm được pha vào dầu nhớt động cơ để trung hòa các a-xít sinh ra trong quá trình động cơ đốt cháy nhiên liệu và để tẩy rửa làm sạch động cơ. Tùy theo chất lượng nhiên liệu sử dụng (hàm lượng lưu huỳnh trong nhiên liệu) mà phải chọn loại dầu nhớt có độ kiềm tổng thích hợp để đảm bảo chống ăn mòn và làm sạch tốt cho động cơ. Hàm lượng lưu huỳnh càng cao thì độ kiềm tổng của dầu nhớt phải càng lớn.</a:t>
            </a:r>
          </a:p>
        </p:txBody>
      </p:sp>
    </p:spTree>
    <p:extLst>
      <p:ext uri="{BB962C8B-B14F-4D97-AF65-F5344CB8AC3E}">
        <p14:creationId xmlns:p14="http://schemas.microsoft.com/office/powerpoint/2010/main" val="1809471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36</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a:t>
            </a:r>
            <a:r>
              <a:rPr lang="en-US" sz="2800" b="1" dirty="0" err="1">
                <a:solidFill>
                  <a:srgbClr val="002060"/>
                </a:solidFill>
                <a:latin typeface="Times New Roman" pitchFamily="18" charset="0"/>
                <a:cs typeface="Times New Roman" pitchFamily="18" charset="0"/>
              </a:rPr>
              <a:t>T</a:t>
            </a:r>
            <a:r>
              <a:rPr lang="en-US" sz="2800" b="1" dirty="0" err="1" smtClean="0">
                <a:solidFill>
                  <a:srgbClr val="002060"/>
                </a:solidFill>
                <a:latin typeface="Times New Roman" pitchFamily="18" charset="0"/>
                <a:cs typeface="Times New Roman" pitchFamily="18" charset="0"/>
              </a:rPr>
              <a:t>ính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chất</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539552" y="1748383"/>
            <a:ext cx="8147248" cy="2585323"/>
          </a:xfrm>
          <a:prstGeom prst="rect">
            <a:avLst/>
          </a:prstGeom>
        </p:spPr>
        <p:txBody>
          <a:bodyPr wrap="square">
            <a:spAutoFit/>
          </a:bodyPr>
          <a:lstStyle/>
          <a:p>
            <a:pPr algn="just"/>
            <a:r>
              <a:rPr lang="vi-VN" b="1" u="sng" dirty="0">
                <a:latin typeface="+mj-lt"/>
              </a:rPr>
              <a:t>7. Độ a-xít tổng</a:t>
            </a:r>
            <a:r>
              <a:rPr lang="vi-VN" u="sng" dirty="0">
                <a:latin typeface="+mj-lt"/>
              </a:rPr>
              <a:t>:</a:t>
            </a:r>
            <a:r>
              <a:rPr lang="vi-VN" dirty="0">
                <a:latin typeface="+mj-lt"/>
              </a:rPr>
              <a:t> là số đo độ a-xít của dầu nhớt do các thành phần ô-xi hóa của dầu nhớt trong quá trình sử dụng, đơn vị là mgKOH/g. Các loại dầu nhớt công nghiệp (dầu thủy lực, dầu bánh răng, …) thường được sử dụng trong thời gian dài, do đó độ a-xít sẽ tăng dần cùng với mức độ biến chất của dầu. Khi độ a-xít vượt quá một mức giới hạn thì phải thay dầu để ngăn chận ăn mòn và đảm bảo tính năng làm việc của dầu nhớt</a:t>
            </a:r>
            <a:r>
              <a:rPr lang="vi-VN" dirty="0" smtClean="0">
                <a:latin typeface="+mj-lt"/>
              </a:rPr>
              <a:t>.</a:t>
            </a:r>
            <a:endParaRPr lang="en-US" dirty="0" smtClean="0">
              <a:latin typeface="+mj-lt"/>
            </a:endParaRPr>
          </a:p>
          <a:p>
            <a:pPr algn="just"/>
            <a:endParaRPr lang="vi-VN" dirty="0">
              <a:latin typeface="+mj-lt"/>
            </a:endParaRPr>
          </a:p>
          <a:p>
            <a:pPr algn="just"/>
            <a:r>
              <a:rPr lang="vi-VN" b="1" u="sng" dirty="0">
                <a:latin typeface="+mj-lt"/>
              </a:rPr>
              <a:t>8. Hàm lượng nước</a:t>
            </a:r>
            <a:r>
              <a:rPr lang="vi-VN" dirty="0">
                <a:latin typeface="+mj-lt"/>
              </a:rPr>
              <a:t>: Phải &lt; 100 ppm (ppm: Parts per million, nghĩa là trong một triệu đơn vị thì chỉ chấp nhận tối đa 100 đơn vị).,</a:t>
            </a:r>
          </a:p>
        </p:txBody>
      </p:sp>
    </p:spTree>
    <p:extLst>
      <p:ext uri="{BB962C8B-B14F-4D97-AF65-F5344CB8AC3E}">
        <p14:creationId xmlns:p14="http://schemas.microsoft.com/office/powerpoint/2010/main" val="313607824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37</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2290" name="Picture 2" descr="https://cms-i.autodaily.vn/wp-content/uploads/2012/04/A0D_5495-copy.jpg"/>
          <p:cNvPicPr>
            <a:picLocks noChangeAspect="1" noChangeArrowheads="1"/>
          </p:cNvPicPr>
          <p:nvPr/>
        </p:nvPicPr>
        <p:blipFill rotWithShape="1">
          <a:blip r:embed="rId2">
            <a:extLst>
              <a:ext uri="{28A0092B-C50C-407E-A947-70E740481C1C}">
                <a14:useLocalDpi xmlns:a14="http://schemas.microsoft.com/office/drawing/2010/main" val="0"/>
              </a:ext>
            </a:extLst>
          </a:blip>
          <a:srcRect r="25829" b="5021"/>
          <a:stretch/>
        </p:blipFill>
        <p:spPr bwMode="auto">
          <a:xfrm>
            <a:off x="611560" y="1646902"/>
            <a:ext cx="7992888" cy="4580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4278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38</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pic>
        <p:nvPicPr>
          <p:cNvPr id="12290" name="Picture 2" descr="https://cms-i.autodaily.vn/wp-content/uploads/2012/04/A0D_5495-copy.jpg"/>
          <p:cNvPicPr>
            <a:picLocks noChangeAspect="1" noChangeArrowheads="1"/>
          </p:cNvPicPr>
          <p:nvPr/>
        </p:nvPicPr>
        <p:blipFill rotWithShape="1">
          <a:blip r:embed="rId2">
            <a:extLst>
              <a:ext uri="{28A0092B-C50C-407E-A947-70E740481C1C}">
                <a14:useLocalDpi xmlns:a14="http://schemas.microsoft.com/office/drawing/2010/main" val="0"/>
              </a:ext>
            </a:extLst>
          </a:blip>
          <a:srcRect l="42765" t="62334" r="43871" b="9298"/>
          <a:stretch/>
        </p:blipFill>
        <p:spPr bwMode="auto">
          <a:xfrm>
            <a:off x="6671213" y="1294646"/>
            <a:ext cx="1959496" cy="186152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99501" y="1856075"/>
            <a:ext cx="4532331" cy="369332"/>
          </a:xfrm>
          <a:prstGeom prst="rect">
            <a:avLst/>
          </a:prstGeom>
        </p:spPr>
        <p:txBody>
          <a:bodyPr wrap="none">
            <a:spAutoFit/>
          </a:bodyPr>
          <a:lstStyle/>
          <a:p>
            <a:r>
              <a:rPr lang="en-US" dirty="0" smtClean="0">
                <a:solidFill>
                  <a:srgbClr val="202426"/>
                </a:solidFill>
                <a:latin typeface="Arial" panose="020B0604020202020204" pitchFamily="34" charset="0"/>
                <a:cs typeface="Arial" panose="020B0604020202020204" pitchFamily="34" charset="0"/>
              </a:rPr>
              <a:t>C</a:t>
            </a:r>
            <a:r>
              <a:rPr lang="pl-PL" dirty="0" smtClean="0">
                <a:solidFill>
                  <a:srgbClr val="202426"/>
                </a:solidFill>
                <a:latin typeface="Arial" panose="020B0604020202020204" pitchFamily="34" charset="0"/>
                <a:cs typeface="Arial" panose="020B0604020202020204" pitchFamily="34" charset="0"/>
              </a:rPr>
              <a:t>ác </a:t>
            </a:r>
            <a:r>
              <a:rPr lang="pl-PL" dirty="0">
                <a:solidFill>
                  <a:srgbClr val="202426"/>
                </a:solidFill>
                <a:latin typeface="Arial" panose="020B0604020202020204" pitchFamily="34" charset="0"/>
                <a:cs typeface="Arial" panose="020B0604020202020204" pitchFamily="34" charset="0"/>
              </a:rPr>
              <a:t>kí </a:t>
            </a:r>
            <a:r>
              <a:rPr lang="pl-PL" dirty="0" smtClean="0">
                <a:solidFill>
                  <a:srgbClr val="202426"/>
                </a:solidFill>
                <a:latin typeface="Arial" panose="020B0604020202020204" pitchFamily="34" charset="0"/>
                <a:cs typeface="Arial" panose="020B0604020202020204" pitchFamily="34" charset="0"/>
              </a:rPr>
              <a:t>hiệu </a:t>
            </a:r>
            <a:r>
              <a:rPr lang="en-US" dirty="0" smtClean="0">
                <a:solidFill>
                  <a:srgbClr val="202426"/>
                </a:solidFill>
                <a:latin typeface="Arial" panose="020B0604020202020204" pitchFamily="34" charset="0"/>
                <a:cs typeface="Arial" panose="020B0604020202020204" pitchFamily="34" charset="0"/>
              </a:rPr>
              <a:t>SAE </a:t>
            </a:r>
            <a:r>
              <a:rPr lang="pl-PL" dirty="0" smtClean="0">
                <a:solidFill>
                  <a:srgbClr val="202426"/>
                </a:solidFill>
                <a:latin typeface="Arial" panose="020B0604020202020204" pitchFamily="34" charset="0"/>
                <a:cs typeface="Arial" panose="020B0604020202020204" pitchFamily="34" charset="0"/>
              </a:rPr>
              <a:t>20W-50</a:t>
            </a:r>
            <a:r>
              <a:rPr lang="pl-PL" dirty="0">
                <a:solidFill>
                  <a:srgbClr val="202426"/>
                </a:solidFill>
                <a:latin typeface="Arial" panose="020B0604020202020204" pitchFamily="34" charset="0"/>
                <a:cs typeface="Arial" panose="020B0604020202020204" pitchFamily="34" charset="0"/>
              </a:rPr>
              <a:t>, 15W-40; 5W-30.</a:t>
            </a:r>
            <a:endParaRPr lang="en-US" dirty="0">
              <a:latin typeface="Arial" panose="020B0604020202020204" pitchFamily="34" charset="0"/>
              <a:cs typeface="Arial" panose="020B0604020202020204" pitchFamily="34" charset="0"/>
            </a:endParaRPr>
          </a:p>
        </p:txBody>
      </p:sp>
      <p:pic>
        <p:nvPicPr>
          <p:cNvPr id="17412" name="Picture 4" descr="Apollo C2 C3 SAE 5W/30- Dầu Nhớt Ô Tô 100% Tổng Hợp Kéo Dài Tuổi Thọ - Hàng  chính hãng - Dầu nhớt, phụ gia xe máy Thương hiệu RYMAX | XeMayTot.co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347" r="14220"/>
          <a:stretch/>
        </p:blipFill>
        <p:spPr bwMode="auto">
          <a:xfrm>
            <a:off x="3247252" y="2567003"/>
            <a:ext cx="2097404" cy="2936216"/>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Dầu nhớt xe tay ga Castrol Power1 Scooter 5W40 4-AT 800ML (Cao cấp) |  Shopee Việt Na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761" t="6432" r="26112" b="3331"/>
          <a:stretch/>
        </p:blipFill>
        <p:spPr bwMode="auto">
          <a:xfrm>
            <a:off x="799501" y="2468703"/>
            <a:ext cx="1958262" cy="3671741"/>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Đọc hiểu các thông số tiêu chuẩn của dầu nhớt để xác định chất lượng"/>
          <p:cNvPicPr>
            <a:picLocks noChangeAspect="1" noChangeArrowheads="1"/>
          </p:cNvPicPr>
          <p:nvPr/>
        </p:nvPicPr>
        <p:blipFill rotWithShape="1">
          <a:blip r:embed="rId5">
            <a:extLst>
              <a:ext uri="{28A0092B-C50C-407E-A947-70E740481C1C}">
                <a14:useLocalDpi xmlns:a14="http://schemas.microsoft.com/office/drawing/2010/main" val="0"/>
              </a:ext>
            </a:extLst>
          </a:blip>
          <a:srcRect l="16239" r="48481"/>
          <a:stretch/>
        </p:blipFill>
        <p:spPr bwMode="auto">
          <a:xfrm>
            <a:off x="5819226" y="3188084"/>
            <a:ext cx="1739571" cy="3287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3988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39</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611560" y="1916832"/>
            <a:ext cx="7992888" cy="1754326"/>
          </a:xfrm>
          <a:prstGeom prst="rect">
            <a:avLst/>
          </a:prstGeom>
        </p:spPr>
        <p:txBody>
          <a:bodyPr wrap="square">
            <a:spAutoFit/>
          </a:bodyPr>
          <a:lstStyle/>
          <a:p>
            <a:pPr algn="just">
              <a:buFont typeface="Arial" panose="020B0604020202020204" pitchFamily="34" charset="0"/>
              <a:buChar char="•"/>
            </a:pPr>
            <a:r>
              <a:rPr lang="vi-VN" b="1" dirty="0">
                <a:solidFill>
                  <a:srgbClr val="000000"/>
                </a:solidFill>
                <a:latin typeface="roboto"/>
              </a:rPr>
              <a:t>Dầu đơn cấp:</a:t>
            </a:r>
            <a:r>
              <a:rPr lang="vi-VN" dirty="0">
                <a:solidFill>
                  <a:srgbClr val="000080"/>
                </a:solidFill>
                <a:latin typeface="roboto"/>
              </a:rPr>
              <a:t> theo phân loại SAE có ký hiệu là SAE 40; SAE 50… thường được dùng cho các loại động cơ 2 kỳ, máy nông nghiệp, công nghiệp</a:t>
            </a:r>
            <a:r>
              <a:rPr lang="vi-VN" dirty="0" smtClean="0">
                <a:solidFill>
                  <a:srgbClr val="000080"/>
                </a:solidFill>
                <a:latin typeface="roboto"/>
              </a:rPr>
              <a:t>...</a:t>
            </a:r>
            <a:endParaRPr lang="en-US" dirty="0" smtClean="0">
              <a:solidFill>
                <a:srgbClr val="000080"/>
              </a:solidFill>
              <a:latin typeface="roboto"/>
            </a:endParaRPr>
          </a:p>
          <a:p>
            <a:pPr algn="just">
              <a:buFont typeface="Arial" panose="020B0604020202020204" pitchFamily="34" charset="0"/>
              <a:buChar char="•"/>
            </a:pPr>
            <a:endParaRPr lang="vi-VN" dirty="0">
              <a:solidFill>
                <a:srgbClr val="666666"/>
              </a:solidFill>
              <a:latin typeface="SF Pro Text"/>
            </a:endParaRPr>
          </a:p>
          <a:p>
            <a:pPr algn="just">
              <a:buFont typeface="Arial" panose="020B0604020202020204" pitchFamily="34" charset="0"/>
              <a:buChar char="•"/>
            </a:pPr>
            <a:r>
              <a:rPr lang="vi-VN" b="1" dirty="0">
                <a:solidFill>
                  <a:srgbClr val="000000"/>
                </a:solidFill>
                <a:latin typeface="roboto"/>
              </a:rPr>
              <a:t>Dầu đa cấp:</a:t>
            </a:r>
            <a:r>
              <a:rPr lang="vi-VN" dirty="0">
                <a:solidFill>
                  <a:srgbClr val="000080"/>
                </a:solidFill>
                <a:latin typeface="roboto"/>
              </a:rPr>
              <a:t> theo phân loại SAE có ký hiệu là SAE 5W30; 10W30… thường được dùng cho tất cả các loại động cơ, thiết bị trong cả mùa đông và mùa hè.</a:t>
            </a:r>
            <a:endParaRPr lang="vi-VN" b="0" i="0" dirty="0">
              <a:solidFill>
                <a:srgbClr val="666666"/>
              </a:solidFill>
              <a:effectLst/>
              <a:latin typeface="SF Pro Text"/>
            </a:endParaRPr>
          </a:p>
        </p:txBody>
      </p:sp>
      <p:pic>
        <p:nvPicPr>
          <p:cNvPr id="10" name="Picture 6" descr="Dầu nhớt xe tay ga Castrol Power1 Scooter 5W40 4-AT 800ML (Cao cấp) |  Shopee Việt Na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5761" t="6432" r="26112" b="3331"/>
          <a:stretch/>
        </p:blipFill>
        <p:spPr bwMode="auto">
          <a:xfrm>
            <a:off x="1298859" y="3405001"/>
            <a:ext cx="1458903" cy="273544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Đọc hiểu các thông số tiêu chuẩn của dầu nhớt để xác định chất lượng"/>
          <p:cNvPicPr>
            <a:picLocks noChangeAspect="1" noChangeArrowheads="1"/>
          </p:cNvPicPr>
          <p:nvPr/>
        </p:nvPicPr>
        <p:blipFill rotWithShape="1">
          <a:blip r:embed="rId3">
            <a:extLst>
              <a:ext uri="{28A0092B-C50C-407E-A947-70E740481C1C}">
                <a14:useLocalDpi xmlns:a14="http://schemas.microsoft.com/office/drawing/2010/main" val="0"/>
              </a:ext>
            </a:extLst>
          </a:blip>
          <a:srcRect l="16239" r="48481"/>
          <a:stretch/>
        </p:blipFill>
        <p:spPr bwMode="auto">
          <a:xfrm>
            <a:off x="5580112" y="3435508"/>
            <a:ext cx="1421549" cy="2686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5066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40</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611560" y="1916832"/>
            <a:ext cx="7992888" cy="3416320"/>
          </a:xfrm>
          <a:prstGeom prst="rect">
            <a:avLst/>
          </a:prstGeom>
        </p:spPr>
        <p:txBody>
          <a:bodyPr wrap="square">
            <a:spAutoFit/>
          </a:bodyPr>
          <a:lstStyle/>
          <a:p>
            <a:pPr algn="just">
              <a:buFont typeface="Arial" panose="020B0604020202020204" pitchFamily="34" charset="0"/>
              <a:buChar char="•"/>
            </a:pPr>
            <a:r>
              <a:rPr lang="en-US" dirty="0">
                <a:latin typeface="Arial" panose="020B0604020202020204" pitchFamily="34" charset="0"/>
                <a:cs typeface="Arial" panose="020B0604020202020204" pitchFamily="34" charset="0"/>
              </a:rPr>
              <a:t>SAE stands for the Society of Automotive </a:t>
            </a:r>
            <a:r>
              <a:rPr lang="en-US" dirty="0" smtClean="0">
                <a:latin typeface="Arial" panose="020B0604020202020204" pitchFamily="34" charset="0"/>
                <a:cs typeface="Arial" panose="020B0604020202020204" pitchFamily="34" charset="0"/>
              </a:rPr>
              <a:t>Engineers</a:t>
            </a:r>
            <a:endParaRPr lang="en-US" dirty="0">
              <a:latin typeface="Arial" panose="020B0604020202020204" pitchFamily="34" charset="0"/>
              <a:cs typeface="Arial" panose="020B0604020202020204" pitchFamily="34" charset="0"/>
            </a:endParaRPr>
          </a:p>
          <a:p>
            <a:pPr algn="just">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algn="just"/>
            <a:r>
              <a:rPr lang="vi-VN" dirty="0" smtClean="0">
                <a:latin typeface="Arial" panose="020B0604020202020204" pitchFamily="34" charset="0"/>
                <a:cs typeface="Arial" panose="020B0604020202020204" pitchFamily="34" charset="0"/>
              </a:rPr>
              <a:t>SAE </a:t>
            </a:r>
            <a:r>
              <a:rPr lang="vi-VN" dirty="0">
                <a:latin typeface="Arial" panose="020B0604020202020204" pitchFamily="34" charset="0"/>
                <a:cs typeface="Arial" panose="020B0604020202020204" pitchFamily="34" charset="0"/>
              </a:rPr>
              <a:t>là viết tắt của Hiệp hội Kỹ sư Ô tô, một tổ chức đặt ra các yêu cầu về nhiệt độ được sử dụng để đánh giá loại dầu. Ký hiệu SAE cho thấy dầu đáp ứng các yêu cầu đó, cho phép đồng nhất các tiêu chuẩn kỹ thuật của dầu động cơ</a:t>
            </a:r>
            <a:r>
              <a:rPr lang="vi-VN"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pPr algn="just"/>
            <a:endParaRPr lang="en-US" b="0" i="0" dirty="0">
              <a:solidFill>
                <a:srgbClr val="666666"/>
              </a:solidFill>
              <a:effectLst/>
              <a:latin typeface="Arial" panose="020B0604020202020204" pitchFamily="34" charset="0"/>
              <a:cs typeface="Arial" panose="020B0604020202020204" pitchFamily="34" charset="0"/>
            </a:endParaRPr>
          </a:p>
          <a:p>
            <a:pPr algn="just"/>
            <a:r>
              <a:rPr lang="en-US" dirty="0">
                <a:solidFill>
                  <a:srgbClr val="202426"/>
                </a:solidFill>
                <a:latin typeface="Arial" panose="020B0604020202020204" pitchFamily="34" charset="0"/>
                <a:cs typeface="Arial" panose="020B0604020202020204" pitchFamily="34" charset="0"/>
              </a:rPr>
              <a:t>C</a:t>
            </a:r>
            <a:r>
              <a:rPr lang="pl-PL" dirty="0">
                <a:solidFill>
                  <a:srgbClr val="202426"/>
                </a:solidFill>
                <a:latin typeface="Arial" panose="020B0604020202020204" pitchFamily="34" charset="0"/>
                <a:cs typeface="Arial" panose="020B0604020202020204" pitchFamily="34" charset="0"/>
              </a:rPr>
              <a:t>ác kí </a:t>
            </a:r>
            <a:r>
              <a:rPr lang="pl-PL" dirty="0" smtClean="0">
                <a:solidFill>
                  <a:srgbClr val="202426"/>
                </a:solidFill>
                <a:latin typeface="Arial" panose="020B0604020202020204" pitchFamily="34" charset="0"/>
                <a:cs typeface="Arial" panose="020B0604020202020204" pitchFamily="34" charset="0"/>
              </a:rPr>
              <a:t>hiệu</a:t>
            </a:r>
            <a:r>
              <a:rPr lang="en-US" dirty="0" smtClean="0">
                <a:solidFill>
                  <a:srgbClr val="202426"/>
                </a:solidFill>
                <a:latin typeface="Arial" panose="020B0604020202020204" pitchFamily="34" charset="0"/>
                <a:cs typeface="Arial" panose="020B0604020202020204" pitchFamily="34" charset="0"/>
              </a:rPr>
              <a:t> </a:t>
            </a:r>
            <a:r>
              <a:rPr lang="pl-PL" dirty="0">
                <a:solidFill>
                  <a:srgbClr val="202426"/>
                </a:solidFill>
                <a:latin typeface="Arial" panose="020B0604020202020204" pitchFamily="34" charset="0"/>
                <a:cs typeface="Arial" panose="020B0604020202020204" pitchFamily="34" charset="0"/>
              </a:rPr>
              <a:t>20W-50, 15W-40; 5W-30 </a:t>
            </a:r>
            <a:r>
              <a:rPr lang="en-US" dirty="0" smtClean="0">
                <a:solidFill>
                  <a:srgbClr val="202426"/>
                </a:solidFill>
                <a:latin typeface="Arial" panose="020B0604020202020204" pitchFamily="34" charset="0"/>
                <a:cs typeface="Arial" panose="020B0604020202020204" pitchFamily="34" charset="0"/>
              </a:rPr>
              <a:t>l</a:t>
            </a:r>
            <a:r>
              <a:rPr lang="vi-VN" dirty="0" smtClean="0">
                <a:latin typeface="Arial" panose="020B0604020202020204" pitchFamily="34" charset="0"/>
                <a:cs typeface="Arial" panose="020B0604020202020204" pitchFamily="34" charset="0"/>
              </a:rPr>
              <a:t>à </a:t>
            </a:r>
            <a:r>
              <a:rPr lang="vi-VN" dirty="0">
                <a:latin typeface="Arial" panose="020B0604020202020204" pitchFamily="34" charset="0"/>
                <a:cs typeface="Arial" panose="020B0604020202020204" pitchFamily="34" charset="0"/>
              </a:rPr>
              <a:t>chỉ số độ nhớt ứng với điều kiện khí hậu lạnh; còn chỉ số đứng </a:t>
            </a:r>
            <a:r>
              <a:rPr lang="vi-VN" dirty="0" smtClean="0">
                <a:latin typeface="Arial" panose="020B0604020202020204" pitchFamily="34" charset="0"/>
                <a:cs typeface="Arial" panose="020B0604020202020204" pitchFamily="34" charset="0"/>
              </a:rPr>
              <a:t>sau </a:t>
            </a:r>
            <a:r>
              <a:rPr lang="vi-VN" dirty="0">
                <a:latin typeface="Arial" panose="020B0604020202020204" pitchFamily="34" charset="0"/>
                <a:cs typeface="Arial" panose="020B0604020202020204" pitchFamily="34" charset="0"/>
              </a:rPr>
              <a:t>là chỉ số độ nhớt tương ứng với điều kiên khí hậu </a:t>
            </a:r>
            <a:r>
              <a:rPr lang="vi-VN" dirty="0" smtClean="0">
                <a:latin typeface="Arial" panose="020B0604020202020204" pitchFamily="34" charset="0"/>
                <a:cs typeface="Arial" panose="020B0604020202020204" pitchFamily="34" charset="0"/>
              </a:rPr>
              <a:t>nóng. </a:t>
            </a:r>
            <a:endParaRPr lang="en-US" dirty="0" smtClean="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a:p>
            <a:pPr algn="just"/>
            <a:r>
              <a:rPr lang="vi-VN" dirty="0" smtClean="0">
                <a:latin typeface="Arial" panose="020B0604020202020204" pitchFamily="34" charset="0"/>
                <a:cs typeface="Arial" panose="020B0604020202020204" pitchFamily="34" charset="0"/>
              </a:rPr>
              <a:t>Số </a:t>
            </a:r>
            <a:r>
              <a:rPr lang="vi-VN" dirty="0">
                <a:latin typeface="Arial" panose="020B0604020202020204" pitchFamily="34" charset="0"/>
                <a:cs typeface="Arial" panose="020B0604020202020204" pitchFamily="34" charset="0"/>
              </a:rPr>
              <a:t>càng lớn thì độ đặc của nhớt càng cao </a:t>
            </a:r>
            <a:endParaRPr lang="vi-VN" b="0" i="0" dirty="0">
              <a:solidFill>
                <a:srgbClr val="666666"/>
              </a:solidFill>
              <a:effectLst/>
              <a:latin typeface="Arial" panose="020B0604020202020204" pitchFamily="34" charset="0"/>
              <a:cs typeface="Arial" panose="020B0604020202020204" pitchFamily="34" charset="0"/>
            </a:endParaRPr>
          </a:p>
        </p:txBody>
      </p:sp>
      <p:pic>
        <p:nvPicPr>
          <p:cNvPr id="12" name="Picture 4" descr="Apollo C2 C3 SAE 5W/30- Dầu Nhớt Ô Tô 100% Tổng Hợp Kéo Dài Tuổi Thọ - Hàng  chính hãng - Dầu nhớt, phụ gia xe máy Thương hiệu RYMAX | XeMayTot.co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347" r="14220"/>
          <a:stretch/>
        </p:blipFill>
        <p:spPr bwMode="auto">
          <a:xfrm>
            <a:off x="6335163" y="4518892"/>
            <a:ext cx="1431605" cy="200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7265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7732939" cy="3139321"/>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Có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loại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tiêu</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chuẩn</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bao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bì</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nhớt</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API </a:t>
            </a:r>
            <a:r>
              <a:rPr lang="en-US" dirty="0">
                <a:latin typeface="Arial" panose="020B0604020202020204" pitchFamily="34" charset="0"/>
                <a:cs typeface="Arial" panose="020B0604020202020204" pitchFamily="34" charset="0"/>
              </a:rPr>
              <a:t>(American Petroleum Institute)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ACEA </a:t>
            </a:r>
            <a:r>
              <a:rPr lang="en-US" dirty="0">
                <a:latin typeface="Arial" panose="020B0604020202020204" pitchFamily="34" charset="0"/>
                <a:cs typeface="Arial" panose="020B0604020202020204" pitchFamily="34" charset="0"/>
              </a:rPr>
              <a:t>(Association des </a:t>
            </a:r>
            <a:r>
              <a:rPr lang="en-US" dirty="0" err="1">
                <a:latin typeface="Arial" panose="020B0604020202020204" pitchFamily="34" charset="0"/>
                <a:cs typeface="Arial" panose="020B0604020202020204" pitchFamily="34" charset="0"/>
              </a:rPr>
              <a:t>Constructeurs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Europeens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d'Automobiles</a:t>
            </a:r>
            <a:r>
              <a:rPr lang="en-US" dirty="0" smtClean="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C</a:t>
            </a:r>
            <a:r>
              <a:rPr lang="en-US" dirty="0" err="1" smtClean="0">
                <a:latin typeface="Arial" panose="020B0604020202020204" pitchFamily="34" charset="0"/>
                <a:cs typeface="Arial" panose="020B0604020202020204" pitchFamily="34" charset="0"/>
              </a:rPr>
              <a:t>hỉ</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số</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này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Phẩm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chất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nhớt</a:t>
            </a:r>
            <a:r>
              <a:rPr lang="en-US" dirty="0">
                <a:latin typeface="Arial" panose="020B0604020202020204" pitchFamily="34" charset="0"/>
                <a:cs typeface="Arial" panose="020B0604020202020204" pitchFamily="34" charset="0"/>
              </a:rPr>
              <a:t> hay </a:t>
            </a:r>
            <a:r>
              <a:rPr lang="en-US" dirty="0" err="1">
                <a:latin typeface="Arial" panose="020B0604020202020204" pitchFamily="34" charset="0"/>
                <a:cs typeface="Arial" panose="020B0604020202020204" pitchFamily="34" charset="0"/>
              </a:rPr>
              <a:t>Cấp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nhớt</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C</a:t>
            </a:r>
            <a:r>
              <a:rPr lang="en-US" dirty="0" err="1" smtClean="0">
                <a:latin typeface="Arial" panose="020B0604020202020204" pitchFamily="34" charset="0"/>
                <a:cs typeface="Arial" panose="020B0604020202020204" pitchFamily="34" charset="0"/>
              </a:rPr>
              <a:t>ấp</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nhớt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càng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cao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thì</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phụ</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gia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càng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nhiều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cao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cấp</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r>
              <a:rPr lang="en-US" dirty="0" err="1" smtClean="0">
                <a:latin typeface="Arial" panose="020B0604020202020204" pitchFamily="34" charset="0"/>
                <a:cs typeface="Arial" panose="020B0604020202020204" pitchFamily="34" charset="0"/>
              </a:rPr>
              <a:t>đáp</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ứng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yêu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cầu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khắc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nghiệt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chi </a:t>
            </a:r>
            <a:r>
              <a:rPr lang="en-US" dirty="0" err="1">
                <a:latin typeface="Arial" panose="020B0604020202020204" pitchFamily="34" charset="0"/>
                <a:cs typeface="Arial" panose="020B0604020202020204" pitchFamily="34" charset="0"/>
              </a:rPr>
              <a:t>tiết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máy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đời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mới</a:t>
            </a:r>
            <a:r>
              <a:rPr lang="en-US"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431384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8164987" cy="3139321"/>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API</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API chia </a:t>
            </a:r>
            <a:r>
              <a:rPr lang="vi-VN" dirty="0" smtClean="0">
                <a:latin typeface="Arial" panose="020B0604020202020204" pitchFamily="34" charset="0"/>
                <a:cs typeface="Arial" panose="020B0604020202020204" pitchFamily="34" charset="0"/>
              </a:rPr>
              <a:t>các </a:t>
            </a:r>
            <a:r>
              <a:rPr lang="vi-VN" dirty="0">
                <a:latin typeface="Arial" panose="020B0604020202020204" pitchFamily="34" charset="0"/>
                <a:cs typeface="Arial" panose="020B0604020202020204" pitchFamily="34" charset="0"/>
              </a:rPr>
              <a:t>loại xe du </a:t>
            </a:r>
            <a:r>
              <a:rPr lang="vi-VN" dirty="0" smtClean="0">
                <a:latin typeface="Arial" panose="020B0604020202020204" pitchFamily="34" charset="0"/>
                <a:cs typeface="Arial" panose="020B0604020202020204" pitchFamily="34" charset="0"/>
              </a:rPr>
              <a:t>lịch</a:t>
            </a:r>
            <a:r>
              <a:rPr lang="en-US"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thành </a:t>
            </a:r>
            <a:r>
              <a:rPr lang="vi-VN" dirty="0">
                <a:latin typeface="Arial" panose="020B0604020202020204" pitchFamily="34" charset="0"/>
                <a:cs typeface="Arial" panose="020B0604020202020204" pitchFamily="34" charset="0"/>
              </a:rPr>
              <a:t>2 loại: </a:t>
            </a:r>
            <a:endParaRPr lang="en-US"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S </a:t>
            </a:r>
            <a:r>
              <a:rPr lang="vi-VN" dirty="0">
                <a:latin typeface="Arial" panose="020B0604020202020204" pitchFamily="34" charset="0"/>
                <a:cs typeface="Arial" panose="020B0604020202020204" pitchFamily="34" charset="0"/>
              </a:rPr>
              <a:t>= động cơ xăng; </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C </a:t>
            </a:r>
            <a:r>
              <a:rPr lang="vi-VN" dirty="0">
                <a:latin typeface="Arial" panose="020B0604020202020204" pitchFamily="34" charset="0"/>
                <a:cs typeface="Arial" panose="020B0604020202020204" pitchFamily="34" charset="0"/>
              </a:rPr>
              <a:t>= Động cơ Diesel. </a:t>
            </a:r>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r>
              <a:rPr lang="vi-VN" dirty="0" smtClean="0">
                <a:latin typeface="Arial" panose="020B0604020202020204" pitchFamily="34" charset="0"/>
                <a:cs typeface="Arial" panose="020B0604020202020204" pitchFamily="34" charset="0"/>
              </a:rPr>
              <a:t>Hầu </a:t>
            </a:r>
            <a:r>
              <a:rPr lang="vi-VN" dirty="0">
                <a:latin typeface="Arial" panose="020B0604020202020204" pitchFamily="34" charset="0"/>
                <a:cs typeface="Arial" panose="020B0604020202020204" pitchFamily="34" charset="0"/>
              </a:rPr>
              <a:t>hết các loại nhớt hiện tại đều mang đủ hai chuẩn S (Xăng) và C (Diesel).</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733025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43</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8164987" cy="4247317"/>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API</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b="1" dirty="0" smtClean="0">
                <a:latin typeface="Arial" panose="020B0604020202020204" pitchFamily="34" charset="0"/>
                <a:cs typeface="Arial" panose="020B0604020202020204" pitchFamily="34" charset="0"/>
              </a:rPr>
              <a:t>XĂNG</a:t>
            </a:r>
            <a:endParaRPr lang="en-US" b="1" dirty="0" smtClean="0">
              <a:latin typeface="Arial" panose="020B0604020202020204" pitchFamily="34" charset="0"/>
              <a:cs typeface="Arial" panose="020B0604020202020204" pitchFamily="34" charset="0"/>
            </a:endParaRPr>
          </a:p>
          <a:p>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Theo thứ tự chữ cái đi sau chữ </a:t>
            </a:r>
            <a:r>
              <a:rPr lang="vi-VN" b="1" dirty="0">
                <a:latin typeface="Arial" panose="020B0604020202020204" pitchFamily="34" charset="0"/>
                <a:cs typeface="Arial" panose="020B0604020202020204" pitchFamily="34" charset="0"/>
              </a:rPr>
              <a:t>S, </a:t>
            </a:r>
            <a:r>
              <a:rPr lang="vi-VN" dirty="0">
                <a:latin typeface="Arial" panose="020B0604020202020204" pitchFamily="34" charset="0"/>
                <a:cs typeface="Arial" panose="020B0604020202020204" pitchFamily="34" charset="0"/>
              </a:rPr>
              <a:t>ví dụ </a:t>
            </a:r>
            <a:r>
              <a:rPr lang="vi-VN" b="1" dirty="0">
                <a:latin typeface="Arial" panose="020B0604020202020204" pitchFamily="34" charset="0"/>
                <a:cs typeface="Arial" panose="020B0604020202020204" pitchFamily="34" charset="0"/>
              </a:rPr>
              <a:t>SG – SH – SJ – SF – SL – </a:t>
            </a:r>
            <a:r>
              <a:rPr lang="vi-VN" b="1" dirty="0" smtClean="0">
                <a:latin typeface="Arial" panose="020B0604020202020204" pitchFamily="34" charset="0"/>
                <a:cs typeface="Arial" panose="020B0604020202020204" pitchFamily="34" charset="0"/>
              </a:rPr>
              <a:t>SN</a:t>
            </a:r>
            <a:r>
              <a:rPr lang="vi-VN" dirty="0" smtClean="0">
                <a:latin typeface="Arial" panose="020B0604020202020204" pitchFamily="34" charset="0"/>
                <a:cs typeface="Arial" panose="020B0604020202020204" pitchFamily="34" charset="0"/>
              </a:rPr>
              <a:t>…</a:t>
            </a:r>
            <a:r>
              <a:rPr lang="en-US" dirty="0" smtClean="0">
                <a:latin typeface="Arial" panose="020B0604020202020204" pitchFamily="34" charset="0"/>
                <a:cs typeface="Arial" panose="020B0604020202020204" pitchFamily="34" charset="0"/>
              </a:rPr>
              <a:t>(A-Z)</a:t>
            </a:r>
            <a:r>
              <a:rPr lang="vi-VN" dirty="0" smtClean="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pPr algn="just"/>
            <a:r>
              <a:rPr lang="vi-VN" dirty="0" smtClean="0">
                <a:latin typeface="Arial" panose="020B0604020202020204" pitchFamily="34" charset="0"/>
                <a:cs typeface="Arial" panose="020B0604020202020204" pitchFamily="34" charset="0"/>
              </a:rPr>
              <a:t>Các </a:t>
            </a:r>
            <a:r>
              <a:rPr lang="vi-VN" dirty="0">
                <a:latin typeface="Arial" panose="020B0604020202020204" pitchFamily="34" charset="0"/>
                <a:cs typeface="Arial" panose="020B0604020202020204" pitchFamily="34" charset="0"/>
              </a:rPr>
              <a:t>cấp độ cũ hơn SL hầu như đã không còn được sử dụng. Mặc dù các cấp độ đó có thể phù hợp với một số dòng xe cũ nhưng sẽ không giúp bảo vệ động cơ cũng như không cho được hiệu suất làm việc tốt như các cấp SL, SN và SM</a:t>
            </a:r>
            <a:r>
              <a:rPr lang="vi-VN"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pPr algn="just"/>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33999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44</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8164987" cy="2862322"/>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API</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b="1" dirty="0">
                <a:latin typeface="Arial" panose="020B0604020202020204" pitchFamily="34" charset="0"/>
                <a:cs typeface="Arial" panose="020B0604020202020204" pitchFamily="34" charset="0"/>
              </a:rPr>
              <a:t>DIESEL</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Theo thứ tự chữ cái đi sau chữ </a:t>
            </a:r>
            <a:r>
              <a:rPr lang="vi-VN" b="1" dirty="0">
                <a:latin typeface="Arial" panose="020B0604020202020204" pitchFamily="34" charset="0"/>
                <a:cs typeface="Arial" panose="020B0604020202020204" pitchFamily="34" charset="0"/>
              </a:rPr>
              <a:t>C, </a:t>
            </a:r>
            <a:r>
              <a:rPr lang="vi-VN" dirty="0">
                <a:latin typeface="Arial" panose="020B0604020202020204" pitchFamily="34" charset="0"/>
                <a:cs typeface="Arial" panose="020B0604020202020204" pitchFamily="34" charset="0"/>
              </a:rPr>
              <a:t>ví dụ </a:t>
            </a:r>
            <a:r>
              <a:rPr lang="vi-VN" b="1" dirty="0">
                <a:latin typeface="Arial" panose="020B0604020202020204" pitchFamily="34" charset="0"/>
                <a:cs typeface="Arial" panose="020B0604020202020204" pitchFamily="34" charset="0"/>
              </a:rPr>
              <a:t>CD – CE – CF4 – CF – CF2</a:t>
            </a:r>
            <a:r>
              <a:rPr lang="vi-VN" dirty="0">
                <a:latin typeface="Arial" panose="020B0604020202020204" pitchFamily="34" charset="0"/>
                <a:cs typeface="Arial" panose="020B0604020202020204" pitchFamily="34" charset="0"/>
              </a:rPr>
              <a:t>…Các cấp độ trước CF4 đã lỗi thời, có thể vẫn được dùng cho một số dòng xe nhưng sẽ không cho hiệu suất cao như các cấp độ sau này.</a:t>
            </a:r>
            <a:br>
              <a:rPr lang="vi-VN"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97643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45</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4132539" cy="2862322"/>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ACEA</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Đây là cấp độ chuẩn châu Âu, tương đương với API của Mĩ nhưng chi tiết hơn. Trong đó A = Xăng, B = Diesel, C = Mức tương thích các chất xúc tác (SAPS thấp: tro sulphate, phốt pho và sulphur).</a:t>
            </a:r>
            <a:endParaRPr lang="en-US" dirty="0">
              <a:latin typeface="Arial" panose="020B0604020202020204" pitchFamily="34" charset="0"/>
              <a:cs typeface="Arial" panose="020B0604020202020204" pitchFamily="34" charset="0"/>
            </a:endParaRPr>
          </a:p>
        </p:txBody>
      </p:sp>
      <p:pic>
        <p:nvPicPr>
          <p:cNvPr id="18434" name="Picture 2" descr="CAO CẤP } Dầu nhớt động cơ Diesel (xe chạy máy dầu ) gốc tổng hợp đặc biệt  có tiêu chuẩn ACEA C3 Kixx D1 C3 5W30 5L. | Shopee Việt Nam"/>
          <p:cNvPicPr>
            <a:picLocks noChangeAspect="1" noChangeArrowheads="1"/>
          </p:cNvPicPr>
          <p:nvPr/>
        </p:nvPicPr>
        <p:blipFill rotWithShape="1">
          <a:blip r:embed="rId2">
            <a:extLst>
              <a:ext uri="{28A0092B-C50C-407E-A947-70E740481C1C}">
                <a14:useLocalDpi xmlns:a14="http://schemas.microsoft.com/office/drawing/2010/main" val="0"/>
              </a:ext>
            </a:extLst>
          </a:blip>
          <a:srcRect r="19100"/>
          <a:stretch/>
        </p:blipFill>
        <p:spPr bwMode="auto">
          <a:xfrm>
            <a:off x="4942384" y="1754550"/>
            <a:ext cx="3744416" cy="4628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18464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46</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8344499" cy="4247317"/>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ACEA</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t>Không như chuẩn API, chuẩn ACEA phân chia theo hiệu suât và ứng dụng như sau:</a:t>
            </a:r>
            <a:br>
              <a:rPr lang="vi-VN" dirty="0"/>
            </a:br>
            <a:r>
              <a:rPr lang="vi-VN" dirty="0"/>
              <a:t/>
            </a:r>
            <a:br>
              <a:rPr lang="vi-VN" dirty="0"/>
            </a:br>
            <a:r>
              <a:rPr lang="vi-VN" b="1" dirty="0"/>
              <a:t>A1</a:t>
            </a:r>
            <a:r>
              <a:rPr lang="vi-VN" dirty="0"/>
              <a:t> tiết kiệm nhiên liệu</a:t>
            </a:r>
            <a:br>
              <a:rPr lang="vi-VN" dirty="0"/>
            </a:br>
            <a:r>
              <a:rPr lang="vi-VN" b="1" dirty="0"/>
              <a:t>A2</a:t>
            </a:r>
            <a:r>
              <a:rPr lang="vi-VN" dirty="0"/>
              <a:t> hiệu suất chuẩn (hiện nay không còn được sử dụng)</a:t>
            </a:r>
            <a:br>
              <a:rPr lang="vi-VN" dirty="0"/>
            </a:br>
            <a:r>
              <a:rPr lang="vi-VN" b="1" dirty="0"/>
              <a:t>A3</a:t>
            </a:r>
            <a:r>
              <a:rPr lang="vi-VN" dirty="0"/>
              <a:t> hiệu suất cao</a:t>
            </a:r>
            <a:br>
              <a:rPr lang="vi-VN" dirty="0"/>
            </a:br>
            <a:r>
              <a:rPr lang="vi-VN" b="1" dirty="0"/>
              <a:t>A4</a:t>
            </a:r>
            <a:r>
              <a:rPr lang="vi-VN" dirty="0"/>
              <a:t> chuẩn bị cho các dòng động cơ bơm trực tiếp sẽ xuất hiện sau này</a:t>
            </a:r>
            <a:br>
              <a:rPr lang="vi-VN" dirty="0"/>
            </a:br>
            <a:r>
              <a:rPr lang="vi-VN" b="1" dirty="0"/>
              <a:t>A5</a:t>
            </a:r>
            <a:r>
              <a:rPr lang="vi-VN" dirty="0"/>
              <a:t> Kết hợp A1 và A3</a:t>
            </a:r>
            <a:br>
              <a:rPr lang="vi-VN" dirty="0"/>
            </a:br>
            <a:r>
              <a:rPr lang="vi-VN" dirty="0"/>
              <a:t/>
            </a:r>
            <a:br>
              <a:rPr lang="vi-VN" dirty="0"/>
            </a:br>
            <a:r>
              <a:rPr lang="vi-VN" b="1" dirty="0"/>
              <a:t>B1</a:t>
            </a:r>
            <a:r>
              <a:rPr lang="vi-VN" dirty="0"/>
              <a:t> tiết kiệm nhiên liệu</a:t>
            </a:r>
            <a:br>
              <a:rPr lang="vi-VN" dirty="0"/>
            </a:br>
            <a:r>
              <a:rPr lang="vi-VN" dirty="0"/>
              <a:t/>
            </a:r>
            <a:br>
              <a:rPr lang="vi-VN" dirty="0"/>
            </a:b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650840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47</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8344499" cy="4801314"/>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endParaRPr lang="en-US" b="1" dirty="0" smtClean="0">
              <a:latin typeface="Arial" panose="020B0604020202020204" pitchFamily="34" charset="0"/>
              <a:cs typeface="Arial" panose="020B0604020202020204" pitchFamily="34" charset="0"/>
            </a:endParaRPr>
          </a:p>
          <a:p>
            <a:r>
              <a:rPr lang="vi-VN" b="1" dirty="0">
                <a:latin typeface="Arial" panose="020B0604020202020204" pitchFamily="34" charset="0"/>
                <a:cs typeface="Arial" panose="020B0604020202020204" pitchFamily="34" charset="0"/>
              </a:rPr>
              <a:t>Chuẩn ACEA</a:t>
            </a: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t>Không như chuẩn API, chuẩn ACEA phân chia theo hiệu suât và ứng dụng như sau:</a:t>
            </a:r>
            <a:br>
              <a:rPr lang="vi-VN" dirty="0"/>
            </a:br>
            <a:r>
              <a:rPr lang="vi-VN" dirty="0"/>
              <a:t/>
            </a:r>
            <a:br>
              <a:rPr lang="vi-VN" dirty="0"/>
            </a:br>
            <a:r>
              <a:rPr lang="vi-VN" b="1" dirty="0"/>
              <a:t>B2</a:t>
            </a:r>
            <a:r>
              <a:rPr lang="vi-VN" dirty="0"/>
              <a:t> hiệu suất chuẩn (hiện nay không còn được sử dụng)</a:t>
            </a:r>
            <a:br>
              <a:rPr lang="vi-VN" dirty="0"/>
            </a:br>
            <a:r>
              <a:rPr lang="vi-VN" b="1" dirty="0"/>
              <a:t>B3</a:t>
            </a:r>
            <a:r>
              <a:rPr lang="vi-VN" dirty="0"/>
              <a:t> hiệu suất cao</a:t>
            </a:r>
            <a:br>
              <a:rPr lang="vi-VN" dirty="0"/>
            </a:br>
            <a:r>
              <a:rPr lang="vi-VN" b="1" dirty="0"/>
              <a:t>B4</a:t>
            </a:r>
            <a:r>
              <a:rPr lang="vi-VN" dirty="0"/>
              <a:t> chuẩn bị cho các dòng động cơ bơm trực tiếp sẽ xuất hiện sau này</a:t>
            </a:r>
            <a:br>
              <a:rPr lang="vi-VN" dirty="0"/>
            </a:br>
            <a:r>
              <a:rPr lang="vi-VN" b="1" dirty="0"/>
              <a:t>B5</a:t>
            </a:r>
            <a:r>
              <a:rPr lang="vi-VN" dirty="0"/>
              <a:t> Kết hợp B1 và B3/B4</a:t>
            </a:r>
            <a:br>
              <a:rPr lang="vi-VN" dirty="0"/>
            </a:br>
            <a:r>
              <a:rPr lang="vi-VN" dirty="0"/>
              <a:t/>
            </a:r>
            <a:br>
              <a:rPr lang="vi-VN" dirty="0"/>
            </a:br>
            <a:r>
              <a:rPr lang="vi-VN" b="1" dirty="0"/>
              <a:t>C1-04</a:t>
            </a:r>
            <a:r>
              <a:rPr lang="vi-VN" dirty="0"/>
              <a:t> Cho động cơ xăng và Diesel nhẹ dựa trên chuẩn A5/B5-04 SAPS thấp</a:t>
            </a:r>
            <a:br>
              <a:rPr lang="vi-VN" dirty="0"/>
            </a:br>
            <a:r>
              <a:rPr lang="vi-VN" dirty="0"/>
              <a:t/>
            </a:r>
            <a:br>
              <a:rPr lang="vi-VN" dirty="0"/>
            </a:br>
            <a:r>
              <a:rPr lang="vi-VN" b="1" dirty="0"/>
              <a:t>C2-04</a:t>
            </a:r>
            <a:r>
              <a:rPr lang="vi-VN" dirty="0"/>
              <a:t> Cho động cơ xăng và Diesel nhẹ dựa trên chuẩn A5/B5-04 SAPS trung bình</a:t>
            </a:r>
            <a:br>
              <a:rPr lang="vi-VN" dirty="0"/>
            </a:br>
            <a:r>
              <a:rPr lang="vi-VN" dirty="0"/>
              <a:t/>
            </a:r>
            <a:br>
              <a:rPr lang="vi-VN" dirty="0"/>
            </a:br>
            <a:r>
              <a:rPr lang="vi-VN" b="1" dirty="0"/>
              <a:t>C3-04</a:t>
            </a:r>
            <a:r>
              <a:rPr lang="vi-VN" dirty="0"/>
              <a:t> Cho động cơ xăng và Diesel nhẹ dựa trên chuẩn A5/B5-04 SAPS trung bình. HTHS cao hơn cho hiệu năng làm việc tốt hơn..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289847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48</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610295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5.1 Ý </a:t>
            </a:r>
            <a:r>
              <a:rPr lang="en-US" sz="2800" b="1" dirty="0" err="1" smtClean="0">
                <a:solidFill>
                  <a:srgbClr val="002060"/>
                </a:solidFill>
                <a:latin typeface="Times New Roman" pitchFamily="18" charset="0"/>
                <a:cs typeface="Times New Roman" pitchFamily="18" charset="0"/>
              </a:rPr>
              <a:t>nghĩa</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các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chỉ</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trên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hàng</a:t>
            </a:r>
            <a:r>
              <a:rPr lang="en-US" sz="2800" b="1" dirty="0" smtClean="0">
                <a:solidFill>
                  <a:srgbClr val="002060"/>
                </a:solidFill>
                <a:latin typeface="Times New Roman" pitchFamily="18" charset="0"/>
                <a:cs typeface="Times New Roman" pitchFamily="18" charset="0"/>
              </a:rPr>
              <a:t> </a:t>
            </a:r>
            <a:r>
              <a:rPr kumimoji="0" lang="vi-VN" sz="2800" b="1" i="0" u="none" strike="noStrike" cap="none" normalizeH="0" baseline="0" dirty="0" smtClean="0">
                <a:ln>
                  <a:noFill/>
                </a:ln>
                <a:effectLst/>
                <a:latin typeface="Times New Roman" pitchFamily="18" charset="0"/>
                <a:cs typeface="Times New Roman" pitchFamily="18" charset="0"/>
              </a:rPr>
              <a:t> </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3196435" cy="4247317"/>
          </a:xfrm>
          <a:prstGeom prst="rect">
            <a:avLst/>
          </a:prstGeom>
        </p:spPr>
        <p:txBody>
          <a:bodyPr wrap="square">
            <a:spAutoFit/>
          </a:bodyPr>
          <a:lstStyle/>
          <a:p>
            <a:pPr algn="just"/>
            <a:r>
              <a:rPr lang="en-US" b="1" dirty="0">
                <a:latin typeface="Arial" panose="020B0604020202020204" pitchFamily="34" charset="0"/>
                <a:cs typeface="Arial" panose="020B0604020202020204" pitchFamily="34" charset="0"/>
              </a:rPr>
              <a:t>CẤP ĐỘ </a:t>
            </a:r>
            <a:r>
              <a:rPr lang="en-US" b="1" dirty="0" smtClean="0">
                <a:latin typeface="Arial" panose="020B0604020202020204" pitchFamily="34" charset="0"/>
                <a:cs typeface="Arial" panose="020B0604020202020204" pitchFamily="34" charset="0"/>
              </a:rPr>
              <a:t>NHỚT</a:t>
            </a:r>
          </a:p>
          <a:p>
            <a:pPr algn="just"/>
            <a:endParaRPr lang="en-US" b="1" dirty="0" smtClean="0">
              <a:latin typeface="Arial" panose="020B0604020202020204" pitchFamily="34" charset="0"/>
              <a:cs typeface="Arial" panose="020B0604020202020204" pitchFamily="34" charset="0"/>
            </a:endParaRPr>
          </a:p>
          <a:p>
            <a:pPr algn="just"/>
            <a:r>
              <a:rPr lang="vi-VN" b="1" dirty="0">
                <a:latin typeface="Arial" panose="020B0604020202020204" pitchFamily="34" charset="0"/>
                <a:cs typeface="Arial" panose="020B0604020202020204" pitchFamily="34" charset="0"/>
              </a:rPr>
              <a:t>Chuẩn </a:t>
            </a:r>
            <a:r>
              <a:rPr lang="vi-VN" b="1" dirty="0" smtClean="0">
                <a:latin typeface="Arial" panose="020B0604020202020204" pitchFamily="34" charset="0"/>
                <a:cs typeface="Arial" panose="020B0604020202020204" pitchFamily="34" charset="0"/>
              </a:rPr>
              <a:t>JASO</a:t>
            </a:r>
            <a:endParaRPr lang="en-US" b="1" dirty="0">
              <a:latin typeface="Arial" panose="020B0604020202020204" pitchFamily="34" charset="0"/>
              <a:cs typeface="Arial" panose="020B0604020202020204" pitchFamily="34" charset="0"/>
            </a:endParaRPr>
          </a:p>
          <a:p>
            <a:pPr algn="just"/>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b="1" dirty="0">
                <a:latin typeface="Arial" panose="020B0604020202020204" pitchFamily="34" charset="0"/>
                <a:cs typeface="Arial" panose="020B0604020202020204" pitchFamily="34" charset="0"/>
              </a:rPr>
              <a:t>JASO</a:t>
            </a:r>
            <a:r>
              <a:rPr lang="vi-VN" dirty="0">
                <a:latin typeface="Arial" panose="020B0604020202020204" pitchFamily="34" charset="0"/>
                <a:cs typeface="Arial" panose="020B0604020202020204" pitchFamily="34" charset="0"/>
              </a:rPr>
              <a:t> (Japanese Automotive Standards Organization) - tổ chức chứng nhận tiêu chuẩn ôtô của Nhật Bản. Có nhiều tiêu chuẩn của JASO, tuy nhiên đối với loại xe 4 thì là JASO MA, còn xe 2 thì là JASO “FC</a:t>
            </a:r>
            <a:r>
              <a:rPr lang="vi-VN"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pPr algn="just"/>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
            </a:r>
            <a:br>
              <a:rPr lang="vi-VN"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pic>
        <p:nvPicPr>
          <p:cNvPr id="26626" name="Picture 2" descr="Nhớt Xe Tay Ga Mobil Super Moto Scooter 10W-40 Tiêu Chuẩn JASO MB API SL  (0.8L) - Hàng Chính Hãng | Tiki"/>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905" r="21111"/>
          <a:stretch/>
        </p:blipFill>
        <p:spPr bwMode="auto">
          <a:xfrm>
            <a:off x="4139952" y="1810140"/>
            <a:ext cx="3042562" cy="4908613"/>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Tiêu chuẩn JASO MA và JASO MB là gì?"/>
          <p:cNvPicPr>
            <a:picLocks noChangeAspect="1" noChangeArrowheads="1"/>
          </p:cNvPicPr>
          <p:nvPr/>
        </p:nvPicPr>
        <p:blipFill rotWithShape="1">
          <a:blip r:embed="rId3">
            <a:extLst>
              <a:ext uri="{28A0092B-C50C-407E-A947-70E740481C1C}">
                <a14:useLocalDpi xmlns:a14="http://schemas.microsoft.com/office/drawing/2010/main" val="0"/>
              </a:ext>
            </a:extLst>
          </a:blip>
          <a:srcRect r="35235" b="1772"/>
          <a:stretch/>
        </p:blipFill>
        <p:spPr bwMode="auto">
          <a:xfrm>
            <a:off x="5016388" y="2244360"/>
            <a:ext cx="3948100" cy="4116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40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arn(inVertical)">
                                      <p:cBhvr>
                                        <p:cTn id="7"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49</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693277"/>
            <a:ext cx="38507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514350" marR="0" lvl="0" indent="-514350" algn="l" defTabSz="914400" rtl="0" eaLnBrk="0" fontAlgn="base" latinLnBrk="0" hangingPunct="0">
              <a:lnSpc>
                <a:spcPct val="100000"/>
              </a:lnSpc>
              <a:spcBef>
                <a:spcPct val="0"/>
              </a:spcBef>
              <a:spcAft>
                <a:spcPct val="0"/>
              </a:spcAft>
              <a:buClrTx/>
              <a:buSzTx/>
              <a:buFontTx/>
              <a:buAutoNum type="arabicPeriod" startAt="5"/>
              <a:tabLst/>
            </a:pPr>
            <a:r>
              <a:rPr kumimoji="0" lang="en-US" sz="2800" b="1" i="0" u="none" strike="noStrike" cap="none" normalizeH="0" baseline="0" dirty="0" err="1" smtClean="0">
                <a:ln>
                  <a:noFill/>
                </a:ln>
                <a:solidFill>
                  <a:srgbClr val="002060"/>
                </a:solidFill>
                <a:effectLst/>
                <a:latin typeface="Times New Roman" pitchFamily="18" charset="0"/>
                <a:cs typeface="Times New Roman" pitchFamily="18" charset="0"/>
              </a:rPr>
              <a:t>Dầu</a:t>
            </a:r>
            <a:r>
              <a:rPr kumimoji="0" lang="en-US" sz="2800" b="1" i="0" u="none" strike="noStrike" cap="none" normalizeH="0" dirty="0" smtClean="0">
                <a:ln>
                  <a:noFill/>
                </a:ln>
                <a:solidFill>
                  <a:srgbClr val="002060"/>
                </a:solidFill>
                <a:effectLst/>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nhớt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r>
              <a:rPr lang="en-US" sz="2800" b="1" dirty="0" smtClean="0">
                <a:solidFill>
                  <a:srgbClr val="002060"/>
                </a:solidFill>
                <a:latin typeface="Times New Roman" pitchFamily="18" charset="0"/>
                <a:cs typeface="Times New Roman" pitchFamily="18" charset="0"/>
              </a:rPr>
              <a:t>:</a:t>
            </a:r>
          </a:p>
          <a:p>
            <a:pPr marR="0" lvl="0" algn="l" defTabSz="914400" rtl="0" eaLnBrk="0" fontAlgn="base" latinLnBrk="0" hangingPunct="0">
              <a:lnSpc>
                <a:spcPct val="100000"/>
              </a:lnSpc>
              <a:spcBef>
                <a:spcPct val="0"/>
              </a:spcBef>
              <a:spcAft>
                <a:spcPct val="0"/>
              </a:spcAft>
              <a:buClrTx/>
              <a:buSzTx/>
              <a:tabLst/>
            </a:pPr>
            <a:r>
              <a:rPr lang="en-US" sz="2800" b="1" dirty="0" smtClean="0">
                <a:solidFill>
                  <a:srgbClr val="002060"/>
                </a:solidFill>
                <a:latin typeface="Times New Roman" pitchFamily="18" charset="0"/>
                <a:cs typeface="Times New Roman" pitchFamily="18" charset="0"/>
              </a:rPr>
              <a:t>5.2 </a:t>
            </a:r>
            <a:r>
              <a:rPr lang="en-US" sz="2800" b="1" dirty="0" err="1" smtClean="0">
                <a:solidFill>
                  <a:srgbClr val="002060"/>
                </a:solidFill>
                <a:latin typeface="Times New Roman" pitchFamily="18" charset="0"/>
                <a:cs typeface="Times New Roman" pitchFamily="18" charset="0"/>
              </a:rPr>
              <a:t>Mỡ</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bôi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trơn</a:t>
            </a:r>
            <a:endParaRPr kumimoji="0" lang="en-US" sz="2800" b="0" i="0" u="none" strike="noStrike" cap="none" normalizeH="0" baseline="0" dirty="0" smtClean="0">
              <a:ln>
                <a:noFill/>
              </a:ln>
              <a:effectLst/>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HỆ THỐNG BÔI TRƠN</a:t>
            </a:r>
            <a:endParaRPr lang="vi-VN" sz="3600" dirty="0">
              <a:solidFill>
                <a:srgbClr val="0E015F"/>
              </a:solidFill>
              <a:latin typeface="Times New Roman" pitchFamily="18" charset="0"/>
              <a:cs typeface="Times New Roman" pitchFamily="18" charset="0"/>
            </a:endParaRPr>
          </a:p>
        </p:txBody>
      </p:sp>
      <p:sp>
        <p:nvSpPr>
          <p:cNvPr id="2" name="Rectangle 1"/>
          <p:cNvSpPr/>
          <p:nvPr/>
        </p:nvSpPr>
        <p:spPr>
          <a:xfrm>
            <a:off x="799501" y="1856075"/>
            <a:ext cx="7588923" cy="1754326"/>
          </a:xfrm>
          <a:prstGeom prst="rect">
            <a:avLst/>
          </a:prstGeom>
        </p:spPr>
        <p:txBody>
          <a:bodyPr wrap="square">
            <a:spAutoFit/>
          </a:bodyPr>
          <a:lstStyle/>
          <a:p>
            <a:pPr algn="just"/>
            <a:r>
              <a:rPr lang="vi-VN" dirty="0">
                <a:latin typeface="Arial" panose="020B0604020202020204" pitchFamily="34" charset="0"/>
                <a:cs typeface="Arial" panose="020B0604020202020204" pitchFamily="34" charset="0"/>
              </a:rPr>
              <a:t>Độ nhớt dầu gốc ( Đơn vị Cst) được đo ở nhiệt độ 40°C và 100°C. Chúng ta quan tâm đến độ nhớt ở 40°C để đánh giá tính năng của mỡ chịu nhiệt. Mỡ chịu nhiệt có độ nhớt ở </a:t>
            </a:r>
            <a:r>
              <a:rPr lang="vi-VN" dirty="0" smtClean="0">
                <a:latin typeface="Arial" panose="020B0604020202020204" pitchFamily="34" charset="0"/>
                <a:cs typeface="Arial" panose="020B0604020202020204" pitchFamily="34" charset="0"/>
              </a:rPr>
              <a:t>40°C </a:t>
            </a:r>
            <a:r>
              <a:rPr lang="vi-VN" dirty="0">
                <a:latin typeface="Arial" panose="020B0604020202020204" pitchFamily="34" charset="0"/>
                <a:cs typeface="Arial" panose="020B0604020202020204" pitchFamily="34" charset="0"/>
              </a:rPr>
              <a:t>càng cao thì có khả năng chịu tải tốt hơn nhưng khả năng chịu tốc độ cao sẽ kém đi, Mỡ chịu nhiệt có độ nhớt ở 40 °C càng thấp thì khả năng chịu tải sẽ kém hơn nhưng khả năng chịu được tốc độ cao sẽ tốt hơn.</a:t>
            </a:r>
            <a:endParaRPr lang="en-US" dirty="0">
              <a:latin typeface="Arial" panose="020B0604020202020204" pitchFamily="34" charset="0"/>
              <a:cs typeface="Arial" panose="020B0604020202020204" pitchFamily="34" charset="0"/>
            </a:endParaRPr>
          </a:p>
        </p:txBody>
      </p:sp>
      <p:pic>
        <p:nvPicPr>
          <p:cNvPr id="29698" name="Picture 2" descr="Các thông số quan trọng của mỡ bôi trơn"/>
          <p:cNvPicPr>
            <a:picLocks noChangeAspect="1" noChangeArrowheads="1"/>
          </p:cNvPicPr>
          <p:nvPr/>
        </p:nvPicPr>
        <p:blipFill rotWithShape="1">
          <a:blip r:embed="rId2">
            <a:extLst>
              <a:ext uri="{28A0092B-C50C-407E-A947-70E740481C1C}">
                <a14:useLocalDpi xmlns:a14="http://schemas.microsoft.com/office/drawing/2010/main" val="0"/>
              </a:ext>
            </a:extLst>
          </a:blip>
          <a:srcRect t="14139" b="10262"/>
          <a:stretch/>
        </p:blipFill>
        <p:spPr bwMode="auto">
          <a:xfrm>
            <a:off x="492696" y="3610401"/>
            <a:ext cx="4536504" cy="2743227"/>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Mỡ Bò Chỉ Bám Dính Kháng nước QD406 - Mỡ Quân Diệu 0394563133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27298" r="27028"/>
          <a:stretch/>
        </p:blipFill>
        <p:spPr bwMode="auto">
          <a:xfrm>
            <a:off x="5336005" y="3435182"/>
            <a:ext cx="1790625" cy="2940312"/>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Vì sao phải bôi Mỡ Công nghiệp cho máy móc khi nghỉ vận hành dài ngày?Dầu  Công nghiệp | Dau Cong Nghiep | Dầu mỡ công nghiệp | Dau mo cong nghiep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5257" b="37548"/>
          <a:stretch/>
        </p:blipFill>
        <p:spPr bwMode="auto">
          <a:xfrm>
            <a:off x="7157110" y="3428264"/>
            <a:ext cx="1867442" cy="1170275"/>
          </a:xfrm>
          <a:prstGeom prst="rect">
            <a:avLst/>
          </a:prstGeom>
          <a:noFill/>
          <a:extLst>
            <a:ext uri="{909E8E84-426E-40DD-AFC4-6F175D3DCCD1}">
              <a14:hiddenFill xmlns:a14="http://schemas.microsoft.com/office/drawing/2010/main">
                <a:solidFill>
                  <a:srgbClr val="FFFFFF"/>
                </a:solidFill>
              </a14:hiddenFill>
            </a:ext>
          </a:extLst>
        </p:spPr>
      </p:pic>
      <p:pic>
        <p:nvPicPr>
          <p:cNvPr id="29704" name="Picture 8" descr="mỡ bò chỉ&amp;quot; giá tốt Tháng 10, 2021 | Mua ngay | Shopee Việt Nam"/>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1654" t="15511" r="14637" b="16450"/>
          <a:stretch/>
        </p:blipFill>
        <p:spPr bwMode="auto">
          <a:xfrm>
            <a:off x="7193009" y="4647690"/>
            <a:ext cx="1807480" cy="166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6171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4770</TotalTime>
  <Words>1990</Words>
  <Application>Microsoft Office PowerPoint</Application>
  <PresentationFormat>On-screen Show (4:3)</PresentationFormat>
  <Paragraphs>380</Paragraphs>
  <Slides>49</Slides>
  <Notes>0</Notes>
  <HiddenSlides>0</HiddenSlides>
  <MMClips>3</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8" baseType="lpstr">
      <vt:lpstr>Arial</vt:lpstr>
      <vt:lpstr>Calibri</vt:lpstr>
      <vt:lpstr>Constantia</vt:lpstr>
      <vt:lpstr>roboto</vt:lpstr>
      <vt:lpstr>SF Pro Text</vt:lpstr>
      <vt:lpstr>Times New Roman</vt:lpstr>
      <vt:lpstr>Wingdings 2</vt:lpstr>
      <vt:lpstr>Flow</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ĐẠI HỌC SƯ PHẠM KỸ THUẬT TP.HCM KHOA SƯ PHẠM KỸ THUẬT</dc:title>
  <dc:creator>VANTIEN</dc:creator>
  <cp:lastModifiedBy>Hoàng Phúc Bảo</cp:lastModifiedBy>
  <cp:revision>615</cp:revision>
  <dcterms:created xsi:type="dcterms:W3CDTF">2012-02-24T02:35:30Z</dcterms:created>
  <dcterms:modified xsi:type="dcterms:W3CDTF">2021-12-13T11:59:59Z</dcterms:modified>
</cp:coreProperties>
</file>