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notesSlides/notesSlide11.xml" ContentType="application/vnd.openxmlformats-officedocument.presentationml.notesSlide+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notesSlides/notesSlide12.xml" ContentType="application/vnd.openxmlformats-officedocument.presentationml.notesSlide+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Lst>
  <p:notesMasterIdLst>
    <p:notesMasterId r:id="rId118"/>
  </p:notesMasterIdLst>
  <p:sldIdLst>
    <p:sldId id="612" r:id="rId4"/>
    <p:sldId id="992" r:id="rId5"/>
    <p:sldId id="993" r:id="rId6"/>
    <p:sldId id="1109" r:id="rId7"/>
    <p:sldId id="1110" r:id="rId8"/>
    <p:sldId id="1111" r:id="rId9"/>
    <p:sldId id="1112" r:id="rId10"/>
    <p:sldId id="1072" r:id="rId11"/>
    <p:sldId id="1073" r:id="rId12"/>
    <p:sldId id="1172" r:id="rId13"/>
    <p:sldId id="1076" r:id="rId14"/>
    <p:sldId id="997" r:id="rId15"/>
    <p:sldId id="1077" r:id="rId16"/>
    <p:sldId id="1002" r:id="rId17"/>
    <p:sldId id="1003" r:id="rId18"/>
    <p:sldId id="1004" r:id="rId19"/>
    <p:sldId id="1005" r:id="rId20"/>
    <p:sldId id="1078" r:id="rId21"/>
    <p:sldId id="1008" r:id="rId22"/>
    <p:sldId id="1009" r:id="rId23"/>
    <p:sldId id="1010" r:id="rId24"/>
    <p:sldId id="1011" r:id="rId25"/>
    <p:sldId id="1012" r:id="rId26"/>
    <p:sldId id="1079" r:id="rId27"/>
    <p:sldId id="1151" r:id="rId28"/>
    <p:sldId id="1152" r:id="rId29"/>
    <p:sldId id="1080" r:id="rId30"/>
    <p:sldId id="1153" r:id="rId31"/>
    <p:sldId id="1154" r:id="rId32"/>
    <p:sldId id="1113" r:id="rId33"/>
    <p:sldId id="1155" r:id="rId34"/>
    <p:sldId id="1156" r:id="rId35"/>
    <p:sldId id="1157" r:id="rId36"/>
    <p:sldId id="1158" r:id="rId37"/>
    <p:sldId id="1117" r:id="rId38"/>
    <p:sldId id="1118" r:id="rId39"/>
    <p:sldId id="1119" r:id="rId40"/>
    <p:sldId id="1019" r:id="rId41"/>
    <p:sldId id="1020" r:id="rId42"/>
    <p:sldId id="1159" r:id="rId43"/>
    <p:sldId id="1160" r:id="rId44"/>
    <p:sldId id="1120" r:id="rId45"/>
    <p:sldId id="1121" r:id="rId46"/>
    <p:sldId id="1122" r:id="rId47"/>
    <p:sldId id="1030" r:id="rId48"/>
    <p:sldId id="1031" r:id="rId49"/>
    <p:sldId id="1123" r:id="rId50"/>
    <p:sldId id="1033" r:id="rId51"/>
    <p:sldId id="1034" r:id="rId52"/>
    <p:sldId id="1035" r:id="rId53"/>
    <p:sldId id="1124" r:id="rId54"/>
    <p:sldId id="1082" r:id="rId55"/>
    <p:sldId id="1084" r:id="rId56"/>
    <p:sldId id="1161" r:id="rId57"/>
    <p:sldId id="1125" r:id="rId58"/>
    <p:sldId id="1162" r:id="rId59"/>
    <p:sldId id="1163" r:id="rId60"/>
    <p:sldId id="1165" r:id="rId61"/>
    <p:sldId id="1164" r:id="rId62"/>
    <p:sldId id="1086" r:id="rId63"/>
    <p:sldId id="1038" r:id="rId64"/>
    <p:sldId id="1168" r:id="rId65"/>
    <p:sldId id="1039" r:id="rId66"/>
    <p:sldId id="1126" r:id="rId67"/>
    <p:sldId id="1041" r:id="rId68"/>
    <p:sldId id="1127" r:id="rId69"/>
    <p:sldId id="1169" r:id="rId70"/>
    <p:sldId id="1128" r:id="rId71"/>
    <p:sldId id="1043" r:id="rId72"/>
    <p:sldId id="1129" r:id="rId73"/>
    <p:sldId id="1130" r:id="rId74"/>
    <p:sldId id="1131" r:id="rId75"/>
    <p:sldId id="1132" r:id="rId76"/>
    <p:sldId id="1047" r:id="rId77"/>
    <p:sldId id="1087" r:id="rId78"/>
    <p:sldId id="1088" r:id="rId79"/>
    <p:sldId id="1089" r:id="rId80"/>
    <p:sldId id="1091" r:id="rId81"/>
    <p:sldId id="1092" r:id="rId82"/>
    <p:sldId id="1054" r:id="rId83"/>
    <p:sldId id="1093" r:id="rId84"/>
    <p:sldId id="1094" r:id="rId85"/>
    <p:sldId id="1095" r:id="rId86"/>
    <p:sldId id="1065" r:id="rId87"/>
    <p:sldId id="1133" r:id="rId88"/>
    <p:sldId id="1067" r:id="rId89"/>
    <p:sldId id="1068" r:id="rId90"/>
    <p:sldId id="1134" r:id="rId91"/>
    <p:sldId id="1135" r:id="rId92"/>
    <p:sldId id="1097" r:id="rId93"/>
    <p:sldId id="1136" r:id="rId94"/>
    <p:sldId id="1141" r:id="rId95"/>
    <p:sldId id="1140" r:id="rId96"/>
    <p:sldId id="1137" r:id="rId97"/>
    <p:sldId id="1138" r:id="rId98"/>
    <p:sldId id="1139" r:id="rId99"/>
    <p:sldId id="1102" r:id="rId100"/>
    <p:sldId id="1103" r:id="rId101"/>
    <p:sldId id="1104" r:id="rId102"/>
    <p:sldId id="1142" r:id="rId103"/>
    <p:sldId id="1143" r:id="rId104"/>
    <p:sldId id="1144" r:id="rId105"/>
    <p:sldId id="1145" r:id="rId106"/>
    <p:sldId id="1146" r:id="rId107"/>
    <p:sldId id="1147" r:id="rId108"/>
    <p:sldId id="1148" r:id="rId109"/>
    <p:sldId id="1149" r:id="rId110"/>
    <p:sldId id="1150" r:id="rId111"/>
    <p:sldId id="1170" r:id="rId112"/>
    <p:sldId id="1171" r:id="rId113"/>
    <p:sldId id="1105" r:id="rId114"/>
    <p:sldId id="922" r:id="rId115"/>
    <p:sldId id="948" r:id="rId116"/>
    <p:sldId id="949" r:id="rId117"/>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7824AC"/>
    <a:srgbClr val="FF3300"/>
    <a:srgbClr val="FF66FF"/>
    <a:srgbClr val="006600"/>
    <a:srgbClr val="000066"/>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51" autoAdjust="0"/>
    <p:restoredTop sz="94364" autoAdjust="0"/>
  </p:normalViewPr>
  <p:slideViewPr>
    <p:cSldViewPr showGuides="1">
      <p:cViewPr varScale="1">
        <p:scale>
          <a:sx n="65" d="100"/>
          <a:sy n="65" d="100"/>
        </p:scale>
        <p:origin x="84" y="282"/>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8100"/>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slide" Target="slides/slide110.xml"/><Relationship Id="rId11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slide" Target="slides/slide11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slide" Target="slides/slide111.xml"/><Relationship Id="rId119"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Tiền đề KHTN</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Học thuyết tiến hóa</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Định luật bảo toàn và chuyển hóa năng lượng</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latin typeface="Times New Roman" panose="02020603050405020304" pitchFamily="18" charset="0"/>
              <a:cs typeface="Times New Roman" panose="02020603050405020304" pitchFamily="18" charset="0"/>
            </a:rPr>
            <a:t>Học thuyết tế bào</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a:t>
          </a:r>
          <a:r>
            <a:rPr lang="en-US" sz="2800" b="1" smtClean="0">
              <a:solidFill>
                <a:srgbClr val="000000"/>
              </a:solidFill>
              <a:latin typeface="Times New Roman" pitchFamily="18" charset="0"/>
              <a:cs typeface="Times New Roman" pitchFamily="18" charset="0"/>
            </a:rPr>
            <a:t>Tiền đề tư tưởng lý luận</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solidFill>
                <a:srgbClr val="000000"/>
              </a:solidFill>
              <a:latin typeface="Times New Roman" pitchFamily="18" charset="0"/>
              <a:cs typeface="Times New Roman" pitchFamily="18" charset="0"/>
            </a:rPr>
            <a:t>Triết học cổ điển Đức (Ph.Heghen và L.Phoiơbắc)</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solidFill>
                <a:srgbClr val="000000"/>
              </a:solidFill>
              <a:latin typeface="Times New Roman" pitchFamily="18" charset="0"/>
              <a:cs typeface="Times New Roman" pitchFamily="18" charset="0"/>
            </a:rPr>
            <a:t>CNXH không tưởng (Xanh Ximông, Phuriê)</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solidFill>
                <a:srgbClr val="000000"/>
              </a:solidFill>
              <a:latin typeface="Times New Roman" pitchFamily="18" charset="0"/>
              <a:cs typeface="Times New Roman" pitchFamily="18" charset="0"/>
            </a:rPr>
            <a:t>KTCT học cổ điển Anh ( A.Smith và D.Ricardo)</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400" b="1" smtClean="0">
              <a:solidFill>
                <a:srgbClr val="C00000"/>
              </a:solidFill>
              <a:latin typeface="Times New Roman" pitchFamily="18" charset="0"/>
              <a:cs typeface="Times New Roman" pitchFamily="18" charset="0"/>
            </a:rPr>
            <a:t>TÍNH CHẤT</a:t>
          </a:r>
          <a:endParaRPr lang="en-US" sz="20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Tính phổ biến </a:t>
          </a:r>
          <a:endParaRPr lang="en-US" sz="2800">
            <a:solidFill>
              <a:schemeClr val="tx1"/>
            </a:solidFill>
          </a:endParaRPr>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Tính đa dạng</a:t>
          </a:r>
          <a:endParaRPr lang="en-US" sz="2800">
            <a:solidFill>
              <a:schemeClr val="tx1"/>
            </a:solidFill>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latin typeface="Times New Roman" panose="02020603050405020304" pitchFamily="18" charset="0"/>
              <a:cs typeface="Times New Roman" panose="02020603050405020304" pitchFamily="18" charset="0"/>
            </a:rPr>
            <a:t>Tính khách quan</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87473"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sz="2800" b="1" i="0" smtClean="0">
              <a:solidFill>
                <a:srgbClr val="5548F8"/>
              </a:solidFill>
            </a:rPr>
            <a:t>Ý NGHĨA</a:t>
          </a:r>
          <a:endParaRPr lang="en-US" sz="2800" b="1" i="0">
            <a:solidFill>
              <a:srgbClr val="5548F8"/>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sz="2400" smtClean="0">
              <a:latin typeface="Times New Roman" panose="02020603050405020304" pitchFamily="18" charset="0"/>
              <a:cs typeface="Times New Roman" panose="02020603050405020304" pitchFamily="18" charset="0"/>
            </a:rPr>
            <a:t>Quan điểm toàn diện</a:t>
          </a:r>
          <a:endParaRPr lang="en-US" sz="24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sz="2400" smtClean="0">
              <a:latin typeface="Times New Roman" panose="02020603050405020304" pitchFamily="18" charset="0"/>
              <a:cs typeface="Times New Roman" panose="02020603050405020304" pitchFamily="18" charset="0"/>
            </a:rPr>
            <a:t>Quan diểm lịch sử - cụ thể</a:t>
          </a:r>
          <a:endParaRPr lang="en-US" sz="24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93247" custScaleY="60589">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256270"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400" b="1" smtClean="0">
              <a:solidFill>
                <a:srgbClr val="C00000"/>
              </a:solidFill>
              <a:latin typeface="Times New Roman" pitchFamily="18" charset="0"/>
              <a:cs typeface="Times New Roman" pitchFamily="18" charset="0"/>
            </a:rPr>
            <a:t>TÍNH CHẤT</a:t>
          </a:r>
          <a:endParaRPr lang="en-US" sz="20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Tính phổ biến </a:t>
          </a:r>
          <a:endParaRPr lang="en-US" sz="2800">
            <a:solidFill>
              <a:schemeClr val="tx1"/>
            </a:solidFill>
          </a:endParaRPr>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Tính đa dạng</a:t>
          </a:r>
          <a:endParaRPr lang="en-US" sz="2800">
            <a:solidFill>
              <a:schemeClr val="tx1"/>
            </a:solidFill>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latin typeface="Times New Roman" panose="02020603050405020304" pitchFamily="18" charset="0"/>
              <a:cs typeface="Times New Roman" panose="02020603050405020304" pitchFamily="18" charset="0"/>
            </a:rPr>
            <a:t>Tính khách quan</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87473"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sz="2800" b="1" i="0" smtClean="0">
              <a:solidFill>
                <a:srgbClr val="5548F8"/>
              </a:solidFill>
            </a:rPr>
            <a:t>Ý NGHĨA</a:t>
          </a:r>
          <a:endParaRPr lang="en-US" sz="2800" b="1" i="0">
            <a:solidFill>
              <a:srgbClr val="5548F8"/>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sz="2400" smtClean="0">
              <a:latin typeface="Times New Roman" panose="02020603050405020304" pitchFamily="18" charset="0"/>
              <a:cs typeface="Times New Roman" panose="02020603050405020304" pitchFamily="18" charset="0"/>
            </a:rPr>
            <a:t>Quan điểm phát triển</a:t>
          </a:r>
          <a:endParaRPr lang="en-US" sz="24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sz="2400" smtClean="0">
              <a:latin typeface="Times New Roman" panose="02020603050405020304" pitchFamily="18" charset="0"/>
              <a:cs typeface="Times New Roman" panose="02020603050405020304" pitchFamily="18" charset="0"/>
            </a:rPr>
            <a:t>Quan diểm lịch sử - cụ thể</a:t>
          </a:r>
          <a:endParaRPr lang="en-US" sz="24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93247" custScaleY="60589">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256270"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0000FF"/>
              </a:solidFill>
              <a:latin typeface="Times New Roman" pitchFamily="18" charset="0"/>
              <a:cs typeface="Times New Roman" pitchFamily="18" charset="0"/>
            </a:rPr>
            <a:t> Những quy luật cơ bản của phép biện chứng duy vật:</a:t>
          </a:r>
          <a:endParaRPr lang="en-US" sz="2800" b="0" i="0">
            <a:solidFill>
              <a:srgbClr val="0000FF"/>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vi-VN" sz="2800" smtClean="0">
              <a:latin typeface="Times New Roman" panose="02020603050405020304" pitchFamily="18" charset="0"/>
              <a:cs typeface="Times New Roman" panose="02020603050405020304" pitchFamily="18" charset="0"/>
            </a:rPr>
            <a:t>Quy luật chuyển hoá từ những biến đổi về lượng thành những sự biến đổi về chất và ngược lại</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vi-VN" sz="2800" smtClean="0">
              <a:latin typeface="Times New Roman" panose="02020603050405020304" pitchFamily="18" charset="0"/>
              <a:cs typeface="Times New Roman" panose="02020603050405020304" pitchFamily="18" charset="0"/>
            </a:rPr>
            <a:t>Quy luật phủ định của phủ định</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vi-VN" altLang="vi-VN" sz="2800" smtClean="0">
              <a:latin typeface="Times New Roman" panose="02020603050405020304" pitchFamily="18" charset="0"/>
              <a:cs typeface="Times New Roman" panose="02020603050405020304" pitchFamily="18" charset="0"/>
            </a:rPr>
            <a:t>Quy luật thống nhất và đấu tranh của các mặt đối</a:t>
          </a:r>
          <a:r>
            <a:rPr lang="en-US" altLang="vi-VN" sz="2800" smtClean="0">
              <a:latin typeface="Times New Roman" panose="02020603050405020304" pitchFamily="18" charset="0"/>
              <a:cs typeface="Times New Roman" panose="02020603050405020304" pitchFamily="18" charset="0"/>
            </a:rPr>
            <a:t> lập</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en-US" sz="2800" b="1" i="1" smtClean="0">
              <a:solidFill>
                <a:srgbClr val="C00000"/>
              </a:solidFill>
              <a:latin typeface="Times New Roman" panose="02020603050405020304" pitchFamily="18" charset="0"/>
              <a:cs typeface="Times New Roman" panose="02020603050405020304" pitchFamily="18" charset="0"/>
            </a:rPr>
            <a:t>Nội dung quy luật:</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Các mặt đối lập vừa thống nhất vừa đấu tranh với nhau</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Đấu tranh của các mặt đối lập l</a:t>
          </a:r>
          <a:r>
            <a:rPr lang="en-US" altLang="en-US" sz="28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nguồn gốc của sự phát triển</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latin typeface="Times New Roman" panose="02020603050405020304" pitchFamily="18" charset="0"/>
              <a:cs typeface="Times New Roman" panose="02020603050405020304" pitchFamily="18" charset="0"/>
            </a:rPr>
            <a:t>Sự vật n</a:t>
          </a:r>
          <a:r>
            <a:rPr lang="en-US" altLang="en-US" sz="28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o cũng l</a:t>
          </a:r>
          <a:r>
            <a:rPr lang="en-US" altLang="en-US" sz="28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thể thống nhất của các mặt đối lập</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vi-VN" sz="2800" b="1" i="1" smtClean="0">
              <a:solidFill>
                <a:srgbClr val="0000FF"/>
              </a:solidFill>
              <a:latin typeface="Times New Roman" panose="02020603050405020304" pitchFamily="18" charset="0"/>
              <a:cs typeface="Times New Roman" panose="02020603050405020304" pitchFamily="18" charset="0"/>
            </a:rPr>
            <a:t>Ý nghĩa phương pháp luận</a:t>
          </a:r>
          <a:endParaRPr lang="en-US" sz="2800" i="0">
            <a:solidFill>
              <a:srgbClr val="0000FF"/>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sz="2800" smtClean="0">
              <a:latin typeface="Times New Roman" panose="02020603050405020304" pitchFamily="18" charset="0"/>
              <a:cs typeface="Times New Roman" panose="02020603050405020304" pitchFamily="18" charset="0"/>
            </a:rPr>
            <a:t>Sự vật khác nhau thì có mâu thuẫn khác nhau và cách giải quyết cũng khác nhau</a:t>
          </a:r>
          <a:endParaRPr lang="en-US" sz="28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sz="2800" smtClean="0">
              <a:latin typeface="Times New Roman" panose="02020603050405020304" pitchFamily="18" charset="0"/>
              <a:cs typeface="Times New Roman" panose="02020603050405020304" pitchFamily="18" charset="0"/>
            </a:rPr>
            <a:t>Trong một sự vật có nhiều mâu thuẫn khác nhau -&gt; cách giải quyết phải khác nhau</a:t>
          </a:r>
          <a:endParaRPr lang="en-US" sz="28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56244"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i="1" smtClean="0">
              <a:solidFill>
                <a:srgbClr val="C00000"/>
              </a:solidFill>
              <a:latin typeface="Times New Roman" panose="02020603050405020304" pitchFamily="18" charset="0"/>
              <a:cs typeface="Times New Roman" panose="02020603050405020304" pitchFamily="18" charset="0"/>
            </a:rPr>
            <a:t>Đặc điểm của phủ định biện chứng</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b="1" i="1" smtClean="0">
              <a:solidFill>
                <a:srgbClr val="0000FF"/>
              </a:solidFill>
              <a:latin typeface="Times New Roman" panose="02020603050405020304" pitchFamily="18" charset="0"/>
              <a:cs typeface="Times New Roman" panose="02020603050405020304" pitchFamily="18" charset="0"/>
            </a:rPr>
            <a:t>Tính kế thừa: </a:t>
          </a:r>
          <a:r>
            <a:rPr lang="en-US" altLang="en-US" sz="2800" smtClean="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b="1" i="1" smtClean="0">
              <a:solidFill>
                <a:srgbClr val="0000FF"/>
              </a:solidFill>
              <a:latin typeface="Times New Roman" panose="02020603050405020304" pitchFamily="18" charset="0"/>
              <a:cs typeface="Times New Roman" panose="02020603050405020304" pitchFamily="18" charset="0"/>
            </a:rPr>
            <a:t>Tính vô tận:  </a:t>
          </a:r>
          <a:r>
            <a:rPr lang="en-US" altLang="en-US" sz="2800" smtClean="0">
              <a:latin typeface="Times New Roman" panose="02020603050405020304" pitchFamily="18" charset="0"/>
              <a:cs typeface="Times New Roman" panose="02020603050405020304" pitchFamily="18" charset="0"/>
            </a:rPr>
            <a:t>không có lần phủ định n</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o l</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phủ định lần cuối</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b="1" i="1" smtClean="0">
              <a:solidFill>
                <a:srgbClr val="0000FF"/>
              </a:solidFill>
              <a:latin typeface="Times New Roman" panose="02020603050405020304" pitchFamily="18" charset="0"/>
              <a:cs typeface="Times New Roman" panose="02020603050405020304" pitchFamily="18" charset="0"/>
            </a:rPr>
            <a:t>Tính khách quan: </a:t>
          </a:r>
          <a:r>
            <a:rPr lang="en-US" altLang="en-US" sz="2800" smtClean="0">
              <a:latin typeface="Times New Roman" panose="02020603050405020304" pitchFamily="18" charset="0"/>
              <a:cs typeface="Times New Roman" panose="02020603050405020304" pitchFamily="18" charset="0"/>
            </a:rPr>
            <a:t>l</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 sự tự thân phủ định</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C00000"/>
              </a:solidFill>
            </a:rPr>
            <a:t>Ý nghĩa</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sz="2400" smtClean="0">
              <a:latin typeface="Times New Roman" panose="02020603050405020304" pitchFamily="18" charset="0"/>
              <a:cs typeface="Times New Roman" panose="02020603050405020304" pitchFamily="18" charset="0"/>
            </a:rPr>
            <a:t>Chống bảo thủ khư khư ôm lấy những gì đã lạc hậu lỗi thời, không chịu đổi mới</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endParaRPr lang="en-US" sz="2800" smtClean="0">
            <a:latin typeface="Times New Roman" panose="02020603050405020304" pitchFamily="18" charset="0"/>
            <a:cs typeface="Times New Roman" panose="02020603050405020304" pitchFamily="18" charset="0"/>
          </a:endParaRPr>
        </a:p>
        <a:p>
          <a:r>
            <a:rPr lang="vi-VN" sz="2800" smtClean="0">
              <a:latin typeface="Times New Roman" panose="02020603050405020304" pitchFamily="18" charset="0"/>
              <a:cs typeface="Times New Roman" panose="02020603050405020304" pitchFamily="18" charset="0"/>
            </a:rPr>
            <a:t>Sự phát triển đi lên theo đường “xoáy ốc” do vậy cần kiên trì chờ đợi , tin tưởng cái mới sẽ chiến thắng</a:t>
          </a:r>
          <a:endParaRPr lang="en-US" sz="2800" smtClean="0">
            <a:latin typeface="Times New Roman" panose="02020603050405020304" pitchFamily="18" charset="0"/>
            <a:cs typeface="Times New Roman" panose="02020603050405020304" pitchFamily="18" charset="0"/>
          </a:endParaRPr>
        </a:p>
        <a:p>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400" smtClean="0">
              <a:latin typeface="Times New Roman" panose="02020603050405020304" pitchFamily="18" charset="0"/>
              <a:cs typeface="Times New Roman" panose="02020603050405020304" pitchFamily="18" charset="0"/>
            </a:rPr>
            <a:t>C</a:t>
          </a:r>
          <a:r>
            <a:rPr lang="vi-VN" sz="2400" smtClean="0">
              <a:latin typeface="Times New Roman" panose="02020603050405020304" pitchFamily="18" charset="0"/>
              <a:cs typeface="Times New Roman" panose="02020603050405020304" pitchFamily="18" charset="0"/>
            </a:rPr>
            <a:t>hống thái độ phủ định sạch trơn; đồng thời, phải biết sàng lọc những gì tích cực của cái cũ.</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184904"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529027" custScaleY="203470"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439386" custScaleY="16515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99"/>
              </a:solidFill>
              <a:latin typeface="Times New Roman" panose="02020603050405020304" pitchFamily="18" charset="0"/>
              <a:cs typeface="Times New Roman" panose="02020603050405020304" pitchFamily="18" charset="0"/>
            </a:rPr>
            <a:t>Ba hình thức cơ bản của thực tiễn</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b="0" smtClean="0">
              <a:latin typeface="Times New Roman" panose="02020603050405020304" pitchFamily="18" charset="0"/>
              <a:cs typeface="Times New Roman" panose="02020603050405020304" pitchFamily="18" charset="0"/>
            </a:rPr>
            <a:t>Hoạt động sản xuất vật chất</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b="0" i="0" smtClean="0">
              <a:latin typeface="Times New Roman" panose="02020603050405020304" pitchFamily="18" charset="0"/>
              <a:cs typeface="Times New Roman" panose="02020603050405020304" pitchFamily="18" charset="0"/>
            </a:rPr>
            <a:t>Hoạt động chính trị - xã hội</a:t>
          </a:r>
          <a:endParaRPr lang="en-US" sz="2800"/>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b="0" i="0" smtClean="0">
              <a:latin typeface="Times New Roman" panose="02020603050405020304" pitchFamily="18" charset="0"/>
              <a:cs typeface="Times New Roman" panose="02020603050405020304" pitchFamily="18" charset="0"/>
            </a:rPr>
            <a:t>Hoạt động thực nghiệm khoa học</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custRadScaleRad="93037">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C00000"/>
              </a:solidFill>
            </a:rPr>
            <a:t>VAI TRÒ</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mục đích, động lực của nhận thức</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tiêu chuẩn của chân lý</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cơ sở của nhận thức</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0" i="0" smtClean="0">
              <a:solidFill>
                <a:srgbClr val="C00000"/>
              </a:solidFill>
            </a:rPr>
            <a:t>VAI TRÒ</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mục đích, động lực của nhận thức</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tiêu chuẩn của chân lý</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solidFill>
                <a:schemeClr val="tx2"/>
              </a:solidFill>
              <a:latin typeface="Times New Roman" panose="02020603050405020304" pitchFamily="18" charset="0"/>
              <a:cs typeface="Times New Roman" panose="02020603050405020304" pitchFamily="18" charset="0"/>
            </a:rPr>
            <a:t>Thực tiễn là cơ sở của nhận thức</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i="1" smtClean="0">
              <a:solidFill>
                <a:srgbClr val="0000FF"/>
              </a:solidFill>
              <a:latin typeface="Times New Roman" panose="02020603050405020304" pitchFamily="18" charset="0"/>
              <a:cs typeface="Times New Roman" panose="02020603050405020304" pitchFamily="18" charset="0"/>
            </a:rPr>
            <a:t>Quan hệ sản xuất bao gồm</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Quan hệ của họ trong quá trình tổ chức, quản lý và phân công lao động</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800" smtClean="0">
              <a:latin typeface="Times New Roman" panose="02020603050405020304" pitchFamily="18" charset="0"/>
              <a:cs typeface="Times New Roman" panose="02020603050405020304" pitchFamily="18" charset="0"/>
            </a:rPr>
            <a:t>Quan hệ của họ trong phân phối sản phẩm</a:t>
          </a:r>
          <a:endParaRPr lang="en-US" sz="28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800" smtClean="0">
              <a:latin typeface="Times New Roman" panose="02020603050405020304" pitchFamily="18" charset="0"/>
              <a:cs typeface="Times New Roman" panose="02020603050405020304" pitchFamily="18" charset="0"/>
            </a:rPr>
            <a:t>Quan hệ sở hữu của người lao động đối với tư liệu sản xuất</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08830"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800" b="1" smtClean="0">
              <a:solidFill>
                <a:srgbClr val="0000FF"/>
              </a:solidFill>
              <a:latin typeface="Times New Roman" panose="02020603050405020304" pitchFamily="18" charset="0"/>
              <a:cs typeface="Times New Roman" panose="02020603050405020304" pitchFamily="18" charset="0"/>
            </a:rPr>
            <a:t>LLSX quyết định QHSX</a:t>
          </a:r>
          <a:endParaRPr lang="en-US" sz="2800" i="0">
            <a:solidFill>
              <a:srgbClr val="0000FF"/>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800" smtClean="0">
              <a:latin typeface="Times New Roman" panose="02020603050405020304" pitchFamily="18" charset="0"/>
              <a:cs typeface="Times New Roman" panose="02020603050405020304" pitchFamily="18" charset="0"/>
            </a:rPr>
            <a:t>LLSX như thế n</a:t>
          </a:r>
          <a:r>
            <a:rPr lang="en-US" altLang="en-US" sz="2800" smtClean="0">
              <a:latin typeface="Times New Roman" panose="02020603050405020304" pitchFamily="18" charset="0"/>
              <a:ea typeface="Times New Roman" panose="02020603050405020304" pitchFamily="18" charset="0"/>
            </a:rPr>
            <a:t>à</a:t>
          </a:r>
          <a:r>
            <a:rPr lang="en-US" altLang="en-US" sz="2800" smtClean="0">
              <a:latin typeface="Times New Roman" panose="02020603050405020304" pitchFamily="18" charset="0"/>
              <a:cs typeface="Times New Roman" panose="02020603050405020304" pitchFamily="18" charset="0"/>
            </a:rPr>
            <a:t>o về trình độ thì QHSX phải phù hợp như thế ấy</a:t>
          </a:r>
          <a:endParaRPr lang="en-US" sz="28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800" smtClean="0">
              <a:latin typeface="Times New Roman" panose="02020603050405020304" pitchFamily="18" charset="0"/>
              <a:cs typeface="Times New Roman" panose="02020603050405020304" pitchFamily="18" charset="0"/>
            </a:rPr>
            <a:t>LLSX thay đổi về trình độ thì QHSX cũng thay đổi theo</a:t>
          </a:r>
          <a:endParaRPr lang="en-US" sz="28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56244"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x-none" sz="2800" b="1" smtClean="0">
              <a:solidFill>
                <a:srgbClr val="0000FF"/>
              </a:solidFill>
              <a:latin typeface="Times New Roman" panose="02020603050405020304" pitchFamily="18" charset="0"/>
              <a:cs typeface="Times New Roman" panose="02020603050405020304" pitchFamily="18" charset="0"/>
            </a:rPr>
            <a:t>QHSX tác động trở lại LLSX</a:t>
          </a:r>
          <a:endParaRPr lang="en-US" sz="2800" i="0">
            <a:solidFill>
              <a:srgbClr val="0000FF"/>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800" smtClean="0">
              <a:latin typeface="Times New Roman" panose="02020603050405020304" pitchFamily="18" charset="0"/>
              <a:cs typeface="Times New Roman" panose="02020603050405020304" pitchFamily="18" charset="0"/>
            </a:rPr>
            <a:t>QHSX </a:t>
          </a:r>
          <a:r>
            <a:rPr lang="vi-VN" altLang="en-US" sz="2800" smtClean="0">
              <a:latin typeface="Times New Roman" panose="02020603050405020304" pitchFamily="18" charset="0"/>
              <a:cs typeface="Times New Roman" panose="02020603050405020304" pitchFamily="18" charset="0"/>
            </a:rPr>
            <a:t>phù hợp với trình độ của lực lượng sản xuất thì nó thúc đẩy </a:t>
          </a:r>
          <a:r>
            <a:rPr lang="en-US" altLang="en-US" sz="2800" smtClean="0">
              <a:latin typeface="Times New Roman" panose="02020603050405020304" pitchFamily="18" charset="0"/>
              <a:cs typeface="Times New Roman" panose="02020603050405020304" pitchFamily="18" charset="0"/>
            </a:rPr>
            <a:t>LLSX</a:t>
          </a:r>
          <a:r>
            <a:rPr lang="vi-VN" altLang="en-US" sz="2800" smtClean="0">
              <a:latin typeface="Times New Roman" panose="02020603050405020304" pitchFamily="18" charset="0"/>
              <a:cs typeface="Times New Roman" panose="02020603050405020304" pitchFamily="18" charset="0"/>
            </a:rPr>
            <a:t> phát triển. </a:t>
          </a:r>
          <a:endParaRPr lang="en-US" sz="28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800" smtClean="0">
              <a:latin typeface="Times New Roman" panose="02020603050405020304" pitchFamily="18" charset="0"/>
              <a:cs typeface="Times New Roman" panose="02020603050405020304" pitchFamily="18" charset="0"/>
            </a:rPr>
            <a:t>QHSX </a:t>
          </a:r>
          <a:r>
            <a:rPr lang="vi-VN" altLang="en-US" sz="2800" u="sng" smtClean="0">
              <a:latin typeface="Times New Roman" panose="02020603050405020304" pitchFamily="18" charset="0"/>
              <a:cs typeface="Times New Roman" panose="02020603050405020304" pitchFamily="18" charset="0"/>
            </a:rPr>
            <a:t>không phù hợp </a:t>
          </a:r>
          <a:r>
            <a:rPr lang="vi-VN" altLang="en-US" sz="2800" smtClean="0">
              <a:latin typeface="Times New Roman" panose="02020603050405020304" pitchFamily="18" charset="0"/>
              <a:cs typeface="Times New Roman" panose="02020603050405020304" pitchFamily="18" charset="0"/>
            </a:rPr>
            <a:t>thì nó kìm hãm, thậm chí phá vỡ lực lượng sản xuất</a:t>
          </a:r>
          <a:endParaRPr lang="en-US" sz="28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56244"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en-US" sz="2800" smtClean="0">
              <a:solidFill>
                <a:srgbClr val="0070C0"/>
              </a:solidFill>
              <a:latin typeface="Times New Roman" panose="02020603050405020304" pitchFamily="18" charset="0"/>
              <a:cs typeface="Times New Roman" panose="02020603050405020304" pitchFamily="18" charset="0"/>
            </a:rPr>
            <a:t>Mối quan hệ </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en-US" sz="2800" smtClean="0">
              <a:latin typeface="Times New Roman" panose="02020603050405020304" pitchFamily="18" charset="0"/>
              <a:cs typeface="Times New Roman" panose="02020603050405020304" pitchFamily="18" charset="0"/>
            </a:rPr>
            <a:t>Khi </a:t>
          </a:r>
          <a:r>
            <a:rPr lang="en-US" altLang="en-US" sz="2800" smtClean="0">
              <a:latin typeface="Times New Roman" panose="02020603050405020304" pitchFamily="18" charset="0"/>
              <a:cs typeface="Times New Roman" panose="02020603050405020304" pitchFamily="18" charset="0"/>
            </a:rPr>
            <a:t>CSHT </a:t>
          </a:r>
          <a:r>
            <a:rPr lang="vi-VN" altLang="en-US" sz="2800" smtClean="0">
              <a:latin typeface="Times New Roman" panose="02020603050405020304" pitchFamily="18" charset="0"/>
              <a:cs typeface="Times New Roman" panose="02020603050405020304" pitchFamily="18" charset="0"/>
            </a:rPr>
            <a:t>biến đổi đòi hỏi </a:t>
          </a:r>
          <a:r>
            <a:rPr lang="en-US" altLang="en-US" sz="2800" smtClean="0">
              <a:latin typeface="Times New Roman" panose="02020603050405020304" pitchFamily="18" charset="0"/>
              <a:cs typeface="Times New Roman" panose="02020603050405020304" pitchFamily="18" charset="0"/>
            </a:rPr>
            <a:t>KTTT</a:t>
          </a:r>
          <a:r>
            <a:rPr lang="vi-VN" altLang="en-US" sz="2800" smtClean="0">
              <a:latin typeface="Times New Roman" panose="02020603050405020304" pitchFamily="18" charset="0"/>
              <a:cs typeface="Times New Roman" panose="02020603050405020304" pitchFamily="18" charset="0"/>
            </a:rPr>
            <a:t> cũng phải biến đổi theo.</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vi-VN" altLang="en-US" sz="2600" smtClean="0">
              <a:latin typeface="Times New Roman" panose="02020603050405020304" pitchFamily="18" charset="0"/>
              <a:cs typeface="Times New Roman" panose="02020603050405020304" pitchFamily="18" charset="0"/>
            </a:rPr>
            <a:t>Khi </a:t>
          </a:r>
          <a:r>
            <a:rPr lang="en-US" altLang="en-US" sz="2600" smtClean="0">
              <a:latin typeface="Times New Roman" panose="02020603050405020304" pitchFamily="18" charset="0"/>
              <a:cs typeface="Times New Roman" panose="02020603050405020304" pitchFamily="18" charset="0"/>
            </a:rPr>
            <a:t>CSHT </a:t>
          </a:r>
          <a:r>
            <a:rPr lang="vi-VN" altLang="en-US" sz="2600" smtClean="0">
              <a:latin typeface="Times New Roman" panose="02020603050405020304" pitchFamily="18" charset="0"/>
              <a:cs typeface="Times New Roman" panose="02020603050405020304" pitchFamily="18" charset="0"/>
            </a:rPr>
            <a:t>cũ mất đi, cơ sở hạ tầng mới ra đời thì sớm muộn </a:t>
          </a:r>
          <a:r>
            <a:rPr lang="en-US" altLang="en-US" sz="2600" smtClean="0">
              <a:latin typeface="Times New Roman" panose="02020603050405020304" pitchFamily="18" charset="0"/>
              <a:cs typeface="Times New Roman" panose="02020603050405020304" pitchFamily="18" charset="0"/>
            </a:rPr>
            <a:t>KTTT</a:t>
          </a:r>
          <a:r>
            <a:rPr lang="vi-VN" altLang="en-US" sz="2600" smtClean="0">
              <a:latin typeface="Times New Roman" panose="02020603050405020304" pitchFamily="18" charset="0"/>
              <a:cs typeface="Times New Roman" panose="02020603050405020304" pitchFamily="18" charset="0"/>
            </a:rPr>
            <a:t> cũ cũng mất đi v</a:t>
          </a:r>
          <a:r>
            <a:rPr lang="vi-VN" altLang="en-US" sz="2600" smtClean="0">
              <a:latin typeface="Times New Roman" panose="02020603050405020304" pitchFamily="18" charset="0"/>
              <a:ea typeface="Times New Roman" panose="02020603050405020304" pitchFamily="18" charset="0"/>
            </a:rPr>
            <a:t>à</a:t>
          </a:r>
          <a:r>
            <a:rPr lang="vi-VN" altLang="en-US" sz="2600" smtClean="0">
              <a:latin typeface="Times New Roman" panose="02020603050405020304" pitchFamily="18" charset="0"/>
              <a:cs typeface="Times New Roman" panose="02020603050405020304" pitchFamily="18" charset="0"/>
            </a:rPr>
            <a:t> </a:t>
          </a:r>
          <a:r>
            <a:rPr lang="en-US" altLang="en-US" sz="2600" smtClean="0">
              <a:latin typeface="Times New Roman" panose="02020603050405020304" pitchFamily="18" charset="0"/>
              <a:cs typeface="Times New Roman" panose="02020603050405020304" pitchFamily="18" charset="0"/>
            </a:rPr>
            <a:t>KTTT</a:t>
          </a:r>
          <a:r>
            <a:rPr lang="vi-VN" altLang="en-US" sz="2600" smtClean="0">
              <a:latin typeface="Times New Roman" panose="02020603050405020304" pitchFamily="18" charset="0"/>
              <a:cs typeface="Times New Roman" panose="02020603050405020304" pitchFamily="18" charset="0"/>
            </a:rPr>
            <a:t> mới ra đời. </a:t>
          </a:r>
          <a:endParaRPr lang="en-US" sz="26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800" smtClean="0">
              <a:latin typeface="Times New Roman" panose="02020603050405020304" pitchFamily="18" charset="0"/>
              <a:cs typeface="Times New Roman" panose="02020603050405020304" pitchFamily="18" charset="0"/>
            </a:rPr>
            <a:t>CSHT </a:t>
          </a:r>
          <a:r>
            <a:rPr lang="vi-VN" altLang="en-US" sz="2800" smtClean="0">
              <a:latin typeface="Times New Roman" panose="02020603050405020304" pitchFamily="18" charset="0"/>
              <a:cs typeface="Times New Roman" panose="02020603050405020304" pitchFamily="18" charset="0"/>
            </a:rPr>
            <a:t>như thế n</a:t>
          </a:r>
          <a:r>
            <a:rPr lang="vi-VN" altLang="en-US" sz="2800" smtClean="0">
              <a:latin typeface="Times New Roman" panose="02020603050405020304" pitchFamily="18" charset="0"/>
              <a:ea typeface="Times New Roman" panose="02020603050405020304" pitchFamily="18" charset="0"/>
            </a:rPr>
            <a:t>à</a:t>
          </a:r>
          <a:r>
            <a:rPr lang="vi-VN" altLang="en-US" sz="2800" smtClean="0">
              <a:latin typeface="Times New Roman" panose="02020603050405020304" pitchFamily="18" charset="0"/>
              <a:cs typeface="Times New Roman" panose="02020603050405020304" pitchFamily="18" charset="0"/>
            </a:rPr>
            <a:t>o thì </a:t>
          </a:r>
          <a:r>
            <a:rPr lang="en-US" altLang="en-US" sz="2800" smtClean="0">
              <a:latin typeface="Times New Roman" panose="02020603050405020304" pitchFamily="18" charset="0"/>
              <a:cs typeface="Times New Roman" panose="02020603050405020304" pitchFamily="18" charset="0"/>
            </a:rPr>
            <a:t>KTTT</a:t>
          </a:r>
          <a:r>
            <a:rPr lang="vi-VN" altLang="en-US" sz="2800" smtClean="0">
              <a:latin typeface="Times New Roman" panose="02020603050405020304" pitchFamily="18" charset="0"/>
              <a:cs typeface="Times New Roman" panose="02020603050405020304" pitchFamily="18" charset="0"/>
            </a:rPr>
            <a:t> xây dựng trên đó phải như thế ấy.</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63811"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altLang="en-US" sz="2800" smtClean="0">
              <a:solidFill>
                <a:srgbClr val="0070C0"/>
              </a:solidFill>
              <a:latin typeface="Times New Roman" panose="02020603050405020304" pitchFamily="18" charset="0"/>
              <a:cs typeface="Times New Roman" panose="02020603050405020304" pitchFamily="18" charset="0"/>
            </a:rPr>
            <a:t>Mối quan hệ </a:t>
          </a:r>
          <a:endParaRPr lang="en-US" sz="2800" b="0" i="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Nếu k</a:t>
          </a:r>
          <a:r>
            <a:rPr lang="vi-VN" altLang="en-US" sz="2800" smtClean="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600" smtClean="0">
              <a:latin typeface="Times New Roman" panose="02020603050405020304" pitchFamily="18" charset="0"/>
              <a:cs typeface="Times New Roman" panose="02020603050405020304" pitchFamily="18" charset="0"/>
            </a:rPr>
            <a:t>N</a:t>
          </a:r>
          <a:r>
            <a:rPr lang="vi-VN" altLang="en-US" sz="2600" smtClean="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a:t>
          </a:r>
          <a:endParaRPr lang="en-US" sz="26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vi-VN" altLang="en-US" sz="2800" smtClean="0">
              <a:latin typeface="Times New Roman" panose="02020603050405020304" pitchFamily="18" charset="0"/>
              <a:cs typeface="Times New Roman" panose="02020603050405020304" pitchFamily="18" charset="0"/>
            </a:rPr>
            <a:t>Kiến trúc thượng tầng bảo vệ cơ sở hạ tầng đã sinh ra nó</a:t>
          </a:r>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63811"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C00000"/>
              </a:solidFill>
              <a:latin typeface="Times New Roman" pitchFamily="18" charset="0"/>
              <a:cs typeface="Times New Roman" pitchFamily="18" charset="0"/>
            </a:rPr>
            <a:t> </a:t>
          </a:r>
          <a:r>
            <a:rPr lang="en-US" sz="2800" b="1" i="1" smtClean="0">
              <a:solidFill>
                <a:srgbClr val="C00000"/>
              </a:solidFill>
              <a:latin typeface="Times New Roman" panose="02020603050405020304" pitchFamily="18" charset="0"/>
              <a:cs typeface="Times New Roman" panose="02020603050405020304" pitchFamily="18" charset="0"/>
            </a:rPr>
            <a:t>Đặc điểm của GCCN</a:t>
          </a:r>
          <a:endParaRPr lang="en-US" sz="28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800" smtClean="0">
              <a:latin typeface="Times New Roman" panose="02020603050405020304" pitchFamily="18" charset="0"/>
              <a:cs typeface="Times New Roman" panose="02020603050405020304" pitchFamily="18" charset="0"/>
            </a:rPr>
            <a:t>Lao động bằng </a:t>
          </a:r>
          <a:r>
            <a:rPr lang="en-US" altLang="en-US" sz="2800" u="sng" smtClean="0">
              <a:latin typeface="Times New Roman" panose="02020603050405020304" pitchFamily="18" charset="0"/>
              <a:cs typeface="Times New Roman" panose="02020603050405020304" pitchFamily="18" charset="0"/>
            </a:rPr>
            <a:t>phương thức công nghiệp </a:t>
          </a:r>
          <a:r>
            <a:rPr lang="en-US" altLang="en-US" sz="2800" smtClean="0">
              <a:latin typeface="Times New Roman" panose="02020603050405020304" pitchFamily="18" charset="0"/>
              <a:cs typeface="Times New Roman" panose="02020603050405020304" pitchFamily="18" charset="0"/>
            </a:rPr>
            <a:t>với đặc trưng công cụ lao động  là máy móc, tạo ra năng suất lao động cao, quá trình lao động </a:t>
          </a:r>
          <a:r>
            <a:rPr lang="en-US" altLang="en-US" sz="2800" u="sng" smtClean="0">
              <a:latin typeface="Times New Roman" panose="02020603050405020304" pitchFamily="18" charset="0"/>
              <a:cs typeface="Times New Roman" panose="02020603050405020304" pitchFamily="18" charset="0"/>
            </a:rPr>
            <a:t>mang tính chất xã hội hóa</a:t>
          </a:r>
          <a:r>
            <a:rPr lang="en-US" altLang="en-US" sz="2800" smtClean="0">
              <a:latin typeface="Times New Roman" panose="02020603050405020304" pitchFamily="18" charset="0"/>
              <a:cs typeface="Times New Roman" panose="02020603050405020304" pitchFamily="18" charset="0"/>
            </a:rPr>
            <a:t>.</a:t>
          </a:r>
          <a:endParaRPr lang="en-US" sz="28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latin typeface="Times New Roman" panose="02020603050405020304" pitchFamily="18" charset="0"/>
              <a:cs typeface="Times New Roman" panose="02020603050405020304" pitchFamily="18" charset="0"/>
            </a:rPr>
            <a:t>Có những phẩm chất đặc biệt về tính </a:t>
          </a:r>
          <a:r>
            <a:rPr lang="en-US" altLang="en-US" sz="2400" u="sng" smtClean="0">
              <a:latin typeface="Times New Roman" panose="02020603050405020304" pitchFamily="18" charset="0"/>
              <a:cs typeface="Times New Roman" panose="02020603050405020304" pitchFamily="18" charset="0"/>
            </a:rPr>
            <a:t>tổ chức, kỷ luật lao động, tinh thần hợp tác lao động</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sz="2400" smtClean="0">
              <a:latin typeface="Times New Roman" panose="02020603050405020304" pitchFamily="18" charset="0"/>
              <a:cs typeface="Times New Roman" panose="02020603050405020304" pitchFamily="18" charset="0"/>
            </a:rPr>
            <a:t>Là đại biểu cho LLSX hiện đại, cho PTSX tiên tiến, quyết định sự tồn tại và phát triển của XH hiện đại</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06006"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1016705"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509945" custScaleY="156412"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500610" custScaleY="165114"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AE8A5C14-8301-4F05-87AB-F16F8A80C5A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2BB804C-9831-43A2-97F2-27251C40F209}">
      <dgm:prSet phldrT="[Text]"/>
      <dgm:spPr/>
      <dgm:t>
        <a:bodyPr/>
        <a:lstStyle/>
        <a:p>
          <a:r>
            <a:rPr lang="en-US" smtClean="0"/>
            <a:t>Nội</a:t>
          </a:r>
          <a:endParaRPr lang="en-US"/>
        </a:p>
      </dgm:t>
    </dgm:pt>
    <dgm:pt modelId="{127537A9-2738-4841-B487-5FEDEEEC51F2}" type="parTrans" cxnId="{4CAE5492-77E0-4BF0-9D0C-529BD6B4C7E2}">
      <dgm:prSet/>
      <dgm:spPr/>
      <dgm:t>
        <a:bodyPr/>
        <a:lstStyle/>
        <a:p>
          <a:endParaRPr lang="en-US"/>
        </a:p>
      </dgm:t>
    </dgm:pt>
    <dgm:pt modelId="{26CFF878-AB84-4A14-A313-C1AB216F55C0}" type="sibTrans" cxnId="{4CAE5492-77E0-4BF0-9D0C-529BD6B4C7E2}">
      <dgm:prSet/>
      <dgm:spPr/>
      <dgm:t>
        <a:bodyPr/>
        <a:lstStyle/>
        <a:p>
          <a:endParaRPr lang="en-US"/>
        </a:p>
      </dgm:t>
    </dgm:pt>
    <dgm:pt modelId="{C697684D-6487-4E33-A1AC-AA1BD1EF56B9}">
      <dgm:prSet phldrT="[Text]" custT="1"/>
      <dgm:spPr/>
      <dgm:t>
        <a:bodyPr/>
        <a:lstStyle/>
        <a:p>
          <a:r>
            <a:rPr lang="en-US" sz="2800" b="0" smtClean="0">
              <a:latin typeface="Times New Roman" panose="02020603050405020304" pitchFamily="18" charset="0"/>
              <a:cs typeface="Times New Roman" panose="02020603050405020304" pitchFamily="18" charset="0"/>
            </a:rPr>
            <a:t>Sản xuất ra của cải vật chất đáp ứng nhu cầu ngày càng cao của con người</a:t>
          </a:r>
          <a:r>
            <a:rPr lang="en-US" sz="2800" b="0" smtClean="0">
              <a:solidFill>
                <a:schemeClr val="tx1"/>
              </a:solidFill>
              <a:latin typeface="Times New Roman" panose="02020603050405020304" pitchFamily="18" charset="0"/>
              <a:cs typeface="Times New Roman" panose="02020603050405020304" pitchFamily="18" charset="0"/>
            </a:rPr>
            <a:t>, </a:t>
          </a:r>
          <a:r>
            <a:rPr lang="en-US" altLang="en-US" sz="2800" b="0" smtClean="0">
              <a:solidFill>
                <a:schemeClr val="tx1"/>
              </a:solidFill>
              <a:latin typeface="Times New Roman" panose="02020603050405020304" pitchFamily="18" charset="0"/>
              <a:cs typeface="Times New Roman" panose="02020603050405020304" pitchFamily="18" charset="0"/>
            </a:rPr>
            <a:t>tạo tiền đề vật chất cho XH mới ra đời</a:t>
          </a:r>
          <a:r>
            <a:rPr lang="en-US" altLang="en-US" sz="2900" b="1" smtClean="0">
              <a:solidFill>
                <a:schemeClr val="tx1"/>
              </a:solidFill>
              <a:latin typeface="Times New Roman" panose="02020603050405020304" pitchFamily="18" charset="0"/>
              <a:cs typeface="Times New Roman" panose="02020603050405020304" pitchFamily="18" charset="0"/>
            </a:rPr>
            <a:t>.</a:t>
          </a:r>
          <a:r>
            <a:rPr lang="en-US" sz="2900" smtClean="0">
              <a:solidFill>
                <a:schemeClr val="tx1"/>
              </a:solidFill>
            </a:rPr>
            <a:t> </a:t>
          </a:r>
          <a:endParaRPr lang="en-US" sz="2900">
            <a:solidFill>
              <a:schemeClr val="tx1"/>
            </a:solidFill>
          </a:endParaRPr>
        </a:p>
      </dgm:t>
    </dgm:pt>
    <dgm:pt modelId="{7FE36F0B-5C3E-4A71-AE42-26C702E0A61B}" type="parTrans" cxnId="{27C3EEB5-ED3A-43EB-B604-F6D58D5EE83F}">
      <dgm:prSet/>
      <dgm:spPr/>
      <dgm:t>
        <a:bodyPr/>
        <a:lstStyle/>
        <a:p>
          <a:endParaRPr lang="en-US"/>
        </a:p>
      </dgm:t>
    </dgm:pt>
    <dgm:pt modelId="{7DEA0EDA-E9E8-4E9E-B0EE-9A68B6008D35}" type="sibTrans" cxnId="{27C3EEB5-ED3A-43EB-B604-F6D58D5EE83F}">
      <dgm:prSet/>
      <dgm:spPr/>
      <dgm:t>
        <a:bodyPr/>
        <a:lstStyle/>
        <a:p>
          <a:endParaRPr lang="en-US"/>
        </a:p>
      </dgm:t>
    </dgm:pt>
    <dgm:pt modelId="{824DE585-FC5F-44DC-BC95-AC97222C577C}">
      <dgm:prSet phldrT="[Text]"/>
      <dgm:spPr/>
      <dgm:t>
        <a:bodyPr/>
        <a:lstStyle/>
        <a:p>
          <a:r>
            <a:rPr lang="en-US" smtClean="0"/>
            <a:t>dung</a:t>
          </a:r>
          <a:endParaRPr lang="en-US"/>
        </a:p>
      </dgm:t>
    </dgm:pt>
    <dgm:pt modelId="{36C8C31F-F65B-4FED-9E5F-4C6FAF9053FE}" type="parTrans" cxnId="{2E4D4B4C-6B68-4CE5-AEF0-19EE6CF54772}">
      <dgm:prSet/>
      <dgm:spPr/>
      <dgm:t>
        <a:bodyPr/>
        <a:lstStyle/>
        <a:p>
          <a:endParaRPr lang="en-US"/>
        </a:p>
      </dgm:t>
    </dgm:pt>
    <dgm:pt modelId="{996551E1-974A-41A7-988E-2A6B5DDAD0D4}" type="sibTrans" cxnId="{2E4D4B4C-6B68-4CE5-AEF0-19EE6CF54772}">
      <dgm:prSet/>
      <dgm:spPr/>
      <dgm:t>
        <a:bodyPr/>
        <a:lstStyle/>
        <a:p>
          <a:endParaRPr lang="en-US"/>
        </a:p>
      </dgm:t>
    </dgm:pt>
    <dgm:pt modelId="{31D792DF-90C5-485E-8F49-E41E444D9B5D}">
      <dgm:prSet phldrT="[Text]"/>
      <dgm:spPr/>
      <dgm:t>
        <a:bodyPr/>
        <a:lstStyle/>
        <a:p>
          <a:r>
            <a:rPr lang="en-US" smtClean="0"/>
            <a:t>KT </a:t>
          </a:r>
          <a:endParaRPr lang="en-US"/>
        </a:p>
      </dgm:t>
    </dgm:pt>
    <dgm:pt modelId="{F38A615D-FEB3-4862-8CD4-C1058ABE5E89}" type="parTrans" cxnId="{D6816172-0F8A-4E56-AE56-0EDE16430B39}">
      <dgm:prSet/>
      <dgm:spPr/>
      <dgm:t>
        <a:bodyPr/>
        <a:lstStyle/>
        <a:p>
          <a:endParaRPr lang="en-US"/>
        </a:p>
      </dgm:t>
    </dgm:pt>
    <dgm:pt modelId="{B8332B2D-45AD-495A-80E9-9B85FA09D50A}" type="sibTrans" cxnId="{D6816172-0F8A-4E56-AE56-0EDE16430B39}">
      <dgm:prSet/>
      <dgm:spPr/>
      <dgm:t>
        <a:bodyPr/>
        <a:lstStyle/>
        <a:p>
          <a:endParaRPr lang="en-US"/>
        </a:p>
      </dgm:t>
    </dgm:pt>
    <dgm:pt modelId="{FCD68F6C-EE6B-4E3D-B08B-9D56B2C9580B}">
      <dgm:prSet phldrT="[Text]" custT="1"/>
      <dgm:spPr/>
      <dgm:t>
        <a:bodyPr/>
        <a:lstStyle/>
        <a:p>
          <a:r>
            <a:rPr lang="en-US" altLang="en-US" sz="2800" b="0" smtClean="0">
              <a:solidFill>
                <a:schemeClr val="tx1"/>
              </a:solidFill>
              <a:latin typeface="Times New Roman" panose="02020603050405020304" pitchFamily="18" charset="0"/>
              <a:cs typeface="Times New Roman" panose="02020603050405020304" pitchFamily="18" charset="0"/>
            </a:rPr>
            <a:t>Ở các nước XHCN, giai cấp công nhân đóng vai trò nòng cốt trong quá trình giải phóng lực lượng sản xuất.</a:t>
          </a:r>
          <a:endParaRPr lang="en-US" sz="2800" b="0">
            <a:solidFill>
              <a:schemeClr val="tx1"/>
            </a:solidFill>
            <a:latin typeface="Times New Roman" panose="02020603050405020304" pitchFamily="18" charset="0"/>
            <a:cs typeface="Times New Roman" panose="02020603050405020304" pitchFamily="18" charset="0"/>
          </a:endParaRPr>
        </a:p>
      </dgm:t>
    </dgm:pt>
    <dgm:pt modelId="{AECC2C9B-3B0D-4AC7-9ED1-4130EEB789A9}" type="parTrans" cxnId="{82531EE6-9108-41AC-94CD-F120045CF9E5}">
      <dgm:prSet/>
      <dgm:spPr/>
      <dgm:t>
        <a:bodyPr/>
        <a:lstStyle/>
        <a:p>
          <a:endParaRPr lang="en-US"/>
        </a:p>
      </dgm:t>
    </dgm:pt>
    <dgm:pt modelId="{BAE12764-3713-466E-818E-6F8AA2C1BA43}" type="sibTrans" cxnId="{82531EE6-9108-41AC-94CD-F120045CF9E5}">
      <dgm:prSet/>
      <dgm:spPr/>
      <dgm:t>
        <a:bodyPr/>
        <a:lstStyle/>
        <a:p>
          <a:endParaRPr lang="en-US"/>
        </a:p>
      </dgm:t>
    </dgm:pt>
    <dgm:pt modelId="{F3315E1D-6CFA-4220-BAE5-3D1B123D0F43}">
      <dgm:prSet phldrT="[Text]" custT="1"/>
      <dgm:spPr/>
      <dgm:t>
        <a:bodyPr/>
        <a:lstStyle/>
        <a:p>
          <a:r>
            <a:rPr lang="en-US" altLang="en-US" sz="2800" b="0" smtClean="0">
              <a:solidFill>
                <a:schemeClr val="tx1"/>
              </a:solidFill>
              <a:latin typeface="Times New Roman" panose="02020603050405020304" pitchFamily="18" charset="0"/>
              <a:cs typeface="Times New Roman" panose="02020603050405020304" pitchFamily="18" charset="0"/>
            </a:rPr>
            <a:t>Đại biểu cho lợi ích chung của XH</a:t>
          </a:r>
          <a:endParaRPr lang="en-US" sz="2800" b="0">
            <a:solidFill>
              <a:schemeClr val="tx1"/>
            </a:solidFill>
          </a:endParaRPr>
        </a:p>
      </dgm:t>
    </dgm:pt>
    <dgm:pt modelId="{0A22D55C-B318-4663-859B-15288965A22C}" type="sibTrans" cxnId="{B780FC64-8600-4B94-8276-55A0FB5A5032}">
      <dgm:prSet/>
      <dgm:spPr/>
      <dgm:t>
        <a:bodyPr/>
        <a:lstStyle/>
        <a:p>
          <a:endParaRPr lang="en-US"/>
        </a:p>
      </dgm:t>
    </dgm:pt>
    <dgm:pt modelId="{3291C449-7BB1-40D6-B21A-EF312DD4725F}" type="parTrans" cxnId="{B780FC64-8600-4B94-8276-55A0FB5A5032}">
      <dgm:prSet/>
      <dgm:spPr/>
      <dgm:t>
        <a:bodyPr/>
        <a:lstStyle/>
        <a:p>
          <a:endParaRPr lang="en-US"/>
        </a:p>
      </dgm:t>
    </dgm:pt>
    <dgm:pt modelId="{8154C375-FE17-4F44-9E03-0FC8A16E35AD}" type="pres">
      <dgm:prSet presAssocID="{AE8A5C14-8301-4F05-87AB-F16F8A80C5A0}" presName="linearFlow" presStyleCnt="0">
        <dgm:presLayoutVars>
          <dgm:dir/>
          <dgm:animLvl val="lvl"/>
          <dgm:resizeHandles val="exact"/>
        </dgm:presLayoutVars>
      </dgm:prSet>
      <dgm:spPr/>
      <dgm:t>
        <a:bodyPr/>
        <a:lstStyle/>
        <a:p>
          <a:endParaRPr lang="en-US"/>
        </a:p>
      </dgm:t>
    </dgm:pt>
    <dgm:pt modelId="{68C29992-8669-4F8E-93FB-FFF4331AA7B7}" type="pres">
      <dgm:prSet presAssocID="{02BB804C-9831-43A2-97F2-27251C40F209}" presName="composite" presStyleCnt="0"/>
      <dgm:spPr/>
    </dgm:pt>
    <dgm:pt modelId="{CBC1C8FC-3B39-4631-90DF-8568D534E379}" type="pres">
      <dgm:prSet presAssocID="{02BB804C-9831-43A2-97F2-27251C40F209}" presName="parentText" presStyleLbl="alignNode1" presStyleIdx="0" presStyleCnt="3">
        <dgm:presLayoutVars>
          <dgm:chMax val="1"/>
          <dgm:bulletEnabled val="1"/>
        </dgm:presLayoutVars>
      </dgm:prSet>
      <dgm:spPr/>
      <dgm:t>
        <a:bodyPr/>
        <a:lstStyle/>
        <a:p>
          <a:endParaRPr lang="en-US"/>
        </a:p>
      </dgm:t>
    </dgm:pt>
    <dgm:pt modelId="{26A189CC-D96A-4BD6-A899-E88F78AD8CC3}" type="pres">
      <dgm:prSet presAssocID="{02BB804C-9831-43A2-97F2-27251C40F209}" presName="descendantText" presStyleLbl="alignAcc1" presStyleIdx="0" presStyleCnt="3">
        <dgm:presLayoutVars>
          <dgm:bulletEnabled val="1"/>
        </dgm:presLayoutVars>
      </dgm:prSet>
      <dgm:spPr/>
      <dgm:t>
        <a:bodyPr/>
        <a:lstStyle/>
        <a:p>
          <a:endParaRPr lang="en-US"/>
        </a:p>
      </dgm:t>
    </dgm:pt>
    <dgm:pt modelId="{5F0E4F50-326F-4510-84B5-02FD75F10714}" type="pres">
      <dgm:prSet presAssocID="{26CFF878-AB84-4A14-A313-C1AB216F55C0}" presName="sp" presStyleCnt="0"/>
      <dgm:spPr/>
    </dgm:pt>
    <dgm:pt modelId="{D3902402-6272-4601-A615-3BE2E05354DF}" type="pres">
      <dgm:prSet presAssocID="{824DE585-FC5F-44DC-BC95-AC97222C577C}" presName="composite" presStyleCnt="0"/>
      <dgm:spPr/>
    </dgm:pt>
    <dgm:pt modelId="{071ED51A-521D-4E40-BDAA-61B8C983D5DD}" type="pres">
      <dgm:prSet presAssocID="{824DE585-FC5F-44DC-BC95-AC97222C577C}" presName="parentText" presStyleLbl="alignNode1" presStyleIdx="1" presStyleCnt="3">
        <dgm:presLayoutVars>
          <dgm:chMax val="1"/>
          <dgm:bulletEnabled val="1"/>
        </dgm:presLayoutVars>
      </dgm:prSet>
      <dgm:spPr/>
      <dgm:t>
        <a:bodyPr/>
        <a:lstStyle/>
        <a:p>
          <a:endParaRPr lang="en-US"/>
        </a:p>
      </dgm:t>
    </dgm:pt>
    <dgm:pt modelId="{1B7B7D95-D41F-47BB-AD26-FADE1EC65D7F}" type="pres">
      <dgm:prSet presAssocID="{824DE585-FC5F-44DC-BC95-AC97222C577C}" presName="descendantText" presStyleLbl="alignAcc1" presStyleIdx="1" presStyleCnt="3">
        <dgm:presLayoutVars>
          <dgm:bulletEnabled val="1"/>
        </dgm:presLayoutVars>
      </dgm:prSet>
      <dgm:spPr/>
      <dgm:t>
        <a:bodyPr/>
        <a:lstStyle/>
        <a:p>
          <a:endParaRPr lang="en-US"/>
        </a:p>
      </dgm:t>
    </dgm:pt>
    <dgm:pt modelId="{831C00FD-1A01-4458-AC65-6556C33DE05E}" type="pres">
      <dgm:prSet presAssocID="{996551E1-974A-41A7-988E-2A6B5DDAD0D4}" presName="sp" presStyleCnt="0"/>
      <dgm:spPr/>
    </dgm:pt>
    <dgm:pt modelId="{0EECD6FF-BDB4-4D44-834D-321476BEF9F3}" type="pres">
      <dgm:prSet presAssocID="{31D792DF-90C5-485E-8F49-E41E444D9B5D}" presName="composite" presStyleCnt="0"/>
      <dgm:spPr/>
    </dgm:pt>
    <dgm:pt modelId="{59E54D84-E10B-4D63-AC31-E874826F3E68}" type="pres">
      <dgm:prSet presAssocID="{31D792DF-90C5-485E-8F49-E41E444D9B5D}" presName="parentText" presStyleLbl="alignNode1" presStyleIdx="2" presStyleCnt="3">
        <dgm:presLayoutVars>
          <dgm:chMax val="1"/>
          <dgm:bulletEnabled val="1"/>
        </dgm:presLayoutVars>
      </dgm:prSet>
      <dgm:spPr/>
      <dgm:t>
        <a:bodyPr/>
        <a:lstStyle/>
        <a:p>
          <a:endParaRPr lang="en-US"/>
        </a:p>
      </dgm:t>
    </dgm:pt>
    <dgm:pt modelId="{AAF6E6C3-9CB7-4972-9747-BF9DDBAE1097}" type="pres">
      <dgm:prSet presAssocID="{31D792DF-90C5-485E-8F49-E41E444D9B5D}" presName="descendantText" presStyleLbl="alignAcc1" presStyleIdx="2" presStyleCnt="3">
        <dgm:presLayoutVars>
          <dgm:bulletEnabled val="1"/>
        </dgm:presLayoutVars>
      </dgm:prSet>
      <dgm:spPr/>
      <dgm:t>
        <a:bodyPr/>
        <a:lstStyle/>
        <a:p>
          <a:endParaRPr lang="en-US"/>
        </a:p>
      </dgm:t>
    </dgm:pt>
  </dgm:ptLst>
  <dgm:cxnLst>
    <dgm:cxn modelId="{27C3EEB5-ED3A-43EB-B604-F6D58D5EE83F}" srcId="{02BB804C-9831-43A2-97F2-27251C40F209}" destId="{C697684D-6487-4E33-A1AC-AA1BD1EF56B9}" srcOrd="0" destOrd="0" parTransId="{7FE36F0B-5C3E-4A71-AE42-26C702E0A61B}" sibTransId="{7DEA0EDA-E9E8-4E9E-B0EE-9A68B6008D35}"/>
    <dgm:cxn modelId="{6D7E5477-3C69-4F69-B26F-F226C4B6C005}" type="presOf" srcId="{C697684D-6487-4E33-A1AC-AA1BD1EF56B9}" destId="{26A189CC-D96A-4BD6-A899-E88F78AD8CC3}" srcOrd="0" destOrd="0" presId="urn:microsoft.com/office/officeart/2005/8/layout/chevron2"/>
    <dgm:cxn modelId="{D6816172-0F8A-4E56-AE56-0EDE16430B39}" srcId="{AE8A5C14-8301-4F05-87AB-F16F8A80C5A0}" destId="{31D792DF-90C5-485E-8F49-E41E444D9B5D}" srcOrd="2" destOrd="0" parTransId="{F38A615D-FEB3-4862-8CD4-C1058ABE5E89}" sibTransId="{B8332B2D-45AD-495A-80E9-9B85FA09D50A}"/>
    <dgm:cxn modelId="{3AAF0B65-D459-4AC2-9401-E770E41242F3}" type="presOf" srcId="{F3315E1D-6CFA-4220-BAE5-3D1B123D0F43}" destId="{1B7B7D95-D41F-47BB-AD26-FADE1EC65D7F}" srcOrd="0" destOrd="0" presId="urn:microsoft.com/office/officeart/2005/8/layout/chevron2"/>
    <dgm:cxn modelId="{25E4B618-8164-453E-A459-C74A5EF7BEE9}" type="presOf" srcId="{FCD68F6C-EE6B-4E3D-B08B-9D56B2C9580B}" destId="{AAF6E6C3-9CB7-4972-9747-BF9DDBAE1097}" srcOrd="0" destOrd="0" presId="urn:microsoft.com/office/officeart/2005/8/layout/chevron2"/>
    <dgm:cxn modelId="{B780FC64-8600-4B94-8276-55A0FB5A5032}" srcId="{824DE585-FC5F-44DC-BC95-AC97222C577C}" destId="{F3315E1D-6CFA-4220-BAE5-3D1B123D0F43}" srcOrd="0" destOrd="0" parTransId="{3291C449-7BB1-40D6-B21A-EF312DD4725F}" sibTransId="{0A22D55C-B318-4663-859B-15288965A22C}"/>
    <dgm:cxn modelId="{F948AF0A-A372-41E7-900C-E5B75DE6AFE9}" type="presOf" srcId="{02BB804C-9831-43A2-97F2-27251C40F209}" destId="{CBC1C8FC-3B39-4631-90DF-8568D534E379}" srcOrd="0" destOrd="0" presId="urn:microsoft.com/office/officeart/2005/8/layout/chevron2"/>
    <dgm:cxn modelId="{D454E97E-9743-4218-8D79-CF6952567669}" type="presOf" srcId="{AE8A5C14-8301-4F05-87AB-F16F8A80C5A0}" destId="{8154C375-FE17-4F44-9E03-0FC8A16E35AD}" srcOrd="0" destOrd="0" presId="urn:microsoft.com/office/officeart/2005/8/layout/chevron2"/>
    <dgm:cxn modelId="{82531EE6-9108-41AC-94CD-F120045CF9E5}" srcId="{31D792DF-90C5-485E-8F49-E41E444D9B5D}" destId="{FCD68F6C-EE6B-4E3D-B08B-9D56B2C9580B}" srcOrd="0" destOrd="0" parTransId="{AECC2C9B-3B0D-4AC7-9ED1-4130EEB789A9}" sibTransId="{BAE12764-3713-466E-818E-6F8AA2C1BA43}"/>
    <dgm:cxn modelId="{B3BDED61-DB16-4693-9677-219F4181E119}" type="presOf" srcId="{31D792DF-90C5-485E-8F49-E41E444D9B5D}" destId="{59E54D84-E10B-4D63-AC31-E874826F3E68}" srcOrd="0" destOrd="0" presId="urn:microsoft.com/office/officeart/2005/8/layout/chevron2"/>
    <dgm:cxn modelId="{4CAE5492-77E0-4BF0-9D0C-529BD6B4C7E2}" srcId="{AE8A5C14-8301-4F05-87AB-F16F8A80C5A0}" destId="{02BB804C-9831-43A2-97F2-27251C40F209}" srcOrd="0" destOrd="0" parTransId="{127537A9-2738-4841-B487-5FEDEEEC51F2}" sibTransId="{26CFF878-AB84-4A14-A313-C1AB216F55C0}"/>
    <dgm:cxn modelId="{E1C03284-87BC-4A56-BF1D-593A0073C85D}" type="presOf" srcId="{824DE585-FC5F-44DC-BC95-AC97222C577C}" destId="{071ED51A-521D-4E40-BDAA-61B8C983D5DD}" srcOrd="0" destOrd="0" presId="urn:microsoft.com/office/officeart/2005/8/layout/chevron2"/>
    <dgm:cxn modelId="{2E4D4B4C-6B68-4CE5-AEF0-19EE6CF54772}" srcId="{AE8A5C14-8301-4F05-87AB-F16F8A80C5A0}" destId="{824DE585-FC5F-44DC-BC95-AC97222C577C}" srcOrd="1" destOrd="0" parTransId="{36C8C31F-F65B-4FED-9E5F-4C6FAF9053FE}" sibTransId="{996551E1-974A-41A7-988E-2A6B5DDAD0D4}"/>
    <dgm:cxn modelId="{21F5B994-5638-4D2E-9B50-175BC4C04474}" type="presParOf" srcId="{8154C375-FE17-4F44-9E03-0FC8A16E35AD}" destId="{68C29992-8669-4F8E-93FB-FFF4331AA7B7}" srcOrd="0" destOrd="0" presId="urn:microsoft.com/office/officeart/2005/8/layout/chevron2"/>
    <dgm:cxn modelId="{CF420D3D-62FB-42B8-964D-37E6D08E2A87}" type="presParOf" srcId="{68C29992-8669-4F8E-93FB-FFF4331AA7B7}" destId="{CBC1C8FC-3B39-4631-90DF-8568D534E379}" srcOrd="0" destOrd="0" presId="urn:microsoft.com/office/officeart/2005/8/layout/chevron2"/>
    <dgm:cxn modelId="{1812F60D-85B1-42B3-AE42-FF21F7E86E17}" type="presParOf" srcId="{68C29992-8669-4F8E-93FB-FFF4331AA7B7}" destId="{26A189CC-D96A-4BD6-A899-E88F78AD8CC3}" srcOrd="1" destOrd="0" presId="urn:microsoft.com/office/officeart/2005/8/layout/chevron2"/>
    <dgm:cxn modelId="{640AC69D-C13D-4242-80F1-AEAE68F605E4}" type="presParOf" srcId="{8154C375-FE17-4F44-9E03-0FC8A16E35AD}" destId="{5F0E4F50-326F-4510-84B5-02FD75F10714}" srcOrd="1" destOrd="0" presId="urn:microsoft.com/office/officeart/2005/8/layout/chevron2"/>
    <dgm:cxn modelId="{B247EC0C-88D5-47BD-8B3F-2420F8E76B72}" type="presParOf" srcId="{8154C375-FE17-4F44-9E03-0FC8A16E35AD}" destId="{D3902402-6272-4601-A615-3BE2E05354DF}" srcOrd="2" destOrd="0" presId="urn:microsoft.com/office/officeart/2005/8/layout/chevron2"/>
    <dgm:cxn modelId="{F9A4B688-2200-409D-83E9-77131713828D}" type="presParOf" srcId="{D3902402-6272-4601-A615-3BE2E05354DF}" destId="{071ED51A-521D-4E40-BDAA-61B8C983D5DD}" srcOrd="0" destOrd="0" presId="urn:microsoft.com/office/officeart/2005/8/layout/chevron2"/>
    <dgm:cxn modelId="{8C1FE96A-2788-48B3-8002-11F718A9587D}" type="presParOf" srcId="{D3902402-6272-4601-A615-3BE2E05354DF}" destId="{1B7B7D95-D41F-47BB-AD26-FADE1EC65D7F}" srcOrd="1" destOrd="0" presId="urn:microsoft.com/office/officeart/2005/8/layout/chevron2"/>
    <dgm:cxn modelId="{716D5639-FCDA-4724-A826-29FE0EF703FF}" type="presParOf" srcId="{8154C375-FE17-4F44-9E03-0FC8A16E35AD}" destId="{831C00FD-1A01-4458-AC65-6556C33DE05E}" srcOrd="3" destOrd="0" presId="urn:microsoft.com/office/officeart/2005/8/layout/chevron2"/>
    <dgm:cxn modelId="{D86E92ED-62B5-4BAA-916A-476EFBCEA652}" type="presParOf" srcId="{8154C375-FE17-4F44-9E03-0FC8A16E35AD}" destId="{0EECD6FF-BDB4-4D44-834D-321476BEF9F3}" srcOrd="4" destOrd="0" presId="urn:microsoft.com/office/officeart/2005/8/layout/chevron2"/>
    <dgm:cxn modelId="{4AB329A0-64CA-4403-BE01-D7CEBC60959B}" type="presParOf" srcId="{0EECD6FF-BDB4-4D44-834D-321476BEF9F3}" destId="{59E54D84-E10B-4D63-AC31-E874826F3E68}" srcOrd="0" destOrd="0" presId="urn:microsoft.com/office/officeart/2005/8/layout/chevron2"/>
    <dgm:cxn modelId="{8BA52F13-2F6C-45A2-8DF9-53B9D06D519C}" type="presParOf" srcId="{0EECD6FF-BDB4-4D44-834D-321476BEF9F3}" destId="{AAF6E6C3-9CB7-4972-9747-BF9DDBAE1097}"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800" b="1" smtClean="0">
              <a:solidFill>
                <a:srgbClr val="5548F8"/>
              </a:solidFill>
              <a:latin typeface="Times New Roman" panose="02020603050405020304" pitchFamily="18" charset="0"/>
              <a:cs typeface="Times New Roman" panose="02020603050405020304" pitchFamily="18" charset="0"/>
            </a:rPr>
            <a:t>Nội dung chính trị - xã hội</a:t>
          </a:r>
          <a:endParaRPr lang="en-US" sz="2800" b="1" i="0">
            <a:solidFill>
              <a:srgbClr val="5548F8"/>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400" b="0" smtClean="0">
              <a:latin typeface="Times New Roman" panose="02020603050405020304" pitchFamily="18" charset="0"/>
              <a:cs typeface="Times New Roman" panose="02020603050405020304" pitchFamily="18" charset="0"/>
            </a:rPr>
            <a:t>Tiến hành cách mạng chính trị lật đổ quyền thống trị của GC thống trị, xóa bỏ chế độ bóc lột, áp bức, giành quyền lực về tay GCCN và NDLĐ</a:t>
          </a:r>
          <a:endParaRPr lang="en-US" sz="24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400" smtClean="0">
              <a:latin typeface="Times New Roman" panose="02020603050405020304" pitchFamily="18" charset="0"/>
              <a:cs typeface="Times New Roman" panose="02020603050405020304" pitchFamily="18" charset="0"/>
            </a:rPr>
            <a:t>GCCN cùng với NDL sử dụng nhà nước của mình như một công cụ có hiệu lực để cải tạo xã hội cũ và tổ chức xây dựng xã hội mới</a:t>
          </a:r>
          <a:endParaRPr lang="en-US" sz="24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364164">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97847"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800" b="1" smtClean="0">
              <a:solidFill>
                <a:srgbClr val="5548F8"/>
              </a:solidFill>
              <a:latin typeface="Times New Roman" panose="02020603050405020304" pitchFamily="18" charset="0"/>
              <a:cs typeface="Times New Roman" panose="02020603050405020304" pitchFamily="18" charset="0"/>
            </a:rPr>
            <a:t>Nội dung văn hóa, tư tưởng </a:t>
          </a:r>
          <a:endParaRPr lang="en-US" sz="2800" b="1" i="0">
            <a:solidFill>
              <a:srgbClr val="5548F8"/>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altLang="en-US" sz="2400" smtClean="0">
              <a:latin typeface="Times New Roman" panose="02020603050405020304" pitchFamily="18" charset="0"/>
              <a:cs typeface="Times New Roman" panose="02020603050405020304" pitchFamily="18" charset="0"/>
            </a:rPr>
            <a:t>Xây dựng hệ giá trị mới: công bằng, dân chủ, bình đẳng và tự do.</a:t>
          </a:r>
          <a:endParaRPr lang="en-US" sz="2400" b="0" i="0"/>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en-US" altLang="en-US" sz="2400" smtClean="0">
              <a:latin typeface="Times New Roman" panose="02020603050405020304" pitchFamily="18" charset="0"/>
              <a:cs typeface="Times New Roman" panose="02020603050405020304" pitchFamily="18" charset="0"/>
            </a:rPr>
            <a:t>Xây dựng và củng cố ý thức hệ tiên tiến của giai cấp công nhân, đấu tranh khắc phục ý thức hệ của GCTS và tàn dư của hệ tư tưởng cũ</a:t>
          </a:r>
          <a:endParaRPr lang="en-US" sz="2400">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93247" custScaleY="60589">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01318" custScaleY="118227">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256270" custScaleY="11848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a:t>
          </a:r>
          <a:r>
            <a:rPr lang="en-US" altLang="en-US" sz="2800" b="1" smtClean="0">
              <a:solidFill>
                <a:srgbClr val="0000FF"/>
              </a:solidFill>
              <a:latin typeface="Times New Roman" panose="02020603050405020304" pitchFamily="18" charset="0"/>
              <a:cs typeface="Times New Roman" panose="02020603050405020304" pitchFamily="18" charset="0"/>
            </a:rPr>
            <a:t> Tính tất yếu của thời kỳ quá độ lên CNXH</a:t>
          </a:r>
          <a:endParaRPr lang="en-US" sz="28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solidFill>
                <a:srgbClr val="000000"/>
              </a:solidFill>
              <a:latin typeface="Times New Roman" panose="02020603050405020304" pitchFamily="18" charset="0"/>
              <a:cs typeface="Times New Roman" panose="02020603050405020304" pitchFamily="18" charset="0"/>
            </a:rPr>
            <a:t>Sắp xếp lại hoạt động của nền SX, từng bước đưa LLSX phát triển cao hơn các chế độ xã hội trước </a:t>
          </a:r>
          <a:endParaRPr lang="en-US" sz="2400"/>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altLang="en-US" sz="2400" smtClean="0">
              <a:latin typeface="Times New Roman" panose="02020603050405020304" pitchFamily="18" charset="0"/>
              <a:cs typeface="Times New Roman" panose="02020603050405020304" pitchFamily="18" charset="0"/>
            </a:rPr>
            <a:t>Công cuộc xây dựng CNXH là một công việc mới mẻ, khó khăn và phức tạp </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r>
            <a:rPr lang="en-US" altLang="en-US" sz="2400" b="0" smtClean="0">
              <a:latin typeface="Times New Roman" panose="02020603050405020304" pitchFamily="18" charset="0"/>
              <a:cs typeface="Times New Roman" panose="02020603050405020304" pitchFamily="18" charset="0"/>
            </a:rPr>
            <a:t>Giữa CNTB và CNXH là hai kiểu chế độ XH khác nhau về bản chất</a:t>
          </a:r>
          <a:endParaRPr lang="en-US" sz="24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38502"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AE8A5C14-8301-4F05-87AB-F16F8A80C5A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02BB804C-9831-43A2-97F2-27251C40F209}">
      <dgm:prSet phldrT="[Text]"/>
      <dgm:spPr/>
      <dgm:t>
        <a:bodyPr/>
        <a:lstStyle/>
        <a:p>
          <a:r>
            <a:rPr lang="en-US" smtClean="0"/>
            <a:t>VH-TT</a:t>
          </a:r>
          <a:endParaRPr lang="en-US"/>
        </a:p>
      </dgm:t>
    </dgm:pt>
    <dgm:pt modelId="{127537A9-2738-4841-B487-5FEDEEEC51F2}" type="parTrans" cxnId="{4CAE5492-77E0-4BF0-9D0C-529BD6B4C7E2}">
      <dgm:prSet/>
      <dgm:spPr/>
      <dgm:t>
        <a:bodyPr/>
        <a:lstStyle/>
        <a:p>
          <a:endParaRPr lang="en-US"/>
        </a:p>
      </dgm:t>
    </dgm:pt>
    <dgm:pt modelId="{26CFF878-AB84-4A14-A313-C1AB216F55C0}" type="sibTrans" cxnId="{4CAE5492-77E0-4BF0-9D0C-529BD6B4C7E2}">
      <dgm:prSet/>
      <dgm:spPr/>
      <dgm:t>
        <a:bodyPr/>
        <a:lstStyle/>
        <a:p>
          <a:endParaRPr lang="en-US"/>
        </a:p>
      </dgm:t>
    </dgm:pt>
    <dgm:pt modelId="{C697684D-6487-4E33-A1AC-AA1BD1EF56B9}">
      <dgm:prSet phldrT="[Text]" custT="1"/>
      <dgm:spPr/>
      <dgm:t>
        <a:bodyPr/>
        <a:lstStyle/>
        <a:p>
          <a:r>
            <a:rPr lang="en-US" altLang="en-US" sz="2600" b="1" smtClean="0">
              <a:latin typeface="Times New Roman" panose="02020603050405020304" pitchFamily="18" charset="0"/>
              <a:cs typeface="Times New Roman" panose="02020603050405020304" pitchFamily="18" charset="0"/>
            </a:rPr>
            <a:t> </a:t>
          </a:r>
          <a:r>
            <a:rPr lang="en-US" sz="2600" smtClean="0">
              <a:latin typeface="Times New Roman" pitchFamily="18" charset="0"/>
              <a:cs typeface="Times New Roman" pitchFamily="18" charset="0"/>
            </a:rPr>
            <a:t>Tồn tại nhiều yếu tố tư tưởng và văn hóa khác nhau. GCCN từng bước xây dựng nền văn hóa mới xã hội chủ nghĩa</a:t>
          </a:r>
          <a:endParaRPr lang="en-US" sz="2600" b="0">
            <a:solidFill>
              <a:schemeClr val="tx1"/>
            </a:solidFill>
          </a:endParaRPr>
        </a:p>
      </dgm:t>
    </dgm:pt>
    <dgm:pt modelId="{7FE36F0B-5C3E-4A71-AE42-26C702E0A61B}" type="parTrans" cxnId="{27C3EEB5-ED3A-43EB-B604-F6D58D5EE83F}">
      <dgm:prSet/>
      <dgm:spPr/>
      <dgm:t>
        <a:bodyPr/>
        <a:lstStyle/>
        <a:p>
          <a:endParaRPr lang="en-US"/>
        </a:p>
      </dgm:t>
    </dgm:pt>
    <dgm:pt modelId="{7DEA0EDA-E9E8-4E9E-B0EE-9A68B6008D35}" type="sibTrans" cxnId="{27C3EEB5-ED3A-43EB-B604-F6D58D5EE83F}">
      <dgm:prSet/>
      <dgm:spPr/>
      <dgm:t>
        <a:bodyPr/>
        <a:lstStyle/>
        <a:p>
          <a:endParaRPr lang="en-US"/>
        </a:p>
      </dgm:t>
    </dgm:pt>
    <dgm:pt modelId="{FCD68F6C-EE6B-4E3D-B08B-9D56B2C9580B}">
      <dgm:prSet phldrT="[Text]" custT="1"/>
      <dgm:spPr/>
      <dgm:t>
        <a:bodyPr/>
        <a:lstStyle/>
        <a:p>
          <a:r>
            <a:rPr lang="en-US" altLang="en-US" sz="2600" smtClean="0">
              <a:latin typeface="Times New Roman" panose="02020603050405020304" pitchFamily="18" charset="0"/>
              <a:cs typeface="Times New Roman" panose="02020603050405020304" pitchFamily="18" charset="0"/>
            </a:rPr>
            <a:t>Nhiều giai cấp, tầng lớp cùng tồn tại với những lợi ích cơ bản vừa thống nhất, vừa có thể đối kháng nhau.</a:t>
          </a:r>
          <a:endParaRPr lang="en-US" sz="2600" b="0">
            <a:solidFill>
              <a:schemeClr val="tx1"/>
            </a:solidFill>
            <a:latin typeface="Times New Roman" panose="02020603050405020304" pitchFamily="18" charset="0"/>
            <a:cs typeface="Times New Roman" panose="02020603050405020304" pitchFamily="18" charset="0"/>
          </a:endParaRPr>
        </a:p>
      </dgm:t>
    </dgm:pt>
    <dgm:pt modelId="{AECC2C9B-3B0D-4AC7-9ED1-4130EEB789A9}" type="parTrans" cxnId="{82531EE6-9108-41AC-94CD-F120045CF9E5}">
      <dgm:prSet/>
      <dgm:spPr/>
      <dgm:t>
        <a:bodyPr/>
        <a:lstStyle/>
        <a:p>
          <a:endParaRPr lang="en-US"/>
        </a:p>
      </dgm:t>
    </dgm:pt>
    <dgm:pt modelId="{BAE12764-3713-466E-818E-6F8AA2C1BA43}" type="sibTrans" cxnId="{82531EE6-9108-41AC-94CD-F120045CF9E5}">
      <dgm:prSet/>
      <dgm:spPr/>
      <dgm:t>
        <a:bodyPr/>
        <a:lstStyle/>
        <a:p>
          <a:endParaRPr lang="en-US"/>
        </a:p>
      </dgm:t>
    </dgm:pt>
    <dgm:pt modelId="{31D792DF-90C5-485E-8F49-E41E444D9B5D}">
      <dgm:prSet phldrT="[Text]"/>
      <dgm:spPr/>
      <dgm:t>
        <a:bodyPr/>
        <a:lstStyle/>
        <a:p>
          <a:r>
            <a:rPr lang="en-US" smtClean="0"/>
            <a:t> XH</a:t>
          </a:r>
          <a:endParaRPr lang="en-US"/>
        </a:p>
      </dgm:t>
    </dgm:pt>
    <dgm:pt modelId="{B8332B2D-45AD-495A-80E9-9B85FA09D50A}" type="sibTrans" cxnId="{D6816172-0F8A-4E56-AE56-0EDE16430B39}">
      <dgm:prSet/>
      <dgm:spPr/>
      <dgm:t>
        <a:bodyPr/>
        <a:lstStyle/>
        <a:p>
          <a:endParaRPr lang="en-US"/>
        </a:p>
      </dgm:t>
    </dgm:pt>
    <dgm:pt modelId="{F38A615D-FEB3-4862-8CD4-C1058ABE5E89}" type="parTrans" cxnId="{D6816172-0F8A-4E56-AE56-0EDE16430B39}">
      <dgm:prSet/>
      <dgm:spPr/>
      <dgm:t>
        <a:bodyPr/>
        <a:lstStyle/>
        <a:p>
          <a:endParaRPr lang="en-US"/>
        </a:p>
      </dgm:t>
    </dgm:pt>
    <dgm:pt modelId="{8154C375-FE17-4F44-9E03-0FC8A16E35AD}" type="pres">
      <dgm:prSet presAssocID="{AE8A5C14-8301-4F05-87AB-F16F8A80C5A0}" presName="linearFlow" presStyleCnt="0">
        <dgm:presLayoutVars>
          <dgm:dir/>
          <dgm:animLvl val="lvl"/>
          <dgm:resizeHandles val="exact"/>
        </dgm:presLayoutVars>
      </dgm:prSet>
      <dgm:spPr/>
      <dgm:t>
        <a:bodyPr/>
        <a:lstStyle/>
        <a:p>
          <a:endParaRPr lang="en-US"/>
        </a:p>
      </dgm:t>
    </dgm:pt>
    <dgm:pt modelId="{68C29992-8669-4F8E-93FB-FFF4331AA7B7}" type="pres">
      <dgm:prSet presAssocID="{02BB804C-9831-43A2-97F2-27251C40F209}" presName="composite" presStyleCnt="0"/>
      <dgm:spPr/>
    </dgm:pt>
    <dgm:pt modelId="{CBC1C8FC-3B39-4631-90DF-8568D534E379}" type="pres">
      <dgm:prSet presAssocID="{02BB804C-9831-43A2-97F2-27251C40F209}" presName="parentText" presStyleLbl="alignNode1" presStyleIdx="0" presStyleCnt="2">
        <dgm:presLayoutVars>
          <dgm:chMax val="1"/>
          <dgm:bulletEnabled val="1"/>
        </dgm:presLayoutVars>
      </dgm:prSet>
      <dgm:spPr/>
      <dgm:t>
        <a:bodyPr/>
        <a:lstStyle/>
        <a:p>
          <a:endParaRPr lang="en-US"/>
        </a:p>
      </dgm:t>
    </dgm:pt>
    <dgm:pt modelId="{26A189CC-D96A-4BD6-A899-E88F78AD8CC3}" type="pres">
      <dgm:prSet presAssocID="{02BB804C-9831-43A2-97F2-27251C40F209}" presName="descendantText" presStyleLbl="alignAcc1" presStyleIdx="0" presStyleCnt="2">
        <dgm:presLayoutVars>
          <dgm:bulletEnabled val="1"/>
        </dgm:presLayoutVars>
      </dgm:prSet>
      <dgm:spPr/>
      <dgm:t>
        <a:bodyPr/>
        <a:lstStyle/>
        <a:p>
          <a:endParaRPr lang="en-US"/>
        </a:p>
      </dgm:t>
    </dgm:pt>
    <dgm:pt modelId="{5F0E4F50-326F-4510-84B5-02FD75F10714}" type="pres">
      <dgm:prSet presAssocID="{26CFF878-AB84-4A14-A313-C1AB216F55C0}" presName="sp" presStyleCnt="0"/>
      <dgm:spPr/>
    </dgm:pt>
    <dgm:pt modelId="{0EECD6FF-BDB4-4D44-834D-321476BEF9F3}" type="pres">
      <dgm:prSet presAssocID="{31D792DF-90C5-485E-8F49-E41E444D9B5D}" presName="composite" presStyleCnt="0"/>
      <dgm:spPr/>
    </dgm:pt>
    <dgm:pt modelId="{59E54D84-E10B-4D63-AC31-E874826F3E68}" type="pres">
      <dgm:prSet presAssocID="{31D792DF-90C5-485E-8F49-E41E444D9B5D}" presName="parentText" presStyleLbl="alignNode1" presStyleIdx="1" presStyleCnt="2">
        <dgm:presLayoutVars>
          <dgm:chMax val="1"/>
          <dgm:bulletEnabled val="1"/>
        </dgm:presLayoutVars>
      </dgm:prSet>
      <dgm:spPr/>
      <dgm:t>
        <a:bodyPr/>
        <a:lstStyle/>
        <a:p>
          <a:endParaRPr lang="en-US"/>
        </a:p>
      </dgm:t>
    </dgm:pt>
    <dgm:pt modelId="{AAF6E6C3-9CB7-4972-9747-BF9DDBAE1097}" type="pres">
      <dgm:prSet presAssocID="{31D792DF-90C5-485E-8F49-E41E444D9B5D}" presName="descendantText" presStyleLbl="alignAcc1" presStyleIdx="1" presStyleCnt="2">
        <dgm:presLayoutVars>
          <dgm:bulletEnabled val="1"/>
        </dgm:presLayoutVars>
      </dgm:prSet>
      <dgm:spPr/>
      <dgm:t>
        <a:bodyPr/>
        <a:lstStyle/>
        <a:p>
          <a:endParaRPr lang="en-US"/>
        </a:p>
      </dgm:t>
    </dgm:pt>
  </dgm:ptLst>
  <dgm:cxnLst>
    <dgm:cxn modelId="{27C3EEB5-ED3A-43EB-B604-F6D58D5EE83F}" srcId="{02BB804C-9831-43A2-97F2-27251C40F209}" destId="{C697684D-6487-4E33-A1AC-AA1BD1EF56B9}" srcOrd="0" destOrd="0" parTransId="{7FE36F0B-5C3E-4A71-AE42-26C702E0A61B}" sibTransId="{7DEA0EDA-E9E8-4E9E-B0EE-9A68B6008D35}"/>
    <dgm:cxn modelId="{6D7E5477-3C69-4F69-B26F-F226C4B6C005}" type="presOf" srcId="{C697684D-6487-4E33-A1AC-AA1BD1EF56B9}" destId="{26A189CC-D96A-4BD6-A899-E88F78AD8CC3}" srcOrd="0" destOrd="0" presId="urn:microsoft.com/office/officeart/2005/8/layout/chevron2"/>
    <dgm:cxn modelId="{D6816172-0F8A-4E56-AE56-0EDE16430B39}" srcId="{AE8A5C14-8301-4F05-87AB-F16F8A80C5A0}" destId="{31D792DF-90C5-485E-8F49-E41E444D9B5D}" srcOrd="1" destOrd="0" parTransId="{F38A615D-FEB3-4862-8CD4-C1058ABE5E89}" sibTransId="{B8332B2D-45AD-495A-80E9-9B85FA09D50A}"/>
    <dgm:cxn modelId="{25E4B618-8164-453E-A459-C74A5EF7BEE9}" type="presOf" srcId="{FCD68F6C-EE6B-4E3D-B08B-9D56B2C9580B}" destId="{AAF6E6C3-9CB7-4972-9747-BF9DDBAE1097}" srcOrd="0" destOrd="0" presId="urn:microsoft.com/office/officeart/2005/8/layout/chevron2"/>
    <dgm:cxn modelId="{D454E97E-9743-4218-8D79-CF6952567669}" type="presOf" srcId="{AE8A5C14-8301-4F05-87AB-F16F8A80C5A0}" destId="{8154C375-FE17-4F44-9E03-0FC8A16E35AD}" srcOrd="0" destOrd="0" presId="urn:microsoft.com/office/officeart/2005/8/layout/chevron2"/>
    <dgm:cxn modelId="{F948AF0A-A372-41E7-900C-E5B75DE6AFE9}" type="presOf" srcId="{02BB804C-9831-43A2-97F2-27251C40F209}" destId="{CBC1C8FC-3B39-4631-90DF-8568D534E379}" srcOrd="0" destOrd="0" presId="urn:microsoft.com/office/officeart/2005/8/layout/chevron2"/>
    <dgm:cxn modelId="{82531EE6-9108-41AC-94CD-F120045CF9E5}" srcId="{31D792DF-90C5-485E-8F49-E41E444D9B5D}" destId="{FCD68F6C-EE6B-4E3D-B08B-9D56B2C9580B}" srcOrd="0" destOrd="0" parTransId="{AECC2C9B-3B0D-4AC7-9ED1-4130EEB789A9}" sibTransId="{BAE12764-3713-466E-818E-6F8AA2C1BA43}"/>
    <dgm:cxn modelId="{B3BDED61-DB16-4693-9677-219F4181E119}" type="presOf" srcId="{31D792DF-90C5-485E-8F49-E41E444D9B5D}" destId="{59E54D84-E10B-4D63-AC31-E874826F3E68}" srcOrd="0" destOrd="0" presId="urn:microsoft.com/office/officeart/2005/8/layout/chevron2"/>
    <dgm:cxn modelId="{4CAE5492-77E0-4BF0-9D0C-529BD6B4C7E2}" srcId="{AE8A5C14-8301-4F05-87AB-F16F8A80C5A0}" destId="{02BB804C-9831-43A2-97F2-27251C40F209}" srcOrd="0" destOrd="0" parTransId="{127537A9-2738-4841-B487-5FEDEEEC51F2}" sibTransId="{26CFF878-AB84-4A14-A313-C1AB216F55C0}"/>
    <dgm:cxn modelId="{21F5B994-5638-4D2E-9B50-175BC4C04474}" type="presParOf" srcId="{8154C375-FE17-4F44-9E03-0FC8A16E35AD}" destId="{68C29992-8669-4F8E-93FB-FFF4331AA7B7}" srcOrd="0" destOrd="0" presId="urn:microsoft.com/office/officeart/2005/8/layout/chevron2"/>
    <dgm:cxn modelId="{CF420D3D-62FB-42B8-964D-37E6D08E2A87}" type="presParOf" srcId="{68C29992-8669-4F8E-93FB-FFF4331AA7B7}" destId="{CBC1C8FC-3B39-4631-90DF-8568D534E379}" srcOrd="0" destOrd="0" presId="urn:microsoft.com/office/officeart/2005/8/layout/chevron2"/>
    <dgm:cxn modelId="{1812F60D-85B1-42B3-AE42-FF21F7E86E17}" type="presParOf" srcId="{68C29992-8669-4F8E-93FB-FFF4331AA7B7}" destId="{26A189CC-D96A-4BD6-A899-E88F78AD8CC3}" srcOrd="1" destOrd="0" presId="urn:microsoft.com/office/officeart/2005/8/layout/chevron2"/>
    <dgm:cxn modelId="{640AC69D-C13D-4242-80F1-AEAE68F605E4}" type="presParOf" srcId="{8154C375-FE17-4F44-9E03-0FC8A16E35AD}" destId="{5F0E4F50-326F-4510-84B5-02FD75F10714}" srcOrd="1" destOrd="0" presId="urn:microsoft.com/office/officeart/2005/8/layout/chevron2"/>
    <dgm:cxn modelId="{D86E92ED-62B5-4BAA-916A-476EFBCEA652}" type="presParOf" srcId="{8154C375-FE17-4F44-9E03-0FC8A16E35AD}" destId="{0EECD6FF-BDB4-4D44-834D-321476BEF9F3}" srcOrd="2" destOrd="0" presId="urn:microsoft.com/office/officeart/2005/8/layout/chevron2"/>
    <dgm:cxn modelId="{4AB329A0-64CA-4403-BE01-D7CEBC60959B}" type="presParOf" srcId="{0EECD6FF-BDB4-4D44-834D-321476BEF9F3}" destId="{59E54D84-E10B-4D63-AC31-E874826F3E68}" srcOrd="0" destOrd="0" presId="urn:microsoft.com/office/officeart/2005/8/layout/chevron2"/>
    <dgm:cxn modelId="{8BA52F13-2F6C-45A2-8DF9-53B9D06D519C}" type="presParOf" srcId="{0EECD6FF-BDB4-4D44-834D-321476BEF9F3}" destId="{AAF6E6C3-9CB7-4972-9747-BF9DDBAE109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Tiền đề KHTN</a:t>
          </a:r>
          <a:endParaRPr lang="en-US" sz="2800" kern="1200"/>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Học thuyết tiến hóa</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Định luật bảo toàn và chuyển hóa năng lượng</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Học thuyết tế bào</a:t>
          </a:r>
          <a:endParaRPr lang="en-US" sz="2800" kern="1200"/>
        </a:p>
      </dsp:txBody>
      <dsp:txXfrm>
        <a:off x="227478" y="2669387"/>
        <a:ext cx="3419131" cy="12354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a:t>
          </a:r>
          <a:r>
            <a:rPr lang="en-US" sz="2800" b="1" kern="1200" smtClean="0">
              <a:solidFill>
                <a:srgbClr val="000000"/>
              </a:solidFill>
              <a:latin typeface="Times New Roman" pitchFamily="18" charset="0"/>
              <a:cs typeface="Times New Roman" pitchFamily="18" charset="0"/>
            </a:rPr>
            <a:t>Tiền đề tư tưởng lý luận</a:t>
          </a:r>
          <a:endParaRPr lang="en-US" sz="2800" kern="1200"/>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solidFill>
                <a:srgbClr val="000000"/>
              </a:solidFill>
              <a:latin typeface="Times New Roman" pitchFamily="18" charset="0"/>
              <a:cs typeface="Times New Roman" pitchFamily="18" charset="0"/>
            </a:rPr>
            <a:t>Triết học cổ điển Đức (Ph.Heghen và L.Phoiơbắc)</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solidFill>
                <a:srgbClr val="000000"/>
              </a:solidFill>
              <a:latin typeface="Times New Roman" pitchFamily="18" charset="0"/>
              <a:cs typeface="Times New Roman" pitchFamily="18" charset="0"/>
            </a:rPr>
            <a:t>CNXH không tưởng (Xanh Ximông, Phuriê)</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solidFill>
                <a:srgbClr val="000000"/>
              </a:solidFill>
              <a:latin typeface="Times New Roman" pitchFamily="18" charset="0"/>
              <a:cs typeface="Times New Roman" pitchFamily="18" charset="0"/>
            </a:rPr>
            <a:t>KTCT học cổ điển Anh ( A.Smith và D.Ricardo)</a:t>
          </a:r>
          <a:endParaRPr lang="en-US" sz="2800" kern="1200"/>
        </a:p>
      </dsp:txBody>
      <dsp:txXfrm>
        <a:off x="227478" y="2669387"/>
        <a:ext cx="3419131" cy="12354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22968"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1" kern="1200" smtClean="0">
              <a:solidFill>
                <a:srgbClr val="C00000"/>
              </a:solidFill>
              <a:latin typeface="Times New Roman" pitchFamily="18" charset="0"/>
              <a:cs typeface="Times New Roman" pitchFamily="18" charset="0"/>
            </a:rPr>
            <a:t>TÍNH CHẤT</a:t>
          </a:r>
          <a:endParaRPr lang="en-US" sz="2000" kern="1200">
            <a:solidFill>
              <a:srgbClr val="C00000"/>
            </a:solidFill>
          </a:endParaRPr>
        </a:p>
      </dsp:txBody>
      <dsp:txXfrm>
        <a:off x="3883561" y="2050217"/>
        <a:ext cx="3467674" cy="1120065"/>
      </dsp:txXfrm>
    </dsp:sp>
    <dsp:sp modelId="{6DE1DA8F-448F-4D5D-A5D8-A7A99780E325}">
      <dsp:nvSpPr>
        <dsp:cNvPr id="0" name=""/>
        <dsp:cNvSpPr/>
      </dsp:nvSpPr>
      <dsp:spPr>
        <a:xfrm rot="16200000">
          <a:off x="5243736"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39664"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Tính phổ biến </a:t>
          </a:r>
          <a:endParaRPr lang="en-US" sz="2800" kern="1200">
            <a:solidFill>
              <a:schemeClr val="tx1"/>
            </a:solidFill>
          </a:endParaRPr>
        </a:p>
      </dsp:txBody>
      <dsp:txXfrm>
        <a:off x="2998522" y="95443"/>
        <a:ext cx="5237751" cy="1088000"/>
      </dsp:txXfrm>
    </dsp:sp>
    <dsp:sp modelId="{291B1801-7BC2-46A7-BDA2-4B935F81FFC2}">
      <dsp:nvSpPr>
        <dsp:cNvPr id="0" name=""/>
        <dsp:cNvSpPr/>
      </dsp:nvSpPr>
      <dsp:spPr>
        <a:xfrm rot="11514293">
          <a:off x="7256499" y="2972360"/>
          <a:ext cx="157017" cy="0"/>
        </a:xfrm>
        <a:custGeom>
          <a:avLst/>
          <a:gdLst/>
          <a:ahLst/>
          <a:cxnLst/>
          <a:rect l="0" t="0" r="0" b="0"/>
          <a:pathLst>
            <a:path>
              <a:moveTo>
                <a:pt x="0" y="0"/>
              </a:moveTo>
              <a:lnTo>
                <a:pt x="157017"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258187" y="2710139"/>
          <a:ext cx="440041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Tính đa dạng</a:t>
          </a:r>
          <a:endParaRPr lang="en-US" sz="2800" kern="1200">
            <a:solidFill>
              <a:schemeClr val="tx1"/>
            </a:solidFill>
            <a:latin typeface="Times New Roman" panose="02020603050405020304" pitchFamily="18" charset="0"/>
            <a:cs typeface="Times New Roman" panose="02020603050405020304" pitchFamily="18" charset="0"/>
          </a:endParaRPr>
        </a:p>
      </dsp:txBody>
      <dsp:txXfrm>
        <a:off x="7327494" y="2779446"/>
        <a:ext cx="4261798" cy="1281141"/>
      </dsp:txXfrm>
    </dsp:sp>
    <dsp:sp modelId="{23D521ED-181A-42B2-BA01-47507AED8E8F}">
      <dsp:nvSpPr>
        <dsp:cNvPr id="0" name=""/>
        <dsp:cNvSpPr/>
      </dsp:nvSpPr>
      <dsp:spPr>
        <a:xfrm rot="10200336">
          <a:off x="3550723" y="2950280"/>
          <a:ext cx="274325" cy="0"/>
        </a:xfrm>
        <a:custGeom>
          <a:avLst/>
          <a:gdLst/>
          <a:ahLst/>
          <a:cxnLst/>
          <a:rect l="0" t="0" r="0" b="0"/>
          <a:pathLst>
            <a:path>
              <a:moveTo>
                <a:pt x="0" y="0"/>
              </a:moveTo>
              <a:lnTo>
                <a:pt x="274325"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Tính khách quan</a:t>
          </a:r>
          <a:endParaRPr lang="en-US" sz="2800" kern="1200"/>
        </a:p>
      </dsp:txBody>
      <dsp:txXfrm>
        <a:off x="66837" y="2669387"/>
        <a:ext cx="3419131" cy="123549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4969218" y="712178"/>
          <a:ext cx="2067736" cy="538038"/>
        </a:xfrm>
        <a:custGeom>
          <a:avLst/>
          <a:gdLst/>
          <a:ahLst/>
          <a:cxnLst/>
          <a:rect l="0" t="0" r="0" b="0"/>
          <a:pathLst>
            <a:path>
              <a:moveTo>
                <a:pt x="0" y="0"/>
              </a:moveTo>
              <a:lnTo>
                <a:pt x="0" y="366657"/>
              </a:lnTo>
              <a:lnTo>
                <a:pt x="2067736" y="366657"/>
              </a:lnTo>
              <a:lnTo>
                <a:pt x="2067736" y="5380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393178" y="712178"/>
          <a:ext cx="2576039" cy="538038"/>
        </a:xfrm>
        <a:custGeom>
          <a:avLst/>
          <a:gdLst/>
          <a:ahLst/>
          <a:cxnLst/>
          <a:rect l="0" t="0" r="0" b="0"/>
          <a:pathLst>
            <a:path>
              <a:moveTo>
                <a:pt x="2576039" y="0"/>
              </a:moveTo>
              <a:lnTo>
                <a:pt x="2576039" y="366657"/>
              </a:lnTo>
              <a:lnTo>
                <a:pt x="0" y="366657"/>
              </a:lnTo>
              <a:lnTo>
                <a:pt x="0" y="5380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256697" y="412"/>
          <a:ext cx="5425041" cy="711765"/>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462251" y="195689"/>
          <a:ext cx="5425041" cy="71176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solidFill>
                <a:srgbClr val="5548F8"/>
              </a:solidFill>
            </a:rPr>
            <a:t>Ý NGHĨA</a:t>
          </a:r>
          <a:endParaRPr lang="en-US" sz="2800" b="1" i="0" kern="1200">
            <a:solidFill>
              <a:srgbClr val="5548F8"/>
            </a:solidFill>
          </a:endParaRPr>
        </a:p>
      </dsp:txBody>
      <dsp:txXfrm>
        <a:off x="2483098" y="216536"/>
        <a:ext cx="5383347" cy="670071"/>
      </dsp:txXfrm>
    </dsp:sp>
    <dsp:sp modelId="{A1976460-A104-42AC-9C63-A0FCBF45F199}">
      <dsp:nvSpPr>
        <dsp:cNvPr id="0" name=""/>
        <dsp:cNvSpPr/>
      </dsp:nvSpPr>
      <dsp:spPr>
        <a:xfrm>
          <a:off x="530996" y="1250216"/>
          <a:ext cx="3724363" cy="1388864"/>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736550" y="1445493"/>
          <a:ext cx="3724363" cy="1388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Quan điểm toàn diện</a:t>
          </a:r>
          <a:endParaRPr lang="en-US" sz="2400" b="0" i="0" kern="1200"/>
        </a:p>
      </dsp:txBody>
      <dsp:txXfrm>
        <a:off x="777228" y="1486171"/>
        <a:ext cx="3643007" cy="1307508"/>
      </dsp:txXfrm>
    </dsp:sp>
    <dsp:sp modelId="{6BF3B78E-B09F-4E3B-B4C6-00A051583277}">
      <dsp:nvSpPr>
        <dsp:cNvPr id="0" name=""/>
        <dsp:cNvSpPr/>
      </dsp:nvSpPr>
      <dsp:spPr>
        <a:xfrm>
          <a:off x="4666469" y="1250216"/>
          <a:ext cx="4740970" cy="139191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4872023" y="1445493"/>
          <a:ext cx="4740970" cy="139191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Quan diểm lịch sử - cụ thể</a:t>
          </a:r>
          <a:endParaRPr lang="en-US" sz="2400" kern="1200">
            <a:latin typeface="Times New Roman" panose="02020603050405020304" pitchFamily="18" charset="0"/>
            <a:cs typeface="Times New Roman" panose="02020603050405020304" pitchFamily="18" charset="0"/>
          </a:endParaRPr>
        </a:p>
      </dsp:txBody>
      <dsp:txXfrm>
        <a:off x="4912791" y="1486261"/>
        <a:ext cx="4659434" cy="131038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22968"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b="1" kern="1200" smtClean="0">
              <a:solidFill>
                <a:srgbClr val="C00000"/>
              </a:solidFill>
              <a:latin typeface="Times New Roman" pitchFamily="18" charset="0"/>
              <a:cs typeface="Times New Roman" pitchFamily="18" charset="0"/>
            </a:rPr>
            <a:t>TÍNH CHẤT</a:t>
          </a:r>
          <a:endParaRPr lang="en-US" sz="2000" kern="1200">
            <a:solidFill>
              <a:srgbClr val="C00000"/>
            </a:solidFill>
          </a:endParaRPr>
        </a:p>
      </dsp:txBody>
      <dsp:txXfrm>
        <a:off x="3883561" y="2050217"/>
        <a:ext cx="3467674" cy="1120065"/>
      </dsp:txXfrm>
    </dsp:sp>
    <dsp:sp modelId="{6DE1DA8F-448F-4D5D-A5D8-A7A99780E325}">
      <dsp:nvSpPr>
        <dsp:cNvPr id="0" name=""/>
        <dsp:cNvSpPr/>
      </dsp:nvSpPr>
      <dsp:spPr>
        <a:xfrm rot="16200000">
          <a:off x="5243736"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39664"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Tính phổ biến </a:t>
          </a:r>
          <a:endParaRPr lang="en-US" sz="2800" kern="1200">
            <a:solidFill>
              <a:schemeClr val="tx1"/>
            </a:solidFill>
          </a:endParaRPr>
        </a:p>
      </dsp:txBody>
      <dsp:txXfrm>
        <a:off x="2998522" y="95443"/>
        <a:ext cx="5237751" cy="1088000"/>
      </dsp:txXfrm>
    </dsp:sp>
    <dsp:sp modelId="{291B1801-7BC2-46A7-BDA2-4B935F81FFC2}">
      <dsp:nvSpPr>
        <dsp:cNvPr id="0" name=""/>
        <dsp:cNvSpPr/>
      </dsp:nvSpPr>
      <dsp:spPr>
        <a:xfrm rot="11514293">
          <a:off x="7256499" y="2972360"/>
          <a:ext cx="157017" cy="0"/>
        </a:xfrm>
        <a:custGeom>
          <a:avLst/>
          <a:gdLst/>
          <a:ahLst/>
          <a:cxnLst/>
          <a:rect l="0" t="0" r="0" b="0"/>
          <a:pathLst>
            <a:path>
              <a:moveTo>
                <a:pt x="0" y="0"/>
              </a:moveTo>
              <a:lnTo>
                <a:pt x="157017"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258187" y="2710139"/>
          <a:ext cx="440041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Tính đa dạng</a:t>
          </a:r>
          <a:endParaRPr lang="en-US" sz="2800" kern="1200">
            <a:solidFill>
              <a:schemeClr val="tx1"/>
            </a:solidFill>
            <a:latin typeface="Times New Roman" panose="02020603050405020304" pitchFamily="18" charset="0"/>
            <a:cs typeface="Times New Roman" panose="02020603050405020304" pitchFamily="18" charset="0"/>
          </a:endParaRPr>
        </a:p>
      </dsp:txBody>
      <dsp:txXfrm>
        <a:off x="7327494" y="2779446"/>
        <a:ext cx="4261798" cy="1281141"/>
      </dsp:txXfrm>
    </dsp:sp>
    <dsp:sp modelId="{23D521ED-181A-42B2-BA01-47507AED8E8F}">
      <dsp:nvSpPr>
        <dsp:cNvPr id="0" name=""/>
        <dsp:cNvSpPr/>
      </dsp:nvSpPr>
      <dsp:spPr>
        <a:xfrm rot="10200336">
          <a:off x="3550723" y="2950280"/>
          <a:ext cx="274325" cy="0"/>
        </a:xfrm>
        <a:custGeom>
          <a:avLst/>
          <a:gdLst/>
          <a:ahLst/>
          <a:cxnLst/>
          <a:rect l="0" t="0" r="0" b="0"/>
          <a:pathLst>
            <a:path>
              <a:moveTo>
                <a:pt x="0" y="0"/>
              </a:moveTo>
              <a:lnTo>
                <a:pt x="274325"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Tính khách quan</a:t>
          </a:r>
          <a:endParaRPr lang="en-US" sz="2800" kern="1200"/>
        </a:p>
      </dsp:txBody>
      <dsp:txXfrm>
        <a:off x="66837" y="2669387"/>
        <a:ext cx="3419131" cy="123549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4969218" y="712178"/>
          <a:ext cx="2067736" cy="538038"/>
        </a:xfrm>
        <a:custGeom>
          <a:avLst/>
          <a:gdLst/>
          <a:ahLst/>
          <a:cxnLst/>
          <a:rect l="0" t="0" r="0" b="0"/>
          <a:pathLst>
            <a:path>
              <a:moveTo>
                <a:pt x="0" y="0"/>
              </a:moveTo>
              <a:lnTo>
                <a:pt x="0" y="366657"/>
              </a:lnTo>
              <a:lnTo>
                <a:pt x="2067736" y="366657"/>
              </a:lnTo>
              <a:lnTo>
                <a:pt x="2067736" y="5380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393178" y="712178"/>
          <a:ext cx="2576039" cy="538038"/>
        </a:xfrm>
        <a:custGeom>
          <a:avLst/>
          <a:gdLst/>
          <a:ahLst/>
          <a:cxnLst/>
          <a:rect l="0" t="0" r="0" b="0"/>
          <a:pathLst>
            <a:path>
              <a:moveTo>
                <a:pt x="2576039" y="0"/>
              </a:moveTo>
              <a:lnTo>
                <a:pt x="2576039" y="366657"/>
              </a:lnTo>
              <a:lnTo>
                <a:pt x="0" y="366657"/>
              </a:lnTo>
              <a:lnTo>
                <a:pt x="0" y="53803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256697" y="412"/>
          <a:ext cx="5425041" cy="711765"/>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462251" y="195689"/>
          <a:ext cx="5425041" cy="71176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i="0" kern="1200" smtClean="0">
              <a:solidFill>
                <a:srgbClr val="5548F8"/>
              </a:solidFill>
            </a:rPr>
            <a:t>Ý NGHĨA</a:t>
          </a:r>
          <a:endParaRPr lang="en-US" sz="2800" b="1" i="0" kern="1200">
            <a:solidFill>
              <a:srgbClr val="5548F8"/>
            </a:solidFill>
          </a:endParaRPr>
        </a:p>
      </dsp:txBody>
      <dsp:txXfrm>
        <a:off x="2483098" y="216536"/>
        <a:ext cx="5383347" cy="670071"/>
      </dsp:txXfrm>
    </dsp:sp>
    <dsp:sp modelId="{A1976460-A104-42AC-9C63-A0FCBF45F199}">
      <dsp:nvSpPr>
        <dsp:cNvPr id="0" name=""/>
        <dsp:cNvSpPr/>
      </dsp:nvSpPr>
      <dsp:spPr>
        <a:xfrm>
          <a:off x="530996" y="1250216"/>
          <a:ext cx="3724363" cy="1388864"/>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736550" y="1445493"/>
          <a:ext cx="3724363" cy="138886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Quan điểm phát triển</a:t>
          </a:r>
          <a:endParaRPr lang="en-US" sz="2400" b="0" i="0" kern="1200"/>
        </a:p>
      </dsp:txBody>
      <dsp:txXfrm>
        <a:off x="777228" y="1486171"/>
        <a:ext cx="3643007" cy="1307508"/>
      </dsp:txXfrm>
    </dsp:sp>
    <dsp:sp modelId="{6BF3B78E-B09F-4E3B-B4C6-00A051583277}">
      <dsp:nvSpPr>
        <dsp:cNvPr id="0" name=""/>
        <dsp:cNvSpPr/>
      </dsp:nvSpPr>
      <dsp:spPr>
        <a:xfrm>
          <a:off x="4666469" y="1250216"/>
          <a:ext cx="4740970" cy="139191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4872023" y="1445493"/>
          <a:ext cx="4740970" cy="139191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Quan diểm lịch sử - cụ thể</a:t>
          </a:r>
          <a:endParaRPr lang="en-US" sz="2400" kern="1200">
            <a:latin typeface="Times New Roman" panose="02020603050405020304" pitchFamily="18" charset="0"/>
            <a:cs typeface="Times New Roman" panose="02020603050405020304" pitchFamily="18" charset="0"/>
          </a:endParaRPr>
        </a:p>
      </dsp:txBody>
      <dsp:txXfrm>
        <a:off x="4912791" y="1486261"/>
        <a:ext cx="4659434" cy="131038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0000FF"/>
              </a:solidFill>
              <a:latin typeface="Times New Roman" pitchFamily="18" charset="0"/>
              <a:cs typeface="Times New Roman" pitchFamily="18" charset="0"/>
            </a:rPr>
            <a:t> Những quy luật cơ bản của phép biện chứng duy vật:</a:t>
          </a:r>
          <a:endParaRPr lang="en-US" sz="2800" b="0" i="0" kern="1200">
            <a:solidFill>
              <a:srgbClr val="0000FF"/>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vi-VN" sz="2800" kern="1200" smtClean="0">
              <a:latin typeface="Times New Roman" panose="02020603050405020304" pitchFamily="18" charset="0"/>
              <a:cs typeface="Times New Roman" panose="02020603050405020304" pitchFamily="18" charset="0"/>
            </a:rPr>
            <a:t>Quy luật chuyển hoá từ những biến đổi về lượng thành những sự biến đổi về chất và ngược lại</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vi-VN" sz="2800" kern="1200" smtClean="0">
              <a:latin typeface="Times New Roman" panose="02020603050405020304" pitchFamily="18" charset="0"/>
              <a:cs typeface="Times New Roman" panose="02020603050405020304" pitchFamily="18" charset="0"/>
            </a:rPr>
            <a:t>Quy luật phủ định của phủ định</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vi-VN" sz="2800" kern="1200" smtClean="0">
              <a:latin typeface="Times New Roman" panose="02020603050405020304" pitchFamily="18" charset="0"/>
              <a:cs typeface="Times New Roman" panose="02020603050405020304" pitchFamily="18" charset="0"/>
            </a:rPr>
            <a:t>Quy luật thống nhất và đấu tranh của các mặt đối</a:t>
          </a:r>
          <a:r>
            <a:rPr lang="en-US" altLang="vi-VN" sz="2800" kern="1200" smtClean="0">
              <a:latin typeface="Times New Roman" panose="02020603050405020304" pitchFamily="18" charset="0"/>
              <a:cs typeface="Times New Roman" panose="02020603050405020304" pitchFamily="18" charset="0"/>
            </a:rPr>
            <a:t> lập</a:t>
          </a:r>
          <a:endParaRPr lang="en-US" sz="2800" kern="1200"/>
        </a:p>
      </dsp:txBody>
      <dsp:txXfrm>
        <a:off x="227478" y="2669387"/>
        <a:ext cx="3419131" cy="123549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C00000"/>
              </a:solidFill>
              <a:latin typeface="Times New Roman" panose="02020603050405020304" pitchFamily="18" charset="0"/>
              <a:cs typeface="Times New Roman" panose="02020603050405020304" pitchFamily="18" charset="0"/>
            </a:rPr>
            <a:t>Nội dung quy luật:</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Các mặt đối lập vừa thống nhất vừa đấu tranh với nhau</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Đấu tranh của các mặt đối lập l</a:t>
          </a:r>
          <a:r>
            <a:rPr lang="en-US" altLang="en-US" sz="2800" kern="12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nguồn gốc của sự phát triển</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Sự vật n</a:t>
          </a:r>
          <a:r>
            <a:rPr lang="en-US" altLang="en-US" sz="2800" kern="12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o cũng l</a:t>
          </a:r>
          <a:r>
            <a:rPr lang="en-US" altLang="en-US" sz="2800" kern="1200" smtClean="0">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thể thống nhất của các mặt đối lập</a:t>
          </a:r>
          <a:endParaRPr lang="en-US" sz="2800" kern="1200"/>
        </a:p>
      </dsp:txBody>
      <dsp:txXfrm>
        <a:off x="227478" y="2669387"/>
        <a:ext cx="3419131" cy="123549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279839" cy="743057"/>
        </a:xfrm>
        <a:custGeom>
          <a:avLst/>
          <a:gdLst/>
          <a:ahLst/>
          <a:cxnLst/>
          <a:rect l="0" t="0" r="0" b="0"/>
          <a:pathLst>
            <a:path>
              <a:moveTo>
                <a:pt x="0" y="0"/>
              </a:moveTo>
              <a:lnTo>
                <a:pt x="0" y="506372"/>
              </a:lnTo>
              <a:lnTo>
                <a:pt x="2279839" y="506372"/>
              </a:lnTo>
              <a:lnTo>
                <a:pt x="2279839"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vi-VN" sz="2800" b="1" i="1" kern="1200" smtClean="0">
              <a:solidFill>
                <a:srgbClr val="0000FF"/>
              </a:solidFill>
              <a:latin typeface="Times New Roman" panose="02020603050405020304" pitchFamily="18" charset="0"/>
              <a:cs typeface="Times New Roman" panose="02020603050405020304" pitchFamily="18" charset="0"/>
            </a:rPr>
            <a:t>Ý nghĩa phương pháp luận</a:t>
          </a:r>
          <a:endParaRPr lang="en-US" sz="2800" i="0" kern="1200">
            <a:solidFill>
              <a:srgbClr val="0000FF"/>
            </a:solidFill>
          </a:endParaRPr>
        </a:p>
      </dsp:txBody>
      <dsp:txXfrm>
        <a:off x="1488141" y="318934"/>
        <a:ext cx="9209084" cy="1527341"/>
      </dsp:txXfrm>
    </dsp:sp>
    <dsp:sp modelId="{A1976460-A104-42AC-9C63-A0FCBF45F199}">
      <dsp:nvSpPr>
        <dsp:cNvPr id="0" name=""/>
        <dsp:cNvSpPr/>
      </dsp:nvSpPr>
      <dsp:spPr>
        <a:xfrm>
          <a:off x="1001540" y="2367164"/>
          <a:ext cx="3991918"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1285421" y="2636851"/>
          <a:ext cx="3991918"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Sự vật khác nhau thì có mâu thuẫn khác nhau và cách giải quyết cũng khác nhau</a:t>
          </a:r>
          <a:endParaRPr lang="en-US" sz="2800" b="0" i="0" kern="1200"/>
        </a:p>
      </dsp:txBody>
      <dsp:txXfrm>
        <a:off x="1341600" y="2693030"/>
        <a:ext cx="3879560" cy="1805730"/>
      </dsp:txXfrm>
    </dsp:sp>
    <dsp:sp modelId="{6BF3B78E-B09F-4E3B-B4C6-00A051583277}">
      <dsp:nvSpPr>
        <dsp:cNvPr id="0" name=""/>
        <dsp:cNvSpPr/>
      </dsp:nvSpPr>
      <dsp:spPr>
        <a:xfrm>
          <a:off x="5561220"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845101"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Trong một sự vật có nhiều mâu thuẫn khác nhau -&gt; cách giải quyết phải khác nhau</a:t>
          </a:r>
          <a:endParaRPr lang="en-US" sz="2800" kern="1200">
            <a:latin typeface="Times New Roman" panose="02020603050405020304" pitchFamily="18" charset="0"/>
            <a:cs typeface="Times New Roman" panose="02020603050405020304" pitchFamily="18" charset="0"/>
          </a:endParaRPr>
        </a:p>
      </dsp:txBody>
      <dsp:txXfrm>
        <a:off x="5901403" y="2693153"/>
        <a:ext cx="4942240" cy="180970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i="1" kern="1200" smtClean="0">
              <a:solidFill>
                <a:srgbClr val="C00000"/>
              </a:solidFill>
              <a:latin typeface="Times New Roman" panose="02020603050405020304" pitchFamily="18" charset="0"/>
              <a:cs typeface="Times New Roman" panose="02020603050405020304" pitchFamily="18" charset="0"/>
            </a:rPr>
            <a:t>Đặc điểm của phủ định biện chứng</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0000FF"/>
              </a:solidFill>
              <a:latin typeface="Times New Roman" panose="02020603050405020304" pitchFamily="18" charset="0"/>
              <a:cs typeface="Times New Roman" panose="02020603050405020304" pitchFamily="18" charset="0"/>
            </a:rPr>
            <a:t>Tính kế thừa: </a:t>
          </a:r>
          <a:r>
            <a:rPr lang="en-US" altLang="en-US" sz="2800" kern="1200" smtClean="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0000FF"/>
              </a:solidFill>
              <a:latin typeface="Times New Roman" panose="02020603050405020304" pitchFamily="18" charset="0"/>
              <a:cs typeface="Times New Roman" panose="02020603050405020304" pitchFamily="18" charset="0"/>
            </a:rPr>
            <a:t>Tính vô tận:  </a:t>
          </a:r>
          <a:r>
            <a:rPr lang="en-US" altLang="en-US" sz="2800" kern="1200" smtClean="0">
              <a:latin typeface="Times New Roman" panose="02020603050405020304" pitchFamily="18" charset="0"/>
              <a:cs typeface="Times New Roman" panose="02020603050405020304" pitchFamily="18" charset="0"/>
            </a:rPr>
            <a:t>không có lần phủ định n</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o l</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phủ định lần cuối</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b="1" i="1" kern="1200" smtClean="0">
              <a:solidFill>
                <a:srgbClr val="0000FF"/>
              </a:solidFill>
              <a:latin typeface="Times New Roman" panose="02020603050405020304" pitchFamily="18" charset="0"/>
              <a:cs typeface="Times New Roman" panose="02020603050405020304" pitchFamily="18" charset="0"/>
            </a:rPr>
            <a:t>Tính khách quan: </a:t>
          </a:r>
          <a:r>
            <a:rPr lang="en-US" altLang="en-US" sz="2800" kern="1200" smtClean="0">
              <a:latin typeface="Times New Roman" panose="02020603050405020304" pitchFamily="18" charset="0"/>
              <a:cs typeface="Times New Roman" panose="02020603050405020304" pitchFamily="18" charset="0"/>
            </a:rPr>
            <a:t>l</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 sự tự thân phủ định</a:t>
          </a:r>
          <a:endParaRPr lang="en-US" sz="2800" kern="1200"/>
        </a:p>
      </dsp:txBody>
      <dsp:txXfrm>
        <a:off x="227478" y="2669387"/>
        <a:ext cx="3419131" cy="123549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381386" y="1885382"/>
          <a:ext cx="2491232"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C00000"/>
              </a:solidFill>
            </a:rPr>
            <a:t>Ý nghĩa</a:t>
          </a:r>
          <a:endParaRPr lang="en-US" sz="2800" b="0" i="0" kern="1200">
            <a:solidFill>
              <a:srgbClr val="C00000"/>
            </a:solidFill>
          </a:endParaRPr>
        </a:p>
      </dsp:txBody>
      <dsp:txXfrm>
        <a:off x="4441979" y="1945975"/>
        <a:ext cx="2370046" cy="1120065"/>
      </dsp:txXfrm>
    </dsp:sp>
    <dsp:sp modelId="{6DE1DA8F-448F-4D5D-A5D8-A7A99780E325}">
      <dsp:nvSpPr>
        <dsp:cNvPr id="0" name=""/>
        <dsp:cNvSpPr/>
      </dsp:nvSpPr>
      <dsp:spPr>
        <a:xfrm rot="16200000">
          <a:off x="5253341" y="1511721"/>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49269" y="-67656"/>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vi-VN" sz="2400" kern="1200" smtClean="0">
              <a:latin typeface="Times New Roman" panose="02020603050405020304" pitchFamily="18" charset="0"/>
              <a:cs typeface="Times New Roman" panose="02020603050405020304" pitchFamily="18" charset="0"/>
            </a:rPr>
            <a:t>Chống bảo thủ khư khư ôm lấy những gì đã lạc hậu lỗi thời, không chịu đổi mới</a:t>
          </a:r>
          <a:endParaRPr lang="en-US" sz="2400" kern="1200"/>
        </a:p>
      </dsp:txBody>
      <dsp:txXfrm>
        <a:off x="3008127" y="-8798"/>
        <a:ext cx="5237751" cy="1088000"/>
      </dsp:txXfrm>
    </dsp:sp>
    <dsp:sp modelId="{291B1801-7BC2-46A7-BDA2-4B935F81FFC2}">
      <dsp:nvSpPr>
        <dsp:cNvPr id="0" name=""/>
        <dsp:cNvSpPr/>
      </dsp:nvSpPr>
      <dsp:spPr>
        <a:xfrm rot="751751">
          <a:off x="6872491" y="2783983"/>
          <a:ext cx="10716" cy="0"/>
        </a:xfrm>
        <a:custGeom>
          <a:avLst/>
          <a:gdLst/>
          <a:ahLst/>
          <a:cxnLst/>
          <a:rect l="0" t="0" r="0" b="0"/>
          <a:pathLst>
            <a:path>
              <a:moveTo>
                <a:pt x="0" y="0"/>
              </a:moveTo>
              <a:lnTo>
                <a:pt x="1071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6883080" y="2397414"/>
          <a:ext cx="4775519" cy="1836720"/>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endParaRPr lang="en-US" sz="2800" kern="1200" smtClean="0">
            <a:latin typeface="Times New Roman" panose="02020603050405020304" pitchFamily="18" charset="0"/>
            <a:cs typeface="Times New Roman" panose="02020603050405020304" pitchFamily="18" charset="0"/>
          </a:endParaRPr>
        </a:p>
        <a:p>
          <a:pPr lvl="0" algn="ctr" defTabSz="1244600">
            <a:lnSpc>
              <a:spcPct val="90000"/>
            </a:lnSpc>
            <a:spcBef>
              <a:spcPct val="0"/>
            </a:spcBef>
            <a:spcAft>
              <a:spcPct val="35000"/>
            </a:spcAft>
          </a:pPr>
          <a:r>
            <a:rPr lang="vi-VN" sz="2800" kern="1200" smtClean="0">
              <a:latin typeface="Times New Roman" panose="02020603050405020304" pitchFamily="18" charset="0"/>
              <a:cs typeface="Times New Roman" panose="02020603050405020304" pitchFamily="18" charset="0"/>
            </a:rPr>
            <a:t>Sự phát triển đi lên theo đường “xoáy ốc” do vậy cần kiên trì chờ đợi , tin tưởng cái mới sẽ chiến thắng</a:t>
          </a:r>
          <a:endParaRPr lang="en-US" sz="2800" kern="1200" smtClean="0">
            <a:latin typeface="Times New Roman" panose="02020603050405020304" pitchFamily="18" charset="0"/>
            <a:cs typeface="Times New Roman" panose="02020603050405020304" pitchFamily="18" charset="0"/>
          </a:endParaRPr>
        </a:p>
        <a:p>
          <a:pPr lvl="0" algn="ctr" defTabSz="1244600">
            <a:lnSpc>
              <a:spcPct val="90000"/>
            </a:lnSpc>
            <a:spcBef>
              <a:spcPct val="0"/>
            </a:spcBef>
            <a:spcAft>
              <a:spcPct val="35000"/>
            </a:spcAft>
          </a:pPr>
          <a:endParaRPr lang="en-US" sz="2800" kern="1200">
            <a:latin typeface="Times New Roman" panose="02020603050405020304" pitchFamily="18" charset="0"/>
            <a:cs typeface="Times New Roman" panose="02020603050405020304" pitchFamily="18" charset="0"/>
          </a:endParaRPr>
        </a:p>
      </dsp:txBody>
      <dsp:txXfrm>
        <a:off x="6972741" y="2487075"/>
        <a:ext cx="4596197" cy="1657398"/>
      </dsp:txXfrm>
    </dsp:sp>
    <dsp:sp modelId="{23D521ED-181A-42B2-BA01-47507AED8E8F}">
      <dsp:nvSpPr>
        <dsp:cNvPr id="0" name=""/>
        <dsp:cNvSpPr/>
      </dsp:nvSpPr>
      <dsp:spPr>
        <a:xfrm rot="10168596">
          <a:off x="3962781" y="2775946"/>
          <a:ext cx="422155" cy="0"/>
        </a:xfrm>
        <a:custGeom>
          <a:avLst/>
          <a:gdLst/>
          <a:ahLst/>
          <a:cxnLst/>
          <a:rect l="0" t="0" r="0" b="0"/>
          <a:pathLst>
            <a:path>
              <a:moveTo>
                <a:pt x="0" y="0"/>
              </a:moveTo>
              <a:lnTo>
                <a:pt x="422155"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437467"/>
          <a:ext cx="3966331" cy="1490851"/>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C</a:t>
          </a:r>
          <a:r>
            <a:rPr lang="vi-VN" sz="2400" kern="1200" smtClean="0">
              <a:latin typeface="Times New Roman" panose="02020603050405020304" pitchFamily="18" charset="0"/>
              <a:cs typeface="Times New Roman" panose="02020603050405020304" pitchFamily="18" charset="0"/>
            </a:rPr>
            <a:t>hống thái độ phủ định sạch trơn; đồng thời, phải biết sàng lọc những gì tích cực của cái cũ.</a:t>
          </a:r>
          <a:endParaRPr lang="en-US" sz="2400" kern="1200"/>
        </a:p>
      </dsp:txBody>
      <dsp:txXfrm>
        <a:off x="72777" y="2510244"/>
        <a:ext cx="3820777" cy="134529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981981" y="1984841"/>
          <a:ext cx="3580233" cy="1238267"/>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99"/>
              </a:solidFill>
              <a:latin typeface="Times New Roman" panose="02020603050405020304" pitchFamily="18" charset="0"/>
              <a:cs typeface="Times New Roman" panose="02020603050405020304" pitchFamily="18" charset="0"/>
            </a:rPr>
            <a:t>Ba hình thức cơ bản của thực tiễn</a:t>
          </a:r>
          <a:endParaRPr lang="en-US" sz="2800" kern="1200"/>
        </a:p>
      </dsp:txBody>
      <dsp:txXfrm>
        <a:off x="4042428" y="2045288"/>
        <a:ext cx="3459339" cy="1117373"/>
      </dsp:txXfrm>
    </dsp:sp>
    <dsp:sp modelId="{6DE1DA8F-448F-4D5D-A5D8-A7A99780E325}">
      <dsp:nvSpPr>
        <dsp:cNvPr id="0" name=""/>
        <dsp:cNvSpPr/>
      </dsp:nvSpPr>
      <dsp:spPr>
        <a:xfrm rot="16200000">
          <a:off x="5471232" y="1683975"/>
          <a:ext cx="601732" cy="0"/>
        </a:xfrm>
        <a:custGeom>
          <a:avLst/>
          <a:gdLst/>
          <a:ahLst/>
          <a:cxnLst/>
          <a:rect l="0" t="0" r="0" b="0"/>
          <a:pathLst>
            <a:path>
              <a:moveTo>
                <a:pt x="0" y="0"/>
              </a:moveTo>
              <a:lnTo>
                <a:pt x="60173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00801" y="180290"/>
          <a:ext cx="5342594" cy="120281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kern="1200" smtClean="0">
              <a:latin typeface="Times New Roman" panose="02020603050405020304" pitchFamily="18" charset="0"/>
              <a:cs typeface="Times New Roman" panose="02020603050405020304" pitchFamily="18" charset="0"/>
            </a:rPr>
            <a:t>Hoạt động sản xuất vật chất</a:t>
          </a:r>
          <a:endParaRPr lang="en-US" sz="2800" kern="1200"/>
        </a:p>
      </dsp:txBody>
      <dsp:txXfrm>
        <a:off x="3159518" y="239007"/>
        <a:ext cx="5225160" cy="1085384"/>
      </dsp:txXfrm>
    </dsp:sp>
    <dsp:sp modelId="{291B1801-7BC2-46A7-BDA2-4B935F81FFC2}">
      <dsp:nvSpPr>
        <dsp:cNvPr id="0" name=""/>
        <dsp:cNvSpPr/>
      </dsp:nvSpPr>
      <dsp:spPr>
        <a:xfrm rot="709770">
          <a:off x="7559763" y="3002576"/>
          <a:ext cx="230867" cy="0"/>
        </a:xfrm>
        <a:custGeom>
          <a:avLst/>
          <a:gdLst/>
          <a:ahLst/>
          <a:cxnLst/>
          <a:rect l="0" t="0" r="0" b="0"/>
          <a:pathLst>
            <a:path>
              <a:moveTo>
                <a:pt x="0" y="0"/>
              </a:moveTo>
              <a:lnTo>
                <a:pt x="230867"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788179" y="2703624"/>
          <a:ext cx="3681632" cy="1416342"/>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latin typeface="Times New Roman" panose="02020603050405020304" pitchFamily="18" charset="0"/>
              <a:cs typeface="Times New Roman" panose="02020603050405020304" pitchFamily="18" charset="0"/>
            </a:rPr>
            <a:t>Hoạt động chính trị - xã hội</a:t>
          </a:r>
          <a:endParaRPr lang="en-US" sz="2800" kern="1200"/>
        </a:p>
      </dsp:txBody>
      <dsp:txXfrm>
        <a:off x="7857319" y="2772764"/>
        <a:ext cx="3543352" cy="1278062"/>
      </dsp:txXfrm>
    </dsp:sp>
    <dsp:sp modelId="{23D521ED-181A-42B2-BA01-47507AED8E8F}">
      <dsp:nvSpPr>
        <dsp:cNvPr id="0" name=""/>
        <dsp:cNvSpPr/>
      </dsp:nvSpPr>
      <dsp:spPr>
        <a:xfrm rot="10202900">
          <a:off x="3693485" y="2943182"/>
          <a:ext cx="290682" cy="0"/>
        </a:xfrm>
        <a:custGeom>
          <a:avLst/>
          <a:gdLst/>
          <a:ahLst/>
          <a:cxnLst/>
          <a:rect l="0" t="0" r="0" b="0"/>
          <a:pathLst>
            <a:path>
              <a:moveTo>
                <a:pt x="0" y="0"/>
              </a:moveTo>
              <a:lnTo>
                <a:pt x="29068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51406" y="2596294"/>
          <a:ext cx="3544265" cy="136587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latin typeface="Times New Roman" panose="02020603050405020304" pitchFamily="18" charset="0"/>
              <a:cs typeface="Times New Roman" panose="02020603050405020304" pitchFamily="18" charset="0"/>
            </a:rPr>
            <a:t>Hoạt động thực nghiệm khoa học</a:t>
          </a:r>
          <a:endParaRPr lang="en-US" sz="2800" kern="1200"/>
        </a:p>
      </dsp:txBody>
      <dsp:txXfrm>
        <a:off x="218083" y="2662971"/>
        <a:ext cx="3410911" cy="1232523"/>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C00000"/>
              </a:solidFill>
            </a:rPr>
            <a:t>VAI TRÒ</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mục đích, động lực của nhận thức</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tiêu chuẩn của chân lý</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cơ sở của nhận thức</a:t>
          </a:r>
          <a:endParaRPr lang="en-US" sz="2800" kern="1200"/>
        </a:p>
      </dsp:txBody>
      <dsp:txXfrm>
        <a:off x="227478" y="2669387"/>
        <a:ext cx="3419131" cy="123549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000445" y="1989624"/>
          <a:ext cx="3588860"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0" i="0" kern="1200" smtClean="0">
              <a:solidFill>
                <a:srgbClr val="C00000"/>
              </a:solidFill>
            </a:rPr>
            <a:t>VAI TRÒ</a:t>
          </a:r>
          <a:endParaRPr lang="en-US" sz="2800" b="0" i="0" kern="1200">
            <a:solidFill>
              <a:srgbClr val="C00000"/>
            </a:solidFill>
          </a:endParaRPr>
        </a:p>
      </dsp:txBody>
      <dsp:txXfrm>
        <a:off x="4061038" y="2050217"/>
        <a:ext cx="3467674" cy="1120065"/>
      </dsp:txXfrm>
    </dsp:sp>
    <dsp:sp modelId="{6DE1DA8F-448F-4D5D-A5D8-A7A99780E325}">
      <dsp:nvSpPr>
        <dsp:cNvPr id="0" name=""/>
        <dsp:cNvSpPr/>
      </dsp:nvSpPr>
      <dsp:spPr>
        <a:xfrm rot="16200000">
          <a:off x="5421214" y="1615962"/>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117141" y="36585"/>
          <a:ext cx="5355467"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mục đích, động lực của nhận thức</a:t>
          </a:r>
          <a:endParaRPr lang="en-US" sz="2800" kern="1200"/>
        </a:p>
      </dsp:txBody>
      <dsp:txXfrm>
        <a:off x="3175999" y="95443"/>
        <a:ext cx="5237751" cy="1088000"/>
      </dsp:txXfrm>
    </dsp:sp>
    <dsp:sp modelId="{291B1801-7BC2-46A7-BDA2-4B935F81FFC2}">
      <dsp:nvSpPr>
        <dsp:cNvPr id="0" name=""/>
        <dsp:cNvSpPr/>
      </dsp:nvSpPr>
      <dsp:spPr>
        <a:xfrm rot="709770">
          <a:off x="7586848" y="3009811"/>
          <a:ext cx="231424" cy="0"/>
        </a:xfrm>
        <a:custGeom>
          <a:avLst/>
          <a:gdLst/>
          <a:ahLst/>
          <a:cxnLst/>
          <a:rect l="0" t="0" r="0" b="0"/>
          <a:pathLst>
            <a:path>
              <a:moveTo>
                <a:pt x="0" y="0"/>
              </a:moveTo>
              <a:lnTo>
                <a:pt x="23142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15814" y="2710139"/>
          <a:ext cx="3690502" cy="1419755"/>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tiêu chuẩn của chân lý</a:t>
          </a:r>
          <a:endParaRPr lang="en-US" sz="2800" kern="1200">
            <a:latin typeface="Times New Roman" panose="02020603050405020304" pitchFamily="18" charset="0"/>
            <a:cs typeface="Times New Roman" panose="02020603050405020304" pitchFamily="18" charset="0"/>
          </a:endParaRPr>
        </a:p>
      </dsp:txBody>
      <dsp:txXfrm>
        <a:off x="7885121" y="2779446"/>
        <a:ext cx="3551888" cy="1281141"/>
      </dsp:txXfrm>
    </dsp:sp>
    <dsp:sp modelId="{23D521ED-181A-42B2-BA01-47507AED8E8F}">
      <dsp:nvSpPr>
        <dsp:cNvPr id="0" name=""/>
        <dsp:cNvSpPr/>
      </dsp:nvSpPr>
      <dsp:spPr>
        <a:xfrm rot="10202900">
          <a:off x="3711254" y="2950273"/>
          <a:ext cx="291383" cy="0"/>
        </a:xfrm>
        <a:custGeom>
          <a:avLst/>
          <a:gdLst/>
          <a:ahLst/>
          <a:cxnLst/>
          <a:rect l="0" t="0" r="0" b="0"/>
          <a:pathLst>
            <a:path>
              <a:moveTo>
                <a:pt x="0" y="0"/>
              </a:moveTo>
              <a:lnTo>
                <a:pt x="291383"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160641" y="2602550"/>
          <a:ext cx="3552805" cy="136916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chemeClr val="tx2"/>
              </a:solidFill>
              <a:latin typeface="Times New Roman" panose="02020603050405020304" pitchFamily="18" charset="0"/>
              <a:cs typeface="Times New Roman" panose="02020603050405020304" pitchFamily="18" charset="0"/>
            </a:rPr>
            <a:t>Thực tiễn là cơ sở của nhận thức</a:t>
          </a:r>
          <a:endParaRPr lang="en-US" sz="2800" kern="1200"/>
        </a:p>
      </dsp:txBody>
      <dsp:txXfrm>
        <a:off x="227478" y="2669387"/>
        <a:ext cx="3419131" cy="123549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974078" y="2018308"/>
          <a:ext cx="3640600" cy="1259146"/>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i="1" kern="1200" smtClean="0">
              <a:solidFill>
                <a:srgbClr val="0000FF"/>
              </a:solidFill>
              <a:latin typeface="Times New Roman" panose="02020603050405020304" pitchFamily="18" charset="0"/>
              <a:cs typeface="Times New Roman" panose="02020603050405020304" pitchFamily="18" charset="0"/>
            </a:rPr>
            <a:t>Quan hệ sản xuất bao gồm</a:t>
          </a:r>
          <a:endParaRPr lang="en-US" sz="2800" b="0" i="0" kern="1200">
            <a:solidFill>
              <a:srgbClr val="C00000"/>
            </a:solidFill>
          </a:endParaRPr>
        </a:p>
      </dsp:txBody>
      <dsp:txXfrm>
        <a:off x="4035544" y="2079774"/>
        <a:ext cx="3517668" cy="1136214"/>
      </dsp:txXfrm>
    </dsp:sp>
    <dsp:sp modelId="{6DE1DA8F-448F-4D5D-A5D8-A7A99780E325}">
      <dsp:nvSpPr>
        <dsp:cNvPr id="0" name=""/>
        <dsp:cNvSpPr/>
      </dsp:nvSpPr>
      <dsp:spPr>
        <a:xfrm rot="16200000">
          <a:off x="5415330" y="1639260"/>
          <a:ext cx="758096" cy="0"/>
        </a:xfrm>
        <a:custGeom>
          <a:avLst/>
          <a:gdLst/>
          <a:ahLst/>
          <a:cxnLst/>
          <a:rect l="0" t="0" r="0" b="0"/>
          <a:pathLst>
            <a:path>
              <a:moveTo>
                <a:pt x="0" y="0"/>
              </a:moveTo>
              <a:lnTo>
                <a:pt x="75809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78040" y="37112"/>
          <a:ext cx="5432676" cy="122309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Quan hệ của họ trong quá trình tổ chức, quản lý và phân công lao động</a:t>
          </a:r>
          <a:endParaRPr lang="en-US" sz="2800" kern="1200"/>
        </a:p>
      </dsp:txBody>
      <dsp:txXfrm>
        <a:off x="3137747" y="96819"/>
        <a:ext cx="5313262" cy="1103685"/>
      </dsp:txXfrm>
    </dsp:sp>
    <dsp:sp modelId="{291B1801-7BC2-46A7-BDA2-4B935F81FFC2}">
      <dsp:nvSpPr>
        <dsp:cNvPr id="0" name=""/>
        <dsp:cNvSpPr/>
      </dsp:nvSpPr>
      <dsp:spPr>
        <a:xfrm rot="709770">
          <a:off x="7612186" y="3053203"/>
          <a:ext cx="234760" cy="0"/>
        </a:xfrm>
        <a:custGeom>
          <a:avLst/>
          <a:gdLst/>
          <a:ahLst/>
          <a:cxnLst/>
          <a:rect l="0" t="0" r="0" b="0"/>
          <a:pathLst>
            <a:path>
              <a:moveTo>
                <a:pt x="0" y="0"/>
              </a:moveTo>
              <a:lnTo>
                <a:pt x="234760"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844454" y="2749211"/>
          <a:ext cx="3743708" cy="144022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Quan hệ của họ trong phân phối sản phẩm</a:t>
          </a:r>
          <a:endParaRPr lang="en-US" sz="2800" kern="1200">
            <a:latin typeface="Times New Roman" panose="02020603050405020304" pitchFamily="18" charset="0"/>
            <a:cs typeface="Times New Roman" panose="02020603050405020304" pitchFamily="18" charset="0"/>
          </a:endParaRPr>
        </a:p>
      </dsp:txBody>
      <dsp:txXfrm>
        <a:off x="7914760" y="2819517"/>
        <a:ext cx="3603096" cy="1299611"/>
      </dsp:txXfrm>
    </dsp:sp>
    <dsp:sp modelId="{23D521ED-181A-42B2-BA01-47507AED8E8F}">
      <dsp:nvSpPr>
        <dsp:cNvPr id="0" name=""/>
        <dsp:cNvSpPr/>
      </dsp:nvSpPr>
      <dsp:spPr>
        <a:xfrm rot="10202900">
          <a:off x="3680718" y="2992807"/>
          <a:ext cx="295584" cy="0"/>
        </a:xfrm>
        <a:custGeom>
          <a:avLst/>
          <a:gdLst/>
          <a:ahLst/>
          <a:cxnLst/>
          <a:rect l="0" t="0" r="0" b="0"/>
          <a:pathLst>
            <a:path>
              <a:moveTo>
                <a:pt x="0" y="0"/>
              </a:moveTo>
              <a:lnTo>
                <a:pt x="29558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78916" y="2640071"/>
          <a:ext cx="3604025" cy="138890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Quan hệ sở hữu của người lao động đối với tư liệu sản xuất</a:t>
          </a:r>
          <a:endParaRPr lang="en-US" sz="2800" kern="1200"/>
        </a:p>
      </dsp:txBody>
      <dsp:txXfrm>
        <a:off x="146717" y="2707872"/>
        <a:ext cx="3468423" cy="1253305"/>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279839" cy="743057"/>
        </a:xfrm>
        <a:custGeom>
          <a:avLst/>
          <a:gdLst/>
          <a:ahLst/>
          <a:cxnLst/>
          <a:rect l="0" t="0" r="0" b="0"/>
          <a:pathLst>
            <a:path>
              <a:moveTo>
                <a:pt x="0" y="0"/>
              </a:moveTo>
              <a:lnTo>
                <a:pt x="0" y="506372"/>
              </a:lnTo>
              <a:lnTo>
                <a:pt x="2279839" y="506372"/>
              </a:lnTo>
              <a:lnTo>
                <a:pt x="2279839"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b="1" kern="1200" smtClean="0">
              <a:solidFill>
                <a:srgbClr val="0000FF"/>
              </a:solidFill>
              <a:latin typeface="Times New Roman" panose="02020603050405020304" pitchFamily="18" charset="0"/>
              <a:cs typeface="Times New Roman" panose="02020603050405020304" pitchFamily="18" charset="0"/>
            </a:rPr>
            <a:t>LLSX quyết định QHSX</a:t>
          </a:r>
          <a:endParaRPr lang="en-US" sz="2800" i="0" kern="1200">
            <a:solidFill>
              <a:srgbClr val="0000FF"/>
            </a:solidFill>
          </a:endParaRPr>
        </a:p>
      </dsp:txBody>
      <dsp:txXfrm>
        <a:off x="1488141" y="318934"/>
        <a:ext cx="9209084" cy="1527341"/>
      </dsp:txXfrm>
    </dsp:sp>
    <dsp:sp modelId="{A1976460-A104-42AC-9C63-A0FCBF45F199}">
      <dsp:nvSpPr>
        <dsp:cNvPr id="0" name=""/>
        <dsp:cNvSpPr/>
      </dsp:nvSpPr>
      <dsp:spPr>
        <a:xfrm>
          <a:off x="1001540" y="2367164"/>
          <a:ext cx="3991918"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1285421" y="2636851"/>
          <a:ext cx="3991918"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LLSX như thế n</a:t>
          </a:r>
          <a:r>
            <a:rPr lang="en-US" altLang="en-US" sz="2800" kern="1200" smtClean="0">
              <a:latin typeface="Times New Roman" panose="02020603050405020304" pitchFamily="18" charset="0"/>
              <a:ea typeface="Times New Roman" panose="02020603050405020304" pitchFamily="18" charset="0"/>
            </a:rPr>
            <a:t>à</a:t>
          </a:r>
          <a:r>
            <a:rPr lang="en-US" altLang="en-US" sz="2800" kern="1200" smtClean="0">
              <a:latin typeface="Times New Roman" panose="02020603050405020304" pitchFamily="18" charset="0"/>
              <a:cs typeface="Times New Roman" panose="02020603050405020304" pitchFamily="18" charset="0"/>
            </a:rPr>
            <a:t>o về trình độ thì QHSX phải phù hợp như thế ấy</a:t>
          </a:r>
          <a:endParaRPr lang="en-US" sz="2800" b="0" i="0" kern="1200"/>
        </a:p>
      </dsp:txBody>
      <dsp:txXfrm>
        <a:off x="1341600" y="2693030"/>
        <a:ext cx="3879560" cy="1805730"/>
      </dsp:txXfrm>
    </dsp:sp>
    <dsp:sp modelId="{6BF3B78E-B09F-4E3B-B4C6-00A051583277}">
      <dsp:nvSpPr>
        <dsp:cNvPr id="0" name=""/>
        <dsp:cNvSpPr/>
      </dsp:nvSpPr>
      <dsp:spPr>
        <a:xfrm>
          <a:off x="5561220"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845101"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LLSX thay đổi về trình độ thì QHSX cũng thay đổi theo</a:t>
          </a:r>
          <a:endParaRPr lang="en-US" sz="2800" kern="1200">
            <a:latin typeface="Times New Roman" panose="02020603050405020304" pitchFamily="18" charset="0"/>
            <a:cs typeface="Times New Roman" panose="02020603050405020304" pitchFamily="18" charset="0"/>
          </a:endParaRPr>
        </a:p>
      </dsp:txBody>
      <dsp:txXfrm>
        <a:off x="5901403" y="2693153"/>
        <a:ext cx="4942240" cy="1809702"/>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279839" cy="743057"/>
        </a:xfrm>
        <a:custGeom>
          <a:avLst/>
          <a:gdLst/>
          <a:ahLst/>
          <a:cxnLst/>
          <a:rect l="0" t="0" r="0" b="0"/>
          <a:pathLst>
            <a:path>
              <a:moveTo>
                <a:pt x="0" y="0"/>
              </a:moveTo>
              <a:lnTo>
                <a:pt x="0" y="506372"/>
              </a:lnTo>
              <a:lnTo>
                <a:pt x="2279839" y="506372"/>
              </a:lnTo>
              <a:lnTo>
                <a:pt x="2279839"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x-none" sz="2800" b="1" kern="1200" smtClean="0">
              <a:solidFill>
                <a:srgbClr val="0000FF"/>
              </a:solidFill>
              <a:latin typeface="Times New Roman" panose="02020603050405020304" pitchFamily="18" charset="0"/>
              <a:cs typeface="Times New Roman" panose="02020603050405020304" pitchFamily="18" charset="0"/>
            </a:rPr>
            <a:t>QHSX tác động trở lại LLSX</a:t>
          </a:r>
          <a:endParaRPr lang="en-US" sz="2800" i="0" kern="1200">
            <a:solidFill>
              <a:srgbClr val="0000FF"/>
            </a:solidFill>
          </a:endParaRPr>
        </a:p>
      </dsp:txBody>
      <dsp:txXfrm>
        <a:off x="1488141" y="318934"/>
        <a:ext cx="9209084" cy="1527341"/>
      </dsp:txXfrm>
    </dsp:sp>
    <dsp:sp modelId="{A1976460-A104-42AC-9C63-A0FCBF45F199}">
      <dsp:nvSpPr>
        <dsp:cNvPr id="0" name=""/>
        <dsp:cNvSpPr/>
      </dsp:nvSpPr>
      <dsp:spPr>
        <a:xfrm>
          <a:off x="1001540" y="2367164"/>
          <a:ext cx="3991918"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1285421" y="2636851"/>
          <a:ext cx="3991918"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QHSX </a:t>
          </a:r>
          <a:r>
            <a:rPr lang="vi-VN" altLang="en-US" sz="2800" kern="1200" smtClean="0">
              <a:latin typeface="Times New Roman" panose="02020603050405020304" pitchFamily="18" charset="0"/>
              <a:cs typeface="Times New Roman" panose="02020603050405020304" pitchFamily="18" charset="0"/>
            </a:rPr>
            <a:t>phù hợp với trình độ của lực lượng sản xuất thì nó thúc đẩy </a:t>
          </a:r>
          <a:r>
            <a:rPr lang="en-US" altLang="en-US" sz="2800" kern="1200" smtClean="0">
              <a:latin typeface="Times New Roman" panose="02020603050405020304" pitchFamily="18" charset="0"/>
              <a:cs typeface="Times New Roman" panose="02020603050405020304" pitchFamily="18" charset="0"/>
            </a:rPr>
            <a:t>LLSX</a:t>
          </a:r>
          <a:r>
            <a:rPr lang="vi-VN" altLang="en-US" sz="2800" kern="1200" smtClean="0">
              <a:latin typeface="Times New Roman" panose="02020603050405020304" pitchFamily="18" charset="0"/>
              <a:cs typeface="Times New Roman" panose="02020603050405020304" pitchFamily="18" charset="0"/>
            </a:rPr>
            <a:t> phát triển. </a:t>
          </a:r>
          <a:endParaRPr lang="en-US" sz="2800" b="0" i="0" kern="1200"/>
        </a:p>
      </dsp:txBody>
      <dsp:txXfrm>
        <a:off x="1341600" y="2693030"/>
        <a:ext cx="3879560" cy="1805730"/>
      </dsp:txXfrm>
    </dsp:sp>
    <dsp:sp modelId="{6BF3B78E-B09F-4E3B-B4C6-00A051583277}">
      <dsp:nvSpPr>
        <dsp:cNvPr id="0" name=""/>
        <dsp:cNvSpPr/>
      </dsp:nvSpPr>
      <dsp:spPr>
        <a:xfrm>
          <a:off x="5561220"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845101"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QHSX </a:t>
          </a:r>
          <a:r>
            <a:rPr lang="vi-VN" altLang="en-US" sz="2800" u="sng" kern="1200" smtClean="0">
              <a:latin typeface="Times New Roman" panose="02020603050405020304" pitchFamily="18" charset="0"/>
              <a:cs typeface="Times New Roman" panose="02020603050405020304" pitchFamily="18" charset="0"/>
            </a:rPr>
            <a:t>không phù hợp </a:t>
          </a:r>
          <a:r>
            <a:rPr lang="vi-VN" altLang="en-US" sz="2800" kern="1200" smtClean="0">
              <a:latin typeface="Times New Roman" panose="02020603050405020304" pitchFamily="18" charset="0"/>
              <a:cs typeface="Times New Roman" panose="02020603050405020304" pitchFamily="18" charset="0"/>
            </a:rPr>
            <a:t>thì nó kìm hãm, thậm chí phá vỡ lực lượng sản xuất</a:t>
          </a:r>
          <a:endParaRPr lang="en-US" sz="2800" kern="1200">
            <a:latin typeface="Times New Roman" panose="02020603050405020304" pitchFamily="18" charset="0"/>
            <a:cs typeface="Times New Roman" panose="02020603050405020304" pitchFamily="18" charset="0"/>
          </a:endParaRPr>
        </a:p>
      </dsp:txBody>
      <dsp:txXfrm>
        <a:off x="5901403" y="2693153"/>
        <a:ext cx="4942240" cy="180970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48211" y="2018308"/>
          <a:ext cx="3640600" cy="1259146"/>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rgbClr val="0070C0"/>
              </a:solidFill>
              <a:latin typeface="Times New Roman" panose="02020603050405020304" pitchFamily="18" charset="0"/>
              <a:cs typeface="Times New Roman" panose="02020603050405020304" pitchFamily="18" charset="0"/>
            </a:rPr>
            <a:t>Mối quan hệ </a:t>
          </a:r>
          <a:endParaRPr lang="en-US" sz="2800" b="0" i="0" kern="1200">
            <a:solidFill>
              <a:srgbClr val="C00000"/>
            </a:solidFill>
          </a:endParaRPr>
        </a:p>
      </dsp:txBody>
      <dsp:txXfrm>
        <a:off x="3909677" y="2079774"/>
        <a:ext cx="3517668" cy="1136214"/>
      </dsp:txXfrm>
    </dsp:sp>
    <dsp:sp modelId="{6DE1DA8F-448F-4D5D-A5D8-A7A99780E325}">
      <dsp:nvSpPr>
        <dsp:cNvPr id="0" name=""/>
        <dsp:cNvSpPr/>
      </dsp:nvSpPr>
      <dsp:spPr>
        <a:xfrm rot="16200000">
          <a:off x="5289463" y="1639260"/>
          <a:ext cx="758096" cy="0"/>
        </a:xfrm>
        <a:custGeom>
          <a:avLst/>
          <a:gdLst/>
          <a:ahLst/>
          <a:cxnLst/>
          <a:rect l="0" t="0" r="0" b="0"/>
          <a:pathLst>
            <a:path>
              <a:moveTo>
                <a:pt x="0" y="0"/>
              </a:moveTo>
              <a:lnTo>
                <a:pt x="75809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52173" y="37112"/>
          <a:ext cx="5432676" cy="122309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en-US" sz="2800" kern="1200" smtClean="0">
              <a:latin typeface="Times New Roman" panose="02020603050405020304" pitchFamily="18" charset="0"/>
              <a:cs typeface="Times New Roman" panose="02020603050405020304" pitchFamily="18" charset="0"/>
            </a:rPr>
            <a:t>Khi </a:t>
          </a:r>
          <a:r>
            <a:rPr lang="en-US" altLang="en-US" sz="2800" kern="1200" smtClean="0">
              <a:latin typeface="Times New Roman" panose="02020603050405020304" pitchFamily="18" charset="0"/>
              <a:cs typeface="Times New Roman" panose="02020603050405020304" pitchFamily="18" charset="0"/>
            </a:rPr>
            <a:t>CSHT </a:t>
          </a:r>
          <a:r>
            <a:rPr lang="vi-VN" altLang="en-US" sz="2800" kern="1200" smtClean="0">
              <a:latin typeface="Times New Roman" panose="02020603050405020304" pitchFamily="18" charset="0"/>
              <a:cs typeface="Times New Roman" panose="02020603050405020304" pitchFamily="18" charset="0"/>
            </a:rPr>
            <a:t>biến đổi đòi hỏi </a:t>
          </a:r>
          <a:r>
            <a:rPr lang="en-US" altLang="en-US" sz="2800" kern="1200" smtClean="0">
              <a:latin typeface="Times New Roman" panose="02020603050405020304" pitchFamily="18" charset="0"/>
              <a:cs typeface="Times New Roman" panose="02020603050405020304" pitchFamily="18" charset="0"/>
            </a:rPr>
            <a:t>KTTT</a:t>
          </a:r>
          <a:r>
            <a:rPr lang="vi-VN" altLang="en-US" sz="2800" kern="1200" smtClean="0">
              <a:latin typeface="Times New Roman" panose="02020603050405020304" pitchFamily="18" charset="0"/>
              <a:cs typeface="Times New Roman" panose="02020603050405020304" pitchFamily="18" charset="0"/>
            </a:rPr>
            <a:t> cũng phải biến đổi theo.</a:t>
          </a:r>
          <a:endParaRPr lang="en-US" sz="2800" kern="1200"/>
        </a:p>
      </dsp:txBody>
      <dsp:txXfrm>
        <a:off x="3011880" y="96819"/>
        <a:ext cx="5313262" cy="1103685"/>
      </dsp:txXfrm>
    </dsp:sp>
    <dsp:sp modelId="{291B1801-7BC2-46A7-BDA2-4B935F81FFC2}">
      <dsp:nvSpPr>
        <dsp:cNvPr id="0" name=""/>
        <dsp:cNvSpPr/>
      </dsp:nvSpPr>
      <dsp:spPr>
        <a:xfrm rot="11519653">
          <a:off x="7410559" y="3026385"/>
          <a:ext cx="79116" cy="0"/>
        </a:xfrm>
        <a:custGeom>
          <a:avLst/>
          <a:gdLst/>
          <a:ahLst/>
          <a:cxnLst/>
          <a:rect l="0" t="0" r="0" b="0"/>
          <a:pathLst>
            <a:path>
              <a:moveTo>
                <a:pt x="0" y="0"/>
              </a:moveTo>
              <a:lnTo>
                <a:pt x="7911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411423" y="2749211"/>
          <a:ext cx="4247176" cy="144022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vi-VN" altLang="en-US" sz="2600" kern="1200" smtClean="0">
              <a:latin typeface="Times New Roman" panose="02020603050405020304" pitchFamily="18" charset="0"/>
              <a:cs typeface="Times New Roman" panose="02020603050405020304" pitchFamily="18" charset="0"/>
            </a:rPr>
            <a:t>Khi </a:t>
          </a:r>
          <a:r>
            <a:rPr lang="en-US" altLang="en-US" sz="2600" kern="1200" smtClean="0">
              <a:latin typeface="Times New Roman" panose="02020603050405020304" pitchFamily="18" charset="0"/>
              <a:cs typeface="Times New Roman" panose="02020603050405020304" pitchFamily="18" charset="0"/>
            </a:rPr>
            <a:t>CSHT </a:t>
          </a:r>
          <a:r>
            <a:rPr lang="vi-VN" altLang="en-US" sz="2600" kern="1200" smtClean="0">
              <a:latin typeface="Times New Roman" panose="02020603050405020304" pitchFamily="18" charset="0"/>
              <a:cs typeface="Times New Roman" panose="02020603050405020304" pitchFamily="18" charset="0"/>
            </a:rPr>
            <a:t>cũ mất đi, cơ sở hạ tầng mới ra đời thì sớm muộn </a:t>
          </a:r>
          <a:r>
            <a:rPr lang="en-US" altLang="en-US" sz="2600" kern="1200" smtClean="0">
              <a:latin typeface="Times New Roman" panose="02020603050405020304" pitchFamily="18" charset="0"/>
              <a:cs typeface="Times New Roman" panose="02020603050405020304" pitchFamily="18" charset="0"/>
            </a:rPr>
            <a:t>KTTT</a:t>
          </a:r>
          <a:r>
            <a:rPr lang="vi-VN" altLang="en-US" sz="2600" kern="1200" smtClean="0">
              <a:latin typeface="Times New Roman" panose="02020603050405020304" pitchFamily="18" charset="0"/>
              <a:cs typeface="Times New Roman" panose="02020603050405020304" pitchFamily="18" charset="0"/>
            </a:rPr>
            <a:t> cũ cũng mất đi v</a:t>
          </a:r>
          <a:r>
            <a:rPr lang="vi-VN" altLang="en-US" sz="2600" kern="1200" smtClean="0">
              <a:latin typeface="Times New Roman" panose="02020603050405020304" pitchFamily="18" charset="0"/>
              <a:ea typeface="Times New Roman" panose="02020603050405020304" pitchFamily="18" charset="0"/>
            </a:rPr>
            <a:t>à</a:t>
          </a:r>
          <a:r>
            <a:rPr lang="vi-VN" altLang="en-US" sz="2600" kern="1200" smtClean="0">
              <a:latin typeface="Times New Roman" panose="02020603050405020304" pitchFamily="18" charset="0"/>
              <a:cs typeface="Times New Roman" panose="02020603050405020304" pitchFamily="18" charset="0"/>
            </a:rPr>
            <a:t> </a:t>
          </a:r>
          <a:r>
            <a:rPr lang="en-US" altLang="en-US" sz="2600" kern="1200" smtClean="0">
              <a:latin typeface="Times New Roman" panose="02020603050405020304" pitchFamily="18" charset="0"/>
              <a:cs typeface="Times New Roman" panose="02020603050405020304" pitchFamily="18" charset="0"/>
            </a:rPr>
            <a:t>KTTT</a:t>
          </a:r>
          <a:r>
            <a:rPr lang="vi-VN" altLang="en-US" sz="2600" kern="1200" smtClean="0">
              <a:latin typeface="Times New Roman" panose="02020603050405020304" pitchFamily="18" charset="0"/>
              <a:cs typeface="Times New Roman" panose="02020603050405020304" pitchFamily="18" charset="0"/>
            </a:rPr>
            <a:t> mới ra đời. </a:t>
          </a:r>
          <a:endParaRPr lang="en-US" sz="2600" kern="1200">
            <a:latin typeface="Times New Roman" panose="02020603050405020304" pitchFamily="18" charset="0"/>
            <a:cs typeface="Times New Roman" panose="02020603050405020304" pitchFamily="18" charset="0"/>
          </a:endParaRPr>
        </a:p>
      </dsp:txBody>
      <dsp:txXfrm>
        <a:off x="7481729" y="2819517"/>
        <a:ext cx="4106564" cy="1299611"/>
      </dsp:txXfrm>
    </dsp:sp>
    <dsp:sp modelId="{23D521ED-181A-42B2-BA01-47507AED8E8F}">
      <dsp:nvSpPr>
        <dsp:cNvPr id="0" name=""/>
        <dsp:cNvSpPr/>
      </dsp:nvSpPr>
      <dsp:spPr>
        <a:xfrm rot="10195797">
          <a:off x="3602115" y="2992827"/>
          <a:ext cx="248006" cy="0"/>
        </a:xfrm>
        <a:custGeom>
          <a:avLst/>
          <a:gdLst/>
          <a:ahLst/>
          <a:cxnLst/>
          <a:rect l="0" t="0" r="0" b="0"/>
          <a:pathLst>
            <a:path>
              <a:moveTo>
                <a:pt x="0" y="0"/>
              </a:moveTo>
              <a:lnTo>
                <a:pt x="24800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640071"/>
          <a:ext cx="3604025" cy="138890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CSHT </a:t>
          </a:r>
          <a:r>
            <a:rPr lang="vi-VN" altLang="en-US" sz="2800" kern="1200" smtClean="0">
              <a:latin typeface="Times New Roman" panose="02020603050405020304" pitchFamily="18" charset="0"/>
              <a:cs typeface="Times New Roman" panose="02020603050405020304" pitchFamily="18" charset="0"/>
            </a:rPr>
            <a:t>như thế n</a:t>
          </a:r>
          <a:r>
            <a:rPr lang="vi-VN" altLang="en-US" sz="2800" kern="1200" smtClean="0">
              <a:latin typeface="Times New Roman" panose="02020603050405020304" pitchFamily="18" charset="0"/>
              <a:ea typeface="Times New Roman" panose="02020603050405020304" pitchFamily="18" charset="0"/>
            </a:rPr>
            <a:t>à</a:t>
          </a:r>
          <a:r>
            <a:rPr lang="vi-VN" altLang="en-US" sz="2800" kern="1200" smtClean="0">
              <a:latin typeface="Times New Roman" panose="02020603050405020304" pitchFamily="18" charset="0"/>
              <a:cs typeface="Times New Roman" panose="02020603050405020304" pitchFamily="18" charset="0"/>
            </a:rPr>
            <a:t>o thì </a:t>
          </a:r>
          <a:r>
            <a:rPr lang="en-US" altLang="en-US" sz="2800" kern="1200" smtClean="0">
              <a:latin typeface="Times New Roman" panose="02020603050405020304" pitchFamily="18" charset="0"/>
              <a:cs typeface="Times New Roman" panose="02020603050405020304" pitchFamily="18" charset="0"/>
            </a:rPr>
            <a:t>KTTT</a:t>
          </a:r>
          <a:r>
            <a:rPr lang="vi-VN" altLang="en-US" sz="2800" kern="1200" smtClean="0">
              <a:latin typeface="Times New Roman" panose="02020603050405020304" pitchFamily="18" charset="0"/>
              <a:cs typeface="Times New Roman" panose="02020603050405020304" pitchFamily="18" charset="0"/>
            </a:rPr>
            <a:t> xây dựng trên đó phải như thế ấy.</a:t>
          </a:r>
          <a:endParaRPr lang="en-US" sz="2800" kern="1200"/>
        </a:p>
      </dsp:txBody>
      <dsp:txXfrm>
        <a:off x="67801" y="2707872"/>
        <a:ext cx="3468423" cy="1253305"/>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848211" y="2018308"/>
          <a:ext cx="3640600" cy="1259146"/>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solidFill>
                <a:srgbClr val="0070C0"/>
              </a:solidFill>
              <a:latin typeface="Times New Roman" panose="02020603050405020304" pitchFamily="18" charset="0"/>
              <a:cs typeface="Times New Roman" panose="02020603050405020304" pitchFamily="18" charset="0"/>
            </a:rPr>
            <a:t>Mối quan hệ </a:t>
          </a:r>
          <a:endParaRPr lang="en-US" sz="2800" b="0" i="0" kern="1200">
            <a:solidFill>
              <a:srgbClr val="C00000"/>
            </a:solidFill>
          </a:endParaRPr>
        </a:p>
      </dsp:txBody>
      <dsp:txXfrm>
        <a:off x="3909677" y="2079774"/>
        <a:ext cx="3517668" cy="1136214"/>
      </dsp:txXfrm>
    </dsp:sp>
    <dsp:sp modelId="{6DE1DA8F-448F-4D5D-A5D8-A7A99780E325}">
      <dsp:nvSpPr>
        <dsp:cNvPr id="0" name=""/>
        <dsp:cNvSpPr/>
      </dsp:nvSpPr>
      <dsp:spPr>
        <a:xfrm rot="16200000">
          <a:off x="5289463" y="1639260"/>
          <a:ext cx="758096" cy="0"/>
        </a:xfrm>
        <a:custGeom>
          <a:avLst/>
          <a:gdLst/>
          <a:ahLst/>
          <a:cxnLst/>
          <a:rect l="0" t="0" r="0" b="0"/>
          <a:pathLst>
            <a:path>
              <a:moveTo>
                <a:pt x="0" y="0"/>
              </a:moveTo>
              <a:lnTo>
                <a:pt x="75809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2952173" y="37112"/>
          <a:ext cx="5432676" cy="1223099"/>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Nếu k</a:t>
          </a:r>
          <a:r>
            <a:rPr lang="vi-VN" altLang="en-US" sz="2800" kern="1200" smtClean="0">
              <a:latin typeface="Times New Roman" panose="02020603050405020304" pitchFamily="18" charset="0"/>
              <a:cs typeface="Times New Roman" panose="02020603050405020304" pitchFamily="18" charset="0"/>
            </a:rPr>
            <a:t>iến trúc thượng tầng tiên tiến thì nó tác động thúc đẩy cơ sở hạ tầng phát triển</a:t>
          </a:r>
          <a:endParaRPr lang="en-US" sz="2800" kern="1200"/>
        </a:p>
      </dsp:txBody>
      <dsp:txXfrm>
        <a:off x="3011880" y="96819"/>
        <a:ext cx="5313262" cy="1103685"/>
      </dsp:txXfrm>
    </dsp:sp>
    <dsp:sp modelId="{291B1801-7BC2-46A7-BDA2-4B935F81FFC2}">
      <dsp:nvSpPr>
        <dsp:cNvPr id="0" name=""/>
        <dsp:cNvSpPr/>
      </dsp:nvSpPr>
      <dsp:spPr>
        <a:xfrm rot="11519653">
          <a:off x="7410559" y="3026385"/>
          <a:ext cx="79116" cy="0"/>
        </a:xfrm>
        <a:custGeom>
          <a:avLst/>
          <a:gdLst/>
          <a:ahLst/>
          <a:cxnLst/>
          <a:rect l="0" t="0" r="0" b="0"/>
          <a:pathLst>
            <a:path>
              <a:moveTo>
                <a:pt x="0" y="0"/>
              </a:moveTo>
              <a:lnTo>
                <a:pt x="7911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411423" y="2749211"/>
          <a:ext cx="4247176" cy="1440223"/>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6040" tIns="66040" rIns="66040" bIns="66040" numCol="1" spcCol="1270" anchor="ctr" anchorCtr="0">
          <a:noAutofit/>
        </a:bodyPr>
        <a:lstStyle/>
        <a:p>
          <a:pPr lvl="0" algn="ctr" defTabSz="1155700">
            <a:lnSpc>
              <a:spcPct val="90000"/>
            </a:lnSpc>
            <a:spcBef>
              <a:spcPct val="0"/>
            </a:spcBef>
            <a:spcAft>
              <a:spcPct val="35000"/>
            </a:spcAft>
          </a:pPr>
          <a:r>
            <a:rPr lang="en-US" altLang="en-US" sz="2600" kern="1200" smtClean="0">
              <a:latin typeface="Times New Roman" panose="02020603050405020304" pitchFamily="18" charset="0"/>
              <a:cs typeface="Times New Roman" panose="02020603050405020304" pitchFamily="18" charset="0"/>
            </a:rPr>
            <a:t>N</a:t>
          </a:r>
          <a:r>
            <a:rPr lang="vi-VN" altLang="en-US" sz="2600" kern="1200" smtClean="0">
              <a:latin typeface="Times New Roman" panose="02020603050405020304" pitchFamily="18" charset="0"/>
              <a:cs typeface="Times New Roman" panose="02020603050405020304" pitchFamily="18" charset="0"/>
            </a:rPr>
            <a:t>ếu kiến trúc hạ tầng bảo thủ, lạc hậu sẽ tác động kìm hãm sự phát triển cơ sở hạ tầng</a:t>
          </a:r>
          <a:endParaRPr lang="en-US" sz="2600" kern="1200">
            <a:latin typeface="Times New Roman" panose="02020603050405020304" pitchFamily="18" charset="0"/>
            <a:cs typeface="Times New Roman" panose="02020603050405020304" pitchFamily="18" charset="0"/>
          </a:endParaRPr>
        </a:p>
      </dsp:txBody>
      <dsp:txXfrm>
        <a:off x="7481729" y="2819517"/>
        <a:ext cx="4106564" cy="1299611"/>
      </dsp:txXfrm>
    </dsp:sp>
    <dsp:sp modelId="{23D521ED-181A-42B2-BA01-47507AED8E8F}">
      <dsp:nvSpPr>
        <dsp:cNvPr id="0" name=""/>
        <dsp:cNvSpPr/>
      </dsp:nvSpPr>
      <dsp:spPr>
        <a:xfrm rot="10195797">
          <a:off x="3602115" y="2992827"/>
          <a:ext cx="248006" cy="0"/>
        </a:xfrm>
        <a:custGeom>
          <a:avLst/>
          <a:gdLst/>
          <a:ahLst/>
          <a:cxnLst/>
          <a:rect l="0" t="0" r="0" b="0"/>
          <a:pathLst>
            <a:path>
              <a:moveTo>
                <a:pt x="0" y="0"/>
              </a:moveTo>
              <a:lnTo>
                <a:pt x="24800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640071"/>
          <a:ext cx="3604025" cy="1388907"/>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vi-VN" altLang="en-US" sz="2800" kern="1200" smtClean="0">
              <a:latin typeface="Times New Roman" panose="02020603050405020304" pitchFamily="18" charset="0"/>
              <a:cs typeface="Times New Roman" panose="02020603050405020304" pitchFamily="18" charset="0"/>
            </a:rPr>
            <a:t>Kiến trúc thượng tầng bảo vệ cơ sở hạ tầng đã sinh ra nó</a:t>
          </a:r>
          <a:endParaRPr lang="en-US" sz="2800" kern="1200"/>
        </a:p>
      </dsp:txBody>
      <dsp:txXfrm>
        <a:off x="67801" y="2707872"/>
        <a:ext cx="3468423" cy="1253305"/>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4441528" y="1971942"/>
          <a:ext cx="2775542" cy="1241251"/>
        </a:xfrm>
        <a:prstGeom prst="roundRect">
          <a:avLst/>
        </a:prstGeom>
        <a:pattFill prst="pct5">
          <a:fgClr>
            <a:schemeClr val="accent1">
              <a:hueOff val="0"/>
              <a:satOff val="0"/>
              <a:lumOff val="0"/>
            </a:schemeClr>
          </a:fgClr>
          <a:bgClr>
            <a:schemeClr val="bg1"/>
          </a:bgClr>
        </a:patt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C00000"/>
              </a:solidFill>
              <a:latin typeface="Times New Roman" pitchFamily="18" charset="0"/>
              <a:cs typeface="Times New Roman" pitchFamily="18" charset="0"/>
            </a:rPr>
            <a:t> </a:t>
          </a:r>
          <a:r>
            <a:rPr lang="en-US" sz="2800" b="1" i="1" kern="1200" smtClean="0">
              <a:solidFill>
                <a:srgbClr val="C00000"/>
              </a:solidFill>
              <a:latin typeface="Times New Roman" panose="02020603050405020304" pitchFamily="18" charset="0"/>
              <a:cs typeface="Times New Roman" panose="02020603050405020304" pitchFamily="18" charset="0"/>
            </a:rPr>
            <a:t>Đặc điểm của GCCN</a:t>
          </a:r>
          <a:endParaRPr lang="en-US" sz="2800" kern="1200">
            <a:solidFill>
              <a:srgbClr val="C00000"/>
            </a:solidFill>
          </a:endParaRPr>
        </a:p>
      </dsp:txBody>
      <dsp:txXfrm>
        <a:off x="4502121" y="2032535"/>
        <a:ext cx="2654356" cy="1120065"/>
      </dsp:txXfrm>
    </dsp:sp>
    <dsp:sp modelId="{6DE1DA8F-448F-4D5D-A5D8-A7A99780E325}">
      <dsp:nvSpPr>
        <dsp:cNvPr id="0" name=""/>
        <dsp:cNvSpPr/>
      </dsp:nvSpPr>
      <dsp:spPr>
        <a:xfrm rot="16200000">
          <a:off x="5455638" y="1598281"/>
          <a:ext cx="747322" cy="0"/>
        </a:xfrm>
        <a:custGeom>
          <a:avLst/>
          <a:gdLst/>
          <a:ahLst/>
          <a:cxnLst/>
          <a:rect l="0" t="0" r="0" b="0"/>
          <a:pathLst>
            <a:path>
              <a:moveTo>
                <a:pt x="0" y="0"/>
              </a:moveTo>
              <a:lnTo>
                <a:pt x="747322"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1240408" y="18903"/>
          <a:ext cx="9177782" cy="1205716"/>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altLang="en-US" sz="2800" kern="1200" smtClean="0">
              <a:latin typeface="Times New Roman" panose="02020603050405020304" pitchFamily="18" charset="0"/>
              <a:cs typeface="Times New Roman" panose="02020603050405020304" pitchFamily="18" charset="0"/>
            </a:rPr>
            <a:t>Lao động bằng </a:t>
          </a:r>
          <a:r>
            <a:rPr lang="en-US" altLang="en-US" sz="2800" u="sng" kern="1200" smtClean="0">
              <a:latin typeface="Times New Roman" panose="02020603050405020304" pitchFamily="18" charset="0"/>
              <a:cs typeface="Times New Roman" panose="02020603050405020304" pitchFamily="18" charset="0"/>
            </a:rPr>
            <a:t>phương thức công nghiệp </a:t>
          </a:r>
          <a:r>
            <a:rPr lang="en-US" altLang="en-US" sz="2800" kern="1200" smtClean="0">
              <a:latin typeface="Times New Roman" panose="02020603050405020304" pitchFamily="18" charset="0"/>
              <a:cs typeface="Times New Roman" panose="02020603050405020304" pitchFamily="18" charset="0"/>
            </a:rPr>
            <a:t>với đặc trưng công cụ lao động  là máy móc, tạo ra năng suất lao động cao, quá trình lao động </a:t>
          </a:r>
          <a:r>
            <a:rPr lang="en-US" altLang="en-US" sz="2800" u="sng" kern="1200" smtClean="0">
              <a:latin typeface="Times New Roman" panose="02020603050405020304" pitchFamily="18" charset="0"/>
              <a:cs typeface="Times New Roman" panose="02020603050405020304" pitchFamily="18" charset="0"/>
            </a:rPr>
            <a:t>mang tính chất xã hội hóa</a:t>
          </a:r>
          <a:r>
            <a:rPr lang="en-US" altLang="en-US" sz="2800" kern="1200" smtClean="0">
              <a:latin typeface="Times New Roman" panose="02020603050405020304" pitchFamily="18" charset="0"/>
              <a:cs typeface="Times New Roman" panose="02020603050405020304" pitchFamily="18" charset="0"/>
            </a:rPr>
            <a:t>.</a:t>
          </a:r>
          <a:endParaRPr lang="en-US" sz="2800" kern="1200"/>
        </a:p>
      </dsp:txBody>
      <dsp:txXfrm>
        <a:off x="1299266" y="77761"/>
        <a:ext cx="9060066" cy="1088000"/>
      </dsp:txXfrm>
    </dsp:sp>
    <dsp:sp modelId="{291B1801-7BC2-46A7-BDA2-4B935F81FFC2}">
      <dsp:nvSpPr>
        <dsp:cNvPr id="0" name=""/>
        <dsp:cNvSpPr/>
      </dsp:nvSpPr>
      <dsp:spPr>
        <a:xfrm rot="11575688">
          <a:off x="7053230" y="2892564"/>
          <a:ext cx="165944" cy="0"/>
        </a:xfrm>
        <a:custGeom>
          <a:avLst/>
          <a:gdLst/>
          <a:ahLst/>
          <a:cxnLst/>
          <a:rect l="0" t="0" r="0" b="0"/>
          <a:pathLst>
            <a:path>
              <a:moveTo>
                <a:pt x="0" y="0"/>
              </a:moveTo>
              <a:lnTo>
                <a:pt x="165944"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055333" y="2696370"/>
          <a:ext cx="4603266" cy="1411928"/>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Có những phẩm chất đặc biệt về tính </a:t>
          </a:r>
          <a:r>
            <a:rPr lang="en-US" altLang="en-US" sz="2400" u="sng" kern="1200" smtClean="0">
              <a:latin typeface="Times New Roman" panose="02020603050405020304" pitchFamily="18" charset="0"/>
              <a:cs typeface="Times New Roman" panose="02020603050405020304" pitchFamily="18" charset="0"/>
            </a:rPr>
            <a:t>tổ chức, kỷ luật lao động, tinh thần hợp tác lao động</a:t>
          </a:r>
          <a:endParaRPr lang="en-US" sz="2400" kern="1200">
            <a:latin typeface="Times New Roman" panose="02020603050405020304" pitchFamily="18" charset="0"/>
            <a:cs typeface="Times New Roman" panose="02020603050405020304" pitchFamily="18" charset="0"/>
          </a:endParaRPr>
        </a:p>
      </dsp:txBody>
      <dsp:txXfrm>
        <a:off x="7124258" y="2765295"/>
        <a:ext cx="4465416" cy="1274078"/>
      </dsp:txXfrm>
    </dsp:sp>
    <dsp:sp modelId="{23D521ED-181A-42B2-BA01-47507AED8E8F}">
      <dsp:nvSpPr>
        <dsp:cNvPr id="0" name=""/>
        <dsp:cNvSpPr/>
      </dsp:nvSpPr>
      <dsp:spPr>
        <a:xfrm rot="20955802">
          <a:off x="4440838" y="2848364"/>
          <a:ext cx="78851" cy="0"/>
        </a:xfrm>
        <a:custGeom>
          <a:avLst/>
          <a:gdLst/>
          <a:ahLst/>
          <a:cxnLst/>
          <a:rect l="0" t="0" r="0" b="0"/>
          <a:pathLst>
            <a:path>
              <a:moveTo>
                <a:pt x="0" y="0"/>
              </a:moveTo>
              <a:lnTo>
                <a:pt x="7885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0" y="2524211"/>
          <a:ext cx="4518999" cy="1490481"/>
        </a:xfrm>
        <a:prstGeom prst="roundRect">
          <a:avLst/>
        </a:prstGeom>
        <a:solidFill>
          <a:schemeClr val="lt1"/>
        </a:solidFill>
        <a:ln w="254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Là đại biểu cho LLSX hiện đại, cho PTSX tiên tiến, quyết định sự tồn tại và phát triển của XH hiện đại</a:t>
          </a:r>
          <a:endParaRPr lang="en-US" sz="2400" kern="1200"/>
        </a:p>
      </dsp:txBody>
      <dsp:txXfrm>
        <a:off x="72759" y="2596970"/>
        <a:ext cx="4373481" cy="1344963"/>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1C8FC-3B39-4631-90DF-8568D534E379}">
      <dsp:nvSpPr>
        <dsp:cNvPr id="0" name=""/>
        <dsp:cNvSpPr/>
      </dsp:nvSpPr>
      <dsp:spPr>
        <a:xfrm rot="5400000">
          <a:off x="-236795" y="238852"/>
          <a:ext cx="1578634" cy="11050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Nội</a:t>
          </a:r>
          <a:endParaRPr lang="en-US" sz="3200" kern="1200"/>
        </a:p>
      </dsp:txBody>
      <dsp:txXfrm rot="-5400000">
        <a:off x="0" y="554579"/>
        <a:ext cx="1105044" cy="473590"/>
      </dsp:txXfrm>
    </dsp:sp>
    <dsp:sp modelId="{26A189CC-D96A-4BD6-A899-E88F78AD8CC3}">
      <dsp:nvSpPr>
        <dsp:cNvPr id="0" name=""/>
        <dsp:cNvSpPr/>
      </dsp:nvSpPr>
      <dsp:spPr>
        <a:xfrm rot="5400000">
          <a:off x="5297265" y="-4190163"/>
          <a:ext cx="1026112" cy="94105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b="0" kern="1200" smtClean="0">
              <a:latin typeface="Times New Roman" panose="02020603050405020304" pitchFamily="18" charset="0"/>
              <a:cs typeface="Times New Roman" panose="02020603050405020304" pitchFamily="18" charset="0"/>
            </a:rPr>
            <a:t>Sản xuất ra của cải vật chất đáp ứng nhu cầu ngày càng cao của con người</a:t>
          </a:r>
          <a:r>
            <a:rPr lang="en-US" sz="2800" b="0" kern="1200" smtClean="0">
              <a:solidFill>
                <a:schemeClr val="tx1"/>
              </a:solidFill>
              <a:latin typeface="Times New Roman" panose="02020603050405020304" pitchFamily="18" charset="0"/>
              <a:cs typeface="Times New Roman" panose="02020603050405020304" pitchFamily="18" charset="0"/>
            </a:rPr>
            <a:t>, </a:t>
          </a:r>
          <a:r>
            <a:rPr lang="en-US" altLang="en-US" sz="2800" b="0" kern="1200" smtClean="0">
              <a:solidFill>
                <a:schemeClr val="tx1"/>
              </a:solidFill>
              <a:latin typeface="Times New Roman" panose="02020603050405020304" pitchFamily="18" charset="0"/>
              <a:cs typeface="Times New Roman" panose="02020603050405020304" pitchFamily="18" charset="0"/>
            </a:rPr>
            <a:t>tạo tiền đề vật chất cho XH mới ra đời</a:t>
          </a:r>
          <a:r>
            <a:rPr lang="en-US" altLang="en-US" sz="2900" b="1" kern="1200" smtClean="0">
              <a:solidFill>
                <a:schemeClr val="tx1"/>
              </a:solidFill>
              <a:latin typeface="Times New Roman" panose="02020603050405020304" pitchFamily="18" charset="0"/>
              <a:cs typeface="Times New Roman" panose="02020603050405020304" pitchFamily="18" charset="0"/>
            </a:rPr>
            <a:t>.</a:t>
          </a:r>
          <a:r>
            <a:rPr lang="en-US" sz="2900" kern="1200" smtClean="0">
              <a:solidFill>
                <a:schemeClr val="tx1"/>
              </a:solidFill>
            </a:rPr>
            <a:t> </a:t>
          </a:r>
          <a:endParaRPr lang="en-US" sz="2900" kern="1200">
            <a:solidFill>
              <a:schemeClr val="tx1"/>
            </a:solidFill>
          </a:endParaRPr>
        </a:p>
      </dsp:txBody>
      <dsp:txXfrm rot="-5400000">
        <a:off x="1105044" y="52149"/>
        <a:ext cx="9360464" cy="925930"/>
      </dsp:txXfrm>
    </dsp:sp>
    <dsp:sp modelId="{071ED51A-521D-4E40-BDAA-61B8C983D5DD}">
      <dsp:nvSpPr>
        <dsp:cNvPr id="0" name=""/>
        <dsp:cNvSpPr/>
      </dsp:nvSpPr>
      <dsp:spPr>
        <a:xfrm rot="5400000">
          <a:off x="-236795" y="1623146"/>
          <a:ext cx="1578634" cy="11050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dung</a:t>
          </a:r>
          <a:endParaRPr lang="en-US" sz="3200" kern="1200"/>
        </a:p>
      </dsp:txBody>
      <dsp:txXfrm rot="-5400000">
        <a:off x="0" y="1938873"/>
        <a:ext cx="1105044" cy="473590"/>
      </dsp:txXfrm>
    </dsp:sp>
    <dsp:sp modelId="{1B7B7D95-D41F-47BB-AD26-FADE1EC65D7F}">
      <dsp:nvSpPr>
        <dsp:cNvPr id="0" name=""/>
        <dsp:cNvSpPr/>
      </dsp:nvSpPr>
      <dsp:spPr>
        <a:xfrm rot="5400000">
          <a:off x="5297265" y="-2805869"/>
          <a:ext cx="1026112" cy="94105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altLang="en-US" sz="2800" b="0" kern="1200" smtClean="0">
              <a:solidFill>
                <a:schemeClr val="tx1"/>
              </a:solidFill>
              <a:latin typeface="Times New Roman" panose="02020603050405020304" pitchFamily="18" charset="0"/>
              <a:cs typeface="Times New Roman" panose="02020603050405020304" pitchFamily="18" charset="0"/>
            </a:rPr>
            <a:t>Đại biểu cho lợi ích chung của XH</a:t>
          </a:r>
          <a:endParaRPr lang="en-US" sz="2800" b="0" kern="1200">
            <a:solidFill>
              <a:schemeClr val="tx1"/>
            </a:solidFill>
          </a:endParaRPr>
        </a:p>
      </dsp:txBody>
      <dsp:txXfrm rot="-5400000">
        <a:off x="1105044" y="1436443"/>
        <a:ext cx="9360464" cy="925930"/>
      </dsp:txXfrm>
    </dsp:sp>
    <dsp:sp modelId="{59E54D84-E10B-4D63-AC31-E874826F3E68}">
      <dsp:nvSpPr>
        <dsp:cNvPr id="0" name=""/>
        <dsp:cNvSpPr/>
      </dsp:nvSpPr>
      <dsp:spPr>
        <a:xfrm rot="5400000">
          <a:off x="-236795" y="3007440"/>
          <a:ext cx="1578634" cy="110504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KT </a:t>
          </a:r>
          <a:endParaRPr lang="en-US" sz="3200" kern="1200"/>
        </a:p>
      </dsp:txBody>
      <dsp:txXfrm rot="-5400000">
        <a:off x="0" y="3323167"/>
        <a:ext cx="1105044" cy="473590"/>
      </dsp:txXfrm>
    </dsp:sp>
    <dsp:sp modelId="{AAF6E6C3-9CB7-4972-9747-BF9DDBAE1097}">
      <dsp:nvSpPr>
        <dsp:cNvPr id="0" name=""/>
        <dsp:cNvSpPr/>
      </dsp:nvSpPr>
      <dsp:spPr>
        <a:xfrm rot="5400000">
          <a:off x="5297265" y="-1421576"/>
          <a:ext cx="1026112" cy="941055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altLang="en-US" sz="2800" b="0" kern="1200" smtClean="0">
              <a:solidFill>
                <a:schemeClr val="tx1"/>
              </a:solidFill>
              <a:latin typeface="Times New Roman" panose="02020603050405020304" pitchFamily="18" charset="0"/>
              <a:cs typeface="Times New Roman" panose="02020603050405020304" pitchFamily="18" charset="0"/>
            </a:rPr>
            <a:t>Ở các nước XHCN, giai cấp công nhân đóng vai trò nòng cốt trong quá trình giải phóng lực lượng sản xuất.</a:t>
          </a:r>
          <a:endParaRPr lang="en-US" sz="2800" b="0" kern="1200">
            <a:solidFill>
              <a:schemeClr val="tx1"/>
            </a:solidFill>
            <a:latin typeface="Times New Roman" panose="02020603050405020304" pitchFamily="18" charset="0"/>
            <a:cs typeface="Times New Roman" panose="02020603050405020304" pitchFamily="18" charset="0"/>
          </a:endParaRPr>
        </a:p>
      </dsp:txBody>
      <dsp:txXfrm rot="-5400000">
        <a:off x="1105044" y="2820736"/>
        <a:ext cx="9360464" cy="92593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08802" y="1624107"/>
          <a:ext cx="2855643" cy="743057"/>
        </a:xfrm>
        <a:custGeom>
          <a:avLst/>
          <a:gdLst/>
          <a:ahLst/>
          <a:cxnLst/>
          <a:rect l="0" t="0" r="0" b="0"/>
          <a:pathLst>
            <a:path>
              <a:moveTo>
                <a:pt x="0" y="0"/>
              </a:moveTo>
              <a:lnTo>
                <a:pt x="0" y="506372"/>
              </a:lnTo>
              <a:lnTo>
                <a:pt x="2855643" y="506372"/>
              </a:lnTo>
              <a:lnTo>
                <a:pt x="2855643"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997499" y="1624107"/>
          <a:ext cx="2811302" cy="743057"/>
        </a:xfrm>
        <a:custGeom>
          <a:avLst/>
          <a:gdLst/>
          <a:ahLst/>
          <a:cxnLst/>
          <a:rect l="0" t="0" r="0" b="0"/>
          <a:pathLst>
            <a:path>
              <a:moveTo>
                <a:pt x="2811302" y="0"/>
              </a:moveTo>
              <a:lnTo>
                <a:pt x="2811302" y="506372"/>
              </a:lnTo>
              <a:lnTo>
                <a:pt x="0" y="506372"/>
              </a:lnTo>
              <a:lnTo>
                <a:pt x="0" y="7430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1156742" y="1729"/>
          <a:ext cx="9304120" cy="1622377"/>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1440623" y="271416"/>
          <a:ext cx="9304120" cy="162237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b="1" kern="1200" smtClean="0">
              <a:solidFill>
                <a:srgbClr val="5548F8"/>
              </a:solidFill>
              <a:latin typeface="Times New Roman" panose="02020603050405020304" pitchFamily="18" charset="0"/>
              <a:cs typeface="Times New Roman" panose="02020603050405020304" pitchFamily="18" charset="0"/>
            </a:rPr>
            <a:t>Nội dung chính trị - xã hội</a:t>
          </a:r>
          <a:endParaRPr lang="en-US" sz="2800" b="1" i="0" kern="1200">
            <a:solidFill>
              <a:srgbClr val="5548F8"/>
            </a:solidFill>
          </a:endParaRPr>
        </a:p>
      </dsp:txBody>
      <dsp:txXfrm>
        <a:off x="1488141" y="318934"/>
        <a:ext cx="9209084" cy="1527341"/>
      </dsp:txXfrm>
    </dsp:sp>
    <dsp:sp modelId="{A1976460-A104-42AC-9C63-A0FCBF45F199}">
      <dsp:nvSpPr>
        <dsp:cNvPr id="0" name=""/>
        <dsp:cNvSpPr/>
      </dsp:nvSpPr>
      <dsp:spPr>
        <a:xfrm>
          <a:off x="425736" y="2367164"/>
          <a:ext cx="5143525" cy="191808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709617" y="2636851"/>
          <a:ext cx="5143525" cy="191808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en-US" sz="2400" b="0" kern="1200" smtClean="0">
              <a:latin typeface="Times New Roman" panose="02020603050405020304" pitchFamily="18" charset="0"/>
              <a:cs typeface="Times New Roman" panose="02020603050405020304" pitchFamily="18" charset="0"/>
            </a:rPr>
            <a:t>Tiến hành cách mạng chính trị lật đổ quyền thống trị của GC thống trị, xóa bỏ chế độ bóc lột, áp bức, giành quyền lực về tay GCCN và NDLĐ</a:t>
          </a:r>
          <a:endParaRPr lang="en-US" sz="2400" b="0" i="0" kern="1200"/>
        </a:p>
      </dsp:txBody>
      <dsp:txXfrm>
        <a:off x="765796" y="2693030"/>
        <a:ext cx="5031167" cy="1805730"/>
      </dsp:txXfrm>
    </dsp:sp>
    <dsp:sp modelId="{6BF3B78E-B09F-4E3B-B4C6-00A051583277}">
      <dsp:nvSpPr>
        <dsp:cNvPr id="0" name=""/>
        <dsp:cNvSpPr/>
      </dsp:nvSpPr>
      <dsp:spPr>
        <a:xfrm>
          <a:off x="6137024" y="2367164"/>
          <a:ext cx="5054844" cy="192230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6420904" y="2636851"/>
          <a:ext cx="5054844" cy="192230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GCCN cùng với NDL sử dụng nhà nước của mình như một công cụ có hiệu lực để cải tạo xã hội cũ và tổ chức xây dựng xã hội mới</a:t>
          </a:r>
          <a:endParaRPr lang="en-US" sz="2400" kern="1200">
            <a:latin typeface="Times New Roman" panose="02020603050405020304" pitchFamily="18" charset="0"/>
            <a:cs typeface="Times New Roman" panose="02020603050405020304" pitchFamily="18" charset="0"/>
          </a:endParaRPr>
        </a:p>
      </dsp:txBody>
      <dsp:txXfrm>
        <a:off x="6477206" y="2693153"/>
        <a:ext cx="4942240" cy="1809702"/>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8B410-DE8F-44D1-83E3-D64AFE96E75E}">
      <dsp:nvSpPr>
        <dsp:cNvPr id="0" name=""/>
        <dsp:cNvSpPr/>
      </dsp:nvSpPr>
      <dsp:spPr>
        <a:xfrm>
          <a:off x="5816066" y="1354360"/>
          <a:ext cx="2709500" cy="705030"/>
        </a:xfrm>
        <a:custGeom>
          <a:avLst/>
          <a:gdLst/>
          <a:ahLst/>
          <a:cxnLst/>
          <a:rect l="0" t="0" r="0" b="0"/>
          <a:pathLst>
            <a:path>
              <a:moveTo>
                <a:pt x="0" y="0"/>
              </a:moveTo>
              <a:lnTo>
                <a:pt x="0" y="480457"/>
              </a:lnTo>
              <a:lnTo>
                <a:pt x="2709500" y="480457"/>
              </a:lnTo>
              <a:lnTo>
                <a:pt x="2709500" y="70503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948A7-BD1F-4A9E-9369-C9162CF7A869}">
      <dsp:nvSpPr>
        <dsp:cNvPr id="0" name=""/>
        <dsp:cNvSpPr/>
      </dsp:nvSpPr>
      <dsp:spPr>
        <a:xfrm>
          <a:off x="2440501" y="1354360"/>
          <a:ext cx="3375565" cy="705030"/>
        </a:xfrm>
        <a:custGeom>
          <a:avLst/>
          <a:gdLst/>
          <a:ahLst/>
          <a:cxnLst/>
          <a:rect l="0" t="0" r="0" b="0"/>
          <a:pathLst>
            <a:path>
              <a:moveTo>
                <a:pt x="3375565" y="0"/>
              </a:moveTo>
              <a:lnTo>
                <a:pt x="3375565" y="480457"/>
              </a:lnTo>
              <a:lnTo>
                <a:pt x="0" y="480457"/>
              </a:lnTo>
              <a:lnTo>
                <a:pt x="0" y="70503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52B738-EF3A-4F15-B345-12E3B47049C0}">
      <dsp:nvSpPr>
        <dsp:cNvPr id="0" name=""/>
        <dsp:cNvSpPr/>
      </dsp:nvSpPr>
      <dsp:spPr>
        <a:xfrm>
          <a:off x="2261660" y="421683"/>
          <a:ext cx="7108812" cy="932676"/>
        </a:xfrm>
        <a:prstGeom prst="roundRect">
          <a:avLst>
            <a:gd name="adj" fmla="val 10000"/>
          </a:avLst>
        </a:prstGeom>
        <a:solidFill>
          <a:srgbClr val="FFFF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AE0D54-4137-4CCF-84E9-01F64799C921}">
      <dsp:nvSpPr>
        <dsp:cNvPr id="0" name=""/>
        <dsp:cNvSpPr/>
      </dsp:nvSpPr>
      <dsp:spPr>
        <a:xfrm>
          <a:off x="2531012" y="677568"/>
          <a:ext cx="7108812" cy="93267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altLang="en-US" sz="2800" b="1" kern="1200" smtClean="0">
              <a:solidFill>
                <a:srgbClr val="5548F8"/>
              </a:solidFill>
              <a:latin typeface="Times New Roman" panose="02020603050405020304" pitchFamily="18" charset="0"/>
              <a:cs typeface="Times New Roman" panose="02020603050405020304" pitchFamily="18" charset="0"/>
            </a:rPr>
            <a:t>Nội dung văn hóa, tư tưởng </a:t>
          </a:r>
          <a:endParaRPr lang="en-US" sz="2800" b="1" i="0" kern="1200">
            <a:solidFill>
              <a:srgbClr val="5548F8"/>
            </a:solidFill>
          </a:endParaRPr>
        </a:p>
      </dsp:txBody>
      <dsp:txXfrm>
        <a:off x="2558329" y="704885"/>
        <a:ext cx="7054178" cy="878042"/>
      </dsp:txXfrm>
    </dsp:sp>
    <dsp:sp modelId="{A1976460-A104-42AC-9C63-A0FCBF45F199}">
      <dsp:nvSpPr>
        <dsp:cNvPr id="0" name=""/>
        <dsp:cNvSpPr/>
      </dsp:nvSpPr>
      <dsp:spPr>
        <a:xfrm>
          <a:off x="353" y="2059390"/>
          <a:ext cx="4880295" cy="1819926"/>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71F8FE-7506-497D-B638-98E49474B8C5}">
      <dsp:nvSpPr>
        <dsp:cNvPr id="0" name=""/>
        <dsp:cNvSpPr/>
      </dsp:nvSpPr>
      <dsp:spPr>
        <a:xfrm>
          <a:off x="269705" y="2315275"/>
          <a:ext cx="4880295" cy="181992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Xây dựng hệ giá trị mới: công bằng, dân chủ, bình đẳng và tự do.</a:t>
          </a:r>
          <a:endParaRPr lang="en-US" sz="2400" b="0" i="0" kern="1200"/>
        </a:p>
      </dsp:txBody>
      <dsp:txXfrm>
        <a:off x="323009" y="2368579"/>
        <a:ext cx="4773687" cy="1713318"/>
      </dsp:txXfrm>
    </dsp:sp>
    <dsp:sp modelId="{6BF3B78E-B09F-4E3B-B4C6-00A051583277}">
      <dsp:nvSpPr>
        <dsp:cNvPr id="0" name=""/>
        <dsp:cNvSpPr/>
      </dsp:nvSpPr>
      <dsp:spPr>
        <a:xfrm>
          <a:off x="5419353" y="2059390"/>
          <a:ext cx="6212426" cy="1823928"/>
        </a:xfrm>
        <a:prstGeom prst="roundRect">
          <a:avLst>
            <a:gd name="adj" fmla="val 10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15496C-1903-4EC7-84E7-105E85B77DE0}">
      <dsp:nvSpPr>
        <dsp:cNvPr id="0" name=""/>
        <dsp:cNvSpPr/>
      </dsp:nvSpPr>
      <dsp:spPr>
        <a:xfrm>
          <a:off x="5688706" y="2315275"/>
          <a:ext cx="6212426" cy="18239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Xây dựng và củng cố ý thức hệ tiên tiến của giai cấp công nhân, đấu tranh khắc phục ý thức hệ của GCTS và tàn dư của hệ tư tưởng cũ</a:t>
          </a:r>
          <a:endParaRPr lang="en-US" sz="2400" kern="1200">
            <a:latin typeface="Times New Roman" panose="02020603050405020304" pitchFamily="18" charset="0"/>
            <a:cs typeface="Times New Roman" panose="02020603050405020304" pitchFamily="18" charset="0"/>
          </a:endParaRPr>
        </a:p>
      </dsp:txBody>
      <dsp:txXfrm>
        <a:off x="5742127" y="2368696"/>
        <a:ext cx="6105584" cy="1717086"/>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A8E3C1-1BE8-4232-91EF-4C9A940C205A}">
      <dsp:nvSpPr>
        <dsp:cNvPr id="0" name=""/>
        <dsp:cNvSpPr/>
      </dsp:nvSpPr>
      <dsp:spPr>
        <a:xfrm>
          <a:off x="3933483" y="1989624"/>
          <a:ext cx="3588860" cy="1241251"/>
        </a:xfrm>
        <a:prstGeom prst="roundRect">
          <a:avLst/>
        </a:prstGeom>
        <a:pattFill prst="pct5">
          <a:fgClr>
            <a:schemeClr val="accent1">
              <a:hueOff val="0"/>
              <a:satOff val="0"/>
              <a:lumOff val="0"/>
            </a:schemeClr>
          </a:fgClr>
          <a:bgClr>
            <a:schemeClr val="bg1"/>
          </a:bgClr>
        </a:patt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en-US" sz="2800" b="1" kern="1200" smtClean="0">
              <a:solidFill>
                <a:srgbClr val="0000FF"/>
              </a:solidFill>
              <a:latin typeface="Times New Roman" pitchFamily="18" charset="0"/>
              <a:cs typeface="Times New Roman" pitchFamily="18" charset="0"/>
            </a:rPr>
            <a:t> </a:t>
          </a:r>
          <a:r>
            <a:rPr lang="en-US" altLang="en-US" sz="2800" b="1" kern="1200" smtClean="0">
              <a:solidFill>
                <a:srgbClr val="0000FF"/>
              </a:solidFill>
              <a:latin typeface="Times New Roman" panose="02020603050405020304" pitchFamily="18" charset="0"/>
              <a:cs typeface="Times New Roman" panose="02020603050405020304" pitchFamily="18" charset="0"/>
            </a:rPr>
            <a:t> Tính tất yếu của thời kỳ quá độ lên CNXH</a:t>
          </a:r>
          <a:endParaRPr lang="en-US" sz="2800" kern="1200"/>
        </a:p>
      </dsp:txBody>
      <dsp:txXfrm>
        <a:off x="3994076" y="2050217"/>
        <a:ext cx="3467674" cy="1120065"/>
      </dsp:txXfrm>
    </dsp:sp>
    <dsp:sp modelId="{6DE1DA8F-448F-4D5D-A5D8-A7A99780E325}">
      <dsp:nvSpPr>
        <dsp:cNvPr id="0" name=""/>
        <dsp:cNvSpPr/>
      </dsp:nvSpPr>
      <dsp:spPr>
        <a:xfrm rot="16200000">
          <a:off x="5354252" y="1615962"/>
          <a:ext cx="747322" cy="0"/>
        </a:xfrm>
        <a:custGeom>
          <a:avLst/>
          <a:gdLst/>
          <a:ahLst/>
          <a:cxnLst/>
          <a:rect l="0" t="0" r="0" b="0"/>
          <a:pathLst>
            <a:path>
              <a:moveTo>
                <a:pt x="0" y="0"/>
              </a:moveTo>
              <a:lnTo>
                <a:pt x="74732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89AE0FD-A4F7-4D42-A6C6-B4F054F62231}">
      <dsp:nvSpPr>
        <dsp:cNvPr id="0" name=""/>
        <dsp:cNvSpPr/>
      </dsp:nvSpPr>
      <dsp:spPr>
        <a:xfrm>
          <a:off x="3050179" y="36585"/>
          <a:ext cx="5355467" cy="1205716"/>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solidFill>
                <a:srgbClr val="000000"/>
              </a:solidFill>
              <a:latin typeface="Times New Roman" panose="02020603050405020304" pitchFamily="18" charset="0"/>
              <a:cs typeface="Times New Roman" panose="02020603050405020304" pitchFamily="18" charset="0"/>
            </a:rPr>
            <a:t>Sắp xếp lại hoạt động của nền SX, từng bước đưa LLSX phát triển cao hơn các chế độ xã hội trước </a:t>
          </a:r>
          <a:endParaRPr lang="en-US" sz="2400" kern="1200"/>
        </a:p>
      </dsp:txBody>
      <dsp:txXfrm>
        <a:off x="3109037" y="95443"/>
        <a:ext cx="5237751" cy="1088000"/>
      </dsp:txXfrm>
    </dsp:sp>
    <dsp:sp modelId="{291B1801-7BC2-46A7-BDA2-4B935F81FFC2}">
      <dsp:nvSpPr>
        <dsp:cNvPr id="0" name=""/>
        <dsp:cNvSpPr/>
      </dsp:nvSpPr>
      <dsp:spPr>
        <a:xfrm rot="709770">
          <a:off x="7521339" y="2995785"/>
          <a:ext cx="94593" cy="0"/>
        </a:xfrm>
        <a:custGeom>
          <a:avLst/>
          <a:gdLst/>
          <a:ahLst/>
          <a:cxnLst/>
          <a:rect l="0" t="0" r="0" b="0"/>
          <a:pathLst>
            <a:path>
              <a:moveTo>
                <a:pt x="0" y="0"/>
              </a:moveTo>
              <a:lnTo>
                <a:pt x="9459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F98D18-FED4-4391-9290-B23014084E8D}">
      <dsp:nvSpPr>
        <dsp:cNvPr id="0" name=""/>
        <dsp:cNvSpPr/>
      </dsp:nvSpPr>
      <dsp:spPr>
        <a:xfrm>
          <a:off x="7614928" y="2710139"/>
          <a:ext cx="3958351" cy="1419755"/>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smtClean="0">
              <a:latin typeface="Times New Roman" panose="02020603050405020304" pitchFamily="18" charset="0"/>
              <a:cs typeface="Times New Roman" panose="02020603050405020304" pitchFamily="18" charset="0"/>
            </a:rPr>
            <a:t>Công cuộc xây dựng CNXH là một công việc mới mẻ, khó khăn và phức tạp </a:t>
          </a:r>
          <a:endParaRPr lang="en-US" sz="2400" kern="1200">
            <a:latin typeface="Times New Roman" panose="02020603050405020304" pitchFamily="18" charset="0"/>
            <a:cs typeface="Times New Roman" panose="02020603050405020304" pitchFamily="18" charset="0"/>
          </a:endParaRPr>
        </a:p>
      </dsp:txBody>
      <dsp:txXfrm>
        <a:off x="7684235" y="2779446"/>
        <a:ext cx="3819737" cy="1281141"/>
      </dsp:txXfrm>
    </dsp:sp>
    <dsp:sp modelId="{23D521ED-181A-42B2-BA01-47507AED8E8F}">
      <dsp:nvSpPr>
        <dsp:cNvPr id="0" name=""/>
        <dsp:cNvSpPr/>
      </dsp:nvSpPr>
      <dsp:spPr>
        <a:xfrm rot="10202900">
          <a:off x="3644292" y="2950273"/>
          <a:ext cx="291383" cy="0"/>
        </a:xfrm>
        <a:custGeom>
          <a:avLst/>
          <a:gdLst/>
          <a:ahLst/>
          <a:cxnLst/>
          <a:rect l="0" t="0" r="0" b="0"/>
          <a:pathLst>
            <a:path>
              <a:moveTo>
                <a:pt x="0" y="0"/>
              </a:moveTo>
              <a:lnTo>
                <a:pt x="291383"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74E7B0-259D-466B-8055-82D7C3844C9F}">
      <dsp:nvSpPr>
        <dsp:cNvPr id="0" name=""/>
        <dsp:cNvSpPr/>
      </dsp:nvSpPr>
      <dsp:spPr>
        <a:xfrm>
          <a:off x="93679" y="2602550"/>
          <a:ext cx="3552805" cy="1369168"/>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n-US" altLang="en-US" sz="2400" b="0" kern="1200" smtClean="0">
              <a:latin typeface="Times New Roman" panose="02020603050405020304" pitchFamily="18" charset="0"/>
              <a:cs typeface="Times New Roman" panose="02020603050405020304" pitchFamily="18" charset="0"/>
            </a:rPr>
            <a:t>Giữa CNTB và CNXH là hai kiểu chế độ XH khác nhau về bản chất</a:t>
          </a:r>
          <a:endParaRPr lang="en-US" sz="2400" kern="1200"/>
        </a:p>
      </dsp:txBody>
      <dsp:txXfrm>
        <a:off x="160516" y="2669387"/>
        <a:ext cx="3419131" cy="1235494"/>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1C8FC-3B39-4631-90DF-8568D534E379}">
      <dsp:nvSpPr>
        <dsp:cNvPr id="0" name=""/>
        <dsp:cNvSpPr/>
      </dsp:nvSpPr>
      <dsp:spPr>
        <a:xfrm rot="5400000">
          <a:off x="-347384" y="349707"/>
          <a:ext cx="2315897" cy="162112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VH-TT</a:t>
          </a:r>
          <a:endParaRPr lang="en-US" sz="4500" kern="1200"/>
        </a:p>
      </dsp:txBody>
      <dsp:txXfrm rot="-5400000">
        <a:off x="1" y="812886"/>
        <a:ext cx="1621128" cy="694769"/>
      </dsp:txXfrm>
    </dsp:sp>
    <dsp:sp modelId="{26A189CC-D96A-4BD6-A899-E88F78AD8CC3}">
      <dsp:nvSpPr>
        <dsp:cNvPr id="0" name=""/>
        <dsp:cNvSpPr/>
      </dsp:nvSpPr>
      <dsp:spPr>
        <a:xfrm rot="5400000">
          <a:off x="5315697" y="-3692246"/>
          <a:ext cx="1505333" cy="88944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altLang="en-US" sz="2600" b="1" kern="1200" smtClean="0">
              <a:latin typeface="Times New Roman" panose="02020603050405020304" pitchFamily="18" charset="0"/>
              <a:cs typeface="Times New Roman" panose="02020603050405020304" pitchFamily="18" charset="0"/>
            </a:rPr>
            <a:t> </a:t>
          </a:r>
          <a:r>
            <a:rPr lang="en-US" sz="2600" kern="1200" smtClean="0">
              <a:latin typeface="Times New Roman" pitchFamily="18" charset="0"/>
              <a:cs typeface="Times New Roman" pitchFamily="18" charset="0"/>
            </a:rPr>
            <a:t>Tồn tại nhiều yếu tố tư tưởng và văn hóa khác nhau. GCCN từng bước xây dựng nền văn hóa mới xã hội chủ nghĩa</a:t>
          </a:r>
          <a:endParaRPr lang="en-US" sz="2600" b="0" kern="1200">
            <a:solidFill>
              <a:schemeClr val="tx1"/>
            </a:solidFill>
          </a:endParaRPr>
        </a:p>
      </dsp:txBody>
      <dsp:txXfrm rot="-5400000">
        <a:off x="1621128" y="75807"/>
        <a:ext cx="8820987" cy="1358365"/>
      </dsp:txXfrm>
    </dsp:sp>
    <dsp:sp modelId="{59E54D84-E10B-4D63-AC31-E874826F3E68}">
      <dsp:nvSpPr>
        <dsp:cNvPr id="0" name=""/>
        <dsp:cNvSpPr/>
      </dsp:nvSpPr>
      <dsp:spPr>
        <a:xfrm rot="5400000">
          <a:off x="-347384" y="2380502"/>
          <a:ext cx="2315897" cy="1621128"/>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ctr" anchorCtr="0">
          <a:noAutofit/>
        </a:bodyPr>
        <a:lstStyle/>
        <a:p>
          <a:pPr lvl="0" algn="ctr" defTabSz="2000250">
            <a:lnSpc>
              <a:spcPct val="90000"/>
            </a:lnSpc>
            <a:spcBef>
              <a:spcPct val="0"/>
            </a:spcBef>
            <a:spcAft>
              <a:spcPct val="35000"/>
            </a:spcAft>
          </a:pPr>
          <a:r>
            <a:rPr lang="en-US" sz="4500" kern="1200" smtClean="0"/>
            <a:t> XH</a:t>
          </a:r>
          <a:endParaRPr lang="en-US" sz="4500" kern="1200"/>
        </a:p>
      </dsp:txBody>
      <dsp:txXfrm rot="-5400000">
        <a:off x="1" y="2843681"/>
        <a:ext cx="1621128" cy="694769"/>
      </dsp:txXfrm>
    </dsp:sp>
    <dsp:sp modelId="{AAF6E6C3-9CB7-4972-9747-BF9DDBAE1097}">
      <dsp:nvSpPr>
        <dsp:cNvPr id="0" name=""/>
        <dsp:cNvSpPr/>
      </dsp:nvSpPr>
      <dsp:spPr>
        <a:xfrm rot="5400000">
          <a:off x="5315697" y="-1661451"/>
          <a:ext cx="1505333" cy="8894471"/>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altLang="en-US" sz="2600" kern="1200" smtClean="0">
              <a:latin typeface="Times New Roman" panose="02020603050405020304" pitchFamily="18" charset="0"/>
              <a:cs typeface="Times New Roman" panose="02020603050405020304" pitchFamily="18" charset="0"/>
            </a:rPr>
            <a:t>Nhiều giai cấp, tầng lớp cùng tồn tại với những lợi ích cơ bản vừa thống nhất, vừa có thể đối kháng nhau.</a:t>
          </a:r>
          <a:endParaRPr lang="en-US" sz="2600" b="0" kern="1200">
            <a:solidFill>
              <a:schemeClr val="tx1"/>
            </a:solidFill>
            <a:latin typeface="Times New Roman" panose="02020603050405020304" pitchFamily="18" charset="0"/>
            <a:cs typeface="Times New Roman" panose="02020603050405020304" pitchFamily="18" charset="0"/>
          </a:endParaRPr>
        </a:p>
      </dsp:txBody>
      <dsp:txXfrm rot="-5400000">
        <a:off x="1621128" y="2106602"/>
        <a:ext cx="8820987" cy="1358365"/>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290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8232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9094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15</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312296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18788" name="Slide Number Placeholder 3"/>
          <p:cNvSpPr>
            <a:spLocks noGrp="1"/>
          </p:cNvSpPr>
          <p:nvPr>
            <p:ph type="sldNum" sz="quarter" idx="5"/>
          </p:nvPr>
        </p:nvSpPr>
        <p:spPr bwMode="auto">
          <a:extLst/>
        </p:spPr>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20</a:t>
            </a:fld>
            <a:endParaRPr lang="en-US" altLang="en-US">
              <a:latin typeface="Calibri" panose="020F0502020204030204" pitchFamily="34" charset="0"/>
            </a:endParaRPr>
          </a:p>
        </p:txBody>
      </p:sp>
    </p:spTree>
    <p:extLst>
      <p:ext uri="{BB962C8B-B14F-4D97-AF65-F5344CB8AC3E}">
        <p14:creationId xmlns:p14="http://schemas.microsoft.com/office/powerpoint/2010/main" val="371653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22</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2021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84</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3823401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185;p12:notes"/>
          <p:cNvSpPr>
            <a:spLocks noGrp="1" noRot="1" noChangeAspect="1" noTextEdit="1"/>
          </p:cNvSpPr>
          <p:nvPr>
            <p:ph type="sldImg" idx="2"/>
          </p:nvPr>
        </p:nvSpPr>
        <p:spPr bwMode="auto">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4035" name="Google Shape;186;p12:note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2294154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86</a:t>
            </a:fld>
            <a:endParaRPr lang="en-US" altLang="en-US" smtClean="0"/>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6998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202;p14:notes"/>
          <p:cNvSpPr>
            <a:spLocks noGrp="1" noRot="1" noChangeAspect="1" noTextEdit="1"/>
          </p:cNvSpPr>
          <p:nvPr>
            <p:ph type="sldImg" idx="2"/>
          </p:nvPr>
        </p:nvSpPr>
        <p:spPr bwMode="auto">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8131" name="Google Shape;203;p14:note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1414593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2.1. Sự phát triển của giai cấp công nhân</a:t>
            </a:r>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C7316D-9495-4A6B-935C-1E183375CBA9}" type="slidenum">
              <a:rPr lang="en-US" altLang="en-US" smtClean="0"/>
              <a:pPr/>
              <a:t>92</a:t>
            </a:fld>
            <a:endParaRPr lang="en-US" altLang="en-US" smtClean="0"/>
          </a:p>
        </p:txBody>
      </p:sp>
    </p:spTree>
    <p:extLst>
      <p:ext uri="{BB962C8B-B14F-4D97-AF65-F5344CB8AC3E}">
        <p14:creationId xmlns:p14="http://schemas.microsoft.com/office/powerpoint/2010/main" val="586680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4" name="Google Shape;150;p9: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3795" name="Google Shape;151;p9: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510046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Google Shape;124;p7: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8915" name="Google Shape;125;p7: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4174900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162;p10: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0963" name="Google Shape;163;p10: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8186578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162;p10: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3011" name="Google Shape;163;p10: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423001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62;p10: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46083" name="Google Shape;163;p10: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39910542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114;p6: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54275" name="Google Shape;115;p6: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42624783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Google Shape;217;p16:notes"/>
          <p:cNvSpPr>
            <a:spLocks noGrp="1" noRot="1" noChangeAspect="1" noTextEdit="1"/>
          </p:cNvSpPr>
          <p:nvPr>
            <p:ph type="sldImg" idx="2"/>
          </p:nvPr>
        </p:nvSpPr>
        <p:spPr bwMode="auto">
          <a:xfrm>
            <a:off x="381000" y="685800"/>
            <a:ext cx="6096000" cy="3429000"/>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a:solidFill>
              <a:srgbClr val="000000"/>
            </a:solidFill>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56323" name="Google Shape;218;p16:notes"/>
          <p:cNvSpPr>
            <a:spLocks noGrp="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buSzPts val="1100"/>
            </a:pPr>
            <a:endParaRPr lang="en-US" altLang="en-US" smtClean="0"/>
          </a:p>
        </p:txBody>
      </p:sp>
    </p:spTree>
    <p:extLst>
      <p:ext uri="{BB962C8B-B14F-4D97-AF65-F5344CB8AC3E}">
        <p14:creationId xmlns:p14="http://schemas.microsoft.com/office/powerpoint/2010/main" val="67588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39840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6926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984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dpi="0" rotWithShape="0">
          <a:blip r:embed="rId2"/>
          <a:srcRect/>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Tree>
    <p:extLst>
      <p:ext uri="{BB962C8B-B14F-4D97-AF65-F5344CB8AC3E}">
        <p14:creationId xmlns:p14="http://schemas.microsoft.com/office/powerpoint/2010/main" val="8257876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QUOTE">
  <p:cSld name="QUOTE">
    <p:bg>
      <p:bgPr>
        <a:blipFill dpi="0" rotWithShape="0">
          <a:blip r:embed="rId2"/>
          <a:srcRect/>
          <a:stretch>
            <a:fillRect/>
          </a:stretch>
        </a:blipFill>
        <a:effectLst/>
      </p:bgPr>
    </p:bg>
    <p:spTree>
      <p:nvGrpSpPr>
        <p:cNvPr id="1" name="Shape 55"/>
        <p:cNvGrpSpPr/>
        <p:nvPr/>
      </p:nvGrpSpPr>
      <p:grpSpPr>
        <a:xfrm>
          <a:off x="0" y="0"/>
          <a:ext cx="0" cy="0"/>
          <a:chOff x="0" y="0"/>
          <a:chExt cx="0" cy="0"/>
        </a:xfrm>
      </p:grpSpPr>
      <p:sp>
        <p:nvSpPr>
          <p:cNvPr id="56" name="Google Shape;56;p34"/>
          <p:cNvSpPr txBox="1">
            <a:spLocks noGrp="1"/>
          </p:cNvSpPr>
          <p:nvPr>
            <p:ph type="ctrTitle"/>
          </p:nvPr>
        </p:nvSpPr>
        <p:spPr>
          <a:xfrm>
            <a:off x="2284101" y="2335233"/>
            <a:ext cx="3834000" cy="770400"/>
          </a:xfrm>
          <a:prstGeom prst="rect">
            <a:avLst/>
          </a:prstGeom>
          <a:noFill/>
          <a:ln>
            <a:noFill/>
          </a:ln>
        </p:spPr>
        <p:txBody>
          <a:bodyPr spcFirstLastPara="1" lIns="91425" tIns="91425" rIns="91425" bIns="91425" anchor="t">
            <a:noAutofit/>
          </a:bodyPr>
          <a:lstStyle>
            <a:lvl1pPr lvl="0" algn="r">
              <a:lnSpc>
                <a:spcPct val="100000"/>
              </a:lnSpc>
              <a:spcBef>
                <a:spcPts val="0"/>
              </a:spcBef>
              <a:spcAft>
                <a:spcPts val="0"/>
              </a:spcAft>
              <a:buSzPts val="1400"/>
              <a:buNone/>
              <a:defRPr sz="1867">
                <a:solidFill>
                  <a:schemeClr val="accent1"/>
                </a:solidFill>
              </a:defRPr>
            </a:lvl1pPr>
            <a:lvl2pPr lvl="1" algn="ctr">
              <a:lnSpc>
                <a:spcPct val="100000"/>
              </a:lnSpc>
              <a:spcBef>
                <a:spcPts val="0"/>
              </a:spcBef>
              <a:spcAft>
                <a:spcPts val="0"/>
              </a:spcAft>
              <a:buSzPts val="1400"/>
              <a:buNone/>
              <a:defRPr sz="1867"/>
            </a:lvl2pPr>
            <a:lvl3pPr lvl="2" algn="ctr">
              <a:lnSpc>
                <a:spcPct val="100000"/>
              </a:lnSpc>
              <a:spcBef>
                <a:spcPts val="0"/>
              </a:spcBef>
              <a:spcAft>
                <a:spcPts val="0"/>
              </a:spcAft>
              <a:buSzPts val="1400"/>
              <a:buNone/>
              <a:defRPr sz="1867"/>
            </a:lvl3pPr>
            <a:lvl4pPr lvl="3" algn="ctr">
              <a:lnSpc>
                <a:spcPct val="100000"/>
              </a:lnSpc>
              <a:spcBef>
                <a:spcPts val="0"/>
              </a:spcBef>
              <a:spcAft>
                <a:spcPts val="0"/>
              </a:spcAft>
              <a:buSzPts val="1400"/>
              <a:buNone/>
              <a:defRPr sz="1867"/>
            </a:lvl4pPr>
            <a:lvl5pPr lvl="4" algn="ctr">
              <a:lnSpc>
                <a:spcPct val="100000"/>
              </a:lnSpc>
              <a:spcBef>
                <a:spcPts val="0"/>
              </a:spcBef>
              <a:spcAft>
                <a:spcPts val="0"/>
              </a:spcAft>
              <a:buSzPts val="1400"/>
              <a:buNone/>
              <a:defRPr sz="1867"/>
            </a:lvl5pPr>
            <a:lvl6pPr lvl="5" algn="ctr">
              <a:lnSpc>
                <a:spcPct val="100000"/>
              </a:lnSpc>
              <a:spcBef>
                <a:spcPts val="0"/>
              </a:spcBef>
              <a:spcAft>
                <a:spcPts val="0"/>
              </a:spcAft>
              <a:buSzPts val="1400"/>
              <a:buNone/>
              <a:defRPr sz="1867"/>
            </a:lvl6pPr>
            <a:lvl7pPr lvl="6" algn="ctr">
              <a:lnSpc>
                <a:spcPct val="100000"/>
              </a:lnSpc>
              <a:spcBef>
                <a:spcPts val="0"/>
              </a:spcBef>
              <a:spcAft>
                <a:spcPts val="0"/>
              </a:spcAft>
              <a:buSzPts val="1400"/>
              <a:buNone/>
              <a:defRPr sz="1867"/>
            </a:lvl7pPr>
            <a:lvl8pPr lvl="7" algn="ctr">
              <a:lnSpc>
                <a:spcPct val="100000"/>
              </a:lnSpc>
              <a:spcBef>
                <a:spcPts val="0"/>
              </a:spcBef>
              <a:spcAft>
                <a:spcPts val="0"/>
              </a:spcAft>
              <a:buSzPts val="1400"/>
              <a:buNone/>
              <a:defRPr sz="1867"/>
            </a:lvl8pPr>
            <a:lvl9pPr lvl="8" algn="ctr">
              <a:lnSpc>
                <a:spcPct val="100000"/>
              </a:lnSpc>
              <a:spcBef>
                <a:spcPts val="0"/>
              </a:spcBef>
              <a:spcAft>
                <a:spcPts val="0"/>
              </a:spcAft>
              <a:buSzPts val="1400"/>
              <a:buNone/>
              <a:defRPr sz="1867"/>
            </a:lvl9pPr>
          </a:lstStyle>
          <a:p>
            <a:endParaRPr/>
          </a:p>
        </p:txBody>
      </p:sp>
      <p:sp>
        <p:nvSpPr>
          <p:cNvPr id="57" name="Google Shape;57;p34"/>
          <p:cNvSpPr txBox="1">
            <a:spLocks noGrp="1"/>
          </p:cNvSpPr>
          <p:nvPr>
            <p:ph type="subTitle" idx="1"/>
          </p:nvPr>
        </p:nvSpPr>
        <p:spPr>
          <a:xfrm>
            <a:off x="916200" y="2043833"/>
            <a:ext cx="5482800" cy="770400"/>
          </a:xfrm>
          <a:prstGeom prst="rect">
            <a:avLst/>
          </a:prstGeom>
          <a:noFill/>
          <a:ln>
            <a:noFill/>
          </a:ln>
        </p:spPr>
        <p:txBody>
          <a:bodyPr spcFirstLastPara="1" lIns="91425" tIns="91425" rIns="91425" bIns="91425" anchor="b">
            <a:noAutofit/>
          </a:bodyPr>
          <a:lstStyle>
            <a:lvl1pPr lvl="0" algn="l">
              <a:lnSpc>
                <a:spcPct val="100000"/>
              </a:lnSpc>
              <a:spcBef>
                <a:spcPts val="0"/>
              </a:spcBef>
              <a:spcAft>
                <a:spcPts val="0"/>
              </a:spcAft>
              <a:buSzPts val="1200"/>
              <a:buNone/>
              <a:defRPr sz="2133">
                <a:solidFill>
                  <a:schemeClr val="dk1"/>
                </a:solidFill>
              </a:defRPr>
            </a:lvl1pPr>
            <a:lvl2pPr lvl="1" algn="l">
              <a:lnSpc>
                <a:spcPct val="100000"/>
              </a:lnSpc>
              <a:spcBef>
                <a:spcPts val="2133"/>
              </a:spcBef>
              <a:spcAft>
                <a:spcPts val="0"/>
              </a:spcAft>
              <a:buSzPts val="1200"/>
              <a:buNone/>
              <a:defRPr sz="2133"/>
            </a:lvl2pPr>
            <a:lvl3pPr lvl="2" algn="l">
              <a:lnSpc>
                <a:spcPct val="100000"/>
              </a:lnSpc>
              <a:spcBef>
                <a:spcPts val="2133"/>
              </a:spcBef>
              <a:spcAft>
                <a:spcPts val="0"/>
              </a:spcAft>
              <a:buSzPts val="1200"/>
              <a:buNone/>
              <a:defRPr sz="2133"/>
            </a:lvl3pPr>
            <a:lvl4pPr lvl="3" algn="l">
              <a:lnSpc>
                <a:spcPct val="100000"/>
              </a:lnSpc>
              <a:spcBef>
                <a:spcPts val="2133"/>
              </a:spcBef>
              <a:spcAft>
                <a:spcPts val="0"/>
              </a:spcAft>
              <a:buSzPts val="1200"/>
              <a:buNone/>
              <a:defRPr sz="2133"/>
            </a:lvl4pPr>
            <a:lvl5pPr lvl="4" algn="l">
              <a:lnSpc>
                <a:spcPct val="100000"/>
              </a:lnSpc>
              <a:spcBef>
                <a:spcPts val="2133"/>
              </a:spcBef>
              <a:spcAft>
                <a:spcPts val="0"/>
              </a:spcAft>
              <a:buSzPts val="1200"/>
              <a:buNone/>
              <a:defRPr sz="2133"/>
            </a:lvl5pPr>
            <a:lvl6pPr lvl="5" algn="l">
              <a:lnSpc>
                <a:spcPct val="100000"/>
              </a:lnSpc>
              <a:spcBef>
                <a:spcPts val="2133"/>
              </a:spcBef>
              <a:spcAft>
                <a:spcPts val="0"/>
              </a:spcAft>
              <a:buSzPts val="1200"/>
              <a:buNone/>
              <a:defRPr sz="2133"/>
            </a:lvl6pPr>
            <a:lvl7pPr lvl="6" algn="l">
              <a:lnSpc>
                <a:spcPct val="100000"/>
              </a:lnSpc>
              <a:spcBef>
                <a:spcPts val="2133"/>
              </a:spcBef>
              <a:spcAft>
                <a:spcPts val="0"/>
              </a:spcAft>
              <a:buSzPts val="1200"/>
              <a:buNone/>
              <a:defRPr sz="2133"/>
            </a:lvl7pPr>
            <a:lvl8pPr lvl="7" algn="l">
              <a:lnSpc>
                <a:spcPct val="100000"/>
              </a:lnSpc>
              <a:spcBef>
                <a:spcPts val="2133"/>
              </a:spcBef>
              <a:spcAft>
                <a:spcPts val="0"/>
              </a:spcAft>
              <a:buSzPts val="1200"/>
              <a:buNone/>
              <a:defRPr sz="2133"/>
            </a:lvl8pPr>
            <a:lvl9pPr lvl="8" algn="l">
              <a:lnSpc>
                <a:spcPct val="100000"/>
              </a:lnSpc>
              <a:spcBef>
                <a:spcPts val="2133"/>
              </a:spcBef>
              <a:spcAft>
                <a:spcPts val="2133"/>
              </a:spcAft>
              <a:buSzPts val="1200"/>
              <a:buNone/>
              <a:defRPr sz="2133"/>
            </a:lvl9pPr>
          </a:lstStyle>
          <a:p>
            <a:endParaRPr/>
          </a:p>
        </p:txBody>
      </p:sp>
    </p:spTree>
    <p:extLst>
      <p:ext uri="{BB962C8B-B14F-4D97-AF65-F5344CB8AC3E}">
        <p14:creationId xmlns:p14="http://schemas.microsoft.com/office/powerpoint/2010/main" val="3748067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t>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t>1/10/2022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1/10/2022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t>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t>1/10/2022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2948766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WO COLUMN">
  <p:cSld name="TWO COLUMN">
    <p:bg>
      <p:bgPr>
        <a:blipFill dpi="0" rotWithShape="0">
          <a:blip r:embed="rId2"/>
          <a:srcRect/>
          <a:stretch>
            <a:fillRect/>
          </a:stretch>
        </a:blipFill>
        <a:effectLst/>
      </p:bgPr>
    </p:bg>
    <p:spTree>
      <p:nvGrpSpPr>
        <p:cNvPr id="1" name="Shape 39"/>
        <p:cNvGrpSpPr/>
        <p:nvPr/>
      </p:nvGrpSpPr>
      <p:grpSpPr>
        <a:xfrm>
          <a:off x="0" y="0"/>
          <a:ext cx="0" cy="0"/>
          <a:chOff x="0" y="0"/>
          <a:chExt cx="0" cy="0"/>
        </a:xfrm>
      </p:grpSpPr>
      <p:sp>
        <p:nvSpPr>
          <p:cNvPr id="40" name="Google Shape;40;p31"/>
          <p:cNvSpPr txBox="1">
            <a:spLocks noGrp="1"/>
          </p:cNvSpPr>
          <p:nvPr>
            <p:ph type="ctrTitle"/>
          </p:nvPr>
        </p:nvSpPr>
        <p:spPr>
          <a:xfrm>
            <a:off x="8148269" y="714688"/>
            <a:ext cx="1861600" cy="7704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1600"/>
              <a:buNone/>
              <a:defRPr sz="2400">
                <a:solidFill>
                  <a:schemeClr val="accent1"/>
                </a:solidFill>
              </a:defRPr>
            </a:lvl1pPr>
            <a:lvl2pPr lvl="1" algn="l">
              <a:lnSpc>
                <a:spcPct val="100000"/>
              </a:lnSpc>
              <a:spcBef>
                <a:spcPts val="0"/>
              </a:spcBef>
              <a:spcAft>
                <a:spcPts val="0"/>
              </a:spcAft>
              <a:buSzPts val="1600"/>
              <a:buNone/>
              <a:defRPr sz="2133"/>
            </a:lvl2pPr>
            <a:lvl3pPr lvl="2" algn="l">
              <a:lnSpc>
                <a:spcPct val="100000"/>
              </a:lnSpc>
              <a:spcBef>
                <a:spcPts val="0"/>
              </a:spcBef>
              <a:spcAft>
                <a:spcPts val="0"/>
              </a:spcAft>
              <a:buSzPts val="1600"/>
              <a:buNone/>
              <a:defRPr sz="2133"/>
            </a:lvl3pPr>
            <a:lvl4pPr lvl="3" algn="l">
              <a:lnSpc>
                <a:spcPct val="100000"/>
              </a:lnSpc>
              <a:spcBef>
                <a:spcPts val="0"/>
              </a:spcBef>
              <a:spcAft>
                <a:spcPts val="0"/>
              </a:spcAft>
              <a:buSzPts val="1600"/>
              <a:buNone/>
              <a:defRPr sz="2133"/>
            </a:lvl4pPr>
            <a:lvl5pPr lvl="4" algn="l">
              <a:lnSpc>
                <a:spcPct val="100000"/>
              </a:lnSpc>
              <a:spcBef>
                <a:spcPts val="0"/>
              </a:spcBef>
              <a:spcAft>
                <a:spcPts val="0"/>
              </a:spcAft>
              <a:buSzPts val="1600"/>
              <a:buNone/>
              <a:defRPr sz="2133"/>
            </a:lvl5pPr>
            <a:lvl6pPr lvl="5" algn="l">
              <a:lnSpc>
                <a:spcPct val="100000"/>
              </a:lnSpc>
              <a:spcBef>
                <a:spcPts val="0"/>
              </a:spcBef>
              <a:spcAft>
                <a:spcPts val="0"/>
              </a:spcAft>
              <a:buSzPts val="1600"/>
              <a:buNone/>
              <a:defRPr sz="2133"/>
            </a:lvl6pPr>
            <a:lvl7pPr lvl="6" algn="l">
              <a:lnSpc>
                <a:spcPct val="100000"/>
              </a:lnSpc>
              <a:spcBef>
                <a:spcPts val="0"/>
              </a:spcBef>
              <a:spcAft>
                <a:spcPts val="0"/>
              </a:spcAft>
              <a:buSzPts val="1600"/>
              <a:buNone/>
              <a:defRPr sz="2133"/>
            </a:lvl7pPr>
            <a:lvl8pPr lvl="7" algn="l">
              <a:lnSpc>
                <a:spcPct val="100000"/>
              </a:lnSpc>
              <a:spcBef>
                <a:spcPts val="0"/>
              </a:spcBef>
              <a:spcAft>
                <a:spcPts val="0"/>
              </a:spcAft>
              <a:buSzPts val="1600"/>
              <a:buNone/>
              <a:defRPr sz="2133"/>
            </a:lvl8pPr>
            <a:lvl9pPr lvl="8" algn="l">
              <a:lnSpc>
                <a:spcPct val="100000"/>
              </a:lnSpc>
              <a:spcBef>
                <a:spcPts val="0"/>
              </a:spcBef>
              <a:spcAft>
                <a:spcPts val="0"/>
              </a:spcAft>
              <a:buSzPts val="1600"/>
              <a:buNone/>
              <a:defRPr sz="2133"/>
            </a:lvl9pPr>
          </a:lstStyle>
          <a:p>
            <a:endParaRPr/>
          </a:p>
        </p:txBody>
      </p:sp>
      <p:sp>
        <p:nvSpPr>
          <p:cNvPr id="41" name="Google Shape;41;p31"/>
          <p:cNvSpPr txBox="1">
            <a:spLocks noGrp="1"/>
          </p:cNvSpPr>
          <p:nvPr>
            <p:ph type="subTitle" idx="1"/>
          </p:nvPr>
        </p:nvSpPr>
        <p:spPr>
          <a:xfrm>
            <a:off x="7616869" y="1297137"/>
            <a:ext cx="2924400" cy="7704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333">
                <a:solidFill>
                  <a:schemeClr val="dk1"/>
                </a:solidFill>
              </a:defRPr>
            </a:lvl1pPr>
            <a:lvl2pPr lvl="1" algn="ctr">
              <a:lnSpc>
                <a:spcPct val="100000"/>
              </a:lnSpc>
              <a:spcBef>
                <a:spcPts val="2133"/>
              </a:spcBef>
              <a:spcAft>
                <a:spcPts val="0"/>
              </a:spcAft>
              <a:buSzPts val="1200"/>
              <a:buNone/>
              <a:defRPr sz="1333">
                <a:solidFill>
                  <a:schemeClr val="dk1"/>
                </a:solidFill>
              </a:defRPr>
            </a:lvl2pPr>
            <a:lvl3pPr lvl="2" algn="ctr">
              <a:lnSpc>
                <a:spcPct val="100000"/>
              </a:lnSpc>
              <a:spcBef>
                <a:spcPts val="2133"/>
              </a:spcBef>
              <a:spcAft>
                <a:spcPts val="0"/>
              </a:spcAft>
              <a:buSzPts val="1200"/>
              <a:buNone/>
              <a:defRPr sz="1333">
                <a:solidFill>
                  <a:schemeClr val="dk1"/>
                </a:solidFill>
              </a:defRPr>
            </a:lvl3pPr>
            <a:lvl4pPr lvl="3" algn="ctr">
              <a:lnSpc>
                <a:spcPct val="100000"/>
              </a:lnSpc>
              <a:spcBef>
                <a:spcPts val="2133"/>
              </a:spcBef>
              <a:spcAft>
                <a:spcPts val="0"/>
              </a:spcAft>
              <a:buSzPts val="1200"/>
              <a:buNone/>
              <a:defRPr sz="1333">
                <a:solidFill>
                  <a:schemeClr val="dk1"/>
                </a:solidFill>
              </a:defRPr>
            </a:lvl4pPr>
            <a:lvl5pPr lvl="4" algn="ctr">
              <a:lnSpc>
                <a:spcPct val="100000"/>
              </a:lnSpc>
              <a:spcBef>
                <a:spcPts val="2133"/>
              </a:spcBef>
              <a:spcAft>
                <a:spcPts val="0"/>
              </a:spcAft>
              <a:buSzPts val="1200"/>
              <a:buNone/>
              <a:defRPr sz="1333">
                <a:solidFill>
                  <a:schemeClr val="dk1"/>
                </a:solidFill>
              </a:defRPr>
            </a:lvl5pPr>
            <a:lvl6pPr lvl="5" algn="ctr">
              <a:lnSpc>
                <a:spcPct val="100000"/>
              </a:lnSpc>
              <a:spcBef>
                <a:spcPts val="2133"/>
              </a:spcBef>
              <a:spcAft>
                <a:spcPts val="0"/>
              </a:spcAft>
              <a:buSzPts val="1200"/>
              <a:buNone/>
              <a:defRPr sz="1333">
                <a:solidFill>
                  <a:schemeClr val="dk1"/>
                </a:solidFill>
              </a:defRPr>
            </a:lvl6pPr>
            <a:lvl7pPr lvl="6" algn="ctr">
              <a:lnSpc>
                <a:spcPct val="100000"/>
              </a:lnSpc>
              <a:spcBef>
                <a:spcPts val="2133"/>
              </a:spcBef>
              <a:spcAft>
                <a:spcPts val="0"/>
              </a:spcAft>
              <a:buSzPts val="1200"/>
              <a:buNone/>
              <a:defRPr sz="1333">
                <a:solidFill>
                  <a:schemeClr val="dk1"/>
                </a:solidFill>
              </a:defRPr>
            </a:lvl7pPr>
            <a:lvl8pPr lvl="7" algn="ctr">
              <a:lnSpc>
                <a:spcPct val="100000"/>
              </a:lnSpc>
              <a:spcBef>
                <a:spcPts val="2133"/>
              </a:spcBef>
              <a:spcAft>
                <a:spcPts val="0"/>
              </a:spcAft>
              <a:buSzPts val="1200"/>
              <a:buNone/>
              <a:defRPr sz="1333">
                <a:solidFill>
                  <a:schemeClr val="dk1"/>
                </a:solidFill>
              </a:defRPr>
            </a:lvl8pPr>
            <a:lvl9pPr lvl="8" algn="ctr">
              <a:lnSpc>
                <a:spcPct val="100000"/>
              </a:lnSpc>
              <a:spcBef>
                <a:spcPts val="2133"/>
              </a:spcBef>
              <a:spcAft>
                <a:spcPts val="2133"/>
              </a:spcAft>
              <a:buSzPts val="1200"/>
              <a:buNone/>
              <a:defRPr sz="1333">
                <a:solidFill>
                  <a:schemeClr val="dk1"/>
                </a:solidFill>
              </a:defRPr>
            </a:lvl9pPr>
          </a:lstStyle>
          <a:p>
            <a:endParaRPr/>
          </a:p>
        </p:txBody>
      </p:sp>
      <p:sp>
        <p:nvSpPr>
          <p:cNvPr id="42" name="Google Shape;42;p31"/>
          <p:cNvSpPr txBox="1">
            <a:spLocks noGrp="1"/>
          </p:cNvSpPr>
          <p:nvPr>
            <p:ph type="subTitle" idx="2"/>
          </p:nvPr>
        </p:nvSpPr>
        <p:spPr>
          <a:xfrm>
            <a:off x="3094921" y="5090841"/>
            <a:ext cx="2924400" cy="7704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333">
                <a:solidFill>
                  <a:schemeClr val="dk1"/>
                </a:solidFill>
              </a:defRPr>
            </a:lvl1pPr>
            <a:lvl2pPr lvl="1" algn="ctr">
              <a:lnSpc>
                <a:spcPct val="100000"/>
              </a:lnSpc>
              <a:spcBef>
                <a:spcPts val="2133"/>
              </a:spcBef>
              <a:spcAft>
                <a:spcPts val="0"/>
              </a:spcAft>
              <a:buSzPts val="1200"/>
              <a:buNone/>
              <a:defRPr sz="1333">
                <a:solidFill>
                  <a:schemeClr val="dk1"/>
                </a:solidFill>
              </a:defRPr>
            </a:lvl2pPr>
            <a:lvl3pPr lvl="2" algn="ctr">
              <a:lnSpc>
                <a:spcPct val="100000"/>
              </a:lnSpc>
              <a:spcBef>
                <a:spcPts val="2133"/>
              </a:spcBef>
              <a:spcAft>
                <a:spcPts val="0"/>
              </a:spcAft>
              <a:buSzPts val="1200"/>
              <a:buNone/>
              <a:defRPr sz="1333">
                <a:solidFill>
                  <a:schemeClr val="dk1"/>
                </a:solidFill>
              </a:defRPr>
            </a:lvl3pPr>
            <a:lvl4pPr lvl="3" algn="ctr">
              <a:lnSpc>
                <a:spcPct val="100000"/>
              </a:lnSpc>
              <a:spcBef>
                <a:spcPts val="2133"/>
              </a:spcBef>
              <a:spcAft>
                <a:spcPts val="0"/>
              </a:spcAft>
              <a:buSzPts val="1200"/>
              <a:buNone/>
              <a:defRPr sz="1333">
                <a:solidFill>
                  <a:schemeClr val="dk1"/>
                </a:solidFill>
              </a:defRPr>
            </a:lvl4pPr>
            <a:lvl5pPr lvl="4" algn="ctr">
              <a:lnSpc>
                <a:spcPct val="100000"/>
              </a:lnSpc>
              <a:spcBef>
                <a:spcPts val="2133"/>
              </a:spcBef>
              <a:spcAft>
                <a:spcPts val="0"/>
              </a:spcAft>
              <a:buSzPts val="1200"/>
              <a:buNone/>
              <a:defRPr sz="1333">
                <a:solidFill>
                  <a:schemeClr val="dk1"/>
                </a:solidFill>
              </a:defRPr>
            </a:lvl5pPr>
            <a:lvl6pPr lvl="5" algn="ctr">
              <a:lnSpc>
                <a:spcPct val="100000"/>
              </a:lnSpc>
              <a:spcBef>
                <a:spcPts val="2133"/>
              </a:spcBef>
              <a:spcAft>
                <a:spcPts val="0"/>
              </a:spcAft>
              <a:buSzPts val="1200"/>
              <a:buNone/>
              <a:defRPr sz="1333">
                <a:solidFill>
                  <a:schemeClr val="dk1"/>
                </a:solidFill>
              </a:defRPr>
            </a:lvl6pPr>
            <a:lvl7pPr lvl="6" algn="ctr">
              <a:lnSpc>
                <a:spcPct val="100000"/>
              </a:lnSpc>
              <a:spcBef>
                <a:spcPts val="2133"/>
              </a:spcBef>
              <a:spcAft>
                <a:spcPts val="0"/>
              </a:spcAft>
              <a:buSzPts val="1200"/>
              <a:buNone/>
              <a:defRPr sz="1333">
                <a:solidFill>
                  <a:schemeClr val="dk1"/>
                </a:solidFill>
              </a:defRPr>
            </a:lvl7pPr>
            <a:lvl8pPr lvl="7" algn="ctr">
              <a:lnSpc>
                <a:spcPct val="100000"/>
              </a:lnSpc>
              <a:spcBef>
                <a:spcPts val="2133"/>
              </a:spcBef>
              <a:spcAft>
                <a:spcPts val="0"/>
              </a:spcAft>
              <a:buSzPts val="1200"/>
              <a:buNone/>
              <a:defRPr sz="1333">
                <a:solidFill>
                  <a:schemeClr val="dk1"/>
                </a:solidFill>
              </a:defRPr>
            </a:lvl8pPr>
            <a:lvl9pPr lvl="8" algn="ctr">
              <a:lnSpc>
                <a:spcPct val="100000"/>
              </a:lnSpc>
              <a:spcBef>
                <a:spcPts val="2133"/>
              </a:spcBef>
              <a:spcAft>
                <a:spcPts val="2133"/>
              </a:spcAft>
              <a:buSzPts val="1200"/>
              <a:buNone/>
              <a:defRPr sz="1333">
                <a:solidFill>
                  <a:schemeClr val="dk1"/>
                </a:solidFill>
              </a:defRPr>
            </a:lvl9pPr>
          </a:lstStyle>
          <a:p>
            <a:endParaRPr/>
          </a:p>
        </p:txBody>
      </p:sp>
      <p:sp>
        <p:nvSpPr>
          <p:cNvPr id="43" name="Google Shape;43;p31"/>
          <p:cNvSpPr txBox="1">
            <a:spLocks noGrp="1"/>
          </p:cNvSpPr>
          <p:nvPr>
            <p:ph type="ctrTitle" idx="3"/>
          </p:nvPr>
        </p:nvSpPr>
        <p:spPr>
          <a:xfrm>
            <a:off x="3626321" y="4508392"/>
            <a:ext cx="1861600" cy="7704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1600"/>
              <a:buNone/>
              <a:defRPr sz="2400">
                <a:solidFill>
                  <a:schemeClr val="accent1"/>
                </a:solidFill>
              </a:defRPr>
            </a:lvl1pPr>
            <a:lvl2pPr lvl="1" algn="l">
              <a:lnSpc>
                <a:spcPct val="100000"/>
              </a:lnSpc>
              <a:spcBef>
                <a:spcPts val="0"/>
              </a:spcBef>
              <a:spcAft>
                <a:spcPts val="0"/>
              </a:spcAft>
              <a:buSzPts val="1600"/>
              <a:buNone/>
              <a:defRPr sz="2133"/>
            </a:lvl2pPr>
            <a:lvl3pPr lvl="2" algn="l">
              <a:lnSpc>
                <a:spcPct val="100000"/>
              </a:lnSpc>
              <a:spcBef>
                <a:spcPts val="0"/>
              </a:spcBef>
              <a:spcAft>
                <a:spcPts val="0"/>
              </a:spcAft>
              <a:buSzPts val="1600"/>
              <a:buNone/>
              <a:defRPr sz="2133"/>
            </a:lvl3pPr>
            <a:lvl4pPr lvl="3" algn="l">
              <a:lnSpc>
                <a:spcPct val="100000"/>
              </a:lnSpc>
              <a:spcBef>
                <a:spcPts val="0"/>
              </a:spcBef>
              <a:spcAft>
                <a:spcPts val="0"/>
              </a:spcAft>
              <a:buSzPts val="1600"/>
              <a:buNone/>
              <a:defRPr sz="2133"/>
            </a:lvl4pPr>
            <a:lvl5pPr lvl="4" algn="l">
              <a:lnSpc>
                <a:spcPct val="100000"/>
              </a:lnSpc>
              <a:spcBef>
                <a:spcPts val="0"/>
              </a:spcBef>
              <a:spcAft>
                <a:spcPts val="0"/>
              </a:spcAft>
              <a:buSzPts val="1600"/>
              <a:buNone/>
              <a:defRPr sz="2133"/>
            </a:lvl5pPr>
            <a:lvl6pPr lvl="5" algn="l">
              <a:lnSpc>
                <a:spcPct val="100000"/>
              </a:lnSpc>
              <a:spcBef>
                <a:spcPts val="0"/>
              </a:spcBef>
              <a:spcAft>
                <a:spcPts val="0"/>
              </a:spcAft>
              <a:buSzPts val="1600"/>
              <a:buNone/>
              <a:defRPr sz="2133"/>
            </a:lvl6pPr>
            <a:lvl7pPr lvl="6" algn="l">
              <a:lnSpc>
                <a:spcPct val="100000"/>
              </a:lnSpc>
              <a:spcBef>
                <a:spcPts val="0"/>
              </a:spcBef>
              <a:spcAft>
                <a:spcPts val="0"/>
              </a:spcAft>
              <a:buSzPts val="1600"/>
              <a:buNone/>
              <a:defRPr sz="2133"/>
            </a:lvl7pPr>
            <a:lvl8pPr lvl="7" algn="l">
              <a:lnSpc>
                <a:spcPct val="100000"/>
              </a:lnSpc>
              <a:spcBef>
                <a:spcPts val="0"/>
              </a:spcBef>
              <a:spcAft>
                <a:spcPts val="0"/>
              </a:spcAft>
              <a:buSzPts val="1600"/>
              <a:buNone/>
              <a:defRPr sz="2133"/>
            </a:lvl8pPr>
            <a:lvl9pPr lvl="8" algn="l">
              <a:lnSpc>
                <a:spcPct val="100000"/>
              </a:lnSpc>
              <a:spcBef>
                <a:spcPts val="0"/>
              </a:spcBef>
              <a:spcAft>
                <a:spcPts val="0"/>
              </a:spcAft>
              <a:buSzPts val="1600"/>
              <a:buNone/>
              <a:defRPr sz="2133"/>
            </a:lvl9pPr>
          </a:lstStyle>
          <a:p>
            <a:endParaRPr/>
          </a:p>
        </p:txBody>
      </p:sp>
      <p:sp>
        <p:nvSpPr>
          <p:cNvPr id="44" name="Google Shape;44;p31"/>
          <p:cNvSpPr txBox="1">
            <a:spLocks noGrp="1"/>
          </p:cNvSpPr>
          <p:nvPr>
            <p:ph type="title" idx="4"/>
          </p:nvPr>
        </p:nvSpPr>
        <p:spPr>
          <a:xfrm rot="-5400000">
            <a:off x="-2688567" y="3022900"/>
            <a:ext cx="6866800" cy="812000"/>
          </a:xfrm>
          <a:prstGeom prst="rect">
            <a:avLst/>
          </a:prstGeom>
          <a:noFill/>
          <a:ln>
            <a:noFill/>
          </a:ln>
        </p:spPr>
        <p:txBody>
          <a:bodyPr spcFirstLastPara="1" lIns="91425" tIns="91425" rIns="91425" bIns="91425" anchor="t">
            <a:noAutofit/>
          </a:bodyPr>
          <a:lstStyle>
            <a:lvl1pPr lvl="0" algn="ctr">
              <a:lnSpc>
                <a:spcPct val="100000"/>
              </a:lnSpc>
              <a:spcBef>
                <a:spcPts val="0"/>
              </a:spcBef>
              <a:spcAft>
                <a:spcPts val="0"/>
              </a:spcAft>
              <a:buSzPts val="2800"/>
              <a:buNone/>
              <a:defRPr sz="3200">
                <a:solidFill>
                  <a:schemeClr val="accent2"/>
                </a:solidFill>
              </a:defRPr>
            </a:lvl1pPr>
            <a:lvl2pPr lvl="1"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2pPr>
            <a:lvl3pPr lvl="2"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3pPr>
            <a:lvl4pPr lvl="3"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4pPr>
            <a:lvl5pPr lvl="4"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5pPr>
            <a:lvl6pPr lvl="5"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6pPr>
            <a:lvl7pPr lvl="6"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7pPr>
            <a:lvl8pPr lvl="7"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8pPr>
            <a:lvl9pPr lvl="8"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9pPr>
          </a:lstStyle>
          <a:p>
            <a:endParaRPr/>
          </a:p>
        </p:txBody>
      </p:sp>
    </p:spTree>
    <p:extLst>
      <p:ext uri="{BB962C8B-B14F-4D97-AF65-F5344CB8AC3E}">
        <p14:creationId xmlns:p14="http://schemas.microsoft.com/office/powerpoint/2010/main" val="32792725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 DESIGN">
  <p:cSld name="TITLE + DESIGN">
    <p:bg>
      <p:bgPr>
        <a:blipFill dpi="0" rotWithShape="0">
          <a:blip r:embed="rId2"/>
          <a:srcRect/>
          <a:stretch>
            <a:fillRect/>
          </a:stretch>
        </a:blipFill>
        <a:effectLst/>
      </p:bgPr>
    </p:bg>
    <p:spTree>
      <p:nvGrpSpPr>
        <p:cNvPr id="1" name="Shape 37"/>
        <p:cNvGrpSpPr/>
        <p:nvPr/>
      </p:nvGrpSpPr>
      <p:grpSpPr>
        <a:xfrm>
          <a:off x="0" y="0"/>
          <a:ext cx="0" cy="0"/>
          <a:chOff x="0" y="0"/>
          <a:chExt cx="0" cy="0"/>
        </a:xfrm>
      </p:grpSpPr>
      <p:sp>
        <p:nvSpPr>
          <p:cNvPr id="38" name="Google Shape;38;p30"/>
          <p:cNvSpPr txBox="1">
            <a:spLocks noGrp="1"/>
          </p:cNvSpPr>
          <p:nvPr>
            <p:ph type="title"/>
          </p:nvPr>
        </p:nvSpPr>
        <p:spPr>
          <a:xfrm rot="-5400000">
            <a:off x="-2688567" y="3022900"/>
            <a:ext cx="6866800" cy="812000"/>
          </a:xfrm>
          <a:prstGeom prst="rect">
            <a:avLst/>
          </a:prstGeom>
          <a:noFill/>
          <a:ln>
            <a:noFill/>
          </a:ln>
        </p:spPr>
        <p:txBody>
          <a:bodyPr spcFirstLastPara="1" lIns="91425" tIns="91425" rIns="91425" bIns="91425" anchor="t">
            <a:noAutofit/>
          </a:bodyPr>
          <a:lstStyle>
            <a:lvl1pPr lvl="0" algn="ctr">
              <a:lnSpc>
                <a:spcPct val="100000"/>
              </a:lnSpc>
              <a:spcBef>
                <a:spcPts val="0"/>
              </a:spcBef>
              <a:spcAft>
                <a:spcPts val="0"/>
              </a:spcAft>
              <a:buSzPts val="2800"/>
              <a:buNone/>
              <a:defRPr sz="3200">
                <a:solidFill>
                  <a:schemeClr val="accent2"/>
                </a:solidFill>
              </a:defRPr>
            </a:lvl1pPr>
            <a:lvl2pPr lvl="1"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2pPr>
            <a:lvl3pPr lvl="2"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3pPr>
            <a:lvl4pPr lvl="3"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4pPr>
            <a:lvl5pPr lvl="4"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5pPr>
            <a:lvl6pPr lvl="5"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6pPr>
            <a:lvl7pPr lvl="6"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7pPr>
            <a:lvl8pPr lvl="7"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8pPr>
            <a:lvl9pPr lvl="8" algn="ctr">
              <a:lnSpc>
                <a:spcPct val="100000"/>
              </a:lnSpc>
              <a:spcBef>
                <a:spcPts val="0"/>
              </a:spcBef>
              <a:spcAft>
                <a:spcPts val="0"/>
              </a:spcAft>
              <a:buSzPts val="2800"/>
              <a:buNone/>
              <a:defRPr sz="3200">
                <a:solidFill>
                  <a:schemeClr val="accent2"/>
                </a:solidFill>
                <a:latin typeface="Roboto Slab"/>
                <a:ea typeface="Roboto Slab"/>
                <a:cs typeface="Roboto Slab"/>
                <a:sym typeface="Roboto Slab"/>
              </a:defRPr>
            </a:lvl9pPr>
          </a:lstStyle>
          <a:p>
            <a:endParaRPr/>
          </a:p>
        </p:txBody>
      </p:sp>
    </p:spTree>
    <p:extLst>
      <p:ext uri="{BB962C8B-B14F-4D97-AF65-F5344CB8AC3E}">
        <p14:creationId xmlns:p14="http://schemas.microsoft.com/office/powerpoint/2010/main" val="336431818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dpi="0" rotWithShape="0">
          <a:blip r:embed="rId2"/>
          <a:srcRect/>
          <a:stretch>
            <a:fillRect/>
          </a:stretch>
        </a:blipFill>
        <a:effectLst/>
      </p:bgPr>
    </p:bg>
    <p:spTree>
      <p:nvGrpSpPr>
        <p:cNvPr id="1" name="Shape 45"/>
        <p:cNvGrpSpPr/>
        <p:nvPr/>
      </p:nvGrpSpPr>
      <p:grpSpPr>
        <a:xfrm>
          <a:off x="0" y="0"/>
          <a:ext cx="0" cy="0"/>
          <a:chOff x="0" y="0"/>
          <a:chExt cx="0" cy="0"/>
        </a:xfrm>
      </p:grpSpPr>
      <p:sp>
        <p:nvSpPr>
          <p:cNvPr id="46" name="Google Shape;46;p32"/>
          <p:cNvSpPr txBox="1">
            <a:spLocks noGrp="1"/>
          </p:cNvSpPr>
          <p:nvPr>
            <p:ph type="subTitle" idx="1"/>
          </p:nvPr>
        </p:nvSpPr>
        <p:spPr>
          <a:xfrm>
            <a:off x="-236116" y="1359557"/>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7" name="Google Shape;47;p32"/>
          <p:cNvSpPr txBox="1">
            <a:spLocks noGrp="1"/>
          </p:cNvSpPr>
          <p:nvPr>
            <p:ph type="subTitle" idx="2"/>
          </p:nvPr>
        </p:nvSpPr>
        <p:spPr>
          <a:xfrm>
            <a:off x="3748600" y="2698657"/>
            <a:ext cx="30540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8" name="Google Shape;48;p32"/>
          <p:cNvSpPr txBox="1">
            <a:spLocks noGrp="1"/>
          </p:cNvSpPr>
          <p:nvPr>
            <p:ph type="subTitle" idx="3"/>
          </p:nvPr>
        </p:nvSpPr>
        <p:spPr>
          <a:xfrm>
            <a:off x="4966117" y="4265280"/>
            <a:ext cx="5821200" cy="393200"/>
          </a:xfrm>
          <a:prstGeom prst="rect">
            <a:avLst/>
          </a:prstGeom>
          <a:noFill/>
          <a:ln>
            <a:noFill/>
          </a:ln>
        </p:spPr>
        <p:txBody>
          <a:bodyPr spcFirstLastPara="1" lIns="91425" tIns="91425" rIns="91425" bIns="91425">
            <a:noAutofit/>
          </a:bodyPr>
          <a:lstStyle>
            <a:lvl1pPr lvl="0" algn="ctr">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200"/>
              <a:buNone/>
              <a:defRPr sz="1600"/>
            </a:lvl2pPr>
            <a:lvl3pPr lvl="2" algn="ctr">
              <a:lnSpc>
                <a:spcPct val="100000"/>
              </a:lnSpc>
              <a:spcBef>
                <a:spcPts val="0"/>
              </a:spcBef>
              <a:spcAft>
                <a:spcPts val="0"/>
              </a:spcAft>
              <a:buSzPts val="1200"/>
              <a:buNone/>
              <a:defRPr sz="1600"/>
            </a:lvl3pPr>
            <a:lvl4pPr lvl="3" algn="ctr">
              <a:lnSpc>
                <a:spcPct val="100000"/>
              </a:lnSpc>
              <a:spcBef>
                <a:spcPts val="0"/>
              </a:spcBef>
              <a:spcAft>
                <a:spcPts val="0"/>
              </a:spcAft>
              <a:buSzPts val="1200"/>
              <a:buNone/>
              <a:defRPr sz="1600"/>
            </a:lvl4pPr>
            <a:lvl5pPr lvl="4" algn="ctr">
              <a:lnSpc>
                <a:spcPct val="100000"/>
              </a:lnSpc>
              <a:spcBef>
                <a:spcPts val="0"/>
              </a:spcBef>
              <a:spcAft>
                <a:spcPts val="0"/>
              </a:spcAft>
              <a:buSzPts val="1200"/>
              <a:buNone/>
              <a:defRPr sz="1600"/>
            </a:lvl5pPr>
            <a:lvl6pPr lvl="5" algn="ctr">
              <a:lnSpc>
                <a:spcPct val="100000"/>
              </a:lnSpc>
              <a:spcBef>
                <a:spcPts val="0"/>
              </a:spcBef>
              <a:spcAft>
                <a:spcPts val="0"/>
              </a:spcAft>
              <a:buSzPts val="1200"/>
              <a:buNone/>
              <a:defRPr sz="1600"/>
            </a:lvl6pPr>
            <a:lvl7pPr lvl="6" algn="ctr">
              <a:lnSpc>
                <a:spcPct val="100000"/>
              </a:lnSpc>
              <a:spcBef>
                <a:spcPts val="0"/>
              </a:spcBef>
              <a:spcAft>
                <a:spcPts val="0"/>
              </a:spcAft>
              <a:buSzPts val="1200"/>
              <a:buNone/>
              <a:defRPr sz="1600"/>
            </a:lvl7pPr>
            <a:lvl8pPr lvl="7" algn="ctr">
              <a:lnSpc>
                <a:spcPct val="100000"/>
              </a:lnSpc>
              <a:spcBef>
                <a:spcPts val="0"/>
              </a:spcBef>
              <a:spcAft>
                <a:spcPts val="0"/>
              </a:spcAft>
              <a:buSzPts val="1200"/>
              <a:buNone/>
              <a:defRPr sz="1600"/>
            </a:lvl8pPr>
            <a:lvl9pPr lvl="8" algn="ctr">
              <a:lnSpc>
                <a:spcPct val="100000"/>
              </a:lnSpc>
              <a:spcBef>
                <a:spcPts val="0"/>
              </a:spcBef>
              <a:spcAft>
                <a:spcPts val="0"/>
              </a:spcAft>
              <a:buSzPts val="1200"/>
              <a:buNone/>
              <a:defRPr sz="1600"/>
            </a:lvl9pPr>
          </a:lstStyle>
          <a:p>
            <a:endParaRPr/>
          </a:p>
        </p:txBody>
      </p:sp>
      <p:sp>
        <p:nvSpPr>
          <p:cNvPr id="49" name="Google Shape;49;p32"/>
          <p:cNvSpPr txBox="1">
            <a:spLocks noGrp="1"/>
          </p:cNvSpPr>
          <p:nvPr>
            <p:ph type="title"/>
          </p:nvPr>
        </p:nvSpPr>
        <p:spPr>
          <a:xfrm>
            <a:off x="3299133" y="1585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0" name="Google Shape;50;p32"/>
          <p:cNvSpPr txBox="1">
            <a:spLocks noGrp="1"/>
          </p:cNvSpPr>
          <p:nvPr>
            <p:ph type="title" idx="4"/>
          </p:nvPr>
        </p:nvSpPr>
        <p:spPr>
          <a:xfrm>
            <a:off x="5699900" y="3102833"/>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51" name="Google Shape;51;p32"/>
          <p:cNvSpPr txBox="1">
            <a:spLocks noGrp="1"/>
          </p:cNvSpPr>
          <p:nvPr>
            <p:ph type="title" idx="5"/>
          </p:nvPr>
        </p:nvSpPr>
        <p:spPr>
          <a:xfrm>
            <a:off x="802467" y="240800"/>
            <a:ext cx="4353600" cy="1286000"/>
          </a:xfrm>
          <a:prstGeom prst="rect">
            <a:avLst/>
          </a:prstGeom>
          <a:noFill/>
          <a:ln>
            <a:noFill/>
          </a:ln>
        </p:spPr>
        <p:txBody>
          <a:bodyPr spcFirstLastPara="1" lIns="91425" tIns="91425" rIns="91425" bIns="91425" anchor="b">
            <a:noAutofit/>
          </a:bodyPr>
          <a:lstStyle>
            <a:lvl1pPr lvl="0" algn="ctr">
              <a:lnSpc>
                <a:spcPct val="100000"/>
              </a:lnSpc>
              <a:spcBef>
                <a:spcPts val="0"/>
              </a:spcBef>
              <a:spcAft>
                <a:spcPts val="0"/>
              </a:spcAft>
              <a:buSzPts val="3600"/>
              <a:buNone/>
              <a:defRPr sz="4800">
                <a:solidFill>
                  <a:schemeClr val="accent1"/>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Tree>
    <p:extLst>
      <p:ext uri="{BB962C8B-B14F-4D97-AF65-F5344CB8AC3E}">
        <p14:creationId xmlns:p14="http://schemas.microsoft.com/office/powerpoint/2010/main" val="20082970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 BULLET POINT">
  <p:cSld name="TITLE + BULLET POINT">
    <p:bg>
      <p:bgPr>
        <a:blipFill dpi="0" rotWithShape="0">
          <a:blip r:embed="rId2"/>
          <a:srcRect/>
          <a:stretch>
            <a:fillRect/>
          </a:stretch>
        </a:blipFill>
        <a:effectLst/>
      </p:bgPr>
    </p:bg>
    <p:spTree>
      <p:nvGrpSpPr>
        <p:cNvPr id="1" name="Shape 34"/>
        <p:cNvGrpSpPr/>
        <p:nvPr/>
      </p:nvGrpSpPr>
      <p:grpSpPr>
        <a:xfrm>
          <a:off x="0" y="0"/>
          <a:ext cx="0" cy="0"/>
          <a:chOff x="0" y="0"/>
          <a:chExt cx="0" cy="0"/>
        </a:xfrm>
      </p:grpSpPr>
      <p:sp>
        <p:nvSpPr>
          <p:cNvPr id="35" name="Google Shape;35;p29"/>
          <p:cNvSpPr txBox="1">
            <a:spLocks noGrp="1"/>
          </p:cNvSpPr>
          <p:nvPr>
            <p:ph type="body" idx="1"/>
          </p:nvPr>
        </p:nvSpPr>
        <p:spPr>
          <a:xfrm>
            <a:off x="2779200" y="1603633"/>
            <a:ext cx="7090000" cy="4219600"/>
          </a:xfrm>
          <a:prstGeom prst="rect">
            <a:avLst/>
          </a:prstGeom>
          <a:noFill/>
          <a:ln>
            <a:noFill/>
          </a:ln>
        </p:spPr>
        <p:txBody>
          <a:bodyPr spcFirstLastPara="1" lIns="91425" tIns="91425" rIns="91425" bIns="91425">
            <a:noAutofit/>
          </a:bodyPr>
          <a:lstStyle>
            <a:lvl1pPr marL="609585" lvl="0" indent="-406390" algn="l">
              <a:lnSpc>
                <a:spcPct val="115000"/>
              </a:lnSpc>
              <a:spcBef>
                <a:spcPts val="0"/>
              </a:spcBef>
              <a:spcAft>
                <a:spcPts val="0"/>
              </a:spcAft>
              <a:buSzPts val="1200"/>
              <a:buChar char="●"/>
              <a:defRPr/>
            </a:lvl1pPr>
            <a:lvl2pPr marL="1219170" lvl="1" indent="-406390" algn="l">
              <a:lnSpc>
                <a:spcPct val="115000"/>
              </a:lnSpc>
              <a:spcBef>
                <a:spcPts val="2133"/>
              </a:spcBef>
              <a:spcAft>
                <a:spcPts val="0"/>
              </a:spcAft>
              <a:buSzPts val="1200"/>
              <a:buChar char="○"/>
              <a:defRPr/>
            </a:lvl2pPr>
            <a:lvl3pPr marL="1828754" lvl="2" indent="-406390" algn="l">
              <a:lnSpc>
                <a:spcPct val="115000"/>
              </a:lnSpc>
              <a:spcBef>
                <a:spcPts val="2133"/>
              </a:spcBef>
              <a:spcAft>
                <a:spcPts val="0"/>
              </a:spcAft>
              <a:buSzPts val="1200"/>
              <a:buChar char="■"/>
              <a:defRPr/>
            </a:lvl3pPr>
            <a:lvl4pPr marL="2438339" lvl="3" indent="-406390" algn="l">
              <a:lnSpc>
                <a:spcPct val="115000"/>
              </a:lnSpc>
              <a:spcBef>
                <a:spcPts val="2133"/>
              </a:spcBef>
              <a:spcAft>
                <a:spcPts val="0"/>
              </a:spcAft>
              <a:buSzPts val="1200"/>
              <a:buChar char="●"/>
              <a:defRPr/>
            </a:lvl4pPr>
            <a:lvl5pPr marL="3047924" lvl="4" indent="-406390" algn="l">
              <a:lnSpc>
                <a:spcPct val="115000"/>
              </a:lnSpc>
              <a:spcBef>
                <a:spcPts val="2133"/>
              </a:spcBef>
              <a:spcAft>
                <a:spcPts val="0"/>
              </a:spcAft>
              <a:buSzPts val="1200"/>
              <a:buChar char="○"/>
              <a:defRPr/>
            </a:lvl5pPr>
            <a:lvl6pPr marL="3657509" lvl="5" indent="-406390" algn="l">
              <a:lnSpc>
                <a:spcPct val="115000"/>
              </a:lnSpc>
              <a:spcBef>
                <a:spcPts val="2133"/>
              </a:spcBef>
              <a:spcAft>
                <a:spcPts val="0"/>
              </a:spcAft>
              <a:buSzPts val="1200"/>
              <a:buChar char="■"/>
              <a:defRPr/>
            </a:lvl6pPr>
            <a:lvl7pPr marL="4267093" lvl="6" indent="-406390" algn="l">
              <a:lnSpc>
                <a:spcPct val="115000"/>
              </a:lnSpc>
              <a:spcBef>
                <a:spcPts val="2133"/>
              </a:spcBef>
              <a:spcAft>
                <a:spcPts val="0"/>
              </a:spcAft>
              <a:buSzPts val="1200"/>
              <a:buChar char="●"/>
              <a:defRPr/>
            </a:lvl7pPr>
            <a:lvl8pPr marL="4876678" lvl="7" indent="-406390" algn="l">
              <a:lnSpc>
                <a:spcPct val="115000"/>
              </a:lnSpc>
              <a:spcBef>
                <a:spcPts val="2133"/>
              </a:spcBef>
              <a:spcAft>
                <a:spcPts val="0"/>
              </a:spcAft>
              <a:buSzPts val="1200"/>
              <a:buChar char="○"/>
              <a:defRPr/>
            </a:lvl8pPr>
            <a:lvl9pPr marL="5486263" lvl="8" indent="-406390" algn="l">
              <a:lnSpc>
                <a:spcPct val="115000"/>
              </a:lnSpc>
              <a:spcBef>
                <a:spcPts val="2133"/>
              </a:spcBef>
              <a:spcAft>
                <a:spcPts val="2133"/>
              </a:spcAft>
              <a:buSzPts val="1200"/>
              <a:buChar char="■"/>
              <a:defRPr/>
            </a:lvl9pPr>
          </a:lstStyle>
          <a:p>
            <a:endParaRPr/>
          </a:p>
        </p:txBody>
      </p:sp>
      <p:sp>
        <p:nvSpPr>
          <p:cNvPr id="36" name="Google Shape;36;p29"/>
          <p:cNvSpPr txBox="1">
            <a:spLocks noGrp="1"/>
          </p:cNvSpPr>
          <p:nvPr>
            <p:ph type="title"/>
          </p:nvPr>
        </p:nvSpPr>
        <p:spPr>
          <a:xfrm rot="-5400000">
            <a:off x="-2688567" y="3022900"/>
            <a:ext cx="6866800" cy="812000"/>
          </a:xfrm>
          <a:prstGeom prst="rect">
            <a:avLst/>
          </a:prstGeom>
          <a:noFill/>
          <a:ln>
            <a:noFill/>
          </a:ln>
        </p:spPr>
        <p:txBody>
          <a:bodyPr spcFirstLastPara="1" lIns="91425" tIns="91425" rIns="91425" bIns="91425" anchor="t">
            <a:noAutofit/>
          </a:bodyPr>
          <a:lstStyle>
            <a:lvl1pPr lvl="0" algn="ctr">
              <a:lnSpc>
                <a:spcPct val="100000"/>
              </a:lnSpc>
              <a:spcBef>
                <a:spcPts val="0"/>
              </a:spcBef>
              <a:spcAft>
                <a:spcPts val="0"/>
              </a:spcAft>
              <a:buSzPts val="2800"/>
              <a:buNone/>
              <a:defRPr sz="3200">
                <a:solidFill>
                  <a:schemeClr val="accent3"/>
                </a:solidFill>
              </a:defRPr>
            </a:lvl1pPr>
            <a:lvl2pPr lvl="1"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2pPr>
            <a:lvl3pPr lvl="2"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3pPr>
            <a:lvl4pPr lvl="3"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4pPr>
            <a:lvl5pPr lvl="4"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5pPr>
            <a:lvl6pPr lvl="5"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6pPr>
            <a:lvl7pPr lvl="6"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7pPr>
            <a:lvl8pPr lvl="7"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8pPr>
            <a:lvl9pPr lvl="8" algn="ctr">
              <a:lnSpc>
                <a:spcPct val="100000"/>
              </a:lnSpc>
              <a:spcBef>
                <a:spcPts val="0"/>
              </a:spcBef>
              <a:spcAft>
                <a:spcPts val="0"/>
              </a:spcAft>
              <a:buSzPts val="2800"/>
              <a:buNone/>
              <a:defRPr sz="3200">
                <a:solidFill>
                  <a:schemeClr val="accent3"/>
                </a:solidFill>
                <a:latin typeface="Roboto Slab"/>
                <a:ea typeface="Roboto Slab"/>
                <a:cs typeface="Roboto Slab"/>
                <a:sym typeface="Roboto Slab"/>
              </a:defRPr>
            </a:lvl9pPr>
          </a:lstStyle>
          <a:p>
            <a:endParaRPr/>
          </a:p>
        </p:txBody>
      </p:sp>
    </p:spTree>
    <p:extLst>
      <p:ext uri="{BB962C8B-B14F-4D97-AF65-F5344CB8AC3E}">
        <p14:creationId xmlns:p14="http://schemas.microsoft.com/office/powerpoint/2010/main" val="3058379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theme" Target="../theme/theme2.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theme" Target="../theme/theme3.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989" r:id="rId12"/>
    <p:sldLayoutId id="2147483990" r:id="rId13"/>
    <p:sldLayoutId id="2147483991" r:id="rId14"/>
    <p:sldLayoutId id="2147483992" r:id="rId15"/>
    <p:sldLayoutId id="2147483993" r:id="rId16"/>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1/10/2022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880" r:id="rId12"/>
    <p:sldLayoutId id="2147483994" r:id="rId13"/>
    <p:sldLayoutId id="2147483995" r:id="rId14"/>
    <p:sldLayoutId id="2147483996" r:id="rId15"/>
    <p:sldLayoutId id="214748399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hyperlink" Target="phim%20tinh%20yeu.wmv"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5.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notesSlide" Target="../notesSlides/notesSlide5.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5.xml"/><Relationship Id="rId5" Type="http://schemas.openxmlformats.org/officeDocument/2006/relationships/image" Target="../media/image30.jpe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8.xml"/><Relationship Id="rId13" Type="http://schemas.openxmlformats.org/officeDocument/2006/relationships/image" Target="../media/image33.png"/><Relationship Id="rId3" Type="http://schemas.openxmlformats.org/officeDocument/2006/relationships/diagramLayout" Target="../diagrams/layout7.xml"/><Relationship Id="rId7" Type="http://schemas.openxmlformats.org/officeDocument/2006/relationships/diagramData" Target="../diagrams/data8.xml"/><Relationship Id="rId12" Type="http://schemas.openxmlformats.org/officeDocument/2006/relationships/image" Target="../media/image32.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10.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s>
</file>

<file path=ppt/slides/_rels/slide30.xml.rels><?xml version="1.0" encoding="UTF-8" standalone="yes"?>
<Relationships xmlns="http://schemas.openxmlformats.org/package/2006/relationships"><Relationship Id="rId8" Type="http://schemas.openxmlformats.org/officeDocument/2006/relationships/diagramData" Target="../diagrams/data14.xml"/><Relationship Id="rId3" Type="http://schemas.openxmlformats.org/officeDocument/2006/relationships/diagramData" Target="../diagrams/data13.xml"/><Relationship Id="rId7" Type="http://schemas.microsoft.com/office/2007/relationships/diagramDrawing" Target="../diagrams/drawing13.xml"/><Relationship Id="rId12" Type="http://schemas.microsoft.com/office/2007/relationships/diagramDrawing" Target="../diagrams/drawing14.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13.xml"/><Relationship Id="rId11" Type="http://schemas.openxmlformats.org/officeDocument/2006/relationships/diagramColors" Target="../diagrams/colors14.xml"/><Relationship Id="rId5" Type="http://schemas.openxmlformats.org/officeDocument/2006/relationships/diagramQuickStyle" Target="../diagrams/quickStyle13.xml"/><Relationship Id="rId10" Type="http://schemas.openxmlformats.org/officeDocument/2006/relationships/diagramQuickStyle" Target="../diagrams/quickStyle14.xml"/><Relationship Id="rId4" Type="http://schemas.openxmlformats.org/officeDocument/2006/relationships/diagramLayout" Target="../diagrams/layout13.xml"/><Relationship Id="rId9" Type="http://schemas.openxmlformats.org/officeDocument/2006/relationships/diagramLayout" Target="../diagrams/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2.xml"/><Relationship Id="rId5" Type="http://schemas.openxmlformats.org/officeDocument/2006/relationships/image" Target="../media/image39.jpeg"/><Relationship Id="rId4" Type="http://schemas.openxmlformats.org/officeDocument/2006/relationships/image" Target="../media/image38.jpeg"/></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8" Type="http://schemas.openxmlformats.org/officeDocument/2006/relationships/diagramLayout" Target="../diagrams/layout16.xml"/><Relationship Id="rId3" Type="http://schemas.openxmlformats.org/officeDocument/2006/relationships/diagramLayout" Target="../diagrams/layout15.xml"/><Relationship Id="rId7" Type="http://schemas.openxmlformats.org/officeDocument/2006/relationships/diagramData" Target="../diagrams/data16.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s>
</file>

<file path=ppt/slides/_rels/slide43.xml.rels><?xml version="1.0" encoding="UTF-8" standalone="yes"?>
<Relationships xmlns="http://schemas.openxmlformats.org/package/2006/relationships"><Relationship Id="rId8" Type="http://schemas.openxmlformats.org/officeDocument/2006/relationships/diagramLayout" Target="../diagrams/layout18.xml"/><Relationship Id="rId13" Type="http://schemas.openxmlformats.org/officeDocument/2006/relationships/diagramLayout" Target="../diagrams/layout19.xml"/><Relationship Id="rId3" Type="http://schemas.openxmlformats.org/officeDocument/2006/relationships/diagramLayout" Target="../diagrams/layout17.xml"/><Relationship Id="rId7" Type="http://schemas.openxmlformats.org/officeDocument/2006/relationships/diagramData" Target="../diagrams/data18.xml"/><Relationship Id="rId12" Type="http://schemas.openxmlformats.org/officeDocument/2006/relationships/diagramData" Target="../diagrams/data19.xml"/><Relationship Id="rId2" Type="http://schemas.openxmlformats.org/officeDocument/2006/relationships/diagramData" Target="../diagrams/data17.xml"/><Relationship Id="rId16" Type="http://schemas.microsoft.com/office/2007/relationships/diagramDrawing" Target="../diagrams/drawing19.xml"/><Relationship Id="rId1" Type="http://schemas.openxmlformats.org/officeDocument/2006/relationships/slideLayout" Target="../slideLayouts/slideLayout2.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5" Type="http://schemas.openxmlformats.org/officeDocument/2006/relationships/diagramColors" Target="../diagrams/colors19.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 Id="rId14" Type="http://schemas.openxmlformats.org/officeDocument/2006/relationships/diagramQuickStyle" Target="../diagrams/quickStyle19.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2.xml"/><Relationship Id="rId4" Type="http://schemas.openxmlformats.org/officeDocument/2006/relationships/image" Target="../media/image43.jpeg"/></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8" Type="http://schemas.openxmlformats.org/officeDocument/2006/relationships/diagramLayout" Target="../diagrams/layout21.xml"/><Relationship Id="rId3" Type="http://schemas.openxmlformats.org/officeDocument/2006/relationships/diagramLayout" Target="../diagrams/layout20.xml"/><Relationship Id="rId7" Type="http://schemas.openxmlformats.org/officeDocument/2006/relationships/diagramData" Target="../diagrams/data21.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5.xml.rels><?xml version="1.0" encoding="UTF-8" standalone="yes"?>
<Relationships xmlns="http://schemas.openxmlformats.org/package/2006/relationships"><Relationship Id="rId8" Type="http://schemas.openxmlformats.org/officeDocument/2006/relationships/diagramData" Target="../diagrams/data26.xml"/><Relationship Id="rId3" Type="http://schemas.openxmlformats.org/officeDocument/2006/relationships/diagramData" Target="../diagrams/data25.xml"/><Relationship Id="rId7" Type="http://schemas.microsoft.com/office/2007/relationships/diagramDrawing" Target="../diagrams/drawing25.xml"/><Relationship Id="rId12" Type="http://schemas.microsoft.com/office/2007/relationships/diagramDrawing" Target="../diagrams/drawing26.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25.xml"/><Relationship Id="rId11" Type="http://schemas.openxmlformats.org/officeDocument/2006/relationships/diagramColors" Target="../diagrams/colors26.xml"/><Relationship Id="rId5" Type="http://schemas.openxmlformats.org/officeDocument/2006/relationships/diagramQuickStyle" Target="../diagrams/quickStyle25.xml"/><Relationship Id="rId10" Type="http://schemas.openxmlformats.org/officeDocument/2006/relationships/diagramQuickStyle" Target="../diagrams/quickStyle26.xml"/><Relationship Id="rId4" Type="http://schemas.openxmlformats.org/officeDocument/2006/relationships/diagramLayout" Target="../diagrams/layout25.xml"/><Relationship Id="rId9" Type="http://schemas.openxmlformats.org/officeDocument/2006/relationships/diagramLayout" Target="../diagrams/layout26.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diagramLayout" Target="../diagrams/layout28.xml"/><Relationship Id="rId3" Type="http://schemas.openxmlformats.org/officeDocument/2006/relationships/diagramLayout" Target="../diagrams/layout27.xml"/><Relationship Id="rId7" Type="http://schemas.openxmlformats.org/officeDocument/2006/relationships/diagramData" Target="../diagrams/data28.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11" Type="http://schemas.microsoft.com/office/2007/relationships/diagramDrawing" Target="../diagrams/drawing28.xml"/><Relationship Id="rId5" Type="http://schemas.openxmlformats.org/officeDocument/2006/relationships/diagramColors" Target="../diagrams/colors27.xml"/><Relationship Id="rId10" Type="http://schemas.openxmlformats.org/officeDocument/2006/relationships/diagramColors" Target="../diagrams/colors28.xml"/><Relationship Id="rId4" Type="http://schemas.openxmlformats.org/officeDocument/2006/relationships/diagramQuickStyle" Target="../diagrams/quickStyle27.xml"/><Relationship Id="rId9" Type="http://schemas.openxmlformats.org/officeDocument/2006/relationships/diagramQuickStyle" Target="../diagrams/quickStyle2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diagramData" Target="../diagrams/data30.xml"/><Relationship Id="rId3" Type="http://schemas.openxmlformats.org/officeDocument/2006/relationships/diagramData" Target="../diagrams/data29.xml"/><Relationship Id="rId7" Type="http://schemas.microsoft.com/office/2007/relationships/diagramDrawing" Target="../diagrams/drawing29.xml"/><Relationship Id="rId12" Type="http://schemas.microsoft.com/office/2007/relationships/diagramDrawing" Target="../diagrams/drawing30.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29.xml"/><Relationship Id="rId11" Type="http://schemas.openxmlformats.org/officeDocument/2006/relationships/diagramColors" Target="../diagrams/colors30.xml"/><Relationship Id="rId5" Type="http://schemas.openxmlformats.org/officeDocument/2006/relationships/diagramQuickStyle" Target="../diagrams/quickStyle29.xml"/><Relationship Id="rId10" Type="http://schemas.openxmlformats.org/officeDocument/2006/relationships/diagramQuickStyle" Target="../diagrams/quickStyle30.xml"/><Relationship Id="rId4" Type="http://schemas.openxmlformats.org/officeDocument/2006/relationships/diagramLayout" Target="../diagrams/layout29.xml"/><Relationship Id="rId9" Type="http://schemas.openxmlformats.org/officeDocument/2006/relationships/diagramLayout" Target="../diagrams/layout30.xml"/></Relationships>
</file>

<file path=ppt/slides/_rels/slide6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8" Type="http://schemas.openxmlformats.org/officeDocument/2006/relationships/diagramData" Target="../diagrams/data32.xml"/><Relationship Id="rId13" Type="http://schemas.openxmlformats.org/officeDocument/2006/relationships/diagramData" Target="../diagrams/data33.xml"/><Relationship Id="rId3" Type="http://schemas.openxmlformats.org/officeDocument/2006/relationships/diagramData" Target="../diagrams/data31.xml"/><Relationship Id="rId7" Type="http://schemas.microsoft.com/office/2007/relationships/diagramDrawing" Target="../diagrams/drawing31.xml"/><Relationship Id="rId12" Type="http://schemas.microsoft.com/office/2007/relationships/diagramDrawing" Target="../diagrams/drawing32.xml"/><Relationship Id="rId17" Type="http://schemas.microsoft.com/office/2007/relationships/diagramDrawing" Target="../diagrams/drawing33.xml"/><Relationship Id="rId2" Type="http://schemas.openxmlformats.org/officeDocument/2006/relationships/image" Target="../media/image6.jpg"/><Relationship Id="rId16" Type="http://schemas.openxmlformats.org/officeDocument/2006/relationships/diagramColors" Target="../diagrams/colors33.xml"/><Relationship Id="rId1" Type="http://schemas.openxmlformats.org/officeDocument/2006/relationships/slideLayout" Target="../slideLayouts/slideLayout2.xml"/><Relationship Id="rId6" Type="http://schemas.openxmlformats.org/officeDocument/2006/relationships/diagramColors" Target="../diagrams/colors31.xml"/><Relationship Id="rId11" Type="http://schemas.openxmlformats.org/officeDocument/2006/relationships/diagramColors" Target="../diagrams/colors32.xml"/><Relationship Id="rId5" Type="http://schemas.openxmlformats.org/officeDocument/2006/relationships/diagramQuickStyle" Target="../diagrams/quickStyle31.xml"/><Relationship Id="rId15" Type="http://schemas.openxmlformats.org/officeDocument/2006/relationships/diagramQuickStyle" Target="../diagrams/quickStyle33.xml"/><Relationship Id="rId10" Type="http://schemas.openxmlformats.org/officeDocument/2006/relationships/diagramQuickStyle" Target="../diagrams/quickStyle32.xml"/><Relationship Id="rId4" Type="http://schemas.openxmlformats.org/officeDocument/2006/relationships/diagramLayout" Target="../diagrams/layout31.xml"/><Relationship Id="rId9" Type="http://schemas.openxmlformats.org/officeDocument/2006/relationships/diagramLayout" Target="../diagrams/layout32.xml"/><Relationship Id="rId14" Type="http://schemas.openxmlformats.org/officeDocument/2006/relationships/diagramLayout" Target="../diagrams/layout3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diagramData" Target="../diagrams/data35.xml"/><Relationship Id="rId13" Type="http://schemas.openxmlformats.org/officeDocument/2006/relationships/diagramData" Target="../diagrams/data36.xml"/><Relationship Id="rId3" Type="http://schemas.openxmlformats.org/officeDocument/2006/relationships/diagramData" Target="../diagrams/data34.xml"/><Relationship Id="rId7" Type="http://schemas.microsoft.com/office/2007/relationships/diagramDrawing" Target="../diagrams/drawing34.xml"/><Relationship Id="rId12" Type="http://schemas.microsoft.com/office/2007/relationships/diagramDrawing" Target="../diagrams/drawing35.xml"/><Relationship Id="rId17" Type="http://schemas.microsoft.com/office/2007/relationships/diagramDrawing" Target="../diagrams/drawing36.xml"/><Relationship Id="rId2" Type="http://schemas.openxmlformats.org/officeDocument/2006/relationships/image" Target="../media/image5.jpg"/><Relationship Id="rId16" Type="http://schemas.openxmlformats.org/officeDocument/2006/relationships/diagramColors" Target="../diagrams/colors36.xml"/><Relationship Id="rId1" Type="http://schemas.openxmlformats.org/officeDocument/2006/relationships/slideLayout" Target="../slideLayouts/slideLayout2.xml"/><Relationship Id="rId6" Type="http://schemas.openxmlformats.org/officeDocument/2006/relationships/diagramColors" Target="../diagrams/colors34.xml"/><Relationship Id="rId11" Type="http://schemas.openxmlformats.org/officeDocument/2006/relationships/diagramColors" Target="../diagrams/colors35.xml"/><Relationship Id="rId5" Type="http://schemas.openxmlformats.org/officeDocument/2006/relationships/diagramQuickStyle" Target="../diagrams/quickStyle34.xml"/><Relationship Id="rId15" Type="http://schemas.openxmlformats.org/officeDocument/2006/relationships/diagramQuickStyle" Target="../diagrams/quickStyle36.xml"/><Relationship Id="rId10" Type="http://schemas.openxmlformats.org/officeDocument/2006/relationships/diagramQuickStyle" Target="../diagrams/quickStyle35.xml"/><Relationship Id="rId4" Type="http://schemas.openxmlformats.org/officeDocument/2006/relationships/diagramLayout" Target="../diagrams/layout34.xml"/><Relationship Id="rId9" Type="http://schemas.openxmlformats.org/officeDocument/2006/relationships/diagramLayout" Target="../diagrams/layout35.xml"/><Relationship Id="rId14" Type="http://schemas.openxmlformats.org/officeDocument/2006/relationships/diagramLayout" Target="../diagrams/layout36.xml"/></Relationships>
</file>

<file path=ppt/slides/_rels/slide6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diagramData" Target="../diagrams/data38.xml"/><Relationship Id="rId3" Type="http://schemas.openxmlformats.org/officeDocument/2006/relationships/diagramData" Target="../diagrams/data37.xml"/><Relationship Id="rId7" Type="http://schemas.microsoft.com/office/2007/relationships/diagramDrawing" Target="../diagrams/drawing37.xml"/><Relationship Id="rId12" Type="http://schemas.microsoft.com/office/2007/relationships/diagramDrawing" Target="../diagrams/drawing38.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37.xml"/><Relationship Id="rId11" Type="http://schemas.openxmlformats.org/officeDocument/2006/relationships/diagramColors" Target="../diagrams/colors38.xml"/><Relationship Id="rId5" Type="http://schemas.openxmlformats.org/officeDocument/2006/relationships/diagramQuickStyle" Target="../diagrams/quickStyle37.xml"/><Relationship Id="rId10" Type="http://schemas.openxmlformats.org/officeDocument/2006/relationships/diagramQuickStyle" Target="../diagrams/quickStyle38.xml"/><Relationship Id="rId4" Type="http://schemas.openxmlformats.org/officeDocument/2006/relationships/diagramLayout" Target="../diagrams/layout37.xml"/><Relationship Id="rId9" Type="http://schemas.openxmlformats.org/officeDocument/2006/relationships/diagramLayout" Target="../diagrams/layout38.xml"/></Relationships>
</file>

<file path=ppt/slides/_rels/slide73.xml.rels><?xml version="1.0" encoding="UTF-8" standalone="yes"?>
<Relationships xmlns="http://schemas.openxmlformats.org/package/2006/relationships"><Relationship Id="rId8" Type="http://schemas.openxmlformats.org/officeDocument/2006/relationships/diagramData" Target="../diagrams/data40.xml"/><Relationship Id="rId3" Type="http://schemas.openxmlformats.org/officeDocument/2006/relationships/diagramData" Target="../diagrams/data39.xml"/><Relationship Id="rId7" Type="http://schemas.microsoft.com/office/2007/relationships/diagramDrawing" Target="../diagrams/drawing39.xml"/><Relationship Id="rId12" Type="http://schemas.microsoft.com/office/2007/relationships/diagramDrawing" Target="../diagrams/drawing40.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39.xml"/><Relationship Id="rId11" Type="http://schemas.openxmlformats.org/officeDocument/2006/relationships/diagramColors" Target="../diagrams/colors40.xml"/><Relationship Id="rId5" Type="http://schemas.openxmlformats.org/officeDocument/2006/relationships/diagramQuickStyle" Target="../diagrams/quickStyle39.xml"/><Relationship Id="rId10" Type="http://schemas.openxmlformats.org/officeDocument/2006/relationships/diagramQuickStyle" Target="../diagrams/quickStyle40.xml"/><Relationship Id="rId4" Type="http://schemas.openxmlformats.org/officeDocument/2006/relationships/diagramLayout" Target="../diagrams/layout39.xml"/><Relationship Id="rId9" Type="http://schemas.openxmlformats.org/officeDocument/2006/relationships/diagramLayout" Target="../diagrams/layout40.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8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89.xml.rels><?xml version="1.0" encoding="UTF-8" standalone="yes"?>
<Relationships xmlns="http://schemas.openxmlformats.org/package/2006/relationships"><Relationship Id="rId8" Type="http://schemas.openxmlformats.org/officeDocument/2006/relationships/diagramLayout" Target="../diagrams/layout42.xml"/><Relationship Id="rId3" Type="http://schemas.openxmlformats.org/officeDocument/2006/relationships/diagramLayout" Target="../diagrams/layout41.xml"/><Relationship Id="rId7" Type="http://schemas.openxmlformats.org/officeDocument/2006/relationships/diagramData" Target="../diagrams/data42.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11" Type="http://schemas.microsoft.com/office/2007/relationships/diagramDrawing" Target="../diagrams/drawing42.xml"/><Relationship Id="rId5" Type="http://schemas.openxmlformats.org/officeDocument/2006/relationships/diagramColors" Target="../diagrams/colors41.xml"/><Relationship Id="rId10" Type="http://schemas.openxmlformats.org/officeDocument/2006/relationships/diagramColors" Target="../diagrams/colors42.xml"/><Relationship Id="rId4" Type="http://schemas.openxmlformats.org/officeDocument/2006/relationships/diagramQuickStyle" Target="../diagrams/quickStyle41.xml"/><Relationship Id="rId9" Type="http://schemas.openxmlformats.org/officeDocument/2006/relationships/diagramQuickStyle" Target="../diagrams/quickStyle42.xml"/></Relationships>
</file>

<file path=ppt/slides/_rels/slide9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8" Type="http://schemas.openxmlformats.org/officeDocument/2006/relationships/diagramData" Target="../diagrams/data45.xml"/><Relationship Id="rId13" Type="http://schemas.openxmlformats.org/officeDocument/2006/relationships/diagramData" Target="../diagrams/data46.xml"/><Relationship Id="rId3" Type="http://schemas.openxmlformats.org/officeDocument/2006/relationships/diagramData" Target="../diagrams/data44.xml"/><Relationship Id="rId7" Type="http://schemas.microsoft.com/office/2007/relationships/diagramDrawing" Target="../diagrams/drawing44.xml"/><Relationship Id="rId12" Type="http://schemas.microsoft.com/office/2007/relationships/diagramDrawing" Target="../diagrams/drawing45.xml"/><Relationship Id="rId17" Type="http://schemas.microsoft.com/office/2007/relationships/diagramDrawing" Target="../diagrams/drawing46.xml"/><Relationship Id="rId2" Type="http://schemas.openxmlformats.org/officeDocument/2006/relationships/image" Target="../media/image5.jpg"/><Relationship Id="rId16" Type="http://schemas.openxmlformats.org/officeDocument/2006/relationships/diagramColors" Target="../diagrams/colors46.xml"/><Relationship Id="rId1" Type="http://schemas.openxmlformats.org/officeDocument/2006/relationships/slideLayout" Target="../slideLayouts/slideLayout2.xml"/><Relationship Id="rId6" Type="http://schemas.openxmlformats.org/officeDocument/2006/relationships/diagramColors" Target="../diagrams/colors44.xml"/><Relationship Id="rId11" Type="http://schemas.openxmlformats.org/officeDocument/2006/relationships/diagramColors" Target="../diagrams/colors45.xml"/><Relationship Id="rId5" Type="http://schemas.openxmlformats.org/officeDocument/2006/relationships/diagramQuickStyle" Target="../diagrams/quickStyle44.xml"/><Relationship Id="rId15" Type="http://schemas.openxmlformats.org/officeDocument/2006/relationships/diagramQuickStyle" Target="../diagrams/quickStyle46.xml"/><Relationship Id="rId10" Type="http://schemas.openxmlformats.org/officeDocument/2006/relationships/diagramQuickStyle" Target="../diagrams/quickStyle45.xml"/><Relationship Id="rId4" Type="http://schemas.openxmlformats.org/officeDocument/2006/relationships/diagramLayout" Target="../diagrams/layout44.xml"/><Relationship Id="rId9" Type="http://schemas.openxmlformats.org/officeDocument/2006/relationships/diagramLayout" Target="../diagrams/layout45.xml"/><Relationship Id="rId14" Type="http://schemas.openxmlformats.org/officeDocument/2006/relationships/diagramLayout" Target="../diagrams/layout46.xml"/></Relationships>
</file>

<file path=ppt/slides/_rels/slide95.xml.rels><?xml version="1.0" encoding="UTF-8" standalone="yes"?>
<Relationships xmlns="http://schemas.openxmlformats.org/package/2006/relationships"><Relationship Id="rId8" Type="http://schemas.openxmlformats.org/officeDocument/2006/relationships/diagramData" Target="../diagrams/data48.xml"/><Relationship Id="rId13" Type="http://schemas.openxmlformats.org/officeDocument/2006/relationships/diagramData" Target="../diagrams/data49.xml"/><Relationship Id="rId3" Type="http://schemas.openxmlformats.org/officeDocument/2006/relationships/diagramData" Target="../diagrams/data47.xml"/><Relationship Id="rId7" Type="http://schemas.microsoft.com/office/2007/relationships/diagramDrawing" Target="../diagrams/drawing47.xml"/><Relationship Id="rId12" Type="http://schemas.microsoft.com/office/2007/relationships/diagramDrawing" Target="../diagrams/drawing48.xml"/><Relationship Id="rId17" Type="http://schemas.microsoft.com/office/2007/relationships/diagramDrawing" Target="../diagrams/drawing49.xml"/><Relationship Id="rId2" Type="http://schemas.openxmlformats.org/officeDocument/2006/relationships/image" Target="../media/image5.jpg"/><Relationship Id="rId16" Type="http://schemas.openxmlformats.org/officeDocument/2006/relationships/diagramColors" Target="../diagrams/colors49.xml"/><Relationship Id="rId1" Type="http://schemas.openxmlformats.org/officeDocument/2006/relationships/slideLayout" Target="../slideLayouts/slideLayout2.xml"/><Relationship Id="rId6" Type="http://schemas.openxmlformats.org/officeDocument/2006/relationships/diagramColors" Target="../diagrams/colors47.xml"/><Relationship Id="rId11" Type="http://schemas.openxmlformats.org/officeDocument/2006/relationships/diagramColors" Target="../diagrams/colors48.xml"/><Relationship Id="rId5" Type="http://schemas.openxmlformats.org/officeDocument/2006/relationships/diagramQuickStyle" Target="../diagrams/quickStyle47.xml"/><Relationship Id="rId15" Type="http://schemas.openxmlformats.org/officeDocument/2006/relationships/diagramQuickStyle" Target="../diagrams/quickStyle49.xml"/><Relationship Id="rId10" Type="http://schemas.openxmlformats.org/officeDocument/2006/relationships/diagramQuickStyle" Target="../diagrams/quickStyle48.xml"/><Relationship Id="rId4" Type="http://schemas.openxmlformats.org/officeDocument/2006/relationships/diagramLayout" Target="../diagrams/layout47.xml"/><Relationship Id="rId9" Type="http://schemas.openxmlformats.org/officeDocument/2006/relationships/diagramLayout" Target="../diagrams/layout48.xml"/><Relationship Id="rId14" Type="http://schemas.openxmlformats.org/officeDocument/2006/relationships/diagramLayout" Target="../diagrams/layout49.xml"/></Relationships>
</file>

<file path=ppt/slides/_rels/slide9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2.xml"/><Relationship Id="rId1" Type="http://schemas.openxmlformats.org/officeDocument/2006/relationships/slideLayout" Target="../slideLayouts/slideLayout39.xml"/><Relationship Id="rId4" Type="http://schemas.openxmlformats.org/officeDocument/2006/relationships/image" Target="../media/image71.png"/></Relationships>
</file>

<file path=ppt/slides/_rels/slide101.xml.rels><?xml version="1.0" encoding="UTF-8" standalone="yes"?>
<Relationships xmlns="http://schemas.openxmlformats.org/package/2006/relationships"><Relationship Id="rId8" Type="http://schemas.openxmlformats.org/officeDocument/2006/relationships/diagramLayout" Target="../diagrams/layout51.xml"/><Relationship Id="rId3" Type="http://schemas.openxmlformats.org/officeDocument/2006/relationships/diagramLayout" Target="../diagrams/layout50.xml"/><Relationship Id="rId7" Type="http://schemas.openxmlformats.org/officeDocument/2006/relationships/diagramData" Target="../diagrams/data51.xml"/><Relationship Id="rId2" Type="http://schemas.openxmlformats.org/officeDocument/2006/relationships/diagramData" Target="../diagrams/data50.xml"/><Relationship Id="rId1" Type="http://schemas.openxmlformats.org/officeDocument/2006/relationships/slideLayout" Target="../slideLayouts/slideLayout28.xml"/><Relationship Id="rId6" Type="http://schemas.microsoft.com/office/2007/relationships/diagramDrawing" Target="../diagrams/drawing50.xml"/><Relationship Id="rId11" Type="http://schemas.microsoft.com/office/2007/relationships/diagramDrawing" Target="../diagrams/drawing51.xml"/><Relationship Id="rId5" Type="http://schemas.openxmlformats.org/officeDocument/2006/relationships/diagramColors" Target="../diagrams/colors50.xml"/><Relationship Id="rId10" Type="http://schemas.openxmlformats.org/officeDocument/2006/relationships/diagramColors" Target="../diagrams/colors51.xml"/><Relationship Id="rId4" Type="http://schemas.openxmlformats.org/officeDocument/2006/relationships/diagramQuickStyle" Target="../diagrams/quickStyle50.xml"/><Relationship Id="rId9" Type="http://schemas.openxmlformats.org/officeDocument/2006/relationships/diagramQuickStyle" Target="../diagrams/quickStyle5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0.xml"/></Relationships>
</file>

<file path=ppt/slides/_rels/slide10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10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5.xml"/><Relationship Id="rId1" Type="http://schemas.openxmlformats.org/officeDocument/2006/relationships/slideLayout" Target="../slideLayouts/slideLayout41.xml"/></Relationships>
</file>

<file path=ppt/slides/_rels/slide10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png"/><Relationship Id="rId1" Type="http://schemas.openxmlformats.org/officeDocument/2006/relationships/slideLayout" Target="../slideLayouts/slideLayout28.xml"/></Relationships>
</file>

<file path=ppt/slides/_rels/slide10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6.xml"/><Relationship Id="rId1" Type="http://schemas.openxmlformats.org/officeDocument/2006/relationships/slideLayout" Target="../slideLayouts/slideLayout41.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8.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10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7.xml"/><Relationship Id="rId1" Type="http://schemas.openxmlformats.org/officeDocument/2006/relationships/slideLayout" Target="../slideLayouts/slideLayout4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notesSlide" Target="../notesSlides/notesSlide19.xml"/><Relationship Id="rId1" Type="http://schemas.openxmlformats.org/officeDocument/2006/relationships/slideLayout" Target="../slideLayouts/slideLayout28.xml"/></Relationships>
</file>

<file path=ppt/slides/_rels/slide114.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6.jpe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3</a:t>
            </a: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2</a:t>
            </a: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45402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1</a:t>
            </a: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err="1" smtClean="0">
                <a:solidFill>
                  <a:srgbClr val="0000FF"/>
                </a:solidFill>
                <a:latin typeface="Times New Roman" panose="02020603050405020304" pitchFamily="18" charset="0"/>
                <a:cs typeface="Calibri" panose="020F0502020204030204" pitchFamily="34" charset="0"/>
              </a:rPr>
              <a:t>Khái</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niệm</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chủ</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nghĩa</a:t>
            </a:r>
            <a:r>
              <a:rPr lang="en-US" altLang="en-US" sz="3735" dirty="0" smtClean="0">
                <a:solidFill>
                  <a:srgbClr val="0000FF"/>
                </a:solidFill>
                <a:latin typeface="Times New Roman" panose="02020603050405020304" pitchFamily="18" charset="0"/>
                <a:cs typeface="Calibri" panose="020F0502020204030204" pitchFamily="34" charset="0"/>
              </a:rPr>
              <a:t> </a:t>
            </a:r>
            <a:r>
              <a:rPr lang="en-US" altLang="en-US" sz="3735" dirty="0" err="1" smtClean="0">
                <a:solidFill>
                  <a:srgbClr val="0000FF"/>
                </a:solidFill>
                <a:latin typeface="Times New Roman" panose="02020603050405020304" pitchFamily="18" charset="0"/>
                <a:cs typeface="Calibri" panose="020F0502020204030204" pitchFamily="34" charset="0"/>
              </a:rPr>
              <a:t>Mác</a:t>
            </a:r>
            <a:r>
              <a:rPr lang="en-US" altLang="en-US" sz="3735" dirty="0" smtClean="0">
                <a:solidFill>
                  <a:srgbClr val="0000FF"/>
                </a:solidFill>
                <a:latin typeface="Times New Roman" panose="02020603050405020304" pitchFamily="18" charset="0"/>
                <a:cs typeface="Calibri" panose="020F0502020204030204" pitchFamily="34" charset="0"/>
              </a:rPr>
              <a:t> – </a:t>
            </a:r>
            <a:r>
              <a:rPr lang="en-US" altLang="en-US" sz="3735" dirty="0" err="1" smtClean="0">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984819460"/>
      </p:ext>
    </p:extLst>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2569293"/>
          </a:xfrm>
        </p:spPr>
        <p:txBody>
          <a:bodyPr vert="horz" wrap="square" lIns="121920" tIns="60960" rIns="121920" bIns="60960" anchor="t"/>
          <a:lstStyle/>
          <a:p>
            <a:pPr marL="0" indent="0" algn="just">
              <a:buNone/>
            </a:pPr>
            <a:r>
              <a:rPr lang="en-US" sz="2400" smtClean="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Chủ nghĩa Mác-Lênin là hệ thống lý luận thống nhất được cấu thành từ ba bộ phận lý luận cơ bản là triết học Mác-Lênin, kinh tế chính trị học Mác-Lênin và chủ nghĩa xã hội khoa học. 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a:t>
            </a:r>
            <a:endParaRPr lang="en-US" sz="1800" dirty="0">
              <a:latin typeface="Times New Roman" panose="02020603050405020304" pitchFamily="18" charset="0"/>
              <a:cs typeface="Times New Roman" panose="02020603050405020304" pitchFamily="18" charset="0"/>
            </a:endParaRPr>
          </a:p>
        </p:txBody>
      </p:sp>
      <p:sp>
        <p:nvSpPr>
          <p:cNvPr id="10" name="Title 3"/>
          <p:cNvSpPr>
            <a:spLocks noGrp="1"/>
          </p:cNvSpPr>
          <p:nvPr>
            <p:ph type="title"/>
          </p:nvPr>
        </p:nvSpPr>
        <p:spPr bwMode="auto">
          <a:xfrm>
            <a:off x="174978" y="202988"/>
            <a:ext cx="6761153" cy="1264043"/>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2400" b="1" dirty="0" smtClean="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KHÁI NIỆM CHỦ NGHĨA MÁC – LÊNIN</a:t>
            </a:r>
            <a:endParaRPr lang="en-US" altLang="x-none" sz="2400"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
        <p:nvSpPr>
          <p:cNvPr id="9" name="Title 3"/>
          <p:cNvSpPr txBox="1">
            <a:spLocks/>
          </p:cNvSpPr>
          <p:nvPr/>
        </p:nvSpPr>
        <p:spPr bwMode="auto">
          <a:xfrm>
            <a:off x="115581" y="1618943"/>
            <a:ext cx="6761153" cy="1091108"/>
          </a:xfrm>
          <a:prstGeom prst="roundRect">
            <a:avLst/>
          </a:prstGeom>
          <a:gradFill rotWithShape="1">
            <a:gsLst>
              <a:gs pos="0">
                <a:schemeClr val="bg1"/>
              </a:gs>
              <a:gs pos="80000">
                <a:schemeClr val="bg1"/>
              </a:gs>
              <a:gs pos="100000">
                <a:schemeClr val="bg1"/>
              </a:gs>
            </a:gsLst>
            <a:lin ang="16200000" scaled="0"/>
          </a:gradFill>
          <a:ln w="9525" cmpd="sng">
            <a:noFill/>
            <a:prstDash val="solid"/>
            <a:miter lim="800000"/>
          </a:ln>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lvl1pPr algn="ctr" rtl="0" eaLnBrk="0" fontAlgn="base" hangingPunct="0">
              <a:spcBef>
                <a:spcPct val="0"/>
              </a:spcBef>
              <a:spcAft>
                <a:spcPct val="0"/>
              </a:spcAft>
              <a:defRPr sz="4400">
                <a:solidFill>
                  <a:schemeClr val="lt1"/>
                </a:solidFill>
                <a:latin typeface="+mn-lt"/>
                <a:ea typeface="+mn-ea"/>
                <a:cs typeface="+mn-cs"/>
              </a:defRPr>
            </a:lvl1pPr>
            <a:lvl2pPr algn="ctr" rtl="0" eaLnBrk="0" fontAlgn="base" hangingPunct="0">
              <a:spcBef>
                <a:spcPct val="0"/>
              </a:spcBef>
              <a:spcAft>
                <a:spcPct val="0"/>
              </a:spcAft>
              <a:defRPr sz="4400">
                <a:solidFill>
                  <a:schemeClr val="lt1"/>
                </a:solidFill>
                <a:latin typeface="+mn-lt"/>
                <a:ea typeface="+mn-ea"/>
                <a:cs typeface="+mn-cs"/>
              </a:defRPr>
            </a:lvl2pPr>
            <a:lvl3pPr algn="ctr" rtl="0" eaLnBrk="0" fontAlgn="base" hangingPunct="0">
              <a:spcBef>
                <a:spcPct val="0"/>
              </a:spcBef>
              <a:spcAft>
                <a:spcPct val="0"/>
              </a:spcAft>
              <a:defRPr sz="4400">
                <a:solidFill>
                  <a:schemeClr val="lt1"/>
                </a:solidFill>
                <a:latin typeface="+mn-lt"/>
                <a:ea typeface="+mn-ea"/>
                <a:cs typeface="+mn-cs"/>
              </a:defRPr>
            </a:lvl3pPr>
            <a:lvl4pPr algn="ctr" rtl="0" eaLnBrk="0" fontAlgn="base" hangingPunct="0">
              <a:spcBef>
                <a:spcPct val="0"/>
              </a:spcBef>
              <a:spcAft>
                <a:spcPct val="0"/>
              </a:spcAft>
              <a:defRPr sz="4400">
                <a:solidFill>
                  <a:schemeClr val="lt1"/>
                </a:solidFill>
                <a:latin typeface="+mn-lt"/>
                <a:ea typeface="+mn-ea"/>
                <a:cs typeface="+mn-cs"/>
              </a:defRPr>
            </a:lvl4pPr>
            <a:lvl5pPr algn="ctr" rtl="0" eaLnBrk="0" fontAlgn="base" hangingPunct="0">
              <a:spcBef>
                <a:spcPct val="0"/>
              </a:spcBef>
              <a:spcAft>
                <a:spcPct val="0"/>
              </a:spcAft>
              <a:defRPr sz="4400">
                <a:solidFill>
                  <a:schemeClr val="lt1"/>
                </a:solidFill>
                <a:latin typeface="+mn-lt"/>
                <a:ea typeface="+mn-ea"/>
                <a:cs typeface="+mn-cs"/>
              </a:defRPr>
            </a:lvl5pPr>
            <a:lvl6pPr marL="457200" algn="ctr" rtl="0" fontAlgn="base">
              <a:spcBef>
                <a:spcPct val="0"/>
              </a:spcBef>
              <a:spcAft>
                <a:spcPct val="0"/>
              </a:spcAft>
              <a:defRPr sz="4400">
                <a:solidFill>
                  <a:schemeClr val="lt1"/>
                </a:solidFill>
                <a:latin typeface="+mn-lt"/>
                <a:ea typeface="+mn-ea"/>
                <a:cs typeface="+mn-cs"/>
              </a:defRPr>
            </a:lvl6pPr>
            <a:lvl7pPr marL="914400" algn="ctr" rtl="0" fontAlgn="base">
              <a:spcBef>
                <a:spcPct val="0"/>
              </a:spcBef>
              <a:spcAft>
                <a:spcPct val="0"/>
              </a:spcAft>
              <a:defRPr sz="4400">
                <a:solidFill>
                  <a:schemeClr val="lt1"/>
                </a:solidFill>
                <a:latin typeface="+mn-lt"/>
                <a:ea typeface="+mn-ea"/>
                <a:cs typeface="+mn-cs"/>
              </a:defRPr>
            </a:lvl7pPr>
            <a:lvl8pPr marL="1371600" algn="ctr" rtl="0" fontAlgn="base">
              <a:spcBef>
                <a:spcPct val="0"/>
              </a:spcBef>
              <a:spcAft>
                <a:spcPct val="0"/>
              </a:spcAft>
              <a:defRPr sz="4400">
                <a:solidFill>
                  <a:schemeClr val="lt1"/>
                </a:solidFill>
                <a:latin typeface="+mn-lt"/>
                <a:ea typeface="+mn-ea"/>
                <a:cs typeface="+mn-cs"/>
              </a:defRPr>
            </a:lvl8pPr>
            <a:lvl9pPr marL="1828800" algn="ctr" rtl="0" fontAlgn="base">
              <a:spcBef>
                <a:spcPct val="0"/>
              </a:spcBef>
              <a:spcAft>
                <a:spcPct val="0"/>
              </a:spcAft>
              <a:defRPr sz="4400">
                <a:solidFill>
                  <a:schemeClr val="lt1"/>
                </a:solidFill>
                <a:latin typeface="+mn-lt"/>
                <a:ea typeface="+mn-ea"/>
                <a:cs typeface="+mn-cs"/>
              </a:defRPr>
            </a:lvl9pPr>
          </a:lstStyle>
          <a:p>
            <a:r>
              <a:rPr lang="en-US" altLang="x-none" sz="2400" b="1" i="1" kern="0" dirty="0" smtClean="0">
                <a:solidFill>
                  <a:srgbClr val="FF0000"/>
                </a:solidFill>
                <a:latin typeface="Times New Roman" panose="02020603050405020304" pitchFamily="18" charset="0"/>
                <a:cs typeface="Times New Roman" panose="02020603050405020304" pitchFamily="18" charset="0"/>
              </a:rPr>
              <a:t>1.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Khái</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niệm</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và</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nguồn</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gốc</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hình</a:t>
            </a:r>
            <a:r>
              <a:rPr lang="en-US" altLang="x-none" sz="2400" b="1" i="1" kern="0" dirty="0" smtClean="0">
                <a:solidFill>
                  <a:srgbClr val="FF0000"/>
                </a:solidFill>
                <a:latin typeface="Times New Roman" panose="02020603050405020304" pitchFamily="18" charset="0"/>
                <a:cs typeface="Times New Roman" panose="02020603050405020304" pitchFamily="18" charset="0"/>
              </a:rPr>
              <a:t> </a:t>
            </a:r>
            <a:r>
              <a:rPr lang="en-US" altLang="x-none" sz="2400" b="1" i="1" kern="0" dirty="0" err="1" smtClean="0">
                <a:solidFill>
                  <a:srgbClr val="FF0000"/>
                </a:solidFill>
                <a:latin typeface="Times New Roman" panose="02020603050405020304" pitchFamily="18" charset="0"/>
                <a:cs typeface="Times New Roman" panose="02020603050405020304" pitchFamily="18" charset="0"/>
              </a:rPr>
              <a:t>thành</a:t>
            </a:r>
            <a:endParaRPr lang="en-US" altLang="x-none" sz="2400" b="1" i="1" kern="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46159026"/>
      </p:ext>
    </p:extLst>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2088" y="2401888"/>
            <a:ext cx="6048375" cy="3835400"/>
          </a:xfrm>
        </p:spPr>
        <p:txBody>
          <a:bodyPr/>
          <a:lstStyle/>
          <a:p>
            <a:pPr algn="just" eaLnBrk="1" hangingPunct="1">
              <a:buFontTx/>
              <a:buNone/>
              <a:defRPr/>
            </a:pPr>
            <a:r>
              <a:rPr lang="en-US" altLang="en-US" smtClean="0">
                <a:solidFill>
                  <a:schemeClr val="tx1">
                    <a:lumMod val="50000"/>
                  </a:schemeClr>
                </a:solidFill>
                <a:latin typeface="Times New Roman" panose="02020603050405020304" pitchFamily="18" charset="0"/>
                <a:cs typeface="Times New Roman" panose="02020603050405020304" pitchFamily="18" charset="0"/>
              </a:rPr>
              <a:t>	</a:t>
            </a:r>
            <a:r>
              <a:rPr lang="en-US" altLang="en-US" sz="2400" smtClean="0">
                <a:solidFill>
                  <a:schemeClr val="tx1">
                    <a:lumMod val="50000"/>
                  </a:schemeClr>
                </a:solidFill>
                <a:latin typeface="Times New Roman" panose="02020603050405020304" pitchFamily="18" charset="0"/>
                <a:cs typeface="Times New Roman" panose="02020603050405020304" pitchFamily="18" charset="0"/>
              </a:rPr>
              <a:t>	- Những </a:t>
            </a:r>
            <a:r>
              <a:rPr lang="en-US" altLang="en-US" sz="2400">
                <a:solidFill>
                  <a:schemeClr val="tx1">
                    <a:lumMod val="50000"/>
                  </a:schemeClr>
                </a:solidFill>
                <a:latin typeface="Times New Roman" panose="02020603050405020304" pitchFamily="18" charset="0"/>
                <a:cs typeface="Times New Roman" panose="02020603050405020304" pitchFamily="18" charset="0"/>
              </a:rPr>
              <a:t>năm 40 của thế kỷ XIX: PTSX TBCN phát triển gắn liền với sự ra đời và lớn mạnh của nền đại công </a:t>
            </a:r>
            <a:r>
              <a:rPr lang="en-US" altLang="en-US" sz="2400" smtClean="0">
                <a:solidFill>
                  <a:schemeClr val="tx1">
                    <a:lumMod val="50000"/>
                  </a:schemeClr>
                </a:solidFill>
                <a:latin typeface="Times New Roman" panose="02020603050405020304" pitchFamily="18" charset="0"/>
                <a:cs typeface="Times New Roman" panose="02020603050405020304" pitchFamily="18" charset="0"/>
              </a:rPr>
              <a:t>nghiệp</a:t>
            </a:r>
          </a:p>
          <a:p>
            <a:pPr algn="just" eaLnBrk="1" hangingPunct="1">
              <a:buFontTx/>
              <a:buNone/>
              <a:defRPr/>
            </a:pPr>
            <a:endParaRPr lang="en-US" altLang="en-US" sz="2400">
              <a:solidFill>
                <a:schemeClr val="tx1">
                  <a:lumMod val="50000"/>
                </a:schemeClr>
              </a:solidFill>
              <a:latin typeface="Times New Roman" panose="02020603050405020304" pitchFamily="18" charset="0"/>
              <a:cs typeface="Times New Roman" panose="02020603050405020304" pitchFamily="18" charset="0"/>
            </a:endParaRPr>
          </a:p>
          <a:p>
            <a:pPr algn="just" eaLnBrk="1" hangingPunct="1">
              <a:buFontTx/>
              <a:buNone/>
              <a:defRPr/>
            </a:pPr>
            <a:r>
              <a:rPr lang="en-US" sz="2400">
                <a:solidFill>
                  <a:schemeClr val="tx1">
                    <a:lumMod val="50000"/>
                  </a:schemeClr>
                </a:solidFill>
                <a:latin typeface="Times New Roman" panose="02020603050405020304" pitchFamily="18" charset="0"/>
                <a:cs typeface="Times New Roman" panose="02020603050405020304" pitchFamily="18" charset="0"/>
              </a:rPr>
              <a:t> </a:t>
            </a:r>
            <a:r>
              <a:rPr lang="en-US" sz="2400" smtClean="0">
                <a:solidFill>
                  <a:schemeClr val="tx1">
                    <a:lumMod val="50000"/>
                  </a:schemeClr>
                </a:solidFill>
                <a:latin typeface="Times New Roman" panose="02020603050405020304" pitchFamily="18" charset="0"/>
                <a:cs typeface="Times New Roman" panose="02020603050405020304" pitchFamily="18" charset="0"/>
              </a:rPr>
              <a:t> 		</a:t>
            </a:r>
            <a:r>
              <a:rPr lang="en-US" sz="2400" i="1" smtClean="0">
                <a:solidFill>
                  <a:schemeClr val="tx1">
                    <a:lumMod val="50000"/>
                  </a:schemeClr>
                </a:solidFill>
                <a:latin typeface="Times New Roman" panose="02020603050405020304" pitchFamily="18" charset="0"/>
                <a:cs typeface="Times New Roman" panose="02020603050405020304" pitchFamily="18" charset="0"/>
              </a:rPr>
              <a:t>GCTS trong quá trình thống trị giai cấp chưa đầy một thế kỷ đã tạo ra một LLSX  nhiều hơn và đồ sộ hơn LLSX của tất cả các thế hệ trước cộng lại – C.Mác – Ph. Ăngghen.</a:t>
            </a:r>
          </a:p>
          <a:p>
            <a:pPr algn="just" eaLnBrk="1" hangingPunct="1">
              <a:buFont typeface="Arial" panose="020B0604020202020204" pitchFamily="34" charset="0"/>
              <a:buNone/>
              <a:defRPr/>
            </a:pPr>
            <a:r>
              <a:rPr lang="en-US" sz="2400" i="1">
                <a:solidFill>
                  <a:schemeClr val="tx1">
                    <a:lumMod val="50000"/>
                  </a:schemeClr>
                </a:solidFill>
                <a:latin typeface="Times New Roman" panose="02020603050405020304" pitchFamily="18" charset="0"/>
                <a:cs typeface="Times New Roman" panose="02020603050405020304" pitchFamily="18" charset="0"/>
              </a:rPr>
              <a:t>	</a:t>
            </a: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smtClean="0">
              <a:solidFill>
                <a:schemeClr val="tx1">
                  <a:lumMod val="50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a:p>
        </p:txBody>
      </p:sp>
      <p:sp useBgFill="1">
        <p:nvSpPr>
          <p:cNvPr id="5" name="Title 4">
            <a:extLst>
              <a:ext uri="{FF2B5EF4-FFF2-40B4-BE49-F238E27FC236}">
                <a16:creationId xmlns:a16="http://schemas.microsoft.com/office/drawing/2014/main" id="{F869A696-2B46-4631-84F6-A507DBB7092C}"/>
              </a:ext>
            </a:extLst>
          </p:cNvPr>
          <p:cNvSpPr>
            <a:spLocks noGrp="1"/>
          </p:cNvSpPr>
          <p:nvPr>
            <p:ph type="title"/>
          </p:nvPr>
        </p:nvSpPr>
        <p:spPr>
          <a:xfrm>
            <a:off x="609600" y="184419"/>
            <a:ext cx="10972800" cy="1323439"/>
          </a:xfrm>
          <a:ln w="28575">
            <a:noFill/>
          </a:ln>
        </p:spPr>
        <p:txBody>
          <a:bodyPr>
            <a:spAutoFit/>
          </a:bodyPr>
          <a:lstStyle/>
          <a:p>
            <a:pPr marL="0" indent="0">
              <a:buFontTx/>
              <a:buNone/>
              <a:defRPr/>
            </a:pPr>
            <a:r>
              <a:rPr lang="nl-NL" sz="2400" b="1" smtClean="0">
                <a:solidFill>
                  <a:srgbClr val="0000FF"/>
                </a:solidFill>
                <a:latin typeface="Times New Roman" panose="02020603050405020304" pitchFamily="18" charset="0"/>
                <a:cs typeface="Times New Roman" panose="02020603050405020304" pitchFamily="18" charset="0"/>
              </a:rPr>
              <a:t>I</a:t>
            </a:r>
            <a:r>
              <a:rPr lang="nl-NL" sz="3200" b="1" smtClean="0">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smtClean="0">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smtClean="0">
                <a:solidFill>
                  <a:srgbClr val="0000FF"/>
                </a:solidFill>
                <a:latin typeface="Times New Roman" panose="02020603050405020304" pitchFamily="18" charset="0"/>
                <a:cs typeface="Times New Roman" panose="02020603050405020304" pitchFamily="18" charset="0"/>
              </a:rPr>
              <a:t> </a:t>
            </a:r>
            <a:r>
              <a:rPr lang="en-US" altLang="en-US" sz="2400" b="1" i="1" smtClean="0">
                <a:latin typeface="Times New Roman" panose="02020603050405020304" pitchFamily="18" charset="0"/>
                <a:cs typeface="Times New Roman" panose="02020603050405020304" pitchFamily="18" charset="0"/>
              </a:rPr>
              <a:t>Nguồn </a:t>
            </a:r>
            <a:r>
              <a:rPr lang="en-US" altLang="en-US" sz="2400" b="1" i="1">
                <a:latin typeface="Times New Roman" panose="02020603050405020304" pitchFamily="18" charset="0"/>
                <a:cs typeface="Times New Roman" panose="02020603050405020304" pitchFamily="18" charset="0"/>
              </a:rPr>
              <a:t>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sz="2400" b="1" i="1" dirty="0">
              <a:latin typeface="Times New Roman" panose="02020603050405020304" pitchFamily="18" charset="0"/>
              <a:cs typeface="Times New Roman" panose="02020603050405020304" pitchFamily="18" charset="0"/>
            </a:endParaRPr>
          </a:p>
        </p:txBody>
      </p:sp>
      <p:pic>
        <p:nvPicPr>
          <p:cNvPr id="57346" name="Picture 2" desc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363" y="1700760"/>
            <a:ext cx="5472112" cy="4476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303740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childTnLst>
                                </p:cTn>
                              </p:par>
                            </p:childTnLst>
                          </p:cTn>
                        </p:par>
                        <p:par>
                          <p:cTn id="10" fill="hold" nodeType="afterGroup">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57346"/>
                                        </p:tgtEl>
                                        <p:attrNameLst>
                                          <p:attrName>style.visibility</p:attrName>
                                        </p:attrNameLst>
                                      </p:cBhvr>
                                      <p:to>
                                        <p:strVal val="visible"/>
                                      </p:to>
                                    </p:set>
                                    <p:animEffect transition="in" filter="wipe(down)">
                                      <p:cBhvr>
                                        <p:cTn id="17" dur="500"/>
                                        <p:tgtEl>
                                          <p:spTgt spid="57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eaLnBrk="1" hangingPunct="1">
              <a:buFontTx/>
              <a:buNone/>
              <a:defRPr/>
            </a:pPr>
            <a:r>
              <a:rPr lang="en-US" altLang="en-US" smtClean="0">
                <a:solidFill>
                  <a:schemeClr val="tx1">
                    <a:lumMod val="50000"/>
                  </a:schemeClr>
                </a:solidFill>
                <a:latin typeface="Times New Roman" panose="02020603050405020304" pitchFamily="18" charset="0"/>
                <a:cs typeface="Times New Roman" panose="02020603050405020304" pitchFamily="18" charset="0"/>
              </a:rPr>
              <a:t>	</a:t>
            </a:r>
            <a:r>
              <a:rPr lang="en-US" sz="2400" i="1" smtClean="0">
                <a:solidFill>
                  <a:schemeClr val="tx1">
                    <a:lumMod val="50000"/>
                  </a:schemeClr>
                </a:solidFill>
                <a:latin typeface="Times New Roman" panose="02020603050405020304" pitchFamily="18" charset="0"/>
                <a:cs typeface="Times New Roman" panose="02020603050405020304" pitchFamily="18" charset="0"/>
              </a:rPr>
              <a:t> </a:t>
            </a:r>
            <a:r>
              <a:rPr lang="en-US" altLang="en-US" sz="2400">
                <a:solidFill>
                  <a:schemeClr val="tx1">
                    <a:lumMod val="75000"/>
                  </a:schemeClr>
                </a:solidFill>
                <a:latin typeface="Times New Roman" panose="02020603050405020304" pitchFamily="18" charset="0"/>
                <a:cs typeface="Times New Roman" panose="02020603050405020304" pitchFamily="18" charset="0"/>
              </a:rPr>
              <a:t>=&gt; Mâu thuẫn giữa LLSX mang tính chất XHH với QHSX dựa trên chế độ chiếm hữu tư nhân TBCN về </a:t>
            </a:r>
            <a:r>
              <a:rPr lang="en-US" altLang="en-US" sz="2400" smtClean="0">
                <a:solidFill>
                  <a:schemeClr val="tx1">
                    <a:lumMod val="75000"/>
                  </a:schemeClr>
                </a:solidFill>
                <a:latin typeface="Times New Roman" panose="02020603050405020304" pitchFamily="18" charset="0"/>
                <a:cs typeface="Times New Roman" panose="02020603050405020304" pitchFamily="18" charset="0"/>
              </a:rPr>
              <a:t>TLSX</a:t>
            </a:r>
            <a:r>
              <a:rPr lang="en-US" altLang="en-US" sz="2400">
                <a:solidFill>
                  <a:schemeClr val="tx1">
                    <a:lumMod val="75000"/>
                  </a:schemeClr>
                </a:solidFill>
                <a:latin typeface="Times New Roman" panose="02020603050405020304" pitchFamily="18" charset="0"/>
                <a:cs typeface="Times New Roman" panose="02020603050405020304" pitchFamily="18" charset="0"/>
              </a:rPr>
              <a:t> </a:t>
            </a:r>
            <a:r>
              <a:rPr lang="en-US" altLang="en-US" sz="2400" smtClean="0">
                <a:solidFill>
                  <a:schemeClr val="tx1">
                    <a:lumMod val="75000"/>
                  </a:schemeClr>
                </a:solidFill>
                <a:latin typeface="Times New Roman" panose="02020603050405020304" pitchFamily="18" charset="0"/>
                <a:cs typeface="Times New Roman" panose="02020603050405020304" pitchFamily="18" charset="0"/>
              </a:rPr>
              <a:t>(</a:t>
            </a:r>
            <a:r>
              <a:rPr lang="en-US" altLang="en-US" sz="2400">
                <a:solidFill>
                  <a:schemeClr val="tx1">
                    <a:lumMod val="75000"/>
                  </a:schemeClr>
                </a:solidFill>
                <a:latin typeface="Times New Roman" panose="02020603050405020304" pitchFamily="18" charset="0"/>
                <a:cs typeface="Times New Roman" panose="02020603050405020304" pitchFamily="18" charset="0"/>
              </a:rPr>
              <a:t>biểu hiện mâu thuẫn giữa GCCN và GCTS</a:t>
            </a:r>
            <a:r>
              <a:rPr lang="en-US" altLang="en-US" sz="2400" smtClean="0">
                <a:solidFill>
                  <a:schemeClr val="tx1">
                    <a:lumMod val="75000"/>
                  </a:schemeClr>
                </a:solidFill>
                <a:latin typeface="Times New Roman" panose="02020603050405020304" pitchFamily="18" charset="0"/>
                <a:cs typeface="Times New Roman" panose="02020603050405020304" pitchFamily="18" charset="0"/>
              </a:rPr>
              <a:t>)</a:t>
            </a: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r>
              <a:rPr lang="en-US" altLang="en-US" sz="2400" b="1" i="1">
                <a:solidFill>
                  <a:schemeClr val="tx1">
                    <a:lumMod val="75000"/>
                  </a:schemeClr>
                </a:solidFill>
                <a:latin typeface="Times New Roman" panose="02020603050405020304" pitchFamily="18" charset="0"/>
                <a:cs typeface="Times New Roman" panose="02020603050405020304" pitchFamily="18" charset="0"/>
              </a:rPr>
              <a:t>=&gt; </a:t>
            </a:r>
            <a:r>
              <a:rPr lang="en-US" altLang="en-US" sz="2400" b="1" i="1" smtClean="0">
                <a:solidFill>
                  <a:schemeClr val="tx1">
                    <a:lumMod val="75000"/>
                  </a:schemeClr>
                </a:solidFill>
                <a:latin typeface="Times New Roman" panose="02020603050405020304" pitchFamily="18" charset="0"/>
                <a:cs typeface="Times New Roman" panose="02020603050405020304" pitchFamily="18" charset="0"/>
              </a:rPr>
              <a:t> Mảnh </a:t>
            </a:r>
            <a:r>
              <a:rPr lang="en-US" altLang="en-US" sz="2400" b="1" i="1">
                <a:solidFill>
                  <a:schemeClr val="tx1">
                    <a:lumMod val="75000"/>
                  </a:schemeClr>
                </a:solidFill>
                <a:latin typeface="Times New Roman" panose="02020603050405020304" pitchFamily="18" charset="0"/>
                <a:cs typeface="Times New Roman" panose="02020603050405020304" pitchFamily="18" charset="0"/>
              </a:rPr>
              <a:t>đất hiện thực cho sự ra đời 1 lý luận mới, tiến bộ - Chủ nghĩa </a:t>
            </a:r>
            <a:r>
              <a:rPr lang="en-US" altLang="en-US" sz="2400" b="1" i="1" smtClean="0">
                <a:solidFill>
                  <a:schemeClr val="tx1">
                    <a:lumMod val="75000"/>
                  </a:schemeClr>
                </a:solidFill>
                <a:latin typeface="Times New Roman" panose="02020603050405020304" pitchFamily="18" charset="0"/>
                <a:cs typeface="Times New Roman" panose="02020603050405020304" pitchFamily="18" charset="0"/>
              </a:rPr>
              <a:t>M - L</a:t>
            </a:r>
            <a:endParaRPr lang="en-US" altLang="en-US" sz="2400" b="1" i="1">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 typeface="Arial" panose="020B0604020202020204" pitchFamily="34" charset="0"/>
              <a:buNone/>
              <a:defRPr/>
            </a:pPr>
            <a:endParaRPr lang="en-US" altLang="en-US" sz="2400">
              <a:solidFill>
                <a:schemeClr val="tx1">
                  <a:lumMod val="75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smtClean="0">
              <a:solidFill>
                <a:schemeClr val="tx1">
                  <a:lumMod val="50000"/>
                </a:schemeClr>
              </a:solidFill>
              <a:latin typeface="Times New Roman" panose="02020603050405020304" pitchFamily="18" charset="0"/>
              <a:cs typeface="Times New Roman" panose="02020603050405020304" pitchFamily="18" charset="0"/>
            </a:endParaRPr>
          </a:p>
          <a:p>
            <a:pPr algn="just" eaLnBrk="1" hangingPunct="1">
              <a:buFontTx/>
              <a:buNone/>
              <a:defRPr/>
            </a:pPr>
            <a:endParaRPr lang="en-US" sz="2400" i="1"/>
          </a:p>
        </p:txBody>
      </p:sp>
      <p:sp useBgFill="1">
        <p:nvSpPr>
          <p:cNvPr id="5" name="Title 4">
            <a:extLst>
              <a:ext uri="{FF2B5EF4-FFF2-40B4-BE49-F238E27FC236}">
                <a16:creationId xmlns:a16="http://schemas.microsoft.com/office/drawing/2014/main" id="{F869A696-2B46-4631-84F6-A507DBB7092C}"/>
              </a:ext>
            </a:extLst>
          </p:cNvPr>
          <p:cNvSpPr>
            <a:spLocks noGrp="1"/>
          </p:cNvSpPr>
          <p:nvPr>
            <p:ph type="title"/>
          </p:nvPr>
        </p:nvSpPr>
        <p:spPr>
          <a:xfrm>
            <a:off x="609600" y="153639"/>
            <a:ext cx="10972800" cy="1384995"/>
          </a:xfrm>
          <a:ln w="28575">
            <a:noFill/>
          </a:ln>
        </p:spPr>
        <p:txBody>
          <a:bodyPr>
            <a:spAutoFit/>
          </a:bodyPr>
          <a:lstStyle/>
          <a:p>
            <a:pPr eaLnBrk="1" hangingPunct="1">
              <a:defRPr/>
            </a:pPr>
            <a:r>
              <a:rPr lang="nl-NL" sz="2400" b="1">
                <a:solidFill>
                  <a:srgbClr val="0000FF"/>
                </a:solidFill>
                <a:latin typeface="Times New Roman" panose="02020603050405020304" pitchFamily="18" charset="0"/>
                <a:cs typeface="Times New Roman" panose="02020603050405020304" pitchFamily="18" charset="0"/>
              </a:rPr>
              <a:t>I</a:t>
            </a:r>
            <a:r>
              <a:rPr lang="nl-NL" sz="3200" b="1">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a:solidFill>
                  <a:srgbClr val="0000FF"/>
                </a:solidFill>
                <a:latin typeface="Times New Roman" panose="02020603050405020304" pitchFamily="18" charset="0"/>
                <a:cs typeface="Times New Roman" panose="02020603050405020304" pitchFamily="18" charset="0"/>
              </a:rPr>
              <a:t> </a:t>
            </a:r>
            <a:r>
              <a:rPr lang="en-US" altLang="en-US" sz="2400" b="1" i="1">
                <a:latin typeface="Times New Roman" panose="02020603050405020304" pitchFamily="18" charset="0"/>
                <a:cs typeface="Times New Roman" panose="02020603050405020304" pitchFamily="18" charset="0"/>
              </a:rPr>
              <a:t>Nguồn 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sz="2800" b="1" dirty="0">
              <a:solidFill>
                <a:srgbClr val="0000FF"/>
              </a:solidFill>
              <a:latin typeface="Times New Roman" panose="02020603050405020304" pitchFamily="18" charset="0"/>
              <a:cs typeface="Times New Roman" panose="02020603050405020304" pitchFamily="18" charset="0"/>
            </a:endParaRPr>
          </a:p>
        </p:txBody>
      </p:sp>
      <p:pic>
        <p:nvPicPr>
          <p:cNvPr id="12292" name="Picture 5" descr="buom hoa dong">
            <a:hlinkClick r:id="rId2" action="ppaction://hlinkfile"/>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625013" y="4606925"/>
            <a:ext cx="2374900"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886559"/>
      </p:ext>
    </p:extLst>
  </p:cSld>
  <p:clrMapOvr>
    <a:masterClrMapping/>
  </p:clrMapOvr>
  <p:transition spd="slow">
    <p:circle/>
  </p:transition>
  <p:timing>
    <p:tnLst>
      <p:par>
        <p:cTn id="1" dur="indefinite" restart="never" nodeType="tmRoot"/>
      </p:par>
    </p:tnLst>
    <p:bldLst>
      <p:bldP spid="3" grpId="0" build="p">
        <p:tmplLst>
          <p:tmpl lvl="1">
            <p:tnLst>
              <p:par>
                <p:cTn presetID="53" presetClass="entr" presetSubtype="16" fill="hold" nodeType="click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Lst>
      </p:b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3316" name="Title 1"/>
          <p:cNvSpPr>
            <a:spLocks noGrp="1"/>
          </p:cNvSpPr>
          <p:nvPr>
            <p:ph type="title"/>
          </p:nvPr>
        </p:nvSpPr>
        <p:spPr/>
        <p:txBody>
          <a:bodyPr/>
          <a:lstStyle/>
          <a:p>
            <a:pPr algn="l" eaLnBrk="1" hangingPunct="1"/>
            <a:r>
              <a:rPr lang="en-US" altLang="en-US" smtClean="0">
                <a:solidFill>
                  <a:srgbClr val="002060"/>
                </a:solidFill>
                <a:latin typeface="Times New Roman" panose="02020603050405020304" pitchFamily="18" charset="0"/>
                <a:cs typeface="Times New Roman" panose="02020603050405020304" pitchFamily="18" charset="0"/>
              </a:rPr>
              <a:t>	</a:t>
            </a:r>
            <a:r>
              <a:rPr lang="nl-NL" sz="2400" b="1">
                <a:solidFill>
                  <a:srgbClr val="0000FF"/>
                </a:solidFill>
                <a:latin typeface="Times New Roman" panose="02020603050405020304" pitchFamily="18" charset="0"/>
                <a:cs typeface="Times New Roman" panose="02020603050405020304" pitchFamily="18" charset="0"/>
              </a:rPr>
              <a:t>I</a:t>
            </a:r>
            <a:r>
              <a:rPr lang="nl-NL" sz="3200" b="1">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a:solidFill>
                  <a:srgbClr val="0000FF"/>
                </a:solidFill>
                <a:latin typeface="Times New Roman" panose="02020603050405020304" pitchFamily="18" charset="0"/>
                <a:cs typeface="Times New Roman" panose="02020603050405020304" pitchFamily="18" charset="0"/>
              </a:rPr>
              <a:t> </a:t>
            </a:r>
            <a:r>
              <a:rPr lang="en-US" altLang="en-US" sz="2400" b="1" i="1">
                <a:latin typeface="Times New Roman" panose="02020603050405020304" pitchFamily="18" charset="0"/>
                <a:cs typeface="Times New Roman" panose="02020603050405020304" pitchFamily="18" charset="0"/>
              </a:rPr>
              <a:t>Nguồn 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altLang="en-US" sz="2400" smtClean="0">
              <a:solidFill>
                <a:srgbClr val="0000FF"/>
              </a:solidFill>
            </a:endParaRPr>
          </a:p>
        </p:txBody>
      </p:sp>
    </p:spTree>
    <p:extLst>
      <p:ext uri="{BB962C8B-B14F-4D97-AF65-F5344CB8AC3E}">
        <p14:creationId xmlns:p14="http://schemas.microsoft.com/office/powerpoint/2010/main" val="2562839687"/>
      </p:ext>
    </p:extLst>
  </p:cSld>
  <p:clrMapOvr>
    <a:masterClrMapping/>
  </p:clrMapOvr>
  <p:transition spd="slow">
    <p:circle/>
  </p:transition>
  <p:timing>
    <p:tnLst>
      <p:par>
        <p:cTn id="1" dur="indefinite" restart="never" nodeType="tmRoot"/>
      </p:par>
    </p:tnLst>
    <p:bldLst>
      <p:bldGraphic spid="6" grpId="0">
        <p:bldAsOne/>
      </p:bldGraphic>
      <p:bldP spid="13316"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412" name="Title 1"/>
          <p:cNvSpPr>
            <a:spLocks noGrp="1"/>
          </p:cNvSpPr>
          <p:nvPr>
            <p:ph type="title"/>
          </p:nvPr>
        </p:nvSpPr>
        <p:spPr/>
        <p:txBody>
          <a:bodyPr/>
          <a:lstStyle/>
          <a:p>
            <a:pPr eaLnBrk="1" hangingPunct="1"/>
            <a:r>
              <a:rPr lang="en-US" altLang="en-US" smtClean="0">
                <a:solidFill>
                  <a:srgbClr val="002060"/>
                </a:solidFill>
                <a:latin typeface="Times New Roman" panose="02020603050405020304" pitchFamily="18" charset="0"/>
                <a:cs typeface="Times New Roman" panose="02020603050405020304" pitchFamily="18" charset="0"/>
              </a:rPr>
              <a:t>	</a:t>
            </a:r>
            <a:r>
              <a:rPr lang="nl-NL" sz="2400" b="1">
                <a:solidFill>
                  <a:srgbClr val="0000FF"/>
                </a:solidFill>
                <a:latin typeface="Times New Roman" panose="02020603050405020304" pitchFamily="18" charset="0"/>
                <a:cs typeface="Times New Roman" panose="02020603050405020304" pitchFamily="18" charset="0"/>
              </a:rPr>
              <a:t>I</a:t>
            </a:r>
            <a:r>
              <a:rPr lang="nl-NL" sz="3200" b="1">
                <a:solidFill>
                  <a:srgbClr val="0000FF"/>
                </a:solidFill>
                <a:latin typeface="Times New Roman" panose="02020603050405020304" pitchFamily="18" charset="0"/>
                <a:cs typeface="Times New Roman" panose="02020603050405020304" pitchFamily="18" charset="0"/>
              </a:rPr>
              <a:t>/ </a:t>
            </a:r>
            <a:r>
              <a:rPr lang="en-US" sz="2800" b="1">
                <a:solidFill>
                  <a:srgbClr val="0000FF"/>
                </a:solidFill>
                <a:latin typeface="Times New Roman" panose="02020603050405020304" pitchFamily="18" charset="0"/>
                <a:cs typeface="Times New Roman" panose="02020603050405020304" pitchFamily="18" charset="0"/>
              </a:rPr>
              <a:t>Khái niệm c</a:t>
            </a:r>
            <a:r>
              <a:rPr lang="vi-VN" sz="2800" b="1">
                <a:solidFill>
                  <a:srgbClr val="0000FF"/>
                </a:solidFill>
                <a:latin typeface="Times New Roman" panose="02020603050405020304" pitchFamily="18" charset="0"/>
                <a:cs typeface="Times New Roman" panose="02020603050405020304" pitchFamily="18" charset="0"/>
              </a:rPr>
              <a:t>hủ nghĩa Mác – Lênin </a:t>
            </a:r>
            <a:r>
              <a:rPr lang="en-US" sz="2800" b="1">
                <a:solidFill>
                  <a:srgbClr val="0000FF"/>
                </a:solidFill>
                <a:latin typeface="Times New Roman" panose="02020603050405020304" pitchFamily="18" charset="0"/>
                <a:cs typeface="Times New Roman" panose="02020603050405020304" pitchFamily="18" charset="0"/>
              </a:rPr>
              <a:t/>
            </a:r>
            <a:br>
              <a:rPr lang="en-US" sz="2800" b="1">
                <a:solidFill>
                  <a:srgbClr val="0000FF"/>
                </a:solidFill>
                <a:latin typeface="Times New Roman" panose="02020603050405020304" pitchFamily="18" charset="0"/>
                <a:cs typeface="Times New Roman" panose="02020603050405020304" pitchFamily="18" charset="0"/>
              </a:rPr>
            </a:br>
            <a:r>
              <a:rPr lang="en-US" sz="2400" b="1">
                <a:solidFill>
                  <a:schemeClr val="tx1">
                    <a:lumMod val="95000"/>
                    <a:lumOff val="5000"/>
                  </a:schemeClr>
                </a:solidFill>
                <a:latin typeface="Times New Roman" panose="02020603050405020304" pitchFamily="18" charset="0"/>
                <a:cs typeface="Times New Roman" panose="02020603050405020304" pitchFamily="18" charset="0"/>
              </a:rPr>
              <a:t>b.</a:t>
            </a:r>
            <a:r>
              <a:rPr lang="en-US" sz="2400" b="1">
                <a:solidFill>
                  <a:srgbClr val="0000FF"/>
                </a:solidFill>
                <a:latin typeface="Times New Roman" panose="02020603050405020304" pitchFamily="18" charset="0"/>
                <a:cs typeface="Times New Roman" panose="02020603050405020304" pitchFamily="18" charset="0"/>
              </a:rPr>
              <a:t> </a:t>
            </a:r>
            <a:r>
              <a:rPr lang="en-US" altLang="en-US" sz="2400" b="1" i="1">
                <a:latin typeface="Times New Roman" panose="02020603050405020304" pitchFamily="18" charset="0"/>
                <a:cs typeface="Times New Roman" panose="02020603050405020304" pitchFamily="18" charset="0"/>
              </a:rPr>
              <a:t>Nguồn gốc hình thành chủ nghĩa Mác –Lênin</a:t>
            </a:r>
            <a:r>
              <a:rPr lang="en-US" altLang="en-US" sz="2400" i="1">
                <a:latin typeface="Times New Roman" panose="02020603050405020304" pitchFamily="18" charset="0"/>
                <a:cs typeface="Times New Roman" panose="02020603050405020304" pitchFamily="18" charset="0"/>
              </a:rPr>
              <a:t/>
            </a:r>
            <a:br>
              <a:rPr lang="en-US" altLang="en-US" sz="2400" i="1">
                <a:latin typeface="Times New Roman" panose="02020603050405020304" pitchFamily="18" charset="0"/>
                <a:cs typeface="Times New Roman" panose="02020603050405020304" pitchFamily="18" charset="0"/>
              </a:rPr>
            </a:br>
            <a:endParaRPr lang="en-US" altLang="en-US" sz="2400" smtClean="0">
              <a:solidFill>
                <a:srgbClr val="0000FF"/>
              </a:solidFill>
            </a:endParaRPr>
          </a:p>
        </p:txBody>
      </p:sp>
    </p:spTree>
    <p:extLst>
      <p:ext uri="{BB962C8B-B14F-4D97-AF65-F5344CB8AC3E}">
        <p14:creationId xmlns:p14="http://schemas.microsoft.com/office/powerpoint/2010/main" val="600799188"/>
      </p:ext>
    </p:extLst>
  </p:cSld>
  <p:clrMapOvr>
    <a:masterClrMapping/>
  </p:clrMapOvr>
  <p:transition spd="slow">
    <p:circle/>
  </p:transition>
  <p:timing>
    <p:tnLst>
      <p:par>
        <p:cTn id="1" dur="indefinite" restart="never" nodeType="tmRoot"/>
      </p:par>
    </p:tnLst>
    <p:bldLst>
      <p:bldGraphic spid="6" grpId="0">
        <p:bldAsOne/>
      </p:bldGraphic>
      <p:bldP spid="174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5448300" y="2708276"/>
            <a:ext cx="44640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ClrTx/>
              <a:buFontTx/>
              <a:buNone/>
            </a:pPr>
            <a:endParaRPr lang="en-US" altLang="en-US" sz="1800" b="0">
              <a:latin typeface="Arial" panose="020B0604020202020204" pitchFamily="34" charset="0"/>
            </a:endParaRPr>
          </a:p>
        </p:txBody>
      </p:sp>
      <p:grpSp>
        <p:nvGrpSpPr>
          <p:cNvPr id="2" name="Group 5"/>
          <p:cNvGrpSpPr>
            <a:grpSpLocks/>
          </p:cNvGrpSpPr>
          <p:nvPr/>
        </p:nvGrpSpPr>
        <p:grpSpPr bwMode="auto">
          <a:xfrm>
            <a:off x="623240" y="836614"/>
            <a:ext cx="11017529" cy="5254625"/>
            <a:chOff x="224" y="1620"/>
            <a:chExt cx="5100" cy="3310"/>
          </a:xfrm>
        </p:grpSpPr>
        <p:grpSp>
          <p:nvGrpSpPr>
            <p:cNvPr id="17412" name="Group 6"/>
            <p:cNvGrpSpPr>
              <a:grpSpLocks/>
            </p:cNvGrpSpPr>
            <p:nvPr/>
          </p:nvGrpSpPr>
          <p:grpSpPr bwMode="auto">
            <a:xfrm>
              <a:off x="224" y="1620"/>
              <a:ext cx="1360" cy="2581"/>
              <a:chOff x="161" y="1620"/>
              <a:chExt cx="1360" cy="2581"/>
            </a:xfrm>
          </p:grpSpPr>
          <p:grpSp>
            <p:nvGrpSpPr>
              <p:cNvPr id="17414" name="Group 7"/>
              <p:cNvGrpSpPr>
                <a:grpSpLocks/>
              </p:cNvGrpSpPr>
              <p:nvPr/>
            </p:nvGrpSpPr>
            <p:grpSpPr bwMode="auto">
              <a:xfrm>
                <a:off x="271" y="3793"/>
                <a:ext cx="1250" cy="408"/>
                <a:chOff x="271" y="3793"/>
                <a:chExt cx="1250" cy="408"/>
              </a:xfrm>
            </p:grpSpPr>
            <p:sp>
              <p:nvSpPr>
                <p:cNvPr id="17416" name="Text Box 8"/>
                <p:cNvSpPr txBox="1">
                  <a:spLocks noChangeArrowheads="1"/>
                </p:cNvSpPr>
                <p:nvPr/>
              </p:nvSpPr>
              <p:spPr bwMode="auto">
                <a:xfrm>
                  <a:off x="593" y="3793"/>
                  <a:ext cx="540"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1800" i="1">
                      <a:solidFill>
                        <a:srgbClr val="FF0000"/>
                      </a:solidFill>
                      <a:latin typeface="Arial" panose="020B0604020202020204" pitchFamily="34" charset="0"/>
                    </a:rPr>
                    <a:t>C.Mác</a:t>
                  </a:r>
                </a:p>
                <a:p>
                  <a:pPr>
                    <a:spcBef>
                      <a:spcPct val="0"/>
                    </a:spcBef>
                    <a:buClrTx/>
                    <a:buFontTx/>
                    <a:buNone/>
                  </a:pPr>
                  <a:endParaRPr lang="vi-VN" altLang="en-US" sz="1800" i="1">
                    <a:solidFill>
                      <a:srgbClr val="FF0000"/>
                    </a:solidFill>
                    <a:latin typeface="Arial" panose="020B0604020202020204" pitchFamily="34" charset="0"/>
                  </a:endParaRPr>
                </a:p>
              </p:txBody>
            </p:sp>
            <p:sp>
              <p:nvSpPr>
                <p:cNvPr id="17417" name="Text Box 9"/>
                <p:cNvSpPr txBox="1">
                  <a:spLocks noChangeArrowheads="1"/>
                </p:cNvSpPr>
                <p:nvPr/>
              </p:nvSpPr>
              <p:spPr bwMode="auto">
                <a:xfrm>
                  <a:off x="271" y="4009"/>
                  <a:ext cx="125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1400">
                      <a:solidFill>
                        <a:srgbClr val="FF0000"/>
                      </a:solidFill>
                      <a:latin typeface="Arial" panose="020B0604020202020204" pitchFamily="34" charset="0"/>
                    </a:rPr>
                    <a:t>(5/5/1818 - 14/3/1883</a:t>
                  </a:r>
                  <a:r>
                    <a:rPr lang="vi-VN" altLang="en-US" sz="1400">
                      <a:solidFill>
                        <a:srgbClr val="FF0000"/>
                      </a:solidFill>
                      <a:latin typeface="Arial" panose="020B0604020202020204" pitchFamily="34" charset="0"/>
                    </a:rPr>
                    <a:t>) </a:t>
                  </a:r>
                </a:p>
              </p:txBody>
            </p:sp>
          </p:grpSp>
          <p:pic>
            <p:nvPicPr>
              <p:cNvPr id="11" name="Picture 5" descr="Karl_Marx"/>
              <p:cNvPicPr>
                <a:picLocks noChangeAspect="1" noChangeArrowheads="1"/>
              </p:cNvPicPr>
              <p:nvPr/>
            </p:nvPicPr>
            <p:blipFill>
              <a:blip r:embed="rId3"/>
              <a:srcRect/>
              <a:stretch>
                <a:fillRect/>
              </a:stretch>
            </p:blipFill>
            <p:spPr bwMode="auto">
              <a:xfrm>
                <a:off x="161" y="1620"/>
                <a:ext cx="1218" cy="1410"/>
              </a:xfrm>
              <a:prstGeom prst="ellipse">
                <a:avLst/>
              </a:prstGeom>
              <a:ln>
                <a:noFill/>
              </a:ln>
              <a:effectLst>
                <a:softEdge rad="112500"/>
              </a:effectLst>
            </p:spPr>
          </p:pic>
        </p:grpSp>
        <p:sp>
          <p:nvSpPr>
            <p:cNvPr id="17413" name="Text Box 11"/>
            <p:cNvSpPr txBox="1">
              <a:spLocks noChangeArrowheads="1"/>
            </p:cNvSpPr>
            <p:nvPr/>
          </p:nvSpPr>
          <p:spPr bwMode="auto">
            <a:xfrm>
              <a:off x="1649" y="1847"/>
              <a:ext cx="3675" cy="3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ClrTx/>
                <a:buFontTx/>
                <a:buNone/>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trí</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thức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bố</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sư</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Sinh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Do </a:t>
              </a:r>
              <a:r>
                <a:rPr lang="en-US" altLang="en-US" sz="2400" b="0" dirty="0" err="1">
                  <a:solidFill>
                    <a:srgbClr val="000000"/>
                  </a:solidFill>
                  <a:latin typeface="Times New Roman" panose="02020603050405020304" pitchFamily="18" charset="0"/>
                  <a:cs typeface="Times New Roman" panose="02020603050405020304" pitchFamily="18" charset="0"/>
                </a:rPr>
                <a:t>Thái</a:t>
              </a:r>
              <a:r>
                <a:rPr lang="en-US" altLang="en-US" sz="2400" b="0" dirty="0">
                  <a:solidFill>
                    <a:srgbClr val="000000"/>
                  </a:solidFill>
                  <a:latin typeface="Times New Roman" panose="02020603050405020304" pitchFamily="18" charset="0"/>
                  <a:cs typeface="Times New Roman" panose="02020603050405020304" pitchFamily="18" charset="0"/>
                </a:rPr>
                <a:t> ở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phố</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Tơrevơ</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tỉnh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nước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Đức</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17 </a:t>
              </a:r>
              <a:r>
                <a:rPr lang="en-US" altLang="en-US" sz="2400" b="0" dirty="0" err="1">
                  <a:solidFill>
                    <a:srgbClr val="000000"/>
                  </a:solidFill>
                  <a:latin typeface="Times New Roman" panose="02020603050405020304" pitchFamily="18" charset="0"/>
                  <a:cs typeface="Times New Roman" panose="02020603050405020304" pitchFamily="18" charset="0"/>
                </a:rPr>
                <a:t>tuổi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Vào</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Luật</a:t>
              </a:r>
              <a:r>
                <a:rPr lang="en-US" altLang="en-US" sz="2400" b="0" dirty="0">
                  <a:solidFill>
                    <a:srgbClr val="000000"/>
                  </a:solidFill>
                  <a:latin typeface="Times New Roman" panose="02020603050405020304" pitchFamily="18" charset="0"/>
                  <a:cs typeface="Times New Roman" panose="02020603050405020304" pitchFamily="18" charset="0"/>
                </a:rPr>
                <a:t> ở </a:t>
              </a:r>
              <a:r>
                <a:rPr lang="en-US" altLang="en-US" sz="2400" b="0" dirty="0" err="1">
                  <a:solidFill>
                    <a:srgbClr val="000000"/>
                  </a:solidFill>
                  <a:latin typeface="Times New Roman" panose="02020603050405020304" pitchFamily="18" charset="0"/>
                  <a:cs typeface="Times New Roman" panose="02020603050405020304" pitchFamily="18" charset="0"/>
                </a:rPr>
                <a:t>Đại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Born</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Đỗ</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tiến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sỹ</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năm</a:t>
              </a:r>
              <a:r>
                <a:rPr lang="en-US" altLang="en-US" sz="2400" b="0" dirty="0">
                  <a:solidFill>
                    <a:srgbClr val="000000"/>
                  </a:solidFill>
                  <a:latin typeface="Times New Roman" panose="02020603050405020304" pitchFamily="18" charset="0"/>
                  <a:cs typeface="Times New Roman" panose="02020603050405020304" pitchFamily="18" charset="0"/>
                </a:rPr>
                <a:t> 1841 (23 </a:t>
              </a:r>
              <a:r>
                <a:rPr lang="en-US" altLang="en-US" sz="2400" b="0" dirty="0" err="1">
                  <a:solidFill>
                    <a:srgbClr val="000000"/>
                  </a:solidFill>
                  <a:latin typeface="Times New Roman" panose="02020603050405020304" pitchFamily="18" charset="0"/>
                  <a:cs typeface="Times New Roman" panose="02020603050405020304" pitchFamily="18" charset="0"/>
                </a:rPr>
                <a:t>tuổi</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Từ</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qúa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trình</a:t>
              </a:r>
              <a:r>
                <a:rPr lang="en-US" altLang="en-US" sz="2400" b="0" dirty="0">
                  <a:solidFill>
                    <a:srgbClr val="000000"/>
                  </a:solidFill>
                  <a:latin typeface="Times New Roman" panose="02020603050405020304" pitchFamily="18" charset="0"/>
                  <a:cs typeface="Times New Roman" panose="02020603050405020304" pitchFamily="18" charset="0"/>
                </a:rPr>
                <a:t> say </a:t>
              </a:r>
              <a:r>
                <a:rPr lang="en-US" altLang="en-US" sz="2400" b="0" dirty="0" err="1">
                  <a:solidFill>
                    <a:srgbClr val="000000"/>
                  </a:solidFill>
                  <a:latin typeface="Times New Roman" panose="02020603050405020304" pitchFamily="18" charset="0"/>
                  <a:cs typeface="Times New Roman" panose="02020603050405020304" pitchFamily="18" charset="0"/>
                </a:rPr>
                <a:t>mê</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tập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nghiên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cứu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hoạt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chính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trị</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xã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hội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cách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tích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cực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ông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đạt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được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những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qủa</a:t>
              </a:r>
              <a:r>
                <a:rPr lang="en-US" altLang="en-US" sz="2400" b="0" dirty="0">
                  <a:solidFill>
                    <a:srgbClr val="000000"/>
                  </a:solidFill>
                  <a:latin typeface="Times New Roman" panose="02020603050405020304" pitchFamily="18" charset="0"/>
                  <a:cs typeface="Times New Roman" panose="02020603050405020304" pitchFamily="18" charset="0"/>
                </a:rPr>
                <a:t> to </a:t>
              </a:r>
              <a:r>
                <a:rPr lang="en-US" altLang="en-US" sz="2400" b="0" dirty="0" err="1">
                  <a:solidFill>
                    <a:srgbClr val="000000"/>
                  </a:solidFill>
                  <a:latin typeface="Times New Roman" panose="02020603050405020304" pitchFamily="18" charset="0"/>
                  <a:cs typeface="Times New Roman" panose="02020603050405020304" pitchFamily="18" charset="0"/>
                </a:rPr>
                <a:t>lớn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kinh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tế</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chính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trị</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trở</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một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những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lãnh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tụ</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phong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trào</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quốc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tế</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a:t>
              </a:r>
            </a:p>
          </p:txBody>
        </p:sp>
      </p:grpSp>
      <p:sp>
        <p:nvSpPr>
          <p:cNvPr id="3" name="TextBox 2"/>
          <p:cNvSpPr txBox="1"/>
          <p:nvPr/>
        </p:nvSpPr>
        <p:spPr>
          <a:xfrm>
            <a:off x="4223740" y="332570"/>
            <a:ext cx="6912960" cy="523220"/>
          </a:xfrm>
          <a:prstGeom prst="rect">
            <a:avLst/>
          </a:prstGeom>
          <a:noFill/>
        </p:spPr>
        <p:txBody>
          <a:bodyPr wrap="square" rtlCol="0">
            <a:spAutoFit/>
          </a:bodyPr>
          <a:lstStyle/>
          <a:p>
            <a:pPr algn="ctr"/>
            <a:r>
              <a:rPr lang="en-US" sz="2800" b="1" smtClean="0">
                <a:solidFill>
                  <a:srgbClr val="0000FF"/>
                </a:solidFill>
                <a:latin typeface="Times New Roman" panose="02020603050405020304" pitchFamily="18" charset="0"/>
                <a:cs typeface="Times New Roman" panose="02020603050405020304" pitchFamily="18" charset="0"/>
              </a:rPr>
              <a:t>VAI TRÒ NHÂN TỐ CHỦ QUAN</a:t>
            </a:r>
            <a:endParaRPr lang="en-US" sz="2800"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459442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335201" y="457200"/>
            <a:ext cx="4171714" cy="4337050"/>
            <a:chOff x="137" y="1389"/>
            <a:chExt cx="1879" cy="2732"/>
          </a:xfrm>
        </p:grpSpPr>
        <p:sp>
          <p:nvSpPr>
            <p:cNvPr id="19461" name="Text Box 5"/>
            <p:cNvSpPr txBox="1">
              <a:spLocks noChangeArrowheads="1"/>
            </p:cNvSpPr>
            <p:nvPr/>
          </p:nvSpPr>
          <p:spPr bwMode="auto">
            <a:xfrm>
              <a:off x="502" y="3698"/>
              <a:ext cx="9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1800" i="1" dirty="0">
                  <a:solidFill>
                    <a:srgbClr val="FF0000"/>
                  </a:solidFill>
                  <a:latin typeface="Arial" panose="020B0604020202020204" pitchFamily="34" charset="0"/>
                </a:rPr>
                <a:t>Ph.Ăngghen</a:t>
              </a:r>
            </a:p>
          </p:txBody>
        </p:sp>
        <p:sp>
          <p:nvSpPr>
            <p:cNvPr id="19462" name="Text Box 6"/>
            <p:cNvSpPr txBox="1">
              <a:spLocks noChangeArrowheads="1"/>
            </p:cNvSpPr>
            <p:nvPr/>
          </p:nvSpPr>
          <p:spPr bwMode="auto">
            <a:xfrm>
              <a:off x="340" y="3929"/>
              <a:ext cx="13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1400">
                  <a:solidFill>
                    <a:srgbClr val="FF0000"/>
                  </a:solidFill>
                  <a:latin typeface="Arial" panose="020B0604020202020204" pitchFamily="34" charset="0"/>
                </a:rPr>
                <a:t>(28/11/1820 - 5/8/1895)</a:t>
              </a:r>
              <a:r>
                <a:rPr lang="vi-VN" altLang="en-US" sz="1400">
                  <a:solidFill>
                    <a:srgbClr val="FF0000"/>
                  </a:solidFill>
                  <a:latin typeface="Arial" panose="020B0604020202020204" pitchFamily="34" charset="0"/>
                </a:rPr>
                <a:t> </a:t>
              </a:r>
            </a:p>
          </p:txBody>
        </p:sp>
        <p:pic>
          <p:nvPicPr>
            <p:cNvPr id="12" name="Picture 11" descr="Friedich Engels.jpg"/>
            <p:cNvPicPr>
              <a:picLocks noChangeAspect="1"/>
            </p:cNvPicPr>
            <p:nvPr/>
          </p:nvPicPr>
          <p:blipFill>
            <a:blip r:embed="rId3"/>
            <a:stretch>
              <a:fillRect/>
            </a:stretch>
          </p:blipFill>
          <p:spPr>
            <a:xfrm>
              <a:off x="140" y="1394"/>
              <a:ext cx="1872" cy="2279"/>
            </a:xfrm>
            <a:prstGeom prst="ellipse">
              <a:avLst/>
            </a:prstGeom>
            <a:ln>
              <a:noFill/>
            </a:ln>
            <a:effectLst>
              <a:softEdge rad="112500"/>
            </a:effectLst>
          </p:spPr>
        </p:pic>
      </p:grpSp>
      <p:sp>
        <p:nvSpPr>
          <p:cNvPr id="19459" name="Text Box 8"/>
          <p:cNvSpPr txBox="1">
            <a:spLocks noChangeArrowheads="1"/>
          </p:cNvSpPr>
          <p:nvPr/>
        </p:nvSpPr>
        <p:spPr bwMode="auto">
          <a:xfrm>
            <a:off x="4872039" y="2708276"/>
            <a:ext cx="5400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ClrTx/>
              <a:buFontTx/>
              <a:buNone/>
            </a:pPr>
            <a:endParaRPr lang="en-US" altLang="en-US" sz="1800" b="0">
              <a:latin typeface="Arial" panose="020B0604020202020204" pitchFamily="34" charset="0"/>
            </a:endParaRPr>
          </a:p>
        </p:txBody>
      </p:sp>
      <p:sp>
        <p:nvSpPr>
          <p:cNvPr id="119817" name="Text Box 9"/>
          <p:cNvSpPr txBox="1">
            <a:spLocks noChangeArrowheads="1"/>
          </p:cNvSpPr>
          <p:nvPr/>
        </p:nvSpPr>
        <p:spPr bwMode="auto">
          <a:xfrm>
            <a:off x="4419601" y="996950"/>
            <a:ext cx="7509209"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ClrTx/>
              <a:buFontTx/>
              <a:buChar char="-"/>
            </a:pPr>
            <a:r>
              <a:rPr lang="en-US" altLang="en-US" sz="2400" dirty="0">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Thành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Tiểu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tư</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endParaRPr lang="en-US" altLang="en-US" sz="2400" b="0" dirty="0">
              <a:solidFill>
                <a:srgbClr val="000000"/>
              </a:solidFill>
              <a:latin typeface="Times New Roman" panose="02020603050405020304" pitchFamily="18" charset="0"/>
              <a:cs typeface="Times New Roman" panose="02020603050405020304" pitchFamily="18" charset="0"/>
            </a:endParaRP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sinh</a:t>
            </a:r>
            <a:r>
              <a:rPr lang="en-US" altLang="en-US" sz="2400" b="0" dirty="0">
                <a:solidFill>
                  <a:srgbClr val="000000"/>
                </a:solidFill>
                <a:latin typeface="Times New Roman" panose="02020603050405020304" pitchFamily="18" charset="0"/>
                <a:cs typeface="Times New Roman" panose="02020603050405020304" pitchFamily="18" charset="0"/>
              </a:rPr>
              <a:t>: Barmen, Rhine Province (</a:t>
            </a:r>
            <a:r>
              <a:rPr lang="en-US" altLang="en-US" sz="2400" b="0" dirty="0" err="1">
                <a:solidFill>
                  <a:srgbClr val="000000"/>
                </a:solidFill>
                <a:latin typeface="Times New Roman" panose="02020603050405020304" pitchFamily="18" charset="0"/>
                <a:cs typeface="Times New Roman" panose="02020603050405020304" pitchFamily="18" charset="0"/>
              </a:rPr>
              <a:t>vương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quốc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Phổ</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Cùng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với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C.Mác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sáng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lập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ra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thuyết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mácxít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lý</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luận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khoa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triết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học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về</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duy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biện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chứng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chủ</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nghĩa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duy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vật</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lịch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sử</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Là</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người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thầy</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vĩ</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đại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cấp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vô</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a:t>
            </a:r>
          </a:p>
          <a:p>
            <a:pPr algn="just">
              <a:spcBef>
                <a:spcPct val="50000"/>
              </a:spcBef>
              <a:buClrTx/>
              <a:buFontTx/>
              <a:buChar char="-"/>
            </a:pP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phẩm</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tiêu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biểu</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cảnh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cấp</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công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nhân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Anh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đình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thần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thánh</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Tuyên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ngôn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của</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Đảng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Cộng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sản</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Đồng</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tác</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giả</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với</a:t>
            </a:r>
            <a:r>
              <a:rPr lang="en-US" altLang="en-US" sz="2400" b="0" dirty="0">
                <a:solidFill>
                  <a:srgbClr val="000000"/>
                </a:solidFill>
                <a:latin typeface="Times New Roman" panose="02020603050405020304" pitchFamily="18" charset="0"/>
                <a:cs typeface="Times New Roman" panose="02020603050405020304" pitchFamily="18" charset="0"/>
              </a:rPr>
              <a:t> </a:t>
            </a:r>
            <a:r>
              <a:rPr lang="en-US" altLang="en-US" sz="2400" b="0" dirty="0" err="1">
                <a:solidFill>
                  <a:srgbClr val="000000"/>
                </a:solidFill>
                <a:latin typeface="Times New Roman" panose="02020603050405020304" pitchFamily="18" charset="0"/>
                <a:cs typeface="Times New Roman" panose="02020603050405020304" pitchFamily="18" charset="0"/>
              </a:rPr>
              <a:t>C.Mác</a:t>
            </a:r>
            <a:r>
              <a:rPr lang="en-US" altLang="en-US" sz="2400" b="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44466799"/>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9817"/>
                                        </p:tgtEl>
                                        <p:attrNameLst>
                                          <p:attrName>style.visibility</p:attrName>
                                        </p:attrNameLst>
                                      </p:cBhvr>
                                      <p:to>
                                        <p:strVal val="visible"/>
                                      </p:to>
                                    </p:set>
                                    <p:animEffect transition="in" filter="checkerboard(across)">
                                      <p:cBhvr>
                                        <p:cTn id="12" dur="500"/>
                                        <p:tgtEl>
                                          <p:spTgt spid="1198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Tom tat cuoc doi su nghiep cua Ang-Ghe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715954" y="404580"/>
            <a:ext cx="9916676" cy="5866660"/>
          </a:xfrm>
        </p:spPr>
      </p:pic>
    </p:spTree>
    <p:extLst>
      <p:ext uri="{BB962C8B-B14F-4D97-AF65-F5344CB8AC3E}">
        <p14:creationId xmlns:p14="http://schemas.microsoft.com/office/powerpoint/2010/main" val="2607876669"/>
      </p:ext>
    </p:extLst>
  </p:cSld>
  <p:clrMapOvr>
    <a:masterClrMapping/>
  </p:clrMapOvr>
  <p:transition>
    <p:wedg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95325" y="1700760"/>
            <a:ext cx="8497105" cy="115216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err="1">
                <a:latin typeface="Times New Roman" panose="02020603050405020304" pitchFamily="18" charset="0"/>
                <a:cs typeface="Times New Roman" panose="02020603050405020304" pitchFamily="18" charset="0"/>
              </a:rPr>
              <a:t>G</a:t>
            </a:r>
            <a:r>
              <a:rPr lang="en-US" altLang="en-US" sz="2400" dirty="0" err="1" smtClean="0">
                <a:latin typeface="Times New Roman" panose="02020603050405020304" pitchFamily="18" charset="0"/>
                <a:cs typeface="Times New Roman" panose="02020603050405020304" pitchFamily="18" charset="0"/>
              </a:rPr>
              <a:t>iai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đoạn</a:t>
            </a:r>
            <a:r>
              <a:rPr lang="en-US" altLang="en-US" sz="2400" dirty="0" smtClean="0">
                <a:latin typeface="Times New Roman" panose="02020603050405020304" pitchFamily="18" charset="0"/>
                <a:cs typeface="Times New Roman" panose="02020603050405020304" pitchFamily="18" charset="0"/>
              </a:rPr>
              <a:t> C. </a:t>
            </a:r>
            <a:r>
              <a:rPr lang="en-US" altLang="en-US" sz="2400" dirty="0" err="1" smtClean="0">
                <a:latin typeface="Times New Roman" panose="02020603050405020304" pitchFamily="18" charset="0"/>
                <a:cs typeface="Times New Roman" panose="02020603050405020304" pitchFamily="18" charset="0"/>
              </a:rPr>
              <a:t>Mác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Ph. </a:t>
            </a:r>
            <a:r>
              <a:rPr lang="en-US" altLang="en-US" sz="2400" dirty="0" err="1" smtClean="0">
                <a:latin typeface="Times New Roman" panose="02020603050405020304" pitchFamily="18" charset="0"/>
                <a:cs typeface="Times New Roman" panose="02020603050405020304" pitchFamily="18" charset="0"/>
              </a:rPr>
              <a:t>Ăngghen</a:t>
            </a:r>
            <a:r>
              <a:rPr lang="en-US" altLang="en-US" sz="2400" dirty="0" smtClean="0">
                <a:latin typeface="Times New Roman" panose="02020603050405020304" pitchFamily="18" charset="0"/>
                <a:cs typeface="Times New Roman" panose="02020603050405020304" pitchFamily="18" charset="0"/>
              </a:rPr>
              <a:t> ( 1948 – 1895)</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081087"/>
          </a:xfrm>
          <a:ln w="28575">
            <a:solidFill>
              <a:srgbClr val="FF0000"/>
            </a:solidFill>
          </a:ln>
        </p:spPr>
        <p:txBody>
          <a:bodyPr>
            <a:normAutofit/>
          </a:bodyPr>
          <a:lstStyle/>
          <a:p>
            <a:pPr marL="0" indent="0">
              <a:buFontTx/>
              <a:buNone/>
              <a:defRPr/>
            </a:pPr>
            <a:r>
              <a:rPr lang="nl-NL" sz="2600" b="1" dirty="0" smtClean="0">
                <a:solidFill>
                  <a:srgbClr val="0000FF"/>
                </a:solidFill>
                <a:latin typeface="Times New Roman" panose="02020603050405020304" pitchFamily="18" charset="0"/>
                <a:cs typeface="Times New Roman" panose="02020603050405020304" pitchFamily="18" charset="0"/>
              </a:rPr>
              <a:t>I</a:t>
            </a:r>
            <a:r>
              <a:rPr lang="nl-NL"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cs typeface="Times New Roman" panose="02020603050405020304" pitchFamily="18" charset="0"/>
              </a:rPr>
              <a:t>Khái</a:t>
            </a:r>
            <a:r>
              <a:rPr lang="en-US" sz="2800" b="1" dirty="0" smtClean="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niệm</a:t>
            </a:r>
            <a:r>
              <a:rPr lang="en-US" sz="2800" b="1" dirty="0">
                <a:solidFill>
                  <a:srgbClr val="0000FF"/>
                </a:solidFill>
                <a:latin typeface="Times New Roman" panose="02020603050405020304" pitchFamily="18" charset="0"/>
                <a:cs typeface="Times New Roman" panose="02020603050405020304" pitchFamily="18" charset="0"/>
              </a:rPr>
              <a:t> c</a:t>
            </a:r>
            <a:r>
              <a:rPr lang="vi-VN" sz="2800" b="1" dirty="0">
                <a:solidFill>
                  <a:srgbClr val="0000FF"/>
                </a:solidFill>
                <a:latin typeface="Times New Roman" panose="02020603050405020304" pitchFamily="18" charset="0"/>
                <a:cs typeface="Times New Roman" panose="02020603050405020304" pitchFamily="18" charset="0"/>
              </a:rPr>
              <a:t>hủ nghĩa Mác – Lênin </a:t>
            </a:r>
            <a:endParaRPr lang="en-US" sz="2800" b="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600" b="1" dirty="0" smtClean="0">
                <a:latin typeface="Times New Roman" panose="02020603050405020304" pitchFamily="18" charset="0"/>
                <a:cs typeface="Times New Roman" panose="02020603050405020304" pitchFamily="18" charset="0"/>
              </a:rPr>
              <a:t>2/ </a:t>
            </a:r>
            <a:r>
              <a:rPr lang="en-US" sz="2600" b="1" dirty="0" err="1" smtClean="0">
                <a:latin typeface="Times New Roman" panose="02020603050405020304" pitchFamily="18" charset="0"/>
                <a:cs typeface="Times New Roman" panose="02020603050405020304" pitchFamily="18" charset="0"/>
              </a:rPr>
              <a:t>Các</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giai</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đoạn</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phát</a:t>
            </a:r>
            <a:r>
              <a:rPr lang="en-US" sz="2600" b="1" dirty="0" smtClean="0">
                <a:latin typeface="Times New Roman" panose="02020603050405020304" pitchFamily="18" charset="0"/>
                <a:cs typeface="Times New Roman" panose="02020603050405020304" pitchFamily="18" charset="0"/>
              </a:rPr>
              <a:t> </a:t>
            </a:r>
            <a:r>
              <a:rPr lang="en-US" sz="2600" b="1" dirty="0" err="1" smtClean="0">
                <a:latin typeface="Times New Roman" panose="02020603050405020304" pitchFamily="18" charset="0"/>
                <a:cs typeface="Times New Roman" panose="02020603050405020304" pitchFamily="18" charset="0"/>
              </a:rPr>
              <a:t>triển</a:t>
            </a:r>
            <a:endParaRPr lang="en-US" sz="2600" b="1" dirty="0">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695250" y="3645030"/>
            <a:ext cx="8497105" cy="100814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err="1" smtClean="0">
                <a:latin typeface="Times New Roman" panose="02020603050405020304" pitchFamily="18" charset="0"/>
                <a:cs typeface="Times New Roman" panose="02020603050405020304" pitchFamily="18" charset="0"/>
              </a:rPr>
              <a:t>V.I.Lênin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phát</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triển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chủ</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nghĩa</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Mác</a:t>
            </a:r>
            <a:r>
              <a:rPr lang="en-US" altLang="en-US" sz="2400" kern="0" dirty="0" smtClean="0">
                <a:latin typeface="Times New Roman" panose="02020603050405020304" pitchFamily="18" charset="0"/>
                <a:cs typeface="Times New Roman" panose="02020603050405020304" pitchFamily="18" charset="0"/>
              </a:rPr>
              <a:t> ( 1895 – 1924)</a:t>
            </a:r>
          </a:p>
          <a:p>
            <a:pPr algn="l"/>
            <a:endParaRPr lang="en-US" altLang="en-US" sz="2400" u="sng" kern="0" dirty="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95250" y="5013220"/>
            <a:ext cx="8497105" cy="1008140"/>
          </a:xfrm>
          <a:prstGeom prst="rect">
            <a:avLst/>
          </a:prstGeom>
          <a:noFill/>
          <a:ln w="28575">
            <a:solidFill>
              <a:schemeClr val="tx1"/>
            </a:solidFill>
            <a:miter lim="800000"/>
            <a:headEnd/>
            <a:tailEnd/>
          </a:ln>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lgn="l"/>
            <a:r>
              <a:rPr lang="en-US" altLang="en-US" sz="2400" kern="0" dirty="0" smtClean="0">
                <a:latin typeface="Times New Roman" panose="02020603050405020304" pitchFamily="18" charset="0"/>
                <a:cs typeface="Times New Roman" panose="02020603050405020304" pitchFamily="18" charset="0"/>
              </a:rPr>
              <a:t/>
            </a:r>
            <a:br>
              <a:rPr lang="en-US" altLang="en-US" sz="2400" kern="0" dirty="0" smtClean="0">
                <a:latin typeface="Times New Roman" panose="02020603050405020304" pitchFamily="18" charset="0"/>
                <a:cs typeface="Times New Roman" panose="02020603050405020304" pitchFamily="18" charset="0"/>
              </a:rPr>
            </a:br>
            <a:r>
              <a:rPr lang="en-US" altLang="en-US" sz="2400" kern="0" dirty="0" err="1" smtClean="0">
                <a:latin typeface="Times New Roman" panose="02020603050405020304" pitchFamily="18" charset="0"/>
                <a:cs typeface="Times New Roman" panose="02020603050405020304" pitchFamily="18" charset="0"/>
              </a:rPr>
              <a:t>Chủ</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nghĩa</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Mác</a:t>
            </a:r>
            <a:r>
              <a:rPr lang="en-US" altLang="en-US" sz="2400" kern="0" dirty="0" smtClean="0">
                <a:latin typeface="Times New Roman" panose="02020603050405020304" pitchFamily="18" charset="0"/>
                <a:cs typeface="Times New Roman" panose="02020603050405020304" pitchFamily="18" charset="0"/>
              </a:rPr>
              <a:t> – </a:t>
            </a:r>
            <a:r>
              <a:rPr lang="en-US" altLang="en-US" sz="2400" kern="0" dirty="0" err="1" smtClean="0">
                <a:latin typeface="Times New Roman" panose="02020603050405020304" pitchFamily="18" charset="0"/>
                <a:cs typeface="Times New Roman" panose="02020603050405020304" pitchFamily="18" charset="0"/>
              </a:rPr>
              <a:t>Lênin</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từ</a:t>
            </a:r>
            <a:r>
              <a:rPr lang="en-US" altLang="en-US" sz="2400" kern="0" dirty="0" smtClean="0">
                <a:latin typeface="Times New Roman" panose="02020603050405020304" pitchFamily="18" charset="0"/>
                <a:cs typeface="Times New Roman" panose="02020603050405020304" pitchFamily="18" charset="0"/>
              </a:rPr>
              <a:t> </a:t>
            </a:r>
            <a:r>
              <a:rPr lang="en-US" altLang="en-US" sz="2400" kern="0" dirty="0" err="1" smtClean="0">
                <a:latin typeface="Times New Roman" panose="02020603050405020304" pitchFamily="18" charset="0"/>
                <a:cs typeface="Times New Roman" panose="02020603050405020304" pitchFamily="18" charset="0"/>
              </a:rPr>
              <a:t>năm</a:t>
            </a:r>
            <a:r>
              <a:rPr lang="en-US" altLang="en-US" sz="2400" kern="0" dirty="0" smtClean="0">
                <a:latin typeface="Times New Roman" panose="02020603050405020304" pitchFamily="18" charset="0"/>
                <a:cs typeface="Times New Roman" panose="02020603050405020304" pitchFamily="18" charset="0"/>
              </a:rPr>
              <a:t> 1924 </a:t>
            </a:r>
            <a:r>
              <a:rPr lang="en-US" altLang="en-US" sz="2400" kern="0" dirty="0" err="1" smtClean="0">
                <a:latin typeface="Times New Roman" panose="02020603050405020304" pitchFamily="18" charset="0"/>
                <a:cs typeface="Times New Roman" panose="02020603050405020304" pitchFamily="18" charset="0"/>
              </a:rPr>
              <a:t>đến</a:t>
            </a:r>
            <a:r>
              <a:rPr lang="en-US" altLang="en-US" sz="2400" kern="0" dirty="0" smtClean="0">
                <a:latin typeface="Times New Roman" panose="02020603050405020304" pitchFamily="18" charset="0"/>
                <a:cs typeface="Times New Roman" panose="02020603050405020304" pitchFamily="18" charset="0"/>
              </a:rPr>
              <a:t> nay </a:t>
            </a:r>
            <a:endParaRPr lang="en-US" altLang="en-US" sz="2400" u="sng"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9740267"/>
      </p:ext>
    </p:extLst>
  </p:cSld>
  <p:clrMapOvr>
    <a:masterClrMapping/>
  </p:clrMapOvr>
  <p:transition spd="slow">
    <p:circle/>
  </p:transition>
  <p:timing>
    <p:tnLst>
      <p:par>
        <p:cTn id="1" dur="indefinite" restart="never" nodeType="tmRoot"/>
      </p:par>
    </p:tnLst>
    <p:bldLst>
      <p:bldP spid="21506" grpId="0"/>
      <p:bldP spid="4" grpId="0" build="p">
        <p:tmplLst>
          <p:tmpl lvl="1">
            <p:tnLst>
              <p:par>
                <p:cTn presetID="53" presetClass="entr" presetSubtype="16" fill="hold" nodeType="click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Lst>
      </p:b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311785" y="370840"/>
            <a:ext cx="11785600" cy="663575"/>
          </a:xfrm>
        </p:spPr>
        <p:txBody>
          <a:bodyPr vert="horz" wrap="square" lIns="121920" tIns="60960" rIns="121920" bIns="60960" anchor="ctr">
            <a:normAutofit fontScale="90000"/>
          </a:bodyPr>
          <a:lstStyle/>
          <a:p>
            <a:r>
              <a:rPr lang="en-US" altLang="en-US" sz="3200" b="1" dirty="0" smtClean="0">
                <a:solidFill>
                  <a:srgbClr val="0000FF"/>
                </a:solidFill>
              </a:rPr>
              <a:t>II</a:t>
            </a:r>
            <a:r>
              <a:rPr lang="vi-VN" altLang="en-US" sz="3200" b="1" dirty="0" smtClean="0">
                <a:solidFill>
                  <a:srgbClr val="0000FF"/>
                </a:solidFill>
              </a:rPr>
              <a:t>. </a:t>
            </a:r>
            <a:r>
              <a:rPr lang="vi-VN" altLang="en-US" sz="3200" b="1" dirty="0">
                <a:solidFill>
                  <a:srgbClr val="0000FF"/>
                </a:solidFill>
              </a:rPr>
              <a:t>Một số nội dung cơ bản của chủ nghĩa Mác -Lênin</a:t>
            </a:r>
            <a:r>
              <a:rPr lang="en-US" altLang="en-US" sz="3200" b="1" dirty="0">
                <a:solidFill>
                  <a:srgbClr val="0000FF"/>
                </a:solidFill>
              </a:rPr>
              <a:t/>
            </a:r>
            <a:br>
              <a:rPr lang="en-US" altLang="en-US" sz="3200" b="1" dirty="0">
                <a:solidFill>
                  <a:srgbClr val="0000FF"/>
                </a:solidFill>
              </a:rPr>
            </a:br>
            <a:endParaRPr lang="en-US" altLang="en-US" sz="3200" b="1" dirty="0">
              <a:solidFill>
                <a:srgbClr val="0000FF"/>
              </a:solidFill>
            </a:endParaRPr>
          </a:p>
        </p:txBody>
      </p:sp>
      <p:sp>
        <p:nvSpPr>
          <p:cNvPr id="4" name="AutoShape 3"/>
          <p:cNvSpPr>
            <a:spLocks noChangeArrowheads="1"/>
          </p:cNvSpPr>
          <p:nvPr/>
        </p:nvSpPr>
        <p:spPr bwMode="gray">
          <a:xfrm>
            <a:off x="95250" y="1333500"/>
            <a:ext cx="7969250" cy="1225550"/>
          </a:xfrm>
          <a:prstGeom prst="roundRect">
            <a:avLst>
              <a:gd name="adj" fmla="val 50000"/>
            </a:avLst>
          </a:prstGeom>
          <a:solidFill>
            <a:srgbClr val="0066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smtClean="0">
                <a:solidFill>
                  <a:schemeClr val="bg1"/>
                </a:solidFill>
                <a:cs typeface="Calibri" panose="020F0502020204030204" pitchFamily="34" charset="0"/>
              </a:rPr>
              <a:t>1</a:t>
            </a:r>
            <a:r>
              <a:rPr lang="vi-VN" altLang="en-US" b="1" dirty="0">
                <a:solidFill>
                  <a:schemeClr val="bg1"/>
                </a:solidFill>
                <a:cs typeface="Calibri" panose="020F0502020204030204" pitchFamily="34" charset="0"/>
              </a:rPr>
              <a:t>. Triết học Mác – Lênin</a:t>
            </a:r>
            <a:endParaRPr lang="vi-VN" altLang="en-US" b="1" dirty="0">
              <a:solidFill>
                <a:schemeClr val="bg1"/>
              </a:solidFill>
              <a:ea typeface="Calibri" panose="020F0502020204030204" pitchFamily="34" charset="0"/>
            </a:endParaRPr>
          </a:p>
        </p:txBody>
      </p:sp>
      <p:sp>
        <p:nvSpPr>
          <p:cNvPr id="5" name="AutoShape 3"/>
          <p:cNvSpPr>
            <a:spLocks noChangeArrowheads="1"/>
          </p:cNvSpPr>
          <p:nvPr/>
        </p:nvSpPr>
        <p:spPr bwMode="gray">
          <a:xfrm>
            <a:off x="1905000" y="3284220"/>
            <a:ext cx="7969250" cy="1329055"/>
          </a:xfrm>
          <a:prstGeom prst="roundRect">
            <a:avLst>
              <a:gd name="adj" fmla="val 50000"/>
            </a:avLst>
          </a:prstGeom>
          <a:solidFill>
            <a:srgbClr val="FFC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vi-VN" altLang="en-US" b="1" dirty="0" smtClean="0">
                <a:solidFill>
                  <a:schemeClr val="bg1"/>
                </a:solidFill>
                <a:cs typeface="Calibri" panose="020F0502020204030204" pitchFamily="34" charset="0"/>
              </a:rPr>
              <a:t>2</a:t>
            </a:r>
            <a:r>
              <a:rPr lang="vi-VN" altLang="en-US" b="1" dirty="0">
                <a:solidFill>
                  <a:schemeClr val="bg1"/>
                </a:solidFill>
                <a:cs typeface="Calibri" panose="020F0502020204030204" pitchFamily="34" charset="0"/>
              </a:rPr>
              <a:t>. Kinh tế chính tri Mác – Lênin</a:t>
            </a:r>
          </a:p>
          <a:p>
            <a:pPr marL="457200" lvl="0" indent="-457200" algn="just" defTabSz="0" eaLnBrk="1" hangingPunct="1">
              <a:spcBef>
                <a:spcPct val="0"/>
              </a:spcBef>
              <a:buNone/>
              <a:tabLst>
                <a:tab pos="269875" algn="l"/>
              </a:tabLst>
            </a:pPr>
            <a:endParaRPr lang="en-US" altLang="en-US" b="1" dirty="0">
              <a:solidFill>
                <a:schemeClr val="bg1"/>
              </a:solidFill>
              <a:ea typeface="Calibri" panose="020F0502020204030204" pitchFamily="34" charset="0"/>
            </a:endParaRPr>
          </a:p>
        </p:txBody>
      </p:sp>
      <p:sp>
        <p:nvSpPr>
          <p:cNvPr id="6" name="AutoShape 3"/>
          <p:cNvSpPr>
            <a:spLocks noChangeArrowheads="1"/>
          </p:cNvSpPr>
          <p:nvPr/>
        </p:nvSpPr>
        <p:spPr bwMode="gray">
          <a:xfrm>
            <a:off x="4006851" y="5030047"/>
            <a:ext cx="7969251" cy="1585384"/>
          </a:xfrm>
          <a:prstGeom prst="roundRect">
            <a:avLst>
              <a:gd name="adj" fmla="val 50000"/>
            </a:avLst>
          </a:prstGeom>
          <a:solidFill>
            <a:srgbClr val="FF0000"/>
          </a:solidFill>
          <a:ln w="28575" algn="ctr">
            <a:solidFill>
              <a:schemeClr val="bg1"/>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457200" lvl="0" indent="-457200" algn="just" defTabSz="0" eaLnBrk="1" hangingPunct="1">
              <a:spcBef>
                <a:spcPct val="0"/>
              </a:spcBef>
              <a:buNone/>
              <a:tabLst>
                <a:tab pos="269875" algn="l"/>
              </a:tabLst>
            </a:pPr>
            <a:r>
              <a:rPr lang="en-US" altLang="en-US" b="1" dirty="0" smtClean="0">
                <a:solidFill>
                  <a:schemeClr val="bg1"/>
                </a:solidFill>
                <a:cs typeface="Calibri" panose="020F0502020204030204" pitchFamily="34" charset="0"/>
              </a:rPr>
              <a:t>3</a:t>
            </a:r>
            <a:r>
              <a:rPr lang="en-US" altLang="en-US" b="1" dirty="0">
                <a:solidFill>
                  <a:schemeClr val="bg1"/>
                </a:solidFill>
                <a:cs typeface="Calibri" panose="020F0502020204030204" pitchFamily="34" charset="0"/>
              </a:rPr>
              <a:t>. Chủ nghĩa xã hội khoa học</a:t>
            </a:r>
            <a:endParaRPr lang="en-US" altLang="en-US" b="1" dirty="0">
              <a:solidFill>
                <a:schemeClr val="bg1"/>
              </a:solidFill>
              <a:ea typeface="Calibri" panose="020F0502020204030204" pitchFamily="34" charset="0"/>
            </a:endParaRPr>
          </a:p>
        </p:txBody>
      </p:sp>
      <p:sp>
        <p:nvSpPr>
          <p:cNvPr id="8" name="Curved Right Arrow 7"/>
          <p:cNvSpPr/>
          <p:nvPr/>
        </p:nvSpPr>
        <p:spPr>
          <a:xfrm>
            <a:off x="285751" y="285750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9" name="Curved Right Arrow 8"/>
          <p:cNvSpPr/>
          <p:nvPr/>
        </p:nvSpPr>
        <p:spPr>
          <a:xfrm>
            <a:off x="2190751" y="4903470"/>
            <a:ext cx="1333500" cy="161925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938450920"/>
      </p:ext>
    </p:extLst>
  </p:cSld>
  <p:clrMapOvr>
    <a:masterClrMapping/>
  </p:clrMapOvr>
  <p:transition>
    <p:wedge/>
  </p:transition>
  <p:timing>
    <p:tnLst>
      <p:par>
        <p:cTn id="1" dur="indefinite" restart="never" nodeType="tmRoot"/>
      </p:par>
    </p:tnLst>
    <p:bldLst>
      <p:bldP spid="430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95325" y="1557338"/>
            <a:ext cx="8064500" cy="10795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Chủ</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nghĩa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u="sng" dirty="0" smtClean="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34963" y="331788"/>
            <a:ext cx="11449050" cy="1225550"/>
          </a:xfrm>
          <a:ln w="28575">
            <a:solidFill>
              <a:srgbClr val="FF0000"/>
            </a:solidFill>
          </a:ln>
        </p:spPr>
        <p:txBody>
          <a:bodyPr>
            <a:normAutofit lnSpcReduction="10000"/>
          </a:bodyPr>
          <a:lstStyle/>
          <a:p>
            <a:pPr marL="457200" indent="-457200">
              <a:buFontTx/>
              <a:buAutoNum type="arabicPeriod"/>
              <a:defRPr/>
            </a:pPr>
            <a:r>
              <a:rPr lang="vi-VN" sz="2400" b="1" i="1" dirty="0" smtClean="0">
                <a:solidFill>
                  <a:srgbClr val="0000FF"/>
                </a:solidFill>
                <a:latin typeface="Times New Roman" panose="02020603050405020304" pitchFamily="18" charset="0"/>
                <a:cs typeface="Times New Roman" panose="02020603050405020304" pitchFamily="18" charset="0"/>
              </a:rPr>
              <a:t>Triết </a:t>
            </a:r>
            <a:r>
              <a:rPr lang="vi-VN" sz="2400" b="1" i="1" dirty="0">
                <a:solidFill>
                  <a:srgbClr val="0000FF"/>
                </a:solidFill>
                <a:latin typeface="Times New Roman" panose="02020603050405020304" pitchFamily="18" charset="0"/>
                <a:cs typeface="Times New Roman" panose="02020603050405020304" pitchFamily="18" charset="0"/>
              </a:rPr>
              <a:t>học Mác – </a:t>
            </a:r>
            <a:r>
              <a:rPr lang="vi-VN" sz="2400" b="1" i="1" dirty="0" smtClean="0">
                <a:solidFill>
                  <a:srgbClr val="0000FF"/>
                </a:solidFill>
                <a:latin typeface="Times New Roman" panose="02020603050405020304" pitchFamily="18" charset="0"/>
                <a:cs typeface="Times New Roman" panose="02020603050405020304" pitchFamily="18" charset="0"/>
              </a:rPr>
              <a:t>Lênin</a:t>
            </a:r>
            <a:endParaRPr lang="en-US" sz="2400" b="1" i="1"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400" dirty="0" smtClean="0">
                <a:latin typeface="Times New Roman" panose="02020603050405020304" pitchFamily="18" charset="0"/>
                <a:cs typeface="Times New Roman" panose="02020603050405020304" pitchFamily="18" charset="0"/>
              </a:rPr>
              <a:t>a</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Chủ</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nghĩa</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duy</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vật</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biện</a:t>
            </a:r>
            <a:r>
              <a:rPr lang="en-US" altLang="en-US" sz="2400" b="1" i="1" dirty="0" smtClean="0">
                <a:latin typeface="Times New Roman" panose="02020603050405020304" pitchFamily="18" charset="0"/>
                <a:cs typeface="Times New Roman" panose="02020603050405020304" pitchFamily="18" charset="0"/>
              </a:rPr>
              <a:t> </a:t>
            </a:r>
            <a:r>
              <a:rPr lang="en-US" altLang="en-US" sz="2400" b="1" i="1" dirty="0" err="1" smtClean="0">
                <a:latin typeface="Times New Roman" panose="02020603050405020304" pitchFamily="18" charset="0"/>
                <a:cs typeface="Times New Roman" panose="02020603050405020304" pitchFamily="18" charset="0"/>
              </a:rPr>
              <a:t>chứng</a:t>
            </a:r>
            <a:r>
              <a:rPr lang="en-US" altLang="en-US" sz="2400" b="1" i="1" dirty="0" smtClean="0">
                <a:latin typeface="Times New Roman" panose="02020603050405020304" pitchFamily="18" charset="0"/>
                <a:cs typeface="Times New Roman" panose="02020603050405020304" pitchFamily="18" charset="0"/>
              </a:rPr>
              <a:t/>
            </a:r>
            <a:br>
              <a:rPr lang="en-US" altLang="en-US" sz="2400" b="1" i="1" dirty="0" smtClean="0">
                <a:latin typeface="Times New Roman" panose="02020603050405020304" pitchFamily="18" charset="0"/>
                <a:cs typeface="Times New Roman" panose="02020603050405020304" pitchFamily="18" charset="0"/>
              </a:rPr>
            </a:br>
            <a:endParaRPr lang="en-US" sz="2400" b="1" i="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bwMode="auto">
          <a:xfrm>
            <a:off x="4511675" y="2781300"/>
            <a:ext cx="7489825" cy="31686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2400">
                <a:solidFill>
                  <a:schemeClr val="tx2"/>
                </a:solidFill>
                <a:latin typeface="Times New Roman" panose="02020603050405020304" pitchFamily="18" charset="0"/>
                <a:cs typeface="Times New Roman" panose="02020603050405020304" pitchFamily="18" charset="0"/>
              </a:rPr>
              <a:t>“Vật chất là một </a:t>
            </a:r>
            <a:r>
              <a:rPr lang="en-US" altLang="en-US" sz="2400" u="sng">
                <a:solidFill>
                  <a:schemeClr val="tx2"/>
                </a:solidFill>
                <a:latin typeface="Times New Roman" panose="02020603050405020304" pitchFamily="18" charset="0"/>
                <a:cs typeface="Times New Roman" panose="02020603050405020304" pitchFamily="18" charset="0"/>
              </a:rPr>
              <a:t>phạm trù triết học </a:t>
            </a:r>
            <a:r>
              <a:rPr lang="en-US" altLang="en-US" sz="2400">
                <a:solidFill>
                  <a:schemeClr val="tx2"/>
                </a:solidFill>
                <a:latin typeface="Times New Roman" panose="02020603050405020304" pitchFamily="18" charset="0"/>
                <a:cs typeface="Times New Roman" panose="02020603050405020304" pitchFamily="18" charset="0"/>
              </a:rPr>
              <a:t>dùng để chỉ thực tại khách quan, </a:t>
            </a:r>
            <a:r>
              <a:rPr lang="en-US" altLang="en-US" sz="2400">
                <a:solidFill>
                  <a:srgbClr val="FF0000"/>
                </a:solidFill>
                <a:latin typeface="Times New Roman" panose="02020603050405020304" pitchFamily="18" charset="0"/>
                <a:cs typeface="Times New Roman" panose="02020603050405020304" pitchFamily="18" charset="0"/>
              </a:rPr>
              <a:t>được đem lại cho con người trong cảm giác</a:t>
            </a:r>
            <a:r>
              <a:rPr lang="en-US" altLang="en-US" sz="2400">
                <a:solidFill>
                  <a:schemeClr val="tx2"/>
                </a:solidFill>
                <a:latin typeface="Times New Roman" panose="02020603050405020304" pitchFamily="18" charset="0"/>
                <a:cs typeface="Times New Roman" panose="02020603050405020304" pitchFamily="18" charset="0"/>
              </a:rPr>
              <a:t>, được cảm giác của chúng ta chép lại, chụp lại, phản ánh và tồn tại không lệ thuộc vào cảm giác". ( Lênin) </a:t>
            </a:r>
          </a:p>
        </p:txBody>
      </p:sp>
      <p:pic>
        <p:nvPicPr>
          <p:cNvPr id="6" name="Picture 8" descr="列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663" y="2781300"/>
            <a:ext cx="3744912" cy="38227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216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4" grpId="0" build="p">
        <p:tmplLst>
          <p:tmpl lvl="1">
            <p:tnLst>
              <p:par>
                <p:cTn presetID="53" presetClass="entr" presetSubtype="16" fill="hold" nodeType="click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4"/>
                        </p:tgtEl>
                        <p:attrNameLst>
                          <p:attrName>style.visibility</p:attrName>
                        </p:attrNameLst>
                      </p:cBhvr>
                      <p:to>
                        <p:strVal val="visible"/>
                      </p:to>
                    </p:set>
                    <p:anim calcmode="lin" valueType="num">
                      <p:cBhvr>
                        <p:cTn dur="500" fill="hold"/>
                        <p:tgtEl>
                          <p:spTgt spid="4"/>
                        </p:tgtEl>
                        <p:attrNameLst>
                          <p:attrName>ppt_w</p:attrName>
                        </p:attrNameLst>
                      </p:cBhvr>
                      <p:tavLst>
                        <p:tav tm="0">
                          <p:val>
                            <p:fltVal val="0"/>
                          </p:val>
                        </p:tav>
                        <p:tav tm="100000">
                          <p:val>
                            <p:strVal val="#ppt_w"/>
                          </p:val>
                        </p:tav>
                      </p:tavLst>
                    </p:anim>
                    <p:anim calcmode="lin" valueType="num">
                      <p:cBhvr>
                        <p:cTn dur="500" fill="hold"/>
                        <p:tgtEl>
                          <p:spTgt spid="4"/>
                        </p:tgtEl>
                        <p:attrNameLst>
                          <p:attrName>ppt_h</p:attrName>
                        </p:attrNameLst>
                      </p:cBhvr>
                      <p:tavLst>
                        <p:tav tm="0">
                          <p:val>
                            <p:fltVal val="0"/>
                          </p:val>
                        </p:tav>
                        <p:tav tm="100000">
                          <p:val>
                            <p:strVal val="#ppt_h"/>
                          </p:val>
                        </p:tav>
                      </p:tavLst>
                    </p:anim>
                    <p:animEffect transition="in" filter="fade">
                      <p:cBhvr>
                        <p:cTn dur="500"/>
                        <p:tgtEl>
                          <p:spTgt spid="4"/>
                        </p:tgtEl>
                      </p:cBhvr>
                    </p:animEffect>
                  </p:childTnLst>
                </p:cTn>
              </p:par>
            </p:tnLst>
          </p:tmpl>
        </p:tmplLst>
      </p:bldP>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fontScale="90000"/>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smtClean="0">
                <a:solidFill>
                  <a:srgbClr val="0000FF"/>
                </a:solidFill>
                <a:latin typeface="Times New Roman" panose="02020603050405020304" pitchFamily="18" charset="0"/>
                <a:cs typeface="Times New Roman" panose="02020603050405020304" pitchFamily="18" charset="0"/>
                <a:sym typeface="+mn-ea"/>
              </a:rPr>
              <a:t>.</a:t>
            </a:r>
            <a:br>
              <a:rPr lang="en-US" sz="2800" b="1" dirty="0" smtClean="0">
                <a:solidFill>
                  <a:srgbClr val="0000FF"/>
                </a:solidFill>
                <a:latin typeface="Times New Roman" panose="02020603050405020304" pitchFamily="18" charset="0"/>
                <a:cs typeface="Times New Roman" panose="02020603050405020304" pitchFamily="18" charset="0"/>
                <a:sym typeface="+mn-ea"/>
              </a:rPr>
            </a:br>
            <a:r>
              <a:rPr lang="en-US" sz="2800" b="1" dirty="0">
                <a:solidFill>
                  <a:srgbClr val="0000FF"/>
                </a:solidFill>
                <a:latin typeface="Times New Roman" panose="02020603050405020304" pitchFamily="18" charset="0"/>
                <a:cs typeface="Times New Roman" panose="02020603050405020304" pitchFamily="18" charset="0"/>
              </a:rPr>
              <a:t/>
            </a: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688869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extLst>
      <p:ext uri="{BB962C8B-B14F-4D97-AF65-F5344CB8AC3E}">
        <p14:creationId xmlns:p14="http://schemas.microsoft.com/office/powerpoint/2010/main" val="18168310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bldLst>
      <p:bldP spid="2" grpId="0"/>
      <p:bldP spid="3" grpId="0" build="p">
        <p:tmplLst>
          <p:tmpl lvl="1">
            <p:tnLst>
              <p:par>
                <p:cTn presetID="53" presetClass="entr" presetSubtype="16" fill="hold" nodeType="click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Lst>
      </p:b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r>
              <a:rPr lang="en-US" altLang="x-none" sz="3335" b="1" dirty="0"/>
              <a:t/>
            </a:r>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extLst>
      <p:ext uri="{BB962C8B-B14F-4D97-AF65-F5344CB8AC3E}">
        <p14:creationId xmlns:p14="http://schemas.microsoft.com/office/powerpoint/2010/main" val="1370080372"/>
      </p:ext>
    </p:extLst>
  </p:cSld>
  <p:clrMapOvr>
    <a:masterClrMapping/>
  </p:clrMapOvr>
  <p:transition spd="slow"/>
  <p:timing>
    <p:tnLst>
      <p:par>
        <p:cTn id="1" dur="indefinite" restart="never" nodeType="tmRoot"/>
      </p:par>
    </p:tnLst>
    <p:bldLst>
      <p:bldP spid="2457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extLst>
      <p:ext uri="{BB962C8B-B14F-4D97-AF65-F5344CB8AC3E}">
        <p14:creationId xmlns:p14="http://schemas.microsoft.com/office/powerpoint/2010/main" val="14471017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bldLst>
      <p:bldP spid="10" grpId="0"/>
      <p:bldP spid="8" grpId="0" build="p">
        <p:tmplLst>
          <p:tmpl lvl="1">
            <p:tnLst>
              <p:par>
                <p:cTn presetID="53" presetClass="entr" presetSubtype="16" fill="hold" nodeType="click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Lst>
      </p:b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extLst>
      <p:ext uri="{BB962C8B-B14F-4D97-AF65-F5344CB8AC3E}">
        <p14:creationId xmlns:p14="http://schemas.microsoft.com/office/powerpoint/2010/main" val="4957701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bldLst>
      <p:bldP spid="124930" grpId="0" build="p">
        <p:tmplLst>
          <p:tmpl lvl="1">
            <p:tnLst>
              <p:par>
                <p:cTn presetID="53" presetClass="entr" presetSubtype="16" fill="hold" nodeType="clickEffect">
                  <p:stCondLst>
                    <p:cond delay="0"/>
                  </p:stCondLst>
                  <p:childTnLst>
                    <p:set>
                      <p:cBhvr>
                        <p:cTn dur="1" fill="hold">
                          <p:stCondLst>
                            <p:cond delay="0"/>
                          </p:stCondLst>
                        </p:cTn>
                        <p:tgtEl>
                          <p:spTgt spid="124930"/>
                        </p:tgtEl>
                        <p:attrNameLst>
                          <p:attrName>style.visibility</p:attrName>
                        </p:attrNameLst>
                      </p:cBhvr>
                      <p:to>
                        <p:strVal val="visible"/>
                      </p:to>
                    </p:set>
                    <p:anim calcmode="lin" valueType="num">
                      <p:cBhvr>
                        <p:cTn dur="500" fill="hold"/>
                        <p:tgtEl>
                          <p:spTgt spid="124930"/>
                        </p:tgtEl>
                        <p:attrNameLst>
                          <p:attrName>ppt_w</p:attrName>
                        </p:attrNameLst>
                      </p:cBhvr>
                      <p:tavLst>
                        <p:tav tm="0">
                          <p:val>
                            <p:fltVal val="0"/>
                          </p:val>
                        </p:tav>
                        <p:tav tm="100000">
                          <p:val>
                            <p:strVal val="#ppt_w"/>
                          </p:val>
                        </p:tav>
                      </p:tavLst>
                    </p:anim>
                    <p:anim calcmode="lin" valueType="num">
                      <p:cBhvr>
                        <p:cTn dur="500" fill="hold"/>
                        <p:tgtEl>
                          <p:spTgt spid="124930"/>
                        </p:tgtEl>
                        <p:attrNameLst>
                          <p:attrName>ppt_h</p:attrName>
                        </p:attrNameLst>
                      </p:cBhvr>
                      <p:tavLst>
                        <p:tav tm="0">
                          <p:val>
                            <p:fltVal val="0"/>
                          </p:val>
                        </p:tav>
                        <p:tav tm="100000">
                          <p:val>
                            <p:strVal val="#ppt_h"/>
                          </p:val>
                        </p:tav>
                      </p:tavLst>
                    </p:anim>
                    <p:animEffect transition="in" filter="fade">
                      <p:cBhvr>
                        <p:cTn dur="500"/>
                        <p:tgtEl>
                          <p:spTgt spid="124930"/>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24930"/>
                        </p:tgtEl>
                        <p:attrNameLst>
                          <p:attrName>style.visibility</p:attrName>
                        </p:attrNameLst>
                      </p:cBhvr>
                      <p:to>
                        <p:strVal val="visible"/>
                      </p:to>
                    </p:set>
                    <p:anim calcmode="lin" valueType="num">
                      <p:cBhvr>
                        <p:cTn dur="500" fill="hold"/>
                        <p:tgtEl>
                          <p:spTgt spid="124930"/>
                        </p:tgtEl>
                        <p:attrNameLst>
                          <p:attrName>ppt_w</p:attrName>
                        </p:attrNameLst>
                      </p:cBhvr>
                      <p:tavLst>
                        <p:tav tm="0">
                          <p:val>
                            <p:fltVal val="0"/>
                          </p:val>
                        </p:tav>
                        <p:tav tm="100000">
                          <p:val>
                            <p:strVal val="#ppt_w"/>
                          </p:val>
                        </p:tav>
                      </p:tavLst>
                    </p:anim>
                    <p:anim calcmode="lin" valueType="num">
                      <p:cBhvr>
                        <p:cTn dur="500" fill="hold"/>
                        <p:tgtEl>
                          <p:spTgt spid="124930"/>
                        </p:tgtEl>
                        <p:attrNameLst>
                          <p:attrName>ppt_h</p:attrName>
                        </p:attrNameLst>
                      </p:cBhvr>
                      <p:tavLst>
                        <p:tav tm="0">
                          <p:val>
                            <p:fltVal val="0"/>
                          </p:val>
                        </p:tav>
                        <p:tav tm="100000">
                          <p:val>
                            <p:strVal val="#ppt_h"/>
                          </p:val>
                        </p:tav>
                      </p:tavLst>
                    </p:anim>
                    <p:animEffect transition="in" filter="fade">
                      <p:cBhvr>
                        <p:cTn dur="500"/>
                        <p:tgtEl>
                          <p:spTgt spid="124930"/>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24930"/>
                        </p:tgtEl>
                        <p:attrNameLst>
                          <p:attrName>style.visibility</p:attrName>
                        </p:attrNameLst>
                      </p:cBhvr>
                      <p:to>
                        <p:strVal val="visible"/>
                      </p:to>
                    </p:set>
                    <p:anim calcmode="lin" valueType="num">
                      <p:cBhvr>
                        <p:cTn dur="500" fill="hold"/>
                        <p:tgtEl>
                          <p:spTgt spid="124930"/>
                        </p:tgtEl>
                        <p:attrNameLst>
                          <p:attrName>ppt_w</p:attrName>
                        </p:attrNameLst>
                      </p:cBhvr>
                      <p:tavLst>
                        <p:tav tm="0">
                          <p:val>
                            <p:fltVal val="0"/>
                          </p:val>
                        </p:tav>
                        <p:tav tm="100000">
                          <p:val>
                            <p:strVal val="#ppt_w"/>
                          </p:val>
                        </p:tav>
                      </p:tavLst>
                    </p:anim>
                    <p:anim calcmode="lin" valueType="num">
                      <p:cBhvr>
                        <p:cTn dur="500" fill="hold"/>
                        <p:tgtEl>
                          <p:spTgt spid="124930"/>
                        </p:tgtEl>
                        <p:attrNameLst>
                          <p:attrName>ppt_h</p:attrName>
                        </p:attrNameLst>
                      </p:cBhvr>
                      <p:tavLst>
                        <p:tav tm="0">
                          <p:val>
                            <p:fltVal val="0"/>
                          </p:val>
                        </p:tav>
                        <p:tav tm="100000">
                          <p:val>
                            <p:strVal val="#ppt_h"/>
                          </p:val>
                        </p:tav>
                      </p:tavLst>
                    </p:anim>
                    <p:animEffect transition="in" filter="fade">
                      <p:cBhvr>
                        <p:cTn dur="500"/>
                        <p:tgtEl>
                          <p:spTgt spid="124930"/>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24930"/>
                        </p:tgtEl>
                        <p:attrNameLst>
                          <p:attrName>style.visibility</p:attrName>
                        </p:attrNameLst>
                      </p:cBhvr>
                      <p:to>
                        <p:strVal val="visible"/>
                      </p:to>
                    </p:set>
                    <p:anim calcmode="lin" valueType="num">
                      <p:cBhvr>
                        <p:cTn dur="500" fill="hold"/>
                        <p:tgtEl>
                          <p:spTgt spid="124930"/>
                        </p:tgtEl>
                        <p:attrNameLst>
                          <p:attrName>ppt_w</p:attrName>
                        </p:attrNameLst>
                      </p:cBhvr>
                      <p:tavLst>
                        <p:tav tm="0">
                          <p:val>
                            <p:fltVal val="0"/>
                          </p:val>
                        </p:tav>
                        <p:tav tm="100000">
                          <p:val>
                            <p:strVal val="#ppt_w"/>
                          </p:val>
                        </p:tav>
                      </p:tavLst>
                    </p:anim>
                    <p:anim calcmode="lin" valueType="num">
                      <p:cBhvr>
                        <p:cTn dur="500" fill="hold"/>
                        <p:tgtEl>
                          <p:spTgt spid="124930"/>
                        </p:tgtEl>
                        <p:attrNameLst>
                          <p:attrName>ppt_h</p:attrName>
                        </p:attrNameLst>
                      </p:cBhvr>
                      <p:tavLst>
                        <p:tav tm="0">
                          <p:val>
                            <p:fltVal val="0"/>
                          </p:val>
                        </p:tav>
                        <p:tav tm="100000">
                          <p:val>
                            <p:strVal val="#ppt_h"/>
                          </p:val>
                        </p:tav>
                      </p:tavLst>
                    </p:anim>
                    <p:animEffect transition="in" filter="fade">
                      <p:cBhvr>
                        <p:cTn dur="500"/>
                        <p:tgtEl>
                          <p:spTgt spid="124930"/>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24930"/>
                        </p:tgtEl>
                        <p:attrNameLst>
                          <p:attrName>style.visibility</p:attrName>
                        </p:attrNameLst>
                      </p:cBhvr>
                      <p:to>
                        <p:strVal val="visible"/>
                      </p:to>
                    </p:set>
                    <p:anim calcmode="lin" valueType="num">
                      <p:cBhvr>
                        <p:cTn dur="500" fill="hold"/>
                        <p:tgtEl>
                          <p:spTgt spid="124930"/>
                        </p:tgtEl>
                        <p:attrNameLst>
                          <p:attrName>ppt_w</p:attrName>
                        </p:attrNameLst>
                      </p:cBhvr>
                      <p:tavLst>
                        <p:tav tm="0">
                          <p:val>
                            <p:fltVal val="0"/>
                          </p:val>
                        </p:tav>
                        <p:tav tm="100000">
                          <p:val>
                            <p:strVal val="#ppt_w"/>
                          </p:val>
                        </p:tav>
                      </p:tavLst>
                    </p:anim>
                    <p:anim calcmode="lin" valueType="num">
                      <p:cBhvr>
                        <p:cTn dur="500" fill="hold"/>
                        <p:tgtEl>
                          <p:spTgt spid="124930"/>
                        </p:tgtEl>
                        <p:attrNameLst>
                          <p:attrName>ppt_h</p:attrName>
                        </p:attrNameLst>
                      </p:cBhvr>
                      <p:tavLst>
                        <p:tav tm="0">
                          <p:val>
                            <p:fltVal val="0"/>
                          </p:val>
                        </p:tav>
                        <p:tav tm="100000">
                          <p:val>
                            <p:strVal val="#ppt_h"/>
                          </p:val>
                        </p:tav>
                      </p:tavLst>
                    </p:anim>
                    <p:animEffect transition="in" filter="fade">
                      <p:cBhvr>
                        <p:cTn dur="500"/>
                        <p:tgtEl>
                          <p:spTgt spid="124930"/>
                        </p:tgtEl>
                      </p:cBhvr>
                    </p:animEffect>
                  </p:childTnLst>
                </p:cTn>
              </p:par>
            </p:tnLst>
          </p:tmpl>
        </p:tmplLst>
      </p:b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Content Placeholder 2"/>
          <p:cNvSpPr>
            <a:spLocks noGrp="1"/>
          </p:cNvSpPr>
          <p:nvPr>
            <p:ph idx="1"/>
          </p:nvPr>
        </p:nvSpPr>
        <p:spPr/>
        <p:txBody>
          <a:bodyPr/>
          <a:lstStyle/>
          <a:p>
            <a:pPr marL="0" indent="0" algn="just">
              <a:buFontTx/>
              <a:buNone/>
            </a:pPr>
            <a:r>
              <a:rPr lang="en-US" altLang="vi-VN" sz="2400" i="1" smtClean="0">
                <a:latin typeface="Times New Roman" panose="02020603050405020304" pitchFamily="18" charset="0"/>
                <a:cs typeface="Times New Roman" panose="02020603050405020304" pitchFamily="18" charset="0"/>
              </a:rPr>
              <a:t>+ </a:t>
            </a:r>
            <a:r>
              <a:rPr lang="vi-VN" altLang="vi-VN" sz="2400" i="1" smtClean="0">
                <a:latin typeface="Times New Roman" panose="02020603050405020304" pitchFamily="18" charset="0"/>
                <a:cs typeface="Times New Roman" panose="02020603050405020304" pitchFamily="18" charset="0"/>
              </a:rPr>
              <a:t>Ý thức</a:t>
            </a:r>
            <a:r>
              <a:rPr lang="vi-VN" altLang="vi-VN" sz="2400" smtClean="0">
                <a:latin typeface="Times New Roman" panose="02020603050405020304" pitchFamily="18" charset="0"/>
                <a:cs typeface="Times New Roman" panose="02020603050405020304" pitchFamily="18" charset="0"/>
              </a:rPr>
              <a:t> là sự phản ánh thế giới khách quan vào trong bộ não người một cách năng động, sáng tạo</a:t>
            </a:r>
            <a:r>
              <a:rPr lang="en-US" altLang="vi-VN" sz="2400" smtClean="0">
                <a:latin typeface="Times New Roman" panose="02020603050405020304" pitchFamily="18" charset="0"/>
                <a:cs typeface="Times New Roman" panose="02020603050405020304" pitchFamily="18" charset="0"/>
              </a:rPr>
              <a:t>, </a:t>
            </a:r>
            <a:r>
              <a:rPr lang="vi-VN" altLang="en-US" sz="2400" smtClean="0">
                <a:latin typeface="Times New Roman" panose="02020603050405020304" pitchFamily="18" charset="0"/>
                <a:cs typeface="Times New Roman" panose="02020603050405020304" pitchFamily="18" charset="0"/>
              </a:rPr>
              <a:t>là hình ảnh chủ quan của thế giới khách quan</a:t>
            </a:r>
            <a:endParaRPr lang="vi-VN" altLang="vi-VN" sz="2400" smtClean="0">
              <a:latin typeface="Times New Roman" panose="02020603050405020304" pitchFamily="18" charset="0"/>
              <a:cs typeface="Times New Roman" panose="02020603050405020304" pitchFamily="18" charset="0"/>
            </a:endParaRPr>
          </a:p>
        </p:txBody>
      </p:sp>
      <p:pic>
        <p:nvPicPr>
          <p:cNvPr id="41988" name="Picture 15" descr="http://media6.tiin.vn/media01/50fd0e563d0b9/2013/09/22/208cbb70-bf90-48aa-915a-a417087b38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63" y="2505075"/>
            <a:ext cx="4814887"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pic>
        <p:nvPicPr>
          <p:cNvPr id="41991" name="Picture 7" descr="Sự khác biệt trong tư duy người giàu và người nghèo qua 17 bức ảnh - Trường  Cao đẳng Việt Mỹ Xét Tuyển Cao Đẳng Chính Quy năm học 2020 - 20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300" y="2505075"/>
            <a:ext cx="571500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028510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circle(in)">
                                      <p:cBhvr>
                                        <p:cTn id="7" dur="2000"/>
                                        <p:tgtEl>
                                          <p:spTgt spid="4198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987">
                                            <p:txEl>
                                              <p:pRg st="0" end="0"/>
                                            </p:txEl>
                                          </p:spTgt>
                                        </p:tgtEl>
                                        <p:attrNameLst>
                                          <p:attrName>style.visibility</p:attrName>
                                        </p:attrNameLst>
                                      </p:cBhvr>
                                      <p:to>
                                        <p:strVal val="visible"/>
                                      </p:to>
                                    </p:set>
                                    <p:animEffect transition="in" filter="circle(in)">
                                      <p:cBhvr>
                                        <p:cTn id="10" dur="2000"/>
                                        <p:tgtEl>
                                          <p:spTgt spid="41987">
                                            <p:txEl>
                                              <p:pRg st="0" end="0"/>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1991"/>
                                        </p:tgtEl>
                                        <p:attrNameLst>
                                          <p:attrName>style.visibility</p:attrName>
                                        </p:attrNameLst>
                                      </p:cBhvr>
                                      <p:to>
                                        <p:strVal val="visible"/>
                                      </p:to>
                                    </p:set>
                                    <p:animEffect transition="in" filter="circle(in)">
                                      <p:cBhvr>
                                        <p:cTn id="13" dur="20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p:bldP spid="41987" grpId="1" build="p">
        <p:tmplLst>
          <p:tmpl lvl="1">
            <p:tnLst>
              <p:par>
                <p:cTn presetID="53" presetClass="entr" presetSubtype="16" fill="hold" nodeType="clickEffect">
                  <p:stCondLst>
                    <p:cond delay="0"/>
                  </p:stCondLst>
                  <p:childTnLst>
                    <p:set>
                      <p:cBhvr>
                        <p:cTn dur="1" fill="hold">
                          <p:stCondLst>
                            <p:cond delay="0"/>
                          </p:stCondLst>
                        </p:cTn>
                        <p:tgtEl>
                          <p:spTgt spid="41987"/>
                        </p:tgtEl>
                        <p:attrNameLst>
                          <p:attrName>style.visibility</p:attrName>
                        </p:attrNameLst>
                      </p:cBhvr>
                      <p:to>
                        <p:strVal val="visible"/>
                      </p:to>
                    </p:set>
                    <p:anim calcmode="lin" valueType="num">
                      <p:cBhvr>
                        <p:cTn dur="500" fill="hold"/>
                        <p:tgtEl>
                          <p:spTgt spid="41987"/>
                        </p:tgtEl>
                        <p:attrNameLst>
                          <p:attrName>ppt_w</p:attrName>
                        </p:attrNameLst>
                      </p:cBhvr>
                      <p:tavLst>
                        <p:tav tm="0">
                          <p:val>
                            <p:fltVal val="0"/>
                          </p:val>
                        </p:tav>
                        <p:tav tm="100000">
                          <p:val>
                            <p:strVal val="#ppt_w"/>
                          </p:val>
                        </p:tav>
                      </p:tavLst>
                    </p:anim>
                    <p:anim calcmode="lin" valueType="num">
                      <p:cBhvr>
                        <p:cTn dur="500" fill="hold"/>
                        <p:tgtEl>
                          <p:spTgt spid="41987"/>
                        </p:tgtEl>
                        <p:attrNameLst>
                          <p:attrName>ppt_h</p:attrName>
                        </p:attrNameLst>
                      </p:cBhvr>
                      <p:tavLst>
                        <p:tav tm="0">
                          <p:val>
                            <p:fltVal val="0"/>
                          </p:val>
                        </p:tav>
                        <p:tav tm="100000">
                          <p:val>
                            <p:strVal val="#ppt_h"/>
                          </p:val>
                        </p:tav>
                      </p:tavLst>
                    </p:anim>
                    <p:animEffect transition="in" filter="fade">
                      <p:cBhvr>
                        <p:cTn dur="500"/>
                        <p:tgtEl>
                          <p:spTgt spid="4198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41987"/>
                        </p:tgtEl>
                        <p:attrNameLst>
                          <p:attrName>style.visibility</p:attrName>
                        </p:attrNameLst>
                      </p:cBhvr>
                      <p:to>
                        <p:strVal val="visible"/>
                      </p:to>
                    </p:set>
                    <p:anim calcmode="lin" valueType="num">
                      <p:cBhvr>
                        <p:cTn dur="500" fill="hold"/>
                        <p:tgtEl>
                          <p:spTgt spid="41987"/>
                        </p:tgtEl>
                        <p:attrNameLst>
                          <p:attrName>ppt_w</p:attrName>
                        </p:attrNameLst>
                      </p:cBhvr>
                      <p:tavLst>
                        <p:tav tm="0">
                          <p:val>
                            <p:fltVal val="0"/>
                          </p:val>
                        </p:tav>
                        <p:tav tm="100000">
                          <p:val>
                            <p:strVal val="#ppt_w"/>
                          </p:val>
                        </p:tav>
                      </p:tavLst>
                    </p:anim>
                    <p:anim calcmode="lin" valueType="num">
                      <p:cBhvr>
                        <p:cTn dur="500" fill="hold"/>
                        <p:tgtEl>
                          <p:spTgt spid="41987"/>
                        </p:tgtEl>
                        <p:attrNameLst>
                          <p:attrName>ppt_h</p:attrName>
                        </p:attrNameLst>
                      </p:cBhvr>
                      <p:tavLst>
                        <p:tav tm="0">
                          <p:val>
                            <p:fltVal val="0"/>
                          </p:val>
                        </p:tav>
                        <p:tav tm="100000">
                          <p:val>
                            <p:strVal val="#ppt_h"/>
                          </p:val>
                        </p:tav>
                      </p:tavLst>
                    </p:anim>
                    <p:animEffect transition="in" filter="fade">
                      <p:cBhvr>
                        <p:cTn dur="500"/>
                        <p:tgtEl>
                          <p:spTgt spid="4198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41987"/>
                        </p:tgtEl>
                        <p:attrNameLst>
                          <p:attrName>style.visibility</p:attrName>
                        </p:attrNameLst>
                      </p:cBhvr>
                      <p:to>
                        <p:strVal val="visible"/>
                      </p:to>
                    </p:set>
                    <p:anim calcmode="lin" valueType="num">
                      <p:cBhvr>
                        <p:cTn dur="500" fill="hold"/>
                        <p:tgtEl>
                          <p:spTgt spid="41987"/>
                        </p:tgtEl>
                        <p:attrNameLst>
                          <p:attrName>ppt_w</p:attrName>
                        </p:attrNameLst>
                      </p:cBhvr>
                      <p:tavLst>
                        <p:tav tm="0">
                          <p:val>
                            <p:fltVal val="0"/>
                          </p:val>
                        </p:tav>
                        <p:tav tm="100000">
                          <p:val>
                            <p:strVal val="#ppt_w"/>
                          </p:val>
                        </p:tav>
                      </p:tavLst>
                    </p:anim>
                    <p:anim calcmode="lin" valueType="num">
                      <p:cBhvr>
                        <p:cTn dur="500" fill="hold"/>
                        <p:tgtEl>
                          <p:spTgt spid="41987"/>
                        </p:tgtEl>
                        <p:attrNameLst>
                          <p:attrName>ppt_h</p:attrName>
                        </p:attrNameLst>
                      </p:cBhvr>
                      <p:tavLst>
                        <p:tav tm="0">
                          <p:val>
                            <p:fltVal val="0"/>
                          </p:val>
                        </p:tav>
                        <p:tav tm="100000">
                          <p:val>
                            <p:strVal val="#ppt_h"/>
                          </p:val>
                        </p:tav>
                      </p:tavLst>
                    </p:anim>
                    <p:animEffect transition="in" filter="fade">
                      <p:cBhvr>
                        <p:cTn dur="500"/>
                        <p:tgtEl>
                          <p:spTgt spid="4198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41987"/>
                        </p:tgtEl>
                        <p:attrNameLst>
                          <p:attrName>style.visibility</p:attrName>
                        </p:attrNameLst>
                      </p:cBhvr>
                      <p:to>
                        <p:strVal val="visible"/>
                      </p:to>
                    </p:set>
                    <p:anim calcmode="lin" valueType="num">
                      <p:cBhvr>
                        <p:cTn dur="500" fill="hold"/>
                        <p:tgtEl>
                          <p:spTgt spid="41987"/>
                        </p:tgtEl>
                        <p:attrNameLst>
                          <p:attrName>ppt_w</p:attrName>
                        </p:attrNameLst>
                      </p:cBhvr>
                      <p:tavLst>
                        <p:tav tm="0">
                          <p:val>
                            <p:fltVal val="0"/>
                          </p:val>
                        </p:tav>
                        <p:tav tm="100000">
                          <p:val>
                            <p:strVal val="#ppt_w"/>
                          </p:val>
                        </p:tav>
                      </p:tavLst>
                    </p:anim>
                    <p:anim calcmode="lin" valueType="num">
                      <p:cBhvr>
                        <p:cTn dur="500" fill="hold"/>
                        <p:tgtEl>
                          <p:spTgt spid="41987"/>
                        </p:tgtEl>
                        <p:attrNameLst>
                          <p:attrName>ppt_h</p:attrName>
                        </p:attrNameLst>
                      </p:cBhvr>
                      <p:tavLst>
                        <p:tav tm="0">
                          <p:val>
                            <p:fltVal val="0"/>
                          </p:val>
                        </p:tav>
                        <p:tav tm="100000">
                          <p:val>
                            <p:strVal val="#ppt_h"/>
                          </p:val>
                        </p:tav>
                      </p:tavLst>
                    </p:anim>
                    <p:animEffect transition="in" filter="fade">
                      <p:cBhvr>
                        <p:cTn dur="500"/>
                        <p:tgtEl>
                          <p:spTgt spid="4198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41987"/>
                        </p:tgtEl>
                        <p:attrNameLst>
                          <p:attrName>style.visibility</p:attrName>
                        </p:attrNameLst>
                      </p:cBhvr>
                      <p:to>
                        <p:strVal val="visible"/>
                      </p:to>
                    </p:set>
                    <p:anim calcmode="lin" valueType="num">
                      <p:cBhvr>
                        <p:cTn dur="500" fill="hold"/>
                        <p:tgtEl>
                          <p:spTgt spid="41987"/>
                        </p:tgtEl>
                        <p:attrNameLst>
                          <p:attrName>ppt_w</p:attrName>
                        </p:attrNameLst>
                      </p:cBhvr>
                      <p:tavLst>
                        <p:tav tm="0">
                          <p:val>
                            <p:fltVal val="0"/>
                          </p:val>
                        </p:tav>
                        <p:tav tm="100000">
                          <p:val>
                            <p:strVal val="#ppt_w"/>
                          </p:val>
                        </p:tav>
                      </p:tavLst>
                    </p:anim>
                    <p:anim calcmode="lin" valueType="num">
                      <p:cBhvr>
                        <p:cTn dur="500" fill="hold"/>
                        <p:tgtEl>
                          <p:spTgt spid="41987"/>
                        </p:tgtEl>
                        <p:attrNameLst>
                          <p:attrName>ppt_h</p:attrName>
                        </p:attrNameLst>
                      </p:cBhvr>
                      <p:tavLst>
                        <p:tav tm="0">
                          <p:val>
                            <p:fltVal val="0"/>
                          </p:val>
                        </p:tav>
                        <p:tav tm="100000">
                          <p:val>
                            <p:strVal val="#ppt_h"/>
                          </p:val>
                        </p:tav>
                      </p:tavLst>
                    </p:anim>
                    <p:animEffect transition="in" filter="fade">
                      <p:cBhvr>
                        <p:cTn dur="500"/>
                        <p:tgtEl>
                          <p:spTgt spid="41987"/>
                        </p:tgtEl>
                      </p:cBhvr>
                    </p:animEffect>
                  </p:childTnLst>
                </p:cTn>
              </p:par>
            </p:tnLst>
          </p:tmpl>
        </p:tmplLst>
      </p:b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smtClean="0">
                <a:solidFill>
                  <a:srgbClr val="0000FF"/>
                </a:solidFill>
                <a:latin typeface="Times New Roman" panose="02020603050405020304" pitchFamily="18" charset="0"/>
                <a:cs typeface="Times New Roman" panose="02020603050405020304" pitchFamily="18" charset="0"/>
              </a:rPr>
              <a:t>Vật</a:t>
            </a:r>
            <a:r>
              <a:rPr lang="en-US" altLang="en-US" dirty="0" smtClean="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r>
              <a:rPr lang="en-US" altLang="en-US" dirty="0">
                <a:solidFill>
                  <a:srgbClr val="0000FF"/>
                </a:solidFill>
                <a:latin typeface="Times New Roman" panose="02020603050405020304" pitchFamily="18" charset="0"/>
                <a:cs typeface="Times New Roman" panose="02020603050405020304" pitchFamily="18" charset="0"/>
              </a:rPr>
              <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smtClean="0">
                <a:latin typeface="Times New Roman" pitchFamily="18" charset="0"/>
                <a:cs typeface="Times New Roman" pitchFamily="18" charset="0"/>
              </a:rPr>
              <a:t>thức</a:t>
            </a:r>
            <a:endParaRPr lang="en-US" dirty="0" smtClean="0">
              <a:latin typeface="Times New Roman" pitchFamily="18" charset="0"/>
              <a:cs typeface="Times New Roman" pitchFamily="18" charset="0"/>
            </a:endParaRPr>
          </a:p>
          <a:p>
            <a:pPr algn="just"/>
            <a:r>
              <a:rPr lang="en-US" dirty="0" err="1" smtClean="0">
                <a:latin typeface="Times New Roman" pitchFamily="18" charset="0"/>
                <a:cs typeface="Times New Roman" pitchFamily="18" charset="0"/>
              </a:rPr>
              <a:t>Vật</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23581918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bldLst>
      <p:bldP spid="5" grpId="0"/>
      <p:bldP spid="6" grpId="0" build="p">
        <p:tmplLst>
          <p:tmpl lvl="1">
            <p:tnLst>
              <p:par>
                <p:cTn presetID="53" presetClass="entr" presetSubtype="16" fill="hold" nodeType="click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p:cTn dur="500" fill="hold"/>
                        <p:tgtEl>
                          <p:spTgt spid="6"/>
                        </p:tgtEl>
                        <p:attrNameLst>
                          <p:attrName>ppt_w</p:attrName>
                        </p:attrNameLst>
                      </p:cBhvr>
                      <p:tavLst>
                        <p:tav tm="0">
                          <p:val>
                            <p:fltVal val="0"/>
                          </p:val>
                        </p:tav>
                        <p:tav tm="100000">
                          <p:val>
                            <p:strVal val="#ppt_w"/>
                          </p:val>
                        </p:tav>
                      </p:tavLst>
                    </p:anim>
                    <p:anim calcmode="lin" valueType="num">
                      <p:cBhvr>
                        <p:cTn dur="500" fill="hold"/>
                        <p:tgtEl>
                          <p:spTgt spid="6"/>
                        </p:tgtEl>
                        <p:attrNameLst>
                          <p:attrName>ppt_h</p:attrName>
                        </p:attrNameLst>
                      </p:cBhvr>
                      <p:tavLst>
                        <p:tav tm="0">
                          <p:val>
                            <p:fltVal val="0"/>
                          </p:val>
                        </p:tav>
                        <p:tav tm="100000">
                          <p:val>
                            <p:strVal val="#ppt_h"/>
                          </p:val>
                        </p:tav>
                      </p:tavLst>
                    </p:anim>
                    <p:animEffect transition="in" filter="fade">
                      <p:cBhvr>
                        <p:cTn dur="500"/>
                        <p:tgtEl>
                          <p:spTgt spid="6"/>
                        </p:tgtEl>
                      </p:cBhvr>
                    </p:animEffect>
                  </p:childTnLst>
                </p:cTn>
              </p:par>
            </p:tnLst>
          </p:tmpl>
        </p:tmplLst>
      </p:bldP>
      <p:bldP spid="8" grpId="0" build="p">
        <p:tmplLst>
          <p:tmpl lvl="1">
            <p:tnLst>
              <p:par>
                <p:cTn presetID="53" presetClass="entr" presetSubtype="16" fill="hold" nodeType="click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p:cTn dur="500" fill="hold"/>
                        <p:tgtEl>
                          <p:spTgt spid="8"/>
                        </p:tgtEl>
                        <p:attrNameLst>
                          <p:attrName>ppt_w</p:attrName>
                        </p:attrNameLst>
                      </p:cBhvr>
                      <p:tavLst>
                        <p:tav tm="0">
                          <p:val>
                            <p:fltVal val="0"/>
                          </p:val>
                        </p:tav>
                        <p:tav tm="100000">
                          <p:val>
                            <p:strVal val="#ppt_w"/>
                          </p:val>
                        </p:tav>
                      </p:tavLst>
                    </p:anim>
                    <p:anim calcmode="lin" valueType="num">
                      <p:cBhvr>
                        <p:cTn dur="500" fill="hold"/>
                        <p:tgtEl>
                          <p:spTgt spid="8"/>
                        </p:tgtEl>
                        <p:attrNameLst>
                          <p:attrName>ppt_h</p:attrName>
                        </p:attrNameLst>
                      </p:cBhvr>
                      <p:tavLst>
                        <p:tav tm="0">
                          <p:val>
                            <p:fltVal val="0"/>
                          </p:val>
                        </p:tav>
                        <p:tav tm="100000">
                          <p:val>
                            <p:strVal val="#ppt_h"/>
                          </p:val>
                        </p:tav>
                      </p:tavLst>
                    </p:anim>
                    <p:animEffect transition="in" filter="fade">
                      <p:cBhvr>
                        <p:cTn dur="500"/>
                        <p:tgtEl>
                          <p:spTgt spid="8"/>
                        </p:tgtEl>
                      </p:cBhvr>
                    </p:animEffect>
                  </p:childTnLst>
                </p:cTn>
              </p:par>
            </p:tnLst>
          </p:tmpl>
        </p:tmplLst>
      </p:b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smtClean="0">
                <a:solidFill>
                  <a:srgbClr val="0000FF"/>
                </a:solidFill>
                <a:latin typeface="Times New Roman" panose="02020603050405020304" pitchFamily="18" charset="0"/>
                <a:cs typeface="Times New Roman" panose="02020603050405020304" pitchFamily="18" charset="0"/>
              </a:rPr>
              <a:t>- Ý </a:t>
            </a:r>
            <a:r>
              <a:rPr lang="en-US" sz="3200" dirty="0" err="1" smtClean="0">
                <a:solidFill>
                  <a:srgbClr val="0000FF"/>
                </a:solidFill>
                <a:latin typeface="Times New Roman" panose="02020603050405020304" pitchFamily="18" charset="0"/>
                <a:cs typeface="Times New Roman" panose="02020603050405020304" pitchFamily="18" charset="0"/>
              </a:rPr>
              <a:t>thức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tác</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động</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trở</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lại</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vật</a:t>
            </a:r>
            <a:r>
              <a:rPr lang="en-US" sz="3200" dirty="0" smtClean="0">
                <a:solidFill>
                  <a:srgbClr val="0000FF"/>
                </a:solidFill>
                <a:latin typeface="Times New Roman" panose="02020603050405020304" pitchFamily="18" charset="0"/>
                <a:cs typeface="Times New Roman" panose="02020603050405020304" pitchFamily="18" charset="0"/>
              </a:rPr>
              <a:t> </a:t>
            </a:r>
            <a:r>
              <a:rPr lang="en-US" sz="3200" dirty="0" err="1" smtClean="0">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5613878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914400" y="1905000"/>
            <a:ext cx="213360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dirty="0">
                <a:latin typeface="VNI-Ariston" pitchFamily="2" charset="0"/>
                <a:cs typeface="Arial" panose="020B0604020202020204" pitchFamily="34" charset="0"/>
              </a:rPr>
              <a:t>Chie</a:t>
            </a:r>
            <a:r>
              <a:rPr lang="en-US" altLang="en-US" sz="3735" dirty="0">
                <a:latin typeface="VNI-Ariston" pitchFamily="2" charset="0"/>
                <a:ea typeface="Arial" panose="020B0604020202020204" pitchFamily="34" charset="0"/>
              </a:rPr>
              <a:t>à</a:t>
            </a:r>
            <a:r>
              <a:rPr lang="en-US" altLang="en-US" sz="3735" dirty="0">
                <a:latin typeface="VNI-Ariston" pitchFamily="2" charset="0"/>
                <a:cs typeface="Arial" panose="020B0604020202020204" pitchFamily="34" charset="0"/>
              </a:rPr>
              <a:t>u </a:t>
            </a:r>
          </a:p>
          <a:p>
            <a:pPr marL="0" lvl="0" indent="0" eaLnBrk="1" hangingPunct="1">
              <a:spcBef>
                <a:spcPct val="0"/>
              </a:spcBef>
              <a:buNone/>
            </a:pPr>
            <a:r>
              <a:rPr lang="en-US" altLang="en-US" sz="3735" dirty="0">
                <a:latin typeface="VNI-Ariston" pitchFamily="2" charset="0"/>
                <a:cs typeface="Arial" panose="020B0604020202020204" pitchFamily="34" charset="0"/>
              </a:rPr>
              <a:t>höôùng </a:t>
            </a:r>
          </a:p>
          <a:p>
            <a:pPr marL="0" lvl="0" indent="0" eaLnBrk="1" hangingPunct="1">
              <a:spcBef>
                <a:spcPct val="0"/>
              </a:spcBef>
              <a:buNone/>
            </a:pPr>
            <a:r>
              <a:rPr lang="en-US" altLang="en-US" sz="3735" dirty="0">
                <a:latin typeface="VNI-Ariston" pitchFamily="2" charset="0"/>
                <a:cs typeface="Arial" panose="020B0604020202020204" pitchFamily="34" charset="0"/>
              </a:rPr>
              <a:t>taùc ñoäng</a:t>
            </a:r>
            <a:endParaRPr lang="en-US" altLang="en-US" sz="3735" dirty="0">
              <a:latin typeface="VNI-Ariston" pitchFamily="2" charset="0"/>
              <a:ea typeface="Arial" panose="020B0604020202020204" pitchFamily="34"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extLst>
      <p:ext uri="{BB962C8B-B14F-4D97-AF65-F5344CB8AC3E}">
        <p14:creationId xmlns:p14="http://schemas.microsoft.com/office/powerpoint/2010/main" val="386846625"/>
      </p:ext>
    </p:extLst>
  </p:cSld>
  <p:clrMapOvr>
    <a:masterClrMapping/>
  </p:clrMapOvr>
  <p:transition spd="slow">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087062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6" y="250825"/>
            <a:ext cx="5870427"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83945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p:cNvSpPr txBox="1">
            <a:spLocks/>
          </p:cNvSpPr>
          <p:nvPr/>
        </p:nvSpPr>
        <p:spPr bwMode="auto">
          <a:xfrm>
            <a:off x="5880100" y="3068638"/>
            <a:ext cx="6192838" cy="2089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a:solidFill>
                  <a:schemeClr val="tx2"/>
                </a:solidFill>
                <a:latin typeface="Times New Roman" panose="02020603050405020304" pitchFamily="18" charset="0"/>
                <a:cs typeface="Times New Roman" panose="02020603050405020304" pitchFamily="18" charset="0"/>
              </a:rPr>
              <a:t>+ </a:t>
            </a:r>
            <a:r>
              <a:rPr lang="vi-VN" altLang="vi-VN" sz="2400" i="1">
                <a:solidFill>
                  <a:schemeClr val="tx2"/>
                </a:solidFill>
                <a:latin typeface="Times New Roman" panose="02020603050405020304" pitchFamily="18" charset="0"/>
                <a:cs typeface="Times New Roman" panose="02020603050405020304" pitchFamily="18" charset="0"/>
              </a:rPr>
              <a:t>Nguyên lý về mối liên hệ phổ biến </a:t>
            </a:r>
            <a:r>
              <a:rPr lang="vi-VN" altLang="vi-VN" sz="2400">
                <a:solidFill>
                  <a:schemeClr val="tx2"/>
                </a:solidFill>
                <a:latin typeface="Times New Roman" panose="02020603050405020304" pitchFamily="18" charset="0"/>
                <a:cs typeface="Times New Roman" panose="02020603050405020304" pitchFamily="18" charset="0"/>
              </a:rPr>
              <a:t>chỉ ra rằng: các sự vật, hiện tượng, các quá trình khác nhau vừa tồn tại độc lập, vừa quy định, tác động qua lại, chuyển hóa lẫn nhau. </a:t>
            </a:r>
          </a:p>
        </p:txBody>
      </p:sp>
      <p:pic>
        <p:nvPicPr>
          <p:cNvPr id="13" name="Content Placeholder 3"/>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95325" y="2708275"/>
            <a:ext cx="4730750" cy="3889165"/>
          </a:xfrm>
        </p:spPr>
      </p:pic>
      <p:sp>
        <p:nvSpPr>
          <p:cNvPr id="2" name="Title 1"/>
          <p:cNvSpPr>
            <a:spLocks noGrp="1"/>
          </p:cNvSpPr>
          <p:nvPr>
            <p:ph type="title"/>
          </p:nvPr>
        </p:nvSpPr>
        <p:spPr>
          <a:xfrm>
            <a:off x="0" y="332570"/>
            <a:ext cx="10972800" cy="1143000"/>
          </a:xfrm>
        </p:spPr>
        <p:txBody>
          <a:bodyPr/>
          <a:lstStyle/>
          <a:p>
            <a:pPr marL="457200" indent="-457200">
              <a:defRPr/>
            </a:pPr>
            <a:r>
              <a:rPr lang="en-US" sz="2800" b="1" i="1" smtClean="0">
                <a:solidFill>
                  <a:srgbClr val="0000FF"/>
                </a:solidFill>
                <a:latin typeface="Times New Roman" panose="02020603050405020304" pitchFamily="18" charset="0"/>
                <a:cs typeface="Times New Roman" panose="02020603050405020304" pitchFamily="18" charset="0"/>
              </a:rPr>
              <a:t>1. </a:t>
            </a:r>
            <a:r>
              <a:rPr lang="vi-VN" sz="2800" b="1" i="1" smtClean="0">
                <a:solidFill>
                  <a:srgbClr val="0000FF"/>
                </a:solidFill>
                <a:latin typeface="Times New Roman" panose="02020603050405020304" pitchFamily="18" charset="0"/>
                <a:cs typeface="Times New Roman" panose="02020603050405020304" pitchFamily="18" charset="0"/>
              </a:rPr>
              <a:t>Triết </a:t>
            </a:r>
            <a:r>
              <a:rPr lang="vi-VN" sz="2800" b="1" i="1">
                <a:solidFill>
                  <a:srgbClr val="0000FF"/>
                </a:solidFill>
                <a:latin typeface="Times New Roman" panose="02020603050405020304" pitchFamily="18" charset="0"/>
                <a:cs typeface="Times New Roman" panose="02020603050405020304" pitchFamily="18" charset="0"/>
              </a:rPr>
              <a:t>học Mác – Lênin</a:t>
            </a:r>
            <a:r>
              <a:rPr lang="en-US" sz="2800" b="1" i="1">
                <a:solidFill>
                  <a:srgbClr val="0000FF"/>
                </a:solidFill>
                <a:latin typeface="Times New Roman" panose="02020603050405020304" pitchFamily="18" charset="0"/>
                <a:cs typeface="Times New Roman" panose="02020603050405020304" pitchFamily="18" charset="0"/>
              </a:rPr>
              <a:t/>
            </a:r>
            <a:br>
              <a:rPr lang="en-US" sz="2800" b="1" i="1">
                <a:solidFill>
                  <a:srgbClr val="0000FF"/>
                </a:solidFill>
                <a:latin typeface="Times New Roman" panose="02020603050405020304" pitchFamily="18" charset="0"/>
                <a:cs typeface="Times New Roman" panose="02020603050405020304" pitchFamily="18" charset="0"/>
              </a:rPr>
            </a:br>
            <a:r>
              <a:rPr lang="en-US" altLang="en-US" sz="2800">
                <a:solidFill>
                  <a:srgbClr val="0000FF"/>
                </a:solidFill>
                <a:latin typeface="Times New Roman" panose="02020603050405020304" pitchFamily="18" charset="0"/>
                <a:cs typeface="Times New Roman" panose="02020603050405020304" pitchFamily="18" charset="0"/>
              </a:rPr>
              <a:t>a. Chủ nghĩa duy vật biện chứng</a:t>
            </a:r>
            <a:endParaRPr lang="en-US" sz="2800">
              <a:solidFill>
                <a:srgbClr val="0000FF"/>
              </a:solidFill>
            </a:endParaRPr>
          </a:p>
        </p:txBody>
      </p:sp>
      <p:sp>
        <p:nvSpPr>
          <p:cNvPr id="3" name="TextBox 2"/>
          <p:cNvSpPr txBox="1"/>
          <p:nvPr/>
        </p:nvSpPr>
        <p:spPr>
          <a:xfrm>
            <a:off x="479220" y="1916790"/>
            <a:ext cx="6696930" cy="523220"/>
          </a:xfrm>
          <a:prstGeom prst="rect">
            <a:avLst/>
          </a:prstGeom>
          <a:noFill/>
        </p:spPr>
        <p:txBody>
          <a:bodyPr wrap="square" rtlCol="0">
            <a:spAutoFit/>
          </a:bodyPr>
          <a:lstStyle/>
          <a:p>
            <a:r>
              <a:rPr lang="en-US" sz="2800" smtClean="0">
                <a:solidFill>
                  <a:srgbClr val="FF0000"/>
                </a:solidFill>
                <a:latin typeface="Times New Roman" panose="02020603050405020304" pitchFamily="18" charset="0"/>
                <a:cs typeface="Times New Roman" panose="02020603050405020304" pitchFamily="18" charset="0"/>
              </a:rPr>
              <a:t>Phép biện chứng duy vật</a:t>
            </a:r>
            <a:endParaRPr lang="en-US" sz="280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249371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2225639430"/>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0484" name="Title 1"/>
          <p:cNvSpPr>
            <a:spLocks noGrp="1"/>
          </p:cNvSpPr>
          <p:nvPr>
            <p:ph type="title"/>
          </p:nvPr>
        </p:nvSpPr>
        <p:spPr>
          <a:xfrm>
            <a:off x="838200" y="365125"/>
            <a:ext cx="10515600" cy="976313"/>
          </a:xfrm>
        </p:spPr>
        <p:txBody>
          <a:bodyPr/>
          <a:lstStyle/>
          <a:p>
            <a:pPr marL="457200" indent="-457200">
              <a:buFontTx/>
              <a:buAutoNum type="arabicPeriod"/>
              <a:defRPr/>
            </a:pPr>
            <a:r>
              <a:rPr lang="vi-VN" sz="2800" b="1" i="1" smtClean="0">
                <a:solidFill>
                  <a:srgbClr val="0000FF"/>
                </a:solidFill>
                <a:latin typeface="Times New Roman" panose="02020603050405020304" pitchFamily="18" charset="0"/>
                <a:cs typeface="Times New Roman" panose="02020603050405020304" pitchFamily="18" charset="0"/>
              </a:rPr>
              <a:t> </a:t>
            </a:r>
            <a:r>
              <a:rPr lang="vi-VN" sz="2800" b="1" i="1">
                <a:solidFill>
                  <a:srgbClr val="0000FF"/>
                </a:solidFill>
                <a:latin typeface="Times New Roman" panose="02020603050405020304" pitchFamily="18" charset="0"/>
                <a:cs typeface="Times New Roman" panose="02020603050405020304" pitchFamily="18" charset="0"/>
              </a:rPr>
              <a:t>Triết học Mác – Lênin</a:t>
            </a:r>
            <a:r>
              <a:rPr lang="en-US" sz="2800" b="1" i="1">
                <a:solidFill>
                  <a:srgbClr val="0000FF"/>
                </a:solidFill>
                <a:latin typeface="Times New Roman" panose="02020603050405020304" pitchFamily="18" charset="0"/>
                <a:cs typeface="Times New Roman" panose="02020603050405020304" pitchFamily="18" charset="0"/>
              </a:rPr>
              <a:t/>
            </a:r>
            <a:br>
              <a:rPr lang="en-US" sz="2800" b="1" i="1">
                <a:solidFill>
                  <a:srgbClr val="0000FF"/>
                </a:solidFill>
                <a:latin typeface="Times New Roman" panose="02020603050405020304" pitchFamily="18" charset="0"/>
                <a:cs typeface="Times New Roman" panose="02020603050405020304" pitchFamily="18" charset="0"/>
              </a:rPr>
            </a:br>
            <a:r>
              <a:rPr lang="en-US" altLang="en-US" sz="2800">
                <a:solidFill>
                  <a:srgbClr val="FF0000"/>
                </a:solidFill>
                <a:latin typeface="Times New Roman" panose="02020603050405020304" pitchFamily="18" charset="0"/>
                <a:cs typeface="Times New Roman" panose="02020603050405020304" pitchFamily="18" charset="0"/>
              </a:rPr>
              <a:t>a. Chủ nghĩa duy vật biện chứng</a:t>
            </a:r>
            <a:endParaRPr lang="en-US" altLang="en-US" sz="2800" b="1" i="1"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9044720"/>
      </p:ext>
    </p:extLst>
  </p:cSld>
  <p:clrMapOvr>
    <a:masterClrMapping/>
  </p:clrMapOvr>
  <p:transition spd="slow">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p:cNvGraphicFramePr/>
          <p:nvPr>
            <p:extLst>
              <p:ext uri="{D42A27DB-BD31-4B8C-83A1-F6EECF244321}">
                <p14:modId xmlns:p14="http://schemas.microsoft.com/office/powerpoint/2010/main" val="3845866489"/>
              </p:ext>
            </p:extLst>
          </p:nvPr>
        </p:nvGraphicFramePr>
        <p:xfrm>
          <a:off x="214313" y="1685925"/>
          <a:ext cx="9842237" cy="3303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2169652407"/>
              </p:ext>
            </p:extLst>
          </p:nvPr>
        </p:nvGraphicFramePr>
        <p:xfrm>
          <a:off x="767260" y="1242228"/>
          <a:ext cx="10143991" cy="283782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8437" name="Title 1"/>
          <p:cNvSpPr>
            <a:spLocks noGrp="1"/>
          </p:cNvSpPr>
          <p:nvPr>
            <p:ph type="title"/>
          </p:nvPr>
        </p:nvSpPr>
        <p:spPr/>
        <p:txBody>
          <a:bodyPr/>
          <a:lstStyle/>
          <a:p>
            <a:r>
              <a:rPr lang="en-US" sz="2400" b="1" smtClean="0">
                <a:solidFill>
                  <a:srgbClr val="0000FF"/>
                </a:solidFill>
                <a:latin typeface="Times New Roman" panose="02020603050405020304" pitchFamily="18" charset="0"/>
                <a:cs typeface="Times New Roman" panose="02020603050405020304" pitchFamily="18" charset="0"/>
              </a:rPr>
              <a:t>1</a:t>
            </a:r>
            <a:r>
              <a:rPr lang="en-US" sz="3200" b="1" smtClean="0">
                <a:solidFill>
                  <a:srgbClr val="FFC000"/>
                </a:solidFill>
                <a:latin typeface="Times New Roman" panose="02020603050405020304" pitchFamily="18" charset="0"/>
                <a:cs typeface="Times New Roman" panose="02020603050405020304" pitchFamily="18" charset="0"/>
              </a:rPr>
              <a:t>. </a:t>
            </a:r>
            <a:r>
              <a:rPr lang="vi-VN" sz="2400" b="1" i="1" smtClean="0">
                <a:solidFill>
                  <a:srgbClr val="0000FF"/>
                </a:solidFill>
                <a:latin typeface="Times New Roman" panose="02020603050405020304" pitchFamily="18" charset="0"/>
                <a:cs typeface="Times New Roman" panose="02020603050405020304" pitchFamily="18" charset="0"/>
              </a:rPr>
              <a:t>Triết </a:t>
            </a:r>
            <a:r>
              <a:rPr lang="vi-VN" sz="2400" b="1" i="1">
                <a:solidFill>
                  <a:srgbClr val="0000FF"/>
                </a:solidFill>
                <a:latin typeface="Times New Roman" panose="02020603050405020304" pitchFamily="18" charset="0"/>
                <a:cs typeface="Times New Roman" panose="02020603050405020304" pitchFamily="18" charset="0"/>
              </a:rPr>
              <a:t>học Mác – Lênin</a:t>
            </a:r>
            <a:r>
              <a:rPr lang="en-US" sz="2400" b="1" i="1">
                <a:solidFill>
                  <a:srgbClr val="0000FF"/>
                </a:solidFill>
                <a:latin typeface="Times New Roman" panose="02020603050405020304" pitchFamily="18" charset="0"/>
                <a:cs typeface="Times New Roman" panose="02020603050405020304" pitchFamily="18" charset="0"/>
              </a:rPr>
              <a:t/>
            </a:r>
            <a:br>
              <a:rPr lang="en-US" sz="2400" b="1" i="1">
                <a:solidFill>
                  <a:srgbClr val="0000FF"/>
                </a:solidFill>
                <a:latin typeface="Times New Roman" panose="02020603050405020304" pitchFamily="18" charset="0"/>
                <a:cs typeface="Times New Roman" panose="02020603050405020304" pitchFamily="18" charset="0"/>
              </a:rPr>
            </a:br>
            <a:r>
              <a:rPr lang="en-US" altLang="en-US" sz="2400">
                <a:solidFill>
                  <a:srgbClr val="FF0000"/>
                </a:solidFill>
                <a:latin typeface="Times New Roman" panose="02020603050405020304" pitchFamily="18" charset="0"/>
                <a:cs typeface="Times New Roman" panose="02020603050405020304" pitchFamily="18" charset="0"/>
              </a:rPr>
              <a:t>a. Chủ nghĩa duy vật biện chứng</a:t>
            </a:r>
            <a:endParaRPr lang="en-US" altLang="en-US" sz="2400" smtClean="0">
              <a:solidFill>
                <a:srgbClr val="FFC000"/>
              </a:solidFill>
            </a:endParaRPr>
          </a:p>
        </p:txBody>
      </p:sp>
      <p:pic>
        <p:nvPicPr>
          <p:cNvPr id="7" name="Content Placeholder 13"/>
          <p:cNvPicPr>
            <a:picLocks noGrp="1" noChangeAspect="1"/>
          </p:cNvPicPr>
          <p:nvPr>
            <p:ph sz="quarter" idx="4294967295"/>
          </p:nvPr>
        </p:nvPicPr>
        <p:blipFill>
          <a:blip r:embed="rId12"/>
          <a:stretch>
            <a:fillRect/>
          </a:stretch>
        </p:blipFill>
        <p:spPr>
          <a:xfrm>
            <a:off x="4365401" y="4117514"/>
            <a:ext cx="3816271" cy="2499882"/>
          </a:xfrm>
          <a:prstGeom prst="rect">
            <a:avLst/>
          </a:prstGeom>
        </p:spPr>
      </p:pic>
      <p:pic>
        <p:nvPicPr>
          <p:cNvPr id="9" name="Content Placeholder 15"/>
          <p:cNvPicPr>
            <a:picLocks noGrp="1" noChangeAspect="1"/>
          </p:cNvPicPr>
          <p:nvPr>
            <p:ph sz="quarter" idx="4294967295"/>
          </p:nvPr>
        </p:nvPicPr>
        <p:blipFill>
          <a:blip r:embed="rId13"/>
          <a:stretch>
            <a:fillRect/>
          </a:stretch>
        </p:blipFill>
        <p:spPr>
          <a:xfrm>
            <a:off x="479220" y="4117513"/>
            <a:ext cx="3513375" cy="2499882"/>
          </a:xfrm>
          <a:prstGeom prst="rect">
            <a:avLst/>
          </a:prstGeom>
        </p:spPr>
      </p:pic>
    </p:spTree>
    <p:extLst>
      <p:ext uri="{BB962C8B-B14F-4D97-AF65-F5344CB8AC3E}">
        <p14:creationId xmlns:p14="http://schemas.microsoft.com/office/powerpoint/2010/main" val="1418139342"/>
      </p:ext>
    </p:extLst>
  </p:cSld>
  <p:clrMapOvr>
    <a:masterClrMapping/>
  </p:clrMapOvr>
  <p:transition spd="slow">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noFill/>
            <a:miter lim="800000"/>
            <a:headEnd/>
            <a:tailEnd/>
          </a:ln>
        </p:spPr>
        <p:txBody>
          <a:bodyPr/>
          <a:lstStyle/>
          <a:p>
            <a:pPr algn="l"/>
            <a:r>
              <a:rPr lang="en-US" altLang="en-US" sz="2400" smtClean="0">
                <a:solidFill>
                  <a:srgbClr val="0000FF"/>
                </a:solidFill>
                <a:latin typeface="Times New Roman" panose="02020603050405020304" pitchFamily="18" charset="0"/>
                <a:cs typeface="Times New Roman" panose="02020603050405020304" pitchFamily="18" charset="0"/>
              </a:rPr>
              <a:t>- Phép biện chứng duy vật</a:t>
            </a:r>
            <a:endParaRPr lang="en-US" altLang="en-US" sz="2400" u="sng" smtClean="0">
              <a:solidFill>
                <a:srgbClr val="0000FF"/>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6240463" y="3068638"/>
            <a:ext cx="5832475" cy="2089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a:solidFill>
                  <a:schemeClr val="tx2"/>
                </a:solidFill>
                <a:latin typeface="Times New Roman" panose="02020603050405020304" pitchFamily="18" charset="0"/>
                <a:cs typeface="Times New Roman" panose="02020603050405020304" pitchFamily="18" charset="0"/>
              </a:rPr>
              <a:t>+ </a:t>
            </a:r>
            <a:r>
              <a:rPr lang="en-US" altLang="en-US" sz="2400" i="1">
                <a:solidFill>
                  <a:schemeClr val="tx2"/>
                </a:solidFill>
                <a:latin typeface="Times New Roman" panose="02020603050405020304" pitchFamily="18" charset="0"/>
                <a:cs typeface="Times New Roman" panose="02020603050405020304" pitchFamily="18" charset="0"/>
              </a:rPr>
              <a:t>Nguyên lý về sự phát triển</a:t>
            </a:r>
            <a:r>
              <a:rPr lang="en-US" altLang="en-US" sz="2400">
                <a:solidFill>
                  <a:schemeClr val="tx2"/>
                </a:solidFill>
                <a:latin typeface="Times New Roman" panose="02020603050405020304" pitchFamily="18" charset="0"/>
                <a:cs typeface="Times New Roman" panose="02020603050405020304" pitchFamily="18" charset="0"/>
              </a:rPr>
              <a:t> chỉ ra rằng: phát triển là quá trình vận động tiến lên từ thấp đến cao, từ đơn giản đến phức tạp, từ kém hoàn thiện đến hoàn thiện hơn của sự vật</a:t>
            </a:r>
            <a:r>
              <a:rPr lang="vi-VN" altLang="vi-VN" sz="2400">
                <a:solidFill>
                  <a:schemeClr val="tx2"/>
                </a:solidFill>
                <a:latin typeface="Times New Roman" panose="02020603050405020304" pitchFamily="18" charset="0"/>
                <a:cs typeface="Times New Roman" panose="02020603050405020304" pitchFamily="18" charset="0"/>
              </a:rPr>
              <a:t>. </a:t>
            </a:r>
          </a:p>
        </p:txBody>
      </p:sp>
      <p:pic>
        <p:nvPicPr>
          <p:cNvPr id="7" name="Content Placeholder 5"/>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42938" y="2586038"/>
            <a:ext cx="5416550" cy="3803650"/>
          </a:xfrm>
        </p:spPr>
      </p:pic>
    </p:spTree>
    <p:extLst>
      <p:ext uri="{BB962C8B-B14F-4D97-AF65-F5344CB8AC3E}">
        <p14:creationId xmlns:p14="http://schemas.microsoft.com/office/powerpoint/2010/main" val="5112508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0484" name="Title 1"/>
          <p:cNvSpPr>
            <a:spLocks noGrp="1"/>
          </p:cNvSpPr>
          <p:nvPr>
            <p:ph type="title"/>
          </p:nvPr>
        </p:nvSpPr>
        <p:spPr>
          <a:xfrm>
            <a:off x="838200" y="365125"/>
            <a:ext cx="10515600" cy="976313"/>
          </a:xfrm>
        </p:spPr>
        <p:txBody>
          <a:bodyPr/>
          <a:lstStyle/>
          <a:p>
            <a:pPr marL="457200" indent="-457200">
              <a:buFontTx/>
              <a:buAutoNum type="arabicPeriod"/>
              <a:defRPr/>
            </a:pPr>
            <a:r>
              <a:rPr lang="vi-VN" sz="2800" b="1" i="1" smtClean="0">
                <a:solidFill>
                  <a:srgbClr val="0000FF"/>
                </a:solidFill>
                <a:latin typeface="Times New Roman" panose="02020603050405020304" pitchFamily="18" charset="0"/>
                <a:cs typeface="Times New Roman" panose="02020603050405020304" pitchFamily="18" charset="0"/>
              </a:rPr>
              <a:t> </a:t>
            </a:r>
            <a:r>
              <a:rPr lang="vi-VN" sz="2800" b="1" i="1">
                <a:solidFill>
                  <a:srgbClr val="0000FF"/>
                </a:solidFill>
                <a:latin typeface="Times New Roman" panose="02020603050405020304" pitchFamily="18" charset="0"/>
                <a:cs typeface="Times New Roman" panose="02020603050405020304" pitchFamily="18" charset="0"/>
              </a:rPr>
              <a:t>Triết học Mác – Lênin</a:t>
            </a:r>
            <a:r>
              <a:rPr lang="en-US" sz="2800" b="1" i="1">
                <a:solidFill>
                  <a:srgbClr val="0000FF"/>
                </a:solidFill>
                <a:latin typeface="Times New Roman" panose="02020603050405020304" pitchFamily="18" charset="0"/>
                <a:cs typeface="Times New Roman" panose="02020603050405020304" pitchFamily="18" charset="0"/>
              </a:rPr>
              <a:t/>
            </a:r>
            <a:br>
              <a:rPr lang="en-US" sz="2800" b="1" i="1">
                <a:solidFill>
                  <a:srgbClr val="0000FF"/>
                </a:solidFill>
                <a:latin typeface="Times New Roman" panose="02020603050405020304" pitchFamily="18" charset="0"/>
                <a:cs typeface="Times New Roman" panose="02020603050405020304" pitchFamily="18" charset="0"/>
              </a:rPr>
            </a:br>
            <a:r>
              <a:rPr lang="en-US" altLang="en-US" sz="2800">
                <a:solidFill>
                  <a:srgbClr val="FF0000"/>
                </a:solidFill>
                <a:latin typeface="Times New Roman" panose="02020603050405020304" pitchFamily="18" charset="0"/>
                <a:cs typeface="Times New Roman" panose="02020603050405020304" pitchFamily="18" charset="0"/>
              </a:rPr>
              <a:t>a. Chủ nghĩa duy vật biện chứng</a:t>
            </a:r>
            <a:endParaRPr lang="en-US" altLang="en-US" sz="2800" b="1" i="1" smtClean="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740637"/>
      </p:ext>
    </p:extLst>
  </p:cSld>
  <p:clrMapOvr>
    <a:masterClrMapping/>
  </p:clrMapOvr>
  <p:transition spd="slow">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8" name="Diagram 7"/>
          <p:cNvGraphicFramePr/>
          <p:nvPr/>
        </p:nvGraphicFramePr>
        <p:xfrm>
          <a:off x="214313" y="1685925"/>
          <a:ext cx="9842237" cy="3303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3374393988"/>
              </p:ext>
            </p:extLst>
          </p:nvPr>
        </p:nvGraphicFramePr>
        <p:xfrm>
          <a:off x="767260" y="2151322"/>
          <a:ext cx="10143991" cy="28378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8437" name="Title 1"/>
          <p:cNvSpPr>
            <a:spLocks noGrp="1"/>
          </p:cNvSpPr>
          <p:nvPr>
            <p:ph type="title"/>
          </p:nvPr>
        </p:nvSpPr>
        <p:spPr/>
        <p:txBody>
          <a:bodyPr/>
          <a:lstStyle/>
          <a:p>
            <a:r>
              <a:rPr lang="en-US" sz="2400" b="1" smtClean="0">
                <a:solidFill>
                  <a:srgbClr val="0000FF"/>
                </a:solidFill>
                <a:latin typeface="Times New Roman" panose="02020603050405020304" pitchFamily="18" charset="0"/>
                <a:cs typeface="Times New Roman" panose="02020603050405020304" pitchFamily="18" charset="0"/>
              </a:rPr>
              <a:t>1</a:t>
            </a:r>
            <a:r>
              <a:rPr lang="en-US" sz="3200" b="1" smtClean="0">
                <a:solidFill>
                  <a:srgbClr val="FFC000"/>
                </a:solidFill>
                <a:latin typeface="Times New Roman" panose="02020603050405020304" pitchFamily="18" charset="0"/>
                <a:cs typeface="Times New Roman" panose="02020603050405020304" pitchFamily="18" charset="0"/>
              </a:rPr>
              <a:t>. </a:t>
            </a:r>
            <a:r>
              <a:rPr lang="vi-VN" sz="2400" b="1" i="1" smtClean="0">
                <a:solidFill>
                  <a:srgbClr val="0000FF"/>
                </a:solidFill>
                <a:latin typeface="Times New Roman" panose="02020603050405020304" pitchFamily="18" charset="0"/>
                <a:cs typeface="Times New Roman" panose="02020603050405020304" pitchFamily="18" charset="0"/>
              </a:rPr>
              <a:t>Triết </a:t>
            </a:r>
            <a:r>
              <a:rPr lang="vi-VN" sz="2400" b="1" i="1">
                <a:solidFill>
                  <a:srgbClr val="0000FF"/>
                </a:solidFill>
                <a:latin typeface="Times New Roman" panose="02020603050405020304" pitchFamily="18" charset="0"/>
                <a:cs typeface="Times New Roman" panose="02020603050405020304" pitchFamily="18" charset="0"/>
              </a:rPr>
              <a:t>học Mác – Lênin</a:t>
            </a:r>
            <a:r>
              <a:rPr lang="en-US" sz="2400" b="1" i="1">
                <a:solidFill>
                  <a:srgbClr val="0000FF"/>
                </a:solidFill>
                <a:latin typeface="Times New Roman" panose="02020603050405020304" pitchFamily="18" charset="0"/>
                <a:cs typeface="Times New Roman" panose="02020603050405020304" pitchFamily="18" charset="0"/>
              </a:rPr>
              <a:t/>
            </a:r>
            <a:br>
              <a:rPr lang="en-US" sz="2400" b="1" i="1">
                <a:solidFill>
                  <a:srgbClr val="0000FF"/>
                </a:solidFill>
                <a:latin typeface="Times New Roman" panose="02020603050405020304" pitchFamily="18" charset="0"/>
                <a:cs typeface="Times New Roman" panose="02020603050405020304" pitchFamily="18" charset="0"/>
              </a:rPr>
            </a:br>
            <a:r>
              <a:rPr lang="en-US" altLang="en-US" sz="2400">
                <a:solidFill>
                  <a:srgbClr val="FF0000"/>
                </a:solidFill>
                <a:latin typeface="Times New Roman" panose="02020603050405020304" pitchFamily="18" charset="0"/>
                <a:cs typeface="Times New Roman" panose="02020603050405020304" pitchFamily="18" charset="0"/>
              </a:rPr>
              <a:t>a. Chủ nghĩa duy vật biện chứng</a:t>
            </a:r>
            <a:endParaRPr lang="en-US" altLang="en-US" sz="2400" smtClean="0">
              <a:solidFill>
                <a:srgbClr val="FFC000"/>
              </a:solidFill>
            </a:endParaRPr>
          </a:p>
        </p:txBody>
      </p:sp>
    </p:spTree>
    <p:extLst>
      <p:ext uri="{BB962C8B-B14F-4D97-AF65-F5344CB8AC3E}">
        <p14:creationId xmlns:p14="http://schemas.microsoft.com/office/powerpoint/2010/main" val="1512804836"/>
      </p:ext>
    </p:extLst>
  </p:cSld>
  <p:clrMapOvr>
    <a:masterClrMapping/>
  </p:clrMapOvr>
  <p:transition spd="slow">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1893245850"/>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412" name="Title 1"/>
          <p:cNvSpPr>
            <a:spLocks noGrp="1"/>
          </p:cNvSpPr>
          <p:nvPr>
            <p:ph type="title"/>
          </p:nvPr>
        </p:nvSpPr>
        <p:spPr/>
        <p:txBody>
          <a:bodyPr/>
          <a:lstStyle/>
          <a:p>
            <a:pPr marL="457200" indent="-457200">
              <a:buFontTx/>
              <a:buAutoNum type="arabicPeriod"/>
              <a:defRPr/>
            </a:pPr>
            <a:r>
              <a:rPr lang="vi-VN" sz="2800" b="1" i="1" smtClean="0">
                <a:solidFill>
                  <a:srgbClr val="0000FF"/>
                </a:solidFill>
                <a:latin typeface="Times New Roman" panose="02020603050405020304" pitchFamily="18" charset="0"/>
                <a:cs typeface="Times New Roman" panose="02020603050405020304" pitchFamily="18" charset="0"/>
              </a:rPr>
              <a:t> </a:t>
            </a:r>
            <a:r>
              <a:rPr lang="vi-VN" sz="2800" b="1" i="1">
                <a:solidFill>
                  <a:srgbClr val="0000FF"/>
                </a:solidFill>
                <a:latin typeface="Times New Roman" panose="02020603050405020304" pitchFamily="18" charset="0"/>
                <a:cs typeface="Times New Roman" panose="02020603050405020304" pitchFamily="18" charset="0"/>
              </a:rPr>
              <a:t>Triết học Mác – Lênin</a:t>
            </a:r>
            <a:r>
              <a:rPr lang="en-US" sz="2800" b="1" i="1">
                <a:solidFill>
                  <a:srgbClr val="0000FF"/>
                </a:solidFill>
                <a:latin typeface="Times New Roman" panose="02020603050405020304" pitchFamily="18" charset="0"/>
                <a:cs typeface="Times New Roman" panose="02020603050405020304" pitchFamily="18" charset="0"/>
              </a:rPr>
              <a:t/>
            </a:r>
            <a:br>
              <a:rPr lang="en-US" sz="2800" b="1" i="1">
                <a:solidFill>
                  <a:srgbClr val="0000FF"/>
                </a:solidFill>
                <a:latin typeface="Times New Roman" panose="02020603050405020304" pitchFamily="18" charset="0"/>
                <a:cs typeface="Times New Roman" panose="02020603050405020304" pitchFamily="18" charset="0"/>
              </a:rPr>
            </a:br>
            <a:r>
              <a:rPr lang="en-US" altLang="en-US" sz="2800">
                <a:latin typeface="Times New Roman" panose="02020603050405020304" pitchFamily="18" charset="0"/>
                <a:cs typeface="Times New Roman" panose="02020603050405020304" pitchFamily="18" charset="0"/>
              </a:rPr>
              <a:t>a. Chủ nghĩa duy vật biện chứng</a:t>
            </a:r>
            <a:endParaRPr lang="en-US" altLang="en-US" sz="2800" smtClean="0">
              <a:solidFill>
                <a:srgbClr val="0000FF"/>
              </a:solidFill>
            </a:endParaRPr>
          </a:p>
        </p:txBody>
      </p:sp>
    </p:spTree>
    <p:extLst>
      <p:ext uri="{BB962C8B-B14F-4D97-AF65-F5344CB8AC3E}">
        <p14:creationId xmlns:p14="http://schemas.microsoft.com/office/powerpoint/2010/main" val="1835492298"/>
      </p:ext>
    </p:extLst>
  </p:cSld>
  <p:clrMapOvr>
    <a:masterClrMapping/>
  </p:clrMapOvr>
  <p:transition spd="slow">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1415350" y="836613"/>
            <a:ext cx="90012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vi-VN" sz="2400" b="1" i="1">
                <a:solidFill>
                  <a:srgbClr val="0000FF"/>
                </a:solidFill>
                <a:latin typeface="Times New Roman" panose="02020603050405020304" pitchFamily="18" charset="0"/>
                <a:cs typeface="Times New Roman" panose="02020603050405020304" pitchFamily="18" charset="0"/>
              </a:rPr>
              <a:t>Quy luật chuyển hoá từ sự thay đổi về lượng dẫn đến sự thay đổi về chất và ngược lại (quy luật  lượng chất)</a:t>
            </a:r>
            <a:r>
              <a:rPr lang="en-US" altLang="en-US" sz="2400" b="1" i="1">
                <a:solidFill>
                  <a:srgbClr val="0000CC"/>
                </a:solidFill>
                <a:latin typeface="VNI-Times" pitchFamily="2" charset="0"/>
                <a:cs typeface="Times New Roman" panose="02020603050405020304" pitchFamily="18" charset="0"/>
              </a:rPr>
              <a:t/>
            </a:r>
            <a:br>
              <a:rPr lang="en-US" altLang="en-US" sz="2400" b="1" i="1">
                <a:solidFill>
                  <a:srgbClr val="0000CC"/>
                </a:solidFill>
                <a:latin typeface="VNI-Times" pitchFamily="2" charset="0"/>
                <a:cs typeface="Times New Roman" panose="02020603050405020304" pitchFamily="18" charset="0"/>
              </a:rPr>
            </a:br>
            <a:endParaRPr lang="en-US" altLang="en-US">
              <a:solidFill>
                <a:srgbClr val="5548F8"/>
              </a:solidFill>
              <a:latin typeface="Times New Roman" panose="02020603050405020304" pitchFamily="18" charset="0"/>
              <a:cs typeface="Times New Roman" panose="02020603050405020304" pitchFamily="18" charset="0"/>
            </a:endParaRPr>
          </a:p>
        </p:txBody>
      </p:sp>
      <p:sp>
        <p:nvSpPr>
          <p:cNvPr id="4" name="Oval 3"/>
          <p:cNvSpPr/>
          <p:nvPr/>
        </p:nvSpPr>
        <p:spPr>
          <a:xfrm>
            <a:off x="2855913" y="1989138"/>
            <a:ext cx="6696075" cy="43195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3575050" y="3068638"/>
            <a:ext cx="540067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50000"/>
              </a:lnSpc>
              <a:buNone/>
            </a:pPr>
            <a:r>
              <a:rPr lang="en-US" altLang="en-US" b="1" i="1">
                <a:solidFill>
                  <a:srgbClr val="0000CC"/>
                </a:solidFill>
                <a:latin typeface="VNI-Times" pitchFamily="2" charset="0"/>
                <a:cs typeface="Times New Roman" panose="02020603050405020304" pitchFamily="18" charset="0"/>
              </a:rPr>
              <a:t>	</a:t>
            </a:r>
            <a:r>
              <a:rPr lang="en-US" altLang="en-US" b="1" i="1">
                <a:latin typeface="Times New Roman" panose="02020603050405020304" pitchFamily="18" charset="0"/>
                <a:cs typeface="Times New Roman" panose="02020603050405020304" pitchFamily="18" charset="0"/>
              </a:rPr>
              <a:t>- Vai trò: Quy luật này chỉ ra cách thức vận động, phát triển của sự vật, hiện tượng.</a:t>
            </a:r>
            <a:endParaRPr lang="en-US" altLang="en-US" b="1" i="1">
              <a:latin typeface="VNI-Times" pitchFamily="2" charset="0"/>
              <a:cs typeface="Times New Roman" panose="02020603050405020304" pitchFamily="18" charset="0"/>
            </a:endParaRPr>
          </a:p>
          <a:p>
            <a:pPr>
              <a:lnSpc>
                <a:spcPct val="100000"/>
              </a:lnSpc>
              <a:spcBef>
                <a:spcPct val="0"/>
              </a:spcBef>
              <a:buFontTx/>
              <a:buNone/>
            </a:pPr>
            <a:endParaRPr lang="en-US" altLang="en-US" sz="1800">
              <a:latin typeface="Arial" panose="020B0604020202020204" pitchFamily="34" charset="0"/>
            </a:endParaRPr>
          </a:p>
        </p:txBody>
      </p:sp>
    </p:spTree>
    <p:extLst>
      <p:ext uri="{BB962C8B-B14F-4D97-AF65-F5344CB8AC3E}">
        <p14:creationId xmlns:p14="http://schemas.microsoft.com/office/powerpoint/2010/main" val="2365088624"/>
      </p:ext>
    </p:extLst>
  </p:cSld>
  <p:clrMapOvr>
    <a:masterClrMapping/>
  </p:clrMapOvr>
  <p:transition>
    <p:wedg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Content Placeholder 6"/>
          <p:cNvSpPr>
            <a:spLocks noGrp="1"/>
          </p:cNvSpPr>
          <p:nvPr>
            <p:ph sz="quarter" idx="3"/>
          </p:nvPr>
        </p:nvSpPr>
        <p:spPr/>
        <p:txBody>
          <a:bodyPr/>
          <a:lstStyle/>
          <a:p>
            <a:pPr marL="0" indent="0">
              <a:buNone/>
            </a:pPr>
            <a:endParaRPr lang="en-US"/>
          </a:p>
        </p:txBody>
      </p:sp>
      <p:pic>
        <p:nvPicPr>
          <p:cNvPr id="9" name="Picture 2" descr="biển dưới nước sinh học Cá san hô Rạn san hô Rạn san hô bể nuôi cá môi trường sống Hệ sinh thái bể cá môi trường tự nhiên sinh vật biển Cá rạn san hô Pomacentridae"/>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419957" y="237024"/>
            <a:ext cx="5155130" cy="32953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ời gian điều hành giá xăng dầu sẽ được thực hiện vào các ngày mùng 1, ngày 11 và ngày 21 hàng thán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bwMode="auto">
          <a:xfrm>
            <a:off x="419957" y="3717040"/>
            <a:ext cx="5155130" cy="30244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ước biển ấm lên ảnh hưởng đến hệ sinh thái dưới lòng đại dương - Ảnh 1"/>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rcRect/>
          <a:stretch>
            <a:fillRect/>
          </a:stretch>
        </p:blipFill>
        <p:spPr bwMode="auto">
          <a:xfrm>
            <a:off x="6219082" y="3695620"/>
            <a:ext cx="4968690" cy="30458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2.bp.blogspot.com/-xzPDfpzaEfY/Ub3Do_t_hmI/AAAAAAAABrQ/2P-j7QkoMGA/s1600/chim+s%C6%A1n+c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2030" y="274985"/>
            <a:ext cx="4677397"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1447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03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p:cTn id="18" dur="500" fill="hold"/>
                                        <p:tgtEl>
                                          <p:spTgt spid="1026"/>
                                        </p:tgtEl>
                                        <p:attrNameLst>
                                          <p:attrName>ppt_w</p:attrName>
                                        </p:attrNameLst>
                                      </p:cBhvr>
                                      <p:tavLst>
                                        <p:tav tm="0">
                                          <p:val>
                                            <p:fltVal val="0"/>
                                          </p:val>
                                        </p:tav>
                                        <p:tav tm="100000">
                                          <p:val>
                                            <p:strVal val="#ppt_w"/>
                                          </p:val>
                                        </p:tav>
                                      </p:tavLst>
                                    </p:anim>
                                    <p:anim calcmode="lin" valueType="num">
                                      <p:cBhvr>
                                        <p:cTn id="19" dur="500" fill="hold"/>
                                        <p:tgtEl>
                                          <p:spTgt spid="1026"/>
                                        </p:tgtEl>
                                        <p:attrNameLst>
                                          <p:attrName>ppt_h</p:attrName>
                                        </p:attrNameLst>
                                      </p:cBhvr>
                                      <p:tavLst>
                                        <p:tav tm="0">
                                          <p:val>
                                            <p:fltVal val="0"/>
                                          </p:val>
                                        </p:tav>
                                        <p:tav tm="100000">
                                          <p:val>
                                            <p:strVal val="#ppt_h"/>
                                          </p:val>
                                        </p:tav>
                                      </p:tavLst>
                                    </p:anim>
                                    <p:animEffect transition="in" filter="fade">
                                      <p:cBhvr>
                                        <p:cTn id="20" dur="500"/>
                                        <p:tgtEl>
                                          <p:spTgt spid="102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 calcmode="lin" valueType="num">
                                      <p:cBhvr>
                                        <p:cTn id="25" dur="500" fill="hold"/>
                                        <p:tgtEl>
                                          <p:spTgt spid="1028"/>
                                        </p:tgtEl>
                                        <p:attrNameLst>
                                          <p:attrName>ppt_w</p:attrName>
                                        </p:attrNameLst>
                                      </p:cBhvr>
                                      <p:tavLst>
                                        <p:tav tm="0">
                                          <p:val>
                                            <p:fltVal val="0"/>
                                          </p:val>
                                        </p:tav>
                                        <p:tav tm="100000">
                                          <p:val>
                                            <p:strVal val="#ppt_w"/>
                                          </p:val>
                                        </p:tav>
                                      </p:tavLst>
                                    </p:anim>
                                    <p:anim calcmode="lin" valueType="num">
                                      <p:cBhvr>
                                        <p:cTn id="26" dur="500" fill="hold"/>
                                        <p:tgtEl>
                                          <p:spTgt spid="1028"/>
                                        </p:tgtEl>
                                        <p:attrNameLst>
                                          <p:attrName>ppt_h</p:attrName>
                                        </p:attrNameLst>
                                      </p:cBhvr>
                                      <p:tavLst>
                                        <p:tav tm="0">
                                          <p:val>
                                            <p:fltVal val="0"/>
                                          </p:val>
                                        </p:tav>
                                        <p:tav tm="100000">
                                          <p:val>
                                            <p:strVal val="#ppt_h"/>
                                          </p:val>
                                        </p:tav>
                                      </p:tavLst>
                                    </p:anim>
                                    <p:animEffect transition="in" filter="fade">
                                      <p:cBhvr>
                                        <p:cTn id="2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1415350" y="836613"/>
            <a:ext cx="90012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vi-VN" sz="2400" b="1" i="1">
                <a:solidFill>
                  <a:srgbClr val="0000FF"/>
                </a:solidFill>
                <a:latin typeface="Times New Roman" panose="02020603050405020304" pitchFamily="18" charset="0"/>
                <a:cs typeface="Times New Roman" panose="02020603050405020304" pitchFamily="18" charset="0"/>
              </a:rPr>
              <a:t>Quy luật chuyển hoá từ sự thay đổi về lượng dẫn đến sự thay đổi về chất và ngược lại (quy luật  lượng chất)</a:t>
            </a:r>
            <a:r>
              <a:rPr lang="en-US" altLang="en-US" sz="2400" b="1" i="1">
                <a:solidFill>
                  <a:srgbClr val="0000CC"/>
                </a:solidFill>
                <a:latin typeface="VNI-Times" pitchFamily="2" charset="0"/>
                <a:cs typeface="Times New Roman" panose="02020603050405020304" pitchFamily="18" charset="0"/>
              </a:rPr>
              <a:t/>
            </a:r>
            <a:br>
              <a:rPr lang="en-US" altLang="en-US" sz="2400" b="1" i="1">
                <a:solidFill>
                  <a:srgbClr val="0000CC"/>
                </a:solidFill>
                <a:latin typeface="VNI-Times" pitchFamily="2" charset="0"/>
                <a:cs typeface="Times New Roman" panose="02020603050405020304" pitchFamily="18" charset="0"/>
              </a:rPr>
            </a:br>
            <a:endParaRPr lang="en-US" altLang="en-US">
              <a:solidFill>
                <a:srgbClr val="5548F8"/>
              </a:solidFill>
              <a:latin typeface="Times New Roman" panose="02020603050405020304" pitchFamily="18" charset="0"/>
              <a:cs typeface="Times New Roman" panose="02020603050405020304" pitchFamily="18" charset="0"/>
            </a:endParaRPr>
          </a:p>
        </p:txBody>
      </p:sp>
      <p:sp>
        <p:nvSpPr>
          <p:cNvPr id="4" name="Oval 3"/>
          <p:cNvSpPr/>
          <p:nvPr/>
        </p:nvSpPr>
        <p:spPr>
          <a:xfrm>
            <a:off x="2855913" y="1989138"/>
            <a:ext cx="6696075" cy="43195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3431902" y="2924930"/>
            <a:ext cx="5544095"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50000"/>
              </a:lnSpc>
              <a:buNone/>
            </a:pPr>
            <a:r>
              <a:rPr lang="en-US" altLang="en-US" b="1" i="1">
                <a:solidFill>
                  <a:srgbClr val="0000CC"/>
                </a:solidFill>
                <a:latin typeface="VNI-Times" pitchFamily="2" charset="0"/>
                <a:cs typeface="Times New Roman" panose="02020603050405020304" pitchFamily="18" charset="0"/>
              </a:rPr>
              <a:t>	</a:t>
            </a:r>
            <a:r>
              <a:rPr lang="en-US" b="1" i="1"/>
              <a:t>+ </a:t>
            </a:r>
            <a:r>
              <a:rPr lang="vi-VN" b="1" i="1"/>
              <a:t>Chất </a:t>
            </a:r>
            <a:r>
              <a:rPr lang="vi-VN" b="1"/>
              <a:t>: </a:t>
            </a:r>
            <a:r>
              <a:rPr lang="vi-VN"/>
              <a:t>Là </a:t>
            </a:r>
            <a:r>
              <a:rPr lang="vi-VN" u="sng"/>
              <a:t>tổng hợp những thuộc tính khách quan </a:t>
            </a:r>
            <a:r>
              <a:rPr lang="vi-VN"/>
              <a:t>vốn có của các sự vật hiện tượng nói lên nó là cái gì, </a:t>
            </a:r>
            <a:r>
              <a:rPr lang="vi-VN">
                <a:solidFill>
                  <a:srgbClr val="FF0000"/>
                </a:solidFill>
              </a:rPr>
              <a:t>để phân biệt nó với cái khác.</a:t>
            </a:r>
          </a:p>
          <a:p>
            <a:pPr>
              <a:lnSpc>
                <a:spcPct val="100000"/>
              </a:lnSpc>
              <a:spcBef>
                <a:spcPct val="0"/>
              </a:spcBef>
              <a:buFontTx/>
              <a:buNone/>
            </a:pPr>
            <a:endParaRPr lang="en-US" altLang="en-US" sz="1800">
              <a:latin typeface="Arial" panose="020B0604020202020204" pitchFamily="34" charset="0"/>
            </a:endParaRPr>
          </a:p>
        </p:txBody>
      </p:sp>
    </p:spTree>
    <p:extLst>
      <p:ext uri="{BB962C8B-B14F-4D97-AF65-F5344CB8AC3E}">
        <p14:creationId xmlns:p14="http://schemas.microsoft.com/office/powerpoint/2010/main" val="1811575270"/>
      </p:ext>
    </p:extLst>
  </p:cSld>
  <p:clrMapOvr>
    <a:masterClrMapping/>
  </p:clrMapOvr>
  <p:transition>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1415350" y="836613"/>
            <a:ext cx="90012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vi-VN" sz="2400" b="1" i="1">
                <a:solidFill>
                  <a:srgbClr val="0000FF"/>
                </a:solidFill>
                <a:latin typeface="Times New Roman" panose="02020603050405020304" pitchFamily="18" charset="0"/>
                <a:cs typeface="Times New Roman" panose="02020603050405020304" pitchFamily="18" charset="0"/>
              </a:rPr>
              <a:t>Quy luật chuyển hoá từ sự thay đổi về lượng dẫn đến sự thay đổi về chất và ngược lại (quy luật  lượng chất)</a:t>
            </a:r>
            <a:r>
              <a:rPr lang="en-US" altLang="en-US" sz="2400" b="1" i="1">
                <a:solidFill>
                  <a:srgbClr val="0000CC"/>
                </a:solidFill>
                <a:latin typeface="VNI-Times" pitchFamily="2" charset="0"/>
                <a:cs typeface="Times New Roman" panose="02020603050405020304" pitchFamily="18" charset="0"/>
              </a:rPr>
              <a:t/>
            </a:r>
            <a:br>
              <a:rPr lang="en-US" altLang="en-US" sz="2400" b="1" i="1">
                <a:solidFill>
                  <a:srgbClr val="0000CC"/>
                </a:solidFill>
                <a:latin typeface="VNI-Times" pitchFamily="2" charset="0"/>
                <a:cs typeface="Times New Roman" panose="02020603050405020304" pitchFamily="18" charset="0"/>
              </a:rPr>
            </a:br>
            <a:endParaRPr lang="en-US" altLang="en-US">
              <a:solidFill>
                <a:srgbClr val="5548F8"/>
              </a:solidFill>
              <a:latin typeface="Times New Roman" panose="02020603050405020304" pitchFamily="18" charset="0"/>
              <a:cs typeface="Times New Roman" panose="02020603050405020304" pitchFamily="18" charset="0"/>
            </a:endParaRPr>
          </a:p>
        </p:txBody>
      </p:sp>
      <p:sp>
        <p:nvSpPr>
          <p:cNvPr id="4" name="Oval 3"/>
          <p:cNvSpPr/>
          <p:nvPr/>
        </p:nvSpPr>
        <p:spPr>
          <a:xfrm>
            <a:off x="1991431" y="1989138"/>
            <a:ext cx="8209140" cy="43195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999570" y="1911063"/>
            <a:ext cx="6624919" cy="374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70000"/>
              </a:lnSpc>
            </a:pPr>
            <a:endParaRPr lang="en-US" b="1" i="1" smtClean="0">
              <a:solidFill>
                <a:srgbClr val="0000CC"/>
              </a:solidFill>
              <a:latin typeface="VNI-Times" pitchFamily="2" charset="0"/>
              <a:cs typeface="Times New Roman" panose="02020603050405020304" pitchFamily="18" charset="0"/>
            </a:endParaRPr>
          </a:p>
          <a:p>
            <a:pPr algn="just">
              <a:lnSpc>
                <a:spcPct val="170000"/>
              </a:lnSpc>
              <a:buNone/>
            </a:pPr>
            <a:r>
              <a:rPr lang="en-US" sz="2400" b="1" kern="0" smtClean="0">
                <a:solidFill>
                  <a:srgbClr val="FF0000"/>
                </a:solidFill>
                <a:latin typeface="Times New Roman" panose="02020603050405020304" pitchFamily="18" charset="0"/>
                <a:cs typeface="Times New Roman" panose="02020603050405020304" pitchFamily="18" charset="0"/>
              </a:rPr>
              <a:t> </a:t>
            </a:r>
            <a:r>
              <a:rPr lang="vi-VN" sz="2400" b="1" i="1">
                <a:latin typeface="Times New Roman" panose="02020603050405020304" pitchFamily="18" charset="0"/>
                <a:cs typeface="Times New Roman" panose="02020603050405020304" pitchFamily="18" charset="0"/>
              </a:rPr>
              <a:t>Lượng</a:t>
            </a:r>
            <a:r>
              <a:rPr lang="vi-VN" sz="2400" b="1">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Là khái niệm biểu thị các </a:t>
            </a:r>
            <a:r>
              <a:rPr lang="vi-VN" sz="2400" b="1">
                <a:latin typeface="Times New Roman" panose="02020603050405020304" pitchFamily="18" charset="0"/>
                <a:cs typeface="Times New Roman" panose="02020603050405020304" pitchFamily="18" charset="0"/>
              </a:rPr>
              <a:t>con số </a:t>
            </a:r>
            <a:r>
              <a:rPr lang="vi-VN" sz="240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a:lnSpc>
                <a:spcPct val="100000"/>
              </a:lnSpc>
              <a:spcBef>
                <a:spcPct val="0"/>
              </a:spcBef>
              <a:buFontTx/>
              <a:buNone/>
            </a:pPr>
            <a:endParaRPr lang="en-US" altLang="en-US" sz="1800">
              <a:latin typeface="Arial" panose="020B0604020202020204" pitchFamily="34" charset="0"/>
            </a:endParaRPr>
          </a:p>
        </p:txBody>
      </p:sp>
    </p:spTree>
    <p:extLst>
      <p:ext uri="{BB962C8B-B14F-4D97-AF65-F5344CB8AC3E}">
        <p14:creationId xmlns:p14="http://schemas.microsoft.com/office/powerpoint/2010/main" val="2981505989"/>
      </p:ext>
    </p:extLst>
  </p:cSld>
  <p:clrMapOvr>
    <a:masterClrMapping/>
  </p:clrMapOvr>
  <p:transition>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r>
              <a:rPr lang="en-US" sz="3200" b="1" i="1" dirty="0" smtClean="0"/>
              <a:t/>
            </a:r>
            <a:br>
              <a:rPr lang="en-US" sz="3200" b="1" i="1" dirty="0" smtClean="0"/>
            </a:br>
            <a:r>
              <a:rPr lang="vi-VN" sz="3200" b="1" i="1" dirty="0" smtClean="0">
                <a:solidFill>
                  <a:srgbClr val="0000FF"/>
                </a:solidFill>
              </a:rPr>
              <a:t>Mối </a:t>
            </a:r>
            <a:r>
              <a:rPr lang="vi-VN" sz="3200" b="1" i="1" dirty="0">
                <a:solidFill>
                  <a:srgbClr val="0000FF"/>
                </a:solidFill>
              </a:rPr>
              <a:t>quan hệ biện chứng giữa lượng và chất:</a:t>
            </a:r>
            <a:r>
              <a:rPr lang="vi-VN" sz="3200" dirty="0">
                <a:solidFill>
                  <a:srgbClr val="0000FF"/>
                </a:solidFill>
              </a:rPr>
              <a:t/>
            </a:r>
            <a:br>
              <a:rPr lang="vi-VN" sz="3200" dirty="0">
                <a:solidFill>
                  <a:srgbClr val="0000FF"/>
                </a:solidFill>
              </a:rPr>
            </a:br>
            <a:r>
              <a:rPr lang="vi-VN" sz="3200" b="1" dirty="0">
                <a:solidFill>
                  <a:srgbClr val="0000FF"/>
                </a:solidFill>
              </a:rPr>
              <a:t/>
            </a: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chất</a:t>
            </a:r>
            <a:r>
              <a:rPr lang="en-US" altLang="en-US" b="1" dirty="0" smtClean="0">
                <a:latin typeface="Times New Roman" panose="02020603050405020304" pitchFamily="18" charset="0"/>
                <a:cs typeface="Times New Roman" panose="02020603050405020304" pitchFamily="18" charset="0"/>
              </a:rPr>
              <a:t>:</a:t>
            </a:r>
          </a:p>
          <a:p>
            <a:pPr marL="0" indent="0">
              <a:buNone/>
            </a:pP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r>
              <a:rPr lang="en-US" altLang="en-US" sz="2000" b="1" dirty="0">
                <a:solidFill>
                  <a:srgbClr val="0033CC"/>
                </a:solidFill>
              </a:rPr>
              <a:t/>
            </a:r>
            <a:br>
              <a:rPr lang="en-US" altLang="en-US" sz="2000" b="1" dirty="0">
                <a:solidFill>
                  <a:srgbClr val="0033CC"/>
                </a:solidFill>
              </a:rPr>
            </a:br>
            <a:endParaRPr lang="en-US" dirty="0"/>
          </a:p>
        </p:txBody>
      </p:sp>
    </p:spTree>
    <p:extLst>
      <p:ext uri="{BB962C8B-B14F-4D97-AF65-F5344CB8AC3E}">
        <p14:creationId xmlns:p14="http://schemas.microsoft.com/office/powerpoint/2010/main" val="35659021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sz="2800" dirty="0" err="1">
                <a:latin typeface="Times New Roman" pitchFamily="18" charset="0"/>
                <a:cs typeface="Times New Roman" pitchFamily="18" charset="0"/>
              </a:rPr>
              <a:t>Sau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a:t>
            </a:r>
          </a:p>
          <a:p>
            <a:pPr marL="0" indent="341313">
              <a:buNone/>
              <a:defRPr/>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Thay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a:t>
            </a:r>
          </a:p>
          <a:p>
            <a:pPr marL="0" indent="341313">
              <a:buNone/>
              <a:defRPr/>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Thay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nhịp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đó</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0" indent="341313">
              <a:buNone/>
              <a:defRPr/>
            </a:pPr>
            <a:endParaRPr lang="en-US" sz="2800" dirty="0" smtClean="0">
              <a:latin typeface="Times New Roman" pitchFamily="18" charset="0"/>
              <a:cs typeface="Times New Roman" pitchFamily="18" charset="0"/>
            </a:endParaRPr>
          </a:p>
          <a:p>
            <a:pPr marL="0" indent="341313">
              <a:buNone/>
              <a:defRPr/>
            </a:pPr>
            <a:r>
              <a:rPr lang="en-US" altLang="en-US" sz="2800" b="1" i="1" dirty="0" err="1">
                <a:latin typeface="Times New Roman" panose="02020603050405020304" pitchFamily="18" charset="0"/>
                <a:cs typeface="Times New Roman" panose="02020603050405020304" pitchFamily="18" charset="0"/>
              </a:rPr>
              <a:t>Chất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và</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lượng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là</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hai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mặt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đối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lập</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nằm</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trong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một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thể</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thống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được</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giới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hạn</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trong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một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độ</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định</a:t>
            </a:r>
            <a:r>
              <a:rPr lang="en-US" altLang="en-US" sz="2800" b="1" i="1" dirty="0">
                <a:latin typeface="Times New Roman" panose="02020603050405020304" pitchFamily="18" charset="0"/>
                <a:cs typeface="Times New Roman" panose="02020603050405020304" pitchFamily="18" charset="0"/>
              </a:rPr>
              <a:t>)=&gt; </a:t>
            </a:r>
            <a:r>
              <a:rPr lang="en-US" altLang="en-US" sz="2800" b="1" i="1" dirty="0" err="1">
                <a:latin typeface="Times New Roman" panose="02020603050405020304" pitchFamily="18" charset="0"/>
                <a:cs typeface="Times New Roman" panose="02020603050405020304" pitchFamily="18" charset="0"/>
              </a:rPr>
              <a:t>Khi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lượng</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thay</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đổi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đến</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điểm</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nút</a:t>
            </a:r>
            <a:r>
              <a:rPr lang="en-US" altLang="en-US" sz="2800" b="1" i="1" dirty="0">
                <a:latin typeface="Times New Roman" panose="02020603050405020304" pitchFamily="18" charset="0"/>
                <a:cs typeface="Times New Roman" panose="02020603050405020304" pitchFamily="18" charset="0"/>
              </a:rPr>
              <a:t> =&gt; </a:t>
            </a:r>
            <a:r>
              <a:rPr lang="en-US" altLang="en-US" sz="2800" b="1" i="1" dirty="0" err="1">
                <a:latin typeface="Times New Roman" panose="02020603050405020304" pitchFamily="18" charset="0"/>
                <a:cs typeface="Times New Roman" panose="02020603050405020304" pitchFamily="18" charset="0"/>
              </a:rPr>
              <a:t>chất</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phải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thay</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đổi</a:t>
            </a:r>
            <a:r>
              <a:rPr lang="en-US" altLang="en-US" sz="2800" b="1" i="1" dirty="0">
                <a:latin typeface="Times New Roman" panose="02020603050405020304" pitchFamily="18" charset="0"/>
                <a:cs typeface="Times New Roman" panose="02020603050405020304" pitchFamily="18" charset="0"/>
              </a:rPr>
              <a:t>.</a:t>
            </a:r>
          </a:p>
          <a:p>
            <a:pPr marL="0" indent="341313">
              <a:buNone/>
              <a:defRPr/>
            </a:pPr>
            <a:endParaRPr lang="en-US" sz="2800"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26061097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a:xfrm>
            <a:off x="609600" y="557760"/>
            <a:ext cx="10972800" cy="1143000"/>
          </a:xfrm>
        </p:spPr>
        <p:txBody>
          <a:bodyPr>
            <a:normAutofit/>
          </a:bodyPr>
          <a:lstStyle/>
          <a:p>
            <a:pPr algn="ctr"/>
            <a:r>
              <a:rPr lang="vi-VN" sz="2800" b="1" i="1" dirty="0">
                <a:solidFill>
                  <a:srgbClr val="0000FF"/>
                </a:solidFill>
                <a:latin typeface="Times New Roman" panose="02020603050405020304" pitchFamily="18" charset="0"/>
                <a:cs typeface="Times New Roman" panose="02020603050405020304" pitchFamily="18" charset="0"/>
              </a:rPr>
              <a:t>Ý nghĩa</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của</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quy</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r>
              <a:rPr lang="en-US" sz="3200" b="1" i="1" dirty="0">
                <a:solidFill>
                  <a:srgbClr val="0000FF"/>
                </a:solidFill>
              </a:rPr>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sz="2400" dirty="0" smtClean="0">
                <a:latin typeface="Times New Roman" panose="02020603050405020304" pitchFamily="18" charset="0"/>
                <a:cs typeface="Times New Roman" panose="02020603050405020304" pitchFamily="18" charset="0"/>
              </a:rPr>
              <a:t>Trong </a:t>
            </a:r>
            <a:r>
              <a:rPr lang="vi-VN" sz="2400" dirty="0">
                <a:latin typeface="Times New Roman" panose="02020603050405020304" pitchFamily="18" charset="0"/>
                <a:cs typeface="Times New Roman" panose="02020603050405020304" pitchFamily="18" charset="0"/>
              </a:rPr>
              <a:t>nhận thức cũng như hoạt động thực tiễn chúng ta phải:</a:t>
            </a:r>
          </a:p>
          <a:p>
            <a:pPr marL="0" indent="0">
              <a:buNone/>
            </a:pPr>
            <a:r>
              <a:rPr lang="vi-VN"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T</a:t>
            </a:r>
            <a:r>
              <a:rPr lang="vi-VN" sz="2400" smtClean="0">
                <a:latin typeface="Times New Roman" panose="02020603050405020304" pitchFamily="18" charset="0"/>
                <a:cs typeface="Times New Roman" panose="02020603050405020304" pitchFamily="18" charset="0"/>
              </a:rPr>
              <a:t>ích </a:t>
            </a:r>
            <a:r>
              <a:rPr lang="vi-VN" sz="2400" dirty="0">
                <a:latin typeface="Times New Roman" panose="02020603050405020304" pitchFamily="18" charset="0"/>
                <a:cs typeface="Times New Roman" panose="02020603050405020304" pitchFamily="18" charset="0"/>
              </a:rPr>
              <a:t>cực chuẩn bị về lượng</a:t>
            </a:r>
          </a:p>
          <a:p>
            <a:pPr marL="0" indent="0">
              <a:buNone/>
            </a:pPr>
            <a:r>
              <a:rPr lang="vi-VN"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K</a:t>
            </a:r>
            <a:r>
              <a:rPr lang="vi-VN" sz="2400" smtClean="0">
                <a:latin typeface="Times New Roman" panose="02020603050405020304" pitchFamily="18" charset="0"/>
                <a:cs typeface="Times New Roman" panose="02020603050405020304" pitchFamily="18" charset="0"/>
              </a:rPr>
              <a:t>hắc </a:t>
            </a:r>
            <a:r>
              <a:rPr lang="vi-VN" sz="2400" dirty="0">
                <a:latin typeface="Times New Roman" panose="02020603050405020304" pitchFamily="18" charset="0"/>
                <a:cs typeface="Times New Roman" panose="02020603050405020304" pitchFamily="18" charset="0"/>
              </a:rPr>
              <a:t>phục 2 khuynh hướng tả khuynh và hữu khuynh</a:t>
            </a:r>
          </a:p>
          <a:p>
            <a:r>
              <a:rPr lang="vi-VN" sz="2400" dirty="0">
                <a:latin typeface="Times New Roman" panose="02020603050405020304" pitchFamily="18" charset="0"/>
                <a:cs typeface="Times New Roman" panose="02020603050405020304" pitchFamily="18" charset="0"/>
              </a:rPr>
              <a:t>Tả khuynh: nôn nóng muốn đốt cháy giai đoạn, muốn có sự phát triển về chất nhưng không tích cực chuẩn bị về lượng.</a:t>
            </a:r>
          </a:p>
          <a:p>
            <a:r>
              <a:rPr lang="vi-VN" sz="2400" dirty="0">
                <a:latin typeface="Times New Roman" panose="02020603050405020304" pitchFamily="18" charset="0"/>
                <a:cs typeface="Times New Roman" panose="02020603050405020304" pitchFamily="18" charset="0"/>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3555877378"/>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sz="2800" b="1" i="1">
                <a:latin typeface="Times New Roman" panose="02020603050405020304" pitchFamily="18" charset="0"/>
                <a:cs typeface="Times New Roman" panose="02020603050405020304" pitchFamily="18" charset="0"/>
              </a:rPr>
              <a:t>Vai trò:</a:t>
            </a:r>
            <a:r>
              <a:rPr lang="en-US" sz="2800">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sz="2800">
                <a:latin typeface="Times New Roman" panose="02020603050405020304" pitchFamily="18" charset="0"/>
                <a:cs typeface="Times New Roman" panose="02020603050405020304" pitchFamily="18" charset="0"/>
              </a:rPr>
              <a:t>- </a:t>
            </a:r>
            <a:r>
              <a:rPr lang="en-US" sz="2800" b="1" i="1">
                <a:latin typeface="Times New Roman" panose="02020603050405020304" pitchFamily="18" charset="0"/>
                <a:cs typeface="Times New Roman" panose="02020603050405020304" pitchFamily="18" charset="0"/>
              </a:rPr>
              <a:t>Khái niệm:</a:t>
            </a:r>
            <a:endParaRPr lang="en-US" sz="2800">
              <a:latin typeface="Times New Roman" panose="02020603050405020304" pitchFamily="18" charset="0"/>
              <a:cs typeface="Times New Roman" panose="02020603050405020304" pitchFamily="18" charset="0"/>
            </a:endParaRPr>
          </a:p>
          <a:p>
            <a:pPr marL="0" indent="0" algn="just">
              <a:buNone/>
            </a:pPr>
            <a:r>
              <a:rPr lang="en-US" sz="2800" i="1">
                <a:latin typeface="Times New Roman" panose="02020603050405020304" pitchFamily="18" charset="0"/>
                <a:cs typeface="Times New Roman" panose="02020603050405020304" pitchFamily="18" charset="0"/>
              </a:rPr>
              <a:t>+ Mâu thuẫn:</a:t>
            </a:r>
            <a:r>
              <a:rPr lang="en-US" sz="2800">
                <a:latin typeface="Times New Roman" panose="02020603050405020304" pitchFamily="18" charset="0"/>
                <a:cs typeface="Times New Roman" panose="02020603050405020304" pitchFamily="18" charset="0"/>
              </a:rPr>
              <a:t> dùng để chỉ mối liên hệ </a:t>
            </a:r>
            <a:r>
              <a:rPr lang="en-US" sz="2800" u="sng">
                <a:latin typeface="Times New Roman" panose="02020603050405020304" pitchFamily="18" charset="0"/>
                <a:cs typeface="Times New Roman" panose="02020603050405020304" pitchFamily="18" charset="0"/>
              </a:rPr>
              <a:t>thống nhất</a:t>
            </a:r>
            <a:r>
              <a:rPr lang="en-US" sz="2800">
                <a:latin typeface="Times New Roman" panose="02020603050405020304" pitchFamily="18" charset="0"/>
                <a:cs typeface="Times New Roman" panose="02020603050405020304" pitchFamily="18" charset="0"/>
              </a:rPr>
              <a:t>, </a:t>
            </a:r>
            <a:r>
              <a:rPr lang="en-US" sz="2800" u="sng">
                <a:solidFill>
                  <a:srgbClr val="FF3300"/>
                </a:solidFill>
                <a:latin typeface="Times New Roman" panose="02020603050405020304" pitchFamily="18" charset="0"/>
                <a:cs typeface="Times New Roman" panose="02020603050405020304" pitchFamily="18" charset="0"/>
              </a:rPr>
              <a:t>đấu tranh</a:t>
            </a:r>
            <a:r>
              <a:rPr lang="en-US" sz="2800">
                <a:latin typeface="Times New Roman" panose="02020603050405020304" pitchFamily="18" charset="0"/>
                <a:cs typeface="Times New Roman" panose="02020603050405020304" pitchFamily="18" charset="0"/>
              </a:rPr>
              <a:t> và </a:t>
            </a:r>
            <a:r>
              <a:rPr lang="en-US" sz="2800" u="sng">
                <a:latin typeface="Times New Roman" panose="02020603050405020304" pitchFamily="18" charset="0"/>
                <a:cs typeface="Times New Roman" panose="02020603050405020304" pitchFamily="18" charset="0"/>
              </a:rPr>
              <a:t>chuyển hóa</a:t>
            </a:r>
            <a:r>
              <a:rPr lang="en-US" sz="2800">
                <a:latin typeface="Times New Roman" panose="02020603050405020304" pitchFamily="18" charset="0"/>
                <a:cs typeface="Times New Roman" panose="02020603050405020304" pitchFamily="18" charset="0"/>
              </a:rPr>
              <a:t> giữa </a:t>
            </a:r>
            <a:r>
              <a:rPr lang="en-US" sz="2800">
                <a:solidFill>
                  <a:srgbClr val="FF3300"/>
                </a:solidFill>
                <a:latin typeface="Times New Roman" panose="02020603050405020304" pitchFamily="18" charset="0"/>
                <a:cs typeface="Times New Roman" panose="02020603050405020304" pitchFamily="18" charset="0"/>
              </a:rPr>
              <a:t>các mặt đối lập</a:t>
            </a:r>
            <a:r>
              <a:rPr lang="en-US" sz="2800">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extLst>
      <p:ext uri="{BB962C8B-B14F-4D97-AF65-F5344CB8AC3E}">
        <p14:creationId xmlns:p14="http://schemas.microsoft.com/office/powerpoint/2010/main" val="2507391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p:nvPr>
        </p:nvSpPr>
        <p:spPr>
          <a:xfrm>
            <a:off x="263190" y="861743"/>
            <a:ext cx="1131921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chỉnh</a:t>
            </a:r>
            <a:r>
              <a:rPr lang="en-US" altLang="en-US" sz="3100" dirty="0" smtClean="0">
                <a:latin typeface="Times New Roman" panose="02020603050405020304" pitchFamily="18" charset="0"/>
                <a:cs typeface="Times New Roman" panose="02020603050405020304" pitchFamily="18" charset="0"/>
                <a:sym typeface="+mn-ea"/>
              </a:rPr>
              <a:t> </a:t>
            </a:r>
            <a:r>
              <a:rPr lang="en-US" altLang="en-US" sz="3100" dirty="0" err="1" smtClean="0">
                <a:latin typeface="Times New Roman" panose="02020603050405020304" pitchFamily="18" charset="0"/>
                <a:cs typeface="Times New Roman" panose="02020603050405020304" pitchFamily="18" charset="0"/>
                <a:sym typeface="+mn-ea"/>
              </a:rPr>
              <a:t>thể</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784465" y="2248290"/>
            <a:ext cx="4382134"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9713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p:nvPr>
        </p:nvSpPr>
        <p:spPr>
          <a:xfrm>
            <a:off x="335200" y="499905"/>
            <a:ext cx="11319210" cy="1415097"/>
          </a:xfrm>
        </p:spPr>
        <p:txBody>
          <a:bodyPr>
            <a:normAutofit fontScale="90000"/>
          </a:bodyPr>
          <a:lstStyle/>
          <a:p>
            <a:r>
              <a:rPr lang="en-US" altLang="en-US" sz="2600">
                <a:latin typeface="Times New Roman" panose="02020603050405020304" pitchFamily="18" charset="0"/>
                <a:cs typeface="Times New Roman" panose="02020603050405020304" pitchFamily="18" charset="0"/>
                <a:sym typeface="+mn-ea"/>
              </a:rPr>
              <a:t>	</a:t>
            </a:r>
            <a:r>
              <a:rPr lang="en-US" altLang="en-US" sz="2600" smtClean="0">
                <a:latin typeface="Times New Roman" panose="02020603050405020304" pitchFamily="18" charset="0"/>
                <a:cs typeface="Times New Roman" panose="02020603050405020304" pitchFamily="18" charset="0"/>
                <a:sym typeface="+mn-ea"/>
              </a:rPr>
              <a:t/>
            </a:r>
            <a:br>
              <a:rPr lang="en-US" altLang="en-US" sz="2600" smtClean="0">
                <a:latin typeface="Times New Roman" panose="02020603050405020304" pitchFamily="18" charset="0"/>
                <a:cs typeface="Times New Roman" panose="02020603050405020304" pitchFamily="18" charset="0"/>
                <a:sym typeface="+mn-ea"/>
              </a:rPr>
            </a:br>
            <a:r>
              <a:rPr lang="en-US" altLang="en-US" sz="3100" i="1" smtClean="0">
                <a:solidFill>
                  <a:srgbClr val="0000FF"/>
                </a:solidFill>
                <a:latin typeface="Times New Roman" panose="02020603050405020304" pitchFamily="18" charset="0"/>
                <a:cs typeface="Times New Roman" panose="02020603050405020304" pitchFamily="18" charset="0"/>
                <a:sym typeface="+mn-ea"/>
              </a:rPr>
              <a:t>Thống nhất giữa các MĐL</a:t>
            </a:r>
            <a:r>
              <a:rPr lang="en-US" altLang="en-US" sz="3100" i="1" smtClean="0">
                <a:latin typeface="Times New Roman" panose="02020603050405020304" pitchFamily="18" charset="0"/>
                <a:cs typeface="Times New Roman" panose="02020603050405020304" pitchFamily="18" charset="0"/>
                <a:sym typeface="+mn-ea"/>
              </a:rPr>
              <a:t>:</a:t>
            </a:r>
            <a:r>
              <a:rPr lang="en-US" altLang="en-US" sz="3100" smtClean="0">
                <a:latin typeface="Times New Roman" panose="02020603050405020304" pitchFamily="18" charset="0"/>
                <a:cs typeface="Times New Roman" panose="02020603050405020304" pitchFamily="18" charset="0"/>
                <a:sym typeface="+mn-ea"/>
              </a:rPr>
              <a:t>  là sự nương tựa vào nhau, làm tiền đề tồn tại cho nhau giữa các mặt đó</a:t>
            </a: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784465" y="2248290"/>
            <a:ext cx="4382134"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43250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p:nvPr>
        </p:nvSpPr>
        <p:spPr>
          <a:xfrm>
            <a:off x="407210" y="345069"/>
            <a:ext cx="11319210" cy="1415097"/>
          </a:xfrm>
        </p:spPr>
        <p:txBody>
          <a:bodyPr>
            <a:normAutofit fontScale="90000"/>
          </a:bodyPr>
          <a:lstStyle/>
          <a:p>
            <a:r>
              <a:rPr lang="en-US" altLang="en-US" sz="2600">
                <a:latin typeface="Times New Roman" panose="02020603050405020304" pitchFamily="18" charset="0"/>
                <a:cs typeface="Times New Roman" panose="02020603050405020304" pitchFamily="18" charset="0"/>
                <a:sym typeface="+mn-ea"/>
              </a:rPr>
              <a:t>	</a:t>
            </a:r>
            <a:r>
              <a:rPr lang="en-US" altLang="en-US" sz="2600" smtClean="0">
                <a:latin typeface="Times New Roman" panose="02020603050405020304" pitchFamily="18" charset="0"/>
                <a:cs typeface="Times New Roman" panose="02020603050405020304" pitchFamily="18" charset="0"/>
                <a:sym typeface="+mn-ea"/>
              </a:rPr>
              <a:t/>
            </a:r>
            <a:br>
              <a:rPr lang="en-US" altLang="en-US" sz="2600" smtClean="0">
                <a:latin typeface="Times New Roman" panose="02020603050405020304" pitchFamily="18" charset="0"/>
                <a:cs typeface="Times New Roman" panose="02020603050405020304" pitchFamily="18" charset="0"/>
                <a:sym typeface="+mn-ea"/>
              </a:rPr>
            </a:br>
            <a:r>
              <a:rPr lang="en-US" altLang="en-US" sz="3100" i="1" smtClean="0">
                <a:solidFill>
                  <a:srgbClr val="0000FF"/>
                </a:solidFill>
                <a:latin typeface="Times New Roman" panose="02020603050405020304" pitchFamily="18" charset="0"/>
                <a:cs typeface="Times New Roman" panose="02020603050405020304" pitchFamily="18" charset="0"/>
                <a:sym typeface="+mn-ea"/>
              </a:rPr>
              <a:t>Đấu tranh giữa các MĐL </a:t>
            </a:r>
            <a:r>
              <a:rPr lang="en-US" altLang="en-US" sz="3100" i="1" smtClean="0">
                <a:latin typeface="Times New Roman" panose="02020603050405020304" pitchFamily="18" charset="0"/>
                <a:cs typeface="Times New Roman" panose="02020603050405020304" pitchFamily="18" charset="0"/>
                <a:sym typeface="+mn-ea"/>
              </a:rPr>
              <a:t>:</a:t>
            </a:r>
            <a:r>
              <a:rPr lang="en-US" altLang="en-US" sz="3100" smtClean="0">
                <a:latin typeface="Times New Roman" panose="02020603050405020304" pitchFamily="18" charset="0"/>
                <a:cs typeface="Times New Roman" panose="02020603050405020304" pitchFamily="18" charset="0"/>
                <a:sym typeface="+mn-ea"/>
              </a:rPr>
              <a:t>  </a:t>
            </a:r>
            <a:r>
              <a:rPr lang="en-US" altLang="en-US" sz="3100">
                <a:latin typeface="Times New Roman" panose="02020603050405020304" pitchFamily="18" charset="0"/>
                <a:cs typeface="Times New Roman" panose="02020603050405020304" pitchFamily="18" charset="0"/>
                <a:sym typeface="+mn-ea"/>
              </a:rPr>
              <a:t>là </a:t>
            </a:r>
            <a:r>
              <a:rPr lang="en-US" altLang="en-US" sz="3100" smtClean="0">
                <a:latin typeface="Times New Roman" panose="02020603050405020304" pitchFamily="18" charset="0"/>
                <a:cs typeface="Times New Roman" panose="02020603050405020304" pitchFamily="18" charset="0"/>
                <a:sym typeface="+mn-ea"/>
              </a:rPr>
              <a:t>sự tác động qua lại theo xu hướng bài trừ, phủ định lẫn nhau </a:t>
            </a:r>
            <a:r>
              <a:rPr lang="en-US" altLang="en-US" sz="3100" dirty="0">
                <a:latin typeface="Times New Roman" panose="02020603050405020304" pitchFamily="18" charset="0"/>
                <a:cs typeface="Times New Roman" panose="02020603050405020304" pitchFamily="18" charset="0"/>
              </a:rPr>
              <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smtClean="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smtClean="0">
                <a:latin typeface="Times New Roman" panose="02020603050405020304" pitchFamily="18" charset="0"/>
                <a:cs typeface="Times New Roman" panose="02020603050405020304" pitchFamily="18" charset="0"/>
              </a:rPr>
              <a:t>Xã</a:t>
            </a:r>
            <a:r>
              <a:rPr lang="en-US" altLang="en-US" sz="2600" dirty="0" smtClean="0">
                <a:latin typeface="Times New Roman" panose="02020603050405020304" pitchFamily="18" charset="0"/>
                <a:cs typeface="Times New Roman" panose="02020603050405020304" pitchFamily="18" charset="0"/>
              </a:rPr>
              <a:t> </a:t>
            </a:r>
            <a:r>
              <a:rPr lang="en-US" altLang="en-US" sz="2600" dirty="0">
                <a:latin typeface="Times New Roman" panose="02020603050405020304" pitchFamily="18" charset="0"/>
                <a:cs typeface="Times New Roman" panose="02020603050405020304" pitchFamily="18" charset="0"/>
              </a:rPr>
              <a:t>hội phong kiến </a:t>
            </a:r>
          </a:p>
        </p:txBody>
      </p:sp>
      <p:pic>
        <p:nvPicPr>
          <p:cNvPr id="2" name="Content Placeholder 1"/>
          <p:cNvPicPr>
            <a:picLocks noGrp="1" noChangeAspect="1"/>
          </p:cNvPicPr>
          <p:nvPr>
            <p:ph sz="half" idx="2"/>
          </p:nvPr>
        </p:nvPicPr>
        <p:blipFill>
          <a:blip r:embed="rId2"/>
          <a:stretch>
            <a:fillRect/>
          </a:stretch>
        </p:blipFill>
        <p:spPr>
          <a:xfrm>
            <a:off x="7784465" y="2248290"/>
            <a:ext cx="4382134"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92425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569581614"/>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extBox 1"/>
          <p:cNvSpPr txBox="1"/>
          <p:nvPr/>
        </p:nvSpPr>
        <p:spPr>
          <a:xfrm>
            <a:off x="623240" y="5373270"/>
            <a:ext cx="11856800" cy="461665"/>
          </a:xfrm>
          <a:prstGeom prst="rect">
            <a:avLst/>
          </a:prstGeom>
          <a:noFill/>
        </p:spPr>
        <p:txBody>
          <a:bodyPr wrap="square" rtlCol="0">
            <a:spAutoFit/>
          </a:bodyPr>
          <a:lstStyle/>
          <a:p>
            <a:r>
              <a:rPr lang="en-US" sz="2400" b="1" smtClean="0">
                <a:solidFill>
                  <a:srgbClr val="0000FF"/>
                </a:solidFill>
                <a:latin typeface="Times New Roman" panose="02020603050405020304" pitchFamily="18" charset="0"/>
                <a:cs typeface="Times New Roman" panose="02020603050405020304" pitchFamily="18" charset="0"/>
              </a:rPr>
              <a:t>Trong một mâu thuẫn, thống nhất chỉ là tạm thời còn đấu tranh là tuyệt đối vĩnh viễn</a:t>
            </a:r>
            <a:endParaRPr lang="en-US" sz="2400"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235621"/>
      </p:ext>
    </p:extLst>
  </p:cSld>
  <p:clrMapOvr>
    <a:masterClrMapping/>
  </p:clrMapOvr>
  <p:transition spd="slow">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3190899103"/>
              </p:ext>
            </p:extLst>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393292757"/>
      </p:ext>
    </p:extLst>
  </p:cSld>
  <p:clrMapOvr>
    <a:masterClrMapping/>
  </p:clrMapOvr>
  <p:transition spd="slow">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911225" y="836613"/>
            <a:ext cx="108013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b="1" i="1">
                <a:solidFill>
                  <a:srgbClr val="0000FF"/>
                </a:solidFill>
                <a:latin typeface="Times New Roman" panose="02020603050405020304" pitchFamily="18" charset="0"/>
                <a:cs typeface="Times New Roman" panose="02020603050405020304" pitchFamily="18" charset="0"/>
              </a:rPr>
              <a:t>Quy luật phủ định của phủ định</a:t>
            </a:r>
            <a:r>
              <a:rPr lang="en-US" b="1">
                <a:solidFill>
                  <a:srgbClr val="0000FF"/>
                </a:solidFill>
                <a:latin typeface="Times New Roman" panose="02020603050405020304" pitchFamily="18" charset="0"/>
                <a:cs typeface="Times New Roman" panose="02020603050405020304" pitchFamily="18" charset="0"/>
              </a:rPr>
              <a:t/>
            </a:r>
            <a:br>
              <a:rPr lang="en-US" b="1">
                <a:solidFill>
                  <a:srgbClr val="0000FF"/>
                </a:solidFill>
                <a:latin typeface="Times New Roman" panose="02020603050405020304" pitchFamily="18" charset="0"/>
                <a:cs typeface="Times New Roman" panose="02020603050405020304" pitchFamily="18" charset="0"/>
              </a:rPr>
            </a:br>
            <a:endParaRPr lang="en-US" altLang="en-US" sz="3200">
              <a:solidFill>
                <a:srgbClr val="0000FF"/>
              </a:solidFill>
              <a:latin typeface="Times New Roman" panose="02020603050405020304" pitchFamily="18" charset="0"/>
              <a:cs typeface="Times New Roman" panose="02020603050405020304" pitchFamily="18" charset="0"/>
            </a:endParaRPr>
          </a:p>
        </p:txBody>
      </p:sp>
      <p:sp>
        <p:nvSpPr>
          <p:cNvPr id="4" name="Oval 3"/>
          <p:cNvSpPr/>
          <p:nvPr/>
        </p:nvSpPr>
        <p:spPr>
          <a:xfrm>
            <a:off x="2855913" y="1989139"/>
            <a:ext cx="6408527" cy="36721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3575050" y="3068638"/>
            <a:ext cx="5400675"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a:latin typeface="Times New Roman" panose="02020603050405020304" pitchFamily="18" charset="0"/>
                <a:cs typeface="Times New Roman" panose="02020603050405020304" pitchFamily="18" charset="0"/>
              </a:rPr>
              <a:t>Quy luật này vạch ra khuynh hướng phát triển của sự vật, hiện 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0398680"/>
      </p:ext>
    </p:extLst>
  </p:cSld>
  <p:clrMapOvr>
    <a:masterClrMapping/>
  </p:clrMapOvr>
  <p:transition>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Ñie</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u kieän</a:t>
            </a:r>
          </a:p>
          <a:p>
            <a:pPr marL="0" lvl="0" indent="0" eaLnBrk="1" hangingPunct="1">
              <a:spcBef>
                <a:spcPct val="0"/>
              </a:spcBef>
              <a:buNone/>
            </a:pPr>
            <a:r>
              <a:rPr lang="en-US" altLang="en-US" sz="2400" b="1" dirty="0">
                <a:latin typeface="VNI-Times" pitchFamily="2" charset="0"/>
                <a:cs typeface="Arial" panose="020B0604020202020204" pitchFamily="34" charset="0"/>
              </a:rPr>
              <a:t>bình thöôøng</a:t>
            </a:r>
            <a:endParaRPr lang="en-US" altLang="en-US" sz="2400" b="1" dirty="0">
              <a:latin typeface="VNI-Times" pitchFamily="2" charset="0"/>
              <a:ea typeface="Arial" panose="020B0604020202020204" pitchFamily="34"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extLst>
      <p:ext uri="{BB962C8B-B14F-4D97-AF65-F5344CB8AC3E}">
        <p14:creationId xmlns:p14="http://schemas.microsoft.com/office/powerpoint/2010/main" val="2977854084"/>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lnSpcReduction="10000"/>
          </a:bodyPr>
          <a:lstStyle/>
          <a:p>
            <a:r>
              <a:rPr lang="vi-VN" b="1" i="1" dirty="0" smtClean="0">
                <a:latin typeface="Times New Roman" panose="02020603050405020304" pitchFamily="18" charset="0"/>
                <a:cs typeface="Times New Roman" panose="02020603050405020304" pitchFamily="18" charset="0"/>
              </a:rPr>
              <a:t>Phủ </a:t>
            </a:r>
            <a:r>
              <a:rPr lang="vi-VN" b="1" i="1" dirty="0">
                <a:latin typeface="Times New Roman" panose="02020603050405020304" pitchFamily="18" charset="0"/>
                <a:cs typeface="Times New Roman" panose="02020603050405020304" pitchFamily="18" charset="0"/>
              </a:rPr>
              <a:t>định:</a:t>
            </a:r>
            <a:r>
              <a:rPr lang="vi-VN" dirty="0">
                <a:latin typeface="Times New Roman" panose="02020603050405020304" pitchFamily="18" charset="0"/>
                <a:cs typeface="Times New Roman" panose="02020603050405020304" pitchFamily="18" charset="0"/>
              </a:rPr>
              <a:t> là một dạng vật chất </a:t>
            </a:r>
            <a:r>
              <a:rPr lang="vi-VN" dirty="0" smtClean="0">
                <a:latin typeface="Times New Roman" panose="02020603050405020304" pitchFamily="18" charset="0"/>
                <a:cs typeface="Times New Roman" panose="02020603050405020304" pitchFamily="18" charset="0"/>
              </a:rPr>
              <a:t>n</a:t>
            </a:r>
            <a:r>
              <a:rPr lang="en-US" dirty="0" err="1" smtClean="0">
                <a:latin typeface="Times New Roman" panose="02020603050405020304" pitchFamily="18" charset="0"/>
                <a:cs typeface="Times New Roman" panose="02020603050405020304" pitchFamily="18" charset="0"/>
              </a:rPr>
              <a:t>ào</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đó xuất hiện rồi mất đi, được thay thế bằng một dạng vật chất khác (Sự thay thế đó gọi là phủ định).</a:t>
            </a:r>
          </a:p>
        </p:txBody>
      </p:sp>
      <p:sp>
        <p:nvSpPr>
          <p:cNvPr id="92163" name="Rectangle 4"/>
          <p:cNvSpPr/>
          <p:nvPr/>
        </p:nvSpPr>
        <p:spPr>
          <a:xfrm>
            <a:off x="1320800" y="3733800"/>
            <a:ext cx="2839085" cy="91249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Times" pitchFamily="2" charset="0"/>
                <a:cs typeface="Times New Roman" panose="02020603050405020304" pitchFamily="18" charset="0"/>
              </a:rPr>
              <a:t>Phuû ñònh</a:t>
            </a:r>
            <a:endParaRPr lang="en-US" altLang="en-US" sz="5335" dirty="0">
              <a:latin typeface=".VnTime" panose="020B7200000000000000" pitchFamily="34"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a:latin typeface="VNI-Ariston" pitchFamily="2" charset="0"/>
                <a:ea typeface="+mn-ea"/>
                <a:cs typeface="Arial" panose="020B0604020202020204" pitchFamily="34" charset="0"/>
              </a:rPr>
              <a:t>Phuû ñònh sieâu hình</a:t>
            </a: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extLst>
      <p:ext uri="{BB962C8B-B14F-4D97-AF65-F5344CB8AC3E}">
        <p14:creationId xmlns:p14="http://schemas.microsoft.com/office/powerpoint/2010/main" val="129715578"/>
      </p:ext>
    </p:extLst>
  </p:cSld>
  <p:clrMapOvr>
    <a:masterClrMapping/>
  </p:clrMapOvr>
  <p:transition spd="slow">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3442106013"/>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83570494"/>
      </p:ext>
    </p:extLst>
  </p:cSld>
  <p:clrMapOvr>
    <a:masterClrMapping/>
  </p:clrMapOvr>
  <p:transition spd="slow">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35700" y="104609"/>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extLst>
      <p:ext uri="{BB962C8B-B14F-4D97-AF65-F5344CB8AC3E}">
        <p14:creationId xmlns:p14="http://schemas.microsoft.com/office/powerpoint/2010/main" val="4274152000"/>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116540"/>
            <a:ext cx="2304320" cy="64809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nhöõng</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thì</a:t>
            </a:r>
            <a:r>
              <a:rPr lang="en-US" altLang="en-US" sz="2800" dirty="0" smtClean="0">
                <a:latin typeface="VNI-Times" pitchFamily="2" charset="0"/>
                <a:cs typeface="Arial" panose="020B0604020202020204" pitchFamily="34" charset="0"/>
              </a:rPr>
              <a:t> </a:t>
            </a:r>
            <a:r>
              <a:rPr lang="en-US" altLang="en-US" sz="2800" dirty="0" err="1" smtClean="0">
                <a:latin typeface="VNI-Times" pitchFamily="2" charset="0"/>
                <a:cs typeface="Arial" panose="020B0604020202020204" pitchFamily="34" charset="0"/>
              </a:rPr>
              <a:t>thaân</a:t>
            </a:r>
            <a:r>
              <a:rPr lang="en-US" altLang="en-US" sz="2800" dirty="0" smtClean="0">
                <a:latin typeface="VNI-Times" pitchFamily="2" charset="0"/>
                <a:cs typeface="Arial" panose="020B0604020202020204" pitchFamily="34" charset="0"/>
              </a:rPr>
              <a:t> </a:t>
            </a:r>
            <a:r>
              <a:rPr lang="en-US" altLang="en-US" sz="2800" dirty="0">
                <a:latin typeface="VNI-Times" pitchFamily="2" charset="0"/>
                <a:cs typeface="Arial" panose="020B0604020202020204" pitchFamily="34" charset="0"/>
              </a:rPr>
              <a:t>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extLst>
      <p:ext uri="{BB962C8B-B14F-4D97-AF65-F5344CB8AC3E}">
        <p14:creationId xmlns:p14="http://schemas.microsoft.com/office/powerpoint/2010/main" val="986974188"/>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extLst>
      <p:ext uri="{BB962C8B-B14F-4D97-AF65-F5344CB8AC3E}">
        <p14:creationId xmlns:p14="http://schemas.microsoft.com/office/powerpoint/2010/main" val="3568080961"/>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1722727786"/>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54637113"/>
      </p:ext>
    </p:extLst>
  </p:cSld>
  <p:clrMapOvr>
    <a:masterClrMapping/>
  </p:clrMapOvr>
  <p:transition spd="slow">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Lý</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662492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Nhận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thức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u="sng" dirty="0" err="1" smtClean="0">
                <a:solidFill>
                  <a:schemeClr val="tx2"/>
                </a:solidFill>
                <a:latin typeface="Times New Roman" panose="02020603050405020304" pitchFamily="18" charset="0"/>
                <a:cs typeface="Times New Roman" panose="02020603050405020304" pitchFamily="18" charset="0"/>
              </a:rPr>
              <a:t>quá</a:t>
            </a:r>
            <a:r>
              <a:rPr lang="en-US" altLang="en-US" sz="2400" u="sng" dirty="0" smtClean="0">
                <a:solidFill>
                  <a:schemeClr val="tx2"/>
                </a:solidFill>
                <a:latin typeface="Times New Roman" panose="02020603050405020304" pitchFamily="18" charset="0"/>
                <a:cs typeface="Times New Roman" panose="02020603050405020304" pitchFamily="18" charset="0"/>
              </a:rPr>
              <a:t> </a:t>
            </a:r>
            <a:r>
              <a:rPr lang="en-US" altLang="en-US" sz="2400" u="sng" dirty="0" err="1" smtClean="0">
                <a:solidFill>
                  <a:schemeClr val="tx2"/>
                </a:solidFill>
                <a:latin typeface="Times New Roman" panose="02020603050405020304" pitchFamily="18" charset="0"/>
                <a:cs typeface="Times New Roman" panose="02020603050405020304" pitchFamily="18" charset="0"/>
              </a:rPr>
              <a:t>trình</a:t>
            </a:r>
            <a:r>
              <a:rPr lang="en-US" altLang="en-US" sz="2400" u="sng"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phản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ánh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chủ</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cực</a:t>
            </a:r>
            <a:r>
              <a:rPr lang="en-US" altLang="en-US" sz="2400" smtClean="0">
                <a:solidFill>
                  <a:schemeClr val="tx2"/>
                </a:solidFill>
                <a:latin typeface="Times New Roman" panose="02020603050405020304" pitchFamily="18" charset="0"/>
                <a:cs typeface="Times New Roman" panose="02020603050405020304" pitchFamily="18" charset="0"/>
              </a:rPr>
              <a:t>, sáng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vào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trong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óc</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a:p>
            <a:pPr algn="just">
              <a:spcBef>
                <a:spcPct val="0"/>
              </a:spcBef>
              <a:buFontTx/>
              <a:buNone/>
            </a:pP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Nhận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thức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của</a:t>
            </a:r>
            <a:r>
              <a:rPr lang="en-US" altLang="vi-VN" sz="2400" dirty="0" smtClean="0">
                <a:solidFill>
                  <a:schemeClr val="tx2"/>
                </a:solidFill>
                <a:latin typeface="Times New Roman" panose="02020603050405020304" pitchFamily="18" charset="0"/>
                <a:cs typeface="Times New Roman" panose="02020603050405020304" pitchFamily="18" charset="0"/>
              </a:rPr>
              <a:t> con </a:t>
            </a:r>
            <a:r>
              <a:rPr lang="en-US" altLang="vi-VN" sz="2400" dirty="0" err="1" smtClean="0">
                <a:solidFill>
                  <a:schemeClr val="tx2"/>
                </a:solidFill>
                <a:latin typeface="Times New Roman" panose="02020603050405020304" pitchFamily="18" charset="0"/>
                <a:cs typeface="Times New Roman" panose="02020603050405020304" pitchFamily="18" charset="0"/>
              </a:rPr>
              <a:t>người</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là</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err="1" smtClean="0">
                <a:solidFill>
                  <a:schemeClr val="tx2"/>
                </a:solidFill>
                <a:latin typeface="Times New Roman" panose="02020603050405020304" pitchFamily="18" charset="0"/>
                <a:cs typeface="Times New Roman" panose="02020603050405020304" pitchFamily="18" charset="0"/>
              </a:rPr>
              <a:t>quá</a:t>
            </a:r>
            <a:r>
              <a:rPr lang="en-US" altLang="vi-VN" sz="2400" smtClean="0">
                <a:solidFill>
                  <a:schemeClr val="tx2"/>
                </a:solidFill>
                <a:latin typeface="Times New Roman" panose="02020603050405020304" pitchFamily="18" charset="0"/>
                <a:cs typeface="Times New Roman" panose="02020603050405020304" pitchFamily="18" charset="0"/>
              </a:rPr>
              <a:t> trình </a:t>
            </a:r>
            <a:r>
              <a:rPr lang="en-US" altLang="vi-VN" sz="2400" dirty="0" err="1" smtClean="0">
                <a:solidFill>
                  <a:schemeClr val="tx2"/>
                </a:solidFill>
                <a:latin typeface="Times New Roman" panose="02020603050405020304" pitchFamily="18" charset="0"/>
                <a:cs typeface="Times New Roman" panose="02020603050405020304" pitchFamily="18" charset="0"/>
              </a:rPr>
              <a:t>biện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chứng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từ</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trực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quan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sinh</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động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đến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duy</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trừu</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tượng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và</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từ</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duy</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trừu</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tượng</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đến</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thực</a:t>
            </a:r>
            <a:r>
              <a:rPr lang="en-US" altLang="vi-VN" sz="2400" dirty="0" smtClean="0">
                <a:solidFill>
                  <a:schemeClr val="tx2"/>
                </a:solidFill>
                <a:latin typeface="Times New Roman" panose="02020603050405020304" pitchFamily="18" charset="0"/>
                <a:cs typeface="Times New Roman" panose="02020603050405020304" pitchFamily="18" charset="0"/>
              </a:rPr>
              <a:t> </a:t>
            </a:r>
            <a:r>
              <a:rPr lang="en-US" altLang="vi-VN" sz="2400" dirty="0" err="1" smtClean="0">
                <a:solidFill>
                  <a:schemeClr val="tx2"/>
                </a:solidFill>
                <a:latin typeface="Times New Roman" panose="02020603050405020304" pitchFamily="18" charset="0"/>
                <a:cs typeface="Times New Roman" panose="02020603050405020304" pitchFamily="18" charset="0"/>
              </a:rPr>
              <a:t>tiễn</a:t>
            </a:r>
            <a:r>
              <a:rPr lang="en-US" altLang="vi-VN" sz="2400" dirty="0" smtClean="0">
                <a:solidFill>
                  <a:schemeClr val="tx2"/>
                </a:solidFill>
                <a:latin typeface="Times New Roman" panose="02020603050405020304" pitchFamily="18" charset="0"/>
                <a:cs typeface="Times New Roman" panose="02020603050405020304" pitchFamily="18" charset="0"/>
              </a:rPr>
              <a:t>.</a:t>
            </a:r>
            <a:endParaRPr lang="vi-VN" altLang="vi-VN" sz="2400" dirty="0">
              <a:solidFill>
                <a:schemeClr val="tx2"/>
              </a:solidFill>
              <a:latin typeface="Times New Roman" panose="02020603050405020304" pitchFamily="18" charset="0"/>
              <a:cs typeface="Times New Roman" panose="02020603050405020304" pitchFamily="18" charset="0"/>
            </a:endParaRP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Kết quả hình ảnh cho cây c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120" y="2539440"/>
            <a:ext cx="4823893" cy="388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0749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7705307" cy="1081087"/>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normAutofit fontScale="92500" lnSpcReduction="2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biện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sz="2400" b="1" i="1" kern="0" dirty="0">
              <a:latin typeface="Times New Roman" panose="02020603050405020304" pitchFamily="18" charset="0"/>
              <a:cs typeface="Times New Roman" panose="02020603050405020304" pitchFamily="18" charset="0"/>
            </a:endParaRPr>
          </a:p>
        </p:txBody>
      </p:sp>
      <p:sp>
        <p:nvSpPr>
          <p:cNvPr id="26627" name="Title 1"/>
          <p:cNvSpPr>
            <a:spLocks noGrp="1"/>
          </p:cNvSpPr>
          <p:nvPr>
            <p:ph type="title"/>
          </p:nvPr>
        </p:nvSpPr>
        <p:spPr>
          <a:xfrm>
            <a:off x="695325" y="1557338"/>
            <a:ext cx="7056438" cy="863600"/>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tiễn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t>
            </a:r>
            <a:r>
              <a:rPr lang="en-US" altLang="en-US" sz="2400" dirty="0" err="1" smtClean="0">
                <a:latin typeface="Times New Roman" panose="02020603050405020304" pitchFamily="18" charset="0"/>
                <a:cs typeface="Times New Roman" panose="02020603050405020304" pitchFamily="18" charset="0"/>
              </a:rPr>
              <a:t>ai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trò</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nhận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endParaRPr lang="en-US" altLang="en-US" sz="2400" u="sng" dirty="0" smtClean="0">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119170" y="3068638"/>
            <a:ext cx="5472760" cy="25206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dirty="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Thực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tiễn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là</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toàn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bộ</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hoạt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động</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vật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có</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tính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chất</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lịch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sử</a:t>
            </a:r>
            <a:r>
              <a:rPr lang="en-US" altLang="en-US" sz="2400" dirty="0" smtClean="0">
                <a:solidFill>
                  <a:schemeClr val="tx2"/>
                </a:solidFill>
                <a:latin typeface="Times New Roman" panose="02020603050405020304" pitchFamily="18" charset="0"/>
                <a:cs typeface="Times New Roman" panose="02020603050405020304" pitchFamily="18" charset="0"/>
              </a:rPr>
              <a:t> - </a:t>
            </a:r>
            <a:r>
              <a:rPr lang="en-US" altLang="en-US" sz="2400" dirty="0" err="1" smtClean="0">
                <a:solidFill>
                  <a:schemeClr val="tx2"/>
                </a:solidFill>
                <a:latin typeface="Times New Roman" panose="02020603050405020304" pitchFamily="18" charset="0"/>
                <a:cs typeface="Times New Roman" panose="02020603050405020304" pitchFamily="18" charset="0"/>
              </a:rPr>
              <a:t>xã</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hội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nhằm</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cải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tạo</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thế</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giới</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khách</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quan</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để</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phục</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vụ</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nhu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cầu</a:t>
            </a:r>
            <a:r>
              <a:rPr lang="en-US" altLang="en-US" sz="2400" dirty="0" smtClean="0">
                <a:solidFill>
                  <a:schemeClr val="tx2"/>
                </a:solidFill>
                <a:latin typeface="Times New Roman" panose="02020603050405020304" pitchFamily="18" charset="0"/>
                <a:cs typeface="Times New Roman" panose="02020603050405020304" pitchFamily="18" charset="0"/>
              </a:rPr>
              <a:t> </a:t>
            </a:r>
            <a:r>
              <a:rPr lang="en-US" altLang="en-US" sz="2400" dirty="0" err="1" smtClean="0">
                <a:solidFill>
                  <a:schemeClr val="tx2"/>
                </a:solidFill>
                <a:latin typeface="Times New Roman" panose="02020603050405020304" pitchFamily="18" charset="0"/>
                <a:cs typeface="Times New Roman" panose="02020603050405020304" pitchFamily="18" charset="0"/>
              </a:rPr>
              <a:t>của</a:t>
            </a:r>
            <a:r>
              <a:rPr lang="en-US" altLang="en-US" sz="2400" dirty="0" smtClean="0">
                <a:solidFill>
                  <a:schemeClr val="tx2"/>
                </a:solidFill>
                <a:latin typeface="Times New Roman" panose="02020603050405020304" pitchFamily="18" charset="0"/>
                <a:cs typeface="Times New Roman" panose="02020603050405020304" pitchFamily="18" charset="0"/>
              </a:rPr>
              <a:t> con </a:t>
            </a:r>
            <a:r>
              <a:rPr lang="en-US" altLang="en-US" sz="2400" dirty="0" err="1" smtClean="0">
                <a:solidFill>
                  <a:schemeClr val="tx2"/>
                </a:solidFill>
                <a:latin typeface="Times New Roman" panose="02020603050405020304" pitchFamily="18" charset="0"/>
                <a:cs typeface="Times New Roman" panose="02020603050405020304" pitchFamily="18" charset="0"/>
              </a:rPr>
              <a:t>người</a:t>
            </a:r>
            <a:r>
              <a:rPr lang="en-US" altLang="en-US" sz="2400" dirty="0" smtClean="0">
                <a:solidFill>
                  <a:schemeClr val="tx2"/>
                </a:solidFill>
                <a:latin typeface="Times New Roman" panose="02020603050405020304" pitchFamily="18" charset="0"/>
                <a:cs typeface="Times New Roman" panose="02020603050405020304" pitchFamily="18" charset="0"/>
              </a:rPr>
              <a:t>.</a:t>
            </a:r>
          </a:p>
        </p:txBody>
      </p:sp>
      <p:sp>
        <p:nvSpPr>
          <p:cNvPr id="2" name="AutoShape 2" descr="Kết quả hình ảnh cho cây ca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AutoShape 4" descr="Kết quả hình ảnh cho cây ca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Kết quả hình ảnh cho cây cam"/>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Kết quả hình ảnh cho cây cam"/>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6" name="Picture 2" descr="Kết quả hình ảnh cho rừng câ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1763" y="160337"/>
            <a:ext cx="4440237" cy="391675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àn ghế"/>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35950" y="4077090"/>
            <a:ext cx="3600500" cy="2588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3700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339634" y="1645920"/>
          <a:ext cx="11612880" cy="44802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useBgFill="1">
        <p:nvSpPr>
          <p:cNvPr id="5" name="Rectangle 4">
            <a:extLst>
              <a:ext uri="{FF2B5EF4-FFF2-40B4-BE49-F238E27FC236}">
                <a16:creationId xmlns:a16="http://schemas.microsoft.com/office/drawing/2014/main" id="{F869A696-2B46-4631-84F6-A507DBB7092C}"/>
              </a:ext>
            </a:extLst>
          </p:cNvPr>
          <p:cNvSpPr/>
          <p:nvPr/>
        </p:nvSpPr>
        <p:spPr>
          <a:xfrm>
            <a:off x="602900" y="510301"/>
            <a:ext cx="9666514" cy="892552"/>
          </a:xfrm>
          <a:prstGeom prst="rect">
            <a:avLst/>
          </a:prstGeom>
          <a:ln w="28575">
            <a:solidFill>
              <a:schemeClr val="accent2">
                <a:lumMod val="75000"/>
              </a:schemeClr>
            </a:solidFill>
          </a:ln>
        </p:spPr>
        <p:txBody>
          <a:bodyPr wrap="square">
            <a:spAutoFit/>
          </a:bodyPr>
          <a:lstStyle/>
          <a:p>
            <a:pPr marL="457200" lvl="0" indent="-457200" algn="ctr" eaLnBrk="0" hangingPunct="0">
              <a:buFont typeface="Wingdings" panose="05000000000000000000" pitchFamily="2" charset="2"/>
              <a:buChar char="v"/>
              <a:defRPr/>
            </a:pPr>
            <a:r>
              <a:rPr lang="en-US" sz="2600" b="1" smtClean="0">
                <a:solidFill>
                  <a:srgbClr val="FF0000"/>
                </a:solidFill>
                <a:latin typeface="Times New Roman" pitchFamily="18" charset="0"/>
                <a:cs typeface="Times New Roman" pitchFamily="18" charset="0"/>
              </a:rPr>
              <a:t>THỰC TIỄN VÀ VAI TRÒ CỦA THỰC TIỄN ĐỐI VỚI NHẬN THỨC</a:t>
            </a:r>
            <a:endParaRPr lang="en-US" sz="2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963802802"/>
      </p:ext>
    </p:extLst>
  </p:cSld>
  <p:clrMapOvr>
    <a:masterClrMapping/>
  </p:clrMapOvr>
  <p:transition>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246307218"/>
              </p:ext>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833030447"/>
      </p:ext>
    </p:extLst>
  </p:cSld>
  <p:clrMapOvr>
    <a:masterClrMapping/>
  </p:clrMapOvr>
  <p:transition spd="slow">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C9DE05-6F52-44EC-9052-7965001BA587}"/>
              </a:ext>
            </a:extLst>
          </p:cNvPr>
          <p:cNvPicPr>
            <a:picLocks noChangeAspect="1"/>
          </p:cNvPicPr>
          <p:nvPr/>
        </p:nvPicPr>
        <p:blipFill>
          <a:blip r:embed="rId2"/>
          <a:stretch>
            <a:fillRect/>
          </a:stretch>
        </p:blipFill>
        <p:spPr>
          <a:xfrm>
            <a:off x="1205648" y="1135117"/>
            <a:ext cx="9297506" cy="5234152"/>
          </a:xfrm>
          <a:prstGeom prst="rect">
            <a:avLst/>
          </a:prstGeom>
        </p:spPr>
      </p:pic>
      <p:sp>
        <p:nvSpPr>
          <p:cNvPr id="3" name="Rectangle 2">
            <a:extLst>
              <a:ext uri="{FF2B5EF4-FFF2-40B4-BE49-F238E27FC236}">
                <a16:creationId xmlns:a16="http://schemas.microsoft.com/office/drawing/2014/main" id="{20BB8EA7-78B1-41C5-9D00-A23A33B237A9}"/>
              </a:ext>
            </a:extLst>
          </p:cNvPr>
          <p:cNvSpPr txBox="1">
            <a:spLocks noChangeArrowheads="1"/>
          </p:cNvSpPr>
          <p:nvPr/>
        </p:nvSpPr>
        <p:spPr bwMode="auto">
          <a:xfrm>
            <a:off x="283779" y="283780"/>
            <a:ext cx="11908221" cy="1182412"/>
          </a:xfrm>
          <a:prstGeom prst="rect">
            <a:avLst/>
          </a:prstGeom>
          <a:noFill/>
          <a:ln w="9525">
            <a:noFill/>
            <a:miter lim="800000"/>
            <a:headEnd/>
            <a:tailEnd/>
          </a:ln>
        </p:spPr>
        <p:txBody>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en-US" sz="2600" b="1" i="0" u="none" strike="noStrike" kern="0" cap="none" spc="0" normalizeH="0" baseline="0" noProof="0" dirty="0" err="1">
                <a:ln>
                  <a:noFill/>
                </a:ln>
                <a:solidFill>
                  <a:srgbClr val="FF0000"/>
                </a:solidFill>
                <a:effectLst/>
                <a:uLnTx/>
                <a:uFillTx/>
                <a:latin typeface="Times New Roman" pitchFamily="18" charset="0"/>
                <a:ea typeface="+mn-ea"/>
                <a:cs typeface="Times New Roman" pitchFamily="18" charset="0"/>
              </a:rPr>
              <a:t>Tại</a:t>
            </a:r>
            <a:r>
              <a:rPr kumimoji="0" lang="en-US" sz="2600" b="1" i="0" u="none" strike="noStrike" kern="0" cap="none" spc="0" normalizeH="0" baseline="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baseline="0" noProof="0" dirty="0" err="1">
                <a:ln>
                  <a:noFill/>
                </a:ln>
                <a:solidFill>
                  <a:srgbClr val="FF0000"/>
                </a:solidFill>
                <a:effectLst/>
                <a:uLnTx/>
                <a:uFillTx/>
                <a:latin typeface="Times New Roman" pitchFamily="18" charset="0"/>
                <a:ea typeface="+mn-ea"/>
                <a:cs typeface="Times New Roman" pitchFamily="18" charset="0"/>
              </a:rPr>
              <a:t>sao</a:t>
            </a:r>
            <a:r>
              <a:rPr kumimoji="0" lang="en-US" sz="2600" b="1" i="0" u="none" strike="noStrike" kern="0" cap="none" spc="0" normalizeH="0" baseline="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baseline="0" noProof="0" dirty="0" err="1">
                <a:ln>
                  <a:noFill/>
                </a:ln>
                <a:solidFill>
                  <a:srgbClr val="FF0000"/>
                </a:solidFill>
                <a:effectLst/>
                <a:uLnTx/>
                <a:uFillTx/>
                <a:latin typeface="Times New Roman" pitchFamily="18" charset="0"/>
                <a:ea typeface="+mn-ea"/>
                <a:cs typeface="Times New Roman" pitchFamily="18" charset="0"/>
              </a:rPr>
              <a:t>các</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em</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lựa</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chọn</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trường</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CĐ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Lý</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Tự</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Trọng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là</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nơi</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để</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học</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tập</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và</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rèn</a:t>
            </a:r>
            <a:r>
              <a:rPr kumimoji="0" lang="en-US" sz="2600" b="1" i="0" u="none" strike="noStrike" kern="0" cap="none" spc="0" normalizeH="0" noProof="0" dirty="0">
                <a:ln>
                  <a:noFill/>
                </a:ln>
                <a:solidFill>
                  <a:srgbClr val="FF0000"/>
                </a:solidFill>
                <a:effectLst/>
                <a:uLnTx/>
                <a:uFillTx/>
                <a:latin typeface="Times New Roman" pitchFamily="18" charset="0"/>
                <a:ea typeface="+mn-ea"/>
                <a:cs typeface="Times New Roman" pitchFamily="18" charset="0"/>
              </a:rPr>
              <a:t> </a:t>
            </a:r>
            <a:r>
              <a:rPr kumimoji="0" lang="en-US" sz="2600" b="1" i="0" u="none" strike="noStrike" kern="0" cap="none" spc="0" normalizeH="0" noProof="0" dirty="0" err="1">
                <a:ln>
                  <a:noFill/>
                </a:ln>
                <a:solidFill>
                  <a:srgbClr val="FF0000"/>
                </a:solidFill>
                <a:effectLst/>
                <a:uLnTx/>
                <a:uFillTx/>
                <a:latin typeface="Times New Roman" pitchFamily="18" charset="0"/>
                <a:ea typeface="+mn-ea"/>
                <a:cs typeface="Times New Roman" pitchFamily="18" charset="0"/>
              </a:rPr>
              <a:t>luyện</a:t>
            </a:r>
            <a:r>
              <a:rPr kumimoji="0" lang="en-US" sz="2600" b="1" i="0" u="none" strike="noStrike" kern="0" cap="none" spc="0" normalizeH="0" baseline="0" noProof="0" dirty="0">
                <a:ln>
                  <a:noFill/>
                </a:ln>
                <a:solidFill>
                  <a:srgbClr val="FF0000"/>
                </a:solidFill>
                <a:effectLst/>
                <a:uLnTx/>
                <a:uFillTx/>
                <a:latin typeface="Times New Roman" pitchFamily="18" charset="0"/>
                <a:ea typeface="+mn-ea"/>
                <a:cs typeface="Times New Roman" pitchFamily="18" charset="0"/>
              </a:rPr>
              <a:t>?</a:t>
            </a:r>
          </a:p>
        </p:txBody>
      </p:sp>
    </p:spTree>
    <p:extLst>
      <p:ext uri="{BB962C8B-B14F-4D97-AF65-F5344CB8AC3E}">
        <p14:creationId xmlns:p14="http://schemas.microsoft.com/office/powerpoint/2010/main" val="2404543573"/>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1A0B05A-C9DD-4318-9B8D-93FACE667E2F}"/>
              </a:ext>
            </a:extLst>
          </p:cNvPr>
          <p:cNvSpPr/>
          <p:nvPr/>
        </p:nvSpPr>
        <p:spPr>
          <a:xfrm>
            <a:off x="378371" y="2806263"/>
            <a:ext cx="3610305" cy="20574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Trường</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CĐ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Lý</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Tự</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Trọng TPHCM</a:t>
            </a:r>
          </a:p>
        </p:txBody>
      </p:sp>
      <p:sp>
        <p:nvSpPr>
          <p:cNvPr id="10" name="Rectangle 9">
            <a:extLst>
              <a:ext uri="{FF2B5EF4-FFF2-40B4-BE49-F238E27FC236}">
                <a16:creationId xmlns:a16="http://schemas.microsoft.com/office/drawing/2014/main" id="{56178D12-81F0-4E70-B0AC-B4502C475D99}"/>
              </a:ext>
            </a:extLst>
          </p:cNvPr>
          <p:cNvSpPr/>
          <p:nvPr/>
        </p:nvSpPr>
        <p:spPr>
          <a:xfrm>
            <a:off x="5013434" y="424575"/>
            <a:ext cx="6127531" cy="97083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Trường</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en-US" sz="2400" b="1" dirty="0">
                <a:solidFill>
                  <a:prstClr val="black"/>
                </a:solidFill>
                <a:latin typeface="Times New Roman" panose="02020603050405020304" pitchFamily="18" charset="0"/>
                <a:cs typeface="Times New Roman" panose="02020603050405020304" pitchFamily="18" charset="0"/>
              </a:rPr>
              <a:t>c</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ông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lập</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uy</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tín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hàng</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đầu</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về</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đào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tạo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chất</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lượng</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đội</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ngũ</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nhân</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lực</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cả</a:t>
            </a:r>
            <a:r>
              <a:rPr lang="en-US" sz="2400" b="1" dirty="0">
                <a:solidFill>
                  <a:prstClr val="black"/>
                </a:solidFill>
                <a:latin typeface="Times New Roman" panose="02020603050405020304" pitchFamily="18" charset="0"/>
                <a:cs typeface="Times New Roman" panose="02020603050405020304" pitchFamily="18" charset="0"/>
              </a:rPr>
              <a:t> nước</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10">
            <a:extLst>
              <a:ext uri="{FF2B5EF4-FFF2-40B4-BE49-F238E27FC236}">
                <a16:creationId xmlns:a16="http://schemas.microsoft.com/office/drawing/2014/main" id="{8F790B04-2F54-4BD9-AB27-E96747D631B7}"/>
              </a:ext>
            </a:extLst>
          </p:cNvPr>
          <p:cNvSpPr/>
          <p:nvPr/>
        </p:nvSpPr>
        <p:spPr>
          <a:xfrm>
            <a:off x="5013434" y="1880832"/>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Có</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vị</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trí</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trung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tâm</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KTX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khang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trang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kết</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cấu</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hạ</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tầng</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đảm</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bảo</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14" name="Straight Arrow Connector 13">
            <a:extLst>
              <a:ext uri="{FF2B5EF4-FFF2-40B4-BE49-F238E27FC236}">
                <a16:creationId xmlns:a16="http://schemas.microsoft.com/office/drawing/2014/main" id="{1366D88E-959D-4D1F-966A-80A9C51D1554}"/>
              </a:ext>
            </a:extLst>
          </p:cNvPr>
          <p:cNvCxnSpPr>
            <a:cxnSpLocks/>
            <a:stCxn id="6" idx="3"/>
            <a:endCxn id="10" idx="1"/>
          </p:cNvCxnSpPr>
          <p:nvPr/>
        </p:nvCxnSpPr>
        <p:spPr>
          <a:xfrm flipV="1">
            <a:off x="3988676" y="909994"/>
            <a:ext cx="1024758" cy="292496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F0A7900D-0DF1-4C45-BF81-8B97983A260D}"/>
              </a:ext>
            </a:extLst>
          </p:cNvPr>
          <p:cNvCxnSpPr>
            <a:cxnSpLocks/>
            <a:stCxn id="6" idx="3"/>
            <a:endCxn id="11" idx="1"/>
          </p:cNvCxnSpPr>
          <p:nvPr/>
        </p:nvCxnSpPr>
        <p:spPr>
          <a:xfrm flipV="1">
            <a:off x="3988676" y="2440425"/>
            <a:ext cx="1024758" cy="13945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99DACA94-4B17-4609-BF8E-CBF61599E1ED}"/>
              </a:ext>
            </a:extLst>
          </p:cNvPr>
          <p:cNvCxnSpPr>
            <a:cxnSpLocks/>
            <a:stCxn id="6" idx="3"/>
          </p:cNvCxnSpPr>
          <p:nvPr/>
        </p:nvCxnSpPr>
        <p:spPr>
          <a:xfrm>
            <a:off x="3988676" y="3834963"/>
            <a:ext cx="948559" cy="12801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6" name="Rectangle 25">
            <a:extLst>
              <a:ext uri="{FF2B5EF4-FFF2-40B4-BE49-F238E27FC236}">
                <a16:creationId xmlns:a16="http://schemas.microsoft.com/office/drawing/2014/main" id="{E07149DD-B283-4890-A062-15E5C20D7456}"/>
              </a:ext>
            </a:extLst>
          </p:cNvPr>
          <p:cNvSpPr/>
          <p:nvPr/>
        </p:nvSpPr>
        <p:spPr>
          <a:xfrm>
            <a:off x="4937235" y="5082159"/>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Có</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chi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phí</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phù</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hợp</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với</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điều</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kiện</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hoàn</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cảnh</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gia</a:t>
            </a:r>
            <a:r>
              <a:rPr kumimoji="0" lang="en-US" sz="2400" b="1"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lang="en-US" sz="2400" b="1" noProof="0" dirty="0" err="1">
                <a:solidFill>
                  <a:prstClr val="black"/>
                </a:solidFill>
                <a:latin typeface="Times New Roman" panose="02020603050405020304" pitchFamily="18" charset="0"/>
                <a:cs typeface="Times New Roman" panose="02020603050405020304" pitchFamily="18" charset="0"/>
              </a:rPr>
              <a:t>đình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8" name="Rectangle 27">
            <a:extLst>
              <a:ext uri="{FF2B5EF4-FFF2-40B4-BE49-F238E27FC236}">
                <a16:creationId xmlns:a16="http://schemas.microsoft.com/office/drawing/2014/main" id="{B5B0FDF8-63E3-4A36-BC22-5E45E69607E9}"/>
              </a:ext>
            </a:extLst>
          </p:cNvPr>
          <p:cNvSpPr/>
          <p:nvPr/>
        </p:nvSpPr>
        <p:spPr>
          <a:xfrm>
            <a:off x="5013433" y="3494494"/>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en-US" sz="2400" b="1" dirty="0" err="1">
                <a:solidFill>
                  <a:prstClr val="black"/>
                </a:solidFill>
                <a:latin typeface="Times New Roman" panose="02020603050405020304" pitchFamily="18" charset="0"/>
                <a:cs typeface="Times New Roman" panose="02020603050405020304" pitchFamily="18" charset="0"/>
              </a:rPr>
              <a:t>Đào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tạo</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đa</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ngành</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giúp</a:t>
            </a:r>
            <a:r>
              <a:rPr lang="en-US" sz="2400" b="1" dirty="0">
                <a:solidFill>
                  <a:prstClr val="black"/>
                </a:solidFill>
                <a:latin typeface="Times New Roman" panose="02020603050405020304" pitchFamily="18" charset="0"/>
                <a:cs typeface="Times New Roman" panose="02020603050405020304" pitchFamily="18" charset="0"/>
              </a:rPr>
              <a:t> SV </a:t>
            </a:r>
            <a:r>
              <a:rPr lang="en-US" sz="2400" b="1" dirty="0" err="1">
                <a:solidFill>
                  <a:prstClr val="black"/>
                </a:solidFill>
                <a:latin typeface="Times New Roman" panose="02020603050405020304" pitchFamily="18" charset="0"/>
                <a:cs typeface="Times New Roman" panose="02020603050405020304" pitchFamily="18" charset="0"/>
              </a:rPr>
              <a:t>có</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nhiều</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sự</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lựa</a:t>
            </a:r>
            <a:r>
              <a:rPr lang="en-US" sz="2400" b="1" dirty="0">
                <a:solidFill>
                  <a:prstClr val="black"/>
                </a:solidFill>
                <a:latin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cs typeface="Times New Roman" panose="02020603050405020304" pitchFamily="18" charset="0"/>
              </a:rPr>
              <a:t>chọn</a:t>
            </a:r>
            <a:endParaRPr lang="en-US" sz="2400" b="1" dirty="0">
              <a:solidFill>
                <a:prstClr val="black"/>
              </a:solidFill>
              <a:latin typeface="Times New Roman" panose="02020603050405020304" pitchFamily="18" charset="0"/>
              <a:cs typeface="Times New Roman" panose="02020603050405020304" pitchFamily="18" charset="0"/>
            </a:endParaRPr>
          </a:p>
        </p:txBody>
      </p:sp>
      <p:cxnSp>
        <p:nvCxnSpPr>
          <p:cNvPr id="29" name="Straight Arrow Connector 28">
            <a:extLst>
              <a:ext uri="{FF2B5EF4-FFF2-40B4-BE49-F238E27FC236}">
                <a16:creationId xmlns:a16="http://schemas.microsoft.com/office/drawing/2014/main" id="{32C2240B-77F7-44AD-9F1B-1FCC74C07EB2}"/>
              </a:ext>
            </a:extLst>
          </p:cNvPr>
          <p:cNvCxnSpPr>
            <a:cxnSpLocks/>
            <a:stCxn id="6" idx="3"/>
            <a:endCxn id="26" idx="1"/>
          </p:cNvCxnSpPr>
          <p:nvPr/>
        </p:nvCxnSpPr>
        <p:spPr>
          <a:xfrm>
            <a:off x="3988676" y="3834963"/>
            <a:ext cx="948559" cy="180678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600708746"/>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26" grpId="0" animBg="1"/>
      <p:bldP spid="2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nvPr>
        </p:nvGraphicFramePr>
        <p:xfrm>
          <a:off x="303530" y="764630"/>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63093211"/>
      </p:ext>
    </p:extLst>
  </p:cSld>
  <p:clrMapOvr>
    <a:masterClrMapping/>
  </p:clrMapOvr>
  <p:transition spd="slow">
    <p:circl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defRPr/>
            </a:pPr>
            <a:r>
              <a:rPr lang="en-US" b="1" dirty="0">
                <a:solidFill>
                  <a:srgbClr val="FF0000"/>
                </a:solidFill>
                <a:latin typeface="Times New Roman" panose="02020603050405020304" pitchFamily="18" charset="0"/>
              </a:rPr>
              <a:t>Ý </a:t>
            </a:r>
            <a:r>
              <a:rPr lang="en-US" b="1" dirty="0" err="1">
                <a:solidFill>
                  <a:srgbClr val="FF0000"/>
                </a:solidFill>
                <a:latin typeface="Times New Roman" panose="02020603050405020304" pitchFamily="18" charset="0"/>
              </a:rPr>
              <a:t>nghĩa</a:t>
            </a:r>
            <a:r>
              <a:rPr lang="en-US" b="1" dirty="0">
                <a:solidFill>
                  <a:srgbClr val="FF0000"/>
                </a:solidFill>
                <a:latin typeface="Times New Roman" panose="02020603050405020304" pitchFamily="18" charset="0"/>
              </a:rPr>
              <a:t> </a:t>
            </a:r>
            <a:r>
              <a:rPr lang="en-US" b="1" dirty="0" err="1">
                <a:solidFill>
                  <a:srgbClr val="FF0000"/>
                </a:solidFill>
                <a:latin typeface="Times New Roman" panose="02020603050405020304" pitchFamily="18" charset="0"/>
              </a:rPr>
              <a:t>phương</a:t>
            </a:r>
            <a:r>
              <a:rPr lang="en-US" b="1" dirty="0">
                <a:solidFill>
                  <a:srgbClr val="FF0000"/>
                </a:solidFill>
                <a:latin typeface="Times New Roman" panose="02020603050405020304" pitchFamily="18" charset="0"/>
              </a:rPr>
              <a:t> </a:t>
            </a:r>
            <a:r>
              <a:rPr lang="en-US" b="1" dirty="0" err="1">
                <a:solidFill>
                  <a:srgbClr val="FF0000"/>
                </a:solidFill>
                <a:latin typeface="Times New Roman" panose="02020603050405020304" pitchFamily="18" charset="0"/>
              </a:rPr>
              <a:t>pháp</a:t>
            </a:r>
            <a:r>
              <a:rPr lang="en-US" b="1" dirty="0">
                <a:solidFill>
                  <a:srgbClr val="FF0000"/>
                </a:solidFill>
                <a:latin typeface="Times New Roman" panose="02020603050405020304" pitchFamily="18" charset="0"/>
              </a:rPr>
              <a:t> </a:t>
            </a:r>
            <a:r>
              <a:rPr lang="en-US" b="1" dirty="0" err="1">
                <a:solidFill>
                  <a:srgbClr val="FF0000"/>
                </a:solidFill>
                <a:latin typeface="Times New Roman" panose="02020603050405020304" pitchFamily="18" charset="0"/>
              </a:rPr>
              <a:t>luận</a:t>
            </a:r>
            <a:endParaRPr lang="vi-VN" b="1" i="0" u="none" strike="noStrike" kern="1200" baseline="0" dirty="0">
              <a:solidFill>
                <a:srgbClr val="FF0000"/>
              </a:solidFill>
              <a:latin typeface="Times New Roman" panose="02020603050405020304" pitchFamily="18" charset="0"/>
            </a:endParaRPr>
          </a:p>
          <a:p>
            <a:pPr algn="just">
              <a:lnSpc>
                <a:spcPct val="150000"/>
              </a:lnSpc>
              <a:buFont typeface="Arial" charset="0"/>
              <a:buNone/>
              <a:defRPr/>
            </a:pPr>
            <a:endParaRPr lang="en-US" sz="4000" b="1" dirty="0">
              <a:solidFill>
                <a:srgbClr val="FF0000"/>
              </a:solidFill>
              <a:latin typeface="VNI-Times" pitchFamily="2" charset="0"/>
            </a:endParaRPr>
          </a:p>
        </p:txBody>
      </p:sp>
      <p:sp>
        <p:nvSpPr>
          <p:cNvPr id="6" name="Rectangle 2"/>
          <p:cNvSpPr txBox="1">
            <a:spLocks noChangeArrowheads="1"/>
          </p:cNvSpPr>
          <p:nvPr/>
        </p:nvSpPr>
        <p:spPr bwMode="auto">
          <a:xfrm>
            <a:off x="204953" y="1295400"/>
            <a:ext cx="11556124" cy="3505200"/>
          </a:xfrm>
          <a:prstGeom prst="rect">
            <a:avLst/>
          </a:prstGeom>
          <a:solidFill>
            <a:schemeClr val="bg1"/>
          </a:solidFill>
          <a:ln w="9525">
            <a:solidFill>
              <a:schemeClr val="bg1"/>
            </a:solidFill>
            <a:miter lim="800000"/>
            <a:headEnd/>
            <a:tailEnd/>
          </a:ln>
        </p:spPr>
        <p:txBody>
          <a:bodyPr/>
          <a:lstStyle/>
          <a:p>
            <a:pPr marL="0" marR="0" lvl="0" indent="0" algn="just" defTabSz="914400" rtl="0" eaLnBrk="1" fontAlgn="auto" latinLnBrk="0" hangingPunct="1">
              <a:lnSpc>
                <a:spcPct val="130000"/>
              </a:lnSpc>
              <a:spcBef>
                <a:spcPct val="20000"/>
              </a:spcBef>
              <a:spcAft>
                <a:spcPts val="0"/>
              </a:spcAft>
              <a:buClrTx/>
              <a:buSzTx/>
              <a:buFont typeface="Wingdings" pitchFamily="2" charset="2"/>
              <a:buChar char="Ø"/>
              <a:tabLst/>
              <a:defRPr/>
            </a:pPr>
            <a:endPar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R="0" lvl="0" indent="914400" algn="just" defTabSz="914400" rtl="0" eaLnBrk="1" fontAlgn="auto" latinLnBrk="0" hangingPunct="1">
              <a:lnSpc>
                <a:spcPct val="130000"/>
              </a:lnSpc>
              <a:spcBef>
                <a:spcPct val="20000"/>
              </a:spcBef>
              <a:spcAft>
                <a:spcPts val="0"/>
              </a:spcAft>
              <a:buClrTx/>
              <a:buSzTx/>
              <a:tabLst/>
              <a:defRPr/>
            </a:pP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Trong</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học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tập</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và</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cuộc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sống</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cần</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phải</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coi</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trọng</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thực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tiễn</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xuất</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phát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từ</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thực</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tiễn</a:t>
            </a:r>
            <a:r>
              <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cơ</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sở</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động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mục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đích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tiêu</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chuẩn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để</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kiểm</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tra</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tính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đúng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đắn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của</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nhận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thức</a:t>
            </a:r>
            <a:r>
              <a:rPr lang="en-US" sz="2400" b="1" kern="0" dirty="0">
                <a:solidFill>
                  <a:prstClr val="black"/>
                </a:solidFill>
                <a:latin typeface="Times New Roman" pitchFamily="18" charset="0"/>
                <a:cs typeface="Times New Roman" pitchFamily="18" charset="0"/>
              </a:rPr>
              <a:t>. </a:t>
            </a:r>
          </a:p>
          <a:p>
            <a:pPr marR="0" lvl="0" indent="914400" algn="just" defTabSz="914400" rtl="0" eaLnBrk="1" fontAlgn="auto" latinLnBrk="0" hangingPunct="1">
              <a:lnSpc>
                <a:spcPct val="130000"/>
              </a:lnSpc>
              <a:spcBef>
                <a:spcPct val="20000"/>
              </a:spcBef>
              <a:spcAft>
                <a:spcPts val="0"/>
              </a:spcAft>
              <a:buClrTx/>
              <a:buSzTx/>
              <a:tabLst/>
              <a:defRPr/>
            </a:pPr>
            <a:r>
              <a:rPr kumimoji="0" lang="en-US" sz="2400" b="1"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Cần</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phát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huy</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tính</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năng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động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sáng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tạo</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của</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nhận</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thức</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để</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cải</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biến</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xã</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hội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nhằm</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mục</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ngày</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càng</a:t>
            </a:r>
            <a:r>
              <a:rPr kumimoji="0" lang="en-US" sz="2400" b="1" i="0" u="none" strike="noStrike" kern="0" cap="none" spc="0" normalizeH="0" noProof="0" dirty="0">
                <a:ln>
                  <a:noFill/>
                </a:ln>
                <a:solidFill>
                  <a:prstClr val="black"/>
                </a:solidFill>
                <a:effectLst/>
                <a:uLnTx/>
                <a:uFillTx/>
                <a:latin typeface="Times New Roman" pitchFamily="18" charset="0"/>
                <a:ea typeface="+mn-ea"/>
                <a:cs typeface="Times New Roman" pitchFamily="18" charset="0"/>
              </a:rPr>
              <a:t> phát </a:t>
            </a:r>
            <a:r>
              <a:rPr kumimoji="0" lang="en-US" sz="2400" b="1" i="0" u="none" strike="noStrike" kern="0" cap="none" spc="0" normalizeH="0" noProof="0" dirty="0" err="1">
                <a:ln>
                  <a:noFill/>
                </a:ln>
                <a:solidFill>
                  <a:prstClr val="black"/>
                </a:solidFill>
                <a:effectLst/>
                <a:uLnTx/>
                <a:uFillTx/>
                <a:latin typeface="Times New Roman" pitchFamily="18" charset="0"/>
                <a:ea typeface="+mn-ea"/>
                <a:cs typeface="Times New Roman" pitchFamily="18" charset="0"/>
              </a:rPr>
              <a:t>triển</a:t>
            </a:r>
            <a:r>
              <a:rPr lang="en-US" sz="2400" b="1" kern="0" dirty="0">
                <a:solidFill>
                  <a:prstClr val="black"/>
                </a:solidFill>
                <a:latin typeface="Times New Roman" pitchFamily="18" charset="0"/>
                <a:cs typeface="Times New Roman" pitchFamily="18" charset="0"/>
              </a:rPr>
              <a:t>.</a:t>
            </a:r>
            <a:endParaRPr kumimoji="0" lang="en-US" sz="2400" b="1"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cxnSp>
        <p:nvCxnSpPr>
          <p:cNvPr id="4" name="Straight Connector 3">
            <a:extLst>
              <a:ext uri="{FF2B5EF4-FFF2-40B4-BE49-F238E27FC236}">
                <a16:creationId xmlns:a16="http://schemas.microsoft.com/office/drawing/2014/main" id="{44712C52-E9EA-44BF-8F86-7681684CA1BA}"/>
              </a:ext>
            </a:extLst>
          </p:cNvPr>
          <p:cNvCxnSpPr/>
          <p:nvPr/>
        </p:nvCxnSpPr>
        <p:spPr>
          <a:xfrm>
            <a:off x="0" y="1040523"/>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43789907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449050"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57200" indent="-457200">
              <a:buFontTx/>
              <a:buAutoNum type="arabicPeriod"/>
              <a:defRPr/>
            </a:pPr>
            <a:r>
              <a:rPr lang="vi-VN" sz="2600" b="1" i="1" kern="0" dirty="0" smtClean="0">
                <a:solidFill>
                  <a:srgbClr val="0000FF"/>
                </a:solidFill>
                <a:latin typeface="Times New Roman" panose="02020603050405020304" pitchFamily="18" charset="0"/>
                <a:cs typeface="Times New Roman" panose="02020603050405020304" pitchFamily="18" charset="0"/>
              </a:rPr>
              <a:t>Triết học Mác – Lênin</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a:latin typeface="Times New Roman" panose="02020603050405020304" pitchFamily="18" charset="0"/>
                <a:cs typeface="Times New Roman" panose="02020603050405020304" pitchFamily="18" charset="0"/>
              </a:rPr>
              <a:t>b</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nghĩa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duy</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vật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lịch</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sử</a:t>
            </a:r>
            <a:endParaRPr lang="en-US" sz="2400" b="1" i="1" kern="0" dirty="0">
              <a:latin typeface="Times New Roman" panose="02020603050405020304" pitchFamily="18" charset="0"/>
              <a:cs typeface="Times New Roman" panose="02020603050405020304" pitchFamily="18" charset="0"/>
            </a:endParaRPr>
          </a:p>
        </p:txBody>
      </p:sp>
      <p:sp>
        <p:nvSpPr>
          <p:cNvPr id="28675" name="Title 1"/>
          <p:cNvSpPr>
            <a:spLocks noGrp="1"/>
          </p:cNvSpPr>
          <p:nvPr>
            <p:ph type="title"/>
          </p:nvPr>
        </p:nvSpPr>
        <p:spPr>
          <a:xfrm>
            <a:off x="695325" y="1557338"/>
            <a:ext cx="8785225" cy="2519362"/>
          </a:xfrm>
          <a:ln w="28575">
            <a:solidFill>
              <a:schemeClr val="tx1"/>
            </a:solidFill>
            <a:miter lim="800000"/>
            <a:headEnd/>
            <a:tailEnd/>
          </a:ln>
        </p:spPr>
        <p:txBody>
          <a:bodyPr/>
          <a:lstStyle/>
          <a:p>
            <a:pPr algn="l"/>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sự</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hợp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với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độ</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sản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xuất</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luật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chứng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giữa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sở</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hạ</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tầng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và</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kiến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trúc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thượng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tầng</a:t>
            </a:r>
            <a:endParaRPr lang="en-US" altLang="en-US" sz="2400" u="sng"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190497"/>
      </p:ext>
    </p:extLst>
  </p:cSld>
  <p:clrMapOvr>
    <a:masterClrMapping/>
  </p:clrMapOvr>
  <p:transition>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56740"/>
            <a:ext cx="10515600" cy="4620223"/>
          </a:xfrm>
        </p:spPr>
        <p:txBody>
          <a:bodyPr/>
          <a:lstStyle/>
          <a:p>
            <a:pPr marL="0" lvl="0" indent="0">
              <a:buNone/>
            </a:pPr>
            <a:r>
              <a:rPr lang="en-US" altLang="en-US" i="1" dirty="0" smtClean="0">
                <a:latin typeface="Times New Roman" panose="02020603050405020304" pitchFamily="18" charset="0"/>
                <a:cs typeface="Times New Roman" panose="02020603050405020304" pitchFamily="18" charset="0"/>
              </a:rPr>
              <a:t>	</a:t>
            </a:r>
            <a:r>
              <a:rPr lang="vi-VN" altLang="en-US" sz="2400" i="1" dirty="0" smtClean="0">
                <a:latin typeface="Times New Roman" panose="02020603050405020304" pitchFamily="18" charset="0"/>
                <a:cs typeface="Times New Roman" panose="02020603050405020304" pitchFamily="18" charset="0"/>
              </a:rPr>
              <a:t>Phương </a:t>
            </a:r>
            <a:r>
              <a:rPr lang="vi-VN" altLang="en-US" sz="2400" i="1" dirty="0">
                <a:latin typeface="Times New Roman" panose="02020603050405020304" pitchFamily="18" charset="0"/>
                <a:cs typeface="Times New Roman" panose="02020603050405020304" pitchFamily="18" charset="0"/>
              </a:rPr>
              <a:t>thức sản xuất</a:t>
            </a:r>
            <a:r>
              <a:rPr lang="vi-VN" altLang="en-US" sz="2400" dirty="0">
                <a:latin typeface="Times New Roman" panose="02020603050405020304" pitchFamily="18" charset="0"/>
                <a:cs typeface="Times New Roman" panose="02020603050405020304" pitchFamily="18" charset="0"/>
              </a:rPr>
              <a:t> 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cách thức tiến h</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nh sản xuất vật chất trong một giai </a:t>
            </a:r>
            <a:r>
              <a:rPr lang="en-US" altLang="en-US" sz="2400" dirty="0" err="1">
                <a:latin typeface="Times New Roman" panose="02020603050405020304" pitchFamily="18" charset="0"/>
                <a:cs typeface="Times New Roman" panose="02020603050405020304" pitchFamily="18" charset="0"/>
              </a:rPr>
              <a:t>đoạn</a:t>
            </a:r>
            <a:r>
              <a:rPr lang="vi-VN" altLang="en-US" sz="2400"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nh l</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lực lượng sản xuất v</a:t>
            </a:r>
            <a:r>
              <a:rPr lang="vi-VN" altLang="en-US" sz="2400" dirty="0">
                <a:latin typeface="Times New Roman" panose="02020603050405020304" pitchFamily="18" charset="0"/>
                <a:ea typeface="Times New Roman" panose="02020603050405020304" pitchFamily="18" charset="0"/>
              </a:rPr>
              <a:t>à</a:t>
            </a:r>
            <a:r>
              <a:rPr lang="vi-VN" altLang="en-US" sz="2400" dirty="0">
                <a:latin typeface="Times New Roman" panose="02020603050405020304" pitchFamily="18" charset="0"/>
                <a:cs typeface="Times New Roman" panose="02020603050405020304" pitchFamily="18" charset="0"/>
              </a:rPr>
              <a:t> quan hệ sản xuất.</a:t>
            </a:r>
            <a:endParaRPr lang="vi-VN" altLang="en-US" sz="24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p:txBody>
          <a:bodyPr/>
          <a:lstStyle/>
          <a:p>
            <a:r>
              <a:rPr lang="en-US" altLang="en-US" sz="2800" b="1" i="1" dirty="0" err="1">
                <a:solidFill>
                  <a:srgbClr val="0000FF"/>
                </a:solidFill>
                <a:latin typeface="Times New Roman" panose="02020603050405020304" pitchFamily="18" charset="0"/>
                <a:cs typeface="Times New Roman" panose="02020603050405020304" pitchFamily="18" charset="0"/>
              </a:rPr>
              <a:t>Quy</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luật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về</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sự</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phù</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hợp</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của</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quan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hệ</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sản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xuất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với</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trình</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độ</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phát</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triển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của</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lực</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lượng</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sản</a:t>
            </a:r>
            <a:r>
              <a:rPr lang="en-US" altLang="en-US" sz="2800" b="1" i="1" dirty="0">
                <a:solidFill>
                  <a:srgbClr val="0000FF"/>
                </a:solidFill>
                <a:latin typeface="Times New Roman" panose="02020603050405020304" pitchFamily="18" charset="0"/>
                <a:cs typeface="Times New Roman" panose="02020603050405020304" pitchFamily="18" charset="0"/>
              </a:rPr>
              <a:t> </a:t>
            </a:r>
            <a:r>
              <a:rPr lang="en-US" altLang="en-US" sz="2800" b="1" i="1" dirty="0" err="1">
                <a:solidFill>
                  <a:srgbClr val="0000FF"/>
                </a:solidFill>
                <a:latin typeface="Times New Roman" panose="02020603050405020304" pitchFamily="18" charset="0"/>
                <a:cs typeface="Times New Roman" panose="02020603050405020304" pitchFamily="18" charset="0"/>
              </a:rPr>
              <a:t>xuất</a:t>
            </a:r>
            <a:r>
              <a:rPr lang="en-US" altLang="en-US" sz="2800" b="1" i="1" dirty="0">
                <a:solidFill>
                  <a:srgbClr val="0000FF"/>
                </a:solidFill>
                <a:latin typeface="Times New Roman" panose="02020603050405020304" pitchFamily="18" charset="0"/>
                <a:cs typeface="Times New Roman" panose="02020603050405020304" pitchFamily="18" charset="0"/>
              </a:rPr>
              <a:t/>
            </a:r>
            <a:br>
              <a:rPr lang="en-US" altLang="en-US" sz="2800" b="1" i="1" dirty="0">
                <a:solidFill>
                  <a:srgbClr val="0000FF"/>
                </a:solidFill>
                <a:latin typeface="Times New Roman" panose="02020603050405020304" pitchFamily="18" charset="0"/>
                <a:cs typeface="Times New Roman" panose="02020603050405020304" pitchFamily="18" charset="0"/>
              </a:rPr>
            </a:br>
            <a:endParaRPr lang="en-US" sz="2800" b="1" i="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75884"/>
      </p:ext>
    </p:extLst>
  </p:cSld>
  <p:clrMapOvr>
    <a:masterClrMapping/>
  </p:clrMapOvr>
  <p:transition>
    <p:wedg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smtClean="0">
                <a:solidFill>
                  <a:srgbClr val="0000FF"/>
                </a:solidFill>
              </a:rPr>
              <a:t>PHƯƠNG THỨC SẢN XUẤT</a:t>
            </a:r>
            <a:endParaRPr lang="en-US" sz="3200" b="1">
              <a:solidFill>
                <a:srgbClr val="0000FF"/>
              </a:solidFill>
            </a:endParaRPr>
          </a:p>
        </p:txBody>
      </p:sp>
      <p:sp>
        <p:nvSpPr>
          <p:cNvPr id="5" name="TextBox 4"/>
          <p:cNvSpPr txBox="1"/>
          <p:nvPr/>
        </p:nvSpPr>
        <p:spPr>
          <a:xfrm>
            <a:off x="1055300" y="2389929"/>
            <a:ext cx="4320600" cy="461665"/>
          </a:xfrm>
          <a:prstGeom prst="rect">
            <a:avLst/>
          </a:prstGeom>
          <a:noFill/>
          <a:ln>
            <a:solidFill>
              <a:schemeClr val="tx1">
                <a:lumMod val="50000"/>
                <a:lumOff val="50000"/>
              </a:schemeClr>
            </a:solidFill>
          </a:ln>
        </p:spPr>
        <p:txBody>
          <a:bodyPr wrap="square" rtlCol="0">
            <a:spAutoFit/>
          </a:bodyPr>
          <a:lstStyle/>
          <a:p>
            <a:r>
              <a:rPr lang="en-US" sz="2400" b="1" smtClean="0">
                <a:latin typeface="Times New Roman" panose="02020603050405020304" pitchFamily="18" charset="0"/>
                <a:cs typeface="Times New Roman" panose="02020603050405020304" pitchFamily="18" charset="0"/>
              </a:rPr>
              <a:t>LỰC LƯỢNG SẢN XUẤT</a:t>
            </a:r>
            <a:endParaRPr lang="en-US" sz="2400" b="1">
              <a:latin typeface="Times New Roman" panose="02020603050405020304" pitchFamily="18" charset="0"/>
              <a:cs typeface="Times New Roman" panose="02020603050405020304" pitchFamily="18" charset="0"/>
            </a:endParaRPr>
          </a:p>
        </p:txBody>
      </p:sp>
      <p:sp>
        <p:nvSpPr>
          <p:cNvPr id="6" name="TextBox 5"/>
          <p:cNvSpPr txBox="1"/>
          <p:nvPr/>
        </p:nvSpPr>
        <p:spPr>
          <a:xfrm>
            <a:off x="7032130" y="2348850"/>
            <a:ext cx="4320600" cy="461665"/>
          </a:xfrm>
          <a:prstGeom prst="rect">
            <a:avLst/>
          </a:prstGeom>
          <a:noFill/>
          <a:ln>
            <a:solidFill>
              <a:schemeClr val="tx1">
                <a:lumMod val="50000"/>
                <a:lumOff val="50000"/>
              </a:schemeClr>
            </a:solidFill>
          </a:ln>
        </p:spPr>
        <p:txBody>
          <a:bodyPr wrap="square" rtlCol="0">
            <a:spAutoFit/>
          </a:bodyPr>
          <a:lstStyle/>
          <a:p>
            <a:r>
              <a:rPr lang="en-US" sz="2400" b="1" smtClean="0">
                <a:latin typeface="Times New Roman" panose="02020603050405020304" pitchFamily="18" charset="0"/>
                <a:cs typeface="Times New Roman" panose="02020603050405020304" pitchFamily="18" charset="0"/>
              </a:rPr>
              <a:t>QUAN HỆ SẢN XUẤT</a:t>
            </a:r>
            <a:endParaRPr lang="en-US" sz="2400" b="1">
              <a:latin typeface="Times New Roman" panose="02020603050405020304" pitchFamily="18" charset="0"/>
              <a:cs typeface="Times New Roman" panose="02020603050405020304" pitchFamily="18" charset="0"/>
            </a:endParaRPr>
          </a:p>
        </p:txBody>
      </p:sp>
      <p:sp>
        <p:nvSpPr>
          <p:cNvPr id="7" name="TextBox 6"/>
          <p:cNvSpPr txBox="1"/>
          <p:nvPr/>
        </p:nvSpPr>
        <p:spPr>
          <a:xfrm>
            <a:off x="10488610" y="3415714"/>
            <a:ext cx="1368190" cy="2677656"/>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QUAN HỆ TRONG PHÂN PHỐI SẢN PHẨM</a:t>
            </a:r>
            <a:endParaRPr lang="en-US" sz="2400">
              <a:latin typeface="Times New Roman" panose="02020603050405020304" pitchFamily="18" charset="0"/>
              <a:cs typeface="Times New Roman" panose="02020603050405020304" pitchFamily="18" charset="0"/>
            </a:endParaRPr>
          </a:p>
        </p:txBody>
      </p:sp>
      <p:sp>
        <p:nvSpPr>
          <p:cNvPr id="8" name="TextBox 7"/>
          <p:cNvSpPr txBox="1"/>
          <p:nvPr/>
        </p:nvSpPr>
        <p:spPr>
          <a:xfrm>
            <a:off x="8904390" y="3365370"/>
            <a:ext cx="1368190" cy="2308324"/>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QUAN HỆ TRONG TỔ CHỨC VÀ QL</a:t>
            </a:r>
            <a:endParaRPr lang="en-US" sz="2400">
              <a:latin typeface="Times New Roman" panose="02020603050405020304" pitchFamily="18" charset="0"/>
              <a:cs typeface="Times New Roman" panose="02020603050405020304" pitchFamily="18" charset="0"/>
            </a:endParaRPr>
          </a:p>
        </p:txBody>
      </p:sp>
      <p:sp>
        <p:nvSpPr>
          <p:cNvPr id="9" name="TextBox 8"/>
          <p:cNvSpPr txBox="1"/>
          <p:nvPr/>
        </p:nvSpPr>
        <p:spPr>
          <a:xfrm>
            <a:off x="7320170" y="3415714"/>
            <a:ext cx="1368190" cy="1569660"/>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QUAN HỆ TRONG SỞ HỮU</a:t>
            </a:r>
            <a:endParaRPr lang="en-US" sz="2400">
              <a:latin typeface="Times New Roman" panose="02020603050405020304" pitchFamily="18" charset="0"/>
              <a:cs typeface="Times New Roman" panose="02020603050405020304" pitchFamily="18" charset="0"/>
            </a:endParaRPr>
          </a:p>
        </p:txBody>
      </p:sp>
      <p:sp>
        <p:nvSpPr>
          <p:cNvPr id="10" name="TextBox 9"/>
          <p:cNvSpPr txBox="1"/>
          <p:nvPr/>
        </p:nvSpPr>
        <p:spPr>
          <a:xfrm>
            <a:off x="407210" y="3568114"/>
            <a:ext cx="1368190" cy="1200329"/>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NGƯỜI LAO ĐỘNG</a:t>
            </a:r>
            <a:endParaRPr lang="en-US" sz="2400">
              <a:latin typeface="Times New Roman" panose="02020603050405020304" pitchFamily="18" charset="0"/>
              <a:cs typeface="Times New Roman" panose="02020603050405020304" pitchFamily="18" charset="0"/>
            </a:endParaRPr>
          </a:p>
        </p:txBody>
      </p:sp>
      <p:sp>
        <p:nvSpPr>
          <p:cNvPr id="11" name="TextBox 10"/>
          <p:cNvSpPr txBox="1"/>
          <p:nvPr/>
        </p:nvSpPr>
        <p:spPr>
          <a:xfrm>
            <a:off x="2531505" y="3600379"/>
            <a:ext cx="1368190" cy="1569660"/>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TƯ LIỆU SẢN XUẤT</a:t>
            </a:r>
            <a:endParaRPr lang="en-US" sz="2400">
              <a:latin typeface="Times New Roman" panose="02020603050405020304" pitchFamily="18" charset="0"/>
              <a:cs typeface="Times New Roman" panose="02020603050405020304" pitchFamily="18" charset="0"/>
            </a:endParaRPr>
          </a:p>
        </p:txBody>
      </p:sp>
      <p:sp>
        <p:nvSpPr>
          <p:cNvPr id="12" name="Line 6"/>
          <p:cNvSpPr/>
          <p:nvPr/>
        </p:nvSpPr>
        <p:spPr>
          <a:xfrm flipH="1">
            <a:off x="4583790" y="1124680"/>
            <a:ext cx="792110" cy="1265249"/>
          </a:xfrm>
          <a:prstGeom prst="line">
            <a:avLst/>
          </a:prstGeom>
          <a:ln w="38100" cap="flat" cmpd="sng">
            <a:solidFill>
              <a:schemeClr val="tx1"/>
            </a:solidFill>
            <a:prstDash val="solid"/>
            <a:headEnd type="none" w="med" len="med"/>
            <a:tailEnd type="triangle" w="med" len="med"/>
          </a:ln>
        </p:spPr>
      </p:sp>
      <p:sp>
        <p:nvSpPr>
          <p:cNvPr id="13" name="Line 6"/>
          <p:cNvSpPr/>
          <p:nvPr/>
        </p:nvSpPr>
        <p:spPr>
          <a:xfrm>
            <a:off x="6608450" y="1144153"/>
            <a:ext cx="1071770" cy="1204697"/>
          </a:xfrm>
          <a:prstGeom prst="line">
            <a:avLst/>
          </a:prstGeom>
          <a:ln w="38100" cap="flat" cmpd="sng">
            <a:solidFill>
              <a:schemeClr val="tx1"/>
            </a:solidFill>
            <a:prstDash val="solid"/>
            <a:headEnd type="none" w="med" len="med"/>
            <a:tailEnd type="triangle" w="med" len="med"/>
          </a:ln>
        </p:spPr>
      </p:sp>
      <p:sp>
        <p:nvSpPr>
          <p:cNvPr id="14" name="Line 6"/>
          <p:cNvSpPr/>
          <p:nvPr/>
        </p:nvSpPr>
        <p:spPr>
          <a:xfrm>
            <a:off x="9112040" y="2810515"/>
            <a:ext cx="296420" cy="554856"/>
          </a:xfrm>
          <a:prstGeom prst="line">
            <a:avLst/>
          </a:prstGeom>
          <a:ln w="38100" cap="flat" cmpd="sng">
            <a:solidFill>
              <a:schemeClr val="tx1"/>
            </a:solidFill>
            <a:prstDash val="solid"/>
            <a:headEnd type="none" w="med" len="med"/>
            <a:tailEnd type="triangle" w="med" len="med"/>
          </a:ln>
        </p:spPr>
      </p:sp>
      <p:sp>
        <p:nvSpPr>
          <p:cNvPr id="15" name="Line 6"/>
          <p:cNvSpPr/>
          <p:nvPr/>
        </p:nvSpPr>
        <p:spPr>
          <a:xfrm flipH="1">
            <a:off x="8275701" y="2851595"/>
            <a:ext cx="836339" cy="494356"/>
          </a:xfrm>
          <a:prstGeom prst="line">
            <a:avLst/>
          </a:prstGeom>
          <a:ln w="38100" cap="flat" cmpd="sng">
            <a:solidFill>
              <a:schemeClr val="tx1"/>
            </a:solidFill>
            <a:prstDash val="solid"/>
            <a:headEnd type="none" w="med" len="med"/>
            <a:tailEnd type="triangle" w="med" len="med"/>
          </a:ln>
        </p:spPr>
      </p:sp>
      <p:sp>
        <p:nvSpPr>
          <p:cNvPr id="16" name="Line 6"/>
          <p:cNvSpPr/>
          <p:nvPr/>
        </p:nvSpPr>
        <p:spPr>
          <a:xfrm>
            <a:off x="9112040" y="2853340"/>
            <a:ext cx="1340409" cy="319818"/>
          </a:xfrm>
          <a:prstGeom prst="line">
            <a:avLst/>
          </a:prstGeom>
          <a:ln w="38100" cap="flat" cmpd="sng">
            <a:solidFill>
              <a:schemeClr val="tx1"/>
            </a:solidFill>
            <a:prstDash val="solid"/>
            <a:headEnd type="none" w="med" len="med"/>
            <a:tailEnd type="triangle" w="med" len="med"/>
          </a:ln>
        </p:spPr>
      </p:sp>
      <p:sp>
        <p:nvSpPr>
          <p:cNvPr id="17" name="Line 6"/>
          <p:cNvSpPr/>
          <p:nvPr/>
        </p:nvSpPr>
        <p:spPr>
          <a:xfrm flipH="1">
            <a:off x="1091305" y="2925980"/>
            <a:ext cx="836339" cy="494356"/>
          </a:xfrm>
          <a:prstGeom prst="line">
            <a:avLst/>
          </a:prstGeom>
          <a:ln w="38100" cap="flat" cmpd="sng">
            <a:solidFill>
              <a:schemeClr val="tx1"/>
            </a:solidFill>
            <a:prstDash val="solid"/>
            <a:headEnd type="none" w="med" len="med"/>
            <a:tailEnd type="triangle" w="med" len="med"/>
          </a:ln>
        </p:spPr>
      </p:sp>
      <p:sp>
        <p:nvSpPr>
          <p:cNvPr id="18" name="Line 6"/>
          <p:cNvSpPr/>
          <p:nvPr/>
        </p:nvSpPr>
        <p:spPr>
          <a:xfrm>
            <a:off x="2135293" y="2925981"/>
            <a:ext cx="1008295" cy="674398"/>
          </a:xfrm>
          <a:prstGeom prst="line">
            <a:avLst/>
          </a:prstGeom>
          <a:ln w="38100" cap="flat" cmpd="sng">
            <a:solidFill>
              <a:schemeClr val="tx1"/>
            </a:solidFill>
            <a:prstDash val="solid"/>
            <a:headEnd type="none" w="med" len="med"/>
            <a:tailEnd type="triangle" w="med" len="med"/>
          </a:ln>
        </p:spPr>
      </p:sp>
    </p:spTree>
    <p:extLst>
      <p:ext uri="{BB962C8B-B14F-4D97-AF65-F5344CB8AC3E}">
        <p14:creationId xmlns:p14="http://schemas.microsoft.com/office/powerpoint/2010/main" val="3486682755"/>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50"/>
                                        <p:tgtEl>
                                          <p:spTgt spid="12"/>
                                        </p:tgtEl>
                                      </p:cBhvr>
                                    </p:animEffect>
                                  </p:childTnLst>
                                </p:cTn>
                              </p:par>
                            </p:childTnLst>
                          </p:cTn>
                        </p:par>
                        <p:par>
                          <p:cTn id="8" fill="hold">
                            <p:stCondLst>
                              <p:cond delay="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250"/>
                                        <p:tgtEl>
                                          <p:spTgt spid="13"/>
                                        </p:tgtEl>
                                      </p:cBhvr>
                                    </p:animEffect>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250"/>
                                        <p:tgtEl>
                                          <p:spTgt spid="14"/>
                                        </p:tgtEl>
                                      </p:cBhvr>
                                    </p:animEffect>
                                  </p:childTnLst>
                                </p:cTn>
                              </p:par>
                            </p:childTnLst>
                          </p:cTn>
                        </p:par>
                        <p:par>
                          <p:cTn id="16" fill="hold">
                            <p:stCondLst>
                              <p:cond delay="750"/>
                            </p:stCondLst>
                            <p:childTnLst>
                              <p:par>
                                <p:cTn id="17" presetID="22" presetClass="entr" presetSubtype="8"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250"/>
                                        <p:tgtEl>
                                          <p:spTgt spid="15"/>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250"/>
                                        <p:tgtEl>
                                          <p:spTgt spid="16"/>
                                        </p:tgtEl>
                                      </p:cBhvr>
                                    </p:animEffect>
                                  </p:childTnLst>
                                </p:cTn>
                              </p:par>
                            </p:childTnLst>
                          </p:cTn>
                        </p:par>
                        <p:par>
                          <p:cTn id="24" fill="hold">
                            <p:stCondLst>
                              <p:cond delay="1250"/>
                            </p:stCondLst>
                            <p:childTnLst>
                              <p:par>
                                <p:cTn id="25" presetID="22"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250"/>
                                        <p:tgtEl>
                                          <p:spTgt spid="17"/>
                                        </p:tgtEl>
                                      </p:cBhvr>
                                    </p:animEffect>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2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2136574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377538615"/>
              </p:ext>
            </p:extLst>
          </p:nvPr>
        </p:nvGraphicFramePr>
        <p:xfrm>
          <a:off x="303530" y="1825624"/>
          <a:ext cx="11658600" cy="45557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Rectangle 1"/>
          <p:cNvSpPr/>
          <p:nvPr/>
        </p:nvSpPr>
        <p:spPr>
          <a:xfrm>
            <a:off x="551230" y="548600"/>
            <a:ext cx="11410900" cy="1231106"/>
          </a:xfrm>
          <a:prstGeom prst="rect">
            <a:avLst/>
          </a:prstGeom>
        </p:spPr>
        <p:txBody>
          <a:bodyPr wrap="square">
            <a:spAutoFit/>
          </a:bodyPr>
          <a:lstStyle/>
          <a:p>
            <a:r>
              <a:rPr lang="vi-VN" altLang="en-US" sz="2800" i="1">
                <a:solidFill>
                  <a:srgbClr val="0000FF"/>
                </a:solidFill>
                <a:latin typeface="Times New Roman" panose="02020603050405020304" pitchFamily="18" charset="0"/>
                <a:cs typeface="Times New Roman" panose="02020603050405020304" pitchFamily="18" charset="0"/>
              </a:rPr>
              <a:t>Quan hệ sản xuất</a:t>
            </a:r>
            <a:r>
              <a:rPr lang="vi-VN" altLang="en-US" sz="2800">
                <a:solidFill>
                  <a:srgbClr val="0000FF"/>
                </a:solidFill>
                <a:latin typeface="Times New Roman" panose="02020603050405020304" pitchFamily="18" charset="0"/>
                <a:cs typeface="Times New Roman" panose="02020603050405020304" pitchFamily="18" charset="0"/>
              </a:rPr>
              <a:t> </a:t>
            </a:r>
            <a:r>
              <a:rPr lang="vi-VN" altLang="en-US" sz="2800">
                <a:latin typeface="Times New Roman" panose="02020603050405020304" pitchFamily="18" charset="0"/>
                <a:cs typeface="Times New Roman" panose="02020603050405020304" pitchFamily="18" charset="0"/>
              </a:rPr>
              <a:t>l</a:t>
            </a:r>
            <a:r>
              <a:rPr lang="vi-VN" altLang="en-US" sz="2800">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sz="2800">
                <a:latin typeface="Times New Roman" panose="02020603050405020304" pitchFamily="18" charset="0"/>
                <a:cs typeface="Times New Roman" panose="02020603050405020304" pitchFamily="18" charset="0"/>
              </a:rPr>
              <a:t> mối quan hệ giữa người với người trong quá trình sản xuất, l</a:t>
            </a:r>
            <a:r>
              <a:rPr lang="vi-VN" altLang="en-US" sz="2800">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sz="2800">
                <a:latin typeface="Times New Roman" panose="02020603050405020304" pitchFamily="18" charset="0"/>
                <a:cs typeface="Times New Roman" panose="02020603050405020304" pitchFamily="18" charset="0"/>
              </a:rPr>
              <a:t> mặt xã hội của phương thức sản xuất</a:t>
            </a:r>
            <a:r>
              <a:rPr lang="en-US" altLang="en-US">
                <a:latin typeface="Times New Roman" panose="02020603050405020304" pitchFamily="18" charset="0"/>
                <a:ea typeface="Times New Roman" panose="02020603050405020304" pitchFamily="18" charset="0"/>
              </a:rPr>
              <a:t/>
            </a:r>
            <a:br>
              <a:rPr lang="en-US" altLang="en-US">
                <a:latin typeface="Times New Roman" panose="02020603050405020304" pitchFamily="18" charset="0"/>
                <a:ea typeface="Times New Roman" panose="02020603050405020304" pitchFamily="18" charset="0"/>
              </a:rPr>
            </a:br>
            <a:endParaRPr lang="en-US"/>
          </a:p>
        </p:txBody>
      </p:sp>
    </p:spTree>
    <p:extLst>
      <p:ext uri="{BB962C8B-B14F-4D97-AF65-F5344CB8AC3E}">
        <p14:creationId xmlns:p14="http://schemas.microsoft.com/office/powerpoint/2010/main" val="2784579798"/>
      </p:ext>
    </p:extLst>
  </p:cSld>
  <p:clrMapOvr>
    <a:masterClrMapping/>
  </p:clrMapOvr>
  <p:transition spd="slow">
    <p:circl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1521600" cy="710028"/>
          </a:xfrm>
        </p:spPr>
        <p:txBody>
          <a:bodyPr>
            <a:normAutofit fontScale="90000"/>
          </a:bodyPr>
          <a:lstStyle/>
          <a:p>
            <a:pPr lvl="0">
              <a:lnSpc>
                <a:spcPct val="100000"/>
              </a:lnSpc>
            </a:pPr>
            <a:r>
              <a:rPr lang="en-US" altLang="en-US" sz="3600" dirty="0">
                <a:solidFill>
                  <a:srgbClr val="FF0000"/>
                </a:solidFill>
                <a:latin typeface="Times New Roman" panose="02020603050405020304" pitchFamily="18" charset="0"/>
                <a:cs typeface="Times New Roman" panose="02020603050405020304" pitchFamily="18" charset="0"/>
              </a:rPr>
              <a:t/>
            </a:r>
            <a:br>
              <a:rPr lang="en-US" altLang="en-US" sz="3600" dirty="0">
                <a:solidFill>
                  <a:srgbClr val="FF0000"/>
                </a:solidFill>
                <a:latin typeface="Times New Roman" panose="02020603050405020304" pitchFamily="18" charset="0"/>
                <a:cs typeface="Times New Roman" panose="02020603050405020304" pitchFamily="18" charset="0"/>
              </a:rPr>
            </a:br>
            <a:r>
              <a:rPr lang="pt-BR" altLang="en-US" sz="3600" b="1" i="1" dirty="0">
                <a:solidFill>
                  <a:srgbClr val="0000FF"/>
                </a:solidFill>
                <a:latin typeface="Times New Roman" panose="02020603050405020304" pitchFamily="18" charset="0"/>
                <a:cs typeface="Times New Roman" panose="02020603050405020304" pitchFamily="18" charset="0"/>
              </a:rPr>
              <a:t> </a:t>
            </a:r>
            <a:r>
              <a:rPr lang="pt-BR" altLang="en-US" sz="3100" b="1" i="1" dirty="0">
                <a:solidFill>
                  <a:srgbClr val="0000FF"/>
                </a:solidFill>
                <a:latin typeface="Times New Roman" panose="02020603050405020304" pitchFamily="18" charset="0"/>
                <a:cs typeface="Times New Roman" panose="02020603050405020304" pitchFamily="18" charset="0"/>
              </a:rPr>
              <a:t>Quy luật về sự </a:t>
            </a:r>
            <a:r>
              <a:rPr lang="pt-BR" altLang="en-US" sz="3100" b="1" i="1" dirty="0" smtClean="0">
                <a:solidFill>
                  <a:srgbClr val="0000FF"/>
                </a:solidFill>
                <a:latin typeface="Times New Roman" panose="02020603050405020304" pitchFamily="18" charset="0"/>
                <a:cs typeface="Times New Roman" panose="02020603050405020304" pitchFamily="18" charset="0"/>
              </a:rPr>
              <a:t>phù </a:t>
            </a:r>
            <a:r>
              <a:rPr lang="pt-BR" altLang="en-US" sz="3100" b="1" i="1" dirty="0">
                <a:solidFill>
                  <a:srgbClr val="0000FF"/>
                </a:solidFill>
                <a:latin typeface="Times New Roman" panose="02020603050405020304" pitchFamily="18" charset="0"/>
                <a:cs typeface="Times New Roman" panose="02020603050405020304" pitchFamily="18" charset="0"/>
              </a:rPr>
              <a:t>hợp của quan hệ sản xuất với trình độ phát triển của lực lượng sản xuất </a:t>
            </a:r>
            <a:r>
              <a:rPr lang="en-US" altLang="en-US" sz="3200" dirty="0">
                <a:solidFill>
                  <a:srgbClr val="0000FF"/>
                </a:solidFill>
                <a:latin typeface="Times New Roman" panose="02020603050405020304" pitchFamily="18" charset="0"/>
                <a:ea typeface="Times New Roman" panose="02020603050405020304" pitchFamily="18" charset="0"/>
              </a:rPr>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smtClean="0">
                <a:latin typeface="Times New Roman" panose="02020603050405020304" pitchFamily="18" charset="0"/>
                <a:cs typeface="Times New Roman" panose="02020603050405020304" pitchFamily="18" charset="0"/>
              </a:rPr>
              <a:t>	T</a:t>
            </a:r>
            <a:r>
              <a:rPr lang="vi-VN" altLang="en-US" i="1" dirty="0" smtClean="0">
                <a:latin typeface="Times New Roman" panose="02020603050405020304" pitchFamily="18" charset="0"/>
                <a:cs typeface="Times New Roman" panose="02020603050405020304" pitchFamily="18" charset="0"/>
              </a:rPr>
              <a:t>rình </a:t>
            </a:r>
            <a:r>
              <a:rPr lang="vi-VN" altLang="en-US" i="1" dirty="0">
                <a:latin typeface="Times New Roman" panose="02020603050405020304" pitchFamily="18" charset="0"/>
                <a:cs typeface="Times New Roman" panose="02020603050405020304" pitchFamily="18" charset="0"/>
              </a:rPr>
              <a:t>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8" y="2132820"/>
            <a:ext cx="5308142" cy="4464620"/>
          </a:xfrm>
          <a:prstGeom prst="rect">
            <a:avLst/>
          </a:prstGeom>
          <a:noFill/>
          <a:ln w="9525">
            <a:noFill/>
          </a:ln>
        </p:spPr>
      </p:pic>
    </p:spTree>
    <p:extLst>
      <p:ext uri="{BB962C8B-B14F-4D97-AF65-F5344CB8AC3E}">
        <p14:creationId xmlns:p14="http://schemas.microsoft.com/office/powerpoint/2010/main" val="2712331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2351018650"/>
              </p:ext>
            </p:extLst>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410478393"/>
      </p:ext>
    </p:extLst>
  </p:cSld>
  <p:clrMapOvr>
    <a:masterClrMapping/>
  </p:clrMapOvr>
  <p:transition spd="slow">
    <p:circl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smtClean="0">
                <a:solidFill>
                  <a:srgbClr val="0000FF"/>
                </a:solidFill>
              </a:rPr>
              <a:t>PHƯƠNG THỨC SẢN XUẤT</a:t>
            </a:r>
            <a:endParaRPr lang="en-US" sz="3200" b="1">
              <a:solidFill>
                <a:srgbClr val="0000FF"/>
              </a:solidFill>
            </a:endParaRPr>
          </a:p>
        </p:txBody>
      </p:sp>
      <p:sp>
        <p:nvSpPr>
          <p:cNvPr id="5" name="TextBox 4"/>
          <p:cNvSpPr txBox="1"/>
          <p:nvPr/>
        </p:nvSpPr>
        <p:spPr>
          <a:xfrm>
            <a:off x="1055300" y="2389929"/>
            <a:ext cx="4320600" cy="461665"/>
          </a:xfrm>
          <a:prstGeom prst="rect">
            <a:avLst/>
          </a:prstGeom>
          <a:noFill/>
          <a:ln>
            <a:solidFill>
              <a:schemeClr val="tx1">
                <a:lumMod val="50000"/>
                <a:lumOff val="50000"/>
              </a:schemeClr>
            </a:solidFill>
          </a:ln>
        </p:spPr>
        <p:txBody>
          <a:bodyPr wrap="square" rtlCol="0">
            <a:spAutoFit/>
          </a:bodyPr>
          <a:lstStyle/>
          <a:p>
            <a:r>
              <a:rPr lang="en-US" sz="2400" b="1" smtClean="0">
                <a:latin typeface="Times New Roman" panose="02020603050405020304" pitchFamily="18" charset="0"/>
                <a:cs typeface="Times New Roman" panose="02020603050405020304" pitchFamily="18" charset="0"/>
              </a:rPr>
              <a:t>LỰC LƯỢNG SẢN XUẤT</a:t>
            </a:r>
            <a:endParaRPr lang="en-US" sz="2400" b="1">
              <a:latin typeface="Times New Roman" panose="02020603050405020304" pitchFamily="18" charset="0"/>
              <a:cs typeface="Times New Roman" panose="02020603050405020304" pitchFamily="18" charset="0"/>
            </a:endParaRPr>
          </a:p>
        </p:txBody>
      </p:sp>
      <p:sp>
        <p:nvSpPr>
          <p:cNvPr id="6" name="TextBox 5"/>
          <p:cNvSpPr txBox="1"/>
          <p:nvPr/>
        </p:nvSpPr>
        <p:spPr>
          <a:xfrm>
            <a:off x="7032130" y="2348850"/>
            <a:ext cx="4320600" cy="461665"/>
          </a:xfrm>
          <a:prstGeom prst="rect">
            <a:avLst/>
          </a:prstGeom>
          <a:noFill/>
          <a:ln>
            <a:solidFill>
              <a:schemeClr val="tx1">
                <a:lumMod val="50000"/>
                <a:lumOff val="50000"/>
              </a:schemeClr>
            </a:solidFill>
          </a:ln>
        </p:spPr>
        <p:txBody>
          <a:bodyPr wrap="square" rtlCol="0">
            <a:spAutoFit/>
          </a:bodyPr>
          <a:lstStyle/>
          <a:p>
            <a:r>
              <a:rPr lang="en-US" sz="2400" b="1" smtClean="0">
                <a:latin typeface="Times New Roman" panose="02020603050405020304" pitchFamily="18" charset="0"/>
                <a:cs typeface="Times New Roman" panose="02020603050405020304" pitchFamily="18" charset="0"/>
              </a:rPr>
              <a:t>QUAN HỆ SẢN XUẤT</a:t>
            </a:r>
            <a:endParaRPr lang="en-US" sz="2400" b="1">
              <a:latin typeface="Times New Roman" panose="02020603050405020304" pitchFamily="18" charset="0"/>
              <a:cs typeface="Times New Roman" panose="02020603050405020304" pitchFamily="18" charset="0"/>
            </a:endParaRPr>
          </a:p>
        </p:txBody>
      </p:sp>
      <p:sp>
        <p:nvSpPr>
          <p:cNvPr id="7" name="TextBox 6"/>
          <p:cNvSpPr txBox="1"/>
          <p:nvPr/>
        </p:nvSpPr>
        <p:spPr>
          <a:xfrm>
            <a:off x="10488610" y="3415714"/>
            <a:ext cx="1368190" cy="2677656"/>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QUAN HỆ TRONG PHÂN PHỐI SẢN PHẨM</a:t>
            </a:r>
            <a:endParaRPr lang="en-US" sz="2400">
              <a:latin typeface="Times New Roman" panose="02020603050405020304" pitchFamily="18" charset="0"/>
              <a:cs typeface="Times New Roman" panose="02020603050405020304" pitchFamily="18" charset="0"/>
            </a:endParaRPr>
          </a:p>
        </p:txBody>
      </p:sp>
      <p:sp>
        <p:nvSpPr>
          <p:cNvPr id="8" name="TextBox 7"/>
          <p:cNvSpPr txBox="1"/>
          <p:nvPr/>
        </p:nvSpPr>
        <p:spPr>
          <a:xfrm>
            <a:off x="8904390" y="3365370"/>
            <a:ext cx="1368190" cy="2308324"/>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QUAN HỆ TRONG TỔ CHỨC VÀ QL</a:t>
            </a:r>
            <a:endParaRPr lang="en-US" sz="2400">
              <a:latin typeface="Times New Roman" panose="02020603050405020304" pitchFamily="18" charset="0"/>
              <a:cs typeface="Times New Roman" panose="02020603050405020304" pitchFamily="18" charset="0"/>
            </a:endParaRPr>
          </a:p>
        </p:txBody>
      </p:sp>
      <p:sp>
        <p:nvSpPr>
          <p:cNvPr id="9" name="TextBox 8"/>
          <p:cNvSpPr txBox="1"/>
          <p:nvPr/>
        </p:nvSpPr>
        <p:spPr>
          <a:xfrm>
            <a:off x="7320170" y="3415714"/>
            <a:ext cx="1368190" cy="1569660"/>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QUAN HỆ TRONG SỞ HỮU</a:t>
            </a:r>
            <a:endParaRPr lang="en-US" sz="2400">
              <a:latin typeface="Times New Roman" panose="02020603050405020304" pitchFamily="18" charset="0"/>
              <a:cs typeface="Times New Roman" panose="02020603050405020304" pitchFamily="18" charset="0"/>
            </a:endParaRPr>
          </a:p>
        </p:txBody>
      </p:sp>
      <p:sp>
        <p:nvSpPr>
          <p:cNvPr id="10" name="TextBox 9"/>
          <p:cNvSpPr txBox="1"/>
          <p:nvPr/>
        </p:nvSpPr>
        <p:spPr>
          <a:xfrm>
            <a:off x="407210" y="3568114"/>
            <a:ext cx="1368190" cy="1200329"/>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NGƯỜI LAO ĐỘNG</a:t>
            </a:r>
            <a:endParaRPr lang="en-US" sz="2400">
              <a:latin typeface="Times New Roman" panose="02020603050405020304" pitchFamily="18" charset="0"/>
              <a:cs typeface="Times New Roman" panose="02020603050405020304" pitchFamily="18" charset="0"/>
            </a:endParaRPr>
          </a:p>
        </p:txBody>
      </p:sp>
      <p:sp>
        <p:nvSpPr>
          <p:cNvPr id="11" name="TextBox 10"/>
          <p:cNvSpPr txBox="1"/>
          <p:nvPr/>
        </p:nvSpPr>
        <p:spPr>
          <a:xfrm>
            <a:off x="2531505" y="3600379"/>
            <a:ext cx="1368190" cy="1569660"/>
          </a:xfrm>
          <a:prstGeom prst="rect">
            <a:avLst/>
          </a:prstGeom>
          <a:noFill/>
          <a:ln>
            <a:solidFill>
              <a:schemeClr val="tx1">
                <a:lumMod val="50000"/>
                <a:lumOff val="50000"/>
              </a:schemeClr>
            </a:solidFill>
          </a:ln>
        </p:spPr>
        <p:txBody>
          <a:bodyPr wrap="square" rtlCol="0">
            <a:spAutoFit/>
          </a:bodyPr>
          <a:lstStyle/>
          <a:p>
            <a:r>
              <a:rPr lang="en-US" sz="2400" smtClean="0">
                <a:latin typeface="Times New Roman" panose="02020603050405020304" pitchFamily="18" charset="0"/>
                <a:cs typeface="Times New Roman" panose="02020603050405020304" pitchFamily="18" charset="0"/>
              </a:rPr>
              <a:t>TƯ LIỆU SẢN XUẤT</a:t>
            </a:r>
            <a:endParaRPr lang="en-US" sz="2400">
              <a:latin typeface="Times New Roman" panose="02020603050405020304" pitchFamily="18" charset="0"/>
              <a:cs typeface="Times New Roman" panose="02020603050405020304" pitchFamily="18" charset="0"/>
            </a:endParaRPr>
          </a:p>
        </p:txBody>
      </p:sp>
      <p:sp>
        <p:nvSpPr>
          <p:cNvPr id="12" name="Line 6"/>
          <p:cNvSpPr/>
          <p:nvPr/>
        </p:nvSpPr>
        <p:spPr>
          <a:xfrm flipH="1">
            <a:off x="4727810" y="1227627"/>
            <a:ext cx="1044145" cy="1087916"/>
          </a:xfrm>
          <a:prstGeom prst="line">
            <a:avLst/>
          </a:prstGeom>
          <a:ln w="38100" cap="flat" cmpd="sng">
            <a:solidFill>
              <a:schemeClr val="tx1"/>
            </a:solidFill>
            <a:prstDash val="solid"/>
            <a:headEnd type="none" w="med" len="med"/>
            <a:tailEnd type="triangle" w="med" len="med"/>
          </a:ln>
        </p:spPr>
      </p:sp>
      <p:sp>
        <p:nvSpPr>
          <p:cNvPr id="13" name="Line 6"/>
          <p:cNvSpPr/>
          <p:nvPr/>
        </p:nvSpPr>
        <p:spPr>
          <a:xfrm>
            <a:off x="6496245" y="1248099"/>
            <a:ext cx="1039955" cy="1100752"/>
          </a:xfrm>
          <a:prstGeom prst="line">
            <a:avLst/>
          </a:prstGeom>
          <a:ln w="38100" cap="flat" cmpd="sng">
            <a:solidFill>
              <a:schemeClr val="tx1"/>
            </a:solidFill>
            <a:prstDash val="solid"/>
            <a:headEnd type="none" w="med" len="med"/>
            <a:tailEnd type="triangle" w="med" len="med"/>
          </a:ln>
        </p:spPr>
      </p:sp>
      <p:sp>
        <p:nvSpPr>
          <p:cNvPr id="14" name="Line 6"/>
          <p:cNvSpPr/>
          <p:nvPr/>
        </p:nvSpPr>
        <p:spPr>
          <a:xfrm>
            <a:off x="9112040" y="2810515"/>
            <a:ext cx="296420" cy="554856"/>
          </a:xfrm>
          <a:prstGeom prst="line">
            <a:avLst/>
          </a:prstGeom>
          <a:ln w="38100" cap="flat" cmpd="sng">
            <a:solidFill>
              <a:schemeClr val="tx1"/>
            </a:solidFill>
            <a:prstDash val="solid"/>
            <a:headEnd type="none" w="med" len="med"/>
            <a:tailEnd type="triangle" w="med" len="med"/>
          </a:ln>
        </p:spPr>
      </p:sp>
      <p:sp>
        <p:nvSpPr>
          <p:cNvPr id="15" name="Line 6"/>
          <p:cNvSpPr/>
          <p:nvPr/>
        </p:nvSpPr>
        <p:spPr>
          <a:xfrm flipH="1">
            <a:off x="8275701" y="2851595"/>
            <a:ext cx="836339" cy="494356"/>
          </a:xfrm>
          <a:prstGeom prst="line">
            <a:avLst/>
          </a:prstGeom>
          <a:ln w="38100" cap="flat" cmpd="sng">
            <a:solidFill>
              <a:schemeClr val="tx1"/>
            </a:solidFill>
            <a:prstDash val="solid"/>
            <a:headEnd type="none" w="med" len="med"/>
            <a:tailEnd type="triangle" w="med" len="med"/>
          </a:ln>
        </p:spPr>
      </p:sp>
      <p:sp>
        <p:nvSpPr>
          <p:cNvPr id="16" name="Line 6"/>
          <p:cNvSpPr/>
          <p:nvPr/>
        </p:nvSpPr>
        <p:spPr>
          <a:xfrm>
            <a:off x="9112040" y="2853340"/>
            <a:ext cx="1340409" cy="319818"/>
          </a:xfrm>
          <a:prstGeom prst="line">
            <a:avLst/>
          </a:prstGeom>
          <a:ln w="38100" cap="flat" cmpd="sng">
            <a:solidFill>
              <a:schemeClr val="tx1"/>
            </a:solidFill>
            <a:prstDash val="solid"/>
            <a:headEnd type="none" w="med" len="med"/>
            <a:tailEnd type="triangle" w="med" len="med"/>
          </a:ln>
        </p:spPr>
      </p:sp>
      <p:sp>
        <p:nvSpPr>
          <p:cNvPr id="17" name="Line 6"/>
          <p:cNvSpPr/>
          <p:nvPr/>
        </p:nvSpPr>
        <p:spPr>
          <a:xfrm flipH="1">
            <a:off x="1091305" y="2925980"/>
            <a:ext cx="836339" cy="494356"/>
          </a:xfrm>
          <a:prstGeom prst="line">
            <a:avLst/>
          </a:prstGeom>
          <a:ln w="38100" cap="flat" cmpd="sng">
            <a:solidFill>
              <a:schemeClr val="tx1"/>
            </a:solidFill>
            <a:prstDash val="solid"/>
            <a:headEnd type="none" w="med" len="med"/>
            <a:tailEnd type="triangle" w="med" len="med"/>
          </a:ln>
        </p:spPr>
      </p:sp>
      <p:sp>
        <p:nvSpPr>
          <p:cNvPr id="18" name="Line 6"/>
          <p:cNvSpPr/>
          <p:nvPr/>
        </p:nvSpPr>
        <p:spPr>
          <a:xfrm>
            <a:off x="2135293" y="2925981"/>
            <a:ext cx="1008295" cy="674398"/>
          </a:xfrm>
          <a:prstGeom prst="line">
            <a:avLst/>
          </a:prstGeom>
          <a:ln w="38100" cap="flat" cmpd="sng">
            <a:solidFill>
              <a:schemeClr val="tx1"/>
            </a:solidFill>
            <a:prstDash val="solid"/>
            <a:headEnd type="none" w="med" len="med"/>
            <a:tailEnd type="triangle" w="med" len="med"/>
          </a:ln>
        </p:spPr>
      </p:sp>
    </p:spTree>
    <p:extLst>
      <p:ext uri="{BB962C8B-B14F-4D97-AF65-F5344CB8AC3E}">
        <p14:creationId xmlns:p14="http://schemas.microsoft.com/office/powerpoint/2010/main" val="269958749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50"/>
                                        <p:tgtEl>
                                          <p:spTgt spid="12"/>
                                        </p:tgtEl>
                                      </p:cBhvr>
                                    </p:animEffect>
                                  </p:childTnLst>
                                </p:cTn>
                              </p:par>
                            </p:childTnLst>
                          </p:cTn>
                        </p:par>
                        <p:par>
                          <p:cTn id="8" fill="hold">
                            <p:stCondLst>
                              <p:cond delay="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250"/>
                                        <p:tgtEl>
                                          <p:spTgt spid="13"/>
                                        </p:tgtEl>
                                      </p:cBhvr>
                                    </p:animEffect>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250"/>
                                        <p:tgtEl>
                                          <p:spTgt spid="14"/>
                                        </p:tgtEl>
                                      </p:cBhvr>
                                    </p:animEffect>
                                  </p:childTnLst>
                                </p:cTn>
                              </p:par>
                            </p:childTnLst>
                          </p:cTn>
                        </p:par>
                        <p:par>
                          <p:cTn id="16" fill="hold">
                            <p:stCondLst>
                              <p:cond delay="750"/>
                            </p:stCondLst>
                            <p:childTnLst>
                              <p:par>
                                <p:cTn id="17" presetID="22" presetClass="entr" presetSubtype="8"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250"/>
                                        <p:tgtEl>
                                          <p:spTgt spid="15"/>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250"/>
                                        <p:tgtEl>
                                          <p:spTgt spid="16"/>
                                        </p:tgtEl>
                                      </p:cBhvr>
                                    </p:animEffect>
                                  </p:childTnLst>
                                </p:cTn>
                              </p:par>
                            </p:childTnLst>
                          </p:cTn>
                        </p:par>
                        <p:par>
                          <p:cTn id="24" fill="hold">
                            <p:stCondLst>
                              <p:cond delay="1250"/>
                            </p:stCondLst>
                            <p:childTnLst>
                              <p:par>
                                <p:cTn id="25" presetID="22"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250"/>
                                        <p:tgtEl>
                                          <p:spTgt spid="17"/>
                                        </p:tgtEl>
                                      </p:cBhvr>
                                    </p:animEffect>
                                  </p:childTnLst>
                                </p:cTn>
                              </p:par>
                            </p:childTnLst>
                          </p:cTn>
                        </p:par>
                        <p:par>
                          <p:cTn id="28" fill="hold">
                            <p:stCondLst>
                              <p:cond delay="1500"/>
                            </p:stCondLst>
                            <p:childTnLst>
                              <p:par>
                                <p:cTn id="29" presetID="22" presetClass="entr" presetSubtype="8"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2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3160740017"/>
              </p:ext>
            </p:extLst>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3291367816"/>
      </p:ext>
    </p:extLst>
  </p:cSld>
  <p:clrMapOvr>
    <a:masterClrMapping/>
  </p:clrMapOvr>
  <p:transition spd="slow">
    <p:circl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smtClean="0">
                <a:solidFill>
                  <a:srgbClr val="0000FF"/>
                </a:solidFill>
                <a:latin typeface="Times New Roman" panose="02020603050405020304" pitchFamily="18" charset="0"/>
                <a:cs typeface="Times New Roman" panose="02020603050405020304" pitchFamily="18" charset="0"/>
              </a:rPr>
              <a:t>-</a:t>
            </a:r>
            <a:r>
              <a:rPr lang="pt-BR" altLang="en-US" i="1" dirty="0" smtClean="0"/>
              <a:t> </a:t>
            </a:r>
            <a:r>
              <a:rPr lang="pt-BR" altLang="en-US" sz="2800" b="1" i="1" dirty="0" smtClean="0">
                <a:solidFill>
                  <a:srgbClr val="0000FF"/>
                </a:solidFill>
                <a:latin typeface="Times New Roman" panose="02020603050405020304" pitchFamily="18" charset="0"/>
                <a:cs typeface="Times New Roman" panose="02020603050405020304" pitchFamily="18" charset="0"/>
              </a:rPr>
              <a:t>Ý </a:t>
            </a:r>
            <a:r>
              <a:rPr lang="pt-BR" altLang="en-US" sz="2800" b="1" i="1" dirty="0">
                <a:solidFill>
                  <a:srgbClr val="0000FF"/>
                </a:solidFill>
                <a:latin typeface="Times New Roman" panose="02020603050405020304" pitchFamily="18" charset="0"/>
                <a:cs typeface="Times New Roman" panose="02020603050405020304" pitchFamily="18" charset="0"/>
              </a:rPr>
              <a:t>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p:txBody>
          <a:bodyPr vert="horz" wrap="square" lIns="121920" tIns="60960" rIns="121920" bIns="60960" anchor="t"/>
          <a:lstStyle/>
          <a:p>
            <a:pPr algn="just">
              <a:buNone/>
            </a:pPr>
            <a:r>
              <a:rPr lang="pt-BR" altLang="en-US" dirty="0">
                <a:latin typeface="Times New Roman" panose="02020603050405020304" pitchFamily="18" charset="0"/>
                <a:cs typeface="Times New Roman" panose="02020603050405020304" pitchFamily="18" charset="0"/>
              </a:rPr>
              <a:t>  </a:t>
            </a:r>
            <a:r>
              <a:rPr lang="pt-BR" altLang="en-US" dirty="0" smtClean="0">
                <a:latin typeface="Times New Roman" panose="02020603050405020304" pitchFamily="18" charset="0"/>
                <a:cs typeface="Times New Roman" panose="02020603050405020304" pitchFamily="18" charset="0"/>
              </a:rPr>
              <a:t>+ Ở </a:t>
            </a:r>
            <a:r>
              <a:rPr lang="pt-BR" altLang="en-US" dirty="0">
                <a:latin typeface="Times New Roman" panose="02020603050405020304" pitchFamily="18" charset="0"/>
                <a:cs typeface="Times New Roman" panose="02020603050405020304" pitchFamily="18" charset="0"/>
              </a:rPr>
              <a:t>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endParaRPr lang="pt-BR" altLang="en-US" dirty="0" smtClean="0">
              <a:latin typeface="Times New Roman" panose="02020603050405020304" pitchFamily="18" charset="0"/>
              <a:cs typeface="Times New Roman" panose="02020603050405020304" pitchFamily="18" charset="0"/>
            </a:endParaRPr>
          </a:p>
          <a:p>
            <a:pPr algn="just">
              <a:buNone/>
            </a:pPr>
            <a:r>
              <a:rPr lang="pt-BR" altLang="en-US" dirty="0" smtClean="0">
                <a:latin typeface="Times New Roman" panose="02020603050405020304" pitchFamily="18" charset="0"/>
                <a:cs typeface="Times New Roman" panose="02020603050405020304" pitchFamily="18" charset="0"/>
              </a:rPr>
              <a:t>	+ Phải </a:t>
            </a:r>
            <a:r>
              <a:rPr lang="pt-BR" altLang="en-US" dirty="0">
                <a:latin typeface="Times New Roman" panose="02020603050405020304" pitchFamily="18" charset="0"/>
                <a:cs typeface="Times New Roman" panose="02020603050405020304" pitchFamily="18" charset="0"/>
              </a:rPr>
              <a:t>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buNone/>
            </a:pPr>
            <a:endParaRPr lang="en-US" alt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001554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911225" y="836613"/>
            <a:ext cx="108013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b="1" i="1">
                <a:solidFill>
                  <a:srgbClr val="0070C0"/>
                </a:solidFill>
                <a:latin typeface="Times New Roman" panose="02020603050405020304" pitchFamily="18" charset="0"/>
                <a:cs typeface="Times New Roman" panose="02020603050405020304" pitchFamily="18" charset="0"/>
              </a:rPr>
              <a:t> </a:t>
            </a:r>
            <a:r>
              <a:rPr lang="vi-VN" altLang="en-US" b="1" i="1">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b="1" i="1">
                <a:solidFill>
                  <a:srgbClr val="0070C0"/>
                </a:solidFill>
                <a:latin typeface="Times New Roman" panose="02020603050405020304" pitchFamily="18" charset="0"/>
                <a:ea typeface="Times New Roman" panose="02020603050405020304" pitchFamily="18" charset="0"/>
              </a:rPr>
              <a:t>à</a:t>
            </a:r>
            <a:r>
              <a:rPr lang="vi-VN" altLang="en-US" b="1" i="1">
                <a:solidFill>
                  <a:srgbClr val="0070C0"/>
                </a:solidFill>
                <a:latin typeface="Times New Roman" panose="02020603050405020304" pitchFamily="18" charset="0"/>
                <a:cs typeface="Times New Roman" panose="02020603050405020304" pitchFamily="18" charset="0"/>
              </a:rPr>
              <a:t> kiến trúc thượng tầng</a:t>
            </a:r>
            <a:endParaRPr lang="en-US" altLang="en-US" sz="3200">
              <a:solidFill>
                <a:srgbClr val="0000FF"/>
              </a:solidFill>
              <a:latin typeface="Times New Roman" panose="02020603050405020304" pitchFamily="18" charset="0"/>
              <a:cs typeface="Times New Roman" panose="02020603050405020304" pitchFamily="18" charset="0"/>
            </a:endParaRPr>
          </a:p>
        </p:txBody>
      </p:sp>
      <p:sp>
        <p:nvSpPr>
          <p:cNvPr id="4" name="Oval 3"/>
          <p:cNvSpPr/>
          <p:nvPr/>
        </p:nvSpPr>
        <p:spPr>
          <a:xfrm>
            <a:off x="1631380" y="1989139"/>
            <a:ext cx="8929239" cy="36721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639520" y="3068638"/>
            <a:ext cx="720100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vi-VN" altLang="en-US" b="1" i="1" u="sng">
                <a:latin typeface="Times New Roman" panose="02020603050405020304" pitchFamily="18" charset="0"/>
                <a:cs typeface="Times New Roman" panose="02020603050405020304" pitchFamily="18" charset="0"/>
              </a:rPr>
              <a:t>Cơ sở hạ tầng</a:t>
            </a:r>
            <a:r>
              <a:rPr lang="vi-VN" altLang="en-US" b="1" u="sng">
                <a:latin typeface="Times New Roman" panose="02020603050405020304" pitchFamily="18" charset="0"/>
                <a:cs typeface="Times New Roman" panose="02020603050405020304" pitchFamily="18" charset="0"/>
              </a:rPr>
              <a:t> </a:t>
            </a:r>
            <a:r>
              <a:rPr lang="vi-VN" altLang="en-US">
                <a:latin typeface="Times New Roman" panose="02020603050405020304" pitchFamily="18" charset="0"/>
                <a:cs typeface="Times New Roman" panose="02020603050405020304" pitchFamily="18" charset="0"/>
              </a:rPr>
              <a:t>l</a:t>
            </a:r>
            <a:r>
              <a:rPr lang="vi-VN" altLang="en-US">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a:latin typeface="Times New Roman" panose="02020603050405020304" pitchFamily="18" charset="0"/>
                <a:cs typeface="Times New Roman" panose="02020603050405020304" pitchFamily="18" charset="0"/>
              </a:rPr>
              <a:t> to</a:t>
            </a:r>
            <a:r>
              <a:rPr lang="vi-VN" altLang="en-US">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a:latin typeface="Times New Roman" panose="02020603050405020304" pitchFamily="18" charset="0"/>
                <a:cs typeface="Times New Roman" panose="02020603050405020304" pitchFamily="18" charset="0"/>
              </a:rPr>
              <a:t>n bộ những quan hệ sản xuất hợp th</a:t>
            </a:r>
            <a:r>
              <a:rPr lang="vi-VN" altLang="en-US">
                <a:latin typeface="Times New Roman" panose="02020603050405020304" pitchFamily="18" charset="0"/>
                <a:ea typeface="Times New Roman" panose="02020603050405020304" pitchFamily="18" charset="0"/>
                <a:cs typeface="Times New Roman" panose="02020603050405020304" pitchFamily="18" charset="0"/>
              </a:rPr>
              <a:t>à</a:t>
            </a:r>
            <a:r>
              <a:rPr lang="vi-VN" altLang="en-US">
                <a:latin typeface="Times New Roman" panose="02020603050405020304" pitchFamily="18" charset="0"/>
                <a:cs typeface="Times New Roman" panose="02020603050405020304" pitchFamily="18" charset="0"/>
              </a:rPr>
              <a:t>nh cơ cấu kinh tế của một hình thái kinh tế- xã hội nhất định</a:t>
            </a:r>
            <a:r>
              <a:rPr lang="en-US" altLang="en-US">
                <a:latin typeface="Times New Roman" panose="02020603050405020304" pitchFamily="18" charset="0"/>
                <a:cs typeface="Times New Roman" panose="02020603050405020304" pitchFamily="18" charset="0"/>
              </a:rPr>
              <a:t>.</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4758087"/>
      </p:ext>
    </p:extLst>
  </p:cSld>
  <p:clrMapOvr>
    <a:masterClrMapping/>
  </p:clrMapOvr>
  <p:transition>
    <p:wedg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911225" y="836613"/>
            <a:ext cx="108013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b="1" i="1">
                <a:solidFill>
                  <a:srgbClr val="0070C0"/>
                </a:solidFill>
                <a:latin typeface="Times New Roman" panose="02020603050405020304" pitchFamily="18" charset="0"/>
                <a:cs typeface="Times New Roman" panose="02020603050405020304" pitchFamily="18" charset="0"/>
              </a:rPr>
              <a:t> </a:t>
            </a:r>
            <a:r>
              <a:rPr lang="vi-VN" altLang="en-US" b="1" i="1">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b="1" i="1">
                <a:solidFill>
                  <a:srgbClr val="0070C0"/>
                </a:solidFill>
                <a:latin typeface="Times New Roman" panose="02020603050405020304" pitchFamily="18" charset="0"/>
                <a:ea typeface="Times New Roman" panose="02020603050405020304" pitchFamily="18" charset="0"/>
              </a:rPr>
              <a:t>à</a:t>
            </a:r>
            <a:r>
              <a:rPr lang="vi-VN" altLang="en-US" b="1" i="1">
                <a:solidFill>
                  <a:srgbClr val="0070C0"/>
                </a:solidFill>
                <a:latin typeface="Times New Roman" panose="02020603050405020304" pitchFamily="18" charset="0"/>
                <a:cs typeface="Times New Roman" panose="02020603050405020304" pitchFamily="18" charset="0"/>
              </a:rPr>
              <a:t> kiến trúc thượng tầng</a:t>
            </a:r>
            <a:endParaRPr lang="en-US" altLang="en-US" sz="3200">
              <a:solidFill>
                <a:srgbClr val="0000FF"/>
              </a:solidFill>
              <a:latin typeface="Times New Roman" panose="02020603050405020304" pitchFamily="18" charset="0"/>
              <a:cs typeface="Times New Roman" panose="02020603050405020304" pitchFamily="18" charset="0"/>
            </a:endParaRPr>
          </a:p>
        </p:txBody>
      </p:sp>
      <p:sp>
        <p:nvSpPr>
          <p:cNvPr id="4" name="Oval 3"/>
          <p:cNvSpPr/>
          <p:nvPr/>
        </p:nvSpPr>
        <p:spPr>
          <a:xfrm>
            <a:off x="1631380" y="1989139"/>
            <a:ext cx="8929239" cy="367217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135450" y="3068638"/>
            <a:ext cx="770507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vi-VN" sz="2400" b="1" i="1" u="sng">
                <a:latin typeface="Times New Roman" panose="02020603050405020304" pitchFamily="18" charset="0"/>
                <a:cs typeface="Times New Roman" panose="02020603050405020304" pitchFamily="18" charset="0"/>
              </a:rPr>
              <a:t>Kiến trúc thượng tầng</a:t>
            </a:r>
            <a:r>
              <a:rPr lang="vi-VN" sz="2400" b="1" u="sng">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l</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to</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n bộ những quan điểm tư tưởng chính trị pháp quyền, đạo đức, nghệ thuật, tôn giáo, triết học... v</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những thiết chế tương ứng như nh</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nước, đảng phái, giáo hội, các tổ chức quần chúng..., được hình th</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nh trên cơ sở hạ tầng nhất định v</a:t>
            </a:r>
            <a:r>
              <a:rPr lang="vi-VN" sz="2400">
                <a:latin typeface="Times New Roman" panose="02020603050405020304" pitchFamily="18" charset="0"/>
                <a:ea typeface="Times New Roman" panose="02020603050405020304" pitchFamily="18" charset="0"/>
                <a:cs typeface="Times New Roman" panose="02020603050405020304" pitchFamily="18" charset="0"/>
              </a:rPr>
              <a:t>à</a:t>
            </a:r>
            <a:r>
              <a:rPr lang="vi-VN" sz="2400">
                <a:latin typeface="Times New Roman" panose="02020603050405020304" pitchFamily="18" charset="0"/>
                <a:cs typeface="Times New Roman" panose="02020603050405020304" pitchFamily="18" charset="0"/>
              </a:rPr>
              <a:t> phản ánh cơ sở hạ tầng đó</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946280"/>
      </p:ext>
    </p:extLst>
  </p:cSld>
  <p:clrMapOvr>
    <a:masterClrMapping/>
  </p:clrMapOvr>
  <p:transition>
    <p:wedg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954558454"/>
              </p:ext>
            </p:extLst>
          </p:nvPr>
        </p:nvGraphicFramePr>
        <p:xfrm>
          <a:off x="303530" y="1825624"/>
          <a:ext cx="11658600" cy="45557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991330407"/>
      </p:ext>
    </p:extLst>
  </p:cSld>
  <p:clrMapOvr>
    <a:masterClrMapping/>
  </p:clrMapOvr>
  <p:transition spd="slow">
    <p:circl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4053789084"/>
              </p:ext>
            </p:extLst>
          </p:nvPr>
        </p:nvGraphicFramePr>
        <p:xfrm>
          <a:off x="303530" y="1825624"/>
          <a:ext cx="11658600" cy="45557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257611990"/>
      </p:ext>
    </p:extLst>
  </p:cSld>
  <p:clrMapOvr>
    <a:masterClrMapping/>
  </p:clrMapOvr>
  <p:transition spd="slow">
    <p:circl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extLst>
      <p:ext uri="{BB962C8B-B14F-4D97-AF65-F5344CB8AC3E}">
        <p14:creationId xmlns:p14="http://schemas.microsoft.com/office/powerpoint/2010/main" val="1570666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l">
              <a:defRPr/>
            </a:pPr>
            <a:r>
              <a:rPr lang="en-US" sz="2400" i="1" kern="0" dirty="0" smtClean="0">
                <a:latin typeface="Times New Roman" panose="02020603050405020304" pitchFamily="18" charset="0"/>
                <a:cs typeface="Times New Roman" panose="02020603050405020304" pitchFamily="18" charset="0"/>
              </a:rPr>
              <a:t>- </a:t>
            </a:r>
            <a:r>
              <a:rPr lang="en-US" sz="2400" i="1" kern="0" dirty="0" err="1" smtClean="0">
                <a:latin typeface="Times New Roman" panose="02020603050405020304" pitchFamily="18" charset="0"/>
                <a:cs typeface="Times New Roman" panose="02020603050405020304" pitchFamily="18" charset="0"/>
              </a:rPr>
              <a:t>Khái</a:t>
            </a:r>
            <a:r>
              <a:rPr lang="en-US" sz="2400" i="1" kern="0" dirty="0" smtClean="0">
                <a:latin typeface="Times New Roman" panose="02020603050405020304" pitchFamily="18" charset="0"/>
                <a:cs typeface="Times New Roman" panose="02020603050405020304" pitchFamily="18" charset="0"/>
              </a:rPr>
              <a:t> </a:t>
            </a:r>
            <a:r>
              <a:rPr lang="en-US" sz="2400" i="1" kern="0" dirty="0" err="1" smtClean="0">
                <a:latin typeface="Times New Roman" panose="02020603050405020304" pitchFamily="18" charset="0"/>
                <a:cs typeface="Times New Roman" panose="02020603050405020304" pitchFamily="18" charset="0"/>
              </a:rPr>
              <a:t>niệm</a:t>
            </a:r>
            <a:r>
              <a:rPr lang="en-US" sz="2400" i="1" kern="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rPr>
              <a:t>Hàng</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hóa</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là</a:t>
            </a:r>
            <a:r>
              <a:rPr lang="en-US" altLang="vi-VN" sz="2400" dirty="0" smtClean="0">
                <a:latin typeface="Times New Roman" panose="02020603050405020304" pitchFamily="18" charset="0"/>
              </a:rPr>
              <a:t> </a:t>
            </a:r>
            <a:r>
              <a:rPr lang="en-US" altLang="vi-VN" sz="2400" u="sng" dirty="0" err="1" smtClean="0">
                <a:latin typeface="Times New Roman" panose="02020603050405020304" pitchFamily="18" charset="0"/>
              </a:rPr>
              <a:t>sản</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phẩm</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của</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lao</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động</a:t>
            </a:r>
            <a:r>
              <a:rPr lang="en-US" altLang="vi-VN" sz="2400" dirty="0" smtClean="0">
                <a:latin typeface="Times New Roman" panose="02020603050405020304" pitchFamily="18" charset="0"/>
              </a:rPr>
              <a:t>, </a:t>
            </a:r>
            <a:r>
              <a:rPr lang="en-US" altLang="vi-VN" sz="2400" u="sng" dirty="0" err="1" smtClean="0">
                <a:latin typeface="Times New Roman" panose="02020603050405020304" pitchFamily="18" charset="0"/>
              </a:rPr>
              <a:t>thỏa</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mãn</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nhu</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cầu</a:t>
            </a:r>
            <a:r>
              <a:rPr lang="en-US" altLang="vi-VN" sz="2400" u="sng" dirty="0" smtClean="0">
                <a:latin typeface="Times New Roman" panose="02020603050405020304" pitchFamily="18" charset="0"/>
              </a:rPr>
              <a:t> </a:t>
            </a:r>
            <a:r>
              <a:rPr lang="en-US" altLang="vi-VN" sz="2400" dirty="0" err="1" smtClean="0">
                <a:latin typeface="Times New Roman" panose="02020603050405020304" pitchFamily="18" charset="0"/>
              </a:rPr>
              <a:t>nào</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đó</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của</a:t>
            </a:r>
            <a:r>
              <a:rPr lang="en-US" altLang="vi-VN" sz="2400" dirty="0" smtClean="0">
                <a:latin typeface="Times New Roman" panose="02020603050405020304" pitchFamily="18" charset="0"/>
              </a:rPr>
              <a:t> con </a:t>
            </a:r>
            <a:r>
              <a:rPr lang="en-US" altLang="vi-VN" sz="2400" dirty="0" err="1" smtClean="0">
                <a:latin typeface="Times New Roman" panose="02020603050405020304" pitchFamily="18" charset="0"/>
              </a:rPr>
              <a:t>người</a:t>
            </a:r>
            <a:r>
              <a:rPr lang="en-US" altLang="vi-VN" sz="2400" dirty="0" smtClean="0">
                <a:latin typeface="Times New Roman" panose="02020603050405020304" pitchFamily="18" charset="0"/>
              </a:rPr>
              <a:t>, </a:t>
            </a:r>
            <a:r>
              <a:rPr lang="en-US" altLang="vi-VN" sz="2400" dirty="0" err="1" smtClean="0">
                <a:latin typeface="Times New Roman" panose="02020603050405020304" pitchFamily="18" charset="0"/>
              </a:rPr>
              <a:t>thông</a:t>
            </a:r>
            <a:r>
              <a:rPr lang="en-US" altLang="vi-VN" sz="2400" dirty="0" smtClean="0">
                <a:latin typeface="Times New Roman" panose="02020603050405020304" pitchFamily="18" charset="0"/>
              </a:rPr>
              <a:t> qua </a:t>
            </a:r>
            <a:r>
              <a:rPr lang="en-US" altLang="vi-VN" sz="2400" u="sng" dirty="0" err="1" smtClean="0">
                <a:latin typeface="Times New Roman" panose="02020603050405020304" pitchFamily="18" charset="0"/>
              </a:rPr>
              <a:t>trao</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đổi</a:t>
            </a:r>
            <a:r>
              <a:rPr lang="en-US" altLang="vi-VN" sz="2400" u="sng" dirty="0" smtClean="0">
                <a:latin typeface="Times New Roman" panose="02020603050405020304" pitchFamily="18" charset="0"/>
              </a:rPr>
              <a:t> </a:t>
            </a:r>
            <a:r>
              <a:rPr lang="en-US" altLang="vi-VN" sz="2400" u="sng" dirty="0" err="1" smtClean="0">
                <a:latin typeface="Times New Roman" panose="02020603050405020304" pitchFamily="18" charset="0"/>
              </a:rPr>
              <a:t>mua</a:t>
            </a:r>
            <a:r>
              <a:rPr lang="en-US" altLang="vi-VN" sz="2400" u="sng" dirty="0" smtClean="0">
                <a:latin typeface="Times New Roman" panose="02020603050405020304" pitchFamily="18" charset="0"/>
              </a:rPr>
              <a:t> – </a:t>
            </a:r>
            <a:r>
              <a:rPr lang="en-US" altLang="vi-VN" sz="2400" u="sng" dirty="0" err="1" smtClean="0">
                <a:latin typeface="Times New Roman" panose="02020603050405020304" pitchFamily="18" charset="0"/>
              </a:rPr>
              <a:t>bán</a:t>
            </a:r>
            <a:r>
              <a:rPr lang="en-US" altLang="vi-VN" sz="2400" dirty="0" smtClean="0">
                <a:latin typeface="Times New Roman" panose="02020603050405020304" pitchFamily="18" charset="0"/>
              </a:rPr>
              <a:t>.</a:t>
            </a:r>
            <a:endParaRPr lang="en-US" altLang="vi-VN" sz="2400" dirty="0" smtClean="0">
              <a:solidFill>
                <a:srgbClr val="660033"/>
              </a:solidFill>
              <a:latin typeface="Times New Roman" panose="02020603050405020304" pitchFamily="18" charset="0"/>
            </a:endParaRPr>
          </a:p>
          <a:p>
            <a:pPr algn="l">
              <a:defRPr/>
            </a:pPr>
            <a:endParaRPr lang="en-US" altLang="en-US" sz="2400" u="sng" kern="0" dirty="0">
              <a:latin typeface="Times New Roman" panose="02020603050405020304" pitchFamily="18" charset="0"/>
              <a:cs typeface="Times New Roman" panose="02020603050405020304" pitchFamily="18" charset="0"/>
            </a:endParaRPr>
          </a:p>
        </p:txBody>
      </p:sp>
      <p:pic>
        <p:nvPicPr>
          <p:cNvPr id="162818" name="Picture 2" descr="Tấp nập chợ hoa ngày cận T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00338"/>
            <a:ext cx="54006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807724"/>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nodeType="withEffect">
                                  <p:stCondLst>
                                    <p:cond delay="0"/>
                                  </p:stCondLst>
                                  <p:childTnLst>
                                    <p:set>
                                      <p:cBhvr>
                                        <p:cTn id="14" dur="1" fill="hold">
                                          <p:stCondLst>
                                            <p:cond delay="0"/>
                                          </p:stCondLst>
                                        </p:cTn>
                                        <p:tgtEl>
                                          <p:spTgt spid="162818"/>
                                        </p:tgtEl>
                                        <p:attrNameLst>
                                          <p:attrName>style.visibility</p:attrName>
                                        </p:attrNameLst>
                                      </p:cBhvr>
                                      <p:to>
                                        <p:strVal val="visible"/>
                                      </p:to>
                                    </p:set>
                                    <p:animEffect transition="in" filter="barn(inVertical)">
                                      <p:cBhvr>
                                        <p:cTn id="15" dur="500"/>
                                        <p:tgtEl>
                                          <p:spTgt spid="162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0723"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60483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sử</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thoả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168962" name="Picture 2" descr="Giá lúa tiếp tục nhích lên và dự báo tăng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263" y="1628775"/>
            <a:ext cx="532923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495570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168962"/>
                                        </p:tgtEl>
                                        <p:attrNameLst>
                                          <p:attrName>style.visibility</p:attrName>
                                        </p:attrNameLst>
                                      </p:cBhvr>
                                      <p:to>
                                        <p:strVal val="visible"/>
                                      </p:to>
                                    </p:set>
                                    <p:animEffect transition="in" filter="wipe(down)">
                                      <p:cBhvr>
                                        <p:cTn id="10" dur="500"/>
                                        <p:tgtEl>
                                          <p:spTgt spid="168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pic>
        <p:nvPicPr>
          <p:cNvPr id="31747"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Title 1"/>
          <p:cNvSpPr>
            <a:spLocks noGrp="1"/>
          </p:cNvSpPr>
          <p:nvPr>
            <p:ph type="title"/>
          </p:nvPr>
        </p:nvSpPr>
        <p:spPr>
          <a:xfrm>
            <a:off x="982663" y="1844675"/>
            <a:ext cx="4968875" cy="936625"/>
          </a:xfrm>
          <a:ln w="28575">
            <a:solidFill>
              <a:schemeClr val="tx1"/>
            </a:solidFill>
            <a:miter lim="800000"/>
            <a:headEnd/>
            <a:tailEnd/>
          </a:ln>
        </p:spPr>
        <p:txBody>
          <a:bodyPr/>
          <a:lstStyle/>
          <a:p>
            <a:r>
              <a:rPr lang="en-US" altLang="en-US" sz="2400" b="1" smtClean="0">
                <a:latin typeface="Times New Roman" panose="02020603050405020304" pitchFamily="18" charset="0"/>
                <a:cs typeface="Times New Roman" panose="02020603050405020304" pitchFamily="18" charset="0"/>
              </a:rPr>
              <a:t>Hàng hóa (A) = Hàng hoá (B)</a:t>
            </a:r>
            <a:endParaRPr lang="en-US" altLang="en-US" sz="2400" smtClean="0">
              <a:latin typeface="Times New Roman" panose="02020603050405020304" pitchFamily="18" charset="0"/>
              <a:cs typeface="Times New Roman" panose="02020603050405020304" pitchFamily="18" charset="0"/>
            </a:endParaRPr>
          </a:p>
        </p:txBody>
      </p:sp>
      <p:sp>
        <p:nvSpPr>
          <p:cNvPr id="5" name="Title 1"/>
          <p:cNvSpPr txBox="1">
            <a:spLocks/>
          </p:cNvSpPr>
          <p:nvPr/>
        </p:nvSpPr>
        <p:spPr bwMode="auto">
          <a:xfrm>
            <a:off x="1055688" y="2997200"/>
            <a:ext cx="5112322" cy="93587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defRPr/>
            </a:pPr>
            <a:r>
              <a:rPr lang="en-US" altLang="en-US" sz="2400" b="1" kern="0" dirty="0" err="1" smtClean="0">
                <a:latin typeface="Times New Roman" panose="02020603050405020304" pitchFamily="18" charset="0"/>
                <a:cs typeface="Times New Roman" panose="02020603050405020304" pitchFamily="18" charset="0"/>
              </a:rPr>
              <a:t>Cơ</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sở</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chung</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Hao</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phí</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lao</a:t>
            </a:r>
            <a:r>
              <a:rPr lang="en-US" altLang="en-US" sz="2400" b="1" kern="0" dirty="0" smtClean="0">
                <a:latin typeface="Times New Roman" panose="02020603050405020304" pitchFamily="18" charset="0"/>
                <a:cs typeface="Times New Roman" panose="02020603050405020304" pitchFamily="18" charset="0"/>
              </a:rPr>
              <a:t> </a:t>
            </a:r>
            <a:r>
              <a:rPr lang="en-US" altLang="en-US" sz="2400" b="1" kern="0" dirty="0" err="1" smtClean="0">
                <a:latin typeface="Times New Roman" panose="02020603050405020304" pitchFamily="18" charset="0"/>
                <a:cs typeface="Times New Roman" panose="02020603050405020304" pitchFamily="18" charset="0"/>
              </a:rPr>
              <a:t>động</a:t>
            </a:r>
            <a:endParaRPr lang="en-US" altLang="en-US" sz="2400" kern="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610867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2771"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1728788"/>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l">
              <a:buFontTx/>
              <a:buChar char="-"/>
              <a:defRPr/>
            </a:pPr>
            <a:r>
              <a:rPr lang="en-US" sz="2400" dirty="0" smtClean="0">
                <a:latin typeface="Times New Roman" panose="02020603050405020304" pitchFamily="18" charset="0"/>
                <a:cs typeface="Times New Roman" panose="02020603050405020304" pitchFamily="18" charset="0"/>
              </a:rPr>
              <a:t>Hai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l">
              <a:defRPr/>
            </a:pPr>
            <a:r>
              <a:rPr lang="en-US" altLang="en-US" sz="2400" kern="0" dirty="0" smtClean="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Giá</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trị</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của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hàng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endParaRPr lang="en-US" altLang="en-US" sz="2400" kern="0" dirty="0">
              <a:latin typeface="Times New Roman" panose="02020603050405020304" pitchFamily="18" charset="0"/>
              <a:cs typeface="Times New Roman" panose="02020603050405020304" pitchFamily="18" charset="0"/>
            </a:endParaRPr>
          </a:p>
        </p:txBody>
      </p:sp>
      <p:pic>
        <p:nvPicPr>
          <p:cNvPr id="32773" name="Picture 4" descr="Nền kinh tế trao đổi hiện vật là gì? Những hạn chế của nền kinh tế trao đổi  hiện v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557338"/>
            <a:ext cx="54737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851734"/>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3795"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Quy luật giá trị</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algn="just">
              <a:defRPr/>
            </a:pPr>
            <a:r>
              <a:rPr lang="pt-BR" sz="2400" dirty="0" smtClean="0">
                <a:latin typeface="Times New Roman" panose="02020603050405020304" pitchFamily="18" charset="0"/>
                <a:cs typeface="Times New Roman" panose="02020603050405020304" pitchFamily="18" charset="0"/>
              </a:rPr>
              <a:t>- Ở </a:t>
            </a:r>
            <a:r>
              <a:rPr lang="pt-BR" sz="2400" dirty="0">
                <a:latin typeface="Times New Roman" panose="02020603050405020304" pitchFamily="18" charset="0"/>
                <a:cs typeface="Times New Roman" panose="02020603050405020304" pitchFamily="18" charset="0"/>
              </a:rPr>
              <a:t>đâu có sản xuất và trao đổi hàng hoá thì ở đó có sự tồn tại và phát huy tác dụng của quy luật giá trị. </a:t>
            </a:r>
            <a:endParaRPr lang="en-US" altLang="en-US" sz="2400" u="sng" kern="0" dirty="0">
              <a:latin typeface="Times New Roman" panose="02020603050405020304" pitchFamily="18" charset="0"/>
              <a:cs typeface="Times New Roman" panose="02020603050405020304" pitchFamily="18" charset="0"/>
            </a:endParaRPr>
          </a:p>
        </p:txBody>
      </p:sp>
      <p:pic>
        <p:nvPicPr>
          <p:cNvPr id="8" name="Picture 2" descr="Tả Cánh đồng Lúa Chín Vào Buổi Sáng - Cánh đồng Lú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525" y="2708275"/>
            <a:ext cx="5545138"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318657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Nội</a:t>
            </a:r>
            <a:r>
              <a:rPr lang="en-US" sz="3200" b="1" i="1" dirty="0" smtClean="0">
                <a:solidFill>
                  <a:srgbClr val="0000FF"/>
                </a:solidFill>
                <a:latin typeface="Times New Roman" panose="02020603050405020304" pitchFamily="18" charset="0"/>
                <a:cs typeface="Times New Roman" panose="02020603050405020304" pitchFamily="18" charset="0"/>
              </a:rPr>
              <a:t> dung </a:t>
            </a:r>
            <a:r>
              <a:rPr lang="en-US" sz="3200" b="1" i="1" dirty="0" err="1" smtClean="0">
                <a:solidFill>
                  <a:srgbClr val="0000FF"/>
                </a:solidFill>
                <a:latin typeface="Times New Roman" panose="02020603050405020304" pitchFamily="18" charset="0"/>
                <a:cs typeface="Times New Roman" panose="02020603050405020304" pitchFamily="18" charset="0"/>
              </a:rPr>
              <a:t>của</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quy</a:t>
            </a:r>
            <a:r>
              <a:rPr lang="en-US" sz="3200" b="1" i="1" dirty="0" smtClean="0">
                <a:solidFill>
                  <a:srgbClr val="0000FF"/>
                </a:solidFill>
                <a:latin typeface="Times New Roman" panose="02020603050405020304" pitchFamily="18" charset="0"/>
                <a:cs typeface="Times New Roman" panose="02020603050405020304" pitchFamily="18" charset="0"/>
              </a:rPr>
              <a:t> </a:t>
            </a:r>
            <a:r>
              <a:rPr lang="en-US" sz="3200" b="1" i="1" dirty="0" err="1" smtClean="0">
                <a:solidFill>
                  <a:srgbClr val="0000FF"/>
                </a:solidFill>
                <a:latin typeface="Times New Roman" panose="02020603050405020304" pitchFamily="18" charset="0"/>
                <a:cs typeface="Times New Roman" panose="02020603050405020304" pitchFamily="18" charset="0"/>
              </a:rPr>
              <a:t>luật</a:t>
            </a:r>
            <a:r>
              <a:rPr lang="en-US" sz="3200" b="1" i="1" dirty="0" smtClean="0">
                <a:solidFill>
                  <a:srgbClr val="0000FF"/>
                </a:solidFill>
                <a:latin typeface="Times New Roman" panose="02020603050405020304" pitchFamily="18" charset="0"/>
                <a:cs typeface="Times New Roman" panose="02020603050405020304" pitchFamily="18" charset="0"/>
              </a:rPr>
              <a:t> </a:t>
            </a:r>
            <a:endParaRPr lang="en-US" sz="3200" b="1" i="1" dirty="0">
              <a:solidFill>
                <a:srgbClr val="0000FF"/>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335200" y="1825625"/>
            <a:ext cx="11018600" cy="4351338"/>
          </a:xfrm>
        </p:spPr>
        <p:txBody>
          <a:bodyPr/>
          <a:lstStyle/>
          <a:p>
            <a:pPr algn="just"/>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sản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xuất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v</a:t>
            </a:r>
            <a:r>
              <a:rPr lang="en-US" altLang="en-US" sz="2400" dirty="0" err="1">
                <a:latin typeface="Times New Roman" panose="02020603050405020304" pitchFamily="18" charset="0"/>
                <a:ea typeface="Arial" panose="020B0604020202020204" pitchFamily="34" charset="0"/>
              </a:rPr>
              <a:t>à</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trao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đổi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a:t>
            </a:r>
            <a:r>
              <a:rPr lang="en-US" altLang="en-US" sz="2400" dirty="0" err="1">
                <a:latin typeface="Times New Roman" panose="02020603050405020304" pitchFamily="18" charset="0"/>
                <a:ea typeface="Arial" panose="020B0604020202020204" pitchFamily="34" charset="0"/>
              </a:rPr>
              <a:t>à</a:t>
            </a:r>
            <a:r>
              <a:rPr lang="en-US" altLang="en-US" sz="2400" dirty="0" err="1">
                <a:latin typeface="Times New Roman" panose="02020603050405020304" pitchFamily="18" charset="0"/>
                <a:cs typeface="Arial" panose="020B0604020202020204" pitchFamily="34" charset="0"/>
              </a:rPr>
              <a:t>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hóa</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dựa</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trên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cơ</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sở</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hao</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phí</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lao</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động</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xã</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hội</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cần</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thiết</a:t>
            </a:r>
            <a:endParaRPr lang="en-US" altLang="en-US" sz="2400" i="1" dirty="0" smtClean="0">
              <a:latin typeface="Times New Roman" panose="02020603050405020304" pitchFamily="18" charset="0"/>
              <a:cs typeface="Arial" panose="020B0604020202020204" pitchFamily="34" charset="0"/>
            </a:endParaRPr>
          </a:p>
          <a:p>
            <a:pPr lvl="0" algn="just"/>
            <a:r>
              <a:rPr lang="en-US" altLang="en-US" sz="2400" dirty="0" err="1">
                <a:latin typeface="Times New Roman" panose="02020603050405020304" pitchFamily="18" charset="0"/>
                <a:cs typeface="Arial" panose="020B0604020202020204" pitchFamily="34" charset="0"/>
              </a:rPr>
              <a:t>Yêu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cầu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sản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xuất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đòi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hỏi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giá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biệt</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luôn</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luôn</a:t>
            </a:r>
            <a:r>
              <a:rPr lang="en-US" altLang="en-US" sz="2400" dirty="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thấp</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hơn</a:t>
            </a:r>
            <a:r>
              <a:rPr lang="en-US" altLang="en-US" sz="2400" i="1" dirty="0" smtClean="0">
                <a:latin typeface="Times New Roman" panose="02020603050405020304" pitchFamily="18" charset="0"/>
                <a:cs typeface="Arial" panose="020B0604020202020204" pitchFamily="34" charset="0"/>
              </a:rPr>
              <a:t> </a:t>
            </a:r>
            <a:r>
              <a:rPr lang="en-US" altLang="en-US" sz="2400" dirty="0" smtClean="0">
                <a:latin typeface="Times New Roman" panose="02020603050405020304" pitchFamily="18" charset="0"/>
                <a:cs typeface="Arial" panose="020B0604020202020204" pitchFamily="34" charset="0"/>
              </a:rPr>
              <a:t>so </a:t>
            </a:r>
            <a:r>
              <a:rPr lang="en-US" altLang="en-US" sz="2400" dirty="0" err="1">
                <a:latin typeface="Times New Roman" panose="02020603050405020304" pitchFamily="18" charset="0"/>
                <a:cs typeface="Arial" panose="020B0604020202020204" pitchFamily="34" charset="0"/>
              </a:rPr>
              <a:t>với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giá</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xã</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hội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v</a:t>
            </a:r>
            <a:r>
              <a:rPr lang="en-US" altLang="en-US" sz="2400" dirty="0" err="1">
                <a:latin typeface="Times New Roman" panose="02020603050405020304" pitchFamily="18" charset="0"/>
                <a:ea typeface="Arial" panose="020B0604020202020204" pitchFamily="34" charset="0"/>
              </a:rPr>
              <a:t>à</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không</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được</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vượt</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quá</a:t>
            </a:r>
            <a:r>
              <a:rPr lang="en-US" altLang="en-US" sz="2400" i="1" dirty="0" smtClean="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giá</a:t>
            </a:r>
            <a:r>
              <a:rPr lang="en-US" altLang="en-US" sz="2400" dirty="0" smtClean="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trị</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xã</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hội</a:t>
            </a:r>
            <a:r>
              <a:rPr lang="en-US" altLang="en-US" sz="2400" dirty="0">
                <a:latin typeface="Times New Roman" panose="02020603050405020304" pitchFamily="18" charset="0"/>
                <a:cs typeface="Arial" panose="020B0604020202020204" pitchFamily="34" charset="0"/>
              </a:rPr>
              <a:t>. </a:t>
            </a:r>
            <a:endParaRPr lang="en-US" altLang="en-US" sz="2400" dirty="0" smtClean="0">
              <a:latin typeface="Times New Roman" panose="02020603050405020304" pitchFamily="18" charset="0"/>
              <a:cs typeface="Arial" panose="020B0604020202020204" pitchFamily="34" charset="0"/>
            </a:endParaRPr>
          </a:p>
          <a:p>
            <a:pPr lvl="0" algn="just"/>
            <a:r>
              <a:rPr lang="en-US" altLang="en-US" sz="2400" dirty="0" err="1">
                <a:latin typeface="Times New Roman" panose="02020603050405020304" pitchFamily="18" charset="0"/>
                <a:cs typeface="Arial" panose="020B0604020202020204" pitchFamily="34" charset="0"/>
              </a:rPr>
              <a:t>Yêu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cầu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trong</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trao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đổi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lưu</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thông</a:t>
            </a:r>
            <a:r>
              <a:rPr lang="en-US" altLang="en-US" sz="2400" dirty="0">
                <a:latin typeface="Times New Roman" panose="02020603050405020304" pitchFamily="18" charset="0"/>
                <a:cs typeface="Arial" panose="020B0604020202020204" pitchFamily="34" charset="0"/>
              </a:rPr>
              <a:t> HH </a:t>
            </a:r>
            <a:r>
              <a:rPr lang="en-US" altLang="en-US" sz="2400" dirty="0" err="1">
                <a:latin typeface="Times New Roman" panose="02020603050405020304" pitchFamily="18" charset="0"/>
                <a:cs typeface="Arial" panose="020B0604020202020204" pitchFamily="34" charset="0"/>
              </a:rPr>
              <a:t>phải</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đảm</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bảo</a:t>
            </a:r>
            <a:r>
              <a:rPr lang="en-US" altLang="en-US" sz="2400" dirty="0">
                <a:latin typeface="Times New Roman" panose="02020603050405020304" pitchFamily="18" charset="0"/>
                <a:cs typeface="Arial" panose="020B0604020202020204" pitchFamily="34" charset="0"/>
              </a:rPr>
              <a:t> </a:t>
            </a:r>
            <a:r>
              <a:rPr lang="en-US" altLang="en-US" sz="2400" dirty="0" err="1">
                <a:latin typeface="Times New Roman" panose="02020603050405020304" pitchFamily="18" charset="0"/>
                <a:cs typeface="Arial" panose="020B0604020202020204" pitchFamily="34" charset="0"/>
              </a:rPr>
              <a:t>nguyên</a:t>
            </a:r>
            <a:r>
              <a:rPr lang="en-US" altLang="en-US" sz="2400" dirty="0">
                <a:latin typeface="Times New Roman" panose="02020603050405020304" pitchFamily="18" charset="0"/>
                <a:cs typeface="Arial" panose="020B0604020202020204" pitchFamily="34" charset="0"/>
              </a:rPr>
              <a:t> </a:t>
            </a:r>
            <a:r>
              <a:rPr lang="en-US" altLang="en-US" sz="2400" dirty="0" err="1" smtClean="0">
                <a:latin typeface="Times New Roman" panose="02020603050405020304" pitchFamily="18" charset="0"/>
                <a:cs typeface="Arial" panose="020B0604020202020204" pitchFamily="34" charset="0"/>
              </a:rPr>
              <a:t>tắc</a:t>
            </a:r>
            <a:r>
              <a:rPr lang="en-US" altLang="en-US" sz="2400"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ngang</a:t>
            </a:r>
            <a:r>
              <a:rPr lang="en-US" altLang="en-US" sz="2400" i="1" dirty="0" smtClean="0">
                <a:latin typeface="Times New Roman" panose="02020603050405020304" pitchFamily="18" charset="0"/>
                <a:cs typeface="Arial" panose="020B0604020202020204" pitchFamily="34" charset="0"/>
              </a:rPr>
              <a:t> </a:t>
            </a:r>
            <a:r>
              <a:rPr lang="en-US" altLang="en-US" sz="2400" i="1" dirty="0" err="1" smtClean="0">
                <a:latin typeface="Times New Roman" panose="02020603050405020304" pitchFamily="18" charset="0"/>
                <a:cs typeface="Arial" panose="020B0604020202020204" pitchFamily="34" charset="0"/>
              </a:rPr>
              <a:t>giá</a:t>
            </a:r>
            <a:endParaRPr lang="en-US" altLang="en-US" sz="2400" i="1" dirty="0" smtClean="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37266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endParaRPr lang="en-US" sz="2400" b="1" i="1" kern="0" dirty="0">
              <a:latin typeface="Times New Roman" panose="02020603050405020304" pitchFamily="18" charset="0"/>
              <a:cs typeface="Times New Roman" panose="02020603050405020304" pitchFamily="18" charset="0"/>
            </a:endParaRPr>
          </a:p>
        </p:txBody>
      </p:sp>
      <p:sp>
        <p:nvSpPr>
          <p:cNvPr id="34819"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Quy luật giá trị</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5951538" y="2708275"/>
            <a:ext cx="5832475" cy="23050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just">
              <a:buFontTx/>
              <a:buChar char="-"/>
              <a:defRPr/>
            </a:pP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a:t>
            </a: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endParaRPr lang="en-US" sz="2400" dirty="0" smtClean="0">
              <a:latin typeface="Times New Roman" panose="02020603050405020304" pitchFamily="18" charset="0"/>
              <a:cs typeface="Times New Roman" panose="02020603050405020304" pitchFamily="18" charset="0"/>
            </a:endParaRP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KHKT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endParaRPr lang="en-US" sz="2400" dirty="0" smtClean="0">
              <a:latin typeface="Times New Roman" panose="02020603050405020304" pitchFamily="18" charset="0"/>
              <a:cs typeface="Times New Roman" panose="02020603050405020304" pitchFamily="18" charset="0"/>
            </a:endParaRPr>
          </a:p>
          <a:p>
            <a:pPr algn="just">
              <a:defRPr/>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giàu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nghèo</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l">
              <a:defRPr/>
            </a:pPr>
            <a:endParaRPr lang="en-US" altLang="en-US" sz="2400" u="sng" kern="0" dirty="0">
              <a:latin typeface="Times New Roman" panose="02020603050405020304" pitchFamily="18" charset="0"/>
              <a:cs typeface="Times New Roman" panose="02020603050405020304" pitchFamily="18" charset="0"/>
            </a:endParaRPr>
          </a:p>
        </p:txBody>
      </p:sp>
      <p:pic>
        <p:nvPicPr>
          <p:cNvPr id="172034" name="Picture 2" descr="Phát triển nông nghiệp ứng dụng công nghệ c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88" y="2700338"/>
            <a:ext cx="54006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89666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20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35843"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 sức lao động</a:t>
            </a:r>
            <a:endParaRPr lang="en-US" altLang="en-US" sz="240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bwMode="auto">
          <a:xfrm>
            <a:off x="479425" y="2708275"/>
            <a:ext cx="5832475" cy="17287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pt-BR" altLang="en-US" sz="2400">
                <a:solidFill>
                  <a:schemeClr val="tx2"/>
                </a:solidFill>
                <a:latin typeface="Times New Roman" panose="02020603050405020304" pitchFamily="18" charset="0"/>
                <a:cs typeface="Times New Roman" panose="02020603050405020304" pitchFamily="18" charset="0"/>
              </a:rPr>
              <a:t>-</a:t>
            </a:r>
            <a:r>
              <a:rPr lang="pt-BR" altLang="en-US" sz="4400">
                <a:solidFill>
                  <a:schemeClr val="tx2"/>
                </a:solidFill>
              </a:rPr>
              <a:t> </a:t>
            </a:r>
            <a:r>
              <a:rPr lang="pt-BR" altLang="en-US" sz="2400" i="1">
                <a:solidFill>
                  <a:schemeClr val="tx2"/>
                </a:solidFill>
                <a:latin typeface="Times New Roman" panose="02020603050405020304" pitchFamily="18" charset="0"/>
                <a:cs typeface="Times New Roman" panose="02020603050405020304" pitchFamily="18" charset="0"/>
              </a:rPr>
              <a:t>Khái niệm</a:t>
            </a:r>
            <a:r>
              <a:rPr lang="pt-BR" altLang="en-US" sz="2400">
                <a:solidFill>
                  <a:schemeClr val="tx2"/>
                </a:solidFill>
                <a:latin typeface="Times New Roman" panose="02020603050405020304" pitchFamily="18" charset="0"/>
                <a:cs typeface="Times New Roman" panose="02020603050405020304" pitchFamily="18" charset="0"/>
              </a:rPr>
              <a:t>: </a:t>
            </a:r>
            <a:r>
              <a:rPr lang="en-US" altLang="en-US" sz="2400">
                <a:solidFill>
                  <a:schemeClr val="tx2"/>
                </a:solidFill>
                <a:latin typeface="Times New Roman" panose="02020603050405020304" pitchFamily="18" charset="0"/>
                <a:cs typeface="Times New Roman" panose="02020603050405020304" pitchFamily="18" charset="0"/>
              </a:rPr>
              <a:t>Sức lao động là năng lực lao động của con người. Nó bao gồm thể lực, trí lực, kỹ năng của người lao động và được sử dụng trong quá trình lao động. </a:t>
            </a:r>
          </a:p>
        </p:txBody>
      </p:sp>
      <p:grpSp>
        <p:nvGrpSpPr>
          <p:cNvPr id="35845" name="Group 10"/>
          <p:cNvGrpSpPr>
            <a:grpSpLocks/>
          </p:cNvGrpSpPr>
          <p:nvPr/>
        </p:nvGrpSpPr>
        <p:grpSpPr bwMode="auto">
          <a:xfrm>
            <a:off x="6743700" y="1398588"/>
            <a:ext cx="5113338" cy="5202237"/>
            <a:chOff x="5638800" y="1371600"/>
            <a:chExt cx="3429000" cy="4297503"/>
          </a:xfrm>
        </p:grpSpPr>
        <p:pic>
          <p:nvPicPr>
            <p:cNvPr id="35846" name="Picture 43" descr="100trung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sp>
          <p:nvSpPr>
            <p:cNvPr id="35847" name="Rectangle 18"/>
            <p:cNvSpPr>
              <a:spLocks noChangeArrowheads="1"/>
            </p:cNvSpPr>
            <p:nvPr/>
          </p:nvSpPr>
          <p:spPr bwMode="auto">
            <a:xfrm>
              <a:off x="5638800" y="4677674"/>
              <a:ext cx="3429000" cy="991429"/>
            </a:xfrm>
            <a:prstGeom prst="rect">
              <a:avLst/>
            </a:prstGeom>
            <a:solidFill>
              <a:srgbClr val="FFFFCC"/>
            </a:solidFill>
            <a:ln w="9525">
              <a:solidFill>
                <a:schemeClr val="tx1"/>
              </a:solidFill>
              <a:miter lim="800000"/>
              <a:headEnd/>
              <a:tailEnd/>
            </a:ln>
            <a:effectLst>
              <a:outerShdw dist="107763" dir="2700000" algn="ctr" rotWithShape="0">
                <a:schemeClr val="bg2"/>
              </a:outerShdw>
            </a:effec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vi-VN" altLang="en-US" sz="2600" b="1">
                  <a:solidFill>
                    <a:srgbClr val="C00000"/>
                  </a:solidFill>
                  <a:latin typeface="Times New Roman" panose="02020603050405020304" pitchFamily="18" charset="0"/>
                  <a:cs typeface="Times New Roman" panose="02020603050405020304" pitchFamily="18" charset="0"/>
                </a:rPr>
                <a:t>Lao động l</a:t>
              </a:r>
              <a:r>
                <a:rPr lang="vi-VN" altLang="en-US" sz="2600" b="1">
                  <a:solidFill>
                    <a:srgbClr val="C00000"/>
                  </a:solidFill>
                  <a:latin typeface="Times New Roman" panose="02020603050405020304" pitchFamily="18" charset="0"/>
                  <a:ea typeface="Times New Roman" panose="02020603050405020304" pitchFamily="18" charset="0"/>
                </a:rPr>
                <a:t>à</a:t>
              </a:r>
              <a:r>
                <a:rPr lang="vi-VN" altLang="en-US" sz="2600" b="1">
                  <a:solidFill>
                    <a:srgbClr val="C00000"/>
                  </a:solidFill>
                  <a:latin typeface="Times New Roman" panose="02020603050405020304" pitchFamily="18" charset="0"/>
                  <a:cs typeface="Times New Roman" panose="02020603050405020304" pitchFamily="18" charset="0"/>
                </a:rPr>
                <a:t> sự vận dụng sức lao động vào quá tr</a:t>
              </a:r>
              <a:r>
                <a:rPr lang="en-US" altLang="en-US" sz="2600" b="1">
                  <a:solidFill>
                    <a:srgbClr val="C00000"/>
                  </a:solidFill>
                  <a:latin typeface="Times New Roman" panose="02020603050405020304" pitchFamily="18" charset="0"/>
                  <a:cs typeface="Times New Roman" panose="02020603050405020304" pitchFamily="18" charset="0"/>
                </a:rPr>
                <a:t>ì</a:t>
              </a:r>
              <a:r>
                <a:rPr lang="vi-VN" altLang="en-US" sz="2600" b="1">
                  <a:solidFill>
                    <a:srgbClr val="C00000"/>
                  </a:solidFill>
                  <a:latin typeface="Times New Roman" panose="02020603050405020304" pitchFamily="18" charset="0"/>
                  <a:cs typeface="Times New Roman" panose="02020603050405020304" pitchFamily="18" charset="0"/>
                </a:rPr>
                <a:t>nh sản xuất</a:t>
              </a:r>
            </a:p>
          </p:txBody>
        </p:sp>
      </p:grpSp>
    </p:spTree>
    <p:extLst>
      <p:ext uri="{BB962C8B-B14F-4D97-AF65-F5344CB8AC3E}">
        <p14:creationId xmlns:p14="http://schemas.microsoft.com/office/powerpoint/2010/main" val="31336552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600" b="1" i="1" kern="0" dirty="0" smtClean="0">
                <a:solidFill>
                  <a:srgbClr val="0000FF"/>
                </a:solidFill>
                <a:latin typeface="Times New Roman" panose="02020603050405020304" pitchFamily="18" charset="0"/>
                <a:cs typeface="Times New Roman" panose="02020603050405020304" pitchFamily="18" charset="0"/>
              </a:rPr>
              <a:t>2. </a:t>
            </a:r>
            <a:r>
              <a:rPr lang="en-US" sz="2600" b="1" i="1" kern="0" dirty="0" err="1" smtClean="0">
                <a:solidFill>
                  <a:srgbClr val="0000FF"/>
                </a:solidFill>
                <a:latin typeface="Times New Roman" panose="02020603050405020304" pitchFamily="18" charset="0"/>
                <a:cs typeface="Times New Roman" panose="02020603050405020304" pitchFamily="18" charset="0"/>
              </a:rPr>
              <a:t>Kinh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tế</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chính</a:t>
            </a:r>
            <a:r>
              <a:rPr lang="en-US" sz="2600" b="1" i="1" kern="0" dirty="0" smtClean="0">
                <a:solidFill>
                  <a:srgbClr val="0000FF"/>
                </a:solidFill>
                <a:latin typeface="Times New Roman" panose="02020603050405020304" pitchFamily="18" charset="0"/>
                <a:cs typeface="Times New Roman" panose="02020603050405020304" pitchFamily="18" charset="0"/>
              </a:rPr>
              <a:t> </a:t>
            </a:r>
            <a:r>
              <a:rPr lang="en-US" sz="2600" b="1" i="1" kern="0" dirty="0" err="1" smtClean="0">
                <a:solidFill>
                  <a:srgbClr val="0000FF"/>
                </a:solidFill>
                <a:latin typeface="Times New Roman" panose="02020603050405020304" pitchFamily="18" charset="0"/>
                <a:cs typeface="Times New Roman" panose="02020603050405020304" pitchFamily="18" charset="0"/>
              </a:rPr>
              <a:t>trị</a:t>
            </a:r>
            <a:endParaRPr 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altLang="en-US" sz="2600" dirty="0" smtClean="0">
                <a:latin typeface="Times New Roman" panose="02020603050405020304" pitchFamily="18" charset="0"/>
                <a:cs typeface="Times New Roman" panose="02020603050405020304" pitchFamily="18" charset="0"/>
              </a:rPr>
              <a:t>a. </a:t>
            </a:r>
            <a:r>
              <a:rPr lang="en-US" altLang="en-US" sz="2600" dirty="0" err="1" smtClean="0">
                <a:latin typeface="Times New Roman" panose="02020603050405020304" pitchFamily="18" charset="0"/>
                <a:cs typeface="Times New Roman" panose="02020603050405020304" pitchFamily="18" charset="0"/>
              </a:rPr>
              <a:t>Học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thuyết</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và</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giá</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trị</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thặng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dư</a:t>
            </a:r>
            <a:endParaRPr lang="en-US" sz="2400" b="1" i="1" kern="0" dirty="0">
              <a:latin typeface="Times New Roman" panose="02020603050405020304" pitchFamily="18" charset="0"/>
              <a:cs typeface="Times New Roman" panose="02020603050405020304" pitchFamily="18" charset="0"/>
            </a:endParaRPr>
          </a:p>
        </p:txBody>
      </p:sp>
      <p:sp>
        <p:nvSpPr>
          <p:cNvPr id="36867" name="Title 1"/>
          <p:cNvSpPr>
            <a:spLocks noGrp="1"/>
          </p:cNvSpPr>
          <p:nvPr>
            <p:ph type="title"/>
          </p:nvPr>
        </p:nvSpPr>
        <p:spPr>
          <a:xfrm>
            <a:off x="1416050" y="1557338"/>
            <a:ext cx="3671888"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smtClean="0">
                <a:latin typeface="Times New Roman" panose="02020603050405020304" pitchFamily="18" charset="0"/>
                <a:cs typeface="Times New Roman" panose="02020603050405020304" pitchFamily="18" charset="0"/>
              </a:rPr>
              <a:t>Hàng hóa sức lao động</a:t>
            </a:r>
            <a:endParaRPr lang="en-US" altLang="en-US" sz="2400" smtClean="0">
              <a:latin typeface="Times New Roman" panose="02020603050405020304" pitchFamily="18" charset="0"/>
              <a:cs typeface="Times New Roman" panose="02020603050405020304" pitchFamily="18" charset="0"/>
            </a:endParaRPr>
          </a:p>
        </p:txBody>
      </p:sp>
      <p:sp>
        <p:nvSpPr>
          <p:cNvPr id="7" name="Title 1">
            <a:extLst>
              <a:ext uri="{FF2B5EF4-FFF2-40B4-BE49-F238E27FC236}">
                <a16:creationId xmlns:a16="http://schemas.microsoft.com/office/drawing/2014/main" id="{978D8218-CD13-4FCA-B298-678F9EFFC239}"/>
              </a:ext>
            </a:extLst>
          </p:cNvPr>
          <p:cNvSpPr txBox="1">
            <a:spLocks/>
          </p:cNvSpPr>
          <p:nvPr/>
        </p:nvSpPr>
        <p:spPr bwMode="auto">
          <a:xfrm>
            <a:off x="479425" y="2708275"/>
            <a:ext cx="5832475" cy="2089150"/>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a:lstStyle>
          <a:p>
            <a:pPr marL="342900" indent="-342900" algn="just">
              <a:buFontTx/>
              <a:buChar char="-"/>
              <a:defRPr/>
            </a:pPr>
            <a:r>
              <a:rPr lang="en-US" sz="2400" i="1" dirty="0" smtClean="0">
                <a:latin typeface="Times New Roman" panose="02020603050405020304" pitchFamily="18" charset="0"/>
                <a:cs typeface="Times New Roman" panose="02020603050405020304" pitchFamily="18" charset="0"/>
              </a:rPr>
              <a:t>Hai </a:t>
            </a:r>
            <a:r>
              <a:rPr lang="en-US" sz="2400" i="1" dirty="0" err="1" smtClean="0">
                <a:latin typeface="Times New Roman" panose="02020603050405020304" pitchFamily="18" charset="0"/>
                <a:cs typeface="Times New Roman" panose="02020603050405020304" pitchFamily="18" charset="0"/>
              </a:rPr>
              <a:t>điều</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kiện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để</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sức</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lao</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động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trở</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thành</a:t>
            </a:r>
            <a:r>
              <a:rPr lang="en-US" sz="2400" i="1" dirty="0" smtClean="0">
                <a:latin typeface="Times New Roman" panose="02020603050405020304" pitchFamily="18" charset="0"/>
                <a:cs typeface="Times New Roman" panose="02020603050405020304" pitchFamily="18" charset="0"/>
              </a:rPr>
              <a:t> hang </a:t>
            </a:r>
            <a:r>
              <a:rPr lang="en-US" sz="2400" i="1" dirty="0" err="1" smtClean="0">
                <a:latin typeface="Times New Roman" panose="02020603050405020304" pitchFamily="18" charset="0"/>
                <a:cs typeface="Times New Roman" panose="02020603050405020304" pitchFamily="18" charset="0"/>
              </a:rPr>
              <a:t>hóa</a:t>
            </a:r>
            <a:r>
              <a:rPr lang="en-US" sz="2400" i="1" dirty="0" smtClean="0">
                <a:latin typeface="Times New Roman" panose="02020603050405020304" pitchFamily="18" charset="0"/>
                <a:cs typeface="Times New Roman" panose="02020603050405020304" pitchFamily="18" charset="0"/>
              </a:rPr>
              <a:t>:</a:t>
            </a:r>
          </a:p>
          <a:p>
            <a:pPr algn="just">
              <a:defRPr/>
            </a:pPr>
            <a:r>
              <a:rPr lang="en-US" sz="2400" i="1" dirty="0" smtClean="0">
                <a:latin typeface="Times New Roman" panose="02020603050405020304" pitchFamily="18" charset="0"/>
                <a:cs typeface="Times New Roman" panose="02020603050405020304" pitchFamily="18" charset="0"/>
              </a:rPr>
              <a:t>+ </a:t>
            </a:r>
            <a:r>
              <a:rPr lang="pt-BR" sz="2400" dirty="0">
                <a:latin typeface="Times New Roman" panose="02020603050405020304" pitchFamily="18" charset="0"/>
                <a:cs typeface="Times New Roman" panose="02020603050405020304" pitchFamily="18" charset="0"/>
              </a:rPr>
              <a:t>Người lao động tự do về thân thể, có quyền bán sức lao động của </a:t>
            </a:r>
            <a:r>
              <a:rPr lang="pt-BR" sz="2400" dirty="0" smtClean="0">
                <a:latin typeface="Times New Roman" panose="02020603050405020304" pitchFamily="18" charset="0"/>
                <a:cs typeface="Times New Roman" panose="02020603050405020304" pitchFamily="18" charset="0"/>
              </a:rPr>
              <a:t>mình</a:t>
            </a:r>
          </a:p>
          <a:p>
            <a:pPr algn="just">
              <a:defRPr/>
            </a:pPr>
            <a:r>
              <a:rPr lang="pt-BR" sz="2400" dirty="0" smtClean="0">
                <a:latin typeface="Times New Roman" panose="02020603050405020304" pitchFamily="18" charset="0"/>
                <a:cs typeface="Times New Roman" panose="02020603050405020304" pitchFamily="18" charset="0"/>
              </a:rPr>
              <a:t>+ Người lao động </a:t>
            </a:r>
            <a:r>
              <a:rPr lang="pt-BR" sz="2400" dirty="0">
                <a:latin typeface="Times New Roman" panose="02020603050405020304" pitchFamily="18" charset="0"/>
                <a:cs typeface="Times New Roman" panose="02020603050405020304" pitchFamily="18" charset="0"/>
              </a:rPr>
              <a:t>không có tư liệu sản xuất</a:t>
            </a:r>
            <a:endParaRPr lang="en-US" sz="2400" dirty="0">
              <a:latin typeface="Times New Roman" panose="02020603050405020304" pitchFamily="18" charset="0"/>
              <a:cs typeface="Times New Roman" panose="02020603050405020304" pitchFamily="18" charset="0"/>
            </a:endParaRPr>
          </a:p>
        </p:txBody>
      </p:sp>
      <p:pic>
        <p:nvPicPr>
          <p:cNvPr id="173058" name="Picture 2" descr="Lịch sử 10 Bài 32 - Cuộc cách mạng công nghiệp ở Châu Âu - aibennhayho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800" y="1700213"/>
            <a:ext cx="5337175"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163536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3058"/>
                                        </p:tgtEl>
                                        <p:attrNameLst>
                                          <p:attrName>style.visibility</p:attrName>
                                        </p:attrNameLst>
                                      </p:cBhvr>
                                      <p:to>
                                        <p:strVal val="visible"/>
                                      </p:to>
                                    </p:set>
                                    <p:anim calcmode="lin" valueType="num">
                                      <p:cBhvr additive="base">
                                        <p:cTn id="11" dur="500" fill="hold"/>
                                        <p:tgtEl>
                                          <p:spTgt spid="173058"/>
                                        </p:tgtEl>
                                        <p:attrNameLst>
                                          <p:attrName>ppt_x</p:attrName>
                                        </p:attrNameLst>
                                      </p:cBhvr>
                                      <p:tavLst>
                                        <p:tav tm="0">
                                          <p:val>
                                            <p:strVal val="#ppt_x"/>
                                          </p:val>
                                        </p:tav>
                                        <p:tav tm="100000">
                                          <p:val>
                                            <p:strVal val="#ppt_x"/>
                                          </p:val>
                                        </p:tav>
                                      </p:tavLst>
                                    </p:anim>
                                    <p:anim calcmode="lin" valueType="num">
                                      <p:cBhvr additive="base">
                                        <p:cTn id="12" dur="500" fill="hold"/>
                                        <p:tgtEl>
                                          <p:spTgt spid="173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smtClean="0"/>
              <a:t>	</a:t>
            </a:r>
            <a:r>
              <a:rPr lang="pt-BR" altLang="vi-VN" sz="2800" i="1" dirty="0" smtClean="0">
                <a:latin typeface="Times New Roman" panose="02020603050405020304" pitchFamily="18" charset="0"/>
                <a:cs typeface="Times New Roman" panose="02020603050405020304" pitchFamily="18" charset="0"/>
              </a:rPr>
              <a:t>Giá </a:t>
            </a:r>
            <a:r>
              <a:rPr lang="pt-BR" altLang="vi-VN" sz="2800" i="1" dirty="0">
                <a:latin typeface="Times New Roman" panose="02020603050405020304" pitchFamily="18" charset="0"/>
                <a:cs typeface="Times New Roman" panose="02020603050405020304" pitchFamily="18" charset="0"/>
              </a:rPr>
              <a:t>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smtClean="0">
                <a:latin typeface="Times New Roman" panose="02020603050405020304" pitchFamily="18" charset="0"/>
                <a:cs typeface="Times New Roman" panose="02020603050405020304" pitchFamily="18" charset="0"/>
              </a:rPr>
              <a:t> 	Giá </a:t>
            </a:r>
            <a:r>
              <a:rPr lang="pt-BR" altLang="vi-VN" i="1" dirty="0">
                <a:latin typeface="Times New Roman" panose="02020603050405020304" pitchFamily="18" charset="0"/>
                <a:cs typeface="Times New Roman" panose="02020603050405020304" pitchFamily="18" charset="0"/>
              </a:rPr>
              <a:t>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lớn hơn giá trị bản thân nó.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16829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Google Shape;188;p12"/>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315913"/>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 name="Google Shape;189;p12"/>
          <p:cNvSpPr>
            <a:spLocks noGrp="1"/>
          </p:cNvSpPr>
          <p:nvPr>
            <p:ph type="subTitle" idx="1"/>
          </p:nvPr>
        </p:nvSpPr>
        <p:spPr>
          <a:xfrm>
            <a:off x="352425" y="2060575"/>
            <a:ext cx="9128125" cy="2952750"/>
          </a:xfrm>
        </p:spPr>
        <p:txBody>
          <a:bodyPr lIns="121900" tIns="121900" rIns="121900" bIns="121900"/>
          <a:lstStyle/>
          <a:p>
            <a:pPr algn="justLow" eaLnBrk="1" hangingPunct="1">
              <a:defRPr/>
            </a:pPr>
            <a:r>
              <a:rPr lang="en-US" altLang="en-US" sz="2800" b="1" i="1" smtClean="0">
                <a:solidFill>
                  <a:schemeClr val="tx1"/>
                </a:solidFill>
                <a:latin typeface="Times New Roman" panose="02020603050405020304" pitchFamily="18" charset="0"/>
                <a:cs typeface="Times New Roman" panose="02020603050405020304" pitchFamily="18" charset="0"/>
              </a:rPr>
              <a:t>		</a:t>
            </a:r>
            <a:r>
              <a:rPr lang="en-US" sz="2800" smtClean="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 </a:t>
            </a:r>
            <a:r>
              <a:rPr lang="en-US" sz="280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 bộ phận của giá trị mới dôi ra ngoài giá trị sức lao động do công nhân làm thuê tạo ra và bị nhà tư bản chiếm không.</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43012" name="Google Shape;191;p12"/>
          <p:cNvSpPr txBox="1">
            <a:spLocks noChangeArrowheads="1"/>
          </p:cNvSpPr>
          <p:nvPr/>
        </p:nvSpPr>
        <p:spPr bwMode="auto">
          <a:xfrm>
            <a:off x="352425" y="596900"/>
            <a:ext cx="7399338"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90000"/>
              </a:lnSpc>
              <a:spcBef>
                <a:spcPct val="0"/>
              </a:spcBef>
              <a:buFontTx/>
              <a:buNone/>
            </a:pPr>
            <a:r>
              <a:rPr lang="vi-VN" altLang="en-US" sz="2400" b="1">
                <a:solidFill>
                  <a:srgbClr val="0000FF"/>
                </a:solidFill>
                <a:latin typeface="Calibri" panose="020F0502020204030204" pitchFamily="34" charset="0"/>
              </a:rPr>
              <a:t>GIÁ TRỊ THẶNG DƯ (m)</a:t>
            </a:r>
          </a:p>
        </p:txBody>
      </p:sp>
    </p:spTree>
    <p:extLst>
      <p:ext uri="{BB962C8B-B14F-4D97-AF65-F5344CB8AC3E}">
        <p14:creationId xmlns:p14="http://schemas.microsoft.com/office/powerpoint/2010/main" val="12778251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89"/>
                                        </p:tgtEl>
                                        <p:attrNameLst>
                                          <p:attrName>style.visibility</p:attrName>
                                        </p:attrNameLst>
                                      </p:cBhvr>
                                      <p:to>
                                        <p:strVal val="visible"/>
                                      </p:to>
                                    </p:set>
                                    <p:anim calcmode="lin" valueType="num">
                                      <p:cBhvr additive="base">
                                        <p:cTn id="7" dur="1000"/>
                                        <p:tgtEl>
                                          <p:spTgt spid="18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fontScale="90000"/>
          </a:bodyPr>
          <a:lstStyle/>
          <a:p>
            <a:r>
              <a:rPr lang="pt-BR" altLang="en-US" sz="2800" dirty="0" smtClean="0">
                <a:latin typeface="Times New Roman" panose="02020603050405020304" pitchFamily="18" charset="0"/>
                <a:cs typeface="Times New Roman" panose="02020603050405020304" pitchFamily="18" charset="0"/>
              </a:rPr>
              <a:t>	Bản </a:t>
            </a:r>
            <a:r>
              <a:rPr lang="pt-BR" altLang="en-US" sz="2800" dirty="0">
                <a:latin typeface="Times New Roman" panose="02020603050405020304" pitchFamily="18" charset="0"/>
                <a:cs typeface="Times New Roman" panose="02020603050405020304" pitchFamily="18" charset="0"/>
              </a:rPr>
              <a:t>chất của chủ nghĩa tư bản chính là quan hệ bóc lột của tư bản đối với công nhân làm thuê nhằm chiếm đoạt giá trị thặng dư</a:t>
            </a:r>
            <a:r>
              <a:rPr lang="vi-VN" altLang="en-US" sz="2800" dirty="0">
                <a:cs typeface="Times New Roman" panose="02020603050405020304" pitchFamily="18" charset="0"/>
              </a:rPr>
              <a:t/>
            </a:r>
            <a:br>
              <a:rPr lang="vi-VN" altLang="en-US" sz="2800" dirty="0">
                <a:cs typeface="Times New Roman" panose="02020603050405020304" pitchFamily="18" charset="0"/>
              </a:rPr>
            </a:br>
            <a:endParaRPr lang="en-US" altLang="en-US" sz="2800" dirty="0" smtClean="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591915"/>
      </p:ext>
    </p:extLst>
  </p:cSld>
  <p:clrMapOvr>
    <a:masterClrMapping/>
  </p:clrMapOvr>
  <p:transition spd="med">
    <p:pull dir="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r>
              <a:rPr lang="en-US" altLang="vi-VN" sz="2800" dirty="0"/>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a:bodyPr>
          <a:lstStyle/>
          <a:p>
            <a:pPr marL="0" indent="0" algn="just">
              <a:buNone/>
              <a:defRPr/>
            </a:pPr>
            <a:r>
              <a:rPr lang="pt-BR" sz="2800" dirty="0">
                <a:latin typeface="Times New Roman" pitchFamily="18" charset="0"/>
                <a:cs typeface="Times New Roman" pitchFamily="18" charset="0"/>
              </a:rPr>
              <a:t>- Học thuyết giá trị thặng dư đã </a:t>
            </a:r>
            <a:r>
              <a:rPr lang="pt-BR" sz="2800" u="sng" dirty="0">
                <a:latin typeface="Times New Roman" pitchFamily="18" charset="0"/>
                <a:cs typeface="Times New Roman" pitchFamily="18" charset="0"/>
              </a:rPr>
              <a:t>bóc trần bản chất của nền sản xuất tư bản chủ nghĩa</a:t>
            </a:r>
            <a:r>
              <a:rPr lang="pt-BR" sz="2800" dirty="0">
                <a:latin typeface="Times New Roman" pitchFamily="18" charset="0"/>
                <a:cs typeface="Times New Roman" pitchFamily="18" charset="0"/>
              </a:rPr>
              <a:t>; chứng minh khoa học về cách thức </a:t>
            </a:r>
            <a:r>
              <a:rPr lang="pt-BR" sz="2800" u="sng" dirty="0">
                <a:latin typeface="Times New Roman" pitchFamily="18" charset="0"/>
                <a:cs typeface="Times New Roman" pitchFamily="18" charset="0"/>
              </a:rPr>
              <a:t>bóc lột </a:t>
            </a:r>
            <a:r>
              <a:rPr lang="pt-BR" sz="2800" dirty="0">
                <a:latin typeface="Times New Roman" pitchFamily="18" charset="0"/>
                <a:cs typeface="Times New Roman" pitchFamily="18" charset="0"/>
              </a:rPr>
              <a:t>của giai cấp tư sản và luận chứng những mâu thuẫn nội tại của chủ nghĩa tư bản. </a:t>
            </a:r>
            <a:endParaRPr lang="en-US" sz="2800" dirty="0">
              <a:latin typeface="Times New Roman" pitchFamily="18" charset="0"/>
              <a:cs typeface="Times New Roman" pitchFamily="18" charset="0"/>
            </a:endParaRPr>
          </a:p>
          <a:p>
            <a:pPr marL="0" indent="0" algn="just">
              <a:buNone/>
              <a:defRPr/>
            </a:pPr>
            <a:r>
              <a:rPr lang="pt-BR" sz="2800" dirty="0">
                <a:latin typeface="Times New Roman" pitchFamily="18" charset="0"/>
                <a:cs typeface="Times New Roman" pitchFamily="18" charset="0"/>
              </a:rPr>
              <a:t>- Học thuyết giá trị thặng dư còn trang bị cho giai cấp công nhân và nhân dân lao động </a:t>
            </a:r>
            <a:r>
              <a:rPr lang="pt-BR" sz="2800" u="sng" dirty="0">
                <a:latin typeface="Times New Roman" pitchFamily="18" charset="0"/>
                <a:cs typeface="Times New Roman" pitchFamily="18" charset="0"/>
              </a:rPr>
              <a:t>công cụ nhận thức các quy luật kinh tế</a:t>
            </a:r>
            <a:r>
              <a:rPr lang="pt-BR" sz="2800"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sz="2800" u="sng" dirty="0">
                <a:latin typeface="Times New Roman" pitchFamily="18" charset="0"/>
                <a:cs typeface="Times New Roman" pitchFamily="18" charset="0"/>
              </a:rPr>
              <a:t>phục vụ cho sự nghiệp xây dựng xã hội mới, xã hội xã hội chủ nghĩa.</a:t>
            </a:r>
            <a:endParaRPr lang="en-US" sz="2800"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1403547"/>
      </p:ext>
    </p:extLst>
  </p:cSld>
  <p:clrMapOvr>
    <a:masterClrMapping/>
  </p:clrMapOvr>
  <p:transition>
    <p:wedg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Google Shape;205;p1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31416"/>
          <a:stretch>
            <a:fillRect/>
          </a:stretch>
        </p:blipFill>
        <p:spPr bwMode="auto">
          <a:xfrm>
            <a:off x="7464425" y="-47625"/>
            <a:ext cx="4725988" cy="690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 name="Google Shape;206;p14"/>
          <p:cNvSpPr>
            <a:spLocks noGrp="1"/>
          </p:cNvSpPr>
          <p:nvPr>
            <p:ph type="subTitle" idx="1"/>
          </p:nvPr>
        </p:nvSpPr>
        <p:spPr>
          <a:xfrm>
            <a:off x="190500" y="1484313"/>
            <a:ext cx="8353425" cy="4176712"/>
          </a:xfrm>
        </p:spPr>
        <p:txBody>
          <a:bodyPr lIns="121900" tIns="121900" rIns="121900" bIns="121900"/>
          <a:lstStyle/>
          <a:p>
            <a:pPr algn="just">
              <a:spcBef>
                <a:spcPct val="0"/>
              </a:spcBef>
              <a:spcAft>
                <a:spcPct val="0"/>
              </a:spcAft>
            </a:pPr>
            <a:r>
              <a:rPr lang="en-US" altLang="en-US" sz="2400" smtClean="0">
                <a:solidFill>
                  <a:srgbClr val="000000"/>
                </a:solidFill>
                <a:latin typeface="Times New Roman" panose="02020603050405020304" pitchFamily="18" charset="0"/>
                <a:cs typeface="Times New Roman" panose="02020603050405020304" pitchFamily="18" charset="0"/>
              </a:rPr>
              <a:t>		</a:t>
            </a:r>
            <a:r>
              <a:rPr lang="en-US" altLang="en-US" sz="2400" smtClean="0">
                <a:solidFill>
                  <a:schemeClr val="tx2"/>
                </a:solidFill>
                <a:latin typeface="Times New Roman" panose="02020603050405020304" pitchFamily="18" charset="0"/>
                <a:cs typeface="Times New Roman" panose="02020603050405020304" pitchFamily="18" charset="0"/>
              </a:rPr>
              <a:t>Là một tập đoàn xã hội ổn định, hình thành và phát triển cùng với quá trình phát triển của nền công nghiệp hiện đại, với nhịp độ phát triển của lực lượng sản xuất có tính chất xã hội hóa ngày càng cao; </a:t>
            </a:r>
            <a:r>
              <a:rPr lang="en-US" altLang="en-US" sz="2400" u="sng" smtClean="0">
                <a:solidFill>
                  <a:schemeClr val="tx2"/>
                </a:solidFill>
                <a:latin typeface="Times New Roman" panose="02020603050405020304" pitchFamily="18" charset="0"/>
                <a:cs typeface="Times New Roman" panose="02020603050405020304" pitchFamily="18" charset="0"/>
              </a:rPr>
              <a:t>là lực lượng lao động cơ bản tiên tiến trong các quy trình công nghệ, dịch vụ công nghiệp, trực tiếp hoặc gián tiếp tham gia vào quá trình sản xuất, tái sản xuất ra của cải vật chất và cải tạo các quan hệ xã hội; </a:t>
            </a:r>
            <a:r>
              <a:rPr lang="en-US" altLang="en-US" sz="2400" smtClean="0">
                <a:solidFill>
                  <a:schemeClr val="tx2"/>
                </a:solidFill>
                <a:latin typeface="Times New Roman" panose="02020603050405020304" pitchFamily="18" charset="0"/>
                <a:cs typeface="Times New Roman" panose="02020603050405020304" pitchFamily="18" charset="0"/>
              </a:rPr>
              <a:t>đại biểu cho lực lượng sản xuất và phương thức sản xuất tiên tiến trong thời đại hiện nay. </a:t>
            </a:r>
          </a:p>
        </p:txBody>
      </p:sp>
      <p:sp>
        <p:nvSpPr>
          <p:cNvPr id="11268" name="Google Shape;208;p14"/>
          <p:cNvSpPr txBox="1">
            <a:spLocks noChangeArrowheads="1"/>
          </p:cNvSpPr>
          <p:nvPr/>
        </p:nvSpPr>
        <p:spPr bwMode="auto">
          <a:xfrm>
            <a:off x="352425" y="261938"/>
            <a:ext cx="9415463"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a:buFontTx/>
              <a:buNone/>
              <a:defRPr/>
            </a:pPr>
            <a:r>
              <a:rPr lang="en-US" altLang="en-US" b="1" i="1" kern="0">
                <a:solidFill>
                  <a:srgbClr val="0000FF"/>
                </a:solidFill>
                <a:latin typeface="Times New Roman" panose="02020603050405020304" pitchFamily="18" charset="0"/>
                <a:cs typeface="Times New Roman" panose="02020603050405020304" pitchFamily="18" charset="0"/>
              </a:rPr>
              <a:t>3. Chủ nghĩa xã hội khoa học</a:t>
            </a:r>
          </a:p>
          <a:p>
            <a:pPr marL="0" indent="0">
              <a:buFontTx/>
              <a:buNone/>
              <a:defRPr/>
            </a:pPr>
            <a:r>
              <a:rPr lang="pt-BR" b="1">
                <a:latin typeface="Times New Roman" panose="02020603050405020304" pitchFamily="18" charset="0"/>
                <a:cs typeface="Times New Roman" panose="02020603050405020304" pitchFamily="18" charset="0"/>
              </a:rPr>
              <a:t>a. Lý luận về sứ mệnh lịch sử của giai cấp công nhân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680079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06"/>
                                        </p:tgtEl>
                                        <p:attrNameLst>
                                          <p:attrName>style.visibility</p:attrName>
                                        </p:attrNameLst>
                                      </p:cBhvr>
                                      <p:to>
                                        <p:strVal val="visible"/>
                                      </p:to>
                                    </p:set>
                                    <p:anim calcmode="lin" valueType="num">
                                      <p:cBhvr additive="base">
                                        <p:cTn id="7" dur="1000"/>
                                        <p:tgtEl>
                                          <p:spTgt spid="206"/>
                                        </p:tgtEl>
                                        <p:attrNameLst>
                                          <p:attrName>ppt_w</p:attrName>
                                        </p:attrNameLst>
                                      </p:cBhvr>
                                      <p:tavLst>
                                        <p:tav tm="0">
                                          <p:val>
                                            <p:strVal val="0"/>
                                          </p:val>
                                        </p:tav>
                                        <p:tav tm="100000">
                                          <p:val>
                                            <p:strVal val="#ppt_w"/>
                                          </p:val>
                                        </p:tav>
                                      </p:tavLst>
                                    </p:anim>
                                    <p:anim calcmode="lin" valueType="num">
                                      <p:cBhvr additive="base">
                                        <p:cTn id="8" dur="1000"/>
                                        <p:tgtEl>
                                          <p:spTgt spid="20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9156" name="Title 1"/>
          <p:cNvSpPr>
            <a:spLocks noGrp="1"/>
          </p:cNvSpPr>
          <p:nvPr>
            <p:ph type="title"/>
          </p:nvPr>
        </p:nvSpPr>
        <p:spPr/>
        <p:txBody>
          <a:bodyPr/>
          <a:lstStyle/>
          <a:p>
            <a:pPr algn="l"/>
            <a:r>
              <a:rPr lang="en-US" altLang="en-US" sz="2800" b="1" i="1" smtClean="0">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800" b="1" i="1" smtClean="0">
                <a:solidFill>
                  <a:srgbClr val="0000FF"/>
                </a:solidFill>
                <a:latin typeface="Times New Roman" panose="02020603050405020304" pitchFamily="18" charset="0"/>
                <a:cs typeface="Times New Roman" panose="02020603050405020304" pitchFamily="18" charset="0"/>
              </a:rPr>
            </a:br>
            <a:r>
              <a:rPr lang="pt-BR" altLang="en-US" sz="2800" b="1" smtClean="0">
                <a:solidFill>
                  <a:srgbClr val="C00000"/>
                </a:solidFill>
                <a:latin typeface="Times New Roman" panose="02020603050405020304" pitchFamily="18" charset="0"/>
                <a:cs typeface="Times New Roman" panose="02020603050405020304" pitchFamily="18" charset="0"/>
              </a:rPr>
              <a:t>a. Lý luận về sứ mệnh lịch sử của giai cấp công nhân</a:t>
            </a:r>
            <a:endParaRPr lang="en-US" altLang="en-US" sz="2800" smtClean="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7100230"/>
      </p:ext>
    </p:extLst>
  </p:cSld>
  <p:clrMapOvr>
    <a:masterClrMapping/>
  </p:clrMapOvr>
  <p:transition spd="slow">
    <p:circl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5" name="TextBox 4"/>
          <p:cNvSpPr txBox="1">
            <a:spLocks noChangeArrowheads="1"/>
          </p:cNvSpPr>
          <p:nvPr/>
        </p:nvSpPr>
        <p:spPr bwMode="auto">
          <a:xfrm>
            <a:off x="4943475" y="2781300"/>
            <a:ext cx="69850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90000"/>
              </a:lnSpc>
              <a:spcBef>
                <a:spcPts val="1000"/>
              </a:spcBef>
              <a:buFontTx/>
              <a:buNone/>
            </a:pPr>
            <a:r>
              <a:rPr lang="en-US" altLang="en-US" sz="2400">
                <a:latin typeface="Times New Roman" panose="02020603050405020304" pitchFamily="18" charset="0"/>
                <a:cs typeface="Times New Roman" panose="02020603050405020304" pitchFamily="18" charset="0"/>
              </a:rPr>
              <a:t>	</a:t>
            </a:r>
            <a:r>
              <a:rPr lang="pt-BR" altLang="en-US" sz="2400">
                <a:latin typeface="Times New Roman" panose="02020603050405020304" pitchFamily="18" charset="0"/>
                <a:cs typeface="Times New Roman" panose="02020603050405020304" pitchFamily="18" charset="0"/>
              </a:rPr>
              <a:t>Là giai cấp tiên phong, lực lượng đi đầu trong cách mạng xã hội chủ nghĩa, xóa bỏ chế độ tư bản chủ nghĩa, xây dựng thành công hình thái kinh tế - xã hội xã hội chủ nghĩa và cuối cùng là cộng sản chủ nghĩa.</a:t>
            </a:r>
            <a:endParaRPr lang="en-US" altLang="en-US" sz="2400">
              <a:latin typeface="Times New Roman" panose="02020603050405020304" pitchFamily="18" charset="0"/>
              <a:cs typeface="Times New Roman" panose="02020603050405020304" pitchFamily="18" charset="0"/>
            </a:endParaRP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pt-BR" sz="2400" b="1" dirty="0" smtClean="0">
                <a:latin typeface="Times New Roman" panose="02020603050405020304" pitchFamily="18" charset="0"/>
                <a:cs typeface="Times New Roman" panose="02020603050405020304" pitchFamily="18" charset="0"/>
              </a:rPr>
              <a:t>a. Lý luận về sứ mệnh lịch sử của giai cấp công nhân</a:t>
            </a:r>
            <a:endParaRPr lang="en-US" sz="2400" dirty="0">
              <a:latin typeface="Times New Roman" panose="02020603050405020304" pitchFamily="18" charset="0"/>
              <a:cs typeface="Times New Roman" panose="02020603050405020304" pitchFamily="18" charset="0"/>
            </a:endParaRPr>
          </a:p>
        </p:txBody>
      </p:sp>
      <p:sp>
        <p:nvSpPr>
          <p:cNvPr id="44037" name="Title 1"/>
          <p:cNvSpPr>
            <a:spLocks noGrp="1"/>
          </p:cNvSpPr>
          <p:nvPr>
            <p:ph type="title"/>
          </p:nvPr>
        </p:nvSpPr>
        <p:spPr>
          <a:xfrm>
            <a:off x="1416050" y="1557338"/>
            <a:ext cx="6264275" cy="998537"/>
          </a:xfrm>
          <a:ln w="28575">
            <a:solidFill>
              <a:schemeClr val="tx1"/>
            </a:solidFill>
            <a:miter lim="800000"/>
            <a:headEnd/>
            <a:tailEnd/>
          </a:ln>
        </p:spPr>
        <p:txBody>
          <a:bodyPr/>
          <a:lstStyle/>
          <a:p>
            <a:pPr marL="342900" indent="-342900">
              <a:buFont typeface="Wingdings" panose="05000000000000000000" pitchFamily="2" charset="2"/>
              <a:buChar char="v"/>
            </a:pPr>
            <a:r>
              <a:rPr lang="en-US" altLang="en-US" sz="2400" b="1" dirty="0" err="1" smtClean="0">
                <a:latin typeface="Times New Roman" panose="02020603050405020304" pitchFamily="18" charset="0"/>
                <a:cs typeface="Times New Roman" panose="02020603050405020304" pitchFamily="18" charset="0"/>
              </a:rPr>
              <a:t>Sứ</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mệnh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lịch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sử</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của</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giai</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cấp</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công</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nhân</a:t>
            </a:r>
            <a:endParaRPr lang="en-US" altLang="en-US" sz="2400" dirty="0" smtClean="0">
              <a:latin typeface="Times New Roman" panose="02020603050405020304" pitchFamily="18" charset="0"/>
              <a:cs typeface="Times New Roman" panose="02020603050405020304" pitchFamily="18" charset="0"/>
            </a:endParaRPr>
          </a:p>
        </p:txBody>
      </p:sp>
      <p:pic>
        <p:nvPicPr>
          <p:cNvPr id="175106" name="Picture 2" descr="Vận dụng bài học của Cách mạng Tháng Mười Nga trong công tác xây dựng,  chỉnh đốn Đảng ở Việt Nam hiện nay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81300"/>
            <a:ext cx="4608512"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8029008"/>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5106"/>
                                        </p:tgtEl>
                                        <p:attrNameLst>
                                          <p:attrName>style.visibility</p:attrName>
                                        </p:attrNameLst>
                                      </p:cBhvr>
                                      <p:to>
                                        <p:strVal val="visible"/>
                                      </p:to>
                                    </p:set>
                                    <p:animEffect transition="in" filter="fade">
                                      <p:cBhvr>
                                        <p:cTn id="7" dur="1000"/>
                                        <p:tgtEl>
                                          <p:spTgt spid="175106"/>
                                        </p:tgtEl>
                                      </p:cBhvr>
                                    </p:animEffect>
                                    <p:anim calcmode="lin" valueType="num">
                                      <p:cBhvr>
                                        <p:cTn id="8" dur="1000" fill="hold"/>
                                        <p:tgtEl>
                                          <p:spTgt spid="175106"/>
                                        </p:tgtEl>
                                        <p:attrNameLst>
                                          <p:attrName>ppt_x</p:attrName>
                                        </p:attrNameLst>
                                      </p:cBhvr>
                                      <p:tavLst>
                                        <p:tav tm="0">
                                          <p:val>
                                            <p:strVal val="#ppt_x"/>
                                          </p:val>
                                        </p:tav>
                                        <p:tav tm="100000">
                                          <p:val>
                                            <p:strVal val="#ppt_x"/>
                                          </p:val>
                                        </p:tav>
                                      </p:tavLst>
                                    </p:anim>
                                    <p:anim calcmode="lin" valueType="num">
                                      <p:cBhvr>
                                        <p:cTn id="9" dur="1000" fill="hold"/>
                                        <p:tgtEl>
                                          <p:spTgt spid="17510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marL="0" indent="0">
              <a:buFontTx/>
              <a:buNone/>
              <a:defRPr/>
            </a:pPr>
            <a:r>
              <a:rPr lang="en-US" altLang="en-US" sz="3200" b="1" smtClean="0">
                <a:solidFill>
                  <a:srgbClr val="FFC000"/>
                </a:solidFill>
                <a:latin typeface="Times New Roman" panose="02020603050405020304" pitchFamily="18" charset="0"/>
                <a:cs typeface="Times New Roman" panose="02020603050405020304" pitchFamily="18" charset="0"/>
              </a:rPr>
              <a:t/>
            </a:r>
            <a:br>
              <a:rPr lang="en-US" altLang="en-US" sz="3200" b="1" smtClean="0">
                <a:solidFill>
                  <a:srgbClr val="FFC000"/>
                </a:solidFill>
                <a:latin typeface="Times New Roman" panose="02020603050405020304" pitchFamily="18" charset="0"/>
                <a:cs typeface="Times New Roman" panose="02020603050405020304" pitchFamily="18" charset="0"/>
              </a:rPr>
            </a:br>
            <a:r>
              <a:rPr lang="en-US" altLang="en-US" sz="2400" b="1" i="1">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400" b="1" i="1">
                <a:solidFill>
                  <a:srgbClr val="0000FF"/>
                </a:solidFill>
                <a:latin typeface="Times New Roman" panose="02020603050405020304" pitchFamily="18" charset="0"/>
                <a:cs typeface="Times New Roman" panose="02020603050405020304" pitchFamily="18" charset="0"/>
              </a:rPr>
            </a:br>
            <a:r>
              <a:rPr lang="pt-BR" sz="2400" b="1">
                <a:latin typeface="Times New Roman" panose="02020603050405020304" pitchFamily="18" charset="0"/>
                <a:cs typeface="Times New Roman" panose="02020603050405020304" pitchFamily="18" charset="0"/>
              </a:rPr>
              <a:t>a. Lý luận về sứ mệnh lịch sử của giai cấp công nhân</a:t>
            </a:r>
            <a:endParaRPr lang="en-US" sz="2400" dirty="0">
              <a:latin typeface="Times New Roman" panose="02020603050405020304" pitchFamily="18" charset="0"/>
              <a:cs typeface="Times New Roman" panose="02020603050405020304" pitchFamily="18" charset="0"/>
            </a:endParaRPr>
          </a:p>
        </p:txBody>
      </p:sp>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4818943"/>
      </p:ext>
    </p:extLst>
  </p:cSld>
  <p:clrMapOvr>
    <a:masterClrMapping/>
  </p:clrMapOvr>
  <p:transition spd="slow">
    <p:circl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3"/>
          <p:cNvGrpSpPr>
            <a:grpSpLocks noChangeAspect="1"/>
          </p:cNvGrpSpPr>
          <p:nvPr/>
        </p:nvGrpSpPr>
        <p:grpSpPr bwMode="auto">
          <a:xfrm>
            <a:off x="1943100" y="669925"/>
            <a:ext cx="8148638" cy="5927725"/>
            <a:chOff x="3024" y="144"/>
            <a:chExt cx="2562" cy="1705"/>
          </a:xfrm>
        </p:grpSpPr>
        <p:sp>
          <p:nvSpPr>
            <p:cNvPr id="24586" name="AutoShape 4"/>
            <p:cNvSpPr>
              <a:spLocks noChangeAspect="1" noChangeArrowheads="1" noTextEdit="1"/>
            </p:cNvSpPr>
            <p:nvPr/>
          </p:nvSpPr>
          <p:spPr bwMode="auto">
            <a:xfrm>
              <a:off x="3024" y="144"/>
              <a:ext cx="2562" cy="1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4587" name="Freeform 5"/>
            <p:cNvSpPr>
              <a:spLocks/>
            </p:cNvSpPr>
            <p:nvPr/>
          </p:nvSpPr>
          <p:spPr bwMode="auto">
            <a:xfrm>
              <a:off x="3608" y="1506"/>
              <a:ext cx="1698" cy="56"/>
            </a:xfrm>
            <a:custGeom>
              <a:avLst/>
              <a:gdLst>
                <a:gd name="T0" fmla="*/ 0 w 1698"/>
                <a:gd name="T1" fmla="*/ 56 h 56"/>
                <a:gd name="T2" fmla="*/ 12 w 1698"/>
                <a:gd name="T3" fmla="*/ 0 h 56"/>
                <a:gd name="T4" fmla="*/ 1698 w 1698"/>
                <a:gd name="T5" fmla="*/ 0 h 56"/>
                <a:gd name="T6" fmla="*/ 1686 w 1698"/>
                <a:gd name="T7" fmla="*/ 56 h 56"/>
                <a:gd name="T8" fmla="*/ 0 w 1698"/>
                <a:gd name="T9" fmla="*/ 56 h 56"/>
                <a:gd name="T10" fmla="*/ 0 60000 65536"/>
                <a:gd name="T11" fmla="*/ 0 60000 65536"/>
                <a:gd name="T12" fmla="*/ 0 60000 65536"/>
                <a:gd name="T13" fmla="*/ 0 60000 65536"/>
                <a:gd name="T14" fmla="*/ 0 60000 65536"/>
                <a:gd name="T15" fmla="*/ 0 w 1698"/>
                <a:gd name="T16" fmla="*/ 0 h 56"/>
                <a:gd name="T17" fmla="*/ 1698 w 1698"/>
                <a:gd name="T18" fmla="*/ 56 h 56"/>
              </a:gdLst>
              <a:ahLst/>
              <a:cxnLst>
                <a:cxn ang="T10">
                  <a:pos x="T0" y="T1"/>
                </a:cxn>
                <a:cxn ang="T11">
                  <a:pos x="T2" y="T3"/>
                </a:cxn>
                <a:cxn ang="T12">
                  <a:pos x="T4" y="T5"/>
                </a:cxn>
                <a:cxn ang="T13">
                  <a:pos x="T6" y="T7"/>
                </a:cxn>
                <a:cxn ang="T14">
                  <a:pos x="T8" y="T9"/>
                </a:cxn>
              </a:cxnLst>
              <a:rect l="T15" t="T16" r="T17" b="T18"/>
              <a:pathLst>
                <a:path w="1698" h="56">
                  <a:moveTo>
                    <a:pt x="0" y="56"/>
                  </a:moveTo>
                  <a:lnTo>
                    <a:pt x="12" y="0"/>
                  </a:lnTo>
                  <a:lnTo>
                    <a:pt x="1698" y="0"/>
                  </a:lnTo>
                  <a:lnTo>
                    <a:pt x="1686" y="56"/>
                  </a:lnTo>
                  <a:lnTo>
                    <a:pt x="0" y="56"/>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8" name="Freeform 6"/>
            <p:cNvSpPr>
              <a:spLocks/>
            </p:cNvSpPr>
            <p:nvPr/>
          </p:nvSpPr>
          <p:spPr bwMode="auto">
            <a:xfrm>
              <a:off x="3608" y="212"/>
              <a:ext cx="12" cy="1350"/>
            </a:xfrm>
            <a:custGeom>
              <a:avLst/>
              <a:gdLst>
                <a:gd name="T0" fmla="*/ 0 w 12"/>
                <a:gd name="T1" fmla="*/ 1350 h 1350"/>
                <a:gd name="T2" fmla="*/ 0 w 12"/>
                <a:gd name="T3" fmla="*/ 56 h 1350"/>
                <a:gd name="T4" fmla="*/ 12 w 12"/>
                <a:gd name="T5" fmla="*/ 0 h 1350"/>
                <a:gd name="T6" fmla="*/ 12 w 12"/>
                <a:gd name="T7" fmla="*/ 1294 h 1350"/>
                <a:gd name="T8" fmla="*/ 0 w 12"/>
                <a:gd name="T9" fmla="*/ 1350 h 1350"/>
                <a:gd name="T10" fmla="*/ 0 60000 65536"/>
                <a:gd name="T11" fmla="*/ 0 60000 65536"/>
                <a:gd name="T12" fmla="*/ 0 60000 65536"/>
                <a:gd name="T13" fmla="*/ 0 60000 65536"/>
                <a:gd name="T14" fmla="*/ 0 60000 65536"/>
                <a:gd name="T15" fmla="*/ 0 w 12"/>
                <a:gd name="T16" fmla="*/ 0 h 1350"/>
                <a:gd name="T17" fmla="*/ 12 w 12"/>
                <a:gd name="T18" fmla="*/ 1350 h 1350"/>
              </a:gdLst>
              <a:ahLst/>
              <a:cxnLst>
                <a:cxn ang="T10">
                  <a:pos x="T0" y="T1"/>
                </a:cxn>
                <a:cxn ang="T11">
                  <a:pos x="T2" y="T3"/>
                </a:cxn>
                <a:cxn ang="T12">
                  <a:pos x="T4" y="T5"/>
                </a:cxn>
                <a:cxn ang="T13">
                  <a:pos x="T6" y="T7"/>
                </a:cxn>
                <a:cxn ang="T14">
                  <a:pos x="T8" y="T9"/>
                </a:cxn>
              </a:cxnLst>
              <a:rect l="T15" t="T16" r="T17" b="T18"/>
              <a:pathLst>
                <a:path w="12" h="1350">
                  <a:moveTo>
                    <a:pt x="0" y="1350"/>
                  </a:moveTo>
                  <a:lnTo>
                    <a:pt x="0" y="56"/>
                  </a:lnTo>
                  <a:lnTo>
                    <a:pt x="12" y="0"/>
                  </a:lnTo>
                  <a:lnTo>
                    <a:pt x="12" y="1294"/>
                  </a:lnTo>
                  <a:lnTo>
                    <a:pt x="0" y="135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89" name="Rectangle 7"/>
            <p:cNvSpPr>
              <a:spLocks noChangeArrowheads="1"/>
            </p:cNvSpPr>
            <p:nvPr/>
          </p:nvSpPr>
          <p:spPr bwMode="auto">
            <a:xfrm>
              <a:off x="3620" y="212"/>
              <a:ext cx="1686" cy="1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590" name="Freeform 8"/>
            <p:cNvSpPr>
              <a:spLocks/>
            </p:cNvSpPr>
            <p:nvPr/>
          </p:nvSpPr>
          <p:spPr bwMode="auto">
            <a:xfrm>
              <a:off x="3608" y="1506"/>
              <a:ext cx="1698" cy="56"/>
            </a:xfrm>
            <a:custGeom>
              <a:avLst/>
              <a:gdLst>
                <a:gd name="T0" fmla="*/ 1698 w 1698"/>
                <a:gd name="T1" fmla="*/ 0 h 56"/>
                <a:gd name="T2" fmla="*/ 1686 w 1698"/>
                <a:gd name="T3" fmla="*/ 56 h 56"/>
                <a:gd name="T4" fmla="*/ 0 w 1698"/>
                <a:gd name="T5" fmla="*/ 56 h 56"/>
                <a:gd name="T6" fmla="*/ 12 w 1698"/>
                <a:gd name="T7" fmla="*/ 0 h 56"/>
                <a:gd name="T8" fmla="*/ 1698 w 1698"/>
                <a:gd name="T9" fmla="*/ 0 h 56"/>
                <a:gd name="T10" fmla="*/ 0 60000 65536"/>
                <a:gd name="T11" fmla="*/ 0 60000 65536"/>
                <a:gd name="T12" fmla="*/ 0 60000 65536"/>
                <a:gd name="T13" fmla="*/ 0 60000 65536"/>
                <a:gd name="T14" fmla="*/ 0 60000 65536"/>
                <a:gd name="T15" fmla="*/ 0 w 1698"/>
                <a:gd name="T16" fmla="*/ 0 h 56"/>
                <a:gd name="T17" fmla="*/ 1698 w 1698"/>
                <a:gd name="T18" fmla="*/ 56 h 56"/>
              </a:gdLst>
              <a:ahLst/>
              <a:cxnLst>
                <a:cxn ang="T10">
                  <a:pos x="T0" y="T1"/>
                </a:cxn>
                <a:cxn ang="T11">
                  <a:pos x="T2" y="T3"/>
                </a:cxn>
                <a:cxn ang="T12">
                  <a:pos x="T4" y="T5"/>
                </a:cxn>
                <a:cxn ang="T13">
                  <a:pos x="T6" y="T7"/>
                </a:cxn>
                <a:cxn ang="T14">
                  <a:pos x="T8" y="T9"/>
                </a:cxn>
              </a:cxnLst>
              <a:rect l="T15" t="T16" r="T17" b="T18"/>
              <a:pathLst>
                <a:path w="1698" h="56">
                  <a:moveTo>
                    <a:pt x="1698" y="0"/>
                  </a:moveTo>
                  <a:lnTo>
                    <a:pt x="1686" y="56"/>
                  </a:lnTo>
                  <a:lnTo>
                    <a:pt x="0" y="56"/>
                  </a:lnTo>
                  <a:lnTo>
                    <a:pt x="12" y="0"/>
                  </a:lnTo>
                  <a:lnTo>
                    <a:pt x="1698"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591" name="Freeform 9"/>
            <p:cNvSpPr>
              <a:spLocks/>
            </p:cNvSpPr>
            <p:nvPr/>
          </p:nvSpPr>
          <p:spPr bwMode="auto">
            <a:xfrm>
              <a:off x="3608" y="212"/>
              <a:ext cx="12" cy="1350"/>
            </a:xfrm>
            <a:custGeom>
              <a:avLst/>
              <a:gdLst>
                <a:gd name="T0" fmla="*/ 0 w 12"/>
                <a:gd name="T1" fmla="*/ 1350 h 1350"/>
                <a:gd name="T2" fmla="*/ 0 w 12"/>
                <a:gd name="T3" fmla="*/ 56 h 1350"/>
                <a:gd name="T4" fmla="*/ 12 w 12"/>
                <a:gd name="T5" fmla="*/ 0 h 1350"/>
                <a:gd name="T6" fmla="*/ 12 w 12"/>
                <a:gd name="T7" fmla="*/ 1294 h 1350"/>
                <a:gd name="T8" fmla="*/ 0 w 12"/>
                <a:gd name="T9" fmla="*/ 1350 h 1350"/>
                <a:gd name="T10" fmla="*/ 0 60000 65536"/>
                <a:gd name="T11" fmla="*/ 0 60000 65536"/>
                <a:gd name="T12" fmla="*/ 0 60000 65536"/>
                <a:gd name="T13" fmla="*/ 0 60000 65536"/>
                <a:gd name="T14" fmla="*/ 0 60000 65536"/>
                <a:gd name="T15" fmla="*/ 0 w 12"/>
                <a:gd name="T16" fmla="*/ 0 h 1350"/>
                <a:gd name="T17" fmla="*/ 12 w 12"/>
                <a:gd name="T18" fmla="*/ 1350 h 1350"/>
              </a:gdLst>
              <a:ahLst/>
              <a:cxnLst>
                <a:cxn ang="T10">
                  <a:pos x="T0" y="T1"/>
                </a:cxn>
                <a:cxn ang="T11">
                  <a:pos x="T2" y="T3"/>
                </a:cxn>
                <a:cxn ang="T12">
                  <a:pos x="T4" y="T5"/>
                </a:cxn>
                <a:cxn ang="T13">
                  <a:pos x="T6" y="T7"/>
                </a:cxn>
                <a:cxn ang="T14">
                  <a:pos x="T8" y="T9"/>
                </a:cxn>
              </a:cxnLst>
              <a:rect l="T15" t="T16" r="T17" b="T18"/>
              <a:pathLst>
                <a:path w="12" h="1350">
                  <a:moveTo>
                    <a:pt x="0" y="1350"/>
                  </a:moveTo>
                  <a:lnTo>
                    <a:pt x="0" y="56"/>
                  </a:lnTo>
                  <a:lnTo>
                    <a:pt x="12" y="0"/>
                  </a:lnTo>
                  <a:lnTo>
                    <a:pt x="12" y="1294"/>
                  </a:lnTo>
                  <a:lnTo>
                    <a:pt x="0" y="135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2" name="Rectangle 10"/>
            <p:cNvSpPr>
              <a:spLocks noChangeArrowheads="1"/>
            </p:cNvSpPr>
            <p:nvPr/>
          </p:nvSpPr>
          <p:spPr bwMode="auto">
            <a:xfrm>
              <a:off x="3620" y="212"/>
              <a:ext cx="1686" cy="1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593" name="Freeform 11"/>
            <p:cNvSpPr>
              <a:spLocks/>
            </p:cNvSpPr>
            <p:nvPr/>
          </p:nvSpPr>
          <p:spPr bwMode="auto">
            <a:xfrm>
              <a:off x="3905" y="1158"/>
              <a:ext cx="4" cy="384"/>
            </a:xfrm>
            <a:custGeom>
              <a:avLst/>
              <a:gdLst>
                <a:gd name="T0" fmla="*/ 4 w 4"/>
                <a:gd name="T1" fmla="*/ 376 h 384"/>
                <a:gd name="T2" fmla="*/ 0 w 4"/>
                <a:gd name="T3" fmla="*/ 384 h 384"/>
                <a:gd name="T4" fmla="*/ 0 w 4"/>
                <a:gd name="T5" fmla="*/ 8 h 384"/>
                <a:gd name="T6" fmla="*/ 4 w 4"/>
                <a:gd name="T7" fmla="*/ 0 h 384"/>
                <a:gd name="T8" fmla="*/ 4 w 4"/>
                <a:gd name="T9" fmla="*/ 376 h 384"/>
                <a:gd name="T10" fmla="*/ 0 60000 65536"/>
                <a:gd name="T11" fmla="*/ 0 60000 65536"/>
                <a:gd name="T12" fmla="*/ 0 60000 65536"/>
                <a:gd name="T13" fmla="*/ 0 60000 65536"/>
                <a:gd name="T14" fmla="*/ 0 60000 65536"/>
                <a:gd name="T15" fmla="*/ 0 w 4"/>
                <a:gd name="T16" fmla="*/ 0 h 384"/>
                <a:gd name="T17" fmla="*/ 4 w 4"/>
                <a:gd name="T18" fmla="*/ 384 h 384"/>
              </a:gdLst>
              <a:ahLst/>
              <a:cxnLst>
                <a:cxn ang="T10">
                  <a:pos x="T0" y="T1"/>
                </a:cxn>
                <a:cxn ang="T11">
                  <a:pos x="T2" y="T3"/>
                </a:cxn>
                <a:cxn ang="T12">
                  <a:pos x="T4" y="T5"/>
                </a:cxn>
                <a:cxn ang="T13">
                  <a:pos x="T6" y="T7"/>
                </a:cxn>
                <a:cxn ang="T14">
                  <a:pos x="T8" y="T9"/>
                </a:cxn>
              </a:cxnLst>
              <a:rect l="T15" t="T16" r="T17" b="T18"/>
              <a:pathLst>
                <a:path w="4" h="384">
                  <a:moveTo>
                    <a:pt x="4" y="376"/>
                  </a:moveTo>
                  <a:lnTo>
                    <a:pt x="0" y="384"/>
                  </a:lnTo>
                  <a:lnTo>
                    <a:pt x="0" y="8"/>
                  </a:lnTo>
                  <a:lnTo>
                    <a:pt x="4" y="0"/>
                  </a:lnTo>
                  <a:lnTo>
                    <a:pt x="4" y="376"/>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4" name="Freeform 12"/>
            <p:cNvSpPr>
              <a:spLocks/>
            </p:cNvSpPr>
            <p:nvPr/>
          </p:nvSpPr>
          <p:spPr bwMode="auto">
            <a:xfrm>
              <a:off x="3893" y="1166"/>
              <a:ext cx="12" cy="380"/>
            </a:xfrm>
            <a:custGeom>
              <a:avLst/>
              <a:gdLst>
                <a:gd name="T0" fmla="*/ 12 w 12"/>
                <a:gd name="T1" fmla="*/ 376 h 380"/>
                <a:gd name="T2" fmla="*/ 0 w 12"/>
                <a:gd name="T3" fmla="*/ 380 h 380"/>
                <a:gd name="T4" fmla="*/ 0 w 12"/>
                <a:gd name="T5" fmla="*/ 4 h 380"/>
                <a:gd name="T6" fmla="*/ 12 w 12"/>
                <a:gd name="T7" fmla="*/ 0 h 380"/>
                <a:gd name="T8" fmla="*/ 12 w 12"/>
                <a:gd name="T9" fmla="*/ 376 h 380"/>
                <a:gd name="T10" fmla="*/ 0 60000 65536"/>
                <a:gd name="T11" fmla="*/ 0 60000 65536"/>
                <a:gd name="T12" fmla="*/ 0 60000 65536"/>
                <a:gd name="T13" fmla="*/ 0 60000 65536"/>
                <a:gd name="T14" fmla="*/ 0 60000 65536"/>
                <a:gd name="T15" fmla="*/ 0 w 12"/>
                <a:gd name="T16" fmla="*/ 0 h 380"/>
                <a:gd name="T17" fmla="*/ 12 w 12"/>
                <a:gd name="T18" fmla="*/ 380 h 380"/>
              </a:gdLst>
              <a:ahLst/>
              <a:cxnLst>
                <a:cxn ang="T10">
                  <a:pos x="T0" y="T1"/>
                </a:cxn>
                <a:cxn ang="T11">
                  <a:pos x="T2" y="T3"/>
                </a:cxn>
                <a:cxn ang="T12">
                  <a:pos x="T4" y="T5"/>
                </a:cxn>
                <a:cxn ang="T13">
                  <a:pos x="T6" y="T7"/>
                </a:cxn>
                <a:cxn ang="T14">
                  <a:pos x="T8" y="T9"/>
                </a:cxn>
              </a:cxnLst>
              <a:rect l="T15" t="T16" r="T17" b="T18"/>
              <a:pathLst>
                <a:path w="12" h="380">
                  <a:moveTo>
                    <a:pt x="12" y="376"/>
                  </a:moveTo>
                  <a:lnTo>
                    <a:pt x="0" y="380"/>
                  </a:lnTo>
                  <a:lnTo>
                    <a:pt x="0" y="4"/>
                  </a:lnTo>
                  <a:lnTo>
                    <a:pt x="12" y="0"/>
                  </a:lnTo>
                  <a:lnTo>
                    <a:pt x="12" y="376"/>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5" name="Freeform 13"/>
            <p:cNvSpPr>
              <a:spLocks/>
            </p:cNvSpPr>
            <p:nvPr/>
          </p:nvSpPr>
          <p:spPr bwMode="auto">
            <a:xfrm>
              <a:off x="3881" y="1170"/>
              <a:ext cx="12" cy="384"/>
            </a:xfrm>
            <a:custGeom>
              <a:avLst/>
              <a:gdLst>
                <a:gd name="T0" fmla="*/ 12 w 12"/>
                <a:gd name="T1" fmla="*/ 376 h 384"/>
                <a:gd name="T2" fmla="*/ 0 w 12"/>
                <a:gd name="T3" fmla="*/ 384 h 384"/>
                <a:gd name="T4" fmla="*/ 0 w 12"/>
                <a:gd name="T5" fmla="*/ 8 h 384"/>
                <a:gd name="T6" fmla="*/ 12 w 12"/>
                <a:gd name="T7" fmla="*/ 0 h 384"/>
                <a:gd name="T8" fmla="*/ 12 w 12"/>
                <a:gd name="T9" fmla="*/ 376 h 384"/>
                <a:gd name="T10" fmla="*/ 0 60000 65536"/>
                <a:gd name="T11" fmla="*/ 0 60000 65536"/>
                <a:gd name="T12" fmla="*/ 0 60000 65536"/>
                <a:gd name="T13" fmla="*/ 0 60000 65536"/>
                <a:gd name="T14" fmla="*/ 0 60000 65536"/>
                <a:gd name="T15" fmla="*/ 0 w 12"/>
                <a:gd name="T16" fmla="*/ 0 h 384"/>
                <a:gd name="T17" fmla="*/ 12 w 12"/>
                <a:gd name="T18" fmla="*/ 384 h 384"/>
              </a:gdLst>
              <a:ahLst/>
              <a:cxnLst>
                <a:cxn ang="T10">
                  <a:pos x="T0" y="T1"/>
                </a:cxn>
                <a:cxn ang="T11">
                  <a:pos x="T2" y="T3"/>
                </a:cxn>
                <a:cxn ang="T12">
                  <a:pos x="T4" y="T5"/>
                </a:cxn>
                <a:cxn ang="T13">
                  <a:pos x="T6" y="T7"/>
                </a:cxn>
                <a:cxn ang="T14">
                  <a:pos x="T8" y="T9"/>
                </a:cxn>
              </a:cxnLst>
              <a:rect l="T15" t="T16" r="T17" b="T18"/>
              <a:pathLst>
                <a:path w="12" h="384">
                  <a:moveTo>
                    <a:pt x="12" y="376"/>
                  </a:moveTo>
                  <a:lnTo>
                    <a:pt x="0" y="384"/>
                  </a:lnTo>
                  <a:lnTo>
                    <a:pt x="0" y="8"/>
                  </a:lnTo>
                  <a:lnTo>
                    <a:pt x="12" y="0"/>
                  </a:lnTo>
                  <a:lnTo>
                    <a:pt x="12" y="376"/>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6" name="Freeform 14"/>
            <p:cNvSpPr>
              <a:spLocks/>
            </p:cNvSpPr>
            <p:nvPr/>
          </p:nvSpPr>
          <p:spPr bwMode="auto">
            <a:xfrm>
              <a:off x="3865" y="1178"/>
              <a:ext cx="16" cy="380"/>
            </a:xfrm>
            <a:custGeom>
              <a:avLst/>
              <a:gdLst>
                <a:gd name="T0" fmla="*/ 16 w 16"/>
                <a:gd name="T1" fmla="*/ 376 h 380"/>
                <a:gd name="T2" fmla="*/ 0 w 16"/>
                <a:gd name="T3" fmla="*/ 380 h 380"/>
                <a:gd name="T4" fmla="*/ 0 w 16"/>
                <a:gd name="T5" fmla="*/ 4 h 380"/>
                <a:gd name="T6" fmla="*/ 16 w 16"/>
                <a:gd name="T7" fmla="*/ 0 h 380"/>
                <a:gd name="T8" fmla="*/ 16 w 16"/>
                <a:gd name="T9" fmla="*/ 376 h 380"/>
                <a:gd name="T10" fmla="*/ 0 60000 65536"/>
                <a:gd name="T11" fmla="*/ 0 60000 65536"/>
                <a:gd name="T12" fmla="*/ 0 60000 65536"/>
                <a:gd name="T13" fmla="*/ 0 60000 65536"/>
                <a:gd name="T14" fmla="*/ 0 60000 65536"/>
                <a:gd name="T15" fmla="*/ 0 w 16"/>
                <a:gd name="T16" fmla="*/ 0 h 380"/>
                <a:gd name="T17" fmla="*/ 16 w 16"/>
                <a:gd name="T18" fmla="*/ 380 h 380"/>
              </a:gdLst>
              <a:ahLst/>
              <a:cxnLst>
                <a:cxn ang="T10">
                  <a:pos x="T0" y="T1"/>
                </a:cxn>
                <a:cxn ang="T11">
                  <a:pos x="T2" y="T3"/>
                </a:cxn>
                <a:cxn ang="T12">
                  <a:pos x="T4" y="T5"/>
                </a:cxn>
                <a:cxn ang="T13">
                  <a:pos x="T6" y="T7"/>
                </a:cxn>
                <a:cxn ang="T14">
                  <a:pos x="T8" y="T9"/>
                </a:cxn>
              </a:cxnLst>
              <a:rect l="T15" t="T16" r="T17" b="T18"/>
              <a:pathLst>
                <a:path w="16" h="380">
                  <a:moveTo>
                    <a:pt x="16" y="376"/>
                  </a:moveTo>
                  <a:lnTo>
                    <a:pt x="0" y="380"/>
                  </a:lnTo>
                  <a:lnTo>
                    <a:pt x="0" y="4"/>
                  </a:lnTo>
                  <a:lnTo>
                    <a:pt x="16" y="0"/>
                  </a:lnTo>
                  <a:lnTo>
                    <a:pt x="16" y="376"/>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7" name="Freeform 15"/>
            <p:cNvSpPr>
              <a:spLocks/>
            </p:cNvSpPr>
            <p:nvPr/>
          </p:nvSpPr>
          <p:spPr bwMode="auto">
            <a:xfrm>
              <a:off x="3845" y="1182"/>
              <a:ext cx="20" cy="380"/>
            </a:xfrm>
            <a:custGeom>
              <a:avLst/>
              <a:gdLst>
                <a:gd name="T0" fmla="*/ 20 w 20"/>
                <a:gd name="T1" fmla="*/ 376 h 380"/>
                <a:gd name="T2" fmla="*/ 0 w 20"/>
                <a:gd name="T3" fmla="*/ 380 h 380"/>
                <a:gd name="T4" fmla="*/ 0 w 20"/>
                <a:gd name="T5" fmla="*/ 4 h 380"/>
                <a:gd name="T6" fmla="*/ 20 w 20"/>
                <a:gd name="T7" fmla="*/ 0 h 380"/>
                <a:gd name="T8" fmla="*/ 20 w 20"/>
                <a:gd name="T9" fmla="*/ 376 h 380"/>
                <a:gd name="T10" fmla="*/ 0 60000 65536"/>
                <a:gd name="T11" fmla="*/ 0 60000 65536"/>
                <a:gd name="T12" fmla="*/ 0 60000 65536"/>
                <a:gd name="T13" fmla="*/ 0 60000 65536"/>
                <a:gd name="T14" fmla="*/ 0 60000 65536"/>
                <a:gd name="T15" fmla="*/ 0 w 20"/>
                <a:gd name="T16" fmla="*/ 0 h 380"/>
                <a:gd name="T17" fmla="*/ 20 w 20"/>
                <a:gd name="T18" fmla="*/ 380 h 380"/>
              </a:gdLst>
              <a:ahLst/>
              <a:cxnLst>
                <a:cxn ang="T10">
                  <a:pos x="T0" y="T1"/>
                </a:cxn>
                <a:cxn ang="T11">
                  <a:pos x="T2" y="T3"/>
                </a:cxn>
                <a:cxn ang="T12">
                  <a:pos x="T4" y="T5"/>
                </a:cxn>
                <a:cxn ang="T13">
                  <a:pos x="T6" y="T7"/>
                </a:cxn>
                <a:cxn ang="T14">
                  <a:pos x="T8" y="T9"/>
                </a:cxn>
              </a:cxnLst>
              <a:rect l="T15" t="T16" r="T17" b="T18"/>
              <a:pathLst>
                <a:path w="20" h="380">
                  <a:moveTo>
                    <a:pt x="20" y="376"/>
                  </a:moveTo>
                  <a:lnTo>
                    <a:pt x="0" y="380"/>
                  </a:lnTo>
                  <a:lnTo>
                    <a:pt x="0" y="4"/>
                  </a:lnTo>
                  <a:lnTo>
                    <a:pt x="20" y="0"/>
                  </a:lnTo>
                  <a:lnTo>
                    <a:pt x="20" y="376"/>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98" name="Rectangle 16"/>
            <p:cNvSpPr>
              <a:spLocks noChangeArrowheads="1"/>
            </p:cNvSpPr>
            <p:nvPr/>
          </p:nvSpPr>
          <p:spPr bwMode="auto">
            <a:xfrm>
              <a:off x="3817" y="1186"/>
              <a:ext cx="28" cy="376"/>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599" name="Rectangle 17"/>
            <p:cNvSpPr>
              <a:spLocks noChangeArrowheads="1"/>
            </p:cNvSpPr>
            <p:nvPr/>
          </p:nvSpPr>
          <p:spPr bwMode="auto">
            <a:xfrm>
              <a:off x="3797" y="1186"/>
              <a:ext cx="20" cy="376"/>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00" name="Freeform 18"/>
            <p:cNvSpPr>
              <a:spLocks/>
            </p:cNvSpPr>
            <p:nvPr/>
          </p:nvSpPr>
          <p:spPr bwMode="auto">
            <a:xfrm>
              <a:off x="3777" y="1182"/>
              <a:ext cx="20" cy="380"/>
            </a:xfrm>
            <a:custGeom>
              <a:avLst/>
              <a:gdLst>
                <a:gd name="T0" fmla="*/ 20 w 20"/>
                <a:gd name="T1" fmla="*/ 380 h 380"/>
                <a:gd name="T2" fmla="*/ 0 w 20"/>
                <a:gd name="T3" fmla="*/ 376 h 380"/>
                <a:gd name="T4" fmla="*/ 0 w 20"/>
                <a:gd name="T5" fmla="*/ 0 h 380"/>
                <a:gd name="T6" fmla="*/ 20 w 20"/>
                <a:gd name="T7" fmla="*/ 4 h 380"/>
                <a:gd name="T8" fmla="*/ 20 w 20"/>
                <a:gd name="T9" fmla="*/ 380 h 380"/>
                <a:gd name="T10" fmla="*/ 0 60000 65536"/>
                <a:gd name="T11" fmla="*/ 0 60000 65536"/>
                <a:gd name="T12" fmla="*/ 0 60000 65536"/>
                <a:gd name="T13" fmla="*/ 0 60000 65536"/>
                <a:gd name="T14" fmla="*/ 0 60000 65536"/>
                <a:gd name="T15" fmla="*/ 0 w 20"/>
                <a:gd name="T16" fmla="*/ 0 h 380"/>
                <a:gd name="T17" fmla="*/ 20 w 20"/>
                <a:gd name="T18" fmla="*/ 380 h 380"/>
              </a:gdLst>
              <a:ahLst/>
              <a:cxnLst>
                <a:cxn ang="T10">
                  <a:pos x="T0" y="T1"/>
                </a:cxn>
                <a:cxn ang="T11">
                  <a:pos x="T2" y="T3"/>
                </a:cxn>
                <a:cxn ang="T12">
                  <a:pos x="T4" y="T5"/>
                </a:cxn>
                <a:cxn ang="T13">
                  <a:pos x="T6" y="T7"/>
                </a:cxn>
                <a:cxn ang="T14">
                  <a:pos x="T8" y="T9"/>
                </a:cxn>
              </a:cxnLst>
              <a:rect l="T15" t="T16" r="T17" b="T18"/>
              <a:pathLst>
                <a:path w="20" h="380">
                  <a:moveTo>
                    <a:pt x="20" y="380"/>
                  </a:moveTo>
                  <a:lnTo>
                    <a:pt x="0" y="376"/>
                  </a:lnTo>
                  <a:lnTo>
                    <a:pt x="0" y="0"/>
                  </a:lnTo>
                  <a:lnTo>
                    <a:pt x="20" y="4"/>
                  </a:lnTo>
                  <a:lnTo>
                    <a:pt x="20" y="380"/>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1" name="Freeform 19"/>
            <p:cNvSpPr>
              <a:spLocks/>
            </p:cNvSpPr>
            <p:nvPr/>
          </p:nvSpPr>
          <p:spPr bwMode="auto">
            <a:xfrm>
              <a:off x="3761" y="1178"/>
              <a:ext cx="16" cy="380"/>
            </a:xfrm>
            <a:custGeom>
              <a:avLst/>
              <a:gdLst>
                <a:gd name="T0" fmla="*/ 16 w 16"/>
                <a:gd name="T1" fmla="*/ 380 h 380"/>
                <a:gd name="T2" fmla="*/ 0 w 16"/>
                <a:gd name="T3" fmla="*/ 376 h 380"/>
                <a:gd name="T4" fmla="*/ 0 w 16"/>
                <a:gd name="T5" fmla="*/ 0 h 380"/>
                <a:gd name="T6" fmla="*/ 16 w 16"/>
                <a:gd name="T7" fmla="*/ 4 h 380"/>
                <a:gd name="T8" fmla="*/ 16 w 16"/>
                <a:gd name="T9" fmla="*/ 380 h 380"/>
                <a:gd name="T10" fmla="*/ 0 60000 65536"/>
                <a:gd name="T11" fmla="*/ 0 60000 65536"/>
                <a:gd name="T12" fmla="*/ 0 60000 65536"/>
                <a:gd name="T13" fmla="*/ 0 60000 65536"/>
                <a:gd name="T14" fmla="*/ 0 60000 65536"/>
                <a:gd name="T15" fmla="*/ 0 w 16"/>
                <a:gd name="T16" fmla="*/ 0 h 380"/>
                <a:gd name="T17" fmla="*/ 16 w 16"/>
                <a:gd name="T18" fmla="*/ 380 h 380"/>
              </a:gdLst>
              <a:ahLst/>
              <a:cxnLst>
                <a:cxn ang="T10">
                  <a:pos x="T0" y="T1"/>
                </a:cxn>
                <a:cxn ang="T11">
                  <a:pos x="T2" y="T3"/>
                </a:cxn>
                <a:cxn ang="T12">
                  <a:pos x="T4" y="T5"/>
                </a:cxn>
                <a:cxn ang="T13">
                  <a:pos x="T6" y="T7"/>
                </a:cxn>
                <a:cxn ang="T14">
                  <a:pos x="T8" y="T9"/>
                </a:cxn>
              </a:cxnLst>
              <a:rect l="T15" t="T16" r="T17" b="T18"/>
              <a:pathLst>
                <a:path w="16" h="380">
                  <a:moveTo>
                    <a:pt x="16" y="380"/>
                  </a:moveTo>
                  <a:lnTo>
                    <a:pt x="0" y="376"/>
                  </a:lnTo>
                  <a:lnTo>
                    <a:pt x="0" y="0"/>
                  </a:lnTo>
                  <a:lnTo>
                    <a:pt x="16" y="4"/>
                  </a:lnTo>
                  <a:lnTo>
                    <a:pt x="16" y="380"/>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2" name="Freeform 20"/>
            <p:cNvSpPr>
              <a:spLocks/>
            </p:cNvSpPr>
            <p:nvPr/>
          </p:nvSpPr>
          <p:spPr bwMode="auto">
            <a:xfrm>
              <a:off x="3749" y="1174"/>
              <a:ext cx="12" cy="380"/>
            </a:xfrm>
            <a:custGeom>
              <a:avLst/>
              <a:gdLst>
                <a:gd name="T0" fmla="*/ 12 w 12"/>
                <a:gd name="T1" fmla="*/ 380 h 380"/>
                <a:gd name="T2" fmla="*/ 0 w 12"/>
                <a:gd name="T3" fmla="*/ 376 h 380"/>
                <a:gd name="T4" fmla="*/ 0 w 12"/>
                <a:gd name="T5" fmla="*/ 0 h 380"/>
                <a:gd name="T6" fmla="*/ 12 w 12"/>
                <a:gd name="T7" fmla="*/ 4 h 380"/>
                <a:gd name="T8" fmla="*/ 12 w 12"/>
                <a:gd name="T9" fmla="*/ 380 h 380"/>
                <a:gd name="T10" fmla="*/ 0 60000 65536"/>
                <a:gd name="T11" fmla="*/ 0 60000 65536"/>
                <a:gd name="T12" fmla="*/ 0 60000 65536"/>
                <a:gd name="T13" fmla="*/ 0 60000 65536"/>
                <a:gd name="T14" fmla="*/ 0 60000 65536"/>
                <a:gd name="T15" fmla="*/ 0 w 12"/>
                <a:gd name="T16" fmla="*/ 0 h 380"/>
                <a:gd name="T17" fmla="*/ 12 w 12"/>
                <a:gd name="T18" fmla="*/ 380 h 380"/>
              </a:gdLst>
              <a:ahLst/>
              <a:cxnLst>
                <a:cxn ang="T10">
                  <a:pos x="T0" y="T1"/>
                </a:cxn>
                <a:cxn ang="T11">
                  <a:pos x="T2" y="T3"/>
                </a:cxn>
                <a:cxn ang="T12">
                  <a:pos x="T4" y="T5"/>
                </a:cxn>
                <a:cxn ang="T13">
                  <a:pos x="T6" y="T7"/>
                </a:cxn>
                <a:cxn ang="T14">
                  <a:pos x="T8" y="T9"/>
                </a:cxn>
              </a:cxnLst>
              <a:rect l="T15" t="T16" r="T17" b="T18"/>
              <a:pathLst>
                <a:path w="12" h="380">
                  <a:moveTo>
                    <a:pt x="12" y="380"/>
                  </a:moveTo>
                  <a:lnTo>
                    <a:pt x="0" y="376"/>
                  </a:lnTo>
                  <a:lnTo>
                    <a:pt x="0" y="0"/>
                  </a:lnTo>
                  <a:lnTo>
                    <a:pt x="12" y="4"/>
                  </a:lnTo>
                  <a:lnTo>
                    <a:pt x="12" y="380"/>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3" name="Freeform 21"/>
            <p:cNvSpPr>
              <a:spLocks/>
            </p:cNvSpPr>
            <p:nvPr/>
          </p:nvSpPr>
          <p:spPr bwMode="auto">
            <a:xfrm>
              <a:off x="3741" y="1166"/>
              <a:ext cx="8" cy="384"/>
            </a:xfrm>
            <a:custGeom>
              <a:avLst/>
              <a:gdLst>
                <a:gd name="T0" fmla="*/ 8 w 8"/>
                <a:gd name="T1" fmla="*/ 384 h 384"/>
                <a:gd name="T2" fmla="*/ 0 w 8"/>
                <a:gd name="T3" fmla="*/ 376 h 384"/>
                <a:gd name="T4" fmla="*/ 0 w 8"/>
                <a:gd name="T5" fmla="*/ 0 h 384"/>
                <a:gd name="T6" fmla="*/ 8 w 8"/>
                <a:gd name="T7" fmla="*/ 8 h 384"/>
                <a:gd name="T8" fmla="*/ 8 w 8"/>
                <a:gd name="T9" fmla="*/ 384 h 384"/>
                <a:gd name="T10" fmla="*/ 0 60000 65536"/>
                <a:gd name="T11" fmla="*/ 0 60000 65536"/>
                <a:gd name="T12" fmla="*/ 0 60000 65536"/>
                <a:gd name="T13" fmla="*/ 0 60000 65536"/>
                <a:gd name="T14" fmla="*/ 0 60000 65536"/>
                <a:gd name="T15" fmla="*/ 0 w 8"/>
                <a:gd name="T16" fmla="*/ 0 h 384"/>
                <a:gd name="T17" fmla="*/ 8 w 8"/>
                <a:gd name="T18" fmla="*/ 384 h 384"/>
              </a:gdLst>
              <a:ahLst/>
              <a:cxnLst>
                <a:cxn ang="T10">
                  <a:pos x="T0" y="T1"/>
                </a:cxn>
                <a:cxn ang="T11">
                  <a:pos x="T2" y="T3"/>
                </a:cxn>
                <a:cxn ang="T12">
                  <a:pos x="T4" y="T5"/>
                </a:cxn>
                <a:cxn ang="T13">
                  <a:pos x="T6" y="T7"/>
                </a:cxn>
                <a:cxn ang="T14">
                  <a:pos x="T8" y="T9"/>
                </a:cxn>
              </a:cxnLst>
              <a:rect l="T15" t="T16" r="T17" b="T18"/>
              <a:pathLst>
                <a:path w="8" h="384">
                  <a:moveTo>
                    <a:pt x="8" y="384"/>
                  </a:moveTo>
                  <a:lnTo>
                    <a:pt x="0" y="376"/>
                  </a:lnTo>
                  <a:lnTo>
                    <a:pt x="0" y="0"/>
                  </a:lnTo>
                  <a:lnTo>
                    <a:pt x="8" y="8"/>
                  </a:lnTo>
                  <a:lnTo>
                    <a:pt x="8" y="384"/>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4" name="Freeform 22"/>
            <p:cNvSpPr>
              <a:spLocks/>
            </p:cNvSpPr>
            <p:nvPr/>
          </p:nvSpPr>
          <p:spPr bwMode="auto">
            <a:xfrm>
              <a:off x="3741" y="1158"/>
              <a:ext cx="1" cy="384"/>
            </a:xfrm>
            <a:custGeom>
              <a:avLst/>
              <a:gdLst>
                <a:gd name="T0" fmla="*/ 0 w 1"/>
                <a:gd name="T1" fmla="*/ 384 h 384"/>
                <a:gd name="T2" fmla="*/ 0 w 1"/>
                <a:gd name="T3" fmla="*/ 376 h 384"/>
                <a:gd name="T4" fmla="*/ 0 w 1"/>
                <a:gd name="T5" fmla="*/ 0 h 384"/>
                <a:gd name="T6" fmla="*/ 0 w 1"/>
                <a:gd name="T7" fmla="*/ 8 h 384"/>
                <a:gd name="T8" fmla="*/ 0 w 1"/>
                <a:gd name="T9" fmla="*/ 384 h 384"/>
                <a:gd name="T10" fmla="*/ 0 60000 65536"/>
                <a:gd name="T11" fmla="*/ 0 60000 65536"/>
                <a:gd name="T12" fmla="*/ 0 60000 65536"/>
                <a:gd name="T13" fmla="*/ 0 60000 65536"/>
                <a:gd name="T14" fmla="*/ 0 60000 65536"/>
                <a:gd name="T15" fmla="*/ 0 w 1"/>
                <a:gd name="T16" fmla="*/ 0 h 384"/>
                <a:gd name="T17" fmla="*/ 1 w 1"/>
                <a:gd name="T18" fmla="*/ 384 h 384"/>
              </a:gdLst>
              <a:ahLst/>
              <a:cxnLst>
                <a:cxn ang="T10">
                  <a:pos x="T0" y="T1"/>
                </a:cxn>
                <a:cxn ang="T11">
                  <a:pos x="T2" y="T3"/>
                </a:cxn>
                <a:cxn ang="T12">
                  <a:pos x="T4" y="T5"/>
                </a:cxn>
                <a:cxn ang="T13">
                  <a:pos x="T6" y="T7"/>
                </a:cxn>
                <a:cxn ang="T14">
                  <a:pos x="T8" y="T9"/>
                </a:cxn>
              </a:cxnLst>
              <a:rect l="T15" t="T16" r="T17" b="T18"/>
              <a:pathLst>
                <a:path w="1" h="384">
                  <a:moveTo>
                    <a:pt x="0" y="384"/>
                  </a:moveTo>
                  <a:lnTo>
                    <a:pt x="0" y="376"/>
                  </a:lnTo>
                  <a:lnTo>
                    <a:pt x="0" y="0"/>
                  </a:lnTo>
                  <a:lnTo>
                    <a:pt x="0" y="8"/>
                  </a:lnTo>
                  <a:lnTo>
                    <a:pt x="0" y="384"/>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5" name="Freeform 23"/>
            <p:cNvSpPr>
              <a:spLocks/>
            </p:cNvSpPr>
            <p:nvPr/>
          </p:nvSpPr>
          <p:spPr bwMode="auto">
            <a:xfrm>
              <a:off x="3741" y="1130"/>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06" name="Freeform 24"/>
            <p:cNvSpPr>
              <a:spLocks/>
            </p:cNvSpPr>
            <p:nvPr/>
          </p:nvSpPr>
          <p:spPr bwMode="auto">
            <a:xfrm>
              <a:off x="3741" y="1534"/>
              <a:ext cx="168" cy="28"/>
            </a:xfrm>
            <a:custGeom>
              <a:avLst/>
              <a:gdLst>
                <a:gd name="T0" fmla="*/ 168 w 168"/>
                <a:gd name="T1" fmla="*/ 0 h 28"/>
                <a:gd name="T2" fmla="*/ 164 w 168"/>
                <a:gd name="T3" fmla="*/ 8 h 28"/>
                <a:gd name="T4" fmla="*/ 152 w 168"/>
                <a:gd name="T5" fmla="*/ 12 h 28"/>
                <a:gd name="T6" fmla="*/ 140 w 168"/>
                <a:gd name="T7" fmla="*/ 20 h 28"/>
                <a:gd name="T8" fmla="*/ 124 w 168"/>
                <a:gd name="T9" fmla="*/ 24 h 28"/>
                <a:gd name="T10" fmla="*/ 104 w 168"/>
                <a:gd name="T11" fmla="*/ 28 h 28"/>
                <a:gd name="T12" fmla="*/ 76 w 168"/>
                <a:gd name="T13" fmla="*/ 28 h 28"/>
                <a:gd name="T14" fmla="*/ 56 w 168"/>
                <a:gd name="T15" fmla="*/ 28 h 28"/>
                <a:gd name="T16" fmla="*/ 36 w 168"/>
                <a:gd name="T17" fmla="*/ 24 h 28"/>
                <a:gd name="T18" fmla="*/ 20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2" y="12"/>
                  </a:lnTo>
                  <a:lnTo>
                    <a:pt x="140" y="20"/>
                  </a:lnTo>
                  <a:lnTo>
                    <a:pt x="124" y="24"/>
                  </a:lnTo>
                  <a:lnTo>
                    <a:pt x="104" y="28"/>
                  </a:lnTo>
                  <a:lnTo>
                    <a:pt x="76" y="28"/>
                  </a:lnTo>
                  <a:lnTo>
                    <a:pt x="56" y="28"/>
                  </a:lnTo>
                  <a:lnTo>
                    <a:pt x="36" y="24"/>
                  </a:lnTo>
                  <a:lnTo>
                    <a:pt x="20"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7" name="Freeform 25"/>
            <p:cNvSpPr>
              <a:spLocks/>
            </p:cNvSpPr>
            <p:nvPr/>
          </p:nvSpPr>
          <p:spPr bwMode="auto">
            <a:xfrm>
              <a:off x="3741" y="1130"/>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08" name="Line 26"/>
            <p:cNvSpPr>
              <a:spLocks noChangeShapeType="1"/>
            </p:cNvSpPr>
            <p:nvPr/>
          </p:nvSpPr>
          <p:spPr bwMode="auto">
            <a:xfrm flipV="1">
              <a:off x="3909" y="1158"/>
              <a:ext cx="1" cy="376"/>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09" name="Line 27"/>
            <p:cNvSpPr>
              <a:spLocks noChangeShapeType="1"/>
            </p:cNvSpPr>
            <p:nvPr/>
          </p:nvSpPr>
          <p:spPr bwMode="auto">
            <a:xfrm flipV="1">
              <a:off x="3741" y="1158"/>
              <a:ext cx="1" cy="376"/>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10" name="Freeform 28"/>
            <p:cNvSpPr>
              <a:spLocks/>
            </p:cNvSpPr>
            <p:nvPr/>
          </p:nvSpPr>
          <p:spPr bwMode="auto">
            <a:xfrm>
              <a:off x="4325" y="739"/>
              <a:ext cx="4" cy="803"/>
            </a:xfrm>
            <a:custGeom>
              <a:avLst/>
              <a:gdLst>
                <a:gd name="T0" fmla="*/ 4 w 4"/>
                <a:gd name="T1" fmla="*/ 795 h 803"/>
                <a:gd name="T2" fmla="*/ 0 w 4"/>
                <a:gd name="T3" fmla="*/ 803 h 803"/>
                <a:gd name="T4" fmla="*/ 0 w 4"/>
                <a:gd name="T5" fmla="*/ 8 h 803"/>
                <a:gd name="T6" fmla="*/ 4 w 4"/>
                <a:gd name="T7" fmla="*/ 0 h 803"/>
                <a:gd name="T8" fmla="*/ 4 w 4"/>
                <a:gd name="T9" fmla="*/ 795 h 803"/>
                <a:gd name="T10" fmla="*/ 0 60000 65536"/>
                <a:gd name="T11" fmla="*/ 0 60000 65536"/>
                <a:gd name="T12" fmla="*/ 0 60000 65536"/>
                <a:gd name="T13" fmla="*/ 0 60000 65536"/>
                <a:gd name="T14" fmla="*/ 0 60000 65536"/>
                <a:gd name="T15" fmla="*/ 0 w 4"/>
                <a:gd name="T16" fmla="*/ 0 h 803"/>
                <a:gd name="T17" fmla="*/ 4 w 4"/>
                <a:gd name="T18" fmla="*/ 803 h 803"/>
              </a:gdLst>
              <a:ahLst/>
              <a:cxnLst>
                <a:cxn ang="T10">
                  <a:pos x="T0" y="T1"/>
                </a:cxn>
                <a:cxn ang="T11">
                  <a:pos x="T2" y="T3"/>
                </a:cxn>
                <a:cxn ang="T12">
                  <a:pos x="T4" y="T5"/>
                </a:cxn>
                <a:cxn ang="T13">
                  <a:pos x="T6" y="T7"/>
                </a:cxn>
                <a:cxn ang="T14">
                  <a:pos x="T8" y="T9"/>
                </a:cxn>
              </a:cxnLst>
              <a:rect l="T15" t="T16" r="T17" b="T18"/>
              <a:pathLst>
                <a:path w="4" h="803">
                  <a:moveTo>
                    <a:pt x="4" y="795"/>
                  </a:moveTo>
                  <a:lnTo>
                    <a:pt x="0" y="803"/>
                  </a:lnTo>
                  <a:lnTo>
                    <a:pt x="0" y="8"/>
                  </a:lnTo>
                  <a:lnTo>
                    <a:pt x="4" y="0"/>
                  </a:lnTo>
                  <a:lnTo>
                    <a:pt x="4" y="795"/>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1" name="Freeform 29"/>
            <p:cNvSpPr>
              <a:spLocks/>
            </p:cNvSpPr>
            <p:nvPr/>
          </p:nvSpPr>
          <p:spPr bwMode="auto">
            <a:xfrm>
              <a:off x="4317" y="747"/>
              <a:ext cx="8" cy="799"/>
            </a:xfrm>
            <a:custGeom>
              <a:avLst/>
              <a:gdLst>
                <a:gd name="T0" fmla="*/ 8 w 8"/>
                <a:gd name="T1" fmla="*/ 795 h 799"/>
                <a:gd name="T2" fmla="*/ 0 w 8"/>
                <a:gd name="T3" fmla="*/ 799 h 799"/>
                <a:gd name="T4" fmla="*/ 0 w 8"/>
                <a:gd name="T5" fmla="*/ 4 h 799"/>
                <a:gd name="T6" fmla="*/ 8 w 8"/>
                <a:gd name="T7" fmla="*/ 0 h 799"/>
                <a:gd name="T8" fmla="*/ 8 w 8"/>
                <a:gd name="T9" fmla="*/ 795 h 799"/>
                <a:gd name="T10" fmla="*/ 0 60000 65536"/>
                <a:gd name="T11" fmla="*/ 0 60000 65536"/>
                <a:gd name="T12" fmla="*/ 0 60000 65536"/>
                <a:gd name="T13" fmla="*/ 0 60000 65536"/>
                <a:gd name="T14" fmla="*/ 0 60000 65536"/>
                <a:gd name="T15" fmla="*/ 0 w 8"/>
                <a:gd name="T16" fmla="*/ 0 h 799"/>
                <a:gd name="T17" fmla="*/ 8 w 8"/>
                <a:gd name="T18" fmla="*/ 799 h 799"/>
              </a:gdLst>
              <a:ahLst/>
              <a:cxnLst>
                <a:cxn ang="T10">
                  <a:pos x="T0" y="T1"/>
                </a:cxn>
                <a:cxn ang="T11">
                  <a:pos x="T2" y="T3"/>
                </a:cxn>
                <a:cxn ang="T12">
                  <a:pos x="T4" y="T5"/>
                </a:cxn>
                <a:cxn ang="T13">
                  <a:pos x="T6" y="T7"/>
                </a:cxn>
                <a:cxn ang="T14">
                  <a:pos x="T8" y="T9"/>
                </a:cxn>
              </a:cxnLst>
              <a:rect l="T15" t="T16" r="T17" b="T18"/>
              <a:pathLst>
                <a:path w="8" h="799">
                  <a:moveTo>
                    <a:pt x="8" y="795"/>
                  </a:moveTo>
                  <a:lnTo>
                    <a:pt x="0" y="799"/>
                  </a:lnTo>
                  <a:lnTo>
                    <a:pt x="0" y="4"/>
                  </a:lnTo>
                  <a:lnTo>
                    <a:pt x="8" y="0"/>
                  </a:lnTo>
                  <a:lnTo>
                    <a:pt x="8" y="795"/>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2" name="Freeform 30"/>
            <p:cNvSpPr>
              <a:spLocks/>
            </p:cNvSpPr>
            <p:nvPr/>
          </p:nvSpPr>
          <p:spPr bwMode="auto">
            <a:xfrm>
              <a:off x="4305" y="751"/>
              <a:ext cx="12" cy="803"/>
            </a:xfrm>
            <a:custGeom>
              <a:avLst/>
              <a:gdLst>
                <a:gd name="T0" fmla="*/ 12 w 12"/>
                <a:gd name="T1" fmla="*/ 795 h 803"/>
                <a:gd name="T2" fmla="*/ 0 w 12"/>
                <a:gd name="T3" fmla="*/ 803 h 803"/>
                <a:gd name="T4" fmla="*/ 0 w 12"/>
                <a:gd name="T5" fmla="*/ 8 h 803"/>
                <a:gd name="T6" fmla="*/ 12 w 12"/>
                <a:gd name="T7" fmla="*/ 0 h 803"/>
                <a:gd name="T8" fmla="*/ 12 w 12"/>
                <a:gd name="T9" fmla="*/ 795 h 803"/>
                <a:gd name="T10" fmla="*/ 0 60000 65536"/>
                <a:gd name="T11" fmla="*/ 0 60000 65536"/>
                <a:gd name="T12" fmla="*/ 0 60000 65536"/>
                <a:gd name="T13" fmla="*/ 0 60000 65536"/>
                <a:gd name="T14" fmla="*/ 0 60000 65536"/>
                <a:gd name="T15" fmla="*/ 0 w 12"/>
                <a:gd name="T16" fmla="*/ 0 h 803"/>
                <a:gd name="T17" fmla="*/ 12 w 12"/>
                <a:gd name="T18" fmla="*/ 803 h 803"/>
              </a:gdLst>
              <a:ahLst/>
              <a:cxnLst>
                <a:cxn ang="T10">
                  <a:pos x="T0" y="T1"/>
                </a:cxn>
                <a:cxn ang="T11">
                  <a:pos x="T2" y="T3"/>
                </a:cxn>
                <a:cxn ang="T12">
                  <a:pos x="T4" y="T5"/>
                </a:cxn>
                <a:cxn ang="T13">
                  <a:pos x="T6" y="T7"/>
                </a:cxn>
                <a:cxn ang="T14">
                  <a:pos x="T8" y="T9"/>
                </a:cxn>
              </a:cxnLst>
              <a:rect l="T15" t="T16" r="T17" b="T18"/>
              <a:pathLst>
                <a:path w="12" h="803">
                  <a:moveTo>
                    <a:pt x="12" y="795"/>
                  </a:moveTo>
                  <a:lnTo>
                    <a:pt x="0" y="803"/>
                  </a:lnTo>
                  <a:lnTo>
                    <a:pt x="0" y="8"/>
                  </a:lnTo>
                  <a:lnTo>
                    <a:pt x="12" y="0"/>
                  </a:lnTo>
                  <a:lnTo>
                    <a:pt x="12" y="795"/>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3" name="Freeform 31"/>
            <p:cNvSpPr>
              <a:spLocks/>
            </p:cNvSpPr>
            <p:nvPr/>
          </p:nvSpPr>
          <p:spPr bwMode="auto">
            <a:xfrm>
              <a:off x="4285" y="759"/>
              <a:ext cx="20" cy="799"/>
            </a:xfrm>
            <a:custGeom>
              <a:avLst/>
              <a:gdLst>
                <a:gd name="T0" fmla="*/ 20 w 20"/>
                <a:gd name="T1" fmla="*/ 795 h 799"/>
                <a:gd name="T2" fmla="*/ 0 w 20"/>
                <a:gd name="T3" fmla="*/ 799 h 799"/>
                <a:gd name="T4" fmla="*/ 0 w 20"/>
                <a:gd name="T5" fmla="*/ 4 h 799"/>
                <a:gd name="T6" fmla="*/ 20 w 20"/>
                <a:gd name="T7" fmla="*/ 0 h 799"/>
                <a:gd name="T8" fmla="*/ 20 w 20"/>
                <a:gd name="T9" fmla="*/ 795 h 799"/>
                <a:gd name="T10" fmla="*/ 0 60000 65536"/>
                <a:gd name="T11" fmla="*/ 0 60000 65536"/>
                <a:gd name="T12" fmla="*/ 0 60000 65536"/>
                <a:gd name="T13" fmla="*/ 0 60000 65536"/>
                <a:gd name="T14" fmla="*/ 0 60000 65536"/>
                <a:gd name="T15" fmla="*/ 0 w 20"/>
                <a:gd name="T16" fmla="*/ 0 h 799"/>
                <a:gd name="T17" fmla="*/ 20 w 20"/>
                <a:gd name="T18" fmla="*/ 799 h 799"/>
              </a:gdLst>
              <a:ahLst/>
              <a:cxnLst>
                <a:cxn ang="T10">
                  <a:pos x="T0" y="T1"/>
                </a:cxn>
                <a:cxn ang="T11">
                  <a:pos x="T2" y="T3"/>
                </a:cxn>
                <a:cxn ang="T12">
                  <a:pos x="T4" y="T5"/>
                </a:cxn>
                <a:cxn ang="T13">
                  <a:pos x="T6" y="T7"/>
                </a:cxn>
                <a:cxn ang="T14">
                  <a:pos x="T8" y="T9"/>
                </a:cxn>
              </a:cxnLst>
              <a:rect l="T15" t="T16" r="T17" b="T18"/>
              <a:pathLst>
                <a:path w="20" h="799">
                  <a:moveTo>
                    <a:pt x="20" y="795"/>
                  </a:moveTo>
                  <a:lnTo>
                    <a:pt x="0" y="799"/>
                  </a:lnTo>
                  <a:lnTo>
                    <a:pt x="0" y="4"/>
                  </a:lnTo>
                  <a:lnTo>
                    <a:pt x="20" y="0"/>
                  </a:lnTo>
                  <a:lnTo>
                    <a:pt x="20" y="795"/>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4" name="Freeform 32"/>
            <p:cNvSpPr>
              <a:spLocks/>
            </p:cNvSpPr>
            <p:nvPr/>
          </p:nvSpPr>
          <p:spPr bwMode="auto">
            <a:xfrm>
              <a:off x="4269" y="763"/>
              <a:ext cx="16" cy="799"/>
            </a:xfrm>
            <a:custGeom>
              <a:avLst/>
              <a:gdLst>
                <a:gd name="T0" fmla="*/ 16 w 16"/>
                <a:gd name="T1" fmla="*/ 795 h 799"/>
                <a:gd name="T2" fmla="*/ 0 w 16"/>
                <a:gd name="T3" fmla="*/ 799 h 799"/>
                <a:gd name="T4" fmla="*/ 0 w 16"/>
                <a:gd name="T5" fmla="*/ 4 h 799"/>
                <a:gd name="T6" fmla="*/ 16 w 16"/>
                <a:gd name="T7" fmla="*/ 0 h 799"/>
                <a:gd name="T8" fmla="*/ 16 w 16"/>
                <a:gd name="T9" fmla="*/ 795 h 799"/>
                <a:gd name="T10" fmla="*/ 0 60000 65536"/>
                <a:gd name="T11" fmla="*/ 0 60000 65536"/>
                <a:gd name="T12" fmla="*/ 0 60000 65536"/>
                <a:gd name="T13" fmla="*/ 0 60000 65536"/>
                <a:gd name="T14" fmla="*/ 0 60000 65536"/>
                <a:gd name="T15" fmla="*/ 0 w 16"/>
                <a:gd name="T16" fmla="*/ 0 h 799"/>
                <a:gd name="T17" fmla="*/ 16 w 16"/>
                <a:gd name="T18" fmla="*/ 799 h 799"/>
              </a:gdLst>
              <a:ahLst/>
              <a:cxnLst>
                <a:cxn ang="T10">
                  <a:pos x="T0" y="T1"/>
                </a:cxn>
                <a:cxn ang="T11">
                  <a:pos x="T2" y="T3"/>
                </a:cxn>
                <a:cxn ang="T12">
                  <a:pos x="T4" y="T5"/>
                </a:cxn>
                <a:cxn ang="T13">
                  <a:pos x="T6" y="T7"/>
                </a:cxn>
                <a:cxn ang="T14">
                  <a:pos x="T8" y="T9"/>
                </a:cxn>
              </a:cxnLst>
              <a:rect l="T15" t="T16" r="T17" b="T18"/>
              <a:pathLst>
                <a:path w="16" h="799">
                  <a:moveTo>
                    <a:pt x="16" y="795"/>
                  </a:moveTo>
                  <a:lnTo>
                    <a:pt x="0" y="799"/>
                  </a:lnTo>
                  <a:lnTo>
                    <a:pt x="0" y="4"/>
                  </a:lnTo>
                  <a:lnTo>
                    <a:pt x="16" y="0"/>
                  </a:lnTo>
                  <a:lnTo>
                    <a:pt x="16" y="795"/>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5" name="Rectangle 33"/>
            <p:cNvSpPr>
              <a:spLocks noChangeArrowheads="1"/>
            </p:cNvSpPr>
            <p:nvPr/>
          </p:nvSpPr>
          <p:spPr bwMode="auto">
            <a:xfrm>
              <a:off x="4241" y="767"/>
              <a:ext cx="28" cy="795"/>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16" name="Rectangle 34"/>
            <p:cNvSpPr>
              <a:spLocks noChangeArrowheads="1"/>
            </p:cNvSpPr>
            <p:nvPr/>
          </p:nvSpPr>
          <p:spPr bwMode="auto">
            <a:xfrm>
              <a:off x="4221" y="767"/>
              <a:ext cx="20" cy="795"/>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17" name="Freeform 35"/>
            <p:cNvSpPr>
              <a:spLocks/>
            </p:cNvSpPr>
            <p:nvPr/>
          </p:nvSpPr>
          <p:spPr bwMode="auto">
            <a:xfrm>
              <a:off x="4201" y="763"/>
              <a:ext cx="20" cy="799"/>
            </a:xfrm>
            <a:custGeom>
              <a:avLst/>
              <a:gdLst>
                <a:gd name="T0" fmla="*/ 20 w 20"/>
                <a:gd name="T1" fmla="*/ 799 h 799"/>
                <a:gd name="T2" fmla="*/ 0 w 20"/>
                <a:gd name="T3" fmla="*/ 795 h 799"/>
                <a:gd name="T4" fmla="*/ 0 w 20"/>
                <a:gd name="T5" fmla="*/ 0 h 799"/>
                <a:gd name="T6" fmla="*/ 20 w 20"/>
                <a:gd name="T7" fmla="*/ 4 h 799"/>
                <a:gd name="T8" fmla="*/ 20 w 20"/>
                <a:gd name="T9" fmla="*/ 799 h 799"/>
                <a:gd name="T10" fmla="*/ 0 60000 65536"/>
                <a:gd name="T11" fmla="*/ 0 60000 65536"/>
                <a:gd name="T12" fmla="*/ 0 60000 65536"/>
                <a:gd name="T13" fmla="*/ 0 60000 65536"/>
                <a:gd name="T14" fmla="*/ 0 60000 65536"/>
                <a:gd name="T15" fmla="*/ 0 w 20"/>
                <a:gd name="T16" fmla="*/ 0 h 799"/>
                <a:gd name="T17" fmla="*/ 20 w 20"/>
                <a:gd name="T18" fmla="*/ 799 h 799"/>
              </a:gdLst>
              <a:ahLst/>
              <a:cxnLst>
                <a:cxn ang="T10">
                  <a:pos x="T0" y="T1"/>
                </a:cxn>
                <a:cxn ang="T11">
                  <a:pos x="T2" y="T3"/>
                </a:cxn>
                <a:cxn ang="T12">
                  <a:pos x="T4" y="T5"/>
                </a:cxn>
                <a:cxn ang="T13">
                  <a:pos x="T6" y="T7"/>
                </a:cxn>
                <a:cxn ang="T14">
                  <a:pos x="T8" y="T9"/>
                </a:cxn>
              </a:cxnLst>
              <a:rect l="T15" t="T16" r="T17" b="T18"/>
              <a:pathLst>
                <a:path w="20" h="799">
                  <a:moveTo>
                    <a:pt x="20" y="799"/>
                  </a:moveTo>
                  <a:lnTo>
                    <a:pt x="0" y="795"/>
                  </a:lnTo>
                  <a:lnTo>
                    <a:pt x="0" y="0"/>
                  </a:lnTo>
                  <a:lnTo>
                    <a:pt x="20" y="4"/>
                  </a:lnTo>
                  <a:lnTo>
                    <a:pt x="20" y="79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8" name="Freeform 36"/>
            <p:cNvSpPr>
              <a:spLocks/>
            </p:cNvSpPr>
            <p:nvPr/>
          </p:nvSpPr>
          <p:spPr bwMode="auto">
            <a:xfrm>
              <a:off x="4185" y="759"/>
              <a:ext cx="16" cy="799"/>
            </a:xfrm>
            <a:custGeom>
              <a:avLst/>
              <a:gdLst>
                <a:gd name="T0" fmla="*/ 16 w 16"/>
                <a:gd name="T1" fmla="*/ 799 h 799"/>
                <a:gd name="T2" fmla="*/ 0 w 16"/>
                <a:gd name="T3" fmla="*/ 795 h 799"/>
                <a:gd name="T4" fmla="*/ 0 w 16"/>
                <a:gd name="T5" fmla="*/ 0 h 799"/>
                <a:gd name="T6" fmla="*/ 16 w 16"/>
                <a:gd name="T7" fmla="*/ 4 h 799"/>
                <a:gd name="T8" fmla="*/ 16 w 16"/>
                <a:gd name="T9" fmla="*/ 799 h 799"/>
                <a:gd name="T10" fmla="*/ 0 60000 65536"/>
                <a:gd name="T11" fmla="*/ 0 60000 65536"/>
                <a:gd name="T12" fmla="*/ 0 60000 65536"/>
                <a:gd name="T13" fmla="*/ 0 60000 65536"/>
                <a:gd name="T14" fmla="*/ 0 60000 65536"/>
                <a:gd name="T15" fmla="*/ 0 w 16"/>
                <a:gd name="T16" fmla="*/ 0 h 799"/>
                <a:gd name="T17" fmla="*/ 16 w 16"/>
                <a:gd name="T18" fmla="*/ 799 h 799"/>
              </a:gdLst>
              <a:ahLst/>
              <a:cxnLst>
                <a:cxn ang="T10">
                  <a:pos x="T0" y="T1"/>
                </a:cxn>
                <a:cxn ang="T11">
                  <a:pos x="T2" y="T3"/>
                </a:cxn>
                <a:cxn ang="T12">
                  <a:pos x="T4" y="T5"/>
                </a:cxn>
                <a:cxn ang="T13">
                  <a:pos x="T6" y="T7"/>
                </a:cxn>
                <a:cxn ang="T14">
                  <a:pos x="T8" y="T9"/>
                </a:cxn>
              </a:cxnLst>
              <a:rect l="T15" t="T16" r="T17" b="T18"/>
              <a:pathLst>
                <a:path w="16" h="799">
                  <a:moveTo>
                    <a:pt x="16" y="799"/>
                  </a:moveTo>
                  <a:lnTo>
                    <a:pt x="0" y="795"/>
                  </a:lnTo>
                  <a:lnTo>
                    <a:pt x="0" y="0"/>
                  </a:lnTo>
                  <a:lnTo>
                    <a:pt x="16" y="4"/>
                  </a:lnTo>
                  <a:lnTo>
                    <a:pt x="16" y="79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19" name="Freeform 37"/>
            <p:cNvSpPr>
              <a:spLocks/>
            </p:cNvSpPr>
            <p:nvPr/>
          </p:nvSpPr>
          <p:spPr bwMode="auto">
            <a:xfrm>
              <a:off x="4169" y="755"/>
              <a:ext cx="16" cy="799"/>
            </a:xfrm>
            <a:custGeom>
              <a:avLst/>
              <a:gdLst>
                <a:gd name="T0" fmla="*/ 16 w 16"/>
                <a:gd name="T1" fmla="*/ 799 h 799"/>
                <a:gd name="T2" fmla="*/ 0 w 16"/>
                <a:gd name="T3" fmla="*/ 795 h 799"/>
                <a:gd name="T4" fmla="*/ 0 w 16"/>
                <a:gd name="T5" fmla="*/ 0 h 799"/>
                <a:gd name="T6" fmla="*/ 16 w 16"/>
                <a:gd name="T7" fmla="*/ 4 h 799"/>
                <a:gd name="T8" fmla="*/ 16 w 16"/>
                <a:gd name="T9" fmla="*/ 799 h 799"/>
                <a:gd name="T10" fmla="*/ 0 60000 65536"/>
                <a:gd name="T11" fmla="*/ 0 60000 65536"/>
                <a:gd name="T12" fmla="*/ 0 60000 65536"/>
                <a:gd name="T13" fmla="*/ 0 60000 65536"/>
                <a:gd name="T14" fmla="*/ 0 60000 65536"/>
                <a:gd name="T15" fmla="*/ 0 w 16"/>
                <a:gd name="T16" fmla="*/ 0 h 799"/>
                <a:gd name="T17" fmla="*/ 16 w 16"/>
                <a:gd name="T18" fmla="*/ 799 h 799"/>
              </a:gdLst>
              <a:ahLst/>
              <a:cxnLst>
                <a:cxn ang="T10">
                  <a:pos x="T0" y="T1"/>
                </a:cxn>
                <a:cxn ang="T11">
                  <a:pos x="T2" y="T3"/>
                </a:cxn>
                <a:cxn ang="T12">
                  <a:pos x="T4" y="T5"/>
                </a:cxn>
                <a:cxn ang="T13">
                  <a:pos x="T6" y="T7"/>
                </a:cxn>
                <a:cxn ang="T14">
                  <a:pos x="T8" y="T9"/>
                </a:cxn>
              </a:cxnLst>
              <a:rect l="T15" t="T16" r="T17" b="T18"/>
              <a:pathLst>
                <a:path w="16" h="799">
                  <a:moveTo>
                    <a:pt x="16" y="799"/>
                  </a:moveTo>
                  <a:lnTo>
                    <a:pt x="0" y="795"/>
                  </a:lnTo>
                  <a:lnTo>
                    <a:pt x="0" y="0"/>
                  </a:lnTo>
                  <a:lnTo>
                    <a:pt x="16" y="4"/>
                  </a:lnTo>
                  <a:lnTo>
                    <a:pt x="16" y="799"/>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0" name="Freeform 38"/>
            <p:cNvSpPr>
              <a:spLocks/>
            </p:cNvSpPr>
            <p:nvPr/>
          </p:nvSpPr>
          <p:spPr bwMode="auto">
            <a:xfrm>
              <a:off x="4161" y="747"/>
              <a:ext cx="8" cy="803"/>
            </a:xfrm>
            <a:custGeom>
              <a:avLst/>
              <a:gdLst>
                <a:gd name="T0" fmla="*/ 8 w 8"/>
                <a:gd name="T1" fmla="*/ 803 h 803"/>
                <a:gd name="T2" fmla="*/ 0 w 8"/>
                <a:gd name="T3" fmla="*/ 795 h 803"/>
                <a:gd name="T4" fmla="*/ 0 w 8"/>
                <a:gd name="T5" fmla="*/ 0 h 803"/>
                <a:gd name="T6" fmla="*/ 8 w 8"/>
                <a:gd name="T7" fmla="*/ 8 h 803"/>
                <a:gd name="T8" fmla="*/ 8 w 8"/>
                <a:gd name="T9" fmla="*/ 803 h 803"/>
                <a:gd name="T10" fmla="*/ 0 60000 65536"/>
                <a:gd name="T11" fmla="*/ 0 60000 65536"/>
                <a:gd name="T12" fmla="*/ 0 60000 65536"/>
                <a:gd name="T13" fmla="*/ 0 60000 65536"/>
                <a:gd name="T14" fmla="*/ 0 60000 65536"/>
                <a:gd name="T15" fmla="*/ 0 w 8"/>
                <a:gd name="T16" fmla="*/ 0 h 803"/>
                <a:gd name="T17" fmla="*/ 8 w 8"/>
                <a:gd name="T18" fmla="*/ 803 h 803"/>
              </a:gdLst>
              <a:ahLst/>
              <a:cxnLst>
                <a:cxn ang="T10">
                  <a:pos x="T0" y="T1"/>
                </a:cxn>
                <a:cxn ang="T11">
                  <a:pos x="T2" y="T3"/>
                </a:cxn>
                <a:cxn ang="T12">
                  <a:pos x="T4" y="T5"/>
                </a:cxn>
                <a:cxn ang="T13">
                  <a:pos x="T6" y="T7"/>
                </a:cxn>
                <a:cxn ang="T14">
                  <a:pos x="T8" y="T9"/>
                </a:cxn>
              </a:cxnLst>
              <a:rect l="T15" t="T16" r="T17" b="T18"/>
              <a:pathLst>
                <a:path w="8" h="803">
                  <a:moveTo>
                    <a:pt x="8" y="803"/>
                  </a:moveTo>
                  <a:lnTo>
                    <a:pt x="0" y="795"/>
                  </a:lnTo>
                  <a:lnTo>
                    <a:pt x="0" y="0"/>
                  </a:lnTo>
                  <a:lnTo>
                    <a:pt x="8" y="8"/>
                  </a:lnTo>
                  <a:lnTo>
                    <a:pt x="8" y="803"/>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1" name="Freeform 39"/>
            <p:cNvSpPr>
              <a:spLocks/>
            </p:cNvSpPr>
            <p:nvPr/>
          </p:nvSpPr>
          <p:spPr bwMode="auto">
            <a:xfrm>
              <a:off x="4161" y="739"/>
              <a:ext cx="1" cy="803"/>
            </a:xfrm>
            <a:custGeom>
              <a:avLst/>
              <a:gdLst>
                <a:gd name="T0" fmla="*/ 0 w 1"/>
                <a:gd name="T1" fmla="*/ 803 h 803"/>
                <a:gd name="T2" fmla="*/ 0 w 1"/>
                <a:gd name="T3" fmla="*/ 795 h 803"/>
                <a:gd name="T4" fmla="*/ 0 w 1"/>
                <a:gd name="T5" fmla="*/ 0 h 803"/>
                <a:gd name="T6" fmla="*/ 0 w 1"/>
                <a:gd name="T7" fmla="*/ 8 h 803"/>
                <a:gd name="T8" fmla="*/ 0 w 1"/>
                <a:gd name="T9" fmla="*/ 803 h 803"/>
                <a:gd name="T10" fmla="*/ 0 60000 65536"/>
                <a:gd name="T11" fmla="*/ 0 60000 65536"/>
                <a:gd name="T12" fmla="*/ 0 60000 65536"/>
                <a:gd name="T13" fmla="*/ 0 60000 65536"/>
                <a:gd name="T14" fmla="*/ 0 60000 65536"/>
                <a:gd name="T15" fmla="*/ 0 w 1"/>
                <a:gd name="T16" fmla="*/ 0 h 803"/>
                <a:gd name="T17" fmla="*/ 1 w 1"/>
                <a:gd name="T18" fmla="*/ 803 h 803"/>
              </a:gdLst>
              <a:ahLst/>
              <a:cxnLst>
                <a:cxn ang="T10">
                  <a:pos x="T0" y="T1"/>
                </a:cxn>
                <a:cxn ang="T11">
                  <a:pos x="T2" y="T3"/>
                </a:cxn>
                <a:cxn ang="T12">
                  <a:pos x="T4" y="T5"/>
                </a:cxn>
                <a:cxn ang="T13">
                  <a:pos x="T6" y="T7"/>
                </a:cxn>
                <a:cxn ang="T14">
                  <a:pos x="T8" y="T9"/>
                </a:cxn>
              </a:cxnLst>
              <a:rect l="T15" t="T16" r="T17" b="T18"/>
              <a:pathLst>
                <a:path w="1" h="803">
                  <a:moveTo>
                    <a:pt x="0" y="803"/>
                  </a:moveTo>
                  <a:lnTo>
                    <a:pt x="0" y="795"/>
                  </a:lnTo>
                  <a:lnTo>
                    <a:pt x="0" y="0"/>
                  </a:lnTo>
                  <a:lnTo>
                    <a:pt x="0" y="8"/>
                  </a:lnTo>
                  <a:lnTo>
                    <a:pt x="0" y="803"/>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2" name="Freeform 40"/>
            <p:cNvSpPr>
              <a:spLocks/>
            </p:cNvSpPr>
            <p:nvPr/>
          </p:nvSpPr>
          <p:spPr bwMode="auto">
            <a:xfrm>
              <a:off x="4161" y="707"/>
              <a:ext cx="168" cy="60"/>
            </a:xfrm>
            <a:custGeom>
              <a:avLst/>
              <a:gdLst>
                <a:gd name="T0" fmla="*/ 92 w 168"/>
                <a:gd name="T1" fmla="*/ 0 h 60"/>
                <a:gd name="T2" fmla="*/ 112 w 168"/>
                <a:gd name="T3" fmla="*/ 0 h 60"/>
                <a:gd name="T4" fmla="*/ 132 w 168"/>
                <a:gd name="T5" fmla="*/ 4 h 60"/>
                <a:gd name="T6" fmla="*/ 148 w 168"/>
                <a:gd name="T7" fmla="*/ 8 h 60"/>
                <a:gd name="T8" fmla="*/ 160 w 168"/>
                <a:gd name="T9" fmla="*/ 16 h 60"/>
                <a:gd name="T10" fmla="*/ 168 w 168"/>
                <a:gd name="T11" fmla="*/ 24 h 60"/>
                <a:gd name="T12" fmla="*/ 168 w 168"/>
                <a:gd name="T13" fmla="*/ 32 h 60"/>
                <a:gd name="T14" fmla="*/ 164 w 168"/>
                <a:gd name="T15" fmla="*/ 40 h 60"/>
                <a:gd name="T16" fmla="*/ 156 w 168"/>
                <a:gd name="T17" fmla="*/ 44 h 60"/>
                <a:gd name="T18" fmla="*/ 144 w 168"/>
                <a:gd name="T19" fmla="*/ 52 h 60"/>
                <a:gd name="T20" fmla="*/ 124 w 168"/>
                <a:gd name="T21" fmla="*/ 56 h 60"/>
                <a:gd name="T22" fmla="*/ 108 w 168"/>
                <a:gd name="T23" fmla="*/ 60 h 60"/>
                <a:gd name="T24" fmla="*/ 80 w 168"/>
                <a:gd name="T25" fmla="*/ 60 h 60"/>
                <a:gd name="T26" fmla="*/ 60 w 168"/>
                <a:gd name="T27" fmla="*/ 60 h 60"/>
                <a:gd name="T28" fmla="*/ 40 w 168"/>
                <a:gd name="T29" fmla="*/ 56 h 60"/>
                <a:gd name="T30" fmla="*/ 24 w 168"/>
                <a:gd name="T31" fmla="*/ 52 h 60"/>
                <a:gd name="T32" fmla="*/ 8 w 168"/>
                <a:gd name="T33" fmla="*/ 48 h 60"/>
                <a:gd name="T34" fmla="*/ 0 w 168"/>
                <a:gd name="T35" fmla="*/ 40 h 60"/>
                <a:gd name="T36" fmla="*/ 0 w 168"/>
                <a:gd name="T37" fmla="*/ 32 h 60"/>
                <a:gd name="T38" fmla="*/ 4 w 168"/>
                <a:gd name="T39" fmla="*/ 24 h 60"/>
                <a:gd name="T40" fmla="*/ 16 w 168"/>
                <a:gd name="T41" fmla="*/ 16 h 60"/>
                <a:gd name="T42" fmla="*/ 28 w 168"/>
                <a:gd name="T43" fmla="*/ 12 h 60"/>
                <a:gd name="T44" fmla="*/ 44 w 168"/>
                <a:gd name="T45" fmla="*/ 4 h 60"/>
                <a:gd name="T46" fmla="*/ 64 w 168"/>
                <a:gd name="T47" fmla="*/ 0 h 60"/>
                <a:gd name="T48" fmla="*/ 92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92" y="0"/>
                  </a:moveTo>
                  <a:lnTo>
                    <a:pt x="112" y="0"/>
                  </a:lnTo>
                  <a:lnTo>
                    <a:pt x="132" y="4"/>
                  </a:lnTo>
                  <a:lnTo>
                    <a:pt x="148" y="8"/>
                  </a:lnTo>
                  <a:lnTo>
                    <a:pt x="160" y="16"/>
                  </a:lnTo>
                  <a:lnTo>
                    <a:pt x="168" y="24"/>
                  </a:lnTo>
                  <a:lnTo>
                    <a:pt x="168" y="32"/>
                  </a:lnTo>
                  <a:lnTo>
                    <a:pt x="164" y="40"/>
                  </a:lnTo>
                  <a:lnTo>
                    <a:pt x="156" y="44"/>
                  </a:lnTo>
                  <a:lnTo>
                    <a:pt x="144" y="52"/>
                  </a:lnTo>
                  <a:lnTo>
                    <a:pt x="124" y="56"/>
                  </a:lnTo>
                  <a:lnTo>
                    <a:pt x="108" y="60"/>
                  </a:lnTo>
                  <a:lnTo>
                    <a:pt x="80" y="60"/>
                  </a:lnTo>
                  <a:lnTo>
                    <a:pt x="60" y="60"/>
                  </a:lnTo>
                  <a:lnTo>
                    <a:pt x="40" y="56"/>
                  </a:lnTo>
                  <a:lnTo>
                    <a:pt x="24" y="52"/>
                  </a:lnTo>
                  <a:lnTo>
                    <a:pt x="8" y="48"/>
                  </a:lnTo>
                  <a:lnTo>
                    <a:pt x="0" y="40"/>
                  </a:lnTo>
                  <a:lnTo>
                    <a:pt x="0" y="32"/>
                  </a:lnTo>
                  <a:lnTo>
                    <a:pt x="4" y="24"/>
                  </a:lnTo>
                  <a:lnTo>
                    <a:pt x="16" y="16"/>
                  </a:lnTo>
                  <a:lnTo>
                    <a:pt x="28" y="12"/>
                  </a:lnTo>
                  <a:lnTo>
                    <a:pt x="44" y="4"/>
                  </a:lnTo>
                  <a:lnTo>
                    <a:pt x="64" y="0"/>
                  </a:lnTo>
                  <a:lnTo>
                    <a:pt x="92"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3" name="Freeform 41"/>
            <p:cNvSpPr>
              <a:spLocks/>
            </p:cNvSpPr>
            <p:nvPr/>
          </p:nvSpPr>
          <p:spPr bwMode="auto">
            <a:xfrm>
              <a:off x="4161" y="1534"/>
              <a:ext cx="168" cy="28"/>
            </a:xfrm>
            <a:custGeom>
              <a:avLst/>
              <a:gdLst>
                <a:gd name="T0" fmla="*/ 168 w 168"/>
                <a:gd name="T1" fmla="*/ 0 h 28"/>
                <a:gd name="T2" fmla="*/ 164 w 168"/>
                <a:gd name="T3" fmla="*/ 8 h 28"/>
                <a:gd name="T4" fmla="*/ 156 w 168"/>
                <a:gd name="T5" fmla="*/ 12 h 28"/>
                <a:gd name="T6" fmla="*/ 144 w 168"/>
                <a:gd name="T7" fmla="*/ 20 h 28"/>
                <a:gd name="T8" fmla="*/ 124 w 168"/>
                <a:gd name="T9" fmla="*/ 24 h 28"/>
                <a:gd name="T10" fmla="*/ 108 w 168"/>
                <a:gd name="T11" fmla="*/ 28 h 28"/>
                <a:gd name="T12" fmla="*/ 80 w 168"/>
                <a:gd name="T13" fmla="*/ 28 h 28"/>
                <a:gd name="T14" fmla="*/ 60 w 168"/>
                <a:gd name="T15" fmla="*/ 28 h 28"/>
                <a:gd name="T16" fmla="*/ 40 w 168"/>
                <a:gd name="T17" fmla="*/ 24 h 28"/>
                <a:gd name="T18" fmla="*/ 24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6" y="12"/>
                  </a:lnTo>
                  <a:lnTo>
                    <a:pt x="144" y="20"/>
                  </a:lnTo>
                  <a:lnTo>
                    <a:pt x="124" y="24"/>
                  </a:lnTo>
                  <a:lnTo>
                    <a:pt x="108" y="28"/>
                  </a:lnTo>
                  <a:lnTo>
                    <a:pt x="80" y="28"/>
                  </a:lnTo>
                  <a:lnTo>
                    <a:pt x="60" y="28"/>
                  </a:lnTo>
                  <a:lnTo>
                    <a:pt x="40" y="24"/>
                  </a:lnTo>
                  <a:lnTo>
                    <a:pt x="24"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24" name="Freeform 42"/>
            <p:cNvSpPr>
              <a:spLocks/>
            </p:cNvSpPr>
            <p:nvPr/>
          </p:nvSpPr>
          <p:spPr bwMode="auto">
            <a:xfrm>
              <a:off x="4161" y="707"/>
              <a:ext cx="168" cy="60"/>
            </a:xfrm>
            <a:custGeom>
              <a:avLst/>
              <a:gdLst>
                <a:gd name="T0" fmla="*/ 92 w 168"/>
                <a:gd name="T1" fmla="*/ 0 h 60"/>
                <a:gd name="T2" fmla="*/ 112 w 168"/>
                <a:gd name="T3" fmla="*/ 0 h 60"/>
                <a:gd name="T4" fmla="*/ 132 w 168"/>
                <a:gd name="T5" fmla="*/ 4 h 60"/>
                <a:gd name="T6" fmla="*/ 148 w 168"/>
                <a:gd name="T7" fmla="*/ 8 h 60"/>
                <a:gd name="T8" fmla="*/ 160 w 168"/>
                <a:gd name="T9" fmla="*/ 16 h 60"/>
                <a:gd name="T10" fmla="*/ 168 w 168"/>
                <a:gd name="T11" fmla="*/ 24 h 60"/>
                <a:gd name="T12" fmla="*/ 168 w 168"/>
                <a:gd name="T13" fmla="*/ 32 h 60"/>
                <a:gd name="T14" fmla="*/ 164 w 168"/>
                <a:gd name="T15" fmla="*/ 40 h 60"/>
                <a:gd name="T16" fmla="*/ 156 w 168"/>
                <a:gd name="T17" fmla="*/ 44 h 60"/>
                <a:gd name="T18" fmla="*/ 144 w 168"/>
                <a:gd name="T19" fmla="*/ 52 h 60"/>
                <a:gd name="T20" fmla="*/ 124 w 168"/>
                <a:gd name="T21" fmla="*/ 56 h 60"/>
                <a:gd name="T22" fmla="*/ 108 w 168"/>
                <a:gd name="T23" fmla="*/ 60 h 60"/>
                <a:gd name="T24" fmla="*/ 80 w 168"/>
                <a:gd name="T25" fmla="*/ 60 h 60"/>
                <a:gd name="T26" fmla="*/ 60 w 168"/>
                <a:gd name="T27" fmla="*/ 60 h 60"/>
                <a:gd name="T28" fmla="*/ 40 w 168"/>
                <a:gd name="T29" fmla="*/ 56 h 60"/>
                <a:gd name="T30" fmla="*/ 24 w 168"/>
                <a:gd name="T31" fmla="*/ 52 h 60"/>
                <a:gd name="T32" fmla="*/ 8 w 168"/>
                <a:gd name="T33" fmla="*/ 48 h 60"/>
                <a:gd name="T34" fmla="*/ 0 w 168"/>
                <a:gd name="T35" fmla="*/ 40 h 60"/>
                <a:gd name="T36" fmla="*/ 0 w 168"/>
                <a:gd name="T37" fmla="*/ 32 h 60"/>
                <a:gd name="T38" fmla="*/ 4 w 168"/>
                <a:gd name="T39" fmla="*/ 24 h 60"/>
                <a:gd name="T40" fmla="*/ 16 w 168"/>
                <a:gd name="T41" fmla="*/ 16 h 60"/>
                <a:gd name="T42" fmla="*/ 28 w 168"/>
                <a:gd name="T43" fmla="*/ 12 h 60"/>
                <a:gd name="T44" fmla="*/ 44 w 168"/>
                <a:gd name="T45" fmla="*/ 4 h 60"/>
                <a:gd name="T46" fmla="*/ 64 w 168"/>
                <a:gd name="T47" fmla="*/ 0 h 60"/>
                <a:gd name="T48" fmla="*/ 92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92" y="0"/>
                  </a:moveTo>
                  <a:lnTo>
                    <a:pt x="112" y="0"/>
                  </a:lnTo>
                  <a:lnTo>
                    <a:pt x="132" y="4"/>
                  </a:lnTo>
                  <a:lnTo>
                    <a:pt x="148" y="8"/>
                  </a:lnTo>
                  <a:lnTo>
                    <a:pt x="160" y="16"/>
                  </a:lnTo>
                  <a:lnTo>
                    <a:pt x="168" y="24"/>
                  </a:lnTo>
                  <a:lnTo>
                    <a:pt x="168" y="32"/>
                  </a:lnTo>
                  <a:lnTo>
                    <a:pt x="164" y="40"/>
                  </a:lnTo>
                  <a:lnTo>
                    <a:pt x="156" y="44"/>
                  </a:lnTo>
                  <a:lnTo>
                    <a:pt x="144" y="52"/>
                  </a:lnTo>
                  <a:lnTo>
                    <a:pt x="124" y="56"/>
                  </a:lnTo>
                  <a:lnTo>
                    <a:pt x="108" y="60"/>
                  </a:lnTo>
                  <a:lnTo>
                    <a:pt x="80" y="60"/>
                  </a:lnTo>
                  <a:lnTo>
                    <a:pt x="60" y="60"/>
                  </a:lnTo>
                  <a:lnTo>
                    <a:pt x="40" y="56"/>
                  </a:lnTo>
                  <a:lnTo>
                    <a:pt x="24" y="52"/>
                  </a:lnTo>
                  <a:lnTo>
                    <a:pt x="8" y="48"/>
                  </a:lnTo>
                  <a:lnTo>
                    <a:pt x="0" y="40"/>
                  </a:lnTo>
                  <a:lnTo>
                    <a:pt x="0" y="32"/>
                  </a:lnTo>
                  <a:lnTo>
                    <a:pt x="4" y="24"/>
                  </a:lnTo>
                  <a:lnTo>
                    <a:pt x="16" y="16"/>
                  </a:lnTo>
                  <a:lnTo>
                    <a:pt x="28" y="12"/>
                  </a:lnTo>
                  <a:lnTo>
                    <a:pt x="44" y="4"/>
                  </a:lnTo>
                  <a:lnTo>
                    <a:pt x="64" y="0"/>
                  </a:lnTo>
                  <a:lnTo>
                    <a:pt x="92"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25" name="Line 43"/>
            <p:cNvSpPr>
              <a:spLocks noChangeShapeType="1"/>
            </p:cNvSpPr>
            <p:nvPr/>
          </p:nvSpPr>
          <p:spPr bwMode="auto">
            <a:xfrm flipV="1">
              <a:off x="4329" y="739"/>
              <a:ext cx="1" cy="79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26" name="Line 44"/>
            <p:cNvSpPr>
              <a:spLocks noChangeShapeType="1"/>
            </p:cNvSpPr>
            <p:nvPr/>
          </p:nvSpPr>
          <p:spPr bwMode="auto">
            <a:xfrm flipV="1">
              <a:off x="4161" y="739"/>
              <a:ext cx="1" cy="79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27" name="Freeform 45"/>
            <p:cNvSpPr>
              <a:spLocks/>
            </p:cNvSpPr>
            <p:nvPr/>
          </p:nvSpPr>
          <p:spPr bwMode="auto">
            <a:xfrm>
              <a:off x="4749" y="499"/>
              <a:ext cx="4" cy="1043"/>
            </a:xfrm>
            <a:custGeom>
              <a:avLst/>
              <a:gdLst>
                <a:gd name="T0" fmla="*/ 4 w 4"/>
                <a:gd name="T1" fmla="*/ 1035 h 1043"/>
                <a:gd name="T2" fmla="*/ 0 w 4"/>
                <a:gd name="T3" fmla="*/ 1043 h 1043"/>
                <a:gd name="T4" fmla="*/ 0 w 4"/>
                <a:gd name="T5" fmla="*/ 8 h 1043"/>
                <a:gd name="T6" fmla="*/ 4 w 4"/>
                <a:gd name="T7" fmla="*/ 0 h 1043"/>
                <a:gd name="T8" fmla="*/ 4 w 4"/>
                <a:gd name="T9" fmla="*/ 1035 h 1043"/>
                <a:gd name="T10" fmla="*/ 0 60000 65536"/>
                <a:gd name="T11" fmla="*/ 0 60000 65536"/>
                <a:gd name="T12" fmla="*/ 0 60000 65536"/>
                <a:gd name="T13" fmla="*/ 0 60000 65536"/>
                <a:gd name="T14" fmla="*/ 0 60000 65536"/>
                <a:gd name="T15" fmla="*/ 0 w 4"/>
                <a:gd name="T16" fmla="*/ 0 h 1043"/>
                <a:gd name="T17" fmla="*/ 4 w 4"/>
                <a:gd name="T18" fmla="*/ 1043 h 1043"/>
              </a:gdLst>
              <a:ahLst/>
              <a:cxnLst>
                <a:cxn ang="T10">
                  <a:pos x="T0" y="T1"/>
                </a:cxn>
                <a:cxn ang="T11">
                  <a:pos x="T2" y="T3"/>
                </a:cxn>
                <a:cxn ang="T12">
                  <a:pos x="T4" y="T5"/>
                </a:cxn>
                <a:cxn ang="T13">
                  <a:pos x="T6" y="T7"/>
                </a:cxn>
                <a:cxn ang="T14">
                  <a:pos x="T8" y="T9"/>
                </a:cxn>
              </a:cxnLst>
              <a:rect l="T15" t="T16" r="T17" b="T18"/>
              <a:pathLst>
                <a:path w="4" h="1043">
                  <a:moveTo>
                    <a:pt x="4" y="1035"/>
                  </a:moveTo>
                  <a:lnTo>
                    <a:pt x="0" y="1043"/>
                  </a:lnTo>
                  <a:lnTo>
                    <a:pt x="0" y="8"/>
                  </a:lnTo>
                  <a:lnTo>
                    <a:pt x="4" y="0"/>
                  </a:lnTo>
                  <a:lnTo>
                    <a:pt x="4" y="1035"/>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8" name="Freeform 46"/>
            <p:cNvSpPr>
              <a:spLocks/>
            </p:cNvSpPr>
            <p:nvPr/>
          </p:nvSpPr>
          <p:spPr bwMode="auto">
            <a:xfrm>
              <a:off x="4737" y="507"/>
              <a:ext cx="12" cy="1039"/>
            </a:xfrm>
            <a:custGeom>
              <a:avLst/>
              <a:gdLst>
                <a:gd name="T0" fmla="*/ 12 w 12"/>
                <a:gd name="T1" fmla="*/ 1035 h 1039"/>
                <a:gd name="T2" fmla="*/ 0 w 12"/>
                <a:gd name="T3" fmla="*/ 1039 h 1039"/>
                <a:gd name="T4" fmla="*/ 0 w 12"/>
                <a:gd name="T5" fmla="*/ 4 h 1039"/>
                <a:gd name="T6" fmla="*/ 12 w 12"/>
                <a:gd name="T7" fmla="*/ 0 h 1039"/>
                <a:gd name="T8" fmla="*/ 12 w 12"/>
                <a:gd name="T9" fmla="*/ 1035 h 1039"/>
                <a:gd name="T10" fmla="*/ 0 60000 65536"/>
                <a:gd name="T11" fmla="*/ 0 60000 65536"/>
                <a:gd name="T12" fmla="*/ 0 60000 65536"/>
                <a:gd name="T13" fmla="*/ 0 60000 65536"/>
                <a:gd name="T14" fmla="*/ 0 60000 65536"/>
                <a:gd name="T15" fmla="*/ 0 w 12"/>
                <a:gd name="T16" fmla="*/ 0 h 1039"/>
                <a:gd name="T17" fmla="*/ 12 w 12"/>
                <a:gd name="T18" fmla="*/ 1039 h 1039"/>
              </a:gdLst>
              <a:ahLst/>
              <a:cxnLst>
                <a:cxn ang="T10">
                  <a:pos x="T0" y="T1"/>
                </a:cxn>
                <a:cxn ang="T11">
                  <a:pos x="T2" y="T3"/>
                </a:cxn>
                <a:cxn ang="T12">
                  <a:pos x="T4" y="T5"/>
                </a:cxn>
                <a:cxn ang="T13">
                  <a:pos x="T6" y="T7"/>
                </a:cxn>
                <a:cxn ang="T14">
                  <a:pos x="T8" y="T9"/>
                </a:cxn>
              </a:cxnLst>
              <a:rect l="T15" t="T16" r="T17" b="T18"/>
              <a:pathLst>
                <a:path w="12" h="1039">
                  <a:moveTo>
                    <a:pt x="12" y="1035"/>
                  </a:moveTo>
                  <a:lnTo>
                    <a:pt x="0" y="1039"/>
                  </a:lnTo>
                  <a:lnTo>
                    <a:pt x="0" y="4"/>
                  </a:lnTo>
                  <a:lnTo>
                    <a:pt x="12" y="0"/>
                  </a:lnTo>
                  <a:lnTo>
                    <a:pt x="12" y="1035"/>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29" name="Freeform 47"/>
            <p:cNvSpPr>
              <a:spLocks/>
            </p:cNvSpPr>
            <p:nvPr/>
          </p:nvSpPr>
          <p:spPr bwMode="auto">
            <a:xfrm>
              <a:off x="4725" y="511"/>
              <a:ext cx="12" cy="1043"/>
            </a:xfrm>
            <a:custGeom>
              <a:avLst/>
              <a:gdLst>
                <a:gd name="T0" fmla="*/ 12 w 12"/>
                <a:gd name="T1" fmla="*/ 1035 h 1043"/>
                <a:gd name="T2" fmla="*/ 0 w 12"/>
                <a:gd name="T3" fmla="*/ 1043 h 1043"/>
                <a:gd name="T4" fmla="*/ 0 w 12"/>
                <a:gd name="T5" fmla="*/ 8 h 1043"/>
                <a:gd name="T6" fmla="*/ 12 w 12"/>
                <a:gd name="T7" fmla="*/ 0 h 1043"/>
                <a:gd name="T8" fmla="*/ 12 w 12"/>
                <a:gd name="T9" fmla="*/ 1035 h 1043"/>
                <a:gd name="T10" fmla="*/ 0 60000 65536"/>
                <a:gd name="T11" fmla="*/ 0 60000 65536"/>
                <a:gd name="T12" fmla="*/ 0 60000 65536"/>
                <a:gd name="T13" fmla="*/ 0 60000 65536"/>
                <a:gd name="T14" fmla="*/ 0 60000 65536"/>
                <a:gd name="T15" fmla="*/ 0 w 12"/>
                <a:gd name="T16" fmla="*/ 0 h 1043"/>
                <a:gd name="T17" fmla="*/ 12 w 12"/>
                <a:gd name="T18" fmla="*/ 1043 h 1043"/>
              </a:gdLst>
              <a:ahLst/>
              <a:cxnLst>
                <a:cxn ang="T10">
                  <a:pos x="T0" y="T1"/>
                </a:cxn>
                <a:cxn ang="T11">
                  <a:pos x="T2" y="T3"/>
                </a:cxn>
                <a:cxn ang="T12">
                  <a:pos x="T4" y="T5"/>
                </a:cxn>
                <a:cxn ang="T13">
                  <a:pos x="T6" y="T7"/>
                </a:cxn>
                <a:cxn ang="T14">
                  <a:pos x="T8" y="T9"/>
                </a:cxn>
              </a:cxnLst>
              <a:rect l="T15" t="T16" r="T17" b="T18"/>
              <a:pathLst>
                <a:path w="12" h="1043">
                  <a:moveTo>
                    <a:pt x="12" y="1035"/>
                  </a:moveTo>
                  <a:lnTo>
                    <a:pt x="0" y="1043"/>
                  </a:lnTo>
                  <a:lnTo>
                    <a:pt x="0" y="8"/>
                  </a:lnTo>
                  <a:lnTo>
                    <a:pt x="12" y="0"/>
                  </a:lnTo>
                  <a:lnTo>
                    <a:pt x="12" y="1035"/>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0" name="Freeform 48"/>
            <p:cNvSpPr>
              <a:spLocks/>
            </p:cNvSpPr>
            <p:nvPr/>
          </p:nvSpPr>
          <p:spPr bwMode="auto">
            <a:xfrm>
              <a:off x="4709" y="519"/>
              <a:ext cx="16" cy="1039"/>
            </a:xfrm>
            <a:custGeom>
              <a:avLst/>
              <a:gdLst>
                <a:gd name="T0" fmla="*/ 16 w 16"/>
                <a:gd name="T1" fmla="*/ 1035 h 1039"/>
                <a:gd name="T2" fmla="*/ 0 w 16"/>
                <a:gd name="T3" fmla="*/ 1039 h 1039"/>
                <a:gd name="T4" fmla="*/ 0 w 16"/>
                <a:gd name="T5" fmla="*/ 4 h 1039"/>
                <a:gd name="T6" fmla="*/ 16 w 16"/>
                <a:gd name="T7" fmla="*/ 0 h 1039"/>
                <a:gd name="T8" fmla="*/ 16 w 16"/>
                <a:gd name="T9" fmla="*/ 1035 h 1039"/>
                <a:gd name="T10" fmla="*/ 0 60000 65536"/>
                <a:gd name="T11" fmla="*/ 0 60000 65536"/>
                <a:gd name="T12" fmla="*/ 0 60000 65536"/>
                <a:gd name="T13" fmla="*/ 0 60000 65536"/>
                <a:gd name="T14" fmla="*/ 0 60000 65536"/>
                <a:gd name="T15" fmla="*/ 0 w 16"/>
                <a:gd name="T16" fmla="*/ 0 h 1039"/>
                <a:gd name="T17" fmla="*/ 16 w 16"/>
                <a:gd name="T18" fmla="*/ 1039 h 1039"/>
              </a:gdLst>
              <a:ahLst/>
              <a:cxnLst>
                <a:cxn ang="T10">
                  <a:pos x="T0" y="T1"/>
                </a:cxn>
                <a:cxn ang="T11">
                  <a:pos x="T2" y="T3"/>
                </a:cxn>
                <a:cxn ang="T12">
                  <a:pos x="T4" y="T5"/>
                </a:cxn>
                <a:cxn ang="T13">
                  <a:pos x="T6" y="T7"/>
                </a:cxn>
                <a:cxn ang="T14">
                  <a:pos x="T8" y="T9"/>
                </a:cxn>
              </a:cxnLst>
              <a:rect l="T15" t="T16" r="T17" b="T18"/>
              <a:pathLst>
                <a:path w="16" h="1039">
                  <a:moveTo>
                    <a:pt x="16" y="1035"/>
                  </a:moveTo>
                  <a:lnTo>
                    <a:pt x="0" y="1039"/>
                  </a:lnTo>
                  <a:lnTo>
                    <a:pt x="0" y="4"/>
                  </a:lnTo>
                  <a:lnTo>
                    <a:pt x="16" y="0"/>
                  </a:lnTo>
                  <a:lnTo>
                    <a:pt x="16" y="1035"/>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1" name="Freeform 49"/>
            <p:cNvSpPr>
              <a:spLocks/>
            </p:cNvSpPr>
            <p:nvPr/>
          </p:nvSpPr>
          <p:spPr bwMode="auto">
            <a:xfrm>
              <a:off x="4689" y="523"/>
              <a:ext cx="20" cy="1039"/>
            </a:xfrm>
            <a:custGeom>
              <a:avLst/>
              <a:gdLst>
                <a:gd name="T0" fmla="*/ 20 w 20"/>
                <a:gd name="T1" fmla="*/ 1035 h 1039"/>
                <a:gd name="T2" fmla="*/ 0 w 20"/>
                <a:gd name="T3" fmla="*/ 1039 h 1039"/>
                <a:gd name="T4" fmla="*/ 0 w 20"/>
                <a:gd name="T5" fmla="*/ 4 h 1039"/>
                <a:gd name="T6" fmla="*/ 20 w 20"/>
                <a:gd name="T7" fmla="*/ 0 h 1039"/>
                <a:gd name="T8" fmla="*/ 20 w 20"/>
                <a:gd name="T9" fmla="*/ 1035 h 1039"/>
                <a:gd name="T10" fmla="*/ 0 60000 65536"/>
                <a:gd name="T11" fmla="*/ 0 60000 65536"/>
                <a:gd name="T12" fmla="*/ 0 60000 65536"/>
                <a:gd name="T13" fmla="*/ 0 60000 65536"/>
                <a:gd name="T14" fmla="*/ 0 60000 65536"/>
                <a:gd name="T15" fmla="*/ 0 w 20"/>
                <a:gd name="T16" fmla="*/ 0 h 1039"/>
                <a:gd name="T17" fmla="*/ 20 w 20"/>
                <a:gd name="T18" fmla="*/ 1039 h 1039"/>
              </a:gdLst>
              <a:ahLst/>
              <a:cxnLst>
                <a:cxn ang="T10">
                  <a:pos x="T0" y="T1"/>
                </a:cxn>
                <a:cxn ang="T11">
                  <a:pos x="T2" y="T3"/>
                </a:cxn>
                <a:cxn ang="T12">
                  <a:pos x="T4" y="T5"/>
                </a:cxn>
                <a:cxn ang="T13">
                  <a:pos x="T6" y="T7"/>
                </a:cxn>
                <a:cxn ang="T14">
                  <a:pos x="T8" y="T9"/>
                </a:cxn>
              </a:cxnLst>
              <a:rect l="T15" t="T16" r="T17" b="T18"/>
              <a:pathLst>
                <a:path w="20" h="1039">
                  <a:moveTo>
                    <a:pt x="20" y="1035"/>
                  </a:moveTo>
                  <a:lnTo>
                    <a:pt x="0" y="1039"/>
                  </a:lnTo>
                  <a:lnTo>
                    <a:pt x="0" y="4"/>
                  </a:lnTo>
                  <a:lnTo>
                    <a:pt x="20" y="0"/>
                  </a:lnTo>
                  <a:lnTo>
                    <a:pt x="20" y="1035"/>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2" name="Rectangle 50"/>
            <p:cNvSpPr>
              <a:spLocks noChangeArrowheads="1"/>
            </p:cNvSpPr>
            <p:nvPr/>
          </p:nvSpPr>
          <p:spPr bwMode="auto">
            <a:xfrm>
              <a:off x="4661" y="527"/>
              <a:ext cx="28" cy="1035"/>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33" name="Rectangle 51"/>
            <p:cNvSpPr>
              <a:spLocks noChangeArrowheads="1"/>
            </p:cNvSpPr>
            <p:nvPr/>
          </p:nvSpPr>
          <p:spPr bwMode="auto">
            <a:xfrm>
              <a:off x="4641" y="527"/>
              <a:ext cx="20" cy="1035"/>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34" name="Freeform 52"/>
            <p:cNvSpPr>
              <a:spLocks/>
            </p:cNvSpPr>
            <p:nvPr/>
          </p:nvSpPr>
          <p:spPr bwMode="auto">
            <a:xfrm>
              <a:off x="4621" y="523"/>
              <a:ext cx="20" cy="1039"/>
            </a:xfrm>
            <a:custGeom>
              <a:avLst/>
              <a:gdLst>
                <a:gd name="T0" fmla="*/ 20 w 20"/>
                <a:gd name="T1" fmla="*/ 1039 h 1039"/>
                <a:gd name="T2" fmla="*/ 0 w 20"/>
                <a:gd name="T3" fmla="*/ 1035 h 1039"/>
                <a:gd name="T4" fmla="*/ 0 w 20"/>
                <a:gd name="T5" fmla="*/ 0 h 1039"/>
                <a:gd name="T6" fmla="*/ 20 w 20"/>
                <a:gd name="T7" fmla="*/ 4 h 1039"/>
                <a:gd name="T8" fmla="*/ 20 w 20"/>
                <a:gd name="T9" fmla="*/ 1039 h 1039"/>
                <a:gd name="T10" fmla="*/ 0 60000 65536"/>
                <a:gd name="T11" fmla="*/ 0 60000 65536"/>
                <a:gd name="T12" fmla="*/ 0 60000 65536"/>
                <a:gd name="T13" fmla="*/ 0 60000 65536"/>
                <a:gd name="T14" fmla="*/ 0 60000 65536"/>
                <a:gd name="T15" fmla="*/ 0 w 20"/>
                <a:gd name="T16" fmla="*/ 0 h 1039"/>
                <a:gd name="T17" fmla="*/ 20 w 20"/>
                <a:gd name="T18" fmla="*/ 1039 h 1039"/>
              </a:gdLst>
              <a:ahLst/>
              <a:cxnLst>
                <a:cxn ang="T10">
                  <a:pos x="T0" y="T1"/>
                </a:cxn>
                <a:cxn ang="T11">
                  <a:pos x="T2" y="T3"/>
                </a:cxn>
                <a:cxn ang="T12">
                  <a:pos x="T4" y="T5"/>
                </a:cxn>
                <a:cxn ang="T13">
                  <a:pos x="T6" y="T7"/>
                </a:cxn>
                <a:cxn ang="T14">
                  <a:pos x="T8" y="T9"/>
                </a:cxn>
              </a:cxnLst>
              <a:rect l="T15" t="T16" r="T17" b="T18"/>
              <a:pathLst>
                <a:path w="20" h="1039">
                  <a:moveTo>
                    <a:pt x="20" y="1039"/>
                  </a:moveTo>
                  <a:lnTo>
                    <a:pt x="0" y="1035"/>
                  </a:lnTo>
                  <a:lnTo>
                    <a:pt x="0" y="0"/>
                  </a:lnTo>
                  <a:lnTo>
                    <a:pt x="20" y="4"/>
                  </a:lnTo>
                  <a:lnTo>
                    <a:pt x="20" y="103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5" name="Freeform 53"/>
            <p:cNvSpPr>
              <a:spLocks/>
            </p:cNvSpPr>
            <p:nvPr/>
          </p:nvSpPr>
          <p:spPr bwMode="auto">
            <a:xfrm>
              <a:off x="4605" y="519"/>
              <a:ext cx="16" cy="1039"/>
            </a:xfrm>
            <a:custGeom>
              <a:avLst/>
              <a:gdLst>
                <a:gd name="T0" fmla="*/ 16 w 16"/>
                <a:gd name="T1" fmla="*/ 1039 h 1039"/>
                <a:gd name="T2" fmla="*/ 0 w 16"/>
                <a:gd name="T3" fmla="*/ 1035 h 1039"/>
                <a:gd name="T4" fmla="*/ 0 w 16"/>
                <a:gd name="T5" fmla="*/ 0 h 1039"/>
                <a:gd name="T6" fmla="*/ 16 w 16"/>
                <a:gd name="T7" fmla="*/ 4 h 1039"/>
                <a:gd name="T8" fmla="*/ 16 w 16"/>
                <a:gd name="T9" fmla="*/ 1039 h 1039"/>
                <a:gd name="T10" fmla="*/ 0 60000 65536"/>
                <a:gd name="T11" fmla="*/ 0 60000 65536"/>
                <a:gd name="T12" fmla="*/ 0 60000 65536"/>
                <a:gd name="T13" fmla="*/ 0 60000 65536"/>
                <a:gd name="T14" fmla="*/ 0 60000 65536"/>
                <a:gd name="T15" fmla="*/ 0 w 16"/>
                <a:gd name="T16" fmla="*/ 0 h 1039"/>
                <a:gd name="T17" fmla="*/ 16 w 16"/>
                <a:gd name="T18" fmla="*/ 1039 h 1039"/>
              </a:gdLst>
              <a:ahLst/>
              <a:cxnLst>
                <a:cxn ang="T10">
                  <a:pos x="T0" y="T1"/>
                </a:cxn>
                <a:cxn ang="T11">
                  <a:pos x="T2" y="T3"/>
                </a:cxn>
                <a:cxn ang="T12">
                  <a:pos x="T4" y="T5"/>
                </a:cxn>
                <a:cxn ang="T13">
                  <a:pos x="T6" y="T7"/>
                </a:cxn>
                <a:cxn ang="T14">
                  <a:pos x="T8" y="T9"/>
                </a:cxn>
              </a:cxnLst>
              <a:rect l="T15" t="T16" r="T17" b="T18"/>
              <a:pathLst>
                <a:path w="16" h="1039">
                  <a:moveTo>
                    <a:pt x="16" y="1039"/>
                  </a:moveTo>
                  <a:lnTo>
                    <a:pt x="0" y="1035"/>
                  </a:lnTo>
                  <a:lnTo>
                    <a:pt x="0" y="0"/>
                  </a:lnTo>
                  <a:lnTo>
                    <a:pt x="16" y="4"/>
                  </a:lnTo>
                  <a:lnTo>
                    <a:pt x="16" y="1039"/>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6" name="Freeform 54"/>
            <p:cNvSpPr>
              <a:spLocks/>
            </p:cNvSpPr>
            <p:nvPr/>
          </p:nvSpPr>
          <p:spPr bwMode="auto">
            <a:xfrm>
              <a:off x="4593" y="515"/>
              <a:ext cx="12" cy="1039"/>
            </a:xfrm>
            <a:custGeom>
              <a:avLst/>
              <a:gdLst>
                <a:gd name="T0" fmla="*/ 12 w 12"/>
                <a:gd name="T1" fmla="*/ 1039 h 1039"/>
                <a:gd name="T2" fmla="*/ 0 w 12"/>
                <a:gd name="T3" fmla="*/ 1035 h 1039"/>
                <a:gd name="T4" fmla="*/ 0 w 12"/>
                <a:gd name="T5" fmla="*/ 0 h 1039"/>
                <a:gd name="T6" fmla="*/ 12 w 12"/>
                <a:gd name="T7" fmla="*/ 4 h 1039"/>
                <a:gd name="T8" fmla="*/ 12 w 12"/>
                <a:gd name="T9" fmla="*/ 1039 h 1039"/>
                <a:gd name="T10" fmla="*/ 0 60000 65536"/>
                <a:gd name="T11" fmla="*/ 0 60000 65536"/>
                <a:gd name="T12" fmla="*/ 0 60000 65536"/>
                <a:gd name="T13" fmla="*/ 0 60000 65536"/>
                <a:gd name="T14" fmla="*/ 0 60000 65536"/>
                <a:gd name="T15" fmla="*/ 0 w 12"/>
                <a:gd name="T16" fmla="*/ 0 h 1039"/>
                <a:gd name="T17" fmla="*/ 12 w 12"/>
                <a:gd name="T18" fmla="*/ 1039 h 1039"/>
              </a:gdLst>
              <a:ahLst/>
              <a:cxnLst>
                <a:cxn ang="T10">
                  <a:pos x="T0" y="T1"/>
                </a:cxn>
                <a:cxn ang="T11">
                  <a:pos x="T2" y="T3"/>
                </a:cxn>
                <a:cxn ang="T12">
                  <a:pos x="T4" y="T5"/>
                </a:cxn>
                <a:cxn ang="T13">
                  <a:pos x="T6" y="T7"/>
                </a:cxn>
                <a:cxn ang="T14">
                  <a:pos x="T8" y="T9"/>
                </a:cxn>
              </a:cxnLst>
              <a:rect l="T15" t="T16" r="T17" b="T18"/>
              <a:pathLst>
                <a:path w="12" h="1039">
                  <a:moveTo>
                    <a:pt x="12" y="1039"/>
                  </a:moveTo>
                  <a:lnTo>
                    <a:pt x="0" y="1035"/>
                  </a:lnTo>
                  <a:lnTo>
                    <a:pt x="0" y="0"/>
                  </a:lnTo>
                  <a:lnTo>
                    <a:pt x="12" y="4"/>
                  </a:lnTo>
                  <a:lnTo>
                    <a:pt x="12" y="1039"/>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7" name="Freeform 55"/>
            <p:cNvSpPr>
              <a:spLocks/>
            </p:cNvSpPr>
            <p:nvPr/>
          </p:nvSpPr>
          <p:spPr bwMode="auto">
            <a:xfrm>
              <a:off x="4585" y="507"/>
              <a:ext cx="8" cy="1043"/>
            </a:xfrm>
            <a:custGeom>
              <a:avLst/>
              <a:gdLst>
                <a:gd name="T0" fmla="*/ 8 w 8"/>
                <a:gd name="T1" fmla="*/ 1043 h 1043"/>
                <a:gd name="T2" fmla="*/ 0 w 8"/>
                <a:gd name="T3" fmla="*/ 1035 h 1043"/>
                <a:gd name="T4" fmla="*/ 0 w 8"/>
                <a:gd name="T5" fmla="*/ 0 h 1043"/>
                <a:gd name="T6" fmla="*/ 8 w 8"/>
                <a:gd name="T7" fmla="*/ 8 h 1043"/>
                <a:gd name="T8" fmla="*/ 8 w 8"/>
                <a:gd name="T9" fmla="*/ 1043 h 1043"/>
                <a:gd name="T10" fmla="*/ 0 60000 65536"/>
                <a:gd name="T11" fmla="*/ 0 60000 65536"/>
                <a:gd name="T12" fmla="*/ 0 60000 65536"/>
                <a:gd name="T13" fmla="*/ 0 60000 65536"/>
                <a:gd name="T14" fmla="*/ 0 60000 65536"/>
                <a:gd name="T15" fmla="*/ 0 w 8"/>
                <a:gd name="T16" fmla="*/ 0 h 1043"/>
                <a:gd name="T17" fmla="*/ 8 w 8"/>
                <a:gd name="T18" fmla="*/ 1043 h 1043"/>
              </a:gdLst>
              <a:ahLst/>
              <a:cxnLst>
                <a:cxn ang="T10">
                  <a:pos x="T0" y="T1"/>
                </a:cxn>
                <a:cxn ang="T11">
                  <a:pos x="T2" y="T3"/>
                </a:cxn>
                <a:cxn ang="T12">
                  <a:pos x="T4" y="T5"/>
                </a:cxn>
                <a:cxn ang="T13">
                  <a:pos x="T6" y="T7"/>
                </a:cxn>
                <a:cxn ang="T14">
                  <a:pos x="T8" y="T9"/>
                </a:cxn>
              </a:cxnLst>
              <a:rect l="T15" t="T16" r="T17" b="T18"/>
              <a:pathLst>
                <a:path w="8" h="1043">
                  <a:moveTo>
                    <a:pt x="8" y="1043"/>
                  </a:moveTo>
                  <a:lnTo>
                    <a:pt x="0" y="1035"/>
                  </a:lnTo>
                  <a:lnTo>
                    <a:pt x="0" y="0"/>
                  </a:lnTo>
                  <a:lnTo>
                    <a:pt x="8" y="8"/>
                  </a:lnTo>
                  <a:lnTo>
                    <a:pt x="8" y="1043"/>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8" name="Freeform 56"/>
            <p:cNvSpPr>
              <a:spLocks/>
            </p:cNvSpPr>
            <p:nvPr/>
          </p:nvSpPr>
          <p:spPr bwMode="auto">
            <a:xfrm>
              <a:off x="4585" y="499"/>
              <a:ext cx="1" cy="1043"/>
            </a:xfrm>
            <a:custGeom>
              <a:avLst/>
              <a:gdLst>
                <a:gd name="T0" fmla="*/ 0 w 1"/>
                <a:gd name="T1" fmla="*/ 1043 h 1043"/>
                <a:gd name="T2" fmla="*/ 0 w 1"/>
                <a:gd name="T3" fmla="*/ 1035 h 1043"/>
                <a:gd name="T4" fmla="*/ 0 w 1"/>
                <a:gd name="T5" fmla="*/ 0 h 1043"/>
                <a:gd name="T6" fmla="*/ 0 w 1"/>
                <a:gd name="T7" fmla="*/ 8 h 1043"/>
                <a:gd name="T8" fmla="*/ 0 w 1"/>
                <a:gd name="T9" fmla="*/ 1043 h 1043"/>
                <a:gd name="T10" fmla="*/ 0 60000 65536"/>
                <a:gd name="T11" fmla="*/ 0 60000 65536"/>
                <a:gd name="T12" fmla="*/ 0 60000 65536"/>
                <a:gd name="T13" fmla="*/ 0 60000 65536"/>
                <a:gd name="T14" fmla="*/ 0 60000 65536"/>
                <a:gd name="T15" fmla="*/ 0 w 1"/>
                <a:gd name="T16" fmla="*/ 0 h 1043"/>
                <a:gd name="T17" fmla="*/ 1 w 1"/>
                <a:gd name="T18" fmla="*/ 1043 h 1043"/>
              </a:gdLst>
              <a:ahLst/>
              <a:cxnLst>
                <a:cxn ang="T10">
                  <a:pos x="T0" y="T1"/>
                </a:cxn>
                <a:cxn ang="T11">
                  <a:pos x="T2" y="T3"/>
                </a:cxn>
                <a:cxn ang="T12">
                  <a:pos x="T4" y="T5"/>
                </a:cxn>
                <a:cxn ang="T13">
                  <a:pos x="T6" y="T7"/>
                </a:cxn>
                <a:cxn ang="T14">
                  <a:pos x="T8" y="T9"/>
                </a:cxn>
              </a:cxnLst>
              <a:rect l="T15" t="T16" r="T17" b="T18"/>
              <a:pathLst>
                <a:path w="1" h="1043">
                  <a:moveTo>
                    <a:pt x="0" y="1043"/>
                  </a:moveTo>
                  <a:lnTo>
                    <a:pt x="0" y="1035"/>
                  </a:lnTo>
                  <a:lnTo>
                    <a:pt x="0" y="0"/>
                  </a:lnTo>
                  <a:lnTo>
                    <a:pt x="0" y="8"/>
                  </a:lnTo>
                  <a:lnTo>
                    <a:pt x="0" y="1043"/>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39" name="Freeform 57"/>
            <p:cNvSpPr>
              <a:spLocks/>
            </p:cNvSpPr>
            <p:nvPr/>
          </p:nvSpPr>
          <p:spPr bwMode="auto">
            <a:xfrm>
              <a:off x="4585" y="467"/>
              <a:ext cx="168" cy="60"/>
            </a:xfrm>
            <a:custGeom>
              <a:avLst/>
              <a:gdLst>
                <a:gd name="T0" fmla="*/ 88 w 168"/>
                <a:gd name="T1" fmla="*/ 0 h 60"/>
                <a:gd name="T2" fmla="*/ 108 w 168"/>
                <a:gd name="T3" fmla="*/ 0 h 60"/>
                <a:gd name="T4" fmla="*/ 128 w 168"/>
                <a:gd name="T5" fmla="*/ 4 h 60"/>
                <a:gd name="T6" fmla="*/ 144 w 168"/>
                <a:gd name="T7" fmla="*/ 8 h 60"/>
                <a:gd name="T8" fmla="*/ 160 w 168"/>
                <a:gd name="T9" fmla="*/ 16 h 60"/>
                <a:gd name="T10" fmla="*/ 168 w 168"/>
                <a:gd name="T11" fmla="*/ 24 h 60"/>
                <a:gd name="T12" fmla="*/ 168 w 168"/>
                <a:gd name="T13" fmla="*/ 32 h 60"/>
                <a:gd name="T14" fmla="*/ 164 w 168"/>
                <a:gd name="T15" fmla="*/ 40 h 60"/>
                <a:gd name="T16" fmla="*/ 152 w 168"/>
                <a:gd name="T17" fmla="*/ 44 h 60"/>
                <a:gd name="T18" fmla="*/ 140 w 168"/>
                <a:gd name="T19" fmla="*/ 52 h 60"/>
                <a:gd name="T20" fmla="*/ 124 w 168"/>
                <a:gd name="T21" fmla="*/ 56 h 60"/>
                <a:gd name="T22" fmla="*/ 104 w 168"/>
                <a:gd name="T23" fmla="*/ 60 h 60"/>
                <a:gd name="T24" fmla="*/ 76 w 168"/>
                <a:gd name="T25" fmla="*/ 60 h 60"/>
                <a:gd name="T26" fmla="*/ 56 w 168"/>
                <a:gd name="T27" fmla="*/ 60 h 60"/>
                <a:gd name="T28" fmla="*/ 36 w 168"/>
                <a:gd name="T29" fmla="*/ 56 h 60"/>
                <a:gd name="T30" fmla="*/ 20 w 168"/>
                <a:gd name="T31" fmla="*/ 52 h 60"/>
                <a:gd name="T32" fmla="*/ 8 w 168"/>
                <a:gd name="T33" fmla="*/ 48 h 60"/>
                <a:gd name="T34" fmla="*/ 0 w 168"/>
                <a:gd name="T35" fmla="*/ 40 h 60"/>
                <a:gd name="T36" fmla="*/ 0 w 168"/>
                <a:gd name="T37" fmla="*/ 32 h 60"/>
                <a:gd name="T38" fmla="*/ 4 w 168"/>
                <a:gd name="T39" fmla="*/ 24 h 60"/>
                <a:gd name="T40" fmla="*/ 12 w 168"/>
                <a:gd name="T41" fmla="*/ 16 h 60"/>
                <a:gd name="T42" fmla="*/ 24 w 168"/>
                <a:gd name="T43" fmla="*/ 12 h 60"/>
                <a:gd name="T44" fmla="*/ 44 w 168"/>
                <a:gd name="T45" fmla="*/ 4 h 60"/>
                <a:gd name="T46" fmla="*/ 60 w 168"/>
                <a:gd name="T47" fmla="*/ 0 h 60"/>
                <a:gd name="T48" fmla="*/ 88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88" y="0"/>
                  </a:moveTo>
                  <a:lnTo>
                    <a:pt x="108" y="0"/>
                  </a:lnTo>
                  <a:lnTo>
                    <a:pt x="128" y="4"/>
                  </a:lnTo>
                  <a:lnTo>
                    <a:pt x="144" y="8"/>
                  </a:lnTo>
                  <a:lnTo>
                    <a:pt x="160" y="16"/>
                  </a:lnTo>
                  <a:lnTo>
                    <a:pt x="168" y="24"/>
                  </a:lnTo>
                  <a:lnTo>
                    <a:pt x="168" y="32"/>
                  </a:lnTo>
                  <a:lnTo>
                    <a:pt x="164" y="40"/>
                  </a:lnTo>
                  <a:lnTo>
                    <a:pt x="152" y="44"/>
                  </a:lnTo>
                  <a:lnTo>
                    <a:pt x="140" y="52"/>
                  </a:lnTo>
                  <a:lnTo>
                    <a:pt x="124" y="56"/>
                  </a:lnTo>
                  <a:lnTo>
                    <a:pt x="104" y="60"/>
                  </a:lnTo>
                  <a:lnTo>
                    <a:pt x="76" y="60"/>
                  </a:lnTo>
                  <a:lnTo>
                    <a:pt x="56" y="60"/>
                  </a:lnTo>
                  <a:lnTo>
                    <a:pt x="36" y="56"/>
                  </a:lnTo>
                  <a:lnTo>
                    <a:pt x="20" y="52"/>
                  </a:lnTo>
                  <a:lnTo>
                    <a:pt x="8" y="48"/>
                  </a:lnTo>
                  <a:lnTo>
                    <a:pt x="0" y="40"/>
                  </a:lnTo>
                  <a:lnTo>
                    <a:pt x="0" y="32"/>
                  </a:lnTo>
                  <a:lnTo>
                    <a:pt x="4" y="24"/>
                  </a:lnTo>
                  <a:lnTo>
                    <a:pt x="12" y="16"/>
                  </a:lnTo>
                  <a:lnTo>
                    <a:pt x="24" y="12"/>
                  </a:lnTo>
                  <a:lnTo>
                    <a:pt x="44" y="4"/>
                  </a:lnTo>
                  <a:lnTo>
                    <a:pt x="60" y="0"/>
                  </a:lnTo>
                  <a:lnTo>
                    <a:pt x="88"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0" name="Freeform 58"/>
            <p:cNvSpPr>
              <a:spLocks/>
            </p:cNvSpPr>
            <p:nvPr/>
          </p:nvSpPr>
          <p:spPr bwMode="auto">
            <a:xfrm>
              <a:off x="4585" y="1534"/>
              <a:ext cx="168" cy="28"/>
            </a:xfrm>
            <a:custGeom>
              <a:avLst/>
              <a:gdLst>
                <a:gd name="T0" fmla="*/ 168 w 168"/>
                <a:gd name="T1" fmla="*/ 0 h 28"/>
                <a:gd name="T2" fmla="*/ 164 w 168"/>
                <a:gd name="T3" fmla="*/ 8 h 28"/>
                <a:gd name="T4" fmla="*/ 152 w 168"/>
                <a:gd name="T5" fmla="*/ 12 h 28"/>
                <a:gd name="T6" fmla="*/ 140 w 168"/>
                <a:gd name="T7" fmla="*/ 20 h 28"/>
                <a:gd name="T8" fmla="*/ 124 w 168"/>
                <a:gd name="T9" fmla="*/ 24 h 28"/>
                <a:gd name="T10" fmla="*/ 104 w 168"/>
                <a:gd name="T11" fmla="*/ 28 h 28"/>
                <a:gd name="T12" fmla="*/ 76 w 168"/>
                <a:gd name="T13" fmla="*/ 28 h 28"/>
                <a:gd name="T14" fmla="*/ 56 w 168"/>
                <a:gd name="T15" fmla="*/ 28 h 28"/>
                <a:gd name="T16" fmla="*/ 36 w 168"/>
                <a:gd name="T17" fmla="*/ 24 h 28"/>
                <a:gd name="T18" fmla="*/ 20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2" y="12"/>
                  </a:lnTo>
                  <a:lnTo>
                    <a:pt x="140" y="20"/>
                  </a:lnTo>
                  <a:lnTo>
                    <a:pt x="124" y="24"/>
                  </a:lnTo>
                  <a:lnTo>
                    <a:pt x="104" y="28"/>
                  </a:lnTo>
                  <a:lnTo>
                    <a:pt x="76" y="28"/>
                  </a:lnTo>
                  <a:lnTo>
                    <a:pt x="56" y="28"/>
                  </a:lnTo>
                  <a:lnTo>
                    <a:pt x="36" y="24"/>
                  </a:lnTo>
                  <a:lnTo>
                    <a:pt x="20"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41" name="Freeform 59"/>
            <p:cNvSpPr>
              <a:spLocks/>
            </p:cNvSpPr>
            <p:nvPr/>
          </p:nvSpPr>
          <p:spPr bwMode="auto">
            <a:xfrm>
              <a:off x="4585" y="467"/>
              <a:ext cx="168" cy="60"/>
            </a:xfrm>
            <a:custGeom>
              <a:avLst/>
              <a:gdLst>
                <a:gd name="T0" fmla="*/ 88 w 168"/>
                <a:gd name="T1" fmla="*/ 0 h 60"/>
                <a:gd name="T2" fmla="*/ 108 w 168"/>
                <a:gd name="T3" fmla="*/ 0 h 60"/>
                <a:gd name="T4" fmla="*/ 128 w 168"/>
                <a:gd name="T5" fmla="*/ 4 h 60"/>
                <a:gd name="T6" fmla="*/ 144 w 168"/>
                <a:gd name="T7" fmla="*/ 8 h 60"/>
                <a:gd name="T8" fmla="*/ 160 w 168"/>
                <a:gd name="T9" fmla="*/ 16 h 60"/>
                <a:gd name="T10" fmla="*/ 168 w 168"/>
                <a:gd name="T11" fmla="*/ 24 h 60"/>
                <a:gd name="T12" fmla="*/ 168 w 168"/>
                <a:gd name="T13" fmla="*/ 32 h 60"/>
                <a:gd name="T14" fmla="*/ 164 w 168"/>
                <a:gd name="T15" fmla="*/ 40 h 60"/>
                <a:gd name="T16" fmla="*/ 152 w 168"/>
                <a:gd name="T17" fmla="*/ 44 h 60"/>
                <a:gd name="T18" fmla="*/ 140 w 168"/>
                <a:gd name="T19" fmla="*/ 52 h 60"/>
                <a:gd name="T20" fmla="*/ 124 w 168"/>
                <a:gd name="T21" fmla="*/ 56 h 60"/>
                <a:gd name="T22" fmla="*/ 104 w 168"/>
                <a:gd name="T23" fmla="*/ 60 h 60"/>
                <a:gd name="T24" fmla="*/ 76 w 168"/>
                <a:gd name="T25" fmla="*/ 60 h 60"/>
                <a:gd name="T26" fmla="*/ 56 w 168"/>
                <a:gd name="T27" fmla="*/ 60 h 60"/>
                <a:gd name="T28" fmla="*/ 36 w 168"/>
                <a:gd name="T29" fmla="*/ 56 h 60"/>
                <a:gd name="T30" fmla="*/ 20 w 168"/>
                <a:gd name="T31" fmla="*/ 52 h 60"/>
                <a:gd name="T32" fmla="*/ 8 w 168"/>
                <a:gd name="T33" fmla="*/ 48 h 60"/>
                <a:gd name="T34" fmla="*/ 0 w 168"/>
                <a:gd name="T35" fmla="*/ 40 h 60"/>
                <a:gd name="T36" fmla="*/ 0 w 168"/>
                <a:gd name="T37" fmla="*/ 32 h 60"/>
                <a:gd name="T38" fmla="*/ 4 w 168"/>
                <a:gd name="T39" fmla="*/ 24 h 60"/>
                <a:gd name="T40" fmla="*/ 12 w 168"/>
                <a:gd name="T41" fmla="*/ 16 h 60"/>
                <a:gd name="T42" fmla="*/ 24 w 168"/>
                <a:gd name="T43" fmla="*/ 12 h 60"/>
                <a:gd name="T44" fmla="*/ 44 w 168"/>
                <a:gd name="T45" fmla="*/ 4 h 60"/>
                <a:gd name="T46" fmla="*/ 60 w 168"/>
                <a:gd name="T47" fmla="*/ 0 h 60"/>
                <a:gd name="T48" fmla="*/ 88 w 168"/>
                <a:gd name="T49" fmla="*/ 0 h 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60"/>
                <a:gd name="T77" fmla="*/ 168 w 168"/>
                <a:gd name="T78" fmla="*/ 60 h 6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60">
                  <a:moveTo>
                    <a:pt x="88" y="0"/>
                  </a:moveTo>
                  <a:lnTo>
                    <a:pt x="108" y="0"/>
                  </a:lnTo>
                  <a:lnTo>
                    <a:pt x="128" y="4"/>
                  </a:lnTo>
                  <a:lnTo>
                    <a:pt x="144" y="8"/>
                  </a:lnTo>
                  <a:lnTo>
                    <a:pt x="160" y="16"/>
                  </a:lnTo>
                  <a:lnTo>
                    <a:pt x="168" y="24"/>
                  </a:lnTo>
                  <a:lnTo>
                    <a:pt x="168" y="32"/>
                  </a:lnTo>
                  <a:lnTo>
                    <a:pt x="164" y="40"/>
                  </a:lnTo>
                  <a:lnTo>
                    <a:pt x="152" y="44"/>
                  </a:lnTo>
                  <a:lnTo>
                    <a:pt x="140" y="52"/>
                  </a:lnTo>
                  <a:lnTo>
                    <a:pt x="124" y="56"/>
                  </a:lnTo>
                  <a:lnTo>
                    <a:pt x="104" y="60"/>
                  </a:lnTo>
                  <a:lnTo>
                    <a:pt x="76" y="60"/>
                  </a:lnTo>
                  <a:lnTo>
                    <a:pt x="56" y="60"/>
                  </a:lnTo>
                  <a:lnTo>
                    <a:pt x="36" y="56"/>
                  </a:lnTo>
                  <a:lnTo>
                    <a:pt x="20" y="52"/>
                  </a:lnTo>
                  <a:lnTo>
                    <a:pt x="8" y="48"/>
                  </a:lnTo>
                  <a:lnTo>
                    <a:pt x="0" y="40"/>
                  </a:lnTo>
                  <a:lnTo>
                    <a:pt x="0" y="32"/>
                  </a:lnTo>
                  <a:lnTo>
                    <a:pt x="4" y="24"/>
                  </a:lnTo>
                  <a:lnTo>
                    <a:pt x="12" y="16"/>
                  </a:lnTo>
                  <a:lnTo>
                    <a:pt x="24" y="12"/>
                  </a:lnTo>
                  <a:lnTo>
                    <a:pt x="44" y="4"/>
                  </a:lnTo>
                  <a:lnTo>
                    <a:pt x="60" y="0"/>
                  </a:lnTo>
                  <a:lnTo>
                    <a:pt x="88"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42" name="Line 60"/>
            <p:cNvSpPr>
              <a:spLocks noChangeShapeType="1"/>
            </p:cNvSpPr>
            <p:nvPr/>
          </p:nvSpPr>
          <p:spPr bwMode="auto">
            <a:xfrm flipV="1">
              <a:off x="4753" y="499"/>
              <a:ext cx="1" cy="103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43" name="Line 61"/>
            <p:cNvSpPr>
              <a:spLocks noChangeShapeType="1"/>
            </p:cNvSpPr>
            <p:nvPr/>
          </p:nvSpPr>
          <p:spPr bwMode="auto">
            <a:xfrm flipV="1">
              <a:off x="4585" y="499"/>
              <a:ext cx="1" cy="1035"/>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44" name="Freeform 62"/>
            <p:cNvSpPr>
              <a:spLocks/>
            </p:cNvSpPr>
            <p:nvPr/>
          </p:nvSpPr>
          <p:spPr bwMode="auto">
            <a:xfrm>
              <a:off x="5170" y="240"/>
              <a:ext cx="4" cy="1302"/>
            </a:xfrm>
            <a:custGeom>
              <a:avLst/>
              <a:gdLst>
                <a:gd name="T0" fmla="*/ 4 w 4"/>
                <a:gd name="T1" fmla="*/ 1294 h 1302"/>
                <a:gd name="T2" fmla="*/ 0 w 4"/>
                <a:gd name="T3" fmla="*/ 1302 h 1302"/>
                <a:gd name="T4" fmla="*/ 0 w 4"/>
                <a:gd name="T5" fmla="*/ 8 h 1302"/>
                <a:gd name="T6" fmla="*/ 4 w 4"/>
                <a:gd name="T7" fmla="*/ 0 h 1302"/>
                <a:gd name="T8" fmla="*/ 4 w 4"/>
                <a:gd name="T9" fmla="*/ 1294 h 1302"/>
                <a:gd name="T10" fmla="*/ 0 60000 65536"/>
                <a:gd name="T11" fmla="*/ 0 60000 65536"/>
                <a:gd name="T12" fmla="*/ 0 60000 65536"/>
                <a:gd name="T13" fmla="*/ 0 60000 65536"/>
                <a:gd name="T14" fmla="*/ 0 60000 65536"/>
                <a:gd name="T15" fmla="*/ 0 w 4"/>
                <a:gd name="T16" fmla="*/ 0 h 1302"/>
                <a:gd name="T17" fmla="*/ 4 w 4"/>
                <a:gd name="T18" fmla="*/ 1302 h 1302"/>
              </a:gdLst>
              <a:ahLst/>
              <a:cxnLst>
                <a:cxn ang="T10">
                  <a:pos x="T0" y="T1"/>
                </a:cxn>
                <a:cxn ang="T11">
                  <a:pos x="T2" y="T3"/>
                </a:cxn>
                <a:cxn ang="T12">
                  <a:pos x="T4" y="T5"/>
                </a:cxn>
                <a:cxn ang="T13">
                  <a:pos x="T6" y="T7"/>
                </a:cxn>
                <a:cxn ang="T14">
                  <a:pos x="T8" y="T9"/>
                </a:cxn>
              </a:cxnLst>
              <a:rect l="T15" t="T16" r="T17" b="T18"/>
              <a:pathLst>
                <a:path w="4" h="1302">
                  <a:moveTo>
                    <a:pt x="4" y="1294"/>
                  </a:moveTo>
                  <a:lnTo>
                    <a:pt x="0" y="1302"/>
                  </a:lnTo>
                  <a:lnTo>
                    <a:pt x="0" y="8"/>
                  </a:lnTo>
                  <a:lnTo>
                    <a:pt x="4" y="0"/>
                  </a:lnTo>
                  <a:lnTo>
                    <a:pt x="4" y="1294"/>
                  </a:lnTo>
                  <a:close/>
                </a:path>
              </a:pathLst>
            </a:custGeom>
            <a:solidFill>
              <a:srgbClr val="2595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5" name="Freeform 63"/>
            <p:cNvSpPr>
              <a:spLocks/>
            </p:cNvSpPr>
            <p:nvPr/>
          </p:nvSpPr>
          <p:spPr bwMode="auto">
            <a:xfrm>
              <a:off x="5158" y="248"/>
              <a:ext cx="12" cy="1298"/>
            </a:xfrm>
            <a:custGeom>
              <a:avLst/>
              <a:gdLst>
                <a:gd name="T0" fmla="*/ 12 w 12"/>
                <a:gd name="T1" fmla="*/ 1294 h 1298"/>
                <a:gd name="T2" fmla="*/ 0 w 12"/>
                <a:gd name="T3" fmla="*/ 1298 h 1298"/>
                <a:gd name="T4" fmla="*/ 0 w 12"/>
                <a:gd name="T5" fmla="*/ 4 h 1298"/>
                <a:gd name="T6" fmla="*/ 12 w 12"/>
                <a:gd name="T7" fmla="*/ 0 h 1298"/>
                <a:gd name="T8" fmla="*/ 12 w 12"/>
                <a:gd name="T9" fmla="*/ 1294 h 1298"/>
                <a:gd name="T10" fmla="*/ 0 60000 65536"/>
                <a:gd name="T11" fmla="*/ 0 60000 65536"/>
                <a:gd name="T12" fmla="*/ 0 60000 65536"/>
                <a:gd name="T13" fmla="*/ 0 60000 65536"/>
                <a:gd name="T14" fmla="*/ 0 60000 65536"/>
                <a:gd name="T15" fmla="*/ 0 w 12"/>
                <a:gd name="T16" fmla="*/ 0 h 1298"/>
                <a:gd name="T17" fmla="*/ 12 w 12"/>
                <a:gd name="T18" fmla="*/ 1298 h 1298"/>
              </a:gdLst>
              <a:ahLst/>
              <a:cxnLst>
                <a:cxn ang="T10">
                  <a:pos x="T0" y="T1"/>
                </a:cxn>
                <a:cxn ang="T11">
                  <a:pos x="T2" y="T3"/>
                </a:cxn>
                <a:cxn ang="T12">
                  <a:pos x="T4" y="T5"/>
                </a:cxn>
                <a:cxn ang="T13">
                  <a:pos x="T6" y="T7"/>
                </a:cxn>
                <a:cxn ang="T14">
                  <a:pos x="T8" y="T9"/>
                </a:cxn>
              </a:cxnLst>
              <a:rect l="T15" t="T16" r="T17" b="T18"/>
              <a:pathLst>
                <a:path w="12" h="1298">
                  <a:moveTo>
                    <a:pt x="12" y="1294"/>
                  </a:moveTo>
                  <a:lnTo>
                    <a:pt x="0" y="1298"/>
                  </a:lnTo>
                  <a:lnTo>
                    <a:pt x="0" y="4"/>
                  </a:lnTo>
                  <a:lnTo>
                    <a:pt x="12" y="0"/>
                  </a:lnTo>
                  <a:lnTo>
                    <a:pt x="12" y="1294"/>
                  </a:lnTo>
                  <a:close/>
                </a:path>
              </a:pathLst>
            </a:custGeom>
            <a:solidFill>
              <a:srgbClr val="279D9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6" name="Freeform 64"/>
            <p:cNvSpPr>
              <a:spLocks/>
            </p:cNvSpPr>
            <p:nvPr/>
          </p:nvSpPr>
          <p:spPr bwMode="auto">
            <a:xfrm>
              <a:off x="5146" y="252"/>
              <a:ext cx="12" cy="1302"/>
            </a:xfrm>
            <a:custGeom>
              <a:avLst/>
              <a:gdLst>
                <a:gd name="T0" fmla="*/ 12 w 12"/>
                <a:gd name="T1" fmla="*/ 1294 h 1302"/>
                <a:gd name="T2" fmla="*/ 0 w 12"/>
                <a:gd name="T3" fmla="*/ 1302 h 1302"/>
                <a:gd name="T4" fmla="*/ 0 w 12"/>
                <a:gd name="T5" fmla="*/ 8 h 1302"/>
                <a:gd name="T6" fmla="*/ 12 w 12"/>
                <a:gd name="T7" fmla="*/ 0 h 1302"/>
                <a:gd name="T8" fmla="*/ 12 w 12"/>
                <a:gd name="T9" fmla="*/ 1294 h 1302"/>
                <a:gd name="T10" fmla="*/ 0 60000 65536"/>
                <a:gd name="T11" fmla="*/ 0 60000 65536"/>
                <a:gd name="T12" fmla="*/ 0 60000 65536"/>
                <a:gd name="T13" fmla="*/ 0 60000 65536"/>
                <a:gd name="T14" fmla="*/ 0 60000 65536"/>
                <a:gd name="T15" fmla="*/ 0 w 12"/>
                <a:gd name="T16" fmla="*/ 0 h 1302"/>
                <a:gd name="T17" fmla="*/ 12 w 12"/>
                <a:gd name="T18" fmla="*/ 1302 h 1302"/>
              </a:gdLst>
              <a:ahLst/>
              <a:cxnLst>
                <a:cxn ang="T10">
                  <a:pos x="T0" y="T1"/>
                </a:cxn>
                <a:cxn ang="T11">
                  <a:pos x="T2" y="T3"/>
                </a:cxn>
                <a:cxn ang="T12">
                  <a:pos x="T4" y="T5"/>
                </a:cxn>
                <a:cxn ang="T13">
                  <a:pos x="T6" y="T7"/>
                </a:cxn>
                <a:cxn ang="T14">
                  <a:pos x="T8" y="T9"/>
                </a:cxn>
              </a:cxnLst>
              <a:rect l="T15" t="T16" r="T17" b="T18"/>
              <a:pathLst>
                <a:path w="12" h="1302">
                  <a:moveTo>
                    <a:pt x="12" y="1294"/>
                  </a:moveTo>
                  <a:lnTo>
                    <a:pt x="0" y="1302"/>
                  </a:lnTo>
                  <a:lnTo>
                    <a:pt x="0" y="8"/>
                  </a:lnTo>
                  <a:lnTo>
                    <a:pt x="12" y="0"/>
                  </a:lnTo>
                  <a:lnTo>
                    <a:pt x="12" y="1294"/>
                  </a:lnTo>
                  <a:close/>
                </a:path>
              </a:pathLst>
            </a:custGeom>
            <a:solidFill>
              <a:srgbClr val="29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7" name="Freeform 65"/>
            <p:cNvSpPr>
              <a:spLocks/>
            </p:cNvSpPr>
            <p:nvPr/>
          </p:nvSpPr>
          <p:spPr bwMode="auto">
            <a:xfrm>
              <a:off x="5130" y="260"/>
              <a:ext cx="16" cy="1298"/>
            </a:xfrm>
            <a:custGeom>
              <a:avLst/>
              <a:gdLst>
                <a:gd name="T0" fmla="*/ 16 w 16"/>
                <a:gd name="T1" fmla="*/ 1294 h 1298"/>
                <a:gd name="T2" fmla="*/ 0 w 16"/>
                <a:gd name="T3" fmla="*/ 1298 h 1298"/>
                <a:gd name="T4" fmla="*/ 0 w 16"/>
                <a:gd name="T5" fmla="*/ 4 h 1298"/>
                <a:gd name="T6" fmla="*/ 16 w 16"/>
                <a:gd name="T7" fmla="*/ 0 h 1298"/>
                <a:gd name="T8" fmla="*/ 16 w 16"/>
                <a:gd name="T9" fmla="*/ 1294 h 1298"/>
                <a:gd name="T10" fmla="*/ 0 60000 65536"/>
                <a:gd name="T11" fmla="*/ 0 60000 65536"/>
                <a:gd name="T12" fmla="*/ 0 60000 65536"/>
                <a:gd name="T13" fmla="*/ 0 60000 65536"/>
                <a:gd name="T14" fmla="*/ 0 60000 65536"/>
                <a:gd name="T15" fmla="*/ 0 w 16"/>
                <a:gd name="T16" fmla="*/ 0 h 1298"/>
                <a:gd name="T17" fmla="*/ 16 w 16"/>
                <a:gd name="T18" fmla="*/ 1298 h 1298"/>
              </a:gdLst>
              <a:ahLst/>
              <a:cxnLst>
                <a:cxn ang="T10">
                  <a:pos x="T0" y="T1"/>
                </a:cxn>
                <a:cxn ang="T11">
                  <a:pos x="T2" y="T3"/>
                </a:cxn>
                <a:cxn ang="T12">
                  <a:pos x="T4" y="T5"/>
                </a:cxn>
                <a:cxn ang="T13">
                  <a:pos x="T6" y="T7"/>
                </a:cxn>
                <a:cxn ang="T14">
                  <a:pos x="T8" y="T9"/>
                </a:cxn>
              </a:cxnLst>
              <a:rect l="T15" t="T16" r="T17" b="T18"/>
              <a:pathLst>
                <a:path w="16" h="1298">
                  <a:moveTo>
                    <a:pt x="16" y="1294"/>
                  </a:moveTo>
                  <a:lnTo>
                    <a:pt x="0" y="1298"/>
                  </a:lnTo>
                  <a:lnTo>
                    <a:pt x="0" y="4"/>
                  </a:lnTo>
                  <a:lnTo>
                    <a:pt x="16" y="0"/>
                  </a:lnTo>
                  <a:lnTo>
                    <a:pt x="16" y="1294"/>
                  </a:lnTo>
                  <a:close/>
                </a:path>
              </a:pathLst>
            </a:custGeom>
            <a:solidFill>
              <a:srgbClr val="2BADA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8" name="Freeform 66"/>
            <p:cNvSpPr>
              <a:spLocks/>
            </p:cNvSpPr>
            <p:nvPr/>
          </p:nvSpPr>
          <p:spPr bwMode="auto">
            <a:xfrm>
              <a:off x="5110" y="264"/>
              <a:ext cx="20" cy="1298"/>
            </a:xfrm>
            <a:custGeom>
              <a:avLst/>
              <a:gdLst>
                <a:gd name="T0" fmla="*/ 20 w 20"/>
                <a:gd name="T1" fmla="*/ 1294 h 1298"/>
                <a:gd name="T2" fmla="*/ 0 w 20"/>
                <a:gd name="T3" fmla="*/ 1298 h 1298"/>
                <a:gd name="T4" fmla="*/ 0 w 20"/>
                <a:gd name="T5" fmla="*/ 4 h 1298"/>
                <a:gd name="T6" fmla="*/ 20 w 20"/>
                <a:gd name="T7" fmla="*/ 0 h 1298"/>
                <a:gd name="T8" fmla="*/ 20 w 20"/>
                <a:gd name="T9" fmla="*/ 1294 h 1298"/>
                <a:gd name="T10" fmla="*/ 0 60000 65536"/>
                <a:gd name="T11" fmla="*/ 0 60000 65536"/>
                <a:gd name="T12" fmla="*/ 0 60000 65536"/>
                <a:gd name="T13" fmla="*/ 0 60000 65536"/>
                <a:gd name="T14" fmla="*/ 0 60000 65536"/>
                <a:gd name="T15" fmla="*/ 0 w 20"/>
                <a:gd name="T16" fmla="*/ 0 h 1298"/>
                <a:gd name="T17" fmla="*/ 20 w 20"/>
                <a:gd name="T18" fmla="*/ 1298 h 1298"/>
              </a:gdLst>
              <a:ahLst/>
              <a:cxnLst>
                <a:cxn ang="T10">
                  <a:pos x="T0" y="T1"/>
                </a:cxn>
                <a:cxn ang="T11">
                  <a:pos x="T2" y="T3"/>
                </a:cxn>
                <a:cxn ang="T12">
                  <a:pos x="T4" y="T5"/>
                </a:cxn>
                <a:cxn ang="T13">
                  <a:pos x="T6" y="T7"/>
                </a:cxn>
                <a:cxn ang="T14">
                  <a:pos x="T8" y="T9"/>
                </a:cxn>
              </a:cxnLst>
              <a:rect l="T15" t="T16" r="T17" b="T18"/>
              <a:pathLst>
                <a:path w="20" h="1298">
                  <a:moveTo>
                    <a:pt x="20" y="1294"/>
                  </a:moveTo>
                  <a:lnTo>
                    <a:pt x="0" y="1298"/>
                  </a:lnTo>
                  <a:lnTo>
                    <a:pt x="0" y="4"/>
                  </a:lnTo>
                  <a:lnTo>
                    <a:pt x="20" y="0"/>
                  </a:lnTo>
                  <a:lnTo>
                    <a:pt x="20" y="1294"/>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49" name="Rectangle 67"/>
            <p:cNvSpPr>
              <a:spLocks noChangeArrowheads="1"/>
            </p:cNvSpPr>
            <p:nvPr/>
          </p:nvSpPr>
          <p:spPr bwMode="auto">
            <a:xfrm>
              <a:off x="5082" y="268"/>
              <a:ext cx="28" cy="1294"/>
            </a:xfrm>
            <a:prstGeom prst="rect">
              <a:avLst/>
            </a:prstGeom>
            <a:solidFill>
              <a:srgbClr val="2FBCB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50" name="Rectangle 68"/>
            <p:cNvSpPr>
              <a:spLocks noChangeArrowheads="1"/>
            </p:cNvSpPr>
            <p:nvPr/>
          </p:nvSpPr>
          <p:spPr bwMode="auto">
            <a:xfrm>
              <a:off x="5062" y="268"/>
              <a:ext cx="20" cy="1294"/>
            </a:xfrm>
            <a:prstGeom prst="rect">
              <a:avLst/>
            </a:prstGeom>
            <a:solidFill>
              <a:srgbClr val="31C4C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51" name="Freeform 69"/>
            <p:cNvSpPr>
              <a:spLocks/>
            </p:cNvSpPr>
            <p:nvPr/>
          </p:nvSpPr>
          <p:spPr bwMode="auto">
            <a:xfrm>
              <a:off x="5042" y="264"/>
              <a:ext cx="20" cy="1298"/>
            </a:xfrm>
            <a:custGeom>
              <a:avLst/>
              <a:gdLst>
                <a:gd name="T0" fmla="*/ 20 w 20"/>
                <a:gd name="T1" fmla="*/ 1298 h 1298"/>
                <a:gd name="T2" fmla="*/ 0 w 20"/>
                <a:gd name="T3" fmla="*/ 1294 h 1298"/>
                <a:gd name="T4" fmla="*/ 0 w 20"/>
                <a:gd name="T5" fmla="*/ 0 h 1298"/>
                <a:gd name="T6" fmla="*/ 20 w 20"/>
                <a:gd name="T7" fmla="*/ 4 h 1298"/>
                <a:gd name="T8" fmla="*/ 20 w 20"/>
                <a:gd name="T9" fmla="*/ 1298 h 1298"/>
                <a:gd name="T10" fmla="*/ 0 60000 65536"/>
                <a:gd name="T11" fmla="*/ 0 60000 65536"/>
                <a:gd name="T12" fmla="*/ 0 60000 65536"/>
                <a:gd name="T13" fmla="*/ 0 60000 65536"/>
                <a:gd name="T14" fmla="*/ 0 60000 65536"/>
                <a:gd name="T15" fmla="*/ 0 w 20"/>
                <a:gd name="T16" fmla="*/ 0 h 1298"/>
                <a:gd name="T17" fmla="*/ 20 w 20"/>
                <a:gd name="T18" fmla="*/ 1298 h 1298"/>
              </a:gdLst>
              <a:ahLst/>
              <a:cxnLst>
                <a:cxn ang="T10">
                  <a:pos x="T0" y="T1"/>
                </a:cxn>
                <a:cxn ang="T11">
                  <a:pos x="T2" y="T3"/>
                </a:cxn>
                <a:cxn ang="T12">
                  <a:pos x="T4" y="T5"/>
                </a:cxn>
                <a:cxn ang="T13">
                  <a:pos x="T6" y="T7"/>
                </a:cxn>
                <a:cxn ang="T14">
                  <a:pos x="T8" y="T9"/>
                </a:cxn>
              </a:cxnLst>
              <a:rect l="T15" t="T16" r="T17" b="T18"/>
              <a:pathLst>
                <a:path w="20" h="1298">
                  <a:moveTo>
                    <a:pt x="20" y="1298"/>
                  </a:moveTo>
                  <a:lnTo>
                    <a:pt x="0" y="1294"/>
                  </a:lnTo>
                  <a:lnTo>
                    <a:pt x="0" y="0"/>
                  </a:lnTo>
                  <a:lnTo>
                    <a:pt x="20" y="4"/>
                  </a:lnTo>
                  <a:lnTo>
                    <a:pt x="20" y="1298"/>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2" name="Freeform 70"/>
            <p:cNvSpPr>
              <a:spLocks/>
            </p:cNvSpPr>
            <p:nvPr/>
          </p:nvSpPr>
          <p:spPr bwMode="auto">
            <a:xfrm>
              <a:off x="5026" y="260"/>
              <a:ext cx="16" cy="1298"/>
            </a:xfrm>
            <a:custGeom>
              <a:avLst/>
              <a:gdLst>
                <a:gd name="T0" fmla="*/ 16 w 16"/>
                <a:gd name="T1" fmla="*/ 1298 h 1298"/>
                <a:gd name="T2" fmla="*/ 0 w 16"/>
                <a:gd name="T3" fmla="*/ 1294 h 1298"/>
                <a:gd name="T4" fmla="*/ 0 w 16"/>
                <a:gd name="T5" fmla="*/ 0 h 1298"/>
                <a:gd name="T6" fmla="*/ 16 w 16"/>
                <a:gd name="T7" fmla="*/ 4 h 1298"/>
                <a:gd name="T8" fmla="*/ 16 w 16"/>
                <a:gd name="T9" fmla="*/ 1298 h 1298"/>
                <a:gd name="T10" fmla="*/ 0 60000 65536"/>
                <a:gd name="T11" fmla="*/ 0 60000 65536"/>
                <a:gd name="T12" fmla="*/ 0 60000 65536"/>
                <a:gd name="T13" fmla="*/ 0 60000 65536"/>
                <a:gd name="T14" fmla="*/ 0 60000 65536"/>
                <a:gd name="T15" fmla="*/ 0 w 16"/>
                <a:gd name="T16" fmla="*/ 0 h 1298"/>
                <a:gd name="T17" fmla="*/ 16 w 16"/>
                <a:gd name="T18" fmla="*/ 1298 h 1298"/>
              </a:gdLst>
              <a:ahLst/>
              <a:cxnLst>
                <a:cxn ang="T10">
                  <a:pos x="T0" y="T1"/>
                </a:cxn>
                <a:cxn ang="T11">
                  <a:pos x="T2" y="T3"/>
                </a:cxn>
                <a:cxn ang="T12">
                  <a:pos x="T4" y="T5"/>
                </a:cxn>
                <a:cxn ang="T13">
                  <a:pos x="T6" y="T7"/>
                </a:cxn>
                <a:cxn ang="T14">
                  <a:pos x="T8" y="T9"/>
                </a:cxn>
              </a:cxnLst>
              <a:rect l="T15" t="T16" r="T17" b="T18"/>
              <a:pathLst>
                <a:path w="16" h="1298">
                  <a:moveTo>
                    <a:pt x="16" y="1298"/>
                  </a:moveTo>
                  <a:lnTo>
                    <a:pt x="0" y="1294"/>
                  </a:lnTo>
                  <a:lnTo>
                    <a:pt x="0" y="0"/>
                  </a:lnTo>
                  <a:lnTo>
                    <a:pt x="16" y="4"/>
                  </a:lnTo>
                  <a:lnTo>
                    <a:pt x="16" y="1298"/>
                  </a:lnTo>
                  <a:close/>
                </a:path>
              </a:pathLst>
            </a:custGeom>
            <a:solidFill>
              <a:srgbClr val="33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3" name="Freeform 71"/>
            <p:cNvSpPr>
              <a:spLocks/>
            </p:cNvSpPr>
            <p:nvPr/>
          </p:nvSpPr>
          <p:spPr bwMode="auto">
            <a:xfrm>
              <a:off x="5014" y="256"/>
              <a:ext cx="12" cy="1298"/>
            </a:xfrm>
            <a:custGeom>
              <a:avLst/>
              <a:gdLst>
                <a:gd name="T0" fmla="*/ 12 w 12"/>
                <a:gd name="T1" fmla="*/ 1298 h 1298"/>
                <a:gd name="T2" fmla="*/ 0 w 12"/>
                <a:gd name="T3" fmla="*/ 1294 h 1298"/>
                <a:gd name="T4" fmla="*/ 0 w 12"/>
                <a:gd name="T5" fmla="*/ 0 h 1298"/>
                <a:gd name="T6" fmla="*/ 12 w 12"/>
                <a:gd name="T7" fmla="*/ 4 h 1298"/>
                <a:gd name="T8" fmla="*/ 12 w 12"/>
                <a:gd name="T9" fmla="*/ 1298 h 1298"/>
                <a:gd name="T10" fmla="*/ 0 60000 65536"/>
                <a:gd name="T11" fmla="*/ 0 60000 65536"/>
                <a:gd name="T12" fmla="*/ 0 60000 65536"/>
                <a:gd name="T13" fmla="*/ 0 60000 65536"/>
                <a:gd name="T14" fmla="*/ 0 60000 65536"/>
                <a:gd name="T15" fmla="*/ 0 w 12"/>
                <a:gd name="T16" fmla="*/ 0 h 1298"/>
                <a:gd name="T17" fmla="*/ 12 w 12"/>
                <a:gd name="T18" fmla="*/ 1298 h 1298"/>
              </a:gdLst>
              <a:ahLst/>
              <a:cxnLst>
                <a:cxn ang="T10">
                  <a:pos x="T0" y="T1"/>
                </a:cxn>
                <a:cxn ang="T11">
                  <a:pos x="T2" y="T3"/>
                </a:cxn>
                <a:cxn ang="T12">
                  <a:pos x="T4" y="T5"/>
                </a:cxn>
                <a:cxn ang="T13">
                  <a:pos x="T6" y="T7"/>
                </a:cxn>
                <a:cxn ang="T14">
                  <a:pos x="T8" y="T9"/>
                </a:cxn>
              </a:cxnLst>
              <a:rect l="T15" t="T16" r="T17" b="T18"/>
              <a:pathLst>
                <a:path w="12" h="1298">
                  <a:moveTo>
                    <a:pt x="12" y="1298"/>
                  </a:moveTo>
                  <a:lnTo>
                    <a:pt x="0" y="1294"/>
                  </a:lnTo>
                  <a:lnTo>
                    <a:pt x="0" y="0"/>
                  </a:lnTo>
                  <a:lnTo>
                    <a:pt x="12" y="4"/>
                  </a:lnTo>
                  <a:lnTo>
                    <a:pt x="12" y="1298"/>
                  </a:lnTo>
                  <a:close/>
                </a:path>
              </a:pathLst>
            </a:custGeom>
            <a:solidFill>
              <a:srgbClr val="31C4C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4" name="Freeform 72"/>
            <p:cNvSpPr>
              <a:spLocks/>
            </p:cNvSpPr>
            <p:nvPr/>
          </p:nvSpPr>
          <p:spPr bwMode="auto">
            <a:xfrm>
              <a:off x="5006" y="248"/>
              <a:ext cx="8" cy="1302"/>
            </a:xfrm>
            <a:custGeom>
              <a:avLst/>
              <a:gdLst>
                <a:gd name="T0" fmla="*/ 8 w 8"/>
                <a:gd name="T1" fmla="*/ 1302 h 1302"/>
                <a:gd name="T2" fmla="*/ 0 w 8"/>
                <a:gd name="T3" fmla="*/ 1294 h 1302"/>
                <a:gd name="T4" fmla="*/ 0 w 8"/>
                <a:gd name="T5" fmla="*/ 0 h 1302"/>
                <a:gd name="T6" fmla="*/ 8 w 8"/>
                <a:gd name="T7" fmla="*/ 8 h 1302"/>
                <a:gd name="T8" fmla="*/ 8 w 8"/>
                <a:gd name="T9" fmla="*/ 1302 h 1302"/>
                <a:gd name="T10" fmla="*/ 0 60000 65536"/>
                <a:gd name="T11" fmla="*/ 0 60000 65536"/>
                <a:gd name="T12" fmla="*/ 0 60000 65536"/>
                <a:gd name="T13" fmla="*/ 0 60000 65536"/>
                <a:gd name="T14" fmla="*/ 0 60000 65536"/>
                <a:gd name="T15" fmla="*/ 0 w 8"/>
                <a:gd name="T16" fmla="*/ 0 h 1302"/>
                <a:gd name="T17" fmla="*/ 8 w 8"/>
                <a:gd name="T18" fmla="*/ 1302 h 1302"/>
              </a:gdLst>
              <a:ahLst/>
              <a:cxnLst>
                <a:cxn ang="T10">
                  <a:pos x="T0" y="T1"/>
                </a:cxn>
                <a:cxn ang="T11">
                  <a:pos x="T2" y="T3"/>
                </a:cxn>
                <a:cxn ang="T12">
                  <a:pos x="T4" y="T5"/>
                </a:cxn>
                <a:cxn ang="T13">
                  <a:pos x="T6" y="T7"/>
                </a:cxn>
                <a:cxn ang="T14">
                  <a:pos x="T8" y="T9"/>
                </a:cxn>
              </a:cxnLst>
              <a:rect l="T15" t="T16" r="T17" b="T18"/>
              <a:pathLst>
                <a:path w="8" h="1302">
                  <a:moveTo>
                    <a:pt x="8" y="1302"/>
                  </a:moveTo>
                  <a:lnTo>
                    <a:pt x="0" y="1294"/>
                  </a:lnTo>
                  <a:lnTo>
                    <a:pt x="0" y="0"/>
                  </a:lnTo>
                  <a:lnTo>
                    <a:pt x="8" y="8"/>
                  </a:lnTo>
                  <a:lnTo>
                    <a:pt x="8" y="1302"/>
                  </a:lnTo>
                  <a:close/>
                </a:path>
              </a:pathLst>
            </a:custGeom>
            <a:solidFill>
              <a:srgbClr val="2F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5" name="Freeform 73"/>
            <p:cNvSpPr>
              <a:spLocks/>
            </p:cNvSpPr>
            <p:nvPr/>
          </p:nvSpPr>
          <p:spPr bwMode="auto">
            <a:xfrm>
              <a:off x="5006" y="240"/>
              <a:ext cx="1" cy="1302"/>
            </a:xfrm>
            <a:custGeom>
              <a:avLst/>
              <a:gdLst>
                <a:gd name="T0" fmla="*/ 0 w 1"/>
                <a:gd name="T1" fmla="*/ 1302 h 1302"/>
                <a:gd name="T2" fmla="*/ 0 w 1"/>
                <a:gd name="T3" fmla="*/ 1294 h 1302"/>
                <a:gd name="T4" fmla="*/ 0 w 1"/>
                <a:gd name="T5" fmla="*/ 0 h 1302"/>
                <a:gd name="T6" fmla="*/ 0 w 1"/>
                <a:gd name="T7" fmla="*/ 8 h 1302"/>
                <a:gd name="T8" fmla="*/ 0 w 1"/>
                <a:gd name="T9" fmla="*/ 1302 h 1302"/>
                <a:gd name="T10" fmla="*/ 0 60000 65536"/>
                <a:gd name="T11" fmla="*/ 0 60000 65536"/>
                <a:gd name="T12" fmla="*/ 0 60000 65536"/>
                <a:gd name="T13" fmla="*/ 0 60000 65536"/>
                <a:gd name="T14" fmla="*/ 0 60000 65536"/>
                <a:gd name="T15" fmla="*/ 0 w 1"/>
                <a:gd name="T16" fmla="*/ 0 h 1302"/>
                <a:gd name="T17" fmla="*/ 1 w 1"/>
                <a:gd name="T18" fmla="*/ 1302 h 1302"/>
              </a:gdLst>
              <a:ahLst/>
              <a:cxnLst>
                <a:cxn ang="T10">
                  <a:pos x="T0" y="T1"/>
                </a:cxn>
                <a:cxn ang="T11">
                  <a:pos x="T2" y="T3"/>
                </a:cxn>
                <a:cxn ang="T12">
                  <a:pos x="T4" y="T5"/>
                </a:cxn>
                <a:cxn ang="T13">
                  <a:pos x="T6" y="T7"/>
                </a:cxn>
                <a:cxn ang="T14">
                  <a:pos x="T8" y="T9"/>
                </a:cxn>
              </a:cxnLst>
              <a:rect l="T15" t="T16" r="T17" b="T18"/>
              <a:pathLst>
                <a:path w="1" h="1302">
                  <a:moveTo>
                    <a:pt x="0" y="1302"/>
                  </a:moveTo>
                  <a:lnTo>
                    <a:pt x="0" y="1294"/>
                  </a:lnTo>
                  <a:lnTo>
                    <a:pt x="0" y="0"/>
                  </a:lnTo>
                  <a:lnTo>
                    <a:pt x="0" y="8"/>
                  </a:lnTo>
                  <a:lnTo>
                    <a:pt x="0" y="1302"/>
                  </a:lnTo>
                  <a:close/>
                </a:path>
              </a:pathLst>
            </a:custGeom>
            <a:solidFill>
              <a:srgbClr val="2DB4B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6" name="Freeform 74"/>
            <p:cNvSpPr>
              <a:spLocks/>
            </p:cNvSpPr>
            <p:nvPr/>
          </p:nvSpPr>
          <p:spPr bwMode="auto">
            <a:xfrm>
              <a:off x="5006" y="212"/>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solidFill>
              <a:srgbClr val="26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57" name="Freeform 75"/>
            <p:cNvSpPr>
              <a:spLocks/>
            </p:cNvSpPr>
            <p:nvPr/>
          </p:nvSpPr>
          <p:spPr bwMode="auto">
            <a:xfrm>
              <a:off x="5006" y="1534"/>
              <a:ext cx="168" cy="28"/>
            </a:xfrm>
            <a:custGeom>
              <a:avLst/>
              <a:gdLst>
                <a:gd name="T0" fmla="*/ 168 w 168"/>
                <a:gd name="T1" fmla="*/ 0 h 28"/>
                <a:gd name="T2" fmla="*/ 164 w 168"/>
                <a:gd name="T3" fmla="*/ 8 h 28"/>
                <a:gd name="T4" fmla="*/ 152 w 168"/>
                <a:gd name="T5" fmla="*/ 12 h 28"/>
                <a:gd name="T6" fmla="*/ 140 w 168"/>
                <a:gd name="T7" fmla="*/ 20 h 28"/>
                <a:gd name="T8" fmla="*/ 124 w 168"/>
                <a:gd name="T9" fmla="*/ 24 h 28"/>
                <a:gd name="T10" fmla="*/ 104 w 168"/>
                <a:gd name="T11" fmla="*/ 28 h 28"/>
                <a:gd name="T12" fmla="*/ 76 w 168"/>
                <a:gd name="T13" fmla="*/ 28 h 28"/>
                <a:gd name="T14" fmla="*/ 56 w 168"/>
                <a:gd name="T15" fmla="*/ 28 h 28"/>
                <a:gd name="T16" fmla="*/ 36 w 168"/>
                <a:gd name="T17" fmla="*/ 24 h 28"/>
                <a:gd name="T18" fmla="*/ 20 w 168"/>
                <a:gd name="T19" fmla="*/ 20 h 28"/>
                <a:gd name="T20" fmla="*/ 8 w 168"/>
                <a:gd name="T21" fmla="*/ 16 h 28"/>
                <a:gd name="T22" fmla="*/ 0 w 168"/>
                <a:gd name="T23" fmla="*/ 8 h 28"/>
                <a:gd name="T24" fmla="*/ 0 w 16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8"/>
                <a:gd name="T40" fmla="*/ 0 h 28"/>
                <a:gd name="T41" fmla="*/ 168 w 16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8" h="28">
                  <a:moveTo>
                    <a:pt x="168" y="0"/>
                  </a:moveTo>
                  <a:lnTo>
                    <a:pt x="164" y="8"/>
                  </a:lnTo>
                  <a:lnTo>
                    <a:pt x="152" y="12"/>
                  </a:lnTo>
                  <a:lnTo>
                    <a:pt x="140" y="20"/>
                  </a:lnTo>
                  <a:lnTo>
                    <a:pt x="124" y="24"/>
                  </a:lnTo>
                  <a:lnTo>
                    <a:pt x="104" y="28"/>
                  </a:lnTo>
                  <a:lnTo>
                    <a:pt x="76" y="28"/>
                  </a:lnTo>
                  <a:lnTo>
                    <a:pt x="56" y="28"/>
                  </a:lnTo>
                  <a:lnTo>
                    <a:pt x="36" y="24"/>
                  </a:lnTo>
                  <a:lnTo>
                    <a:pt x="20" y="20"/>
                  </a:lnTo>
                  <a:lnTo>
                    <a:pt x="8" y="16"/>
                  </a:lnTo>
                  <a:lnTo>
                    <a:pt x="0" y="8"/>
                  </a:lnTo>
                  <a:lnTo>
                    <a:pt x="0" y="0"/>
                  </a:lnTo>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58" name="Freeform 76"/>
            <p:cNvSpPr>
              <a:spLocks/>
            </p:cNvSpPr>
            <p:nvPr/>
          </p:nvSpPr>
          <p:spPr bwMode="auto">
            <a:xfrm>
              <a:off x="5006" y="212"/>
              <a:ext cx="168" cy="56"/>
            </a:xfrm>
            <a:custGeom>
              <a:avLst/>
              <a:gdLst>
                <a:gd name="T0" fmla="*/ 92 w 168"/>
                <a:gd name="T1" fmla="*/ 0 h 56"/>
                <a:gd name="T2" fmla="*/ 112 w 168"/>
                <a:gd name="T3" fmla="*/ 0 h 56"/>
                <a:gd name="T4" fmla="*/ 132 w 168"/>
                <a:gd name="T5" fmla="*/ 4 h 56"/>
                <a:gd name="T6" fmla="*/ 148 w 168"/>
                <a:gd name="T7" fmla="*/ 8 h 56"/>
                <a:gd name="T8" fmla="*/ 160 w 168"/>
                <a:gd name="T9" fmla="*/ 12 h 56"/>
                <a:gd name="T10" fmla="*/ 168 w 168"/>
                <a:gd name="T11" fmla="*/ 20 h 56"/>
                <a:gd name="T12" fmla="*/ 168 w 168"/>
                <a:gd name="T13" fmla="*/ 28 h 56"/>
                <a:gd name="T14" fmla="*/ 164 w 168"/>
                <a:gd name="T15" fmla="*/ 36 h 56"/>
                <a:gd name="T16" fmla="*/ 152 w 168"/>
                <a:gd name="T17" fmla="*/ 40 h 56"/>
                <a:gd name="T18" fmla="*/ 140 w 168"/>
                <a:gd name="T19" fmla="*/ 48 h 56"/>
                <a:gd name="T20" fmla="*/ 124 w 168"/>
                <a:gd name="T21" fmla="*/ 52 h 56"/>
                <a:gd name="T22" fmla="*/ 104 w 168"/>
                <a:gd name="T23" fmla="*/ 56 h 56"/>
                <a:gd name="T24" fmla="*/ 76 w 168"/>
                <a:gd name="T25" fmla="*/ 56 h 56"/>
                <a:gd name="T26" fmla="*/ 56 w 168"/>
                <a:gd name="T27" fmla="*/ 56 h 56"/>
                <a:gd name="T28" fmla="*/ 36 w 168"/>
                <a:gd name="T29" fmla="*/ 52 h 56"/>
                <a:gd name="T30" fmla="*/ 20 w 168"/>
                <a:gd name="T31" fmla="*/ 48 h 56"/>
                <a:gd name="T32" fmla="*/ 8 w 168"/>
                <a:gd name="T33" fmla="*/ 44 h 56"/>
                <a:gd name="T34" fmla="*/ 0 w 168"/>
                <a:gd name="T35" fmla="*/ 36 h 56"/>
                <a:gd name="T36" fmla="*/ 0 w 168"/>
                <a:gd name="T37" fmla="*/ 28 h 56"/>
                <a:gd name="T38" fmla="*/ 4 w 168"/>
                <a:gd name="T39" fmla="*/ 20 h 56"/>
                <a:gd name="T40" fmla="*/ 16 w 168"/>
                <a:gd name="T41" fmla="*/ 16 h 56"/>
                <a:gd name="T42" fmla="*/ 28 w 168"/>
                <a:gd name="T43" fmla="*/ 8 h 56"/>
                <a:gd name="T44" fmla="*/ 44 w 168"/>
                <a:gd name="T45" fmla="*/ 4 h 56"/>
                <a:gd name="T46" fmla="*/ 64 w 168"/>
                <a:gd name="T47" fmla="*/ 0 h 56"/>
                <a:gd name="T48" fmla="*/ 92 w 168"/>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56"/>
                <a:gd name="T77" fmla="*/ 168 w 168"/>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56">
                  <a:moveTo>
                    <a:pt x="92" y="0"/>
                  </a:moveTo>
                  <a:lnTo>
                    <a:pt x="112" y="0"/>
                  </a:lnTo>
                  <a:lnTo>
                    <a:pt x="132" y="4"/>
                  </a:lnTo>
                  <a:lnTo>
                    <a:pt x="148" y="8"/>
                  </a:lnTo>
                  <a:lnTo>
                    <a:pt x="160" y="12"/>
                  </a:lnTo>
                  <a:lnTo>
                    <a:pt x="168" y="20"/>
                  </a:lnTo>
                  <a:lnTo>
                    <a:pt x="168" y="28"/>
                  </a:lnTo>
                  <a:lnTo>
                    <a:pt x="164" y="36"/>
                  </a:lnTo>
                  <a:lnTo>
                    <a:pt x="152" y="40"/>
                  </a:lnTo>
                  <a:lnTo>
                    <a:pt x="140" y="48"/>
                  </a:lnTo>
                  <a:lnTo>
                    <a:pt x="124" y="52"/>
                  </a:lnTo>
                  <a:lnTo>
                    <a:pt x="104" y="56"/>
                  </a:lnTo>
                  <a:lnTo>
                    <a:pt x="76" y="56"/>
                  </a:lnTo>
                  <a:lnTo>
                    <a:pt x="56" y="56"/>
                  </a:lnTo>
                  <a:lnTo>
                    <a:pt x="36" y="52"/>
                  </a:lnTo>
                  <a:lnTo>
                    <a:pt x="20" y="48"/>
                  </a:lnTo>
                  <a:lnTo>
                    <a:pt x="8" y="44"/>
                  </a:lnTo>
                  <a:lnTo>
                    <a:pt x="0" y="36"/>
                  </a:lnTo>
                  <a:lnTo>
                    <a:pt x="0" y="28"/>
                  </a:lnTo>
                  <a:lnTo>
                    <a:pt x="4" y="20"/>
                  </a:lnTo>
                  <a:lnTo>
                    <a:pt x="16" y="16"/>
                  </a:lnTo>
                  <a:lnTo>
                    <a:pt x="28" y="8"/>
                  </a:lnTo>
                  <a:lnTo>
                    <a:pt x="44" y="4"/>
                  </a:lnTo>
                  <a:lnTo>
                    <a:pt x="64" y="0"/>
                  </a:lnTo>
                  <a:lnTo>
                    <a:pt x="92" y="0"/>
                  </a:lnTo>
                  <a:close/>
                </a:path>
              </a:pathLst>
            </a:custGeom>
            <a:noFill/>
            <a:ln w="6350">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4659" name="Line 77"/>
            <p:cNvSpPr>
              <a:spLocks noChangeShapeType="1"/>
            </p:cNvSpPr>
            <p:nvPr/>
          </p:nvSpPr>
          <p:spPr bwMode="auto">
            <a:xfrm flipV="1">
              <a:off x="5174" y="240"/>
              <a:ext cx="1" cy="1294"/>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0" name="Line 78"/>
            <p:cNvSpPr>
              <a:spLocks noChangeShapeType="1"/>
            </p:cNvSpPr>
            <p:nvPr/>
          </p:nvSpPr>
          <p:spPr bwMode="auto">
            <a:xfrm flipV="1">
              <a:off x="5006" y="240"/>
              <a:ext cx="1" cy="1294"/>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1" name="Line 79"/>
            <p:cNvSpPr>
              <a:spLocks noChangeShapeType="1"/>
            </p:cNvSpPr>
            <p:nvPr/>
          </p:nvSpPr>
          <p:spPr bwMode="auto">
            <a:xfrm flipV="1">
              <a:off x="3608" y="268"/>
              <a:ext cx="1" cy="1294"/>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2" name="Line 80"/>
            <p:cNvSpPr>
              <a:spLocks noChangeShapeType="1"/>
            </p:cNvSpPr>
            <p:nvPr/>
          </p:nvSpPr>
          <p:spPr bwMode="auto">
            <a:xfrm flipH="1">
              <a:off x="3588" y="1562"/>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3" name="Line 81"/>
            <p:cNvSpPr>
              <a:spLocks noChangeShapeType="1"/>
            </p:cNvSpPr>
            <p:nvPr/>
          </p:nvSpPr>
          <p:spPr bwMode="auto">
            <a:xfrm flipH="1">
              <a:off x="3588" y="1434"/>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4" name="Line 82"/>
            <p:cNvSpPr>
              <a:spLocks noChangeShapeType="1"/>
            </p:cNvSpPr>
            <p:nvPr/>
          </p:nvSpPr>
          <p:spPr bwMode="auto">
            <a:xfrm flipH="1">
              <a:off x="3588" y="1306"/>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5" name="Line 83"/>
            <p:cNvSpPr>
              <a:spLocks noChangeShapeType="1"/>
            </p:cNvSpPr>
            <p:nvPr/>
          </p:nvSpPr>
          <p:spPr bwMode="auto">
            <a:xfrm flipH="1">
              <a:off x="3588" y="1174"/>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6" name="Line 84"/>
            <p:cNvSpPr>
              <a:spLocks noChangeShapeType="1"/>
            </p:cNvSpPr>
            <p:nvPr/>
          </p:nvSpPr>
          <p:spPr bwMode="auto">
            <a:xfrm flipH="1">
              <a:off x="3588" y="1046"/>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7" name="Line 85"/>
            <p:cNvSpPr>
              <a:spLocks noChangeShapeType="1"/>
            </p:cNvSpPr>
            <p:nvPr/>
          </p:nvSpPr>
          <p:spPr bwMode="auto">
            <a:xfrm flipH="1">
              <a:off x="3588" y="915"/>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8" name="Line 86"/>
            <p:cNvSpPr>
              <a:spLocks noChangeShapeType="1"/>
            </p:cNvSpPr>
            <p:nvPr/>
          </p:nvSpPr>
          <p:spPr bwMode="auto">
            <a:xfrm flipH="1">
              <a:off x="3588" y="787"/>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69" name="Line 87"/>
            <p:cNvSpPr>
              <a:spLocks noChangeShapeType="1"/>
            </p:cNvSpPr>
            <p:nvPr/>
          </p:nvSpPr>
          <p:spPr bwMode="auto">
            <a:xfrm flipH="1">
              <a:off x="3588" y="655"/>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0" name="Line 88"/>
            <p:cNvSpPr>
              <a:spLocks noChangeShapeType="1"/>
            </p:cNvSpPr>
            <p:nvPr/>
          </p:nvSpPr>
          <p:spPr bwMode="auto">
            <a:xfrm flipH="1">
              <a:off x="3588" y="527"/>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1" name="Line 89"/>
            <p:cNvSpPr>
              <a:spLocks noChangeShapeType="1"/>
            </p:cNvSpPr>
            <p:nvPr/>
          </p:nvSpPr>
          <p:spPr bwMode="auto">
            <a:xfrm flipH="1">
              <a:off x="3588" y="400"/>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2" name="Line 90"/>
            <p:cNvSpPr>
              <a:spLocks noChangeShapeType="1"/>
            </p:cNvSpPr>
            <p:nvPr/>
          </p:nvSpPr>
          <p:spPr bwMode="auto">
            <a:xfrm flipH="1">
              <a:off x="3588" y="268"/>
              <a:ext cx="20"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73" name="Rectangle 91"/>
            <p:cNvSpPr>
              <a:spLocks noChangeArrowheads="1"/>
            </p:cNvSpPr>
            <p:nvPr/>
          </p:nvSpPr>
          <p:spPr bwMode="auto">
            <a:xfrm>
              <a:off x="3512" y="1502"/>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4" name="Rectangle 92"/>
            <p:cNvSpPr>
              <a:spLocks noChangeArrowheads="1"/>
            </p:cNvSpPr>
            <p:nvPr/>
          </p:nvSpPr>
          <p:spPr bwMode="auto">
            <a:xfrm>
              <a:off x="3392" y="1374"/>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5" name="Rectangle 93"/>
            <p:cNvSpPr>
              <a:spLocks noChangeArrowheads="1"/>
            </p:cNvSpPr>
            <p:nvPr/>
          </p:nvSpPr>
          <p:spPr bwMode="auto">
            <a:xfrm>
              <a:off x="3392" y="1246"/>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6" name="Rectangle 94"/>
            <p:cNvSpPr>
              <a:spLocks noChangeArrowheads="1"/>
            </p:cNvSpPr>
            <p:nvPr/>
          </p:nvSpPr>
          <p:spPr bwMode="auto">
            <a:xfrm>
              <a:off x="3392" y="1114"/>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7" name="Rectangle 95"/>
            <p:cNvSpPr>
              <a:spLocks noChangeArrowheads="1"/>
            </p:cNvSpPr>
            <p:nvPr/>
          </p:nvSpPr>
          <p:spPr bwMode="auto">
            <a:xfrm>
              <a:off x="3392" y="987"/>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8" name="Rectangle 96"/>
            <p:cNvSpPr>
              <a:spLocks noChangeArrowheads="1"/>
            </p:cNvSpPr>
            <p:nvPr/>
          </p:nvSpPr>
          <p:spPr bwMode="auto">
            <a:xfrm>
              <a:off x="3392" y="855"/>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79" name="Rectangle 97"/>
            <p:cNvSpPr>
              <a:spLocks noChangeArrowheads="1"/>
            </p:cNvSpPr>
            <p:nvPr/>
          </p:nvSpPr>
          <p:spPr bwMode="auto">
            <a:xfrm>
              <a:off x="3392" y="727"/>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0" name="Rectangle 98"/>
            <p:cNvSpPr>
              <a:spLocks noChangeArrowheads="1"/>
            </p:cNvSpPr>
            <p:nvPr/>
          </p:nvSpPr>
          <p:spPr bwMode="auto">
            <a:xfrm>
              <a:off x="3392" y="595"/>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1" name="Rectangle 99"/>
            <p:cNvSpPr>
              <a:spLocks noChangeArrowheads="1"/>
            </p:cNvSpPr>
            <p:nvPr/>
          </p:nvSpPr>
          <p:spPr bwMode="auto">
            <a:xfrm>
              <a:off x="3392" y="467"/>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2" name="Rectangle 100"/>
            <p:cNvSpPr>
              <a:spLocks noChangeArrowheads="1"/>
            </p:cNvSpPr>
            <p:nvPr/>
          </p:nvSpPr>
          <p:spPr bwMode="auto">
            <a:xfrm>
              <a:off x="3392" y="340"/>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3" name="Rectangle 101"/>
            <p:cNvSpPr>
              <a:spLocks noChangeArrowheads="1"/>
            </p:cNvSpPr>
            <p:nvPr/>
          </p:nvSpPr>
          <p:spPr bwMode="auto">
            <a:xfrm>
              <a:off x="3332" y="208"/>
              <a:ext cx="0" cy="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vi-VN" altLang="en-US" sz="1800">
                <a:latin typeface="Tahoma" panose="020B0604030504040204" pitchFamily="34" charset="0"/>
                <a:cs typeface="Arial" panose="020B0604020202020204" pitchFamily="34" charset="0"/>
              </a:endParaRPr>
            </a:p>
          </p:txBody>
        </p:sp>
        <p:sp>
          <p:nvSpPr>
            <p:cNvPr id="24684" name="Line 102"/>
            <p:cNvSpPr>
              <a:spLocks noChangeShapeType="1"/>
            </p:cNvSpPr>
            <p:nvPr/>
          </p:nvSpPr>
          <p:spPr bwMode="auto">
            <a:xfrm>
              <a:off x="3608" y="1562"/>
              <a:ext cx="1686" cy="1"/>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5" name="Line 103"/>
            <p:cNvSpPr>
              <a:spLocks noChangeShapeType="1"/>
            </p:cNvSpPr>
            <p:nvPr/>
          </p:nvSpPr>
          <p:spPr bwMode="auto">
            <a:xfrm>
              <a:off x="3608"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6" name="Line 104"/>
            <p:cNvSpPr>
              <a:spLocks noChangeShapeType="1"/>
            </p:cNvSpPr>
            <p:nvPr/>
          </p:nvSpPr>
          <p:spPr bwMode="auto">
            <a:xfrm>
              <a:off x="4029"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7" name="Line 105"/>
            <p:cNvSpPr>
              <a:spLocks noChangeShapeType="1"/>
            </p:cNvSpPr>
            <p:nvPr/>
          </p:nvSpPr>
          <p:spPr bwMode="auto">
            <a:xfrm>
              <a:off x="4449"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8" name="Line 106"/>
            <p:cNvSpPr>
              <a:spLocks noChangeShapeType="1"/>
            </p:cNvSpPr>
            <p:nvPr/>
          </p:nvSpPr>
          <p:spPr bwMode="auto">
            <a:xfrm>
              <a:off x="4869"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89" name="Line 107"/>
            <p:cNvSpPr>
              <a:spLocks noChangeShapeType="1"/>
            </p:cNvSpPr>
            <p:nvPr/>
          </p:nvSpPr>
          <p:spPr bwMode="auto">
            <a:xfrm>
              <a:off x="5294" y="1562"/>
              <a:ext cx="1" cy="19"/>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690" name="Rectangle 108"/>
            <p:cNvSpPr>
              <a:spLocks noChangeArrowheads="1"/>
            </p:cNvSpPr>
            <p:nvPr/>
          </p:nvSpPr>
          <p:spPr bwMode="auto">
            <a:xfrm>
              <a:off x="3708" y="1575"/>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1900</a:t>
              </a:r>
              <a:endParaRPr lang="en-US" altLang="en-US" sz="2400">
                <a:solidFill>
                  <a:srgbClr val="FF0000"/>
                </a:solidFill>
                <a:latin typeface="Tahoma" panose="020B0604030504040204" pitchFamily="34" charset="0"/>
                <a:cs typeface="Arial" panose="020B0604020202020204" pitchFamily="34" charset="0"/>
              </a:endParaRPr>
            </a:p>
          </p:txBody>
        </p:sp>
        <p:sp>
          <p:nvSpPr>
            <p:cNvPr id="24691" name="Rectangle 109"/>
            <p:cNvSpPr>
              <a:spLocks noChangeArrowheads="1"/>
            </p:cNvSpPr>
            <p:nvPr/>
          </p:nvSpPr>
          <p:spPr bwMode="auto">
            <a:xfrm>
              <a:off x="4120" y="1591"/>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2012</a:t>
              </a:r>
              <a:endParaRPr lang="en-US" altLang="en-US" sz="2400">
                <a:solidFill>
                  <a:srgbClr val="FF0000"/>
                </a:solidFill>
                <a:latin typeface="Tahoma" panose="020B0604030504040204" pitchFamily="34" charset="0"/>
                <a:cs typeface="Arial" panose="020B0604020202020204" pitchFamily="34" charset="0"/>
              </a:endParaRPr>
            </a:p>
          </p:txBody>
        </p:sp>
        <p:sp>
          <p:nvSpPr>
            <p:cNvPr id="24692" name="Rectangle 110"/>
            <p:cNvSpPr>
              <a:spLocks noChangeArrowheads="1"/>
            </p:cNvSpPr>
            <p:nvPr/>
          </p:nvSpPr>
          <p:spPr bwMode="auto">
            <a:xfrm>
              <a:off x="4541" y="1588"/>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2014</a:t>
              </a:r>
              <a:endParaRPr lang="en-US" altLang="en-US" sz="2400">
                <a:solidFill>
                  <a:srgbClr val="FF0000"/>
                </a:solidFill>
                <a:latin typeface="Tahoma" panose="020B0604030504040204" pitchFamily="34" charset="0"/>
                <a:cs typeface="Arial" panose="020B0604020202020204" pitchFamily="34" charset="0"/>
              </a:endParaRPr>
            </a:p>
          </p:txBody>
        </p:sp>
        <p:sp>
          <p:nvSpPr>
            <p:cNvPr id="24693" name="Rectangle 111"/>
            <p:cNvSpPr>
              <a:spLocks noChangeArrowheads="1"/>
            </p:cNvSpPr>
            <p:nvPr/>
          </p:nvSpPr>
          <p:spPr bwMode="auto">
            <a:xfrm>
              <a:off x="4960" y="1592"/>
              <a:ext cx="246"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b="1">
                  <a:solidFill>
                    <a:srgbClr val="FF0000"/>
                  </a:solidFill>
                  <a:latin typeface="Tahoma" panose="020B0604030504040204" pitchFamily="34" charset="0"/>
                  <a:cs typeface="Arial" panose="020B0604020202020204" pitchFamily="34" charset="0"/>
                </a:rPr>
                <a:t>2018</a:t>
              </a:r>
              <a:endParaRPr lang="en-US" altLang="en-US" sz="2400">
                <a:solidFill>
                  <a:srgbClr val="FF0000"/>
                </a:solidFill>
                <a:latin typeface="Tahoma" panose="020B0604030504040204" pitchFamily="34" charset="0"/>
                <a:cs typeface="Arial" panose="020B0604020202020204" pitchFamily="34" charset="0"/>
              </a:endParaRPr>
            </a:p>
          </p:txBody>
        </p:sp>
        <p:sp>
          <p:nvSpPr>
            <p:cNvPr id="24694" name="Rectangle 112"/>
            <p:cNvSpPr>
              <a:spLocks noChangeArrowheads="1"/>
            </p:cNvSpPr>
            <p:nvPr/>
          </p:nvSpPr>
          <p:spPr bwMode="auto">
            <a:xfrm>
              <a:off x="5194" y="946"/>
              <a:ext cx="344" cy="131"/>
            </a:xfrm>
            <a:prstGeom prst="rect">
              <a:avLst/>
            </a:prstGeom>
            <a:noFill/>
            <a:ln w="6350">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en-US" sz="1800">
                <a:latin typeface="Verdana" panose="020B0604030504040204" pitchFamily="34" charset="0"/>
                <a:cs typeface="Arial" panose="020B0604020202020204" pitchFamily="34" charset="0"/>
              </a:endParaRPr>
            </a:p>
          </p:txBody>
        </p:sp>
        <p:sp>
          <p:nvSpPr>
            <p:cNvPr id="24695" name="Rectangle 114"/>
            <p:cNvSpPr>
              <a:spLocks noChangeArrowheads="1"/>
            </p:cNvSpPr>
            <p:nvPr/>
          </p:nvSpPr>
          <p:spPr bwMode="auto">
            <a:xfrm>
              <a:off x="5411" y="942"/>
              <a:ext cx="0" cy="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n-US" altLang="en-US" sz="2400" b="1">
                <a:solidFill>
                  <a:srgbClr val="FF3300"/>
                </a:solidFill>
                <a:latin typeface="Tahoma" panose="020B0604030504040204" pitchFamily="34" charset="0"/>
                <a:cs typeface="Arial" panose="020B0604020202020204" pitchFamily="34" charset="0"/>
              </a:endParaRPr>
            </a:p>
          </p:txBody>
        </p:sp>
      </p:grpSp>
      <p:sp>
        <p:nvSpPr>
          <p:cNvPr id="24579" name="Text Box 122"/>
          <p:cNvSpPr txBox="1">
            <a:spLocks noChangeArrowheads="1"/>
          </p:cNvSpPr>
          <p:nvPr/>
        </p:nvSpPr>
        <p:spPr bwMode="auto">
          <a:xfrm>
            <a:off x="228600" y="1524000"/>
            <a:ext cx="65309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b="1">
                <a:latin typeface="Times New Roman" panose="02020603050405020304" pitchFamily="18" charset="0"/>
                <a:cs typeface="Times New Roman" panose="02020603050405020304" pitchFamily="18" charset="0"/>
              </a:rPr>
              <a:t>Tổng công nhân thế giới</a:t>
            </a:r>
          </a:p>
        </p:txBody>
      </p:sp>
      <p:sp>
        <p:nvSpPr>
          <p:cNvPr id="24580" name="Text Box 116"/>
          <p:cNvSpPr txBox="1">
            <a:spLocks noChangeArrowheads="1"/>
          </p:cNvSpPr>
          <p:nvPr/>
        </p:nvSpPr>
        <p:spPr bwMode="auto">
          <a:xfrm>
            <a:off x="4976813" y="2155825"/>
            <a:ext cx="1389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a:solidFill>
                  <a:srgbClr val="FF0000"/>
                </a:solidFill>
                <a:latin typeface="Tahoma" panose="020B0604030504040204" pitchFamily="34" charset="0"/>
                <a:cs typeface="Arial" panose="020B0604020202020204" pitchFamily="34" charset="0"/>
              </a:rPr>
              <a:t>1000 tr</a:t>
            </a:r>
          </a:p>
        </p:txBody>
      </p:sp>
      <p:sp>
        <p:nvSpPr>
          <p:cNvPr id="24581" name="Text Box 117"/>
          <p:cNvSpPr txBox="1">
            <a:spLocks noChangeArrowheads="1"/>
          </p:cNvSpPr>
          <p:nvPr/>
        </p:nvSpPr>
        <p:spPr bwMode="auto">
          <a:xfrm>
            <a:off x="6376988" y="1289050"/>
            <a:ext cx="1447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a:solidFill>
                  <a:srgbClr val="FF0000"/>
                </a:solidFill>
                <a:latin typeface="Tahoma" panose="020B0604030504040204" pitchFamily="34" charset="0"/>
                <a:cs typeface="Arial" panose="020B0604020202020204" pitchFamily="34" charset="0"/>
              </a:rPr>
              <a:t>3.300 tr</a:t>
            </a:r>
          </a:p>
        </p:txBody>
      </p:sp>
      <p:sp>
        <p:nvSpPr>
          <p:cNvPr id="24582" name="Text Box 118"/>
          <p:cNvSpPr txBox="1">
            <a:spLocks noChangeArrowheads="1"/>
          </p:cNvSpPr>
          <p:nvPr/>
        </p:nvSpPr>
        <p:spPr bwMode="auto">
          <a:xfrm>
            <a:off x="7823200" y="522288"/>
            <a:ext cx="1473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50000"/>
              </a:spcBef>
              <a:buFontTx/>
              <a:buNone/>
            </a:pPr>
            <a:r>
              <a:rPr lang="en-US" altLang="en-US" sz="2400">
                <a:solidFill>
                  <a:srgbClr val="FF0000"/>
                </a:solidFill>
                <a:latin typeface="Tahoma" panose="020B0604030504040204" pitchFamily="34" charset="0"/>
                <a:cs typeface="Arial" panose="020B0604020202020204" pitchFamily="34" charset="0"/>
              </a:rPr>
              <a:t>1.702 tr</a:t>
            </a:r>
          </a:p>
        </p:txBody>
      </p:sp>
      <p:sp>
        <p:nvSpPr>
          <p:cNvPr id="24583" name="Rectangle 118"/>
          <p:cNvSpPr>
            <a:spLocks noChangeArrowheads="1"/>
          </p:cNvSpPr>
          <p:nvPr/>
        </p:nvSpPr>
        <p:spPr bwMode="auto">
          <a:xfrm>
            <a:off x="1874838" y="460375"/>
            <a:ext cx="5800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b="1">
                <a:latin typeface="Times New Roman" panose="02020603050405020304" pitchFamily="18" charset="0"/>
                <a:cs typeface="Times New Roman" panose="02020603050405020304" pitchFamily="18" charset="0"/>
              </a:rPr>
              <a:t>Sự phát triển của giai cấp công nhân</a:t>
            </a:r>
          </a:p>
        </p:txBody>
      </p:sp>
      <p:sp>
        <p:nvSpPr>
          <p:cNvPr id="24584" name="Rectangle 119"/>
          <p:cNvSpPr>
            <a:spLocks noChangeArrowheads="1"/>
          </p:cNvSpPr>
          <p:nvPr/>
        </p:nvSpPr>
        <p:spPr bwMode="auto">
          <a:xfrm>
            <a:off x="2287588" y="5948363"/>
            <a:ext cx="7848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nl-NL" altLang="en-US" sz="1800" i="1">
                <a:latin typeface="Times New Roman" panose="02020603050405020304" pitchFamily="18" charset="0"/>
                <a:cs typeface="Times New Roman" panose="02020603050405020304" pitchFamily="18" charset="0"/>
              </a:rPr>
              <a:t>( Những nhận thức mới về gccn hiện nay, PGS,TS. Nguyễn An Ninh, Học viện Chính trị quốc gia Hồ Chí Minh, ngày 17/4/2020)</a:t>
            </a:r>
            <a:endParaRPr lang="en-US" altLang="en-US" sz="1800">
              <a:latin typeface="Times New Roman" panose="02020603050405020304" pitchFamily="18" charset="0"/>
              <a:cs typeface="Times New Roman" panose="02020603050405020304" pitchFamily="18" charset="0"/>
            </a:endParaRPr>
          </a:p>
        </p:txBody>
      </p:sp>
      <p:sp>
        <p:nvSpPr>
          <p:cNvPr id="24585" name="TextBox 120"/>
          <p:cNvSpPr txBox="1">
            <a:spLocks noChangeArrowheads="1"/>
          </p:cNvSpPr>
          <p:nvPr/>
        </p:nvSpPr>
        <p:spPr bwMode="auto">
          <a:xfrm>
            <a:off x="4257675" y="3600450"/>
            <a:ext cx="8064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solidFill>
                  <a:srgbClr val="FF0000"/>
                </a:solidFill>
                <a:latin typeface="Arial" panose="020B0604020202020204" pitchFamily="34" charset="0"/>
              </a:rPr>
              <a:t>80tr</a:t>
            </a:r>
          </a:p>
        </p:txBody>
      </p:sp>
    </p:spTree>
    <p:extLst>
      <p:ext uri="{BB962C8B-B14F-4D97-AF65-F5344CB8AC3E}">
        <p14:creationId xmlns:p14="http://schemas.microsoft.com/office/powerpoint/2010/main" val="2143724960"/>
      </p:ext>
    </p:extLst>
  </p:cSld>
  <p:clrMapOvr>
    <a:masterClrMapping/>
  </p:clrMapOvr>
  <p:transition spd="slow">
    <p:circl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en-US" altLang="en-US" smtClean="0"/>
          </a:p>
        </p:txBody>
      </p:sp>
      <p:sp>
        <p:nvSpPr>
          <p:cNvPr id="31746" name="Rectangle 3"/>
          <p:cNvSpPr>
            <a:spLocks noGrp="1" noChangeArrowheads="1"/>
          </p:cNvSpPr>
          <p:nvPr>
            <p:ph sz="half" idx="1"/>
          </p:nvPr>
        </p:nvSpPr>
        <p:spPr>
          <a:xfrm>
            <a:off x="334963" y="1825625"/>
            <a:ext cx="5684837" cy="4351338"/>
          </a:xfrm>
        </p:spPr>
        <p:txBody>
          <a:bodyPr/>
          <a:lstStyle/>
          <a:p>
            <a:pPr algn="just" eaLnBrk="1" hangingPunct="1">
              <a:buFontTx/>
              <a:buNone/>
              <a:defRPr/>
            </a:pPr>
            <a:r>
              <a:rPr lang="nl-NL" altLang="en-US" sz="2400" b="1" smtClean="0">
                <a:latin typeface="Times New Roman" panose="02020603050405020304" pitchFamily="18" charset="0"/>
                <a:cs typeface="Times New Roman" panose="02020603050405020304" pitchFamily="18" charset="0"/>
              </a:rPr>
              <a:t>	Tỷ </a:t>
            </a:r>
            <a:r>
              <a:rPr lang="nl-NL" altLang="en-US" sz="2400" b="1" dirty="0" smtClean="0">
                <a:latin typeface="Times New Roman" panose="02020603050405020304" pitchFamily="18" charset="0"/>
                <a:cs typeface="Times New Roman" panose="02020603050405020304" pitchFamily="18" charset="0"/>
              </a:rPr>
              <a:t>suất giá trị thặng dư trong các </a:t>
            </a:r>
            <a:r>
              <a:rPr lang="nl-NL" altLang="en-US" sz="2400" b="1" smtClean="0">
                <a:latin typeface="Times New Roman" panose="02020603050405020304" pitchFamily="18" charset="0"/>
                <a:cs typeface="Times New Roman" panose="02020603050405020304" pitchFamily="18" charset="0"/>
              </a:rPr>
              <a:t>ngành sản </a:t>
            </a:r>
            <a:r>
              <a:rPr lang="nl-NL" altLang="en-US" sz="2400" b="1" dirty="0" smtClean="0">
                <a:latin typeface="Times New Roman" panose="02020603050405020304" pitchFamily="18" charset="0"/>
                <a:cs typeface="Times New Roman" panose="02020603050405020304" pitchFamily="18" charset="0"/>
              </a:rPr>
              <a:t>xuất công nghiệp ở Mỹ:</a:t>
            </a:r>
          </a:p>
          <a:p>
            <a:pPr eaLnBrk="1" hangingPunct="1">
              <a:defRPr/>
            </a:pPr>
            <a:r>
              <a:rPr lang="nl-NL" altLang="en-US" sz="2400" dirty="0">
                <a:latin typeface="Times New Roman" panose="02020603050405020304" pitchFamily="18" charset="0"/>
                <a:cs typeface="Times New Roman" panose="02020603050405020304" pitchFamily="18" charset="0"/>
              </a:rPr>
              <a:t>Năm 1950: </a:t>
            </a:r>
            <a:r>
              <a:rPr lang="nl-NL" altLang="en-US" sz="2400" dirty="0">
                <a:solidFill>
                  <a:srgbClr val="0033CC"/>
                </a:solidFill>
                <a:latin typeface="Times New Roman" panose="02020603050405020304" pitchFamily="18" charset="0"/>
                <a:cs typeface="Times New Roman" panose="02020603050405020304" pitchFamily="18" charset="0"/>
              </a:rPr>
              <a:t>241%; </a:t>
            </a:r>
          </a:p>
          <a:p>
            <a:pPr eaLnBrk="1" hangingPunct="1">
              <a:defRPr/>
            </a:pPr>
            <a:r>
              <a:rPr lang="nl-NL" altLang="en-US" sz="2400" dirty="0">
                <a:latin typeface="Times New Roman" panose="02020603050405020304" pitchFamily="18" charset="0"/>
                <a:cs typeface="Times New Roman" panose="02020603050405020304" pitchFamily="18" charset="0"/>
              </a:rPr>
              <a:t>Đầu thế kỷ XXI: </a:t>
            </a:r>
            <a:r>
              <a:rPr lang="nl-NL" altLang="en-US" sz="2400" dirty="0">
                <a:solidFill>
                  <a:srgbClr val="0033CC"/>
                </a:solidFill>
                <a:latin typeface="Times New Roman" panose="02020603050405020304" pitchFamily="18" charset="0"/>
                <a:cs typeface="Times New Roman" panose="02020603050405020304" pitchFamily="18" charset="0"/>
              </a:rPr>
              <a:t>khoảng 307%. </a:t>
            </a:r>
            <a:r>
              <a:rPr lang="en-US" altLang="en-US" sz="2400" dirty="0">
                <a:solidFill>
                  <a:srgbClr val="0033CC"/>
                </a:solidFill>
                <a:latin typeface="Times New Roman" panose="02020603050405020304" pitchFamily="18" charset="0"/>
                <a:cs typeface="Times New Roman" panose="02020603050405020304" pitchFamily="18" charset="0"/>
              </a:rPr>
              <a:t> </a:t>
            </a:r>
          </a:p>
          <a:p>
            <a:pPr marL="0" indent="0" eaLnBrk="1" hangingPunct="1">
              <a:buFont typeface="Arial" panose="020B0604020202020204" pitchFamily="34" charset="0"/>
              <a:buNone/>
              <a:defRPr/>
            </a:pPr>
            <a:r>
              <a:rPr lang="nl-NL" altLang="en-US" sz="2400" i="1" dirty="0">
                <a:solidFill>
                  <a:srgbClr val="FF0000"/>
                </a:solidFill>
                <a:latin typeface="Times New Roman" panose="02020603050405020304" pitchFamily="18" charset="0"/>
                <a:cs typeface="Times New Roman" panose="02020603050405020304" pitchFamily="18" charset="0"/>
              </a:rPr>
              <a:t>(Đào Duy Quát, Nguyễn Văn Khoang (2019), Biến đổi cơ cấu giai cấp công nhân trong CNTB, Nxb. Đại học quốc gia TP.HCM, tr.79)</a:t>
            </a:r>
            <a:endParaRPr lang="en-US" altLang="en-US" sz="2400" i="1" dirty="0">
              <a:solidFill>
                <a:srgbClr val="FF0000"/>
              </a:solidFill>
              <a:latin typeface="Times New Roman" panose="02020603050405020304" pitchFamily="18" charset="0"/>
              <a:cs typeface="Times New Roman" panose="02020603050405020304" pitchFamily="18" charset="0"/>
            </a:endParaRPr>
          </a:p>
        </p:txBody>
      </p:sp>
      <p:sp>
        <p:nvSpPr>
          <p:cNvPr id="32772" name="Content Placeholder 2"/>
          <p:cNvSpPr>
            <a:spLocks noGrp="1"/>
          </p:cNvSpPr>
          <p:nvPr>
            <p:ph sz="half" idx="2"/>
          </p:nvPr>
        </p:nvSpPr>
        <p:spPr/>
        <p:txBody>
          <a:bodyPr/>
          <a:lstStyle/>
          <a:p>
            <a:endParaRPr lang="en-US" altLang="en-US" smtClean="0"/>
          </a:p>
        </p:txBody>
      </p:sp>
      <p:pic>
        <p:nvPicPr>
          <p:cNvPr id="5" name="Picture 4" descr="ows1-1349437859_480x0.jpg"/>
          <p:cNvPicPr>
            <a:picLocks noChangeAspect="1"/>
          </p:cNvPicPr>
          <p:nvPr/>
        </p:nvPicPr>
        <p:blipFill>
          <a:blip r:embed="rId2" cstate="print"/>
          <a:stretch>
            <a:fillRect/>
          </a:stretch>
        </p:blipFill>
        <p:spPr>
          <a:xfrm>
            <a:off x="6172200" y="365125"/>
            <a:ext cx="4952608" cy="460851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pic>
      <p:sp>
        <p:nvSpPr>
          <p:cNvPr id="32774" name="Rectangle 3"/>
          <p:cNvSpPr>
            <a:spLocks noChangeArrowheads="1"/>
          </p:cNvSpPr>
          <p:nvPr/>
        </p:nvSpPr>
        <p:spPr bwMode="auto">
          <a:xfrm>
            <a:off x="4943475" y="5591175"/>
            <a:ext cx="6985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US" altLang="en-US" sz="2000" i="1">
                <a:latin typeface="Times New Roman" panose="02020603050405020304" pitchFamily="18" charset="0"/>
                <a:cs typeface="Times New Roman" panose="02020603050405020304" pitchFamily="18" charset="0"/>
              </a:rPr>
              <a:t>Người biểu tình trong phong trào “Chiếm phố Wall” bùng phát từ ngày 7/9/2011 chống lại “giới doanh nghiệp tham lam”</a:t>
            </a:r>
          </a:p>
        </p:txBody>
      </p:sp>
    </p:spTree>
    <p:extLst>
      <p:ext uri="{BB962C8B-B14F-4D97-AF65-F5344CB8AC3E}">
        <p14:creationId xmlns:p14="http://schemas.microsoft.com/office/powerpoint/2010/main" val="365547262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413" name="Title 1"/>
          <p:cNvSpPr>
            <a:spLocks noGrp="1"/>
          </p:cNvSpPr>
          <p:nvPr>
            <p:ph type="title"/>
          </p:nvPr>
        </p:nvSpPr>
        <p:spPr/>
        <p:txBody>
          <a:bodyPr/>
          <a:lstStyle/>
          <a:p>
            <a:pPr marL="0" indent="0">
              <a:buFontTx/>
              <a:buNone/>
              <a:defRPr/>
            </a:pPr>
            <a:r>
              <a:rPr lang="en-US" altLang="en-US" sz="3200" b="1" smtClean="0">
                <a:solidFill>
                  <a:srgbClr val="FFC000"/>
                </a:solidFill>
                <a:latin typeface="Times New Roman" panose="02020603050405020304" pitchFamily="18" charset="0"/>
                <a:cs typeface="Times New Roman" panose="02020603050405020304" pitchFamily="18" charset="0"/>
              </a:rPr>
              <a:t/>
            </a:r>
            <a:br>
              <a:rPr lang="en-US" altLang="en-US" sz="3200" b="1" smtClean="0">
                <a:solidFill>
                  <a:srgbClr val="FFC000"/>
                </a:solidFill>
                <a:latin typeface="Times New Roman" panose="02020603050405020304" pitchFamily="18" charset="0"/>
                <a:cs typeface="Times New Roman" panose="02020603050405020304" pitchFamily="18" charset="0"/>
              </a:rPr>
            </a:br>
            <a:r>
              <a:rPr lang="en-US" altLang="en-US" sz="2400" b="1" i="1">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400" b="1" i="1">
                <a:solidFill>
                  <a:srgbClr val="0000FF"/>
                </a:solidFill>
                <a:latin typeface="Times New Roman" panose="02020603050405020304" pitchFamily="18" charset="0"/>
                <a:cs typeface="Times New Roman" panose="02020603050405020304" pitchFamily="18" charset="0"/>
              </a:rPr>
            </a:br>
            <a:r>
              <a:rPr lang="pt-BR" sz="2400" b="1">
                <a:latin typeface="Times New Roman" panose="02020603050405020304" pitchFamily="18" charset="0"/>
                <a:cs typeface="Times New Roman" panose="02020603050405020304" pitchFamily="18" charset="0"/>
              </a:rPr>
              <a:t>a. Lý luận về sứ mệnh lịch sử của giai cấp công nhân</a:t>
            </a:r>
            <a:r>
              <a:rPr lang="en-US" sz="2400">
                <a:latin typeface="Times New Roman" panose="02020603050405020304" pitchFamily="18" charset="0"/>
                <a:cs typeface="Times New Roman" panose="02020603050405020304" pitchFamily="18" charset="0"/>
              </a:rPr>
              <a:t/>
            </a:r>
            <a:br>
              <a:rPr lang="en-US" sz="2400">
                <a:latin typeface="Times New Roman" panose="02020603050405020304" pitchFamily="18" charset="0"/>
                <a:cs typeface="Times New Roman" panose="02020603050405020304" pitchFamily="18" charset="0"/>
              </a:rPr>
            </a:br>
            <a:r>
              <a:rPr lang="en-US" altLang="en-US" sz="2400" b="1" smtClean="0">
                <a:solidFill>
                  <a:srgbClr val="FFC000"/>
                </a:solidFill>
                <a:latin typeface="Times New Roman" panose="02020603050405020304" pitchFamily="18" charset="0"/>
                <a:cs typeface="Times New Roman" panose="02020603050405020304" pitchFamily="18" charset="0"/>
              </a:rPr>
              <a:t/>
            </a:r>
            <a:br>
              <a:rPr lang="en-US" altLang="en-US" sz="2400" b="1" smtClean="0">
                <a:solidFill>
                  <a:srgbClr val="FFC000"/>
                </a:solidFill>
                <a:latin typeface="Times New Roman" panose="02020603050405020304" pitchFamily="18" charset="0"/>
                <a:cs typeface="Times New Roman" panose="02020603050405020304" pitchFamily="18" charset="0"/>
              </a:rPr>
            </a:br>
            <a:endParaRPr lang="en-US" altLang="en-US" sz="2400" smtClean="0">
              <a:solidFill>
                <a:srgbClr val="FFC000"/>
              </a:solidFill>
            </a:endParaRPr>
          </a:p>
        </p:txBody>
      </p:sp>
    </p:spTree>
    <p:extLst>
      <p:ext uri="{BB962C8B-B14F-4D97-AF65-F5344CB8AC3E}">
        <p14:creationId xmlns:p14="http://schemas.microsoft.com/office/powerpoint/2010/main" val="1470874359"/>
      </p:ext>
    </p:extLst>
  </p:cSld>
  <p:clrMapOvr>
    <a:masterClrMapping/>
  </p:clrMapOvr>
  <p:transition spd="slow">
    <p:circl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5" name="Content Placeholder 4"/>
          <p:cNvGraphicFramePr>
            <a:graphicFrameLocks/>
          </p:cNvGraphicFramePr>
          <p:nvPr/>
        </p:nvGraphicFramePr>
        <p:xfrm>
          <a:off x="128589" y="1311275"/>
          <a:ext cx="11901486" cy="456088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8437" name="Title 1"/>
          <p:cNvSpPr>
            <a:spLocks noGrp="1"/>
          </p:cNvSpPr>
          <p:nvPr>
            <p:ph type="title"/>
          </p:nvPr>
        </p:nvSpPr>
        <p:spPr/>
        <p:txBody>
          <a:bodyPr/>
          <a:lstStyle/>
          <a:p>
            <a:pPr marL="0" indent="0">
              <a:buFontTx/>
              <a:buNone/>
              <a:defRPr/>
            </a:pPr>
            <a:r>
              <a:rPr lang="en-US" altLang="en-US" sz="3200" b="1" smtClean="0">
                <a:solidFill>
                  <a:srgbClr val="FFC000"/>
                </a:solidFill>
                <a:latin typeface="Times New Roman" panose="02020603050405020304" pitchFamily="18" charset="0"/>
                <a:cs typeface="Times New Roman" panose="02020603050405020304" pitchFamily="18" charset="0"/>
              </a:rPr>
              <a:t/>
            </a:r>
            <a:br>
              <a:rPr lang="en-US" altLang="en-US" sz="3200" b="1" smtClean="0">
                <a:solidFill>
                  <a:srgbClr val="FFC000"/>
                </a:solidFill>
                <a:latin typeface="Times New Roman" panose="02020603050405020304" pitchFamily="18" charset="0"/>
                <a:cs typeface="Times New Roman" panose="02020603050405020304" pitchFamily="18" charset="0"/>
              </a:rPr>
            </a:br>
            <a:r>
              <a:rPr lang="en-US" altLang="en-US" sz="2400" b="1" i="1">
                <a:solidFill>
                  <a:srgbClr val="0000FF"/>
                </a:solidFill>
                <a:latin typeface="Times New Roman" panose="02020603050405020304" pitchFamily="18" charset="0"/>
                <a:cs typeface="Times New Roman" panose="02020603050405020304" pitchFamily="18" charset="0"/>
              </a:rPr>
              <a:t>3. Chủ nghĩa xã hội khoa học</a:t>
            </a:r>
            <a:br>
              <a:rPr lang="en-US" altLang="en-US" sz="2400" b="1" i="1">
                <a:solidFill>
                  <a:srgbClr val="0000FF"/>
                </a:solidFill>
                <a:latin typeface="Times New Roman" panose="02020603050405020304" pitchFamily="18" charset="0"/>
                <a:cs typeface="Times New Roman" panose="02020603050405020304" pitchFamily="18" charset="0"/>
              </a:rPr>
            </a:br>
            <a:r>
              <a:rPr lang="pt-BR" sz="2400" b="1">
                <a:latin typeface="Times New Roman" panose="02020603050405020304" pitchFamily="18" charset="0"/>
                <a:cs typeface="Times New Roman" panose="02020603050405020304" pitchFamily="18" charset="0"/>
              </a:rPr>
              <a:t>a. Lý luận về sứ mệnh lịch sử của giai cấp công nhân</a:t>
            </a:r>
            <a:r>
              <a:rPr lang="en-US" sz="2400">
                <a:latin typeface="Times New Roman" panose="02020603050405020304" pitchFamily="18" charset="0"/>
                <a:cs typeface="Times New Roman" panose="02020603050405020304" pitchFamily="18" charset="0"/>
              </a:rPr>
              <a:t/>
            </a:r>
            <a:br>
              <a:rPr lang="en-US" sz="2400">
                <a:latin typeface="Times New Roman" panose="02020603050405020304" pitchFamily="18" charset="0"/>
                <a:cs typeface="Times New Roman" panose="02020603050405020304" pitchFamily="18" charset="0"/>
              </a:rPr>
            </a:br>
            <a:endParaRPr lang="en-US" altLang="en-US" sz="2400" smtClean="0">
              <a:solidFill>
                <a:srgbClr val="FFC000"/>
              </a:solidFill>
            </a:endParaRPr>
          </a:p>
        </p:txBody>
      </p:sp>
    </p:spTree>
    <p:extLst>
      <p:ext uri="{BB962C8B-B14F-4D97-AF65-F5344CB8AC3E}">
        <p14:creationId xmlns:p14="http://schemas.microsoft.com/office/powerpoint/2010/main" val="661487157"/>
      </p:ext>
    </p:extLst>
  </p:cSld>
  <p:clrMapOvr>
    <a:masterClrMapping/>
  </p:clrMapOvr>
  <p:transition spd="slow">
    <p:circl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788" y="733425"/>
            <a:ext cx="7159625" cy="5905500"/>
          </a:xfrm>
        </p:spPr>
        <p:txBody>
          <a:bodyPr/>
          <a:lstStyle/>
          <a:p>
            <a:pPr marL="0" indent="0" algn="just">
              <a:buFont typeface="Arial" panose="020B0604020202020204" pitchFamily="34" charset="0"/>
              <a:buNone/>
            </a:pPr>
            <a:r>
              <a:rPr lang="en-US" altLang="en-US"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Một tên mật thám Pháp đánh đập tàn nhẫn những người An Nam nào quên không gọi hắn ta bằng quan lớn. Một tên tham tá nhà đoan buộc những người bản xứ khi đi qua nhà hắn phải ngả mũ hoặc xuống xe, xuống ngựa. Một hôm, nhà khai hoá này đánh đập tàn nhẫn một chị người An Nam đang có mang, chỉ vì tuy chị có chào hắn, nhưng lại quên gọi hắn là quan lớn. Hắn đá một cái rất mạnh vào bụng chị làm chị truỵ thai, ít lâu sau thì người đàn bà khốn khổ ấy chết…. Một cậu ấm người Pháp đã đánh nhừ đòn một viên chức người An Nam, vì ông này đã ngồi trước trên một chiếc xe hàng mà không chịu nhường chỗ cho cậu.</a:t>
            </a:r>
          </a:p>
          <a:p>
            <a:pPr marL="0" indent="0" algn="just">
              <a:buFont typeface="Arial" panose="020B0604020202020204" pitchFamily="34" charset="0"/>
              <a:buNone/>
            </a:pPr>
            <a:endParaRPr lang="en-US" altLang="en-US" sz="2400" smtClean="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pPr>
              <a:defRPr/>
            </a:pPr>
            <a:r>
              <a:rPr lang="en-US" smtClean="0"/>
              <a:t>www.themegallery.com</a:t>
            </a:r>
            <a:endParaRPr lang="en-US"/>
          </a:p>
        </p:txBody>
      </p:sp>
      <p:pic>
        <p:nvPicPr>
          <p:cNvPr id="19460" name="Picture 2" descr="Bản Án Chế Độ Thực Dân Phá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765175"/>
            <a:ext cx="4103687" cy="55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35679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0" y="142875"/>
            <a:ext cx="9144000" cy="857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20483" name="Rectangle 7"/>
          <p:cNvSpPr>
            <a:spLocks noChangeArrowheads="1"/>
          </p:cNvSpPr>
          <p:nvPr/>
        </p:nvSpPr>
        <p:spPr bwMode="auto">
          <a:xfrm>
            <a:off x="1738313" y="323850"/>
            <a:ext cx="9072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FontTx/>
              <a:buNone/>
            </a:pPr>
            <a:r>
              <a:rPr lang="en-US" altLang="en-US" b="1" dirty="0" err="1" smtClean="0">
                <a:solidFill>
                  <a:schemeClr val="bg1"/>
                </a:solidFill>
                <a:latin typeface="Times New Roman" panose="02020603050405020304" pitchFamily="18" charset="0"/>
                <a:cs typeface="Times New Roman" panose="02020603050405020304" pitchFamily="18" charset="0"/>
              </a:rPr>
              <a:t>Tính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tất</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yếu</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hình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thành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chính</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Đảng</a:t>
            </a:r>
            <a:r>
              <a:rPr lang="en-US" altLang="en-US" b="1" dirty="0" smtClean="0">
                <a:solidFill>
                  <a:schemeClr val="bg1"/>
                </a:solidFill>
                <a:latin typeface="Times New Roman" panose="02020603050405020304" pitchFamily="18" charset="0"/>
                <a:cs typeface="Times New Roman" panose="02020603050405020304" pitchFamily="18" charset="0"/>
              </a:rPr>
              <a:t> </a:t>
            </a:r>
            <a:r>
              <a:rPr lang="en-US" altLang="en-US" b="1" dirty="0" err="1" smtClean="0">
                <a:solidFill>
                  <a:schemeClr val="bg1"/>
                </a:solidFill>
                <a:latin typeface="Times New Roman" panose="02020603050405020304" pitchFamily="18" charset="0"/>
                <a:cs typeface="Times New Roman" panose="02020603050405020304" pitchFamily="18" charset="0"/>
              </a:rPr>
              <a:t>của</a:t>
            </a:r>
            <a:r>
              <a:rPr lang="en-US" altLang="en-US" b="1" dirty="0" smtClean="0">
                <a:solidFill>
                  <a:schemeClr val="bg1"/>
                </a:solidFill>
                <a:latin typeface="Times New Roman" panose="02020603050405020304" pitchFamily="18" charset="0"/>
                <a:cs typeface="Times New Roman" panose="02020603050405020304" pitchFamily="18" charset="0"/>
              </a:rPr>
              <a:t> GCCN</a:t>
            </a:r>
            <a:endParaRPr lang="en-US" altLang="en-US"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2738438" y="1857375"/>
            <a:ext cx="6858000" cy="17145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14" name="4-Point Star 13"/>
          <p:cNvSpPr/>
          <p:nvPr/>
        </p:nvSpPr>
        <p:spPr>
          <a:xfrm>
            <a:off x="1738313" y="2143125"/>
            <a:ext cx="1000125" cy="1143000"/>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Content Placeholder 2"/>
          <p:cNvSpPr txBox="1">
            <a:spLocks/>
          </p:cNvSpPr>
          <p:nvPr/>
        </p:nvSpPr>
        <p:spPr>
          <a:xfrm>
            <a:off x="2381250" y="2286000"/>
            <a:ext cx="7481888" cy="838200"/>
          </a:xfrm>
          <a:prstGeom prst="rect">
            <a:avLst/>
          </a:prstGeom>
        </p:spPr>
        <p:txBody>
          <a:bodyPr>
            <a:normAutofit fontScale="92500" lnSpcReduction="20000"/>
          </a:bodyPr>
          <a:lstStyle/>
          <a:p>
            <a:pPr marL="342900" indent="-342900" algn="ctr" eaLnBrk="1" fontAlgn="auto" hangingPunct="1">
              <a:spcBef>
                <a:spcPct val="20000"/>
              </a:spcBef>
              <a:spcAft>
                <a:spcPts val="0"/>
              </a:spcAft>
              <a:defRPr/>
            </a:pP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Đảng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Cộng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sản</a:t>
            </a:r>
            <a:r>
              <a:rPr lang="en-US" sz="3200" b="1" dirty="0">
                <a:latin typeface="Times New Roman" panose="02020603050405020304" pitchFamily="18" charset="0"/>
                <a:cs typeface="Times New Roman" panose="02020603050405020304" pitchFamily="18" charset="0"/>
              </a:rPr>
              <a:t> – </a:t>
            </a:r>
            <a:r>
              <a:rPr lang="en-US" sz="3200" b="1" dirty="0" err="1">
                <a:latin typeface="Times New Roman" panose="02020603050405020304" pitchFamily="18" charset="0"/>
                <a:cs typeface="Times New Roman" panose="02020603050405020304" pitchFamily="18" charset="0"/>
              </a:rPr>
              <a:t>nhân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tố</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chủ</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quan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quan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trọng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nhất</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278313" y="4005263"/>
            <a:ext cx="6858000" cy="107950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800">
              <a:latin typeface="Times New Roman" pitchFamily="18" charset="0"/>
              <a:cs typeface="Times New Roman" pitchFamily="18" charset="0"/>
            </a:endParaRPr>
          </a:p>
        </p:txBody>
      </p:sp>
      <p:sp>
        <p:nvSpPr>
          <p:cNvPr id="3" name="TextBox 2"/>
          <p:cNvSpPr txBox="1">
            <a:spLocks noChangeArrowheads="1"/>
          </p:cNvSpPr>
          <p:nvPr/>
        </p:nvSpPr>
        <p:spPr bwMode="auto">
          <a:xfrm>
            <a:off x="4367213" y="4076700"/>
            <a:ext cx="66976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2400">
                <a:latin typeface="Times New Roman" panose="02020603050405020304" pitchFamily="18" charset="0"/>
                <a:cs typeface="Times New Roman" panose="02020603050405020304" pitchFamily="18" charset="0"/>
              </a:rPr>
              <a:t>	CHỦ NGHĨA MÁC – LÊNIN + PHONG TRÀO CÔNG NHÂN =&gt; </a:t>
            </a:r>
            <a:r>
              <a:rPr lang="en-US" altLang="en-US" sz="2400">
                <a:solidFill>
                  <a:srgbClr val="0070C0"/>
                </a:solidFill>
                <a:latin typeface="Times New Roman" panose="02020603050405020304" pitchFamily="18" charset="0"/>
                <a:cs typeface="Times New Roman" panose="02020603050405020304" pitchFamily="18" charset="0"/>
              </a:rPr>
              <a:t>ĐẢNG CỘNG SẢN</a:t>
            </a:r>
          </a:p>
        </p:txBody>
      </p:sp>
    </p:spTree>
    <p:extLst>
      <p:ext uri="{BB962C8B-B14F-4D97-AF65-F5344CB8AC3E}">
        <p14:creationId xmlns:p14="http://schemas.microsoft.com/office/powerpoint/2010/main" val="190058175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0.70"/>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strVal val="#ppt_w*0.70"/>
                                          </p:val>
                                        </p:tav>
                                        <p:tav tm="100000">
                                          <p:val>
                                            <p:strVal val="#ppt_w"/>
                                          </p:val>
                                        </p:tav>
                                      </p:tavLst>
                                    </p:anim>
                                    <p:anim calcmode="lin" valueType="num">
                                      <p:cBhvr>
                                        <p:cTn id="23" dur="1000" fill="hold"/>
                                        <p:tgtEl>
                                          <p:spTgt spid="8"/>
                                        </p:tgtEl>
                                        <p:attrNameLst>
                                          <p:attrName>ppt_h</p:attrName>
                                        </p:attrNameLst>
                                      </p:cBhvr>
                                      <p:tavLst>
                                        <p:tav tm="0">
                                          <p:val>
                                            <p:strVal val="#ppt_h"/>
                                          </p:val>
                                        </p:tav>
                                        <p:tav tm="100000">
                                          <p:val>
                                            <p:strVal val="#ppt_h"/>
                                          </p:val>
                                        </p:tav>
                                      </p:tavLst>
                                    </p:anim>
                                    <p:animEffect transition="in" filter="fade">
                                      <p:cBhvr>
                                        <p:cTn id="24" dur="1000"/>
                                        <p:tgtEl>
                                          <p:spTgt spid="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ircle(in)">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8" grpId="0" animBg="1"/>
      <p:bldP spid="3"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a:latin typeface="Times New Roman" panose="02020603050405020304" pitchFamily="18" charset="0"/>
                <a:cs typeface="Times New Roman" panose="02020603050405020304" pitchFamily="18" charset="0"/>
              </a:rPr>
              <a:t>Cách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
        <p:nvSpPr>
          <p:cNvPr id="45060" name="Title 1"/>
          <p:cNvSpPr>
            <a:spLocks noGrp="1"/>
          </p:cNvSpPr>
          <p:nvPr>
            <p:ph type="title"/>
          </p:nvPr>
        </p:nvSpPr>
        <p:spPr>
          <a:xfrm>
            <a:off x="4943475" y="1557338"/>
            <a:ext cx="7129463" cy="2303462"/>
          </a:xfrm>
          <a:ln w="28575">
            <a:solidFill>
              <a:schemeClr val="tx1"/>
            </a:solidFill>
            <a:miter lim="800000"/>
            <a:headEnd/>
            <a:tailEnd/>
          </a:ln>
        </p:spPr>
        <p:txBody>
          <a:bodyPr/>
          <a:lstStyle/>
          <a:p>
            <a:pPr algn="just"/>
            <a:r>
              <a:rPr lang="en-US" altLang="en-US" sz="2400" smtClean="0">
                <a:latin typeface="Times New Roman" panose="02020603050405020304" pitchFamily="18" charset="0"/>
                <a:cs typeface="Times New Roman" panose="02020603050405020304" pitchFamily="18" charset="0"/>
              </a:rPr>
              <a:t>- Là cuộc cách mạng nhằm thay thế</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chế độ tư bản</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chủ nghĩa lỗi thời bằng chế độ xã hội chủ nghĩa. Trong cuộc cách mạng đó, giai cấp công nhân là giai cấp lãnh đạo và cùng với quần chúng nhân dân lao dộng xây dựng một xã hội công bằng, dân chủ, văn minh.</a:t>
            </a:r>
          </a:p>
        </p:txBody>
      </p:sp>
      <p:pic>
        <p:nvPicPr>
          <p:cNvPr id="45061" name="Picture 2" descr="Cách mạng xã hội chủ nghĩa Tháng Mười Nga và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1916113"/>
            <a:ext cx="4808537"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2906382"/>
      </p:ext>
    </p:extLst>
  </p:cSld>
  <p:clrMapOvr>
    <a:masterClrMapping/>
  </p:clrMapOvr>
  <p:transition spd="slow">
    <p:circl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4"/>
          <p:cNvSpPr>
            <a:spLocks noChangeArrowheads="1"/>
          </p:cNvSpPr>
          <p:nvPr/>
        </p:nvSpPr>
        <p:spPr bwMode="auto">
          <a:xfrm>
            <a:off x="1954213" y="1330325"/>
            <a:ext cx="78136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buFontTx/>
              <a:buNone/>
            </a:pPr>
            <a:r>
              <a:rPr lang="en-US" altLang="en-US" b="1">
                <a:solidFill>
                  <a:schemeClr val="bg1"/>
                </a:solidFill>
                <a:latin typeface="Times New Roman" panose="02020603050405020304" pitchFamily="18" charset="0"/>
                <a:cs typeface="Times New Roman" panose="02020603050405020304" pitchFamily="18" charset="0"/>
              </a:rPr>
              <a:t>1.2.1. Nội dung sứ mệnh lịch sử của GCCN</a:t>
            </a:r>
          </a:p>
        </p:txBody>
      </p:sp>
      <p:sp>
        <p:nvSpPr>
          <p:cNvPr id="7"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11522075" cy="1081087"/>
          </a:xfrm>
          <a:prstGeom prst="rect">
            <a:avLst/>
          </a:prstGeom>
          <a:noFill/>
          <a:ln w="28575">
            <a:noFill/>
          </a:ln>
          <a:extLst>
            <a:ext uri="{909E8E84-426E-40DD-AFC4-6F175D3DCCD1}">
              <a14:hiddenFill xmlns:a14="http://schemas.microsoft.com/office/drawing/2010/main">
                <a:solidFill>
                  <a:srgbClr val="FFFFFF"/>
                </a:solidFill>
              </a14:hiddenFill>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600" b="1" i="1" kern="0" dirty="0" smtClean="0">
                <a:solidFill>
                  <a:srgbClr val="0000FF"/>
                </a:solidFill>
                <a:latin typeface="Times New Roman" panose="02020603050405020304" pitchFamily="18" charset="0"/>
                <a:cs typeface="Times New Roman" panose="02020603050405020304" pitchFamily="18" charset="0"/>
              </a:rPr>
              <a:t>3.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600" b="1" i="1" kern="0" dirty="0" smtClean="0">
                <a:solidFill>
                  <a:srgbClr val="0000FF"/>
                </a:solidFill>
                <a:latin typeface="Times New Roman" panose="02020603050405020304" pitchFamily="18" charset="0"/>
                <a:cs typeface="Times New Roman" panose="02020603050405020304" pitchFamily="18" charset="0"/>
              </a:rPr>
              <a:t> </a:t>
            </a:r>
            <a:r>
              <a:rPr lang="en-US" altLang="en-US" sz="26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6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dirty="0">
                <a:latin typeface="Times New Roman" panose="02020603050405020304" pitchFamily="18" charset="0"/>
                <a:cs typeface="Times New Roman" panose="02020603050405020304" pitchFamily="18" charset="0"/>
              </a:rPr>
              <a:t>b. </a:t>
            </a:r>
            <a:r>
              <a:rPr lang="en-US" sz="2400" b="1" dirty="0" err="1">
                <a:latin typeface="Times New Roman" panose="02020603050405020304" pitchFamily="18" charset="0"/>
                <a:cs typeface="Times New Roman" panose="02020603050405020304" pitchFamily="18" charset="0"/>
              </a:rPr>
              <a:t>Cách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hội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p:txBody>
      </p:sp>
      <p:sp>
        <p:nvSpPr>
          <p:cNvPr id="46084" name="Title 1"/>
          <p:cNvSpPr>
            <a:spLocks noGrp="1"/>
          </p:cNvSpPr>
          <p:nvPr>
            <p:ph type="title"/>
          </p:nvPr>
        </p:nvSpPr>
        <p:spPr>
          <a:xfrm>
            <a:off x="4943475" y="1557338"/>
            <a:ext cx="7129463" cy="4248150"/>
          </a:xfrm>
          <a:ln w="28575">
            <a:solidFill>
              <a:schemeClr val="tx1"/>
            </a:solidFill>
            <a:miter lim="800000"/>
            <a:headEnd/>
            <a:tailEnd/>
          </a:ln>
        </p:spPr>
        <p:txBody>
          <a:bodyPr/>
          <a:lstStyle/>
          <a:p>
            <a:pPr algn="l"/>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Chính trị</a:t>
            </a:r>
            <a:r>
              <a:rPr lang="en-US" altLang="en-US" sz="2400" smtClean="0">
                <a:latin typeface="Times New Roman" panose="02020603050405020304" pitchFamily="18" charset="0"/>
                <a:cs typeface="Times New Roman" panose="02020603050405020304" pitchFamily="18" charset="0"/>
              </a:rPr>
              <a:t>: Lật đổ chính quyền tư sản, thiết lập quyền lực chính trị về tay mình...</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Kinh tế</a:t>
            </a:r>
            <a:r>
              <a:rPr lang="en-US" altLang="en-US" sz="2400" smtClean="0">
                <a:latin typeface="Times New Roman" panose="02020603050405020304" pitchFamily="18" charset="0"/>
                <a:cs typeface="Times New Roman" panose="02020603050405020304" pitchFamily="18" charset="0"/>
              </a:rPr>
              <a:t>: Phát triển lực lượng sản xuất, tiến hành CNH</a:t>
            </a:r>
            <a:r>
              <a:rPr lang="en-US" altLang="en-US" sz="2400"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xã hội chủ nghĩa, nâng cao năng suất lao động xã hội</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t>
            </a:r>
            <a:r>
              <a:rPr lang="en-US" altLang="en-US" sz="2400" i="1" smtClean="0">
                <a:latin typeface="Times New Roman" panose="02020603050405020304" pitchFamily="18" charset="0"/>
                <a:cs typeface="Times New Roman" panose="02020603050405020304" pitchFamily="18" charset="0"/>
              </a:rPr>
              <a:t>Xã hội: </a:t>
            </a:r>
            <a:r>
              <a:rPr lang="en-US" altLang="en-US" i="1" smtClean="0">
                <a:latin typeface="Times New Roman" panose="02020603050405020304" pitchFamily="18" charset="0"/>
                <a:cs typeface="Times New Roman" panose="02020603050405020304" pitchFamily="18" charset="0"/>
              </a:rPr>
              <a:t> </a:t>
            </a:r>
            <a:r>
              <a:rPr lang="en-US" altLang="en-US" sz="2400" smtClean="0">
                <a:latin typeface="Times New Roman" panose="02020603050405020304" pitchFamily="18" charset="0"/>
                <a:cs typeface="Times New Roman" panose="02020603050405020304" pitchFamily="18" charset="0"/>
              </a:rPr>
              <a:t>Xây dựng con người mới, xây dựng đạo đức, lối sống mới xã hội chủ nghĩa.</a:t>
            </a:r>
            <a:br>
              <a:rPr lang="en-US" altLang="en-US" sz="2400" smtClean="0">
                <a:latin typeface="Times New Roman" panose="02020603050405020304" pitchFamily="18" charset="0"/>
                <a:cs typeface="Times New Roman" panose="02020603050405020304" pitchFamily="18" charset="0"/>
              </a:rPr>
            </a:br>
            <a:r>
              <a:rPr lang="en-US" altLang="en-US" sz="2400" smtClean="0">
                <a:latin typeface="Times New Roman" panose="02020603050405020304" pitchFamily="18" charset="0"/>
                <a:cs typeface="Times New Roman" panose="02020603050405020304" pitchFamily="18" charset="0"/>
              </a:rPr>
              <a:t/>
            </a:r>
            <a:br>
              <a:rPr lang="en-US" altLang="en-US" sz="2400" smtClean="0">
                <a:latin typeface="Times New Roman" panose="02020603050405020304" pitchFamily="18" charset="0"/>
                <a:cs typeface="Times New Roman" panose="02020603050405020304" pitchFamily="18" charset="0"/>
              </a:rPr>
            </a:br>
            <a:endParaRPr lang="en-US" altLang="en-US" sz="2400" smtClean="0">
              <a:latin typeface="Times New Roman" panose="02020603050405020304" pitchFamily="18" charset="0"/>
              <a:cs typeface="Times New Roman" panose="02020603050405020304" pitchFamily="18" charset="0"/>
            </a:endParaRPr>
          </a:p>
        </p:txBody>
      </p:sp>
      <p:pic>
        <p:nvPicPr>
          <p:cNvPr id="46085" name="Picture 2" descr="Cách mạng xã hội chủ nghĩa Tháng Mười Nga và cách mạng Việt Nam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8" y="1555750"/>
            <a:ext cx="4806950"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814314"/>
      </p:ext>
    </p:extLst>
  </p:cSld>
  <p:clrMapOvr>
    <a:masterClrMapping/>
  </p:clrMapOvr>
  <p:transition spd="slow">
    <p:circl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Google Shape;153;p9"/>
          <p:cNvSpPr/>
          <p:nvPr/>
        </p:nvSpPr>
        <p:spPr>
          <a:xfrm rot="5400000">
            <a:off x="-2628107" y="2628107"/>
            <a:ext cx="6862763" cy="1606550"/>
          </a:xfrm>
          <a:prstGeom prst="flowChartManualInput">
            <a:avLst/>
          </a:prstGeom>
          <a:solidFill>
            <a:srgbClr val="C00000"/>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32771" name="Google Shape;154;p9"/>
          <p:cNvSpPr>
            <a:spLocks noGrp="1"/>
          </p:cNvSpPr>
          <p:nvPr>
            <p:ph type="title" idx="4"/>
          </p:nvPr>
        </p:nvSpPr>
        <p:spPr>
          <a:xfrm rot="16200000">
            <a:off x="-2689225" y="3022600"/>
            <a:ext cx="6867526" cy="812800"/>
          </a:xfrm>
        </p:spPr>
        <p:txBody>
          <a:bodyPr lIns="121900" tIns="121900" rIns="121900" bIns="121900"/>
          <a:lstStyle/>
          <a:p>
            <a:pPr>
              <a:spcBef>
                <a:spcPct val="0"/>
              </a:spcBef>
              <a:spcAft>
                <a:spcPct val="0"/>
              </a:spcAft>
            </a:pPr>
            <a:r>
              <a:rPr lang="en-US" altLang="en-US" b="1" smtClean="0">
                <a:solidFill>
                  <a:srgbClr val="FFFF00"/>
                </a:solidFill>
              </a:rPr>
              <a:t>b. Sự phát triển của hình thái KTXH CSCN</a:t>
            </a:r>
          </a:p>
        </p:txBody>
      </p:sp>
      <p:sp>
        <p:nvSpPr>
          <p:cNvPr id="155" name="Google Shape;155;p9"/>
          <p:cNvSpPr>
            <a:spLocks noGrp="1"/>
          </p:cNvSpPr>
          <p:nvPr>
            <p:ph type="ctrTitle"/>
          </p:nvPr>
        </p:nvSpPr>
        <p:spPr>
          <a:xfrm>
            <a:off x="8158163" y="106363"/>
            <a:ext cx="1862137" cy="771525"/>
          </a:xfrm>
        </p:spPr>
        <p:txBody>
          <a:bodyPr lIns="121900" tIns="121900" rIns="121900" bIns="121900"/>
          <a:lstStyle/>
          <a:p>
            <a:pPr>
              <a:spcBef>
                <a:spcPct val="0"/>
              </a:spcBef>
              <a:spcAft>
                <a:spcPct val="0"/>
              </a:spcAft>
            </a:pPr>
            <a:r>
              <a:rPr lang="en-US" altLang="en-US" b="1" smtClean="0"/>
              <a:t>V.I.LÊNIN</a:t>
            </a:r>
          </a:p>
        </p:txBody>
      </p:sp>
      <p:sp>
        <p:nvSpPr>
          <p:cNvPr id="156" name="Google Shape;156;p9"/>
          <p:cNvSpPr>
            <a:spLocks noGrp="1"/>
          </p:cNvSpPr>
          <p:nvPr>
            <p:ph type="subTitle" idx="1"/>
          </p:nvPr>
        </p:nvSpPr>
        <p:spPr>
          <a:xfrm>
            <a:off x="6167438" y="866775"/>
            <a:ext cx="5905500" cy="2085975"/>
          </a:xfrm>
        </p:spPr>
        <p:txBody>
          <a:bodyPr lIns="121900" tIns="121900" rIns="121900" bIns="121900"/>
          <a:lstStyle/>
          <a:p>
            <a:pPr marL="0" indent="0">
              <a:lnSpc>
                <a:spcPct val="130000"/>
              </a:lnSpc>
              <a:spcBef>
                <a:spcPct val="0"/>
              </a:spcBef>
              <a:spcAft>
                <a:spcPct val="0"/>
              </a:spcAft>
            </a:pPr>
            <a:r>
              <a:rPr lang="en-US" altLang="en-US" sz="20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rPr>
              <a:t>“</a:t>
            </a:r>
            <a:r>
              <a:rPr lang="en-US" altLang="en-US" sz="24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rPr>
              <a:t>Thời kỳ quá độ lên CNXH là một thời kỳ chuyển biến cách mạng lâu dài, khó khăn, trải qua nhiều bước chuyển tiếp “trung gian” khác nhau.”</a:t>
            </a:r>
          </a:p>
        </p:txBody>
      </p:sp>
      <p:sp>
        <p:nvSpPr>
          <p:cNvPr id="157" name="Google Shape;157;p9"/>
          <p:cNvSpPr>
            <a:spLocks noGrp="1"/>
          </p:cNvSpPr>
          <p:nvPr>
            <p:ph type="subTitle" idx="2"/>
          </p:nvPr>
        </p:nvSpPr>
        <p:spPr>
          <a:xfrm>
            <a:off x="1489075" y="4219575"/>
            <a:ext cx="6838950" cy="2352675"/>
          </a:xfrm>
        </p:spPr>
        <p:txBody>
          <a:bodyPr lIns="121900" tIns="121900" rIns="121900" bIns="121900"/>
          <a:lstStyle/>
          <a:p>
            <a:pPr marL="0" indent="0">
              <a:lnSpc>
                <a:spcPct val="130000"/>
              </a:lnSpc>
              <a:spcBef>
                <a:spcPct val="0"/>
              </a:spcBef>
              <a:spcAft>
                <a:spcPct val="0"/>
              </a:spcAft>
            </a:pPr>
            <a:r>
              <a:rPr lang="en-US" altLang="en-US" sz="24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rPr>
              <a:t>“Giữa xã hội TBCN và xã hội CSCN là một thời kỳ cải biến cách mạng từ xã hội này sang xã hội kia, là thời kỳ cải biến cách mạng một cách toàn diện trên tất cả các lĩnh vực của đời sống xã hội.”</a:t>
            </a:r>
            <a:endParaRPr lang="en-US" altLang="en-US" sz="1100" b="1" i="1" smtClean="0">
              <a:solidFill>
                <a:srgbClr val="5C1D14"/>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
        <p:nvSpPr>
          <p:cNvPr id="158" name="Google Shape;158;p9"/>
          <p:cNvSpPr>
            <a:spLocks noGrp="1"/>
          </p:cNvSpPr>
          <p:nvPr>
            <p:ph type="ctrTitle" idx="3"/>
          </p:nvPr>
        </p:nvSpPr>
        <p:spPr>
          <a:xfrm>
            <a:off x="3340100" y="3514725"/>
            <a:ext cx="2468563" cy="769938"/>
          </a:xfrm>
        </p:spPr>
        <p:txBody>
          <a:bodyPr lIns="121900" tIns="121900" rIns="121900" bIns="121900"/>
          <a:lstStyle/>
          <a:p>
            <a:pPr>
              <a:spcBef>
                <a:spcPct val="0"/>
              </a:spcBef>
              <a:spcAft>
                <a:spcPct val="0"/>
              </a:spcAft>
            </a:pPr>
            <a:r>
              <a:rPr lang="en-US" altLang="en-US" b="1" smtClean="0"/>
              <a:t>CÁC MÁC</a:t>
            </a:r>
          </a:p>
        </p:txBody>
      </p:sp>
      <p:pic>
        <p:nvPicPr>
          <p:cNvPr id="159" name="Google Shape;159;p9" descr="A picture containing text, person, person&#10;&#10;Description automatically generated"/>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9233" r="9233" b="10275"/>
          <a:stretch>
            <a:fillRect/>
          </a:stretch>
        </p:blipFill>
        <p:spPr bwMode="auto">
          <a:xfrm>
            <a:off x="2566988" y="488950"/>
            <a:ext cx="3368675" cy="304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0" name="Google Shape;160;p9" descr="A picture containing text, necktie, person, person&#10;&#10;Description automatically generated"/>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b="18684"/>
          <a:stretch>
            <a:fillRect/>
          </a:stretch>
        </p:blipFill>
        <p:spPr bwMode="auto">
          <a:xfrm>
            <a:off x="9186863" y="3678238"/>
            <a:ext cx="2767012" cy="304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0218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58"/>
                                        </p:tgtEl>
                                        <p:attrNameLst>
                                          <p:attrName>style.visibility</p:attrName>
                                        </p:attrNameLst>
                                      </p:cBhvr>
                                      <p:to>
                                        <p:strVal val="visible"/>
                                      </p:to>
                                    </p:set>
                                    <p:anim calcmode="lin" valueType="num">
                                      <p:cBhvr additive="base">
                                        <p:cTn id="7" dur="1000"/>
                                        <p:tgtEl>
                                          <p:spTgt spid="158"/>
                                        </p:tgtEl>
                                        <p:attrNameLst>
                                          <p:attrName>ppt_x</p:attrName>
                                        </p:attrNameLst>
                                      </p:cBhvr>
                                      <p:tavLst>
                                        <p:tav tm="0">
                                          <p:val>
                                            <p:strVal val="#ppt_x-1"/>
                                          </p:val>
                                        </p:tav>
                                        <p:tav tm="100000">
                                          <p:val>
                                            <p:strVal val="#ppt_x"/>
                                          </p:val>
                                        </p:tav>
                                      </p:tavLst>
                                    </p:anim>
                                  </p:childTnLst>
                                </p:cTn>
                              </p:par>
                              <p:par>
                                <p:cTn id="8" presetID="2" presetClass="entr" presetSubtype="8" fill="hold" nodeType="withEffect">
                                  <p:stCondLst>
                                    <p:cond delay="0"/>
                                  </p:stCondLst>
                                  <p:childTnLst>
                                    <p:set>
                                      <p:cBhvr>
                                        <p:cTn id="9" dur="1" fill="hold">
                                          <p:stCondLst>
                                            <p:cond delay="0"/>
                                          </p:stCondLst>
                                        </p:cTn>
                                        <p:tgtEl>
                                          <p:spTgt spid="157"/>
                                        </p:tgtEl>
                                        <p:attrNameLst>
                                          <p:attrName>style.visibility</p:attrName>
                                        </p:attrNameLst>
                                      </p:cBhvr>
                                      <p:to>
                                        <p:strVal val="visible"/>
                                      </p:to>
                                    </p:set>
                                    <p:anim calcmode="lin" valueType="num">
                                      <p:cBhvr additive="base">
                                        <p:cTn id="10" dur="1000"/>
                                        <p:tgtEl>
                                          <p:spTgt spid="157"/>
                                        </p:tgtEl>
                                        <p:attrNameLst>
                                          <p:attrName>ppt_x</p:attrName>
                                        </p:attrNameLst>
                                      </p:cBhvr>
                                      <p:tavLst>
                                        <p:tav tm="0">
                                          <p:val>
                                            <p:strVal val="#ppt_x-1"/>
                                          </p:val>
                                        </p:tav>
                                        <p:tav tm="100000">
                                          <p:val>
                                            <p:strVal val="#ppt_x"/>
                                          </p:val>
                                        </p:tav>
                                      </p:tavLst>
                                    </p:anim>
                                  </p:childTnLst>
                                </p:cTn>
                              </p:par>
                              <p:par>
                                <p:cTn id="11" presetID="2" presetClass="entr" presetSubtype="8" fill="hold" nodeType="withEffect">
                                  <p:stCondLst>
                                    <p:cond delay="0"/>
                                  </p:stCondLst>
                                  <p:childTnLst>
                                    <p:set>
                                      <p:cBhvr>
                                        <p:cTn id="12" dur="1" fill="hold">
                                          <p:stCondLst>
                                            <p:cond delay="0"/>
                                          </p:stCondLst>
                                        </p:cTn>
                                        <p:tgtEl>
                                          <p:spTgt spid="159"/>
                                        </p:tgtEl>
                                        <p:attrNameLst>
                                          <p:attrName>style.visibility</p:attrName>
                                        </p:attrNameLst>
                                      </p:cBhvr>
                                      <p:to>
                                        <p:strVal val="visible"/>
                                      </p:to>
                                    </p:set>
                                    <p:anim calcmode="lin" valueType="num">
                                      <p:cBhvr additive="base">
                                        <p:cTn id="13" dur="1000"/>
                                        <p:tgtEl>
                                          <p:spTgt spid="159"/>
                                        </p:tgtEl>
                                        <p:attrNameLst>
                                          <p:attrName>ppt_x</p:attrName>
                                        </p:attrNameLst>
                                      </p:cBhvr>
                                      <p:tavLst>
                                        <p:tav tm="0">
                                          <p:val>
                                            <p:strVal val="#ppt_x-1"/>
                                          </p:val>
                                        </p:tav>
                                        <p:tav tm="100000">
                                          <p:val>
                                            <p:strVal val="#ppt_x"/>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155"/>
                                        </p:tgtEl>
                                        <p:attrNameLst>
                                          <p:attrName>style.visibility</p:attrName>
                                        </p:attrNameLst>
                                      </p:cBhvr>
                                      <p:to>
                                        <p:strVal val="visible"/>
                                      </p:to>
                                    </p:set>
                                    <p:anim calcmode="lin" valueType="num">
                                      <p:cBhvr additive="base">
                                        <p:cTn id="18" dur="1000"/>
                                        <p:tgtEl>
                                          <p:spTgt spid="155"/>
                                        </p:tgtEl>
                                        <p:attrNameLst>
                                          <p:attrName>ppt_x</p:attrName>
                                        </p:attrNameLst>
                                      </p:cBhvr>
                                      <p:tavLst>
                                        <p:tav tm="0">
                                          <p:val>
                                            <p:strVal val="#ppt_x+1"/>
                                          </p:val>
                                        </p:tav>
                                        <p:tav tm="100000">
                                          <p:val>
                                            <p:strVal val="#ppt_x"/>
                                          </p:val>
                                        </p:tav>
                                      </p:tavLst>
                                    </p:anim>
                                  </p:childTnLst>
                                </p:cTn>
                              </p:par>
                              <p:par>
                                <p:cTn id="19" presetID="2" presetClass="entr" presetSubtype="2" fill="hold" nodeType="withEffect">
                                  <p:stCondLst>
                                    <p:cond delay="0"/>
                                  </p:stCondLst>
                                  <p:childTnLst>
                                    <p:set>
                                      <p:cBhvr>
                                        <p:cTn id="20" dur="1" fill="hold">
                                          <p:stCondLst>
                                            <p:cond delay="0"/>
                                          </p:stCondLst>
                                        </p:cTn>
                                        <p:tgtEl>
                                          <p:spTgt spid="156"/>
                                        </p:tgtEl>
                                        <p:attrNameLst>
                                          <p:attrName>style.visibility</p:attrName>
                                        </p:attrNameLst>
                                      </p:cBhvr>
                                      <p:to>
                                        <p:strVal val="visible"/>
                                      </p:to>
                                    </p:set>
                                    <p:anim calcmode="lin" valueType="num">
                                      <p:cBhvr additive="base">
                                        <p:cTn id="21" dur="1000"/>
                                        <p:tgtEl>
                                          <p:spTgt spid="156"/>
                                        </p:tgtEl>
                                        <p:attrNameLst>
                                          <p:attrName>ppt_x</p:attrName>
                                        </p:attrNameLst>
                                      </p:cBhvr>
                                      <p:tavLst>
                                        <p:tav tm="0">
                                          <p:val>
                                            <p:strVal val="#ppt_x+1"/>
                                          </p:val>
                                        </p:tav>
                                        <p:tav tm="100000">
                                          <p:val>
                                            <p:strVal val="#ppt_x"/>
                                          </p:val>
                                        </p:tav>
                                      </p:tavLst>
                                    </p:anim>
                                  </p:childTnLst>
                                </p:cTn>
                              </p:par>
                              <p:par>
                                <p:cTn id="22" presetID="2" presetClass="entr" presetSubtype="2" fill="hold" nodeType="withEffect">
                                  <p:stCondLst>
                                    <p:cond delay="0"/>
                                  </p:stCondLst>
                                  <p:childTnLst>
                                    <p:set>
                                      <p:cBhvr>
                                        <p:cTn id="23" dur="1" fill="hold">
                                          <p:stCondLst>
                                            <p:cond delay="0"/>
                                          </p:stCondLst>
                                        </p:cTn>
                                        <p:tgtEl>
                                          <p:spTgt spid="160"/>
                                        </p:tgtEl>
                                        <p:attrNameLst>
                                          <p:attrName>style.visibility</p:attrName>
                                        </p:attrNameLst>
                                      </p:cBhvr>
                                      <p:to>
                                        <p:strVal val="visible"/>
                                      </p:to>
                                    </p:set>
                                    <p:anim calcmode="lin" valueType="num">
                                      <p:cBhvr additive="base">
                                        <p:cTn id="24" dur="1000"/>
                                        <p:tgtEl>
                                          <p:spTgt spid="16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1305997830"/>
              </p:ext>
            </p:extLst>
          </p:nvPr>
        </p:nvGraphicFramePr>
        <p:xfrm>
          <a:off x="214313" y="1685925"/>
          <a:ext cx="11658600" cy="44910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865236334"/>
      </p:ext>
    </p:extLst>
  </p:cSld>
  <p:clrMapOvr>
    <a:masterClrMapping/>
  </p:clrMapOvr>
  <p:transition spd="slow">
    <p:circl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Content Placeholder 2"/>
          <p:cNvSpPr>
            <a:spLocks noGrp="1"/>
          </p:cNvSpPr>
          <p:nvPr>
            <p:ph idx="1"/>
          </p:nvPr>
        </p:nvSpPr>
        <p:spPr>
          <a:xfrm>
            <a:off x="911225" y="1196975"/>
            <a:ext cx="10153650" cy="4351338"/>
          </a:xfrm>
        </p:spPr>
        <p:txBody>
          <a:bodyPr/>
          <a:lstStyle/>
          <a:p>
            <a:pPr algn="just">
              <a:defRPr/>
            </a:pPr>
            <a:r>
              <a:rPr lang="vi-VN" altLang="en-US" smtClean="0">
                <a:latin typeface="+mj-lt"/>
              </a:rPr>
              <a:t>Hiện có khoảng 41 triệu người Mỹ thuộc diện nghèo, chiếm khoảng 12,7% dân số, trong đó có khoảng 46% thuộc diện “cực nghèo”, tức thu nhập hàng năm ở mức dưới 6.165 USD. Khoảng 1,5 triệu hộ gia đình ở Mỹ, bao gồm 2,8 triệu trẻ em, sống ở mức nghèo với mức sống chưa đầy 2 USD/người/ngày.</a:t>
            </a:r>
            <a:endParaRPr lang="en-US" altLang="en-US" smtClean="0">
              <a:latin typeface="+mj-lt"/>
            </a:endParaRPr>
          </a:p>
          <a:p>
            <a:pPr algn="just">
              <a:defRPr/>
            </a:pPr>
            <a:r>
              <a:rPr lang="vi-VN" altLang="en-US" smtClean="0">
                <a:latin typeface="+mj-lt"/>
              </a:rPr>
              <a:t>Phân hóa giàu nghèo tại Mỹ ngày càng có xu hướng nới rộng. Tính trung bình vào năm 1981, top 1% những người Mỹ giàu nhất kiếm tiền nhiều gấp 27 lần so với 50% dân số ở nhóm dưới. Ngày nay, con số này lên tới gấp 81 lần.</a:t>
            </a:r>
            <a:endParaRPr lang="en-US" altLang="en-US" smtClean="0">
              <a:latin typeface="+mj-lt"/>
            </a:endParaRPr>
          </a:p>
          <a:p>
            <a:pPr marL="0" indent="0" algn="just">
              <a:buFont typeface="Arial" panose="020B0604020202020204" pitchFamily="34" charset="0"/>
              <a:buNone/>
              <a:defRPr/>
            </a:pPr>
            <a:r>
              <a:rPr lang="en-US" altLang="en-US">
                <a:latin typeface="+mj-lt"/>
              </a:rPr>
              <a:t>	</a:t>
            </a:r>
            <a:r>
              <a:rPr lang="en-US" b="1"/>
              <a:t> </a:t>
            </a:r>
            <a:r>
              <a:rPr lang="en-US" b="1" i="1">
                <a:latin typeface="Times New Roman" panose="02020603050405020304" pitchFamily="18" charset="0"/>
                <a:cs typeface="Times New Roman" panose="02020603050405020304" pitchFamily="18" charset="0"/>
              </a:rPr>
              <a:t>Góc khuất về chênh lệch giàu nghèo ở “miền đất hứa” Mỹ</a:t>
            </a:r>
          </a:p>
          <a:p>
            <a:pPr marL="0" indent="0" algn="just">
              <a:buFont typeface="Arial" panose="020B0604020202020204" pitchFamily="34" charset="0"/>
              <a:buNone/>
              <a:defRPr/>
            </a:pPr>
            <a:endParaRPr lang="en-US" altLang="en-US" smtClean="0">
              <a:latin typeface="+mj-lt"/>
            </a:endParaRPr>
          </a:p>
        </p:txBody>
      </p:sp>
    </p:spTree>
    <p:extLst>
      <p:ext uri="{BB962C8B-B14F-4D97-AF65-F5344CB8AC3E}">
        <p14:creationId xmlns:p14="http://schemas.microsoft.com/office/powerpoint/2010/main" val="18340407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Google Shape;127;p7"/>
          <p:cNvSpPr/>
          <p:nvPr/>
        </p:nvSpPr>
        <p:spPr>
          <a:xfrm rot="5400000">
            <a:off x="-2628107" y="2628107"/>
            <a:ext cx="6862763" cy="1606550"/>
          </a:xfrm>
          <a:prstGeom prst="flowChartManualInput">
            <a:avLst/>
          </a:prstGeom>
          <a:solidFill>
            <a:srgbClr val="C00000"/>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37891" name="Google Shape;128;p7"/>
          <p:cNvSpPr>
            <a:spLocks noGrp="1"/>
          </p:cNvSpPr>
          <p:nvPr>
            <p:ph type="title"/>
          </p:nvPr>
        </p:nvSpPr>
        <p:spPr>
          <a:xfrm rot="16200000">
            <a:off x="-2689225" y="3022600"/>
            <a:ext cx="6867526" cy="812800"/>
          </a:xfrm>
        </p:spPr>
        <p:txBody>
          <a:bodyPr lIns="121900" tIns="121900" rIns="121900" bIns="121900"/>
          <a:lstStyle/>
          <a:p>
            <a:pPr>
              <a:spcBef>
                <a:spcPct val="0"/>
              </a:spcBef>
              <a:spcAft>
                <a:spcPct val="0"/>
              </a:spcAft>
            </a:pPr>
            <a:r>
              <a:rPr lang="en-US" altLang="en-US" b="1" smtClean="0">
                <a:solidFill>
                  <a:srgbClr val="F3E4BC"/>
                </a:solidFill>
                <a:latin typeface="Times New Roman" panose="02020603050405020304" pitchFamily="18" charset="0"/>
                <a:cs typeface="Times New Roman" panose="02020603050405020304" pitchFamily="18" charset="0"/>
                <a:sym typeface="Times New Roman" panose="02020603050405020304" pitchFamily="18" charset="0"/>
              </a:rPr>
              <a:t>01. GIẢI THÍCH CÁC KHÁI NIỆM</a:t>
            </a:r>
            <a:endParaRPr lang="en-US" altLang="en-US" smtClean="0"/>
          </a:p>
        </p:txBody>
      </p:sp>
      <p:grpSp>
        <p:nvGrpSpPr>
          <p:cNvPr id="129" name="Google Shape;129;p7"/>
          <p:cNvGrpSpPr>
            <a:grpSpLocks/>
          </p:cNvGrpSpPr>
          <p:nvPr/>
        </p:nvGrpSpPr>
        <p:grpSpPr bwMode="auto">
          <a:xfrm>
            <a:off x="1944688" y="985838"/>
            <a:ext cx="8183562" cy="3667125"/>
            <a:chOff x="1935976" y="772577"/>
            <a:chExt cx="5990941" cy="2750431"/>
          </a:xfrm>
        </p:grpSpPr>
        <p:sp>
          <p:nvSpPr>
            <p:cNvPr id="37895" name="Google Shape;130;p7"/>
            <p:cNvSpPr>
              <a:spLocks/>
            </p:cNvSpPr>
            <p:nvPr/>
          </p:nvSpPr>
          <p:spPr bwMode="auto">
            <a:xfrm>
              <a:off x="3147266" y="2322482"/>
              <a:ext cx="2489685" cy="1140000"/>
            </a:xfrm>
            <a:custGeom>
              <a:avLst/>
              <a:gdLst>
                <a:gd name="T0" fmla="*/ 0 w 88213"/>
                <a:gd name="T1" fmla="*/ 0 h 45600"/>
                <a:gd name="T2" fmla="*/ 2147483646 w 88213"/>
                <a:gd name="T3" fmla="*/ 2147483646 h 45600"/>
                <a:gd name="T4" fmla="*/ 2147483646 w 88213"/>
                <a:gd name="T5" fmla="*/ 2147483646 h 45600"/>
                <a:gd name="T6" fmla="*/ 0 60000 65536"/>
                <a:gd name="T7" fmla="*/ 0 60000 65536"/>
                <a:gd name="T8" fmla="*/ 0 60000 65536"/>
              </a:gdLst>
              <a:ahLst/>
              <a:cxnLst>
                <a:cxn ang="T6">
                  <a:pos x="T0" y="T1"/>
                </a:cxn>
                <a:cxn ang="T7">
                  <a:pos x="T2" y="T3"/>
                </a:cxn>
                <a:cxn ang="T8">
                  <a:pos x="T4" y="T5"/>
                </a:cxn>
              </a:cxnLst>
              <a:rect l="0" t="0" r="r" b="b"/>
              <a:pathLst>
                <a:path w="88213" h="45600" extrusionOk="0">
                  <a:moveTo>
                    <a:pt x="0" y="0"/>
                  </a:moveTo>
                  <a:lnTo>
                    <a:pt x="46413" y="45600"/>
                  </a:lnTo>
                  <a:lnTo>
                    <a:pt x="88213" y="38814"/>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896" name="Google Shape;131;p7"/>
            <p:cNvSpPr>
              <a:spLocks/>
            </p:cNvSpPr>
            <p:nvPr/>
          </p:nvSpPr>
          <p:spPr bwMode="auto">
            <a:xfrm>
              <a:off x="1935976" y="1780858"/>
              <a:ext cx="2943138" cy="1267144"/>
            </a:xfrm>
            <a:custGeom>
              <a:avLst/>
              <a:gdLst>
                <a:gd name="T0" fmla="*/ 2147483646 w 45600"/>
                <a:gd name="T1" fmla="*/ 0 h 24700"/>
                <a:gd name="T2" fmla="*/ 2147483646 w 45600"/>
                <a:gd name="T3" fmla="*/ 0 h 24700"/>
                <a:gd name="T4" fmla="*/ 2147483646 w 45600"/>
                <a:gd name="T5" fmla="*/ 2147483646 h 24700"/>
                <a:gd name="T6" fmla="*/ 2147483646 w 45600"/>
                <a:gd name="T7" fmla="*/ 2147483646 h 24700"/>
                <a:gd name="T8" fmla="*/ 0 w 45600"/>
                <a:gd name="T9" fmla="*/ 2147483646 h 24700"/>
                <a:gd name="T10" fmla="*/ 2147483646 w 45600"/>
                <a:gd name="T11" fmla="*/ 0 h 247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600" h="24700" extrusionOk="0">
                  <a:moveTo>
                    <a:pt x="1358" y="0"/>
                  </a:moveTo>
                  <a:lnTo>
                    <a:pt x="5429" y="0"/>
                  </a:lnTo>
                  <a:lnTo>
                    <a:pt x="43700" y="1900"/>
                  </a:lnTo>
                  <a:lnTo>
                    <a:pt x="45600" y="24700"/>
                  </a:lnTo>
                  <a:lnTo>
                    <a:pt x="0" y="24157"/>
                  </a:lnTo>
                  <a:lnTo>
                    <a:pt x="1358" y="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897" name="Google Shape;132;p7"/>
            <p:cNvSpPr txBox="1">
              <a:spLocks noChangeArrowheads="1"/>
            </p:cNvSpPr>
            <p:nvPr/>
          </p:nvSpPr>
          <p:spPr bwMode="auto">
            <a:xfrm>
              <a:off x="1984787" y="2044205"/>
              <a:ext cx="2844971" cy="92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30000"/>
                </a:lnSpc>
                <a:spcBef>
                  <a:spcPct val="0"/>
                </a:spcBef>
                <a:buClr>
                  <a:srgbClr val="000000"/>
                </a:buClr>
                <a:buSzPts val="2400"/>
                <a:buFontTx/>
                <a:buNone/>
              </a:pPr>
              <a:r>
                <a:rPr lang="en-US" altLang="en-US" sz="3400" b="1">
                  <a:solidFill>
                    <a:srgbClr val="A5A5A5"/>
                  </a:solidFill>
                  <a:latin typeface="Times New Roman" panose="02020603050405020304" pitchFamily="18" charset="0"/>
                  <a:cs typeface="Times New Roman" panose="02020603050405020304" pitchFamily="18" charset="0"/>
                  <a:sym typeface="Times New Roman" panose="02020603050405020304" pitchFamily="18" charset="0"/>
                </a:rPr>
                <a:t>HÌNH THỨC</a:t>
              </a:r>
              <a:endParaRPr lang="en-US" altLang="en-US" sz="3400">
                <a:solidFill>
                  <a:srgbClr val="000000"/>
                </a:solidFill>
                <a:latin typeface="Arial" panose="020B0604020202020204" pitchFamily="34" charset="0"/>
                <a:cs typeface="Arial" panose="020B0604020202020204" pitchFamily="34" charset="0"/>
                <a:sym typeface="Arial" panose="020B0604020202020204" pitchFamily="34" charset="0"/>
              </a:endParaRPr>
            </a:p>
            <a:p>
              <a:pPr algn="ctr">
                <a:lnSpc>
                  <a:spcPct val="130000"/>
                </a:lnSpc>
                <a:spcBef>
                  <a:spcPct val="0"/>
                </a:spcBef>
                <a:buClr>
                  <a:srgbClr val="000000"/>
                </a:buClr>
                <a:buSzPts val="2400"/>
                <a:buFontTx/>
                <a:buNone/>
              </a:pPr>
              <a:r>
                <a:rPr lang="en-US" altLang="en-US" sz="3400" b="1">
                  <a:solidFill>
                    <a:srgbClr val="A5A5A5"/>
                  </a:solidFill>
                  <a:latin typeface="Times New Roman" panose="02020603050405020304" pitchFamily="18" charset="0"/>
                  <a:cs typeface="Times New Roman" panose="02020603050405020304" pitchFamily="18" charset="0"/>
                  <a:sym typeface="Times New Roman" panose="02020603050405020304" pitchFamily="18" charset="0"/>
                </a:rPr>
                <a:t>QUÁ ĐỘ</a:t>
              </a:r>
              <a:endParaRPr lang="en-US" altLang="en-US" sz="3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37898" name="Google Shape;133;p7"/>
            <p:cNvSpPr txBox="1">
              <a:spLocks noChangeArrowheads="1"/>
            </p:cNvSpPr>
            <p:nvPr/>
          </p:nvSpPr>
          <p:spPr bwMode="auto">
            <a:xfrm>
              <a:off x="6155783" y="772577"/>
              <a:ext cx="1771134" cy="653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QUÁ ĐỘ</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TRỰC TIẾP</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p:txBody>
        </p:sp>
        <p:sp>
          <p:nvSpPr>
            <p:cNvPr id="134" name="Google Shape;134;p7"/>
            <p:cNvSpPr/>
            <p:nvPr/>
          </p:nvSpPr>
          <p:spPr>
            <a:xfrm>
              <a:off x="5805973" y="894025"/>
              <a:ext cx="359107" cy="420304"/>
            </a:xfrm>
            <a:custGeom>
              <a:avLst/>
              <a:gdLst/>
              <a:ahLst/>
              <a:cxnLst/>
              <a:rect l="l" t="t" r="r" b="b"/>
              <a:pathLst>
                <a:path w="14385" h="16828" extrusionOk="0">
                  <a:moveTo>
                    <a:pt x="0" y="4071"/>
                  </a:moveTo>
                  <a:lnTo>
                    <a:pt x="13843" y="0"/>
                  </a:lnTo>
                  <a:lnTo>
                    <a:pt x="14385" y="16828"/>
                  </a:lnTo>
                  <a:lnTo>
                    <a:pt x="2986" y="15471"/>
                  </a:lnTo>
                  <a:close/>
                </a:path>
              </a:pathLst>
            </a:custGeom>
            <a:solidFill>
              <a:schemeClr val="accent2"/>
            </a:solidFill>
            <a:ln>
              <a:noFill/>
            </a:ln>
          </p:spPr>
          <p:txBody>
            <a:bodyPr spcFirstLastPara="1" lIns="121900" tIns="60933" rIns="121900" bIns="60933"/>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135" name="Google Shape;135;p7"/>
            <p:cNvSpPr txBox="1"/>
            <p:nvPr/>
          </p:nvSpPr>
          <p:spPr>
            <a:xfrm>
              <a:off x="5608406" y="1015472"/>
              <a:ext cx="577594" cy="203603"/>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chemeClr val="accent3"/>
                  </a:solidFill>
                  <a:latin typeface="Times New Roman"/>
                  <a:ea typeface="Times New Roman"/>
                  <a:cs typeface="Times New Roman"/>
                  <a:sym typeface="Times New Roman"/>
                </a:rPr>
                <a:t>01</a:t>
              </a:r>
              <a:endParaRPr sz="1867" b="1">
                <a:solidFill>
                  <a:schemeClr val="accent3"/>
                </a:solidFill>
                <a:latin typeface="Times New Roman"/>
                <a:ea typeface="Times New Roman"/>
                <a:cs typeface="Times New Roman"/>
                <a:sym typeface="Times New Roman"/>
              </a:endParaRPr>
            </a:p>
          </p:txBody>
        </p:sp>
        <p:sp>
          <p:nvSpPr>
            <p:cNvPr id="37901" name="Google Shape;136;p7"/>
            <p:cNvSpPr>
              <a:spLocks/>
            </p:cNvSpPr>
            <p:nvPr/>
          </p:nvSpPr>
          <p:spPr bwMode="auto">
            <a:xfrm flipH="1">
              <a:off x="5826068" y="2907487"/>
              <a:ext cx="359625" cy="420700"/>
            </a:xfrm>
            <a:custGeom>
              <a:avLst/>
              <a:gdLst>
                <a:gd name="T0" fmla="*/ 0 w 14385"/>
                <a:gd name="T1" fmla="*/ 2147483646 h 16828"/>
                <a:gd name="T2" fmla="*/ 2147483646 w 14385"/>
                <a:gd name="T3" fmla="*/ 0 h 16828"/>
                <a:gd name="T4" fmla="*/ 2147483646 w 14385"/>
                <a:gd name="T5" fmla="*/ 2147483646 h 16828"/>
                <a:gd name="T6" fmla="*/ 2147483646 w 14385"/>
                <a:gd name="T7" fmla="*/ 2147483646 h 16828"/>
                <a:gd name="T8" fmla="*/ 0 w 14385"/>
                <a:gd name="T9" fmla="*/ 2147483646 h 168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85" h="16828" extrusionOk="0">
                  <a:moveTo>
                    <a:pt x="0" y="4071"/>
                  </a:moveTo>
                  <a:lnTo>
                    <a:pt x="13843" y="0"/>
                  </a:lnTo>
                  <a:lnTo>
                    <a:pt x="14385" y="16828"/>
                  </a:lnTo>
                  <a:lnTo>
                    <a:pt x="2986" y="15471"/>
                  </a:lnTo>
                  <a:lnTo>
                    <a:pt x="0" y="407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Google Shape;137;p7"/>
            <p:cNvSpPr txBox="1"/>
            <p:nvPr/>
          </p:nvSpPr>
          <p:spPr>
            <a:xfrm>
              <a:off x="5608406" y="3015786"/>
              <a:ext cx="577594" cy="203603"/>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chemeClr val="accent3"/>
                  </a:solidFill>
                  <a:latin typeface="Times New Roman"/>
                  <a:ea typeface="Times New Roman"/>
                  <a:cs typeface="Times New Roman"/>
                  <a:sym typeface="Times New Roman"/>
                </a:rPr>
                <a:t>02</a:t>
              </a:r>
              <a:endParaRPr sz="1867">
                <a:solidFill>
                  <a:srgbClr val="000000"/>
                </a:solidFill>
                <a:latin typeface="Arial"/>
                <a:ea typeface="Arial"/>
                <a:cs typeface="Arial"/>
                <a:sym typeface="Arial"/>
              </a:endParaRPr>
            </a:p>
          </p:txBody>
        </p:sp>
        <p:sp>
          <p:nvSpPr>
            <p:cNvPr id="37903" name="Google Shape;138;p7"/>
            <p:cNvSpPr txBox="1">
              <a:spLocks noChangeArrowheads="1"/>
            </p:cNvSpPr>
            <p:nvPr/>
          </p:nvSpPr>
          <p:spPr bwMode="auto">
            <a:xfrm>
              <a:off x="6076756" y="2853856"/>
              <a:ext cx="1719999" cy="669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QUÁ ĐỘ</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a:p>
              <a:pPr algn="ctr">
                <a:lnSpc>
                  <a:spcPct val="100000"/>
                </a:lnSpc>
                <a:spcBef>
                  <a:spcPct val="0"/>
                </a:spcBef>
                <a:buClr>
                  <a:srgbClr val="000000"/>
                </a:buClr>
                <a:buSzPts val="1800"/>
                <a:buFontTx/>
                <a:buNone/>
              </a:pPr>
              <a:r>
                <a:rPr lang="en-US" altLang="en-US" sz="2600" b="1">
                  <a:solidFill>
                    <a:srgbClr val="C00000"/>
                  </a:solidFill>
                  <a:latin typeface="Times New Roman" panose="02020603050405020304" pitchFamily="18" charset="0"/>
                  <a:cs typeface="Times New Roman" panose="02020603050405020304" pitchFamily="18" charset="0"/>
                  <a:sym typeface="Times New Roman" panose="02020603050405020304" pitchFamily="18" charset="0"/>
                </a:rPr>
                <a:t>GIÁN TIẾP</a:t>
              </a:r>
              <a:endParaRPr lang="en-US" altLang="en-US" sz="2600">
                <a:solidFill>
                  <a:srgbClr val="C00000"/>
                </a:solidFill>
                <a:latin typeface="Arial" panose="020B0604020202020204" pitchFamily="34" charset="0"/>
                <a:cs typeface="Arial" panose="020B0604020202020204" pitchFamily="34" charset="0"/>
                <a:sym typeface="Arial" panose="020B0604020202020204" pitchFamily="34" charset="0"/>
              </a:endParaRPr>
            </a:p>
          </p:txBody>
        </p:sp>
        <p:sp>
          <p:nvSpPr>
            <p:cNvPr id="37904" name="Google Shape;139;p7"/>
            <p:cNvSpPr>
              <a:spLocks/>
            </p:cNvSpPr>
            <p:nvPr/>
          </p:nvSpPr>
          <p:spPr bwMode="auto">
            <a:xfrm>
              <a:off x="3567326" y="1099275"/>
              <a:ext cx="2069625" cy="705700"/>
            </a:xfrm>
            <a:custGeom>
              <a:avLst/>
              <a:gdLst>
                <a:gd name="T0" fmla="*/ 0 w 82785"/>
                <a:gd name="T1" fmla="*/ 2147483646 h 28228"/>
                <a:gd name="T2" fmla="*/ 2147483646 w 82785"/>
                <a:gd name="T3" fmla="*/ 0 h 28228"/>
                <a:gd name="T4" fmla="*/ 2147483646 w 82785"/>
                <a:gd name="T5" fmla="*/ 0 h 28228"/>
                <a:gd name="T6" fmla="*/ 0 60000 65536"/>
                <a:gd name="T7" fmla="*/ 0 60000 65536"/>
                <a:gd name="T8" fmla="*/ 0 60000 65536"/>
              </a:gdLst>
              <a:ahLst/>
              <a:cxnLst>
                <a:cxn ang="T6">
                  <a:pos x="T0" y="T1"/>
                </a:cxn>
                <a:cxn ang="T7">
                  <a:pos x="T2" y="T3"/>
                </a:cxn>
                <a:cxn ang="T8">
                  <a:pos x="T4" y="T5"/>
                </a:cxn>
              </a:cxnLst>
              <a:rect l="0" t="0" r="r" b="b"/>
              <a:pathLst>
                <a:path w="82785" h="28228" extrusionOk="0">
                  <a:moveTo>
                    <a:pt x="0" y="28228"/>
                  </a:moveTo>
                  <a:lnTo>
                    <a:pt x="20900" y="0"/>
                  </a:lnTo>
                  <a:lnTo>
                    <a:pt x="82785" y="0"/>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140" name="Google Shape;140;p7"/>
          <p:cNvSpPr txBox="1">
            <a:spLocks noChangeArrowheads="1"/>
          </p:cNvSpPr>
          <p:nvPr/>
        </p:nvSpPr>
        <p:spPr bwMode="auto">
          <a:xfrm>
            <a:off x="6386513" y="1871663"/>
            <a:ext cx="544512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solidFill>
                  <a:srgbClr val="000000"/>
                </a:solidFill>
                <a:latin typeface="Times New Roman" panose="02020603050405020304" pitchFamily="18" charset="0"/>
                <a:cs typeface="Times New Roman" panose="02020603050405020304" pitchFamily="18" charset="0"/>
                <a:sym typeface="Times New Roman" panose="02020603050405020304" pitchFamily="18" charset="0"/>
              </a:rPr>
              <a:t>Đi từ chủ nghĩa tư bản lên chủ nghĩa cộng sản đối với những nước đã trải qua chủ nghĩa tư bản phát triển</a:t>
            </a:r>
          </a:p>
        </p:txBody>
      </p:sp>
      <p:sp>
        <p:nvSpPr>
          <p:cNvPr id="141" name="Google Shape;141;p7"/>
          <p:cNvSpPr txBox="1">
            <a:spLocks noChangeArrowheads="1"/>
          </p:cNvSpPr>
          <p:nvPr/>
        </p:nvSpPr>
        <p:spPr bwMode="auto">
          <a:xfrm>
            <a:off x="6386513" y="4751388"/>
            <a:ext cx="544512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a:solidFill>
                  <a:srgbClr val="000000"/>
                </a:solidFill>
                <a:latin typeface="Times New Roman" panose="02020603050405020304" pitchFamily="18" charset="0"/>
                <a:cs typeface="Times New Roman" panose="02020603050405020304" pitchFamily="18" charset="0"/>
                <a:sym typeface="Times New Roman" panose="02020603050405020304" pitchFamily="18" charset="0"/>
              </a:rPr>
              <a:t>Đi từ chủ nghĩa tư bản lên chủ nghĩa cộng sản đối với những nước chưa trải qua chủ nghĩa tư bản phát triển</a:t>
            </a:r>
          </a:p>
        </p:txBody>
      </p:sp>
    </p:spTree>
    <p:extLst>
      <p:ext uri="{BB962C8B-B14F-4D97-AF65-F5344CB8AC3E}">
        <p14:creationId xmlns:p14="http://schemas.microsoft.com/office/powerpoint/2010/main" val="3624340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 calcmode="lin" valueType="num">
                                      <p:cBhvr additive="base">
                                        <p:cTn id="7" dur="1000"/>
                                        <p:tgtEl>
                                          <p:spTgt spid="129"/>
                                        </p:tgtEl>
                                        <p:attrNameLst>
                                          <p:attrName>ppt_w</p:attrName>
                                        </p:attrNameLst>
                                      </p:cBhvr>
                                      <p:tavLst>
                                        <p:tav tm="0">
                                          <p:val>
                                            <p:strVal val="0"/>
                                          </p:val>
                                        </p:tav>
                                        <p:tav tm="100000">
                                          <p:val>
                                            <p:strVal val="#ppt_w"/>
                                          </p:val>
                                        </p:tav>
                                      </p:tavLst>
                                    </p:anim>
                                    <p:anim calcmode="lin" valueType="num">
                                      <p:cBhvr additive="base">
                                        <p:cTn id="8" dur="1000"/>
                                        <p:tgtEl>
                                          <p:spTgt spid="129"/>
                                        </p:tgtEl>
                                        <p:attrNameLst>
                                          <p:attrName>ppt_h</p:attrName>
                                        </p:attrNameLst>
                                      </p:cBhvr>
                                      <p:tavLst>
                                        <p:tav tm="0">
                                          <p:val>
                                            <p:str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0"/>
                                        </p:tgtEl>
                                        <p:attrNameLst>
                                          <p:attrName>style.visibility</p:attrName>
                                        </p:attrNameLst>
                                      </p:cBhvr>
                                      <p:to>
                                        <p:strVal val="visible"/>
                                      </p:to>
                                    </p:set>
                                    <p:anim calcmode="lin" valueType="num">
                                      <p:cBhvr additive="base">
                                        <p:cTn id="13" dur="1000"/>
                                        <p:tgtEl>
                                          <p:spTgt spid="140"/>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41"/>
                                        </p:tgtEl>
                                        <p:attrNameLst>
                                          <p:attrName>style.visibility</p:attrName>
                                        </p:attrNameLst>
                                      </p:cBhvr>
                                      <p:to>
                                        <p:strVal val="visible"/>
                                      </p:to>
                                    </p:set>
                                    <p:anim calcmode="lin" valueType="num">
                                      <p:cBhvr additive="base">
                                        <p:cTn id="18" dur="1000"/>
                                        <p:tgtEl>
                                          <p:spTgt spid="1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Google Shape;165;p1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Google Shape;166;p10"/>
          <p:cNvSpPr>
            <a:spLocks noGrp="1"/>
          </p:cNvSpPr>
          <p:nvPr>
            <p:ph type="subTitle" idx="1"/>
          </p:nvPr>
        </p:nvSpPr>
        <p:spPr>
          <a:xfrm>
            <a:off x="192088" y="2125663"/>
            <a:ext cx="9217025" cy="2095500"/>
          </a:xfrm>
        </p:spPr>
        <p:txBody>
          <a:bodyPr lIns="121900" tIns="121900" rIns="121900" bIns="121900"/>
          <a:lstStyle/>
          <a:p>
            <a:pPr>
              <a:spcBef>
                <a:spcPct val="0"/>
              </a:spcBef>
              <a:spcAft>
                <a:spcPct val="0"/>
              </a:spcAft>
            </a:pPr>
            <a:r>
              <a:rPr lang="en-US" altLang="en-US" sz="2800" b="1" smtClean="0">
                <a:solidFill>
                  <a:srgbClr val="000000"/>
                </a:solidFill>
                <a:latin typeface="Times New Roman" panose="02020603050405020304" pitchFamily="18" charset="0"/>
                <a:cs typeface="Times New Roman" panose="02020603050405020304" pitchFamily="18" charset="0"/>
              </a:rPr>
              <a:t>Thực chất: </a:t>
            </a:r>
            <a:r>
              <a:rPr lang="en-US" altLang="en-US" sz="2800" smtClean="0">
                <a:solidFill>
                  <a:srgbClr val="000000"/>
                </a:solidFill>
                <a:latin typeface="Times New Roman" panose="02020603050405020304" pitchFamily="18" charset="0"/>
                <a:cs typeface="Times New Roman" panose="02020603050405020304" pitchFamily="18" charset="0"/>
              </a:rPr>
              <a:t>Là thời kỳ cải tạo cách mạng sâu sắc, triệt để xã hội TBCN trên tất cả các lĩnh vực kinh tế, chính trị, văn hóa, xã hội, xây dựng từng bước CSVC – KT và đời sống tinh thần của CNXH</a:t>
            </a:r>
            <a:endParaRPr lang="en-US" altLang="en-US" sz="3200" smtClean="0">
              <a:solidFill>
                <a:schemeClr val="tx1"/>
              </a:solidFill>
            </a:endParaRPr>
          </a:p>
        </p:txBody>
      </p:sp>
      <p:sp>
        <p:nvSpPr>
          <p:cNvPr id="39940" name="Google Shape;168;p10"/>
          <p:cNvSpPr txBox="1">
            <a:spLocks noChangeArrowheads="1"/>
          </p:cNvSpPr>
          <p:nvPr/>
        </p:nvSpPr>
        <p:spPr bwMode="auto">
          <a:xfrm>
            <a:off x="352425" y="261938"/>
            <a:ext cx="8047038" cy="141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0000FF"/>
                </a:solidFill>
                <a:latin typeface="Times New Roman" panose="02020603050405020304" pitchFamily="18" charset="0"/>
                <a:cs typeface="Times New Roman" panose="02020603050405020304" pitchFamily="18" charset="0"/>
              </a:rPr>
              <a:t>c. </a:t>
            </a:r>
            <a:r>
              <a:rPr lang="en-US" b="1" i="1">
                <a:solidFill>
                  <a:srgbClr val="0000FF"/>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0000FF"/>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2646550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66"/>
                                        </p:tgtEl>
                                        <p:attrNameLst>
                                          <p:attrName>style.visibility</p:attrName>
                                        </p:attrNameLst>
                                      </p:cBhvr>
                                      <p:to>
                                        <p:strVal val="visible"/>
                                      </p:to>
                                    </p:set>
                                    <p:anim calcmode="lin" valueType="num">
                                      <p:cBhvr additive="base">
                                        <p:cTn id="7" dur="1000"/>
                                        <p:tgtEl>
                                          <p:spTgt spid="16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oogle Shape;165;p1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Google Shape;166;p10"/>
          <p:cNvSpPr>
            <a:spLocks noGrp="1"/>
          </p:cNvSpPr>
          <p:nvPr>
            <p:ph type="subTitle" idx="1"/>
          </p:nvPr>
        </p:nvSpPr>
        <p:spPr>
          <a:xfrm>
            <a:off x="192088" y="2125663"/>
            <a:ext cx="9217025" cy="2095500"/>
          </a:xfrm>
        </p:spPr>
        <p:txBody>
          <a:bodyPr lIns="121900" tIns="121900" rIns="121900" bIns="121900"/>
          <a:lstStyle/>
          <a:p>
            <a:pPr>
              <a:spcBef>
                <a:spcPct val="0"/>
              </a:spcBef>
              <a:spcAft>
                <a:spcPct val="0"/>
              </a:spcAft>
            </a:pPr>
            <a:r>
              <a:rPr lang="en-US" altLang="en-US" sz="3200" smtClean="0">
                <a:solidFill>
                  <a:srgbClr val="000000"/>
                </a:solidFill>
                <a:latin typeface="Times New Roman" panose="02020603050405020304" pitchFamily="18" charset="0"/>
                <a:cs typeface="Times New Roman" panose="02020603050405020304" pitchFamily="18" charset="0"/>
              </a:rPr>
              <a:t>Kinh tế: Tồn tại nền KT nhiều thành phần kinh tế, trong đó có thành phần kinh tế đối lập</a:t>
            </a:r>
            <a:endParaRPr lang="en-US" altLang="en-US" sz="3200" smtClean="0">
              <a:solidFill>
                <a:schemeClr val="tx1"/>
              </a:solidFill>
            </a:endParaRPr>
          </a:p>
        </p:txBody>
      </p:sp>
      <p:sp>
        <p:nvSpPr>
          <p:cNvPr id="5" name="Google Shape;168;p10"/>
          <p:cNvSpPr txBox="1">
            <a:spLocks noChangeArrowheads="1"/>
          </p:cNvSpPr>
          <p:nvPr/>
        </p:nvSpPr>
        <p:spPr bwMode="auto">
          <a:xfrm>
            <a:off x="352425" y="261938"/>
            <a:ext cx="8047038" cy="141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0000FF"/>
                </a:solidFill>
                <a:latin typeface="Times New Roman" panose="02020603050405020304" pitchFamily="18" charset="0"/>
                <a:cs typeface="Times New Roman" panose="02020603050405020304" pitchFamily="18" charset="0"/>
              </a:rPr>
              <a:t>c. </a:t>
            </a:r>
            <a:r>
              <a:rPr lang="en-US" b="1" i="1">
                <a:solidFill>
                  <a:srgbClr val="0000FF"/>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0000FF"/>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33822537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66"/>
                                        </p:tgtEl>
                                        <p:attrNameLst>
                                          <p:attrName>style.visibility</p:attrName>
                                        </p:attrNameLst>
                                      </p:cBhvr>
                                      <p:to>
                                        <p:strVal val="visible"/>
                                      </p:to>
                                    </p:set>
                                    <p:anim calcmode="lin" valueType="num">
                                      <p:cBhvr additive="base">
                                        <p:cTn id="7" dur="1000"/>
                                        <p:tgtEl>
                                          <p:spTgt spid="16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endParaRPr lang="en-US" altLang="en-US" smtClean="0"/>
          </a:p>
        </p:txBody>
      </p:sp>
      <p:sp>
        <p:nvSpPr>
          <p:cNvPr id="44035" name="Content Placeholder 2"/>
          <p:cNvSpPr>
            <a:spLocks noGrp="1"/>
          </p:cNvSpPr>
          <p:nvPr>
            <p:ph idx="1"/>
          </p:nvPr>
        </p:nvSpPr>
        <p:spPr/>
        <p:txBody>
          <a:bodyPr/>
          <a:lstStyle/>
          <a:p>
            <a:endParaRPr lang="en-US" altLang="en-US" smtClean="0"/>
          </a:p>
        </p:txBody>
      </p:sp>
      <p:pic>
        <p:nvPicPr>
          <p:cNvPr id="44036" name="Picture 2" descr="http://media1.reatimes.vn/upload/RNyNCf85pvmMArDPs0HPdw/files/2020/05/2105/carg%20trung%20bin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288" y="188913"/>
            <a:ext cx="667543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4"/>
          <p:cNvSpPr>
            <a:spLocks noChangeArrowheads="1"/>
          </p:cNvSpPr>
          <p:nvPr/>
        </p:nvSpPr>
        <p:spPr bwMode="auto">
          <a:xfrm>
            <a:off x="334963" y="5446713"/>
            <a:ext cx="6096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n-US" sz="1800" i="1">
                <a:solidFill>
                  <a:srgbClr val="222222"/>
                </a:solidFill>
                <a:latin typeface="Arial" panose="020B0604020202020204" pitchFamily="34" charset="0"/>
              </a:rPr>
              <a:t>Tốc độ tang trưởng doanh thu trung bình theo khu vực kinh tế của Bảng xếp hạng FAST500 năm 2020</a:t>
            </a:r>
            <a:endParaRPr lang="en-US" altLang="en-US" sz="1800">
              <a:latin typeface="Arial" panose="020B0604020202020204" pitchFamily="34" charset="0"/>
            </a:endParaRPr>
          </a:p>
        </p:txBody>
      </p:sp>
      <p:pic>
        <p:nvPicPr>
          <p:cNvPr id="44038" name="Picture 8" descr="11 sự thật thú vị về các doanh nghiệp nổi tiếng trên thế giới - MBA Andrews  Viet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725" y="188913"/>
            <a:ext cx="5305425" cy="576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7983109"/>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Google Shape;165;p1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6" name="Google Shape;166;p10"/>
          <p:cNvSpPr>
            <a:spLocks noGrp="1"/>
          </p:cNvSpPr>
          <p:nvPr>
            <p:ph type="subTitle" idx="1"/>
          </p:nvPr>
        </p:nvSpPr>
        <p:spPr>
          <a:xfrm>
            <a:off x="192088" y="2125663"/>
            <a:ext cx="9217025" cy="2095500"/>
          </a:xfrm>
        </p:spPr>
        <p:txBody>
          <a:bodyPr lIns="121900" tIns="121900" rIns="121900" bIns="121900"/>
          <a:lstStyle/>
          <a:p>
            <a:pPr>
              <a:spcBef>
                <a:spcPct val="0"/>
              </a:spcBef>
              <a:spcAft>
                <a:spcPct val="0"/>
              </a:spcAft>
            </a:pPr>
            <a:r>
              <a:rPr lang="en-US" altLang="en-US" sz="2800" smtClean="0">
                <a:solidFill>
                  <a:srgbClr val="000000"/>
                </a:solidFill>
                <a:latin typeface="Times New Roman" panose="02020603050405020304" pitchFamily="18" charset="0"/>
                <a:cs typeface="Times New Roman" panose="02020603050405020304" pitchFamily="18" charset="0"/>
              </a:rPr>
              <a:t>Chính trị: GCCN nắm và sử dụng quyền lực nhà nước trấn áp GCTS, tiến hành xây dựng xã hội không giai cấp ( GCCN đã trở thành GC cầm quyền)</a:t>
            </a:r>
            <a:endParaRPr lang="en-US" altLang="en-US" sz="2800" smtClean="0">
              <a:solidFill>
                <a:schemeClr val="tx1"/>
              </a:solidFill>
              <a:latin typeface="Times New Roman" panose="02020603050405020304" pitchFamily="18" charset="0"/>
              <a:cs typeface="Times New Roman" panose="02020603050405020304" pitchFamily="18" charset="0"/>
            </a:endParaRPr>
          </a:p>
        </p:txBody>
      </p:sp>
      <p:sp>
        <p:nvSpPr>
          <p:cNvPr id="5" name="Google Shape;168;p10"/>
          <p:cNvSpPr txBox="1">
            <a:spLocks noChangeArrowheads="1"/>
          </p:cNvSpPr>
          <p:nvPr/>
        </p:nvSpPr>
        <p:spPr bwMode="auto">
          <a:xfrm>
            <a:off x="352425" y="261938"/>
            <a:ext cx="8047038" cy="1414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0000FF"/>
                </a:solidFill>
                <a:latin typeface="Times New Roman" panose="02020603050405020304" pitchFamily="18" charset="0"/>
                <a:cs typeface="Times New Roman" panose="02020603050405020304" pitchFamily="18" charset="0"/>
              </a:rPr>
              <a:t>c. </a:t>
            </a:r>
            <a:r>
              <a:rPr lang="en-US" b="1" i="1">
                <a:solidFill>
                  <a:srgbClr val="0000FF"/>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0000FF"/>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17518869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166"/>
                                        </p:tgtEl>
                                        <p:attrNameLst>
                                          <p:attrName>style.visibility</p:attrName>
                                        </p:attrNameLst>
                                      </p:cBhvr>
                                      <p:to>
                                        <p:strVal val="visible"/>
                                      </p:to>
                                    </p:set>
                                    <p:anim calcmode="lin" valueType="num">
                                      <p:cBhvr additive="base">
                                        <p:cTn id="7" dur="1000"/>
                                        <p:tgtEl>
                                          <p:spTgt spid="16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7107" name="Title 1"/>
          <p:cNvSpPr>
            <a:spLocks noGrp="1"/>
          </p:cNvSpPr>
          <p:nvPr>
            <p:ph type="title"/>
          </p:nvPr>
        </p:nvSpPr>
        <p:spPr>
          <a:xfrm>
            <a:off x="838200" y="620713"/>
            <a:ext cx="7129463" cy="1069975"/>
          </a:xfrm>
        </p:spPr>
        <p:txBody>
          <a:bodyPr>
            <a:normAutofit/>
          </a:bodyPr>
          <a:lstStyle/>
          <a:p>
            <a:pPr algn="ctr"/>
            <a:r>
              <a:rPr lang="en-US" altLang="en-US" sz="2400" b="1" smtClean="0">
                <a:solidFill>
                  <a:srgbClr val="5548F8"/>
                </a:solidFill>
                <a:latin typeface="Times New Roman" panose="02020603050405020304" pitchFamily="18" charset="0"/>
                <a:cs typeface="Times New Roman" panose="02020603050405020304" pitchFamily="18" charset="0"/>
              </a:rPr>
              <a:t>	</a:t>
            </a:r>
            <a:endParaRPr lang="en-US" altLang="en-US" sz="2400" smtClean="0"/>
          </a:p>
        </p:txBody>
      </p:sp>
      <p:sp>
        <p:nvSpPr>
          <p:cNvPr id="4" name="Google Shape;168;p10"/>
          <p:cNvSpPr txBox="1">
            <a:spLocks noChangeArrowheads="1"/>
          </p:cNvSpPr>
          <p:nvPr/>
        </p:nvSpPr>
        <p:spPr bwMode="auto">
          <a:xfrm>
            <a:off x="352424" y="261938"/>
            <a:ext cx="11504375" cy="102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b="1" i="1" smtClean="0">
                <a:solidFill>
                  <a:srgbClr val="C00000"/>
                </a:solidFill>
                <a:latin typeface="Times New Roman" panose="02020603050405020304" pitchFamily="18" charset="0"/>
                <a:cs typeface="Times New Roman" panose="02020603050405020304" pitchFamily="18" charset="0"/>
              </a:rPr>
              <a:t>c. </a:t>
            </a:r>
            <a:r>
              <a:rPr lang="en-US" b="1" i="1">
                <a:solidFill>
                  <a:srgbClr val="C00000"/>
                </a:solidFill>
                <a:latin typeface="Times New Roman" panose="02020603050405020304" pitchFamily="18" charset="0"/>
                <a:cs typeface="Times New Roman" panose="02020603050405020304" pitchFamily="18" charset="0"/>
              </a:rPr>
              <a:t>Sự phát triển của hình thái kinh tế - xã hội cộng sản chủ nghĩa</a:t>
            </a:r>
            <a:endParaRPr lang="en-US">
              <a:solidFill>
                <a:srgbClr val="C00000"/>
              </a:solidFill>
              <a:latin typeface="Times New Roman" panose="02020603050405020304" pitchFamily="18" charset="0"/>
              <a:cs typeface="Times New Roman" panose="02020603050405020304" pitchFamily="18" charset="0"/>
            </a:endParaRPr>
          </a:p>
          <a:p>
            <a:pPr>
              <a:buNone/>
            </a:pPr>
            <a:endParaRPr lang="en-US"/>
          </a:p>
        </p:txBody>
      </p:sp>
    </p:spTree>
    <p:extLst>
      <p:ext uri="{BB962C8B-B14F-4D97-AF65-F5344CB8AC3E}">
        <p14:creationId xmlns:p14="http://schemas.microsoft.com/office/powerpoint/2010/main" val="1368661892"/>
      </p:ext>
    </p:extLst>
  </p:cSld>
  <p:clrMapOvr>
    <a:masterClrMapping/>
  </p:clrMapOvr>
  <p:transition spd="slow">
    <p:circl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Google Shape;118;p6" descr="Background pattern&#10;&#10;Description automatically generated"/>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75" y="0"/>
            <a:ext cx="12150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 name="Google Shape;119;p6"/>
          <p:cNvSpPr/>
          <p:nvPr/>
        </p:nvSpPr>
        <p:spPr>
          <a:xfrm rot="5400000" flipH="1">
            <a:off x="-2628107" y="2628107"/>
            <a:ext cx="6862763" cy="1606550"/>
          </a:xfrm>
          <a:prstGeom prst="flowChartManualInput">
            <a:avLst/>
          </a:prstGeom>
          <a:solidFill>
            <a:srgbClr val="C00000"/>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120" name="Google Shape;120;p6"/>
          <p:cNvSpPr txBox="1">
            <a:spLocks noGrp="1"/>
          </p:cNvSpPr>
          <p:nvPr>
            <p:ph type="body" idx="1"/>
          </p:nvPr>
        </p:nvSpPr>
        <p:spPr>
          <a:xfrm>
            <a:off x="2678113" y="1827213"/>
            <a:ext cx="8482012" cy="4137025"/>
          </a:xfrm>
        </p:spPr>
        <p:txBody>
          <a:bodyPr lIns="121900" tIns="121900" rIns="121900" bIns="121900"/>
          <a:lstStyle/>
          <a:p>
            <a:pPr algn="just">
              <a:lnSpc>
                <a:spcPct val="100000"/>
              </a:lnSpc>
              <a:spcBef>
                <a:spcPct val="20000"/>
              </a:spcBef>
              <a:buClr>
                <a:schemeClr val="hlink"/>
              </a:buClr>
              <a:buFont typeface="Arial" panose="020B0604020202020204" pitchFamily="34" charset="0"/>
              <a:buNone/>
              <a:defRPr/>
            </a:pPr>
            <a:r>
              <a:rPr lang="en-US" altLang="en-US" smtClean="0">
                <a:latin typeface="Times New Roman" panose="02020603050405020304" pitchFamily="18" charset="0"/>
                <a:cs typeface="Times New Roman" panose="02020603050405020304" pitchFamily="18" charset="0"/>
              </a:rPr>
              <a:t>	“ </a:t>
            </a:r>
            <a:r>
              <a:rPr lang="en-US" altLang="en-US" i="1">
                <a:latin typeface="Times New Roman" panose="02020603050405020304" pitchFamily="18" charset="0"/>
                <a:cs typeface="Times New Roman" panose="02020603050405020304" pitchFamily="18" charset="0"/>
              </a:rPr>
              <a:t>Con đường đi lên của nước ta là sự phát triển quá độ lên CNXH bỏ qua chế độ TBCN, tức là bỏ qua việc xác lập vị trí thống trị của quan hệ sản xuất và kiến trúc thượng tầng TBCN chủ nghĩa, nhưng tiếp thu, kế thừa những thành tựu mà nhân loại đã đạt được dưới chế độ TBCN…”</a:t>
            </a:r>
          </a:p>
          <a:p>
            <a:pPr algn="just">
              <a:lnSpc>
                <a:spcPct val="100000"/>
              </a:lnSpc>
              <a:spcBef>
                <a:spcPct val="20000"/>
              </a:spcBef>
              <a:buClr>
                <a:schemeClr val="hlink"/>
              </a:buClr>
              <a:buFont typeface="Arial" panose="020B0604020202020204" pitchFamily="34" charset="0"/>
              <a:buNone/>
              <a:defRPr/>
            </a:pPr>
            <a:r>
              <a:rPr lang="en-US" altLang="en-US" b="1" smtClean="0">
                <a:solidFill>
                  <a:srgbClr val="0000FF"/>
                </a:solidFill>
                <a:latin typeface="Times New Roman" panose="02020603050405020304" pitchFamily="18" charset="0"/>
                <a:cs typeface="Times New Roman" panose="02020603050405020304" pitchFamily="18" charset="0"/>
              </a:rPr>
              <a:t>                                             Văn </a:t>
            </a:r>
            <a:r>
              <a:rPr lang="en-US" altLang="en-US" b="1">
                <a:solidFill>
                  <a:srgbClr val="0000FF"/>
                </a:solidFill>
                <a:latin typeface="Times New Roman" panose="02020603050405020304" pitchFamily="18" charset="0"/>
                <a:cs typeface="Times New Roman" panose="02020603050405020304" pitchFamily="18" charset="0"/>
              </a:rPr>
              <a:t>kiện đại hội IX</a:t>
            </a:r>
          </a:p>
          <a:p>
            <a:pPr marL="203195" indent="0" algn="just">
              <a:buFont typeface="Arial" panose="020B0604020202020204" pitchFamily="34" charset="0"/>
              <a:buNone/>
              <a:defRPr/>
            </a:pPr>
            <a:endParaRPr lang="en-US" altLang="en-US"/>
          </a:p>
        </p:txBody>
      </p:sp>
      <p:sp>
        <p:nvSpPr>
          <p:cNvPr id="121" name="Google Shape;121;p6"/>
          <p:cNvSpPr txBox="1">
            <a:spLocks noGrp="1"/>
          </p:cNvSpPr>
          <p:nvPr>
            <p:ph type="title"/>
          </p:nvPr>
        </p:nvSpPr>
        <p:spPr>
          <a:xfrm rot="16200000">
            <a:off x="-2689225" y="3022600"/>
            <a:ext cx="6867526" cy="812800"/>
          </a:xfrm>
        </p:spPr>
        <p:txBody>
          <a:bodyPr lIns="121900" tIns="121900" rIns="121900" bIns="121900"/>
          <a:lstStyle/>
          <a:p>
            <a:pPr>
              <a:defRPr/>
            </a:pPr>
            <a:r>
              <a:rPr lang="en-US" altLang="en-US" b="1" smtClean="0">
                <a:solidFill>
                  <a:schemeClr val="accent4">
                    <a:lumMod val="40000"/>
                    <a:lumOff val="60000"/>
                  </a:schemeClr>
                </a:solidFill>
                <a:latin typeface="Times New Roman" panose="02020603050405020304" pitchFamily="18" charset="0"/>
                <a:cs typeface="Times New Roman" panose="02020603050405020304" pitchFamily="18" charset="0"/>
              </a:rPr>
              <a:t> </a:t>
            </a:r>
            <a:r>
              <a:rPr lang="en-US" altLang="en-US" b="1">
                <a:solidFill>
                  <a:schemeClr val="accent4">
                    <a:lumMod val="40000"/>
                    <a:lumOff val="60000"/>
                  </a:schemeClr>
                </a:solidFill>
                <a:latin typeface="Times New Roman" panose="02020603050405020304" pitchFamily="18" charset="0"/>
                <a:cs typeface="Times New Roman" panose="02020603050405020304" pitchFamily="18" charset="0"/>
              </a:rPr>
              <a:t>Đặc điểm quá độ lên CNXH ở VN là bỏ qua chế độ TBCN</a:t>
            </a:r>
            <a:r>
              <a:rPr lang="en-US" altLang="en-US" b="1">
                <a:solidFill>
                  <a:schemeClr val="accent4">
                    <a:lumMod val="20000"/>
                    <a:lumOff val="80000"/>
                  </a:schemeClr>
                </a:solidFill>
                <a:latin typeface="Times New Roman" panose="02020603050405020304" pitchFamily="18" charset="0"/>
                <a:cs typeface="Times New Roman" panose="02020603050405020304" pitchFamily="18" charset="0"/>
              </a:rPr>
              <a:t/>
            </a:r>
            <a:br>
              <a:rPr lang="en-US" altLang="en-US" b="1">
                <a:solidFill>
                  <a:schemeClr val="accent4">
                    <a:lumMod val="20000"/>
                    <a:lumOff val="80000"/>
                  </a:schemeClr>
                </a:solidFill>
                <a:latin typeface="Times New Roman" panose="02020603050405020304" pitchFamily="18" charset="0"/>
                <a:cs typeface="Times New Roman" panose="02020603050405020304" pitchFamily="18" charset="0"/>
              </a:rPr>
            </a:br>
            <a:endParaRPr>
              <a:solidFill>
                <a:schemeClr val="accent4">
                  <a:lumMod val="20000"/>
                  <a:lumOff val="80000"/>
                </a:schemeClr>
              </a:solidFill>
            </a:endParaRPr>
          </a:p>
        </p:txBody>
      </p:sp>
      <p:sp>
        <p:nvSpPr>
          <p:cNvPr id="122" name="Google Shape;122;p6"/>
          <p:cNvSpPr txBox="1">
            <a:spLocks noChangeArrowheads="1"/>
          </p:cNvSpPr>
          <p:nvPr/>
        </p:nvSpPr>
        <p:spPr bwMode="auto">
          <a:xfrm>
            <a:off x="2552700" y="676275"/>
            <a:ext cx="87344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60933" rIns="121900" bIns="60933">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Clr>
                <a:srgbClr val="000000"/>
              </a:buClr>
              <a:buSzPts val="2400"/>
              <a:buFontTx/>
              <a:buNone/>
            </a:pPr>
            <a:r>
              <a:rPr lang="en-US" altLang="en-US" sz="3200" b="1">
                <a:solidFill>
                  <a:srgbClr val="C9403B"/>
                </a:solidFill>
                <a:latin typeface="Times New Roman" panose="02020603050405020304" pitchFamily="18" charset="0"/>
                <a:cs typeface="Times New Roman" panose="02020603050405020304" pitchFamily="18" charset="0"/>
                <a:sym typeface="Times New Roman" panose="02020603050405020304" pitchFamily="18" charset="0"/>
              </a:rPr>
              <a:t>THỜI KỲ QUÁ ĐỘ LÊN CHỦ NGHĨA XÃ HỘI</a:t>
            </a:r>
            <a:endParaRPr lang="en-US" altLang="en-US" sz="18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16922958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1000"/>
                                        <p:tgtEl>
                                          <p:spTgt spid="122"/>
                                        </p:tgtEl>
                                        <p:attrNameLst>
                                          <p:attrName>ppt_y</p:attrName>
                                        </p:attrNameLst>
                                      </p:cBhvr>
                                      <p:tavLst>
                                        <p:tav tm="0">
                                          <p:val>
                                            <p:strVal val="#ppt_y-1"/>
                                          </p:val>
                                        </p:tav>
                                        <p:tav tm="100000">
                                          <p:val>
                                            <p:strVal val="#ppt_y"/>
                                          </p:val>
                                        </p:tav>
                                      </p:tavLst>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nodeType="clickEffect">
                                  <p:stCondLst>
                                    <p:cond delay="0"/>
                                  </p:stCondLst>
                                  <p:childTnLst>
                                    <p:set>
                                      <p:cBhvr>
                                        <p:cTn id="11" dur="1" fill="hold">
                                          <p:stCondLst>
                                            <p:cond delay="0"/>
                                          </p:stCondLst>
                                        </p:cTn>
                                        <p:tgtEl>
                                          <p:spTgt spid="120"/>
                                        </p:tgtEl>
                                        <p:attrNameLst>
                                          <p:attrName>style.visibility</p:attrName>
                                        </p:attrNameLst>
                                      </p:cBhvr>
                                      <p:to>
                                        <p:strVal val="visible"/>
                                      </p:to>
                                    </p:set>
                                    <p:anim calcmode="lin" valueType="num">
                                      <p:cBhvr additive="base">
                                        <p:cTn id="12" dur="1000"/>
                                        <p:tgtEl>
                                          <p:spTgt spid="12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0" name="Google Shape;220;p16"/>
          <p:cNvGrpSpPr>
            <a:grpSpLocks/>
          </p:cNvGrpSpPr>
          <p:nvPr/>
        </p:nvGrpSpPr>
        <p:grpSpPr bwMode="auto">
          <a:xfrm>
            <a:off x="1843088" y="738188"/>
            <a:ext cx="10085387" cy="5930900"/>
            <a:chOff x="1983954" y="554025"/>
            <a:chExt cx="6934886" cy="4447995"/>
          </a:xfrm>
        </p:grpSpPr>
        <p:sp>
          <p:nvSpPr>
            <p:cNvPr id="55306" name="Google Shape;221;p16"/>
            <p:cNvSpPr>
              <a:spLocks/>
            </p:cNvSpPr>
            <p:nvPr/>
          </p:nvSpPr>
          <p:spPr bwMode="auto">
            <a:xfrm>
              <a:off x="1993254" y="1877500"/>
              <a:ext cx="2172055" cy="1090505"/>
            </a:xfrm>
            <a:custGeom>
              <a:avLst/>
              <a:gdLst>
                <a:gd name="T0" fmla="*/ 2147483646 w 45600"/>
                <a:gd name="T1" fmla="*/ 0 h 24700"/>
                <a:gd name="T2" fmla="*/ 2147483646 w 45600"/>
                <a:gd name="T3" fmla="*/ 0 h 24700"/>
                <a:gd name="T4" fmla="*/ 2147483646 w 45600"/>
                <a:gd name="T5" fmla="*/ 2147483646 h 24700"/>
                <a:gd name="T6" fmla="*/ 2147483646 w 45600"/>
                <a:gd name="T7" fmla="*/ 2147483646 h 24700"/>
                <a:gd name="T8" fmla="*/ 0 w 45600"/>
                <a:gd name="T9" fmla="*/ 2147483646 h 24700"/>
                <a:gd name="T10" fmla="*/ 2147483646 w 45600"/>
                <a:gd name="T11" fmla="*/ 0 h 247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600" h="24700" extrusionOk="0">
                  <a:moveTo>
                    <a:pt x="1358" y="0"/>
                  </a:moveTo>
                  <a:lnTo>
                    <a:pt x="5429" y="0"/>
                  </a:lnTo>
                  <a:lnTo>
                    <a:pt x="43700" y="1900"/>
                  </a:lnTo>
                  <a:lnTo>
                    <a:pt x="45600" y="24700"/>
                  </a:lnTo>
                  <a:lnTo>
                    <a:pt x="0" y="24157"/>
                  </a:lnTo>
                  <a:lnTo>
                    <a:pt x="1358" y="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5307" name="Google Shape;222;p16"/>
            <p:cNvSpPr txBox="1">
              <a:spLocks noChangeArrowheads="1"/>
            </p:cNvSpPr>
            <p:nvPr/>
          </p:nvSpPr>
          <p:spPr bwMode="auto">
            <a:xfrm>
              <a:off x="5337301" y="554025"/>
              <a:ext cx="3217475" cy="10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20000"/>
                </a:spcBef>
                <a:buClr>
                  <a:schemeClr val="hlink"/>
                </a:buClr>
                <a:buFontTx/>
                <a:buNone/>
              </a:pPr>
              <a:r>
                <a:rPr lang="en-US" altLang="en-US" sz="2400">
                  <a:latin typeface="Times New Roman" panose="02020603050405020304" pitchFamily="18" charset="0"/>
                  <a:cs typeface="Times New Roman" panose="02020603050405020304" pitchFamily="18" charset="0"/>
                </a:rPr>
                <a:t>Là con đường cách mạng tất yếu khách quan</a:t>
              </a:r>
            </a:p>
          </p:txBody>
        </p:sp>
        <p:sp>
          <p:nvSpPr>
            <p:cNvPr id="224" name="Google Shape;224;p16"/>
            <p:cNvSpPr txBox="1"/>
            <p:nvPr/>
          </p:nvSpPr>
          <p:spPr>
            <a:xfrm>
              <a:off x="4577577" y="1036208"/>
              <a:ext cx="578544" cy="203589"/>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rgbClr val="C00000"/>
                  </a:solidFill>
                  <a:latin typeface="Times New Roman"/>
                  <a:ea typeface="Times New Roman"/>
                  <a:cs typeface="Times New Roman"/>
                  <a:sym typeface="Times New Roman"/>
                </a:rPr>
                <a:t>01</a:t>
              </a:r>
              <a:endParaRPr sz="1867" b="1">
                <a:solidFill>
                  <a:srgbClr val="C00000"/>
                </a:solidFill>
                <a:latin typeface="Times New Roman"/>
                <a:ea typeface="Times New Roman"/>
                <a:cs typeface="Times New Roman"/>
                <a:sym typeface="Times New Roman"/>
              </a:endParaRPr>
            </a:p>
          </p:txBody>
        </p:sp>
        <p:sp>
          <p:nvSpPr>
            <p:cNvPr id="226" name="Google Shape;226;p16"/>
            <p:cNvSpPr txBox="1"/>
            <p:nvPr/>
          </p:nvSpPr>
          <p:spPr>
            <a:xfrm>
              <a:off x="4461869" y="1925569"/>
              <a:ext cx="467202" cy="270261"/>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rgbClr val="C00000"/>
                  </a:solidFill>
                  <a:latin typeface="Times New Roman"/>
                  <a:ea typeface="Times New Roman"/>
                  <a:cs typeface="Times New Roman"/>
                  <a:sym typeface="Times New Roman"/>
                </a:rPr>
                <a:t>02</a:t>
              </a:r>
              <a:endParaRPr sz="1867" b="1">
                <a:solidFill>
                  <a:srgbClr val="C00000"/>
                </a:solidFill>
                <a:latin typeface="Times New Roman"/>
                <a:ea typeface="Times New Roman"/>
                <a:cs typeface="Times New Roman"/>
                <a:sym typeface="Times New Roman"/>
              </a:endParaRPr>
            </a:p>
          </p:txBody>
        </p:sp>
        <p:sp>
          <p:nvSpPr>
            <p:cNvPr id="228" name="Google Shape;228;p16"/>
            <p:cNvSpPr txBox="1"/>
            <p:nvPr/>
          </p:nvSpPr>
          <p:spPr>
            <a:xfrm>
              <a:off x="4825369" y="4516265"/>
              <a:ext cx="577453" cy="148822"/>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rgbClr val="C00000"/>
                  </a:solidFill>
                  <a:latin typeface="Times New Roman"/>
                  <a:ea typeface="Times New Roman"/>
                  <a:cs typeface="Times New Roman"/>
                  <a:sym typeface="Times New Roman"/>
                </a:rPr>
                <a:t>03</a:t>
              </a:r>
              <a:endParaRPr sz="1867" b="1">
                <a:solidFill>
                  <a:srgbClr val="C00000"/>
                </a:solidFill>
                <a:latin typeface="Times New Roman"/>
                <a:ea typeface="Times New Roman"/>
                <a:cs typeface="Times New Roman"/>
                <a:sym typeface="Times New Roman"/>
              </a:endParaRPr>
            </a:p>
          </p:txBody>
        </p:sp>
        <p:sp>
          <p:nvSpPr>
            <p:cNvPr id="55311" name="Google Shape;229;p16"/>
            <p:cNvSpPr>
              <a:spLocks/>
            </p:cNvSpPr>
            <p:nvPr/>
          </p:nvSpPr>
          <p:spPr bwMode="auto">
            <a:xfrm>
              <a:off x="3624604" y="1099275"/>
              <a:ext cx="1184412" cy="705700"/>
            </a:xfrm>
            <a:custGeom>
              <a:avLst/>
              <a:gdLst>
                <a:gd name="T0" fmla="*/ 0 w 82785"/>
                <a:gd name="T1" fmla="*/ 2147483646 h 28228"/>
                <a:gd name="T2" fmla="*/ 2147483646 w 82785"/>
                <a:gd name="T3" fmla="*/ 0 h 28228"/>
                <a:gd name="T4" fmla="*/ 2147483646 w 82785"/>
                <a:gd name="T5" fmla="*/ 0 h 28228"/>
                <a:gd name="T6" fmla="*/ 0 60000 65536"/>
                <a:gd name="T7" fmla="*/ 0 60000 65536"/>
                <a:gd name="T8" fmla="*/ 0 60000 65536"/>
              </a:gdLst>
              <a:ahLst/>
              <a:cxnLst>
                <a:cxn ang="T6">
                  <a:pos x="T0" y="T1"/>
                </a:cxn>
                <a:cxn ang="T7">
                  <a:pos x="T2" y="T3"/>
                </a:cxn>
                <a:cxn ang="T8">
                  <a:pos x="T4" y="T5"/>
                </a:cxn>
              </a:cxnLst>
              <a:rect l="0" t="0" r="r" b="b"/>
              <a:pathLst>
                <a:path w="82785" h="28228" extrusionOk="0">
                  <a:moveTo>
                    <a:pt x="0" y="28228"/>
                  </a:moveTo>
                  <a:lnTo>
                    <a:pt x="20900" y="0"/>
                  </a:lnTo>
                  <a:lnTo>
                    <a:pt x="82785" y="0"/>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312" name="Google Shape;230;p16"/>
            <p:cNvSpPr>
              <a:spLocks/>
            </p:cNvSpPr>
            <p:nvPr/>
          </p:nvSpPr>
          <p:spPr bwMode="auto">
            <a:xfrm>
              <a:off x="3577957" y="3088148"/>
              <a:ext cx="1368799" cy="1697848"/>
            </a:xfrm>
            <a:custGeom>
              <a:avLst/>
              <a:gdLst>
                <a:gd name="T0" fmla="*/ 0 w 88213"/>
                <a:gd name="T1" fmla="*/ 0 h 45600"/>
                <a:gd name="T2" fmla="*/ 2147483646 w 88213"/>
                <a:gd name="T3" fmla="*/ 2147483646 h 45600"/>
                <a:gd name="T4" fmla="*/ 2147483646 w 88213"/>
                <a:gd name="T5" fmla="*/ 2147483646 h 45600"/>
                <a:gd name="T6" fmla="*/ 0 60000 65536"/>
                <a:gd name="T7" fmla="*/ 0 60000 65536"/>
                <a:gd name="T8" fmla="*/ 0 60000 65536"/>
              </a:gdLst>
              <a:ahLst/>
              <a:cxnLst>
                <a:cxn ang="T6">
                  <a:pos x="T0" y="T1"/>
                </a:cxn>
                <a:cxn ang="T7">
                  <a:pos x="T2" y="T3"/>
                </a:cxn>
                <a:cxn ang="T8">
                  <a:pos x="T4" y="T5"/>
                </a:cxn>
              </a:cxnLst>
              <a:rect l="0" t="0" r="r" b="b"/>
              <a:pathLst>
                <a:path w="88213" h="45600" extrusionOk="0">
                  <a:moveTo>
                    <a:pt x="0" y="0"/>
                  </a:moveTo>
                  <a:lnTo>
                    <a:pt x="46413" y="45600"/>
                  </a:lnTo>
                  <a:lnTo>
                    <a:pt x="88213" y="38814"/>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313" name="Google Shape;231;p16"/>
            <p:cNvSpPr>
              <a:spLocks/>
            </p:cNvSpPr>
            <p:nvPr/>
          </p:nvSpPr>
          <p:spPr bwMode="auto">
            <a:xfrm flipV="1">
              <a:off x="4174609" y="2201480"/>
              <a:ext cx="403220" cy="91843"/>
            </a:xfrm>
            <a:custGeom>
              <a:avLst/>
              <a:gdLst>
                <a:gd name="T0" fmla="*/ 0 w 25786"/>
                <a:gd name="T1" fmla="*/ 0 h 1900"/>
                <a:gd name="T2" fmla="*/ 2147483646 w 25786"/>
                <a:gd name="T3" fmla="*/ 2147483646 h 1900"/>
                <a:gd name="T4" fmla="*/ 0 60000 65536"/>
                <a:gd name="T5" fmla="*/ 0 60000 65536"/>
              </a:gdLst>
              <a:ahLst/>
              <a:cxnLst>
                <a:cxn ang="T4">
                  <a:pos x="T0" y="T1"/>
                </a:cxn>
                <a:cxn ang="T5">
                  <a:pos x="T2" y="T3"/>
                </a:cxn>
              </a:cxnLst>
              <a:rect l="0" t="0" r="r" b="b"/>
              <a:pathLst>
                <a:path w="25786" h="1900" extrusionOk="0">
                  <a:moveTo>
                    <a:pt x="0" y="0"/>
                  </a:moveTo>
                  <a:lnTo>
                    <a:pt x="25786" y="1900"/>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5314" name="Google Shape;232;p16"/>
            <p:cNvSpPr txBox="1">
              <a:spLocks noChangeArrowheads="1"/>
            </p:cNvSpPr>
            <p:nvPr/>
          </p:nvSpPr>
          <p:spPr bwMode="auto">
            <a:xfrm>
              <a:off x="1983954" y="2293457"/>
              <a:ext cx="2115506" cy="42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b"/>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2000"/>
                <a:buFontTx/>
                <a:buNone/>
              </a:pPr>
              <a:r>
                <a:rPr lang="en-US" altLang="en-US" sz="2600" b="1">
                  <a:solidFill>
                    <a:schemeClr val="bg1"/>
                  </a:solidFill>
                  <a:latin typeface="Times New Roman" panose="02020603050405020304" pitchFamily="18" charset="0"/>
                  <a:cs typeface="Times New Roman" panose="02020603050405020304" pitchFamily="18" charset="0"/>
                  <a:sym typeface="Times New Roman" panose="02020603050405020304" pitchFamily="18" charset="0"/>
                </a:rPr>
                <a:t>THỰC CHẤT</a:t>
              </a:r>
              <a:endParaRPr lang="en-US" altLang="en-US" sz="1800">
                <a:solidFill>
                  <a:schemeClr val="bg1"/>
                </a:solidFill>
                <a:latin typeface="Arial" panose="020B0604020202020204" pitchFamily="34" charset="0"/>
                <a:cs typeface="Arial" panose="020B0604020202020204" pitchFamily="34" charset="0"/>
                <a:sym typeface="Arial" panose="020B0604020202020204" pitchFamily="34" charset="0"/>
              </a:endParaRPr>
            </a:p>
          </p:txBody>
        </p:sp>
        <p:sp>
          <p:nvSpPr>
            <p:cNvPr id="55315" name="Google Shape;233;p16"/>
            <p:cNvSpPr txBox="1">
              <a:spLocks noChangeArrowheads="1"/>
            </p:cNvSpPr>
            <p:nvPr/>
          </p:nvSpPr>
          <p:spPr bwMode="auto">
            <a:xfrm>
              <a:off x="5226160" y="1815666"/>
              <a:ext cx="3692680" cy="623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20000"/>
                </a:spcBef>
                <a:buClr>
                  <a:schemeClr val="hlink"/>
                </a:buClr>
                <a:buFontTx/>
                <a:buNone/>
              </a:pPr>
              <a:r>
                <a:rPr lang="en-US" altLang="en-US" sz="2400">
                  <a:latin typeface="Times New Roman" panose="02020603050405020304" pitchFamily="18" charset="0"/>
                  <a:cs typeface="Times New Roman" panose="02020603050405020304" pitchFamily="18" charset="0"/>
                </a:rPr>
                <a:t>Bỏ qua việc xác lập vị trí thống trị của QHSX và kiến trúc thượng tầng TBCN</a:t>
              </a:r>
            </a:p>
          </p:txBody>
        </p:sp>
        <p:sp>
          <p:nvSpPr>
            <p:cNvPr id="55316" name="Google Shape;234;p16"/>
            <p:cNvSpPr txBox="1">
              <a:spLocks noChangeArrowheads="1"/>
            </p:cNvSpPr>
            <p:nvPr/>
          </p:nvSpPr>
          <p:spPr bwMode="auto">
            <a:xfrm>
              <a:off x="5700303" y="3911520"/>
              <a:ext cx="2913671" cy="10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1800"/>
                <a:buFontTx/>
                <a:buNone/>
              </a:pPr>
              <a:r>
                <a:rPr lang="en-US" altLang="en-US" sz="2400">
                  <a:latin typeface="Times New Roman" panose="02020603050405020304" pitchFamily="18" charset="0"/>
                  <a:cs typeface="Times New Roman" panose="02020603050405020304" pitchFamily="18" charset="0"/>
                  <a:sym typeface="Times New Roman" panose="02020603050405020304" pitchFamily="18" charset="0"/>
                </a:rPr>
                <a:t>Là sự nghiệp khó khăn, phức tạp, lâu dài</a:t>
              </a:r>
            </a:p>
          </p:txBody>
        </p:sp>
      </p:grpSp>
      <p:sp>
        <p:nvSpPr>
          <p:cNvPr id="235" name="Google Shape;235;p16"/>
          <p:cNvSpPr/>
          <p:nvPr/>
        </p:nvSpPr>
        <p:spPr>
          <a:xfrm rot="5400000">
            <a:off x="-2509838" y="2509838"/>
            <a:ext cx="6862763" cy="1843088"/>
          </a:xfrm>
          <a:prstGeom prst="flowChartManualInput">
            <a:avLst/>
          </a:prstGeom>
          <a:solidFill>
            <a:schemeClr val="accent1"/>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55300" name="Google Shape;236;p16"/>
          <p:cNvSpPr txBox="1">
            <a:spLocks noChangeArrowheads="1"/>
          </p:cNvSpPr>
          <p:nvPr/>
        </p:nvSpPr>
        <p:spPr bwMode="auto">
          <a:xfrm rot="-5400000">
            <a:off x="-2629694" y="2686844"/>
            <a:ext cx="6867526"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20000"/>
              </a:lnSpc>
              <a:spcBef>
                <a:spcPct val="0"/>
              </a:spcBef>
              <a:buClr>
                <a:srgbClr val="000000"/>
              </a:buClr>
              <a:buSzPts val="2800"/>
              <a:buFontTx/>
              <a:buNone/>
            </a:pPr>
            <a:r>
              <a:rPr lang="en-US" altLang="en-US" sz="3200" b="1">
                <a:solidFill>
                  <a:srgbClr val="F3E4BC"/>
                </a:solidFill>
                <a:latin typeface="Times New Roman" panose="02020603050405020304" pitchFamily="18" charset="0"/>
                <a:cs typeface="Times New Roman" panose="02020603050405020304" pitchFamily="18" charset="0"/>
                <a:sym typeface="Times New Roman" panose="02020603050405020304" pitchFamily="18" charset="0"/>
              </a:rPr>
              <a:t>03. TẠI SAO VIỆT NAM BỎ QUA CHẾ ĐỘ TBCN?</a:t>
            </a:r>
            <a:endParaRPr lang="en-US" altLang="en-US" sz="18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237" name="Google Shape;237;p16"/>
          <p:cNvSpPr/>
          <p:nvPr/>
        </p:nvSpPr>
        <p:spPr>
          <a:xfrm rot="5400000">
            <a:off x="-2509838" y="2509838"/>
            <a:ext cx="6862763" cy="1843088"/>
          </a:xfrm>
          <a:prstGeom prst="flowChartManualInput">
            <a:avLst/>
          </a:prstGeom>
          <a:solidFill>
            <a:srgbClr val="C00000"/>
          </a:solidFill>
          <a:ln>
            <a:noFill/>
          </a:ln>
        </p:spPr>
        <p:txBody>
          <a:bodyPr spcFirstLastPara="1" lIns="121900" tIns="121900" rIns="121900" bIns="121900" anchor="ctr"/>
          <a:lstStyle/>
          <a:p>
            <a:pPr>
              <a:spcBef>
                <a:spcPts val="0"/>
              </a:spcBef>
              <a:spcAft>
                <a:spcPts val="0"/>
              </a:spcAft>
              <a:buClr>
                <a:srgbClr val="000000"/>
              </a:buClr>
              <a:buSzPts val="1400"/>
              <a:defRPr/>
            </a:pPr>
            <a:endParaRPr sz="1867">
              <a:solidFill>
                <a:srgbClr val="000000"/>
              </a:solidFill>
              <a:latin typeface="Arial"/>
              <a:ea typeface="Arial"/>
              <a:cs typeface="Arial"/>
              <a:sym typeface="Arial"/>
            </a:endParaRPr>
          </a:p>
        </p:txBody>
      </p:sp>
      <p:sp>
        <p:nvSpPr>
          <p:cNvPr id="55302" name="Google Shape;238;p16"/>
          <p:cNvSpPr txBox="1">
            <a:spLocks noChangeArrowheads="1"/>
          </p:cNvSpPr>
          <p:nvPr/>
        </p:nvSpPr>
        <p:spPr bwMode="auto">
          <a:xfrm rot="-5400000">
            <a:off x="-2629694" y="2686844"/>
            <a:ext cx="6867526" cy="1484312"/>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n-US" sz="3200" b="1" smtClean="0">
                <a:solidFill>
                  <a:schemeClr val="bg1"/>
                </a:solidFill>
                <a:latin typeface="Times New Roman" panose="02020603050405020304" pitchFamily="18" charset="0"/>
                <a:cs typeface="Times New Roman" panose="02020603050405020304" pitchFamily="18" charset="0"/>
              </a:rPr>
              <a:t> </a:t>
            </a:r>
            <a:r>
              <a:rPr lang="en-US" altLang="en-US" sz="3200" b="1">
                <a:solidFill>
                  <a:schemeClr val="bg1"/>
                </a:solidFill>
                <a:latin typeface="Times New Roman" panose="02020603050405020304" pitchFamily="18" charset="0"/>
                <a:cs typeface="Times New Roman" panose="02020603050405020304" pitchFamily="18" charset="0"/>
              </a:rPr>
              <a:t>Đặc điểm quá độ lên CNXH ở VN là bỏ qua chế độ TBCN</a:t>
            </a:r>
          </a:p>
        </p:txBody>
      </p:sp>
      <p:sp>
        <p:nvSpPr>
          <p:cNvPr id="55303" name="Google Shape;231;p16"/>
          <p:cNvSpPr>
            <a:spLocks/>
          </p:cNvSpPr>
          <p:nvPr/>
        </p:nvSpPr>
        <p:spPr bwMode="auto">
          <a:xfrm rot="1605771" flipV="1">
            <a:off x="5154613" y="3609975"/>
            <a:ext cx="585787" cy="122238"/>
          </a:xfrm>
          <a:custGeom>
            <a:avLst/>
            <a:gdLst>
              <a:gd name="T0" fmla="*/ 0 w 25786"/>
              <a:gd name="T1" fmla="*/ 0 h 1900"/>
              <a:gd name="T2" fmla="*/ 2147483646 w 25786"/>
              <a:gd name="T3" fmla="*/ 2147483646 h 1900"/>
              <a:gd name="T4" fmla="*/ 0 60000 65536"/>
              <a:gd name="T5" fmla="*/ 0 60000 65536"/>
            </a:gdLst>
            <a:ahLst/>
            <a:cxnLst>
              <a:cxn ang="T4">
                <a:pos x="T0" y="T1"/>
              </a:cxn>
              <a:cxn ang="T5">
                <a:pos x="T2" y="T3"/>
              </a:cxn>
            </a:cxnLst>
            <a:rect l="0" t="0" r="r" b="b"/>
            <a:pathLst>
              <a:path w="25786" h="1900" extrusionOk="0">
                <a:moveTo>
                  <a:pt x="0" y="0"/>
                </a:moveTo>
                <a:lnTo>
                  <a:pt x="25786" y="1900"/>
                </a:lnTo>
              </a:path>
            </a:pathLst>
          </a:custGeom>
          <a:noFill/>
          <a:ln w="9525" cap="flat" cmpd="sng">
            <a:solidFill>
              <a:schemeClr val="accent2"/>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 name="Google Shape;226;p16"/>
          <p:cNvSpPr txBox="1"/>
          <p:nvPr/>
        </p:nvSpPr>
        <p:spPr>
          <a:xfrm>
            <a:off x="5753100" y="3789363"/>
            <a:ext cx="677863" cy="360362"/>
          </a:xfrm>
          <a:prstGeom prst="rect">
            <a:avLst/>
          </a:prstGeom>
          <a:noFill/>
          <a:ln>
            <a:noFill/>
          </a:ln>
        </p:spPr>
        <p:txBody>
          <a:bodyPr spcFirstLastPara="1" lIns="121900" tIns="121900" rIns="121900" bIns="121900" anchor="ctr"/>
          <a:lstStyle/>
          <a:p>
            <a:pPr algn="r">
              <a:spcBef>
                <a:spcPts val="0"/>
              </a:spcBef>
              <a:spcAft>
                <a:spcPts val="0"/>
              </a:spcAft>
              <a:buClr>
                <a:srgbClr val="000000"/>
              </a:buClr>
              <a:buSzPts val="1400"/>
              <a:defRPr/>
            </a:pPr>
            <a:r>
              <a:rPr lang="en-US" sz="1867" b="1">
                <a:solidFill>
                  <a:srgbClr val="C00000"/>
                </a:solidFill>
                <a:latin typeface="Times New Roman"/>
                <a:ea typeface="Times New Roman"/>
                <a:cs typeface="Times New Roman"/>
                <a:sym typeface="Times New Roman"/>
              </a:rPr>
              <a:t>03</a:t>
            </a:r>
            <a:endParaRPr sz="1867" b="1">
              <a:solidFill>
                <a:srgbClr val="C00000"/>
              </a:solidFill>
              <a:latin typeface="Times New Roman"/>
              <a:ea typeface="Times New Roman"/>
              <a:cs typeface="Times New Roman"/>
              <a:sym typeface="Times New Roman"/>
            </a:endParaRPr>
          </a:p>
        </p:txBody>
      </p:sp>
      <p:sp>
        <p:nvSpPr>
          <p:cNvPr id="55305" name="Google Shape;234;p16"/>
          <p:cNvSpPr txBox="1">
            <a:spLocks noChangeArrowheads="1"/>
          </p:cNvSpPr>
          <p:nvPr/>
        </p:nvSpPr>
        <p:spPr bwMode="auto">
          <a:xfrm>
            <a:off x="6600825" y="3644900"/>
            <a:ext cx="5183188"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0" tIns="121900" rIns="121900" bIns="12190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Clr>
                <a:srgbClr val="000000"/>
              </a:buClr>
              <a:buSzPts val="1800"/>
              <a:buFontTx/>
              <a:buNone/>
            </a:pPr>
            <a:r>
              <a:rPr lang="en-US" altLang="en-US" sz="2400">
                <a:latin typeface="Times New Roman" panose="02020603050405020304" pitchFamily="18" charset="0"/>
                <a:cs typeface="Times New Roman" panose="02020603050405020304" pitchFamily="18" charset="0"/>
              </a:rPr>
              <a:t>Tiếp thu, kế thừa những thành tựu mà nhân loại đạt được dưới CNTB</a:t>
            </a:r>
            <a:endParaRPr lang="en-US" altLang="en-US" sz="2400" b="1">
              <a:solidFill>
                <a:srgbClr val="000000"/>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Tree>
    <p:extLst>
      <p:ext uri="{BB962C8B-B14F-4D97-AF65-F5344CB8AC3E}">
        <p14:creationId xmlns:p14="http://schemas.microsoft.com/office/powerpoint/2010/main" val="4182177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20"/>
                                        </p:tgtEl>
                                        <p:attrNameLst>
                                          <p:attrName>style.visibility</p:attrName>
                                        </p:attrNameLst>
                                      </p:cBhvr>
                                      <p:to>
                                        <p:strVal val="visible"/>
                                      </p:to>
                                    </p:set>
                                    <p:anim calcmode="lin" valueType="num">
                                      <p:cBhvr additive="base">
                                        <p:cTn id="7" dur="1000"/>
                                        <p:tgtEl>
                                          <p:spTgt spid="220"/>
                                        </p:tgtEl>
                                        <p:attrNameLst>
                                          <p:attrName>ppt_w</p:attrName>
                                        </p:attrNameLst>
                                      </p:cBhvr>
                                      <p:tavLst>
                                        <p:tav tm="0">
                                          <p:val>
                                            <p:strVal val="0"/>
                                          </p:val>
                                        </p:tav>
                                        <p:tav tm="100000">
                                          <p:val>
                                            <p:strVal val="#ppt_w"/>
                                          </p:val>
                                        </p:tav>
                                      </p:tavLst>
                                    </p:anim>
                                    <p:anim calcmode="lin" valueType="num">
                                      <p:cBhvr additive="base">
                                        <p:cTn id="8" dur="1000"/>
                                        <p:tgtEl>
                                          <p:spTgt spid="220"/>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Line 2"/>
          <p:cNvSpPr>
            <a:spLocks noChangeShapeType="1"/>
          </p:cNvSpPr>
          <p:nvPr/>
        </p:nvSpPr>
        <p:spPr bwMode="auto">
          <a:xfrm flipV="1">
            <a:off x="2116138" y="2736850"/>
            <a:ext cx="5445125" cy="3651250"/>
          </a:xfrm>
          <a:prstGeom prst="line">
            <a:avLst/>
          </a:prstGeom>
          <a:noFill/>
          <a:ln w="9525">
            <a:solidFill>
              <a:srgbClr val="FF66CC"/>
            </a:solidFill>
            <a:round/>
            <a:headEnd/>
            <a:tailEnd type="stealth" w="med" len="lg"/>
          </a:ln>
          <a:extLst>
            <a:ext uri="{909E8E84-426E-40DD-AFC4-6F175D3DCCD1}">
              <a14:hiddenFill xmlns:a14="http://schemas.microsoft.com/office/drawing/2010/main">
                <a:noFill/>
              </a14:hiddenFill>
            </a:ext>
          </a:extLst>
        </p:spPr>
        <p:txBody>
          <a:bodyPr/>
          <a:lstStyle/>
          <a:p>
            <a:endParaRPr lang="en-US"/>
          </a:p>
        </p:txBody>
      </p:sp>
      <p:sp>
        <p:nvSpPr>
          <p:cNvPr id="47107" name="Line 3"/>
          <p:cNvSpPr>
            <a:spLocks noChangeShapeType="1"/>
          </p:cNvSpPr>
          <p:nvPr/>
        </p:nvSpPr>
        <p:spPr bwMode="auto">
          <a:xfrm flipH="1">
            <a:off x="8624888" y="1971675"/>
            <a:ext cx="3175" cy="426878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08" name="Line 4"/>
          <p:cNvSpPr>
            <a:spLocks noChangeShapeType="1"/>
          </p:cNvSpPr>
          <p:nvPr/>
        </p:nvSpPr>
        <p:spPr bwMode="auto">
          <a:xfrm>
            <a:off x="7086600" y="3094038"/>
            <a:ext cx="20638" cy="31511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09" name="Line 5"/>
          <p:cNvSpPr>
            <a:spLocks noChangeShapeType="1"/>
          </p:cNvSpPr>
          <p:nvPr/>
        </p:nvSpPr>
        <p:spPr bwMode="auto">
          <a:xfrm flipH="1">
            <a:off x="5605463" y="4056063"/>
            <a:ext cx="33337" cy="216535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0" name="Line 6"/>
          <p:cNvSpPr>
            <a:spLocks noChangeShapeType="1"/>
          </p:cNvSpPr>
          <p:nvPr/>
        </p:nvSpPr>
        <p:spPr bwMode="auto">
          <a:xfrm>
            <a:off x="4114800" y="5099050"/>
            <a:ext cx="36513" cy="112236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1" name="Text Box 7"/>
          <p:cNvSpPr txBox="1">
            <a:spLocks noChangeArrowheads="1"/>
          </p:cNvSpPr>
          <p:nvPr/>
        </p:nvSpPr>
        <p:spPr bwMode="auto">
          <a:xfrm>
            <a:off x="2903538" y="5892800"/>
            <a:ext cx="1277937"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400">
                <a:latin typeface="Times New Roman" panose="02020603050405020304" pitchFamily="18" charset="0"/>
              </a:rPr>
              <a:t>ĐỒ ĐÁ</a:t>
            </a:r>
          </a:p>
        </p:txBody>
      </p:sp>
      <p:sp>
        <p:nvSpPr>
          <p:cNvPr id="47112" name="Rectangle 8"/>
          <p:cNvSpPr>
            <a:spLocks noChangeArrowheads="1"/>
          </p:cNvSpPr>
          <p:nvPr/>
        </p:nvSpPr>
        <p:spPr bwMode="auto">
          <a:xfrm>
            <a:off x="3124200" y="1330325"/>
            <a:ext cx="65532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47113" name="Line 10"/>
          <p:cNvSpPr>
            <a:spLocks noChangeShapeType="1"/>
          </p:cNvSpPr>
          <p:nvPr/>
        </p:nvSpPr>
        <p:spPr bwMode="auto">
          <a:xfrm flipH="1" flipV="1">
            <a:off x="2560638" y="1693863"/>
            <a:ext cx="42862" cy="4748212"/>
          </a:xfrm>
          <a:prstGeom prst="line">
            <a:avLst/>
          </a:prstGeom>
          <a:noFill/>
          <a:ln w="3175">
            <a:solidFill>
              <a:schemeClr val="tx1"/>
            </a:solidFill>
            <a:round/>
            <a:headEnd/>
            <a:tailEnd type="arrow" w="med" len="med"/>
          </a:ln>
          <a:extLst>
            <a:ext uri="{909E8E84-426E-40DD-AFC4-6F175D3DCCD1}">
              <a14:hiddenFill xmlns:a14="http://schemas.microsoft.com/office/drawing/2010/main">
                <a:noFill/>
              </a14:hiddenFill>
            </a:ext>
          </a:extLst>
        </p:spPr>
        <p:txBody>
          <a:bodyPr/>
          <a:lstStyle/>
          <a:p>
            <a:endParaRPr lang="en-US"/>
          </a:p>
        </p:txBody>
      </p:sp>
      <p:sp>
        <p:nvSpPr>
          <p:cNvPr id="47114" name="Line 11"/>
          <p:cNvSpPr>
            <a:spLocks noChangeShapeType="1"/>
          </p:cNvSpPr>
          <p:nvPr/>
        </p:nvSpPr>
        <p:spPr bwMode="auto">
          <a:xfrm flipH="1">
            <a:off x="2611438" y="1971675"/>
            <a:ext cx="6005512" cy="158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5" name="Line 12"/>
          <p:cNvSpPr>
            <a:spLocks noChangeShapeType="1"/>
          </p:cNvSpPr>
          <p:nvPr/>
        </p:nvSpPr>
        <p:spPr bwMode="auto">
          <a:xfrm flipH="1">
            <a:off x="2605088" y="4056063"/>
            <a:ext cx="2998787" cy="15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6" name="Line 13"/>
          <p:cNvSpPr>
            <a:spLocks noChangeShapeType="1"/>
          </p:cNvSpPr>
          <p:nvPr/>
        </p:nvSpPr>
        <p:spPr bwMode="auto">
          <a:xfrm flipH="1">
            <a:off x="2587625" y="5097463"/>
            <a:ext cx="1549400" cy="1587"/>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17" name="Text Box 14"/>
          <p:cNvSpPr txBox="1">
            <a:spLocks noChangeArrowheads="1"/>
          </p:cNvSpPr>
          <p:nvPr/>
        </p:nvSpPr>
        <p:spPr bwMode="auto">
          <a:xfrm>
            <a:off x="4191000" y="5943600"/>
            <a:ext cx="1277938" cy="23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VnArial Narrow" panose="020B7200000000000000" pitchFamily="34" charset="0"/>
              </a:rPr>
              <a:t>ĐỒ ĐỒNG</a:t>
            </a:r>
            <a:endParaRPr lang="en-US" altLang="en-US" sz="2000"/>
          </a:p>
        </p:txBody>
      </p:sp>
      <p:sp>
        <p:nvSpPr>
          <p:cNvPr id="47118" name="Text Box 15"/>
          <p:cNvSpPr txBox="1">
            <a:spLocks noChangeArrowheads="1"/>
          </p:cNvSpPr>
          <p:nvPr/>
        </p:nvSpPr>
        <p:spPr bwMode="auto">
          <a:xfrm>
            <a:off x="5715000" y="5486400"/>
            <a:ext cx="1277938"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000">
                <a:latin typeface="Times New Roman" panose="02020603050405020304" pitchFamily="18" charset="0"/>
              </a:rPr>
              <a:t>NỬA CƠ KHÍ</a:t>
            </a:r>
          </a:p>
        </p:txBody>
      </p:sp>
      <p:sp>
        <p:nvSpPr>
          <p:cNvPr id="47119" name="Text Box 16"/>
          <p:cNvSpPr txBox="1">
            <a:spLocks noChangeArrowheads="1"/>
          </p:cNvSpPr>
          <p:nvPr/>
        </p:nvSpPr>
        <p:spPr bwMode="auto">
          <a:xfrm>
            <a:off x="7239000" y="5181600"/>
            <a:ext cx="1277938"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CƠ KHÍ HOÁ,TỰ ĐỘNG HOÁ</a:t>
            </a:r>
            <a:r>
              <a:rPr lang="en-US" altLang="en-US" sz="1400">
                <a:latin typeface="Times New Roman" panose="02020603050405020304" pitchFamily="18" charset="0"/>
              </a:rPr>
              <a:t>…</a:t>
            </a:r>
          </a:p>
        </p:txBody>
      </p:sp>
      <p:sp>
        <p:nvSpPr>
          <p:cNvPr id="47120" name="Text Box 17"/>
          <p:cNvSpPr txBox="1">
            <a:spLocks noChangeArrowheads="1"/>
          </p:cNvSpPr>
          <p:nvPr/>
        </p:nvSpPr>
        <p:spPr bwMode="auto">
          <a:xfrm>
            <a:off x="10166350" y="5980113"/>
            <a:ext cx="50165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2800">
                <a:latin typeface=".VnArial Narrow" panose="020B7200000000000000" pitchFamily="34" charset="0"/>
              </a:rPr>
              <a:t>Tg</a:t>
            </a:r>
            <a:endParaRPr lang="en-US" altLang="en-US" sz="4000"/>
          </a:p>
        </p:txBody>
      </p:sp>
      <p:sp>
        <p:nvSpPr>
          <p:cNvPr id="47121" name="Text Box 18"/>
          <p:cNvSpPr txBox="1">
            <a:spLocks noChangeArrowheads="1"/>
          </p:cNvSpPr>
          <p:nvPr/>
        </p:nvSpPr>
        <p:spPr bwMode="auto">
          <a:xfrm>
            <a:off x="2252663" y="6442075"/>
            <a:ext cx="8243887"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FF3300"/>
                </a:solidFill>
                <a:latin typeface="Times New Roman" panose="02020603050405020304" pitchFamily="18" charset="0"/>
              </a:rPr>
              <a:t>QUÁ TRÌNH PHÁT TRIỂN LỊCH SỬ-TỰ NHIÊN CỦA CÁC HÌNH THÁI KT-XH</a:t>
            </a:r>
          </a:p>
        </p:txBody>
      </p:sp>
      <p:sp>
        <p:nvSpPr>
          <p:cNvPr id="47122" name="Text Box 19"/>
          <p:cNvSpPr txBox="1">
            <a:spLocks noChangeArrowheads="1"/>
          </p:cNvSpPr>
          <p:nvPr/>
        </p:nvSpPr>
        <p:spPr bwMode="auto">
          <a:xfrm>
            <a:off x="3475038" y="1435100"/>
            <a:ext cx="3611562"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800">
                <a:solidFill>
                  <a:srgbClr val="000099"/>
                </a:solidFill>
                <a:latin typeface="Times New Roman" panose="02020603050405020304" pitchFamily="18" charset="0"/>
              </a:rPr>
              <a:t>CỘNG SẢN CHỦ NGHĨA</a:t>
            </a:r>
          </a:p>
        </p:txBody>
      </p:sp>
      <p:sp>
        <p:nvSpPr>
          <p:cNvPr id="47123" name="Text Box 20"/>
          <p:cNvSpPr txBox="1">
            <a:spLocks noChangeArrowheads="1"/>
          </p:cNvSpPr>
          <p:nvPr/>
        </p:nvSpPr>
        <p:spPr bwMode="auto">
          <a:xfrm>
            <a:off x="2647950" y="2198688"/>
            <a:ext cx="457041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1700">
                <a:solidFill>
                  <a:srgbClr val="000099"/>
                </a:solidFill>
                <a:latin typeface="Times New Roman" panose="02020603050405020304" pitchFamily="18" charset="0"/>
              </a:rPr>
              <a:t>TƯ BẢN CHỦ NGHĨA</a:t>
            </a:r>
          </a:p>
        </p:txBody>
      </p:sp>
      <p:sp>
        <p:nvSpPr>
          <p:cNvPr id="47124" name="Text Box 21"/>
          <p:cNvSpPr txBox="1">
            <a:spLocks noChangeArrowheads="1"/>
          </p:cNvSpPr>
          <p:nvPr/>
        </p:nvSpPr>
        <p:spPr bwMode="auto">
          <a:xfrm>
            <a:off x="2603500" y="3254375"/>
            <a:ext cx="2825750"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rgbClr val="3333CC"/>
                </a:solidFill>
                <a:latin typeface="Times New Roman" panose="02020603050405020304" pitchFamily="18" charset="0"/>
              </a:rPr>
              <a:t>CHẾ ĐỘ PHONG KIẾN</a:t>
            </a:r>
          </a:p>
        </p:txBody>
      </p:sp>
      <p:sp>
        <p:nvSpPr>
          <p:cNvPr id="47125" name="Text Box 22"/>
          <p:cNvSpPr txBox="1">
            <a:spLocks noChangeArrowheads="1"/>
          </p:cNvSpPr>
          <p:nvPr/>
        </p:nvSpPr>
        <p:spPr bwMode="auto">
          <a:xfrm>
            <a:off x="2638425" y="4137025"/>
            <a:ext cx="27717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a:solidFill>
                  <a:srgbClr val="3333CC"/>
                </a:solidFill>
                <a:latin typeface="Times New Roman" panose="02020603050405020304" pitchFamily="18" charset="0"/>
              </a:rPr>
              <a:t>CHIẾM HỮU NÔ LỆ</a:t>
            </a:r>
          </a:p>
        </p:txBody>
      </p:sp>
      <p:sp>
        <p:nvSpPr>
          <p:cNvPr id="47126" name="Text Box 23"/>
          <p:cNvSpPr txBox="1">
            <a:spLocks noChangeArrowheads="1"/>
          </p:cNvSpPr>
          <p:nvPr/>
        </p:nvSpPr>
        <p:spPr bwMode="auto">
          <a:xfrm>
            <a:off x="2590800" y="5099050"/>
            <a:ext cx="14478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400">
                <a:solidFill>
                  <a:srgbClr val="3333CC"/>
                </a:solidFill>
              </a:rPr>
              <a:t>CXNT</a:t>
            </a:r>
          </a:p>
        </p:txBody>
      </p:sp>
      <p:sp>
        <p:nvSpPr>
          <p:cNvPr id="47127" name="Text Box 24"/>
          <p:cNvSpPr txBox="1">
            <a:spLocks noChangeArrowheads="1"/>
          </p:cNvSpPr>
          <p:nvPr/>
        </p:nvSpPr>
        <p:spPr bwMode="auto">
          <a:xfrm>
            <a:off x="8610600" y="5105400"/>
            <a:ext cx="1277938"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latin typeface="Times New Roman" panose="02020603050405020304" pitchFamily="18" charset="0"/>
              </a:rPr>
              <a:t>CƠ KHÍ HOÁ, TỰ ĐỘNG HOÁ...</a:t>
            </a:r>
          </a:p>
        </p:txBody>
      </p:sp>
      <p:sp>
        <p:nvSpPr>
          <p:cNvPr id="47128" name="Line 25"/>
          <p:cNvSpPr>
            <a:spLocks noChangeShapeType="1"/>
          </p:cNvSpPr>
          <p:nvPr/>
        </p:nvSpPr>
        <p:spPr bwMode="auto">
          <a:xfrm>
            <a:off x="2590800" y="6221413"/>
            <a:ext cx="7620000" cy="793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7129" name="Line 26"/>
          <p:cNvSpPr>
            <a:spLocks noChangeShapeType="1"/>
          </p:cNvSpPr>
          <p:nvPr/>
        </p:nvSpPr>
        <p:spPr bwMode="auto">
          <a:xfrm>
            <a:off x="3200400" y="6461125"/>
            <a:ext cx="0" cy="2413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130" name="Line 27"/>
          <p:cNvSpPr>
            <a:spLocks noChangeShapeType="1"/>
          </p:cNvSpPr>
          <p:nvPr/>
        </p:nvSpPr>
        <p:spPr bwMode="auto">
          <a:xfrm>
            <a:off x="9144000" y="6461125"/>
            <a:ext cx="0" cy="2413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7131" name="Line 29"/>
          <p:cNvSpPr>
            <a:spLocks noChangeShapeType="1"/>
          </p:cNvSpPr>
          <p:nvPr/>
        </p:nvSpPr>
        <p:spPr bwMode="auto">
          <a:xfrm>
            <a:off x="2576513" y="2994025"/>
            <a:ext cx="4427537" cy="36513"/>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47132" name="Text Box 33"/>
          <p:cNvSpPr txBox="1">
            <a:spLocks noChangeArrowheads="1"/>
          </p:cNvSpPr>
          <p:nvPr/>
        </p:nvSpPr>
        <p:spPr bwMode="auto">
          <a:xfrm>
            <a:off x="1055688" y="1835150"/>
            <a:ext cx="1357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1800" b="1"/>
              <a:t>HTKT-XH</a:t>
            </a:r>
          </a:p>
        </p:txBody>
      </p:sp>
      <p:sp>
        <p:nvSpPr>
          <p:cNvPr id="31" name="Content Placeholder 2">
            <a:extLst>
              <a:ext uri="{FF2B5EF4-FFF2-40B4-BE49-F238E27FC236}">
                <a16:creationId xmlns:a16="http://schemas.microsoft.com/office/drawing/2014/main" id="{1AF6F468-73ED-4C2E-8374-C40A4A011CF7}"/>
              </a:ext>
            </a:extLst>
          </p:cNvPr>
          <p:cNvSpPr txBox="1">
            <a:spLocks/>
          </p:cNvSpPr>
          <p:nvPr/>
        </p:nvSpPr>
        <p:spPr bwMode="auto">
          <a:xfrm>
            <a:off x="334963" y="331788"/>
            <a:ext cx="9228137" cy="876300"/>
          </a:xfrm>
          <a:prstGeom prst="rect">
            <a:avLst/>
          </a:prstGeom>
          <a:noFill/>
          <a:ln w="28575">
            <a:solidFill>
              <a:srgbClr val="FF0000"/>
            </a:solidFill>
          </a:ln>
          <a:extLst>
            <a:ext uri="{909E8E84-426E-40DD-AFC4-6F175D3DCCD1}">
              <a14:hiddenFill xmlns:a14="http://schemas.microsoft.com/office/drawing/2010/main">
                <a:solidFill>
                  <a:srgbClr val="FFFFFF"/>
                </a:solidFill>
              </a14:hiddenFill>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altLang="en-US" sz="2400" b="1" i="1" kern="0" dirty="0" smtClean="0">
                <a:solidFill>
                  <a:srgbClr val="0000FF"/>
                </a:solidFill>
                <a:latin typeface="Times New Roman" panose="02020603050405020304" pitchFamily="18" charset="0"/>
                <a:cs typeface="Times New Roman" panose="02020603050405020304" pitchFamily="18" charset="0"/>
              </a:rPr>
              <a:t>3.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Chủ</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nghĩa</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xã</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hội</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khoa</a:t>
            </a:r>
            <a:r>
              <a:rPr lang="en-US" altLang="en-US" sz="2400" b="1" i="1" kern="0" dirty="0" smtClean="0">
                <a:solidFill>
                  <a:srgbClr val="0000FF"/>
                </a:solidFill>
                <a:latin typeface="Times New Roman" panose="02020603050405020304" pitchFamily="18" charset="0"/>
                <a:cs typeface="Times New Roman" panose="02020603050405020304" pitchFamily="18" charset="0"/>
              </a:rPr>
              <a:t> </a:t>
            </a:r>
            <a:r>
              <a:rPr lang="en-US" altLang="en-US" sz="2400" b="1" i="1" kern="0" dirty="0" err="1" smtClean="0">
                <a:solidFill>
                  <a:srgbClr val="0000FF"/>
                </a:solidFill>
                <a:latin typeface="Times New Roman" panose="02020603050405020304" pitchFamily="18" charset="0"/>
                <a:cs typeface="Times New Roman" panose="02020603050405020304" pitchFamily="18" charset="0"/>
              </a:rPr>
              <a:t>học</a:t>
            </a:r>
            <a:endParaRPr lang="en-US" altLang="en-US" sz="2400" b="1" i="1" kern="0" dirty="0" smtClean="0">
              <a:solidFill>
                <a:srgbClr val="0000FF"/>
              </a:solidFill>
              <a:latin typeface="Times New Roman" panose="02020603050405020304" pitchFamily="18" charset="0"/>
              <a:cs typeface="Times New Roman" panose="02020603050405020304" pitchFamily="18" charset="0"/>
            </a:endParaRPr>
          </a:p>
          <a:p>
            <a:pPr marL="0" indent="0">
              <a:buFontTx/>
              <a:buNone/>
              <a:defRPr/>
            </a:pPr>
            <a:r>
              <a:rPr lang="en-US" sz="2400" b="1" i="1" dirty="0">
                <a:latin typeface="Times New Roman" panose="02020603050405020304" pitchFamily="18" charset="0"/>
                <a:cs typeface="Times New Roman" panose="02020603050405020304" pitchFamily="18" charset="0"/>
              </a:rPr>
              <a:t>c. </a:t>
            </a:r>
            <a:r>
              <a:rPr lang="en-US" sz="2400" b="1" i="1" dirty="0" err="1">
                <a:latin typeface="Times New Roman" panose="02020603050405020304" pitchFamily="18" charset="0"/>
                <a:cs typeface="Times New Roman" panose="02020603050405020304" pitchFamily="18" charset="0"/>
              </a:rPr>
              <a:t>Sự</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của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thái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tế-xã</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hội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cộng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sản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chủ</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nghĩa</a:t>
            </a:r>
            <a:endParaRPr lang="en-US" sz="2400" dirty="0">
              <a:latin typeface="Times New Roman" panose="02020603050405020304" pitchFamily="18" charset="0"/>
              <a:cs typeface="Times New Roman" panose="02020603050405020304" pitchFamily="18" charset="0"/>
            </a:endParaRPr>
          </a:p>
          <a:p>
            <a:pPr marL="0" indent="0">
              <a:buFontTx/>
              <a:buNone/>
              <a:defRPr/>
            </a:pPr>
            <a:endParaRPr lang="en-US" sz="2400" dirty="0">
              <a:latin typeface="Times New Roman" panose="02020603050405020304" pitchFamily="18" charset="0"/>
              <a:cs typeface="Times New Roman" panose="02020603050405020304" pitchFamily="18" charset="0"/>
            </a:endParaRPr>
          </a:p>
        </p:txBody>
      </p:sp>
      <p:sp>
        <p:nvSpPr>
          <p:cNvPr id="47134" name="Title 1"/>
          <p:cNvSpPr>
            <a:spLocks noGrp="1"/>
          </p:cNvSpPr>
          <p:nvPr>
            <p:ph type="title"/>
          </p:nvPr>
        </p:nvSpPr>
        <p:spPr>
          <a:xfrm>
            <a:off x="8764588" y="1449388"/>
            <a:ext cx="3308350" cy="2606675"/>
          </a:xfrm>
          <a:ln w="28575">
            <a:solidFill>
              <a:schemeClr val="tx1"/>
            </a:solidFill>
            <a:miter lim="800000"/>
            <a:headEnd/>
            <a:tailEnd/>
          </a:ln>
        </p:spPr>
        <p:txBody>
          <a:bodyPr/>
          <a:lstStyle/>
          <a:p>
            <a:pPr algn="just"/>
            <a:r>
              <a:rPr lang="en-US" altLang="en-US" sz="2400" smtClean="0">
                <a:latin typeface="Times New Roman" panose="02020603050405020304" pitchFamily="18" charset="0"/>
                <a:cs typeface="Times New Roman" panose="02020603050405020304" pitchFamily="18" charset="0"/>
              </a:rPr>
              <a:t>HT KT – XH CSCN phát triển từ thấp lên cao; giai đoạn đầu là thời kỳ quá độ sau đó đến giai đoạn XHCN và cuối cùng là xã hội CSCN</a:t>
            </a:r>
          </a:p>
        </p:txBody>
      </p:sp>
    </p:spTree>
    <p:extLst>
      <p:ext uri="{BB962C8B-B14F-4D97-AF65-F5344CB8AC3E}">
        <p14:creationId xmlns:p14="http://schemas.microsoft.com/office/powerpoint/2010/main" val="3159814691"/>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20610"/>
            <a:ext cx="10972800" cy="797028"/>
          </a:xfrm>
        </p:spPr>
        <p:txBody>
          <a:bodyPr/>
          <a:lstStyle/>
          <a:p>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III/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Vai</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trò</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nền</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tảng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tư</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tưởng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kim</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chỉ</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nam</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cho</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hành</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động</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của</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chủ</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nghĩa</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Mác</a:t>
            </a:r>
            <a:r>
              <a:rPr lang="en-US" altLang="en-US" sz="2600" b="1" i="1" dirty="0" smtClean="0">
                <a:solidFill>
                  <a:srgbClr val="0000FF"/>
                </a:solidFill>
                <a:latin typeface="Times New Roman" panose="02020603050405020304" pitchFamily="18" charset="0"/>
                <a:cs typeface="Times New Roman" panose="02020603050405020304" pitchFamily="18" charset="0"/>
                <a:sym typeface="+mn-ea"/>
              </a:rPr>
              <a:t> – </a:t>
            </a:r>
            <a:r>
              <a:rPr lang="en-US" altLang="en-US" sz="2600" b="1" i="1" dirty="0" err="1" smtClean="0">
                <a:solidFill>
                  <a:srgbClr val="0000FF"/>
                </a:solidFill>
                <a:latin typeface="Times New Roman" panose="02020603050405020304" pitchFamily="18" charset="0"/>
                <a:cs typeface="Times New Roman" panose="02020603050405020304" pitchFamily="18" charset="0"/>
                <a:sym typeface="+mn-ea"/>
              </a:rPr>
              <a:t>Lênin</a:t>
            </a:r>
            <a: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t/>
            </a:r>
            <a:b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br>
            <a:r>
              <a:rPr lang="en-US" altLang="en-US" sz="2600" b="1" i="1" dirty="0" smtClean="0">
                <a:solidFill>
                  <a:srgbClr val="FF0000"/>
                </a:solidFill>
                <a:latin typeface="Times New Roman" panose="02020603050405020304" pitchFamily="18" charset="0"/>
                <a:cs typeface="Times New Roman" panose="02020603050405020304" pitchFamily="18" charset="0"/>
                <a:sym typeface="+mn-ea"/>
              </a:rPr>
              <a:t>1. </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Bản chất cách mạng v</a:t>
            </a:r>
            <a:r>
              <a:rPr lang="vi-VN" altLang="en-US" sz="2600" b="1" i="1" dirty="0">
                <a:solidFill>
                  <a:srgbClr val="FF0000"/>
                </a:solidFill>
                <a:latin typeface="Times New Roman" panose="02020603050405020304" pitchFamily="18" charset="0"/>
                <a:ea typeface="Times New Roman" panose="02020603050405020304" pitchFamily="18" charset="0"/>
                <a:sym typeface="+mn-ea"/>
              </a:rPr>
              <a:t>à</a:t>
            </a:r>
            <a:r>
              <a:rPr lang="vi-VN" altLang="en-US" sz="2600" b="1" i="1" dirty="0">
                <a:solidFill>
                  <a:srgbClr val="FF0000"/>
                </a:solidFill>
                <a:latin typeface="Times New Roman" panose="02020603050405020304" pitchFamily="18" charset="0"/>
                <a:cs typeface="Times New Roman" panose="02020603050405020304" pitchFamily="18" charset="0"/>
                <a:sym typeface="+mn-ea"/>
              </a:rPr>
              <a:t> khoa học của chủ nghĩa Mác-Lênin</a:t>
            </a:r>
            <a:r>
              <a:rPr lang="en-US" altLang="en-US" sz="2600" dirty="0">
                <a:latin typeface="Times New Roman" panose="02020603050405020304" pitchFamily="18" charset="0"/>
                <a:cs typeface="Times New Roman" panose="02020603050405020304" pitchFamily="18" charset="0"/>
                <a:sym typeface="+mn-ea"/>
              </a:rPr>
              <a:t/>
            </a:r>
            <a:br>
              <a:rPr lang="en-US" altLang="en-US" sz="2600" dirty="0">
                <a:latin typeface="Times New Roman" panose="02020603050405020304" pitchFamily="18" charset="0"/>
                <a:cs typeface="Times New Roman" panose="02020603050405020304" pitchFamily="18" charset="0"/>
                <a:sym typeface="+mn-ea"/>
              </a:rPr>
            </a:br>
            <a:endParaRPr lang="en-US" sz="2600" dirty="0"/>
          </a:p>
        </p:txBody>
      </p:sp>
      <p:sp>
        <p:nvSpPr>
          <p:cNvPr id="3" name="Content Placeholder 2"/>
          <p:cNvSpPr>
            <a:spLocks noGrp="1"/>
          </p:cNvSpPr>
          <p:nvPr>
            <p:ph idx="1"/>
          </p:nvPr>
        </p:nvSpPr>
        <p:spPr/>
        <p:txBody>
          <a:bodyPr/>
          <a:lstStyle/>
          <a:p>
            <a:pPr algn="just"/>
            <a:r>
              <a:rPr lang="en-US" sz="2600" dirty="0">
                <a:solidFill>
                  <a:schemeClr val="tx1"/>
                </a:solidFill>
                <a:latin typeface="Times New Roman" panose="02020603050405020304" pitchFamily="18" charset="0"/>
                <a:cs typeface="Times New Roman" panose="02020603050405020304" pitchFamily="18" charset="0"/>
                <a:sym typeface="+mn-ea"/>
              </a:rPr>
              <a:t>L</a:t>
            </a:r>
            <a:r>
              <a:rPr sz="2600" dirty="0">
                <a:solidFill>
                  <a:schemeClr val="tx1"/>
                </a:solidFill>
                <a:latin typeface="Times New Roman" panose="02020603050405020304" pitchFamily="18" charset="0"/>
                <a:cs typeface="Times New Roman" panose="02020603050405020304" pitchFamily="18" charset="0"/>
                <a:sym typeface="+mn-ea"/>
              </a:rPr>
              <a:t>à một hệ thống lý luận khoa học, thể hiện trong toàn bộ các nguyên lý cấu thành học thuyết, trước hết là các nguyên lý </a:t>
            </a:r>
            <a:r>
              <a:rPr lang="en-US" sz="2600" dirty="0">
                <a:solidFill>
                  <a:schemeClr val="tx1"/>
                </a:solidFill>
                <a:latin typeface="Times New Roman" panose="02020603050405020304" pitchFamily="18" charset="0"/>
                <a:cs typeface="Times New Roman" panose="02020603050405020304" pitchFamily="18" charset="0"/>
                <a:sym typeface="+mn-ea"/>
              </a:rPr>
              <a:t>cơ bản</a:t>
            </a:r>
          </a:p>
          <a:p>
            <a:pPr algn="just"/>
            <a:r>
              <a:rPr sz="2600" dirty="0" err="1" smtClean="0">
                <a:solidFill>
                  <a:schemeClr val="tx1"/>
                </a:solidFill>
                <a:latin typeface="Times New Roman" panose="02020603050405020304" pitchFamily="18" charset="0"/>
                <a:cs typeface="Times New Roman" panose="02020603050405020304" pitchFamily="18" charset="0"/>
                <a:sym typeface="+mn-ea"/>
              </a:rPr>
              <a:t>Là</a:t>
            </a:r>
            <a:r>
              <a:rPr sz="2600" dirty="0" smtClean="0">
                <a:solidFill>
                  <a:schemeClr val="tx1"/>
                </a:solidFill>
                <a:latin typeface="Times New Roman" panose="02020603050405020304" pitchFamily="18" charset="0"/>
                <a:cs typeface="Times New Roman" panose="02020603050405020304" pitchFamily="18" charset="0"/>
                <a:sym typeface="+mn-ea"/>
              </a:rPr>
              <a:t> </a:t>
            </a:r>
            <a:r>
              <a:rPr sz="2600" dirty="0">
                <a:solidFill>
                  <a:schemeClr val="tx1"/>
                </a:solidFill>
                <a:latin typeface="Times New Roman" panose="02020603050405020304" pitchFamily="18" charset="0"/>
                <a:cs typeface="Times New Roman" panose="02020603050405020304" pitchFamily="18" charset="0"/>
                <a:sym typeface="+mn-ea"/>
              </a:rPr>
              <a:t>học thuyết duy nhất nêu lên mục tiêu giải phóng xã hội, giải phóng giai cấp, giải phóng con người với con đường, lực lượng, phương thức đạt mục tiêu đó</a:t>
            </a:r>
          </a:p>
          <a:p>
            <a:pPr algn="just"/>
            <a:r>
              <a:rPr lang="en-US" altLang="x-none" sz="2600" dirty="0">
                <a:solidFill>
                  <a:schemeClr val="tx1"/>
                </a:solidFill>
                <a:latin typeface="Times New Roman" panose="02020603050405020304" pitchFamily="18" charset="0"/>
                <a:cs typeface="Times New Roman" panose="02020603050405020304" pitchFamily="18" charset="0"/>
                <a:sym typeface="+mn-ea"/>
              </a:rPr>
              <a:t> L</a:t>
            </a:r>
            <a:r>
              <a:rPr sz="2600" dirty="0">
                <a:solidFill>
                  <a:schemeClr val="tx1"/>
                </a:solidFill>
                <a:latin typeface="Times New Roman" panose="02020603050405020304" pitchFamily="18" charset="0"/>
                <a:cs typeface="Times New Roman" panose="02020603050405020304" pitchFamily="18" charset="0"/>
                <a:sym typeface="+mn-ea"/>
              </a:rPr>
              <a:t>à một học thuyết mở, </a:t>
            </a:r>
            <a:r>
              <a:rPr lang="en-US" sz="2600" dirty="0" err="1" smtClean="0">
                <a:solidFill>
                  <a:schemeClr val="tx1"/>
                </a:solidFill>
                <a:latin typeface="Times New Roman" panose="02020603050405020304" pitchFamily="18" charset="0"/>
                <a:cs typeface="Times New Roman" panose="02020603050405020304" pitchFamily="18" charset="0"/>
                <a:sym typeface="+mn-ea"/>
              </a:rPr>
              <a:t>sống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động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không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ngừng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tự</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phê</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phán</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tự</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đổi</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mới</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bổ</a:t>
            </a:r>
            <a:r>
              <a:rPr lang="en-US" sz="2600" dirty="0" smtClean="0">
                <a:solidFill>
                  <a:schemeClr val="tx1"/>
                </a:solidFill>
                <a:latin typeface="Times New Roman" panose="02020603050405020304" pitchFamily="18" charset="0"/>
                <a:cs typeface="Times New Roman" panose="02020603050405020304" pitchFamily="18" charset="0"/>
                <a:sym typeface="+mn-ea"/>
              </a:rPr>
              <a:t> sung </a:t>
            </a:r>
            <a:r>
              <a:rPr lang="en-US" sz="2600" dirty="0" err="1" smtClean="0">
                <a:solidFill>
                  <a:schemeClr val="tx1"/>
                </a:solidFill>
                <a:latin typeface="Times New Roman" panose="02020603050405020304" pitchFamily="18" charset="0"/>
                <a:cs typeface="Times New Roman" panose="02020603050405020304" pitchFamily="18" charset="0"/>
                <a:sym typeface="+mn-ea"/>
              </a:rPr>
              <a:t>và</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phát</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triển</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trong</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thực</a:t>
            </a:r>
            <a:r>
              <a:rPr lang="en-US" sz="2600" dirty="0" smtClean="0">
                <a:solidFill>
                  <a:schemeClr val="tx1"/>
                </a:solidFill>
                <a:latin typeface="Times New Roman" panose="02020603050405020304" pitchFamily="18" charset="0"/>
                <a:cs typeface="Times New Roman" panose="02020603050405020304" pitchFamily="18" charset="0"/>
                <a:sym typeface="+mn-ea"/>
              </a:rPr>
              <a:t> </a:t>
            </a:r>
            <a:r>
              <a:rPr lang="en-US" sz="2600" dirty="0" err="1" smtClean="0">
                <a:solidFill>
                  <a:schemeClr val="tx1"/>
                </a:solidFill>
                <a:latin typeface="Times New Roman" panose="02020603050405020304" pitchFamily="18" charset="0"/>
                <a:cs typeface="Times New Roman" panose="02020603050405020304" pitchFamily="18" charset="0"/>
                <a:sym typeface="+mn-ea"/>
              </a:rPr>
              <a:t>tiễn</a:t>
            </a:r>
            <a:r>
              <a:rPr lang="en-US" sz="2600" dirty="0" smtClean="0">
                <a:solidFill>
                  <a:schemeClr val="tx1"/>
                </a:solidFill>
                <a:latin typeface="Times New Roman" panose="02020603050405020304" pitchFamily="18" charset="0"/>
                <a:cs typeface="Times New Roman" panose="02020603050405020304" pitchFamily="18" charset="0"/>
                <a:sym typeface="+mn-ea"/>
              </a:rPr>
              <a:t>.</a:t>
            </a:r>
          </a:p>
          <a:p>
            <a:pPr algn="just"/>
            <a:r>
              <a:rPr lang="en-US" altLang="x-none" sz="2600" dirty="0" err="1" smtClean="0">
                <a:latin typeface="Times New Roman" panose="02020603050405020304" pitchFamily="18" charset="0"/>
                <a:cs typeface="Times New Roman" panose="02020603050405020304" pitchFamily="18" charset="0"/>
                <a:sym typeface="+mn-ea"/>
              </a:rPr>
              <a:t>Là</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học</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thuyết</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cách</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mạng</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có</a:t>
            </a:r>
            <a:r>
              <a:rPr lang="en-US" altLang="x-none" sz="2600" dirty="0" smtClean="0">
                <a:latin typeface="Times New Roman" panose="02020603050405020304" pitchFamily="18" charset="0"/>
                <a:cs typeface="Times New Roman" panose="02020603050405020304" pitchFamily="18" charset="0"/>
                <a:sym typeface="+mn-ea"/>
              </a:rPr>
              <a:t> ý </a:t>
            </a:r>
            <a:r>
              <a:rPr lang="en-US" altLang="x-none" sz="2600" dirty="0" err="1" smtClean="0">
                <a:latin typeface="Times New Roman" panose="02020603050405020304" pitchFamily="18" charset="0"/>
                <a:cs typeface="Times New Roman" panose="02020603050405020304" pitchFamily="18" charset="0"/>
                <a:sym typeface="+mn-ea"/>
              </a:rPr>
              <a:t>nghĩa</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thực</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tiễn</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không</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chỉ</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giải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thích</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thế</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giới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mà</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cải</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tạo</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xã</a:t>
            </a:r>
            <a:r>
              <a:rPr lang="en-US" altLang="x-none" sz="2600" dirty="0" smtClean="0">
                <a:latin typeface="Times New Roman" panose="02020603050405020304" pitchFamily="18" charset="0"/>
                <a:cs typeface="Times New Roman" panose="02020603050405020304" pitchFamily="18" charset="0"/>
                <a:sym typeface="+mn-ea"/>
              </a:rPr>
              <a:t> </a:t>
            </a:r>
            <a:r>
              <a:rPr lang="en-US" altLang="x-none" sz="2600" dirty="0" err="1" smtClean="0">
                <a:latin typeface="Times New Roman" panose="02020603050405020304" pitchFamily="18" charset="0"/>
                <a:cs typeface="Times New Roman" panose="02020603050405020304" pitchFamily="18" charset="0"/>
                <a:sym typeface="+mn-ea"/>
              </a:rPr>
              <a:t>hội</a:t>
            </a:r>
            <a:r>
              <a:rPr lang="en-US" altLang="x-none" sz="2600" dirty="0" smtClean="0">
                <a:latin typeface="Times New Roman" panose="02020603050405020304" pitchFamily="18" charset="0"/>
                <a:cs typeface="Times New Roman" panose="02020603050405020304" pitchFamily="18" charset="0"/>
                <a:sym typeface="+mn-ea"/>
              </a:rPr>
              <a:t>.</a:t>
            </a:r>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altLang="x-none" sz="2600" dirty="0">
              <a:solidFill>
                <a:schemeClr val="tx1"/>
              </a:solidFill>
              <a:latin typeface="Times New Roman" panose="02020603050405020304" pitchFamily="18" charset="0"/>
              <a:cs typeface="Times New Roman" panose="02020603050405020304" pitchFamily="18" charset="0"/>
            </a:endParaRPr>
          </a:p>
          <a:p>
            <a:endParaRPr lang="en-US" dirty="0">
              <a:solidFill>
                <a:srgbClr val="FFFF00"/>
              </a:solidFill>
              <a:latin typeface="Arial" panose="020B0604020202020204" pitchFamily="34" charset="0"/>
            </a:endParaRPr>
          </a:p>
          <a:p>
            <a:endParaRPr lang="en-US" dirty="0"/>
          </a:p>
        </p:txBody>
      </p:sp>
    </p:spTree>
  </p:cSld>
  <p:clrMapOvr>
    <a:masterClrMapping/>
  </p:clrMapOvr>
  <p:transition>
    <p:wedg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67260" y="2165943"/>
            <a:ext cx="1044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smtClean="0">
                <a:latin typeface="Times New Roman" panose="02020603050405020304" pitchFamily="18" charset="0"/>
                <a:cs typeface="Times New Roman" panose="02020603050405020304" pitchFamily="18" charset="0"/>
              </a:rPr>
              <a:t>Là cơ sở lý luận của các Đảng Cộng sản trong việc hoạch định Cương lĩnh, đường lối lãnh đạo, là hệ tư tưởng của giai cấp công nhân...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1524000" y="642939"/>
            <a:ext cx="9144000" cy="1587"/>
          </a:xfrm>
          <a:prstGeom prst="line">
            <a:avLst/>
          </a:prstGeom>
        </p:spPr>
        <p:style>
          <a:lnRef idx="3">
            <a:schemeClr val="accent6"/>
          </a:lnRef>
          <a:fillRef idx="0">
            <a:schemeClr val="accent6"/>
          </a:fillRef>
          <a:effectRef idx="2">
            <a:schemeClr val="accent6"/>
          </a:effectRef>
          <a:fontRef idx="minor">
            <a:schemeClr val="tx1"/>
          </a:fontRef>
        </p:style>
      </p:cxnSp>
      <p:sp>
        <p:nvSpPr>
          <p:cNvPr id="82950" name="Rectangle 1"/>
          <p:cNvSpPr>
            <a:spLocks noChangeArrowheads="1"/>
          </p:cNvSpPr>
          <p:nvPr/>
        </p:nvSpPr>
        <p:spPr bwMode="auto">
          <a:xfrm>
            <a:off x="1524000" y="761930"/>
            <a:ext cx="9144000" cy="866864"/>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FF0000"/>
                </a:solidFill>
                <a:latin typeface="Times New Roman" panose="02020603050405020304" pitchFamily="18" charset="0"/>
                <a:cs typeface="Times New Roman" panose="02020603050405020304" pitchFamily="18" charset="0"/>
              </a:rPr>
              <a:t>2</a:t>
            </a:r>
            <a:r>
              <a:rPr lang="vi-VN" altLang="vi-VN" sz="2400" b="1" dirty="0" smtClean="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C</a:t>
            </a:r>
            <a:r>
              <a:rPr lang="pt-BR" altLang="vi-VN" sz="2400" b="1" dirty="0" smtClean="0">
                <a:solidFill>
                  <a:srgbClr val="FF0000"/>
                </a:solidFill>
                <a:latin typeface="Times New Roman" panose="02020603050405020304" pitchFamily="18" charset="0"/>
                <a:cs typeface="Times New Roman" panose="02020603050405020304" pitchFamily="18" charset="0"/>
              </a:rPr>
              <a:t>hủ nghĩa Mác – Lênin là nền tảng tư tưởng, kim chỉ nam cho hành động của các Đảng Cộng sản</a:t>
            </a:r>
            <a:endParaRPr lang="en-US" altLang="vi-VN" sz="2400" b="1"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1096520" y="3452841"/>
            <a:ext cx="102562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smtClean="0">
                <a:latin typeface="Times New Roman" panose="02020603050405020304" pitchFamily="18" charset="0"/>
                <a:cs typeface="Times New Roman" panose="02020603050405020304" pitchFamily="18" charset="0"/>
              </a:rPr>
              <a:t>Đảng Cộng sản VN khẳng định, cùng với chủ nghĩa Mác – Lênin, tư tưởng Hồ Chí Minh là nên tảng tư tưởng và kim chỉ nam cho hành động của Đảng và sự nghiệp cách mạng của nhân dân.</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1128580" y="5114043"/>
            <a:ext cx="10224150"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dirty="0" smtClean="0">
                <a:latin typeface="Times New Roman" pitchFamily="18" charset="0"/>
                <a:cs typeface="Times New Roman" pitchFamily="18" charset="0"/>
              </a:rPr>
              <a:t>Học tập, nghiên cứu chủ nghĩa Mác – lê nin giúp mỗi người hình thành thế giới quan, phương pháp luận khoa học để hiểu rõ mục đích, con đường, bước đi của sự nghiệp quá độ xây dựng CNXH.</a:t>
            </a:r>
            <a:endParaRPr lang="pt-BR" sz="2400" dirty="0">
              <a:latin typeface="Times New Roman" pitchFamily="18" charset="0"/>
              <a:cs typeface="Times New Roman" pitchFamily="18" charset="0"/>
            </a:endParaRPr>
          </a:p>
        </p:txBody>
      </p:sp>
    </p:spTree>
    <p:extLst>
      <p:ext uri="{BB962C8B-B14F-4D97-AF65-F5344CB8AC3E}">
        <p14:creationId xmlns:p14="http://schemas.microsoft.com/office/powerpoint/2010/main" val="172653669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1595439" y="510448"/>
            <a:ext cx="8643937" cy="8302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228600" algn="l"/>
              </a:tabLst>
              <a:defRPr/>
            </a:pPr>
            <a:r>
              <a:rPr lang="vi-VN" sz="2400" b="1" dirty="0">
                <a:solidFill>
                  <a:srgbClr val="0000FF"/>
                </a:solidFill>
                <a:latin typeface="Times New Roman" pitchFamily="18" charset="0"/>
                <a:cs typeface="Times New Roman" pitchFamily="18" charset="0"/>
              </a:rPr>
              <a:t>Chủ nghĩa Mác - Lênin tiếp tục là nền tảng tư tưởng của Đảng và cách mạng nước ta</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63190" y="1881456"/>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timing>
    <p:tnLst>
      <p:par>
        <p:cTn id="1" dur="indefinite" restart="never" nodeType="tmRoot"/>
      </p:par>
    </p:tn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2781</TotalTime>
  <Words>5387</Words>
  <Application>Microsoft Office PowerPoint</Application>
  <PresentationFormat>Widescreen</PresentationFormat>
  <Paragraphs>534</Paragraphs>
  <Slides>114</Slides>
  <Notes>19</Notes>
  <HiddenSlides>0</HiddenSlides>
  <MMClips>2</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114</vt:i4>
      </vt:variant>
    </vt:vector>
  </HeadingPairs>
  <TitlesOfParts>
    <vt:vector size="130" baseType="lpstr">
      <vt:lpstr>.VnArial Narrow</vt:lpstr>
      <vt:lpstr>.VnTime</vt:lpstr>
      <vt:lpstr>Arial</vt:lpstr>
      <vt:lpstr>Calibri</vt:lpstr>
      <vt:lpstr>Calibri Light</vt:lpstr>
      <vt:lpstr>Constantia</vt:lpstr>
      <vt:lpstr>Roboto Slab</vt:lpstr>
      <vt:lpstr>Tahoma</vt:lpstr>
      <vt:lpstr>Times New Roman</vt:lpstr>
      <vt:lpstr>Verdana</vt:lpstr>
      <vt:lpstr>VNI-Ariston</vt:lpstr>
      <vt:lpstr>VNI-Times</vt:lpstr>
      <vt:lpstr>Wingdings</vt:lpstr>
      <vt:lpstr>Thiết kế mặc định</vt:lpstr>
      <vt:lpstr>Custom Design</vt:lpstr>
      <vt:lpstr>Office Theme</vt:lpstr>
      <vt:lpstr>PowerPoint Presentation</vt:lpstr>
      <vt:lpstr>PowerPoint Presentation</vt:lpstr>
      <vt:lpstr>I. KHÁI NIỆM CHỦ NGHĨA MÁC – LÊNIN</vt:lpstr>
      <vt:lpstr>I/ Khái niệm chủ nghĩa Mác – Lênin  b. Nguồn gốc hình thành chủ nghĩa Mác –Lênin </vt:lpstr>
      <vt:lpstr>I/ Khái niệm chủ nghĩa Mác – Lênin  b. Nguồn gốc hình thành chủ nghĩa Mác –Lênin </vt:lpstr>
      <vt:lpstr> I/ Khái niệm chủ nghĩa Mác – Lênin  b. Nguồn gốc hình thành chủ nghĩa Mác –Lênin </vt:lpstr>
      <vt:lpstr> I/ Khái niệm chủ nghĩa Mác – Lênin  b. Nguồn gốc hình thành chủ nghĩa Mác –Lênin </vt:lpstr>
      <vt:lpstr>PowerPoint Presentation</vt:lpstr>
      <vt:lpstr>PowerPoint Presentation</vt:lpstr>
      <vt:lpstr>PowerPoint Presentation</vt:lpstr>
      <vt:lpstr> Giai đoạn C. Mác và Ph. Ăngghen ( 1948 – 1895) </vt:lpstr>
      <vt:lpstr>II. Một số nội dung cơ bản của chủ nghĩa Mác -Lênin </vt:lpstr>
      <vt:lpstr>a. Chủ nghĩa duy vật biện chứng </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PowerPoint Presentation</vt:lpstr>
      <vt:lpstr>PowerPoint Presentation</vt:lpstr>
      <vt:lpstr>- Ý thức tác động trở lại vật chất</vt:lpstr>
      <vt:lpstr>PowerPoint Presentation</vt:lpstr>
      <vt:lpstr>PowerPoint Presentation</vt:lpstr>
      <vt:lpstr>PowerPoint Presentation</vt:lpstr>
      <vt:lpstr>1. Triết học Mác – Lênin a. Chủ nghĩa duy vật biện chứng</vt:lpstr>
      <vt:lpstr> Triết học Mác – Lênin a. Chủ nghĩa duy vật biện chứng</vt:lpstr>
      <vt:lpstr>1. Triết học Mác – Lênin a. Chủ nghĩa duy vật biện chứng</vt:lpstr>
      <vt:lpstr>- Phép biện chứng duy vật</vt:lpstr>
      <vt:lpstr> Triết học Mác – Lênin a. Chủ nghĩa duy vật biện chứng</vt:lpstr>
      <vt:lpstr>1. Triết học Mác – Lênin a. Chủ nghĩa duy vật biện chứng</vt:lpstr>
      <vt:lpstr> Triết học Mác – Lênin a. Chủ nghĩa duy vật biện chứng</vt:lpstr>
      <vt:lpstr>PowerPoint Presentation</vt:lpstr>
      <vt:lpstr>PowerPoint Presentation</vt:lpstr>
      <vt:lpstr>PowerPoint Presentation</vt:lpstr>
      <vt:lpstr>PowerPoint Presentation</vt:lpstr>
      <vt:lpstr> Mối quan hệ biện chứng giữa lượng và chất:  </vt:lpstr>
      <vt:lpstr> Những thay đổi về chất dẫn đến những thay đổi về lượng.</vt:lpstr>
      <vt:lpstr>Ý nghĩa của quy luật:  </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  Thống nhất giữa các MĐL:  là sự nương tựa vào nhau, làm tiền đề tồn tại cho nhau giữa các mặt đó</vt:lpstr>
      <vt:lpstr>  Đấu tranh giữa các MĐL :  là sự tác động qua lại theo xu hướng bài trừ, phủ định lẫn nhau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Lý luận nhận thức</vt:lpstr>
      <vt:lpstr>- Thực tiễn và vai trò của nó đối với nhận thức</vt:lpstr>
      <vt:lpstr>PowerPoint Presentation</vt:lpstr>
      <vt:lpstr>PowerPoint Presentation</vt:lpstr>
      <vt:lpstr>PowerPoint Presentation</vt:lpstr>
      <vt:lpstr>PowerPoint Presentation</vt:lpstr>
      <vt:lpstr>PowerPoint Presentation</vt:lpstr>
      <vt:lpstr>PowerPoint Presentation</vt:lpstr>
      <vt:lpstr>- Quy luật về sự phù hợp của quan hệ sản xuất với trình độ phát triển của lực lượng sản xuất - Quy luật về mối quan hệ biện chứng giữa cơ sở hạ tầng và kiến trúc thượng tầng</vt:lpstr>
      <vt:lpstr>Quy luật về sự phù hợp của quan hệ sản xuất với trình độ phát triển của lực lượng sản xuất </vt:lpstr>
      <vt:lpstr>PHƯƠNG THỨC SẢN XUẤT</vt:lpstr>
      <vt:lpstr>PowerPoint Presentation</vt:lpstr>
      <vt:lpstr>PowerPoint Presentation</vt:lpstr>
      <vt:lpstr>  Quy luật về sự phù hợp của quan hệ sản xuất với trình độ phát triển của lực lượng sản xuất  </vt:lpstr>
      <vt:lpstr>PowerPoint Presentation</vt:lpstr>
      <vt:lpstr>PHƯƠNG THỨC SẢN XUẤT</vt:lpstr>
      <vt:lpstr>PowerPoint Presentation</vt:lpstr>
      <vt:lpstr>- Ý nghĩa của vấn đề</vt:lpstr>
      <vt:lpstr>PowerPoint Presentation</vt:lpstr>
      <vt:lpstr>PowerPoint Presentation</vt:lpstr>
      <vt:lpstr>PowerPoint Presentation</vt:lpstr>
      <vt:lpstr>PowerPoint Presentation</vt:lpstr>
      <vt:lpstr>PowerPoint Presentation</vt:lpstr>
      <vt:lpstr>Hàng hóa</vt:lpstr>
      <vt:lpstr>Hàng hóa</vt:lpstr>
      <vt:lpstr>Hàng hóa (A) = Hàng hoá (B)</vt:lpstr>
      <vt:lpstr>Hàng hóa</vt:lpstr>
      <vt:lpstr>Quy luật giá trị</vt:lpstr>
      <vt:lpstr>- Nội dung của quy luật </vt:lpstr>
      <vt:lpstr>Quy luật giá trị</vt:lpstr>
      <vt:lpstr>Hàng hóa sức lao động</vt:lpstr>
      <vt:lpstr>Hàng hóa sức lao động</vt:lpstr>
      <vt:lpstr>PowerPoint Presentation</vt:lpstr>
      <vt:lpstr>PowerPoint Presentation</vt:lpstr>
      <vt:lpstr> Bản chất của chủ nghĩa tư bản chính là quan hệ bóc lột của tư bản đối với công nhân làm thuê nhằm chiếm đoạt giá trị thặng dư </vt:lpstr>
      <vt:lpstr>Ý nghĩa của học thuyết  </vt:lpstr>
      <vt:lpstr>PowerPoint Presentation</vt:lpstr>
      <vt:lpstr>3. Chủ nghĩa xã hội khoa học a. Lý luận về sứ mệnh lịch sử của giai cấp công nhân</vt:lpstr>
      <vt:lpstr>Sứ mệnh lịch sử của giai cấp công nhân</vt:lpstr>
      <vt:lpstr> 3. Chủ nghĩa xã hội khoa học a. Lý luận về sứ mệnh lịch sử của giai cấp công nhân</vt:lpstr>
      <vt:lpstr>PowerPoint Presentation</vt:lpstr>
      <vt:lpstr>PowerPoint Presentation</vt:lpstr>
      <vt:lpstr> 3. Chủ nghĩa xã hội khoa học a. Lý luận về sứ mệnh lịch sử của giai cấp công nhân  </vt:lpstr>
      <vt:lpstr> 3. Chủ nghĩa xã hội khoa học a. Lý luận về sứ mệnh lịch sử của giai cấp công nhân </vt:lpstr>
      <vt:lpstr>PowerPoint Presentation</vt:lpstr>
      <vt:lpstr>PowerPoint Presentation</vt:lpstr>
      <vt:lpstr>- Là cuộc cách mạng nhằm thay thế chế độ tư bản chủ nghĩa lỗi thời bằng chế độ xã hội chủ nghĩa. Trong cuộc cách mạng đó, giai cấp công nhân là giai cấp lãnh đạo và cùng với quần chúng nhân dân lao dộng xây dựng một xã hội công bằng, dân chủ, văn minh.</vt:lpstr>
      <vt:lpstr>- Chính trị: Lật đổ chính quyền tư sản, thiết lập quyền lực chính trị về tay mình...  - Kinh tế: Phát triển lực lượng sản xuất, tiến hành CNH xã hội chủ nghĩa, nâng cao năng suất lao động xã hội - Xã hội:  Xây dựng con người mới, xây dựng đạo đức, lối sống mới xã hội chủ nghĩa.  </vt:lpstr>
      <vt:lpstr>b. Sự phát triển của hình thái KTXH CSCN</vt:lpstr>
      <vt:lpstr>PowerPoint Presentation</vt:lpstr>
      <vt:lpstr>PowerPoint Presentation</vt:lpstr>
      <vt:lpstr>01. GIẢI THÍCH CÁC KHÁI NIỆM</vt:lpstr>
      <vt:lpstr>PowerPoint Presentation</vt:lpstr>
      <vt:lpstr>PowerPoint Presentation</vt:lpstr>
      <vt:lpstr>PowerPoint Presentation</vt:lpstr>
      <vt:lpstr>PowerPoint Presentation</vt:lpstr>
      <vt:lpstr> </vt:lpstr>
      <vt:lpstr> Đặc điểm quá độ lên CNXH ở VN là bỏ qua chế độ TBCN </vt:lpstr>
      <vt:lpstr>PowerPoint Presentation</vt:lpstr>
      <vt:lpstr>HT KT – XH CSCN phát triển từ thấp lên cao; giai đoạn đầu là thời kỳ quá độ sau đó đến giai đoạn XHCN và cuối cùng là xã hội CSCN</vt:lpstr>
      <vt:lpstr> III/ Vai trò nền tảng tư tưởng, kim chỉ nam cho hành động của chủ nghĩa Mác – Lênin 1. Bản chất cách mạng và khoa học của chủ nghĩa Mác-Lênin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Admin</cp:lastModifiedBy>
  <cp:revision>564</cp:revision>
  <dcterms:created xsi:type="dcterms:W3CDTF">2007-03-02T02:55:00Z</dcterms:created>
  <dcterms:modified xsi:type="dcterms:W3CDTF">2022-01-10T14:29:06Z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