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8"/>
  </p:notesMasterIdLst>
  <p:sldIdLst>
    <p:sldId id="256" r:id="rId2"/>
    <p:sldId id="292" r:id="rId3"/>
    <p:sldId id="293" r:id="rId4"/>
    <p:sldId id="294" r:id="rId5"/>
    <p:sldId id="257" r:id="rId6"/>
    <p:sldId id="258" r:id="rId7"/>
    <p:sldId id="259" r:id="rId8"/>
    <p:sldId id="260" r:id="rId9"/>
    <p:sldId id="263" r:id="rId10"/>
    <p:sldId id="264" r:id="rId11"/>
    <p:sldId id="265" r:id="rId12"/>
    <p:sldId id="266" r:id="rId13"/>
    <p:sldId id="267" r:id="rId14"/>
    <p:sldId id="295" r:id="rId15"/>
    <p:sldId id="268" r:id="rId16"/>
    <p:sldId id="269" r:id="rId17"/>
    <p:sldId id="270" r:id="rId18"/>
    <p:sldId id="299" r:id="rId19"/>
    <p:sldId id="262" r:id="rId20"/>
    <p:sldId id="271" r:id="rId21"/>
    <p:sldId id="296" r:id="rId22"/>
    <p:sldId id="297" r:id="rId23"/>
    <p:sldId id="272" r:id="rId24"/>
    <p:sldId id="273" r:id="rId25"/>
    <p:sldId id="275" r:id="rId26"/>
    <p:sldId id="274" r:id="rId27"/>
    <p:sldId id="276" r:id="rId28"/>
    <p:sldId id="277" r:id="rId29"/>
    <p:sldId id="278" r:id="rId30"/>
    <p:sldId id="279" r:id="rId31"/>
    <p:sldId id="281" r:id="rId32"/>
    <p:sldId id="280" r:id="rId33"/>
    <p:sldId id="300" r:id="rId34"/>
    <p:sldId id="302" r:id="rId35"/>
    <p:sldId id="282" r:id="rId36"/>
    <p:sldId id="283" r:id="rId37"/>
    <p:sldId id="284" r:id="rId38"/>
    <p:sldId id="285" r:id="rId39"/>
    <p:sldId id="286" r:id="rId40"/>
    <p:sldId id="287" r:id="rId41"/>
    <p:sldId id="301" r:id="rId42"/>
    <p:sldId id="290" r:id="rId43"/>
    <p:sldId id="288" r:id="rId44"/>
    <p:sldId id="289" r:id="rId45"/>
    <p:sldId id="291" r:id="rId46"/>
    <p:sldId id="298" r:id="rId47"/>
  </p:sldIdLst>
  <p:sldSz cx="12192000" cy="6858000"/>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36" d="100"/>
          <a:sy n="36" d="100"/>
        </p:scale>
        <p:origin x="372" y="42"/>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A6D3EE-2CAC-4F2D-BD12-DF5674E5B268}" type="datetimeFigureOut">
              <a:rPr lang="en-US" smtClean="0"/>
              <a:t>1/10/2022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CDCE44-39A9-4262-AB42-F5A2172EA8B1}" type="slidenum">
              <a:rPr lang="en-US" smtClean="0"/>
              <a:t>‹#›</a:t>
            </a:fld>
            <a:endParaRPr lang="en-US"/>
          </a:p>
        </p:txBody>
      </p:sp>
    </p:spTree>
    <p:extLst>
      <p:ext uri="{BB962C8B-B14F-4D97-AF65-F5344CB8AC3E}">
        <p14:creationId xmlns:p14="http://schemas.microsoft.com/office/powerpoint/2010/main" val="26099510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CCDCE44-39A9-4262-AB42-F5A2172EA8B1}" type="slidenum">
              <a:rPr lang="en-US" smtClean="0"/>
              <a:t>1</a:t>
            </a:fld>
            <a:endParaRPr lang="en-US"/>
          </a:p>
        </p:txBody>
      </p:sp>
    </p:spTree>
    <p:extLst>
      <p:ext uri="{BB962C8B-B14F-4D97-AF65-F5344CB8AC3E}">
        <p14:creationId xmlns:p14="http://schemas.microsoft.com/office/powerpoint/2010/main" val="8339730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46E02A4-E28E-4820-B1DC-494CF2859083}" type="datetimeFigureOut">
              <a:rPr lang="vi-VN" smtClean="0"/>
              <a:t>10/01/2022</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62CFF671-C18A-4C1F-B478-362525D1E259}" type="slidenum">
              <a:rPr lang="vi-VN" smtClean="0"/>
              <a:t>‹#›</a:t>
            </a:fld>
            <a:endParaRPr lang="vi-VN"/>
          </a:p>
        </p:txBody>
      </p:sp>
    </p:spTree>
    <p:extLst>
      <p:ext uri="{BB962C8B-B14F-4D97-AF65-F5344CB8AC3E}">
        <p14:creationId xmlns:p14="http://schemas.microsoft.com/office/powerpoint/2010/main" val="20412311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46E02A4-E28E-4820-B1DC-494CF2859083}" type="datetimeFigureOut">
              <a:rPr lang="vi-VN" smtClean="0"/>
              <a:t>10/01/2022</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62CFF671-C18A-4C1F-B478-362525D1E259}" type="slidenum">
              <a:rPr lang="vi-VN" smtClean="0"/>
              <a:t>‹#›</a:t>
            </a:fld>
            <a:endParaRPr lang="vi-VN"/>
          </a:p>
        </p:txBody>
      </p:sp>
    </p:spTree>
    <p:extLst>
      <p:ext uri="{BB962C8B-B14F-4D97-AF65-F5344CB8AC3E}">
        <p14:creationId xmlns:p14="http://schemas.microsoft.com/office/powerpoint/2010/main" val="3757421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46E02A4-E28E-4820-B1DC-494CF2859083}" type="datetimeFigureOut">
              <a:rPr lang="vi-VN" smtClean="0"/>
              <a:t>10/01/2022</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62CFF671-C18A-4C1F-B478-362525D1E259}" type="slidenum">
              <a:rPr lang="vi-VN" smtClean="0"/>
              <a:t>‹#›</a:t>
            </a:fld>
            <a:endParaRPr lang="vi-VN"/>
          </a:p>
        </p:txBody>
      </p:sp>
    </p:spTree>
    <p:extLst>
      <p:ext uri="{BB962C8B-B14F-4D97-AF65-F5344CB8AC3E}">
        <p14:creationId xmlns:p14="http://schemas.microsoft.com/office/powerpoint/2010/main" val="30398899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46E02A4-E28E-4820-B1DC-494CF2859083}" type="datetimeFigureOut">
              <a:rPr lang="vi-VN" smtClean="0"/>
              <a:t>10/01/2022</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62CFF671-C18A-4C1F-B478-362525D1E259}" type="slidenum">
              <a:rPr lang="vi-VN" smtClean="0"/>
              <a:t>‹#›</a:t>
            </a:fld>
            <a:endParaRPr lang="vi-VN"/>
          </a:p>
        </p:txBody>
      </p:sp>
    </p:spTree>
    <p:extLst>
      <p:ext uri="{BB962C8B-B14F-4D97-AF65-F5344CB8AC3E}">
        <p14:creationId xmlns:p14="http://schemas.microsoft.com/office/powerpoint/2010/main" val="22938102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46E02A4-E28E-4820-B1DC-494CF2859083}" type="datetimeFigureOut">
              <a:rPr lang="vi-VN" smtClean="0"/>
              <a:t>10/01/2022</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62CFF671-C18A-4C1F-B478-362525D1E259}" type="slidenum">
              <a:rPr lang="vi-VN" smtClean="0"/>
              <a:t>‹#›</a:t>
            </a:fld>
            <a:endParaRPr lang="vi-VN"/>
          </a:p>
        </p:txBody>
      </p:sp>
    </p:spTree>
    <p:extLst>
      <p:ext uri="{BB962C8B-B14F-4D97-AF65-F5344CB8AC3E}">
        <p14:creationId xmlns:p14="http://schemas.microsoft.com/office/powerpoint/2010/main" val="328381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46E02A4-E28E-4820-B1DC-494CF2859083}" type="datetimeFigureOut">
              <a:rPr lang="vi-VN" smtClean="0"/>
              <a:t>10/01/2022</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62CFF671-C18A-4C1F-B478-362525D1E259}" type="slidenum">
              <a:rPr lang="vi-VN" smtClean="0"/>
              <a:t>‹#›</a:t>
            </a:fld>
            <a:endParaRPr lang="vi-VN"/>
          </a:p>
        </p:txBody>
      </p:sp>
    </p:spTree>
    <p:extLst>
      <p:ext uri="{BB962C8B-B14F-4D97-AF65-F5344CB8AC3E}">
        <p14:creationId xmlns:p14="http://schemas.microsoft.com/office/powerpoint/2010/main" val="16148786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6E02A4-E28E-4820-B1DC-494CF2859083}" type="datetimeFigureOut">
              <a:rPr lang="vi-VN" smtClean="0"/>
              <a:t>10/01/2022</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62CFF671-C18A-4C1F-B478-362525D1E259}" type="slidenum">
              <a:rPr lang="vi-VN" smtClean="0"/>
              <a:t>‹#›</a:t>
            </a:fld>
            <a:endParaRPr lang="vi-VN"/>
          </a:p>
        </p:txBody>
      </p:sp>
    </p:spTree>
    <p:extLst>
      <p:ext uri="{BB962C8B-B14F-4D97-AF65-F5344CB8AC3E}">
        <p14:creationId xmlns:p14="http://schemas.microsoft.com/office/powerpoint/2010/main" val="3993456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46E02A4-E28E-4820-B1DC-494CF2859083}" type="datetimeFigureOut">
              <a:rPr lang="vi-VN" smtClean="0"/>
              <a:t>10/01/2022</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62CFF671-C18A-4C1F-B478-362525D1E259}" type="slidenum">
              <a:rPr lang="vi-VN" smtClean="0"/>
              <a:t>‹#›</a:t>
            </a:fld>
            <a:endParaRPr lang="vi-VN"/>
          </a:p>
        </p:txBody>
      </p:sp>
    </p:spTree>
    <p:extLst>
      <p:ext uri="{BB962C8B-B14F-4D97-AF65-F5344CB8AC3E}">
        <p14:creationId xmlns:p14="http://schemas.microsoft.com/office/powerpoint/2010/main" val="21782428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46E02A4-E28E-4820-B1DC-494CF2859083}" type="datetimeFigureOut">
              <a:rPr lang="vi-VN" smtClean="0"/>
              <a:t>10/01/2022</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62CFF671-C18A-4C1F-B478-362525D1E259}" type="slidenum">
              <a:rPr lang="vi-VN" smtClean="0"/>
              <a:t>‹#›</a:t>
            </a:fld>
            <a:endParaRPr lang="vi-VN"/>
          </a:p>
        </p:txBody>
      </p:sp>
    </p:spTree>
    <p:extLst>
      <p:ext uri="{BB962C8B-B14F-4D97-AF65-F5344CB8AC3E}">
        <p14:creationId xmlns:p14="http://schemas.microsoft.com/office/powerpoint/2010/main" val="21418129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46E02A4-E28E-4820-B1DC-494CF2859083}" type="datetimeFigureOut">
              <a:rPr lang="vi-VN" smtClean="0"/>
              <a:t>10/01/2022</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62CFF671-C18A-4C1F-B478-362525D1E259}" type="slidenum">
              <a:rPr lang="vi-VN" smtClean="0"/>
              <a:t>‹#›</a:t>
            </a:fld>
            <a:endParaRPr lang="vi-VN"/>
          </a:p>
        </p:txBody>
      </p:sp>
    </p:spTree>
    <p:extLst>
      <p:ext uri="{BB962C8B-B14F-4D97-AF65-F5344CB8AC3E}">
        <p14:creationId xmlns:p14="http://schemas.microsoft.com/office/powerpoint/2010/main" val="6177075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46E02A4-E28E-4820-B1DC-494CF2859083}" type="datetimeFigureOut">
              <a:rPr lang="vi-VN" smtClean="0"/>
              <a:t>10/01/2022</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62CFF671-C18A-4C1F-B478-362525D1E259}" type="slidenum">
              <a:rPr lang="vi-VN" smtClean="0"/>
              <a:t>‹#›</a:t>
            </a:fld>
            <a:endParaRPr lang="vi-VN"/>
          </a:p>
        </p:txBody>
      </p:sp>
    </p:spTree>
    <p:extLst>
      <p:ext uri="{BB962C8B-B14F-4D97-AF65-F5344CB8AC3E}">
        <p14:creationId xmlns:p14="http://schemas.microsoft.com/office/powerpoint/2010/main" val="1103791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6E02A4-E28E-4820-B1DC-494CF2859083}" type="datetimeFigureOut">
              <a:rPr lang="vi-VN" smtClean="0"/>
              <a:t>10/01/2022</a:t>
            </a:fld>
            <a:endParaRPr lang="vi-VN"/>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CFF671-C18A-4C1F-B478-362525D1E259}" type="slidenum">
              <a:rPr lang="vi-VN" smtClean="0"/>
              <a:t>‹#›</a:t>
            </a:fld>
            <a:endParaRPr lang="vi-VN"/>
          </a:p>
        </p:txBody>
      </p:sp>
    </p:spTree>
    <p:extLst>
      <p:ext uri="{BB962C8B-B14F-4D97-AF65-F5344CB8AC3E}">
        <p14:creationId xmlns:p14="http://schemas.microsoft.com/office/powerpoint/2010/main" val="333025660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 Id="rId4" Type="http://schemas.openxmlformats.org/officeDocument/2006/relationships/image" Target="../media/image31.jpeg"/></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03512" y="1556792"/>
            <a:ext cx="8712968" cy="3416320"/>
          </a:xfrm>
          <a:prstGeom prst="rect">
            <a:avLst/>
          </a:prstGeom>
          <a:noFill/>
        </p:spPr>
        <p:txBody>
          <a:bodyPr wrap="square" rtlCol="0">
            <a:spAutoFit/>
          </a:bodyPr>
          <a:lstStyle/>
          <a:p>
            <a:pPr algn="ctr"/>
            <a:r>
              <a:rPr lang="en-US" sz="5400" b="1" dirty="0">
                <a:solidFill>
                  <a:srgbClr val="FF0000"/>
                </a:solidFill>
              </a:rPr>
              <a:t>HỆ THỐNG CUNG CẤP NHIÊN LIỆU</a:t>
            </a:r>
          </a:p>
          <a:p>
            <a:pPr algn="ctr"/>
            <a:endParaRPr lang="en-US" sz="5400" b="1" dirty="0"/>
          </a:p>
          <a:p>
            <a:pPr algn="ctr"/>
            <a:r>
              <a:rPr lang="en-US" sz="5400" b="1" dirty="0">
                <a:solidFill>
                  <a:schemeClr val="accent1"/>
                </a:solidFill>
              </a:rPr>
              <a:t>BỘ CHẾ HÒA KHÍ</a:t>
            </a:r>
            <a:endParaRPr lang="vi-VN" sz="5400" b="1" dirty="0">
              <a:solidFill>
                <a:schemeClr val="accent1"/>
              </a:solidFill>
            </a:endParaRPr>
          </a:p>
        </p:txBody>
      </p:sp>
    </p:spTree>
    <p:extLst>
      <p:ext uri="{BB962C8B-B14F-4D97-AF65-F5344CB8AC3E}">
        <p14:creationId xmlns:p14="http://schemas.microsoft.com/office/powerpoint/2010/main" val="34107420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5520" y="188641"/>
            <a:ext cx="8712968" cy="6482767"/>
          </a:xfrm>
          <a:prstGeom prst="rect">
            <a:avLst/>
          </a:prstGeom>
        </p:spPr>
      </p:pic>
    </p:spTree>
    <p:extLst>
      <p:ext uri="{BB962C8B-B14F-4D97-AF65-F5344CB8AC3E}">
        <p14:creationId xmlns:p14="http://schemas.microsoft.com/office/powerpoint/2010/main" val="17935429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1544" y="366444"/>
            <a:ext cx="8254195" cy="6158900"/>
          </a:xfrm>
          <a:prstGeom prst="rect">
            <a:avLst/>
          </a:prstGeom>
        </p:spPr>
      </p:pic>
    </p:spTree>
    <p:extLst>
      <p:ext uri="{BB962C8B-B14F-4D97-AF65-F5344CB8AC3E}">
        <p14:creationId xmlns:p14="http://schemas.microsoft.com/office/powerpoint/2010/main" val="10896773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7529" y="287410"/>
            <a:ext cx="8630513" cy="6381951"/>
          </a:xfrm>
          <a:prstGeom prst="rect">
            <a:avLst/>
          </a:prstGeom>
        </p:spPr>
      </p:pic>
    </p:spTree>
    <p:extLst>
      <p:ext uri="{BB962C8B-B14F-4D97-AF65-F5344CB8AC3E}">
        <p14:creationId xmlns:p14="http://schemas.microsoft.com/office/powerpoint/2010/main" val="5942925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703512" y="1412776"/>
            <a:ext cx="9073008" cy="3046988"/>
          </a:xfrm>
          <a:prstGeom prst="rect">
            <a:avLst/>
          </a:prstGeom>
          <a:noFill/>
        </p:spPr>
        <p:txBody>
          <a:bodyPr wrap="square" rtlCol="0">
            <a:spAutoFit/>
          </a:bodyPr>
          <a:lstStyle/>
          <a:p>
            <a:r>
              <a:rPr lang="vi-VN" sz="3200" dirty="0"/>
              <a:t>Công dụng:</a:t>
            </a:r>
          </a:p>
          <a:p>
            <a:r>
              <a:rPr lang="vi-VN" sz="3200" dirty="0"/>
              <a:t>  </a:t>
            </a:r>
          </a:p>
          <a:p>
            <a:pPr algn="just"/>
            <a:r>
              <a:rPr lang="vi-VN" sz="3200" dirty="0"/>
              <a:t>	Hệ thống cung cấp nhiên liệu (HTCCNL) có nhiệm vụ tạo 1 hỗn hợp giữa xăng và không khí có thành phần thích hợp, tùy theo chế độ làm việc</a:t>
            </a:r>
          </a:p>
        </p:txBody>
      </p:sp>
    </p:spTree>
    <p:extLst>
      <p:ext uri="{BB962C8B-B14F-4D97-AF65-F5344CB8AC3E}">
        <p14:creationId xmlns:p14="http://schemas.microsoft.com/office/powerpoint/2010/main" val="3727715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703512" y="1412777"/>
            <a:ext cx="9073008" cy="4524315"/>
          </a:xfrm>
          <a:prstGeom prst="rect">
            <a:avLst/>
          </a:prstGeom>
          <a:noFill/>
        </p:spPr>
        <p:txBody>
          <a:bodyPr wrap="square" rtlCol="0">
            <a:spAutoFit/>
          </a:bodyPr>
          <a:lstStyle/>
          <a:p>
            <a:r>
              <a:rPr lang="vi-VN" sz="3200" dirty="0"/>
              <a:t>Cấu tạo: </a:t>
            </a:r>
          </a:p>
          <a:p>
            <a:r>
              <a:rPr lang="vi-VN" sz="3200" dirty="0"/>
              <a:t>     Hệ thống này gồm có:</a:t>
            </a:r>
          </a:p>
          <a:p>
            <a:endParaRPr lang="vi-VN" sz="3200" dirty="0"/>
          </a:p>
          <a:p>
            <a:pPr marL="457200" indent="-457200">
              <a:buFontTx/>
              <a:buChar char="-"/>
            </a:pPr>
            <a:r>
              <a:rPr lang="vi-VN" sz="3200" dirty="0"/>
              <a:t>Bộ phận cung cấp xăng: thùng xăng, lọc xăng, bơm xăng, ống dẫn xăng.</a:t>
            </a:r>
          </a:p>
          <a:p>
            <a:pPr marL="457200" indent="-457200">
              <a:buFontTx/>
              <a:buChar char="-"/>
            </a:pPr>
            <a:endParaRPr lang="vi-VN" sz="3200" dirty="0"/>
          </a:p>
          <a:p>
            <a:pPr marL="457200" indent="-457200">
              <a:buFontTx/>
              <a:buChar char="-"/>
            </a:pPr>
            <a:r>
              <a:rPr lang="vi-VN" sz="3200" dirty="0"/>
              <a:t>Bộ phận lọc gió.</a:t>
            </a:r>
          </a:p>
          <a:p>
            <a:pPr marL="457200" indent="-457200">
              <a:buFontTx/>
              <a:buChar char="-"/>
            </a:pPr>
            <a:endParaRPr lang="vi-VN" sz="3200" dirty="0"/>
          </a:p>
          <a:p>
            <a:r>
              <a:rPr lang="vi-VN" sz="3200" dirty="0"/>
              <a:t>-  </a:t>
            </a:r>
            <a:r>
              <a:rPr lang="en-US" sz="3200" dirty="0"/>
              <a:t> </a:t>
            </a:r>
            <a:r>
              <a:rPr lang="vi-VN" sz="3200" dirty="0"/>
              <a:t>Bộ phận chế hòa khí (BCHK).</a:t>
            </a:r>
          </a:p>
        </p:txBody>
      </p:sp>
    </p:spTree>
    <p:extLst>
      <p:ext uri="{BB962C8B-B14F-4D97-AF65-F5344CB8AC3E}">
        <p14:creationId xmlns:p14="http://schemas.microsoft.com/office/powerpoint/2010/main" val="41736939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703512" y="1412776"/>
            <a:ext cx="9073008" cy="1077218"/>
          </a:xfrm>
          <a:prstGeom prst="rect">
            <a:avLst/>
          </a:prstGeom>
          <a:noFill/>
        </p:spPr>
        <p:txBody>
          <a:bodyPr wrap="square" rtlCol="0">
            <a:spAutoFit/>
          </a:bodyPr>
          <a:lstStyle/>
          <a:p>
            <a:r>
              <a:rPr lang="vi-VN" sz="3200" dirty="0"/>
              <a:t>Cấu tạo: </a:t>
            </a:r>
          </a:p>
          <a:p>
            <a:r>
              <a:rPr lang="vi-VN" sz="3200" dirty="0"/>
              <a:t>     Hệ thống này gồm có:</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462214"/>
            <a:ext cx="9144000" cy="43957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88092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703512" y="1412777"/>
            <a:ext cx="9073008" cy="4524315"/>
          </a:xfrm>
          <a:prstGeom prst="rect">
            <a:avLst/>
          </a:prstGeom>
          <a:noFill/>
        </p:spPr>
        <p:txBody>
          <a:bodyPr wrap="square" rtlCol="0">
            <a:spAutoFit/>
          </a:bodyPr>
          <a:lstStyle/>
          <a:p>
            <a:r>
              <a:rPr lang="vi-VN" sz="3200" dirty="0"/>
              <a:t>Cấu tạo: </a:t>
            </a:r>
          </a:p>
          <a:p>
            <a:pPr marL="457200" indent="-457200">
              <a:buFontTx/>
              <a:buChar char="-"/>
            </a:pPr>
            <a:r>
              <a:rPr lang="vi-VN" sz="3200" dirty="0"/>
              <a:t>Bộ phận cung cấp xăng:</a:t>
            </a:r>
          </a:p>
          <a:p>
            <a:pPr marL="457200" indent="-457200">
              <a:buFontTx/>
              <a:buChar char="-"/>
            </a:pPr>
            <a:r>
              <a:rPr lang="vi-VN" sz="3200" dirty="0"/>
              <a:t>Thùng xăng:  dùng để chứa xăng, khoảng 40-70 lít. Trong thùng có nhiều tấm ngăn  giữ  cho  xăng  không  bị  dao  động  nhiều,  phía  trên  có  miệng  để  đổ  xăng  và  nắp thùng xăng có lỗ thông hơi. Ở miệng đổ thường có lưới lọc xăng, đáy thùng có ốc xả xăng và cặn bẩn lẫn trong xăng.</a:t>
            </a:r>
          </a:p>
        </p:txBody>
      </p:sp>
    </p:spTree>
    <p:extLst>
      <p:ext uri="{BB962C8B-B14F-4D97-AF65-F5344CB8AC3E}">
        <p14:creationId xmlns:p14="http://schemas.microsoft.com/office/powerpoint/2010/main" val="20313651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703512" y="1412776"/>
            <a:ext cx="9073008" cy="1569660"/>
          </a:xfrm>
          <a:prstGeom prst="rect">
            <a:avLst/>
          </a:prstGeom>
          <a:noFill/>
        </p:spPr>
        <p:txBody>
          <a:bodyPr wrap="square" rtlCol="0">
            <a:spAutoFit/>
          </a:bodyPr>
          <a:lstStyle/>
          <a:p>
            <a:r>
              <a:rPr lang="vi-VN" sz="3200" dirty="0"/>
              <a:t>Cấu tạo: </a:t>
            </a:r>
          </a:p>
          <a:p>
            <a:pPr marL="457200" indent="-457200">
              <a:buFontTx/>
              <a:buChar char="-"/>
            </a:pPr>
            <a:r>
              <a:rPr lang="vi-VN" sz="3200" dirty="0"/>
              <a:t>Bộ phận cung cấp xăng:</a:t>
            </a:r>
          </a:p>
          <a:p>
            <a:pPr marL="457200" indent="-457200">
              <a:buFontTx/>
              <a:buChar char="-"/>
            </a:pPr>
            <a:r>
              <a:rPr lang="vi-VN" sz="3200" dirty="0"/>
              <a:t>Thùng xăng:</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982436"/>
            <a:ext cx="9144000" cy="38755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11669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703512" y="1412776"/>
            <a:ext cx="9073008" cy="5509200"/>
          </a:xfrm>
          <a:prstGeom prst="rect">
            <a:avLst/>
          </a:prstGeom>
          <a:noFill/>
        </p:spPr>
        <p:txBody>
          <a:bodyPr wrap="square" rtlCol="0">
            <a:spAutoFit/>
          </a:bodyPr>
          <a:lstStyle/>
          <a:p>
            <a:r>
              <a:rPr lang="vi-VN" sz="3200" dirty="0"/>
              <a:t>Cấu tạo: </a:t>
            </a:r>
          </a:p>
          <a:p>
            <a:pPr marL="457200" indent="-457200">
              <a:buFontTx/>
              <a:buChar char="-"/>
            </a:pPr>
            <a:r>
              <a:rPr lang="vi-VN" sz="3200" dirty="0"/>
              <a:t>Bộ phận cung cấp xăng:</a:t>
            </a:r>
          </a:p>
          <a:p>
            <a:pPr marL="457200" indent="-457200">
              <a:buFontTx/>
              <a:buChar char="-"/>
            </a:pPr>
            <a:endParaRPr lang="vi-VN" sz="3200" dirty="0"/>
          </a:p>
          <a:p>
            <a:pPr marL="457200" indent="-457200">
              <a:buFontTx/>
              <a:buChar char="-"/>
            </a:pPr>
            <a:r>
              <a:rPr lang="vi-VN" sz="3200" dirty="0"/>
              <a:t>Lọc xăng:  có  nhiệm vụ lọc nước và tạp chất lẫn trong xăng trước khi đưa tới BCHK. Bộ phận này gồm có bình lóng cặn và các lưới lọc. </a:t>
            </a:r>
          </a:p>
          <a:p>
            <a:pPr marL="457200" indent="-457200">
              <a:buFontTx/>
              <a:buChar char="-"/>
            </a:pPr>
            <a:endParaRPr lang="vi-VN" sz="3200" dirty="0"/>
          </a:p>
          <a:p>
            <a:pPr marL="457200" indent="-457200">
              <a:buFontTx/>
              <a:buChar char="-"/>
            </a:pPr>
            <a:r>
              <a:rPr lang="vi-VN" sz="3200" dirty="0"/>
              <a:t>Một HTCCNL thường có 4 lọc xăng. Một ở thùng chứa, một ở bình lóng cặn, một ở trong </a:t>
            </a:r>
            <a:r>
              <a:rPr lang="vi-VN" sz="3200" dirty="0" smtClean="0"/>
              <a:t>b</a:t>
            </a:r>
            <a:r>
              <a:rPr lang="en-US" sz="3200" dirty="0" err="1" smtClean="0"/>
              <a:t>ơm</a:t>
            </a:r>
            <a:r>
              <a:rPr lang="vi-VN" sz="3200" dirty="0" smtClean="0"/>
              <a:t> </a:t>
            </a:r>
            <a:r>
              <a:rPr lang="vi-VN" sz="3200" dirty="0"/>
              <a:t>tiếp vận, và một ở chế hòa khí</a:t>
            </a:r>
          </a:p>
        </p:txBody>
      </p:sp>
    </p:spTree>
    <p:extLst>
      <p:ext uri="{BB962C8B-B14F-4D97-AF65-F5344CB8AC3E}">
        <p14:creationId xmlns:p14="http://schemas.microsoft.com/office/powerpoint/2010/main" val="27027830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703512" y="1412776"/>
            <a:ext cx="9073008" cy="1569660"/>
          </a:xfrm>
          <a:prstGeom prst="rect">
            <a:avLst/>
          </a:prstGeom>
          <a:noFill/>
        </p:spPr>
        <p:txBody>
          <a:bodyPr wrap="square" rtlCol="0">
            <a:spAutoFit/>
          </a:bodyPr>
          <a:lstStyle/>
          <a:p>
            <a:r>
              <a:rPr lang="vi-VN" sz="3200" dirty="0"/>
              <a:t>Cấu tạo: </a:t>
            </a:r>
          </a:p>
          <a:p>
            <a:pPr marL="457200" indent="-457200">
              <a:buFontTx/>
              <a:buChar char="-"/>
            </a:pPr>
            <a:r>
              <a:rPr lang="vi-VN" sz="3200" dirty="0"/>
              <a:t>Bộ phận cung cấp xăng:</a:t>
            </a:r>
          </a:p>
          <a:p>
            <a:pPr marL="457200" indent="-457200">
              <a:buFontTx/>
              <a:buChar char="-"/>
            </a:pPr>
            <a:r>
              <a:rPr lang="vi-VN" sz="3200" dirty="0"/>
              <a:t>Lọc xăng:</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982436"/>
            <a:ext cx="9144000" cy="38755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873368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703512" y="1412777"/>
            <a:ext cx="9073008" cy="4031873"/>
          </a:xfrm>
          <a:prstGeom prst="rect">
            <a:avLst/>
          </a:prstGeom>
          <a:noFill/>
        </p:spPr>
        <p:txBody>
          <a:bodyPr wrap="square" rtlCol="0">
            <a:spAutoFit/>
          </a:bodyPr>
          <a:lstStyle/>
          <a:p>
            <a:r>
              <a:rPr lang="vi-VN" sz="3200" dirty="0"/>
              <a:t>Cấu tạo: </a:t>
            </a:r>
          </a:p>
          <a:p>
            <a:pPr marL="457200" indent="-457200">
              <a:buFontTx/>
              <a:buChar char="-"/>
            </a:pPr>
            <a:r>
              <a:rPr lang="vi-VN" sz="3200" dirty="0"/>
              <a:t>Bộ phận cung cấp xăng:</a:t>
            </a:r>
          </a:p>
          <a:p>
            <a:pPr marL="457200" indent="-457200">
              <a:buFontTx/>
              <a:buChar char="-"/>
            </a:pPr>
            <a:r>
              <a:rPr lang="vi-VN" sz="3200" dirty="0"/>
              <a:t>Bơm xăng: có công dụng hút xăng từ thùng chứa </a:t>
            </a:r>
            <a:r>
              <a:rPr lang="vi-VN" sz="3200" dirty="0" smtClean="0"/>
              <a:t>đ</a:t>
            </a:r>
            <a:r>
              <a:rPr lang="en-US" sz="3200" dirty="0">
                <a:latin typeface="Arial" panose="020B0604020202020204" pitchFamily="34" charset="0"/>
                <a:cs typeface="Arial" panose="020B0604020202020204" pitchFamily="34" charset="0"/>
              </a:rPr>
              <a:t>ư</a:t>
            </a:r>
            <a:r>
              <a:rPr lang="vi-VN" sz="3200" dirty="0" smtClean="0"/>
              <a:t>a </a:t>
            </a:r>
            <a:r>
              <a:rPr lang="vi-VN" sz="3200" dirty="0"/>
              <a:t>tới BCHK. Có 2 loại bơm xăng:</a:t>
            </a:r>
          </a:p>
          <a:p>
            <a:pPr marL="457200" indent="-457200">
              <a:buFontTx/>
              <a:buChar char="-"/>
            </a:pPr>
            <a:endParaRPr lang="vi-VN" sz="3200" dirty="0"/>
          </a:p>
          <a:p>
            <a:pPr marL="457200" indent="-457200">
              <a:buFontTx/>
              <a:buChar char="-"/>
            </a:pPr>
            <a:r>
              <a:rPr lang="vi-VN" sz="3200" dirty="0"/>
              <a:t>+ Bơm màng điều khiển bằng cơ khí</a:t>
            </a:r>
          </a:p>
          <a:p>
            <a:pPr marL="457200" indent="-457200">
              <a:buFontTx/>
              <a:buChar char="-"/>
            </a:pPr>
            <a:endParaRPr lang="vi-VN" sz="3200" dirty="0"/>
          </a:p>
          <a:p>
            <a:pPr marL="457200" indent="-457200">
              <a:buFontTx/>
              <a:buChar char="-"/>
            </a:pPr>
            <a:r>
              <a:rPr lang="vi-VN" sz="3200" dirty="0"/>
              <a:t>+ Bơm điện</a:t>
            </a:r>
          </a:p>
        </p:txBody>
      </p:sp>
    </p:spTree>
    <p:extLst>
      <p:ext uri="{BB962C8B-B14F-4D97-AF65-F5344CB8AC3E}">
        <p14:creationId xmlns:p14="http://schemas.microsoft.com/office/powerpoint/2010/main" val="31347273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87263"/>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704648" y="1138847"/>
            <a:ext cx="9073008" cy="1569660"/>
          </a:xfrm>
          <a:prstGeom prst="rect">
            <a:avLst/>
          </a:prstGeom>
          <a:noFill/>
        </p:spPr>
        <p:txBody>
          <a:bodyPr wrap="square" rtlCol="0">
            <a:spAutoFit/>
          </a:bodyPr>
          <a:lstStyle/>
          <a:p>
            <a:r>
              <a:rPr lang="vi-VN" sz="3200" dirty="0"/>
              <a:t>Cấu tạo: </a:t>
            </a:r>
          </a:p>
          <a:p>
            <a:pPr marL="457200" indent="-457200">
              <a:buFontTx/>
              <a:buChar char="-"/>
            </a:pPr>
            <a:r>
              <a:rPr lang="vi-VN" sz="3200" dirty="0"/>
              <a:t>Bộ phận cung cấp xăng:</a:t>
            </a:r>
          </a:p>
          <a:p>
            <a:pPr marL="457200" indent="-457200">
              <a:buFontTx/>
              <a:buChar char="-"/>
            </a:pPr>
            <a:r>
              <a:rPr lang="vi-VN" sz="3200" dirty="0"/>
              <a:t>Bơm xăng:</a:t>
            </a:r>
          </a:p>
        </p:txBody>
      </p:sp>
      <p:pic>
        <p:nvPicPr>
          <p:cNvPr id="1026" name="Picture 2" descr="nguyên lý hoạt động của bơm xăng dạng màng, trong hệ thống cung cấp nhiên  liệu bộ chế hòa khí - YouTube"/>
          <p:cNvPicPr>
            <a:picLocks noChangeAspect="1" noChangeArrowheads="1"/>
          </p:cNvPicPr>
          <p:nvPr/>
        </p:nvPicPr>
        <p:blipFill rotWithShape="1">
          <a:blip r:embed="rId2">
            <a:extLst>
              <a:ext uri="{28A0092B-C50C-407E-A947-70E740481C1C}">
                <a14:useLocalDpi xmlns:a14="http://schemas.microsoft.com/office/drawing/2010/main" val="0"/>
              </a:ext>
            </a:extLst>
          </a:blip>
          <a:srcRect l="14144" r="13769"/>
          <a:stretch/>
        </p:blipFill>
        <p:spPr bwMode="auto">
          <a:xfrm>
            <a:off x="1847529" y="2903464"/>
            <a:ext cx="8568951" cy="395453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ấu tao nguyên lý và phương pháp sửa chữa bơm xăng cơ khí"/>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4648" y="1041369"/>
            <a:ext cx="8567816" cy="567154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iếng Anh Chuyên Ngành Ô Tô (Phần 66) - Bơm Nhiên Liệu Làm Việc Như Thế Nà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0172" y="988085"/>
            <a:ext cx="8532292" cy="5895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5024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500"/>
                                        <p:tgtEl>
                                          <p:spTgt spid="102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030"/>
                                        </p:tgtEl>
                                        <p:attrNameLst>
                                          <p:attrName>style.visibility</p:attrName>
                                        </p:attrNameLst>
                                      </p:cBhvr>
                                      <p:to>
                                        <p:strVal val="visible"/>
                                      </p:to>
                                    </p:set>
                                    <p:anim calcmode="lin" valueType="num">
                                      <p:cBhvr additive="base">
                                        <p:cTn id="12" dur="500" fill="hold"/>
                                        <p:tgtEl>
                                          <p:spTgt spid="1030"/>
                                        </p:tgtEl>
                                        <p:attrNameLst>
                                          <p:attrName>ppt_x</p:attrName>
                                        </p:attrNameLst>
                                      </p:cBhvr>
                                      <p:tavLst>
                                        <p:tav tm="0">
                                          <p:val>
                                            <p:strVal val="#ppt_x"/>
                                          </p:val>
                                        </p:tav>
                                        <p:tav tm="100000">
                                          <p:val>
                                            <p:strVal val="#ppt_x"/>
                                          </p:val>
                                        </p:tav>
                                      </p:tavLst>
                                    </p:anim>
                                    <p:anim calcmode="lin" valueType="num">
                                      <p:cBhvr additive="base">
                                        <p:cTn id="13" dur="500" fill="hold"/>
                                        <p:tgtEl>
                                          <p:spTgt spid="10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87263"/>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704648" y="1138847"/>
            <a:ext cx="9073008" cy="1569660"/>
          </a:xfrm>
          <a:prstGeom prst="rect">
            <a:avLst/>
          </a:prstGeom>
          <a:noFill/>
        </p:spPr>
        <p:txBody>
          <a:bodyPr wrap="square" rtlCol="0">
            <a:spAutoFit/>
          </a:bodyPr>
          <a:lstStyle/>
          <a:p>
            <a:r>
              <a:rPr lang="vi-VN" sz="3200" dirty="0"/>
              <a:t>Cấu tạo: </a:t>
            </a:r>
          </a:p>
          <a:p>
            <a:pPr marL="457200" indent="-457200">
              <a:buFontTx/>
              <a:buChar char="-"/>
            </a:pPr>
            <a:r>
              <a:rPr lang="vi-VN" sz="3200" dirty="0"/>
              <a:t>Bộ phận cung cấp xăng:</a:t>
            </a:r>
          </a:p>
          <a:p>
            <a:pPr marL="457200" indent="-457200">
              <a:buFontTx/>
              <a:buChar char="-"/>
            </a:pPr>
            <a:r>
              <a:rPr lang="vi-VN" sz="3200" dirty="0"/>
              <a:t>Bơm xăng:</a:t>
            </a:r>
          </a:p>
        </p:txBody>
      </p:sp>
      <p:pic>
        <p:nvPicPr>
          <p:cNvPr id="2" name="nguyên lý hoạt động của bơm xăng dạng màng, trong hệ thống cung cấp nhiên liệu bộ chế hòa khí">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524000" y="1138847"/>
            <a:ext cx="9144000" cy="4861903"/>
          </a:xfrm>
          <a:prstGeom prst="rect">
            <a:avLst/>
          </a:prstGeom>
        </p:spPr>
      </p:pic>
    </p:spTree>
    <p:extLst>
      <p:ext uri="{BB962C8B-B14F-4D97-AF65-F5344CB8AC3E}">
        <p14:creationId xmlns:p14="http://schemas.microsoft.com/office/powerpoint/2010/main" val="223168695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14818"/>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598971" y="1101125"/>
            <a:ext cx="9073008" cy="1569660"/>
          </a:xfrm>
          <a:prstGeom prst="rect">
            <a:avLst/>
          </a:prstGeom>
          <a:noFill/>
        </p:spPr>
        <p:txBody>
          <a:bodyPr wrap="square" rtlCol="0">
            <a:spAutoFit/>
          </a:bodyPr>
          <a:lstStyle/>
          <a:p>
            <a:r>
              <a:rPr lang="vi-VN" sz="3200" dirty="0"/>
              <a:t>Cấu tạo: </a:t>
            </a:r>
          </a:p>
          <a:p>
            <a:pPr marL="457200" indent="-457200">
              <a:buFontTx/>
              <a:buChar char="-"/>
            </a:pPr>
            <a:r>
              <a:rPr lang="vi-VN" sz="3200" dirty="0"/>
              <a:t>Bộ phận cung cấp xăng:</a:t>
            </a:r>
          </a:p>
          <a:p>
            <a:pPr marL="457200" indent="-457200">
              <a:buFontTx/>
              <a:buChar char="-"/>
            </a:pPr>
            <a:r>
              <a:rPr lang="vi-VN" sz="3200" dirty="0"/>
              <a:t>Bơm xăng:</a:t>
            </a:r>
          </a:p>
        </p:txBody>
      </p:sp>
      <p:pic>
        <p:nvPicPr>
          <p:cNvPr id="2050" name="Picture 2" descr="Cấu tạo nguyên lý và sửa chữa bơm xăng bằng điện (kiểu màng bơ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8612" y="2132857"/>
            <a:ext cx="5343812" cy="4629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52833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703512" y="1412776"/>
            <a:ext cx="9073008" cy="5016758"/>
          </a:xfrm>
          <a:prstGeom prst="rect">
            <a:avLst/>
          </a:prstGeom>
          <a:noFill/>
        </p:spPr>
        <p:txBody>
          <a:bodyPr wrap="square" rtlCol="0">
            <a:spAutoFit/>
          </a:bodyPr>
          <a:lstStyle/>
          <a:p>
            <a:r>
              <a:rPr lang="vi-VN" sz="3200" dirty="0"/>
              <a:t>Cấu tạo: </a:t>
            </a:r>
          </a:p>
          <a:p>
            <a:pPr marL="457200" indent="-457200">
              <a:buFontTx/>
              <a:buChar char="-"/>
            </a:pPr>
            <a:r>
              <a:rPr lang="vi-VN" sz="2800" dirty="0"/>
              <a:t>BỘ PHẬN CUNG CẤP GIÓ</a:t>
            </a:r>
            <a:r>
              <a:rPr lang="vi-VN" sz="3200" dirty="0"/>
              <a:t>:</a:t>
            </a:r>
          </a:p>
          <a:p>
            <a:pPr marL="457200" indent="-457200">
              <a:buFontTx/>
              <a:buChar char="-"/>
            </a:pPr>
            <a:r>
              <a:rPr lang="vi-VN" sz="3200" dirty="0">
                <a:solidFill>
                  <a:srgbClr val="FF0000"/>
                </a:solidFill>
              </a:rPr>
              <a:t>Lọc gió loại khô</a:t>
            </a:r>
            <a:r>
              <a:rPr lang="vi-VN" sz="3200" dirty="0"/>
              <a:t>:  với loại này, lõi lọc thường làm bằng giấy hoặc lưới sắt có bọc vải mịn</a:t>
            </a:r>
          </a:p>
          <a:p>
            <a:pPr marL="457200" indent="-457200">
              <a:buFontTx/>
              <a:buChar char="-"/>
            </a:pPr>
            <a:r>
              <a:rPr lang="vi-VN" sz="3200" dirty="0">
                <a:solidFill>
                  <a:srgbClr val="FF0000"/>
                </a:solidFill>
              </a:rPr>
              <a:t>Lọc  gió  thấm  dầu</a:t>
            </a:r>
            <a:r>
              <a:rPr lang="vi-VN" sz="3200" dirty="0"/>
              <a:t>:  bầu  lọc  gió  thường  làm  bằng  cước  sắt  có  thấm  dầu nhớt. Khi động cơ chạy được 10.000 Km phải lấy lõi lọc rửa trong dầu cặn cho sạch bụi.</a:t>
            </a:r>
          </a:p>
          <a:p>
            <a:pPr marL="457200" indent="-457200">
              <a:buFontTx/>
              <a:buChar char="-"/>
            </a:pPr>
            <a:r>
              <a:rPr lang="vi-VN" sz="3200" dirty="0">
                <a:solidFill>
                  <a:srgbClr val="FF0000"/>
                </a:solidFill>
              </a:rPr>
              <a:t>Lọc gió chứa dầu</a:t>
            </a:r>
            <a:r>
              <a:rPr lang="vi-VN" sz="3200" dirty="0"/>
              <a:t>: khi  động cơ chạy khoảng 10.000 Km, phải thay đổi lọc và dầu.</a:t>
            </a:r>
          </a:p>
        </p:txBody>
      </p:sp>
    </p:spTree>
    <p:extLst>
      <p:ext uri="{BB962C8B-B14F-4D97-AF65-F5344CB8AC3E}">
        <p14:creationId xmlns:p14="http://schemas.microsoft.com/office/powerpoint/2010/main" val="3099671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344991" y="908720"/>
            <a:ext cx="9073008" cy="1569660"/>
          </a:xfrm>
          <a:prstGeom prst="rect">
            <a:avLst/>
          </a:prstGeom>
          <a:noFill/>
        </p:spPr>
        <p:txBody>
          <a:bodyPr wrap="square" rtlCol="0">
            <a:spAutoFit/>
          </a:bodyPr>
          <a:lstStyle/>
          <a:p>
            <a:r>
              <a:rPr lang="vi-VN" sz="3200" dirty="0"/>
              <a:t>Cấu tạo: </a:t>
            </a:r>
          </a:p>
          <a:p>
            <a:pPr marL="457200" indent="-457200">
              <a:buFontTx/>
              <a:buChar char="-"/>
            </a:pPr>
            <a:r>
              <a:rPr lang="vi-VN" sz="2800" dirty="0"/>
              <a:t>BỘ PHẬN CUNG CẤP GIÓ</a:t>
            </a:r>
            <a:r>
              <a:rPr lang="vi-VN" sz="3200" dirty="0"/>
              <a:t>:</a:t>
            </a:r>
          </a:p>
          <a:p>
            <a:pPr marL="457200" indent="-457200">
              <a:buFontTx/>
              <a:buChar char="-"/>
            </a:pPr>
            <a:r>
              <a:rPr lang="vi-VN" sz="3200" dirty="0">
                <a:solidFill>
                  <a:srgbClr val="FF0000"/>
                </a:solidFill>
              </a:rPr>
              <a:t>Lọc gió: </a:t>
            </a:r>
            <a:endParaRPr lang="vi-VN" sz="32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478380"/>
            <a:ext cx="9144000" cy="43796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771688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ý thuyết Công nghệ 11 Bài 27: Hệ thống cung cấp nhiên liệu và không khí  trong động cơ xăng hay, ngắn gọn"/>
          <p:cNvPicPr>
            <a:picLocks noChangeAspect="1" noChangeArrowheads="1"/>
          </p:cNvPicPr>
          <p:nvPr/>
        </p:nvPicPr>
        <p:blipFill rotWithShape="1">
          <a:blip r:embed="rId2">
            <a:extLst>
              <a:ext uri="{28A0092B-C50C-407E-A947-70E740481C1C}">
                <a14:useLocalDpi xmlns:a14="http://schemas.microsoft.com/office/drawing/2010/main" val="0"/>
              </a:ext>
            </a:extLst>
          </a:blip>
          <a:srcRect b="16742"/>
          <a:stretch/>
        </p:blipFill>
        <p:spPr bwMode="auto">
          <a:xfrm>
            <a:off x="344991" y="943713"/>
            <a:ext cx="7047153" cy="295077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5046" y="3356992"/>
            <a:ext cx="6533761" cy="33569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344991" y="908720"/>
            <a:ext cx="9073008" cy="584775"/>
          </a:xfrm>
          <a:prstGeom prst="rect">
            <a:avLst/>
          </a:prstGeom>
          <a:noFill/>
        </p:spPr>
        <p:txBody>
          <a:bodyPr wrap="square" rtlCol="0">
            <a:spAutoFit/>
          </a:bodyPr>
          <a:lstStyle/>
          <a:p>
            <a:r>
              <a:rPr lang="en-US" sz="3200" dirty="0" err="1" smtClean="0">
                <a:latin typeface="Arial" panose="020B0604020202020204" pitchFamily="34" charset="0"/>
                <a:cs typeface="Arial" panose="020B0604020202020204" pitchFamily="34" charset="0"/>
              </a:rPr>
              <a:t>Sơ</a:t>
            </a:r>
            <a:r>
              <a:rPr lang="en-US" sz="3200" dirty="0" smtClean="0">
                <a:latin typeface="Arial" panose="020B0604020202020204" pitchFamily="34" charset="0"/>
                <a:cs typeface="Arial" panose="020B0604020202020204" pitchFamily="34" charset="0"/>
              </a:rPr>
              <a:t> </a:t>
            </a:r>
            <a:r>
              <a:rPr lang="en-US" sz="3200" dirty="0" err="1" smtClean="0">
                <a:latin typeface="Arial" panose="020B0604020202020204" pitchFamily="34" charset="0"/>
                <a:cs typeface="Arial" panose="020B0604020202020204" pitchFamily="34" charset="0"/>
              </a:rPr>
              <a:t>đồ</a:t>
            </a:r>
            <a:r>
              <a:rPr lang="en-US" sz="3200" dirty="0" smtClean="0">
                <a:latin typeface="Arial" panose="020B0604020202020204" pitchFamily="34" charset="0"/>
                <a:cs typeface="Arial" panose="020B0604020202020204" pitchFamily="34" charset="0"/>
              </a:rPr>
              <a:t> </a:t>
            </a:r>
            <a:r>
              <a:rPr lang="en-US" sz="3200" dirty="0" err="1" smtClean="0">
                <a:latin typeface="Arial" panose="020B0604020202020204" pitchFamily="34" charset="0"/>
                <a:cs typeface="Arial" panose="020B0604020202020204" pitchFamily="34" charset="0"/>
              </a:rPr>
              <a:t>hoạt</a:t>
            </a:r>
            <a:r>
              <a:rPr lang="en-US" sz="3200" dirty="0" smtClean="0">
                <a:latin typeface="Arial" panose="020B0604020202020204" pitchFamily="34" charset="0"/>
                <a:cs typeface="Arial" panose="020B0604020202020204" pitchFamily="34" charset="0"/>
              </a:rPr>
              <a:t> </a:t>
            </a:r>
            <a:r>
              <a:rPr lang="en-US" sz="3200" dirty="0" err="1" smtClean="0">
                <a:latin typeface="Arial" panose="020B0604020202020204" pitchFamily="34" charset="0"/>
                <a:cs typeface="Arial" panose="020B0604020202020204" pitchFamily="34" charset="0"/>
              </a:rPr>
              <a:t>động</a:t>
            </a:r>
            <a:endParaRPr lang="vi-VN"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500289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703512" y="1412776"/>
            <a:ext cx="9073008" cy="3539430"/>
          </a:xfrm>
          <a:prstGeom prst="rect">
            <a:avLst/>
          </a:prstGeom>
          <a:noFill/>
        </p:spPr>
        <p:txBody>
          <a:bodyPr wrap="square" rtlCol="0">
            <a:spAutoFit/>
          </a:bodyPr>
          <a:lstStyle/>
          <a:p>
            <a:r>
              <a:rPr lang="vi-VN" sz="3200" dirty="0"/>
              <a:t>Cấu tạo: </a:t>
            </a:r>
          </a:p>
          <a:p>
            <a:pPr marL="457200" indent="-457200">
              <a:buFontTx/>
              <a:buChar char="-"/>
            </a:pPr>
            <a:r>
              <a:rPr lang="vi-VN" sz="3200" dirty="0"/>
              <a:t>Bộ phận chế hòa khí (BCHK).</a:t>
            </a:r>
          </a:p>
          <a:p>
            <a:pPr marL="457200" indent="-457200">
              <a:buFontTx/>
              <a:buChar char="-"/>
            </a:pPr>
            <a:endParaRPr lang="vi-VN" sz="3200" dirty="0"/>
          </a:p>
          <a:p>
            <a:pPr marL="457200" indent="-457200">
              <a:buFontTx/>
              <a:buChar char="-"/>
            </a:pPr>
            <a:r>
              <a:rPr lang="vi-VN" sz="3200" dirty="0"/>
              <a:t>CÔNG DỤNG</a:t>
            </a:r>
          </a:p>
          <a:p>
            <a:pPr marL="457200" indent="-457200">
              <a:buFontTx/>
              <a:buChar char="-"/>
            </a:pPr>
            <a:r>
              <a:rPr lang="vi-VN" sz="3200" dirty="0"/>
              <a:t>Bộ chế hòa khí chuyển xăng từ thể lỏng sang thể hơi (dễ cháy) để cho phép động cơ chạy ít hao xăng nhất mà sinh ra công suất lớn nhất</a:t>
            </a:r>
          </a:p>
        </p:txBody>
      </p:sp>
    </p:spTree>
    <p:extLst>
      <p:ext uri="{BB962C8B-B14F-4D97-AF65-F5344CB8AC3E}">
        <p14:creationId xmlns:p14="http://schemas.microsoft.com/office/powerpoint/2010/main" val="84019296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91344" y="1142748"/>
            <a:ext cx="9073008" cy="3046988"/>
          </a:xfrm>
          <a:prstGeom prst="rect">
            <a:avLst/>
          </a:prstGeom>
          <a:noFill/>
        </p:spPr>
        <p:txBody>
          <a:bodyPr wrap="square" rtlCol="0">
            <a:spAutoFit/>
          </a:bodyPr>
          <a:lstStyle/>
          <a:p>
            <a:r>
              <a:rPr lang="vi-VN" sz="3200" dirty="0"/>
              <a:t>Cấu tạo: </a:t>
            </a:r>
          </a:p>
          <a:p>
            <a:pPr marL="457200" indent="-457200">
              <a:buFontTx/>
              <a:buChar char="-"/>
            </a:pPr>
            <a:r>
              <a:rPr lang="vi-VN" sz="3200" dirty="0"/>
              <a:t>Bộ phận chế hòa khí (BCHK).</a:t>
            </a:r>
          </a:p>
          <a:p>
            <a:pPr marL="457200" indent="-457200">
              <a:buFontTx/>
              <a:buChar char="-"/>
            </a:pPr>
            <a:r>
              <a:rPr lang="vi-VN" sz="3200" dirty="0"/>
              <a:t>Cấu tạo:</a:t>
            </a:r>
          </a:p>
          <a:p>
            <a:r>
              <a:rPr lang="vi-VN" sz="3200" dirty="0"/>
              <a:t>	+ Họng khuyết tán</a:t>
            </a:r>
          </a:p>
          <a:p>
            <a:r>
              <a:rPr lang="vi-VN" sz="3200" dirty="0"/>
              <a:t>	+ Bình giữ mực</a:t>
            </a:r>
          </a:p>
          <a:p>
            <a:r>
              <a:rPr lang="vi-VN" sz="3200" dirty="0"/>
              <a:t>	+ Các van</a:t>
            </a:r>
          </a:p>
        </p:txBody>
      </p:sp>
      <p:pic>
        <p:nvPicPr>
          <p:cNvPr id="1026" name="Picture 2" descr="Chế hòa khí là gì? Tìm hiểu chi tiết về bộ chế hòa khí"/>
          <p:cNvPicPr>
            <a:picLocks noChangeAspect="1" noChangeArrowheads="1"/>
          </p:cNvPicPr>
          <p:nvPr/>
        </p:nvPicPr>
        <p:blipFill rotWithShape="1">
          <a:blip r:embed="rId2">
            <a:extLst>
              <a:ext uri="{28A0092B-C50C-407E-A947-70E740481C1C}">
                <a14:useLocalDpi xmlns:a14="http://schemas.microsoft.com/office/drawing/2010/main" val="0"/>
              </a:ext>
            </a:extLst>
          </a:blip>
          <a:srcRect b="15323"/>
          <a:stretch/>
        </p:blipFill>
        <p:spPr bwMode="auto">
          <a:xfrm>
            <a:off x="4583832" y="2213298"/>
            <a:ext cx="7200800" cy="445606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Vệ sinh bộ chế hoà khí xe máy như thế nào cho đúng các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049" y="4189736"/>
            <a:ext cx="4500386" cy="24796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824192" y="2564904"/>
            <a:ext cx="1008112" cy="360040"/>
          </a:xfrm>
          <a:prstGeom prst="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5591944" y="4581128"/>
            <a:ext cx="864096" cy="534084"/>
          </a:xfrm>
          <a:prstGeom prst="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579940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703512" y="1412776"/>
            <a:ext cx="9073008" cy="3046988"/>
          </a:xfrm>
          <a:prstGeom prst="rect">
            <a:avLst/>
          </a:prstGeom>
          <a:noFill/>
        </p:spPr>
        <p:txBody>
          <a:bodyPr wrap="square" rtlCol="0">
            <a:spAutoFit/>
          </a:bodyPr>
          <a:lstStyle/>
          <a:p>
            <a:r>
              <a:rPr lang="vi-VN" sz="3200" dirty="0"/>
              <a:t>Cấu tạo: </a:t>
            </a:r>
          </a:p>
          <a:p>
            <a:pPr marL="457200" indent="-457200">
              <a:buFontTx/>
              <a:buChar char="-"/>
            </a:pPr>
            <a:r>
              <a:rPr lang="vi-VN" sz="3200" dirty="0"/>
              <a:t>Bộ phận chế hòa khí (BCHK).</a:t>
            </a:r>
          </a:p>
          <a:p>
            <a:pPr marL="457200" indent="-457200">
              <a:buFontTx/>
              <a:buChar char="-"/>
            </a:pPr>
            <a:r>
              <a:rPr lang="vi-VN" sz="3200" dirty="0"/>
              <a:t>Cấu tạo:</a:t>
            </a:r>
          </a:p>
          <a:p>
            <a:r>
              <a:rPr lang="vi-VN" sz="3200" dirty="0"/>
              <a:t>	+ Họng khuyết tán</a:t>
            </a:r>
          </a:p>
          <a:p>
            <a:r>
              <a:rPr lang="vi-VN" sz="3200" dirty="0"/>
              <a:t>	+ Bình giữ mực</a:t>
            </a:r>
          </a:p>
          <a:p>
            <a:r>
              <a:rPr lang="vi-VN" sz="3200" dirty="0"/>
              <a:t>	+ Các van</a:t>
            </a:r>
          </a:p>
        </p:txBody>
      </p:sp>
      <p:pic>
        <p:nvPicPr>
          <p:cNvPr id="3074" name="Picture 2" descr="S&amp;S Cycle Super E Black Carburetor Assembly | S&amp;S Cyc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1412777"/>
            <a:ext cx="9136955" cy="5445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756308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407368" y="1142747"/>
            <a:ext cx="11377264" cy="4031873"/>
          </a:xfrm>
          <a:prstGeom prst="rect">
            <a:avLst/>
          </a:prstGeom>
          <a:noFill/>
        </p:spPr>
        <p:txBody>
          <a:bodyPr wrap="square" rtlCol="0">
            <a:spAutoFit/>
          </a:bodyPr>
          <a:lstStyle/>
          <a:p>
            <a:pPr marL="457200" indent="-457200">
              <a:buFontTx/>
              <a:buChar char="-"/>
            </a:pPr>
            <a:r>
              <a:rPr lang="vi-VN" sz="3200" dirty="0"/>
              <a:t>Bộ chế hòa khí (BCHK)</a:t>
            </a:r>
            <a:r>
              <a:rPr lang="en-US" sz="3200" dirty="0"/>
              <a:t>: </a:t>
            </a:r>
            <a:r>
              <a:rPr lang="en-US" sz="3200" dirty="0">
                <a:latin typeface="Arial" panose="020B0604020202020204" pitchFamily="34" charset="0"/>
                <a:cs typeface="Arial" panose="020B0604020202020204" pitchFamily="34" charset="0"/>
              </a:rPr>
              <a:t>NẰM TRÊN ĐƯỜNG NẠP, TRƯỚC XÚ-PÁP HÚT</a:t>
            </a:r>
          </a:p>
          <a:p>
            <a:pPr marL="457200" indent="-457200">
              <a:buFontTx/>
              <a:buChar char="-"/>
            </a:pPr>
            <a:r>
              <a:rPr lang="en-US" sz="3200" dirty="0">
                <a:latin typeface="Arial" panose="020B0604020202020204" pitchFamily="34" charset="0"/>
                <a:cs typeface="Arial" panose="020B0604020202020204" pitchFamily="34" charset="0"/>
              </a:rPr>
              <a:t>KHI PISTON ĐI XUỐNG Ở KỲ HÚT VÀ XÚ-PÁP HÚT MỞ RA, LỰC HÚT CHÂN KHÔNG HÚT KHÔNG KHÍ VÀO</a:t>
            </a:r>
          </a:p>
          <a:p>
            <a:pPr marL="457200" indent="-457200">
              <a:buFontTx/>
              <a:buChar char="-"/>
            </a:pPr>
            <a:r>
              <a:rPr lang="en-US" sz="3200" dirty="0">
                <a:latin typeface="Arial" panose="020B0604020202020204" pitchFamily="34" charset="0"/>
                <a:cs typeface="Arial" panose="020B0604020202020204" pitchFamily="34" charset="0"/>
              </a:rPr>
              <a:t>TẠI HỌNG KHUYẾT TÁN, NHIÊN LIỆU ĐƯỢC HÚT RA THEO NGUYÊN LÝ BECNULI</a:t>
            </a:r>
          </a:p>
          <a:p>
            <a:pPr marL="457200" indent="-457200">
              <a:buFontTx/>
              <a:buChar char="-"/>
            </a:pPr>
            <a:r>
              <a:rPr lang="en-US" sz="3200" dirty="0">
                <a:latin typeface="Arial" panose="020B0604020202020204" pitchFamily="34" charset="0"/>
                <a:cs typeface="Arial" panose="020B0604020202020204" pitchFamily="34" charset="0"/>
              </a:rPr>
              <a:t>ĐỂ ĐÁP ỨNG CÁC CHẾ ĐỘ HOẠT ĐỘNG CỦA ĐỘNG CƠ, BCHK CÓ NHIỀU MẠCH XĂNG</a:t>
            </a:r>
            <a:endParaRPr lang="vi-VN"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9605446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703512" y="1412777"/>
            <a:ext cx="9073008" cy="2554545"/>
          </a:xfrm>
          <a:prstGeom prst="rect">
            <a:avLst/>
          </a:prstGeom>
          <a:noFill/>
        </p:spPr>
        <p:txBody>
          <a:bodyPr wrap="square" rtlCol="0">
            <a:spAutoFit/>
          </a:bodyPr>
          <a:lstStyle/>
          <a:p>
            <a:r>
              <a:rPr lang="vi-VN" sz="3200" dirty="0"/>
              <a:t>Cấu tạo: </a:t>
            </a:r>
          </a:p>
          <a:p>
            <a:pPr marL="457200" indent="-457200">
              <a:buFontTx/>
              <a:buChar char="-"/>
            </a:pPr>
            <a:r>
              <a:rPr lang="vi-VN" sz="3200" dirty="0"/>
              <a:t>Bộ phận chế hòa khí (BCHK).</a:t>
            </a:r>
          </a:p>
          <a:p>
            <a:pPr marL="457200" indent="-457200">
              <a:buFontTx/>
              <a:buChar char="-"/>
            </a:pPr>
            <a:r>
              <a:rPr lang="vi-VN" sz="3200" dirty="0"/>
              <a:t>Cấu tạo:</a:t>
            </a:r>
          </a:p>
          <a:p>
            <a:r>
              <a:rPr lang="vi-VN" sz="3200" dirty="0"/>
              <a:t>	+ Họng khuyết tán</a:t>
            </a:r>
          </a:p>
          <a:p>
            <a:r>
              <a:rPr lang="vi-VN" sz="3200" dirty="0"/>
              <a:t>	</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3258" y="3438522"/>
            <a:ext cx="2026518" cy="31588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2375723"/>
            <a:ext cx="3816425" cy="10627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43872" y="3573016"/>
            <a:ext cx="4896544" cy="3024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610256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703512" y="1412777"/>
            <a:ext cx="9073008" cy="2554545"/>
          </a:xfrm>
          <a:prstGeom prst="rect">
            <a:avLst/>
          </a:prstGeom>
          <a:noFill/>
        </p:spPr>
        <p:txBody>
          <a:bodyPr wrap="square" rtlCol="0">
            <a:spAutoFit/>
          </a:bodyPr>
          <a:lstStyle/>
          <a:p>
            <a:r>
              <a:rPr lang="vi-VN" sz="3200" dirty="0"/>
              <a:t>Cấu tạo: </a:t>
            </a:r>
          </a:p>
          <a:p>
            <a:pPr marL="457200" indent="-457200">
              <a:buFontTx/>
              <a:buChar char="-"/>
            </a:pPr>
            <a:r>
              <a:rPr lang="vi-VN" sz="3200" dirty="0"/>
              <a:t>Bộ phận chế hòa khí (BCHK).</a:t>
            </a:r>
          </a:p>
          <a:p>
            <a:pPr marL="457200" indent="-457200">
              <a:buFontTx/>
              <a:buChar char="-"/>
            </a:pPr>
            <a:r>
              <a:rPr lang="vi-VN" sz="3200" dirty="0"/>
              <a:t>Cấu tạo:</a:t>
            </a:r>
          </a:p>
          <a:p>
            <a:r>
              <a:rPr lang="vi-VN" sz="3200" dirty="0"/>
              <a:t>	+ Bình giữ mực</a:t>
            </a:r>
          </a:p>
          <a:p>
            <a:r>
              <a:rPr lang="vi-VN" sz="3200" dirty="0"/>
              <a:t>	</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3717032"/>
            <a:ext cx="4644007" cy="31409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8008" y="3717032"/>
            <a:ext cx="4513640" cy="31409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9248214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703512" y="1412777"/>
            <a:ext cx="9073008" cy="2554545"/>
          </a:xfrm>
          <a:prstGeom prst="rect">
            <a:avLst/>
          </a:prstGeom>
          <a:noFill/>
        </p:spPr>
        <p:txBody>
          <a:bodyPr wrap="square" rtlCol="0">
            <a:spAutoFit/>
          </a:bodyPr>
          <a:lstStyle/>
          <a:p>
            <a:r>
              <a:rPr lang="vi-VN" sz="3200" dirty="0"/>
              <a:t>Cấu tạo: </a:t>
            </a:r>
          </a:p>
          <a:p>
            <a:pPr marL="457200" indent="-457200">
              <a:buFontTx/>
              <a:buChar char="-"/>
            </a:pPr>
            <a:r>
              <a:rPr lang="vi-VN" sz="3200" dirty="0"/>
              <a:t>Bộ phận chế hòa khí (BCHK).</a:t>
            </a:r>
          </a:p>
          <a:p>
            <a:pPr marL="457200" indent="-457200">
              <a:buFontTx/>
              <a:buChar char="-"/>
            </a:pPr>
            <a:r>
              <a:rPr lang="vi-VN" sz="3200" dirty="0"/>
              <a:t>Cấu tạo:</a:t>
            </a:r>
          </a:p>
          <a:p>
            <a:r>
              <a:rPr lang="vi-VN" sz="3200" dirty="0"/>
              <a:t>	+ van kim (pointu)</a:t>
            </a:r>
          </a:p>
          <a:p>
            <a:r>
              <a:rPr lang="vi-VN" sz="3200" dirty="0"/>
              <a:t>	</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3501008"/>
            <a:ext cx="9144000" cy="33569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3209658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616547" y="980728"/>
            <a:ext cx="9073008" cy="1569660"/>
          </a:xfrm>
          <a:prstGeom prst="rect">
            <a:avLst/>
          </a:prstGeom>
          <a:noFill/>
        </p:spPr>
        <p:txBody>
          <a:bodyPr wrap="square" rtlCol="0">
            <a:spAutoFit/>
          </a:bodyPr>
          <a:lstStyle/>
          <a:p>
            <a:r>
              <a:rPr lang="vi-VN" sz="3200" dirty="0"/>
              <a:t>Cấu tạo: </a:t>
            </a:r>
          </a:p>
          <a:p>
            <a:pPr marL="457200" indent="-457200">
              <a:buFontTx/>
              <a:buChar char="-"/>
            </a:pPr>
            <a:r>
              <a:rPr lang="vi-VN" sz="3200" dirty="0"/>
              <a:t>Bộ chế hòa khí (BCHK).</a:t>
            </a:r>
          </a:p>
          <a:p>
            <a:pPr marL="457200" indent="-457200">
              <a:buFontTx/>
              <a:buChar char="-"/>
            </a:pPr>
            <a:r>
              <a:rPr lang="vi-VN" sz="3200" dirty="0"/>
              <a:t>Đơn giản	</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550388"/>
            <a:ext cx="9144000" cy="43076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7433277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703512" y="1412776"/>
            <a:ext cx="9073008" cy="1569660"/>
          </a:xfrm>
          <a:prstGeom prst="rect">
            <a:avLst/>
          </a:prstGeom>
          <a:noFill/>
        </p:spPr>
        <p:txBody>
          <a:bodyPr wrap="square" rtlCol="0">
            <a:spAutoFit/>
          </a:bodyPr>
          <a:lstStyle/>
          <a:p>
            <a:r>
              <a:rPr lang="vi-VN" sz="3200" dirty="0"/>
              <a:t>Cấu tạo: </a:t>
            </a:r>
          </a:p>
          <a:p>
            <a:pPr marL="457200" indent="-457200">
              <a:buFontTx/>
              <a:buChar char="-"/>
            </a:pPr>
            <a:r>
              <a:rPr lang="vi-VN" sz="3200" dirty="0"/>
              <a:t>Bộ chế hòa khí (BCHK).</a:t>
            </a:r>
          </a:p>
          <a:p>
            <a:pPr marL="457200" indent="-457200">
              <a:buFontTx/>
              <a:buChar char="-"/>
            </a:pPr>
            <a:r>
              <a:rPr lang="vi-VN" sz="3200" dirty="0"/>
              <a:t>Ống thông hơi	</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982436"/>
            <a:ext cx="9144000" cy="38755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8226964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703512" y="1412777"/>
            <a:ext cx="9073008" cy="4524315"/>
          </a:xfrm>
          <a:prstGeom prst="rect">
            <a:avLst/>
          </a:prstGeom>
          <a:noFill/>
        </p:spPr>
        <p:txBody>
          <a:bodyPr wrap="square" rtlCol="0">
            <a:spAutoFit/>
          </a:bodyPr>
          <a:lstStyle/>
          <a:p>
            <a:r>
              <a:rPr lang="vi-VN" sz="3200" dirty="0"/>
              <a:t>Cấu tạo: </a:t>
            </a:r>
          </a:p>
          <a:p>
            <a:pPr marL="457200" indent="-457200">
              <a:buFontTx/>
              <a:buChar char="-"/>
            </a:pPr>
            <a:r>
              <a:rPr lang="vi-VN" sz="3200" dirty="0"/>
              <a:t>Bộ chế hòa khí (BCHK).</a:t>
            </a:r>
          </a:p>
          <a:p>
            <a:pPr marL="457200" indent="-457200">
              <a:buFontTx/>
              <a:buChar char="-"/>
            </a:pPr>
            <a:r>
              <a:rPr lang="vi-VN" sz="3200" dirty="0"/>
              <a:t>Mạch xăng khởi động: </a:t>
            </a:r>
          </a:p>
          <a:p>
            <a:pPr algn="just"/>
            <a:r>
              <a:rPr lang="vi-VN" sz="3200" dirty="0"/>
              <a:t>	Lúc khởi động động cơ, tốc độ động cơ thấp, do đó sức hút của động cơ  yếu, mặt khác lúc này nhiệt độ động cơ còn thấp, vì thế cần phải có hòa khí giàu xăng để động cơ dễ khởi động, muốn vậy ta phải đóng bớt cánh bướm gió lại	</a:t>
            </a:r>
          </a:p>
        </p:txBody>
      </p:sp>
    </p:spTree>
    <p:extLst>
      <p:ext uri="{BB962C8B-B14F-4D97-AF65-F5344CB8AC3E}">
        <p14:creationId xmlns:p14="http://schemas.microsoft.com/office/powerpoint/2010/main" val="270455262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362116" y="1142748"/>
            <a:ext cx="9073008" cy="2062103"/>
          </a:xfrm>
          <a:prstGeom prst="rect">
            <a:avLst/>
          </a:prstGeom>
          <a:noFill/>
        </p:spPr>
        <p:txBody>
          <a:bodyPr wrap="square" rtlCol="0">
            <a:spAutoFit/>
          </a:bodyPr>
          <a:lstStyle/>
          <a:p>
            <a:r>
              <a:rPr lang="vi-VN" sz="3200" dirty="0"/>
              <a:t>Cấu tạo: </a:t>
            </a:r>
          </a:p>
          <a:p>
            <a:pPr marL="457200" indent="-457200">
              <a:buFontTx/>
              <a:buChar char="-"/>
            </a:pPr>
            <a:r>
              <a:rPr lang="vi-VN" sz="3200" dirty="0"/>
              <a:t>Bộ chế hòa khí (BCHK).</a:t>
            </a:r>
          </a:p>
          <a:p>
            <a:pPr marL="457200" indent="-457200">
              <a:buFontTx/>
              <a:buChar char="-"/>
            </a:pPr>
            <a:r>
              <a:rPr lang="vi-VN" sz="3200" dirty="0"/>
              <a:t>Mạch xăng khởi động: </a:t>
            </a:r>
          </a:p>
          <a:p>
            <a:r>
              <a:rPr lang="vi-VN" sz="3200" dirty="0"/>
              <a:t>	</a:t>
            </a: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9496" y="2708920"/>
            <a:ext cx="9144000" cy="41490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956993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339877" y="1142360"/>
            <a:ext cx="9073008" cy="2062103"/>
          </a:xfrm>
          <a:prstGeom prst="rect">
            <a:avLst/>
          </a:prstGeom>
          <a:noFill/>
        </p:spPr>
        <p:txBody>
          <a:bodyPr wrap="square" rtlCol="0">
            <a:spAutoFit/>
          </a:bodyPr>
          <a:lstStyle/>
          <a:p>
            <a:r>
              <a:rPr lang="vi-VN" sz="3200" dirty="0"/>
              <a:t>Cấu tạo: </a:t>
            </a:r>
          </a:p>
          <a:p>
            <a:pPr marL="457200" indent="-457200">
              <a:buFontTx/>
              <a:buChar char="-"/>
            </a:pPr>
            <a:r>
              <a:rPr lang="vi-VN" sz="3200" dirty="0"/>
              <a:t>Bộ chế hòa khí (BCHK).</a:t>
            </a:r>
          </a:p>
          <a:p>
            <a:pPr marL="457200" indent="-457200">
              <a:buFontTx/>
              <a:buChar char="-"/>
            </a:pPr>
            <a:r>
              <a:rPr lang="vi-VN" sz="3200" dirty="0"/>
              <a:t>Mạch xăng khởi động: </a:t>
            </a:r>
          </a:p>
          <a:p>
            <a:r>
              <a:rPr lang="vi-VN" sz="3200" dirty="0"/>
              <a:t>	</a:t>
            </a: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9496" y="2636912"/>
            <a:ext cx="9143999" cy="42210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6999951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333516" y="1156215"/>
            <a:ext cx="9073008" cy="2062103"/>
          </a:xfrm>
          <a:prstGeom prst="rect">
            <a:avLst/>
          </a:prstGeom>
          <a:noFill/>
        </p:spPr>
        <p:txBody>
          <a:bodyPr wrap="square" rtlCol="0">
            <a:spAutoFit/>
          </a:bodyPr>
          <a:lstStyle/>
          <a:p>
            <a:r>
              <a:rPr lang="vi-VN" sz="3200" dirty="0"/>
              <a:t>Cấu tạo: </a:t>
            </a:r>
          </a:p>
          <a:p>
            <a:pPr marL="457200" indent="-457200">
              <a:buFontTx/>
              <a:buChar char="-"/>
            </a:pPr>
            <a:r>
              <a:rPr lang="vi-VN" sz="3200" dirty="0"/>
              <a:t>Bộ chế hòa khí (BCHK).</a:t>
            </a:r>
          </a:p>
          <a:p>
            <a:pPr marL="457200" indent="-457200">
              <a:buFontTx/>
              <a:buChar char="-"/>
            </a:pPr>
            <a:r>
              <a:rPr lang="vi-VN" sz="3200" dirty="0"/>
              <a:t>Mạch xăng khởi động: </a:t>
            </a:r>
          </a:p>
          <a:p>
            <a:r>
              <a:rPr lang="vi-VN" sz="3200" dirty="0"/>
              <a:t>	</a:t>
            </a: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2780928"/>
            <a:ext cx="9143999" cy="40770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4921394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335360" y="1142748"/>
            <a:ext cx="9073008" cy="2062103"/>
          </a:xfrm>
          <a:prstGeom prst="rect">
            <a:avLst/>
          </a:prstGeom>
          <a:noFill/>
        </p:spPr>
        <p:txBody>
          <a:bodyPr wrap="square" rtlCol="0">
            <a:spAutoFit/>
          </a:bodyPr>
          <a:lstStyle/>
          <a:p>
            <a:r>
              <a:rPr lang="vi-VN" sz="3200" dirty="0"/>
              <a:t>Cấu tạo: </a:t>
            </a:r>
          </a:p>
          <a:p>
            <a:pPr marL="457200" indent="-457200">
              <a:buFontTx/>
              <a:buChar char="-"/>
            </a:pPr>
            <a:r>
              <a:rPr lang="vi-VN" sz="3200" dirty="0"/>
              <a:t>Bộ chế hòa khí (BCHK).</a:t>
            </a:r>
          </a:p>
          <a:p>
            <a:pPr marL="457200" indent="-457200">
              <a:buFontTx/>
              <a:buChar char="-"/>
            </a:pPr>
            <a:r>
              <a:rPr lang="vi-VN" sz="3200" dirty="0"/>
              <a:t>Mạch xăng khởi động: </a:t>
            </a:r>
          </a:p>
          <a:p>
            <a:r>
              <a:rPr lang="vi-VN" sz="3200" dirty="0"/>
              <a:t>	</a:t>
            </a: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708920"/>
            <a:ext cx="9144000" cy="41490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805250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335360" y="1142748"/>
            <a:ext cx="9073008" cy="2062103"/>
          </a:xfrm>
          <a:prstGeom prst="rect">
            <a:avLst/>
          </a:prstGeom>
          <a:noFill/>
        </p:spPr>
        <p:txBody>
          <a:bodyPr wrap="square" rtlCol="0">
            <a:spAutoFit/>
          </a:bodyPr>
          <a:lstStyle/>
          <a:p>
            <a:r>
              <a:rPr lang="vi-VN" sz="3200" dirty="0"/>
              <a:t>Cấu tạo: </a:t>
            </a:r>
          </a:p>
          <a:p>
            <a:pPr marL="457200" indent="-457200">
              <a:buFontTx/>
              <a:buChar char="-"/>
            </a:pPr>
            <a:r>
              <a:rPr lang="vi-VN" sz="3200" dirty="0"/>
              <a:t>Bộ chế hòa khí (BCHK).</a:t>
            </a:r>
          </a:p>
          <a:p>
            <a:pPr marL="457200" indent="-457200">
              <a:buFontTx/>
              <a:buChar char="-"/>
            </a:pPr>
            <a:r>
              <a:rPr lang="vi-VN" sz="3200" dirty="0"/>
              <a:t>Mạch xăng khởi động: </a:t>
            </a:r>
          </a:p>
          <a:p>
            <a:r>
              <a:rPr lang="vi-VN" sz="3200" dirty="0"/>
              <a:t>	</a:t>
            </a:r>
          </a:p>
        </p:txBody>
      </p:sp>
      <p:pic>
        <p:nvPicPr>
          <p:cNvPr id="3074" name="Picture 2" descr="Tiết kiệm xăng - Xe Độ - Bình xăng con: Kéo E tay - Choke khi xe khó nổ máy  - Còn điều bạn chưa biế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5361" y="2924944"/>
            <a:ext cx="4536504" cy="272190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4 tính năng &amp;#39;hay&amp;#39; nhưng ít ai hay trên xe má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75921" y="1086893"/>
            <a:ext cx="3888432" cy="2721523"/>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Tiết kiệm xăng - Xe Độ - Bình xăng con: Kéo E tay - Choke khi xe khó nổ máy  - Còn điều bạn chưa biế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00056" y="4077072"/>
            <a:ext cx="4510808" cy="27064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542769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335360" y="1142748"/>
            <a:ext cx="9073008" cy="1077218"/>
          </a:xfrm>
          <a:prstGeom prst="rect">
            <a:avLst/>
          </a:prstGeom>
          <a:noFill/>
        </p:spPr>
        <p:txBody>
          <a:bodyPr wrap="square" rtlCol="0">
            <a:spAutoFit/>
          </a:bodyPr>
          <a:lstStyle/>
          <a:p>
            <a:r>
              <a:rPr lang="vi-VN" sz="3200" dirty="0"/>
              <a:t>Cấu tạo: </a:t>
            </a:r>
          </a:p>
          <a:p>
            <a:pPr marL="457200" indent="-457200">
              <a:buFontTx/>
              <a:buChar char="-"/>
            </a:pPr>
            <a:r>
              <a:rPr lang="vi-VN" sz="3200" dirty="0"/>
              <a:t>Bộ chế hòa khí (BCHK</a:t>
            </a:r>
            <a:r>
              <a:rPr lang="vi-VN" sz="3200" dirty="0" smtClean="0"/>
              <a:t>).</a:t>
            </a:r>
            <a:r>
              <a:rPr lang="vi-VN" sz="3200" dirty="0"/>
              <a:t>	</a:t>
            </a:r>
          </a:p>
        </p:txBody>
      </p:sp>
      <p:pic>
        <p:nvPicPr>
          <p:cNvPr id="2" name="Picture 1"/>
          <p:cNvPicPr>
            <a:picLocks noChangeAspect="1"/>
          </p:cNvPicPr>
          <p:nvPr/>
        </p:nvPicPr>
        <p:blipFill>
          <a:blip r:embed="rId2"/>
          <a:stretch>
            <a:fillRect/>
          </a:stretch>
        </p:blipFill>
        <p:spPr>
          <a:xfrm>
            <a:off x="1942926" y="2780928"/>
            <a:ext cx="7557154" cy="3600400"/>
          </a:xfrm>
          <a:prstGeom prst="rect">
            <a:avLst/>
          </a:prstGeom>
        </p:spPr>
      </p:pic>
      <p:pic>
        <p:nvPicPr>
          <p:cNvPr id="3" name="Picture 2"/>
          <p:cNvPicPr>
            <a:picLocks noChangeAspect="1"/>
          </p:cNvPicPr>
          <p:nvPr/>
        </p:nvPicPr>
        <p:blipFill>
          <a:blip r:embed="rId3"/>
          <a:stretch>
            <a:fillRect/>
          </a:stretch>
        </p:blipFill>
        <p:spPr>
          <a:xfrm>
            <a:off x="595824" y="2281886"/>
            <a:ext cx="1354542" cy="499042"/>
          </a:xfrm>
          <a:prstGeom prst="rect">
            <a:avLst/>
          </a:prstGeom>
        </p:spPr>
      </p:pic>
    </p:spTree>
    <p:extLst>
      <p:ext uri="{BB962C8B-B14F-4D97-AF65-F5344CB8AC3E}">
        <p14:creationId xmlns:p14="http://schemas.microsoft.com/office/powerpoint/2010/main" val="250241102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335360" y="1111916"/>
            <a:ext cx="9073008" cy="2062103"/>
          </a:xfrm>
          <a:prstGeom prst="rect">
            <a:avLst/>
          </a:prstGeom>
          <a:noFill/>
        </p:spPr>
        <p:txBody>
          <a:bodyPr wrap="square" rtlCol="0">
            <a:spAutoFit/>
          </a:bodyPr>
          <a:lstStyle/>
          <a:p>
            <a:r>
              <a:rPr lang="vi-VN" sz="3200" dirty="0"/>
              <a:t>Cấu tạo: </a:t>
            </a:r>
          </a:p>
          <a:p>
            <a:pPr marL="457200" indent="-457200">
              <a:buFontTx/>
              <a:buChar char="-"/>
            </a:pPr>
            <a:r>
              <a:rPr lang="vi-VN" sz="3200" dirty="0"/>
              <a:t>Bộ chế hòa khí (BCHK).</a:t>
            </a:r>
          </a:p>
          <a:p>
            <a:pPr marL="457200" indent="-457200">
              <a:buFontTx/>
              <a:buChar char="-"/>
            </a:pPr>
            <a:r>
              <a:rPr lang="vi-VN" sz="3200" dirty="0"/>
              <a:t>Mạch xăng cầm chừng: </a:t>
            </a:r>
          </a:p>
          <a:p>
            <a:r>
              <a:rPr lang="vi-VN" sz="3200" dirty="0"/>
              <a:t>	</a:t>
            </a: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708920"/>
            <a:ext cx="9144000" cy="41490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6391653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335360" y="1035618"/>
            <a:ext cx="9073008" cy="2062103"/>
          </a:xfrm>
          <a:prstGeom prst="rect">
            <a:avLst/>
          </a:prstGeom>
          <a:noFill/>
        </p:spPr>
        <p:txBody>
          <a:bodyPr wrap="square" rtlCol="0">
            <a:spAutoFit/>
          </a:bodyPr>
          <a:lstStyle/>
          <a:p>
            <a:r>
              <a:rPr lang="vi-VN" sz="3200" dirty="0"/>
              <a:t>Cấu tạo: </a:t>
            </a:r>
          </a:p>
          <a:p>
            <a:pPr marL="457200" indent="-457200">
              <a:buFontTx/>
              <a:buChar char="-"/>
            </a:pPr>
            <a:r>
              <a:rPr lang="vi-VN" sz="3200" dirty="0"/>
              <a:t>Bộ chế hòa khí (BCHK).</a:t>
            </a:r>
          </a:p>
          <a:p>
            <a:pPr marL="457200" indent="-457200">
              <a:buFontTx/>
              <a:buChar char="-"/>
            </a:pPr>
            <a:r>
              <a:rPr lang="vi-VN" sz="3200" dirty="0"/>
              <a:t>Mạch xăng cầm chừng: </a:t>
            </a:r>
          </a:p>
          <a:p>
            <a:r>
              <a:rPr lang="vi-VN" sz="3200" dirty="0"/>
              <a:t>	</a:t>
            </a:r>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400" y="2636912"/>
            <a:ext cx="9972600" cy="42210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0784127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335360" y="1038799"/>
            <a:ext cx="9073008" cy="2062103"/>
          </a:xfrm>
          <a:prstGeom prst="rect">
            <a:avLst/>
          </a:prstGeom>
          <a:noFill/>
        </p:spPr>
        <p:txBody>
          <a:bodyPr wrap="square" rtlCol="0">
            <a:spAutoFit/>
          </a:bodyPr>
          <a:lstStyle/>
          <a:p>
            <a:r>
              <a:rPr lang="vi-VN" sz="3200" dirty="0"/>
              <a:t>Cấu tạo: </a:t>
            </a:r>
          </a:p>
          <a:p>
            <a:pPr marL="457200" indent="-457200">
              <a:buFontTx/>
              <a:buChar char="-"/>
            </a:pPr>
            <a:r>
              <a:rPr lang="vi-VN" sz="3200" dirty="0"/>
              <a:t>Bộ chế hòa khí (BCHK).</a:t>
            </a:r>
          </a:p>
          <a:p>
            <a:pPr marL="457200" indent="-457200">
              <a:buFontTx/>
              <a:buChar char="-"/>
            </a:pPr>
            <a:r>
              <a:rPr lang="vi-VN" sz="3200" dirty="0"/>
              <a:t>Mạch xăng chuyển tiếp: </a:t>
            </a:r>
          </a:p>
          <a:p>
            <a:r>
              <a:rPr lang="vi-VN" sz="3200" dirty="0"/>
              <a:t>	</a:t>
            </a:r>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564904"/>
            <a:ext cx="9144000" cy="42930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0450674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335360" y="1142360"/>
            <a:ext cx="9073008" cy="2062103"/>
          </a:xfrm>
          <a:prstGeom prst="rect">
            <a:avLst/>
          </a:prstGeom>
          <a:noFill/>
        </p:spPr>
        <p:txBody>
          <a:bodyPr wrap="square" rtlCol="0">
            <a:spAutoFit/>
          </a:bodyPr>
          <a:lstStyle/>
          <a:p>
            <a:r>
              <a:rPr lang="vi-VN" sz="3200" dirty="0"/>
              <a:t>Cấu tạo: </a:t>
            </a:r>
          </a:p>
          <a:p>
            <a:pPr marL="457200" indent="-457200">
              <a:buFontTx/>
              <a:buChar char="-"/>
            </a:pPr>
            <a:r>
              <a:rPr lang="vi-VN" sz="3200" dirty="0"/>
              <a:t>Bộ chế hòa khí (BCHK).</a:t>
            </a:r>
          </a:p>
          <a:p>
            <a:pPr marL="457200" indent="-457200">
              <a:buFontTx/>
              <a:buChar char="-"/>
            </a:pPr>
            <a:r>
              <a:rPr lang="vi-VN" sz="3200" dirty="0"/>
              <a:t>Mạch xăng tăng tốc: </a:t>
            </a:r>
          </a:p>
          <a:p>
            <a:r>
              <a:rPr lang="vi-VN" sz="3200" dirty="0"/>
              <a:t>	</a:t>
            </a:r>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708920"/>
            <a:ext cx="9144000" cy="41490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1453118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19336" y="1002795"/>
            <a:ext cx="9073008" cy="2062103"/>
          </a:xfrm>
          <a:prstGeom prst="rect">
            <a:avLst/>
          </a:prstGeom>
          <a:noFill/>
        </p:spPr>
        <p:txBody>
          <a:bodyPr wrap="square" rtlCol="0">
            <a:spAutoFit/>
          </a:bodyPr>
          <a:lstStyle/>
          <a:p>
            <a:r>
              <a:rPr lang="vi-VN" sz="3200" dirty="0"/>
              <a:t>Cấu tạo: </a:t>
            </a:r>
          </a:p>
          <a:p>
            <a:pPr marL="457200" indent="-457200">
              <a:buFontTx/>
              <a:buChar char="-"/>
            </a:pPr>
            <a:r>
              <a:rPr lang="vi-VN" sz="3200" dirty="0"/>
              <a:t>Bộ chế hòa khí (BCHK).</a:t>
            </a:r>
          </a:p>
          <a:p>
            <a:pPr marL="457200" indent="-457200">
              <a:buFontTx/>
              <a:buChar char="-"/>
            </a:pPr>
            <a:r>
              <a:rPr lang="vi-VN" sz="3200" dirty="0"/>
              <a:t>Mạch xăng tăng tốc: </a:t>
            </a:r>
          </a:p>
          <a:p>
            <a:r>
              <a:rPr lang="vi-VN" sz="3200" dirty="0"/>
              <a:t>	</a:t>
            </a:r>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492896"/>
            <a:ext cx="9144000" cy="43651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630862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91344" y="1002795"/>
            <a:ext cx="9073008" cy="2062103"/>
          </a:xfrm>
          <a:prstGeom prst="rect">
            <a:avLst/>
          </a:prstGeom>
          <a:noFill/>
        </p:spPr>
        <p:txBody>
          <a:bodyPr wrap="square" rtlCol="0">
            <a:spAutoFit/>
          </a:bodyPr>
          <a:lstStyle/>
          <a:p>
            <a:r>
              <a:rPr lang="vi-VN" sz="3200" dirty="0"/>
              <a:t>Cấu tạo: </a:t>
            </a:r>
          </a:p>
          <a:p>
            <a:pPr marL="457200" indent="-457200">
              <a:buFontTx/>
              <a:buChar char="-"/>
            </a:pPr>
            <a:r>
              <a:rPr lang="vi-VN" sz="3200" dirty="0"/>
              <a:t>Bộ chế hòa khí (BCHK).</a:t>
            </a:r>
          </a:p>
          <a:p>
            <a:pPr marL="457200" indent="-457200">
              <a:buFontTx/>
              <a:buChar char="-"/>
            </a:pPr>
            <a:r>
              <a:rPr lang="vi-VN" sz="3200" dirty="0"/>
              <a:t>Mạch xăng tiết kiệm (phụ trội, toàn tải): </a:t>
            </a:r>
          </a:p>
          <a:p>
            <a:r>
              <a:rPr lang="vi-VN" sz="3200" dirty="0"/>
              <a:t>	</a:t>
            </a:r>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2492896"/>
            <a:ext cx="9143999" cy="43651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6669938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191344" y="1002795"/>
            <a:ext cx="9073008" cy="2062103"/>
          </a:xfrm>
          <a:prstGeom prst="rect">
            <a:avLst/>
          </a:prstGeom>
          <a:noFill/>
        </p:spPr>
        <p:txBody>
          <a:bodyPr wrap="square" rtlCol="0">
            <a:spAutoFit/>
          </a:bodyPr>
          <a:lstStyle/>
          <a:p>
            <a:r>
              <a:rPr lang="vi-VN" sz="3200" dirty="0"/>
              <a:t>Cấu tạo: </a:t>
            </a:r>
          </a:p>
          <a:p>
            <a:pPr marL="457200" indent="-457200">
              <a:buFontTx/>
              <a:buChar char="-"/>
            </a:pPr>
            <a:r>
              <a:rPr lang="vi-VN" sz="3200" dirty="0"/>
              <a:t>Bộ chế hòa khí (BCHK).</a:t>
            </a:r>
          </a:p>
          <a:p>
            <a:pPr marL="457200" indent="-457200">
              <a:buFontTx/>
              <a:buChar char="-"/>
            </a:pPr>
            <a:r>
              <a:rPr lang="vi-VN" sz="3200" dirty="0"/>
              <a:t>Mạch xăng tiết kiệm (phụ trội, toàn tải): </a:t>
            </a:r>
          </a:p>
          <a:p>
            <a:r>
              <a:rPr lang="vi-VN" sz="3200" dirty="0"/>
              <a:t>	</a:t>
            </a:r>
          </a:p>
        </p:txBody>
      </p:sp>
      <p:pic>
        <p:nvPicPr>
          <p:cNvPr id="4098" name="Picture 2" descr="Bộ chế hòa khí là gì? Cấu tạo của bộ chế hòa khí"/>
          <p:cNvPicPr>
            <a:picLocks noChangeAspect="1" noChangeArrowheads="1"/>
          </p:cNvPicPr>
          <p:nvPr/>
        </p:nvPicPr>
        <p:blipFill rotWithShape="1">
          <a:blip r:embed="rId2">
            <a:extLst>
              <a:ext uri="{28A0092B-C50C-407E-A947-70E740481C1C}">
                <a14:useLocalDpi xmlns:a14="http://schemas.microsoft.com/office/drawing/2010/main" val="0"/>
              </a:ext>
            </a:extLst>
          </a:blip>
          <a:srcRect t="10458"/>
          <a:stretch/>
        </p:blipFill>
        <p:spPr bwMode="auto">
          <a:xfrm>
            <a:off x="695400" y="2636912"/>
            <a:ext cx="10585176" cy="4005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326619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335360" y="1038799"/>
            <a:ext cx="9073008" cy="2062103"/>
          </a:xfrm>
          <a:prstGeom prst="rect">
            <a:avLst/>
          </a:prstGeom>
          <a:noFill/>
        </p:spPr>
        <p:txBody>
          <a:bodyPr wrap="square" rtlCol="0">
            <a:spAutoFit/>
          </a:bodyPr>
          <a:lstStyle/>
          <a:p>
            <a:r>
              <a:rPr lang="vi-VN" sz="3200" dirty="0"/>
              <a:t>Cấu tạo: </a:t>
            </a:r>
          </a:p>
          <a:p>
            <a:pPr marL="457200" indent="-457200">
              <a:buFontTx/>
              <a:buChar char="-"/>
            </a:pPr>
            <a:r>
              <a:rPr lang="vi-VN" sz="3200" dirty="0"/>
              <a:t>Bộ chế hòa khí (BCHK).</a:t>
            </a:r>
          </a:p>
          <a:p>
            <a:pPr marL="457200" indent="-457200">
              <a:buFontTx/>
              <a:buChar char="-"/>
            </a:pPr>
            <a:r>
              <a:rPr lang="vi-VN" sz="3200" dirty="0"/>
              <a:t>Mạch xăng chính: </a:t>
            </a:r>
          </a:p>
          <a:p>
            <a:r>
              <a:rPr lang="vi-VN" sz="3200" dirty="0"/>
              <a:t>	</a:t>
            </a:r>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636912"/>
            <a:ext cx="9144000" cy="42210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869472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335360" y="1128506"/>
            <a:ext cx="9073008" cy="2062103"/>
          </a:xfrm>
          <a:prstGeom prst="rect">
            <a:avLst/>
          </a:prstGeom>
          <a:noFill/>
        </p:spPr>
        <p:txBody>
          <a:bodyPr wrap="square" rtlCol="0">
            <a:spAutoFit/>
          </a:bodyPr>
          <a:lstStyle/>
          <a:p>
            <a:r>
              <a:rPr lang="vi-VN" sz="3200" dirty="0"/>
              <a:t>Cấu tạo: </a:t>
            </a:r>
          </a:p>
          <a:p>
            <a:pPr marL="457200" indent="-457200">
              <a:buFontTx/>
              <a:buChar char="-"/>
            </a:pPr>
            <a:r>
              <a:rPr lang="vi-VN" sz="3200" dirty="0"/>
              <a:t>Bộ chế hòa khí (BCHK).</a:t>
            </a:r>
          </a:p>
          <a:p>
            <a:pPr marL="457200" indent="-457200">
              <a:buFontTx/>
              <a:buChar char="-"/>
            </a:pPr>
            <a:r>
              <a:rPr lang="vi-VN" sz="3200" dirty="0"/>
              <a:t>Mạch xăng chính: </a:t>
            </a:r>
          </a:p>
          <a:p>
            <a:r>
              <a:rPr lang="vi-VN" sz="3200" dirty="0"/>
              <a:t>	</a:t>
            </a:r>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636912"/>
            <a:ext cx="9144000" cy="42210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1515250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339343" y="966791"/>
            <a:ext cx="9073008" cy="2062103"/>
          </a:xfrm>
          <a:prstGeom prst="rect">
            <a:avLst/>
          </a:prstGeom>
          <a:noFill/>
        </p:spPr>
        <p:txBody>
          <a:bodyPr wrap="square" rtlCol="0">
            <a:spAutoFit/>
          </a:bodyPr>
          <a:lstStyle/>
          <a:p>
            <a:r>
              <a:rPr lang="vi-VN" sz="3200" dirty="0"/>
              <a:t>Cấu tạo: </a:t>
            </a:r>
          </a:p>
          <a:p>
            <a:pPr marL="457200" indent="-457200">
              <a:buFontTx/>
              <a:buChar char="-"/>
            </a:pPr>
            <a:r>
              <a:rPr lang="vi-VN" sz="3200" dirty="0"/>
              <a:t>Bộ chế hòa khí (BCHK).</a:t>
            </a:r>
          </a:p>
          <a:p>
            <a:pPr marL="457200" indent="-457200">
              <a:buFontTx/>
              <a:buChar char="-"/>
            </a:pPr>
            <a:r>
              <a:rPr lang="vi-VN" sz="3200" dirty="0"/>
              <a:t>Mạch xăng chính: </a:t>
            </a:r>
          </a:p>
          <a:p>
            <a:r>
              <a:rPr lang="vi-VN" sz="3200" dirty="0"/>
              <a:t>	</a:t>
            </a:r>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492896"/>
            <a:ext cx="9144000" cy="43651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0140742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sp>
        <p:nvSpPr>
          <p:cNvPr id="6" name="TextBox 5"/>
          <p:cNvSpPr txBox="1"/>
          <p:nvPr/>
        </p:nvSpPr>
        <p:spPr>
          <a:xfrm>
            <a:off x="-672752" y="1142748"/>
            <a:ext cx="9708473" cy="5509200"/>
          </a:xfrm>
          <a:prstGeom prst="rect">
            <a:avLst/>
          </a:prstGeom>
          <a:noFill/>
        </p:spPr>
        <p:txBody>
          <a:bodyPr wrap="square" rtlCol="0">
            <a:spAutoFit/>
          </a:bodyPr>
          <a:lstStyle/>
          <a:p>
            <a:r>
              <a:rPr lang="vi-VN" sz="3200" b="1" dirty="0"/>
              <a:t>	</a:t>
            </a:r>
            <a:r>
              <a:rPr lang="en-US" sz="3200" b="1" dirty="0" smtClean="0"/>
              <a:t>KHỞI ĐỘNG</a:t>
            </a:r>
          </a:p>
          <a:p>
            <a:r>
              <a:rPr lang="en-US" sz="3200" b="1" dirty="0"/>
              <a:t>	</a:t>
            </a:r>
            <a:r>
              <a:rPr lang="en-US" sz="3200" b="1" dirty="0" smtClean="0"/>
              <a:t>HÂM NÓNG</a:t>
            </a:r>
          </a:p>
          <a:p>
            <a:r>
              <a:rPr lang="en-US" sz="3200" b="1" dirty="0"/>
              <a:t>	</a:t>
            </a:r>
            <a:r>
              <a:rPr lang="en-US" sz="3200" b="1" dirty="0" smtClean="0"/>
              <a:t>CẦM CHỪNG	</a:t>
            </a:r>
          </a:p>
          <a:p>
            <a:r>
              <a:rPr lang="en-US" sz="3200" b="1" dirty="0"/>
              <a:t>	</a:t>
            </a:r>
            <a:r>
              <a:rPr lang="en-US" sz="3200" b="1" dirty="0" smtClean="0"/>
              <a:t>			TĂNG TỐC</a:t>
            </a:r>
          </a:p>
          <a:p>
            <a:r>
              <a:rPr lang="en-US" sz="3200" b="1" dirty="0"/>
              <a:t>	</a:t>
            </a:r>
            <a:r>
              <a:rPr lang="en-US" sz="3200" b="1" dirty="0" smtClean="0"/>
              <a:t>			THẢ TRÔI		</a:t>
            </a:r>
            <a:r>
              <a:rPr lang="en-US" sz="3200" b="1" dirty="0"/>
              <a:t>	</a:t>
            </a:r>
            <a:r>
              <a:rPr lang="en-US" sz="3200" b="1" dirty="0" smtClean="0"/>
              <a:t>						GIẢM TỐC		</a:t>
            </a:r>
          </a:p>
          <a:p>
            <a:r>
              <a:rPr lang="en-US" sz="3200" b="1" dirty="0"/>
              <a:t>	</a:t>
            </a:r>
            <a:r>
              <a:rPr lang="en-US" sz="3200" b="1" dirty="0" smtClean="0"/>
              <a:t>			VƯỢT TỐC		</a:t>
            </a:r>
          </a:p>
          <a:p>
            <a:r>
              <a:rPr lang="en-US" sz="3200" b="1" dirty="0" smtClean="0"/>
              <a:t>							TẢI </a:t>
            </a:r>
            <a:r>
              <a:rPr lang="en-US" sz="3200" b="1" dirty="0"/>
              <a:t>NHỎ</a:t>
            </a:r>
          </a:p>
          <a:p>
            <a:r>
              <a:rPr lang="en-US" sz="3200" b="1" dirty="0" smtClean="0"/>
              <a:t>							TẢI </a:t>
            </a:r>
            <a:r>
              <a:rPr lang="en-US" sz="3200" b="1" dirty="0"/>
              <a:t>TRUNG </a:t>
            </a:r>
            <a:r>
              <a:rPr lang="en-US" sz="3200" b="1" dirty="0" smtClean="0"/>
              <a:t>BÌNH</a:t>
            </a:r>
          </a:p>
          <a:p>
            <a:r>
              <a:rPr lang="en-US" sz="3200" b="1" dirty="0" smtClean="0"/>
              <a:t>							TOÀN </a:t>
            </a:r>
            <a:r>
              <a:rPr lang="en-US" sz="3200" b="1" dirty="0"/>
              <a:t>TẢI</a:t>
            </a:r>
          </a:p>
          <a:p>
            <a:endParaRPr lang="vi-VN" sz="3200" b="1" dirty="0"/>
          </a:p>
        </p:txBody>
      </p:sp>
      <p:sp>
        <p:nvSpPr>
          <p:cNvPr id="2" name="TextBox 1"/>
          <p:cNvSpPr txBox="1"/>
          <p:nvPr/>
        </p:nvSpPr>
        <p:spPr>
          <a:xfrm>
            <a:off x="9035721" y="1412776"/>
            <a:ext cx="2388871" cy="4154984"/>
          </a:xfrm>
          <a:prstGeom prst="rect">
            <a:avLst/>
          </a:prstGeom>
          <a:noFill/>
        </p:spPr>
        <p:txBody>
          <a:bodyPr wrap="square" rtlCol="0">
            <a:spAutoFit/>
          </a:bodyPr>
          <a:lstStyle/>
          <a:p>
            <a:r>
              <a:rPr lang="en-US" sz="2400" b="1" dirty="0" smtClean="0">
                <a:latin typeface="Arial" panose="020B0604020202020204" pitchFamily="34" charset="0"/>
                <a:cs typeface="Arial" panose="020B0604020202020204" pitchFamily="34" charset="0"/>
              </a:rPr>
              <a:t>MẠCH XĂNG</a:t>
            </a:r>
          </a:p>
          <a:p>
            <a:r>
              <a:rPr lang="en-US" sz="2400" b="1" dirty="0" smtClean="0">
                <a:latin typeface="Arial" panose="020B0604020202020204" pitchFamily="34" charset="0"/>
                <a:cs typeface="Arial" panose="020B0604020202020204" pitchFamily="34" charset="0"/>
              </a:rPr>
              <a:t>   </a:t>
            </a:r>
          </a:p>
          <a:p>
            <a:r>
              <a:rPr lang="en-US" sz="2400" b="1" dirty="0" smtClean="0">
                <a:latin typeface="Arial" panose="020B0604020202020204" pitchFamily="34" charset="0"/>
                <a:cs typeface="Arial" panose="020B0604020202020204" pitchFamily="34" charset="0"/>
              </a:rPr>
              <a:t>   KHỞI ĐỘNG</a:t>
            </a:r>
          </a:p>
          <a:p>
            <a:endParaRPr lang="en-US" sz="2400" b="1" dirty="0">
              <a:latin typeface="Arial" panose="020B0604020202020204" pitchFamily="34" charset="0"/>
              <a:cs typeface="Arial" panose="020B0604020202020204" pitchFamily="34" charset="0"/>
            </a:endParaRPr>
          </a:p>
          <a:p>
            <a:r>
              <a:rPr lang="en-US" sz="2400" b="1" dirty="0" smtClean="0">
                <a:latin typeface="Arial" panose="020B0604020202020204" pitchFamily="34" charset="0"/>
                <a:cs typeface="Arial" panose="020B0604020202020204" pitchFamily="34" charset="0"/>
              </a:rPr>
              <a:t>   CẦM CHỪNG</a:t>
            </a:r>
          </a:p>
          <a:p>
            <a:endParaRPr lang="en-US" sz="2400" b="1" dirty="0">
              <a:latin typeface="Arial" panose="020B0604020202020204" pitchFamily="34" charset="0"/>
              <a:cs typeface="Arial" panose="020B0604020202020204" pitchFamily="34" charset="0"/>
            </a:endParaRPr>
          </a:p>
          <a:p>
            <a:r>
              <a:rPr lang="en-US" sz="2400" b="1" dirty="0" smtClean="0">
                <a:latin typeface="Arial" panose="020B0604020202020204" pitchFamily="34" charset="0"/>
                <a:cs typeface="Arial" panose="020B0604020202020204" pitchFamily="34" charset="0"/>
              </a:rPr>
              <a:t>   TĂNG TỐC</a:t>
            </a:r>
          </a:p>
          <a:p>
            <a:endParaRPr lang="en-US" sz="2400" b="1" dirty="0">
              <a:latin typeface="Arial" panose="020B0604020202020204" pitchFamily="34" charset="0"/>
              <a:cs typeface="Arial" panose="020B0604020202020204" pitchFamily="34" charset="0"/>
            </a:endParaRPr>
          </a:p>
          <a:p>
            <a:r>
              <a:rPr lang="en-US" sz="2400" b="1" dirty="0" smtClean="0">
                <a:latin typeface="Arial" panose="020B0604020202020204" pitchFamily="34" charset="0"/>
                <a:cs typeface="Arial" panose="020B0604020202020204" pitchFamily="34" charset="0"/>
              </a:rPr>
              <a:t>   CHÍNH</a:t>
            </a:r>
          </a:p>
          <a:p>
            <a:endParaRPr lang="en-US" sz="2400" b="1" dirty="0">
              <a:latin typeface="Arial" panose="020B0604020202020204" pitchFamily="34" charset="0"/>
              <a:cs typeface="Arial" panose="020B0604020202020204" pitchFamily="34" charset="0"/>
            </a:endParaRPr>
          </a:p>
          <a:p>
            <a:r>
              <a:rPr lang="en-US" sz="2400" b="1" dirty="0" smtClean="0">
                <a:latin typeface="Arial" panose="020B0604020202020204" pitchFamily="34" charset="0"/>
                <a:cs typeface="Arial" panose="020B0604020202020204" pitchFamily="34" charset="0"/>
              </a:rPr>
              <a:t>   TOÀN TẢI</a:t>
            </a:r>
            <a:endParaRPr lang="en-US" sz="2400" b="1" dirty="0">
              <a:latin typeface="Arial" panose="020B0604020202020204" pitchFamily="34" charset="0"/>
              <a:cs typeface="Arial" panose="020B0604020202020204" pitchFamily="34" charset="0"/>
            </a:endParaRPr>
          </a:p>
        </p:txBody>
      </p:sp>
      <p:sp>
        <p:nvSpPr>
          <p:cNvPr id="3" name="Explosion 2 2"/>
          <p:cNvSpPr/>
          <p:nvPr/>
        </p:nvSpPr>
        <p:spPr>
          <a:xfrm>
            <a:off x="5375920" y="1500722"/>
            <a:ext cx="3515785" cy="2160240"/>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800" dirty="0" smtClean="0">
                <a:solidFill>
                  <a:srgbClr val="FF0000"/>
                </a:solidFill>
              </a:rPr>
              <a:t>?</a:t>
            </a:r>
            <a:endParaRPr lang="en-US" sz="8800" dirty="0">
              <a:solidFill>
                <a:srgbClr val="FF0000"/>
              </a:solidFill>
            </a:endParaRPr>
          </a:p>
        </p:txBody>
      </p:sp>
    </p:spTree>
    <p:extLst>
      <p:ext uri="{BB962C8B-B14F-4D97-AF65-F5344CB8AC3E}">
        <p14:creationId xmlns:p14="http://schemas.microsoft.com/office/powerpoint/2010/main" val="149007892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67608" y="188641"/>
            <a:ext cx="6840760" cy="954107"/>
          </a:xfrm>
          <a:prstGeom prst="rect">
            <a:avLst/>
          </a:prstGeom>
          <a:noFill/>
        </p:spPr>
        <p:txBody>
          <a:bodyPr wrap="square" rtlCol="0">
            <a:spAutoFit/>
          </a:bodyPr>
          <a:lstStyle/>
          <a:p>
            <a:pPr algn="ctr"/>
            <a:r>
              <a:rPr lang="en-US" sz="2800" b="1" dirty="0"/>
              <a:t>HỆ THỐNG CUNG CẤP NHIÊN LIỆU</a:t>
            </a:r>
          </a:p>
          <a:p>
            <a:pPr algn="ctr"/>
            <a:r>
              <a:rPr lang="en-US" sz="2800" b="1" dirty="0"/>
              <a:t>BỘ CHẾ HÒA KHÍ</a:t>
            </a:r>
            <a:endParaRPr lang="vi-VN" sz="2800" b="1" dirty="0"/>
          </a:p>
        </p:txBody>
      </p:sp>
      <p:pic>
        <p:nvPicPr>
          <p:cNvPr id="1026" name="Picture 2" descr="Chỉnh chế hòa khí xe máy đúng cách - VnExpr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360" y="1142748"/>
            <a:ext cx="8064896" cy="5160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071662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2740</TotalTime>
  <Words>1330</Words>
  <Application>Microsoft Office PowerPoint</Application>
  <PresentationFormat>Widescreen</PresentationFormat>
  <Paragraphs>270</Paragraphs>
  <Slides>46</Slides>
  <Notes>1</Notes>
  <HiddenSlides>0</HiddenSlides>
  <MMClips>1</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46</vt:i4>
      </vt:variant>
    </vt:vector>
  </HeadingPairs>
  <TitlesOfParts>
    <vt:vector size="49"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HOANGPHUCBAO</dc:creator>
  <cp:lastModifiedBy>Hoàng Phúc Bảo</cp:lastModifiedBy>
  <cp:revision>29</cp:revision>
  <dcterms:created xsi:type="dcterms:W3CDTF">2015-11-25T02:03:36Z</dcterms:created>
  <dcterms:modified xsi:type="dcterms:W3CDTF">2022-01-11T11:34:46Z</dcterms:modified>
</cp:coreProperties>
</file>