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8"/>
  </p:notesMasterIdLst>
  <p:sldIdLst>
    <p:sldId id="256" r:id="rId2"/>
    <p:sldId id="257" r:id="rId3"/>
    <p:sldId id="296" r:id="rId4"/>
    <p:sldId id="258" r:id="rId5"/>
    <p:sldId id="297" r:id="rId6"/>
    <p:sldId id="299" r:id="rId7"/>
    <p:sldId id="259" r:id="rId8"/>
    <p:sldId id="300" r:id="rId9"/>
    <p:sldId id="260" r:id="rId10"/>
    <p:sldId id="261" r:id="rId11"/>
    <p:sldId id="262" r:id="rId12"/>
    <p:sldId id="263" r:id="rId13"/>
    <p:sldId id="264" r:id="rId14"/>
    <p:sldId id="301" r:id="rId15"/>
    <p:sldId id="306" r:id="rId16"/>
    <p:sldId id="308" r:id="rId17"/>
    <p:sldId id="302" r:id="rId18"/>
    <p:sldId id="315" r:id="rId19"/>
    <p:sldId id="311" r:id="rId20"/>
    <p:sldId id="312" r:id="rId21"/>
    <p:sldId id="313" r:id="rId22"/>
    <p:sldId id="314" r:id="rId23"/>
    <p:sldId id="310" r:id="rId24"/>
    <p:sldId id="321" r:id="rId25"/>
    <p:sldId id="305" r:id="rId26"/>
    <p:sldId id="320" r:id="rId27"/>
    <p:sldId id="317" r:id="rId28"/>
    <p:sldId id="318" r:id="rId29"/>
    <p:sldId id="319" r:id="rId30"/>
    <p:sldId id="328" r:id="rId31"/>
    <p:sldId id="322" r:id="rId32"/>
    <p:sldId id="329" r:id="rId33"/>
    <p:sldId id="330" r:id="rId34"/>
    <p:sldId id="326" r:id="rId35"/>
    <p:sldId id="266" r:id="rId36"/>
    <p:sldId id="294" r:id="rId37"/>
  </p:sldIdLst>
  <p:sldSz cx="9144000" cy="5143500" type="screen16x9"/>
  <p:notesSz cx="6858000" cy="9144000"/>
  <p:embeddedFontLst>
    <p:embeddedFont>
      <p:font typeface="Varela Round" charset="-79"/>
      <p:regular r:id="rId39"/>
    </p:embeddedFont>
    <p:embeddedFont>
      <p:font typeface="Calibri" pitchFamily="34" charset="0"/>
      <p:regular r:id="rId40"/>
      <p:bold r:id="rId41"/>
      <p:italic r:id="rId42"/>
      <p:boldItalic r:id="rId43"/>
    </p:embeddedFont>
    <p:embeddedFont>
      <p:font typeface="Nixie One" charset="0"/>
      <p:regular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110CFD20-BFB7-444F-882B-EF83A00F6E78}">
  <a:tblStyle styleId="{110CFD20-BFB7-444F-882B-EF83A00F6E78}"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C51AFFB-23B8-498F-9C9F-BA8A605006CD}"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450" y="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2.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07610334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 name="Google Shape;193;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 name="Google Shape;198;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4" name="Google Shape;224;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7" name="Google Shape;237;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35f391192_0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35f391192_0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2"/>
        <p:cNvGrpSpPr/>
        <p:nvPr/>
      </p:nvGrpSpPr>
      <p:grpSpPr>
        <a:xfrm>
          <a:off x="0" y="0"/>
          <a:ext cx="0" cy="0"/>
          <a:chOff x="0" y="0"/>
          <a:chExt cx="0" cy="0"/>
        </a:xfrm>
      </p:grpSpPr>
      <p:sp>
        <p:nvSpPr>
          <p:cNvPr id="1473" name="Google Shape;1473;g73d26f0f7c_17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4" name="Google Shape;1474;g73d26f0f7c_17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209425" y="502200"/>
            <a:ext cx="206100" cy="2061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1197475" y="-802775"/>
            <a:ext cx="6749100" cy="6749100"/>
          </a:xfrm>
          <a:prstGeom prst="ellipse">
            <a:avLst/>
          </a:prstGeom>
          <a:noFill/>
          <a:ln w="9525" cap="flat" cmpd="sng">
            <a:solidFill>
              <a:srgbClr val="A1BEC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2255425" y="1991825"/>
            <a:ext cx="4633200" cy="1159800"/>
          </a:xfrm>
          <a:prstGeom prst="rect">
            <a:avLst/>
          </a:prstGeom>
        </p:spPr>
        <p:txBody>
          <a:bodyPr spcFirstLastPara="1" wrap="square" lIns="91425" tIns="91425" rIns="91425" bIns="91425" anchor="ctr" anchorCtr="0">
            <a:noAutofit/>
          </a:bodyPr>
          <a:lstStyle>
            <a:lvl1pPr lvl="0" algn="ctr">
              <a:spcBef>
                <a:spcPts val="0"/>
              </a:spcBef>
              <a:spcAft>
                <a:spcPts val="0"/>
              </a:spcAft>
              <a:buSzPts val="4800"/>
              <a:buNone/>
              <a:defRPr sz="48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sp>
        <p:nvSpPr>
          <p:cNvPr id="13" name="Google Shape;13;p2"/>
          <p:cNvSpPr/>
          <p:nvPr/>
        </p:nvSpPr>
        <p:spPr>
          <a:xfrm>
            <a:off x="267550" y="-886750"/>
            <a:ext cx="2347200" cy="2347200"/>
          </a:xfrm>
          <a:prstGeom prst="donut">
            <a:avLst>
              <a:gd name="adj" fmla="val 29778"/>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8348875" y="2882375"/>
            <a:ext cx="978600" cy="9786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2255425" y="541800"/>
            <a:ext cx="657600" cy="6576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6752750" y="3465100"/>
            <a:ext cx="2284200" cy="2284200"/>
          </a:xfrm>
          <a:prstGeom prst="donut">
            <a:avLst>
              <a:gd name="adj" fmla="val 11909"/>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137775" y="3193200"/>
            <a:ext cx="657600" cy="6576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376550" y="4217275"/>
            <a:ext cx="1207800" cy="1207800"/>
          </a:xfrm>
          <a:prstGeom prst="donut">
            <a:avLst>
              <a:gd name="adj" fmla="val 42915"/>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8244625" y="2541950"/>
            <a:ext cx="304800" cy="3048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7598775" y="-300250"/>
            <a:ext cx="1370700" cy="13707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244625" y="802850"/>
            <a:ext cx="657600" cy="657600"/>
          </a:xfrm>
          <a:prstGeom prst="ellipse">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213975" y="695900"/>
            <a:ext cx="871500" cy="871500"/>
          </a:xfrm>
          <a:prstGeom prst="ellipse">
            <a:avLst/>
          </a:prstGeom>
          <a:noFill/>
          <a:ln w="9525" cap="flat" cmpd="sng">
            <a:solidFill>
              <a:srgbClr val="00ACC3"/>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122175" y="2933250"/>
            <a:ext cx="1177500" cy="1177500"/>
          </a:xfrm>
          <a:prstGeom prst="ellipse">
            <a:avLst/>
          </a:prstGeom>
          <a:noFill/>
          <a:ln w="9525" cap="flat" cmpd="sng">
            <a:solidFill>
              <a:srgbClr val="BBCD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8150075" y="708300"/>
            <a:ext cx="846600" cy="846600"/>
          </a:xfrm>
          <a:prstGeom prst="ellipse">
            <a:avLst/>
          </a:prstGeom>
          <a:noFill/>
          <a:ln w="9525" cap="flat" cmpd="sng">
            <a:solidFill>
              <a:srgbClr val="65BB48"/>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1055325" y="3904575"/>
            <a:ext cx="206100" cy="2061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26"/>
        <p:cNvGrpSpPr/>
        <p:nvPr/>
      </p:nvGrpSpPr>
      <p:grpSpPr>
        <a:xfrm>
          <a:off x="0" y="0"/>
          <a:ext cx="0" cy="0"/>
          <a:chOff x="0" y="0"/>
          <a:chExt cx="0" cy="0"/>
        </a:xfrm>
      </p:grpSpPr>
      <p:sp>
        <p:nvSpPr>
          <p:cNvPr id="27" name="Google Shape;27;p3"/>
          <p:cNvSpPr/>
          <p:nvPr/>
        </p:nvSpPr>
        <p:spPr>
          <a:xfrm>
            <a:off x="3058200" y="-295450"/>
            <a:ext cx="3027600" cy="3027900"/>
          </a:xfrm>
          <a:prstGeom prst="ellipse">
            <a:avLst/>
          </a:prstGeom>
          <a:noFill/>
          <a:ln w="9525" cap="flat" cmpd="sng">
            <a:solidFill>
              <a:srgbClr val="A1BEC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3"/>
          <p:cNvSpPr txBox="1">
            <a:spLocks noGrp="1"/>
          </p:cNvSpPr>
          <p:nvPr>
            <p:ph type="ctrTitle"/>
          </p:nvPr>
        </p:nvSpPr>
        <p:spPr>
          <a:xfrm>
            <a:off x="1773750" y="2421550"/>
            <a:ext cx="55965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29" name="Google Shape;29;p3"/>
          <p:cNvSpPr txBox="1">
            <a:spLocks noGrp="1"/>
          </p:cNvSpPr>
          <p:nvPr>
            <p:ph type="subTitle" idx="1"/>
          </p:nvPr>
        </p:nvSpPr>
        <p:spPr>
          <a:xfrm>
            <a:off x="1773750" y="3449654"/>
            <a:ext cx="55965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A1BECC"/>
              </a:buClr>
              <a:buSzPts val="2400"/>
              <a:buNone/>
              <a:defRPr b="1">
                <a:solidFill>
                  <a:srgbClr val="A1BECC"/>
                </a:solidFill>
              </a:defRPr>
            </a:lvl1pPr>
            <a:lvl2pPr lvl="1" algn="ctr" rtl="0">
              <a:spcBef>
                <a:spcPts val="0"/>
              </a:spcBef>
              <a:spcAft>
                <a:spcPts val="0"/>
              </a:spcAft>
              <a:buClr>
                <a:srgbClr val="A1BECC"/>
              </a:buClr>
              <a:buSzPts val="3000"/>
              <a:buNone/>
              <a:defRPr sz="3000" b="1">
                <a:solidFill>
                  <a:srgbClr val="A1BECC"/>
                </a:solidFill>
              </a:defRPr>
            </a:lvl2pPr>
            <a:lvl3pPr lvl="2" algn="ctr" rtl="0">
              <a:spcBef>
                <a:spcPts val="0"/>
              </a:spcBef>
              <a:spcAft>
                <a:spcPts val="0"/>
              </a:spcAft>
              <a:buClr>
                <a:srgbClr val="A1BECC"/>
              </a:buClr>
              <a:buSzPts val="3000"/>
              <a:buNone/>
              <a:defRPr sz="3000" b="1">
                <a:solidFill>
                  <a:srgbClr val="A1BECC"/>
                </a:solidFill>
              </a:defRPr>
            </a:lvl3pPr>
            <a:lvl4pPr lvl="3" algn="ctr" rtl="0">
              <a:spcBef>
                <a:spcPts val="0"/>
              </a:spcBef>
              <a:spcAft>
                <a:spcPts val="0"/>
              </a:spcAft>
              <a:buClr>
                <a:srgbClr val="A1BECC"/>
              </a:buClr>
              <a:buSzPts val="3000"/>
              <a:buNone/>
              <a:defRPr sz="3000" b="1">
                <a:solidFill>
                  <a:srgbClr val="A1BECC"/>
                </a:solidFill>
              </a:defRPr>
            </a:lvl4pPr>
            <a:lvl5pPr lvl="4" algn="ctr" rtl="0">
              <a:spcBef>
                <a:spcPts val="0"/>
              </a:spcBef>
              <a:spcAft>
                <a:spcPts val="0"/>
              </a:spcAft>
              <a:buClr>
                <a:srgbClr val="A1BECC"/>
              </a:buClr>
              <a:buSzPts val="3000"/>
              <a:buNone/>
              <a:defRPr sz="3000" b="1">
                <a:solidFill>
                  <a:srgbClr val="A1BECC"/>
                </a:solidFill>
              </a:defRPr>
            </a:lvl5pPr>
            <a:lvl6pPr lvl="5" algn="ctr" rtl="0">
              <a:spcBef>
                <a:spcPts val="0"/>
              </a:spcBef>
              <a:spcAft>
                <a:spcPts val="0"/>
              </a:spcAft>
              <a:buClr>
                <a:srgbClr val="A1BECC"/>
              </a:buClr>
              <a:buSzPts val="3000"/>
              <a:buNone/>
              <a:defRPr sz="3000" b="1">
                <a:solidFill>
                  <a:srgbClr val="A1BECC"/>
                </a:solidFill>
              </a:defRPr>
            </a:lvl6pPr>
            <a:lvl7pPr lvl="6" algn="ctr" rtl="0">
              <a:spcBef>
                <a:spcPts val="0"/>
              </a:spcBef>
              <a:spcAft>
                <a:spcPts val="0"/>
              </a:spcAft>
              <a:buClr>
                <a:srgbClr val="A1BECC"/>
              </a:buClr>
              <a:buSzPts val="3000"/>
              <a:buNone/>
              <a:defRPr sz="3000" b="1">
                <a:solidFill>
                  <a:srgbClr val="A1BECC"/>
                </a:solidFill>
              </a:defRPr>
            </a:lvl7pPr>
            <a:lvl8pPr lvl="7" algn="ctr" rtl="0">
              <a:spcBef>
                <a:spcPts val="0"/>
              </a:spcBef>
              <a:spcAft>
                <a:spcPts val="0"/>
              </a:spcAft>
              <a:buClr>
                <a:srgbClr val="A1BECC"/>
              </a:buClr>
              <a:buSzPts val="3000"/>
              <a:buNone/>
              <a:defRPr sz="3000" b="1">
                <a:solidFill>
                  <a:srgbClr val="A1BECC"/>
                </a:solidFill>
              </a:defRPr>
            </a:lvl8pPr>
            <a:lvl9pPr lvl="8" algn="ctr" rtl="0">
              <a:spcBef>
                <a:spcPts val="0"/>
              </a:spcBef>
              <a:spcAft>
                <a:spcPts val="0"/>
              </a:spcAft>
              <a:buClr>
                <a:srgbClr val="A1BECC"/>
              </a:buClr>
              <a:buSzPts val="3000"/>
              <a:buNone/>
              <a:defRPr sz="3000" b="1">
                <a:solidFill>
                  <a:srgbClr val="A1BECC"/>
                </a:solidFill>
              </a:defRPr>
            </a:lvl9pPr>
          </a:lstStyle>
          <a:p>
            <a:endParaRPr/>
          </a:p>
        </p:txBody>
      </p:sp>
      <p:sp>
        <p:nvSpPr>
          <p:cNvPr id="30" name="Google Shape;30;p3"/>
          <p:cNvSpPr/>
          <p:nvPr/>
        </p:nvSpPr>
        <p:spPr>
          <a:xfrm>
            <a:off x="1414538" y="3988225"/>
            <a:ext cx="206100" cy="2061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3"/>
          <p:cNvSpPr/>
          <p:nvPr/>
        </p:nvSpPr>
        <p:spPr>
          <a:xfrm>
            <a:off x="7630150" y="2469625"/>
            <a:ext cx="2347200" cy="2347200"/>
          </a:xfrm>
          <a:prstGeom prst="donut">
            <a:avLst>
              <a:gd name="adj" fmla="val 29778"/>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3"/>
          <p:cNvSpPr/>
          <p:nvPr/>
        </p:nvSpPr>
        <p:spPr>
          <a:xfrm>
            <a:off x="376550" y="1139200"/>
            <a:ext cx="978600" cy="9786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3"/>
          <p:cNvSpPr/>
          <p:nvPr/>
        </p:nvSpPr>
        <p:spPr>
          <a:xfrm>
            <a:off x="7240275" y="4662700"/>
            <a:ext cx="657600" cy="6576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3"/>
          <p:cNvSpPr/>
          <p:nvPr/>
        </p:nvSpPr>
        <p:spPr>
          <a:xfrm>
            <a:off x="231175" y="-571700"/>
            <a:ext cx="2284200" cy="2284200"/>
          </a:xfrm>
          <a:prstGeom prst="donut">
            <a:avLst>
              <a:gd name="adj" fmla="val 11909"/>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3"/>
          <p:cNvSpPr/>
          <p:nvPr/>
        </p:nvSpPr>
        <p:spPr>
          <a:xfrm>
            <a:off x="7507625" y="917475"/>
            <a:ext cx="657600" cy="6576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3"/>
          <p:cNvSpPr/>
          <p:nvPr/>
        </p:nvSpPr>
        <p:spPr>
          <a:xfrm>
            <a:off x="8065925" y="-295450"/>
            <a:ext cx="1207800" cy="1207800"/>
          </a:xfrm>
          <a:prstGeom prst="donut">
            <a:avLst>
              <a:gd name="adj" fmla="val 42915"/>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3"/>
          <p:cNvSpPr/>
          <p:nvPr/>
        </p:nvSpPr>
        <p:spPr>
          <a:xfrm>
            <a:off x="1417200" y="2052650"/>
            <a:ext cx="304800" cy="3048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3"/>
          <p:cNvSpPr/>
          <p:nvPr/>
        </p:nvSpPr>
        <p:spPr>
          <a:xfrm>
            <a:off x="180500" y="4023250"/>
            <a:ext cx="1370700" cy="13707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3"/>
          <p:cNvSpPr/>
          <p:nvPr/>
        </p:nvSpPr>
        <p:spPr>
          <a:xfrm>
            <a:off x="246046" y="3365546"/>
            <a:ext cx="456000" cy="456000"/>
          </a:xfrm>
          <a:prstGeom prst="ellipse">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3"/>
          <p:cNvSpPr/>
          <p:nvPr/>
        </p:nvSpPr>
        <p:spPr>
          <a:xfrm>
            <a:off x="7072325" y="4494725"/>
            <a:ext cx="993600" cy="993300"/>
          </a:xfrm>
          <a:prstGeom prst="ellipse">
            <a:avLst/>
          </a:prstGeom>
          <a:noFill/>
          <a:ln w="9525" cap="flat" cmpd="sng">
            <a:solidFill>
              <a:srgbClr val="00ACC3"/>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3"/>
          <p:cNvSpPr/>
          <p:nvPr/>
        </p:nvSpPr>
        <p:spPr>
          <a:xfrm>
            <a:off x="7370250" y="780100"/>
            <a:ext cx="932400" cy="932400"/>
          </a:xfrm>
          <a:prstGeom prst="ellipse">
            <a:avLst/>
          </a:prstGeom>
          <a:noFill/>
          <a:ln w="9525" cap="flat" cmpd="sng">
            <a:solidFill>
              <a:srgbClr val="BBCD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3"/>
          <p:cNvSpPr/>
          <p:nvPr/>
        </p:nvSpPr>
        <p:spPr>
          <a:xfrm>
            <a:off x="180500" y="3300000"/>
            <a:ext cx="586800" cy="586800"/>
          </a:xfrm>
          <a:prstGeom prst="ellipse">
            <a:avLst/>
          </a:prstGeom>
          <a:noFill/>
          <a:ln w="9525" cap="flat" cmpd="sng">
            <a:solidFill>
              <a:srgbClr val="65BB48"/>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3"/>
          <p:cNvSpPr/>
          <p:nvPr/>
        </p:nvSpPr>
        <p:spPr>
          <a:xfrm>
            <a:off x="7733375" y="467300"/>
            <a:ext cx="206100" cy="2061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3"/>
          <p:cNvSpPr/>
          <p:nvPr/>
        </p:nvSpPr>
        <p:spPr>
          <a:xfrm>
            <a:off x="598175" y="-204700"/>
            <a:ext cx="1550100" cy="1550100"/>
          </a:xfrm>
          <a:prstGeom prst="ellipse">
            <a:avLst/>
          </a:prstGeom>
          <a:noFill/>
          <a:ln w="9525" cap="flat" cmpd="sng">
            <a:solidFill>
              <a:srgbClr val="E8004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3"/>
          <p:cNvSpPr txBox="1">
            <a:spLocks noGrp="1"/>
          </p:cNvSpPr>
          <p:nvPr>
            <p:ph type="sldNum" idx="12"/>
          </p:nvPr>
        </p:nvSpPr>
        <p:spPr>
          <a:xfrm>
            <a:off x="4337100" y="4751625"/>
            <a:ext cx="469800" cy="391500"/>
          </a:xfrm>
          <a:prstGeom prst="rect">
            <a:avLst/>
          </a:prstGeom>
        </p:spPr>
        <p:txBody>
          <a:bodyPr spcFirstLastPara="1" wrap="square" lIns="91425" tIns="91425" rIns="91425" bIns="91425" anchor="t" anchorCtr="0">
            <a:noAutofit/>
          </a:bodyPr>
          <a:lstStyle>
            <a:lvl1pPr lvl="0" algn="ctr">
              <a:buNone/>
              <a:defRPr/>
            </a:lvl1pPr>
            <a:lvl2pPr lvl="1" algn="ctr">
              <a:buNone/>
              <a:defRPr/>
            </a:lvl2pPr>
            <a:lvl3pPr lvl="2" algn="ctr">
              <a:buNone/>
              <a:defRPr/>
            </a:lvl3pPr>
            <a:lvl4pPr lvl="3" algn="ctr">
              <a:buNone/>
              <a:defRPr/>
            </a:lvl4pPr>
            <a:lvl5pPr lvl="4" algn="ctr">
              <a:buNone/>
              <a:defRPr/>
            </a:lvl5pPr>
            <a:lvl6pPr lvl="5" algn="ctr">
              <a:buNone/>
              <a:defRPr/>
            </a:lvl6pPr>
            <a:lvl7pPr lvl="6" algn="ctr">
              <a:buNone/>
              <a:defRPr/>
            </a:lvl7pPr>
            <a:lvl8pPr lvl="7" algn="ctr">
              <a:buNone/>
              <a:defRPr/>
            </a:lvl8pPr>
            <a:lvl9pPr lvl="8" algn="ctr">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TITLE_1_1">
    <p:spTree>
      <p:nvGrpSpPr>
        <p:cNvPr id="1" name="Shape 46"/>
        <p:cNvGrpSpPr/>
        <p:nvPr/>
      </p:nvGrpSpPr>
      <p:grpSpPr>
        <a:xfrm>
          <a:off x="0" y="0"/>
          <a:ext cx="0" cy="0"/>
          <a:chOff x="0" y="0"/>
          <a:chExt cx="0" cy="0"/>
        </a:xfrm>
      </p:grpSpPr>
      <p:sp>
        <p:nvSpPr>
          <p:cNvPr id="47" name="Google Shape;47;p4"/>
          <p:cNvSpPr/>
          <p:nvPr/>
        </p:nvSpPr>
        <p:spPr>
          <a:xfrm>
            <a:off x="1197475" y="-802775"/>
            <a:ext cx="6749100" cy="6749100"/>
          </a:xfrm>
          <a:prstGeom prst="ellipse">
            <a:avLst/>
          </a:prstGeom>
          <a:noFill/>
          <a:ln w="9525" cap="flat" cmpd="sng">
            <a:solidFill>
              <a:srgbClr val="A1BEC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4"/>
          <p:cNvSpPr/>
          <p:nvPr/>
        </p:nvSpPr>
        <p:spPr>
          <a:xfrm>
            <a:off x="8334450" y="4139625"/>
            <a:ext cx="424800" cy="4248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4"/>
          <p:cNvSpPr/>
          <p:nvPr/>
        </p:nvSpPr>
        <p:spPr>
          <a:xfrm>
            <a:off x="4308288" y="-1078650"/>
            <a:ext cx="2347200" cy="2347200"/>
          </a:xfrm>
          <a:prstGeom prst="donut">
            <a:avLst>
              <a:gd name="adj" fmla="val 17100"/>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4"/>
          <p:cNvSpPr/>
          <p:nvPr/>
        </p:nvSpPr>
        <p:spPr>
          <a:xfrm>
            <a:off x="4047750" y="805125"/>
            <a:ext cx="1048500" cy="10485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4"/>
          <p:cNvSpPr txBox="1">
            <a:spLocks noGrp="1"/>
          </p:cNvSpPr>
          <p:nvPr>
            <p:ph type="body" idx="1"/>
          </p:nvPr>
        </p:nvSpPr>
        <p:spPr>
          <a:xfrm>
            <a:off x="1880850" y="1920300"/>
            <a:ext cx="5382300" cy="2079600"/>
          </a:xfrm>
          <a:prstGeom prst="rect">
            <a:avLst/>
          </a:prstGeom>
        </p:spPr>
        <p:txBody>
          <a:bodyPr spcFirstLastPara="1" wrap="square" lIns="91425" tIns="91425" rIns="91425" bIns="91425" anchor="t" anchorCtr="0">
            <a:noAutofit/>
          </a:bodyPr>
          <a:lstStyle>
            <a:lvl1pPr marL="457200" lvl="0" indent="-381000" algn="ctr" rtl="0">
              <a:spcBef>
                <a:spcPts val="600"/>
              </a:spcBef>
              <a:spcAft>
                <a:spcPts val="0"/>
              </a:spcAft>
              <a:buSzPts val="2400"/>
              <a:buChar char="◎"/>
              <a:defRPr/>
            </a:lvl1pPr>
            <a:lvl2pPr marL="914400" lvl="1" indent="-381000" algn="ctr" rtl="0">
              <a:spcBef>
                <a:spcPts val="0"/>
              </a:spcBef>
              <a:spcAft>
                <a:spcPts val="0"/>
              </a:spcAft>
              <a:buSzPts val="2400"/>
              <a:buChar char="◉"/>
              <a:defRPr/>
            </a:lvl2pPr>
            <a:lvl3pPr marL="1371600" lvl="2" indent="-381000" algn="ctr" rtl="0">
              <a:spcBef>
                <a:spcPts val="0"/>
              </a:spcBef>
              <a:spcAft>
                <a:spcPts val="0"/>
              </a:spcAft>
              <a:buSzPts val="2400"/>
              <a:buChar char="￮"/>
              <a:defRPr/>
            </a:lvl3pPr>
            <a:lvl4pPr marL="1828800" lvl="3" indent="-381000" algn="ctr" rtl="0">
              <a:spcBef>
                <a:spcPts val="0"/>
              </a:spcBef>
              <a:spcAft>
                <a:spcPts val="0"/>
              </a:spcAft>
              <a:buSzPts val="2400"/>
              <a:buChar char="●"/>
              <a:defRPr/>
            </a:lvl4pPr>
            <a:lvl5pPr marL="2286000" lvl="4" indent="-381000" algn="ctr" rtl="0">
              <a:spcBef>
                <a:spcPts val="0"/>
              </a:spcBef>
              <a:spcAft>
                <a:spcPts val="0"/>
              </a:spcAft>
              <a:buSzPts val="2400"/>
              <a:buChar char="○"/>
              <a:defRPr/>
            </a:lvl5pPr>
            <a:lvl6pPr marL="2743200" lvl="5" indent="-381000" algn="ctr" rtl="0">
              <a:spcBef>
                <a:spcPts val="0"/>
              </a:spcBef>
              <a:spcAft>
                <a:spcPts val="0"/>
              </a:spcAft>
              <a:buSzPts val="2400"/>
              <a:buChar char="■"/>
              <a:defRPr/>
            </a:lvl6pPr>
            <a:lvl7pPr marL="3200400" lvl="6" indent="-381000" algn="ctr" rtl="0">
              <a:spcBef>
                <a:spcPts val="0"/>
              </a:spcBef>
              <a:spcAft>
                <a:spcPts val="0"/>
              </a:spcAft>
              <a:buSzPts val="2400"/>
              <a:buChar char="●"/>
              <a:defRPr/>
            </a:lvl7pPr>
            <a:lvl8pPr marL="3657600" lvl="7" indent="-381000" algn="ctr" rtl="0">
              <a:spcBef>
                <a:spcPts val="0"/>
              </a:spcBef>
              <a:spcAft>
                <a:spcPts val="0"/>
              </a:spcAft>
              <a:buSzPts val="2400"/>
              <a:buChar char="○"/>
              <a:defRPr/>
            </a:lvl8pPr>
            <a:lvl9pPr marL="4114800" lvl="8" indent="-381000" algn="ctr">
              <a:spcBef>
                <a:spcPts val="0"/>
              </a:spcBef>
              <a:spcAft>
                <a:spcPts val="0"/>
              </a:spcAft>
              <a:buSzPts val="2400"/>
              <a:buChar char="■"/>
              <a:defRPr/>
            </a:lvl9pPr>
          </a:lstStyle>
          <a:p>
            <a:endParaRPr/>
          </a:p>
        </p:txBody>
      </p:sp>
      <p:sp>
        <p:nvSpPr>
          <p:cNvPr id="52" name="Google Shape;52;p4"/>
          <p:cNvSpPr txBox="1"/>
          <p:nvPr/>
        </p:nvSpPr>
        <p:spPr>
          <a:xfrm>
            <a:off x="3593400" y="781369"/>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rgbClr val="FFFFFF"/>
                </a:solidFill>
                <a:latin typeface="Nixie One"/>
                <a:ea typeface="Nixie One"/>
                <a:cs typeface="Nixie One"/>
                <a:sym typeface="Nixie One"/>
              </a:rPr>
              <a:t>“</a:t>
            </a:r>
            <a:endParaRPr sz="9600">
              <a:solidFill>
                <a:srgbClr val="FFFFFF"/>
              </a:solidFill>
              <a:latin typeface="Nixie One"/>
              <a:ea typeface="Nixie One"/>
              <a:cs typeface="Nixie One"/>
              <a:sym typeface="Nixie One"/>
            </a:endParaRPr>
          </a:p>
        </p:txBody>
      </p:sp>
      <p:sp>
        <p:nvSpPr>
          <p:cNvPr id="53" name="Google Shape;53;p4"/>
          <p:cNvSpPr/>
          <p:nvPr/>
        </p:nvSpPr>
        <p:spPr>
          <a:xfrm>
            <a:off x="229225" y="2988350"/>
            <a:ext cx="802800" cy="8031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4"/>
          <p:cNvSpPr/>
          <p:nvPr/>
        </p:nvSpPr>
        <p:spPr>
          <a:xfrm>
            <a:off x="-442225" y="3999900"/>
            <a:ext cx="1695900" cy="1695900"/>
          </a:xfrm>
          <a:prstGeom prst="donut">
            <a:avLst>
              <a:gd name="adj" fmla="val 10084"/>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4"/>
          <p:cNvSpPr/>
          <p:nvPr/>
        </p:nvSpPr>
        <p:spPr>
          <a:xfrm>
            <a:off x="1334025" y="-231725"/>
            <a:ext cx="1666800" cy="16668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4"/>
          <p:cNvSpPr/>
          <p:nvPr/>
        </p:nvSpPr>
        <p:spPr>
          <a:xfrm>
            <a:off x="550525" y="710300"/>
            <a:ext cx="481500" cy="481800"/>
          </a:xfrm>
          <a:prstGeom prst="donut">
            <a:avLst>
              <a:gd name="adj" fmla="val 37274"/>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4"/>
          <p:cNvSpPr/>
          <p:nvPr/>
        </p:nvSpPr>
        <p:spPr>
          <a:xfrm>
            <a:off x="1032025" y="3791450"/>
            <a:ext cx="304800" cy="3048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4"/>
          <p:cNvSpPr/>
          <p:nvPr/>
        </p:nvSpPr>
        <p:spPr>
          <a:xfrm>
            <a:off x="1217050" y="1311325"/>
            <a:ext cx="304800" cy="3048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4"/>
          <p:cNvSpPr/>
          <p:nvPr/>
        </p:nvSpPr>
        <p:spPr>
          <a:xfrm>
            <a:off x="7744475" y="1473300"/>
            <a:ext cx="1048500" cy="10485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4"/>
          <p:cNvSpPr/>
          <p:nvPr/>
        </p:nvSpPr>
        <p:spPr>
          <a:xfrm>
            <a:off x="8050675" y="2042175"/>
            <a:ext cx="1520100" cy="1520100"/>
          </a:xfrm>
          <a:prstGeom prst="donut">
            <a:avLst>
              <a:gd name="adj" fmla="val 5022"/>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4"/>
          <p:cNvSpPr/>
          <p:nvPr/>
        </p:nvSpPr>
        <p:spPr>
          <a:xfrm>
            <a:off x="7969775" y="3713850"/>
            <a:ext cx="597900" cy="598200"/>
          </a:xfrm>
          <a:prstGeom prst="donut">
            <a:avLst>
              <a:gd name="adj" fmla="val 43984"/>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4"/>
          <p:cNvSpPr/>
          <p:nvPr/>
        </p:nvSpPr>
        <p:spPr>
          <a:xfrm>
            <a:off x="8608775" y="1192100"/>
            <a:ext cx="184200" cy="1842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4"/>
          <p:cNvSpPr txBox="1">
            <a:spLocks noGrp="1"/>
          </p:cNvSpPr>
          <p:nvPr>
            <p:ph type="sldNum" idx="12"/>
          </p:nvPr>
        </p:nvSpPr>
        <p:spPr>
          <a:xfrm>
            <a:off x="4337100" y="4751625"/>
            <a:ext cx="469800" cy="3915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64"/>
        <p:cNvGrpSpPr/>
        <p:nvPr/>
      </p:nvGrpSpPr>
      <p:grpSpPr>
        <a:xfrm>
          <a:off x="0" y="0"/>
          <a:ext cx="0" cy="0"/>
          <a:chOff x="0" y="0"/>
          <a:chExt cx="0" cy="0"/>
        </a:xfrm>
      </p:grpSpPr>
      <p:sp>
        <p:nvSpPr>
          <p:cNvPr id="65" name="Google Shape;65;p5"/>
          <p:cNvSpPr/>
          <p:nvPr/>
        </p:nvSpPr>
        <p:spPr>
          <a:xfrm>
            <a:off x="1144200" y="2698575"/>
            <a:ext cx="893700" cy="893700"/>
          </a:xfrm>
          <a:prstGeom prst="ellipse">
            <a:avLst/>
          </a:prstGeom>
          <a:noFill/>
          <a:ln w="9525" cap="flat" cmpd="sng">
            <a:solidFill>
              <a:srgbClr val="BBCD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5"/>
          <p:cNvSpPr txBox="1">
            <a:spLocks noGrp="1"/>
          </p:cNvSpPr>
          <p:nvPr>
            <p:ph type="title"/>
          </p:nvPr>
        </p:nvSpPr>
        <p:spPr>
          <a:xfrm>
            <a:off x="2935875" y="909050"/>
            <a:ext cx="5275500" cy="641100"/>
          </a:xfrm>
          <a:prstGeom prst="rect">
            <a:avLst/>
          </a:prstGeom>
        </p:spPr>
        <p:txBody>
          <a:bodyPr spcFirstLastPara="1" wrap="square" lIns="91425" tIns="91425" rIns="91425" bIns="91425"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67" name="Google Shape;67;p5"/>
          <p:cNvSpPr txBox="1">
            <a:spLocks noGrp="1"/>
          </p:cNvSpPr>
          <p:nvPr>
            <p:ph type="body" idx="1"/>
          </p:nvPr>
        </p:nvSpPr>
        <p:spPr>
          <a:xfrm>
            <a:off x="2935875" y="1525758"/>
            <a:ext cx="5275500" cy="27861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sz="2400"/>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sz="2400"/>
            </a:lvl4pPr>
            <a:lvl5pPr marL="2286000" lvl="4" indent="-381000">
              <a:spcBef>
                <a:spcPts val="0"/>
              </a:spcBef>
              <a:spcAft>
                <a:spcPts val="0"/>
              </a:spcAft>
              <a:buSzPts val="2400"/>
              <a:buChar char="○"/>
              <a:defRPr sz="2400"/>
            </a:lvl5pPr>
            <a:lvl6pPr marL="2743200" lvl="5" indent="-381000">
              <a:spcBef>
                <a:spcPts val="0"/>
              </a:spcBef>
              <a:spcAft>
                <a:spcPts val="0"/>
              </a:spcAft>
              <a:buSzPts val="2400"/>
              <a:buChar char="■"/>
              <a:defRPr sz="2400"/>
            </a:lvl6pPr>
            <a:lvl7pPr marL="3200400" lvl="6" indent="-381000">
              <a:spcBef>
                <a:spcPts val="0"/>
              </a:spcBef>
              <a:spcAft>
                <a:spcPts val="0"/>
              </a:spcAft>
              <a:buSzPts val="2400"/>
              <a:buChar char="●"/>
              <a:defRPr sz="2400"/>
            </a:lvl7pPr>
            <a:lvl8pPr marL="3657600" lvl="7" indent="-381000">
              <a:spcBef>
                <a:spcPts val="0"/>
              </a:spcBef>
              <a:spcAft>
                <a:spcPts val="0"/>
              </a:spcAft>
              <a:buSzPts val="2400"/>
              <a:buChar char="○"/>
              <a:defRPr sz="2400"/>
            </a:lvl8pPr>
            <a:lvl9pPr marL="4114800" lvl="8" indent="-381000">
              <a:spcBef>
                <a:spcPts val="0"/>
              </a:spcBef>
              <a:spcAft>
                <a:spcPts val="0"/>
              </a:spcAft>
              <a:buSzPts val="2400"/>
              <a:buChar char="■"/>
              <a:defRPr sz="2400"/>
            </a:lvl9pPr>
          </a:lstStyle>
          <a:p>
            <a:endParaRPr/>
          </a:p>
        </p:txBody>
      </p:sp>
      <p:sp>
        <p:nvSpPr>
          <p:cNvPr id="68" name="Google Shape;68;p5"/>
          <p:cNvSpPr/>
          <p:nvPr/>
        </p:nvSpPr>
        <p:spPr>
          <a:xfrm>
            <a:off x="259925" y="-206300"/>
            <a:ext cx="2347200" cy="2347200"/>
          </a:xfrm>
          <a:prstGeom prst="donut">
            <a:avLst>
              <a:gd name="adj" fmla="val 29778"/>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5"/>
          <p:cNvSpPr/>
          <p:nvPr/>
        </p:nvSpPr>
        <p:spPr>
          <a:xfrm>
            <a:off x="-152925" y="1360050"/>
            <a:ext cx="978600" cy="9786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5"/>
          <p:cNvSpPr/>
          <p:nvPr/>
        </p:nvSpPr>
        <p:spPr>
          <a:xfrm>
            <a:off x="2339600" y="243625"/>
            <a:ext cx="657600" cy="6576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5"/>
          <p:cNvSpPr/>
          <p:nvPr/>
        </p:nvSpPr>
        <p:spPr>
          <a:xfrm>
            <a:off x="788725" y="2338650"/>
            <a:ext cx="811200" cy="811200"/>
          </a:xfrm>
          <a:prstGeom prst="donut">
            <a:avLst>
              <a:gd name="adj" fmla="val 22275"/>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5"/>
          <p:cNvSpPr/>
          <p:nvPr/>
        </p:nvSpPr>
        <p:spPr>
          <a:xfrm>
            <a:off x="153675" y="4149950"/>
            <a:ext cx="1207800" cy="12078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5"/>
          <p:cNvSpPr/>
          <p:nvPr/>
        </p:nvSpPr>
        <p:spPr>
          <a:xfrm>
            <a:off x="1315800" y="3860975"/>
            <a:ext cx="550500" cy="550500"/>
          </a:xfrm>
          <a:prstGeom prst="donut">
            <a:avLst>
              <a:gd name="adj" fmla="val 42915"/>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5"/>
          <p:cNvSpPr/>
          <p:nvPr/>
        </p:nvSpPr>
        <p:spPr>
          <a:xfrm>
            <a:off x="438575" y="2993025"/>
            <a:ext cx="304800" cy="3048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5"/>
          <p:cNvSpPr/>
          <p:nvPr/>
        </p:nvSpPr>
        <p:spPr>
          <a:xfrm>
            <a:off x="7744850" y="420475"/>
            <a:ext cx="550500" cy="5505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5"/>
          <p:cNvSpPr/>
          <p:nvPr/>
        </p:nvSpPr>
        <p:spPr>
          <a:xfrm>
            <a:off x="8839500" y="1019775"/>
            <a:ext cx="397500" cy="3975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5"/>
          <p:cNvSpPr/>
          <p:nvPr/>
        </p:nvSpPr>
        <p:spPr>
          <a:xfrm>
            <a:off x="8295350" y="-321125"/>
            <a:ext cx="741600" cy="741600"/>
          </a:xfrm>
          <a:prstGeom prst="donut">
            <a:avLst>
              <a:gd name="adj" fmla="val 31897"/>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5"/>
          <p:cNvSpPr/>
          <p:nvPr/>
        </p:nvSpPr>
        <p:spPr>
          <a:xfrm>
            <a:off x="8651500" y="1616325"/>
            <a:ext cx="188100" cy="1881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5"/>
          <p:cNvSpPr/>
          <p:nvPr/>
        </p:nvSpPr>
        <p:spPr>
          <a:xfrm>
            <a:off x="2179100" y="83125"/>
            <a:ext cx="978600" cy="978600"/>
          </a:xfrm>
          <a:prstGeom prst="ellipse">
            <a:avLst/>
          </a:prstGeom>
          <a:noFill/>
          <a:ln w="9525" cap="flat" cmpd="sng">
            <a:solidFill>
              <a:srgbClr val="00ACC3"/>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5"/>
          <p:cNvSpPr/>
          <p:nvPr/>
        </p:nvSpPr>
        <p:spPr>
          <a:xfrm>
            <a:off x="8062825" y="688875"/>
            <a:ext cx="449700" cy="449700"/>
          </a:xfrm>
          <a:prstGeom prst="ellipse">
            <a:avLst/>
          </a:prstGeom>
          <a:noFill/>
          <a:ln w="9525" cap="flat" cmpd="sng">
            <a:solidFill>
              <a:srgbClr val="ED4A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5"/>
          <p:cNvSpPr txBox="1">
            <a:spLocks noGrp="1"/>
          </p:cNvSpPr>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95"/>
        <p:cNvGrpSpPr/>
        <p:nvPr/>
      </p:nvGrpSpPr>
      <p:grpSpPr>
        <a:xfrm>
          <a:off x="0" y="0"/>
          <a:ext cx="0" cy="0"/>
          <a:chOff x="0" y="0"/>
          <a:chExt cx="0" cy="0"/>
        </a:xfrm>
      </p:grpSpPr>
      <p:sp>
        <p:nvSpPr>
          <p:cNvPr id="96" name="Google Shape;96;p7"/>
          <p:cNvSpPr txBox="1">
            <a:spLocks noGrp="1"/>
          </p:cNvSpPr>
          <p:nvPr>
            <p:ph type="title"/>
          </p:nvPr>
        </p:nvSpPr>
        <p:spPr>
          <a:xfrm>
            <a:off x="2935875" y="909050"/>
            <a:ext cx="5275500" cy="641100"/>
          </a:xfrm>
          <a:prstGeom prst="rect">
            <a:avLst/>
          </a:prstGeom>
        </p:spPr>
        <p:txBody>
          <a:bodyPr spcFirstLastPara="1" wrap="square" lIns="91425" tIns="91425" rIns="91425" bIns="91425"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97" name="Google Shape;97;p7"/>
          <p:cNvSpPr txBox="1">
            <a:spLocks noGrp="1"/>
          </p:cNvSpPr>
          <p:nvPr>
            <p:ph type="body" idx="1"/>
          </p:nvPr>
        </p:nvSpPr>
        <p:spPr>
          <a:xfrm>
            <a:off x="2935875" y="1550150"/>
            <a:ext cx="2560500" cy="33759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sz="1800"/>
            </a:lvl4pPr>
            <a:lvl5pPr marL="2286000" lvl="4" indent="-342900">
              <a:spcBef>
                <a:spcPts val="0"/>
              </a:spcBef>
              <a:spcAft>
                <a:spcPts val="0"/>
              </a:spcAft>
              <a:buSzPts val="1800"/>
              <a:buChar char="○"/>
              <a:defRPr sz="1800"/>
            </a:lvl5pPr>
            <a:lvl6pPr marL="2743200" lvl="5" indent="-342900">
              <a:spcBef>
                <a:spcPts val="0"/>
              </a:spcBef>
              <a:spcAft>
                <a:spcPts val="0"/>
              </a:spcAft>
              <a:buSzPts val="1800"/>
              <a:buChar char="■"/>
              <a:defRPr sz="1800"/>
            </a:lvl6pPr>
            <a:lvl7pPr marL="3200400" lvl="6" indent="-342900">
              <a:spcBef>
                <a:spcPts val="0"/>
              </a:spcBef>
              <a:spcAft>
                <a:spcPts val="0"/>
              </a:spcAft>
              <a:buSzPts val="1800"/>
              <a:buChar char="●"/>
              <a:defRPr sz="1800"/>
            </a:lvl7pPr>
            <a:lvl8pPr marL="3657600" lvl="7" indent="-342900">
              <a:spcBef>
                <a:spcPts val="0"/>
              </a:spcBef>
              <a:spcAft>
                <a:spcPts val="0"/>
              </a:spcAft>
              <a:buSzPts val="1800"/>
              <a:buChar char="○"/>
              <a:defRPr sz="1800"/>
            </a:lvl8pPr>
            <a:lvl9pPr marL="4114800" lvl="8" indent="-342900">
              <a:spcBef>
                <a:spcPts val="0"/>
              </a:spcBef>
              <a:spcAft>
                <a:spcPts val="0"/>
              </a:spcAft>
              <a:buSzPts val="1800"/>
              <a:buChar char="■"/>
              <a:defRPr sz="1800"/>
            </a:lvl9pPr>
          </a:lstStyle>
          <a:p>
            <a:endParaRPr/>
          </a:p>
        </p:txBody>
      </p:sp>
      <p:sp>
        <p:nvSpPr>
          <p:cNvPr id="98" name="Google Shape;98;p7"/>
          <p:cNvSpPr txBox="1">
            <a:spLocks noGrp="1"/>
          </p:cNvSpPr>
          <p:nvPr>
            <p:ph type="body" idx="2"/>
          </p:nvPr>
        </p:nvSpPr>
        <p:spPr>
          <a:xfrm>
            <a:off x="5650849" y="1550150"/>
            <a:ext cx="2560500" cy="33759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sz="1800"/>
            </a:lvl4pPr>
            <a:lvl5pPr marL="2286000" lvl="4" indent="-342900">
              <a:spcBef>
                <a:spcPts val="0"/>
              </a:spcBef>
              <a:spcAft>
                <a:spcPts val="0"/>
              </a:spcAft>
              <a:buSzPts val="1800"/>
              <a:buChar char="○"/>
              <a:defRPr sz="1800"/>
            </a:lvl5pPr>
            <a:lvl6pPr marL="2743200" lvl="5" indent="-342900">
              <a:spcBef>
                <a:spcPts val="0"/>
              </a:spcBef>
              <a:spcAft>
                <a:spcPts val="0"/>
              </a:spcAft>
              <a:buSzPts val="1800"/>
              <a:buChar char="■"/>
              <a:defRPr sz="1800"/>
            </a:lvl6pPr>
            <a:lvl7pPr marL="3200400" lvl="6" indent="-342900">
              <a:spcBef>
                <a:spcPts val="0"/>
              </a:spcBef>
              <a:spcAft>
                <a:spcPts val="0"/>
              </a:spcAft>
              <a:buSzPts val="1800"/>
              <a:buChar char="●"/>
              <a:defRPr sz="1800"/>
            </a:lvl7pPr>
            <a:lvl8pPr marL="3657600" lvl="7" indent="-342900">
              <a:spcBef>
                <a:spcPts val="0"/>
              </a:spcBef>
              <a:spcAft>
                <a:spcPts val="0"/>
              </a:spcAft>
              <a:buSzPts val="1800"/>
              <a:buChar char="○"/>
              <a:defRPr sz="1800"/>
            </a:lvl8pPr>
            <a:lvl9pPr marL="4114800" lvl="8" indent="-342900">
              <a:spcBef>
                <a:spcPts val="0"/>
              </a:spcBef>
              <a:spcAft>
                <a:spcPts val="0"/>
              </a:spcAft>
              <a:buSzPts val="1800"/>
              <a:buChar char="■"/>
              <a:defRPr sz="1800"/>
            </a:lvl9pPr>
          </a:lstStyle>
          <a:p>
            <a:endParaRPr/>
          </a:p>
        </p:txBody>
      </p:sp>
      <p:sp>
        <p:nvSpPr>
          <p:cNvPr id="99" name="Google Shape;99;p7"/>
          <p:cNvSpPr/>
          <p:nvPr/>
        </p:nvSpPr>
        <p:spPr>
          <a:xfrm>
            <a:off x="-358950" y="2194400"/>
            <a:ext cx="2347200" cy="2347200"/>
          </a:xfrm>
          <a:prstGeom prst="donut">
            <a:avLst>
              <a:gd name="adj" fmla="val 36789"/>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7"/>
          <p:cNvSpPr/>
          <p:nvPr/>
        </p:nvSpPr>
        <p:spPr>
          <a:xfrm>
            <a:off x="198450" y="-321125"/>
            <a:ext cx="978600" cy="978600"/>
          </a:xfrm>
          <a:prstGeom prst="ellipse">
            <a:avLst/>
          </a:prstGeom>
          <a:noFill/>
          <a:ln w="9525" cap="flat" cmpd="sng">
            <a:solidFill>
              <a:srgbClr val="E8004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7"/>
          <p:cNvSpPr/>
          <p:nvPr/>
        </p:nvSpPr>
        <p:spPr>
          <a:xfrm>
            <a:off x="198450" y="420475"/>
            <a:ext cx="657600" cy="6576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7"/>
          <p:cNvSpPr/>
          <p:nvPr/>
        </p:nvSpPr>
        <p:spPr>
          <a:xfrm>
            <a:off x="1177051" y="657475"/>
            <a:ext cx="846900" cy="846900"/>
          </a:xfrm>
          <a:prstGeom prst="donut">
            <a:avLst>
              <a:gd name="adj" fmla="val 22275"/>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7"/>
          <p:cNvSpPr/>
          <p:nvPr/>
        </p:nvSpPr>
        <p:spPr>
          <a:xfrm>
            <a:off x="887650" y="4142300"/>
            <a:ext cx="1207800" cy="1207800"/>
          </a:xfrm>
          <a:prstGeom prst="ellipse">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7"/>
          <p:cNvSpPr/>
          <p:nvPr/>
        </p:nvSpPr>
        <p:spPr>
          <a:xfrm>
            <a:off x="153675" y="4799600"/>
            <a:ext cx="550500" cy="550500"/>
          </a:xfrm>
          <a:prstGeom prst="donut">
            <a:avLst>
              <a:gd name="adj" fmla="val 18606"/>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7"/>
          <p:cNvSpPr/>
          <p:nvPr/>
        </p:nvSpPr>
        <p:spPr>
          <a:xfrm>
            <a:off x="1172525" y="1696950"/>
            <a:ext cx="304800" cy="3048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7"/>
          <p:cNvSpPr/>
          <p:nvPr/>
        </p:nvSpPr>
        <p:spPr>
          <a:xfrm>
            <a:off x="7844250" y="619275"/>
            <a:ext cx="550500" cy="5505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7"/>
          <p:cNvSpPr/>
          <p:nvPr/>
        </p:nvSpPr>
        <p:spPr>
          <a:xfrm>
            <a:off x="7515500" y="-72500"/>
            <a:ext cx="397500" cy="397500"/>
          </a:xfrm>
          <a:prstGeom prst="donut">
            <a:avLst>
              <a:gd name="adj" fmla="val 30568"/>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7"/>
          <p:cNvSpPr/>
          <p:nvPr/>
        </p:nvSpPr>
        <p:spPr>
          <a:xfrm>
            <a:off x="8651500" y="1030850"/>
            <a:ext cx="304800" cy="3048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7"/>
          <p:cNvSpPr/>
          <p:nvPr/>
        </p:nvSpPr>
        <p:spPr>
          <a:xfrm>
            <a:off x="8097900" y="167450"/>
            <a:ext cx="741600" cy="741600"/>
          </a:xfrm>
          <a:prstGeom prst="donut">
            <a:avLst>
              <a:gd name="adj" fmla="val 8064"/>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7"/>
          <p:cNvSpPr/>
          <p:nvPr/>
        </p:nvSpPr>
        <p:spPr>
          <a:xfrm>
            <a:off x="8394750" y="1504375"/>
            <a:ext cx="188100" cy="1881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7"/>
          <p:cNvSpPr/>
          <p:nvPr/>
        </p:nvSpPr>
        <p:spPr>
          <a:xfrm>
            <a:off x="-205625" y="2347725"/>
            <a:ext cx="2040600" cy="2040600"/>
          </a:xfrm>
          <a:prstGeom prst="ellipse">
            <a:avLst/>
          </a:prstGeom>
          <a:noFill/>
          <a:ln w="9525" cap="flat" cmpd="sng">
            <a:solidFill>
              <a:srgbClr val="65BB48"/>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7"/>
          <p:cNvSpPr/>
          <p:nvPr/>
        </p:nvSpPr>
        <p:spPr>
          <a:xfrm>
            <a:off x="305125" y="-214450"/>
            <a:ext cx="765300" cy="7653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7"/>
          <p:cNvSpPr/>
          <p:nvPr/>
        </p:nvSpPr>
        <p:spPr>
          <a:xfrm>
            <a:off x="8532600" y="911950"/>
            <a:ext cx="542700" cy="542700"/>
          </a:xfrm>
          <a:prstGeom prst="ellipse">
            <a:avLst/>
          </a:prstGeom>
          <a:noFill/>
          <a:ln w="9525" cap="flat" cmpd="sng">
            <a:solidFill>
              <a:srgbClr val="F8BB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7"/>
          <p:cNvSpPr txBox="1">
            <a:spLocks noGrp="1"/>
          </p:cNvSpPr>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spTree>
      <p:nvGrpSpPr>
        <p:cNvPr id="1" name="Shape 115"/>
        <p:cNvGrpSpPr/>
        <p:nvPr/>
      </p:nvGrpSpPr>
      <p:grpSpPr>
        <a:xfrm>
          <a:off x="0" y="0"/>
          <a:ext cx="0" cy="0"/>
          <a:chOff x="0" y="0"/>
          <a:chExt cx="0" cy="0"/>
        </a:xfrm>
      </p:grpSpPr>
      <p:sp>
        <p:nvSpPr>
          <p:cNvPr id="116" name="Google Shape;116;p8"/>
          <p:cNvSpPr/>
          <p:nvPr/>
        </p:nvSpPr>
        <p:spPr>
          <a:xfrm>
            <a:off x="8638525" y="1472600"/>
            <a:ext cx="978600" cy="978600"/>
          </a:xfrm>
          <a:prstGeom prst="ellipse">
            <a:avLst/>
          </a:prstGeom>
          <a:noFill/>
          <a:ln w="9525" cap="flat" cmpd="sng">
            <a:solidFill>
              <a:srgbClr val="ED4A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txBox="1">
            <a:spLocks noGrp="1"/>
          </p:cNvSpPr>
          <p:nvPr>
            <p:ph type="title"/>
          </p:nvPr>
        </p:nvSpPr>
        <p:spPr>
          <a:xfrm>
            <a:off x="2935875" y="909050"/>
            <a:ext cx="5275500" cy="6411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118" name="Google Shape;118;p8"/>
          <p:cNvSpPr txBox="1">
            <a:spLocks noGrp="1"/>
          </p:cNvSpPr>
          <p:nvPr>
            <p:ph type="body" idx="1"/>
          </p:nvPr>
        </p:nvSpPr>
        <p:spPr>
          <a:xfrm>
            <a:off x="2935875" y="1550150"/>
            <a:ext cx="1700400" cy="33756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119" name="Google Shape;119;p8"/>
          <p:cNvSpPr txBox="1">
            <a:spLocks noGrp="1"/>
          </p:cNvSpPr>
          <p:nvPr>
            <p:ph type="body" idx="2"/>
          </p:nvPr>
        </p:nvSpPr>
        <p:spPr>
          <a:xfrm>
            <a:off x="4723373" y="1550150"/>
            <a:ext cx="1700400" cy="33756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120" name="Google Shape;120;p8"/>
          <p:cNvSpPr txBox="1">
            <a:spLocks noGrp="1"/>
          </p:cNvSpPr>
          <p:nvPr>
            <p:ph type="body" idx="3"/>
          </p:nvPr>
        </p:nvSpPr>
        <p:spPr>
          <a:xfrm>
            <a:off x="6510871" y="1550150"/>
            <a:ext cx="1700400" cy="33756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121" name="Google Shape;121;p8"/>
          <p:cNvSpPr/>
          <p:nvPr/>
        </p:nvSpPr>
        <p:spPr>
          <a:xfrm>
            <a:off x="1016475" y="2981600"/>
            <a:ext cx="440400" cy="440400"/>
          </a:xfrm>
          <a:prstGeom prst="ellipse">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8"/>
          <p:cNvSpPr/>
          <p:nvPr/>
        </p:nvSpPr>
        <p:spPr>
          <a:xfrm>
            <a:off x="-68725" y="3346150"/>
            <a:ext cx="819600" cy="819600"/>
          </a:xfrm>
          <a:prstGeom prst="ellipse">
            <a:avLst/>
          </a:prstGeom>
          <a:noFill/>
          <a:ln w="9525" cap="flat" cmpd="sng">
            <a:solidFill>
              <a:srgbClr val="00D1C6"/>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8"/>
          <p:cNvSpPr/>
          <p:nvPr/>
        </p:nvSpPr>
        <p:spPr>
          <a:xfrm>
            <a:off x="1361475" y="140725"/>
            <a:ext cx="862800" cy="863400"/>
          </a:xfrm>
          <a:prstGeom prst="donut">
            <a:avLst>
              <a:gd name="adj" fmla="val 43200"/>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8"/>
          <p:cNvSpPr/>
          <p:nvPr/>
        </p:nvSpPr>
        <p:spPr>
          <a:xfrm>
            <a:off x="1438125" y="3422000"/>
            <a:ext cx="1062000" cy="1062000"/>
          </a:xfrm>
          <a:prstGeom prst="donut">
            <a:avLst>
              <a:gd name="adj" fmla="val 9905"/>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8"/>
          <p:cNvSpPr/>
          <p:nvPr/>
        </p:nvSpPr>
        <p:spPr>
          <a:xfrm>
            <a:off x="2059425" y="1112475"/>
            <a:ext cx="304800" cy="3048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8"/>
          <p:cNvSpPr/>
          <p:nvPr/>
        </p:nvSpPr>
        <p:spPr>
          <a:xfrm>
            <a:off x="8723500" y="270225"/>
            <a:ext cx="550500" cy="5505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8"/>
          <p:cNvSpPr/>
          <p:nvPr/>
        </p:nvSpPr>
        <p:spPr>
          <a:xfrm>
            <a:off x="8546800" y="608625"/>
            <a:ext cx="397500" cy="397500"/>
          </a:xfrm>
          <a:prstGeom prst="donut">
            <a:avLst>
              <a:gd name="adj" fmla="val 8754"/>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8"/>
          <p:cNvSpPr/>
          <p:nvPr/>
        </p:nvSpPr>
        <p:spPr>
          <a:xfrm>
            <a:off x="8211275" y="1152650"/>
            <a:ext cx="397500" cy="3975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8"/>
          <p:cNvSpPr/>
          <p:nvPr/>
        </p:nvSpPr>
        <p:spPr>
          <a:xfrm>
            <a:off x="7599600" y="-275250"/>
            <a:ext cx="741600" cy="741600"/>
          </a:xfrm>
          <a:prstGeom prst="donut">
            <a:avLst>
              <a:gd name="adj" fmla="val 39163"/>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8"/>
          <p:cNvSpPr/>
          <p:nvPr/>
        </p:nvSpPr>
        <p:spPr>
          <a:xfrm>
            <a:off x="9033775" y="1867850"/>
            <a:ext cx="188100" cy="1881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8"/>
          <p:cNvSpPr/>
          <p:nvPr/>
        </p:nvSpPr>
        <p:spPr>
          <a:xfrm>
            <a:off x="-480225" y="243625"/>
            <a:ext cx="2347200" cy="2347200"/>
          </a:xfrm>
          <a:prstGeom prst="donut">
            <a:avLst>
              <a:gd name="adj" fmla="val 21094"/>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8"/>
          <p:cNvSpPr/>
          <p:nvPr/>
        </p:nvSpPr>
        <p:spPr>
          <a:xfrm>
            <a:off x="1016475" y="4091700"/>
            <a:ext cx="1207800" cy="12078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8"/>
          <p:cNvSpPr/>
          <p:nvPr/>
        </p:nvSpPr>
        <p:spPr>
          <a:xfrm>
            <a:off x="204075" y="927925"/>
            <a:ext cx="978600" cy="978600"/>
          </a:xfrm>
          <a:prstGeom prst="ellipse">
            <a:avLst/>
          </a:prstGeom>
          <a:noFill/>
          <a:ln w="9525" cap="flat" cmpd="sng">
            <a:solidFill>
              <a:srgbClr val="BBCD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8"/>
          <p:cNvSpPr txBox="1">
            <a:spLocks noGrp="1"/>
          </p:cNvSpPr>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1"/>
        <p:cNvGrpSpPr/>
        <p:nvPr/>
      </p:nvGrpSpPr>
      <p:grpSpPr>
        <a:xfrm>
          <a:off x="0" y="0"/>
          <a:ext cx="0" cy="0"/>
          <a:chOff x="0" y="0"/>
          <a:chExt cx="0" cy="0"/>
        </a:xfrm>
      </p:grpSpPr>
      <p:sp>
        <p:nvSpPr>
          <p:cNvPr id="172" name="Google Shape;172;p11"/>
          <p:cNvSpPr/>
          <p:nvPr/>
        </p:nvSpPr>
        <p:spPr>
          <a:xfrm>
            <a:off x="419100" y="-1581150"/>
            <a:ext cx="8305800" cy="8305800"/>
          </a:xfrm>
          <a:prstGeom prst="ellipse">
            <a:avLst/>
          </a:prstGeom>
          <a:noFill/>
          <a:ln w="9525" cap="flat" cmpd="sng">
            <a:solidFill>
              <a:srgbClr val="A1BEC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1"/>
          <p:cNvSpPr/>
          <p:nvPr/>
        </p:nvSpPr>
        <p:spPr>
          <a:xfrm>
            <a:off x="-164200" y="686175"/>
            <a:ext cx="550500" cy="5505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11"/>
          <p:cNvSpPr/>
          <p:nvPr/>
        </p:nvSpPr>
        <p:spPr>
          <a:xfrm>
            <a:off x="8204500" y="3898800"/>
            <a:ext cx="447000" cy="447000"/>
          </a:xfrm>
          <a:prstGeom prst="donut">
            <a:avLst>
              <a:gd name="adj" fmla="val 18608"/>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11"/>
          <p:cNvSpPr/>
          <p:nvPr/>
        </p:nvSpPr>
        <p:spPr>
          <a:xfrm>
            <a:off x="100425" y="-196925"/>
            <a:ext cx="741600" cy="741600"/>
          </a:xfrm>
          <a:prstGeom prst="donut">
            <a:avLst>
              <a:gd name="adj" fmla="val 37879"/>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1"/>
          <p:cNvSpPr/>
          <p:nvPr/>
        </p:nvSpPr>
        <p:spPr>
          <a:xfrm>
            <a:off x="419100" y="686175"/>
            <a:ext cx="188100" cy="1881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1"/>
          <p:cNvSpPr/>
          <p:nvPr/>
        </p:nvSpPr>
        <p:spPr>
          <a:xfrm>
            <a:off x="8333725" y="4482500"/>
            <a:ext cx="978600" cy="978600"/>
          </a:xfrm>
          <a:prstGeom prst="ellipse">
            <a:avLst/>
          </a:prstGeom>
          <a:noFill/>
          <a:ln w="9525" cap="flat" cmpd="sng">
            <a:solidFill>
              <a:srgbClr val="ED4A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1"/>
          <p:cNvSpPr/>
          <p:nvPr/>
        </p:nvSpPr>
        <p:spPr>
          <a:xfrm>
            <a:off x="741750" y="4449750"/>
            <a:ext cx="397500" cy="397500"/>
          </a:xfrm>
          <a:prstGeom prst="donut">
            <a:avLst>
              <a:gd name="adj" fmla="val 8754"/>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11"/>
          <p:cNvSpPr/>
          <p:nvPr/>
        </p:nvSpPr>
        <p:spPr>
          <a:xfrm>
            <a:off x="8956300" y="4058696"/>
            <a:ext cx="287100" cy="2871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1"/>
          <p:cNvSpPr/>
          <p:nvPr/>
        </p:nvSpPr>
        <p:spPr>
          <a:xfrm>
            <a:off x="-164200" y="4277700"/>
            <a:ext cx="741600" cy="741600"/>
          </a:xfrm>
          <a:prstGeom prst="donut">
            <a:avLst>
              <a:gd name="adj" fmla="val 39163"/>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1"/>
          <p:cNvSpPr/>
          <p:nvPr/>
        </p:nvSpPr>
        <p:spPr>
          <a:xfrm>
            <a:off x="8568725" y="4717500"/>
            <a:ext cx="508500" cy="5085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1"/>
          <p:cNvSpPr/>
          <p:nvPr/>
        </p:nvSpPr>
        <p:spPr>
          <a:xfrm>
            <a:off x="8077475" y="224125"/>
            <a:ext cx="304800" cy="304800"/>
          </a:xfrm>
          <a:prstGeom prst="donut">
            <a:avLst>
              <a:gd name="adj" fmla="val 30568"/>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1"/>
          <p:cNvSpPr/>
          <p:nvPr/>
        </p:nvSpPr>
        <p:spPr>
          <a:xfrm>
            <a:off x="8553248" y="328373"/>
            <a:ext cx="585600" cy="5856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11"/>
          <p:cNvSpPr/>
          <p:nvPr/>
        </p:nvSpPr>
        <p:spPr>
          <a:xfrm>
            <a:off x="8876350" y="1187325"/>
            <a:ext cx="447000" cy="4470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11"/>
          <p:cNvSpPr/>
          <p:nvPr/>
        </p:nvSpPr>
        <p:spPr>
          <a:xfrm>
            <a:off x="8449000" y="224125"/>
            <a:ext cx="794400" cy="794400"/>
          </a:xfrm>
          <a:prstGeom prst="ellipse">
            <a:avLst/>
          </a:prstGeom>
          <a:noFill/>
          <a:ln w="9525" cap="flat" cmpd="sng">
            <a:solidFill>
              <a:srgbClr val="F8BB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1"/>
          <p:cNvSpPr/>
          <p:nvPr/>
        </p:nvSpPr>
        <p:spPr>
          <a:xfrm>
            <a:off x="100425" y="3830625"/>
            <a:ext cx="304800" cy="3048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1"/>
          <p:cNvSpPr txBox="1">
            <a:spLocks noGrp="1"/>
          </p:cNvSpPr>
          <p:nvPr>
            <p:ph type="sldNum" idx="12"/>
          </p:nvPr>
        </p:nvSpPr>
        <p:spPr>
          <a:xfrm>
            <a:off x="4337100" y="4751625"/>
            <a:ext cx="469800" cy="3915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 column + image">
  <p:cSld name="1 column + image">
    <p:spTree>
      <p:nvGrpSpPr>
        <p:cNvPr id="1" name="Shape 82"/>
        <p:cNvGrpSpPr/>
        <p:nvPr/>
      </p:nvGrpSpPr>
      <p:grpSpPr>
        <a:xfrm>
          <a:off x="0" y="0"/>
          <a:ext cx="0" cy="0"/>
          <a:chOff x="0" y="0"/>
          <a:chExt cx="0" cy="0"/>
        </a:xfrm>
      </p:grpSpPr>
      <p:sp>
        <p:nvSpPr>
          <p:cNvPr id="83" name="Google Shape;83;p6"/>
          <p:cNvSpPr txBox="1">
            <a:spLocks noGrp="1"/>
          </p:cNvSpPr>
          <p:nvPr>
            <p:ph type="title"/>
          </p:nvPr>
        </p:nvSpPr>
        <p:spPr>
          <a:xfrm>
            <a:off x="4572000" y="909050"/>
            <a:ext cx="3639600" cy="6411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84" name="Google Shape;84;p6"/>
          <p:cNvSpPr txBox="1">
            <a:spLocks noGrp="1"/>
          </p:cNvSpPr>
          <p:nvPr>
            <p:ph type="body" idx="1"/>
          </p:nvPr>
        </p:nvSpPr>
        <p:spPr>
          <a:xfrm>
            <a:off x="4572000" y="1525754"/>
            <a:ext cx="3639600" cy="2786100"/>
          </a:xfrm>
          <a:prstGeom prst="rect">
            <a:avLst/>
          </a:prstGeom>
        </p:spPr>
        <p:txBody>
          <a:bodyPr spcFirstLastPara="1" wrap="square" lIns="91425" tIns="91425" rIns="91425" bIns="91425" anchor="t" anchorCtr="0">
            <a:noAutofit/>
          </a:bodyPr>
          <a:lstStyle>
            <a:lvl1pPr marL="457200" lvl="0" indent="-355600" rtl="0">
              <a:spcBef>
                <a:spcPts val="600"/>
              </a:spcBef>
              <a:spcAft>
                <a:spcPts val="0"/>
              </a:spcAft>
              <a:buSzPts val="2000"/>
              <a:buChar char="◎"/>
              <a:defRPr sz="2000"/>
            </a:lvl1pPr>
            <a:lvl2pPr marL="914400" lvl="1" indent="-355600" rtl="0">
              <a:spcBef>
                <a:spcPts val="0"/>
              </a:spcBef>
              <a:spcAft>
                <a:spcPts val="0"/>
              </a:spcAft>
              <a:buSzPts val="2000"/>
              <a:buChar char="◉"/>
              <a:defRPr sz="2000"/>
            </a:lvl2pPr>
            <a:lvl3pPr marL="1371600" lvl="2" indent="-355600" rtl="0">
              <a:spcBef>
                <a:spcPts val="0"/>
              </a:spcBef>
              <a:spcAft>
                <a:spcPts val="0"/>
              </a:spcAft>
              <a:buSzPts val="2000"/>
              <a:buChar char="￮"/>
              <a:defRPr sz="2000"/>
            </a:lvl3pPr>
            <a:lvl4pPr marL="1828800" lvl="3" indent="-355600" rtl="0">
              <a:spcBef>
                <a:spcPts val="0"/>
              </a:spcBef>
              <a:spcAft>
                <a:spcPts val="0"/>
              </a:spcAft>
              <a:buSzPts val="2000"/>
              <a:buChar char="●"/>
              <a:defRPr sz="2000"/>
            </a:lvl4pPr>
            <a:lvl5pPr marL="2286000" lvl="4" indent="-355600" rtl="0">
              <a:spcBef>
                <a:spcPts val="0"/>
              </a:spcBef>
              <a:spcAft>
                <a:spcPts val="0"/>
              </a:spcAft>
              <a:buSzPts val="2000"/>
              <a:buChar char="○"/>
              <a:defRPr sz="2000"/>
            </a:lvl5pPr>
            <a:lvl6pPr marL="2743200" lvl="5" indent="-355600" rtl="0">
              <a:spcBef>
                <a:spcPts val="0"/>
              </a:spcBef>
              <a:spcAft>
                <a:spcPts val="0"/>
              </a:spcAft>
              <a:buSzPts val="2000"/>
              <a:buChar char="■"/>
              <a:defRPr sz="2000"/>
            </a:lvl6pPr>
            <a:lvl7pPr marL="3200400" lvl="6" indent="-355600" rtl="0">
              <a:spcBef>
                <a:spcPts val="0"/>
              </a:spcBef>
              <a:spcAft>
                <a:spcPts val="0"/>
              </a:spcAft>
              <a:buSzPts val="2000"/>
              <a:buChar char="●"/>
              <a:defRPr sz="2000"/>
            </a:lvl7pPr>
            <a:lvl8pPr marL="3657600" lvl="7" indent="-355600" rtl="0">
              <a:spcBef>
                <a:spcPts val="0"/>
              </a:spcBef>
              <a:spcAft>
                <a:spcPts val="0"/>
              </a:spcAft>
              <a:buSzPts val="2000"/>
              <a:buChar char="○"/>
              <a:defRPr sz="2000"/>
            </a:lvl8pPr>
            <a:lvl9pPr marL="4114800" lvl="8" indent="-355600" rtl="0">
              <a:spcBef>
                <a:spcPts val="0"/>
              </a:spcBef>
              <a:spcAft>
                <a:spcPts val="0"/>
              </a:spcAft>
              <a:buSzPts val="2000"/>
              <a:buChar char="■"/>
              <a:defRPr sz="2000"/>
            </a:lvl9pPr>
          </a:lstStyle>
          <a:p>
            <a:endParaRPr/>
          </a:p>
        </p:txBody>
      </p:sp>
      <p:sp>
        <p:nvSpPr>
          <p:cNvPr id="85" name="Google Shape;85;p6"/>
          <p:cNvSpPr/>
          <p:nvPr/>
        </p:nvSpPr>
        <p:spPr>
          <a:xfrm>
            <a:off x="580275" y="751950"/>
            <a:ext cx="3639600" cy="36396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6"/>
          <p:cNvSpPr/>
          <p:nvPr/>
        </p:nvSpPr>
        <p:spPr>
          <a:xfrm>
            <a:off x="-295650" y="-356450"/>
            <a:ext cx="1057800" cy="10578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6"/>
          <p:cNvSpPr/>
          <p:nvPr/>
        </p:nvSpPr>
        <p:spPr>
          <a:xfrm>
            <a:off x="2836600" y="179825"/>
            <a:ext cx="978600" cy="978600"/>
          </a:xfrm>
          <a:prstGeom prst="donut">
            <a:avLst>
              <a:gd name="adj" fmla="val 39527"/>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6"/>
          <p:cNvSpPr/>
          <p:nvPr/>
        </p:nvSpPr>
        <p:spPr>
          <a:xfrm>
            <a:off x="465975" y="3692750"/>
            <a:ext cx="1019400" cy="10194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6"/>
          <p:cNvSpPr/>
          <p:nvPr/>
        </p:nvSpPr>
        <p:spPr>
          <a:xfrm>
            <a:off x="1485375" y="4559750"/>
            <a:ext cx="361500" cy="361500"/>
          </a:xfrm>
          <a:prstGeom prst="donut">
            <a:avLst>
              <a:gd name="adj" fmla="val 29951"/>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6"/>
          <p:cNvSpPr/>
          <p:nvPr/>
        </p:nvSpPr>
        <p:spPr>
          <a:xfrm>
            <a:off x="2364800" y="346950"/>
            <a:ext cx="274200" cy="2739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6"/>
          <p:cNvSpPr/>
          <p:nvPr/>
        </p:nvSpPr>
        <p:spPr>
          <a:xfrm>
            <a:off x="-472600" y="-533400"/>
            <a:ext cx="1411800" cy="1411800"/>
          </a:xfrm>
          <a:prstGeom prst="ellipse">
            <a:avLst/>
          </a:prstGeom>
          <a:noFill/>
          <a:ln w="9525" cap="flat" cmpd="sng">
            <a:solidFill>
              <a:srgbClr val="00ACC3"/>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6"/>
          <p:cNvSpPr/>
          <p:nvPr/>
        </p:nvSpPr>
        <p:spPr>
          <a:xfrm>
            <a:off x="2899000" y="242225"/>
            <a:ext cx="853800" cy="853800"/>
          </a:xfrm>
          <a:prstGeom prst="ellipse">
            <a:avLst/>
          </a:prstGeom>
          <a:noFill/>
          <a:ln w="9525" cap="flat" cmpd="sng">
            <a:solidFill>
              <a:srgbClr val="ED4A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6"/>
          <p:cNvSpPr/>
          <p:nvPr/>
        </p:nvSpPr>
        <p:spPr>
          <a:xfrm>
            <a:off x="1061150" y="142950"/>
            <a:ext cx="538500" cy="5382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6"/>
          <p:cNvSpPr txBox="1">
            <a:spLocks noGrp="1"/>
          </p:cNvSpPr>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31129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935875" y="909050"/>
            <a:ext cx="5275500" cy="6411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1pPr>
            <a:lvl2pPr lvl="1">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2pPr>
            <a:lvl3pPr lvl="2">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3pPr>
            <a:lvl4pPr lvl="3">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4pPr>
            <a:lvl5pPr lvl="4">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5pPr>
            <a:lvl6pPr lvl="5">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6pPr>
            <a:lvl7pPr lvl="6">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7pPr>
            <a:lvl8pPr lvl="7">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8pPr>
            <a:lvl9pPr lvl="8">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9pPr>
          </a:lstStyle>
          <a:p>
            <a:endParaRPr/>
          </a:p>
        </p:txBody>
      </p:sp>
      <p:sp>
        <p:nvSpPr>
          <p:cNvPr id="7" name="Google Shape;7;p1"/>
          <p:cNvSpPr txBox="1">
            <a:spLocks noGrp="1"/>
          </p:cNvSpPr>
          <p:nvPr>
            <p:ph type="body" idx="1"/>
          </p:nvPr>
        </p:nvSpPr>
        <p:spPr>
          <a:xfrm>
            <a:off x="2935875" y="1525758"/>
            <a:ext cx="5275500" cy="27861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1pPr>
            <a:lvl2pPr marL="914400" lvl="1"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2pPr>
            <a:lvl3pPr marL="1371600" lvl="2"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3pPr>
            <a:lvl4pPr marL="1828800" lvl="3"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4pPr>
            <a:lvl5pPr marL="2286000" lvl="4"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5pPr>
            <a:lvl6pPr marL="2743200" lvl="5"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6pPr>
            <a:lvl7pPr marL="3200400" lvl="6"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7pPr>
            <a:lvl8pPr marL="3657600" lvl="7"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8pPr>
            <a:lvl9pPr marL="4114800" lvl="8"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9pPr>
          </a:lstStyle>
          <a:p>
            <a:endParaRPr/>
          </a:p>
        </p:txBody>
      </p:sp>
      <p:sp>
        <p:nvSpPr>
          <p:cNvPr id="8" name="Google Shape;8;p1"/>
          <p:cNvSpPr txBox="1">
            <a:spLocks noGrp="1"/>
          </p:cNvSpPr>
          <p:nvPr>
            <p:ph type="sldNum" idx="12"/>
          </p:nvPr>
        </p:nvSpPr>
        <p:spPr>
          <a:xfrm>
            <a:off x="8635625" y="4751625"/>
            <a:ext cx="469800" cy="391500"/>
          </a:xfrm>
          <a:prstGeom prst="rect">
            <a:avLst/>
          </a:prstGeom>
          <a:noFill/>
          <a:ln>
            <a:noFill/>
          </a:ln>
        </p:spPr>
        <p:txBody>
          <a:bodyPr spcFirstLastPara="1" wrap="square" lIns="91425" tIns="91425" rIns="91425" bIns="91425" anchor="t" anchorCtr="0">
            <a:noAutofit/>
          </a:bodyPr>
          <a:lstStyle>
            <a:lvl1pPr lvl="0" algn="r">
              <a:buNone/>
              <a:defRPr sz="1200">
                <a:solidFill>
                  <a:srgbClr val="A1BECC"/>
                </a:solidFill>
                <a:latin typeface="Nixie One"/>
                <a:ea typeface="Nixie One"/>
                <a:cs typeface="Nixie One"/>
                <a:sym typeface="Nixie One"/>
              </a:defRPr>
            </a:lvl1pPr>
            <a:lvl2pPr lvl="1" algn="r">
              <a:buNone/>
              <a:defRPr sz="1200">
                <a:solidFill>
                  <a:srgbClr val="A1BECC"/>
                </a:solidFill>
                <a:latin typeface="Nixie One"/>
                <a:ea typeface="Nixie One"/>
                <a:cs typeface="Nixie One"/>
                <a:sym typeface="Nixie One"/>
              </a:defRPr>
            </a:lvl2pPr>
            <a:lvl3pPr lvl="2" algn="r">
              <a:buNone/>
              <a:defRPr sz="1200">
                <a:solidFill>
                  <a:srgbClr val="A1BECC"/>
                </a:solidFill>
                <a:latin typeface="Nixie One"/>
                <a:ea typeface="Nixie One"/>
                <a:cs typeface="Nixie One"/>
                <a:sym typeface="Nixie One"/>
              </a:defRPr>
            </a:lvl3pPr>
            <a:lvl4pPr lvl="3" algn="r">
              <a:buNone/>
              <a:defRPr sz="1200">
                <a:solidFill>
                  <a:srgbClr val="A1BECC"/>
                </a:solidFill>
                <a:latin typeface="Nixie One"/>
                <a:ea typeface="Nixie One"/>
                <a:cs typeface="Nixie One"/>
                <a:sym typeface="Nixie One"/>
              </a:defRPr>
            </a:lvl4pPr>
            <a:lvl5pPr lvl="4" algn="r">
              <a:buNone/>
              <a:defRPr sz="1200">
                <a:solidFill>
                  <a:srgbClr val="A1BECC"/>
                </a:solidFill>
                <a:latin typeface="Nixie One"/>
                <a:ea typeface="Nixie One"/>
                <a:cs typeface="Nixie One"/>
                <a:sym typeface="Nixie One"/>
              </a:defRPr>
            </a:lvl5pPr>
            <a:lvl6pPr lvl="5" algn="r">
              <a:buNone/>
              <a:defRPr sz="1200">
                <a:solidFill>
                  <a:srgbClr val="A1BECC"/>
                </a:solidFill>
                <a:latin typeface="Nixie One"/>
                <a:ea typeface="Nixie One"/>
                <a:cs typeface="Nixie One"/>
                <a:sym typeface="Nixie One"/>
              </a:defRPr>
            </a:lvl6pPr>
            <a:lvl7pPr lvl="6" algn="r">
              <a:buNone/>
              <a:defRPr sz="1200">
                <a:solidFill>
                  <a:srgbClr val="A1BECC"/>
                </a:solidFill>
                <a:latin typeface="Nixie One"/>
                <a:ea typeface="Nixie One"/>
                <a:cs typeface="Nixie One"/>
                <a:sym typeface="Nixie One"/>
              </a:defRPr>
            </a:lvl7pPr>
            <a:lvl8pPr lvl="7" algn="r">
              <a:buNone/>
              <a:defRPr sz="1200">
                <a:solidFill>
                  <a:srgbClr val="A1BECC"/>
                </a:solidFill>
                <a:latin typeface="Nixie One"/>
                <a:ea typeface="Nixie One"/>
                <a:cs typeface="Nixie One"/>
                <a:sym typeface="Nixie One"/>
              </a:defRPr>
            </a:lvl8pPr>
            <a:lvl9pPr lvl="8" algn="r">
              <a:buNone/>
              <a:defRPr sz="1200">
                <a:solidFill>
                  <a:srgbClr val="A1BECC"/>
                </a:solidFill>
                <a:latin typeface="Nixie One"/>
                <a:ea typeface="Nixie One"/>
                <a:cs typeface="Nixie One"/>
                <a:sym typeface="Nixie One"/>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3" r:id="rId5"/>
    <p:sldLayoutId id="2147483654" r:id="rId6"/>
    <p:sldLayoutId id="2147483657" r:id="rId7"/>
    <p:sldLayoutId id="2147483691" r:id="rId8"/>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pic>
        <p:nvPicPr>
          <p:cNvPr id="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46" y="408708"/>
            <a:ext cx="4073525" cy="394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5" name="Google Shape;195;p13"/>
          <p:cNvSpPr txBox="1">
            <a:spLocks noGrp="1"/>
          </p:cNvSpPr>
          <p:nvPr>
            <p:ph type="ctrTitle"/>
          </p:nvPr>
        </p:nvSpPr>
        <p:spPr>
          <a:xfrm>
            <a:off x="3429000" y="1352550"/>
            <a:ext cx="5638799" cy="1159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4000" b="1" dirty="0" smtClean="0">
                <a:solidFill>
                  <a:srgbClr val="FF0000"/>
                </a:solidFill>
                <a:latin typeface="Times New Roman" pitchFamily="18" charset="0"/>
                <a:cs typeface="Times New Roman" pitchFamily="18" charset="0"/>
              </a:rPr>
              <a:t>NGHIỆP VỤ PHA CHẾ THỨC UỐNG</a:t>
            </a:r>
            <a:endParaRPr sz="4000" b="1" dirty="0">
              <a:solidFill>
                <a:srgbClr val="FF0000"/>
              </a:solidFill>
              <a:latin typeface="Times New Roman" pitchFamily="18" charset="0"/>
              <a:cs typeface="Times New Roman" pitchFamily="18" charset="0"/>
            </a:endParaRPr>
          </a:p>
        </p:txBody>
      </p:sp>
      <p:sp>
        <p:nvSpPr>
          <p:cNvPr id="4" name="Title 1"/>
          <p:cNvSpPr txBox="1">
            <a:spLocks/>
          </p:cNvSpPr>
          <p:nvPr/>
        </p:nvSpPr>
        <p:spPr bwMode="auto">
          <a:xfrm>
            <a:off x="3733800" y="2800350"/>
            <a:ext cx="4575464" cy="110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lnSpc>
                <a:spcPct val="90000"/>
              </a:lnSpc>
            </a:pPr>
            <a:r>
              <a:rPr lang="en-US" altLang="en-US" sz="2400" b="1" dirty="0">
                <a:solidFill>
                  <a:srgbClr val="002060"/>
                </a:solidFill>
                <a:latin typeface="Times New Roman" pitchFamily="18" charset="0"/>
                <a:cs typeface="Times New Roman" pitchFamily="18" charset="0"/>
              </a:rPr>
              <a:t>GVHD: </a:t>
            </a:r>
            <a:r>
              <a:rPr lang="en-US" altLang="en-US" sz="2400" b="1" dirty="0" err="1" smtClean="0">
                <a:solidFill>
                  <a:srgbClr val="002060"/>
                </a:solidFill>
                <a:latin typeface="Times New Roman" pitchFamily="18" charset="0"/>
                <a:cs typeface="Times New Roman" pitchFamily="18" charset="0"/>
              </a:rPr>
              <a:t>Th.S</a:t>
            </a:r>
            <a:r>
              <a:rPr lang="en-US" altLang="en-US" sz="2400" b="1" dirty="0" smtClean="0">
                <a:solidFill>
                  <a:srgbClr val="002060"/>
                </a:solidFill>
                <a:latin typeface="Times New Roman" pitchFamily="18" charset="0"/>
                <a:cs typeface="Times New Roman" pitchFamily="18" charset="0"/>
              </a:rPr>
              <a:t> LÝ LIỆT THANH</a:t>
            </a:r>
            <a:endParaRPr lang="en-US" altLang="en-US" sz="2400" b="1" dirty="0">
              <a:solidFill>
                <a:srgbClr val="002060"/>
              </a:solidFill>
              <a:latin typeface="Times New Roman" pitchFamily="18" charset="0"/>
              <a:cs typeface="Times New Roman" pitchFamily="18" charset="0"/>
            </a:endParaRPr>
          </a:p>
          <a:p>
            <a:pPr eaLnBrk="1" hangingPunct="1">
              <a:lnSpc>
                <a:spcPct val="90000"/>
              </a:lnSpc>
            </a:pPr>
            <a:r>
              <a:rPr lang="en-US" altLang="en-US" sz="2400" b="1" dirty="0">
                <a:solidFill>
                  <a:srgbClr val="002060"/>
                </a:solidFill>
                <a:latin typeface="Times New Roman" pitchFamily="18" charset="0"/>
                <a:cs typeface="Times New Roman" pitchFamily="18" charset="0"/>
              </a:rPr>
              <a:t>            ĐT: 0901369771</a:t>
            </a:r>
          </a:p>
          <a:p>
            <a:pPr algn="ctr" eaLnBrk="1" hangingPunct="1">
              <a:lnSpc>
                <a:spcPct val="90000"/>
              </a:lnSpc>
            </a:pPr>
            <a:r>
              <a:rPr lang="en-US" altLang="en-US" sz="2400" b="1" i="1" dirty="0">
                <a:solidFill>
                  <a:srgbClr val="002060"/>
                </a:solidFill>
                <a:latin typeface="Times New Roman" pitchFamily="18" charset="0"/>
                <a:cs typeface="Times New Roman" pitchFamily="18" charset="0"/>
              </a:rPr>
              <a:t>lietthanhly@gmail.com</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1" name="Google Shape;201;p14"/>
          <p:cNvSpPr txBox="1"/>
          <p:nvPr/>
        </p:nvSpPr>
        <p:spPr>
          <a:xfrm>
            <a:off x="2244436" y="1428750"/>
            <a:ext cx="6324600" cy="2286000"/>
          </a:xfrm>
          <a:prstGeom prst="rect">
            <a:avLst/>
          </a:prstGeom>
          <a:noFill/>
          <a:ln>
            <a:noFill/>
          </a:ln>
        </p:spPr>
        <p:txBody>
          <a:bodyPr spcFirstLastPara="1" wrap="square" lIns="91425" tIns="91425" rIns="91425" bIns="91425" anchor="t" anchorCtr="0">
            <a:noAutofit/>
          </a:bodyPr>
          <a:lstStyle/>
          <a:p>
            <a:pPr>
              <a:buClr>
                <a:srgbClr val="002060"/>
              </a:buClr>
            </a:pPr>
            <a:r>
              <a:rPr lang="de-DE" sz="1600" b="1" dirty="0" smtClean="0">
                <a:solidFill>
                  <a:srgbClr val="FF0000"/>
                </a:solidFill>
                <a:latin typeface="Times New Roman" pitchFamily="18" charset="0"/>
                <a:cs typeface="Times New Roman" pitchFamily="18" charset="0"/>
              </a:rPr>
              <a:t>Kiến thức</a:t>
            </a:r>
            <a:endParaRPr lang="en-US" sz="1600" dirty="0">
              <a:solidFill>
                <a:srgbClr val="FF0000"/>
              </a:solidFill>
              <a:latin typeface="Times New Roman" pitchFamily="18" charset="0"/>
              <a:cs typeface="Times New Roman" pitchFamily="18" charset="0"/>
            </a:endParaRPr>
          </a:p>
          <a:p>
            <a:pPr marL="342900" indent="-342900">
              <a:buClr>
                <a:srgbClr val="002060"/>
              </a:buClr>
              <a:buFont typeface="Wingdings" pitchFamily="2" charset="2"/>
              <a:buChar char="q"/>
            </a:pPr>
            <a:r>
              <a:rPr lang="it-IT" sz="1600" dirty="0" smtClean="0">
                <a:solidFill>
                  <a:srgbClr val="002060"/>
                </a:solidFill>
                <a:latin typeface="Times New Roman" pitchFamily="18" charset="0"/>
                <a:cs typeface="Times New Roman" pitchFamily="18" charset="0"/>
              </a:rPr>
              <a:t>Trình </a:t>
            </a:r>
            <a:r>
              <a:rPr lang="it-IT" sz="1600" dirty="0">
                <a:solidFill>
                  <a:srgbClr val="002060"/>
                </a:solidFill>
                <a:latin typeface="Times New Roman" pitchFamily="18" charset="0"/>
                <a:cs typeface="Times New Roman" pitchFamily="18" charset="0"/>
              </a:rPr>
              <a:t>bày được cách thức và tiêu chuẩn vệ sinh các loại dụng cụ pha chế và phục vụ đồ uống tại quầy bar: đồ sành sứ, đồ thủy tinh, đồ kim loại và các đồ dùng khác</a:t>
            </a:r>
            <a:endParaRPr lang="en-US" sz="1600" dirty="0">
              <a:solidFill>
                <a:srgbClr val="002060"/>
              </a:solidFill>
              <a:latin typeface="Times New Roman" pitchFamily="18" charset="0"/>
              <a:cs typeface="Times New Roman" pitchFamily="18" charset="0"/>
            </a:endParaRPr>
          </a:p>
          <a:p>
            <a:pPr marL="342900" indent="-342900">
              <a:buClr>
                <a:srgbClr val="002060"/>
              </a:buClr>
              <a:buFont typeface="Wingdings" pitchFamily="2" charset="2"/>
              <a:buChar char="q"/>
            </a:pPr>
            <a:r>
              <a:rPr lang="it-IT" sz="1600" dirty="0" smtClean="0">
                <a:solidFill>
                  <a:srgbClr val="002060"/>
                </a:solidFill>
                <a:latin typeface="Times New Roman" pitchFamily="18" charset="0"/>
                <a:cs typeface="Times New Roman" pitchFamily="18" charset="0"/>
              </a:rPr>
              <a:t>Mô </a:t>
            </a:r>
            <a:r>
              <a:rPr lang="it-IT" sz="1600" dirty="0">
                <a:solidFill>
                  <a:srgbClr val="002060"/>
                </a:solidFill>
                <a:latin typeface="Times New Roman" pitchFamily="18" charset="0"/>
                <a:cs typeface="Times New Roman" pitchFamily="18" charset="0"/>
              </a:rPr>
              <a:t>tả được các quy trình pha chế và quy trình phục vụ các loại đồ uống không cồn</a:t>
            </a:r>
            <a:endParaRPr lang="en-US" sz="1600" dirty="0">
              <a:solidFill>
                <a:srgbClr val="002060"/>
              </a:solidFill>
              <a:latin typeface="Times New Roman" pitchFamily="18" charset="0"/>
              <a:cs typeface="Times New Roman" pitchFamily="18" charset="0"/>
            </a:endParaRPr>
          </a:p>
          <a:p>
            <a:pPr marL="342900" indent="-342900">
              <a:buClr>
                <a:srgbClr val="002060"/>
              </a:buClr>
              <a:buFont typeface="Wingdings" pitchFamily="2" charset="2"/>
              <a:buChar char="q"/>
            </a:pPr>
            <a:r>
              <a:rPr lang="it-IT" sz="1600" dirty="0" smtClean="0">
                <a:solidFill>
                  <a:srgbClr val="002060"/>
                </a:solidFill>
                <a:latin typeface="Times New Roman" pitchFamily="18" charset="0"/>
                <a:cs typeface="Times New Roman" pitchFamily="18" charset="0"/>
              </a:rPr>
              <a:t>Mô </a:t>
            </a:r>
            <a:r>
              <a:rPr lang="it-IT" sz="1600" dirty="0">
                <a:solidFill>
                  <a:srgbClr val="002060"/>
                </a:solidFill>
                <a:latin typeface="Times New Roman" pitchFamily="18" charset="0"/>
                <a:cs typeface="Times New Roman" pitchFamily="18" charset="0"/>
              </a:rPr>
              <a:t>tả được quy trình pha chế và phục vụ các loại đồ uống có </a:t>
            </a:r>
            <a:r>
              <a:rPr lang="it-IT" sz="1600" dirty="0" smtClean="0">
                <a:solidFill>
                  <a:srgbClr val="002060"/>
                </a:solidFill>
                <a:latin typeface="Times New Roman" pitchFamily="18" charset="0"/>
                <a:cs typeface="Times New Roman" pitchFamily="18" charset="0"/>
              </a:rPr>
              <a:t>cồn</a:t>
            </a:r>
          </a:p>
          <a:p>
            <a:pPr marL="342900" indent="-342900">
              <a:buClr>
                <a:srgbClr val="002060"/>
              </a:buClr>
              <a:buFont typeface="Wingdings" pitchFamily="2" charset="2"/>
              <a:buChar char="q"/>
            </a:pPr>
            <a:r>
              <a:rPr lang="it-IT" sz="1600" dirty="0" smtClean="0">
                <a:solidFill>
                  <a:srgbClr val="002060"/>
                </a:solidFill>
                <a:latin typeface="Times New Roman" pitchFamily="18" charset="0"/>
                <a:cs typeface="Times New Roman" pitchFamily="18" charset="0"/>
              </a:rPr>
              <a:t>Nhắc </a:t>
            </a:r>
            <a:r>
              <a:rPr lang="it-IT" sz="1600" dirty="0">
                <a:solidFill>
                  <a:srgbClr val="002060"/>
                </a:solidFill>
                <a:latin typeface="Times New Roman" pitchFamily="18" charset="0"/>
                <a:cs typeface="Times New Roman" pitchFamily="18" charset="0"/>
              </a:rPr>
              <a:t>lại được các công việc cần thiết trong quá trình nhận ca</a:t>
            </a:r>
            <a:endParaRPr lang="en-US" sz="1600" dirty="0">
              <a:solidFill>
                <a:srgbClr val="002060"/>
              </a:solidFill>
              <a:latin typeface="Times New Roman" pitchFamily="18" charset="0"/>
              <a:cs typeface="Times New Roman" pitchFamily="18" charset="0"/>
            </a:endParaRPr>
          </a:p>
          <a:p>
            <a:pPr marL="342900" lvl="0" indent="-342900" algn="l" rtl="0">
              <a:spcBef>
                <a:spcPts val="600"/>
              </a:spcBef>
              <a:spcAft>
                <a:spcPts val="0"/>
              </a:spcAft>
              <a:buClr>
                <a:srgbClr val="002060"/>
              </a:buClr>
              <a:buFont typeface="Wingdings" pitchFamily="2" charset="2"/>
              <a:buChar char="q"/>
            </a:pPr>
            <a:endParaRPr sz="1600" dirty="0">
              <a:solidFill>
                <a:srgbClr val="002060"/>
              </a:solidFill>
              <a:latin typeface="Times New Roman" pitchFamily="18" charset="0"/>
              <a:ea typeface="Varela Round"/>
              <a:cs typeface="Times New Roman" pitchFamily="18" charset="0"/>
              <a:sym typeface="Varela Round"/>
            </a:endParaRPr>
          </a:p>
        </p:txBody>
      </p:sp>
      <p:sp>
        <p:nvSpPr>
          <p:cNvPr id="204" name="Google Shape;204;p14"/>
          <p:cNvSpPr txBox="1">
            <a:spLocks noGrp="1"/>
          </p:cNvSpPr>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2</a:t>
            </a:fld>
            <a:endParaRPr/>
          </a:p>
        </p:txBody>
      </p:sp>
      <p:sp>
        <p:nvSpPr>
          <p:cNvPr id="7" name="Title 1"/>
          <p:cNvSpPr>
            <a:spLocks noGrp="1"/>
          </p:cNvSpPr>
          <p:nvPr>
            <p:ph type="title"/>
          </p:nvPr>
        </p:nvSpPr>
        <p:spPr>
          <a:xfrm>
            <a:off x="2438400" y="514350"/>
            <a:ext cx="5276850" cy="639762"/>
          </a:xfrm>
        </p:spPr>
        <p:txBody>
          <a:bodyPr/>
          <a:lstStyle/>
          <a:p>
            <a:r>
              <a:rPr lang="en-US" sz="4000" b="1" dirty="0" smtClean="0">
                <a:solidFill>
                  <a:srgbClr val="002060"/>
                </a:solidFill>
                <a:latin typeface="Times New Roman" pitchFamily="18" charset="0"/>
                <a:cs typeface="Times New Roman" pitchFamily="18" charset="0"/>
              </a:rPr>
              <a:t>Mục tiêu môn học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3</a:t>
            </a:fld>
            <a:endParaRPr lang="en"/>
          </a:p>
        </p:txBody>
      </p:sp>
      <p:sp>
        <p:nvSpPr>
          <p:cNvPr id="6" name="Google Shape;201;p14"/>
          <p:cNvSpPr txBox="1">
            <a:spLocks noGrp="1"/>
          </p:cNvSpPr>
          <p:nvPr>
            <p:ph type="body" idx="1"/>
          </p:nvPr>
        </p:nvSpPr>
        <p:spPr>
          <a:xfrm>
            <a:off x="1905000" y="83127"/>
            <a:ext cx="7239000" cy="3807123"/>
          </a:xfrm>
          <a:prstGeom prst="rect">
            <a:avLst/>
          </a:prstGeom>
          <a:noFill/>
          <a:ln>
            <a:noFill/>
          </a:ln>
        </p:spPr>
        <p:txBody>
          <a:bodyPr spcFirstLastPara="1" wrap="square" lIns="91425" tIns="91425" rIns="91425" bIns="91425" anchor="t" anchorCtr="0">
            <a:noAutofit/>
          </a:bodyPr>
          <a:lstStyle/>
          <a:p>
            <a:pPr marL="0" indent="0">
              <a:spcBef>
                <a:spcPts val="0"/>
              </a:spcBef>
              <a:buClr>
                <a:srgbClr val="002060"/>
              </a:buClr>
              <a:buNone/>
            </a:pPr>
            <a:r>
              <a:rPr lang="en-US" sz="1600" b="1" dirty="0">
                <a:solidFill>
                  <a:srgbClr val="FF0000"/>
                </a:solidFill>
                <a:latin typeface="Times New Roman" pitchFamily="18" charset="0"/>
                <a:cs typeface="Times New Roman" pitchFamily="18" charset="0"/>
              </a:rPr>
              <a:t>Kỹ năng</a:t>
            </a:r>
          </a:p>
          <a:p>
            <a:pPr marL="342900">
              <a:spcBef>
                <a:spcPts val="0"/>
              </a:spcBef>
              <a:buClr>
                <a:srgbClr val="002060"/>
              </a:buClr>
              <a:buFont typeface="Wingdings" pitchFamily="2" charset="2"/>
              <a:buChar char="q"/>
            </a:pPr>
            <a:r>
              <a:rPr lang="vi-VN" sz="1600" dirty="0">
                <a:solidFill>
                  <a:srgbClr val="002060"/>
                </a:solidFill>
                <a:latin typeface="Times New Roman" pitchFamily="18" charset="0"/>
                <a:ea typeface="Arial"/>
                <a:cs typeface="Times New Roman" pitchFamily="18" charset="0"/>
                <a:sym typeface="Arial"/>
              </a:rPr>
              <a:t>Thực hiện tốt các công việc trong quá trình chuẩn bị làm việc như: nhận ca, vệ sinh cá nhân, vệ sinh quầy bar và các khu vực xung quanh, vệ sinh dụng cụ pha chế và phục vụ đồ uống tại quầy </a:t>
            </a:r>
            <a:r>
              <a:rPr lang="vi-VN" sz="1600" dirty="0" smtClean="0">
                <a:solidFill>
                  <a:srgbClr val="002060"/>
                </a:solidFill>
                <a:latin typeface="Times New Roman" pitchFamily="18" charset="0"/>
                <a:ea typeface="Arial"/>
                <a:cs typeface="Times New Roman" pitchFamily="18" charset="0"/>
                <a:sym typeface="Arial"/>
              </a:rPr>
              <a:t>bar</a:t>
            </a:r>
            <a:endParaRPr lang="en-US" sz="1600" dirty="0" smtClean="0">
              <a:solidFill>
                <a:srgbClr val="002060"/>
              </a:solidFill>
              <a:latin typeface="Times New Roman" pitchFamily="18" charset="0"/>
              <a:ea typeface="Arial"/>
              <a:cs typeface="Times New Roman" pitchFamily="18" charset="0"/>
              <a:sym typeface="Arial"/>
            </a:endParaRPr>
          </a:p>
          <a:p>
            <a:pPr marL="342900">
              <a:spcBef>
                <a:spcPts val="0"/>
              </a:spcBef>
              <a:buClr>
                <a:srgbClr val="002060"/>
              </a:buClr>
              <a:buFont typeface="Wingdings" pitchFamily="2" charset="2"/>
              <a:buChar char="q"/>
            </a:pPr>
            <a:r>
              <a:rPr lang="vi-VN" sz="1600" dirty="0" smtClean="0">
                <a:solidFill>
                  <a:srgbClr val="002060"/>
                </a:solidFill>
                <a:latin typeface="Times New Roman" pitchFamily="18" charset="0"/>
                <a:ea typeface="Arial"/>
                <a:cs typeface="Times New Roman" pitchFamily="18" charset="0"/>
                <a:sym typeface="Arial"/>
              </a:rPr>
              <a:t>Pha </a:t>
            </a:r>
            <a:r>
              <a:rPr lang="vi-VN" sz="1600" dirty="0">
                <a:solidFill>
                  <a:srgbClr val="002060"/>
                </a:solidFill>
                <a:latin typeface="Times New Roman" pitchFamily="18" charset="0"/>
                <a:ea typeface="Arial"/>
                <a:cs typeface="Times New Roman" pitchFamily="18" charset="0"/>
                <a:sym typeface="Arial"/>
              </a:rPr>
              <a:t>chế được các loại uống không cồn như: trà, cà phê, nước ép, sinh tố và mocktail theo đúng định lượng, tiêu chuẩn kỹ thuật, mỹ thuật và đảm bảo vệ sinh</a:t>
            </a:r>
            <a:r>
              <a:rPr lang="en-US" sz="1600" dirty="0">
                <a:solidFill>
                  <a:srgbClr val="002060"/>
                </a:solidFill>
                <a:latin typeface="Times New Roman" pitchFamily="18" charset="0"/>
                <a:ea typeface="Arial"/>
                <a:cs typeface="Times New Roman" pitchFamily="18" charset="0"/>
                <a:sym typeface="Arial"/>
              </a:rPr>
              <a:t> </a:t>
            </a:r>
            <a:endParaRPr lang="en-US" sz="1600" dirty="0" smtClean="0">
              <a:solidFill>
                <a:srgbClr val="002060"/>
              </a:solidFill>
              <a:latin typeface="Times New Roman" pitchFamily="18" charset="0"/>
              <a:ea typeface="Arial"/>
              <a:cs typeface="Times New Roman" pitchFamily="18" charset="0"/>
              <a:sym typeface="Arial"/>
            </a:endParaRPr>
          </a:p>
          <a:p>
            <a:pPr marL="342900">
              <a:spcBef>
                <a:spcPts val="0"/>
              </a:spcBef>
              <a:buClr>
                <a:srgbClr val="002060"/>
              </a:buClr>
              <a:buFont typeface="Wingdings" pitchFamily="2" charset="2"/>
              <a:buChar char="q"/>
            </a:pPr>
            <a:r>
              <a:rPr lang="vi-VN" sz="1600" dirty="0" smtClean="0">
                <a:solidFill>
                  <a:srgbClr val="002060"/>
                </a:solidFill>
                <a:latin typeface="Times New Roman" pitchFamily="18" charset="0"/>
                <a:ea typeface="Arial"/>
                <a:cs typeface="Times New Roman" pitchFamily="18" charset="0"/>
                <a:sym typeface="Arial"/>
              </a:rPr>
              <a:t>Phục </a:t>
            </a:r>
            <a:r>
              <a:rPr lang="vi-VN" sz="1600" dirty="0">
                <a:solidFill>
                  <a:srgbClr val="002060"/>
                </a:solidFill>
                <a:latin typeface="Times New Roman" pitchFamily="18" charset="0"/>
                <a:ea typeface="Arial"/>
                <a:cs typeface="Times New Roman" pitchFamily="18" charset="0"/>
                <a:sym typeface="Arial"/>
              </a:rPr>
              <a:t>vụ được các loại đồ uống không cồn theo đúng quy tình và tiêu </a:t>
            </a:r>
            <a:r>
              <a:rPr lang="vi-VN" sz="1600" dirty="0" smtClean="0">
                <a:solidFill>
                  <a:srgbClr val="002060"/>
                </a:solidFill>
                <a:latin typeface="Times New Roman" pitchFamily="18" charset="0"/>
                <a:ea typeface="Arial"/>
                <a:cs typeface="Times New Roman" pitchFamily="18" charset="0"/>
                <a:sym typeface="Arial"/>
              </a:rPr>
              <a:t>chuẩn</a:t>
            </a:r>
            <a:endParaRPr lang="en-US" sz="1600" dirty="0" smtClean="0">
              <a:solidFill>
                <a:srgbClr val="002060"/>
              </a:solidFill>
              <a:latin typeface="Times New Roman" pitchFamily="18" charset="0"/>
              <a:ea typeface="Arial"/>
              <a:cs typeface="Times New Roman" pitchFamily="18" charset="0"/>
              <a:sym typeface="Arial"/>
            </a:endParaRPr>
          </a:p>
          <a:p>
            <a:pPr marL="342900">
              <a:spcBef>
                <a:spcPts val="0"/>
              </a:spcBef>
              <a:buClr>
                <a:srgbClr val="002060"/>
              </a:buClr>
              <a:buFont typeface="Wingdings" pitchFamily="2" charset="2"/>
              <a:buChar char="q"/>
            </a:pPr>
            <a:r>
              <a:rPr lang="vi-VN" sz="1600" dirty="0" smtClean="0">
                <a:solidFill>
                  <a:srgbClr val="002060"/>
                </a:solidFill>
                <a:latin typeface="Times New Roman" pitchFamily="18" charset="0"/>
                <a:ea typeface="Arial"/>
                <a:cs typeface="Times New Roman" pitchFamily="18" charset="0"/>
                <a:sym typeface="Arial"/>
              </a:rPr>
              <a:t>Pha </a:t>
            </a:r>
            <a:r>
              <a:rPr lang="vi-VN" sz="1600" dirty="0">
                <a:solidFill>
                  <a:srgbClr val="002060"/>
                </a:solidFill>
                <a:latin typeface="Times New Roman" pitchFamily="18" charset="0"/>
                <a:ea typeface="Arial"/>
                <a:cs typeface="Times New Roman" pitchFamily="18" charset="0"/>
                <a:sym typeface="Arial"/>
              </a:rPr>
              <a:t>chế được các loại đồ uống có cồn theo đúng định lượng, tiêu chuẩn kỹ thuật, mỹ thuật và đảm bảo vệ sin</a:t>
            </a:r>
            <a:r>
              <a:rPr lang="en-US" sz="1600" dirty="0" smtClean="0">
                <a:solidFill>
                  <a:srgbClr val="002060"/>
                </a:solidFill>
                <a:latin typeface="Times New Roman" pitchFamily="18" charset="0"/>
                <a:ea typeface="Arial"/>
                <a:cs typeface="Times New Roman" pitchFamily="18" charset="0"/>
                <a:sym typeface="Arial"/>
              </a:rPr>
              <a:t>h</a:t>
            </a:r>
          </a:p>
          <a:p>
            <a:pPr marL="342900">
              <a:spcBef>
                <a:spcPts val="0"/>
              </a:spcBef>
              <a:buClr>
                <a:srgbClr val="002060"/>
              </a:buClr>
              <a:buFont typeface="Wingdings" pitchFamily="2" charset="2"/>
              <a:buChar char="q"/>
            </a:pPr>
            <a:r>
              <a:rPr lang="vi-VN" sz="1600" dirty="0" smtClean="0">
                <a:solidFill>
                  <a:srgbClr val="002060"/>
                </a:solidFill>
                <a:latin typeface="Times New Roman" pitchFamily="18" charset="0"/>
                <a:ea typeface="Arial"/>
                <a:cs typeface="Times New Roman" pitchFamily="18" charset="0"/>
                <a:sym typeface="Arial"/>
              </a:rPr>
              <a:t>Phục </a:t>
            </a:r>
            <a:r>
              <a:rPr lang="vi-VN" sz="1600" dirty="0">
                <a:solidFill>
                  <a:srgbClr val="002060"/>
                </a:solidFill>
                <a:latin typeface="Times New Roman" pitchFamily="18" charset="0"/>
                <a:ea typeface="Arial"/>
                <a:cs typeface="Times New Roman" pitchFamily="18" charset="0"/>
                <a:sym typeface="Arial"/>
              </a:rPr>
              <a:t>vụ được các loại đồ uống có cồn theo đúng quy tình và tiêu </a:t>
            </a:r>
            <a:r>
              <a:rPr lang="vi-VN" sz="1600" dirty="0" smtClean="0">
                <a:solidFill>
                  <a:srgbClr val="002060"/>
                </a:solidFill>
                <a:latin typeface="Times New Roman" pitchFamily="18" charset="0"/>
                <a:ea typeface="Arial"/>
                <a:cs typeface="Times New Roman" pitchFamily="18" charset="0"/>
                <a:sym typeface="Arial"/>
              </a:rPr>
              <a:t>chuẩn</a:t>
            </a:r>
            <a:endParaRPr lang="en-US" sz="1600" dirty="0" smtClean="0">
              <a:solidFill>
                <a:srgbClr val="002060"/>
              </a:solidFill>
              <a:latin typeface="Times New Roman" pitchFamily="18" charset="0"/>
              <a:ea typeface="Arial"/>
              <a:cs typeface="Times New Roman" pitchFamily="18" charset="0"/>
              <a:sym typeface="Arial"/>
            </a:endParaRPr>
          </a:p>
          <a:p>
            <a:pPr marL="342900">
              <a:spcBef>
                <a:spcPts val="0"/>
              </a:spcBef>
              <a:buClr>
                <a:srgbClr val="002060"/>
              </a:buClr>
              <a:buFont typeface="Wingdings" pitchFamily="2" charset="2"/>
              <a:buChar char="q"/>
            </a:pPr>
            <a:r>
              <a:rPr lang="vi-VN" sz="1600" dirty="0" smtClean="0">
                <a:solidFill>
                  <a:srgbClr val="002060"/>
                </a:solidFill>
                <a:latin typeface="Times New Roman" pitchFamily="18" charset="0"/>
                <a:ea typeface="Arial"/>
                <a:cs typeface="Times New Roman" pitchFamily="18" charset="0"/>
                <a:sym typeface="Arial"/>
              </a:rPr>
              <a:t>Giải </a:t>
            </a:r>
            <a:r>
              <a:rPr lang="vi-VN" sz="1600" dirty="0">
                <a:solidFill>
                  <a:srgbClr val="002060"/>
                </a:solidFill>
                <a:latin typeface="Times New Roman" pitchFamily="18" charset="0"/>
                <a:ea typeface="Arial"/>
                <a:cs typeface="Times New Roman" pitchFamily="18" charset="0"/>
                <a:sym typeface="Arial"/>
              </a:rPr>
              <a:t>quyết các tình huống phát sinh trong quá trình pha chế và phục vụ khách tại quầy bar theo đúng quy trình và làm hài lòng khách </a:t>
            </a:r>
            <a:r>
              <a:rPr lang="vi-VN" sz="1600" dirty="0" smtClean="0">
                <a:solidFill>
                  <a:srgbClr val="002060"/>
                </a:solidFill>
                <a:latin typeface="Times New Roman" pitchFamily="18" charset="0"/>
                <a:ea typeface="Arial"/>
                <a:cs typeface="Times New Roman" pitchFamily="18" charset="0"/>
                <a:sym typeface="Arial"/>
              </a:rPr>
              <a:t>hàng</a:t>
            </a:r>
            <a:r>
              <a:rPr lang="en-US" sz="1600" dirty="0" smtClean="0">
                <a:solidFill>
                  <a:srgbClr val="002060"/>
                </a:solidFill>
                <a:latin typeface="Times New Roman" pitchFamily="18" charset="0"/>
                <a:ea typeface="Arial"/>
                <a:cs typeface="Times New Roman" pitchFamily="18" charset="0"/>
                <a:sym typeface="Arial"/>
              </a:rPr>
              <a:t>.</a:t>
            </a:r>
          </a:p>
          <a:p>
            <a:pPr marL="0" indent="0">
              <a:spcBef>
                <a:spcPts val="0"/>
              </a:spcBef>
              <a:buClr>
                <a:srgbClr val="002060"/>
              </a:buClr>
              <a:buNone/>
            </a:pPr>
            <a:r>
              <a:rPr lang="en-US" sz="1600" b="1" dirty="0" smtClean="0">
                <a:solidFill>
                  <a:srgbClr val="FF0000"/>
                </a:solidFill>
                <a:latin typeface="Times New Roman" pitchFamily="18" charset="0"/>
                <a:cs typeface="Times New Roman" pitchFamily="18" charset="0"/>
                <a:sym typeface="Arial"/>
              </a:rPr>
              <a:t>Thái độ</a:t>
            </a:r>
          </a:p>
          <a:p>
            <a:pPr marL="285750" indent="-285750">
              <a:spcBef>
                <a:spcPts val="0"/>
              </a:spcBef>
              <a:buClr>
                <a:srgbClr val="002060"/>
              </a:buClr>
              <a:buFont typeface="Wingdings" pitchFamily="2" charset="2"/>
              <a:buChar char="q"/>
            </a:pPr>
            <a:r>
              <a:rPr lang="it-IT" sz="1600" dirty="0" smtClean="0">
                <a:solidFill>
                  <a:srgbClr val="002060"/>
                </a:solidFill>
                <a:latin typeface="Times New Roman" pitchFamily="18" charset="0"/>
                <a:cs typeface="Times New Roman" pitchFamily="18" charset="0"/>
              </a:rPr>
              <a:t>Quan </a:t>
            </a:r>
            <a:r>
              <a:rPr lang="it-IT" sz="1600" dirty="0">
                <a:solidFill>
                  <a:srgbClr val="002060"/>
                </a:solidFill>
                <a:latin typeface="Times New Roman" pitchFamily="18" charset="0"/>
                <a:cs typeface="Times New Roman" pitchFamily="18" charset="0"/>
              </a:rPr>
              <a:t>tâm, chăm sóc khách hàng với thái độ lịch sự, thân </a:t>
            </a:r>
            <a:r>
              <a:rPr lang="it-IT" sz="1600" dirty="0" smtClean="0">
                <a:solidFill>
                  <a:srgbClr val="002060"/>
                </a:solidFill>
                <a:latin typeface="Times New Roman" pitchFamily="18" charset="0"/>
                <a:cs typeface="Times New Roman" pitchFamily="18" charset="0"/>
              </a:rPr>
              <a:t>thiện</a:t>
            </a:r>
            <a:endParaRPr lang="en-US" sz="1600" dirty="0">
              <a:solidFill>
                <a:srgbClr val="002060"/>
              </a:solidFill>
              <a:latin typeface="Times New Roman" pitchFamily="18" charset="0"/>
              <a:cs typeface="Times New Roman" pitchFamily="18" charset="0"/>
            </a:endParaRPr>
          </a:p>
          <a:p>
            <a:pPr marL="285750" indent="-285750">
              <a:spcBef>
                <a:spcPts val="0"/>
              </a:spcBef>
              <a:buClr>
                <a:srgbClr val="002060"/>
              </a:buClr>
              <a:buFont typeface="Wingdings" pitchFamily="2" charset="2"/>
              <a:buChar char="q"/>
            </a:pPr>
            <a:r>
              <a:rPr lang="it-IT" sz="1600" dirty="0" smtClean="0">
                <a:solidFill>
                  <a:srgbClr val="002060"/>
                </a:solidFill>
                <a:latin typeface="Times New Roman" pitchFamily="18" charset="0"/>
                <a:cs typeface="Times New Roman" pitchFamily="18" charset="0"/>
              </a:rPr>
              <a:t>Có </a:t>
            </a:r>
            <a:r>
              <a:rPr lang="it-IT" sz="1600" dirty="0">
                <a:solidFill>
                  <a:srgbClr val="002060"/>
                </a:solidFill>
                <a:latin typeface="Times New Roman" pitchFamily="18" charset="0"/>
                <a:cs typeface="Times New Roman" pitchFamily="18" charset="0"/>
              </a:rPr>
              <a:t>ý thức trách nhiệm trong việc sử dụng, bảo quản tài sản trong quầy </a:t>
            </a:r>
            <a:r>
              <a:rPr lang="it-IT" sz="1600" dirty="0" smtClean="0">
                <a:solidFill>
                  <a:srgbClr val="002060"/>
                </a:solidFill>
                <a:latin typeface="Times New Roman" pitchFamily="18" charset="0"/>
                <a:cs typeface="Times New Roman" pitchFamily="18" charset="0"/>
              </a:rPr>
              <a:t>bar</a:t>
            </a:r>
            <a:endParaRPr lang="en-US" sz="1600" dirty="0">
              <a:solidFill>
                <a:srgbClr val="002060"/>
              </a:solidFill>
              <a:latin typeface="Times New Roman" pitchFamily="18" charset="0"/>
              <a:cs typeface="Times New Roman" pitchFamily="18" charset="0"/>
            </a:endParaRPr>
          </a:p>
          <a:p>
            <a:pPr marL="285750" indent="-285750">
              <a:spcBef>
                <a:spcPts val="0"/>
              </a:spcBef>
              <a:buClr>
                <a:srgbClr val="002060"/>
              </a:buClr>
              <a:buFont typeface="Wingdings" pitchFamily="2" charset="2"/>
              <a:buChar char="q"/>
            </a:pPr>
            <a:r>
              <a:rPr lang="it-IT" sz="1600" dirty="0" smtClean="0">
                <a:solidFill>
                  <a:srgbClr val="002060"/>
                </a:solidFill>
                <a:latin typeface="Times New Roman" pitchFamily="18" charset="0"/>
                <a:cs typeface="Times New Roman" pitchFamily="18" charset="0"/>
              </a:rPr>
              <a:t>Tự </a:t>
            </a:r>
            <a:r>
              <a:rPr lang="it-IT" sz="1600" dirty="0">
                <a:solidFill>
                  <a:srgbClr val="002060"/>
                </a:solidFill>
                <a:latin typeface="Times New Roman" pitchFamily="18" charset="0"/>
                <a:cs typeface="Times New Roman" pitchFamily="18" charset="0"/>
              </a:rPr>
              <a:t>giác học tập, rèn luyện và nâng cao trình độ chuyên </a:t>
            </a:r>
            <a:r>
              <a:rPr lang="it-IT" sz="1600" dirty="0" smtClean="0">
                <a:solidFill>
                  <a:srgbClr val="002060"/>
                </a:solidFill>
                <a:latin typeface="Times New Roman" pitchFamily="18" charset="0"/>
                <a:cs typeface="Times New Roman" pitchFamily="18" charset="0"/>
              </a:rPr>
              <a:t>môn</a:t>
            </a:r>
            <a:endParaRPr lang="en-US" sz="1600" dirty="0">
              <a:solidFill>
                <a:srgbClr val="002060"/>
              </a:solidFill>
              <a:latin typeface="Times New Roman" pitchFamily="18" charset="0"/>
              <a:cs typeface="Times New Roman" pitchFamily="18" charset="0"/>
            </a:endParaRPr>
          </a:p>
          <a:p>
            <a:pPr marL="285750" indent="-285750">
              <a:spcBef>
                <a:spcPts val="0"/>
              </a:spcBef>
              <a:buClr>
                <a:srgbClr val="002060"/>
              </a:buClr>
              <a:buFont typeface="Wingdings" pitchFamily="2" charset="2"/>
              <a:buChar char="q"/>
            </a:pPr>
            <a:r>
              <a:rPr lang="it-IT" sz="1600" dirty="0" smtClean="0">
                <a:solidFill>
                  <a:srgbClr val="002060"/>
                </a:solidFill>
                <a:latin typeface="Times New Roman" pitchFamily="18" charset="0"/>
                <a:cs typeface="Times New Roman" pitchFamily="18" charset="0"/>
              </a:rPr>
              <a:t>Làm </a:t>
            </a:r>
            <a:r>
              <a:rPr lang="it-IT" sz="1600" dirty="0">
                <a:solidFill>
                  <a:srgbClr val="002060"/>
                </a:solidFill>
                <a:latin typeface="Times New Roman" pitchFamily="18" charset="0"/>
                <a:cs typeface="Times New Roman" pitchFamily="18" charset="0"/>
              </a:rPr>
              <a:t>việc độc lập, làm việc theo </a:t>
            </a:r>
            <a:r>
              <a:rPr lang="it-IT" sz="1600" dirty="0" smtClean="0">
                <a:solidFill>
                  <a:srgbClr val="002060"/>
                </a:solidFill>
                <a:latin typeface="Times New Roman" pitchFamily="18" charset="0"/>
                <a:cs typeface="Times New Roman" pitchFamily="18" charset="0"/>
              </a:rPr>
              <a:t>nhóm</a:t>
            </a:r>
            <a:endParaRPr lang="en-US" sz="1600" dirty="0">
              <a:solidFill>
                <a:srgbClr val="002060"/>
              </a:solidFill>
              <a:latin typeface="Times New Roman" pitchFamily="18" charset="0"/>
              <a:cs typeface="Times New Roman" pitchFamily="18" charset="0"/>
            </a:endParaRPr>
          </a:p>
          <a:p>
            <a:pPr marL="285750" indent="-285750">
              <a:spcBef>
                <a:spcPts val="0"/>
              </a:spcBef>
              <a:buClr>
                <a:srgbClr val="002060"/>
              </a:buClr>
              <a:buFont typeface="Wingdings" pitchFamily="2" charset="2"/>
              <a:buChar char="q"/>
            </a:pPr>
            <a:r>
              <a:rPr lang="it-IT" sz="1600" dirty="0" smtClean="0">
                <a:solidFill>
                  <a:srgbClr val="002060"/>
                </a:solidFill>
                <a:latin typeface="Times New Roman" pitchFamily="18" charset="0"/>
                <a:cs typeface="Times New Roman" pitchFamily="18" charset="0"/>
              </a:rPr>
              <a:t>Hợp </a:t>
            </a:r>
            <a:r>
              <a:rPr lang="it-IT" sz="1600" dirty="0">
                <a:solidFill>
                  <a:srgbClr val="002060"/>
                </a:solidFill>
                <a:latin typeface="Times New Roman" pitchFamily="18" charset="0"/>
                <a:cs typeface="Times New Roman" pitchFamily="18" charset="0"/>
              </a:rPr>
              <a:t>tác với đồng nghiệp để thực hiện tốt các nhiệm vụ được </a:t>
            </a:r>
            <a:r>
              <a:rPr lang="it-IT" sz="1600" dirty="0" smtClean="0">
                <a:solidFill>
                  <a:srgbClr val="002060"/>
                </a:solidFill>
                <a:latin typeface="Times New Roman" pitchFamily="18" charset="0"/>
                <a:cs typeface="Times New Roman" pitchFamily="18" charset="0"/>
              </a:rPr>
              <a:t>giao</a:t>
            </a:r>
            <a:endParaRPr lang="en-US" sz="1600" dirty="0">
              <a:solidFill>
                <a:srgbClr val="002060"/>
              </a:solidFill>
              <a:latin typeface="Times New Roman" pitchFamily="18" charset="0"/>
              <a:cs typeface="Times New Roman" pitchFamily="18" charset="0"/>
            </a:endParaRPr>
          </a:p>
          <a:p>
            <a:pPr marL="285750" indent="-285750">
              <a:spcBef>
                <a:spcPts val="0"/>
              </a:spcBef>
              <a:buClr>
                <a:srgbClr val="002060"/>
              </a:buClr>
              <a:buFont typeface="Wingdings" pitchFamily="2" charset="2"/>
              <a:buChar char="q"/>
            </a:pPr>
            <a:r>
              <a:rPr lang="it-IT" sz="1600" dirty="0" smtClean="0">
                <a:solidFill>
                  <a:srgbClr val="002060"/>
                </a:solidFill>
                <a:latin typeface="Times New Roman" pitchFamily="18" charset="0"/>
                <a:cs typeface="Times New Roman" pitchFamily="18" charset="0"/>
              </a:rPr>
              <a:t>Tuân </a:t>
            </a:r>
            <a:r>
              <a:rPr lang="it-IT" sz="1600" dirty="0">
                <a:solidFill>
                  <a:srgbClr val="002060"/>
                </a:solidFill>
                <a:latin typeface="Times New Roman" pitchFamily="18" charset="0"/>
                <a:cs typeface="Times New Roman" pitchFamily="18" charset="0"/>
              </a:rPr>
              <a:t>thủ các quy định về vệ sinh an toàn thực phẩm, phòng  cháy chữa cháy</a:t>
            </a:r>
            <a:endParaRPr lang="en-US" sz="1600" dirty="0">
              <a:solidFill>
                <a:srgbClr val="002060"/>
              </a:solidFill>
              <a:latin typeface="Times New Roman" pitchFamily="18" charset="0"/>
              <a:cs typeface="Times New Roman" pitchFamily="18" charset="0"/>
            </a:endParaRPr>
          </a:p>
          <a:p>
            <a:pPr marL="0" indent="0">
              <a:spcBef>
                <a:spcPts val="0"/>
              </a:spcBef>
              <a:buClr>
                <a:srgbClr val="002060"/>
              </a:buClr>
              <a:buNone/>
            </a:pPr>
            <a:endParaRPr sz="1600" b="1" dirty="0">
              <a:solidFill>
                <a:srgbClr val="002060"/>
              </a:solidFill>
              <a:latin typeface="Times New Roman" pitchFamily="18" charset="0"/>
              <a:cs typeface="Times New Roman" pitchFamily="18" charset="0"/>
              <a:sym typeface="Varela Round"/>
            </a:endParaRPr>
          </a:p>
        </p:txBody>
      </p:sp>
    </p:spTree>
    <p:extLst>
      <p:ext uri="{BB962C8B-B14F-4D97-AF65-F5344CB8AC3E}">
        <p14:creationId xmlns:p14="http://schemas.microsoft.com/office/powerpoint/2010/main" val="41595120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7" name="Title 1"/>
          <p:cNvSpPr txBox="1">
            <a:spLocks/>
          </p:cNvSpPr>
          <p:nvPr/>
        </p:nvSpPr>
        <p:spPr>
          <a:xfrm>
            <a:off x="983672" y="36368"/>
            <a:ext cx="5012042" cy="3633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2060"/>
                </a:solidFill>
                <a:latin typeface="Times New Roman" pitchFamily="18" charset="0"/>
                <a:cs typeface="Times New Roman" pitchFamily="18" charset="0"/>
              </a:rPr>
              <a:t>Nội dung môn </a:t>
            </a:r>
            <a:r>
              <a:rPr lang="en-US" sz="4000" b="1" dirty="0" smtClean="0">
                <a:solidFill>
                  <a:srgbClr val="002060"/>
                </a:solidFill>
                <a:latin typeface="Times New Roman" pitchFamily="18" charset="0"/>
                <a:cs typeface="Times New Roman" pitchFamily="18" charset="0"/>
              </a:rPr>
              <a:t>học </a:t>
            </a:r>
          </a:p>
        </p:txBody>
      </p:sp>
      <p:graphicFrame>
        <p:nvGraphicFramePr>
          <p:cNvPr id="3" name="Table 2"/>
          <p:cNvGraphicFramePr>
            <a:graphicFrameLocks noGrp="1"/>
          </p:cNvGraphicFramePr>
          <p:nvPr>
            <p:extLst>
              <p:ext uri="{D42A27DB-BD31-4B8C-83A1-F6EECF244321}">
                <p14:modId xmlns:p14="http://schemas.microsoft.com/office/powerpoint/2010/main" val="124957497"/>
              </p:ext>
            </p:extLst>
          </p:nvPr>
        </p:nvGraphicFramePr>
        <p:xfrm>
          <a:off x="381000" y="742948"/>
          <a:ext cx="2590800" cy="1905002"/>
        </p:xfrm>
        <a:graphic>
          <a:graphicData uri="http://schemas.openxmlformats.org/drawingml/2006/table">
            <a:tbl>
              <a:tblPr firstRow="1" firstCol="1" lastRow="1" bandRow="1" bandCol="1">
                <a:tableStyleId>{5940675A-B579-460E-94D1-54222C63F5DA}</a:tableStyleId>
              </a:tblPr>
              <a:tblGrid>
                <a:gridCol w="2590800"/>
              </a:tblGrid>
              <a:tr h="447616">
                <a:tc>
                  <a:txBody>
                    <a:bodyPr/>
                    <a:lstStyle/>
                    <a:p>
                      <a:pPr algn="just">
                        <a:lnSpc>
                          <a:spcPct val="110000"/>
                        </a:lnSpc>
                        <a:spcBef>
                          <a:spcPts val="200"/>
                        </a:spcBef>
                        <a:spcAft>
                          <a:spcPts val="200"/>
                        </a:spcAft>
                      </a:pPr>
                      <a:r>
                        <a:rPr lang="de-DE" sz="1200" b="1" dirty="0">
                          <a:effectLst/>
                          <a:latin typeface="Times New Roman" pitchFamily="18" charset="0"/>
                          <a:cs typeface="Times New Roman" pitchFamily="18" charset="0"/>
                        </a:rPr>
                        <a:t>Chương 1: Tổng quan về quầy bar</a:t>
                      </a:r>
                      <a:endParaRPr lang="en-US" sz="1200" b="1" dirty="0">
                        <a:solidFill>
                          <a:srgbClr val="002060"/>
                        </a:solidFill>
                        <a:effectLst/>
                        <a:latin typeface="Times New Roman" pitchFamily="18" charset="0"/>
                        <a:ea typeface="Calibri"/>
                        <a:cs typeface="Times New Roman" pitchFamily="18" charset="0"/>
                      </a:endParaRPr>
                    </a:p>
                  </a:txBody>
                  <a:tcPr marL="58722" marR="58722" marT="0" marB="0" anchor="ctr">
                    <a:solidFill>
                      <a:schemeClr val="accent2">
                        <a:lumMod val="20000"/>
                        <a:lumOff val="80000"/>
                      </a:schemeClr>
                    </a:solidFill>
                  </a:tcPr>
                </a:tc>
              </a:tr>
              <a:tr h="289441">
                <a:tc>
                  <a:txBody>
                    <a:bodyPr/>
                    <a:lstStyle/>
                    <a:p>
                      <a:pPr algn="just" fontAlgn="ctr"/>
                      <a:r>
                        <a:rPr lang="de-DE" sz="1200" u="none" strike="noStrike" dirty="0">
                          <a:effectLst/>
                          <a:latin typeface="Times New Roman" pitchFamily="18" charset="0"/>
                          <a:cs typeface="Times New Roman" pitchFamily="18" charset="0"/>
                        </a:rPr>
                        <a:t>1. Khái niệm về quầy bar</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99622">
                <a:tc>
                  <a:txBody>
                    <a:bodyPr/>
                    <a:lstStyle/>
                    <a:p>
                      <a:pPr algn="just" fontAlgn="ctr"/>
                      <a:r>
                        <a:rPr lang="de-DE" sz="1200" u="none" strike="noStrike" dirty="0">
                          <a:effectLst/>
                          <a:latin typeface="Times New Roman" pitchFamily="18" charset="0"/>
                          <a:cs typeface="Times New Roman" pitchFamily="18" charset="0"/>
                        </a:rPr>
                        <a:t>2. Nguồn gốc, xuất xứ</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89441">
                <a:tc>
                  <a:txBody>
                    <a:bodyPr/>
                    <a:lstStyle/>
                    <a:p>
                      <a:pPr algn="just" fontAlgn="ctr"/>
                      <a:r>
                        <a:rPr lang="de-DE" sz="1200" u="none" strike="noStrike" dirty="0">
                          <a:effectLst/>
                          <a:latin typeface="Times New Roman" pitchFamily="18" charset="0"/>
                          <a:cs typeface="Times New Roman" pitchFamily="18" charset="0"/>
                        </a:rPr>
                        <a:t>3. Đặc điểm chung về kiến trúc quầy bar</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89441">
                <a:tc>
                  <a:txBody>
                    <a:bodyPr/>
                    <a:lstStyle/>
                    <a:p>
                      <a:pPr algn="just" fontAlgn="ctr"/>
                      <a:r>
                        <a:rPr lang="de-DE" sz="1200" u="none" strike="noStrike" dirty="0">
                          <a:effectLst/>
                          <a:latin typeface="Times New Roman" pitchFamily="18" charset="0"/>
                          <a:cs typeface="Times New Roman" pitchFamily="18" charset="0"/>
                        </a:rPr>
                        <a:t>4. Phân loại quầy bar</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89441">
                <a:tc>
                  <a:txBody>
                    <a:bodyPr/>
                    <a:lstStyle/>
                    <a:p>
                      <a:pPr algn="l" fontAlgn="b"/>
                      <a:r>
                        <a:rPr lang="de-DE" sz="1200" u="none" strike="noStrike" dirty="0">
                          <a:effectLst/>
                          <a:latin typeface="Times New Roman" pitchFamily="18" charset="0"/>
                          <a:cs typeface="Times New Roman" pitchFamily="18" charset="0"/>
                        </a:rPr>
                        <a:t>5. Đơn vị đo lường trong pha chế</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342278196"/>
              </p:ext>
            </p:extLst>
          </p:nvPr>
        </p:nvGraphicFramePr>
        <p:xfrm>
          <a:off x="3099795" y="742950"/>
          <a:ext cx="2895919" cy="1892808"/>
        </p:xfrm>
        <a:graphic>
          <a:graphicData uri="http://schemas.openxmlformats.org/drawingml/2006/table">
            <a:tbl>
              <a:tblPr firstRow="1" firstCol="1" bandRow="1">
                <a:tableStyleId>{110CFD20-BFB7-444F-882B-EF83A00F6E78}</a:tableStyleId>
              </a:tblPr>
              <a:tblGrid>
                <a:gridCol w="2895919"/>
              </a:tblGrid>
              <a:tr h="228600">
                <a:tc>
                  <a:txBody>
                    <a:bodyPr/>
                    <a:lstStyle/>
                    <a:p>
                      <a:pPr algn="just">
                        <a:lnSpc>
                          <a:spcPct val="110000"/>
                        </a:lnSpc>
                        <a:spcBef>
                          <a:spcPts val="200"/>
                        </a:spcBef>
                        <a:spcAft>
                          <a:spcPts val="200"/>
                        </a:spcAft>
                      </a:pPr>
                      <a:r>
                        <a:rPr lang="de-DE" sz="1200" b="1" dirty="0">
                          <a:effectLst/>
                          <a:latin typeface="Times New Roman" pitchFamily="18" charset="0"/>
                          <a:cs typeface="Times New Roman" pitchFamily="18" charset="0"/>
                        </a:rPr>
                        <a:t>Chương 2: Tổng quan về Moctail và Cocktail</a:t>
                      </a:r>
                      <a:endParaRPr lang="en-US" sz="1200" b="1" dirty="0">
                        <a:effectLst/>
                        <a:latin typeface="Times New Roman" pitchFamily="18" charset="0"/>
                        <a:ea typeface="Calibri"/>
                        <a:cs typeface="Times New Roman" pitchFamily="18" charset="0"/>
                      </a:endParaRPr>
                    </a:p>
                  </a:txBody>
                  <a:tcPr marL="58722" marR="58722" marT="0" marB="0" anchor="ctr">
                    <a:solidFill>
                      <a:schemeClr val="accent1">
                        <a:lumMod val="20000"/>
                        <a:lumOff val="80000"/>
                      </a:schemeClr>
                    </a:solidFill>
                  </a:tcPr>
                </a:tc>
              </a:tr>
              <a:tr h="228600">
                <a:tc>
                  <a:txBody>
                    <a:bodyPr/>
                    <a:lstStyle/>
                    <a:p>
                      <a:pPr algn="just">
                        <a:lnSpc>
                          <a:spcPct val="110000"/>
                        </a:lnSpc>
                        <a:spcBef>
                          <a:spcPts val="200"/>
                        </a:spcBef>
                        <a:spcAft>
                          <a:spcPts val="200"/>
                        </a:spcAft>
                      </a:pPr>
                      <a:r>
                        <a:rPr lang="de-DE" sz="1200" dirty="0">
                          <a:effectLst/>
                          <a:latin typeface="Times New Roman" pitchFamily="18" charset="0"/>
                          <a:cs typeface="Times New Roman" pitchFamily="18" charset="0"/>
                        </a:rPr>
                        <a:t>1. Khái niệm mocktail, cocktail</a:t>
                      </a:r>
                      <a:endParaRPr lang="en-US" sz="1200" dirty="0">
                        <a:effectLst/>
                        <a:latin typeface="Times New Roman" pitchFamily="18" charset="0"/>
                        <a:ea typeface="Calibri"/>
                        <a:cs typeface="Times New Roman" pitchFamily="18" charset="0"/>
                      </a:endParaRPr>
                    </a:p>
                  </a:txBody>
                  <a:tcPr marL="58722" marR="58722" marT="0" marB="0" anchor="ctr"/>
                </a:tc>
              </a:tr>
              <a:tr h="228600">
                <a:tc>
                  <a:txBody>
                    <a:bodyPr/>
                    <a:lstStyle/>
                    <a:p>
                      <a:pPr algn="just">
                        <a:lnSpc>
                          <a:spcPct val="110000"/>
                        </a:lnSpc>
                        <a:spcBef>
                          <a:spcPts val="200"/>
                        </a:spcBef>
                        <a:spcAft>
                          <a:spcPts val="200"/>
                        </a:spcAft>
                      </a:pPr>
                      <a:r>
                        <a:rPr lang="de-DE" sz="1200" dirty="0">
                          <a:effectLst/>
                          <a:latin typeface="Times New Roman" pitchFamily="18" charset="0"/>
                          <a:cs typeface="Times New Roman" pitchFamily="18" charset="0"/>
                        </a:rPr>
                        <a:t>2. Nguồn gốc, xuất xứ của mocktail, cocktail</a:t>
                      </a:r>
                      <a:endParaRPr lang="en-US" sz="1200" dirty="0">
                        <a:effectLst/>
                        <a:latin typeface="Times New Roman" pitchFamily="18" charset="0"/>
                        <a:ea typeface="Calibri"/>
                        <a:cs typeface="Times New Roman" pitchFamily="18" charset="0"/>
                      </a:endParaRPr>
                    </a:p>
                  </a:txBody>
                  <a:tcPr marL="58722" marR="58722" marT="0" marB="0" anchor="ctr"/>
                </a:tc>
              </a:tr>
              <a:tr h="304800">
                <a:tc>
                  <a:txBody>
                    <a:bodyPr/>
                    <a:lstStyle/>
                    <a:p>
                      <a:pPr algn="just">
                        <a:lnSpc>
                          <a:spcPct val="110000"/>
                        </a:lnSpc>
                        <a:spcBef>
                          <a:spcPts val="200"/>
                        </a:spcBef>
                        <a:spcAft>
                          <a:spcPts val="200"/>
                        </a:spcAft>
                      </a:pPr>
                      <a:r>
                        <a:rPr lang="de-DE" sz="1200" dirty="0">
                          <a:effectLst/>
                          <a:latin typeface="Times New Roman" pitchFamily="18" charset="0"/>
                          <a:cs typeface="Times New Roman" pitchFamily="18" charset="0"/>
                        </a:rPr>
                        <a:t>3. Các phương pháp pha chế mocktail, cocktail</a:t>
                      </a:r>
                      <a:endParaRPr lang="en-US" sz="1200" dirty="0">
                        <a:effectLst/>
                        <a:latin typeface="Times New Roman" pitchFamily="18" charset="0"/>
                        <a:ea typeface="Calibri"/>
                        <a:cs typeface="Times New Roman" pitchFamily="18" charset="0"/>
                      </a:endParaRPr>
                    </a:p>
                  </a:txBody>
                  <a:tcPr marL="58722" marR="58722" marT="0" marB="0" anchor="ctr"/>
                </a:tc>
              </a:tr>
              <a:tr h="228600">
                <a:tc>
                  <a:txBody>
                    <a:bodyPr/>
                    <a:lstStyle/>
                    <a:p>
                      <a:pPr algn="just">
                        <a:lnSpc>
                          <a:spcPct val="110000"/>
                        </a:lnSpc>
                        <a:spcBef>
                          <a:spcPts val="200"/>
                        </a:spcBef>
                        <a:spcAft>
                          <a:spcPts val="200"/>
                        </a:spcAft>
                      </a:pPr>
                      <a:r>
                        <a:rPr lang="de-DE" sz="1200" dirty="0">
                          <a:effectLst/>
                          <a:latin typeface="Times New Roman" pitchFamily="18" charset="0"/>
                          <a:cs typeface="Times New Roman" pitchFamily="18" charset="0"/>
                        </a:rPr>
                        <a:t>4. Nguyên tắc trong pha chế mocktail, cocktail</a:t>
                      </a:r>
                      <a:endParaRPr lang="en-US" sz="1200" dirty="0">
                        <a:effectLst/>
                        <a:latin typeface="Times New Roman" pitchFamily="18" charset="0"/>
                        <a:ea typeface="Calibri"/>
                        <a:cs typeface="Times New Roman" pitchFamily="18" charset="0"/>
                      </a:endParaRPr>
                    </a:p>
                  </a:txBody>
                  <a:tcPr marL="58722" marR="58722" marT="0" marB="0" anchor="ctr"/>
                </a:tc>
              </a:tr>
              <a:tr h="228600">
                <a:tc>
                  <a:txBody>
                    <a:bodyPr/>
                    <a:lstStyle/>
                    <a:p>
                      <a:pPr algn="just">
                        <a:lnSpc>
                          <a:spcPct val="110000"/>
                        </a:lnSpc>
                        <a:spcBef>
                          <a:spcPts val="200"/>
                        </a:spcBef>
                        <a:spcAft>
                          <a:spcPts val="200"/>
                        </a:spcAft>
                      </a:pPr>
                      <a:r>
                        <a:rPr lang="de-DE" sz="1200" dirty="0">
                          <a:effectLst/>
                          <a:latin typeface="Times New Roman" pitchFamily="18" charset="0"/>
                          <a:cs typeface="Times New Roman" pitchFamily="18" charset="0"/>
                        </a:rPr>
                        <a:t>5. Các loại rượu nền</a:t>
                      </a:r>
                      <a:endParaRPr lang="en-US" sz="1200" dirty="0">
                        <a:effectLst/>
                        <a:latin typeface="Times New Roman" pitchFamily="18" charset="0"/>
                        <a:ea typeface="Calibri"/>
                        <a:cs typeface="Times New Roman" pitchFamily="18" charset="0"/>
                      </a:endParaRPr>
                    </a:p>
                  </a:txBody>
                  <a:tcPr marL="58722" marR="58722" marT="0" marB="0" anchor="ctr"/>
                </a:tc>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516919702"/>
              </p:ext>
            </p:extLst>
          </p:nvPr>
        </p:nvGraphicFramePr>
        <p:xfrm>
          <a:off x="6172200" y="742950"/>
          <a:ext cx="2743200" cy="1864079"/>
        </p:xfrm>
        <a:graphic>
          <a:graphicData uri="http://schemas.openxmlformats.org/drawingml/2006/table">
            <a:tbl>
              <a:tblPr>
                <a:tableStyleId>{110CFD20-BFB7-444F-882B-EF83A00F6E78}</a:tableStyleId>
              </a:tblPr>
              <a:tblGrid>
                <a:gridCol w="2743200"/>
              </a:tblGrid>
              <a:tr h="533400">
                <a:tc>
                  <a:txBody>
                    <a:bodyPr/>
                    <a:lstStyle/>
                    <a:p>
                      <a:pPr algn="just" fontAlgn="ctr"/>
                      <a:r>
                        <a:rPr lang="de-DE" sz="1300" b="1" u="none" strike="noStrike" dirty="0">
                          <a:effectLst/>
                          <a:latin typeface="Times New Roman" pitchFamily="18" charset="0"/>
                          <a:cs typeface="Times New Roman" pitchFamily="18" charset="0"/>
                        </a:rPr>
                        <a:t>Chương 3: Pha chế và phục vụ nước suối, trà và cafe</a:t>
                      </a:r>
                      <a:endParaRPr lang="en-US" sz="1300" b="1" i="0" u="none" strike="noStrike" dirty="0">
                        <a:solidFill>
                          <a:srgbClr val="000000"/>
                        </a:solidFill>
                        <a:effectLst/>
                        <a:latin typeface="Times New Roman" pitchFamily="18" charset="0"/>
                        <a:cs typeface="Times New Roman" pitchFamily="18" charset="0"/>
                      </a:endParaRPr>
                    </a:p>
                  </a:txBody>
                  <a:tcPr marL="9525" marR="9525" marT="9525" marB="0" anchor="ctr">
                    <a:solidFill>
                      <a:schemeClr val="accent1">
                        <a:lumMod val="20000"/>
                        <a:lumOff val="80000"/>
                      </a:schemeClr>
                    </a:solidFill>
                  </a:tcPr>
                </a:tc>
              </a:tr>
              <a:tr h="470018">
                <a:tc>
                  <a:txBody>
                    <a:bodyPr/>
                    <a:lstStyle/>
                    <a:p>
                      <a:pPr algn="just" fontAlgn="ctr"/>
                      <a:r>
                        <a:rPr lang="de-DE" sz="1300" u="none" strike="noStrike" dirty="0">
                          <a:effectLst/>
                          <a:latin typeface="Times New Roman" pitchFamily="18" charset="0"/>
                          <a:cs typeface="Times New Roman" pitchFamily="18" charset="0"/>
                        </a:rPr>
                        <a:t>1. Phục vụ nước suối</a:t>
                      </a:r>
                      <a:endParaRPr lang="en-US" sz="1300" b="0" i="0" u="none" strike="noStrike" dirty="0">
                        <a:solidFill>
                          <a:srgbClr val="000000"/>
                        </a:solidFill>
                        <a:effectLst/>
                        <a:latin typeface="Times New Roman" pitchFamily="18" charset="0"/>
                        <a:cs typeface="Times New Roman" pitchFamily="18" charset="0"/>
                      </a:endParaRPr>
                    </a:p>
                  </a:txBody>
                  <a:tcPr marL="9525" marR="9525" marT="9525" marB="0" anchor="ctr"/>
                </a:tc>
              </a:tr>
              <a:tr h="470018">
                <a:tc>
                  <a:txBody>
                    <a:bodyPr/>
                    <a:lstStyle/>
                    <a:p>
                      <a:pPr algn="just" fontAlgn="ctr"/>
                      <a:r>
                        <a:rPr lang="de-DE" sz="1300" u="none" strike="noStrike" dirty="0">
                          <a:effectLst/>
                          <a:latin typeface="Times New Roman" pitchFamily="18" charset="0"/>
                          <a:cs typeface="Times New Roman" pitchFamily="18" charset="0"/>
                        </a:rPr>
                        <a:t>2. Pha chế và phục vụ các loại trà</a:t>
                      </a:r>
                      <a:endParaRPr lang="en-US" sz="1300" b="0" i="0" u="none" strike="noStrike" dirty="0">
                        <a:solidFill>
                          <a:srgbClr val="000000"/>
                        </a:solidFill>
                        <a:effectLst/>
                        <a:latin typeface="Times New Roman" pitchFamily="18" charset="0"/>
                        <a:cs typeface="Times New Roman" pitchFamily="18" charset="0"/>
                      </a:endParaRPr>
                    </a:p>
                  </a:txBody>
                  <a:tcPr marL="9525" marR="9525" marT="9525" marB="0" anchor="ctr"/>
                </a:tc>
              </a:tr>
              <a:tr h="390643">
                <a:tc>
                  <a:txBody>
                    <a:bodyPr/>
                    <a:lstStyle/>
                    <a:p>
                      <a:pPr algn="just" fontAlgn="ctr"/>
                      <a:r>
                        <a:rPr lang="de-DE" sz="1300" u="none" strike="noStrike" dirty="0">
                          <a:effectLst/>
                          <a:latin typeface="Times New Roman" pitchFamily="18" charset="0"/>
                          <a:cs typeface="Times New Roman" pitchFamily="18" charset="0"/>
                        </a:rPr>
                        <a:t>3. Pha chế và phục vụ các loại cafe</a:t>
                      </a:r>
                      <a:endParaRPr lang="en-US" sz="1300" b="0" i="0" u="none" strike="noStrike" dirty="0">
                        <a:solidFill>
                          <a:srgbClr val="000000"/>
                        </a:solidFill>
                        <a:effectLst/>
                        <a:latin typeface="Times New Roman" pitchFamily="18" charset="0"/>
                        <a:cs typeface="Times New Roman" pitchFamily="18" charset="0"/>
                      </a:endParaRPr>
                    </a:p>
                  </a:txBody>
                  <a:tcPr marL="9525" marR="9525" marT="9525" marB="0" anchor="ctr"/>
                </a:tc>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313600599"/>
              </p:ext>
            </p:extLst>
          </p:nvPr>
        </p:nvGraphicFramePr>
        <p:xfrm>
          <a:off x="381000" y="2876550"/>
          <a:ext cx="4114800" cy="1676399"/>
        </p:xfrm>
        <a:graphic>
          <a:graphicData uri="http://schemas.openxmlformats.org/drawingml/2006/table">
            <a:tbl>
              <a:tblPr>
                <a:tableStyleId>{110CFD20-BFB7-444F-882B-EF83A00F6E78}</a:tableStyleId>
              </a:tblPr>
              <a:tblGrid>
                <a:gridCol w="4114800"/>
              </a:tblGrid>
              <a:tr h="511833">
                <a:tc>
                  <a:txBody>
                    <a:bodyPr/>
                    <a:lstStyle/>
                    <a:p>
                      <a:pPr algn="just" fontAlgn="ctr"/>
                      <a:r>
                        <a:rPr lang="de-DE" sz="1300" b="1" u="none" strike="noStrike" dirty="0">
                          <a:effectLst/>
                          <a:latin typeface="Times New Roman" pitchFamily="18" charset="0"/>
                          <a:cs typeface="Times New Roman" pitchFamily="18" charset="0"/>
                        </a:rPr>
                        <a:t>Chương 4: Pha chế và phục vụ nước ép, sinh tố và moctail</a:t>
                      </a:r>
                      <a:endParaRPr lang="en-US" sz="1300" b="1" i="0" u="none" strike="noStrike" dirty="0">
                        <a:solidFill>
                          <a:srgbClr val="000000"/>
                        </a:solidFill>
                        <a:effectLst/>
                        <a:latin typeface="Times New Roman" pitchFamily="18" charset="0"/>
                        <a:cs typeface="Times New Roman" pitchFamily="18" charset="0"/>
                      </a:endParaRPr>
                    </a:p>
                  </a:txBody>
                  <a:tcPr marL="9525" marR="9525" marT="9525" marB="0" anchor="ctr">
                    <a:solidFill>
                      <a:schemeClr val="accent1">
                        <a:lumMod val="20000"/>
                        <a:lumOff val="80000"/>
                      </a:schemeClr>
                    </a:solidFill>
                  </a:tcPr>
                </a:tc>
              </a:tr>
              <a:tr h="511833">
                <a:tc>
                  <a:txBody>
                    <a:bodyPr/>
                    <a:lstStyle/>
                    <a:p>
                      <a:pPr algn="just" fontAlgn="ctr"/>
                      <a:r>
                        <a:rPr lang="de-DE" sz="1300" u="none" strike="noStrike" dirty="0">
                          <a:effectLst/>
                          <a:latin typeface="Times New Roman" pitchFamily="18" charset="0"/>
                          <a:cs typeface="Times New Roman" pitchFamily="18" charset="0"/>
                        </a:rPr>
                        <a:t>1. Pha chế và phục vụ các loại nước ép và sinh tố</a:t>
                      </a:r>
                      <a:endParaRPr lang="en-US" sz="1300" b="0" i="0" u="none" strike="noStrike" dirty="0">
                        <a:solidFill>
                          <a:srgbClr val="000000"/>
                        </a:solidFill>
                        <a:effectLst/>
                        <a:latin typeface="Times New Roman" pitchFamily="18" charset="0"/>
                        <a:cs typeface="Times New Roman" pitchFamily="18" charset="0"/>
                      </a:endParaRPr>
                    </a:p>
                  </a:txBody>
                  <a:tcPr marL="9525" marR="9525" marT="9525" marB="0" anchor="ctr"/>
                </a:tc>
              </a:tr>
              <a:tr h="376392">
                <a:tc>
                  <a:txBody>
                    <a:bodyPr/>
                    <a:lstStyle/>
                    <a:p>
                      <a:pPr algn="just" fontAlgn="ctr"/>
                      <a:r>
                        <a:rPr lang="de-DE" sz="1300" u="none" strike="noStrike">
                          <a:effectLst/>
                          <a:latin typeface="Times New Roman" pitchFamily="18" charset="0"/>
                          <a:cs typeface="Times New Roman" pitchFamily="18" charset="0"/>
                        </a:rPr>
                        <a:t>2. Pha chế và phục vụ các loại mocktail</a:t>
                      </a:r>
                      <a:endParaRPr lang="en-US" sz="1300" b="0" i="0" u="none" strike="noStrike">
                        <a:solidFill>
                          <a:srgbClr val="000000"/>
                        </a:solidFill>
                        <a:effectLst/>
                        <a:latin typeface="Times New Roman" pitchFamily="18" charset="0"/>
                        <a:cs typeface="Times New Roman" pitchFamily="18" charset="0"/>
                      </a:endParaRPr>
                    </a:p>
                  </a:txBody>
                  <a:tcPr marL="9525" marR="9525" marT="9525" marB="0" anchor="ctr"/>
                </a:tc>
              </a:tr>
              <a:tr h="276341">
                <a:tc>
                  <a:txBody>
                    <a:bodyPr/>
                    <a:lstStyle/>
                    <a:p>
                      <a:pPr algn="just" fontAlgn="ctr"/>
                      <a:r>
                        <a:rPr lang="de-DE" sz="1300" u="none" strike="noStrike" dirty="0">
                          <a:effectLst/>
                          <a:latin typeface="Times New Roman" pitchFamily="18" charset="0"/>
                          <a:cs typeface="Times New Roman" pitchFamily="18" charset="0"/>
                        </a:rPr>
                        <a:t>3. Kiểm tra</a:t>
                      </a:r>
                      <a:endParaRPr lang="en-US" sz="1300" b="0" i="0" u="none" strike="noStrike" dirty="0">
                        <a:solidFill>
                          <a:srgbClr val="000000"/>
                        </a:solidFill>
                        <a:effectLst/>
                        <a:latin typeface="Times New Roman" pitchFamily="18" charset="0"/>
                        <a:cs typeface="Times New Roman" pitchFamily="18" charset="0"/>
                      </a:endParaRPr>
                    </a:p>
                  </a:txBody>
                  <a:tcPr marL="9525" marR="9525" marT="9525" marB="0" anchor="ctr"/>
                </a:tc>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495281525"/>
              </p:ext>
            </p:extLst>
          </p:nvPr>
        </p:nvGraphicFramePr>
        <p:xfrm>
          <a:off x="4724400" y="2876550"/>
          <a:ext cx="4191000" cy="1664929"/>
        </p:xfrm>
        <a:graphic>
          <a:graphicData uri="http://schemas.openxmlformats.org/drawingml/2006/table">
            <a:tbl>
              <a:tblPr firstRow="1" firstCol="1" bandRow="1">
                <a:tableStyleId>{110CFD20-BFB7-444F-882B-EF83A00F6E78}</a:tableStyleId>
              </a:tblPr>
              <a:tblGrid>
                <a:gridCol w="4191000"/>
              </a:tblGrid>
              <a:tr h="170447">
                <a:tc>
                  <a:txBody>
                    <a:bodyPr/>
                    <a:lstStyle/>
                    <a:p>
                      <a:pPr algn="just">
                        <a:lnSpc>
                          <a:spcPct val="110000"/>
                        </a:lnSpc>
                        <a:spcBef>
                          <a:spcPts val="200"/>
                        </a:spcBef>
                        <a:spcAft>
                          <a:spcPts val="200"/>
                        </a:spcAft>
                      </a:pPr>
                      <a:r>
                        <a:rPr lang="de-DE" sz="1200" b="1" dirty="0">
                          <a:effectLst/>
                          <a:latin typeface="Times New Roman" pitchFamily="18" charset="0"/>
                          <a:cs typeface="Times New Roman" pitchFamily="18" charset="0"/>
                        </a:rPr>
                        <a:t>Chương 5: Pha chế và phục vụ cocktail theo phương pháp lắc (Shaker)</a:t>
                      </a:r>
                      <a:endParaRPr lang="en-US" sz="1200" b="1" dirty="0">
                        <a:effectLst/>
                        <a:latin typeface="Times New Roman" pitchFamily="18" charset="0"/>
                        <a:ea typeface="Calibri"/>
                        <a:cs typeface="Times New Roman" pitchFamily="18" charset="0"/>
                      </a:endParaRPr>
                    </a:p>
                  </a:txBody>
                  <a:tcPr marL="58722" marR="58722" marT="0" marB="0" anchor="ctr">
                    <a:solidFill>
                      <a:schemeClr val="accent1">
                        <a:lumMod val="20000"/>
                        <a:lumOff val="80000"/>
                      </a:schemeClr>
                    </a:solidFill>
                  </a:tcPr>
                </a:tc>
              </a:tr>
              <a:tr h="170447">
                <a:tc>
                  <a:txBody>
                    <a:bodyPr/>
                    <a:lstStyle/>
                    <a:p>
                      <a:pPr algn="just">
                        <a:lnSpc>
                          <a:spcPct val="110000"/>
                        </a:lnSpc>
                        <a:spcBef>
                          <a:spcPts val="200"/>
                        </a:spcBef>
                        <a:spcAft>
                          <a:spcPts val="200"/>
                        </a:spcAft>
                      </a:pPr>
                      <a:r>
                        <a:rPr lang="de-DE" sz="1200">
                          <a:effectLst/>
                          <a:latin typeface="Times New Roman" pitchFamily="18" charset="0"/>
                          <a:cs typeface="Times New Roman" pitchFamily="18" charset="0"/>
                        </a:rPr>
                        <a:t>1. Phương pháp lắc</a:t>
                      </a:r>
                      <a:endParaRPr lang="en-US" sz="1200">
                        <a:effectLst/>
                        <a:latin typeface="Times New Roman" pitchFamily="18" charset="0"/>
                        <a:ea typeface="Calibri"/>
                        <a:cs typeface="Times New Roman" pitchFamily="18" charset="0"/>
                      </a:endParaRPr>
                    </a:p>
                  </a:txBody>
                  <a:tcPr marL="58722" marR="58722" marT="0" marB="0" anchor="ctr"/>
                </a:tc>
              </a:tr>
              <a:tr h="170447">
                <a:tc>
                  <a:txBody>
                    <a:bodyPr/>
                    <a:lstStyle/>
                    <a:p>
                      <a:pPr algn="just">
                        <a:lnSpc>
                          <a:spcPct val="110000"/>
                        </a:lnSpc>
                        <a:spcBef>
                          <a:spcPts val="200"/>
                        </a:spcBef>
                        <a:spcAft>
                          <a:spcPts val="200"/>
                        </a:spcAft>
                      </a:pPr>
                      <a:r>
                        <a:rPr lang="de-DE" sz="1200">
                          <a:effectLst/>
                          <a:latin typeface="Times New Roman" pitchFamily="18" charset="0"/>
                          <a:cs typeface="Times New Roman" pitchFamily="18" charset="0"/>
                        </a:rPr>
                        <a:t>2. Pha chế và phục vụ cocktail</a:t>
                      </a:r>
                      <a:endParaRPr lang="en-US" sz="1200">
                        <a:effectLst/>
                        <a:latin typeface="Times New Roman" pitchFamily="18" charset="0"/>
                        <a:ea typeface="Calibri"/>
                        <a:cs typeface="Times New Roman" pitchFamily="18" charset="0"/>
                      </a:endParaRPr>
                    </a:p>
                  </a:txBody>
                  <a:tcPr marL="58722" marR="58722" marT="0" marB="0" anchor="ctr"/>
                </a:tc>
              </a:tr>
              <a:tr h="214274">
                <a:tc>
                  <a:txBody>
                    <a:bodyPr/>
                    <a:lstStyle/>
                    <a:p>
                      <a:pPr marL="0" indent="0" algn="just">
                        <a:lnSpc>
                          <a:spcPct val="110000"/>
                        </a:lnSpc>
                        <a:spcBef>
                          <a:spcPts val="200"/>
                        </a:spcBef>
                        <a:spcAft>
                          <a:spcPts val="200"/>
                        </a:spcAft>
                      </a:pPr>
                      <a:r>
                        <a:rPr lang="de-DE" sz="1200" dirty="0">
                          <a:effectLst/>
                          <a:latin typeface="Times New Roman" pitchFamily="18" charset="0"/>
                          <a:cs typeface="Times New Roman" pitchFamily="18" charset="0"/>
                        </a:rPr>
                        <a:t>2.1. Pha chế và phục vụ cocktail Blue Hawai</a:t>
                      </a:r>
                      <a:endParaRPr lang="en-US" sz="1200" dirty="0">
                        <a:effectLst/>
                        <a:latin typeface="Times New Roman" pitchFamily="18" charset="0"/>
                        <a:ea typeface="Calibri"/>
                        <a:cs typeface="Times New Roman" pitchFamily="18" charset="0"/>
                      </a:endParaRPr>
                    </a:p>
                  </a:txBody>
                  <a:tcPr marL="58722" marR="58722" marT="0" marB="0" anchor="ctr"/>
                </a:tc>
              </a:tr>
              <a:tr h="216802">
                <a:tc>
                  <a:txBody>
                    <a:bodyPr/>
                    <a:lstStyle/>
                    <a:p>
                      <a:pPr marL="0" indent="0" algn="just">
                        <a:lnSpc>
                          <a:spcPct val="110000"/>
                        </a:lnSpc>
                        <a:spcBef>
                          <a:spcPts val="200"/>
                        </a:spcBef>
                        <a:spcAft>
                          <a:spcPts val="200"/>
                        </a:spcAft>
                      </a:pPr>
                      <a:r>
                        <a:rPr lang="de-DE" sz="1200" dirty="0">
                          <a:effectLst/>
                          <a:latin typeface="Times New Roman" pitchFamily="18" charset="0"/>
                          <a:cs typeface="Times New Roman" pitchFamily="18" charset="0"/>
                        </a:rPr>
                        <a:t>2.2. Pha chế và phục vụ cocktail Magarita</a:t>
                      </a:r>
                      <a:endParaRPr lang="en-US" sz="1200" dirty="0">
                        <a:effectLst/>
                        <a:latin typeface="Times New Roman" pitchFamily="18" charset="0"/>
                        <a:ea typeface="Calibri"/>
                        <a:cs typeface="Times New Roman" pitchFamily="18" charset="0"/>
                      </a:endParaRPr>
                    </a:p>
                  </a:txBody>
                  <a:tcPr marL="58722" marR="58722" marT="0" marB="0" anchor="ctr"/>
                </a:tc>
              </a:tr>
              <a:tr h="212062">
                <a:tc>
                  <a:txBody>
                    <a:bodyPr/>
                    <a:lstStyle/>
                    <a:p>
                      <a:pPr marL="0" indent="0" algn="just">
                        <a:lnSpc>
                          <a:spcPct val="110000"/>
                        </a:lnSpc>
                        <a:spcBef>
                          <a:spcPts val="200"/>
                        </a:spcBef>
                        <a:spcAft>
                          <a:spcPts val="200"/>
                        </a:spcAft>
                      </a:pPr>
                      <a:r>
                        <a:rPr lang="de-DE" sz="1200" dirty="0">
                          <a:effectLst/>
                          <a:latin typeface="Times New Roman" pitchFamily="18" charset="0"/>
                          <a:cs typeface="Times New Roman" pitchFamily="18" charset="0"/>
                        </a:rPr>
                        <a:t>2.3. Pha chế và phục vụ cocktail Japanese Slipper</a:t>
                      </a:r>
                      <a:endParaRPr lang="en-US" sz="1200" dirty="0">
                        <a:effectLst/>
                        <a:latin typeface="Times New Roman" pitchFamily="18" charset="0"/>
                        <a:ea typeface="Calibri"/>
                        <a:cs typeface="Times New Roman" pitchFamily="18" charset="0"/>
                      </a:endParaRPr>
                    </a:p>
                  </a:txBody>
                  <a:tcPr marL="58722" marR="58722" marT="0" marB="0" anchor="ctr"/>
                </a:tc>
              </a:tr>
              <a:tr h="217119">
                <a:tc>
                  <a:txBody>
                    <a:bodyPr/>
                    <a:lstStyle/>
                    <a:p>
                      <a:pPr marL="0" indent="0" algn="just">
                        <a:lnSpc>
                          <a:spcPct val="110000"/>
                        </a:lnSpc>
                        <a:spcBef>
                          <a:spcPts val="200"/>
                        </a:spcBef>
                        <a:spcAft>
                          <a:spcPts val="200"/>
                        </a:spcAft>
                      </a:pPr>
                      <a:r>
                        <a:rPr lang="de-DE" sz="1200" dirty="0">
                          <a:effectLst/>
                          <a:latin typeface="Times New Roman" pitchFamily="18" charset="0"/>
                          <a:cs typeface="Times New Roman" pitchFamily="18" charset="0"/>
                        </a:rPr>
                        <a:t>2.4. Pha chế và phục vụ cocktail Singapore Sling</a:t>
                      </a:r>
                      <a:endParaRPr lang="en-US" sz="1200" dirty="0">
                        <a:effectLst/>
                        <a:latin typeface="Times New Roman" pitchFamily="18" charset="0"/>
                        <a:ea typeface="Calibri"/>
                        <a:cs typeface="Times New Roman" pitchFamily="18" charset="0"/>
                      </a:endParaRPr>
                    </a:p>
                  </a:txBody>
                  <a:tcPr marL="58722" marR="58722" marT="0" marB="0" anchor="ct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a:xfrm>
            <a:off x="4413300" y="4904025"/>
            <a:ext cx="469800" cy="391500"/>
          </a:xfrm>
        </p:spPr>
        <p:txBody>
          <a:bodyPr/>
          <a:lstStyle/>
          <a:p>
            <a:pPr marL="0" lvl="0" indent="0" algn="ctr" rtl="0">
              <a:spcBef>
                <a:spcPts val="0"/>
              </a:spcBef>
              <a:spcAft>
                <a:spcPts val="0"/>
              </a:spcAft>
              <a:buNone/>
            </a:pPr>
            <a:fld id="{00000000-1234-1234-1234-123412341234}" type="slidenum">
              <a:rPr lang="en" smtClean="0"/>
              <a:t>5</a:t>
            </a:fld>
            <a:endParaRPr lang="en"/>
          </a:p>
        </p:txBody>
      </p:sp>
      <p:graphicFrame>
        <p:nvGraphicFramePr>
          <p:cNvPr id="5" name="Table 4"/>
          <p:cNvGraphicFramePr>
            <a:graphicFrameLocks noGrp="1"/>
          </p:cNvGraphicFramePr>
          <p:nvPr>
            <p:extLst>
              <p:ext uri="{D42A27DB-BD31-4B8C-83A1-F6EECF244321}">
                <p14:modId xmlns:p14="http://schemas.microsoft.com/office/powerpoint/2010/main" val="31522558"/>
              </p:ext>
            </p:extLst>
          </p:nvPr>
        </p:nvGraphicFramePr>
        <p:xfrm>
          <a:off x="4724400" y="209552"/>
          <a:ext cx="3911600" cy="2133597"/>
        </p:xfrm>
        <a:graphic>
          <a:graphicData uri="http://schemas.openxmlformats.org/drawingml/2006/table">
            <a:tbl>
              <a:tblPr>
                <a:tableStyleId>{110CFD20-BFB7-444F-882B-EF83A00F6E78}</a:tableStyleId>
              </a:tblPr>
              <a:tblGrid>
                <a:gridCol w="3911600"/>
              </a:tblGrid>
              <a:tr h="560242">
                <a:tc>
                  <a:txBody>
                    <a:bodyPr/>
                    <a:lstStyle/>
                    <a:p>
                      <a:pPr algn="just" fontAlgn="ctr"/>
                      <a:r>
                        <a:rPr lang="vi-VN" sz="1200" b="1" u="none" strike="noStrike" dirty="0">
                          <a:effectLst/>
                          <a:latin typeface="Times New Roman" pitchFamily="18" charset="0"/>
                          <a:cs typeface="Times New Roman" pitchFamily="18" charset="0"/>
                        </a:rPr>
                        <a:t>Chương 7: Pha chế và phục vụ cocktail theo phương pháp rót trực tiếp (Direct) và tạo tầng (Layer - Floater)</a:t>
                      </a:r>
                      <a:endParaRPr lang="vi-VN" sz="1200" b="1" i="0" u="none" strike="noStrike" dirty="0">
                        <a:solidFill>
                          <a:srgbClr val="000000"/>
                        </a:solidFill>
                        <a:effectLst/>
                        <a:latin typeface="Times New Roman" pitchFamily="18" charset="0"/>
                        <a:cs typeface="Times New Roman" pitchFamily="18" charset="0"/>
                      </a:endParaRPr>
                    </a:p>
                  </a:txBody>
                  <a:tcPr marL="9525" marR="9525" marT="9525" marB="0" anchor="ctr">
                    <a:solidFill>
                      <a:schemeClr val="accent1">
                        <a:lumMod val="20000"/>
                        <a:lumOff val="80000"/>
                      </a:schemeClr>
                    </a:solidFill>
                  </a:tcPr>
                </a:tc>
              </a:tr>
              <a:tr h="224765">
                <a:tc>
                  <a:txBody>
                    <a:bodyPr/>
                    <a:lstStyle/>
                    <a:p>
                      <a:pPr algn="just" fontAlgn="ctr"/>
                      <a:r>
                        <a:rPr lang="vi-VN" sz="1200" u="none" strike="noStrike">
                          <a:effectLst/>
                          <a:latin typeface="Times New Roman" pitchFamily="18" charset="0"/>
                          <a:cs typeface="Times New Roman" pitchFamily="18" charset="0"/>
                        </a:rPr>
                        <a:t>1. Phương pháp rót trực tiếp</a:t>
                      </a:r>
                      <a:endParaRPr lang="vi-VN" sz="1200" b="0" i="0" u="none" strike="noStrike">
                        <a:solidFill>
                          <a:srgbClr val="000000"/>
                        </a:solidFill>
                        <a:effectLst/>
                        <a:latin typeface="Times New Roman" pitchFamily="18" charset="0"/>
                        <a:cs typeface="Times New Roman" pitchFamily="18" charset="0"/>
                      </a:endParaRPr>
                    </a:p>
                  </a:txBody>
                  <a:tcPr marL="9525" marR="9525" marT="9525" marB="0" anchor="ctr"/>
                </a:tc>
              </a:tr>
              <a:tr h="224765">
                <a:tc>
                  <a:txBody>
                    <a:bodyPr/>
                    <a:lstStyle/>
                    <a:p>
                      <a:pPr algn="just" fontAlgn="ctr"/>
                      <a:r>
                        <a:rPr lang="de-DE" sz="1200" u="none" strike="noStrike">
                          <a:effectLst/>
                          <a:latin typeface="Times New Roman" pitchFamily="18" charset="0"/>
                          <a:cs typeface="Times New Roman" pitchFamily="18" charset="0"/>
                        </a:rPr>
                        <a:t>1.1. Pha chế và phục vụ cocktail Gin Sling</a:t>
                      </a:r>
                      <a:endParaRPr lang="de-DE" sz="1200" b="0" i="0" u="none" strike="noStrike">
                        <a:solidFill>
                          <a:srgbClr val="000000"/>
                        </a:solidFill>
                        <a:effectLst/>
                        <a:latin typeface="Times New Roman" pitchFamily="18" charset="0"/>
                        <a:cs typeface="Times New Roman" pitchFamily="18" charset="0"/>
                      </a:endParaRPr>
                    </a:p>
                  </a:txBody>
                  <a:tcPr marL="9525" marR="9525" marT="9525" marB="0" anchor="ctr"/>
                </a:tc>
              </a:tr>
              <a:tr h="224765">
                <a:tc>
                  <a:txBody>
                    <a:bodyPr/>
                    <a:lstStyle/>
                    <a:p>
                      <a:pPr algn="just" fontAlgn="ctr"/>
                      <a:r>
                        <a:rPr lang="de-DE" sz="1200" u="none" strike="noStrike" dirty="0">
                          <a:effectLst/>
                          <a:latin typeface="Times New Roman" pitchFamily="18" charset="0"/>
                          <a:cs typeface="Times New Roman" pitchFamily="18" charset="0"/>
                        </a:rPr>
                        <a:t>1.2. Pha chế và phục vụ cocktail Blood Mary</a:t>
                      </a:r>
                      <a:endParaRPr lang="de-DE"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24765">
                <a:tc>
                  <a:txBody>
                    <a:bodyPr/>
                    <a:lstStyle/>
                    <a:p>
                      <a:pPr algn="just" fontAlgn="ctr"/>
                      <a:r>
                        <a:rPr lang="de-DE" sz="1200" u="none" strike="noStrike" dirty="0">
                          <a:effectLst/>
                          <a:latin typeface="Times New Roman" pitchFamily="18" charset="0"/>
                          <a:cs typeface="Times New Roman" pitchFamily="18" charset="0"/>
                        </a:rPr>
                        <a:t>1.3. Pha chế và phục vụ cocktail Side car</a:t>
                      </a:r>
                      <a:endParaRPr lang="de-DE"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24765">
                <a:tc>
                  <a:txBody>
                    <a:bodyPr/>
                    <a:lstStyle/>
                    <a:p>
                      <a:pPr algn="just" fontAlgn="ctr"/>
                      <a:r>
                        <a:rPr lang="de-DE" sz="1200" u="none" strike="noStrike" dirty="0">
                          <a:effectLst/>
                          <a:latin typeface="Times New Roman" pitchFamily="18" charset="0"/>
                          <a:cs typeface="Times New Roman" pitchFamily="18" charset="0"/>
                        </a:rPr>
                        <a:t>1.4. Pha chế và phục vụ cocktail Black Russian</a:t>
                      </a:r>
                      <a:endParaRPr lang="de-DE"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24765">
                <a:tc>
                  <a:txBody>
                    <a:bodyPr/>
                    <a:lstStyle/>
                    <a:p>
                      <a:pPr algn="just" fontAlgn="ctr"/>
                      <a:r>
                        <a:rPr lang="vi-VN" sz="1200" u="none" strike="noStrike" dirty="0">
                          <a:effectLst/>
                          <a:latin typeface="Times New Roman" pitchFamily="18" charset="0"/>
                          <a:cs typeface="Times New Roman" pitchFamily="18" charset="0"/>
                        </a:rPr>
                        <a:t>2. Phương pháp tạo tầng</a:t>
                      </a:r>
                      <a:endParaRPr lang="vi-VN"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24765">
                <a:tc>
                  <a:txBody>
                    <a:bodyPr/>
                    <a:lstStyle/>
                    <a:p>
                      <a:pPr algn="just" fontAlgn="ctr"/>
                      <a:r>
                        <a:rPr lang="en-US" sz="1200" u="none" strike="noStrike" dirty="0">
                          <a:effectLst/>
                          <a:latin typeface="Times New Roman" pitchFamily="18" charset="0"/>
                          <a:cs typeface="Times New Roman" pitchFamily="18" charset="0"/>
                        </a:rPr>
                        <a:t>2.1. Pha chế và phục vụ cocktail B52</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809126697"/>
              </p:ext>
            </p:extLst>
          </p:nvPr>
        </p:nvGraphicFramePr>
        <p:xfrm>
          <a:off x="457200" y="2647950"/>
          <a:ext cx="3962400" cy="2095500"/>
        </p:xfrm>
        <a:graphic>
          <a:graphicData uri="http://schemas.openxmlformats.org/drawingml/2006/table">
            <a:tbl>
              <a:tblPr>
                <a:tableStyleId>{110CFD20-BFB7-444F-882B-EF83A00F6E78}</a:tableStyleId>
              </a:tblPr>
              <a:tblGrid>
                <a:gridCol w="3962400"/>
              </a:tblGrid>
              <a:tr h="628650">
                <a:tc>
                  <a:txBody>
                    <a:bodyPr/>
                    <a:lstStyle/>
                    <a:p>
                      <a:pPr algn="just" fontAlgn="ctr"/>
                      <a:r>
                        <a:rPr lang="vi-VN" sz="1200" b="1" u="none" strike="noStrike" dirty="0">
                          <a:effectLst/>
                          <a:latin typeface="Times New Roman" pitchFamily="18" charset="0"/>
                          <a:cs typeface="Times New Roman" pitchFamily="18" charset="0"/>
                        </a:rPr>
                        <a:t>Chương 7: Pha chế và phục vụ cocktail theo phương pháp rót trực tiếp (Direct) và tạo tầng (Layer - Floater)</a:t>
                      </a:r>
                      <a:endParaRPr lang="vi-VN" sz="1200" b="1" i="0" u="none" strike="noStrike" dirty="0">
                        <a:solidFill>
                          <a:srgbClr val="000000"/>
                        </a:solidFill>
                        <a:effectLst/>
                        <a:latin typeface="Times New Roman" pitchFamily="18" charset="0"/>
                        <a:cs typeface="Times New Roman" pitchFamily="18" charset="0"/>
                      </a:endParaRPr>
                    </a:p>
                  </a:txBody>
                  <a:tcPr marL="9525" marR="9525" marT="9525" marB="0" anchor="ctr">
                    <a:solidFill>
                      <a:schemeClr val="accent1">
                        <a:lumMod val="20000"/>
                        <a:lumOff val="80000"/>
                      </a:schemeClr>
                    </a:solidFill>
                  </a:tcPr>
                </a:tc>
              </a:tr>
              <a:tr h="209550">
                <a:tc>
                  <a:txBody>
                    <a:bodyPr/>
                    <a:lstStyle/>
                    <a:p>
                      <a:pPr algn="just" fontAlgn="ctr"/>
                      <a:r>
                        <a:rPr lang="vi-VN" sz="1200" u="none" strike="noStrike" dirty="0">
                          <a:effectLst/>
                          <a:latin typeface="Times New Roman" pitchFamily="18" charset="0"/>
                          <a:cs typeface="Times New Roman" pitchFamily="18" charset="0"/>
                        </a:rPr>
                        <a:t>1. Phương pháp rót trực tiếp</a:t>
                      </a:r>
                      <a:endParaRPr lang="vi-VN"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09550">
                <a:tc>
                  <a:txBody>
                    <a:bodyPr/>
                    <a:lstStyle/>
                    <a:p>
                      <a:pPr algn="just" fontAlgn="ctr"/>
                      <a:r>
                        <a:rPr lang="de-DE" sz="1200" u="none" strike="noStrike" dirty="0">
                          <a:effectLst/>
                          <a:latin typeface="Times New Roman" pitchFamily="18" charset="0"/>
                          <a:cs typeface="Times New Roman" pitchFamily="18" charset="0"/>
                        </a:rPr>
                        <a:t>1.1. Pha chế và phục vụ cocktail Gin Sling</a:t>
                      </a:r>
                      <a:endParaRPr lang="de-DE"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09550">
                <a:tc>
                  <a:txBody>
                    <a:bodyPr/>
                    <a:lstStyle/>
                    <a:p>
                      <a:pPr algn="just" fontAlgn="ctr"/>
                      <a:r>
                        <a:rPr lang="de-DE" sz="1200" u="none" strike="noStrike">
                          <a:effectLst/>
                          <a:latin typeface="Times New Roman" pitchFamily="18" charset="0"/>
                          <a:cs typeface="Times New Roman" pitchFamily="18" charset="0"/>
                        </a:rPr>
                        <a:t>1.2. Pha chế và phục vụ cocktail Blood Mary</a:t>
                      </a:r>
                      <a:endParaRPr lang="de-DE" sz="1200" b="0" i="0" u="none" strike="noStrike">
                        <a:solidFill>
                          <a:srgbClr val="000000"/>
                        </a:solidFill>
                        <a:effectLst/>
                        <a:latin typeface="Times New Roman" pitchFamily="18" charset="0"/>
                        <a:cs typeface="Times New Roman" pitchFamily="18" charset="0"/>
                      </a:endParaRPr>
                    </a:p>
                  </a:txBody>
                  <a:tcPr marL="9525" marR="9525" marT="9525" marB="0" anchor="ctr"/>
                </a:tc>
              </a:tr>
              <a:tr h="209550">
                <a:tc>
                  <a:txBody>
                    <a:bodyPr/>
                    <a:lstStyle/>
                    <a:p>
                      <a:pPr algn="just" fontAlgn="ctr"/>
                      <a:r>
                        <a:rPr lang="de-DE" sz="1200" u="none" strike="noStrike">
                          <a:effectLst/>
                          <a:latin typeface="Times New Roman" pitchFamily="18" charset="0"/>
                          <a:cs typeface="Times New Roman" pitchFamily="18" charset="0"/>
                        </a:rPr>
                        <a:t>1.3. Pha chế và phục vụ cocktail Side car</a:t>
                      </a:r>
                      <a:endParaRPr lang="de-DE" sz="1200" b="0" i="0" u="none" strike="noStrike">
                        <a:solidFill>
                          <a:srgbClr val="000000"/>
                        </a:solidFill>
                        <a:effectLst/>
                        <a:latin typeface="Times New Roman" pitchFamily="18" charset="0"/>
                        <a:cs typeface="Times New Roman" pitchFamily="18" charset="0"/>
                      </a:endParaRPr>
                    </a:p>
                  </a:txBody>
                  <a:tcPr marL="9525" marR="9525" marT="9525" marB="0" anchor="ctr"/>
                </a:tc>
              </a:tr>
              <a:tr h="209550">
                <a:tc>
                  <a:txBody>
                    <a:bodyPr/>
                    <a:lstStyle/>
                    <a:p>
                      <a:pPr algn="just" fontAlgn="ctr"/>
                      <a:r>
                        <a:rPr lang="de-DE" sz="1200" u="none" strike="noStrike">
                          <a:effectLst/>
                          <a:latin typeface="Times New Roman" pitchFamily="18" charset="0"/>
                          <a:cs typeface="Times New Roman" pitchFamily="18" charset="0"/>
                        </a:rPr>
                        <a:t>1.4. Pha chế và phục vụ cocktail Black Russian</a:t>
                      </a:r>
                      <a:endParaRPr lang="de-DE" sz="1200" b="0" i="0" u="none" strike="noStrike">
                        <a:solidFill>
                          <a:srgbClr val="000000"/>
                        </a:solidFill>
                        <a:effectLst/>
                        <a:latin typeface="Times New Roman" pitchFamily="18" charset="0"/>
                        <a:cs typeface="Times New Roman" pitchFamily="18" charset="0"/>
                      </a:endParaRPr>
                    </a:p>
                  </a:txBody>
                  <a:tcPr marL="9525" marR="9525" marT="9525" marB="0" anchor="ctr"/>
                </a:tc>
              </a:tr>
              <a:tr h="209550">
                <a:tc>
                  <a:txBody>
                    <a:bodyPr/>
                    <a:lstStyle/>
                    <a:p>
                      <a:pPr algn="just" fontAlgn="ctr"/>
                      <a:r>
                        <a:rPr lang="vi-VN" sz="1200" u="none" strike="noStrike">
                          <a:effectLst/>
                          <a:latin typeface="Times New Roman" pitchFamily="18" charset="0"/>
                          <a:cs typeface="Times New Roman" pitchFamily="18" charset="0"/>
                        </a:rPr>
                        <a:t>2. Phương pháp tạo tầng</a:t>
                      </a:r>
                      <a:endParaRPr lang="vi-VN" sz="1200" b="0" i="0" u="none" strike="noStrike">
                        <a:solidFill>
                          <a:srgbClr val="000000"/>
                        </a:solidFill>
                        <a:effectLst/>
                        <a:latin typeface="Times New Roman" pitchFamily="18" charset="0"/>
                        <a:cs typeface="Times New Roman" pitchFamily="18" charset="0"/>
                      </a:endParaRPr>
                    </a:p>
                  </a:txBody>
                  <a:tcPr marL="9525" marR="9525" marT="9525" marB="0" anchor="ctr"/>
                </a:tc>
              </a:tr>
              <a:tr h="209550">
                <a:tc>
                  <a:txBody>
                    <a:bodyPr/>
                    <a:lstStyle/>
                    <a:p>
                      <a:pPr algn="just" fontAlgn="ctr"/>
                      <a:r>
                        <a:rPr lang="en-US" sz="1200" u="none" strike="noStrike" dirty="0">
                          <a:effectLst/>
                          <a:latin typeface="Times New Roman" pitchFamily="18" charset="0"/>
                          <a:cs typeface="Times New Roman" pitchFamily="18" charset="0"/>
                        </a:rPr>
                        <a:t>2.1. Pha chế và phục vụ cocktail B52</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710908564"/>
              </p:ext>
            </p:extLst>
          </p:nvPr>
        </p:nvGraphicFramePr>
        <p:xfrm>
          <a:off x="4724400" y="2647950"/>
          <a:ext cx="3886200" cy="2044901"/>
        </p:xfrm>
        <a:graphic>
          <a:graphicData uri="http://schemas.openxmlformats.org/drawingml/2006/table">
            <a:tbl>
              <a:tblPr>
                <a:tableStyleId>{110CFD20-BFB7-444F-882B-EF83A00F6E78}</a:tableStyleId>
              </a:tblPr>
              <a:tblGrid>
                <a:gridCol w="3886200"/>
              </a:tblGrid>
              <a:tr h="628115">
                <a:tc>
                  <a:txBody>
                    <a:bodyPr/>
                    <a:lstStyle/>
                    <a:p>
                      <a:pPr algn="just" fontAlgn="ctr"/>
                      <a:r>
                        <a:rPr lang="de-DE" sz="1200" b="1" u="none" strike="noStrike" dirty="0">
                          <a:effectLst/>
                          <a:latin typeface="Times New Roman" pitchFamily="18" charset="0"/>
                          <a:cs typeface="Times New Roman" pitchFamily="18" charset="0"/>
                        </a:rPr>
                        <a:t>Chương 8: Kết thúc ca </a:t>
                      </a:r>
                      <a:r>
                        <a:rPr lang="de-DE" sz="1200" b="1" u="none" strike="noStrike" dirty="0" smtClean="0">
                          <a:effectLst/>
                          <a:latin typeface="Times New Roman" pitchFamily="18" charset="0"/>
                          <a:cs typeface="Times New Roman" pitchFamily="18" charset="0"/>
                        </a:rPr>
                        <a:t>làm việc tại </a:t>
                      </a:r>
                      <a:r>
                        <a:rPr lang="de-DE" sz="1200" b="1" u="none" strike="noStrike" dirty="0">
                          <a:effectLst/>
                          <a:latin typeface="Times New Roman" pitchFamily="18" charset="0"/>
                          <a:cs typeface="Times New Roman" pitchFamily="18" charset="0"/>
                        </a:rPr>
                        <a:t>quầy </a:t>
                      </a:r>
                      <a:r>
                        <a:rPr lang="de-DE" sz="1200" b="1" u="none" strike="noStrike" dirty="0" smtClean="0">
                          <a:effectLst/>
                          <a:latin typeface="Times New Roman" pitchFamily="18" charset="0"/>
                          <a:cs typeface="Times New Roman" pitchFamily="18" charset="0"/>
                        </a:rPr>
                        <a:t>bar</a:t>
                      </a:r>
                      <a:endParaRPr lang="en-US" sz="1200" b="1" i="0" u="none" strike="noStrike" dirty="0">
                        <a:solidFill>
                          <a:srgbClr val="000000"/>
                        </a:solidFill>
                        <a:effectLst/>
                        <a:latin typeface="Times New Roman" pitchFamily="18" charset="0"/>
                        <a:cs typeface="Times New Roman" pitchFamily="18" charset="0"/>
                      </a:endParaRPr>
                    </a:p>
                  </a:txBody>
                  <a:tcPr marL="9525" marR="9525" marT="9525" marB="0" anchor="ctr">
                    <a:solidFill>
                      <a:schemeClr val="accent1">
                        <a:lumMod val="20000"/>
                        <a:lumOff val="80000"/>
                      </a:schemeClr>
                    </a:solidFill>
                  </a:tcPr>
                </a:tc>
              </a:tr>
              <a:tr h="202398">
                <a:tc>
                  <a:txBody>
                    <a:bodyPr/>
                    <a:lstStyle/>
                    <a:p>
                      <a:pPr algn="just" fontAlgn="ctr"/>
                      <a:r>
                        <a:rPr lang="it-IT" sz="1200" u="none" strike="noStrike">
                          <a:effectLst/>
                          <a:latin typeface="Times New Roman" pitchFamily="18" charset="0"/>
                          <a:cs typeface="Times New Roman" pitchFamily="18" charset="0"/>
                        </a:rPr>
                        <a:t>1. Kết thúc ca</a:t>
                      </a:r>
                      <a:endParaRPr lang="en-US" sz="1200" b="0" i="0" u="none" strike="noStrike">
                        <a:solidFill>
                          <a:srgbClr val="000000"/>
                        </a:solidFill>
                        <a:effectLst/>
                        <a:latin typeface="Times New Roman" pitchFamily="18" charset="0"/>
                        <a:cs typeface="Times New Roman" pitchFamily="18" charset="0"/>
                      </a:endParaRPr>
                    </a:p>
                  </a:txBody>
                  <a:tcPr marL="9525" marR="9525" marT="9525" marB="0" anchor="ctr"/>
                </a:tc>
              </a:tr>
              <a:tr h="202398">
                <a:tc>
                  <a:txBody>
                    <a:bodyPr/>
                    <a:lstStyle/>
                    <a:p>
                      <a:pPr algn="just" fontAlgn="ctr"/>
                      <a:r>
                        <a:rPr lang="it-IT" sz="1200" u="none" strike="noStrike" dirty="0">
                          <a:effectLst/>
                          <a:latin typeface="Times New Roman" pitchFamily="18" charset="0"/>
                          <a:cs typeface="Times New Roman" pitchFamily="18" charset="0"/>
                        </a:rPr>
                        <a:t>1.1. Thu dọn vệ sinh và cất trữ dụng cụ</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02398">
                <a:tc>
                  <a:txBody>
                    <a:bodyPr/>
                    <a:lstStyle/>
                    <a:p>
                      <a:pPr algn="just" fontAlgn="ctr"/>
                      <a:r>
                        <a:rPr lang="it-IT" sz="1200" u="none" strike="noStrike" dirty="0">
                          <a:effectLst/>
                          <a:latin typeface="Times New Roman" pitchFamily="18" charset="0"/>
                          <a:cs typeface="Times New Roman" pitchFamily="18" charset="0"/>
                        </a:rPr>
                        <a:t>1.2. Lập các báo cáo </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02398">
                <a:tc>
                  <a:txBody>
                    <a:bodyPr/>
                    <a:lstStyle/>
                    <a:p>
                      <a:pPr algn="just" fontAlgn="ctr"/>
                      <a:r>
                        <a:rPr lang="it-IT" sz="1200" u="none" strike="noStrike">
                          <a:effectLst/>
                          <a:latin typeface="Times New Roman" pitchFamily="18" charset="0"/>
                          <a:cs typeface="Times New Roman" pitchFamily="18" charset="0"/>
                        </a:rPr>
                        <a:t>1.3. Tổng hợp thông tin về công việc </a:t>
                      </a:r>
                      <a:endParaRPr lang="en-US" sz="1200" b="0" i="0" u="none" strike="noStrike">
                        <a:solidFill>
                          <a:srgbClr val="000000"/>
                        </a:solidFill>
                        <a:effectLst/>
                        <a:latin typeface="Times New Roman" pitchFamily="18" charset="0"/>
                        <a:cs typeface="Times New Roman" pitchFamily="18" charset="0"/>
                      </a:endParaRPr>
                    </a:p>
                  </a:txBody>
                  <a:tcPr marL="9525" marR="9525" marT="9525" marB="0" anchor="ctr"/>
                </a:tc>
              </a:tr>
              <a:tr h="202398">
                <a:tc>
                  <a:txBody>
                    <a:bodyPr/>
                    <a:lstStyle/>
                    <a:p>
                      <a:pPr algn="just" fontAlgn="ctr"/>
                      <a:r>
                        <a:rPr lang="it-IT" sz="1200" u="none" strike="noStrike" dirty="0">
                          <a:effectLst/>
                          <a:latin typeface="Times New Roman" pitchFamily="18" charset="0"/>
                          <a:cs typeface="Times New Roman" pitchFamily="18" charset="0"/>
                        </a:rPr>
                        <a:t>2. Bàn giao ca</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202398">
                <a:tc>
                  <a:txBody>
                    <a:bodyPr/>
                    <a:lstStyle/>
                    <a:p>
                      <a:pPr algn="just" fontAlgn="ctr"/>
                      <a:r>
                        <a:rPr lang="it-IT" sz="1200" u="none" strike="noStrike">
                          <a:effectLst/>
                          <a:latin typeface="Times New Roman" pitchFamily="18" charset="0"/>
                          <a:cs typeface="Times New Roman" pitchFamily="18" charset="0"/>
                        </a:rPr>
                        <a:t>2.1. Ghi sổ và bàn giao các công việc</a:t>
                      </a:r>
                      <a:endParaRPr lang="en-US" sz="1200" b="0" i="0" u="none" strike="noStrike">
                        <a:solidFill>
                          <a:srgbClr val="000000"/>
                        </a:solidFill>
                        <a:effectLst/>
                        <a:latin typeface="Times New Roman" pitchFamily="18" charset="0"/>
                        <a:cs typeface="Times New Roman" pitchFamily="18" charset="0"/>
                      </a:endParaRPr>
                    </a:p>
                  </a:txBody>
                  <a:tcPr marL="9525" marR="9525" marT="9525" marB="0" anchor="ctr"/>
                </a:tc>
              </a:tr>
              <a:tr h="202398">
                <a:tc>
                  <a:txBody>
                    <a:bodyPr/>
                    <a:lstStyle/>
                    <a:p>
                      <a:pPr algn="just" fontAlgn="ctr"/>
                      <a:r>
                        <a:rPr lang="it-IT" sz="1200" u="none" strike="noStrike" dirty="0">
                          <a:effectLst/>
                          <a:latin typeface="Times New Roman" pitchFamily="18" charset="0"/>
                          <a:cs typeface="Times New Roman" pitchFamily="18" charset="0"/>
                        </a:rPr>
                        <a:t>2.2. Ký nhận </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967602123"/>
              </p:ext>
            </p:extLst>
          </p:nvPr>
        </p:nvGraphicFramePr>
        <p:xfrm>
          <a:off x="422564" y="236220"/>
          <a:ext cx="3997036" cy="2106930"/>
        </p:xfrm>
        <a:graphic>
          <a:graphicData uri="http://schemas.openxmlformats.org/drawingml/2006/table">
            <a:tbl>
              <a:tblPr>
                <a:tableStyleId>{110CFD20-BFB7-444F-882B-EF83A00F6E78}</a:tableStyleId>
              </a:tblPr>
              <a:tblGrid>
                <a:gridCol w="3997036"/>
              </a:tblGrid>
              <a:tr h="345297">
                <a:tc>
                  <a:txBody>
                    <a:bodyPr/>
                    <a:lstStyle/>
                    <a:p>
                      <a:pPr algn="just" fontAlgn="ctr"/>
                      <a:r>
                        <a:rPr lang="vi-VN" sz="1200" b="1" u="none" strike="noStrike" dirty="0">
                          <a:effectLst/>
                          <a:latin typeface="Times New Roman" pitchFamily="18" charset="0"/>
                          <a:cs typeface="Times New Roman" pitchFamily="18" charset="0"/>
                        </a:rPr>
                        <a:t>Chương 6: Pha chế và phục vụ cocktail theo phương pháp khuấy (Stir) và dầm</a:t>
                      </a:r>
                      <a:endParaRPr lang="vi-VN" sz="1200" b="1" i="0" u="none" strike="noStrike" dirty="0">
                        <a:solidFill>
                          <a:srgbClr val="000000"/>
                        </a:solidFill>
                        <a:effectLst/>
                        <a:latin typeface="Times New Roman" pitchFamily="18" charset="0"/>
                        <a:cs typeface="Times New Roman" pitchFamily="18" charset="0"/>
                      </a:endParaRPr>
                    </a:p>
                  </a:txBody>
                  <a:tcPr marL="9525" marR="9525" marT="9525" marB="0" anchor="ctr">
                    <a:solidFill>
                      <a:schemeClr val="accent1">
                        <a:lumMod val="20000"/>
                        <a:lumOff val="80000"/>
                      </a:schemeClr>
                    </a:solidFill>
                  </a:tcPr>
                </a:tc>
              </a:tr>
              <a:tr h="177030">
                <a:tc>
                  <a:txBody>
                    <a:bodyPr/>
                    <a:lstStyle/>
                    <a:p>
                      <a:pPr algn="just" fontAlgn="ctr"/>
                      <a:r>
                        <a:rPr lang="vi-VN" sz="1200" u="none" strike="noStrike">
                          <a:effectLst/>
                          <a:latin typeface="Times New Roman" pitchFamily="18" charset="0"/>
                          <a:cs typeface="Times New Roman" pitchFamily="18" charset="0"/>
                        </a:rPr>
                        <a:t>1. Phương pháp khuấy</a:t>
                      </a:r>
                      <a:endParaRPr lang="vi-VN" sz="1200" b="0" i="0" u="none" strike="noStrike">
                        <a:solidFill>
                          <a:srgbClr val="000000"/>
                        </a:solidFill>
                        <a:effectLst/>
                        <a:latin typeface="Times New Roman" pitchFamily="18" charset="0"/>
                        <a:cs typeface="Times New Roman" pitchFamily="18" charset="0"/>
                      </a:endParaRPr>
                    </a:p>
                  </a:txBody>
                  <a:tcPr marL="9525" marR="9525" marT="9525" marB="0" anchor="ctr"/>
                </a:tc>
              </a:tr>
              <a:tr h="177030">
                <a:tc>
                  <a:txBody>
                    <a:bodyPr/>
                    <a:lstStyle/>
                    <a:p>
                      <a:pPr algn="just" fontAlgn="ctr"/>
                      <a:r>
                        <a:rPr lang="vi-VN" sz="1200" u="none" strike="noStrike">
                          <a:effectLst/>
                          <a:latin typeface="Times New Roman" pitchFamily="18" charset="0"/>
                          <a:cs typeface="Times New Roman" pitchFamily="18" charset="0"/>
                        </a:rPr>
                        <a:t>2. Pha chế và phục vụ cocktail theo phương pháp khuấy</a:t>
                      </a:r>
                      <a:endParaRPr lang="vi-VN" sz="1200" b="0" i="0" u="none" strike="noStrike">
                        <a:solidFill>
                          <a:srgbClr val="000000"/>
                        </a:solidFill>
                        <a:effectLst/>
                        <a:latin typeface="Times New Roman" pitchFamily="18" charset="0"/>
                        <a:cs typeface="Times New Roman" pitchFamily="18" charset="0"/>
                      </a:endParaRPr>
                    </a:p>
                  </a:txBody>
                  <a:tcPr marL="9525" marR="9525" marT="9525" marB="0" anchor="ctr"/>
                </a:tc>
              </a:tr>
              <a:tr h="177030">
                <a:tc>
                  <a:txBody>
                    <a:bodyPr/>
                    <a:lstStyle/>
                    <a:p>
                      <a:pPr algn="just" fontAlgn="ctr"/>
                      <a:r>
                        <a:rPr lang="de-DE" sz="1200" u="none" strike="noStrike">
                          <a:effectLst/>
                          <a:latin typeface="Times New Roman" pitchFamily="18" charset="0"/>
                          <a:cs typeface="Times New Roman" pitchFamily="18" charset="0"/>
                        </a:rPr>
                        <a:t>2.1. Pha chế và phục vụ cocktail Dry Martini</a:t>
                      </a:r>
                      <a:endParaRPr lang="de-DE" sz="1200" b="0" i="0" u="none" strike="noStrike">
                        <a:solidFill>
                          <a:srgbClr val="000000"/>
                        </a:solidFill>
                        <a:effectLst/>
                        <a:latin typeface="Times New Roman" pitchFamily="18" charset="0"/>
                        <a:cs typeface="Times New Roman" pitchFamily="18" charset="0"/>
                      </a:endParaRPr>
                    </a:p>
                  </a:txBody>
                  <a:tcPr marL="9525" marR="9525" marT="9525" marB="0" anchor="ctr"/>
                </a:tc>
              </a:tr>
              <a:tr h="177030">
                <a:tc>
                  <a:txBody>
                    <a:bodyPr/>
                    <a:lstStyle/>
                    <a:p>
                      <a:pPr algn="just" fontAlgn="ctr"/>
                      <a:r>
                        <a:rPr lang="de-DE" sz="1200" u="none" strike="noStrike">
                          <a:effectLst/>
                          <a:latin typeface="Times New Roman" pitchFamily="18" charset="0"/>
                          <a:cs typeface="Times New Roman" pitchFamily="18" charset="0"/>
                        </a:rPr>
                        <a:t>2.2. Pha chế và phục vụ cocktail Alaska</a:t>
                      </a:r>
                      <a:endParaRPr lang="de-DE" sz="1200" b="0" i="0" u="none" strike="noStrike">
                        <a:solidFill>
                          <a:srgbClr val="000000"/>
                        </a:solidFill>
                        <a:effectLst/>
                        <a:latin typeface="Times New Roman" pitchFamily="18" charset="0"/>
                        <a:cs typeface="Times New Roman" pitchFamily="18" charset="0"/>
                      </a:endParaRPr>
                    </a:p>
                  </a:txBody>
                  <a:tcPr marL="9525" marR="9525" marT="9525" marB="0" anchor="ctr"/>
                </a:tc>
              </a:tr>
              <a:tr h="177030">
                <a:tc>
                  <a:txBody>
                    <a:bodyPr/>
                    <a:lstStyle/>
                    <a:p>
                      <a:pPr algn="just" fontAlgn="ctr"/>
                      <a:r>
                        <a:rPr lang="fr-FR" sz="1200" u="none" strike="noStrike" dirty="0">
                          <a:effectLst/>
                          <a:latin typeface="Times New Roman" pitchFamily="18" charset="0"/>
                          <a:cs typeface="Times New Roman" pitchFamily="18" charset="0"/>
                        </a:rPr>
                        <a:t>2.3. Pha chế và phục vụ cocktail </a:t>
                      </a:r>
                      <a:r>
                        <a:rPr lang="fr-FR" sz="1200" u="none" strike="noStrike" dirty="0" err="1">
                          <a:effectLst/>
                          <a:latin typeface="Times New Roman" pitchFamily="18" charset="0"/>
                          <a:cs typeface="Times New Roman" pitchFamily="18" charset="0"/>
                        </a:rPr>
                        <a:t>Manhatan</a:t>
                      </a:r>
                      <a:endParaRPr lang="fr-FR"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r h="177030">
                <a:tc>
                  <a:txBody>
                    <a:bodyPr/>
                    <a:lstStyle/>
                    <a:p>
                      <a:pPr algn="just" fontAlgn="ctr"/>
                      <a:r>
                        <a:rPr lang="vi-VN" sz="1200" u="none" strike="noStrike">
                          <a:effectLst/>
                          <a:latin typeface="Times New Roman" pitchFamily="18" charset="0"/>
                          <a:cs typeface="Times New Roman" pitchFamily="18" charset="0"/>
                        </a:rPr>
                        <a:t>3. Phương pháp dầm</a:t>
                      </a:r>
                      <a:endParaRPr lang="vi-VN" sz="1200" b="0" i="0" u="none" strike="noStrike">
                        <a:solidFill>
                          <a:srgbClr val="000000"/>
                        </a:solidFill>
                        <a:effectLst/>
                        <a:latin typeface="Times New Roman" pitchFamily="18" charset="0"/>
                        <a:cs typeface="Times New Roman" pitchFamily="18" charset="0"/>
                      </a:endParaRPr>
                    </a:p>
                  </a:txBody>
                  <a:tcPr marL="9525" marR="9525" marT="9525" marB="0" anchor="ctr"/>
                </a:tc>
              </a:tr>
              <a:tr h="177030">
                <a:tc>
                  <a:txBody>
                    <a:bodyPr/>
                    <a:lstStyle/>
                    <a:p>
                      <a:pPr algn="just" fontAlgn="ctr"/>
                      <a:r>
                        <a:rPr lang="vi-VN" sz="1200" u="none" strike="noStrike">
                          <a:effectLst/>
                          <a:latin typeface="Times New Roman" pitchFamily="18" charset="0"/>
                          <a:cs typeface="Times New Roman" pitchFamily="18" charset="0"/>
                        </a:rPr>
                        <a:t>4. Pha chế và phục vụ cocktail theo phương pháp dầm</a:t>
                      </a:r>
                      <a:endParaRPr lang="vi-VN" sz="1200" b="0" i="0" u="none" strike="noStrike">
                        <a:solidFill>
                          <a:srgbClr val="000000"/>
                        </a:solidFill>
                        <a:effectLst/>
                        <a:latin typeface="Times New Roman" pitchFamily="18" charset="0"/>
                        <a:cs typeface="Times New Roman" pitchFamily="18" charset="0"/>
                      </a:endParaRPr>
                    </a:p>
                  </a:txBody>
                  <a:tcPr marL="9525" marR="9525" marT="9525" marB="0" anchor="ctr"/>
                </a:tc>
              </a:tr>
              <a:tr h="177030">
                <a:tc>
                  <a:txBody>
                    <a:bodyPr/>
                    <a:lstStyle/>
                    <a:p>
                      <a:pPr algn="just" fontAlgn="ctr"/>
                      <a:r>
                        <a:rPr lang="de-DE" sz="1200" u="none" strike="noStrike">
                          <a:effectLst/>
                          <a:latin typeface="Times New Roman" pitchFamily="18" charset="0"/>
                          <a:cs typeface="Times New Roman" pitchFamily="18" charset="0"/>
                        </a:rPr>
                        <a:t>41. Pha chế và phục vụ cocktail Mojito</a:t>
                      </a:r>
                      <a:endParaRPr lang="de-DE" sz="1200" b="0" i="0" u="none" strike="noStrike">
                        <a:solidFill>
                          <a:srgbClr val="000000"/>
                        </a:solidFill>
                        <a:effectLst/>
                        <a:latin typeface="Times New Roman" pitchFamily="18" charset="0"/>
                        <a:cs typeface="Times New Roman" pitchFamily="18" charset="0"/>
                      </a:endParaRPr>
                    </a:p>
                  </a:txBody>
                  <a:tcPr marL="9525" marR="9525" marT="9525" marB="0" anchor="ctr"/>
                </a:tc>
              </a:tr>
              <a:tr h="177030">
                <a:tc>
                  <a:txBody>
                    <a:bodyPr/>
                    <a:lstStyle/>
                    <a:p>
                      <a:pPr algn="just" fontAlgn="ctr"/>
                      <a:r>
                        <a:rPr lang="de-DE" sz="1200" u="none" strike="noStrike" dirty="0">
                          <a:effectLst/>
                          <a:latin typeface="Times New Roman" pitchFamily="18" charset="0"/>
                          <a:cs typeface="Times New Roman" pitchFamily="18" charset="0"/>
                        </a:rPr>
                        <a:t>4.2. Pha chế và phục vụ cocktail Strawberry Mint Gin</a:t>
                      </a:r>
                      <a:endParaRPr lang="de-DE" sz="1200" b="0" i="0" u="none" strike="noStrike" dirty="0">
                        <a:solidFill>
                          <a:srgbClr val="000000"/>
                        </a:solidFill>
                        <a:effectLst/>
                        <a:latin typeface="Times New Roman" pitchFamily="18" charset="0"/>
                        <a:cs typeface="Times New Roman" pitchFamily="18" charset="0"/>
                      </a:endParaRPr>
                    </a:p>
                  </a:txBody>
                  <a:tcPr marL="9525" marR="9525" marT="9525" marB="0" anchor="ctr"/>
                </a:tc>
              </a:tr>
            </a:tbl>
          </a:graphicData>
        </a:graphic>
      </p:graphicFrame>
    </p:spTree>
    <p:extLst>
      <p:ext uri="{BB962C8B-B14F-4D97-AF65-F5344CB8AC3E}">
        <p14:creationId xmlns:p14="http://schemas.microsoft.com/office/powerpoint/2010/main" val="16737221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85750"/>
            <a:ext cx="6001575" cy="443500"/>
          </a:xfrm>
        </p:spPr>
        <p:txBody>
          <a:bodyPr/>
          <a:lstStyle/>
          <a:p>
            <a:r>
              <a:rPr lang="de-DE" sz="4000" b="1" dirty="0">
                <a:solidFill>
                  <a:srgbClr val="002060"/>
                </a:solidFill>
                <a:latin typeface="Times New Roman" pitchFamily="18" charset="0"/>
                <a:ea typeface="Arial"/>
                <a:cs typeface="Times New Roman" pitchFamily="18" charset="0"/>
                <a:sym typeface="Arial"/>
              </a:rPr>
              <a:t>Phương pháp dạy và học</a:t>
            </a:r>
            <a:endParaRPr lang="en-US" sz="4000" b="1" dirty="0">
              <a:solidFill>
                <a:srgbClr val="002060"/>
              </a:solidFill>
              <a:latin typeface="Times New Roman" pitchFamily="18" charset="0"/>
              <a:ea typeface="Arial"/>
              <a:cs typeface="Times New Roman" pitchFamily="18" charset="0"/>
              <a:sym typeface="Arial"/>
            </a:endParaRPr>
          </a:p>
        </p:txBody>
      </p:sp>
      <p:sp>
        <p:nvSpPr>
          <p:cNvPr id="3" name="Text Placeholder 2"/>
          <p:cNvSpPr>
            <a:spLocks noGrp="1"/>
          </p:cNvSpPr>
          <p:nvPr>
            <p:ph type="body" idx="1"/>
          </p:nvPr>
        </p:nvSpPr>
        <p:spPr>
          <a:xfrm>
            <a:off x="2209801" y="2266950"/>
            <a:ext cx="3124200" cy="2667000"/>
          </a:xfrm>
          <a:solidFill>
            <a:srgbClr val="FFFF00"/>
          </a:solidFill>
        </p:spPr>
        <p:txBody>
          <a:bodyPr/>
          <a:lstStyle/>
          <a:p>
            <a:pPr marL="114300" indent="0">
              <a:buNone/>
            </a:pPr>
            <a:r>
              <a:rPr lang="de-DE" dirty="0" smtClean="0">
                <a:solidFill>
                  <a:srgbClr val="FF0000"/>
                </a:solidFill>
              </a:rPr>
              <a:t> </a:t>
            </a:r>
            <a:r>
              <a:rPr lang="de-DE" b="1" dirty="0">
                <a:solidFill>
                  <a:srgbClr val="FF0000"/>
                </a:solidFill>
                <a:latin typeface="Times New Roman" pitchFamily="18" charset="0"/>
                <a:cs typeface="Times New Roman" pitchFamily="18" charset="0"/>
              </a:rPr>
              <a:t>Đối với giáo viên</a:t>
            </a:r>
            <a:endParaRPr lang="en-US" b="1" dirty="0">
              <a:solidFill>
                <a:srgbClr val="FF0000"/>
              </a:solidFill>
              <a:latin typeface="Times New Roman" pitchFamily="18" charset="0"/>
              <a:cs typeface="Times New Roman" pitchFamily="18" charset="0"/>
            </a:endParaRPr>
          </a:p>
          <a:p>
            <a:pPr marL="114300" indent="-114300">
              <a:buFont typeface="Wingdings" pitchFamily="2" charset="2"/>
              <a:buChar char="§"/>
            </a:pPr>
            <a:r>
              <a:rPr lang="vi-VN" sz="1200" b="1" dirty="0">
                <a:solidFill>
                  <a:srgbClr val="002060"/>
                </a:solidFill>
                <a:latin typeface="Times New Roman" pitchFamily="18" charset="0"/>
                <a:cs typeface="Times New Roman" pitchFamily="18" charset="0"/>
              </a:rPr>
              <a:t>Có chương trình đào tạo môn học, đề cương chi tiết môn học, giáo trình, Chương giảng chi </a:t>
            </a:r>
            <a:r>
              <a:rPr lang="vi-VN" sz="1200" b="1" dirty="0" smtClean="0">
                <a:solidFill>
                  <a:srgbClr val="002060"/>
                </a:solidFill>
                <a:latin typeface="Times New Roman" pitchFamily="18" charset="0"/>
                <a:cs typeface="Times New Roman" pitchFamily="18" charset="0"/>
              </a:rPr>
              <a:t>tiết</a:t>
            </a:r>
            <a:endParaRPr lang="en-US" sz="1200" b="1" dirty="0" smtClean="0">
              <a:solidFill>
                <a:srgbClr val="002060"/>
              </a:solidFill>
              <a:latin typeface="Times New Roman" pitchFamily="18" charset="0"/>
              <a:cs typeface="Times New Roman" pitchFamily="18" charset="0"/>
            </a:endParaRPr>
          </a:p>
          <a:p>
            <a:pPr marL="114300" indent="-114300">
              <a:buFont typeface="Wingdings" pitchFamily="2" charset="2"/>
              <a:buChar char="§"/>
            </a:pPr>
            <a:r>
              <a:rPr lang="vi-VN" sz="1200" b="1" dirty="0" smtClean="0">
                <a:solidFill>
                  <a:srgbClr val="002060"/>
                </a:solidFill>
                <a:latin typeface="Times New Roman" pitchFamily="18" charset="0"/>
                <a:cs typeface="Times New Roman" pitchFamily="18" charset="0"/>
              </a:rPr>
              <a:t>Chuẩn </a:t>
            </a:r>
            <a:r>
              <a:rPr lang="vi-VN" sz="1200" b="1" dirty="0">
                <a:solidFill>
                  <a:srgbClr val="002060"/>
                </a:solidFill>
                <a:latin typeface="Times New Roman" pitchFamily="18" charset="0"/>
                <a:cs typeface="Times New Roman" pitchFamily="18" charset="0"/>
              </a:rPr>
              <a:t>bị đầy đủ, sẵn sàng các trang thiết bị, dụng cụ trước buổi học</a:t>
            </a:r>
          </a:p>
          <a:p>
            <a:pPr marL="114300" indent="-114300">
              <a:buFont typeface="Wingdings" pitchFamily="2" charset="2"/>
              <a:buChar char="§"/>
            </a:pPr>
            <a:r>
              <a:rPr lang="vi-VN" sz="1200" b="1" dirty="0" smtClean="0">
                <a:solidFill>
                  <a:srgbClr val="002060"/>
                </a:solidFill>
                <a:latin typeface="Times New Roman" pitchFamily="18" charset="0"/>
                <a:cs typeface="Times New Roman" pitchFamily="18" charset="0"/>
              </a:rPr>
              <a:t>Thường </a:t>
            </a:r>
            <a:r>
              <a:rPr lang="vi-VN" sz="1200" b="1" dirty="0">
                <a:solidFill>
                  <a:srgbClr val="002060"/>
                </a:solidFill>
                <a:latin typeface="Times New Roman" pitchFamily="18" charset="0"/>
                <a:cs typeface="Times New Roman" pitchFamily="18" charset="0"/>
              </a:rPr>
              <a:t>xuyên đọc các các tài liệu tham khảo, cập nhật kỹ năng  và các thông tin có liên </a:t>
            </a:r>
            <a:r>
              <a:rPr lang="vi-VN" sz="1200" b="1" dirty="0" smtClean="0">
                <a:solidFill>
                  <a:srgbClr val="002060"/>
                </a:solidFill>
                <a:latin typeface="Times New Roman" pitchFamily="18" charset="0"/>
                <a:cs typeface="Times New Roman" pitchFamily="18" charset="0"/>
              </a:rPr>
              <a:t>quan</a:t>
            </a:r>
            <a:endParaRPr lang="en-US" sz="1200" b="1" dirty="0" smtClean="0">
              <a:solidFill>
                <a:srgbClr val="002060"/>
              </a:solidFill>
              <a:latin typeface="Times New Roman" pitchFamily="18" charset="0"/>
              <a:cs typeface="Times New Roman" pitchFamily="18" charset="0"/>
            </a:endParaRPr>
          </a:p>
          <a:p>
            <a:pPr marL="114300" indent="-114300">
              <a:buFont typeface="Wingdings" pitchFamily="2" charset="2"/>
              <a:buChar char="§"/>
            </a:pPr>
            <a:r>
              <a:rPr lang="vi-VN" sz="1200" b="1" dirty="0" smtClean="0">
                <a:solidFill>
                  <a:srgbClr val="002060"/>
                </a:solidFill>
                <a:latin typeface="Times New Roman" pitchFamily="18" charset="0"/>
                <a:cs typeface="Times New Roman" pitchFamily="18" charset="0"/>
              </a:rPr>
              <a:t>Tâm </a:t>
            </a:r>
            <a:r>
              <a:rPr lang="vi-VN" sz="1200" b="1" dirty="0">
                <a:solidFill>
                  <a:srgbClr val="002060"/>
                </a:solidFill>
                <a:latin typeface="Times New Roman" pitchFamily="18" charset="0"/>
                <a:cs typeface="Times New Roman" pitchFamily="18" charset="0"/>
              </a:rPr>
              <a:t>huyết  nghiệp, sáng tạo, có trách nhiệm.</a:t>
            </a:r>
          </a:p>
          <a:p>
            <a:pPr>
              <a:buFontTx/>
              <a:buChar char="-"/>
            </a:pPr>
            <a:endParaRPr lang="en-US" b="1" dirty="0">
              <a:solidFill>
                <a:srgbClr val="002060"/>
              </a:solidFill>
              <a:latin typeface="Times New Roman" pitchFamily="18" charset="0"/>
              <a:cs typeface="Times New Roman" pitchFamily="18" charset="0"/>
            </a:endParaRPr>
          </a:p>
        </p:txBody>
      </p:sp>
      <p:sp>
        <p:nvSpPr>
          <p:cNvPr id="4" name="Text Placeholder 3"/>
          <p:cNvSpPr>
            <a:spLocks noGrp="1"/>
          </p:cNvSpPr>
          <p:nvPr>
            <p:ph type="body" idx="2"/>
          </p:nvPr>
        </p:nvSpPr>
        <p:spPr>
          <a:xfrm>
            <a:off x="5715000" y="2266950"/>
            <a:ext cx="3429000" cy="2590800"/>
          </a:xfrm>
          <a:solidFill>
            <a:srgbClr val="00B0F0"/>
          </a:solidFill>
        </p:spPr>
        <p:txBody>
          <a:bodyPr/>
          <a:lstStyle/>
          <a:p>
            <a:pPr marL="114300" indent="0">
              <a:buFont typeface="Varela Round"/>
              <a:buNone/>
            </a:pPr>
            <a:r>
              <a:rPr lang="de-DE" b="1" dirty="0">
                <a:solidFill>
                  <a:srgbClr val="FFFF00"/>
                </a:solidFill>
                <a:latin typeface="Times New Roman" pitchFamily="18" charset="0"/>
                <a:cs typeface="Times New Roman" pitchFamily="18" charset="0"/>
              </a:rPr>
              <a:t>Đối với sinh viên</a:t>
            </a:r>
            <a:endParaRPr lang="en-US" b="1" dirty="0">
              <a:solidFill>
                <a:srgbClr val="FFFF00"/>
              </a:solidFill>
              <a:latin typeface="Times New Roman" pitchFamily="18" charset="0"/>
              <a:cs typeface="Times New Roman" pitchFamily="18" charset="0"/>
            </a:endParaRPr>
          </a:p>
          <a:p>
            <a:pPr marL="176213" indent="-176213">
              <a:buFont typeface="Wingdings" pitchFamily="2" charset="2"/>
              <a:buChar char="§"/>
            </a:pPr>
            <a:r>
              <a:rPr lang="vi-VN" sz="1200" b="1" dirty="0">
                <a:solidFill>
                  <a:srgbClr val="002060"/>
                </a:solidFill>
                <a:latin typeface="Times New Roman" pitchFamily="18" charset="0"/>
                <a:cs typeface="Times New Roman" pitchFamily="18" charset="0"/>
              </a:rPr>
              <a:t>Tự học, tự tìm tài liệu có liên quan đến nội dung từng Chương, từng mục để tham khảo, chuẩn bị tốt các nội dung theo hướng dẫn của giáo viên</a:t>
            </a:r>
          </a:p>
          <a:p>
            <a:pPr marL="176213" indent="-176213">
              <a:buFont typeface="Wingdings" pitchFamily="2" charset="2"/>
              <a:buChar char="§"/>
            </a:pPr>
            <a:r>
              <a:rPr lang="vi-VN" sz="1200" b="1" dirty="0" smtClean="0">
                <a:solidFill>
                  <a:srgbClr val="002060"/>
                </a:solidFill>
                <a:latin typeface="Times New Roman" pitchFamily="18" charset="0"/>
                <a:cs typeface="Times New Roman" pitchFamily="18" charset="0"/>
              </a:rPr>
              <a:t>Được </a:t>
            </a:r>
            <a:r>
              <a:rPr lang="vi-VN" sz="1200" b="1" dirty="0">
                <a:solidFill>
                  <a:srgbClr val="002060"/>
                </a:solidFill>
                <a:latin typeface="Times New Roman" pitchFamily="18" charset="0"/>
                <a:cs typeface="Times New Roman" pitchFamily="18" charset="0"/>
              </a:rPr>
              <a:t>trang bị những kiến thức cơ bản về pha chế và phục vụ khách các loại đồ uống không cồn</a:t>
            </a:r>
          </a:p>
          <a:p>
            <a:pPr marL="176213" indent="-176213">
              <a:buFont typeface="Wingdings" pitchFamily="2" charset="2"/>
              <a:buChar char="§"/>
            </a:pPr>
            <a:r>
              <a:rPr lang="vi-VN" sz="1200" b="1" dirty="0" smtClean="0">
                <a:solidFill>
                  <a:srgbClr val="002060"/>
                </a:solidFill>
                <a:latin typeface="Times New Roman" pitchFamily="18" charset="0"/>
                <a:cs typeface="Times New Roman" pitchFamily="18" charset="0"/>
              </a:rPr>
              <a:t>Yêu </a:t>
            </a:r>
            <a:r>
              <a:rPr lang="vi-VN" sz="1200" b="1" dirty="0">
                <a:solidFill>
                  <a:srgbClr val="002060"/>
                </a:solidFill>
                <a:latin typeface="Times New Roman" pitchFamily="18" charset="0"/>
                <a:cs typeface="Times New Roman" pitchFamily="18" charset="0"/>
              </a:rPr>
              <a:t>thích  nghiệp, chăm chỉ, cầu thị, có ý thức tự giác cao trong việc tự học, chuẩn bị các ý kiến, đề xuất khi nghe giảng</a:t>
            </a:r>
          </a:p>
          <a:p>
            <a:pPr>
              <a:buFontTx/>
              <a:buChar char="-"/>
            </a:pPr>
            <a:endParaRPr lang="en-US" b="1" dirty="0">
              <a:solidFill>
                <a:schemeClr val="bg1"/>
              </a:solidFill>
              <a:latin typeface="Times New Roman" pitchFamily="18" charset="0"/>
              <a:cs typeface="Times New Roman" pitchFamily="18" charset="0"/>
            </a:endParaRPr>
          </a:p>
        </p:txBody>
      </p:sp>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6</a:t>
            </a:fld>
            <a:endParaRPr lang="en"/>
          </a:p>
        </p:txBody>
      </p:sp>
      <p:sp>
        <p:nvSpPr>
          <p:cNvPr id="7" name="Rectangle 6"/>
          <p:cNvSpPr/>
          <p:nvPr/>
        </p:nvSpPr>
        <p:spPr>
          <a:xfrm>
            <a:off x="2286000" y="798954"/>
            <a:ext cx="4572000" cy="1323439"/>
          </a:xfrm>
          <a:prstGeom prst="rect">
            <a:avLst/>
          </a:prstGeom>
        </p:spPr>
        <p:txBody>
          <a:bodyPr>
            <a:spAutoFit/>
          </a:bodyPr>
          <a:lstStyle/>
          <a:p>
            <a:r>
              <a:rPr lang="it-IT" sz="1600" b="1" i="1" dirty="0">
                <a:solidFill>
                  <a:srgbClr val="FF0000"/>
                </a:solidFill>
                <a:latin typeface="Times New Roman" pitchFamily="18" charset="0"/>
                <a:cs typeface="Times New Roman" pitchFamily="18" charset="0"/>
              </a:rPr>
              <a:t>- Phương pháp giảng dạy:</a:t>
            </a:r>
            <a:endParaRPr lang="en-US" sz="1600" b="1" dirty="0">
              <a:solidFill>
                <a:srgbClr val="FF0000"/>
              </a:solidFill>
              <a:latin typeface="Times New Roman" pitchFamily="18" charset="0"/>
              <a:cs typeface="Times New Roman" pitchFamily="18" charset="0"/>
            </a:endParaRPr>
          </a:p>
          <a:p>
            <a:r>
              <a:rPr lang="vi-VN" sz="1600" dirty="0">
                <a:latin typeface="Times New Roman" pitchFamily="18" charset="0"/>
                <a:cs typeface="Times New Roman" pitchFamily="18" charset="0"/>
              </a:rPr>
              <a:t>+ Thuyết trình, giảng giải</a:t>
            </a:r>
            <a:endParaRPr lang="en-US" sz="1600" dirty="0">
              <a:latin typeface="Times New Roman" pitchFamily="18" charset="0"/>
              <a:cs typeface="Times New Roman" pitchFamily="18" charset="0"/>
            </a:endParaRPr>
          </a:p>
          <a:p>
            <a:r>
              <a:rPr lang="vi-VN" sz="1600" dirty="0">
                <a:latin typeface="Times New Roman" pitchFamily="18" charset="0"/>
                <a:cs typeface="Times New Roman" pitchFamily="18" charset="0"/>
              </a:rPr>
              <a:t>+ Hướng dẫn tự học</a:t>
            </a:r>
            <a:endParaRPr lang="en-US" sz="1600" dirty="0">
              <a:latin typeface="Times New Roman" pitchFamily="18" charset="0"/>
              <a:cs typeface="Times New Roman" pitchFamily="18" charset="0"/>
            </a:endParaRPr>
          </a:p>
          <a:p>
            <a:r>
              <a:rPr lang="vi-VN" sz="1600" dirty="0">
                <a:latin typeface="Times New Roman" pitchFamily="18" charset="0"/>
                <a:cs typeface="Times New Roman" pitchFamily="18" charset="0"/>
              </a:rPr>
              <a:t>+ Làm mẫu, hướng dẫn thực hành</a:t>
            </a:r>
            <a:endParaRPr lang="en-US" sz="1600" dirty="0">
              <a:latin typeface="Times New Roman" pitchFamily="18" charset="0"/>
              <a:cs typeface="Times New Roman" pitchFamily="18" charset="0"/>
            </a:endParaRPr>
          </a:p>
          <a:p>
            <a:r>
              <a:rPr lang="vi-VN" sz="1600" dirty="0">
                <a:latin typeface="Times New Roman" pitchFamily="18" charset="0"/>
                <a:cs typeface="Times New Roman" pitchFamily="18" charset="0"/>
              </a:rPr>
              <a:t>+ Kiểm tra, đánh giá, nhận xét, rút kinh nghiệm</a:t>
            </a:r>
            <a:endParaRPr lang="en-US" sz="1600" dirty="0">
              <a:latin typeface="Times New Roman" pitchFamily="18" charset="0"/>
              <a:cs typeface="Times New Roman" pitchFamily="18" charset="0"/>
            </a:endParaRPr>
          </a:p>
        </p:txBody>
      </p:sp>
    </p:spTree>
    <p:extLst>
      <p:ext uri="{BB962C8B-B14F-4D97-AF65-F5344CB8AC3E}">
        <p14:creationId xmlns:p14="http://schemas.microsoft.com/office/powerpoint/2010/main" val="659012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20" name="Google Shape;220;p16"/>
          <p:cNvSpPr txBox="1"/>
          <p:nvPr/>
        </p:nvSpPr>
        <p:spPr>
          <a:xfrm>
            <a:off x="3352800" y="285750"/>
            <a:ext cx="2514600" cy="1371600"/>
          </a:xfrm>
          <a:prstGeom prst="rect">
            <a:avLst/>
          </a:prstGeom>
          <a:noFill/>
          <a:ln>
            <a:noFill/>
          </a:ln>
        </p:spPr>
        <p:txBody>
          <a:bodyPr spcFirstLastPara="1" wrap="square" lIns="91425" tIns="91425" rIns="91425" bIns="91425" anchor="b" anchorCtr="0">
            <a:noAutofit/>
          </a:bodyPr>
          <a:lstStyle/>
          <a:p>
            <a:pPr algn="ctr"/>
            <a:r>
              <a:rPr lang="vi-VN" sz="4000" b="1" dirty="0">
                <a:solidFill>
                  <a:srgbClr val="002060"/>
                </a:solidFill>
                <a:latin typeface="Times New Roman" pitchFamily="18" charset="0"/>
                <a:cs typeface="Times New Roman" pitchFamily="18" charset="0"/>
              </a:rPr>
              <a:t>Tài liệu </a:t>
            </a:r>
            <a:endParaRPr lang="en-US" sz="4000" b="1" dirty="0" smtClean="0">
              <a:solidFill>
                <a:srgbClr val="002060"/>
              </a:solidFill>
              <a:latin typeface="Times New Roman" pitchFamily="18" charset="0"/>
              <a:cs typeface="Times New Roman" pitchFamily="18" charset="0"/>
            </a:endParaRPr>
          </a:p>
          <a:p>
            <a:pPr algn="ctr"/>
            <a:r>
              <a:rPr lang="vi-VN" sz="4000" b="1" dirty="0" smtClean="0">
                <a:solidFill>
                  <a:srgbClr val="002060"/>
                </a:solidFill>
                <a:latin typeface="Times New Roman" pitchFamily="18" charset="0"/>
                <a:cs typeface="Times New Roman" pitchFamily="18" charset="0"/>
              </a:rPr>
              <a:t>tham </a:t>
            </a:r>
            <a:r>
              <a:rPr lang="vi-VN" sz="4000" b="1" dirty="0">
                <a:solidFill>
                  <a:srgbClr val="002060"/>
                </a:solidFill>
                <a:latin typeface="Times New Roman" pitchFamily="18" charset="0"/>
                <a:cs typeface="Times New Roman" pitchFamily="18" charset="0"/>
              </a:rPr>
              <a:t>khảo</a:t>
            </a:r>
            <a:endParaRPr lang="en-US" sz="4000" b="1" dirty="0">
              <a:solidFill>
                <a:srgbClr val="002060"/>
              </a:solidFill>
              <a:latin typeface="Times New Roman" pitchFamily="18" charset="0"/>
              <a:cs typeface="Times New Roman" pitchFamily="18" charset="0"/>
            </a:endParaRPr>
          </a:p>
        </p:txBody>
      </p:sp>
      <p:sp>
        <p:nvSpPr>
          <p:cNvPr id="221" name="Google Shape;221;p16"/>
          <p:cNvSpPr txBox="1">
            <a:spLocks noGrp="1"/>
          </p:cNvSpPr>
          <p:nvPr>
            <p:ph type="sldNum" idx="12"/>
          </p:nvPr>
        </p:nvSpPr>
        <p:spPr>
          <a:xfrm>
            <a:off x="4337100" y="4751625"/>
            <a:ext cx="469800" cy="391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7</a:t>
            </a:fld>
            <a:endParaRPr/>
          </a:p>
        </p:txBody>
      </p:sp>
      <p:sp>
        <p:nvSpPr>
          <p:cNvPr id="8" name="Slide Number Placeholder 4"/>
          <p:cNvSpPr txBox="1">
            <a:spLocks/>
          </p:cNvSpPr>
          <p:nvPr/>
        </p:nvSpPr>
        <p:spPr>
          <a:xfrm>
            <a:off x="7504780" y="4653400"/>
            <a:ext cx="469800" cy="3915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Font typeface="Arial"/>
              <a:buNone/>
              <a:defRPr sz="1200" b="0" i="0" u="none" strike="noStrike" cap="none">
                <a:solidFill>
                  <a:srgbClr val="A1BECC"/>
                </a:solidFill>
                <a:latin typeface="Nixie One"/>
                <a:ea typeface="Nixie One"/>
                <a:cs typeface="Nixie One"/>
                <a:sym typeface="Nixie One"/>
              </a:defRPr>
            </a:lvl1pPr>
            <a:lvl2pPr marR="0" lvl="1" algn="ctr" rtl="0">
              <a:lnSpc>
                <a:spcPct val="100000"/>
              </a:lnSpc>
              <a:spcBef>
                <a:spcPts val="0"/>
              </a:spcBef>
              <a:spcAft>
                <a:spcPts val="0"/>
              </a:spcAft>
              <a:buClr>
                <a:srgbClr val="000000"/>
              </a:buClr>
              <a:buFont typeface="Arial"/>
              <a:buNone/>
              <a:defRPr sz="1200" b="0" i="0" u="none" strike="noStrike" cap="none">
                <a:solidFill>
                  <a:srgbClr val="A1BECC"/>
                </a:solidFill>
                <a:latin typeface="Nixie One"/>
                <a:ea typeface="Nixie One"/>
                <a:cs typeface="Nixie One"/>
                <a:sym typeface="Nixie One"/>
              </a:defRPr>
            </a:lvl2pPr>
            <a:lvl3pPr marR="0" lvl="2" algn="ctr" rtl="0">
              <a:lnSpc>
                <a:spcPct val="100000"/>
              </a:lnSpc>
              <a:spcBef>
                <a:spcPts val="0"/>
              </a:spcBef>
              <a:spcAft>
                <a:spcPts val="0"/>
              </a:spcAft>
              <a:buClr>
                <a:srgbClr val="000000"/>
              </a:buClr>
              <a:buFont typeface="Arial"/>
              <a:buNone/>
              <a:defRPr sz="1200" b="0" i="0" u="none" strike="noStrike" cap="none">
                <a:solidFill>
                  <a:srgbClr val="A1BECC"/>
                </a:solidFill>
                <a:latin typeface="Nixie One"/>
                <a:ea typeface="Nixie One"/>
                <a:cs typeface="Nixie One"/>
                <a:sym typeface="Nixie One"/>
              </a:defRPr>
            </a:lvl3pPr>
            <a:lvl4pPr marR="0" lvl="3" algn="ctr" rtl="0">
              <a:lnSpc>
                <a:spcPct val="100000"/>
              </a:lnSpc>
              <a:spcBef>
                <a:spcPts val="0"/>
              </a:spcBef>
              <a:spcAft>
                <a:spcPts val="0"/>
              </a:spcAft>
              <a:buClr>
                <a:srgbClr val="000000"/>
              </a:buClr>
              <a:buFont typeface="Arial"/>
              <a:buNone/>
              <a:defRPr sz="1200" b="0" i="0" u="none" strike="noStrike" cap="none">
                <a:solidFill>
                  <a:srgbClr val="A1BECC"/>
                </a:solidFill>
                <a:latin typeface="Nixie One"/>
                <a:ea typeface="Nixie One"/>
                <a:cs typeface="Nixie One"/>
                <a:sym typeface="Nixie One"/>
              </a:defRPr>
            </a:lvl4pPr>
            <a:lvl5pPr marR="0" lvl="4" algn="ctr" rtl="0">
              <a:lnSpc>
                <a:spcPct val="100000"/>
              </a:lnSpc>
              <a:spcBef>
                <a:spcPts val="0"/>
              </a:spcBef>
              <a:spcAft>
                <a:spcPts val="0"/>
              </a:spcAft>
              <a:buClr>
                <a:srgbClr val="000000"/>
              </a:buClr>
              <a:buFont typeface="Arial"/>
              <a:buNone/>
              <a:defRPr sz="1200" b="0" i="0" u="none" strike="noStrike" cap="none">
                <a:solidFill>
                  <a:srgbClr val="A1BECC"/>
                </a:solidFill>
                <a:latin typeface="Nixie One"/>
                <a:ea typeface="Nixie One"/>
                <a:cs typeface="Nixie One"/>
                <a:sym typeface="Nixie One"/>
              </a:defRPr>
            </a:lvl5pPr>
            <a:lvl6pPr marR="0" lvl="5" algn="ctr" rtl="0">
              <a:lnSpc>
                <a:spcPct val="100000"/>
              </a:lnSpc>
              <a:spcBef>
                <a:spcPts val="0"/>
              </a:spcBef>
              <a:spcAft>
                <a:spcPts val="0"/>
              </a:spcAft>
              <a:buClr>
                <a:srgbClr val="000000"/>
              </a:buClr>
              <a:buFont typeface="Arial"/>
              <a:buNone/>
              <a:defRPr sz="1200" b="0" i="0" u="none" strike="noStrike" cap="none">
                <a:solidFill>
                  <a:srgbClr val="A1BECC"/>
                </a:solidFill>
                <a:latin typeface="Nixie One"/>
                <a:ea typeface="Nixie One"/>
                <a:cs typeface="Nixie One"/>
                <a:sym typeface="Nixie One"/>
              </a:defRPr>
            </a:lvl6pPr>
            <a:lvl7pPr marR="0" lvl="6" algn="ctr" rtl="0">
              <a:lnSpc>
                <a:spcPct val="100000"/>
              </a:lnSpc>
              <a:spcBef>
                <a:spcPts val="0"/>
              </a:spcBef>
              <a:spcAft>
                <a:spcPts val="0"/>
              </a:spcAft>
              <a:buClr>
                <a:srgbClr val="000000"/>
              </a:buClr>
              <a:buFont typeface="Arial"/>
              <a:buNone/>
              <a:defRPr sz="1200" b="0" i="0" u="none" strike="noStrike" cap="none">
                <a:solidFill>
                  <a:srgbClr val="A1BECC"/>
                </a:solidFill>
                <a:latin typeface="Nixie One"/>
                <a:ea typeface="Nixie One"/>
                <a:cs typeface="Nixie One"/>
                <a:sym typeface="Nixie One"/>
              </a:defRPr>
            </a:lvl7pPr>
            <a:lvl8pPr marR="0" lvl="7" algn="ctr" rtl="0">
              <a:lnSpc>
                <a:spcPct val="100000"/>
              </a:lnSpc>
              <a:spcBef>
                <a:spcPts val="0"/>
              </a:spcBef>
              <a:spcAft>
                <a:spcPts val="0"/>
              </a:spcAft>
              <a:buClr>
                <a:srgbClr val="000000"/>
              </a:buClr>
              <a:buFont typeface="Arial"/>
              <a:buNone/>
              <a:defRPr sz="1200" b="0" i="0" u="none" strike="noStrike" cap="none">
                <a:solidFill>
                  <a:srgbClr val="A1BECC"/>
                </a:solidFill>
                <a:latin typeface="Nixie One"/>
                <a:ea typeface="Nixie One"/>
                <a:cs typeface="Nixie One"/>
                <a:sym typeface="Nixie One"/>
              </a:defRPr>
            </a:lvl8pPr>
            <a:lvl9pPr marR="0" lvl="8" algn="ctr" rtl="0">
              <a:lnSpc>
                <a:spcPct val="100000"/>
              </a:lnSpc>
              <a:spcBef>
                <a:spcPts val="0"/>
              </a:spcBef>
              <a:spcAft>
                <a:spcPts val="0"/>
              </a:spcAft>
              <a:buClr>
                <a:srgbClr val="000000"/>
              </a:buClr>
              <a:buFont typeface="Arial"/>
              <a:buNone/>
              <a:defRPr sz="1200" b="0" i="0" u="none" strike="noStrike" cap="none">
                <a:solidFill>
                  <a:srgbClr val="A1BECC"/>
                </a:solidFill>
                <a:latin typeface="Nixie One"/>
                <a:ea typeface="Nixie One"/>
                <a:cs typeface="Nixie One"/>
                <a:sym typeface="Nixie One"/>
              </a:defRPr>
            </a:lvl9pPr>
          </a:lstStyle>
          <a:p>
            <a:pPr algn="r"/>
            <a:fld id="{00000000-1234-1234-1234-123412341234}" type="slidenum">
              <a:rPr lang="en" smtClean="0"/>
              <a:pPr algn="r"/>
              <a:t>7</a:t>
            </a:fld>
            <a:endParaRPr lang="en"/>
          </a:p>
        </p:txBody>
      </p:sp>
      <p:sp>
        <p:nvSpPr>
          <p:cNvPr id="9" name="Google Shape;218;p16"/>
          <p:cNvSpPr txBox="1">
            <a:spLocks/>
          </p:cNvSpPr>
          <p:nvPr/>
        </p:nvSpPr>
        <p:spPr>
          <a:xfrm>
            <a:off x="1833108" y="2952750"/>
            <a:ext cx="5671672" cy="15240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81000" algn="ctr" rtl="0">
              <a:lnSpc>
                <a:spcPct val="100000"/>
              </a:lnSpc>
              <a:spcBef>
                <a:spcPts val="0"/>
              </a:spcBef>
              <a:spcAft>
                <a:spcPts val="0"/>
              </a:spcAft>
              <a:buClr>
                <a:srgbClr val="A1BECC"/>
              </a:buClr>
              <a:buSzPts val="2400"/>
              <a:buFont typeface="Varela Round"/>
              <a:buNone/>
              <a:defRPr sz="2400" b="1" i="0" u="none" strike="noStrike" cap="none">
                <a:solidFill>
                  <a:srgbClr val="A1BECC"/>
                </a:solidFill>
                <a:latin typeface="Varela Round"/>
                <a:ea typeface="Varela Round"/>
                <a:cs typeface="Varela Round"/>
                <a:sym typeface="Varela Round"/>
              </a:defRPr>
            </a:lvl1pPr>
            <a:lvl2pPr marL="914400" marR="0" lvl="1" indent="-381000" algn="ctr" rtl="0">
              <a:lnSpc>
                <a:spcPct val="100000"/>
              </a:lnSpc>
              <a:spcBef>
                <a:spcPts val="0"/>
              </a:spcBef>
              <a:spcAft>
                <a:spcPts val="0"/>
              </a:spcAft>
              <a:buClr>
                <a:srgbClr val="A1BECC"/>
              </a:buClr>
              <a:buSzPts val="3000"/>
              <a:buFont typeface="Varela Round"/>
              <a:buNone/>
              <a:defRPr sz="3000" b="1" i="0" u="none" strike="noStrike" cap="none">
                <a:solidFill>
                  <a:srgbClr val="A1BECC"/>
                </a:solidFill>
                <a:latin typeface="Varela Round"/>
                <a:ea typeface="Varela Round"/>
                <a:cs typeface="Varela Round"/>
                <a:sym typeface="Varela Round"/>
              </a:defRPr>
            </a:lvl2pPr>
            <a:lvl3pPr marL="1371600" marR="0" lvl="2" indent="-381000" algn="ctr" rtl="0">
              <a:lnSpc>
                <a:spcPct val="100000"/>
              </a:lnSpc>
              <a:spcBef>
                <a:spcPts val="0"/>
              </a:spcBef>
              <a:spcAft>
                <a:spcPts val="0"/>
              </a:spcAft>
              <a:buClr>
                <a:srgbClr val="A1BECC"/>
              </a:buClr>
              <a:buSzPts val="3000"/>
              <a:buFont typeface="Varela Round"/>
              <a:buNone/>
              <a:defRPr sz="3000" b="1" i="0" u="none" strike="noStrike" cap="none">
                <a:solidFill>
                  <a:srgbClr val="A1BECC"/>
                </a:solidFill>
                <a:latin typeface="Varela Round"/>
                <a:ea typeface="Varela Round"/>
                <a:cs typeface="Varela Round"/>
                <a:sym typeface="Varela Round"/>
              </a:defRPr>
            </a:lvl3pPr>
            <a:lvl4pPr marL="1828800" marR="0" lvl="3" indent="-381000" algn="ctr" rtl="0">
              <a:lnSpc>
                <a:spcPct val="100000"/>
              </a:lnSpc>
              <a:spcBef>
                <a:spcPts val="0"/>
              </a:spcBef>
              <a:spcAft>
                <a:spcPts val="0"/>
              </a:spcAft>
              <a:buClr>
                <a:srgbClr val="A1BECC"/>
              </a:buClr>
              <a:buSzPts val="3000"/>
              <a:buFont typeface="Varela Round"/>
              <a:buNone/>
              <a:defRPr sz="3000" b="1" i="0" u="none" strike="noStrike" cap="none">
                <a:solidFill>
                  <a:srgbClr val="A1BECC"/>
                </a:solidFill>
                <a:latin typeface="Varela Round"/>
                <a:ea typeface="Varela Round"/>
                <a:cs typeface="Varela Round"/>
                <a:sym typeface="Varela Round"/>
              </a:defRPr>
            </a:lvl4pPr>
            <a:lvl5pPr marL="2286000" marR="0" lvl="4" indent="-381000" algn="ctr" rtl="0">
              <a:lnSpc>
                <a:spcPct val="100000"/>
              </a:lnSpc>
              <a:spcBef>
                <a:spcPts val="0"/>
              </a:spcBef>
              <a:spcAft>
                <a:spcPts val="0"/>
              </a:spcAft>
              <a:buClr>
                <a:srgbClr val="A1BECC"/>
              </a:buClr>
              <a:buSzPts val="3000"/>
              <a:buFont typeface="Varela Round"/>
              <a:buNone/>
              <a:defRPr sz="3000" b="1" i="0" u="none" strike="noStrike" cap="none">
                <a:solidFill>
                  <a:srgbClr val="A1BECC"/>
                </a:solidFill>
                <a:latin typeface="Varela Round"/>
                <a:ea typeface="Varela Round"/>
                <a:cs typeface="Varela Round"/>
                <a:sym typeface="Varela Round"/>
              </a:defRPr>
            </a:lvl5pPr>
            <a:lvl6pPr marL="2743200" marR="0" lvl="5" indent="-381000" algn="ctr" rtl="0">
              <a:lnSpc>
                <a:spcPct val="100000"/>
              </a:lnSpc>
              <a:spcBef>
                <a:spcPts val="0"/>
              </a:spcBef>
              <a:spcAft>
                <a:spcPts val="0"/>
              </a:spcAft>
              <a:buClr>
                <a:srgbClr val="A1BECC"/>
              </a:buClr>
              <a:buSzPts val="3000"/>
              <a:buFont typeface="Varela Round"/>
              <a:buNone/>
              <a:defRPr sz="3000" b="1" i="0" u="none" strike="noStrike" cap="none">
                <a:solidFill>
                  <a:srgbClr val="A1BECC"/>
                </a:solidFill>
                <a:latin typeface="Varela Round"/>
                <a:ea typeface="Varela Round"/>
                <a:cs typeface="Varela Round"/>
                <a:sym typeface="Varela Round"/>
              </a:defRPr>
            </a:lvl6pPr>
            <a:lvl7pPr marL="3200400" marR="0" lvl="6" indent="-381000" algn="ctr" rtl="0">
              <a:lnSpc>
                <a:spcPct val="100000"/>
              </a:lnSpc>
              <a:spcBef>
                <a:spcPts val="0"/>
              </a:spcBef>
              <a:spcAft>
                <a:spcPts val="0"/>
              </a:spcAft>
              <a:buClr>
                <a:srgbClr val="A1BECC"/>
              </a:buClr>
              <a:buSzPts val="3000"/>
              <a:buFont typeface="Varela Round"/>
              <a:buNone/>
              <a:defRPr sz="3000" b="1" i="0" u="none" strike="noStrike" cap="none">
                <a:solidFill>
                  <a:srgbClr val="A1BECC"/>
                </a:solidFill>
                <a:latin typeface="Varela Round"/>
                <a:ea typeface="Varela Round"/>
                <a:cs typeface="Varela Round"/>
                <a:sym typeface="Varela Round"/>
              </a:defRPr>
            </a:lvl7pPr>
            <a:lvl8pPr marL="3657600" marR="0" lvl="7" indent="-381000" algn="ctr" rtl="0">
              <a:lnSpc>
                <a:spcPct val="100000"/>
              </a:lnSpc>
              <a:spcBef>
                <a:spcPts val="0"/>
              </a:spcBef>
              <a:spcAft>
                <a:spcPts val="0"/>
              </a:spcAft>
              <a:buClr>
                <a:srgbClr val="A1BECC"/>
              </a:buClr>
              <a:buSzPts val="3000"/>
              <a:buFont typeface="Varela Round"/>
              <a:buNone/>
              <a:defRPr sz="3000" b="1" i="0" u="none" strike="noStrike" cap="none">
                <a:solidFill>
                  <a:srgbClr val="A1BECC"/>
                </a:solidFill>
                <a:latin typeface="Varela Round"/>
                <a:ea typeface="Varela Round"/>
                <a:cs typeface="Varela Round"/>
                <a:sym typeface="Varela Round"/>
              </a:defRPr>
            </a:lvl8pPr>
            <a:lvl9pPr marL="4114800" marR="0" lvl="8" indent="-381000" algn="ctr" rtl="0">
              <a:lnSpc>
                <a:spcPct val="100000"/>
              </a:lnSpc>
              <a:spcBef>
                <a:spcPts val="0"/>
              </a:spcBef>
              <a:spcAft>
                <a:spcPts val="0"/>
              </a:spcAft>
              <a:buClr>
                <a:srgbClr val="A1BECC"/>
              </a:buClr>
              <a:buSzPts val="3000"/>
              <a:buFont typeface="Varela Round"/>
              <a:buNone/>
              <a:defRPr sz="3000" b="1" i="0" u="none" strike="noStrike" cap="none">
                <a:solidFill>
                  <a:srgbClr val="A1BECC"/>
                </a:solidFill>
                <a:latin typeface="Varela Round"/>
                <a:ea typeface="Varela Round"/>
                <a:cs typeface="Varela Round"/>
                <a:sym typeface="Varela Round"/>
              </a:defRPr>
            </a:lvl9pPr>
          </a:lstStyle>
          <a:p>
            <a:pPr marL="285750" indent="-285750" algn="l">
              <a:buFont typeface="Wingdings" pitchFamily="2" charset="2"/>
              <a:buChar char="q"/>
            </a:pPr>
            <a:r>
              <a:rPr lang="en-US" sz="1600" i="1" dirty="0" smtClean="0">
                <a:solidFill>
                  <a:srgbClr val="002060"/>
                </a:solidFill>
                <a:latin typeface="Times New Roman" pitchFamily="18" charset="0"/>
                <a:cs typeface="Times New Roman" pitchFamily="18" charset="0"/>
              </a:rPr>
              <a:t>Giáo trình thực hành Nghiệp vụ bar</a:t>
            </a:r>
            <a:r>
              <a:rPr lang="en-US" sz="1600" dirty="0" smtClean="0">
                <a:solidFill>
                  <a:srgbClr val="002060"/>
                </a:solidFill>
                <a:latin typeface="Times New Roman" pitchFamily="18" charset="0"/>
                <a:cs typeface="Times New Roman" pitchFamily="18" charset="0"/>
              </a:rPr>
              <a:t> – Nhà xuất bản Hà Nội - năm 2008</a:t>
            </a:r>
          </a:p>
          <a:p>
            <a:pPr marL="285750" indent="-285750" algn="l">
              <a:buFont typeface="Wingdings" pitchFamily="2" charset="2"/>
              <a:buChar char="q"/>
            </a:pPr>
            <a:r>
              <a:rPr lang="en-US" sz="1600" i="1" dirty="0" smtClean="0">
                <a:solidFill>
                  <a:srgbClr val="002060"/>
                </a:solidFill>
                <a:latin typeface="Times New Roman" pitchFamily="18" charset="0"/>
                <a:cs typeface="Times New Roman" pitchFamily="18" charset="0"/>
              </a:rPr>
              <a:t>Giáo trình Lý thuyết Bar</a:t>
            </a:r>
            <a:r>
              <a:rPr lang="en-US" sz="1600" dirty="0" smtClean="0">
                <a:solidFill>
                  <a:srgbClr val="002060"/>
                </a:solidFill>
                <a:latin typeface="Times New Roman" pitchFamily="18" charset="0"/>
                <a:cs typeface="Times New Roman" pitchFamily="18" charset="0"/>
              </a:rPr>
              <a:t> – Nhà xuất bản Hà Nội - năm 2008</a:t>
            </a:r>
          </a:p>
          <a:p>
            <a:pPr marL="285750" indent="-285750" algn="l">
              <a:buFont typeface="Wingdings" pitchFamily="2" charset="2"/>
              <a:buChar char="q"/>
            </a:pPr>
            <a:r>
              <a:rPr lang="en-US" sz="1600" dirty="0" smtClean="0">
                <a:solidFill>
                  <a:srgbClr val="002060"/>
                </a:solidFill>
                <a:latin typeface="Times New Roman" pitchFamily="18" charset="0"/>
                <a:cs typeface="Times New Roman" pitchFamily="18" charset="0"/>
              </a:rPr>
              <a:t>Tô Việt - </a:t>
            </a:r>
            <a:r>
              <a:rPr lang="en-US" sz="1600" i="1" dirty="0" smtClean="0">
                <a:solidFill>
                  <a:srgbClr val="002060"/>
                </a:solidFill>
                <a:latin typeface="Times New Roman" pitchFamily="18" charset="0"/>
                <a:cs typeface="Times New Roman" pitchFamily="18" charset="0"/>
              </a:rPr>
              <a:t>Khám phá rượu vang</a:t>
            </a:r>
            <a:r>
              <a:rPr lang="en-US" sz="1600" dirty="0" smtClean="0">
                <a:solidFill>
                  <a:srgbClr val="002060"/>
                </a:solidFill>
                <a:latin typeface="Times New Roman" pitchFamily="18" charset="0"/>
                <a:cs typeface="Times New Roman" pitchFamily="18" charset="0"/>
              </a:rPr>
              <a:t>, Nhà xuất bản Văn hóa Thông tin</a:t>
            </a:r>
          </a:p>
          <a:p>
            <a:pPr marL="285750" indent="-285750" algn="l">
              <a:buFont typeface="Wingdings" pitchFamily="2" charset="2"/>
              <a:buChar char="q"/>
            </a:pPr>
            <a:r>
              <a:rPr lang="en-US" sz="1600" dirty="0" smtClean="0">
                <a:solidFill>
                  <a:srgbClr val="002060"/>
                </a:solidFill>
                <a:latin typeface="Times New Roman" pitchFamily="18" charset="0"/>
                <a:cs typeface="Times New Roman" pitchFamily="18" charset="0"/>
              </a:rPr>
              <a:t>Tô Việt - </a:t>
            </a:r>
            <a:r>
              <a:rPr lang="en-US" sz="1600" i="1" dirty="0" smtClean="0">
                <a:solidFill>
                  <a:srgbClr val="002060"/>
                </a:solidFill>
                <a:latin typeface="Times New Roman" pitchFamily="18" charset="0"/>
                <a:cs typeface="Times New Roman" pitchFamily="18" charset="0"/>
              </a:rPr>
              <a:t>Rượu vang món quà của Thượng đế - </a:t>
            </a:r>
            <a:r>
              <a:rPr lang="en-US" sz="1600" dirty="0" smtClean="0">
                <a:solidFill>
                  <a:srgbClr val="002060"/>
                </a:solidFill>
                <a:latin typeface="Times New Roman" pitchFamily="18" charset="0"/>
                <a:cs typeface="Times New Roman" pitchFamily="18" charset="0"/>
              </a:rPr>
              <a:t>Nhà xuất bản Văn hóa Thông tin</a:t>
            </a:r>
          </a:p>
          <a:p>
            <a:pPr marL="285750" indent="-285750" algn="l">
              <a:buFont typeface="Wingdings" pitchFamily="2" charset="2"/>
              <a:buChar char="q"/>
            </a:pPr>
            <a:r>
              <a:rPr lang="en-US" sz="1600" dirty="0" smtClean="0">
                <a:solidFill>
                  <a:srgbClr val="002060"/>
                </a:solidFill>
                <a:latin typeface="Times New Roman" pitchFamily="18" charset="0"/>
                <a:cs typeface="Times New Roman" pitchFamily="18" charset="0"/>
              </a:rPr>
              <a:t>Xuân Ra, </a:t>
            </a:r>
            <a:r>
              <a:rPr lang="en-US" sz="1600" i="1" dirty="0" smtClean="0">
                <a:solidFill>
                  <a:srgbClr val="002060"/>
                </a:solidFill>
                <a:latin typeface="Times New Roman" pitchFamily="18" charset="0"/>
                <a:cs typeface="Times New Roman" pitchFamily="18" charset="0"/>
              </a:rPr>
              <a:t>Một nghìn lẻ một công thức cocktail</a:t>
            </a:r>
            <a:endParaRPr lang="en-US" sz="16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8</a:t>
            </a:fld>
            <a:endParaRPr lang="en"/>
          </a:p>
        </p:txBody>
      </p:sp>
      <p:sp>
        <p:nvSpPr>
          <p:cNvPr id="7" name="Text Placeholder 6"/>
          <p:cNvSpPr>
            <a:spLocks noGrp="1"/>
          </p:cNvSpPr>
          <p:nvPr>
            <p:ph type="body" idx="1"/>
          </p:nvPr>
        </p:nvSpPr>
        <p:spPr>
          <a:xfrm>
            <a:off x="2362200" y="742950"/>
            <a:ext cx="6248400" cy="3756900"/>
          </a:xfrm>
        </p:spPr>
        <p:txBody>
          <a:bodyPr/>
          <a:lstStyle/>
          <a:p>
            <a:pPr>
              <a:buFont typeface="Wingdings" pitchFamily="2" charset="2"/>
              <a:buChar char="q"/>
            </a:pPr>
            <a:r>
              <a:rPr lang="en-US" sz="1600" dirty="0">
                <a:solidFill>
                  <a:srgbClr val="002060"/>
                </a:solidFill>
                <a:latin typeface="Times New Roman" pitchFamily="18" charset="0"/>
                <a:cs typeface="Times New Roman" pitchFamily="18" charset="0"/>
              </a:rPr>
              <a:t>Vietnam tourism certification board - </a:t>
            </a:r>
            <a:r>
              <a:rPr lang="en-US" sz="1600" i="1" dirty="0">
                <a:solidFill>
                  <a:srgbClr val="002060"/>
                </a:solidFill>
                <a:latin typeface="Times New Roman" pitchFamily="18" charset="0"/>
                <a:cs typeface="Times New Roman" pitchFamily="18" charset="0"/>
              </a:rPr>
              <a:t>Food and beverage service skill</a:t>
            </a:r>
            <a:r>
              <a:rPr lang="en-US" sz="1600" dirty="0">
                <a:solidFill>
                  <a:srgbClr val="002060"/>
                </a:solidFill>
                <a:latin typeface="Times New Roman" pitchFamily="18" charset="0"/>
                <a:cs typeface="Times New Roman" pitchFamily="18" charset="0"/>
              </a:rPr>
              <a:t> - NXB Công Đoàn, 2004</a:t>
            </a:r>
          </a:p>
          <a:p>
            <a:pPr>
              <a:buFont typeface="Wingdings" pitchFamily="2" charset="2"/>
              <a:buChar char="q"/>
            </a:pPr>
            <a:r>
              <a:rPr lang="en-US" sz="1600" dirty="0">
                <a:solidFill>
                  <a:srgbClr val="002060"/>
                </a:solidFill>
                <a:latin typeface="Times New Roman" pitchFamily="18" charset="0"/>
                <a:cs typeface="Times New Roman" pitchFamily="18" charset="0"/>
              </a:rPr>
              <a:t>- </a:t>
            </a:r>
            <a:r>
              <a:rPr lang="en-US" sz="1600" dirty="0" err="1">
                <a:solidFill>
                  <a:srgbClr val="002060"/>
                </a:solidFill>
                <a:latin typeface="Times New Roman" pitchFamily="18" charset="0"/>
                <a:cs typeface="Times New Roman" pitchFamily="18" charset="0"/>
              </a:rPr>
              <a:t>Hodder</a:t>
            </a:r>
            <a:r>
              <a:rPr lang="en-US" sz="1600" dirty="0">
                <a:solidFill>
                  <a:srgbClr val="002060"/>
                </a:solidFill>
                <a:latin typeface="Times New Roman" pitchFamily="18" charset="0"/>
                <a:cs typeface="Times New Roman" pitchFamily="18" charset="0"/>
              </a:rPr>
              <a:t> và Stoughton, </a:t>
            </a:r>
            <a:r>
              <a:rPr lang="en-US" sz="1600" i="1" dirty="0">
                <a:solidFill>
                  <a:srgbClr val="002060"/>
                </a:solidFill>
                <a:latin typeface="Times New Roman" pitchFamily="18" charset="0"/>
                <a:cs typeface="Times New Roman" pitchFamily="18" charset="0"/>
              </a:rPr>
              <a:t>Food and beverage service skill</a:t>
            </a:r>
            <a:r>
              <a:rPr lang="en-US" sz="1600" dirty="0">
                <a:solidFill>
                  <a:srgbClr val="002060"/>
                </a:solidFill>
                <a:latin typeface="Times New Roman" pitchFamily="18" charset="0"/>
                <a:cs typeface="Times New Roman" pitchFamily="18" charset="0"/>
              </a:rPr>
              <a:t> - London 1998</a:t>
            </a:r>
          </a:p>
          <a:p>
            <a:pPr>
              <a:buFont typeface="Wingdings" pitchFamily="2" charset="2"/>
              <a:buChar char="q"/>
            </a:pPr>
            <a:r>
              <a:rPr lang="en-US" sz="1600" dirty="0">
                <a:solidFill>
                  <a:srgbClr val="002060"/>
                </a:solidFill>
                <a:latin typeface="Times New Roman" pitchFamily="18" charset="0"/>
                <a:cs typeface="Times New Roman" pitchFamily="18" charset="0"/>
              </a:rPr>
              <a:t>- Dublin Reprinted, </a:t>
            </a:r>
            <a:r>
              <a:rPr lang="en-US" sz="1600" i="1" dirty="0">
                <a:solidFill>
                  <a:srgbClr val="002060"/>
                </a:solidFill>
                <a:latin typeface="Times New Roman" pitchFamily="18" charset="0"/>
                <a:cs typeface="Times New Roman" pitchFamily="18" charset="0"/>
              </a:rPr>
              <a:t>Giới thiệu về kỹ năng phục vụ ở quầy Bar</a:t>
            </a:r>
            <a:r>
              <a:rPr lang="en-US" sz="1600" dirty="0">
                <a:solidFill>
                  <a:srgbClr val="002060"/>
                </a:solidFill>
                <a:latin typeface="Times New Roman" pitchFamily="18" charset="0"/>
                <a:cs typeface="Times New Roman" pitchFamily="18" charset="0"/>
              </a:rPr>
              <a:t>, 1996</a:t>
            </a:r>
          </a:p>
          <a:p>
            <a:pPr>
              <a:buFont typeface="Wingdings" pitchFamily="2" charset="2"/>
              <a:buChar char="q"/>
            </a:pPr>
            <a:r>
              <a:rPr lang="en-US" sz="1600" dirty="0">
                <a:solidFill>
                  <a:srgbClr val="002060"/>
                </a:solidFill>
                <a:latin typeface="Times New Roman" pitchFamily="18" charset="0"/>
                <a:cs typeface="Times New Roman" pitchFamily="18" charset="0"/>
              </a:rPr>
              <a:t>- Bernard Davis, Andrew Lockwood, </a:t>
            </a:r>
            <a:r>
              <a:rPr lang="en-US" sz="1600" i="1" dirty="0">
                <a:solidFill>
                  <a:srgbClr val="002060"/>
                </a:solidFill>
                <a:latin typeface="Times New Roman" pitchFamily="18" charset="0"/>
                <a:cs typeface="Times New Roman" pitchFamily="18" charset="0"/>
              </a:rPr>
              <a:t>Nghiệp vụ quản lý đồ ăn và đồ uống</a:t>
            </a:r>
            <a:r>
              <a:rPr lang="en-US" sz="1600" dirty="0">
                <a:solidFill>
                  <a:srgbClr val="002060"/>
                </a:solidFill>
                <a:latin typeface="Times New Roman" pitchFamily="18" charset="0"/>
                <a:cs typeface="Times New Roman" pitchFamily="18" charset="0"/>
              </a:rPr>
              <a:t>, Oxford 1998</a:t>
            </a:r>
          </a:p>
          <a:p>
            <a:pPr>
              <a:buFont typeface="Wingdings" pitchFamily="2" charset="2"/>
              <a:buChar char="q"/>
            </a:pPr>
            <a:r>
              <a:rPr lang="en-US" sz="1600" dirty="0">
                <a:solidFill>
                  <a:srgbClr val="002060"/>
                </a:solidFill>
                <a:latin typeface="Times New Roman" pitchFamily="18" charset="0"/>
                <a:cs typeface="Times New Roman" pitchFamily="18" charset="0"/>
              </a:rPr>
              <a:t>- Richard </a:t>
            </a:r>
            <a:r>
              <a:rPr lang="en-US" sz="1600" dirty="0" err="1">
                <a:solidFill>
                  <a:srgbClr val="002060"/>
                </a:solidFill>
                <a:latin typeface="Times New Roman" pitchFamily="18" charset="0"/>
                <a:cs typeface="Times New Roman" pitchFamily="18" charset="0"/>
              </a:rPr>
              <a:t>Kotas</a:t>
            </a:r>
            <a:r>
              <a:rPr lang="en-US" sz="1600" dirty="0">
                <a:solidFill>
                  <a:srgbClr val="002060"/>
                </a:solidFill>
                <a:latin typeface="Times New Roman" pitchFamily="18" charset="0"/>
                <a:cs typeface="Times New Roman" pitchFamily="18" charset="0"/>
              </a:rPr>
              <a:t> và Bernard Davis, </a:t>
            </a:r>
            <a:r>
              <a:rPr lang="en-US" sz="1600" i="1" dirty="0">
                <a:solidFill>
                  <a:srgbClr val="002060"/>
                </a:solidFill>
                <a:latin typeface="Times New Roman" pitchFamily="18" charset="0"/>
                <a:cs typeface="Times New Roman" pitchFamily="18" charset="0"/>
              </a:rPr>
              <a:t>Kiểm soát đồ ăn và đồ uống</a:t>
            </a:r>
            <a:r>
              <a:rPr lang="en-US" sz="1600" dirty="0">
                <a:solidFill>
                  <a:srgbClr val="002060"/>
                </a:solidFill>
                <a:latin typeface="Times New Roman" pitchFamily="18" charset="0"/>
                <a:cs typeface="Times New Roman" pitchFamily="18" charset="0"/>
              </a:rPr>
              <a:t>, Công ty Sách giáo khoa Quốc tế</a:t>
            </a:r>
          </a:p>
          <a:p>
            <a:pPr>
              <a:buFont typeface="Wingdings" pitchFamily="2" charset="2"/>
              <a:buChar char="q"/>
            </a:pPr>
            <a:r>
              <a:rPr lang="en-US" sz="1600" dirty="0">
                <a:solidFill>
                  <a:srgbClr val="002060"/>
                </a:solidFill>
                <a:latin typeface="Times New Roman" pitchFamily="18" charset="0"/>
                <a:cs typeface="Times New Roman" pitchFamily="18" charset="0"/>
              </a:rPr>
              <a:t>- Keith Waller, Butterworth Heinemann, </a:t>
            </a:r>
            <a:r>
              <a:rPr lang="en-US" sz="1600" i="1" dirty="0">
                <a:solidFill>
                  <a:srgbClr val="002060"/>
                </a:solidFill>
                <a:latin typeface="Times New Roman" pitchFamily="18" charset="0"/>
                <a:cs typeface="Times New Roman" pitchFamily="18" charset="0"/>
              </a:rPr>
              <a:t>Improving Food and Beverage Performance</a:t>
            </a:r>
            <a:r>
              <a:rPr lang="en-US" sz="1600" dirty="0">
                <a:solidFill>
                  <a:srgbClr val="002060"/>
                </a:solidFill>
                <a:latin typeface="Times New Roman" pitchFamily="18" charset="0"/>
                <a:cs typeface="Times New Roman" pitchFamily="18" charset="0"/>
              </a:rPr>
              <a:t>, Oxford,1996</a:t>
            </a:r>
          </a:p>
          <a:p>
            <a:pPr marL="114300" indent="0">
              <a:buNone/>
            </a:pPr>
            <a:endParaRPr lang="en-US" sz="1600" dirty="0"/>
          </a:p>
        </p:txBody>
      </p:sp>
    </p:spTree>
    <p:extLst>
      <p:ext uri="{BB962C8B-B14F-4D97-AF65-F5344CB8AC3E}">
        <p14:creationId xmlns:p14="http://schemas.microsoft.com/office/powerpoint/2010/main" val="28129336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17"/>
          <p:cNvSpPr txBox="1">
            <a:spLocks noGrp="1"/>
          </p:cNvSpPr>
          <p:nvPr>
            <p:ph type="body" idx="1"/>
          </p:nvPr>
        </p:nvSpPr>
        <p:spPr>
          <a:xfrm>
            <a:off x="1880850" y="1920300"/>
            <a:ext cx="5382300" cy="2079600"/>
          </a:xfrm>
          <a:prstGeom prst="rect">
            <a:avLst/>
          </a:prstGeom>
        </p:spPr>
        <p:txBody>
          <a:bodyPr spcFirstLastPara="1" wrap="square" lIns="91425" tIns="91425" rIns="91425" bIns="91425" anchor="t" anchorCtr="0">
            <a:noAutofit/>
          </a:bodyPr>
          <a:lstStyle/>
          <a:p>
            <a:pPr marL="76200" indent="0">
              <a:buNone/>
            </a:pPr>
            <a:r>
              <a:rPr lang="it-IT" sz="4000" b="1" dirty="0">
                <a:solidFill>
                  <a:srgbClr val="002060"/>
                </a:solidFill>
                <a:latin typeface="Times New Roman" pitchFamily="18" charset="0"/>
                <a:ea typeface="Arial"/>
                <a:cs typeface="Times New Roman" pitchFamily="18" charset="0"/>
                <a:sym typeface="Nixie One"/>
              </a:rPr>
              <a:t>Phương pháp đánh giá </a:t>
            </a:r>
          </a:p>
          <a:p>
            <a:pPr marL="76200" indent="0">
              <a:buNone/>
            </a:pPr>
            <a:r>
              <a:rPr lang="it-IT" b="1" dirty="0" smtClean="0">
                <a:solidFill>
                  <a:srgbClr val="002060"/>
                </a:solidFill>
                <a:latin typeface="Times New Roman" pitchFamily="18" charset="0"/>
                <a:cs typeface="Times New Roman" pitchFamily="18" charset="0"/>
              </a:rPr>
              <a:t> </a:t>
            </a:r>
            <a:r>
              <a:rPr lang="en-US" b="1" dirty="0">
                <a:solidFill>
                  <a:srgbClr val="002060"/>
                </a:solidFill>
                <a:latin typeface="Times New Roman" pitchFamily="18" charset="0"/>
                <a:cs typeface="Times New Roman" pitchFamily="18" charset="0"/>
              </a:rPr>
              <a:t>Thực hiện các bài kiểm tra/bài tập lớn trên lớp, </a:t>
            </a:r>
            <a:r>
              <a:rPr lang="en-US" b="1" dirty="0" smtClean="0">
                <a:solidFill>
                  <a:srgbClr val="002060"/>
                </a:solidFill>
                <a:latin typeface="Times New Roman" pitchFamily="18" charset="0"/>
                <a:cs typeface="Times New Roman" pitchFamily="18" charset="0"/>
              </a:rPr>
              <a:t>và kiểm </a:t>
            </a:r>
            <a:r>
              <a:rPr lang="en-US" b="1" dirty="0">
                <a:solidFill>
                  <a:srgbClr val="002060"/>
                </a:solidFill>
                <a:latin typeface="Times New Roman" pitchFamily="18" charset="0"/>
                <a:cs typeface="Times New Roman" pitchFamily="18" charset="0"/>
              </a:rPr>
              <a:t>tra cuối kỳ</a:t>
            </a:r>
          </a:p>
        </p:txBody>
      </p:sp>
      <p:sp>
        <p:nvSpPr>
          <p:cNvPr id="227" name="Google Shape;227;p17"/>
          <p:cNvSpPr txBox="1">
            <a:spLocks noGrp="1"/>
          </p:cNvSpPr>
          <p:nvPr>
            <p:ph type="sldNum" idx="12"/>
          </p:nvPr>
        </p:nvSpPr>
        <p:spPr>
          <a:xfrm>
            <a:off x="4337100" y="4751625"/>
            <a:ext cx="469800" cy="391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9</a:t>
            </a:fld>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18"/>
          <p:cNvSpPr txBox="1">
            <a:spLocks noGrp="1"/>
          </p:cNvSpPr>
          <p:nvPr>
            <p:ph type="title"/>
          </p:nvPr>
        </p:nvSpPr>
        <p:spPr>
          <a:xfrm>
            <a:off x="2590800" y="590550"/>
            <a:ext cx="6741525" cy="641100"/>
          </a:xfrm>
          <a:prstGeom prst="rect">
            <a:avLst/>
          </a:prstGeom>
        </p:spPr>
        <p:txBody>
          <a:bodyPr spcFirstLastPara="1" wrap="square" lIns="91425" tIns="91425" rIns="91425" bIns="91425" anchor="b" anchorCtr="0">
            <a:noAutofit/>
          </a:bodyPr>
          <a:lstStyle/>
          <a:p>
            <a:r>
              <a:rPr lang="it-IT" sz="3200" b="1" dirty="0">
                <a:solidFill>
                  <a:srgbClr val="002060"/>
                </a:solidFill>
                <a:latin typeface="Times New Roman" pitchFamily="18" charset="0"/>
                <a:cs typeface="Times New Roman" pitchFamily="18" charset="0"/>
              </a:rPr>
              <a:t>Chương 1: </a:t>
            </a:r>
            <a:r>
              <a:rPr lang="de-DE" sz="3200" b="1" dirty="0">
                <a:solidFill>
                  <a:srgbClr val="002060"/>
                </a:solidFill>
                <a:latin typeface="Times New Roman" pitchFamily="18" charset="0"/>
                <a:cs typeface="Times New Roman" pitchFamily="18" charset="0"/>
              </a:rPr>
              <a:t>Tổng quan về quầy </a:t>
            </a:r>
            <a:r>
              <a:rPr lang="de-DE" sz="3200" b="1" dirty="0" smtClean="0">
                <a:solidFill>
                  <a:srgbClr val="002060"/>
                </a:solidFill>
                <a:latin typeface="Times New Roman" pitchFamily="18" charset="0"/>
                <a:cs typeface="Times New Roman" pitchFamily="18" charset="0"/>
              </a:rPr>
              <a:t>bar</a:t>
            </a:r>
            <a:endParaRPr sz="3200" dirty="0">
              <a:solidFill>
                <a:srgbClr val="002060"/>
              </a:solidFill>
              <a:latin typeface="Times New Roman" pitchFamily="18" charset="0"/>
              <a:cs typeface="Times New Roman" pitchFamily="18" charset="0"/>
            </a:endParaRPr>
          </a:p>
        </p:txBody>
      </p:sp>
      <p:sp>
        <p:nvSpPr>
          <p:cNvPr id="234" name="Google Shape;234;p18"/>
          <p:cNvSpPr txBox="1">
            <a:spLocks noGrp="1"/>
          </p:cNvSpPr>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10</a:t>
            </a:fld>
            <a:endParaRPr/>
          </a:p>
        </p:txBody>
      </p:sp>
      <p:sp>
        <p:nvSpPr>
          <p:cNvPr id="2" name="Text Placeholder 1"/>
          <p:cNvSpPr>
            <a:spLocks noGrp="1"/>
          </p:cNvSpPr>
          <p:nvPr>
            <p:ph type="body" idx="1"/>
          </p:nvPr>
        </p:nvSpPr>
        <p:spPr>
          <a:xfrm>
            <a:off x="1828800" y="1276350"/>
            <a:ext cx="7315200" cy="3014700"/>
          </a:xfrm>
        </p:spPr>
        <p:txBody>
          <a:bodyPr/>
          <a:lstStyle/>
          <a:p>
            <a:pPr marL="76200" indent="0">
              <a:buNone/>
            </a:pPr>
            <a:r>
              <a:rPr lang="it-IT" b="1" dirty="0" smtClean="0">
                <a:solidFill>
                  <a:srgbClr val="002060"/>
                </a:solidFill>
                <a:latin typeface="Times New Roman" pitchFamily="18" charset="0"/>
                <a:cs typeface="Times New Roman" pitchFamily="18" charset="0"/>
              </a:rPr>
              <a:t>Mục </a:t>
            </a:r>
            <a:r>
              <a:rPr lang="it-IT" b="1" dirty="0">
                <a:solidFill>
                  <a:srgbClr val="002060"/>
                </a:solidFill>
                <a:latin typeface="Times New Roman" pitchFamily="18" charset="0"/>
                <a:cs typeface="Times New Roman" pitchFamily="18" charset="0"/>
              </a:rPr>
              <a:t>tiêu của chương:</a:t>
            </a:r>
            <a:endParaRPr lang="en-US" dirty="0">
              <a:solidFill>
                <a:srgbClr val="002060"/>
              </a:solidFill>
              <a:latin typeface="Times New Roman" pitchFamily="18" charset="0"/>
              <a:cs typeface="Times New Roman" pitchFamily="18" charset="0"/>
            </a:endParaRPr>
          </a:p>
          <a:p>
            <a:pPr marL="76200" indent="0">
              <a:buNone/>
            </a:pPr>
            <a:r>
              <a:rPr lang="es-ES" sz="1800" dirty="0">
                <a:solidFill>
                  <a:srgbClr val="002060"/>
                </a:solidFill>
                <a:latin typeface="Times New Roman" pitchFamily="18" charset="0"/>
                <a:cs typeface="Times New Roman" pitchFamily="18" charset="0"/>
              </a:rPr>
              <a:t>- Trình bày được khái niệm, nguồn gốc và xuất xứ </a:t>
            </a:r>
            <a:r>
              <a:rPr lang="de-DE" sz="1800" dirty="0">
                <a:solidFill>
                  <a:srgbClr val="002060"/>
                </a:solidFill>
                <a:latin typeface="Times New Roman" pitchFamily="18" charset="0"/>
                <a:cs typeface="Times New Roman" pitchFamily="18" charset="0"/>
              </a:rPr>
              <a:t> phục vụ bar</a:t>
            </a:r>
            <a:endParaRPr lang="en-US" sz="1800" dirty="0">
              <a:solidFill>
                <a:srgbClr val="002060"/>
              </a:solidFill>
              <a:latin typeface="Times New Roman" pitchFamily="18" charset="0"/>
              <a:cs typeface="Times New Roman" pitchFamily="18" charset="0"/>
            </a:endParaRPr>
          </a:p>
          <a:p>
            <a:pPr marL="76200" indent="0">
              <a:buNone/>
            </a:pPr>
            <a:r>
              <a:rPr lang="es-ES" sz="1800" dirty="0">
                <a:solidFill>
                  <a:srgbClr val="002060"/>
                </a:solidFill>
                <a:latin typeface="Times New Roman" pitchFamily="18" charset="0"/>
                <a:cs typeface="Times New Roman" pitchFamily="18" charset="0"/>
              </a:rPr>
              <a:t>- Xác định được đặc điểm về kiến trúc và trang trí nội thất trong quầy bar</a:t>
            </a:r>
            <a:endParaRPr lang="en-US" sz="1800" dirty="0">
              <a:solidFill>
                <a:srgbClr val="002060"/>
              </a:solidFill>
              <a:latin typeface="Times New Roman" pitchFamily="18" charset="0"/>
              <a:cs typeface="Times New Roman" pitchFamily="18" charset="0"/>
            </a:endParaRPr>
          </a:p>
          <a:p>
            <a:pPr marL="76200" indent="0">
              <a:buNone/>
            </a:pPr>
            <a:r>
              <a:rPr lang="es-ES" sz="1800" dirty="0">
                <a:solidFill>
                  <a:srgbClr val="002060"/>
                </a:solidFill>
                <a:latin typeface="Times New Roman" pitchFamily="18" charset="0"/>
                <a:cs typeface="Times New Roman" pitchFamily="18" charset="0"/>
              </a:rPr>
              <a:t>- Liệt kê được các loại quầy bar</a:t>
            </a:r>
            <a:endParaRPr lang="en-US" sz="1800" dirty="0">
              <a:solidFill>
                <a:srgbClr val="002060"/>
              </a:solidFill>
              <a:latin typeface="Times New Roman" pitchFamily="18" charset="0"/>
              <a:cs typeface="Times New Roman" pitchFamily="18" charset="0"/>
            </a:endParaRPr>
          </a:p>
          <a:p>
            <a:pPr marL="76200" indent="0">
              <a:buNone/>
            </a:pPr>
            <a:r>
              <a:rPr lang="es-ES" sz="1800" dirty="0">
                <a:solidFill>
                  <a:srgbClr val="002060"/>
                </a:solidFill>
                <a:latin typeface="Times New Roman" pitchFamily="18" charset="0"/>
                <a:cs typeface="Times New Roman" pitchFamily="18" charset="0"/>
              </a:rPr>
              <a:t>- Ghi nhớ các đơn vị đo lường trong pha chế</a:t>
            </a:r>
            <a:endParaRPr lang="en-US" sz="1800" dirty="0">
              <a:solidFill>
                <a:srgbClr val="002060"/>
              </a:solidFill>
              <a:latin typeface="Times New Roman" pitchFamily="18" charset="0"/>
              <a:cs typeface="Times New Roman" pitchFamily="18" charset="0"/>
            </a:endParaRPr>
          </a:p>
          <a:p>
            <a:pPr marL="76200" indent="0">
              <a:buNone/>
            </a:pPr>
            <a:r>
              <a:rPr lang="es-ES" sz="1800" dirty="0">
                <a:solidFill>
                  <a:srgbClr val="002060"/>
                </a:solidFill>
                <a:latin typeface="Times New Roman" pitchFamily="18" charset="0"/>
                <a:cs typeface="Times New Roman" pitchFamily="18" charset="0"/>
              </a:rPr>
              <a:t>- Vận dụng hiệu quả các đơn vị đo lường trong pha chế các loại đồ uống</a:t>
            </a:r>
            <a:endParaRPr lang="en-US" sz="1800" dirty="0">
              <a:solidFill>
                <a:srgbClr val="002060"/>
              </a:solidFill>
              <a:latin typeface="Times New Roman" pitchFamily="18" charset="0"/>
              <a:cs typeface="Times New Roman" pitchFamily="18" charset="0"/>
            </a:endParaRPr>
          </a:p>
          <a:p>
            <a:pPr marL="76200" indent="0">
              <a:buNone/>
            </a:pPr>
            <a:r>
              <a:rPr lang="es-ES" sz="1800" dirty="0" smtClean="0">
                <a:solidFill>
                  <a:srgbClr val="002060"/>
                </a:solidFill>
                <a:latin typeface="Times New Roman" pitchFamily="18" charset="0"/>
                <a:cs typeface="Times New Roman" pitchFamily="18" charset="0"/>
              </a:rPr>
              <a:t>- </a:t>
            </a:r>
            <a:r>
              <a:rPr lang="es-ES" sz="1800" dirty="0">
                <a:solidFill>
                  <a:srgbClr val="002060"/>
                </a:solidFill>
                <a:latin typeface="Times New Roman" pitchFamily="18" charset="0"/>
                <a:cs typeface="Times New Roman" pitchFamily="18" charset="0"/>
              </a:rPr>
              <a:t>Tự giác học tập, rèn luyện và nâng cao trình độ chuyên môn</a:t>
            </a:r>
            <a:endParaRPr lang="en-US" sz="1800" dirty="0">
              <a:solidFill>
                <a:srgbClr val="002060"/>
              </a:solidFill>
              <a:latin typeface="Times New Roman" pitchFamily="18" charset="0"/>
              <a:cs typeface="Times New Roman" pitchFamily="18" charset="0"/>
            </a:endParaRPr>
          </a:p>
          <a:p>
            <a:pPr marL="76200" indent="0">
              <a:buNone/>
            </a:pPr>
            <a:r>
              <a:rPr lang="es-ES" sz="1800" dirty="0" smtClean="0">
                <a:solidFill>
                  <a:srgbClr val="002060"/>
                </a:solidFill>
                <a:latin typeface="Times New Roman" pitchFamily="18" charset="0"/>
                <a:cs typeface="Times New Roman" pitchFamily="18" charset="0"/>
              </a:rPr>
              <a:t>-  </a:t>
            </a:r>
            <a:r>
              <a:rPr lang="es-ES" sz="1800" dirty="0">
                <a:solidFill>
                  <a:srgbClr val="002060"/>
                </a:solidFill>
                <a:latin typeface="Times New Roman" pitchFamily="18" charset="0"/>
                <a:cs typeface="Times New Roman" pitchFamily="18" charset="0"/>
              </a:rPr>
              <a:t>Hợp tác với đồng nghiệp để thực hiện tốt các nhiệm vụ được giao</a:t>
            </a:r>
            <a:endParaRPr lang="en-US" sz="1800" dirty="0">
              <a:solidFill>
                <a:srgbClr val="002060"/>
              </a:solidFill>
              <a:latin typeface="Times New Roman" pitchFamily="18" charset="0"/>
              <a:cs typeface="Times New Roman" pitchFamily="18" charset="0"/>
            </a:endParaRPr>
          </a:p>
          <a:p>
            <a:endParaRPr lang="en-US" sz="18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19"/>
          <p:cNvSpPr txBox="1">
            <a:spLocks noGrp="1"/>
          </p:cNvSpPr>
          <p:nvPr>
            <p:ph type="ctrTitle" idx="4294967295"/>
          </p:nvPr>
        </p:nvSpPr>
        <p:spPr>
          <a:xfrm>
            <a:off x="1304928" y="173700"/>
            <a:ext cx="6534300" cy="493050"/>
          </a:xfrm>
          <a:prstGeom prst="rect">
            <a:avLst/>
          </a:prstGeom>
        </p:spPr>
        <p:txBody>
          <a:bodyPr spcFirstLastPara="1" wrap="square" lIns="91425" tIns="91425" rIns="91425" bIns="91425" anchor="b" anchorCtr="0">
            <a:noAutofit/>
          </a:bodyPr>
          <a:lstStyle/>
          <a:p>
            <a:r>
              <a:rPr lang="it-IT" sz="3200" b="1" dirty="0">
                <a:solidFill>
                  <a:srgbClr val="002060"/>
                </a:solidFill>
                <a:latin typeface="Times New Roman" pitchFamily="18" charset="0"/>
                <a:cs typeface="Times New Roman" pitchFamily="18" charset="0"/>
              </a:rPr>
              <a:t>Nội dung chương:</a:t>
            </a:r>
            <a:endParaRPr lang="en-US" sz="3200" dirty="0">
              <a:solidFill>
                <a:srgbClr val="002060"/>
              </a:solidFill>
              <a:latin typeface="Times New Roman" pitchFamily="18" charset="0"/>
              <a:cs typeface="Times New Roman" pitchFamily="18" charset="0"/>
            </a:endParaRPr>
          </a:p>
        </p:txBody>
      </p:sp>
      <p:sp>
        <p:nvSpPr>
          <p:cNvPr id="243" name="Google Shape;243;p19"/>
          <p:cNvSpPr/>
          <p:nvPr/>
        </p:nvSpPr>
        <p:spPr>
          <a:xfrm>
            <a:off x="-1929" y="1190700"/>
            <a:ext cx="704700" cy="7047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19"/>
          <p:cNvSpPr/>
          <p:nvPr/>
        </p:nvSpPr>
        <p:spPr>
          <a:xfrm>
            <a:off x="8305800" y="3028950"/>
            <a:ext cx="971700" cy="971700"/>
          </a:xfrm>
          <a:prstGeom prst="donut">
            <a:avLst>
              <a:gd name="adj" fmla="val 12811"/>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19"/>
          <p:cNvSpPr txBox="1">
            <a:spLocks noGrp="1"/>
          </p:cNvSpPr>
          <p:nvPr>
            <p:ph type="sldNum" idx="12"/>
          </p:nvPr>
        </p:nvSpPr>
        <p:spPr>
          <a:xfrm>
            <a:off x="4337100" y="4751625"/>
            <a:ext cx="469800" cy="391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11</a:t>
            </a:fld>
            <a:endParaRPr/>
          </a:p>
        </p:txBody>
      </p:sp>
      <p:sp>
        <p:nvSpPr>
          <p:cNvPr id="2" name="Rectangle 1"/>
          <p:cNvSpPr/>
          <p:nvPr/>
        </p:nvSpPr>
        <p:spPr>
          <a:xfrm>
            <a:off x="1473843" y="914401"/>
            <a:ext cx="5486400" cy="2862322"/>
          </a:xfrm>
          <a:prstGeom prst="rect">
            <a:avLst/>
          </a:prstGeom>
        </p:spPr>
        <p:txBody>
          <a:bodyPr wrap="square">
            <a:spAutoFit/>
          </a:bodyPr>
          <a:lstStyle/>
          <a:p>
            <a:r>
              <a:rPr lang="de-DE" sz="2000" dirty="0" smtClean="0">
                <a:solidFill>
                  <a:srgbClr val="002060"/>
                </a:solidFill>
                <a:latin typeface="Times New Roman" pitchFamily="18" charset="0"/>
                <a:cs typeface="Times New Roman" pitchFamily="18" charset="0"/>
              </a:rPr>
              <a:t>1</a:t>
            </a:r>
            <a:r>
              <a:rPr lang="de-DE" sz="2000" dirty="0">
                <a:solidFill>
                  <a:srgbClr val="002060"/>
                </a:solidFill>
                <a:latin typeface="Times New Roman" pitchFamily="18" charset="0"/>
                <a:cs typeface="Times New Roman" pitchFamily="18" charset="0"/>
              </a:rPr>
              <a:t>. Khái niệm về quầy bar</a:t>
            </a:r>
            <a:endParaRPr lang="en-US" sz="2000" dirty="0">
              <a:solidFill>
                <a:srgbClr val="002060"/>
              </a:solidFill>
              <a:latin typeface="Times New Roman" pitchFamily="18" charset="0"/>
              <a:cs typeface="Times New Roman" pitchFamily="18" charset="0"/>
            </a:endParaRPr>
          </a:p>
          <a:p>
            <a:r>
              <a:rPr lang="de-DE" sz="2000" dirty="0">
                <a:solidFill>
                  <a:srgbClr val="002060"/>
                </a:solidFill>
                <a:latin typeface="Times New Roman" pitchFamily="18" charset="0"/>
                <a:cs typeface="Times New Roman" pitchFamily="18" charset="0"/>
              </a:rPr>
              <a:t>2. Nguồn gốc, xuất xứ  phục vụ bar</a:t>
            </a:r>
            <a:endParaRPr lang="en-US" sz="2000" dirty="0">
              <a:solidFill>
                <a:srgbClr val="002060"/>
              </a:solidFill>
              <a:latin typeface="Times New Roman" pitchFamily="18" charset="0"/>
              <a:cs typeface="Times New Roman" pitchFamily="18" charset="0"/>
            </a:endParaRPr>
          </a:p>
          <a:p>
            <a:r>
              <a:rPr lang="de-DE" sz="2000" dirty="0">
                <a:solidFill>
                  <a:srgbClr val="002060"/>
                </a:solidFill>
                <a:latin typeface="Times New Roman" pitchFamily="18" charset="0"/>
                <a:cs typeface="Times New Roman" pitchFamily="18" charset="0"/>
              </a:rPr>
              <a:t>3. Đặc điểm chung về kiến trúc quầy bar</a:t>
            </a:r>
            <a:endParaRPr lang="en-US" sz="2000" dirty="0">
              <a:solidFill>
                <a:srgbClr val="002060"/>
              </a:solidFill>
              <a:latin typeface="Times New Roman" pitchFamily="18" charset="0"/>
              <a:cs typeface="Times New Roman" pitchFamily="18" charset="0"/>
            </a:endParaRPr>
          </a:p>
          <a:p>
            <a:r>
              <a:rPr lang="de-DE" sz="2000" dirty="0">
                <a:solidFill>
                  <a:srgbClr val="002060"/>
                </a:solidFill>
                <a:latin typeface="Times New Roman" pitchFamily="18" charset="0"/>
                <a:cs typeface="Times New Roman" pitchFamily="18" charset="0"/>
              </a:rPr>
              <a:t>3.1. Đặc điểm về kiến trúc</a:t>
            </a:r>
            <a:endParaRPr lang="en-US" sz="2000" dirty="0">
              <a:solidFill>
                <a:srgbClr val="002060"/>
              </a:solidFill>
              <a:latin typeface="Times New Roman" pitchFamily="18" charset="0"/>
              <a:cs typeface="Times New Roman" pitchFamily="18" charset="0"/>
            </a:endParaRPr>
          </a:p>
          <a:p>
            <a:r>
              <a:rPr lang="de-DE" sz="2000" dirty="0">
                <a:solidFill>
                  <a:srgbClr val="002060"/>
                </a:solidFill>
                <a:latin typeface="Times New Roman" pitchFamily="18" charset="0"/>
                <a:cs typeface="Times New Roman" pitchFamily="18" charset="0"/>
              </a:rPr>
              <a:t>3.2. Đặc điểm về trang trí nội thất</a:t>
            </a:r>
            <a:endParaRPr lang="en-US" sz="2000" dirty="0">
              <a:solidFill>
                <a:srgbClr val="002060"/>
              </a:solidFill>
              <a:latin typeface="Times New Roman" pitchFamily="18" charset="0"/>
              <a:cs typeface="Times New Roman" pitchFamily="18" charset="0"/>
            </a:endParaRPr>
          </a:p>
          <a:p>
            <a:r>
              <a:rPr lang="de-DE" sz="2000" dirty="0">
                <a:solidFill>
                  <a:srgbClr val="002060"/>
                </a:solidFill>
                <a:latin typeface="Times New Roman" pitchFamily="18" charset="0"/>
                <a:cs typeface="Times New Roman" pitchFamily="18" charset="0"/>
              </a:rPr>
              <a:t>4. Phân loại quầy bar</a:t>
            </a:r>
            <a:endParaRPr lang="en-US" sz="2000" dirty="0">
              <a:solidFill>
                <a:srgbClr val="002060"/>
              </a:solidFill>
              <a:latin typeface="Times New Roman" pitchFamily="18" charset="0"/>
              <a:cs typeface="Times New Roman" pitchFamily="18" charset="0"/>
            </a:endParaRPr>
          </a:p>
          <a:p>
            <a:r>
              <a:rPr lang="de-DE" sz="2000" dirty="0">
                <a:solidFill>
                  <a:srgbClr val="002060"/>
                </a:solidFill>
                <a:latin typeface="Times New Roman" pitchFamily="18" charset="0"/>
                <a:cs typeface="Times New Roman" pitchFamily="18" charset="0"/>
              </a:rPr>
              <a:t>4.1. Bar nhà hàng</a:t>
            </a:r>
            <a:endParaRPr lang="en-US" sz="2000" dirty="0">
              <a:solidFill>
                <a:srgbClr val="002060"/>
              </a:solidFill>
              <a:latin typeface="Times New Roman" pitchFamily="18" charset="0"/>
              <a:cs typeface="Times New Roman" pitchFamily="18" charset="0"/>
            </a:endParaRPr>
          </a:p>
          <a:p>
            <a:r>
              <a:rPr lang="de-DE" sz="2000" dirty="0">
                <a:solidFill>
                  <a:srgbClr val="002060"/>
                </a:solidFill>
                <a:latin typeface="Times New Roman" pitchFamily="18" charset="0"/>
                <a:cs typeface="Times New Roman" pitchFamily="18" charset="0"/>
              </a:rPr>
              <a:t>4.2. Bar độc lập</a:t>
            </a:r>
            <a:endParaRPr lang="en-US" sz="2000" dirty="0">
              <a:solidFill>
                <a:srgbClr val="002060"/>
              </a:solidFill>
              <a:latin typeface="Times New Roman" pitchFamily="18" charset="0"/>
              <a:cs typeface="Times New Roman" pitchFamily="18" charset="0"/>
            </a:endParaRPr>
          </a:p>
          <a:p>
            <a:r>
              <a:rPr lang="de-DE" sz="2000" dirty="0">
                <a:solidFill>
                  <a:srgbClr val="002060"/>
                </a:solidFill>
                <a:latin typeface="Times New Roman" pitchFamily="18" charset="0"/>
                <a:cs typeface="Times New Roman" pitchFamily="18" charset="0"/>
              </a:rPr>
              <a:t>5. Đơn vị đo lường trong pha chế</a:t>
            </a:r>
            <a:endParaRPr lang="en-US" sz="20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0"/>
          <p:cNvSpPr txBox="1">
            <a:spLocks noGrp="1"/>
          </p:cNvSpPr>
          <p:nvPr>
            <p:ph type="body" idx="1"/>
          </p:nvPr>
        </p:nvSpPr>
        <p:spPr>
          <a:xfrm>
            <a:off x="2133600" y="899300"/>
            <a:ext cx="6781800" cy="3649700"/>
          </a:xfrm>
          <a:prstGeom prst="rect">
            <a:avLst/>
          </a:prstGeom>
        </p:spPr>
        <p:txBody>
          <a:bodyPr spcFirstLastPara="1" wrap="square" lIns="91425" tIns="91425" rIns="91425" bIns="91425" anchor="t" anchorCtr="0">
            <a:noAutofit/>
          </a:bodyPr>
          <a:lstStyle/>
          <a:p>
            <a:pPr marL="114300" indent="0">
              <a:buNone/>
            </a:pPr>
            <a:r>
              <a:rPr lang="en-US" dirty="0">
                <a:solidFill>
                  <a:srgbClr val="002060"/>
                </a:solidFill>
                <a:latin typeface="Times New Roman" pitchFamily="18" charset="0"/>
                <a:cs typeface="Times New Roman" pitchFamily="18" charset="0"/>
              </a:rPr>
              <a:t>Bar là</a:t>
            </a:r>
            <a:r>
              <a:rPr lang="vi-VN" dirty="0">
                <a:solidFill>
                  <a:srgbClr val="002060"/>
                </a:solidFill>
                <a:latin typeface="Times New Roman" pitchFamily="18" charset="0"/>
                <a:cs typeface="Times New Roman" pitchFamily="18" charset="0"/>
              </a:rPr>
              <a:t> nơi phục vụ các loại nước uống có cồn và không cồn. </a:t>
            </a:r>
            <a:endParaRPr lang="en-US" dirty="0" smtClean="0">
              <a:solidFill>
                <a:srgbClr val="002060"/>
              </a:solidFill>
              <a:latin typeface="Times New Roman" pitchFamily="18" charset="0"/>
              <a:cs typeface="Times New Roman" pitchFamily="18" charset="0"/>
            </a:endParaRPr>
          </a:p>
          <a:p>
            <a:pPr marL="114300" indent="0">
              <a:buNone/>
            </a:pPr>
            <a:r>
              <a:rPr lang="vi-VN" dirty="0" smtClean="0">
                <a:solidFill>
                  <a:srgbClr val="002060"/>
                </a:solidFill>
                <a:latin typeface="Times New Roman" pitchFamily="18" charset="0"/>
                <a:cs typeface="Times New Roman" pitchFamily="18" charset="0"/>
              </a:rPr>
              <a:t>Bar </a:t>
            </a:r>
            <a:r>
              <a:rPr lang="vi-VN" dirty="0">
                <a:solidFill>
                  <a:srgbClr val="002060"/>
                </a:solidFill>
                <a:latin typeface="Times New Roman" pitchFamily="18" charset="0"/>
                <a:cs typeface="Times New Roman" pitchFamily="18" charset="0"/>
              </a:rPr>
              <a:t>là một bộ phận thường nằm trong nhà hàng</a:t>
            </a:r>
            <a:r>
              <a:rPr lang="en-US" dirty="0">
                <a:solidFill>
                  <a:srgbClr val="002060"/>
                </a:solidFill>
                <a:latin typeface="Times New Roman" pitchFamily="18" charset="0"/>
                <a:cs typeface="Times New Roman" pitchFamily="18" charset="0"/>
              </a:rPr>
              <a:t> khách sạn, m</a:t>
            </a:r>
            <a:r>
              <a:rPr lang="vi-VN" dirty="0">
                <a:solidFill>
                  <a:srgbClr val="002060"/>
                </a:solidFill>
                <a:latin typeface="Times New Roman" pitchFamily="18" charset="0"/>
                <a:cs typeface="Times New Roman" pitchFamily="18" charset="0"/>
              </a:rPr>
              <a:t>ột khách sạn lớn </a:t>
            </a:r>
            <a:r>
              <a:rPr lang="en-US" dirty="0">
                <a:solidFill>
                  <a:srgbClr val="002060"/>
                </a:solidFill>
                <a:latin typeface="Times New Roman" pitchFamily="18" charset="0"/>
                <a:cs typeface="Times New Roman" pitchFamily="18" charset="0"/>
              </a:rPr>
              <a:t>thường </a:t>
            </a:r>
            <a:r>
              <a:rPr lang="vi-VN" dirty="0">
                <a:solidFill>
                  <a:srgbClr val="002060"/>
                </a:solidFill>
                <a:latin typeface="Times New Roman" pitchFamily="18" charset="0"/>
                <a:cs typeface="Times New Roman" pitchFamily="18" charset="0"/>
              </a:rPr>
              <a:t>có nhiều quầy bar</a:t>
            </a:r>
            <a:r>
              <a:rPr lang="en-US" dirty="0">
                <a:solidFill>
                  <a:srgbClr val="002060"/>
                </a:solidFill>
                <a:latin typeface="Times New Roman" pitchFamily="18" charset="0"/>
                <a:cs typeface="Times New Roman" pitchFamily="18" charset="0"/>
              </a:rPr>
              <a:t>. </a:t>
            </a:r>
            <a:r>
              <a:rPr lang="vi-VN" dirty="0">
                <a:solidFill>
                  <a:srgbClr val="002060"/>
                </a:solidFill>
                <a:latin typeface="Times New Roman" pitchFamily="18" charset="0"/>
                <a:cs typeface="Times New Roman" pitchFamily="18" charset="0"/>
              </a:rPr>
              <a:t>Tuy nhiên, cũng có những Bar hoạt động riêng lẻ </a:t>
            </a:r>
            <a:r>
              <a:rPr lang="en-US" dirty="0" smtClean="0">
                <a:solidFill>
                  <a:srgbClr val="002060"/>
                </a:solidFill>
                <a:latin typeface="Times New Roman" pitchFamily="18" charset="0"/>
                <a:cs typeface="Times New Roman" pitchFamily="18" charset="0"/>
              </a:rPr>
              <a:t>và mang đậm tính </a:t>
            </a:r>
            <a:r>
              <a:rPr lang="vi-VN" dirty="0" smtClean="0">
                <a:solidFill>
                  <a:srgbClr val="002060"/>
                </a:solidFill>
                <a:latin typeface="Times New Roman" pitchFamily="18" charset="0"/>
                <a:cs typeface="Times New Roman" pitchFamily="18" charset="0"/>
              </a:rPr>
              <a:t>chuyên nghiệp</a:t>
            </a:r>
            <a:endParaRPr lang="en-US" dirty="0" smtClean="0">
              <a:solidFill>
                <a:srgbClr val="002060"/>
              </a:solidFill>
              <a:latin typeface="Times New Roman" pitchFamily="18" charset="0"/>
              <a:cs typeface="Times New Roman" pitchFamily="18" charset="0"/>
            </a:endParaRPr>
          </a:p>
          <a:p>
            <a:pPr marL="114300" indent="0">
              <a:buNone/>
            </a:pPr>
            <a:endParaRPr lang="en-US" dirty="0">
              <a:solidFill>
                <a:srgbClr val="002060"/>
              </a:solidFill>
              <a:latin typeface="Times New Roman" pitchFamily="18" charset="0"/>
              <a:cs typeface="Times New Roman" pitchFamily="18" charset="0"/>
            </a:endParaRPr>
          </a:p>
          <a:p>
            <a:pPr marL="114300" indent="0">
              <a:buNone/>
            </a:pPr>
            <a:r>
              <a:rPr lang="vi-VN" dirty="0">
                <a:solidFill>
                  <a:srgbClr val="002060"/>
                </a:solidFill>
                <a:latin typeface="Times New Roman" pitchFamily="18" charset="0"/>
                <a:cs typeface="Times New Roman" pitchFamily="18" charset="0"/>
              </a:rPr>
              <a:t>Bar là nơi trực tiếp bán và phục vụ các loại đồ uống có cồn, chủ yếu là bia, rượu, rượu vang, cocktail…; đồ uống không có cồn, như nước khoáng, các loại nước giải khát… và cả đồ ăn nhanh, như khoai tây chiên, snack, đậu phộng, pizza…; những trò chơi tiêu khiển, như bi-da, trò chơi điện tử, phi tiêu hay các chương trình nhạc sống có mời ca sĩ, vũ công biểu diễn… cho thực khách từ đủ 21 (có nơi quy định 18) tuổi trở lên. Bar mang đặc trưng của sự sôi động, mở nhạc với âm lượng lớn nhưng được cách âm với bên ngoài.</a:t>
            </a:r>
            <a:endParaRPr lang="en-US" dirty="0">
              <a:solidFill>
                <a:srgbClr val="002060"/>
              </a:solidFill>
              <a:latin typeface="Times New Roman" pitchFamily="18" charset="0"/>
              <a:cs typeface="Times New Roman" pitchFamily="18" charset="0"/>
            </a:endParaRPr>
          </a:p>
        </p:txBody>
      </p:sp>
      <p:sp>
        <p:nvSpPr>
          <p:cNvPr id="256" name="Google Shape;256;p20"/>
          <p:cNvSpPr txBox="1">
            <a:spLocks noGrp="1"/>
          </p:cNvSpPr>
          <p:nvPr>
            <p:ph type="title"/>
          </p:nvPr>
        </p:nvSpPr>
        <p:spPr>
          <a:xfrm>
            <a:off x="2209800" y="285750"/>
            <a:ext cx="5275500" cy="641100"/>
          </a:xfrm>
          <a:prstGeom prst="rect">
            <a:avLst/>
          </a:prstGeom>
        </p:spPr>
        <p:txBody>
          <a:bodyPr spcFirstLastPara="1" wrap="square" lIns="91425" tIns="91425" rIns="91425" bIns="91425" anchor="b" anchorCtr="0">
            <a:noAutofit/>
          </a:bodyPr>
          <a:lstStyle/>
          <a:p>
            <a:r>
              <a:rPr lang="de-DE" sz="2400" b="1" dirty="0" smtClean="0">
                <a:solidFill>
                  <a:srgbClr val="002060"/>
                </a:solidFill>
                <a:latin typeface="Times New Roman" pitchFamily="18" charset="0"/>
                <a:cs typeface="Times New Roman" pitchFamily="18" charset="0"/>
              </a:rPr>
              <a:t>1. Khái </a:t>
            </a:r>
            <a:r>
              <a:rPr lang="de-DE" sz="2400" b="1" dirty="0">
                <a:solidFill>
                  <a:srgbClr val="002060"/>
                </a:solidFill>
                <a:latin typeface="Times New Roman" pitchFamily="18" charset="0"/>
                <a:cs typeface="Times New Roman" pitchFamily="18" charset="0"/>
              </a:rPr>
              <a:t>niệm về quầy bar</a:t>
            </a:r>
            <a:endParaRPr lang="en-US" sz="2400" b="1" dirty="0">
              <a:solidFill>
                <a:srgbClr val="002060"/>
              </a:solidFill>
              <a:latin typeface="Times New Roman" pitchFamily="18" charset="0"/>
              <a:cs typeface="Times New Roman" pitchFamily="18" charset="0"/>
            </a:endParaRPr>
          </a:p>
        </p:txBody>
      </p:sp>
      <p:sp>
        <p:nvSpPr>
          <p:cNvPr id="258" name="Google Shape;258;p20"/>
          <p:cNvSpPr txBox="1">
            <a:spLocks noGrp="1"/>
          </p:cNvSpPr>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12</a:t>
            </a:fld>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3130550"/>
            <a:ext cx="914400" cy="180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150" y="2854325"/>
            <a:ext cx="603250"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1"/>
          <p:cNvSpPr txBox="1">
            <a:spLocks noGrp="1"/>
          </p:cNvSpPr>
          <p:nvPr>
            <p:ph type="title"/>
          </p:nvPr>
        </p:nvSpPr>
        <p:spPr>
          <a:xfrm>
            <a:off x="2514600" y="361950"/>
            <a:ext cx="5275500" cy="533400"/>
          </a:xfrm>
          <a:prstGeom prst="rect">
            <a:avLst/>
          </a:prstGeom>
        </p:spPr>
        <p:txBody>
          <a:bodyPr spcFirstLastPara="1" wrap="square" lIns="91425" tIns="91425" rIns="91425" bIns="91425" anchor="b" anchorCtr="0">
            <a:noAutofit/>
          </a:bodyPr>
          <a:lstStyle/>
          <a:p>
            <a:r>
              <a:rPr lang="de-DE" sz="2400" b="1" dirty="0">
                <a:solidFill>
                  <a:srgbClr val="002060"/>
                </a:solidFill>
                <a:latin typeface="Times New Roman" pitchFamily="18" charset="0"/>
                <a:cs typeface="Times New Roman" pitchFamily="18" charset="0"/>
              </a:rPr>
              <a:t>2. </a:t>
            </a:r>
            <a:r>
              <a:rPr lang="de-DE" sz="2400" b="1" dirty="0" smtClean="0">
                <a:solidFill>
                  <a:srgbClr val="002060"/>
                </a:solidFill>
                <a:latin typeface="Times New Roman" pitchFamily="18" charset="0"/>
                <a:cs typeface="Times New Roman" pitchFamily="18" charset="0"/>
              </a:rPr>
              <a:t>Nguồn gốc, xuất xứ  phục vụ bar</a:t>
            </a:r>
            <a:endParaRPr lang="en-US" sz="2400" b="1" dirty="0">
              <a:solidFill>
                <a:srgbClr val="002060"/>
              </a:solidFill>
              <a:latin typeface="Times New Roman" pitchFamily="18" charset="0"/>
              <a:cs typeface="Times New Roman" pitchFamily="18" charset="0"/>
            </a:endParaRPr>
          </a:p>
        </p:txBody>
      </p:sp>
      <p:sp>
        <p:nvSpPr>
          <p:cNvPr id="267" name="Google Shape;267;p21"/>
          <p:cNvSpPr txBox="1">
            <a:spLocks noGrp="1"/>
          </p:cNvSpPr>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13</a:t>
            </a:fld>
            <a:endParaRPr/>
          </a:p>
        </p:txBody>
      </p:sp>
      <p:sp>
        <p:nvSpPr>
          <p:cNvPr id="4" name="Text Placeholder 3"/>
          <p:cNvSpPr>
            <a:spLocks noGrp="1"/>
          </p:cNvSpPr>
          <p:nvPr>
            <p:ph type="body" idx="2"/>
          </p:nvPr>
        </p:nvSpPr>
        <p:spPr>
          <a:xfrm>
            <a:off x="2819400" y="1123950"/>
            <a:ext cx="5867400" cy="3801800"/>
          </a:xfrm>
        </p:spPr>
        <p:txBody>
          <a:bodyPr/>
          <a:lstStyle/>
          <a:p>
            <a:pPr>
              <a:buClr>
                <a:srgbClr val="002060"/>
              </a:buClr>
              <a:buFont typeface="Wingdings" pitchFamily="2" charset="2"/>
              <a:buChar char="q"/>
            </a:pPr>
            <a:r>
              <a:rPr lang="en-US" sz="1600" dirty="0">
                <a:solidFill>
                  <a:srgbClr val="002060"/>
                </a:solidFill>
                <a:latin typeface="Times New Roman" pitchFamily="18" charset="0"/>
                <a:cs typeface="Times New Roman" pitchFamily="18" charset="0"/>
              </a:rPr>
              <a:t>N</a:t>
            </a:r>
            <a:r>
              <a:rPr lang="vi-VN" sz="1600" dirty="0">
                <a:solidFill>
                  <a:srgbClr val="002060"/>
                </a:solidFill>
                <a:latin typeface="Times New Roman" pitchFamily="18" charset="0"/>
                <a:cs typeface="Times New Roman" pitchFamily="18" charset="0"/>
              </a:rPr>
              <a:t>hiều tên gọi khác nhau cho các không gian uống rượu công cộng trong suốt lịch sử. </a:t>
            </a:r>
            <a:endParaRPr lang="en-US" sz="1600" dirty="0">
              <a:solidFill>
                <a:srgbClr val="002060"/>
              </a:solidFill>
              <a:latin typeface="Times New Roman" pitchFamily="18" charset="0"/>
              <a:cs typeface="Times New Roman" pitchFamily="18" charset="0"/>
            </a:endParaRPr>
          </a:p>
          <a:p>
            <a:pPr>
              <a:buClr>
                <a:srgbClr val="002060"/>
              </a:buClr>
              <a:buFont typeface="Wingdings" pitchFamily="2" charset="2"/>
              <a:buChar char="q"/>
            </a:pPr>
            <a:r>
              <a:rPr lang="vi-VN" sz="1600" dirty="0">
                <a:solidFill>
                  <a:srgbClr val="002060"/>
                </a:solidFill>
                <a:latin typeface="Times New Roman" pitchFamily="18" charset="0"/>
                <a:cs typeface="Times New Roman" pitchFamily="18" charset="0"/>
              </a:rPr>
              <a:t>Trong thời kỳ thuộc địa của Hoa Kỳ, các quán rượu là nơi gặp gỡ quan trọng, vì hầu hết các tổ chức khác đều còn yếu kém. </a:t>
            </a:r>
            <a:endParaRPr lang="en-US" sz="1600" dirty="0">
              <a:solidFill>
                <a:srgbClr val="002060"/>
              </a:solidFill>
              <a:latin typeface="Times New Roman" pitchFamily="18" charset="0"/>
              <a:cs typeface="Times New Roman" pitchFamily="18" charset="0"/>
            </a:endParaRPr>
          </a:p>
          <a:p>
            <a:pPr>
              <a:buClr>
                <a:srgbClr val="002060"/>
              </a:buClr>
              <a:buFont typeface="Wingdings" pitchFamily="2" charset="2"/>
              <a:buChar char="q"/>
            </a:pPr>
            <a:r>
              <a:rPr lang="vi-VN" sz="1600" dirty="0">
                <a:solidFill>
                  <a:srgbClr val="002060"/>
                </a:solidFill>
                <a:latin typeface="Times New Roman" pitchFamily="18" charset="0"/>
                <a:cs typeface="Times New Roman" pitchFamily="18" charset="0"/>
              </a:rPr>
              <a:t>Trong thế kỷ 19, các quán rượu rất quan trọng đối với thời gian rảnh rỗi của tầng lớp lao động</a:t>
            </a:r>
            <a:endParaRPr lang="en-US" sz="1600" dirty="0">
              <a:solidFill>
                <a:srgbClr val="002060"/>
              </a:solidFill>
              <a:latin typeface="Times New Roman" pitchFamily="18" charset="0"/>
              <a:cs typeface="Times New Roman" pitchFamily="18" charset="0"/>
            </a:endParaRPr>
          </a:p>
          <a:p>
            <a:pPr>
              <a:buClr>
                <a:srgbClr val="002060"/>
              </a:buClr>
              <a:buFont typeface="Wingdings" pitchFamily="2" charset="2"/>
              <a:buChar char="q"/>
            </a:pPr>
            <a:r>
              <a:rPr lang="vi-VN" sz="1600" dirty="0">
                <a:solidFill>
                  <a:srgbClr val="002060"/>
                </a:solidFill>
                <a:latin typeface="Times New Roman" pitchFamily="18" charset="0"/>
                <a:cs typeface="Times New Roman" pitchFamily="18" charset="0"/>
              </a:rPr>
              <a:t>Các quán bar cung cấp ghế đẩu hoặc ghế đặt ở bàn hoặc quầy cho khách hàng của họ. </a:t>
            </a:r>
            <a:endParaRPr lang="en-US" sz="1600" dirty="0">
              <a:solidFill>
                <a:srgbClr val="002060"/>
              </a:solidFill>
              <a:latin typeface="Times New Roman" pitchFamily="18" charset="0"/>
              <a:cs typeface="Times New Roman" pitchFamily="18" charset="0"/>
            </a:endParaRPr>
          </a:p>
          <a:p>
            <a:pPr>
              <a:buClr>
                <a:srgbClr val="002060"/>
              </a:buClr>
              <a:buFont typeface="Wingdings" pitchFamily="2" charset="2"/>
              <a:buChar char="q"/>
            </a:pPr>
            <a:r>
              <a:rPr lang="vi-VN" sz="1600" dirty="0">
                <a:solidFill>
                  <a:srgbClr val="002060"/>
                </a:solidFill>
                <a:latin typeface="Times New Roman" pitchFamily="18" charset="0"/>
                <a:cs typeface="Times New Roman" pitchFamily="18" charset="0"/>
              </a:rPr>
              <a:t>Các quán bar cung cấp dịch vụ giải trí hoặc nhạc sống thường được gọi là "quán bar âm nhạc", "địa điểm biểu diễn trực tiếp" hoặc "câu lạc bộ đêm". Các loại quán bar bao gồm từ quán bar bình dân </a:t>
            </a:r>
            <a:r>
              <a:rPr lang="vi-VN" sz="1600" dirty="0" smtClean="0">
                <a:solidFill>
                  <a:srgbClr val="002060"/>
                </a:solidFill>
                <a:latin typeface="Times New Roman" pitchFamily="18" charset="0"/>
                <a:cs typeface="Times New Roman" pitchFamily="18" charset="0"/>
              </a:rPr>
              <a:t>đến </a:t>
            </a:r>
            <a:r>
              <a:rPr lang="vi-VN" sz="1600" dirty="0">
                <a:solidFill>
                  <a:srgbClr val="002060"/>
                </a:solidFill>
                <a:latin typeface="Times New Roman" pitchFamily="18" charset="0"/>
                <a:cs typeface="Times New Roman" pitchFamily="18" charset="0"/>
              </a:rPr>
              <a:t>những địa điểm giải trí trang nhã, thường đi kèm với các nhà hàng để dùng bữa.</a:t>
            </a:r>
            <a:endParaRPr lang="en-US" sz="1600" dirty="0">
              <a:solidFill>
                <a:srgbClr val="002060"/>
              </a:solidFill>
              <a:latin typeface="Times New Roman" pitchFamily="18" charset="0"/>
              <a:cs typeface="Times New Roman" pitchFamily="18" charset="0"/>
            </a:endParaRPr>
          </a:p>
          <a:p>
            <a:endParaRPr lang="en-US" sz="16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514350"/>
            <a:ext cx="7143750" cy="488700"/>
          </a:xfrm>
        </p:spPr>
        <p:txBody>
          <a:bodyPr/>
          <a:lstStyle/>
          <a:p>
            <a:r>
              <a:rPr lang="de-DE" sz="2400" b="1" dirty="0">
                <a:solidFill>
                  <a:srgbClr val="002060"/>
                </a:solidFill>
                <a:latin typeface="Times New Roman" pitchFamily="18" charset="0"/>
                <a:cs typeface="Times New Roman" pitchFamily="18" charset="0"/>
              </a:rPr>
              <a:t>3. Đặc điểm chung về kiến </a:t>
            </a:r>
            <a:r>
              <a:rPr lang="de-DE" sz="2400" b="1" dirty="0" smtClean="0">
                <a:solidFill>
                  <a:srgbClr val="002060"/>
                </a:solidFill>
                <a:latin typeface="Times New Roman" pitchFamily="18" charset="0"/>
                <a:cs typeface="Times New Roman" pitchFamily="18" charset="0"/>
              </a:rPr>
              <a:t>trúc &amp; nội thất  </a:t>
            </a:r>
            <a:r>
              <a:rPr lang="de-DE" sz="2400" b="1" dirty="0">
                <a:solidFill>
                  <a:srgbClr val="002060"/>
                </a:solidFill>
                <a:latin typeface="Times New Roman" pitchFamily="18" charset="0"/>
                <a:cs typeface="Times New Roman" pitchFamily="18" charset="0"/>
              </a:rPr>
              <a:t>quầy bar</a:t>
            </a:r>
            <a:r>
              <a:rPr lang="en-US" sz="2400" b="1" dirty="0">
                <a:solidFill>
                  <a:srgbClr val="002060"/>
                </a:solidFill>
                <a:latin typeface="Times New Roman" pitchFamily="18" charset="0"/>
                <a:cs typeface="Times New Roman" pitchFamily="18" charset="0"/>
              </a:rPr>
              <a:t/>
            </a:r>
            <a:br>
              <a:rPr lang="en-US" sz="2400" b="1" dirty="0">
                <a:solidFill>
                  <a:srgbClr val="002060"/>
                </a:solidFill>
                <a:latin typeface="Times New Roman" pitchFamily="18" charset="0"/>
                <a:cs typeface="Times New Roman" pitchFamily="18" charset="0"/>
              </a:rPr>
            </a:br>
            <a:r>
              <a:rPr lang="de-DE" sz="2000" b="1" dirty="0">
                <a:solidFill>
                  <a:srgbClr val="002060"/>
                </a:solidFill>
                <a:latin typeface="Times New Roman" pitchFamily="18" charset="0"/>
                <a:cs typeface="Times New Roman" pitchFamily="18" charset="0"/>
              </a:rPr>
              <a:t>3.1. Đặc điểm về kiến </a:t>
            </a:r>
            <a:r>
              <a:rPr lang="de-DE" sz="2000" b="1" dirty="0" smtClean="0">
                <a:solidFill>
                  <a:srgbClr val="002060"/>
                </a:solidFill>
                <a:latin typeface="Times New Roman" pitchFamily="18" charset="0"/>
                <a:cs typeface="Times New Roman" pitchFamily="18" charset="0"/>
              </a:rPr>
              <a:t>trúc</a:t>
            </a:r>
            <a:endParaRPr lang="en-US" sz="2000" b="1" dirty="0"/>
          </a:p>
        </p:txBody>
      </p:sp>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14</a:t>
            </a:fld>
            <a:endParaRPr lang="en"/>
          </a:p>
        </p:txBody>
      </p:sp>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4575" y="1276892"/>
            <a:ext cx="2714625" cy="2999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819400" y="3181350"/>
            <a:ext cx="3048000" cy="307777"/>
          </a:xfrm>
          <a:prstGeom prst="rect">
            <a:avLst/>
          </a:prstGeom>
          <a:noFill/>
        </p:spPr>
        <p:txBody>
          <a:bodyPr wrap="square" rtlCol="0">
            <a:spAutoFit/>
          </a:bodyPr>
          <a:lstStyle/>
          <a:p>
            <a:r>
              <a:rPr lang="en-US" dirty="0" smtClean="0"/>
              <a:t>-</a:t>
            </a:r>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695" y="1276891"/>
            <a:ext cx="2783103" cy="3004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2800" y="1276890"/>
            <a:ext cx="2401202" cy="3004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2438400" y="4400550"/>
            <a:ext cx="1571626" cy="523220"/>
          </a:xfrm>
          <a:prstGeom prst="rect">
            <a:avLst/>
          </a:prstGeom>
        </p:spPr>
        <p:txBody>
          <a:bodyPr wrap="square">
            <a:spAutoFit/>
          </a:bodyPr>
          <a:lstStyle/>
          <a:p>
            <a:r>
              <a:rPr lang="en-GB" altLang="ko-KR" dirty="0">
                <a:solidFill>
                  <a:schemeClr val="accent1"/>
                </a:solidFill>
                <a:cs typeface="Arial" pitchFamily="34" charset="0"/>
              </a:rPr>
              <a:t>Sheraton </a:t>
            </a:r>
            <a:r>
              <a:rPr lang="en-GB" altLang="ko-KR" dirty="0" smtClean="0">
                <a:solidFill>
                  <a:schemeClr val="accent1"/>
                </a:solidFill>
                <a:cs typeface="Arial" pitchFamily="34" charset="0"/>
              </a:rPr>
              <a:t>Saigon</a:t>
            </a:r>
            <a:endParaRPr lang="ko-KR" altLang="en-US" dirty="0">
              <a:solidFill>
                <a:schemeClr val="accent1"/>
              </a:solidFill>
              <a:cs typeface="Arial" pitchFamily="34" charset="0"/>
            </a:endParaRPr>
          </a:p>
          <a:p>
            <a:r>
              <a:rPr lang="en-US" dirty="0" smtClean="0"/>
              <a:t>The </a:t>
            </a:r>
            <a:r>
              <a:rPr lang="en-US" dirty="0"/>
              <a:t>Lounge</a:t>
            </a:r>
          </a:p>
        </p:txBody>
      </p:sp>
    </p:spTree>
    <p:extLst>
      <p:ext uri="{BB962C8B-B14F-4D97-AF65-F5344CB8AC3E}">
        <p14:creationId xmlns:p14="http://schemas.microsoft.com/office/powerpoint/2010/main" val="1739934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051"/>
                                        </p:tgtEl>
                                        <p:attrNameLst>
                                          <p:attrName>style.visibility</p:attrName>
                                        </p:attrNameLst>
                                      </p:cBhvr>
                                      <p:to>
                                        <p:strVal val="visible"/>
                                      </p:to>
                                    </p:set>
                                    <p:anim calcmode="lin" valueType="num">
                                      <p:cBhvr additive="base">
                                        <p:cTn id="14" dur="500" fill="hold"/>
                                        <p:tgtEl>
                                          <p:spTgt spid="2051"/>
                                        </p:tgtEl>
                                        <p:attrNameLst>
                                          <p:attrName>ppt_x</p:attrName>
                                        </p:attrNameLst>
                                      </p:cBhvr>
                                      <p:tavLst>
                                        <p:tav tm="0">
                                          <p:val>
                                            <p:strVal val="#ppt_x"/>
                                          </p:val>
                                        </p:tav>
                                        <p:tav tm="100000">
                                          <p:val>
                                            <p:strVal val="#ppt_x"/>
                                          </p:val>
                                        </p:tav>
                                      </p:tavLst>
                                    </p:anim>
                                    <p:anim calcmode="lin" valueType="num">
                                      <p:cBhvr additive="base">
                                        <p:cTn id="15"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3077"/>
                                        </p:tgtEl>
                                        <p:attrNameLst>
                                          <p:attrName>style.visibility</p:attrName>
                                        </p:attrNameLst>
                                      </p:cBhvr>
                                      <p:to>
                                        <p:strVal val="visible"/>
                                      </p:to>
                                    </p:set>
                                    <p:animEffect transition="in" filter="wipe(down)">
                                      <p:cBhvr>
                                        <p:cTn id="20" dur="500"/>
                                        <p:tgtEl>
                                          <p:spTgt spid="307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15</a:t>
            </a:fld>
            <a:endParaRPr lang="en"/>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0"/>
            <a:ext cx="4878508" cy="25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7988" y="2038350"/>
            <a:ext cx="184785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4900" y="1466850"/>
            <a:ext cx="1852613"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1064" y="2639080"/>
            <a:ext cx="184785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2057400" y="3801130"/>
            <a:ext cx="4572000" cy="523220"/>
          </a:xfrm>
          <a:prstGeom prst="rect">
            <a:avLst/>
          </a:prstGeom>
        </p:spPr>
        <p:txBody>
          <a:bodyPr>
            <a:spAutoFit/>
          </a:bodyPr>
          <a:lstStyle/>
          <a:p>
            <a:pPr algn="r"/>
            <a:r>
              <a:rPr lang="en-US" altLang="ko-KR" dirty="0">
                <a:solidFill>
                  <a:schemeClr val="tx1"/>
                </a:solidFill>
                <a:cs typeface="Arial" pitchFamily="34" charset="0"/>
              </a:rPr>
              <a:t>Hotel des arts Saigon</a:t>
            </a:r>
          </a:p>
          <a:p>
            <a:pPr algn="r"/>
            <a:r>
              <a:rPr lang="en-US" altLang="ko-KR" dirty="0">
                <a:cs typeface="Arial" pitchFamily="34" charset="0"/>
              </a:rPr>
              <a:t>Nguyễn Thị Minh Khai – Quận 3 - TPHCM</a:t>
            </a:r>
            <a:endParaRPr lang="en-US" altLang="ko-KR" dirty="0">
              <a:solidFill>
                <a:schemeClr val="tx1"/>
              </a:solidFill>
              <a:cs typeface="Arial" pitchFamily="34" charset="0"/>
            </a:endParaRPr>
          </a:p>
        </p:txBody>
      </p:sp>
    </p:spTree>
    <p:extLst>
      <p:ext uri="{BB962C8B-B14F-4D97-AF65-F5344CB8AC3E}">
        <p14:creationId xmlns:p14="http://schemas.microsoft.com/office/powerpoint/2010/main" val="87930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076"/>
                                        </p:tgtEl>
                                        <p:attrNameLst>
                                          <p:attrName>style.visibility</p:attrName>
                                        </p:attrNameLst>
                                      </p:cBhvr>
                                      <p:to>
                                        <p:strVal val="visible"/>
                                      </p:to>
                                    </p:set>
                                    <p:anim calcmode="lin" valueType="num">
                                      <p:cBhvr additive="base">
                                        <p:cTn id="14" dur="500" fill="hold"/>
                                        <p:tgtEl>
                                          <p:spTgt spid="3076"/>
                                        </p:tgtEl>
                                        <p:attrNameLst>
                                          <p:attrName>ppt_x</p:attrName>
                                        </p:attrNameLst>
                                      </p:cBhvr>
                                      <p:tavLst>
                                        <p:tav tm="0">
                                          <p:val>
                                            <p:strVal val="#ppt_x"/>
                                          </p:val>
                                        </p:tav>
                                        <p:tav tm="100000">
                                          <p:val>
                                            <p:strVal val="#ppt_x"/>
                                          </p:val>
                                        </p:tav>
                                      </p:tavLst>
                                    </p:anim>
                                    <p:anim calcmode="lin" valueType="num">
                                      <p:cBhvr additive="base">
                                        <p:cTn id="15"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075"/>
                                        </p:tgtEl>
                                        <p:attrNameLst>
                                          <p:attrName>style.visibility</p:attrName>
                                        </p:attrNameLst>
                                      </p:cBhvr>
                                      <p:to>
                                        <p:strVal val="visible"/>
                                      </p:to>
                                    </p:set>
                                    <p:animEffect transition="in" filter="circle(in)">
                                      <p:cBhvr>
                                        <p:cTn id="20" dur="2000"/>
                                        <p:tgtEl>
                                          <p:spTgt spid="3075"/>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3077"/>
                                        </p:tgtEl>
                                        <p:attrNameLst>
                                          <p:attrName>style.visibility</p:attrName>
                                        </p:attrNameLst>
                                      </p:cBhvr>
                                      <p:to>
                                        <p:strVal val="visible"/>
                                      </p:to>
                                    </p:set>
                                    <p:animEffect transition="in" filter="wheel(1)">
                                      <p:cBhvr>
                                        <p:cTn id="25" dur="20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16</a:t>
            </a:fld>
            <a:endParaRPr lang="en"/>
          </a:p>
        </p:txBody>
      </p:sp>
      <p:sp>
        <p:nvSpPr>
          <p:cNvPr id="7" name="Rectangle 6"/>
          <p:cNvSpPr/>
          <p:nvPr/>
        </p:nvSpPr>
        <p:spPr>
          <a:xfrm>
            <a:off x="2595562" y="3867150"/>
            <a:ext cx="1571626" cy="400110"/>
          </a:xfrm>
          <a:prstGeom prst="rect">
            <a:avLst/>
          </a:prstGeom>
        </p:spPr>
        <p:txBody>
          <a:bodyPr wrap="square">
            <a:spAutoFit/>
          </a:bodyPr>
          <a:lstStyle/>
          <a:p>
            <a:r>
              <a:rPr lang="en-US" sz="2000" b="1" dirty="0" smtClean="0">
                <a:latin typeface="Times New Roman" pitchFamily="18" charset="0"/>
                <a:cs typeface="Times New Roman" pitchFamily="18" charset="0"/>
              </a:rPr>
              <a:t>The </a:t>
            </a:r>
            <a:r>
              <a:rPr lang="en-US" sz="2000" b="1" dirty="0">
                <a:latin typeface="Times New Roman" pitchFamily="18" charset="0"/>
                <a:cs typeface="Times New Roman" pitchFamily="18" charset="0"/>
              </a:rPr>
              <a:t>Lounge</a:t>
            </a:r>
          </a:p>
        </p:txBody>
      </p:sp>
      <p:sp>
        <p:nvSpPr>
          <p:cNvPr id="8" name="AutoShape 4" descr="Lounge là mô hình kết hợp giữa Bar và Caf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5"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t="11913"/>
          <a:stretch/>
        </p:blipFill>
        <p:spPr bwMode="auto">
          <a:xfrm>
            <a:off x="38100" y="160337"/>
            <a:ext cx="4495800" cy="294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rotWithShape="1">
          <a:blip r:embed="rId3">
            <a:extLst>
              <a:ext uri="{28A0092B-C50C-407E-A947-70E740481C1C}">
                <a14:useLocalDpi xmlns:a14="http://schemas.microsoft.com/office/drawing/2010/main" val="0"/>
              </a:ext>
            </a:extLst>
          </a:blip>
          <a:srcRect t="11648"/>
          <a:stretch/>
        </p:blipFill>
        <p:spPr bwMode="auto">
          <a:xfrm>
            <a:off x="4572000" y="1200151"/>
            <a:ext cx="4495800" cy="3209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1460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61950"/>
            <a:ext cx="5656500" cy="367300"/>
          </a:xfrm>
        </p:spPr>
        <p:txBody>
          <a:bodyPr/>
          <a:lstStyle/>
          <a:p>
            <a:r>
              <a:rPr lang="vi-VN" sz="2000" b="1" dirty="0">
                <a:solidFill>
                  <a:srgbClr val="002060"/>
                </a:solidFill>
                <a:latin typeface="Times New Roman" pitchFamily="18" charset="0"/>
                <a:cs typeface="Times New Roman" pitchFamily="18" charset="0"/>
              </a:rPr>
              <a:t>3.2. Đặc điểm về trang trí nội </a:t>
            </a:r>
            <a:r>
              <a:rPr lang="vi-VN" sz="2000" b="1" dirty="0" smtClean="0">
                <a:solidFill>
                  <a:srgbClr val="002060"/>
                </a:solidFill>
                <a:latin typeface="Times New Roman" pitchFamily="18" charset="0"/>
                <a:cs typeface="Times New Roman" pitchFamily="18" charset="0"/>
              </a:rPr>
              <a:t>thất</a:t>
            </a:r>
            <a:endParaRPr lang="en-US" sz="2000" b="1" dirty="0">
              <a:solidFill>
                <a:srgbClr val="002060"/>
              </a:solidFill>
              <a:latin typeface="Times New Roman" pitchFamily="18" charset="0"/>
              <a:cs typeface="Times New Roman" pitchFamily="18" charset="0"/>
            </a:endParaRPr>
          </a:p>
        </p:txBody>
      </p:sp>
      <p:sp>
        <p:nvSpPr>
          <p:cNvPr id="6" name="Slide Number Placeholder 5"/>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17</a:t>
            </a:fld>
            <a:endParaRPr lang="en"/>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047750"/>
            <a:ext cx="3048000" cy="2626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AutoShape 4" descr="trang-tri-noi-that-quan-ba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1047750"/>
            <a:ext cx="2743200" cy="2626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8400" y="1047750"/>
            <a:ext cx="2819400" cy="2626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98222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285750"/>
            <a:ext cx="5849175" cy="641100"/>
          </a:xfrm>
        </p:spPr>
        <p:txBody>
          <a:bodyPr/>
          <a:lstStyle/>
          <a:p>
            <a:r>
              <a:rPr lang="en-US" sz="2400" b="1" kern="1200" dirty="0" smtClean="0">
                <a:solidFill>
                  <a:srgbClr val="002060"/>
                </a:solidFill>
                <a:latin typeface="Times New Roman" pitchFamily="18" charset="0"/>
                <a:ea typeface="+mj-ea"/>
                <a:cs typeface="Times New Roman" pitchFamily="18" charset="0"/>
                <a:sym typeface="Arial"/>
              </a:rPr>
              <a:t>Đặc Trưng các loại hình Bar </a:t>
            </a:r>
            <a:endParaRPr lang="en-US" sz="2400" b="1" kern="1200" dirty="0">
              <a:solidFill>
                <a:srgbClr val="002060"/>
              </a:solidFill>
              <a:latin typeface="Times New Roman" pitchFamily="18" charset="0"/>
              <a:ea typeface="+mj-ea"/>
              <a:cs typeface="Times New Roman" pitchFamily="18" charset="0"/>
              <a:sym typeface="Arial"/>
            </a:endParaRPr>
          </a:p>
        </p:txBody>
      </p:sp>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18</a:t>
            </a:fld>
            <a:endParaRPr lang="en"/>
          </a:p>
        </p:txBody>
      </p:sp>
      <p:sp>
        <p:nvSpPr>
          <p:cNvPr id="6" name="Text Placeholder 2"/>
          <p:cNvSpPr>
            <a:spLocks noGrp="1"/>
          </p:cNvSpPr>
          <p:nvPr>
            <p:ph type="body" idx="1"/>
          </p:nvPr>
        </p:nvSpPr>
        <p:spPr>
          <a:xfrm>
            <a:off x="2362200" y="1047750"/>
            <a:ext cx="6172199" cy="3878300"/>
          </a:xfrm>
        </p:spPr>
        <p:txBody>
          <a:bodyPr/>
          <a:lstStyle/>
          <a:p>
            <a:pPr marL="0" lvl="1" indent="0">
              <a:lnSpc>
                <a:spcPct val="80000"/>
              </a:lnSpc>
              <a:buFont typeface="Wingdings" pitchFamily="2" charset="2"/>
              <a:buChar char="F"/>
              <a:defRPr/>
            </a:pPr>
            <a:r>
              <a:rPr lang="en-US" sz="2000" b="1" dirty="0">
                <a:solidFill>
                  <a:srgbClr val="002060"/>
                </a:solidFill>
                <a:latin typeface="Times New Roman" pitchFamily="18" charset="0"/>
                <a:cs typeface="Times New Roman" pitchFamily="18" charset="0"/>
              </a:rPr>
              <a:t>Bar rượu </a:t>
            </a:r>
            <a:r>
              <a:rPr lang="en-US" sz="2000" b="1" dirty="0" smtClean="0">
                <a:solidFill>
                  <a:srgbClr val="002060"/>
                </a:solidFill>
                <a:latin typeface="Times New Roman" pitchFamily="18" charset="0"/>
                <a:cs typeface="Times New Roman" pitchFamily="18" charset="0"/>
              </a:rPr>
              <a:t>cocktail</a:t>
            </a:r>
            <a:endParaRPr lang="en-US" sz="2000" b="1" dirty="0">
              <a:solidFill>
                <a:srgbClr val="002060"/>
              </a:solidFill>
              <a:latin typeface="Times New Roman" pitchFamily="18" charset="0"/>
              <a:cs typeface="Times New Roman" pitchFamily="18" charset="0"/>
            </a:endParaRPr>
          </a:p>
          <a:p>
            <a:pPr marL="0" lvl="1" indent="0">
              <a:lnSpc>
                <a:spcPct val="80000"/>
              </a:lnSpc>
              <a:buFont typeface="Wingdings" pitchFamily="2" charset="2"/>
              <a:buChar char="F"/>
              <a:defRPr/>
            </a:pPr>
            <a:r>
              <a:rPr lang="en-US" sz="2000" b="1" dirty="0">
                <a:solidFill>
                  <a:srgbClr val="002060"/>
                </a:solidFill>
                <a:latin typeface="Times New Roman" pitchFamily="18" charset="0"/>
                <a:cs typeface="Times New Roman" pitchFamily="18" charset="0"/>
              </a:rPr>
              <a:t> Quán rượu	</a:t>
            </a:r>
          </a:p>
          <a:p>
            <a:pPr marL="0" lvl="1" indent="0">
              <a:lnSpc>
                <a:spcPct val="80000"/>
              </a:lnSpc>
              <a:buFont typeface="Wingdings" pitchFamily="2" charset="2"/>
              <a:buChar char="F"/>
              <a:defRPr/>
            </a:pPr>
            <a:r>
              <a:rPr lang="en-US" sz="2000" b="1" dirty="0">
                <a:solidFill>
                  <a:srgbClr val="002060"/>
                </a:solidFill>
                <a:latin typeface="Times New Roman" pitchFamily="18" charset="0"/>
                <a:cs typeface="Times New Roman" pitchFamily="18" charset="0"/>
              </a:rPr>
              <a:t> Quầy rượu tiền </a:t>
            </a:r>
            <a:r>
              <a:rPr lang="en-US" sz="2000" b="1" dirty="0" smtClean="0">
                <a:solidFill>
                  <a:srgbClr val="002060"/>
                </a:solidFill>
                <a:latin typeface="Times New Roman" pitchFamily="18" charset="0"/>
                <a:cs typeface="Times New Roman" pitchFamily="18" charset="0"/>
              </a:rPr>
              <a:t>sảnh</a:t>
            </a:r>
          </a:p>
          <a:p>
            <a:pPr marL="0" lvl="1" indent="0">
              <a:lnSpc>
                <a:spcPct val="80000"/>
              </a:lnSpc>
              <a:buFont typeface="Wingdings" pitchFamily="2" charset="2"/>
              <a:buChar char="F"/>
              <a:defRPr/>
            </a:pPr>
            <a:r>
              <a:rPr lang="en-US" sz="2000" b="1" dirty="0" smtClean="0">
                <a:solidFill>
                  <a:srgbClr val="002060"/>
                </a:solidFill>
                <a:latin typeface="Times New Roman" pitchFamily="18" charset="0"/>
                <a:cs typeface="Times New Roman" pitchFamily="18" charset="0"/>
              </a:rPr>
              <a:t> Service Bar </a:t>
            </a:r>
            <a:endParaRPr lang="en-US" sz="2000" b="1" dirty="0">
              <a:solidFill>
                <a:srgbClr val="002060"/>
              </a:solidFill>
              <a:latin typeface="Times New Roman" pitchFamily="18" charset="0"/>
              <a:cs typeface="Times New Roman" pitchFamily="18" charset="0"/>
            </a:endParaRPr>
          </a:p>
          <a:p>
            <a:pPr marL="0" lvl="1" indent="0">
              <a:lnSpc>
                <a:spcPct val="80000"/>
              </a:lnSpc>
              <a:buFont typeface="Wingdings" pitchFamily="2" charset="2"/>
              <a:buChar char="F"/>
              <a:defRPr/>
            </a:pPr>
            <a:r>
              <a:rPr lang="en-US" sz="2000" b="1" dirty="0" smtClean="0">
                <a:solidFill>
                  <a:srgbClr val="002060"/>
                </a:solidFill>
                <a:latin typeface="Times New Roman" pitchFamily="18" charset="0"/>
                <a:cs typeface="Times New Roman" pitchFamily="18" charset="0"/>
              </a:rPr>
              <a:t> </a:t>
            </a:r>
            <a:r>
              <a:rPr lang="en-US" sz="2000" b="1" dirty="0">
                <a:solidFill>
                  <a:srgbClr val="002060"/>
                </a:solidFill>
                <a:latin typeface="Times New Roman" pitchFamily="18" charset="0"/>
                <a:cs typeface="Times New Roman" pitchFamily="18" charset="0"/>
              </a:rPr>
              <a:t>Vũ trường	</a:t>
            </a:r>
          </a:p>
          <a:p>
            <a:pPr marL="0" lvl="1" indent="0">
              <a:lnSpc>
                <a:spcPct val="80000"/>
              </a:lnSpc>
              <a:buFont typeface="Wingdings" pitchFamily="2" charset="2"/>
              <a:buChar char="F"/>
              <a:defRPr/>
            </a:pPr>
            <a:r>
              <a:rPr lang="en-US" sz="2000" b="1" dirty="0">
                <a:solidFill>
                  <a:srgbClr val="002060"/>
                </a:solidFill>
                <a:latin typeface="Times New Roman" pitchFamily="18" charset="0"/>
                <a:cs typeface="Times New Roman" pitchFamily="18" charset="0"/>
              </a:rPr>
              <a:t> </a:t>
            </a:r>
            <a:r>
              <a:rPr lang="en-US" sz="2000" b="1" dirty="0" smtClean="0">
                <a:solidFill>
                  <a:srgbClr val="002060"/>
                </a:solidFill>
                <a:latin typeface="Times New Roman" pitchFamily="18" charset="0"/>
                <a:cs typeface="Times New Roman" pitchFamily="18" charset="0"/>
              </a:rPr>
              <a:t>Họp </a:t>
            </a:r>
            <a:r>
              <a:rPr lang="en-US" sz="2000" b="1" dirty="0">
                <a:solidFill>
                  <a:srgbClr val="002060"/>
                </a:solidFill>
                <a:latin typeface="Times New Roman" pitchFamily="18" charset="0"/>
                <a:cs typeface="Times New Roman" pitchFamily="18" charset="0"/>
              </a:rPr>
              <a:t>đêm	</a:t>
            </a:r>
          </a:p>
          <a:p>
            <a:pPr marL="0" lvl="1" indent="0">
              <a:lnSpc>
                <a:spcPct val="80000"/>
              </a:lnSpc>
              <a:buFont typeface="Wingdings" pitchFamily="2" charset="2"/>
              <a:buChar char="F"/>
              <a:defRPr/>
            </a:pPr>
            <a:r>
              <a:rPr lang="en-US" sz="2000" b="1" dirty="0">
                <a:solidFill>
                  <a:srgbClr val="002060"/>
                </a:solidFill>
                <a:latin typeface="Times New Roman" pitchFamily="18" charset="0"/>
                <a:cs typeface="Times New Roman" pitchFamily="18" charset="0"/>
              </a:rPr>
              <a:t> Bar rượu ngoài </a:t>
            </a:r>
            <a:r>
              <a:rPr lang="en-US" sz="2000" b="1" dirty="0" smtClean="0">
                <a:solidFill>
                  <a:srgbClr val="002060"/>
                </a:solidFill>
                <a:latin typeface="Times New Roman" pitchFamily="18" charset="0"/>
                <a:cs typeface="Times New Roman" pitchFamily="18" charset="0"/>
              </a:rPr>
              <a:t>trời</a:t>
            </a:r>
            <a:endParaRPr lang="en-US" sz="2000" b="1" dirty="0">
              <a:solidFill>
                <a:srgbClr val="002060"/>
              </a:solidFill>
              <a:latin typeface="Times New Roman" pitchFamily="18" charset="0"/>
              <a:cs typeface="Times New Roman" pitchFamily="18" charset="0"/>
            </a:endParaRPr>
          </a:p>
          <a:p>
            <a:pPr marL="0" lvl="1" indent="0">
              <a:lnSpc>
                <a:spcPct val="80000"/>
              </a:lnSpc>
              <a:buFont typeface="Wingdings" pitchFamily="2" charset="2"/>
              <a:buChar char="F"/>
              <a:defRPr/>
            </a:pPr>
            <a:r>
              <a:rPr lang="en-US" sz="2000" b="1" dirty="0">
                <a:solidFill>
                  <a:srgbClr val="002060"/>
                </a:solidFill>
                <a:latin typeface="Times New Roman" pitchFamily="18" charset="0"/>
                <a:cs typeface="Times New Roman" pitchFamily="18" charset="0"/>
              </a:rPr>
              <a:t> Bar rượu vang	</a:t>
            </a:r>
            <a:endParaRPr lang="fr-FR" sz="2000" b="1" dirty="0">
              <a:solidFill>
                <a:srgbClr val="002060"/>
              </a:solidFill>
              <a:latin typeface="Times New Roman" pitchFamily="18" charset="0"/>
              <a:cs typeface="Times New Roman" pitchFamily="18" charset="0"/>
            </a:endParaRPr>
          </a:p>
          <a:p>
            <a:pPr marL="0" lvl="1" indent="0">
              <a:lnSpc>
                <a:spcPct val="80000"/>
              </a:lnSpc>
              <a:buFont typeface="Wingdings" pitchFamily="2" charset="2"/>
              <a:buChar char="F"/>
              <a:defRPr/>
            </a:pPr>
            <a:r>
              <a:rPr lang="fr-FR" sz="2000" b="1" dirty="0">
                <a:solidFill>
                  <a:srgbClr val="002060"/>
                </a:solidFill>
                <a:latin typeface="Times New Roman" pitchFamily="18" charset="0"/>
                <a:cs typeface="Times New Roman" pitchFamily="18" charset="0"/>
              </a:rPr>
              <a:t> Quán trà &amp; </a:t>
            </a:r>
            <a:r>
              <a:rPr lang="fr-FR" sz="2000" b="1" dirty="0" err="1" smtClean="0">
                <a:solidFill>
                  <a:srgbClr val="002060"/>
                </a:solidFill>
                <a:latin typeface="Times New Roman" pitchFamily="18" charset="0"/>
                <a:cs typeface="Times New Roman" pitchFamily="18" charset="0"/>
              </a:rPr>
              <a:t>cafe</a:t>
            </a:r>
            <a:endParaRPr lang="en-US" sz="2000" dirty="0"/>
          </a:p>
          <a:p>
            <a:pPr marL="0" indent="0"/>
            <a:endParaRPr lang="en-US" sz="2000" dirty="0"/>
          </a:p>
        </p:txBody>
      </p:sp>
    </p:spTree>
    <p:extLst>
      <p:ext uri="{BB962C8B-B14F-4D97-AF65-F5344CB8AC3E}">
        <p14:creationId xmlns:p14="http://schemas.microsoft.com/office/powerpoint/2010/main" val="29458659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24000" y="133350"/>
            <a:ext cx="7010400" cy="1981200"/>
          </a:xfrm>
        </p:spPr>
        <p:txBody>
          <a:bodyPr/>
          <a:lstStyle/>
          <a:p>
            <a:pPr marL="114300" indent="0" eaLnBrk="1" hangingPunct="1">
              <a:lnSpc>
                <a:spcPct val="90000"/>
              </a:lnSpc>
              <a:buNone/>
              <a:defRPr/>
            </a:pPr>
            <a:r>
              <a:rPr lang="en-US" b="1" i="1" dirty="0">
                <a:solidFill>
                  <a:srgbClr val="FF0000"/>
                </a:solidFill>
                <a:latin typeface="Times New Roman" pitchFamily="18" charset="0"/>
                <a:cs typeface="Times New Roman" pitchFamily="18" charset="0"/>
              </a:rPr>
              <a:t>Các đặc trưng về Bar Rượu (Cocktail Bars</a:t>
            </a:r>
            <a:r>
              <a:rPr lang="en-US" b="1" i="1" dirty="0" smtClean="0">
                <a:solidFill>
                  <a:srgbClr val="FF0000"/>
                </a:solidFill>
                <a:latin typeface="Times New Roman" pitchFamily="18" charset="0"/>
                <a:cs typeface="Times New Roman" pitchFamily="18" charset="0"/>
              </a:rPr>
              <a:t>)</a:t>
            </a:r>
            <a:endParaRPr lang="en-US" b="1" dirty="0">
              <a:solidFill>
                <a:srgbClr val="FF0000"/>
              </a:solidFill>
            </a:endParaRPr>
          </a:p>
          <a:p>
            <a:pPr lvl="1" eaLnBrk="1" hangingPunct="1">
              <a:lnSpc>
                <a:spcPct val="90000"/>
              </a:lnSpc>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Được phát triển bar tại </a:t>
            </a:r>
            <a:r>
              <a:rPr lang="en-US" sz="1600" dirty="0" err="1">
                <a:solidFill>
                  <a:srgbClr val="002060"/>
                </a:solidFill>
                <a:latin typeface="Times New Roman" pitchFamily="18" charset="0"/>
                <a:cs typeface="Times New Roman" pitchFamily="18" charset="0"/>
              </a:rPr>
              <a:t>Mỹ</a:t>
            </a:r>
            <a:r>
              <a:rPr lang="en-US" sz="1600" dirty="0">
                <a:solidFill>
                  <a:srgbClr val="002060"/>
                </a:solidFill>
                <a:latin typeface="Times New Roman" pitchFamily="18" charset="0"/>
                <a:cs typeface="Times New Roman" pitchFamily="18" charset="0"/>
              </a:rPr>
              <a:t> (1920 – 1933) 	</a:t>
            </a:r>
          </a:p>
          <a:p>
            <a:pPr lvl="1" eaLnBrk="1" hangingPunct="1">
              <a:lnSpc>
                <a:spcPct val="90000"/>
              </a:lnSpc>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Được phục vụ nhiều loại rượu mạnh &amp; rượu mùi.</a:t>
            </a:r>
          </a:p>
          <a:p>
            <a:pPr lvl="1" eaLnBrk="1" hangingPunct="1">
              <a:lnSpc>
                <a:spcPct val="90000"/>
              </a:lnSpc>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Hạn chế bia và rượu vang</a:t>
            </a:r>
          </a:p>
          <a:p>
            <a:pPr lvl="1" eaLnBrk="1" hangingPunct="1">
              <a:lnSpc>
                <a:spcPct val="90000"/>
              </a:lnSpc>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Bar thường rất lớn và sử dụng các đặc trưng riêng để trang trí.</a:t>
            </a:r>
          </a:p>
          <a:p>
            <a:pPr lvl="1" eaLnBrk="1" hangingPunct="1">
              <a:lnSpc>
                <a:spcPct val="90000"/>
              </a:lnSpc>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Có thể phục vụ nhạc sống hay nhạc nền</a:t>
            </a:r>
          </a:p>
          <a:p>
            <a:pPr lvl="1" eaLnBrk="1" hangingPunct="1">
              <a:lnSpc>
                <a:spcPct val="90000"/>
              </a:lnSpc>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Ít ghế ngồi tại quầy bar và thường sử dụng các bàn nhỏ ( counters) dựa tường để phục vụ cho khách.</a:t>
            </a:r>
          </a:p>
          <a:p>
            <a:endParaRPr lang="en-US" dirty="0">
              <a:solidFill>
                <a:srgbClr val="002060"/>
              </a:solidFill>
            </a:endParaRPr>
          </a:p>
        </p:txBody>
      </p:sp>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19</a:t>
            </a:fld>
            <a:endParaRPr lang="en"/>
          </a:p>
        </p:txBody>
      </p:sp>
      <p:sp>
        <p:nvSpPr>
          <p:cNvPr id="6" name="Text Placeholder 2"/>
          <p:cNvSpPr>
            <a:spLocks noGrp="1"/>
          </p:cNvSpPr>
          <p:nvPr>
            <p:ph type="body" idx="1"/>
          </p:nvPr>
        </p:nvSpPr>
        <p:spPr>
          <a:xfrm>
            <a:off x="2819400" y="2266950"/>
            <a:ext cx="6400800" cy="2080500"/>
          </a:xfrm>
        </p:spPr>
        <p:txBody>
          <a:bodyPr/>
          <a:lstStyle/>
          <a:p>
            <a:pPr eaLnBrk="1" hangingPunct="1">
              <a:buFontTx/>
              <a:buNone/>
              <a:defRPr/>
            </a:pPr>
            <a:r>
              <a:rPr lang="en-US" b="1" i="1" dirty="0" smtClean="0">
                <a:solidFill>
                  <a:srgbClr val="FF0000"/>
                </a:solidFill>
                <a:latin typeface="Times New Roman" pitchFamily="18" charset="0"/>
                <a:cs typeface="Times New Roman" pitchFamily="18" charset="0"/>
              </a:rPr>
              <a:t>Các đặc </a:t>
            </a:r>
            <a:r>
              <a:rPr lang="en-US" b="1" i="1" dirty="0">
                <a:solidFill>
                  <a:srgbClr val="FF0000"/>
                </a:solidFill>
                <a:latin typeface="Times New Roman" pitchFamily="18" charset="0"/>
                <a:cs typeface="Times New Roman" pitchFamily="18" charset="0"/>
              </a:rPr>
              <a:t>trưng về quán rượu</a:t>
            </a:r>
          </a:p>
          <a:p>
            <a:pPr eaLnBrk="1" hangingPunct="1">
              <a:buFontTx/>
              <a:buNone/>
              <a:defRPr/>
            </a:pPr>
            <a:r>
              <a:rPr lang="en-US" b="1" i="1" dirty="0">
                <a:solidFill>
                  <a:srgbClr val="FF0000"/>
                </a:solidFill>
                <a:latin typeface="Times New Roman" pitchFamily="18" charset="0"/>
                <a:cs typeface="Times New Roman" pitchFamily="18" charset="0"/>
              </a:rPr>
              <a:t>(Features of Pubs)</a:t>
            </a:r>
            <a:endParaRPr lang="en-US" i="1" dirty="0">
              <a:solidFill>
                <a:srgbClr val="FF0000"/>
              </a:solidFill>
              <a:latin typeface="Times New Roman" pitchFamily="18" charset="0"/>
              <a:cs typeface="Times New Roman" pitchFamily="18" charset="0"/>
            </a:endParaRPr>
          </a:p>
          <a:p>
            <a:pPr marL="285750" lvl="1" indent="-114300" eaLnBrk="1" hangingPunct="1">
              <a:buClr>
                <a:srgbClr val="002060"/>
              </a:buClr>
              <a:buFont typeface="Wingdings" pitchFamily="2" charset="2"/>
              <a:buChar char="§"/>
              <a:tabLst>
                <a:tab pos="285750" algn="l"/>
              </a:tabLst>
              <a:defRPr/>
            </a:pPr>
            <a:r>
              <a:rPr lang="en-US" sz="1600" dirty="0" smtClean="0">
                <a:solidFill>
                  <a:srgbClr val="002060"/>
                </a:solidFill>
                <a:latin typeface="Times New Roman" pitchFamily="18" charset="0"/>
                <a:cs typeface="Times New Roman" pitchFamily="18" charset="0"/>
              </a:rPr>
              <a:t>Có </a:t>
            </a:r>
            <a:r>
              <a:rPr lang="en-US" sz="1600" dirty="0">
                <a:solidFill>
                  <a:srgbClr val="002060"/>
                </a:solidFill>
                <a:latin typeface="Times New Roman" pitchFamily="18" charset="0"/>
                <a:cs typeface="Times New Roman" pitchFamily="18" charset="0"/>
              </a:rPr>
              <a:t>nguồn gốc từ “Public house” ở Anh </a:t>
            </a:r>
          </a:p>
          <a:p>
            <a:pPr marL="285750" lvl="1" indent="-114300" eaLnBrk="1" hangingPunct="1">
              <a:buClr>
                <a:srgbClr val="002060"/>
              </a:buClr>
              <a:buFont typeface="Wingdings" pitchFamily="2" charset="2"/>
              <a:buChar char="§"/>
              <a:tabLst>
                <a:tab pos="285750" algn="l"/>
              </a:tabLst>
              <a:defRPr/>
            </a:pPr>
            <a:r>
              <a:rPr lang="en-US" sz="1600" dirty="0" smtClean="0">
                <a:solidFill>
                  <a:srgbClr val="002060"/>
                </a:solidFill>
                <a:latin typeface="Times New Roman" pitchFamily="18" charset="0"/>
                <a:cs typeface="Times New Roman" pitchFamily="18" charset="0"/>
              </a:rPr>
              <a:t>Hạn </a:t>
            </a:r>
            <a:r>
              <a:rPr lang="en-US" sz="1600" dirty="0">
                <a:solidFill>
                  <a:srgbClr val="002060"/>
                </a:solidFill>
                <a:latin typeface="Times New Roman" pitchFamily="18" charset="0"/>
                <a:cs typeface="Times New Roman" pitchFamily="18" charset="0"/>
              </a:rPr>
              <a:t>chế ghế ngồi tại quầy bar</a:t>
            </a:r>
          </a:p>
          <a:p>
            <a:pPr marL="285750" lvl="1" indent="-114300" eaLnBrk="1" hangingPunct="1">
              <a:buClr>
                <a:srgbClr val="002060"/>
              </a:buClr>
              <a:buFont typeface="Wingdings" pitchFamily="2" charset="2"/>
              <a:buChar char="§"/>
              <a:tabLst>
                <a:tab pos="285750" algn="l"/>
              </a:tabLst>
              <a:defRPr/>
            </a:pPr>
            <a:r>
              <a:rPr lang="en-US" sz="1600" dirty="0" smtClean="0">
                <a:solidFill>
                  <a:srgbClr val="002060"/>
                </a:solidFill>
                <a:latin typeface="Times New Roman" pitchFamily="18" charset="0"/>
                <a:cs typeface="Times New Roman" pitchFamily="18" charset="0"/>
              </a:rPr>
              <a:t>Bàn </a:t>
            </a:r>
            <a:r>
              <a:rPr lang="en-US" sz="1600" dirty="0">
                <a:solidFill>
                  <a:srgbClr val="002060"/>
                </a:solidFill>
                <a:latin typeface="Times New Roman" pitchFamily="18" charset="0"/>
                <a:cs typeface="Times New Roman" pitchFamily="18" charset="0"/>
              </a:rPr>
              <a:t>ghế thường đơn giản và thoải mái.</a:t>
            </a:r>
          </a:p>
          <a:p>
            <a:pPr marL="285750" lvl="1" indent="-114300" eaLnBrk="1" hangingPunct="1">
              <a:buClr>
                <a:srgbClr val="002060"/>
              </a:buClr>
              <a:buFont typeface="Wingdings" pitchFamily="2" charset="2"/>
              <a:buChar char="§"/>
              <a:tabLst>
                <a:tab pos="285750" algn="l"/>
              </a:tabLst>
              <a:defRPr/>
            </a:pPr>
            <a:r>
              <a:rPr lang="en-US" sz="1600" dirty="0" smtClean="0">
                <a:solidFill>
                  <a:srgbClr val="002060"/>
                </a:solidFill>
                <a:latin typeface="Times New Roman" pitchFamily="18" charset="0"/>
                <a:cs typeface="Times New Roman" pitchFamily="18" charset="0"/>
              </a:rPr>
              <a:t>Có </a:t>
            </a:r>
            <a:r>
              <a:rPr lang="en-US" sz="1600" dirty="0">
                <a:solidFill>
                  <a:srgbClr val="002060"/>
                </a:solidFill>
                <a:latin typeface="Times New Roman" pitchFamily="18" charset="0"/>
                <a:cs typeface="Times New Roman" pitchFamily="18" charset="0"/>
              </a:rPr>
              <a:t>nhiều trang trí trên tường, mang màu sắc đặc biệt</a:t>
            </a:r>
          </a:p>
          <a:p>
            <a:pPr marL="285750" lvl="1" indent="-114300" eaLnBrk="1" hangingPunct="1">
              <a:buClr>
                <a:srgbClr val="002060"/>
              </a:buClr>
              <a:buFont typeface="Wingdings" pitchFamily="2" charset="2"/>
              <a:buChar char="§"/>
              <a:tabLst>
                <a:tab pos="285750" algn="l"/>
              </a:tabLst>
              <a:defRPr/>
            </a:pPr>
            <a:r>
              <a:rPr lang="en-US" sz="1600" dirty="0" smtClean="0">
                <a:solidFill>
                  <a:srgbClr val="002060"/>
                </a:solidFill>
                <a:latin typeface="Times New Roman" pitchFamily="18" charset="0"/>
                <a:cs typeface="Times New Roman" pitchFamily="18" charset="0"/>
              </a:rPr>
              <a:t>Thường </a:t>
            </a:r>
            <a:r>
              <a:rPr lang="en-US" sz="1600" dirty="0">
                <a:solidFill>
                  <a:srgbClr val="002060"/>
                </a:solidFill>
                <a:latin typeface="Times New Roman" pitchFamily="18" charset="0"/>
                <a:cs typeface="Times New Roman" pitchFamily="18" charset="0"/>
              </a:rPr>
              <a:t>phục vụ các món ăn nhẹ</a:t>
            </a:r>
          </a:p>
          <a:p>
            <a:pPr marL="285750" lvl="1" indent="-114300" eaLnBrk="1" hangingPunct="1">
              <a:buClr>
                <a:srgbClr val="002060"/>
              </a:buClr>
              <a:buFont typeface="Wingdings" pitchFamily="2" charset="2"/>
              <a:buChar char="§"/>
              <a:tabLst>
                <a:tab pos="285750" algn="l"/>
              </a:tabLst>
              <a:defRPr/>
            </a:pPr>
            <a:r>
              <a:rPr lang="en-US" sz="1600" dirty="0" smtClean="0">
                <a:solidFill>
                  <a:srgbClr val="002060"/>
                </a:solidFill>
                <a:latin typeface="Times New Roman" pitchFamily="18" charset="0"/>
                <a:cs typeface="Times New Roman" pitchFamily="18" charset="0"/>
              </a:rPr>
              <a:t>Phục </a:t>
            </a:r>
            <a:r>
              <a:rPr lang="en-US" sz="1600" dirty="0">
                <a:solidFill>
                  <a:srgbClr val="002060"/>
                </a:solidFill>
                <a:latin typeface="Times New Roman" pitchFamily="18" charset="0"/>
                <a:cs typeface="Times New Roman" pitchFamily="18" charset="0"/>
              </a:rPr>
              <a:t>vụ nhiều loại Bia và Whiskey</a:t>
            </a:r>
          </a:p>
          <a:p>
            <a:pPr marL="285750" lvl="1" indent="-114300" eaLnBrk="1" hangingPunct="1">
              <a:buClr>
                <a:srgbClr val="002060"/>
              </a:buClr>
              <a:buFont typeface="Wingdings" pitchFamily="2" charset="2"/>
              <a:buChar char="§"/>
              <a:tabLst>
                <a:tab pos="285750" algn="l"/>
              </a:tabLst>
              <a:defRPr/>
            </a:pPr>
            <a:r>
              <a:rPr lang="en-US" sz="1600" dirty="0" smtClean="0">
                <a:solidFill>
                  <a:srgbClr val="002060"/>
                </a:solidFill>
                <a:latin typeface="Times New Roman" pitchFamily="18" charset="0"/>
                <a:cs typeface="Times New Roman" pitchFamily="18" charset="0"/>
              </a:rPr>
              <a:t>Theo </a:t>
            </a:r>
            <a:r>
              <a:rPr lang="en-US" sz="1600" dirty="0">
                <a:solidFill>
                  <a:srgbClr val="002060"/>
                </a:solidFill>
                <a:latin typeface="Times New Roman" pitchFamily="18" charset="0"/>
                <a:cs typeface="Times New Roman" pitchFamily="18" charset="0"/>
              </a:rPr>
              <a:t>truyền thống thì có nhiều trò chơi như phóng phi </a:t>
            </a:r>
            <a:r>
              <a:rPr lang="en-US" sz="1600" dirty="0" err="1">
                <a:solidFill>
                  <a:srgbClr val="002060"/>
                </a:solidFill>
                <a:latin typeface="Times New Roman" pitchFamily="18" charset="0"/>
                <a:cs typeface="Times New Roman" pitchFamily="18" charset="0"/>
              </a:rPr>
              <a:t>tiêu,chơi</a:t>
            </a:r>
            <a:r>
              <a:rPr lang="en-US" sz="1600" dirty="0">
                <a:solidFill>
                  <a:srgbClr val="002060"/>
                </a:solidFill>
                <a:latin typeface="Times New Roman" pitchFamily="18" charset="0"/>
                <a:cs typeface="Times New Roman" pitchFamily="18" charset="0"/>
              </a:rPr>
              <a:t> cờ domino,</a:t>
            </a:r>
            <a:r>
              <a:rPr lang="en-US" dirty="0">
                <a:solidFill>
                  <a:schemeClr val="accent2">
                    <a:lumMod val="10000"/>
                  </a:schemeClr>
                </a:solidFill>
                <a:latin typeface="Times New Roman" pitchFamily="18" charset="0"/>
                <a:cs typeface="Times New Roman" pitchFamily="18" charset="0"/>
              </a:rPr>
              <a:t>…</a:t>
            </a:r>
          </a:p>
          <a:p>
            <a:pPr>
              <a:buClr>
                <a:srgbClr val="002060"/>
              </a:buClr>
              <a:buFont typeface="Wingdings" pitchFamily="2" charset="2"/>
              <a:buChar char="§"/>
            </a:pPr>
            <a:endParaRPr lang="en-US" dirty="0"/>
          </a:p>
        </p:txBody>
      </p:sp>
    </p:spTree>
    <p:extLst>
      <p:ext uri="{BB962C8B-B14F-4D97-AF65-F5344CB8AC3E}">
        <p14:creationId xmlns:p14="http://schemas.microsoft.com/office/powerpoint/2010/main" val="4227338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6">
                                            <p:txEl>
                                              <p:pRg st="0" end="0"/>
                                            </p:txEl>
                                          </p:spTgt>
                                        </p:tgtEl>
                                        <p:attrNameLst>
                                          <p:attrName>style.visibility</p:attrName>
                                        </p:attrNameLst>
                                      </p:cBhvr>
                                      <p:to>
                                        <p:strVal val="visible"/>
                                      </p:to>
                                    </p:set>
                                    <p:animEffect transition="in" filter="fade">
                                      <p:cBhvr>
                                        <p:cTn id="44" dur="1000"/>
                                        <p:tgtEl>
                                          <p:spTgt spid="6">
                                            <p:txEl>
                                              <p:pRg st="0" end="0"/>
                                            </p:txEl>
                                          </p:spTgt>
                                        </p:tgtEl>
                                      </p:cBhvr>
                                    </p:animEffect>
                                    <p:anim calcmode="lin" valueType="num">
                                      <p:cBhvr>
                                        <p:cTn id="4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46" dur="1000" fill="hold"/>
                                        <p:tgtEl>
                                          <p:spTgt spid="6">
                                            <p:txEl>
                                              <p:pRg st="0" end="0"/>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6">
                                            <p:txEl>
                                              <p:pRg st="1" end="1"/>
                                            </p:txEl>
                                          </p:spTgt>
                                        </p:tgtEl>
                                        <p:attrNameLst>
                                          <p:attrName>style.visibility</p:attrName>
                                        </p:attrNameLst>
                                      </p:cBhvr>
                                      <p:to>
                                        <p:strVal val="visible"/>
                                      </p:to>
                                    </p:set>
                                    <p:animEffect transition="in" filter="fade">
                                      <p:cBhvr>
                                        <p:cTn id="49" dur="1000"/>
                                        <p:tgtEl>
                                          <p:spTgt spid="6">
                                            <p:txEl>
                                              <p:pRg st="1" end="1"/>
                                            </p:txEl>
                                          </p:spTgt>
                                        </p:tgtEl>
                                      </p:cBhvr>
                                    </p:animEffect>
                                    <p:anim calcmode="lin" valueType="num">
                                      <p:cBhvr>
                                        <p:cTn id="5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1" end="1"/>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6">
                                            <p:txEl>
                                              <p:pRg st="2" end="2"/>
                                            </p:txEl>
                                          </p:spTgt>
                                        </p:tgtEl>
                                        <p:attrNameLst>
                                          <p:attrName>style.visibility</p:attrName>
                                        </p:attrNameLst>
                                      </p:cBhvr>
                                      <p:to>
                                        <p:strVal val="visible"/>
                                      </p:to>
                                    </p:set>
                                    <p:animEffect transition="in" filter="fade">
                                      <p:cBhvr>
                                        <p:cTn id="54" dur="1000"/>
                                        <p:tgtEl>
                                          <p:spTgt spid="6">
                                            <p:txEl>
                                              <p:pRg st="2" end="2"/>
                                            </p:txEl>
                                          </p:spTgt>
                                        </p:tgtEl>
                                      </p:cBhvr>
                                    </p:animEffect>
                                    <p:anim calcmode="lin" valueType="num">
                                      <p:cBhvr>
                                        <p:cTn id="5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56" dur="1000" fill="hold"/>
                                        <p:tgtEl>
                                          <p:spTgt spid="6">
                                            <p:txEl>
                                              <p:pRg st="2" end="2"/>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6">
                                            <p:txEl>
                                              <p:pRg st="3" end="3"/>
                                            </p:txEl>
                                          </p:spTgt>
                                        </p:tgtEl>
                                        <p:attrNameLst>
                                          <p:attrName>style.visibility</p:attrName>
                                        </p:attrNameLst>
                                      </p:cBhvr>
                                      <p:to>
                                        <p:strVal val="visible"/>
                                      </p:to>
                                    </p:set>
                                    <p:animEffect transition="in" filter="fade">
                                      <p:cBhvr>
                                        <p:cTn id="59" dur="1000"/>
                                        <p:tgtEl>
                                          <p:spTgt spid="6">
                                            <p:txEl>
                                              <p:pRg st="3" end="3"/>
                                            </p:txEl>
                                          </p:spTgt>
                                        </p:tgtEl>
                                      </p:cBhvr>
                                    </p:animEffect>
                                    <p:anim calcmode="lin" valueType="num">
                                      <p:cBhvr>
                                        <p:cTn id="60"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61" dur="1000" fill="hold"/>
                                        <p:tgtEl>
                                          <p:spTgt spid="6">
                                            <p:txEl>
                                              <p:pRg st="3" end="3"/>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6">
                                            <p:txEl>
                                              <p:pRg st="4" end="4"/>
                                            </p:txEl>
                                          </p:spTgt>
                                        </p:tgtEl>
                                        <p:attrNameLst>
                                          <p:attrName>style.visibility</p:attrName>
                                        </p:attrNameLst>
                                      </p:cBhvr>
                                      <p:to>
                                        <p:strVal val="visible"/>
                                      </p:to>
                                    </p:set>
                                    <p:animEffect transition="in" filter="fade">
                                      <p:cBhvr>
                                        <p:cTn id="64" dur="1000"/>
                                        <p:tgtEl>
                                          <p:spTgt spid="6">
                                            <p:txEl>
                                              <p:pRg st="4" end="4"/>
                                            </p:txEl>
                                          </p:spTgt>
                                        </p:tgtEl>
                                      </p:cBhvr>
                                    </p:animEffect>
                                    <p:anim calcmode="lin" valueType="num">
                                      <p:cBhvr>
                                        <p:cTn id="65"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66" dur="1000" fill="hold"/>
                                        <p:tgtEl>
                                          <p:spTgt spid="6">
                                            <p:txEl>
                                              <p:pRg st="4" end="4"/>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6">
                                            <p:txEl>
                                              <p:pRg st="5" end="5"/>
                                            </p:txEl>
                                          </p:spTgt>
                                        </p:tgtEl>
                                        <p:attrNameLst>
                                          <p:attrName>style.visibility</p:attrName>
                                        </p:attrNameLst>
                                      </p:cBhvr>
                                      <p:to>
                                        <p:strVal val="visible"/>
                                      </p:to>
                                    </p:set>
                                    <p:animEffect transition="in" filter="fade">
                                      <p:cBhvr>
                                        <p:cTn id="69" dur="1000"/>
                                        <p:tgtEl>
                                          <p:spTgt spid="6">
                                            <p:txEl>
                                              <p:pRg st="5" end="5"/>
                                            </p:txEl>
                                          </p:spTgt>
                                        </p:tgtEl>
                                      </p:cBhvr>
                                    </p:animEffect>
                                    <p:anim calcmode="lin" valueType="num">
                                      <p:cBhvr>
                                        <p:cTn id="70"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71" dur="1000" fill="hold"/>
                                        <p:tgtEl>
                                          <p:spTgt spid="6">
                                            <p:txEl>
                                              <p:pRg st="5" end="5"/>
                                            </p:txEl>
                                          </p:spTgt>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6">
                                            <p:txEl>
                                              <p:pRg st="6" end="6"/>
                                            </p:txEl>
                                          </p:spTgt>
                                        </p:tgtEl>
                                        <p:attrNameLst>
                                          <p:attrName>style.visibility</p:attrName>
                                        </p:attrNameLst>
                                      </p:cBhvr>
                                      <p:to>
                                        <p:strVal val="visible"/>
                                      </p:to>
                                    </p:set>
                                    <p:animEffect transition="in" filter="fade">
                                      <p:cBhvr>
                                        <p:cTn id="74" dur="1000"/>
                                        <p:tgtEl>
                                          <p:spTgt spid="6">
                                            <p:txEl>
                                              <p:pRg st="6" end="6"/>
                                            </p:txEl>
                                          </p:spTgt>
                                        </p:tgtEl>
                                      </p:cBhvr>
                                    </p:animEffect>
                                    <p:anim calcmode="lin" valueType="num">
                                      <p:cBhvr>
                                        <p:cTn id="75"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76" dur="1000" fill="hold"/>
                                        <p:tgtEl>
                                          <p:spTgt spid="6">
                                            <p:txEl>
                                              <p:pRg st="6" end="6"/>
                                            </p:txEl>
                                          </p:spTgt>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6">
                                            <p:txEl>
                                              <p:pRg st="7" end="7"/>
                                            </p:txEl>
                                          </p:spTgt>
                                        </p:tgtEl>
                                        <p:attrNameLst>
                                          <p:attrName>style.visibility</p:attrName>
                                        </p:attrNameLst>
                                      </p:cBhvr>
                                      <p:to>
                                        <p:strVal val="visible"/>
                                      </p:to>
                                    </p:set>
                                    <p:animEffect transition="in" filter="fade">
                                      <p:cBhvr>
                                        <p:cTn id="79" dur="1000"/>
                                        <p:tgtEl>
                                          <p:spTgt spid="6">
                                            <p:txEl>
                                              <p:pRg st="7" end="7"/>
                                            </p:txEl>
                                          </p:spTgt>
                                        </p:tgtEl>
                                      </p:cBhvr>
                                    </p:animEffect>
                                    <p:anim calcmode="lin" valueType="num">
                                      <p:cBhvr>
                                        <p:cTn id="80" dur="1000" fill="hold"/>
                                        <p:tgtEl>
                                          <p:spTgt spid="6">
                                            <p:txEl>
                                              <p:pRg st="7" end="7"/>
                                            </p:txEl>
                                          </p:spTgt>
                                        </p:tgtEl>
                                        <p:attrNameLst>
                                          <p:attrName>ppt_x</p:attrName>
                                        </p:attrNameLst>
                                      </p:cBhvr>
                                      <p:tavLst>
                                        <p:tav tm="0">
                                          <p:val>
                                            <p:strVal val="#ppt_x"/>
                                          </p:val>
                                        </p:tav>
                                        <p:tav tm="100000">
                                          <p:val>
                                            <p:strVal val="#ppt_x"/>
                                          </p:val>
                                        </p:tav>
                                      </p:tavLst>
                                    </p:anim>
                                    <p:anim calcmode="lin" valueType="num">
                                      <p:cBhvr>
                                        <p:cTn id="81" dur="1000" fill="hold"/>
                                        <p:tgtEl>
                                          <p:spTgt spid="6">
                                            <p:txEl>
                                              <p:pRg st="7" end="7"/>
                                            </p:txEl>
                                          </p:spTgt>
                                        </p:tgtEl>
                                        <p:attrNameLst>
                                          <p:attrName>ppt_y</p:attrName>
                                        </p:attrNameLst>
                                      </p:cBhvr>
                                      <p:tavLst>
                                        <p:tav tm="0">
                                          <p:val>
                                            <p:strVal val="#ppt_y+.1"/>
                                          </p:val>
                                        </p:tav>
                                        <p:tav tm="100000">
                                          <p:val>
                                            <p:strVal val="#ppt_y"/>
                                          </p:val>
                                        </p:tav>
                                      </p:tavLst>
                                    </p:anim>
                                  </p:childTnLst>
                                </p:cTn>
                              </p:par>
                              <p:par>
                                <p:cTn id="82" presetID="42" presetClass="entr" presetSubtype="0" fill="hold" nodeType="withEffect">
                                  <p:stCondLst>
                                    <p:cond delay="0"/>
                                  </p:stCondLst>
                                  <p:childTnLst>
                                    <p:set>
                                      <p:cBhvr>
                                        <p:cTn id="83" dur="1" fill="hold">
                                          <p:stCondLst>
                                            <p:cond delay="0"/>
                                          </p:stCondLst>
                                        </p:cTn>
                                        <p:tgtEl>
                                          <p:spTgt spid="6">
                                            <p:txEl>
                                              <p:pRg st="8" end="8"/>
                                            </p:txEl>
                                          </p:spTgt>
                                        </p:tgtEl>
                                        <p:attrNameLst>
                                          <p:attrName>style.visibility</p:attrName>
                                        </p:attrNameLst>
                                      </p:cBhvr>
                                      <p:to>
                                        <p:strVal val="visible"/>
                                      </p:to>
                                    </p:set>
                                    <p:animEffect transition="in" filter="fade">
                                      <p:cBhvr>
                                        <p:cTn id="84" dur="1000"/>
                                        <p:tgtEl>
                                          <p:spTgt spid="6">
                                            <p:txEl>
                                              <p:pRg st="8" end="8"/>
                                            </p:txEl>
                                          </p:spTgt>
                                        </p:tgtEl>
                                      </p:cBhvr>
                                    </p:animEffect>
                                    <p:anim calcmode="lin" valueType="num">
                                      <p:cBhvr>
                                        <p:cTn id="85" dur="1000" fill="hold"/>
                                        <p:tgtEl>
                                          <p:spTgt spid="6">
                                            <p:txEl>
                                              <p:pRg st="8" end="8"/>
                                            </p:txEl>
                                          </p:spTgt>
                                        </p:tgtEl>
                                        <p:attrNameLst>
                                          <p:attrName>ppt_x</p:attrName>
                                        </p:attrNameLst>
                                      </p:cBhvr>
                                      <p:tavLst>
                                        <p:tav tm="0">
                                          <p:val>
                                            <p:strVal val="#ppt_x"/>
                                          </p:val>
                                        </p:tav>
                                        <p:tav tm="100000">
                                          <p:val>
                                            <p:strVal val="#ppt_x"/>
                                          </p:val>
                                        </p:tav>
                                      </p:tavLst>
                                    </p:anim>
                                    <p:anim calcmode="lin" valueType="num">
                                      <p:cBhvr>
                                        <p:cTn id="86" dur="1000" fill="hold"/>
                                        <p:tgtEl>
                                          <p:spTgt spid="6">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20</a:t>
            </a:fld>
            <a:endParaRPr lang="en"/>
          </a:p>
        </p:txBody>
      </p:sp>
      <p:sp>
        <p:nvSpPr>
          <p:cNvPr id="6" name="Text Placeholder 5"/>
          <p:cNvSpPr>
            <a:spLocks noGrp="1"/>
          </p:cNvSpPr>
          <p:nvPr>
            <p:ph type="body" idx="1"/>
          </p:nvPr>
        </p:nvSpPr>
        <p:spPr>
          <a:xfrm>
            <a:off x="1219200" y="209550"/>
            <a:ext cx="7772400" cy="2362200"/>
          </a:xfrm>
        </p:spPr>
        <p:txBody>
          <a:bodyPr/>
          <a:lstStyle/>
          <a:p>
            <a:pPr marL="457200" lvl="1" indent="0" eaLnBrk="1" hangingPunct="1">
              <a:buNone/>
              <a:defRPr/>
            </a:pPr>
            <a:r>
              <a:rPr lang="en-US" sz="1600" b="1" i="1" dirty="0">
                <a:solidFill>
                  <a:srgbClr val="FF0000"/>
                </a:solidFill>
                <a:latin typeface="Times New Roman" pitchFamily="18" charset="0"/>
                <a:cs typeface="Times New Roman" pitchFamily="18" charset="0"/>
              </a:rPr>
              <a:t>Các đặc trưng Quầy rượu bar Tiền sảnh</a:t>
            </a:r>
          </a:p>
          <a:p>
            <a:pPr marL="990600" lvl="1" indent="-533400" eaLnBrk="1" hangingPunct="1">
              <a:buFontTx/>
              <a:buNone/>
              <a:defRPr/>
            </a:pPr>
            <a:r>
              <a:rPr lang="en-US" sz="1600" b="1" i="1" dirty="0">
                <a:solidFill>
                  <a:srgbClr val="FF0000"/>
                </a:solidFill>
                <a:latin typeface="Times New Roman" pitchFamily="18" charset="0"/>
                <a:cs typeface="Times New Roman" pitchFamily="18" charset="0"/>
              </a:rPr>
              <a:t>		( Lobby Lounge/Lobby </a:t>
            </a:r>
            <a:r>
              <a:rPr lang="en-US" sz="1600" b="1" i="1" dirty="0" smtClean="0">
                <a:solidFill>
                  <a:srgbClr val="FF0000"/>
                </a:solidFill>
                <a:latin typeface="Times New Roman" pitchFamily="18" charset="0"/>
                <a:cs typeface="Times New Roman" pitchFamily="18" charset="0"/>
              </a:rPr>
              <a:t>Bar)</a:t>
            </a:r>
            <a:endParaRPr lang="en-US" sz="1600" b="1" dirty="0">
              <a:latin typeface="Times New Roman" pitchFamily="18" charset="0"/>
              <a:cs typeface="Times New Roman" pitchFamily="18" charset="0"/>
            </a:endParaRPr>
          </a:p>
          <a:p>
            <a:pPr lvl="2" indent="-457200">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Có nguồn gốc từ Anh Quốc</a:t>
            </a:r>
          </a:p>
          <a:p>
            <a:pPr lvl="2" indent="-457200">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Chỗ ngồi rộng, thoải mái và sang trọng hơn Pubs	</a:t>
            </a:r>
          </a:p>
          <a:p>
            <a:pPr lvl="2" indent="-457200">
              <a:buClr>
                <a:srgbClr val="002060"/>
              </a:buClr>
              <a:buFont typeface="Wingdings" pitchFamily="2" charset="2"/>
              <a:buChar char="§"/>
              <a:defRPr/>
            </a:pPr>
            <a:r>
              <a:rPr lang="en-US" sz="1600" dirty="0" smtClean="0">
                <a:solidFill>
                  <a:srgbClr val="002060"/>
                </a:solidFill>
                <a:latin typeface="Times New Roman" pitchFamily="18" charset="0"/>
                <a:cs typeface="Times New Roman" pitchFamily="18" charset="0"/>
              </a:rPr>
              <a:t>Giá </a:t>
            </a:r>
            <a:r>
              <a:rPr lang="en-US" sz="1600" dirty="0">
                <a:solidFill>
                  <a:srgbClr val="002060"/>
                </a:solidFill>
                <a:latin typeface="Times New Roman" pitchFamily="18" charset="0"/>
                <a:cs typeface="Times New Roman" pitchFamily="18" charset="0"/>
              </a:rPr>
              <a:t>phục vụ cao hơn các mô hình khác</a:t>
            </a:r>
          </a:p>
          <a:p>
            <a:pPr lvl="2" indent="-457200">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Tỷ lệ nhân viên phục vụ nhiều hơn khách hàng so với Pubs  </a:t>
            </a:r>
          </a:p>
          <a:p>
            <a:pPr lvl="2" indent="-457200">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Cocktail, rượu mạnh, vang và bia là một đặc </a:t>
            </a:r>
            <a:r>
              <a:rPr lang="en-US" sz="1600" dirty="0" smtClean="0">
                <a:solidFill>
                  <a:srgbClr val="002060"/>
                </a:solidFill>
                <a:latin typeface="Times New Roman" pitchFamily="18" charset="0"/>
                <a:cs typeface="Times New Roman" pitchFamily="18" charset="0"/>
              </a:rPr>
              <a:t>trưng</a:t>
            </a:r>
          </a:p>
          <a:p>
            <a:pPr lvl="2" indent="-457200">
              <a:buClr>
                <a:srgbClr val="002060"/>
              </a:buClr>
              <a:buFont typeface="Wingdings" pitchFamily="2" charset="2"/>
              <a:buChar char="§"/>
              <a:defRPr/>
            </a:pPr>
            <a:r>
              <a:rPr lang="en-US" sz="1600" dirty="0" smtClean="0">
                <a:solidFill>
                  <a:srgbClr val="002060"/>
                </a:solidFill>
                <a:latin typeface="Times New Roman" pitchFamily="18" charset="0"/>
                <a:cs typeface="Times New Roman" pitchFamily="18" charset="0"/>
              </a:rPr>
              <a:t>Lobby Bar (Lounge) là khu vực ăn uống khá </a:t>
            </a:r>
            <a:r>
              <a:rPr lang="en-US" sz="1600" dirty="0">
                <a:solidFill>
                  <a:srgbClr val="002060"/>
                </a:solidFill>
                <a:latin typeface="Times New Roman" pitchFamily="18" charset="0"/>
                <a:cs typeface="Times New Roman" pitchFamily="18" charset="0"/>
              </a:rPr>
              <a:t>sang chảnh, thích hợp cho những bữa tiệc nhỏ, hội họp trò chuyện, bàn bạc với các thức uống </a:t>
            </a:r>
            <a:r>
              <a:rPr lang="en-US" sz="1600" dirty="0" smtClean="0">
                <a:solidFill>
                  <a:srgbClr val="002060"/>
                </a:solidFill>
                <a:latin typeface="Times New Roman" pitchFamily="18" charset="0"/>
                <a:cs typeface="Times New Roman" pitchFamily="18" charset="0"/>
              </a:rPr>
              <a:t>nhẹ.</a:t>
            </a:r>
            <a:endParaRPr lang="en-US" sz="1600" dirty="0">
              <a:solidFill>
                <a:srgbClr val="002060"/>
              </a:solidFill>
              <a:latin typeface="Times New Roman" pitchFamily="18" charset="0"/>
              <a:cs typeface="Times New Roman" pitchFamily="18" charset="0"/>
            </a:endParaRPr>
          </a:p>
          <a:p>
            <a:pPr lvl="2" indent="-457200">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Không khí tĩnh lặng không ồn ào</a:t>
            </a:r>
          </a:p>
          <a:p>
            <a:endParaRPr lang="en-US" sz="1600" dirty="0">
              <a:latin typeface="Times New Roman" pitchFamily="18" charset="0"/>
              <a:cs typeface="Times New Roman" pitchFamily="18" charset="0"/>
            </a:endParaRPr>
          </a:p>
        </p:txBody>
      </p:sp>
      <p:sp>
        <p:nvSpPr>
          <p:cNvPr id="7" name="Rectangle 6"/>
          <p:cNvSpPr/>
          <p:nvPr/>
        </p:nvSpPr>
        <p:spPr>
          <a:xfrm>
            <a:off x="3200400" y="2795647"/>
            <a:ext cx="5562600" cy="2062103"/>
          </a:xfrm>
          <a:prstGeom prst="rect">
            <a:avLst/>
          </a:prstGeom>
        </p:spPr>
        <p:txBody>
          <a:bodyPr wrap="square">
            <a:spAutoFit/>
          </a:bodyPr>
          <a:lstStyle/>
          <a:p>
            <a:pPr eaLnBrk="1" hangingPunct="1">
              <a:defRPr/>
            </a:pPr>
            <a:r>
              <a:rPr lang="en-US" sz="1600" b="1" i="1" dirty="0">
                <a:solidFill>
                  <a:srgbClr val="FF0000"/>
                </a:solidFill>
                <a:latin typeface="Times New Roman" pitchFamily="18" charset="0"/>
                <a:cs typeface="Times New Roman" pitchFamily="18" charset="0"/>
              </a:rPr>
              <a:t>Các đặc trưng về Hộp Đêm </a:t>
            </a:r>
            <a:r>
              <a:rPr lang="en-US" sz="1600" b="1" i="1" dirty="0" smtClean="0">
                <a:solidFill>
                  <a:srgbClr val="FF0000"/>
                </a:solidFill>
                <a:latin typeface="Times New Roman" pitchFamily="18" charset="0"/>
                <a:cs typeface="Times New Roman" pitchFamily="18" charset="0"/>
              </a:rPr>
              <a:t>  (</a:t>
            </a:r>
            <a:r>
              <a:rPr lang="en-US" sz="1600" b="1" i="1" dirty="0">
                <a:solidFill>
                  <a:srgbClr val="FF0000"/>
                </a:solidFill>
                <a:latin typeface="Times New Roman" pitchFamily="18" charset="0"/>
                <a:cs typeface="Times New Roman" pitchFamily="18" charset="0"/>
              </a:rPr>
              <a:t>Night Club)</a:t>
            </a:r>
            <a:r>
              <a:rPr lang="en-US" sz="1600" b="1" i="1" dirty="0">
                <a:latin typeface="Times New Roman" pitchFamily="18" charset="0"/>
                <a:cs typeface="Times New Roman" pitchFamily="18" charset="0"/>
              </a:rPr>
              <a:t> </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Có nguồn gốc từ Anh Quốc vào những năm 1920s là nơi dành cho những người thích cờ bạc về đêm	.</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Phục vụ rượu nguyên chai  </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Nơi giải trí dành cho người lớn</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Tỷ lệ nhân viên phục vụ nhiều .</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Được trang trí nhiều đèn</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Phục vụ nhạc sống hoặc biểu diễn các vũ điệu nhạc nhẹ</a:t>
            </a:r>
          </a:p>
        </p:txBody>
      </p:sp>
    </p:spTree>
    <p:extLst>
      <p:ext uri="{BB962C8B-B14F-4D97-AF65-F5344CB8AC3E}">
        <p14:creationId xmlns:p14="http://schemas.microsoft.com/office/powerpoint/2010/main" val="22696313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199" y="57150"/>
            <a:ext cx="7991475" cy="1981200"/>
          </a:xfrm>
        </p:spPr>
        <p:txBody>
          <a:bodyPr/>
          <a:lstStyle/>
          <a:p>
            <a:pPr eaLnBrk="1" hangingPunct="1">
              <a:defRPr/>
            </a:pPr>
            <a:r>
              <a:rPr lang="en-US" sz="1600" b="1" i="1" dirty="0">
                <a:solidFill>
                  <a:srgbClr val="FF0000"/>
                </a:solidFill>
                <a:latin typeface="Times New Roman" pitchFamily="18" charset="0"/>
                <a:cs typeface="Times New Roman" pitchFamily="18" charset="0"/>
              </a:rPr>
              <a:t>Các đặc trưng về bar rượu ngoài trời :</a:t>
            </a:r>
          </a:p>
          <a:p>
            <a:pPr lvl="1" eaLnBrk="1" hangingPunct="1">
              <a:buClr>
                <a:srgbClr val="002060"/>
              </a:buClr>
              <a:buFont typeface="Wingdings" pitchFamily="2" charset="2"/>
              <a:buChar char="§"/>
              <a:tabLst>
                <a:tab pos="1543050" algn="l"/>
              </a:tabLst>
              <a:defRPr/>
            </a:pPr>
            <a:r>
              <a:rPr lang="en-US" sz="1600" dirty="0">
                <a:solidFill>
                  <a:srgbClr val="002060"/>
                </a:solidFill>
                <a:latin typeface="Times New Roman" pitchFamily="18" charset="0"/>
                <a:cs typeface="Times New Roman" pitchFamily="18" charset="0"/>
              </a:rPr>
              <a:t>Thường phục vụ ngoài trời</a:t>
            </a:r>
          </a:p>
          <a:p>
            <a:pPr lvl="1" eaLnBrk="1" hangingPunct="1">
              <a:buClr>
                <a:srgbClr val="002060"/>
              </a:buClr>
              <a:buFont typeface="Wingdings" pitchFamily="2" charset="2"/>
              <a:buChar char="§"/>
              <a:tabLst>
                <a:tab pos="1543050" algn="l"/>
              </a:tabLst>
              <a:defRPr/>
            </a:pPr>
            <a:r>
              <a:rPr lang="en-US" sz="1600" dirty="0">
                <a:solidFill>
                  <a:srgbClr val="002060"/>
                </a:solidFill>
                <a:latin typeface="Times New Roman" pitchFamily="18" charset="0"/>
                <a:cs typeface="Times New Roman" pitchFamily="18" charset="0"/>
              </a:rPr>
              <a:t>Quầy bar có thể thiết kế gần hồ bơi</a:t>
            </a:r>
          </a:p>
          <a:p>
            <a:pPr lvl="1" eaLnBrk="1" hangingPunct="1">
              <a:buClr>
                <a:srgbClr val="002060"/>
              </a:buClr>
              <a:buFont typeface="Wingdings" pitchFamily="2" charset="2"/>
              <a:buChar char="§"/>
              <a:tabLst>
                <a:tab pos="1543050" algn="l"/>
              </a:tabLst>
              <a:defRPr/>
            </a:pPr>
            <a:r>
              <a:rPr lang="en-US" sz="1600" dirty="0">
                <a:solidFill>
                  <a:srgbClr val="002060"/>
                </a:solidFill>
                <a:latin typeface="Times New Roman" pitchFamily="18" charset="0"/>
                <a:cs typeface="Times New Roman" pitchFamily="18" charset="0"/>
              </a:rPr>
              <a:t>Ghế được </a:t>
            </a:r>
            <a:r>
              <a:rPr lang="en-US" sz="1600" dirty="0" err="1">
                <a:solidFill>
                  <a:srgbClr val="002060"/>
                </a:solidFill>
                <a:latin typeface="Times New Roman" pitchFamily="18" charset="0"/>
                <a:cs typeface="Times New Roman" pitchFamily="18" charset="0"/>
              </a:rPr>
              <a:t>thiêt</a:t>
            </a:r>
            <a:r>
              <a:rPr lang="en-US" sz="1600" dirty="0">
                <a:solidFill>
                  <a:srgbClr val="002060"/>
                </a:solidFill>
                <a:latin typeface="Times New Roman" pitchFamily="18" charset="0"/>
                <a:cs typeface="Times New Roman" pitchFamily="18" charset="0"/>
              </a:rPr>
              <a:t> kế cố định hoặc bằng những khối bê </a:t>
            </a:r>
            <a:r>
              <a:rPr lang="en-US" sz="1600" dirty="0" err="1">
                <a:solidFill>
                  <a:srgbClr val="002060"/>
                </a:solidFill>
                <a:latin typeface="Times New Roman" pitchFamily="18" charset="0"/>
                <a:cs typeface="Times New Roman" pitchFamily="18" charset="0"/>
              </a:rPr>
              <a:t>tông,gỗ</a:t>
            </a:r>
            <a:r>
              <a:rPr lang="en-US" sz="1600" dirty="0">
                <a:solidFill>
                  <a:srgbClr val="002060"/>
                </a:solidFill>
                <a:latin typeface="Times New Roman" pitchFamily="18" charset="0"/>
                <a:cs typeface="Times New Roman" pitchFamily="18" charset="0"/>
              </a:rPr>
              <a:t>,…</a:t>
            </a:r>
          </a:p>
          <a:p>
            <a:pPr lvl="1" eaLnBrk="1" hangingPunct="1">
              <a:buClr>
                <a:srgbClr val="002060"/>
              </a:buClr>
              <a:buFont typeface="Wingdings" pitchFamily="2" charset="2"/>
              <a:buChar char="§"/>
              <a:tabLst>
                <a:tab pos="1543050" algn="l"/>
              </a:tabLst>
              <a:defRPr/>
            </a:pPr>
            <a:r>
              <a:rPr lang="en-US" sz="1600" dirty="0">
                <a:solidFill>
                  <a:srgbClr val="002060"/>
                </a:solidFill>
                <a:latin typeface="Times New Roman" pitchFamily="18" charset="0"/>
                <a:cs typeface="Times New Roman" pitchFamily="18" charset="0"/>
              </a:rPr>
              <a:t>Sử dụng đồ nhựa vì lý do an toàn.</a:t>
            </a:r>
          </a:p>
          <a:p>
            <a:pPr lvl="1" eaLnBrk="1" hangingPunct="1">
              <a:buClr>
                <a:srgbClr val="002060"/>
              </a:buClr>
              <a:buFont typeface="Wingdings" pitchFamily="2" charset="2"/>
              <a:buChar char="§"/>
              <a:tabLst>
                <a:tab pos="1543050" algn="l"/>
              </a:tabLst>
              <a:defRPr/>
            </a:pPr>
            <a:r>
              <a:rPr lang="en-US" sz="1600" dirty="0">
                <a:solidFill>
                  <a:srgbClr val="002060"/>
                </a:solidFill>
                <a:latin typeface="Times New Roman" pitchFamily="18" charset="0"/>
                <a:cs typeface="Times New Roman" pitchFamily="18" charset="0"/>
              </a:rPr>
              <a:t>Phục vụ các loại Cocktail nhẹ , nước trái cây , </a:t>
            </a:r>
            <a:r>
              <a:rPr lang="en-US" sz="1600" dirty="0" err="1">
                <a:solidFill>
                  <a:srgbClr val="002060"/>
                </a:solidFill>
                <a:latin typeface="Times New Roman" pitchFamily="18" charset="0"/>
                <a:cs typeface="Times New Roman" pitchFamily="18" charset="0"/>
              </a:rPr>
              <a:t>mocktail</a:t>
            </a:r>
            <a:r>
              <a:rPr lang="en-US" sz="1600" dirty="0">
                <a:solidFill>
                  <a:srgbClr val="002060"/>
                </a:solidFill>
                <a:latin typeface="Times New Roman" pitchFamily="18" charset="0"/>
                <a:cs typeface="Times New Roman" pitchFamily="18" charset="0"/>
              </a:rPr>
              <a:t> , …</a:t>
            </a:r>
          </a:p>
        </p:txBody>
      </p:sp>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21</a:t>
            </a:fld>
            <a:endParaRPr lang="en"/>
          </a:p>
        </p:txBody>
      </p:sp>
      <p:sp>
        <p:nvSpPr>
          <p:cNvPr id="6" name="Rectangle 5"/>
          <p:cNvSpPr/>
          <p:nvPr/>
        </p:nvSpPr>
        <p:spPr>
          <a:xfrm>
            <a:off x="2438400" y="2190750"/>
            <a:ext cx="6553200" cy="1815882"/>
          </a:xfrm>
          <a:prstGeom prst="rect">
            <a:avLst/>
          </a:prstGeom>
        </p:spPr>
        <p:txBody>
          <a:bodyPr wrap="square">
            <a:spAutoFit/>
          </a:bodyPr>
          <a:lstStyle/>
          <a:p>
            <a:pPr eaLnBrk="1" hangingPunct="1">
              <a:defRPr/>
            </a:pPr>
            <a:r>
              <a:rPr lang="en-US" sz="1600" b="1" i="1" dirty="0">
                <a:solidFill>
                  <a:srgbClr val="FF0000"/>
                </a:solidFill>
                <a:latin typeface="Times New Roman" pitchFamily="18" charset="0"/>
                <a:cs typeface="Times New Roman" pitchFamily="18" charset="0"/>
              </a:rPr>
              <a:t>Các đặc trưng về Bar rượu vang </a:t>
            </a:r>
          </a:p>
          <a:p>
            <a:pPr marL="0" indent="0" eaLnBrk="1" hangingPunct="1">
              <a:buFontTx/>
              <a:buNone/>
              <a:defRPr/>
            </a:pPr>
            <a:r>
              <a:rPr lang="en-US" sz="1600" b="1" i="1" dirty="0">
                <a:solidFill>
                  <a:srgbClr val="FF0000"/>
                </a:solidFill>
                <a:latin typeface="Times New Roman" pitchFamily="18" charset="0"/>
                <a:cs typeface="Times New Roman" pitchFamily="18" charset="0"/>
              </a:rPr>
              <a:t>     (Feature wine bar</a:t>
            </a:r>
            <a:r>
              <a:rPr lang="en-US" sz="1600" b="1" i="1" dirty="0" smtClean="0">
                <a:solidFill>
                  <a:srgbClr val="FF0000"/>
                </a:solidFill>
                <a:latin typeface="Times New Roman" pitchFamily="18" charset="0"/>
                <a:cs typeface="Times New Roman" pitchFamily="18" charset="0"/>
              </a:rPr>
              <a:t>)</a:t>
            </a:r>
            <a:endParaRPr lang="en-US" sz="1600" b="1" dirty="0">
              <a:solidFill>
                <a:srgbClr val="FF0000"/>
              </a:solidFill>
              <a:latin typeface="Times New Roman" pitchFamily="18" charset="0"/>
              <a:cs typeface="Times New Roman" pitchFamily="18" charset="0"/>
            </a:endParaRP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Có nguồn gốc từ Pháp 	</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Nhạc nhẹ, thường là nhạc nền</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Nhiều loại rượu được phục vụ theo chai và ly</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Phục vụ thức ăn nhẹ(finger foods) và có thể phục vụ thực đơn chính</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Có quầy rượu Buffet tự chọn (giá cố định)</a:t>
            </a:r>
          </a:p>
        </p:txBody>
      </p:sp>
    </p:spTree>
    <p:extLst>
      <p:ext uri="{BB962C8B-B14F-4D97-AF65-F5344CB8AC3E}">
        <p14:creationId xmlns:p14="http://schemas.microsoft.com/office/powerpoint/2010/main" val="53116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22</a:t>
            </a:fld>
            <a:endParaRPr lang="en"/>
          </a:p>
        </p:txBody>
      </p:sp>
      <p:sp>
        <p:nvSpPr>
          <p:cNvPr id="6" name="Rectangle 5"/>
          <p:cNvSpPr/>
          <p:nvPr/>
        </p:nvSpPr>
        <p:spPr>
          <a:xfrm>
            <a:off x="1676399" y="361950"/>
            <a:ext cx="6410325" cy="1815882"/>
          </a:xfrm>
          <a:prstGeom prst="rect">
            <a:avLst/>
          </a:prstGeom>
        </p:spPr>
        <p:txBody>
          <a:bodyPr wrap="square">
            <a:spAutoFit/>
          </a:bodyPr>
          <a:lstStyle/>
          <a:p>
            <a:pPr eaLnBrk="1" hangingPunct="1">
              <a:defRPr/>
            </a:pPr>
            <a:r>
              <a:rPr lang="en-US" sz="1600" b="1" i="1" dirty="0">
                <a:solidFill>
                  <a:srgbClr val="FF0000"/>
                </a:solidFill>
                <a:latin typeface="Times New Roman" pitchFamily="18" charset="0"/>
                <a:cs typeface="Times New Roman" pitchFamily="18" charset="0"/>
              </a:rPr>
              <a:t>Các đặc trưng về quán trà, cà phê tinh chế</a:t>
            </a:r>
          </a:p>
          <a:p>
            <a:pPr marL="0" indent="0" eaLnBrk="1" hangingPunct="1">
              <a:buFontTx/>
              <a:buNone/>
              <a:defRPr/>
            </a:pPr>
            <a:endParaRPr lang="en-US" sz="1600" b="1" i="1" dirty="0">
              <a:solidFill>
                <a:srgbClr val="FF0000"/>
              </a:solidFill>
              <a:latin typeface="Times New Roman" pitchFamily="18" charset="0"/>
              <a:cs typeface="Times New Roman" pitchFamily="18" charset="0"/>
            </a:endParaRP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Không phục vụ thức uống có cồn</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Phục vụ nhiều loại trà, cà phê  </a:t>
            </a:r>
            <a:r>
              <a:rPr lang="en-US" sz="1600" dirty="0" smtClean="0">
                <a:solidFill>
                  <a:srgbClr val="002060"/>
                </a:solidFill>
                <a:latin typeface="Times New Roman" pitchFamily="18" charset="0"/>
                <a:cs typeface="Times New Roman" pitchFamily="18" charset="0"/>
              </a:rPr>
              <a:t>(dùng </a:t>
            </a:r>
            <a:r>
              <a:rPr lang="en-US" sz="1600" dirty="0">
                <a:solidFill>
                  <a:srgbClr val="002060"/>
                </a:solidFill>
                <a:latin typeface="Times New Roman" pitchFamily="18" charset="0"/>
                <a:cs typeface="Times New Roman" pitchFamily="18" charset="0"/>
              </a:rPr>
              <a:t>nóng hay lạnh )</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Thường phục vụ sandwich làm sẵn , bánh ngọt.</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Trang trí hiện đại, có thể ngồi ngoài trời</a:t>
            </a:r>
          </a:p>
          <a:p>
            <a:pPr marL="285750" lvl="1" indent="-285750" eaLnBrk="1" hangingPunct="1">
              <a:buClr>
                <a:srgbClr val="002060"/>
              </a:buClr>
              <a:buFont typeface="Wingdings" pitchFamily="2" charset="2"/>
              <a:buChar char="§"/>
              <a:defRPr/>
            </a:pPr>
            <a:r>
              <a:rPr lang="en-US" sz="1600" dirty="0">
                <a:solidFill>
                  <a:srgbClr val="002060"/>
                </a:solidFill>
                <a:latin typeface="Times New Roman" pitchFamily="18" charset="0"/>
                <a:cs typeface="Times New Roman" pitchFamily="18" charset="0"/>
              </a:rPr>
              <a:t>Phục vụ nhiều </a:t>
            </a:r>
            <a:r>
              <a:rPr lang="en-US" sz="1600" dirty="0" err="1">
                <a:solidFill>
                  <a:srgbClr val="002060"/>
                </a:solidFill>
                <a:latin typeface="Times New Roman" pitchFamily="18" charset="0"/>
                <a:cs typeface="Times New Roman" pitchFamily="18" charset="0"/>
              </a:rPr>
              <a:t>lọai</a:t>
            </a:r>
            <a:r>
              <a:rPr lang="en-US" sz="1600" dirty="0">
                <a:solidFill>
                  <a:srgbClr val="002060"/>
                </a:solidFill>
                <a:latin typeface="Times New Roman" pitchFamily="18" charset="0"/>
                <a:cs typeface="Times New Roman" pitchFamily="18" charset="0"/>
              </a:rPr>
              <a:t> báo </a:t>
            </a:r>
            <a:r>
              <a:rPr lang="en-US" sz="1600" dirty="0" smtClean="0">
                <a:solidFill>
                  <a:srgbClr val="002060"/>
                </a:solidFill>
                <a:latin typeface="Times New Roman" pitchFamily="18" charset="0"/>
                <a:cs typeface="Times New Roman" pitchFamily="18" charset="0"/>
              </a:rPr>
              <a:t>và </a:t>
            </a:r>
            <a:r>
              <a:rPr lang="en-US" sz="1600" dirty="0">
                <a:solidFill>
                  <a:srgbClr val="002060"/>
                </a:solidFill>
                <a:latin typeface="Times New Roman" pitchFamily="18" charset="0"/>
                <a:cs typeface="Times New Roman" pitchFamily="18" charset="0"/>
              </a:rPr>
              <a:t>tạp chí ,…</a:t>
            </a:r>
          </a:p>
        </p:txBody>
      </p:sp>
      <p:sp>
        <p:nvSpPr>
          <p:cNvPr id="7" name="Rectangle 6"/>
          <p:cNvSpPr/>
          <p:nvPr/>
        </p:nvSpPr>
        <p:spPr>
          <a:xfrm>
            <a:off x="3514724" y="2343150"/>
            <a:ext cx="5400676" cy="2283702"/>
          </a:xfrm>
          <a:prstGeom prst="rect">
            <a:avLst/>
          </a:prstGeom>
        </p:spPr>
        <p:txBody>
          <a:bodyPr wrap="square">
            <a:spAutoFit/>
          </a:bodyPr>
          <a:lstStyle/>
          <a:p>
            <a:pPr>
              <a:defRPr/>
            </a:pPr>
            <a:r>
              <a:rPr lang="en-US" sz="1600" b="1" i="1" dirty="0">
                <a:solidFill>
                  <a:srgbClr val="FF0000"/>
                </a:solidFill>
                <a:latin typeface="Times New Roman" pitchFamily="18" charset="0"/>
                <a:cs typeface="Times New Roman" pitchFamily="18" charset="0"/>
              </a:rPr>
              <a:t>Điểm khác nhau của Quán trà đạo</a:t>
            </a:r>
          </a:p>
          <a:p>
            <a:pPr marL="285750" indent="-285750" eaLnBrk="1" hangingPunct="1">
              <a:lnSpc>
                <a:spcPct val="90000"/>
              </a:lnSpc>
              <a:buFont typeface="Wingdings" pitchFamily="2" charset="2"/>
              <a:buChar char="§"/>
              <a:defRPr/>
            </a:pPr>
            <a:endParaRPr lang="en-US" sz="1600" b="1" i="1" dirty="0">
              <a:solidFill>
                <a:srgbClr val="002060"/>
              </a:solidFill>
              <a:latin typeface="Times New Roman" pitchFamily="18" charset="0"/>
              <a:cs typeface="Times New Roman" pitchFamily="18" charset="0"/>
            </a:endParaRPr>
          </a:p>
          <a:p>
            <a:pPr marL="285750" lvl="1">
              <a:buClr>
                <a:srgbClr val="002060"/>
              </a:buClr>
              <a:buSzPts val="1800"/>
              <a:buFont typeface="Wingdings" pitchFamily="2" charset="2"/>
              <a:buChar char="§"/>
              <a:defRPr/>
            </a:pPr>
            <a:r>
              <a:rPr lang="en-US" sz="1600" dirty="0">
                <a:solidFill>
                  <a:srgbClr val="002060"/>
                </a:solidFill>
                <a:latin typeface="Times New Roman" pitchFamily="18" charset="0"/>
                <a:ea typeface="Varela Round"/>
                <a:cs typeface="Times New Roman" pitchFamily="18" charset="0"/>
                <a:sym typeface="Varela Round"/>
              </a:rPr>
              <a:t>Bàn ghế thấp và bằng gỗ</a:t>
            </a:r>
          </a:p>
          <a:p>
            <a:pPr marL="285750" lvl="1">
              <a:buClr>
                <a:srgbClr val="002060"/>
              </a:buClr>
              <a:buSzPts val="1800"/>
              <a:buFont typeface="Wingdings" pitchFamily="2" charset="2"/>
              <a:buChar char="§"/>
              <a:defRPr/>
            </a:pPr>
            <a:r>
              <a:rPr lang="en-US" sz="1600" dirty="0">
                <a:solidFill>
                  <a:srgbClr val="002060"/>
                </a:solidFill>
                <a:latin typeface="Times New Roman" pitchFamily="18" charset="0"/>
                <a:ea typeface="Varela Round"/>
                <a:cs typeface="Times New Roman" pitchFamily="18" charset="0"/>
                <a:sym typeface="Varela Round"/>
              </a:rPr>
              <a:t>Sử dụng bình trà truyền thống, tách trà, lá trà,…</a:t>
            </a:r>
          </a:p>
          <a:p>
            <a:pPr marL="285750" lvl="1">
              <a:buClr>
                <a:srgbClr val="002060"/>
              </a:buClr>
              <a:buSzPts val="1800"/>
              <a:buFont typeface="Wingdings" pitchFamily="2" charset="2"/>
              <a:buChar char="§"/>
              <a:defRPr/>
            </a:pPr>
            <a:r>
              <a:rPr lang="en-US" sz="1600" dirty="0">
                <a:solidFill>
                  <a:srgbClr val="002060"/>
                </a:solidFill>
                <a:latin typeface="Times New Roman" pitchFamily="18" charset="0"/>
                <a:ea typeface="Varela Round"/>
                <a:cs typeface="Times New Roman" pitchFamily="18" charset="0"/>
                <a:sym typeface="Varela Round"/>
              </a:rPr>
              <a:t>Phục vụ bánh ngọt như bánh hạt sen , …</a:t>
            </a:r>
          </a:p>
          <a:p>
            <a:pPr marL="285750" lvl="1">
              <a:buClr>
                <a:srgbClr val="002060"/>
              </a:buClr>
              <a:buSzPts val="1800"/>
              <a:buFont typeface="Wingdings" pitchFamily="2" charset="2"/>
              <a:buChar char="§"/>
              <a:defRPr/>
            </a:pPr>
            <a:r>
              <a:rPr lang="en-US" sz="1600" dirty="0">
                <a:solidFill>
                  <a:srgbClr val="002060"/>
                </a:solidFill>
                <a:latin typeface="Times New Roman" pitchFamily="18" charset="0"/>
                <a:ea typeface="Varela Round"/>
                <a:cs typeface="Times New Roman" pitchFamily="18" charset="0"/>
                <a:sym typeface="Varela Round"/>
              </a:rPr>
              <a:t>Sử dụng nhạc nền </a:t>
            </a:r>
          </a:p>
          <a:p>
            <a:pPr marL="285750" lvl="1">
              <a:buClr>
                <a:srgbClr val="002060"/>
              </a:buClr>
              <a:buSzPts val="1800"/>
              <a:buFont typeface="Wingdings" pitchFamily="2" charset="2"/>
              <a:buChar char="§"/>
              <a:defRPr/>
            </a:pPr>
            <a:r>
              <a:rPr lang="en-US" sz="1600" dirty="0">
                <a:solidFill>
                  <a:srgbClr val="002060"/>
                </a:solidFill>
                <a:latin typeface="Times New Roman" pitchFamily="18" charset="0"/>
                <a:ea typeface="Varela Round"/>
                <a:cs typeface="Times New Roman" pitchFamily="18" charset="0"/>
                <a:sym typeface="Varela Round"/>
              </a:rPr>
              <a:t>Thường xuyên hướng dẫn cho khách có thêm kiến thức hiểu biết về trà đạo</a:t>
            </a:r>
          </a:p>
          <a:p>
            <a:pPr marL="285750" lvl="1">
              <a:buClr>
                <a:srgbClr val="002060"/>
              </a:buClr>
              <a:buSzPts val="1800"/>
              <a:buFont typeface="Wingdings" pitchFamily="2" charset="2"/>
              <a:buChar char="§"/>
              <a:defRPr/>
            </a:pPr>
            <a:r>
              <a:rPr lang="en-US" sz="1600" dirty="0">
                <a:solidFill>
                  <a:srgbClr val="002060"/>
                </a:solidFill>
                <a:latin typeface="Times New Roman" pitchFamily="18" charset="0"/>
                <a:ea typeface="Varela Round"/>
                <a:cs typeface="Times New Roman" pitchFamily="18" charset="0"/>
                <a:sym typeface="Varela Round"/>
              </a:rPr>
              <a:t>(nếu có nhu cầu)</a:t>
            </a:r>
          </a:p>
        </p:txBody>
      </p:sp>
    </p:spTree>
    <p:extLst>
      <p:ext uri="{BB962C8B-B14F-4D97-AF65-F5344CB8AC3E}">
        <p14:creationId xmlns:p14="http://schemas.microsoft.com/office/powerpoint/2010/main" val="2600386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23</a:t>
            </a:fld>
            <a:endParaRPr lang="en"/>
          </a:p>
        </p:txBody>
      </p:sp>
      <p:sp>
        <p:nvSpPr>
          <p:cNvPr id="6" name="Title 1"/>
          <p:cNvSpPr txBox="1">
            <a:spLocks/>
          </p:cNvSpPr>
          <p:nvPr/>
        </p:nvSpPr>
        <p:spPr>
          <a:xfrm>
            <a:off x="2057400" y="285750"/>
            <a:ext cx="5772975" cy="641100"/>
          </a:xfrm>
          <a:prstGeom prst="rect">
            <a:avLst/>
          </a:prstGeom>
        </p:spPr>
        <p:txBody>
          <a:bodyPr spcFirstLastPara="1" vert="horz" wrap="square" lIns="91425" tIns="91425" rIns="91425" bIns="91425" rtlCol="0" anchor="b" anchorCtr="0">
            <a:noAutofit/>
          </a:bodyPr>
          <a:lstStyle>
            <a:lvl1pPr lvl="0" algn="l" defTabSz="685800" rtl="0" eaLnBrk="1" latinLnBrk="0" hangingPunct="1">
              <a:lnSpc>
                <a:spcPct val="90000"/>
              </a:lnSpc>
              <a:spcBef>
                <a:spcPts val="0"/>
              </a:spcBef>
              <a:spcAft>
                <a:spcPts val="0"/>
              </a:spcAft>
              <a:buSzPts val="1800"/>
              <a:buNone/>
              <a:defRPr sz="3300" kern="1200">
                <a:solidFill>
                  <a:schemeClr val="tx1"/>
                </a:solidFill>
                <a:latin typeface="+mj-lt"/>
                <a:ea typeface="+mj-ea"/>
                <a:cs typeface="+mj-cs"/>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pPr marL="0" marR="0" lvl="0" indent="0" algn="l" defTabSz="685800" rtl="0" eaLnBrk="1" fontAlgn="auto" latinLnBrk="0" hangingPunct="1">
              <a:lnSpc>
                <a:spcPct val="90000"/>
              </a:lnSpc>
              <a:spcBef>
                <a:spcPts val="0"/>
              </a:spcBef>
              <a:spcAft>
                <a:spcPts val="0"/>
              </a:spcAft>
              <a:buClrTx/>
              <a:buSzPts val="1800"/>
              <a:buFontTx/>
              <a:buNone/>
              <a:tabLst/>
              <a:defRPr/>
            </a:pPr>
            <a:r>
              <a:rPr kumimoji="0" lang="de-DE" sz="2400" b="1" i="0" u="none" strike="noStrike" kern="1200" cap="none" spc="0" normalizeH="0" baseline="0" noProof="0" dirty="0" smtClean="0">
                <a:ln>
                  <a:noFill/>
                </a:ln>
                <a:solidFill>
                  <a:srgbClr val="002060"/>
                </a:solidFill>
                <a:effectLst/>
                <a:uLnTx/>
                <a:uFillTx/>
                <a:latin typeface="Times New Roman" pitchFamily="18" charset="0"/>
                <a:ea typeface="+mj-ea"/>
                <a:cs typeface="Times New Roman" pitchFamily="18" charset="0"/>
              </a:rPr>
              <a:t>4. Phân loại quầy bar</a:t>
            </a:r>
            <a:r>
              <a:rPr kumimoji="0" lang="en-US" sz="2400" b="1" i="0" u="none" strike="noStrike" kern="1200" cap="none" spc="0" normalizeH="0" baseline="0" noProof="0" dirty="0" smtClean="0">
                <a:ln>
                  <a:noFill/>
                </a:ln>
                <a:solidFill>
                  <a:srgbClr val="002060"/>
                </a:solidFill>
                <a:effectLst/>
                <a:uLnTx/>
                <a:uFillTx/>
                <a:latin typeface="Times New Roman" pitchFamily="18" charset="0"/>
                <a:ea typeface="+mj-ea"/>
                <a:cs typeface="Times New Roman" pitchFamily="18" charset="0"/>
              </a:rPr>
              <a:t/>
            </a:r>
            <a:br>
              <a:rPr kumimoji="0" lang="en-US" sz="2400" b="1" i="0" u="none" strike="noStrike" kern="1200" cap="none" spc="0" normalizeH="0" baseline="0" noProof="0" dirty="0" smtClean="0">
                <a:ln>
                  <a:noFill/>
                </a:ln>
                <a:solidFill>
                  <a:srgbClr val="002060"/>
                </a:solidFill>
                <a:effectLst/>
                <a:uLnTx/>
                <a:uFillTx/>
                <a:latin typeface="Times New Roman" pitchFamily="18" charset="0"/>
                <a:ea typeface="+mj-ea"/>
                <a:cs typeface="Times New Roman" pitchFamily="18" charset="0"/>
              </a:rPr>
            </a:br>
            <a:r>
              <a:rPr kumimoji="0" lang="de-DE" sz="2000" b="1" i="0" u="none" strike="noStrike" kern="1200" cap="none" spc="0" normalizeH="0" baseline="0" noProof="0" dirty="0" smtClean="0">
                <a:ln>
                  <a:noFill/>
                </a:ln>
                <a:solidFill>
                  <a:srgbClr val="002060"/>
                </a:solidFill>
                <a:effectLst/>
                <a:uLnTx/>
                <a:uFillTx/>
                <a:latin typeface="Times New Roman" pitchFamily="18" charset="0"/>
                <a:ea typeface="+mj-ea"/>
                <a:cs typeface="Times New Roman" pitchFamily="18" charset="0"/>
              </a:rPr>
              <a:t>4.1. Bar nhà hàng</a:t>
            </a:r>
            <a:endParaRPr kumimoji="0" lang="en-US" sz="2000" b="1" i="0" u="none" strike="noStrike" kern="1200" cap="none" spc="0" normalizeH="0" baseline="0" noProof="0" dirty="0">
              <a:ln>
                <a:noFill/>
              </a:ln>
              <a:solidFill>
                <a:sysClr val="windowText" lastClr="000000"/>
              </a:solidFill>
              <a:effectLst/>
              <a:uLnTx/>
              <a:uFillTx/>
              <a:latin typeface="Calibri Light"/>
              <a:ea typeface="+mj-ea"/>
              <a:cs typeface="+mj-cs"/>
            </a:endParaRPr>
          </a:p>
        </p:txBody>
      </p:sp>
      <p:sp>
        <p:nvSpPr>
          <p:cNvPr id="8" name="Rectangle 7"/>
          <p:cNvSpPr/>
          <p:nvPr/>
        </p:nvSpPr>
        <p:spPr>
          <a:xfrm>
            <a:off x="2209800" y="2571750"/>
            <a:ext cx="1901483" cy="400110"/>
          </a:xfrm>
          <a:prstGeom prst="rect">
            <a:avLst/>
          </a:prstGeom>
        </p:spPr>
        <p:txBody>
          <a:bodyPr wrap="none">
            <a:spAutoFit/>
          </a:bodyPr>
          <a:lstStyle/>
          <a:p>
            <a:pPr>
              <a:buClr>
                <a:srgbClr val="617A86"/>
              </a:buClr>
              <a:buSzPts val="1800"/>
            </a:pPr>
            <a:r>
              <a:rPr lang="de-DE" sz="2000" b="1" dirty="0">
                <a:solidFill>
                  <a:srgbClr val="002060"/>
                </a:solidFill>
                <a:latin typeface="Times New Roman" pitchFamily="18" charset="0"/>
                <a:ea typeface="Nixie One"/>
                <a:cs typeface="Times New Roman" pitchFamily="18" charset="0"/>
                <a:sym typeface="Nixie One"/>
              </a:rPr>
              <a:t>4.2. Bar độc lập</a:t>
            </a:r>
            <a:endParaRPr lang="en-US" sz="2000" b="1" dirty="0">
              <a:solidFill>
                <a:srgbClr val="002060"/>
              </a:solidFill>
              <a:latin typeface="Times New Roman" pitchFamily="18" charset="0"/>
              <a:ea typeface="Nixie One"/>
              <a:cs typeface="Times New Roman" pitchFamily="18" charset="0"/>
              <a:sym typeface="Nixie One"/>
            </a:endParaRPr>
          </a:p>
        </p:txBody>
      </p:sp>
      <p:sp>
        <p:nvSpPr>
          <p:cNvPr id="9" name="TextBox 8"/>
          <p:cNvSpPr txBox="1"/>
          <p:nvPr/>
        </p:nvSpPr>
        <p:spPr>
          <a:xfrm>
            <a:off x="2667000" y="1047750"/>
            <a:ext cx="6324600" cy="1477328"/>
          </a:xfrm>
          <a:prstGeom prst="rect">
            <a:avLst/>
          </a:prstGeom>
          <a:noFill/>
        </p:spPr>
        <p:txBody>
          <a:bodyPr wrap="square" rtlCol="0">
            <a:spAutoFit/>
          </a:bodyPr>
          <a:lstStyle/>
          <a:p>
            <a:pPr marL="285750" indent="-285750">
              <a:buFont typeface="Wingdings" pitchFamily="2" charset="2"/>
              <a:buChar char="q"/>
            </a:pPr>
            <a:r>
              <a:rPr lang="en-US" sz="1800" dirty="0" smtClean="0">
                <a:solidFill>
                  <a:srgbClr val="002060"/>
                </a:solidFill>
                <a:latin typeface="Times New Roman" pitchFamily="18" charset="0"/>
                <a:cs typeface="Times New Roman" pitchFamily="18" charset="0"/>
              </a:rPr>
              <a:t>Bar Tổng hợp : bar chính – Bar trung tâm – Bar tiền sảnh </a:t>
            </a:r>
          </a:p>
          <a:p>
            <a:pPr marL="285750" indent="-285750">
              <a:buFont typeface="Wingdings" pitchFamily="2" charset="2"/>
              <a:buChar char="q"/>
            </a:pPr>
            <a:r>
              <a:rPr lang="en-US" sz="1800" dirty="0" smtClean="0">
                <a:solidFill>
                  <a:srgbClr val="002060"/>
                </a:solidFill>
                <a:latin typeface="Times New Roman" pitchFamily="18" charset="0"/>
                <a:cs typeface="Times New Roman" pitchFamily="18" charset="0"/>
              </a:rPr>
              <a:t>Bar Phòng ăn/ Restaurant Bar – Service Bar </a:t>
            </a:r>
          </a:p>
          <a:p>
            <a:pPr marL="285750" indent="-285750">
              <a:buFont typeface="Wingdings" pitchFamily="2" charset="2"/>
              <a:buChar char="q"/>
            </a:pPr>
            <a:r>
              <a:rPr lang="en-US" sz="1800" dirty="0" smtClean="0">
                <a:solidFill>
                  <a:srgbClr val="002060"/>
                </a:solidFill>
                <a:latin typeface="Times New Roman" pitchFamily="18" charset="0"/>
                <a:cs typeface="Times New Roman" pitchFamily="18" charset="0"/>
              </a:rPr>
              <a:t>Bar Chuyên biệt (đặc sản) – Wine Bar / Cocktail Bar /….</a:t>
            </a:r>
          </a:p>
          <a:p>
            <a:pPr marL="285750" indent="-285750">
              <a:buFont typeface="Wingdings" pitchFamily="2" charset="2"/>
              <a:buChar char="q"/>
            </a:pPr>
            <a:r>
              <a:rPr lang="en-US" sz="1800" dirty="0" smtClean="0">
                <a:solidFill>
                  <a:srgbClr val="002060"/>
                </a:solidFill>
                <a:latin typeface="Times New Roman" pitchFamily="18" charset="0"/>
                <a:cs typeface="Times New Roman" pitchFamily="18" charset="0"/>
              </a:rPr>
              <a:t>Bar phòng ngũ – Mini bar </a:t>
            </a:r>
          </a:p>
          <a:p>
            <a:pPr marL="285750" indent="-285750">
              <a:buFont typeface="Wingdings" pitchFamily="2" charset="2"/>
              <a:buChar char="q"/>
            </a:pPr>
            <a:r>
              <a:rPr lang="en-US" sz="1800" dirty="0" smtClean="0">
                <a:solidFill>
                  <a:srgbClr val="002060"/>
                </a:solidFill>
                <a:latin typeface="Times New Roman" pitchFamily="18" charset="0"/>
                <a:cs typeface="Times New Roman" pitchFamily="18" charset="0"/>
              </a:rPr>
              <a:t>Bar vui chơi – Karaoke Bar / Pool Bar / Dance Bar  </a:t>
            </a:r>
            <a:endParaRPr lang="en-US" sz="1800" dirty="0">
              <a:solidFill>
                <a:srgbClr val="002060"/>
              </a:solidFill>
              <a:latin typeface="Times New Roman" pitchFamily="18" charset="0"/>
              <a:cs typeface="Times New Roman" pitchFamily="18" charset="0"/>
            </a:endParaRPr>
          </a:p>
        </p:txBody>
      </p:sp>
      <p:sp>
        <p:nvSpPr>
          <p:cNvPr id="10" name="TextBox 9"/>
          <p:cNvSpPr txBox="1"/>
          <p:nvPr/>
        </p:nvSpPr>
        <p:spPr>
          <a:xfrm>
            <a:off x="2819400" y="3171825"/>
            <a:ext cx="2286000" cy="1477328"/>
          </a:xfrm>
          <a:prstGeom prst="rect">
            <a:avLst/>
          </a:prstGeom>
          <a:noFill/>
        </p:spPr>
        <p:txBody>
          <a:bodyPr wrap="square" rtlCol="0">
            <a:spAutoFit/>
          </a:bodyPr>
          <a:lstStyle/>
          <a:p>
            <a:pPr marL="285750" indent="-285750">
              <a:buFont typeface="Wingdings" pitchFamily="2" charset="2"/>
              <a:buChar char="q"/>
            </a:pPr>
            <a:r>
              <a:rPr lang="en-US" sz="1800" dirty="0" smtClean="0">
                <a:solidFill>
                  <a:srgbClr val="002060"/>
                </a:solidFill>
                <a:latin typeface="Times New Roman" pitchFamily="18" charset="0"/>
                <a:cs typeface="Times New Roman" pitchFamily="18" charset="0"/>
              </a:rPr>
              <a:t>Pub</a:t>
            </a:r>
          </a:p>
          <a:p>
            <a:pPr marL="285750" indent="-285750">
              <a:buFont typeface="Wingdings" pitchFamily="2" charset="2"/>
              <a:buChar char="q"/>
            </a:pPr>
            <a:r>
              <a:rPr lang="en-US" sz="1800" dirty="0" smtClean="0">
                <a:solidFill>
                  <a:srgbClr val="002060"/>
                </a:solidFill>
                <a:latin typeface="Times New Roman" pitchFamily="18" charset="0"/>
                <a:cs typeface="Times New Roman" pitchFamily="18" charset="0"/>
              </a:rPr>
              <a:t>Disco Bar </a:t>
            </a:r>
          </a:p>
          <a:p>
            <a:pPr marL="285750" indent="-285750">
              <a:buFont typeface="Wingdings" pitchFamily="2" charset="2"/>
              <a:buChar char="q"/>
            </a:pPr>
            <a:r>
              <a:rPr lang="en-US" sz="1800" dirty="0" smtClean="0">
                <a:solidFill>
                  <a:srgbClr val="002060"/>
                </a:solidFill>
                <a:latin typeface="Times New Roman" pitchFamily="18" charset="0"/>
                <a:cs typeface="Times New Roman" pitchFamily="18" charset="0"/>
              </a:rPr>
              <a:t>Night Club</a:t>
            </a:r>
          </a:p>
          <a:p>
            <a:pPr marL="285750" indent="-285750">
              <a:buFont typeface="Wingdings" pitchFamily="2" charset="2"/>
              <a:buChar char="q"/>
            </a:pPr>
            <a:r>
              <a:rPr lang="en-US" sz="1800" dirty="0" smtClean="0">
                <a:solidFill>
                  <a:srgbClr val="002060"/>
                </a:solidFill>
                <a:latin typeface="Times New Roman" pitchFamily="18" charset="0"/>
                <a:cs typeface="Times New Roman" pitchFamily="18" charset="0"/>
              </a:rPr>
              <a:t>……</a:t>
            </a:r>
          </a:p>
          <a:p>
            <a:pPr marL="285750" indent="-285750">
              <a:buFont typeface="Wingdings" pitchFamily="2" charset="2"/>
              <a:buChar char="q"/>
            </a:pPr>
            <a:endParaRPr lang="en-US" sz="18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82428901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05000" y="285750"/>
            <a:ext cx="7010400" cy="3962400"/>
          </a:xfrm>
        </p:spPr>
        <p:txBody>
          <a:bodyPr/>
          <a:lstStyle/>
          <a:p>
            <a:pPr>
              <a:buFont typeface="Wingdings" pitchFamily="2" charset="2"/>
              <a:buChar char="q"/>
            </a:pPr>
            <a:r>
              <a:rPr lang="vi-VN" dirty="0">
                <a:solidFill>
                  <a:srgbClr val="002060"/>
                </a:solidFill>
                <a:latin typeface="Times New Roman" pitchFamily="18" charset="0"/>
                <a:cs typeface="Times New Roman" pitchFamily="18" charset="0"/>
              </a:rPr>
              <a:t>Bar có thể đứng ở vị trí độc lập và hoàn toàn riêng biệt, chỉ phục vụ đồ uống cho khách ví dụ nhƣ các câu lạc bộ hoặc một quán.</a:t>
            </a:r>
            <a:endParaRPr lang="en-US" dirty="0">
              <a:solidFill>
                <a:srgbClr val="002060"/>
              </a:solidFill>
              <a:latin typeface="Times New Roman" pitchFamily="18" charset="0"/>
              <a:cs typeface="Times New Roman" pitchFamily="18" charset="0"/>
            </a:endParaRPr>
          </a:p>
          <a:p>
            <a:pPr>
              <a:buFont typeface="Wingdings" pitchFamily="2" charset="2"/>
              <a:buChar char="q"/>
            </a:pPr>
            <a:r>
              <a:rPr lang="vi-VN" dirty="0">
                <a:solidFill>
                  <a:srgbClr val="002060"/>
                </a:solidFill>
                <a:latin typeface="Times New Roman" pitchFamily="18" charset="0"/>
                <a:cs typeface="Times New Roman" pitchFamily="18" charset="0"/>
              </a:rPr>
              <a:t>Bar cũng có thể là một bộ phận trực thuộc nhà hàng, cùng phục vụ khách ăn uống trong bữa tại nhà hàng.</a:t>
            </a:r>
            <a:endParaRPr lang="en-US" dirty="0">
              <a:solidFill>
                <a:srgbClr val="002060"/>
              </a:solidFill>
              <a:latin typeface="Times New Roman" pitchFamily="18" charset="0"/>
              <a:cs typeface="Times New Roman" pitchFamily="18" charset="0"/>
            </a:endParaRPr>
          </a:p>
          <a:p>
            <a:pPr>
              <a:buFont typeface="Wingdings" pitchFamily="2" charset="2"/>
              <a:buChar char="q"/>
            </a:pPr>
            <a:r>
              <a:rPr lang="vi-VN" dirty="0">
                <a:solidFill>
                  <a:srgbClr val="002060"/>
                </a:solidFill>
                <a:latin typeface="Times New Roman" pitchFamily="18" charset="0"/>
                <a:cs typeface="Times New Roman" pitchFamily="18" charset="0"/>
              </a:rPr>
              <a:t>Bar trong khách sạn, đặc biệt là đối với các khách sạn lớn, nó là một bộ phận độc lập trong một liên kết chung với nhiều bộ phận khác tạo nên các dịch vụ đa dạng của khách sạn, giúp thoả mãn nhiều nhu cầu của khách.</a:t>
            </a:r>
            <a:endParaRPr lang="en-US" dirty="0">
              <a:solidFill>
                <a:srgbClr val="002060"/>
              </a:solidFill>
              <a:latin typeface="Times New Roman" pitchFamily="18" charset="0"/>
              <a:cs typeface="Times New Roman" pitchFamily="18" charset="0"/>
            </a:endParaRPr>
          </a:p>
          <a:p>
            <a:pPr marL="114300" indent="0">
              <a:buNone/>
            </a:pPr>
            <a:r>
              <a:rPr lang="vi-VN" dirty="0">
                <a:solidFill>
                  <a:srgbClr val="002060"/>
                </a:solidFill>
                <a:latin typeface="Times New Roman" pitchFamily="18" charset="0"/>
                <a:cs typeface="Times New Roman" pitchFamily="18" charset="0"/>
              </a:rPr>
              <a:t>Tóm lại: cho dù đó là một bar với hình thức phục vụ, cách trang trí và trình bày </a:t>
            </a:r>
            <a:r>
              <a:rPr lang="vi-VN" dirty="0" smtClean="0">
                <a:solidFill>
                  <a:srgbClr val="002060"/>
                </a:solidFill>
                <a:latin typeface="Times New Roman" pitchFamily="18" charset="0"/>
                <a:cs typeface="Times New Roman" pitchFamily="18" charset="0"/>
              </a:rPr>
              <a:t>nh</a:t>
            </a:r>
            <a:r>
              <a:rPr lang="en-US" dirty="0">
                <a:solidFill>
                  <a:srgbClr val="002060"/>
                </a:solidFill>
                <a:latin typeface="Times New Roman" pitchFamily="18" charset="0"/>
                <a:cs typeface="Times New Roman" pitchFamily="18" charset="0"/>
              </a:rPr>
              <a:t>ư</a:t>
            </a:r>
            <a:r>
              <a:rPr lang="vi-VN" dirty="0" smtClean="0">
                <a:solidFill>
                  <a:srgbClr val="002060"/>
                </a:solidFill>
                <a:latin typeface="Times New Roman" pitchFamily="18" charset="0"/>
                <a:cs typeface="Times New Roman" pitchFamily="18" charset="0"/>
              </a:rPr>
              <a:t> </a:t>
            </a:r>
            <a:r>
              <a:rPr lang="vi-VN" dirty="0">
                <a:solidFill>
                  <a:srgbClr val="002060"/>
                </a:solidFill>
                <a:latin typeface="Times New Roman" pitchFamily="18" charset="0"/>
                <a:cs typeface="Times New Roman" pitchFamily="18" charset="0"/>
              </a:rPr>
              <a:t>thế nào thì nơi đây nhất thiết phải kinh doanh đồ uống (nếu có thể rộng đẹp thì càng tốt) là nơi khách hàng </a:t>
            </a:r>
            <a:r>
              <a:rPr lang="vi-VN" dirty="0" smtClean="0">
                <a:solidFill>
                  <a:srgbClr val="002060"/>
                </a:solidFill>
                <a:latin typeface="Times New Roman" pitchFamily="18" charset="0"/>
                <a:cs typeface="Times New Roman" pitchFamily="18" charset="0"/>
              </a:rPr>
              <a:t>t</a:t>
            </a:r>
            <a:r>
              <a:rPr lang="en-US" dirty="0" smtClean="0">
                <a:solidFill>
                  <a:srgbClr val="002060"/>
                </a:solidFill>
                <a:latin typeface="Times New Roman" pitchFamily="18" charset="0"/>
                <a:cs typeface="Times New Roman" pitchFamily="18" charset="0"/>
              </a:rPr>
              <a:t>hư</a:t>
            </a:r>
            <a:r>
              <a:rPr lang="vi-VN" dirty="0" smtClean="0">
                <a:solidFill>
                  <a:srgbClr val="002060"/>
                </a:solidFill>
                <a:latin typeface="Times New Roman" pitchFamily="18" charset="0"/>
                <a:cs typeface="Times New Roman" pitchFamily="18" charset="0"/>
              </a:rPr>
              <a:t> </a:t>
            </a:r>
            <a:r>
              <a:rPr lang="vi-VN" dirty="0">
                <a:solidFill>
                  <a:srgbClr val="002060"/>
                </a:solidFill>
                <a:latin typeface="Times New Roman" pitchFamily="18" charset="0"/>
                <a:cs typeface="Times New Roman" pitchFamily="18" charset="0"/>
              </a:rPr>
              <a:t>giãn, tìm niềm vui, xây dựng các mối quan hệ xã hội, gặp gỡ, giao </a:t>
            </a:r>
            <a:r>
              <a:rPr lang="vi-VN" dirty="0" smtClean="0">
                <a:solidFill>
                  <a:srgbClr val="002060"/>
                </a:solidFill>
                <a:latin typeface="Times New Roman" pitchFamily="18" charset="0"/>
                <a:cs typeface="Times New Roman" pitchFamily="18" charset="0"/>
              </a:rPr>
              <a:t>l</a:t>
            </a:r>
            <a:r>
              <a:rPr lang="en-US" dirty="0">
                <a:solidFill>
                  <a:srgbClr val="002060"/>
                </a:solidFill>
                <a:latin typeface="Times New Roman" pitchFamily="18" charset="0"/>
                <a:cs typeface="Times New Roman" pitchFamily="18" charset="0"/>
              </a:rPr>
              <a:t>ư</a:t>
            </a:r>
            <a:r>
              <a:rPr lang="vi-VN" dirty="0" smtClean="0">
                <a:solidFill>
                  <a:srgbClr val="002060"/>
                </a:solidFill>
                <a:latin typeface="Times New Roman" pitchFamily="18" charset="0"/>
                <a:cs typeface="Times New Roman" pitchFamily="18" charset="0"/>
              </a:rPr>
              <a:t>u</a:t>
            </a:r>
            <a:r>
              <a:rPr lang="vi-VN" dirty="0">
                <a:solidFill>
                  <a:srgbClr val="002060"/>
                </a:solidFill>
                <a:latin typeface="Times New Roman" pitchFamily="18" charset="0"/>
                <a:cs typeface="Times New Roman" pitchFamily="18" charset="0"/>
              </a:rPr>
              <a:t>, trao đổi các vấn đề cùng quan tâm.</a:t>
            </a:r>
            <a:endParaRPr lang="en-US" dirty="0">
              <a:solidFill>
                <a:srgbClr val="002060"/>
              </a:solidFill>
              <a:latin typeface="Times New Roman" pitchFamily="18" charset="0"/>
              <a:cs typeface="Times New Roman" pitchFamily="18" charset="0"/>
            </a:endParaRPr>
          </a:p>
          <a:p>
            <a:pPr>
              <a:buFont typeface="Wingdings" pitchFamily="2" charset="2"/>
              <a:buChar char="q"/>
            </a:pPr>
            <a:endParaRPr lang="en-US" dirty="0">
              <a:solidFill>
                <a:srgbClr val="002060"/>
              </a:solidFill>
              <a:latin typeface="Times New Roman" pitchFamily="18" charset="0"/>
              <a:cs typeface="Times New Roman" pitchFamily="18" charset="0"/>
            </a:endParaRPr>
          </a:p>
        </p:txBody>
      </p:sp>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24</a:t>
            </a:fld>
            <a:endParaRPr lang="en"/>
          </a:p>
        </p:txBody>
      </p:sp>
    </p:spTree>
    <p:extLst>
      <p:ext uri="{BB962C8B-B14F-4D97-AF65-F5344CB8AC3E}">
        <p14:creationId xmlns:p14="http://schemas.microsoft.com/office/powerpoint/2010/main" val="26027350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285750"/>
            <a:ext cx="5275500" cy="641100"/>
          </a:xfrm>
        </p:spPr>
        <p:txBody>
          <a:bodyPr/>
          <a:lstStyle/>
          <a:p>
            <a:r>
              <a:rPr lang="de-DE" sz="2400" b="1" dirty="0">
                <a:solidFill>
                  <a:srgbClr val="002060"/>
                </a:solidFill>
                <a:latin typeface="Times New Roman" pitchFamily="18" charset="0"/>
                <a:cs typeface="Times New Roman" pitchFamily="18" charset="0"/>
              </a:rPr>
              <a:t>5. Đơn vị đo lường trong pha </a:t>
            </a:r>
            <a:r>
              <a:rPr lang="de-DE" sz="2400" b="1" dirty="0" smtClean="0">
                <a:solidFill>
                  <a:srgbClr val="002060"/>
                </a:solidFill>
                <a:latin typeface="Times New Roman" pitchFamily="18" charset="0"/>
                <a:cs typeface="Times New Roman" pitchFamily="18" charset="0"/>
              </a:rPr>
              <a:t>chế</a:t>
            </a:r>
            <a:endParaRPr lang="en-US" sz="2400" b="1" dirty="0">
              <a:solidFill>
                <a:srgbClr val="002060"/>
              </a:solidFill>
              <a:latin typeface="Times New Roman" pitchFamily="18" charset="0"/>
              <a:cs typeface="Times New Roman" pitchFamily="18" charset="0"/>
            </a:endParaRPr>
          </a:p>
        </p:txBody>
      </p:sp>
      <p:sp>
        <p:nvSpPr>
          <p:cNvPr id="6" name="Slide Number Placeholder 5"/>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25</a:t>
            </a:fld>
            <a:endParaRPr lang="en"/>
          </a:p>
        </p:txBody>
      </p:sp>
      <p:sp>
        <p:nvSpPr>
          <p:cNvPr id="7" name="TextBox 6"/>
          <p:cNvSpPr txBox="1"/>
          <p:nvPr/>
        </p:nvSpPr>
        <p:spPr>
          <a:xfrm>
            <a:off x="2286000" y="971550"/>
            <a:ext cx="6858000" cy="3785652"/>
          </a:xfrm>
          <a:prstGeom prst="rect">
            <a:avLst/>
          </a:prstGeom>
          <a:noFill/>
        </p:spPr>
        <p:txBody>
          <a:bodyPr wrap="square" rtlCol="0">
            <a:spAutoFit/>
          </a:bodyPr>
          <a:lstStyle/>
          <a:p>
            <a:r>
              <a:rPr lang="vi-VN" sz="1600" b="1" i="1" dirty="0">
                <a:solidFill>
                  <a:srgbClr val="FF0000"/>
                </a:solidFill>
                <a:latin typeface="+mj-lt"/>
              </a:rPr>
              <a:t>Teaspoon</a:t>
            </a:r>
            <a:r>
              <a:rPr lang="vi-VN" sz="1600" b="1" i="1" dirty="0">
                <a:solidFill>
                  <a:srgbClr val="002060"/>
                </a:solidFill>
                <a:latin typeface="+mj-lt"/>
              </a:rPr>
              <a:t>:</a:t>
            </a:r>
            <a:r>
              <a:rPr lang="vi-VN" sz="1600" dirty="0">
                <a:solidFill>
                  <a:srgbClr val="002060"/>
                </a:solidFill>
                <a:latin typeface="+mj-lt"/>
              </a:rPr>
              <a:t> </a:t>
            </a:r>
            <a:r>
              <a:rPr lang="en-US" sz="1600" dirty="0" smtClean="0">
                <a:solidFill>
                  <a:srgbClr val="002060"/>
                </a:solidFill>
                <a:latin typeface="+mj-lt"/>
              </a:rPr>
              <a:t> </a:t>
            </a:r>
            <a:r>
              <a:rPr lang="vi-VN" sz="1600" dirty="0" smtClean="0">
                <a:solidFill>
                  <a:srgbClr val="002060"/>
                </a:solidFill>
                <a:latin typeface="+mj-lt"/>
              </a:rPr>
              <a:t>được </a:t>
            </a:r>
            <a:r>
              <a:rPr lang="vi-VN" sz="1600" dirty="0">
                <a:solidFill>
                  <a:srgbClr val="002060"/>
                </a:solidFill>
                <a:latin typeface="+mj-lt"/>
              </a:rPr>
              <a:t>viết tắt là tsp </a:t>
            </a:r>
            <a:endParaRPr lang="en-US" sz="1600" dirty="0" smtClean="0">
              <a:solidFill>
                <a:srgbClr val="002060"/>
              </a:solidFill>
              <a:latin typeface="+mj-lt"/>
            </a:endParaRPr>
          </a:p>
          <a:p>
            <a:r>
              <a:rPr lang="vi-VN" sz="1600" dirty="0" smtClean="0">
                <a:solidFill>
                  <a:srgbClr val="002060"/>
                </a:solidFill>
                <a:latin typeface="+mj-lt"/>
              </a:rPr>
              <a:t>Ở </a:t>
            </a:r>
            <a:r>
              <a:rPr lang="vi-VN" sz="1600" dirty="0">
                <a:solidFill>
                  <a:srgbClr val="002060"/>
                </a:solidFill>
                <a:latin typeface="+mj-lt"/>
              </a:rPr>
              <a:t>Việt Nam Teaspoon được hiểu là 1 thìa cà phê (hoặc 1 muỗng cà phê) dụng cụ đo phổ biến.</a:t>
            </a:r>
          </a:p>
          <a:p>
            <a:r>
              <a:rPr lang="vi-VN" sz="1600" b="1" i="1" dirty="0">
                <a:solidFill>
                  <a:srgbClr val="FF0000"/>
                </a:solidFill>
                <a:latin typeface="+mj-lt"/>
              </a:rPr>
              <a:t>Dessertspoon</a:t>
            </a:r>
            <a:r>
              <a:rPr lang="vi-VN" sz="1600" b="1" i="1" dirty="0">
                <a:solidFill>
                  <a:srgbClr val="002060"/>
                </a:solidFill>
                <a:latin typeface="+mj-lt"/>
              </a:rPr>
              <a:t>:</a:t>
            </a:r>
            <a:r>
              <a:rPr lang="vi-VN" sz="1600" dirty="0">
                <a:solidFill>
                  <a:srgbClr val="002060"/>
                </a:solidFill>
                <a:latin typeface="+mj-lt"/>
              </a:rPr>
              <a:t> là một đơn vị đo lường trong pha chế hoặc ẩm thực, Dessertspoon là muỗng dùng cho món tráng miệng được viết tắt thành dstspn.</a:t>
            </a:r>
          </a:p>
          <a:p>
            <a:r>
              <a:rPr lang="vi-VN" sz="1600" b="1" i="1" dirty="0">
                <a:solidFill>
                  <a:srgbClr val="FF0000"/>
                </a:solidFill>
                <a:latin typeface="+mj-lt"/>
              </a:rPr>
              <a:t>Tablespoon:</a:t>
            </a:r>
            <a:r>
              <a:rPr lang="vi-VN" sz="1600" dirty="0">
                <a:solidFill>
                  <a:srgbClr val="002060"/>
                </a:solidFill>
                <a:latin typeface="+mj-lt"/>
              </a:rPr>
              <a:t> hay còn gọi là muỗng canh (thìa canh) được viết tắt Tbsp, T., Tbls. hay Tb.. Ở mỗi quốc gia Tablespoon có đơn vị đo lường khác nhau.</a:t>
            </a:r>
          </a:p>
          <a:p>
            <a:r>
              <a:rPr lang="vi-VN" sz="1600" b="1" i="1" dirty="0">
                <a:solidFill>
                  <a:srgbClr val="FF0000"/>
                </a:solidFill>
                <a:latin typeface="+mj-lt"/>
              </a:rPr>
              <a:t>Fluid ounce</a:t>
            </a:r>
            <a:r>
              <a:rPr lang="vi-VN" sz="1600" b="1" i="1" dirty="0">
                <a:solidFill>
                  <a:srgbClr val="002060"/>
                </a:solidFill>
                <a:latin typeface="+mj-lt"/>
              </a:rPr>
              <a:t>:</a:t>
            </a:r>
            <a:r>
              <a:rPr lang="vi-VN" sz="1600" b="1" dirty="0">
                <a:solidFill>
                  <a:srgbClr val="002060"/>
                </a:solidFill>
                <a:latin typeface="+mj-lt"/>
              </a:rPr>
              <a:t> </a:t>
            </a:r>
            <a:r>
              <a:rPr lang="vi-VN" sz="1600" dirty="0">
                <a:solidFill>
                  <a:srgbClr val="002060"/>
                </a:solidFill>
                <a:latin typeface="+mj-lt"/>
              </a:rPr>
              <a:t>viết tắt là fl oz, fl. Oz. hoặc oz. Fl., là một đơn vị thể tích thường được sử dụng để đo chất lỏng.</a:t>
            </a:r>
          </a:p>
          <a:p>
            <a:r>
              <a:rPr lang="vi-VN" sz="1600" b="1" i="1" dirty="0">
                <a:solidFill>
                  <a:srgbClr val="FF0000"/>
                </a:solidFill>
                <a:latin typeface="+mj-lt"/>
              </a:rPr>
              <a:t>Cup:</a:t>
            </a:r>
            <a:r>
              <a:rPr lang="vi-VN" sz="1600" dirty="0">
                <a:solidFill>
                  <a:srgbClr val="002060"/>
                </a:solidFill>
                <a:latin typeface="+mj-lt"/>
              </a:rPr>
              <a:t> theo tiếng Việt được hiểu thành cốc là một đơn vị đo khối lượng phổ biến nhất liên quan đến nấu ăn và pha chế.</a:t>
            </a:r>
          </a:p>
          <a:p>
            <a:r>
              <a:rPr lang="vi-VN" sz="1600" b="1" i="1" dirty="0">
                <a:solidFill>
                  <a:srgbClr val="FF0000"/>
                </a:solidFill>
                <a:latin typeface="+mj-lt"/>
              </a:rPr>
              <a:t>Pound:</a:t>
            </a:r>
            <a:r>
              <a:rPr lang="vi-VN" sz="1600" dirty="0">
                <a:solidFill>
                  <a:srgbClr val="FF0000"/>
                </a:solidFill>
                <a:latin typeface="+mj-lt"/>
              </a:rPr>
              <a:t> </a:t>
            </a:r>
            <a:r>
              <a:rPr lang="vi-VN" sz="1600" dirty="0">
                <a:solidFill>
                  <a:srgbClr val="002060"/>
                </a:solidFill>
                <a:latin typeface="+mj-lt"/>
              </a:rPr>
              <a:t>là một đơn vị của khối lượng được sử dụng trong Đơn vị Imperial (là hệ thống các đơn vị đầu tiên được định nghĩa trong Đạo luật về Đo lường và Trọng lượng Anh năm 1824). Ngày nay trọng lượng pound được quy định là 0,453 592 37 kg và được chia thành 16 ounce.</a:t>
            </a:r>
          </a:p>
        </p:txBody>
      </p:sp>
    </p:spTree>
    <p:extLst>
      <p:ext uri="{BB962C8B-B14F-4D97-AF65-F5344CB8AC3E}">
        <p14:creationId xmlns:p14="http://schemas.microsoft.com/office/powerpoint/2010/main" val="23259559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4" name="Google Shape;274;p22" descr="coffee.jpg"/>
          <p:cNvPicPr preferRelativeResize="0"/>
          <p:nvPr/>
        </p:nvPicPr>
        <p:blipFill>
          <a:blip r:embed="rId3">
            <a:alphaModFix/>
          </a:blip>
          <a:stretch>
            <a:fillRect/>
          </a:stretch>
        </p:blipFill>
        <p:spPr>
          <a:xfrm>
            <a:off x="838200" y="1047750"/>
            <a:ext cx="3076200" cy="3076200"/>
          </a:xfrm>
          <a:prstGeom prst="ellipse">
            <a:avLst/>
          </a:prstGeom>
          <a:noFill/>
          <a:ln>
            <a:noFill/>
          </a:ln>
        </p:spPr>
      </p:pic>
      <p:sp>
        <p:nvSpPr>
          <p:cNvPr id="275" name="Google Shape;275;p22"/>
          <p:cNvSpPr txBox="1">
            <a:spLocks noGrp="1"/>
          </p:cNvSpPr>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26</a:t>
            </a:fld>
            <a:endParaRPr/>
          </a:p>
        </p:txBody>
      </p:sp>
      <p:sp>
        <p:nvSpPr>
          <p:cNvPr id="2" name="Rectangle 1"/>
          <p:cNvSpPr/>
          <p:nvPr/>
        </p:nvSpPr>
        <p:spPr>
          <a:xfrm>
            <a:off x="4267200" y="742950"/>
            <a:ext cx="4724400" cy="3785652"/>
          </a:xfrm>
          <a:prstGeom prst="rect">
            <a:avLst/>
          </a:prstGeom>
        </p:spPr>
        <p:txBody>
          <a:bodyPr wrap="square">
            <a:spAutoFit/>
          </a:bodyPr>
          <a:lstStyle/>
          <a:p>
            <a:r>
              <a:rPr lang="vi-VN" sz="1600" b="1" dirty="0">
                <a:solidFill>
                  <a:srgbClr val="FF0000"/>
                </a:solidFill>
                <a:latin typeface="+mj-lt"/>
              </a:rPr>
              <a:t>Cách chuyển đổi những đơn vị đo </a:t>
            </a:r>
            <a:r>
              <a:rPr lang="vi-VN" sz="1600" b="1" dirty="0" smtClean="0">
                <a:solidFill>
                  <a:srgbClr val="FF0000"/>
                </a:solidFill>
                <a:latin typeface="+mj-lt"/>
              </a:rPr>
              <a:t>lường</a:t>
            </a:r>
            <a:endParaRPr lang="en-US" sz="1600" b="1" dirty="0" smtClean="0">
              <a:solidFill>
                <a:srgbClr val="FF0000"/>
              </a:solidFill>
              <a:latin typeface="+mj-lt"/>
            </a:endParaRPr>
          </a:p>
          <a:p>
            <a:r>
              <a:rPr lang="en-US" sz="1600" b="1" dirty="0" smtClean="0">
                <a:solidFill>
                  <a:srgbClr val="FF0000"/>
                </a:solidFill>
                <a:latin typeface="+mj-lt"/>
              </a:rPr>
              <a:t>	</a:t>
            </a:r>
            <a:endParaRPr lang="vi-VN" sz="1600" dirty="0">
              <a:solidFill>
                <a:srgbClr val="FF0000"/>
              </a:solidFill>
              <a:latin typeface="+mj-lt"/>
            </a:endParaRPr>
          </a:p>
          <a:p>
            <a:pPr marL="285750" indent="-285750">
              <a:buFont typeface="Wingdings" pitchFamily="2" charset="2"/>
              <a:buChar char="q"/>
            </a:pPr>
            <a:r>
              <a:rPr lang="vi-VN" sz="1600" dirty="0">
                <a:solidFill>
                  <a:srgbClr val="002060"/>
                </a:solidFill>
                <a:latin typeface="+mj-lt"/>
              </a:rPr>
              <a:t>1 Teaspoon: khoảng 5 ml</a:t>
            </a:r>
            <a:r>
              <a:rPr lang="vi-VN" sz="1600" dirty="0" smtClean="0">
                <a:solidFill>
                  <a:srgbClr val="002060"/>
                </a:solidFill>
                <a:latin typeface="+mj-lt"/>
              </a:rPr>
              <a:t>.</a:t>
            </a:r>
            <a:endParaRPr lang="vi-VN" sz="1600" dirty="0">
              <a:solidFill>
                <a:srgbClr val="002060"/>
              </a:solidFill>
              <a:latin typeface="+mj-lt"/>
            </a:endParaRPr>
          </a:p>
          <a:p>
            <a:pPr marL="285750" indent="-285750">
              <a:buFont typeface="Wingdings" pitchFamily="2" charset="2"/>
              <a:buChar char="q"/>
            </a:pPr>
            <a:r>
              <a:rPr lang="vi-VN" sz="1600" dirty="0">
                <a:solidFill>
                  <a:srgbClr val="002060"/>
                </a:solidFill>
                <a:latin typeface="+mj-lt"/>
              </a:rPr>
              <a:t>1 Dessertspoon: có thể tích bằng hai muỗng cà phê hoặc 10 ml</a:t>
            </a:r>
            <a:r>
              <a:rPr lang="vi-VN" sz="1600" dirty="0" smtClean="0">
                <a:solidFill>
                  <a:srgbClr val="002060"/>
                </a:solidFill>
                <a:latin typeface="+mj-lt"/>
              </a:rPr>
              <a:t>.</a:t>
            </a:r>
            <a:endParaRPr lang="en-US" sz="1600" dirty="0" smtClean="0">
              <a:solidFill>
                <a:srgbClr val="002060"/>
              </a:solidFill>
              <a:latin typeface="+mj-lt"/>
            </a:endParaRPr>
          </a:p>
          <a:p>
            <a:pPr marL="285750" indent="-285750">
              <a:buFont typeface="Wingdings" pitchFamily="2" charset="2"/>
              <a:buChar char="q"/>
            </a:pPr>
            <a:r>
              <a:rPr lang="vi-VN" sz="1600" dirty="0">
                <a:solidFill>
                  <a:srgbClr val="002060"/>
                </a:solidFill>
                <a:latin typeface="+mj-lt"/>
              </a:rPr>
              <a:t>1 Tablespoon: hay 1 thìa của Hoa Kỳ là khoảng 14,8 ml, thì một thìa ở Anh chính xác là 15 ml và Úc là 20 ml</a:t>
            </a:r>
            <a:r>
              <a:rPr lang="vi-VN" sz="1600" dirty="0" smtClean="0">
                <a:solidFill>
                  <a:srgbClr val="002060"/>
                </a:solidFill>
                <a:latin typeface="+mj-lt"/>
              </a:rPr>
              <a:t>.</a:t>
            </a:r>
            <a:endParaRPr lang="vi-VN" sz="1600" dirty="0">
              <a:solidFill>
                <a:srgbClr val="002060"/>
              </a:solidFill>
              <a:latin typeface="+mj-lt"/>
            </a:endParaRPr>
          </a:p>
          <a:p>
            <a:pPr marL="285750" indent="-285750">
              <a:buFont typeface="Wingdings" pitchFamily="2" charset="2"/>
              <a:buChar char="q"/>
            </a:pPr>
            <a:r>
              <a:rPr lang="vi-VN" sz="1600" dirty="0">
                <a:solidFill>
                  <a:srgbClr val="002060"/>
                </a:solidFill>
                <a:latin typeface="+mj-lt"/>
              </a:rPr>
              <a:t>1 Fluid ounce khoảng 29.5735 ml theo tiêu chuẩn quốc tế</a:t>
            </a:r>
            <a:r>
              <a:rPr lang="vi-VN" sz="1600" dirty="0" smtClean="0">
                <a:solidFill>
                  <a:srgbClr val="002060"/>
                </a:solidFill>
                <a:latin typeface="+mj-lt"/>
              </a:rPr>
              <a:t>.</a:t>
            </a:r>
            <a:endParaRPr lang="vi-VN" sz="1600" dirty="0">
              <a:solidFill>
                <a:srgbClr val="002060"/>
              </a:solidFill>
              <a:latin typeface="+mj-lt"/>
            </a:endParaRPr>
          </a:p>
          <a:p>
            <a:pPr marL="285750" indent="-285750">
              <a:buFont typeface="Wingdings" pitchFamily="2" charset="2"/>
              <a:buChar char="q"/>
            </a:pPr>
            <a:r>
              <a:rPr lang="vi-VN" sz="1600" dirty="0">
                <a:solidFill>
                  <a:srgbClr val="002060"/>
                </a:solidFill>
                <a:latin typeface="+mj-lt"/>
              </a:rPr>
              <a:t>1 cup của Hoa Kỳ bằng 240 ml, 16 tablespoons (236.588 ml) theo quốc tế và 12 tablespoons (177.441 ml) của Úc.</a:t>
            </a:r>
          </a:p>
          <a:p>
            <a:pPr marL="285750" indent="-285750">
              <a:buFont typeface="Wingdings" pitchFamily="2" charset="2"/>
              <a:buChar char="q"/>
            </a:pPr>
            <a:r>
              <a:rPr lang="vi-VN" sz="1600" dirty="0" smtClean="0">
                <a:solidFill>
                  <a:srgbClr val="002060"/>
                </a:solidFill>
                <a:latin typeface="+mj-lt"/>
              </a:rPr>
              <a:t>1 </a:t>
            </a:r>
            <a:r>
              <a:rPr lang="vi-VN" sz="1600" dirty="0">
                <a:solidFill>
                  <a:srgbClr val="002060"/>
                </a:solidFill>
                <a:latin typeface="+mj-lt"/>
              </a:rPr>
              <a:t>pound khối lượng có thể bằng: 473,17 ml trong thể tích.</a:t>
            </a:r>
          </a:p>
        </p:txBody>
      </p:sp>
    </p:spTree>
    <p:extLst>
      <p:ext uri="{BB962C8B-B14F-4D97-AF65-F5344CB8AC3E}">
        <p14:creationId xmlns:p14="http://schemas.microsoft.com/office/powerpoint/2010/main" val="2933207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27</a:t>
            </a:fld>
            <a:endParaRPr lang="en"/>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33349"/>
            <a:ext cx="7921625" cy="4106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07562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28</a:t>
            </a:fld>
            <a:endParaRPr lang="en"/>
          </a:p>
        </p:txBody>
      </p:sp>
      <p:sp>
        <p:nvSpPr>
          <p:cNvPr id="7" name="Rectangle 6"/>
          <p:cNvSpPr/>
          <p:nvPr/>
        </p:nvSpPr>
        <p:spPr>
          <a:xfrm>
            <a:off x="3109378" y="285750"/>
            <a:ext cx="4275529" cy="461665"/>
          </a:xfrm>
          <a:prstGeom prst="rect">
            <a:avLst/>
          </a:prstGeom>
        </p:spPr>
        <p:txBody>
          <a:bodyPr wrap="none">
            <a:spAutoFit/>
          </a:bodyPr>
          <a:lstStyle/>
          <a:p>
            <a:pPr lvl="1">
              <a:buClr>
                <a:srgbClr val="617A86"/>
              </a:buClr>
              <a:buSzPts val="1800"/>
            </a:pPr>
            <a:r>
              <a:rPr lang="vi-VN" sz="2400" b="1" kern="1200" dirty="0">
                <a:solidFill>
                  <a:srgbClr val="002060"/>
                </a:solidFill>
                <a:latin typeface="Times New Roman" pitchFamily="18" charset="0"/>
                <a:ea typeface="+mj-ea"/>
                <a:cs typeface="Times New Roman" pitchFamily="18" charset="0"/>
                <a:sym typeface="Nixie One"/>
              </a:rPr>
              <a:t>Cơ cấu tổ chức bộ máy của bar</a:t>
            </a:r>
            <a:endParaRPr lang="en-US" sz="2400" b="1" kern="1200" dirty="0">
              <a:solidFill>
                <a:srgbClr val="002060"/>
              </a:solidFill>
              <a:latin typeface="Times New Roman" pitchFamily="18" charset="0"/>
              <a:ea typeface="+mj-ea"/>
              <a:cs typeface="Times New Roman" pitchFamily="18" charset="0"/>
              <a:sym typeface="Nixie One"/>
            </a:endParaRPr>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971550"/>
            <a:ext cx="5343525" cy="349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575590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85750"/>
            <a:ext cx="5275500" cy="457200"/>
          </a:xfrm>
        </p:spPr>
        <p:txBody>
          <a:bodyPr/>
          <a:lstStyle/>
          <a:p>
            <a:pPr lvl="2"/>
            <a:r>
              <a:rPr lang="vi-VN" sz="2400" b="1" kern="1200" dirty="0">
                <a:solidFill>
                  <a:srgbClr val="002060"/>
                </a:solidFill>
                <a:latin typeface="Times New Roman" pitchFamily="18" charset="0"/>
                <a:ea typeface="+mj-ea"/>
                <a:cs typeface="Times New Roman" pitchFamily="18" charset="0"/>
                <a:sym typeface="Arial"/>
              </a:rPr>
              <a:t>Nhiệm vụ của các chức danh</a:t>
            </a:r>
            <a:endParaRPr lang="en-US" sz="2400" b="1" kern="1200" dirty="0">
              <a:solidFill>
                <a:srgbClr val="002060"/>
              </a:solidFill>
              <a:latin typeface="Times New Roman" pitchFamily="18" charset="0"/>
              <a:ea typeface="+mj-ea"/>
              <a:cs typeface="Times New Roman" pitchFamily="18" charset="0"/>
              <a:sym typeface="Arial"/>
            </a:endParaRPr>
          </a:p>
        </p:txBody>
      </p:sp>
      <p:sp>
        <p:nvSpPr>
          <p:cNvPr id="3" name="Text Placeholder 2"/>
          <p:cNvSpPr>
            <a:spLocks noGrp="1"/>
          </p:cNvSpPr>
          <p:nvPr>
            <p:ph type="body" idx="1"/>
          </p:nvPr>
        </p:nvSpPr>
        <p:spPr>
          <a:xfrm>
            <a:off x="2362200" y="742950"/>
            <a:ext cx="6477000" cy="4182800"/>
          </a:xfrm>
        </p:spPr>
        <p:txBody>
          <a:bodyPr/>
          <a:lstStyle/>
          <a:p>
            <a:pPr marL="139700" lvl="3" indent="0">
              <a:spcBef>
                <a:spcPts val="600"/>
              </a:spcBef>
              <a:buNone/>
            </a:pPr>
            <a:r>
              <a:rPr lang="vi-VN" sz="1800" b="1" dirty="0" smtClean="0">
                <a:solidFill>
                  <a:srgbClr val="002060"/>
                </a:solidFill>
                <a:latin typeface="+mj-lt"/>
              </a:rPr>
              <a:t>NG</a:t>
            </a:r>
            <a:r>
              <a:rPr lang="en-US" sz="1800" b="1" dirty="0" smtClean="0">
                <a:solidFill>
                  <a:srgbClr val="002060"/>
                </a:solidFill>
                <a:latin typeface="+mj-lt"/>
              </a:rPr>
              <a:t>Ư</a:t>
            </a:r>
            <a:r>
              <a:rPr lang="vi-VN" sz="1800" b="1" dirty="0" smtClean="0">
                <a:solidFill>
                  <a:srgbClr val="002060"/>
                </a:solidFill>
                <a:latin typeface="+mj-lt"/>
              </a:rPr>
              <a:t>ỜI QUẢN LÝ BAR:</a:t>
            </a:r>
            <a:r>
              <a:rPr lang="en-US" sz="1800" b="1" dirty="0" smtClean="0">
                <a:solidFill>
                  <a:srgbClr val="002060"/>
                </a:solidFill>
                <a:latin typeface="+mj-lt"/>
              </a:rPr>
              <a:t> </a:t>
            </a:r>
          </a:p>
          <a:p>
            <a:pPr>
              <a:buClr>
                <a:srgbClr val="002060"/>
              </a:buClr>
              <a:buFont typeface="Wingdings" pitchFamily="2" charset="2"/>
              <a:buChar char="q"/>
            </a:pPr>
            <a:r>
              <a:rPr lang="vi-VN" sz="1600" dirty="0" smtClean="0">
                <a:solidFill>
                  <a:srgbClr val="002060"/>
                </a:solidFill>
                <a:latin typeface="+mj-lt"/>
              </a:rPr>
              <a:t> </a:t>
            </a:r>
            <a:r>
              <a:rPr lang="vi-VN" sz="1600" dirty="0">
                <a:solidFill>
                  <a:srgbClr val="002060"/>
                </a:solidFill>
                <a:latin typeface="+mj-lt"/>
              </a:rPr>
              <a:t>Là người chịu trách nhiệm chính về toàn bộ các hoạt động của bộ phận mình phụ trách, là ngƣời luôn phải đứng mũi chịu xào và phải đưa ra các kế hoạch kinh doanh, kế hoạch hoạt động khác của bộ phận.</a:t>
            </a:r>
          </a:p>
          <a:p>
            <a:pPr>
              <a:buClr>
                <a:srgbClr val="002060"/>
              </a:buClr>
              <a:buFont typeface="Wingdings" pitchFamily="2" charset="2"/>
              <a:buChar char="q"/>
            </a:pPr>
            <a:r>
              <a:rPr lang="vi-VN" sz="1600" dirty="0" smtClean="0">
                <a:solidFill>
                  <a:srgbClr val="002060"/>
                </a:solidFill>
                <a:latin typeface="+mj-lt"/>
              </a:rPr>
              <a:t>Có </a:t>
            </a:r>
            <a:r>
              <a:rPr lang="vi-VN" sz="1600" dirty="0">
                <a:solidFill>
                  <a:srgbClr val="002060"/>
                </a:solidFill>
                <a:latin typeface="+mj-lt"/>
              </a:rPr>
              <a:t>trách nhiệm trong việc tuyển dụng, đào tạo nhân viên, cả nhân viên cũ và mới, quản lý toàn bộ nhân viên chịu trách nhiệm về kỹ năng, thái độ, </a:t>
            </a:r>
            <a:r>
              <a:rPr lang="vi-VN" sz="1600" dirty="0" smtClean="0">
                <a:solidFill>
                  <a:srgbClr val="002060"/>
                </a:solidFill>
                <a:latin typeface="+mj-lt"/>
              </a:rPr>
              <a:t>ý</a:t>
            </a:r>
            <a:r>
              <a:rPr lang="en-US" sz="1600" dirty="0" smtClean="0">
                <a:solidFill>
                  <a:srgbClr val="002060"/>
                </a:solidFill>
                <a:latin typeface="+mj-lt"/>
              </a:rPr>
              <a:t> </a:t>
            </a:r>
            <a:r>
              <a:rPr lang="vi-VN" sz="1600" dirty="0" smtClean="0">
                <a:solidFill>
                  <a:srgbClr val="002060"/>
                </a:solidFill>
                <a:latin typeface="+mj-lt"/>
              </a:rPr>
              <a:t>thức </a:t>
            </a:r>
            <a:r>
              <a:rPr lang="vi-VN" sz="1600" dirty="0">
                <a:solidFill>
                  <a:srgbClr val="002060"/>
                </a:solidFill>
                <a:latin typeface="+mj-lt"/>
              </a:rPr>
              <a:t>đội ngũ nhân viên này.</a:t>
            </a:r>
          </a:p>
          <a:p>
            <a:pPr>
              <a:buClr>
                <a:srgbClr val="002060"/>
              </a:buClr>
              <a:buFont typeface="Wingdings" pitchFamily="2" charset="2"/>
              <a:buChar char="q"/>
            </a:pPr>
            <a:r>
              <a:rPr lang="vi-VN" sz="1600" dirty="0" smtClean="0">
                <a:solidFill>
                  <a:srgbClr val="002060"/>
                </a:solidFill>
                <a:latin typeface="+mj-lt"/>
              </a:rPr>
              <a:t>Dự </a:t>
            </a:r>
            <a:r>
              <a:rPr lang="vi-VN" sz="1600" dirty="0">
                <a:solidFill>
                  <a:srgbClr val="002060"/>
                </a:solidFill>
                <a:latin typeface="+mj-lt"/>
              </a:rPr>
              <a:t>trù dụng cụ, trang thiết bị, hàng hoá, chủ động nắm bắt mọi thông tin để đưa ra các chỉ đạo thích </a:t>
            </a:r>
            <a:r>
              <a:rPr lang="vi-VN" sz="1600" dirty="0" smtClean="0">
                <a:solidFill>
                  <a:srgbClr val="002060"/>
                </a:solidFill>
                <a:latin typeface="+mj-lt"/>
              </a:rPr>
              <a:t>hợp.</a:t>
            </a:r>
            <a:endParaRPr lang="en-US" sz="1600" dirty="0" smtClean="0">
              <a:solidFill>
                <a:srgbClr val="002060"/>
              </a:solidFill>
              <a:latin typeface="+mj-lt"/>
            </a:endParaRPr>
          </a:p>
          <a:p>
            <a:pPr>
              <a:buClr>
                <a:srgbClr val="002060"/>
              </a:buClr>
              <a:buFont typeface="Wingdings" pitchFamily="2" charset="2"/>
              <a:buChar char="q"/>
            </a:pPr>
            <a:r>
              <a:rPr lang="vi-VN" sz="1600" dirty="0" smtClean="0">
                <a:solidFill>
                  <a:srgbClr val="002060"/>
                </a:solidFill>
                <a:latin typeface="+mj-lt"/>
              </a:rPr>
              <a:t>Chịu </a:t>
            </a:r>
            <a:r>
              <a:rPr lang="vi-VN" sz="1600" dirty="0">
                <a:solidFill>
                  <a:srgbClr val="002060"/>
                </a:solidFill>
                <a:latin typeface="+mj-lt"/>
              </a:rPr>
              <a:t>trách nhiệm trước Chủ đầu tư về hoạt động kinh doanh của bộ phận.</a:t>
            </a:r>
          </a:p>
          <a:p>
            <a:pPr>
              <a:buClr>
                <a:srgbClr val="002060"/>
              </a:buClr>
              <a:buFont typeface="Wingdings" pitchFamily="2" charset="2"/>
              <a:buChar char="q"/>
            </a:pPr>
            <a:r>
              <a:rPr lang="vi-VN" sz="1600" dirty="0" smtClean="0">
                <a:solidFill>
                  <a:srgbClr val="002060"/>
                </a:solidFill>
                <a:latin typeface="+mj-lt"/>
              </a:rPr>
              <a:t>Tham </a:t>
            </a:r>
            <a:r>
              <a:rPr lang="vi-VN" sz="1600" dirty="0">
                <a:solidFill>
                  <a:srgbClr val="002060"/>
                </a:solidFill>
                <a:latin typeface="+mj-lt"/>
              </a:rPr>
              <a:t>vấn cho lãnh đạo về các chính sách, lên danh sách đề nghị những nhân viên được khen thưởng hoặc bị kỷ luật thật công bằng đúng chế độ, chính sách đúng mức độ của vụ việc.</a:t>
            </a:r>
          </a:p>
          <a:p>
            <a:endParaRPr lang="en-US" sz="1600" dirty="0">
              <a:solidFill>
                <a:srgbClr val="002060"/>
              </a:solidFill>
              <a:latin typeface="+mj-lt"/>
            </a:endParaRPr>
          </a:p>
        </p:txBody>
      </p:sp>
      <p:sp>
        <p:nvSpPr>
          <p:cNvPr id="6" name="Slide Number Placeholder 5"/>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29</a:t>
            </a:fld>
            <a:endParaRPr lang="en"/>
          </a:p>
        </p:txBody>
      </p:sp>
    </p:spTree>
    <p:extLst>
      <p:ext uri="{BB962C8B-B14F-4D97-AF65-F5344CB8AC3E}">
        <p14:creationId xmlns:p14="http://schemas.microsoft.com/office/powerpoint/2010/main" val="17430699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285750"/>
            <a:ext cx="5275500" cy="457200"/>
          </a:xfrm>
        </p:spPr>
        <p:txBody>
          <a:bodyPr/>
          <a:lstStyle/>
          <a:p>
            <a:pPr lvl="3"/>
            <a:r>
              <a:rPr lang="vi-VN" b="1" dirty="0" smtClean="0">
                <a:solidFill>
                  <a:srgbClr val="002060"/>
                </a:solidFill>
                <a:latin typeface="Times New Roman" pitchFamily="18" charset="0"/>
                <a:ea typeface="Varela Round"/>
                <a:cs typeface="Times New Roman" pitchFamily="18" charset="0"/>
                <a:sym typeface="Varela Round"/>
              </a:rPr>
              <a:t>NG</a:t>
            </a:r>
            <a:r>
              <a:rPr lang="en-US" b="1" dirty="0" smtClean="0">
                <a:solidFill>
                  <a:srgbClr val="002060"/>
                </a:solidFill>
                <a:latin typeface="Times New Roman" pitchFamily="18" charset="0"/>
                <a:ea typeface="Varela Round"/>
                <a:cs typeface="Times New Roman" pitchFamily="18" charset="0"/>
                <a:sym typeface="Varela Round"/>
              </a:rPr>
              <a:t>Ư</a:t>
            </a:r>
            <a:r>
              <a:rPr lang="vi-VN" b="1" dirty="0" smtClean="0">
                <a:solidFill>
                  <a:srgbClr val="002060"/>
                </a:solidFill>
                <a:latin typeface="Times New Roman" pitchFamily="18" charset="0"/>
                <a:ea typeface="Varela Round"/>
                <a:cs typeface="Times New Roman" pitchFamily="18" charset="0"/>
                <a:sym typeface="Varela Round"/>
              </a:rPr>
              <a:t>ỜI TR</a:t>
            </a:r>
            <a:r>
              <a:rPr lang="en-US" b="1" dirty="0" smtClean="0">
                <a:solidFill>
                  <a:srgbClr val="002060"/>
                </a:solidFill>
                <a:latin typeface="Times New Roman" pitchFamily="18" charset="0"/>
                <a:ea typeface="Varela Round"/>
                <a:cs typeface="Times New Roman" pitchFamily="18" charset="0"/>
                <a:sym typeface="Varela Round"/>
              </a:rPr>
              <a:t>Ư</a:t>
            </a:r>
            <a:r>
              <a:rPr lang="vi-VN" b="1" dirty="0" smtClean="0">
                <a:solidFill>
                  <a:srgbClr val="002060"/>
                </a:solidFill>
                <a:latin typeface="Times New Roman" pitchFamily="18" charset="0"/>
                <a:ea typeface="Varela Round"/>
                <a:cs typeface="Times New Roman" pitchFamily="18" charset="0"/>
                <a:sym typeface="Varela Round"/>
              </a:rPr>
              <a:t>ỞNG CA</a:t>
            </a:r>
            <a:r>
              <a:rPr lang="vi-VN" dirty="0" smtClean="0"/>
              <a:t>:</a:t>
            </a:r>
            <a:endParaRPr lang="en-US" dirty="0"/>
          </a:p>
        </p:txBody>
      </p:sp>
      <p:sp>
        <p:nvSpPr>
          <p:cNvPr id="3" name="Text Placeholder 2"/>
          <p:cNvSpPr>
            <a:spLocks noGrp="1"/>
          </p:cNvSpPr>
          <p:nvPr>
            <p:ph type="body" idx="1"/>
          </p:nvPr>
        </p:nvSpPr>
        <p:spPr>
          <a:xfrm>
            <a:off x="2514600" y="742950"/>
            <a:ext cx="6477000" cy="2514600"/>
          </a:xfrm>
        </p:spPr>
        <p:txBody>
          <a:bodyPr/>
          <a:lstStyle/>
          <a:p>
            <a:pPr>
              <a:buClr>
                <a:srgbClr val="002060"/>
              </a:buClr>
              <a:buFont typeface="Wingdings" pitchFamily="2" charset="2"/>
              <a:buChar char="q"/>
            </a:pPr>
            <a:r>
              <a:rPr lang="vi-VN" sz="1600" dirty="0">
                <a:solidFill>
                  <a:srgbClr val="002060"/>
                </a:solidFill>
                <a:latin typeface="Times New Roman" pitchFamily="18" charset="0"/>
                <a:cs typeface="Times New Roman" pitchFamily="18" charset="0"/>
              </a:rPr>
              <a:t>Nắm chắc số lượng nhân viên trong ca, khả năng hoàn thành nhiệm vụ của họ để giao việc cho phù hợp.</a:t>
            </a:r>
          </a:p>
          <a:p>
            <a:pPr>
              <a:buClr>
                <a:srgbClr val="002060"/>
              </a:buClr>
              <a:buFont typeface="Wingdings" pitchFamily="2" charset="2"/>
              <a:buChar char="q"/>
            </a:pPr>
            <a:r>
              <a:rPr lang="vi-VN" sz="1600" dirty="0" smtClean="0">
                <a:solidFill>
                  <a:srgbClr val="002060"/>
                </a:solidFill>
                <a:latin typeface="Times New Roman" pitchFamily="18" charset="0"/>
                <a:cs typeface="Times New Roman" pitchFamily="18" charset="0"/>
              </a:rPr>
              <a:t>Vào </a:t>
            </a:r>
            <a:r>
              <a:rPr lang="vi-VN" sz="1600" dirty="0">
                <a:solidFill>
                  <a:srgbClr val="002060"/>
                </a:solidFill>
                <a:latin typeface="Times New Roman" pitchFamily="18" charset="0"/>
                <a:cs typeface="Times New Roman" pitchFamily="18" charset="0"/>
              </a:rPr>
              <a:t>sổ chấm công, theo dõi ngày công cho từng nhân viên.</a:t>
            </a:r>
          </a:p>
          <a:p>
            <a:pPr>
              <a:buClr>
                <a:srgbClr val="002060"/>
              </a:buClr>
              <a:buFont typeface="Wingdings" pitchFamily="2" charset="2"/>
              <a:buChar char="q"/>
            </a:pPr>
            <a:r>
              <a:rPr lang="vi-VN" sz="1600" dirty="0" smtClean="0">
                <a:solidFill>
                  <a:srgbClr val="002060"/>
                </a:solidFill>
                <a:latin typeface="Times New Roman" pitchFamily="18" charset="0"/>
                <a:cs typeface="Times New Roman" pitchFamily="18" charset="0"/>
              </a:rPr>
              <a:t>Kiểm </a:t>
            </a:r>
            <a:r>
              <a:rPr lang="vi-VN" sz="1600" dirty="0">
                <a:solidFill>
                  <a:srgbClr val="002060"/>
                </a:solidFill>
                <a:latin typeface="Times New Roman" pitchFamily="18" charset="0"/>
                <a:cs typeface="Times New Roman" pitchFamily="18" charset="0"/>
              </a:rPr>
              <a:t>tra, giám sát, bao quát mọi diễn biến của ca kịp thời giải </a:t>
            </a:r>
            <a:r>
              <a:rPr lang="vi-VN" sz="1600" dirty="0" smtClean="0">
                <a:solidFill>
                  <a:srgbClr val="002060"/>
                </a:solidFill>
                <a:latin typeface="Times New Roman" pitchFamily="18" charset="0"/>
                <a:cs typeface="Times New Roman" pitchFamily="18" charset="0"/>
              </a:rPr>
              <a:t>quyết</a:t>
            </a:r>
            <a:r>
              <a:rPr lang="en-US" sz="1600" dirty="0" smtClean="0">
                <a:solidFill>
                  <a:srgbClr val="002060"/>
                </a:solidFill>
                <a:latin typeface="Times New Roman" pitchFamily="18" charset="0"/>
                <a:cs typeface="Times New Roman" pitchFamily="18" charset="0"/>
              </a:rPr>
              <a:t>  </a:t>
            </a:r>
            <a:r>
              <a:rPr lang="vi-VN" sz="1600" dirty="0" smtClean="0">
                <a:solidFill>
                  <a:srgbClr val="002060"/>
                </a:solidFill>
                <a:latin typeface="Times New Roman" pitchFamily="18" charset="0"/>
                <a:cs typeface="Times New Roman" pitchFamily="18" charset="0"/>
              </a:rPr>
              <a:t>ngay.</a:t>
            </a:r>
            <a:endParaRPr lang="vi-VN" sz="1600" dirty="0">
              <a:solidFill>
                <a:srgbClr val="002060"/>
              </a:solidFill>
              <a:latin typeface="Times New Roman" pitchFamily="18" charset="0"/>
              <a:cs typeface="Times New Roman" pitchFamily="18" charset="0"/>
            </a:endParaRPr>
          </a:p>
          <a:p>
            <a:pPr>
              <a:buClr>
                <a:srgbClr val="002060"/>
              </a:buClr>
              <a:buFont typeface="Wingdings" pitchFamily="2" charset="2"/>
              <a:buChar char="q"/>
            </a:pPr>
            <a:r>
              <a:rPr lang="vi-VN" sz="1600" dirty="0" smtClean="0">
                <a:solidFill>
                  <a:srgbClr val="002060"/>
                </a:solidFill>
                <a:latin typeface="Times New Roman" pitchFamily="18" charset="0"/>
                <a:cs typeface="Times New Roman" pitchFamily="18" charset="0"/>
              </a:rPr>
              <a:t>Xử </a:t>
            </a:r>
            <a:r>
              <a:rPr lang="vi-VN" sz="1600" dirty="0">
                <a:solidFill>
                  <a:srgbClr val="002060"/>
                </a:solidFill>
                <a:latin typeface="Times New Roman" pitchFamily="18" charset="0"/>
                <a:cs typeface="Times New Roman" pitchFamily="18" charset="0"/>
              </a:rPr>
              <a:t>lý các </a:t>
            </a:r>
            <a:r>
              <a:rPr lang="vi-VN" sz="1600" dirty="0" smtClean="0">
                <a:solidFill>
                  <a:srgbClr val="002060"/>
                </a:solidFill>
                <a:latin typeface="Times New Roman" pitchFamily="18" charset="0"/>
                <a:cs typeface="Times New Roman" pitchFamily="18" charset="0"/>
              </a:rPr>
              <a:t>tr</a:t>
            </a:r>
            <a:r>
              <a:rPr lang="en-US" sz="1600" dirty="0">
                <a:solidFill>
                  <a:srgbClr val="002060"/>
                </a:solidFill>
                <a:latin typeface="Times New Roman" pitchFamily="18" charset="0"/>
                <a:cs typeface="Times New Roman" pitchFamily="18" charset="0"/>
              </a:rPr>
              <a:t>ư</a:t>
            </a:r>
            <a:r>
              <a:rPr lang="vi-VN" sz="1600" dirty="0" smtClean="0">
                <a:solidFill>
                  <a:srgbClr val="002060"/>
                </a:solidFill>
                <a:latin typeface="Times New Roman" pitchFamily="18" charset="0"/>
                <a:cs typeface="Times New Roman" pitchFamily="18" charset="0"/>
              </a:rPr>
              <a:t>ờng </a:t>
            </a:r>
            <a:r>
              <a:rPr lang="vi-VN" sz="1600" dirty="0">
                <a:solidFill>
                  <a:srgbClr val="002060"/>
                </a:solidFill>
                <a:latin typeface="Times New Roman" pitchFamily="18" charset="0"/>
                <a:cs typeface="Times New Roman" pitchFamily="18" charset="0"/>
              </a:rPr>
              <a:t>hợp vượt quá khả năng của nhân viên</a:t>
            </a:r>
          </a:p>
          <a:p>
            <a:pPr>
              <a:buClr>
                <a:srgbClr val="002060"/>
              </a:buClr>
              <a:buFont typeface="Wingdings" pitchFamily="2" charset="2"/>
              <a:buChar char="q"/>
            </a:pPr>
            <a:endParaRPr lang="en-US" sz="1600" dirty="0">
              <a:solidFill>
                <a:srgbClr val="002060"/>
              </a:solidFill>
              <a:latin typeface="Times New Roman" pitchFamily="18" charset="0"/>
              <a:cs typeface="Times New Roman" pitchFamily="18" charset="0"/>
            </a:endParaRPr>
          </a:p>
        </p:txBody>
      </p:sp>
      <p:sp>
        <p:nvSpPr>
          <p:cNvPr id="6" name="Slide Number Placeholder 5"/>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30</a:t>
            </a:fld>
            <a:endParaRPr lang="en"/>
          </a:p>
        </p:txBody>
      </p:sp>
    </p:spTree>
    <p:extLst>
      <p:ext uri="{BB962C8B-B14F-4D97-AF65-F5344CB8AC3E}">
        <p14:creationId xmlns:p14="http://schemas.microsoft.com/office/powerpoint/2010/main" val="332596163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438150"/>
            <a:ext cx="5275500" cy="641100"/>
          </a:xfrm>
        </p:spPr>
        <p:txBody>
          <a:bodyPr/>
          <a:lstStyle/>
          <a:p>
            <a:pPr lvl="3"/>
            <a:r>
              <a:rPr lang="vi-VN" b="1" dirty="0" smtClean="0">
                <a:solidFill>
                  <a:srgbClr val="002060"/>
                </a:solidFill>
                <a:latin typeface="Times New Roman" pitchFamily="18" charset="0"/>
                <a:cs typeface="Times New Roman" pitchFamily="18" charset="0"/>
              </a:rPr>
              <a:t>NG</a:t>
            </a:r>
            <a:r>
              <a:rPr lang="en-US" b="1" dirty="0" smtClean="0">
                <a:solidFill>
                  <a:srgbClr val="002060"/>
                </a:solidFill>
                <a:latin typeface="Times New Roman" pitchFamily="18" charset="0"/>
                <a:cs typeface="Times New Roman" pitchFamily="18" charset="0"/>
              </a:rPr>
              <a:t>Ư</a:t>
            </a:r>
            <a:r>
              <a:rPr lang="vi-VN" b="1" dirty="0" smtClean="0">
                <a:solidFill>
                  <a:srgbClr val="002060"/>
                </a:solidFill>
                <a:latin typeface="Times New Roman" pitchFamily="18" charset="0"/>
                <a:cs typeface="Times New Roman" pitchFamily="18" charset="0"/>
              </a:rPr>
              <a:t>ỜI PHỤ TRÁCH QUẦY BAR:</a:t>
            </a:r>
            <a:endParaRPr lang="en-US" b="1" dirty="0">
              <a:solidFill>
                <a:srgbClr val="002060"/>
              </a:solidFill>
              <a:latin typeface="Times New Roman" pitchFamily="18" charset="0"/>
              <a:cs typeface="Times New Roman" pitchFamily="18" charset="0"/>
            </a:endParaRPr>
          </a:p>
        </p:txBody>
      </p:sp>
      <p:sp>
        <p:nvSpPr>
          <p:cNvPr id="6" name="Slide Number Placeholder 5"/>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31</a:t>
            </a:fld>
            <a:endParaRPr lang="en"/>
          </a:p>
        </p:txBody>
      </p:sp>
      <p:sp>
        <p:nvSpPr>
          <p:cNvPr id="7" name="TextBox 6"/>
          <p:cNvSpPr txBox="1"/>
          <p:nvPr/>
        </p:nvSpPr>
        <p:spPr>
          <a:xfrm>
            <a:off x="2514600" y="1200150"/>
            <a:ext cx="6172200" cy="3293209"/>
          </a:xfrm>
          <a:prstGeom prst="rect">
            <a:avLst/>
          </a:prstGeom>
          <a:noFill/>
        </p:spPr>
        <p:txBody>
          <a:bodyPr wrap="square" rtlCol="0">
            <a:spAutoFit/>
          </a:bodyPr>
          <a:lstStyle/>
          <a:p>
            <a:pPr marL="285750" indent="-285750">
              <a:buFont typeface="Wingdings" pitchFamily="2" charset="2"/>
              <a:buChar char="q"/>
            </a:pPr>
            <a:r>
              <a:rPr lang="vi-VN" sz="1600" dirty="0" smtClean="0">
                <a:solidFill>
                  <a:srgbClr val="002060"/>
                </a:solidFill>
              </a:rPr>
              <a:t>Chịu </a:t>
            </a:r>
            <a:r>
              <a:rPr lang="vi-VN" sz="1600" dirty="0">
                <a:solidFill>
                  <a:srgbClr val="002060"/>
                </a:solidFill>
              </a:rPr>
              <a:t>trách nhiệm tr</a:t>
            </a:r>
            <a:r>
              <a:rPr lang="en-US" sz="1600" dirty="0">
                <a:solidFill>
                  <a:srgbClr val="002060"/>
                </a:solidFill>
              </a:rPr>
              <a:t>ư</a:t>
            </a:r>
            <a:r>
              <a:rPr lang="vi-VN" sz="1600" dirty="0">
                <a:solidFill>
                  <a:srgbClr val="002060"/>
                </a:solidFill>
              </a:rPr>
              <a:t>ớc quản lý cấp trên về các hoạt động tại quầy bar của mình nh</a:t>
            </a:r>
            <a:r>
              <a:rPr lang="en-US" sz="1600" dirty="0">
                <a:solidFill>
                  <a:srgbClr val="002060"/>
                </a:solidFill>
              </a:rPr>
              <a:t>ư</a:t>
            </a:r>
            <a:r>
              <a:rPr lang="vi-VN" sz="1600" dirty="0">
                <a:solidFill>
                  <a:srgbClr val="002060"/>
                </a:solidFill>
              </a:rPr>
              <a:t>:</a:t>
            </a:r>
            <a:endParaRPr lang="en-US" sz="1600" dirty="0">
              <a:solidFill>
                <a:srgbClr val="002060"/>
              </a:solidFill>
            </a:endParaRPr>
          </a:p>
          <a:p>
            <a:pPr marL="285750" indent="-285750">
              <a:buFont typeface="Wingdings" pitchFamily="2" charset="2"/>
              <a:buChar char="q"/>
            </a:pPr>
            <a:r>
              <a:rPr lang="vi-VN" sz="1600" dirty="0" smtClean="0">
                <a:solidFill>
                  <a:srgbClr val="002060"/>
                </a:solidFill>
              </a:rPr>
              <a:t>Điều </a:t>
            </a:r>
            <a:r>
              <a:rPr lang="vi-VN" sz="1600" dirty="0">
                <a:solidFill>
                  <a:srgbClr val="002060"/>
                </a:solidFill>
              </a:rPr>
              <a:t>hành và giám sát công việc.</a:t>
            </a:r>
            <a:endParaRPr lang="en-US" sz="1600" dirty="0">
              <a:solidFill>
                <a:srgbClr val="002060"/>
              </a:solidFill>
            </a:endParaRPr>
          </a:p>
          <a:p>
            <a:pPr marL="285750" indent="-285750">
              <a:buFont typeface="Wingdings" pitchFamily="2" charset="2"/>
              <a:buChar char="q"/>
            </a:pPr>
            <a:r>
              <a:rPr lang="vi-VN" sz="1600" dirty="0" smtClean="0">
                <a:solidFill>
                  <a:srgbClr val="002060"/>
                </a:solidFill>
              </a:rPr>
              <a:t>Theo </a:t>
            </a:r>
            <a:r>
              <a:rPr lang="vi-VN" sz="1600" dirty="0">
                <a:solidFill>
                  <a:srgbClr val="002060"/>
                </a:solidFill>
              </a:rPr>
              <a:t>dõi, phát huy năng lực hạn chế những khuyết điểm của nhân viên, kèm cặp, nhắc nhở, động viên nhân viên để họ làm việc tốt hơn.</a:t>
            </a:r>
            <a:endParaRPr lang="en-US" sz="1600" dirty="0">
              <a:solidFill>
                <a:srgbClr val="002060"/>
              </a:solidFill>
            </a:endParaRPr>
          </a:p>
          <a:p>
            <a:pPr marL="285750" indent="-285750">
              <a:buFont typeface="Wingdings" pitchFamily="2" charset="2"/>
              <a:buChar char="q"/>
            </a:pPr>
            <a:r>
              <a:rPr lang="vi-VN" sz="1600" dirty="0" smtClean="0">
                <a:solidFill>
                  <a:srgbClr val="002060"/>
                </a:solidFill>
              </a:rPr>
              <a:t>Chủ </a:t>
            </a:r>
            <a:r>
              <a:rPr lang="vi-VN" sz="1600" dirty="0">
                <a:solidFill>
                  <a:srgbClr val="002060"/>
                </a:solidFill>
              </a:rPr>
              <a:t>động trong việc phân công lao động, theo dõi ngày công, bài trí quầy, sắp xếp hàng hoá.</a:t>
            </a:r>
            <a:endParaRPr lang="en-US" sz="1600" dirty="0">
              <a:solidFill>
                <a:srgbClr val="002060"/>
              </a:solidFill>
            </a:endParaRPr>
          </a:p>
          <a:p>
            <a:pPr marL="285750" indent="-285750">
              <a:buFont typeface="Wingdings" pitchFamily="2" charset="2"/>
              <a:buChar char="q"/>
            </a:pPr>
            <a:r>
              <a:rPr lang="vi-VN" sz="1600" dirty="0" smtClean="0">
                <a:solidFill>
                  <a:srgbClr val="002060"/>
                </a:solidFill>
              </a:rPr>
              <a:t>Đón </a:t>
            </a:r>
            <a:r>
              <a:rPr lang="vi-VN" sz="1600" dirty="0">
                <a:solidFill>
                  <a:srgbClr val="002060"/>
                </a:solidFill>
              </a:rPr>
              <a:t>tiếp khách khi họ đến quầy với tƣ cách là chủ nhà, đại diện chính thức của quầy để thêm phần trang trọng và lịch sự.</a:t>
            </a:r>
            <a:endParaRPr lang="en-US" sz="1600" dirty="0">
              <a:solidFill>
                <a:srgbClr val="002060"/>
              </a:solidFill>
            </a:endParaRPr>
          </a:p>
          <a:p>
            <a:pPr marL="285750" indent="-285750">
              <a:buFont typeface="Wingdings" pitchFamily="2" charset="2"/>
              <a:buChar char="q"/>
            </a:pPr>
            <a:r>
              <a:rPr lang="vi-VN" sz="1600" dirty="0" smtClean="0">
                <a:solidFill>
                  <a:srgbClr val="002060"/>
                </a:solidFill>
              </a:rPr>
              <a:t>Chịu </a:t>
            </a:r>
            <a:r>
              <a:rPr lang="vi-VN" sz="1600" dirty="0">
                <a:solidFill>
                  <a:srgbClr val="002060"/>
                </a:solidFill>
              </a:rPr>
              <a:t>trách nhiệm giải quyết các phàn nàn của khách khi </a:t>
            </a:r>
            <a:r>
              <a:rPr lang="vi-VN" sz="1600" dirty="0" smtClean="0">
                <a:solidFill>
                  <a:srgbClr val="002060"/>
                </a:solidFill>
              </a:rPr>
              <a:t>v</a:t>
            </a:r>
            <a:r>
              <a:rPr lang="en-US" sz="1600" dirty="0">
                <a:solidFill>
                  <a:srgbClr val="002060"/>
                </a:solidFill>
              </a:rPr>
              <a:t>ư</a:t>
            </a:r>
            <a:r>
              <a:rPr lang="vi-VN" sz="1600" dirty="0" smtClean="0">
                <a:solidFill>
                  <a:srgbClr val="002060"/>
                </a:solidFill>
              </a:rPr>
              <a:t>ợt </a:t>
            </a:r>
            <a:r>
              <a:rPr lang="vi-VN" sz="1600" dirty="0">
                <a:solidFill>
                  <a:srgbClr val="002060"/>
                </a:solidFill>
              </a:rPr>
              <a:t>quá giới hạn cho phép và khả năng của nhân viên.</a:t>
            </a:r>
            <a:endParaRPr lang="en-US" sz="1600" dirty="0">
              <a:solidFill>
                <a:srgbClr val="002060"/>
              </a:solidFill>
            </a:endParaRPr>
          </a:p>
          <a:p>
            <a:pPr marL="285750" indent="-285750">
              <a:buFont typeface="Wingdings" pitchFamily="2" charset="2"/>
              <a:buChar char="q"/>
            </a:pPr>
            <a:endParaRPr lang="en-US" sz="1600" dirty="0">
              <a:solidFill>
                <a:srgbClr val="002060"/>
              </a:solidFill>
            </a:endParaRPr>
          </a:p>
        </p:txBody>
      </p:sp>
    </p:spTree>
    <p:extLst>
      <p:ext uri="{BB962C8B-B14F-4D97-AF65-F5344CB8AC3E}">
        <p14:creationId xmlns:p14="http://schemas.microsoft.com/office/powerpoint/2010/main" val="384244302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828800" y="158621"/>
            <a:ext cx="2819400" cy="4800600"/>
          </a:xfrm>
          <a:solidFill>
            <a:schemeClr val="accent5">
              <a:lumMod val="20000"/>
              <a:lumOff val="80000"/>
            </a:schemeClr>
          </a:solidFill>
        </p:spPr>
        <p:txBody>
          <a:bodyPr/>
          <a:lstStyle/>
          <a:p>
            <a:pPr marL="139700" indent="0">
              <a:buNone/>
            </a:pPr>
            <a:r>
              <a:rPr lang="vi-VN" sz="1800" b="1" dirty="0">
                <a:solidFill>
                  <a:srgbClr val="002060"/>
                </a:solidFill>
                <a:latin typeface="Times New Roman" pitchFamily="18" charset="0"/>
                <a:ea typeface="Nixie One"/>
                <a:cs typeface="Times New Roman" pitchFamily="18" charset="0"/>
                <a:sym typeface="Nixie One"/>
              </a:rPr>
              <a:t>NHÂN VIÊN PHA CHẾ:</a:t>
            </a:r>
            <a:endParaRPr lang="en-US" sz="1800" b="1" dirty="0">
              <a:solidFill>
                <a:srgbClr val="002060"/>
              </a:solidFill>
              <a:latin typeface="Times New Roman" pitchFamily="18" charset="0"/>
              <a:ea typeface="Nixie One"/>
              <a:cs typeface="Times New Roman" pitchFamily="18" charset="0"/>
              <a:sym typeface="Nixie One"/>
            </a:endParaRPr>
          </a:p>
          <a:p>
            <a:pPr>
              <a:buClr>
                <a:srgbClr val="002060"/>
              </a:buClr>
              <a:buFont typeface="Wingdings" pitchFamily="2" charset="2"/>
              <a:buChar char="q"/>
            </a:pPr>
            <a:r>
              <a:rPr lang="vi-VN" sz="1600" dirty="0" smtClean="0">
                <a:solidFill>
                  <a:srgbClr val="002060"/>
                </a:solidFill>
                <a:latin typeface="Times New Roman" pitchFamily="18" charset="0"/>
                <a:cs typeface="Times New Roman" pitchFamily="18" charset="0"/>
              </a:rPr>
              <a:t>Kiểm </a:t>
            </a:r>
            <a:r>
              <a:rPr lang="vi-VN" sz="1600" dirty="0">
                <a:solidFill>
                  <a:srgbClr val="002060"/>
                </a:solidFill>
                <a:latin typeface="Times New Roman" pitchFamily="18" charset="0"/>
                <a:cs typeface="Times New Roman" pitchFamily="18" charset="0"/>
              </a:rPr>
              <a:t>tra hàng tr</a:t>
            </a:r>
            <a:r>
              <a:rPr lang="en-US" sz="1600" dirty="0">
                <a:solidFill>
                  <a:srgbClr val="002060"/>
                </a:solidFill>
                <a:latin typeface="Times New Roman" pitchFamily="18" charset="0"/>
                <a:cs typeface="Times New Roman" pitchFamily="18" charset="0"/>
              </a:rPr>
              <a:t>ư</a:t>
            </a:r>
            <a:r>
              <a:rPr lang="vi-VN" sz="1600" dirty="0">
                <a:solidFill>
                  <a:srgbClr val="002060"/>
                </a:solidFill>
                <a:latin typeface="Times New Roman" pitchFamily="18" charset="0"/>
                <a:cs typeface="Times New Roman" pitchFamily="18" charset="0"/>
              </a:rPr>
              <a:t>ớc giờ bán hàng.</a:t>
            </a:r>
            <a:endParaRPr lang="en-US" sz="1600" dirty="0">
              <a:solidFill>
                <a:srgbClr val="002060"/>
              </a:solidFill>
              <a:latin typeface="Times New Roman" pitchFamily="18" charset="0"/>
              <a:cs typeface="Times New Roman" pitchFamily="18" charset="0"/>
            </a:endParaRPr>
          </a:p>
          <a:p>
            <a:pPr>
              <a:buClr>
                <a:srgbClr val="002060"/>
              </a:buClr>
              <a:buFont typeface="Wingdings" pitchFamily="2" charset="2"/>
              <a:buChar char="q"/>
            </a:pPr>
            <a:r>
              <a:rPr lang="vi-VN" sz="1600" dirty="0" smtClean="0">
                <a:solidFill>
                  <a:srgbClr val="002060"/>
                </a:solidFill>
                <a:latin typeface="Times New Roman" pitchFamily="18" charset="0"/>
                <a:cs typeface="Times New Roman" pitchFamily="18" charset="0"/>
              </a:rPr>
              <a:t>Làm </a:t>
            </a:r>
            <a:r>
              <a:rPr lang="vi-VN" sz="1600" dirty="0">
                <a:solidFill>
                  <a:srgbClr val="002060"/>
                </a:solidFill>
                <a:latin typeface="Times New Roman" pitchFamily="18" charset="0"/>
                <a:cs typeface="Times New Roman" pitchFamily="18" charset="0"/>
              </a:rPr>
              <a:t>phiếu xuất nhập hàng</a:t>
            </a:r>
            <a:endParaRPr lang="en-US" sz="1600" dirty="0">
              <a:solidFill>
                <a:srgbClr val="002060"/>
              </a:solidFill>
              <a:latin typeface="Times New Roman" pitchFamily="18" charset="0"/>
              <a:cs typeface="Times New Roman" pitchFamily="18" charset="0"/>
            </a:endParaRPr>
          </a:p>
          <a:p>
            <a:pPr>
              <a:buClr>
                <a:srgbClr val="002060"/>
              </a:buClr>
              <a:buFont typeface="Wingdings" pitchFamily="2" charset="2"/>
              <a:buChar char="q"/>
            </a:pPr>
            <a:r>
              <a:rPr lang="vi-VN" sz="1600" dirty="0" smtClean="0">
                <a:solidFill>
                  <a:srgbClr val="002060"/>
                </a:solidFill>
                <a:latin typeface="Times New Roman" pitchFamily="18" charset="0"/>
                <a:cs typeface="Times New Roman" pitchFamily="18" charset="0"/>
              </a:rPr>
              <a:t>Vệ </a:t>
            </a:r>
            <a:r>
              <a:rPr lang="vi-VN" sz="1600" dirty="0">
                <a:solidFill>
                  <a:srgbClr val="002060"/>
                </a:solidFill>
                <a:latin typeface="Times New Roman" pitchFamily="18" charset="0"/>
                <a:cs typeface="Times New Roman" pitchFamily="18" charset="0"/>
              </a:rPr>
              <a:t>sinh khu vực quầy bar, hàng hoá, dụng cụ, nguyên </a:t>
            </a:r>
            <a:r>
              <a:rPr lang="vi-VN" sz="1600" dirty="0" smtClean="0">
                <a:solidFill>
                  <a:srgbClr val="002060"/>
                </a:solidFill>
                <a:latin typeface="Times New Roman" pitchFamily="18" charset="0"/>
                <a:cs typeface="Times New Roman" pitchFamily="18" charset="0"/>
              </a:rPr>
              <a:t>liệu</a:t>
            </a:r>
            <a:endParaRPr lang="en-US" sz="1600" dirty="0">
              <a:solidFill>
                <a:srgbClr val="002060"/>
              </a:solidFill>
              <a:latin typeface="Times New Roman" pitchFamily="18" charset="0"/>
              <a:cs typeface="Times New Roman" pitchFamily="18" charset="0"/>
            </a:endParaRPr>
          </a:p>
          <a:p>
            <a:pPr>
              <a:buClr>
                <a:srgbClr val="002060"/>
              </a:buClr>
              <a:buFont typeface="Wingdings" pitchFamily="2" charset="2"/>
              <a:buChar char="q"/>
            </a:pPr>
            <a:r>
              <a:rPr lang="vi-VN" sz="1600" dirty="0" smtClean="0">
                <a:solidFill>
                  <a:srgbClr val="002060"/>
                </a:solidFill>
                <a:latin typeface="Times New Roman" pitchFamily="18" charset="0"/>
                <a:cs typeface="Times New Roman" pitchFamily="18" charset="0"/>
              </a:rPr>
              <a:t>Trang </a:t>
            </a:r>
            <a:r>
              <a:rPr lang="vi-VN" sz="1600" dirty="0">
                <a:solidFill>
                  <a:srgbClr val="002060"/>
                </a:solidFill>
                <a:latin typeface="Times New Roman" pitchFamily="18" charset="0"/>
                <a:cs typeface="Times New Roman" pitchFamily="18" charset="0"/>
              </a:rPr>
              <a:t>trí quầy cho gọn gàng, sạch </a:t>
            </a:r>
            <a:r>
              <a:rPr lang="vi-VN" sz="1600" dirty="0" smtClean="0">
                <a:solidFill>
                  <a:srgbClr val="002060"/>
                </a:solidFill>
                <a:latin typeface="Times New Roman" pitchFamily="18" charset="0"/>
                <a:cs typeface="Times New Roman" pitchFamily="18" charset="0"/>
              </a:rPr>
              <a:t>đẹp</a:t>
            </a:r>
            <a:endParaRPr lang="en-US" sz="1600" dirty="0">
              <a:solidFill>
                <a:srgbClr val="002060"/>
              </a:solidFill>
              <a:latin typeface="Times New Roman" pitchFamily="18" charset="0"/>
              <a:cs typeface="Times New Roman" pitchFamily="18" charset="0"/>
            </a:endParaRPr>
          </a:p>
          <a:p>
            <a:pPr>
              <a:buClr>
                <a:srgbClr val="002060"/>
              </a:buClr>
              <a:buFont typeface="Wingdings" pitchFamily="2" charset="2"/>
              <a:buChar char="q"/>
            </a:pPr>
            <a:r>
              <a:rPr lang="vi-VN" sz="1600" dirty="0" smtClean="0">
                <a:solidFill>
                  <a:srgbClr val="002060"/>
                </a:solidFill>
                <a:latin typeface="Times New Roman" pitchFamily="18" charset="0"/>
                <a:cs typeface="Times New Roman" pitchFamily="18" charset="0"/>
              </a:rPr>
              <a:t>Chuẩn </a:t>
            </a:r>
            <a:r>
              <a:rPr lang="vi-VN" sz="1600" dirty="0">
                <a:solidFill>
                  <a:srgbClr val="002060"/>
                </a:solidFill>
                <a:latin typeface="Times New Roman" pitchFamily="18" charset="0"/>
                <a:cs typeface="Times New Roman" pitchFamily="18" charset="0"/>
              </a:rPr>
              <a:t>bị đồ dùng, dụng cụ, nguyên liệu pha chế và phục vụ</a:t>
            </a:r>
            <a:endParaRPr lang="en-US" sz="1600" dirty="0">
              <a:solidFill>
                <a:srgbClr val="002060"/>
              </a:solidFill>
              <a:latin typeface="Times New Roman" pitchFamily="18" charset="0"/>
              <a:cs typeface="Times New Roman" pitchFamily="18" charset="0"/>
            </a:endParaRPr>
          </a:p>
          <a:p>
            <a:pPr>
              <a:buClr>
                <a:srgbClr val="002060"/>
              </a:buClr>
              <a:buFont typeface="Wingdings" pitchFamily="2" charset="2"/>
              <a:buChar char="q"/>
            </a:pPr>
            <a:r>
              <a:rPr lang="vi-VN" sz="1600" dirty="0" smtClean="0">
                <a:solidFill>
                  <a:srgbClr val="002060"/>
                </a:solidFill>
                <a:latin typeface="Times New Roman" pitchFamily="18" charset="0"/>
                <a:cs typeface="Times New Roman" pitchFamily="18" charset="0"/>
              </a:rPr>
              <a:t>Báo </a:t>
            </a:r>
            <a:r>
              <a:rPr lang="vi-VN" sz="1600" dirty="0">
                <a:solidFill>
                  <a:srgbClr val="002060"/>
                </a:solidFill>
                <a:latin typeface="Times New Roman" pitchFamily="18" charset="0"/>
                <a:cs typeface="Times New Roman" pitchFamily="18" charset="0"/>
              </a:rPr>
              <a:t>cáo cuối mỗi ca, vào sổ, nộp tiền cho thu ngân,bàn giao ca</a:t>
            </a:r>
            <a:endParaRPr lang="en-US" sz="1600" dirty="0">
              <a:solidFill>
                <a:srgbClr val="002060"/>
              </a:solidFill>
              <a:latin typeface="Times New Roman" pitchFamily="18" charset="0"/>
              <a:cs typeface="Times New Roman" pitchFamily="18" charset="0"/>
            </a:endParaRPr>
          </a:p>
          <a:p>
            <a:endParaRPr lang="en-US" dirty="0"/>
          </a:p>
        </p:txBody>
      </p:sp>
      <p:sp>
        <p:nvSpPr>
          <p:cNvPr id="5" name="Text Placeholder 4"/>
          <p:cNvSpPr>
            <a:spLocks noGrp="1"/>
          </p:cNvSpPr>
          <p:nvPr>
            <p:ph type="body" idx="3"/>
          </p:nvPr>
        </p:nvSpPr>
        <p:spPr>
          <a:xfrm>
            <a:off x="4572000" y="133350"/>
            <a:ext cx="2362200" cy="4801314"/>
          </a:xfrm>
          <a:solidFill>
            <a:srgbClr val="FFFF00"/>
          </a:solidFill>
        </p:spPr>
        <p:txBody>
          <a:bodyPr/>
          <a:lstStyle/>
          <a:p>
            <a:pPr marL="139700" lvl="0" indent="0">
              <a:buNone/>
            </a:pPr>
            <a:r>
              <a:rPr lang="vi-VN" sz="1800" b="1" dirty="0" smtClean="0">
                <a:solidFill>
                  <a:srgbClr val="002060"/>
                </a:solidFill>
                <a:latin typeface="Times New Roman" pitchFamily="18" charset="0"/>
                <a:ea typeface="Nixie One"/>
                <a:cs typeface="Times New Roman" pitchFamily="18" charset="0"/>
              </a:rPr>
              <a:t>NHÂN VIÊN PHỤC VỤ ĐỒ UỐNG</a:t>
            </a:r>
            <a:endParaRPr lang="en-US" sz="1800" b="1" dirty="0" smtClean="0">
              <a:solidFill>
                <a:srgbClr val="002060"/>
              </a:solidFill>
              <a:latin typeface="Times New Roman" pitchFamily="18" charset="0"/>
              <a:ea typeface="Nixie One"/>
              <a:cs typeface="Times New Roman" pitchFamily="18" charset="0"/>
            </a:endParaRPr>
          </a:p>
          <a:p>
            <a:pPr marL="171450" indent="-171450">
              <a:buClr>
                <a:srgbClr val="002060"/>
              </a:buClr>
              <a:buFont typeface="Wingdings" pitchFamily="2" charset="2"/>
              <a:buChar char="q"/>
            </a:pPr>
            <a:r>
              <a:rPr lang="vi-VN" sz="1600" dirty="0">
                <a:solidFill>
                  <a:srgbClr val="002060"/>
                </a:solidFill>
                <a:latin typeface="Times New Roman" pitchFamily="18" charset="0"/>
                <a:cs typeface="Times New Roman" pitchFamily="18" charset="0"/>
              </a:rPr>
              <a:t>Vệ sinh và sắp xếp bàn ghế</a:t>
            </a:r>
            <a:endParaRPr lang="en-US" sz="1600" dirty="0">
              <a:solidFill>
                <a:srgbClr val="002060"/>
              </a:solidFill>
              <a:latin typeface="Times New Roman" pitchFamily="18" charset="0"/>
              <a:cs typeface="Times New Roman" pitchFamily="18" charset="0"/>
            </a:endParaRPr>
          </a:p>
          <a:p>
            <a:pPr marL="171450" indent="-171450">
              <a:buClr>
                <a:srgbClr val="002060"/>
              </a:buClr>
              <a:buFont typeface="Wingdings" pitchFamily="2" charset="2"/>
              <a:buChar char="q"/>
            </a:pPr>
            <a:r>
              <a:rPr lang="vi-VN" sz="1600" dirty="0">
                <a:solidFill>
                  <a:srgbClr val="002060"/>
                </a:solidFill>
                <a:latin typeface="Times New Roman" pitchFamily="18" charset="0"/>
                <a:cs typeface="Times New Roman" pitchFamily="18" charset="0"/>
              </a:rPr>
              <a:t>Chịu trách nhiệm về bàn khách mà mình đƣợc phân công phục vụ từ khi khách đến cho đến khi kết thúc khách ra về nh</a:t>
            </a:r>
            <a:r>
              <a:rPr lang="en-US" sz="1600" dirty="0">
                <a:solidFill>
                  <a:srgbClr val="002060"/>
                </a:solidFill>
                <a:latin typeface="Times New Roman" pitchFamily="18" charset="0"/>
                <a:cs typeface="Times New Roman" pitchFamily="18" charset="0"/>
              </a:rPr>
              <a:t>ư</a:t>
            </a:r>
            <a:r>
              <a:rPr lang="vi-VN" sz="1600" dirty="0">
                <a:solidFill>
                  <a:srgbClr val="002060"/>
                </a:solidFill>
                <a:latin typeface="Times New Roman" pitchFamily="18" charset="0"/>
                <a:cs typeface="Times New Roman" pitchFamily="18" charset="0"/>
              </a:rPr>
              <a:t> lấy yêu cầu, phục vụ khách đồ uống chính xác, kịp thời, thanh toán tiền cho khách tại bàn nhanh chóng, sao cho khách cảm thấy hài lòng.</a:t>
            </a:r>
            <a:endParaRPr lang="en-US" sz="1600" dirty="0">
              <a:solidFill>
                <a:srgbClr val="002060"/>
              </a:solidFill>
              <a:latin typeface="Times New Roman" pitchFamily="18" charset="0"/>
              <a:cs typeface="Times New Roman" pitchFamily="18" charset="0"/>
            </a:endParaRPr>
          </a:p>
          <a:p>
            <a:pPr marL="171450" indent="-171450"/>
            <a:endParaRPr lang="en-US" sz="1600" dirty="0" smtClean="0">
              <a:latin typeface="Times New Roman" pitchFamily="18" charset="0"/>
              <a:cs typeface="Times New Roman" pitchFamily="18" charset="0"/>
            </a:endParaRPr>
          </a:p>
          <a:p>
            <a:pPr marL="171450" indent="-171450"/>
            <a:endParaRPr lang="en-US" sz="1600" dirty="0">
              <a:latin typeface="Times New Roman" pitchFamily="18" charset="0"/>
              <a:cs typeface="Times New Roman" pitchFamily="18" charset="0"/>
            </a:endParaRPr>
          </a:p>
        </p:txBody>
      </p:sp>
      <p:sp>
        <p:nvSpPr>
          <p:cNvPr id="6" name="Slide Number Placeholder 5"/>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32</a:t>
            </a:fld>
            <a:endParaRPr lang="en"/>
          </a:p>
        </p:txBody>
      </p:sp>
      <p:sp>
        <p:nvSpPr>
          <p:cNvPr id="7" name="Rectangle 6"/>
          <p:cNvSpPr/>
          <p:nvPr/>
        </p:nvSpPr>
        <p:spPr>
          <a:xfrm>
            <a:off x="6934200" y="133350"/>
            <a:ext cx="2209800" cy="4801314"/>
          </a:xfrm>
          <a:prstGeom prst="rect">
            <a:avLst/>
          </a:prstGeom>
          <a:solidFill>
            <a:schemeClr val="accent1">
              <a:lumMod val="40000"/>
              <a:lumOff val="60000"/>
            </a:schemeClr>
          </a:solidFill>
        </p:spPr>
        <p:txBody>
          <a:bodyPr wrap="square">
            <a:spAutoFit/>
          </a:bodyPr>
          <a:lstStyle/>
          <a:p>
            <a:pPr marL="139700">
              <a:spcBef>
                <a:spcPts val="600"/>
              </a:spcBef>
              <a:buClr>
                <a:srgbClr val="A1BECC"/>
              </a:buClr>
              <a:buSzPts val="1400"/>
            </a:pPr>
            <a:r>
              <a:rPr lang="vi-VN" sz="1800" b="1" dirty="0" smtClean="0">
                <a:solidFill>
                  <a:srgbClr val="002060"/>
                </a:solidFill>
                <a:latin typeface="Times New Roman" pitchFamily="18" charset="0"/>
                <a:ea typeface="Nixie One"/>
                <a:cs typeface="Times New Roman" pitchFamily="18" charset="0"/>
                <a:sym typeface="Varela Round"/>
              </a:rPr>
              <a:t>NHÂN VIÊN</a:t>
            </a:r>
            <a:r>
              <a:rPr lang="en-US" sz="1800" b="1" dirty="0" smtClean="0">
                <a:solidFill>
                  <a:srgbClr val="002060"/>
                </a:solidFill>
                <a:latin typeface="Times New Roman" pitchFamily="18" charset="0"/>
                <a:ea typeface="Nixie One"/>
                <a:cs typeface="Times New Roman" pitchFamily="18" charset="0"/>
                <a:sym typeface="Varela Round"/>
              </a:rPr>
              <a:t>  </a:t>
            </a:r>
            <a:r>
              <a:rPr lang="vi-VN" sz="1800" b="1" dirty="0" smtClean="0">
                <a:solidFill>
                  <a:srgbClr val="002060"/>
                </a:solidFill>
                <a:latin typeface="Times New Roman" pitchFamily="18" charset="0"/>
                <a:ea typeface="Nixie One"/>
                <a:cs typeface="Times New Roman" pitchFamily="18" charset="0"/>
                <a:sym typeface="Varela Round"/>
              </a:rPr>
              <a:t>THU NGÂN:</a:t>
            </a:r>
            <a:endParaRPr lang="en-US" sz="1800" b="1" dirty="0" smtClean="0">
              <a:solidFill>
                <a:srgbClr val="002060"/>
              </a:solidFill>
              <a:latin typeface="Times New Roman" pitchFamily="18" charset="0"/>
              <a:ea typeface="Nixie One"/>
              <a:cs typeface="Times New Roman" pitchFamily="18" charset="0"/>
              <a:sym typeface="Varela Round"/>
            </a:endParaRPr>
          </a:p>
          <a:p>
            <a:pPr marL="171450" indent="-171450">
              <a:buFont typeface="Wingdings" pitchFamily="2" charset="2"/>
              <a:buChar char="q"/>
            </a:pPr>
            <a:r>
              <a:rPr lang="vi-VN" sz="1600" dirty="0" smtClean="0">
                <a:solidFill>
                  <a:srgbClr val="002060"/>
                </a:solidFill>
                <a:latin typeface="Times New Roman" pitchFamily="18" charset="0"/>
                <a:cs typeface="Times New Roman" pitchFamily="18" charset="0"/>
              </a:rPr>
              <a:t>Viết </a:t>
            </a:r>
            <a:r>
              <a:rPr lang="vi-VN" sz="1600" dirty="0">
                <a:solidFill>
                  <a:srgbClr val="002060"/>
                </a:solidFill>
                <a:latin typeface="Times New Roman" pitchFamily="18" charset="0"/>
                <a:cs typeface="Times New Roman" pitchFamily="18" charset="0"/>
              </a:rPr>
              <a:t>phiếu thu tiền cho khách khi thanh toán nhanh &lt; chính xác, cả chủng loại, số </a:t>
            </a:r>
            <a:r>
              <a:rPr lang="vi-VN" sz="1600" u="sng" dirty="0">
                <a:solidFill>
                  <a:srgbClr val="002060"/>
                </a:solidFill>
                <a:latin typeface="Times New Roman" pitchFamily="18" charset="0"/>
                <a:cs typeface="Times New Roman" pitchFamily="18" charset="0"/>
              </a:rPr>
              <a:t>l</a:t>
            </a:r>
            <a:r>
              <a:rPr lang="en-US" sz="1600" dirty="0">
                <a:solidFill>
                  <a:srgbClr val="002060"/>
                </a:solidFill>
                <a:latin typeface="Times New Roman" pitchFamily="18" charset="0"/>
                <a:cs typeface="Times New Roman" pitchFamily="18" charset="0"/>
              </a:rPr>
              <a:t>ư</a:t>
            </a:r>
            <a:r>
              <a:rPr lang="vi-VN" sz="1600" u="sng" dirty="0">
                <a:solidFill>
                  <a:srgbClr val="002060"/>
                </a:solidFill>
                <a:latin typeface="Times New Roman" pitchFamily="18" charset="0"/>
                <a:cs typeface="Times New Roman" pitchFamily="18" charset="0"/>
              </a:rPr>
              <a:t>ợng</a:t>
            </a:r>
            <a:r>
              <a:rPr lang="vi-VN" sz="1600" dirty="0">
                <a:solidFill>
                  <a:srgbClr val="002060"/>
                </a:solidFill>
                <a:latin typeface="Times New Roman" pitchFamily="18" charset="0"/>
                <a:cs typeface="Times New Roman" pitchFamily="18" charset="0"/>
              </a:rPr>
              <a:t> và giá cả, đúng số bàn, số khách, tên </a:t>
            </a:r>
            <a:r>
              <a:rPr lang="vi-VN" sz="1600" u="sng" dirty="0">
                <a:solidFill>
                  <a:srgbClr val="002060"/>
                </a:solidFill>
                <a:latin typeface="Times New Roman" pitchFamily="18" charset="0"/>
                <a:cs typeface="Times New Roman" pitchFamily="18" charset="0"/>
              </a:rPr>
              <a:t>ng</a:t>
            </a:r>
            <a:r>
              <a:rPr lang="en-US" sz="1600" dirty="0">
                <a:solidFill>
                  <a:srgbClr val="002060"/>
                </a:solidFill>
                <a:latin typeface="Times New Roman" pitchFamily="18" charset="0"/>
                <a:cs typeface="Times New Roman" pitchFamily="18" charset="0"/>
              </a:rPr>
              <a:t>ư</a:t>
            </a:r>
            <a:r>
              <a:rPr lang="vi-VN" sz="1600" u="sng" dirty="0">
                <a:solidFill>
                  <a:srgbClr val="002060"/>
                </a:solidFill>
                <a:latin typeface="Times New Roman" pitchFamily="18" charset="0"/>
                <a:cs typeface="Times New Roman" pitchFamily="18" charset="0"/>
              </a:rPr>
              <a:t>ời</a:t>
            </a:r>
            <a:r>
              <a:rPr lang="vi-VN" sz="1600" dirty="0">
                <a:solidFill>
                  <a:srgbClr val="002060"/>
                </a:solidFill>
                <a:latin typeface="Times New Roman" pitchFamily="18" charset="0"/>
                <a:cs typeface="Times New Roman" pitchFamily="18" charset="0"/>
              </a:rPr>
              <a:t> phục vụ, tránh tẩy xóa, nhầm lẫn phải tính lại khách phải chờ đợi lâu</a:t>
            </a:r>
            <a:endParaRPr lang="en-US" sz="1600" dirty="0">
              <a:solidFill>
                <a:srgbClr val="002060"/>
              </a:solidFill>
              <a:latin typeface="Times New Roman" pitchFamily="18" charset="0"/>
              <a:cs typeface="Times New Roman" pitchFamily="18" charset="0"/>
            </a:endParaRPr>
          </a:p>
          <a:p>
            <a:pPr marL="171450" indent="-171450">
              <a:buFont typeface="Wingdings" pitchFamily="2" charset="2"/>
              <a:buChar char="q"/>
            </a:pPr>
            <a:r>
              <a:rPr lang="vi-VN" sz="1600" dirty="0" smtClean="0">
                <a:solidFill>
                  <a:srgbClr val="002060"/>
                </a:solidFill>
                <a:latin typeface="Times New Roman" pitchFamily="18" charset="0"/>
                <a:cs typeface="Times New Roman" pitchFamily="18" charset="0"/>
              </a:rPr>
              <a:t>Nắm </a:t>
            </a:r>
            <a:r>
              <a:rPr lang="vi-VN" sz="1600" dirty="0">
                <a:solidFill>
                  <a:srgbClr val="002060"/>
                </a:solidFill>
                <a:latin typeface="Times New Roman" pitchFamily="18" charset="0"/>
                <a:cs typeface="Times New Roman" pitchFamily="18" charset="0"/>
              </a:rPr>
              <a:t>chắc tỷ giá ngọai tệ, nhận biết các loại tiền, nguyên tắc khi nhận các loại tiền khác nh</a:t>
            </a:r>
            <a:r>
              <a:rPr lang="en-US" sz="1600" dirty="0">
                <a:solidFill>
                  <a:srgbClr val="002060"/>
                </a:solidFill>
                <a:latin typeface="Times New Roman" pitchFamily="18" charset="0"/>
                <a:cs typeface="Times New Roman" pitchFamily="18" charset="0"/>
              </a:rPr>
              <a:t>ư </a:t>
            </a:r>
            <a:r>
              <a:rPr lang="vi-VN" sz="1600" dirty="0">
                <a:solidFill>
                  <a:srgbClr val="002060"/>
                </a:solidFill>
                <a:latin typeface="Times New Roman" pitchFamily="18" charset="0"/>
                <a:cs typeface="Times New Roman" pitchFamily="18" charset="0"/>
              </a:rPr>
              <a:t>séc,viza, thẻ tín dụng</a:t>
            </a:r>
            <a:r>
              <a:rPr lang="vi-VN" dirty="0" smtClean="0"/>
              <a:t>...</a:t>
            </a:r>
            <a:endParaRPr lang="en-US" dirty="0" smtClean="0"/>
          </a:p>
          <a:p>
            <a:pPr marL="171450" indent="-171450">
              <a:buFont typeface="Wingdings" pitchFamily="2" charset="2"/>
              <a:buChar char="q"/>
            </a:pPr>
            <a:endParaRPr lang="en-US" dirty="0"/>
          </a:p>
        </p:txBody>
      </p:sp>
    </p:spTree>
    <p:extLst>
      <p:ext uri="{BB962C8B-B14F-4D97-AF65-F5344CB8AC3E}">
        <p14:creationId xmlns:p14="http://schemas.microsoft.com/office/powerpoint/2010/main" val="4173266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 calcmode="lin" valueType="num">
                                      <p:cBhvr additive="base">
                                        <p:cTn id="3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5">
                                            <p:txEl>
                                              <p:pRg st="1" end="1"/>
                                            </p:txEl>
                                          </p:spTgt>
                                        </p:tgtEl>
                                        <p:attrNameLst>
                                          <p:attrName>style.visibility</p:attrName>
                                        </p:attrNameLst>
                                      </p:cBhvr>
                                      <p:to>
                                        <p:strVal val="visible"/>
                                      </p:to>
                                    </p:set>
                                    <p:anim calcmode="lin" valueType="num">
                                      <p:cBhvr additive="base">
                                        <p:cTn id="4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5">
                                            <p:txEl>
                                              <p:pRg st="2" end="2"/>
                                            </p:txEl>
                                          </p:spTgt>
                                        </p:tgtEl>
                                        <p:attrNameLst>
                                          <p:attrName>style.visibility</p:attrName>
                                        </p:attrNameLst>
                                      </p:cBhvr>
                                      <p:to>
                                        <p:strVal val="visible"/>
                                      </p:to>
                                    </p:set>
                                    <p:anim calcmode="lin" valueType="num">
                                      <p:cBhvr additive="base">
                                        <p:cTn id="4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1000"/>
                                        <p:tgtEl>
                                          <p:spTgt spid="7"/>
                                        </p:tgtEl>
                                      </p:cBhvr>
                                    </p:animEffect>
                                    <p:anim calcmode="lin" valueType="num">
                                      <p:cBhvr>
                                        <p:cTn id="52" dur="1000" fill="hold"/>
                                        <p:tgtEl>
                                          <p:spTgt spid="7"/>
                                        </p:tgtEl>
                                        <p:attrNameLst>
                                          <p:attrName>ppt_x</p:attrName>
                                        </p:attrNameLst>
                                      </p:cBhvr>
                                      <p:tavLst>
                                        <p:tav tm="0">
                                          <p:val>
                                            <p:strVal val="#ppt_x"/>
                                          </p:val>
                                        </p:tav>
                                        <p:tav tm="100000">
                                          <p:val>
                                            <p:strVal val="#ppt_x"/>
                                          </p:val>
                                        </p:tav>
                                      </p:tavLst>
                                    </p:anim>
                                    <p:anim calcmode="lin" valueType="num">
                                      <p:cBhvr>
                                        <p:cTn id="5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133350"/>
            <a:ext cx="6705600" cy="381000"/>
          </a:xfrm>
        </p:spPr>
        <p:txBody>
          <a:bodyPr/>
          <a:lstStyle/>
          <a:p>
            <a:pPr lvl="1"/>
            <a:r>
              <a:rPr lang="en-US" sz="2000" b="1" dirty="0" smtClean="0">
                <a:solidFill>
                  <a:srgbClr val="002060"/>
                </a:solidFill>
                <a:latin typeface="Times New Roman" pitchFamily="18" charset="0"/>
                <a:cs typeface="Times New Roman" pitchFamily="18" charset="0"/>
              </a:rPr>
              <a:t>Các </a:t>
            </a:r>
            <a:r>
              <a:rPr lang="vi-VN" sz="2000" b="1" dirty="0" smtClean="0">
                <a:solidFill>
                  <a:srgbClr val="002060"/>
                </a:solidFill>
                <a:latin typeface="Times New Roman" pitchFamily="18" charset="0"/>
                <a:cs typeface="Times New Roman" pitchFamily="18" charset="0"/>
              </a:rPr>
              <a:t>yêu </a:t>
            </a:r>
            <a:r>
              <a:rPr lang="vi-VN" sz="2000" b="1" dirty="0">
                <a:solidFill>
                  <a:srgbClr val="002060"/>
                </a:solidFill>
                <a:latin typeface="Times New Roman" pitchFamily="18" charset="0"/>
                <a:cs typeface="Times New Roman" pitchFamily="18" charset="0"/>
              </a:rPr>
              <a:t>cầu đối với nhân viên pha chế và phục vụ đồ </a:t>
            </a:r>
            <a:r>
              <a:rPr lang="vi-VN" sz="2000" b="1" dirty="0" smtClean="0">
                <a:solidFill>
                  <a:srgbClr val="002060"/>
                </a:solidFill>
                <a:latin typeface="Times New Roman" pitchFamily="18" charset="0"/>
                <a:cs typeface="Times New Roman" pitchFamily="18" charset="0"/>
              </a:rPr>
              <a:t>uống</a:t>
            </a:r>
            <a:endParaRPr lang="en-US" sz="2000" dirty="0">
              <a:solidFill>
                <a:srgbClr val="002060"/>
              </a:solidFill>
              <a:latin typeface="Times New Roman" pitchFamily="18" charset="0"/>
              <a:cs typeface="Times New Roman" pitchFamily="18" charset="0"/>
            </a:endParaRPr>
          </a:p>
        </p:txBody>
      </p:sp>
      <p:sp>
        <p:nvSpPr>
          <p:cNvPr id="6" name="Slide Number Placeholder 5"/>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33</a:t>
            </a:fld>
            <a:endParaRPr lang="en"/>
          </a:p>
        </p:txBody>
      </p:sp>
      <p:sp>
        <p:nvSpPr>
          <p:cNvPr id="7" name="Rectangle 6"/>
          <p:cNvSpPr/>
          <p:nvPr/>
        </p:nvSpPr>
        <p:spPr>
          <a:xfrm>
            <a:off x="2133600" y="438150"/>
            <a:ext cx="7010400" cy="4524315"/>
          </a:xfrm>
          <a:prstGeom prst="rect">
            <a:avLst/>
          </a:prstGeom>
        </p:spPr>
        <p:txBody>
          <a:bodyPr wrap="square">
            <a:spAutoFit/>
          </a:bodyPr>
          <a:lstStyle/>
          <a:p>
            <a:pPr marL="285750" lvl="2" indent="-285750">
              <a:buFont typeface="Wingdings" pitchFamily="2" charset="2"/>
              <a:buChar char="q"/>
            </a:pPr>
            <a:r>
              <a:rPr lang="vi-VN" sz="1600" b="1" i="1" dirty="0">
                <a:solidFill>
                  <a:srgbClr val="FF0000"/>
                </a:solidFill>
                <a:latin typeface="Times New Roman" pitchFamily="18" charset="0"/>
                <a:cs typeface="Times New Roman" pitchFamily="18" charset="0"/>
              </a:rPr>
              <a:t>Yêu cầu về sức khoẻ và ngoại </a:t>
            </a:r>
            <a:r>
              <a:rPr lang="vi-VN" sz="1600" b="1" i="1" dirty="0" smtClean="0">
                <a:solidFill>
                  <a:srgbClr val="FF0000"/>
                </a:solidFill>
                <a:latin typeface="Times New Roman" pitchFamily="18" charset="0"/>
                <a:cs typeface="Times New Roman" pitchFamily="18" charset="0"/>
              </a:rPr>
              <a:t>dáng</a:t>
            </a:r>
            <a:r>
              <a:rPr lang="en-US" sz="1600" b="1" i="1" dirty="0" smtClean="0">
                <a:solidFill>
                  <a:srgbClr val="FF0000"/>
                </a:solidFill>
                <a:latin typeface="Times New Roman" pitchFamily="18" charset="0"/>
                <a:cs typeface="Times New Roman" pitchFamily="18" charset="0"/>
              </a:rPr>
              <a:t>: </a:t>
            </a:r>
            <a:r>
              <a:rPr lang="en-US" sz="1600" dirty="0">
                <a:solidFill>
                  <a:srgbClr val="002060"/>
                </a:solidFill>
                <a:latin typeface="Times New Roman" pitchFamily="18" charset="0"/>
                <a:cs typeface="Times New Roman" pitchFamily="18" charset="0"/>
              </a:rPr>
              <a:t>Vệ sinh cá </a:t>
            </a:r>
            <a:r>
              <a:rPr lang="en-US" sz="1600" dirty="0" smtClean="0">
                <a:solidFill>
                  <a:srgbClr val="002060"/>
                </a:solidFill>
                <a:latin typeface="Times New Roman" pitchFamily="18" charset="0"/>
                <a:cs typeface="Times New Roman" pitchFamily="18" charset="0"/>
              </a:rPr>
              <a:t>nhân</a:t>
            </a:r>
            <a:r>
              <a:rPr lang="en-US" sz="1600" smtClean="0">
                <a:solidFill>
                  <a:srgbClr val="002060"/>
                </a:solidFill>
                <a:latin typeface="Times New Roman" pitchFamily="18" charset="0"/>
                <a:cs typeface="Times New Roman" pitchFamily="18" charset="0"/>
              </a:rPr>
              <a:t>, diện mạo</a:t>
            </a:r>
            <a:endParaRPr lang="en-US" sz="1600" dirty="0">
              <a:solidFill>
                <a:srgbClr val="002060"/>
              </a:solidFill>
              <a:latin typeface="Times New Roman" pitchFamily="18" charset="0"/>
              <a:cs typeface="Times New Roman" pitchFamily="18" charset="0"/>
            </a:endParaRPr>
          </a:p>
          <a:p>
            <a:pPr marL="285750" lvl="2" indent="-285750">
              <a:buFont typeface="Wingdings" pitchFamily="2" charset="2"/>
              <a:buChar char="q"/>
            </a:pPr>
            <a:r>
              <a:rPr lang="vi-VN" sz="1600" b="1" i="1" dirty="0" smtClean="0">
                <a:solidFill>
                  <a:srgbClr val="FF0000"/>
                </a:solidFill>
                <a:latin typeface="Times New Roman" pitchFamily="18" charset="0"/>
                <a:cs typeface="Times New Roman" pitchFamily="18" charset="0"/>
              </a:rPr>
              <a:t>Yêu </a:t>
            </a:r>
            <a:r>
              <a:rPr lang="vi-VN" sz="1600" b="1" i="1" dirty="0">
                <a:solidFill>
                  <a:srgbClr val="FF0000"/>
                </a:solidFill>
                <a:latin typeface="Times New Roman" pitchFamily="18" charset="0"/>
                <a:cs typeface="Times New Roman" pitchFamily="18" charset="0"/>
              </a:rPr>
              <a:t>cầu về tư cách đạo </a:t>
            </a:r>
            <a:r>
              <a:rPr lang="vi-VN" sz="1600" b="1" i="1" dirty="0" smtClean="0">
                <a:solidFill>
                  <a:srgbClr val="FF0000"/>
                </a:solidFill>
                <a:latin typeface="Times New Roman" pitchFamily="18" charset="0"/>
                <a:cs typeface="Times New Roman" pitchFamily="18" charset="0"/>
              </a:rPr>
              <a:t>đức</a:t>
            </a:r>
            <a:r>
              <a:rPr lang="en-US" sz="1600" b="1" i="1" dirty="0" smtClean="0">
                <a:solidFill>
                  <a:srgbClr val="FF0000"/>
                </a:solidFill>
                <a:latin typeface="Times New Roman" pitchFamily="18" charset="0"/>
                <a:cs typeface="Times New Roman" pitchFamily="18" charset="0"/>
              </a:rPr>
              <a:t>: </a:t>
            </a:r>
            <a:r>
              <a:rPr lang="vi-VN" sz="1600" dirty="0">
                <a:solidFill>
                  <a:srgbClr val="002060"/>
                </a:solidFill>
                <a:latin typeface="Times New Roman" pitchFamily="18" charset="0"/>
                <a:cs typeface="Times New Roman" pitchFamily="18" charset="0"/>
              </a:rPr>
              <a:t>Tận tuỵ trong công </a:t>
            </a:r>
            <a:r>
              <a:rPr lang="vi-VN" sz="1600" dirty="0" smtClean="0">
                <a:solidFill>
                  <a:srgbClr val="002060"/>
                </a:solidFill>
                <a:latin typeface="Times New Roman" pitchFamily="18" charset="0"/>
                <a:cs typeface="Times New Roman" pitchFamily="18" charset="0"/>
              </a:rPr>
              <a:t>việc</a:t>
            </a:r>
            <a:r>
              <a:rPr lang="en-US" sz="1600" dirty="0">
                <a:solidFill>
                  <a:srgbClr val="002060"/>
                </a:solidFill>
                <a:latin typeface="Times New Roman" pitchFamily="18" charset="0"/>
                <a:cs typeface="Times New Roman" pitchFamily="18" charset="0"/>
              </a:rPr>
              <a:t>, t</a:t>
            </a:r>
            <a:r>
              <a:rPr lang="en-US" sz="1600" dirty="0" smtClean="0">
                <a:solidFill>
                  <a:srgbClr val="002060"/>
                </a:solidFill>
                <a:latin typeface="Times New Roman" pitchFamily="18" charset="0"/>
                <a:cs typeface="Times New Roman" pitchFamily="18" charset="0"/>
              </a:rPr>
              <a:t>rung </a:t>
            </a:r>
            <a:r>
              <a:rPr lang="en-US" sz="1600" dirty="0">
                <a:solidFill>
                  <a:srgbClr val="002060"/>
                </a:solidFill>
                <a:latin typeface="Times New Roman" pitchFamily="18" charset="0"/>
                <a:cs typeface="Times New Roman" pitchFamily="18" charset="0"/>
              </a:rPr>
              <a:t>thực</a:t>
            </a:r>
          </a:p>
          <a:p>
            <a:pPr marL="285750" lvl="2" indent="-285750">
              <a:buFont typeface="Wingdings" pitchFamily="2" charset="2"/>
              <a:buChar char="q"/>
            </a:pPr>
            <a:r>
              <a:rPr lang="en-US" sz="1600" b="1" i="1" dirty="0" smtClean="0">
                <a:solidFill>
                  <a:srgbClr val="FF0000"/>
                </a:solidFill>
                <a:latin typeface="Times New Roman" pitchFamily="18" charset="0"/>
                <a:cs typeface="Times New Roman" pitchFamily="18" charset="0"/>
              </a:rPr>
              <a:t>Yêu </a:t>
            </a:r>
            <a:r>
              <a:rPr lang="en-US" sz="1600" b="1" i="1" dirty="0">
                <a:solidFill>
                  <a:srgbClr val="FF0000"/>
                </a:solidFill>
                <a:latin typeface="Times New Roman" pitchFamily="18" charset="0"/>
                <a:cs typeface="Times New Roman" pitchFamily="18" charset="0"/>
              </a:rPr>
              <a:t>cầu về chuyên môn nghiệp </a:t>
            </a:r>
            <a:r>
              <a:rPr lang="en-US" sz="1600" b="1" i="1" dirty="0" smtClean="0">
                <a:solidFill>
                  <a:srgbClr val="FF0000"/>
                </a:solidFill>
                <a:latin typeface="Times New Roman" pitchFamily="18" charset="0"/>
                <a:cs typeface="Times New Roman" pitchFamily="18" charset="0"/>
              </a:rPr>
              <a:t>vụ:</a:t>
            </a:r>
          </a:p>
          <a:p>
            <a:pPr marL="457200" lvl="3" indent="-114300">
              <a:buFont typeface="Wingdings" pitchFamily="2" charset="2"/>
              <a:buChar char="§"/>
            </a:pPr>
            <a:r>
              <a:rPr lang="vi-VN" sz="1600" dirty="0" smtClean="0">
                <a:solidFill>
                  <a:srgbClr val="002060"/>
                </a:solidFill>
                <a:latin typeface="Times New Roman" pitchFamily="18" charset="0"/>
                <a:cs typeface="Times New Roman" pitchFamily="18" charset="0"/>
              </a:rPr>
              <a:t>Có </a:t>
            </a:r>
            <a:r>
              <a:rPr lang="vi-VN" sz="1600" dirty="0">
                <a:solidFill>
                  <a:srgbClr val="002060"/>
                </a:solidFill>
                <a:latin typeface="Times New Roman" pitchFamily="18" charset="0"/>
                <a:cs typeface="Times New Roman" pitchFamily="18" charset="0"/>
              </a:rPr>
              <a:t>kiến thức về các loại đồ uống có cồn, không có cồn,cách bảo quản tính chất của mỗi loại, cách pha chế sao cho vừa bảo đảm yếu tố kỹ thuật vừa mang tính linh hoạt nghĩa là vừa bảo đảm yếu tố truyền thống vừa có sự cải tiến cho phù hợp nhất với khách hàng của quầy bar</a:t>
            </a:r>
            <a:r>
              <a:rPr lang="vi-VN" sz="1600" dirty="0" smtClean="0">
                <a:solidFill>
                  <a:srgbClr val="002060"/>
                </a:solidFill>
                <a:latin typeface="Times New Roman" pitchFamily="18" charset="0"/>
                <a:cs typeface="Times New Roman" pitchFamily="18" charset="0"/>
              </a:rPr>
              <a:t>.</a:t>
            </a:r>
            <a:endParaRPr lang="en-US" sz="1600" dirty="0" smtClean="0">
              <a:solidFill>
                <a:srgbClr val="002060"/>
              </a:solidFill>
              <a:latin typeface="Times New Roman" pitchFamily="18" charset="0"/>
              <a:cs typeface="Times New Roman" pitchFamily="18" charset="0"/>
            </a:endParaRPr>
          </a:p>
          <a:p>
            <a:pPr marL="457200" lvl="3" indent="-114300">
              <a:buFont typeface="Wingdings" pitchFamily="2" charset="2"/>
              <a:buChar char="§"/>
            </a:pPr>
            <a:r>
              <a:rPr lang="vi-VN" sz="1600" dirty="0" smtClean="0">
                <a:solidFill>
                  <a:srgbClr val="002060"/>
                </a:solidFill>
                <a:latin typeface="Times New Roman" pitchFamily="18" charset="0"/>
                <a:cs typeface="Times New Roman" pitchFamily="18" charset="0"/>
              </a:rPr>
              <a:t>Có </a:t>
            </a:r>
            <a:r>
              <a:rPr lang="vi-VN" sz="1600" dirty="0">
                <a:solidFill>
                  <a:srgbClr val="002060"/>
                </a:solidFill>
                <a:latin typeface="Times New Roman" pitchFamily="18" charset="0"/>
                <a:cs typeface="Times New Roman" pitchFamily="18" charset="0"/>
              </a:rPr>
              <a:t>kỹ năng pha chế thành thạo, biết tổ chức sắp xếp khoa học, giúp thuận tiện nhất cho quá trình pha chế và phục vụ </a:t>
            </a:r>
            <a:r>
              <a:rPr lang="vi-VN" sz="1600" dirty="0" smtClean="0">
                <a:solidFill>
                  <a:srgbClr val="002060"/>
                </a:solidFill>
                <a:latin typeface="Times New Roman" pitchFamily="18" charset="0"/>
                <a:cs typeface="Times New Roman" pitchFamily="18" charset="0"/>
              </a:rPr>
              <a:t>khách</a:t>
            </a:r>
            <a:r>
              <a:rPr lang="en-US" sz="1600" dirty="0" smtClean="0">
                <a:solidFill>
                  <a:srgbClr val="002060"/>
                </a:solidFill>
                <a:latin typeface="Times New Roman" pitchFamily="18" charset="0"/>
                <a:cs typeface="Times New Roman" pitchFamily="18" charset="0"/>
              </a:rPr>
              <a:t>.</a:t>
            </a:r>
          </a:p>
          <a:p>
            <a:pPr marL="457200" lvl="3" indent="-114300">
              <a:buFont typeface="Wingdings" pitchFamily="2" charset="2"/>
              <a:buChar char="§"/>
            </a:pPr>
            <a:r>
              <a:rPr lang="en-US" sz="1600" dirty="0" smtClean="0">
                <a:solidFill>
                  <a:srgbClr val="002060"/>
                </a:solidFill>
                <a:latin typeface="Times New Roman" pitchFamily="18" charset="0"/>
                <a:cs typeface="Times New Roman" pitchFamily="18" charset="0"/>
              </a:rPr>
              <a:t>B</a:t>
            </a:r>
            <a:r>
              <a:rPr lang="vi-VN" sz="1600" dirty="0" smtClean="0">
                <a:solidFill>
                  <a:srgbClr val="002060"/>
                </a:solidFill>
                <a:latin typeface="Times New Roman" pitchFamily="18" charset="0"/>
                <a:cs typeface="Times New Roman" pitchFamily="18" charset="0"/>
              </a:rPr>
              <a:t>iết </a:t>
            </a:r>
            <a:r>
              <a:rPr lang="vi-VN" sz="1600" dirty="0">
                <a:solidFill>
                  <a:srgbClr val="002060"/>
                </a:solidFill>
                <a:latin typeface="Times New Roman" pitchFamily="18" charset="0"/>
                <a:cs typeface="Times New Roman" pitchFamily="18" charset="0"/>
              </a:rPr>
              <a:t>lắng nghe và tôn trọng kiến thức chung của tập thể phải thƣờng xuyên đƣợc cập nhật có sự so sánh với các bước tiến hóa của nghề nghiệp</a:t>
            </a:r>
            <a:r>
              <a:rPr lang="vi-VN" sz="1600" dirty="0" smtClean="0">
                <a:solidFill>
                  <a:srgbClr val="002060"/>
                </a:solidFill>
                <a:latin typeface="Times New Roman" pitchFamily="18" charset="0"/>
                <a:cs typeface="Times New Roman" pitchFamily="18" charset="0"/>
              </a:rPr>
              <a:t>.</a:t>
            </a:r>
            <a:endParaRPr lang="en-US" sz="1600" dirty="0">
              <a:solidFill>
                <a:srgbClr val="002060"/>
              </a:solidFill>
              <a:latin typeface="Times New Roman" pitchFamily="18" charset="0"/>
              <a:cs typeface="Times New Roman" pitchFamily="18" charset="0"/>
            </a:endParaRPr>
          </a:p>
          <a:p>
            <a:pPr marL="285750" lvl="2" indent="-285750">
              <a:buFont typeface="Wingdings" pitchFamily="2" charset="2"/>
              <a:buChar char="q"/>
            </a:pPr>
            <a:r>
              <a:rPr lang="vi-VN" sz="1600" b="1" i="1" dirty="0" smtClean="0">
                <a:solidFill>
                  <a:srgbClr val="FF0000"/>
                </a:solidFill>
                <a:latin typeface="Times New Roman" pitchFamily="18" charset="0"/>
                <a:cs typeface="Times New Roman" pitchFamily="18" charset="0"/>
              </a:rPr>
              <a:t>Yêu </a:t>
            </a:r>
            <a:r>
              <a:rPr lang="vi-VN" sz="1600" b="1" i="1" dirty="0">
                <a:solidFill>
                  <a:srgbClr val="FF0000"/>
                </a:solidFill>
                <a:latin typeface="Times New Roman" pitchFamily="18" charset="0"/>
                <a:cs typeface="Times New Roman" pitchFamily="18" charset="0"/>
              </a:rPr>
              <a:t>cầu về kỹ năng giao </a:t>
            </a:r>
            <a:r>
              <a:rPr lang="vi-VN" sz="1600" b="1" i="1" dirty="0" smtClean="0">
                <a:solidFill>
                  <a:srgbClr val="FF0000"/>
                </a:solidFill>
                <a:latin typeface="Times New Roman" pitchFamily="18" charset="0"/>
                <a:cs typeface="Times New Roman" pitchFamily="18" charset="0"/>
              </a:rPr>
              <a:t>tiếp</a:t>
            </a:r>
            <a:r>
              <a:rPr lang="en-US" sz="1600" b="1" i="1" dirty="0" smtClean="0">
                <a:solidFill>
                  <a:srgbClr val="FF0000"/>
                </a:solidFill>
                <a:latin typeface="Times New Roman" pitchFamily="18" charset="0"/>
                <a:cs typeface="Times New Roman" pitchFamily="18" charset="0"/>
              </a:rPr>
              <a:t>: </a:t>
            </a:r>
            <a:r>
              <a:rPr lang="vi-VN" sz="1600" dirty="0">
                <a:solidFill>
                  <a:srgbClr val="002060"/>
                </a:solidFill>
                <a:latin typeface="Times New Roman" pitchFamily="18" charset="0"/>
                <a:cs typeface="Times New Roman" pitchFamily="18" charset="0"/>
              </a:rPr>
              <a:t>giao tiếp sẽ tạo thuận lợi trong thiết lập và củng cố các mối quan hệ tạo niềm tin cho khách cuối cùng là sự hài lòng tuyệt đối của khách hàng khi họ đến với chúng ta</a:t>
            </a:r>
            <a:r>
              <a:rPr lang="vi-VN" sz="1600" dirty="0" smtClean="0">
                <a:solidFill>
                  <a:srgbClr val="002060"/>
                </a:solidFill>
                <a:latin typeface="Times New Roman" pitchFamily="18" charset="0"/>
                <a:cs typeface="Times New Roman" pitchFamily="18" charset="0"/>
              </a:rPr>
              <a:t>.</a:t>
            </a:r>
            <a:endParaRPr lang="en-US" sz="1600" b="1" i="1" dirty="0" smtClean="0">
              <a:solidFill>
                <a:srgbClr val="FF0000"/>
              </a:solidFill>
              <a:latin typeface="Times New Roman" pitchFamily="18" charset="0"/>
              <a:cs typeface="Times New Roman" pitchFamily="18" charset="0"/>
            </a:endParaRPr>
          </a:p>
          <a:p>
            <a:pPr marL="285750" lvl="2" indent="-285750">
              <a:buFont typeface="Wingdings" pitchFamily="2" charset="2"/>
              <a:buChar char="q"/>
            </a:pPr>
            <a:r>
              <a:rPr lang="vi-VN" sz="1600" b="1" i="1" dirty="0" smtClean="0">
                <a:solidFill>
                  <a:srgbClr val="FF0000"/>
                </a:solidFill>
                <a:latin typeface="Times New Roman" pitchFamily="18" charset="0"/>
                <a:cs typeface="Times New Roman" pitchFamily="18" charset="0"/>
              </a:rPr>
              <a:t>Yêu </a:t>
            </a:r>
            <a:r>
              <a:rPr lang="vi-VN" sz="1600" b="1" i="1" dirty="0">
                <a:solidFill>
                  <a:srgbClr val="FF0000"/>
                </a:solidFill>
                <a:latin typeface="Times New Roman" pitchFamily="18" charset="0"/>
                <a:cs typeface="Times New Roman" pitchFamily="18" charset="0"/>
              </a:rPr>
              <a:t>cầu về đồng </a:t>
            </a:r>
            <a:r>
              <a:rPr lang="vi-VN" sz="1600" b="1" i="1" dirty="0" smtClean="0">
                <a:solidFill>
                  <a:srgbClr val="FF0000"/>
                </a:solidFill>
                <a:latin typeface="Times New Roman" pitchFamily="18" charset="0"/>
                <a:cs typeface="Times New Roman" pitchFamily="18" charset="0"/>
              </a:rPr>
              <a:t>phục</a:t>
            </a:r>
            <a:r>
              <a:rPr lang="en-US" sz="1600" b="1" i="1" dirty="0" smtClean="0">
                <a:solidFill>
                  <a:srgbClr val="FF0000"/>
                </a:solidFill>
                <a:latin typeface="Times New Roman" pitchFamily="18" charset="0"/>
                <a:cs typeface="Times New Roman" pitchFamily="18" charset="0"/>
              </a:rPr>
              <a:t> : </a:t>
            </a:r>
            <a:r>
              <a:rPr lang="vi-VN" sz="1600" dirty="0">
                <a:solidFill>
                  <a:srgbClr val="002060"/>
                </a:solidFill>
                <a:latin typeface="Times New Roman" pitchFamily="18" charset="0"/>
                <a:cs typeface="Times New Roman" pitchFamily="18" charset="0"/>
              </a:rPr>
              <a:t>ấn t</a:t>
            </a:r>
            <a:r>
              <a:rPr lang="en-US" sz="1600" dirty="0">
                <a:solidFill>
                  <a:srgbClr val="002060"/>
                </a:solidFill>
                <a:latin typeface="Times New Roman" pitchFamily="18" charset="0"/>
                <a:cs typeface="Times New Roman" pitchFamily="18" charset="0"/>
              </a:rPr>
              <a:t>ư</a:t>
            </a:r>
            <a:r>
              <a:rPr lang="vi-VN" sz="1600" dirty="0">
                <a:solidFill>
                  <a:srgbClr val="002060"/>
                </a:solidFill>
                <a:latin typeface="Times New Roman" pitchFamily="18" charset="0"/>
                <a:cs typeface="Times New Roman" pitchFamily="18" charset="0"/>
              </a:rPr>
              <a:t>ợng với khách hàng ngay từ cái nhìn đầu tiên thì các Bartender luôn </a:t>
            </a:r>
            <a:r>
              <a:rPr lang="vi-VN" sz="1600" dirty="0" smtClean="0">
                <a:solidFill>
                  <a:srgbClr val="002060"/>
                </a:solidFill>
                <a:latin typeface="Times New Roman" pitchFamily="18" charset="0"/>
                <a:cs typeface="Times New Roman" pitchFamily="18" charset="0"/>
              </a:rPr>
              <a:t>đ</a:t>
            </a:r>
            <a:r>
              <a:rPr lang="en-US" sz="1600" dirty="0">
                <a:solidFill>
                  <a:srgbClr val="002060"/>
                </a:solidFill>
                <a:latin typeface="Times New Roman" pitchFamily="18" charset="0"/>
                <a:cs typeface="Times New Roman" pitchFamily="18" charset="0"/>
              </a:rPr>
              <a:t>ư</a:t>
            </a:r>
            <a:r>
              <a:rPr lang="vi-VN" sz="1600" dirty="0" smtClean="0">
                <a:solidFill>
                  <a:srgbClr val="002060"/>
                </a:solidFill>
                <a:latin typeface="Times New Roman" pitchFamily="18" charset="0"/>
                <a:cs typeface="Times New Roman" pitchFamily="18" charset="0"/>
              </a:rPr>
              <a:t>ợc </a:t>
            </a:r>
            <a:r>
              <a:rPr lang="vi-VN" sz="1600" dirty="0">
                <a:solidFill>
                  <a:srgbClr val="002060"/>
                </a:solidFill>
                <a:latin typeface="Times New Roman" pitchFamily="18" charset="0"/>
                <a:cs typeface="Times New Roman" pitchFamily="18" charset="0"/>
              </a:rPr>
              <a:t>trang bị những bộ trang phục lịch thiệp, sang trọng, đúng tiểu chuẩn.</a:t>
            </a:r>
            <a:endParaRPr lang="en-US" sz="1600" dirty="0">
              <a:solidFill>
                <a:srgbClr val="002060"/>
              </a:solidFill>
              <a:latin typeface="Times New Roman" pitchFamily="18" charset="0"/>
              <a:cs typeface="Times New Roman" pitchFamily="18" charset="0"/>
            </a:endParaRPr>
          </a:p>
          <a:p>
            <a:pPr marL="285750" lvl="2" indent="-285750">
              <a:buFont typeface="Wingdings" pitchFamily="2" charset="2"/>
              <a:buChar char="q"/>
            </a:pPr>
            <a:endParaRPr lang="en-US" sz="1600" b="1" i="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50185787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6" name="Slide Number Placeholder 5"/>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34</a:t>
            </a:fld>
            <a:endParaRPr lang="en"/>
          </a:p>
        </p:txBody>
      </p:sp>
    </p:spTree>
    <p:extLst>
      <p:ext uri="{BB962C8B-B14F-4D97-AF65-F5344CB8AC3E}">
        <p14:creationId xmlns:p14="http://schemas.microsoft.com/office/powerpoint/2010/main" val="195599233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79"/>
        <p:cNvGrpSpPr/>
        <p:nvPr/>
      </p:nvGrpSpPr>
      <p:grpSpPr>
        <a:xfrm>
          <a:off x="0" y="0"/>
          <a:ext cx="0" cy="0"/>
          <a:chOff x="0" y="0"/>
          <a:chExt cx="0" cy="0"/>
        </a:xfrm>
      </p:grpSpPr>
      <p:sp>
        <p:nvSpPr>
          <p:cNvPr id="281" name="Google Shape;281;p23"/>
          <p:cNvSpPr txBox="1">
            <a:spLocks noGrp="1"/>
          </p:cNvSpPr>
          <p:nvPr>
            <p:ph type="sldNum" idx="12"/>
          </p:nvPr>
        </p:nvSpPr>
        <p:spPr>
          <a:xfrm>
            <a:off x="4337100" y="4751625"/>
            <a:ext cx="469800" cy="391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35</a:t>
            </a:fld>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475"/>
        <p:cNvGrpSpPr/>
        <p:nvPr/>
      </p:nvGrpSpPr>
      <p:grpSpPr>
        <a:xfrm>
          <a:off x="0" y="0"/>
          <a:ext cx="0" cy="0"/>
          <a:chOff x="0" y="0"/>
          <a:chExt cx="0" cy="0"/>
        </a:xfrm>
      </p:grpSpPr>
      <p:pic>
        <p:nvPicPr>
          <p:cNvPr id="5122" name="Picture 2" descr="Chia sẻ 78+ về hình nền powerpoint thank you for listenin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438150"/>
            <a:ext cx="8096250" cy="434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Puck template">
  <a:themeElements>
    <a:clrScheme name="Custom 347">
      <a:dk1>
        <a:srgbClr val="212A2E"/>
      </a:dk1>
      <a:lt1>
        <a:srgbClr val="FFFFFF"/>
      </a:lt1>
      <a:dk2>
        <a:srgbClr val="617A86"/>
      </a:dk2>
      <a:lt2>
        <a:srgbClr val="A1BECC"/>
      </a:lt2>
      <a:accent1>
        <a:srgbClr val="00D1C6"/>
      </a:accent1>
      <a:accent2>
        <a:srgbClr val="00ACC3"/>
      </a:accent2>
      <a:accent3>
        <a:srgbClr val="BBCD00"/>
      </a:accent3>
      <a:accent4>
        <a:srgbClr val="65BB48"/>
      </a:accent4>
      <a:accent5>
        <a:srgbClr val="F8BB00"/>
      </a:accent5>
      <a:accent6>
        <a:srgbClr val="EF6222"/>
      </a:accent6>
      <a:hlink>
        <a:srgbClr val="617A86"/>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2002</TotalTime>
  <Words>3568</Words>
  <Application>Microsoft Office PowerPoint</Application>
  <PresentationFormat>On-screen Show (16:9)</PresentationFormat>
  <Paragraphs>331</Paragraphs>
  <Slides>36</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Varela Round</vt:lpstr>
      <vt:lpstr>Calibri</vt:lpstr>
      <vt:lpstr>Calibri Light</vt:lpstr>
      <vt:lpstr>Times New Roman</vt:lpstr>
      <vt:lpstr>Wingdings</vt:lpstr>
      <vt:lpstr>Nixie One</vt:lpstr>
      <vt:lpstr>Puck template</vt:lpstr>
      <vt:lpstr>NGHIỆP VỤ PHA CHẾ THỨC UỐNG</vt:lpstr>
      <vt:lpstr>Mục tiêu môn học </vt:lpstr>
      <vt:lpstr>PowerPoint Presentation</vt:lpstr>
      <vt:lpstr>PowerPoint Presentation</vt:lpstr>
      <vt:lpstr>PowerPoint Presentation</vt:lpstr>
      <vt:lpstr>Phương pháp dạy và học</vt:lpstr>
      <vt:lpstr>PowerPoint Presentation</vt:lpstr>
      <vt:lpstr>PowerPoint Presentation</vt:lpstr>
      <vt:lpstr>PowerPoint Presentation</vt:lpstr>
      <vt:lpstr>Chương 1: Tổng quan về quầy bar</vt:lpstr>
      <vt:lpstr>Nội dung chương:</vt:lpstr>
      <vt:lpstr>1. Khái niệm về quầy bar</vt:lpstr>
      <vt:lpstr>2. Nguồn gốc, xuất xứ  phục vụ bar</vt:lpstr>
      <vt:lpstr>3. Đặc điểm chung về kiến trúc &amp; nội thất  quầy bar 3.1. Đặc điểm về kiến trúc</vt:lpstr>
      <vt:lpstr>PowerPoint Presentation</vt:lpstr>
      <vt:lpstr>PowerPoint Presentation</vt:lpstr>
      <vt:lpstr>3.2. Đặc điểm về trang trí nội thất</vt:lpstr>
      <vt:lpstr>Đặc Trưng các loại hình Bar </vt:lpstr>
      <vt:lpstr>PowerPoint Presentation</vt:lpstr>
      <vt:lpstr>PowerPoint Presentation</vt:lpstr>
      <vt:lpstr>PowerPoint Presentation</vt:lpstr>
      <vt:lpstr>PowerPoint Presentation</vt:lpstr>
      <vt:lpstr>PowerPoint Presentation</vt:lpstr>
      <vt:lpstr>PowerPoint Presentation</vt:lpstr>
      <vt:lpstr>5. Đơn vị đo lường trong pha chế</vt:lpstr>
      <vt:lpstr>PowerPoint Presentation</vt:lpstr>
      <vt:lpstr>PowerPoint Presentation</vt:lpstr>
      <vt:lpstr>PowerPoint Presentation</vt:lpstr>
      <vt:lpstr>Nhiệm vụ của các chức danh</vt:lpstr>
      <vt:lpstr>NGƯỜI TRƯỞNG CA:</vt:lpstr>
      <vt:lpstr>NGƯỜI PHỤ TRÁCH QUẦY BAR:</vt:lpstr>
      <vt:lpstr>PowerPoint Presentation</vt:lpstr>
      <vt:lpstr>Các yêu cầu đối với nhân viên pha chế và phục vụ đồ uống</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NGHIỆP VỤ PHA CHẾ THỨC UỐNG</dc:title>
  <dc:creator>DELL</dc:creator>
  <cp:lastModifiedBy>DELL</cp:lastModifiedBy>
  <cp:revision>58</cp:revision>
  <dcterms:modified xsi:type="dcterms:W3CDTF">2023-09-01T14:06:51Z</dcterms:modified>
</cp:coreProperties>
</file>