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69" r:id="rId4"/>
    <p:sldId id="270" r:id="rId5"/>
    <p:sldId id="259" r:id="rId6"/>
    <p:sldId id="271" r:id="rId7"/>
    <p:sldId id="272" r:id="rId8"/>
    <p:sldId id="285" r:id="rId9"/>
    <p:sldId id="273" r:id="rId10"/>
    <p:sldId id="274" r:id="rId11"/>
    <p:sldId id="275" r:id="rId12"/>
    <p:sldId id="276" r:id="rId13"/>
    <p:sldId id="286" r:id="rId14"/>
    <p:sldId id="277" r:id="rId15"/>
    <p:sldId id="278" r:id="rId16"/>
    <p:sldId id="279" r:id="rId17"/>
    <p:sldId id="280" r:id="rId18"/>
    <p:sldId id="287" r:id="rId19"/>
    <p:sldId id="288" r:id="rId20"/>
    <p:sldId id="289" r:id="rId21"/>
    <p:sldId id="268" r:id="rId22"/>
  </p:sldIdLst>
  <p:sldSz cx="18288000" cy="10287000"/>
  <p:notesSz cx="6858000" cy="9144000"/>
  <p:embeddedFontLst>
    <p:embeddedFont>
      <p:font typeface="SimSun" panose="02010600030101010101" pitchFamily="2" charset="-122"/>
      <p:regular r:id="rId23"/>
    </p:embeddedFont>
    <p:embeddedFont>
      <p:font typeface="Public Sans" panose="020B0604020202020204" charset="0"/>
      <p:regular r:id="rId24"/>
    </p:embeddedFont>
    <p:embeddedFont>
      <p:font typeface="SimSun" panose="02010600030101010101" pitchFamily="2" charset="-122"/>
      <p:regular r:id="rId23"/>
    </p:embeddedFont>
    <p:embeddedFont>
      <p:font typeface="Calibri" panose="020F0502020204030204" pitchFamily="34" charset="0"/>
      <p:regular r:id="rId25"/>
      <p:bold r:id="rId26"/>
      <p:italic r:id="rId27"/>
      <p:bold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9052"/>
    <a:srgbClr val="F29B4C"/>
    <a:srgbClr val="ED8551"/>
    <a:srgbClr val="F2834C"/>
    <a:srgbClr val="ED7651"/>
    <a:srgbClr val="FF33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28" d="100"/>
          <a:sy n="28" d="100"/>
        </p:scale>
        <p:origin x="966"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5.fntdata"/><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09504C-66B2-4C6A-9626-3BCAECEBA22F}" type="doc">
      <dgm:prSet loTypeId="urn:microsoft.com/office/officeart/2005/8/layout/chevron2" loCatId="list" qsTypeId="urn:microsoft.com/office/officeart/2005/8/quickstyle/simple5" qsCatId="simple" csTypeId="urn:microsoft.com/office/officeart/2005/8/colors/colorful2" csCatId="colorful" phldr="1"/>
      <dgm:spPr/>
      <dgm:t>
        <a:bodyPr/>
        <a:lstStyle/>
        <a:p>
          <a:endParaRPr lang="en-US"/>
        </a:p>
      </dgm:t>
    </dgm:pt>
    <dgm:pt modelId="{BB245A89-2783-4A30-AEA0-A65017480701}">
      <dgm:prSet phldrT="[Text]"/>
      <dgm:spPr/>
      <dgm:t>
        <a:bodyPr/>
        <a:lstStyle/>
        <a:p>
          <a:r>
            <a:rPr lang="en-US" dirty="0" smtClean="0">
              <a:latin typeface="Times New Roman" panose="02020603050405020304" pitchFamily="18" charset="0"/>
              <a:cs typeface="Times New Roman" panose="02020603050405020304" pitchFamily="18" charset="0"/>
            </a:rPr>
            <a:t>1</a:t>
          </a:r>
          <a:endParaRPr lang="en-US" dirty="0">
            <a:latin typeface="Times New Roman" panose="02020603050405020304" pitchFamily="18" charset="0"/>
            <a:cs typeface="Times New Roman" panose="02020603050405020304" pitchFamily="18" charset="0"/>
          </a:endParaRPr>
        </a:p>
      </dgm:t>
    </dgm:pt>
    <dgm:pt modelId="{5C3770BA-1C85-4A22-B0B3-1F6EE87FE2E9}" type="parTrans" cxnId="{E054610E-2D91-442C-A378-CB573279DA1A}">
      <dgm:prSet/>
      <dgm:spPr/>
      <dgm:t>
        <a:bodyPr/>
        <a:lstStyle/>
        <a:p>
          <a:endParaRPr lang="en-US"/>
        </a:p>
      </dgm:t>
    </dgm:pt>
    <dgm:pt modelId="{03382CC8-57D9-450A-9944-39E890B5E369}" type="sibTrans" cxnId="{E054610E-2D91-442C-A378-CB573279DA1A}">
      <dgm:prSet/>
      <dgm:spPr/>
      <dgm:t>
        <a:bodyPr/>
        <a:lstStyle/>
        <a:p>
          <a:endParaRPr lang="en-US"/>
        </a:p>
      </dgm:t>
    </dgm:pt>
    <dgm:pt modelId="{A72A744E-2347-4382-B89A-2EF7ECC86853}">
      <dgm:prSet phldrT="[Text]"/>
      <dgm:spPr/>
      <dgm:t>
        <a:bodyPr/>
        <a:lstStyle/>
        <a:p>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Khái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niệm</a:t>
          </a:r>
          <a:endParaRPr lang="en-US" dirty="0">
            <a:latin typeface="Times New Roman" panose="02020603050405020304" pitchFamily="18" charset="0"/>
            <a:cs typeface="Times New Roman" panose="02020603050405020304" pitchFamily="18" charset="0"/>
          </a:endParaRPr>
        </a:p>
      </dgm:t>
    </dgm:pt>
    <dgm:pt modelId="{A02FA5E0-E539-4415-A122-07C7B2122448}" type="parTrans" cxnId="{2C3E50EF-3EB0-4E76-9662-DB9AA62053FC}">
      <dgm:prSet/>
      <dgm:spPr/>
      <dgm:t>
        <a:bodyPr/>
        <a:lstStyle/>
        <a:p>
          <a:endParaRPr lang="en-US"/>
        </a:p>
      </dgm:t>
    </dgm:pt>
    <dgm:pt modelId="{9ADDECD0-BF9F-47EA-A3F2-49374748C4E8}" type="sibTrans" cxnId="{2C3E50EF-3EB0-4E76-9662-DB9AA62053FC}">
      <dgm:prSet/>
      <dgm:spPr/>
      <dgm:t>
        <a:bodyPr/>
        <a:lstStyle/>
        <a:p>
          <a:endParaRPr lang="en-US"/>
        </a:p>
      </dgm:t>
    </dgm:pt>
    <dgm:pt modelId="{864DF878-8C71-4C0F-8DFB-7CBC64D7345E}">
      <dgm:prSet phldrT="[Text]"/>
      <dgm:spPr/>
      <dgm:t>
        <a:bodyPr/>
        <a:lstStyle/>
        <a:p>
          <a:r>
            <a:rPr lang="en-US" dirty="0" smtClean="0">
              <a:latin typeface="Times New Roman" panose="02020603050405020304" pitchFamily="18" charset="0"/>
              <a:cs typeface="Times New Roman" panose="02020603050405020304" pitchFamily="18" charset="0"/>
            </a:rPr>
            <a:t>2</a:t>
          </a:r>
          <a:endParaRPr lang="en-US" dirty="0">
            <a:latin typeface="Times New Roman" panose="02020603050405020304" pitchFamily="18" charset="0"/>
            <a:cs typeface="Times New Roman" panose="02020603050405020304" pitchFamily="18" charset="0"/>
          </a:endParaRPr>
        </a:p>
      </dgm:t>
    </dgm:pt>
    <dgm:pt modelId="{80E3186B-22A0-40B4-99D6-668F320406B8}" type="parTrans" cxnId="{8FCCC710-7D6D-4312-B1C0-EE90401FA6B5}">
      <dgm:prSet/>
      <dgm:spPr/>
      <dgm:t>
        <a:bodyPr/>
        <a:lstStyle/>
        <a:p>
          <a:endParaRPr lang="en-US"/>
        </a:p>
      </dgm:t>
    </dgm:pt>
    <dgm:pt modelId="{0BC44CCC-B39B-4166-8C01-ACA829B76865}" type="sibTrans" cxnId="{8FCCC710-7D6D-4312-B1C0-EE90401FA6B5}">
      <dgm:prSet/>
      <dgm:spPr/>
      <dgm:t>
        <a:bodyPr/>
        <a:lstStyle/>
        <a:p>
          <a:endParaRPr lang="en-US"/>
        </a:p>
      </dgm:t>
    </dgm:pt>
    <dgm:pt modelId="{C449E624-E8A1-46F9-8AF1-DF475044C728}">
      <dgm:prSet phldrT="[Text]"/>
      <dgm:spPr/>
      <dgm:t>
        <a:bodyPr/>
        <a:lstStyle/>
        <a:p>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loại</a:t>
          </a:r>
          <a:endParaRPr lang="en-US" dirty="0">
            <a:latin typeface="Times New Roman" panose="02020603050405020304" pitchFamily="18" charset="0"/>
            <a:cs typeface="Times New Roman" panose="02020603050405020304" pitchFamily="18" charset="0"/>
          </a:endParaRPr>
        </a:p>
      </dgm:t>
    </dgm:pt>
    <dgm:pt modelId="{89370571-FB8E-42D9-816B-2071FBFBD842}" type="parTrans" cxnId="{904CAFB2-51E1-4731-A6A1-90C1EE0C714F}">
      <dgm:prSet/>
      <dgm:spPr/>
      <dgm:t>
        <a:bodyPr/>
        <a:lstStyle/>
        <a:p>
          <a:endParaRPr lang="en-US"/>
        </a:p>
      </dgm:t>
    </dgm:pt>
    <dgm:pt modelId="{D3B0FA63-BC3D-44CE-A5C3-32BFC675E672}" type="sibTrans" cxnId="{904CAFB2-51E1-4731-A6A1-90C1EE0C714F}">
      <dgm:prSet/>
      <dgm:spPr/>
      <dgm:t>
        <a:bodyPr/>
        <a:lstStyle/>
        <a:p>
          <a:endParaRPr lang="en-US"/>
        </a:p>
      </dgm:t>
    </dgm:pt>
    <dgm:pt modelId="{56284EF5-03EE-4E15-8963-3DA150E78AD0}" type="pres">
      <dgm:prSet presAssocID="{9909504C-66B2-4C6A-9626-3BCAECEBA22F}" presName="linearFlow" presStyleCnt="0">
        <dgm:presLayoutVars>
          <dgm:dir/>
          <dgm:animLvl val="lvl"/>
          <dgm:resizeHandles val="exact"/>
        </dgm:presLayoutVars>
      </dgm:prSet>
      <dgm:spPr/>
      <dgm:t>
        <a:bodyPr/>
        <a:lstStyle/>
        <a:p>
          <a:endParaRPr lang="en-US"/>
        </a:p>
      </dgm:t>
    </dgm:pt>
    <dgm:pt modelId="{EBE826B6-8A30-4B27-9502-98D438D26512}" type="pres">
      <dgm:prSet presAssocID="{BB245A89-2783-4A30-AEA0-A65017480701}" presName="composite" presStyleCnt="0"/>
      <dgm:spPr/>
    </dgm:pt>
    <dgm:pt modelId="{DC2C30ED-CD72-4351-B7FD-285D6A91B08E}" type="pres">
      <dgm:prSet presAssocID="{BB245A89-2783-4A30-AEA0-A65017480701}" presName="parentText" presStyleLbl="alignNode1" presStyleIdx="0" presStyleCnt="2">
        <dgm:presLayoutVars>
          <dgm:chMax val="1"/>
          <dgm:bulletEnabled val="1"/>
        </dgm:presLayoutVars>
      </dgm:prSet>
      <dgm:spPr/>
      <dgm:t>
        <a:bodyPr/>
        <a:lstStyle/>
        <a:p>
          <a:endParaRPr lang="en-US"/>
        </a:p>
      </dgm:t>
    </dgm:pt>
    <dgm:pt modelId="{7BF8C8A6-3A0E-42AD-BB11-008B1F36881B}" type="pres">
      <dgm:prSet presAssocID="{BB245A89-2783-4A30-AEA0-A65017480701}" presName="descendantText" presStyleLbl="alignAcc1" presStyleIdx="0" presStyleCnt="2">
        <dgm:presLayoutVars>
          <dgm:bulletEnabled val="1"/>
        </dgm:presLayoutVars>
      </dgm:prSet>
      <dgm:spPr/>
      <dgm:t>
        <a:bodyPr/>
        <a:lstStyle/>
        <a:p>
          <a:endParaRPr lang="en-US"/>
        </a:p>
      </dgm:t>
    </dgm:pt>
    <dgm:pt modelId="{294F5A95-50DA-48B9-A0BD-30AC30B4040F}" type="pres">
      <dgm:prSet presAssocID="{03382CC8-57D9-450A-9944-39E890B5E369}" presName="sp" presStyleCnt="0"/>
      <dgm:spPr/>
    </dgm:pt>
    <dgm:pt modelId="{105A1A27-44DD-4BA2-B77F-DED54963FC6B}" type="pres">
      <dgm:prSet presAssocID="{864DF878-8C71-4C0F-8DFB-7CBC64D7345E}" presName="composite" presStyleCnt="0"/>
      <dgm:spPr/>
    </dgm:pt>
    <dgm:pt modelId="{955EDD2D-36CB-41E9-ABE0-25029D190470}" type="pres">
      <dgm:prSet presAssocID="{864DF878-8C71-4C0F-8DFB-7CBC64D7345E}" presName="parentText" presStyleLbl="alignNode1" presStyleIdx="1" presStyleCnt="2">
        <dgm:presLayoutVars>
          <dgm:chMax val="1"/>
          <dgm:bulletEnabled val="1"/>
        </dgm:presLayoutVars>
      </dgm:prSet>
      <dgm:spPr/>
      <dgm:t>
        <a:bodyPr/>
        <a:lstStyle/>
        <a:p>
          <a:endParaRPr lang="en-US"/>
        </a:p>
      </dgm:t>
    </dgm:pt>
    <dgm:pt modelId="{6A938CA2-3997-475C-9860-1238BEB1BA86}" type="pres">
      <dgm:prSet presAssocID="{864DF878-8C71-4C0F-8DFB-7CBC64D7345E}" presName="descendantText" presStyleLbl="alignAcc1" presStyleIdx="1" presStyleCnt="2">
        <dgm:presLayoutVars>
          <dgm:bulletEnabled val="1"/>
        </dgm:presLayoutVars>
      </dgm:prSet>
      <dgm:spPr/>
      <dgm:t>
        <a:bodyPr/>
        <a:lstStyle/>
        <a:p>
          <a:endParaRPr lang="en-US"/>
        </a:p>
      </dgm:t>
    </dgm:pt>
  </dgm:ptLst>
  <dgm:cxnLst>
    <dgm:cxn modelId="{E054610E-2D91-442C-A378-CB573279DA1A}" srcId="{9909504C-66B2-4C6A-9626-3BCAECEBA22F}" destId="{BB245A89-2783-4A30-AEA0-A65017480701}" srcOrd="0" destOrd="0" parTransId="{5C3770BA-1C85-4A22-B0B3-1F6EE87FE2E9}" sibTransId="{03382CC8-57D9-450A-9944-39E890B5E369}"/>
    <dgm:cxn modelId="{028A7555-9F7C-45AA-B40E-F6D6BB44693E}" type="presOf" srcId="{BB245A89-2783-4A30-AEA0-A65017480701}" destId="{DC2C30ED-CD72-4351-B7FD-285D6A91B08E}" srcOrd="0" destOrd="0" presId="urn:microsoft.com/office/officeart/2005/8/layout/chevron2"/>
    <dgm:cxn modelId="{7D452020-1149-4093-A724-7B883180778C}" type="presOf" srcId="{9909504C-66B2-4C6A-9626-3BCAECEBA22F}" destId="{56284EF5-03EE-4E15-8963-3DA150E78AD0}" srcOrd="0" destOrd="0" presId="urn:microsoft.com/office/officeart/2005/8/layout/chevron2"/>
    <dgm:cxn modelId="{8FCCC710-7D6D-4312-B1C0-EE90401FA6B5}" srcId="{9909504C-66B2-4C6A-9626-3BCAECEBA22F}" destId="{864DF878-8C71-4C0F-8DFB-7CBC64D7345E}" srcOrd="1" destOrd="0" parTransId="{80E3186B-22A0-40B4-99D6-668F320406B8}" sibTransId="{0BC44CCC-B39B-4166-8C01-ACA829B76865}"/>
    <dgm:cxn modelId="{904CAFB2-51E1-4731-A6A1-90C1EE0C714F}" srcId="{864DF878-8C71-4C0F-8DFB-7CBC64D7345E}" destId="{C449E624-E8A1-46F9-8AF1-DF475044C728}" srcOrd="0" destOrd="0" parTransId="{89370571-FB8E-42D9-816B-2071FBFBD842}" sibTransId="{D3B0FA63-BC3D-44CE-A5C3-32BFC675E672}"/>
    <dgm:cxn modelId="{DA364245-3EDB-49EC-8B5A-84E3B00E9CD4}" type="presOf" srcId="{864DF878-8C71-4C0F-8DFB-7CBC64D7345E}" destId="{955EDD2D-36CB-41E9-ABE0-25029D190470}" srcOrd="0" destOrd="0" presId="urn:microsoft.com/office/officeart/2005/8/layout/chevron2"/>
    <dgm:cxn modelId="{2C3E50EF-3EB0-4E76-9662-DB9AA62053FC}" srcId="{BB245A89-2783-4A30-AEA0-A65017480701}" destId="{A72A744E-2347-4382-B89A-2EF7ECC86853}" srcOrd="0" destOrd="0" parTransId="{A02FA5E0-E539-4415-A122-07C7B2122448}" sibTransId="{9ADDECD0-BF9F-47EA-A3F2-49374748C4E8}"/>
    <dgm:cxn modelId="{6B803BAD-7E48-4825-97E5-8C9083D25CEC}" type="presOf" srcId="{A72A744E-2347-4382-B89A-2EF7ECC86853}" destId="{7BF8C8A6-3A0E-42AD-BB11-008B1F36881B}" srcOrd="0" destOrd="0" presId="urn:microsoft.com/office/officeart/2005/8/layout/chevron2"/>
    <dgm:cxn modelId="{E840FBCB-3D1F-461A-8282-7416A6F2B7AC}" type="presOf" srcId="{C449E624-E8A1-46F9-8AF1-DF475044C728}" destId="{6A938CA2-3997-475C-9860-1238BEB1BA86}" srcOrd="0" destOrd="0" presId="urn:microsoft.com/office/officeart/2005/8/layout/chevron2"/>
    <dgm:cxn modelId="{2A4EAB64-7E41-4F51-B2EE-5AB5CABB3373}" type="presParOf" srcId="{56284EF5-03EE-4E15-8963-3DA150E78AD0}" destId="{EBE826B6-8A30-4B27-9502-98D438D26512}" srcOrd="0" destOrd="0" presId="urn:microsoft.com/office/officeart/2005/8/layout/chevron2"/>
    <dgm:cxn modelId="{5A82F7D9-5779-4F0D-8564-D3279B8F5288}" type="presParOf" srcId="{EBE826B6-8A30-4B27-9502-98D438D26512}" destId="{DC2C30ED-CD72-4351-B7FD-285D6A91B08E}" srcOrd="0" destOrd="0" presId="urn:microsoft.com/office/officeart/2005/8/layout/chevron2"/>
    <dgm:cxn modelId="{6511D94C-4504-4944-A3A5-312C5783E2F3}" type="presParOf" srcId="{EBE826B6-8A30-4B27-9502-98D438D26512}" destId="{7BF8C8A6-3A0E-42AD-BB11-008B1F36881B}" srcOrd="1" destOrd="0" presId="urn:microsoft.com/office/officeart/2005/8/layout/chevron2"/>
    <dgm:cxn modelId="{143BCF42-5964-4096-B227-0366D495CB74}" type="presParOf" srcId="{56284EF5-03EE-4E15-8963-3DA150E78AD0}" destId="{294F5A95-50DA-48B9-A0BD-30AC30B4040F}" srcOrd="1" destOrd="0" presId="urn:microsoft.com/office/officeart/2005/8/layout/chevron2"/>
    <dgm:cxn modelId="{E6F9D0DE-8D94-430A-A501-B0D3D3A66810}" type="presParOf" srcId="{56284EF5-03EE-4E15-8963-3DA150E78AD0}" destId="{105A1A27-44DD-4BA2-B77F-DED54963FC6B}" srcOrd="2" destOrd="0" presId="urn:microsoft.com/office/officeart/2005/8/layout/chevron2"/>
    <dgm:cxn modelId="{48499742-987C-49C8-A96F-C311B5BD4E74}" type="presParOf" srcId="{105A1A27-44DD-4BA2-B77F-DED54963FC6B}" destId="{955EDD2D-36CB-41E9-ABE0-25029D190470}" srcOrd="0" destOrd="0" presId="urn:microsoft.com/office/officeart/2005/8/layout/chevron2"/>
    <dgm:cxn modelId="{3823FCC4-2292-4668-B3BF-EE57F860B133}" type="presParOf" srcId="{105A1A27-44DD-4BA2-B77F-DED54963FC6B}" destId="{6A938CA2-3997-475C-9860-1238BEB1BA86}"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2C30ED-CD72-4351-B7FD-285D6A91B08E}">
      <dsp:nvSpPr>
        <dsp:cNvPr id="0" name=""/>
        <dsp:cNvSpPr/>
      </dsp:nvSpPr>
      <dsp:spPr>
        <a:xfrm rot="5400000">
          <a:off x="-559121" y="564636"/>
          <a:ext cx="3727474" cy="2609232"/>
        </a:xfrm>
        <a:prstGeom prst="chevr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41275" tIns="41275" rIns="41275" bIns="41275" numCol="1" spcCol="1270" anchor="ctr" anchorCtr="0">
          <a:noAutofit/>
        </a:bodyPr>
        <a:lstStyle/>
        <a:p>
          <a:pPr lvl="0" algn="ctr" defTabSz="2889250">
            <a:lnSpc>
              <a:spcPct val="90000"/>
            </a:lnSpc>
            <a:spcBef>
              <a:spcPct val="0"/>
            </a:spcBef>
            <a:spcAft>
              <a:spcPct val="35000"/>
            </a:spcAft>
          </a:pPr>
          <a:r>
            <a:rPr lang="en-US" sz="6500" kern="1200" dirty="0" smtClean="0">
              <a:latin typeface="Times New Roman" panose="02020603050405020304" pitchFamily="18" charset="0"/>
              <a:cs typeface="Times New Roman" panose="02020603050405020304" pitchFamily="18" charset="0"/>
            </a:rPr>
            <a:t>1</a:t>
          </a:r>
          <a:endParaRPr lang="en-US" sz="6500" kern="1200" dirty="0">
            <a:latin typeface="Times New Roman" panose="02020603050405020304" pitchFamily="18" charset="0"/>
            <a:cs typeface="Times New Roman" panose="02020603050405020304" pitchFamily="18" charset="0"/>
          </a:endParaRPr>
        </a:p>
      </dsp:txBody>
      <dsp:txXfrm rot="-5400000">
        <a:off x="0" y="1310131"/>
        <a:ext cx="2609232" cy="1118242"/>
      </dsp:txXfrm>
    </dsp:sp>
    <dsp:sp modelId="{7BF8C8A6-3A0E-42AD-BB11-008B1F36881B}">
      <dsp:nvSpPr>
        <dsp:cNvPr id="0" name=""/>
        <dsp:cNvSpPr/>
      </dsp:nvSpPr>
      <dsp:spPr>
        <a:xfrm rot="5400000">
          <a:off x="6532086" y="-3917339"/>
          <a:ext cx="2422858" cy="10268567"/>
        </a:xfrm>
        <a:prstGeom prst="round2Same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462280" tIns="41275" rIns="41275" bIns="41275" numCol="1" spcCol="1270" anchor="ctr" anchorCtr="0">
          <a:noAutofit/>
        </a:bodyPr>
        <a:lstStyle/>
        <a:p>
          <a:pPr marL="285750" lvl="1" indent="-285750" algn="l" defTabSz="2889250">
            <a:lnSpc>
              <a:spcPct val="90000"/>
            </a:lnSpc>
            <a:spcBef>
              <a:spcPct val="0"/>
            </a:spcBef>
            <a:spcAft>
              <a:spcPct val="15000"/>
            </a:spcAft>
            <a:buChar char="••"/>
          </a:pPr>
          <a:r>
            <a:rPr lang="en-US" sz="6500" kern="1200" dirty="0" smtClean="0">
              <a:latin typeface="Times New Roman" panose="02020603050405020304" pitchFamily="18" charset="0"/>
              <a:cs typeface="Times New Roman" panose="02020603050405020304" pitchFamily="18" charset="0"/>
            </a:rPr>
            <a:t> </a:t>
          </a:r>
          <a:r>
            <a:rPr lang="en-US" sz="6500" kern="1200" dirty="0" err="1" smtClean="0">
              <a:latin typeface="Times New Roman" panose="02020603050405020304" pitchFamily="18" charset="0"/>
              <a:cs typeface="Times New Roman" panose="02020603050405020304" pitchFamily="18" charset="0"/>
            </a:rPr>
            <a:t>Khái</a:t>
          </a:r>
          <a:r>
            <a:rPr lang="en-US" sz="6500" kern="1200" dirty="0" smtClean="0">
              <a:latin typeface="Times New Roman" panose="02020603050405020304" pitchFamily="18" charset="0"/>
              <a:cs typeface="Times New Roman" panose="02020603050405020304" pitchFamily="18" charset="0"/>
            </a:rPr>
            <a:t> </a:t>
          </a:r>
          <a:r>
            <a:rPr lang="en-US" sz="6500" kern="1200" dirty="0" err="1" smtClean="0">
              <a:latin typeface="Times New Roman" panose="02020603050405020304" pitchFamily="18" charset="0"/>
              <a:cs typeface="Times New Roman" panose="02020603050405020304" pitchFamily="18" charset="0"/>
            </a:rPr>
            <a:t>niệm</a:t>
          </a:r>
          <a:endParaRPr lang="en-US" sz="6500" kern="1200" dirty="0">
            <a:latin typeface="Times New Roman" panose="02020603050405020304" pitchFamily="18" charset="0"/>
            <a:cs typeface="Times New Roman" panose="02020603050405020304" pitchFamily="18" charset="0"/>
          </a:endParaRPr>
        </a:p>
      </dsp:txBody>
      <dsp:txXfrm rot="-5400000">
        <a:off x="2609232" y="123789"/>
        <a:ext cx="10150293" cy="2186310"/>
      </dsp:txXfrm>
    </dsp:sp>
    <dsp:sp modelId="{955EDD2D-36CB-41E9-ABE0-25029D190470}">
      <dsp:nvSpPr>
        <dsp:cNvPr id="0" name=""/>
        <dsp:cNvSpPr/>
      </dsp:nvSpPr>
      <dsp:spPr>
        <a:xfrm rot="5400000">
          <a:off x="-559121" y="4014331"/>
          <a:ext cx="3727474" cy="2609232"/>
        </a:xfrm>
        <a:prstGeom prst="chevron">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w="9525" cap="flat" cmpd="sng" algn="ctr">
          <a:solidFill>
            <a:schemeClr val="accent2">
              <a:hueOff val="4681519"/>
              <a:satOff val="-5839"/>
              <a:lumOff val="1373"/>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41275" tIns="41275" rIns="41275" bIns="41275" numCol="1" spcCol="1270" anchor="ctr" anchorCtr="0">
          <a:noAutofit/>
        </a:bodyPr>
        <a:lstStyle/>
        <a:p>
          <a:pPr lvl="0" algn="ctr" defTabSz="2889250">
            <a:lnSpc>
              <a:spcPct val="90000"/>
            </a:lnSpc>
            <a:spcBef>
              <a:spcPct val="0"/>
            </a:spcBef>
            <a:spcAft>
              <a:spcPct val="35000"/>
            </a:spcAft>
          </a:pPr>
          <a:r>
            <a:rPr lang="en-US" sz="6500" kern="1200" dirty="0" smtClean="0">
              <a:latin typeface="Times New Roman" panose="02020603050405020304" pitchFamily="18" charset="0"/>
              <a:cs typeface="Times New Roman" panose="02020603050405020304" pitchFamily="18" charset="0"/>
            </a:rPr>
            <a:t>2</a:t>
          </a:r>
          <a:endParaRPr lang="en-US" sz="6500" kern="1200" dirty="0">
            <a:latin typeface="Times New Roman" panose="02020603050405020304" pitchFamily="18" charset="0"/>
            <a:cs typeface="Times New Roman" panose="02020603050405020304" pitchFamily="18" charset="0"/>
          </a:endParaRPr>
        </a:p>
      </dsp:txBody>
      <dsp:txXfrm rot="-5400000">
        <a:off x="0" y="4759826"/>
        <a:ext cx="2609232" cy="1118242"/>
      </dsp:txXfrm>
    </dsp:sp>
    <dsp:sp modelId="{6A938CA2-3997-475C-9860-1238BEB1BA86}">
      <dsp:nvSpPr>
        <dsp:cNvPr id="0" name=""/>
        <dsp:cNvSpPr/>
      </dsp:nvSpPr>
      <dsp:spPr>
        <a:xfrm rot="5400000">
          <a:off x="6532086" y="-467644"/>
          <a:ext cx="2422858" cy="10268567"/>
        </a:xfrm>
        <a:prstGeom prst="round2SameRect">
          <a:avLst/>
        </a:prstGeom>
        <a:solidFill>
          <a:schemeClr val="lt1">
            <a:alpha val="90000"/>
            <a:hueOff val="0"/>
            <a:satOff val="0"/>
            <a:lumOff val="0"/>
            <a:alphaOff val="0"/>
          </a:schemeClr>
        </a:solidFill>
        <a:ln w="9525" cap="flat" cmpd="sng" algn="ctr">
          <a:solidFill>
            <a:schemeClr val="accent2">
              <a:hueOff val="4681519"/>
              <a:satOff val="-5839"/>
              <a:lumOff val="1373"/>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462280" tIns="41275" rIns="41275" bIns="41275" numCol="1" spcCol="1270" anchor="ctr" anchorCtr="0">
          <a:noAutofit/>
        </a:bodyPr>
        <a:lstStyle/>
        <a:p>
          <a:pPr marL="285750" lvl="1" indent="-285750" algn="l" defTabSz="2889250">
            <a:lnSpc>
              <a:spcPct val="90000"/>
            </a:lnSpc>
            <a:spcBef>
              <a:spcPct val="0"/>
            </a:spcBef>
            <a:spcAft>
              <a:spcPct val="15000"/>
            </a:spcAft>
            <a:buChar char="••"/>
          </a:pPr>
          <a:r>
            <a:rPr lang="en-US" sz="6500" kern="1200" dirty="0" smtClean="0">
              <a:latin typeface="Times New Roman" panose="02020603050405020304" pitchFamily="18" charset="0"/>
              <a:cs typeface="Times New Roman" panose="02020603050405020304" pitchFamily="18" charset="0"/>
            </a:rPr>
            <a:t> </a:t>
          </a:r>
          <a:r>
            <a:rPr lang="en-US" sz="6500" kern="1200" dirty="0" err="1" smtClean="0">
              <a:latin typeface="Times New Roman" panose="02020603050405020304" pitchFamily="18" charset="0"/>
              <a:cs typeface="Times New Roman" panose="02020603050405020304" pitchFamily="18" charset="0"/>
            </a:rPr>
            <a:t>Phân</a:t>
          </a:r>
          <a:r>
            <a:rPr lang="en-US" sz="6500" kern="1200" dirty="0" smtClean="0">
              <a:latin typeface="Times New Roman" panose="02020603050405020304" pitchFamily="18" charset="0"/>
              <a:cs typeface="Times New Roman" panose="02020603050405020304" pitchFamily="18" charset="0"/>
            </a:rPr>
            <a:t> </a:t>
          </a:r>
          <a:r>
            <a:rPr lang="en-US" sz="6500" kern="1200" dirty="0" err="1" smtClean="0">
              <a:latin typeface="Times New Roman" panose="02020603050405020304" pitchFamily="18" charset="0"/>
              <a:cs typeface="Times New Roman" panose="02020603050405020304" pitchFamily="18" charset="0"/>
            </a:rPr>
            <a:t>loại</a:t>
          </a:r>
          <a:endParaRPr lang="en-US" sz="6500" kern="1200" dirty="0">
            <a:latin typeface="Times New Roman" panose="02020603050405020304" pitchFamily="18" charset="0"/>
            <a:cs typeface="Times New Roman" panose="02020603050405020304" pitchFamily="18" charset="0"/>
          </a:endParaRPr>
        </a:p>
      </dsp:txBody>
      <dsp:txXfrm rot="-5400000">
        <a:off x="2609232" y="3573484"/>
        <a:ext cx="10150293" cy="218631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10/26/2023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10/26/2023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10/26/2023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862F"/>
        </a:solidFill>
        <a:effectLst/>
      </p:bgPr>
    </p:bg>
    <p:spTree>
      <p:nvGrpSpPr>
        <p:cNvPr id="1" name=""/>
        <p:cNvGrpSpPr/>
        <p:nvPr/>
      </p:nvGrpSpPr>
      <p:grpSpPr>
        <a:xfrm>
          <a:off x="0" y="0"/>
          <a:ext cx="0" cy="0"/>
          <a:chOff x="0" y="0"/>
          <a:chExt cx="0" cy="0"/>
        </a:xfrm>
      </p:grpSpPr>
      <p:sp>
        <p:nvSpPr>
          <p:cNvPr id="2" name="Freeform 2"/>
          <p:cNvSpPr/>
          <p:nvPr/>
        </p:nvSpPr>
        <p:spPr>
          <a:xfrm rot="-1016588" flipH="1" flipV="1">
            <a:off x="10955852" y="1042584"/>
            <a:ext cx="10455213" cy="10455213"/>
          </a:xfrm>
          <a:custGeom>
            <a:avLst/>
            <a:gdLst/>
            <a:ahLst/>
            <a:cxnLst/>
            <a:rect l="l" t="t" r="r" b="b"/>
            <a:pathLst>
              <a:path w="10455213" h="10455213">
                <a:moveTo>
                  <a:pt x="10455213" y="10455213"/>
                </a:moveTo>
                <a:lnTo>
                  <a:pt x="0" y="10455213"/>
                </a:lnTo>
                <a:lnTo>
                  <a:pt x="0" y="0"/>
                </a:lnTo>
                <a:lnTo>
                  <a:pt x="10455213" y="0"/>
                </a:lnTo>
                <a:lnTo>
                  <a:pt x="10455213" y="10455213"/>
                </a:lnTo>
                <a:close/>
              </a:path>
            </a:pathLst>
          </a:custGeom>
          <a:blipFill>
            <a:blip r:embed="rId2">
              <a:alphaModFix amt="90000"/>
              <a:extLst>
                <a:ext uri="{96DAC541-7B7A-43D3-8B79-37D633B846F1}">
                  <asvg:svgBlip xmlns:asvg="http://schemas.microsoft.com/office/drawing/2016/SVG/main" xmlns="" r:embed="rId3"/>
                </a:ext>
              </a:extLst>
            </a:blip>
            <a:stretch>
              <a:fillRect/>
            </a:stretch>
          </a:blipFill>
        </p:spPr>
      </p:sp>
      <p:sp>
        <p:nvSpPr>
          <p:cNvPr id="3" name="TextBox 3"/>
          <p:cNvSpPr txBox="1"/>
          <p:nvPr/>
        </p:nvSpPr>
        <p:spPr>
          <a:xfrm>
            <a:off x="838200" y="2476500"/>
            <a:ext cx="15887700" cy="4078039"/>
          </a:xfrm>
          <a:prstGeom prst="rect">
            <a:avLst/>
          </a:prstGeom>
        </p:spPr>
        <p:txBody>
          <a:bodyPr wrap="square" lIns="0" tIns="0" rIns="0" bIns="0" rtlCol="0" anchor="t">
            <a:spAutoFit/>
          </a:bodyPr>
          <a:lstStyle/>
          <a:p>
            <a:pPr marL="0" lvl="0" indent="0">
              <a:lnSpc>
                <a:spcPts val="10620"/>
              </a:lnSpc>
            </a:pPr>
            <a:endParaRPr dirty="0">
              <a:latin typeface="Arial" panose="020B0604020202020204" pitchFamily="34" charset="0"/>
              <a:cs typeface="Arial" panose="020B0604020202020204" pitchFamily="34" charset="0"/>
            </a:endParaRPr>
          </a:p>
          <a:p>
            <a:pPr marL="0" lvl="0" indent="0" algn="ctr">
              <a:lnSpc>
                <a:spcPts val="10620"/>
              </a:lnSpc>
            </a:pPr>
            <a:r>
              <a:rPr lang="en-US" sz="8850" dirty="0" err="1" smtClean="0">
                <a:solidFill>
                  <a:srgbClr val="FFFFFF"/>
                </a:solidFill>
                <a:latin typeface="Arial" panose="020B0604020202020204" pitchFamily="34" charset="0"/>
                <a:cs typeface="Arial" panose="020B0604020202020204" pitchFamily="34" charset="0"/>
              </a:rPr>
              <a:t>Chương</a:t>
            </a:r>
            <a:r>
              <a:rPr lang="en-US" sz="8850" dirty="0" smtClean="0">
                <a:solidFill>
                  <a:srgbClr val="FFFFFF"/>
                </a:solidFill>
                <a:latin typeface="Arial" panose="020B0604020202020204" pitchFamily="34" charset="0"/>
                <a:cs typeface="Arial" panose="020B0604020202020204" pitchFamily="34" charset="0"/>
              </a:rPr>
              <a:t> 2:</a:t>
            </a:r>
          </a:p>
          <a:p>
            <a:pPr marL="0" lvl="0" indent="0" algn="ctr">
              <a:lnSpc>
                <a:spcPts val="10620"/>
              </a:lnSpc>
            </a:pPr>
            <a:r>
              <a:rPr lang="en-US" sz="8850" dirty="0" err="1" smtClean="0">
                <a:solidFill>
                  <a:srgbClr val="FFFFFF"/>
                </a:solidFill>
                <a:latin typeface="Arial" panose="020B0604020202020204" pitchFamily="34" charset="0"/>
                <a:cs typeface="Arial" panose="020B0604020202020204" pitchFamily="34" charset="0"/>
              </a:rPr>
              <a:t>Phân</a:t>
            </a:r>
            <a:r>
              <a:rPr lang="en-US" sz="8850" dirty="0" smtClean="0">
                <a:solidFill>
                  <a:srgbClr val="FFFFFF"/>
                </a:solidFill>
                <a:latin typeface="Arial" panose="020B0604020202020204" pitchFamily="34" charset="0"/>
                <a:cs typeface="Arial" panose="020B0604020202020204" pitchFamily="34" charset="0"/>
              </a:rPr>
              <a:t> </a:t>
            </a:r>
            <a:r>
              <a:rPr lang="en-US" sz="8850" dirty="0" err="1" smtClean="0">
                <a:solidFill>
                  <a:srgbClr val="FFFFFF"/>
                </a:solidFill>
                <a:latin typeface="Arial" panose="020B0604020202020204" pitchFamily="34" charset="0"/>
                <a:cs typeface="Arial" panose="020B0604020202020204" pitchFamily="34" charset="0"/>
              </a:rPr>
              <a:t>loại</a:t>
            </a:r>
            <a:r>
              <a:rPr lang="en-US" sz="8850" dirty="0" smtClean="0">
                <a:solidFill>
                  <a:srgbClr val="FFFFFF"/>
                </a:solidFill>
                <a:latin typeface="Arial" panose="020B0604020202020204" pitchFamily="34" charset="0"/>
                <a:cs typeface="Arial" panose="020B0604020202020204" pitchFamily="34" charset="0"/>
              </a:rPr>
              <a:t> chi </a:t>
            </a:r>
            <a:r>
              <a:rPr lang="en-US" sz="8850" dirty="0" err="1" smtClean="0">
                <a:solidFill>
                  <a:srgbClr val="FFFFFF"/>
                </a:solidFill>
                <a:latin typeface="Arial" panose="020B0604020202020204" pitchFamily="34" charset="0"/>
                <a:cs typeface="Arial" panose="020B0604020202020204" pitchFamily="34" charset="0"/>
              </a:rPr>
              <a:t>phí</a:t>
            </a:r>
            <a:endParaRPr lang="en-US" sz="8850" dirty="0">
              <a:solidFill>
                <a:srgbClr val="FFFFFF"/>
              </a:solidFill>
              <a:latin typeface="Arial" panose="020B0604020202020204" pitchFamily="34" charset="0"/>
              <a:cs typeface="Arial" panose="020B0604020202020204" pitchFamily="34" charset="0"/>
            </a:endParaRPr>
          </a:p>
        </p:txBody>
      </p:sp>
      <p:grpSp>
        <p:nvGrpSpPr>
          <p:cNvPr id="7" name="Group 7"/>
          <p:cNvGrpSpPr/>
          <p:nvPr/>
        </p:nvGrpSpPr>
        <p:grpSpPr>
          <a:xfrm>
            <a:off x="8181359" y="8177213"/>
            <a:ext cx="8101013" cy="1055764"/>
            <a:chOff x="19050" y="-19050"/>
            <a:chExt cx="10801350" cy="1407686"/>
          </a:xfrm>
        </p:grpSpPr>
        <p:sp>
          <p:nvSpPr>
            <p:cNvPr id="8" name="TextBox 8"/>
            <p:cNvSpPr txBox="1"/>
            <p:nvPr/>
          </p:nvSpPr>
          <p:spPr>
            <a:xfrm>
              <a:off x="494765" y="304799"/>
              <a:ext cx="10325635" cy="615554"/>
            </a:xfrm>
            <a:prstGeom prst="rect">
              <a:avLst/>
            </a:prstGeom>
          </p:spPr>
          <p:txBody>
            <a:bodyPr lIns="0" tIns="0" rIns="0" bIns="0" rtlCol="0" anchor="t">
              <a:spAutoFit/>
            </a:bodyPr>
            <a:lstStyle/>
            <a:p>
              <a:pPr>
                <a:lnSpc>
                  <a:spcPts val="3600"/>
                </a:lnSpc>
              </a:pPr>
              <a:r>
                <a:rPr lang="en-US" sz="4000" dirty="0" err="1" smtClean="0">
                  <a:solidFill>
                    <a:srgbClr val="FFFFFF"/>
                  </a:solidFill>
                  <a:latin typeface="Public Sans"/>
                </a:rPr>
                <a:t>ThS</a:t>
              </a:r>
              <a:r>
                <a:rPr lang="en-US" sz="4000" dirty="0" smtClean="0">
                  <a:solidFill>
                    <a:srgbClr val="FFFFFF"/>
                  </a:solidFill>
                  <a:latin typeface="Public Sans"/>
                </a:rPr>
                <a:t>. </a:t>
              </a:r>
              <a:r>
                <a:rPr lang="en-US" sz="4000" dirty="0" err="1" smtClean="0">
                  <a:solidFill>
                    <a:srgbClr val="FFFFFF"/>
                  </a:solidFill>
                  <a:latin typeface="Public Sans"/>
                </a:rPr>
                <a:t>Lê</a:t>
              </a:r>
              <a:r>
                <a:rPr lang="en-US" sz="4000" dirty="0" smtClean="0">
                  <a:solidFill>
                    <a:srgbClr val="FFFFFF"/>
                  </a:solidFill>
                  <a:latin typeface="Public Sans"/>
                </a:rPr>
                <a:t> </a:t>
              </a:r>
              <a:r>
                <a:rPr lang="en-US" sz="4000" dirty="0" err="1" smtClean="0">
                  <a:solidFill>
                    <a:srgbClr val="FFFFFF"/>
                  </a:solidFill>
                  <a:latin typeface="Public Sans"/>
                </a:rPr>
                <a:t>Thị</a:t>
              </a:r>
              <a:r>
                <a:rPr lang="en-US" sz="4000" dirty="0" smtClean="0">
                  <a:solidFill>
                    <a:srgbClr val="FFFFFF"/>
                  </a:solidFill>
                  <a:latin typeface="Public Sans"/>
                </a:rPr>
                <a:t> </a:t>
              </a:r>
              <a:r>
                <a:rPr lang="en-US" sz="4000" dirty="0" err="1" smtClean="0">
                  <a:solidFill>
                    <a:srgbClr val="FFFFFF"/>
                  </a:solidFill>
                  <a:latin typeface="Public Sans"/>
                </a:rPr>
                <a:t>Ái</a:t>
              </a:r>
              <a:r>
                <a:rPr lang="en-US" sz="4000" dirty="0" smtClean="0">
                  <a:solidFill>
                    <a:srgbClr val="FFFFFF"/>
                  </a:solidFill>
                  <a:latin typeface="Public Sans"/>
                </a:rPr>
                <a:t> Nhi</a:t>
              </a:r>
              <a:endParaRPr lang="en-US" sz="4000" dirty="0">
                <a:solidFill>
                  <a:srgbClr val="FFFFFF"/>
                </a:solidFill>
                <a:latin typeface="Public Sans"/>
              </a:endParaRPr>
            </a:p>
          </p:txBody>
        </p:sp>
        <p:sp>
          <p:nvSpPr>
            <p:cNvPr id="9" name="AutoShape 9"/>
            <p:cNvSpPr/>
            <p:nvPr/>
          </p:nvSpPr>
          <p:spPr>
            <a:xfrm rot="5400000">
              <a:off x="-684793" y="684793"/>
              <a:ext cx="1407686" cy="0"/>
            </a:xfrm>
            <a:prstGeom prst="line">
              <a:avLst/>
            </a:prstGeom>
            <a:ln w="38100" cap="rnd">
              <a:solidFill>
                <a:srgbClr val="FBFFA5"/>
              </a:solidFill>
              <a:prstDash val="solid"/>
              <a:headEnd type="none" w="sm" len="sm"/>
              <a:tailEnd type="none" w="sm" len="sm"/>
            </a:ln>
          </p:spPr>
        </p:sp>
      </p:gr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23645" y="486479"/>
            <a:ext cx="3429000" cy="3429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sz="6000" b="1" dirty="0" smtClean="0">
                <a:solidFill>
                  <a:schemeClr val="bg1"/>
                </a:solidFill>
                <a:latin typeface="Arial" panose="020B0604020202020204" pitchFamily="34" charset="0"/>
                <a:cs typeface="Arial" panose="020B0604020202020204" pitchFamily="34" charset="0"/>
              </a:rPr>
              <a:t>NỘI DUNG</a:t>
            </a:r>
            <a:endParaRPr lang="en-US" sz="6000" b="1" dirty="0">
              <a:solidFill>
                <a:schemeClr val="bg1"/>
              </a:solidFill>
              <a:latin typeface="Arial" panose="020B0604020202020204" pitchFamily="34" charset="0"/>
              <a:cs typeface="Arial" panose="020B0604020202020204" pitchFamily="34" charset="0"/>
            </a:endParaRPr>
          </a:p>
        </p:txBody>
      </p:sp>
      <p:graphicFrame>
        <p:nvGraphicFramePr>
          <p:cNvPr id="2" name="Diagram 1"/>
          <p:cNvGraphicFramePr/>
          <p:nvPr>
            <p:extLst>
              <p:ext uri="{D42A27DB-BD31-4B8C-83A1-F6EECF244321}">
                <p14:modId xmlns:p14="http://schemas.microsoft.com/office/powerpoint/2010/main" val="492713425"/>
              </p:ext>
            </p:extLst>
          </p:nvPr>
        </p:nvGraphicFramePr>
        <p:xfrm>
          <a:off x="2057400" y="2019300"/>
          <a:ext cx="12877800" cy="718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8554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sz="6000" b="1" dirty="0" smtClean="0">
                <a:solidFill>
                  <a:schemeClr val="bg1"/>
                </a:solidFill>
                <a:latin typeface="Arial" panose="020B0604020202020204" pitchFamily="34" charset="0"/>
                <a:cs typeface="Arial" panose="020B0604020202020204" pitchFamily="34" charset="0"/>
              </a:rPr>
              <a:t>1. KHÁI NIỆM CHI PHÍ</a:t>
            </a:r>
            <a:endParaRPr lang="en-US" sz="6000" b="1" dirty="0">
              <a:solidFill>
                <a:schemeClr val="bg1"/>
              </a:solidFill>
              <a:latin typeface="Arial" panose="020B0604020202020204" pitchFamily="34" charset="0"/>
              <a:cs typeface="Arial" panose="020B0604020202020204" pitchFamily="34" charset="0"/>
            </a:endParaRPr>
          </a:p>
        </p:txBody>
      </p:sp>
      <p:sp>
        <p:nvSpPr>
          <p:cNvPr id="2" name="TextBox 1"/>
          <p:cNvSpPr txBox="1"/>
          <p:nvPr/>
        </p:nvSpPr>
        <p:spPr>
          <a:xfrm>
            <a:off x="685800" y="1943100"/>
            <a:ext cx="16535400" cy="7525137"/>
          </a:xfrm>
          <a:prstGeom prst="rect">
            <a:avLst/>
          </a:prstGeom>
          <a:noFill/>
        </p:spPr>
        <p:txBody>
          <a:bodyPr wrap="square" rtlCol="0">
            <a:spAutoFit/>
          </a:bodyPr>
          <a:lstStyle/>
          <a:p>
            <a:pPr algn="just">
              <a:lnSpc>
                <a:spcPct val="150000"/>
              </a:lnSpc>
            </a:pPr>
            <a:r>
              <a:rPr lang="en-US" sz="4600" dirty="0" smtClean="0">
                <a:latin typeface="Times New Roman" panose="02020603050405020304" pitchFamily="18" charset="0"/>
                <a:cs typeface="Times New Roman" panose="02020603050405020304" pitchFamily="18" charset="0"/>
              </a:rPr>
              <a:t>       Chi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thường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được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hiểu</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theo</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nghĩa</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chung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là</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phản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ảnh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hao</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về</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nguồn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lực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để</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doanh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nghiệp</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đạt</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được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một</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mục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tiêu</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cụ</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thể</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Trong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kế</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toán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tài</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chính</a:t>
            </a:r>
            <a:r>
              <a:rPr lang="en-US" sz="4600" dirty="0" smtClean="0">
                <a:latin typeface="Times New Roman" panose="02020603050405020304" pitchFamily="18" charset="0"/>
                <a:cs typeface="Times New Roman" panose="02020603050405020304" pitchFamily="18" charset="0"/>
              </a:rPr>
              <a:t>, chi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thường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được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đo</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lường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bằng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số</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tiền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mà</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doanh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nghiệp</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phải</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trả</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để</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mua</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hoặc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sản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xuất</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hàng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hóa</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dịch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vụ</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Trong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kế</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toán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quản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trị</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thì</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loại</a:t>
            </a:r>
            <a:r>
              <a:rPr lang="en-US" sz="4600" dirty="0" smtClean="0">
                <a:latin typeface="Times New Roman" panose="02020603050405020304" pitchFamily="18" charset="0"/>
                <a:cs typeface="Times New Roman" panose="02020603050405020304" pitchFamily="18" charset="0"/>
              </a:rPr>
              <a:t> chi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khác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nhau</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cho</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mục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đích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khác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nhau</a:t>
            </a:r>
            <a:r>
              <a:rPr lang="en-US" sz="4600" dirty="0" smtClean="0">
                <a:latin typeface="Times New Roman" panose="02020603050405020304" pitchFamily="18" charset="0"/>
                <a:cs typeface="Times New Roman" panose="02020603050405020304" pitchFamily="18" charset="0"/>
              </a:rPr>
              <a:t>, chi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được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xác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định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và</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sử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dụng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cho</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mục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đích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cụ</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thể</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cách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thức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sử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dụng</a:t>
            </a:r>
            <a:r>
              <a:rPr lang="en-US" sz="4600" dirty="0" smtClean="0">
                <a:latin typeface="Times New Roman" panose="02020603050405020304" pitchFamily="18" charset="0"/>
                <a:cs typeface="Times New Roman" panose="02020603050405020304" pitchFamily="18" charset="0"/>
              </a:rPr>
              <a:t> chi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sẽ</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quyết</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định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cách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tính</a:t>
            </a:r>
            <a:r>
              <a:rPr lang="en-US" sz="4600" dirty="0" smtClean="0">
                <a:latin typeface="Times New Roman" panose="02020603050405020304" pitchFamily="18" charset="0"/>
                <a:cs typeface="Times New Roman" panose="02020603050405020304" pitchFamily="18" charset="0"/>
              </a:rPr>
              <a:t> chi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a:t>
            </a:r>
            <a:endParaRPr lang="en-US" sz="4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62531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sz="6000" b="1" dirty="0" smtClean="0">
                <a:solidFill>
                  <a:schemeClr val="bg1"/>
                </a:solidFill>
                <a:latin typeface="Arial" panose="020B0604020202020204" pitchFamily="34" charset="0"/>
                <a:cs typeface="Arial" panose="020B0604020202020204" pitchFamily="34" charset="0"/>
              </a:rPr>
              <a:t>2. PHÂN LOẠI CHI PHÍ</a:t>
            </a:r>
            <a:endParaRPr lang="en-US" sz="6000" b="1" dirty="0">
              <a:solidFill>
                <a:schemeClr val="bg1"/>
              </a:solidFill>
              <a:latin typeface="Arial" panose="020B0604020202020204" pitchFamily="34" charset="0"/>
              <a:cs typeface="Arial" panose="020B0604020202020204" pitchFamily="34" charset="0"/>
            </a:endParaRPr>
          </a:p>
        </p:txBody>
      </p:sp>
      <p:pic>
        <p:nvPicPr>
          <p:cNvPr id="1026" name="Picture 2" descr="Cost là gì? Ví dụ về chi phí trong doanh nghiệp | Viết bởi Top Kinh Doa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0690" y="1866900"/>
            <a:ext cx="14001750" cy="800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70267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3429000" y="342900"/>
            <a:ext cx="10515600" cy="769441"/>
          </a:xfrm>
          <a:prstGeom prst="rect">
            <a:avLst/>
          </a:prstGeom>
        </p:spPr>
        <p:txBody>
          <a:bodyPr wrap="square">
            <a:spAutoFit/>
          </a:bodyPr>
          <a:lstStyle/>
          <a:p>
            <a:r>
              <a:rPr lang="en-US" sz="4400" b="1" dirty="0" smtClean="0">
                <a:solidFill>
                  <a:srgbClr val="000000"/>
                </a:solidFill>
                <a:latin typeface="ff2"/>
              </a:rPr>
              <a:t>2. CÁC </a:t>
            </a:r>
            <a:r>
              <a:rPr lang="en-US" sz="4400" b="1" dirty="0">
                <a:solidFill>
                  <a:srgbClr val="000000"/>
                </a:solidFill>
                <a:latin typeface="ff2"/>
              </a:rPr>
              <a:t>CÁCH PHÂN LOẠI CHI PHÍ</a:t>
            </a:r>
            <a:r>
              <a:rPr lang="en-US" sz="4400" b="1" dirty="0">
                <a:solidFill>
                  <a:srgbClr val="000000"/>
                </a:solidFill>
                <a:latin typeface="ff3"/>
              </a:rPr>
              <a:t> </a:t>
            </a:r>
            <a:endParaRPr lang="en-US" sz="4400" b="1" dirty="0"/>
          </a:p>
        </p:txBody>
      </p:sp>
      <p:sp>
        <p:nvSpPr>
          <p:cNvPr id="8" name="Rectangle 7"/>
          <p:cNvSpPr/>
          <p:nvPr/>
        </p:nvSpPr>
        <p:spPr>
          <a:xfrm>
            <a:off x="0" y="1943100"/>
            <a:ext cx="18288000" cy="6394058"/>
          </a:xfrm>
          <a:prstGeom prst="rect">
            <a:avLst/>
          </a:prstGeom>
        </p:spPr>
        <p:txBody>
          <a:bodyPr wrap="square">
            <a:spAutoFit/>
          </a:bodyPr>
          <a:lstStyle/>
          <a:p>
            <a:endParaRPr lang="vi-VN" sz="3900" dirty="0">
              <a:solidFill>
                <a:srgbClr val="000000"/>
              </a:solidFill>
              <a:latin typeface="ff2"/>
            </a:endParaRPr>
          </a:p>
          <a:p>
            <a:pPr algn="just">
              <a:lnSpc>
                <a:spcPct val="150000"/>
              </a:lnSpc>
            </a:pPr>
            <a:r>
              <a:rPr lang="vi-VN" sz="3900" dirty="0">
                <a:solidFill>
                  <a:srgbClr val="FFCC00"/>
                </a:solidFill>
                <a:latin typeface="ff5"/>
              </a:rPr>
              <a:t></a:t>
            </a:r>
            <a:r>
              <a:rPr lang="vi-VN" sz="3900" dirty="0">
                <a:solidFill>
                  <a:srgbClr val="000000"/>
                </a:solidFill>
                <a:latin typeface="ff1"/>
              </a:rPr>
              <a:t>Phân </a:t>
            </a:r>
            <a:r>
              <a:rPr lang="vi-VN" sz="3900" dirty="0">
                <a:solidFill>
                  <a:srgbClr val="000000"/>
                </a:solidFill>
                <a:latin typeface="ff4"/>
              </a:rPr>
              <a:t>loại</a:t>
            </a:r>
            <a:r>
              <a:rPr lang="vi-VN" sz="3900" dirty="0">
                <a:solidFill>
                  <a:srgbClr val="000000"/>
                </a:solidFill>
                <a:latin typeface="ff1"/>
              </a:rPr>
              <a:t> </a:t>
            </a:r>
            <a:r>
              <a:rPr lang="vi-VN" sz="3900" dirty="0" smtClean="0">
                <a:solidFill>
                  <a:srgbClr val="000000"/>
                </a:solidFill>
                <a:latin typeface="ff1"/>
              </a:rPr>
              <a:t>theo </a:t>
            </a:r>
            <a:r>
              <a:rPr lang="vi-VN" sz="3900" dirty="0">
                <a:solidFill>
                  <a:srgbClr val="000000"/>
                </a:solidFill>
                <a:latin typeface="ff4"/>
              </a:rPr>
              <a:t>chức</a:t>
            </a:r>
            <a:r>
              <a:rPr lang="vi-VN" sz="3900" dirty="0">
                <a:solidFill>
                  <a:srgbClr val="000000"/>
                </a:solidFill>
                <a:latin typeface="ff1"/>
              </a:rPr>
              <a:t> </a:t>
            </a:r>
            <a:r>
              <a:rPr lang="vi-VN" sz="3900" dirty="0">
                <a:solidFill>
                  <a:srgbClr val="000000"/>
                </a:solidFill>
                <a:latin typeface="ff4"/>
              </a:rPr>
              <a:t>năng</a:t>
            </a:r>
            <a:r>
              <a:rPr lang="vi-VN" sz="3900" dirty="0">
                <a:solidFill>
                  <a:srgbClr val="000000"/>
                </a:solidFill>
                <a:latin typeface="ff1"/>
              </a:rPr>
              <a:t> </a:t>
            </a:r>
            <a:r>
              <a:rPr lang="vi-VN" sz="3900" dirty="0">
                <a:solidFill>
                  <a:srgbClr val="000000"/>
                </a:solidFill>
                <a:latin typeface="ff4"/>
              </a:rPr>
              <a:t>hoạt</a:t>
            </a:r>
            <a:r>
              <a:rPr lang="vi-VN" sz="3900" dirty="0">
                <a:solidFill>
                  <a:srgbClr val="000000"/>
                </a:solidFill>
                <a:latin typeface="ff1"/>
              </a:rPr>
              <a:t> </a:t>
            </a:r>
            <a:r>
              <a:rPr lang="vi-VN" sz="3900" dirty="0">
                <a:solidFill>
                  <a:srgbClr val="000000"/>
                </a:solidFill>
                <a:latin typeface="ff4"/>
              </a:rPr>
              <a:t>động</a:t>
            </a:r>
            <a:r>
              <a:rPr lang="vi-VN" sz="3900" dirty="0">
                <a:solidFill>
                  <a:srgbClr val="000000"/>
                </a:solidFill>
                <a:latin typeface="ff1"/>
              </a:rPr>
              <a:t> </a:t>
            </a:r>
            <a:r>
              <a:rPr lang="vi-VN" sz="3900" dirty="0" smtClean="0">
                <a:solidFill>
                  <a:srgbClr val="000000"/>
                </a:solidFill>
                <a:latin typeface="ff1"/>
              </a:rPr>
              <a:t>trong </a:t>
            </a:r>
            <a:r>
              <a:rPr lang="vi-VN" sz="3900" dirty="0">
                <a:solidFill>
                  <a:srgbClr val="000000"/>
                </a:solidFill>
                <a:latin typeface="ff4"/>
              </a:rPr>
              <a:t>một</a:t>
            </a:r>
            <a:r>
              <a:rPr lang="vi-VN" sz="3900" dirty="0">
                <a:solidFill>
                  <a:srgbClr val="000000"/>
                </a:solidFill>
                <a:latin typeface="ff1"/>
              </a:rPr>
              <a:t> doanh </a:t>
            </a:r>
            <a:r>
              <a:rPr lang="vi-VN" sz="3900" dirty="0">
                <a:solidFill>
                  <a:srgbClr val="000000"/>
                </a:solidFill>
                <a:latin typeface="ff4"/>
              </a:rPr>
              <a:t>nghiệp</a:t>
            </a:r>
            <a:r>
              <a:rPr lang="vi-VN" sz="3900" dirty="0">
                <a:solidFill>
                  <a:srgbClr val="000000"/>
                </a:solidFill>
                <a:latin typeface="ff1"/>
              </a:rPr>
              <a:t> </a:t>
            </a:r>
            <a:r>
              <a:rPr lang="vi-VN" sz="3900" dirty="0">
                <a:solidFill>
                  <a:srgbClr val="000000"/>
                </a:solidFill>
                <a:latin typeface="ff4"/>
              </a:rPr>
              <a:t>sản</a:t>
            </a:r>
            <a:r>
              <a:rPr lang="vi-VN" sz="3900" dirty="0">
                <a:solidFill>
                  <a:srgbClr val="000000"/>
                </a:solidFill>
                <a:latin typeface="ff1"/>
              </a:rPr>
              <a:t> </a:t>
            </a:r>
            <a:r>
              <a:rPr lang="vi-VN" sz="3900" dirty="0">
                <a:solidFill>
                  <a:srgbClr val="000000"/>
                </a:solidFill>
                <a:latin typeface="ff4"/>
              </a:rPr>
              <a:t>xuất</a:t>
            </a:r>
            <a:r>
              <a:rPr lang="vi-VN" sz="3900" dirty="0">
                <a:solidFill>
                  <a:srgbClr val="000000"/>
                </a:solidFill>
                <a:latin typeface="ff1"/>
              </a:rPr>
              <a:t> </a:t>
            </a:r>
            <a:endParaRPr lang="en-US" sz="3900" dirty="0" smtClean="0">
              <a:solidFill>
                <a:srgbClr val="000000"/>
              </a:solidFill>
              <a:latin typeface="ff1"/>
            </a:endParaRPr>
          </a:p>
          <a:p>
            <a:pPr algn="just"/>
            <a:endParaRPr lang="vi-VN" sz="3900" dirty="0">
              <a:solidFill>
                <a:srgbClr val="000000"/>
              </a:solidFill>
              <a:latin typeface="ff1"/>
            </a:endParaRPr>
          </a:p>
          <a:p>
            <a:pPr algn="just"/>
            <a:r>
              <a:rPr lang="vi-VN" sz="3900" dirty="0">
                <a:solidFill>
                  <a:srgbClr val="FFCC00"/>
                </a:solidFill>
                <a:latin typeface="ff5"/>
              </a:rPr>
              <a:t></a:t>
            </a:r>
            <a:r>
              <a:rPr lang="vi-VN" sz="3900" dirty="0">
                <a:solidFill>
                  <a:srgbClr val="000000"/>
                </a:solidFill>
                <a:latin typeface="ff1"/>
              </a:rPr>
              <a:t>Phân </a:t>
            </a:r>
            <a:r>
              <a:rPr lang="vi-VN" sz="3900" dirty="0">
                <a:solidFill>
                  <a:srgbClr val="000000"/>
                </a:solidFill>
                <a:latin typeface="ff4"/>
              </a:rPr>
              <a:t>loại</a:t>
            </a:r>
            <a:r>
              <a:rPr lang="vi-VN" sz="3900" dirty="0">
                <a:solidFill>
                  <a:srgbClr val="000000"/>
                </a:solidFill>
                <a:latin typeface="ff1"/>
              </a:rPr>
              <a:t> </a:t>
            </a:r>
            <a:r>
              <a:rPr lang="vi-VN" sz="3900" dirty="0" smtClean="0">
                <a:solidFill>
                  <a:srgbClr val="000000"/>
                </a:solidFill>
                <a:latin typeface="ff1"/>
              </a:rPr>
              <a:t>theo </a:t>
            </a:r>
            <a:r>
              <a:rPr lang="vi-VN" sz="3900" dirty="0">
                <a:solidFill>
                  <a:srgbClr val="000000"/>
                </a:solidFill>
                <a:latin typeface="ff1"/>
              </a:rPr>
              <a:t>cách </a:t>
            </a:r>
            <a:r>
              <a:rPr lang="vi-VN" sz="3900" dirty="0">
                <a:solidFill>
                  <a:srgbClr val="000000"/>
                </a:solidFill>
                <a:latin typeface="ff4"/>
              </a:rPr>
              <a:t>ứng</a:t>
            </a:r>
            <a:r>
              <a:rPr lang="vi-VN" sz="3900" dirty="0">
                <a:solidFill>
                  <a:srgbClr val="000000"/>
                </a:solidFill>
                <a:latin typeface="ff1"/>
              </a:rPr>
              <a:t> </a:t>
            </a:r>
            <a:r>
              <a:rPr lang="vi-VN" sz="3900" dirty="0">
                <a:solidFill>
                  <a:srgbClr val="000000"/>
                </a:solidFill>
                <a:latin typeface="ff4"/>
              </a:rPr>
              <a:t>xử</a:t>
            </a:r>
            <a:r>
              <a:rPr lang="vi-VN" sz="3900" dirty="0">
                <a:solidFill>
                  <a:srgbClr val="000000"/>
                </a:solidFill>
                <a:latin typeface="ff1"/>
              </a:rPr>
              <a:t> </a:t>
            </a:r>
            <a:r>
              <a:rPr lang="vi-VN" sz="3900" dirty="0">
                <a:solidFill>
                  <a:srgbClr val="000000"/>
                </a:solidFill>
                <a:latin typeface="ff4"/>
              </a:rPr>
              <a:t>của</a:t>
            </a:r>
            <a:r>
              <a:rPr lang="vi-VN" sz="3900" dirty="0">
                <a:solidFill>
                  <a:srgbClr val="000000"/>
                </a:solidFill>
                <a:latin typeface="ff1"/>
              </a:rPr>
              <a:t> chi </a:t>
            </a:r>
            <a:r>
              <a:rPr lang="vi-VN" sz="3900" dirty="0" smtClean="0">
                <a:solidFill>
                  <a:srgbClr val="000000"/>
                </a:solidFill>
                <a:latin typeface="ff1"/>
              </a:rPr>
              <a:t>phí</a:t>
            </a:r>
            <a:endParaRPr lang="en-US" sz="3900" dirty="0" smtClean="0">
              <a:solidFill>
                <a:srgbClr val="000000"/>
              </a:solidFill>
              <a:latin typeface="ff1"/>
            </a:endParaRPr>
          </a:p>
          <a:p>
            <a:pPr algn="just"/>
            <a:r>
              <a:rPr lang="vi-VN" sz="3900" dirty="0" smtClean="0">
                <a:solidFill>
                  <a:srgbClr val="000000"/>
                </a:solidFill>
                <a:latin typeface="ff1"/>
              </a:rPr>
              <a:t> </a:t>
            </a:r>
            <a:endParaRPr lang="vi-VN" sz="3900" dirty="0">
              <a:solidFill>
                <a:srgbClr val="FFCC00"/>
              </a:solidFill>
              <a:latin typeface="ff5"/>
            </a:endParaRPr>
          </a:p>
          <a:p>
            <a:pPr algn="just"/>
            <a:r>
              <a:rPr lang="vi-VN" sz="3900" dirty="0">
                <a:solidFill>
                  <a:srgbClr val="FFCC00"/>
                </a:solidFill>
                <a:latin typeface="ff5"/>
              </a:rPr>
              <a:t></a:t>
            </a:r>
            <a:r>
              <a:rPr lang="vi-VN" sz="3900" dirty="0">
                <a:solidFill>
                  <a:srgbClr val="000000"/>
                </a:solidFill>
                <a:latin typeface="ff1"/>
              </a:rPr>
              <a:t>Phân </a:t>
            </a:r>
            <a:r>
              <a:rPr lang="vi-VN" sz="3900" dirty="0" smtClean="0">
                <a:solidFill>
                  <a:srgbClr val="000000"/>
                </a:solidFill>
                <a:latin typeface="ff4"/>
              </a:rPr>
              <a:t>loại</a:t>
            </a:r>
            <a:r>
              <a:rPr lang="vi-VN" sz="3900" dirty="0" smtClean="0">
                <a:solidFill>
                  <a:srgbClr val="000000"/>
                </a:solidFill>
                <a:latin typeface="ff1"/>
              </a:rPr>
              <a:t> </a:t>
            </a:r>
            <a:r>
              <a:rPr lang="vi-VN" sz="3900" dirty="0">
                <a:solidFill>
                  <a:srgbClr val="000000"/>
                </a:solidFill>
                <a:latin typeface="ff1"/>
              </a:rPr>
              <a:t>theo </a:t>
            </a:r>
            <a:r>
              <a:rPr lang="vi-VN" sz="3900" dirty="0">
                <a:solidFill>
                  <a:srgbClr val="000000"/>
                </a:solidFill>
                <a:latin typeface="ff4"/>
              </a:rPr>
              <a:t>mối</a:t>
            </a:r>
            <a:r>
              <a:rPr lang="vi-VN" sz="3900" dirty="0">
                <a:solidFill>
                  <a:srgbClr val="000000"/>
                </a:solidFill>
                <a:latin typeface="ff1"/>
              </a:rPr>
              <a:t> quan </a:t>
            </a:r>
            <a:r>
              <a:rPr lang="vi-VN" sz="3900" dirty="0">
                <a:solidFill>
                  <a:srgbClr val="000000"/>
                </a:solidFill>
                <a:latin typeface="ff4"/>
              </a:rPr>
              <a:t>hệ</a:t>
            </a:r>
            <a:r>
              <a:rPr lang="vi-VN" sz="3900" dirty="0">
                <a:solidFill>
                  <a:srgbClr val="000000"/>
                </a:solidFill>
                <a:latin typeface="ff1"/>
              </a:rPr>
              <a:t> </a:t>
            </a:r>
            <a:r>
              <a:rPr lang="vi-VN" sz="3900" dirty="0">
                <a:solidFill>
                  <a:srgbClr val="000000"/>
                </a:solidFill>
                <a:latin typeface="ff4"/>
              </a:rPr>
              <a:t>giữa</a:t>
            </a:r>
            <a:r>
              <a:rPr lang="vi-VN" sz="3900" dirty="0">
                <a:solidFill>
                  <a:srgbClr val="000000"/>
                </a:solidFill>
                <a:latin typeface="ff1"/>
              </a:rPr>
              <a:t> chi phí </a:t>
            </a:r>
            <a:r>
              <a:rPr lang="vi-VN" sz="3900" dirty="0" smtClean="0">
                <a:solidFill>
                  <a:srgbClr val="000000"/>
                </a:solidFill>
                <a:latin typeface="ff4"/>
              </a:rPr>
              <a:t>với</a:t>
            </a:r>
            <a:r>
              <a:rPr lang="vi-VN" sz="3900" dirty="0" smtClean="0">
                <a:solidFill>
                  <a:srgbClr val="000000"/>
                </a:solidFill>
                <a:latin typeface="ff1"/>
              </a:rPr>
              <a:t> </a:t>
            </a:r>
            <a:r>
              <a:rPr lang="vi-VN" sz="3900" dirty="0">
                <a:solidFill>
                  <a:srgbClr val="000000"/>
                </a:solidFill>
                <a:latin typeface="ff4"/>
              </a:rPr>
              <a:t>lợi</a:t>
            </a:r>
            <a:r>
              <a:rPr lang="vi-VN" sz="3900" dirty="0">
                <a:solidFill>
                  <a:srgbClr val="000000"/>
                </a:solidFill>
                <a:latin typeface="ff1"/>
              </a:rPr>
              <a:t> </a:t>
            </a:r>
            <a:r>
              <a:rPr lang="vi-VN" sz="3900" dirty="0">
                <a:solidFill>
                  <a:srgbClr val="000000"/>
                </a:solidFill>
                <a:latin typeface="ff4"/>
              </a:rPr>
              <a:t>nhuận</a:t>
            </a:r>
            <a:r>
              <a:rPr lang="vi-VN" sz="3900" dirty="0">
                <a:solidFill>
                  <a:srgbClr val="000000"/>
                </a:solidFill>
                <a:latin typeface="ff1"/>
              </a:rPr>
              <a:t> xác </a:t>
            </a:r>
            <a:r>
              <a:rPr lang="vi-VN" sz="3900" dirty="0">
                <a:solidFill>
                  <a:srgbClr val="000000"/>
                </a:solidFill>
                <a:latin typeface="ff4"/>
              </a:rPr>
              <a:t>định</a:t>
            </a:r>
            <a:r>
              <a:rPr lang="vi-VN" sz="3900" dirty="0">
                <a:solidFill>
                  <a:srgbClr val="000000"/>
                </a:solidFill>
                <a:latin typeface="ff1"/>
              </a:rPr>
              <a:t> </a:t>
            </a:r>
            <a:r>
              <a:rPr lang="vi-VN" sz="3900" dirty="0">
                <a:solidFill>
                  <a:srgbClr val="000000"/>
                </a:solidFill>
                <a:latin typeface="ff4"/>
              </a:rPr>
              <a:t>từng</a:t>
            </a:r>
            <a:r>
              <a:rPr lang="vi-VN" sz="3900" dirty="0">
                <a:solidFill>
                  <a:srgbClr val="000000"/>
                </a:solidFill>
                <a:latin typeface="ff1"/>
              </a:rPr>
              <a:t> </a:t>
            </a:r>
            <a:r>
              <a:rPr lang="vi-VN" sz="3900" dirty="0">
                <a:solidFill>
                  <a:srgbClr val="000000"/>
                </a:solidFill>
                <a:latin typeface="ff4"/>
              </a:rPr>
              <a:t>kỳ</a:t>
            </a:r>
            <a:r>
              <a:rPr lang="vi-VN" sz="3900" dirty="0">
                <a:solidFill>
                  <a:srgbClr val="000000"/>
                </a:solidFill>
                <a:latin typeface="ff1"/>
              </a:rPr>
              <a:t> </a:t>
            </a:r>
            <a:endParaRPr lang="en-US" sz="3900" dirty="0" smtClean="0">
              <a:solidFill>
                <a:srgbClr val="000000"/>
              </a:solidFill>
              <a:latin typeface="ff1"/>
            </a:endParaRPr>
          </a:p>
          <a:p>
            <a:pPr algn="just"/>
            <a:endParaRPr lang="vi-VN" sz="3900" dirty="0">
              <a:solidFill>
                <a:srgbClr val="000000"/>
              </a:solidFill>
              <a:latin typeface="ff4"/>
            </a:endParaRPr>
          </a:p>
          <a:p>
            <a:pPr algn="just"/>
            <a:r>
              <a:rPr lang="vi-VN" sz="3900" dirty="0">
                <a:solidFill>
                  <a:srgbClr val="FFCC00"/>
                </a:solidFill>
                <a:latin typeface="ff5"/>
              </a:rPr>
              <a:t></a:t>
            </a:r>
            <a:r>
              <a:rPr lang="vi-VN" sz="3900" dirty="0">
                <a:solidFill>
                  <a:srgbClr val="000000"/>
                </a:solidFill>
                <a:latin typeface="ff1"/>
              </a:rPr>
              <a:t>Phân </a:t>
            </a:r>
            <a:r>
              <a:rPr lang="vi-VN" sz="3900" dirty="0">
                <a:solidFill>
                  <a:srgbClr val="000000"/>
                </a:solidFill>
                <a:latin typeface="ff4"/>
              </a:rPr>
              <a:t>loại</a:t>
            </a:r>
            <a:r>
              <a:rPr lang="vi-VN" sz="3900" dirty="0">
                <a:solidFill>
                  <a:srgbClr val="000000"/>
                </a:solidFill>
                <a:latin typeface="ff1"/>
              </a:rPr>
              <a:t> </a:t>
            </a:r>
            <a:r>
              <a:rPr lang="vi-VN" sz="3900" dirty="0" smtClean="0">
                <a:solidFill>
                  <a:srgbClr val="000000"/>
                </a:solidFill>
                <a:latin typeface="ff4"/>
              </a:rPr>
              <a:t>dựa</a:t>
            </a:r>
            <a:r>
              <a:rPr lang="vi-VN" sz="3900" dirty="0" smtClean="0">
                <a:solidFill>
                  <a:srgbClr val="000000"/>
                </a:solidFill>
                <a:latin typeface="ff1"/>
              </a:rPr>
              <a:t> </a:t>
            </a:r>
            <a:r>
              <a:rPr lang="vi-VN" sz="3900" dirty="0">
                <a:solidFill>
                  <a:srgbClr val="000000"/>
                </a:solidFill>
                <a:latin typeface="ff1"/>
              </a:rPr>
              <a:t>vào </a:t>
            </a:r>
            <a:r>
              <a:rPr lang="vi-VN" sz="3900" dirty="0">
                <a:solidFill>
                  <a:srgbClr val="000000"/>
                </a:solidFill>
                <a:latin typeface="ff4"/>
              </a:rPr>
              <a:t>việc</a:t>
            </a:r>
            <a:r>
              <a:rPr lang="vi-VN" sz="3900" dirty="0">
                <a:solidFill>
                  <a:srgbClr val="000000"/>
                </a:solidFill>
                <a:latin typeface="ff1"/>
              </a:rPr>
              <a:t> phân </a:t>
            </a:r>
            <a:r>
              <a:rPr lang="vi-VN" sz="3900" dirty="0">
                <a:solidFill>
                  <a:srgbClr val="000000"/>
                </a:solidFill>
                <a:latin typeface="ff4"/>
              </a:rPr>
              <a:t>bổ</a:t>
            </a:r>
            <a:r>
              <a:rPr lang="vi-VN" sz="3900" dirty="0">
                <a:solidFill>
                  <a:srgbClr val="000000"/>
                </a:solidFill>
                <a:latin typeface="ff1"/>
              </a:rPr>
              <a:t> chi phí </a:t>
            </a:r>
            <a:r>
              <a:rPr lang="vi-VN" sz="3900" dirty="0" smtClean="0">
                <a:solidFill>
                  <a:srgbClr val="000000"/>
                </a:solidFill>
                <a:latin typeface="ff1"/>
              </a:rPr>
              <a:t>cho </a:t>
            </a:r>
            <a:r>
              <a:rPr lang="vi-VN" sz="3900" dirty="0">
                <a:solidFill>
                  <a:srgbClr val="000000"/>
                </a:solidFill>
                <a:latin typeface="ff1"/>
              </a:rPr>
              <a:t>các </a:t>
            </a:r>
            <a:r>
              <a:rPr lang="vi-VN" sz="3900" dirty="0">
                <a:solidFill>
                  <a:srgbClr val="000000"/>
                </a:solidFill>
                <a:latin typeface="ff4"/>
              </a:rPr>
              <a:t>đối</a:t>
            </a:r>
            <a:r>
              <a:rPr lang="vi-VN" sz="3900" dirty="0">
                <a:solidFill>
                  <a:srgbClr val="000000"/>
                </a:solidFill>
                <a:latin typeface="ff1"/>
              </a:rPr>
              <a:t> </a:t>
            </a:r>
            <a:r>
              <a:rPr lang="vi-VN" sz="3900" dirty="0">
                <a:solidFill>
                  <a:srgbClr val="000000"/>
                </a:solidFill>
                <a:latin typeface="ff4"/>
              </a:rPr>
              <a:t>tượng</a:t>
            </a:r>
            <a:r>
              <a:rPr lang="vi-VN" sz="3900" dirty="0">
                <a:solidFill>
                  <a:srgbClr val="000000"/>
                </a:solidFill>
                <a:latin typeface="ff1"/>
              </a:rPr>
              <a:t> </a:t>
            </a:r>
            <a:r>
              <a:rPr lang="vi-VN" sz="3900" dirty="0">
                <a:solidFill>
                  <a:srgbClr val="000000"/>
                </a:solidFill>
                <a:latin typeface="ff4"/>
              </a:rPr>
              <a:t>tập</a:t>
            </a:r>
            <a:r>
              <a:rPr lang="vi-VN" sz="3900" dirty="0">
                <a:solidFill>
                  <a:srgbClr val="000000"/>
                </a:solidFill>
                <a:latin typeface="ff1"/>
              </a:rPr>
              <a:t> </a:t>
            </a:r>
            <a:r>
              <a:rPr lang="vi-VN" sz="3900" dirty="0">
                <a:solidFill>
                  <a:srgbClr val="000000"/>
                </a:solidFill>
                <a:latin typeface="ff4"/>
              </a:rPr>
              <a:t>hợp</a:t>
            </a:r>
            <a:r>
              <a:rPr lang="vi-VN" sz="3900" dirty="0">
                <a:solidFill>
                  <a:srgbClr val="000000"/>
                </a:solidFill>
                <a:latin typeface="ff1"/>
              </a:rPr>
              <a:t> chi phí </a:t>
            </a:r>
            <a:endParaRPr lang="en-US" sz="3900" dirty="0" smtClean="0">
              <a:solidFill>
                <a:srgbClr val="000000"/>
              </a:solidFill>
              <a:latin typeface="ff1"/>
            </a:endParaRPr>
          </a:p>
          <a:p>
            <a:pPr algn="just"/>
            <a:endParaRPr lang="vi-VN" sz="3900" dirty="0">
              <a:solidFill>
                <a:srgbClr val="000000"/>
              </a:solidFill>
              <a:latin typeface="ff1"/>
            </a:endParaRPr>
          </a:p>
          <a:p>
            <a:pPr algn="just"/>
            <a:r>
              <a:rPr lang="vi-VN" sz="3900" dirty="0">
                <a:solidFill>
                  <a:srgbClr val="FFCC00"/>
                </a:solidFill>
                <a:latin typeface="ff5"/>
              </a:rPr>
              <a:t></a:t>
            </a:r>
            <a:r>
              <a:rPr lang="vi-VN" sz="3900" dirty="0">
                <a:solidFill>
                  <a:srgbClr val="000000"/>
                </a:solidFill>
                <a:latin typeface="ff1"/>
              </a:rPr>
              <a:t>Phân </a:t>
            </a:r>
            <a:r>
              <a:rPr lang="vi-VN" sz="3900" dirty="0">
                <a:solidFill>
                  <a:srgbClr val="000000"/>
                </a:solidFill>
                <a:latin typeface="ff4"/>
              </a:rPr>
              <a:t>loại</a:t>
            </a:r>
            <a:r>
              <a:rPr lang="vi-VN" sz="3900" dirty="0">
                <a:solidFill>
                  <a:srgbClr val="000000"/>
                </a:solidFill>
                <a:latin typeface="ff1"/>
              </a:rPr>
              <a:t> chi phí trong </a:t>
            </a:r>
            <a:r>
              <a:rPr lang="vi-VN" sz="3900" dirty="0">
                <a:solidFill>
                  <a:srgbClr val="000000"/>
                </a:solidFill>
                <a:latin typeface="ff4"/>
              </a:rPr>
              <a:t>việc</a:t>
            </a:r>
            <a:r>
              <a:rPr lang="vi-VN" sz="3900" dirty="0">
                <a:solidFill>
                  <a:srgbClr val="000000"/>
                </a:solidFill>
                <a:latin typeface="ff1"/>
              </a:rPr>
              <a:t> ra </a:t>
            </a:r>
            <a:r>
              <a:rPr lang="vi-VN" sz="3900" dirty="0">
                <a:solidFill>
                  <a:srgbClr val="000000"/>
                </a:solidFill>
                <a:latin typeface="ff4"/>
              </a:rPr>
              <a:t>quyết</a:t>
            </a:r>
            <a:r>
              <a:rPr lang="vi-VN" sz="3900" dirty="0">
                <a:solidFill>
                  <a:srgbClr val="000000"/>
                </a:solidFill>
                <a:latin typeface="ff1"/>
              </a:rPr>
              <a:t> </a:t>
            </a:r>
            <a:r>
              <a:rPr lang="vi-VN" sz="3900" dirty="0">
                <a:solidFill>
                  <a:srgbClr val="000000"/>
                </a:solidFill>
                <a:latin typeface="ff4"/>
              </a:rPr>
              <a:t>định</a:t>
            </a:r>
            <a:r>
              <a:rPr lang="vi-VN" sz="3900" dirty="0">
                <a:solidFill>
                  <a:srgbClr val="000000"/>
                </a:solidFill>
                <a:latin typeface="ff1"/>
              </a:rPr>
              <a:t> </a:t>
            </a:r>
            <a:r>
              <a:rPr lang="vi-VN" sz="3900" dirty="0">
                <a:solidFill>
                  <a:srgbClr val="000000"/>
                </a:solidFill>
                <a:latin typeface="ff4"/>
              </a:rPr>
              <a:t>của</a:t>
            </a:r>
            <a:r>
              <a:rPr lang="vi-VN" sz="3900" dirty="0">
                <a:solidFill>
                  <a:srgbClr val="000000"/>
                </a:solidFill>
                <a:latin typeface="ff1"/>
              </a:rPr>
              <a:t> </a:t>
            </a:r>
            <a:r>
              <a:rPr lang="vi-VN" sz="3900" dirty="0" smtClean="0">
                <a:solidFill>
                  <a:srgbClr val="000000"/>
                </a:solidFill>
                <a:latin typeface="ff1"/>
              </a:rPr>
              <a:t>nhà </a:t>
            </a:r>
            <a:r>
              <a:rPr lang="vi-VN" sz="3900" dirty="0">
                <a:solidFill>
                  <a:srgbClr val="000000"/>
                </a:solidFill>
                <a:latin typeface="ff4"/>
              </a:rPr>
              <a:t>quản</a:t>
            </a:r>
            <a:r>
              <a:rPr lang="vi-VN" sz="3900" dirty="0">
                <a:solidFill>
                  <a:srgbClr val="000000"/>
                </a:solidFill>
                <a:latin typeface="ff1"/>
              </a:rPr>
              <a:t> </a:t>
            </a:r>
            <a:r>
              <a:rPr lang="vi-VN" sz="3900" dirty="0">
                <a:solidFill>
                  <a:srgbClr val="000000"/>
                </a:solidFill>
                <a:latin typeface="ff4"/>
              </a:rPr>
              <a:t>trị</a:t>
            </a:r>
            <a:r>
              <a:rPr lang="vi-VN" sz="3900" dirty="0">
                <a:solidFill>
                  <a:srgbClr val="000000"/>
                </a:solidFill>
                <a:latin typeface="ff1"/>
              </a:rPr>
              <a:t> </a:t>
            </a:r>
            <a:endParaRPr lang="vi-VN" sz="3900" b="0" i="0" dirty="0">
              <a:solidFill>
                <a:srgbClr val="000000"/>
              </a:solidFill>
              <a:effectLst/>
              <a:latin typeface="ff1"/>
            </a:endParaRPr>
          </a:p>
        </p:txBody>
      </p:sp>
    </p:spTree>
    <p:extLst>
      <p:ext uri="{BB962C8B-B14F-4D97-AF65-F5344CB8AC3E}">
        <p14:creationId xmlns:p14="http://schemas.microsoft.com/office/powerpoint/2010/main" val="28741433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smtClean="0">
                <a:solidFill>
                  <a:schemeClr val="tx1"/>
                </a:solidFill>
              </a:rPr>
              <a:t>2.1 </a:t>
            </a:r>
            <a:r>
              <a:rPr lang="en-US" sz="6000" b="1" dirty="0" err="1" smtClean="0">
                <a:solidFill>
                  <a:schemeClr val="tx1"/>
                </a:solidFill>
              </a:rPr>
              <a:t>Phân</a:t>
            </a:r>
            <a:r>
              <a:rPr lang="en-US" sz="6000" b="1" dirty="0" smtClean="0">
                <a:solidFill>
                  <a:schemeClr val="tx1"/>
                </a:solidFill>
              </a:rPr>
              <a:t> </a:t>
            </a:r>
            <a:r>
              <a:rPr lang="en-US" sz="6000" b="1" dirty="0" err="1">
                <a:solidFill>
                  <a:schemeClr val="tx1"/>
                </a:solidFill>
              </a:rPr>
              <a:t>loại</a:t>
            </a:r>
            <a:r>
              <a:rPr lang="en-US" sz="6000" b="1" dirty="0">
                <a:solidFill>
                  <a:schemeClr val="tx1"/>
                </a:solidFill>
              </a:rPr>
              <a:t> chi </a:t>
            </a:r>
            <a:r>
              <a:rPr lang="en-US" sz="6000" b="1" dirty="0" err="1">
                <a:solidFill>
                  <a:schemeClr val="tx1"/>
                </a:solidFill>
              </a:rPr>
              <a:t>phí</a:t>
            </a:r>
            <a:r>
              <a:rPr lang="en-US" sz="6000" b="1" dirty="0">
                <a:solidFill>
                  <a:schemeClr val="tx1"/>
                </a:solidFill>
              </a:rPr>
              <a:t> </a:t>
            </a:r>
            <a:r>
              <a:rPr lang="en-US" sz="6000" b="1" dirty="0" err="1">
                <a:solidFill>
                  <a:schemeClr val="tx1"/>
                </a:solidFill>
              </a:rPr>
              <a:t>theo</a:t>
            </a:r>
            <a:r>
              <a:rPr lang="en-US" sz="6000" b="1" dirty="0">
                <a:solidFill>
                  <a:schemeClr val="tx1"/>
                </a:solidFill>
              </a:rPr>
              <a:t> </a:t>
            </a:r>
            <a:r>
              <a:rPr lang="en-US" sz="6000" b="1" dirty="0" err="1">
                <a:solidFill>
                  <a:schemeClr val="tx1"/>
                </a:solidFill>
              </a:rPr>
              <a:t>chức</a:t>
            </a:r>
            <a:r>
              <a:rPr lang="en-US" sz="6000" b="1" dirty="0">
                <a:solidFill>
                  <a:schemeClr val="tx1"/>
                </a:solidFill>
              </a:rPr>
              <a:t> </a:t>
            </a:r>
            <a:r>
              <a:rPr lang="en-US" sz="6000" b="1" dirty="0" err="1">
                <a:solidFill>
                  <a:schemeClr val="tx1"/>
                </a:solidFill>
              </a:rPr>
              <a:t>năng</a:t>
            </a:r>
            <a:r>
              <a:rPr lang="en-US" sz="6000" b="1" dirty="0">
                <a:solidFill>
                  <a:schemeClr val="tx1"/>
                </a:solidFill>
              </a:rPr>
              <a:t> </a:t>
            </a:r>
            <a:r>
              <a:rPr lang="en-US" sz="6000" b="1" dirty="0" err="1">
                <a:solidFill>
                  <a:schemeClr val="tx1"/>
                </a:solidFill>
              </a:rPr>
              <a:t>hoạt</a:t>
            </a:r>
            <a:r>
              <a:rPr lang="en-US" sz="6000" b="1" dirty="0">
                <a:solidFill>
                  <a:schemeClr val="tx1"/>
                </a:solidFill>
              </a:rPr>
              <a:t> </a:t>
            </a:r>
            <a:r>
              <a:rPr lang="en-US" sz="6000" b="1" dirty="0" err="1">
                <a:solidFill>
                  <a:schemeClr val="tx1"/>
                </a:solidFill>
              </a:rPr>
              <a:t>động</a:t>
            </a:r>
            <a:endParaRPr lang="en-US" sz="6000" b="1" dirty="0">
              <a:solidFill>
                <a:schemeClr val="tx1"/>
              </a:solidFill>
              <a:latin typeface="Arial" panose="020B0604020202020204" pitchFamily="34" charset="0"/>
              <a:cs typeface="Arial" panose="020B0604020202020204" pitchFamily="34" charset="0"/>
            </a:endParaRPr>
          </a:p>
        </p:txBody>
      </p:sp>
      <p:sp>
        <p:nvSpPr>
          <p:cNvPr id="2" name="Rectangle 1"/>
          <p:cNvSpPr/>
          <p:nvPr/>
        </p:nvSpPr>
        <p:spPr>
          <a:xfrm>
            <a:off x="304800" y="1866900"/>
            <a:ext cx="17526000" cy="8402300"/>
          </a:xfrm>
          <a:prstGeom prst="rect">
            <a:avLst/>
          </a:prstGeom>
        </p:spPr>
        <p:txBody>
          <a:bodyPr wrap="square">
            <a:spAutoFit/>
          </a:bodyPr>
          <a:lstStyle/>
          <a:p>
            <a:pPr algn="just">
              <a:lnSpc>
                <a:spcPct val="150000"/>
              </a:lnSpc>
            </a:pPr>
            <a:r>
              <a:rPr lang="en-US" sz="3600" dirty="0" smtClean="0">
                <a:solidFill>
                  <a:srgbClr val="FFCC00"/>
                </a:solidFill>
                <a:latin typeface="ff5"/>
              </a:rPr>
              <a:t></a:t>
            </a:r>
            <a:r>
              <a:rPr lang="en-US" sz="3600" b="1" dirty="0">
                <a:solidFill>
                  <a:srgbClr val="000000"/>
                </a:solidFill>
                <a:latin typeface="ff1"/>
              </a:rPr>
              <a:t>Chi </a:t>
            </a:r>
            <a:r>
              <a:rPr lang="en-US" sz="3600" b="1" dirty="0" err="1">
                <a:solidFill>
                  <a:srgbClr val="000000"/>
                </a:solidFill>
                <a:latin typeface="ff1"/>
              </a:rPr>
              <a:t>phí</a:t>
            </a:r>
            <a:r>
              <a:rPr lang="en-US" sz="3600" b="1" dirty="0">
                <a:solidFill>
                  <a:srgbClr val="000000"/>
                </a:solidFill>
                <a:latin typeface="ff1"/>
              </a:rPr>
              <a:t> </a:t>
            </a:r>
            <a:r>
              <a:rPr lang="en-US" sz="3600" b="1" dirty="0" err="1">
                <a:solidFill>
                  <a:srgbClr val="000000"/>
                </a:solidFill>
                <a:latin typeface="ff4"/>
              </a:rPr>
              <a:t>sản</a:t>
            </a:r>
            <a:r>
              <a:rPr lang="en-US" sz="3600" b="1" dirty="0">
                <a:solidFill>
                  <a:srgbClr val="000000"/>
                </a:solidFill>
                <a:latin typeface="ff1"/>
              </a:rPr>
              <a:t> </a:t>
            </a:r>
            <a:r>
              <a:rPr lang="en-US" sz="3600" b="1" dirty="0" err="1">
                <a:solidFill>
                  <a:srgbClr val="000000"/>
                </a:solidFill>
                <a:latin typeface="ff4"/>
              </a:rPr>
              <a:t>xuất</a:t>
            </a:r>
            <a:r>
              <a:rPr lang="en-US" sz="3600" b="1" dirty="0">
                <a:solidFill>
                  <a:srgbClr val="000000"/>
                </a:solidFill>
                <a:latin typeface="ff1"/>
              </a:rPr>
              <a:t>: </a:t>
            </a:r>
            <a:r>
              <a:rPr lang="en-US" sz="3600" dirty="0" err="1">
                <a:solidFill>
                  <a:srgbClr val="000000"/>
                </a:solidFill>
                <a:latin typeface="ff1"/>
              </a:rPr>
              <a:t>là</a:t>
            </a:r>
            <a:r>
              <a:rPr lang="en-US" sz="3600" dirty="0">
                <a:solidFill>
                  <a:srgbClr val="000000"/>
                </a:solidFill>
                <a:latin typeface="ff1"/>
              </a:rPr>
              <a:t> </a:t>
            </a:r>
            <a:r>
              <a:rPr lang="en-US" sz="3600" dirty="0" err="1">
                <a:solidFill>
                  <a:srgbClr val="000000"/>
                </a:solidFill>
                <a:latin typeface="ff1"/>
              </a:rPr>
              <a:t>toàn</a:t>
            </a:r>
            <a:r>
              <a:rPr lang="en-US" sz="3600" dirty="0">
                <a:solidFill>
                  <a:srgbClr val="000000"/>
                </a:solidFill>
                <a:latin typeface="ff1"/>
              </a:rPr>
              <a:t> </a:t>
            </a:r>
            <a:r>
              <a:rPr lang="en-US" sz="3600" dirty="0" err="1">
                <a:solidFill>
                  <a:srgbClr val="000000"/>
                </a:solidFill>
                <a:latin typeface="ff4"/>
              </a:rPr>
              <a:t>bộ</a:t>
            </a:r>
            <a:r>
              <a:rPr lang="en-US" sz="3600" dirty="0">
                <a:solidFill>
                  <a:srgbClr val="000000"/>
                </a:solidFill>
                <a:latin typeface="ff1"/>
              </a:rPr>
              <a:t> chi </a:t>
            </a:r>
            <a:r>
              <a:rPr lang="en-US" sz="3600" dirty="0" err="1">
                <a:solidFill>
                  <a:srgbClr val="000000"/>
                </a:solidFill>
                <a:latin typeface="ff1"/>
              </a:rPr>
              <a:t>phí</a:t>
            </a:r>
            <a:r>
              <a:rPr lang="en-US" sz="3600" dirty="0">
                <a:solidFill>
                  <a:srgbClr val="000000"/>
                </a:solidFill>
                <a:latin typeface="ff1"/>
              </a:rPr>
              <a:t> </a:t>
            </a:r>
            <a:r>
              <a:rPr lang="en-US" sz="3600" dirty="0" err="1">
                <a:solidFill>
                  <a:srgbClr val="000000"/>
                </a:solidFill>
                <a:latin typeface="ff1"/>
              </a:rPr>
              <a:t>phát</a:t>
            </a:r>
            <a:r>
              <a:rPr lang="en-US" sz="3600" dirty="0">
                <a:solidFill>
                  <a:srgbClr val="000000"/>
                </a:solidFill>
                <a:latin typeface="ff1"/>
              </a:rPr>
              <a:t> </a:t>
            </a:r>
            <a:r>
              <a:rPr lang="en-US" sz="3600" dirty="0" err="1">
                <a:solidFill>
                  <a:srgbClr val="000000"/>
                </a:solidFill>
                <a:latin typeface="ff1"/>
              </a:rPr>
              <a:t>sinh</a:t>
            </a:r>
            <a:r>
              <a:rPr lang="en-US" sz="3600" dirty="0">
                <a:solidFill>
                  <a:srgbClr val="000000"/>
                </a:solidFill>
                <a:latin typeface="ff1"/>
              </a:rPr>
              <a:t> </a:t>
            </a:r>
            <a:r>
              <a:rPr lang="en-US" sz="3600" dirty="0" err="1">
                <a:solidFill>
                  <a:srgbClr val="000000"/>
                </a:solidFill>
                <a:latin typeface="ff1"/>
              </a:rPr>
              <a:t>trong</a:t>
            </a:r>
            <a:r>
              <a:rPr lang="en-US" sz="3600" dirty="0">
                <a:solidFill>
                  <a:srgbClr val="000000"/>
                </a:solidFill>
                <a:latin typeface="ff1"/>
              </a:rPr>
              <a:t> </a:t>
            </a:r>
            <a:r>
              <a:rPr lang="en-US" sz="3600" dirty="0" err="1">
                <a:solidFill>
                  <a:srgbClr val="000000"/>
                </a:solidFill>
                <a:latin typeface="ff1"/>
              </a:rPr>
              <a:t>quá</a:t>
            </a:r>
            <a:r>
              <a:rPr lang="en-US" sz="3600" dirty="0">
                <a:solidFill>
                  <a:srgbClr val="000000"/>
                </a:solidFill>
                <a:latin typeface="ff1"/>
              </a:rPr>
              <a:t> </a:t>
            </a:r>
            <a:r>
              <a:rPr lang="en-US" sz="3600" dirty="0" err="1" smtClean="0">
                <a:solidFill>
                  <a:srgbClr val="000000"/>
                </a:solidFill>
                <a:latin typeface="ff1"/>
              </a:rPr>
              <a:t>trình</a:t>
            </a:r>
            <a:r>
              <a:rPr lang="en-US" sz="3600" dirty="0" smtClean="0">
                <a:solidFill>
                  <a:srgbClr val="000000"/>
                </a:solidFill>
                <a:latin typeface="ff1"/>
              </a:rPr>
              <a:t> </a:t>
            </a:r>
            <a:r>
              <a:rPr lang="en-US" sz="3600" dirty="0" err="1" smtClean="0">
                <a:solidFill>
                  <a:srgbClr val="000000"/>
                </a:solidFill>
                <a:latin typeface="ff4"/>
              </a:rPr>
              <a:t>sản</a:t>
            </a:r>
            <a:r>
              <a:rPr lang="en-US" sz="3600" dirty="0" smtClean="0">
                <a:solidFill>
                  <a:srgbClr val="000000"/>
                </a:solidFill>
                <a:latin typeface="ff1"/>
              </a:rPr>
              <a:t> </a:t>
            </a:r>
            <a:r>
              <a:rPr lang="en-US" sz="3600" dirty="0" err="1">
                <a:solidFill>
                  <a:srgbClr val="000000"/>
                </a:solidFill>
                <a:latin typeface="ff4"/>
              </a:rPr>
              <a:t>xuất</a:t>
            </a:r>
            <a:r>
              <a:rPr lang="en-US" sz="3600" dirty="0">
                <a:solidFill>
                  <a:srgbClr val="000000"/>
                </a:solidFill>
                <a:latin typeface="ff1"/>
              </a:rPr>
              <a:t>, </a:t>
            </a:r>
            <a:r>
              <a:rPr lang="en-US" sz="3600" dirty="0" err="1" smtClean="0">
                <a:solidFill>
                  <a:srgbClr val="000000"/>
                </a:solidFill>
                <a:latin typeface="ff1"/>
              </a:rPr>
              <a:t>liên</a:t>
            </a:r>
            <a:r>
              <a:rPr lang="en-US" sz="3600" dirty="0" smtClean="0">
                <a:solidFill>
                  <a:srgbClr val="000000"/>
                </a:solidFill>
                <a:latin typeface="ff1"/>
              </a:rPr>
              <a:t> </a:t>
            </a:r>
            <a:r>
              <a:rPr lang="en-US" sz="3600" dirty="0" err="1" smtClean="0">
                <a:solidFill>
                  <a:srgbClr val="000000"/>
                </a:solidFill>
                <a:latin typeface="ff1"/>
              </a:rPr>
              <a:t>quan</a:t>
            </a:r>
            <a:r>
              <a:rPr lang="en-US" sz="3600" dirty="0" smtClean="0">
                <a:solidFill>
                  <a:srgbClr val="000000"/>
                </a:solidFill>
                <a:latin typeface="ff1"/>
              </a:rPr>
              <a:t> </a:t>
            </a:r>
            <a:r>
              <a:rPr lang="en-US" sz="3600" dirty="0" err="1">
                <a:solidFill>
                  <a:srgbClr val="000000"/>
                </a:solidFill>
                <a:latin typeface="ff4"/>
              </a:rPr>
              <a:t>đến</a:t>
            </a:r>
            <a:r>
              <a:rPr lang="en-US" sz="3600" dirty="0">
                <a:solidFill>
                  <a:srgbClr val="000000"/>
                </a:solidFill>
                <a:latin typeface="ff1"/>
              </a:rPr>
              <a:t> </a:t>
            </a:r>
            <a:r>
              <a:rPr lang="en-US" sz="3600" dirty="0" err="1">
                <a:solidFill>
                  <a:srgbClr val="000000"/>
                </a:solidFill>
                <a:latin typeface="ff4"/>
              </a:rPr>
              <a:t>việc</a:t>
            </a:r>
            <a:r>
              <a:rPr lang="en-US" sz="3600" dirty="0">
                <a:solidFill>
                  <a:srgbClr val="000000"/>
                </a:solidFill>
                <a:latin typeface="ff1"/>
              </a:rPr>
              <a:t> </a:t>
            </a:r>
            <a:r>
              <a:rPr lang="en-US" sz="3600" dirty="0" err="1">
                <a:solidFill>
                  <a:srgbClr val="000000"/>
                </a:solidFill>
                <a:latin typeface="ff4"/>
              </a:rPr>
              <a:t>chế</a:t>
            </a:r>
            <a:r>
              <a:rPr lang="en-US" sz="3600" dirty="0">
                <a:solidFill>
                  <a:srgbClr val="000000"/>
                </a:solidFill>
                <a:latin typeface="ff1"/>
              </a:rPr>
              <a:t> </a:t>
            </a:r>
            <a:r>
              <a:rPr lang="en-US" sz="3600" dirty="0" err="1">
                <a:solidFill>
                  <a:srgbClr val="000000"/>
                </a:solidFill>
                <a:latin typeface="ff4"/>
              </a:rPr>
              <a:t>tạo</a:t>
            </a:r>
            <a:r>
              <a:rPr lang="en-US" sz="3600" dirty="0">
                <a:solidFill>
                  <a:srgbClr val="000000"/>
                </a:solidFill>
                <a:latin typeface="ff1"/>
              </a:rPr>
              <a:t> </a:t>
            </a:r>
            <a:r>
              <a:rPr lang="en-US" sz="3600" dirty="0" err="1">
                <a:solidFill>
                  <a:srgbClr val="000000"/>
                </a:solidFill>
                <a:latin typeface="ff4"/>
              </a:rPr>
              <a:t>sản</a:t>
            </a:r>
            <a:r>
              <a:rPr lang="en-US" sz="3600" dirty="0">
                <a:solidFill>
                  <a:srgbClr val="000000"/>
                </a:solidFill>
                <a:latin typeface="ff1"/>
              </a:rPr>
              <a:t> </a:t>
            </a:r>
            <a:r>
              <a:rPr lang="en-US" sz="3600" dirty="0" err="1">
                <a:solidFill>
                  <a:srgbClr val="000000"/>
                </a:solidFill>
                <a:latin typeface="ff4"/>
              </a:rPr>
              <a:t>phẩm</a:t>
            </a:r>
            <a:r>
              <a:rPr lang="en-US" sz="3600" dirty="0">
                <a:solidFill>
                  <a:srgbClr val="000000"/>
                </a:solidFill>
                <a:latin typeface="ff1"/>
              </a:rPr>
              <a:t> </a:t>
            </a:r>
            <a:r>
              <a:rPr lang="en-US" sz="3600" dirty="0" err="1">
                <a:solidFill>
                  <a:srgbClr val="000000"/>
                </a:solidFill>
                <a:latin typeface="ff1"/>
              </a:rPr>
              <a:t>trong</a:t>
            </a:r>
            <a:r>
              <a:rPr lang="en-US" sz="3600" dirty="0">
                <a:solidFill>
                  <a:srgbClr val="000000"/>
                </a:solidFill>
                <a:latin typeface="ff1"/>
              </a:rPr>
              <a:t> </a:t>
            </a:r>
            <a:r>
              <a:rPr lang="en-US" sz="3600" dirty="0" err="1">
                <a:solidFill>
                  <a:srgbClr val="000000"/>
                </a:solidFill>
                <a:latin typeface="ff4"/>
              </a:rPr>
              <a:t>một</a:t>
            </a:r>
            <a:r>
              <a:rPr lang="en-US" sz="3600" dirty="0">
                <a:solidFill>
                  <a:srgbClr val="000000"/>
                </a:solidFill>
                <a:latin typeface="ff1"/>
              </a:rPr>
              <a:t> </a:t>
            </a:r>
            <a:r>
              <a:rPr lang="en-US" sz="3600" dirty="0" err="1">
                <a:solidFill>
                  <a:srgbClr val="000000"/>
                </a:solidFill>
                <a:latin typeface="ff4"/>
              </a:rPr>
              <a:t>thời</a:t>
            </a:r>
            <a:r>
              <a:rPr lang="en-US" sz="3600" dirty="0">
                <a:solidFill>
                  <a:srgbClr val="000000"/>
                </a:solidFill>
                <a:latin typeface="ff1"/>
              </a:rPr>
              <a:t> </a:t>
            </a:r>
            <a:r>
              <a:rPr lang="en-US" sz="3600" dirty="0" err="1" smtClean="0">
                <a:solidFill>
                  <a:srgbClr val="000000"/>
                </a:solidFill>
                <a:latin typeface="ff4"/>
              </a:rPr>
              <a:t>kỳ</a:t>
            </a:r>
            <a:r>
              <a:rPr lang="en-US" sz="3600" dirty="0" smtClean="0">
                <a:solidFill>
                  <a:srgbClr val="000000"/>
                </a:solidFill>
                <a:latin typeface="ff1"/>
              </a:rPr>
              <a:t> </a:t>
            </a:r>
            <a:r>
              <a:rPr lang="en-US" sz="3600" dirty="0" err="1">
                <a:solidFill>
                  <a:srgbClr val="000000"/>
                </a:solidFill>
                <a:latin typeface="ff4"/>
              </a:rPr>
              <a:t>nhất</a:t>
            </a:r>
            <a:r>
              <a:rPr lang="en-US" sz="3600" dirty="0">
                <a:solidFill>
                  <a:srgbClr val="000000"/>
                </a:solidFill>
                <a:latin typeface="ff1"/>
              </a:rPr>
              <a:t> </a:t>
            </a:r>
            <a:r>
              <a:rPr lang="en-US" sz="3600" dirty="0" err="1">
                <a:solidFill>
                  <a:srgbClr val="000000"/>
                </a:solidFill>
                <a:latin typeface="ff4"/>
              </a:rPr>
              <a:t>định</a:t>
            </a:r>
            <a:r>
              <a:rPr lang="en-US" sz="3600" dirty="0">
                <a:solidFill>
                  <a:srgbClr val="000000"/>
                </a:solidFill>
                <a:latin typeface="ff1"/>
              </a:rPr>
              <a:t> </a:t>
            </a:r>
            <a:endParaRPr lang="en-US" sz="3600" dirty="0">
              <a:solidFill>
                <a:srgbClr val="000000"/>
              </a:solidFill>
              <a:latin typeface="ff4"/>
            </a:endParaRPr>
          </a:p>
          <a:p>
            <a:pPr algn="just">
              <a:lnSpc>
                <a:spcPct val="150000"/>
              </a:lnSpc>
            </a:pPr>
            <a:r>
              <a:rPr lang="en-US" sz="3600" dirty="0">
                <a:solidFill>
                  <a:srgbClr val="000000"/>
                </a:solidFill>
                <a:latin typeface="ff1"/>
              </a:rPr>
              <a:t>+ Chi </a:t>
            </a:r>
            <a:r>
              <a:rPr lang="en-US" sz="3600" dirty="0" err="1">
                <a:solidFill>
                  <a:srgbClr val="000000"/>
                </a:solidFill>
                <a:latin typeface="ff1"/>
              </a:rPr>
              <a:t>phí</a:t>
            </a:r>
            <a:r>
              <a:rPr lang="en-US" sz="3600" dirty="0">
                <a:solidFill>
                  <a:srgbClr val="000000"/>
                </a:solidFill>
                <a:latin typeface="ff1"/>
              </a:rPr>
              <a:t> </a:t>
            </a:r>
            <a:r>
              <a:rPr lang="en-US" sz="3600" dirty="0" err="1">
                <a:solidFill>
                  <a:srgbClr val="000000"/>
                </a:solidFill>
                <a:latin typeface="ff1"/>
              </a:rPr>
              <a:t>nguyên</a:t>
            </a:r>
            <a:r>
              <a:rPr lang="en-US" sz="3600" dirty="0">
                <a:solidFill>
                  <a:srgbClr val="000000"/>
                </a:solidFill>
                <a:latin typeface="ff1"/>
              </a:rPr>
              <a:t> </a:t>
            </a:r>
            <a:r>
              <a:rPr lang="en-US" sz="3600" dirty="0" err="1">
                <a:solidFill>
                  <a:srgbClr val="000000"/>
                </a:solidFill>
                <a:latin typeface="ff4"/>
              </a:rPr>
              <a:t>liệu</a:t>
            </a:r>
            <a:r>
              <a:rPr lang="en-US" sz="3600" dirty="0">
                <a:solidFill>
                  <a:srgbClr val="000000"/>
                </a:solidFill>
                <a:latin typeface="ff1"/>
              </a:rPr>
              <a:t> </a:t>
            </a:r>
            <a:r>
              <a:rPr lang="en-US" sz="3600" dirty="0" err="1">
                <a:solidFill>
                  <a:srgbClr val="000000"/>
                </a:solidFill>
                <a:latin typeface="ff4"/>
              </a:rPr>
              <a:t>vật</a:t>
            </a:r>
            <a:r>
              <a:rPr lang="en-US" sz="3600" dirty="0">
                <a:solidFill>
                  <a:srgbClr val="000000"/>
                </a:solidFill>
                <a:latin typeface="ff1"/>
              </a:rPr>
              <a:t> </a:t>
            </a:r>
            <a:r>
              <a:rPr lang="en-US" sz="3600" dirty="0" err="1">
                <a:solidFill>
                  <a:srgbClr val="000000"/>
                </a:solidFill>
                <a:latin typeface="ff4"/>
              </a:rPr>
              <a:t>liệu</a:t>
            </a:r>
            <a:r>
              <a:rPr lang="en-US" sz="3600" dirty="0">
                <a:solidFill>
                  <a:srgbClr val="000000"/>
                </a:solidFill>
                <a:latin typeface="ff1"/>
              </a:rPr>
              <a:t> </a:t>
            </a:r>
            <a:r>
              <a:rPr lang="en-US" sz="3600" dirty="0" err="1">
                <a:solidFill>
                  <a:srgbClr val="000000"/>
                </a:solidFill>
                <a:latin typeface="ff4"/>
              </a:rPr>
              <a:t>trực</a:t>
            </a:r>
            <a:r>
              <a:rPr lang="en-US" sz="3600" dirty="0">
                <a:solidFill>
                  <a:srgbClr val="000000"/>
                </a:solidFill>
                <a:latin typeface="ff1"/>
              </a:rPr>
              <a:t> </a:t>
            </a:r>
            <a:r>
              <a:rPr lang="en-US" sz="3600" dirty="0" err="1">
                <a:solidFill>
                  <a:srgbClr val="000000"/>
                </a:solidFill>
                <a:latin typeface="ff4"/>
              </a:rPr>
              <a:t>tiếp</a:t>
            </a:r>
            <a:r>
              <a:rPr lang="en-US" sz="3600" dirty="0">
                <a:solidFill>
                  <a:srgbClr val="000000"/>
                </a:solidFill>
                <a:latin typeface="ff1"/>
              </a:rPr>
              <a:t> </a:t>
            </a:r>
          </a:p>
          <a:p>
            <a:pPr algn="just">
              <a:lnSpc>
                <a:spcPct val="150000"/>
              </a:lnSpc>
            </a:pPr>
            <a:r>
              <a:rPr lang="en-US" sz="3600" dirty="0">
                <a:solidFill>
                  <a:srgbClr val="000000"/>
                </a:solidFill>
                <a:latin typeface="ff1"/>
              </a:rPr>
              <a:t>+ Chi </a:t>
            </a:r>
            <a:r>
              <a:rPr lang="en-US" sz="3600" dirty="0" err="1">
                <a:solidFill>
                  <a:srgbClr val="000000"/>
                </a:solidFill>
                <a:latin typeface="ff1"/>
              </a:rPr>
              <a:t>phí</a:t>
            </a:r>
            <a:r>
              <a:rPr lang="en-US" sz="3600" dirty="0">
                <a:solidFill>
                  <a:srgbClr val="000000"/>
                </a:solidFill>
                <a:latin typeface="ff1"/>
              </a:rPr>
              <a:t> </a:t>
            </a:r>
            <a:r>
              <a:rPr lang="en-US" sz="3600" dirty="0" err="1">
                <a:solidFill>
                  <a:srgbClr val="000000"/>
                </a:solidFill>
                <a:latin typeface="ff1"/>
              </a:rPr>
              <a:t>nhân</a:t>
            </a:r>
            <a:r>
              <a:rPr lang="en-US" sz="3600" dirty="0">
                <a:solidFill>
                  <a:srgbClr val="000000"/>
                </a:solidFill>
                <a:latin typeface="ff1"/>
              </a:rPr>
              <a:t> </a:t>
            </a:r>
            <a:r>
              <a:rPr lang="en-US" sz="3600" dirty="0" err="1">
                <a:solidFill>
                  <a:srgbClr val="000000"/>
                </a:solidFill>
                <a:latin typeface="ff1"/>
              </a:rPr>
              <a:t>công</a:t>
            </a:r>
            <a:r>
              <a:rPr lang="en-US" sz="3600" dirty="0">
                <a:solidFill>
                  <a:srgbClr val="000000"/>
                </a:solidFill>
                <a:latin typeface="ff1"/>
              </a:rPr>
              <a:t> </a:t>
            </a:r>
            <a:r>
              <a:rPr lang="en-US" sz="3600" dirty="0" err="1">
                <a:solidFill>
                  <a:srgbClr val="000000"/>
                </a:solidFill>
                <a:latin typeface="ff4"/>
              </a:rPr>
              <a:t>trực</a:t>
            </a:r>
            <a:r>
              <a:rPr lang="en-US" sz="3600" dirty="0">
                <a:solidFill>
                  <a:srgbClr val="000000"/>
                </a:solidFill>
                <a:latin typeface="ff1"/>
              </a:rPr>
              <a:t> </a:t>
            </a:r>
            <a:r>
              <a:rPr lang="en-US" sz="3600" dirty="0" err="1">
                <a:solidFill>
                  <a:srgbClr val="000000"/>
                </a:solidFill>
                <a:latin typeface="ff4"/>
              </a:rPr>
              <a:t>tiếp</a:t>
            </a:r>
            <a:r>
              <a:rPr lang="en-US" sz="3600" dirty="0">
                <a:solidFill>
                  <a:srgbClr val="000000"/>
                </a:solidFill>
                <a:latin typeface="ff1"/>
              </a:rPr>
              <a:t> </a:t>
            </a:r>
          </a:p>
          <a:p>
            <a:pPr algn="just">
              <a:lnSpc>
                <a:spcPct val="150000"/>
              </a:lnSpc>
            </a:pPr>
            <a:r>
              <a:rPr lang="en-US" sz="3600" dirty="0">
                <a:solidFill>
                  <a:srgbClr val="000000"/>
                </a:solidFill>
                <a:latin typeface="ff1"/>
              </a:rPr>
              <a:t>+ Chi </a:t>
            </a:r>
            <a:r>
              <a:rPr lang="en-US" sz="3600" dirty="0" err="1">
                <a:solidFill>
                  <a:srgbClr val="000000"/>
                </a:solidFill>
                <a:latin typeface="ff1"/>
              </a:rPr>
              <a:t>phí</a:t>
            </a:r>
            <a:r>
              <a:rPr lang="en-US" sz="3600" dirty="0">
                <a:solidFill>
                  <a:srgbClr val="000000"/>
                </a:solidFill>
                <a:latin typeface="ff1"/>
              </a:rPr>
              <a:t> </a:t>
            </a:r>
            <a:r>
              <a:rPr lang="en-US" sz="3600" dirty="0" err="1">
                <a:solidFill>
                  <a:srgbClr val="000000"/>
                </a:solidFill>
                <a:latin typeface="ff4"/>
              </a:rPr>
              <a:t>sản</a:t>
            </a:r>
            <a:r>
              <a:rPr lang="en-US" sz="3600" dirty="0">
                <a:solidFill>
                  <a:srgbClr val="000000"/>
                </a:solidFill>
                <a:latin typeface="ff1"/>
              </a:rPr>
              <a:t> </a:t>
            </a:r>
            <a:r>
              <a:rPr lang="en-US" sz="3600" dirty="0" err="1">
                <a:solidFill>
                  <a:srgbClr val="000000"/>
                </a:solidFill>
                <a:latin typeface="ff4"/>
              </a:rPr>
              <a:t>xuất</a:t>
            </a:r>
            <a:r>
              <a:rPr lang="en-US" sz="3600" dirty="0">
                <a:solidFill>
                  <a:srgbClr val="000000"/>
                </a:solidFill>
                <a:latin typeface="ff1"/>
              </a:rPr>
              <a:t> </a:t>
            </a:r>
            <a:r>
              <a:rPr lang="en-US" sz="3600" dirty="0" err="1">
                <a:solidFill>
                  <a:srgbClr val="000000"/>
                </a:solidFill>
                <a:latin typeface="ff1"/>
              </a:rPr>
              <a:t>chung</a:t>
            </a:r>
            <a:r>
              <a:rPr lang="en-US" sz="3600" dirty="0">
                <a:solidFill>
                  <a:srgbClr val="000000"/>
                </a:solidFill>
                <a:latin typeface="ff1"/>
              </a:rPr>
              <a:t> </a:t>
            </a:r>
          </a:p>
          <a:p>
            <a:pPr algn="just">
              <a:lnSpc>
                <a:spcPct val="150000"/>
              </a:lnSpc>
            </a:pPr>
            <a:r>
              <a:rPr lang="en-US" sz="3600" dirty="0">
                <a:solidFill>
                  <a:srgbClr val="FFCC00"/>
                </a:solidFill>
                <a:latin typeface="ff5"/>
              </a:rPr>
              <a:t></a:t>
            </a:r>
            <a:r>
              <a:rPr lang="en-US" sz="3600" dirty="0">
                <a:solidFill>
                  <a:srgbClr val="000000"/>
                </a:solidFill>
                <a:latin typeface="ff1"/>
              </a:rPr>
              <a:t> </a:t>
            </a:r>
            <a:r>
              <a:rPr lang="en-US" sz="3600" b="1" dirty="0">
                <a:solidFill>
                  <a:srgbClr val="000000"/>
                </a:solidFill>
                <a:latin typeface="ff4"/>
              </a:rPr>
              <a:t>Chi </a:t>
            </a:r>
            <a:r>
              <a:rPr lang="en-US" sz="3600" b="1" dirty="0" err="1">
                <a:solidFill>
                  <a:srgbClr val="000000"/>
                </a:solidFill>
                <a:latin typeface="ff4"/>
              </a:rPr>
              <a:t>phí</a:t>
            </a:r>
            <a:r>
              <a:rPr lang="en-US" sz="3600" b="1" dirty="0">
                <a:solidFill>
                  <a:srgbClr val="000000"/>
                </a:solidFill>
                <a:latin typeface="ff4"/>
              </a:rPr>
              <a:t> </a:t>
            </a:r>
            <a:r>
              <a:rPr lang="en-US" sz="3600" b="1" dirty="0" err="1">
                <a:solidFill>
                  <a:srgbClr val="000000"/>
                </a:solidFill>
                <a:latin typeface="ff4"/>
              </a:rPr>
              <a:t>ngoài</a:t>
            </a:r>
            <a:r>
              <a:rPr lang="en-US" sz="3600" b="1" dirty="0">
                <a:solidFill>
                  <a:srgbClr val="000000"/>
                </a:solidFill>
                <a:latin typeface="ff4"/>
              </a:rPr>
              <a:t> </a:t>
            </a:r>
            <a:r>
              <a:rPr lang="en-US" sz="3600" b="1" dirty="0" err="1">
                <a:solidFill>
                  <a:srgbClr val="000000"/>
                </a:solidFill>
                <a:latin typeface="ff4"/>
              </a:rPr>
              <a:t>sản</a:t>
            </a:r>
            <a:r>
              <a:rPr lang="en-US" sz="3600" b="1" dirty="0">
                <a:solidFill>
                  <a:srgbClr val="000000"/>
                </a:solidFill>
                <a:latin typeface="ff4"/>
              </a:rPr>
              <a:t> </a:t>
            </a:r>
            <a:r>
              <a:rPr lang="en-US" sz="3600" b="1" dirty="0" err="1">
                <a:solidFill>
                  <a:srgbClr val="000000"/>
                </a:solidFill>
                <a:latin typeface="ff4"/>
              </a:rPr>
              <a:t>xuất</a:t>
            </a:r>
            <a:r>
              <a:rPr lang="en-US" sz="3600" b="1" dirty="0">
                <a:solidFill>
                  <a:srgbClr val="000000"/>
                </a:solidFill>
                <a:latin typeface="ff4"/>
              </a:rPr>
              <a:t>: </a:t>
            </a:r>
            <a:r>
              <a:rPr lang="en-US" sz="3600" dirty="0" err="1">
                <a:solidFill>
                  <a:srgbClr val="000000"/>
                </a:solidFill>
                <a:latin typeface="ff1"/>
              </a:rPr>
              <a:t>là</a:t>
            </a:r>
            <a:r>
              <a:rPr lang="en-US" sz="3600" dirty="0">
                <a:solidFill>
                  <a:srgbClr val="000000"/>
                </a:solidFill>
                <a:latin typeface="ff1"/>
              </a:rPr>
              <a:t> </a:t>
            </a:r>
            <a:r>
              <a:rPr lang="en-US" sz="3600" dirty="0" err="1">
                <a:solidFill>
                  <a:srgbClr val="000000"/>
                </a:solidFill>
                <a:latin typeface="ff1"/>
              </a:rPr>
              <a:t>các</a:t>
            </a:r>
            <a:r>
              <a:rPr lang="en-US" sz="3600" dirty="0">
                <a:solidFill>
                  <a:srgbClr val="000000"/>
                </a:solidFill>
                <a:latin typeface="ff1"/>
              </a:rPr>
              <a:t> chi </a:t>
            </a:r>
            <a:r>
              <a:rPr lang="en-US" sz="3600" dirty="0" err="1">
                <a:solidFill>
                  <a:srgbClr val="000000"/>
                </a:solidFill>
                <a:latin typeface="ff1"/>
              </a:rPr>
              <a:t>phí</a:t>
            </a:r>
            <a:r>
              <a:rPr lang="en-US" sz="3600" dirty="0">
                <a:solidFill>
                  <a:srgbClr val="000000"/>
                </a:solidFill>
                <a:latin typeface="ff1"/>
              </a:rPr>
              <a:t> </a:t>
            </a:r>
            <a:r>
              <a:rPr lang="en-US" sz="3600" dirty="0" err="1">
                <a:solidFill>
                  <a:srgbClr val="000000"/>
                </a:solidFill>
                <a:latin typeface="ff1"/>
              </a:rPr>
              <a:t>phát</a:t>
            </a:r>
            <a:r>
              <a:rPr lang="en-US" sz="3600" dirty="0">
                <a:solidFill>
                  <a:srgbClr val="000000"/>
                </a:solidFill>
                <a:latin typeface="ff1"/>
              </a:rPr>
              <a:t> </a:t>
            </a:r>
            <a:r>
              <a:rPr lang="en-US" sz="3600" dirty="0" err="1">
                <a:solidFill>
                  <a:srgbClr val="000000"/>
                </a:solidFill>
                <a:latin typeface="ff1"/>
              </a:rPr>
              <a:t>sinh</a:t>
            </a:r>
            <a:r>
              <a:rPr lang="en-US" sz="3600" dirty="0">
                <a:solidFill>
                  <a:srgbClr val="000000"/>
                </a:solidFill>
                <a:latin typeface="ff1"/>
              </a:rPr>
              <a:t> </a:t>
            </a:r>
            <a:r>
              <a:rPr lang="en-US" sz="3600" dirty="0" err="1">
                <a:solidFill>
                  <a:srgbClr val="000000"/>
                </a:solidFill>
                <a:latin typeface="ff1"/>
              </a:rPr>
              <a:t>ngoài</a:t>
            </a:r>
            <a:r>
              <a:rPr lang="en-US" sz="3600" dirty="0">
                <a:solidFill>
                  <a:srgbClr val="000000"/>
                </a:solidFill>
                <a:latin typeface="ff1"/>
              </a:rPr>
              <a:t> </a:t>
            </a:r>
            <a:r>
              <a:rPr lang="en-US" sz="3600" dirty="0" err="1">
                <a:solidFill>
                  <a:srgbClr val="000000"/>
                </a:solidFill>
                <a:latin typeface="ff1"/>
              </a:rPr>
              <a:t>quá</a:t>
            </a:r>
            <a:r>
              <a:rPr lang="en-US" sz="3600" dirty="0">
                <a:solidFill>
                  <a:srgbClr val="000000"/>
                </a:solidFill>
                <a:latin typeface="ff1"/>
              </a:rPr>
              <a:t> </a:t>
            </a:r>
            <a:r>
              <a:rPr lang="en-US" sz="3600" dirty="0" err="1" smtClean="0">
                <a:solidFill>
                  <a:srgbClr val="000000"/>
                </a:solidFill>
                <a:latin typeface="ff4"/>
              </a:rPr>
              <a:t>trình</a:t>
            </a:r>
            <a:r>
              <a:rPr lang="en-US" sz="3600" dirty="0" smtClean="0">
                <a:solidFill>
                  <a:srgbClr val="000000"/>
                </a:solidFill>
                <a:latin typeface="ff4"/>
              </a:rPr>
              <a:t> </a:t>
            </a:r>
            <a:r>
              <a:rPr lang="en-US" sz="3600" dirty="0" err="1">
                <a:solidFill>
                  <a:srgbClr val="000000"/>
                </a:solidFill>
                <a:latin typeface="ff4"/>
              </a:rPr>
              <a:t>sản</a:t>
            </a:r>
            <a:r>
              <a:rPr lang="en-US" sz="3600" dirty="0">
                <a:solidFill>
                  <a:srgbClr val="000000"/>
                </a:solidFill>
                <a:latin typeface="ff4"/>
              </a:rPr>
              <a:t> </a:t>
            </a:r>
            <a:r>
              <a:rPr lang="en-US" sz="3600" dirty="0" err="1">
                <a:solidFill>
                  <a:srgbClr val="000000"/>
                </a:solidFill>
                <a:latin typeface="ff4"/>
              </a:rPr>
              <a:t>xuất</a:t>
            </a:r>
            <a:r>
              <a:rPr lang="en-US" sz="3600" dirty="0">
                <a:solidFill>
                  <a:srgbClr val="000000"/>
                </a:solidFill>
                <a:latin typeface="ff4"/>
              </a:rPr>
              <a:t> </a:t>
            </a:r>
            <a:r>
              <a:rPr lang="en-US" sz="3600" dirty="0" err="1">
                <a:solidFill>
                  <a:srgbClr val="000000"/>
                </a:solidFill>
                <a:latin typeface="ff4"/>
              </a:rPr>
              <a:t>sản</a:t>
            </a:r>
            <a:r>
              <a:rPr lang="en-US" sz="3600" dirty="0">
                <a:solidFill>
                  <a:srgbClr val="000000"/>
                </a:solidFill>
                <a:latin typeface="ff4"/>
              </a:rPr>
              <a:t> </a:t>
            </a:r>
            <a:r>
              <a:rPr lang="en-US" sz="3600" dirty="0" err="1">
                <a:solidFill>
                  <a:srgbClr val="000000"/>
                </a:solidFill>
                <a:latin typeface="ff4"/>
              </a:rPr>
              <a:t>phẩm</a:t>
            </a:r>
            <a:r>
              <a:rPr lang="en-US" sz="3600" dirty="0">
                <a:solidFill>
                  <a:srgbClr val="000000"/>
                </a:solidFill>
                <a:latin typeface="ff4"/>
              </a:rPr>
              <a:t>, </a:t>
            </a:r>
            <a:r>
              <a:rPr lang="en-US" sz="3600" dirty="0" err="1">
                <a:solidFill>
                  <a:srgbClr val="000000"/>
                </a:solidFill>
                <a:latin typeface="ff4"/>
              </a:rPr>
              <a:t>liên</a:t>
            </a:r>
            <a:r>
              <a:rPr lang="en-US" sz="3600" dirty="0">
                <a:solidFill>
                  <a:srgbClr val="000000"/>
                </a:solidFill>
                <a:latin typeface="ff4"/>
              </a:rPr>
              <a:t> </a:t>
            </a:r>
            <a:r>
              <a:rPr lang="en-US" sz="3600" dirty="0" err="1">
                <a:solidFill>
                  <a:srgbClr val="000000"/>
                </a:solidFill>
                <a:latin typeface="ff4"/>
              </a:rPr>
              <a:t>quan</a:t>
            </a:r>
            <a:r>
              <a:rPr lang="en-US" sz="3600" dirty="0">
                <a:solidFill>
                  <a:srgbClr val="000000"/>
                </a:solidFill>
                <a:latin typeface="ff4"/>
              </a:rPr>
              <a:t> </a:t>
            </a:r>
            <a:r>
              <a:rPr lang="en-US" sz="3600" dirty="0" err="1">
                <a:solidFill>
                  <a:srgbClr val="000000"/>
                </a:solidFill>
                <a:latin typeface="ff4"/>
              </a:rPr>
              <a:t>đến</a:t>
            </a:r>
            <a:r>
              <a:rPr lang="en-US" sz="3600" dirty="0">
                <a:solidFill>
                  <a:srgbClr val="000000"/>
                </a:solidFill>
                <a:latin typeface="ff4"/>
              </a:rPr>
              <a:t> </a:t>
            </a:r>
            <a:r>
              <a:rPr lang="en-US" sz="3600" dirty="0" err="1">
                <a:solidFill>
                  <a:srgbClr val="000000"/>
                </a:solidFill>
                <a:latin typeface="ff4"/>
              </a:rPr>
              <a:t>quá</a:t>
            </a:r>
            <a:r>
              <a:rPr lang="en-US" sz="3600" dirty="0">
                <a:solidFill>
                  <a:srgbClr val="000000"/>
                </a:solidFill>
                <a:latin typeface="ff4"/>
              </a:rPr>
              <a:t> </a:t>
            </a:r>
            <a:r>
              <a:rPr lang="en-US" sz="3600" dirty="0" err="1">
                <a:solidFill>
                  <a:srgbClr val="000000"/>
                </a:solidFill>
                <a:latin typeface="ff4"/>
              </a:rPr>
              <a:t>trình</a:t>
            </a:r>
            <a:r>
              <a:rPr lang="en-US" sz="3600" dirty="0">
                <a:solidFill>
                  <a:srgbClr val="000000"/>
                </a:solidFill>
                <a:latin typeface="ff4"/>
              </a:rPr>
              <a:t> </a:t>
            </a:r>
            <a:r>
              <a:rPr lang="en-US" sz="3600" dirty="0" err="1">
                <a:solidFill>
                  <a:srgbClr val="000000"/>
                </a:solidFill>
                <a:latin typeface="ff4"/>
              </a:rPr>
              <a:t>tiêu</a:t>
            </a:r>
            <a:r>
              <a:rPr lang="en-US" sz="3600" dirty="0">
                <a:solidFill>
                  <a:srgbClr val="000000"/>
                </a:solidFill>
                <a:latin typeface="ff4"/>
              </a:rPr>
              <a:t> </a:t>
            </a:r>
            <a:r>
              <a:rPr lang="en-US" sz="3600" dirty="0" err="1">
                <a:solidFill>
                  <a:srgbClr val="000000"/>
                </a:solidFill>
                <a:latin typeface="ff4"/>
              </a:rPr>
              <a:t>thụ</a:t>
            </a:r>
            <a:r>
              <a:rPr lang="en-US" sz="3600" dirty="0">
                <a:solidFill>
                  <a:srgbClr val="000000"/>
                </a:solidFill>
                <a:latin typeface="ff4"/>
              </a:rPr>
              <a:t> </a:t>
            </a:r>
            <a:r>
              <a:rPr lang="en-US" sz="3600" dirty="0" err="1">
                <a:solidFill>
                  <a:srgbClr val="000000"/>
                </a:solidFill>
                <a:latin typeface="ff4"/>
              </a:rPr>
              <a:t>sản</a:t>
            </a:r>
            <a:r>
              <a:rPr lang="en-US" sz="3600" dirty="0">
                <a:solidFill>
                  <a:srgbClr val="000000"/>
                </a:solidFill>
                <a:latin typeface="ff4"/>
              </a:rPr>
              <a:t> </a:t>
            </a:r>
            <a:r>
              <a:rPr lang="en-US" sz="3600" dirty="0" err="1" smtClean="0">
                <a:solidFill>
                  <a:srgbClr val="000000"/>
                </a:solidFill>
                <a:latin typeface="ff4"/>
              </a:rPr>
              <a:t>phẩm</a:t>
            </a:r>
            <a:r>
              <a:rPr lang="en-US" sz="3600" dirty="0" smtClean="0">
                <a:solidFill>
                  <a:srgbClr val="000000"/>
                </a:solidFill>
                <a:latin typeface="ff4"/>
              </a:rPr>
              <a:t> </a:t>
            </a:r>
            <a:r>
              <a:rPr lang="en-US" sz="3600" dirty="0" err="1">
                <a:solidFill>
                  <a:srgbClr val="000000"/>
                </a:solidFill>
                <a:latin typeface="ff4"/>
              </a:rPr>
              <a:t>hoặc</a:t>
            </a:r>
            <a:r>
              <a:rPr lang="en-US" sz="3600" dirty="0">
                <a:solidFill>
                  <a:srgbClr val="000000"/>
                </a:solidFill>
                <a:latin typeface="ff4"/>
              </a:rPr>
              <a:t> </a:t>
            </a:r>
            <a:r>
              <a:rPr lang="en-US" sz="3600" dirty="0" err="1">
                <a:solidFill>
                  <a:srgbClr val="000000"/>
                </a:solidFill>
                <a:latin typeface="ff4"/>
              </a:rPr>
              <a:t>phục</a:t>
            </a:r>
            <a:r>
              <a:rPr lang="en-US" sz="3600" dirty="0">
                <a:solidFill>
                  <a:srgbClr val="000000"/>
                </a:solidFill>
                <a:latin typeface="ff4"/>
              </a:rPr>
              <a:t> </a:t>
            </a:r>
            <a:r>
              <a:rPr lang="en-US" sz="3600" dirty="0" err="1">
                <a:solidFill>
                  <a:srgbClr val="000000"/>
                </a:solidFill>
                <a:latin typeface="ff4"/>
              </a:rPr>
              <a:t>vụ</a:t>
            </a:r>
            <a:r>
              <a:rPr lang="en-US" sz="3600" dirty="0">
                <a:solidFill>
                  <a:srgbClr val="000000"/>
                </a:solidFill>
                <a:latin typeface="ff4"/>
              </a:rPr>
              <a:t> </a:t>
            </a:r>
            <a:r>
              <a:rPr lang="en-US" sz="3600" dirty="0" err="1">
                <a:solidFill>
                  <a:srgbClr val="000000"/>
                </a:solidFill>
                <a:latin typeface="ff4"/>
              </a:rPr>
              <a:t>công</a:t>
            </a:r>
            <a:r>
              <a:rPr lang="en-US" sz="3600" dirty="0">
                <a:solidFill>
                  <a:srgbClr val="000000"/>
                </a:solidFill>
                <a:latin typeface="ff4"/>
              </a:rPr>
              <a:t> </a:t>
            </a:r>
            <a:r>
              <a:rPr lang="en-US" sz="3600" dirty="0" err="1">
                <a:solidFill>
                  <a:srgbClr val="000000"/>
                </a:solidFill>
                <a:latin typeface="ff4"/>
              </a:rPr>
              <a:t>tác</a:t>
            </a:r>
            <a:r>
              <a:rPr lang="en-US" sz="3600" dirty="0">
                <a:solidFill>
                  <a:srgbClr val="000000"/>
                </a:solidFill>
                <a:latin typeface="ff4"/>
              </a:rPr>
              <a:t> </a:t>
            </a:r>
            <a:r>
              <a:rPr lang="en-US" sz="3600" dirty="0" err="1">
                <a:solidFill>
                  <a:srgbClr val="000000"/>
                </a:solidFill>
                <a:latin typeface="ff4"/>
              </a:rPr>
              <a:t>quản</a:t>
            </a:r>
            <a:r>
              <a:rPr lang="en-US" sz="3600" dirty="0">
                <a:solidFill>
                  <a:srgbClr val="000000"/>
                </a:solidFill>
                <a:latin typeface="ff4"/>
              </a:rPr>
              <a:t> </a:t>
            </a:r>
            <a:r>
              <a:rPr lang="en-US" sz="3600" dirty="0" err="1">
                <a:solidFill>
                  <a:srgbClr val="000000"/>
                </a:solidFill>
                <a:latin typeface="ff4"/>
              </a:rPr>
              <a:t>lý</a:t>
            </a:r>
            <a:r>
              <a:rPr lang="en-US" sz="3600" dirty="0">
                <a:solidFill>
                  <a:srgbClr val="000000"/>
                </a:solidFill>
                <a:latin typeface="ff4"/>
              </a:rPr>
              <a:t> </a:t>
            </a:r>
            <a:r>
              <a:rPr lang="en-US" sz="3600" dirty="0" err="1">
                <a:solidFill>
                  <a:srgbClr val="000000"/>
                </a:solidFill>
                <a:latin typeface="ff4"/>
              </a:rPr>
              <a:t>chung</a:t>
            </a:r>
            <a:r>
              <a:rPr lang="en-US" sz="3600" dirty="0">
                <a:solidFill>
                  <a:srgbClr val="000000"/>
                </a:solidFill>
                <a:latin typeface="ff4"/>
              </a:rPr>
              <a:t> </a:t>
            </a:r>
            <a:r>
              <a:rPr lang="en-US" sz="3600" dirty="0" err="1">
                <a:solidFill>
                  <a:srgbClr val="000000"/>
                </a:solidFill>
                <a:latin typeface="ff4"/>
              </a:rPr>
              <a:t>toàn</a:t>
            </a:r>
            <a:r>
              <a:rPr lang="en-US" sz="3600" dirty="0">
                <a:solidFill>
                  <a:srgbClr val="000000"/>
                </a:solidFill>
                <a:latin typeface="ff4"/>
              </a:rPr>
              <a:t> </a:t>
            </a:r>
            <a:r>
              <a:rPr lang="en-US" sz="3600" dirty="0" err="1">
                <a:solidFill>
                  <a:srgbClr val="000000"/>
                </a:solidFill>
                <a:latin typeface="ff4"/>
              </a:rPr>
              <a:t>doanh</a:t>
            </a:r>
            <a:r>
              <a:rPr lang="en-US" sz="3600" dirty="0">
                <a:solidFill>
                  <a:srgbClr val="000000"/>
                </a:solidFill>
                <a:latin typeface="ff4"/>
              </a:rPr>
              <a:t> </a:t>
            </a:r>
            <a:r>
              <a:rPr lang="en-US" sz="3600" dirty="0" err="1" smtClean="0">
                <a:solidFill>
                  <a:srgbClr val="000000"/>
                </a:solidFill>
                <a:latin typeface="ff4"/>
              </a:rPr>
              <a:t>nghiệp</a:t>
            </a:r>
            <a:r>
              <a:rPr lang="en-US" sz="3600" dirty="0">
                <a:solidFill>
                  <a:srgbClr val="000000"/>
                </a:solidFill>
                <a:latin typeface="ff4"/>
              </a:rPr>
              <a:t>. </a:t>
            </a:r>
          </a:p>
          <a:p>
            <a:pPr algn="just">
              <a:lnSpc>
                <a:spcPct val="150000"/>
              </a:lnSpc>
            </a:pPr>
            <a:r>
              <a:rPr lang="en-US" sz="3600" dirty="0">
                <a:solidFill>
                  <a:srgbClr val="000000"/>
                </a:solidFill>
                <a:latin typeface="ff1"/>
              </a:rPr>
              <a:t>+ Chi </a:t>
            </a:r>
            <a:r>
              <a:rPr lang="en-US" sz="3600" dirty="0" err="1">
                <a:solidFill>
                  <a:srgbClr val="000000"/>
                </a:solidFill>
                <a:latin typeface="ff1"/>
              </a:rPr>
              <a:t>phí</a:t>
            </a:r>
            <a:r>
              <a:rPr lang="en-US" sz="3600" dirty="0">
                <a:solidFill>
                  <a:srgbClr val="000000"/>
                </a:solidFill>
                <a:latin typeface="ff1"/>
              </a:rPr>
              <a:t> </a:t>
            </a:r>
            <a:r>
              <a:rPr lang="en-US" sz="3600" dirty="0" err="1">
                <a:solidFill>
                  <a:srgbClr val="000000"/>
                </a:solidFill>
                <a:latin typeface="ff1"/>
              </a:rPr>
              <a:t>bán</a:t>
            </a:r>
            <a:r>
              <a:rPr lang="en-US" sz="3600" dirty="0">
                <a:solidFill>
                  <a:srgbClr val="000000"/>
                </a:solidFill>
                <a:latin typeface="ff1"/>
              </a:rPr>
              <a:t> </a:t>
            </a:r>
            <a:r>
              <a:rPr lang="en-US" sz="3600" dirty="0" err="1">
                <a:solidFill>
                  <a:srgbClr val="000000"/>
                </a:solidFill>
                <a:latin typeface="ff1"/>
              </a:rPr>
              <a:t>hàng</a:t>
            </a:r>
            <a:r>
              <a:rPr lang="en-US" sz="3600" dirty="0">
                <a:solidFill>
                  <a:srgbClr val="000000"/>
                </a:solidFill>
                <a:latin typeface="ff1"/>
              </a:rPr>
              <a:t> </a:t>
            </a:r>
          </a:p>
          <a:p>
            <a:pPr algn="just">
              <a:lnSpc>
                <a:spcPct val="150000"/>
              </a:lnSpc>
            </a:pPr>
            <a:r>
              <a:rPr lang="en-US" sz="3600" dirty="0">
                <a:solidFill>
                  <a:srgbClr val="000000"/>
                </a:solidFill>
                <a:latin typeface="ff4"/>
              </a:rPr>
              <a:t>+ Chi </a:t>
            </a:r>
            <a:r>
              <a:rPr lang="en-US" sz="3600" dirty="0" err="1">
                <a:solidFill>
                  <a:srgbClr val="000000"/>
                </a:solidFill>
                <a:latin typeface="ff4"/>
              </a:rPr>
              <a:t>phí</a:t>
            </a:r>
            <a:r>
              <a:rPr lang="en-US" sz="3600" dirty="0">
                <a:solidFill>
                  <a:srgbClr val="000000"/>
                </a:solidFill>
                <a:latin typeface="ff4"/>
              </a:rPr>
              <a:t> </a:t>
            </a:r>
            <a:r>
              <a:rPr lang="en-US" sz="3600" dirty="0" err="1">
                <a:solidFill>
                  <a:srgbClr val="000000"/>
                </a:solidFill>
                <a:latin typeface="ff4"/>
              </a:rPr>
              <a:t>quản</a:t>
            </a:r>
            <a:r>
              <a:rPr lang="en-US" sz="3600" dirty="0">
                <a:solidFill>
                  <a:srgbClr val="000000"/>
                </a:solidFill>
                <a:latin typeface="ff4"/>
              </a:rPr>
              <a:t> </a:t>
            </a:r>
            <a:r>
              <a:rPr lang="en-US" sz="3600" dirty="0" err="1">
                <a:solidFill>
                  <a:srgbClr val="000000"/>
                </a:solidFill>
                <a:latin typeface="ff4"/>
              </a:rPr>
              <a:t>lý</a:t>
            </a:r>
            <a:r>
              <a:rPr lang="en-US" sz="3600" dirty="0">
                <a:solidFill>
                  <a:srgbClr val="000000"/>
                </a:solidFill>
                <a:latin typeface="ff4"/>
              </a:rPr>
              <a:t> </a:t>
            </a:r>
            <a:r>
              <a:rPr lang="en-US" sz="3600" dirty="0" err="1">
                <a:solidFill>
                  <a:srgbClr val="000000"/>
                </a:solidFill>
                <a:latin typeface="ff4"/>
              </a:rPr>
              <a:t>doanh</a:t>
            </a:r>
            <a:r>
              <a:rPr lang="en-US" sz="3600" dirty="0">
                <a:solidFill>
                  <a:srgbClr val="000000"/>
                </a:solidFill>
                <a:latin typeface="ff4"/>
              </a:rPr>
              <a:t> </a:t>
            </a:r>
            <a:r>
              <a:rPr lang="en-US" sz="3600" dirty="0" err="1">
                <a:solidFill>
                  <a:srgbClr val="000000"/>
                </a:solidFill>
                <a:latin typeface="ff4"/>
              </a:rPr>
              <a:t>nghiệp</a:t>
            </a:r>
            <a:endParaRPr lang="en-US" sz="3600" b="0" i="0" dirty="0">
              <a:solidFill>
                <a:srgbClr val="000000"/>
              </a:solidFill>
              <a:effectLst/>
              <a:latin typeface="ff1"/>
            </a:endParaRPr>
          </a:p>
        </p:txBody>
      </p:sp>
    </p:spTree>
    <p:extLst>
      <p:ext uri="{BB962C8B-B14F-4D97-AF65-F5344CB8AC3E}">
        <p14:creationId xmlns:p14="http://schemas.microsoft.com/office/powerpoint/2010/main" val="34390382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5800" b="1" dirty="0" smtClean="0">
                <a:solidFill>
                  <a:schemeClr val="tx1"/>
                </a:solidFill>
              </a:rPr>
              <a:t>2.2. </a:t>
            </a:r>
            <a:r>
              <a:rPr lang="en-US" sz="5800" b="1" dirty="0" err="1" smtClean="0">
                <a:solidFill>
                  <a:schemeClr val="tx1"/>
                </a:solidFill>
              </a:rPr>
              <a:t>Phân</a:t>
            </a:r>
            <a:r>
              <a:rPr lang="en-US" sz="5800" b="1" dirty="0" smtClean="0">
                <a:solidFill>
                  <a:schemeClr val="tx1"/>
                </a:solidFill>
              </a:rPr>
              <a:t> </a:t>
            </a:r>
            <a:r>
              <a:rPr lang="en-US" sz="5800" b="1" dirty="0" err="1">
                <a:solidFill>
                  <a:schemeClr val="tx1"/>
                </a:solidFill>
              </a:rPr>
              <a:t>loại</a:t>
            </a:r>
            <a:r>
              <a:rPr lang="en-US" sz="5800" b="1" dirty="0">
                <a:solidFill>
                  <a:schemeClr val="tx1"/>
                </a:solidFill>
              </a:rPr>
              <a:t> chi </a:t>
            </a:r>
            <a:r>
              <a:rPr lang="en-US" sz="5800" b="1" dirty="0" err="1">
                <a:solidFill>
                  <a:schemeClr val="tx1"/>
                </a:solidFill>
              </a:rPr>
              <a:t>phí</a:t>
            </a:r>
            <a:r>
              <a:rPr lang="en-US" sz="5800" b="1" dirty="0">
                <a:solidFill>
                  <a:schemeClr val="tx1"/>
                </a:solidFill>
              </a:rPr>
              <a:t> </a:t>
            </a:r>
            <a:r>
              <a:rPr lang="en-US" sz="5800" b="1" dirty="0" err="1">
                <a:solidFill>
                  <a:schemeClr val="tx1"/>
                </a:solidFill>
              </a:rPr>
              <a:t>theo</a:t>
            </a:r>
            <a:r>
              <a:rPr lang="en-US" sz="5800" b="1" dirty="0">
                <a:solidFill>
                  <a:schemeClr val="tx1"/>
                </a:solidFill>
              </a:rPr>
              <a:t> </a:t>
            </a:r>
            <a:r>
              <a:rPr lang="en-US" sz="5800" b="1" dirty="0" err="1">
                <a:solidFill>
                  <a:schemeClr val="tx1"/>
                </a:solidFill>
              </a:rPr>
              <a:t>cách</a:t>
            </a:r>
            <a:r>
              <a:rPr lang="en-US" sz="5800" b="1" dirty="0">
                <a:solidFill>
                  <a:schemeClr val="tx1"/>
                </a:solidFill>
              </a:rPr>
              <a:t> </a:t>
            </a:r>
            <a:r>
              <a:rPr lang="en-US" sz="5800" b="1" dirty="0" err="1">
                <a:solidFill>
                  <a:schemeClr val="tx1"/>
                </a:solidFill>
              </a:rPr>
              <a:t>ứng</a:t>
            </a:r>
            <a:r>
              <a:rPr lang="en-US" sz="5800" b="1" dirty="0">
                <a:solidFill>
                  <a:schemeClr val="tx1"/>
                </a:solidFill>
              </a:rPr>
              <a:t> </a:t>
            </a:r>
            <a:r>
              <a:rPr lang="en-US" sz="5800" b="1" dirty="0" err="1">
                <a:solidFill>
                  <a:schemeClr val="tx1"/>
                </a:solidFill>
              </a:rPr>
              <a:t>xử</a:t>
            </a:r>
            <a:r>
              <a:rPr lang="en-US" sz="5800" b="1" dirty="0">
                <a:solidFill>
                  <a:schemeClr val="tx1"/>
                </a:solidFill>
              </a:rPr>
              <a:t> </a:t>
            </a:r>
            <a:r>
              <a:rPr lang="en-US" sz="5800" b="1" dirty="0" err="1">
                <a:solidFill>
                  <a:schemeClr val="tx1"/>
                </a:solidFill>
              </a:rPr>
              <a:t>của</a:t>
            </a:r>
            <a:r>
              <a:rPr lang="en-US" sz="5800" b="1" dirty="0">
                <a:solidFill>
                  <a:schemeClr val="tx1"/>
                </a:solidFill>
              </a:rPr>
              <a:t> chi </a:t>
            </a:r>
            <a:r>
              <a:rPr lang="en-US" sz="5800" b="1" dirty="0" err="1">
                <a:solidFill>
                  <a:schemeClr val="tx1"/>
                </a:solidFill>
              </a:rPr>
              <a:t>phí</a:t>
            </a:r>
            <a:r>
              <a:rPr lang="en-US" sz="5800" b="1" dirty="0">
                <a:solidFill>
                  <a:schemeClr val="tx1"/>
                </a:solidFill>
              </a:rPr>
              <a:t> </a:t>
            </a:r>
            <a:endParaRPr lang="en-US" sz="5800" b="1" dirty="0">
              <a:solidFill>
                <a:schemeClr val="tx1"/>
              </a:solidFill>
              <a:latin typeface="Arial" panose="020B0604020202020204" pitchFamily="34" charset="0"/>
              <a:cs typeface="Arial" panose="020B0604020202020204" pitchFamily="34" charset="0"/>
            </a:endParaRPr>
          </a:p>
        </p:txBody>
      </p:sp>
      <p:sp>
        <p:nvSpPr>
          <p:cNvPr id="2" name="Rectangle 1"/>
          <p:cNvSpPr/>
          <p:nvPr/>
        </p:nvSpPr>
        <p:spPr>
          <a:xfrm>
            <a:off x="533400" y="1181100"/>
            <a:ext cx="17297400" cy="9233297"/>
          </a:xfrm>
          <a:prstGeom prst="rect">
            <a:avLst/>
          </a:prstGeom>
        </p:spPr>
        <p:txBody>
          <a:bodyPr wrap="square">
            <a:spAutoFit/>
          </a:bodyPr>
          <a:lstStyle/>
          <a:p>
            <a:pPr algn="just">
              <a:lnSpc>
                <a:spcPct val="150000"/>
              </a:lnSpc>
            </a:pPr>
            <a:endParaRPr lang="vi-VN" sz="3600" dirty="0">
              <a:solidFill>
                <a:srgbClr val="000000"/>
              </a:solidFill>
              <a:latin typeface="ff4"/>
            </a:endParaRPr>
          </a:p>
          <a:p>
            <a:pPr algn="just">
              <a:lnSpc>
                <a:spcPct val="150000"/>
              </a:lnSpc>
            </a:pPr>
            <a:r>
              <a:rPr lang="vi-VN" sz="4000" dirty="0">
                <a:solidFill>
                  <a:srgbClr val="FFCC00"/>
                </a:solidFill>
                <a:latin typeface="ff5"/>
              </a:rPr>
              <a:t></a:t>
            </a:r>
            <a:r>
              <a:rPr lang="vi-VN" sz="4000" dirty="0">
                <a:solidFill>
                  <a:srgbClr val="000000"/>
                </a:solidFill>
                <a:latin typeface="ff1"/>
              </a:rPr>
              <a:t> </a:t>
            </a:r>
            <a:r>
              <a:rPr lang="vi-VN" sz="4000" b="1" dirty="0">
                <a:solidFill>
                  <a:srgbClr val="000000"/>
                </a:solidFill>
                <a:latin typeface="ff1"/>
              </a:rPr>
              <a:t>Cách </a:t>
            </a:r>
            <a:r>
              <a:rPr lang="vi-VN" sz="4000" b="1" dirty="0">
                <a:solidFill>
                  <a:srgbClr val="000000"/>
                </a:solidFill>
                <a:latin typeface="ff4"/>
              </a:rPr>
              <a:t>“ứng</a:t>
            </a:r>
            <a:r>
              <a:rPr lang="vi-VN" sz="4000" b="1" dirty="0">
                <a:solidFill>
                  <a:srgbClr val="000000"/>
                </a:solidFill>
                <a:latin typeface="ff1"/>
              </a:rPr>
              <a:t> </a:t>
            </a:r>
            <a:r>
              <a:rPr lang="vi-VN" sz="4000" b="1" dirty="0">
                <a:solidFill>
                  <a:srgbClr val="000000"/>
                </a:solidFill>
                <a:latin typeface="ff4"/>
              </a:rPr>
              <a:t>xử”</a:t>
            </a:r>
            <a:r>
              <a:rPr lang="vi-VN" sz="4000" b="1" dirty="0">
                <a:solidFill>
                  <a:srgbClr val="000000"/>
                </a:solidFill>
                <a:latin typeface="ff1"/>
              </a:rPr>
              <a:t> </a:t>
            </a:r>
            <a:r>
              <a:rPr lang="vi-VN" sz="4000" b="1" dirty="0">
                <a:solidFill>
                  <a:srgbClr val="000000"/>
                </a:solidFill>
                <a:latin typeface="ff4"/>
              </a:rPr>
              <a:t>của</a:t>
            </a:r>
            <a:r>
              <a:rPr lang="vi-VN" sz="4000" b="1" dirty="0">
                <a:solidFill>
                  <a:srgbClr val="000000"/>
                </a:solidFill>
                <a:latin typeface="ff1"/>
              </a:rPr>
              <a:t> chi phí (cost behavior): </a:t>
            </a:r>
            <a:r>
              <a:rPr lang="vi-VN" sz="4000" dirty="0">
                <a:solidFill>
                  <a:srgbClr val="000000"/>
                </a:solidFill>
                <a:latin typeface="ff4"/>
              </a:rPr>
              <a:t>biểu</a:t>
            </a:r>
            <a:r>
              <a:rPr lang="vi-VN" sz="4000" dirty="0">
                <a:solidFill>
                  <a:srgbClr val="000000"/>
                </a:solidFill>
                <a:latin typeface="ff1"/>
              </a:rPr>
              <a:t> </a:t>
            </a:r>
            <a:r>
              <a:rPr lang="vi-VN" sz="4000" dirty="0">
                <a:solidFill>
                  <a:srgbClr val="000000"/>
                </a:solidFill>
                <a:latin typeface="ff4"/>
              </a:rPr>
              <a:t>thị</a:t>
            </a:r>
            <a:r>
              <a:rPr lang="vi-VN" sz="4000" dirty="0">
                <a:solidFill>
                  <a:srgbClr val="000000"/>
                </a:solidFill>
                <a:latin typeface="ff1"/>
              </a:rPr>
              <a:t> </a:t>
            </a:r>
            <a:r>
              <a:rPr lang="vi-VN" sz="4000" dirty="0">
                <a:solidFill>
                  <a:srgbClr val="000000"/>
                </a:solidFill>
                <a:latin typeface="ff4"/>
              </a:rPr>
              <a:t>sự</a:t>
            </a:r>
            <a:r>
              <a:rPr lang="vi-VN" sz="4000" dirty="0">
                <a:solidFill>
                  <a:srgbClr val="000000"/>
                </a:solidFill>
                <a:latin typeface="ff1"/>
              </a:rPr>
              <a:t> thay </a:t>
            </a:r>
            <a:r>
              <a:rPr lang="vi-VN" sz="4000" dirty="0" smtClean="0">
                <a:solidFill>
                  <a:srgbClr val="000000"/>
                </a:solidFill>
                <a:latin typeface="ff4"/>
              </a:rPr>
              <a:t>đổi</a:t>
            </a:r>
            <a:r>
              <a:rPr lang="vi-VN" sz="4000" dirty="0" smtClean="0">
                <a:solidFill>
                  <a:srgbClr val="000000"/>
                </a:solidFill>
                <a:latin typeface="ff1"/>
              </a:rPr>
              <a:t> </a:t>
            </a:r>
            <a:r>
              <a:rPr lang="vi-VN" sz="4000" dirty="0">
                <a:solidFill>
                  <a:srgbClr val="000000"/>
                </a:solidFill>
                <a:latin typeface="ff4"/>
              </a:rPr>
              <a:t>của</a:t>
            </a:r>
            <a:r>
              <a:rPr lang="vi-VN" sz="4000" dirty="0">
                <a:solidFill>
                  <a:srgbClr val="000000"/>
                </a:solidFill>
                <a:latin typeface="ff1"/>
              </a:rPr>
              <a:t> chi phí </a:t>
            </a:r>
            <a:r>
              <a:rPr lang="vi-VN" sz="4000" dirty="0">
                <a:solidFill>
                  <a:srgbClr val="000000"/>
                </a:solidFill>
                <a:latin typeface="ff4"/>
              </a:rPr>
              <a:t>tương</a:t>
            </a:r>
            <a:r>
              <a:rPr lang="vi-VN" sz="4000" dirty="0">
                <a:solidFill>
                  <a:srgbClr val="000000"/>
                </a:solidFill>
                <a:latin typeface="ff1"/>
              </a:rPr>
              <a:t> </a:t>
            </a:r>
            <a:r>
              <a:rPr lang="vi-VN" sz="4000" dirty="0">
                <a:solidFill>
                  <a:srgbClr val="000000"/>
                </a:solidFill>
                <a:latin typeface="ff4"/>
              </a:rPr>
              <a:t>ứng</a:t>
            </a:r>
            <a:r>
              <a:rPr lang="vi-VN" sz="4000" dirty="0">
                <a:solidFill>
                  <a:srgbClr val="000000"/>
                </a:solidFill>
                <a:latin typeface="ff1"/>
              </a:rPr>
              <a:t> </a:t>
            </a:r>
            <a:r>
              <a:rPr lang="vi-VN" sz="4000" dirty="0">
                <a:solidFill>
                  <a:srgbClr val="000000"/>
                </a:solidFill>
                <a:latin typeface="ff4"/>
              </a:rPr>
              <a:t>với</a:t>
            </a:r>
            <a:r>
              <a:rPr lang="vi-VN" sz="4000" dirty="0">
                <a:solidFill>
                  <a:srgbClr val="000000"/>
                </a:solidFill>
                <a:latin typeface="ff1"/>
              </a:rPr>
              <a:t> các </a:t>
            </a:r>
            <a:r>
              <a:rPr lang="vi-VN" sz="4000" dirty="0">
                <a:solidFill>
                  <a:srgbClr val="000000"/>
                </a:solidFill>
                <a:latin typeface="ff4"/>
              </a:rPr>
              <a:t>mức</a:t>
            </a:r>
            <a:r>
              <a:rPr lang="vi-VN" sz="4000" dirty="0">
                <a:solidFill>
                  <a:srgbClr val="000000"/>
                </a:solidFill>
                <a:latin typeface="ff1"/>
              </a:rPr>
              <a:t> </a:t>
            </a:r>
            <a:r>
              <a:rPr lang="vi-VN" sz="4000" dirty="0">
                <a:solidFill>
                  <a:srgbClr val="000000"/>
                </a:solidFill>
                <a:latin typeface="ff4"/>
              </a:rPr>
              <a:t>độ</a:t>
            </a:r>
            <a:r>
              <a:rPr lang="vi-VN" sz="4000" dirty="0">
                <a:solidFill>
                  <a:srgbClr val="000000"/>
                </a:solidFill>
                <a:latin typeface="ff1"/>
              </a:rPr>
              <a:t> </a:t>
            </a:r>
            <a:r>
              <a:rPr lang="vi-VN" sz="4000" dirty="0">
                <a:solidFill>
                  <a:srgbClr val="000000"/>
                </a:solidFill>
                <a:latin typeface="ff4"/>
              </a:rPr>
              <a:t>hoạt</a:t>
            </a:r>
            <a:r>
              <a:rPr lang="vi-VN" sz="4000" dirty="0">
                <a:solidFill>
                  <a:srgbClr val="000000"/>
                </a:solidFill>
                <a:latin typeface="ff1"/>
              </a:rPr>
              <a:t> </a:t>
            </a:r>
            <a:r>
              <a:rPr lang="vi-VN" sz="4000" dirty="0">
                <a:solidFill>
                  <a:srgbClr val="000000"/>
                </a:solidFill>
                <a:latin typeface="ff4"/>
              </a:rPr>
              <a:t>động</a:t>
            </a:r>
            <a:r>
              <a:rPr lang="vi-VN" sz="4000" dirty="0">
                <a:solidFill>
                  <a:srgbClr val="000000"/>
                </a:solidFill>
                <a:latin typeface="ff1"/>
              </a:rPr>
              <a:t> </a:t>
            </a:r>
            <a:r>
              <a:rPr lang="vi-VN" sz="4000" dirty="0">
                <a:solidFill>
                  <a:srgbClr val="000000"/>
                </a:solidFill>
                <a:latin typeface="ff4"/>
              </a:rPr>
              <a:t>đạt</a:t>
            </a:r>
            <a:r>
              <a:rPr lang="vi-VN" sz="4000" dirty="0">
                <a:solidFill>
                  <a:srgbClr val="000000"/>
                </a:solidFill>
                <a:latin typeface="ff1"/>
              </a:rPr>
              <a:t> </a:t>
            </a:r>
            <a:r>
              <a:rPr lang="vi-VN" sz="4000" dirty="0">
                <a:solidFill>
                  <a:srgbClr val="000000"/>
                </a:solidFill>
                <a:latin typeface="ff4"/>
              </a:rPr>
              <a:t>được</a:t>
            </a:r>
            <a:r>
              <a:rPr lang="vi-VN" sz="4000" dirty="0">
                <a:solidFill>
                  <a:srgbClr val="000000"/>
                </a:solidFill>
                <a:latin typeface="ff1"/>
              </a:rPr>
              <a:t> </a:t>
            </a:r>
            <a:r>
              <a:rPr lang="vi-VN" sz="4000" dirty="0" smtClean="0">
                <a:solidFill>
                  <a:srgbClr val="000000"/>
                </a:solidFill>
                <a:latin typeface="ff4"/>
              </a:rPr>
              <a:t>(</a:t>
            </a:r>
            <a:r>
              <a:rPr lang="vi-VN" sz="4000" dirty="0">
                <a:solidFill>
                  <a:srgbClr val="000000"/>
                </a:solidFill>
                <a:latin typeface="ff4"/>
              </a:rPr>
              <a:t>số</a:t>
            </a:r>
            <a:r>
              <a:rPr lang="vi-VN" sz="4000" dirty="0">
                <a:solidFill>
                  <a:srgbClr val="000000"/>
                </a:solidFill>
                <a:latin typeface="ff1"/>
              </a:rPr>
              <a:t> </a:t>
            </a:r>
            <a:r>
              <a:rPr lang="vi-VN" sz="4000" dirty="0">
                <a:solidFill>
                  <a:srgbClr val="000000"/>
                </a:solidFill>
                <a:latin typeface="ff4"/>
              </a:rPr>
              <a:t>lượng</a:t>
            </a:r>
            <a:r>
              <a:rPr lang="vi-VN" sz="4000" dirty="0">
                <a:solidFill>
                  <a:srgbClr val="000000"/>
                </a:solidFill>
                <a:latin typeface="ff1"/>
              </a:rPr>
              <a:t> </a:t>
            </a:r>
            <a:r>
              <a:rPr lang="vi-VN" sz="4000" dirty="0">
                <a:solidFill>
                  <a:srgbClr val="000000"/>
                </a:solidFill>
                <a:latin typeface="ff4"/>
              </a:rPr>
              <a:t>sản</a:t>
            </a:r>
            <a:r>
              <a:rPr lang="vi-VN" sz="4000" dirty="0">
                <a:solidFill>
                  <a:srgbClr val="000000"/>
                </a:solidFill>
                <a:latin typeface="ff1"/>
              </a:rPr>
              <a:t> </a:t>
            </a:r>
            <a:r>
              <a:rPr lang="vi-VN" sz="4000" dirty="0">
                <a:solidFill>
                  <a:srgbClr val="000000"/>
                </a:solidFill>
                <a:latin typeface="ff4"/>
              </a:rPr>
              <a:t>phẩm</a:t>
            </a:r>
            <a:r>
              <a:rPr lang="vi-VN" sz="4000" dirty="0">
                <a:solidFill>
                  <a:srgbClr val="000000"/>
                </a:solidFill>
                <a:latin typeface="ff1"/>
              </a:rPr>
              <a:t> </a:t>
            </a:r>
            <a:r>
              <a:rPr lang="vi-VN" sz="4000" dirty="0">
                <a:solidFill>
                  <a:srgbClr val="000000"/>
                </a:solidFill>
                <a:latin typeface="ff4"/>
              </a:rPr>
              <a:t>sản</a:t>
            </a:r>
            <a:r>
              <a:rPr lang="vi-VN" sz="4000" dirty="0">
                <a:solidFill>
                  <a:srgbClr val="000000"/>
                </a:solidFill>
                <a:latin typeface="ff1"/>
              </a:rPr>
              <a:t> </a:t>
            </a:r>
            <a:r>
              <a:rPr lang="vi-VN" sz="4000" dirty="0">
                <a:solidFill>
                  <a:srgbClr val="000000"/>
                </a:solidFill>
                <a:latin typeface="ff4"/>
              </a:rPr>
              <a:t>xuất,</a:t>
            </a:r>
            <a:r>
              <a:rPr lang="vi-VN" sz="4000" dirty="0">
                <a:solidFill>
                  <a:srgbClr val="000000"/>
                </a:solidFill>
                <a:latin typeface="ff1"/>
              </a:rPr>
              <a:t> </a:t>
            </a:r>
            <a:r>
              <a:rPr lang="vi-VN" sz="4000" dirty="0">
                <a:solidFill>
                  <a:srgbClr val="000000"/>
                </a:solidFill>
                <a:latin typeface="ff4"/>
              </a:rPr>
              <a:t>số</a:t>
            </a:r>
            <a:r>
              <a:rPr lang="vi-VN" sz="4000" dirty="0">
                <a:solidFill>
                  <a:srgbClr val="000000"/>
                </a:solidFill>
                <a:latin typeface="ff1"/>
              </a:rPr>
              <a:t> </a:t>
            </a:r>
            <a:r>
              <a:rPr lang="vi-VN" sz="4000" dirty="0">
                <a:solidFill>
                  <a:srgbClr val="000000"/>
                </a:solidFill>
                <a:latin typeface="ff4"/>
              </a:rPr>
              <a:t>lượng</a:t>
            </a:r>
            <a:r>
              <a:rPr lang="vi-VN" sz="4000" dirty="0">
                <a:solidFill>
                  <a:srgbClr val="000000"/>
                </a:solidFill>
                <a:latin typeface="ff1"/>
              </a:rPr>
              <a:t> </a:t>
            </a:r>
            <a:r>
              <a:rPr lang="vi-VN" sz="4000" dirty="0">
                <a:solidFill>
                  <a:srgbClr val="000000"/>
                </a:solidFill>
                <a:latin typeface="ff4"/>
              </a:rPr>
              <a:t>sản</a:t>
            </a:r>
            <a:r>
              <a:rPr lang="vi-VN" sz="4000" dirty="0">
                <a:solidFill>
                  <a:srgbClr val="000000"/>
                </a:solidFill>
                <a:latin typeface="ff1"/>
              </a:rPr>
              <a:t> </a:t>
            </a:r>
            <a:r>
              <a:rPr lang="vi-VN" sz="4000" dirty="0">
                <a:solidFill>
                  <a:srgbClr val="000000"/>
                </a:solidFill>
                <a:latin typeface="ff4"/>
              </a:rPr>
              <a:t>phẩm</a:t>
            </a:r>
            <a:r>
              <a:rPr lang="vi-VN" sz="4000" dirty="0">
                <a:solidFill>
                  <a:srgbClr val="000000"/>
                </a:solidFill>
                <a:latin typeface="ff1"/>
              </a:rPr>
              <a:t> tiêu </a:t>
            </a:r>
            <a:r>
              <a:rPr lang="vi-VN" sz="4000" dirty="0">
                <a:solidFill>
                  <a:srgbClr val="000000"/>
                </a:solidFill>
                <a:latin typeface="ff4"/>
              </a:rPr>
              <a:t>thụ,</a:t>
            </a:r>
            <a:r>
              <a:rPr lang="vi-VN" sz="4000" dirty="0">
                <a:solidFill>
                  <a:srgbClr val="000000"/>
                </a:solidFill>
                <a:latin typeface="ff1"/>
              </a:rPr>
              <a:t> </a:t>
            </a:r>
            <a:r>
              <a:rPr lang="vi-VN" sz="4000" dirty="0">
                <a:solidFill>
                  <a:srgbClr val="000000"/>
                </a:solidFill>
                <a:latin typeface="ff4"/>
              </a:rPr>
              <a:t>số</a:t>
            </a:r>
            <a:r>
              <a:rPr lang="vi-VN" sz="4000" dirty="0">
                <a:solidFill>
                  <a:srgbClr val="000000"/>
                </a:solidFill>
                <a:latin typeface="ff1"/>
              </a:rPr>
              <a:t> </a:t>
            </a:r>
            <a:r>
              <a:rPr lang="vi-VN" sz="4000" dirty="0">
                <a:solidFill>
                  <a:srgbClr val="000000"/>
                </a:solidFill>
                <a:latin typeface="ff4"/>
              </a:rPr>
              <a:t>giờ</a:t>
            </a:r>
            <a:r>
              <a:rPr lang="vi-VN" sz="4000" dirty="0">
                <a:solidFill>
                  <a:srgbClr val="000000"/>
                </a:solidFill>
                <a:latin typeface="ff1"/>
              </a:rPr>
              <a:t> </a:t>
            </a:r>
            <a:r>
              <a:rPr lang="vi-VN" sz="4000" dirty="0" smtClean="0">
                <a:solidFill>
                  <a:srgbClr val="000000"/>
                </a:solidFill>
                <a:latin typeface="ff1"/>
              </a:rPr>
              <a:t>máy </a:t>
            </a:r>
            <a:r>
              <a:rPr lang="vi-VN" sz="4000" dirty="0">
                <a:solidFill>
                  <a:srgbClr val="000000"/>
                </a:solidFill>
                <a:latin typeface="ff4"/>
              </a:rPr>
              <a:t>chạy,</a:t>
            </a:r>
            <a:r>
              <a:rPr lang="vi-VN" sz="4000" dirty="0">
                <a:solidFill>
                  <a:srgbClr val="000000"/>
                </a:solidFill>
                <a:latin typeface="ff1"/>
              </a:rPr>
              <a:t> </a:t>
            </a:r>
            <a:r>
              <a:rPr lang="vi-VN" sz="4000" dirty="0">
                <a:solidFill>
                  <a:srgbClr val="000000"/>
                </a:solidFill>
                <a:latin typeface="ff4"/>
              </a:rPr>
              <a:t>số</a:t>
            </a:r>
            <a:r>
              <a:rPr lang="vi-VN" sz="4000" dirty="0">
                <a:solidFill>
                  <a:srgbClr val="000000"/>
                </a:solidFill>
                <a:latin typeface="ff1"/>
              </a:rPr>
              <a:t> </a:t>
            </a:r>
            <a:r>
              <a:rPr lang="vi-VN" sz="4000" dirty="0">
                <a:solidFill>
                  <a:srgbClr val="000000"/>
                </a:solidFill>
                <a:latin typeface="ff4"/>
              </a:rPr>
              <a:t>giờ</a:t>
            </a:r>
            <a:r>
              <a:rPr lang="vi-VN" sz="4000" dirty="0">
                <a:solidFill>
                  <a:srgbClr val="000000"/>
                </a:solidFill>
                <a:latin typeface="ff1"/>
              </a:rPr>
              <a:t> công, doanh thu tiêu </a:t>
            </a:r>
            <a:r>
              <a:rPr lang="vi-VN" sz="4000" dirty="0">
                <a:solidFill>
                  <a:srgbClr val="000000"/>
                </a:solidFill>
                <a:latin typeface="ff4"/>
              </a:rPr>
              <a:t>thụ…</a:t>
            </a:r>
            <a:r>
              <a:rPr lang="vi-VN" sz="4000" dirty="0">
                <a:solidFill>
                  <a:srgbClr val="000000"/>
                </a:solidFill>
                <a:latin typeface="ff1"/>
              </a:rPr>
              <a:t>) </a:t>
            </a:r>
            <a:endParaRPr lang="en-US" sz="4000" dirty="0" smtClean="0">
              <a:solidFill>
                <a:srgbClr val="000000"/>
              </a:solidFill>
              <a:latin typeface="ff1"/>
            </a:endParaRPr>
          </a:p>
          <a:p>
            <a:pPr algn="just">
              <a:lnSpc>
                <a:spcPct val="150000"/>
              </a:lnSpc>
            </a:pPr>
            <a:endParaRPr lang="vi-VN" sz="4000" dirty="0">
              <a:solidFill>
                <a:srgbClr val="000000"/>
              </a:solidFill>
              <a:latin typeface="ff1"/>
            </a:endParaRPr>
          </a:p>
          <a:p>
            <a:pPr algn="just">
              <a:lnSpc>
                <a:spcPct val="150000"/>
              </a:lnSpc>
            </a:pPr>
            <a:r>
              <a:rPr lang="vi-VN" sz="4000" b="1" dirty="0">
                <a:solidFill>
                  <a:srgbClr val="FFCC00"/>
                </a:solidFill>
                <a:latin typeface="ff5"/>
              </a:rPr>
              <a:t></a:t>
            </a:r>
            <a:r>
              <a:rPr lang="vi-VN" sz="4000" b="1" dirty="0">
                <a:solidFill>
                  <a:srgbClr val="000000"/>
                </a:solidFill>
                <a:latin typeface="ff1"/>
              </a:rPr>
              <a:t> Chia thành 3 </a:t>
            </a:r>
            <a:r>
              <a:rPr lang="vi-VN" sz="4000" b="1" dirty="0">
                <a:solidFill>
                  <a:srgbClr val="000000"/>
                </a:solidFill>
                <a:latin typeface="ff4"/>
              </a:rPr>
              <a:t>loại</a:t>
            </a:r>
            <a:r>
              <a:rPr lang="vi-VN" sz="4000" b="1" dirty="0">
                <a:solidFill>
                  <a:srgbClr val="000000"/>
                </a:solidFill>
                <a:latin typeface="ff1"/>
              </a:rPr>
              <a:t>: </a:t>
            </a:r>
            <a:endParaRPr lang="vi-VN" sz="4000" b="1" dirty="0">
              <a:solidFill>
                <a:srgbClr val="FFCC00"/>
              </a:solidFill>
              <a:latin typeface="ff5"/>
            </a:endParaRPr>
          </a:p>
          <a:p>
            <a:pPr algn="just">
              <a:lnSpc>
                <a:spcPct val="150000"/>
              </a:lnSpc>
            </a:pPr>
            <a:r>
              <a:rPr lang="vi-VN" sz="4000" dirty="0">
                <a:solidFill>
                  <a:srgbClr val="000000"/>
                </a:solidFill>
                <a:latin typeface="ff1"/>
              </a:rPr>
              <a:t>- </a:t>
            </a:r>
            <a:r>
              <a:rPr lang="vi-VN" sz="4000" dirty="0">
                <a:solidFill>
                  <a:srgbClr val="000000"/>
                </a:solidFill>
                <a:latin typeface="ff4"/>
              </a:rPr>
              <a:t>Biến</a:t>
            </a:r>
            <a:r>
              <a:rPr lang="vi-VN" sz="4000" dirty="0">
                <a:solidFill>
                  <a:srgbClr val="000000"/>
                </a:solidFill>
                <a:latin typeface="ff1"/>
              </a:rPr>
              <a:t> phí (Chi phí </a:t>
            </a:r>
            <a:r>
              <a:rPr lang="vi-VN" sz="4000" dirty="0">
                <a:solidFill>
                  <a:srgbClr val="000000"/>
                </a:solidFill>
                <a:latin typeface="ff4"/>
              </a:rPr>
              <a:t>biến</a:t>
            </a:r>
            <a:r>
              <a:rPr lang="vi-VN" sz="4000" dirty="0">
                <a:solidFill>
                  <a:srgbClr val="000000"/>
                </a:solidFill>
                <a:latin typeface="ff1"/>
              </a:rPr>
              <a:t> </a:t>
            </a:r>
            <a:r>
              <a:rPr lang="vi-VN" sz="4000" dirty="0">
                <a:solidFill>
                  <a:srgbClr val="000000"/>
                </a:solidFill>
                <a:latin typeface="ff4"/>
              </a:rPr>
              <a:t>đổi,</a:t>
            </a:r>
            <a:r>
              <a:rPr lang="vi-VN" sz="4000" dirty="0">
                <a:solidFill>
                  <a:srgbClr val="000000"/>
                </a:solidFill>
                <a:latin typeface="ff1"/>
              </a:rPr>
              <a:t> chi phí </a:t>
            </a:r>
            <a:r>
              <a:rPr lang="vi-VN" sz="4000" dirty="0">
                <a:solidFill>
                  <a:srgbClr val="000000"/>
                </a:solidFill>
                <a:latin typeface="ff4"/>
              </a:rPr>
              <a:t>khả</a:t>
            </a:r>
            <a:r>
              <a:rPr lang="vi-VN" sz="4000" dirty="0">
                <a:solidFill>
                  <a:srgbClr val="000000"/>
                </a:solidFill>
                <a:latin typeface="ff1"/>
              </a:rPr>
              <a:t> </a:t>
            </a:r>
            <a:r>
              <a:rPr lang="vi-VN" sz="4000" dirty="0">
                <a:solidFill>
                  <a:srgbClr val="000000"/>
                </a:solidFill>
                <a:latin typeface="ff4"/>
              </a:rPr>
              <a:t>biến</a:t>
            </a:r>
            <a:r>
              <a:rPr lang="vi-VN" sz="4000" dirty="0">
                <a:solidFill>
                  <a:srgbClr val="000000"/>
                </a:solidFill>
                <a:latin typeface="ff1"/>
              </a:rPr>
              <a:t> </a:t>
            </a:r>
            <a:r>
              <a:rPr lang="vi-VN" sz="4000" dirty="0">
                <a:solidFill>
                  <a:srgbClr val="000000"/>
                </a:solidFill>
                <a:latin typeface="ff4"/>
              </a:rPr>
              <a:t>–</a:t>
            </a:r>
            <a:r>
              <a:rPr lang="vi-VN" sz="4000" dirty="0">
                <a:solidFill>
                  <a:srgbClr val="000000"/>
                </a:solidFill>
                <a:latin typeface="ff1"/>
              </a:rPr>
              <a:t> Variable </a:t>
            </a:r>
            <a:r>
              <a:rPr lang="vi-VN" sz="4000" dirty="0" smtClean="0">
                <a:solidFill>
                  <a:srgbClr val="000000"/>
                </a:solidFill>
                <a:latin typeface="ff1"/>
              </a:rPr>
              <a:t>Cost </a:t>
            </a:r>
            <a:r>
              <a:rPr lang="vi-VN" sz="4000" dirty="0">
                <a:solidFill>
                  <a:srgbClr val="000000"/>
                </a:solidFill>
                <a:latin typeface="ff1"/>
              </a:rPr>
              <a:t>) </a:t>
            </a:r>
            <a:r>
              <a:rPr lang="en-US" sz="4000" dirty="0" smtClean="0">
                <a:solidFill>
                  <a:srgbClr val="000000"/>
                </a:solidFill>
                <a:latin typeface="ff1"/>
              </a:rPr>
              <a:t>– </a:t>
            </a:r>
            <a:r>
              <a:rPr lang="en-US" sz="4000" dirty="0" err="1" smtClean="0">
                <a:solidFill>
                  <a:srgbClr val="000000"/>
                </a:solidFill>
                <a:latin typeface="ff1"/>
              </a:rPr>
              <a:t>ví</a:t>
            </a:r>
            <a:r>
              <a:rPr lang="en-US" sz="4000" dirty="0" smtClean="0">
                <a:solidFill>
                  <a:srgbClr val="000000"/>
                </a:solidFill>
                <a:latin typeface="ff1"/>
              </a:rPr>
              <a:t> </a:t>
            </a:r>
            <a:r>
              <a:rPr lang="en-US" sz="4000" dirty="0" err="1" smtClean="0">
                <a:solidFill>
                  <a:srgbClr val="000000"/>
                </a:solidFill>
                <a:latin typeface="ff1"/>
              </a:rPr>
              <a:t>dụ</a:t>
            </a:r>
            <a:endParaRPr lang="vi-VN" sz="4000" dirty="0">
              <a:solidFill>
                <a:srgbClr val="000000"/>
              </a:solidFill>
              <a:latin typeface="ff1"/>
            </a:endParaRPr>
          </a:p>
          <a:p>
            <a:pPr algn="just">
              <a:lnSpc>
                <a:spcPct val="150000"/>
              </a:lnSpc>
            </a:pPr>
            <a:r>
              <a:rPr lang="vi-VN" sz="4000" dirty="0">
                <a:solidFill>
                  <a:srgbClr val="000000"/>
                </a:solidFill>
                <a:latin typeface="ff1"/>
              </a:rPr>
              <a:t>- </a:t>
            </a:r>
            <a:r>
              <a:rPr lang="vi-VN" sz="4000" dirty="0">
                <a:solidFill>
                  <a:srgbClr val="000000"/>
                </a:solidFill>
                <a:latin typeface="ff4"/>
              </a:rPr>
              <a:t>Định</a:t>
            </a:r>
            <a:r>
              <a:rPr lang="vi-VN" sz="4000" dirty="0">
                <a:solidFill>
                  <a:srgbClr val="000000"/>
                </a:solidFill>
                <a:latin typeface="ff1"/>
              </a:rPr>
              <a:t> phí (Chi phí </a:t>
            </a:r>
            <a:r>
              <a:rPr lang="vi-VN" sz="4000" dirty="0">
                <a:solidFill>
                  <a:srgbClr val="000000"/>
                </a:solidFill>
                <a:latin typeface="ff4"/>
              </a:rPr>
              <a:t>cố</a:t>
            </a:r>
            <a:r>
              <a:rPr lang="vi-VN" sz="4000" dirty="0">
                <a:solidFill>
                  <a:srgbClr val="000000"/>
                </a:solidFill>
                <a:latin typeface="ff1"/>
              </a:rPr>
              <a:t> </a:t>
            </a:r>
            <a:r>
              <a:rPr lang="vi-VN" sz="4000" dirty="0">
                <a:solidFill>
                  <a:srgbClr val="000000"/>
                </a:solidFill>
                <a:latin typeface="ff4"/>
              </a:rPr>
              <a:t>định,</a:t>
            </a:r>
            <a:r>
              <a:rPr lang="vi-VN" sz="4000" dirty="0">
                <a:solidFill>
                  <a:srgbClr val="000000"/>
                </a:solidFill>
                <a:latin typeface="ff1"/>
              </a:rPr>
              <a:t> chi phí </a:t>
            </a:r>
            <a:r>
              <a:rPr lang="vi-VN" sz="4000" dirty="0">
                <a:solidFill>
                  <a:srgbClr val="000000"/>
                </a:solidFill>
                <a:latin typeface="ff4"/>
              </a:rPr>
              <a:t>bất</a:t>
            </a:r>
            <a:r>
              <a:rPr lang="vi-VN" sz="4000" dirty="0">
                <a:solidFill>
                  <a:srgbClr val="000000"/>
                </a:solidFill>
                <a:latin typeface="ff1"/>
              </a:rPr>
              <a:t> </a:t>
            </a:r>
            <a:r>
              <a:rPr lang="vi-VN" sz="4000" dirty="0">
                <a:solidFill>
                  <a:srgbClr val="000000"/>
                </a:solidFill>
                <a:latin typeface="ff4"/>
              </a:rPr>
              <a:t>biến</a:t>
            </a:r>
            <a:r>
              <a:rPr lang="vi-VN" sz="4000" dirty="0">
                <a:solidFill>
                  <a:srgbClr val="000000"/>
                </a:solidFill>
                <a:latin typeface="ff1"/>
              </a:rPr>
              <a:t> </a:t>
            </a:r>
            <a:r>
              <a:rPr lang="vi-VN" sz="4000" dirty="0">
                <a:solidFill>
                  <a:srgbClr val="000000"/>
                </a:solidFill>
                <a:latin typeface="ff4"/>
              </a:rPr>
              <a:t>–</a:t>
            </a:r>
            <a:r>
              <a:rPr lang="vi-VN" sz="4000" dirty="0">
                <a:solidFill>
                  <a:srgbClr val="000000"/>
                </a:solidFill>
                <a:latin typeface="ff1"/>
              </a:rPr>
              <a:t> Fixed Cost ) </a:t>
            </a:r>
            <a:r>
              <a:rPr lang="en-US" sz="4000" dirty="0" smtClean="0">
                <a:solidFill>
                  <a:srgbClr val="000000"/>
                </a:solidFill>
                <a:latin typeface="ff1"/>
              </a:rPr>
              <a:t>– </a:t>
            </a:r>
            <a:r>
              <a:rPr lang="en-US" sz="4000" dirty="0" err="1" smtClean="0">
                <a:solidFill>
                  <a:srgbClr val="000000"/>
                </a:solidFill>
                <a:latin typeface="ff1"/>
              </a:rPr>
              <a:t>ví</a:t>
            </a:r>
            <a:r>
              <a:rPr lang="en-US" sz="4000" dirty="0" smtClean="0">
                <a:solidFill>
                  <a:srgbClr val="000000"/>
                </a:solidFill>
                <a:latin typeface="ff1"/>
              </a:rPr>
              <a:t> </a:t>
            </a:r>
            <a:r>
              <a:rPr lang="en-US" sz="4000" dirty="0" err="1" smtClean="0">
                <a:solidFill>
                  <a:srgbClr val="000000"/>
                </a:solidFill>
                <a:latin typeface="ff1"/>
              </a:rPr>
              <a:t>dụ</a:t>
            </a:r>
            <a:endParaRPr lang="vi-VN" sz="4000" dirty="0">
              <a:solidFill>
                <a:srgbClr val="000000"/>
              </a:solidFill>
              <a:latin typeface="ff1"/>
            </a:endParaRPr>
          </a:p>
          <a:p>
            <a:pPr algn="just">
              <a:lnSpc>
                <a:spcPct val="150000"/>
              </a:lnSpc>
            </a:pPr>
            <a:r>
              <a:rPr lang="vi-VN" sz="4000" dirty="0">
                <a:solidFill>
                  <a:srgbClr val="000000"/>
                </a:solidFill>
                <a:latin typeface="ff1"/>
              </a:rPr>
              <a:t>- Chi phí </a:t>
            </a:r>
            <a:r>
              <a:rPr lang="vi-VN" sz="4000" dirty="0">
                <a:solidFill>
                  <a:srgbClr val="000000"/>
                </a:solidFill>
                <a:latin typeface="ff4"/>
              </a:rPr>
              <a:t>hỗn</a:t>
            </a:r>
            <a:r>
              <a:rPr lang="vi-VN" sz="4000" dirty="0">
                <a:solidFill>
                  <a:srgbClr val="000000"/>
                </a:solidFill>
                <a:latin typeface="ff1"/>
              </a:rPr>
              <a:t> </a:t>
            </a:r>
            <a:r>
              <a:rPr lang="vi-VN" sz="4000" dirty="0">
                <a:solidFill>
                  <a:srgbClr val="000000"/>
                </a:solidFill>
                <a:latin typeface="ff4"/>
              </a:rPr>
              <a:t>hợp</a:t>
            </a:r>
            <a:r>
              <a:rPr lang="vi-VN" sz="4000" dirty="0">
                <a:solidFill>
                  <a:srgbClr val="000000"/>
                </a:solidFill>
                <a:latin typeface="ff1"/>
              </a:rPr>
              <a:t> (Mixed costs</a:t>
            </a:r>
            <a:r>
              <a:rPr lang="vi-VN" sz="4000" dirty="0" smtClean="0">
                <a:solidFill>
                  <a:srgbClr val="000000"/>
                </a:solidFill>
                <a:latin typeface="ff1"/>
              </a:rPr>
              <a:t>)</a:t>
            </a:r>
            <a:r>
              <a:rPr lang="en-US" sz="4000" dirty="0" smtClean="0">
                <a:solidFill>
                  <a:srgbClr val="000000"/>
                </a:solidFill>
                <a:latin typeface="ff1"/>
              </a:rPr>
              <a:t> – </a:t>
            </a:r>
            <a:r>
              <a:rPr lang="en-US" sz="4000" dirty="0" err="1" smtClean="0">
                <a:solidFill>
                  <a:srgbClr val="000000"/>
                </a:solidFill>
                <a:latin typeface="ff1"/>
              </a:rPr>
              <a:t>ví</a:t>
            </a:r>
            <a:r>
              <a:rPr lang="en-US" sz="4000" dirty="0" smtClean="0">
                <a:solidFill>
                  <a:srgbClr val="000000"/>
                </a:solidFill>
                <a:latin typeface="ff1"/>
              </a:rPr>
              <a:t> </a:t>
            </a:r>
            <a:r>
              <a:rPr lang="en-US" sz="4000" dirty="0" err="1" smtClean="0">
                <a:solidFill>
                  <a:srgbClr val="000000"/>
                </a:solidFill>
                <a:latin typeface="ff1"/>
              </a:rPr>
              <a:t>dụ</a:t>
            </a:r>
            <a:r>
              <a:rPr lang="en-US" sz="4000" dirty="0" smtClean="0">
                <a:solidFill>
                  <a:srgbClr val="000000"/>
                </a:solidFill>
                <a:latin typeface="ff1"/>
              </a:rPr>
              <a:t>:</a:t>
            </a:r>
            <a:endParaRPr lang="vi-VN" sz="4000" b="0" i="0" dirty="0">
              <a:solidFill>
                <a:srgbClr val="000000"/>
              </a:solidFill>
              <a:effectLst/>
              <a:latin typeface="ff1"/>
            </a:endParaRPr>
          </a:p>
        </p:txBody>
      </p:sp>
    </p:spTree>
    <p:extLst>
      <p:ext uri="{BB962C8B-B14F-4D97-AF65-F5344CB8AC3E}">
        <p14:creationId xmlns:p14="http://schemas.microsoft.com/office/powerpoint/2010/main" val="32803919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5800" b="1" dirty="0" smtClean="0">
                <a:solidFill>
                  <a:schemeClr val="tx1"/>
                </a:solidFill>
              </a:rPr>
              <a:t>2.2. </a:t>
            </a:r>
            <a:r>
              <a:rPr lang="en-US" sz="5800" b="1" dirty="0" err="1" smtClean="0">
                <a:solidFill>
                  <a:schemeClr val="tx1"/>
                </a:solidFill>
              </a:rPr>
              <a:t>Phân</a:t>
            </a:r>
            <a:r>
              <a:rPr lang="en-US" sz="5800" b="1" dirty="0" smtClean="0">
                <a:solidFill>
                  <a:schemeClr val="tx1"/>
                </a:solidFill>
              </a:rPr>
              <a:t> </a:t>
            </a:r>
            <a:r>
              <a:rPr lang="en-US" sz="5800" b="1" dirty="0" err="1">
                <a:solidFill>
                  <a:schemeClr val="tx1"/>
                </a:solidFill>
              </a:rPr>
              <a:t>loại</a:t>
            </a:r>
            <a:r>
              <a:rPr lang="en-US" sz="5800" b="1" dirty="0">
                <a:solidFill>
                  <a:schemeClr val="tx1"/>
                </a:solidFill>
              </a:rPr>
              <a:t> chi </a:t>
            </a:r>
            <a:r>
              <a:rPr lang="en-US" sz="5800" b="1" dirty="0" err="1">
                <a:solidFill>
                  <a:schemeClr val="tx1"/>
                </a:solidFill>
              </a:rPr>
              <a:t>phí</a:t>
            </a:r>
            <a:r>
              <a:rPr lang="en-US" sz="5800" b="1" dirty="0">
                <a:solidFill>
                  <a:schemeClr val="tx1"/>
                </a:solidFill>
              </a:rPr>
              <a:t> </a:t>
            </a:r>
            <a:r>
              <a:rPr lang="en-US" sz="5800" b="1" dirty="0" err="1">
                <a:solidFill>
                  <a:schemeClr val="tx1"/>
                </a:solidFill>
              </a:rPr>
              <a:t>theo</a:t>
            </a:r>
            <a:r>
              <a:rPr lang="en-US" sz="5800" b="1" dirty="0">
                <a:solidFill>
                  <a:schemeClr val="tx1"/>
                </a:solidFill>
              </a:rPr>
              <a:t> </a:t>
            </a:r>
            <a:r>
              <a:rPr lang="en-US" sz="5800" b="1" dirty="0" err="1">
                <a:solidFill>
                  <a:schemeClr val="tx1"/>
                </a:solidFill>
              </a:rPr>
              <a:t>cách</a:t>
            </a:r>
            <a:r>
              <a:rPr lang="en-US" sz="5800" b="1" dirty="0">
                <a:solidFill>
                  <a:schemeClr val="tx1"/>
                </a:solidFill>
              </a:rPr>
              <a:t> </a:t>
            </a:r>
            <a:r>
              <a:rPr lang="en-US" sz="5800" b="1" dirty="0" err="1">
                <a:solidFill>
                  <a:schemeClr val="tx1"/>
                </a:solidFill>
              </a:rPr>
              <a:t>ứng</a:t>
            </a:r>
            <a:r>
              <a:rPr lang="en-US" sz="5800" b="1" dirty="0">
                <a:solidFill>
                  <a:schemeClr val="tx1"/>
                </a:solidFill>
              </a:rPr>
              <a:t> </a:t>
            </a:r>
            <a:r>
              <a:rPr lang="en-US" sz="5800" b="1" dirty="0" err="1">
                <a:solidFill>
                  <a:schemeClr val="tx1"/>
                </a:solidFill>
              </a:rPr>
              <a:t>xử</a:t>
            </a:r>
            <a:r>
              <a:rPr lang="en-US" sz="5800" b="1" dirty="0">
                <a:solidFill>
                  <a:schemeClr val="tx1"/>
                </a:solidFill>
              </a:rPr>
              <a:t> </a:t>
            </a:r>
            <a:r>
              <a:rPr lang="en-US" sz="5800" b="1" dirty="0" err="1">
                <a:solidFill>
                  <a:schemeClr val="tx1"/>
                </a:solidFill>
              </a:rPr>
              <a:t>của</a:t>
            </a:r>
            <a:r>
              <a:rPr lang="en-US" sz="5800" b="1" dirty="0">
                <a:solidFill>
                  <a:schemeClr val="tx1"/>
                </a:solidFill>
              </a:rPr>
              <a:t> chi </a:t>
            </a:r>
            <a:r>
              <a:rPr lang="en-US" sz="5800" b="1" dirty="0" err="1">
                <a:solidFill>
                  <a:schemeClr val="tx1"/>
                </a:solidFill>
              </a:rPr>
              <a:t>phí</a:t>
            </a:r>
            <a:r>
              <a:rPr lang="en-US" sz="5800" b="1" dirty="0">
                <a:solidFill>
                  <a:schemeClr val="tx1"/>
                </a:solidFill>
              </a:rPr>
              <a:t> </a:t>
            </a:r>
            <a:endParaRPr lang="en-US" sz="5800" b="1" dirty="0">
              <a:solidFill>
                <a:schemeClr val="tx1"/>
              </a:solidFill>
              <a:latin typeface="Arial" panose="020B0604020202020204" pitchFamily="34" charset="0"/>
              <a:cs typeface="Arial" panose="020B0604020202020204" pitchFamily="34" charset="0"/>
            </a:endParaRPr>
          </a:p>
        </p:txBody>
      </p:sp>
      <p:sp>
        <p:nvSpPr>
          <p:cNvPr id="3" name="AutoShape 2" descr="Liệt kê chi tiết chi phí quản lý doanh nghiệ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4600" y="2089638"/>
            <a:ext cx="12344400" cy="8229600"/>
          </a:xfrm>
          <a:prstGeom prst="rect">
            <a:avLst/>
          </a:prstGeom>
        </p:spPr>
      </p:pic>
    </p:spTree>
    <p:extLst>
      <p:ext uri="{BB962C8B-B14F-4D97-AF65-F5344CB8AC3E}">
        <p14:creationId xmlns:p14="http://schemas.microsoft.com/office/powerpoint/2010/main" val="31097345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6356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sz="5400" b="1" dirty="0" smtClean="0">
                <a:solidFill>
                  <a:schemeClr val="tx1"/>
                </a:solidFill>
              </a:rPr>
              <a:t>2.3. </a:t>
            </a:r>
            <a:r>
              <a:rPr lang="en-US" sz="5400" b="1" dirty="0" err="1" smtClean="0">
                <a:solidFill>
                  <a:schemeClr val="tx1"/>
                </a:solidFill>
              </a:rPr>
              <a:t>Phân</a:t>
            </a:r>
            <a:r>
              <a:rPr lang="en-US" sz="5400" b="1" dirty="0" smtClean="0">
                <a:solidFill>
                  <a:schemeClr val="tx1"/>
                </a:solidFill>
              </a:rPr>
              <a:t> </a:t>
            </a:r>
            <a:r>
              <a:rPr lang="en-US" sz="5400" b="1" dirty="0" err="1">
                <a:solidFill>
                  <a:schemeClr val="tx1"/>
                </a:solidFill>
              </a:rPr>
              <a:t>loại</a:t>
            </a:r>
            <a:r>
              <a:rPr lang="en-US" sz="5400" b="1" dirty="0">
                <a:solidFill>
                  <a:schemeClr val="tx1"/>
                </a:solidFill>
              </a:rPr>
              <a:t> chi </a:t>
            </a:r>
            <a:r>
              <a:rPr lang="en-US" sz="5400" b="1" dirty="0" err="1">
                <a:solidFill>
                  <a:schemeClr val="tx1"/>
                </a:solidFill>
              </a:rPr>
              <a:t>phí</a:t>
            </a:r>
            <a:r>
              <a:rPr lang="en-US" sz="5400" b="1" dirty="0">
                <a:solidFill>
                  <a:schemeClr val="tx1"/>
                </a:solidFill>
              </a:rPr>
              <a:t> </a:t>
            </a:r>
            <a:r>
              <a:rPr lang="en-US" sz="5400" b="1" dirty="0" err="1">
                <a:solidFill>
                  <a:schemeClr val="tx1"/>
                </a:solidFill>
              </a:rPr>
              <a:t>theo</a:t>
            </a:r>
            <a:r>
              <a:rPr lang="en-US" sz="5400" b="1" dirty="0">
                <a:solidFill>
                  <a:schemeClr val="tx1"/>
                </a:solidFill>
              </a:rPr>
              <a:t> </a:t>
            </a:r>
            <a:r>
              <a:rPr lang="en-US" sz="5400" b="1" dirty="0" err="1">
                <a:solidFill>
                  <a:schemeClr val="tx1"/>
                </a:solidFill>
              </a:rPr>
              <a:t>mối</a:t>
            </a:r>
            <a:r>
              <a:rPr lang="en-US" sz="5400" b="1" dirty="0">
                <a:solidFill>
                  <a:schemeClr val="tx1"/>
                </a:solidFill>
              </a:rPr>
              <a:t> </a:t>
            </a:r>
            <a:r>
              <a:rPr lang="en-US" sz="5400" b="1" dirty="0" err="1">
                <a:solidFill>
                  <a:schemeClr val="tx1"/>
                </a:solidFill>
              </a:rPr>
              <a:t>quan</a:t>
            </a:r>
            <a:r>
              <a:rPr lang="en-US" sz="5400" b="1" dirty="0">
                <a:solidFill>
                  <a:schemeClr val="tx1"/>
                </a:solidFill>
              </a:rPr>
              <a:t> </a:t>
            </a:r>
            <a:r>
              <a:rPr lang="en-US" sz="5400" b="1" dirty="0" err="1">
                <a:solidFill>
                  <a:schemeClr val="tx1"/>
                </a:solidFill>
              </a:rPr>
              <a:t>hệ</a:t>
            </a:r>
            <a:r>
              <a:rPr lang="en-US" sz="5400" b="1" dirty="0">
                <a:solidFill>
                  <a:schemeClr val="tx1"/>
                </a:solidFill>
              </a:rPr>
              <a:t> </a:t>
            </a:r>
          </a:p>
          <a:p>
            <a:pPr algn="ctr"/>
            <a:r>
              <a:rPr lang="en-US" sz="5400" b="1" dirty="0" err="1">
                <a:solidFill>
                  <a:schemeClr val="tx1"/>
                </a:solidFill>
              </a:rPr>
              <a:t>giữa</a:t>
            </a:r>
            <a:r>
              <a:rPr lang="en-US" sz="5400" b="1" dirty="0">
                <a:solidFill>
                  <a:schemeClr val="tx1"/>
                </a:solidFill>
              </a:rPr>
              <a:t> chi </a:t>
            </a:r>
            <a:r>
              <a:rPr lang="en-US" sz="5400" b="1" dirty="0" err="1">
                <a:solidFill>
                  <a:schemeClr val="tx1"/>
                </a:solidFill>
              </a:rPr>
              <a:t>phí</a:t>
            </a:r>
            <a:r>
              <a:rPr lang="en-US" sz="5400" b="1" dirty="0">
                <a:solidFill>
                  <a:schemeClr val="tx1"/>
                </a:solidFill>
              </a:rPr>
              <a:t> </a:t>
            </a:r>
            <a:r>
              <a:rPr lang="en-US" sz="5400" b="1" dirty="0" err="1">
                <a:solidFill>
                  <a:schemeClr val="tx1"/>
                </a:solidFill>
              </a:rPr>
              <a:t>với</a:t>
            </a:r>
            <a:r>
              <a:rPr lang="en-US" sz="5400" b="1" dirty="0">
                <a:solidFill>
                  <a:schemeClr val="tx1"/>
                </a:solidFill>
              </a:rPr>
              <a:t> </a:t>
            </a:r>
            <a:r>
              <a:rPr lang="en-US" sz="5400" b="1" dirty="0" err="1">
                <a:solidFill>
                  <a:schemeClr val="tx1"/>
                </a:solidFill>
              </a:rPr>
              <a:t>lợi</a:t>
            </a:r>
            <a:r>
              <a:rPr lang="en-US" sz="5400" b="1" dirty="0">
                <a:solidFill>
                  <a:schemeClr val="tx1"/>
                </a:solidFill>
              </a:rPr>
              <a:t> </a:t>
            </a:r>
            <a:r>
              <a:rPr lang="en-US" sz="5400" b="1" dirty="0" err="1">
                <a:solidFill>
                  <a:schemeClr val="tx1"/>
                </a:solidFill>
              </a:rPr>
              <a:t>nhuận</a:t>
            </a:r>
            <a:r>
              <a:rPr lang="en-US" sz="5400" b="1" dirty="0">
                <a:solidFill>
                  <a:schemeClr val="tx1"/>
                </a:solidFill>
              </a:rPr>
              <a:t> </a:t>
            </a:r>
            <a:r>
              <a:rPr lang="en-US" sz="5400" b="1" dirty="0" err="1">
                <a:solidFill>
                  <a:schemeClr val="tx1"/>
                </a:solidFill>
              </a:rPr>
              <a:t>xác</a:t>
            </a:r>
            <a:r>
              <a:rPr lang="en-US" sz="5400" b="1" dirty="0">
                <a:solidFill>
                  <a:schemeClr val="tx1"/>
                </a:solidFill>
              </a:rPr>
              <a:t> </a:t>
            </a:r>
            <a:r>
              <a:rPr lang="en-US" sz="5400" b="1" dirty="0" err="1">
                <a:solidFill>
                  <a:schemeClr val="tx1"/>
                </a:solidFill>
              </a:rPr>
              <a:t>định</a:t>
            </a:r>
            <a:r>
              <a:rPr lang="en-US" sz="5400" b="1" dirty="0">
                <a:solidFill>
                  <a:schemeClr val="tx1"/>
                </a:solidFill>
              </a:rPr>
              <a:t> </a:t>
            </a:r>
            <a:r>
              <a:rPr lang="en-US" sz="5400" b="1" dirty="0" err="1">
                <a:solidFill>
                  <a:schemeClr val="tx1"/>
                </a:solidFill>
              </a:rPr>
              <a:t>từng</a:t>
            </a:r>
            <a:r>
              <a:rPr lang="en-US" sz="5400" b="1" dirty="0">
                <a:solidFill>
                  <a:schemeClr val="tx1"/>
                </a:solidFill>
              </a:rPr>
              <a:t> </a:t>
            </a:r>
            <a:r>
              <a:rPr lang="en-US" sz="5400" b="1" dirty="0" err="1">
                <a:solidFill>
                  <a:schemeClr val="tx1"/>
                </a:solidFill>
              </a:rPr>
              <a:t>kỳ</a:t>
            </a:r>
            <a:r>
              <a:rPr lang="en-US" sz="5400" b="1" dirty="0">
                <a:solidFill>
                  <a:schemeClr val="tx1"/>
                </a:solidFill>
              </a:rPr>
              <a:t> </a:t>
            </a:r>
          </a:p>
        </p:txBody>
      </p:sp>
      <p:sp>
        <p:nvSpPr>
          <p:cNvPr id="2" name="Rectangle 1"/>
          <p:cNvSpPr/>
          <p:nvPr/>
        </p:nvSpPr>
        <p:spPr>
          <a:xfrm>
            <a:off x="609599" y="1652954"/>
            <a:ext cx="17550429" cy="8628516"/>
          </a:xfrm>
          <a:prstGeom prst="rect">
            <a:avLst/>
          </a:prstGeom>
        </p:spPr>
        <p:txBody>
          <a:bodyPr wrap="square">
            <a:spAutoFit/>
          </a:bodyPr>
          <a:lstStyle/>
          <a:p>
            <a:pPr algn="just">
              <a:lnSpc>
                <a:spcPct val="150000"/>
              </a:lnSpc>
            </a:pPr>
            <a:r>
              <a:rPr lang="vi-VN" sz="3400" dirty="0" smtClean="0">
                <a:solidFill>
                  <a:srgbClr val="000000"/>
                </a:solidFill>
                <a:latin typeface="ff1"/>
              </a:rPr>
              <a:t> </a:t>
            </a:r>
            <a:r>
              <a:rPr lang="vi-VN" sz="3400" dirty="0" smtClean="0">
                <a:solidFill>
                  <a:srgbClr val="FF9900"/>
                </a:solidFill>
                <a:latin typeface="ff5"/>
              </a:rPr>
              <a:t></a:t>
            </a:r>
            <a:r>
              <a:rPr lang="vi-VN" sz="3400" dirty="0" smtClean="0">
                <a:solidFill>
                  <a:srgbClr val="000000"/>
                </a:solidFill>
                <a:latin typeface="ff1"/>
              </a:rPr>
              <a:t> </a:t>
            </a:r>
            <a:r>
              <a:rPr lang="vi-VN" sz="3400" dirty="0">
                <a:solidFill>
                  <a:srgbClr val="000000"/>
                </a:solidFill>
                <a:latin typeface="ff1"/>
              </a:rPr>
              <a:t>Chi phí </a:t>
            </a:r>
            <a:r>
              <a:rPr lang="vi-VN" sz="3400" dirty="0">
                <a:solidFill>
                  <a:srgbClr val="000000"/>
                </a:solidFill>
                <a:latin typeface="ff4"/>
              </a:rPr>
              <a:t>sản</a:t>
            </a:r>
            <a:r>
              <a:rPr lang="vi-VN" sz="3400" dirty="0">
                <a:solidFill>
                  <a:srgbClr val="000000"/>
                </a:solidFill>
                <a:latin typeface="ff1"/>
              </a:rPr>
              <a:t> </a:t>
            </a:r>
            <a:r>
              <a:rPr lang="vi-VN" sz="3400" dirty="0">
                <a:solidFill>
                  <a:srgbClr val="000000"/>
                </a:solidFill>
                <a:latin typeface="ff4"/>
              </a:rPr>
              <a:t>phẩm</a:t>
            </a:r>
            <a:r>
              <a:rPr lang="vi-VN" sz="3400" dirty="0">
                <a:solidFill>
                  <a:srgbClr val="000000"/>
                </a:solidFill>
                <a:latin typeface="ff1"/>
              </a:rPr>
              <a:t>: chi phí </a:t>
            </a:r>
            <a:r>
              <a:rPr lang="vi-VN" sz="3400" dirty="0">
                <a:solidFill>
                  <a:srgbClr val="000000"/>
                </a:solidFill>
                <a:latin typeface="ff4"/>
              </a:rPr>
              <a:t>gắn</a:t>
            </a:r>
            <a:r>
              <a:rPr lang="vi-VN" sz="3400" dirty="0">
                <a:solidFill>
                  <a:srgbClr val="000000"/>
                </a:solidFill>
                <a:latin typeface="ff1"/>
              </a:rPr>
              <a:t> </a:t>
            </a:r>
            <a:r>
              <a:rPr lang="vi-VN" sz="3400" dirty="0">
                <a:solidFill>
                  <a:srgbClr val="000000"/>
                </a:solidFill>
                <a:latin typeface="ff4"/>
              </a:rPr>
              <a:t>liền</a:t>
            </a:r>
            <a:r>
              <a:rPr lang="vi-VN" sz="3400" dirty="0">
                <a:solidFill>
                  <a:srgbClr val="000000"/>
                </a:solidFill>
                <a:latin typeface="ff1"/>
              </a:rPr>
              <a:t> </a:t>
            </a:r>
            <a:r>
              <a:rPr lang="vi-VN" sz="3400" dirty="0">
                <a:solidFill>
                  <a:srgbClr val="000000"/>
                </a:solidFill>
                <a:latin typeface="ff4"/>
              </a:rPr>
              <a:t>với</a:t>
            </a:r>
            <a:r>
              <a:rPr lang="vi-VN" sz="3400" dirty="0">
                <a:solidFill>
                  <a:srgbClr val="000000"/>
                </a:solidFill>
                <a:latin typeface="ff1"/>
              </a:rPr>
              <a:t> quá trình </a:t>
            </a:r>
            <a:r>
              <a:rPr lang="vi-VN" sz="3400" dirty="0">
                <a:solidFill>
                  <a:srgbClr val="000000"/>
                </a:solidFill>
                <a:latin typeface="ff4"/>
              </a:rPr>
              <a:t>sản</a:t>
            </a:r>
            <a:r>
              <a:rPr lang="vi-VN" sz="3400" dirty="0">
                <a:solidFill>
                  <a:srgbClr val="000000"/>
                </a:solidFill>
                <a:latin typeface="ff1"/>
              </a:rPr>
              <a:t> </a:t>
            </a:r>
            <a:r>
              <a:rPr lang="vi-VN" sz="3400" dirty="0">
                <a:solidFill>
                  <a:srgbClr val="000000"/>
                </a:solidFill>
                <a:latin typeface="ff4"/>
              </a:rPr>
              <a:t>xuất</a:t>
            </a:r>
            <a:r>
              <a:rPr lang="vi-VN" sz="3400" dirty="0">
                <a:solidFill>
                  <a:srgbClr val="000000"/>
                </a:solidFill>
                <a:latin typeface="ff1"/>
              </a:rPr>
              <a:t> </a:t>
            </a:r>
            <a:r>
              <a:rPr lang="vi-VN" sz="3400" dirty="0">
                <a:solidFill>
                  <a:srgbClr val="000000"/>
                </a:solidFill>
                <a:latin typeface="ff4"/>
              </a:rPr>
              <a:t>sản</a:t>
            </a:r>
            <a:r>
              <a:rPr lang="vi-VN" sz="3400" dirty="0">
                <a:solidFill>
                  <a:srgbClr val="000000"/>
                </a:solidFill>
                <a:latin typeface="ff1"/>
              </a:rPr>
              <a:t> </a:t>
            </a:r>
            <a:r>
              <a:rPr lang="vi-VN" sz="3400" dirty="0" smtClean="0">
                <a:solidFill>
                  <a:srgbClr val="000000"/>
                </a:solidFill>
                <a:latin typeface="ff4"/>
              </a:rPr>
              <a:t>phẩm</a:t>
            </a:r>
            <a:r>
              <a:rPr lang="vi-VN" sz="3400" dirty="0">
                <a:solidFill>
                  <a:srgbClr val="000000"/>
                </a:solidFill>
                <a:latin typeface="ff4"/>
              </a:rPr>
              <a:t>,</a:t>
            </a:r>
            <a:r>
              <a:rPr lang="vi-VN" sz="3400" dirty="0">
                <a:solidFill>
                  <a:srgbClr val="000000"/>
                </a:solidFill>
                <a:latin typeface="ff1"/>
              </a:rPr>
              <a:t> </a:t>
            </a:r>
            <a:r>
              <a:rPr lang="vi-VN" sz="3400" dirty="0">
                <a:solidFill>
                  <a:srgbClr val="000000"/>
                </a:solidFill>
                <a:latin typeface="ff4"/>
              </a:rPr>
              <a:t>tạo</a:t>
            </a:r>
            <a:r>
              <a:rPr lang="vi-VN" sz="3400" dirty="0">
                <a:solidFill>
                  <a:srgbClr val="000000"/>
                </a:solidFill>
                <a:latin typeface="ff1"/>
              </a:rPr>
              <a:t> nên giá </a:t>
            </a:r>
            <a:r>
              <a:rPr lang="vi-VN" sz="3400" dirty="0">
                <a:solidFill>
                  <a:srgbClr val="000000"/>
                </a:solidFill>
                <a:latin typeface="ff4"/>
              </a:rPr>
              <a:t>trị</a:t>
            </a:r>
            <a:r>
              <a:rPr lang="vi-VN" sz="3400" dirty="0">
                <a:solidFill>
                  <a:srgbClr val="000000"/>
                </a:solidFill>
                <a:latin typeface="ff1"/>
              </a:rPr>
              <a:t> </a:t>
            </a:r>
            <a:r>
              <a:rPr lang="vi-VN" sz="3400" dirty="0">
                <a:solidFill>
                  <a:srgbClr val="000000"/>
                </a:solidFill>
                <a:latin typeface="ff4"/>
              </a:rPr>
              <a:t>của</a:t>
            </a:r>
            <a:r>
              <a:rPr lang="vi-VN" sz="3400" dirty="0">
                <a:solidFill>
                  <a:srgbClr val="000000"/>
                </a:solidFill>
                <a:latin typeface="ff1"/>
              </a:rPr>
              <a:t> </a:t>
            </a:r>
            <a:r>
              <a:rPr lang="vi-VN" sz="3400" dirty="0">
                <a:solidFill>
                  <a:srgbClr val="000000"/>
                </a:solidFill>
                <a:latin typeface="ff4"/>
              </a:rPr>
              <a:t>sản</a:t>
            </a:r>
            <a:r>
              <a:rPr lang="vi-VN" sz="3400" dirty="0">
                <a:solidFill>
                  <a:srgbClr val="000000"/>
                </a:solidFill>
                <a:latin typeface="ff1"/>
              </a:rPr>
              <a:t> </a:t>
            </a:r>
            <a:r>
              <a:rPr lang="vi-VN" sz="3400" dirty="0">
                <a:solidFill>
                  <a:srgbClr val="000000"/>
                </a:solidFill>
                <a:latin typeface="ff4"/>
              </a:rPr>
              <a:t>phẩm</a:t>
            </a:r>
            <a:r>
              <a:rPr lang="vi-VN" sz="3400" dirty="0">
                <a:solidFill>
                  <a:srgbClr val="000000"/>
                </a:solidFill>
                <a:latin typeface="ff1"/>
              </a:rPr>
              <a:t> hình thành qua giai </a:t>
            </a:r>
            <a:r>
              <a:rPr lang="vi-VN" sz="3400" dirty="0">
                <a:solidFill>
                  <a:srgbClr val="000000"/>
                </a:solidFill>
                <a:latin typeface="ff4"/>
              </a:rPr>
              <a:t>đoạn</a:t>
            </a:r>
            <a:r>
              <a:rPr lang="vi-VN" sz="3400" dirty="0">
                <a:solidFill>
                  <a:srgbClr val="000000"/>
                </a:solidFill>
                <a:latin typeface="ff1"/>
              </a:rPr>
              <a:t> </a:t>
            </a:r>
            <a:r>
              <a:rPr lang="vi-VN" sz="3400" dirty="0">
                <a:solidFill>
                  <a:srgbClr val="000000"/>
                </a:solidFill>
                <a:latin typeface="ff4"/>
              </a:rPr>
              <a:t>sản</a:t>
            </a:r>
            <a:r>
              <a:rPr lang="vi-VN" sz="3400" dirty="0">
                <a:solidFill>
                  <a:srgbClr val="000000"/>
                </a:solidFill>
                <a:latin typeface="ff1"/>
              </a:rPr>
              <a:t> </a:t>
            </a:r>
            <a:r>
              <a:rPr lang="vi-VN" sz="3400" dirty="0" smtClean="0">
                <a:solidFill>
                  <a:srgbClr val="000000"/>
                </a:solidFill>
                <a:latin typeface="ff4"/>
              </a:rPr>
              <a:t>xuất</a:t>
            </a:r>
            <a:r>
              <a:rPr lang="vi-VN" sz="3400" dirty="0" smtClean="0">
                <a:solidFill>
                  <a:srgbClr val="000000"/>
                </a:solidFill>
                <a:latin typeface="ff1"/>
              </a:rPr>
              <a:t> </a:t>
            </a:r>
            <a:r>
              <a:rPr lang="vi-VN" sz="3400" dirty="0">
                <a:solidFill>
                  <a:srgbClr val="000000"/>
                </a:solidFill>
                <a:latin typeface="ff1"/>
              </a:rPr>
              <a:t>(giá thành </a:t>
            </a:r>
            <a:r>
              <a:rPr lang="vi-VN" sz="3400" dirty="0">
                <a:solidFill>
                  <a:srgbClr val="000000"/>
                </a:solidFill>
                <a:latin typeface="ff4"/>
              </a:rPr>
              <a:t>sản</a:t>
            </a:r>
            <a:r>
              <a:rPr lang="vi-VN" sz="3400" dirty="0">
                <a:solidFill>
                  <a:srgbClr val="000000"/>
                </a:solidFill>
                <a:latin typeface="ff1"/>
              </a:rPr>
              <a:t> </a:t>
            </a:r>
            <a:r>
              <a:rPr lang="vi-VN" sz="3400" dirty="0">
                <a:solidFill>
                  <a:srgbClr val="000000"/>
                </a:solidFill>
                <a:latin typeface="ff4"/>
              </a:rPr>
              <a:t>xuất</a:t>
            </a:r>
            <a:r>
              <a:rPr lang="vi-VN" sz="3400" dirty="0">
                <a:solidFill>
                  <a:srgbClr val="000000"/>
                </a:solidFill>
                <a:latin typeface="ff1"/>
              </a:rPr>
              <a:t> hay giá thành công </a:t>
            </a:r>
            <a:r>
              <a:rPr lang="vi-VN" sz="3400" dirty="0">
                <a:solidFill>
                  <a:srgbClr val="000000"/>
                </a:solidFill>
                <a:latin typeface="ff4"/>
              </a:rPr>
              <a:t>xưởng),</a:t>
            </a:r>
            <a:r>
              <a:rPr lang="vi-VN" sz="3400" dirty="0">
                <a:solidFill>
                  <a:srgbClr val="000000"/>
                </a:solidFill>
                <a:latin typeface="ff1"/>
              </a:rPr>
              <a:t> </a:t>
            </a:r>
            <a:r>
              <a:rPr lang="vi-VN" sz="3400" dirty="0">
                <a:solidFill>
                  <a:srgbClr val="000000"/>
                </a:solidFill>
                <a:latin typeface="ff4"/>
              </a:rPr>
              <a:t>gồm</a:t>
            </a:r>
            <a:r>
              <a:rPr lang="vi-VN" sz="3400" dirty="0">
                <a:solidFill>
                  <a:srgbClr val="000000"/>
                </a:solidFill>
                <a:latin typeface="ff1"/>
              </a:rPr>
              <a:t>: </a:t>
            </a:r>
            <a:endParaRPr lang="vi-VN" sz="3400" dirty="0">
              <a:solidFill>
                <a:srgbClr val="000000"/>
              </a:solidFill>
              <a:latin typeface="ff4"/>
            </a:endParaRPr>
          </a:p>
          <a:p>
            <a:pPr algn="just">
              <a:lnSpc>
                <a:spcPct val="150000"/>
              </a:lnSpc>
            </a:pPr>
            <a:r>
              <a:rPr lang="vi-VN" sz="3400" dirty="0">
                <a:solidFill>
                  <a:srgbClr val="000000"/>
                </a:solidFill>
                <a:latin typeface="ff1"/>
              </a:rPr>
              <a:t>- Chi phí nguyên </a:t>
            </a:r>
            <a:r>
              <a:rPr lang="vi-VN" sz="3400" dirty="0">
                <a:solidFill>
                  <a:srgbClr val="000000"/>
                </a:solidFill>
                <a:latin typeface="ff4"/>
              </a:rPr>
              <a:t>liệu,</a:t>
            </a:r>
            <a:r>
              <a:rPr lang="vi-VN" sz="3400" dirty="0">
                <a:solidFill>
                  <a:srgbClr val="000000"/>
                </a:solidFill>
                <a:latin typeface="ff1"/>
              </a:rPr>
              <a:t> </a:t>
            </a:r>
            <a:r>
              <a:rPr lang="vi-VN" sz="3400" dirty="0">
                <a:solidFill>
                  <a:srgbClr val="000000"/>
                </a:solidFill>
                <a:latin typeface="ff4"/>
              </a:rPr>
              <a:t>vật</a:t>
            </a:r>
            <a:r>
              <a:rPr lang="vi-VN" sz="3400" dirty="0">
                <a:solidFill>
                  <a:srgbClr val="000000"/>
                </a:solidFill>
                <a:latin typeface="ff1"/>
              </a:rPr>
              <a:t> </a:t>
            </a:r>
            <a:r>
              <a:rPr lang="vi-VN" sz="3400" dirty="0">
                <a:solidFill>
                  <a:srgbClr val="000000"/>
                </a:solidFill>
                <a:latin typeface="ff4"/>
              </a:rPr>
              <a:t>liệu</a:t>
            </a:r>
            <a:r>
              <a:rPr lang="vi-VN" sz="3400" dirty="0">
                <a:solidFill>
                  <a:srgbClr val="000000"/>
                </a:solidFill>
                <a:latin typeface="ff1"/>
              </a:rPr>
              <a:t> </a:t>
            </a:r>
            <a:r>
              <a:rPr lang="vi-VN" sz="3400" dirty="0">
                <a:solidFill>
                  <a:srgbClr val="000000"/>
                </a:solidFill>
                <a:latin typeface="ff4"/>
              </a:rPr>
              <a:t>trực</a:t>
            </a:r>
            <a:r>
              <a:rPr lang="vi-VN" sz="3400" dirty="0">
                <a:solidFill>
                  <a:srgbClr val="000000"/>
                </a:solidFill>
                <a:latin typeface="ff1"/>
              </a:rPr>
              <a:t> </a:t>
            </a:r>
            <a:r>
              <a:rPr lang="vi-VN" sz="3400" dirty="0">
                <a:solidFill>
                  <a:srgbClr val="000000"/>
                </a:solidFill>
                <a:latin typeface="ff4"/>
              </a:rPr>
              <a:t>tiếp</a:t>
            </a:r>
            <a:r>
              <a:rPr lang="vi-VN" sz="3400" dirty="0">
                <a:solidFill>
                  <a:srgbClr val="000000"/>
                </a:solidFill>
                <a:latin typeface="ff1"/>
              </a:rPr>
              <a:t> </a:t>
            </a:r>
          </a:p>
          <a:p>
            <a:pPr algn="just">
              <a:lnSpc>
                <a:spcPct val="150000"/>
              </a:lnSpc>
            </a:pPr>
            <a:r>
              <a:rPr lang="vi-VN" sz="3400" dirty="0">
                <a:solidFill>
                  <a:srgbClr val="000000"/>
                </a:solidFill>
                <a:latin typeface="ff1"/>
              </a:rPr>
              <a:t>- Chi phí nhân công </a:t>
            </a:r>
            <a:r>
              <a:rPr lang="vi-VN" sz="3400" dirty="0">
                <a:solidFill>
                  <a:srgbClr val="000000"/>
                </a:solidFill>
                <a:latin typeface="ff4"/>
              </a:rPr>
              <a:t>trực</a:t>
            </a:r>
            <a:r>
              <a:rPr lang="vi-VN" sz="3400" dirty="0">
                <a:solidFill>
                  <a:srgbClr val="000000"/>
                </a:solidFill>
                <a:latin typeface="ff1"/>
              </a:rPr>
              <a:t> </a:t>
            </a:r>
            <a:r>
              <a:rPr lang="vi-VN" sz="3400" dirty="0">
                <a:solidFill>
                  <a:srgbClr val="000000"/>
                </a:solidFill>
                <a:latin typeface="ff4"/>
              </a:rPr>
              <a:t>tiếp</a:t>
            </a:r>
            <a:r>
              <a:rPr lang="vi-VN" sz="3400" dirty="0">
                <a:solidFill>
                  <a:srgbClr val="000000"/>
                </a:solidFill>
                <a:latin typeface="ff1"/>
              </a:rPr>
              <a:t> </a:t>
            </a:r>
          </a:p>
          <a:p>
            <a:pPr marL="285750" indent="-285750" algn="just">
              <a:lnSpc>
                <a:spcPct val="150000"/>
              </a:lnSpc>
              <a:buFontTx/>
              <a:buChar char="-"/>
            </a:pPr>
            <a:r>
              <a:rPr lang="vi-VN" sz="3400" dirty="0" smtClean="0">
                <a:solidFill>
                  <a:srgbClr val="000000"/>
                </a:solidFill>
                <a:latin typeface="ff1"/>
              </a:rPr>
              <a:t>Chi </a:t>
            </a:r>
            <a:r>
              <a:rPr lang="vi-VN" sz="3400" dirty="0">
                <a:solidFill>
                  <a:srgbClr val="000000"/>
                </a:solidFill>
                <a:latin typeface="ff1"/>
              </a:rPr>
              <a:t>phí </a:t>
            </a:r>
            <a:r>
              <a:rPr lang="vi-VN" sz="3400" dirty="0">
                <a:solidFill>
                  <a:srgbClr val="000000"/>
                </a:solidFill>
                <a:latin typeface="ff4"/>
              </a:rPr>
              <a:t>sản</a:t>
            </a:r>
            <a:r>
              <a:rPr lang="vi-VN" sz="3400" dirty="0">
                <a:solidFill>
                  <a:srgbClr val="000000"/>
                </a:solidFill>
                <a:latin typeface="ff1"/>
              </a:rPr>
              <a:t> </a:t>
            </a:r>
            <a:r>
              <a:rPr lang="vi-VN" sz="3400" dirty="0">
                <a:solidFill>
                  <a:srgbClr val="000000"/>
                </a:solidFill>
                <a:latin typeface="ff4"/>
              </a:rPr>
              <a:t>xuất</a:t>
            </a:r>
            <a:r>
              <a:rPr lang="vi-VN" sz="3400" dirty="0">
                <a:solidFill>
                  <a:srgbClr val="000000"/>
                </a:solidFill>
                <a:latin typeface="ff1"/>
              </a:rPr>
              <a:t> chung </a:t>
            </a:r>
            <a:endParaRPr lang="en-US" sz="3400" dirty="0" smtClean="0">
              <a:solidFill>
                <a:srgbClr val="000000"/>
              </a:solidFill>
              <a:latin typeface="ff1"/>
            </a:endParaRPr>
          </a:p>
          <a:p>
            <a:pPr marL="285750" indent="-285750" algn="just">
              <a:lnSpc>
                <a:spcPct val="150000"/>
              </a:lnSpc>
              <a:buFontTx/>
              <a:buChar char="-"/>
            </a:pPr>
            <a:endParaRPr lang="vi-VN" sz="3400" dirty="0">
              <a:solidFill>
                <a:srgbClr val="000000"/>
              </a:solidFill>
              <a:latin typeface="ff1"/>
            </a:endParaRPr>
          </a:p>
          <a:p>
            <a:pPr algn="just">
              <a:lnSpc>
                <a:spcPct val="150000"/>
              </a:lnSpc>
            </a:pPr>
            <a:r>
              <a:rPr lang="vi-VN" sz="3400" dirty="0">
                <a:solidFill>
                  <a:srgbClr val="FF9900"/>
                </a:solidFill>
                <a:latin typeface="ff5"/>
              </a:rPr>
              <a:t></a:t>
            </a:r>
            <a:r>
              <a:rPr lang="vi-VN" sz="3400" dirty="0">
                <a:solidFill>
                  <a:srgbClr val="000000"/>
                </a:solidFill>
                <a:latin typeface="ff1"/>
              </a:rPr>
              <a:t> Chi phí </a:t>
            </a:r>
            <a:r>
              <a:rPr lang="vi-VN" sz="3400" dirty="0">
                <a:solidFill>
                  <a:srgbClr val="000000"/>
                </a:solidFill>
                <a:latin typeface="ff4"/>
              </a:rPr>
              <a:t>thời</a:t>
            </a:r>
            <a:r>
              <a:rPr lang="vi-VN" sz="3400" dirty="0">
                <a:solidFill>
                  <a:srgbClr val="000000"/>
                </a:solidFill>
                <a:latin typeface="ff1"/>
              </a:rPr>
              <a:t> </a:t>
            </a:r>
            <a:r>
              <a:rPr lang="vi-VN" sz="3400" dirty="0">
                <a:solidFill>
                  <a:srgbClr val="000000"/>
                </a:solidFill>
                <a:latin typeface="ff4"/>
              </a:rPr>
              <a:t>kỳ</a:t>
            </a:r>
            <a:r>
              <a:rPr lang="vi-VN" sz="3400" dirty="0">
                <a:solidFill>
                  <a:srgbClr val="000000"/>
                </a:solidFill>
                <a:latin typeface="ff1"/>
              </a:rPr>
              <a:t>: </a:t>
            </a:r>
            <a:r>
              <a:rPr lang="vi-VN" sz="3400" dirty="0">
                <a:solidFill>
                  <a:srgbClr val="000000"/>
                </a:solidFill>
                <a:latin typeface="ff4"/>
              </a:rPr>
              <a:t>gồm</a:t>
            </a:r>
            <a:r>
              <a:rPr lang="vi-VN" sz="3400" dirty="0">
                <a:solidFill>
                  <a:srgbClr val="000000"/>
                </a:solidFill>
                <a:latin typeface="ff1"/>
              </a:rPr>
              <a:t> các </a:t>
            </a:r>
            <a:r>
              <a:rPr lang="vi-VN" sz="3400" dirty="0">
                <a:solidFill>
                  <a:srgbClr val="000000"/>
                </a:solidFill>
                <a:latin typeface="ff4"/>
              </a:rPr>
              <a:t>khoản</a:t>
            </a:r>
            <a:r>
              <a:rPr lang="vi-VN" sz="3400" dirty="0">
                <a:solidFill>
                  <a:srgbClr val="000000"/>
                </a:solidFill>
                <a:latin typeface="ff1"/>
              </a:rPr>
              <a:t> </a:t>
            </a:r>
            <a:r>
              <a:rPr lang="vi-VN" sz="3400" dirty="0">
                <a:solidFill>
                  <a:srgbClr val="000000"/>
                </a:solidFill>
                <a:latin typeface="ff4"/>
              </a:rPr>
              <a:t>mục</a:t>
            </a:r>
            <a:r>
              <a:rPr lang="vi-VN" sz="3400" dirty="0">
                <a:solidFill>
                  <a:srgbClr val="000000"/>
                </a:solidFill>
                <a:latin typeface="ff1"/>
              </a:rPr>
              <a:t> chi phí còn </a:t>
            </a:r>
            <a:r>
              <a:rPr lang="vi-VN" sz="3400" dirty="0">
                <a:solidFill>
                  <a:srgbClr val="000000"/>
                </a:solidFill>
                <a:latin typeface="ff4"/>
              </a:rPr>
              <a:t>lại</a:t>
            </a:r>
            <a:r>
              <a:rPr lang="vi-VN" sz="3400" dirty="0">
                <a:solidFill>
                  <a:srgbClr val="000000"/>
                </a:solidFill>
                <a:latin typeface="ff1"/>
              </a:rPr>
              <a:t> ngoài các </a:t>
            </a:r>
            <a:r>
              <a:rPr lang="vi-VN" sz="3400" dirty="0" smtClean="0">
                <a:solidFill>
                  <a:srgbClr val="000000"/>
                </a:solidFill>
                <a:latin typeface="ff4"/>
              </a:rPr>
              <a:t>khoản</a:t>
            </a:r>
            <a:r>
              <a:rPr lang="vi-VN" sz="3400" dirty="0" smtClean="0">
                <a:solidFill>
                  <a:srgbClr val="000000"/>
                </a:solidFill>
                <a:latin typeface="ff1"/>
              </a:rPr>
              <a:t> </a:t>
            </a:r>
            <a:r>
              <a:rPr lang="vi-VN" sz="3400" dirty="0">
                <a:solidFill>
                  <a:srgbClr val="000000"/>
                </a:solidFill>
                <a:latin typeface="ff4"/>
              </a:rPr>
              <a:t>mục</a:t>
            </a:r>
            <a:r>
              <a:rPr lang="vi-VN" sz="3400" dirty="0">
                <a:solidFill>
                  <a:srgbClr val="000000"/>
                </a:solidFill>
                <a:latin typeface="ff1"/>
              </a:rPr>
              <a:t> chi phí </a:t>
            </a:r>
            <a:r>
              <a:rPr lang="vi-VN" sz="3400" dirty="0">
                <a:solidFill>
                  <a:srgbClr val="000000"/>
                </a:solidFill>
                <a:latin typeface="ff4"/>
              </a:rPr>
              <a:t>thuộc</a:t>
            </a:r>
            <a:r>
              <a:rPr lang="vi-VN" sz="3400" dirty="0">
                <a:solidFill>
                  <a:srgbClr val="000000"/>
                </a:solidFill>
                <a:latin typeface="ff1"/>
              </a:rPr>
              <a:t> chi phí </a:t>
            </a:r>
            <a:r>
              <a:rPr lang="vi-VN" sz="3400" dirty="0">
                <a:solidFill>
                  <a:srgbClr val="000000"/>
                </a:solidFill>
                <a:latin typeface="ff4"/>
              </a:rPr>
              <a:t>sản</a:t>
            </a:r>
            <a:r>
              <a:rPr lang="vi-VN" sz="3400" dirty="0">
                <a:solidFill>
                  <a:srgbClr val="000000"/>
                </a:solidFill>
                <a:latin typeface="ff1"/>
              </a:rPr>
              <a:t> </a:t>
            </a:r>
            <a:r>
              <a:rPr lang="vi-VN" sz="3400" dirty="0">
                <a:solidFill>
                  <a:srgbClr val="000000"/>
                </a:solidFill>
                <a:latin typeface="ff4"/>
              </a:rPr>
              <a:t>phẩm</a:t>
            </a:r>
            <a:r>
              <a:rPr lang="vi-VN" sz="3400" dirty="0">
                <a:solidFill>
                  <a:srgbClr val="000000"/>
                </a:solidFill>
                <a:latin typeface="ff1"/>
              </a:rPr>
              <a:t> </a:t>
            </a:r>
            <a:r>
              <a:rPr lang="vi-VN" sz="3400" dirty="0">
                <a:solidFill>
                  <a:srgbClr val="000000"/>
                </a:solidFill>
                <a:latin typeface="ff4"/>
              </a:rPr>
              <a:t>→</a:t>
            </a:r>
            <a:r>
              <a:rPr lang="vi-VN" sz="3400" dirty="0">
                <a:solidFill>
                  <a:srgbClr val="000000"/>
                </a:solidFill>
                <a:latin typeface="ff1"/>
              </a:rPr>
              <a:t> là các chi phí phát </a:t>
            </a:r>
            <a:r>
              <a:rPr lang="vi-VN" sz="3400" dirty="0" smtClean="0">
                <a:solidFill>
                  <a:srgbClr val="000000"/>
                </a:solidFill>
                <a:latin typeface="ff1"/>
              </a:rPr>
              <a:t>sinh </a:t>
            </a:r>
            <a:r>
              <a:rPr lang="vi-VN" sz="3400" dirty="0">
                <a:solidFill>
                  <a:srgbClr val="000000"/>
                </a:solidFill>
                <a:latin typeface="ff1"/>
              </a:rPr>
              <a:t>trong </a:t>
            </a:r>
            <a:r>
              <a:rPr lang="vi-VN" sz="3400" dirty="0">
                <a:solidFill>
                  <a:srgbClr val="000000"/>
                </a:solidFill>
                <a:latin typeface="ff4"/>
              </a:rPr>
              <a:t>kỳ</a:t>
            </a:r>
            <a:r>
              <a:rPr lang="vi-VN" sz="3400" dirty="0">
                <a:solidFill>
                  <a:srgbClr val="000000"/>
                </a:solidFill>
                <a:latin typeface="ff1"/>
              </a:rPr>
              <a:t> và </a:t>
            </a:r>
            <a:r>
              <a:rPr lang="vi-VN" sz="3400" dirty="0">
                <a:solidFill>
                  <a:srgbClr val="000000"/>
                </a:solidFill>
                <a:latin typeface="ff4"/>
              </a:rPr>
              <a:t>đem</a:t>
            </a:r>
            <a:r>
              <a:rPr lang="vi-VN" sz="3400" dirty="0">
                <a:solidFill>
                  <a:srgbClr val="000000"/>
                </a:solidFill>
                <a:latin typeface="ff1"/>
              </a:rPr>
              <a:t> </a:t>
            </a:r>
            <a:r>
              <a:rPr lang="vi-VN" sz="3400" dirty="0">
                <a:solidFill>
                  <a:srgbClr val="000000"/>
                </a:solidFill>
                <a:latin typeface="ff4"/>
              </a:rPr>
              <a:t>lại</a:t>
            </a:r>
            <a:r>
              <a:rPr lang="vi-VN" sz="3400" dirty="0">
                <a:solidFill>
                  <a:srgbClr val="000000"/>
                </a:solidFill>
                <a:latin typeface="ff1"/>
              </a:rPr>
              <a:t> </a:t>
            </a:r>
            <a:r>
              <a:rPr lang="vi-VN" sz="3400" dirty="0">
                <a:solidFill>
                  <a:srgbClr val="000000"/>
                </a:solidFill>
                <a:latin typeface="ff4"/>
              </a:rPr>
              <a:t>lợi</a:t>
            </a:r>
            <a:r>
              <a:rPr lang="vi-VN" sz="3400" dirty="0">
                <a:solidFill>
                  <a:srgbClr val="000000"/>
                </a:solidFill>
                <a:latin typeface="ff1"/>
              </a:rPr>
              <a:t> ích trong </a:t>
            </a:r>
            <a:r>
              <a:rPr lang="vi-VN" sz="3400" dirty="0">
                <a:solidFill>
                  <a:srgbClr val="000000"/>
                </a:solidFill>
                <a:latin typeface="ff4"/>
              </a:rPr>
              <a:t>kỳ</a:t>
            </a:r>
            <a:r>
              <a:rPr lang="vi-VN" sz="3400" dirty="0">
                <a:solidFill>
                  <a:srgbClr val="000000"/>
                </a:solidFill>
                <a:latin typeface="ff1"/>
              </a:rPr>
              <a:t> </a:t>
            </a:r>
            <a:r>
              <a:rPr lang="vi-VN" sz="3400" dirty="0">
                <a:solidFill>
                  <a:srgbClr val="000000"/>
                </a:solidFill>
                <a:latin typeface="ff4"/>
              </a:rPr>
              <a:t>đó</a:t>
            </a:r>
            <a:r>
              <a:rPr lang="vi-VN" sz="3400" dirty="0">
                <a:solidFill>
                  <a:srgbClr val="000000"/>
                </a:solidFill>
                <a:latin typeface="ff1"/>
              </a:rPr>
              <a:t> </a:t>
            </a:r>
          </a:p>
          <a:p>
            <a:pPr algn="just">
              <a:lnSpc>
                <a:spcPct val="150000"/>
              </a:lnSpc>
            </a:pPr>
            <a:r>
              <a:rPr lang="vi-VN" sz="3400" dirty="0">
                <a:solidFill>
                  <a:srgbClr val="000000"/>
                </a:solidFill>
                <a:latin typeface="ff1"/>
              </a:rPr>
              <a:t>- Chi phí bán hàng </a:t>
            </a:r>
          </a:p>
          <a:p>
            <a:pPr algn="just">
              <a:lnSpc>
                <a:spcPct val="150000"/>
              </a:lnSpc>
            </a:pPr>
            <a:r>
              <a:rPr lang="vi-VN" sz="3400" dirty="0">
                <a:solidFill>
                  <a:srgbClr val="000000"/>
                </a:solidFill>
                <a:latin typeface="ff1"/>
              </a:rPr>
              <a:t>- </a:t>
            </a:r>
            <a:r>
              <a:rPr lang="vi-VN" sz="3400" dirty="0">
                <a:solidFill>
                  <a:srgbClr val="000000"/>
                </a:solidFill>
                <a:latin typeface="ff4"/>
              </a:rPr>
              <a:t>Chi phí quản lý doanh nghiệp </a:t>
            </a:r>
            <a:endParaRPr lang="vi-VN" sz="3400" b="0" i="0" dirty="0">
              <a:solidFill>
                <a:srgbClr val="000000"/>
              </a:solidFill>
              <a:effectLst/>
              <a:latin typeface="ff1"/>
            </a:endParaRPr>
          </a:p>
        </p:txBody>
      </p:sp>
    </p:spTree>
    <p:extLst>
      <p:ext uri="{BB962C8B-B14F-4D97-AF65-F5344CB8AC3E}">
        <p14:creationId xmlns:p14="http://schemas.microsoft.com/office/powerpoint/2010/main" val="4310961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sz="4800" b="1" dirty="0" smtClean="0">
                <a:solidFill>
                  <a:schemeClr val="tx1"/>
                </a:solidFill>
              </a:rPr>
              <a:t>2.4. </a:t>
            </a:r>
            <a:r>
              <a:rPr lang="vi-VN" sz="4800" b="1" dirty="0" smtClean="0">
                <a:solidFill>
                  <a:schemeClr val="tx1"/>
                </a:solidFill>
              </a:rPr>
              <a:t>Phân </a:t>
            </a:r>
            <a:r>
              <a:rPr lang="vi-VN" sz="4800" b="1" dirty="0">
                <a:solidFill>
                  <a:schemeClr val="tx1"/>
                </a:solidFill>
              </a:rPr>
              <a:t>loại chi phí dựa vào việc phân bổ </a:t>
            </a:r>
          </a:p>
          <a:p>
            <a:pPr algn="ctr"/>
            <a:r>
              <a:rPr lang="vi-VN" sz="4800" b="1" dirty="0">
                <a:solidFill>
                  <a:schemeClr val="tx1"/>
                </a:solidFill>
              </a:rPr>
              <a:t>chi phí cho các đối tượng tập hợp chi phí</a:t>
            </a:r>
          </a:p>
        </p:txBody>
      </p:sp>
      <p:sp>
        <p:nvSpPr>
          <p:cNvPr id="2" name="Rectangle 1"/>
          <p:cNvSpPr/>
          <p:nvPr/>
        </p:nvSpPr>
        <p:spPr>
          <a:xfrm>
            <a:off x="685800" y="1714500"/>
            <a:ext cx="17145000" cy="8494633"/>
          </a:xfrm>
          <a:prstGeom prst="rect">
            <a:avLst/>
          </a:prstGeom>
        </p:spPr>
        <p:txBody>
          <a:bodyPr wrap="square">
            <a:spAutoFit/>
          </a:bodyPr>
          <a:lstStyle/>
          <a:p>
            <a:pPr algn="just"/>
            <a:r>
              <a:rPr lang="vi-VN" sz="3900" b="1" dirty="0" smtClean="0">
                <a:solidFill>
                  <a:srgbClr val="FF9900"/>
                </a:solidFill>
                <a:latin typeface="ff5"/>
              </a:rPr>
              <a:t></a:t>
            </a:r>
            <a:r>
              <a:rPr lang="vi-VN" sz="3900" b="1" dirty="0" smtClean="0">
                <a:solidFill>
                  <a:srgbClr val="000000"/>
                </a:solidFill>
                <a:latin typeface="ff1"/>
              </a:rPr>
              <a:t> </a:t>
            </a:r>
            <a:r>
              <a:rPr lang="vi-VN" sz="3900" b="1" dirty="0">
                <a:solidFill>
                  <a:srgbClr val="000000"/>
                </a:solidFill>
                <a:latin typeface="ff9"/>
              </a:rPr>
              <a:t>Chi phí </a:t>
            </a:r>
            <a:r>
              <a:rPr lang="vi-VN" sz="3900" b="1" dirty="0">
                <a:solidFill>
                  <a:srgbClr val="000000"/>
                </a:solidFill>
                <a:latin typeface="ffa"/>
              </a:rPr>
              <a:t>trực</a:t>
            </a:r>
            <a:r>
              <a:rPr lang="vi-VN" sz="3900" b="1" dirty="0">
                <a:solidFill>
                  <a:srgbClr val="000000"/>
                </a:solidFill>
                <a:latin typeface="ff9"/>
              </a:rPr>
              <a:t> </a:t>
            </a:r>
            <a:r>
              <a:rPr lang="vi-VN" sz="3900" b="1" dirty="0">
                <a:solidFill>
                  <a:srgbClr val="000000"/>
                </a:solidFill>
                <a:latin typeface="ffa"/>
              </a:rPr>
              <a:t>tiếp</a:t>
            </a:r>
            <a:r>
              <a:rPr lang="vi-VN" sz="3900" b="1" dirty="0">
                <a:solidFill>
                  <a:srgbClr val="000000"/>
                </a:solidFill>
                <a:latin typeface="ff9"/>
              </a:rPr>
              <a:t> và chi phí gián </a:t>
            </a:r>
            <a:r>
              <a:rPr lang="vi-VN" sz="3900" b="1" dirty="0">
                <a:solidFill>
                  <a:srgbClr val="000000"/>
                </a:solidFill>
                <a:latin typeface="ffa"/>
              </a:rPr>
              <a:t>tiếp</a:t>
            </a:r>
            <a:r>
              <a:rPr lang="vi-VN" sz="3900" b="1" dirty="0">
                <a:solidFill>
                  <a:srgbClr val="000000"/>
                </a:solidFill>
                <a:latin typeface="ff8"/>
              </a:rPr>
              <a:t> </a:t>
            </a:r>
            <a:endParaRPr lang="en-US" sz="3900" b="1" dirty="0" smtClean="0">
              <a:solidFill>
                <a:srgbClr val="000000"/>
              </a:solidFill>
              <a:latin typeface="ff8"/>
            </a:endParaRPr>
          </a:p>
          <a:p>
            <a:pPr algn="just"/>
            <a:endParaRPr lang="vi-VN" sz="3900" dirty="0">
              <a:solidFill>
                <a:srgbClr val="000000"/>
              </a:solidFill>
              <a:latin typeface="ff1"/>
            </a:endParaRPr>
          </a:p>
          <a:p>
            <a:pPr marL="571500" indent="-571500" algn="just">
              <a:buFontTx/>
              <a:buChar char="-"/>
            </a:pPr>
            <a:r>
              <a:rPr lang="vi-VN" sz="3900" dirty="0" smtClean="0">
                <a:solidFill>
                  <a:srgbClr val="000000"/>
                </a:solidFill>
                <a:latin typeface="ff1"/>
              </a:rPr>
              <a:t>Chi </a:t>
            </a:r>
            <a:r>
              <a:rPr lang="vi-VN" sz="3900" dirty="0">
                <a:solidFill>
                  <a:srgbClr val="000000"/>
                </a:solidFill>
                <a:latin typeface="ff1"/>
              </a:rPr>
              <a:t>phí </a:t>
            </a:r>
            <a:r>
              <a:rPr lang="vi-VN" sz="3900" dirty="0">
                <a:solidFill>
                  <a:srgbClr val="000000"/>
                </a:solidFill>
                <a:latin typeface="ff4"/>
              </a:rPr>
              <a:t>trực</a:t>
            </a:r>
            <a:r>
              <a:rPr lang="vi-VN" sz="3900" dirty="0">
                <a:solidFill>
                  <a:srgbClr val="000000"/>
                </a:solidFill>
                <a:latin typeface="ff1"/>
              </a:rPr>
              <a:t> </a:t>
            </a:r>
            <a:r>
              <a:rPr lang="vi-VN" sz="3900" dirty="0">
                <a:solidFill>
                  <a:srgbClr val="000000"/>
                </a:solidFill>
                <a:latin typeface="ff4"/>
              </a:rPr>
              <a:t>tiếp</a:t>
            </a:r>
            <a:r>
              <a:rPr lang="vi-VN" sz="3900" dirty="0">
                <a:solidFill>
                  <a:srgbClr val="000000"/>
                </a:solidFill>
                <a:latin typeface="ff1"/>
              </a:rPr>
              <a:t> (chi phí có </a:t>
            </a:r>
            <a:r>
              <a:rPr lang="vi-VN" sz="3900" dirty="0">
                <a:solidFill>
                  <a:srgbClr val="000000"/>
                </a:solidFill>
                <a:latin typeface="ff4"/>
              </a:rPr>
              <a:t>thể</a:t>
            </a:r>
            <a:r>
              <a:rPr lang="vi-VN" sz="3900" dirty="0">
                <a:solidFill>
                  <a:srgbClr val="000000"/>
                </a:solidFill>
                <a:latin typeface="ff1"/>
              </a:rPr>
              <a:t> tách </a:t>
            </a:r>
            <a:r>
              <a:rPr lang="vi-VN" sz="3900" dirty="0">
                <a:solidFill>
                  <a:srgbClr val="000000"/>
                </a:solidFill>
                <a:latin typeface="ff4"/>
              </a:rPr>
              <a:t>biệt</a:t>
            </a:r>
            <a:r>
              <a:rPr lang="vi-VN" sz="3900" dirty="0">
                <a:solidFill>
                  <a:srgbClr val="000000"/>
                </a:solidFill>
                <a:latin typeface="ff1"/>
              </a:rPr>
              <a:t>): phát sinh </a:t>
            </a:r>
            <a:r>
              <a:rPr lang="vi-VN" sz="3900" dirty="0">
                <a:solidFill>
                  <a:srgbClr val="000000"/>
                </a:solidFill>
                <a:latin typeface="ff4"/>
              </a:rPr>
              <a:t>một</a:t>
            </a:r>
            <a:r>
              <a:rPr lang="vi-VN" sz="3900" dirty="0">
                <a:solidFill>
                  <a:srgbClr val="000000"/>
                </a:solidFill>
                <a:latin typeface="ff1"/>
              </a:rPr>
              <a:t> cách riêng </a:t>
            </a:r>
            <a:r>
              <a:rPr lang="vi-VN" sz="3900" dirty="0">
                <a:solidFill>
                  <a:srgbClr val="000000"/>
                </a:solidFill>
                <a:latin typeface="ff4"/>
              </a:rPr>
              <a:t>biệt</a:t>
            </a:r>
            <a:r>
              <a:rPr lang="vi-VN" sz="3900" dirty="0">
                <a:solidFill>
                  <a:srgbClr val="000000"/>
                </a:solidFill>
                <a:latin typeface="ff1"/>
              </a:rPr>
              <a:t> cho </a:t>
            </a:r>
            <a:r>
              <a:rPr lang="vi-VN" sz="3900" dirty="0">
                <a:solidFill>
                  <a:srgbClr val="000000"/>
                </a:solidFill>
                <a:latin typeface="ff4"/>
              </a:rPr>
              <a:t>một</a:t>
            </a:r>
            <a:r>
              <a:rPr lang="vi-VN" sz="3900" dirty="0">
                <a:solidFill>
                  <a:srgbClr val="000000"/>
                </a:solidFill>
                <a:latin typeface="ff1"/>
              </a:rPr>
              <a:t> </a:t>
            </a:r>
            <a:r>
              <a:rPr lang="vi-VN" sz="3900" dirty="0">
                <a:solidFill>
                  <a:srgbClr val="000000"/>
                </a:solidFill>
                <a:latin typeface="ff4"/>
              </a:rPr>
              <a:t>hoạt</a:t>
            </a:r>
            <a:r>
              <a:rPr lang="vi-VN" sz="3900" dirty="0">
                <a:solidFill>
                  <a:srgbClr val="000000"/>
                </a:solidFill>
                <a:latin typeface="ff1"/>
              </a:rPr>
              <a:t> </a:t>
            </a:r>
            <a:r>
              <a:rPr lang="vi-VN" sz="3900" dirty="0">
                <a:solidFill>
                  <a:srgbClr val="000000"/>
                </a:solidFill>
                <a:latin typeface="ff4"/>
              </a:rPr>
              <a:t>động</a:t>
            </a:r>
            <a:r>
              <a:rPr lang="vi-VN" sz="3900" dirty="0">
                <a:solidFill>
                  <a:srgbClr val="000000"/>
                </a:solidFill>
                <a:latin typeface="ff1"/>
              </a:rPr>
              <a:t> </a:t>
            </a:r>
            <a:r>
              <a:rPr lang="vi-VN" sz="3900" dirty="0">
                <a:solidFill>
                  <a:srgbClr val="000000"/>
                </a:solidFill>
                <a:latin typeface="ff4"/>
              </a:rPr>
              <a:t>cụ</a:t>
            </a:r>
            <a:r>
              <a:rPr lang="vi-VN" sz="3900" dirty="0">
                <a:solidFill>
                  <a:srgbClr val="000000"/>
                </a:solidFill>
                <a:latin typeface="ff1"/>
              </a:rPr>
              <a:t> </a:t>
            </a:r>
            <a:r>
              <a:rPr lang="vi-VN" sz="3900" dirty="0">
                <a:solidFill>
                  <a:srgbClr val="000000"/>
                </a:solidFill>
                <a:latin typeface="ff4"/>
              </a:rPr>
              <a:t>thể</a:t>
            </a:r>
            <a:r>
              <a:rPr lang="vi-VN" sz="3900" dirty="0">
                <a:solidFill>
                  <a:srgbClr val="000000"/>
                </a:solidFill>
                <a:latin typeface="ff1"/>
              </a:rPr>
              <a:t> </a:t>
            </a:r>
            <a:r>
              <a:rPr lang="vi-VN" sz="3900" dirty="0">
                <a:solidFill>
                  <a:srgbClr val="000000"/>
                </a:solidFill>
                <a:latin typeface="ff4"/>
              </a:rPr>
              <a:t>của</a:t>
            </a:r>
            <a:r>
              <a:rPr lang="vi-VN" sz="3900" dirty="0">
                <a:solidFill>
                  <a:srgbClr val="000000"/>
                </a:solidFill>
                <a:latin typeface="ff1"/>
              </a:rPr>
              <a:t> doanh </a:t>
            </a:r>
            <a:r>
              <a:rPr lang="vi-VN" sz="3900" dirty="0">
                <a:solidFill>
                  <a:srgbClr val="000000"/>
                </a:solidFill>
                <a:latin typeface="ff4"/>
              </a:rPr>
              <a:t>nghiệp</a:t>
            </a:r>
            <a:r>
              <a:rPr lang="vi-VN" sz="3900" dirty="0">
                <a:solidFill>
                  <a:srgbClr val="000000"/>
                </a:solidFill>
                <a:latin typeface="ff1"/>
              </a:rPr>
              <a:t>. </a:t>
            </a:r>
            <a:endParaRPr lang="en-US" sz="3900" dirty="0" smtClean="0">
              <a:solidFill>
                <a:srgbClr val="000000"/>
              </a:solidFill>
              <a:latin typeface="ff1"/>
            </a:endParaRPr>
          </a:p>
          <a:p>
            <a:pPr marL="571500" indent="-571500" algn="just">
              <a:buFontTx/>
              <a:buChar char="-"/>
            </a:pPr>
            <a:r>
              <a:rPr lang="vi-VN" sz="3900" dirty="0" smtClean="0">
                <a:solidFill>
                  <a:srgbClr val="000000"/>
                </a:solidFill>
                <a:latin typeface="ff1"/>
              </a:rPr>
              <a:t>Chi </a:t>
            </a:r>
            <a:r>
              <a:rPr lang="vi-VN" sz="3900" dirty="0">
                <a:solidFill>
                  <a:srgbClr val="000000"/>
                </a:solidFill>
                <a:latin typeface="ff1"/>
              </a:rPr>
              <a:t>phí gián </a:t>
            </a:r>
            <a:r>
              <a:rPr lang="vi-VN" sz="3900" dirty="0">
                <a:solidFill>
                  <a:srgbClr val="000000"/>
                </a:solidFill>
                <a:latin typeface="ff4"/>
              </a:rPr>
              <a:t>tiếp</a:t>
            </a:r>
            <a:r>
              <a:rPr lang="vi-VN" sz="3900" dirty="0">
                <a:solidFill>
                  <a:srgbClr val="000000"/>
                </a:solidFill>
                <a:latin typeface="ff1"/>
              </a:rPr>
              <a:t> (chi phí chung, chi phí </a:t>
            </a:r>
            <a:r>
              <a:rPr lang="vi-VN" sz="3900" dirty="0">
                <a:solidFill>
                  <a:srgbClr val="000000"/>
                </a:solidFill>
                <a:latin typeface="ff4"/>
              </a:rPr>
              <a:t>kết</a:t>
            </a:r>
            <a:r>
              <a:rPr lang="vi-VN" sz="3900" dirty="0">
                <a:solidFill>
                  <a:srgbClr val="000000"/>
                </a:solidFill>
                <a:latin typeface="ff1"/>
              </a:rPr>
              <a:t> </a:t>
            </a:r>
            <a:r>
              <a:rPr lang="vi-VN" sz="3900" dirty="0">
                <a:solidFill>
                  <a:srgbClr val="000000"/>
                </a:solidFill>
                <a:latin typeface="ff4"/>
              </a:rPr>
              <a:t>hợp</a:t>
            </a:r>
            <a:r>
              <a:rPr lang="vi-VN" sz="3900" dirty="0">
                <a:solidFill>
                  <a:srgbClr val="000000"/>
                </a:solidFill>
                <a:latin typeface="ff1"/>
              </a:rPr>
              <a:t>): phát sinh </a:t>
            </a:r>
            <a:r>
              <a:rPr lang="vi-VN" sz="3900" dirty="0" smtClean="0">
                <a:solidFill>
                  <a:srgbClr val="000000"/>
                </a:solidFill>
                <a:latin typeface="ff1"/>
              </a:rPr>
              <a:t>không </a:t>
            </a:r>
            <a:r>
              <a:rPr lang="vi-VN" sz="3900" dirty="0">
                <a:solidFill>
                  <a:srgbClr val="000000"/>
                </a:solidFill>
                <a:latin typeface="ff1"/>
              </a:rPr>
              <a:t>liên quan </a:t>
            </a:r>
            <a:r>
              <a:rPr lang="vi-VN" sz="3900" dirty="0">
                <a:solidFill>
                  <a:srgbClr val="000000"/>
                </a:solidFill>
                <a:latin typeface="ff4"/>
              </a:rPr>
              <a:t>đến</a:t>
            </a:r>
            <a:r>
              <a:rPr lang="vi-VN" sz="3900" dirty="0">
                <a:solidFill>
                  <a:srgbClr val="000000"/>
                </a:solidFill>
                <a:latin typeface="ff1"/>
              </a:rPr>
              <a:t> </a:t>
            </a:r>
            <a:r>
              <a:rPr lang="vi-VN" sz="3900" dirty="0">
                <a:solidFill>
                  <a:srgbClr val="000000"/>
                </a:solidFill>
                <a:latin typeface="ff4"/>
              </a:rPr>
              <a:t>một</a:t>
            </a:r>
            <a:r>
              <a:rPr lang="vi-VN" sz="3900" dirty="0">
                <a:solidFill>
                  <a:srgbClr val="000000"/>
                </a:solidFill>
                <a:latin typeface="ff1"/>
              </a:rPr>
              <a:t> </a:t>
            </a:r>
            <a:r>
              <a:rPr lang="vi-VN" sz="3900" dirty="0">
                <a:solidFill>
                  <a:srgbClr val="000000"/>
                </a:solidFill>
                <a:latin typeface="ff4"/>
              </a:rPr>
              <a:t>hoạt</a:t>
            </a:r>
            <a:r>
              <a:rPr lang="vi-VN" sz="3900" dirty="0">
                <a:solidFill>
                  <a:srgbClr val="000000"/>
                </a:solidFill>
                <a:latin typeface="ff1"/>
              </a:rPr>
              <a:t> </a:t>
            </a:r>
            <a:r>
              <a:rPr lang="vi-VN" sz="3900" dirty="0">
                <a:solidFill>
                  <a:srgbClr val="000000"/>
                </a:solidFill>
                <a:latin typeface="ff4"/>
              </a:rPr>
              <a:t>động</a:t>
            </a:r>
            <a:r>
              <a:rPr lang="vi-VN" sz="3900" dirty="0">
                <a:solidFill>
                  <a:srgbClr val="000000"/>
                </a:solidFill>
                <a:latin typeface="ff1"/>
              </a:rPr>
              <a:t> </a:t>
            </a:r>
            <a:r>
              <a:rPr lang="vi-VN" sz="3900" dirty="0">
                <a:solidFill>
                  <a:srgbClr val="000000"/>
                </a:solidFill>
                <a:latin typeface="ff4"/>
              </a:rPr>
              <a:t>cụ</a:t>
            </a:r>
            <a:r>
              <a:rPr lang="vi-VN" sz="3900" dirty="0">
                <a:solidFill>
                  <a:srgbClr val="000000"/>
                </a:solidFill>
                <a:latin typeface="ff1"/>
              </a:rPr>
              <a:t> </a:t>
            </a:r>
            <a:r>
              <a:rPr lang="vi-VN" sz="3900" dirty="0">
                <a:solidFill>
                  <a:srgbClr val="000000"/>
                </a:solidFill>
                <a:latin typeface="ff4"/>
              </a:rPr>
              <a:t>thể</a:t>
            </a:r>
            <a:r>
              <a:rPr lang="vi-VN" sz="3900" dirty="0">
                <a:solidFill>
                  <a:srgbClr val="000000"/>
                </a:solidFill>
                <a:latin typeface="ff1"/>
              </a:rPr>
              <a:t> nào, mà </a:t>
            </a:r>
            <a:r>
              <a:rPr lang="vi-VN" sz="3900" dirty="0">
                <a:solidFill>
                  <a:srgbClr val="000000"/>
                </a:solidFill>
                <a:latin typeface="ff4"/>
              </a:rPr>
              <a:t>phục</a:t>
            </a:r>
            <a:r>
              <a:rPr lang="vi-VN" sz="3900" dirty="0">
                <a:solidFill>
                  <a:srgbClr val="000000"/>
                </a:solidFill>
                <a:latin typeface="ff1"/>
              </a:rPr>
              <a:t> </a:t>
            </a:r>
            <a:r>
              <a:rPr lang="vi-VN" sz="3900" dirty="0">
                <a:solidFill>
                  <a:srgbClr val="000000"/>
                </a:solidFill>
                <a:latin typeface="ff4"/>
              </a:rPr>
              <a:t>vụ</a:t>
            </a:r>
            <a:r>
              <a:rPr lang="vi-VN" sz="3900" dirty="0">
                <a:solidFill>
                  <a:srgbClr val="000000"/>
                </a:solidFill>
                <a:latin typeface="ff1"/>
              </a:rPr>
              <a:t> cùng </a:t>
            </a:r>
            <a:r>
              <a:rPr lang="vi-VN" sz="3900" dirty="0" smtClean="0">
                <a:solidFill>
                  <a:srgbClr val="000000"/>
                </a:solidFill>
                <a:latin typeface="ff4"/>
              </a:rPr>
              <a:t>một</a:t>
            </a:r>
            <a:r>
              <a:rPr lang="vi-VN" sz="3900" dirty="0" smtClean="0">
                <a:solidFill>
                  <a:srgbClr val="000000"/>
                </a:solidFill>
                <a:latin typeface="ff1"/>
              </a:rPr>
              <a:t> </a:t>
            </a:r>
            <a:r>
              <a:rPr lang="vi-VN" sz="3900" dirty="0">
                <a:solidFill>
                  <a:srgbClr val="000000"/>
                </a:solidFill>
                <a:latin typeface="ff1"/>
              </a:rPr>
              <a:t>lúc cho </a:t>
            </a:r>
            <a:r>
              <a:rPr lang="vi-VN" sz="3900" dirty="0">
                <a:solidFill>
                  <a:srgbClr val="000000"/>
                </a:solidFill>
                <a:latin typeface="ff4"/>
              </a:rPr>
              <a:t>nhiều</a:t>
            </a:r>
            <a:r>
              <a:rPr lang="vi-VN" sz="3900" dirty="0">
                <a:solidFill>
                  <a:srgbClr val="000000"/>
                </a:solidFill>
                <a:latin typeface="ff1"/>
              </a:rPr>
              <a:t> </a:t>
            </a:r>
            <a:r>
              <a:rPr lang="vi-VN" sz="3900" dirty="0">
                <a:solidFill>
                  <a:srgbClr val="000000"/>
                </a:solidFill>
                <a:latin typeface="ff4"/>
              </a:rPr>
              <a:t>hoạt</a:t>
            </a:r>
            <a:r>
              <a:rPr lang="vi-VN" sz="3900" dirty="0">
                <a:solidFill>
                  <a:srgbClr val="000000"/>
                </a:solidFill>
                <a:latin typeface="ff1"/>
              </a:rPr>
              <a:t> </a:t>
            </a:r>
            <a:r>
              <a:rPr lang="vi-VN" sz="3900" dirty="0">
                <a:solidFill>
                  <a:srgbClr val="000000"/>
                </a:solidFill>
                <a:latin typeface="ff4"/>
              </a:rPr>
              <a:t>động</a:t>
            </a:r>
            <a:r>
              <a:rPr lang="vi-VN" sz="3900" dirty="0">
                <a:solidFill>
                  <a:srgbClr val="000000"/>
                </a:solidFill>
                <a:latin typeface="ff1"/>
              </a:rPr>
              <a:t>. </a:t>
            </a:r>
            <a:endParaRPr lang="en-US" sz="3900" dirty="0" smtClean="0">
              <a:solidFill>
                <a:srgbClr val="000000"/>
              </a:solidFill>
              <a:latin typeface="ff1"/>
            </a:endParaRPr>
          </a:p>
          <a:p>
            <a:pPr marL="571500" indent="-571500" algn="just">
              <a:buFontTx/>
              <a:buChar char="-"/>
            </a:pPr>
            <a:endParaRPr lang="vi-VN" sz="3900" dirty="0">
              <a:solidFill>
                <a:srgbClr val="000000"/>
              </a:solidFill>
              <a:latin typeface="ff4"/>
            </a:endParaRPr>
          </a:p>
          <a:p>
            <a:pPr algn="just"/>
            <a:r>
              <a:rPr lang="vi-VN" sz="3900" b="1" dirty="0">
                <a:solidFill>
                  <a:srgbClr val="000000"/>
                </a:solidFill>
                <a:latin typeface="ff8"/>
              </a:rPr>
              <a:t>Ví </a:t>
            </a:r>
            <a:r>
              <a:rPr lang="vi-VN" sz="3900" b="1" dirty="0">
                <a:solidFill>
                  <a:srgbClr val="000000"/>
                </a:solidFill>
                <a:latin typeface="ff7"/>
              </a:rPr>
              <a:t>dụ</a:t>
            </a:r>
            <a:r>
              <a:rPr lang="vi-VN" sz="3900" b="1" dirty="0">
                <a:solidFill>
                  <a:srgbClr val="000000"/>
                </a:solidFill>
                <a:latin typeface="ff1"/>
              </a:rPr>
              <a:t>: </a:t>
            </a:r>
          </a:p>
          <a:p>
            <a:pPr algn="just"/>
            <a:r>
              <a:rPr lang="vi-VN" sz="3900" dirty="0">
                <a:solidFill>
                  <a:srgbClr val="000000"/>
                </a:solidFill>
                <a:latin typeface="ff1"/>
              </a:rPr>
              <a:t>+ </a:t>
            </a:r>
            <a:r>
              <a:rPr lang="vi-VN" sz="3900" dirty="0">
                <a:solidFill>
                  <a:srgbClr val="000000"/>
                </a:solidFill>
                <a:latin typeface="ff4"/>
              </a:rPr>
              <a:t>Nếu</a:t>
            </a:r>
            <a:r>
              <a:rPr lang="vi-VN" sz="3900" dirty="0">
                <a:solidFill>
                  <a:srgbClr val="000000"/>
                </a:solidFill>
                <a:latin typeface="ff1"/>
              </a:rPr>
              <a:t> là quá trình </a:t>
            </a:r>
            <a:r>
              <a:rPr lang="vi-VN" sz="3900" dirty="0">
                <a:solidFill>
                  <a:srgbClr val="000000"/>
                </a:solidFill>
                <a:latin typeface="ff4"/>
              </a:rPr>
              <a:t>sản</a:t>
            </a:r>
            <a:r>
              <a:rPr lang="vi-VN" sz="3900" dirty="0">
                <a:solidFill>
                  <a:srgbClr val="000000"/>
                </a:solidFill>
                <a:latin typeface="ff1"/>
              </a:rPr>
              <a:t> </a:t>
            </a:r>
            <a:r>
              <a:rPr lang="vi-VN" sz="3900" dirty="0">
                <a:solidFill>
                  <a:srgbClr val="000000"/>
                </a:solidFill>
                <a:latin typeface="ff4"/>
              </a:rPr>
              <a:t>xuất</a:t>
            </a:r>
            <a:r>
              <a:rPr lang="vi-VN" sz="3900" dirty="0">
                <a:solidFill>
                  <a:srgbClr val="000000"/>
                </a:solidFill>
                <a:latin typeface="ff1"/>
              </a:rPr>
              <a:t> thì chi phí </a:t>
            </a:r>
            <a:r>
              <a:rPr lang="vi-VN" sz="3900" dirty="0">
                <a:solidFill>
                  <a:srgbClr val="000000"/>
                </a:solidFill>
                <a:latin typeface="ff4"/>
              </a:rPr>
              <a:t>trực</a:t>
            </a:r>
            <a:r>
              <a:rPr lang="vi-VN" sz="3900" dirty="0">
                <a:solidFill>
                  <a:srgbClr val="000000"/>
                </a:solidFill>
                <a:latin typeface="ff1"/>
              </a:rPr>
              <a:t> </a:t>
            </a:r>
            <a:r>
              <a:rPr lang="vi-VN" sz="3900" dirty="0">
                <a:solidFill>
                  <a:srgbClr val="000000"/>
                </a:solidFill>
                <a:latin typeface="ff4"/>
              </a:rPr>
              <a:t>tiếp</a:t>
            </a:r>
            <a:r>
              <a:rPr lang="vi-VN" sz="3900" dirty="0">
                <a:solidFill>
                  <a:srgbClr val="000000"/>
                </a:solidFill>
                <a:latin typeface="ff1"/>
              </a:rPr>
              <a:t> bao </a:t>
            </a:r>
            <a:r>
              <a:rPr lang="vi-VN" sz="3900" dirty="0" smtClean="0">
                <a:solidFill>
                  <a:srgbClr val="000000"/>
                </a:solidFill>
                <a:latin typeface="ff4"/>
              </a:rPr>
              <a:t>gồm………………………</a:t>
            </a:r>
            <a:r>
              <a:rPr lang="vi-VN" sz="3900" dirty="0" smtClean="0">
                <a:solidFill>
                  <a:srgbClr val="000000"/>
                </a:solidFill>
                <a:latin typeface="ff3"/>
              </a:rPr>
              <a:t>?</a:t>
            </a:r>
            <a:r>
              <a:rPr lang="vi-VN" sz="3900" dirty="0" smtClean="0">
                <a:solidFill>
                  <a:srgbClr val="000000"/>
                </a:solidFill>
                <a:latin typeface="ff4"/>
              </a:rPr>
              <a:t>…………………………………………. </a:t>
            </a:r>
            <a:endParaRPr lang="vi-VN" sz="3900" dirty="0">
              <a:solidFill>
                <a:srgbClr val="000000"/>
              </a:solidFill>
              <a:latin typeface="ff4"/>
            </a:endParaRPr>
          </a:p>
          <a:p>
            <a:pPr algn="just"/>
            <a:r>
              <a:rPr lang="vi-VN" sz="3900" dirty="0">
                <a:solidFill>
                  <a:srgbClr val="000000"/>
                </a:solidFill>
                <a:latin typeface="ff1"/>
              </a:rPr>
              <a:t>Chi phí gián </a:t>
            </a:r>
            <a:r>
              <a:rPr lang="vi-VN" sz="3900" dirty="0">
                <a:solidFill>
                  <a:srgbClr val="000000"/>
                </a:solidFill>
                <a:latin typeface="ff4"/>
              </a:rPr>
              <a:t>tiếp</a:t>
            </a:r>
            <a:r>
              <a:rPr lang="vi-VN" sz="3900" dirty="0">
                <a:solidFill>
                  <a:srgbClr val="000000"/>
                </a:solidFill>
                <a:latin typeface="ff1"/>
              </a:rPr>
              <a:t> </a:t>
            </a:r>
            <a:r>
              <a:rPr lang="vi-VN" sz="3900" dirty="0">
                <a:solidFill>
                  <a:srgbClr val="000000"/>
                </a:solidFill>
                <a:latin typeface="ff4"/>
              </a:rPr>
              <a:t>gồm</a:t>
            </a:r>
            <a:r>
              <a:rPr lang="vi-VN" sz="3900" dirty="0">
                <a:solidFill>
                  <a:srgbClr val="000000"/>
                </a:solidFill>
                <a:latin typeface="ff1"/>
              </a:rPr>
              <a:t> </a:t>
            </a:r>
            <a:r>
              <a:rPr lang="vi-VN" sz="3900" dirty="0">
                <a:solidFill>
                  <a:srgbClr val="000000"/>
                </a:solidFill>
                <a:latin typeface="ff4"/>
              </a:rPr>
              <a:t>………………..</a:t>
            </a:r>
            <a:r>
              <a:rPr lang="vi-VN" sz="3900" dirty="0">
                <a:solidFill>
                  <a:srgbClr val="000000"/>
                </a:solidFill>
                <a:latin typeface="ff3"/>
              </a:rPr>
              <a:t>?</a:t>
            </a:r>
            <a:r>
              <a:rPr lang="vi-VN" sz="3900" dirty="0">
                <a:solidFill>
                  <a:srgbClr val="000000"/>
                </a:solidFill>
                <a:latin typeface="ff1"/>
              </a:rPr>
              <a:t>.................................... </a:t>
            </a:r>
            <a:endParaRPr lang="en-US" sz="3900" dirty="0" smtClean="0">
              <a:solidFill>
                <a:srgbClr val="000000"/>
              </a:solidFill>
              <a:latin typeface="ff1"/>
            </a:endParaRPr>
          </a:p>
          <a:p>
            <a:pPr algn="just"/>
            <a:endParaRPr lang="vi-VN" sz="3900" dirty="0">
              <a:solidFill>
                <a:srgbClr val="000000"/>
              </a:solidFill>
              <a:latin typeface="ff1"/>
            </a:endParaRPr>
          </a:p>
          <a:p>
            <a:pPr algn="just"/>
            <a:r>
              <a:rPr lang="vi-VN" sz="3900" dirty="0">
                <a:solidFill>
                  <a:srgbClr val="000000"/>
                </a:solidFill>
                <a:latin typeface="ff1"/>
              </a:rPr>
              <a:t>+ </a:t>
            </a:r>
            <a:r>
              <a:rPr lang="vi-VN" sz="3900" dirty="0">
                <a:solidFill>
                  <a:srgbClr val="000000"/>
                </a:solidFill>
                <a:latin typeface="ff4"/>
              </a:rPr>
              <a:t>Nếu</a:t>
            </a:r>
            <a:r>
              <a:rPr lang="vi-VN" sz="3900" dirty="0">
                <a:solidFill>
                  <a:srgbClr val="000000"/>
                </a:solidFill>
                <a:latin typeface="ff1"/>
              </a:rPr>
              <a:t> là doanh </a:t>
            </a:r>
            <a:r>
              <a:rPr lang="vi-VN" sz="3900" dirty="0">
                <a:solidFill>
                  <a:srgbClr val="000000"/>
                </a:solidFill>
                <a:latin typeface="ff4"/>
              </a:rPr>
              <a:t>nghiệp</a:t>
            </a:r>
            <a:r>
              <a:rPr lang="vi-VN" sz="3900" dirty="0">
                <a:solidFill>
                  <a:srgbClr val="000000"/>
                </a:solidFill>
                <a:latin typeface="ff1"/>
              </a:rPr>
              <a:t> thì chi phí </a:t>
            </a:r>
            <a:r>
              <a:rPr lang="vi-VN" sz="3900" dirty="0">
                <a:solidFill>
                  <a:srgbClr val="000000"/>
                </a:solidFill>
                <a:latin typeface="ff4"/>
              </a:rPr>
              <a:t>trực</a:t>
            </a:r>
            <a:r>
              <a:rPr lang="vi-VN" sz="3900" dirty="0">
                <a:solidFill>
                  <a:srgbClr val="000000"/>
                </a:solidFill>
                <a:latin typeface="ff1"/>
              </a:rPr>
              <a:t> </a:t>
            </a:r>
            <a:r>
              <a:rPr lang="vi-VN" sz="3900" dirty="0">
                <a:solidFill>
                  <a:srgbClr val="000000"/>
                </a:solidFill>
                <a:latin typeface="ff4"/>
              </a:rPr>
              <a:t>tiếp</a:t>
            </a:r>
            <a:r>
              <a:rPr lang="vi-VN" sz="3900" dirty="0">
                <a:solidFill>
                  <a:srgbClr val="000000"/>
                </a:solidFill>
                <a:latin typeface="ff1"/>
              </a:rPr>
              <a:t> </a:t>
            </a:r>
            <a:r>
              <a:rPr lang="vi-VN" sz="3900" dirty="0">
                <a:solidFill>
                  <a:srgbClr val="000000"/>
                </a:solidFill>
                <a:latin typeface="ff4"/>
              </a:rPr>
              <a:t>gồm</a:t>
            </a:r>
            <a:r>
              <a:rPr lang="vi-VN" sz="3900" dirty="0">
                <a:solidFill>
                  <a:srgbClr val="000000"/>
                </a:solidFill>
                <a:latin typeface="ff1"/>
              </a:rPr>
              <a:t> </a:t>
            </a:r>
            <a:r>
              <a:rPr lang="vi-VN" sz="3900" dirty="0">
                <a:solidFill>
                  <a:srgbClr val="000000"/>
                </a:solidFill>
                <a:latin typeface="ff4"/>
              </a:rPr>
              <a:t>………</a:t>
            </a:r>
            <a:r>
              <a:rPr lang="vi-VN" sz="3900" dirty="0">
                <a:solidFill>
                  <a:srgbClr val="000000"/>
                </a:solidFill>
                <a:latin typeface="ff3"/>
              </a:rPr>
              <a:t>?</a:t>
            </a:r>
            <a:r>
              <a:rPr lang="vi-VN" sz="3900" dirty="0">
                <a:solidFill>
                  <a:srgbClr val="000000"/>
                </a:solidFill>
                <a:latin typeface="ff1"/>
              </a:rPr>
              <a:t>...........</a:t>
            </a:r>
            <a:endParaRPr lang="vi-VN" sz="3900" b="0" i="0" dirty="0">
              <a:solidFill>
                <a:srgbClr val="000000"/>
              </a:solidFill>
              <a:effectLst/>
              <a:latin typeface="ff1"/>
            </a:endParaRPr>
          </a:p>
        </p:txBody>
      </p:sp>
    </p:spTree>
    <p:extLst>
      <p:ext uri="{BB962C8B-B14F-4D97-AF65-F5344CB8AC3E}">
        <p14:creationId xmlns:p14="http://schemas.microsoft.com/office/powerpoint/2010/main" val="10220188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5500" b="1" dirty="0" smtClean="0">
                <a:solidFill>
                  <a:schemeClr val="tx1"/>
                </a:solidFill>
              </a:rPr>
              <a:t>2.5. </a:t>
            </a:r>
            <a:r>
              <a:rPr lang="en-US" sz="5500" b="1" dirty="0" err="1" smtClean="0">
                <a:solidFill>
                  <a:schemeClr val="tx1"/>
                </a:solidFill>
              </a:rPr>
              <a:t>Phân</a:t>
            </a:r>
            <a:r>
              <a:rPr lang="en-US" sz="5500" b="1" dirty="0" smtClean="0">
                <a:solidFill>
                  <a:schemeClr val="tx1"/>
                </a:solidFill>
              </a:rPr>
              <a:t> </a:t>
            </a:r>
            <a:r>
              <a:rPr lang="en-US" sz="5500" b="1" dirty="0" err="1">
                <a:solidFill>
                  <a:schemeClr val="tx1"/>
                </a:solidFill>
              </a:rPr>
              <a:t>loại</a:t>
            </a:r>
            <a:r>
              <a:rPr lang="en-US" sz="5500" b="1" dirty="0">
                <a:solidFill>
                  <a:schemeClr val="tx1"/>
                </a:solidFill>
              </a:rPr>
              <a:t> chi </a:t>
            </a:r>
            <a:r>
              <a:rPr lang="en-US" sz="5500" b="1" dirty="0" err="1">
                <a:solidFill>
                  <a:schemeClr val="tx1"/>
                </a:solidFill>
              </a:rPr>
              <a:t>phí</a:t>
            </a:r>
            <a:r>
              <a:rPr lang="en-US" sz="5500" b="1" dirty="0">
                <a:solidFill>
                  <a:schemeClr val="tx1"/>
                </a:solidFill>
              </a:rPr>
              <a:t> </a:t>
            </a:r>
            <a:r>
              <a:rPr lang="en-US" sz="5500" b="1" dirty="0" err="1">
                <a:solidFill>
                  <a:schemeClr val="tx1"/>
                </a:solidFill>
              </a:rPr>
              <a:t>phục</a:t>
            </a:r>
            <a:r>
              <a:rPr lang="en-US" sz="5500" b="1" dirty="0">
                <a:solidFill>
                  <a:schemeClr val="tx1"/>
                </a:solidFill>
              </a:rPr>
              <a:t> </a:t>
            </a:r>
            <a:r>
              <a:rPr lang="en-US" sz="5500" b="1" dirty="0" err="1">
                <a:solidFill>
                  <a:schemeClr val="tx1"/>
                </a:solidFill>
              </a:rPr>
              <a:t>vụ</a:t>
            </a:r>
            <a:r>
              <a:rPr lang="en-US" sz="5500" b="1" dirty="0">
                <a:solidFill>
                  <a:schemeClr val="tx1"/>
                </a:solidFill>
              </a:rPr>
              <a:t> </a:t>
            </a:r>
            <a:r>
              <a:rPr lang="en-US" sz="5500" b="1" dirty="0" err="1">
                <a:solidFill>
                  <a:schemeClr val="tx1"/>
                </a:solidFill>
              </a:rPr>
              <a:t>cho</a:t>
            </a:r>
            <a:r>
              <a:rPr lang="en-US" sz="5500" b="1" dirty="0">
                <a:solidFill>
                  <a:schemeClr val="tx1"/>
                </a:solidFill>
              </a:rPr>
              <a:t> </a:t>
            </a:r>
            <a:r>
              <a:rPr lang="en-US" sz="5500" b="1" dirty="0" err="1">
                <a:solidFill>
                  <a:schemeClr val="tx1"/>
                </a:solidFill>
              </a:rPr>
              <a:t>việc</a:t>
            </a:r>
            <a:r>
              <a:rPr lang="en-US" sz="5500" b="1" dirty="0">
                <a:solidFill>
                  <a:schemeClr val="tx1"/>
                </a:solidFill>
              </a:rPr>
              <a:t> </a:t>
            </a:r>
            <a:r>
              <a:rPr lang="en-US" sz="5500" b="1" dirty="0" err="1">
                <a:solidFill>
                  <a:schemeClr val="tx1"/>
                </a:solidFill>
              </a:rPr>
              <a:t>ra</a:t>
            </a:r>
            <a:r>
              <a:rPr lang="en-US" sz="5500" b="1" dirty="0">
                <a:solidFill>
                  <a:schemeClr val="tx1"/>
                </a:solidFill>
              </a:rPr>
              <a:t> </a:t>
            </a:r>
            <a:r>
              <a:rPr lang="en-US" sz="5500" b="1" dirty="0" err="1">
                <a:solidFill>
                  <a:schemeClr val="tx1"/>
                </a:solidFill>
              </a:rPr>
              <a:t>quyết</a:t>
            </a:r>
            <a:r>
              <a:rPr lang="en-US" sz="5500" b="1" dirty="0">
                <a:solidFill>
                  <a:schemeClr val="tx1"/>
                </a:solidFill>
              </a:rPr>
              <a:t> </a:t>
            </a:r>
            <a:r>
              <a:rPr lang="en-US" sz="5500" b="1" dirty="0" err="1">
                <a:solidFill>
                  <a:schemeClr val="tx1"/>
                </a:solidFill>
              </a:rPr>
              <a:t>định</a:t>
            </a:r>
            <a:r>
              <a:rPr lang="en-US" sz="5500" b="1" dirty="0">
                <a:solidFill>
                  <a:schemeClr val="tx1"/>
                </a:solidFill>
              </a:rPr>
              <a:t> </a:t>
            </a:r>
            <a:endParaRPr lang="en-US" sz="5500" b="1" dirty="0">
              <a:solidFill>
                <a:schemeClr val="tx1"/>
              </a:solidFill>
              <a:latin typeface="Arial" panose="020B0604020202020204" pitchFamily="34" charset="0"/>
              <a:cs typeface="Arial" panose="020B0604020202020204" pitchFamily="34" charset="0"/>
            </a:endParaRPr>
          </a:p>
        </p:txBody>
      </p:sp>
      <p:sp>
        <p:nvSpPr>
          <p:cNvPr id="2" name="Rectangle 1"/>
          <p:cNvSpPr/>
          <p:nvPr/>
        </p:nvSpPr>
        <p:spPr>
          <a:xfrm>
            <a:off x="339969" y="1791642"/>
            <a:ext cx="17526000" cy="7848302"/>
          </a:xfrm>
          <a:prstGeom prst="rect">
            <a:avLst/>
          </a:prstGeom>
        </p:spPr>
        <p:txBody>
          <a:bodyPr wrap="square">
            <a:spAutoFit/>
          </a:bodyPr>
          <a:lstStyle/>
          <a:p>
            <a:pPr algn="just"/>
            <a:r>
              <a:rPr lang="vi-VN" sz="3600" dirty="0">
                <a:solidFill>
                  <a:srgbClr val="FF9900"/>
                </a:solidFill>
              </a:rPr>
              <a:t></a:t>
            </a:r>
            <a:r>
              <a:rPr lang="vi-VN" sz="3600" dirty="0">
                <a:solidFill>
                  <a:srgbClr val="000000"/>
                </a:solidFill>
              </a:rPr>
              <a:t>Chi phí có thể kiểm soát được và chi phí không thể </a:t>
            </a:r>
            <a:r>
              <a:rPr lang="vi-VN" sz="3600" dirty="0" smtClean="0">
                <a:solidFill>
                  <a:srgbClr val="000000"/>
                </a:solidFill>
              </a:rPr>
              <a:t>kiểm</a:t>
            </a:r>
            <a:r>
              <a:rPr lang="en-US" sz="3600" dirty="0" smtClean="0">
                <a:solidFill>
                  <a:srgbClr val="000000"/>
                </a:solidFill>
              </a:rPr>
              <a:t> </a:t>
            </a:r>
            <a:r>
              <a:rPr lang="vi-VN" sz="3600" dirty="0" smtClean="0">
                <a:solidFill>
                  <a:srgbClr val="000000"/>
                </a:solidFill>
              </a:rPr>
              <a:t>soát </a:t>
            </a:r>
            <a:r>
              <a:rPr lang="vi-VN" sz="3600" dirty="0">
                <a:solidFill>
                  <a:srgbClr val="000000"/>
                </a:solidFill>
              </a:rPr>
              <a:t>được </a:t>
            </a:r>
          </a:p>
          <a:p>
            <a:pPr algn="just"/>
            <a:r>
              <a:rPr lang="vi-VN" sz="3600" dirty="0">
                <a:solidFill>
                  <a:srgbClr val="000000"/>
                </a:solidFill>
              </a:rPr>
              <a:t>- Chi phí có thể kiểm soát được tại một cấp quản lý khi nhà </a:t>
            </a:r>
            <a:r>
              <a:rPr lang="vi-VN" sz="3600" dirty="0" smtClean="0">
                <a:solidFill>
                  <a:srgbClr val="000000"/>
                </a:solidFill>
              </a:rPr>
              <a:t>quản </a:t>
            </a:r>
            <a:r>
              <a:rPr lang="vi-VN" sz="3600" dirty="0">
                <a:solidFill>
                  <a:srgbClr val="000000"/>
                </a:solidFill>
              </a:rPr>
              <a:t>lý tại cấp đó có quyền quyết định đối với chi phí. </a:t>
            </a:r>
          </a:p>
          <a:p>
            <a:pPr algn="just"/>
            <a:r>
              <a:rPr lang="vi-VN" sz="3600" dirty="0">
                <a:solidFill>
                  <a:srgbClr val="000000"/>
                </a:solidFill>
              </a:rPr>
              <a:t>- Chi phí không kiểm soát được là chi phí mà nhà quản lý </a:t>
            </a:r>
            <a:r>
              <a:rPr lang="vi-VN" sz="3600" dirty="0" smtClean="0">
                <a:solidFill>
                  <a:srgbClr val="000000"/>
                </a:solidFill>
              </a:rPr>
              <a:t>không </a:t>
            </a:r>
            <a:r>
              <a:rPr lang="vi-VN" sz="3600" dirty="0">
                <a:solidFill>
                  <a:srgbClr val="000000"/>
                </a:solidFill>
              </a:rPr>
              <a:t>có quyền quyết định đối với chi phí. </a:t>
            </a:r>
            <a:endParaRPr lang="en-US" sz="3600" dirty="0" smtClean="0">
              <a:solidFill>
                <a:srgbClr val="000000"/>
              </a:solidFill>
            </a:endParaRPr>
          </a:p>
          <a:p>
            <a:pPr algn="just"/>
            <a:endParaRPr lang="vi-VN" sz="3600" dirty="0">
              <a:solidFill>
                <a:srgbClr val="000000"/>
              </a:solidFill>
            </a:endParaRPr>
          </a:p>
          <a:p>
            <a:pPr algn="just"/>
            <a:r>
              <a:rPr lang="vi-VN" sz="3600" b="1" dirty="0">
                <a:solidFill>
                  <a:srgbClr val="000000"/>
                </a:solidFill>
              </a:rPr>
              <a:t>Ví dụ: </a:t>
            </a:r>
            <a:r>
              <a:rPr lang="en-US" sz="3600" b="1" dirty="0" smtClean="0">
                <a:solidFill>
                  <a:srgbClr val="000000"/>
                </a:solidFill>
              </a:rPr>
              <a:t>                            </a:t>
            </a:r>
          </a:p>
          <a:p>
            <a:pPr algn="just"/>
            <a:r>
              <a:rPr lang="en-US" sz="3600" dirty="0" smtClean="0">
                <a:solidFill>
                  <a:srgbClr val="000000"/>
                </a:solidFill>
              </a:rPr>
              <a:t> </a:t>
            </a:r>
            <a:r>
              <a:rPr lang="en-US" sz="3600" dirty="0" smtClean="0">
                <a:solidFill>
                  <a:srgbClr val="000000"/>
                </a:solidFill>
              </a:rPr>
              <a:t>Chi </a:t>
            </a:r>
            <a:r>
              <a:rPr lang="en-US" sz="3600" dirty="0" err="1" smtClean="0">
                <a:solidFill>
                  <a:srgbClr val="000000"/>
                </a:solidFill>
              </a:rPr>
              <a:t>phí</a:t>
            </a:r>
            <a:r>
              <a:rPr lang="en-US" sz="3600" dirty="0" smtClean="0">
                <a:solidFill>
                  <a:srgbClr val="000000"/>
                </a:solidFill>
              </a:rPr>
              <a:t> </a:t>
            </a:r>
            <a:r>
              <a:rPr lang="en-US" sz="3600" dirty="0" err="1" smtClean="0">
                <a:solidFill>
                  <a:srgbClr val="000000"/>
                </a:solidFill>
              </a:rPr>
              <a:t>quảng</a:t>
            </a:r>
            <a:r>
              <a:rPr lang="en-US" sz="3600" dirty="0" smtClean="0">
                <a:solidFill>
                  <a:srgbClr val="000000"/>
                </a:solidFill>
              </a:rPr>
              <a:t> </a:t>
            </a:r>
            <a:r>
              <a:rPr lang="en-US" sz="3600" dirty="0" err="1" smtClean="0">
                <a:solidFill>
                  <a:srgbClr val="000000"/>
                </a:solidFill>
              </a:rPr>
              <a:t>cáo</a:t>
            </a:r>
            <a:r>
              <a:rPr lang="en-US" sz="3600" dirty="0" smtClean="0">
                <a:solidFill>
                  <a:srgbClr val="000000"/>
                </a:solidFill>
              </a:rPr>
              <a:t>  </a:t>
            </a:r>
            <a:endParaRPr lang="en-US" sz="3600" dirty="0">
              <a:solidFill>
                <a:srgbClr val="000000"/>
              </a:solidFill>
            </a:endParaRPr>
          </a:p>
          <a:p>
            <a:pPr algn="just"/>
            <a:endParaRPr lang="en-US" sz="3600" dirty="0" smtClean="0">
              <a:solidFill>
                <a:srgbClr val="000000"/>
              </a:solidFill>
            </a:endParaRPr>
          </a:p>
          <a:p>
            <a:pPr algn="just"/>
            <a:endParaRPr lang="en-US" sz="3600" dirty="0">
              <a:solidFill>
                <a:srgbClr val="000000"/>
              </a:solidFill>
            </a:endParaRPr>
          </a:p>
          <a:p>
            <a:pPr algn="just"/>
            <a:r>
              <a:rPr lang="vi-VN" sz="3600" dirty="0" smtClean="0">
                <a:solidFill>
                  <a:srgbClr val="000000"/>
                </a:solidFill>
              </a:rPr>
              <a:t> </a:t>
            </a:r>
            <a:endParaRPr lang="vi-VN" sz="3600" dirty="0">
              <a:solidFill>
                <a:srgbClr val="000000"/>
              </a:solidFill>
            </a:endParaRPr>
          </a:p>
          <a:p>
            <a:pPr algn="just"/>
            <a:r>
              <a:rPr lang="vi-VN" sz="3600" dirty="0">
                <a:solidFill>
                  <a:srgbClr val="000000"/>
                </a:solidFill>
              </a:rPr>
              <a:t>* </a:t>
            </a:r>
            <a:r>
              <a:rPr lang="vi-VN" sz="3600" b="1" dirty="0">
                <a:solidFill>
                  <a:srgbClr val="000000"/>
                </a:solidFill>
              </a:rPr>
              <a:t>Chi phí khấu hao nhà xưởng ??? </a:t>
            </a:r>
          </a:p>
          <a:p>
            <a:pPr algn="just"/>
            <a:r>
              <a:rPr lang="vi-VN" sz="3600" dirty="0">
                <a:solidFill>
                  <a:srgbClr val="000000"/>
                </a:solidFill>
              </a:rPr>
              <a:t>Việc xác định chi phí kiểm soát được hay không kiểm soát </a:t>
            </a:r>
          </a:p>
          <a:p>
            <a:pPr algn="just"/>
            <a:r>
              <a:rPr lang="vi-VN" sz="3600" dirty="0">
                <a:solidFill>
                  <a:srgbClr val="000000"/>
                </a:solidFill>
              </a:rPr>
              <a:t>được phải gắn liền với một cấp quản lý nhất định.</a:t>
            </a:r>
            <a:endParaRPr lang="vi-VN" sz="3600" b="0" i="0" dirty="0">
              <a:solidFill>
                <a:srgbClr val="000000"/>
              </a:solidFill>
              <a:effectLst/>
            </a:endParaRPr>
          </a:p>
        </p:txBody>
      </p:sp>
      <p:cxnSp>
        <p:nvCxnSpPr>
          <p:cNvPr id="7" name="Straight Arrow Connector 6"/>
          <p:cNvCxnSpPr/>
          <p:nvPr/>
        </p:nvCxnSpPr>
        <p:spPr>
          <a:xfrm flipV="1">
            <a:off x="3810000" y="4943475"/>
            <a:ext cx="2590799" cy="100965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8" name="Rectangle 7"/>
          <p:cNvSpPr/>
          <p:nvPr/>
        </p:nvSpPr>
        <p:spPr>
          <a:xfrm>
            <a:off x="6400799" y="4610100"/>
            <a:ext cx="11430001" cy="112248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US" dirty="0">
                <a:solidFill>
                  <a:srgbClr val="000000"/>
                </a:solidFill>
                <a:latin typeface="Arial" panose="020B0604020202020204" pitchFamily="34" charset="0"/>
                <a:cs typeface="Arial" panose="020B0604020202020204" pitchFamily="34" charset="0"/>
              </a:rPr>
              <a:t> </a:t>
            </a:r>
            <a:r>
              <a:rPr lang="vi-VN" sz="3600" dirty="0">
                <a:solidFill>
                  <a:srgbClr val="000000"/>
                </a:solidFill>
                <a:latin typeface="Arial" panose="020B0604020202020204" pitchFamily="34" charset="0"/>
                <a:cs typeface="Arial" panose="020B0604020202020204" pitchFamily="34" charset="0"/>
              </a:rPr>
              <a:t>đối với quản đốc phân xưởng </a:t>
            </a:r>
            <a:r>
              <a:rPr lang="vi-VN" sz="3600" dirty="0" smtClean="0">
                <a:solidFill>
                  <a:srgbClr val="000000"/>
                </a:solidFill>
                <a:latin typeface="Arial" panose="020B0604020202020204" pitchFamily="34" charset="0"/>
                <a:cs typeface="Arial" panose="020B0604020202020204" pitchFamily="34" charset="0"/>
              </a:rPr>
              <a:t>thì</a:t>
            </a:r>
            <a:r>
              <a:rPr lang="vi-VN" sz="3600" dirty="0">
                <a:solidFill>
                  <a:srgbClr val="000000"/>
                </a:solidFill>
                <a:latin typeface="Arial" panose="020B0604020202020204" pitchFamily="34" charset="0"/>
                <a:cs typeface="Arial" panose="020B0604020202020204" pitchFamily="34" charset="0"/>
              </a:rPr>
              <a:t> đây là </a:t>
            </a:r>
            <a:r>
              <a:rPr lang="vi-VN" sz="3600" dirty="0" smtClean="0">
                <a:solidFill>
                  <a:srgbClr val="000000"/>
                </a:solidFill>
                <a:latin typeface="Arial" panose="020B0604020202020204" pitchFamily="34" charset="0"/>
                <a:cs typeface="Arial" panose="020B0604020202020204" pitchFamily="34" charset="0"/>
              </a:rPr>
              <a:t>chi</a:t>
            </a:r>
            <a:r>
              <a:rPr lang="en-US" sz="3600" dirty="0" smtClean="0">
                <a:solidFill>
                  <a:srgbClr val="000000"/>
                </a:solidFill>
                <a:latin typeface="Arial" panose="020B0604020202020204" pitchFamily="34" charset="0"/>
                <a:cs typeface="Arial" panose="020B0604020202020204" pitchFamily="34" charset="0"/>
              </a:rPr>
              <a:t> </a:t>
            </a:r>
            <a:r>
              <a:rPr lang="vi-VN" sz="3600" dirty="0" smtClean="0">
                <a:solidFill>
                  <a:srgbClr val="000000"/>
                </a:solidFill>
                <a:latin typeface="Arial" panose="020B0604020202020204" pitchFamily="34" charset="0"/>
                <a:cs typeface="Arial" panose="020B0604020202020204" pitchFamily="34" charset="0"/>
              </a:rPr>
              <a:t>phí</a:t>
            </a:r>
            <a:r>
              <a:rPr lang="vi-VN" sz="3600" dirty="0" smtClean="0">
                <a:solidFill>
                  <a:srgbClr val="000000"/>
                </a:solidFill>
                <a:latin typeface="Arial" panose="020B0604020202020204" pitchFamily="34" charset="0"/>
                <a:cs typeface="Arial" panose="020B0604020202020204" pitchFamily="34" charset="0"/>
              </a:rPr>
              <a:t>……?...........</a:t>
            </a:r>
            <a:endParaRPr lang="vi-VN" sz="3600" dirty="0">
              <a:solidFill>
                <a:srgbClr val="000000"/>
              </a:solidFill>
              <a:latin typeface="Arial" panose="020B0604020202020204" pitchFamily="34" charset="0"/>
              <a:cs typeface="Arial" panose="020B0604020202020204" pitchFamily="34" charset="0"/>
            </a:endParaRPr>
          </a:p>
        </p:txBody>
      </p:sp>
      <p:cxnSp>
        <p:nvCxnSpPr>
          <p:cNvPr id="11" name="Straight Arrow Connector 10"/>
          <p:cNvCxnSpPr/>
          <p:nvPr/>
        </p:nvCxnSpPr>
        <p:spPr>
          <a:xfrm>
            <a:off x="3810000" y="5972176"/>
            <a:ext cx="2590799" cy="6858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3" name="Rectangle 12"/>
          <p:cNvSpPr/>
          <p:nvPr/>
        </p:nvSpPr>
        <p:spPr>
          <a:xfrm>
            <a:off x="6400800" y="6259277"/>
            <a:ext cx="11430000" cy="10668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vi-VN" sz="3600" dirty="0">
                <a:solidFill>
                  <a:srgbClr val="000000"/>
                </a:solidFill>
                <a:cs typeface="Times New Roman" panose="02020603050405020304" pitchFamily="18" charset="0"/>
              </a:rPr>
              <a:t>đối với giám đốc, trưởng phòng </a:t>
            </a:r>
            <a:r>
              <a:rPr lang="en-US" sz="3600" dirty="0" smtClean="0">
                <a:solidFill>
                  <a:srgbClr val="000000"/>
                </a:solidFill>
                <a:cs typeface="Times New Roman" panose="02020603050405020304" pitchFamily="18" charset="0"/>
              </a:rPr>
              <a:t> </a:t>
            </a:r>
            <a:r>
              <a:rPr lang="vi-VN" sz="3600" dirty="0" smtClean="0">
                <a:solidFill>
                  <a:srgbClr val="000000"/>
                </a:solidFill>
                <a:cs typeface="Times New Roman" panose="02020603050405020304" pitchFamily="18" charset="0"/>
              </a:rPr>
              <a:t>Marketing </a:t>
            </a:r>
            <a:r>
              <a:rPr lang="vi-VN" sz="3600" dirty="0">
                <a:solidFill>
                  <a:srgbClr val="000000"/>
                </a:solidFill>
                <a:cs typeface="Times New Roman" panose="02020603050405020304" pitchFamily="18" charset="0"/>
              </a:rPr>
              <a:t>thì đây là chi </a:t>
            </a:r>
            <a:r>
              <a:rPr lang="vi-VN" sz="3600" dirty="0" smtClean="0">
                <a:solidFill>
                  <a:srgbClr val="000000"/>
                </a:solidFill>
                <a:cs typeface="Times New Roman" panose="02020603050405020304" pitchFamily="18" charset="0"/>
              </a:rPr>
              <a:t>phí</a:t>
            </a:r>
            <a:r>
              <a:rPr lang="en-US" sz="3600" dirty="0" smtClean="0">
                <a:solidFill>
                  <a:srgbClr val="000000"/>
                </a:solidFill>
                <a:cs typeface="Times New Roman" panose="02020603050405020304" pitchFamily="18" charset="0"/>
              </a:rPr>
              <a:t> </a:t>
            </a:r>
            <a:r>
              <a:rPr lang="vi-VN" sz="3600" dirty="0" smtClean="0">
                <a:solidFill>
                  <a:srgbClr val="000000"/>
                </a:solidFill>
                <a:cs typeface="Times New Roman" panose="02020603050405020304" pitchFamily="18" charset="0"/>
              </a:rPr>
              <a:t>….?............</a:t>
            </a:r>
            <a:endParaRPr lang="en-US" sz="3600" dirty="0">
              <a:solidFill>
                <a:srgbClr val="000000"/>
              </a:solidFill>
              <a:cs typeface="Times New Roman" panose="02020603050405020304" pitchFamily="18" charset="0"/>
            </a:endParaRPr>
          </a:p>
        </p:txBody>
      </p:sp>
    </p:spTree>
    <p:extLst>
      <p:ext uri="{BB962C8B-B14F-4D97-AF65-F5344CB8AC3E}">
        <p14:creationId xmlns:p14="http://schemas.microsoft.com/office/powerpoint/2010/main" val="35428359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5700" b="1" dirty="0" smtClean="0">
                <a:solidFill>
                  <a:schemeClr val="tx1"/>
                </a:solidFill>
              </a:rPr>
              <a:t>2.5 </a:t>
            </a:r>
            <a:r>
              <a:rPr lang="en-US" sz="5700" b="1" dirty="0" err="1" smtClean="0">
                <a:solidFill>
                  <a:schemeClr val="tx1"/>
                </a:solidFill>
              </a:rPr>
              <a:t>Phân</a:t>
            </a:r>
            <a:r>
              <a:rPr lang="en-US" sz="5700" b="1" dirty="0" smtClean="0">
                <a:solidFill>
                  <a:schemeClr val="tx1"/>
                </a:solidFill>
              </a:rPr>
              <a:t> </a:t>
            </a:r>
            <a:r>
              <a:rPr lang="en-US" sz="5700" b="1" dirty="0" err="1">
                <a:solidFill>
                  <a:schemeClr val="tx1"/>
                </a:solidFill>
              </a:rPr>
              <a:t>loại</a:t>
            </a:r>
            <a:r>
              <a:rPr lang="en-US" sz="5700" b="1" dirty="0">
                <a:solidFill>
                  <a:schemeClr val="tx1"/>
                </a:solidFill>
              </a:rPr>
              <a:t> chi </a:t>
            </a:r>
            <a:r>
              <a:rPr lang="en-US" sz="5700" b="1" dirty="0" err="1">
                <a:solidFill>
                  <a:schemeClr val="tx1"/>
                </a:solidFill>
              </a:rPr>
              <a:t>phí</a:t>
            </a:r>
            <a:r>
              <a:rPr lang="en-US" sz="5700" b="1" dirty="0">
                <a:solidFill>
                  <a:schemeClr val="tx1"/>
                </a:solidFill>
              </a:rPr>
              <a:t> </a:t>
            </a:r>
            <a:r>
              <a:rPr lang="en-US" sz="5700" b="1" dirty="0" err="1">
                <a:solidFill>
                  <a:schemeClr val="tx1"/>
                </a:solidFill>
              </a:rPr>
              <a:t>phục</a:t>
            </a:r>
            <a:r>
              <a:rPr lang="en-US" sz="5700" b="1" dirty="0">
                <a:solidFill>
                  <a:schemeClr val="tx1"/>
                </a:solidFill>
              </a:rPr>
              <a:t> </a:t>
            </a:r>
            <a:r>
              <a:rPr lang="en-US" sz="5700" b="1" dirty="0" err="1">
                <a:solidFill>
                  <a:schemeClr val="tx1"/>
                </a:solidFill>
              </a:rPr>
              <a:t>vụ</a:t>
            </a:r>
            <a:r>
              <a:rPr lang="en-US" sz="5700" b="1" dirty="0">
                <a:solidFill>
                  <a:schemeClr val="tx1"/>
                </a:solidFill>
              </a:rPr>
              <a:t> </a:t>
            </a:r>
            <a:r>
              <a:rPr lang="en-US" sz="5700" b="1" dirty="0" err="1">
                <a:solidFill>
                  <a:schemeClr val="tx1"/>
                </a:solidFill>
              </a:rPr>
              <a:t>cho</a:t>
            </a:r>
            <a:r>
              <a:rPr lang="en-US" sz="5700" b="1" dirty="0">
                <a:solidFill>
                  <a:schemeClr val="tx1"/>
                </a:solidFill>
              </a:rPr>
              <a:t> </a:t>
            </a:r>
            <a:r>
              <a:rPr lang="en-US" sz="5700" b="1" dirty="0" err="1">
                <a:solidFill>
                  <a:schemeClr val="tx1"/>
                </a:solidFill>
              </a:rPr>
              <a:t>việc</a:t>
            </a:r>
            <a:r>
              <a:rPr lang="en-US" sz="5700" b="1" dirty="0">
                <a:solidFill>
                  <a:schemeClr val="tx1"/>
                </a:solidFill>
              </a:rPr>
              <a:t> </a:t>
            </a:r>
            <a:r>
              <a:rPr lang="en-US" sz="5700" b="1" dirty="0" err="1">
                <a:solidFill>
                  <a:schemeClr val="tx1"/>
                </a:solidFill>
              </a:rPr>
              <a:t>ra</a:t>
            </a:r>
            <a:r>
              <a:rPr lang="en-US" sz="5700" b="1" dirty="0">
                <a:solidFill>
                  <a:schemeClr val="tx1"/>
                </a:solidFill>
              </a:rPr>
              <a:t> </a:t>
            </a:r>
            <a:r>
              <a:rPr lang="en-US" sz="5700" b="1" dirty="0" err="1">
                <a:solidFill>
                  <a:schemeClr val="tx1"/>
                </a:solidFill>
              </a:rPr>
              <a:t>quyết</a:t>
            </a:r>
            <a:r>
              <a:rPr lang="en-US" sz="5700" b="1" dirty="0">
                <a:solidFill>
                  <a:schemeClr val="tx1"/>
                </a:solidFill>
              </a:rPr>
              <a:t> </a:t>
            </a:r>
            <a:r>
              <a:rPr lang="en-US" sz="5700" b="1" dirty="0" err="1">
                <a:solidFill>
                  <a:schemeClr val="tx1"/>
                </a:solidFill>
              </a:rPr>
              <a:t>định</a:t>
            </a:r>
            <a:endParaRPr lang="en-US" sz="5700" b="1" dirty="0">
              <a:solidFill>
                <a:schemeClr val="tx1"/>
              </a:solidFill>
              <a:latin typeface="Arial" panose="020B0604020202020204" pitchFamily="34" charset="0"/>
              <a:cs typeface="Arial" panose="020B0604020202020204" pitchFamily="34" charset="0"/>
            </a:endParaRPr>
          </a:p>
        </p:txBody>
      </p:sp>
      <p:sp>
        <p:nvSpPr>
          <p:cNvPr id="18" name="Rectangle 17"/>
          <p:cNvSpPr/>
          <p:nvPr/>
        </p:nvSpPr>
        <p:spPr>
          <a:xfrm>
            <a:off x="381000" y="1638300"/>
            <a:ext cx="17779029" cy="8402300"/>
          </a:xfrm>
          <a:prstGeom prst="rect">
            <a:avLst/>
          </a:prstGeom>
        </p:spPr>
        <p:txBody>
          <a:bodyPr wrap="square">
            <a:spAutoFit/>
          </a:bodyPr>
          <a:lstStyle/>
          <a:p>
            <a:pPr algn="just">
              <a:lnSpc>
                <a:spcPct val="150000"/>
              </a:lnSpc>
            </a:pPr>
            <a:r>
              <a:rPr lang="vi-VN" sz="3600" b="1" dirty="0" smtClean="0"/>
              <a:t></a:t>
            </a:r>
            <a:r>
              <a:rPr lang="en-US" sz="3600" b="1" dirty="0" smtClean="0"/>
              <a:t> </a:t>
            </a:r>
            <a:r>
              <a:rPr lang="vi-VN" sz="3600" b="1" dirty="0" smtClean="0"/>
              <a:t>Chi phí cơ hội: </a:t>
            </a:r>
            <a:r>
              <a:rPr lang="vi-VN" sz="3600" dirty="0" smtClean="0"/>
              <a:t>là </a:t>
            </a:r>
            <a:r>
              <a:rPr lang="vi-VN" sz="3600" dirty="0"/>
              <a:t>những thu nhập tiềm tàng bị mất đi khi </a:t>
            </a:r>
            <a:r>
              <a:rPr lang="vi-VN" sz="3600" dirty="0"/>
              <a:t>lựa </a:t>
            </a:r>
            <a:r>
              <a:rPr lang="vi-VN" sz="3600" dirty="0"/>
              <a:t>chọn, thực hiện phương án hành động này thay cho </a:t>
            </a:r>
            <a:r>
              <a:rPr lang="vi-VN" sz="3600" dirty="0"/>
              <a:t>phương </a:t>
            </a:r>
            <a:r>
              <a:rPr lang="vi-VN" sz="3600" dirty="0"/>
              <a:t>án hành động khác. </a:t>
            </a:r>
            <a:endParaRPr lang="en-US" sz="3600" dirty="0"/>
          </a:p>
          <a:p>
            <a:pPr algn="just">
              <a:lnSpc>
                <a:spcPct val="150000"/>
              </a:lnSpc>
            </a:pPr>
            <a:endParaRPr lang="vi-VN" sz="3600" dirty="0"/>
          </a:p>
          <a:p>
            <a:pPr algn="just">
              <a:lnSpc>
                <a:spcPct val="150000"/>
              </a:lnSpc>
            </a:pPr>
            <a:r>
              <a:rPr lang="vi-VN" sz="3600" b="1" dirty="0"/>
              <a:t>Chi phí khác biệt (Chi phí chênh lệch): </a:t>
            </a:r>
            <a:r>
              <a:rPr lang="vi-VN" sz="3600" dirty="0"/>
              <a:t>là chi phí có ở </a:t>
            </a:r>
            <a:r>
              <a:rPr lang="vi-VN" sz="3600" dirty="0"/>
              <a:t>phương </a:t>
            </a:r>
            <a:r>
              <a:rPr lang="vi-VN" sz="3600" dirty="0"/>
              <a:t>án hành động này nhưng chỉ có một phần hoặc không </a:t>
            </a:r>
            <a:r>
              <a:rPr lang="vi-VN" sz="3600" dirty="0"/>
              <a:t>có </a:t>
            </a:r>
            <a:r>
              <a:rPr lang="vi-VN" sz="3600" dirty="0"/>
              <a:t>ở phương án hành động </a:t>
            </a:r>
            <a:r>
              <a:rPr lang="vi-VN" sz="3600" dirty="0"/>
              <a:t>khác</a:t>
            </a:r>
            <a:r>
              <a:rPr lang="en-US" sz="3600" dirty="0"/>
              <a:t>, </a:t>
            </a:r>
            <a:r>
              <a:rPr lang="en-US" sz="3600" dirty="0" err="1"/>
              <a:t>ví</a:t>
            </a:r>
            <a:r>
              <a:rPr lang="en-US" sz="3600" dirty="0"/>
              <a:t> </a:t>
            </a:r>
            <a:r>
              <a:rPr lang="en-US" sz="3600" dirty="0" err="1"/>
              <a:t>dụ</a:t>
            </a:r>
            <a:r>
              <a:rPr lang="en-US" sz="3600" dirty="0"/>
              <a:t>: </a:t>
            </a:r>
            <a:r>
              <a:rPr lang="en-US" sz="3600" dirty="0"/>
              <a:t>Chi </a:t>
            </a:r>
            <a:r>
              <a:rPr lang="en-US" sz="3600" dirty="0" err="1"/>
              <a:t>tiêu</a:t>
            </a:r>
            <a:r>
              <a:rPr lang="en-US" sz="3600" dirty="0"/>
              <a:t> </a:t>
            </a:r>
            <a:r>
              <a:rPr lang="en-US" sz="3600" dirty="0" err="1"/>
              <a:t>dự</a:t>
            </a:r>
            <a:r>
              <a:rPr lang="en-US" sz="3600" dirty="0"/>
              <a:t> </a:t>
            </a:r>
            <a:r>
              <a:rPr lang="en-US" sz="3600" dirty="0" err="1"/>
              <a:t>toán</a:t>
            </a:r>
            <a:r>
              <a:rPr lang="en-US" sz="3600" dirty="0"/>
              <a:t> – Chi </a:t>
            </a:r>
            <a:r>
              <a:rPr lang="en-US" sz="3600" dirty="0" err="1"/>
              <a:t>tiêu</a:t>
            </a:r>
            <a:r>
              <a:rPr lang="en-US" sz="3600" dirty="0"/>
              <a:t> </a:t>
            </a:r>
            <a:r>
              <a:rPr lang="en-US" sz="3600" dirty="0" err="1"/>
              <a:t>thực</a:t>
            </a:r>
            <a:r>
              <a:rPr lang="en-US" sz="3600" dirty="0"/>
              <a:t> </a:t>
            </a:r>
            <a:r>
              <a:rPr lang="en-US" sz="3600" dirty="0" err="1"/>
              <a:t>tế</a:t>
            </a:r>
            <a:r>
              <a:rPr lang="en-US" sz="3600" dirty="0"/>
              <a:t> </a:t>
            </a:r>
            <a:endParaRPr lang="en-US" sz="3600" dirty="0"/>
          </a:p>
          <a:p>
            <a:pPr algn="just">
              <a:lnSpc>
                <a:spcPct val="150000"/>
              </a:lnSpc>
            </a:pPr>
            <a:r>
              <a:rPr lang="vi-VN" sz="3600" dirty="0"/>
              <a:t> </a:t>
            </a:r>
            <a:endParaRPr lang="vi-VN" sz="3600" dirty="0"/>
          </a:p>
          <a:p>
            <a:pPr algn="just">
              <a:lnSpc>
                <a:spcPct val="150000"/>
              </a:lnSpc>
            </a:pPr>
            <a:r>
              <a:rPr lang="vi-VN" sz="3600" b="1" dirty="0"/>
              <a:t>Chi phí lặn (Chi phí chìm): </a:t>
            </a:r>
            <a:r>
              <a:rPr lang="vi-VN" sz="3600" dirty="0"/>
              <a:t>là khoản chi phí đã bỏ ra trong </a:t>
            </a:r>
            <a:r>
              <a:rPr lang="vi-VN" sz="3600" dirty="0"/>
              <a:t>quá </a:t>
            </a:r>
            <a:r>
              <a:rPr lang="vi-VN" sz="3600" dirty="0"/>
              <a:t>khứ và sẽ biểu hiện ở tất cả mọi phương án với giá trị như </a:t>
            </a:r>
            <a:r>
              <a:rPr lang="vi-VN" sz="3600" dirty="0"/>
              <a:t>nhau </a:t>
            </a:r>
            <a:r>
              <a:rPr lang="vi-VN" sz="3600" dirty="0"/>
              <a:t>→ là khoản chi phí không thể tránh được cho dù người </a:t>
            </a:r>
            <a:r>
              <a:rPr lang="vi-VN" sz="3600" dirty="0"/>
              <a:t>quản </a:t>
            </a:r>
            <a:r>
              <a:rPr lang="vi-VN" sz="3600" dirty="0"/>
              <a:t>lý quyết định lựa chọn thực hiện theo phương án hành </a:t>
            </a:r>
            <a:r>
              <a:rPr lang="vi-VN" sz="3600" dirty="0"/>
              <a:t>động </a:t>
            </a:r>
            <a:r>
              <a:rPr lang="vi-VN" sz="3600" dirty="0"/>
              <a:t>nào.</a:t>
            </a:r>
          </a:p>
        </p:txBody>
      </p:sp>
    </p:spTree>
    <p:extLst>
      <p:ext uri="{BB962C8B-B14F-4D97-AF65-F5344CB8AC3E}">
        <p14:creationId xmlns:p14="http://schemas.microsoft.com/office/powerpoint/2010/main" val="15388826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5700" b="1" dirty="0" smtClean="0">
                <a:solidFill>
                  <a:schemeClr val="tx1"/>
                </a:solidFill>
              </a:rPr>
              <a:t>2.5 </a:t>
            </a:r>
            <a:r>
              <a:rPr lang="en-US" sz="5700" b="1" dirty="0" err="1" smtClean="0">
                <a:solidFill>
                  <a:schemeClr val="tx1"/>
                </a:solidFill>
              </a:rPr>
              <a:t>Phân</a:t>
            </a:r>
            <a:r>
              <a:rPr lang="en-US" sz="5700" b="1" dirty="0" smtClean="0">
                <a:solidFill>
                  <a:schemeClr val="tx1"/>
                </a:solidFill>
              </a:rPr>
              <a:t> </a:t>
            </a:r>
            <a:r>
              <a:rPr lang="en-US" sz="5700" b="1" dirty="0" err="1">
                <a:solidFill>
                  <a:schemeClr val="tx1"/>
                </a:solidFill>
              </a:rPr>
              <a:t>loại</a:t>
            </a:r>
            <a:r>
              <a:rPr lang="en-US" sz="5700" b="1" dirty="0">
                <a:solidFill>
                  <a:schemeClr val="tx1"/>
                </a:solidFill>
              </a:rPr>
              <a:t> chi </a:t>
            </a:r>
            <a:r>
              <a:rPr lang="en-US" sz="5700" b="1" dirty="0" err="1">
                <a:solidFill>
                  <a:schemeClr val="tx1"/>
                </a:solidFill>
              </a:rPr>
              <a:t>phí</a:t>
            </a:r>
            <a:r>
              <a:rPr lang="en-US" sz="5700" b="1" dirty="0">
                <a:solidFill>
                  <a:schemeClr val="tx1"/>
                </a:solidFill>
              </a:rPr>
              <a:t> </a:t>
            </a:r>
            <a:r>
              <a:rPr lang="en-US" sz="5700" b="1" dirty="0" err="1">
                <a:solidFill>
                  <a:schemeClr val="tx1"/>
                </a:solidFill>
              </a:rPr>
              <a:t>phục</a:t>
            </a:r>
            <a:r>
              <a:rPr lang="en-US" sz="5700" b="1" dirty="0">
                <a:solidFill>
                  <a:schemeClr val="tx1"/>
                </a:solidFill>
              </a:rPr>
              <a:t> </a:t>
            </a:r>
            <a:r>
              <a:rPr lang="en-US" sz="5700" b="1" dirty="0" err="1">
                <a:solidFill>
                  <a:schemeClr val="tx1"/>
                </a:solidFill>
              </a:rPr>
              <a:t>vụ</a:t>
            </a:r>
            <a:r>
              <a:rPr lang="en-US" sz="5700" b="1" dirty="0">
                <a:solidFill>
                  <a:schemeClr val="tx1"/>
                </a:solidFill>
              </a:rPr>
              <a:t> </a:t>
            </a:r>
            <a:r>
              <a:rPr lang="en-US" sz="5700" b="1" dirty="0" err="1">
                <a:solidFill>
                  <a:schemeClr val="tx1"/>
                </a:solidFill>
              </a:rPr>
              <a:t>cho</a:t>
            </a:r>
            <a:r>
              <a:rPr lang="en-US" sz="5700" b="1" dirty="0">
                <a:solidFill>
                  <a:schemeClr val="tx1"/>
                </a:solidFill>
              </a:rPr>
              <a:t> </a:t>
            </a:r>
            <a:r>
              <a:rPr lang="en-US" sz="5700" b="1" dirty="0" err="1">
                <a:solidFill>
                  <a:schemeClr val="tx1"/>
                </a:solidFill>
              </a:rPr>
              <a:t>việc</a:t>
            </a:r>
            <a:r>
              <a:rPr lang="en-US" sz="5700" b="1" dirty="0">
                <a:solidFill>
                  <a:schemeClr val="tx1"/>
                </a:solidFill>
              </a:rPr>
              <a:t> </a:t>
            </a:r>
            <a:r>
              <a:rPr lang="en-US" sz="5700" b="1" dirty="0" err="1">
                <a:solidFill>
                  <a:schemeClr val="tx1"/>
                </a:solidFill>
              </a:rPr>
              <a:t>ra</a:t>
            </a:r>
            <a:r>
              <a:rPr lang="en-US" sz="5700" b="1" dirty="0">
                <a:solidFill>
                  <a:schemeClr val="tx1"/>
                </a:solidFill>
              </a:rPr>
              <a:t> </a:t>
            </a:r>
            <a:r>
              <a:rPr lang="en-US" sz="5700" b="1" dirty="0" err="1">
                <a:solidFill>
                  <a:schemeClr val="tx1"/>
                </a:solidFill>
              </a:rPr>
              <a:t>quyết</a:t>
            </a:r>
            <a:r>
              <a:rPr lang="en-US" sz="5700" b="1" dirty="0">
                <a:solidFill>
                  <a:schemeClr val="tx1"/>
                </a:solidFill>
              </a:rPr>
              <a:t> </a:t>
            </a:r>
            <a:r>
              <a:rPr lang="en-US" sz="5700" b="1" dirty="0" err="1">
                <a:solidFill>
                  <a:schemeClr val="tx1"/>
                </a:solidFill>
              </a:rPr>
              <a:t>định</a:t>
            </a:r>
            <a:endParaRPr lang="en-US" sz="5700" b="1" dirty="0">
              <a:solidFill>
                <a:schemeClr val="tx1"/>
              </a:solidFill>
              <a:latin typeface="Arial" panose="020B0604020202020204" pitchFamily="34" charset="0"/>
              <a:cs typeface="Arial" panose="020B0604020202020204" pitchFamily="34" charset="0"/>
            </a:endParaRPr>
          </a:p>
        </p:txBody>
      </p:sp>
      <p:sp>
        <p:nvSpPr>
          <p:cNvPr id="18" name="Rectangle 17"/>
          <p:cNvSpPr/>
          <p:nvPr/>
        </p:nvSpPr>
        <p:spPr>
          <a:xfrm>
            <a:off x="381000" y="1638300"/>
            <a:ext cx="17779029" cy="7478970"/>
          </a:xfrm>
          <a:prstGeom prst="rect">
            <a:avLst/>
          </a:prstGeom>
        </p:spPr>
        <p:txBody>
          <a:bodyPr wrap="square">
            <a:spAutoFit/>
          </a:bodyPr>
          <a:lstStyle/>
          <a:p>
            <a:pPr algn="just">
              <a:lnSpc>
                <a:spcPct val="150000"/>
              </a:lnSpc>
            </a:pPr>
            <a:r>
              <a:rPr lang="en-US" sz="4000" b="1" dirty="0" err="1" smtClean="0">
                <a:latin typeface="Arial" panose="020B0604020202020204" pitchFamily="34" charset="0"/>
                <a:cs typeface="Arial" panose="020B0604020202020204" pitchFamily="34" charset="0"/>
              </a:rPr>
              <a:t>Ví</a:t>
            </a:r>
            <a:r>
              <a:rPr lang="en-US" sz="4000" b="1" dirty="0" smtClean="0">
                <a:latin typeface="Arial" panose="020B0604020202020204" pitchFamily="34" charset="0"/>
                <a:cs typeface="Arial" panose="020B0604020202020204" pitchFamily="34" charset="0"/>
              </a:rPr>
              <a:t> </a:t>
            </a:r>
            <a:r>
              <a:rPr lang="en-US" sz="4000" b="1" dirty="0" err="1" smtClean="0">
                <a:latin typeface="Arial" panose="020B0604020202020204" pitchFamily="34" charset="0"/>
                <a:cs typeface="Arial" panose="020B0604020202020204" pitchFamily="34" charset="0"/>
              </a:rPr>
              <a:t>dụ</a:t>
            </a:r>
            <a:r>
              <a:rPr lang="en-US" sz="4000" b="1" dirty="0" smtClean="0">
                <a:latin typeface="Arial" panose="020B0604020202020204" pitchFamily="34" charset="0"/>
                <a:cs typeface="Arial" panose="020B0604020202020204" pitchFamily="34" charset="0"/>
              </a:rPr>
              <a:t> chi </a:t>
            </a:r>
            <a:r>
              <a:rPr lang="en-US" sz="4000" b="1" dirty="0" err="1" smtClean="0">
                <a:latin typeface="Arial" panose="020B0604020202020204" pitchFamily="34" charset="0"/>
                <a:cs typeface="Arial" panose="020B0604020202020204" pitchFamily="34" charset="0"/>
              </a:rPr>
              <a:t>phí</a:t>
            </a:r>
            <a:r>
              <a:rPr lang="en-US" sz="4000" b="1" dirty="0" smtClean="0">
                <a:latin typeface="Arial" panose="020B0604020202020204" pitchFamily="34" charset="0"/>
                <a:cs typeface="Arial" panose="020B0604020202020204" pitchFamily="34" charset="0"/>
              </a:rPr>
              <a:t> </a:t>
            </a:r>
            <a:r>
              <a:rPr lang="en-US" sz="4000" b="1" dirty="0" err="1" smtClean="0">
                <a:latin typeface="Arial" panose="020B0604020202020204" pitchFamily="34" charset="0"/>
                <a:cs typeface="Arial" panose="020B0604020202020204" pitchFamily="34" charset="0"/>
              </a:rPr>
              <a:t>chìm</a:t>
            </a:r>
            <a:r>
              <a:rPr lang="en-US" sz="4000" b="1" dirty="0" smtClean="0">
                <a:latin typeface="Arial" panose="020B0604020202020204" pitchFamily="34" charset="0"/>
                <a:cs typeface="Arial" panose="020B0604020202020204" pitchFamily="34" charset="0"/>
              </a:rPr>
              <a:t>:</a:t>
            </a:r>
          </a:p>
          <a:p>
            <a:pPr algn="just">
              <a:lnSpc>
                <a:spcPct val="150000"/>
              </a:lnSpc>
            </a:pPr>
            <a:r>
              <a:rPr lang="vi-VN" sz="4000" dirty="0">
                <a:latin typeface="Arial" panose="020B0604020202020204" pitchFamily="34" charset="0"/>
                <a:cs typeface="Arial" panose="020B0604020202020204" pitchFamily="34" charset="0"/>
              </a:rPr>
              <a:t>Một nhà đầu tư bỏ ra 100 triệu mua cổ phiếu của một doanh nghiệp, sau một thời gian dài trái với mong muốn ban đầu, giá trị cổ phiếu đó trên thị trường liên tục giảm và không có dấu hiệu nào cho thấy sẽ tăng trở lại. Tại thời điểm giá trị cổ phiếu chỉ còn 20 triệu, nhà đầu tư vẫn chần chừ không bán vì tiếc cho số tiền, thời gian và công sức mình bỏ ra. Đến cuối cùng, thay vì thu hồi vốn được 20 triệu, thì nhà đầu tư đã mất hết khi những cổ phiếu đang nắm giữ trong tay trở nên vô giá trị.</a:t>
            </a:r>
          </a:p>
        </p:txBody>
      </p:sp>
    </p:spTree>
    <p:extLst>
      <p:ext uri="{BB962C8B-B14F-4D97-AF65-F5344CB8AC3E}">
        <p14:creationId xmlns:p14="http://schemas.microsoft.com/office/powerpoint/2010/main" val="567626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tx1"/>
                </a:solidFill>
                <a:latin typeface="Arial" panose="020B0604020202020204" pitchFamily="34" charset="0"/>
                <a:cs typeface="Arial" panose="020B0604020202020204" pitchFamily="34" charset="0"/>
              </a:rPr>
              <a:t>Bài</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tập</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và</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phân</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lọai</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endParaRPr lang="en-US" sz="6000" b="1" dirty="0">
              <a:solidFill>
                <a:schemeClr val="tx1"/>
              </a:solidFill>
              <a:latin typeface="Arial" panose="020B0604020202020204" pitchFamily="34" charset="0"/>
              <a:cs typeface="Arial" panose="020B0604020202020204" pitchFamily="34" charset="0"/>
            </a:endParaRPr>
          </a:p>
        </p:txBody>
      </p:sp>
      <p:sp>
        <p:nvSpPr>
          <p:cNvPr id="3" name="Rectangle 1"/>
          <p:cNvSpPr>
            <a:spLocks noChangeArrowheads="1"/>
          </p:cNvSpPr>
          <p:nvPr/>
        </p:nvSpPr>
        <p:spPr bwMode="auto">
          <a:xfrm>
            <a:off x="838200" y="1672684"/>
            <a:ext cx="1485900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zh-CN" sz="4000" b="1"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Bài</a:t>
            </a:r>
            <a:r>
              <a:rPr kumimoji="0" lang="en-US" altLang="zh-CN" sz="4000" b="1"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1"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tập</a:t>
            </a:r>
            <a:r>
              <a:rPr kumimoji="0" lang="en-US" altLang="zh-CN" sz="4000" b="1"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1</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Điền</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vào</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lang="en-US" altLang="zh-CN" sz="4000" dirty="0" smtClean="0">
                <a:latin typeface="Times New Roman" panose="02020603050405020304" pitchFamily="18" charset="0"/>
                <a:ea typeface="SimSun" panose="02010600030101010101" pitchFamily="2" charset="-122"/>
                <a:cs typeface="Times New Roman" panose="02020603050405020304" pitchFamily="18" charset="0"/>
              </a:rPr>
              <a:t>ô </a:t>
            </a:r>
            <a:r>
              <a:rPr lang="en-US" altLang="zh-CN" sz="4000" dirty="0" err="1" smtClean="0">
                <a:latin typeface="Times New Roman" panose="02020603050405020304" pitchFamily="18" charset="0"/>
                <a:ea typeface="SimSun" panose="02010600030101010101" pitchFamily="2" charset="-122"/>
                <a:cs typeface="Times New Roman" panose="02020603050405020304" pitchFamily="18" charset="0"/>
              </a:rPr>
              <a:t>đánh</a:t>
            </a:r>
            <a:r>
              <a:rPr lang="en-US" altLang="zh-CN" sz="4000" dirty="0" smtClean="0">
                <a:latin typeface="Times New Roman" panose="02020603050405020304" pitchFamily="18" charset="0"/>
                <a:ea typeface="SimSun" panose="02010600030101010101" pitchFamily="2" charset="-122"/>
                <a:cs typeface="Times New Roman" panose="02020603050405020304" pitchFamily="18" charset="0"/>
              </a:rPr>
              <a:t> </a:t>
            </a:r>
            <a:r>
              <a:rPr lang="en-US" altLang="zh-CN" sz="4000" dirty="0" err="1" smtClean="0">
                <a:latin typeface="Times New Roman" panose="02020603050405020304" pitchFamily="18" charset="0"/>
                <a:ea typeface="SimSun" panose="02010600030101010101" pitchFamily="2" charset="-122"/>
                <a:cs typeface="Times New Roman" panose="02020603050405020304" pitchFamily="18" charset="0"/>
              </a:rPr>
              <a:t>dấu</a:t>
            </a:r>
            <a:r>
              <a:rPr lang="en-US" altLang="zh-CN" sz="4000" dirty="0" smtClean="0">
                <a:latin typeface="Times New Roman" panose="02020603050405020304" pitchFamily="18" charset="0"/>
                <a:ea typeface="SimSun" panose="02010600030101010101" pitchFamily="2" charset="-122"/>
                <a:cs typeface="Times New Roman" panose="02020603050405020304" pitchFamily="18" charset="0"/>
              </a:rPr>
              <a:t> X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trong</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bảng</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sau</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t>
            </a:r>
            <a:endParaRPr kumimoji="0" lang="en-US" altLang="zh-CN" sz="4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Đơn</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vị</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Đồng</a:t>
            </a:r>
            <a:endParaRPr kumimoji="0" lang="en-US" altLang="zh-CN" sz="4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4266788444"/>
              </p:ext>
            </p:extLst>
          </p:nvPr>
        </p:nvGraphicFramePr>
        <p:xfrm>
          <a:off x="848359" y="3086101"/>
          <a:ext cx="16830041" cy="6915820"/>
        </p:xfrm>
        <a:graphic>
          <a:graphicData uri="http://schemas.openxmlformats.org/drawingml/2006/table">
            <a:tbl>
              <a:tblPr firstRow="1" bandRow="1">
                <a:tableStyleId>{5940675A-B579-460E-94D1-54222C63F5DA}</a:tableStyleId>
              </a:tblPr>
              <a:tblGrid>
                <a:gridCol w="7794966">
                  <a:extLst>
                    <a:ext uri="{9D8B030D-6E8A-4147-A177-3AD203B41FA5}">
                      <a16:colId xmlns:a16="http://schemas.microsoft.com/office/drawing/2014/main" val="746125820"/>
                    </a:ext>
                  </a:extLst>
                </a:gridCol>
                <a:gridCol w="3011692">
                  <a:extLst>
                    <a:ext uri="{9D8B030D-6E8A-4147-A177-3AD203B41FA5}">
                      <a16:colId xmlns:a16="http://schemas.microsoft.com/office/drawing/2014/main" val="247253640"/>
                    </a:ext>
                  </a:extLst>
                </a:gridCol>
                <a:gridCol w="2923112">
                  <a:extLst>
                    <a:ext uri="{9D8B030D-6E8A-4147-A177-3AD203B41FA5}">
                      <a16:colId xmlns:a16="http://schemas.microsoft.com/office/drawing/2014/main" val="1611789754"/>
                    </a:ext>
                  </a:extLst>
                </a:gridCol>
                <a:gridCol w="3100271">
                  <a:extLst>
                    <a:ext uri="{9D8B030D-6E8A-4147-A177-3AD203B41FA5}">
                      <a16:colId xmlns:a16="http://schemas.microsoft.com/office/drawing/2014/main" val="2730420683"/>
                    </a:ext>
                  </a:extLst>
                </a:gridCol>
              </a:tblGrid>
              <a:tr h="846031">
                <a:tc>
                  <a:txBody>
                    <a:bodyPr/>
                    <a:lstStyle/>
                    <a:p>
                      <a:pPr algn="ctr"/>
                      <a:r>
                        <a:rPr lang="en-US" sz="3600" b="1" dirty="0" err="1" smtClean="0">
                          <a:latin typeface="Times New Roman" panose="02020603050405020304" pitchFamily="18" charset="0"/>
                          <a:cs typeface="Times New Roman" panose="02020603050405020304" pitchFamily="18" charset="0"/>
                        </a:rPr>
                        <a:t>Chỉ</a:t>
                      </a:r>
                      <a:r>
                        <a:rPr lang="en-US" sz="3600" b="1" baseline="0" dirty="0" smtClean="0">
                          <a:latin typeface="Times New Roman" panose="02020603050405020304" pitchFamily="18" charset="0"/>
                          <a:cs typeface="Times New Roman" panose="02020603050405020304" pitchFamily="18" charset="0"/>
                        </a:rPr>
                        <a:t> </a:t>
                      </a:r>
                      <a:r>
                        <a:rPr lang="en-US" sz="3600" b="1" baseline="0" dirty="0" err="1" smtClean="0">
                          <a:latin typeface="Times New Roman" panose="02020603050405020304" pitchFamily="18" charset="0"/>
                          <a:cs typeface="Times New Roman" panose="02020603050405020304" pitchFamily="18" charset="0"/>
                        </a:rPr>
                        <a:t>tiêu</a:t>
                      </a:r>
                      <a:endParaRPr lang="en-US" sz="3600" b="1" dirty="0">
                        <a:latin typeface="Times New Roman" panose="02020603050405020304" pitchFamily="18" charset="0"/>
                        <a:cs typeface="Times New Roman" panose="02020603050405020304" pitchFamily="18" charset="0"/>
                      </a:endParaRPr>
                    </a:p>
                  </a:txBody>
                  <a:tcPr anchor="ctr">
                    <a:solidFill>
                      <a:srgbClr val="92D050"/>
                    </a:solidFill>
                  </a:tcPr>
                </a:tc>
                <a:tc>
                  <a:txBody>
                    <a:bodyPr/>
                    <a:lstStyle/>
                    <a:p>
                      <a:pPr algn="ctr"/>
                      <a:r>
                        <a:rPr lang="en-US" sz="3600" b="1" dirty="0" smtClean="0">
                          <a:latin typeface="Times New Roman" panose="02020603050405020304" pitchFamily="18" charset="0"/>
                          <a:cs typeface="Times New Roman" panose="02020603050405020304" pitchFamily="18" charset="0"/>
                        </a:rPr>
                        <a:t>A</a:t>
                      </a:r>
                      <a:endParaRPr lang="en-US" sz="3600" b="1" dirty="0">
                        <a:latin typeface="Times New Roman" panose="02020603050405020304" pitchFamily="18" charset="0"/>
                        <a:cs typeface="Times New Roman" panose="02020603050405020304" pitchFamily="18" charset="0"/>
                      </a:endParaRPr>
                    </a:p>
                  </a:txBody>
                  <a:tcPr anchor="ctr">
                    <a:solidFill>
                      <a:srgbClr val="92D050"/>
                    </a:solidFill>
                  </a:tcPr>
                </a:tc>
                <a:tc>
                  <a:txBody>
                    <a:bodyPr/>
                    <a:lstStyle/>
                    <a:p>
                      <a:pPr algn="ctr"/>
                      <a:r>
                        <a:rPr lang="en-US" sz="3600" b="1" dirty="0" smtClean="0">
                          <a:latin typeface="Times New Roman" panose="02020603050405020304" pitchFamily="18" charset="0"/>
                          <a:cs typeface="Times New Roman" panose="02020603050405020304" pitchFamily="18" charset="0"/>
                        </a:rPr>
                        <a:t>B</a:t>
                      </a:r>
                      <a:endParaRPr lang="en-US" sz="3600" b="1" dirty="0">
                        <a:latin typeface="Times New Roman" panose="02020603050405020304" pitchFamily="18" charset="0"/>
                        <a:cs typeface="Times New Roman" panose="02020603050405020304" pitchFamily="18" charset="0"/>
                      </a:endParaRPr>
                    </a:p>
                  </a:txBody>
                  <a:tcPr anchor="ctr">
                    <a:solidFill>
                      <a:srgbClr val="92D050"/>
                    </a:solidFill>
                  </a:tcPr>
                </a:tc>
                <a:tc>
                  <a:txBody>
                    <a:bodyPr/>
                    <a:lstStyle/>
                    <a:p>
                      <a:pPr algn="ctr"/>
                      <a:r>
                        <a:rPr lang="en-US" sz="3600" b="1" dirty="0" smtClean="0">
                          <a:latin typeface="Times New Roman" panose="02020603050405020304" pitchFamily="18" charset="0"/>
                          <a:cs typeface="Times New Roman" panose="02020603050405020304" pitchFamily="18" charset="0"/>
                        </a:rPr>
                        <a:t>C</a:t>
                      </a:r>
                      <a:endParaRPr lang="en-US" sz="3600" b="1" dirty="0">
                        <a:latin typeface="Times New Roman" panose="02020603050405020304" pitchFamily="18" charset="0"/>
                        <a:cs typeface="Times New Roman" panose="02020603050405020304" pitchFamily="18" charset="0"/>
                      </a:endParaRPr>
                    </a:p>
                  </a:txBody>
                  <a:tcPr anchor="ctr">
                    <a:solidFill>
                      <a:srgbClr val="92D050"/>
                    </a:solidFill>
                  </a:tcPr>
                </a:tc>
                <a:extLst>
                  <a:ext uri="{0D108BD9-81ED-4DB2-BD59-A6C34878D82A}">
                    <a16:rowId xmlns:a16="http://schemas.microsoft.com/office/drawing/2014/main" val="2293090011"/>
                  </a:ext>
                </a:extLst>
              </a:tr>
              <a:tr h="1627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1- </a:t>
                      </a:r>
                      <a:r>
                        <a:rPr lang="en-US" sz="3600" dirty="0" err="1" smtClean="0">
                          <a:effectLst/>
                          <a:latin typeface="Times New Roman" panose="02020603050405020304" pitchFamily="18" charset="0"/>
                          <a:cs typeface="Times New Roman" panose="02020603050405020304" pitchFamily="18" charset="0"/>
                        </a:rPr>
                        <a:t>Tồn</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kho</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thành</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phẩm</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đầu</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kỳ</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l"/>
                      <a:endParaRPr lang="en-US" sz="36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10.000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600" dirty="0">
                        <a:latin typeface="Times New Roman" panose="02020603050405020304" pitchFamily="18" charset="0"/>
                        <a:cs typeface="Times New Roman" panose="02020603050405020304" pitchFamily="18" charset="0"/>
                      </a:endParaRPr>
                    </a:p>
                  </a:txBody>
                  <a:tcPr anchor="ctr"/>
                </a:tc>
                <a:tc>
                  <a:txBody>
                    <a:bodyPr/>
                    <a:lstStyle/>
                    <a:p>
                      <a:pPr algn="ctr"/>
                      <a:r>
                        <a:rPr lang="en-US" sz="3600" dirty="0" smtClean="0">
                          <a:solidFill>
                            <a:srgbClr val="FF0000"/>
                          </a:solidFill>
                          <a:latin typeface="Times New Roman" panose="02020603050405020304" pitchFamily="18" charset="0"/>
                          <a:cs typeface="Times New Roman" panose="02020603050405020304" pitchFamily="18" charset="0"/>
                        </a:rPr>
                        <a:t>x</a:t>
                      </a:r>
                      <a:endParaRPr lang="en-US" sz="3600" dirty="0">
                        <a:solidFill>
                          <a:srgbClr val="FF0000"/>
                        </a:solidFill>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5.000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967602062"/>
                  </a:ext>
                </a:extLst>
              </a:tr>
              <a:tr h="1627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2- </a:t>
                      </a:r>
                      <a:r>
                        <a:rPr lang="en-US" sz="3600" dirty="0" err="1" smtClean="0">
                          <a:effectLst/>
                          <a:latin typeface="Times New Roman" panose="02020603050405020304" pitchFamily="18" charset="0"/>
                          <a:cs typeface="Times New Roman" panose="02020603050405020304" pitchFamily="18" charset="0"/>
                        </a:rPr>
                        <a:t>Tổng</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giá</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thành</a:t>
                      </a:r>
                      <a:r>
                        <a:rPr lang="en-US" sz="3600" dirty="0" smtClean="0">
                          <a:effectLst/>
                          <a:latin typeface="Times New Roman" panose="02020603050405020304" pitchFamily="18" charset="0"/>
                          <a:cs typeface="Times New Roman" panose="02020603050405020304" pitchFamily="18" charset="0"/>
                        </a:rPr>
                        <a:t> SX </a:t>
                      </a:r>
                      <a:r>
                        <a:rPr lang="en-US" sz="3600" dirty="0" err="1" smtClean="0">
                          <a:effectLst/>
                          <a:latin typeface="Times New Roman" panose="02020603050405020304" pitchFamily="18" charset="0"/>
                          <a:cs typeface="Times New Roman" panose="02020603050405020304" pitchFamily="18" charset="0"/>
                        </a:rPr>
                        <a:t>trong</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kỳ</a:t>
                      </a:r>
                      <a:r>
                        <a:rPr lang="en-US" sz="3600" dirty="0" smtClean="0">
                          <a:effectLst/>
                          <a:latin typeface="Times New Roman" panose="02020603050405020304" pitchFamily="18" charset="0"/>
                          <a:cs typeface="Times New Roman" panose="02020603050405020304" pitchFamily="18" charset="0"/>
                        </a:rPr>
                        <a:t> </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l"/>
                      <a:endParaRPr lang="en-US" sz="36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95.000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6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428.000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600" dirty="0">
                        <a:latin typeface="Times New Roman" panose="02020603050405020304" pitchFamily="18" charset="0"/>
                        <a:cs typeface="Times New Roman" panose="02020603050405020304" pitchFamily="18" charset="0"/>
                      </a:endParaRPr>
                    </a:p>
                  </a:txBody>
                  <a:tcPr anchor="ctr"/>
                </a:tc>
                <a:tc>
                  <a:txBody>
                    <a:bodyPr/>
                    <a:lstStyle/>
                    <a:p>
                      <a:pPr algn="ctr"/>
                      <a:r>
                        <a:rPr lang="en-US" sz="3600" dirty="0" smtClean="0">
                          <a:solidFill>
                            <a:srgbClr val="FF0000"/>
                          </a:solidFill>
                          <a:latin typeface="Times New Roman" panose="02020603050405020304" pitchFamily="18" charset="0"/>
                          <a:cs typeface="Times New Roman" panose="02020603050405020304" pitchFamily="18" charset="0"/>
                        </a:rPr>
                        <a:t>x</a:t>
                      </a:r>
                      <a:endParaRPr lang="en-US" sz="3600" dirty="0">
                        <a:solidFill>
                          <a:srgbClr val="FF0000"/>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924249510"/>
                  </a:ext>
                </a:extLst>
              </a:tr>
              <a:tr h="1627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3- </a:t>
                      </a:r>
                      <a:r>
                        <a:rPr lang="en-US" sz="3600" dirty="0" err="1" smtClean="0">
                          <a:effectLst/>
                          <a:latin typeface="Times New Roman" panose="02020603050405020304" pitchFamily="18" charset="0"/>
                          <a:cs typeface="Times New Roman" panose="02020603050405020304" pitchFamily="18" charset="0"/>
                        </a:rPr>
                        <a:t>Tồn</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kho</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thành</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phẩm</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cuối</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kỳ</a:t>
                      </a:r>
                      <a:r>
                        <a:rPr lang="en-US" sz="3600" dirty="0" smtClean="0">
                          <a:effectLst/>
                          <a:latin typeface="Times New Roman" panose="02020603050405020304" pitchFamily="18" charset="0"/>
                          <a:cs typeface="Times New Roman" panose="02020603050405020304" pitchFamily="18" charset="0"/>
                        </a:rPr>
                        <a:t> </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l"/>
                      <a:endParaRPr lang="en-US" sz="36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8.000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6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98.000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6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600" dirty="0" smtClean="0">
                        <a:latin typeface="Times New Roman" panose="02020603050405020304" pitchFamily="18" charset="0"/>
                        <a:cs typeface="Times New Roman" panose="02020603050405020304" pitchFamily="18" charset="0"/>
                      </a:endParaRPr>
                    </a:p>
                    <a:p>
                      <a:pPr algn="ctr"/>
                      <a:r>
                        <a:rPr lang="en-US" sz="3600" dirty="0" smtClean="0">
                          <a:effectLst/>
                          <a:latin typeface="Times New Roman" panose="02020603050405020304" pitchFamily="18" charset="0"/>
                          <a:cs typeface="Times New Roman" panose="02020603050405020304" pitchFamily="18" charset="0"/>
                        </a:rPr>
                        <a:t>21.00</a:t>
                      </a:r>
                      <a:endParaRPr lang="en-US" sz="3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39425648"/>
                  </a:ext>
                </a:extLst>
              </a:tr>
              <a:tr h="113089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4- </a:t>
                      </a:r>
                      <a:r>
                        <a:rPr lang="en-US" sz="3600" dirty="0" err="1" smtClean="0">
                          <a:effectLst/>
                          <a:latin typeface="Times New Roman" panose="02020603050405020304" pitchFamily="18" charset="0"/>
                          <a:cs typeface="Times New Roman" panose="02020603050405020304" pitchFamily="18" charset="0"/>
                        </a:rPr>
                        <a:t>Giá</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vốn</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hàng</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bán</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l"/>
                      <a:endParaRPr lang="en-US" sz="3600" dirty="0">
                        <a:latin typeface="Times New Roman" panose="02020603050405020304" pitchFamily="18" charset="0"/>
                        <a:cs typeface="Times New Roman" panose="02020603050405020304" pitchFamily="18" charset="0"/>
                      </a:endParaRPr>
                    </a:p>
                  </a:txBody>
                  <a:tcPr anchor="ctr"/>
                </a:tc>
                <a:tc>
                  <a:txBody>
                    <a:bodyPr/>
                    <a:lstStyle/>
                    <a:p>
                      <a:pPr algn="ctr"/>
                      <a:r>
                        <a:rPr lang="en-US" sz="3600" dirty="0" smtClean="0">
                          <a:solidFill>
                            <a:srgbClr val="FF0000"/>
                          </a:solidFill>
                          <a:latin typeface="Times New Roman" panose="02020603050405020304" pitchFamily="18" charset="0"/>
                          <a:cs typeface="Times New Roman" panose="02020603050405020304" pitchFamily="18" charset="0"/>
                        </a:rPr>
                        <a:t>x</a:t>
                      </a:r>
                      <a:endParaRPr lang="en-US" sz="3600" dirty="0">
                        <a:solidFill>
                          <a:srgbClr val="FF0000"/>
                        </a:solidFill>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405.000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6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304.000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131758541"/>
                  </a:ext>
                </a:extLst>
              </a:tr>
            </a:tbl>
          </a:graphicData>
        </a:graphic>
      </p:graphicFrame>
    </p:spTree>
    <p:extLst>
      <p:ext uri="{BB962C8B-B14F-4D97-AF65-F5344CB8AC3E}">
        <p14:creationId xmlns:p14="http://schemas.microsoft.com/office/powerpoint/2010/main" val="12592094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228600" y="2142340"/>
            <a:ext cx="17449800" cy="1200329"/>
          </a:xfrm>
          <a:prstGeom prst="rect">
            <a:avLst/>
          </a:prstGeom>
        </p:spPr>
        <p:txBody>
          <a:bodyPr wrap="square">
            <a:spAutoFit/>
          </a:bodyPr>
          <a:lstStyle/>
          <a:p>
            <a:pPr algn="just">
              <a:spcAft>
                <a:spcPts val="0"/>
              </a:spcAft>
            </a:pPr>
            <a:r>
              <a:rPr lang="en-US" sz="3600" b="1" dirty="0" err="1">
                <a:latin typeface="Times New Roman" panose="02020603050405020304" pitchFamily="18" charset="0"/>
                <a:ea typeface="SimSun" panose="02010600030101010101" pitchFamily="2" charset="-122"/>
              </a:rPr>
              <a:t>Bài</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tập</a:t>
            </a:r>
            <a:r>
              <a:rPr lang="en-US" sz="3600" b="1" dirty="0">
                <a:latin typeface="Times New Roman" panose="02020603050405020304" pitchFamily="18" charset="0"/>
                <a:ea typeface="SimSun" panose="02010600030101010101" pitchFamily="2" charset="-122"/>
              </a:rPr>
              <a:t> 2</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Một</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doanh</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nghiệp</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sản</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xuất</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sản</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phẩm</a:t>
            </a:r>
            <a:r>
              <a:rPr lang="en-US" sz="3600" dirty="0">
                <a:latin typeface="Times New Roman" panose="02020603050405020304" pitchFamily="18" charset="0"/>
                <a:ea typeface="SimSun" panose="02010600030101010101" pitchFamily="2" charset="-122"/>
              </a:rPr>
              <a:t> A </a:t>
            </a:r>
            <a:r>
              <a:rPr lang="en-US" sz="3600" dirty="0" err="1">
                <a:latin typeface="Times New Roman" panose="02020603050405020304" pitchFamily="18" charset="0"/>
                <a:ea typeface="SimSun" panose="02010600030101010101" pitchFamily="2" charset="-122"/>
              </a:rPr>
              <a:t>có</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số</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liệu</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dự</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toán</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về</a:t>
            </a:r>
            <a:r>
              <a:rPr lang="en-US" sz="3600" dirty="0">
                <a:latin typeface="Times New Roman" panose="02020603050405020304" pitchFamily="18" charset="0"/>
                <a:ea typeface="SimSun" panose="02010600030101010101" pitchFamily="2" charset="-122"/>
              </a:rPr>
              <a:t> chi </a:t>
            </a:r>
            <a:r>
              <a:rPr lang="en-US" sz="3600" dirty="0" err="1">
                <a:latin typeface="Times New Roman" panose="02020603050405020304" pitchFamily="18" charset="0"/>
                <a:ea typeface="SimSun" panose="02010600030101010101" pitchFamily="2" charset="-122"/>
              </a:rPr>
              <a:t>phí</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sản</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xuất</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kinh</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doanh</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tính</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cho</a:t>
            </a:r>
            <a:r>
              <a:rPr lang="en-US" sz="3600" dirty="0">
                <a:latin typeface="Times New Roman" panose="02020603050405020304" pitchFamily="18" charset="0"/>
                <a:ea typeface="SimSun" panose="02010600030101010101" pitchFamily="2" charset="-122"/>
              </a:rPr>
              <a:t> 3 </a:t>
            </a:r>
            <a:r>
              <a:rPr lang="en-US" sz="3600" dirty="0" err="1">
                <a:latin typeface="Times New Roman" panose="02020603050405020304" pitchFamily="18" charset="0"/>
                <a:ea typeface="SimSun" panose="02010600030101010101" pitchFamily="2" charset="-122"/>
              </a:rPr>
              <a:t>mức</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độ</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hoạt</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động</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như</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sau</a:t>
            </a:r>
            <a:r>
              <a:rPr lang="en-US" sz="3600" dirty="0">
                <a:latin typeface="Times New Roman" panose="02020603050405020304" pitchFamily="18" charset="0"/>
                <a:ea typeface="SimSun" panose="02010600030101010101" pitchFamily="2" charset="-122"/>
              </a:rPr>
              <a:t>:</a:t>
            </a:r>
            <a:endParaRPr lang="en-US" sz="3600" dirty="0">
              <a:effectLst/>
              <a:latin typeface="Times New Roman" panose="02020603050405020304" pitchFamily="18" charset="0"/>
              <a:ea typeface="SimSun" panose="02010600030101010101" pitchFamily="2" charset="-122"/>
            </a:endParaRPr>
          </a:p>
        </p:txBody>
      </p:sp>
      <p:graphicFrame>
        <p:nvGraphicFramePr>
          <p:cNvPr id="5" name="Table 4"/>
          <p:cNvGraphicFramePr>
            <a:graphicFrameLocks noGrp="1"/>
          </p:cNvGraphicFramePr>
          <p:nvPr>
            <p:extLst>
              <p:ext uri="{D42A27DB-BD31-4B8C-83A1-F6EECF244321}">
                <p14:modId xmlns:p14="http://schemas.microsoft.com/office/powerpoint/2010/main" val="3414932733"/>
              </p:ext>
            </p:extLst>
          </p:nvPr>
        </p:nvGraphicFramePr>
        <p:xfrm>
          <a:off x="685799" y="3313447"/>
          <a:ext cx="16992600" cy="6651708"/>
        </p:xfrm>
        <a:graphic>
          <a:graphicData uri="http://schemas.openxmlformats.org/drawingml/2006/table">
            <a:tbl>
              <a:tblPr firstRow="1" bandRow="1">
                <a:tableStyleId>{5940675A-B579-460E-94D1-54222C63F5DA}</a:tableStyleId>
              </a:tblPr>
              <a:tblGrid>
                <a:gridCol w="4248150">
                  <a:extLst>
                    <a:ext uri="{9D8B030D-6E8A-4147-A177-3AD203B41FA5}">
                      <a16:colId xmlns:a16="http://schemas.microsoft.com/office/drawing/2014/main" val="517327787"/>
                    </a:ext>
                  </a:extLst>
                </a:gridCol>
                <a:gridCol w="4248150">
                  <a:extLst>
                    <a:ext uri="{9D8B030D-6E8A-4147-A177-3AD203B41FA5}">
                      <a16:colId xmlns:a16="http://schemas.microsoft.com/office/drawing/2014/main" val="519357404"/>
                    </a:ext>
                  </a:extLst>
                </a:gridCol>
                <a:gridCol w="4248150">
                  <a:extLst>
                    <a:ext uri="{9D8B030D-6E8A-4147-A177-3AD203B41FA5}">
                      <a16:colId xmlns:a16="http://schemas.microsoft.com/office/drawing/2014/main" val="2189572582"/>
                    </a:ext>
                  </a:extLst>
                </a:gridCol>
                <a:gridCol w="4248150">
                  <a:extLst>
                    <a:ext uri="{9D8B030D-6E8A-4147-A177-3AD203B41FA5}">
                      <a16:colId xmlns:a16="http://schemas.microsoft.com/office/drawing/2014/main" val="422855901"/>
                    </a:ext>
                  </a:extLst>
                </a:gridCol>
              </a:tblGrid>
              <a:tr h="794836">
                <a:tc>
                  <a:txBody>
                    <a:bodyPr/>
                    <a:lstStyle/>
                    <a:p>
                      <a:pPr algn="ctr"/>
                      <a:r>
                        <a:rPr lang="en-US" sz="3200" b="1" dirty="0" err="1" smtClean="0">
                          <a:latin typeface="Times New Roman" panose="02020603050405020304" pitchFamily="18" charset="0"/>
                          <a:cs typeface="Times New Roman" panose="02020603050405020304" pitchFamily="18" charset="0"/>
                        </a:rPr>
                        <a:t>Chỉ</a:t>
                      </a:r>
                      <a:r>
                        <a:rPr lang="en-US" sz="3200" b="1" baseline="0" dirty="0" smtClean="0">
                          <a:latin typeface="Times New Roman" panose="02020603050405020304" pitchFamily="18" charset="0"/>
                          <a:cs typeface="Times New Roman" panose="02020603050405020304" pitchFamily="18" charset="0"/>
                        </a:rPr>
                        <a:t> </a:t>
                      </a:r>
                      <a:r>
                        <a:rPr lang="en-US" sz="3200" b="1" baseline="0" dirty="0" err="1" smtClean="0">
                          <a:latin typeface="Times New Roman" panose="02020603050405020304" pitchFamily="18" charset="0"/>
                          <a:cs typeface="Times New Roman" panose="02020603050405020304" pitchFamily="18" charset="0"/>
                        </a:rPr>
                        <a:t>tiêu</a:t>
                      </a:r>
                      <a:endParaRPr lang="en-US" sz="3200" b="1" dirty="0">
                        <a:latin typeface="Times New Roman" panose="02020603050405020304" pitchFamily="18" charset="0"/>
                        <a:cs typeface="Times New Roman" panose="02020603050405020304" pitchFamily="18" charset="0"/>
                      </a:endParaRPr>
                    </a:p>
                  </a:txBody>
                  <a:tcPr anchor="ctr">
                    <a:solidFill>
                      <a:srgbClr val="92D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200" b="1" dirty="0" smtClean="0">
                          <a:effectLst/>
                          <a:latin typeface="Times New Roman" panose="02020603050405020304" pitchFamily="18" charset="0"/>
                          <a:cs typeface="Times New Roman" panose="02020603050405020304" pitchFamily="18" charset="0"/>
                        </a:rPr>
                        <a:t>500sp</a:t>
                      </a:r>
                      <a:endParaRPr lang="en-US" sz="3200" b="1"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solidFill>
                      <a:srgbClr val="92D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200" b="1" dirty="0" smtClean="0">
                          <a:effectLst/>
                          <a:latin typeface="Times New Roman" panose="02020603050405020304" pitchFamily="18" charset="0"/>
                          <a:cs typeface="Times New Roman" panose="02020603050405020304" pitchFamily="18" charset="0"/>
                        </a:rPr>
                        <a:t>600sp</a:t>
                      </a:r>
                      <a:endParaRPr lang="en-US" sz="3200" b="1"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solidFill>
                      <a:srgbClr val="92D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200" b="1" dirty="0" smtClean="0">
                          <a:effectLst/>
                          <a:latin typeface="Times New Roman" panose="02020603050405020304" pitchFamily="18" charset="0"/>
                          <a:cs typeface="Times New Roman" panose="02020603050405020304" pitchFamily="18" charset="0"/>
                        </a:rPr>
                        <a:t>700sp</a:t>
                      </a:r>
                      <a:endParaRPr lang="en-US" sz="3200" b="1"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solidFill>
                      <a:srgbClr val="92D050"/>
                    </a:solidFill>
                  </a:tcPr>
                </a:tc>
                <a:extLst>
                  <a:ext uri="{0D108BD9-81ED-4DB2-BD59-A6C34878D82A}">
                    <a16:rowId xmlns:a16="http://schemas.microsoft.com/office/drawing/2014/main" val="1489694256"/>
                  </a:ext>
                </a:extLst>
              </a:tr>
              <a:tr h="79483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200" dirty="0" smtClean="0">
                          <a:effectLst/>
                          <a:latin typeface="Times New Roman" panose="02020603050405020304" pitchFamily="18" charset="0"/>
                          <a:cs typeface="Times New Roman" panose="02020603050405020304" pitchFamily="18" charset="0"/>
                        </a:rPr>
                        <a:t>1- </a:t>
                      </a:r>
                      <a:r>
                        <a:rPr lang="en-US" sz="3200" dirty="0" err="1" smtClean="0">
                          <a:effectLst/>
                          <a:latin typeface="Times New Roman" panose="02020603050405020304" pitchFamily="18" charset="0"/>
                          <a:cs typeface="Times New Roman" panose="02020603050405020304" pitchFamily="18" charset="0"/>
                        </a:rPr>
                        <a:t>Tổng</a:t>
                      </a:r>
                      <a:r>
                        <a:rPr lang="en-US" sz="3200" dirty="0" smtClean="0">
                          <a:effectLst/>
                          <a:latin typeface="Times New Roman" panose="02020603050405020304" pitchFamily="18" charset="0"/>
                          <a:cs typeface="Times New Roman" panose="02020603050405020304" pitchFamily="18" charset="0"/>
                        </a:rPr>
                        <a:t> chi </a:t>
                      </a:r>
                      <a:r>
                        <a:rPr lang="en-US" sz="3200" dirty="0" err="1" smtClean="0">
                          <a:effectLst/>
                          <a:latin typeface="Times New Roman" panose="02020603050405020304" pitchFamily="18" charset="0"/>
                          <a:cs typeface="Times New Roman" panose="02020603050405020304" pitchFamily="18" charset="0"/>
                        </a:rPr>
                        <a:t>phí</a:t>
                      </a:r>
                      <a:endParaRPr lang="en-US" sz="32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200" dirty="0" smtClean="0">
                          <a:effectLst/>
                          <a:latin typeface="Times New Roman" panose="02020603050405020304" pitchFamily="18" charset="0"/>
                          <a:cs typeface="Times New Roman" panose="02020603050405020304" pitchFamily="18" charset="0"/>
                        </a:rPr>
                        <a:t>72.000</a:t>
                      </a:r>
                      <a:endParaRPr lang="en-US" sz="32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023371693"/>
                  </a:ext>
                </a:extLst>
              </a:tr>
              <a:tr h="794836">
                <a:tc>
                  <a:txBody>
                    <a:bodyPr/>
                    <a:lstStyle/>
                    <a:p>
                      <a:pPr algn="ctr"/>
                      <a:r>
                        <a:rPr lang="en-US" sz="3200" dirty="0" smtClean="0">
                          <a:effectLst/>
                          <a:latin typeface="Times New Roman" panose="02020603050405020304" pitchFamily="18" charset="0"/>
                          <a:cs typeface="Times New Roman" panose="02020603050405020304" pitchFamily="18" charset="0"/>
                        </a:rPr>
                        <a:t>+ </a:t>
                      </a:r>
                      <a:r>
                        <a:rPr lang="en-US" sz="3200" dirty="0" err="1" smtClean="0">
                          <a:effectLst/>
                          <a:latin typeface="Times New Roman" panose="02020603050405020304" pitchFamily="18" charset="0"/>
                          <a:cs typeface="Times New Roman" panose="02020603050405020304" pitchFamily="18" charset="0"/>
                        </a:rPr>
                        <a:t>Định</a:t>
                      </a:r>
                      <a:r>
                        <a:rPr lang="en-US" sz="3200" dirty="0" smtClean="0">
                          <a:effectLst/>
                          <a:latin typeface="Times New Roman" panose="02020603050405020304" pitchFamily="18" charset="0"/>
                          <a:cs typeface="Times New Roman" panose="02020603050405020304" pitchFamily="18" charset="0"/>
                        </a:rPr>
                        <a:t> </a:t>
                      </a:r>
                      <a:r>
                        <a:rPr lang="en-US" sz="3200" dirty="0" err="1" smtClean="0">
                          <a:effectLst/>
                          <a:latin typeface="Times New Roman" panose="02020603050405020304" pitchFamily="18" charset="0"/>
                          <a:cs typeface="Times New Roman" panose="02020603050405020304" pitchFamily="18" charset="0"/>
                        </a:rPr>
                        <a:t>phí</a:t>
                      </a: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200" dirty="0" smtClean="0">
                          <a:effectLst/>
                          <a:latin typeface="Times New Roman" panose="02020603050405020304" pitchFamily="18" charset="0"/>
                          <a:cs typeface="Times New Roman" panose="02020603050405020304" pitchFamily="18" charset="0"/>
                        </a:rPr>
                        <a:t>42.000</a:t>
                      </a:r>
                      <a:endParaRPr lang="en-US" sz="32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629480731"/>
                  </a:ext>
                </a:extLst>
              </a:tr>
              <a:tr h="794836">
                <a:tc>
                  <a:txBody>
                    <a:bodyPr/>
                    <a:lstStyle/>
                    <a:p>
                      <a:pPr algn="ctr"/>
                      <a:r>
                        <a:rPr lang="en-US" sz="3200" dirty="0" smtClean="0">
                          <a:effectLst/>
                          <a:latin typeface="Times New Roman" panose="02020603050405020304" pitchFamily="18" charset="0"/>
                          <a:cs typeface="Times New Roman" panose="02020603050405020304" pitchFamily="18" charset="0"/>
                        </a:rPr>
                        <a:t>+ </a:t>
                      </a:r>
                      <a:r>
                        <a:rPr lang="en-US" sz="3200" dirty="0" err="1" smtClean="0">
                          <a:effectLst/>
                          <a:latin typeface="Times New Roman" panose="02020603050405020304" pitchFamily="18" charset="0"/>
                          <a:cs typeface="Times New Roman" panose="02020603050405020304" pitchFamily="18" charset="0"/>
                        </a:rPr>
                        <a:t>Biến</a:t>
                      </a:r>
                      <a:r>
                        <a:rPr lang="en-US" sz="3200" dirty="0" smtClean="0">
                          <a:effectLst/>
                          <a:latin typeface="Times New Roman" panose="02020603050405020304" pitchFamily="18" charset="0"/>
                          <a:cs typeface="Times New Roman" panose="02020603050405020304" pitchFamily="18" charset="0"/>
                        </a:rPr>
                        <a:t> </a:t>
                      </a:r>
                      <a:r>
                        <a:rPr lang="en-US" sz="3200" dirty="0" err="1" smtClean="0">
                          <a:effectLst/>
                          <a:latin typeface="Times New Roman" panose="02020603050405020304" pitchFamily="18" charset="0"/>
                          <a:cs typeface="Times New Roman" panose="02020603050405020304" pitchFamily="18" charset="0"/>
                        </a:rPr>
                        <a:t>phí</a:t>
                      </a: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spcAft>
                          <a:spcPts val="0"/>
                        </a:spcAft>
                      </a:pPr>
                      <a:r>
                        <a:rPr lang="en-US" sz="3200" dirty="0" smtClean="0">
                          <a:effectLst/>
                          <a:latin typeface="Times New Roman" panose="02020603050405020304" pitchFamily="18" charset="0"/>
                          <a:cs typeface="Times New Roman" panose="02020603050405020304" pitchFamily="18" charset="0"/>
                        </a:rPr>
                        <a:t>30.000</a:t>
                      </a:r>
                      <a:endParaRPr lang="en-US" sz="3200" dirty="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039930389"/>
                  </a:ext>
                </a:extLst>
              </a:tr>
              <a:tr h="79483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200" dirty="0" smtClean="0">
                          <a:effectLst/>
                          <a:latin typeface="Times New Roman" panose="02020603050405020304" pitchFamily="18" charset="0"/>
                          <a:cs typeface="Times New Roman" panose="02020603050405020304" pitchFamily="18" charset="0"/>
                        </a:rPr>
                        <a:t>2- Chi </a:t>
                      </a:r>
                      <a:r>
                        <a:rPr lang="en-US" sz="3200" dirty="0" err="1" smtClean="0">
                          <a:effectLst/>
                          <a:latin typeface="Times New Roman" panose="02020603050405020304" pitchFamily="18" charset="0"/>
                          <a:cs typeface="Times New Roman" panose="02020603050405020304" pitchFamily="18" charset="0"/>
                        </a:rPr>
                        <a:t>phí</a:t>
                      </a:r>
                      <a:r>
                        <a:rPr lang="en-US" sz="3200" dirty="0" smtClean="0">
                          <a:effectLst/>
                          <a:latin typeface="Times New Roman" panose="02020603050405020304" pitchFamily="18" charset="0"/>
                          <a:cs typeface="Times New Roman" panose="02020603050405020304" pitchFamily="18" charset="0"/>
                        </a:rPr>
                        <a:t> </a:t>
                      </a:r>
                      <a:r>
                        <a:rPr lang="en-US" sz="3200" dirty="0" err="1" smtClean="0">
                          <a:effectLst/>
                          <a:latin typeface="Times New Roman" panose="02020603050405020304" pitchFamily="18" charset="0"/>
                          <a:cs typeface="Times New Roman" panose="02020603050405020304" pitchFamily="18" charset="0"/>
                        </a:rPr>
                        <a:t>bình</a:t>
                      </a:r>
                      <a:r>
                        <a:rPr lang="en-US" sz="3200" dirty="0" smtClean="0">
                          <a:effectLst/>
                          <a:latin typeface="Times New Roman" panose="02020603050405020304" pitchFamily="18" charset="0"/>
                          <a:cs typeface="Times New Roman" panose="02020603050405020304" pitchFamily="18" charset="0"/>
                        </a:rPr>
                        <a:t> </a:t>
                      </a:r>
                      <a:r>
                        <a:rPr lang="en-US" sz="3200" dirty="0" err="1" smtClean="0">
                          <a:effectLst/>
                          <a:latin typeface="Times New Roman" panose="02020603050405020304" pitchFamily="18" charset="0"/>
                          <a:cs typeface="Times New Roman" panose="02020603050405020304" pitchFamily="18" charset="0"/>
                        </a:rPr>
                        <a:t>quân</a:t>
                      </a:r>
                      <a:endParaRPr lang="en-US" sz="32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952881654"/>
                  </a:ext>
                </a:extLst>
              </a:tr>
              <a:tr h="79483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200" dirty="0" smtClean="0">
                          <a:effectLst/>
                          <a:latin typeface="Times New Roman" panose="02020603050405020304" pitchFamily="18" charset="0"/>
                          <a:cs typeface="Times New Roman" panose="02020603050405020304" pitchFamily="18" charset="0"/>
                        </a:rPr>
                        <a:t>+ </a:t>
                      </a:r>
                      <a:r>
                        <a:rPr lang="en-US" sz="3200" dirty="0" err="1" smtClean="0">
                          <a:effectLst/>
                          <a:latin typeface="Times New Roman" panose="02020603050405020304" pitchFamily="18" charset="0"/>
                          <a:cs typeface="Times New Roman" panose="02020603050405020304" pitchFamily="18" charset="0"/>
                        </a:rPr>
                        <a:t>Định</a:t>
                      </a:r>
                      <a:r>
                        <a:rPr lang="en-US" sz="3200" dirty="0" smtClean="0">
                          <a:effectLst/>
                          <a:latin typeface="Times New Roman" panose="02020603050405020304" pitchFamily="18" charset="0"/>
                          <a:cs typeface="Times New Roman" panose="02020603050405020304" pitchFamily="18" charset="0"/>
                        </a:rPr>
                        <a:t> </a:t>
                      </a:r>
                      <a:r>
                        <a:rPr lang="en-US" sz="3200" dirty="0" err="1" smtClean="0">
                          <a:effectLst/>
                          <a:latin typeface="Times New Roman" panose="02020603050405020304" pitchFamily="18" charset="0"/>
                          <a:cs typeface="Times New Roman" panose="02020603050405020304" pitchFamily="18" charset="0"/>
                        </a:rPr>
                        <a:t>phí</a:t>
                      </a:r>
                      <a:endParaRPr lang="en-US" sz="32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067998909"/>
                  </a:ext>
                </a:extLst>
              </a:tr>
              <a:tr h="794836">
                <a:tc>
                  <a:txBody>
                    <a:bodyPr/>
                    <a:lstStyle/>
                    <a:p>
                      <a:pPr algn="ctr"/>
                      <a:r>
                        <a:rPr lang="en-US" sz="3200" dirty="0" smtClean="0">
                          <a:effectLst/>
                          <a:latin typeface="Times New Roman" panose="02020603050405020304" pitchFamily="18" charset="0"/>
                          <a:cs typeface="Times New Roman" panose="02020603050405020304" pitchFamily="18" charset="0"/>
                        </a:rPr>
                        <a:t> + </a:t>
                      </a:r>
                      <a:r>
                        <a:rPr lang="en-US" sz="3200" dirty="0" err="1" smtClean="0">
                          <a:effectLst/>
                          <a:latin typeface="Times New Roman" panose="02020603050405020304" pitchFamily="18" charset="0"/>
                          <a:cs typeface="Times New Roman" panose="02020603050405020304" pitchFamily="18" charset="0"/>
                        </a:rPr>
                        <a:t>Biến</a:t>
                      </a:r>
                      <a:r>
                        <a:rPr lang="en-US" sz="3200" dirty="0" smtClean="0">
                          <a:effectLst/>
                          <a:latin typeface="Times New Roman" panose="02020603050405020304" pitchFamily="18" charset="0"/>
                          <a:cs typeface="Times New Roman" panose="02020603050405020304" pitchFamily="18" charset="0"/>
                        </a:rPr>
                        <a:t> </a:t>
                      </a:r>
                      <a:r>
                        <a:rPr lang="en-US" sz="3200" dirty="0" err="1" smtClean="0">
                          <a:effectLst/>
                          <a:latin typeface="Times New Roman" panose="02020603050405020304" pitchFamily="18" charset="0"/>
                          <a:cs typeface="Times New Roman" panose="02020603050405020304" pitchFamily="18" charset="0"/>
                        </a:rPr>
                        <a:t>phí</a:t>
                      </a: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939138508"/>
                  </a:ext>
                </a:extLst>
              </a:tr>
            </a:tbl>
          </a:graphicData>
        </a:graphic>
      </p:graphicFrame>
      <p:sp>
        <p:nvSpPr>
          <p:cNvPr id="6" name="Rectangle 5"/>
          <p:cNvSpPr/>
          <p:nvPr/>
        </p:nvSpPr>
        <p:spPr>
          <a:xfrm>
            <a:off x="152400" y="1550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tx1"/>
                </a:solidFill>
                <a:latin typeface="Arial" panose="020B0604020202020204" pitchFamily="34" charset="0"/>
                <a:cs typeface="Arial" panose="020B0604020202020204" pitchFamily="34" charset="0"/>
              </a:rPr>
              <a:t>Bài</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tập</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và</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phân</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lọai</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endParaRPr lang="en-US" sz="6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46544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533400" y="1790700"/>
            <a:ext cx="16535400" cy="1692771"/>
          </a:xfrm>
          <a:prstGeom prst="rect">
            <a:avLst/>
          </a:prstGeom>
        </p:spPr>
        <p:txBody>
          <a:bodyPr wrap="square">
            <a:spAutoFit/>
          </a:bodyPr>
          <a:lstStyle/>
          <a:p>
            <a:pPr>
              <a:spcAft>
                <a:spcPts val="0"/>
              </a:spcAft>
            </a:pPr>
            <a:r>
              <a:rPr lang="en-US" sz="3600" b="1" dirty="0" err="1">
                <a:latin typeface="Times New Roman" panose="02020603050405020304" pitchFamily="18" charset="0"/>
                <a:ea typeface="SimSun" panose="02010600030101010101" pitchFamily="2" charset="-122"/>
              </a:rPr>
              <a:t>Bài</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tập</a:t>
            </a:r>
            <a:r>
              <a:rPr lang="en-US" sz="3600" b="1" dirty="0">
                <a:latin typeface="Times New Roman" panose="02020603050405020304" pitchFamily="18" charset="0"/>
                <a:ea typeface="SimSun" panose="02010600030101010101" pitchFamily="2" charset="-122"/>
              </a:rPr>
              <a:t> 4</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Một</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xí</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nghiệp</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sản</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xuất</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rượu</a:t>
            </a:r>
            <a:r>
              <a:rPr lang="en-US" sz="3600" dirty="0">
                <a:latin typeface="Times New Roman" panose="02020603050405020304" pitchFamily="18" charset="0"/>
                <a:ea typeface="SimSun" panose="02010600030101010101" pitchFamily="2" charset="-122"/>
              </a:rPr>
              <a:t> chai </a:t>
            </a:r>
            <a:r>
              <a:rPr lang="en-US" sz="3600" dirty="0" err="1">
                <a:latin typeface="Times New Roman" panose="02020603050405020304" pitchFamily="18" charset="0"/>
                <a:ea typeface="SimSun" panose="02010600030101010101" pitchFamily="2" charset="-122"/>
              </a:rPr>
              <a:t>có</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tài</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liệu</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sau</a:t>
            </a:r>
            <a:r>
              <a:rPr lang="en-US" sz="3600" dirty="0">
                <a:latin typeface="Times New Roman" panose="02020603050405020304" pitchFamily="18" charset="0"/>
                <a:ea typeface="SimSun" panose="02010600030101010101" pitchFamily="2" charset="-122"/>
              </a:rPr>
              <a:t>:</a:t>
            </a:r>
          </a:p>
          <a:p>
            <a:pPr algn="just">
              <a:spcAft>
                <a:spcPts val="0"/>
              </a:spcAft>
            </a:pPr>
            <a:r>
              <a:rPr lang="en-US" sz="3600" b="1" dirty="0">
                <a:latin typeface="Times New Roman" panose="02020603050405020304" pitchFamily="18" charset="0"/>
                <a:ea typeface="SimSun" panose="02010600030101010101" pitchFamily="2" charset="-122"/>
              </a:rPr>
              <a:t>a) Chi </a:t>
            </a:r>
            <a:r>
              <a:rPr lang="en-US" sz="3600" b="1" dirty="0" err="1">
                <a:latin typeface="Times New Roman" panose="02020603050405020304" pitchFamily="18" charset="0"/>
                <a:ea typeface="SimSun" panose="02010600030101010101" pitchFamily="2" charset="-122"/>
              </a:rPr>
              <a:t>phí</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bình</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quân</a:t>
            </a:r>
            <a:endParaRPr lang="en-US" sz="3600" b="1" dirty="0">
              <a:latin typeface="Times New Roman" panose="02020603050405020304" pitchFamily="18" charset="0"/>
              <a:ea typeface="SimSun" panose="02010600030101010101" pitchFamily="2" charset="-122"/>
            </a:endParaRPr>
          </a:p>
          <a:p>
            <a:pPr algn="r">
              <a:spcAft>
                <a:spcPts val="0"/>
              </a:spcAft>
            </a:pPr>
            <a:r>
              <a:rPr lang="en-US" sz="3200" dirty="0" err="1">
                <a:latin typeface="Times New Roman" panose="02020603050405020304" pitchFamily="18" charset="0"/>
                <a:ea typeface="SimSun" panose="02010600030101010101" pitchFamily="2" charset="-122"/>
              </a:rPr>
              <a:t>Đơn</a:t>
            </a:r>
            <a:r>
              <a:rPr lang="en-US" sz="3200" dirty="0">
                <a:latin typeface="Times New Roman" panose="02020603050405020304" pitchFamily="18" charset="0"/>
                <a:ea typeface="SimSun" panose="02010600030101010101" pitchFamily="2" charset="-122"/>
              </a:rPr>
              <a:t> </a:t>
            </a:r>
            <a:r>
              <a:rPr lang="en-US" sz="3200" dirty="0" err="1">
                <a:latin typeface="Times New Roman" panose="02020603050405020304" pitchFamily="18" charset="0"/>
                <a:ea typeface="SimSun" panose="02010600030101010101" pitchFamily="2" charset="-122"/>
              </a:rPr>
              <a:t>vị</a:t>
            </a:r>
            <a:r>
              <a:rPr lang="en-US" sz="3200" dirty="0">
                <a:latin typeface="Times New Roman" panose="02020603050405020304" pitchFamily="18" charset="0"/>
                <a:ea typeface="SimSun" panose="02010600030101010101" pitchFamily="2" charset="-122"/>
              </a:rPr>
              <a:t> </a:t>
            </a:r>
            <a:r>
              <a:rPr lang="en-US" sz="3200" dirty="0" err="1">
                <a:latin typeface="Times New Roman" panose="02020603050405020304" pitchFamily="18" charset="0"/>
                <a:ea typeface="SimSun" panose="02010600030101010101" pitchFamily="2" charset="-122"/>
              </a:rPr>
              <a:t>tính</a:t>
            </a:r>
            <a:r>
              <a:rPr lang="en-US" sz="3200" dirty="0">
                <a:latin typeface="Times New Roman" panose="02020603050405020304" pitchFamily="18" charset="0"/>
                <a:ea typeface="SimSun" panose="02010600030101010101" pitchFamily="2" charset="-122"/>
              </a:rPr>
              <a:t>: </a:t>
            </a:r>
            <a:r>
              <a:rPr lang="en-US" sz="3200" dirty="0" err="1">
                <a:latin typeface="Times New Roman" panose="02020603050405020304" pitchFamily="18" charset="0"/>
                <a:ea typeface="SimSun" panose="02010600030101010101" pitchFamily="2" charset="-122"/>
              </a:rPr>
              <a:t>Đồng</a:t>
            </a:r>
            <a:endParaRPr lang="en-US" sz="3200" dirty="0">
              <a:effectLst/>
              <a:latin typeface="Times New Roman" panose="02020603050405020304" pitchFamily="18" charset="0"/>
              <a:ea typeface="SimSun" panose="02010600030101010101" pitchFamily="2" charset="-122"/>
            </a:endParaRPr>
          </a:p>
        </p:txBody>
      </p:sp>
      <p:graphicFrame>
        <p:nvGraphicFramePr>
          <p:cNvPr id="5" name="Table 4"/>
          <p:cNvGraphicFramePr>
            <a:graphicFrameLocks noGrp="1"/>
          </p:cNvGraphicFramePr>
          <p:nvPr>
            <p:extLst>
              <p:ext uri="{D42A27DB-BD31-4B8C-83A1-F6EECF244321}">
                <p14:modId xmlns:p14="http://schemas.microsoft.com/office/powerpoint/2010/main" val="2487764276"/>
              </p:ext>
            </p:extLst>
          </p:nvPr>
        </p:nvGraphicFramePr>
        <p:xfrm>
          <a:off x="800100" y="3771900"/>
          <a:ext cx="16878300" cy="5563852"/>
        </p:xfrm>
        <a:graphic>
          <a:graphicData uri="http://schemas.openxmlformats.org/drawingml/2006/table">
            <a:tbl>
              <a:tblPr firstRow="1" bandRow="1">
                <a:tableStyleId>{5940675A-B579-460E-94D1-54222C63F5DA}</a:tableStyleId>
              </a:tblPr>
              <a:tblGrid>
                <a:gridCol w="7048500">
                  <a:extLst>
                    <a:ext uri="{9D8B030D-6E8A-4147-A177-3AD203B41FA5}">
                      <a16:colId xmlns:a16="http://schemas.microsoft.com/office/drawing/2014/main" val="517327787"/>
                    </a:ext>
                  </a:extLst>
                </a:gridCol>
                <a:gridCol w="2667000">
                  <a:extLst>
                    <a:ext uri="{9D8B030D-6E8A-4147-A177-3AD203B41FA5}">
                      <a16:colId xmlns:a16="http://schemas.microsoft.com/office/drawing/2014/main" val="519357404"/>
                    </a:ext>
                  </a:extLst>
                </a:gridCol>
                <a:gridCol w="3886200">
                  <a:extLst>
                    <a:ext uri="{9D8B030D-6E8A-4147-A177-3AD203B41FA5}">
                      <a16:colId xmlns:a16="http://schemas.microsoft.com/office/drawing/2014/main" val="2189572582"/>
                    </a:ext>
                  </a:extLst>
                </a:gridCol>
                <a:gridCol w="3276600">
                  <a:extLst>
                    <a:ext uri="{9D8B030D-6E8A-4147-A177-3AD203B41FA5}">
                      <a16:colId xmlns:a16="http://schemas.microsoft.com/office/drawing/2014/main" val="422855901"/>
                    </a:ext>
                  </a:extLst>
                </a:gridCol>
              </a:tblGrid>
              <a:tr h="794836">
                <a:tc rowSpan="2">
                  <a:txBody>
                    <a:bodyPr/>
                    <a:lstStyle/>
                    <a:p>
                      <a:pPr algn="ctr"/>
                      <a:r>
                        <a:rPr lang="en-US" sz="3600" dirty="0" err="1" smtClean="0">
                          <a:latin typeface="Times New Roman" panose="02020603050405020304" pitchFamily="18" charset="0"/>
                          <a:cs typeface="Times New Roman" panose="02020603050405020304" pitchFamily="18" charset="0"/>
                        </a:rPr>
                        <a:t>Chỉ</a:t>
                      </a:r>
                      <a:r>
                        <a:rPr lang="en-US" sz="3600" baseline="0" dirty="0" smtClean="0">
                          <a:latin typeface="Times New Roman" panose="02020603050405020304" pitchFamily="18" charset="0"/>
                          <a:cs typeface="Times New Roman" panose="02020603050405020304" pitchFamily="18" charset="0"/>
                        </a:rPr>
                        <a:t> </a:t>
                      </a:r>
                      <a:r>
                        <a:rPr lang="en-US" sz="3600" baseline="0" dirty="0" err="1" smtClean="0">
                          <a:latin typeface="Times New Roman" panose="02020603050405020304" pitchFamily="18" charset="0"/>
                          <a:cs typeface="Times New Roman" panose="02020603050405020304" pitchFamily="18" charset="0"/>
                        </a:rPr>
                        <a:t>tiêu</a:t>
                      </a:r>
                      <a:endParaRPr lang="en-US" sz="3600" dirty="0">
                        <a:latin typeface="Times New Roman" panose="02020603050405020304" pitchFamily="18" charset="0"/>
                        <a:cs typeface="Times New Roman" panose="02020603050405020304" pitchFamily="18" charset="0"/>
                      </a:endParaRPr>
                    </a:p>
                  </a:txBody>
                  <a:tcPr>
                    <a:solidFill>
                      <a:srgbClr val="92D050"/>
                    </a:solidFill>
                  </a:tcPr>
                </a:tc>
                <a:tc gridSpan="3">
                  <a:txBody>
                    <a:bodyPr/>
                    <a:lstStyle/>
                    <a:p>
                      <a:pPr algn="ct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Mức</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sản</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lượng</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SX (chai)</a:t>
                      </a:r>
                      <a:endParaRPr lang="en-US" sz="3600" dirty="0">
                        <a:latin typeface="Times New Roman" panose="02020603050405020304" pitchFamily="18" charset="0"/>
                        <a:cs typeface="Times New Roman" panose="02020603050405020304" pitchFamily="18" charset="0"/>
                      </a:endParaRPr>
                    </a:p>
                  </a:txBody>
                  <a:tcPr>
                    <a:solidFill>
                      <a:srgbClr val="92D050"/>
                    </a:solidFill>
                  </a:tcPr>
                </a:tc>
                <a:tc hMerge="1">
                  <a:txBody>
                    <a:bodyPr/>
                    <a:lstStyle/>
                    <a:p>
                      <a:pPr algn="ctr"/>
                      <a:endParaRPr lang="en-US" sz="2800" dirty="0">
                        <a:latin typeface="Times New Roman" panose="02020603050405020304" pitchFamily="18" charset="0"/>
                        <a:cs typeface="Times New Roman" panose="02020603050405020304" pitchFamily="18" charset="0"/>
                      </a:endParaRPr>
                    </a:p>
                  </a:txBody>
                  <a:tcPr/>
                </a:tc>
                <a:tc hMerge="1">
                  <a:txBody>
                    <a:bodyPr/>
                    <a:lstStyle/>
                    <a:p>
                      <a:pPr algn="ctr"/>
                      <a:endParaRPr lang="en-US"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489694256"/>
                  </a:ext>
                </a:extLst>
              </a:tr>
              <a:tr h="794836">
                <a:tc vMerge="1">
                  <a:txBody>
                    <a:bodyPr/>
                    <a:lstStyle/>
                    <a:p>
                      <a:pPr algn="ctr"/>
                      <a:endParaRPr lang="en-US" sz="2800" dirty="0">
                        <a:latin typeface="Times New Roman" panose="02020603050405020304" pitchFamily="18" charset="0"/>
                        <a:cs typeface="Times New Roman" panose="02020603050405020304" pitchFamily="18" charset="0"/>
                      </a:endParaRPr>
                    </a:p>
                  </a:txBody>
                  <a:tcPr/>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10.000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solidFill>
                      <a:srgbClr val="92D050"/>
                    </a:solidFill>
                  </a:tcPr>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15.000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solidFill>
                      <a:srgbClr val="92D050"/>
                    </a:solidFill>
                  </a:tcPr>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20.000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solidFill>
                      <a:srgbClr val="92D050"/>
                    </a:solidFill>
                  </a:tcPr>
                </a:tc>
                <a:extLst>
                  <a:ext uri="{0D108BD9-81ED-4DB2-BD59-A6C34878D82A}">
                    <a16:rowId xmlns:a16="http://schemas.microsoft.com/office/drawing/2014/main" val="4023371693"/>
                  </a:ext>
                </a:extLst>
              </a:tr>
              <a:tr h="794836">
                <a:tc>
                  <a:txBody>
                    <a:bodyPr/>
                    <a:lstStyle/>
                    <a:p>
                      <a:pPr algn="l"/>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1-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Biến</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phí</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sản</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xuất</a:t>
                      </a:r>
                      <a:endParaRPr lang="en-US" sz="3600" dirty="0">
                        <a:latin typeface="Times New Roman" panose="02020603050405020304" pitchFamily="18" charset="0"/>
                        <a:cs typeface="Times New Roman" panose="02020603050405020304" pitchFamily="18" charset="0"/>
                      </a:endParaRPr>
                    </a:p>
                  </a:txBody>
                  <a:tcPr/>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3,50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3,50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a:effectLst/>
                          <a:latin typeface="Times New Roman" panose="02020603050405020304" pitchFamily="18" charset="0"/>
                          <a:ea typeface="SimSun" panose="02010600030101010101" pitchFamily="2" charset="-122"/>
                          <a:cs typeface="Times New Roman" panose="02020603050405020304" pitchFamily="18" charset="0"/>
                        </a:rPr>
                        <a:t>3,50</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629480731"/>
                  </a:ext>
                </a:extLst>
              </a:tr>
              <a:tr h="794836">
                <a:tc>
                  <a:txBody>
                    <a:bodyPr/>
                    <a:lstStyle/>
                    <a:p>
                      <a:pPr algn="l"/>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2-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Định</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phí</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sản</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xuất</a:t>
                      </a:r>
                      <a:endParaRPr lang="en-US" sz="3600" dirty="0">
                        <a:latin typeface="Times New Roman" panose="02020603050405020304" pitchFamily="18" charset="0"/>
                        <a:cs typeface="Times New Roman" panose="02020603050405020304" pitchFamily="18" charset="0"/>
                      </a:endParaRPr>
                    </a:p>
                  </a:txBody>
                  <a:tcPr/>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10,00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6,67</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a:effectLst/>
                          <a:latin typeface="Times New Roman" panose="02020603050405020304" pitchFamily="18" charset="0"/>
                          <a:ea typeface="SimSun" panose="02010600030101010101" pitchFamily="2" charset="-122"/>
                          <a:cs typeface="Times New Roman" panose="02020603050405020304" pitchFamily="18" charset="0"/>
                        </a:rPr>
                        <a:t>5,00</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039930389"/>
                  </a:ext>
                </a:extLst>
              </a:tr>
              <a:tr h="794836">
                <a:tc>
                  <a:txBody>
                    <a:bodyPr/>
                    <a:lstStyle/>
                    <a:p>
                      <a:pPr algn="l"/>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3-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Biến</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phí</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bán</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hàng</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và</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quản</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lý</a:t>
                      </a:r>
                      <a:endParaRPr lang="en-US" sz="3600" dirty="0">
                        <a:latin typeface="Times New Roman" panose="02020603050405020304" pitchFamily="18" charset="0"/>
                        <a:cs typeface="Times New Roman" panose="02020603050405020304" pitchFamily="18" charset="0"/>
                      </a:endParaRPr>
                    </a:p>
                  </a:txBody>
                  <a:tcPr/>
                </a:tc>
                <a:tc>
                  <a:txBody>
                    <a:bodyPr/>
                    <a:lstStyle/>
                    <a:p>
                      <a:pPr algn="ctr">
                        <a:spcAft>
                          <a:spcPts val="0"/>
                        </a:spcAft>
                      </a:pPr>
                      <a:r>
                        <a:rPr lang="en-US" sz="3600" b="1">
                          <a:effectLst/>
                          <a:latin typeface="Times New Roman" panose="02020603050405020304" pitchFamily="18" charset="0"/>
                          <a:ea typeface="SimSun" panose="02010600030101010101" pitchFamily="2" charset="-122"/>
                          <a:cs typeface="Times New Roman" panose="02020603050405020304" pitchFamily="18" charset="0"/>
                        </a:rPr>
                        <a:t>0,20</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0,20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0,20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952881654"/>
                  </a:ext>
                </a:extLst>
              </a:tr>
              <a:tr h="794836">
                <a:tc>
                  <a:txBody>
                    <a:bodyPr/>
                    <a:lstStyle/>
                    <a:p>
                      <a:pPr algn="l"/>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4-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Định</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phí</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bán</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hàng</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và</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quản</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lý</a:t>
                      </a:r>
                      <a:endParaRPr lang="en-US" sz="3600" dirty="0">
                        <a:latin typeface="Times New Roman" panose="02020603050405020304" pitchFamily="18" charset="0"/>
                        <a:cs typeface="Times New Roman" panose="02020603050405020304" pitchFamily="18" charset="0"/>
                      </a:endParaRPr>
                    </a:p>
                  </a:txBody>
                  <a:tcPr/>
                </a:tc>
                <a:tc>
                  <a:txBody>
                    <a:bodyPr/>
                    <a:lstStyle/>
                    <a:p>
                      <a:pPr algn="ctr">
                        <a:spcAft>
                          <a:spcPts val="0"/>
                        </a:spcAft>
                      </a:pPr>
                      <a:r>
                        <a:rPr lang="en-US" sz="3600" b="1">
                          <a:effectLst/>
                          <a:latin typeface="Times New Roman" panose="02020603050405020304" pitchFamily="18" charset="0"/>
                          <a:ea typeface="SimSun" panose="02010600030101010101" pitchFamily="2" charset="-122"/>
                          <a:cs typeface="Times New Roman" panose="02020603050405020304" pitchFamily="18" charset="0"/>
                        </a:rPr>
                        <a:t>4,00</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2,66</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2,00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067998909"/>
                  </a:ext>
                </a:extLst>
              </a:tr>
              <a:tr h="794836">
                <a:tc>
                  <a:txBody>
                    <a:bodyPr/>
                    <a:lstStyle/>
                    <a:p>
                      <a:pPr algn="ctr"/>
                      <a:r>
                        <a:rPr lang="en-US" sz="3600" b="1" i="1" kern="1200" dirty="0" err="1" smtClean="0">
                          <a:solidFill>
                            <a:schemeClr val="tx1"/>
                          </a:solidFill>
                          <a:effectLst/>
                          <a:latin typeface="Times New Roman" panose="02020603050405020304" pitchFamily="18" charset="0"/>
                          <a:ea typeface="+mn-ea"/>
                          <a:cs typeface="Times New Roman" panose="02020603050405020304" pitchFamily="18" charset="0"/>
                        </a:rPr>
                        <a:t>Cộng</a:t>
                      </a:r>
                      <a:r>
                        <a:rPr lang="en-US" sz="3600" b="1" i="1" kern="1200" dirty="0" smtClean="0">
                          <a:solidFill>
                            <a:schemeClr val="tx1"/>
                          </a:solidFill>
                          <a:effectLst/>
                          <a:latin typeface="Times New Roman" panose="02020603050405020304" pitchFamily="18" charset="0"/>
                          <a:ea typeface="+mn-ea"/>
                          <a:cs typeface="Times New Roman" panose="02020603050405020304" pitchFamily="18" charset="0"/>
                        </a:rPr>
                        <a:t> chi </a:t>
                      </a:r>
                      <a:r>
                        <a:rPr lang="en-US" sz="3600" b="1" i="1" kern="1200" dirty="0" err="1" smtClean="0">
                          <a:solidFill>
                            <a:schemeClr val="tx1"/>
                          </a:solidFill>
                          <a:effectLst/>
                          <a:latin typeface="Times New Roman" panose="02020603050405020304" pitchFamily="18" charset="0"/>
                          <a:ea typeface="+mn-ea"/>
                          <a:cs typeface="Times New Roman" panose="02020603050405020304" pitchFamily="18" charset="0"/>
                        </a:rPr>
                        <a:t>phí</a:t>
                      </a:r>
                      <a:endParaRPr lang="en-US" sz="3600" dirty="0">
                        <a:latin typeface="Times New Roman" panose="02020603050405020304" pitchFamily="18" charset="0"/>
                        <a:cs typeface="Times New Roman" panose="02020603050405020304" pitchFamily="18" charset="0"/>
                      </a:endParaRPr>
                    </a:p>
                  </a:txBody>
                  <a:tcPr/>
                </a:tc>
                <a:tc>
                  <a:txBody>
                    <a:bodyPr/>
                    <a:lstStyle/>
                    <a:p>
                      <a:pPr algn="ctr">
                        <a:spcAft>
                          <a:spcPts val="0"/>
                        </a:spcAft>
                      </a:pPr>
                      <a:r>
                        <a:rPr lang="en-US" sz="3600" b="1" i="1" dirty="0">
                          <a:effectLst/>
                          <a:latin typeface="Times New Roman" panose="02020603050405020304" pitchFamily="18" charset="0"/>
                          <a:ea typeface="SimSun" panose="02010600030101010101" pitchFamily="2" charset="-122"/>
                          <a:cs typeface="Times New Roman" panose="02020603050405020304" pitchFamily="18" charset="0"/>
                        </a:rPr>
                        <a:t>17,70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i="1" dirty="0">
                          <a:effectLst/>
                          <a:latin typeface="Times New Roman" panose="02020603050405020304" pitchFamily="18" charset="0"/>
                          <a:ea typeface="SimSun" panose="02010600030101010101" pitchFamily="2" charset="-122"/>
                          <a:cs typeface="Times New Roman" panose="02020603050405020304" pitchFamily="18" charset="0"/>
                        </a:rPr>
                        <a:t>13,03</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endParaRPr lang="en-US" sz="36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939138508"/>
                  </a:ext>
                </a:extLst>
              </a:tr>
            </a:tbl>
          </a:graphicData>
        </a:graphic>
      </p:graphicFrame>
      <p:sp>
        <p:nvSpPr>
          <p:cNvPr id="6" name="Rectangle 5"/>
          <p:cNvSpPr/>
          <p:nvPr/>
        </p:nvSpPr>
        <p:spPr>
          <a:xfrm>
            <a:off x="152400" y="1550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tx1"/>
                </a:solidFill>
                <a:latin typeface="Arial" panose="020B0604020202020204" pitchFamily="34" charset="0"/>
                <a:cs typeface="Arial" panose="020B0604020202020204" pitchFamily="34" charset="0"/>
              </a:rPr>
              <a:t>Bài</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tập</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và</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phân</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lọai</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endParaRPr lang="en-US" sz="6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324857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84430661"/>
              </p:ext>
            </p:extLst>
          </p:nvPr>
        </p:nvGraphicFramePr>
        <p:xfrm>
          <a:off x="800100" y="3771900"/>
          <a:ext cx="16002000" cy="3974180"/>
        </p:xfrm>
        <a:graphic>
          <a:graphicData uri="http://schemas.openxmlformats.org/drawingml/2006/table">
            <a:tbl>
              <a:tblPr firstRow="1" bandRow="1">
                <a:tableStyleId>{5940675A-B579-460E-94D1-54222C63F5DA}</a:tableStyleId>
              </a:tblPr>
              <a:tblGrid>
                <a:gridCol w="6019801">
                  <a:extLst>
                    <a:ext uri="{9D8B030D-6E8A-4147-A177-3AD203B41FA5}">
                      <a16:colId xmlns:a16="http://schemas.microsoft.com/office/drawing/2014/main" val="517327787"/>
                    </a:ext>
                  </a:extLst>
                </a:gridCol>
                <a:gridCol w="1981199">
                  <a:extLst>
                    <a:ext uri="{9D8B030D-6E8A-4147-A177-3AD203B41FA5}">
                      <a16:colId xmlns:a16="http://schemas.microsoft.com/office/drawing/2014/main" val="519357404"/>
                    </a:ext>
                  </a:extLst>
                </a:gridCol>
                <a:gridCol w="4000500">
                  <a:extLst>
                    <a:ext uri="{9D8B030D-6E8A-4147-A177-3AD203B41FA5}">
                      <a16:colId xmlns:a16="http://schemas.microsoft.com/office/drawing/2014/main" val="2189572582"/>
                    </a:ext>
                  </a:extLst>
                </a:gridCol>
                <a:gridCol w="4000500">
                  <a:extLst>
                    <a:ext uri="{9D8B030D-6E8A-4147-A177-3AD203B41FA5}">
                      <a16:colId xmlns:a16="http://schemas.microsoft.com/office/drawing/2014/main" val="422855901"/>
                    </a:ext>
                  </a:extLst>
                </a:gridCol>
              </a:tblGrid>
              <a:tr h="794836">
                <a:tc rowSpan="2">
                  <a:txBody>
                    <a:bodyPr/>
                    <a:lstStyle/>
                    <a:p>
                      <a:pPr algn="ctr"/>
                      <a:r>
                        <a:rPr lang="en-US" sz="3600" dirty="0" err="1" smtClean="0">
                          <a:latin typeface="Times New Roman" panose="02020603050405020304" pitchFamily="18" charset="0"/>
                          <a:cs typeface="Times New Roman" panose="02020603050405020304" pitchFamily="18" charset="0"/>
                        </a:rPr>
                        <a:t>Chỉ</a:t>
                      </a:r>
                      <a:r>
                        <a:rPr lang="en-US" sz="3600" baseline="0" dirty="0" smtClean="0">
                          <a:latin typeface="Times New Roman" panose="02020603050405020304" pitchFamily="18" charset="0"/>
                          <a:cs typeface="Times New Roman" panose="02020603050405020304" pitchFamily="18" charset="0"/>
                        </a:rPr>
                        <a:t> </a:t>
                      </a:r>
                      <a:r>
                        <a:rPr lang="en-US" sz="3600" baseline="0" dirty="0" err="1" smtClean="0">
                          <a:latin typeface="Times New Roman" panose="02020603050405020304" pitchFamily="18" charset="0"/>
                          <a:cs typeface="Times New Roman" panose="02020603050405020304" pitchFamily="18" charset="0"/>
                        </a:rPr>
                        <a:t>tiêu</a:t>
                      </a:r>
                      <a:endParaRPr lang="en-US" sz="3600" dirty="0">
                        <a:latin typeface="Times New Roman" panose="02020603050405020304" pitchFamily="18" charset="0"/>
                        <a:cs typeface="Times New Roman" panose="02020603050405020304" pitchFamily="18" charset="0"/>
                      </a:endParaRPr>
                    </a:p>
                  </a:txBody>
                  <a:tcPr>
                    <a:solidFill>
                      <a:srgbClr val="92D050"/>
                    </a:solidFill>
                  </a:tcPr>
                </a:tc>
                <a:tc gridSpan="3">
                  <a:txBody>
                    <a:bodyPr/>
                    <a:lstStyle/>
                    <a:p>
                      <a:pPr algn="ct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Mức</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sản</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lượng</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SX (chai)</a:t>
                      </a:r>
                      <a:endParaRPr lang="en-US" sz="3600" dirty="0">
                        <a:latin typeface="Times New Roman" panose="02020603050405020304" pitchFamily="18" charset="0"/>
                        <a:cs typeface="Times New Roman" panose="02020603050405020304" pitchFamily="18" charset="0"/>
                      </a:endParaRPr>
                    </a:p>
                  </a:txBody>
                  <a:tcPr>
                    <a:solidFill>
                      <a:srgbClr val="92D050"/>
                    </a:solidFill>
                  </a:tcPr>
                </a:tc>
                <a:tc hMerge="1">
                  <a:txBody>
                    <a:bodyPr/>
                    <a:lstStyle/>
                    <a:p>
                      <a:pPr algn="ctr"/>
                      <a:endParaRPr lang="en-US" sz="2800" dirty="0">
                        <a:latin typeface="Times New Roman" panose="02020603050405020304" pitchFamily="18" charset="0"/>
                        <a:cs typeface="Times New Roman" panose="02020603050405020304" pitchFamily="18" charset="0"/>
                      </a:endParaRPr>
                    </a:p>
                  </a:txBody>
                  <a:tcPr/>
                </a:tc>
                <a:tc hMerge="1">
                  <a:txBody>
                    <a:bodyPr/>
                    <a:lstStyle/>
                    <a:p>
                      <a:pPr algn="ctr"/>
                      <a:endParaRPr lang="en-US"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489694256"/>
                  </a:ext>
                </a:extLst>
              </a:tr>
              <a:tr h="794836">
                <a:tc vMerge="1">
                  <a:txBody>
                    <a:bodyPr/>
                    <a:lstStyle/>
                    <a:p>
                      <a:pPr algn="ctr"/>
                      <a:endParaRPr lang="en-US" sz="2800" dirty="0">
                        <a:latin typeface="Times New Roman" panose="02020603050405020304" pitchFamily="18" charset="0"/>
                        <a:cs typeface="Times New Roman" panose="02020603050405020304" pitchFamily="18" charset="0"/>
                      </a:endParaRPr>
                    </a:p>
                  </a:txBody>
                  <a:tcPr/>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10.000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solidFill>
                      <a:srgbClr val="92D050"/>
                    </a:solidFill>
                  </a:tcPr>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15.000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solidFill>
                      <a:srgbClr val="92D050"/>
                    </a:solidFill>
                  </a:tcPr>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20.000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solidFill>
                      <a:srgbClr val="92D050"/>
                    </a:solidFill>
                  </a:tcPr>
                </a:tc>
                <a:extLst>
                  <a:ext uri="{0D108BD9-81ED-4DB2-BD59-A6C34878D82A}">
                    <a16:rowId xmlns:a16="http://schemas.microsoft.com/office/drawing/2014/main" val="4023371693"/>
                  </a:ext>
                </a:extLst>
              </a:tr>
              <a:tr h="794836">
                <a:tc>
                  <a:txBody>
                    <a:bodyPr/>
                    <a:lstStyle/>
                    <a:p>
                      <a:pPr algn="l"/>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1-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Doanh</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thu</a:t>
                      </a:r>
                      <a:endParaRPr lang="en-US" sz="3600" dirty="0">
                        <a:latin typeface="Times New Roman" panose="02020603050405020304" pitchFamily="18" charset="0"/>
                        <a:cs typeface="Times New Roman" panose="02020603050405020304" pitchFamily="18" charset="0"/>
                      </a:endParaRPr>
                    </a:p>
                  </a:txBody>
                  <a:tcPr/>
                </a:tc>
                <a:tc>
                  <a:txBody>
                    <a:bodyPr/>
                    <a:lstStyle/>
                    <a:p>
                      <a:pPr algn="ctr">
                        <a:spcAft>
                          <a:spcPts val="0"/>
                        </a:spcAft>
                      </a:pPr>
                      <a:r>
                        <a:rPr lang="en-US" sz="3600" b="1">
                          <a:effectLst/>
                          <a:latin typeface="Times New Roman" panose="02020603050405020304" pitchFamily="18" charset="0"/>
                          <a:ea typeface="SimSun" panose="02010600030101010101" pitchFamily="2" charset="-122"/>
                          <a:cs typeface="Times New Roman" panose="02020603050405020304" pitchFamily="18" charset="0"/>
                        </a:rPr>
                        <a:t>180.000</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225.000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a:effectLst/>
                          <a:latin typeface="Times New Roman" panose="02020603050405020304" pitchFamily="18" charset="0"/>
                          <a:ea typeface="SimSun" panose="02010600030101010101" pitchFamily="2" charset="-122"/>
                          <a:cs typeface="Times New Roman" panose="02020603050405020304" pitchFamily="18" charset="0"/>
                        </a:rPr>
                        <a:t>240.000</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629480731"/>
                  </a:ext>
                </a:extLst>
              </a:tr>
              <a:tr h="794836">
                <a:tc>
                  <a:txBody>
                    <a:bodyPr/>
                    <a:lstStyle/>
                    <a:p>
                      <a:pPr algn="l"/>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2- Chi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phí</a:t>
                      </a:r>
                      <a:endParaRPr lang="en-US" sz="3600" dirty="0">
                        <a:latin typeface="Times New Roman" panose="02020603050405020304" pitchFamily="18" charset="0"/>
                        <a:cs typeface="Times New Roman" panose="02020603050405020304" pitchFamily="18" charset="0"/>
                      </a:endParaRPr>
                    </a:p>
                  </a:txBody>
                  <a:tcPr/>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177.000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195.500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214.000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039930389"/>
                  </a:ext>
                </a:extLst>
              </a:tr>
              <a:tr h="794836">
                <a:tc>
                  <a:txBody>
                    <a:bodyPr/>
                    <a:lstStyle/>
                    <a:p>
                      <a:pPr algn="l"/>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3-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Lợi</a:t>
                      </a:r>
                      <a:r>
                        <a:rPr lang="en-US" sz="36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600" b="1" kern="1200" dirty="0" err="1" smtClean="0">
                          <a:solidFill>
                            <a:schemeClr val="tx1"/>
                          </a:solidFill>
                          <a:effectLst/>
                          <a:latin typeface="Times New Roman" panose="02020603050405020304" pitchFamily="18" charset="0"/>
                          <a:ea typeface="+mn-ea"/>
                          <a:cs typeface="Times New Roman" panose="02020603050405020304" pitchFamily="18" charset="0"/>
                        </a:rPr>
                        <a:t>nhuận</a:t>
                      </a:r>
                      <a:endParaRPr lang="en-US" sz="3600" dirty="0">
                        <a:latin typeface="Times New Roman" panose="02020603050405020304" pitchFamily="18" charset="0"/>
                        <a:cs typeface="Times New Roman" panose="02020603050405020304" pitchFamily="18" charset="0"/>
                      </a:endParaRPr>
                    </a:p>
                  </a:txBody>
                  <a:tcPr/>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3.000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tc>
                  <a:txBody>
                    <a:bodyPr/>
                    <a:lstStyle/>
                    <a:p>
                      <a:pPr algn="ctr">
                        <a:spcAft>
                          <a:spcPts val="0"/>
                        </a:spcAft>
                      </a:pPr>
                      <a:r>
                        <a:rPr lang="en-US" sz="3600" b="1" dirty="0">
                          <a:effectLst/>
                          <a:latin typeface="Times New Roman" panose="02020603050405020304" pitchFamily="18" charset="0"/>
                          <a:ea typeface="SimSun" panose="02010600030101010101" pitchFamily="2" charset="-122"/>
                          <a:cs typeface="Times New Roman" panose="02020603050405020304" pitchFamily="18" charset="0"/>
                        </a:rPr>
                        <a:t>26.000</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952881654"/>
                  </a:ext>
                </a:extLst>
              </a:tr>
            </a:tbl>
          </a:graphicData>
        </a:graphic>
      </p:graphicFrame>
      <p:sp>
        <p:nvSpPr>
          <p:cNvPr id="2" name="Rectangle 1"/>
          <p:cNvSpPr/>
          <p:nvPr/>
        </p:nvSpPr>
        <p:spPr>
          <a:xfrm>
            <a:off x="424453" y="2316728"/>
            <a:ext cx="5445401" cy="646331"/>
          </a:xfrm>
          <a:prstGeom prst="rect">
            <a:avLst/>
          </a:prstGeom>
        </p:spPr>
        <p:txBody>
          <a:bodyPr wrap="none">
            <a:spAutoFit/>
          </a:bodyPr>
          <a:lstStyle/>
          <a:p>
            <a:pPr algn="just">
              <a:spcAft>
                <a:spcPts val="0"/>
              </a:spcAft>
            </a:pPr>
            <a:r>
              <a:rPr lang="en-US" sz="3600" b="1" dirty="0">
                <a:latin typeface="Times New Roman" panose="02020603050405020304" pitchFamily="18" charset="0"/>
                <a:ea typeface="SimSun" panose="02010600030101010101" pitchFamily="2" charset="-122"/>
              </a:rPr>
              <a:t>b) </a:t>
            </a:r>
            <a:r>
              <a:rPr lang="en-US" sz="3600" b="1" dirty="0" err="1">
                <a:latin typeface="Times New Roman" panose="02020603050405020304" pitchFamily="18" charset="0"/>
                <a:ea typeface="SimSun" panose="02010600030101010101" pitchFamily="2" charset="-122"/>
              </a:rPr>
              <a:t>Tính</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lợi</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nhuận</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cao</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nhất</a:t>
            </a:r>
            <a:endParaRPr lang="en-US" sz="3600" b="1" dirty="0">
              <a:effectLst/>
              <a:latin typeface="Times New Roman" panose="02020603050405020304" pitchFamily="18" charset="0"/>
              <a:ea typeface="SimSun" panose="02010600030101010101" pitchFamily="2" charset="-122"/>
            </a:endParaRPr>
          </a:p>
        </p:txBody>
      </p:sp>
      <p:sp>
        <p:nvSpPr>
          <p:cNvPr id="7" name="Rectangle 6"/>
          <p:cNvSpPr/>
          <p:nvPr/>
        </p:nvSpPr>
        <p:spPr>
          <a:xfrm>
            <a:off x="152400" y="1550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tx1"/>
                </a:solidFill>
                <a:latin typeface="Arial" panose="020B0604020202020204" pitchFamily="34" charset="0"/>
                <a:cs typeface="Arial" panose="020B0604020202020204" pitchFamily="34" charset="0"/>
              </a:rPr>
              <a:t>Bài</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tập</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và</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phân</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lọai</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endParaRPr lang="en-US" sz="6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04991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sp>
        <p:nvSpPr>
          <p:cNvPr id="7" name="Rectangle 6"/>
          <p:cNvSpPr/>
          <p:nvPr/>
        </p:nvSpPr>
        <p:spPr>
          <a:xfrm>
            <a:off x="152400" y="1550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tx1"/>
                </a:solidFill>
                <a:latin typeface="Arial" panose="020B0604020202020204" pitchFamily="34" charset="0"/>
                <a:cs typeface="Arial" panose="020B0604020202020204" pitchFamily="34" charset="0"/>
              </a:rPr>
              <a:t>Bài</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tập</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và</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phân</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lọai</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endParaRPr lang="en-US" sz="6000" b="1" dirty="0">
              <a:solidFill>
                <a:schemeClr val="tx1"/>
              </a:solidFill>
              <a:latin typeface="Arial" panose="020B0604020202020204" pitchFamily="34" charset="0"/>
              <a:cs typeface="Arial" panose="020B0604020202020204" pitchFamily="34" charset="0"/>
            </a:endParaRPr>
          </a:p>
        </p:txBody>
      </p:sp>
      <p:sp>
        <p:nvSpPr>
          <p:cNvPr id="3" name="Rectangle 2"/>
          <p:cNvSpPr/>
          <p:nvPr/>
        </p:nvSpPr>
        <p:spPr>
          <a:xfrm>
            <a:off x="533400" y="1987356"/>
            <a:ext cx="17626629" cy="8299644"/>
          </a:xfrm>
          <a:prstGeom prst="rect">
            <a:avLst/>
          </a:prstGeom>
        </p:spPr>
        <p:txBody>
          <a:bodyPr wrap="square">
            <a:spAutoFit/>
          </a:bodyPr>
          <a:lstStyle/>
          <a:p>
            <a:pPr algn="just">
              <a:lnSpc>
                <a:spcPct val="150000"/>
              </a:lnSpc>
            </a:pPr>
            <a:r>
              <a:rPr lang="vi-VN" sz="3600" dirty="0">
                <a:solidFill>
                  <a:srgbClr val="000000"/>
                </a:solidFill>
                <a:latin typeface="ff1"/>
              </a:rPr>
              <a:t>Tại công ty XYZ tập hợp được các chi phí phát sinh liên quan đến sản phẩm </a:t>
            </a:r>
            <a:r>
              <a:rPr lang="vi-VN" sz="3600" dirty="0" smtClean="0">
                <a:solidFill>
                  <a:srgbClr val="000000"/>
                </a:solidFill>
                <a:latin typeface="ff1"/>
              </a:rPr>
              <a:t>A</a:t>
            </a:r>
            <a:r>
              <a:rPr lang="en-US" sz="3600" dirty="0" smtClean="0">
                <a:solidFill>
                  <a:srgbClr val="000000"/>
                </a:solidFill>
                <a:latin typeface="ff1"/>
              </a:rPr>
              <a:t> </a:t>
            </a:r>
            <a:r>
              <a:rPr lang="vi-VN" sz="3600" dirty="0" smtClean="0">
                <a:solidFill>
                  <a:srgbClr val="000000"/>
                </a:solidFill>
                <a:latin typeface="ff1"/>
              </a:rPr>
              <a:t>trong </a:t>
            </a:r>
            <a:r>
              <a:rPr lang="vi-VN" sz="3600" dirty="0">
                <a:solidFill>
                  <a:srgbClr val="000000"/>
                </a:solidFill>
                <a:latin typeface="ff1"/>
              </a:rPr>
              <a:t>một phân xưởng sản xuất 2 loại sản phẩm A và B trong tháng 3/N </a:t>
            </a:r>
            <a:r>
              <a:rPr lang="vi-VN" sz="3600" dirty="0" smtClean="0">
                <a:solidFill>
                  <a:srgbClr val="000000"/>
                </a:solidFill>
                <a:latin typeface="ff1"/>
              </a:rPr>
              <a:t>như</a:t>
            </a:r>
            <a:r>
              <a:rPr lang="en-US" sz="3600" dirty="0" smtClean="0">
                <a:solidFill>
                  <a:srgbClr val="000000"/>
                </a:solidFill>
                <a:latin typeface="ff1"/>
              </a:rPr>
              <a:t> </a:t>
            </a:r>
            <a:r>
              <a:rPr lang="vi-VN" sz="3600" dirty="0" smtClean="0">
                <a:solidFill>
                  <a:srgbClr val="000000"/>
                </a:solidFill>
                <a:latin typeface="ff1"/>
              </a:rPr>
              <a:t>sau</a:t>
            </a:r>
            <a:r>
              <a:rPr lang="vi-VN" sz="3600" dirty="0">
                <a:solidFill>
                  <a:srgbClr val="000000"/>
                </a:solidFill>
                <a:latin typeface="ff1"/>
              </a:rPr>
              <a:t>: chi phí nguyên vật liệu trực tiếp 150.000 đồng, chi phí nhân công trực </a:t>
            </a:r>
            <a:r>
              <a:rPr lang="vi-VN" sz="3600" dirty="0" smtClean="0">
                <a:solidFill>
                  <a:srgbClr val="000000"/>
                </a:solidFill>
                <a:latin typeface="ff1"/>
              </a:rPr>
              <a:t>tiếp</a:t>
            </a:r>
            <a:r>
              <a:rPr lang="en-US" sz="3600" dirty="0" smtClean="0">
                <a:solidFill>
                  <a:srgbClr val="000000"/>
                </a:solidFill>
                <a:latin typeface="ff1"/>
              </a:rPr>
              <a:t> </a:t>
            </a:r>
            <a:r>
              <a:rPr lang="vi-VN" sz="3600" dirty="0" smtClean="0">
                <a:solidFill>
                  <a:srgbClr val="000000"/>
                </a:solidFill>
                <a:latin typeface="ff1"/>
              </a:rPr>
              <a:t>85.000 </a:t>
            </a:r>
            <a:r>
              <a:rPr lang="vi-VN" sz="3600" dirty="0">
                <a:solidFill>
                  <a:srgbClr val="000000"/>
                </a:solidFill>
                <a:latin typeface="ff1"/>
              </a:rPr>
              <a:t>đồng, chi phí sản xuất chung phân bổ cho sản phẩm A là 170.000 </a:t>
            </a:r>
            <a:r>
              <a:rPr lang="vi-VN" sz="3600" dirty="0" smtClean="0">
                <a:solidFill>
                  <a:srgbClr val="000000"/>
                </a:solidFill>
                <a:latin typeface="ff1"/>
              </a:rPr>
              <a:t>đồng,</a:t>
            </a:r>
            <a:r>
              <a:rPr lang="en-US" sz="3600" dirty="0" smtClean="0">
                <a:solidFill>
                  <a:srgbClr val="000000"/>
                </a:solidFill>
                <a:latin typeface="ff1"/>
              </a:rPr>
              <a:t> </a:t>
            </a:r>
            <a:r>
              <a:rPr lang="vi-VN" sz="3600" dirty="0" smtClean="0">
                <a:solidFill>
                  <a:srgbClr val="000000"/>
                </a:solidFill>
                <a:latin typeface="ff1"/>
              </a:rPr>
              <a:t>chi </a:t>
            </a:r>
            <a:r>
              <a:rPr lang="vi-VN" sz="3600" dirty="0">
                <a:solidFill>
                  <a:srgbClr val="000000"/>
                </a:solidFill>
                <a:latin typeface="ff1"/>
              </a:rPr>
              <a:t>phí bán hàng và quản lý doanh nghiệp phân bổ cho sản phẩm A là </a:t>
            </a:r>
            <a:r>
              <a:rPr lang="vi-VN" sz="3600" dirty="0" smtClean="0">
                <a:solidFill>
                  <a:srgbClr val="000000"/>
                </a:solidFill>
                <a:latin typeface="ff1"/>
              </a:rPr>
              <a:t>55.000</a:t>
            </a:r>
            <a:r>
              <a:rPr lang="en-US" sz="3600" dirty="0" smtClean="0">
                <a:solidFill>
                  <a:srgbClr val="000000"/>
                </a:solidFill>
                <a:latin typeface="ff1"/>
              </a:rPr>
              <a:t> </a:t>
            </a:r>
            <a:r>
              <a:rPr lang="vi-VN" sz="3600" dirty="0" smtClean="0">
                <a:solidFill>
                  <a:srgbClr val="000000"/>
                </a:solidFill>
                <a:latin typeface="ff1"/>
              </a:rPr>
              <a:t>đồng</a:t>
            </a:r>
            <a:r>
              <a:rPr lang="vi-VN" sz="3600" dirty="0">
                <a:solidFill>
                  <a:srgbClr val="000000"/>
                </a:solidFill>
                <a:latin typeface="ff1"/>
              </a:rPr>
              <a:t>. Xác định chi phí sản phẩm của sản phẩm A: (đồng)</a:t>
            </a:r>
          </a:p>
          <a:p>
            <a:pPr algn="just">
              <a:lnSpc>
                <a:spcPct val="150000"/>
              </a:lnSpc>
            </a:pPr>
            <a:r>
              <a:rPr lang="vi-VN" sz="3600" dirty="0">
                <a:solidFill>
                  <a:srgbClr val="000000"/>
                </a:solidFill>
                <a:latin typeface="ff2"/>
              </a:rPr>
              <a:t>a. 235.000 </a:t>
            </a:r>
          </a:p>
          <a:p>
            <a:pPr algn="just">
              <a:lnSpc>
                <a:spcPct val="150000"/>
              </a:lnSpc>
            </a:pPr>
            <a:r>
              <a:rPr lang="vi-VN" sz="3600" dirty="0">
                <a:solidFill>
                  <a:srgbClr val="000000"/>
                </a:solidFill>
                <a:latin typeface="ff2"/>
              </a:rPr>
              <a:t>b. 225.000</a:t>
            </a:r>
          </a:p>
          <a:p>
            <a:pPr algn="just">
              <a:lnSpc>
                <a:spcPct val="150000"/>
              </a:lnSpc>
            </a:pPr>
            <a:r>
              <a:rPr lang="vi-VN" sz="3600" dirty="0">
                <a:solidFill>
                  <a:srgbClr val="000000"/>
                </a:solidFill>
                <a:latin typeface="ff2"/>
              </a:rPr>
              <a:t>c. </a:t>
            </a:r>
            <a:r>
              <a:rPr lang="vi-VN" sz="3600" dirty="0">
                <a:latin typeface="ff2"/>
              </a:rPr>
              <a:t>405.000</a:t>
            </a:r>
          </a:p>
          <a:p>
            <a:pPr algn="just">
              <a:lnSpc>
                <a:spcPct val="150000"/>
              </a:lnSpc>
            </a:pPr>
            <a:r>
              <a:rPr lang="vi-VN" sz="3600" dirty="0">
                <a:solidFill>
                  <a:srgbClr val="000000"/>
                </a:solidFill>
                <a:latin typeface="ff2"/>
              </a:rPr>
              <a:t>d. Tất cả các câu trên đều sai</a:t>
            </a:r>
            <a:endParaRPr lang="vi-VN" sz="3600" b="0" i="0" dirty="0">
              <a:solidFill>
                <a:srgbClr val="000000"/>
              </a:solidFill>
              <a:effectLst/>
              <a:latin typeface="ff2"/>
            </a:endParaRPr>
          </a:p>
        </p:txBody>
      </p:sp>
    </p:spTree>
    <p:extLst>
      <p:ext uri="{BB962C8B-B14F-4D97-AF65-F5344CB8AC3E}">
        <p14:creationId xmlns:p14="http://schemas.microsoft.com/office/powerpoint/2010/main" val="11064863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sp>
        <p:nvSpPr>
          <p:cNvPr id="7" name="Rectangle 6"/>
          <p:cNvSpPr/>
          <p:nvPr/>
        </p:nvSpPr>
        <p:spPr>
          <a:xfrm>
            <a:off x="152400" y="1550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tx1"/>
                </a:solidFill>
                <a:latin typeface="Arial" panose="020B0604020202020204" pitchFamily="34" charset="0"/>
                <a:cs typeface="Arial" panose="020B0604020202020204" pitchFamily="34" charset="0"/>
              </a:rPr>
              <a:t>Bài</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tập</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và</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phân</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lọai</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endParaRPr lang="en-US" sz="6000" b="1" dirty="0">
              <a:solidFill>
                <a:schemeClr val="tx1"/>
              </a:solidFill>
              <a:latin typeface="Arial" panose="020B0604020202020204" pitchFamily="34" charset="0"/>
              <a:cs typeface="Arial" panose="020B0604020202020204" pitchFamily="34" charset="0"/>
            </a:endParaRPr>
          </a:p>
        </p:txBody>
      </p:sp>
      <p:sp>
        <p:nvSpPr>
          <p:cNvPr id="2" name="Rectangle 1"/>
          <p:cNvSpPr/>
          <p:nvPr/>
        </p:nvSpPr>
        <p:spPr>
          <a:xfrm>
            <a:off x="609600" y="2095500"/>
            <a:ext cx="16992600" cy="7571303"/>
          </a:xfrm>
          <a:prstGeom prst="rect">
            <a:avLst/>
          </a:prstGeom>
        </p:spPr>
        <p:txBody>
          <a:bodyPr wrap="square">
            <a:spAutoFit/>
          </a:bodyPr>
          <a:lstStyle/>
          <a:p>
            <a:pPr>
              <a:lnSpc>
                <a:spcPct val="150000"/>
              </a:lnSpc>
            </a:pPr>
            <a:r>
              <a:rPr lang="vi-VN" sz="3600" dirty="0">
                <a:solidFill>
                  <a:srgbClr val="000000"/>
                </a:solidFill>
                <a:latin typeface="ff1"/>
              </a:rPr>
              <a:t>Công ty A có số liệu về chi phí như sau: giá thành sản xuất 1.500đ/sp (trong </a:t>
            </a:r>
            <a:r>
              <a:rPr lang="vi-VN" sz="3600" dirty="0" smtClean="0">
                <a:solidFill>
                  <a:srgbClr val="000000"/>
                </a:solidFill>
                <a:latin typeface="ff1"/>
              </a:rPr>
              <a:t>đó</a:t>
            </a:r>
            <a:r>
              <a:rPr lang="en-US" sz="3600" dirty="0" smtClean="0">
                <a:solidFill>
                  <a:srgbClr val="000000"/>
                </a:solidFill>
                <a:latin typeface="ff1"/>
              </a:rPr>
              <a:t> </a:t>
            </a:r>
            <a:r>
              <a:rPr lang="vi-VN" sz="3600" dirty="0" smtClean="0">
                <a:solidFill>
                  <a:srgbClr val="000000"/>
                </a:solidFill>
                <a:latin typeface="ff1"/>
              </a:rPr>
              <a:t>biến </a:t>
            </a:r>
            <a:r>
              <a:rPr lang="vi-VN" sz="3600" dirty="0">
                <a:solidFill>
                  <a:srgbClr val="000000"/>
                </a:solidFill>
                <a:latin typeface="ff1"/>
              </a:rPr>
              <a:t>phí sản xuất 1.100đ/sp); chi phí bán hàng và quản lý doanh </a:t>
            </a:r>
            <a:r>
              <a:rPr lang="vi-VN" sz="3600" dirty="0" smtClean="0">
                <a:solidFill>
                  <a:srgbClr val="000000"/>
                </a:solidFill>
                <a:latin typeface="ff1"/>
              </a:rPr>
              <a:t>nghiệp</a:t>
            </a:r>
            <a:r>
              <a:rPr lang="en-US" sz="3600" dirty="0" smtClean="0">
                <a:solidFill>
                  <a:srgbClr val="000000"/>
                </a:solidFill>
                <a:latin typeface="ff1"/>
              </a:rPr>
              <a:t> </a:t>
            </a:r>
            <a:r>
              <a:rPr lang="vi-VN" sz="3600" dirty="0" smtClean="0">
                <a:solidFill>
                  <a:srgbClr val="000000"/>
                </a:solidFill>
                <a:latin typeface="ff1"/>
              </a:rPr>
              <a:t>500đ/sp </a:t>
            </a:r>
            <a:r>
              <a:rPr lang="vi-VN" sz="3600" dirty="0">
                <a:solidFill>
                  <a:srgbClr val="000000"/>
                </a:solidFill>
                <a:latin typeface="ff1"/>
              </a:rPr>
              <a:t>(trong đó biến phí 200đ/sp). Trong kỳ doanh nghiệp sản xuất </a:t>
            </a:r>
            <a:r>
              <a:rPr lang="vi-VN" sz="3600" dirty="0" smtClean="0">
                <a:solidFill>
                  <a:srgbClr val="000000"/>
                </a:solidFill>
                <a:latin typeface="ff1"/>
              </a:rPr>
              <a:t>được</a:t>
            </a:r>
            <a:r>
              <a:rPr lang="en-US" sz="3600" dirty="0" smtClean="0">
                <a:solidFill>
                  <a:srgbClr val="000000"/>
                </a:solidFill>
                <a:latin typeface="ff1"/>
              </a:rPr>
              <a:t> </a:t>
            </a:r>
            <a:r>
              <a:rPr lang="vi-VN" sz="3600" dirty="0" smtClean="0">
                <a:solidFill>
                  <a:srgbClr val="000000"/>
                </a:solidFill>
                <a:latin typeface="ff1"/>
              </a:rPr>
              <a:t>10.000 </a:t>
            </a:r>
            <a:r>
              <a:rPr lang="vi-VN" sz="3600" dirty="0">
                <a:solidFill>
                  <a:srgbClr val="000000"/>
                </a:solidFill>
                <a:latin typeface="ff1"/>
              </a:rPr>
              <a:t>sản phẩm và tiêu thụ được 8.000 sản phẩm. Định phí sản xuất </a:t>
            </a:r>
            <a:r>
              <a:rPr lang="vi-VN" sz="3600" dirty="0" smtClean="0">
                <a:solidFill>
                  <a:srgbClr val="000000"/>
                </a:solidFill>
                <a:latin typeface="ff1"/>
              </a:rPr>
              <a:t>kinh</a:t>
            </a:r>
            <a:r>
              <a:rPr lang="en-US" sz="3600" dirty="0" smtClean="0">
                <a:solidFill>
                  <a:srgbClr val="000000"/>
                </a:solidFill>
                <a:latin typeface="ff1"/>
              </a:rPr>
              <a:t> </a:t>
            </a:r>
            <a:r>
              <a:rPr lang="vi-VN" sz="3600" dirty="0" smtClean="0">
                <a:solidFill>
                  <a:srgbClr val="000000"/>
                </a:solidFill>
                <a:latin typeface="ff1"/>
              </a:rPr>
              <a:t>doanh </a:t>
            </a:r>
            <a:r>
              <a:rPr lang="vi-VN" sz="3600" dirty="0">
                <a:solidFill>
                  <a:srgbClr val="000000"/>
                </a:solidFill>
                <a:latin typeface="ff1"/>
              </a:rPr>
              <a:t>trong kỳ: (đồng)</a:t>
            </a:r>
          </a:p>
          <a:p>
            <a:pPr>
              <a:lnSpc>
                <a:spcPct val="150000"/>
              </a:lnSpc>
            </a:pPr>
            <a:r>
              <a:rPr lang="vi-VN" sz="3600" dirty="0">
                <a:latin typeface="ff2"/>
              </a:rPr>
              <a:t>a. 7.000.000</a:t>
            </a:r>
          </a:p>
          <a:p>
            <a:pPr>
              <a:lnSpc>
                <a:spcPct val="150000"/>
              </a:lnSpc>
            </a:pPr>
            <a:r>
              <a:rPr lang="vi-VN" sz="3600" dirty="0">
                <a:solidFill>
                  <a:srgbClr val="000000"/>
                </a:solidFill>
                <a:latin typeface="ff2"/>
              </a:rPr>
              <a:t>b. 5.600.000</a:t>
            </a:r>
          </a:p>
          <a:p>
            <a:pPr>
              <a:lnSpc>
                <a:spcPct val="150000"/>
              </a:lnSpc>
            </a:pPr>
            <a:r>
              <a:rPr lang="vi-VN" sz="3600" dirty="0">
                <a:solidFill>
                  <a:srgbClr val="000000"/>
                </a:solidFill>
                <a:latin typeface="ff2"/>
              </a:rPr>
              <a:t>c. 9.000.000</a:t>
            </a:r>
          </a:p>
          <a:p>
            <a:pPr>
              <a:lnSpc>
                <a:spcPct val="150000"/>
              </a:lnSpc>
            </a:pPr>
            <a:r>
              <a:rPr lang="vi-VN" sz="3600" dirty="0">
                <a:solidFill>
                  <a:srgbClr val="000000"/>
                </a:solidFill>
                <a:latin typeface="ff2"/>
              </a:rPr>
              <a:t>d. Tất cả các câu trên đều sai.</a:t>
            </a:r>
            <a:endParaRPr lang="vi-VN" sz="3600" b="0" i="0" dirty="0">
              <a:solidFill>
                <a:srgbClr val="000000"/>
              </a:solidFill>
              <a:effectLst/>
              <a:latin typeface="ff2"/>
            </a:endParaRPr>
          </a:p>
        </p:txBody>
      </p:sp>
    </p:spTree>
    <p:extLst>
      <p:ext uri="{BB962C8B-B14F-4D97-AF65-F5344CB8AC3E}">
        <p14:creationId xmlns:p14="http://schemas.microsoft.com/office/powerpoint/2010/main" val="24795206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sp>
        <p:nvSpPr>
          <p:cNvPr id="7" name="Rectangle 6"/>
          <p:cNvSpPr/>
          <p:nvPr/>
        </p:nvSpPr>
        <p:spPr>
          <a:xfrm>
            <a:off x="152400" y="1550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tx1"/>
                </a:solidFill>
                <a:latin typeface="Arial" panose="020B0604020202020204" pitchFamily="34" charset="0"/>
                <a:cs typeface="Arial" panose="020B0604020202020204" pitchFamily="34" charset="0"/>
              </a:rPr>
              <a:t>Bài</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tập</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và</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phân</a:t>
            </a:r>
            <a:r>
              <a:rPr lang="en-US" sz="6000" b="1" dirty="0" smtClean="0">
                <a:solidFill>
                  <a:schemeClr val="tx1"/>
                </a:solidFill>
                <a:latin typeface="Arial" panose="020B0604020202020204" pitchFamily="34" charset="0"/>
                <a:cs typeface="Arial" panose="020B0604020202020204" pitchFamily="34" charset="0"/>
              </a:rPr>
              <a:t> </a:t>
            </a:r>
            <a:r>
              <a:rPr lang="en-US" sz="6000" b="1" dirty="0" err="1" smtClean="0">
                <a:solidFill>
                  <a:schemeClr val="tx1"/>
                </a:solidFill>
                <a:latin typeface="Arial" panose="020B0604020202020204" pitchFamily="34" charset="0"/>
                <a:cs typeface="Arial" panose="020B0604020202020204" pitchFamily="34" charset="0"/>
              </a:rPr>
              <a:t>lọai</a:t>
            </a:r>
            <a:r>
              <a:rPr lang="en-US" sz="6000" b="1" dirty="0" smtClean="0">
                <a:solidFill>
                  <a:schemeClr val="tx1"/>
                </a:solidFill>
                <a:latin typeface="Arial" panose="020B0604020202020204" pitchFamily="34" charset="0"/>
                <a:cs typeface="Arial" panose="020B0604020202020204" pitchFamily="34" charset="0"/>
              </a:rPr>
              <a:t> chi </a:t>
            </a:r>
            <a:r>
              <a:rPr lang="en-US" sz="6000" b="1" dirty="0" err="1" smtClean="0">
                <a:solidFill>
                  <a:schemeClr val="tx1"/>
                </a:solidFill>
                <a:latin typeface="Arial" panose="020B0604020202020204" pitchFamily="34" charset="0"/>
                <a:cs typeface="Arial" panose="020B0604020202020204" pitchFamily="34" charset="0"/>
              </a:rPr>
              <a:t>phí</a:t>
            </a:r>
            <a:endParaRPr lang="en-US" sz="6000" b="1" dirty="0">
              <a:solidFill>
                <a:schemeClr val="tx1"/>
              </a:solidFill>
              <a:latin typeface="Arial" panose="020B0604020202020204" pitchFamily="34" charset="0"/>
              <a:cs typeface="Arial" panose="020B0604020202020204" pitchFamily="34" charset="0"/>
            </a:endParaRPr>
          </a:p>
        </p:txBody>
      </p:sp>
      <p:sp>
        <p:nvSpPr>
          <p:cNvPr id="2" name="Rectangle 1"/>
          <p:cNvSpPr/>
          <p:nvPr/>
        </p:nvSpPr>
        <p:spPr>
          <a:xfrm>
            <a:off x="762000" y="2171700"/>
            <a:ext cx="16687800" cy="7571303"/>
          </a:xfrm>
          <a:prstGeom prst="rect">
            <a:avLst/>
          </a:prstGeom>
        </p:spPr>
        <p:txBody>
          <a:bodyPr wrap="square">
            <a:spAutoFit/>
          </a:bodyPr>
          <a:lstStyle/>
          <a:p>
            <a:pPr algn="just">
              <a:lnSpc>
                <a:spcPct val="150000"/>
              </a:lnSpc>
            </a:pPr>
            <a:r>
              <a:rPr lang="vi-VN" sz="3600" dirty="0">
                <a:solidFill>
                  <a:srgbClr val="000000"/>
                </a:solidFill>
                <a:latin typeface="ff1"/>
              </a:rPr>
              <a:t>Công ty A có số liệu về chi phí như sau: giá thành sản xuất 1.500đ/sp (trong </a:t>
            </a:r>
            <a:r>
              <a:rPr lang="vi-VN" sz="3600" dirty="0" smtClean="0">
                <a:solidFill>
                  <a:srgbClr val="000000"/>
                </a:solidFill>
                <a:latin typeface="ff1"/>
              </a:rPr>
              <a:t>đó</a:t>
            </a:r>
            <a:r>
              <a:rPr lang="en-US" sz="3600" dirty="0" smtClean="0">
                <a:solidFill>
                  <a:srgbClr val="000000"/>
                </a:solidFill>
                <a:latin typeface="ff1"/>
              </a:rPr>
              <a:t> </a:t>
            </a:r>
            <a:r>
              <a:rPr lang="vi-VN" sz="3600" dirty="0" smtClean="0">
                <a:solidFill>
                  <a:srgbClr val="000000"/>
                </a:solidFill>
                <a:latin typeface="ff1"/>
              </a:rPr>
              <a:t>biến </a:t>
            </a:r>
            <a:r>
              <a:rPr lang="vi-VN" sz="3600" dirty="0">
                <a:solidFill>
                  <a:srgbClr val="000000"/>
                </a:solidFill>
                <a:latin typeface="ff1"/>
              </a:rPr>
              <a:t>phí sản xuất 1.100đ/sp); chi phí bán hàng và quản lý doanh nghiệp</a:t>
            </a:r>
          </a:p>
          <a:p>
            <a:pPr algn="just">
              <a:lnSpc>
                <a:spcPct val="150000"/>
              </a:lnSpc>
            </a:pPr>
            <a:r>
              <a:rPr lang="vi-VN" sz="3600" dirty="0">
                <a:solidFill>
                  <a:srgbClr val="000000"/>
                </a:solidFill>
                <a:latin typeface="ff1"/>
              </a:rPr>
              <a:t>500đ/sp (trong đó biến phí 200đ/sp). Trong kỳ doanh nghiệp sản xuất </a:t>
            </a:r>
            <a:r>
              <a:rPr lang="vi-VN" sz="3600" dirty="0" smtClean="0">
                <a:solidFill>
                  <a:srgbClr val="000000"/>
                </a:solidFill>
                <a:latin typeface="ff1"/>
              </a:rPr>
              <a:t>được</a:t>
            </a:r>
            <a:r>
              <a:rPr lang="en-US" sz="3600" dirty="0" smtClean="0">
                <a:solidFill>
                  <a:srgbClr val="000000"/>
                </a:solidFill>
                <a:latin typeface="ff1"/>
              </a:rPr>
              <a:t> </a:t>
            </a:r>
            <a:r>
              <a:rPr lang="vi-VN" sz="3600" dirty="0" smtClean="0">
                <a:solidFill>
                  <a:srgbClr val="000000"/>
                </a:solidFill>
                <a:latin typeface="ff1"/>
              </a:rPr>
              <a:t>10.000 </a:t>
            </a:r>
            <a:r>
              <a:rPr lang="vi-VN" sz="3600" dirty="0">
                <a:solidFill>
                  <a:srgbClr val="000000"/>
                </a:solidFill>
                <a:latin typeface="ff1"/>
              </a:rPr>
              <a:t>sản phẩm và tiêu thụ được 8.000 sản phẩm. Tổng biến phí sản xuất kinh</a:t>
            </a:r>
          </a:p>
          <a:p>
            <a:pPr algn="just">
              <a:lnSpc>
                <a:spcPct val="150000"/>
              </a:lnSpc>
            </a:pPr>
            <a:r>
              <a:rPr lang="vi-VN" sz="3600" dirty="0">
                <a:solidFill>
                  <a:srgbClr val="000000"/>
                </a:solidFill>
                <a:latin typeface="ff1"/>
              </a:rPr>
              <a:t>doanh trong kỳ: (đồng).</a:t>
            </a:r>
          </a:p>
          <a:p>
            <a:pPr algn="just">
              <a:lnSpc>
                <a:spcPct val="150000"/>
              </a:lnSpc>
            </a:pPr>
            <a:r>
              <a:rPr lang="vi-VN" sz="3600" dirty="0">
                <a:solidFill>
                  <a:srgbClr val="000000"/>
                </a:solidFill>
                <a:latin typeface="ff2"/>
              </a:rPr>
              <a:t>a. 10.400.000</a:t>
            </a:r>
          </a:p>
          <a:p>
            <a:pPr algn="just">
              <a:lnSpc>
                <a:spcPct val="150000"/>
              </a:lnSpc>
            </a:pPr>
            <a:r>
              <a:rPr lang="vi-VN" sz="3600" dirty="0">
                <a:solidFill>
                  <a:srgbClr val="000000"/>
                </a:solidFill>
                <a:latin typeface="ff2"/>
              </a:rPr>
              <a:t>b. 16.000.000</a:t>
            </a:r>
          </a:p>
          <a:p>
            <a:pPr algn="just">
              <a:lnSpc>
                <a:spcPct val="150000"/>
              </a:lnSpc>
            </a:pPr>
            <a:r>
              <a:rPr lang="vi-VN" sz="3600" dirty="0">
                <a:latin typeface="ff2"/>
              </a:rPr>
              <a:t>c. 13.000.000</a:t>
            </a:r>
          </a:p>
          <a:p>
            <a:pPr algn="just">
              <a:lnSpc>
                <a:spcPct val="150000"/>
              </a:lnSpc>
            </a:pPr>
            <a:r>
              <a:rPr lang="vi-VN" sz="3600" dirty="0">
                <a:solidFill>
                  <a:srgbClr val="000000"/>
                </a:solidFill>
                <a:latin typeface="ff2"/>
              </a:rPr>
              <a:t>d. Tất cả các câu trên đều sai</a:t>
            </a:r>
            <a:endParaRPr lang="vi-VN" sz="3600" b="0" i="0" dirty="0">
              <a:solidFill>
                <a:srgbClr val="000000"/>
              </a:solidFill>
              <a:effectLst/>
              <a:latin typeface="ff2"/>
            </a:endParaRPr>
          </a:p>
        </p:txBody>
      </p:sp>
    </p:spTree>
    <p:extLst>
      <p:ext uri="{BB962C8B-B14F-4D97-AF65-F5344CB8AC3E}">
        <p14:creationId xmlns:p14="http://schemas.microsoft.com/office/powerpoint/2010/main" val="15355763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575" y="160338"/>
            <a:ext cx="4264025" cy="4264025"/>
          </a:xfrm>
          <a:prstGeom prst="rect">
            <a:avLst/>
          </a:prstGeom>
        </p:spPr>
      </p:pic>
      <p:sp>
        <p:nvSpPr>
          <p:cNvPr id="3" name="AutoShape 2" descr="Những mẫu thư ngỏ cảm ơn nhà tài trợ trang trọng nhấ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3"/>
          <a:stretch>
            <a:fillRect/>
          </a:stretch>
        </p:blipFill>
        <p:spPr>
          <a:xfrm>
            <a:off x="4648200" y="3086099"/>
            <a:ext cx="10439400" cy="7118265"/>
          </a:xfrm>
          <a:prstGeom prst="rect">
            <a:avLst/>
          </a:prstGeom>
        </p:spPr>
      </p:pic>
    </p:spTree>
    <p:extLst>
      <p:ext uri="{BB962C8B-B14F-4D97-AF65-F5344CB8AC3E}">
        <p14:creationId xmlns:p14="http://schemas.microsoft.com/office/powerpoint/2010/main" val="185752230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598</TotalTime>
  <Words>1760</Words>
  <Application>Microsoft Office PowerPoint</Application>
  <PresentationFormat>Custom</PresentationFormat>
  <Paragraphs>191</Paragraphs>
  <Slides>21</Slides>
  <Notes>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21</vt:i4>
      </vt:variant>
    </vt:vector>
  </HeadingPairs>
  <TitlesOfParts>
    <vt:vector size="37" baseType="lpstr">
      <vt:lpstr>ff4</vt:lpstr>
      <vt:lpstr>SimSun</vt:lpstr>
      <vt:lpstr>ff5</vt:lpstr>
      <vt:lpstr>ff8</vt:lpstr>
      <vt:lpstr>ff2</vt:lpstr>
      <vt:lpstr>Public Sans</vt:lpstr>
      <vt:lpstr>ff9</vt:lpstr>
      <vt:lpstr>SimSun</vt:lpstr>
      <vt:lpstr>ff1</vt:lpstr>
      <vt:lpstr>Calibri</vt:lpstr>
      <vt:lpstr>ff7</vt:lpstr>
      <vt:lpstr>Arial</vt:lpstr>
      <vt:lpstr>Times New Roman</vt:lpstr>
      <vt:lpstr>ff3</vt:lpstr>
      <vt:lpstr>ffa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 và Vàng Chuyên nghiệp Màu chuyển tiếp Ứng dụng Thể dục cho Thú cưng Bản thuyết trình Lên ý tưởng</dc:title>
  <dc:creator>Nhi</dc:creator>
  <cp:lastModifiedBy>nhile</cp:lastModifiedBy>
  <cp:revision>78</cp:revision>
  <dcterms:created xsi:type="dcterms:W3CDTF">2006-08-16T00:00:00Z</dcterms:created>
  <dcterms:modified xsi:type="dcterms:W3CDTF">2023-10-26T04:41:40Z</dcterms:modified>
  <dc:identifier>DAFwu5SZzA4</dc:identifier>
</cp:coreProperties>
</file>