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69" r:id="rId4"/>
    <p:sldId id="270" r:id="rId5"/>
    <p:sldId id="259" r:id="rId6"/>
    <p:sldId id="271" r:id="rId7"/>
    <p:sldId id="272" r:id="rId8"/>
    <p:sldId id="273" r:id="rId9"/>
    <p:sldId id="274" r:id="rId10"/>
    <p:sldId id="275" r:id="rId11"/>
    <p:sldId id="276" r:id="rId12"/>
    <p:sldId id="286" r:id="rId13"/>
    <p:sldId id="287" r:id="rId14"/>
    <p:sldId id="285" r:id="rId15"/>
    <p:sldId id="277" r:id="rId16"/>
    <p:sldId id="278" r:id="rId17"/>
    <p:sldId id="279" r:id="rId18"/>
    <p:sldId id="280" r:id="rId19"/>
    <p:sldId id="281" r:id="rId20"/>
    <p:sldId id="282" r:id="rId21"/>
    <p:sldId id="268" r:id="rId22"/>
  </p:sldIdLst>
  <p:sldSz cx="18288000" cy="10287000"/>
  <p:notesSz cx="6858000" cy="9144000"/>
  <p:embeddedFontLst>
    <p:embeddedFont>
      <p:font typeface="Calibri" panose="020F0502020204030204" pitchFamily="34" charset="0"/>
      <p:regular r:id="rId23"/>
      <p:bold r:id="rId24"/>
      <p:italic r:id="rId25"/>
      <p:boldItalic r:id="rId26"/>
    </p:embeddedFont>
    <p:embeddedFont>
      <p:font typeface="Public Sans" panose="020B0604020202020204" charset="0"/>
      <p:regular r:id="rId27"/>
    </p:embeddedFont>
    <p:embeddedFont>
      <p:font typeface="SimSun" panose="02010600030101010101" pitchFamily="2" charset="-122"/>
      <p:regular r:id="rId28"/>
    </p:embeddedFont>
    <p:embeddedFont>
      <p:font typeface="SimSun" panose="02010600030101010101" pitchFamily="2" charset="-122"/>
      <p:regular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9052"/>
    <a:srgbClr val="F29B4C"/>
    <a:srgbClr val="ED8551"/>
    <a:srgbClr val="F2834C"/>
    <a:srgbClr val="ED7651"/>
    <a:srgbClr val="FF3300"/>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42" d="100"/>
          <a:sy n="42" d="100"/>
        </p:scale>
        <p:origin x="780"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5.fntdata"/><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909504C-66B2-4C6A-9626-3BCAECEBA22F}" type="doc">
      <dgm:prSet loTypeId="urn:microsoft.com/office/officeart/2005/8/layout/chevron2" loCatId="list" qsTypeId="urn:microsoft.com/office/officeart/2005/8/quickstyle/simple5" qsCatId="simple" csTypeId="urn:microsoft.com/office/officeart/2005/8/colors/colorful2" csCatId="colorful" phldr="1"/>
      <dgm:spPr/>
      <dgm:t>
        <a:bodyPr/>
        <a:lstStyle/>
        <a:p>
          <a:endParaRPr lang="en-US"/>
        </a:p>
      </dgm:t>
    </dgm:pt>
    <dgm:pt modelId="{BB245A89-2783-4A30-AEA0-A65017480701}">
      <dgm:prSet phldrT="[Text]"/>
      <dgm:spPr/>
      <dgm:t>
        <a:bodyPr/>
        <a:lstStyle/>
        <a:p>
          <a:r>
            <a:rPr lang="en-US" dirty="0" smtClean="0">
              <a:latin typeface="Times New Roman" panose="02020603050405020304" pitchFamily="18" charset="0"/>
              <a:cs typeface="Times New Roman" panose="02020603050405020304" pitchFamily="18" charset="0"/>
            </a:rPr>
            <a:t>1</a:t>
          </a:r>
          <a:endParaRPr lang="en-US" dirty="0">
            <a:latin typeface="Times New Roman" panose="02020603050405020304" pitchFamily="18" charset="0"/>
            <a:cs typeface="Times New Roman" panose="02020603050405020304" pitchFamily="18" charset="0"/>
          </a:endParaRPr>
        </a:p>
      </dgm:t>
    </dgm:pt>
    <dgm:pt modelId="{5C3770BA-1C85-4A22-B0B3-1F6EE87FE2E9}" type="parTrans" cxnId="{E054610E-2D91-442C-A378-CB573279DA1A}">
      <dgm:prSet/>
      <dgm:spPr/>
      <dgm:t>
        <a:bodyPr/>
        <a:lstStyle/>
        <a:p>
          <a:endParaRPr lang="en-US"/>
        </a:p>
      </dgm:t>
    </dgm:pt>
    <dgm:pt modelId="{03382CC8-57D9-450A-9944-39E890B5E369}" type="sibTrans" cxnId="{E054610E-2D91-442C-A378-CB573279DA1A}">
      <dgm:prSet/>
      <dgm:spPr/>
      <dgm:t>
        <a:bodyPr/>
        <a:lstStyle/>
        <a:p>
          <a:endParaRPr lang="en-US"/>
        </a:p>
      </dgm:t>
    </dgm:pt>
    <dgm:pt modelId="{A72A744E-2347-4382-B89A-2EF7ECC86853}">
      <dgm:prSet phldrT="[Text]"/>
      <dgm:spPr/>
      <dgm:t>
        <a:bodyPr/>
        <a:lstStyle/>
        <a:p>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Khái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niệm</a:t>
          </a:r>
          <a:endParaRPr lang="en-US" dirty="0">
            <a:latin typeface="Times New Roman" panose="02020603050405020304" pitchFamily="18" charset="0"/>
            <a:cs typeface="Times New Roman" panose="02020603050405020304" pitchFamily="18" charset="0"/>
          </a:endParaRPr>
        </a:p>
      </dgm:t>
    </dgm:pt>
    <dgm:pt modelId="{A02FA5E0-E539-4415-A122-07C7B2122448}" type="parTrans" cxnId="{2C3E50EF-3EB0-4E76-9662-DB9AA62053FC}">
      <dgm:prSet/>
      <dgm:spPr/>
      <dgm:t>
        <a:bodyPr/>
        <a:lstStyle/>
        <a:p>
          <a:endParaRPr lang="en-US"/>
        </a:p>
      </dgm:t>
    </dgm:pt>
    <dgm:pt modelId="{9ADDECD0-BF9F-47EA-A3F2-49374748C4E8}" type="sibTrans" cxnId="{2C3E50EF-3EB0-4E76-9662-DB9AA62053FC}">
      <dgm:prSet/>
      <dgm:spPr/>
      <dgm:t>
        <a:bodyPr/>
        <a:lstStyle/>
        <a:p>
          <a:endParaRPr lang="en-US"/>
        </a:p>
      </dgm:t>
    </dgm:pt>
    <dgm:pt modelId="{864DF878-8C71-4C0F-8DFB-7CBC64D7345E}">
      <dgm:prSet phldrT="[Text]"/>
      <dgm:spPr/>
      <dgm:t>
        <a:bodyPr/>
        <a:lstStyle/>
        <a:p>
          <a:r>
            <a:rPr lang="en-US" dirty="0" smtClean="0">
              <a:latin typeface="Times New Roman" panose="02020603050405020304" pitchFamily="18" charset="0"/>
              <a:cs typeface="Times New Roman" panose="02020603050405020304" pitchFamily="18" charset="0"/>
            </a:rPr>
            <a:t>2</a:t>
          </a:r>
          <a:endParaRPr lang="en-US" dirty="0">
            <a:latin typeface="Times New Roman" panose="02020603050405020304" pitchFamily="18" charset="0"/>
            <a:cs typeface="Times New Roman" panose="02020603050405020304" pitchFamily="18" charset="0"/>
          </a:endParaRPr>
        </a:p>
      </dgm:t>
    </dgm:pt>
    <dgm:pt modelId="{80E3186B-22A0-40B4-99D6-668F320406B8}" type="parTrans" cxnId="{8FCCC710-7D6D-4312-B1C0-EE90401FA6B5}">
      <dgm:prSet/>
      <dgm:spPr/>
      <dgm:t>
        <a:bodyPr/>
        <a:lstStyle/>
        <a:p>
          <a:endParaRPr lang="en-US"/>
        </a:p>
      </dgm:t>
    </dgm:pt>
    <dgm:pt modelId="{0BC44CCC-B39B-4166-8C01-ACA829B76865}" type="sibTrans" cxnId="{8FCCC710-7D6D-4312-B1C0-EE90401FA6B5}">
      <dgm:prSet/>
      <dgm:spPr/>
      <dgm:t>
        <a:bodyPr/>
        <a:lstStyle/>
        <a:p>
          <a:endParaRPr lang="en-US"/>
        </a:p>
      </dgm:t>
    </dgm:pt>
    <dgm:pt modelId="{C449E624-E8A1-46F9-8AF1-DF475044C728}">
      <dgm:prSet phldrT="[Text]"/>
      <dgm:spPr/>
      <dgm:t>
        <a:bodyPr/>
        <a:lstStyle/>
        <a:p>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loại</a:t>
          </a:r>
          <a:endParaRPr lang="en-US" dirty="0">
            <a:latin typeface="Times New Roman" panose="02020603050405020304" pitchFamily="18" charset="0"/>
            <a:cs typeface="Times New Roman" panose="02020603050405020304" pitchFamily="18" charset="0"/>
          </a:endParaRPr>
        </a:p>
      </dgm:t>
    </dgm:pt>
    <dgm:pt modelId="{89370571-FB8E-42D9-816B-2071FBFBD842}" type="parTrans" cxnId="{904CAFB2-51E1-4731-A6A1-90C1EE0C714F}">
      <dgm:prSet/>
      <dgm:spPr/>
      <dgm:t>
        <a:bodyPr/>
        <a:lstStyle/>
        <a:p>
          <a:endParaRPr lang="en-US"/>
        </a:p>
      </dgm:t>
    </dgm:pt>
    <dgm:pt modelId="{D3B0FA63-BC3D-44CE-A5C3-32BFC675E672}" type="sibTrans" cxnId="{904CAFB2-51E1-4731-A6A1-90C1EE0C714F}">
      <dgm:prSet/>
      <dgm:spPr/>
      <dgm:t>
        <a:bodyPr/>
        <a:lstStyle/>
        <a:p>
          <a:endParaRPr lang="en-US"/>
        </a:p>
      </dgm:t>
    </dgm:pt>
    <dgm:pt modelId="{56284EF5-03EE-4E15-8963-3DA150E78AD0}" type="pres">
      <dgm:prSet presAssocID="{9909504C-66B2-4C6A-9626-3BCAECEBA22F}" presName="linearFlow" presStyleCnt="0">
        <dgm:presLayoutVars>
          <dgm:dir/>
          <dgm:animLvl val="lvl"/>
          <dgm:resizeHandles val="exact"/>
        </dgm:presLayoutVars>
      </dgm:prSet>
      <dgm:spPr/>
      <dgm:t>
        <a:bodyPr/>
        <a:lstStyle/>
        <a:p>
          <a:endParaRPr lang="en-US"/>
        </a:p>
      </dgm:t>
    </dgm:pt>
    <dgm:pt modelId="{EBE826B6-8A30-4B27-9502-98D438D26512}" type="pres">
      <dgm:prSet presAssocID="{BB245A89-2783-4A30-AEA0-A65017480701}" presName="composite" presStyleCnt="0"/>
      <dgm:spPr/>
    </dgm:pt>
    <dgm:pt modelId="{DC2C30ED-CD72-4351-B7FD-285D6A91B08E}" type="pres">
      <dgm:prSet presAssocID="{BB245A89-2783-4A30-AEA0-A65017480701}" presName="parentText" presStyleLbl="alignNode1" presStyleIdx="0" presStyleCnt="2">
        <dgm:presLayoutVars>
          <dgm:chMax val="1"/>
          <dgm:bulletEnabled val="1"/>
        </dgm:presLayoutVars>
      </dgm:prSet>
      <dgm:spPr/>
      <dgm:t>
        <a:bodyPr/>
        <a:lstStyle/>
        <a:p>
          <a:endParaRPr lang="en-US"/>
        </a:p>
      </dgm:t>
    </dgm:pt>
    <dgm:pt modelId="{7BF8C8A6-3A0E-42AD-BB11-008B1F36881B}" type="pres">
      <dgm:prSet presAssocID="{BB245A89-2783-4A30-AEA0-A65017480701}" presName="descendantText" presStyleLbl="alignAcc1" presStyleIdx="0" presStyleCnt="2">
        <dgm:presLayoutVars>
          <dgm:bulletEnabled val="1"/>
        </dgm:presLayoutVars>
      </dgm:prSet>
      <dgm:spPr/>
      <dgm:t>
        <a:bodyPr/>
        <a:lstStyle/>
        <a:p>
          <a:endParaRPr lang="en-US"/>
        </a:p>
      </dgm:t>
    </dgm:pt>
    <dgm:pt modelId="{294F5A95-50DA-48B9-A0BD-30AC30B4040F}" type="pres">
      <dgm:prSet presAssocID="{03382CC8-57D9-450A-9944-39E890B5E369}" presName="sp" presStyleCnt="0"/>
      <dgm:spPr/>
    </dgm:pt>
    <dgm:pt modelId="{105A1A27-44DD-4BA2-B77F-DED54963FC6B}" type="pres">
      <dgm:prSet presAssocID="{864DF878-8C71-4C0F-8DFB-7CBC64D7345E}" presName="composite" presStyleCnt="0"/>
      <dgm:spPr/>
    </dgm:pt>
    <dgm:pt modelId="{955EDD2D-36CB-41E9-ABE0-25029D190470}" type="pres">
      <dgm:prSet presAssocID="{864DF878-8C71-4C0F-8DFB-7CBC64D7345E}" presName="parentText" presStyleLbl="alignNode1" presStyleIdx="1" presStyleCnt="2">
        <dgm:presLayoutVars>
          <dgm:chMax val="1"/>
          <dgm:bulletEnabled val="1"/>
        </dgm:presLayoutVars>
      </dgm:prSet>
      <dgm:spPr/>
      <dgm:t>
        <a:bodyPr/>
        <a:lstStyle/>
        <a:p>
          <a:endParaRPr lang="en-US"/>
        </a:p>
      </dgm:t>
    </dgm:pt>
    <dgm:pt modelId="{6A938CA2-3997-475C-9860-1238BEB1BA86}" type="pres">
      <dgm:prSet presAssocID="{864DF878-8C71-4C0F-8DFB-7CBC64D7345E}" presName="descendantText" presStyleLbl="alignAcc1" presStyleIdx="1" presStyleCnt="2">
        <dgm:presLayoutVars>
          <dgm:bulletEnabled val="1"/>
        </dgm:presLayoutVars>
      </dgm:prSet>
      <dgm:spPr/>
      <dgm:t>
        <a:bodyPr/>
        <a:lstStyle/>
        <a:p>
          <a:endParaRPr lang="en-US"/>
        </a:p>
      </dgm:t>
    </dgm:pt>
  </dgm:ptLst>
  <dgm:cxnLst>
    <dgm:cxn modelId="{E054610E-2D91-442C-A378-CB573279DA1A}" srcId="{9909504C-66B2-4C6A-9626-3BCAECEBA22F}" destId="{BB245A89-2783-4A30-AEA0-A65017480701}" srcOrd="0" destOrd="0" parTransId="{5C3770BA-1C85-4A22-B0B3-1F6EE87FE2E9}" sibTransId="{03382CC8-57D9-450A-9944-39E890B5E369}"/>
    <dgm:cxn modelId="{028A7555-9F7C-45AA-B40E-F6D6BB44693E}" type="presOf" srcId="{BB245A89-2783-4A30-AEA0-A65017480701}" destId="{DC2C30ED-CD72-4351-B7FD-285D6A91B08E}" srcOrd="0" destOrd="0" presId="urn:microsoft.com/office/officeart/2005/8/layout/chevron2"/>
    <dgm:cxn modelId="{7D452020-1149-4093-A724-7B883180778C}" type="presOf" srcId="{9909504C-66B2-4C6A-9626-3BCAECEBA22F}" destId="{56284EF5-03EE-4E15-8963-3DA150E78AD0}" srcOrd="0" destOrd="0" presId="urn:microsoft.com/office/officeart/2005/8/layout/chevron2"/>
    <dgm:cxn modelId="{904CAFB2-51E1-4731-A6A1-90C1EE0C714F}" srcId="{864DF878-8C71-4C0F-8DFB-7CBC64D7345E}" destId="{C449E624-E8A1-46F9-8AF1-DF475044C728}" srcOrd="0" destOrd="0" parTransId="{89370571-FB8E-42D9-816B-2071FBFBD842}" sibTransId="{D3B0FA63-BC3D-44CE-A5C3-32BFC675E672}"/>
    <dgm:cxn modelId="{8FCCC710-7D6D-4312-B1C0-EE90401FA6B5}" srcId="{9909504C-66B2-4C6A-9626-3BCAECEBA22F}" destId="{864DF878-8C71-4C0F-8DFB-7CBC64D7345E}" srcOrd="1" destOrd="0" parTransId="{80E3186B-22A0-40B4-99D6-668F320406B8}" sibTransId="{0BC44CCC-B39B-4166-8C01-ACA829B76865}"/>
    <dgm:cxn modelId="{DA364245-3EDB-49EC-8B5A-84E3B00E9CD4}" type="presOf" srcId="{864DF878-8C71-4C0F-8DFB-7CBC64D7345E}" destId="{955EDD2D-36CB-41E9-ABE0-25029D190470}" srcOrd="0" destOrd="0" presId="urn:microsoft.com/office/officeart/2005/8/layout/chevron2"/>
    <dgm:cxn modelId="{2C3E50EF-3EB0-4E76-9662-DB9AA62053FC}" srcId="{BB245A89-2783-4A30-AEA0-A65017480701}" destId="{A72A744E-2347-4382-B89A-2EF7ECC86853}" srcOrd="0" destOrd="0" parTransId="{A02FA5E0-E539-4415-A122-07C7B2122448}" sibTransId="{9ADDECD0-BF9F-47EA-A3F2-49374748C4E8}"/>
    <dgm:cxn modelId="{6B803BAD-7E48-4825-97E5-8C9083D25CEC}" type="presOf" srcId="{A72A744E-2347-4382-B89A-2EF7ECC86853}" destId="{7BF8C8A6-3A0E-42AD-BB11-008B1F36881B}" srcOrd="0" destOrd="0" presId="urn:microsoft.com/office/officeart/2005/8/layout/chevron2"/>
    <dgm:cxn modelId="{E840FBCB-3D1F-461A-8282-7416A6F2B7AC}" type="presOf" srcId="{C449E624-E8A1-46F9-8AF1-DF475044C728}" destId="{6A938CA2-3997-475C-9860-1238BEB1BA86}" srcOrd="0" destOrd="0" presId="urn:microsoft.com/office/officeart/2005/8/layout/chevron2"/>
    <dgm:cxn modelId="{2A4EAB64-7E41-4F51-B2EE-5AB5CABB3373}" type="presParOf" srcId="{56284EF5-03EE-4E15-8963-3DA150E78AD0}" destId="{EBE826B6-8A30-4B27-9502-98D438D26512}" srcOrd="0" destOrd="0" presId="urn:microsoft.com/office/officeart/2005/8/layout/chevron2"/>
    <dgm:cxn modelId="{5A82F7D9-5779-4F0D-8564-D3279B8F5288}" type="presParOf" srcId="{EBE826B6-8A30-4B27-9502-98D438D26512}" destId="{DC2C30ED-CD72-4351-B7FD-285D6A91B08E}" srcOrd="0" destOrd="0" presId="urn:microsoft.com/office/officeart/2005/8/layout/chevron2"/>
    <dgm:cxn modelId="{6511D94C-4504-4944-A3A5-312C5783E2F3}" type="presParOf" srcId="{EBE826B6-8A30-4B27-9502-98D438D26512}" destId="{7BF8C8A6-3A0E-42AD-BB11-008B1F36881B}" srcOrd="1" destOrd="0" presId="urn:microsoft.com/office/officeart/2005/8/layout/chevron2"/>
    <dgm:cxn modelId="{143BCF42-5964-4096-B227-0366D495CB74}" type="presParOf" srcId="{56284EF5-03EE-4E15-8963-3DA150E78AD0}" destId="{294F5A95-50DA-48B9-A0BD-30AC30B4040F}" srcOrd="1" destOrd="0" presId="urn:microsoft.com/office/officeart/2005/8/layout/chevron2"/>
    <dgm:cxn modelId="{E6F9D0DE-8D94-430A-A501-B0D3D3A66810}" type="presParOf" srcId="{56284EF5-03EE-4E15-8963-3DA150E78AD0}" destId="{105A1A27-44DD-4BA2-B77F-DED54963FC6B}" srcOrd="2" destOrd="0" presId="urn:microsoft.com/office/officeart/2005/8/layout/chevron2"/>
    <dgm:cxn modelId="{48499742-987C-49C8-A96F-C311B5BD4E74}" type="presParOf" srcId="{105A1A27-44DD-4BA2-B77F-DED54963FC6B}" destId="{955EDD2D-36CB-41E9-ABE0-25029D190470}" srcOrd="0" destOrd="0" presId="urn:microsoft.com/office/officeart/2005/8/layout/chevron2"/>
    <dgm:cxn modelId="{3823FCC4-2292-4668-B3BF-EE57F860B133}" type="presParOf" srcId="{105A1A27-44DD-4BA2-B77F-DED54963FC6B}" destId="{6A938CA2-3997-475C-9860-1238BEB1BA86}"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2C30ED-CD72-4351-B7FD-285D6A91B08E}">
      <dsp:nvSpPr>
        <dsp:cNvPr id="0" name=""/>
        <dsp:cNvSpPr/>
      </dsp:nvSpPr>
      <dsp:spPr>
        <a:xfrm rot="5400000">
          <a:off x="-559121" y="564636"/>
          <a:ext cx="3727474" cy="2609232"/>
        </a:xfrm>
        <a:prstGeom prst="chevron">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41275" tIns="41275" rIns="41275" bIns="41275" numCol="1" spcCol="1270" anchor="ctr" anchorCtr="0">
          <a:noAutofit/>
        </a:bodyPr>
        <a:lstStyle/>
        <a:p>
          <a:pPr lvl="0" algn="ctr" defTabSz="2889250">
            <a:lnSpc>
              <a:spcPct val="90000"/>
            </a:lnSpc>
            <a:spcBef>
              <a:spcPct val="0"/>
            </a:spcBef>
            <a:spcAft>
              <a:spcPct val="35000"/>
            </a:spcAft>
          </a:pPr>
          <a:r>
            <a:rPr lang="en-US" sz="6500" kern="1200" dirty="0" smtClean="0">
              <a:latin typeface="Times New Roman" panose="02020603050405020304" pitchFamily="18" charset="0"/>
              <a:cs typeface="Times New Roman" panose="02020603050405020304" pitchFamily="18" charset="0"/>
            </a:rPr>
            <a:t>1</a:t>
          </a:r>
          <a:endParaRPr lang="en-US" sz="6500" kern="1200" dirty="0">
            <a:latin typeface="Times New Roman" panose="02020603050405020304" pitchFamily="18" charset="0"/>
            <a:cs typeface="Times New Roman" panose="02020603050405020304" pitchFamily="18" charset="0"/>
          </a:endParaRPr>
        </a:p>
      </dsp:txBody>
      <dsp:txXfrm rot="-5400000">
        <a:off x="0" y="1310131"/>
        <a:ext cx="2609232" cy="1118242"/>
      </dsp:txXfrm>
    </dsp:sp>
    <dsp:sp modelId="{7BF8C8A6-3A0E-42AD-BB11-008B1F36881B}">
      <dsp:nvSpPr>
        <dsp:cNvPr id="0" name=""/>
        <dsp:cNvSpPr/>
      </dsp:nvSpPr>
      <dsp:spPr>
        <a:xfrm rot="5400000">
          <a:off x="6532086" y="-3917339"/>
          <a:ext cx="2422858" cy="10268567"/>
        </a:xfrm>
        <a:prstGeom prst="round2Same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462280" tIns="41275" rIns="41275" bIns="41275" numCol="1" spcCol="1270" anchor="ctr" anchorCtr="0">
          <a:noAutofit/>
        </a:bodyPr>
        <a:lstStyle/>
        <a:p>
          <a:pPr marL="285750" lvl="1" indent="-285750" algn="l" defTabSz="2889250">
            <a:lnSpc>
              <a:spcPct val="90000"/>
            </a:lnSpc>
            <a:spcBef>
              <a:spcPct val="0"/>
            </a:spcBef>
            <a:spcAft>
              <a:spcPct val="15000"/>
            </a:spcAft>
            <a:buChar char="••"/>
          </a:pPr>
          <a:r>
            <a:rPr lang="en-US" sz="6500" kern="1200" dirty="0" smtClean="0">
              <a:latin typeface="Times New Roman" panose="02020603050405020304" pitchFamily="18" charset="0"/>
              <a:cs typeface="Times New Roman" panose="02020603050405020304" pitchFamily="18" charset="0"/>
            </a:rPr>
            <a:t> </a:t>
          </a:r>
          <a:r>
            <a:rPr lang="en-US" sz="6500" kern="1200" dirty="0" err="1" smtClean="0">
              <a:latin typeface="Times New Roman" panose="02020603050405020304" pitchFamily="18" charset="0"/>
              <a:cs typeface="Times New Roman" panose="02020603050405020304" pitchFamily="18" charset="0"/>
            </a:rPr>
            <a:t>Khái</a:t>
          </a:r>
          <a:r>
            <a:rPr lang="en-US" sz="6500" kern="1200" dirty="0" smtClean="0">
              <a:latin typeface="Times New Roman" panose="02020603050405020304" pitchFamily="18" charset="0"/>
              <a:cs typeface="Times New Roman" panose="02020603050405020304" pitchFamily="18" charset="0"/>
            </a:rPr>
            <a:t> </a:t>
          </a:r>
          <a:r>
            <a:rPr lang="en-US" sz="6500" kern="1200" dirty="0" err="1" smtClean="0">
              <a:latin typeface="Times New Roman" panose="02020603050405020304" pitchFamily="18" charset="0"/>
              <a:cs typeface="Times New Roman" panose="02020603050405020304" pitchFamily="18" charset="0"/>
            </a:rPr>
            <a:t>niệm</a:t>
          </a:r>
          <a:endParaRPr lang="en-US" sz="6500" kern="1200" dirty="0">
            <a:latin typeface="Times New Roman" panose="02020603050405020304" pitchFamily="18" charset="0"/>
            <a:cs typeface="Times New Roman" panose="02020603050405020304" pitchFamily="18" charset="0"/>
          </a:endParaRPr>
        </a:p>
      </dsp:txBody>
      <dsp:txXfrm rot="-5400000">
        <a:off x="2609232" y="123789"/>
        <a:ext cx="10150293" cy="2186310"/>
      </dsp:txXfrm>
    </dsp:sp>
    <dsp:sp modelId="{955EDD2D-36CB-41E9-ABE0-25029D190470}">
      <dsp:nvSpPr>
        <dsp:cNvPr id="0" name=""/>
        <dsp:cNvSpPr/>
      </dsp:nvSpPr>
      <dsp:spPr>
        <a:xfrm rot="5400000">
          <a:off x="-559121" y="4014331"/>
          <a:ext cx="3727474" cy="2609232"/>
        </a:xfrm>
        <a:prstGeom prst="chevron">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w="9525" cap="flat" cmpd="sng" algn="ctr">
          <a:solidFill>
            <a:schemeClr val="accent2">
              <a:hueOff val="4681519"/>
              <a:satOff val="-5839"/>
              <a:lumOff val="1373"/>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41275" tIns="41275" rIns="41275" bIns="41275" numCol="1" spcCol="1270" anchor="ctr" anchorCtr="0">
          <a:noAutofit/>
        </a:bodyPr>
        <a:lstStyle/>
        <a:p>
          <a:pPr lvl="0" algn="ctr" defTabSz="2889250">
            <a:lnSpc>
              <a:spcPct val="90000"/>
            </a:lnSpc>
            <a:spcBef>
              <a:spcPct val="0"/>
            </a:spcBef>
            <a:spcAft>
              <a:spcPct val="35000"/>
            </a:spcAft>
          </a:pPr>
          <a:r>
            <a:rPr lang="en-US" sz="6500" kern="1200" dirty="0" smtClean="0">
              <a:latin typeface="Times New Roman" panose="02020603050405020304" pitchFamily="18" charset="0"/>
              <a:cs typeface="Times New Roman" panose="02020603050405020304" pitchFamily="18" charset="0"/>
            </a:rPr>
            <a:t>2</a:t>
          </a:r>
          <a:endParaRPr lang="en-US" sz="6500" kern="1200" dirty="0">
            <a:latin typeface="Times New Roman" panose="02020603050405020304" pitchFamily="18" charset="0"/>
            <a:cs typeface="Times New Roman" panose="02020603050405020304" pitchFamily="18" charset="0"/>
          </a:endParaRPr>
        </a:p>
      </dsp:txBody>
      <dsp:txXfrm rot="-5400000">
        <a:off x="0" y="4759826"/>
        <a:ext cx="2609232" cy="1118242"/>
      </dsp:txXfrm>
    </dsp:sp>
    <dsp:sp modelId="{6A938CA2-3997-475C-9860-1238BEB1BA86}">
      <dsp:nvSpPr>
        <dsp:cNvPr id="0" name=""/>
        <dsp:cNvSpPr/>
      </dsp:nvSpPr>
      <dsp:spPr>
        <a:xfrm rot="5400000">
          <a:off x="6532086" y="-467644"/>
          <a:ext cx="2422858" cy="10268567"/>
        </a:xfrm>
        <a:prstGeom prst="round2SameRect">
          <a:avLst/>
        </a:prstGeom>
        <a:solidFill>
          <a:schemeClr val="lt1">
            <a:alpha val="90000"/>
            <a:hueOff val="0"/>
            <a:satOff val="0"/>
            <a:lumOff val="0"/>
            <a:alphaOff val="0"/>
          </a:schemeClr>
        </a:solidFill>
        <a:ln w="9525" cap="flat" cmpd="sng" algn="ctr">
          <a:solidFill>
            <a:schemeClr val="accent2">
              <a:hueOff val="4681519"/>
              <a:satOff val="-5839"/>
              <a:lumOff val="1373"/>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462280" tIns="41275" rIns="41275" bIns="41275" numCol="1" spcCol="1270" anchor="ctr" anchorCtr="0">
          <a:noAutofit/>
        </a:bodyPr>
        <a:lstStyle/>
        <a:p>
          <a:pPr marL="285750" lvl="1" indent="-285750" algn="l" defTabSz="2889250">
            <a:lnSpc>
              <a:spcPct val="90000"/>
            </a:lnSpc>
            <a:spcBef>
              <a:spcPct val="0"/>
            </a:spcBef>
            <a:spcAft>
              <a:spcPct val="15000"/>
            </a:spcAft>
            <a:buChar char="••"/>
          </a:pPr>
          <a:r>
            <a:rPr lang="en-US" sz="6500" kern="1200" dirty="0" smtClean="0">
              <a:latin typeface="Times New Roman" panose="02020603050405020304" pitchFamily="18" charset="0"/>
              <a:cs typeface="Times New Roman" panose="02020603050405020304" pitchFamily="18" charset="0"/>
            </a:rPr>
            <a:t> </a:t>
          </a:r>
          <a:r>
            <a:rPr lang="en-US" sz="6500" kern="1200" dirty="0" err="1" smtClean="0">
              <a:latin typeface="Times New Roman" panose="02020603050405020304" pitchFamily="18" charset="0"/>
              <a:cs typeface="Times New Roman" panose="02020603050405020304" pitchFamily="18" charset="0"/>
            </a:rPr>
            <a:t>Phân</a:t>
          </a:r>
          <a:r>
            <a:rPr lang="en-US" sz="6500" kern="1200" dirty="0" smtClean="0">
              <a:latin typeface="Times New Roman" panose="02020603050405020304" pitchFamily="18" charset="0"/>
              <a:cs typeface="Times New Roman" panose="02020603050405020304" pitchFamily="18" charset="0"/>
            </a:rPr>
            <a:t> </a:t>
          </a:r>
          <a:r>
            <a:rPr lang="en-US" sz="6500" kern="1200" dirty="0" err="1" smtClean="0">
              <a:latin typeface="Times New Roman" panose="02020603050405020304" pitchFamily="18" charset="0"/>
              <a:cs typeface="Times New Roman" panose="02020603050405020304" pitchFamily="18" charset="0"/>
            </a:rPr>
            <a:t>loại</a:t>
          </a:r>
          <a:endParaRPr lang="en-US" sz="6500" kern="1200" dirty="0">
            <a:latin typeface="Times New Roman" panose="02020603050405020304" pitchFamily="18" charset="0"/>
            <a:cs typeface="Times New Roman" panose="02020603050405020304" pitchFamily="18" charset="0"/>
          </a:endParaRPr>
        </a:p>
      </dsp:txBody>
      <dsp:txXfrm rot="-5400000">
        <a:off x="2609232" y="3573484"/>
        <a:ext cx="10150293" cy="2186310"/>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26/10/2023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26/10/2023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26/10/2023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26/10/2023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26/10/2023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26/10/2023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26/10/2023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26/10/2023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26/10/2023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26/10/2023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26/10/2023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26/10/2023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862F"/>
        </a:solidFill>
        <a:effectLst/>
      </p:bgPr>
    </p:bg>
    <p:spTree>
      <p:nvGrpSpPr>
        <p:cNvPr id="1" name=""/>
        <p:cNvGrpSpPr/>
        <p:nvPr/>
      </p:nvGrpSpPr>
      <p:grpSpPr>
        <a:xfrm>
          <a:off x="0" y="0"/>
          <a:ext cx="0" cy="0"/>
          <a:chOff x="0" y="0"/>
          <a:chExt cx="0" cy="0"/>
        </a:xfrm>
      </p:grpSpPr>
      <p:sp>
        <p:nvSpPr>
          <p:cNvPr id="2" name="Freeform 2"/>
          <p:cNvSpPr/>
          <p:nvPr/>
        </p:nvSpPr>
        <p:spPr>
          <a:xfrm rot="-1016588" flipH="1" flipV="1">
            <a:off x="10955852" y="1042584"/>
            <a:ext cx="10455213" cy="10455213"/>
          </a:xfrm>
          <a:custGeom>
            <a:avLst/>
            <a:gdLst/>
            <a:ahLst/>
            <a:cxnLst/>
            <a:rect l="l" t="t" r="r" b="b"/>
            <a:pathLst>
              <a:path w="10455213" h="10455213">
                <a:moveTo>
                  <a:pt x="10455213" y="10455213"/>
                </a:moveTo>
                <a:lnTo>
                  <a:pt x="0" y="10455213"/>
                </a:lnTo>
                <a:lnTo>
                  <a:pt x="0" y="0"/>
                </a:lnTo>
                <a:lnTo>
                  <a:pt x="10455213" y="0"/>
                </a:lnTo>
                <a:lnTo>
                  <a:pt x="10455213" y="10455213"/>
                </a:lnTo>
                <a:close/>
              </a:path>
            </a:pathLst>
          </a:custGeom>
          <a:blipFill>
            <a:blip r:embed="rId2">
              <a:alphaModFix amt="90000"/>
              <a:extLst>
                <a:ext uri="{96DAC541-7B7A-43D3-8B79-37D633B846F1}">
                  <asvg:svgBlip xmlns:asvg="http://schemas.microsoft.com/office/drawing/2016/SVG/main" xmlns="" r:embed="rId3"/>
                </a:ext>
              </a:extLst>
            </a:blip>
            <a:stretch>
              <a:fillRect/>
            </a:stretch>
          </a:blipFill>
        </p:spPr>
      </p:sp>
      <p:sp>
        <p:nvSpPr>
          <p:cNvPr id="3" name="TextBox 3"/>
          <p:cNvSpPr txBox="1"/>
          <p:nvPr/>
        </p:nvSpPr>
        <p:spPr>
          <a:xfrm>
            <a:off x="838200" y="2476500"/>
            <a:ext cx="15887700" cy="4078039"/>
          </a:xfrm>
          <a:prstGeom prst="rect">
            <a:avLst/>
          </a:prstGeom>
        </p:spPr>
        <p:txBody>
          <a:bodyPr wrap="square" lIns="0" tIns="0" rIns="0" bIns="0" rtlCol="0" anchor="t">
            <a:spAutoFit/>
          </a:bodyPr>
          <a:lstStyle/>
          <a:p>
            <a:pPr marL="0" lvl="0" indent="0">
              <a:lnSpc>
                <a:spcPts val="10620"/>
              </a:lnSpc>
            </a:pPr>
            <a:endParaRPr dirty="0">
              <a:latin typeface="Arial" panose="020B0604020202020204" pitchFamily="34" charset="0"/>
              <a:cs typeface="Arial" panose="020B0604020202020204" pitchFamily="34" charset="0"/>
            </a:endParaRPr>
          </a:p>
          <a:p>
            <a:pPr marL="0" lvl="0" indent="0" algn="ctr">
              <a:lnSpc>
                <a:spcPts val="10620"/>
              </a:lnSpc>
            </a:pPr>
            <a:r>
              <a:rPr lang="en-US" sz="8850" dirty="0" err="1" smtClean="0">
                <a:solidFill>
                  <a:srgbClr val="FFFFFF"/>
                </a:solidFill>
                <a:latin typeface="Arial" panose="020B0604020202020204" pitchFamily="34" charset="0"/>
                <a:cs typeface="Arial" panose="020B0604020202020204" pitchFamily="34" charset="0"/>
              </a:rPr>
              <a:t>Chương</a:t>
            </a:r>
            <a:r>
              <a:rPr lang="en-US" sz="8850" dirty="0" smtClean="0">
                <a:solidFill>
                  <a:srgbClr val="FFFFFF"/>
                </a:solidFill>
                <a:latin typeface="Arial" panose="020B0604020202020204" pitchFamily="34" charset="0"/>
                <a:cs typeface="Arial" panose="020B0604020202020204" pitchFamily="34" charset="0"/>
              </a:rPr>
              <a:t> 2:</a:t>
            </a:r>
          </a:p>
          <a:p>
            <a:pPr marL="0" lvl="0" indent="0" algn="ctr">
              <a:lnSpc>
                <a:spcPts val="10620"/>
              </a:lnSpc>
            </a:pPr>
            <a:r>
              <a:rPr lang="en-US" sz="8850" dirty="0" err="1" smtClean="0">
                <a:solidFill>
                  <a:srgbClr val="FFFFFF"/>
                </a:solidFill>
                <a:latin typeface="Arial" panose="020B0604020202020204" pitchFamily="34" charset="0"/>
                <a:cs typeface="Arial" panose="020B0604020202020204" pitchFamily="34" charset="0"/>
              </a:rPr>
              <a:t>Phân</a:t>
            </a:r>
            <a:r>
              <a:rPr lang="en-US" sz="8850" dirty="0" smtClean="0">
                <a:solidFill>
                  <a:srgbClr val="FFFFFF"/>
                </a:solidFill>
                <a:latin typeface="Arial" panose="020B0604020202020204" pitchFamily="34" charset="0"/>
                <a:cs typeface="Arial" panose="020B0604020202020204" pitchFamily="34" charset="0"/>
              </a:rPr>
              <a:t> </a:t>
            </a:r>
            <a:r>
              <a:rPr lang="en-US" sz="8850" dirty="0" err="1" smtClean="0">
                <a:solidFill>
                  <a:srgbClr val="FFFFFF"/>
                </a:solidFill>
                <a:latin typeface="Arial" panose="020B0604020202020204" pitchFamily="34" charset="0"/>
                <a:cs typeface="Arial" panose="020B0604020202020204" pitchFamily="34" charset="0"/>
              </a:rPr>
              <a:t>loại</a:t>
            </a:r>
            <a:r>
              <a:rPr lang="en-US" sz="8850" dirty="0" smtClean="0">
                <a:solidFill>
                  <a:srgbClr val="FFFFFF"/>
                </a:solidFill>
                <a:latin typeface="Arial" panose="020B0604020202020204" pitchFamily="34" charset="0"/>
                <a:cs typeface="Arial" panose="020B0604020202020204" pitchFamily="34" charset="0"/>
              </a:rPr>
              <a:t> chi </a:t>
            </a:r>
            <a:r>
              <a:rPr lang="en-US" sz="8850" dirty="0" err="1" smtClean="0">
                <a:solidFill>
                  <a:srgbClr val="FFFFFF"/>
                </a:solidFill>
                <a:latin typeface="Arial" panose="020B0604020202020204" pitchFamily="34" charset="0"/>
                <a:cs typeface="Arial" panose="020B0604020202020204" pitchFamily="34" charset="0"/>
              </a:rPr>
              <a:t>phí</a:t>
            </a:r>
            <a:endParaRPr lang="en-US" sz="8850" dirty="0">
              <a:solidFill>
                <a:srgbClr val="FFFFFF"/>
              </a:solidFill>
              <a:latin typeface="Arial" panose="020B0604020202020204" pitchFamily="34" charset="0"/>
              <a:cs typeface="Arial" panose="020B0604020202020204" pitchFamily="34" charset="0"/>
            </a:endParaRPr>
          </a:p>
        </p:txBody>
      </p:sp>
      <p:grpSp>
        <p:nvGrpSpPr>
          <p:cNvPr id="7" name="Group 7"/>
          <p:cNvGrpSpPr/>
          <p:nvPr/>
        </p:nvGrpSpPr>
        <p:grpSpPr>
          <a:xfrm>
            <a:off x="8181359" y="8177213"/>
            <a:ext cx="8101013" cy="1055764"/>
            <a:chOff x="19050" y="-19050"/>
            <a:chExt cx="10801350" cy="1407686"/>
          </a:xfrm>
        </p:grpSpPr>
        <p:sp>
          <p:nvSpPr>
            <p:cNvPr id="8" name="TextBox 8"/>
            <p:cNvSpPr txBox="1"/>
            <p:nvPr/>
          </p:nvSpPr>
          <p:spPr>
            <a:xfrm>
              <a:off x="494765" y="304799"/>
              <a:ext cx="10325635" cy="615554"/>
            </a:xfrm>
            <a:prstGeom prst="rect">
              <a:avLst/>
            </a:prstGeom>
          </p:spPr>
          <p:txBody>
            <a:bodyPr lIns="0" tIns="0" rIns="0" bIns="0" rtlCol="0" anchor="t">
              <a:spAutoFit/>
            </a:bodyPr>
            <a:lstStyle/>
            <a:p>
              <a:pPr>
                <a:lnSpc>
                  <a:spcPts val="3600"/>
                </a:lnSpc>
              </a:pPr>
              <a:r>
                <a:rPr lang="en-US" sz="4000" dirty="0" err="1" smtClean="0">
                  <a:solidFill>
                    <a:srgbClr val="FFFFFF"/>
                  </a:solidFill>
                  <a:latin typeface="Public Sans"/>
                </a:rPr>
                <a:t>ThS</a:t>
              </a:r>
              <a:r>
                <a:rPr lang="en-US" sz="4000" dirty="0" smtClean="0">
                  <a:solidFill>
                    <a:srgbClr val="FFFFFF"/>
                  </a:solidFill>
                  <a:latin typeface="Public Sans"/>
                </a:rPr>
                <a:t>. </a:t>
              </a:r>
              <a:r>
                <a:rPr lang="en-US" sz="4000" dirty="0" err="1" smtClean="0">
                  <a:solidFill>
                    <a:srgbClr val="FFFFFF"/>
                  </a:solidFill>
                  <a:latin typeface="Public Sans"/>
                </a:rPr>
                <a:t>Lê</a:t>
              </a:r>
              <a:r>
                <a:rPr lang="en-US" sz="4000" dirty="0" smtClean="0">
                  <a:solidFill>
                    <a:srgbClr val="FFFFFF"/>
                  </a:solidFill>
                  <a:latin typeface="Public Sans"/>
                </a:rPr>
                <a:t> </a:t>
              </a:r>
              <a:r>
                <a:rPr lang="en-US" sz="4000" dirty="0" err="1" smtClean="0">
                  <a:solidFill>
                    <a:srgbClr val="FFFFFF"/>
                  </a:solidFill>
                  <a:latin typeface="Public Sans"/>
                </a:rPr>
                <a:t>Thị</a:t>
              </a:r>
              <a:r>
                <a:rPr lang="en-US" sz="4000" dirty="0" smtClean="0">
                  <a:solidFill>
                    <a:srgbClr val="FFFFFF"/>
                  </a:solidFill>
                  <a:latin typeface="Public Sans"/>
                </a:rPr>
                <a:t> </a:t>
              </a:r>
              <a:r>
                <a:rPr lang="en-US" sz="4000" dirty="0" err="1" smtClean="0">
                  <a:solidFill>
                    <a:srgbClr val="FFFFFF"/>
                  </a:solidFill>
                  <a:latin typeface="Public Sans"/>
                </a:rPr>
                <a:t>Ái</a:t>
              </a:r>
              <a:r>
                <a:rPr lang="en-US" sz="4000" dirty="0" smtClean="0">
                  <a:solidFill>
                    <a:srgbClr val="FFFFFF"/>
                  </a:solidFill>
                  <a:latin typeface="Public Sans"/>
                </a:rPr>
                <a:t> Nhi</a:t>
              </a:r>
              <a:endParaRPr lang="en-US" sz="4000" dirty="0">
                <a:solidFill>
                  <a:srgbClr val="FFFFFF"/>
                </a:solidFill>
                <a:latin typeface="Public Sans"/>
              </a:endParaRPr>
            </a:p>
          </p:txBody>
        </p:sp>
        <p:sp>
          <p:nvSpPr>
            <p:cNvPr id="9" name="AutoShape 9"/>
            <p:cNvSpPr/>
            <p:nvPr/>
          </p:nvSpPr>
          <p:spPr>
            <a:xfrm rot="5400000">
              <a:off x="-684793" y="684793"/>
              <a:ext cx="1407686" cy="0"/>
            </a:xfrm>
            <a:prstGeom prst="line">
              <a:avLst/>
            </a:prstGeom>
            <a:ln w="38100" cap="rnd">
              <a:solidFill>
                <a:srgbClr val="FBFFA5"/>
              </a:solidFill>
              <a:prstDash val="solid"/>
              <a:headEnd type="none" w="sm" len="sm"/>
              <a:tailEnd type="none" w="sm" len="sm"/>
            </a:ln>
          </p:spPr>
        </p:sp>
      </p:gr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23645" y="486479"/>
            <a:ext cx="3429000" cy="34290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sz="6000" b="1" dirty="0" smtClean="0">
                <a:solidFill>
                  <a:schemeClr val="bg1"/>
                </a:solidFill>
                <a:latin typeface="Arial" panose="020B0604020202020204" pitchFamily="34" charset="0"/>
                <a:cs typeface="Arial" panose="020B0604020202020204" pitchFamily="34" charset="0"/>
              </a:rPr>
              <a:t>NỘI DUNG</a:t>
            </a:r>
            <a:endParaRPr lang="en-US" sz="6000" b="1" dirty="0">
              <a:solidFill>
                <a:schemeClr val="bg1"/>
              </a:solidFill>
              <a:latin typeface="Arial" panose="020B0604020202020204" pitchFamily="34" charset="0"/>
              <a:cs typeface="Arial" panose="020B0604020202020204" pitchFamily="34" charset="0"/>
            </a:endParaRPr>
          </a:p>
        </p:txBody>
      </p:sp>
      <p:graphicFrame>
        <p:nvGraphicFramePr>
          <p:cNvPr id="2" name="Diagram 1"/>
          <p:cNvGraphicFramePr/>
          <p:nvPr>
            <p:extLst>
              <p:ext uri="{D42A27DB-BD31-4B8C-83A1-F6EECF244321}">
                <p14:modId xmlns:p14="http://schemas.microsoft.com/office/powerpoint/2010/main" val="610233768"/>
              </p:ext>
            </p:extLst>
          </p:nvPr>
        </p:nvGraphicFramePr>
        <p:xfrm>
          <a:off x="2057400" y="2019300"/>
          <a:ext cx="12877800" cy="7188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8554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sz="6000" b="1" dirty="0" smtClean="0">
                <a:solidFill>
                  <a:schemeClr val="bg1"/>
                </a:solidFill>
                <a:latin typeface="Arial" panose="020B0604020202020204" pitchFamily="34" charset="0"/>
                <a:cs typeface="Arial" panose="020B0604020202020204" pitchFamily="34" charset="0"/>
              </a:rPr>
              <a:t>1. KHÁI NIỆM CHI PHÍ</a:t>
            </a:r>
            <a:endParaRPr lang="en-US" sz="6000" b="1" dirty="0">
              <a:solidFill>
                <a:schemeClr val="bg1"/>
              </a:solidFill>
              <a:latin typeface="Arial" panose="020B0604020202020204" pitchFamily="34" charset="0"/>
              <a:cs typeface="Arial" panose="020B0604020202020204" pitchFamily="34" charset="0"/>
            </a:endParaRPr>
          </a:p>
        </p:txBody>
      </p:sp>
      <p:sp>
        <p:nvSpPr>
          <p:cNvPr id="2" name="TextBox 1"/>
          <p:cNvSpPr txBox="1"/>
          <p:nvPr/>
        </p:nvSpPr>
        <p:spPr>
          <a:xfrm>
            <a:off x="685800" y="1943100"/>
            <a:ext cx="16535400" cy="7525137"/>
          </a:xfrm>
          <a:prstGeom prst="rect">
            <a:avLst/>
          </a:prstGeom>
          <a:noFill/>
        </p:spPr>
        <p:txBody>
          <a:bodyPr wrap="square" rtlCol="0">
            <a:spAutoFit/>
          </a:bodyPr>
          <a:lstStyle/>
          <a:p>
            <a:pPr algn="just">
              <a:lnSpc>
                <a:spcPct val="150000"/>
              </a:lnSpc>
            </a:pPr>
            <a:r>
              <a:rPr lang="en-US" sz="4600" dirty="0" smtClean="0">
                <a:latin typeface="Times New Roman" panose="02020603050405020304" pitchFamily="18" charset="0"/>
                <a:cs typeface="Times New Roman" panose="02020603050405020304" pitchFamily="18" charset="0"/>
              </a:rPr>
              <a:t>       Chi </a:t>
            </a:r>
            <a:r>
              <a:rPr lang="en-US" sz="4600" dirty="0" err="1" smtClean="0">
                <a:latin typeface="Times New Roman" panose="02020603050405020304" pitchFamily="18" charset="0"/>
                <a:cs typeface="Times New Roman" panose="02020603050405020304" pitchFamily="18" charset="0"/>
              </a:rPr>
              <a:t>phí</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thường</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được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hiểu</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theo</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nghĩa</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chung</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là</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phản</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ảnh</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các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hao</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phí</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về</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nguồn</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lực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để</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doanh</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nghiệp</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đạt</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được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một</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mục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tiêu</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cụ</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thể</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Trong</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kế</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toán</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tài</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chính</a:t>
            </a:r>
            <a:r>
              <a:rPr lang="en-US" sz="4600" dirty="0" smtClean="0">
                <a:latin typeface="Times New Roman" panose="02020603050405020304" pitchFamily="18" charset="0"/>
                <a:cs typeface="Times New Roman" panose="02020603050405020304" pitchFamily="18" charset="0"/>
              </a:rPr>
              <a:t>, chi </a:t>
            </a:r>
            <a:r>
              <a:rPr lang="en-US" sz="4600" dirty="0" err="1" smtClean="0">
                <a:latin typeface="Times New Roman" panose="02020603050405020304" pitchFamily="18" charset="0"/>
                <a:cs typeface="Times New Roman" panose="02020603050405020304" pitchFamily="18" charset="0"/>
              </a:rPr>
              <a:t>phí</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thường</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được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đo</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lường</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bằng</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số</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tiền</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mà</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doanh</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nghiệp</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phải</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trả</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để</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mua</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hoặc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sản</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xuất</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hàng</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hóa</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dịch</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vụ</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Trong</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kế</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toán</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quản</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trị</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thì</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các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loại</a:t>
            </a:r>
            <a:r>
              <a:rPr lang="en-US" sz="4600" dirty="0" smtClean="0">
                <a:latin typeface="Times New Roman" panose="02020603050405020304" pitchFamily="18" charset="0"/>
                <a:cs typeface="Times New Roman" panose="02020603050405020304" pitchFamily="18" charset="0"/>
              </a:rPr>
              <a:t> chi </a:t>
            </a:r>
            <a:r>
              <a:rPr lang="en-US" sz="4600" dirty="0" err="1" smtClean="0">
                <a:latin typeface="Times New Roman" panose="02020603050405020304" pitchFamily="18" charset="0"/>
                <a:cs typeface="Times New Roman" panose="02020603050405020304" pitchFamily="18" charset="0"/>
              </a:rPr>
              <a:t>phí</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khác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nhau</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cho</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các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mục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đích</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khác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nhau</a:t>
            </a:r>
            <a:r>
              <a:rPr lang="en-US" sz="4600" dirty="0" smtClean="0">
                <a:latin typeface="Times New Roman" panose="02020603050405020304" pitchFamily="18" charset="0"/>
                <a:cs typeface="Times New Roman" panose="02020603050405020304" pitchFamily="18" charset="0"/>
              </a:rPr>
              <a:t>, chi </a:t>
            </a:r>
            <a:r>
              <a:rPr lang="en-US" sz="4600" dirty="0" err="1" smtClean="0">
                <a:latin typeface="Times New Roman" panose="02020603050405020304" pitchFamily="18" charset="0"/>
                <a:cs typeface="Times New Roman" panose="02020603050405020304" pitchFamily="18" charset="0"/>
              </a:rPr>
              <a:t>phí</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được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xác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định</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và</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sử</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dụng</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cho</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các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mục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đích</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cụ</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thể</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cách</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thức</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sử</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dụng</a:t>
            </a:r>
            <a:r>
              <a:rPr lang="en-US" sz="4600" dirty="0" smtClean="0">
                <a:latin typeface="Times New Roman" panose="02020603050405020304" pitchFamily="18" charset="0"/>
                <a:cs typeface="Times New Roman" panose="02020603050405020304" pitchFamily="18" charset="0"/>
              </a:rPr>
              <a:t> chi </a:t>
            </a:r>
            <a:r>
              <a:rPr lang="en-US" sz="4600" dirty="0" err="1" smtClean="0">
                <a:latin typeface="Times New Roman" panose="02020603050405020304" pitchFamily="18" charset="0"/>
                <a:cs typeface="Times New Roman" panose="02020603050405020304" pitchFamily="18" charset="0"/>
              </a:rPr>
              <a:t>phí</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sẽ</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quyết</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định</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cách</a:t>
            </a:r>
            <a:r>
              <a:rPr lang="en-US" sz="4600" dirty="0" smtClean="0">
                <a:latin typeface="Times New Roman" panose="02020603050405020304" pitchFamily="18" charset="0"/>
                <a:cs typeface="Times New Roman" panose="02020603050405020304" pitchFamily="18" charset="0"/>
              </a:rPr>
              <a:t> </a:t>
            </a:r>
            <a:r>
              <a:rPr lang="en-US" sz="4600" dirty="0" err="1" smtClean="0">
                <a:latin typeface="Times New Roman" panose="02020603050405020304" pitchFamily="18" charset="0"/>
                <a:cs typeface="Times New Roman" panose="02020603050405020304" pitchFamily="18" charset="0"/>
              </a:rPr>
              <a:t>tính</a:t>
            </a:r>
            <a:r>
              <a:rPr lang="en-US" sz="4600" dirty="0" smtClean="0">
                <a:latin typeface="Times New Roman" panose="02020603050405020304" pitchFamily="18" charset="0"/>
                <a:cs typeface="Times New Roman" panose="02020603050405020304" pitchFamily="18" charset="0"/>
              </a:rPr>
              <a:t> chi </a:t>
            </a:r>
            <a:r>
              <a:rPr lang="en-US" sz="4600" dirty="0" err="1" smtClean="0">
                <a:latin typeface="Times New Roman" panose="02020603050405020304" pitchFamily="18" charset="0"/>
                <a:cs typeface="Times New Roman" panose="02020603050405020304" pitchFamily="18" charset="0"/>
              </a:rPr>
              <a:t>phí</a:t>
            </a:r>
            <a:r>
              <a:rPr lang="en-US" sz="4600" dirty="0" smtClean="0">
                <a:latin typeface="Times New Roman" panose="02020603050405020304" pitchFamily="18" charset="0"/>
                <a:cs typeface="Times New Roman" panose="02020603050405020304" pitchFamily="18" charset="0"/>
              </a:rPr>
              <a:t>.</a:t>
            </a:r>
            <a:endParaRPr lang="en-US" sz="4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62531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sz="6000" b="1" dirty="0" smtClean="0">
                <a:solidFill>
                  <a:schemeClr val="bg1"/>
                </a:solidFill>
                <a:latin typeface="Arial" panose="020B0604020202020204" pitchFamily="34" charset="0"/>
                <a:cs typeface="Arial" panose="020B0604020202020204" pitchFamily="34" charset="0"/>
              </a:rPr>
              <a:t>2. PHÂN LOẠI CHI PHÍ</a:t>
            </a:r>
            <a:endParaRPr lang="en-US" sz="6000" b="1" dirty="0">
              <a:solidFill>
                <a:schemeClr val="bg1"/>
              </a:solidFill>
              <a:latin typeface="Arial" panose="020B0604020202020204" pitchFamily="34" charset="0"/>
              <a:cs typeface="Arial" panose="020B0604020202020204" pitchFamily="34" charset="0"/>
            </a:endParaRPr>
          </a:p>
        </p:txBody>
      </p:sp>
      <p:pic>
        <p:nvPicPr>
          <p:cNvPr id="1026" name="Picture 2" descr="Cost là gì? Ví dụ về chi phí trong doanh nghiệp | Viết bởi Top Kinh Doa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0690" y="1866900"/>
            <a:ext cx="14001750" cy="800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70267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endParaRPr lang="en-US" sz="6000" b="1" dirty="0">
              <a:solidFill>
                <a:schemeClr val="bg1"/>
              </a:solidFill>
              <a:latin typeface="Arial" panose="020B0604020202020204" pitchFamily="34" charset="0"/>
              <a:cs typeface="Arial" panose="020B0604020202020204" pitchFamily="34" charset="0"/>
            </a:endParaRPr>
          </a:p>
        </p:txBody>
      </p:sp>
      <p:sp>
        <p:nvSpPr>
          <p:cNvPr id="2" name="Rectangle 1"/>
          <p:cNvSpPr/>
          <p:nvPr/>
        </p:nvSpPr>
        <p:spPr>
          <a:xfrm>
            <a:off x="3200400" y="342900"/>
            <a:ext cx="10744200" cy="830997"/>
          </a:xfrm>
          <a:prstGeom prst="rect">
            <a:avLst/>
          </a:prstGeom>
        </p:spPr>
        <p:txBody>
          <a:bodyPr wrap="square">
            <a:spAutoFit/>
          </a:bodyPr>
          <a:lstStyle/>
          <a:p>
            <a:r>
              <a:rPr lang="en-US" sz="4800" b="1" dirty="0" smtClean="0">
                <a:solidFill>
                  <a:srgbClr val="000000"/>
                </a:solidFill>
                <a:latin typeface="ff2"/>
              </a:rPr>
              <a:t>2. CÁC </a:t>
            </a:r>
            <a:r>
              <a:rPr lang="en-US" sz="4800" b="1" dirty="0">
                <a:solidFill>
                  <a:srgbClr val="000000"/>
                </a:solidFill>
                <a:latin typeface="ff2"/>
              </a:rPr>
              <a:t>CÁCH PHÂN LOẠI CHI PHÍ</a:t>
            </a:r>
            <a:r>
              <a:rPr lang="en-US" sz="4800" b="1" dirty="0">
                <a:solidFill>
                  <a:srgbClr val="000000"/>
                </a:solidFill>
                <a:latin typeface="ff3"/>
              </a:rPr>
              <a:t> </a:t>
            </a:r>
            <a:endParaRPr lang="en-US" sz="4800" b="1" dirty="0"/>
          </a:p>
        </p:txBody>
      </p:sp>
      <p:sp>
        <p:nvSpPr>
          <p:cNvPr id="8" name="Rectangle 7"/>
          <p:cNvSpPr/>
          <p:nvPr/>
        </p:nvSpPr>
        <p:spPr>
          <a:xfrm>
            <a:off x="457200" y="1256951"/>
            <a:ext cx="17297400" cy="8710077"/>
          </a:xfrm>
          <a:prstGeom prst="rect">
            <a:avLst/>
          </a:prstGeom>
        </p:spPr>
        <p:txBody>
          <a:bodyPr wrap="square">
            <a:spAutoFit/>
          </a:bodyPr>
          <a:lstStyle/>
          <a:p>
            <a:endParaRPr lang="vi-VN" sz="4000" dirty="0">
              <a:solidFill>
                <a:srgbClr val="000000"/>
              </a:solidFill>
              <a:latin typeface="ff2"/>
            </a:endParaRPr>
          </a:p>
          <a:p>
            <a:pPr>
              <a:lnSpc>
                <a:spcPct val="150000"/>
              </a:lnSpc>
            </a:pPr>
            <a:r>
              <a:rPr lang="vi-VN" sz="4000" dirty="0">
                <a:solidFill>
                  <a:srgbClr val="FFCC00"/>
                </a:solidFill>
                <a:latin typeface="ff5"/>
              </a:rPr>
              <a:t></a:t>
            </a:r>
            <a:r>
              <a:rPr lang="vi-VN" sz="4000" dirty="0">
                <a:solidFill>
                  <a:srgbClr val="000000"/>
                </a:solidFill>
                <a:latin typeface="ff1"/>
              </a:rPr>
              <a:t>Phân </a:t>
            </a:r>
            <a:r>
              <a:rPr lang="vi-VN" sz="4000" dirty="0">
                <a:solidFill>
                  <a:srgbClr val="000000"/>
                </a:solidFill>
                <a:latin typeface="ff4"/>
              </a:rPr>
              <a:t>loại</a:t>
            </a:r>
            <a:r>
              <a:rPr lang="vi-VN" sz="4000" dirty="0">
                <a:solidFill>
                  <a:srgbClr val="000000"/>
                </a:solidFill>
                <a:latin typeface="ff1"/>
              </a:rPr>
              <a:t> chi phí theo </a:t>
            </a:r>
            <a:r>
              <a:rPr lang="vi-VN" sz="4000" dirty="0">
                <a:solidFill>
                  <a:srgbClr val="000000"/>
                </a:solidFill>
                <a:latin typeface="ff4"/>
              </a:rPr>
              <a:t>chức</a:t>
            </a:r>
            <a:r>
              <a:rPr lang="vi-VN" sz="4000" dirty="0">
                <a:solidFill>
                  <a:srgbClr val="000000"/>
                </a:solidFill>
                <a:latin typeface="ff1"/>
              </a:rPr>
              <a:t> </a:t>
            </a:r>
            <a:r>
              <a:rPr lang="vi-VN" sz="4000" dirty="0">
                <a:solidFill>
                  <a:srgbClr val="000000"/>
                </a:solidFill>
                <a:latin typeface="ff4"/>
              </a:rPr>
              <a:t>năng</a:t>
            </a:r>
            <a:r>
              <a:rPr lang="vi-VN" sz="4000" dirty="0">
                <a:solidFill>
                  <a:srgbClr val="000000"/>
                </a:solidFill>
                <a:latin typeface="ff1"/>
              </a:rPr>
              <a:t> </a:t>
            </a:r>
            <a:r>
              <a:rPr lang="vi-VN" sz="4000" dirty="0">
                <a:solidFill>
                  <a:srgbClr val="000000"/>
                </a:solidFill>
                <a:latin typeface="ff4"/>
              </a:rPr>
              <a:t>hoạt</a:t>
            </a:r>
            <a:r>
              <a:rPr lang="vi-VN" sz="4000" dirty="0">
                <a:solidFill>
                  <a:srgbClr val="000000"/>
                </a:solidFill>
                <a:latin typeface="ff1"/>
              </a:rPr>
              <a:t> </a:t>
            </a:r>
            <a:r>
              <a:rPr lang="vi-VN" sz="4000" dirty="0">
                <a:solidFill>
                  <a:srgbClr val="000000"/>
                </a:solidFill>
                <a:latin typeface="ff4"/>
              </a:rPr>
              <a:t>động</a:t>
            </a:r>
            <a:r>
              <a:rPr lang="vi-VN" sz="4000" dirty="0">
                <a:solidFill>
                  <a:srgbClr val="000000"/>
                </a:solidFill>
                <a:latin typeface="ff1"/>
              </a:rPr>
              <a:t> </a:t>
            </a:r>
            <a:r>
              <a:rPr lang="vi-VN" sz="4000" dirty="0" smtClean="0">
                <a:solidFill>
                  <a:srgbClr val="000000"/>
                </a:solidFill>
                <a:latin typeface="ff1"/>
              </a:rPr>
              <a:t>trong </a:t>
            </a:r>
            <a:r>
              <a:rPr lang="vi-VN" sz="4000" dirty="0">
                <a:solidFill>
                  <a:srgbClr val="000000"/>
                </a:solidFill>
                <a:latin typeface="ff4"/>
              </a:rPr>
              <a:t>một</a:t>
            </a:r>
            <a:r>
              <a:rPr lang="vi-VN" sz="4000" dirty="0">
                <a:solidFill>
                  <a:srgbClr val="000000"/>
                </a:solidFill>
                <a:latin typeface="ff1"/>
              </a:rPr>
              <a:t> doanh </a:t>
            </a:r>
            <a:r>
              <a:rPr lang="vi-VN" sz="4000" dirty="0">
                <a:solidFill>
                  <a:srgbClr val="000000"/>
                </a:solidFill>
                <a:latin typeface="ff4"/>
              </a:rPr>
              <a:t>nghiệp</a:t>
            </a:r>
            <a:r>
              <a:rPr lang="vi-VN" sz="4000" dirty="0">
                <a:solidFill>
                  <a:srgbClr val="000000"/>
                </a:solidFill>
                <a:latin typeface="ff1"/>
              </a:rPr>
              <a:t> </a:t>
            </a:r>
            <a:r>
              <a:rPr lang="vi-VN" sz="4000" dirty="0">
                <a:solidFill>
                  <a:srgbClr val="000000"/>
                </a:solidFill>
                <a:latin typeface="ff4"/>
              </a:rPr>
              <a:t>sản</a:t>
            </a:r>
            <a:r>
              <a:rPr lang="vi-VN" sz="4000" dirty="0">
                <a:solidFill>
                  <a:srgbClr val="000000"/>
                </a:solidFill>
                <a:latin typeface="ff1"/>
              </a:rPr>
              <a:t> </a:t>
            </a:r>
            <a:r>
              <a:rPr lang="vi-VN" sz="4000" dirty="0">
                <a:solidFill>
                  <a:srgbClr val="000000"/>
                </a:solidFill>
                <a:latin typeface="ff4"/>
              </a:rPr>
              <a:t>xuất</a:t>
            </a:r>
            <a:r>
              <a:rPr lang="vi-VN" sz="4000" dirty="0">
                <a:solidFill>
                  <a:srgbClr val="000000"/>
                </a:solidFill>
                <a:latin typeface="ff1"/>
              </a:rPr>
              <a:t> </a:t>
            </a:r>
            <a:endParaRPr lang="en-US" sz="4000" dirty="0" smtClean="0">
              <a:solidFill>
                <a:srgbClr val="000000"/>
              </a:solidFill>
              <a:latin typeface="ff1"/>
            </a:endParaRPr>
          </a:p>
          <a:p>
            <a:endParaRPr lang="vi-VN" sz="4000" dirty="0">
              <a:solidFill>
                <a:srgbClr val="000000"/>
              </a:solidFill>
              <a:latin typeface="ff1"/>
            </a:endParaRPr>
          </a:p>
          <a:p>
            <a:r>
              <a:rPr lang="vi-VN" sz="4000" dirty="0">
                <a:solidFill>
                  <a:srgbClr val="FFCC00"/>
                </a:solidFill>
                <a:latin typeface="ff5"/>
              </a:rPr>
              <a:t></a:t>
            </a:r>
            <a:r>
              <a:rPr lang="vi-VN" sz="4000" dirty="0">
                <a:solidFill>
                  <a:srgbClr val="000000"/>
                </a:solidFill>
                <a:latin typeface="ff1"/>
              </a:rPr>
              <a:t>Phân </a:t>
            </a:r>
            <a:r>
              <a:rPr lang="vi-VN" sz="4000" dirty="0">
                <a:solidFill>
                  <a:srgbClr val="000000"/>
                </a:solidFill>
                <a:latin typeface="ff4"/>
              </a:rPr>
              <a:t>loại</a:t>
            </a:r>
            <a:r>
              <a:rPr lang="vi-VN" sz="4000" dirty="0">
                <a:solidFill>
                  <a:srgbClr val="000000"/>
                </a:solidFill>
                <a:latin typeface="ff1"/>
              </a:rPr>
              <a:t> chi phí theo cách </a:t>
            </a:r>
            <a:r>
              <a:rPr lang="vi-VN" sz="4000" dirty="0">
                <a:solidFill>
                  <a:srgbClr val="000000"/>
                </a:solidFill>
                <a:latin typeface="ff4"/>
              </a:rPr>
              <a:t>ứng</a:t>
            </a:r>
            <a:r>
              <a:rPr lang="vi-VN" sz="4000" dirty="0">
                <a:solidFill>
                  <a:srgbClr val="000000"/>
                </a:solidFill>
                <a:latin typeface="ff1"/>
              </a:rPr>
              <a:t> </a:t>
            </a:r>
            <a:r>
              <a:rPr lang="vi-VN" sz="4000" dirty="0">
                <a:solidFill>
                  <a:srgbClr val="000000"/>
                </a:solidFill>
                <a:latin typeface="ff4"/>
              </a:rPr>
              <a:t>xử</a:t>
            </a:r>
            <a:r>
              <a:rPr lang="vi-VN" sz="4000" dirty="0">
                <a:solidFill>
                  <a:srgbClr val="000000"/>
                </a:solidFill>
                <a:latin typeface="ff1"/>
              </a:rPr>
              <a:t> </a:t>
            </a:r>
            <a:r>
              <a:rPr lang="vi-VN" sz="4000" dirty="0">
                <a:solidFill>
                  <a:srgbClr val="000000"/>
                </a:solidFill>
                <a:latin typeface="ff4"/>
              </a:rPr>
              <a:t>của</a:t>
            </a:r>
            <a:r>
              <a:rPr lang="vi-VN" sz="4000" dirty="0">
                <a:solidFill>
                  <a:srgbClr val="000000"/>
                </a:solidFill>
                <a:latin typeface="ff1"/>
              </a:rPr>
              <a:t> chi </a:t>
            </a:r>
            <a:r>
              <a:rPr lang="vi-VN" sz="4000" dirty="0" smtClean="0">
                <a:solidFill>
                  <a:srgbClr val="000000"/>
                </a:solidFill>
                <a:latin typeface="ff1"/>
              </a:rPr>
              <a:t>phí</a:t>
            </a:r>
            <a:endParaRPr lang="en-US" sz="4000" dirty="0" smtClean="0">
              <a:solidFill>
                <a:srgbClr val="000000"/>
              </a:solidFill>
              <a:latin typeface="ff1"/>
            </a:endParaRPr>
          </a:p>
          <a:p>
            <a:r>
              <a:rPr lang="vi-VN" sz="4000" dirty="0" smtClean="0">
                <a:solidFill>
                  <a:srgbClr val="000000"/>
                </a:solidFill>
                <a:latin typeface="ff1"/>
              </a:rPr>
              <a:t> </a:t>
            </a:r>
            <a:endParaRPr lang="vi-VN" sz="4000" dirty="0">
              <a:solidFill>
                <a:srgbClr val="FFCC00"/>
              </a:solidFill>
              <a:latin typeface="ff5"/>
            </a:endParaRPr>
          </a:p>
          <a:p>
            <a:r>
              <a:rPr lang="vi-VN" sz="4000" dirty="0">
                <a:solidFill>
                  <a:srgbClr val="FFCC00"/>
                </a:solidFill>
                <a:latin typeface="ff5"/>
              </a:rPr>
              <a:t></a:t>
            </a:r>
            <a:r>
              <a:rPr lang="vi-VN" sz="4000" dirty="0">
                <a:solidFill>
                  <a:srgbClr val="000000"/>
                </a:solidFill>
                <a:latin typeface="ff1"/>
              </a:rPr>
              <a:t>Phân </a:t>
            </a:r>
            <a:r>
              <a:rPr lang="vi-VN" sz="4000" dirty="0">
                <a:solidFill>
                  <a:srgbClr val="000000"/>
                </a:solidFill>
                <a:latin typeface="ff4"/>
              </a:rPr>
              <a:t>loại</a:t>
            </a:r>
            <a:r>
              <a:rPr lang="vi-VN" sz="4000" dirty="0">
                <a:solidFill>
                  <a:srgbClr val="000000"/>
                </a:solidFill>
                <a:latin typeface="ff1"/>
              </a:rPr>
              <a:t> chi phí theo </a:t>
            </a:r>
            <a:r>
              <a:rPr lang="vi-VN" sz="4000" dirty="0">
                <a:solidFill>
                  <a:srgbClr val="000000"/>
                </a:solidFill>
                <a:latin typeface="ff4"/>
              </a:rPr>
              <a:t>mối</a:t>
            </a:r>
            <a:r>
              <a:rPr lang="vi-VN" sz="4000" dirty="0">
                <a:solidFill>
                  <a:srgbClr val="000000"/>
                </a:solidFill>
                <a:latin typeface="ff1"/>
              </a:rPr>
              <a:t> quan </a:t>
            </a:r>
            <a:r>
              <a:rPr lang="vi-VN" sz="4000" dirty="0">
                <a:solidFill>
                  <a:srgbClr val="000000"/>
                </a:solidFill>
                <a:latin typeface="ff4"/>
              </a:rPr>
              <a:t>hệ</a:t>
            </a:r>
            <a:r>
              <a:rPr lang="vi-VN" sz="4000" dirty="0">
                <a:solidFill>
                  <a:srgbClr val="000000"/>
                </a:solidFill>
                <a:latin typeface="ff1"/>
              </a:rPr>
              <a:t> </a:t>
            </a:r>
            <a:r>
              <a:rPr lang="vi-VN" sz="4000" dirty="0">
                <a:solidFill>
                  <a:srgbClr val="000000"/>
                </a:solidFill>
                <a:latin typeface="ff4"/>
              </a:rPr>
              <a:t>giữa</a:t>
            </a:r>
            <a:r>
              <a:rPr lang="vi-VN" sz="4000" dirty="0">
                <a:solidFill>
                  <a:srgbClr val="000000"/>
                </a:solidFill>
                <a:latin typeface="ff1"/>
              </a:rPr>
              <a:t> chi phí </a:t>
            </a:r>
            <a:r>
              <a:rPr lang="vi-VN" sz="4000" dirty="0" smtClean="0">
                <a:solidFill>
                  <a:srgbClr val="000000"/>
                </a:solidFill>
                <a:latin typeface="ff4"/>
              </a:rPr>
              <a:t>với</a:t>
            </a:r>
            <a:r>
              <a:rPr lang="vi-VN" sz="4000" dirty="0" smtClean="0">
                <a:solidFill>
                  <a:srgbClr val="000000"/>
                </a:solidFill>
                <a:latin typeface="ff1"/>
              </a:rPr>
              <a:t> </a:t>
            </a:r>
            <a:r>
              <a:rPr lang="vi-VN" sz="4000" dirty="0">
                <a:solidFill>
                  <a:srgbClr val="000000"/>
                </a:solidFill>
                <a:latin typeface="ff4"/>
              </a:rPr>
              <a:t>lợi</a:t>
            </a:r>
            <a:r>
              <a:rPr lang="vi-VN" sz="4000" dirty="0">
                <a:solidFill>
                  <a:srgbClr val="000000"/>
                </a:solidFill>
                <a:latin typeface="ff1"/>
              </a:rPr>
              <a:t> </a:t>
            </a:r>
            <a:r>
              <a:rPr lang="vi-VN" sz="4000" dirty="0">
                <a:solidFill>
                  <a:srgbClr val="000000"/>
                </a:solidFill>
                <a:latin typeface="ff4"/>
              </a:rPr>
              <a:t>nhuận</a:t>
            </a:r>
            <a:r>
              <a:rPr lang="vi-VN" sz="4000" dirty="0">
                <a:solidFill>
                  <a:srgbClr val="000000"/>
                </a:solidFill>
                <a:latin typeface="ff1"/>
              </a:rPr>
              <a:t> xác </a:t>
            </a:r>
            <a:r>
              <a:rPr lang="vi-VN" sz="4000" dirty="0">
                <a:solidFill>
                  <a:srgbClr val="000000"/>
                </a:solidFill>
                <a:latin typeface="ff4"/>
              </a:rPr>
              <a:t>định</a:t>
            </a:r>
            <a:r>
              <a:rPr lang="vi-VN" sz="4000" dirty="0">
                <a:solidFill>
                  <a:srgbClr val="000000"/>
                </a:solidFill>
                <a:latin typeface="ff1"/>
              </a:rPr>
              <a:t> </a:t>
            </a:r>
            <a:r>
              <a:rPr lang="vi-VN" sz="4000" dirty="0">
                <a:solidFill>
                  <a:srgbClr val="000000"/>
                </a:solidFill>
                <a:latin typeface="ff4"/>
              </a:rPr>
              <a:t>từng</a:t>
            </a:r>
            <a:r>
              <a:rPr lang="vi-VN" sz="4000" dirty="0">
                <a:solidFill>
                  <a:srgbClr val="000000"/>
                </a:solidFill>
                <a:latin typeface="ff1"/>
              </a:rPr>
              <a:t> </a:t>
            </a:r>
            <a:r>
              <a:rPr lang="vi-VN" sz="4000" dirty="0">
                <a:solidFill>
                  <a:srgbClr val="000000"/>
                </a:solidFill>
                <a:latin typeface="ff4"/>
              </a:rPr>
              <a:t>kỳ</a:t>
            </a:r>
            <a:r>
              <a:rPr lang="vi-VN" sz="4000" dirty="0">
                <a:solidFill>
                  <a:srgbClr val="000000"/>
                </a:solidFill>
                <a:latin typeface="ff1"/>
              </a:rPr>
              <a:t> </a:t>
            </a:r>
            <a:endParaRPr lang="en-US" sz="4000" dirty="0" smtClean="0">
              <a:solidFill>
                <a:srgbClr val="000000"/>
              </a:solidFill>
              <a:latin typeface="ff1"/>
            </a:endParaRPr>
          </a:p>
          <a:p>
            <a:endParaRPr lang="vi-VN" sz="4000" dirty="0">
              <a:solidFill>
                <a:srgbClr val="000000"/>
              </a:solidFill>
              <a:latin typeface="ff4"/>
            </a:endParaRPr>
          </a:p>
          <a:p>
            <a:r>
              <a:rPr lang="vi-VN" sz="4000" dirty="0">
                <a:solidFill>
                  <a:srgbClr val="FFCC00"/>
                </a:solidFill>
                <a:latin typeface="ff5"/>
              </a:rPr>
              <a:t></a:t>
            </a:r>
            <a:r>
              <a:rPr lang="vi-VN" sz="4000" dirty="0">
                <a:solidFill>
                  <a:srgbClr val="000000"/>
                </a:solidFill>
                <a:latin typeface="ff1"/>
              </a:rPr>
              <a:t>Phân </a:t>
            </a:r>
            <a:r>
              <a:rPr lang="vi-VN" sz="4000" dirty="0">
                <a:solidFill>
                  <a:srgbClr val="000000"/>
                </a:solidFill>
                <a:latin typeface="ff4"/>
              </a:rPr>
              <a:t>loại</a:t>
            </a:r>
            <a:r>
              <a:rPr lang="vi-VN" sz="4000" dirty="0">
                <a:solidFill>
                  <a:srgbClr val="000000"/>
                </a:solidFill>
                <a:latin typeface="ff1"/>
              </a:rPr>
              <a:t> chi phí </a:t>
            </a:r>
            <a:r>
              <a:rPr lang="vi-VN" sz="4000" dirty="0">
                <a:solidFill>
                  <a:srgbClr val="000000"/>
                </a:solidFill>
                <a:latin typeface="ff4"/>
              </a:rPr>
              <a:t>dựa</a:t>
            </a:r>
            <a:r>
              <a:rPr lang="vi-VN" sz="4000" dirty="0">
                <a:solidFill>
                  <a:srgbClr val="000000"/>
                </a:solidFill>
                <a:latin typeface="ff1"/>
              </a:rPr>
              <a:t> vào </a:t>
            </a:r>
            <a:r>
              <a:rPr lang="vi-VN" sz="4000" dirty="0">
                <a:solidFill>
                  <a:srgbClr val="000000"/>
                </a:solidFill>
                <a:latin typeface="ff4"/>
              </a:rPr>
              <a:t>việc</a:t>
            </a:r>
            <a:r>
              <a:rPr lang="vi-VN" sz="4000" dirty="0">
                <a:solidFill>
                  <a:srgbClr val="000000"/>
                </a:solidFill>
                <a:latin typeface="ff1"/>
              </a:rPr>
              <a:t> phân </a:t>
            </a:r>
            <a:r>
              <a:rPr lang="vi-VN" sz="4000" dirty="0">
                <a:solidFill>
                  <a:srgbClr val="000000"/>
                </a:solidFill>
                <a:latin typeface="ff4"/>
              </a:rPr>
              <a:t>bổ</a:t>
            </a:r>
            <a:r>
              <a:rPr lang="vi-VN" sz="4000" dirty="0">
                <a:solidFill>
                  <a:srgbClr val="000000"/>
                </a:solidFill>
                <a:latin typeface="ff1"/>
              </a:rPr>
              <a:t> chi phí </a:t>
            </a:r>
            <a:r>
              <a:rPr lang="vi-VN" sz="4000" dirty="0" smtClean="0">
                <a:solidFill>
                  <a:srgbClr val="000000"/>
                </a:solidFill>
                <a:latin typeface="ff1"/>
              </a:rPr>
              <a:t>cho </a:t>
            </a:r>
            <a:r>
              <a:rPr lang="vi-VN" sz="4000" dirty="0">
                <a:solidFill>
                  <a:srgbClr val="000000"/>
                </a:solidFill>
                <a:latin typeface="ff1"/>
              </a:rPr>
              <a:t>các </a:t>
            </a:r>
            <a:r>
              <a:rPr lang="vi-VN" sz="4000" dirty="0">
                <a:solidFill>
                  <a:srgbClr val="000000"/>
                </a:solidFill>
                <a:latin typeface="ff4"/>
              </a:rPr>
              <a:t>đối</a:t>
            </a:r>
            <a:r>
              <a:rPr lang="vi-VN" sz="4000" dirty="0">
                <a:solidFill>
                  <a:srgbClr val="000000"/>
                </a:solidFill>
                <a:latin typeface="ff1"/>
              </a:rPr>
              <a:t> </a:t>
            </a:r>
            <a:r>
              <a:rPr lang="vi-VN" sz="4000" dirty="0">
                <a:solidFill>
                  <a:srgbClr val="000000"/>
                </a:solidFill>
                <a:latin typeface="ff4"/>
              </a:rPr>
              <a:t>tượng</a:t>
            </a:r>
            <a:r>
              <a:rPr lang="vi-VN" sz="4000" dirty="0">
                <a:solidFill>
                  <a:srgbClr val="000000"/>
                </a:solidFill>
                <a:latin typeface="ff1"/>
              </a:rPr>
              <a:t> </a:t>
            </a:r>
            <a:r>
              <a:rPr lang="vi-VN" sz="4000" dirty="0">
                <a:solidFill>
                  <a:srgbClr val="000000"/>
                </a:solidFill>
                <a:latin typeface="ff4"/>
              </a:rPr>
              <a:t>tập</a:t>
            </a:r>
            <a:r>
              <a:rPr lang="vi-VN" sz="4000" dirty="0">
                <a:solidFill>
                  <a:srgbClr val="000000"/>
                </a:solidFill>
                <a:latin typeface="ff1"/>
              </a:rPr>
              <a:t> </a:t>
            </a:r>
            <a:r>
              <a:rPr lang="vi-VN" sz="4000" dirty="0">
                <a:solidFill>
                  <a:srgbClr val="000000"/>
                </a:solidFill>
                <a:latin typeface="ff4"/>
              </a:rPr>
              <a:t>hợp</a:t>
            </a:r>
            <a:r>
              <a:rPr lang="vi-VN" sz="4000" dirty="0">
                <a:solidFill>
                  <a:srgbClr val="000000"/>
                </a:solidFill>
                <a:latin typeface="ff1"/>
              </a:rPr>
              <a:t> chi phí </a:t>
            </a:r>
            <a:endParaRPr lang="en-US" sz="4000" dirty="0" smtClean="0">
              <a:solidFill>
                <a:srgbClr val="000000"/>
              </a:solidFill>
              <a:latin typeface="ff1"/>
            </a:endParaRPr>
          </a:p>
          <a:p>
            <a:endParaRPr lang="vi-VN" sz="4000" dirty="0">
              <a:solidFill>
                <a:srgbClr val="000000"/>
              </a:solidFill>
              <a:latin typeface="ff1"/>
            </a:endParaRPr>
          </a:p>
          <a:p>
            <a:r>
              <a:rPr lang="vi-VN" sz="4000" dirty="0">
                <a:solidFill>
                  <a:srgbClr val="FFCC00"/>
                </a:solidFill>
                <a:latin typeface="ff5"/>
              </a:rPr>
              <a:t></a:t>
            </a:r>
            <a:r>
              <a:rPr lang="vi-VN" sz="4000" dirty="0">
                <a:solidFill>
                  <a:srgbClr val="000000"/>
                </a:solidFill>
                <a:latin typeface="ff1"/>
              </a:rPr>
              <a:t>Phân </a:t>
            </a:r>
            <a:r>
              <a:rPr lang="vi-VN" sz="4000" dirty="0">
                <a:solidFill>
                  <a:srgbClr val="000000"/>
                </a:solidFill>
                <a:latin typeface="ff4"/>
              </a:rPr>
              <a:t>loại</a:t>
            </a:r>
            <a:r>
              <a:rPr lang="vi-VN" sz="4000" dirty="0">
                <a:solidFill>
                  <a:srgbClr val="000000"/>
                </a:solidFill>
                <a:latin typeface="ff1"/>
              </a:rPr>
              <a:t> chi phí trong </a:t>
            </a:r>
            <a:r>
              <a:rPr lang="vi-VN" sz="4000" dirty="0">
                <a:solidFill>
                  <a:srgbClr val="000000"/>
                </a:solidFill>
                <a:latin typeface="ff4"/>
              </a:rPr>
              <a:t>việc</a:t>
            </a:r>
            <a:r>
              <a:rPr lang="vi-VN" sz="4000" dirty="0">
                <a:solidFill>
                  <a:srgbClr val="000000"/>
                </a:solidFill>
                <a:latin typeface="ff1"/>
              </a:rPr>
              <a:t> ra </a:t>
            </a:r>
            <a:r>
              <a:rPr lang="vi-VN" sz="4000" dirty="0">
                <a:solidFill>
                  <a:srgbClr val="000000"/>
                </a:solidFill>
                <a:latin typeface="ff4"/>
              </a:rPr>
              <a:t>quyết</a:t>
            </a:r>
            <a:r>
              <a:rPr lang="vi-VN" sz="4000" dirty="0">
                <a:solidFill>
                  <a:srgbClr val="000000"/>
                </a:solidFill>
                <a:latin typeface="ff1"/>
              </a:rPr>
              <a:t> </a:t>
            </a:r>
            <a:r>
              <a:rPr lang="vi-VN" sz="4000" dirty="0">
                <a:solidFill>
                  <a:srgbClr val="000000"/>
                </a:solidFill>
                <a:latin typeface="ff4"/>
              </a:rPr>
              <a:t>định</a:t>
            </a:r>
            <a:r>
              <a:rPr lang="vi-VN" sz="4000" dirty="0">
                <a:solidFill>
                  <a:srgbClr val="000000"/>
                </a:solidFill>
                <a:latin typeface="ff1"/>
              </a:rPr>
              <a:t> </a:t>
            </a:r>
            <a:r>
              <a:rPr lang="vi-VN" sz="4000" dirty="0">
                <a:solidFill>
                  <a:srgbClr val="000000"/>
                </a:solidFill>
                <a:latin typeface="ff4"/>
              </a:rPr>
              <a:t>của</a:t>
            </a:r>
            <a:r>
              <a:rPr lang="vi-VN" sz="4000" dirty="0">
                <a:solidFill>
                  <a:srgbClr val="000000"/>
                </a:solidFill>
                <a:latin typeface="ff1"/>
              </a:rPr>
              <a:t> </a:t>
            </a:r>
            <a:r>
              <a:rPr lang="vi-VN" sz="4000" dirty="0" smtClean="0">
                <a:solidFill>
                  <a:srgbClr val="000000"/>
                </a:solidFill>
                <a:latin typeface="ff1"/>
              </a:rPr>
              <a:t>nhà </a:t>
            </a:r>
            <a:r>
              <a:rPr lang="vi-VN" sz="4000" dirty="0">
                <a:solidFill>
                  <a:srgbClr val="000000"/>
                </a:solidFill>
                <a:latin typeface="ff4"/>
              </a:rPr>
              <a:t>quản</a:t>
            </a:r>
            <a:r>
              <a:rPr lang="vi-VN" sz="4000" dirty="0">
                <a:solidFill>
                  <a:srgbClr val="000000"/>
                </a:solidFill>
                <a:latin typeface="ff1"/>
              </a:rPr>
              <a:t> </a:t>
            </a:r>
            <a:r>
              <a:rPr lang="vi-VN" sz="4000" dirty="0">
                <a:solidFill>
                  <a:srgbClr val="000000"/>
                </a:solidFill>
                <a:latin typeface="ff4"/>
              </a:rPr>
              <a:t>trị</a:t>
            </a:r>
            <a:r>
              <a:rPr lang="vi-VN" sz="4000" dirty="0">
                <a:solidFill>
                  <a:srgbClr val="000000"/>
                </a:solidFill>
                <a:latin typeface="ff1"/>
              </a:rPr>
              <a:t> </a:t>
            </a:r>
            <a:endParaRPr lang="vi-VN" sz="4000" b="0" i="0" dirty="0">
              <a:solidFill>
                <a:srgbClr val="000000"/>
              </a:solidFill>
              <a:effectLst/>
              <a:latin typeface="ff1"/>
            </a:endParaRPr>
          </a:p>
        </p:txBody>
      </p:sp>
    </p:spTree>
    <p:extLst>
      <p:ext uri="{BB962C8B-B14F-4D97-AF65-F5344CB8AC3E}">
        <p14:creationId xmlns:p14="http://schemas.microsoft.com/office/powerpoint/2010/main" val="28741433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6000" b="1" dirty="0" smtClean="0">
                <a:solidFill>
                  <a:schemeClr val="tx1"/>
                </a:solidFill>
              </a:rPr>
              <a:t>2.1. </a:t>
            </a:r>
            <a:r>
              <a:rPr lang="en-US" sz="6000" b="1" dirty="0" err="1" smtClean="0">
                <a:solidFill>
                  <a:schemeClr val="tx1"/>
                </a:solidFill>
              </a:rPr>
              <a:t>Phân</a:t>
            </a:r>
            <a:r>
              <a:rPr lang="en-US" sz="6000" b="1" dirty="0" smtClean="0">
                <a:solidFill>
                  <a:schemeClr val="tx1"/>
                </a:solidFill>
              </a:rPr>
              <a:t> </a:t>
            </a:r>
            <a:r>
              <a:rPr lang="en-US" sz="6000" b="1" dirty="0" err="1">
                <a:solidFill>
                  <a:schemeClr val="tx1"/>
                </a:solidFill>
              </a:rPr>
              <a:t>loại</a:t>
            </a:r>
            <a:r>
              <a:rPr lang="en-US" sz="6000" b="1" dirty="0">
                <a:solidFill>
                  <a:schemeClr val="tx1"/>
                </a:solidFill>
              </a:rPr>
              <a:t> chi </a:t>
            </a:r>
            <a:r>
              <a:rPr lang="en-US" sz="6000" b="1" dirty="0" err="1">
                <a:solidFill>
                  <a:schemeClr val="tx1"/>
                </a:solidFill>
              </a:rPr>
              <a:t>phí</a:t>
            </a:r>
            <a:r>
              <a:rPr lang="en-US" sz="6000" b="1" dirty="0">
                <a:solidFill>
                  <a:schemeClr val="tx1"/>
                </a:solidFill>
              </a:rPr>
              <a:t> </a:t>
            </a:r>
            <a:r>
              <a:rPr lang="en-US" sz="6000" b="1" dirty="0" err="1">
                <a:solidFill>
                  <a:schemeClr val="tx1"/>
                </a:solidFill>
              </a:rPr>
              <a:t>theo</a:t>
            </a:r>
            <a:r>
              <a:rPr lang="en-US" sz="6000" b="1" dirty="0">
                <a:solidFill>
                  <a:schemeClr val="tx1"/>
                </a:solidFill>
              </a:rPr>
              <a:t> </a:t>
            </a:r>
            <a:r>
              <a:rPr lang="en-US" sz="6000" b="1" dirty="0" err="1">
                <a:solidFill>
                  <a:schemeClr val="tx1"/>
                </a:solidFill>
              </a:rPr>
              <a:t>chức</a:t>
            </a:r>
            <a:r>
              <a:rPr lang="en-US" sz="6000" b="1" dirty="0">
                <a:solidFill>
                  <a:schemeClr val="tx1"/>
                </a:solidFill>
              </a:rPr>
              <a:t> </a:t>
            </a:r>
            <a:r>
              <a:rPr lang="en-US" sz="6000" b="1" dirty="0" err="1">
                <a:solidFill>
                  <a:schemeClr val="tx1"/>
                </a:solidFill>
              </a:rPr>
              <a:t>năng</a:t>
            </a:r>
            <a:r>
              <a:rPr lang="en-US" sz="6000" b="1" dirty="0">
                <a:solidFill>
                  <a:schemeClr val="tx1"/>
                </a:solidFill>
              </a:rPr>
              <a:t> </a:t>
            </a:r>
            <a:r>
              <a:rPr lang="en-US" sz="6000" b="1" dirty="0" err="1">
                <a:solidFill>
                  <a:schemeClr val="tx1"/>
                </a:solidFill>
              </a:rPr>
              <a:t>hoạt</a:t>
            </a:r>
            <a:r>
              <a:rPr lang="en-US" sz="6000" b="1" dirty="0">
                <a:solidFill>
                  <a:schemeClr val="tx1"/>
                </a:solidFill>
              </a:rPr>
              <a:t> </a:t>
            </a:r>
            <a:r>
              <a:rPr lang="en-US" sz="6000" b="1" dirty="0" err="1">
                <a:solidFill>
                  <a:schemeClr val="tx1"/>
                </a:solidFill>
              </a:rPr>
              <a:t>động</a:t>
            </a:r>
            <a:endParaRPr lang="en-US" sz="6000" b="1" dirty="0">
              <a:solidFill>
                <a:schemeClr val="tx1"/>
              </a:solidFill>
              <a:latin typeface="Arial" panose="020B0604020202020204" pitchFamily="34" charset="0"/>
              <a:cs typeface="Arial" panose="020B0604020202020204" pitchFamily="34" charset="0"/>
            </a:endParaRPr>
          </a:p>
        </p:txBody>
      </p:sp>
      <p:sp>
        <p:nvSpPr>
          <p:cNvPr id="2" name="Rectangle 1"/>
          <p:cNvSpPr/>
          <p:nvPr/>
        </p:nvSpPr>
        <p:spPr>
          <a:xfrm>
            <a:off x="304800" y="1333500"/>
            <a:ext cx="16840200" cy="8865056"/>
          </a:xfrm>
          <a:prstGeom prst="rect">
            <a:avLst/>
          </a:prstGeom>
        </p:spPr>
        <p:txBody>
          <a:bodyPr wrap="square">
            <a:spAutoFit/>
          </a:bodyPr>
          <a:lstStyle/>
          <a:p>
            <a:pPr>
              <a:lnSpc>
                <a:spcPct val="150000"/>
              </a:lnSpc>
            </a:pPr>
            <a:r>
              <a:rPr lang="en-US" sz="3200" dirty="0" smtClean="0">
                <a:solidFill>
                  <a:srgbClr val="000000"/>
                </a:solidFill>
                <a:latin typeface="ff1"/>
              </a:rPr>
              <a:t> </a:t>
            </a:r>
            <a:endParaRPr lang="en-US" sz="3200" dirty="0">
              <a:solidFill>
                <a:srgbClr val="000000"/>
              </a:solidFill>
              <a:latin typeface="ff4"/>
            </a:endParaRPr>
          </a:p>
          <a:p>
            <a:pPr>
              <a:lnSpc>
                <a:spcPct val="150000"/>
              </a:lnSpc>
            </a:pPr>
            <a:r>
              <a:rPr lang="en-US" sz="3200" dirty="0">
                <a:solidFill>
                  <a:srgbClr val="FFCC00"/>
                </a:solidFill>
                <a:latin typeface="ff5"/>
              </a:rPr>
              <a:t></a:t>
            </a:r>
            <a:r>
              <a:rPr lang="en-US" sz="3200" dirty="0">
                <a:solidFill>
                  <a:srgbClr val="000000"/>
                </a:solidFill>
                <a:latin typeface="ff1"/>
              </a:rPr>
              <a:t>Chi </a:t>
            </a:r>
            <a:r>
              <a:rPr lang="en-US" sz="3200" dirty="0" err="1">
                <a:solidFill>
                  <a:srgbClr val="000000"/>
                </a:solidFill>
                <a:latin typeface="ff1"/>
              </a:rPr>
              <a:t>phí</a:t>
            </a:r>
            <a:r>
              <a:rPr lang="en-US" sz="3200" dirty="0">
                <a:solidFill>
                  <a:srgbClr val="000000"/>
                </a:solidFill>
                <a:latin typeface="ff1"/>
              </a:rPr>
              <a:t> </a:t>
            </a:r>
            <a:r>
              <a:rPr lang="en-US" sz="3200" dirty="0" err="1">
                <a:solidFill>
                  <a:srgbClr val="000000"/>
                </a:solidFill>
                <a:latin typeface="ff4"/>
              </a:rPr>
              <a:t>sản</a:t>
            </a:r>
            <a:r>
              <a:rPr lang="en-US" sz="3200" dirty="0">
                <a:solidFill>
                  <a:srgbClr val="000000"/>
                </a:solidFill>
                <a:latin typeface="ff1"/>
              </a:rPr>
              <a:t> </a:t>
            </a:r>
            <a:r>
              <a:rPr lang="en-US" sz="3200" dirty="0" err="1">
                <a:solidFill>
                  <a:srgbClr val="000000"/>
                </a:solidFill>
                <a:latin typeface="ff4"/>
              </a:rPr>
              <a:t>xuất</a:t>
            </a:r>
            <a:r>
              <a:rPr lang="en-US" sz="3200" dirty="0">
                <a:solidFill>
                  <a:srgbClr val="000000"/>
                </a:solidFill>
                <a:latin typeface="ff1"/>
              </a:rPr>
              <a:t>: </a:t>
            </a:r>
            <a:r>
              <a:rPr lang="en-US" sz="3200" dirty="0" err="1">
                <a:solidFill>
                  <a:srgbClr val="000000"/>
                </a:solidFill>
                <a:latin typeface="ff1"/>
              </a:rPr>
              <a:t>là</a:t>
            </a:r>
            <a:r>
              <a:rPr lang="en-US" sz="3200" dirty="0">
                <a:solidFill>
                  <a:srgbClr val="000000"/>
                </a:solidFill>
                <a:latin typeface="ff1"/>
              </a:rPr>
              <a:t> </a:t>
            </a:r>
            <a:r>
              <a:rPr lang="en-US" sz="3200" dirty="0" err="1">
                <a:solidFill>
                  <a:srgbClr val="000000"/>
                </a:solidFill>
                <a:latin typeface="ff1"/>
              </a:rPr>
              <a:t>toàn</a:t>
            </a:r>
            <a:r>
              <a:rPr lang="en-US" sz="3200" dirty="0">
                <a:solidFill>
                  <a:srgbClr val="000000"/>
                </a:solidFill>
                <a:latin typeface="ff1"/>
              </a:rPr>
              <a:t> </a:t>
            </a:r>
            <a:r>
              <a:rPr lang="en-US" sz="3200" dirty="0" err="1">
                <a:solidFill>
                  <a:srgbClr val="000000"/>
                </a:solidFill>
                <a:latin typeface="ff4"/>
              </a:rPr>
              <a:t>bộ</a:t>
            </a:r>
            <a:r>
              <a:rPr lang="en-US" sz="3200" dirty="0">
                <a:solidFill>
                  <a:srgbClr val="000000"/>
                </a:solidFill>
                <a:latin typeface="ff1"/>
              </a:rPr>
              <a:t> chi </a:t>
            </a:r>
            <a:r>
              <a:rPr lang="en-US" sz="3200" dirty="0" err="1">
                <a:solidFill>
                  <a:srgbClr val="000000"/>
                </a:solidFill>
                <a:latin typeface="ff1"/>
              </a:rPr>
              <a:t>phí</a:t>
            </a:r>
            <a:r>
              <a:rPr lang="en-US" sz="3200" dirty="0">
                <a:solidFill>
                  <a:srgbClr val="000000"/>
                </a:solidFill>
                <a:latin typeface="ff1"/>
              </a:rPr>
              <a:t> </a:t>
            </a:r>
            <a:r>
              <a:rPr lang="en-US" sz="3200" dirty="0" err="1">
                <a:solidFill>
                  <a:srgbClr val="000000"/>
                </a:solidFill>
                <a:latin typeface="ff1"/>
              </a:rPr>
              <a:t>phát</a:t>
            </a:r>
            <a:r>
              <a:rPr lang="en-US" sz="3200" dirty="0">
                <a:solidFill>
                  <a:srgbClr val="000000"/>
                </a:solidFill>
                <a:latin typeface="ff1"/>
              </a:rPr>
              <a:t> </a:t>
            </a:r>
            <a:r>
              <a:rPr lang="en-US" sz="3200" dirty="0" err="1">
                <a:solidFill>
                  <a:srgbClr val="000000"/>
                </a:solidFill>
                <a:latin typeface="ff1"/>
              </a:rPr>
              <a:t>sinh</a:t>
            </a:r>
            <a:r>
              <a:rPr lang="en-US" sz="3200" dirty="0">
                <a:solidFill>
                  <a:srgbClr val="000000"/>
                </a:solidFill>
                <a:latin typeface="ff1"/>
              </a:rPr>
              <a:t> </a:t>
            </a:r>
            <a:r>
              <a:rPr lang="en-US" sz="3200" dirty="0" err="1">
                <a:solidFill>
                  <a:srgbClr val="000000"/>
                </a:solidFill>
                <a:latin typeface="ff1"/>
              </a:rPr>
              <a:t>trong</a:t>
            </a:r>
            <a:r>
              <a:rPr lang="en-US" sz="3200" dirty="0">
                <a:solidFill>
                  <a:srgbClr val="000000"/>
                </a:solidFill>
                <a:latin typeface="ff1"/>
              </a:rPr>
              <a:t> </a:t>
            </a:r>
            <a:r>
              <a:rPr lang="en-US" sz="3200" dirty="0" err="1">
                <a:solidFill>
                  <a:srgbClr val="000000"/>
                </a:solidFill>
                <a:latin typeface="ff1"/>
              </a:rPr>
              <a:t>quá</a:t>
            </a:r>
            <a:r>
              <a:rPr lang="en-US" sz="3200" dirty="0">
                <a:solidFill>
                  <a:srgbClr val="000000"/>
                </a:solidFill>
                <a:latin typeface="ff1"/>
              </a:rPr>
              <a:t> </a:t>
            </a:r>
            <a:r>
              <a:rPr lang="en-US" sz="3200" dirty="0" err="1" smtClean="0">
                <a:solidFill>
                  <a:srgbClr val="000000"/>
                </a:solidFill>
                <a:latin typeface="ff1"/>
              </a:rPr>
              <a:t>trình</a:t>
            </a:r>
            <a:r>
              <a:rPr lang="en-US" sz="3200" dirty="0" smtClean="0">
                <a:solidFill>
                  <a:srgbClr val="000000"/>
                </a:solidFill>
                <a:latin typeface="ff1"/>
              </a:rPr>
              <a:t> </a:t>
            </a:r>
            <a:r>
              <a:rPr lang="en-US" sz="3200" dirty="0" err="1" smtClean="0">
                <a:solidFill>
                  <a:srgbClr val="000000"/>
                </a:solidFill>
                <a:latin typeface="ff4"/>
              </a:rPr>
              <a:t>sản</a:t>
            </a:r>
            <a:r>
              <a:rPr lang="en-US" sz="3200" dirty="0" smtClean="0">
                <a:solidFill>
                  <a:srgbClr val="000000"/>
                </a:solidFill>
                <a:latin typeface="ff1"/>
              </a:rPr>
              <a:t> </a:t>
            </a:r>
            <a:r>
              <a:rPr lang="en-US" sz="3200" dirty="0" err="1">
                <a:solidFill>
                  <a:srgbClr val="000000"/>
                </a:solidFill>
                <a:latin typeface="ff4"/>
              </a:rPr>
              <a:t>xuất</a:t>
            </a:r>
            <a:r>
              <a:rPr lang="en-US" sz="3200" dirty="0">
                <a:solidFill>
                  <a:srgbClr val="000000"/>
                </a:solidFill>
                <a:latin typeface="ff1"/>
              </a:rPr>
              <a:t>, </a:t>
            </a:r>
            <a:r>
              <a:rPr lang="en-US" sz="3200" dirty="0" err="1">
                <a:solidFill>
                  <a:srgbClr val="000000"/>
                </a:solidFill>
                <a:latin typeface="ff1"/>
              </a:rPr>
              <a:t>liên</a:t>
            </a:r>
            <a:r>
              <a:rPr lang="en-US" sz="3200" dirty="0">
                <a:solidFill>
                  <a:srgbClr val="000000"/>
                </a:solidFill>
                <a:latin typeface="ff1"/>
              </a:rPr>
              <a:t> </a:t>
            </a:r>
            <a:r>
              <a:rPr lang="en-US" sz="3200" dirty="0" err="1">
                <a:solidFill>
                  <a:srgbClr val="000000"/>
                </a:solidFill>
                <a:latin typeface="ff1"/>
              </a:rPr>
              <a:t>quan</a:t>
            </a:r>
            <a:r>
              <a:rPr lang="en-US" sz="3200" dirty="0">
                <a:solidFill>
                  <a:srgbClr val="000000"/>
                </a:solidFill>
                <a:latin typeface="ff1"/>
              </a:rPr>
              <a:t> </a:t>
            </a:r>
            <a:r>
              <a:rPr lang="en-US" sz="3200" dirty="0" err="1">
                <a:solidFill>
                  <a:srgbClr val="000000"/>
                </a:solidFill>
                <a:latin typeface="ff4"/>
              </a:rPr>
              <a:t>đến</a:t>
            </a:r>
            <a:r>
              <a:rPr lang="en-US" sz="3200" dirty="0">
                <a:solidFill>
                  <a:srgbClr val="000000"/>
                </a:solidFill>
                <a:latin typeface="ff1"/>
              </a:rPr>
              <a:t> </a:t>
            </a:r>
            <a:r>
              <a:rPr lang="en-US" sz="3200" dirty="0" err="1">
                <a:solidFill>
                  <a:srgbClr val="000000"/>
                </a:solidFill>
                <a:latin typeface="ff4"/>
              </a:rPr>
              <a:t>việc</a:t>
            </a:r>
            <a:r>
              <a:rPr lang="en-US" sz="3200" dirty="0">
                <a:solidFill>
                  <a:srgbClr val="000000"/>
                </a:solidFill>
                <a:latin typeface="ff1"/>
              </a:rPr>
              <a:t> </a:t>
            </a:r>
            <a:r>
              <a:rPr lang="en-US" sz="3200" dirty="0" err="1">
                <a:solidFill>
                  <a:srgbClr val="000000"/>
                </a:solidFill>
                <a:latin typeface="ff4"/>
              </a:rPr>
              <a:t>chế</a:t>
            </a:r>
            <a:r>
              <a:rPr lang="en-US" sz="3200" dirty="0">
                <a:solidFill>
                  <a:srgbClr val="000000"/>
                </a:solidFill>
                <a:latin typeface="ff1"/>
              </a:rPr>
              <a:t> </a:t>
            </a:r>
            <a:r>
              <a:rPr lang="en-US" sz="3200" dirty="0" err="1">
                <a:solidFill>
                  <a:srgbClr val="000000"/>
                </a:solidFill>
                <a:latin typeface="ff4"/>
              </a:rPr>
              <a:t>tạo</a:t>
            </a:r>
            <a:r>
              <a:rPr lang="en-US" sz="3200" dirty="0">
                <a:solidFill>
                  <a:srgbClr val="000000"/>
                </a:solidFill>
                <a:latin typeface="ff1"/>
              </a:rPr>
              <a:t> </a:t>
            </a:r>
            <a:r>
              <a:rPr lang="en-US" sz="3200" dirty="0" err="1">
                <a:solidFill>
                  <a:srgbClr val="000000"/>
                </a:solidFill>
                <a:latin typeface="ff4"/>
              </a:rPr>
              <a:t>sản</a:t>
            </a:r>
            <a:r>
              <a:rPr lang="en-US" sz="3200" dirty="0">
                <a:solidFill>
                  <a:srgbClr val="000000"/>
                </a:solidFill>
                <a:latin typeface="ff1"/>
              </a:rPr>
              <a:t> </a:t>
            </a:r>
            <a:r>
              <a:rPr lang="en-US" sz="3200" dirty="0" err="1">
                <a:solidFill>
                  <a:srgbClr val="000000"/>
                </a:solidFill>
                <a:latin typeface="ff4"/>
              </a:rPr>
              <a:t>phẩm</a:t>
            </a:r>
            <a:r>
              <a:rPr lang="en-US" sz="3200" dirty="0">
                <a:solidFill>
                  <a:srgbClr val="000000"/>
                </a:solidFill>
                <a:latin typeface="ff1"/>
              </a:rPr>
              <a:t> </a:t>
            </a:r>
            <a:r>
              <a:rPr lang="en-US" sz="3200" dirty="0" err="1">
                <a:solidFill>
                  <a:srgbClr val="000000"/>
                </a:solidFill>
                <a:latin typeface="ff1"/>
              </a:rPr>
              <a:t>trong</a:t>
            </a:r>
            <a:r>
              <a:rPr lang="en-US" sz="3200" dirty="0">
                <a:solidFill>
                  <a:srgbClr val="000000"/>
                </a:solidFill>
                <a:latin typeface="ff1"/>
              </a:rPr>
              <a:t> </a:t>
            </a:r>
            <a:r>
              <a:rPr lang="en-US" sz="3200" dirty="0" err="1">
                <a:solidFill>
                  <a:srgbClr val="000000"/>
                </a:solidFill>
                <a:latin typeface="ff4"/>
              </a:rPr>
              <a:t>một</a:t>
            </a:r>
            <a:r>
              <a:rPr lang="en-US" sz="3200" dirty="0">
                <a:solidFill>
                  <a:srgbClr val="000000"/>
                </a:solidFill>
                <a:latin typeface="ff1"/>
              </a:rPr>
              <a:t> </a:t>
            </a:r>
            <a:r>
              <a:rPr lang="en-US" sz="3200" dirty="0" err="1">
                <a:solidFill>
                  <a:srgbClr val="000000"/>
                </a:solidFill>
                <a:latin typeface="ff4"/>
              </a:rPr>
              <a:t>thời</a:t>
            </a:r>
            <a:r>
              <a:rPr lang="en-US" sz="3200" dirty="0">
                <a:solidFill>
                  <a:srgbClr val="000000"/>
                </a:solidFill>
                <a:latin typeface="ff1"/>
              </a:rPr>
              <a:t> </a:t>
            </a:r>
            <a:r>
              <a:rPr lang="en-US" sz="3200" dirty="0" err="1" smtClean="0">
                <a:solidFill>
                  <a:srgbClr val="000000"/>
                </a:solidFill>
                <a:latin typeface="ff4"/>
              </a:rPr>
              <a:t>kỳ</a:t>
            </a:r>
            <a:r>
              <a:rPr lang="en-US" sz="3200" dirty="0" smtClean="0">
                <a:solidFill>
                  <a:srgbClr val="000000"/>
                </a:solidFill>
                <a:latin typeface="ff1"/>
              </a:rPr>
              <a:t> </a:t>
            </a:r>
            <a:r>
              <a:rPr lang="en-US" sz="3200" dirty="0" err="1">
                <a:solidFill>
                  <a:srgbClr val="000000"/>
                </a:solidFill>
                <a:latin typeface="ff4"/>
              </a:rPr>
              <a:t>nhất</a:t>
            </a:r>
            <a:r>
              <a:rPr lang="en-US" sz="3200" dirty="0">
                <a:solidFill>
                  <a:srgbClr val="000000"/>
                </a:solidFill>
                <a:latin typeface="ff1"/>
              </a:rPr>
              <a:t> </a:t>
            </a:r>
            <a:r>
              <a:rPr lang="en-US" sz="3200" dirty="0" err="1">
                <a:solidFill>
                  <a:srgbClr val="000000"/>
                </a:solidFill>
                <a:latin typeface="ff4"/>
              </a:rPr>
              <a:t>định</a:t>
            </a:r>
            <a:r>
              <a:rPr lang="en-US" sz="3200" dirty="0">
                <a:solidFill>
                  <a:srgbClr val="000000"/>
                </a:solidFill>
                <a:latin typeface="ff1"/>
              </a:rPr>
              <a:t> </a:t>
            </a:r>
            <a:endParaRPr lang="en-US" sz="3200" dirty="0">
              <a:solidFill>
                <a:srgbClr val="000000"/>
              </a:solidFill>
              <a:latin typeface="ff4"/>
            </a:endParaRPr>
          </a:p>
          <a:p>
            <a:pPr>
              <a:lnSpc>
                <a:spcPct val="150000"/>
              </a:lnSpc>
            </a:pPr>
            <a:r>
              <a:rPr lang="en-US" sz="3200" dirty="0">
                <a:solidFill>
                  <a:srgbClr val="000000"/>
                </a:solidFill>
                <a:latin typeface="ff1"/>
              </a:rPr>
              <a:t>+ Chi </a:t>
            </a:r>
            <a:r>
              <a:rPr lang="en-US" sz="3200" dirty="0" err="1">
                <a:solidFill>
                  <a:srgbClr val="000000"/>
                </a:solidFill>
                <a:latin typeface="ff1"/>
              </a:rPr>
              <a:t>phí</a:t>
            </a:r>
            <a:r>
              <a:rPr lang="en-US" sz="3200" dirty="0">
                <a:solidFill>
                  <a:srgbClr val="000000"/>
                </a:solidFill>
                <a:latin typeface="ff1"/>
              </a:rPr>
              <a:t> </a:t>
            </a:r>
            <a:r>
              <a:rPr lang="en-US" sz="3200" dirty="0" err="1">
                <a:solidFill>
                  <a:srgbClr val="000000"/>
                </a:solidFill>
                <a:latin typeface="ff1"/>
              </a:rPr>
              <a:t>nguyên</a:t>
            </a:r>
            <a:r>
              <a:rPr lang="en-US" sz="3200" dirty="0">
                <a:solidFill>
                  <a:srgbClr val="000000"/>
                </a:solidFill>
                <a:latin typeface="ff1"/>
              </a:rPr>
              <a:t> </a:t>
            </a:r>
            <a:r>
              <a:rPr lang="en-US" sz="3200" dirty="0" err="1">
                <a:solidFill>
                  <a:srgbClr val="000000"/>
                </a:solidFill>
                <a:latin typeface="ff4"/>
              </a:rPr>
              <a:t>liệu</a:t>
            </a:r>
            <a:r>
              <a:rPr lang="en-US" sz="3200" dirty="0">
                <a:solidFill>
                  <a:srgbClr val="000000"/>
                </a:solidFill>
                <a:latin typeface="ff1"/>
              </a:rPr>
              <a:t> </a:t>
            </a:r>
            <a:r>
              <a:rPr lang="en-US" sz="3200" dirty="0" err="1">
                <a:solidFill>
                  <a:srgbClr val="000000"/>
                </a:solidFill>
                <a:latin typeface="ff4"/>
              </a:rPr>
              <a:t>vật</a:t>
            </a:r>
            <a:r>
              <a:rPr lang="en-US" sz="3200" dirty="0">
                <a:solidFill>
                  <a:srgbClr val="000000"/>
                </a:solidFill>
                <a:latin typeface="ff1"/>
              </a:rPr>
              <a:t> </a:t>
            </a:r>
            <a:r>
              <a:rPr lang="en-US" sz="3200" dirty="0" err="1">
                <a:solidFill>
                  <a:srgbClr val="000000"/>
                </a:solidFill>
                <a:latin typeface="ff4"/>
              </a:rPr>
              <a:t>liệu</a:t>
            </a:r>
            <a:r>
              <a:rPr lang="en-US" sz="3200" dirty="0">
                <a:solidFill>
                  <a:srgbClr val="000000"/>
                </a:solidFill>
                <a:latin typeface="ff1"/>
              </a:rPr>
              <a:t> </a:t>
            </a:r>
            <a:r>
              <a:rPr lang="en-US" sz="3200" dirty="0" err="1">
                <a:solidFill>
                  <a:srgbClr val="000000"/>
                </a:solidFill>
                <a:latin typeface="ff4"/>
              </a:rPr>
              <a:t>trực</a:t>
            </a:r>
            <a:r>
              <a:rPr lang="en-US" sz="3200" dirty="0">
                <a:solidFill>
                  <a:srgbClr val="000000"/>
                </a:solidFill>
                <a:latin typeface="ff1"/>
              </a:rPr>
              <a:t> </a:t>
            </a:r>
            <a:r>
              <a:rPr lang="en-US" sz="3200" dirty="0" err="1">
                <a:solidFill>
                  <a:srgbClr val="000000"/>
                </a:solidFill>
                <a:latin typeface="ff4"/>
              </a:rPr>
              <a:t>tiếp</a:t>
            </a:r>
            <a:r>
              <a:rPr lang="en-US" sz="3200" dirty="0">
                <a:solidFill>
                  <a:srgbClr val="000000"/>
                </a:solidFill>
                <a:latin typeface="ff1"/>
              </a:rPr>
              <a:t> </a:t>
            </a:r>
          </a:p>
          <a:p>
            <a:pPr>
              <a:lnSpc>
                <a:spcPct val="150000"/>
              </a:lnSpc>
            </a:pPr>
            <a:r>
              <a:rPr lang="en-US" sz="3200" dirty="0">
                <a:solidFill>
                  <a:srgbClr val="000000"/>
                </a:solidFill>
                <a:latin typeface="ff1"/>
              </a:rPr>
              <a:t>+ Chi </a:t>
            </a:r>
            <a:r>
              <a:rPr lang="en-US" sz="3200" dirty="0" err="1">
                <a:solidFill>
                  <a:srgbClr val="000000"/>
                </a:solidFill>
                <a:latin typeface="ff1"/>
              </a:rPr>
              <a:t>phí</a:t>
            </a:r>
            <a:r>
              <a:rPr lang="en-US" sz="3200" dirty="0">
                <a:solidFill>
                  <a:srgbClr val="000000"/>
                </a:solidFill>
                <a:latin typeface="ff1"/>
              </a:rPr>
              <a:t> </a:t>
            </a:r>
            <a:r>
              <a:rPr lang="en-US" sz="3200" dirty="0" err="1">
                <a:solidFill>
                  <a:srgbClr val="000000"/>
                </a:solidFill>
                <a:latin typeface="ff1"/>
              </a:rPr>
              <a:t>nhân</a:t>
            </a:r>
            <a:r>
              <a:rPr lang="en-US" sz="3200" dirty="0">
                <a:solidFill>
                  <a:srgbClr val="000000"/>
                </a:solidFill>
                <a:latin typeface="ff1"/>
              </a:rPr>
              <a:t> </a:t>
            </a:r>
            <a:r>
              <a:rPr lang="en-US" sz="3200" dirty="0" err="1">
                <a:solidFill>
                  <a:srgbClr val="000000"/>
                </a:solidFill>
                <a:latin typeface="ff1"/>
              </a:rPr>
              <a:t>công</a:t>
            </a:r>
            <a:r>
              <a:rPr lang="en-US" sz="3200" dirty="0">
                <a:solidFill>
                  <a:srgbClr val="000000"/>
                </a:solidFill>
                <a:latin typeface="ff1"/>
              </a:rPr>
              <a:t> </a:t>
            </a:r>
            <a:r>
              <a:rPr lang="en-US" sz="3200" dirty="0" err="1">
                <a:solidFill>
                  <a:srgbClr val="000000"/>
                </a:solidFill>
                <a:latin typeface="ff4"/>
              </a:rPr>
              <a:t>trực</a:t>
            </a:r>
            <a:r>
              <a:rPr lang="en-US" sz="3200" dirty="0">
                <a:solidFill>
                  <a:srgbClr val="000000"/>
                </a:solidFill>
                <a:latin typeface="ff1"/>
              </a:rPr>
              <a:t> </a:t>
            </a:r>
            <a:r>
              <a:rPr lang="en-US" sz="3200" dirty="0" err="1">
                <a:solidFill>
                  <a:srgbClr val="000000"/>
                </a:solidFill>
                <a:latin typeface="ff4"/>
              </a:rPr>
              <a:t>tiếp</a:t>
            </a:r>
            <a:r>
              <a:rPr lang="en-US" sz="3200" dirty="0">
                <a:solidFill>
                  <a:srgbClr val="000000"/>
                </a:solidFill>
                <a:latin typeface="ff1"/>
              </a:rPr>
              <a:t> </a:t>
            </a:r>
          </a:p>
          <a:p>
            <a:pPr>
              <a:lnSpc>
                <a:spcPct val="150000"/>
              </a:lnSpc>
            </a:pPr>
            <a:r>
              <a:rPr lang="en-US" sz="3200" dirty="0">
                <a:solidFill>
                  <a:srgbClr val="000000"/>
                </a:solidFill>
                <a:latin typeface="ff1"/>
              </a:rPr>
              <a:t>+ Chi </a:t>
            </a:r>
            <a:r>
              <a:rPr lang="en-US" sz="3200" dirty="0" err="1">
                <a:solidFill>
                  <a:srgbClr val="000000"/>
                </a:solidFill>
                <a:latin typeface="ff1"/>
              </a:rPr>
              <a:t>phí</a:t>
            </a:r>
            <a:r>
              <a:rPr lang="en-US" sz="3200" dirty="0">
                <a:solidFill>
                  <a:srgbClr val="000000"/>
                </a:solidFill>
                <a:latin typeface="ff1"/>
              </a:rPr>
              <a:t> </a:t>
            </a:r>
            <a:r>
              <a:rPr lang="en-US" sz="3200" dirty="0" err="1">
                <a:solidFill>
                  <a:srgbClr val="000000"/>
                </a:solidFill>
                <a:latin typeface="ff4"/>
              </a:rPr>
              <a:t>sản</a:t>
            </a:r>
            <a:r>
              <a:rPr lang="en-US" sz="3200" dirty="0">
                <a:solidFill>
                  <a:srgbClr val="000000"/>
                </a:solidFill>
                <a:latin typeface="ff1"/>
              </a:rPr>
              <a:t> </a:t>
            </a:r>
            <a:r>
              <a:rPr lang="en-US" sz="3200" dirty="0" err="1">
                <a:solidFill>
                  <a:srgbClr val="000000"/>
                </a:solidFill>
                <a:latin typeface="ff4"/>
              </a:rPr>
              <a:t>xuất</a:t>
            </a:r>
            <a:r>
              <a:rPr lang="en-US" sz="3200" dirty="0">
                <a:solidFill>
                  <a:srgbClr val="000000"/>
                </a:solidFill>
                <a:latin typeface="ff1"/>
              </a:rPr>
              <a:t> </a:t>
            </a:r>
            <a:r>
              <a:rPr lang="en-US" sz="3200" dirty="0" err="1">
                <a:solidFill>
                  <a:srgbClr val="000000"/>
                </a:solidFill>
                <a:latin typeface="ff1"/>
              </a:rPr>
              <a:t>chung</a:t>
            </a:r>
            <a:r>
              <a:rPr lang="en-US" sz="3200" dirty="0">
                <a:solidFill>
                  <a:srgbClr val="000000"/>
                </a:solidFill>
                <a:latin typeface="ff1"/>
              </a:rPr>
              <a:t> </a:t>
            </a:r>
            <a:endParaRPr lang="en-US" sz="3200" dirty="0" smtClean="0">
              <a:solidFill>
                <a:srgbClr val="000000"/>
              </a:solidFill>
              <a:latin typeface="ff1"/>
            </a:endParaRPr>
          </a:p>
          <a:p>
            <a:pPr>
              <a:lnSpc>
                <a:spcPct val="150000"/>
              </a:lnSpc>
            </a:pPr>
            <a:endParaRPr lang="en-US" sz="3200" dirty="0">
              <a:solidFill>
                <a:srgbClr val="000000"/>
              </a:solidFill>
              <a:latin typeface="ff1"/>
            </a:endParaRPr>
          </a:p>
          <a:p>
            <a:pPr>
              <a:lnSpc>
                <a:spcPct val="150000"/>
              </a:lnSpc>
            </a:pPr>
            <a:r>
              <a:rPr lang="en-US" sz="3200" dirty="0">
                <a:solidFill>
                  <a:srgbClr val="FFCC00"/>
                </a:solidFill>
                <a:latin typeface="ff5"/>
              </a:rPr>
              <a:t></a:t>
            </a:r>
            <a:r>
              <a:rPr lang="en-US" sz="3200" dirty="0">
                <a:solidFill>
                  <a:srgbClr val="000000"/>
                </a:solidFill>
                <a:latin typeface="ff1"/>
              </a:rPr>
              <a:t> </a:t>
            </a:r>
            <a:r>
              <a:rPr lang="en-US" sz="3200" dirty="0">
                <a:solidFill>
                  <a:srgbClr val="000000"/>
                </a:solidFill>
                <a:latin typeface="ff4"/>
              </a:rPr>
              <a:t>Chi </a:t>
            </a:r>
            <a:r>
              <a:rPr lang="en-US" sz="3200" dirty="0" err="1">
                <a:solidFill>
                  <a:srgbClr val="000000"/>
                </a:solidFill>
                <a:latin typeface="ff4"/>
              </a:rPr>
              <a:t>phí</a:t>
            </a:r>
            <a:r>
              <a:rPr lang="en-US" sz="3200" dirty="0">
                <a:solidFill>
                  <a:srgbClr val="000000"/>
                </a:solidFill>
                <a:latin typeface="ff4"/>
              </a:rPr>
              <a:t> </a:t>
            </a:r>
            <a:r>
              <a:rPr lang="en-US" sz="3200" dirty="0" err="1">
                <a:solidFill>
                  <a:srgbClr val="000000"/>
                </a:solidFill>
                <a:latin typeface="ff4"/>
              </a:rPr>
              <a:t>ngoài</a:t>
            </a:r>
            <a:r>
              <a:rPr lang="en-US" sz="3200" dirty="0">
                <a:solidFill>
                  <a:srgbClr val="000000"/>
                </a:solidFill>
                <a:latin typeface="ff4"/>
              </a:rPr>
              <a:t> </a:t>
            </a:r>
            <a:r>
              <a:rPr lang="en-US" sz="3200" dirty="0" err="1">
                <a:solidFill>
                  <a:srgbClr val="000000"/>
                </a:solidFill>
                <a:latin typeface="ff4"/>
              </a:rPr>
              <a:t>sản</a:t>
            </a:r>
            <a:r>
              <a:rPr lang="en-US" sz="3200" dirty="0">
                <a:solidFill>
                  <a:srgbClr val="000000"/>
                </a:solidFill>
                <a:latin typeface="ff4"/>
              </a:rPr>
              <a:t> </a:t>
            </a:r>
            <a:r>
              <a:rPr lang="en-US" sz="3200" dirty="0" err="1">
                <a:solidFill>
                  <a:srgbClr val="000000"/>
                </a:solidFill>
                <a:latin typeface="ff4"/>
              </a:rPr>
              <a:t>xuất</a:t>
            </a:r>
            <a:r>
              <a:rPr lang="en-US" sz="3200" dirty="0">
                <a:solidFill>
                  <a:srgbClr val="000000"/>
                </a:solidFill>
                <a:latin typeface="ff4"/>
              </a:rPr>
              <a:t>: </a:t>
            </a:r>
            <a:r>
              <a:rPr lang="en-US" sz="3200" dirty="0" err="1">
                <a:solidFill>
                  <a:srgbClr val="000000"/>
                </a:solidFill>
                <a:latin typeface="ff1"/>
              </a:rPr>
              <a:t>là</a:t>
            </a:r>
            <a:r>
              <a:rPr lang="en-US" sz="3200" dirty="0">
                <a:solidFill>
                  <a:srgbClr val="000000"/>
                </a:solidFill>
                <a:latin typeface="ff1"/>
              </a:rPr>
              <a:t> </a:t>
            </a:r>
            <a:r>
              <a:rPr lang="en-US" sz="3200" dirty="0" err="1">
                <a:solidFill>
                  <a:srgbClr val="000000"/>
                </a:solidFill>
                <a:latin typeface="ff1"/>
              </a:rPr>
              <a:t>các</a:t>
            </a:r>
            <a:r>
              <a:rPr lang="en-US" sz="3200" dirty="0">
                <a:solidFill>
                  <a:srgbClr val="000000"/>
                </a:solidFill>
                <a:latin typeface="ff1"/>
              </a:rPr>
              <a:t> chi </a:t>
            </a:r>
            <a:r>
              <a:rPr lang="en-US" sz="3200" dirty="0" err="1">
                <a:solidFill>
                  <a:srgbClr val="000000"/>
                </a:solidFill>
                <a:latin typeface="ff1"/>
              </a:rPr>
              <a:t>phí</a:t>
            </a:r>
            <a:r>
              <a:rPr lang="en-US" sz="3200" dirty="0">
                <a:solidFill>
                  <a:srgbClr val="000000"/>
                </a:solidFill>
                <a:latin typeface="ff1"/>
              </a:rPr>
              <a:t> </a:t>
            </a:r>
            <a:r>
              <a:rPr lang="en-US" sz="3200" dirty="0" err="1">
                <a:solidFill>
                  <a:srgbClr val="000000"/>
                </a:solidFill>
                <a:latin typeface="ff1"/>
              </a:rPr>
              <a:t>phát</a:t>
            </a:r>
            <a:r>
              <a:rPr lang="en-US" sz="3200" dirty="0">
                <a:solidFill>
                  <a:srgbClr val="000000"/>
                </a:solidFill>
                <a:latin typeface="ff1"/>
              </a:rPr>
              <a:t> </a:t>
            </a:r>
            <a:r>
              <a:rPr lang="en-US" sz="3200" dirty="0" err="1">
                <a:solidFill>
                  <a:srgbClr val="000000"/>
                </a:solidFill>
                <a:latin typeface="ff1"/>
              </a:rPr>
              <a:t>sinh</a:t>
            </a:r>
            <a:r>
              <a:rPr lang="en-US" sz="3200" dirty="0">
                <a:solidFill>
                  <a:srgbClr val="000000"/>
                </a:solidFill>
                <a:latin typeface="ff1"/>
              </a:rPr>
              <a:t> </a:t>
            </a:r>
            <a:r>
              <a:rPr lang="en-US" sz="3200" dirty="0" err="1">
                <a:solidFill>
                  <a:srgbClr val="000000"/>
                </a:solidFill>
                <a:latin typeface="ff1"/>
              </a:rPr>
              <a:t>ngoài</a:t>
            </a:r>
            <a:r>
              <a:rPr lang="en-US" sz="3200" dirty="0">
                <a:solidFill>
                  <a:srgbClr val="000000"/>
                </a:solidFill>
                <a:latin typeface="ff1"/>
              </a:rPr>
              <a:t> </a:t>
            </a:r>
            <a:r>
              <a:rPr lang="en-US" sz="3200" dirty="0" err="1">
                <a:solidFill>
                  <a:srgbClr val="000000"/>
                </a:solidFill>
                <a:latin typeface="ff1"/>
              </a:rPr>
              <a:t>quá</a:t>
            </a:r>
            <a:r>
              <a:rPr lang="en-US" sz="3200" dirty="0">
                <a:solidFill>
                  <a:srgbClr val="000000"/>
                </a:solidFill>
                <a:latin typeface="ff1"/>
              </a:rPr>
              <a:t> </a:t>
            </a:r>
            <a:r>
              <a:rPr lang="en-US" sz="3200" dirty="0" err="1" smtClean="0">
                <a:solidFill>
                  <a:srgbClr val="000000"/>
                </a:solidFill>
                <a:latin typeface="ff4"/>
              </a:rPr>
              <a:t>trình</a:t>
            </a:r>
            <a:r>
              <a:rPr lang="en-US" sz="3200" dirty="0" smtClean="0">
                <a:solidFill>
                  <a:srgbClr val="000000"/>
                </a:solidFill>
                <a:latin typeface="ff4"/>
              </a:rPr>
              <a:t> </a:t>
            </a:r>
            <a:r>
              <a:rPr lang="en-US" sz="3200" dirty="0" err="1">
                <a:solidFill>
                  <a:srgbClr val="000000"/>
                </a:solidFill>
                <a:latin typeface="ff4"/>
              </a:rPr>
              <a:t>sản</a:t>
            </a:r>
            <a:r>
              <a:rPr lang="en-US" sz="3200" dirty="0">
                <a:solidFill>
                  <a:srgbClr val="000000"/>
                </a:solidFill>
                <a:latin typeface="ff4"/>
              </a:rPr>
              <a:t> </a:t>
            </a:r>
            <a:r>
              <a:rPr lang="en-US" sz="3200" dirty="0" err="1">
                <a:solidFill>
                  <a:srgbClr val="000000"/>
                </a:solidFill>
                <a:latin typeface="ff4"/>
              </a:rPr>
              <a:t>xuất</a:t>
            </a:r>
            <a:r>
              <a:rPr lang="en-US" sz="3200" dirty="0">
                <a:solidFill>
                  <a:srgbClr val="000000"/>
                </a:solidFill>
                <a:latin typeface="ff4"/>
              </a:rPr>
              <a:t> </a:t>
            </a:r>
            <a:r>
              <a:rPr lang="en-US" sz="3200" dirty="0" err="1">
                <a:solidFill>
                  <a:srgbClr val="000000"/>
                </a:solidFill>
                <a:latin typeface="ff4"/>
              </a:rPr>
              <a:t>sản</a:t>
            </a:r>
            <a:r>
              <a:rPr lang="en-US" sz="3200" dirty="0">
                <a:solidFill>
                  <a:srgbClr val="000000"/>
                </a:solidFill>
                <a:latin typeface="ff4"/>
              </a:rPr>
              <a:t> </a:t>
            </a:r>
            <a:r>
              <a:rPr lang="en-US" sz="3200" dirty="0" err="1">
                <a:solidFill>
                  <a:srgbClr val="000000"/>
                </a:solidFill>
                <a:latin typeface="ff4"/>
              </a:rPr>
              <a:t>phẩm</a:t>
            </a:r>
            <a:r>
              <a:rPr lang="en-US" sz="3200" dirty="0">
                <a:solidFill>
                  <a:srgbClr val="000000"/>
                </a:solidFill>
                <a:latin typeface="ff4"/>
              </a:rPr>
              <a:t>, </a:t>
            </a:r>
            <a:r>
              <a:rPr lang="en-US" sz="3200" dirty="0" err="1">
                <a:solidFill>
                  <a:srgbClr val="000000"/>
                </a:solidFill>
                <a:latin typeface="ff4"/>
              </a:rPr>
              <a:t>liên</a:t>
            </a:r>
            <a:r>
              <a:rPr lang="en-US" sz="3200" dirty="0">
                <a:solidFill>
                  <a:srgbClr val="000000"/>
                </a:solidFill>
                <a:latin typeface="ff4"/>
              </a:rPr>
              <a:t> </a:t>
            </a:r>
            <a:r>
              <a:rPr lang="en-US" sz="3200" dirty="0" err="1">
                <a:solidFill>
                  <a:srgbClr val="000000"/>
                </a:solidFill>
                <a:latin typeface="ff4"/>
              </a:rPr>
              <a:t>quan</a:t>
            </a:r>
            <a:r>
              <a:rPr lang="en-US" sz="3200" dirty="0">
                <a:solidFill>
                  <a:srgbClr val="000000"/>
                </a:solidFill>
                <a:latin typeface="ff4"/>
              </a:rPr>
              <a:t> </a:t>
            </a:r>
            <a:r>
              <a:rPr lang="en-US" sz="3200" dirty="0" err="1">
                <a:solidFill>
                  <a:srgbClr val="000000"/>
                </a:solidFill>
                <a:latin typeface="ff4"/>
              </a:rPr>
              <a:t>đến</a:t>
            </a:r>
            <a:r>
              <a:rPr lang="en-US" sz="3200" dirty="0">
                <a:solidFill>
                  <a:srgbClr val="000000"/>
                </a:solidFill>
                <a:latin typeface="ff4"/>
              </a:rPr>
              <a:t> </a:t>
            </a:r>
            <a:r>
              <a:rPr lang="en-US" sz="3200" dirty="0" err="1">
                <a:solidFill>
                  <a:srgbClr val="000000"/>
                </a:solidFill>
                <a:latin typeface="ff4"/>
              </a:rPr>
              <a:t>quá</a:t>
            </a:r>
            <a:r>
              <a:rPr lang="en-US" sz="3200" dirty="0">
                <a:solidFill>
                  <a:srgbClr val="000000"/>
                </a:solidFill>
                <a:latin typeface="ff4"/>
              </a:rPr>
              <a:t> </a:t>
            </a:r>
            <a:r>
              <a:rPr lang="en-US" sz="3200" dirty="0" err="1">
                <a:solidFill>
                  <a:srgbClr val="000000"/>
                </a:solidFill>
                <a:latin typeface="ff4"/>
              </a:rPr>
              <a:t>trình</a:t>
            </a:r>
            <a:r>
              <a:rPr lang="en-US" sz="3200" dirty="0">
                <a:solidFill>
                  <a:srgbClr val="000000"/>
                </a:solidFill>
                <a:latin typeface="ff4"/>
              </a:rPr>
              <a:t> </a:t>
            </a:r>
            <a:r>
              <a:rPr lang="en-US" sz="3200" dirty="0" err="1">
                <a:solidFill>
                  <a:srgbClr val="000000"/>
                </a:solidFill>
                <a:latin typeface="ff4"/>
              </a:rPr>
              <a:t>tiêu</a:t>
            </a:r>
            <a:r>
              <a:rPr lang="en-US" sz="3200" dirty="0">
                <a:solidFill>
                  <a:srgbClr val="000000"/>
                </a:solidFill>
                <a:latin typeface="ff4"/>
              </a:rPr>
              <a:t> </a:t>
            </a:r>
            <a:r>
              <a:rPr lang="en-US" sz="3200" dirty="0" err="1">
                <a:solidFill>
                  <a:srgbClr val="000000"/>
                </a:solidFill>
                <a:latin typeface="ff4"/>
              </a:rPr>
              <a:t>thụ</a:t>
            </a:r>
            <a:r>
              <a:rPr lang="en-US" sz="3200" dirty="0">
                <a:solidFill>
                  <a:srgbClr val="000000"/>
                </a:solidFill>
                <a:latin typeface="ff4"/>
              </a:rPr>
              <a:t> </a:t>
            </a:r>
            <a:r>
              <a:rPr lang="en-US" sz="3200" dirty="0" err="1">
                <a:solidFill>
                  <a:srgbClr val="000000"/>
                </a:solidFill>
                <a:latin typeface="ff4"/>
              </a:rPr>
              <a:t>sản</a:t>
            </a:r>
            <a:r>
              <a:rPr lang="en-US" sz="3200" dirty="0">
                <a:solidFill>
                  <a:srgbClr val="000000"/>
                </a:solidFill>
                <a:latin typeface="ff4"/>
              </a:rPr>
              <a:t> </a:t>
            </a:r>
            <a:r>
              <a:rPr lang="en-US" sz="3200" dirty="0" err="1" smtClean="0">
                <a:solidFill>
                  <a:srgbClr val="000000"/>
                </a:solidFill>
                <a:latin typeface="ff4"/>
              </a:rPr>
              <a:t>phẩm</a:t>
            </a:r>
            <a:r>
              <a:rPr lang="en-US" sz="3200" dirty="0" smtClean="0">
                <a:solidFill>
                  <a:srgbClr val="000000"/>
                </a:solidFill>
                <a:latin typeface="ff4"/>
              </a:rPr>
              <a:t> </a:t>
            </a:r>
            <a:r>
              <a:rPr lang="en-US" sz="3200" dirty="0" err="1">
                <a:solidFill>
                  <a:srgbClr val="000000"/>
                </a:solidFill>
                <a:latin typeface="ff4"/>
              </a:rPr>
              <a:t>hoặc</a:t>
            </a:r>
            <a:r>
              <a:rPr lang="en-US" sz="3200" dirty="0">
                <a:solidFill>
                  <a:srgbClr val="000000"/>
                </a:solidFill>
                <a:latin typeface="ff4"/>
              </a:rPr>
              <a:t> </a:t>
            </a:r>
            <a:r>
              <a:rPr lang="en-US" sz="3200" dirty="0" err="1">
                <a:solidFill>
                  <a:srgbClr val="000000"/>
                </a:solidFill>
                <a:latin typeface="ff4"/>
              </a:rPr>
              <a:t>phục</a:t>
            </a:r>
            <a:r>
              <a:rPr lang="en-US" sz="3200" dirty="0">
                <a:solidFill>
                  <a:srgbClr val="000000"/>
                </a:solidFill>
                <a:latin typeface="ff4"/>
              </a:rPr>
              <a:t> </a:t>
            </a:r>
            <a:r>
              <a:rPr lang="en-US" sz="3200" dirty="0" err="1">
                <a:solidFill>
                  <a:srgbClr val="000000"/>
                </a:solidFill>
                <a:latin typeface="ff4"/>
              </a:rPr>
              <a:t>vụ</a:t>
            </a:r>
            <a:r>
              <a:rPr lang="en-US" sz="3200" dirty="0">
                <a:solidFill>
                  <a:srgbClr val="000000"/>
                </a:solidFill>
                <a:latin typeface="ff4"/>
              </a:rPr>
              <a:t> </a:t>
            </a:r>
            <a:r>
              <a:rPr lang="en-US" sz="3200" dirty="0" err="1">
                <a:solidFill>
                  <a:srgbClr val="000000"/>
                </a:solidFill>
                <a:latin typeface="ff4"/>
              </a:rPr>
              <a:t>công</a:t>
            </a:r>
            <a:r>
              <a:rPr lang="en-US" sz="3200" dirty="0">
                <a:solidFill>
                  <a:srgbClr val="000000"/>
                </a:solidFill>
                <a:latin typeface="ff4"/>
              </a:rPr>
              <a:t> </a:t>
            </a:r>
            <a:r>
              <a:rPr lang="en-US" sz="3200" dirty="0" err="1">
                <a:solidFill>
                  <a:srgbClr val="000000"/>
                </a:solidFill>
                <a:latin typeface="ff4"/>
              </a:rPr>
              <a:t>tác</a:t>
            </a:r>
            <a:r>
              <a:rPr lang="en-US" sz="3200" dirty="0">
                <a:solidFill>
                  <a:srgbClr val="000000"/>
                </a:solidFill>
                <a:latin typeface="ff4"/>
              </a:rPr>
              <a:t> </a:t>
            </a:r>
            <a:r>
              <a:rPr lang="en-US" sz="3200" dirty="0" err="1">
                <a:solidFill>
                  <a:srgbClr val="000000"/>
                </a:solidFill>
                <a:latin typeface="ff4"/>
              </a:rPr>
              <a:t>quản</a:t>
            </a:r>
            <a:r>
              <a:rPr lang="en-US" sz="3200" dirty="0">
                <a:solidFill>
                  <a:srgbClr val="000000"/>
                </a:solidFill>
                <a:latin typeface="ff4"/>
              </a:rPr>
              <a:t> </a:t>
            </a:r>
            <a:r>
              <a:rPr lang="en-US" sz="3200" dirty="0" err="1">
                <a:solidFill>
                  <a:srgbClr val="000000"/>
                </a:solidFill>
                <a:latin typeface="ff4"/>
              </a:rPr>
              <a:t>lý</a:t>
            </a:r>
            <a:r>
              <a:rPr lang="en-US" sz="3200" dirty="0">
                <a:solidFill>
                  <a:srgbClr val="000000"/>
                </a:solidFill>
                <a:latin typeface="ff4"/>
              </a:rPr>
              <a:t> </a:t>
            </a:r>
            <a:r>
              <a:rPr lang="en-US" sz="3200" dirty="0" err="1">
                <a:solidFill>
                  <a:srgbClr val="000000"/>
                </a:solidFill>
                <a:latin typeface="ff4"/>
              </a:rPr>
              <a:t>chung</a:t>
            </a:r>
            <a:r>
              <a:rPr lang="en-US" sz="3200" dirty="0">
                <a:solidFill>
                  <a:srgbClr val="000000"/>
                </a:solidFill>
                <a:latin typeface="ff4"/>
              </a:rPr>
              <a:t> </a:t>
            </a:r>
            <a:r>
              <a:rPr lang="en-US" sz="3200" dirty="0" err="1">
                <a:solidFill>
                  <a:srgbClr val="000000"/>
                </a:solidFill>
                <a:latin typeface="ff4"/>
              </a:rPr>
              <a:t>toàn</a:t>
            </a:r>
            <a:r>
              <a:rPr lang="en-US" sz="3200" dirty="0">
                <a:solidFill>
                  <a:srgbClr val="000000"/>
                </a:solidFill>
                <a:latin typeface="ff4"/>
              </a:rPr>
              <a:t> </a:t>
            </a:r>
            <a:r>
              <a:rPr lang="en-US" sz="3200" dirty="0" err="1">
                <a:solidFill>
                  <a:srgbClr val="000000"/>
                </a:solidFill>
                <a:latin typeface="ff4"/>
              </a:rPr>
              <a:t>doanh</a:t>
            </a:r>
            <a:r>
              <a:rPr lang="en-US" sz="3200" dirty="0">
                <a:solidFill>
                  <a:srgbClr val="000000"/>
                </a:solidFill>
                <a:latin typeface="ff4"/>
              </a:rPr>
              <a:t> </a:t>
            </a:r>
            <a:r>
              <a:rPr lang="en-US" sz="3200" dirty="0" err="1" smtClean="0">
                <a:solidFill>
                  <a:srgbClr val="000000"/>
                </a:solidFill>
                <a:latin typeface="ff4"/>
              </a:rPr>
              <a:t>nghiệp</a:t>
            </a:r>
            <a:r>
              <a:rPr lang="en-US" sz="3200" dirty="0">
                <a:solidFill>
                  <a:srgbClr val="000000"/>
                </a:solidFill>
                <a:latin typeface="ff4"/>
              </a:rPr>
              <a:t>. </a:t>
            </a:r>
          </a:p>
          <a:p>
            <a:pPr>
              <a:lnSpc>
                <a:spcPct val="150000"/>
              </a:lnSpc>
            </a:pPr>
            <a:r>
              <a:rPr lang="en-US" sz="3200" dirty="0">
                <a:solidFill>
                  <a:srgbClr val="000000"/>
                </a:solidFill>
                <a:latin typeface="ff1"/>
              </a:rPr>
              <a:t>+ Chi </a:t>
            </a:r>
            <a:r>
              <a:rPr lang="en-US" sz="3200" dirty="0" err="1">
                <a:solidFill>
                  <a:srgbClr val="000000"/>
                </a:solidFill>
                <a:latin typeface="ff1"/>
              </a:rPr>
              <a:t>phí</a:t>
            </a:r>
            <a:r>
              <a:rPr lang="en-US" sz="3200" dirty="0">
                <a:solidFill>
                  <a:srgbClr val="000000"/>
                </a:solidFill>
                <a:latin typeface="ff1"/>
              </a:rPr>
              <a:t> </a:t>
            </a:r>
            <a:r>
              <a:rPr lang="en-US" sz="3200" dirty="0" err="1">
                <a:solidFill>
                  <a:srgbClr val="000000"/>
                </a:solidFill>
                <a:latin typeface="ff1"/>
              </a:rPr>
              <a:t>bán</a:t>
            </a:r>
            <a:r>
              <a:rPr lang="en-US" sz="3200" dirty="0">
                <a:solidFill>
                  <a:srgbClr val="000000"/>
                </a:solidFill>
                <a:latin typeface="ff1"/>
              </a:rPr>
              <a:t> </a:t>
            </a:r>
            <a:r>
              <a:rPr lang="en-US" sz="3200" dirty="0" err="1">
                <a:solidFill>
                  <a:srgbClr val="000000"/>
                </a:solidFill>
                <a:latin typeface="ff1"/>
              </a:rPr>
              <a:t>hàng</a:t>
            </a:r>
            <a:r>
              <a:rPr lang="en-US" sz="3200" dirty="0">
                <a:solidFill>
                  <a:srgbClr val="000000"/>
                </a:solidFill>
                <a:latin typeface="ff1"/>
              </a:rPr>
              <a:t> </a:t>
            </a:r>
          </a:p>
          <a:p>
            <a:pPr>
              <a:lnSpc>
                <a:spcPct val="150000"/>
              </a:lnSpc>
            </a:pPr>
            <a:r>
              <a:rPr lang="en-US" sz="3200" dirty="0">
                <a:solidFill>
                  <a:srgbClr val="000000"/>
                </a:solidFill>
                <a:latin typeface="ff4"/>
              </a:rPr>
              <a:t>+ Chi </a:t>
            </a:r>
            <a:r>
              <a:rPr lang="en-US" sz="3200" dirty="0" err="1">
                <a:solidFill>
                  <a:srgbClr val="000000"/>
                </a:solidFill>
                <a:latin typeface="ff4"/>
              </a:rPr>
              <a:t>phí</a:t>
            </a:r>
            <a:r>
              <a:rPr lang="en-US" sz="3200" dirty="0">
                <a:solidFill>
                  <a:srgbClr val="000000"/>
                </a:solidFill>
                <a:latin typeface="ff4"/>
              </a:rPr>
              <a:t> </a:t>
            </a:r>
            <a:r>
              <a:rPr lang="en-US" sz="3200" dirty="0" err="1">
                <a:solidFill>
                  <a:srgbClr val="000000"/>
                </a:solidFill>
                <a:latin typeface="ff4"/>
              </a:rPr>
              <a:t>quản</a:t>
            </a:r>
            <a:r>
              <a:rPr lang="en-US" sz="3200" dirty="0">
                <a:solidFill>
                  <a:srgbClr val="000000"/>
                </a:solidFill>
                <a:latin typeface="ff4"/>
              </a:rPr>
              <a:t> </a:t>
            </a:r>
            <a:r>
              <a:rPr lang="en-US" sz="3200" dirty="0" err="1">
                <a:solidFill>
                  <a:srgbClr val="000000"/>
                </a:solidFill>
                <a:latin typeface="ff4"/>
              </a:rPr>
              <a:t>lý</a:t>
            </a:r>
            <a:r>
              <a:rPr lang="en-US" sz="3200" dirty="0">
                <a:solidFill>
                  <a:srgbClr val="000000"/>
                </a:solidFill>
                <a:latin typeface="ff4"/>
              </a:rPr>
              <a:t> </a:t>
            </a:r>
            <a:r>
              <a:rPr lang="en-US" sz="3200" dirty="0" err="1">
                <a:solidFill>
                  <a:srgbClr val="000000"/>
                </a:solidFill>
                <a:latin typeface="ff4"/>
              </a:rPr>
              <a:t>doanh</a:t>
            </a:r>
            <a:r>
              <a:rPr lang="en-US" sz="3200" dirty="0">
                <a:solidFill>
                  <a:srgbClr val="000000"/>
                </a:solidFill>
                <a:latin typeface="ff4"/>
              </a:rPr>
              <a:t> </a:t>
            </a:r>
            <a:r>
              <a:rPr lang="en-US" sz="3200" dirty="0" err="1">
                <a:solidFill>
                  <a:srgbClr val="000000"/>
                </a:solidFill>
                <a:latin typeface="ff4"/>
              </a:rPr>
              <a:t>nghiệp</a:t>
            </a:r>
            <a:endParaRPr lang="en-US" sz="3200" b="0" i="0" dirty="0">
              <a:solidFill>
                <a:srgbClr val="000000"/>
              </a:solidFill>
              <a:effectLst/>
              <a:latin typeface="ff1"/>
            </a:endParaRPr>
          </a:p>
        </p:txBody>
      </p:sp>
    </p:spTree>
    <p:extLst>
      <p:ext uri="{BB962C8B-B14F-4D97-AF65-F5344CB8AC3E}">
        <p14:creationId xmlns:p14="http://schemas.microsoft.com/office/powerpoint/2010/main" val="34390382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8496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5800" b="1" dirty="0" smtClean="0">
                <a:solidFill>
                  <a:schemeClr val="tx1"/>
                </a:solidFill>
              </a:rPr>
              <a:t>2.2. </a:t>
            </a:r>
            <a:r>
              <a:rPr lang="en-US" sz="5800" b="1" dirty="0" err="1" smtClean="0">
                <a:solidFill>
                  <a:schemeClr val="tx1"/>
                </a:solidFill>
              </a:rPr>
              <a:t>Phân</a:t>
            </a:r>
            <a:r>
              <a:rPr lang="en-US" sz="5800" b="1" dirty="0" smtClean="0">
                <a:solidFill>
                  <a:schemeClr val="tx1"/>
                </a:solidFill>
              </a:rPr>
              <a:t> </a:t>
            </a:r>
            <a:r>
              <a:rPr lang="en-US" sz="5800" b="1" dirty="0" err="1">
                <a:solidFill>
                  <a:schemeClr val="tx1"/>
                </a:solidFill>
              </a:rPr>
              <a:t>loại</a:t>
            </a:r>
            <a:r>
              <a:rPr lang="en-US" sz="5800" b="1" dirty="0">
                <a:solidFill>
                  <a:schemeClr val="tx1"/>
                </a:solidFill>
              </a:rPr>
              <a:t> chi </a:t>
            </a:r>
            <a:r>
              <a:rPr lang="en-US" sz="5800" b="1" dirty="0" err="1">
                <a:solidFill>
                  <a:schemeClr val="tx1"/>
                </a:solidFill>
              </a:rPr>
              <a:t>phí</a:t>
            </a:r>
            <a:r>
              <a:rPr lang="en-US" sz="5800" b="1" dirty="0">
                <a:solidFill>
                  <a:schemeClr val="tx1"/>
                </a:solidFill>
              </a:rPr>
              <a:t> </a:t>
            </a:r>
            <a:r>
              <a:rPr lang="en-US" sz="5800" b="1" dirty="0" err="1">
                <a:solidFill>
                  <a:schemeClr val="tx1"/>
                </a:solidFill>
              </a:rPr>
              <a:t>theo</a:t>
            </a:r>
            <a:r>
              <a:rPr lang="en-US" sz="5800" b="1" dirty="0">
                <a:solidFill>
                  <a:schemeClr val="tx1"/>
                </a:solidFill>
              </a:rPr>
              <a:t> </a:t>
            </a:r>
            <a:r>
              <a:rPr lang="en-US" sz="5800" b="1" dirty="0" err="1">
                <a:solidFill>
                  <a:schemeClr val="tx1"/>
                </a:solidFill>
              </a:rPr>
              <a:t>cách</a:t>
            </a:r>
            <a:r>
              <a:rPr lang="en-US" sz="5800" b="1" dirty="0">
                <a:solidFill>
                  <a:schemeClr val="tx1"/>
                </a:solidFill>
              </a:rPr>
              <a:t> </a:t>
            </a:r>
            <a:r>
              <a:rPr lang="en-US" sz="5800" b="1" dirty="0" err="1">
                <a:solidFill>
                  <a:schemeClr val="tx1"/>
                </a:solidFill>
              </a:rPr>
              <a:t>ứng</a:t>
            </a:r>
            <a:r>
              <a:rPr lang="en-US" sz="5800" b="1" dirty="0">
                <a:solidFill>
                  <a:schemeClr val="tx1"/>
                </a:solidFill>
              </a:rPr>
              <a:t> </a:t>
            </a:r>
            <a:r>
              <a:rPr lang="en-US" sz="5800" b="1" dirty="0" err="1">
                <a:solidFill>
                  <a:schemeClr val="tx1"/>
                </a:solidFill>
              </a:rPr>
              <a:t>xử</a:t>
            </a:r>
            <a:r>
              <a:rPr lang="en-US" sz="5800" b="1" dirty="0">
                <a:solidFill>
                  <a:schemeClr val="tx1"/>
                </a:solidFill>
              </a:rPr>
              <a:t> </a:t>
            </a:r>
            <a:r>
              <a:rPr lang="en-US" sz="5800" b="1" dirty="0" err="1">
                <a:solidFill>
                  <a:schemeClr val="tx1"/>
                </a:solidFill>
              </a:rPr>
              <a:t>của</a:t>
            </a:r>
            <a:r>
              <a:rPr lang="en-US" sz="5800" b="1" dirty="0">
                <a:solidFill>
                  <a:schemeClr val="tx1"/>
                </a:solidFill>
              </a:rPr>
              <a:t> chi </a:t>
            </a:r>
            <a:r>
              <a:rPr lang="en-US" sz="5800" b="1" dirty="0" err="1">
                <a:solidFill>
                  <a:schemeClr val="tx1"/>
                </a:solidFill>
              </a:rPr>
              <a:t>phí</a:t>
            </a:r>
            <a:r>
              <a:rPr lang="en-US" sz="5800" b="1" dirty="0">
                <a:solidFill>
                  <a:schemeClr val="tx1"/>
                </a:solidFill>
              </a:rPr>
              <a:t> </a:t>
            </a:r>
            <a:endParaRPr lang="en-US" sz="5800" b="1" dirty="0">
              <a:solidFill>
                <a:schemeClr val="tx1"/>
              </a:solidFill>
              <a:latin typeface="Arial" panose="020B0604020202020204" pitchFamily="34" charset="0"/>
              <a:cs typeface="Arial" panose="020B0604020202020204" pitchFamily="34" charset="0"/>
            </a:endParaRPr>
          </a:p>
        </p:txBody>
      </p:sp>
      <p:sp>
        <p:nvSpPr>
          <p:cNvPr id="2" name="Rectangle 1"/>
          <p:cNvSpPr/>
          <p:nvPr/>
        </p:nvSpPr>
        <p:spPr>
          <a:xfrm>
            <a:off x="533400" y="2247900"/>
            <a:ext cx="17145000" cy="6863417"/>
          </a:xfrm>
          <a:prstGeom prst="rect">
            <a:avLst/>
          </a:prstGeom>
        </p:spPr>
        <p:txBody>
          <a:bodyPr wrap="square">
            <a:spAutoFit/>
          </a:bodyPr>
          <a:lstStyle/>
          <a:p>
            <a:endParaRPr lang="vi-VN" sz="4400" dirty="0">
              <a:solidFill>
                <a:srgbClr val="000000"/>
              </a:solidFill>
              <a:latin typeface="ff4"/>
            </a:endParaRPr>
          </a:p>
          <a:p>
            <a:r>
              <a:rPr lang="vi-VN" sz="4400" dirty="0">
                <a:solidFill>
                  <a:srgbClr val="FFCC00"/>
                </a:solidFill>
                <a:latin typeface="ff5"/>
              </a:rPr>
              <a:t></a:t>
            </a:r>
            <a:r>
              <a:rPr lang="vi-VN" sz="4400" dirty="0">
                <a:solidFill>
                  <a:srgbClr val="000000"/>
                </a:solidFill>
                <a:latin typeface="ff1"/>
              </a:rPr>
              <a:t> Cách </a:t>
            </a:r>
            <a:r>
              <a:rPr lang="vi-VN" sz="4400" dirty="0">
                <a:solidFill>
                  <a:srgbClr val="000000"/>
                </a:solidFill>
                <a:latin typeface="ff4"/>
              </a:rPr>
              <a:t>“ứng</a:t>
            </a:r>
            <a:r>
              <a:rPr lang="vi-VN" sz="4400" dirty="0">
                <a:solidFill>
                  <a:srgbClr val="000000"/>
                </a:solidFill>
                <a:latin typeface="ff1"/>
              </a:rPr>
              <a:t> </a:t>
            </a:r>
            <a:r>
              <a:rPr lang="vi-VN" sz="4400" dirty="0">
                <a:solidFill>
                  <a:srgbClr val="000000"/>
                </a:solidFill>
                <a:latin typeface="ff4"/>
              </a:rPr>
              <a:t>xử”</a:t>
            </a:r>
            <a:r>
              <a:rPr lang="vi-VN" sz="4400" dirty="0">
                <a:solidFill>
                  <a:srgbClr val="000000"/>
                </a:solidFill>
                <a:latin typeface="ff1"/>
              </a:rPr>
              <a:t> </a:t>
            </a:r>
            <a:r>
              <a:rPr lang="vi-VN" sz="4400" dirty="0">
                <a:solidFill>
                  <a:srgbClr val="000000"/>
                </a:solidFill>
                <a:latin typeface="ff4"/>
              </a:rPr>
              <a:t>của</a:t>
            </a:r>
            <a:r>
              <a:rPr lang="vi-VN" sz="4400" dirty="0">
                <a:solidFill>
                  <a:srgbClr val="000000"/>
                </a:solidFill>
                <a:latin typeface="ff1"/>
              </a:rPr>
              <a:t> chi phí (cost behavior): </a:t>
            </a:r>
            <a:r>
              <a:rPr lang="vi-VN" sz="4400" dirty="0">
                <a:solidFill>
                  <a:srgbClr val="000000"/>
                </a:solidFill>
                <a:latin typeface="ff4"/>
              </a:rPr>
              <a:t>biểu</a:t>
            </a:r>
            <a:r>
              <a:rPr lang="vi-VN" sz="4400" dirty="0">
                <a:solidFill>
                  <a:srgbClr val="000000"/>
                </a:solidFill>
                <a:latin typeface="ff1"/>
              </a:rPr>
              <a:t> </a:t>
            </a:r>
            <a:r>
              <a:rPr lang="vi-VN" sz="4400" dirty="0">
                <a:solidFill>
                  <a:srgbClr val="000000"/>
                </a:solidFill>
                <a:latin typeface="ff4"/>
              </a:rPr>
              <a:t>thị</a:t>
            </a:r>
            <a:r>
              <a:rPr lang="vi-VN" sz="4400" dirty="0">
                <a:solidFill>
                  <a:srgbClr val="000000"/>
                </a:solidFill>
                <a:latin typeface="ff1"/>
              </a:rPr>
              <a:t> </a:t>
            </a:r>
            <a:r>
              <a:rPr lang="vi-VN" sz="4400" dirty="0">
                <a:solidFill>
                  <a:srgbClr val="000000"/>
                </a:solidFill>
                <a:latin typeface="ff4"/>
              </a:rPr>
              <a:t>sự</a:t>
            </a:r>
            <a:r>
              <a:rPr lang="vi-VN" sz="4400" dirty="0">
                <a:solidFill>
                  <a:srgbClr val="000000"/>
                </a:solidFill>
                <a:latin typeface="ff1"/>
              </a:rPr>
              <a:t> thay </a:t>
            </a:r>
            <a:r>
              <a:rPr lang="en-US" sz="4400" dirty="0">
                <a:solidFill>
                  <a:srgbClr val="000000"/>
                </a:solidFill>
                <a:latin typeface="ff1"/>
              </a:rPr>
              <a:t>đ</a:t>
            </a:r>
            <a:r>
              <a:rPr lang="vi-VN" sz="4400" dirty="0" smtClean="0">
                <a:solidFill>
                  <a:srgbClr val="000000"/>
                </a:solidFill>
                <a:latin typeface="ff4"/>
              </a:rPr>
              <a:t>ổi</a:t>
            </a:r>
            <a:r>
              <a:rPr lang="vi-VN" sz="4400" dirty="0" smtClean="0">
                <a:solidFill>
                  <a:srgbClr val="000000"/>
                </a:solidFill>
                <a:latin typeface="ff1"/>
              </a:rPr>
              <a:t> </a:t>
            </a:r>
            <a:r>
              <a:rPr lang="vi-VN" sz="4400" dirty="0">
                <a:solidFill>
                  <a:srgbClr val="000000"/>
                </a:solidFill>
                <a:latin typeface="ff4"/>
              </a:rPr>
              <a:t>của</a:t>
            </a:r>
            <a:r>
              <a:rPr lang="vi-VN" sz="4400" dirty="0">
                <a:solidFill>
                  <a:srgbClr val="000000"/>
                </a:solidFill>
                <a:latin typeface="ff1"/>
              </a:rPr>
              <a:t> chi phí </a:t>
            </a:r>
            <a:r>
              <a:rPr lang="vi-VN" sz="4400" dirty="0">
                <a:solidFill>
                  <a:srgbClr val="000000"/>
                </a:solidFill>
                <a:latin typeface="ff4"/>
              </a:rPr>
              <a:t>tương</a:t>
            </a:r>
            <a:r>
              <a:rPr lang="vi-VN" sz="4400" dirty="0">
                <a:solidFill>
                  <a:srgbClr val="000000"/>
                </a:solidFill>
                <a:latin typeface="ff1"/>
              </a:rPr>
              <a:t> </a:t>
            </a:r>
            <a:r>
              <a:rPr lang="vi-VN" sz="4400" dirty="0">
                <a:solidFill>
                  <a:srgbClr val="000000"/>
                </a:solidFill>
                <a:latin typeface="ff4"/>
              </a:rPr>
              <a:t>ứng</a:t>
            </a:r>
            <a:r>
              <a:rPr lang="vi-VN" sz="4400" dirty="0">
                <a:solidFill>
                  <a:srgbClr val="000000"/>
                </a:solidFill>
                <a:latin typeface="ff1"/>
              </a:rPr>
              <a:t> </a:t>
            </a:r>
            <a:r>
              <a:rPr lang="vi-VN" sz="4400" dirty="0">
                <a:solidFill>
                  <a:srgbClr val="000000"/>
                </a:solidFill>
                <a:latin typeface="ff4"/>
              </a:rPr>
              <a:t>với</a:t>
            </a:r>
            <a:r>
              <a:rPr lang="vi-VN" sz="4400" dirty="0">
                <a:solidFill>
                  <a:srgbClr val="000000"/>
                </a:solidFill>
                <a:latin typeface="ff1"/>
              </a:rPr>
              <a:t> các </a:t>
            </a:r>
            <a:r>
              <a:rPr lang="vi-VN" sz="4400" dirty="0">
                <a:solidFill>
                  <a:srgbClr val="000000"/>
                </a:solidFill>
                <a:latin typeface="ff4"/>
              </a:rPr>
              <a:t>mức</a:t>
            </a:r>
            <a:r>
              <a:rPr lang="vi-VN" sz="4400" dirty="0">
                <a:solidFill>
                  <a:srgbClr val="000000"/>
                </a:solidFill>
                <a:latin typeface="ff1"/>
              </a:rPr>
              <a:t> </a:t>
            </a:r>
            <a:r>
              <a:rPr lang="vi-VN" sz="4400" dirty="0">
                <a:solidFill>
                  <a:srgbClr val="000000"/>
                </a:solidFill>
                <a:latin typeface="ff4"/>
              </a:rPr>
              <a:t>độ</a:t>
            </a:r>
            <a:r>
              <a:rPr lang="vi-VN" sz="4400" dirty="0">
                <a:solidFill>
                  <a:srgbClr val="000000"/>
                </a:solidFill>
                <a:latin typeface="ff1"/>
              </a:rPr>
              <a:t> </a:t>
            </a:r>
            <a:r>
              <a:rPr lang="vi-VN" sz="4400" dirty="0">
                <a:solidFill>
                  <a:srgbClr val="000000"/>
                </a:solidFill>
                <a:latin typeface="ff4"/>
              </a:rPr>
              <a:t>hoạt</a:t>
            </a:r>
            <a:r>
              <a:rPr lang="vi-VN" sz="4400" dirty="0">
                <a:solidFill>
                  <a:srgbClr val="000000"/>
                </a:solidFill>
                <a:latin typeface="ff1"/>
              </a:rPr>
              <a:t> </a:t>
            </a:r>
            <a:r>
              <a:rPr lang="vi-VN" sz="4400" dirty="0">
                <a:solidFill>
                  <a:srgbClr val="000000"/>
                </a:solidFill>
                <a:latin typeface="ff4"/>
              </a:rPr>
              <a:t>động</a:t>
            </a:r>
            <a:r>
              <a:rPr lang="vi-VN" sz="4400" dirty="0">
                <a:solidFill>
                  <a:srgbClr val="000000"/>
                </a:solidFill>
                <a:latin typeface="ff1"/>
              </a:rPr>
              <a:t> </a:t>
            </a:r>
            <a:r>
              <a:rPr lang="vi-VN" sz="4400" dirty="0">
                <a:solidFill>
                  <a:srgbClr val="000000"/>
                </a:solidFill>
                <a:latin typeface="ff4"/>
              </a:rPr>
              <a:t>đạt</a:t>
            </a:r>
            <a:r>
              <a:rPr lang="vi-VN" sz="4400" dirty="0">
                <a:solidFill>
                  <a:srgbClr val="000000"/>
                </a:solidFill>
                <a:latin typeface="ff1"/>
              </a:rPr>
              <a:t> </a:t>
            </a:r>
            <a:r>
              <a:rPr lang="vi-VN" sz="4400" dirty="0">
                <a:solidFill>
                  <a:srgbClr val="000000"/>
                </a:solidFill>
                <a:latin typeface="ff4"/>
              </a:rPr>
              <a:t>được</a:t>
            </a:r>
            <a:r>
              <a:rPr lang="vi-VN" sz="4400" dirty="0">
                <a:solidFill>
                  <a:srgbClr val="000000"/>
                </a:solidFill>
                <a:latin typeface="ff1"/>
              </a:rPr>
              <a:t> </a:t>
            </a:r>
            <a:r>
              <a:rPr lang="vi-VN" sz="4400" dirty="0" smtClean="0">
                <a:solidFill>
                  <a:srgbClr val="000000"/>
                </a:solidFill>
                <a:latin typeface="ff4"/>
              </a:rPr>
              <a:t>(</a:t>
            </a:r>
            <a:r>
              <a:rPr lang="vi-VN" sz="4400" dirty="0">
                <a:solidFill>
                  <a:srgbClr val="000000"/>
                </a:solidFill>
                <a:latin typeface="ff4"/>
              </a:rPr>
              <a:t>số</a:t>
            </a:r>
            <a:r>
              <a:rPr lang="vi-VN" sz="4400" dirty="0">
                <a:solidFill>
                  <a:srgbClr val="000000"/>
                </a:solidFill>
                <a:latin typeface="ff1"/>
              </a:rPr>
              <a:t> </a:t>
            </a:r>
            <a:r>
              <a:rPr lang="vi-VN" sz="4400" dirty="0">
                <a:solidFill>
                  <a:srgbClr val="000000"/>
                </a:solidFill>
                <a:latin typeface="ff4"/>
              </a:rPr>
              <a:t>lượng</a:t>
            </a:r>
            <a:r>
              <a:rPr lang="vi-VN" sz="4400" dirty="0">
                <a:solidFill>
                  <a:srgbClr val="000000"/>
                </a:solidFill>
                <a:latin typeface="ff1"/>
              </a:rPr>
              <a:t> </a:t>
            </a:r>
            <a:r>
              <a:rPr lang="vi-VN" sz="4400" dirty="0">
                <a:solidFill>
                  <a:srgbClr val="000000"/>
                </a:solidFill>
                <a:latin typeface="ff4"/>
              </a:rPr>
              <a:t>sản</a:t>
            </a:r>
            <a:r>
              <a:rPr lang="vi-VN" sz="4400" dirty="0">
                <a:solidFill>
                  <a:srgbClr val="000000"/>
                </a:solidFill>
                <a:latin typeface="ff1"/>
              </a:rPr>
              <a:t> </a:t>
            </a:r>
            <a:r>
              <a:rPr lang="vi-VN" sz="4400" dirty="0">
                <a:solidFill>
                  <a:srgbClr val="000000"/>
                </a:solidFill>
                <a:latin typeface="ff4"/>
              </a:rPr>
              <a:t>phẩm</a:t>
            </a:r>
            <a:r>
              <a:rPr lang="vi-VN" sz="4400" dirty="0">
                <a:solidFill>
                  <a:srgbClr val="000000"/>
                </a:solidFill>
                <a:latin typeface="ff1"/>
              </a:rPr>
              <a:t> </a:t>
            </a:r>
            <a:r>
              <a:rPr lang="vi-VN" sz="4400" dirty="0">
                <a:solidFill>
                  <a:srgbClr val="000000"/>
                </a:solidFill>
                <a:latin typeface="ff4"/>
              </a:rPr>
              <a:t>sản</a:t>
            </a:r>
            <a:r>
              <a:rPr lang="vi-VN" sz="4400" dirty="0">
                <a:solidFill>
                  <a:srgbClr val="000000"/>
                </a:solidFill>
                <a:latin typeface="ff1"/>
              </a:rPr>
              <a:t> </a:t>
            </a:r>
            <a:r>
              <a:rPr lang="vi-VN" sz="4400" dirty="0">
                <a:solidFill>
                  <a:srgbClr val="000000"/>
                </a:solidFill>
                <a:latin typeface="ff4"/>
              </a:rPr>
              <a:t>xuất,</a:t>
            </a:r>
            <a:r>
              <a:rPr lang="vi-VN" sz="4400" dirty="0">
                <a:solidFill>
                  <a:srgbClr val="000000"/>
                </a:solidFill>
                <a:latin typeface="ff1"/>
              </a:rPr>
              <a:t> </a:t>
            </a:r>
            <a:r>
              <a:rPr lang="vi-VN" sz="4400" dirty="0">
                <a:solidFill>
                  <a:srgbClr val="000000"/>
                </a:solidFill>
                <a:latin typeface="ff4"/>
              </a:rPr>
              <a:t>số</a:t>
            </a:r>
            <a:r>
              <a:rPr lang="vi-VN" sz="4400" dirty="0">
                <a:solidFill>
                  <a:srgbClr val="000000"/>
                </a:solidFill>
                <a:latin typeface="ff1"/>
              </a:rPr>
              <a:t> </a:t>
            </a:r>
            <a:r>
              <a:rPr lang="vi-VN" sz="4400" dirty="0">
                <a:solidFill>
                  <a:srgbClr val="000000"/>
                </a:solidFill>
                <a:latin typeface="ff4"/>
              </a:rPr>
              <a:t>lượng</a:t>
            </a:r>
            <a:r>
              <a:rPr lang="vi-VN" sz="4400" dirty="0">
                <a:solidFill>
                  <a:srgbClr val="000000"/>
                </a:solidFill>
                <a:latin typeface="ff1"/>
              </a:rPr>
              <a:t> </a:t>
            </a:r>
            <a:r>
              <a:rPr lang="vi-VN" sz="4400" dirty="0">
                <a:solidFill>
                  <a:srgbClr val="000000"/>
                </a:solidFill>
                <a:latin typeface="ff4"/>
              </a:rPr>
              <a:t>sản</a:t>
            </a:r>
            <a:r>
              <a:rPr lang="vi-VN" sz="4400" dirty="0">
                <a:solidFill>
                  <a:srgbClr val="000000"/>
                </a:solidFill>
                <a:latin typeface="ff1"/>
              </a:rPr>
              <a:t> </a:t>
            </a:r>
            <a:r>
              <a:rPr lang="vi-VN" sz="4400" dirty="0">
                <a:solidFill>
                  <a:srgbClr val="000000"/>
                </a:solidFill>
                <a:latin typeface="ff4"/>
              </a:rPr>
              <a:t>phẩm</a:t>
            </a:r>
            <a:r>
              <a:rPr lang="vi-VN" sz="4400" dirty="0">
                <a:solidFill>
                  <a:srgbClr val="000000"/>
                </a:solidFill>
                <a:latin typeface="ff1"/>
              </a:rPr>
              <a:t> tiêu </a:t>
            </a:r>
            <a:r>
              <a:rPr lang="vi-VN" sz="4400" dirty="0">
                <a:solidFill>
                  <a:srgbClr val="000000"/>
                </a:solidFill>
                <a:latin typeface="ff4"/>
              </a:rPr>
              <a:t>thụ,</a:t>
            </a:r>
            <a:r>
              <a:rPr lang="vi-VN" sz="4400" dirty="0">
                <a:solidFill>
                  <a:srgbClr val="000000"/>
                </a:solidFill>
                <a:latin typeface="ff1"/>
              </a:rPr>
              <a:t> </a:t>
            </a:r>
            <a:r>
              <a:rPr lang="vi-VN" sz="4400" dirty="0">
                <a:solidFill>
                  <a:srgbClr val="000000"/>
                </a:solidFill>
                <a:latin typeface="ff4"/>
              </a:rPr>
              <a:t>số</a:t>
            </a:r>
            <a:r>
              <a:rPr lang="vi-VN" sz="4400" dirty="0">
                <a:solidFill>
                  <a:srgbClr val="000000"/>
                </a:solidFill>
                <a:latin typeface="ff1"/>
              </a:rPr>
              <a:t> </a:t>
            </a:r>
            <a:r>
              <a:rPr lang="vi-VN" sz="4400" dirty="0">
                <a:solidFill>
                  <a:srgbClr val="000000"/>
                </a:solidFill>
                <a:latin typeface="ff4"/>
              </a:rPr>
              <a:t>giờ</a:t>
            </a:r>
            <a:r>
              <a:rPr lang="vi-VN" sz="4400" dirty="0">
                <a:solidFill>
                  <a:srgbClr val="000000"/>
                </a:solidFill>
                <a:latin typeface="ff1"/>
              </a:rPr>
              <a:t> </a:t>
            </a:r>
            <a:r>
              <a:rPr lang="vi-VN" sz="4400" dirty="0" smtClean="0">
                <a:solidFill>
                  <a:srgbClr val="000000"/>
                </a:solidFill>
                <a:latin typeface="ff1"/>
              </a:rPr>
              <a:t>máy </a:t>
            </a:r>
            <a:r>
              <a:rPr lang="vi-VN" sz="4400" dirty="0">
                <a:solidFill>
                  <a:srgbClr val="000000"/>
                </a:solidFill>
                <a:latin typeface="ff4"/>
              </a:rPr>
              <a:t>chạy,</a:t>
            </a:r>
            <a:r>
              <a:rPr lang="vi-VN" sz="4400" dirty="0">
                <a:solidFill>
                  <a:srgbClr val="000000"/>
                </a:solidFill>
                <a:latin typeface="ff1"/>
              </a:rPr>
              <a:t> </a:t>
            </a:r>
            <a:r>
              <a:rPr lang="vi-VN" sz="4400" dirty="0">
                <a:solidFill>
                  <a:srgbClr val="000000"/>
                </a:solidFill>
                <a:latin typeface="ff4"/>
              </a:rPr>
              <a:t>số</a:t>
            </a:r>
            <a:r>
              <a:rPr lang="vi-VN" sz="4400" dirty="0">
                <a:solidFill>
                  <a:srgbClr val="000000"/>
                </a:solidFill>
                <a:latin typeface="ff1"/>
              </a:rPr>
              <a:t> </a:t>
            </a:r>
            <a:r>
              <a:rPr lang="vi-VN" sz="4400" dirty="0">
                <a:solidFill>
                  <a:srgbClr val="000000"/>
                </a:solidFill>
                <a:latin typeface="ff4"/>
              </a:rPr>
              <a:t>giờ</a:t>
            </a:r>
            <a:r>
              <a:rPr lang="vi-VN" sz="4400" dirty="0">
                <a:solidFill>
                  <a:srgbClr val="000000"/>
                </a:solidFill>
                <a:latin typeface="ff1"/>
              </a:rPr>
              <a:t> công, doanh thu tiêu </a:t>
            </a:r>
            <a:r>
              <a:rPr lang="vi-VN" sz="4400" dirty="0">
                <a:solidFill>
                  <a:srgbClr val="000000"/>
                </a:solidFill>
                <a:latin typeface="ff4"/>
              </a:rPr>
              <a:t>thụ…</a:t>
            </a:r>
            <a:r>
              <a:rPr lang="vi-VN" sz="4400" dirty="0">
                <a:solidFill>
                  <a:srgbClr val="000000"/>
                </a:solidFill>
                <a:latin typeface="ff1"/>
              </a:rPr>
              <a:t>) </a:t>
            </a:r>
            <a:endParaRPr lang="en-US" sz="4400" dirty="0" smtClean="0">
              <a:solidFill>
                <a:srgbClr val="000000"/>
              </a:solidFill>
              <a:latin typeface="ff1"/>
            </a:endParaRPr>
          </a:p>
          <a:p>
            <a:endParaRPr lang="vi-VN" sz="4400" dirty="0">
              <a:solidFill>
                <a:srgbClr val="000000"/>
              </a:solidFill>
              <a:latin typeface="ff1"/>
            </a:endParaRPr>
          </a:p>
          <a:p>
            <a:r>
              <a:rPr lang="vi-VN" sz="4400" dirty="0">
                <a:solidFill>
                  <a:srgbClr val="FFCC00"/>
                </a:solidFill>
                <a:latin typeface="ff5"/>
              </a:rPr>
              <a:t></a:t>
            </a:r>
            <a:r>
              <a:rPr lang="vi-VN" sz="4400" dirty="0">
                <a:solidFill>
                  <a:srgbClr val="000000"/>
                </a:solidFill>
                <a:latin typeface="ff1"/>
              </a:rPr>
              <a:t> Chia thành 3 </a:t>
            </a:r>
            <a:r>
              <a:rPr lang="vi-VN" sz="4400" dirty="0">
                <a:solidFill>
                  <a:srgbClr val="000000"/>
                </a:solidFill>
                <a:latin typeface="ff4"/>
              </a:rPr>
              <a:t>loại</a:t>
            </a:r>
            <a:r>
              <a:rPr lang="vi-VN" sz="4400" dirty="0">
                <a:solidFill>
                  <a:srgbClr val="000000"/>
                </a:solidFill>
                <a:latin typeface="ff1"/>
              </a:rPr>
              <a:t>: </a:t>
            </a:r>
            <a:endParaRPr lang="vi-VN" sz="4400" dirty="0">
              <a:solidFill>
                <a:srgbClr val="FFCC00"/>
              </a:solidFill>
              <a:latin typeface="ff5"/>
            </a:endParaRPr>
          </a:p>
          <a:p>
            <a:r>
              <a:rPr lang="vi-VN" sz="4400" dirty="0">
                <a:solidFill>
                  <a:srgbClr val="000000"/>
                </a:solidFill>
                <a:latin typeface="ff1"/>
              </a:rPr>
              <a:t>- </a:t>
            </a:r>
            <a:r>
              <a:rPr lang="vi-VN" sz="4400" dirty="0">
                <a:solidFill>
                  <a:srgbClr val="000000"/>
                </a:solidFill>
                <a:latin typeface="ff4"/>
              </a:rPr>
              <a:t>Biến</a:t>
            </a:r>
            <a:r>
              <a:rPr lang="vi-VN" sz="4400" dirty="0">
                <a:solidFill>
                  <a:srgbClr val="000000"/>
                </a:solidFill>
                <a:latin typeface="ff1"/>
              </a:rPr>
              <a:t> phí (Chi phí </a:t>
            </a:r>
            <a:r>
              <a:rPr lang="vi-VN" sz="4400" dirty="0">
                <a:solidFill>
                  <a:srgbClr val="000000"/>
                </a:solidFill>
                <a:latin typeface="ff4"/>
              </a:rPr>
              <a:t>biến</a:t>
            </a:r>
            <a:r>
              <a:rPr lang="vi-VN" sz="4400" dirty="0">
                <a:solidFill>
                  <a:srgbClr val="000000"/>
                </a:solidFill>
                <a:latin typeface="ff1"/>
              </a:rPr>
              <a:t> </a:t>
            </a:r>
            <a:r>
              <a:rPr lang="vi-VN" sz="4400" dirty="0">
                <a:solidFill>
                  <a:srgbClr val="000000"/>
                </a:solidFill>
                <a:latin typeface="ff4"/>
              </a:rPr>
              <a:t>đổi,</a:t>
            </a:r>
            <a:r>
              <a:rPr lang="vi-VN" sz="4400" dirty="0">
                <a:solidFill>
                  <a:srgbClr val="000000"/>
                </a:solidFill>
                <a:latin typeface="ff1"/>
              </a:rPr>
              <a:t> chi phí </a:t>
            </a:r>
            <a:r>
              <a:rPr lang="vi-VN" sz="4400" dirty="0">
                <a:solidFill>
                  <a:srgbClr val="000000"/>
                </a:solidFill>
                <a:latin typeface="ff4"/>
              </a:rPr>
              <a:t>khả</a:t>
            </a:r>
            <a:r>
              <a:rPr lang="vi-VN" sz="4400" dirty="0">
                <a:solidFill>
                  <a:srgbClr val="000000"/>
                </a:solidFill>
                <a:latin typeface="ff1"/>
              </a:rPr>
              <a:t> </a:t>
            </a:r>
            <a:r>
              <a:rPr lang="vi-VN" sz="4400" dirty="0">
                <a:solidFill>
                  <a:srgbClr val="000000"/>
                </a:solidFill>
                <a:latin typeface="ff4"/>
              </a:rPr>
              <a:t>biến</a:t>
            </a:r>
            <a:r>
              <a:rPr lang="vi-VN" sz="4400" dirty="0">
                <a:solidFill>
                  <a:srgbClr val="000000"/>
                </a:solidFill>
                <a:latin typeface="ff1"/>
              </a:rPr>
              <a:t> </a:t>
            </a:r>
            <a:r>
              <a:rPr lang="vi-VN" sz="4400" dirty="0">
                <a:solidFill>
                  <a:srgbClr val="000000"/>
                </a:solidFill>
                <a:latin typeface="ff4"/>
              </a:rPr>
              <a:t>–</a:t>
            </a:r>
            <a:r>
              <a:rPr lang="vi-VN" sz="4400" dirty="0">
                <a:solidFill>
                  <a:srgbClr val="000000"/>
                </a:solidFill>
                <a:latin typeface="ff1"/>
              </a:rPr>
              <a:t> Variable </a:t>
            </a:r>
            <a:r>
              <a:rPr lang="vi-VN" sz="4400" dirty="0" smtClean="0">
                <a:solidFill>
                  <a:srgbClr val="000000"/>
                </a:solidFill>
                <a:latin typeface="ff1"/>
              </a:rPr>
              <a:t>Cost </a:t>
            </a:r>
            <a:r>
              <a:rPr lang="vi-VN" sz="4400" dirty="0">
                <a:solidFill>
                  <a:srgbClr val="000000"/>
                </a:solidFill>
                <a:latin typeface="ff1"/>
              </a:rPr>
              <a:t>) </a:t>
            </a:r>
          </a:p>
          <a:p>
            <a:r>
              <a:rPr lang="vi-VN" sz="4400" dirty="0">
                <a:solidFill>
                  <a:srgbClr val="000000"/>
                </a:solidFill>
                <a:latin typeface="ff1"/>
              </a:rPr>
              <a:t>- </a:t>
            </a:r>
            <a:r>
              <a:rPr lang="vi-VN" sz="4400" dirty="0">
                <a:solidFill>
                  <a:srgbClr val="000000"/>
                </a:solidFill>
                <a:latin typeface="ff4"/>
              </a:rPr>
              <a:t>Định</a:t>
            </a:r>
            <a:r>
              <a:rPr lang="vi-VN" sz="4400" dirty="0">
                <a:solidFill>
                  <a:srgbClr val="000000"/>
                </a:solidFill>
                <a:latin typeface="ff1"/>
              </a:rPr>
              <a:t> phí (Chi phí </a:t>
            </a:r>
            <a:r>
              <a:rPr lang="vi-VN" sz="4400" dirty="0">
                <a:solidFill>
                  <a:srgbClr val="000000"/>
                </a:solidFill>
                <a:latin typeface="ff4"/>
              </a:rPr>
              <a:t>cố</a:t>
            </a:r>
            <a:r>
              <a:rPr lang="vi-VN" sz="4400" dirty="0">
                <a:solidFill>
                  <a:srgbClr val="000000"/>
                </a:solidFill>
                <a:latin typeface="ff1"/>
              </a:rPr>
              <a:t> </a:t>
            </a:r>
            <a:r>
              <a:rPr lang="vi-VN" sz="4400" dirty="0">
                <a:solidFill>
                  <a:srgbClr val="000000"/>
                </a:solidFill>
                <a:latin typeface="ff4"/>
              </a:rPr>
              <a:t>định,</a:t>
            </a:r>
            <a:r>
              <a:rPr lang="vi-VN" sz="4400" dirty="0">
                <a:solidFill>
                  <a:srgbClr val="000000"/>
                </a:solidFill>
                <a:latin typeface="ff1"/>
              </a:rPr>
              <a:t> chi phí </a:t>
            </a:r>
            <a:r>
              <a:rPr lang="vi-VN" sz="4400" dirty="0">
                <a:solidFill>
                  <a:srgbClr val="000000"/>
                </a:solidFill>
                <a:latin typeface="ff4"/>
              </a:rPr>
              <a:t>bất</a:t>
            </a:r>
            <a:r>
              <a:rPr lang="vi-VN" sz="4400" dirty="0">
                <a:solidFill>
                  <a:srgbClr val="000000"/>
                </a:solidFill>
                <a:latin typeface="ff1"/>
              </a:rPr>
              <a:t> </a:t>
            </a:r>
            <a:r>
              <a:rPr lang="vi-VN" sz="4400" dirty="0">
                <a:solidFill>
                  <a:srgbClr val="000000"/>
                </a:solidFill>
                <a:latin typeface="ff4"/>
              </a:rPr>
              <a:t>biến</a:t>
            </a:r>
            <a:r>
              <a:rPr lang="vi-VN" sz="4400" dirty="0">
                <a:solidFill>
                  <a:srgbClr val="000000"/>
                </a:solidFill>
                <a:latin typeface="ff1"/>
              </a:rPr>
              <a:t> </a:t>
            </a:r>
            <a:r>
              <a:rPr lang="vi-VN" sz="4400" dirty="0">
                <a:solidFill>
                  <a:srgbClr val="000000"/>
                </a:solidFill>
                <a:latin typeface="ff4"/>
              </a:rPr>
              <a:t>–</a:t>
            </a:r>
            <a:r>
              <a:rPr lang="vi-VN" sz="4400" dirty="0">
                <a:solidFill>
                  <a:srgbClr val="000000"/>
                </a:solidFill>
                <a:latin typeface="ff1"/>
              </a:rPr>
              <a:t> Fixed Cost ) </a:t>
            </a:r>
          </a:p>
          <a:p>
            <a:r>
              <a:rPr lang="vi-VN" sz="4400" dirty="0">
                <a:solidFill>
                  <a:srgbClr val="000000"/>
                </a:solidFill>
                <a:latin typeface="ff1"/>
              </a:rPr>
              <a:t>- Chi phí </a:t>
            </a:r>
            <a:r>
              <a:rPr lang="vi-VN" sz="4400" dirty="0">
                <a:solidFill>
                  <a:srgbClr val="000000"/>
                </a:solidFill>
                <a:latin typeface="ff4"/>
              </a:rPr>
              <a:t>hỗn</a:t>
            </a:r>
            <a:r>
              <a:rPr lang="vi-VN" sz="4400" dirty="0">
                <a:solidFill>
                  <a:srgbClr val="000000"/>
                </a:solidFill>
                <a:latin typeface="ff1"/>
              </a:rPr>
              <a:t> </a:t>
            </a:r>
            <a:r>
              <a:rPr lang="vi-VN" sz="4400" dirty="0">
                <a:solidFill>
                  <a:srgbClr val="000000"/>
                </a:solidFill>
                <a:latin typeface="ff4"/>
              </a:rPr>
              <a:t>hợp</a:t>
            </a:r>
            <a:r>
              <a:rPr lang="vi-VN" sz="4400" dirty="0">
                <a:solidFill>
                  <a:srgbClr val="000000"/>
                </a:solidFill>
                <a:latin typeface="ff1"/>
              </a:rPr>
              <a:t> (Mixed costs)</a:t>
            </a:r>
            <a:endParaRPr lang="vi-VN" sz="4400" b="0" i="0" dirty="0">
              <a:solidFill>
                <a:srgbClr val="000000"/>
              </a:solidFill>
              <a:effectLst/>
              <a:latin typeface="ff1"/>
            </a:endParaRPr>
          </a:p>
        </p:txBody>
      </p:sp>
    </p:spTree>
    <p:extLst>
      <p:ext uri="{BB962C8B-B14F-4D97-AF65-F5344CB8AC3E}">
        <p14:creationId xmlns:p14="http://schemas.microsoft.com/office/powerpoint/2010/main" val="32803919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6356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sz="5000" b="1" dirty="0" smtClean="0">
                <a:solidFill>
                  <a:schemeClr val="tx1"/>
                </a:solidFill>
              </a:rPr>
              <a:t>2.3. </a:t>
            </a:r>
            <a:r>
              <a:rPr lang="en-US" sz="5000" b="1" dirty="0" err="1" smtClean="0">
                <a:solidFill>
                  <a:schemeClr val="tx1"/>
                </a:solidFill>
              </a:rPr>
              <a:t>Phân</a:t>
            </a:r>
            <a:r>
              <a:rPr lang="en-US" sz="5000" b="1" dirty="0" smtClean="0">
                <a:solidFill>
                  <a:schemeClr val="tx1"/>
                </a:solidFill>
              </a:rPr>
              <a:t> </a:t>
            </a:r>
            <a:r>
              <a:rPr lang="en-US" sz="5000" b="1" dirty="0" err="1">
                <a:solidFill>
                  <a:schemeClr val="tx1"/>
                </a:solidFill>
              </a:rPr>
              <a:t>loại</a:t>
            </a:r>
            <a:r>
              <a:rPr lang="en-US" sz="5000" b="1" dirty="0">
                <a:solidFill>
                  <a:schemeClr val="tx1"/>
                </a:solidFill>
              </a:rPr>
              <a:t> chi </a:t>
            </a:r>
            <a:r>
              <a:rPr lang="en-US" sz="5000" b="1" dirty="0" err="1">
                <a:solidFill>
                  <a:schemeClr val="tx1"/>
                </a:solidFill>
              </a:rPr>
              <a:t>phí</a:t>
            </a:r>
            <a:r>
              <a:rPr lang="en-US" sz="5000" b="1" dirty="0">
                <a:solidFill>
                  <a:schemeClr val="tx1"/>
                </a:solidFill>
              </a:rPr>
              <a:t> </a:t>
            </a:r>
            <a:r>
              <a:rPr lang="en-US" sz="5000" b="1" dirty="0" err="1">
                <a:solidFill>
                  <a:schemeClr val="tx1"/>
                </a:solidFill>
              </a:rPr>
              <a:t>theo</a:t>
            </a:r>
            <a:r>
              <a:rPr lang="en-US" sz="5000" b="1" dirty="0">
                <a:solidFill>
                  <a:schemeClr val="tx1"/>
                </a:solidFill>
              </a:rPr>
              <a:t> </a:t>
            </a:r>
            <a:r>
              <a:rPr lang="en-US" sz="5000" b="1" dirty="0" err="1">
                <a:solidFill>
                  <a:schemeClr val="tx1"/>
                </a:solidFill>
              </a:rPr>
              <a:t>mối</a:t>
            </a:r>
            <a:r>
              <a:rPr lang="en-US" sz="5000" b="1" dirty="0">
                <a:solidFill>
                  <a:schemeClr val="tx1"/>
                </a:solidFill>
              </a:rPr>
              <a:t> </a:t>
            </a:r>
            <a:r>
              <a:rPr lang="en-US" sz="5000" b="1" dirty="0" err="1">
                <a:solidFill>
                  <a:schemeClr val="tx1"/>
                </a:solidFill>
              </a:rPr>
              <a:t>quan</a:t>
            </a:r>
            <a:r>
              <a:rPr lang="en-US" sz="5000" b="1" dirty="0">
                <a:solidFill>
                  <a:schemeClr val="tx1"/>
                </a:solidFill>
              </a:rPr>
              <a:t> </a:t>
            </a:r>
            <a:r>
              <a:rPr lang="en-US" sz="5000" b="1" dirty="0" err="1">
                <a:solidFill>
                  <a:schemeClr val="tx1"/>
                </a:solidFill>
              </a:rPr>
              <a:t>hệ</a:t>
            </a:r>
            <a:r>
              <a:rPr lang="en-US" sz="5000" b="1" dirty="0">
                <a:solidFill>
                  <a:schemeClr val="tx1"/>
                </a:solidFill>
              </a:rPr>
              <a:t> </a:t>
            </a:r>
          </a:p>
          <a:p>
            <a:pPr algn="ctr"/>
            <a:r>
              <a:rPr lang="en-US" sz="5000" b="1" dirty="0" err="1">
                <a:solidFill>
                  <a:schemeClr val="tx1"/>
                </a:solidFill>
              </a:rPr>
              <a:t>giữa</a:t>
            </a:r>
            <a:r>
              <a:rPr lang="en-US" sz="5000" b="1" dirty="0">
                <a:solidFill>
                  <a:schemeClr val="tx1"/>
                </a:solidFill>
              </a:rPr>
              <a:t> chi </a:t>
            </a:r>
            <a:r>
              <a:rPr lang="en-US" sz="5000" b="1" dirty="0" err="1">
                <a:solidFill>
                  <a:schemeClr val="tx1"/>
                </a:solidFill>
              </a:rPr>
              <a:t>phí</a:t>
            </a:r>
            <a:r>
              <a:rPr lang="en-US" sz="5000" b="1" dirty="0">
                <a:solidFill>
                  <a:schemeClr val="tx1"/>
                </a:solidFill>
              </a:rPr>
              <a:t> </a:t>
            </a:r>
            <a:r>
              <a:rPr lang="en-US" sz="5000" b="1" dirty="0" err="1">
                <a:solidFill>
                  <a:schemeClr val="tx1"/>
                </a:solidFill>
              </a:rPr>
              <a:t>với</a:t>
            </a:r>
            <a:r>
              <a:rPr lang="en-US" sz="5000" b="1" dirty="0">
                <a:solidFill>
                  <a:schemeClr val="tx1"/>
                </a:solidFill>
              </a:rPr>
              <a:t> </a:t>
            </a:r>
            <a:r>
              <a:rPr lang="en-US" sz="5000" b="1" dirty="0" err="1">
                <a:solidFill>
                  <a:schemeClr val="tx1"/>
                </a:solidFill>
              </a:rPr>
              <a:t>lợi</a:t>
            </a:r>
            <a:r>
              <a:rPr lang="en-US" sz="5000" b="1" dirty="0">
                <a:solidFill>
                  <a:schemeClr val="tx1"/>
                </a:solidFill>
              </a:rPr>
              <a:t> </a:t>
            </a:r>
            <a:r>
              <a:rPr lang="en-US" sz="5000" b="1" dirty="0" err="1">
                <a:solidFill>
                  <a:schemeClr val="tx1"/>
                </a:solidFill>
              </a:rPr>
              <a:t>nhuận</a:t>
            </a:r>
            <a:r>
              <a:rPr lang="en-US" sz="5000" b="1" dirty="0">
                <a:solidFill>
                  <a:schemeClr val="tx1"/>
                </a:solidFill>
              </a:rPr>
              <a:t> </a:t>
            </a:r>
            <a:r>
              <a:rPr lang="en-US" sz="5000" b="1" dirty="0" err="1">
                <a:solidFill>
                  <a:schemeClr val="tx1"/>
                </a:solidFill>
              </a:rPr>
              <a:t>xác</a:t>
            </a:r>
            <a:r>
              <a:rPr lang="en-US" sz="5000" b="1" dirty="0">
                <a:solidFill>
                  <a:schemeClr val="tx1"/>
                </a:solidFill>
              </a:rPr>
              <a:t> </a:t>
            </a:r>
            <a:r>
              <a:rPr lang="en-US" sz="5000" b="1" dirty="0" err="1">
                <a:solidFill>
                  <a:schemeClr val="tx1"/>
                </a:solidFill>
              </a:rPr>
              <a:t>định</a:t>
            </a:r>
            <a:r>
              <a:rPr lang="en-US" sz="5000" b="1" dirty="0">
                <a:solidFill>
                  <a:schemeClr val="tx1"/>
                </a:solidFill>
              </a:rPr>
              <a:t> </a:t>
            </a:r>
            <a:r>
              <a:rPr lang="en-US" sz="5000" b="1" dirty="0" err="1">
                <a:solidFill>
                  <a:schemeClr val="tx1"/>
                </a:solidFill>
              </a:rPr>
              <a:t>từng</a:t>
            </a:r>
            <a:r>
              <a:rPr lang="en-US" sz="5000" b="1" dirty="0">
                <a:solidFill>
                  <a:schemeClr val="tx1"/>
                </a:solidFill>
              </a:rPr>
              <a:t> </a:t>
            </a:r>
            <a:r>
              <a:rPr lang="en-US" sz="5000" b="1" dirty="0" err="1">
                <a:solidFill>
                  <a:schemeClr val="tx1"/>
                </a:solidFill>
              </a:rPr>
              <a:t>kỳ</a:t>
            </a:r>
            <a:r>
              <a:rPr lang="en-US" sz="5000" b="1" dirty="0">
                <a:solidFill>
                  <a:schemeClr val="tx1"/>
                </a:solidFill>
              </a:rPr>
              <a:t> </a:t>
            </a:r>
          </a:p>
        </p:txBody>
      </p:sp>
      <p:sp>
        <p:nvSpPr>
          <p:cNvPr id="2" name="Rectangle 1"/>
          <p:cNvSpPr/>
          <p:nvPr/>
        </p:nvSpPr>
        <p:spPr>
          <a:xfrm>
            <a:off x="685800" y="1866900"/>
            <a:ext cx="16383000" cy="7294305"/>
          </a:xfrm>
          <a:prstGeom prst="rect">
            <a:avLst/>
          </a:prstGeom>
        </p:spPr>
        <p:txBody>
          <a:bodyPr wrap="square">
            <a:spAutoFit/>
          </a:bodyPr>
          <a:lstStyle/>
          <a:p>
            <a:pPr algn="just"/>
            <a:r>
              <a:rPr lang="vi-VN" sz="3600" dirty="0" smtClean="0">
                <a:solidFill>
                  <a:srgbClr val="000000"/>
                </a:solidFill>
                <a:latin typeface="ff1"/>
              </a:rPr>
              <a:t> </a:t>
            </a:r>
            <a:endParaRPr lang="vi-VN" sz="3600" dirty="0">
              <a:solidFill>
                <a:srgbClr val="000000"/>
              </a:solidFill>
              <a:latin typeface="ff4"/>
            </a:endParaRPr>
          </a:p>
          <a:p>
            <a:pPr algn="just"/>
            <a:r>
              <a:rPr lang="vi-VN" sz="3600" dirty="0">
                <a:solidFill>
                  <a:srgbClr val="FF9900"/>
                </a:solidFill>
                <a:latin typeface="ff5"/>
              </a:rPr>
              <a:t></a:t>
            </a:r>
            <a:r>
              <a:rPr lang="vi-VN" sz="3600" dirty="0">
                <a:solidFill>
                  <a:srgbClr val="000000"/>
                </a:solidFill>
                <a:latin typeface="ff1"/>
              </a:rPr>
              <a:t> Chi phí </a:t>
            </a:r>
            <a:r>
              <a:rPr lang="vi-VN" sz="3600" dirty="0">
                <a:solidFill>
                  <a:srgbClr val="000000"/>
                </a:solidFill>
                <a:latin typeface="ff4"/>
              </a:rPr>
              <a:t>sản</a:t>
            </a:r>
            <a:r>
              <a:rPr lang="vi-VN" sz="3600" dirty="0">
                <a:solidFill>
                  <a:srgbClr val="000000"/>
                </a:solidFill>
                <a:latin typeface="ff1"/>
              </a:rPr>
              <a:t> </a:t>
            </a:r>
            <a:r>
              <a:rPr lang="vi-VN" sz="3600" dirty="0">
                <a:solidFill>
                  <a:srgbClr val="000000"/>
                </a:solidFill>
                <a:latin typeface="ff4"/>
              </a:rPr>
              <a:t>phẩm</a:t>
            </a:r>
            <a:r>
              <a:rPr lang="vi-VN" sz="3600" dirty="0">
                <a:solidFill>
                  <a:srgbClr val="000000"/>
                </a:solidFill>
                <a:latin typeface="ff1"/>
              </a:rPr>
              <a:t>: chi phí </a:t>
            </a:r>
            <a:r>
              <a:rPr lang="vi-VN" sz="3600" dirty="0">
                <a:solidFill>
                  <a:srgbClr val="000000"/>
                </a:solidFill>
                <a:latin typeface="ff4"/>
              </a:rPr>
              <a:t>gắn</a:t>
            </a:r>
            <a:r>
              <a:rPr lang="vi-VN" sz="3600" dirty="0">
                <a:solidFill>
                  <a:srgbClr val="000000"/>
                </a:solidFill>
                <a:latin typeface="ff1"/>
              </a:rPr>
              <a:t> </a:t>
            </a:r>
            <a:r>
              <a:rPr lang="vi-VN" sz="3600" dirty="0">
                <a:solidFill>
                  <a:srgbClr val="000000"/>
                </a:solidFill>
                <a:latin typeface="ff4"/>
              </a:rPr>
              <a:t>liền</a:t>
            </a:r>
            <a:r>
              <a:rPr lang="vi-VN" sz="3600" dirty="0">
                <a:solidFill>
                  <a:srgbClr val="000000"/>
                </a:solidFill>
                <a:latin typeface="ff1"/>
              </a:rPr>
              <a:t> </a:t>
            </a:r>
            <a:r>
              <a:rPr lang="vi-VN" sz="3600" dirty="0">
                <a:solidFill>
                  <a:srgbClr val="000000"/>
                </a:solidFill>
                <a:latin typeface="ff4"/>
              </a:rPr>
              <a:t>với</a:t>
            </a:r>
            <a:r>
              <a:rPr lang="vi-VN" sz="3600" dirty="0">
                <a:solidFill>
                  <a:srgbClr val="000000"/>
                </a:solidFill>
                <a:latin typeface="ff1"/>
              </a:rPr>
              <a:t> quá trình </a:t>
            </a:r>
            <a:r>
              <a:rPr lang="vi-VN" sz="3600" dirty="0">
                <a:solidFill>
                  <a:srgbClr val="000000"/>
                </a:solidFill>
                <a:latin typeface="ff4"/>
              </a:rPr>
              <a:t>sản</a:t>
            </a:r>
            <a:r>
              <a:rPr lang="vi-VN" sz="3600" dirty="0">
                <a:solidFill>
                  <a:srgbClr val="000000"/>
                </a:solidFill>
                <a:latin typeface="ff1"/>
              </a:rPr>
              <a:t> </a:t>
            </a:r>
            <a:r>
              <a:rPr lang="vi-VN" sz="3600" dirty="0">
                <a:solidFill>
                  <a:srgbClr val="000000"/>
                </a:solidFill>
                <a:latin typeface="ff4"/>
              </a:rPr>
              <a:t>xuất</a:t>
            </a:r>
            <a:r>
              <a:rPr lang="vi-VN" sz="3600" dirty="0">
                <a:solidFill>
                  <a:srgbClr val="000000"/>
                </a:solidFill>
                <a:latin typeface="ff1"/>
              </a:rPr>
              <a:t> </a:t>
            </a:r>
            <a:r>
              <a:rPr lang="vi-VN" sz="3600" dirty="0">
                <a:solidFill>
                  <a:srgbClr val="000000"/>
                </a:solidFill>
                <a:latin typeface="ff4"/>
              </a:rPr>
              <a:t>sản</a:t>
            </a:r>
            <a:r>
              <a:rPr lang="vi-VN" sz="3600" dirty="0">
                <a:solidFill>
                  <a:srgbClr val="000000"/>
                </a:solidFill>
                <a:latin typeface="ff1"/>
              </a:rPr>
              <a:t> </a:t>
            </a:r>
            <a:r>
              <a:rPr lang="vi-VN" sz="3600" dirty="0" smtClean="0">
                <a:solidFill>
                  <a:srgbClr val="000000"/>
                </a:solidFill>
                <a:latin typeface="ff4"/>
              </a:rPr>
              <a:t>phẩm</a:t>
            </a:r>
            <a:r>
              <a:rPr lang="vi-VN" sz="3600" dirty="0">
                <a:solidFill>
                  <a:srgbClr val="000000"/>
                </a:solidFill>
                <a:latin typeface="ff4"/>
              </a:rPr>
              <a:t>,</a:t>
            </a:r>
            <a:r>
              <a:rPr lang="vi-VN" sz="3600" dirty="0">
                <a:solidFill>
                  <a:srgbClr val="000000"/>
                </a:solidFill>
                <a:latin typeface="ff1"/>
              </a:rPr>
              <a:t> </a:t>
            </a:r>
            <a:r>
              <a:rPr lang="vi-VN" sz="3600" dirty="0">
                <a:solidFill>
                  <a:srgbClr val="000000"/>
                </a:solidFill>
                <a:latin typeface="ff4"/>
              </a:rPr>
              <a:t>tạo</a:t>
            </a:r>
            <a:r>
              <a:rPr lang="vi-VN" sz="3600" dirty="0">
                <a:solidFill>
                  <a:srgbClr val="000000"/>
                </a:solidFill>
                <a:latin typeface="ff1"/>
              </a:rPr>
              <a:t> nên giá </a:t>
            </a:r>
            <a:r>
              <a:rPr lang="vi-VN" sz="3600" dirty="0">
                <a:solidFill>
                  <a:srgbClr val="000000"/>
                </a:solidFill>
                <a:latin typeface="ff4"/>
              </a:rPr>
              <a:t>trị</a:t>
            </a:r>
            <a:r>
              <a:rPr lang="vi-VN" sz="3600" dirty="0">
                <a:solidFill>
                  <a:srgbClr val="000000"/>
                </a:solidFill>
                <a:latin typeface="ff1"/>
              </a:rPr>
              <a:t> </a:t>
            </a:r>
            <a:r>
              <a:rPr lang="vi-VN" sz="3600" dirty="0">
                <a:solidFill>
                  <a:srgbClr val="000000"/>
                </a:solidFill>
                <a:latin typeface="ff4"/>
              </a:rPr>
              <a:t>của</a:t>
            </a:r>
            <a:r>
              <a:rPr lang="vi-VN" sz="3600" dirty="0">
                <a:solidFill>
                  <a:srgbClr val="000000"/>
                </a:solidFill>
                <a:latin typeface="ff1"/>
              </a:rPr>
              <a:t> </a:t>
            </a:r>
            <a:r>
              <a:rPr lang="vi-VN" sz="3600" dirty="0">
                <a:solidFill>
                  <a:srgbClr val="000000"/>
                </a:solidFill>
                <a:latin typeface="ff4"/>
              </a:rPr>
              <a:t>sản</a:t>
            </a:r>
            <a:r>
              <a:rPr lang="vi-VN" sz="3600" dirty="0">
                <a:solidFill>
                  <a:srgbClr val="000000"/>
                </a:solidFill>
                <a:latin typeface="ff1"/>
              </a:rPr>
              <a:t> </a:t>
            </a:r>
            <a:r>
              <a:rPr lang="vi-VN" sz="3600" dirty="0">
                <a:solidFill>
                  <a:srgbClr val="000000"/>
                </a:solidFill>
                <a:latin typeface="ff4"/>
              </a:rPr>
              <a:t>phẩm</a:t>
            </a:r>
            <a:r>
              <a:rPr lang="vi-VN" sz="3600" dirty="0">
                <a:solidFill>
                  <a:srgbClr val="000000"/>
                </a:solidFill>
                <a:latin typeface="ff1"/>
              </a:rPr>
              <a:t> hình thành qua giai </a:t>
            </a:r>
            <a:r>
              <a:rPr lang="vi-VN" sz="3600" dirty="0">
                <a:solidFill>
                  <a:srgbClr val="000000"/>
                </a:solidFill>
                <a:latin typeface="ff4"/>
              </a:rPr>
              <a:t>đoạn</a:t>
            </a:r>
            <a:r>
              <a:rPr lang="vi-VN" sz="3600" dirty="0">
                <a:solidFill>
                  <a:srgbClr val="000000"/>
                </a:solidFill>
                <a:latin typeface="ff1"/>
              </a:rPr>
              <a:t> </a:t>
            </a:r>
            <a:r>
              <a:rPr lang="vi-VN" sz="3600" dirty="0">
                <a:solidFill>
                  <a:srgbClr val="000000"/>
                </a:solidFill>
                <a:latin typeface="ff4"/>
              </a:rPr>
              <a:t>sản</a:t>
            </a:r>
            <a:r>
              <a:rPr lang="vi-VN" sz="3600" dirty="0">
                <a:solidFill>
                  <a:srgbClr val="000000"/>
                </a:solidFill>
                <a:latin typeface="ff1"/>
              </a:rPr>
              <a:t> </a:t>
            </a:r>
            <a:r>
              <a:rPr lang="vi-VN" sz="3600" dirty="0" smtClean="0">
                <a:solidFill>
                  <a:srgbClr val="000000"/>
                </a:solidFill>
                <a:latin typeface="ff4"/>
              </a:rPr>
              <a:t>xuất</a:t>
            </a:r>
            <a:r>
              <a:rPr lang="vi-VN" sz="3600" dirty="0" smtClean="0">
                <a:solidFill>
                  <a:srgbClr val="000000"/>
                </a:solidFill>
                <a:latin typeface="ff1"/>
              </a:rPr>
              <a:t> </a:t>
            </a:r>
            <a:r>
              <a:rPr lang="vi-VN" sz="3600" dirty="0">
                <a:solidFill>
                  <a:srgbClr val="000000"/>
                </a:solidFill>
                <a:latin typeface="ff1"/>
              </a:rPr>
              <a:t>(giá thành </a:t>
            </a:r>
            <a:r>
              <a:rPr lang="vi-VN" sz="3600" dirty="0">
                <a:solidFill>
                  <a:srgbClr val="000000"/>
                </a:solidFill>
                <a:latin typeface="ff4"/>
              </a:rPr>
              <a:t>sản</a:t>
            </a:r>
            <a:r>
              <a:rPr lang="vi-VN" sz="3600" dirty="0">
                <a:solidFill>
                  <a:srgbClr val="000000"/>
                </a:solidFill>
                <a:latin typeface="ff1"/>
              </a:rPr>
              <a:t> </a:t>
            </a:r>
            <a:r>
              <a:rPr lang="vi-VN" sz="3600" dirty="0">
                <a:solidFill>
                  <a:srgbClr val="000000"/>
                </a:solidFill>
                <a:latin typeface="ff4"/>
              </a:rPr>
              <a:t>xuất</a:t>
            </a:r>
            <a:r>
              <a:rPr lang="vi-VN" sz="3600" dirty="0">
                <a:solidFill>
                  <a:srgbClr val="000000"/>
                </a:solidFill>
                <a:latin typeface="ff1"/>
              </a:rPr>
              <a:t> hay giá thành công </a:t>
            </a:r>
            <a:r>
              <a:rPr lang="vi-VN" sz="3600" dirty="0">
                <a:solidFill>
                  <a:srgbClr val="000000"/>
                </a:solidFill>
                <a:latin typeface="ff4"/>
              </a:rPr>
              <a:t>xưởng),</a:t>
            </a:r>
            <a:r>
              <a:rPr lang="vi-VN" sz="3600" dirty="0">
                <a:solidFill>
                  <a:srgbClr val="000000"/>
                </a:solidFill>
                <a:latin typeface="ff1"/>
              </a:rPr>
              <a:t> </a:t>
            </a:r>
            <a:r>
              <a:rPr lang="vi-VN" sz="3600" dirty="0">
                <a:solidFill>
                  <a:srgbClr val="000000"/>
                </a:solidFill>
                <a:latin typeface="ff4"/>
              </a:rPr>
              <a:t>gồm</a:t>
            </a:r>
            <a:r>
              <a:rPr lang="vi-VN" sz="3600" dirty="0">
                <a:solidFill>
                  <a:srgbClr val="000000"/>
                </a:solidFill>
                <a:latin typeface="ff1"/>
              </a:rPr>
              <a:t>: </a:t>
            </a:r>
            <a:endParaRPr lang="en-US" sz="3600" dirty="0" smtClean="0">
              <a:solidFill>
                <a:srgbClr val="000000"/>
              </a:solidFill>
              <a:latin typeface="ff1"/>
            </a:endParaRPr>
          </a:p>
          <a:p>
            <a:pPr algn="just"/>
            <a:r>
              <a:rPr lang="vi-VN" sz="3600" dirty="0" smtClean="0">
                <a:solidFill>
                  <a:srgbClr val="000000"/>
                </a:solidFill>
                <a:latin typeface="ff1"/>
              </a:rPr>
              <a:t>- </a:t>
            </a:r>
            <a:r>
              <a:rPr lang="vi-VN" sz="3600" dirty="0">
                <a:solidFill>
                  <a:srgbClr val="000000"/>
                </a:solidFill>
                <a:latin typeface="ff1"/>
              </a:rPr>
              <a:t>Chi phí nguyên </a:t>
            </a:r>
            <a:r>
              <a:rPr lang="vi-VN" sz="3600" dirty="0">
                <a:solidFill>
                  <a:srgbClr val="000000"/>
                </a:solidFill>
                <a:latin typeface="ff4"/>
              </a:rPr>
              <a:t>liệu,</a:t>
            </a:r>
            <a:r>
              <a:rPr lang="vi-VN" sz="3600" dirty="0">
                <a:solidFill>
                  <a:srgbClr val="000000"/>
                </a:solidFill>
                <a:latin typeface="ff1"/>
              </a:rPr>
              <a:t> </a:t>
            </a:r>
            <a:r>
              <a:rPr lang="vi-VN" sz="3600" dirty="0">
                <a:solidFill>
                  <a:srgbClr val="000000"/>
                </a:solidFill>
                <a:latin typeface="ff4"/>
              </a:rPr>
              <a:t>vật</a:t>
            </a:r>
            <a:r>
              <a:rPr lang="vi-VN" sz="3600" dirty="0">
                <a:solidFill>
                  <a:srgbClr val="000000"/>
                </a:solidFill>
                <a:latin typeface="ff1"/>
              </a:rPr>
              <a:t> </a:t>
            </a:r>
            <a:r>
              <a:rPr lang="vi-VN" sz="3600" dirty="0">
                <a:solidFill>
                  <a:srgbClr val="000000"/>
                </a:solidFill>
                <a:latin typeface="ff4"/>
              </a:rPr>
              <a:t>liệu</a:t>
            </a:r>
            <a:r>
              <a:rPr lang="vi-VN" sz="3600" dirty="0">
                <a:solidFill>
                  <a:srgbClr val="000000"/>
                </a:solidFill>
                <a:latin typeface="ff1"/>
              </a:rPr>
              <a:t> </a:t>
            </a:r>
            <a:r>
              <a:rPr lang="vi-VN" sz="3600" dirty="0">
                <a:solidFill>
                  <a:srgbClr val="000000"/>
                </a:solidFill>
                <a:latin typeface="ff4"/>
              </a:rPr>
              <a:t>trực</a:t>
            </a:r>
            <a:r>
              <a:rPr lang="vi-VN" sz="3600" dirty="0">
                <a:solidFill>
                  <a:srgbClr val="000000"/>
                </a:solidFill>
                <a:latin typeface="ff1"/>
              </a:rPr>
              <a:t> </a:t>
            </a:r>
            <a:r>
              <a:rPr lang="vi-VN" sz="3600" dirty="0">
                <a:solidFill>
                  <a:srgbClr val="000000"/>
                </a:solidFill>
                <a:latin typeface="ff4"/>
              </a:rPr>
              <a:t>tiếp</a:t>
            </a:r>
            <a:r>
              <a:rPr lang="vi-VN" sz="3600" dirty="0">
                <a:solidFill>
                  <a:srgbClr val="000000"/>
                </a:solidFill>
                <a:latin typeface="ff1"/>
              </a:rPr>
              <a:t> </a:t>
            </a:r>
          </a:p>
          <a:p>
            <a:pPr algn="just"/>
            <a:r>
              <a:rPr lang="vi-VN" sz="3600" dirty="0">
                <a:solidFill>
                  <a:srgbClr val="000000"/>
                </a:solidFill>
                <a:latin typeface="ff1"/>
              </a:rPr>
              <a:t>- Chi phí nhân công </a:t>
            </a:r>
            <a:r>
              <a:rPr lang="vi-VN" sz="3600" dirty="0">
                <a:solidFill>
                  <a:srgbClr val="000000"/>
                </a:solidFill>
                <a:latin typeface="ff4"/>
              </a:rPr>
              <a:t>trực</a:t>
            </a:r>
            <a:r>
              <a:rPr lang="vi-VN" sz="3600" dirty="0">
                <a:solidFill>
                  <a:srgbClr val="000000"/>
                </a:solidFill>
                <a:latin typeface="ff1"/>
              </a:rPr>
              <a:t> </a:t>
            </a:r>
            <a:r>
              <a:rPr lang="vi-VN" sz="3600" dirty="0">
                <a:solidFill>
                  <a:srgbClr val="000000"/>
                </a:solidFill>
                <a:latin typeface="ff4"/>
              </a:rPr>
              <a:t>tiếp</a:t>
            </a:r>
            <a:r>
              <a:rPr lang="vi-VN" sz="3600" dirty="0">
                <a:solidFill>
                  <a:srgbClr val="000000"/>
                </a:solidFill>
                <a:latin typeface="ff1"/>
              </a:rPr>
              <a:t> </a:t>
            </a:r>
          </a:p>
          <a:p>
            <a:pPr marL="285750" indent="-285750" algn="just">
              <a:buFontTx/>
              <a:buChar char="-"/>
            </a:pPr>
            <a:r>
              <a:rPr lang="vi-VN" sz="3600" dirty="0" smtClean="0">
                <a:solidFill>
                  <a:srgbClr val="000000"/>
                </a:solidFill>
                <a:latin typeface="ff1"/>
              </a:rPr>
              <a:t>Chi </a:t>
            </a:r>
            <a:r>
              <a:rPr lang="vi-VN" sz="3600" dirty="0">
                <a:solidFill>
                  <a:srgbClr val="000000"/>
                </a:solidFill>
                <a:latin typeface="ff1"/>
              </a:rPr>
              <a:t>phí </a:t>
            </a:r>
            <a:r>
              <a:rPr lang="vi-VN" sz="3600" dirty="0">
                <a:solidFill>
                  <a:srgbClr val="000000"/>
                </a:solidFill>
                <a:latin typeface="ff4"/>
              </a:rPr>
              <a:t>sản</a:t>
            </a:r>
            <a:r>
              <a:rPr lang="vi-VN" sz="3600" dirty="0">
                <a:solidFill>
                  <a:srgbClr val="000000"/>
                </a:solidFill>
                <a:latin typeface="ff1"/>
              </a:rPr>
              <a:t> </a:t>
            </a:r>
            <a:r>
              <a:rPr lang="vi-VN" sz="3600" dirty="0">
                <a:solidFill>
                  <a:srgbClr val="000000"/>
                </a:solidFill>
                <a:latin typeface="ff4"/>
              </a:rPr>
              <a:t>xuất</a:t>
            </a:r>
            <a:r>
              <a:rPr lang="vi-VN" sz="3600" dirty="0">
                <a:solidFill>
                  <a:srgbClr val="000000"/>
                </a:solidFill>
                <a:latin typeface="ff1"/>
              </a:rPr>
              <a:t> chung </a:t>
            </a:r>
            <a:endParaRPr lang="en-US" sz="3600" dirty="0" smtClean="0">
              <a:solidFill>
                <a:srgbClr val="000000"/>
              </a:solidFill>
              <a:latin typeface="ff1"/>
            </a:endParaRPr>
          </a:p>
          <a:p>
            <a:pPr marL="285750" indent="-285750" algn="just">
              <a:buFontTx/>
              <a:buChar char="-"/>
            </a:pPr>
            <a:endParaRPr lang="vi-VN" sz="3600" dirty="0">
              <a:solidFill>
                <a:srgbClr val="000000"/>
              </a:solidFill>
              <a:latin typeface="ff1"/>
            </a:endParaRPr>
          </a:p>
          <a:p>
            <a:pPr algn="just"/>
            <a:r>
              <a:rPr lang="vi-VN" sz="3600" dirty="0">
                <a:solidFill>
                  <a:srgbClr val="FF9900"/>
                </a:solidFill>
                <a:latin typeface="ff5"/>
              </a:rPr>
              <a:t></a:t>
            </a:r>
            <a:r>
              <a:rPr lang="vi-VN" sz="3600" dirty="0">
                <a:solidFill>
                  <a:srgbClr val="000000"/>
                </a:solidFill>
                <a:latin typeface="ff1"/>
              </a:rPr>
              <a:t> Chi phí </a:t>
            </a:r>
            <a:r>
              <a:rPr lang="vi-VN" sz="3600" dirty="0">
                <a:solidFill>
                  <a:srgbClr val="000000"/>
                </a:solidFill>
                <a:latin typeface="ff4"/>
              </a:rPr>
              <a:t>thời</a:t>
            </a:r>
            <a:r>
              <a:rPr lang="vi-VN" sz="3600" dirty="0">
                <a:solidFill>
                  <a:srgbClr val="000000"/>
                </a:solidFill>
                <a:latin typeface="ff1"/>
              </a:rPr>
              <a:t> </a:t>
            </a:r>
            <a:r>
              <a:rPr lang="vi-VN" sz="3600" dirty="0">
                <a:solidFill>
                  <a:srgbClr val="000000"/>
                </a:solidFill>
                <a:latin typeface="ff4"/>
              </a:rPr>
              <a:t>kỳ</a:t>
            </a:r>
            <a:r>
              <a:rPr lang="vi-VN" sz="3600" dirty="0">
                <a:solidFill>
                  <a:srgbClr val="000000"/>
                </a:solidFill>
                <a:latin typeface="ff1"/>
              </a:rPr>
              <a:t>: </a:t>
            </a:r>
            <a:r>
              <a:rPr lang="vi-VN" sz="3600" dirty="0">
                <a:solidFill>
                  <a:srgbClr val="000000"/>
                </a:solidFill>
                <a:latin typeface="ff4"/>
              </a:rPr>
              <a:t>gồm</a:t>
            </a:r>
            <a:r>
              <a:rPr lang="vi-VN" sz="3600" dirty="0">
                <a:solidFill>
                  <a:srgbClr val="000000"/>
                </a:solidFill>
                <a:latin typeface="ff1"/>
              </a:rPr>
              <a:t> các </a:t>
            </a:r>
            <a:r>
              <a:rPr lang="vi-VN" sz="3600" dirty="0">
                <a:solidFill>
                  <a:srgbClr val="000000"/>
                </a:solidFill>
                <a:latin typeface="ff4"/>
              </a:rPr>
              <a:t>khoản</a:t>
            </a:r>
            <a:r>
              <a:rPr lang="vi-VN" sz="3600" dirty="0">
                <a:solidFill>
                  <a:srgbClr val="000000"/>
                </a:solidFill>
                <a:latin typeface="ff1"/>
              </a:rPr>
              <a:t> </a:t>
            </a:r>
            <a:r>
              <a:rPr lang="vi-VN" sz="3600" dirty="0">
                <a:solidFill>
                  <a:srgbClr val="000000"/>
                </a:solidFill>
                <a:latin typeface="ff4"/>
              </a:rPr>
              <a:t>mục</a:t>
            </a:r>
            <a:r>
              <a:rPr lang="vi-VN" sz="3600" dirty="0">
                <a:solidFill>
                  <a:srgbClr val="000000"/>
                </a:solidFill>
                <a:latin typeface="ff1"/>
              </a:rPr>
              <a:t> chi phí còn </a:t>
            </a:r>
            <a:r>
              <a:rPr lang="vi-VN" sz="3600" dirty="0">
                <a:solidFill>
                  <a:srgbClr val="000000"/>
                </a:solidFill>
                <a:latin typeface="ff4"/>
              </a:rPr>
              <a:t>lại</a:t>
            </a:r>
            <a:r>
              <a:rPr lang="vi-VN" sz="3600" dirty="0">
                <a:solidFill>
                  <a:srgbClr val="000000"/>
                </a:solidFill>
                <a:latin typeface="ff1"/>
              </a:rPr>
              <a:t> ngoài các </a:t>
            </a:r>
            <a:r>
              <a:rPr lang="vi-VN" sz="3600" dirty="0" smtClean="0">
                <a:solidFill>
                  <a:srgbClr val="000000"/>
                </a:solidFill>
                <a:latin typeface="ff4"/>
              </a:rPr>
              <a:t>khoản</a:t>
            </a:r>
            <a:r>
              <a:rPr lang="vi-VN" sz="3600" dirty="0" smtClean="0">
                <a:solidFill>
                  <a:srgbClr val="000000"/>
                </a:solidFill>
                <a:latin typeface="ff1"/>
              </a:rPr>
              <a:t> </a:t>
            </a:r>
            <a:r>
              <a:rPr lang="vi-VN" sz="3600" dirty="0">
                <a:solidFill>
                  <a:srgbClr val="000000"/>
                </a:solidFill>
                <a:latin typeface="ff4"/>
              </a:rPr>
              <a:t>mục</a:t>
            </a:r>
            <a:r>
              <a:rPr lang="vi-VN" sz="3600" dirty="0">
                <a:solidFill>
                  <a:srgbClr val="000000"/>
                </a:solidFill>
                <a:latin typeface="ff1"/>
              </a:rPr>
              <a:t> chi phí </a:t>
            </a:r>
            <a:r>
              <a:rPr lang="vi-VN" sz="3600" dirty="0">
                <a:solidFill>
                  <a:srgbClr val="000000"/>
                </a:solidFill>
                <a:latin typeface="ff4"/>
              </a:rPr>
              <a:t>thuộc</a:t>
            </a:r>
            <a:r>
              <a:rPr lang="vi-VN" sz="3600" dirty="0">
                <a:solidFill>
                  <a:srgbClr val="000000"/>
                </a:solidFill>
                <a:latin typeface="ff1"/>
              </a:rPr>
              <a:t> chi phí </a:t>
            </a:r>
            <a:r>
              <a:rPr lang="vi-VN" sz="3600" dirty="0">
                <a:solidFill>
                  <a:srgbClr val="000000"/>
                </a:solidFill>
                <a:latin typeface="ff4"/>
              </a:rPr>
              <a:t>sản</a:t>
            </a:r>
            <a:r>
              <a:rPr lang="vi-VN" sz="3600" dirty="0">
                <a:solidFill>
                  <a:srgbClr val="000000"/>
                </a:solidFill>
                <a:latin typeface="ff1"/>
              </a:rPr>
              <a:t> </a:t>
            </a:r>
            <a:r>
              <a:rPr lang="vi-VN" sz="3600" dirty="0">
                <a:solidFill>
                  <a:srgbClr val="000000"/>
                </a:solidFill>
                <a:latin typeface="ff4"/>
              </a:rPr>
              <a:t>phẩm</a:t>
            </a:r>
            <a:r>
              <a:rPr lang="vi-VN" sz="3600" dirty="0">
                <a:solidFill>
                  <a:srgbClr val="000000"/>
                </a:solidFill>
                <a:latin typeface="ff1"/>
              </a:rPr>
              <a:t> </a:t>
            </a:r>
            <a:r>
              <a:rPr lang="vi-VN" sz="3600" dirty="0">
                <a:solidFill>
                  <a:srgbClr val="000000"/>
                </a:solidFill>
                <a:latin typeface="ff4"/>
              </a:rPr>
              <a:t>→</a:t>
            </a:r>
            <a:r>
              <a:rPr lang="vi-VN" sz="3600" dirty="0">
                <a:solidFill>
                  <a:srgbClr val="000000"/>
                </a:solidFill>
                <a:latin typeface="ff1"/>
              </a:rPr>
              <a:t> là các chi phí phát </a:t>
            </a:r>
            <a:r>
              <a:rPr lang="vi-VN" sz="3600" dirty="0" smtClean="0">
                <a:solidFill>
                  <a:srgbClr val="000000"/>
                </a:solidFill>
                <a:latin typeface="ff1"/>
              </a:rPr>
              <a:t>sinh </a:t>
            </a:r>
            <a:r>
              <a:rPr lang="vi-VN" sz="3600" dirty="0">
                <a:solidFill>
                  <a:srgbClr val="000000"/>
                </a:solidFill>
                <a:latin typeface="ff1"/>
              </a:rPr>
              <a:t>trong </a:t>
            </a:r>
            <a:r>
              <a:rPr lang="vi-VN" sz="3600" dirty="0">
                <a:solidFill>
                  <a:srgbClr val="000000"/>
                </a:solidFill>
                <a:latin typeface="ff4"/>
              </a:rPr>
              <a:t>kỳ</a:t>
            </a:r>
            <a:r>
              <a:rPr lang="vi-VN" sz="3600" dirty="0">
                <a:solidFill>
                  <a:srgbClr val="000000"/>
                </a:solidFill>
                <a:latin typeface="ff1"/>
              </a:rPr>
              <a:t> và </a:t>
            </a:r>
            <a:r>
              <a:rPr lang="vi-VN" sz="3600" dirty="0">
                <a:solidFill>
                  <a:srgbClr val="000000"/>
                </a:solidFill>
                <a:latin typeface="ff4"/>
              </a:rPr>
              <a:t>đem</a:t>
            </a:r>
            <a:r>
              <a:rPr lang="vi-VN" sz="3600" dirty="0">
                <a:solidFill>
                  <a:srgbClr val="000000"/>
                </a:solidFill>
                <a:latin typeface="ff1"/>
              </a:rPr>
              <a:t> </a:t>
            </a:r>
            <a:r>
              <a:rPr lang="vi-VN" sz="3600" dirty="0">
                <a:solidFill>
                  <a:srgbClr val="000000"/>
                </a:solidFill>
                <a:latin typeface="ff4"/>
              </a:rPr>
              <a:t>lại</a:t>
            </a:r>
            <a:r>
              <a:rPr lang="vi-VN" sz="3600" dirty="0">
                <a:solidFill>
                  <a:srgbClr val="000000"/>
                </a:solidFill>
                <a:latin typeface="ff1"/>
              </a:rPr>
              <a:t> </a:t>
            </a:r>
            <a:r>
              <a:rPr lang="vi-VN" sz="3600" dirty="0">
                <a:solidFill>
                  <a:srgbClr val="000000"/>
                </a:solidFill>
                <a:latin typeface="ff4"/>
              </a:rPr>
              <a:t>lợi</a:t>
            </a:r>
            <a:r>
              <a:rPr lang="vi-VN" sz="3600" dirty="0">
                <a:solidFill>
                  <a:srgbClr val="000000"/>
                </a:solidFill>
                <a:latin typeface="ff1"/>
              </a:rPr>
              <a:t> ích trong </a:t>
            </a:r>
            <a:r>
              <a:rPr lang="vi-VN" sz="3600" dirty="0">
                <a:solidFill>
                  <a:srgbClr val="000000"/>
                </a:solidFill>
                <a:latin typeface="ff4"/>
              </a:rPr>
              <a:t>kỳ</a:t>
            </a:r>
            <a:r>
              <a:rPr lang="vi-VN" sz="3600" dirty="0">
                <a:solidFill>
                  <a:srgbClr val="000000"/>
                </a:solidFill>
                <a:latin typeface="ff1"/>
              </a:rPr>
              <a:t> </a:t>
            </a:r>
            <a:r>
              <a:rPr lang="vi-VN" sz="3600" dirty="0">
                <a:solidFill>
                  <a:srgbClr val="000000"/>
                </a:solidFill>
                <a:latin typeface="ff4"/>
              </a:rPr>
              <a:t>đó</a:t>
            </a:r>
            <a:r>
              <a:rPr lang="vi-VN" sz="3600" dirty="0">
                <a:solidFill>
                  <a:srgbClr val="000000"/>
                </a:solidFill>
                <a:latin typeface="ff1"/>
              </a:rPr>
              <a:t> </a:t>
            </a:r>
          </a:p>
          <a:p>
            <a:pPr algn="just"/>
            <a:r>
              <a:rPr lang="vi-VN" sz="3600" dirty="0">
                <a:solidFill>
                  <a:srgbClr val="000000"/>
                </a:solidFill>
                <a:latin typeface="ff1"/>
              </a:rPr>
              <a:t>- Chi phí bán hàng </a:t>
            </a:r>
          </a:p>
          <a:p>
            <a:pPr algn="just"/>
            <a:r>
              <a:rPr lang="vi-VN" sz="3600" dirty="0">
                <a:solidFill>
                  <a:srgbClr val="000000"/>
                </a:solidFill>
                <a:latin typeface="ff1"/>
              </a:rPr>
              <a:t>- </a:t>
            </a:r>
            <a:r>
              <a:rPr lang="vi-VN" sz="3600" dirty="0">
                <a:solidFill>
                  <a:srgbClr val="000000"/>
                </a:solidFill>
                <a:latin typeface="ff4"/>
              </a:rPr>
              <a:t>Chi phí quản lý doanh nghiệp </a:t>
            </a:r>
            <a:endParaRPr lang="vi-VN" sz="3600" b="0" i="0" dirty="0">
              <a:solidFill>
                <a:srgbClr val="000000"/>
              </a:solidFill>
              <a:effectLst/>
              <a:latin typeface="ff1"/>
            </a:endParaRPr>
          </a:p>
        </p:txBody>
      </p:sp>
    </p:spTree>
    <p:extLst>
      <p:ext uri="{BB962C8B-B14F-4D97-AF65-F5344CB8AC3E}">
        <p14:creationId xmlns:p14="http://schemas.microsoft.com/office/powerpoint/2010/main" val="4310961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algn="ctr"/>
            <a:r>
              <a:rPr lang="en-US" sz="4800" b="1" dirty="0" smtClean="0">
                <a:solidFill>
                  <a:schemeClr val="tx1"/>
                </a:solidFill>
              </a:rPr>
              <a:t>2.4. </a:t>
            </a:r>
            <a:r>
              <a:rPr lang="vi-VN" sz="4800" b="1" dirty="0" smtClean="0">
                <a:solidFill>
                  <a:schemeClr val="tx1"/>
                </a:solidFill>
              </a:rPr>
              <a:t>Phân </a:t>
            </a:r>
            <a:r>
              <a:rPr lang="vi-VN" sz="4800" b="1" dirty="0">
                <a:solidFill>
                  <a:schemeClr val="tx1"/>
                </a:solidFill>
              </a:rPr>
              <a:t>loại chi phí dựa vào việc phân bổ </a:t>
            </a:r>
          </a:p>
          <a:p>
            <a:pPr algn="ctr"/>
            <a:r>
              <a:rPr lang="vi-VN" sz="4800" b="1" dirty="0">
                <a:solidFill>
                  <a:schemeClr val="tx1"/>
                </a:solidFill>
              </a:rPr>
              <a:t>chi phí cho các đối tượng tập hợp chi phí</a:t>
            </a:r>
          </a:p>
        </p:txBody>
      </p:sp>
      <p:sp>
        <p:nvSpPr>
          <p:cNvPr id="2" name="Rectangle 1"/>
          <p:cNvSpPr/>
          <p:nvPr/>
        </p:nvSpPr>
        <p:spPr>
          <a:xfrm>
            <a:off x="457200" y="1256951"/>
            <a:ext cx="16764000" cy="8071633"/>
          </a:xfrm>
          <a:prstGeom prst="rect">
            <a:avLst/>
          </a:prstGeom>
        </p:spPr>
        <p:txBody>
          <a:bodyPr wrap="square">
            <a:spAutoFit/>
          </a:bodyPr>
          <a:lstStyle/>
          <a:p>
            <a:pPr algn="just">
              <a:lnSpc>
                <a:spcPct val="150000"/>
              </a:lnSpc>
            </a:pPr>
            <a:r>
              <a:rPr lang="vi-VN" sz="3500" dirty="0" smtClean="0">
                <a:solidFill>
                  <a:srgbClr val="000000"/>
                </a:solidFill>
                <a:latin typeface="ff1"/>
              </a:rPr>
              <a:t> </a:t>
            </a:r>
            <a:endParaRPr lang="vi-VN" sz="3500" dirty="0">
              <a:solidFill>
                <a:srgbClr val="000000"/>
              </a:solidFill>
              <a:latin typeface="ff1"/>
            </a:endParaRPr>
          </a:p>
          <a:p>
            <a:pPr algn="just">
              <a:lnSpc>
                <a:spcPct val="150000"/>
              </a:lnSpc>
            </a:pPr>
            <a:r>
              <a:rPr lang="vi-VN" sz="3500" dirty="0">
                <a:solidFill>
                  <a:srgbClr val="FF9900"/>
                </a:solidFill>
                <a:latin typeface="ff5"/>
              </a:rPr>
              <a:t></a:t>
            </a:r>
            <a:r>
              <a:rPr lang="vi-VN" sz="3500" dirty="0">
                <a:solidFill>
                  <a:srgbClr val="000000"/>
                </a:solidFill>
                <a:latin typeface="ff1"/>
              </a:rPr>
              <a:t> </a:t>
            </a:r>
            <a:r>
              <a:rPr lang="vi-VN" sz="3500" b="1" dirty="0">
                <a:solidFill>
                  <a:srgbClr val="000000"/>
                </a:solidFill>
                <a:latin typeface="ff9"/>
              </a:rPr>
              <a:t>Chi phí </a:t>
            </a:r>
            <a:r>
              <a:rPr lang="vi-VN" sz="3500" b="1" dirty="0">
                <a:solidFill>
                  <a:srgbClr val="000000"/>
                </a:solidFill>
                <a:latin typeface="ffa"/>
              </a:rPr>
              <a:t>trực</a:t>
            </a:r>
            <a:r>
              <a:rPr lang="vi-VN" sz="3500" b="1" dirty="0">
                <a:solidFill>
                  <a:srgbClr val="000000"/>
                </a:solidFill>
                <a:latin typeface="ff9"/>
              </a:rPr>
              <a:t> </a:t>
            </a:r>
            <a:r>
              <a:rPr lang="vi-VN" sz="3500" b="1" dirty="0">
                <a:solidFill>
                  <a:srgbClr val="000000"/>
                </a:solidFill>
                <a:latin typeface="ffa"/>
              </a:rPr>
              <a:t>tiếp</a:t>
            </a:r>
            <a:r>
              <a:rPr lang="vi-VN" sz="3500" b="1" dirty="0">
                <a:solidFill>
                  <a:srgbClr val="000000"/>
                </a:solidFill>
                <a:latin typeface="ff9"/>
              </a:rPr>
              <a:t> và chi phí gián </a:t>
            </a:r>
            <a:r>
              <a:rPr lang="vi-VN" sz="3500" b="1" dirty="0">
                <a:solidFill>
                  <a:srgbClr val="000000"/>
                </a:solidFill>
                <a:latin typeface="ffa"/>
              </a:rPr>
              <a:t>tiếp</a:t>
            </a:r>
            <a:r>
              <a:rPr lang="vi-VN" sz="3500" b="1" dirty="0">
                <a:solidFill>
                  <a:srgbClr val="000000"/>
                </a:solidFill>
                <a:latin typeface="ff8"/>
              </a:rPr>
              <a:t> </a:t>
            </a:r>
            <a:endParaRPr lang="vi-VN" sz="3500" b="1" dirty="0">
              <a:solidFill>
                <a:srgbClr val="FF9900"/>
              </a:solidFill>
              <a:latin typeface="ff5"/>
            </a:endParaRPr>
          </a:p>
          <a:p>
            <a:pPr algn="just">
              <a:lnSpc>
                <a:spcPct val="150000"/>
              </a:lnSpc>
            </a:pPr>
            <a:r>
              <a:rPr lang="vi-VN" sz="3500" b="1" dirty="0">
                <a:solidFill>
                  <a:srgbClr val="000000"/>
                </a:solidFill>
                <a:latin typeface="ff1"/>
              </a:rPr>
              <a:t>- Chi phí </a:t>
            </a:r>
            <a:r>
              <a:rPr lang="vi-VN" sz="3500" b="1" dirty="0">
                <a:solidFill>
                  <a:srgbClr val="000000"/>
                </a:solidFill>
                <a:latin typeface="ff4"/>
              </a:rPr>
              <a:t>trực</a:t>
            </a:r>
            <a:r>
              <a:rPr lang="vi-VN" sz="3500" b="1" dirty="0">
                <a:solidFill>
                  <a:srgbClr val="000000"/>
                </a:solidFill>
                <a:latin typeface="ff1"/>
              </a:rPr>
              <a:t> </a:t>
            </a:r>
            <a:r>
              <a:rPr lang="vi-VN" sz="3500" b="1" dirty="0">
                <a:solidFill>
                  <a:srgbClr val="000000"/>
                </a:solidFill>
                <a:latin typeface="ff4"/>
              </a:rPr>
              <a:t>tiếp</a:t>
            </a:r>
            <a:r>
              <a:rPr lang="vi-VN" sz="3500" b="1" dirty="0">
                <a:solidFill>
                  <a:srgbClr val="000000"/>
                </a:solidFill>
                <a:latin typeface="ff1"/>
              </a:rPr>
              <a:t> </a:t>
            </a:r>
            <a:r>
              <a:rPr lang="vi-VN" sz="3500" dirty="0">
                <a:solidFill>
                  <a:srgbClr val="000000"/>
                </a:solidFill>
                <a:latin typeface="ff1"/>
              </a:rPr>
              <a:t>(chi phí có </a:t>
            </a:r>
            <a:r>
              <a:rPr lang="vi-VN" sz="3500" dirty="0">
                <a:solidFill>
                  <a:srgbClr val="000000"/>
                </a:solidFill>
                <a:latin typeface="ff4"/>
              </a:rPr>
              <a:t>thể</a:t>
            </a:r>
            <a:r>
              <a:rPr lang="vi-VN" sz="3500" dirty="0">
                <a:solidFill>
                  <a:srgbClr val="000000"/>
                </a:solidFill>
                <a:latin typeface="ff1"/>
              </a:rPr>
              <a:t> tách </a:t>
            </a:r>
            <a:r>
              <a:rPr lang="vi-VN" sz="3500" dirty="0">
                <a:solidFill>
                  <a:srgbClr val="000000"/>
                </a:solidFill>
                <a:latin typeface="ff4"/>
              </a:rPr>
              <a:t>biệt</a:t>
            </a:r>
            <a:r>
              <a:rPr lang="vi-VN" sz="3500" dirty="0">
                <a:solidFill>
                  <a:srgbClr val="000000"/>
                </a:solidFill>
                <a:latin typeface="ff1"/>
              </a:rPr>
              <a:t>): phát sinh </a:t>
            </a:r>
            <a:r>
              <a:rPr lang="vi-VN" sz="3500" dirty="0">
                <a:solidFill>
                  <a:srgbClr val="000000"/>
                </a:solidFill>
                <a:latin typeface="ff4"/>
              </a:rPr>
              <a:t>một</a:t>
            </a:r>
            <a:r>
              <a:rPr lang="vi-VN" sz="3500" dirty="0">
                <a:solidFill>
                  <a:srgbClr val="000000"/>
                </a:solidFill>
                <a:latin typeface="ff1"/>
              </a:rPr>
              <a:t> cách </a:t>
            </a:r>
            <a:r>
              <a:rPr lang="vi-VN" sz="3500" dirty="0" smtClean="0">
                <a:solidFill>
                  <a:srgbClr val="000000"/>
                </a:solidFill>
                <a:latin typeface="ff1"/>
              </a:rPr>
              <a:t>riêng </a:t>
            </a:r>
            <a:r>
              <a:rPr lang="vi-VN" sz="3500" dirty="0">
                <a:solidFill>
                  <a:srgbClr val="000000"/>
                </a:solidFill>
                <a:latin typeface="ff4"/>
              </a:rPr>
              <a:t>biệt</a:t>
            </a:r>
            <a:r>
              <a:rPr lang="vi-VN" sz="3500" dirty="0">
                <a:solidFill>
                  <a:srgbClr val="000000"/>
                </a:solidFill>
                <a:latin typeface="ff1"/>
              </a:rPr>
              <a:t> cho </a:t>
            </a:r>
            <a:r>
              <a:rPr lang="vi-VN" sz="3500" dirty="0">
                <a:solidFill>
                  <a:srgbClr val="000000"/>
                </a:solidFill>
                <a:latin typeface="ff4"/>
              </a:rPr>
              <a:t>một</a:t>
            </a:r>
            <a:r>
              <a:rPr lang="vi-VN" sz="3500" dirty="0">
                <a:solidFill>
                  <a:srgbClr val="000000"/>
                </a:solidFill>
                <a:latin typeface="ff1"/>
              </a:rPr>
              <a:t> </a:t>
            </a:r>
            <a:r>
              <a:rPr lang="vi-VN" sz="3500" dirty="0">
                <a:solidFill>
                  <a:srgbClr val="000000"/>
                </a:solidFill>
                <a:latin typeface="ff4"/>
              </a:rPr>
              <a:t>hoạt</a:t>
            </a:r>
            <a:r>
              <a:rPr lang="vi-VN" sz="3500" dirty="0">
                <a:solidFill>
                  <a:srgbClr val="000000"/>
                </a:solidFill>
                <a:latin typeface="ff1"/>
              </a:rPr>
              <a:t> </a:t>
            </a:r>
            <a:r>
              <a:rPr lang="vi-VN" sz="3500" dirty="0">
                <a:solidFill>
                  <a:srgbClr val="000000"/>
                </a:solidFill>
                <a:latin typeface="ff4"/>
              </a:rPr>
              <a:t>động</a:t>
            </a:r>
            <a:r>
              <a:rPr lang="vi-VN" sz="3500" dirty="0">
                <a:solidFill>
                  <a:srgbClr val="000000"/>
                </a:solidFill>
                <a:latin typeface="ff1"/>
              </a:rPr>
              <a:t> </a:t>
            </a:r>
            <a:r>
              <a:rPr lang="vi-VN" sz="3500" dirty="0">
                <a:solidFill>
                  <a:srgbClr val="000000"/>
                </a:solidFill>
                <a:latin typeface="ff4"/>
              </a:rPr>
              <a:t>cụ</a:t>
            </a:r>
            <a:r>
              <a:rPr lang="vi-VN" sz="3500" dirty="0">
                <a:solidFill>
                  <a:srgbClr val="000000"/>
                </a:solidFill>
                <a:latin typeface="ff1"/>
              </a:rPr>
              <a:t> </a:t>
            </a:r>
            <a:r>
              <a:rPr lang="vi-VN" sz="3500" dirty="0">
                <a:solidFill>
                  <a:srgbClr val="000000"/>
                </a:solidFill>
                <a:latin typeface="ff4"/>
              </a:rPr>
              <a:t>thể</a:t>
            </a:r>
            <a:r>
              <a:rPr lang="vi-VN" sz="3500" dirty="0">
                <a:solidFill>
                  <a:srgbClr val="000000"/>
                </a:solidFill>
                <a:latin typeface="ff1"/>
              </a:rPr>
              <a:t> </a:t>
            </a:r>
            <a:r>
              <a:rPr lang="vi-VN" sz="3500" dirty="0">
                <a:solidFill>
                  <a:srgbClr val="000000"/>
                </a:solidFill>
                <a:latin typeface="ff4"/>
              </a:rPr>
              <a:t>của</a:t>
            </a:r>
            <a:r>
              <a:rPr lang="vi-VN" sz="3500" dirty="0">
                <a:solidFill>
                  <a:srgbClr val="000000"/>
                </a:solidFill>
                <a:latin typeface="ff1"/>
              </a:rPr>
              <a:t> doanh </a:t>
            </a:r>
            <a:r>
              <a:rPr lang="vi-VN" sz="3500" dirty="0">
                <a:solidFill>
                  <a:srgbClr val="000000"/>
                </a:solidFill>
                <a:latin typeface="ff4"/>
              </a:rPr>
              <a:t>nghiệp</a:t>
            </a:r>
            <a:r>
              <a:rPr lang="vi-VN" sz="3500" dirty="0">
                <a:solidFill>
                  <a:srgbClr val="000000"/>
                </a:solidFill>
                <a:latin typeface="ff1"/>
              </a:rPr>
              <a:t>. </a:t>
            </a:r>
          </a:p>
          <a:p>
            <a:pPr algn="just">
              <a:lnSpc>
                <a:spcPct val="150000"/>
              </a:lnSpc>
            </a:pPr>
            <a:r>
              <a:rPr lang="vi-VN" sz="3500" b="1" dirty="0">
                <a:solidFill>
                  <a:srgbClr val="000000"/>
                </a:solidFill>
                <a:latin typeface="ff1"/>
              </a:rPr>
              <a:t>- Chi phí gián </a:t>
            </a:r>
            <a:r>
              <a:rPr lang="vi-VN" sz="3500" b="1" dirty="0">
                <a:solidFill>
                  <a:srgbClr val="000000"/>
                </a:solidFill>
                <a:latin typeface="ff4"/>
              </a:rPr>
              <a:t>tiếp</a:t>
            </a:r>
            <a:r>
              <a:rPr lang="vi-VN" sz="3500" b="1" dirty="0">
                <a:solidFill>
                  <a:srgbClr val="000000"/>
                </a:solidFill>
                <a:latin typeface="ff1"/>
              </a:rPr>
              <a:t> </a:t>
            </a:r>
            <a:r>
              <a:rPr lang="vi-VN" sz="3500" dirty="0">
                <a:solidFill>
                  <a:srgbClr val="000000"/>
                </a:solidFill>
                <a:latin typeface="ff1"/>
              </a:rPr>
              <a:t>(chi phí chung, chi phí </a:t>
            </a:r>
            <a:r>
              <a:rPr lang="vi-VN" sz="3500" dirty="0">
                <a:solidFill>
                  <a:srgbClr val="000000"/>
                </a:solidFill>
                <a:latin typeface="ff4"/>
              </a:rPr>
              <a:t>kết</a:t>
            </a:r>
            <a:r>
              <a:rPr lang="vi-VN" sz="3500" dirty="0">
                <a:solidFill>
                  <a:srgbClr val="000000"/>
                </a:solidFill>
                <a:latin typeface="ff1"/>
              </a:rPr>
              <a:t> </a:t>
            </a:r>
            <a:r>
              <a:rPr lang="vi-VN" sz="3500" dirty="0">
                <a:solidFill>
                  <a:srgbClr val="000000"/>
                </a:solidFill>
                <a:latin typeface="ff4"/>
              </a:rPr>
              <a:t>hợp</a:t>
            </a:r>
            <a:r>
              <a:rPr lang="vi-VN" sz="3500" dirty="0">
                <a:solidFill>
                  <a:srgbClr val="000000"/>
                </a:solidFill>
                <a:latin typeface="ff1"/>
              </a:rPr>
              <a:t>): phát sinh </a:t>
            </a:r>
            <a:r>
              <a:rPr lang="vi-VN" sz="3500" dirty="0" smtClean="0">
                <a:solidFill>
                  <a:srgbClr val="000000"/>
                </a:solidFill>
                <a:latin typeface="ff1"/>
              </a:rPr>
              <a:t>không </a:t>
            </a:r>
            <a:r>
              <a:rPr lang="vi-VN" sz="3500" dirty="0">
                <a:solidFill>
                  <a:srgbClr val="000000"/>
                </a:solidFill>
                <a:latin typeface="ff1"/>
              </a:rPr>
              <a:t>liên quan </a:t>
            </a:r>
            <a:r>
              <a:rPr lang="vi-VN" sz="3500" dirty="0">
                <a:solidFill>
                  <a:srgbClr val="000000"/>
                </a:solidFill>
                <a:latin typeface="ff4"/>
              </a:rPr>
              <a:t>đến</a:t>
            </a:r>
            <a:r>
              <a:rPr lang="vi-VN" sz="3500" dirty="0">
                <a:solidFill>
                  <a:srgbClr val="000000"/>
                </a:solidFill>
                <a:latin typeface="ff1"/>
              </a:rPr>
              <a:t> </a:t>
            </a:r>
            <a:r>
              <a:rPr lang="vi-VN" sz="3500" dirty="0">
                <a:solidFill>
                  <a:srgbClr val="000000"/>
                </a:solidFill>
                <a:latin typeface="ff4"/>
              </a:rPr>
              <a:t>một</a:t>
            </a:r>
            <a:r>
              <a:rPr lang="vi-VN" sz="3500" dirty="0">
                <a:solidFill>
                  <a:srgbClr val="000000"/>
                </a:solidFill>
                <a:latin typeface="ff1"/>
              </a:rPr>
              <a:t> </a:t>
            </a:r>
            <a:r>
              <a:rPr lang="vi-VN" sz="3500" dirty="0">
                <a:solidFill>
                  <a:srgbClr val="000000"/>
                </a:solidFill>
                <a:latin typeface="ff4"/>
              </a:rPr>
              <a:t>hoạt</a:t>
            </a:r>
            <a:r>
              <a:rPr lang="vi-VN" sz="3500" dirty="0">
                <a:solidFill>
                  <a:srgbClr val="000000"/>
                </a:solidFill>
                <a:latin typeface="ff1"/>
              </a:rPr>
              <a:t> </a:t>
            </a:r>
            <a:r>
              <a:rPr lang="vi-VN" sz="3500" dirty="0">
                <a:solidFill>
                  <a:srgbClr val="000000"/>
                </a:solidFill>
                <a:latin typeface="ff4"/>
              </a:rPr>
              <a:t>động</a:t>
            </a:r>
            <a:r>
              <a:rPr lang="vi-VN" sz="3500" dirty="0">
                <a:solidFill>
                  <a:srgbClr val="000000"/>
                </a:solidFill>
                <a:latin typeface="ff1"/>
              </a:rPr>
              <a:t> </a:t>
            </a:r>
            <a:r>
              <a:rPr lang="vi-VN" sz="3500" dirty="0">
                <a:solidFill>
                  <a:srgbClr val="000000"/>
                </a:solidFill>
                <a:latin typeface="ff4"/>
              </a:rPr>
              <a:t>cụ</a:t>
            </a:r>
            <a:r>
              <a:rPr lang="vi-VN" sz="3500" dirty="0">
                <a:solidFill>
                  <a:srgbClr val="000000"/>
                </a:solidFill>
                <a:latin typeface="ff1"/>
              </a:rPr>
              <a:t> </a:t>
            </a:r>
            <a:r>
              <a:rPr lang="vi-VN" sz="3500" dirty="0">
                <a:solidFill>
                  <a:srgbClr val="000000"/>
                </a:solidFill>
                <a:latin typeface="ff4"/>
              </a:rPr>
              <a:t>thể</a:t>
            </a:r>
            <a:r>
              <a:rPr lang="vi-VN" sz="3500" dirty="0">
                <a:solidFill>
                  <a:srgbClr val="000000"/>
                </a:solidFill>
                <a:latin typeface="ff1"/>
              </a:rPr>
              <a:t> nào, mà </a:t>
            </a:r>
            <a:r>
              <a:rPr lang="vi-VN" sz="3500" dirty="0">
                <a:solidFill>
                  <a:srgbClr val="000000"/>
                </a:solidFill>
                <a:latin typeface="ff4"/>
              </a:rPr>
              <a:t>phục</a:t>
            </a:r>
            <a:r>
              <a:rPr lang="vi-VN" sz="3500" dirty="0">
                <a:solidFill>
                  <a:srgbClr val="000000"/>
                </a:solidFill>
                <a:latin typeface="ff1"/>
              </a:rPr>
              <a:t> </a:t>
            </a:r>
            <a:r>
              <a:rPr lang="vi-VN" sz="3500" dirty="0">
                <a:solidFill>
                  <a:srgbClr val="000000"/>
                </a:solidFill>
                <a:latin typeface="ff4"/>
              </a:rPr>
              <a:t>vụ</a:t>
            </a:r>
            <a:r>
              <a:rPr lang="vi-VN" sz="3500" dirty="0">
                <a:solidFill>
                  <a:srgbClr val="000000"/>
                </a:solidFill>
                <a:latin typeface="ff1"/>
              </a:rPr>
              <a:t> cùng </a:t>
            </a:r>
            <a:r>
              <a:rPr lang="vi-VN" sz="3500" dirty="0" smtClean="0">
                <a:solidFill>
                  <a:srgbClr val="000000"/>
                </a:solidFill>
                <a:latin typeface="ff4"/>
              </a:rPr>
              <a:t>một</a:t>
            </a:r>
            <a:r>
              <a:rPr lang="vi-VN" sz="3500" dirty="0" smtClean="0">
                <a:solidFill>
                  <a:srgbClr val="000000"/>
                </a:solidFill>
                <a:latin typeface="ff1"/>
              </a:rPr>
              <a:t> </a:t>
            </a:r>
            <a:r>
              <a:rPr lang="vi-VN" sz="3500" dirty="0">
                <a:solidFill>
                  <a:srgbClr val="000000"/>
                </a:solidFill>
                <a:latin typeface="ff1"/>
              </a:rPr>
              <a:t>lúc cho </a:t>
            </a:r>
            <a:r>
              <a:rPr lang="vi-VN" sz="3500" dirty="0">
                <a:solidFill>
                  <a:srgbClr val="000000"/>
                </a:solidFill>
                <a:latin typeface="ff4"/>
              </a:rPr>
              <a:t>nhiều</a:t>
            </a:r>
            <a:r>
              <a:rPr lang="vi-VN" sz="3500" dirty="0">
                <a:solidFill>
                  <a:srgbClr val="000000"/>
                </a:solidFill>
                <a:latin typeface="ff1"/>
              </a:rPr>
              <a:t> </a:t>
            </a:r>
            <a:r>
              <a:rPr lang="vi-VN" sz="3500" dirty="0">
                <a:solidFill>
                  <a:srgbClr val="000000"/>
                </a:solidFill>
                <a:latin typeface="ff4"/>
              </a:rPr>
              <a:t>hoạt</a:t>
            </a:r>
            <a:r>
              <a:rPr lang="vi-VN" sz="3500" dirty="0">
                <a:solidFill>
                  <a:srgbClr val="000000"/>
                </a:solidFill>
                <a:latin typeface="ff1"/>
              </a:rPr>
              <a:t> </a:t>
            </a:r>
            <a:r>
              <a:rPr lang="vi-VN" sz="3500" dirty="0" smtClean="0">
                <a:solidFill>
                  <a:srgbClr val="000000"/>
                </a:solidFill>
                <a:latin typeface="ff4"/>
              </a:rPr>
              <a:t>động</a:t>
            </a:r>
            <a:r>
              <a:rPr lang="en-US" sz="3500" dirty="0" smtClean="0">
                <a:solidFill>
                  <a:srgbClr val="000000"/>
                </a:solidFill>
                <a:latin typeface="ff1"/>
              </a:rPr>
              <a:t>.</a:t>
            </a:r>
            <a:endParaRPr lang="en-US" sz="3500" dirty="0" smtClean="0">
              <a:solidFill>
                <a:srgbClr val="000000"/>
              </a:solidFill>
              <a:latin typeface="ff1"/>
            </a:endParaRPr>
          </a:p>
          <a:p>
            <a:pPr algn="just">
              <a:lnSpc>
                <a:spcPct val="150000"/>
              </a:lnSpc>
            </a:pPr>
            <a:endParaRPr lang="vi-VN" sz="3500" dirty="0">
              <a:solidFill>
                <a:srgbClr val="000000"/>
              </a:solidFill>
              <a:latin typeface="ff4"/>
            </a:endParaRPr>
          </a:p>
          <a:p>
            <a:pPr algn="just">
              <a:lnSpc>
                <a:spcPct val="150000"/>
              </a:lnSpc>
            </a:pPr>
            <a:r>
              <a:rPr lang="vi-VN" sz="3500" dirty="0">
                <a:solidFill>
                  <a:srgbClr val="000000"/>
                </a:solidFill>
                <a:latin typeface="ff8"/>
              </a:rPr>
              <a:t>Ví </a:t>
            </a:r>
            <a:r>
              <a:rPr lang="vi-VN" sz="3500" dirty="0">
                <a:solidFill>
                  <a:srgbClr val="000000"/>
                </a:solidFill>
                <a:latin typeface="ff7"/>
              </a:rPr>
              <a:t>dụ</a:t>
            </a:r>
            <a:r>
              <a:rPr lang="vi-VN" sz="3500" dirty="0">
                <a:solidFill>
                  <a:srgbClr val="000000"/>
                </a:solidFill>
                <a:latin typeface="ff1"/>
              </a:rPr>
              <a:t>: </a:t>
            </a:r>
          </a:p>
          <a:p>
            <a:pPr algn="just">
              <a:lnSpc>
                <a:spcPct val="150000"/>
              </a:lnSpc>
            </a:pPr>
            <a:r>
              <a:rPr lang="vi-VN" sz="3500" dirty="0">
                <a:solidFill>
                  <a:srgbClr val="000000"/>
                </a:solidFill>
                <a:latin typeface="ff1"/>
              </a:rPr>
              <a:t>+ </a:t>
            </a:r>
            <a:r>
              <a:rPr lang="vi-VN" sz="3500" dirty="0">
                <a:solidFill>
                  <a:srgbClr val="000000"/>
                </a:solidFill>
                <a:latin typeface="ff4"/>
              </a:rPr>
              <a:t>Nếu</a:t>
            </a:r>
            <a:r>
              <a:rPr lang="vi-VN" sz="3500" dirty="0">
                <a:solidFill>
                  <a:srgbClr val="000000"/>
                </a:solidFill>
                <a:latin typeface="ff1"/>
              </a:rPr>
              <a:t> là quá trình </a:t>
            </a:r>
            <a:r>
              <a:rPr lang="vi-VN" sz="3500" dirty="0">
                <a:solidFill>
                  <a:srgbClr val="000000"/>
                </a:solidFill>
                <a:latin typeface="ff4"/>
              </a:rPr>
              <a:t>sản</a:t>
            </a:r>
            <a:r>
              <a:rPr lang="vi-VN" sz="3500" dirty="0">
                <a:solidFill>
                  <a:srgbClr val="000000"/>
                </a:solidFill>
                <a:latin typeface="ff1"/>
              </a:rPr>
              <a:t> </a:t>
            </a:r>
            <a:r>
              <a:rPr lang="vi-VN" sz="3500" dirty="0">
                <a:solidFill>
                  <a:srgbClr val="000000"/>
                </a:solidFill>
                <a:latin typeface="ff4"/>
              </a:rPr>
              <a:t>xuất</a:t>
            </a:r>
            <a:r>
              <a:rPr lang="vi-VN" sz="3500" dirty="0">
                <a:solidFill>
                  <a:srgbClr val="000000"/>
                </a:solidFill>
                <a:latin typeface="ff1"/>
              </a:rPr>
              <a:t> thì chi phí </a:t>
            </a:r>
            <a:r>
              <a:rPr lang="vi-VN" sz="3500" dirty="0">
                <a:solidFill>
                  <a:srgbClr val="000000"/>
                </a:solidFill>
                <a:latin typeface="ff4"/>
              </a:rPr>
              <a:t>trực</a:t>
            </a:r>
            <a:r>
              <a:rPr lang="vi-VN" sz="3500" dirty="0">
                <a:solidFill>
                  <a:srgbClr val="000000"/>
                </a:solidFill>
                <a:latin typeface="ff1"/>
              </a:rPr>
              <a:t> </a:t>
            </a:r>
            <a:r>
              <a:rPr lang="vi-VN" sz="3500" dirty="0">
                <a:solidFill>
                  <a:srgbClr val="000000"/>
                </a:solidFill>
                <a:latin typeface="ff4"/>
              </a:rPr>
              <a:t>tiếp</a:t>
            </a:r>
            <a:r>
              <a:rPr lang="vi-VN" sz="3500" dirty="0">
                <a:solidFill>
                  <a:srgbClr val="000000"/>
                </a:solidFill>
                <a:latin typeface="ff1"/>
              </a:rPr>
              <a:t> bao </a:t>
            </a:r>
            <a:r>
              <a:rPr lang="vi-VN" sz="3500" dirty="0">
                <a:solidFill>
                  <a:srgbClr val="000000"/>
                </a:solidFill>
                <a:latin typeface="ff4"/>
              </a:rPr>
              <a:t>gồm</a:t>
            </a:r>
            <a:r>
              <a:rPr lang="vi-VN" sz="3500" dirty="0">
                <a:solidFill>
                  <a:srgbClr val="000000"/>
                </a:solidFill>
                <a:latin typeface="ff1"/>
              </a:rPr>
              <a:t> </a:t>
            </a:r>
            <a:r>
              <a:rPr lang="vi-VN" sz="3500" dirty="0" smtClean="0">
                <a:solidFill>
                  <a:srgbClr val="000000"/>
                </a:solidFill>
                <a:latin typeface="ff4"/>
              </a:rPr>
              <a:t>……………………. </a:t>
            </a:r>
            <a:endParaRPr lang="vi-VN" sz="3500" dirty="0">
              <a:solidFill>
                <a:srgbClr val="000000"/>
              </a:solidFill>
              <a:latin typeface="ff4"/>
            </a:endParaRPr>
          </a:p>
          <a:p>
            <a:pPr algn="just">
              <a:lnSpc>
                <a:spcPct val="150000"/>
              </a:lnSpc>
            </a:pPr>
            <a:r>
              <a:rPr lang="vi-VN" sz="3500" dirty="0">
                <a:solidFill>
                  <a:srgbClr val="000000"/>
                </a:solidFill>
                <a:latin typeface="ff1"/>
              </a:rPr>
              <a:t>Chi phí gián </a:t>
            </a:r>
            <a:r>
              <a:rPr lang="vi-VN" sz="3500" dirty="0">
                <a:solidFill>
                  <a:srgbClr val="000000"/>
                </a:solidFill>
                <a:latin typeface="ff4"/>
              </a:rPr>
              <a:t>tiếp</a:t>
            </a:r>
            <a:r>
              <a:rPr lang="vi-VN" sz="3500" dirty="0">
                <a:solidFill>
                  <a:srgbClr val="000000"/>
                </a:solidFill>
                <a:latin typeface="ff1"/>
              </a:rPr>
              <a:t> </a:t>
            </a:r>
            <a:r>
              <a:rPr lang="vi-VN" sz="3500" dirty="0">
                <a:solidFill>
                  <a:srgbClr val="000000"/>
                </a:solidFill>
                <a:latin typeface="ff4"/>
              </a:rPr>
              <a:t>gồm</a:t>
            </a:r>
            <a:r>
              <a:rPr lang="vi-VN" sz="3500" dirty="0">
                <a:solidFill>
                  <a:srgbClr val="000000"/>
                </a:solidFill>
                <a:latin typeface="ff1"/>
              </a:rPr>
              <a:t> </a:t>
            </a:r>
            <a:r>
              <a:rPr lang="vi-VN" sz="3500" dirty="0">
                <a:solidFill>
                  <a:srgbClr val="000000"/>
                </a:solidFill>
                <a:latin typeface="ff4"/>
              </a:rPr>
              <a:t>………………..</a:t>
            </a:r>
            <a:r>
              <a:rPr lang="vi-VN" sz="3500" dirty="0">
                <a:solidFill>
                  <a:srgbClr val="000000"/>
                </a:solidFill>
                <a:latin typeface="ff3"/>
              </a:rPr>
              <a:t>?</a:t>
            </a:r>
            <a:r>
              <a:rPr lang="vi-VN" sz="3500" dirty="0">
                <a:solidFill>
                  <a:srgbClr val="000000"/>
                </a:solidFill>
                <a:latin typeface="ff1"/>
              </a:rPr>
              <a:t>.................................... </a:t>
            </a:r>
          </a:p>
        </p:txBody>
      </p:sp>
    </p:spTree>
    <p:extLst>
      <p:ext uri="{BB962C8B-B14F-4D97-AF65-F5344CB8AC3E}">
        <p14:creationId xmlns:p14="http://schemas.microsoft.com/office/powerpoint/2010/main" val="10220188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5500" b="1" dirty="0" smtClean="0">
                <a:solidFill>
                  <a:schemeClr val="tx1"/>
                </a:solidFill>
              </a:rPr>
              <a:t>2.5. </a:t>
            </a:r>
            <a:r>
              <a:rPr lang="en-US" sz="5500" b="1" dirty="0" err="1" smtClean="0">
                <a:solidFill>
                  <a:schemeClr val="tx1"/>
                </a:solidFill>
              </a:rPr>
              <a:t>Phân</a:t>
            </a:r>
            <a:r>
              <a:rPr lang="en-US" sz="5500" b="1" dirty="0" smtClean="0">
                <a:solidFill>
                  <a:schemeClr val="tx1"/>
                </a:solidFill>
              </a:rPr>
              <a:t> </a:t>
            </a:r>
            <a:r>
              <a:rPr lang="en-US" sz="5500" b="1" dirty="0" err="1">
                <a:solidFill>
                  <a:schemeClr val="tx1"/>
                </a:solidFill>
              </a:rPr>
              <a:t>loại</a:t>
            </a:r>
            <a:r>
              <a:rPr lang="en-US" sz="5500" b="1" dirty="0">
                <a:solidFill>
                  <a:schemeClr val="tx1"/>
                </a:solidFill>
              </a:rPr>
              <a:t> chi </a:t>
            </a:r>
            <a:r>
              <a:rPr lang="en-US" sz="5500" b="1" dirty="0" err="1">
                <a:solidFill>
                  <a:schemeClr val="tx1"/>
                </a:solidFill>
              </a:rPr>
              <a:t>phí</a:t>
            </a:r>
            <a:r>
              <a:rPr lang="en-US" sz="5500" b="1" dirty="0">
                <a:solidFill>
                  <a:schemeClr val="tx1"/>
                </a:solidFill>
              </a:rPr>
              <a:t> </a:t>
            </a:r>
            <a:r>
              <a:rPr lang="en-US" sz="5500" b="1" dirty="0" err="1">
                <a:solidFill>
                  <a:schemeClr val="tx1"/>
                </a:solidFill>
              </a:rPr>
              <a:t>phục</a:t>
            </a:r>
            <a:r>
              <a:rPr lang="en-US" sz="5500" b="1" dirty="0">
                <a:solidFill>
                  <a:schemeClr val="tx1"/>
                </a:solidFill>
              </a:rPr>
              <a:t> </a:t>
            </a:r>
            <a:r>
              <a:rPr lang="en-US" sz="5500" b="1" dirty="0" err="1">
                <a:solidFill>
                  <a:schemeClr val="tx1"/>
                </a:solidFill>
              </a:rPr>
              <a:t>vụ</a:t>
            </a:r>
            <a:r>
              <a:rPr lang="en-US" sz="5500" b="1" dirty="0">
                <a:solidFill>
                  <a:schemeClr val="tx1"/>
                </a:solidFill>
              </a:rPr>
              <a:t> </a:t>
            </a:r>
            <a:r>
              <a:rPr lang="en-US" sz="5500" b="1" dirty="0" err="1">
                <a:solidFill>
                  <a:schemeClr val="tx1"/>
                </a:solidFill>
              </a:rPr>
              <a:t>cho</a:t>
            </a:r>
            <a:r>
              <a:rPr lang="en-US" sz="5500" b="1" dirty="0">
                <a:solidFill>
                  <a:schemeClr val="tx1"/>
                </a:solidFill>
              </a:rPr>
              <a:t> </a:t>
            </a:r>
            <a:r>
              <a:rPr lang="en-US" sz="5500" b="1" dirty="0" err="1">
                <a:solidFill>
                  <a:schemeClr val="tx1"/>
                </a:solidFill>
              </a:rPr>
              <a:t>việc</a:t>
            </a:r>
            <a:r>
              <a:rPr lang="en-US" sz="5500" b="1" dirty="0">
                <a:solidFill>
                  <a:schemeClr val="tx1"/>
                </a:solidFill>
              </a:rPr>
              <a:t> </a:t>
            </a:r>
            <a:r>
              <a:rPr lang="en-US" sz="5500" b="1" dirty="0" err="1">
                <a:solidFill>
                  <a:schemeClr val="tx1"/>
                </a:solidFill>
              </a:rPr>
              <a:t>ra</a:t>
            </a:r>
            <a:r>
              <a:rPr lang="en-US" sz="5500" b="1" dirty="0">
                <a:solidFill>
                  <a:schemeClr val="tx1"/>
                </a:solidFill>
              </a:rPr>
              <a:t> </a:t>
            </a:r>
            <a:r>
              <a:rPr lang="en-US" sz="5500" b="1" dirty="0" err="1">
                <a:solidFill>
                  <a:schemeClr val="tx1"/>
                </a:solidFill>
              </a:rPr>
              <a:t>quyết</a:t>
            </a:r>
            <a:r>
              <a:rPr lang="en-US" sz="5500" b="1" dirty="0">
                <a:solidFill>
                  <a:schemeClr val="tx1"/>
                </a:solidFill>
              </a:rPr>
              <a:t> </a:t>
            </a:r>
            <a:r>
              <a:rPr lang="en-US" sz="5500" b="1" dirty="0" err="1">
                <a:solidFill>
                  <a:schemeClr val="tx1"/>
                </a:solidFill>
              </a:rPr>
              <a:t>định</a:t>
            </a:r>
            <a:r>
              <a:rPr lang="en-US" sz="5500" b="1" dirty="0">
                <a:solidFill>
                  <a:schemeClr val="tx1"/>
                </a:solidFill>
              </a:rPr>
              <a:t> </a:t>
            </a:r>
            <a:endParaRPr lang="en-US" sz="5500" b="1" dirty="0">
              <a:solidFill>
                <a:schemeClr val="tx1"/>
              </a:solidFill>
              <a:latin typeface="Arial" panose="020B0604020202020204" pitchFamily="34" charset="0"/>
              <a:cs typeface="Arial" panose="020B0604020202020204" pitchFamily="34" charset="0"/>
            </a:endParaRPr>
          </a:p>
        </p:txBody>
      </p:sp>
      <p:sp>
        <p:nvSpPr>
          <p:cNvPr id="2" name="Rectangle 1"/>
          <p:cNvSpPr/>
          <p:nvPr/>
        </p:nvSpPr>
        <p:spPr>
          <a:xfrm>
            <a:off x="304800" y="2019447"/>
            <a:ext cx="17145000" cy="7848302"/>
          </a:xfrm>
          <a:prstGeom prst="rect">
            <a:avLst/>
          </a:prstGeom>
        </p:spPr>
        <p:txBody>
          <a:bodyPr wrap="square">
            <a:spAutoFit/>
          </a:bodyPr>
          <a:lstStyle/>
          <a:p>
            <a:pPr algn="just"/>
            <a:r>
              <a:rPr lang="vi-VN" sz="3600" dirty="0">
                <a:solidFill>
                  <a:srgbClr val="FF9900"/>
                </a:solidFill>
                <a:latin typeface="ff5"/>
              </a:rPr>
              <a:t></a:t>
            </a:r>
            <a:r>
              <a:rPr lang="vi-VN" sz="3600" b="1" dirty="0">
                <a:solidFill>
                  <a:srgbClr val="000000"/>
                </a:solidFill>
                <a:latin typeface="ffa"/>
              </a:rPr>
              <a:t>Chi phí có thể kiểm soát được và chi phí không thể </a:t>
            </a:r>
            <a:r>
              <a:rPr lang="vi-VN" sz="3600" b="1" dirty="0" smtClean="0">
                <a:solidFill>
                  <a:srgbClr val="000000"/>
                </a:solidFill>
                <a:latin typeface="ffa"/>
              </a:rPr>
              <a:t>kiểm</a:t>
            </a:r>
            <a:r>
              <a:rPr lang="en-US" sz="3600" b="1" dirty="0" smtClean="0">
                <a:solidFill>
                  <a:srgbClr val="000000"/>
                </a:solidFill>
                <a:latin typeface="ffa"/>
              </a:rPr>
              <a:t> </a:t>
            </a:r>
            <a:r>
              <a:rPr lang="vi-VN" sz="3600" b="1" dirty="0" smtClean="0">
                <a:solidFill>
                  <a:srgbClr val="000000"/>
                </a:solidFill>
                <a:latin typeface="ffa"/>
              </a:rPr>
              <a:t>soát </a:t>
            </a:r>
            <a:r>
              <a:rPr lang="vi-VN" sz="3600" b="1" dirty="0">
                <a:solidFill>
                  <a:srgbClr val="000000"/>
                </a:solidFill>
                <a:latin typeface="ffa"/>
              </a:rPr>
              <a:t>được</a:t>
            </a:r>
            <a:r>
              <a:rPr lang="vi-VN" sz="3600" b="1" dirty="0">
                <a:solidFill>
                  <a:srgbClr val="000000"/>
                </a:solidFill>
                <a:latin typeface="ff1"/>
              </a:rPr>
              <a:t> </a:t>
            </a:r>
            <a:endParaRPr lang="vi-VN" sz="3600" b="1" dirty="0">
              <a:solidFill>
                <a:srgbClr val="000000"/>
              </a:solidFill>
              <a:latin typeface="ffa"/>
            </a:endParaRPr>
          </a:p>
          <a:p>
            <a:pPr algn="just"/>
            <a:r>
              <a:rPr lang="vi-VN" sz="3600" dirty="0">
                <a:solidFill>
                  <a:srgbClr val="000000"/>
                </a:solidFill>
                <a:latin typeface="ff1"/>
              </a:rPr>
              <a:t>- </a:t>
            </a:r>
            <a:r>
              <a:rPr lang="vi-VN" sz="3600" dirty="0">
                <a:solidFill>
                  <a:srgbClr val="000000"/>
                </a:solidFill>
                <a:latin typeface="ff4"/>
              </a:rPr>
              <a:t>Chi phí có thể kiểm soát được tại một cấp quản lý khi nhà </a:t>
            </a:r>
            <a:r>
              <a:rPr lang="vi-VN" sz="3600" dirty="0" smtClean="0">
                <a:solidFill>
                  <a:srgbClr val="000000"/>
                </a:solidFill>
                <a:latin typeface="ff4"/>
              </a:rPr>
              <a:t>quản </a:t>
            </a:r>
            <a:r>
              <a:rPr lang="vi-VN" sz="3600" dirty="0">
                <a:solidFill>
                  <a:srgbClr val="000000"/>
                </a:solidFill>
                <a:latin typeface="ff4"/>
              </a:rPr>
              <a:t>lý tại cấp đó có quyền quyết định đối với chi phí.</a:t>
            </a:r>
            <a:r>
              <a:rPr lang="vi-VN" sz="3600" dirty="0">
                <a:solidFill>
                  <a:srgbClr val="000000"/>
                </a:solidFill>
                <a:latin typeface="ff1"/>
              </a:rPr>
              <a:t> </a:t>
            </a:r>
            <a:endParaRPr lang="vi-VN" sz="3600" dirty="0">
              <a:solidFill>
                <a:srgbClr val="000000"/>
              </a:solidFill>
              <a:latin typeface="ff4"/>
            </a:endParaRPr>
          </a:p>
          <a:p>
            <a:pPr algn="just"/>
            <a:r>
              <a:rPr lang="vi-VN" sz="3600" dirty="0">
                <a:solidFill>
                  <a:srgbClr val="000000"/>
                </a:solidFill>
                <a:latin typeface="ff1"/>
              </a:rPr>
              <a:t>- </a:t>
            </a:r>
            <a:r>
              <a:rPr lang="vi-VN" sz="3600" dirty="0">
                <a:solidFill>
                  <a:srgbClr val="000000"/>
                </a:solidFill>
                <a:latin typeface="ff4"/>
              </a:rPr>
              <a:t>Chi phí không kiểm soát được là chi phí mà nhà quản lý </a:t>
            </a:r>
            <a:r>
              <a:rPr lang="en-US" sz="3600" dirty="0" smtClean="0">
                <a:solidFill>
                  <a:srgbClr val="000000"/>
                </a:solidFill>
                <a:latin typeface="ff4"/>
              </a:rPr>
              <a:t> </a:t>
            </a:r>
            <a:r>
              <a:rPr lang="vi-VN" sz="3600" dirty="0" smtClean="0">
                <a:solidFill>
                  <a:srgbClr val="000000"/>
                </a:solidFill>
                <a:latin typeface="ff4"/>
              </a:rPr>
              <a:t>không </a:t>
            </a:r>
            <a:r>
              <a:rPr lang="vi-VN" sz="3600" dirty="0">
                <a:solidFill>
                  <a:srgbClr val="000000"/>
                </a:solidFill>
                <a:latin typeface="ff4"/>
              </a:rPr>
              <a:t>có quyền quyết định đối với chi phí.</a:t>
            </a:r>
            <a:r>
              <a:rPr lang="vi-VN" sz="3600" dirty="0">
                <a:solidFill>
                  <a:srgbClr val="000000"/>
                </a:solidFill>
                <a:latin typeface="ff1"/>
              </a:rPr>
              <a:t> </a:t>
            </a:r>
            <a:endParaRPr lang="en-US" sz="3600" dirty="0" smtClean="0">
              <a:solidFill>
                <a:srgbClr val="000000"/>
              </a:solidFill>
              <a:latin typeface="ff1"/>
            </a:endParaRPr>
          </a:p>
          <a:p>
            <a:pPr algn="just"/>
            <a:endParaRPr lang="vi-VN" sz="3600" dirty="0">
              <a:solidFill>
                <a:srgbClr val="000000"/>
              </a:solidFill>
              <a:latin typeface="ff4"/>
            </a:endParaRPr>
          </a:p>
          <a:p>
            <a:pPr algn="just"/>
            <a:r>
              <a:rPr lang="vi-VN" sz="3600" b="1" dirty="0">
                <a:solidFill>
                  <a:srgbClr val="000000"/>
                </a:solidFill>
                <a:latin typeface="ff7"/>
              </a:rPr>
              <a:t>Ví dụ</a:t>
            </a:r>
            <a:r>
              <a:rPr lang="vi-VN" sz="3600" b="1" dirty="0">
                <a:solidFill>
                  <a:srgbClr val="000000"/>
                </a:solidFill>
                <a:latin typeface="ff1"/>
              </a:rPr>
              <a:t>: </a:t>
            </a:r>
            <a:r>
              <a:rPr lang="en-US" sz="3600" b="1" dirty="0" smtClean="0">
                <a:solidFill>
                  <a:srgbClr val="000000"/>
                </a:solidFill>
                <a:latin typeface="ff1"/>
              </a:rPr>
              <a:t>                            </a:t>
            </a:r>
          </a:p>
          <a:p>
            <a:pPr algn="just"/>
            <a:r>
              <a:rPr lang="en-US" sz="3600" dirty="0" smtClean="0">
                <a:solidFill>
                  <a:srgbClr val="000000"/>
                </a:solidFill>
                <a:latin typeface="ff1"/>
              </a:rPr>
              <a:t> </a:t>
            </a:r>
          </a:p>
          <a:p>
            <a:pPr algn="just"/>
            <a:r>
              <a:rPr lang="en-US" sz="3600" dirty="0" smtClean="0">
                <a:solidFill>
                  <a:srgbClr val="000000"/>
                </a:solidFill>
                <a:latin typeface="ff1"/>
              </a:rPr>
              <a:t>Chi </a:t>
            </a:r>
            <a:r>
              <a:rPr lang="en-US" sz="3600" dirty="0" err="1" smtClean="0">
                <a:solidFill>
                  <a:srgbClr val="000000"/>
                </a:solidFill>
                <a:latin typeface="ff1"/>
              </a:rPr>
              <a:t>phí</a:t>
            </a:r>
            <a:r>
              <a:rPr lang="en-US" sz="3600" dirty="0" smtClean="0">
                <a:solidFill>
                  <a:srgbClr val="000000"/>
                </a:solidFill>
                <a:latin typeface="ff1"/>
              </a:rPr>
              <a:t> </a:t>
            </a:r>
            <a:r>
              <a:rPr lang="en-US" sz="3600" dirty="0" err="1" smtClean="0">
                <a:solidFill>
                  <a:srgbClr val="000000"/>
                </a:solidFill>
                <a:latin typeface="ff1"/>
              </a:rPr>
              <a:t>quảng</a:t>
            </a:r>
            <a:r>
              <a:rPr lang="en-US" sz="3600" dirty="0" smtClean="0">
                <a:solidFill>
                  <a:srgbClr val="000000"/>
                </a:solidFill>
                <a:latin typeface="ff1"/>
              </a:rPr>
              <a:t> </a:t>
            </a:r>
            <a:r>
              <a:rPr lang="en-US" sz="3600" dirty="0" err="1" smtClean="0">
                <a:solidFill>
                  <a:srgbClr val="000000"/>
                </a:solidFill>
                <a:latin typeface="ff1"/>
              </a:rPr>
              <a:t>cáo</a:t>
            </a:r>
            <a:r>
              <a:rPr lang="en-US" sz="3600" dirty="0" smtClean="0">
                <a:solidFill>
                  <a:srgbClr val="000000"/>
                </a:solidFill>
                <a:latin typeface="ff1"/>
              </a:rPr>
              <a:t> </a:t>
            </a:r>
            <a:endParaRPr lang="en-US" sz="3600" dirty="0">
              <a:solidFill>
                <a:srgbClr val="000000"/>
              </a:solidFill>
              <a:latin typeface="ff1"/>
            </a:endParaRPr>
          </a:p>
          <a:p>
            <a:pPr algn="just"/>
            <a:r>
              <a:rPr lang="vi-VN" sz="3600" dirty="0" smtClean="0">
                <a:solidFill>
                  <a:srgbClr val="000000"/>
                </a:solidFill>
                <a:latin typeface="ff1"/>
              </a:rPr>
              <a:t> </a:t>
            </a:r>
            <a:endParaRPr lang="en-US" sz="3600" dirty="0" smtClean="0">
              <a:solidFill>
                <a:srgbClr val="000000"/>
              </a:solidFill>
              <a:latin typeface="ff1"/>
            </a:endParaRPr>
          </a:p>
          <a:p>
            <a:pPr algn="just"/>
            <a:endParaRPr lang="en-US" sz="3600" dirty="0">
              <a:solidFill>
                <a:srgbClr val="000000"/>
              </a:solidFill>
              <a:latin typeface="ff1"/>
            </a:endParaRPr>
          </a:p>
          <a:p>
            <a:pPr algn="just"/>
            <a:endParaRPr lang="vi-VN" sz="3600" dirty="0">
              <a:solidFill>
                <a:srgbClr val="000000"/>
              </a:solidFill>
              <a:latin typeface="ff1"/>
            </a:endParaRPr>
          </a:p>
          <a:p>
            <a:pPr algn="just"/>
            <a:r>
              <a:rPr lang="vi-VN" sz="3600" dirty="0" smtClean="0">
                <a:solidFill>
                  <a:srgbClr val="000000"/>
                </a:solidFill>
                <a:latin typeface="ff4"/>
              </a:rPr>
              <a:t>Việc </a:t>
            </a:r>
            <a:r>
              <a:rPr lang="vi-VN" sz="3600" dirty="0">
                <a:solidFill>
                  <a:srgbClr val="000000"/>
                </a:solidFill>
                <a:latin typeface="ff4"/>
              </a:rPr>
              <a:t>xác định chi phí kiểm soát được hay không kiểm </a:t>
            </a:r>
            <a:r>
              <a:rPr lang="vi-VN" sz="3600" dirty="0" smtClean="0">
                <a:solidFill>
                  <a:srgbClr val="000000"/>
                </a:solidFill>
                <a:latin typeface="ff4"/>
              </a:rPr>
              <a:t>soát</a:t>
            </a:r>
            <a:r>
              <a:rPr lang="en-US" sz="3600" dirty="0" smtClean="0">
                <a:solidFill>
                  <a:srgbClr val="000000"/>
                </a:solidFill>
                <a:latin typeface="ff4"/>
              </a:rPr>
              <a:t> </a:t>
            </a:r>
            <a:r>
              <a:rPr lang="vi-VN" sz="3600" dirty="0" smtClean="0">
                <a:solidFill>
                  <a:srgbClr val="000000"/>
                </a:solidFill>
                <a:latin typeface="ff4"/>
              </a:rPr>
              <a:t>được </a:t>
            </a:r>
            <a:r>
              <a:rPr lang="vi-VN" sz="3600" dirty="0">
                <a:solidFill>
                  <a:srgbClr val="000000"/>
                </a:solidFill>
                <a:latin typeface="ff4"/>
              </a:rPr>
              <a:t>phải gắn liền với một cấp quản lý nhất định.</a:t>
            </a:r>
            <a:endParaRPr lang="vi-VN" sz="3600" b="0" i="0" dirty="0">
              <a:solidFill>
                <a:srgbClr val="000000"/>
              </a:solidFill>
              <a:effectLst/>
              <a:latin typeface="ff4"/>
            </a:endParaRPr>
          </a:p>
        </p:txBody>
      </p:sp>
      <p:cxnSp>
        <p:nvCxnSpPr>
          <p:cNvPr id="7" name="Straight Arrow Connector 6"/>
          <p:cNvCxnSpPr/>
          <p:nvPr/>
        </p:nvCxnSpPr>
        <p:spPr>
          <a:xfrm flipV="1">
            <a:off x="3810000" y="5943598"/>
            <a:ext cx="2590799" cy="100965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8" name="Rectangle 7"/>
          <p:cNvSpPr/>
          <p:nvPr/>
        </p:nvSpPr>
        <p:spPr>
          <a:xfrm>
            <a:off x="6400799" y="5610223"/>
            <a:ext cx="11430001" cy="112248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a:solidFill>
                  <a:srgbClr val="000000"/>
                </a:solidFill>
                <a:latin typeface="ff1"/>
              </a:rPr>
              <a:t> </a:t>
            </a:r>
            <a:r>
              <a:rPr lang="vi-VN" sz="3600" dirty="0">
                <a:solidFill>
                  <a:srgbClr val="000000"/>
                </a:solidFill>
                <a:latin typeface="Times New Roman" panose="02020603050405020304" pitchFamily="18" charset="0"/>
                <a:cs typeface="Times New Roman" panose="02020603050405020304" pitchFamily="18" charset="0"/>
              </a:rPr>
              <a:t>đối với quản đốc phân xưởng </a:t>
            </a:r>
            <a:r>
              <a:rPr lang="vi-VN" sz="3600" dirty="0" smtClean="0">
                <a:solidFill>
                  <a:srgbClr val="000000"/>
                </a:solidFill>
                <a:latin typeface="Times New Roman" panose="02020603050405020304" pitchFamily="18" charset="0"/>
                <a:cs typeface="Times New Roman" panose="02020603050405020304" pitchFamily="18" charset="0"/>
              </a:rPr>
              <a:t>thì</a:t>
            </a:r>
            <a:r>
              <a:rPr lang="vi-VN" sz="3600" dirty="0">
                <a:solidFill>
                  <a:srgbClr val="000000"/>
                </a:solidFill>
                <a:latin typeface="Times New Roman" panose="02020603050405020304" pitchFamily="18" charset="0"/>
                <a:cs typeface="Times New Roman" panose="02020603050405020304" pitchFamily="18" charset="0"/>
              </a:rPr>
              <a:t> đây là </a:t>
            </a:r>
            <a:r>
              <a:rPr lang="vi-VN" sz="3600" dirty="0" smtClean="0">
                <a:solidFill>
                  <a:srgbClr val="000000"/>
                </a:solidFill>
                <a:latin typeface="Times New Roman" panose="02020603050405020304" pitchFamily="18" charset="0"/>
                <a:cs typeface="Times New Roman" panose="02020603050405020304" pitchFamily="18" charset="0"/>
              </a:rPr>
              <a:t>chi</a:t>
            </a:r>
            <a:r>
              <a:rPr lang="en-US" sz="3600" dirty="0" smtClean="0">
                <a:solidFill>
                  <a:srgbClr val="000000"/>
                </a:solidFill>
                <a:latin typeface="Times New Roman" panose="02020603050405020304" pitchFamily="18" charset="0"/>
                <a:cs typeface="Times New Roman" panose="02020603050405020304" pitchFamily="18" charset="0"/>
              </a:rPr>
              <a:t> </a:t>
            </a:r>
            <a:r>
              <a:rPr lang="vi-VN" sz="3600" dirty="0" smtClean="0">
                <a:solidFill>
                  <a:srgbClr val="000000"/>
                </a:solidFill>
                <a:latin typeface="Times New Roman" panose="02020603050405020304" pitchFamily="18" charset="0"/>
                <a:cs typeface="Times New Roman" panose="02020603050405020304" pitchFamily="18" charset="0"/>
              </a:rPr>
              <a:t>phí……?...........</a:t>
            </a:r>
            <a:endParaRPr lang="vi-VN" sz="3600" dirty="0">
              <a:solidFill>
                <a:srgbClr val="000000"/>
              </a:solidFill>
              <a:latin typeface="Times New Roman" panose="02020603050405020304" pitchFamily="18" charset="0"/>
              <a:cs typeface="Times New Roman" panose="02020603050405020304" pitchFamily="18" charset="0"/>
            </a:endParaRPr>
          </a:p>
        </p:txBody>
      </p:sp>
      <p:cxnSp>
        <p:nvCxnSpPr>
          <p:cNvPr id="11" name="Straight Arrow Connector 10"/>
          <p:cNvCxnSpPr/>
          <p:nvPr/>
        </p:nvCxnSpPr>
        <p:spPr>
          <a:xfrm>
            <a:off x="3810000" y="6972299"/>
            <a:ext cx="2590799" cy="68580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3" name="Rectangle 12"/>
          <p:cNvSpPr/>
          <p:nvPr/>
        </p:nvSpPr>
        <p:spPr>
          <a:xfrm>
            <a:off x="6400800" y="7124700"/>
            <a:ext cx="11430000" cy="10668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vi-VN" sz="3600" dirty="0">
                <a:solidFill>
                  <a:srgbClr val="000000"/>
                </a:solidFill>
                <a:latin typeface="Times New Roman" panose="02020603050405020304" pitchFamily="18" charset="0"/>
                <a:cs typeface="Times New Roman" panose="02020603050405020304" pitchFamily="18" charset="0"/>
              </a:rPr>
              <a:t>đối với giám đốc, trưởng phòng </a:t>
            </a:r>
            <a:r>
              <a:rPr lang="en-US" sz="3600" dirty="0" smtClean="0">
                <a:solidFill>
                  <a:srgbClr val="000000"/>
                </a:solidFill>
                <a:latin typeface="Times New Roman" panose="02020603050405020304" pitchFamily="18" charset="0"/>
                <a:cs typeface="Times New Roman" panose="02020603050405020304" pitchFamily="18" charset="0"/>
              </a:rPr>
              <a:t> </a:t>
            </a:r>
            <a:r>
              <a:rPr lang="vi-VN" sz="3600" dirty="0" smtClean="0">
                <a:solidFill>
                  <a:srgbClr val="000000"/>
                </a:solidFill>
                <a:latin typeface="Times New Roman" panose="02020603050405020304" pitchFamily="18" charset="0"/>
                <a:cs typeface="Times New Roman" panose="02020603050405020304" pitchFamily="18" charset="0"/>
              </a:rPr>
              <a:t>Marketing </a:t>
            </a:r>
            <a:r>
              <a:rPr lang="vi-VN" sz="3600" dirty="0">
                <a:solidFill>
                  <a:srgbClr val="000000"/>
                </a:solidFill>
                <a:latin typeface="Times New Roman" panose="02020603050405020304" pitchFamily="18" charset="0"/>
                <a:cs typeface="Times New Roman" panose="02020603050405020304" pitchFamily="18" charset="0"/>
              </a:rPr>
              <a:t>thì đây là chi </a:t>
            </a:r>
            <a:r>
              <a:rPr lang="vi-VN" sz="3600" dirty="0" smtClean="0">
                <a:solidFill>
                  <a:srgbClr val="000000"/>
                </a:solidFill>
                <a:latin typeface="Times New Roman" panose="02020603050405020304" pitchFamily="18" charset="0"/>
                <a:cs typeface="Times New Roman" panose="02020603050405020304" pitchFamily="18" charset="0"/>
              </a:rPr>
              <a:t>phí</a:t>
            </a:r>
            <a:r>
              <a:rPr lang="en-US" sz="3600" dirty="0" smtClean="0">
                <a:solidFill>
                  <a:srgbClr val="000000"/>
                </a:solidFill>
                <a:latin typeface="Times New Roman" panose="02020603050405020304" pitchFamily="18" charset="0"/>
                <a:cs typeface="Times New Roman" panose="02020603050405020304" pitchFamily="18" charset="0"/>
              </a:rPr>
              <a:t> </a:t>
            </a:r>
            <a:r>
              <a:rPr lang="vi-VN" sz="3600" dirty="0" smtClean="0">
                <a:solidFill>
                  <a:srgbClr val="000000"/>
                </a:solidFill>
                <a:latin typeface="Times New Roman" panose="02020603050405020304" pitchFamily="18" charset="0"/>
                <a:cs typeface="Times New Roman" panose="02020603050405020304" pitchFamily="18" charset="0"/>
              </a:rPr>
              <a:t>….?............</a:t>
            </a:r>
            <a:endParaRPr lang="en-US" sz="3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28359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5500" b="1" dirty="0" smtClean="0">
                <a:solidFill>
                  <a:schemeClr val="tx1"/>
                </a:solidFill>
              </a:rPr>
              <a:t>2.5. </a:t>
            </a:r>
            <a:r>
              <a:rPr lang="en-US" sz="5500" b="1" dirty="0" err="1" smtClean="0">
                <a:solidFill>
                  <a:schemeClr val="tx1"/>
                </a:solidFill>
              </a:rPr>
              <a:t>Phân</a:t>
            </a:r>
            <a:r>
              <a:rPr lang="en-US" sz="5500" b="1" dirty="0" smtClean="0">
                <a:solidFill>
                  <a:schemeClr val="tx1"/>
                </a:solidFill>
              </a:rPr>
              <a:t> </a:t>
            </a:r>
            <a:r>
              <a:rPr lang="en-US" sz="5500" b="1" dirty="0" err="1">
                <a:solidFill>
                  <a:schemeClr val="tx1"/>
                </a:solidFill>
              </a:rPr>
              <a:t>loại</a:t>
            </a:r>
            <a:r>
              <a:rPr lang="en-US" sz="5500" b="1" dirty="0">
                <a:solidFill>
                  <a:schemeClr val="tx1"/>
                </a:solidFill>
              </a:rPr>
              <a:t> chi </a:t>
            </a:r>
            <a:r>
              <a:rPr lang="en-US" sz="5500" b="1" dirty="0" err="1">
                <a:solidFill>
                  <a:schemeClr val="tx1"/>
                </a:solidFill>
              </a:rPr>
              <a:t>phí</a:t>
            </a:r>
            <a:r>
              <a:rPr lang="en-US" sz="5500" b="1" dirty="0">
                <a:solidFill>
                  <a:schemeClr val="tx1"/>
                </a:solidFill>
              </a:rPr>
              <a:t> </a:t>
            </a:r>
            <a:r>
              <a:rPr lang="en-US" sz="5500" b="1" dirty="0" err="1">
                <a:solidFill>
                  <a:schemeClr val="tx1"/>
                </a:solidFill>
              </a:rPr>
              <a:t>phục</a:t>
            </a:r>
            <a:r>
              <a:rPr lang="en-US" sz="5500" b="1" dirty="0">
                <a:solidFill>
                  <a:schemeClr val="tx1"/>
                </a:solidFill>
              </a:rPr>
              <a:t> </a:t>
            </a:r>
            <a:r>
              <a:rPr lang="en-US" sz="5500" b="1" dirty="0" err="1">
                <a:solidFill>
                  <a:schemeClr val="tx1"/>
                </a:solidFill>
              </a:rPr>
              <a:t>vụ</a:t>
            </a:r>
            <a:r>
              <a:rPr lang="en-US" sz="5500" b="1" dirty="0">
                <a:solidFill>
                  <a:schemeClr val="tx1"/>
                </a:solidFill>
              </a:rPr>
              <a:t> </a:t>
            </a:r>
            <a:r>
              <a:rPr lang="en-US" sz="5500" b="1" dirty="0" err="1">
                <a:solidFill>
                  <a:schemeClr val="tx1"/>
                </a:solidFill>
              </a:rPr>
              <a:t>cho</a:t>
            </a:r>
            <a:r>
              <a:rPr lang="en-US" sz="5500" b="1" dirty="0">
                <a:solidFill>
                  <a:schemeClr val="tx1"/>
                </a:solidFill>
              </a:rPr>
              <a:t> </a:t>
            </a:r>
            <a:r>
              <a:rPr lang="en-US" sz="5500" b="1" dirty="0" err="1">
                <a:solidFill>
                  <a:schemeClr val="tx1"/>
                </a:solidFill>
              </a:rPr>
              <a:t>việc</a:t>
            </a:r>
            <a:r>
              <a:rPr lang="en-US" sz="5500" b="1" dirty="0">
                <a:solidFill>
                  <a:schemeClr val="tx1"/>
                </a:solidFill>
              </a:rPr>
              <a:t> </a:t>
            </a:r>
            <a:r>
              <a:rPr lang="en-US" sz="5500" b="1" dirty="0" err="1">
                <a:solidFill>
                  <a:schemeClr val="tx1"/>
                </a:solidFill>
              </a:rPr>
              <a:t>ra</a:t>
            </a:r>
            <a:r>
              <a:rPr lang="en-US" sz="5500" b="1" dirty="0">
                <a:solidFill>
                  <a:schemeClr val="tx1"/>
                </a:solidFill>
              </a:rPr>
              <a:t> </a:t>
            </a:r>
            <a:r>
              <a:rPr lang="en-US" sz="5500" b="1" dirty="0" err="1">
                <a:solidFill>
                  <a:schemeClr val="tx1"/>
                </a:solidFill>
              </a:rPr>
              <a:t>quyết</a:t>
            </a:r>
            <a:r>
              <a:rPr lang="en-US" sz="5500" b="1" dirty="0">
                <a:solidFill>
                  <a:schemeClr val="tx1"/>
                </a:solidFill>
              </a:rPr>
              <a:t> </a:t>
            </a:r>
            <a:r>
              <a:rPr lang="en-US" sz="5500" b="1" dirty="0" err="1">
                <a:solidFill>
                  <a:schemeClr val="tx1"/>
                </a:solidFill>
              </a:rPr>
              <a:t>định</a:t>
            </a:r>
            <a:endParaRPr lang="en-US" sz="5500" b="1" dirty="0">
              <a:solidFill>
                <a:schemeClr val="tx1"/>
              </a:solidFill>
              <a:latin typeface="Arial" panose="020B0604020202020204" pitchFamily="34" charset="0"/>
              <a:cs typeface="Arial" panose="020B0604020202020204" pitchFamily="34" charset="0"/>
            </a:endParaRPr>
          </a:p>
        </p:txBody>
      </p:sp>
      <p:sp>
        <p:nvSpPr>
          <p:cNvPr id="18" name="Rectangle 17"/>
          <p:cNvSpPr/>
          <p:nvPr/>
        </p:nvSpPr>
        <p:spPr>
          <a:xfrm>
            <a:off x="533400" y="2019300"/>
            <a:ext cx="17068800" cy="7848302"/>
          </a:xfrm>
          <a:prstGeom prst="rect">
            <a:avLst/>
          </a:prstGeom>
        </p:spPr>
        <p:txBody>
          <a:bodyPr wrap="square">
            <a:spAutoFit/>
          </a:bodyPr>
          <a:lstStyle/>
          <a:p>
            <a:pPr algn="just"/>
            <a:r>
              <a:rPr lang="vi-VN" sz="4200" dirty="0">
                <a:solidFill>
                  <a:srgbClr val="FF9900"/>
                </a:solidFill>
                <a:latin typeface="ff5"/>
              </a:rPr>
              <a:t></a:t>
            </a:r>
            <a:r>
              <a:rPr lang="vi-VN" sz="4200" b="1" dirty="0">
                <a:solidFill>
                  <a:srgbClr val="000000"/>
                </a:solidFill>
                <a:latin typeface="ff9"/>
              </a:rPr>
              <a:t>Chi phí </a:t>
            </a:r>
            <a:r>
              <a:rPr lang="vi-VN" sz="4200" b="1" dirty="0">
                <a:solidFill>
                  <a:srgbClr val="000000"/>
                </a:solidFill>
                <a:latin typeface="ffa"/>
              </a:rPr>
              <a:t>cơ</a:t>
            </a:r>
            <a:r>
              <a:rPr lang="vi-VN" sz="4200" b="1" dirty="0">
                <a:solidFill>
                  <a:srgbClr val="000000"/>
                </a:solidFill>
                <a:latin typeface="ff9"/>
              </a:rPr>
              <a:t> </a:t>
            </a:r>
            <a:r>
              <a:rPr lang="vi-VN" sz="4200" b="1" dirty="0">
                <a:solidFill>
                  <a:srgbClr val="000000"/>
                </a:solidFill>
                <a:latin typeface="ffa"/>
              </a:rPr>
              <a:t>hội</a:t>
            </a:r>
            <a:r>
              <a:rPr lang="vi-VN" sz="4200" b="1" dirty="0">
                <a:solidFill>
                  <a:srgbClr val="000000"/>
                </a:solidFill>
                <a:latin typeface="ff9"/>
              </a:rPr>
              <a:t>: </a:t>
            </a:r>
            <a:r>
              <a:rPr lang="vi-VN" sz="4200" dirty="0">
                <a:solidFill>
                  <a:srgbClr val="000000"/>
                </a:solidFill>
                <a:latin typeface="ff1"/>
              </a:rPr>
              <a:t>là </a:t>
            </a:r>
            <a:r>
              <a:rPr lang="vi-VN" sz="4200" dirty="0">
                <a:solidFill>
                  <a:srgbClr val="000000"/>
                </a:solidFill>
                <a:latin typeface="ff4"/>
              </a:rPr>
              <a:t>những</a:t>
            </a:r>
            <a:r>
              <a:rPr lang="vi-VN" sz="4200" dirty="0">
                <a:solidFill>
                  <a:srgbClr val="000000"/>
                </a:solidFill>
                <a:latin typeface="ff1"/>
              </a:rPr>
              <a:t> thu </a:t>
            </a:r>
            <a:r>
              <a:rPr lang="vi-VN" sz="4200" dirty="0">
                <a:solidFill>
                  <a:srgbClr val="000000"/>
                </a:solidFill>
                <a:latin typeface="ff4"/>
              </a:rPr>
              <a:t>nhập</a:t>
            </a:r>
            <a:r>
              <a:rPr lang="vi-VN" sz="4200" dirty="0">
                <a:solidFill>
                  <a:srgbClr val="000000"/>
                </a:solidFill>
                <a:latin typeface="ff1"/>
              </a:rPr>
              <a:t> </a:t>
            </a:r>
            <a:r>
              <a:rPr lang="vi-VN" sz="4200" dirty="0">
                <a:solidFill>
                  <a:srgbClr val="000000"/>
                </a:solidFill>
                <a:latin typeface="ff4"/>
              </a:rPr>
              <a:t>tiềm</a:t>
            </a:r>
            <a:r>
              <a:rPr lang="vi-VN" sz="4200" dirty="0">
                <a:solidFill>
                  <a:srgbClr val="000000"/>
                </a:solidFill>
                <a:latin typeface="ff1"/>
              </a:rPr>
              <a:t> tàng </a:t>
            </a:r>
            <a:r>
              <a:rPr lang="vi-VN" sz="4200" dirty="0">
                <a:solidFill>
                  <a:srgbClr val="000000"/>
                </a:solidFill>
                <a:latin typeface="ff4"/>
              </a:rPr>
              <a:t>bị</a:t>
            </a:r>
            <a:r>
              <a:rPr lang="vi-VN" sz="4200" dirty="0">
                <a:solidFill>
                  <a:srgbClr val="000000"/>
                </a:solidFill>
                <a:latin typeface="ff1"/>
              </a:rPr>
              <a:t> </a:t>
            </a:r>
            <a:r>
              <a:rPr lang="vi-VN" sz="4200" dirty="0">
                <a:solidFill>
                  <a:srgbClr val="000000"/>
                </a:solidFill>
                <a:latin typeface="ff4"/>
              </a:rPr>
              <a:t>mất</a:t>
            </a:r>
            <a:r>
              <a:rPr lang="vi-VN" sz="4200" dirty="0">
                <a:solidFill>
                  <a:srgbClr val="000000"/>
                </a:solidFill>
                <a:latin typeface="ff1"/>
              </a:rPr>
              <a:t> </a:t>
            </a:r>
            <a:r>
              <a:rPr lang="vi-VN" sz="4200" dirty="0">
                <a:solidFill>
                  <a:srgbClr val="000000"/>
                </a:solidFill>
                <a:latin typeface="ff4"/>
              </a:rPr>
              <a:t>đi</a:t>
            </a:r>
            <a:r>
              <a:rPr lang="vi-VN" sz="4200" dirty="0">
                <a:solidFill>
                  <a:srgbClr val="000000"/>
                </a:solidFill>
                <a:latin typeface="ff1"/>
              </a:rPr>
              <a:t> khi </a:t>
            </a:r>
            <a:r>
              <a:rPr lang="vi-VN" sz="4200" dirty="0" smtClean="0">
                <a:solidFill>
                  <a:srgbClr val="000000"/>
                </a:solidFill>
                <a:latin typeface="ff4"/>
              </a:rPr>
              <a:t>lựa</a:t>
            </a:r>
            <a:r>
              <a:rPr lang="vi-VN" sz="4200" dirty="0" smtClean="0">
                <a:solidFill>
                  <a:srgbClr val="000000"/>
                </a:solidFill>
                <a:latin typeface="ff1"/>
              </a:rPr>
              <a:t> </a:t>
            </a:r>
            <a:r>
              <a:rPr lang="vi-VN" sz="4200" dirty="0">
                <a:solidFill>
                  <a:srgbClr val="000000"/>
                </a:solidFill>
                <a:latin typeface="ff4"/>
              </a:rPr>
              <a:t>chọn</a:t>
            </a:r>
            <a:r>
              <a:rPr lang="vi-VN" sz="4200" dirty="0">
                <a:solidFill>
                  <a:srgbClr val="000000"/>
                </a:solidFill>
                <a:latin typeface="ff1"/>
              </a:rPr>
              <a:t>, </a:t>
            </a:r>
            <a:r>
              <a:rPr lang="vi-VN" sz="4200" dirty="0">
                <a:solidFill>
                  <a:srgbClr val="000000"/>
                </a:solidFill>
                <a:latin typeface="ff4"/>
              </a:rPr>
              <a:t>thực</a:t>
            </a:r>
            <a:r>
              <a:rPr lang="vi-VN" sz="4200" dirty="0">
                <a:solidFill>
                  <a:srgbClr val="000000"/>
                </a:solidFill>
                <a:latin typeface="ff1"/>
              </a:rPr>
              <a:t> </a:t>
            </a:r>
            <a:r>
              <a:rPr lang="vi-VN" sz="4200" dirty="0">
                <a:solidFill>
                  <a:srgbClr val="000000"/>
                </a:solidFill>
                <a:latin typeface="ff4"/>
              </a:rPr>
              <a:t>hiện</a:t>
            </a:r>
            <a:r>
              <a:rPr lang="vi-VN" sz="4200" dirty="0">
                <a:solidFill>
                  <a:srgbClr val="000000"/>
                </a:solidFill>
                <a:latin typeface="ff1"/>
              </a:rPr>
              <a:t> </a:t>
            </a:r>
            <a:r>
              <a:rPr lang="vi-VN" sz="4200" dirty="0">
                <a:solidFill>
                  <a:srgbClr val="000000"/>
                </a:solidFill>
                <a:latin typeface="ff4"/>
              </a:rPr>
              <a:t>phương</a:t>
            </a:r>
            <a:r>
              <a:rPr lang="vi-VN" sz="4200" dirty="0">
                <a:solidFill>
                  <a:srgbClr val="000000"/>
                </a:solidFill>
                <a:latin typeface="ff1"/>
              </a:rPr>
              <a:t> án hành </a:t>
            </a:r>
            <a:r>
              <a:rPr lang="vi-VN" sz="4200" dirty="0">
                <a:solidFill>
                  <a:srgbClr val="000000"/>
                </a:solidFill>
                <a:latin typeface="ff4"/>
              </a:rPr>
              <a:t>động</a:t>
            </a:r>
            <a:r>
              <a:rPr lang="vi-VN" sz="4200" dirty="0">
                <a:solidFill>
                  <a:srgbClr val="000000"/>
                </a:solidFill>
                <a:latin typeface="ff1"/>
              </a:rPr>
              <a:t> này thay cho </a:t>
            </a:r>
            <a:r>
              <a:rPr lang="vi-VN" sz="4200" dirty="0" smtClean="0">
                <a:solidFill>
                  <a:srgbClr val="000000"/>
                </a:solidFill>
                <a:latin typeface="ff4"/>
              </a:rPr>
              <a:t>phương</a:t>
            </a:r>
            <a:r>
              <a:rPr lang="vi-VN" sz="4200" dirty="0" smtClean="0">
                <a:solidFill>
                  <a:srgbClr val="000000"/>
                </a:solidFill>
                <a:latin typeface="ff1"/>
              </a:rPr>
              <a:t> </a:t>
            </a:r>
            <a:r>
              <a:rPr lang="vi-VN" sz="4200" dirty="0">
                <a:solidFill>
                  <a:srgbClr val="000000"/>
                </a:solidFill>
                <a:latin typeface="ff1"/>
              </a:rPr>
              <a:t>án hành </a:t>
            </a:r>
            <a:r>
              <a:rPr lang="vi-VN" sz="4200" dirty="0">
                <a:solidFill>
                  <a:srgbClr val="000000"/>
                </a:solidFill>
                <a:latin typeface="ff4"/>
              </a:rPr>
              <a:t>động</a:t>
            </a:r>
            <a:r>
              <a:rPr lang="vi-VN" sz="4200" dirty="0">
                <a:solidFill>
                  <a:srgbClr val="000000"/>
                </a:solidFill>
                <a:latin typeface="ff1"/>
              </a:rPr>
              <a:t> khác. </a:t>
            </a:r>
            <a:endParaRPr lang="en-US" sz="4200" dirty="0" smtClean="0">
              <a:solidFill>
                <a:srgbClr val="000000"/>
              </a:solidFill>
              <a:latin typeface="ff1"/>
            </a:endParaRPr>
          </a:p>
          <a:p>
            <a:pPr algn="just"/>
            <a:endParaRPr lang="vi-VN" sz="4200" dirty="0">
              <a:solidFill>
                <a:srgbClr val="000000"/>
              </a:solidFill>
              <a:latin typeface="ff4"/>
            </a:endParaRPr>
          </a:p>
          <a:p>
            <a:pPr algn="just"/>
            <a:r>
              <a:rPr lang="vi-VN" sz="4200" dirty="0">
                <a:solidFill>
                  <a:srgbClr val="FF9900"/>
                </a:solidFill>
                <a:latin typeface="ff5"/>
              </a:rPr>
              <a:t></a:t>
            </a:r>
            <a:r>
              <a:rPr lang="vi-VN" sz="4200" b="1" dirty="0">
                <a:solidFill>
                  <a:srgbClr val="000000"/>
                </a:solidFill>
                <a:latin typeface="ff9"/>
              </a:rPr>
              <a:t>Chi phí khác </a:t>
            </a:r>
            <a:r>
              <a:rPr lang="vi-VN" sz="4200" b="1" dirty="0">
                <a:solidFill>
                  <a:srgbClr val="000000"/>
                </a:solidFill>
                <a:latin typeface="ffa"/>
              </a:rPr>
              <a:t>biệt</a:t>
            </a:r>
            <a:r>
              <a:rPr lang="vi-VN" sz="4200" b="1" dirty="0">
                <a:solidFill>
                  <a:srgbClr val="000000"/>
                </a:solidFill>
                <a:latin typeface="ff9"/>
              </a:rPr>
              <a:t> </a:t>
            </a:r>
            <a:r>
              <a:rPr lang="vi-VN" sz="4200" dirty="0">
                <a:solidFill>
                  <a:srgbClr val="000000"/>
                </a:solidFill>
                <a:latin typeface="ff9"/>
              </a:rPr>
              <a:t>(Chi phí chênh </a:t>
            </a:r>
            <a:r>
              <a:rPr lang="vi-VN" sz="4200" dirty="0">
                <a:solidFill>
                  <a:srgbClr val="000000"/>
                </a:solidFill>
                <a:latin typeface="ffa"/>
              </a:rPr>
              <a:t>lệch</a:t>
            </a:r>
            <a:r>
              <a:rPr lang="vi-VN" sz="4200" dirty="0">
                <a:solidFill>
                  <a:srgbClr val="000000"/>
                </a:solidFill>
                <a:latin typeface="ff9"/>
              </a:rPr>
              <a:t>): </a:t>
            </a:r>
            <a:r>
              <a:rPr lang="vi-VN" sz="4200" dirty="0">
                <a:solidFill>
                  <a:srgbClr val="000000"/>
                </a:solidFill>
                <a:latin typeface="ff1"/>
              </a:rPr>
              <a:t>là chi phí có </a:t>
            </a:r>
            <a:r>
              <a:rPr lang="vi-VN" sz="4200" dirty="0">
                <a:solidFill>
                  <a:srgbClr val="000000"/>
                </a:solidFill>
                <a:latin typeface="ff4"/>
              </a:rPr>
              <a:t>ở </a:t>
            </a:r>
            <a:r>
              <a:rPr lang="vi-VN" sz="4200" dirty="0" smtClean="0">
                <a:solidFill>
                  <a:srgbClr val="000000"/>
                </a:solidFill>
                <a:latin typeface="ff4"/>
              </a:rPr>
              <a:t>phương</a:t>
            </a:r>
            <a:r>
              <a:rPr lang="vi-VN" sz="4200" dirty="0" smtClean="0">
                <a:solidFill>
                  <a:srgbClr val="000000"/>
                </a:solidFill>
                <a:latin typeface="ff1"/>
              </a:rPr>
              <a:t> </a:t>
            </a:r>
            <a:r>
              <a:rPr lang="vi-VN" sz="4200" dirty="0">
                <a:solidFill>
                  <a:srgbClr val="000000"/>
                </a:solidFill>
                <a:latin typeface="ff1"/>
              </a:rPr>
              <a:t>án hành </a:t>
            </a:r>
            <a:r>
              <a:rPr lang="vi-VN" sz="4200" dirty="0">
                <a:solidFill>
                  <a:srgbClr val="000000"/>
                </a:solidFill>
                <a:latin typeface="ff4"/>
              </a:rPr>
              <a:t>động</a:t>
            </a:r>
            <a:r>
              <a:rPr lang="vi-VN" sz="4200" dirty="0">
                <a:solidFill>
                  <a:srgbClr val="000000"/>
                </a:solidFill>
                <a:latin typeface="ff1"/>
              </a:rPr>
              <a:t> này </a:t>
            </a:r>
            <a:r>
              <a:rPr lang="vi-VN" sz="4200" dirty="0">
                <a:solidFill>
                  <a:srgbClr val="000000"/>
                </a:solidFill>
                <a:latin typeface="ff4"/>
              </a:rPr>
              <a:t>nhưng</a:t>
            </a:r>
            <a:r>
              <a:rPr lang="vi-VN" sz="4200" dirty="0">
                <a:solidFill>
                  <a:srgbClr val="000000"/>
                </a:solidFill>
                <a:latin typeface="ff1"/>
              </a:rPr>
              <a:t> </a:t>
            </a:r>
            <a:r>
              <a:rPr lang="vi-VN" sz="4200" dirty="0">
                <a:solidFill>
                  <a:srgbClr val="000000"/>
                </a:solidFill>
                <a:latin typeface="ff4"/>
              </a:rPr>
              <a:t>chỉ</a:t>
            </a:r>
            <a:r>
              <a:rPr lang="vi-VN" sz="4200" dirty="0">
                <a:solidFill>
                  <a:srgbClr val="000000"/>
                </a:solidFill>
                <a:latin typeface="ff1"/>
              </a:rPr>
              <a:t> có </a:t>
            </a:r>
            <a:r>
              <a:rPr lang="vi-VN" sz="4200" dirty="0">
                <a:solidFill>
                  <a:srgbClr val="000000"/>
                </a:solidFill>
                <a:latin typeface="ff4"/>
              </a:rPr>
              <a:t>một</a:t>
            </a:r>
            <a:r>
              <a:rPr lang="vi-VN" sz="4200" dirty="0">
                <a:solidFill>
                  <a:srgbClr val="000000"/>
                </a:solidFill>
                <a:latin typeface="ff1"/>
              </a:rPr>
              <a:t> </a:t>
            </a:r>
            <a:r>
              <a:rPr lang="vi-VN" sz="4200" dirty="0">
                <a:solidFill>
                  <a:srgbClr val="000000"/>
                </a:solidFill>
                <a:latin typeface="ff4"/>
              </a:rPr>
              <a:t>phần</a:t>
            </a:r>
            <a:r>
              <a:rPr lang="vi-VN" sz="4200" dirty="0">
                <a:solidFill>
                  <a:srgbClr val="000000"/>
                </a:solidFill>
                <a:latin typeface="ff1"/>
              </a:rPr>
              <a:t> </a:t>
            </a:r>
            <a:r>
              <a:rPr lang="vi-VN" sz="4200" dirty="0">
                <a:solidFill>
                  <a:srgbClr val="000000"/>
                </a:solidFill>
                <a:latin typeface="ff4"/>
              </a:rPr>
              <a:t>hoặc</a:t>
            </a:r>
            <a:r>
              <a:rPr lang="vi-VN" sz="4200" dirty="0">
                <a:solidFill>
                  <a:srgbClr val="000000"/>
                </a:solidFill>
                <a:latin typeface="ff1"/>
              </a:rPr>
              <a:t> không </a:t>
            </a:r>
            <a:r>
              <a:rPr lang="vi-VN" sz="4200" dirty="0" smtClean="0">
                <a:solidFill>
                  <a:srgbClr val="000000"/>
                </a:solidFill>
                <a:latin typeface="ff1"/>
              </a:rPr>
              <a:t>có </a:t>
            </a:r>
            <a:r>
              <a:rPr lang="vi-VN" sz="4200" dirty="0">
                <a:solidFill>
                  <a:srgbClr val="000000"/>
                </a:solidFill>
                <a:latin typeface="ff4"/>
              </a:rPr>
              <a:t>ở phương</a:t>
            </a:r>
            <a:r>
              <a:rPr lang="vi-VN" sz="4200" dirty="0">
                <a:solidFill>
                  <a:srgbClr val="000000"/>
                </a:solidFill>
                <a:latin typeface="ff1"/>
              </a:rPr>
              <a:t> án hành </a:t>
            </a:r>
            <a:r>
              <a:rPr lang="vi-VN" sz="4200" dirty="0">
                <a:solidFill>
                  <a:srgbClr val="000000"/>
                </a:solidFill>
                <a:latin typeface="ff4"/>
              </a:rPr>
              <a:t>động</a:t>
            </a:r>
            <a:r>
              <a:rPr lang="vi-VN" sz="4200" dirty="0">
                <a:solidFill>
                  <a:srgbClr val="000000"/>
                </a:solidFill>
                <a:latin typeface="ff1"/>
              </a:rPr>
              <a:t> khác</a:t>
            </a:r>
            <a:r>
              <a:rPr lang="vi-VN" sz="4200" dirty="0" smtClean="0">
                <a:solidFill>
                  <a:srgbClr val="000000"/>
                </a:solidFill>
                <a:latin typeface="ff1"/>
              </a:rPr>
              <a:t>.</a:t>
            </a:r>
            <a:endParaRPr lang="en-US" sz="4200" dirty="0" smtClean="0">
              <a:solidFill>
                <a:srgbClr val="000000"/>
              </a:solidFill>
              <a:latin typeface="ff1"/>
            </a:endParaRPr>
          </a:p>
          <a:p>
            <a:pPr algn="just"/>
            <a:r>
              <a:rPr lang="vi-VN" sz="4200" dirty="0" smtClean="0">
                <a:solidFill>
                  <a:srgbClr val="000000"/>
                </a:solidFill>
                <a:latin typeface="ff1"/>
              </a:rPr>
              <a:t> </a:t>
            </a:r>
            <a:endParaRPr lang="vi-VN" sz="4200" dirty="0">
              <a:solidFill>
                <a:srgbClr val="000000"/>
              </a:solidFill>
              <a:latin typeface="ff1"/>
            </a:endParaRPr>
          </a:p>
          <a:p>
            <a:pPr algn="just"/>
            <a:r>
              <a:rPr lang="vi-VN" sz="4200" dirty="0">
                <a:solidFill>
                  <a:srgbClr val="FF9900"/>
                </a:solidFill>
                <a:latin typeface="ff5"/>
              </a:rPr>
              <a:t></a:t>
            </a:r>
            <a:r>
              <a:rPr lang="vi-VN" sz="4200" b="1" dirty="0">
                <a:solidFill>
                  <a:srgbClr val="000000"/>
                </a:solidFill>
                <a:latin typeface="ff9"/>
              </a:rPr>
              <a:t>Chi phí </a:t>
            </a:r>
            <a:r>
              <a:rPr lang="vi-VN" sz="4200" b="1" dirty="0">
                <a:solidFill>
                  <a:srgbClr val="000000"/>
                </a:solidFill>
                <a:latin typeface="ffa"/>
              </a:rPr>
              <a:t>lặn</a:t>
            </a:r>
            <a:r>
              <a:rPr lang="vi-VN" sz="4200" b="1" dirty="0">
                <a:solidFill>
                  <a:srgbClr val="000000"/>
                </a:solidFill>
                <a:latin typeface="ff9"/>
              </a:rPr>
              <a:t> </a:t>
            </a:r>
            <a:r>
              <a:rPr lang="vi-VN" sz="4200" dirty="0">
                <a:solidFill>
                  <a:srgbClr val="000000"/>
                </a:solidFill>
                <a:latin typeface="ff9"/>
              </a:rPr>
              <a:t>(Chi phí chìm)</a:t>
            </a:r>
            <a:r>
              <a:rPr lang="vi-VN" sz="4200" dirty="0">
                <a:solidFill>
                  <a:srgbClr val="000000"/>
                </a:solidFill>
                <a:latin typeface="ff1"/>
              </a:rPr>
              <a:t>: là </a:t>
            </a:r>
            <a:r>
              <a:rPr lang="vi-VN" sz="4200" dirty="0">
                <a:solidFill>
                  <a:srgbClr val="000000"/>
                </a:solidFill>
                <a:latin typeface="ff4"/>
              </a:rPr>
              <a:t>khoản</a:t>
            </a:r>
            <a:r>
              <a:rPr lang="vi-VN" sz="4200" dirty="0">
                <a:solidFill>
                  <a:srgbClr val="000000"/>
                </a:solidFill>
                <a:latin typeface="ff1"/>
              </a:rPr>
              <a:t> chi phí </a:t>
            </a:r>
            <a:r>
              <a:rPr lang="vi-VN" sz="4200" dirty="0">
                <a:solidFill>
                  <a:srgbClr val="000000"/>
                </a:solidFill>
                <a:latin typeface="ff4"/>
              </a:rPr>
              <a:t>đã</a:t>
            </a:r>
            <a:r>
              <a:rPr lang="vi-VN" sz="4200" dirty="0">
                <a:solidFill>
                  <a:srgbClr val="000000"/>
                </a:solidFill>
                <a:latin typeface="ff1"/>
              </a:rPr>
              <a:t> </a:t>
            </a:r>
            <a:r>
              <a:rPr lang="vi-VN" sz="4200" dirty="0">
                <a:solidFill>
                  <a:srgbClr val="000000"/>
                </a:solidFill>
                <a:latin typeface="ff4"/>
              </a:rPr>
              <a:t>bỏ</a:t>
            </a:r>
            <a:r>
              <a:rPr lang="vi-VN" sz="4200" dirty="0">
                <a:solidFill>
                  <a:srgbClr val="000000"/>
                </a:solidFill>
                <a:latin typeface="ff1"/>
              </a:rPr>
              <a:t> ra trong </a:t>
            </a:r>
            <a:r>
              <a:rPr lang="vi-VN" sz="4200" dirty="0" smtClean="0">
                <a:solidFill>
                  <a:srgbClr val="000000"/>
                </a:solidFill>
                <a:latin typeface="ff1"/>
              </a:rPr>
              <a:t>quá </a:t>
            </a:r>
            <a:r>
              <a:rPr lang="vi-VN" sz="4200" dirty="0">
                <a:solidFill>
                  <a:srgbClr val="000000"/>
                </a:solidFill>
                <a:latin typeface="ff4"/>
              </a:rPr>
              <a:t>khứ</a:t>
            </a:r>
            <a:r>
              <a:rPr lang="vi-VN" sz="4200" dirty="0">
                <a:solidFill>
                  <a:srgbClr val="000000"/>
                </a:solidFill>
                <a:latin typeface="ff1"/>
              </a:rPr>
              <a:t> và </a:t>
            </a:r>
            <a:r>
              <a:rPr lang="vi-VN" sz="4200" dirty="0">
                <a:solidFill>
                  <a:srgbClr val="000000"/>
                </a:solidFill>
                <a:latin typeface="ff4"/>
              </a:rPr>
              <a:t>sẽ</a:t>
            </a:r>
            <a:r>
              <a:rPr lang="vi-VN" sz="4200" dirty="0">
                <a:solidFill>
                  <a:srgbClr val="000000"/>
                </a:solidFill>
                <a:latin typeface="ff1"/>
              </a:rPr>
              <a:t> </a:t>
            </a:r>
            <a:r>
              <a:rPr lang="vi-VN" sz="4200" dirty="0">
                <a:solidFill>
                  <a:srgbClr val="000000"/>
                </a:solidFill>
                <a:latin typeface="ff4"/>
              </a:rPr>
              <a:t>biểu</a:t>
            </a:r>
            <a:r>
              <a:rPr lang="vi-VN" sz="4200" dirty="0">
                <a:solidFill>
                  <a:srgbClr val="000000"/>
                </a:solidFill>
                <a:latin typeface="ff1"/>
              </a:rPr>
              <a:t> </a:t>
            </a:r>
            <a:r>
              <a:rPr lang="vi-VN" sz="4200" dirty="0">
                <a:solidFill>
                  <a:srgbClr val="000000"/>
                </a:solidFill>
                <a:latin typeface="ff4"/>
              </a:rPr>
              <a:t>hiện</a:t>
            </a:r>
            <a:r>
              <a:rPr lang="vi-VN" sz="4200" dirty="0">
                <a:solidFill>
                  <a:srgbClr val="000000"/>
                </a:solidFill>
                <a:latin typeface="ff1"/>
              </a:rPr>
              <a:t> </a:t>
            </a:r>
            <a:r>
              <a:rPr lang="vi-VN" sz="4200" dirty="0">
                <a:solidFill>
                  <a:srgbClr val="000000"/>
                </a:solidFill>
                <a:latin typeface="ff4"/>
              </a:rPr>
              <a:t>ở tất</a:t>
            </a:r>
            <a:r>
              <a:rPr lang="vi-VN" sz="4200" dirty="0">
                <a:solidFill>
                  <a:srgbClr val="000000"/>
                </a:solidFill>
                <a:latin typeface="ff1"/>
              </a:rPr>
              <a:t> </a:t>
            </a:r>
            <a:r>
              <a:rPr lang="vi-VN" sz="4200" dirty="0">
                <a:solidFill>
                  <a:srgbClr val="000000"/>
                </a:solidFill>
                <a:latin typeface="ff4"/>
              </a:rPr>
              <a:t>cả</a:t>
            </a:r>
            <a:r>
              <a:rPr lang="vi-VN" sz="4200" dirty="0">
                <a:solidFill>
                  <a:srgbClr val="000000"/>
                </a:solidFill>
                <a:latin typeface="ff1"/>
              </a:rPr>
              <a:t> </a:t>
            </a:r>
            <a:r>
              <a:rPr lang="vi-VN" sz="4200" dirty="0">
                <a:solidFill>
                  <a:srgbClr val="000000"/>
                </a:solidFill>
                <a:latin typeface="ff4"/>
              </a:rPr>
              <a:t>mọi</a:t>
            </a:r>
            <a:r>
              <a:rPr lang="vi-VN" sz="4200" dirty="0">
                <a:solidFill>
                  <a:srgbClr val="000000"/>
                </a:solidFill>
                <a:latin typeface="ff1"/>
              </a:rPr>
              <a:t> </a:t>
            </a:r>
            <a:r>
              <a:rPr lang="vi-VN" sz="4200" dirty="0">
                <a:solidFill>
                  <a:srgbClr val="000000"/>
                </a:solidFill>
                <a:latin typeface="ff4"/>
              </a:rPr>
              <a:t>phương</a:t>
            </a:r>
            <a:r>
              <a:rPr lang="vi-VN" sz="4200" dirty="0">
                <a:solidFill>
                  <a:srgbClr val="000000"/>
                </a:solidFill>
                <a:latin typeface="ff1"/>
              </a:rPr>
              <a:t> án </a:t>
            </a:r>
            <a:r>
              <a:rPr lang="vi-VN" sz="4200" dirty="0">
                <a:solidFill>
                  <a:srgbClr val="000000"/>
                </a:solidFill>
                <a:latin typeface="ff4"/>
              </a:rPr>
              <a:t>với</a:t>
            </a:r>
            <a:r>
              <a:rPr lang="vi-VN" sz="4200" dirty="0">
                <a:solidFill>
                  <a:srgbClr val="000000"/>
                </a:solidFill>
                <a:latin typeface="ff1"/>
              </a:rPr>
              <a:t> giá </a:t>
            </a:r>
            <a:r>
              <a:rPr lang="vi-VN" sz="4200" dirty="0">
                <a:solidFill>
                  <a:srgbClr val="000000"/>
                </a:solidFill>
                <a:latin typeface="ff4"/>
              </a:rPr>
              <a:t>trị</a:t>
            </a:r>
            <a:r>
              <a:rPr lang="vi-VN" sz="4200" dirty="0">
                <a:solidFill>
                  <a:srgbClr val="000000"/>
                </a:solidFill>
                <a:latin typeface="ff1"/>
              </a:rPr>
              <a:t> </a:t>
            </a:r>
            <a:r>
              <a:rPr lang="vi-VN" sz="4200" dirty="0">
                <a:solidFill>
                  <a:srgbClr val="000000"/>
                </a:solidFill>
                <a:latin typeface="ff4"/>
              </a:rPr>
              <a:t>như</a:t>
            </a:r>
            <a:r>
              <a:rPr lang="vi-VN" sz="4200" dirty="0">
                <a:solidFill>
                  <a:srgbClr val="000000"/>
                </a:solidFill>
                <a:latin typeface="ff1"/>
              </a:rPr>
              <a:t> </a:t>
            </a:r>
            <a:r>
              <a:rPr lang="vi-VN" sz="4200" dirty="0" smtClean="0">
                <a:solidFill>
                  <a:srgbClr val="000000"/>
                </a:solidFill>
                <a:latin typeface="ff1"/>
              </a:rPr>
              <a:t>nhau </a:t>
            </a:r>
            <a:r>
              <a:rPr lang="vi-VN" sz="4200" dirty="0">
                <a:solidFill>
                  <a:srgbClr val="000000"/>
                </a:solidFill>
                <a:latin typeface="ff6"/>
              </a:rPr>
              <a:t>→</a:t>
            </a:r>
            <a:r>
              <a:rPr lang="vi-VN" sz="4200" dirty="0">
                <a:solidFill>
                  <a:srgbClr val="000000"/>
                </a:solidFill>
                <a:latin typeface="ff1"/>
              </a:rPr>
              <a:t> là </a:t>
            </a:r>
            <a:r>
              <a:rPr lang="vi-VN" sz="4200" dirty="0">
                <a:solidFill>
                  <a:srgbClr val="000000"/>
                </a:solidFill>
                <a:latin typeface="ff4"/>
              </a:rPr>
              <a:t>khoản</a:t>
            </a:r>
            <a:r>
              <a:rPr lang="vi-VN" sz="4200" dirty="0">
                <a:solidFill>
                  <a:srgbClr val="000000"/>
                </a:solidFill>
                <a:latin typeface="ff1"/>
              </a:rPr>
              <a:t> chi phí không </a:t>
            </a:r>
            <a:r>
              <a:rPr lang="vi-VN" sz="4200" dirty="0">
                <a:solidFill>
                  <a:srgbClr val="000000"/>
                </a:solidFill>
                <a:latin typeface="ff4"/>
              </a:rPr>
              <a:t>thể</a:t>
            </a:r>
            <a:r>
              <a:rPr lang="vi-VN" sz="4200" dirty="0">
                <a:solidFill>
                  <a:srgbClr val="000000"/>
                </a:solidFill>
                <a:latin typeface="ff1"/>
              </a:rPr>
              <a:t> tránh </a:t>
            </a:r>
            <a:r>
              <a:rPr lang="vi-VN" sz="4200" dirty="0">
                <a:solidFill>
                  <a:srgbClr val="000000"/>
                </a:solidFill>
                <a:latin typeface="ff4"/>
              </a:rPr>
              <a:t>được</a:t>
            </a:r>
            <a:r>
              <a:rPr lang="vi-VN" sz="4200" dirty="0">
                <a:solidFill>
                  <a:srgbClr val="000000"/>
                </a:solidFill>
                <a:latin typeface="ff1"/>
              </a:rPr>
              <a:t> cho dù </a:t>
            </a:r>
            <a:r>
              <a:rPr lang="vi-VN" sz="4200" dirty="0">
                <a:solidFill>
                  <a:srgbClr val="000000"/>
                </a:solidFill>
                <a:latin typeface="ff4"/>
              </a:rPr>
              <a:t>người</a:t>
            </a:r>
            <a:r>
              <a:rPr lang="vi-VN" sz="4200" dirty="0">
                <a:solidFill>
                  <a:srgbClr val="000000"/>
                </a:solidFill>
                <a:latin typeface="ff1"/>
              </a:rPr>
              <a:t> </a:t>
            </a:r>
          </a:p>
          <a:p>
            <a:pPr algn="just"/>
            <a:r>
              <a:rPr lang="vi-VN" sz="4200" dirty="0">
                <a:solidFill>
                  <a:srgbClr val="000000"/>
                </a:solidFill>
                <a:latin typeface="ff4"/>
              </a:rPr>
              <a:t>quản</a:t>
            </a:r>
            <a:r>
              <a:rPr lang="vi-VN" sz="4200" dirty="0">
                <a:solidFill>
                  <a:srgbClr val="000000"/>
                </a:solidFill>
                <a:latin typeface="ff1"/>
              </a:rPr>
              <a:t> lý </a:t>
            </a:r>
            <a:r>
              <a:rPr lang="vi-VN" sz="4200" dirty="0">
                <a:solidFill>
                  <a:srgbClr val="000000"/>
                </a:solidFill>
                <a:latin typeface="ff4"/>
              </a:rPr>
              <a:t>quyết</a:t>
            </a:r>
            <a:r>
              <a:rPr lang="vi-VN" sz="4200" dirty="0">
                <a:solidFill>
                  <a:srgbClr val="000000"/>
                </a:solidFill>
                <a:latin typeface="ff1"/>
              </a:rPr>
              <a:t> </a:t>
            </a:r>
            <a:r>
              <a:rPr lang="vi-VN" sz="4200" dirty="0">
                <a:solidFill>
                  <a:srgbClr val="000000"/>
                </a:solidFill>
                <a:latin typeface="ff4"/>
              </a:rPr>
              <a:t>định</a:t>
            </a:r>
            <a:r>
              <a:rPr lang="vi-VN" sz="4200" dirty="0">
                <a:solidFill>
                  <a:srgbClr val="000000"/>
                </a:solidFill>
                <a:latin typeface="ff1"/>
              </a:rPr>
              <a:t> </a:t>
            </a:r>
            <a:r>
              <a:rPr lang="vi-VN" sz="4200" dirty="0">
                <a:solidFill>
                  <a:srgbClr val="000000"/>
                </a:solidFill>
                <a:latin typeface="ff4"/>
              </a:rPr>
              <a:t>lựa</a:t>
            </a:r>
            <a:r>
              <a:rPr lang="vi-VN" sz="4200" dirty="0">
                <a:solidFill>
                  <a:srgbClr val="000000"/>
                </a:solidFill>
                <a:latin typeface="ff1"/>
              </a:rPr>
              <a:t> </a:t>
            </a:r>
            <a:r>
              <a:rPr lang="vi-VN" sz="4200" dirty="0">
                <a:solidFill>
                  <a:srgbClr val="000000"/>
                </a:solidFill>
                <a:latin typeface="ff4"/>
              </a:rPr>
              <a:t>chọn</a:t>
            </a:r>
            <a:r>
              <a:rPr lang="vi-VN" sz="4200" dirty="0">
                <a:solidFill>
                  <a:srgbClr val="000000"/>
                </a:solidFill>
                <a:latin typeface="ff1"/>
              </a:rPr>
              <a:t> </a:t>
            </a:r>
            <a:r>
              <a:rPr lang="vi-VN" sz="4200" dirty="0">
                <a:solidFill>
                  <a:srgbClr val="000000"/>
                </a:solidFill>
                <a:latin typeface="ff4"/>
              </a:rPr>
              <a:t>thực</a:t>
            </a:r>
            <a:r>
              <a:rPr lang="vi-VN" sz="4200" dirty="0">
                <a:solidFill>
                  <a:srgbClr val="000000"/>
                </a:solidFill>
                <a:latin typeface="ff1"/>
              </a:rPr>
              <a:t> </a:t>
            </a:r>
            <a:r>
              <a:rPr lang="vi-VN" sz="4200" dirty="0">
                <a:solidFill>
                  <a:srgbClr val="000000"/>
                </a:solidFill>
                <a:latin typeface="ff4"/>
              </a:rPr>
              <a:t>hiện</a:t>
            </a:r>
            <a:r>
              <a:rPr lang="vi-VN" sz="4200" dirty="0">
                <a:solidFill>
                  <a:srgbClr val="000000"/>
                </a:solidFill>
                <a:latin typeface="ff1"/>
              </a:rPr>
              <a:t> theo </a:t>
            </a:r>
            <a:r>
              <a:rPr lang="vi-VN" sz="4200" dirty="0">
                <a:solidFill>
                  <a:srgbClr val="000000"/>
                </a:solidFill>
                <a:latin typeface="ff4"/>
              </a:rPr>
              <a:t>phương</a:t>
            </a:r>
            <a:r>
              <a:rPr lang="vi-VN" sz="4200" dirty="0">
                <a:solidFill>
                  <a:srgbClr val="000000"/>
                </a:solidFill>
                <a:latin typeface="ff1"/>
              </a:rPr>
              <a:t> án hành </a:t>
            </a:r>
            <a:r>
              <a:rPr lang="vi-VN" sz="4200" dirty="0" smtClean="0">
                <a:solidFill>
                  <a:srgbClr val="000000"/>
                </a:solidFill>
                <a:latin typeface="ff4"/>
              </a:rPr>
              <a:t>động</a:t>
            </a:r>
            <a:r>
              <a:rPr lang="vi-VN" sz="4200" dirty="0" smtClean="0">
                <a:solidFill>
                  <a:srgbClr val="000000"/>
                </a:solidFill>
                <a:latin typeface="ff1"/>
              </a:rPr>
              <a:t> </a:t>
            </a:r>
            <a:r>
              <a:rPr lang="vi-VN" sz="4200" dirty="0">
                <a:solidFill>
                  <a:srgbClr val="000000"/>
                </a:solidFill>
                <a:latin typeface="ff1"/>
              </a:rPr>
              <a:t>nào.</a:t>
            </a:r>
            <a:endParaRPr lang="vi-VN" sz="4200" b="0" i="0" dirty="0">
              <a:solidFill>
                <a:srgbClr val="000000"/>
              </a:solidFill>
              <a:effectLst/>
              <a:latin typeface="ff4"/>
            </a:endParaRPr>
          </a:p>
        </p:txBody>
      </p:sp>
    </p:spTree>
    <p:extLst>
      <p:ext uri="{BB962C8B-B14F-4D97-AF65-F5344CB8AC3E}">
        <p14:creationId xmlns:p14="http://schemas.microsoft.com/office/powerpoint/2010/main" val="15388826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5500" b="1" dirty="0" smtClean="0">
                <a:solidFill>
                  <a:schemeClr val="tx1"/>
                </a:solidFill>
              </a:rPr>
              <a:t>2.5. </a:t>
            </a:r>
            <a:r>
              <a:rPr lang="en-US" sz="5500" b="1" dirty="0" err="1" smtClean="0">
                <a:solidFill>
                  <a:schemeClr val="tx1"/>
                </a:solidFill>
              </a:rPr>
              <a:t>Phân</a:t>
            </a:r>
            <a:r>
              <a:rPr lang="en-US" sz="5500" b="1" dirty="0" smtClean="0">
                <a:solidFill>
                  <a:schemeClr val="tx1"/>
                </a:solidFill>
              </a:rPr>
              <a:t> </a:t>
            </a:r>
            <a:r>
              <a:rPr lang="en-US" sz="5500" b="1" dirty="0" err="1">
                <a:solidFill>
                  <a:schemeClr val="tx1"/>
                </a:solidFill>
              </a:rPr>
              <a:t>loại</a:t>
            </a:r>
            <a:r>
              <a:rPr lang="en-US" sz="5500" b="1" dirty="0">
                <a:solidFill>
                  <a:schemeClr val="tx1"/>
                </a:solidFill>
              </a:rPr>
              <a:t> chi </a:t>
            </a:r>
            <a:r>
              <a:rPr lang="en-US" sz="5500" b="1" dirty="0" err="1">
                <a:solidFill>
                  <a:schemeClr val="tx1"/>
                </a:solidFill>
              </a:rPr>
              <a:t>phí</a:t>
            </a:r>
            <a:r>
              <a:rPr lang="en-US" sz="5500" b="1" dirty="0">
                <a:solidFill>
                  <a:schemeClr val="tx1"/>
                </a:solidFill>
              </a:rPr>
              <a:t> </a:t>
            </a:r>
            <a:r>
              <a:rPr lang="en-US" sz="5500" b="1" dirty="0" err="1">
                <a:solidFill>
                  <a:schemeClr val="tx1"/>
                </a:solidFill>
              </a:rPr>
              <a:t>phục</a:t>
            </a:r>
            <a:r>
              <a:rPr lang="en-US" sz="5500" b="1" dirty="0">
                <a:solidFill>
                  <a:schemeClr val="tx1"/>
                </a:solidFill>
              </a:rPr>
              <a:t> </a:t>
            </a:r>
            <a:r>
              <a:rPr lang="en-US" sz="5500" b="1" dirty="0" err="1">
                <a:solidFill>
                  <a:schemeClr val="tx1"/>
                </a:solidFill>
              </a:rPr>
              <a:t>vụ</a:t>
            </a:r>
            <a:r>
              <a:rPr lang="en-US" sz="5500" b="1" dirty="0">
                <a:solidFill>
                  <a:schemeClr val="tx1"/>
                </a:solidFill>
              </a:rPr>
              <a:t> </a:t>
            </a:r>
            <a:r>
              <a:rPr lang="en-US" sz="5500" b="1" dirty="0" err="1">
                <a:solidFill>
                  <a:schemeClr val="tx1"/>
                </a:solidFill>
              </a:rPr>
              <a:t>cho</a:t>
            </a:r>
            <a:r>
              <a:rPr lang="en-US" sz="5500" b="1" dirty="0">
                <a:solidFill>
                  <a:schemeClr val="tx1"/>
                </a:solidFill>
              </a:rPr>
              <a:t> </a:t>
            </a:r>
            <a:r>
              <a:rPr lang="en-US" sz="5500" b="1" dirty="0" err="1">
                <a:solidFill>
                  <a:schemeClr val="tx1"/>
                </a:solidFill>
              </a:rPr>
              <a:t>việc</a:t>
            </a:r>
            <a:r>
              <a:rPr lang="en-US" sz="5500" b="1" dirty="0">
                <a:solidFill>
                  <a:schemeClr val="tx1"/>
                </a:solidFill>
              </a:rPr>
              <a:t> </a:t>
            </a:r>
            <a:r>
              <a:rPr lang="en-US" sz="5500" b="1" dirty="0" err="1">
                <a:solidFill>
                  <a:schemeClr val="tx1"/>
                </a:solidFill>
              </a:rPr>
              <a:t>ra</a:t>
            </a:r>
            <a:r>
              <a:rPr lang="en-US" sz="5500" b="1" dirty="0">
                <a:solidFill>
                  <a:schemeClr val="tx1"/>
                </a:solidFill>
              </a:rPr>
              <a:t> </a:t>
            </a:r>
            <a:r>
              <a:rPr lang="en-US" sz="5500" b="1" dirty="0" err="1">
                <a:solidFill>
                  <a:schemeClr val="tx1"/>
                </a:solidFill>
              </a:rPr>
              <a:t>quyết</a:t>
            </a:r>
            <a:r>
              <a:rPr lang="en-US" sz="5500" b="1" dirty="0">
                <a:solidFill>
                  <a:schemeClr val="tx1"/>
                </a:solidFill>
              </a:rPr>
              <a:t> </a:t>
            </a:r>
            <a:r>
              <a:rPr lang="en-US" sz="5500" b="1" dirty="0" err="1">
                <a:solidFill>
                  <a:schemeClr val="tx1"/>
                </a:solidFill>
              </a:rPr>
              <a:t>định</a:t>
            </a:r>
            <a:endParaRPr lang="en-US" sz="5500" b="1" dirty="0">
              <a:solidFill>
                <a:schemeClr val="tx1"/>
              </a:solidFill>
              <a:latin typeface="Arial" panose="020B0604020202020204" pitchFamily="34" charset="0"/>
              <a:cs typeface="Arial" panose="020B0604020202020204" pitchFamily="34" charset="0"/>
            </a:endParaRPr>
          </a:p>
        </p:txBody>
      </p:sp>
      <p:sp>
        <p:nvSpPr>
          <p:cNvPr id="2" name="Rectangle 1"/>
          <p:cNvSpPr/>
          <p:nvPr/>
        </p:nvSpPr>
        <p:spPr>
          <a:xfrm>
            <a:off x="762000" y="2095500"/>
            <a:ext cx="16611600" cy="7302640"/>
          </a:xfrm>
          <a:prstGeom prst="rect">
            <a:avLst/>
          </a:prstGeom>
        </p:spPr>
        <p:txBody>
          <a:bodyPr wrap="square">
            <a:spAutoFit/>
          </a:bodyPr>
          <a:lstStyle/>
          <a:p>
            <a:pPr algn="just">
              <a:lnSpc>
                <a:spcPct val="200000"/>
              </a:lnSpc>
            </a:pPr>
            <a:r>
              <a:rPr lang="vi-VN" sz="4000" b="1" dirty="0">
                <a:latin typeface="arial" panose="020B0604020202020204" pitchFamily="34" charset="0"/>
              </a:rPr>
              <a:t>Ví </a:t>
            </a:r>
            <a:r>
              <a:rPr lang="vi-VN" sz="4000" b="1" dirty="0" smtClean="0">
                <a:latin typeface="arial" panose="020B0604020202020204" pitchFamily="34" charset="0"/>
              </a:rPr>
              <a:t>dụ</a:t>
            </a:r>
            <a:r>
              <a:rPr lang="en-US" sz="4000" b="1" dirty="0" smtClean="0">
                <a:latin typeface="arial" panose="020B0604020202020204" pitchFamily="34" charset="0"/>
              </a:rPr>
              <a:t> chi </a:t>
            </a:r>
            <a:r>
              <a:rPr lang="en-US" sz="4000" b="1" dirty="0" err="1" smtClean="0">
                <a:latin typeface="arial" panose="020B0604020202020204" pitchFamily="34" charset="0"/>
              </a:rPr>
              <a:t>phí</a:t>
            </a:r>
            <a:r>
              <a:rPr lang="en-US" sz="4000" b="1" dirty="0" smtClean="0">
                <a:latin typeface="arial" panose="020B0604020202020204" pitchFamily="34" charset="0"/>
              </a:rPr>
              <a:t> </a:t>
            </a:r>
            <a:r>
              <a:rPr lang="en-US" sz="4000" b="1" dirty="0" err="1" smtClean="0">
                <a:latin typeface="arial" panose="020B0604020202020204" pitchFamily="34" charset="0"/>
              </a:rPr>
              <a:t>cơ</a:t>
            </a:r>
            <a:r>
              <a:rPr lang="en-US" sz="4000" b="1" dirty="0" smtClean="0">
                <a:latin typeface="arial" panose="020B0604020202020204" pitchFamily="34" charset="0"/>
              </a:rPr>
              <a:t> </a:t>
            </a:r>
            <a:r>
              <a:rPr lang="en-US" sz="4000" b="1" dirty="0" err="1" smtClean="0">
                <a:latin typeface="arial" panose="020B0604020202020204" pitchFamily="34" charset="0"/>
              </a:rPr>
              <a:t>hội</a:t>
            </a:r>
            <a:r>
              <a:rPr lang="en-US" sz="4000" b="1" dirty="0" smtClean="0">
                <a:latin typeface="arial" panose="020B0604020202020204" pitchFamily="34" charset="0"/>
              </a:rPr>
              <a:t>:</a:t>
            </a:r>
            <a:r>
              <a:rPr lang="vi-VN" sz="4000" b="1" dirty="0" smtClean="0">
                <a:latin typeface="arial" panose="020B0604020202020204" pitchFamily="34" charset="0"/>
              </a:rPr>
              <a:t> </a:t>
            </a:r>
            <a:r>
              <a:rPr lang="vi-VN" sz="4000" dirty="0"/>
              <a:t>nếu bạn có một buổi hẹn đi ăn cùng với bạn bè của mình, nhưng bạn quyết định từ chối để tham gia một lớp học thêm. Giá trị bạn nhận được ở đây là kiến thức tốt cho bản thân, còn giá trị bạn mất đi là bạn đã bỏ lỡ một bộ phim hay, bỏ lỡ thời gian vui chơi với bạn bè. Vậy chi phí cơ hội bạn đánh đổi ở đây là thời gian vui chơi, xem phim với bạn bè để nhận lại được những kiến thức. </a:t>
            </a:r>
            <a:endParaRPr lang="en-US" sz="4000" dirty="0"/>
          </a:p>
        </p:txBody>
      </p:sp>
    </p:spTree>
    <p:extLst>
      <p:ext uri="{BB962C8B-B14F-4D97-AF65-F5344CB8AC3E}">
        <p14:creationId xmlns:p14="http://schemas.microsoft.com/office/powerpoint/2010/main" val="7174950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5500" b="1" dirty="0" smtClean="0">
                <a:solidFill>
                  <a:schemeClr val="tx1"/>
                </a:solidFill>
              </a:rPr>
              <a:t>2.5. </a:t>
            </a:r>
            <a:r>
              <a:rPr lang="en-US" sz="5500" b="1" dirty="0" err="1" smtClean="0">
                <a:solidFill>
                  <a:schemeClr val="tx1"/>
                </a:solidFill>
              </a:rPr>
              <a:t>Phân</a:t>
            </a:r>
            <a:r>
              <a:rPr lang="en-US" sz="5500" b="1" dirty="0" smtClean="0">
                <a:solidFill>
                  <a:schemeClr val="tx1"/>
                </a:solidFill>
              </a:rPr>
              <a:t> </a:t>
            </a:r>
            <a:r>
              <a:rPr lang="en-US" sz="5500" b="1" dirty="0" err="1">
                <a:solidFill>
                  <a:schemeClr val="tx1"/>
                </a:solidFill>
              </a:rPr>
              <a:t>loại</a:t>
            </a:r>
            <a:r>
              <a:rPr lang="en-US" sz="5500" b="1" dirty="0">
                <a:solidFill>
                  <a:schemeClr val="tx1"/>
                </a:solidFill>
              </a:rPr>
              <a:t> chi </a:t>
            </a:r>
            <a:r>
              <a:rPr lang="en-US" sz="5500" b="1" dirty="0" err="1">
                <a:solidFill>
                  <a:schemeClr val="tx1"/>
                </a:solidFill>
              </a:rPr>
              <a:t>phí</a:t>
            </a:r>
            <a:r>
              <a:rPr lang="en-US" sz="5500" b="1" dirty="0">
                <a:solidFill>
                  <a:schemeClr val="tx1"/>
                </a:solidFill>
              </a:rPr>
              <a:t> </a:t>
            </a:r>
            <a:r>
              <a:rPr lang="en-US" sz="5500" b="1" dirty="0" err="1">
                <a:solidFill>
                  <a:schemeClr val="tx1"/>
                </a:solidFill>
              </a:rPr>
              <a:t>phục</a:t>
            </a:r>
            <a:r>
              <a:rPr lang="en-US" sz="5500" b="1" dirty="0">
                <a:solidFill>
                  <a:schemeClr val="tx1"/>
                </a:solidFill>
              </a:rPr>
              <a:t> </a:t>
            </a:r>
            <a:r>
              <a:rPr lang="en-US" sz="5500" b="1" dirty="0" err="1">
                <a:solidFill>
                  <a:schemeClr val="tx1"/>
                </a:solidFill>
              </a:rPr>
              <a:t>vụ</a:t>
            </a:r>
            <a:r>
              <a:rPr lang="en-US" sz="5500" b="1" dirty="0">
                <a:solidFill>
                  <a:schemeClr val="tx1"/>
                </a:solidFill>
              </a:rPr>
              <a:t> </a:t>
            </a:r>
            <a:r>
              <a:rPr lang="en-US" sz="5500" b="1" dirty="0" err="1">
                <a:solidFill>
                  <a:schemeClr val="tx1"/>
                </a:solidFill>
              </a:rPr>
              <a:t>cho</a:t>
            </a:r>
            <a:r>
              <a:rPr lang="en-US" sz="5500" b="1" dirty="0">
                <a:solidFill>
                  <a:schemeClr val="tx1"/>
                </a:solidFill>
              </a:rPr>
              <a:t> </a:t>
            </a:r>
            <a:r>
              <a:rPr lang="en-US" sz="5500" b="1" dirty="0" err="1">
                <a:solidFill>
                  <a:schemeClr val="tx1"/>
                </a:solidFill>
              </a:rPr>
              <a:t>việc</a:t>
            </a:r>
            <a:r>
              <a:rPr lang="en-US" sz="5500" b="1" dirty="0">
                <a:solidFill>
                  <a:schemeClr val="tx1"/>
                </a:solidFill>
              </a:rPr>
              <a:t> </a:t>
            </a:r>
            <a:r>
              <a:rPr lang="en-US" sz="5500" b="1" dirty="0" err="1">
                <a:solidFill>
                  <a:schemeClr val="tx1"/>
                </a:solidFill>
              </a:rPr>
              <a:t>ra</a:t>
            </a:r>
            <a:r>
              <a:rPr lang="en-US" sz="5500" b="1" dirty="0">
                <a:solidFill>
                  <a:schemeClr val="tx1"/>
                </a:solidFill>
              </a:rPr>
              <a:t> </a:t>
            </a:r>
            <a:r>
              <a:rPr lang="en-US" sz="5500" b="1" dirty="0" err="1">
                <a:solidFill>
                  <a:schemeClr val="tx1"/>
                </a:solidFill>
              </a:rPr>
              <a:t>quyết</a:t>
            </a:r>
            <a:r>
              <a:rPr lang="en-US" sz="5500" b="1" dirty="0">
                <a:solidFill>
                  <a:schemeClr val="tx1"/>
                </a:solidFill>
              </a:rPr>
              <a:t> </a:t>
            </a:r>
            <a:r>
              <a:rPr lang="en-US" sz="5500" b="1" dirty="0" err="1">
                <a:solidFill>
                  <a:schemeClr val="tx1"/>
                </a:solidFill>
              </a:rPr>
              <a:t>định</a:t>
            </a:r>
            <a:endParaRPr lang="en-US" sz="5500" b="1" dirty="0">
              <a:solidFill>
                <a:schemeClr val="tx1"/>
              </a:solidFill>
              <a:latin typeface="Arial" panose="020B0604020202020204" pitchFamily="34" charset="0"/>
              <a:cs typeface="Arial" panose="020B0604020202020204" pitchFamily="34" charset="0"/>
            </a:endParaRPr>
          </a:p>
        </p:txBody>
      </p:sp>
      <p:sp>
        <p:nvSpPr>
          <p:cNvPr id="2" name="Rectangle 1"/>
          <p:cNvSpPr/>
          <p:nvPr/>
        </p:nvSpPr>
        <p:spPr>
          <a:xfrm>
            <a:off x="762000" y="2095500"/>
            <a:ext cx="16611600" cy="1147109"/>
          </a:xfrm>
          <a:prstGeom prst="rect">
            <a:avLst/>
          </a:prstGeom>
        </p:spPr>
        <p:txBody>
          <a:bodyPr wrap="square">
            <a:spAutoFit/>
          </a:bodyPr>
          <a:lstStyle/>
          <a:p>
            <a:pPr algn="just">
              <a:lnSpc>
                <a:spcPct val="200000"/>
              </a:lnSpc>
            </a:pPr>
            <a:r>
              <a:rPr lang="vi-VN" sz="4000" b="1" dirty="0">
                <a:latin typeface="arial" panose="020B0604020202020204" pitchFamily="34" charset="0"/>
              </a:rPr>
              <a:t>Ví </a:t>
            </a:r>
            <a:r>
              <a:rPr lang="vi-VN" sz="4000" b="1" dirty="0" smtClean="0">
                <a:latin typeface="arial" panose="020B0604020202020204" pitchFamily="34" charset="0"/>
              </a:rPr>
              <a:t>dụ</a:t>
            </a:r>
            <a:r>
              <a:rPr lang="en-US" sz="4000" b="1" dirty="0" smtClean="0">
                <a:latin typeface="arial" panose="020B0604020202020204" pitchFamily="34" charset="0"/>
              </a:rPr>
              <a:t> chi </a:t>
            </a:r>
            <a:r>
              <a:rPr lang="en-US" sz="4000" b="1" dirty="0" err="1" smtClean="0">
                <a:latin typeface="arial" panose="020B0604020202020204" pitchFamily="34" charset="0"/>
              </a:rPr>
              <a:t>phí</a:t>
            </a:r>
            <a:r>
              <a:rPr lang="en-US" sz="4000" b="1" dirty="0" smtClean="0">
                <a:latin typeface="arial" panose="020B0604020202020204" pitchFamily="34" charset="0"/>
              </a:rPr>
              <a:t> </a:t>
            </a:r>
            <a:r>
              <a:rPr lang="en-US" sz="4000" b="1" dirty="0" err="1" smtClean="0">
                <a:latin typeface="arial" panose="020B0604020202020204" pitchFamily="34" charset="0"/>
              </a:rPr>
              <a:t>chênh</a:t>
            </a:r>
            <a:r>
              <a:rPr lang="en-US" sz="4000" b="1" dirty="0" smtClean="0">
                <a:latin typeface="arial" panose="020B0604020202020204" pitchFamily="34" charset="0"/>
              </a:rPr>
              <a:t> </a:t>
            </a:r>
            <a:r>
              <a:rPr lang="en-US" sz="4000" b="1" dirty="0" err="1" smtClean="0">
                <a:latin typeface="arial" panose="020B0604020202020204" pitchFamily="34" charset="0"/>
              </a:rPr>
              <a:t>lệch</a:t>
            </a:r>
            <a:r>
              <a:rPr lang="en-US" sz="4000" b="1" dirty="0" smtClean="0">
                <a:latin typeface="arial" panose="020B0604020202020204" pitchFamily="34" charset="0"/>
              </a:rPr>
              <a:t>:</a:t>
            </a:r>
            <a:r>
              <a:rPr lang="vi-VN" sz="4000" b="1" dirty="0" smtClean="0">
                <a:latin typeface="arial" panose="020B0604020202020204" pitchFamily="34" charset="0"/>
              </a:rPr>
              <a:t> </a:t>
            </a:r>
            <a:r>
              <a:rPr lang="vi-VN" sz="4000" dirty="0"/>
              <a:t>Chi tiêu được phân bổ – Chi tiêu dự toán</a:t>
            </a:r>
            <a:endParaRPr lang="en-US" sz="4000" dirty="0"/>
          </a:p>
        </p:txBody>
      </p:sp>
      <p:pic>
        <p:nvPicPr>
          <p:cNvPr id="3" name="Picture 2"/>
          <p:cNvPicPr>
            <a:picLocks noChangeAspect="1"/>
          </p:cNvPicPr>
          <p:nvPr/>
        </p:nvPicPr>
        <p:blipFill>
          <a:blip r:embed="rId3"/>
          <a:stretch>
            <a:fillRect/>
          </a:stretch>
        </p:blipFill>
        <p:spPr>
          <a:xfrm>
            <a:off x="4495800" y="3771899"/>
            <a:ext cx="6400800" cy="5611091"/>
          </a:xfrm>
          <a:prstGeom prst="rect">
            <a:avLst/>
          </a:prstGeom>
        </p:spPr>
      </p:pic>
    </p:spTree>
    <p:extLst>
      <p:ext uri="{BB962C8B-B14F-4D97-AF65-F5344CB8AC3E}">
        <p14:creationId xmlns:p14="http://schemas.microsoft.com/office/powerpoint/2010/main" val="31084409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5500" b="1" dirty="0" smtClean="0">
                <a:solidFill>
                  <a:schemeClr val="tx1"/>
                </a:solidFill>
              </a:rPr>
              <a:t>2.5. </a:t>
            </a:r>
            <a:r>
              <a:rPr lang="en-US" sz="5500" b="1" dirty="0" err="1" smtClean="0">
                <a:solidFill>
                  <a:schemeClr val="tx1"/>
                </a:solidFill>
              </a:rPr>
              <a:t>Phân</a:t>
            </a:r>
            <a:r>
              <a:rPr lang="en-US" sz="5500" b="1" dirty="0" smtClean="0">
                <a:solidFill>
                  <a:schemeClr val="tx1"/>
                </a:solidFill>
              </a:rPr>
              <a:t> </a:t>
            </a:r>
            <a:r>
              <a:rPr lang="en-US" sz="5500" b="1" dirty="0" err="1">
                <a:solidFill>
                  <a:schemeClr val="tx1"/>
                </a:solidFill>
              </a:rPr>
              <a:t>loại</a:t>
            </a:r>
            <a:r>
              <a:rPr lang="en-US" sz="5500" b="1" dirty="0">
                <a:solidFill>
                  <a:schemeClr val="tx1"/>
                </a:solidFill>
              </a:rPr>
              <a:t> chi </a:t>
            </a:r>
            <a:r>
              <a:rPr lang="en-US" sz="5500" b="1" dirty="0" err="1">
                <a:solidFill>
                  <a:schemeClr val="tx1"/>
                </a:solidFill>
              </a:rPr>
              <a:t>phí</a:t>
            </a:r>
            <a:r>
              <a:rPr lang="en-US" sz="5500" b="1" dirty="0">
                <a:solidFill>
                  <a:schemeClr val="tx1"/>
                </a:solidFill>
              </a:rPr>
              <a:t> </a:t>
            </a:r>
            <a:r>
              <a:rPr lang="en-US" sz="5500" b="1" dirty="0" err="1">
                <a:solidFill>
                  <a:schemeClr val="tx1"/>
                </a:solidFill>
              </a:rPr>
              <a:t>phục</a:t>
            </a:r>
            <a:r>
              <a:rPr lang="en-US" sz="5500" b="1" dirty="0">
                <a:solidFill>
                  <a:schemeClr val="tx1"/>
                </a:solidFill>
              </a:rPr>
              <a:t> </a:t>
            </a:r>
            <a:r>
              <a:rPr lang="en-US" sz="5500" b="1" dirty="0" err="1">
                <a:solidFill>
                  <a:schemeClr val="tx1"/>
                </a:solidFill>
              </a:rPr>
              <a:t>vụ</a:t>
            </a:r>
            <a:r>
              <a:rPr lang="en-US" sz="5500" b="1" dirty="0">
                <a:solidFill>
                  <a:schemeClr val="tx1"/>
                </a:solidFill>
              </a:rPr>
              <a:t> </a:t>
            </a:r>
            <a:r>
              <a:rPr lang="en-US" sz="5500" b="1" dirty="0" err="1">
                <a:solidFill>
                  <a:schemeClr val="tx1"/>
                </a:solidFill>
              </a:rPr>
              <a:t>cho</a:t>
            </a:r>
            <a:r>
              <a:rPr lang="en-US" sz="5500" b="1" dirty="0">
                <a:solidFill>
                  <a:schemeClr val="tx1"/>
                </a:solidFill>
              </a:rPr>
              <a:t> </a:t>
            </a:r>
            <a:r>
              <a:rPr lang="en-US" sz="5500" b="1" dirty="0" err="1">
                <a:solidFill>
                  <a:schemeClr val="tx1"/>
                </a:solidFill>
              </a:rPr>
              <a:t>việc</a:t>
            </a:r>
            <a:r>
              <a:rPr lang="en-US" sz="5500" b="1" dirty="0">
                <a:solidFill>
                  <a:schemeClr val="tx1"/>
                </a:solidFill>
              </a:rPr>
              <a:t> </a:t>
            </a:r>
            <a:r>
              <a:rPr lang="en-US" sz="5500" b="1" dirty="0" err="1">
                <a:solidFill>
                  <a:schemeClr val="tx1"/>
                </a:solidFill>
              </a:rPr>
              <a:t>ra</a:t>
            </a:r>
            <a:r>
              <a:rPr lang="en-US" sz="5500" b="1" dirty="0">
                <a:solidFill>
                  <a:schemeClr val="tx1"/>
                </a:solidFill>
              </a:rPr>
              <a:t> </a:t>
            </a:r>
            <a:r>
              <a:rPr lang="en-US" sz="5500" b="1" dirty="0" err="1">
                <a:solidFill>
                  <a:schemeClr val="tx1"/>
                </a:solidFill>
              </a:rPr>
              <a:t>quyết</a:t>
            </a:r>
            <a:r>
              <a:rPr lang="en-US" sz="5500" b="1" dirty="0">
                <a:solidFill>
                  <a:schemeClr val="tx1"/>
                </a:solidFill>
              </a:rPr>
              <a:t> </a:t>
            </a:r>
            <a:r>
              <a:rPr lang="en-US" sz="5500" b="1" dirty="0" err="1">
                <a:solidFill>
                  <a:schemeClr val="tx1"/>
                </a:solidFill>
              </a:rPr>
              <a:t>định</a:t>
            </a:r>
            <a:endParaRPr lang="en-US" sz="5500" b="1" dirty="0">
              <a:solidFill>
                <a:schemeClr val="tx1"/>
              </a:solidFill>
              <a:latin typeface="Arial" panose="020B0604020202020204" pitchFamily="34" charset="0"/>
              <a:cs typeface="Arial" panose="020B0604020202020204" pitchFamily="34" charset="0"/>
            </a:endParaRPr>
          </a:p>
        </p:txBody>
      </p:sp>
      <p:sp>
        <p:nvSpPr>
          <p:cNvPr id="2" name="Rectangle 1"/>
          <p:cNvSpPr/>
          <p:nvPr/>
        </p:nvSpPr>
        <p:spPr>
          <a:xfrm>
            <a:off x="762000" y="2095500"/>
            <a:ext cx="16611600" cy="7478970"/>
          </a:xfrm>
          <a:prstGeom prst="rect">
            <a:avLst/>
          </a:prstGeom>
        </p:spPr>
        <p:txBody>
          <a:bodyPr wrap="square">
            <a:spAutoFit/>
          </a:bodyPr>
          <a:lstStyle/>
          <a:p>
            <a:pPr algn="just">
              <a:lnSpc>
                <a:spcPct val="150000"/>
              </a:lnSpc>
            </a:pPr>
            <a:r>
              <a:rPr lang="vi-VN" sz="4000" b="1" dirty="0">
                <a:latin typeface="arial" panose="020B0604020202020204" pitchFamily="34" charset="0"/>
              </a:rPr>
              <a:t>Ví </a:t>
            </a:r>
            <a:r>
              <a:rPr lang="vi-VN" sz="4000" b="1" dirty="0" smtClean="0">
                <a:latin typeface="arial" panose="020B0604020202020204" pitchFamily="34" charset="0"/>
              </a:rPr>
              <a:t>dụ</a:t>
            </a:r>
            <a:r>
              <a:rPr lang="en-US" sz="4000" b="1" dirty="0" smtClean="0">
                <a:latin typeface="arial" panose="020B0604020202020204" pitchFamily="34" charset="0"/>
              </a:rPr>
              <a:t> chi </a:t>
            </a:r>
            <a:r>
              <a:rPr lang="en-US" sz="4000" b="1" dirty="0" err="1" smtClean="0">
                <a:latin typeface="arial" panose="020B0604020202020204" pitchFamily="34" charset="0"/>
              </a:rPr>
              <a:t>phí</a:t>
            </a:r>
            <a:r>
              <a:rPr lang="en-US" sz="4000" b="1" dirty="0" smtClean="0">
                <a:latin typeface="arial" panose="020B0604020202020204" pitchFamily="34" charset="0"/>
              </a:rPr>
              <a:t> </a:t>
            </a:r>
            <a:r>
              <a:rPr lang="en-US" sz="4000" b="1" dirty="0" err="1" smtClean="0">
                <a:latin typeface="arial" panose="020B0604020202020204" pitchFamily="34" charset="0"/>
              </a:rPr>
              <a:t>chìm</a:t>
            </a:r>
            <a:r>
              <a:rPr lang="en-US" sz="4000" b="1" dirty="0" smtClean="0">
                <a:latin typeface="arial" panose="020B0604020202020204" pitchFamily="34" charset="0"/>
              </a:rPr>
              <a:t>:</a:t>
            </a:r>
            <a:r>
              <a:rPr lang="vi-VN" sz="4000" b="1" dirty="0" smtClean="0">
                <a:latin typeface="arial" panose="020B0604020202020204" pitchFamily="34" charset="0"/>
              </a:rPr>
              <a:t> </a:t>
            </a:r>
            <a:r>
              <a:rPr lang="vi-VN" sz="4000" dirty="0">
                <a:latin typeface="arial" panose="020B0604020202020204" pitchFamily="34" charset="0"/>
              </a:rPr>
              <a:t>doanh nghiệp có một khoản vốn nhàn rỗi trong vòng 3 tháng và đã đầu tư 100 triệu vào cổ phiếu với kỳ vọng giá cổ phiếu sẽ tăng lên. Tuy nhiên, sau khi mua, giá cổ phiếu liên tục giảm, tại thời điểm giá trị của khoản đầu tư chỉ còn 80 triệu, do hy vọng không giảm sâu hơn nên lại quyết định không bán ra, đến khi giá cổ phiếu ở mức giá 65 triệu mới đành bán ra để thu hồi khoản vốn, cũng là đã đến lúc doanh nghiệp cần tiền cho hoạt động khác. Theo đó, thay vì lỗ 20 triệu, khoản mục đầu tư chứng khoán ngắn hạn đã phải chịu mức lỗ 35 triệu.</a:t>
            </a:r>
            <a:endParaRPr lang="en-US" sz="4000" dirty="0"/>
          </a:p>
        </p:txBody>
      </p:sp>
    </p:spTree>
    <p:extLst>
      <p:ext uri="{BB962C8B-B14F-4D97-AF65-F5344CB8AC3E}">
        <p14:creationId xmlns:p14="http://schemas.microsoft.com/office/powerpoint/2010/main" val="41114938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6000" b="1" dirty="0" err="1" smtClean="0">
                <a:solidFill>
                  <a:schemeClr val="bg1"/>
                </a:solidFill>
                <a:latin typeface="Arial" panose="020B0604020202020204" pitchFamily="34" charset="0"/>
                <a:cs typeface="Arial" panose="020B0604020202020204" pitchFamily="34" charset="0"/>
              </a:rPr>
              <a:t>Bài</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tập</a:t>
            </a:r>
            <a:r>
              <a:rPr lang="en-US" sz="6000" b="1" dirty="0" smtClean="0">
                <a:solidFill>
                  <a:schemeClr val="bg1"/>
                </a:solidFill>
                <a:latin typeface="Arial" panose="020B0604020202020204" pitchFamily="34" charset="0"/>
                <a:cs typeface="Arial" panose="020B0604020202020204" pitchFamily="34" charset="0"/>
              </a:rPr>
              <a:t> chi </a:t>
            </a:r>
            <a:r>
              <a:rPr lang="en-US" sz="6000" b="1" dirty="0" err="1" smtClean="0">
                <a:solidFill>
                  <a:schemeClr val="bg1"/>
                </a:solidFill>
                <a:latin typeface="Arial" panose="020B0604020202020204" pitchFamily="34" charset="0"/>
                <a:cs typeface="Arial" panose="020B0604020202020204" pitchFamily="34" charset="0"/>
              </a:rPr>
              <a:t>phí</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và</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phân</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lọai</a:t>
            </a:r>
            <a:r>
              <a:rPr lang="en-US" sz="6000" b="1" dirty="0" smtClean="0">
                <a:solidFill>
                  <a:schemeClr val="bg1"/>
                </a:solidFill>
                <a:latin typeface="Arial" panose="020B0604020202020204" pitchFamily="34" charset="0"/>
                <a:cs typeface="Arial" panose="020B0604020202020204" pitchFamily="34" charset="0"/>
              </a:rPr>
              <a:t> chi </a:t>
            </a:r>
            <a:r>
              <a:rPr lang="en-US" sz="6000" b="1" dirty="0" err="1" smtClean="0">
                <a:solidFill>
                  <a:schemeClr val="bg1"/>
                </a:solidFill>
                <a:latin typeface="Arial" panose="020B0604020202020204" pitchFamily="34" charset="0"/>
                <a:cs typeface="Arial" panose="020B0604020202020204" pitchFamily="34" charset="0"/>
              </a:rPr>
              <a:t>phí</a:t>
            </a:r>
            <a:endParaRPr lang="en-US" sz="6000" b="1" dirty="0">
              <a:solidFill>
                <a:schemeClr val="bg1"/>
              </a:solidFill>
              <a:latin typeface="Arial" panose="020B0604020202020204" pitchFamily="34" charset="0"/>
              <a:cs typeface="Arial" panose="020B0604020202020204" pitchFamily="34" charset="0"/>
            </a:endParaRPr>
          </a:p>
        </p:txBody>
      </p:sp>
      <p:sp>
        <p:nvSpPr>
          <p:cNvPr id="3" name="Rectangle 1"/>
          <p:cNvSpPr>
            <a:spLocks noChangeArrowheads="1"/>
          </p:cNvSpPr>
          <p:nvPr/>
        </p:nvSpPr>
        <p:spPr bwMode="auto">
          <a:xfrm>
            <a:off x="838200" y="1672684"/>
            <a:ext cx="16992600"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US" altLang="zh-CN" sz="4000" b="1"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Bài</a:t>
            </a:r>
            <a:r>
              <a:rPr kumimoji="0" lang="en-US" altLang="zh-CN" sz="4000" b="1"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4000" b="1"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tập</a:t>
            </a:r>
            <a:r>
              <a:rPr kumimoji="0" lang="en-US" altLang="zh-CN" sz="4000" b="1"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1</a:t>
            </a:r>
            <a:r>
              <a:rPr kumimoji="0" lang="en-US" altLang="zh-CN" sz="4000" b="0"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4000" b="0"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Điền</a:t>
            </a:r>
            <a:r>
              <a:rPr kumimoji="0" lang="en-US" altLang="zh-CN" sz="4000" b="0"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4000" b="0"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vào</a:t>
            </a:r>
            <a:r>
              <a:rPr kumimoji="0" lang="en-US" altLang="zh-CN" sz="4000" b="0"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4000" b="0"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chỗ</a:t>
            </a:r>
            <a:r>
              <a:rPr kumimoji="0" lang="en-US" altLang="zh-CN" sz="4000" b="0"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4000" b="0"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trống</a:t>
            </a:r>
            <a:r>
              <a:rPr kumimoji="0" lang="en-US" altLang="zh-CN" sz="4000" b="0"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4000" b="0"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trong</a:t>
            </a:r>
            <a:r>
              <a:rPr kumimoji="0" lang="en-US" altLang="zh-CN" sz="4000" b="0"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4000" b="0"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bảng</a:t>
            </a:r>
            <a:r>
              <a:rPr kumimoji="0" lang="en-US" altLang="zh-CN" sz="4000" b="0"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4000" b="0"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sau</a:t>
            </a:r>
            <a:r>
              <a:rPr kumimoji="0" lang="en-US" altLang="zh-CN" sz="4000" b="0"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a:t>
            </a:r>
            <a:endParaRPr kumimoji="0" lang="en-US" altLang="zh-CN" sz="4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zh-CN" sz="4000" b="0"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Đơn</a:t>
            </a:r>
            <a:r>
              <a:rPr kumimoji="0" lang="en-US" altLang="zh-CN" sz="4000" b="0"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4000" b="0"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vị</a:t>
            </a:r>
            <a:r>
              <a:rPr kumimoji="0" lang="en-US" altLang="zh-CN" sz="4000" b="0" i="0" u="none" strike="noStrike" cap="none" normalizeH="0" baseline="0" dirty="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a:t>
            </a:r>
            <a:r>
              <a:rPr lang="en-US" altLang="zh-CN" sz="4000" dirty="0" err="1" smtClean="0">
                <a:latin typeface="Times New Roman" panose="02020603050405020304" pitchFamily="18" charset="0"/>
                <a:ea typeface="SimSun" panose="02010600030101010101" pitchFamily="2" charset="-122"/>
                <a:cs typeface="Times New Roman" panose="02020603050405020304" pitchFamily="18" charset="0"/>
              </a:rPr>
              <a:t>Nghìn</a:t>
            </a:r>
            <a:r>
              <a:rPr lang="en-US" altLang="zh-CN" sz="4000" dirty="0" smtClean="0">
                <a:latin typeface="Times New Roman" panose="02020603050405020304" pitchFamily="18" charset="0"/>
                <a:ea typeface="SimSun" panose="02010600030101010101" pitchFamily="2" charset="-122"/>
                <a:cs typeface="Times New Roman" panose="02020603050405020304" pitchFamily="18" charset="0"/>
              </a:rPr>
              <a:t> </a:t>
            </a:r>
            <a:r>
              <a:rPr lang="en-US" altLang="zh-CN" sz="4000" dirty="0" err="1">
                <a:latin typeface="Times New Roman" panose="02020603050405020304" pitchFamily="18" charset="0"/>
                <a:ea typeface="SimSun" panose="02010600030101010101" pitchFamily="2" charset="-122"/>
                <a:cs typeface="Times New Roman" panose="02020603050405020304" pitchFamily="18" charset="0"/>
              </a:rPr>
              <a:t>đ</a:t>
            </a:r>
            <a:r>
              <a:rPr kumimoji="0" lang="en-US" altLang="zh-CN" sz="4000" b="0" i="0" u="none" strike="noStrike" cap="none" normalizeH="0" baseline="0" dirty="0" err="1"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ồng</a:t>
            </a:r>
            <a:endParaRPr kumimoji="0" lang="en-US" altLang="zh-CN" sz="4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4089083587"/>
              </p:ext>
            </p:extLst>
          </p:nvPr>
        </p:nvGraphicFramePr>
        <p:xfrm>
          <a:off x="848359" y="3086101"/>
          <a:ext cx="16982441" cy="6857999"/>
        </p:xfrm>
        <a:graphic>
          <a:graphicData uri="http://schemas.openxmlformats.org/drawingml/2006/table">
            <a:tbl>
              <a:tblPr firstRow="1" bandRow="1">
                <a:tableStyleId>{5940675A-B579-460E-94D1-54222C63F5DA}</a:tableStyleId>
              </a:tblPr>
              <a:tblGrid>
                <a:gridCol w="7865552">
                  <a:extLst>
                    <a:ext uri="{9D8B030D-6E8A-4147-A177-3AD203B41FA5}">
                      <a16:colId xmlns:a16="http://schemas.microsoft.com/office/drawing/2014/main" val="746125820"/>
                    </a:ext>
                  </a:extLst>
                </a:gridCol>
                <a:gridCol w="3038963">
                  <a:extLst>
                    <a:ext uri="{9D8B030D-6E8A-4147-A177-3AD203B41FA5}">
                      <a16:colId xmlns:a16="http://schemas.microsoft.com/office/drawing/2014/main" val="247253640"/>
                    </a:ext>
                  </a:extLst>
                </a:gridCol>
                <a:gridCol w="2949582">
                  <a:extLst>
                    <a:ext uri="{9D8B030D-6E8A-4147-A177-3AD203B41FA5}">
                      <a16:colId xmlns:a16="http://schemas.microsoft.com/office/drawing/2014/main" val="1611789754"/>
                    </a:ext>
                  </a:extLst>
                </a:gridCol>
                <a:gridCol w="3128344">
                  <a:extLst>
                    <a:ext uri="{9D8B030D-6E8A-4147-A177-3AD203B41FA5}">
                      <a16:colId xmlns:a16="http://schemas.microsoft.com/office/drawing/2014/main" val="2730420683"/>
                    </a:ext>
                  </a:extLst>
                </a:gridCol>
              </a:tblGrid>
              <a:tr h="846031">
                <a:tc>
                  <a:txBody>
                    <a:bodyPr/>
                    <a:lstStyle/>
                    <a:p>
                      <a:pPr algn="ctr"/>
                      <a:r>
                        <a:rPr lang="en-US" sz="3600" b="1" dirty="0" err="1" smtClean="0">
                          <a:latin typeface="Times New Roman" panose="02020603050405020304" pitchFamily="18" charset="0"/>
                          <a:cs typeface="Times New Roman" panose="02020603050405020304" pitchFamily="18" charset="0"/>
                        </a:rPr>
                        <a:t>Chỉ</a:t>
                      </a:r>
                      <a:r>
                        <a:rPr lang="en-US" sz="3600" b="1" baseline="0" dirty="0" smtClean="0">
                          <a:latin typeface="Times New Roman" panose="02020603050405020304" pitchFamily="18" charset="0"/>
                          <a:cs typeface="Times New Roman" panose="02020603050405020304" pitchFamily="18" charset="0"/>
                        </a:rPr>
                        <a:t> </a:t>
                      </a:r>
                      <a:r>
                        <a:rPr lang="en-US" sz="3600" b="1" baseline="0" dirty="0" err="1" smtClean="0">
                          <a:latin typeface="Times New Roman" panose="02020603050405020304" pitchFamily="18" charset="0"/>
                          <a:cs typeface="Times New Roman" panose="02020603050405020304" pitchFamily="18" charset="0"/>
                        </a:rPr>
                        <a:t>tiêu</a:t>
                      </a:r>
                      <a:endParaRPr lang="en-US" sz="3600" b="1" dirty="0">
                        <a:latin typeface="Times New Roman" panose="02020603050405020304" pitchFamily="18" charset="0"/>
                        <a:cs typeface="Times New Roman" panose="02020603050405020304" pitchFamily="18" charset="0"/>
                      </a:endParaRPr>
                    </a:p>
                  </a:txBody>
                  <a:tcPr anchor="ctr">
                    <a:solidFill>
                      <a:schemeClr val="accent3"/>
                    </a:solidFill>
                  </a:tcPr>
                </a:tc>
                <a:tc>
                  <a:txBody>
                    <a:bodyPr/>
                    <a:lstStyle/>
                    <a:p>
                      <a:pPr algn="ctr"/>
                      <a:r>
                        <a:rPr lang="en-US" sz="3600" b="1" dirty="0" smtClean="0">
                          <a:latin typeface="Times New Roman" panose="02020603050405020304" pitchFamily="18" charset="0"/>
                          <a:cs typeface="Times New Roman" panose="02020603050405020304" pitchFamily="18" charset="0"/>
                        </a:rPr>
                        <a:t>A</a:t>
                      </a:r>
                      <a:endParaRPr lang="en-US" sz="3600" b="1" dirty="0">
                        <a:latin typeface="Times New Roman" panose="02020603050405020304" pitchFamily="18" charset="0"/>
                        <a:cs typeface="Times New Roman" panose="02020603050405020304" pitchFamily="18" charset="0"/>
                      </a:endParaRPr>
                    </a:p>
                  </a:txBody>
                  <a:tcPr anchor="ctr">
                    <a:solidFill>
                      <a:schemeClr val="accent3"/>
                    </a:solidFill>
                  </a:tcPr>
                </a:tc>
                <a:tc>
                  <a:txBody>
                    <a:bodyPr/>
                    <a:lstStyle/>
                    <a:p>
                      <a:pPr algn="ctr"/>
                      <a:r>
                        <a:rPr lang="en-US" sz="3600" b="1" dirty="0" smtClean="0">
                          <a:latin typeface="Times New Roman" panose="02020603050405020304" pitchFamily="18" charset="0"/>
                          <a:cs typeface="Times New Roman" panose="02020603050405020304" pitchFamily="18" charset="0"/>
                        </a:rPr>
                        <a:t>B</a:t>
                      </a:r>
                      <a:endParaRPr lang="en-US" sz="3600" b="1" dirty="0">
                        <a:latin typeface="Times New Roman" panose="02020603050405020304" pitchFamily="18" charset="0"/>
                        <a:cs typeface="Times New Roman" panose="02020603050405020304" pitchFamily="18" charset="0"/>
                      </a:endParaRPr>
                    </a:p>
                  </a:txBody>
                  <a:tcPr anchor="ctr">
                    <a:solidFill>
                      <a:schemeClr val="accent3"/>
                    </a:solidFill>
                  </a:tcPr>
                </a:tc>
                <a:tc>
                  <a:txBody>
                    <a:bodyPr/>
                    <a:lstStyle/>
                    <a:p>
                      <a:pPr algn="ctr"/>
                      <a:r>
                        <a:rPr lang="en-US" sz="3600" b="1" dirty="0" smtClean="0">
                          <a:latin typeface="Times New Roman" panose="02020603050405020304" pitchFamily="18" charset="0"/>
                          <a:cs typeface="Times New Roman" panose="02020603050405020304" pitchFamily="18" charset="0"/>
                        </a:rPr>
                        <a:t>C</a:t>
                      </a:r>
                      <a:endParaRPr lang="en-US" sz="3600" b="1" dirty="0">
                        <a:latin typeface="Times New Roman" panose="02020603050405020304" pitchFamily="18" charset="0"/>
                        <a:cs typeface="Times New Roman" panose="02020603050405020304" pitchFamily="18" charset="0"/>
                      </a:endParaRPr>
                    </a:p>
                  </a:txBody>
                  <a:tcPr anchor="ctr">
                    <a:solidFill>
                      <a:schemeClr val="accent3"/>
                    </a:solidFill>
                  </a:tcPr>
                </a:tc>
                <a:extLst>
                  <a:ext uri="{0D108BD9-81ED-4DB2-BD59-A6C34878D82A}">
                    <a16:rowId xmlns:a16="http://schemas.microsoft.com/office/drawing/2014/main" val="2293090011"/>
                  </a:ext>
                </a:extLst>
              </a:tr>
              <a:tr h="16270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1- </a:t>
                      </a:r>
                      <a:r>
                        <a:rPr lang="en-US" sz="3600" dirty="0" err="1" smtClean="0">
                          <a:effectLst/>
                          <a:latin typeface="Times New Roman" panose="02020603050405020304" pitchFamily="18" charset="0"/>
                          <a:cs typeface="Times New Roman" panose="02020603050405020304" pitchFamily="18" charset="0"/>
                        </a:rPr>
                        <a:t>Tồn</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kho</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thành</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phẩm</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đầu</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kỳ</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10.000</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tc>
                <a:tc>
                  <a:txBody>
                    <a:bodyPr/>
                    <a:lstStyle/>
                    <a:p>
                      <a:pPr algn="ctr"/>
                      <a:endParaRPr lang="en-US" sz="3600" dirty="0">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5.000</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tc>
                <a:extLst>
                  <a:ext uri="{0D108BD9-81ED-4DB2-BD59-A6C34878D82A}">
                    <a16:rowId xmlns:a16="http://schemas.microsoft.com/office/drawing/2014/main" val="967602062"/>
                  </a:ext>
                </a:extLst>
              </a:tr>
              <a:tr h="16270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2- </a:t>
                      </a:r>
                      <a:r>
                        <a:rPr lang="en-US" sz="3600" dirty="0" err="1" smtClean="0">
                          <a:effectLst/>
                          <a:latin typeface="Times New Roman" panose="02020603050405020304" pitchFamily="18" charset="0"/>
                          <a:cs typeface="Times New Roman" panose="02020603050405020304" pitchFamily="18" charset="0"/>
                        </a:rPr>
                        <a:t>Tổng</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giá</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thành</a:t>
                      </a:r>
                      <a:r>
                        <a:rPr lang="en-US" sz="3600" dirty="0" smtClean="0">
                          <a:effectLst/>
                          <a:latin typeface="Times New Roman" panose="02020603050405020304" pitchFamily="18" charset="0"/>
                          <a:cs typeface="Times New Roman" panose="02020603050405020304" pitchFamily="18" charset="0"/>
                        </a:rPr>
                        <a:t> SX </a:t>
                      </a:r>
                      <a:r>
                        <a:rPr lang="en-US" sz="3600" dirty="0" err="1" smtClean="0">
                          <a:effectLst/>
                          <a:latin typeface="Times New Roman" panose="02020603050405020304" pitchFamily="18" charset="0"/>
                          <a:cs typeface="Times New Roman" panose="02020603050405020304" pitchFamily="18" charset="0"/>
                        </a:rPr>
                        <a:t>trong</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kỳ</a:t>
                      </a:r>
                      <a:r>
                        <a:rPr lang="en-US" sz="3600" dirty="0" smtClean="0">
                          <a:effectLst/>
                          <a:latin typeface="Times New Roman" panose="02020603050405020304" pitchFamily="18" charset="0"/>
                          <a:cs typeface="Times New Roman" panose="02020603050405020304" pitchFamily="18" charset="0"/>
                        </a:rPr>
                        <a:t> </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95.000</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428.000</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tc>
                <a:tc>
                  <a:txBody>
                    <a:bodyPr/>
                    <a:lstStyle/>
                    <a:p>
                      <a:pPr algn="ctr"/>
                      <a:endParaRPr lang="en-US" sz="36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924249510"/>
                  </a:ext>
                </a:extLst>
              </a:tr>
              <a:tr h="162702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3- </a:t>
                      </a:r>
                      <a:r>
                        <a:rPr lang="en-US" sz="3600" dirty="0" err="1" smtClean="0">
                          <a:effectLst/>
                          <a:latin typeface="Times New Roman" panose="02020603050405020304" pitchFamily="18" charset="0"/>
                          <a:cs typeface="Times New Roman" panose="02020603050405020304" pitchFamily="18" charset="0"/>
                        </a:rPr>
                        <a:t>Tồn</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kho</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thành</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phẩm</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cuối</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kỳ</a:t>
                      </a:r>
                      <a:r>
                        <a:rPr lang="en-US" sz="3600" dirty="0" smtClean="0">
                          <a:effectLst/>
                          <a:latin typeface="Times New Roman" panose="02020603050405020304" pitchFamily="18" charset="0"/>
                          <a:cs typeface="Times New Roman" panose="02020603050405020304" pitchFamily="18" charset="0"/>
                        </a:rPr>
                        <a:t> </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8.000</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98.000</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tc>
                <a:tc>
                  <a:txBody>
                    <a:bodyPr/>
                    <a:lstStyle/>
                    <a:p>
                      <a:pPr algn="ctr"/>
                      <a:r>
                        <a:rPr lang="en-US" sz="3600" dirty="0" smtClean="0">
                          <a:effectLst/>
                          <a:latin typeface="Times New Roman" panose="02020603050405020304" pitchFamily="18" charset="0"/>
                          <a:cs typeface="Times New Roman" panose="02020603050405020304" pitchFamily="18" charset="0"/>
                        </a:rPr>
                        <a:t>21.000</a:t>
                      </a:r>
                      <a:endParaRPr lang="en-US" sz="36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39425648"/>
                  </a:ext>
                </a:extLst>
              </a:tr>
              <a:tr h="113089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4- </a:t>
                      </a:r>
                      <a:r>
                        <a:rPr lang="en-US" sz="3600" dirty="0" err="1" smtClean="0">
                          <a:effectLst/>
                          <a:latin typeface="Times New Roman" panose="02020603050405020304" pitchFamily="18" charset="0"/>
                          <a:cs typeface="Times New Roman" panose="02020603050405020304" pitchFamily="18" charset="0"/>
                        </a:rPr>
                        <a:t>Giá</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vốn</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hàng</a:t>
                      </a:r>
                      <a:r>
                        <a:rPr lang="en-US" sz="3600" dirty="0" smtClean="0">
                          <a:effectLst/>
                          <a:latin typeface="Times New Roman" panose="02020603050405020304" pitchFamily="18" charset="0"/>
                          <a:cs typeface="Times New Roman" panose="02020603050405020304" pitchFamily="18" charset="0"/>
                        </a:rPr>
                        <a:t> </a:t>
                      </a:r>
                      <a:r>
                        <a:rPr lang="en-US" sz="3600" dirty="0" err="1" smtClean="0">
                          <a:effectLst/>
                          <a:latin typeface="Times New Roman" panose="02020603050405020304" pitchFamily="18" charset="0"/>
                          <a:cs typeface="Times New Roman" panose="02020603050405020304" pitchFamily="18" charset="0"/>
                        </a:rPr>
                        <a:t>bán</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tc>
                <a:tc>
                  <a:txBody>
                    <a:bodyPr/>
                    <a:lstStyle/>
                    <a:p>
                      <a:pPr algn="ctr"/>
                      <a:endParaRPr lang="en-US" sz="3600" dirty="0">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405.000</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600" dirty="0" smtClean="0">
                          <a:effectLst/>
                          <a:latin typeface="Times New Roman" panose="02020603050405020304" pitchFamily="18" charset="0"/>
                          <a:cs typeface="Times New Roman" panose="02020603050405020304" pitchFamily="18" charset="0"/>
                        </a:rPr>
                        <a:t>304.000</a:t>
                      </a:r>
                      <a:endParaRPr lang="en-US" sz="3600"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tc>
                <a:extLst>
                  <a:ext uri="{0D108BD9-81ED-4DB2-BD59-A6C34878D82A}">
                    <a16:rowId xmlns:a16="http://schemas.microsoft.com/office/drawing/2014/main" val="3131758541"/>
                  </a:ext>
                </a:extLst>
              </a:tr>
            </a:tbl>
          </a:graphicData>
        </a:graphic>
      </p:graphicFrame>
    </p:spTree>
    <p:extLst>
      <p:ext uri="{BB962C8B-B14F-4D97-AF65-F5344CB8AC3E}">
        <p14:creationId xmlns:p14="http://schemas.microsoft.com/office/powerpoint/2010/main" val="12592094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endParaRPr lang="en-US" sz="6000" b="1" dirty="0">
              <a:solidFill>
                <a:schemeClr val="bg1"/>
              </a:solidFill>
              <a:latin typeface="Arial" panose="020B0604020202020204" pitchFamily="34" charset="0"/>
              <a:cs typeface="Arial" panose="020B0604020202020204" pitchFamily="34" charset="0"/>
            </a:endParaRPr>
          </a:p>
        </p:txBody>
      </p:sp>
      <p:sp>
        <p:nvSpPr>
          <p:cNvPr id="2" name="Rectangle 1"/>
          <p:cNvSpPr/>
          <p:nvPr/>
        </p:nvSpPr>
        <p:spPr>
          <a:xfrm>
            <a:off x="228600" y="2142340"/>
            <a:ext cx="17449800" cy="1200329"/>
          </a:xfrm>
          <a:prstGeom prst="rect">
            <a:avLst/>
          </a:prstGeom>
        </p:spPr>
        <p:txBody>
          <a:bodyPr wrap="square">
            <a:spAutoFit/>
          </a:bodyPr>
          <a:lstStyle/>
          <a:p>
            <a:pPr algn="just">
              <a:spcAft>
                <a:spcPts val="0"/>
              </a:spcAft>
            </a:pPr>
            <a:r>
              <a:rPr lang="en-US" sz="3600" b="1" dirty="0" err="1">
                <a:latin typeface="Times New Roman" panose="02020603050405020304" pitchFamily="18" charset="0"/>
                <a:ea typeface="SimSun" panose="02010600030101010101" pitchFamily="2" charset="-122"/>
              </a:rPr>
              <a:t>Bài</a:t>
            </a:r>
            <a:r>
              <a:rPr lang="en-US" sz="3600" b="1" dirty="0">
                <a:latin typeface="Times New Roman" panose="02020603050405020304" pitchFamily="18" charset="0"/>
                <a:ea typeface="SimSun" panose="02010600030101010101" pitchFamily="2" charset="-122"/>
              </a:rPr>
              <a:t> </a:t>
            </a:r>
            <a:r>
              <a:rPr lang="en-US" sz="3600" b="1" dirty="0" err="1">
                <a:latin typeface="Times New Roman" panose="02020603050405020304" pitchFamily="18" charset="0"/>
                <a:ea typeface="SimSun" panose="02010600030101010101" pitchFamily="2" charset="-122"/>
              </a:rPr>
              <a:t>tập</a:t>
            </a:r>
            <a:r>
              <a:rPr lang="en-US" sz="3600" b="1" dirty="0">
                <a:latin typeface="Times New Roman" panose="02020603050405020304" pitchFamily="18" charset="0"/>
                <a:ea typeface="SimSun" panose="02010600030101010101" pitchFamily="2" charset="-122"/>
              </a:rPr>
              <a:t> 2</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Một</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doanh</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nghiệp</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sản</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xuất</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sản</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phẩm</a:t>
            </a:r>
            <a:r>
              <a:rPr lang="en-US" sz="3600" dirty="0">
                <a:latin typeface="Times New Roman" panose="02020603050405020304" pitchFamily="18" charset="0"/>
                <a:ea typeface="SimSun" panose="02010600030101010101" pitchFamily="2" charset="-122"/>
              </a:rPr>
              <a:t> A </a:t>
            </a:r>
            <a:r>
              <a:rPr lang="en-US" sz="3600" dirty="0" err="1">
                <a:latin typeface="Times New Roman" panose="02020603050405020304" pitchFamily="18" charset="0"/>
                <a:ea typeface="SimSun" panose="02010600030101010101" pitchFamily="2" charset="-122"/>
              </a:rPr>
              <a:t>có</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số</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liệu</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dự</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toán</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về</a:t>
            </a:r>
            <a:r>
              <a:rPr lang="en-US" sz="3600" dirty="0">
                <a:latin typeface="Times New Roman" panose="02020603050405020304" pitchFamily="18" charset="0"/>
                <a:ea typeface="SimSun" panose="02010600030101010101" pitchFamily="2" charset="-122"/>
              </a:rPr>
              <a:t> chi </a:t>
            </a:r>
            <a:r>
              <a:rPr lang="en-US" sz="3600" dirty="0" err="1">
                <a:latin typeface="Times New Roman" panose="02020603050405020304" pitchFamily="18" charset="0"/>
                <a:ea typeface="SimSun" panose="02010600030101010101" pitchFamily="2" charset="-122"/>
              </a:rPr>
              <a:t>phí</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sản</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xuất</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kinh</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doanh</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tính</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cho</a:t>
            </a:r>
            <a:r>
              <a:rPr lang="en-US" sz="3600" dirty="0">
                <a:latin typeface="Times New Roman" panose="02020603050405020304" pitchFamily="18" charset="0"/>
                <a:ea typeface="SimSun" panose="02010600030101010101" pitchFamily="2" charset="-122"/>
              </a:rPr>
              <a:t> 3 </a:t>
            </a:r>
            <a:r>
              <a:rPr lang="en-US" sz="3600" dirty="0" err="1">
                <a:latin typeface="Times New Roman" panose="02020603050405020304" pitchFamily="18" charset="0"/>
                <a:ea typeface="SimSun" panose="02010600030101010101" pitchFamily="2" charset="-122"/>
              </a:rPr>
              <a:t>mức</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độ</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hoạt</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động</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như</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sau</a:t>
            </a:r>
            <a:r>
              <a:rPr lang="en-US" sz="3600" dirty="0">
                <a:latin typeface="Times New Roman" panose="02020603050405020304" pitchFamily="18" charset="0"/>
                <a:ea typeface="SimSun" panose="02010600030101010101" pitchFamily="2" charset="-122"/>
              </a:rPr>
              <a:t>:</a:t>
            </a:r>
            <a:endParaRPr lang="en-US" sz="3600" dirty="0">
              <a:effectLst/>
              <a:latin typeface="Times New Roman" panose="02020603050405020304" pitchFamily="18" charset="0"/>
              <a:ea typeface="SimSun" panose="02010600030101010101" pitchFamily="2" charset="-122"/>
            </a:endParaRPr>
          </a:p>
        </p:txBody>
      </p:sp>
      <p:graphicFrame>
        <p:nvGraphicFramePr>
          <p:cNvPr id="5" name="Table 4"/>
          <p:cNvGraphicFramePr>
            <a:graphicFrameLocks noGrp="1"/>
          </p:cNvGraphicFramePr>
          <p:nvPr>
            <p:extLst>
              <p:ext uri="{D42A27DB-BD31-4B8C-83A1-F6EECF244321}">
                <p14:modId xmlns:p14="http://schemas.microsoft.com/office/powerpoint/2010/main" val="1728329144"/>
              </p:ext>
            </p:extLst>
          </p:nvPr>
        </p:nvGraphicFramePr>
        <p:xfrm>
          <a:off x="685799" y="3313444"/>
          <a:ext cx="16002000" cy="6706855"/>
        </p:xfrm>
        <a:graphic>
          <a:graphicData uri="http://schemas.openxmlformats.org/drawingml/2006/table">
            <a:tbl>
              <a:tblPr firstRow="1" bandRow="1">
                <a:tableStyleId>{5940675A-B579-460E-94D1-54222C63F5DA}</a:tableStyleId>
              </a:tblPr>
              <a:tblGrid>
                <a:gridCol w="4000500">
                  <a:extLst>
                    <a:ext uri="{9D8B030D-6E8A-4147-A177-3AD203B41FA5}">
                      <a16:colId xmlns:a16="http://schemas.microsoft.com/office/drawing/2014/main" val="517327787"/>
                    </a:ext>
                  </a:extLst>
                </a:gridCol>
                <a:gridCol w="4000500">
                  <a:extLst>
                    <a:ext uri="{9D8B030D-6E8A-4147-A177-3AD203B41FA5}">
                      <a16:colId xmlns:a16="http://schemas.microsoft.com/office/drawing/2014/main" val="519357404"/>
                    </a:ext>
                  </a:extLst>
                </a:gridCol>
                <a:gridCol w="4000500">
                  <a:extLst>
                    <a:ext uri="{9D8B030D-6E8A-4147-A177-3AD203B41FA5}">
                      <a16:colId xmlns:a16="http://schemas.microsoft.com/office/drawing/2014/main" val="2189572582"/>
                    </a:ext>
                  </a:extLst>
                </a:gridCol>
                <a:gridCol w="4000500">
                  <a:extLst>
                    <a:ext uri="{9D8B030D-6E8A-4147-A177-3AD203B41FA5}">
                      <a16:colId xmlns:a16="http://schemas.microsoft.com/office/drawing/2014/main" val="422855901"/>
                    </a:ext>
                  </a:extLst>
                </a:gridCol>
              </a:tblGrid>
              <a:tr h="904028">
                <a:tc>
                  <a:txBody>
                    <a:bodyPr/>
                    <a:lstStyle/>
                    <a:p>
                      <a:pPr algn="ctr"/>
                      <a:r>
                        <a:rPr lang="en-US" sz="3400" b="1" dirty="0" err="1" smtClean="0">
                          <a:latin typeface="Times New Roman" panose="02020603050405020304" pitchFamily="18" charset="0"/>
                          <a:cs typeface="Times New Roman" panose="02020603050405020304" pitchFamily="18" charset="0"/>
                        </a:rPr>
                        <a:t>Chỉ</a:t>
                      </a:r>
                      <a:r>
                        <a:rPr lang="en-US" sz="3400" b="1" baseline="0" dirty="0" smtClean="0">
                          <a:latin typeface="Times New Roman" panose="02020603050405020304" pitchFamily="18" charset="0"/>
                          <a:cs typeface="Times New Roman" panose="02020603050405020304" pitchFamily="18" charset="0"/>
                        </a:rPr>
                        <a:t> </a:t>
                      </a:r>
                      <a:r>
                        <a:rPr lang="en-US" sz="3400" b="1" baseline="0" dirty="0" err="1" smtClean="0">
                          <a:latin typeface="Times New Roman" panose="02020603050405020304" pitchFamily="18" charset="0"/>
                          <a:cs typeface="Times New Roman" panose="02020603050405020304" pitchFamily="18" charset="0"/>
                        </a:rPr>
                        <a:t>tiêu</a:t>
                      </a:r>
                      <a:endParaRPr lang="en-US" sz="3400" b="1" dirty="0">
                        <a:latin typeface="Times New Roman" panose="02020603050405020304" pitchFamily="18" charset="0"/>
                        <a:cs typeface="Times New Roman" panose="02020603050405020304" pitchFamily="18" charset="0"/>
                      </a:endParaRPr>
                    </a:p>
                  </a:txBody>
                  <a:tcPr anchor="ctr">
                    <a:solidFill>
                      <a:schemeClr val="accent3"/>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400" b="1" dirty="0" smtClean="0">
                          <a:effectLst/>
                          <a:latin typeface="Times New Roman" panose="02020603050405020304" pitchFamily="18" charset="0"/>
                          <a:cs typeface="Times New Roman" panose="02020603050405020304" pitchFamily="18" charset="0"/>
                        </a:rPr>
                        <a:t>500sp</a:t>
                      </a:r>
                      <a:endParaRPr lang="en-US" sz="3400" b="1"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solidFill>
                      <a:schemeClr val="accent3"/>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400" b="1" dirty="0" smtClean="0">
                          <a:effectLst/>
                          <a:latin typeface="Times New Roman" panose="02020603050405020304" pitchFamily="18" charset="0"/>
                          <a:cs typeface="Times New Roman" panose="02020603050405020304" pitchFamily="18" charset="0"/>
                        </a:rPr>
                        <a:t>600sp</a:t>
                      </a:r>
                      <a:endParaRPr lang="en-US" sz="3400" b="1"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solidFill>
                      <a:schemeClr val="accent3"/>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400" b="1" dirty="0" smtClean="0">
                          <a:effectLst/>
                          <a:latin typeface="Times New Roman" panose="02020603050405020304" pitchFamily="18" charset="0"/>
                          <a:cs typeface="Times New Roman" panose="02020603050405020304" pitchFamily="18" charset="0"/>
                        </a:rPr>
                        <a:t>700sp</a:t>
                      </a:r>
                      <a:endParaRPr lang="en-US" sz="3400" b="1"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solidFill>
                      <a:schemeClr val="accent3"/>
                    </a:solidFill>
                  </a:tcPr>
                </a:tc>
                <a:extLst>
                  <a:ext uri="{0D108BD9-81ED-4DB2-BD59-A6C34878D82A}">
                    <a16:rowId xmlns:a16="http://schemas.microsoft.com/office/drawing/2014/main" val="1489694256"/>
                  </a:ext>
                </a:extLst>
              </a:tr>
              <a:tr h="9040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400" dirty="0" smtClean="0">
                          <a:effectLst/>
                          <a:latin typeface="Times New Roman" panose="02020603050405020304" pitchFamily="18" charset="0"/>
                          <a:cs typeface="Times New Roman" panose="02020603050405020304" pitchFamily="18" charset="0"/>
                        </a:rPr>
                        <a:t>1- </a:t>
                      </a:r>
                      <a:r>
                        <a:rPr lang="en-US" sz="3400" dirty="0" err="1" smtClean="0">
                          <a:effectLst/>
                          <a:latin typeface="Times New Roman" panose="02020603050405020304" pitchFamily="18" charset="0"/>
                          <a:cs typeface="Times New Roman" panose="02020603050405020304" pitchFamily="18" charset="0"/>
                        </a:rPr>
                        <a:t>Tổng</a:t>
                      </a:r>
                      <a:r>
                        <a:rPr lang="en-US" sz="3400" dirty="0" smtClean="0">
                          <a:effectLst/>
                          <a:latin typeface="Times New Roman" panose="02020603050405020304" pitchFamily="18" charset="0"/>
                          <a:cs typeface="Times New Roman" panose="02020603050405020304" pitchFamily="18" charset="0"/>
                        </a:rPr>
                        <a:t> chi </a:t>
                      </a:r>
                      <a:r>
                        <a:rPr lang="en-US" sz="3400" dirty="0" err="1" smtClean="0">
                          <a:effectLst/>
                          <a:latin typeface="Times New Roman" panose="02020603050405020304" pitchFamily="18" charset="0"/>
                          <a:cs typeface="Times New Roman" panose="02020603050405020304" pitchFamily="18" charset="0"/>
                        </a:rPr>
                        <a:t>phí</a:t>
                      </a:r>
                      <a:endParaRPr lang="en-US" sz="3400"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tc>
                <a:tc>
                  <a:txBody>
                    <a:bodyPr/>
                    <a:lstStyle/>
                    <a:p>
                      <a:pPr algn="ctr"/>
                      <a:r>
                        <a:rPr lang="en-US" sz="3400" dirty="0" smtClean="0">
                          <a:latin typeface="Times New Roman" panose="02020603050405020304" pitchFamily="18" charset="0"/>
                          <a:cs typeface="Times New Roman" panose="02020603050405020304" pitchFamily="18" charset="0"/>
                        </a:rPr>
                        <a:t>67.000</a:t>
                      </a:r>
                      <a:endParaRPr lang="en-US" sz="3400" dirty="0">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400" dirty="0" smtClean="0">
                          <a:effectLst/>
                          <a:latin typeface="Times New Roman" panose="02020603050405020304" pitchFamily="18" charset="0"/>
                          <a:cs typeface="Times New Roman" panose="02020603050405020304" pitchFamily="18" charset="0"/>
                        </a:rPr>
                        <a:t>72.000</a:t>
                      </a:r>
                      <a:endParaRPr lang="en-US" sz="3400"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tc>
                <a:tc>
                  <a:txBody>
                    <a:bodyPr/>
                    <a:lstStyle/>
                    <a:p>
                      <a:pPr algn="ctr"/>
                      <a:r>
                        <a:rPr lang="en-US" sz="3400" dirty="0" smtClean="0">
                          <a:latin typeface="Times New Roman" panose="02020603050405020304" pitchFamily="18" charset="0"/>
                          <a:cs typeface="Times New Roman" panose="02020603050405020304" pitchFamily="18" charset="0"/>
                        </a:rPr>
                        <a:t>77.000</a:t>
                      </a:r>
                      <a:endParaRPr lang="en-US" sz="3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4023371693"/>
                  </a:ext>
                </a:extLst>
              </a:tr>
              <a:tr h="1282687">
                <a:tc>
                  <a:txBody>
                    <a:bodyPr/>
                    <a:lstStyle/>
                    <a:p>
                      <a:pPr algn="ctr"/>
                      <a:r>
                        <a:rPr lang="en-US" sz="3400" dirty="0" smtClean="0">
                          <a:effectLst/>
                          <a:latin typeface="Times New Roman" panose="02020603050405020304" pitchFamily="18" charset="0"/>
                          <a:cs typeface="Times New Roman" panose="02020603050405020304" pitchFamily="18" charset="0"/>
                        </a:rPr>
                        <a:t>+ </a:t>
                      </a:r>
                      <a:r>
                        <a:rPr lang="en-US" sz="3400" dirty="0" err="1" smtClean="0">
                          <a:effectLst/>
                          <a:latin typeface="Times New Roman" panose="02020603050405020304" pitchFamily="18" charset="0"/>
                          <a:cs typeface="Times New Roman" panose="02020603050405020304" pitchFamily="18" charset="0"/>
                        </a:rPr>
                        <a:t>Định</a:t>
                      </a:r>
                      <a:r>
                        <a:rPr lang="en-US" sz="3400" dirty="0" smtClean="0">
                          <a:effectLst/>
                          <a:latin typeface="Times New Roman" panose="02020603050405020304" pitchFamily="18" charset="0"/>
                          <a:cs typeface="Times New Roman" panose="02020603050405020304" pitchFamily="18" charset="0"/>
                        </a:rPr>
                        <a:t> </a:t>
                      </a:r>
                      <a:r>
                        <a:rPr lang="en-US" sz="3400" dirty="0" err="1" smtClean="0">
                          <a:effectLst/>
                          <a:latin typeface="Times New Roman" panose="02020603050405020304" pitchFamily="18" charset="0"/>
                          <a:cs typeface="Times New Roman" panose="02020603050405020304" pitchFamily="18" charset="0"/>
                        </a:rPr>
                        <a:t>phí</a:t>
                      </a:r>
                      <a:endParaRPr lang="en-US" sz="3400" dirty="0">
                        <a:latin typeface="Times New Roman" panose="02020603050405020304" pitchFamily="18" charset="0"/>
                        <a:cs typeface="Times New Roman" panose="02020603050405020304" pitchFamily="18" charset="0"/>
                      </a:endParaRPr>
                    </a:p>
                  </a:txBody>
                  <a:tcPr anchor="ctr"/>
                </a:tc>
                <a:tc>
                  <a:txBody>
                    <a:bodyPr/>
                    <a:lstStyle/>
                    <a:p>
                      <a:pPr algn="ctr"/>
                      <a:r>
                        <a:rPr lang="en-US" sz="3400" dirty="0" smtClean="0">
                          <a:latin typeface="Times New Roman" panose="02020603050405020304" pitchFamily="18" charset="0"/>
                          <a:cs typeface="Times New Roman" panose="02020603050405020304" pitchFamily="18" charset="0"/>
                        </a:rPr>
                        <a:t>42.000</a:t>
                      </a:r>
                      <a:endParaRPr lang="en-US" sz="3400" dirty="0">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400" dirty="0" smtClean="0">
                          <a:effectLst/>
                          <a:latin typeface="Times New Roman" panose="02020603050405020304" pitchFamily="18" charset="0"/>
                          <a:cs typeface="Times New Roman" panose="02020603050405020304" pitchFamily="18" charset="0"/>
                        </a:rPr>
                        <a:t>42.000</a:t>
                      </a:r>
                      <a:endParaRPr lang="en-US" sz="3400"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tc>
                <a:tc>
                  <a:txBody>
                    <a:bodyPr/>
                    <a:lstStyle/>
                    <a:p>
                      <a:pPr algn="ctr"/>
                      <a:r>
                        <a:rPr lang="en-US" sz="3400" dirty="0" smtClean="0">
                          <a:latin typeface="Times New Roman" panose="02020603050405020304" pitchFamily="18" charset="0"/>
                          <a:cs typeface="Times New Roman" panose="02020603050405020304" pitchFamily="18" charset="0"/>
                        </a:rPr>
                        <a:t>42.000</a:t>
                      </a:r>
                      <a:endParaRPr lang="en-US" sz="3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629480731"/>
                  </a:ext>
                </a:extLst>
              </a:tr>
              <a:tr h="904028">
                <a:tc>
                  <a:txBody>
                    <a:bodyPr/>
                    <a:lstStyle/>
                    <a:p>
                      <a:pPr algn="ctr"/>
                      <a:r>
                        <a:rPr lang="en-US" sz="3400" dirty="0" smtClean="0">
                          <a:effectLst/>
                          <a:latin typeface="Times New Roman" panose="02020603050405020304" pitchFamily="18" charset="0"/>
                          <a:cs typeface="Times New Roman" panose="02020603050405020304" pitchFamily="18" charset="0"/>
                        </a:rPr>
                        <a:t>+ </a:t>
                      </a:r>
                      <a:r>
                        <a:rPr lang="en-US" sz="3400" dirty="0" err="1" smtClean="0">
                          <a:effectLst/>
                          <a:latin typeface="Times New Roman" panose="02020603050405020304" pitchFamily="18" charset="0"/>
                          <a:cs typeface="Times New Roman" panose="02020603050405020304" pitchFamily="18" charset="0"/>
                        </a:rPr>
                        <a:t>Biến</a:t>
                      </a:r>
                      <a:r>
                        <a:rPr lang="en-US" sz="3400" dirty="0" smtClean="0">
                          <a:effectLst/>
                          <a:latin typeface="Times New Roman" panose="02020603050405020304" pitchFamily="18" charset="0"/>
                          <a:cs typeface="Times New Roman" panose="02020603050405020304" pitchFamily="18" charset="0"/>
                        </a:rPr>
                        <a:t> </a:t>
                      </a:r>
                      <a:r>
                        <a:rPr lang="en-US" sz="3400" dirty="0" err="1" smtClean="0">
                          <a:effectLst/>
                          <a:latin typeface="Times New Roman" panose="02020603050405020304" pitchFamily="18" charset="0"/>
                          <a:cs typeface="Times New Roman" panose="02020603050405020304" pitchFamily="18" charset="0"/>
                        </a:rPr>
                        <a:t>phí</a:t>
                      </a:r>
                      <a:endParaRPr lang="en-US" sz="3400" dirty="0">
                        <a:latin typeface="Times New Roman" panose="02020603050405020304" pitchFamily="18" charset="0"/>
                        <a:cs typeface="Times New Roman" panose="02020603050405020304" pitchFamily="18" charset="0"/>
                      </a:endParaRPr>
                    </a:p>
                  </a:txBody>
                  <a:tcPr anchor="ctr"/>
                </a:tc>
                <a:tc>
                  <a:txBody>
                    <a:bodyPr/>
                    <a:lstStyle/>
                    <a:p>
                      <a:pPr algn="ctr"/>
                      <a:r>
                        <a:rPr lang="en-US" sz="3400" dirty="0" smtClean="0">
                          <a:latin typeface="Times New Roman" panose="02020603050405020304" pitchFamily="18" charset="0"/>
                          <a:cs typeface="Times New Roman" panose="02020603050405020304" pitchFamily="18" charset="0"/>
                        </a:rPr>
                        <a:t>25.000</a:t>
                      </a:r>
                      <a:endParaRPr lang="en-US" sz="3400" dirty="0">
                        <a:latin typeface="Times New Roman" panose="02020603050405020304" pitchFamily="18" charset="0"/>
                        <a:cs typeface="Times New Roman" panose="02020603050405020304" pitchFamily="18" charset="0"/>
                      </a:endParaRPr>
                    </a:p>
                  </a:txBody>
                  <a:tcPr anchor="ctr"/>
                </a:tc>
                <a:tc>
                  <a:txBody>
                    <a:bodyPr/>
                    <a:lstStyle/>
                    <a:p>
                      <a:pPr algn="ctr">
                        <a:spcAft>
                          <a:spcPts val="0"/>
                        </a:spcAft>
                      </a:pPr>
                      <a:r>
                        <a:rPr lang="en-US" sz="3400" dirty="0" smtClean="0">
                          <a:effectLst/>
                          <a:latin typeface="Times New Roman" panose="02020603050405020304" pitchFamily="18" charset="0"/>
                          <a:cs typeface="Times New Roman" panose="02020603050405020304" pitchFamily="18" charset="0"/>
                        </a:rPr>
                        <a:t>30.000</a:t>
                      </a:r>
                      <a:endParaRPr lang="en-US" sz="3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tc>
                <a:tc>
                  <a:txBody>
                    <a:bodyPr/>
                    <a:lstStyle/>
                    <a:p>
                      <a:pPr algn="ctr"/>
                      <a:r>
                        <a:rPr lang="en-US" sz="3400" dirty="0" smtClean="0">
                          <a:latin typeface="Times New Roman" panose="02020603050405020304" pitchFamily="18" charset="0"/>
                          <a:cs typeface="Times New Roman" panose="02020603050405020304" pitchFamily="18" charset="0"/>
                        </a:rPr>
                        <a:t>35.000</a:t>
                      </a:r>
                      <a:endParaRPr lang="en-US" sz="3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039930389"/>
                  </a:ext>
                </a:extLst>
              </a:tr>
              <a:tr h="9040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3400" dirty="0" smtClean="0">
                          <a:effectLst/>
                          <a:latin typeface="Times New Roman" panose="02020603050405020304" pitchFamily="18" charset="0"/>
                          <a:cs typeface="Times New Roman" panose="02020603050405020304" pitchFamily="18" charset="0"/>
                        </a:rPr>
                        <a:t>2- Chi </a:t>
                      </a:r>
                      <a:r>
                        <a:rPr lang="en-US" sz="3400" dirty="0" err="1" smtClean="0">
                          <a:effectLst/>
                          <a:latin typeface="Times New Roman" panose="02020603050405020304" pitchFamily="18" charset="0"/>
                          <a:cs typeface="Times New Roman" panose="02020603050405020304" pitchFamily="18" charset="0"/>
                        </a:rPr>
                        <a:t>phí</a:t>
                      </a:r>
                      <a:r>
                        <a:rPr lang="en-US" sz="3400" dirty="0" smtClean="0">
                          <a:effectLst/>
                          <a:latin typeface="Times New Roman" panose="02020603050405020304" pitchFamily="18" charset="0"/>
                          <a:cs typeface="Times New Roman" panose="02020603050405020304" pitchFamily="18" charset="0"/>
                        </a:rPr>
                        <a:t> </a:t>
                      </a:r>
                      <a:r>
                        <a:rPr lang="en-US" sz="3400" dirty="0" err="1" smtClean="0">
                          <a:effectLst/>
                          <a:latin typeface="Times New Roman" panose="02020603050405020304" pitchFamily="18" charset="0"/>
                          <a:cs typeface="Times New Roman" panose="02020603050405020304" pitchFamily="18" charset="0"/>
                        </a:rPr>
                        <a:t>bình</a:t>
                      </a:r>
                      <a:r>
                        <a:rPr lang="en-US" sz="3400" dirty="0" smtClean="0">
                          <a:effectLst/>
                          <a:latin typeface="Times New Roman" panose="02020603050405020304" pitchFamily="18" charset="0"/>
                          <a:cs typeface="Times New Roman" panose="02020603050405020304" pitchFamily="18" charset="0"/>
                        </a:rPr>
                        <a:t> </a:t>
                      </a:r>
                      <a:r>
                        <a:rPr lang="en-US" sz="3400" dirty="0" err="1" smtClean="0">
                          <a:effectLst/>
                          <a:latin typeface="Times New Roman" panose="02020603050405020304" pitchFamily="18" charset="0"/>
                          <a:cs typeface="Times New Roman" panose="02020603050405020304" pitchFamily="18" charset="0"/>
                        </a:rPr>
                        <a:t>quân</a:t>
                      </a:r>
                      <a:endParaRPr lang="en-US" sz="3400"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tc>
                <a:tc>
                  <a:txBody>
                    <a:bodyPr/>
                    <a:lstStyle/>
                    <a:p>
                      <a:pPr algn="ctr"/>
                      <a:r>
                        <a:rPr lang="en-US" sz="3400" dirty="0" smtClean="0">
                          <a:latin typeface="Times New Roman" panose="02020603050405020304" pitchFamily="18" charset="0"/>
                          <a:cs typeface="Times New Roman" panose="02020603050405020304" pitchFamily="18" charset="0"/>
                        </a:rPr>
                        <a:t>134</a:t>
                      </a:r>
                      <a:endParaRPr lang="en-US" sz="3400" dirty="0">
                        <a:latin typeface="Times New Roman" panose="02020603050405020304" pitchFamily="18" charset="0"/>
                        <a:cs typeface="Times New Roman" panose="02020603050405020304" pitchFamily="18" charset="0"/>
                      </a:endParaRPr>
                    </a:p>
                  </a:txBody>
                  <a:tcPr anchor="ctr"/>
                </a:tc>
                <a:tc>
                  <a:txBody>
                    <a:bodyPr/>
                    <a:lstStyle/>
                    <a:p>
                      <a:pPr algn="ctr"/>
                      <a:r>
                        <a:rPr lang="en-US" sz="3400" dirty="0" smtClean="0">
                          <a:latin typeface="Times New Roman" panose="02020603050405020304" pitchFamily="18" charset="0"/>
                          <a:cs typeface="Times New Roman" panose="02020603050405020304" pitchFamily="18" charset="0"/>
                        </a:rPr>
                        <a:t>120</a:t>
                      </a:r>
                      <a:endParaRPr lang="en-US" sz="3400" dirty="0">
                        <a:latin typeface="Times New Roman" panose="02020603050405020304" pitchFamily="18" charset="0"/>
                        <a:cs typeface="Times New Roman" panose="02020603050405020304" pitchFamily="18" charset="0"/>
                      </a:endParaRPr>
                    </a:p>
                  </a:txBody>
                  <a:tcPr anchor="ctr"/>
                </a:tc>
                <a:tc>
                  <a:txBody>
                    <a:bodyPr/>
                    <a:lstStyle/>
                    <a:p>
                      <a:pPr algn="ctr"/>
                      <a:r>
                        <a:rPr lang="en-US" sz="3400" dirty="0" smtClean="0">
                          <a:latin typeface="Times New Roman" panose="02020603050405020304" pitchFamily="18" charset="0"/>
                          <a:cs typeface="Times New Roman" panose="02020603050405020304" pitchFamily="18" charset="0"/>
                        </a:rPr>
                        <a:t>110</a:t>
                      </a:r>
                      <a:endParaRPr lang="en-US" sz="3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952881654"/>
                  </a:ext>
                </a:extLst>
              </a:tr>
              <a:tr h="904028">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400" dirty="0" smtClean="0">
                          <a:effectLst/>
                          <a:latin typeface="Times New Roman" panose="02020603050405020304" pitchFamily="18" charset="0"/>
                          <a:cs typeface="Times New Roman" panose="02020603050405020304" pitchFamily="18" charset="0"/>
                        </a:rPr>
                        <a:t>+ </a:t>
                      </a:r>
                      <a:r>
                        <a:rPr lang="en-US" sz="3400" dirty="0" err="1" smtClean="0">
                          <a:effectLst/>
                          <a:latin typeface="Times New Roman" panose="02020603050405020304" pitchFamily="18" charset="0"/>
                          <a:cs typeface="Times New Roman" panose="02020603050405020304" pitchFamily="18" charset="0"/>
                        </a:rPr>
                        <a:t>Định</a:t>
                      </a:r>
                      <a:r>
                        <a:rPr lang="en-US" sz="3400" dirty="0" smtClean="0">
                          <a:effectLst/>
                          <a:latin typeface="Times New Roman" panose="02020603050405020304" pitchFamily="18" charset="0"/>
                          <a:cs typeface="Times New Roman" panose="02020603050405020304" pitchFamily="18" charset="0"/>
                        </a:rPr>
                        <a:t> </a:t>
                      </a:r>
                      <a:r>
                        <a:rPr lang="en-US" sz="3400" dirty="0" err="1" smtClean="0">
                          <a:effectLst/>
                          <a:latin typeface="Times New Roman" panose="02020603050405020304" pitchFamily="18" charset="0"/>
                          <a:cs typeface="Times New Roman" panose="02020603050405020304" pitchFamily="18" charset="0"/>
                        </a:rPr>
                        <a:t>phí</a:t>
                      </a:r>
                      <a:endParaRPr lang="en-US" sz="3400" dirty="0" smtClean="0">
                        <a:effectLst/>
                        <a:latin typeface="Times New Roman" panose="02020603050405020304" pitchFamily="18" charset="0"/>
                        <a:ea typeface="SimSun" panose="02010600030101010101" pitchFamily="2" charset="-122"/>
                        <a:cs typeface="Times New Roman" panose="02020603050405020304" pitchFamily="18" charset="0"/>
                      </a:endParaRPr>
                    </a:p>
                  </a:txBody>
                  <a:tcPr anchor="ctr"/>
                </a:tc>
                <a:tc>
                  <a:txBody>
                    <a:bodyPr/>
                    <a:lstStyle/>
                    <a:p>
                      <a:pPr algn="ctr"/>
                      <a:r>
                        <a:rPr lang="en-US" sz="3400" dirty="0" smtClean="0">
                          <a:latin typeface="Times New Roman" panose="02020603050405020304" pitchFamily="18" charset="0"/>
                          <a:cs typeface="Times New Roman" panose="02020603050405020304" pitchFamily="18" charset="0"/>
                        </a:rPr>
                        <a:t>84</a:t>
                      </a:r>
                      <a:endParaRPr lang="en-US" sz="3400" dirty="0">
                        <a:latin typeface="Times New Roman" panose="02020603050405020304" pitchFamily="18" charset="0"/>
                        <a:cs typeface="Times New Roman" panose="02020603050405020304" pitchFamily="18" charset="0"/>
                      </a:endParaRPr>
                    </a:p>
                  </a:txBody>
                  <a:tcPr anchor="ctr"/>
                </a:tc>
                <a:tc>
                  <a:txBody>
                    <a:bodyPr/>
                    <a:lstStyle/>
                    <a:p>
                      <a:pPr algn="ctr"/>
                      <a:r>
                        <a:rPr lang="en-US" sz="3400" dirty="0" smtClean="0">
                          <a:latin typeface="Times New Roman" panose="02020603050405020304" pitchFamily="18" charset="0"/>
                          <a:cs typeface="Times New Roman" panose="02020603050405020304" pitchFamily="18" charset="0"/>
                        </a:rPr>
                        <a:t>70</a:t>
                      </a:r>
                      <a:endParaRPr lang="en-US" sz="3400" dirty="0">
                        <a:latin typeface="Times New Roman" panose="02020603050405020304" pitchFamily="18" charset="0"/>
                        <a:cs typeface="Times New Roman" panose="02020603050405020304" pitchFamily="18" charset="0"/>
                      </a:endParaRPr>
                    </a:p>
                  </a:txBody>
                  <a:tcPr anchor="ctr"/>
                </a:tc>
                <a:tc>
                  <a:txBody>
                    <a:bodyPr/>
                    <a:lstStyle/>
                    <a:p>
                      <a:pPr algn="ctr"/>
                      <a:r>
                        <a:rPr lang="en-US" sz="3400" dirty="0" smtClean="0">
                          <a:latin typeface="Times New Roman" panose="02020603050405020304" pitchFamily="18" charset="0"/>
                          <a:cs typeface="Times New Roman" panose="02020603050405020304" pitchFamily="18" charset="0"/>
                        </a:rPr>
                        <a:t>60</a:t>
                      </a:r>
                      <a:endParaRPr lang="en-US" sz="3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067998909"/>
                  </a:ext>
                </a:extLst>
              </a:tr>
              <a:tr h="904028">
                <a:tc>
                  <a:txBody>
                    <a:bodyPr/>
                    <a:lstStyle/>
                    <a:p>
                      <a:pPr algn="ctr"/>
                      <a:r>
                        <a:rPr lang="en-US" sz="3400" dirty="0" smtClean="0">
                          <a:effectLst/>
                          <a:latin typeface="Times New Roman" panose="02020603050405020304" pitchFamily="18" charset="0"/>
                          <a:cs typeface="Times New Roman" panose="02020603050405020304" pitchFamily="18" charset="0"/>
                        </a:rPr>
                        <a:t> + </a:t>
                      </a:r>
                      <a:r>
                        <a:rPr lang="en-US" sz="3400" dirty="0" err="1" smtClean="0">
                          <a:effectLst/>
                          <a:latin typeface="Times New Roman" panose="02020603050405020304" pitchFamily="18" charset="0"/>
                          <a:cs typeface="Times New Roman" panose="02020603050405020304" pitchFamily="18" charset="0"/>
                        </a:rPr>
                        <a:t>Biến</a:t>
                      </a:r>
                      <a:r>
                        <a:rPr lang="en-US" sz="3400" dirty="0" smtClean="0">
                          <a:effectLst/>
                          <a:latin typeface="Times New Roman" panose="02020603050405020304" pitchFamily="18" charset="0"/>
                          <a:cs typeface="Times New Roman" panose="02020603050405020304" pitchFamily="18" charset="0"/>
                        </a:rPr>
                        <a:t> </a:t>
                      </a:r>
                      <a:r>
                        <a:rPr lang="en-US" sz="3400" dirty="0" err="1" smtClean="0">
                          <a:effectLst/>
                          <a:latin typeface="Times New Roman" panose="02020603050405020304" pitchFamily="18" charset="0"/>
                          <a:cs typeface="Times New Roman" panose="02020603050405020304" pitchFamily="18" charset="0"/>
                        </a:rPr>
                        <a:t>phí</a:t>
                      </a:r>
                      <a:endParaRPr lang="en-US" sz="3400" dirty="0">
                        <a:latin typeface="Times New Roman" panose="02020603050405020304" pitchFamily="18" charset="0"/>
                        <a:cs typeface="Times New Roman" panose="02020603050405020304" pitchFamily="18" charset="0"/>
                      </a:endParaRPr>
                    </a:p>
                  </a:txBody>
                  <a:tcPr anchor="ctr"/>
                </a:tc>
                <a:tc>
                  <a:txBody>
                    <a:bodyPr/>
                    <a:lstStyle/>
                    <a:p>
                      <a:pPr algn="ctr"/>
                      <a:r>
                        <a:rPr lang="en-US" sz="3400" dirty="0" smtClean="0">
                          <a:latin typeface="Times New Roman" panose="02020603050405020304" pitchFamily="18" charset="0"/>
                          <a:cs typeface="Times New Roman" panose="02020603050405020304" pitchFamily="18" charset="0"/>
                        </a:rPr>
                        <a:t>50</a:t>
                      </a:r>
                      <a:endParaRPr lang="en-US" sz="3400" dirty="0">
                        <a:latin typeface="Times New Roman" panose="02020603050405020304" pitchFamily="18" charset="0"/>
                        <a:cs typeface="Times New Roman" panose="02020603050405020304" pitchFamily="18" charset="0"/>
                      </a:endParaRPr>
                    </a:p>
                  </a:txBody>
                  <a:tcPr anchor="ctr"/>
                </a:tc>
                <a:tc>
                  <a:txBody>
                    <a:bodyPr/>
                    <a:lstStyle/>
                    <a:p>
                      <a:pPr algn="ctr"/>
                      <a:r>
                        <a:rPr lang="en-US" sz="3400" dirty="0" smtClean="0">
                          <a:latin typeface="Times New Roman" panose="02020603050405020304" pitchFamily="18" charset="0"/>
                          <a:cs typeface="Times New Roman" panose="02020603050405020304" pitchFamily="18" charset="0"/>
                        </a:rPr>
                        <a:t>50</a:t>
                      </a:r>
                      <a:endParaRPr lang="en-US" sz="3400" dirty="0">
                        <a:latin typeface="Times New Roman" panose="02020603050405020304" pitchFamily="18" charset="0"/>
                        <a:cs typeface="Times New Roman" panose="02020603050405020304" pitchFamily="18" charset="0"/>
                      </a:endParaRPr>
                    </a:p>
                  </a:txBody>
                  <a:tcPr anchor="ctr"/>
                </a:tc>
                <a:tc>
                  <a:txBody>
                    <a:bodyPr/>
                    <a:lstStyle/>
                    <a:p>
                      <a:pPr algn="ctr"/>
                      <a:r>
                        <a:rPr lang="en-US" sz="3400" dirty="0" smtClean="0">
                          <a:latin typeface="Times New Roman" panose="02020603050405020304" pitchFamily="18" charset="0"/>
                          <a:cs typeface="Times New Roman" panose="02020603050405020304" pitchFamily="18" charset="0"/>
                        </a:rPr>
                        <a:t>50</a:t>
                      </a:r>
                      <a:endParaRPr lang="en-US" sz="3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939138508"/>
                  </a:ext>
                </a:extLst>
              </a:tr>
            </a:tbl>
          </a:graphicData>
        </a:graphic>
      </p:graphicFrame>
      <p:sp>
        <p:nvSpPr>
          <p:cNvPr id="6" name="Rectangle 5"/>
          <p:cNvSpPr/>
          <p:nvPr/>
        </p:nvSpPr>
        <p:spPr>
          <a:xfrm>
            <a:off x="0" y="407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6000" b="1" dirty="0" err="1" smtClean="0">
                <a:solidFill>
                  <a:schemeClr val="bg1"/>
                </a:solidFill>
                <a:latin typeface="Arial" panose="020B0604020202020204" pitchFamily="34" charset="0"/>
                <a:cs typeface="Arial" panose="020B0604020202020204" pitchFamily="34" charset="0"/>
              </a:rPr>
              <a:t>Bài</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tập</a:t>
            </a:r>
            <a:r>
              <a:rPr lang="en-US" sz="6000" b="1" dirty="0" smtClean="0">
                <a:solidFill>
                  <a:schemeClr val="bg1"/>
                </a:solidFill>
                <a:latin typeface="Arial" panose="020B0604020202020204" pitchFamily="34" charset="0"/>
                <a:cs typeface="Arial" panose="020B0604020202020204" pitchFamily="34" charset="0"/>
              </a:rPr>
              <a:t> chi </a:t>
            </a:r>
            <a:r>
              <a:rPr lang="en-US" sz="6000" b="1" dirty="0" err="1" smtClean="0">
                <a:solidFill>
                  <a:schemeClr val="bg1"/>
                </a:solidFill>
                <a:latin typeface="Arial" panose="020B0604020202020204" pitchFamily="34" charset="0"/>
                <a:cs typeface="Arial" panose="020B0604020202020204" pitchFamily="34" charset="0"/>
              </a:rPr>
              <a:t>phí</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và</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phân</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lọai</a:t>
            </a:r>
            <a:r>
              <a:rPr lang="en-US" sz="6000" b="1" dirty="0" smtClean="0">
                <a:solidFill>
                  <a:schemeClr val="bg1"/>
                </a:solidFill>
                <a:latin typeface="Arial" panose="020B0604020202020204" pitchFamily="34" charset="0"/>
                <a:cs typeface="Arial" panose="020B0604020202020204" pitchFamily="34" charset="0"/>
              </a:rPr>
              <a:t> chi </a:t>
            </a:r>
            <a:r>
              <a:rPr lang="en-US" sz="6000" b="1" dirty="0" err="1" smtClean="0">
                <a:solidFill>
                  <a:schemeClr val="bg1"/>
                </a:solidFill>
                <a:latin typeface="Arial" panose="020B0604020202020204" pitchFamily="34" charset="0"/>
                <a:cs typeface="Arial" panose="020B0604020202020204" pitchFamily="34" charset="0"/>
              </a:rPr>
              <a:t>phí</a:t>
            </a:r>
            <a:endParaRPr lang="en-US" sz="60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646544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endParaRPr lang="en-US" sz="6000" b="1" dirty="0">
              <a:solidFill>
                <a:schemeClr val="bg1"/>
              </a:solidFill>
              <a:latin typeface="Arial" panose="020B0604020202020204" pitchFamily="34" charset="0"/>
              <a:cs typeface="Arial" panose="020B0604020202020204" pitchFamily="34" charset="0"/>
            </a:endParaRPr>
          </a:p>
        </p:txBody>
      </p:sp>
      <p:sp>
        <p:nvSpPr>
          <p:cNvPr id="2" name="Rectangle 1"/>
          <p:cNvSpPr/>
          <p:nvPr/>
        </p:nvSpPr>
        <p:spPr>
          <a:xfrm>
            <a:off x="533400" y="1790700"/>
            <a:ext cx="16535400" cy="1692771"/>
          </a:xfrm>
          <a:prstGeom prst="rect">
            <a:avLst/>
          </a:prstGeom>
        </p:spPr>
        <p:txBody>
          <a:bodyPr wrap="square">
            <a:spAutoFit/>
          </a:bodyPr>
          <a:lstStyle/>
          <a:p>
            <a:pPr>
              <a:spcAft>
                <a:spcPts val="0"/>
              </a:spcAft>
            </a:pPr>
            <a:r>
              <a:rPr lang="en-US" sz="3600" b="1" dirty="0" err="1">
                <a:latin typeface="Times New Roman" panose="02020603050405020304" pitchFamily="18" charset="0"/>
                <a:ea typeface="SimSun" panose="02010600030101010101" pitchFamily="2" charset="-122"/>
              </a:rPr>
              <a:t>Bài</a:t>
            </a:r>
            <a:r>
              <a:rPr lang="en-US" sz="3600" b="1" dirty="0">
                <a:latin typeface="Times New Roman" panose="02020603050405020304" pitchFamily="18" charset="0"/>
                <a:ea typeface="SimSun" panose="02010600030101010101" pitchFamily="2" charset="-122"/>
              </a:rPr>
              <a:t> </a:t>
            </a:r>
            <a:r>
              <a:rPr lang="en-US" sz="3600" b="1" dirty="0" err="1">
                <a:latin typeface="Times New Roman" panose="02020603050405020304" pitchFamily="18" charset="0"/>
                <a:ea typeface="SimSun" panose="02010600030101010101" pitchFamily="2" charset="-122"/>
              </a:rPr>
              <a:t>tập</a:t>
            </a:r>
            <a:r>
              <a:rPr lang="en-US" sz="3600" b="1" dirty="0">
                <a:latin typeface="Times New Roman" panose="02020603050405020304" pitchFamily="18" charset="0"/>
                <a:ea typeface="SimSun" panose="02010600030101010101" pitchFamily="2" charset="-122"/>
              </a:rPr>
              <a:t> 4</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Một</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xí</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nghiệp</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sản</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xuất</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rượu</a:t>
            </a:r>
            <a:r>
              <a:rPr lang="en-US" sz="3600" dirty="0">
                <a:latin typeface="Times New Roman" panose="02020603050405020304" pitchFamily="18" charset="0"/>
                <a:ea typeface="SimSun" panose="02010600030101010101" pitchFamily="2" charset="-122"/>
              </a:rPr>
              <a:t> chai </a:t>
            </a:r>
            <a:r>
              <a:rPr lang="en-US" sz="3600" dirty="0" err="1">
                <a:latin typeface="Times New Roman" panose="02020603050405020304" pitchFamily="18" charset="0"/>
                <a:ea typeface="SimSun" panose="02010600030101010101" pitchFamily="2" charset="-122"/>
              </a:rPr>
              <a:t>có</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tài</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liệu</a:t>
            </a:r>
            <a:r>
              <a:rPr lang="en-US" sz="3600" dirty="0">
                <a:latin typeface="Times New Roman" panose="02020603050405020304" pitchFamily="18" charset="0"/>
                <a:ea typeface="SimSun" panose="02010600030101010101" pitchFamily="2" charset="-122"/>
              </a:rPr>
              <a:t> </a:t>
            </a:r>
            <a:r>
              <a:rPr lang="en-US" sz="3600" dirty="0" err="1">
                <a:latin typeface="Times New Roman" panose="02020603050405020304" pitchFamily="18" charset="0"/>
                <a:ea typeface="SimSun" panose="02010600030101010101" pitchFamily="2" charset="-122"/>
              </a:rPr>
              <a:t>sau</a:t>
            </a:r>
            <a:r>
              <a:rPr lang="en-US" sz="3600" dirty="0">
                <a:latin typeface="Times New Roman" panose="02020603050405020304" pitchFamily="18" charset="0"/>
                <a:ea typeface="SimSun" panose="02010600030101010101" pitchFamily="2" charset="-122"/>
              </a:rPr>
              <a:t>:</a:t>
            </a:r>
          </a:p>
          <a:p>
            <a:pPr algn="just">
              <a:spcAft>
                <a:spcPts val="0"/>
              </a:spcAft>
            </a:pPr>
            <a:r>
              <a:rPr lang="en-US" sz="3600" b="1" dirty="0">
                <a:latin typeface="Times New Roman" panose="02020603050405020304" pitchFamily="18" charset="0"/>
                <a:ea typeface="SimSun" panose="02010600030101010101" pitchFamily="2" charset="-122"/>
              </a:rPr>
              <a:t>a) Chi </a:t>
            </a:r>
            <a:r>
              <a:rPr lang="en-US" sz="3600" b="1" dirty="0" err="1">
                <a:latin typeface="Times New Roman" panose="02020603050405020304" pitchFamily="18" charset="0"/>
                <a:ea typeface="SimSun" panose="02010600030101010101" pitchFamily="2" charset="-122"/>
              </a:rPr>
              <a:t>phí</a:t>
            </a:r>
            <a:r>
              <a:rPr lang="en-US" sz="3600" b="1" dirty="0">
                <a:latin typeface="Times New Roman" panose="02020603050405020304" pitchFamily="18" charset="0"/>
                <a:ea typeface="SimSun" panose="02010600030101010101" pitchFamily="2" charset="-122"/>
              </a:rPr>
              <a:t> </a:t>
            </a:r>
            <a:r>
              <a:rPr lang="en-US" sz="3600" b="1" dirty="0" err="1">
                <a:latin typeface="Times New Roman" panose="02020603050405020304" pitchFamily="18" charset="0"/>
                <a:ea typeface="SimSun" panose="02010600030101010101" pitchFamily="2" charset="-122"/>
              </a:rPr>
              <a:t>bình</a:t>
            </a:r>
            <a:r>
              <a:rPr lang="en-US" sz="3600" b="1" dirty="0">
                <a:latin typeface="Times New Roman" panose="02020603050405020304" pitchFamily="18" charset="0"/>
                <a:ea typeface="SimSun" panose="02010600030101010101" pitchFamily="2" charset="-122"/>
              </a:rPr>
              <a:t> </a:t>
            </a:r>
            <a:r>
              <a:rPr lang="en-US" sz="3600" b="1" dirty="0" err="1">
                <a:latin typeface="Times New Roman" panose="02020603050405020304" pitchFamily="18" charset="0"/>
                <a:ea typeface="SimSun" panose="02010600030101010101" pitchFamily="2" charset="-122"/>
              </a:rPr>
              <a:t>quân</a:t>
            </a:r>
            <a:endParaRPr lang="en-US" sz="3600" b="1" dirty="0">
              <a:latin typeface="Times New Roman" panose="02020603050405020304" pitchFamily="18" charset="0"/>
              <a:ea typeface="SimSun" panose="02010600030101010101" pitchFamily="2" charset="-122"/>
            </a:endParaRPr>
          </a:p>
          <a:p>
            <a:pPr algn="r">
              <a:spcAft>
                <a:spcPts val="0"/>
              </a:spcAft>
            </a:pPr>
            <a:r>
              <a:rPr lang="en-US" sz="3200" dirty="0" err="1">
                <a:latin typeface="Times New Roman" panose="02020603050405020304" pitchFamily="18" charset="0"/>
                <a:ea typeface="SimSun" panose="02010600030101010101" pitchFamily="2" charset="-122"/>
              </a:rPr>
              <a:t>Đơn</a:t>
            </a:r>
            <a:r>
              <a:rPr lang="en-US" sz="3200" dirty="0">
                <a:latin typeface="Times New Roman" panose="02020603050405020304" pitchFamily="18" charset="0"/>
                <a:ea typeface="SimSun" panose="02010600030101010101" pitchFamily="2" charset="-122"/>
              </a:rPr>
              <a:t> </a:t>
            </a:r>
            <a:r>
              <a:rPr lang="en-US" sz="3200" dirty="0" err="1">
                <a:latin typeface="Times New Roman" panose="02020603050405020304" pitchFamily="18" charset="0"/>
                <a:ea typeface="SimSun" panose="02010600030101010101" pitchFamily="2" charset="-122"/>
              </a:rPr>
              <a:t>vị</a:t>
            </a:r>
            <a:r>
              <a:rPr lang="en-US" sz="3200" dirty="0">
                <a:latin typeface="Times New Roman" panose="02020603050405020304" pitchFamily="18" charset="0"/>
                <a:ea typeface="SimSun" panose="02010600030101010101" pitchFamily="2" charset="-122"/>
              </a:rPr>
              <a:t> </a:t>
            </a:r>
            <a:r>
              <a:rPr lang="en-US" sz="3200" dirty="0" err="1">
                <a:latin typeface="Times New Roman" panose="02020603050405020304" pitchFamily="18" charset="0"/>
                <a:ea typeface="SimSun" panose="02010600030101010101" pitchFamily="2" charset="-122"/>
              </a:rPr>
              <a:t>tính</a:t>
            </a:r>
            <a:r>
              <a:rPr lang="en-US" sz="3200" dirty="0">
                <a:latin typeface="Times New Roman" panose="02020603050405020304" pitchFamily="18" charset="0"/>
                <a:ea typeface="SimSun" panose="02010600030101010101" pitchFamily="2" charset="-122"/>
              </a:rPr>
              <a:t>: </a:t>
            </a:r>
            <a:r>
              <a:rPr lang="en-US" sz="3200" dirty="0" err="1">
                <a:latin typeface="Times New Roman" panose="02020603050405020304" pitchFamily="18" charset="0"/>
                <a:ea typeface="SimSun" panose="02010600030101010101" pitchFamily="2" charset="-122"/>
              </a:rPr>
              <a:t>Đồng</a:t>
            </a:r>
            <a:endParaRPr lang="en-US" sz="3200" dirty="0">
              <a:effectLst/>
              <a:latin typeface="Times New Roman" panose="02020603050405020304" pitchFamily="18" charset="0"/>
              <a:ea typeface="SimSun" panose="02010600030101010101" pitchFamily="2" charset="-122"/>
            </a:endParaRPr>
          </a:p>
        </p:txBody>
      </p:sp>
      <p:graphicFrame>
        <p:nvGraphicFramePr>
          <p:cNvPr id="5" name="Table 4"/>
          <p:cNvGraphicFramePr>
            <a:graphicFrameLocks noGrp="1"/>
          </p:cNvGraphicFramePr>
          <p:nvPr>
            <p:extLst>
              <p:ext uri="{D42A27DB-BD31-4B8C-83A1-F6EECF244321}">
                <p14:modId xmlns:p14="http://schemas.microsoft.com/office/powerpoint/2010/main" val="947833647"/>
              </p:ext>
            </p:extLst>
          </p:nvPr>
        </p:nvGraphicFramePr>
        <p:xfrm>
          <a:off x="800100" y="3771900"/>
          <a:ext cx="16725900" cy="6172201"/>
        </p:xfrm>
        <a:graphic>
          <a:graphicData uri="http://schemas.openxmlformats.org/drawingml/2006/table">
            <a:tbl>
              <a:tblPr firstRow="1" bandRow="1">
                <a:tableStyleId>{5940675A-B579-460E-94D1-54222C63F5DA}</a:tableStyleId>
              </a:tblPr>
              <a:tblGrid>
                <a:gridCol w="6292125">
                  <a:extLst>
                    <a:ext uri="{9D8B030D-6E8A-4147-A177-3AD203B41FA5}">
                      <a16:colId xmlns:a16="http://schemas.microsoft.com/office/drawing/2014/main" val="517327787"/>
                    </a:ext>
                  </a:extLst>
                </a:gridCol>
                <a:gridCol w="2070825">
                  <a:extLst>
                    <a:ext uri="{9D8B030D-6E8A-4147-A177-3AD203B41FA5}">
                      <a16:colId xmlns:a16="http://schemas.microsoft.com/office/drawing/2014/main" val="519357404"/>
                    </a:ext>
                  </a:extLst>
                </a:gridCol>
                <a:gridCol w="4181475">
                  <a:extLst>
                    <a:ext uri="{9D8B030D-6E8A-4147-A177-3AD203B41FA5}">
                      <a16:colId xmlns:a16="http://schemas.microsoft.com/office/drawing/2014/main" val="2189572582"/>
                    </a:ext>
                  </a:extLst>
                </a:gridCol>
                <a:gridCol w="4181475">
                  <a:extLst>
                    <a:ext uri="{9D8B030D-6E8A-4147-A177-3AD203B41FA5}">
                      <a16:colId xmlns:a16="http://schemas.microsoft.com/office/drawing/2014/main" val="422855901"/>
                    </a:ext>
                  </a:extLst>
                </a:gridCol>
              </a:tblGrid>
              <a:tr h="881743">
                <a:tc rowSpan="2">
                  <a:txBody>
                    <a:bodyPr/>
                    <a:lstStyle/>
                    <a:p>
                      <a:pPr algn="ctr"/>
                      <a:r>
                        <a:rPr lang="en-US" sz="3200" b="1" dirty="0" err="1" smtClean="0">
                          <a:latin typeface="Times New Roman" panose="02020603050405020304" pitchFamily="18" charset="0"/>
                          <a:cs typeface="Times New Roman" panose="02020603050405020304" pitchFamily="18" charset="0"/>
                        </a:rPr>
                        <a:t>Chỉ</a:t>
                      </a:r>
                      <a:r>
                        <a:rPr lang="en-US" sz="3200" b="1" baseline="0" dirty="0" smtClean="0">
                          <a:latin typeface="Times New Roman" panose="02020603050405020304" pitchFamily="18" charset="0"/>
                          <a:cs typeface="Times New Roman" panose="02020603050405020304" pitchFamily="18" charset="0"/>
                        </a:rPr>
                        <a:t> </a:t>
                      </a:r>
                      <a:r>
                        <a:rPr lang="en-US" sz="3200" b="1" baseline="0" dirty="0" err="1" smtClean="0">
                          <a:latin typeface="Times New Roman" panose="02020603050405020304" pitchFamily="18" charset="0"/>
                          <a:cs typeface="Times New Roman" panose="02020603050405020304" pitchFamily="18" charset="0"/>
                        </a:rPr>
                        <a:t>tiêu</a:t>
                      </a:r>
                      <a:endParaRPr lang="en-US" sz="3200" b="1" dirty="0">
                        <a:latin typeface="Times New Roman" panose="02020603050405020304" pitchFamily="18" charset="0"/>
                        <a:cs typeface="Times New Roman" panose="02020603050405020304" pitchFamily="18" charset="0"/>
                      </a:endParaRPr>
                    </a:p>
                  </a:txBody>
                  <a:tcPr anchor="ctr">
                    <a:solidFill>
                      <a:schemeClr val="accent3"/>
                    </a:solidFill>
                  </a:tcPr>
                </a:tc>
                <a:tc gridSpan="3">
                  <a:txBody>
                    <a:bodyPr/>
                    <a:lstStyle/>
                    <a:p>
                      <a:pPr algn="ct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Mức</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sản</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lượng</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SX (chai)</a:t>
                      </a:r>
                      <a:endParaRPr lang="en-US" sz="3200" dirty="0">
                        <a:latin typeface="Times New Roman" panose="02020603050405020304" pitchFamily="18" charset="0"/>
                        <a:cs typeface="Times New Roman" panose="02020603050405020304" pitchFamily="18" charset="0"/>
                      </a:endParaRPr>
                    </a:p>
                  </a:txBody>
                  <a:tcPr anchor="ctr">
                    <a:solidFill>
                      <a:schemeClr val="accent3"/>
                    </a:solidFill>
                  </a:tcPr>
                </a:tc>
                <a:tc hMerge="1">
                  <a:txBody>
                    <a:bodyPr/>
                    <a:lstStyle/>
                    <a:p>
                      <a:pPr algn="ctr"/>
                      <a:endParaRPr lang="en-US" sz="2800" dirty="0">
                        <a:latin typeface="Times New Roman" panose="02020603050405020304" pitchFamily="18" charset="0"/>
                        <a:cs typeface="Times New Roman" panose="02020603050405020304" pitchFamily="18" charset="0"/>
                      </a:endParaRPr>
                    </a:p>
                  </a:txBody>
                  <a:tcPr/>
                </a:tc>
                <a:tc hMerge="1">
                  <a:txBody>
                    <a:bodyPr/>
                    <a:lstStyle/>
                    <a:p>
                      <a:pPr algn="ctr"/>
                      <a:endParaRPr lang="en-US"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489694256"/>
                  </a:ext>
                </a:extLst>
              </a:tr>
              <a:tr h="881743">
                <a:tc vMerge="1">
                  <a:txBody>
                    <a:bodyPr/>
                    <a:lstStyle/>
                    <a:p>
                      <a:pPr algn="ctr"/>
                      <a:endParaRPr lang="en-US" sz="2800" dirty="0">
                        <a:latin typeface="Times New Roman" panose="02020603050405020304" pitchFamily="18" charset="0"/>
                        <a:cs typeface="Times New Roman" panose="02020603050405020304" pitchFamily="18" charset="0"/>
                      </a:endParaRPr>
                    </a:p>
                  </a:txBody>
                  <a:tcPr/>
                </a:tc>
                <a:tc>
                  <a:txBody>
                    <a:bodyPr/>
                    <a:lstStyle/>
                    <a:p>
                      <a:pPr algn="ctr">
                        <a:spcAft>
                          <a:spcPts val="0"/>
                        </a:spcAft>
                      </a:pPr>
                      <a:r>
                        <a:rPr lang="en-US" sz="3200" b="1" dirty="0">
                          <a:effectLst/>
                          <a:latin typeface="Times New Roman" panose="02020603050405020304" pitchFamily="18" charset="0"/>
                          <a:ea typeface="SimSun" panose="02010600030101010101" pitchFamily="2" charset="-122"/>
                          <a:cs typeface="Times New Roman" panose="02020603050405020304" pitchFamily="18" charset="0"/>
                        </a:rPr>
                        <a:t>10.000</a:t>
                      </a:r>
                    </a:p>
                  </a:txBody>
                  <a:tcPr marL="68580" marR="68580" marT="0" marB="0" anchor="ctr">
                    <a:solidFill>
                      <a:schemeClr val="accent3"/>
                    </a:solidFill>
                  </a:tcPr>
                </a:tc>
                <a:tc>
                  <a:txBody>
                    <a:bodyPr/>
                    <a:lstStyle/>
                    <a:p>
                      <a:pPr algn="ctr">
                        <a:spcAft>
                          <a:spcPts val="0"/>
                        </a:spcAft>
                      </a:pPr>
                      <a:r>
                        <a:rPr lang="en-US" sz="3200" b="1" dirty="0">
                          <a:effectLst/>
                          <a:latin typeface="Times New Roman" panose="02020603050405020304" pitchFamily="18" charset="0"/>
                          <a:ea typeface="SimSun" panose="02010600030101010101" pitchFamily="2" charset="-122"/>
                          <a:cs typeface="Times New Roman" panose="02020603050405020304" pitchFamily="18" charset="0"/>
                        </a:rPr>
                        <a:t>15.000</a:t>
                      </a:r>
                    </a:p>
                  </a:txBody>
                  <a:tcPr marL="68580" marR="68580" marT="0" marB="0" anchor="ctr">
                    <a:solidFill>
                      <a:schemeClr val="accent3"/>
                    </a:solidFill>
                  </a:tcPr>
                </a:tc>
                <a:tc>
                  <a:txBody>
                    <a:bodyPr/>
                    <a:lstStyle/>
                    <a:p>
                      <a:pPr algn="ctr">
                        <a:spcAft>
                          <a:spcPts val="0"/>
                        </a:spcAft>
                      </a:pPr>
                      <a:r>
                        <a:rPr lang="en-US" sz="3200" b="1" dirty="0">
                          <a:effectLst/>
                          <a:latin typeface="Times New Roman" panose="02020603050405020304" pitchFamily="18" charset="0"/>
                          <a:ea typeface="SimSun" panose="02010600030101010101" pitchFamily="2" charset="-122"/>
                          <a:cs typeface="Times New Roman" panose="02020603050405020304" pitchFamily="18" charset="0"/>
                        </a:rPr>
                        <a:t>20.000</a:t>
                      </a:r>
                      <a:endParaRPr lang="en-US" sz="32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solidFill>
                      <a:schemeClr val="accent3"/>
                    </a:solidFill>
                  </a:tcPr>
                </a:tc>
                <a:extLst>
                  <a:ext uri="{0D108BD9-81ED-4DB2-BD59-A6C34878D82A}">
                    <a16:rowId xmlns:a16="http://schemas.microsoft.com/office/drawing/2014/main" val="4023371693"/>
                  </a:ext>
                </a:extLst>
              </a:tr>
              <a:tr h="881743">
                <a:tc>
                  <a:txBody>
                    <a:bodyPr/>
                    <a:lstStyle/>
                    <a:p>
                      <a:pPr algn="l"/>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1-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Biến</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phí</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sản</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xuất</a:t>
                      </a:r>
                      <a:endParaRPr lang="en-US" sz="3200" dirty="0">
                        <a:latin typeface="Times New Roman" panose="02020603050405020304" pitchFamily="18" charset="0"/>
                        <a:cs typeface="Times New Roman" panose="02020603050405020304" pitchFamily="18" charset="0"/>
                      </a:endParaRPr>
                    </a:p>
                  </a:txBody>
                  <a:tcPr anchor="ctr"/>
                </a:tc>
                <a:tc>
                  <a:txBody>
                    <a:bodyPr/>
                    <a:lstStyle/>
                    <a:p>
                      <a:pPr algn="ctr">
                        <a:spcAft>
                          <a:spcPts val="0"/>
                        </a:spcAft>
                      </a:pPr>
                      <a:r>
                        <a:rPr lang="en-US" sz="3200" b="1" dirty="0">
                          <a:effectLst/>
                          <a:latin typeface="Times New Roman" panose="02020603050405020304" pitchFamily="18" charset="0"/>
                          <a:ea typeface="SimSun" panose="02010600030101010101" pitchFamily="2" charset="-122"/>
                          <a:cs typeface="Times New Roman" panose="02020603050405020304" pitchFamily="18" charset="0"/>
                        </a:rPr>
                        <a:t>3,50</a:t>
                      </a:r>
                      <a:endParaRPr lang="en-US" sz="32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spcAft>
                          <a:spcPts val="0"/>
                        </a:spcAft>
                      </a:pPr>
                      <a:r>
                        <a:rPr lang="en-US" sz="3200" b="1" dirty="0">
                          <a:effectLst/>
                          <a:latin typeface="Times New Roman" panose="02020603050405020304" pitchFamily="18" charset="0"/>
                          <a:ea typeface="SimSun" panose="02010600030101010101" pitchFamily="2" charset="-122"/>
                          <a:cs typeface="Times New Roman" panose="02020603050405020304" pitchFamily="18" charset="0"/>
                        </a:rPr>
                        <a:t>3,50</a:t>
                      </a:r>
                      <a:endParaRPr lang="en-US" sz="32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spcAft>
                          <a:spcPts val="0"/>
                        </a:spcAft>
                      </a:pPr>
                      <a:r>
                        <a:rPr lang="en-US" sz="3200" b="1">
                          <a:effectLst/>
                          <a:latin typeface="Times New Roman" panose="02020603050405020304" pitchFamily="18" charset="0"/>
                          <a:ea typeface="SimSun" panose="02010600030101010101" pitchFamily="2" charset="-122"/>
                          <a:cs typeface="Times New Roman" panose="02020603050405020304" pitchFamily="18" charset="0"/>
                        </a:rPr>
                        <a:t>3,50</a:t>
                      </a:r>
                      <a:endParaRPr lang="en-US" sz="32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629480731"/>
                  </a:ext>
                </a:extLst>
              </a:tr>
              <a:tr h="881743">
                <a:tc>
                  <a:txBody>
                    <a:bodyPr/>
                    <a:lstStyle/>
                    <a:p>
                      <a:pPr algn="l"/>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2-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Định</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phí</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sản</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xuất</a:t>
                      </a:r>
                      <a:endParaRPr lang="en-US" sz="3200" dirty="0">
                        <a:latin typeface="Times New Roman" panose="02020603050405020304" pitchFamily="18" charset="0"/>
                        <a:cs typeface="Times New Roman" panose="02020603050405020304" pitchFamily="18" charset="0"/>
                      </a:endParaRPr>
                    </a:p>
                  </a:txBody>
                  <a:tcPr anchor="ctr"/>
                </a:tc>
                <a:tc>
                  <a:txBody>
                    <a:bodyPr/>
                    <a:lstStyle/>
                    <a:p>
                      <a:pPr algn="ctr">
                        <a:spcAft>
                          <a:spcPts val="0"/>
                        </a:spcAft>
                      </a:pPr>
                      <a:r>
                        <a:rPr lang="en-US" sz="3200" b="1" dirty="0">
                          <a:effectLst/>
                          <a:latin typeface="Times New Roman" panose="02020603050405020304" pitchFamily="18" charset="0"/>
                          <a:ea typeface="SimSun" panose="02010600030101010101" pitchFamily="2" charset="-122"/>
                          <a:cs typeface="Times New Roman" panose="02020603050405020304" pitchFamily="18" charset="0"/>
                        </a:rPr>
                        <a:t>10,00</a:t>
                      </a:r>
                      <a:endParaRPr lang="en-US" sz="32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spcAft>
                          <a:spcPts val="0"/>
                        </a:spcAft>
                      </a:pPr>
                      <a:r>
                        <a:rPr lang="en-US" sz="3200" b="1" dirty="0">
                          <a:effectLst/>
                          <a:latin typeface="Times New Roman" panose="02020603050405020304" pitchFamily="18" charset="0"/>
                          <a:ea typeface="SimSun" panose="02010600030101010101" pitchFamily="2" charset="-122"/>
                          <a:cs typeface="Times New Roman" panose="02020603050405020304" pitchFamily="18" charset="0"/>
                        </a:rPr>
                        <a:t>6,67</a:t>
                      </a:r>
                      <a:endParaRPr lang="en-US" sz="32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spcAft>
                          <a:spcPts val="0"/>
                        </a:spcAft>
                      </a:pPr>
                      <a:r>
                        <a:rPr lang="en-US" sz="3200" b="1">
                          <a:effectLst/>
                          <a:latin typeface="Times New Roman" panose="02020603050405020304" pitchFamily="18" charset="0"/>
                          <a:ea typeface="SimSun" panose="02010600030101010101" pitchFamily="2" charset="-122"/>
                          <a:cs typeface="Times New Roman" panose="02020603050405020304" pitchFamily="18" charset="0"/>
                        </a:rPr>
                        <a:t>5,00</a:t>
                      </a:r>
                      <a:endParaRPr lang="en-US" sz="32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2039930389"/>
                  </a:ext>
                </a:extLst>
              </a:tr>
              <a:tr h="881743">
                <a:tc>
                  <a:txBody>
                    <a:bodyPr/>
                    <a:lstStyle/>
                    <a:p>
                      <a:pPr algn="l"/>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3-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Biến</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phí</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bán</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hàng</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và</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quản</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lý</a:t>
                      </a:r>
                      <a:endParaRPr lang="en-US" sz="3200" dirty="0">
                        <a:latin typeface="Times New Roman" panose="02020603050405020304" pitchFamily="18" charset="0"/>
                        <a:cs typeface="Times New Roman" panose="02020603050405020304" pitchFamily="18" charset="0"/>
                      </a:endParaRPr>
                    </a:p>
                  </a:txBody>
                  <a:tcPr anchor="ctr"/>
                </a:tc>
                <a:tc>
                  <a:txBody>
                    <a:bodyPr/>
                    <a:lstStyle/>
                    <a:p>
                      <a:pPr algn="ctr">
                        <a:spcAft>
                          <a:spcPts val="0"/>
                        </a:spcAft>
                      </a:pPr>
                      <a:r>
                        <a:rPr lang="en-US" sz="3200" b="1">
                          <a:effectLst/>
                          <a:latin typeface="Times New Roman" panose="02020603050405020304" pitchFamily="18" charset="0"/>
                          <a:ea typeface="SimSun" panose="02010600030101010101" pitchFamily="2" charset="-122"/>
                          <a:cs typeface="Times New Roman" panose="02020603050405020304" pitchFamily="18" charset="0"/>
                        </a:rPr>
                        <a:t>0,20</a:t>
                      </a:r>
                      <a:endParaRPr lang="en-US" sz="32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spcAft>
                          <a:spcPts val="0"/>
                        </a:spcAft>
                      </a:pPr>
                      <a:r>
                        <a:rPr lang="en-US" sz="3200" b="1" dirty="0">
                          <a:effectLst/>
                          <a:latin typeface="Times New Roman" panose="02020603050405020304" pitchFamily="18" charset="0"/>
                          <a:ea typeface="SimSun" panose="02010600030101010101" pitchFamily="2" charset="-122"/>
                          <a:cs typeface="Times New Roman" panose="02020603050405020304" pitchFamily="18" charset="0"/>
                        </a:rPr>
                        <a:t>0,20</a:t>
                      </a:r>
                      <a:endParaRPr lang="en-US" sz="32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spcAft>
                          <a:spcPts val="0"/>
                        </a:spcAft>
                      </a:pPr>
                      <a:r>
                        <a:rPr lang="en-US" sz="3200" b="1" dirty="0">
                          <a:effectLst/>
                          <a:latin typeface="Times New Roman" panose="02020603050405020304" pitchFamily="18" charset="0"/>
                          <a:ea typeface="SimSun" panose="02010600030101010101" pitchFamily="2" charset="-122"/>
                          <a:cs typeface="Times New Roman" panose="02020603050405020304" pitchFamily="18" charset="0"/>
                        </a:rPr>
                        <a:t>0,20</a:t>
                      </a:r>
                      <a:endParaRPr lang="en-US" sz="32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952881654"/>
                  </a:ext>
                </a:extLst>
              </a:tr>
              <a:tr h="881743">
                <a:tc>
                  <a:txBody>
                    <a:bodyPr/>
                    <a:lstStyle/>
                    <a:p>
                      <a:pPr algn="l"/>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4-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Định</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phí</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bán</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hàng</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và</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quản</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lý</a:t>
                      </a:r>
                      <a:endParaRPr lang="en-US" sz="3200" dirty="0">
                        <a:latin typeface="Times New Roman" panose="02020603050405020304" pitchFamily="18" charset="0"/>
                        <a:cs typeface="Times New Roman" panose="02020603050405020304" pitchFamily="18" charset="0"/>
                      </a:endParaRPr>
                    </a:p>
                  </a:txBody>
                  <a:tcPr anchor="ctr"/>
                </a:tc>
                <a:tc>
                  <a:txBody>
                    <a:bodyPr/>
                    <a:lstStyle/>
                    <a:p>
                      <a:pPr algn="ctr">
                        <a:spcAft>
                          <a:spcPts val="0"/>
                        </a:spcAft>
                      </a:pPr>
                      <a:r>
                        <a:rPr lang="en-US" sz="3200" b="1">
                          <a:effectLst/>
                          <a:latin typeface="Times New Roman" panose="02020603050405020304" pitchFamily="18" charset="0"/>
                          <a:ea typeface="SimSun" panose="02010600030101010101" pitchFamily="2" charset="-122"/>
                          <a:cs typeface="Times New Roman" panose="02020603050405020304" pitchFamily="18" charset="0"/>
                        </a:rPr>
                        <a:t>4,00</a:t>
                      </a:r>
                      <a:endParaRPr lang="en-US" sz="32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spcAft>
                          <a:spcPts val="0"/>
                        </a:spcAft>
                      </a:pPr>
                      <a:r>
                        <a:rPr lang="en-US" sz="3200" b="1" dirty="0">
                          <a:effectLst/>
                          <a:latin typeface="Times New Roman" panose="02020603050405020304" pitchFamily="18" charset="0"/>
                          <a:ea typeface="SimSun" panose="02010600030101010101" pitchFamily="2" charset="-122"/>
                          <a:cs typeface="Times New Roman" panose="02020603050405020304" pitchFamily="18" charset="0"/>
                        </a:rPr>
                        <a:t>2,66</a:t>
                      </a:r>
                      <a:endParaRPr lang="en-US" sz="32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spcAft>
                          <a:spcPts val="0"/>
                        </a:spcAft>
                      </a:pPr>
                      <a:r>
                        <a:rPr lang="en-US" sz="3200" b="1" dirty="0">
                          <a:effectLst/>
                          <a:latin typeface="Times New Roman" panose="02020603050405020304" pitchFamily="18" charset="0"/>
                          <a:ea typeface="SimSun" panose="02010600030101010101" pitchFamily="2" charset="-122"/>
                          <a:cs typeface="Times New Roman" panose="02020603050405020304" pitchFamily="18" charset="0"/>
                        </a:rPr>
                        <a:t>2,00</a:t>
                      </a:r>
                      <a:endParaRPr lang="en-US" sz="32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3067998909"/>
                  </a:ext>
                </a:extLst>
              </a:tr>
              <a:tr h="881743">
                <a:tc>
                  <a:txBody>
                    <a:bodyPr/>
                    <a:lstStyle/>
                    <a:p>
                      <a:pPr algn="ctr"/>
                      <a:r>
                        <a:rPr lang="en-US" sz="3200" b="1" i="1" kern="1200" dirty="0" err="1" smtClean="0">
                          <a:solidFill>
                            <a:schemeClr val="tx1"/>
                          </a:solidFill>
                          <a:effectLst/>
                          <a:latin typeface="Times New Roman" panose="02020603050405020304" pitchFamily="18" charset="0"/>
                          <a:ea typeface="+mn-ea"/>
                          <a:cs typeface="Times New Roman" panose="02020603050405020304" pitchFamily="18" charset="0"/>
                        </a:rPr>
                        <a:t>Cộng</a:t>
                      </a:r>
                      <a:r>
                        <a:rPr lang="en-US" sz="3200" b="1" i="1" kern="1200" dirty="0" smtClean="0">
                          <a:solidFill>
                            <a:schemeClr val="tx1"/>
                          </a:solidFill>
                          <a:effectLst/>
                          <a:latin typeface="Times New Roman" panose="02020603050405020304" pitchFamily="18" charset="0"/>
                          <a:ea typeface="+mn-ea"/>
                          <a:cs typeface="Times New Roman" panose="02020603050405020304" pitchFamily="18" charset="0"/>
                        </a:rPr>
                        <a:t> chi </a:t>
                      </a:r>
                      <a:r>
                        <a:rPr lang="en-US" sz="3200" b="1" i="1" kern="1200" dirty="0" err="1" smtClean="0">
                          <a:solidFill>
                            <a:schemeClr val="tx1"/>
                          </a:solidFill>
                          <a:effectLst/>
                          <a:latin typeface="Times New Roman" panose="02020603050405020304" pitchFamily="18" charset="0"/>
                          <a:ea typeface="+mn-ea"/>
                          <a:cs typeface="Times New Roman" panose="02020603050405020304" pitchFamily="18" charset="0"/>
                        </a:rPr>
                        <a:t>phí</a:t>
                      </a:r>
                      <a:endParaRPr lang="en-US" sz="3200" dirty="0">
                        <a:latin typeface="Times New Roman" panose="02020603050405020304" pitchFamily="18" charset="0"/>
                        <a:cs typeface="Times New Roman" panose="02020603050405020304" pitchFamily="18" charset="0"/>
                      </a:endParaRPr>
                    </a:p>
                  </a:txBody>
                  <a:tcPr anchor="ctr"/>
                </a:tc>
                <a:tc>
                  <a:txBody>
                    <a:bodyPr/>
                    <a:lstStyle/>
                    <a:p>
                      <a:pPr algn="ctr">
                        <a:spcAft>
                          <a:spcPts val="0"/>
                        </a:spcAft>
                      </a:pPr>
                      <a:r>
                        <a:rPr lang="en-US" sz="3200" b="1" i="1" dirty="0">
                          <a:effectLst/>
                          <a:latin typeface="Times New Roman" panose="02020603050405020304" pitchFamily="18" charset="0"/>
                          <a:ea typeface="SimSun" panose="02010600030101010101" pitchFamily="2" charset="-122"/>
                          <a:cs typeface="Times New Roman" panose="02020603050405020304" pitchFamily="18" charset="0"/>
                        </a:rPr>
                        <a:t>17,70</a:t>
                      </a:r>
                      <a:endParaRPr lang="en-US" sz="32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spcAft>
                          <a:spcPts val="0"/>
                        </a:spcAft>
                      </a:pPr>
                      <a:r>
                        <a:rPr lang="en-US" sz="3200" b="1" i="1" dirty="0">
                          <a:effectLst/>
                          <a:latin typeface="Times New Roman" panose="02020603050405020304" pitchFamily="18" charset="0"/>
                          <a:ea typeface="SimSun" panose="02010600030101010101" pitchFamily="2" charset="-122"/>
                          <a:cs typeface="Times New Roman" panose="02020603050405020304" pitchFamily="18" charset="0"/>
                        </a:rPr>
                        <a:t>13,03</a:t>
                      </a:r>
                      <a:endParaRPr lang="en-US" sz="32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endParaRPr lang="en-US" sz="32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939138508"/>
                  </a:ext>
                </a:extLst>
              </a:tr>
            </a:tbl>
          </a:graphicData>
        </a:graphic>
      </p:graphicFrame>
      <p:sp>
        <p:nvSpPr>
          <p:cNvPr id="6" name="Rectangle 5"/>
          <p:cNvSpPr/>
          <p:nvPr/>
        </p:nvSpPr>
        <p:spPr>
          <a:xfrm>
            <a:off x="0" y="407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6000" b="1" dirty="0" err="1" smtClean="0">
                <a:solidFill>
                  <a:schemeClr val="bg1"/>
                </a:solidFill>
                <a:latin typeface="Arial" panose="020B0604020202020204" pitchFamily="34" charset="0"/>
                <a:cs typeface="Arial" panose="020B0604020202020204" pitchFamily="34" charset="0"/>
              </a:rPr>
              <a:t>Bài</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tập</a:t>
            </a:r>
            <a:r>
              <a:rPr lang="en-US" sz="6000" b="1" dirty="0" smtClean="0">
                <a:solidFill>
                  <a:schemeClr val="bg1"/>
                </a:solidFill>
                <a:latin typeface="Arial" panose="020B0604020202020204" pitchFamily="34" charset="0"/>
                <a:cs typeface="Arial" panose="020B0604020202020204" pitchFamily="34" charset="0"/>
              </a:rPr>
              <a:t> chi </a:t>
            </a:r>
            <a:r>
              <a:rPr lang="en-US" sz="6000" b="1" dirty="0" err="1" smtClean="0">
                <a:solidFill>
                  <a:schemeClr val="bg1"/>
                </a:solidFill>
                <a:latin typeface="Arial" panose="020B0604020202020204" pitchFamily="34" charset="0"/>
                <a:cs typeface="Arial" panose="020B0604020202020204" pitchFamily="34" charset="0"/>
              </a:rPr>
              <a:t>phí</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và</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phân</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lọai</a:t>
            </a:r>
            <a:r>
              <a:rPr lang="en-US" sz="6000" b="1" dirty="0" smtClean="0">
                <a:solidFill>
                  <a:schemeClr val="bg1"/>
                </a:solidFill>
                <a:latin typeface="Arial" panose="020B0604020202020204" pitchFamily="34" charset="0"/>
                <a:cs typeface="Arial" panose="020B0604020202020204" pitchFamily="34" charset="0"/>
              </a:rPr>
              <a:t> chi </a:t>
            </a:r>
            <a:r>
              <a:rPr lang="en-US" sz="6000" b="1" dirty="0" err="1" smtClean="0">
                <a:solidFill>
                  <a:schemeClr val="bg1"/>
                </a:solidFill>
                <a:latin typeface="Arial" panose="020B0604020202020204" pitchFamily="34" charset="0"/>
                <a:cs typeface="Arial" panose="020B0604020202020204" pitchFamily="34" charset="0"/>
              </a:rPr>
              <a:t>phí</a:t>
            </a:r>
            <a:endParaRPr lang="en-US" sz="60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3248572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endParaRPr lang="en-US" sz="6000" b="1" dirty="0">
              <a:solidFill>
                <a:schemeClr val="bg1"/>
              </a:solidFill>
              <a:latin typeface="Arial" panose="020B0604020202020204" pitchFamily="34" charset="0"/>
              <a:cs typeface="Arial" panose="020B0604020202020204"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981735464"/>
              </p:ext>
            </p:extLst>
          </p:nvPr>
        </p:nvGraphicFramePr>
        <p:xfrm>
          <a:off x="914400" y="3771900"/>
          <a:ext cx="16916400" cy="6248400"/>
        </p:xfrm>
        <a:graphic>
          <a:graphicData uri="http://schemas.openxmlformats.org/drawingml/2006/table">
            <a:tbl>
              <a:tblPr firstRow="1" bandRow="1">
                <a:tableStyleId>{5940675A-B579-460E-94D1-54222C63F5DA}</a:tableStyleId>
              </a:tblPr>
              <a:tblGrid>
                <a:gridCol w="6363789">
                  <a:extLst>
                    <a:ext uri="{9D8B030D-6E8A-4147-A177-3AD203B41FA5}">
                      <a16:colId xmlns:a16="http://schemas.microsoft.com/office/drawing/2014/main" val="517327787"/>
                    </a:ext>
                  </a:extLst>
                </a:gridCol>
                <a:gridCol w="2094411">
                  <a:extLst>
                    <a:ext uri="{9D8B030D-6E8A-4147-A177-3AD203B41FA5}">
                      <a16:colId xmlns:a16="http://schemas.microsoft.com/office/drawing/2014/main" val="519357404"/>
                    </a:ext>
                  </a:extLst>
                </a:gridCol>
                <a:gridCol w="4229100">
                  <a:extLst>
                    <a:ext uri="{9D8B030D-6E8A-4147-A177-3AD203B41FA5}">
                      <a16:colId xmlns:a16="http://schemas.microsoft.com/office/drawing/2014/main" val="2189572582"/>
                    </a:ext>
                  </a:extLst>
                </a:gridCol>
                <a:gridCol w="4229100">
                  <a:extLst>
                    <a:ext uri="{9D8B030D-6E8A-4147-A177-3AD203B41FA5}">
                      <a16:colId xmlns:a16="http://schemas.microsoft.com/office/drawing/2014/main" val="422855901"/>
                    </a:ext>
                  </a:extLst>
                </a:gridCol>
              </a:tblGrid>
              <a:tr h="1249680">
                <a:tc rowSpan="2">
                  <a:txBody>
                    <a:bodyPr/>
                    <a:lstStyle/>
                    <a:p>
                      <a:pPr algn="ctr"/>
                      <a:r>
                        <a:rPr lang="en-US" sz="4400" b="1" dirty="0" err="1" smtClean="0">
                          <a:latin typeface="Times New Roman" panose="02020603050405020304" pitchFamily="18" charset="0"/>
                          <a:cs typeface="Times New Roman" panose="02020603050405020304" pitchFamily="18" charset="0"/>
                        </a:rPr>
                        <a:t>Chỉ</a:t>
                      </a:r>
                      <a:r>
                        <a:rPr lang="en-US" sz="4400" b="1" baseline="0" dirty="0" smtClean="0">
                          <a:latin typeface="Times New Roman" panose="02020603050405020304" pitchFamily="18" charset="0"/>
                          <a:cs typeface="Times New Roman" panose="02020603050405020304" pitchFamily="18" charset="0"/>
                        </a:rPr>
                        <a:t> </a:t>
                      </a:r>
                      <a:r>
                        <a:rPr lang="en-US" sz="4400" b="1" baseline="0" dirty="0" err="1" smtClean="0">
                          <a:latin typeface="Times New Roman" panose="02020603050405020304" pitchFamily="18" charset="0"/>
                          <a:cs typeface="Times New Roman" panose="02020603050405020304" pitchFamily="18" charset="0"/>
                        </a:rPr>
                        <a:t>tiêu</a:t>
                      </a:r>
                      <a:endParaRPr lang="en-US" sz="4400" b="1" dirty="0">
                        <a:latin typeface="Times New Roman" panose="02020603050405020304" pitchFamily="18" charset="0"/>
                        <a:cs typeface="Times New Roman" panose="02020603050405020304" pitchFamily="18" charset="0"/>
                      </a:endParaRPr>
                    </a:p>
                  </a:txBody>
                  <a:tcPr anchor="ctr">
                    <a:solidFill>
                      <a:schemeClr val="accent3"/>
                    </a:solidFill>
                  </a:tcPr>
                </a:tc>
                <a:tc gridSpan="3">
                  <a:txBody>
                    <a:bodyPr/>
                    <a:lstStyle/>
                    <a:p>
                      <a:pPr algn="ctr"/>
                      <a:r>
                        <a:rPr lang="en-US" sz="4400" b="1" kern="1200" dirty="0" err="1" smtClean="0">
                          <a:solidFill>
                            <a:schemeClr val="tx1"/>
                          </a:solidFill>
                          <a:effectLst/>
                          <a:latin typeface="Times New Roman" panose="02020603050405020304" pitchFamily="18" charset="0"/>
                          <a:ea typeface="+mn-ea"/>
                          <a:cs typeface="Times New Roman" panose="02020603050405020304" pitchFamily="18" charset="0"/>
                        </a:rPr>
                        <a:t>Mức</a:t>
                      </a:r>
                      <a:r>
                        <a:rPr lang="en-US" sz="44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4400" b="1" kern="1200" dirty="0" err="1" smtClean="0">
                          <a:solidFill>
                            <a:schemeClr val="tx1"/>
                          </a:solidFill>
                          <a:effectLst/>
                          <a:latin typeface="Times New Roman" panose="02020603050405020304" pitchFamily="18" charset="0"/>
                          <a:ea typeface="+mn-ea"/>
                          <a:cs typeface="Times New Roman" panose="02020603050405020304" pitchFamily="18" charset="0"/>
                        </a:rPr>
                        <a:t>sản</a:t>
                      </a:r>
                      <a:r>
                        <a:rPr lang="en-US" sz="44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4400" b="1" kern="1200" dirty="0" err="1" smtClean="0">
                          <a:solidFill>
                            <a:schemeClr val="tx1"/>
                          </a:solidFill>
                          <a:effectLst/>
                          <a:latin typeface="Times New Roman" panose="02020603050405020304" pitchFamily="18" charset="0"/>
                          <a:ea typeface="+mn-ea"/>
                          <a:cs typeface="Times New Roman" panose="02020603050405020304" pitchFamily="18" charset="0"/>
                        </a:rPr>
                        <a:t>lượng</a:t>
                      </a:r>
                      <a:r>
                        <a:rPr lang="en-US" sz="4400" b="1" kern="1200" dirty="0" smtClean="0">
                          <a:solidFill>
                            <a:schemeClr val="tx1"/>
                          </a:solidFill>
                          <a:effectLst/>
                          <a:latin typeface="Times New Roman" panose="02020603050405020304" pitchFamily="18" charset="0"/>
                          <a:ea typeface="+mn-ea"/>
                          <a:cs typeface="Times New Roman" panose="02020603050405020304" pitchFamily="18" charset="0"/>
                        </a:rPr>
                        <a:t> SX (chai)</a:t>
                      </a:r>
                      <a:endParaRPr lang="en-US" sz="4400" dirty="0">
                        <a:latin typeface="Times New Roman" panose="02020603050405020304" pitchFamily="18" charset="0"/>
                        <a:cs typeface="Times New Roman" panose="02020603050405020304" pitchFamily="18" charset="0"/>
                      </a:endParaRPr>
                    </a:p>
                  </a:txBody>
                  <a:tcPr anchor="ctr">
                    <a:solidFill>
                      <a:schemeClr val="accent3"/>
                    </a:solidFill>
                  </a:tcPr>
                </a:tc>
                <a:tc hMerge="1">
                  <a:txBody>
                    <a:bodyPr/>
                    <a:lstStyle/>
                    <a:p>
                      <a:pPr algn="ctr"/>
                      <a:endParaRPr lang="en-US" sz="2800" dirty="0">
                        <a:latin typeface="Times New Roman" panose="02020603050405020304" pitchFamily="18" charset="0"/>
                        <a:cs typeface="Times New Roman" panose="02020603050405020304" pitchFamily="18" charset="0"/>
                      </a:endParaRPr>
                    </a:p>
                  </a:txBody>
                  <a:tcPr/>
                </a:tc>
                <a:tc hMerge="1">
                  <a:txBody>
                    <a:bodyPr/>
                    <a:lstStyle/>
                    <a:p>
                      <a:pPr algn="ctr"/>
                      <a:endParaRPr lang="en-US" sz="2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489694256"/>
                  </a:ext>
                </a:extLst>
              </a:tr>
              <a:tr h="1249680">
                <a:tc vMerge="1">
                  <a:txBody>
                    <a:bodyPr/>
                    <a:lstStyle/>
                    <a:p>
                      <a:pPr algn="ctr"/>
                      <a:endParaRPr lang="en-US" sz="2800" dirty="0">
                        <a:latin typeface="Times New Roman" panose="02020603050405020304" pitchFamily="18" charset="0"/>
                        <a:cs typeface="Times New Roman" panose="02020603050405020304" pitchFamily="18" charset="0"/>
                      </a:endParaRPr>
                    </a:p>
                  </a:txBody>
                  <a:tcPr/>
                </a:tc>
                <a:tc>
                  <a:txBody>
                    <a:bodyPr/>
                    <a:lstStyle/>
                    <a:p>
                      <a:pPr algn="ctr">
                        <a:spcAft>
                          <a:spcPts val="0"/>
                        </a:spcAft>
                      </a:pPr>
                      <a:r>
                        <a:rPr lang="en-US" sz="4400" b="1" dirty="0">
                          <a:effectLst/>
                          <a:latin typeface="Times New Roman" panose="02020603050405020304" pitchFamily="18" charset="0"/>
                          <a:ea typeface="SimSun" panose="02010600030101010101" pitchFamily="2" charset="-122"/>
                          <a:cs typeface="Times New Roman" panose="02020603050405020304" pitchFamily="18" charset="0"/>
                        </a:rPr>
                        <a:t>10.000</a:t>
                      </a:r>
                      <a:endParaRPr lang="en-US" sz="4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solidFill>
                      <a:schemeClr val="accent3"/>
                    </a:solidFill>
                  </a:tcPr>
                </a:tc>
                <a:tc>
                  <a:txBody>
                    <a:bodyPr/>
                    <a:lstStyle/>
                    <a:p>
                      <a:pPr algn="ctr">
                        <a:spcAft>
                          <a:spcPts val="0"/>
                        </a:spcAft>
                      </a:pPr>
                      <a:r>
                        <a:rPr lang="en-US" sz="4400" b="1" dirty="0">
                          <a:effectLst/>
                          <a:latin typeface="Times New Roman" panose="02020603050405020304" pitchFamily="18" charset="0"/>
                          <a:ea typeface="SimSun" panose="02010600030101010101" pitchFamily="2" charset="-122"/>
                          <a:cs typeface="Times New Roman" panose="02020603050405020304" pitchFamily="18" charset="0"/>
                        </a:rPr>
                        <a:t>15.000</a:t>
                      </a:r>
                      <a:endParaRPr lang="en-US" sz="4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solidFill>
                      <a:schemeClr val="accent3"/>
                    </a:solidFill>
                  </a:tcPr>
                </a:tc>
                <a:tc>
                  <a:txBody>
                    <a:bodyPr/>
                    <a:lstStyle/>
                    <a:p>
                      <a:pPr algn="ctr">
                        <a:spcAft>
                          <a:spcPts val="0"/>
                        </a:spcAft>
                      </a:pPr>
                      <a:r>
                        <a:rPr lang="en-US" sz="4400" b="1" dirty="0">
                          <a:effectLst/>
                          <a:latin typeface="Times New Roman" panose="02020603050405020304" pitchFamily="18" charset="0"/>
                          <a:ea typeface="SimSun" panose="02010600030101010101" pitchFamily="2" charset="-122"/>
                          <a:cs typeface="Times New Roman" panose="02020603050405020304" pitchFamily="18" charset="0"/>
                        </a:rPr>
                        <a:t>20.000</a:t>
                      </a:r>
                      <a:endParaRPr lang="en-US" sz="4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solidFill>
                      <a:schemeClr val="accent3"/>
                    </a:solidFill>
                  </a:tcPr>
                </a:tc>
                <a:extLst>
                  <a:ext uri="{0D108BD9-81ED-4DB2-BD59-A6C34878D82A}">
                    <a16:rowId xmlns:a16="http://schemas.microsoft.com/office/drawing/2014/main" val="4023371693"/>
                  </a:ext>
                </a:extLst>
              </a:tr>
              <a:tr h="1249680">
                <a:tc>
                  <a:txBody>
                    <a:bodyPr/>
                    <a:lstStyle/>
                    <a:p>
                      <a:pPr algn="l"/>
                      <a:r>
                        <a:rPr lang="en-US" sz="4400" b="1" kern="1200" dirty="0" smtClean="0">
                          <a:solidFill>
                            <a:schemeClr val="tx1"/>
                          </a:solidFill>
                          <a:effectLst/>
                          <a:latin typeface="Times New Roman" panose="02020603050405020304" pitchFamily="18" charset="0"/>
                          <a:ea typeface="+mn-ea"/>
                          <a:cs typeface="Times New Roman" panose="02020603050405020304" pitchFamily="18" charset="0"/>
                        </a:rPr>
                        <a:t>1- </a:t>
                      </a:r>
                      <a:r>
                        <a:rPr lang="en-US" sz="4400" b="1" kern="1200" dirty="0" err="1" smtClean="0">
                          <a:solidFill>
                            <a:schemeClr val="tx1"/>
                          </a:solidFill>
                          <a:effectLst/>
                          <a:latin typeface="Times New Roman" panose="02020603050405020304" pitchFamily="18" charset="0"/>
                          <a:ea typeface="+mn-ea"/>
                          <a:cs typeface="Times New Roman" panose="02020603050405020304" pitchFamily="18" charset="0"/>
                        </a:rPr>
                        <a:t>Doanh</a:t>
                      </a:r>
                      <a:r>
                        <a:rPr lang="en-US" sz="44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4400" b="1" kern="1200" dirty="0" err="1" smtClean="0">
                          <a:solidFill>
                            <a:schemeClr val="tx1"/>
                          </a:solidFill>
                          <a:effectLst/>
                          <a:latin typeface="Times New Roman" panose="02020603050405020304" pitchFamily="18" charset="0"/>
                          <a:ea typeface="+mn-ea"/>
                          <a:cs typeface="Times New Roman" panose="02020603050405020304" pitchFamily="18" charset="0"/>
                        </a:rPr>
                        <a:t>thu</a:t>
                      </a:r>
                      <a:endParaRPr lang="en-US" sz="4400" dirty="0">
                        <a:latin typeface="Times New Roman" panose="02020603050405020304" pitchFamily="18" charset="0"/>
                        <a:cs typeface="Times New Roman" panose="02020603050405020304" pitchFamily="18" charset="0"/>
                      </a:endParaRPr>
                    </a:p>
                  </a:txBody>
                  <a:tcPr anchor="ctr"/>
                </a:tc>
                <a:tc>
                  <a:txBody>
                    <a:bodyPr/>
                    <a:lstStyle/>
                    <a:p>
                      <a:pPr algn="ctr">
                        <a:spcAft>
                          <a:spcPts val="0"/>
                        </a:spcAft>
                      </a:pPr>
                      <a:r>
                        <a:rPr lang="en-US" sz="4400" b="1" dirty="0">
                          <a:effectLst/>
                          <a:latin typeface="Times New Roman" panose="02020603050405020304" pitchFamily="18" charset="0"/>
                          <a:ea typeface="SimSun" panose="02010600030101010101" pitchFamily="2" charset="-122"/>
                          <a:cs typeface="Times New Roman" panose="02020603050405020304" pitchFamily="18" charset="0"/>
                        </a:rPr>
                        <a:t>180.000</a:t>
                      </a:r>
                      <a:endParaRPr lang="en-US" sz="4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spcAft>
                          <a:spcPts val="0"/>
                        </a:spcAft>
                      </a:pPr>
                      <a:r>
                        <a:rPr lang="en-US" sz="4400" b="1" dirty="0">
                          <a:effectLst/>
                          <a:latin typeface="Times New Roman" panose="02020603050405020304" pitchFamily="18" charset="0"/>
                          <a:ea typeface="SimSun" panose="02010600030101010101" pitchFamily="2" charset="-122"/>
                          <a:cs typeface="Times New Roman" panose="02020603050405020304" pitchFamily="18" charset="0"/>
                        </a:rPr>
                        <a:t>225.000</a:t>
                      </a:r>
                      <a:endParaRPr lang="en-US" sz="4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spcAft>
                          <a:spcPts val="0"/>
                        </a:spcAft>
                      </a:pPr>
                      <a:r>
                        <a:rPr lang="en-US" sz="4400" b="1" dirty="0">
                          <a:effectLst/>
                          <a:latin typeface="Times New Roman" panose="02020603050405020304" pitchFamily="18" charset="0"/>
                          <a:ea typeface="SimSun" panose="02010600030101010101" pitchFamily="2" charset="-122"/>
                          <a:cs typeface="Times New Roman" panose="02020603050405020304" pitchFamily="18" charset="0"/>
                        </a:rPr>
                        <a:t>240.000</a:t>
                      </a:r>
                      <a:endParaRPr lang="en-US" sz="4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629480731"/>
                  </a:ext>
                </a:extLst>
              </a:tr>
              <a:tr h="1249680">
                <a:tc>
                  <a:txBody>
                    <a:bodyPr/>
                    <a:lstStyle/>
                    <a:p>
                      <a:pPr algn="l"/>
                      <a:r>
                        <a:rPr lang="en-US" sz="4400" b="1" kern="1200" dirty="0" smtClean="0">
                          <a:solidFill>
                            <a:schemeClr val="tx1"/>
                          </a:solidFill>
                          <a:effectLst/>
                          <a:latin typeface="Times New Roman" panose="02020603050405020304" pitchFamily="18" charset="0"/>
                          <a:ea typeface="+mn-ea"/>
                          <a:cs typeface="Times New Roman" panose="02020603050405020304" pitchFamily="18" charset="0"/>
                        </a:rPr>
                        <a:t>2- Chi </a:t>
                      </a:r>
                      <a:r>
                        <a:rPr lang="en-US" sz="4400" b="1" kern="1200" dirty="0" err="1" smtClean="0">
                          <a:solidFill>
                            <a:schemeClr val="tx1"/>
                          </a:solidFill>
                          <a:effectLst/>
                          <a:latin typeface="Times New Roman" panose="02020603050405020304" pitchFamily="18" charset="0"/>
                          <a:ea typeface="+mn-ea"/>
                          <a:cs typeface="Times New Roman" panose="02020603050405020304" pitchFamily="18" charset="0"/>
                        </a:rPr>
                        <a:t>phí</a:t>
                      </a:r>
                      <a:endParaRPr lang="en-US" sz="4400" dirty="0">
                        <a:latin typeface="Times New Roman" panose="02020603050405020304" pitchFamily="18" charset="0"/>
                        <a:cs typeface="Times New Roman" panose="02020603050405020304" pitchFamily="18" charset="0"/>
                      </a:endParaRPr>
                    </a:p>
                  </a:txBody>
                  <a:tcPr anchor="ctr"/>
                </a:tc>
                <a:tc>
                  <a:txBody>
                    <a:bodyPr/>
                    <a:lstStyle/>
                    <a:p>
                      <a:pPr algn="ctr">
                        <a:spcAft>
                          <a:spcPts val="0"/>
                        </a:spcAft>
                      </a:pPr>
                      <a:r>
                        <a:rPr lang="en-US" sz="4400" b="1" dirty="0">
                          <a:effectLst/>
                          <a:latin typeface="Times New Roman" panose="02020603050405020304" pitchFamily="18" charset="0"/>
                          <a:ea typeface="SimSun" panose="02010600030101010101" pitchFamily="2" charset="-122"/>
                          <a:cs typeface="Times New Roman" panose="02020603050405020304" pitchFamily="18" charset="0"/>
                        </a:rPr>
                        <a:t>177.000</a:t>
                      </a:r>
                      <a:endParaRPr lang="en-US" sz="4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spcAft>
                          <a:spcPts val="0"/>
                        </a:spcAft>
                      </a:pPr>
                      <a:r>
                        <a:rPr lang="en-US" sz="4400" b="1" dirty="0">
                          <a:effectLst/>
                          <a:latin typeface="Times New Roman" panose="02020603050405020304" pitchFamily="18" charset="0"/>
                          <a:ea typeface="SimSun" panose="02010600030101010101" pitchFamily="2" charset="-122"/>
                          <a:cs typeface="Times New Roman" panose="02020603050405020304" pitchFamily="18" charset="0"/>
                        </a:rPr>
                        <a:t>195.500</a:t>
                      </a:r>
                      <a:endParaRPr lang="en-US" sz="4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spcAft>
                          <a:spcPts val="0"/>
                        </a:spcAft>
                      </a:pPr>
                      <a:r>
                        <a:rPr lang="en-US" sz="4400" b="1" dirty="0">
                          <a:effectLst/>
                          <a:latin typeface="Times New Roman" panose="02020603050405020304" pitchFamily="18" charset="0"/>
                          <a:ea typeface="SimSun" panose="02010600030101010101" pitchFamily="2" charset="-122"/>
                          <a:cs typeface="Times New Roman" panose="02020603050405020304" pitchFamily="18" charset="0"/>
                        </a:rPr>
                        <a:t>214.000</a:t>
                      </a:r>
                      <a:endParaRPr lang="en-US" sz="4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2039930389"/>
                  </a:ext>
                </a:extLst>
              </a:tr>
              <a:tr h="1249680">
                <a:tc>
                  <a:txBody>
                    <a:bodyPr/>
                    <a:lstStyle/>
                    <a:p>
                      <a:pPr algn="l"/>
                      <a:r>
                        <a:rPr lang="en-US" sz="4400" b="1" kern="1200" dirty="0" smtClean="0">
                          <a:solidFill>
                            <a:schemeClr val="tx1"/>
                          </a:solidFill>
                          <a:effectLst/>
                          <a:latin typeface="Times New Roman" panose="02020603050405020304" pitchFamily="18" charset="0"/>
                          <a:ea typeface="+mn-ea"/>
                          <a:cs typeface="Times New Roman" panose="02020603050405020304" pitchFamily="18" charset="0"/>
                        </a:rPr>
                        <a:t>3- </a:t>
                      </a:r>
                      <a:r>
                        <a:rPr lang="en-US" sz="4400" b="1" kern="1200" dirty="0" err="1" smtClean="0">
                          <a:solidFill>
                            <a:schemeClr val="tx1"/>
                          </a:solidFill>
                          <a:effectLst/>
                          <a:latin typeface="Times New Roman" panose="02020603050405020304" pitchFamily="18" charset="0"/>
                          <a:ea typeface="+mn-ea"/>
                          <a:cs typeface="Times New Roman" panose="02020603050405020304" pitchFamily="18" charset="0"/>
                        </a:rPr>
                        <a:t>Lợi</a:t>
                      </a:r>
                      <a:r>
                        <a:rPr lang="en-US" sz="44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4400" b="1" kern="1200" dirty="0" err="1" smtClean="0">
                          <a:solidFill>
                            <a:schemeClr val="tx1"/>
                          </a:solidFill>
                          <a:effectLst/>
                          <a:latin typeface="Times New Roman" panose="02020603050405020304" pitchFamily="18" charset="0"/>
                          <a:ea typeface="+mn-ea"/>
                          <a:cs typeface="Times New Roman" panose="02020603050405020304" pitchFamily="18" charset="0"/>
                        </a:rPr>
                        <a:t>nhuận</a:t>
                      </a:r>
                      <a:endParaRPr lang="en-US" sz="4400" dirty="0">
                        <a:latin typeface="Times New Roman" panose="02020603050405020304" pitchFamily="18" charset="0"/>
                        <a:cs typeface="Times New Roman" panose="02020603050405020304" pitchFamily="18" charset="0"/>
                      </a:endParaRPr>
                    </a:p>
                  </a:txBody>
                  <a:tcPr anchor="ctr"/>
                </a:tc>
                <a:tc>
                  <a:txBody>
                    <a:bodyPr/>
                    <a:lstStyle/>
                    <a:p>
                      <a:pPr algn="ctr">
                        <a:spcAft>
                          <a:spcPts val="0"/>
                        </a:spcAft>
                      </a:pPr>
                      <a:r>
                        <a:rPr lang="en-US" sz="4400" b="1" dirty="0">
                          <a:effectLst/>
                          <a:latin typeface="Times New Roman" panose="02020603050405020304" pitchFamily="18" charset="0"/>
                          <a:ea typeface="SimSun" panose="02010600030101010101" pitchFamily="2" charset="-122"/>
                          <a:cs typeface="Times New Roman" panose="02020603050405020304" pitchFamily="18" charset="0"/>
                        </a:rPr>
                        <a:t>3.000</a:t>
                      </a:r>
                      <a:endParaRPr lang="en-US" sz="4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spcAft>
                          <a:spcPts val="0"/>
                        </a:spcAft>
                      </a:pPr>
                      <a:endParaRPr lang="en-US" sz="4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algn="ctr">
                        <a:spcAft>
                          <a:spcPts val="0"/>
                        </a:spcAft>
                      </a:pPr>
                      <a:r>
                        <a:rPr lang="en-US" sz="4400" b="1" dirty="0">
                          <a:effectLst/>
                          <a:latin typeface="Times New Roman" panose="02020603050405020304" pitchFamily="18" charset="0"/>
                          <a:ea typeface="SimSun" panose="02010600030101010101" pitchFamily="2" charset="-122"/>
                          <a:cs typeface="Times New Roman" panose="02020603050405020304" pitchFamily="18" charset="0"/>
                        </a:rPr>
                        <a:t>26.000</a:t>
                      </a:r>
                      <a:endParaRPr lang="en-US" sz="4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952881654"/>
                  </a:ext>
                </a:extLst>
              </a:tr>
            </a:tbl>
          </a:graphicData>
        </a:graphic>
      </p:graphicFrame>
      <p:sp>
        <p:nvSpPr>
          <p:cNvPr id="2" name="Rectangle 1"/>
          <p:cNvSpPr/>
          <p:nvPr/>
        </p:nvSpPr>
        <p:spPr>
          <a:xfrm>
            <a:off x="424453" y="2316728"/>
            <a:ext cx="5445401" cy="646331"/>
          </a:xfrm>
          <a:prstGeom prst="rect">
            <a:avLst/>
          </a:prstGeom>
        </p:spPr>
        <p:txBody>
          <a:bodyPr wrap="none">
            <a:spAutoFit/>
          </a:bodyPr>
          <a:lstStyle/>
          <a:p>
            <a:pPr algn="just">
              <a:spcAft>
                <a:spcPts val="0"/>
              </a:spcAft>
            </a:pPr>
            <a:r>
              <a:rPr lang="en-US" sz="3600" b="1" dirty="0">
                <a:latin typeface="Times New Roman" panose="02020603050405020304" pitchFamily="18" charset="0"/>
                <a:ea typeface="SimSun" panose="02010600030101010101" pitchFamily="2" charset="-122"/>
              </a:rPr>
              <a:t>b) </a:t>
            </a:r>
            <a:r>
              <a:rPr lang="en-US" sz="3600" b="1" dirty="0" err="1">
                <a:latin typeface="Times New Roman" panose="02020603050405020304" pitchFamily="18" charset="0"/>
                <a:ea typeface="SimSun" panose="02010600030101010101" pitchFamily="2" charset="-122"/>
              </a:rPr>
              <a:t>Tính</a:t>
            </a:r>
            <a:r>
              <a:rPr lang="en-US" sz="3600" b="1" dirty="0">
                <a:latin typeface="Times New Roman" panose="02020603050405020304" pitchFamily="18" charset="0"/>
                <a:ea typeface="SimSun" panose="02010600030101010101" pitchFamily="2" charset="-122"/>
              </a:rPr>
              <a:t> </a:t>
            </a:r>
            <a:r>
              <a:rPr lang="en-US" sz="3600" b="1" dirty="0" err="1">
                <a:latin typeface="Times New Roman" panose="02020603050405020304" pitchFamily="18" charset="0"/>
                <a:ea typeface="SimSun" panose="02010600030101010101" pitchFamily="2" charset="-122"/>
              </a:rPr>
              <a:t>lợi</a:t>
            </a:r>
            <a:r>
              <a:rPr lang="en-US" sz="3600" b="1" dirty="0">
                <a:latin typeface="Times New Roman" panose="02020603050405020304" pitchFamily="18" charset="0"/>
                <a:ea typeface="SimSun" panose="02010600030101010101" pitchFamily="2" charset="-122"/>
              </a:rPr>
              <a:t> </a:t>
            </a:r>
            <a:r>
              <a:rPr lang="en-US" sz="3600" b="1" dirty="0" err="1">
                <a:latin typeface="Times New Roman" panose="02020603050405020304" pitchFamily="18" charset="0"/>
                <a:ea typeface="SimSun" panose="02010600030101010101" pitchFamily="2" charset="-122"/>
              </a:rPr>
              <a:t>nhuận</a:t>
            </a:r>
            <a:r>
              <a:rPr lang="en-US" sz="3600" b="1" dirty="0">
                <a:latin typeface="Times New Roman" panose="02020603050405020304" pitchFamily="18" charset="0"/>
                <a:ea typeface="SimSun" panose="02010600030101010101" pitchFamily="2" charset="-122"/>
              </a:rPr>
              <a:t> </a:t>
            </a:r>
            <a:r>
              <a:rPr lang="en-US" sz="3600" b="1" dirty="0" err="1">
                <a:latin typeface="Times New Roman" panose="02020603050405020304" pitchFamily="18" charset="0"/>
                <a:ea typeface="SimSun" panose="02010600030101010101" pitchFamily="2" charset="-122"/>
              </a:rPr>
              <a:t>cao</a:t>
            </a:r>
            <a:r>
              <a:rPr lang="en-US" sz="3600" b="1" dirty="0">
                <a:latin typeface="Times New Roman" panose="02020603050405020304" pitchFamily="18" charset="0"/>
                <a:ea typeface="SimSun" panose="02010600030101010101" pitchFamily="2" charset="-122"/>
              </a:rPr>
              <a:t> </a:t>
            </a:r>
            <a:r>
              <a:rPr lang="en-US" sz="3600" b="1" dirty="0" err="1">
                <a:latin typeface="Times New Roman" panose="02020603050405020304" pitchFamily="18" charset="0"/>
                <a:ea typeface="SimSun" panose="02010600030101010101" pitchFamily="2" charset="-122"/>
              </a:rPr>
              <a:t>nhất</a:t>
            </a:r>
            <a:endParaRPr lang="en-US" sz="3600" b="1" dirty="0">
              <a:effectLst/>
              <a:latin typeface="Times New Roman" panose="02020603050405020304" pitchFamily="18" charset="0"/>
              <a:ea typeface="SimSun" panose="02010600030101010101" pitchFamily="2" charset="-122"/>
            </a:endParaRPr>
          </a:p>
        </p:txBody>
      </p:sp>
      <p:sp>
        <p:nvSpPr>
          <p:cNvPr id="7" name="Rectangle 6"/>
          <p:cNvSpPr/>
          <p:nvPr/>
        </p:nvSpPr>
        <p:spPr>
          <a:xfrm>
            <a:off x="0" y="407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6000" b="1" dirty="0" err="1" smtClean="0">
                <a:solidFill>
                  <a:schemeClr val="bg1"/>
                </a:solidFill>
                <a:latin typeface="Arial" panose="020B0604020202020204" pitchFamily="34" charset="0"/>
                <a:cs typeface="Arial" panose="020B0604020202020204" pitchFamily="34" charset="0"/>
              </a:rPr>
              <a:t>Bài</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tập</a:t>
            </a:r>
            <a:r>
              <a:rPr lang="en-US" sz="6000" b="1" dirty="0" smtClean="0">
                <a:solidFill>
                  <a:schemeClr val="bg1"/>
                </a:solidFill>
                <a:latin typeface="Arial" panose="020B0604020202020204" pitchFamily="34" charset="0"/>
                <a:cs typeface="Arial" panose="020B0604020202020204" pitchFamily="34" charset="0"/>
              </a:rPr>
              <a:t> chi </a:t>
            </a:r>
            <a:r>
              <a:rPr lang="en-US" sz="6000" b="1" dirty="0" err="1" smtClean="0">
                <a:solidFill>
                  <a:schemeClr val="bg1"/>
                </a:solidFill>
                <a:latin typeface="Arial" panose="020B0604020202020204" pitchFamily="34" charset="0"/>
                <a:cs typeface="Arial" panose="020B0604020202020204" pitchFamily="34" charset="0"/>
              </a:rPr>
              <a:t>phí</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và</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phân</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lọai</a:t>
            </a:r>
            <a:r>
              <a:rPr lang="en-US" sz="6000" b="1" dirty="0" smtClean="0">
                <a:solidFill>
                  <a:schemeClr val="bg1"/>
                </a:solidFill>
                <a:latin typeface="Arial" panose="020B0604020202020204" pitchFamily="34" charset="0"/>
                <a:cs typeface="Arial" panose="020B0604020202020204" pitchFamily="34" charset="0"/>
              </a:rPr>
              <a:t> chi </a:t>
            </a:r>
            <a:r>
              <a:rPr lang="en-US" sz="6000" b="1" dirty="0" err="1" smtClean="0">
                <a:solidFill>
                  <a:schemeClr val="bg1"/>
                </a:solidFill>
                <a:latin typeface="Arial" panose="020B0604020202020204" pitchFamily="34" charset="0"/>
                <a:cs typeface="Arial" panose="020B0604020202020204" pitchFamily="34" charset="0"/>
              </a:rPr>
              <a:t>phí</a:t>
            </a:r>
            <a:endParaRPr lang="en-US" sz="60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604991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endParaRPr lang="en-US" sz="6000" b="1" dirty="0">
              <a:solidFill>
                <a:schemeClr val="bg1"/>
              </a:solidFill>
              <a:latin typeface="Arial" panose="020B0604020202020204" pitchFamily="34" charset="0"/>
              <a:cs typeface="Arial" panose="020B0604020202020204" pitchFamily="34" charset="0"/>
            </a:endParaRPr>
          </a:p>
        </p:txBody>
      </p:sp>
      <p:sp>
        <p:nvSpPr>
          <p:cNvPr id="5" name="Rectangle 4"/>
          <p:cNvSpPr/>
          <p:nvPr/>
        </p:nvSpPr>
        <p:spPr>
          <a:xfrm>
            <a:off x="0" y="407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6000" b="1" dirty="0" err="1" smtClean="0">
                <a:solidFill>
                  <a:schemeClr val="bg1"/>
                </a:solidFill>
                <a:latin typeface="Arial" panose="020B0604020202020204" pitchFamily="34" charset="0"/>
                <a:cs typeface="Arial" panose="020B0604020202020204" pitchFamily="34" charset="0"/>
              </a:rPr>
              <a:t>Bài</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tập</a:t>
            </a:r>
            <a:r>
              <a:rPr lang="en-US" sz="6000" b="1" dirty="0" smtClean="0">
                <a:solidFill>
                  <a:schemeClr val="bg1"/>
                </a:solidFill>
                <a:latin typeface="Arial" panose="020B0604020202020204" pitchFamily="34" charset="0"/>
                <a:cs typeface="Arial" panose="020B0604020202020204" pitchFamily="34" charset="0"/>
              </a:rPr>
              <a:t> chi </a:t>
            </a:r>
            <a:r>
              <a:rPr lang="en-US" sz="6000" b="1" dirty="0" err="1" smtClean="0">
                <a:solidFill>
                  <a:schemeClr val="bg1"/>
                </a:solidFill>
                <a:latin typeface="Arial" panose="020B0604020202020204" pitchFamily="34" charset="0"/>
                <a:cs typeface="Arial" panose="020B0604020202020204" pitchFamily="34" charset="0"/>
              </a:rPr>
              <a:t>phí</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và</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phân</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lọai</a:t>
            </a:r>
            <a:r>
              <a:rPr lang="en-US" sz="6000" b="1" dirty="0" smtClean="0">
                <a:solidFill>
                  <a:schemeClr val="bg1"/>
                </a:solidFill>
                <a:latin typeface="Arial" panose="020B0604020202020204" pitchFamily="34" charset="0"/>
                <a:cs typeface="Arial" panose="020B0604020202020204" pitchFamily="34" charset="0"/>
              </a:rPr>
              <a:t> chi </a:t>
            </a:r>
            <a:r>
              <a:rPr lang="en-US" sz="6000" b="1" dirty="0" err="1" smtClean="0">
                <a:solidFill>
                  <a:schemeClr val="bg1"/>
                </a:solidFill>
                <a:latin typeface="Arial" panose="020B0604020202020204" pitchFamily="34" charset="0"/>
                <a:cs typeface="Arial" panose="020B0604020202020204" pitchFamily="34" charset="0"/>
              </a:rPr>
              <a:t>phí</a:t>
            </a:r>
            <a:endParaRPr lang="en-US" sz="6000" b="1" dirty="0">
              <a:solidFill>
                <a:schemeClr val="bg1"/>
              </a:solidFill>
              <a:latin typeface="Arial" panose="020B0604020202020204" pitchFamily="34" charset="0"/>
              <a:cs typeface="Arial" panose="020B0604020202020204" pitchFamily="34" charset="0"/>
            </a:endParaRPr>
          </a:p>
        </p:txBody>
      </p:sp>
      <p:sp>
        <p:nvSpPr>
          <p:cNvPr id="2" name="Rectangle 1"/>
          <p:cNvSpPr/>
          <p:nvPr/>
        </p:nvSpPr>
        <p:spPr>
          <a:xfrm>
            <a:off x="762000" y="2442646"/>
            <a:ext cx="16154400" cy="6740307"/>
          </a:xfrm>
          <a:prstGeom prst="rect">
            <a:avLst/>
          </a:prstGeom>
        </p:spPr>
        <p:txBody>
          <a:bodyPr wrap="square">
            <a:spAutoFit/>
          </a:bodyPr>
          <a:lstStyle/>
          <a:p>
            <a:pPr algn="just">
              <a:lnSpc>
                <a:spcPct val="150000"/>
              </a:lnSpc>
            </a:pPr>
            <a:r>
              <a:rPr lang="vi-VN" sz="4800" b="1" dirty="0">
                <a:solidFill>
                  <a:srgbClr val="2F363E"/>
                </a:solidFill>
                <a:latin typeface="times new roman" panose="02020603050405020304" pitchFamily="18" charset="0"/>
              </a:rPr>
              <a:t>Khoản chi phí nào dưới đây thuộc chi phí sản phẩm của doanh nghiệp sản xuất</a:t>
            </a:r>
            <a:endParaRPr lang="vi-VN" sz="4800" dirty="0">
              <a:solidFill>
                <a:srgbClr val="2F363E"/>
              </a:solidFill>
              <a:latin typeface="Helvetica Neue"/>
            </a:endParaRPr>
          </a:p>
          <a:p>
            <a:pPr algn="just">
              <a:lnSpc>
                <a:spcPct val="150000"/>
              </a:lnSpc>
              <a:buFont typeface="+mj-lt"/>
              <a:buAutoNum type="arabicPeriod"/>
            </a:pPr>
            <a:r>
              <a:rPr lang="vi-VN" sz="4800" dirty="0">
                <a:latin typeface="times new roman" panose="02020603050405020304" pitchFamily="18" charset="0"/>
              </a:rPr>
              <a:t>Chi phí nguyên vật liệu trực tiếp cho sản xuất</a:t>
            </a:r>
            <a:endParaRPr lang="vi-VN" sz="4800" dirty="0">
              <a:latin typeface="Helvetica Neue"/>
            </a:endParaRPr>
          </a:p>
          <a:p>
            <a:pPr algn="just">
              <a:lnSpc>
                <a:spcPct val="150000"/>
              </a:lnSpc>
              <a:buFont typeface="+mj-lt"/>
              <a:buAutoNum type="arabicPeriod"/>
            </a:pPr>
            <a:r>
              <a:rPr lang="vi-VN" sz="4800" dirty="0">
                <a:solidFill>
                  <a:srgbClr val="2F363E"/>
                </a:solidFill>
                <a:latin typeface="times new roman" panose="02020603050405020304" pitchFamily="18" charset="0"/>
              </a:rPr>
              <a:t>Chi phí hàng hóa mua trong kỳ</a:t>
            </a:r>
            <a:endParaRPr lang="vi-VN" sz="4800" dirty="0">
              <a:solidFill>
                <a:srgbClr val="2F363E"/>
              </a:solidFill>
              <a:latin typeface="Helvetica Neue"/>
            </a:endParaRPr>
          </a:p>
          <a:p>
            <a:pPr algn="just">
              <a:lnSpc>
                <a:spcPct val="150000"/>
              </a:lnSpc>
              <a:buFont typeface="+mj-lt"/>
              <a:buAutoNum type="arabicPeriod"/>
            </a:pPr>
            <a:r>
              <a:rPr lang="vi-VN" sz="4800" dirty="0">
                <a:solidFill>
                  <a:srgbClr val="2F363E"/>
                </a:solidFill>
                <a:latin typeface="times new roman" panose="02020603050405020304" pitchFamily="18" charset="0"/>
              </a:rPr>
              <a:t>Chi phí vận chuyển, bốc dỡ hàng hóa nhập kho</a:t>
            </a:r>
            <a:endParaRPr lang="vi-VN" sz="4800" dirty="0">
              <a:solidFill>
                <a:srgbClr val="2F363E"/>
              </a:solidFill>
              <a:latin typeface="Helvetica Neue"/>
            </a:endParaRPr>
          </a:p>
          <a:p>
            <a:pPr algn="just">
              <a:lnSpc>
                <a:spcPct val="150000"/>
              </a:lnSpc>
              <a:buFont typeface="+mj-lt"/>
              <a:buAutoNum type="arabicPeriod"/>
            </a:pPr>
            <a:r>
              <a:rPr lang="vi-VN" sz="4800" dirty="0">
                <a:solidFill>
                  <a:srgbClr val="2F363E"/>
                </a:solidFill>
                <a:latin typeface="times new roman" panose="02020603050405020304" pitchFamily="18" charset="0"/>
              </a:rPr>
              <a:t>Tất cả các câu trên đều đúng</a:t>
            </a:r>
            <a:endParaRPr lang="vi-VN" sz="4800" b="0" i="0" dirty="0">
              <a:solidFill>
                <a:srgbClr val="2F363E"/>
              </a:solidFill>
              <a:effectLst/>
              <a:latin typeface="Helvetica Neue"/>
            </a:endParaRPr>
          </a:p>
        </p:txBody>
      </p:sp>
    </p:spTree>
    <p:extLst>
      <p:ext uri="{BB962C8B-B14F-4D97-AF65-F5344CB8AC3E}">
        <p14:creationId xmlns:p14="http://schemas.microsoft.com/office/powerpoint/2010/main" val="136137396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97200" y="2677"/>
            <a:ext cx="2462829" cy="2462829"/>
          </a:xfrm>
          <a:prstGeom prst="rect">
            <a:avLst/>
          </a:prstGeom>
        </p:spPr>
      </p:pic>
      <p:sp>
        <p:nvSpPr>
          <p:cNvPr id="4" name="Rectangle 3"/>
          <p:cNvSpPr/>
          <p:nvPr/>
        </p:nvSpPr>
        <p:spPr>
          <a:xfrm>
            <a:off x="0" y="26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endParaRPr lang="en-US" sz="6000" b="1" dirty="0">
              <a:solidFill>
                <a:schemeClr val="bg1"/>
              </a:solidFill>
              <a:latin typeface="Arial" panose="020B0604020202020204" pitchFamily="34" charset="0"/>
              <a:cs typeface="Arial" panose="020B0604020202020204" pitchFamily="34" charset="0"/>
            </a:endParaRPr>
          </a:p>
        </p:txBody>
      </p:sp>
      <p:sp>
        <p:nvSpPr>
          <p:cNvPr id="5" name="Rectangle 4"/>
          <p:cNvSpPr/>
          <p:nvPr/>
        </p:nvSpPr>
        <p:spPr>
          <a:xfrm>
            <a:off x="0" y="40779"/>
            <a:ext cx="15697200" cy="1330821"/>
          </a:xfrm>
          <a:prstGeom prst="rect">
            <a:avLst/>
          </a:prstGeom>
          <a:solidFill>
            <a:schemeClr val="accent6">
              <a:lumMod val="75000"/>
            </a:schemeClr>
          </a:solidFill>
          <a:ln>
            <a:solidFill>
              <a:schemeClr val="bg1"/>
            </a:solidFill>
          </a:ln>
        </p:spPr>
        <p:style>
          <a:lnRef idx="3">
            <a:schemeClr val="lt1"/>
          </a:lnRef>
          <a:fillRef idx="1">
            <a:schemeClr val="accent6"/>
          </a:fillRef>
          <a:effectRef idx="1">
            <a:schemeClr val="accent6"/>
          </a:effectRef>
          <a:fontRef idx="minor">
            <a:schemeClr val="lt1"/>
          </a:fontRef>
        </p:style>
        <p:txBody>
          <a:bodyPr rtlCol="0" anchor="ctr"/>
          <a:lstStyle/>
          <a:p>
            <a:pPr lvl="0" algn="ctr"/>
            <a:r>
              <a:rPr lang="en-US" sz="6000" b="1" dirty="0" err="1" smtClean="0">
                <a:solidFill>
                  <a:schemeClr val="bg1"/>
                </a:solidFill>
                <a:latin typeface="Arial" panose="020B0604020202020204" pitchFamily="34" charset="0"/>
                <a:cs typeface="Arial" panose="020B0604020202020204" pitchFamily="34" charset="0"/>
              </a:rPr>
              <a:t>Bài</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tập</a:t>
            </a:r>
            <a:r>
              <a:rPr lang="en-US" sz="6000" b="1" dirty="0" smtClean="0">
                <a:solidFill>
                  <a:schemeClr val="bg1"/>
                </a:solidFill>
                <a:latin typeface="Arial" panose="020B0604020202020204" pitchFamily="34" charset="0"/>
                <a:cs typeface="Arial" panose="020B0604020202020204" pitchFamily="34" charset="0"/>
              </a:rPr>
              <a:t> chi </a:t>
            </a:r>
            <a:r>
              <a:rPr lang="en-US" sz="6000" b="1" dirty="0" err="1" smtClean="0">
                <a:solidFill>
                  <a:schemeClr val="bg1"/>
                </a:solidFill>
                <a:latin typeface="Arial" panose="020B0604020202020204" pitchFamily="34" charset="0"/>
                <a:cs typeface="Arial" panose="020B0604020202020204" pitchFamily="34" charset="0"/>
              </a:rPr>
              <a:t>phí</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và</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phân</a:t>
            </a:r>
            <a:r>
              <a:rPr lang="en-US" sz="6000" b="1" dirty="0" smtClean="0">
                <a:solidFill>
                  <a:schemeClr val="bg1"/>
                </a:solidFill>
                <a:latin typeface="Arial" panose="020B0604020202020204" pitchFamily="34" charset="0"/>
                <a:cs typeface="Arial" panose="020B0604020202020204" pitchFamily="34" charset="0"/>
              </a:rPr>
              <a:t> </a:t>
            </a:r>
            <a:r>
              <a:rPr lang="en-US" sz="6000" b="1" dirty="0" err="1" smtClean="0">
                <a:solidFill>
                  <a:schemeClr val="bg1"/>
                </a:solidFill>
                <a:latin typeface="Arial" panose="020B0604020202020204" pitchFamily="34" charset="0"/>
                <a:cs typeface="Arial" panose="020B0604020202020204" pitchFamily="34" charset="0"/>
              </a:rPr>
              <a:t>lọai</a:t>
            </a:r>
            <a:r>
              <a:rPr lang="en-US" sz="6000" b="1" dirty="0" smtClean="0">
                <a:solidFill>
                  <a:schemeClr val="bg1"/>
                </a:solidFill>
                <a:latin typeface="Arial" panose="020B0604020202020204" pitchFamily="34" charset="0"/>
                <a:cs typeface="Arial" panose="020B0604020202020204" pitchFamily="34" charset="0"/>
              </a:rPr>
              <a:t> chi </a:t>
            </a:r>
            <a:r>
              <a:rPr lang="en-US" sz="6000" b="1" dirty="0" err="1" smtClean="0">
                <a:solidFill>
                  <a:schemeClr val="bg1"/>
                </a:solidFill>
                <a:latin typeface="Arial" panose="020B0604020202020204" pitchFamily="34" charset="0"/>
                <a:cs typeface="Arial" panose="020B0604020202020204" pitchFamily="34" charset="0"/>
              </a:rPr>
              <a:t>phí</a:t>
            </a:r>
            <a:endParaRPr lang="en-US" sz="6000" b="1" dirty="0">
              <a:solidFill>
                <a:schemeClr val="bg1"/>
              </a:solidFill>
              <a:latin typeface="Arial" panose="020B0604020202020204" pitchFamily="34" charset="0"/>
              <a:cs typeface="Arial" panose="020B0604020202020204" pitchFamily="34" charset="0"/>
            </a:endParaRPr>
          </a:p>
        </p:txBody>
      </p:sp>
      <p:sp>
        <p:nvSpPr>
          <p:cNvPr id="2" name="Rectangle 1"/>
          <p:cNvSpPr/>
          <p:nvPr/>
        </p:nvSpPr>
        <p:spPr>
          <a:xfrm>
            <a:off x="533400" y="1566805"/>
            <a:ext cx="17068800" cy="8863965"/>
          </a:xfrm>
          <a:prstGeom prst="rect">
            <a:avLst/>
          </a:prstGeom>
        </p:spPr>
        <p:txBody>
          <a:bodyPr wrap="square">
            <a:spAutoFit/>
          </a:bodyPr>
          <a:lstStyle/>
          <a:p>
            <a:pPr algn="just">
              <a:lnSpc>
                <a:spcPct val="150000"/>
              </a:lnSpc>
            </a:pPr>
            <a:r>
              <a:rPr lang="vi-VN" sz="3800" b="1" dirty="0">
                <a:latin typeface="times new roman" panose="02020603050405020304" pitchFamily="18" charset="0"/>
              </a:rPr>
              <a:t>Trong tháng 6/N, Công ty Anh Minh sản xuất 2000 sản phẩm, tiêu thụ 1500 sản phẩm. Chi phí nguyên vật liệu trực tiếp 800đ/sp, chi phí nhân công trực tiếp 400đ/sp, biến phí sản xuất chung 350đ/sp, định phí sản xuất chung 1.200.000đ, biến phí bán hàng và quản lý doanh nghiệp 120đ/sp, định phí bán hàng và quản lý doanh nghiệp 1.500.000đ. Tổng chi phí trong kỳ được tính theo phương pháp trực tiếp: (đồng)</a:t>
            </a:r>
            <a:endParaRPr lang="vi-VN" sz="3800" dirty="0">
              <a:latin typeface="Helvetica Neue"/>
            </a:endParaRPr>
          </a:p>
          <a:p>
            <a:pPr algn="just">
              <a:lnSpc>
                <a:spcPct val="150000"/>
              </a:lnSpc>
              <a:buFont typeface="+mj-lt"/>
              <a:buAutoNum type="arabicPeriod"/>
            </a:pPr>
            <a:r>
              <a:rPr lang="vi-VN" sz="3800" dirty="0" smtClean="0">
                <a:latin typeface="times new roman" panose="02020603050405020304" pitchFamily="18" charset="0"/>
              </a:rPr>
              <a:t>4</a:t>
            </a:r>
            <a:r>
              <a:rPr lang="en-US" sz="3800" dirty="0" smtClean="0">
                <a:latin typeface="times new roman" panose="02020603050405020304" pitchFamily="18" charset="0"/>
              </a:rPr>
              <a:t>.</a:t>
            </a:r>
            <a:r>
              <a:rPr lang="vi-VN" sz="3800" dirty="0" smtClean="0">
                <a:latin typeface="times new roman" panose="02020603050405020304" pitchFamily="18" charset="0"/>
              </a:rPr>
              <a:t>905</a:t>
            </a:r>
            <a:r>
              <a:rPr lang="en-US" sz="3800" dirty="0" smtClean="0">
                <a:latin typeface="times new roman" panose="02020603050405020304" pitchFamily="18" charset="0"/>
              </a:rPr>
              <a:t>.</a:t>
            </a:r>
            <a:r>
              <a:rPr lang="vi-VN" sz="3800" dirty="0" smtClean="0">
                <a:latin typeface="times new roman" panose="02020603050405020304" pitchFamily="18" charset="0"/>
              </a:rPr>
              <a:t>000</a:t>
            </a:r>
            <a:endParaRPr lang="vi-VN" sz="3800" dirty="0">
              <a:latin typeface="Helvetica Neue"/>
            </a:endParaRPr>
          </a:p>
          <a:p>
            <a:pPr algn="just">
              <a:lnSpc>
                <a:spcPct val="150000"/>
              </a:lnSpc>
              <a:buFont typeface="+mj-lt"/>
              <a:buAutoNum type="arabicPeriod"/>
            </a:pPr>
            <a:r>
              <a:rPr lang="vi-VN" sz="3800" dirty="0" smtClean="0">
                <a:latin typeface="times new roman" panose="02020603050405020304" pitchFamily="18" charset="0"/>
              </a:rPr>
              <a:t>5</a:t>
            </a:r>
            <a:r>
              <a:rPr lang="en-US" sz="3800" dirty="0" smtClean="0">
                <a:latin typeface="times new roman" panose="02020603050405020304" pitchFamily="18" charset="0"/>
              </a:rPr>
              <a:t>.</a:t>
            </a:r>
            <a:r>
              <a:rPr lang="vi-VN" sz="3800" dirty="0" smtClean="0">
                <a:latin typeface="times new roman" panose="02020603050405020304" pitchFamily="18" charset="0"/>
              </a:rPr>
              <a:t>205</a:t>
            </a:r>
            <a:r>
              <a:rPr lang="en-US" sz="3800" dirty="0" smtClean="0">
                <a:latin typeface="times new roman" panose="02020603050405020304" pitchFamily="18" charset="0"/>
              </a:rPr>
              <a:t>.</a:t>
            </a:r>
            <a:r>
              <a:rPr lang="vi-VN" sz="3800" dirty="0" smtClean="0">
                <a:latin typeface="times new roman" panose="02020603050405020304" pitchFamily="18" charset="0"/>
              </a:rPr>
              <a:t>000</a:t>
            </a:r>
            <a:endParaRPr lang="vi-VN" sz="3800" dirty="0">
              <a:latin typeface="Helvetica Neue"/>
            </a:endParaRPr>
          </a:p>
          <a:p>
            <a:pPr algn="just">
              <a:lnSpc>
                <a:spcPct val="150000"/>
              </a:lnSpc>
              <a:buFont typeface="+mj-lt"/>
              <a:buAutoNum type="arabicPeriod"/>
            </a:pPr>
            <a:r>
              <a:rPr lang="vi-VN" sz="3800" dirty="0" smtClean="0">
                <a:latin typeface="times new roman" panose="02020603050405020304" pitchFamily="18" charset="0"/>
              </a:rPr>
              <a:t>6</a:t>
            </a:r>
            <a:r>
              <a:rPr lang="en-US" sz="3800" dirty="0" smtClean="0">
                <a:latin typeface="times new roman" panose="02020603050405020304" pitchFamily="18" charset="0"/>
              </a:rPr>
              <a:t>.</a:t>
            </a:r>
            <a:r>
              <a:rPr lang="vi-VN" sz="3800" dirty="0" smtClean="0">
                <a:latin typeface="times new roman" panose="02020603050405020304" pitchFamily="18" charset="0"/>
              </a:rPr>
              <a:t>040</a:t>
            </a:r>
            <a:r>
              <a:rPr lang="en-US" sz="3800" dirty="0" smtClean="0">
                <a:latin typeface="times new roman" panose="02020603050405020304" pitchFamily="18" charset="0"/>
              </a:rPr>
              <a:t>.</a:t>
            </a:r>
            <a:r>
              <a:rPr lang="vi-VN" sz="3800" dirty="0" smtClean="0">
                <a:latin typeface="times new roman" panose="02020603050405020304" pitchFamily="18" charset="0"/>
              </a:rPr>
              <a:t>000</a:t>
            </a:r>
            <a:endParaRPr lang="vi-VN" sz="3800" dirty="0">
              <a:latin typeface="Helvetica Neue"/>
            </a:endParaRPr>
          </a:p>
          <a:p>
            <a:pPr algn="just">
              <a:lnSpc>
                <a:spcPct val="150000"/>
              </a:lnSpc>
              <a:buFont typeface="+mj-lt"/>
              <a:buAutoNum type="arabicPeriod"/>
            </a:pPr>
            <a:r>
              <a:rPr lang="vi-VN" sz="3800" dirty="0">
                <a:latin typeface="times new roman" panose="02020603050405020304" pitchFamily="18" charset="0"/>
              </a:rPr>
              <a:t>Tất cả đều sai</a:t>
            </a:r>
            <a:endParaRPr lang="vi-VN" sz="3800" b="0" i="0" dirty="0">
              <a:effectLst/>
              <a:latin typeface="Helvetica Neue"/>
            </a:endParaRPr>
          </a:p>
        </p:txBody>
      </p:sp>
    </p:spTree>
    <p:extLst>
      <p:ext uri="{BB962C8B-B14F-4D97-AF65-F5344CB8AC3E}">
        <p14:creationId xmlns:p14="http://schemas.microsoft.com/office/powerpoint/2010/main" val="34271345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5575" y="160338"/>
            <a:ext cx="4264025" cy="4264025"/>
          </a:xfrm>
          <a:prstGeom prst="rect">
            <a:avLst/>
          </a:prstGeom>
        </p:spPr>
      </p:pic>
      <p:sp>
        <p:nvSpPr>
          <p:cNvPr id="3" name="AutoShape 2" descr="Những mẫu thư ngỏ cảm ơn nhà tài trợ trang trọng nhấ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p:cNvPicPr>
            <a:picLocks noChangeAspect="1"/>
          </p:cNvPicPr>
          <p:nvPr/>
        </p:nvPicPr>
        <p:blipFill>
          <a:blip r:embed="rId3"/>
          <a:stretch>
            <a:fillRect/>
          </a:stretch>
        </p:blipFill>
        <p:spPr>
          <a:xfrm>
            <a:off x="4648200" y="3086099"/>
            <a:ext cx="10439400" cy="7118265"/>
          </a:xfrm>
          <a:prstGeom prst="rect">
            <a:avLst/>
          </a:prstGeom>
        </p:spPr>
      </p:pic>
    </p:spTree>
    <p:extLst>
      <p:ext uri="{BB962C8B-B14F-4D97-AF65-F5344CB8AC3E}">
        <p14:creationId xmlns:p14="http://schemas.microsoft.com/office/powerpoint/2010/main" val="185752230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592</TotalTime>
  <Words>1700</Words>
  <Application>Microsoft Office PowerPoint</Application>
  <PresentationFormat>Custom</PresentationFormat>
  <Paragraphs>197</Paragraphs>
  <Slides>21</Slides>
  <Notes>0</Notes>
  <HiddenSlides>0</HiddenSlides>
  <MMClips>0</MMClips>
  <ScaleCrop>false</ScaleCrop>
  <HeadingPairs>
    <vt:vector size="6" baseType="variant">
      <vt:variant>
        <vt:lpstr>Fonts Used</vt:lpstr>
      </vt:variant>
      <vt:variant>
        <vt:i4>19</vt:i4>
      </vt:variant>
      <vt:variant>
        <vt:lpstr>Theme</vt:lpstr>
      </vt:variant>
      <vt:variant>
        <vt:i4>1</vt:i4>
      </vt:variant>
      <vt:variant>
        <vt:lpstr>Slide Titles</vt:lpstr>
      </vt:variant>
      <vt:variant>
        <vt:i4>21</vt:i4>
      </vt:variant>
    </vt:vector>
  </HeadingPairs>
  <TitlesOfParts>
    <vt:vector size="41" baseType="lpstr">
      <vt:lpstr>Calibri</vt:lpstr>
      <vt:lpstr>Arial</vt:lpstr>
      <vt:lpstr>ff9</vt:lpstr>
      <vt:lpstr>Helvetica Neue</vt:lpstr>
      <vt:lpstr>ff4</vt:lpstr>
      <vt:lpstr>ff6</vt:lpstr>
      <vt:lpstr>ff7</vt:lpstr>
      <vt:lpstr>Public Sans</vt:lpstr>
      <vt:lpstr>Times New Roman</vt:lpstr>
      <vt:lpstr>ff3</vt:lpstr>
      <vt:lpstr>ff8</vt:lpstr>
      <vt:lpstr>SimSun</vt:lpstr>
      <vt:lpstr>ff2</vt:lpstr>
      <vt:lpstr>Times New Roman</vt:lpstr>
      <vt:lpstr>Arial</vt:lpstr>
      <vt:lpstr>ff5</vt:lpstr>
      <vt:lpstr>SimSun</vt:lpstr>
      <vt:lpstr>ffa</vt:lpstr>
      <vt:lpstr>ff1</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Cam và Vàng Chuyên nghiệp Màu chuyển tiếp Ứng dụng Thể dục cho Thú cưng Bản thuyết trình Lên ý tưởng</dc:title>
  <dc:creator>Nhi</dc:creator>
  <cp:lastModifiedBy>Nhi</cp:lastModifiedBy>
  <cp:revision>73</cp:revision>
  <dcterms:created xsi:type="dcterms:W3CDTF">2006-08-16T00:00:00Z</dcterms:created>
  <dcterms:modified xsi:type="dcterms:W3CDTF">2023-10-26T14:12:48Z</dcterms:modified>
  <dc:identifier>DAFwu5SZzA4</dc:identifier>
</cp:coreProperties>
</file>