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4" r:id="rId1"/>
    <p:sldMasterId id="2147484938" r:id="rId2"/>
  </p:sldMasterIdLst>
  <p:notesMasterIdLst>
    <p:notesMasterId r:id="rId57"/>
  </p:notesMasterIdLst>
  <p:sldIdLst>
    <p:sldId id="404" r:id="rId3"/>
    <p:sldId id="405" r:id="rId4"/>
    <p:sldId id="407" r:id="rId5"/>
    <p:sldId id="478" r:id="rId6"/>
    <p:sldId id="498" r:id="rId7"/>
    <p:sldId id="408" r:id="rId8"/>
    <p:sldId id="413" r:id="rId9"/>
    <p:sldId id="412" r:id="rId10"/>
    <p:sldId id="486" r:id="rId11"/>
    <p:sldId id="425" r:id="rId12"/>
    <p:sldId id="416" r:id="rId13"/>
    <p:sldId id="495" r:id="rId14"/>
    <p:sldId id="496" r:id="rId15"/>
    <p:sldId id="418" r:id="rId16"/>
    <p:sldId id="479" r:id="rId17"/>
    <p:sldId id="426" r:id="rId18"/>
    <p:sldId id="420" r:id="rId19"/>
    <p:sldId id="497" r:id="rId20"/>
    <p:sldId id="494" r:id="rId21"/>
    <p:sldId id="499" r:id="rId22"/>
    <p:sldId id="428" r:id="rId23"/>
    <p:sldId id="427" r:id="rId24"/>
    <p:sldId id="429" r:id="rId25"/>
    <p:sldId id="409" r:id="rId26"/>
    <p:sldId id="442" r:id="rId27"/>
    <p:sldId id="474" r:id="rId28"/>
    <p:sldId id="484" r:id="rId29"/>
    <p:sldId id="444" r:id="rId30"/>
    <p:sldId id="443" r:id="rId31"/>
    <p:sldId id="466" r:id="rId32"/>
    <p:sldId id="446" r:id="rId33"/>
    <p:sldId id="447" r:id="rId34"/>
    <p:sldId id="450" r:id="rId35"/>
    <p:sldId id="451" r:id="rId36"/>
    <p:sldId id="452" r:id="rId37"/>
    <p:sldId id="453" r:id="rId38"/>
    <p:sldId id="455" r:id="rId39"/>
    <p:sldId id="456" r:id="rId40"/>
    <p:sldId id="457" r:id="rId41"/>
    <p:sldId id="460" r:id="rId42"/>
    <p:sldId id="459" r:id="rId43"/>
    <p:sldId id="440" r:id="rId44"/>
    <p:sldId id="461" r:id="rId45"/>
    <p:sldId id="462" r:id="rId46"/>
    <p:sldId id="463" r:id="rId47"/>
    <p:sldId id="465" r:id="rId48"/>
    <p:sldId id="489" r:id="rId49"/>
    <p:sldId id="430" r:id="rId50"/>
    <p:sldId id="439" r:id="rId51"/>
    <p:sldId id="431" r:id="rId52"/>
    <p:sldId id="432" r:id="rId53"/>
    <p:sldId id="490" r:id="rId54"/>
    <p:sldId id="491" r:id="rId55"/>
    <p:sldId id="436"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CC"/>
    <a:srgbClr val="6600CC"/>
    <a:srgbClr val="FF3300"/>
    <a:srgbClr val="FF3399"/>
    <a:srgbClr val="CC0066"/>
    <a:srgbClr val="660066"/>
    <a:srgbClr val="00CCFF"/>
    <a:srgbClr val="996633"/>
    <a:srgbClr val="0066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p:cViewPr varScale="1">
        <p:scale>
          <a:sx n="73" d="100"/>
          <a:sy n="73" d="100"/>
        </p:scale>
        <p:origin x="618" y="78"/>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6786C-4EC4-43F3-A1BA-2D88E98625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085D61-6A3B-4D6B-A326-061FAE210483}">
      <dgm:prSet custT="1"/>
      <dgm:spPr/>
      <dgm:t>
        <a:bodyPr/>
        <a:lstStyle/>
        <a:p>
          <a:pPr rtl="0"/>
          <a:r>
            <a:rPr lang="nl-NL" sz="24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dirty="0" smtClean="0">
              <a:latin typeface="Times New Roman" panose="02020603050405020304" pitchFamily="18" charset="0"/>
              <a:cs typeface="Times New Roman" panose="02020603050405020304" pitchFamily="18" charset="0"/>
            </a:rPr>
            <a:t>cho các cộng đồng dân tộc VN</a:t>
          </a:r>
          <a:endParaRPr lang="vi-VN" sz="2400" dirty="0">
            <a:latin typeface="Times New Roman" panose="02020603050405020304" pitchFamily="18" charset="0"/>
            <a:cs typeface="Times New Roman" panose="02020603050405020304" pitchFamily="18" charset="0"/>
          </a:endParaRPr>
        </a:p>
      </dgm:t>
    </dgm:pt>
    <dgm:pt modelId="{A0597650-8135-455B-8290-6F61F9B57CF5}" type="parTrans" cxnId="{4D266EE4-E509-4846-8C8A-209E971C0A50}">
      <dgm:prSet/>
      <dgm:spPr/>
      <dgm:t>
        <a:bodyPr/>
        <a:lstStyle/>
        <a:p>
          <a:endParaRPr lang="en-US"/>
        </a:p>
      </dgm:t>
    </dgm:pt>
    <dgm:pt modelId="{920CAB6D-ADD0-40D3-BC50-277934268775}" type="sibTrans" cxnId="{4D266EE4-E509-4846-8C8A-209E971C0A50}">
      <dgm:prSet/>
      <dgm:spPr/>
      <dgm:t>
        <a:bodyPr/>
        <a:lstStyle/>
        <a:p>
          <a:endParaRPr lang="en-US"/>
        </a:p>
      </dgm:t>
    </dgm:pt>
    <dgm:pt modelId="{B921D6F9-2675-49CB-955B-7DD73E032EF9}" type="pres">
      <dgm:prSet presAssocID="{95A6786C-4EC4-43F3-A1BA-2D88E98625B5}" presName="diagram" presStyleCnt="0">
        <dgm:presLayoutVars>
          <dgm:dir/>
          <dgm:resizeHandles val="exact"/>
        </dgm:presLayoutVars>
      </dgm:prSet>
      <dgm:spPr/>
      <dgm:t>
        <a:bodyPr/>
        <a:lstStyle/>
        <a:p>
          <a:endParaRPr lang="en-US"/>
        </a:p>
      </dgm:t>
    </dgm:pt>
    <dgm:pt modelId="{70257570-D1FE-4D3F-BF81-8F9EB7D13587}" type="pres">
      <dgm:prSet presAssocID="{74085D61-6A3B-4D6B-A326-061FAE210483}" presName="node" presStyleLbl="node1" presStyleIdx="0" presStyleCnt="1" custScaleX="325703">
        <dgm:presLayoutVars>
          <dgm:bulletEnabled val="1"/>
        </dgm:presLayoutVars>
      </dgm:prSet>
      <dgm:spPr/>
      <dgm:t>
        <a:bodyPr/>
        <a:lstStyle/>
        <a:p>
          <a:endParaRPr lang="en-US"/>
        </a:p>
      </dgm:t>
    </dgm:pt>
  </dgm:ptLst>
  <dgm:cxnLst>
    <dgm:cxn modelId="{4D266EE4-E509-4846-8C8A-209E971C0A50}" srcId="{95A6786C-4EC4-43F3-A1BA-2D88E98625B5}" destId="{74085D61-6A3B-4D6B-A326-061FAE210483}" srcOrd="0" destOrd="0" parTransId="{A0597650-8135-455B-8290-6F61F9B57CF5}" sibTransId="{920CAB6D-ADD0-40D3-BC50-277934268775}"/>
    <dgm:cxn modelId="{CFAFBC90-CB84-403D-8530-172474E10EA3}" type="presOf" srcId="{74085D61-6A3B-4D6B-A326-061FAE210483}" destId="{70257570-D1FE-4D3F-BF81-8F9EB7D13587}" srcOrd="0" destOrd="0" presId="urn:microsoft.com/office/officeart/2005/8/layout/default"/>
    <dgm:cxn modelId="{5798CBE6-3513-4406-8055-1EBB20EA4789}" type="presOf" srcId="{95A6786C-4EC4-43F3-A1BA-2D88E98625B5}" destId="{B921D6F9-2675-49CB-955B-7DD73E032EF9}" srcOrd="0" destOrd="0" presId="urn:microsoft.com/office/officeart/2005/8/layout/default"/>
    <dgm:cxn modelId="{82F45C53-C0CC-4413-840E-14FF7E3BAE87}" type="presParOf" srcId="{B921D6F9-2675-49CB-955B-7DD73E032EF9}" destId="{70257570-D1FE-4D3F-BF81-8F9EB7D13587}"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57570-D1FE-4D3F-BF81-8F9EB7D13587}">
      <dsp:nvSpPr>
        <dsp:cNvPr id="0" name=""/>
        <dsp:cNvSpPr/>
      </dsp:nvSpPr>
      <dsp:spPr>
        <a:xfrm>
          <a:off x="271727" y="710"/>
          <a:ext cx="5171545" cy="9526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nl-NL" sz="2400" kern="12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kern="1200" dirty="0" smtClean="0">
              <a:latin typeface="Times New Roman" panose="02020603050405020304" pitchFamily="18" charset="0"/>
              <a:cs typeface="Times New Roman" panose="02020603050405020304" pitchFamily="18" charset="0"/>
            </a:rPr>
            <a:t>cho các cộng đồng dân tộc VN</a:t>
          </a:r>
          <a:endParaRPr lang="vi-VN" sz="2400" kern="1200" dirty="0">
            <a:latin typeface="Times New Roman" panose="02020603050405020304" pitchFamily="18" charset="0"/>
            <a:cs typeface="Times New Roman" panose="02020603050405020304" pitchFamily="18" charset="0"/>
          </a:endParaRPr>
        </a:p>
      </dsp:txBody>
      <dsp:txXfrm>
        <a:off x="271727" y="710"/>
        <a:ext cx="5171545" cy="9526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9/8/2020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685800" y="1143000"/>
            <a:ext cx="5486400" cy="3086100"/>
          </a:xfrm>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687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74"/>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7"/>
            <a:ext cx="12306100"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71"/>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74"/>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7"/>
            <a:ext cx="12306100"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42" y="4041538"/>
            <a:ext cx="6952798"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61" y="5412341"/>
            <a:ext cx="6952798"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8" y="2882407"/>
            <a:ext cx="8138798"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32"/>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74"/>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7"/>
            <a:ext cx="12306100"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26907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63" name="Shape 163"/>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64" name="Shape 164"/>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65" name="Shape 165"/>
          <p:cNvGrpSpPr/>
          <p:nvPr/>
        </p:nvGrpSpPr>
        <p:grpSpPr>
          <a:xfrm>
            <a:off x="-12700" y="5949974"/>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7"/>
            <a:ext cx="12306100"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95" name="Shape 195"/>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6" name="Shape 196"/>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7" name="Shape 197"/>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8" name="Shape 198"/>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58690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74"/>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7"/>
            <a:ext cx="12306100"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0283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5"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74"/>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7"/>
            <a:ext cx="12306100"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63880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74"/>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7"/>
            <a:ext cx="12306100"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838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12"/>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74"/>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7"/>
            <a:ext cx="12306100"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32921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74"/>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7"/>
            <a:ext cx="12306100"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4046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4" y="849040"/>
            <a:ext cx="12271932"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5" y="1024135"/>
            <a:ext cx="12280868"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8" y="5906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8" y="9690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8" y="101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74"/>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7"/>
            <a:ext cx="12306100"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6" y="103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6" y="141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6" y="94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9" y="6922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369512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95" indent="0" algn="ctr">
              <a:buNone/>
              <a:defRPr/>
            </a:lvl2pPr>
            <a:lvl3pPr marL="914388" indent="0" algn="ctr">
              <a:buNone/>
              <a:defRPr/>
            </a:lvl3pPr>
            <a:lvl4pPr marL="1371583" indent="0" algn="ctr">
              <a:buNone/>
              <a:defRPr/>
            </a:lvl4pPr>
            <a:lvl5pPr marL="1828778" indent="0" algn="ctr">
              <a:buNone/>
              <a:defRPr/>
            </a:lvl5pPr>
            <a:lvl6pPr marL="2285972" indent="0" algn="ctr">
              <a:buNone/>
              <a:defRPr/>
            </a:lvl6pPr>
            <a:lvl7pPr marL="2743165" indent="0" algn="ctr">
              <a:buNone/>
              <a:defRPr/>
            </a:lvl7pPr>
            <a:lvl8pPr marL="3200362" indent="0" algn="ctr">
              <a:buNone/>
              <a:defRPr/>
            </a:lvl8pPr>
            <a:lvl9pPr marL="3657557"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7"/>
            <a:ext cx="3276601"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2477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5" y="5136834"/>
            <a:ext cx="1174334"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401"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4"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76"/>
              <a:endParaRPr lang="en-US" sz="1801"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76"/>
              <a:endParaRPr lang="en-US" sz="1801">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76"/>
              <a:endParaRPr lang="en-US" sz="1801">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76"/>
              <a:endParaRPr lang="en-US" sz="1801">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76"/>
              <a:endParaRPr lang="en-US" sz="1801">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76"/>
              <a:endParaRPr lang="en-US" sz="1801">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9"/>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2"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3"/>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3"/>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3" y="2468903"/>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5" y="5136834"/>
            <a:ext cx="1174334"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1" y="2713785"/>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8" y="3050880"/>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5"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41"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7" y="2333762"/>
            <a:ext cx="3885716"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9"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6"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4"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6" y="52589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4"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3"/>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1" y="3891065"/>
            <a:ext cx="7519934"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7" y="1080367"/>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245397"/>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123478"/>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5" y="1131595"/>
            <a:ext cx="3560766"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5" name="Half Frame 4"/>
          <p:cNvSpPr/>
          <p:nvPr userDrawn="1"/>
        </p:nvSpPr>
        <p:spPr>
          <a:xfrm rot="5400000">
            <a:off x="3057186" y="1276655"/>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3" y="1637088"/>
            <a:ext cx="2232249" cy="523477"/>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Resize without losing quality</a:t>
            </a:r>
            <a:endParaRPr lang="ko-KR" altLang="en-US" sz="1401"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3" y="2127273"/>
            <a:ext cx="2232249" cy="739048"/>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Change Fill Color &amp;</a:t>
            </a:r>
          </a:p>
          <a:p>
            <a:pPr defTabSz="914276"/>
            <a:r>
              <a:rPr lang="en-US" altLang="ko-KR" sz="1401" b="1" dirty="0">
                <a:solidFill>
                  <a:prstClr val="white"/>
                </a:solidFill>
                <a:cs typeface="Arial" pitchFamily="34" charset="0"/>
              </a:rPr>
              <a:t>Line Color</a:t>
            </a:r>
            <a:endParaRPr lang="ko-KR" altLang="en-US" sz="1401"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8" y="5808380"/>
            <a:ext cx="2232000" cy="307905"/>
          </a:xfrm>
          <a:prstGeom prst="rect">
            <a:avLst/>
          </a:prstGeom>
          <a:noFill/>
        </p:spPr>
        <p:txBody>
          <a:bodyPr wrap="square" rtlCol="0" anchor="ctr">
            <a:spAutoFit/>
          </a:bodyPr>
          <a:lstStyle/>
          <a:p>
            <a:pPr defTabSz="914276"/>
            <a:r>
              <a:rPr lang="en-US" altLang="ko-KR" sz="1401" dirty="0">
                <a:solidFill>
                  <a:prstClr val="white"/>
                </a:solidFill>
                <a:cs typeface="Arial" pitchFamily="34" charset="0"/>
              </a:rPr>
              <a:t>www.allppt.com</a:t>
            </a:r>
            <a:endParaRPr lang="ko-KR" altLang="en-US" sz="1401"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7"/>
            <a:ext cx="2717296" cy="1384995"/>
          </a:xfrm>
          <a:prstGeom prst="rect">
            <a:avLst/>
          </a:prstGeom>
          <a:noFill/>
        </p:spPr>
        <p:txBody>
          <a:bodyPr wrap="square" rtlCol="0" anchor="ctr">
            <a:spAutoFit/>
          </a:bodyPr>
          <a:lstStyle/>
          <a:p>
            <a:pPr defTabSz="914276"/>
            <a:r>
              <a:rPr lang="en-US" altLang="ko-KR" sz="2800" b="1" dirty="0">
                <a:solidFill>
                  <a:prstClr val="white"/>
                </a:solidFill>
                <a:cs typeface="Arial" pitchFamily="34" charset="0"/>
              </a:rPr>
              <a:t>FREE </a:t>
            </a:r>
          </a:p>
          <a:p>
            <a:pPr defTabSz="91427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15"/>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1"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8" y="2053574"/>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 id="214748496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1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0"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3" indent="-228604" algn="l" defTabSz="91441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3" indent="-228604" algn="l" defTabSz="91441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5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0" rtl="0" eaLnBrk="1" latinLnBrk="0" hangingPunct="1">
        <a:defRPr sz="1801" kern="1200">
          <a:solidFill>
            <a:schemeClr val="tx1"/>
          </a:solidFill>
          <a:latin typeface="+mn-lt"/>
          <a:ea typeface="+mn-ea"/>
          <a:cs typeface="+mn-cs"/>
        </a:defRPr>
      </a:lvl1pPr>
      <a:lvl2pPr marL="457206" algn="l" defTabSz="914410" rtl="0" eaLnBrk="1" latinLnBrk="0" hangingPunct="1">
        <a:defRPr sz="1801" kern="1200">
          <a:solidFill>
            <a:schemeClr val="tx1"/>
          </a:solidFill>
          <a:latin typeface="+mn-lt"/>
          <a:ea typeface="+mn-ea"/>
          <a:cs typeface="+mn-cs"/>
        </a:defRPr>
      </a:lvl2pPr>
      <a:lvl3pPr marL="914410" algn="l" defTabSz="914410" rtl="0" eaLnBrk="1" latinLnBrk="0" hangingPunct="1">
        <a:defRPr sz="1801" kern="1200">
          <a:solidFill>
            <a:schemeClr val="tx1"/>
          </a:solidFill>
          <a:latin typeface="+mn-lt"/>
          <a:ea typeface="+mn-ea"/>
          <a:cs typeface="+mn-cs"/>
        </a:defRPr>
      </a:lvl3pPr>
      <a:lvl4pPr marL="1371615" algn="l" defTabSz="914410" rtl="0" eaLnBrk="1" latinLnBrk="0" hangingPunct="1">
        <a:defRPr sz="1801" kern="1200">
          <a:solidFill>
            <a:schemeClr val="tx1"/>
          </a:solidFill>
          <a:latin typeface="+mn-lt"/>
          <a:ea typeface="+mn-ea"/>
          <a:cs typeface="+mn-cs"/>
        </a:defRPr>
      </a:lvl4pPr>
      <a:lvl5pPr marL="1828823" algn="l" defTabSz="914410" rtl="0" eaLnBrk="1" latinLnBrk="0" hangingPunct="1">
        <a:defRPr sz="1801" kern="1200">
          <a:solidFill>
            <a:schemeClr val="tx1"/>
          </a:solidFill>
          <a:latin typeface="+mn-lt"/>
          <a:ea typeface="+mn-ea"/>
          <a:cs typeface="+mn-cs"/>
        </a:defRPr>
      </a:lvl5pPr>
      <a:lvl6pPr marL="2286032" algn="l" defTabSz="914410" rtl="0" eaLnBrk="1" latinLnBrk="0" hangingPunct="1">
        <a:defRPr sz="1801" kern="1200">
          <a:solidFill>
            <a:schemeClr val="tx1"/>
          </a:solidFill>
          <a:latin typeface="+mn-lt"/>
          <a:ea typeface="+mn-ea"/>
          <a:cs typeface="+mn-cs"/>
        </a:defRPr>
      </a:lvl6pPr>
      <a:lvl7pPr marL="2743233" algn="l" defTabSz="914410" rtl="0" eaLnBrk="1" latinLnBrk="0" hangingPunct="1">
        <a:defRPr sz="1801" kern="1200">
          <a:solidFill>
            <a:schemeClr val="tx1"/>
          </a:solidFill>
          <a:latin typeface="+mn-lt"/>
          <a:ea typeface="+mn-ea"/>
          <a:cs typeface="+mn-cs"/>
        </a:defRPr>
      </a:lvl7pPr>
      <a:lvl8pPr marL="3200442" algn="l" defTabSz="914410" rtl="0" eaLnBrk="1" latinLnBrk="0" hangingPunct="1">
        <a:defRPr sz="1801" kern="1200">
          <a:solidFill>
            <a:schemeClr val="tx1"/>
          </a:solidFill>
          <a:latin typeface="+mn-lt"/>
          <a:ea typeface="+mn-ea"/>
          <a:cs typeface="+mn-cs"/>
        </a:defRPr>
      </a:lvl8pPr>
      <a:lvl9pPr marL="3657647" algn="l" defTabSz="914410"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9.xml"/><Relationship Id="rId4" Type="http://schemas.openxmlformats.org/officeDocument/2006/relationships/image" Target="../media/image43.jpeg"/></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9.xml"/><Relationship Id="rId5" Type="http://schemas.openxmlformats.org/officeDocument/2006/relationships/image" Target="../media/image53.jpeg"/><Relationship Id="rId4" Type="http://schemas.openxmlformats.org/officeDocument/2006/relationships/image" Target="../media/image52.jpeg"/></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9.xml"/><Relationship Id="rId4" Type="http://schemas.openxmlformats.org/officeDocument/2006/relationships/image" Target="../media/image6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8" y="43874"/>
            <a:ext cx="184731" cy="36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1">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2"/>
            <a:ext cx="9982201"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VÀ HOÀN THIỆN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 VIỆT NAM</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1" y="685808"/>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7"/>
            <a:ext cx="4495801" cy="1050924"/>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grpSp>
        <p:nvGrpSpPr>
          <p:cNvPr id="6" name="Group 3"/>
          <p:cNvGrpSpPr>
            <a:grpSpLocks/>
          </p:cNvGrpSpPr>
          <p:nvPr/>
        </p:nvGrpSpPr>
        <p:grpSpPr bwMode="auto">
          <a:xfrm>
            <a:off x="244388" y="1816828"/>
            <a:ext cx="11490414" cy="1246188"/>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1"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2" name="Text Box 8"/>
              <p:cNvSpPr txBox="1">
                <a:spLocks noChangeArrowheads="1"/>
              </p:cNvSpPr>
              <p:nvPr/>
            </p:nvSpPr>
            <p:spPr bwMode="gray">
              <a:xfrm>
                <a:off x="1309" y="1295"/>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a:solidFill>
                      <a:srgbClr val="FFFFFF"/>
                    </a:solidFill>
                    <a:effectLst>
                      <a:outerShdw blurRad="38100" dist="38100" dir="2700000" algn="tl">
                        <a:srgbClr val="C0C0C0"/>
                      </a:outerShdw>
                    </a:effectLst>
                  </a:rPr>
                  <a:t>1</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a:solidFill>
                    <a:srgbClr val="C00000"/>
                  </a:solidFill>
                </a:rPr>
                <a:t>Bản chất và đặc trưng của Nhà nước pháp quyền xã hội chủ nghĩa Việt 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2" y="3962406"/>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1">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9" name="Text Box 22"/>
              <p:cNvSpPr txBox="1">
                <a:spLocks noChangeArrowheads="1"/>
              </p:cNvSpPr>
              <p:nvPr/>
            </p:nvSpPr>
            <p:spPr bwMode="gray">
              <a:xfrm>
                <a:off x="1311" y="3324"/>
                <a:ext cx="135"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2</a:t>
                </a: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a:solidFill>
                    <a:srgbClr val="008000"/>
                  </a:solidFill>
                </a:rPr>
                <a:t>Phương hướng, nhiệm vụ và giải pháp xây dựng và hoàn thiện Nhà nước pháp quyền xã hội chủ nghĩa Việt Nam </a:t>
              </a:r>
              <a:endParaRPr lang="en-US" sz="1801"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0"/>
            <a:ext cx="11277600" cy="1077218"/>
          </a:xfrm>
          <a:prstGeom prst="rect">
            <a:avLst/>
          </a:prstGeom>
        </p:spPr>
        <p:txBody>
          <a:bodyPr wrap="square">
            <a:spAutoFit/>
          </a:bodyPr>
          <a:lstStyle/>
          <a:p>
            <a:pPr marL="514346" indent="-514346" algn="ctr">
              <a:spcBef>
                <a:spcPct val="0"/>
              </a:spcBef>
              <a:buAutoNum type="arabicPeriod"/>
            </a:pPr>
            <a:r>
              <a:rPr lang="nl-NL" sz="3200" b="1" dirty="0">
                <a:solidFill>
                  <a:srgbClr val="3333CC"/>
                </a:solidFill>
              </a:rPr>
              <a:t>Bản 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813043" cy="523220"/>
          </a:xfrm>
          <a:prstGeom prst="rect">
            <a:avLst/>
          </a:prstGeom>
        </p:spPr>
        <p:txBody>
          <a:bodyPr wrap="none">
            <a:spAutoFit/>
          </a:bodyPr>
          <a:lstStyle/>
          <a:p>
            <a:r>
              <a:rPr lang="nl-NL" sz="2800" b="1" i="1" dirty="0">
                <a:solidFill>
                  <a:srgbClr val="660066"/>
                </a:solidFill>
                <a:latin typeface="Times New Roman" panose="02020603050405020304" pitchFamily="18" charset="0"/>
                <a:ea typeface="Times New Roman" panose="02020603050405020304" pitchFamily="18" charset="0"/>
              </a:rPr>
              <a:t>1.2. </a:t>
            </a:r>
            <a:endParaRPr lang="en-US" sz="2800" dirty="0">
              <a:solidFill>
                <a:srgbClr val="660066"/>
              </a:solidFill>
            </a:endParaRPr>
          </a:p>
        </p:txBody>
      </p:sp>
      <p:sp>
        <p:nvSpPr>
          <p:cNvPr id="13" name="Rectangle 12"/>
          <p:cNvSpPr/>
          <p:nvPr/>
        </p:nvSpPr>
        <p:spPr>
          <a:xfrm>
            <a:off x="1136532" y="2478449"/>
            <a:ext cx="813043"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1.1.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397001" y="845502"/>
            <a:ext cx="9328800" cy="602300"/>
          </a:xfrm>
        </p:spPr>
        <p:txBody>
          <a:bodyPr/>
          <a:lstStyle/>
          <a:p>
            <a:r>
              <a:rPr lang="vi-VN" altLang="vi-VN" sz="2400" i="1" dirty="0">
                <a:solidFill>
                  <a:srgbClr val="0000FF"/>
                </a:solidFill>
                <a:latin typeface="Times New Roman" panose="02020603050405020304" pitchFamily="18" charset="0"/>
                <a:cs typeface="Times New Roman" panose="02020603050405020304" pitchFamily="18" charset="0"/>
              </a:rPr>
              <a:t>Nhà nước pháp quyền?</a:t>
            </a:r>
            <a:endParaRPr lang="en-US" altLang="vi-VN" sz="2400"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4" y="1600203"/>
            <a:ext cx="5638800" cy="4525963"/>
          </a:xfrm>
        </p:spPr>
        <p:txBody>
          <a:bodyPr/>
          <a:lstStyle/>
          <a:p>
            <a:pPr algn="just">
              <a:buFont typeface="Arial" charset="0"/>
              <a:buChar char="•"/>
              <a:defRPr/>
            </a:pPr>
            <a:r>
              <a:rPr lang="en-US" sz="2400" b="1" i="1" dirty="0">
                <a:latin typeface="Times New Roman" pitchFamily="18" charset="0"/>
                <a:cs typeface="Times New Roman" pitchFamily="18" charset="0"/>
              </a:rPr>
              <a:t>NNPQ</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Times New Roman" pitchFamily="18" charset="0"/>
              <a:cs typeface="Times New Roman" pitchFamily="18" charset="0"/>
            </a:endParaRPr>
          </a:p>
          <a:p>
            <a:pPr algn="just">
              <a:buFont typeface="Arial" charset="0"/>
              <a:buChar char="•"/>
              <a:defRPr/>
            </a:pPr>
            <a:r>
              <a:rPr lang="en-US" sz="2400" b="1" i="1" dirty="0">
                <a:latin typeface="Times New Roman" pitchFamily="18" charset="0"/>
                <a:cs typeface="Times New Roman" pitchFamily="18" charset="0"/>
              </a:rPr>
              <a:t>NNPQXHCNVN :</a:t>
            </a:r>
            <a:r>
              <a:rPr lang="en-US" sz="2400" dirty="0">
                <a:latin typeface="Times New Roman" pitchFamily="18" charset="0"/>
                <a:cs typeface="Times New Roman" pitchFamily="18" charset="0"/>
              </a:rPr>
              <a:t> Là nhà nước của dân, do dân và vì dân, quản lý mọi mặt của đời sống xã hội bằng pháp luật do ĐCSVN lãnh đạo</a:t>
            </a:r>
          </a:p>
          <a:p>
            <a:pPr>
              <a:buNone/>
              <a:defRPr/>
            </a:pPr>
            <a:r>
              <a:rPr lang="en-US" dirty="0" smtClean="0"/>
              <a:t> </a:t>
            </a:r>
            <a:endParaRPr lang="en-US" dirty="0"/>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1905000"/>
            <a:ext cx="36576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79758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3"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3)">
                                      <p:cBhvr>
                                        <p:cTn id="21" dur="1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947" y="457207"/>
            <a:ext cx="11203132"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1.1. 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a:t>
            </a:r>
            <a:endParaRPr lang="nl-NL" sz="2800" b="1" dirty="0">
              <a:solidFill>
                <a:schemeClr val="bg1"/>
              </a:solidFill>
              <a:latin typeface="+mj-lt"/>
              <a:ea typeface="Times New Roman" panose="02020603050405020304" pitchFamily="18" charset="0"/>
            </a:endParaRP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sp>
        <p:nvSpPr>
          <p:cNvPr id="16" name="Text Placeholder 15"/>
          <p:cNvSpPr>
            <a:spLocks noGrp="1"/>
          </p:cNvSpPr>
          <p:nvPr>
            <p:ph type="body" idx="1"/>
          </p:nvPr>
        </p:nvSpPr>
        <p:spPr>
          <a:xfrm>
            <a:off x="838200" y="2053574"/>
            <a:ext cx="10591800" cy="2562799"/>
          </a:xfrm>
        </p:spPr>
        <p:txBody>
          <a:bodyPr/>
          <a:lstStyle/>
          <a:p>
            <a:pPr algn="just">
              <a:buNone/>
            </a:pPr>
            <a:r>
              <a:rPr lang="en-US" sz="2400" dirty="0" smtClean="0"/>
              <a:t>	</a:t>
            </a:r>
            <a:r>
              <a:rPr lang="en-US" sz="2400" dirty="0" err="1" smtClean="0"/>
              <a:t>Cương</a:t>
            </a:r>
            <a:r>
              <a:rPr lang="en-US" sz="2400" dirty="0" smtClean="0"/>
              <a:t> </a:t>
            </a:r>
            <a:r>
              <a:rPr lang="en-US" sz="2400" dirty="0" err="1" smtClean="0"/>
              <a:t>lĩnh</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đất</a:t>
            </a:r>
            <a:r>
              <a:rPr lang="en-US" sz="2400" dirty="0" smtClean="0"/>
              <a:t> </a:t>
            </a:r>
            <a:r>
              <a:rPr lang="en-US" sz="2400" dirty="0" err="1" smtClean="0"/>
              <a:t>nước</a:t>
            </a:r>
            <a:r>
              <a:rPr lang="en-US" sz="2400" dirty="0" smtClean="0"/>
              <a:t> </a:t>
            </a:r>
            <a:r>
              <a:rPr lang="en-US" sz="2400" dirty="0" err="1" smtClean="0"/>
              <a:t>trong</a:t>
            </a:r>
            <a:r>
              <a:rPr lang="en-US" sz="2400" dirty="0" smtClean="0"/>
              <a:t> </a:t>
            </a:r>
            <a:r>
              <a:rPr lang="en-US" sz="2400" dirty="0" err="1" smtClean="0"/>
              <a:t>thời</a:t>
            </a:r>
            <a:r>
              <a:rPr lang="en-US" sz="2400" dirty="0" smtClean="0"/>
              <a:t> </a:t>
            </a:r>
            <a:r>
              <a:rPr lang="en-US" sz="2400" dirty="0" err="1" smtClean="0"/>
              <a:t>kỳ</a:t>
            </a:r>
            <a:r>
              <a:rPr lang="en-US" sz="2400" dirty="0" smtClean="0"/>
              <a:t> </a:t>
            </a:r>
            <a:r>
              <a:rPr lang="en-US" sz="2400" dirty="0" err="1" smtClean="0"/>
              <a:t>quá</a:t>
            </a:r>
            <a:r>
              <a:rPr lang="en-US" sz="2400" dirty="0" smtClean="0"/>
              <a:t> </a:t>
            </a:r>
            <a:r>
              <a:rPr lang="en-US" sz="2400" dirty="0" err="1" smtClean="0"/>
              <a:t>độ</a:t>
            </a:r>
            <a:r>
              <a:rPr lang="en-US" sz="2400" dirty="0" smtClean="0"/>
              <a:t> </a:t>
            </a:r>
            <a:r>
              <a:rPr lang="en-US" sz="2400" dirty="0" err="1" smtClean="0"/>
              <a:t>lên</a:t>
            </a:r>
            <a:r>
              <a:rPr lang="en-US" sz="2400" dirty="0" smtClean="0"/>
              <a:t> CNXH (</a:t>
            </a:r>
            <a:r>
              <a:rPr lang="en-US" sz="2400" dirty="0" err="1" smtClean="0"/>
              <a:t>bổ</a:t>
            </a:r>
            <a:r>
              <a:rPr lang="en-US" sz="2400" dirty="0" smtClean="0"/>
              <a:t> sung </a:t>
            </a:r>
            <a:r>
              <a:rPr lang="en-US" sz="2400" dirty="0" err="1" smtClean="0"/>
              <a:t>phát</a:t>
            </a:r>
            <a:r>
              <a:rPr lang="en-US" sz="2400" dirty="0" smtClean="0"/>
              <a:t> </a:t>
            </a:r>
            <a:r>
              <a:rPr lang="en-US" sz="2400" dirty="0" err="1" smtClean="0"/>
              <a:t>triển</a:t>
            </a:r>
            <a:r>
              <a:rPr lang="en-US" sz="2400" dirty="0" smtClean="0"/>
              <a:t> </a:t>
            </a:r>
            <a:r>
              <a:rPr lang="en-US" sz="2400" dirty="0" err="1" smtClean="0"/>
              <a:t>năm</a:t>
            </a:r>
            <a:r>
              <a:rPr lang="en-US" sz="2400" dirty="0" smtClean="0"/>
              <a:t> 2011) </a:t>
            </a:r>
            <a:r>
              <a:rPr lang="en-US" sz="2400" dirty="0" err="1" smtClean="0"/>
              <a:t>chỉ</a:t>
            </a:r>
            <a:r>
              <a:rPr lang="en-US" sz="2400" dirty="0" smtClean="0"/>
              <a:t> </a:t>
            </a:r>
            <a:r>
              <a:rPr lang="en-US" sz="2400" dirty="0" err="1" smtClean="0"/>
              <a:t>rõ</a:t>
            </a:r>
            <a:r>
              <a:rPr lang="en-US" sz="2400" dirty="0" smtClean="0"/>
              <a:t>: </a:t>
            </a:r>
            <a:r>
              <a:rPr lang="en-US" sz="2400" dirty="0" err="1" smtClean="0"/>
              <a:t>Nhà</a:t>
            </a:r>
            <a:r>
              <a:rPr lang="en-US" sz="2400" dirty="0" smtClean="0"/>
              <a:t> </a:t>
            </a:r>
            <a:r>
              <a:rPr lang="en-US" sz="2400" dirty="0" err="1" smtClean="0"/>
              <a:t>nước</a:t>
            </a:r>
            <a:r>
              <a:rPr lang="en-US" sz="2400" dirty="0" smtClean="0"/>
              <a:t> ta </a:t>
            </a:r>
            <a:r>
              <a:rPr lang="en-US" sz="2400" dirty="0" err="1" smtClean="0"/>
              <a:t>là</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pháp</a:t>
            </a:r>
            <a:r>
              <a:rPr lang="en-US" sz="2400" dirty="0" smtClean="0"/>
              <a:t> </a:t>
            </a:r>
            <a:r>
              <a:rPr lang="en-US" sz="2400" dirty="0" err="1" smtClean="0"/>
              <a:t>quyền</a:t>
            </a:r>
            <a:r>
              <a:rPr lang="en-US" sz="2400" dirty="0" smtClean="0"/>
              <a:t> XHCN  </a:t>
            </a:r>
            <a:r>
              <a:rPr lang="en-US" sz="2400" dirty="0" err="1" smtClean="0"/>
              <a:t>của</a:t>
            </a:r>
            <a:r>
              <a:rPr lang="en-US" sz="2400" dirty="0" smtClean="0"/>
              <a:t> </a:t>
            </a:r>
            <a:r>
              <a:rPr lang="en-US" sz="2400" dirty="0" err="1" smtClean="0"/>
              <a:t>nhân</a:t>
            </a:r>
            <a:r>
              <a:rPr lang="en-US" sz="2400" dirty="0" smtClean="0"/>
              <a:t> </a:t>
            </a:r>
            <a:r>
              <a:rPr lang="en-US" sz="2400" dirty="0" err="1" smtClean="0"/>
              <a:t>dân</a:t>
            </a:r>
            <a:r>
              <a:rPr lang="en-US" sz="2400" dirty="0" smtClean="0"/>
              <a:t>, do </a:t>
            </a:r>
            <a:r>
              <a:rPr lang="en-US" sz="2400" dirty="0" err="1" smtClean="0"/>
              <a:t>nhân</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vì</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Tất</a:t>
            </a:r>
            <a:r>
              <a:rPr lang="en-US" sz="2400" dirty="0" smtClean="0"/>
              <a:t> </a:t>
            </a:r>
            <a:r>
              <a:rPr lang="en-US" sz="2400" dirty="0" err="1" smtClean="0"/>
              <a:t>cả</a:t>
            </a:r>
            <a:r>
              <a:rPr lang="en-US" sz="2400" dirty="0" smtClean="0"/>
              <a:t> </a:t>
            </a:r>
            <a:r>
              <a:rPr lang="en-US" sz="2400" dirty="0" err="1" smtClean="0"/>
              <a:t>quyền</a:t>
            </a:r>
            <a:r>
              <a:rPr lang="en-US" sz="2400" dirty="0" smtClean="0"/>
              <a:t> </a:t>
            </a:r>
            <a:r>
              <a:rPr lang="en-US" sz="2400" dirty="0" err="1" smtClean="0"/>
              <a:t>lực</a:t>
            </a:r>
            <a:r>
              <a:rPr lang="en-US" sz="2400" dirty="0" smtClean="0"/>
              <a:t> </a:t>
            </a:r>
            <a:r>
              <a:rPr lang="en-US" sz="2400" dirty="0" err="1" smtClean="0"/>
              <a:t>thuộc</a:t>
            </a:r>
            <a:r>
              <a:rPr lang="en-US" sz="2400" dirty="0" smtClean="0"/>
              <a:t> </a:t>
            </a:r>
            <a:r>
              <a:rPr lang="en-US" sz="2400" dirty="0" err="1" smtClean="0"/>
              <a:t>về</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mà</a:t>
            </a:r>
            <a:r>
              <a:rPr lang="en-US" sz="2400" dirty="0" smtClean="0"/>
              <a:t> </a:t>
            </a:r>
            <a:r>
              <a:rPr lang="en-US" sz="2400" dirty="0" err="1" smtClean="0"/>
              <a:t>nền</a:t>
            </a:r>
            <a:r>
              <a:rPr lang="en-US" sz="2400" dirty="0" smtClean="0"/>
              <a:t> </a:t>
            </a:r>
            <a:r>
              <a:rPr lang="en-US" sz="2400" dirty="0" err="1" smtClean="0"/>
              <a:t>tảng</a:t>
            </a:r>
            <a:r>
              <a:rPr lang="en-US" sz="2400" dirty="0" smtClean="0"/>
              <a:t> </a:t>
            </a:r>
            <a:r>
              <a:rPr lang="en-US" sz="2400" dirty="0" err="1" smtClean="0"/>
              <a:t>là</a:t>
            </a:r>
            <a:r>
              <a:rPr lang="en-US" sz="2400" dirty="0" smtClean="0"/>
              <a:t> </a:t>
            </a:r>
            <a:r>
              <a:rPr lang="en-US" sz="2400" dirty="0" err="1" smtClean="0"/>
              <a:t>liên</a:t>
            </a:r>
            <a:r>
              <a:rPr lang="en-US" sz="2400" dirty="0" smtClean="0"/>
              <a:t> minh </a:t>
            </a:r>
            <a:r>
              <a:rPr lang="en-US" sz="2400" dirty="0" err="1" smtClean="0"/>
              <a:t>giữa</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công</a:t>
            </a:r>
            <a:r>
              <a:rPr lang="en-US" sz="2400" dirty="0" smtClean="0"/>
              <a:t> </a:t>
            </a:r>
            <a:r>
              <a:rPr lang="en-US" sz="2400" dirty="0" err="1" smtClean="0"/>
              <a:t>nhân</a:t>
            </a:r>
            <a:r>
              <a:rPr lang="en-US" sz="2400" dirty="0" smtClean="0"/>
              <a:t> </a:t>
            </a:r>
            <a:r>
              <a:rPr lang="en-US" sz="2400" dirty="0" err="1" smtClean="0"/>
              <a:t>với</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nông</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đội</a:t>
            </a:r>
            <a:r>
              <a:rPr lang="en-US" sz="2400" dirty="0" smtClean="0"/>
              <a:t> </a:t>
            </a:r>
            <a:r>
              <a:rPr lang="en-US" sz="2400" dirty="0" err="1" smtClean="0"/>
              <a:t>ngũ</a:t>
            </a:r>
            <a:r>
              <a:rPr lang="en-US" sz="2400" dirty="0" smtClean="0"/>
              <a:t> </a:t>
            </a:r>
            <a:r>
              <a:rPr lang="en-US" sz="2400" dirty="0" err="1" smtClean="0"/>
              <a:t>trí</a:t>
            </a:r>
            <a:r>
              <a:rPr lang="en-US" sz="2400" dirty="0" smtClean="0"/>
              <a:t> </a:t>
            </a:r>
            <a:r>
              <a:rPr lang="en-US" sz="2400" dirty="0" err="1" smtClean="0"/>
              <a:t>thức</a:t>
            </a:r>
            <a:r>
              <a:rPr lang="en-US" sz="2400" dirty="0" smtClean="0"/>
              <a:t> do ĐCS VN </a:t>
            </a:r>
            <a:r>
              <a:rPr lang="en-US" sz="2400" dirty="0" err="1" smtClean="0"/>
              <a:t>lãnh</a:t>
            </a:r>
            <a:r>
              <a:rPr lang="en-US" sz="2400" dirty="0" smtClean="0"/>
              <a:t> </a:t>
            </a:r>
            <a:r>
              <a:rPr lang="en-US" sz="2400" dirty="0" err="1" smtClean="0"/>
              <a:t>đạo</a:t>
            </a:r>
            <a:r>
              <a:rPr lang="en-US" sz="2400" dirty="0" smtClean="0"/>
              <a:t>”</a:t>
            </a:r>
            <a:endParaRPr lang="en-US" sz="2400" dirty="0"/>
          </a:p>
        </p:txBody>
      </p:sp>
    </p:spTree>
    <p:extLst>
      <p:ext uri="{BB962C8B-B14F-4D97-AF65-F5344CB8AC3E}">
        <p14:creationId xmlns:p14="http://schemas.microsoft.com/office/powerpoint/2010/main" val="21505756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947" y="457207"/>
            <a:ext cx="11203132"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1.1. 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p:cNvSpPr/>
          <p:nvPr/>
        </p:nvSpPr>
        <p:spPr>
          <a:xfrm>
            <a:off x="2133604" y="1087284"/>
            <a:ext cx="8458196" cy="523220"/>
          </a:xfrm>
          <a:prstGeom prst="rect">
            <a:avLst/>
          </a:prstGeom>
          <a:ln>
            <a:solidFill>
              <a:srgbClr val="660066"/>
            </a:solidFill>
          </a:ln>
        </p:spPr>
        <p:txBody>
          <a:bodyPr wrap="square">
            <a:spAutoFit/>
          </a:bodyPr>
          <a:lstStyle/>
          <a:p>
            <a:pPr marL="342895" indent="-342895" algn="ctr">
              <a:buFont typeface="Wingdings" panose="05000000000000000000" pitchFamily="2" charset="2"/>
              <a:buChar char="q"/>
            </a:pPr>
            <a:r>
              <a:rPr lang="nl-NL" sz="2400" i="1" dirty="0">
                <a:latin typeface="Times New Roman" panose="02020603050405020304" pitchFamily="18" charset="0"/>
                <a:ea typeface="Times New Roman" panose="02020603050405020304" pitchFamily="18" charset="0"/>
              </a:rPr>
              <a:t> </a:t>
            </a:r>
            <a:r>
              <a:rPr lang="nl-NL" sz="2800" i="1" dirty="0" smtClean="0">
                <a:solidFill>
                  <a:srgbClr val="3333CC"/>
                </a:solidFill>
                <a:latin typeface="Times New Roman" panose="02020603050405020304" pitchFamily="18" charset="0"/>
                <a:ea typeface="Times New Roman" panose="02020603050405020304" pitchFamily="18" charset="0"/>
              </a:rPr>
              <a:t>Nhân 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467334" y="2789493"/>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07595" y="277285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0306" y="2789488"/>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6" y="1610504"/>
            <a:ext cx="3467096" cy="11789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362702" y="1610504"/>
            <a:ext cx="2806090" cy="11789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8" y="1610504"/>
            <a:ext cx="761994" cy="11290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34748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271833">
            <a:off x="3821893" y="1036810"/>
            <a:ext cx="3806817"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9"/>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2" y="1629581"/>
            <a:ext cx="4362553" cy="1200329"/>
          </a:xfrm>
          <a:prstGeom prst="rect">
            <a:avLst/>
          </a:prstGeom>
        </p:spPr>
        <p:txBody>
          <a:bodyPr wrap="square">
            <a:spAutoFit/>
          </a:bodyPr>
          <a:lstStyle/>
          <a:p>
            <a:pPr marL="285748" indent="-285748" algn="ctr">
              <a:buFont typeface="Wingdings" panose="05000000000000000000" pitchFamily="2" charset="2"/>
              <a:buChar char="§"/>
            </a:pPr>
            <a:r>
              <a:rPr lang="vi-VN" sz="2400" dirty="0"/>
              <a:t>Nhà nước là công cụ chủ yếu để nhân dân thực hiện quyền làm chủ của mình.</a:t>
            </a:r>
            <a:endParaRPr lang="en-US" sz="3600" dirty="0">
              <a:solidFill>
                <a:srgbClr val="CC6600"/>
              </a:solidFill>
              <a:latin typeface="+mj-lt"/>
            </a:endParaRPr>
          </a:p>
        </p:txBody>
      </p:sp>
      <p:sp>
        <p:nvSpPr>
          <p:cNvPr id="11" name="Rectangle 10"/>
          <p:cNvSpPr/>
          <p:nvPr/>
        </p:nvSpPr>
        <p:spPr>
          <a:xfrm>
            <a:off x="7543800" y="2272605"/>
            <a:ext cx="4381954" cy="830997"/>
          </a:xfrm>
          <a:prstGeom prst="rect">
            <a:avLst/>
          </a:prstGeom>
        </p:spPr>
        <p:txBody>
          <a:bodyPr wrap="square">
            <a:spAutoFit/>
          </a:bodyPr>
          <a:lstStyle/>
          <a:p>
            <a:pPr marL="342895" indent="-342895" algn="ctr">
              <a:buFont typeface="Wingdings" panose="05000000000000000000" pitchFamily="2" charset="2"/>
              <a:buChar char="§"/>
            </a:pPr>
            <a:r>
              <a:rPr lang="vi-VN" sz="2400" dirty="0">
                <a:latin typeface="+mj-lt"/>
              </a:rPr>
              <a:t>Nhà nước thể hiện ý chí, lợi ích và nguyện vọng của nhân dân.</a:t>
            </a:r>
            <a:endParaRPr lang="en-US" sz="2400" dirty="0">
              <a:latin typeface="+mj-lt"/>
            </a:endParaRPr>
          </a:p>
        </p:txBody>
      </p:sp>
      <p:sp>
        <p:nvSpPr>
          <p:cNvPr id="12" name="Rectangle 11"/>
          <p:cNvSpPr/>
          <p:nvPr/>
        </p:nvSpPr>
        <p:spPr>
          <a:xfrm>
            <a:off x="6671266" y="4494433"/>
            <a:ext cx="4758738" cy="1200329"/>
          </a:xfrm>
          <a:prstGeom prst="rect">
            <a:avLst/>
          </a:prstGeom>
        </p:spPr>
        <p:txBody>
          <a:bodyPr wrap="square">
            <a:spAutoFit/>
          </a:bodyPr>
          <a:lstStyle/>
          <a:p>
            <a:pPr marL="342895" indent="-342895" algn="ctr">
              <a:buFont typeface="Wingdings" panose="05000000000000000000" pitchFamily="2" charset="2"/>
              <a:buChar char="§"/>
            </a:pPr>
            <a:r>
              <a:rPr lang="vi-VN" sz="2400" dirty="0"/>
              <a:t>Nhà nước của dân, vì dân, do dân lập nên và nhân dân tham gia quản lí.</a:t>
            </a:r>
            <a:endParaRPr lang="en-US" sz="3600" dirty="0">
              <a:solidFill>
                <a:srgbClr val="3333CC"/>
              </a:solidFill>
              <a:latin typeface="+mj-lt"/>
            </a:endParaRPr>
          </a:p>
        </p:txBody>
      </p:sp>
      <p:sp>
        <p:nvSpPr>
          <p:cNvPr id="13" name="TextBox 12"/>
          <p:cNvSpPr txBox="1"/>
          <p:nvPr/>
        </p:nvSpPr>
        <p:spPr>
          <a:xfrm>
            <a:off x="838200" y="240175"/>
            <a:ext cx="10744200" cy="830997"/>
          </a:xfrm>
          <a:prstGeom prst="rect">
            <a:avLst/>
          </a:prstGeom>
          <a:noFill/>
        </p:spPr>
        <p:txBody>
          <a:bodyPr wrap="square" rtlCol="0">
            <a:spAutoFit/>
          </a:bodyPr>
          <a:lstStyle/>
          <a:p>
            <a:r>
              <a:rPr lang="en-US" dirty="0" smtClean="0"/>
              <a:t>	</a:t>
            </a:r>
            <a:r>
              <a:rPr lang="en-US" sz="2400" dirty="0" err="1" smtClean="0">
                <a:solidFill>
                  <a:srgbClr val="3333CC"/>
                </a:solidFill>
                <a:latin typeface="Times New Roman" panose="02020603050405020304" pitchFamily="18" charset="0"/>
                <a:cs typeface="Times New Roman" panose="02020603050405020304" pitchFamily="18" charset="0"/>
              </a:rPr>
              <a:t>Nhà</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nước</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cộng</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hòa</a:t>
            </a:r>
            <a:r>
              <a:rPr lang="en-US" sz="2400" dirty="0" smtClean="0">
                <a:solidFill>
                  <a:srgbClr val="3333CC"/>
                </a:solidFill>
                <a:latin typeface="Times New Roman" panose="02020603050405020304" pitchFamily="18" charset="0"/>
                <a:cs typeface="Times New Roman" panose="02020603050405020304" pitchFamily="18" charset="0"/>
              </a:rPr>
              <a:t> XHCN VN </a:t>
            </a:r>
            <a:r>
              <a:rPr lang="en-US" sz="2400" dirty="0" err="1" smtClean="0">
                <a:solidFill>
                  <a:srgbClr val="3333CC"/>
                </a:solidFill>
                <a:latin typeface="Times New Roman" panose="02020603050405020304" pitchFamily="18" charset="0"/>
                <a:cs typeface="Times New Roman" panose="02020603050405020304" pitchFamily="18" charset="0"/>
              </a:rPr>
              <a:t>là</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Nhà</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nước</a:t>
            </a:r>
            <a:r>
              <a:rPr lang="en-US" sz="2400" dirty="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của</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tất</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cả</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các</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dân</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tộc</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trên</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lãnh</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thổ</a:t>
            </a:r>
            <a:r>
              <a:rPr lang="en-US" sz="2400" dirty="0" smtClean="0">
                <a:solidFill>
                  <a:srgbClr val="3333CC"/>
                </a:solidFill>
                <a:latin typeface="Times New Roman" panose="02020603050405020304" pitchFamily="18" charset="0"/>
                <a:cs typeface="Times New Roman" panose="02020603050405020304" pitchFamily="18" charset="0"/>
              </a:rPr>
              <a:t> VN, </a:t>
            </a:r>
            <a:r>
              <a:rPr lang="en-US" sz="2400" dirty="0" err="1" smtClean="0">
                <a:solidFill>
                  <a:srgbClr val="3333CC"/>
                </a:solidFill>
                <a:latin typeface="Times New Roman" panose="02020603050405020304" pitchFamily="18" charset="0"/>
                <a:cs typeface="Times New Roman" panose="02020603050405020304" pitchFamily="18" charset="0"/>
              </a:rPr>
              <a:t>là</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biểu</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hiện</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tập</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trung</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của</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khối</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đại</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đoàn</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kết</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toàn</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dân</a:t>
            </a:r>
            <a:r>
              <a:rPr lang="en-US" sz="2400" dirty="0" smtClean="0">
                <a:solidFill>
                  <a:srgbClr val="3333CC"/>
                </a:solidFill>
                <a:latin typeface="Times New Roman" panose="02020603050405020304" pitchFamily="18" charset="0"/>
                <a:cs typeface="Times New Roman" panose="02020603050405020304" pitchFamily="18" charset="0"/>
              </a:rPr>
              <a:t> </a:t>
            </a:r>
            <a:r>
              <a:rPr lang="en-US" sz="2400" dirty="0" err="1" smtClean="0">
                <a:solidFill>
                  <a:srgbClr val="3333CC"/>
                </a:solidFill>
                <a:latin typeface="Times New Roman" panose="02020603050405020304" pitchFamily="18" charset="0"/>
                <a:cs typeface="Times New Roman" panose="02020603050405020304" pitchFamily="18" charset="0"/>
              </a:rPr>
              <a:t>tộc</a:t>
            </a:r>
            <a:endParaRPr lang="en-US" sz="240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52" y="793738"/>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5"/>
            <a:ext cx="1643063" cy="954107"/>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a:t>
            </a:r>
            <a:r>
              <a:rPr lang="vi-VN" sz="2800" b="1" dirty="0">
                <a:solidFill>
                  <a:srgbClr val="00B050"/>
                </a:solidFill>
                <a:ea typeface="Times New Roman" panose="02020603050405020304" pitchFamily="18" charset="0"/>
              </a:rPr>
              <a:t>dân tộc</a:t>
            </a:r>
            <a:r>
              <a:rPr lang="nl-NL" sz="2800" b="1" dirty="0">
                <a:solidFill>
                  <a:srgbClr val="00B050"/>
                </a:solidFill>
                <a:ea typeface="Times New Roman" panose="02020603050405020304" pitchFamily="18" charset="0"/>
              </a:rPr>
              <a:t> </a:t>
            </a:r>
            <a:endParaRPr lang="en-US" sz="2800" b="1" dirty="0">
              <a:solidFill>
                <a:srgbClr val="00B050"/>
              </a:solidFill>
            </a:endParaRPr>
          </a:p>
        </p:txBody>
      </p:sp>
      <p:sp>
        <p:nvSpPr>
          <p:cNvPr id="10" name="Rectangle 9"/>
          <p:cNvSpPr/>
          <p:nvPr/>
        </p:nvSpPr>
        <p:spPr>
          <a:xfrm>
            <a:off x="234078" y="1629589"/>
            <a:ext cx="4128476" cy="1692771"/>
          </a:xfrm>
          <a:prstGeom prst="rect">
            <a:avLst/>
          </a:prstGeom>
        </p:spPr>
        <p:txBody>
          <a:bodyPr wrap="square">
            <a:spAutoFit/>
          </a:bodyPr>
          <a:lstStyle/>
          <a:p>
            <a:pPr algn="ctr"/>
            <a:r>
              <a:rPr lang="nl-NL" sz="2600" dirty="0">
                <a:latin typeface="Times New Roman" panose="02020603050405020304" pitchFamily="18" charset="0"/>
                <a:ea typeface="Times New Roman" panose="02020603050405020304" pitchFamily="18" charset="0"/>
                <a:cs typeface="Times New Roman" panose="02020603050405020304" pitchFamily="18" charset="0"/>
              </a:rPr>
              <a:t>Đoàn kết dân tộc, đoàn kết toàn dân là đường lối chiến lược và động lực to lớn để xây dựng và bảo </a:t>
            </a:r>
            <a:r>
              <a:rPr lang="nl-NL" sz="2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 tổ quốc</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315200" y="486200"/>
            <a:ext cx="4495801" cy="1200329"/>
          </a:xfrm>
          <a:prstGeom prst="rect">
            <a:avLst/>
          </a:prstGeom>
        </p:spPr>
        <p:txBody>
          <a:bodyPr wrap="square">
            <a:spAutoFit/>
          </a:bodyPr>
          <a:lstStyle/>
          <a:p>
            <a:pPr algn="ctr"/>
            <a:r>
              <a:rPr lang="nl-NL"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 thừa và phát huy những truyền thống, bản sắc tốt đẹp của dân tộc và con người Việt Nam</a:t>
            </a:r>
            <a:endParaRPr lang="en-US" sz="2400" dirty="0">
              <a:solidFill>
                <a:srgbClr val="008000"/>
              </a:solidFill>
              <a:latin typeface="Times New Roman" panose="02020603050405020304" pitchFamily="18" charset="0"/>
              <a:cs typeface="Times New Roman" panose="02020603050405020304" pitchFamily="18" charset="0"/>
            </a:endParaRPr>
          </a:p>
        </p:txBody>
      </p:sp>
      <p:graphicFrame>
        <p:nvGraphicFramePr>
          <p:cNvPr id="13" name="Diagram 12"/>
          <p:cNvGraphicFramePr/>
          <p:nvPr>
            <p:extLst>
              <p:ext uri="{D42A27DB-BD31-4B8C-83A1-F6EECF244321}">
                <p14:modId xmlns:p14="http://schemas.microsoft.com/office/powerpoint/2010/main" val="3553865934"/>
              </p:ext>
            </p:extLst>
          </p:nvPr>
        </p:nvGraphicFramePr>
        <p:xfrm>
          <a:off x="6248400" y="4494437"/>
          <a:ext cx="5715001" cy="95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2568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757705" y="874700"/>
            <a:ext cx="10676587" cy="954107"/>
          </a:xfrm>
          <a:prstGeom prst="rect">
            <a:avLst/>
          </a:prstGeom>
          <a:ln>
            <a:solidFill>
              <a:srgbClr val="CC3300"/>
            </a:solidFill>
          </a:ln>
        </p:spPr>
        <p:txBody>
          <a:bodyPr wrap="square">
            <a:spAutoFit/>
          </a:bodyPr>
          <a:lstStyle/>
          <a:p>
            <a:pPr indent="457195" algn="just"/>
            <a:endParaRPr lang="nl-NL" sz="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895" indent="-342895" algn="ctr">
              <a:buFont typeface="Wingdings" panose="05000000000000000000" pitchFamily="2" charset="2"/>
              <a:buChar char="q"/>
            </a:pPr>
            <a:r>
              <a:rPr lang="vi-VN" sz="2400" dirty="0">
                <a:solidFill>
                  <a:srgbClr val="6600CC"/>
                </a:solidFill>
                <a:latin typeface="+mj-lt"/>
              </a:rPr>
              <a:t>Quyền lực nhà nước là thống nhất, có sự phân công, phối hợp, kiểm soát giữa các cơ quan nhà nước trong việc thực hiện các quyền lập pháp, hành pháp, tư pháp</a:t>
            </a:r>
            <a:endParaRPr lang="en-US" sz="3200" b="1" u="sng" dirty="0">
              <a:solidFill>
                <a:srgbClr val="6600CC"/>
              </a:solidFill>
              <a:latin typeface="+mj-lt"/>
              <a:ea typeface="Times New Roman" panose="02020603050405020304" pitchFamily="18" charset="0"/>
              <a:cs typeface="Times New Roman" panose="02020603050405020304" pitchFamily="18" charset="0"/>
            </a:endParaRPr>
          </a:p>
        </p:txBody>
      </p:sp>
      <p:pic>
        <p:nvPicPr>
          <p:cNvPr id="5" name="Picture 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371600" y="2438405"/>
            <a:ext cx="4191001" cy="3810000"/>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6400804" y="3254276"/>
            <a:ext cx="5638800" cy="2308324"/>
          </a:xfrm>
          <a:prstGeom prst="rect">
            <a:avLst/>
          </a:prstGeom>
          <a:noFill/>
        </p:spPr>
        <p:txBody>
          <a:bodyPr wrap="square" rtlCol="0">
            <a:spAutoFit/>
          </a:bodyPr>
          <a:lstStyle/>
          <a:p>
            <a:pPr algn="just"/>
            <a:r>
              <a:rPr lang="vi-VN" sz="2400" dirty="0">
                <a:solidFill>
                  <a:srgbClr val="FF0000"/>
                </a:solidFill>
                <a:latin typeface="+mj-lt"/>
              </a:rPr>
              <a:t>Điều 2 (HP 2013):</a:t>
            </a:r>
            <a:r>
              <a:rPr lang="vi-VN" sz="2400" dirty="0">
                <a:latin typeface="+mj-lt"/>
              </a:rPr>
              <a:t> Nước Cộng hòa xã hội chủ nghĩa Việt Nam do Nhân dân làm chủ; tất cả quyền lực nhà nước thuộc về Nhân dân mà nền tảng là liên minh giữa giai cấp công nhân với giai cấp nông dân và đội ngũ trí thức. </a:t>
            </a:r>
          </a:p>
        </p:txBody>
      </p:sp>
    </p:spTree>
    <p:extLst>
      <p:ext uri="{BB962C8B-B14F-4D97-AF65-F5344CB8AC3E}">
        <p14:creationId xmlns:p14="http://schemas.microsoft.com/office/powerpoint/2010/main" val="164240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ChangeArrowheads="1"/>
          </p:cNvSpPr>
          <p:nvPr/>
        </p:nvSpPr>
        <p:spPr bwMode="auto">
          <a:xfrm>
            <a:off x="1447801" y="204844"/>
            <a:ext cx="975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990000"/>
                </a:solidFill>
                <a:cs typeface="Times New Roman" panose="02020603050405020304" pitchFamily="18" charset="0"/>
              </a:rPr>
              <a:t>1.2. Đặc trưng nhà nước pháp quyền XHCN Việt Nam</a:t>
            </a:r>
            <a:endParaRPr lang="en-US" altLang="en-US" sz="2400" dirty="0">
              <a:solidFill>
                <a:srgbClr val="990000"/>
              </a:solidFill>
              <a:cs typeface="Times New Roman" panose="02020603050405020304" pitchFamily="18" charset="0"/>
            </a:endParaRPr>
          </a:p>
        </p:txBody>
      </p:sp>
      <p:cxnSp>
        <p:nvCxnSpPr>
          <p:cNvPr id="5" name="Straight Connector 4"/>
          <p:cNvCxnSpPr/>
          <p:nvPr/>
        </p:nvCxnSpPr>
        <p:spPr>
          <a:xfrm>
            <a:off x="3989394" y="914401"/>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4" y="1163974"/>
            <a:ext cx="11049001" cy="830997"/>
          </a:xfrm>
          <a:prstGeom prst="rect">
            <a:avLst/>
          </a:prstGeom>
        </p:spPr>
        <p:txBody>
          <a:bodyPr wrap="square">
            <a:spAutoFit/>
          </a:bodyPr>
          <a:lstStyle/>
          <a:p>
            <a:pPr indent="457195"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descr="Hiến pháp 2013 quy định, tất cả quyền lực nhà nước thuộc về Nhân dân. Trong ảnh: Nhân dân TP.Tam Kỳ góp ý xây dựng chính quyền. Ảnh: V.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0634" y="2667000"/>
            <a:ext cx="5289365" cy="3733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457200" y="2492436"/>
            <a:ext cx="5334000" cy="3603564"/>
          </a:xfrm>
        </p:spPr>
        <p:txBody>
          <a:bodyPr/>
          <a:lstStyle/>
          <a:p>
            <a:pPr marL="342900" indent="-342900" algn="just">
              <a:buFontTx/>
              <a:buChar char="-"/>
            </a:pPr>
            <a:r>
              <a:rPr lang="vi-VN" sz="2400" dirty="0" smtClean="0">
                <a:solidFill>
                  <a:srgbClr val="FF0000"/>
                </a:solidFill>
              </a:rPr>
              <a:t>Của dân: </a:t>
            </a:r>
            <a:r>
              <a:rPr lang="vi-VN" sz="2400" dirty="0" smtClean="0"/>
              <a:t>Quyền lực thuộc về nhân dân</a:t>
            </a:r>
          </a:p>
          <a:p>
            <a:pPr algn="just">
              <a:buNone/>
            </a:pPr>
            <a:r>
              <a:rPr lang="vi-VN" sz="2400" dirty="0" smtClean="0"/>
              <a:t>+ Nhân dân là chủ thể của quyền lực</a:t>
            </a:r>
          </a:p>
          <a:p>
            <a:pPr algn="just">
              <a:buNone/>
            </a:pPr>
            <a:r>
              <a:rPr lang="vi-VN" sz="2400" dirty="0" smtClean="0"/>
              <a:t>+ Nhân dân ủy quyền và trao quyền cho Nhà nước</a:t>
            </a:r>
          </a:p>
          <a:p>
            <a:pPr algn="just">
              <a:buNone/>
            </a:pPr>
            <a:r>
              <a:rPr lang="vi-VN" sz="2400" dirty="0" smtClean="0"/>
              <a:t>+ Nhà nước quản lý mọi hoạt động của xã hội và chịu sự giám sát của nhân dân</a:t>
            </a: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1323439"/>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p>
          <a:p>
            <a:r>
              <a:rPr lang="vi-VN" sz="2000" dirty="0"/>
              <a:t>Mọi văn bản pháp luật khác phải phù hợp với Hiến pháp.</a:t>
            </a:r>
          </a:p>
          <a:p>
            <a:r>
              <a:rPr lang="vi-VN" sz="2000" dirty="0"/>
              <a:t>Mọi hành vi vi phạm Hiến pháp đều bị xử lý</a:t>
            </a:r>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8197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43000"/>
            <a:ext cx="10363200" cy="2457457"/>
          </a:xfrm>
        </p:spPr>
        <p:txBody>
          <a:bodyPr/>
          <a:lstStyle/>
          <a:p>
            <a:pPr algn="just"/>
            <a:r>
              <a:rPr lang="vi-VN" sz="2400" b="0" dirty="0" smtClean="0">
                <a:solidFill>
                  <a:schemeClr val="tx1"/>
                </a:solidFill>
              </a:rPr>
              <a:t>	</a:t>
            </a:r>
            <a:r>
              <a:rPr lang="vi-VN" b="0" dirty="0">
                <a:solidFill>
                  <a:srgbClr val="6600CC"/>
                </a:solidFill>
              </a:rPr>
              <a:t>Thông tư </a:t>
            </a:r>
            <a:r>
              <a:rPr lang="vi-VN" b="0" dirty="0" smtClean="0">
                <a:solidFill>
                  <a:srgbClr val="6600CC"/>
                </a:solidFill>
              </a:rPr>
              <a:t>45/2017/TT-BGTVT: </a:t>
            </a:r>
            <a:r>
              <a:rPr lang="vi-VN" b="0" dirty="0"/>
              <a:t> </a:t>
            </a:r>
            <a:r>
              <a:rPr lang="vi-VN" sz="2400" b="0" dirty="0" smtClean="0">
                <a:solidFill>
                  <a:schemeClr val="tx1"/>
                </a:solidFill>
              </a:rPr>
              <a:t>Đối </a:t>
            </a:r>
            <a:r>
              <a:rPr lang="vi-VN" sz="2400" b="0" dirty="0">
                <a:solidFill>
                  <a:schemeClr val="tx1"/>
                </a:solidFill>
              </a:rPr>
              <a:t>với hành khách mang quốc tịch Việt Nam phải xuất trình một trong các loại giấy tờ sau: hộ chiếu hoặc giấy thông hành, thị thực rời, thẻ thường trú, thẻ tạm trú, chứng minh nhân dân, thẻ căn cước công dân; giấy chứng minh, chứng nhận của các lực lượng vũ trang; thẻ Đại biểu Quốc hội; thẻ của Ủy ban An ninh hàng không dân dụng quốc gia; giấy xác nhận nhân thân có các thông tin cơ bản sau</a:t>
            </a:r>
            <a:endParaRPr lang="vi-VN" sz="2400" dirty="0">
              <a:solidFill>
                <a:schemeClr val="tx1"/>
              </a:solidFill>
            </a:endParaRPr>
          </a:p>
        </p:txBody>
      </p:sp>
      <p:sp>
        <p:nvSpPr>
          <p:cNvPr id="3" name="Subtitle 2"/>
          <p:cNvSpPr>
            <a:spLocks noGrp="1"/>
          </p:cNvSpPr>
          <p:nvPr>
            <p:ph type="subTitle" idx="1"/>
          </p:nvPr>
        </p:nvSpPr>
        <p:spPr/>
        <p:txBody>
          <a:bodyPr/>
          <a:lstStyle/>
          <a:p>
            <a:r>
              <a:rPr lang="vi-VN" sz="2400" dirty="0">
                <a:solidFill>
                  <a:srgbClr val="6600CC"/>
                </a:solidFill>
              </a:rPr>
              <a:t>Thẻ đảng viên; thẻ nhà báo; giấy phép lái xe; thẻ kiểm soát an ninh cảng hàng không, sân bay; thẻ nhận dạng của các hãng hàng không Việt Nam.</a:t>
            </a:r>
          </a:p>
        </p:txBody>
      </p:sp>
    </p:spTree>
    <p:extLst>
      <p:ext uri="{BB962C8B-B14F-4D97-AF65-F5344CB8AC3E}">
        <p14:creationId xmlns:p14="http://schemas.microsoft.com/office/powerpoint/2010/main" val="35243885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5" y="598622"/>
            <a:ext cx="102108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AutoShape 4" descr="Kết quả hình ảnh cho phan van anh vu hau toa"/>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4" name="AutoShape 6" descr="Kết quả hình ảnh cho phan van anh vu hau toa"/>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5" name="AutoShape 8" descr="Kết quả hình ảnh cho phan van anh vu hau toa"/>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6" name="AutoShape 10" descr="Kết quả hình ảnh cho phan van anh vu hau toa"/>
          <p:cNvSpPr>
            <a:spLocks noChangeAspect="1" noChangeArrowheads="1"/>
          </p:cNvSpPr>
          <p:nvPr/>
        </p:nvSpPr>
        <p:spPr bwMode="auto">
          <a:xfrm>
            <a:off x="612775" y="3127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7" name="Picture 2" descr="Kết quả hình ảnh cho ngay phap lu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6" y="2438401"/>
            <a:ext cx="5026025" cy="3962400"/>
          </a:xfrm>
          <a:prstGeom prst="rect">
            <a:avLst/>
          </a:prstGeom>
          <a:noFill/>
          <a:extLst>
            <a:ext uri="{909E8E84-426E-40DD-AFC4-6F175D3DCCD1}">
              <a14:hiddenFill xmlns:a14="http://schemas.microsoft.com/office/drawing/2010/main">
                <a:solidFill>
                  <a:srgbClr val="FFFFFF"/>
                </a:solidFill>
              </a14:hiddenFill>
            </a:ext>
          </a:extLst>
        </p:spPr>
      </p:pic>
      <p:sp>
        <p:nvSpPr>
          <p:cNvPr id="9" name="Text Placeholder 8"/>
          <p:cNvSpPr>
            <a:spLocks noGrp="1"/>
          </p:cNvSpPr>
          <p:nvPr>
            <p:ph type="body" idx="1"/>
          </p:nvPr>
        </p:nvSpPr>
        <p:spPr>
          <a:xfrm>
            <a:off x="612775" y="2209800"/>
            <a:ext cx="6245225" cy="3962400"/>
          </a:xfrm>
        </p:spPr>
        <p:txBody>
          <a:bodyPr/>
          <a:lstStyle/>
          <a:p>
            <a:pPr>
              <a:buNone/>
            </a:pPr>
            <a:r>
              <a:rPr lang="en-US" sz="2400" dirty="0" smtClean="0"/>
              <a:t>Quản lý xã hội bằng PL: Ban hành pháp luật và tổ chức thực hiện trên quy mô toàn xã hội</a:t>
            </a:r>
          </a:p>
          <a:p>
            <a:pPr marL="342900" indent="-342900">
              <a:buFontTx/>
              <a:buChar char="-"/>
            </a:pPr>
            <a:r>
              <a:rPr lang="en-US" sz="2400" dirty="0" smtClean="0"/>
              <a:t>Vai trò:</a:t>
            </a:r>
          </a:p>
          <a:p>
            <a:pPr>
              <a:buNone/>
            </a:pPr>
            <a:r>
              <a:rPr lang="en-US" sz="2400" dirty="0" smtClean="0"/>
              <a:t>+ Bảo vệ quyền và lợi ích hợp pháp của công dân</a:t>
            </a:r>
          </a:p>
          <a:p>
            <a:pPr>
              <a:buNone/>
            </a:pPr>
            <a:r>
              <a:rPr lang="en-US" sz="2400" dirty="0" smtClean="0"/>
              <a:t>+ Cơ sở để xây dựng và hoàn thiện BMNN</a:t>
            </a:r>
            <a:endParaRPr lang="vi-VN" sz="2400" dirty="0"/>
          </a:p>
        </p:txBody>
      </p:sp>
    </p:spTree>
    <p:extLst>
      <p:ext uri="{BB962C8B-B14F-4D97-AF65-F5344CB8AC3E}">
        <p14:creationId xmlns:p14="http://schemas.microsoft.com/office/powerpoint/2010/main" val="37866570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397001" y="533400"/>
            <a:ext cx="9956800" cy="954400"/>
          </a:xfrm>
        </p:spPr>
        <p:txBody>
          <a:bodyPr/>
          <a:lstStyle/>
          <a:p>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Thứ tư, Nhà nước pháp quyền tôn trọng, đề cao và đảm bảo quyền con người trong </a:t>
            </a:r>
            <a:r>
              <a:rPr lang="en-US" altLang="vi-VN" sz="2601" i="1" dirty="0">
                <a:solidFill>
                  <a:schemeClr val="tx1"/>
                </a:solidFill>
                <a:latin typeface="Times New Roman" panose="02020603050405020304" pitchFamily="18" charset="0"/>
                <a:ea typeface="Microsoft Yi Baiti" panose="03000500000000000000" pitchFamily="66" charset="0"/>
                <a:cs typeface="Times New Roman" panose="02020603050405020304" pitchFamily="18" charset="0"/>
              </a:rPr>
              <a:t>mọi lĩnh vực hoạt động </a:t>
            </a:r>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của nhà nước và xã hội.</a:t>
            </a:r>
            <a:b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br>
            <a:endPar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endParaRPr>
          </a:p>
        </p:txBody>
      </p:sp>
      <p:sp>
        <p:nvSpPr>
          <p:cNvPr id="6147" name="Content Placeholder 2"/>
          <p:cNvSpPr>
            <a:spLocks noGrp="1"/>
          </p:cNvSpPr>
          <p:nvPr>
            <p:ph idx="1"/>
          </p:nvPr>
        </p:nvSpPr>
        <p:spPr/>
        <p:txBody>
          <a:bodyPr/>
          <a:lstStyle/>
          <a:p>
            <a:endParaRPr lang="vi-VN" altLang="vi-VN" dirty="0" smtClean="0">
              <a:latin typeface="Calibri" panose="020F0502020204030204" pitchFamily="34" charset="0"/>
            </a:endParaRPr>
          </a:p>
        </p:txBody>
      </p:sp>
      <p:pic>
        <p:nvPicPr>
          <p:cNvPr id="2050" name="Picture 2" descr="Kết quả hình ảnh cho quyền con người trong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7" y="1284910"/>
            <a:ext cx="4691063" cy="51999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tất cả các dân tộc trên thế giới đều sinh ra bình đ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869" y="1284911"/>
            <a:ext cx="6616834" cy="526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79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7" y="5715004"/>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5"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6" y="2230440"/>
            <a:ext cx="2227262" cy="307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8" y="3571878"/>
            <a:ext cx="928686"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21706" y="2209806"/>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4"/>
            <a:ext cx="1001712" cy="1647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 y="228604"/>
            <a:ext cx="11201401" cy="1384995"/>
          </a:xfrm>
          <a:prstGeom prst="rect">
            <a:avLst/>
          </a:prstGeom>
        </p:spPr>
        <p:txBody>
          <a:bodyPr wrap="square">
            <a:spAutoFit/>
          </a:bodyPr>
          <a:lstStyle/>
          <a:p>
            <a:pPr indent="457195" algn="ct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 năm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quyền lực nhà nước là thống nhất, có sự phân công và phối hợp kiểm soát giữa các cơ quan nhà nước trong việc thực hiện các quyền: lập pháp, hành pháp và tư 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15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3436203"/>
            <a:ext cx="7239001" cy="830997"/>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Sự lãnh đạo của Đảng Cộng sản đối với nhà nước PQXHCN là tất yếu lịch sử và khách quan.</a:t>
            </a:r>
            <a:endParaRPr lang="vi-VN" sz="2000" dirty="0">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2057400"/>
            <a:ext cx="7239001" cy="4154984"/>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solidFill>
                  <a:srgbClr val="FF3300"/>
                </a:solidFill>
                <a:latin typeface="Times New Roman" panose="02020603050405020304" pitchFamily="18" charset="0"/>
                <a:cs typeface="Times New Roman" panose="02020603050405020304" pitchFamily="18" charset="0"/>
              </a:rPr>
              <a:t>Cơ sở pháp lý : Điều </a:t>
            </a:r>
            <a:r>
              <a:rPr lang="en-US" sz="2400" b="1" dirty="0">
                <a:solidFill>
                  <a:srgbClr val="FF3300"/>
                </a:solidFill>
                <a:latin typeface="Times New Roman" panose="02020603050405020304" pitchFamily="18" charset="0"/>
                <a:cs typeface="Times New Roman" panose="02020603050405020304" pitchFamily="18" charset="0"/>
              </a:rPr>
              <a:t>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a:t>
            </a:r>
            <a:r>
              <a:rPr lang="vi-VN" sz="2400" dirty="0" smtClean="0">
                <a:latin typeface="Times New Roman" panose="02020603050405020304" pitchFamily="18" charset="0"/>
                <a:cs typeface="Times New Roman" panose="02020603050405020304" pitchFamily="18" charset="0"/>
              </a:rPr>
              <a:t>Nam, đại </a:t>
            </a:r>
            <a:r>
              <a:rPr lang="vi-VN" sz="2400" dirty="0">
                <a:latin typeface="Times New Roman" panose="02020603050405020304" pitchFamily="18" charset="0"/>
                <a:cs typeface="Times New Roman" panose="02020603050405020304" pitchFamily="18" charset="0"/>
              </a:rPr>
              <a:t>biểu trung thành lợi ích của giai cấp công nhân, nhân dân lao động và của cả dân tộc, </a:t>
            </a:r>
            <a:r>
              <a:rPr lang="vi-VN" sz="2400" dirty="0" smtClean="0">
                <a:latin typeface="Times New Roman" panose="02020603050405020304" pitchFamily="18" charset="0"/>
                <a:cs typeface="Times New Roman" panose="02020603050405020304" pitchFamily="18" charset="0"/>
              </a:rPr>
              <a:t>lấy </a:t>
            </a:r>
            <a:r>
              <a:rPr lang="vi-VN" sz="2400" dirty="0">
                <a:latin typeface="Times New Roman" panose="02020603050405020304" pitchFamily="18" charset="0"/>
                <a:cs typeface="Times New Roman" panose="02020603050405020304" pitchFamily="18" charset="0"/>
              </a:rPr>
              <a:t>chủ nghĩa Mác - Lê nin và tư tưởng Hồ Chí Minh làm nền tảng tư tưởng, là lực lượng </a:t>
            </a:r>
            <a:r>
              <a:rPr lang="vi-VN" sz="2400" dirty="0">
                <a:solidFill>
                  <a:srgbClr val="3333CC"/>
                </a:solidFill>
                <a:latin typeface="Times New Roman" panose="02020603050405020304" pitchFamily="18" charset="0"/>
                <a:cs typeface="Times New Roman" panose="02020603050405020304" pitchFamily="18" charset="0"/>
              </a:rPr>
              <a:t>lãnh đạo Nhà nước và xã hội</a:t>
            </a:r>
            <a:r>
              <a:rPr lang="vi-VN" sz="2400" dirty="0" smtClean="0">
                <a:solidFill>
                  <a:srgbClr val="3333CC"/>
                </a:solidFill>
                <a:latin typeface="Times New Roman" panose="02020603050405020304" pitchFamily="18" charset="0"/>
                <a:cs typeface="Times New Roman" panose="02020603050405020304" pitchFamily="18" charset="0"/>
              </a:rPr>
              <a:t>.</a:t>
            </a:r>
          </a:p>
          <a:p>
            <a:pPr algn="just"/>
            <a:r>
              <a:rPr lang="vi-VN" dirty="0"/>
              <a:t>	</a:t>
            </a:r>
            <a:r>
              <a:rPr lang="vi-VN" sz="2400" dirty="0" smtClean="0">
                <a:latin typeface="+mj-lt"/>
              </a:rPr>
              <a:t>Các </a:t>
            </a:r>
            <a:r>
              <a:rPr lang="vi-VN" sz="2400" dirty="0">
                <a:latin typeface="+mj-lt"/>
              </a:rPr>
              <a:t>tổ chức của Đảng và đảng viên Đảng Cộng sản Việt Nam</a:t>
            </a:r>
            <a:r>
              <a:rPr lang="vi-VN" sz="2400" i="1" dirty="0">
                <a:latin typeface="+mj-lt"/>
              </a:rPr>
              <a:t> </a:t>
            </a:r>
            <a:r>
              <a:rPr lang="vi-VN" sz="2400" dirty="0">
                <a:latin typeface="+mj-lt"/>
              </a:rPr>
              <a:t>hoạt động trong khuôn khổ Hiến pháp và pháp luật</a:t>
            </a:r>
            <a:r>
              <a:rPr lang="vi-VN" sz="2000" dirty="0">
                <a:latin typeface="+mj-lt"/>
              </a:rPr>
              <a:t>.</a:t>
            </a:r>
            <a:endParaRPr lang="vi-VN" sz="2000" dirty="0">
              <a:solidFill>
                <a:srgbClr val="3333CC"/>
              </a:solidFill>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900530"/>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7001" y="381000"/>
            <a:ext cx="9328800" cy="954400"/>
          </a:xfrm>
        </p:spPr>
        <p:txBody>
          <a:bodyPr/>
          <a:lstStyle/>
          <a:p>
            <a:r>
              <a:rPr lang="en-US" sz="2400" dirty="0" smtClean="0">
                <a:solidFill>
                  <a:srgbClr val="FF0000"/>
                </a:solidFill>
                <a:latin typeface="Times New Roman" panose="02020603050405020304" pitchFamily="18" charset="0"/>
                <a:cs typeface="Times New Roman" panose="02020603050405020304" pitchFamily="18" charset="0"/>
              </a:rPr>
              <a:t>Vai trò lãnh đạo của Đảng đối với Nhà nước thể hiện:</a:t>
            </a:r>
            <a:endParaRPr lang="vi-VN" sz="2400" dirty="0">
              <a:solidFill>
                <a:srgbClr val="FF0000"/>
              </a:solidFill>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idx="1"/>
          </p:nvPr>
        </p:nvSpPr>
        <p:spPr>
          <a:xfrm>
            <a:off x="152400" y="1524000"/>
            <a:ext cx="5809468" cy="3554399"/>
          </a:xfrm>
        </p:spPr>
        <p:txBody>
          <a:bodyPr/>
          <a:lstStyle/>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Đảng lãnh đạo bằng chỉ thị, nghị quyết, đề ra chủ trương, đường lối để xây dựng bộ máy, chính sách của Nhà nước</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Giới thiệu Đảng viên của mình để nhân dân bầu </a:t>
            </a:r>
            <a:r>
              <a:rPr lang="en-US" dirty="0" err="1" smtClean="0">
                <a:latin typeface="Times New Roman" panose="02020603050405020304" pitchFamily="18" charset="0"/>
                <a:cs typeface="Times New Roman" panose="02020603050405020304" pitchFamily="18" charset="0"/>
              </a:rPr>
              <a:t>bầu</a:t>
            </a:r>
            <a:r>
              <a:rPr lang="en-US" dirty="0" smtClean="0">
                <a:latin typeface="Times New Roman" panose="02020603050405020304" pitchFamily="18" charset="0"/>
                <a:cs typeface="Times New Roman" panose="02020603050405020304" pitchFamily="18" charset="0"/>
              </a:rPr>
              <a:t> vào các vị trí trong BMNN</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Lãnh đạo các tổ chức CT –XH tuyên truyền, vận động nhân dân ủng hộ, bảo vệ Nhà nước </a:t>
            </a:r>
            <a:endParaRPr lang="vi-VN" dirty="0">
              <a:latin typeface="Times New Roman" panose="02020603050405020304" pitchFamily="18" charset="0"/>
              <a:cs typeface="Times New Roman" panose="02020603050405020304" pitchFamily="18" charset="0"/>
            </a:endParaRPr>
          </a:p>
        </p:txBody>
      </p:sp>
      <p:sp>
        <p:nvSpPr>
          <p:cNvPr id="6" name="Text Placeholder 5"/>
          <p:cNvSpPr>
            <a:spLocks noGrp="1"/>
          </p:cNvSpPr>
          <p:nvPr>
            <p:ph type="body" idx="2"/>
          </p:nvPr>
        </p:nvSpPr>
        <p:spPr/>
        <p:txBody>
          <a:bodyPr/>
          <a:lstStyle/>
          <a:p>
            <a:endParaRPr lang="vi-VN"/>
          </a:p>
        </p:txBody>
      </p:sp>
      <p:pic>
        <p:nvPicPr>
          <p:cNvPr id="2050" name="Picture 2" descr="Vai trò lãnh đạo của Đảng – Nhân tố quyết định thắng lợi của cá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676400"/>
            <a:ext cx="4876800" cy="449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229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304800" y="838200"/>
            <a:ext cx="5486400" cy="5410200"/>
          </a:xfrm>
        </p:spPr>
        <p:txBody>
          <a:bodyPr/>
          <a:lstStyle/>
          <a:p>
            <a:pPr algn="ctr"/>
            <a:r>
              <a:rPr lang="en-US" dirty="0">
                <a:solidFill>
                  <a:srgbClr val="FF0000"/>
                </a:solidFill>
              </a:rPr>
              <a:t>Pháp quyền </a:t>
            </a:r>
            <a:r>
              <a:rPr lang="en-US" dirty="0" smtClean="0">
                <a:solidFill>
                  <a:srgbClr val="FF0000"/>
                </a:solidFill>
              </a:rPr>
              <a:t>XHCN</a:t>
            </a:r>
          </a:p>
          <a:p>
            <a:pPr algn="ctr">
              <a:buNone/>
            </a:pPr>
            <a:endParaRPr lang="en-US" dirty="0" smtClean="0">
              <a:solidFill>
                <a:srgbClr val="FF0000"/>
              </a:solidFill>
            </a:endParaRPr>
          </a:p>
          <a:p>
            <a:pPr marL="342900" indent="-342900" algn="just">
              <a:buFontTx/>
              <a:buChar char="-"/>
            </a:pPr>
            <a:r>
              <a:rPr lang="en-US" kern="1200" dirty="0" smtClean="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nhà nước thuộc về nhân dân, do nhân dân bầu ra các cơ quan quyền lực</a:t>
            </a:r>
            <a:r>
              <a:rPr lang="en-US" kern="1200" dirty="0">
                <a:solidFill>
                  <a:schemeClr val="dk1"/>
                </a:solidFill>
                <a:latin typeface="Times New Roman" pitchFamily="18" charset="0"/>
                <a:cs typeface="Times New Roman" pitchFamily="18" charset="0"/>
              </a:rPr>
              <a:t>, chấm dứt hoặc bầu ra chính phủ mới</a:t>
            </a:r>
            <a:r>
              <a:rPr lang="en-US" kern="1200" dirty="0" smtClean="0">
                <a:solidFill>
                  <a:schemeClr val="dk1"/>
                </a:solidFill>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342900" indent="-342900" algn="just">
              <a:buFontTx/>
              <a:buChar char="-"/>
            </a:pPr>
            <a:r>
              <a:rPr lang="en-US" kern="1200" dirty="0">
                <a:solidFill>
                  <a:schemeClr val="dk1"/>
                </a:solidFill>
                <a:latin typeface="Times New Roman" pitchFamily="18" charset="0"/>
                <a:cs typeface="Times New Roman" pitchFamily="18" charset="0"/>
              </a:rPr>
              <a:t>Ý</a:t>
            </a:r>
            <a:r>
              <a:rPr lang="en-US"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chí và nguyện vọng của toàn thể nhân dân</a:t>
            </a:r>
            <a:r>
              <a:rPr lang="en-US" kern="1200" dirty="0" smtClean="0">
                <a:solidFill>
                  <a:schemeClr val="dk1"/>
                </a:solidFill>
                <a:latin typeface="Times New Roman" pitchFamily="18" charset="0"/>
                <a:cs typeface="Times New Roman" pitchFamily="18" charset="0"/>
              </a:rPr>
              <a:t>.</a:t>
            </a:r>
          </a:p>
          <a:p>
            <a:pPr marL="342900" indent="-342900" algn="just">
              <a:buFontTx/>
              <a:buChar char="-"/>
            </a:pPr>
            <a:r>
              <a:rPr lang="en-US" kern="1200" dirty="0">
                <a:solidFill>
                  <a:schemeClr val="dk1"/>
                </a:solidFill>
                <a:latin typeface="Times New Roman" pitchFamily="18" charset="0"/>
                <a:cs typeface="Times New Roman" pitchFamily="18" charset="0"/>
              </a:rPr>
              <a:t>K</a:t>
            </a:r>
            <a:r>
              <a:rPr lang="en-US" kern="1200" dirty="0" smtClean="0">
                <a:solidFill>
                  <a:schemeClr val="dk1"/>
                </a:solidFill>
                <a:latin typeface="Times New Roman" pitchFamily="18" charset="0"/>
                <a:cs typeface="Times New Roman" pitchFamily="18" charset="0"/>
              </a:rPr>
              <a:t>hông </a:t>
            </a:r>
            <a:r>
              <a:rPr lang="en-US" kern="1200" dirty="0">
                <a:solidFill>
                  <a:schemeClr val="dk1"/>
                </a:solidFill>
                <a:latin typeface="Times New Roman" pitchFamily="18" charset="0"/>
                <a:cs typeface="Times New Roman" pitchFamily="18" charset="0"/>
              </a:rPr>
              <a:t>thừa nhận việc phân chia quyền lực mà </a:t>
            </a:r>
            <a:r>
              <a:rPr lang="vi-VN" kern="1200" dirty="0">
                <a:solidFill>
                  <a:schemeClr val="dk1"/>
                </a:solidFill>
                <a:latin typeface="Times New Roman" pitchFamily="18" charset="0"/>
                <a:cs typeface="Times New Roman" pitchFamily="18" charset="0"/>
              </a:rPr>
              <a:t>quyền lực nhà nước là thống nhất và thuộc về nhân </a:t>
            </a:r>
            <a:r>
              <a:rPr lang="vi-VN" kern="1200" dirty="0" smtClean="0">
                <a:solidFill>
                  <a:schemeClr val="dk1"/>
                </a:solidFill>
                <a:latin typeface="Times New Roman" pitchFamily="18" charset="0"/>
                <a:cs typeface="Times New Roman" pitchFamily="18" charset="0"/>
              </a:rPr>
              <a:t>dân</a:t>
            </a:r>
          </a:p>
          <a:p>
            <a:pPr algn="just">
              <a:buClrTx/>
              <a:buSzTx/>
              <a:buNone/>
              <a:defRPr/>
            </a:pPr>
            <a:r>
              <a:rPr lang="en-US" kern="1200" dirty="0" smtClean="0">
                <a:solidFill>
                  <a:schemeClr val="dk1"/>
                </a:solidFill>
                <a:latin typeface="Times New Roman" pitchFamily="18" charset="0"/>
                <a:cs typeface="Times New Roman" pitchFamily="18" charset="0"/>
              </a:rPr>
              <a:t>-  Cơ </a:t>
            </a:r>
            <a:r>
              <a:rPr lang="en-US" kern="1200" dirty="0">
                <a:solidFill>
                  <a:schemeClr val="dk1"/>
                </a:solidFill>
                <a:latin typeface="Times New Roman" pitchFamily="18" charset="0"/>
                <a:cs typeface="Times New Roman" pitchFamily="18" charset="0"/>
              </a:rPr>
              <a:t>sở kinh tế: Nền kinh tế thị trường định hướng xã hội chủ nghĩa</a:t>
            </a:r>
            <a:endParaRPr lang="en-US" dirty="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a:p>
            <a:pPr marL="342900" indent="-342900">
              <a:buFontTx/>
              <a:buChar char="-"/>
            </a:pPr>
            <a:endParaRPr lang="en-US" dirty="0"/>
          </a:p>
          <a:p>
            <a:pPr>
              <a:buNone/>
            </a:pPr>
            <a:r>
              <a:rPr lang="en-US" dirty="0" smtClean="0"/>
              <a:t>    </a:t>
            </a:r>
            <a:endParaRPr lang="vi-VN" dirty="0"/>
          </a:p>
        </p:txBody>
      </p:sp>
      <p:sp>
        <p:nvSpPr>
          <p:cNvPr id="6" name="Text Placeholder 5"/>
          <p:cNvSpPr>
            <a:spLocks noGrp="1"/>
          </p:cNvSpPr>
          <p:nvPr>
            <p:ph type="body" idx="2"/>
          </p:nvPr>
        </p:nvSpPr>
        <p:spPr>
          <a:xfrm>
            <a:off x="6629400" y="914400"/>
            <a:ext cx="5333999" cy="5334000"/>
          </a:xfrm>
        </p:spPr>
        <p:txBody>
          <a:bodyPr/>
          <a:lstStyle/>
          <a:p>
            <a:pPr algn="ctr"/>
            <a:r>
              <a:rPr lang="en-US" dirty="0">
                <a:solidFill>
                  <a:srgbClr val="FF0000"/>
                </a:solidFill>
              </a:rPr>
              <a:t>Pháp quyền </a:t>
            </a:r>
            <a:r>
              <a:rPr lang="en-US" dirty="0" smtClean="0">
                <a:solidFill>
                  <a:srgbClr val="FF0000"/>
                </a:solidFill>
              </a:rPr>
              <a:t>TS</a:t>
            </a:r>
          </a:p>
          <a:p>
            <a:pPr algn="ctr"/>
            <a:endParaRPr lang="en-US" dirty="0" smtClean="0">
              <a:solidFill>
                <a:srgbClr val="FF0000"/>
              </a:solidFill>
            </a:endParaRPr>
          </a:p>
          <a:p>
            <a:pPr algn="just">
              <a:buNone/>
            </a:pPr>
            <a:r>
              <a:rPr lang="en-US" dirty="0" smtClean="0">
                <a:solidFill>
                  <a:srgbClr val="FF0000"/>
                </a:solidFill>
              </a:rPr>
              <a:t>- </a:t>
            </a:r>
            <a:r>
              <a:rPr lang="en-US" kern="1200" dirty="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của cá nhân Tổng thống hoặc cá nhân Thủ tướng có quyền giải tán Nghị viện (Quốc hội) hoặc giải tán Chính phủ...</a:t>
            </a:r>
            <a:endParaRPr lang="en-US" dirty="0">
              <a:latin typeface="Times New Roman" pitchFamily="18" charset="0"/>
              <a:cs typeface="Times New Roman" pitchFamily="18" charset="0"/>
            </a:endParaRPr>
          </a:p>
          <a:p>
            <a:pPr algn="just">
              <a:buNone/>
            </a:pPr>
            <a:r>
              <a:rPr lang="en-US" kern="1200" dirty="0" smtClean="0">
                <a:solidFill>
                  <a:schemeClr val="dk1"/>
                </a:solidFill>
                <a:latin typeface="Times New Roman" pitchFamily="18" charset="0"/>
                <a:cs typeface="Times New Roman" pitchFamily="18" charset="0"/>
              </a:rPr>
              <a:t>- </a:t>
            </a:r>
            <a:r>
              <a:rPr lang="vi-VN" kern="1200" dirty="0">
                <a:solidFill>
                  <a:schemeClr val="dk1"/>
                </a:solidFill>
                <a:latin typeface="Times New Roman" pitchFamily="18" charset="0"/>
                <a:cs typeface="Times New Roman" pitchFamily="18" charset="0"/>
              </a:rPr>
              <a:t>C</a:t>
            </a:r>
            <a:r>
              <a:rPr lang="vi-VN" kern="1200" dirty="0" smtClean="0">
                <a:solidFill>
                  <a:schemeClr val="dk1"/>
                </a:solidFill>
                <a:latin typeface="Times New Roman" pitchFamily="18" charset="0"/>
                <a:cs typeface="Times New Roman" pitchFamily="18" charset="0"/>
              </a:rPr>
              <a:t>hỉ </a:t>
            </a:r>
            <a:r>
              <a:rPr lang="vi-VN" kern="1200" dirty="0">
                <a:solidFill>
                  <a:schemeClr val="dk1"/>
                </a:solidFill>
                <a:latin typeface="Times New Roman" pitchFamily="18" charset="0"/>
                <a:cs typeface="Times New Roman" pitchFamily="18" charset="0"/>
              </a:rPr>
              <a:t>phản ánh ý chí, nguyện vọng của một bộ phận nhân dân, đó là những người giàu, là giai cấp tư sản</a:t>
            </a:r>
            <a:endParaRPr lang="en-US" dirty="0">
              <a:latin typeface="Times New Roman" pitchFamily="18" charset="0"/>
              <a:cs typeface="Times New Roman" pitchFamily="18" charset="0"/>
            </a:endParaRPr>
          </a:p>
          <a:p>
            <a:pPr algn="just">
              <a:buNone/>
            </a:pPr>
            <a:r>
              <a:rPr lang="en-US" dirty="0" smtClean="0">
                <a:solidFill>
                  <a:srgbClr val="FF0000"/>
                </a:solidFill>
              </a:rPr>
              <a:t>- </a:t>
            </a:r>
            <a:r>
              <a:rPr lang="en-US" kern="1200" dirty="0" smtClean="0">
                <a:solidFill>
                  <a:schemeClr val="dk1"/>
                </a:solidFill>
                <a:latin typeface="Times New Roman" pitchFamily="18" charset="0"/>
                <a:cs typeface="Times New Roman" pitchFamily="18" charset="0"/>
              </a:rPr>
              <a:t>Thuyết </a:t>
            </a:r>
            <a:r>
              <a:rPr lang="en-US" kern="1200" dirty="0">
                <a:solidFill>
                  <a:schemeClr val="dk1"/>
                </a:solidFill>
                <a:latin typeface="Times New Roman" pitchFamily="18" charset="0"/>
                <a:cs typeface="Times New Roman" pitchFamily="18" charset="0"/>
              </a:rPr>
              <a:t>"tam quyền phân lập“</a:t>
            </a:r>
            <a:r>
              <a:rPr lang="vi-VN" kern="1200" dirty="0">
                <a:solidFill>
                  <a:schemeClr val="dk1"/>
                </a:solidFill>
                <a:latin typeface="Times New Roman" pitchFamily="18" charset="0"/>
                <a:cs typeface="Times New Roman" pitchFamily="18" charset="0"/>
              </a:rPr>
              <a:t>hoàn toàn độc lập với nhau trong việc thực hiện ba quyền lập pháp, hành pháp và tư pháp</a:t>
            </a:r>
            <a:r>
              <a:rPr lang="vi-VN" kern="1200" dirty="0" smtClean="0">
                <a:solidFill>
                  <a:schemeClr val="dk1"/>
                </a:solidFill>
                <a:latin typeface="Times New Roman" pitchFamily="18" charset="0"/>
                <a:cs typeface="Times New Roman" pitchFamily="18" charset="0"/>
              </a:rPr>
              <a:t>.</a:t>
            </a:r>
          </a:p>
          <a:p>
            <a:pPr algn="just">
              <a:buNone/>
            </a:pPr>
            <a:r>
              <a:rPr lang="vi-VN"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Cơ sở kinh tế: Nền kinh tế thị trường</a:t>
            </a:r>
            <a:endParaRPr lang="en-US" dirty="0">
              <a:latin typeface="Times New Roman" pitchFamily="18" charset="0"/>
              <a:cs typeface="Times New Roman" pitchFamily="18" charset="0"/>
            </a:endParaRPr>
          </a:p>
          <a:p>
            <a:pPr algn="just">
              <a:buNone/>
            </a:pPr>
            <a:endParaRPr lang="en-US" kern="1200" dirty="0">
              <a:solidFill>
                <a:schemeClr val="dk1"/>
              </a:solidFill>
              <a:latin typeface="Times New Roman" pitchFamily="18" charset="0"/>
              <a:cs typeface="Times New Roman" pitchFamily="18" charset="0"/>
            </a:endParaRPr>
          </a:p>
          <a:p>
            <a:pPr>
              <a:buNone/>
            </a:pPr>
            <a:endParaRPr lang="en-US" dirty="0">
              <a:solidFill>
                <a:srgbClr val="FF0000"/>
              </a:solidFill>
            </a:endParaRPr>
          </a:p>
          <a:p>
            <a:pPr>
              <a:buNone/>
            </a:pPr>
            <a:endParaRPr lang="vi-VN" dirty="0"/>
          </a:p>
        </p:txBody>
      </p:sp>
    </p:spTree>
    <p:extLst>
      <p:ext uri="{BB962C8B-B14F-4D97-AF65-F5344CB8AC3E}">
        <p14:creationId xmlns:p14="http://schemas.microsoft.com/office/powerpoint/2010/main" val="393155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barn(inVertical)">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barn(inVertical)">
                                      <p:cBhvr>
                                        <p:cTn id="16" dur="500"/>
                                        <p:tgtEl>
                                          <p:spTgt spid="5">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arn(inVertical)">
                                      <p:cBhvr>
                                        <p:cTn id="19" dur="500"/>
                                        <p:tgtEl>
                                          <p:spTgt spid="5">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arn(inVertical)">
                                      <p:cBhvr>
                                        <p:cTn id="22" dur="500"/>
                                        <p:tgtEl>
                                          <p:spTgt spid="5">
                                            <p:txEl>
                                              <p:pRg st="4" end="4"/>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Effect transition="in" filter="barn(inVertical)">
                                      <p:cBhvr>
                                        <p:cTn id="25" dur="500"/>
                                        <p:tgtEl>
                                          <p:spTgt spid="5">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barn(inVertical)">
                                      <p:cBhvr>
                                        <p:cTn id="30" dur="500"/>
                                        <p:tgtEl>
                                          <p:spTgt spid="6">
                                            <p:txEl>
                                              <p:pRg st="2" end="2"/>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down)">
                                      <p:cBhvr>
                                        <p:cTn id="33" dur="500"/>
                                        <p:tgtEl>
                                          <p:spTgt spid="6">
                                            <p:txEl>
                                              <p:pRg st="3" end="3"/>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6">
                                            <p:txEl>
                                              <p:pRg st="4" end="4"/>
                                            </p:txEl>
                                          </p:spTgt>
                                        </p:tgtEl>
                                        <p:attrNameLst>
                                          <p:attrName>style.visibility</p:attrName>
                                        </p:attrNameLst>
                                      </p:cBhvr>
                                      <p:to>
                                        <p:strVal val="visible"/>
                                      </p:to>
                                    </p:set>
                                    <p:animEffect transition="in" filter="barn(inVertical)">
                                      <p:cBhvr>
                                        <p:cTn id="36" dur="500"/>
                                        <p:tgtEl>
                                          <p:spTgt spid="6">
                                            <p:txEl>
                                              <p:pRg st="4" end="4"/>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Effect transition="in" filter="barn(inVertical)">
                                      <p:cBhvr>
                                        <p:cTn id="39"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6"/>
            <a:ext cx="11277600" cy="1384995"/>
          </a:xfrm>
          <a:prstGeom prst="rect">
            <a:avLst/>
          </a:prstGeom>
        </p:spPr>
        <p:txBody>
          <a:bodyPr wrap="square">
            <a:spAutoFit/>
          </a:bodyPr>
          <a:lstStyle/>
          <a:p>
            <a:pPr algn="ctr">
              <a:spcBef>
                <a:spcPct val="0"/>
              </a:spcBef>
            </a:pPr>
            <a:r>
              <a:rPr lang="nl-NL" sz="2800" b="1" dirty="0">
                <a:solidFill>
                  <a:srgbClr val="3333CC"/>
                </a:solidFill>
              </a:rPr>
              <a:t>1. 2. 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C44423"/>
                </a:solidFill>
              </a:rPr>
              <a:t>Phương hướng xây dựng và hoàn thiện Nhà nước </a:t>
            </a:r>
          </a:p>
          <a:p>
            <a:pPr algn="ctr">
              <a:buNone/>
            </a:pPr>
            <a:r>
              <a:rPr lang="nl-NL" sz="2400" b="1" i="1" dirty="0">
                <a:solidFill>
                  <a:srgbClr val="C44423"/>
                </a:solidFill>
              </a:rPr>
              <a:t>pháp quyền xã hội chủ nghĩa Việt 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008000"/>
                </a:solidFill>
              </a:rPr>
              <a:t>Nhiệm vụ và giải pháp xây dựng và hoàn thiện Nhà nước </a:t>
            </a:r>
          </a:p>
          <a:p>
            <a:pPr algn="ctr">
              <a:buNone/>
            </a:pPr>
            <a:r>
              <a:rPr lang="nl-NL" sz="2400" b="1" i="1" dirty="0">
                <a:solidFill>
                  <a:srgbClr val="008000"/>
                </a:solidFill>
              </a:rPr>
              <a:t>        pháp quyền xã hội chủ nghĩa Việt Nam </a:t>
            </a:r>
            <a:endParaRPr lang="en-US" sz="2400" dirty="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813043" cy="523220"/>
          </a:xfrm>
          <a:prstGeom prst="rect">
            <a:avLst/>
          </a:prstGeom>
        </p:spPr>
        <p:txBody>
          <a:bodyPr wrap="none">
            <a:spAutoFit/>
          </a:bodyPr>
          <a:lstStyle/>
          <a:p>
            <a:r>
              <a:rPr lang="nl-NL" sz="2800" b="1" i="1" dirty="0">
                <a:solidFill>
                  <a:srgbClr val="008000"/>
                </a:solidFill>
                <a:latin typeface="Times New Roman" panose="02020603050405020304" pitchFamily="18" charset="0"/>
                <a:ea typeface="Times New Roman" panose="02020603050405020304" pitchFamily="18" charset="0"/>
              </a:rPr>
              <a:t>2.2. </a:t>
            </a:r>
            <a:endParaRPr lang="en-US" sz="2800" dirty="0">
              <a:solidFill>
                <a:srgbClr val="008000"/>
              </a:solidFill>
            </a:endParaRPr>
          </a:p>
        </p:txBody>
      </p:sp>
      <p:sp>
        <p:nvSpPr>
          <p:cNvPr id="13" name="Rectangle 12"/>
          <p:cNvSpPr/>
          <p:nvPr/>
        </p:nvSpPr>
        <p:spPr>
          <a:xfrm>
            <a:off x="1136532" y="2478449"/>
            <a:ext cx="813043" cy="523220"/>
          </a:xfrm>
          <a:prstGeom prst="rect">
            <a:avLst/>
          </a:prstGeom>
        </p:spPr>
        <p:txBody>
          <a:bodyPr wrap="none">
            <a:spAutoFit/>
          </a:bodyPr>
          <a:lstStyle/>
          <a:p>
            <a:r>
              <a:rPr lang="nl-NL" sz="2800" b="1" i="1" dirty="0">
                <a:solidFill>
                  <a:srgbClr val="C44423"/>
                </a:solidFill>
                <a:latin typeface="Times New Roman" panose="02020603050405020304" pitchFamily="18" charset="0"/>
                <a:ea typeface="Times New Roman" panose="02020603050405020304" pitchFamily="18" charset="0"/>
              </a:rPr>
              <a:t>2.1.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05" y="3850222"/>
            <a:ext cx="2891367" cy="332316"/>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660033"/>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5"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5"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3"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3"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5" y="3850222"/>
            <a:ext cx="2893484" cy="332316"/>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2"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2"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5"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5"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2" y="1061590"/>
            <a:ext cx="4642937" cy="10133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4" name="Group 3"/>
          <p:cNvGrpSpPr/>
          <p:nvPr/>
        </p:nvGrpSpPr>
        <p:grpSpPr>
          <a:xfrm>
            <a:off x="9699893" y="3310383"/>
            <a:ext cx="2548587" cy="1282565"/>
            <a:chOff x="7399020" y="2636589"/>
            <a:chExt cx="1247375" cy="961920"/>
          </a:xfrm>
        </p:grpSpPr>
        <p:sp>
          <p:nvSpPr>
            <p:cNvPr id="79" name="TextBox 78"/>
            <p:cNvSpPr txBox="1"/>
            <p:nvPr/>
          </p:nvSpPr>
          <p:spPr>
            <a:xfrm>
              <a:off x="7399020" y="2836764"/>
              <a:ext cx="1247375" cy="761745"/>
            </a:xfrm>
            <a:prstGeom prst="rect">
              <a:avLst/>
            </a:prstGeom>
            <a:noFill/>
          </p:spPr>
          <p:txBody>
            <a:bodyPr wrap="square" rtlCol="0">
              <a:spAutoFit/>
            </a:bodyPr>
            <a:lstStyle/>
            <a:p>
              <a:pPr algn="ctr"/>
              <a:r>
                <a:rPr lang="nl-NL" sz="2000" dirty="0">
                  <a:solidFill>
                    <a:srgbClr val="660033"/>
                  </a:solidFill>
                </a:rPr>
                <a:t>Phân công, phối hợp thực thi quyền lực nhà nước</a:t>
              </a:r>
              <a:endParaRPr lang="en-US" sz="2000" dirty="0">
                <a:solidFill>
                  <a:srgbClr val="660033"/>
                </a:solidFill>
                <a:latin typeface="Lato Light" pitchFamily="34" charset="0"/>
              </a:endParaRPr>
            </a:p>
          </p:txBody>
        </p:sp>
        <p:sp>
          <p:nvSpPr>
            <p:cNvPr id="92" name="Freeform 24"/>
            <p:cNvSpPr>
              <a:spLocks noEditPoints="1"/>
            </p:cNvSpPr>
            <p:nvPr/>
          </p:nvSpPr>
          <p:spPr bwMode="auto">
            <a:xfrm>
              <a:off x="7473498" y="2636589"/>
              <a:ext cx="350838" cy="20955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2" name="Group 21"/>
          <p:cNvGrpSpPr/>
          <p:nvPr/>
        </p:nvGrpSpPr>
        <p:grpSpPr>
          <a:xfrm>
            <a:off x="9245656" y="2190562"/>
            <a:ext cx="2412951" cy="938585"/>
            <a:chOff x="6934237" y="1642926"/>
            <a:chExt cx="1133977" cy="703939"/>
          </a:xfrm>
        </p:grpSpPr>
        <p:sp>
          <p:nvSpPr>
            <p:cNvPr id="91" name="TextBox 90"/>
            <p:cNvSpPr txBox="1"/>
            <p:nvPr/>
          </p:nvSpPr>
          <p:spPr>
            <a:xfrm>
              <a:off x="6934237" y="1899002"/>
              <a:ext cx="1133977" cy="447863"/>
            </a:xfrm>
            <a:prstGeom prst="rect">
              <a:avLst/>
            </a:prstGeom>
            <a:noFill/>
          </p:spPr>
          <p:txBody>
            <a:bodyPr wrap="square" rtlCol="0">
              <a:spAutoFit/>
            </a:bodyPr>
            <a:lstStyle/>
            <a:p>
              <a:pPr algn="ctr"/>
              <a:r>
                <a:rPr lang="nl-NL" sz="2000" dirty="0">
                  <a:solidFill>
                    <a:srgbClr val="6600CC"/>
                  </a:solidFill>
                </a:rPr>
                <a:t>Thi hành pháp luật</a:t>
              </a:r>
              <a:endParaRPr lang="en-US" sz="2000" dirty="0">
                <a:solidFill>
                  <a:srgbClr val="6600CC"/>
                </a:solidFill>
              </a:endParaRPr>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9245654" y="5060031"/>
            <a:ext cx="1663166" cy="783461"/>
            <a:chOff x="6934237" y="3795022"/>
            <a:chExt cx="1247375" cy="587595"/>
          </a:xfrm>
        </p:grpSpPr>
        <p:sp>
          <p:nvSpPr>
            <p:cNvPr id="89" name="TextBox 88"/>
            <p:cNvSpPr txBox="1"/>
            <p:nvPr/>
          </p:nvSpPr>
          <p:spPr>
            <a:xfrm>
              <a:off x="6934237" y="4082535"/>
              <a:ext cx="1247375" cy="300082"/>
            </a:xfrm>
            <a:prstGeom prst="rect">
              <a:avLst/>
            </a:prstGeom>
            <a:noFill/>
          </p:spPr>
          <p:txBody>
            <a:bodyPr wrap="square" rtlCol="0">
              <a:spAutoFit/>
            </a:bodyPr>
            <a:lstStyle/>
            <a:p>
              <a:r>
                <a:rPr lang="nl-NL" sz="2000" dirty="0">
                  <a:solidFill>
                    <a:srgbClr val="92D050"/>
                  </a:solidFill>
                </a:rPr>
                <a:t>Quốc hội.</a:t>
              </a:r>
              <a:endParaRPr lang="en-US" sz="2000" dirty="0">
                <a:solidFill>
                  <a:srgbClr val="92D05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8" name="Group 17"/>
          <p:cNvGrpSpPr/>
          <p:nvPr/>
        </p:nvGrpSpPr>
        <p:grpSpPr>
          <a:xfrm>
            <a:off x="6337542" y="1357660"/>
            <a:ext cx="1511970" cy="2015457"/>
            <a:chOff x="4753154" y="1261499"/>
            <a:chExt cx="1133977" cy="1215928"/>
          </a:xfrm>
        </p:grpSpPr>
        <p:sp>
          <p:nvSpPr>
            <p:cNvPr id="90" name="TextBox 89"/>
            <p:cNvSpPr txBox="1"/>
            <p:nvPr/>
          </p:nvSpPr>
          <p:spPr>
            <a:xfrm>
              <a:off x="4753154" y="1560119"/>
              <a:ext cx="1133977" cy="917308"/>
            </a:xfrm>
            <a:prstGeom prst="rect">
              <a:avLst/>
            </a:prstGeom>
            <a:noFill/>
          </p:spPr>
          <p:txBody>
            <a:bodyPr wrap="square" rtlCol="0">
              <a:spAutoFit/>
            </a:bodyPr>
            <a:lstStyle/>
            <a:p>
              <a:pPr algn="ctr"/>
              <a:r>
                <a:rPr lang="nl-NL" sz="2000" dirty="0">
                  <a:solidFill>
                    <a:srgbClr val="FF3399"/>
                  </a:solidFill>
                </a:rPr>
                <a:t>Bảo vệ Hiến pháp và pháp luật.</a:t>
              </a:r>
              <a:endParaRPr lang="en-US" sz="2000" dirty="0">
                <a:solidFill>
                  <a:srgbClr val="FF3399"/>
                </a:solidFill>
              </a:endParaRPr>
            </a:p>
            <a:p>
              <a:pPr algn="r">
                <a:lnSpc>
                  <a:spcPct val="120000"/>
                </a:lnSpc>
              </a:pPr>
              <a:endParaRPr lang="en-US" sz="1067" dirty="0">
                <a:solidFill>
                  <a:prstClr val="black"/>
                </a:solidFill>
                <a:latin typeface="Lato Light" pitchFamily="34" charset="0"/>
              </a:endParaRPr>
            </a:p>
          </p:txBody>
        </p:sp>
        <p:sp>
          <p:nvSpPr>
            <p:cNvPr id="95" name="Freeform 29"/>
            <p:cNvSpPr>
              <a:spLocks noEditPoints="1"/>
            </p:cNvSpPr>
            <p:nvPr/>
          </p:nvSpPr>
          <p:spPr bwMode="auto">
            <a:xfrm>
              <a:off x="5508189" y="1261499"/>
              <a:ext cx="304800" cy="3048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srgbClr val="FF3399"/>
                </a:solidFill>
              </a:endParaRPr>
            </a:p>
          </p:txBody>
        </p:sp>
      </p:grpSp>
      <p:grpSp>
        <p:nvGrpSpPr>
          <p:cNvPr id="20" name="Group 19"/>
          <p:cNvGrpSpPr/>
          <p:nvPr/>
        </p:nvGrpSpPr>
        <p:grpSpPr>
          <a:xfrm>
            <a:off x="6186349" y="4862936"/>
            <a:ext cx="1663166" cy="1138999"/>
            <a:chOff x="4639756" y="3647192"/>
            <a:chExt cx="1247375" cy="854248"/>
          </a:xfrm>
        </p:grpSpPr>
        <p:sp>
          <p:nvSpPr>
            <p:cNvPr id="88" name="TextBox 87"/>
            <p:cNvSpPr txBox="1"/>
            <p:nvPr/>
          </p:nvSpPr>
          <p:spPr>
            <a:xfrm>
              <a:off x="4639756" y="3970526"/>
              <a:ext cx="1247375" cy="530914"/>
            </a:xfrm>
            <a:prstGeom prst="rect">
              <a:avLst/>
            </a:prstGeom>
            <a:noFill/>
          </p:spPr>
          <p:txBody>
            <a:bodyPr wrap="square" rtlCol="0">
              <a:spAutoFit/>
            </a:bodyPr>
            <a:lstStyle/>
            <a:p>
              <a:pPr algn="ctr"/>
              <a:r>
                <a:rPr lang="nl-NL" sz="2000" dirty="0">
                  <a:solidFill>
                    <a:srgbClr val="CC6600"/>
                  </a:solidFill>
                </a:rPr>
                <a:t>Cải cách hành chính</a:t>
              </a:r>
              <a:endParaRPr lang="en-US" sz="2000" dirty="0">
                <a:solidFill>
                  <a:srgbClr val="CC6600"/>
                </a:solidFill>
                <a:latin typeface="Lato Light" pitchFamily="34" charset="0"/>
              </a:endParaRPr>
            </a:p>
          </p:txBody>
        </p:sp>
        <p:sp>
          <p:nvSpPr>
            <p:cNvPr id="96" name="Freeform 30"/>
            <p:cNvSpPr>
              <a:spLocks noEditPoints="1"/>
            </p:cNvSpPr>
            <p:nvPr/>
          </p:nvSpPr>
          <p:spPr bwMode="auto">
            <a:xfrm>
              <a:off x="5508189" y="3647192"/>
              <a:ext cx="304800" cy="328612"/>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0" name="Group 9"/>
          <p:cNvGrpSpPr/>
          <p:nvPr/>
        </p:nvGrpSpPr>
        <p:grpSpPr>
          <a:xfrm>
            <a:off x="152402" y="3408691"/>
            <a:ext cx="2021842" cy="2004888"/>
            <a:chOff x="383305" y="2556510"/>
            <a:chExt cx="1247375" cy="1503667"/>
          </a:xfrm>
        </p:grpSpPr>
        <p:sp>
          <p:nvSpPr>
            <p:cNvPr id="113" name="TextBox 112"/>
            <p:cNvSpPr txBox="1"/>
            <p:nvPr/>
          </p:nvSpPr>
          <p:spPr>
            <a:xfrm>
              <a:off x="383305" y="2836764"/>
              <a:ext cx="1247375" cy="1223413"/>
            </a:xfrm>
            <a:prstGeom prst="rect">
              <a:avLst/>
            </a:prstGeom>
            <a:noFill/>
          </p:spPr>
          <p:txBody>
            <a:bodyPr wrap="square" rtlCol="0">
              <a:spAutoFit/>
            </a:bodyPr>
            <a:lstStyle/>
            <a:p>
              <a:pPr algn="ctr"/>
              <a:r>
                <a:rPr lang="nl-NL" sz="2000" dirty="0">
                  <a:solidFill>
                    <a:srgbClr val="660066"/>
                  </a:solidFill>
                </a:rPr>
                <a:t>Bộ máy và quy chế hoạt động của cơ quan, cán bộ công chức</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9" name="Group 18"/>
          <p:cNvGrpSpPr/>
          <p:nvPr/>
        </p:nvGrpSpPr>
        <p:grpSpPr>
          <a:xfrm>
            <a:off x="4215910" y="4904820"/>
            <a:ext cx="1663166" cy="1103045"/>
            <a:chOff x="3161929" y="3678618"/>
            <a:chExt cx="1247375" cy="827280"/>
          </a:xfrm>
        </p:grpSpPr>
        <p:sp>
          <p:nvSpPr>
            <p:cNvPr id="112" name="TextBox 111"/>
            <p:cNvSpPr txBox="1"/>
            <p:nvPr/>
          </p:nvSpPr>
          <p:spPr>
            <a:xfrm>
              <a:off x="3161929" y="3974986"/>
              <a:ext cx="1247375" cy="530912"/>
            </a:xfrm>
            <a:prstGeom prst="rect">
              <a:avLst/>
            </a:prstGeom>
            <a:noFill/>
          </p:spPr>
          <p:txBody>
            <a:bodyPr wrap="square" rtlCol="0">
              <a:spAutoFit/>
            </a:bodyPr>
            <a:lstStyle/>
            <a:p>
              <a:pPr algn="ctr"/>
              <a:r>
                <a:rPr lang="nl-NL" sz="2000" dirty="0">
                  <a:solidFill>
                    <a:srgbClr val="0070C0"/>
                  </a:solidFill>
                </a:rPr>
                <a:t>Cơ quan tư pháp </a:t>
              </a:r>
              <a:endParaRPr lang="en-US" sz="2000" dirty="0">
                <a:solidFill>
                  <a:srgbClr val="0070C0"/>
                </a:solidFill>
                <a:latin typeface="Lato Light" pitchFamily="34" charset="0"/>
              </a:endParaRPr>
            </a:p>
          </p:txBody>
        </p:sp>
        <p:sp>
          <p:nvSpPr>
            <p:cNvPr id="116" name="Freeform 26"/>
            <p:cNvSpPr>
              <a:spLocks noEditPoints="1"/>
            </p:cNvSpPr>
            <p:nvPr/>
          </p:nvSpPr>
          <p:spPr bwMode="auto">
            <a:xfrm>
              <a:off x="3260785" y="3678618"/>
              <a:ext cx="300038" cy="298450"/>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1" name="Group 10"/>
          <p:cNvGrpSpPr/>
          <p:nvPr/>
        </p:nvGrpSpPr>
        <p:grpSpPr>
          <a:xfrm>
            <a:off x="4074334" y="1448832"/>
            <a:ext cx="1946315" cy="1665995"/>
            <a:chOff x="3161929" y="1299469"/>
            <a:chExt cx="1247375" cy="1249497"/>
          </a:xfrm>
        </p:grpSpPr>
        <p:sp>
          <p:nvSpPr>
            <p:cNvPr id="114" name="TextBox 113"/>
            <p:cNvSpPr txBox="1"/>
            <p:nvPr/>
          </p:nvSpPr>
          <p:spPr>
            <a:xfrm>
              <a:off x="3161929" y="1556386"/>
              <a:ext cx="1247375" cy="992580"/>
            </a:xfrm>
            <a:prstGeom prst="rect">
              <a:avLst/>
            </a:prstGeom>
            <a:noFill/>
          </p:spPr>
          <p:txBody>
            <a:bodyPr wrap="square" rtlCol="0">
              <a:spAutoFit/>
            </a:bodyPr>
            <a:lstStyle/>
            <a:p>
              <a:pPr algn="ctr"/>
              <a:r>
                <a:rPr lang="nl-NL" sz="2000" dirty="0">
                  <a:solidFill>
                    <a:srgbClr val="CC6600"/>
                  </a:solidFill>
                </a:rPr>
                <a:t>Thể chế, chức năng, nhiệm vụ, phương thức</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124840" y="5067486"/>
            <a:ext cx="2659070" cy="1087613"/>
            <a:chOff x="840554" y="3800621"/>
            <a:chExt cx="1247375" cy="815710"/>
          </a:xfrm>
        </p:grpSpPr>
        <p:sp>
          <p:nvSpPr>
            <p:cNvPr id="26" name="Freeform 23"/>
            <p:cNvSpPr>
              <a:spLocks noEditPoints="1"/>
            </p:cNvSpPr>
            <p:nvPr/>
          </p:nvSpPr>
          <p:spPr bwMode="auto">
            <a:xfrm>
              <a:off x="1637387" y="3800621"/>
              <a:ext cx="335575" cy="2853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530915"/>
            </a:xfrm>
            <a:prstGeom prst="rect">
              <a:avLst/>
            </a:prstGeom>
            <a:noFill/>
          </p:spPr>
          <p:txBody>
            <a:bodyPr wrap="square" rtlCol="0">
              <a:spAutoFit/>
            </a:bodyPr>
            <a:lstStyle/>
            <a:p>
              <a:pPr algn="r"/>
              <a:r>
                <a:rPr lang="nl-NL" sz="2000" dirty="0">
                  <a:solidFill>
                    <a:srgbClr val="C00000"/>
                  </a:solidFill>
                </a:rPr>
                <a:t>Hội đồng nhân dân và Ủy ban nhân dân</a:t>
              </a:r>
              <a:endParaRPr lang="en-US" sz="2000" dirty="0">
                <a:solidFill>
                  <a:srgbClr val="C00000"/>
                </a:solidFill>
                <a:latin typeface="Lato Light" pitchFamily="34" charset="0"/>
              </a:endParaRPr>
            </a:p>
          </p:txBody>
        </p:sp>
      </p:grpSp>
      <p:grpSp>
        <p:nvGrpSpPr>
          <p:cNvPr id="21" name="Group 20"/>
          <p:cNvGrpSpPr/>
          <p:nvPr/>
        </p:nvGrpSpPr>
        <p:grpSpPr>
          <a:xfrm>
            <a:off x="304802" y="2078361"/>
            <a:ext cx="2479108" cy="1161531"/>
            <a:chOff x="840554" y="1558768"/>
            <a:chExt cx="1247375" cy="871149"/>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899002"/>
              <a:ext cx="1247375" cy="530915"/>
            </a:xfrm>
            <a:prstGeom prst="rect">
              <a:avLst/>
            </a:prstGeom>
            <a:noFill/>
          </p:spPr>
          <p:txBody>
            <a:bodyPr wrap="square" rtlCol="0">
              <a:spAutoFit/>
            </a:bodyPr>
            <a:lstStyle/>
            <a:p>
              <a:pPr algn="r"/>
              <a:r>
                <a:rPr lang="nl-NL" sz="2000" dirty="0">
                  <a:solidFill>
                    <a:srgbClr val="008000"/>
                  </a:solidFill>
                </a:rPr>
                <a:t>Xây dựng, hoàn thiện Nhà nước </a:t>
              </a:r>
              <a:endParaRPr lang="en-US" sz="2000" dirty="0">
                <a:solidFill>
                  <a:srgbClr val="008000"/>
                </a:solidFill>
                <a:latin typeface="Lato Light" pitchFamily="34" charset="0"/>
              </a:endParaRPr>
            </a:p>
          </p:txBody>
        </p:sp>
      </p:grpSp>
      <p:grpSp>
        <p:nvGrpSpPr>
          <p:cNvPr id="3" name="Group 2"/>
          <p:cNvGrpSpPr/>
          <p:nvPr/>
        </p:nvGrpSpPr>
        <p:grpSpPr>
          <a:xfrm>
            <a:off x="4838452" y="2809694"/>
            <a:ext cx="2453502" cy="2453500"/>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31" name="Group 30"/>
            <p:cNvGrpSpPr/>
            <p:nvPr/>
          </p:nvGrpSpPr>
          <p:grpSpPr>
            <a:xfrm>
              <a:off x="3893324" y="2743393"/>
              <a:ext cx="1378759" cy="519186"/>
              <a:chOff x="569312" y="4908542"/>
              <a:chExt cx="721583" cy="271718"/>
            </a:xfrm>
          </p:grpSpPr>
          <p:sp>
            <p:nvSpPr>
              <p:cNvPr id="120" name="Rectangle 28"/>
              <p:cNvSpPr>
                <a:spLocks noChangeArrowheads="1"/>
              </p:cNvSpPr>
              <p:nvPr/>
            </p:nvSpPr>
            <p:spPr bwMode="auto">
              <a:xfrm>
                <a:off x="848562" y="4921130"/>
                <a:ext cx="442333" cy="257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spAutoFit/>
              </a:bodyPr>
              <a:lstStyle/>
              <a:p>
                <a:pPr fontAlgn="base">
                  <a:spcBef>
                    <a:spcPct val="0"/>
                  </a:spcBef>
                  <a:spcAft>
                    <a:spcPct val="0"/>
                  </a:spcAft>
                </a:pPr>
                <a:r>
                  <a:rPr lang="en-US" sz="4267" b="1" dirty="0">
                    <a:solidFill>
                      <a:prstClr val="white"/>
                    </a:solidFill>
                    <a:latin typeface="Lato" pitchFamily="34" charset="0"/>
                    <a:cs typeface="Arial" pitchFamily="34" charset="0"/>
                  </a:rPr>
                  <a:t>zero</a:t>
                </a:r>
                <a:endParaRPr lang="en-US" sz="1067" dirty="0">
                  <a:solidFill>
                    <a:prstClr val="white"/>
                  </a:solidFill>
                  <a:latin typeface="Arial" pitchFamily="34" charset="0"/>
                  <a:cs typeface="Arial" pitchFamily="34" charset="0"/>
                </a:endParaRPr>
              </a:p>
            </p:txBody>
          </p:sp>
          <p:sp>
            <p:nvSpPr>
              <p:cNvPr id="121" name="Rectangle 22"/>
              <p:cNvSpPr>
                <a:spLocks noChangeArrowheads="1"/>
              </p:cNvSpPr>
              <p:nvPr/>
            </p:nvSpPr>
            <p:spPr bwMode="auto">
              <a:xfrm>
                <a:off x="853656" y="4908542"/>
                <a:ext cx="243581" cy="11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sz="1867" dirty="0">
                    <a:solidFill>
                      <a:prstClr val="white"/>
                    </a:solidFill>
                    <a:latin typeface="Lato Light" pitchFamily="34" charset="0"/>
                    <a:cs typeface="Arial" pitchFamily="34" charset="0"/>
                  </a:rPr>
                  <a:t>the</a:t>
                </a:r>
                <a:endParaRPr lang="en-US" sz="1867" dirty="0">
                  <a:solidFill>
                    <a:prstClr val="white"/>
                  </a:solidFill>
                  <a:latin typeface="Arial" pitchFamily="34" charset="0"/>
                  <a:cs typeface="Arial" pitchFamily="34" charset="0"/>
                </a:endParaRPr>
              </a:p>
            </p:txBody>
          </p:sp>
          <p:grpSp>
            <p:nvGrpSpPr>
              <p:cNvPr id="122" name="Group 121"/>
              <p:cNvGrpSpPr/>
              <p:nvPr/>
            </p:nvGrpSpPr>
            <p:grpSpPr>
              <a:xfrm>
                <a:off x="569312" y="4927803"/>
                <a:ext cx="251901" cy="252457"/>
                <a:chOff x="914400" y="3987075"/>
                <a:chExt cx="419914" cy="420841"/>
              </a:xfrm>
            </p:grpSpPr>
            <p:sp>
              <p:nvSpPr>
                <p:cNvPr id="123" name="Freeform 29"/>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4" name="Freeform 30"/>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5" name="Freeform 31"/>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6" name="Freeform 32"/>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7" name="Freeform 33"/>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grpSp>
      </p:grpSp>
      <p:sp>
        <p:nvSpPr>
          <p:cNvPr id="27" name="Rectangle 26"/>
          <p:cNvSpPr/>
          <p:nvPr/>
        </p:nvSpPr>
        <p:spPr>
          <a:xfrm>
            <a:off x="838207" y="53927"/>
            <a:ext cx="10690327" cy="954107"/>
          </a:xfrm>
          <a:prstGeom prst="rect">
            <a:avLst/>
          </a:prstGeom>
        </p:spPr>
        <p:txBody>
          <a:bodyPr wrap="square">
            <a:spAutoFit/>
          </a:bodyPr>
          <a:lstStyle/>
          <a:p>
            <a:pPr algn="ctr">
              <a:buNone/>
            </a:pPr>
            <a:r>
              <a:rPr lang="nl-NL" sz="2800" b="1" i="1" dirty="0">
                <a:solidFill>
                  <a:srgbClr val="C44423"/>
                </a:solidFill>
              </a:rPr>
              <a:t>2.1.  Phương hướng xây dựng và hoàn thiện Nhà nước pháp quyền xã hội chủ nghĩa Việt Nam</a:t>
            </a:r>
            <a:endParaRPr lang="en-US" sz="2800" dirty="0">
              <a:solidFill>
                <a:srgbClr val="C44423"/>
              </a:solidFill>
            </a:endParaRPr>
          </a:p>
        </p:txBody>
      </p:sp>
    </p:spTree>
    <p:extLst>
      <p:ext uri="{BB962C8B-B14F-4D97-AF65-F5344CB8AC3E}">
        <p14:creationId xmlns:p14="http://schemas.microsoft.com/office/powerpoint/2010/main" val="37199253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41" y="4804837"/>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22" y="2264838"/>
            <a:ext cx="1600201"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7" y="3335876"/>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4" y="2264835"/>
            <a:ext cx="1604434"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22" y="3316820"/>
            <a:ext cx="967316" cy="1807634"/>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20" y="4836584"/>
            <a:ext cx="1604434" cy="1346201"/>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3" y="1913472"/>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thể chế và phương thức 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3"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chống tham nhũng</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75" y="5429254"/>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trong sạch, có năng lực</a:t>
            </a:r>
            <a:endParaRPr lang="en-US" sz="2400" dirty="0">
              <a:solidFill>
                <a:srgbClr val="996633"/>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4" y="1821395"/>
            <a:ext cx="4370916"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hành chính Nhà nước dân chủ, vững mạnh,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7" y="3824819"/>
            <a:ext cx="3069166" cy="728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CC6600"/>
                </a:solidFill>
              </a:rPr>
              <a:t>Cải cách và kiện toàn 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2"/>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dân chủ, giữ vững kỷ luật, kỷ cương,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74" y="3204642"/>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21"/>
            <a:ext cx="9144000" cy="122766"/>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10"/>
            <a:ext cx="7010400" cy="1200329"/>
          </a:xfrm>
          <a:prstGeom prst="rect">
            <a:avLst/>
          </a:prstGeom>
        </p:spPr>
        <p:txBody>
          <a:bodyPr wrap="square">
            <a:spAutoFit/>
          </a:bodyPr>
          <a:lstStyle/>
          <a:p>
            <a:pPr algn="ctr">
              <a:buNone/>
            </a:pPr>
            <a:r>
              <a:rPr lang="nl-NL" sz="2400" b="1" i="1" dirty="0">
                <a:solidFill>
                  <a:srgbClr val="008000"/>
                </a:solidFill>
              </a:rPr>
              <a:t>2.2. Nhiệm vụ và giải pháp xây dựng và hoàn thiện Nhà nước pháp quyền xã hội chủ nghĩa Việt Nam </a:t>
            </a:r>
            <a:endParaRPr lang="en-US" sz="2400" dirty="0">
              <a:solidFill>
                <a:srgbClr val="008000"/>
              </a:solidFill>
            </a:endParaRPr>
          </a:p>
        </p:txBody>
      </p:sp>
      <p:sp>
        <p:nvSpPr>
          <p:cNvPr id="46" name="Rectangle 45"/>
          <p:cNvSpPr/>
          <p:nvPr/>
        </p:nvSpPr>
        <p:spPr>
          <a:xfrm>
            <a:off x="4116921" y="1410942"/>
            <a:ext cx="2963335"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572031" y="75451"/>
            <a:ext cx="10172172" cy="523220"/>
          </a:xfrm>
          <a:prstGeom prst="rect">
            <a:avLst/>
          </a:prstGeom>
        </p:spPr>
        <p:txBody>
          <a:bodyPr wrap="square">
            <a:spAutoFit/>
          </a:bodyPr>
          <a:lstStyle/>
          <a:p>
            <a:pPr marL="457195" indent="457195" algn="just"/>
            <a:r>
              <a:rPr lang="nl-NL" sz="2800" b="1" i="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Cải cách thể chế và phương thức hoạt động của Nhà nước</a:t>
            </a:r>
            <a:endParaRPr lang="en-US" sz="2800" b="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90599" y="740405"/>
            <a:ext cx="10896601" cy="830997"/>
          </a:xfrm>
          <a:prstGeom prst="rect">
            <a:avLst/>
          </a:prstGeom>
        </p:spPr>
        <p:txBody>
          <a:bodyPr wrap="square">
            <a:spAutoFit/>
          </a:bodyPr>
          <a:lstStyle/>
          <a:p>
            <a:pPr marL="285748" indent="-285748">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2" y="1713136"/>
            <a:ext cx="2857500" cy="40780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04804" y="3429004"/>
            <a:ext cx="2209801" cy="369460"/>
          </a:xfrm>
          <a:prstGeom prst="rect">
            <a:avLst/>
          </a:prstGeom>
          <a:noFill/>
        </p:spPr>
        <p:txBody>
          <a:bodyPr wrap="square" rtlCol="0">
            <a:spAutoFit/>
          </a:bodyPr>
          <a:lstStyle/>
          <a:p>
            <a:r>
              <a:rPr lang="en-US" sz="1801" dirty="0"/>
              <a:t>Phạm vi </a:t>
            </a:r>
            <a:r>
              <a:rPr lang="en-US" sz="1801" dirty="0" smtClean="0"/>
              <a:t>ảnh hưởng</a:t>
            </a:r>
            <a:endParaRPr lang="vi-VN" sz="1801" dirty="0"/>
          </a:p>
        </p:txBody>
      </p:sp>
      <p:sp>
        <p:nvSpPr>
          <p:cNvPr id="7" name="Left Brace 6"/>
          <p:cNvSpPr/>
          <p:nvPr/>
        </p:nvSpPr>
        <p:spPr>
          <a:xfrm>
            <a:off x="2514604" y="2895601"/>
            <a:ext cx="381001" cy="15240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sz="1801"/>
          </a:p>
        </p:txBody>
      </p:sp>
      <p:sp>
        <p:nvSpPr>
          <p:cNvPr id="8" name="TextBox 7"/>
          <p:cNvSpPr txBox="1"/>
          <p:nvPr/>
        </p:nvSpPr>
        <p:spPr>
          <a:xfrm>
            <a:off x="3124199" y="2667002"/>
            <a:ext cx="2057401" cy="369460"/>
          </a:xfrm>
          <a:prstGeom prst="rect">
            <a:avLst/>
          </a:prstGeom>
          <a:noFill/>
        </p:spPr>
        <p:txBody>
          <a:bodyPr wrap="square" rtlCol="0">
            <a:spAutoFit/>
          </a:bodyPr>
          <a:lstStyle/>
          <a:p>
            <a:r>
              <a:rPr lang="en-US" sz="1801" dirty="0"/>
              <a:t>Chức năng đối nội</a:t>
            </a:r>
            <a:endParaRPr lang="vi-VN" sz="1801" dirty="0"/>
          </a:p>
        </p:txBody>
      </p:sp>
      <p:sp>
        <p:nvSpPr>
          <p:cNvPr id="9" name="TextBox 8"/>
          <p:cNvSpPr txBox="1"/>
          <p:nvPr/>
        </p:nvSpPr>
        <p:spPr>
          <a:xfrm>
            <a:off x="3352804" y="4267205"/>
            <a:ext cx="2590800" cy="369460"/>
          </a:xfrm>
          <a:prstGeom prst="rect">
            <a:avLst/>
          </a:prstGeom>
          <a:noFill/>
        </p:spPr>
        <p:txBody>
          <a:bodyPr wrap="square" rtlCol="0">
            <a:spAutoFit/>
          </a:bodyPr>
          <a:lstStyle/>
          <a:p>
            <a:r>
              <a:rPr lang="en-US" sz="1801" dirty="0"/>
              <a:t>Chức năng đối ngoại</a:t>
            </a:r>
            <a:endParaRPr lang="vi-VN" sz="1801" dirty="0"/>
          </a:p>
        </p:txBody>
      </p:sp>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 y="2238897"/>
            <a:ext cx="4064400" cy="2036619"/>
          </a:xfrm>
          <a:prstGeom prst="rect">
            <a:avLst/>
          </a:prstGeom>
          <a:solidFill>
            <a:srgbClr val="38C6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5" name="Rectángulo 4"/>
          <p:cNvSpPr/>
          <p:nvPr/>
        </p:nvSpPr>
        <p:spPr>
          <a:xfrm>
            <a:off x="4064404" y="2238897"/>
            <a:ext cx="4064400" cy="2036619"/>
          </a:xfrm>
          <a:prstGeom prst="rect">
            <a:avLst/>
          </a:prstGeom>
          <a:solidFill>
            <a:srgbClr val="2AB8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6" name="Rectángulo 5"/>
          <p:cNvSpPr/>
          <p:nvPr/>
        </p:nvSpPr>
        <p:spPr>
          <a:xfrm>
            <a:off x="8128804" y="2238897"/>
            <a:ext cx="3961200" cy="2036619"/>
          </a:xfrm>
          <a:prstGeom prst="rect">
            <a:avLst/>
          </a:prstGeom>
          <a:solidFill>
            <a:srgbClr val="A5B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7" name="Rectángulo 6"/>
          <p:cNvSpPr/>
          <p:nvPr/>
        </p:nvSpPr>
        <p:spPr>
          <a:xfrm>
            <a:off x="-1200" y="4275513"/>
            <a:ext cx="4064400" cy="1918961"/>
          </a:xfrm>
          <a:prstGeom prst="rect">
            <a:avLst/>
          </a:prstGeom>
          <a:solidFill>
            <a:srgbClr val="D22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8" name="Rectángulo 7"/>
          <p:cNvSpPr/>
          <p:nvPr/>
        </p:nvSpPr>
        <p:spPr>
          <a:xfrm>
            <a:off x="4063204" y="4275515"/>
            <a:ext cx="4064400" cy="1918962"/>
          </a:xfrm>
          <a:prstGeom prst="rect">
            <a:avLst/>
          </a:prstGeom>
          <a:solidFill>
            <a:srgbClr val="3E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17" name="CuadroTexto 16"/>
          <p:cNvSpPr txBox="1"/>
          <p:nvPr/>
        </p:nvSpPr>
        <p:spPr>
          <a:xfrm>
            <a:off x="8591554" y="4926024"/>
            <a:ext cx="569387" cy="707886"/>
          </a:xfrm>
          <a:prstGeom prst="rect">
            <a:avLst/>
          </a:prstGeom>
          <a:noFill/>
        </p:spPr>
        <p:txBody>
          <a:bodyPr wrap="none" rtlCol="0">
            <a:spAutoFit/>
          </a:bodyPr>
          <a:lstStyle/>
          <a:p>
            <a:pPr algn="ctr"/>
            <a:r>
              <a:rPr lang="es-MX" sz="4000" dirty="0">
                <a:solidFill>
                  <a:srgbClr val="7E8C8D"/>
                </a:solidFill>
                <a:latin typeface="FontAwesome" pitchFamily="50" charset="0"/>
              </a:rPr>
              <a:t></a:t>
            </a:r>
            <a:endParaRPr lang="es-MX" sz="4000" dirty="0">
              <a:solidFill>
                <a:srgbClr val="7E8C8D"/>
              </a:solidFill>
            </a:endParaRPr>
          </a:p>
        </p:txBody>
      </p:sp>
      <p:sp>
        <p:nvSpPr>
          <p:cNvPr id="28" name="CuadroTexto 27"/>
          <p:cNvSpPr txBox="1"/>
          <p:nvPr/>
        </p:nvSpPr>
        <p:spPr>
          <a:xfrm>
            <a:off x="9554084" y="5206119"/>
            <a:ext cx="2636718" cy="461665"/>
          </a:xfrm>
          <a:prstGeom prst="rect">
            <a:avLst/>
          </a:prstGeom>
          <a:noFill/>
        </p:spPr>
        <p:txBody>
          <a:bodyPr wrap="square" rtlCol="0">
            <a:spAutoFit/>
          </a:bodyPr>
          <a:lstStyle/>
          <a:p>
            <a:r>
              <a:rPr lang="es-MX" sz="1200" dirty="0">
                <a:solidFill>
                  <a:srgbClr val="7E8C8D"/>
                </a:solidFill>
                <a:latin typeface="Segoe UI Light" panose="020B0502040204020203" pitchFamily="34" charset="0"/>
              </a:rPr>
              <a:t>Fusce lacinia porta felis quis consectetur Pellentesque dialet</a:t>
            </a:r>
          </a:p>
        </p:txBody>
      </p:sp>
      <p:sp>
        <p:nvSpPr>
          <p:cNvPr id="29" name="CuadroTexto 28"/>
          <p:cNvSpPr txBox="1"/>
          <p:nvPr/>
        </p:nvSpPr>
        <p:spPr>
          <a:xfrm>
            <a:off x="9554083" y="4939884"/>
            <a:ext cx="1676402" cy="338554"/>
          </a:xfrm>
          <a:prstGeom prst="rect">
            <a:avLst/>
          </a:prstGeom>
          <a:noFill/>
        </p:spPr>
        <p:txBody>
          <a:bodyPr wrap="square" rtlCol="0">
            <a:spAutoFit/>
          </a:bodyPr>
          <a:lstStyle/>
          <a:p>
            <a:r>
              <a:rPr lang="en-US" sz="1600" b="1" dirty="0">
                <a:solidFill>
                  <a:srgbClr val="7E8C8D"/>
                </a:solidFill>
                <a:latin typeface="Segoe UI Light" panose="020B0502040204020203" pitchFamily="34" charset="0"/>
              </a:rPr>
              <a:t>Backboard</a:t>
            </a:r>
          </a:p>
        </p:txBody>
      </p:sp>
      <p:sp>
        <p:nvSpPr>
          <p:cNvPr id="35" name="Rectángulo 34"/>
          <p:cNvSpPr/>
          <p:nvPr/>
        </p:nvSpPr>
        <p:spPr>
          <a:xfrm>
            <a:off x="8475062" y="4850158"/>
            <a:ext cx="817630" cy="817630"/>
          </a:xfrm>
          <a:prstGeom prst="rect">
            <a:avLst/>
          </a:prstGeom>
          <a:noFill/>
          <a:ln w="25400">
            <a:solidFill>
              <a:srgbClr val="7E8C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cxnSp>
        <p:nvCxnSpPr>
          <p:cNvPr id="37" name="Conector recto 36"/>
          <p:cNvCxnSpPr/>
          <p:nvPr/>
        </p:nvCxnSpPr>
        <p:spPr>
          <a:xfrm>
            <a:off x="0" y="4275514"/>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9"/>
            <a:ext cx="0" cy="4087092"/>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9"/>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Rectángulo 5"/>
          <p:cNvSpPr/>
          <p:nvPr/>
        </p:nvSpPr>
        <p:spPr>
          <a:xfrm>
            <a:off x="8186160" y="4282442"/>
            <a:ext cx="3913180" cy="19120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1">
              <a:solidFill>
                <a:prstClr val="white"/>
              </a:solidFill>
            </a:endParaRPr>
          </a:p>
        </p:txBody>
      </p:sp>
      <p:sp>
        <p:nvSpPr>
          <p:cNvPr id="38" name="Rectangle 37"/>
          <p:cNvSpPr/>
          <p:nvPr/>
        </p:nvSpPr>
        <p:spPr>
          <a:xfrm>
            <a:off x="533404" y="228603"/>
            <a:ext cx="11353801" cy="830997"/>
          </a:xfrm>
          <a:prstGeom prst="rect">
            <a:avLst/>
          </a:prstGeom>
        </p:spPr>
        <p:txBody>
          <a:bodyPr wrap="square">
            <a:spAutoFit/>
          </a:bodyPr>
          <a:lstStyle/>
          <a:p>
            <a:pPr marL="342895" indent="-342895" algn="ctr">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XHCN. </a:t>
            </a:r>
            <a:endParaRPr lang="en-US" sz="2400" dirty="0">
              <a:solidFill>
                <a:srgbClr val="002060"/>
              </a:solidFill>
              <a:latin typeface="+mj-lt"/>
              <a:ea typeface="Calibri" panose="020F0502020204030204" pitchFamily="34" charset="0"/>
              <a:cs typeface="Times New Roman" panose="02020603050405020304" pitchFamily="18" charset="0"/>
            </a:endParaRPr>
          </a:p>
        </p:txBody>
      </p:sp>
      <p:sp>
        <p:nvSpPr>
          <p:cNvPr id="41" name="Rectangle 40"/>
          <p:cNvSpPr/>
          <p:nvPr/>
        </p:nvSpPr>
        <p:spPr>
          <a:xfrm>
            <a:off x="1862923" y="1352718"/>
            <a:ext cx="8279831" cy="461665"/>
          </a:xfrm>
          <a:prstGeom prst="rect">
            <a:avLst/>
          </a:prstGeom>
        </p:spPr>
        <p:txBody>
          <a:bodyPr wrap="none">
            <a:spAutoFit/>
          </a:bodyPr>
          <a:lstStyle/>
          <a:p>
            <a:r>
              <a:rPr lang="nl-NL" sz="2400" dirty="0">
                <a:solidFill>
                  <a:srgbClr val="996633"/>
                </a:solidFill>
                <a:ea typeface="Calibri" panose="020F0502020204030204" pitchFamily="34" charset="0"/>
                <a:cs typeface="Times New Roman" panose="02020603050405020304" pitchFamily="18" charset="0"/>
              </a:rPr>
              <a:t>Hoàn thiện pháp luật gắn với tổ chức thi hành pháp luật về:</a:t>
            </a:r>
            <a:endParaRPr lang="en-US" sz="2400" dirty="0">
              <a:solidFill>
                <a:srgbClr val="996633"/>
              </a:solidFill>
            </a:endParaRPr>
          </a:p>
        </p:txBody>
      </p:sp>
      <p:sp>
        <p:nvSpPr>
          <p:cNvPr id="42" name="Rectangle 41"/>
          <p:cNvSpPr/>
          <p:nvPr/>
        </p:nvSpPr>
        <p:spPr>
          <a:xfrm>
            <a:off x="114302" y="2532015"/>
            <a:ext cx="3848100" cy="1200329"/>
          </a:xfrm>
          <a:prstGeom prst="rect">
            <a:avLst/>
          </a:prstGeom>
        </p:spPr>
        <p:txBody>
          <a:bodyPr wrap="square">
            <a:spAutoFit/>
          </a:bodyPr>
          <a:lstStyle/>
          <a:p>
            <a:pPr marL="342895" indent="-342895" algn="ctr">
              <a:buFont typeface="Wingdings" panose="05000000000000000000" pitchFamily="2" charset="2"/>
              <a:buChar char="ü"/>
            </a:pPr>
            <a:r>
              <a:rPr lang="en-US" sz="2400" dirty="0" err="1">
                <a:solidFill>
                  <a:schemeClr val="bg1"/>
                </a:solidFill>
                <a:latin typeface="arial" panose="020B0604020202020204" pitchFamily="34" charset="0"/>
              </a:rPr>
              <a:t>Tổ</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chức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hoạt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động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của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các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thiết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chế</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trong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hệ</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thống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chính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trị</a:t>
            </a:r>
            <a:r>
              <a:rPr lang="en-US" sz="2400" dirty="0">
                <a:solidFill>
                  <a:schemeClr val="bg1"/>
                </a:solidFill>
                <a:latin typeface="arial" panose="020B0604020202020204" pitchFamily="34" charset="0"/>
              </a:rPr>
              <a:t> </a:t>
            </a:r>
            <a:endParaRPr lang="en-US" sz="2400" dirty="0">
              <a:solidFill>
                <a:schemeClr val="bg1"/>
              </a:solidFill>
            </a:endParaRPr>
          </a:p>
        </p:txBody>
      </p:sp>
      <p:sp>
        <p:nvSpPr>
          <p:cNvPr id="43" name="Rectangle 42"/>
          <p:cNvSpPr/>
          <p:nvPr/>
        </p:nvSpPr>
        <p:spPr>
          <a:xfrm>
            <a:off x="4343404" y="2639375"/>
            <a:ext cx="3682201" cy="1200329"/>
          </a:xfrm>
          <a:prstGeom prst="rect">
            <a:avLst/>
          </a:prstGeom>
        </p:spPr>
        <p:txBody>
          <a:bodyPr wrap="square">
            <a:spAutoFit/>
          </a:bodyPr>
          <a:lstStyle/>
          <a:p>
            <a:pPr marL="342895" indent="-342895" algn="ctr">
              <a:buFont typeface="Wingdings" panose="05000000000000000000" pitchFamily="2" charset="2"/>
              <a:buChar char="ü"/>
            </a:pPr>
            <a:r>
              <a:rPr lang="en-US" sz="2400" dirty="0">
                <a:solidFill>
                  <a:schemeClr val="bg1"/>
                </a:solidFill>
                <a:latin typeface="arial" panose="020B0604020202020204" pitchFamily="34" charset="0"/>
              </a:rPr>
              <a:t>B</a:t>
            </a:r>
            <a:r>
              <a:rPr lang="vi-VN" sz="2400" dirty="0">
                <a:solidFill>
                  <a:schemeClr val="bg1"/>
                </a:solidFill>
                <a:latin typeface="arial" panose="020B0604020202020204" pitchFamily="34" charset="0"/>
              </a:rPr>
              <a:t>ảo đảm quyền con người, quyền tự do, dân chủ của công dân</a:t>
            </a:r>
            <a:endParaRPr lang="en-US" sz="2400" dirty="0">
              <a:solidFill>
                <a:schemeClr val="bg1"/>
              </a:solidFill>
            </a:endParaRPr>
          </a:p>
        </p:txBody>
      </p:sp>
      <p:sp>
        <p:nvSpPr>
          <p:cNvPr id="44" name="Rectangle 43"/>
          <p:cNvSpPr/>
          <p:nvPr/>
        </p:nvSpPr>
        <p:spPr>
          <a:xfrm>
            <a:off x="8195565" y="2485924"/>
            <a:ext cx="3858000" cy="1569660"/>
          </a:xfrm>
          <a:prstGeom prst="rect">
            <a:avLst/>
          </a:prstGeom>
        </p:spPr>
        <p:txBody>
          <a:bodyPr wrap="square">
            <a:spAutoFit/>
          </a:bodyPr>
          <a:lstStyle/>
          <a:p>
            <a:pPr marL="342895" indent="-342895" algn="ctr">
              <a:buFont typeface="Wingdings" panose="05000000000000000000" pitchFamily="2" charset="2"/>
              <a:buChar char="ü"/>
            </a:pPr>
            <a:r>
              <a:rPr lang="en-US" sz="2400" spc="-20" dirty="0">
                <a:solidFill>
                  <a:schemeClr val="bg1"/>
                </a:solidFill>
                <a:latin typeface="arial" panose="020B0604020202020204" pitchFamily="34" charset="0"/>
              </a:rPr>
              <a:t>D</a:t>
            </a:r>
            <a:r>
              <a:rPr lang="vi-VN" sz="2400" spc="-20" dirty="0">
                <a:solidFill>
                  <a:schemeClr val="bg1"/>
                </a:solidFill>
                <a:latin typeface="arial" panose="020B0604020202020204" pitchFamily="34" charset="0"/>
              </a:rPr>
              <a:t>ân sự, kinh tế, trọng </a:t>
            </a:r>
            <a:r>
              <a:rPr lang="vi-VN" sz="2400" dirty="0">
                <a:solidFill>
                  <a:schemeClr val="bg1"/>
                </a:solidFill>
                <a:latin typeface="arial" panose="020B0604020202020204" pitchFamily="34" charset="0"/>
              </a:rPr>
              <a:t>tâm là hoàn thiện thể chế </a:t>
            </a:r>
            <a:r>
              <a:rPr lang="en-US" sz="2400" dirty="0">
                <a:solidFill>
                  <a:schemeClr val="bg1"/>
                </a:solidFill>
                <a:latin typeface="arial" panose="020B0604020202020204" pitchFamily="34" charset="0"/>
              </a:rPr>
              <a:t>KTTT </a:t>
            </a:r>
            <a:r>
              <a:rPr lang="vi-VN" sz="2400" dirty="0">
                <a:solidFill>
                  <a:schemeClr val="bg1"/>
                </a:solidFill>
                <a:latin typeface="arial" panose="020B0604020202020204" pitchFamily="34" charset="0"/>
              </a:rPr>
              <a:t>định hướng </a:t>
            </a:r>
            <a:r>
              <a:rPr lang="en-US" sz="2400" dirty="0">
                <a:solidFill>
                  <a:schemeClr val="bg1"/>
                </a:solidFill>
                <a:latin typeface="arial" panose="020B0604020202020204" pitchFamily="34" charset="0"/>
              </a:rPr>
              <a:t>XHCN</a:t>
            </a:r>
            <a:endParaRPr lang="en-US" sz="2400" dirty="0">
              <a:solidFill>
                <a:schemeClr val="bg1"/>
              </a:solidFill>
            </a:endParaRPr>
          </a:p>
        </p:txBody>
      </p:sp>
      <p:sp>
        <p:nvSpPr>
          <p:cNvPr id="45" name="Rectangle 44"/>
          <p:cNvSpPr/>
          <p:nvPr/>
        </p:nvSpPr>
        <p:spPr>
          <a:xfrm>
            <a:off x="114301" y="4363702"/>
            <a:ext cx="3687508" cy="1631216"/>
          </a:xfrm>
          <a:prstGeom prst="rect">
            <a:avLst/>
          </a:prstGeom>
        </p:spPr>
        <p:txBody>
          <a:bodyPr wrap="square">
            <a:spAutoFit/>
          </a:bodyPr>
          <a:lstStyle/>
          <a:p>
            <a:pPr algn="ctr"/>
            <a:r>
              <a:rPr lang="en-US" sz="1801" b="1" dirty="0">
                <a:solidFill>
                  <a:srgbClr val="444444"/>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dục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đào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khoa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học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công</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nghệ</a:t>
            </a:r>
            <a:r>
              <a:rPr lang="en-US" sz="2000" dirty="0">
                <a:solidFill>
                  <a:schemeClr val="bg1"/>
                </a:solidFill>
                <a:latin typeface="arial" panose="020B0604020202020204" pitchFamily="34" charset="0"/>
              </a:rPr>
              <a:t>, y </a:t>
            </a:r>
            <a:r>
              <a:rPr lang="en-US" sz="2000" dirty="0" err="1">
                <a:solidFill>
                  <a:schemeClr val="bg1"/>
                </a:solidFill>
                <a:latin typeface="arial" panose="020B0604020202020204" pitchFamily="34" charset="0"/>
              </a:rPr>
              <a:t>tế</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văn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hoá</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thông</a:t>
            </a:r>
            <a:r>
              <a:rPr lang="en-US" sz="2000" dirty="0">
                <a:solidFill>
                  <a:schemeClr val="bg1"/>
                </a:solidFill>
                <a:latin typeface="arial" panose="020B0604020202020204" pitchFamily="34" charset="0"/>
              </a:rPr>
              <a:t> tin, </a:t>
            </a:r>
            <a:r>
              <a:rPr lang="en-US" sz="2000" dirty="0" err="1">
                <a:solidFill>
                  <a:schemeClr val="bg1"/>
                </a:solidFill>
                <a:latin typeface="arial" panose="020B0604020202020204" pitchFamily="34" charset="0"/>
              </a:rPr>
              <a:t>thể</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thao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tộc</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tôn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số</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đình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trẻ</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em</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và</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chính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sách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xã</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hội</a:t>
            </a:r>
            <a:endParaRPr lang="en-US" sz="2000" dirty="0">
              <a:solidFill>
                <a:schemeClr val="bg1"/>
              </a:solidFill>
            </a:endParaRPr>
          </a:p>
        </p:txBody>
      </p:sp>
      <p:sp>
        <p:nvSpPr>
          <p:cNvPr id="46" name="Rectangle 45"/>
          <p:cNvSpPr/>
          <p:nvPr/>
        </p:nvSpPr>
        <p:spPr>
          <a:xfrm>
            <a:off x="4302411" y="4634831"/>
            <a:ext cx="3701006" cy="1200329"/>
          </a:xfrm>
          <a:prstGeom prst="rect">
            <a:avLst/>
          </a:prstGeom>
        </p:spPr>
        <p:txBody>
          <a:bodyPr wrap="square">
            <a:spAutoFit/>
          </a:bodyPr>
          <a:lstStyle/>
          <a:p>
            <a:pPr algn="ct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phòng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ninh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gia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trật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tự</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toàn</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xã</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hội</a:t>
            </a:r>
            <a:endParaRPr lang="en-US" sz="2400" dirty="0">
              <a:solidFill>
                <a:schemeClr val="bg1"/>
              </a:solidFill>
            </a:endParaRPr>
          </a:p>
        </p:txBody>
      </p:sp>
      <p:sp>
        <p:nvSpPr>
          <p:cNvPr id="47" name="Rectangle 46"/>
          <p:cNvSpPr/>
          <p:nvPr/>
        </p:nvSpPr>
        <p:spPr>
          <a:xfrm>
            <a:off x="8619597" y="4832158"/>
            <a:ext cx="2577950" cy="461665"/>
          </a:xfrm>
          <a:prstGeom prst="rect">
            <a:avLst/>
          </a:prstGeom>
        </p:spPr>
        <p:txBody>
          <a:bodyPr wrap="none">
            <a:spAutoFit/>
          </a:bodyPr>
          <a:lstStyle/>
          <a:p>
            <a:r>
              <a:rPr lang="en-US" sz="1801" b="1" dirty="0">
                <a:solidFill>
                  <a:srgbClr val="444444"/>
                </a:solidFill>
                <a:latin typeface="arial" panose="020B0604020202020204" pitchFamily="34" charset="0"/>
              </a:rPr>
              <a:t> </a:t>
            </a:r>
            <a:r>
              <a:rPr lang="en-US" sz="2400" dirty="0" err="1">
                <a:solidFill>
                  <a:schemeClr val="bg1"/>
                </a:solidFill>
                <a:latin typeface="arial" panose="020B0604020202020204" pitchFamily="34" charset="0"/>
              </a:rPr>
              <a:t>Hội</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nhập</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tế</a:t>
            </a:r>
            <a:endParaRPr lang="en-US" sz="2400" dirty="0">
              <a:solidFill>
                <a:schemeClr val="bg1"/>
              </a:solidFill>
            </a:endParaRPr>
          </a:p>
        </p:txBody>
      </p:sp>
    </p:spTree>
    <p:extLst>
      <p:ext uri="{BB962C8B-B14F-4D97-AF65-F5344CB8AC3E}">
        <p14:creationId xmlns:p14="http://schemas.microsoft.com/office/powerpoint/2010/main" val="2925556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1" y="914407"/>
            <a:ext cx="7620000" cy="830997"/>
          </a:xfrm>
          <a:prstGeom prst="rect">
            <a:avLst/>
          </a:prstGeom>
        </p:spPr>
        <p:txBody>
          <a:bodyPr wrap="square">
            <a:spAutoFit/>
          </a:bodyPr>
          <a:lstStyle/>
          <a:p>
            <a:r>
              <a:rPr lang="en-US" sz="2400" b="1" dirty="0" err="1"/>
              <a:t>Điều</a:t>
            </a:r>
            <a:r>
              <a:rPr lang="en-US" sz="2400" b="1" dirty="0"/>
              <a:t> 62- HP 1980</a:t>
            </a:r>
            <a:endParaRPr lang="en-US" sz="2400" dirty="0"/>
          </a:p>
          <a:p>
            <a:r>
              <a:rPr lang="en-US" sz="2400" dirty="0" err="1"/>
              <a:t>Công</a:t>
            </a:r>
            <a:r>
              <a:rPr lang="en-US" sz="2400" dirty="0"/>
              <a:t> </a:t>
            </a:r>
            <a:r>
              <a:rPr lang="en-US" sz="2400" dirty="0" err="1"/>
              <a:t>dân</a:t>
            </a:r>
            <a:r>
              <a:rPr lang="en-US" sz="2400" dirty="0"/>
              <a:t> </a:t>
            </a:r>
            <a:r>
              <a:rPr lang="en-US" sz="2400" dirty="0" err="1"/>
              <a:t>có</a:t>
            </a:r>
            <a:r>
              <a:rPr lang="en-US" sz="2400" dirty="0"/>
              <a:t> </a:t>
            </a:r>
            <a:r>
              <a:rPr lang="en-US" sz="2400" dirty="0" err="1"/>
              <a:t>quyền</a:t>
            </a:r>
            <a:r>
              <a:rPr lang="en-US" sz="2400" dirty="0"/>
              <a:t> </a:t>
            </a:r>
            <a:r>
              <a:rPr lang="en-US" sz="2400" dirty="0" err="1"/>
              <a:t>có</a:t>
            </a:r>
            <a:r>
              <a:rPr lang="en-US" sz="2400" dirty="0"/>
              <a:t> </a:t>
            </a:r>
            <a:r>
              <a:rPr lang="en-US" sz="2400" dirty="0" err="1"/>
              <a:t>nhà</a:t>
            </a:r>
            <a:r>
              <a:rPr lang="en-US" sz="2400" dirty="0"/>
              <a:t> ở.</a:t>
            </a:r>
          </a:p>
        </p:txBody>
      </p:sp>
      <p:sp>
        <p:nvSpPr>
          <p:cNvPr id="3" name="Rectangle 2"/>
          <p:cNvSpPr/>
          <p:nvPr/>
        </p:nvSpPr>
        <p:spPr>
          <a:xfrm>
            <a:off x="3048000" y="5036411"/>
            <a:ext cx="7620000" cy="830997"/>
          </a:xfrm>
          <a:prstGeom prst="rect">
            <a:avLst/>
          </a:prstGeom>
        </p:spPr>
        <p:txBody>
          <a:bodyPr wrap="square">
            <a:spAutoFit/>
          </a:bodyPr>
          <a:lstStyle/>
          <a:p>
            <a:r>
              <a:rPr lang="vi-VN" sz="2400" b="1" dirty="0"/>
              <a:t>Điều 22 </a:t>
            </a:r>
            <a:r>
              <a:rPr lang="en-US" sz="2400" b="1" dirty="0"/>
              <a:t>– HP 2013</a:t>
            </a:r>
            <a:endParaRPr lang="vi-VN" sz="2400" dirty="0"/>
          </a:p>
          <a:p>
            <a:r>
              <a:rPr lang="vi-VN" sz="2400" dirty="0"/>
              <a:t> Công dân có quyền có nơi ở hợp pháp</a:t>
            </a:r>
          </a:p>
        </p:txBody>
      </p:sp>
      <p:sp>
        <p:nvSpPr>
          <p:cNvPr id="4" name="Rectangle 3"/>
          <p:cNvSpPr/>
          <p:nvPr/>
        </p:nvSpPr>
        <p:spPr>
          <a:xfrm>
            <a:off x="1066800" y="3124200"/>
            <a:ext cx="10972800" cy="1200329"/>
          </a:xfrm>
          <a:prstGeom prst="rect">
            <a:avLst/>
          </a:prstGeom>
        </p:spPr>
        <p:txBody>
          <a:bodyPr wrap="square">
            <a:spAutoFit/>
          </a:bodyPr>
          <a:lstStyle/>
          <a:p>
            <a:r>
              <a:rPr lang="vi-VN" sz="2400" b="1" dirty="0"/>
              <a:t>Điều 62</a:t>
            </a:r>
            <a:r>
              <a:rPr lang="en-US" sz="2400" b="1" dirty="0"/>
              <a:t>- HP 1992</a:t>
            </a:r>
            <a:endParaRPr lang="vi-VN" sz="2400" dirty="0"/>
          </a:p>
          <a:p>
            <a:r>
              <a:rPr lang="vi-VN" sz="2400" dirty="0"/>
              <a:t>Công dân có quyền xây dựng nhà ở theo quy hoạch và pháp luật. Quyền lợi của người thuê nhà và người có nhà cho thuê được bảo hộ theo pháp luật.</a:t>
            </a:r>
          </a:p>
        </p:txBody>
      </p:sp>
      <p:sp>
        <p:nvSpPr>
          <p:cNvPr id="117762" name="AutoShape 2" descr="Kết quả hình ảnh cho hiến phap"/>
          <p:cNvSpPr>
            <a:spLocks noChangeAspect="1" noChangeArrowheads="1"/>
          </p:cNvSpPr>
          <p:nvPr/>
        </p:nvSpPr>
        <p:spPr bwMode="auto">
          <a:xfrm>
            <a:off x="155575" y="-144461"/>
            <a:ext cx="304800" cy="304802"/>
          </a:xfrm>
          <a:prstGeom prst="rect">
            <a:avLst/>
          </a:prstGeom>
          <a:noFill/>
        </p:spPr>
        <p:txBody>
          <a:bodyPr vert="horz" wrap="square" lIns="91440" tIns="45721" rIns="91440" bIns="45721" numCol="1" anchor="t" anchorCtr="0" compatLnSpc="1">
            <a:prstTxWarp prst="textNoShape">
              <a:avLst/>
            </a:prstTxWarp>
          </a:bodyPr>
          <a:lstStyle/>
          <a:p>
            <a:endParaRPr lang="en-US" sz="1801"/>
          </a:p>
        </p:txBody>
      </p:sp>
      <p:pic>
        <p:nvPicPr>
          <p:cNvPr id="117764" name="Picture 4" descr="Kết quả hình ảnh cho hiến phap"/>
          <p:cNvPicPr>
            <a:picLocks noChangeAspect="1" noChangeArrowheads="1"/>
          </p:cNvPicPr>
          <p:nvPr/>
        </p:nvPicPr>
        <p:blipFill>
          <a:blip r:embed="rId2"/>
          <a:srcRect/>
          <a:stretch>
            <a:fillRect/>
          </a:stretch>
        </p:blipFill>
        <p:spPr bwMode="auto">
          <a:xfrm>
            <a:off x="6858004" y="-8381"/>
            <a:ext cx="3505200" cy="3503676"/>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1" y="76200"/>
            <a:ext cx="9328800" cy="954400"/>
          </a:xfrm>
        </p:spPr>
        <p:txBody>
          <a:bodyPr/>
          <a:lstStyle/>
          <a:p>
            <a:r>
              <a:rPr lang="vi-VN" dirty="0" smtClean="0"/>
              <a:t>Luật Hôn nhân và gia đình quy định cấm kết hôn:</a:t>
            </a:r>
            <a:endParaRPr lang="vi-VN" dirty="0"/>
          </a:p>
        </p:txBody>
      </p:sp>
      <p:sp>
        <p:nvSpPr>
          <p:cNvPr id="4" name="Text Placeholder 3"/>
          <p:cNvSpPr>
            <a:spLocks noGrp="1"/>
          </p:cNvSpPr>
          <p:nvPr>
            <p:ph type="body" idx="1"/>
          </p:nvPr>
        </p:nvSpPr>
        <p:spPr>
          <a:xfrm>
            <a:off x="457206" y="2209806"/>
            <a:ext cx="5504667" cy="3554398"/>
          </a:xfrm>
        </p:spPr>
        <p:txBody>
          <a:bodyPr/>
          <a:lstStyle/>
          <a:p>
            <a:r>
              <a:rPr lang="vi-VN" dirty="0" smtClean="0">
                <a:solidFill>
                  <a:srgbClr val="FF0000"/>
                </a:solidFill>
              </a:rPr>
              <a:t>2000:</a:t>
            </a:r>
          </a:p>
          <a:p>
            <a:pPr>
              <a:buNone/>
            </a:pPr>
            <a:r>
              <a:rPr lang="vi-VN" dirty="0" smtClean="0"/>
              <a:t> </a:t>
            </a:r>
            <a:r>
              <a:rPr lang="vi-VN" dirty="0"/>
              <a:t>Giữa những người cùng giới tính.</a:t>
            </a:r>
          </a:p>
          <a:p>
            <a:endParaRPr lang="vi-VN" dirty="0" smtClean="0"/>
          </a:p>
          <a:p>
            <a:endParaRPr lang="vi-VN" dirty="0"/>
          </a:p>
        </p:txBody>
      </p:sp>
      <p:sp>
        <p:nvSpPr>
          <p:cNvPr id="5" name="Text Placeholder 4"/>
          <p:cNvSpPr>
            <a:spLocks noGrp="1"/>
          </p:cNvSpPr>
          <p:nvPr>
            <p:ph type="body" idx="2"/>
          </p:nvPr>
        </p:nvSpPr>
        <p:spPr>
          <a:xfrm>
            <a:off x="6230088" y="2070606"/>
            <a:ext cx="5123717" cy="3554398"/>
          </a:xfrm>
        </p:spPr>
        <p:txBody>
          <a:bodyPr/>
          <a:lstStyle/>
          <a:p>
            <a:pPr algn="just"/>
            <a:r>
              <a:rPr lang="vi-VN" dirty="0" smtClean="0">
                <a:solidFill>
                  <a:srgbClr val="FF0000"/>
                </a:solidFill>
              </a:rPr>
              <a:t> 2014:</a:t>
            </a:r>
          </a:p>
          <a:p>
            <a:pPr algn="just">
              <a:buNone/>
            </a:pPr>
            <a:r>
              <a:rPr lang="vi-VN" dirty="0"/>
              <a:t>Nhà nước không thừa nhận hôn nhân giữa những người cùng giới tính.</a:t>
            </a:r>
          </a:p>
        </p:txBody>
      </p:sp>
    </p:spTree>
    <p:extLst>
      <p:ext uri="{BB962C8B-B14F-4D97-AF65-F5344CB8AC3E}">
        <p14:creationId xmlns:p14="http://schemas.microsoft.com/office/powerpoint/2010/main" val="23462431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4" y="228603"/>
            <a:ext cx="11049001" cy="830997"/>
          </a:xfrm>
          <a:prstGeom prst="rect">
            <a:avLst/>
          </a:prstGeom>
        </p:spPr>
        <p:txBody>
          <a:bodyPr wrap="square">
            <a:spAutoFit/>
          </a:bodyPr>
          <a:lstStyle/>
          <a:p>
            <a:pPr marL="342895" indent="-342895"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rõ </a:t>
            </a:r>
            <a:r>
              <a:rPr lang="nl-NL" sz="2400" b="1" dirty="0">
                <a:solidFill>
                  <a:srgbClr val="00CCFF"/>
                </a:solidFill>
                <a:latin typeface="+mj-lt"/>
                <a:ea typeface="Calibri" panose="020F0502020204030204" pitchFamily="34" charset="0"/>
              </a:rPr>
              <a:t>cơ chế phân công, phối hợp </a:t>
            </a:r>
            <a:r>
              <a:rPr lang="nl-NL" sz="2400" dirty="0">
                <a:solidFill>
                  <a:srgbClr val="660066"/>
                </a:solidFill>
                <a:latin typeface="+mj-lt"/>
                <a:ea typeface="Calibri" panose="020F0502020204030204" pitchFamily="34" charset="0"/>
              </a:rPr>
              <a:t>thực thi quyền lực Nhà nước trong việc thực hiện các </a:t>
            </a:r>
            <a:r>
              <a:rPr lang="nl-NL" sz="2400" b="1" dirty="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5"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Hành pháp</a:t>
            </a:r>
            <a:endParaRPr lang="en-US" sz="2800" dirty="0">
              <a:solidFill>
                <a:schemeClr val="bg1"/>
              </a:solidFill>
            </a:endParaRPr>
          </a:p>
        </p:txBody>
      </p:sp>
      <p:sp>
        <p:nvSpPr>
          <p:cNvPr id="5" name="Hexagon 4"/>
          <p:cNvSpPr/>
          <p:nvPr/>
        </p:nvSpPr>
        <p:spPr>
          <a:xfrm>
            <a:off x="7620004" y="3733800"/>
            <a:ext cx="2286000" cy="1752601"/>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Tư pháp</a:t>
            </a:r>
            <a:endParaRPr lang="en-US" sz="2800" dirty="0">
              <a:solidFill>
                <a:schemeClr val="bg1"/>
              </a:solidFill>
            </a:endParaRPr>
          </a:p>
        </p:txBody>
      </p:sp>
      <p:sp>
        <p:nvSpPr>
          <p:cNvPr id="6" name="Hexagon 5"/>
          <p:cNvSpPr/>
          <p:nvPr/>
        </p:nvSpPr>
        <p:spPr>
          <a:xfrm>
            <a:off x="4724404"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Lập pháp</a:t>
            </a:r>
            <a:endParaRPr lang="en-US" sz="2800" dirty="0">
              <a:solidFill>
                <a:schemeClr val="bg1"/>
              </a:solidFill>
            </a:endParaRPr>
          </a:p>
        </p:txBody>
      </p:sp>
      <p:cxnSp>
        <p:nvCxnSpPr>
          <p:cNvPr id="7" name="Straight Arrow Connector 6"/>
          <p:cNvCxnSpPr/>
          <p:nvPr/>
        </p:nvCxnSpPr>
        <p:spPr>
          <a:xfrm>
            <a:off x="7010404" y="2057404"/>
            <a:ext cx="1600201"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799" y="2057404"/>
            <a:ext cx="1752601"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4"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19516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0999" y="152404"/>
            <a:ext cx="11506201" cy="1200329"/>
          </a:xfrm>
          <a:prstGeom prst="rect">
            <a:avLst/>
          </a:prstGeom>
        </p:spPr>
        <p:txBody>
          <a:bodyPr wrap="square">
            <a:spAutoFit/>
          </a:bodyPr>
          <a:lstStyle/>
          <a:p>
            <a:pPr marL="342895" indent="-342895" algn="ctr">
              <a:buFont typeface="Wingdings" panose="05000000000000000000" pitchFamily="2" charset="2"/>
              <a:buChar char="§"/>
            </a:pPr>
            <a:r>
              <a:rPr lang="nl-NL"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hoạt động của </a:t>
            </a:r>
            <a:r>
              <a:rPr lang="nl-NL" sz="2400" b="1" dirty="0">
                <a:solidFill>
                  <a:srgbClr val="FF3399"/>
                </a:solidFill>
                <a:latin typeface="Times New Roman" panose="02020603050405020304" pitchFamily="18" charset="0"/>
                <a:ea typeface="Calibri" panose="020F0502020204030204" pitchFamily="34" charset="0"/>
                <a:cs typeface="Times New Roman" panose="02020603050405020304" pitchFamily="18" charset="0"/>
              </a:rPr>
              <a:t>Quốc hội</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hoạt</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động</a:t>
            </a:r>
          </a:p>
          <a:p>
            <a:pPr algn="ct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lập pháp. </a:t>
            </a:r>
            <a:endParaRPr lang="en-US"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57005" y="1676400"/>
            <a:ext cx="6934995" cy="4953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53020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68B966-F92C-47F5-A5D6-D97E6E65870C}"/>
              </a:ext>
            </a:extLst>
          </p:cNvPr>
          <p:cNvSpPr/>
          <p:nvPr/>
        </p:nvSpPr>
        <p:spPr>
          <a:xfrm>
            <a:off x="6117710" y="1811218"/>
            <a:ext cx="5540892" cy="9417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8" name="Rectangle 7">
            <a:extLst>
              <a:ext uri="{FF2B5EF4-FFF2-40B4-BE49-F238E27FC236}">
                <a16:creationId xmlns:a16="http://schemas.microsoft.com/office/drawing/2014/main" id="{83B0790B-28CC-4115-B539-929450D752EF}"/>
              </a:ext>
            </a:extLst>
          </p:cNvPr>
          <p:cNvSpPr/>
          <p:nvPr/>
        </p:nvSpPr>
        <p:spPr>
          <a:xfrm>
            <a:off x="6102682" y="4016484"/>
            <a:ext cx="5555924" cy="9417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0" name="Rectangle 9">
            <a:extLst>
              <a:ext uri="{FF2B5EF4-FFF2-40B4-BE49-F238E27FC236}">
                <a16:creationId xmlns:a16="http://schemas.microsoft.com/office/drawing/2014/main" id="{A5583B87-4735-4B11-885C-D62B1226EEED}"/>
              </a:ext>
            </a:extLst>
          </p:cNvPr>
          <p:cNvSpPr/>
          <p:nvPr/>
        </p:nvSpPr>
        <p:spPr>
          <a:xfrm>
            <a:off x="6102682" y="5745969"/>
            <a:ext cx="5555924" cy="94178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5" name="Isosceles Triangle 26">
            <a:extLst>
              <a:ext uri="{FF2B5EF4-FFF2-40B4-BE49-F238E27FC236}">
                <a16:creationId xmlns:a16="http://schemas.microsoft.com/office/drawing/2014/main" id="{26EDB45A-15BC-450E-B5F6-B4FC3589B883}"/>
              </a:ext>
            </a:extLst>
          </p:cNvPr>
          <p:cNvSpPr/>
          <p:nvPr/>
        </p:nvSpPr>
        <p:spPr>
          <a:xfrm rot="16200000">
            <a:off x="4197118" y="1940458"/>
            <a:ext cx="2036677" cy="177819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9" name="Isosceles Triangle 49">
            <a:extLst>
              <a:ext uri="{FF2B5EF4-FFF2-40B4-BE49-F238E27FC236}">
                <a16:creationId xmlns:a16="http://schemas.microsoft.com/office/drawing/2014/main" id="{153C4927-A421-4B14-AF54-874BA05359DC}"/>
              </a:ext>
            </a:extLst>
          </p:cNvPr>
          <p:cNvSpPr/>
          <p:nvPr/>
        </p:nvSpPr>
        <p:spPr>
          <a:xfrm rot="16200000">
            <a:off x="4709737" y="3563461"/>
            <a:ext cx="998748"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1" name="Isosceles Triangle 50">
            <a:extLst>
              <a:ext uri="{FF2B5EF4-FFF2-40B4-BE49-F238E27FC236}">
                <a16:creationId xmlns:a16="http://schemas.microsoft.com/office/drawing/2014/main" id="{12CB1035-B884-44FE-ABD1-8D2894FA0508}"/>
              </a:ext>
            </a:extLst>
          </p:cNvPr>
          <p:cNvSpPr/>
          <p:nvPr/>
        </p:nvSpPr>
        <p:spPr>
          <a:xfrm rot="16200000">
            <a:off x="4217074" y="4812743"/>
            <a:ext cx="2025428" cy="1774124"/>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4" name="Rounded Rectangle 1">
            <a:extLst>
              <a:ext uri="{FF2B5EF4-FFF2-40B4-BE49-F238E27FC236}">
                <a16:creationId xmlns:a16="http://schemas.microsoft.com/office/drawing/2014/main" id="{031C7F85-ADEE-429E-AB19-B2A9D94B578E}"/>
              </a:ext>
            </a:extLst>
          </p:cNvPr>
          <p:cNvSpPr>
            <a:spLocks noChangeAspect="1"/>
          </p:cNvSpPr>
          <p:nvPr/>
        </p:nvSpPr>
        <p:spPr>
          <a:xfrm>
            <a:off x="6496803" y="4217373"/>
            <a:ext cx="597193"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5" name="Freeform 43">
            <a:extLst>
              <a:ext uri="{FF2B5EF4-FFF2-40B4-BE49-F238E27FC236}">
                <a16:creationId xmlns:a16="http://schemas.microsoft.com/office/drawing/2014/main" id="{37ABF823-BDF6-4402-B1E6-AFDD0B039D2E}"/>
              </a:ext>
            </a:extLst>
          </p:cNvPr>
          <p:cNvSpPr>
            <a:spLocks noChangeAspect="1"/>
          </p:cNvSpPr>
          <p:nvPr/>
        </p:nvSpPr>
        <p:spPr>
          <a:xfrm>
            <a:off x="6526802" y="3078739"/>
            <a:ext cx="537191"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6" name="Rounded Rectangle 1">
            <a:extLst>
              <a:ext uri="{FF2B5EF4-FFF2-40B4-BE49-F238E27FC236}">
                <a16:creationId xmlns:a16="http://schemas.microsoft.com/office/drawing/2014/main" id="{F7297B30-F236-4813-8846-93A0527256CA}"/>
              </a:ext>
            </a:extLst>
          </p:cNvPr>
          <p:cNvSpPr>
            <a:spLocks noChangeAspect="1"/>
          </p:cNvSpPr>
          <p:nvPr/>
        </p:nvSpPr>
        <p:spPr>
          <a:xfrm rot="2648398">
            <a:off x="6668717" y="1958108"/>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7" name="Rectangle 1">
            <a:extLst>
              <a:ext uri="{FF2B5EF4-FFF2-40B4-BE49-F238E27FC236}">
                <a16:creationId xmlns:a16="http://schemas.microsoft.com/office/drawing/2014/main" id="{A4EAFCDC-3CB5-4489-AD2C-44643AA558FE}"/>
              </a:ext>
            </a:extLst>
          </p:cNvPr>
          <p:cNvSpPr>
            <a:spLocks noChangeAspect="1"/>
          </p:cNvSpPr>
          <p:nvPr/>
        </p:nvSpPr>
        <p:spPr>
          <a:xfrm>
            <a:off x="6487563" y="5944019"/>
            <a:ext cx="559476" cy="551207"/>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nvGrpSpPr>
          <p:cNvPr id="38" name="Group 37">
            <a:extLst>
              <a:ext uri="{FF2B5EF4-FFF2-40B4-BE49-F238E27FC236}">
                <a16:creationId xmlns:a16="http://schemas.microsoft.com/office/drawing/2014/main" id="{95A27610-9F82-407D-AA13-218951716894}"/>
              </a:ext>
            </a:extLst>
          </p:cNvPr>
          <p:cNvGrpSpPr/>
          <p:nvPr/>
        </p:nvGrpSpPr>
        <p:grpSpPr>
          <a:xfrm rot="20670820">
            <a:off x="2709925" y="3573602"/>
            <a:ext cx="1626558" cy="1505979"/>
            <a:chOff x="1064519" y="1872500"/>
            <a:chExt cx="1561257" cy="1445520"/>
          </a:xfrm>
        </p:grpSpPr>
        <p:sp>
          <p:nvSpPr>
            <p:cNvPr id="39" name="Freeform: Shape 38">
              <a:extLst>
                <a:ext uri="{FF2B5EF4-FFF2-40B4-BE49-F238E27FC236}">
                  <a16:creationId xmlns:a16="http://schemas.microsoft.com/office/drawing/2014/main"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0" name="Freeform: Shape 39">
              <a:extLst>
                <a:ext uri="{FF2B5EF4-FFF2-40B4-BE49-F238E27FC236}">
                  <a16:creationId xmlns:a16="http://schemas.microsoft.com/office/drawing/2014/main"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1" name="Freeform: Shape 40">
              <a:extLst>
                <a:ext uri="{FF2B5EF4-FFF2-40B4-BE49-F238E27FC236}">
                  <a16:creationId xmlns:a16="http://schemas.microsoft.com/office/drawing/2014/main"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2" name="Freeform: Shape 41">
              <a:extLst>
                <a:ext uri="{FF2B5EF4-FFF2-40B4-BE49-F238E27FC236}">
                  <a16:creationId xmlns:a16="http://schemas.microsoft.com/office/drawing/2014/main"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3" name="Freeform: Shape 42">
              <a:extLst>
                <a:ext uri="{FF2B5EF4-FFF2-40B4-BE49-F238E27FC236}">
                  <a16:creationId xmlns:a16="http://schemas.microsoft.com/office/drawing/2014/main"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sp>
          <p:nvSpPr>
            <p:cNvPr id="44" name="Freeform: Shape 43">
              <a:extLst>
                <a:ext uri="{FF2B5EF4-FFF2-40B4-BE49-F238E27FC236}">
                  <a16:creationId xmlns:a16="http://schemas.microsoft.com/office/drawing/2014/main"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5" name="Freeform: Shape 44">
              <a:extLst>
                <a:ext uri="{FF2B5EF4-FFF2-40B4-BE49-F238E27FC236}">
                  <a16:creationId xmlns:a16="http://schemas.microsoft.com/office/drawing/2014/main"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grpSp>
      <p:grpSp>
        <p:nvGrpSpPr>
          <p:cNvPr id="12" name="Group 11">
            <a:extLst>
              <a:ext uri="{FF2B5EF4-FFF2-40B4-BE49-F238E27FC236}">
                <a16:creationId xmlns:a16="http://schemas.microsoft.com/office/drawing/2014/main" id="{84AB299D-12B9-46D3-A5FF-DA39C6242B4B}"/>
              </a:ext>
            </a:extLst>
          </p:cNvPr>
          <p:cNvGrpSpPr/>
          <p:nvPr/>
        </p:nvGrpSpPr>
        <p:grpSpPr>
          <a:xfrm>
            <a:off x="1045733" y="3262851"/>
            <a:ext cx="2775264" cy="3626868"/>
            <a:chOff x="1126074" y="2670966"/>
            <a:chExt cx="2734161" cy="3573152"/>
          </a:xfrm>
        </p:grpSpPr>
        <p:sp>
          <p:nvSpPr>
            <p:cNvPr id="18" name="Freeform 15">
              <a:extLst>
                <a:ext uri="{FF2B5EF4-FFF2-40B4-BE49-F238E27FC236}">
                  <a16:creationId xmlns:a16="http://schemas.microsoft.com/office/drawing/2014/main"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3" name="Freeform 18">
              <a:extLst>
                <a:ext uri="{FF2B5EF4-FFF2-40B4-BE49-F238E27FC236}">
                  <a16:creationId xmlns:a16="http://schemas.microsoft.com/office/drawing/2014/main"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1" rIns="91440" bIns="45721" numCol="1" anchor="t" anchorCtr="0" compatLnSpc="1">
              <a:prstTxWarp prst="textNoShape">
                <a:avLst/>
              </a:prstTxWarp>
            </a:bodyPr>
            <a:lstStyle/>
            <a:p>
              <a:endParaRPr lang="ko-KR" altLang="en-US" sz="2700" dirty="0">
                <a:solidFill>
                  <a:prstClr val="black"/>
                </a:solidFill>
              </a:endParaRPr>
            </a:p>
          </p:txBody>
        </p:sp>
        <p:sp>
          <p:nvSpPr>
            <p:cNvPr id="16" name="Freeform 11">
              <a:extLst>
                <a:ext uri="{FF2B5EF4-FFF2-40B4-BE49-F238E27FC236}">
                  <a16:creationId xmlns:a16="http://schemas.microsoft.com/office/drawing/2014/main"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Freeform 14">
              <a:extLst>
                <a:ext uri="{FF2B5EF4-FFF2-40B4-BE49-F238E27FC236}">
                  <a16:creationId xmlns:a16="http://schemas.microsoft.com/office/drawing/2014/main"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Freeform 10">
              <a:extLst>
                <a:ext uri="{FF2B5EF4-FFF2-40B4-BE49-F238E27FC236}">
                  <a16:creationId xmlns:a16="http://schemas.microsoft.com/office/drawing/2014/main"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46" name="Rectangle 45"/>
          <p:cNvSpPr/>
          <p:nvPr/>
        </p:nvSpPr>
        <p:spPr>
          <a:xfrm>
            <a:off x="533404" y="381003"/>
            <a:ext cx="11049001" cy="830997"/>
          </a:xfrm>
          <a:prstGeom prst="rect">
            <a:avLst/>
          </a:prstGeom>
        </p:spPr>
        <p:txBody>
          <a:bodyPr wrap="square">
            <a:spAutoFit/>
          </a:bodyPr>
          <a:lstStyle/>
          <a:p>
            <a:pPr algn="ctr">
              <a:buFont typeface="Wingdings" panose="05000000000000000000" pitchFamily="2" charset="2"/>
              <a:buChar char="§"/>
            </a:pPr>
            <a:r>
              <a:rPr lang="nl-NL" sz="2400" dirty="0">
                <a:latin typeface="+mj-lt"/>
                <a:ea typeface="Calibri" panose="020F0502020204030204" pitchFamily="34" charset="0"/>
                <a:cs typeface="Times New Roman" panose="02020603050405020304" pitchFamily="18" charset="0"/>
              </a:rPr>
              <a:t> </a:t>
            </a:r>
            <a:r>
              <a:rPr lang="nl-NL" sz="2400" dirty="0">
                <a:solidFill>
                  <a:srgbClr val="CC0066"/>
                </a:solidFill>
                <a:latin typeface="+mj-lt"/>
                <a:ea typeface="Calibri" panose="020F0502020204030204" pitchFamily="34" charset="0"/>
                <a:cs typeface="Times New Roman" panose="02020603050405020304" pitchFamily="18" charset="0"/>
              </a:rPr>
              <a:t>Làm tốt chức năng </a:t>
            </a:r>
            <a:r>
              <a:rPr lang="nl-NL" sz="2400" b="1" dirty="0">
                <a:solidFill>
                  <a:srgbClr val="00B0F0"/>
                </a:solidFill>
                <a:latin typeface="+mj-lt"/>
                <a:ea typeface="Calibri" panose="020F0502020204030204" pitchFamily="34" charset="0"/>
                <a:cs typeface="Times New Roman" panose="02020603050405020304" pitchFamily="18" charset="0"/>
              </a:rPr>
              <a:t>giám sát tối cao của Quốc hội </a:t>
            </a:r>
            <a:r>
              <a:rPr lang="nl-NL" sz="2400" dirty="0">
                <a:solidFill>
                  <a:srgbClr val="CC0066"/>
                </a:solidFill>
                <a:latin typeface="+mj-lt"/>
                <a:ea typeface="Calibri" panose="020F0502020204030204" pitchFamily="34" charset="0"/>
                <a:cs typeface="Times New Roman" panose="02020603050405020304" pitchFamily="18" charset="0"/>
              </a:rPr>
              <a:t>đối với toàn bộ hoạt động của Nhà nước, trước mắt </a:t>
            </a:r>
            <a:r>
              <a:rPr lang="nl-NL" sz="2400" b="1" dirty="0">
                <a:solidFill>
                  <a:srgbClr val="6600CC"/>
                </a:solidFill>
                <a:latin typeface="+mj-lt"/>
                <a:ea typeface="Calibri" panose="020F0502020204030204" pitchFamily="34" charset="0"/>
                <a:cs typeface="Times New Roman" panose="02020603050405020304" pitchFamily="18" charset="0"/>
              </a:rPr>
              <a:t>tập trung vào những vấn đề bức xúc </a:t>
            </a:r>
            <a:r>
              <a:rPr lang="nl-NL" sz="2400" dirty="0">
                <a:solidFill>
                  <a:srgbClr val="CC0066"/>
                </a:solidFill>
                <a:latin typeface="+mj-lt"/>
                <a:ea typeface="Calibri" panose="020F0502020204030204" pitchFamily="34" charset="0"/>
                <a:cs typeface="Times New Roman" panose="02020603050405020304" pitchFamily="18" charset="0"/>
              </a:rPr>
              <a:t>như:</a:t>
            </a:r>
            <a:endParaRPr lang="en-US" sz="2400" dirty="0">
              <a:solidFill>
                <a:srgbClr val="CC0066"/>
              </a:solidFill>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4" y="1948725"/>
            <a:ext cx="4000091"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Sử dụng vốn và tài sản của Nhà nước;</a:t>
            </a:r>
            <a:endParaRPr lang="en-US" sz="2400" dirty="0">
              <a:solidFill>
                <a:schemeClr val="bg1"/>
              </a:solidFill>
              <a:latin typeface="+mj-lt"/>
            </a:endParaRPr>
          </a:p>
        </p:txBody>
      </p:sp>
      <p:sp>
        <p:nvSpPr>
          <p:cNvPr id="48" name="Rectangle 47"/>
          <p:cNvSpPr/>
          <p:nvPr/>
        </p:nvSpPr>
        <p:spPr>
          <a:xfrm>
            <a:off x="7093996" y="4105293"/>
            <a:ext cx="40234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Chống tham nhũng, quan liêu; </a:t>
            </a:r>
            <a:endParaRPr lang="en-US" sz="2400" dirty="0">
              <a:solidFill>
                <a:schemeClr val="bg1"/>
              </a:solidFill>
              <a:latin typeface="+mj-lt"/>
            </a:endParaRPr>
          </a:p>
        </p:txBody>
      </p:sp>
      <p:sp>
        <p:nvSpPr>
          <p:cNvPr id="49" name="Rectangle 48"/>
          <p:cNvSpPr/>
          <p:nvPr/>
        </p:nvSpPr>
        <p:spPr>
          <a:xfrm>
            <a:off x="7417749" y="5801364"/>
            <a:ext cx="40615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Vấn 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82884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9" y="228102"/>
            <a:ext cx="11874032" cy="348813"/>
          </a:xfrm>
          <a:prstGeom prst="rect">
            <a:avLst/>
          </a:prstGeom>
        </p:spPr>
        <p:txBody>
          <a:bodyPr wrap="square">
            <a:spAutoFit/>
          </a:bodyPr>
          <a:lstStyle/>
          <a:p>
            <a:pPr marL="457195" indent="457195" algn="just">
              <a:lnSpc>
                <a:spcPts val="2000"/>
              </a:lnSpc>
            </a:pPr>
            <a:r>
              <a:rPr lang="nl-NL" sz="24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Xây dựng một nền hành chính Nhà nước dân chủ, vững mạnh, từng bước hiện đại</a:t>
            </a:r>
            <a:endParaRPr lang="en-US" sz="24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7" y="685800"/>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1" y="1219203"/>
            <a:ext cx="9753600" cy="569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2855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152406"/>
            <a:ext cx="3276596" cy="2801793"/>
          </a:xfrm>
          <a:prstGeom prst="rect">
            <a:avLst/>
          </a:prstGeom>
        </p:spPr>
        <p:txBody>
          <a:bodyPr wrap="square">
            <a:spAutoFit/>
          </a:bodyPr>
          <a:lstStyle/>
          <a:p>
            <a:pPr marL="342895" indent="-342895" algn="just">
              <a:buFont typeface="Wingdings" panose="05000000000000000000" pitchFamily="2" charset="2"/>
              <a:buChar char="ü"/>
            </a:pPr>
            <a:r>
              <a:rPr lang="nl-NL" sz="2201" dirty="0">
                <a:solidFill>
                  <a:srgbClr val="6600CC"/>
                </a:solidFill>
                <a:latin typeface="+mj-lt"/>
                <a:ea typeface="Calibri" panose="020F0502020204030204" pitchFamily="34" charset="0"/>
              </a:rPr>
              <a:t>Xây dựng và kiện toàn </a:t>
            </a:r>
            <a:r>
              <a:rPr lang="nl-NL" sz="2201" b="1" u="sng" dirty="0">
                <a:solidFill>
                  <a:srgbClr val="6600CC"/>
                </a:solidFill>
                <a:latin typeface="+mj-lt"/>
                <a:ea typeface="Calibri" panose="020F0502020204030204" pitchFamily="34" charset="0"/>
              </a:rPr>
              <a:t>chính quyền xã, phường, thị trấn </a:t>
            </a:r>
            <a:r>
              <a:rPr lang="nl-NL" sz="2201" dirty="0">
                <a:solidFill>
                  <a:srgbClr val="6600CC"/>
                </a:solidFill>
                <a:latin typeface="+mj-lt"/>
                <a:ea typeface="Calibri" panose="020F0502020204030204" pitchFamily="34" charset="0"/>
              </a:rPr>
              <a:t>có đủ năng lực và phẩm chất để quản lý, giải quyết đúng thẩm quyền những vấn đề đặt ra</a:t>
            </a:r>
            <a:endParaRPr lang="en-US" sz="2201" dirty="0">
              <a:solidFill>
                <a:srgbClr val="6600CC"/>
              </a:solidFill>
              <a:latin typeface="+mj-lt"/>
            </a:endParaRPr>
          </a:p>
        </p:txBody>
      </p:sp>
      <p:pic>
        <p:nvPicPr>
          <p:cNvPr id="14340" name="Picture 4" descr="https://img.vietnamplus.vn/t660/Uploaded/fsmsy/2018_08_11/Infographics_don_vi_hanh_chin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9981"/>
            <a:ext cx="7543800" cy="6848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3087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6" y="194916"/>
            <a:ext cx="6503703" cy="523220"/>
          </a:xfrm>
          <a:prstGeom prst="rect">
            <a:avLst/>
          </a:prstGeom>
        </p:spPr>
        <p:txBody>
          <a:bodyPr wrap="none">
            <a:spAutoFit/>
          </a:bodyPr>
          <a:lstStyle/>
          <a:p>
            <a:r>
              <a:rPr lang="nl-NL"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34" y="990600"/>
            <a:ext cx="11162772" cy="1200329"/>
          </a:xfrm>
          <a:prstGeom prst="rect">
            <a:avLst/>
          </a:prstGeom>
        </p:spPr>
        <p:txBody>
          <a:bodyPr wrap="square">
            <a:spAutoFit/>
          </a:bodyPr>
          <a:lstStyle/>
          <a:p>
            <a:pPr algn="ctr">
              <a:buFont typeface="Wingdings" panose="05000000000000000000" pitchFamily="2" charset="2"/>
              <a:buChar char="ü"/>
            </a:pPr>
            <a:r>
              <a:rPr lang="nl-NL" sz="2400" dirty="0">
                <a:latin typeface="+mj-lt"/>
                <a:ea typeface="Calibri" panose="020F0502020204030204" pitchFamily="34" charset="0"/>
                <a:cs typeface="Times New Roman" panose="02020603050405020304" pitchFamily="18" charset="0"/>
              </a:rPr>
              <a:t> </a:t>
            </a:r>
            <a:r>
              <a:rPr lang="nl-NL" sz="2400" b="1" dirty="0">
                <a:solidFill>
                  <a:srgbClr val="FF0000"/>
                </a:solidFill>
                <a:latin typeface="+mj-lt"/>
                <a:ea typeface="Calibri" panose="020F0502020204030204" pitchFamily="34" charset="0"/>
                <a:cs typeface="Times New Roman" panose="02020603050405020304" pitchFamily="18" charset="0"/>
              </a:rPr>
              <a:t>Tiếp 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46" y="2514606"/>
            <a:ext cx="6324660" cy="333375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2733676"/>
            <a:ext cx="5181600" cy="311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5645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0" y="196337"/>
            <a:ext cx="5715001"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4" y="1143006"/>
            <a:ext cx="5867401" cy="38576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1700" y="5116304"/>
            <a:ext cx="6096000" cy="923714"/>
          </a:xfrm>
          <a:prstGeom prst="rect">
            <a:avLst/>
          </a:prstGeom>
        </p:spPr>
        <p:txBody>
          <a:bodyPr>
            <a:spAutoFit/>
          </a:bodyPr>
          <a:lstStyle/>
          <a:p>
            <a:pPr algn="ctr"/>
            <a:r>
              <a:rPr lang="vi-VN" sz="1801" i="1" dirty="0">
                <a:solidFill>
                  <a:srgbClr val="990000"/>
                </a:solidFill>
              </a:rPr>
              <a:t>Ông Trần Văn Thêm (80 tuổi, ngụ tại Bắc Ninh), người đã mang thân phận tử tù hơn suốt 40 năm qua được Tòa xin lỗi công khai.</a:t>
            </a:r>
          </a:p>
        </p:txBody>
      </p:sp>
      <p:pic>
        <p:nvPicPr>
          <p:cNvPr id="8" name="Picture 4" descr="75c3d19910dff981a0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26" y="1430035"/>
            <a:ext cx="5943600" cy="412853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04800" y="228603"/>
            <a:ext cx="5645334"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spTree>
    <p:extLst>
      <p:ext uri="{BB962C8B-B14F-4D97-AF65-F5344CB8AC3E}">
        <p14:creationId xmlns:p14="http://schemas.microsoft.com/office/powerpoint/2010/main" val="31904731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52401"/>
            <a:ext cx="10287000" cy="2800767"/>
          </a:xfrm>
          <a:prstGeom prst="rect">
            <a:avLst/>
          </a:prstGeom>
        </p:spPr>
        <p:txBody>
          <a:bodyPr wrap="square">
            <a:spAutoFit/>
          </a:bodyPr>
          <a:lstStyle/>
          <a:p>
            <a:pPr algn="just">
              <a:buFont typeface="Wingdings" panose="05000000000000000000" pitchFamily="2" charset="2"/>
              <a:buChar char="ü"/>
            </a:pPr>
            <a:r>
              <a:rPr lang="nl-NL" sz="2200" dirty="0">
                <a:latin typeface="Times New Roman" panose="02020603050405020304" pitchFamily="18" charset="0"/>
                <a:ea typeface="Calibri" panose="020F0502020204030204" pitchFamily="34" charset="0"/>
                <a:cs typeface="Times New Roman" panose="02020603050405020304" pitchFamily="18" charset="0"/>
              </a:rPr>
              <a:t> </a:t>
            </a:r>
            <a:r>
              <a:rPr lang="nl-NL"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Viện kiểm sát nhân dân cần tập </a:t>
            </a:r>
            <a:r>
              <a:rPr lang="nl-NL"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trung</a:t>
            </a:r>
            <a:r>
              <a:rPr lang="vi-VN"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a:t>
            </a:r>
          </a:p>
          <a:p>
            <a:pPr algn="just"/>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làm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tốt các chức năng công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tố</a:t>
            </a:r>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nhằm: </a:t>
            </a:r>
            <a:r>
              <a:rPr lang="vi-VN" sz="2200" dirty="0" smtClean="0">
                <a:latin typeface="Times New Roman" panose="02020603050405020304" pitchFamily="18" charset="0"/>
                <a:cs typeface="Times New Roman" panose="02020603050405020304" pitchFamily="18" charset="0"/>
              </a:rPr>
              <a:t>Mọi </a:t>
            </a:r>
            <a:r>
              <a:rPr lang="vi-VN" sz="2200" dirty="0">
                <a:latin typeface="Times New Roman" panose="02020603050405020304" pitchFamily="18" charset="0"/>
                <a:cs typeface="Times New Roman" panose="02020603050405020304" pitchFamily="18" charset="0"/>
              </a:rPr>
              <a:t>hành vi phạm tội, người phạm tội phải được phát hiện, khởi tố, điều tra, truy tố, xét xử kịp thời, nghiêm minh, đúng người, đúng tội, đúng pháp luật</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endPar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vi-VN"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smtClean="0">
                <a:solidFill>
                  <a:srgbClr val="CC0066"/>
                </a:solidFill>
                <a:latin typeface="Times New Roman" panose="02020603050405020304" pitchFamily="18" charset="0"/>
                <a:ea typeface="Calibri" panose="020F0502020204030204" pitchFamily="34" charset="0"/>
                <a:cs typeface="Times New Roman" panose="02020603050405020304" pitchFamily="18" charset="0"/>
              </a:rPr>
              <a:t>kiểm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sát hoạt động </a:t>
            </a:r>
            <a:r>
              <a:rPr lang="nl-NL"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tư </a:t>
            </a:r>
            <a:r>
              <a:rPr lang="nl-NL" sz="22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pháp</a:t>
            </a:r>
            <a:r>
              <a:rPr lang="vi-VN"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vi-VN" sz="22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nhằm đảm bảo</a:t>
            </a:r>
            <a:r>
              <a:rPr lang="vi-VN" sz="2200" dirty="0" smtClean="0">
                <a:latin typeface="Times New Roman" panose="02020603050405020304" pitchFamily="18" charset="0"/>
                <a:ea typeface="Calibri" panose="020F0502020204030204" pitchFamily="34"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Việc </a:t>
            </a:r>
            <a:r>
              <a:rPr lang="vi-VN" sz="2200" dirty="0">
                <a:latin typeface="Times New Roman" panose="02020603050405020304" pitchFamily="18" charset="0"/>
                <a:cs typeface="Times New Roman" panose="02020603050405020304" pitchFamily="18" charset="0"/>
              </a:rPr>
              <a:t>tiếp nhận, giải quyết tố giác, tin báo về tội phạm và kiến nghị khởi </a:t>
            </a:r>
            <a:r>
              <a:rPr lang="vi-VN" sz="2200" dirty="0" smtClean="0">
                <a:latin typeface="Times New Roman" panose="02020603050405020304" pitchFamily="18" charset="0"/>
                <a:cs typeface="Times New Roman" panose="02020603050405020304" pitchFamily="18" charset="0"/>
              </a:rPr>
              <a:t>tố; giải </a:t>
            </a:r>
            <a:r>
              <a:rPr lang="vi-VN" sz="2200" dirty="0">
                <a:latin typeface="Times New Roman" panose="02020603050405020304" pitchFamily="18" charset="0"/>
                <a:cs typeface="Times New Roman" panose="02020603050405020304" pitchFamily="18" charset="0"/>
              </a:rPr>
              <a:t>quyết vụ </a:t>
            </a:r>
            <a:r>
              <a:rPr lang="vi-VN" sz="2200" dirty="0" smtClean="0">
                <a:latin typeface="Times New Roman" panose="02020603050405020304" pitchFamily="18" charset="0"/>
                <a:cs typeface="Times New Roman" panose="02020603050405020304" pitchFamily="18" charset="0"/>
              </a:rPr>
              <a:t>án </a:t>
            </a:r>
            <a:r>
              <a:rPr lang="vi-VN" sz="2200" dirty="0">
                <a:latin typeface="Times New Roman" panose="02020603050405020304" pitchFamily="18" charset="0"/>
                <a:cs typeface="Times New Roman" panose="02020603050405020304" pitchFamily="18" charset="0"/>
              </a:rPr>
              <a:t>được thực hiện đúng quy định của pháp luật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 Mọi vi phạm pháp luật trong hoạt động tư pháp phải được phát hiện, xử lý kịp thời, nghiêm minh</a:t>
            </a:r>
            <a:r>
              <a:rPr lang="vi-VN" sz="2200" dirty="0" smtClean="0">
                <a:latin typeface="Times New Roman" panose="02020603050405020304" pitchFamily="18" charset="0"/>
                <a:cs typeface="Times New Roman" panose="02020603050405020304" pitchFamily="18" charset="0"/>
              </a:rPr>
              <a:t>.</a:t>
            </a:r>
            <a:r>
              <a:rPr lang="vi-VN" sz="2200" dirty="0">
                <a:latin typeface="Times New Roman" panose="02020603050405020304" pitchFamily="18" charset="0"/>
                <a:cs typeface="Times New Roman" panose="02020603050405020304" pitchFamily="18" charset="0"/>
              </a:rPr>
              <a:t>  </a:t>
            </a:r>
            <a:endParaRPr lang="nl-NL" sz="22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50" name="Picture 10" descr="Image result for các vụ án tham nhũng lớn tại việt n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34400" y="2819400"/>
            <a:ext cx="3352800" cy="28956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48004" y="5638805"/>
            <a:ext cx="9601200" cy="369460"/>
          </a:xfrm>
          <a:prstGeom prst="rect">
            <a:avLst/>
          </a:prstGeom>
        </p:spPr>
        <p:txBody>
          <a:bodyPr wrap="square">
            <a:spAutoFit/>
          </a:bodyPr>
          <a:lstStyle/>
          <a:p>
            <a:r>
              <a:rPr lang="vi-VN" sz="1801" dirty="0"/>
              <a:t>Phan Văn Anh Vũ (tức </a:t>
            </a:r>
            <a:r>
              <a:rPr lang="vi-VN" sz="1801" b="1" dirty="0"/>
              <a:t>Vũ "Nhôm"</a:t>
            </a:r>
            <a:r>
              <a:rPr lang="vi-VN" sz="1801" dirty="0"/>
              <a:t>) gây thất thoát cho nhà nước lên đến 22.000 tỷ đồng</a:t>
            </a:r>
            <a:endParaRPr lang="en-US" sz="1801" dirty="0"/>
          </a:p>
        </p:txBody>
      </p:sp>
    </p:spTree>
    <p:extLst>
      <p:ext uri="{BB962C8B-B14F-4D97-AF65-F5344CB8AC3E}">
        <p14:creationId xmlns:p14="http://schemas.microsoft.com/office/powerpoint/2010/main" val="13655901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4" y="609603"/>
            <a:ext cx="2590800" cy="3785652"/>
          </a:xfrm>
          <a:prstGeom prst="rect">
            <a:avLst/>
          </a:prstGeom>
        </p:spPr>
        <p:txBody>
          <a:bodyPr wrap="square">
            <a:spAutoFit/>
          </a:bodyPr>
          <a:lstStyle/>
          <a:p>
            <a:pPr marL="342895" indent="-342895" algn="just">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3314" name="Picture 2" descr="Trong hình ảnh có thể có: văn b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28599"/>
            <a:ext cx="8273143" cy="6629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3698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7476" y="772187"/>
            <a:ext cx="10515600" cy="523220"/>
          </a:xfrm>
          <a:prstGeom prst="rect">
            <a:avLst/>
          </a:prstGeom>
        </p:spPr>
        <p:txBody>
          <a:bodyPr wrap="square">
            <a:spAutoFit/>
          </a:bodyPr>
          <a:lstStyle/>
          <a:p>
            <a:pPr algn="just"/>
            <a:r>
              <a:rPr lang="nl-NL" sz="28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28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57"/>
          <p:cNvSpPr>
            <a:spLocks noChangeArrowheads="1"/>
          </p:cNvSpPr>
          <p:nvPr/>
        </p:nvSpPr>
        <p:spPr bwMode="gray">
          <a:xfrm>
            <a:off x="613649" y="68958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r>
              <a:rPr lang="en-US" sz="1801" b="1" dirty="0" smtClean="0">
                <a:solidFill>
                  <a:schemeClr val="bg1"/>
                </a:solidFill>
                <a:latin typeface="Times New Roman" panose="02020603050405020304" pitchFamily="18" charset="0"/>
                <a:cs typeface="Times New Roman" panose="02020603050405020304" pitchFamily="18" charset="0"/>
              </a:rPr>
              <a:t>  4</a:t>
            </a:r>
            <a:endParaRPr lang="en-US" sz="1801" b="1" dirty="0">
              <a:solidFill>
                <a:schemeClr val="bg1"/>
              </a:solidFill>
              <a:latin typeface="Times New Roman" panose="02020603050405020304" pitchFamily="18" charset="0"/>
              <a:cs typeface="Times New Roman" panose="02020603050405020304" pitchFamily="18" charset="0"/>
            </a:endParaRPr>
          </a:p>
        </p:txBody>
      </p:sp>
      <p:sp>
        <p:nvSpPr>
          <p:cNvPr id="4"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4</a:t>
            </a:r>
          </a:p>
        </p:txBody>
      </p:sp>
      <p:pic>
        <p:nvPicPr>
          <p:cNvPr id="12292" name="Picture 4" descr="Kết quả hình ảnh cho dan ch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3072" y="1524003"/>
            <a:ext cx="7620000" cy="4981575"/>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Kết quả hình ảnh cho dan ch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77369"/>
            <a:ext cx="4137497" cy="36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0485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5"/>
            <a:ext cx="11125200" cy="954107"/>
          </a:xfrm>
          <a:prstGeom prst="rect">
            <a:avLst/>
          </a:prstGeom>
        </p:spPr>
        <p:txBody>
          <a:bodyPr wrap="square">
            <a:spAutoFit/>
          </a:bodyPr>
          <a:lstStyle/>
          <a:p>
            <a:pPr marL="342895" indent="-342895" algn="ctr">
              <a:buFont typeface="Wingdings" panose="05000000000000000000" pitchFamily="2" charset="2"/>
              <a:buChar char="ü"/>
            </a:pPr>
            <a:r>
              <a:rPr lang="nl-NL" sz="2800" dirty="0">
                <a:latin typeface="Times New Roman" panose="02020603050405020304" pitchFamily="18" charset="0"/>
                <a:ea typeface="Calibri" panose="020F0502020204030204" pitchFamily="34" charset="0"/>
                <a:cs typeface="Times New Roman" panose="02020603050405020304" pitchFamily="18" charset="0"/>
              </a:rPr>
              <a:t>Nhân dân thực hiện quyền làm chủ của mình bằng hình thức </a:t>
            </a:r>
            <a:r>
              <a:rPr lang="nl-NL" sz="2800" b="1" u="sng" dirty="0">
                <a:latin typeface="Times New Roman" panose="02020603050405020304" pitchFamily="18" charset="0"/>
                <a:ea typeface="Calibri" panose="020F0502020204030204" pitchFamily="34" charset="0"/>
                <a:cs typeface="Times New Roman" panose="02020603050405020304" pitchFamily="18" charset="0"/>
              </a:rPr>
              <a:t>trực tiếp hoặc gián tiếp</a:t>
            </a:r>
            <a:endParaRPr lang="en-US" sz="2800" dirty="0">
              <a:latin typeface="Times New Roman" panose="02020603050405020304" pitchFamily="18" charset="0"/>
              <a:cs typeface="Times New Roman" panose="02020603050405020304" pitchFamily="18" charset="0"/>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4" y="1422403"/>
            <a:ext cx="5334000" cy="4178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ết quả hình ảnh cho trưng cầu dân 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239" y="1258912"/>
            <a:ext cx="5507663" cy="4913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948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1"/>
            <a:ext cx="11125200" cy="1200329"/>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a:solidFill>
                  <a:srgbClr val="00B0F0"/>
                </a:solidFill>
                <a:latin typeface="+mj-lt"/>
                <a:ea typeface="Calibri" panose="020F0502020204030204" pitchFamily="34" charset="0"/>
                <a:cs typeface="Times New Roman" panose="02020603050405020304" pitchFamily="18" charset="0"/>
              </a:rPr>
              <a:t>chăm 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05002"/>
            <a:ext cx="3657600" cy="3505198"/>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Nhà nước chăm lo cho con người, bảo vệ quyền và lợi ích hợp pháp của mọi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2" y="1905004"/>
            <a:ext cx="3295652" cy="3124196"/>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Kết quả hình ảnh cho cung cấp nhu yếu phẩm ở phường trúc bạc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0" y="1905002"/>
            <a:ext cx="4876802" cy="4495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3166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4" y="304803"/>
            <a:ext cx="3733796" cy="3046988"/>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00B050"/>
                </a:solidFill>
                <a:latin typeface="+mj-lt"/>
                <a:ea typeface="Calibri" panose="020F0502020204030204" pitchFamily="34" charset="0"/>
                <a:cs typeface="Times New Roman" panose="02020603050405020304" pitchFamily="18" charset="0"/>
              </a:rPr>
              <a:t>Coi 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latin typeface="+mj-lt"/>
              <a:ea typeface="Calibri" panose="020F0502020204030204" pitchFamily="34" charset="0"/>
              <a:cs typeface="Times New Roman" panose="02020603050405020304" pitchFamily="18" charset="0"/>
            </a:endParaRPr>
          </a:p>
        </p:txBody>
      </p:sp>
      <p:pic>
        <p:nvPicPr>
          <p:cNvPr id="1026" name="Picture 2" descr="http://hanoimoi.com.vn/Uploads/images/trungtruc/2020/05/24/xu-pha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82732"/>
            <a:ext cx="7239001" cy="6742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16474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3"/>
            <a:ext cx="11506201" cy="830997"/>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1587504"/>
            <a:ext cx="5638800" cy="4051301"/>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Kết quả hình ảnh cho công dân bình đẳng trước pháp luậ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3" y="1587505"/>
            <a:ext cx="5181597" cy="405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67755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3022" y="619786"/>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609600" y="685804"/>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4" name="Rectangle 3"/>
          <p:cNvSpPr/>
          <p:nvPr/>
        </p:nvSpPr>
        <p:spPr>
          <a:xfrm>
            <a:off x="584918" y="717990"/>
            <a:ext cx="10387884" cy="348813"/>
          </a:xfrm>
          <a:prstGeom prst="rect">
            <a:avLst/>
          </a:prstGeom>
        </p:spPr>
        <p:txBody>
          <a:bodyPr wrap="square">
            <a:spAutoFit/>
          </a:bodyPr>
          <a:lstStyle/>
          <a:p>
            <a:pPr marL="457195" indent="457195" algn="ctr">
              <a:lnSpc>
                <a:spcPts val="2000"/>
              </a:lnSpc>
            </a:pPr>
            <a:r>
              <a:rPr lang="nl-NL" sz="28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Xây dựng đội ngũ cán bộ, công chức trong sạch, có năng lực</a:t>
            </a:r>
            <a:endParaRPr 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5" y="1583082"/>
            <a:ext cx="10223143" cy="424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02800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4"/>
            <a:ext cx="11506200" cy="584775"/>
          </a:xfrm>
          <a:prstGeom prst="rect">
            <a:avLst/>
          </a:prstGeom>
        </p:spPr>
        <p:txBody>
          <a:bodyPr wrap="square">
            <a:spAutoFit/>
          </a:bodyPr>
          <a:lstStyle/>
          <a:p>
            <a:pPr marL="342895" indent="-342895"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93" y="4495802"/>
            <a:ext cx="9699911" cy="954107"/>
          </a:xfrm>
          <a:prstGeom prst="rect">
            <a:avLst/>
          </a:prstGeom>
        </p:spPr>
        <p:txBody>
          <a:bodyPr wrap="square">
            <a:spAutoFit/>
          </a:bodyPr>
          <a:lstStyle/>
          <a:p>
            <a:pPr marL="457195" indent="-457195">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Thực hiện tốt các chủ trương, đường lối của Đảng, chính sách và pháp luật của Nhà nước.</a:t>
            </a:r>
            <a:endParaRPr lang="en-US" sz="2800" dirty="0">
              <a:solidFill>
                <a:srgbClr val="00B0F0"/>
              </a:solidFill>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92" y="1250746"/>
            <a:ext cx="5106975"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yêu nước sâu sắc</a:t>
            </a:r>
            <a:endParaRPr lang="en-US" sz="2800" dirty="0">
              <a:solidFill>
                <a:srgbClr val="6600CC"/>
              </a:solidFill>
              <a:latin typeface="+mj-lt"/>
            </a:endParaRPr>
          </a:p>
        </p:txBody>
      </p:sp>
      <p:sp>
        <p:nvSpPr>
          <p:cNvPr id="8" name="Rectangle 7"/>
          <p:cNvSpPr/>
          <p:nvPr/>
        </p:nvSpPr>
        <p:spPr>
          <a:xfrm>
            <a:off x="1933291" y="2278244"/>
            <a:ext cx="4865434"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C00000"/>
                </a:solidFill>
                <a:latin typeface="+mj-lt"/>
                <a:ea typeface="Calibri" panose="020F0502020204030204" pitchFamily="34" charset="0"/>
                <a:cs typeface="Times New Roman" panose="02020603050405020304" pitchFamily="18" charset="0"/>
              </a:rPr>
              <a:t>Tận tụy phục vụ Nhân dân</a:t>
            </a:r>
            <a:endParaRPr lang="en-US" sz="2800" dirty="0">
              <a:solidFill>
                <a:srgbClr val="C00000"/>
              </a:solidFill>
              <a:latin typeface="+mj-lt"/>
            </a:endParaRPr>
          </a:p>
        </p:txBody>
      </p:sp>
      <p:sp>
        <p:nvSpPr>
          <p:cNvPr id="9" name="Rectangle 8"/>
          <p:cNvSpPr/>
          <p:nvPr/>
        </p:nvSpPr>
        <p:spPr>
          <a:xfrm>
            <a:off x="1958690" y="3512639"/>
            <a:ext cx="7840608"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00B050"/>
                </a:solidFill>
                <a:latin typeface="+mj-lt"/>
                <a:ea typeface="Calibri" panose="020F0502020204030204" pitchFamily="34" charset="0"/>
                <a:cs typeface="Times New Roman" panose="02020603050405020304" pitchFamily="18" charset="0"/>
              </a:rPr>
              <a:t>Kiên định mục tiêu độc lập dân tộc và CNXH </a:t>
            </a:r>
            <a:endParaRPr lang="en-US" sz="2800" dirty="0">
              <a:solidFill>
                <a:srgbClr val="00B050"/>
              </a:solidFill>
              <a:latin typeface="+mj-lt"/>
            </a:endParaRPr>
          </a:p>
        </p:txBody>
      </p:sp>
      <p:cxnSp>
        <p:nvCxnSpPr>
          <p:cNvPr id="11" name="Straight Arrow Connector 10"/>
          <p:cNvCxnSpPr/>
          <p:nvPr/>
        </p:nvCxnSpPr>
        <p:spPr>
          <a:xfrm flipV="1">
            <a:off x="457204" y="1676404"/>
            <a:ext cx="1501488" cy="2209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8" idx="1"/>
          </p:cNvCxnSpPr>
          <p:nvPr/>
        </p:nvCxnSpPr>
        <p:spPr>
          <a:xfrm flipV="1">
            <a:off x="457202" y="2539854"/>
            <a:ext cx="1476089" cy="13463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57202" y="3886200"/>
            <a:ext cx="1476089"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57204" y="3810009"/>
            <a:ext cx="1676400" cy="76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6316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1" y="1295405"/>
            <a:ext cx="4572000" cy="707886"/>
          </a:xfrm>
          <a:prstGeom prst="rect">
            <a:avLst/>
          </a:prstGeom>
        </p:spPr>
        <p:txBody>
          <a:bodyPr wrap="square">
            <a:spAutoFit/>
          </a:bodyPr>
          <a:lstStyle/>
          <a:p>
            <a:pPr marL="342895" indent="-342895"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2" y="1143000"/>
            <a:ext cx="5981700" cy="44958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14400" y="2414951"/>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CC0066"/>
                </a:solidFill>
                <a:latin typeface="+mj-lt"/>
                <a:ea typeface="Calibri" panose="020F0502020204030204" pitchFamily="34" charset="0"/>
              </a:rPr>
              <a:t>Không tham nhũng và kiên quyết đấu tranh chống tham nhũng</a:t>
            </a:r>
            <a:endParaRPr lang="en-US" sz="2000" dirty="0">
              <a:solidFill>
                <a:srgbClr val="CC0066"/>
              </a:solidFill>
              <a:latin typeface="+mj-lt"/>
            </a:endParaRPr>
          </a:p>
        </p:txBody>
      </p:sp>
      <p:sp>
        <p:nvSpPr>
          <p:cNvPr id="5" name="Rectangle 4"/>
          <p:cNvSpPr/>
          <p:nvPr/>
        </p:nvSpPr>
        <p:spPr>
          <a:xfrm>
            <a:off x="990601" y="3534494"/>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533405" y="4724405"/>
            <a:ext cx="5029200" cy="605294"/>
          </a:xfrm>
          <a:prstGeom prst="rect">
            <a:avLst/>
          </a:prstGeom>
        </p:spPr>
        <p:txBody>
          <a:bodyPr wrap="square">
            <a:spAutoFit/>
          </a:bodyPr>
          <a:lstStyle/>
          <a:p>
            <a:pPr marL="800088" indent="-342895" algn="just">
              <a:lnSpc>
                <a:spcPts val="2000"/>
              </a:lnSpc>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000" dirty="0">
              <a:solidFill>
                <a:srgbClr val="006600"/>
              </a:solidFill>
              <a:latin typeface="+mj-lt"/>
              <a:ea typeface="Calibri" panose="020F0502020204030204" pitchFamily="34" charset="0"/>
              <a:cs typeface="Times New Roman" panose="02020603050405020304" pitchFamily="18" charset="0"/>
            </a:endParaRPr>
          </a:p>
        </p:txBody>
      </p:sp>
      <p:cxnSp>
        <p:nvCxnSpPr>
          <p:cNvPr id="7" name="Straight Arrow Connector 6"/>
          <p:cNvCxnSpPr>
            <a:endCxn id="2" idx="1"/>
          </p:cNvCxnSpPr>
          <p:nvPr/>
        </p:nvCxnSpPr>
        <p:spPr>
          <a:xfrm flipV="1">
            <a:off x="152400" y="1649348"/>
            <a:ext cx="838201" cy="18851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52400" y="3534496"/>
            <a:ext cx="838201" cy="11899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2404" y="3534493"/>
            <a:ext cx="762000" cy="123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1"/>
          </p:cNvCxnSpPr>
          <p:nvPr/>
        </p:nvCxnSpPr>
        <p:spPr>
          <a:xfrm flipV="1">
            <a:off x="152402" y="2768894"/>
            <a:ext cx="761998" cy="76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227553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0698" y="1570574"/>
            <a:ext cx="3884397" cy="461665"/>
          </a:xfrm>
          <a:prstGeom prst="rect">
            <a:avLst/>
          </a:prstGeom>
        </p:spPr>
        <p:txBody>
          <a:bodyPr wrap="none">
            <a:spAutoFit/>
          </a:bodyPr>
          <a:lstStyle/>
          <a:p>
            <a:pPr marL="342895" indent="-342895">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về:</a:t>
            </a:r>
            <a:endParaRPr lang="en-US" sz="2400" dirty="0">
              <a:solidFill>
                <a:srgbClr val="6600CC"/>
              </a:solidFill>
              <a:latin typeface="+mj-lt"/>
            </a:endParaRPr>
          </a:p>
        </p:txBody>
      </p:sp>
      <p:sp>
        <p:nvSpPr>
          <p:cNvPr id="4" name="Rectangle 3"/>
          <p:cNvSpPr/>
          <p:nvPr/>
        </p:nvSpPr>
        <p:spPr>
          <a:xfrm>
            <a:off x="4916838" y="787571"/>
            <a:ext cx="2704587"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00B050"/>
                </a:solidFill>
                <a:latin typeface="+mj-lt"/>
                <a:ea typeface="Calibri" panose="020F0502020204030204" pitchFamily="34" charset="0"/>
              </a:rPr>
              <a:t>Lý luận chính trị</a:t>
            </a:r>
            <a:endParaRPr lang="en-US" sz="2400" dirty="0">
              <a:solidFill>
                <a:srgbClr val="00B050"/>
              </a:solidFill>
              <a:latin typeface="+mj-lt"/>
            </a:endParaRPr>
          </a:p>
        </p:txBody>
      </p:sp>
      <p:sp>
        <p:nvSpPr>
          <p:cNvPr id="5" name="Rectangle 4"/>
          <p:cNvSpPr/>
          <p:nvPr/>
        </p:nvSpPr>
        <p:spPr>
          <a:xfrm>
            <a:off x="4942236" y="1570574"/>
            <a:ext cx="4929555"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996633"/>
                </a:solidFill>
                <a:latin typeface="+mj-lt"/>
                <a:ea typeface="Calibri" panose="020F0502020204030204" pitchFamily="34" charset="0"/>
              </a:rPr>
              <a:t>Quan điểm, đường lối của Đảng</a:t>
            </a:r>
            <a:endParaRPr lang="en-US" sz="2400" dirty="0">
              <a:solidFill>
                <a:srgbClr val="996633"/>
              </a:solidFill>
              <a:latin typeface="+mj-lt"/>
            </a:endParaRPr>
          </a:p>
        </p:txBody>
      </p:sp>
      <p:sp>
        <p:nvSpPr>
          <p:cNvPr id="6" name="Rectangle 5"/>
          <p:cNvSpPr/>
          <p:nvPr/>
        </p:nvSpPr>
        <p:spPr>
          <a:xfrm>
            <a:off x="4942231" y="2306796"/>
            <a:ext cx="5904180"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660066"/>
                </a:solidFill>
                <a:latin typeface="+mj-lt"/>
                <a:ea typeface="Calibri" panose="020F0502020204030204" pitchFamily="34" charset="0"/>
              </a:rPr>
              <a:t>Chính sách và pháp luật của Nhà nước</a:t>
            </a:r>
            <a:endParaRPr lang="en-US" sz="2400" dirty="0">
              <a:solidFill>
                <a:srgbClr val="660066"/>
              </a:solidFill>
              <a:latin typeface="+mj-lt"/>
            </a:endParaRPr>
          </a:p>
        </p:txBody>
      </p:sp>
      <p:sp>
        <p:nvSpPr>
          <p:cNvPr id="10" name="Rectangle 9"/>
          <p:cNvSpPr/>
          <p:nvPr/>
        </p:nvSpPr>
        <p:spPr>
          <a:xfrm>
            <a:off x="430694" y="3581406"/>
            <a:ext cx="11151710" cy="830997"/>
          </a:xfrm>
          <a:prstGeom prst="rect">
            <a:avLst/>
          </a:prstGeom>
        </p:spPr>
        <p:txBody>
          <a:bodyPr wrap="square">
            <a:spAutoFit/>
          </a:bodyPr>
          <a:lstStyle/>
          <a:p>
            <a:pPr marL="342895" indent="-342895" algn="jus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Đủ năng lực và sức khỏe để làm việc có hiệu quả, đáp ứng nhu cầu và nhiệm vụ được giao.</a:t>
            </a:r>
            <a:endParaRPr lang="en-US" sz="2400" dirty="0">
              <a:solidFill>
                <a:srgbClr val="663300"/>
              </a:solidFill>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95" y="1160317"/>
            <a:ext cx="627143" cy="641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95" y="1801407"/>
            <a:ext cx="601737" cy="626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95" y="1801407"/>
            <a:ext cx="6271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28601" y="3048005"/>
            <a:ext cx="3048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28601" y="1801407"/>
            <a:ext cx="304800" cy="1246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9" y="4428067"/>
            <a:ext cx="4159074" cy="1737570"/>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76"/>
            <a:endParaRPr lang="en-US" sz="1801">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6" y="3397092"/>
            <a:ext cx="324000" cy="1346532"/>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1" y="1670436"/>
            <a:ext cx="324000" cy="1346532"/>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4" y="4208890"/>
            <a:ext cx="324000" cy="1346532"/>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2" y="1868155"/>
            <a:ext cx="324000" cy="1346532"/>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7"/>
            <a:ext cx="2916000" cy="1200329"/>
          </a:xfrm>
          <a:prstGeom prst="rect">
            <a:avLst/>
          </a:prstGeom>
          <a:solidFill>
            <a:schemeClr val="accent2"/>
          </a:solidFill>
        </p:spPr>
        <p:txBody>
          <a:bodyPr wrap="square" rtlCol="0" anchor="ctr">
            <a:spAutoFit/>
          </a:bodyPr>
          <a:lstStyle/>
          <a:p>
            <a:pPr algn="r" defTabSz="91427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43" y="4186012"/>
            <a:ext cx="2916002" cy="461665"/>
          </a:xfrm>
          <a:prstGeom prst="rect">
            <a:avLst/>
          </a:prstGeom>
          <a:solidFill>
            <a:srgbClr val="FF0000"/>
          </a:solidFill>
        </p:spPr>
        <p:txBody>
          <a:bodyPr wrap="square" rtlCol="0" anchor="ctr">
            <a:spAutoFit/>
          </a:bodyPr>
          <a:lstStyle/>
          <a:p>
            <a:pPr algn="r" defTabSz="91427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1" y="1360515"/>
            <a:ext cx="2916000" cy="1200329"/>
          </a:xfrm>
          <a:prstGeom prst="rect">
            <a:avLst/>
          </a:prstGeom>
          <a:solidFill>
            <a:schemeClr val="accent3"/>
          </a:solidFill>
        </p:spPr>
        <p:txBody>
          <a:bodyPr wrap="square" rtlCol="0" anchor="ctr">
            <a:spAutoFit/>
          </a:bodyPr>
          <a:lstStyle/>
          <a:p>
            <a:pPr defTabSz="91427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1" y="3167854"/>
            <a:ext cx="2916000" cy="830997"/>
          </a:xfrm>
          <a:prstGeom prst="rect">
            <a:avLst/>
          </a:prstGeom>
          <a:solidFill>
            <a:srgbClr val="CC0066"/>
          </a:solidFill>
        </p:spPr>
        <p:txBody>
          <a:bodyPr wrap="square" rtlCol="0" anchor="ctr">
            <a:spAutoFit/>
          </a:bodyPr>
          <a:lstStyle/>
          <a:p>
            <a:pPr defTabSz="91427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4"/>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401">
              <a:solidFill>
                <a:prstClr val="white"/>
              </a:solidFill>
            </a:endParaRPr>
          </a:p>
        </p:txBody>
      </p:sp>
    </p:spTree>
    <p:extLst>
      <p:ext uri="{BB962C8B-B14F-4D97-AF65-F5344CB8AC3E}">
        <p14:creationId xmlns:p14="http://schemas.microsoft.com/office/powerpoint/2010/main" val="132203569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hanoimoi.com.vn/Uploads/images/tuanphong/2019/10/24/bien-ch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228604"/>
            <a:ext cx="1051560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98238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57"/>
          <p:cNvSpPr>
            <a:spLocks noChangeArrowheads="1"/>
          </p:cNvSpPr>
          <p:nvPr/>
        </p:nvSpPr>
        <p:spPr bwMode="gray">
          <a:xfrm rot="3419336">
            <a:off x="1868183" y="142403"/>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7" name="Line 256"/>
          <p:cNvSpPr>
            <a:spLocks noChangeShapeType="1"/>
          </p:cNvSpPr>
          <p:nvPr/>
        </p:nvSpPr>
        <p:spPr bwMode="gray">
          <a:xfrm>
            <a:off x="2211956" y="824419"/>
            <a:ext cx="6354690"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sz="1801">
              <a:solidFill>
                <a:srgbClr val="000000"/>
              </a:solidFill>
            </a:endParaRPr>
          </a:p>
        </p:txBody>
      </p:sp>
      <p:sp>
        <p:nvSpPr>
          <p:cNvPr id="4" name="Rectangle 3"/>
          <p:cNvSpPr/>
          <p:nvPr/>
        </p:nvSpPr>
        <p:spPr>
          <a:xfrm>
            <a:off x="1738926" y="274997"/>
            <a:ext cx="6298764" cy="361637"/>
          </a:xfrm>
          <a:prstGeom prst="rect">
            <a:avLst/>
          </a:prstGeom>
        </p:spPr>
        <p:txBody>
          <a:bodyPr wrap="square">
            <a:spAutoFit/>
          </a:bodyPr>
          <a:lstStyle/>
          <a:p>
            <a:pPr marL="457195" indent="457195">
              <a:lnSpc>
                <a:spcPts val="2100"/>
              </a:lnSpc>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13" y="1150005"/>
            <a:ext cx="310726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648622"/>
            <a:ext cx="3639963" cy="369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92318" y="1371603"/>
            <a:ext cx="4456284" cy="3416320"/>
          </a:xfrm>
          <a:prstGeom prst="rect">
            <a:avLst/>
          </a:prstGeom>
        </p:spPr>
        <p:txBody>
          <a:bodyPr wrap="square">
            <a:spAutoFit/>
          </a:bodyPr>
          <a:lstStyle/>
          <a:p>
            <a:pPr algn="just"/>
            <a:r>
              <a:rPr lang="vi-VN" sz="1801" dirty="0">
                <a:solidFill>
                  <a:srgbClr val="000000"/>
                </a:solidFill>
              </a:rPr>
              <a:t>	 </a:t>
            </a:r>
            <a:r>
              <a:rPr lang="vi-VN" sz="24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400" dirty="0"/>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6152" name="Picture 8" descr="Kết quả hình ảnh cho lò đã cháy thì củi tư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13" y="3594143"/>
            <a:ext cx="4259867" cy="297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39624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3406"/>
            <a:ext cx="3733800" cy="2305594"/>
          </a:xfrm>
        </p:spPr>
        <p:txBody>
          <a:bodyPr/>
          <a:lstStyle/>
          <a:p>
            <a:pPr algn="just"/>
            <a:r>
              <a:rPr lang="nl-NL" sz="2400" i="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a:t>
            </a:r>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cách cơ bản chế độ tiền lương, nâng cao đời sống người hưởng lương, chống đặc quyền, đặc lợi. </a:t>
            </a: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8196"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
            <a:ext cx="7341601" cy="685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442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0683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par>
    </p:tnLst>
  </p:timing>
</p:sld>
</file>

<file path=ppt/theme/theme1.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20999</TotalTime>
  <Words>2840</Words>
  <Application>Microsoft Office PowerPoint</Application>
  <PresentationFormat>Widescreen</PresentationFormat>
  <Paragraphs>229</Paragraphs>
  <Slides>54</Slides>
  <Notes>2</Notes>
  <HiddenSlides>0</HiddenSlides>
  <MMClips>0</MMClips>
  <ScaleCrop>false</ScaleCrop>
  <HeadingPairs>
    <vt:vector size="6" baseType="variant">
      <vt:variant>
        <vt:lpstr>Fonts Used</vt:lpstr>
      </vt:variant>
      <vt:variant>
        <vt:i4>18</vt:i4>
      </vt:variant>
      <vt:variant>
        <vt:lpstr>Theme</vt:lpstr>
      </vt:variant>
      <vt:variant>
        <vt:i4>2</vt:i4>
      </vt:variant>
      <vt:variant>
        <vt:lpstr>Slide Titles</vt:lpstr>
      </vt:variant>
      <vt:variant>
        <vt:i4>54</vt:i4>
      </vt:variant>
    </vt:vector>
  </HeadingPairs>
  <TitlesOfParts>
    <vt:vector size="74" baseType="lpstr">
      <vt:lpstr>맑은 고딕</vt:lpstr>
      <vt:lpstr>ＭＳ Ｐゴシック</vt:lpstr>
      <vt:lpstr>.VnTime</vt:lpstr>
      <vt:lpstr>Arial</vt:lpstr>
      <vt:lpstr>Arial</vt:lpstr>
      <vt:lpstr>Arial Đen</vt:lpstr>
      <vt:lpstr>Arial Unicode MS</vt:lpstr>
      <vt:lpstr>Calibri</vt:lpstr>
      <vt:lpstr>FontAwesome</vt:lpstr>
      <vt:lpstr>Lato</vt:lpstr>
      <vt:lpstr>Lato Light</vt:lpstr>
      <vt:lpstr>Microsoft Yi Baiti</vt:lpstr>
      <vt:lpstr>Oswald</vt:lpstr>
      <vt:lpstr>Roboto</vt:lpstr>
      <vt:lpstr>Segoe UI Light</vt:lpstr>
      <vt:lpstr>Source Sans Pro</vt:lpstr>
      <vt:lpstr>Times New Roman</vt:lpstr>
      <vt:lpstr>Wingdings</vt:lpstr>
      <vt:lpstr>Quince template</vt:lpstr>
      <vt:lpstr>2_Contents Slide Master</vt:lpstr>
      <vt:lpstr>PowerPoint Presentation</vt:lpstr>
      <vt:lpstr>PowerPoint Presentation</vt:lpstr>
      <vt:lpstr>PowerPoint Presentation</vt:lpstr>
      <vt:lpstr>Nhà nước pháp quyền?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Thông tư 45/2017/TT-BGTVT:  Đối với hành khách mang quốc tịch Việt Nam phải xuất trình một trong các loại giấy tờ sau: hộ chiếu hoặc giấy thông hành, thị thực rời, thẻ thường trú, thẻ tạm trú, chứng minh nhân dân, thẻ căn cước công dân; giấy chứng minh, chứng nhận của các lực lượng vũ trang; thẻ Đại biểu Quốc hội; thẻ của Ủy ban An ninh hàng không dân dụng quốc gia; giấy xác nhận nhân thân có các thông tin cơ bản sau</vt:lpstr>
      <vt:lpstr>PowerPoint Presentation</vt:lpstr>
      <vt:lpstr>Thứ tư, Nhà nước pháp quyền tôn trọng, đề cao và đảm bảo quyền con người trong mọi lĩnh vực hoạt động của nhà nước và xã hội. </vt:lpstr>
      <vt:lpstr>PowerPoint Presentation</vt:lpstr>
      <vt:lpstr>PowerPoint Presentation</vt:lpstr>
      <vt:lpstr>PowerPoint Presentation</vt:lpstr>
      <vt:lpstr>Vai trò lãnh đạo của Đảng đối với Nhà nước thể hiện: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Luật Hôn nhân và gia đình quy định cấm kết hôn: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Admin</cp:lastModifiedBy>
  <cp:revision>288</cp:revision>
  <dcterms:created xsi:type="dcterms:W3CDTF">2015-10-29T17:39:51Z</dcterms:created>
  <dcterms:modified xsi:type="dcterms:W3CDTF">2020-09-08T01:29:10Z</dcterms:modified>
</cp:coreProperties>
</file>