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81" r:id="rId12"/>
    <p:sldId id="266" r:id="rId13"/>
    <p:sldId id="267" r:id="rId14"/>
    <p:sldId id="268" r:id="rId15"/>
    <p:sldId id="269" r:id="rId16"/>
    <p:sldId id="270" r:id="rId17"/>
    <p:sldId id="282" r:id="rId18"/>
    <p:sldId id="27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26F8"/>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8E9A22-B799-4B42-A987-2C726D27533A}" type="datetimeFigureOut">
              <a:rPr lang="en-US" smtClean="0"/>
              <a:t>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3661850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8E9A22-B799-4B42-A987-2C726D27533A}" type="datetimeFigureOut">
              <a:rPr lang="en-US" smtClean="0"/>
              <a:t>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1147557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8E9A22-B799-4B42-A987-2C726D27533A}" type="datetimeFigureOut">
              <a:rPr lang="en-US" smtClean="0"/>
              <a:t>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1142583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8E9A22-B799-4B42-A987-2C726D27533A}" type="datetimeFigureOut">
              <a:rPr lang="en-US" smtClean="0"/>
              <a:t>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3171578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8E9A22-B799-4B42-A987-2C726D27533A}" type="datetimeFigureOut">
              <a:rPr lang="en-US" smtClean="0"/>
              <a:t>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2118562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8E9A22-B799-4B42-A987-2C726D27533A}" type="datetimeFigureOut">
              <a:rPr lang="en-US" smtClean="0"/>
              <a:t>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142578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8E9A22-B799-4B42-A987-2C726D27533A}" type="datetimeFigureOut">
              <a:rPr lang="en-US" smtClean="0"/>
              <a:t>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2006866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8E9A22-B799-4B42-A987-2C726D27533A}" type="datetimeFigureOut">
              <a:rPr lang="en-US" smtClean="0"/>
              <a:t>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173184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8E9A22-B799-4B42-A987-2C726D27533A}" type="datetimeFigureOut">
              <a:rPr lang="en-US" smtClean="0"/>
              <a:t>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4213243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8E9A22-B799-4B42-A987-2C726D27533A}" type="datetimeFigureOut">
              <a:rPr lang="en-US" smtClean="0"/>
              <a:t>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1069273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8E9A22-B799-4B42-A987-2C726D27533A}" type="datetimeFigureOut">
              <a:rPr lang="en-US" smtClean="0"/>
              <a:t>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5A8B8-94D2-4DD3-B066-9A9A034B8FAA}" type="slidenum">
              <a:rPr lang="en-US" smtClean="0"/>
              <a:t>‹#›</a:t>
            </a:fld>
            <a:endParaRPr lang="en-US"/>
          </a:p>
        </p:txBody>
      </p:sp>
    </p:spTree>
    <p:extLst>
      <p:ext uri="{BB962C8B-B14F-4D97-AF65-F5344CB8AC3E}">
        <p14:creationId xmlns:p14="http://schemas.microsoft.com/office/powerpoint/2010/main" val="3864704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8E9A22-B799-4B42-A987-2C726D27533A}" type="datetimeFigureOut">
              <a:rPr lang="en-US" smtClean="0"/>
              <a:t>2/9/2020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D5A8B8-94D2-4DD3-B066-9A9A034B8FAA}" type="slidenum">
              <a:rPr lang="en-US" smtClean="0"/>
              <a:t>‹#›</a:t>
            </a:fld>
            <a:endParaRPr lang="en-US"/>
          </a:p>
        </p:txBody>
      </p:sp>
    </p:spTree>
    <p:extLst>
      <p:ext uri="{BB962C8B-B14F-4D97-AF65-F5344CB8AC3E}">
        <p14:creationId xmlns:p14="http://schemas.microsoft.com/office/powerpoint/2010/main" val="16943083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2047" y="112228"/>
            <a:ext cx="2326341" cy="1015719"/>
          </a:xfrm>
          <a:solidFill>
            <a:srgbClr val="5326F8"/>
          </a:solidFill>
        </p:spPr>
        <p:txBody>
          <a:bodyPr/>
          <a:lstStyle/>
          <a:p>
            <a:r>
              <a:rPr lang="en-US" dirty="0" err="1" smtClean="0">
                <a:solidFill>
                  <a:schemeClr val="bg1"/>
                </a:solidFill>
              </a:rPr>
              <a:t>Bài</a:t>
            </a:r>
            <a:r>
              <a:rPr lang="en-US" dirty="0" smtClean="0">
                <a:solidFill>
                  <a:schemeClr val="bg1"/>
                </a:solidFill>
              </a:rPr>
              <a:t> 7</a:t>
            </a:r>
            <a:endParaRPr lang="en-US" dirty="0">
              <a:solidFill>
                <a:schemeClr val="bg1"/>
              </a:solidFill>
            </a:endParaRPr>
          </a:p>
        </p:txBody>
      </p:sp>
      <p:sp>
        <p:nvSpPr>
          <p:cNvPr id="3" name="Subtitle 2"/>
          <p:cNvSpPr>
            <a:spLocks noGrp="1"/>
          </p:cNvSpPr>
          <p:nvPr>
            <p:ph type="subTitle" idx="1"/>
          </p:nvPr>
        </p:nvSpPr>
        <p:spPr>
          <a:xfrm>
            <a:off x="2568388" y="832029"/>
            <a:ext cx="9144000" cy="1104348"/>
          </a:xfrm>
          <a:solidFill>
            <a:srgbClr val="FF3399"/>
          </a:solidFill>
        </p:spPr>
        <p:txBody>
          <a:bodyPr>
            <a:normAutofit/>
          </a:bodyPr>
          <a:lstStyle/>
          <a:p>
            <a:r>
              <a:rPr lang="nl-NL" sz="3600" b="1" dirty="0">
                <a:solidFill>
                  <a:schemeClr val="bg1"/>
                </a:solidFill>
              </a:rPr>
              <a:t>XÂY DỰNG VÀ HOÀN THIỆN NHÀ NƯỚC PHÁP QUYỀN XÃ HỘI CHỦ NGHĨA VIỆT NAM</a:t>
            </a:r>
            <a:endParaRPr lang="en-US" sz="3600" b="1" dirty="0">
              <a:solidFill>
                <a:schemeClr val="bg1"/>
              </a:solidFill>
            </a:endParaRPr>
          </a:p>
          <a:p>
            <a:endParaRPr lang="en-US" sz="3600" dirty="0">
              <a:solidFill>
                <a:schemeClr val="bg1"/>
              </a:solidFill>
            </a:endParaRPr>
          </a:p>
        </p:txBody>
      </p:sp>
      <p:pic>
        <p:nvPicPr>
          <p:cNvPr id="4" name="Picture 3"/>
          <p:cNvPicPr>
            <a:picLocks noChangeAspect="1"/>
          </p:cNvPicPr>
          <p:nvPr/>
        </p:nvPicPr>
        <p:blipFill>
          <a:blip r:embed="rId2"/>
          <a:stretch>
            <a:fillRect/>
          </a:stretch>
        </p:blipFill>
        <p:spPr>
          <a:xfrm>
            <a:off x="672352" y="2030507"/>
            <a:ext cx="10919013" cy="4827494"/>
          </a:xfrm>
          <a:prstGeom prst="rect">
            <a:avLst/>
          </a:prstGeom>
        </p:spPr>
      </p:pic>
    </p:spTree>
    <p:extLst>
      <p:ext uri="{BB962C8B-B14F-4D97-AF65-F5344CB8AC3E}">
        <p14:creationId xmlns:p14="http://schemas.microsoft.com/office/powerpoint/2010/main" val="3093991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Effect transition="in" filter="circle(in)">
                                      <p:cBhvr>
                                        <p:cTn id="15" dur="20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circle(in)">
                                      <p:cBhvr>
                                        <p:cTn id="2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4200" y="0"/>
            <a:ext cx="2725271" cy="1325563"/>
          </a:xfrm>
        </p:spPr>
        <p:txBody>
          <a:bodyPr/>
          <a:lstStyle/>
          <a:p>
            <a:r>
              <a:rPr lang="en-US" sz="5400" b="1" dirty="0" err="1" smtClean="0">
                <a:solidFill>
                  <a:srgbClr val="FF0000"/>
                </a:solidFill>
              </a:rPr>
              <a:t>Nội</a:t>
            </a:r>
            <a:r>
              <a:rPr lang="en-US" b="1" dirty="0" smtClean="0">
                <a:solidFill>
                  <a:srgbClr val="FF0000"/>
                </a:solidFill>
              </a:rPr>
              <a:t> </a:t>
            </a:r>
            <a:r>
              <a:rPr lang="en-US" sz="5400" b="1" dirty="0" smtClean="0">
                <a:solidFill>
                  <a:srgbClr val="FF0000"/>
                </a:solidFill>
              </a:rPr>
              <a:t>dung</a:t>
            </a:r>
            <a:endParaRPr lang="en-US" sz="5400" b="1" dirty="0">
              <a:solidFill>
                <a:srgbClr val="FF0000"/>
              </a:solidFill>
            </a:endParaRPr>
          </a:p>
        </p:txBody>
      </p:sp>
      <p:sp>
        <p:nvSpPr>
          <p:cNvPr id="3" name="Content Placeholder 2"/>
          <p:cNvSpPr>
            <a:spLocks noGrp="1"/>
          </p:cNvSpPr>
          <p:nvPr>
            <p:ph idx="1"/>
          </p:nvPr>
        </p:nvSpPr>
        <p:spPr>
          <a:xfrm>
            <a:off x="658907" y="1559859"/>
            <a:ext cx="11214846" cy="4617104"/>
          </a:xfrm>
        </p:spPr>
        <p:txBody>
          <a:bodyPr>
            <a:normAutofit fontScale="92500" lnSpcReduction="20000"/>
          </a:bodyPr>
          <a:lstStyle/>
          <a:p>
            <a:pPr marL="514350" indent="-514350">
              <a:buAutoNum type="arabicPeriod"/>
            </a:pPr>
            <a:r>
              <a:rPr lang="nl-NL" b="1" dirty="0" smtClean="0">
                <a:solidFill>
                  <a:srgbClr val="FF0000"/>
                </a:solidFill>
              </a:rPr>
              <a:t>Bản </a:t>
            </a:r>
            <a:r>
              <a:rPr lang="nl-NL" b="1" dirty="0">
                <a:solidFill>
                  <a:srgbClr val="FF0000"/>
                </a:solidFill>
              </a:rPr>
              <a:t>chất và đặc trưng của Nhà nước pháp quyền </a:t>
            </a:r>
            <a:r>
              <a:rPr lang="nl-NL" b="1" dirty="0" smtClean="0">
                <a:solidFill>
                  <a:srgbClr val="FF0000"/>
                </a:solidFill>
              </a:rPr>
              <a:t>XHCN Việt Nam</a:t>
            </a:r>
          </a:p>
          <a:p>
            <a:pPr marL="514350" indent="-514350">
              <a:buAutoNum type="arabicPeriod"/>
            </a:pPr>
            <a:endParaRPr lang="en-US" sz="1200" dirty="0">
              <a:solidFill>
                <a:srgbClr val="FF0000"/>
              </a:solidFill>
            </a:endParaRPr>
          </a:p>
          <a:p>
            <a:pPr marL="685800"/>
            <a:r>
              <a:rPr lang="nl-NL" b="1" i="1" dirty="0">
                <a:solidFill>
                  <a:schemeClr val="accent1">
                    <a:lumMod val="50000"/>
                  </a:schemeClr>
                </a:solidFill>
              </a:rPr>
              <a:t>1</a:t>
            </a:r>
            <a:r>
              <a:rPr lang="nl-NL" b="1" i="1" dirty="0" smtClean="0">
                <a:solidFill>
                  <a:schemeClr val="accent1">
                    <a:lumMod val="50000"/>
                  </a:schemeClr>
                </a:solidFill>
              </a:rPr>
              <a:t>.</a:t>
            </a:r>
            <a:r>
              <a:rPr lang="nl-NL" b="1" i="1" dirty="0">
                <a:solidFill>
                  <a:schemeClr val="accent1">
                    <a:lumMod val="50000"/>
                  </a:schemeClr>
                </a:solidFill>
              </a:rPr>
              <a:t> </a:t>
            </a:r>
            <a:r>
              <a:rPr lang="nl-NL" b="1" i="1" dirty="0" smtClean="0">
                <a:solidFill>
                  <a:schemeClr val="accent1">
                    <a:lumMod val="50000"/>
                  </a:schemeClr>
                </a:solidFill>
              </a:rPr>
              <a:t>1. Bản chất của </a:t>
            </a:r>
            <a:r>
              <a:rPr lang="nl-NL" b="1" i="1" dirty="0">
                <a:solidFill>
                  <a:schemeClr val="accent1">
                    <a:lumMod val="50000"/>
                  </a:schemeClr>
                </a:solidFill>
              </a:rPr>
              <a:t>Nhà nước pháp quyền </a:t>
            </a:r>
            <a:r>
              <a:rPr lang="nl-NL" b="1" i="1" dirty="0" smtClean="0">
                <a:solidFill>
                  <a:schemeClr val="accent1">
                    <a:lumMod val="50000"/>
                  </a:schemeClr>
                </a:solidFill>
              </a:rPr>
              <a:t>XHCN Việt </a:t>
            </a:r>
            <a:r>
              <a:rPr lang="nl-NL" b="1" i="1" dirty="0">
                <a:solidFill>
                  <a:schemeClr val="accent1">
                    <a:lumMod val="50000"/>
                  </a:schemeClr>
                </a:solidFill>
              </a:rPr>
              <a:t>Nam</a:t>
            </a:r>
            <a:endParaRPr lang="en-US" dirty="0">
              <a:solidFill>
                <a:schemeClr val="accent1">
                  <a:lumMod val="50000"/>
                </a:schemeClr>
              </a:solidFill>
            </a:endParaRPr>
          </a:p>
          <a:p>
            <a:pPr marL="685800"/>
            <a:r>
              <a:rPr lang="nl-NL" b="1" i="1" dirty="0" smtClean="0">
                <a:solidFill>
                  <a:schemeClr val="accent1">
                    <a:lumMod val="50000"/>
                  </a:schemeClr>
                </a:solidFill>
              </a:rPr>
              <a:t>1</a:t>
            </a:r>
            <a:r>
              <a:rPr lang="nl-NL" b="1" i="1" dirty="0">
                <a:solidFill>
                  <a:schemeClr val="accent1">
                    <a:lumMod val="50000"/>
                  </a:schemeClr>
                </a:solidFill>
              </a:rPr>
              <a:t>. </a:t>
            </a:r>
            <a:r>
              <a:rPr lang="nl-NL" b="1" i="1" dirty="0" smtClean="0">
                <a:solidFill>
                  <a:schemeClr val="accent1">
                    <a:lumMod val="50000"/>
                  </a:schemeClr>
                </a:solidFill>
              </a:rPr>
              <a:t>2. Đặc trưng của </a:t>
            </a:r>
            <a:r>
              <a:rPr lang="nl-NL" b="1" i="1" dirty="0">
                <a:solidFill>
                  <a:schemeClr val="accent1">
                    <a:lumMod val="50000"/>
                  </a:schemeClr>
                </a:solidFill>
              </a:rPr>
              <a:t>Nhà nước pháp quyền </a:t>
            </a:r>
            <a:r>
              <a:rPr lang="nl-NL" b="1" i="1" dirty="0" smtClean="0">
                <a:solidFill>
                  <a:schemeClr val="accent1">
                    <a:lumMod val="50000"/>
                  </a:schemeClr>
                </a:solidFill>
              </a:rPr>
              <a:t>XHCN Việt Nam</a:t>
            </a:r>
          </a:p>
          <a:p>
            <a:pPr marL="685800"/>
            <a:endParaRPr lang="nl-NL" b="1" i="1" dirty="0" smtClean="0"/>
          </a:p>
          <a:p>
            <a:pPr marL="0" indent="0">
              <a:buNone/>
            </a:pPr>
            <a:r>
              <a:rPr lang="nl-NL" b="1" dirty="0">
                <a:solidFill>
                  <a:srgbClr val="FF0000"/>
                </a:solidFill>
              </a:rPr>
              <a:t>2. Phương hướng, nhiệm vụ và giải pháp xây dựng và hoàn thiện </a:t>
            </a:r>
            <a:r>
              <a:rPr lang="nl-NL" b="1" dirty="0" smtClean="0">
                <a:solidFill>
                  <a:srgbClr val="FF0000"/>
                </a:solidFill>
              </a:rPr>
              <a:t>NNPQXHCN </a:t>
            </a:r>
            <a:r>
              <a:rPr lang="nl-NL" b="1" dirty="0">
                <a:solidFill>
                  <a:srgbClr val="FF0000"/>
                </a:solidFill>
              </a:rPr>
              <a:t>Việt Nam </a:t>
            </a:r>
            <a:endParaRPr lang="nl-NL" b="1" dirty="0" smtClean="0">
              <a:solidFill>
                <a:srgbClr val="FF0000"/>
              </a:solidFill>
            </a:endParaRPr>
          </a:p>
          <a:p>
            <a:pPr marL="0" indent="0">
              <a:buNone/>
            </a:pPr>
            <a:endParaRPr lang="en-US" sz="900" dirty="0">
              <a:solidFill>
                <a:srgbClr val="FF0000"/>
              </a:solidFill>
            </a:endParaRPr>
          </a:p>
          <a:p>
            <a:pPr marL="685800"/>
            <a:r>
              <a:rPr lang="nl-NL" b="1" i="1" dirty="0">
                <a:solidFill>
                  <a:schemeClr val="accent1">
                    <a:lumMod val="50000"/>
                  </a:schemeClr>
                </a:solidFill>
              </a:rPr>
              <a:t>2.1. Phương hướng xây dựng và hoàn thiện Nhà nước pháp quyền </a:t>
            </a:r>
            <a:r>
              <a:rPr lang="nl-NL" b="1" i="1" dirty="0" smtClean="0">
                <a:solidFill>
                  <a:schemeClr val="accent1">
                    <a:lumMod val="50000"/>
                  </a:schemeClr>
                </a:solidFill>
              </a:rPr>
              <a:t>XHCN Việt </a:t>
            </a:r>
            <a:r>
              <a:rPr lang="nl-NL" b="1" i="1" dirty="0">
                <a:solidFill>
                  <a:schemeClr val="accent1">
                    <a:lumMod val="50000"/>
                  </a:schemeClr>
                </a:solidFill>
              </a:rPr>
              <a:t>Nam </a:t>
            </a:r>
            <a:endParaRPr lang="en-US" dirty="0">
              <a:solidFill>
                <a:schemeClr val="accent1">
                  <a:lumMod val="50000"/>
                </a:schemeClr>
              </a:solidFill>
            </a:endParaRPr>
          </a:p>
          <a:p>
            <a:pPr marL="685800">
              <a:buNone/>
            </a:pPr>
            <a:r>
              <a:rPr lang="nl-NL" sz="4800" b="1" i="1" dirty="0" smtClean="0">
                <a:solidFill>
                  <a:schemeClr val="accent1">
                    <a:lumMod val="50000"/>
                  </a:schemeClr>
                </a:solidFill>
              </a:rPr>
              <a:t>.</a:t>
            </a:r>
            <a:r>
              <a:rPr lang="nl-NL" b="1" i="1" dirty="0" smtClean="0">
                <a:solidFill>
                  <a:schemeClr val="accent1">
                    <a:lumMod val="50000"/>
                  </a:schemeClr>
                </a:solidFill>
              </a:rPr>
              <a:t> 2.2</a:t>
            </a:r>
            <a:r>
              <a:rPr lang="nl-NL" b="1" i="1" dirty="0">
                <a:solidFill>
                  <a:schemeClr val="accent1">
                    <a:lumMod val="50000"/>
                  </a:schemeClr>
                </a:solidFill>
              </a:rPr>
              <a:t>. Nhiệm vụ và giải pháp xây dựng và hoàn thiện Nhà nước pháp quyền </a:t>
            </a:r>
            <a:r>
              <a:rPr lang="nl-NL" b="1" i="1" dirty="0" smtClean="0">
                <a:solidFill>
                  <a:schemeClr val="accent1">
                    <a:lumMod val="50000"/>
                  </a:schemeClr>
                </a:solidFill>
              </a:rPr>
              <a:t>XHCN Việt </a:t>
            </a:r>
            <a:r>
              <a:rPr lang="nl-NL" b="1" i="1" dirty="0">
                <a:solidFill>
                  <a:schemeClr val="accent1">
                    <a:lumMod val="50000"/>
                  </a:schemeClr>
                </a:solidFill>
              </a:rPr>
              <a:t>Nam </a:t>
            </a:r>
            <a:endParaRPr lang="en-US" dirty="0">
              <a:solidFill>
                <a:schemeClr val="accent1">
                  <a:lumMod val="50000"/>
                </a:schemeClr>
              </a:solidFill>
            </a:endParaRPr>
          </a:p>
          <a:p>
            <a:pPr marL="0" indent="0">
              <a:buNone/>
            </a:pPr>
            <a:endParaRPr lang="en-US" dirty="0"/>
          </a:p>
        </p:txBody>
      </p:sp>
    </p:spTree>
    <p:extLst>
      <p:ext uri="{BB962C8B-B14F-4D97-AF65-F5344CB8AC3E}">
        <p14:creationId xmlns:p14="http://schemas.microsoft.com/office/powerpoint/2010/main" val="215844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arn(inVertical)">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p:cTn id="2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3">
                                            <p:txEl>
                                              <p:pRg st="2" end="2"/>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4" dur="500"/>
                                        <p:tgtEl>
                                          <p:spTgt spid="3">
                                            <p:txEl>
                                              <p:pRg st="7" end="7"/>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447" y="1906307"/>
            <a:ext cx="4701988" cy="3122893"/>
          </a:xfrm>
        </p:spPr>
        <p:txBody>
          <a:bodyPr/>
          <a:lstStyle/>
          <a:p>
            <a:pPr marL="0" indent="0" algn="just">
              <a:buNone/>
            </a:pPr>
            <a:r>
              <a:rPr lang="nl-NL" i="1" dirty="0"/>
              <a:t>Nhà nước pháp quyền </a:t>
            </a:r>
            <a:r>
              <a:rPr lang="nl-NL" i="1" dirty="0" smtClean="0"/>
              <a:t>XHCN </a:t>
            </a:r>
            <a:r>
              <a:rPr lang="nl-NL" i="1" dirty="0"/>
              <a:t>Việt Nam là Nhà nước pháp quyền của dân, do dân và vì dân. </a:t>
            </a:r>
            <a:r>
              <a:rPr lang="nl-NL" dirty="0"/>
              <a:t>Bản chất đó thể hiện ở bản chất giai cấp, tính dân tộc, tính nhân dân của Nhà nước ta. </a:t>
            </a:r>
            <a:endParaRPr lang="en-US" dirty="0"/>
          </a:p>
          <a:p>
            <a:pPr marL="0" indent="0" algn="just">
              <a:buNone/>
            </a:pPr>
            <a:endParaRPr lang="en-US" dirty="0"/>
          </a:p>
        </p:txBody>
      </p:sp>
      <p:sp>
        <p:nvSpPr>
          <p:cNvPr id="4" name="Title 3"/>
          <p:cNvSpPr>
            <a:spLocks noGrp="1"/>
          </p:cNvSpPr>
          <p:nvPr>
            <p:ph type="title"/>
          </p:nvPr>
        </p:nvSpPr>
        <p:spPr>
          <a:xfrm>
            <a:off x="838200" y="365125"/>
            <a:ext cx="10515600" cy="670299"/>
          </a:xfrm>
          <a:solidFill>
            <a:srgbClr val="FF3399"/>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 1. Bản chất của Nhà nước pháp quyền XHCN Việt Nam</a:t>
            </a:r>
            <a:r>
              <a:rPr lang="en-US" sz="3600" dirty="0" smtClean="0">
                <a:solidFill>
                  <a:schemeClr val="bg1"/>
                </a:solidFill>
              </a:rPr>
              <a:t/>
            </a:r>
            <a:br>
              <a:rPr lang="en-US" sz="3600" dirty="0" smtClean="0">
                <a:solidFill>
                  <a:schemeClr val="bg1"/>
                </a:solidFill>
              </a:rPr>
            </a:br>
            <a:endParaRPr lang="en-US" sz="3600" dirty="0">
              <a:solidFill>
                <a:schemeClr val="bg1"/>
              </a:solidFill>
            </a:endParaRPr>
          </a:p>
        </p:txBody>
      </p:sp>
      <p:pic>
        <p:nvPicPr>
          <p:cNvPr id="2" name="Picture 1"/>
          <p:cNvPicPr>
            <a:picLocks noChangeAspect="1"/>
          </p:cNvPicPr>
          <p:nvPr/>
        </p:nvPicPr>
        <p:blipFill>
          <a:blip r:embed="rId2"/>
          <a:stretch>
            <a:fillRect/>
          </a:stretch>
        </p:blipFill>
        <p:spPr>
          <a:xfrm>
            <a:off x="5634318" y="1435473"/>
            <a:ext cx="6145305" cy="4898092"/>
          </a:xfrm>
          <a:prstGeom prst="rect">
            <a:avLst/>
          </a:prstGeom>
        </p:spPr>
      </p:pic>
    </p:spTree>
    <p:extLst>
      <p:ext uri="{BB962C8B-B14F-4D97-AF65-F5344CB8AC3E}">
        <p14:creationId xmlns:p14="http://schemas.microsoft.com/office/powerpoint/2010/main" val="1920785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in)">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4094" y="1597025"/>
            <a:ext cx="10869706" cy="1334434"/>
          </a:xfrm>
        </p:spPr>
        <p:txBody>
          <a:bodyPr/>
          <a:lstStyle/>
          <a:p>
            <a:pPr indent="577850"/>
            <a:r>
              <a:rPr lang="nl-NL" dirty="0"/>
              <a:t>Nhà nước pháp quyền xã hội chủ nghĩa Việt Nam mang bản chất giai cấp công nhân. Lợi ích cơ bản của giai cấp công nhân, nhân dân lao động, của dân tộc là thống nhất. </a:t>
            </a:r>
            <a:endParaRPr lang="nl-NL" dirty="0" smtClean="0"/>
          </a:p>
          <a:p>
            <a:endParaRPr lang="en-US" dirty="0"/>
          </a:p>
        </p:txBody>
      </p:sp>
      <p:sp>
        <p:nvSpPr>
          <p:cNvPr id="4" name="Title 3"/>
          <p:cNvSpPr>
            <a:spLocks noGrp="1"/>
          </p:cNvSpPr>
          <p:nvPr>
            <p:ph type="title"/>
          </p:nvPr>
        </p:nvSpPr>
        <p:spPr>
          <a:xfrm>
            <a:off x="838200" y="365125"/>
            <a:ext cx="10515600" cy="670299"/>
          </a:xfrm>
          <a:solidFill>
            <a:srgbClr val="FF3399"/>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 1. Bản chất của Nhà nước pháp quyền XHCN Việt Nam</a:t>
            </a:r>
            <a:r>
              <a:rPr lang="en-US" sz="3600" dirty="0" smtClean="0">
                <a:solidFill>
                  <a:schemeClr val="bg1"/>
                </a:solidFill>
              </a:rPr>
              <a:t/>
            </a:r>
            <a:br>
              <a:rPr lang="en-US" sz="3600" dirty="0" smtClean="0">
                <a:solidFill>
                  <a:schemeClr val="bg1"/>
                </a:solidFill>
              </a:rPr>
            </a:br>
            <a:endParaRPr lang="en-US" sz="3600" dirty="0">
              <a:solidFill>
                <a:schemeClr val="bg1"/>
              </a:solidFill>
            </a:endParaRPr>
          </a:p>
        </p:txBody>
      </p:sp>
      <p:pic>
        <p:nvPicPr>
          <p:cNvPr id="6" name="Picture 5"/>
          <p:cNvPicPr>
            <a:picLocks noChangeAspect="1"/>
          </p:cNvPicPr>
          <p:nvPr/>
        </p:nvPicPr>
        <p:blipFill>
          <a:blip r:embed="rId2"/>
          <a:stretch>
            <a:fillRect/>
          </a:stretch>
        </p:blipFill>
        <p:spPr>
          <a:xfrm>
            <a:off x="107576" y="2931459"/>
            <a:ext cx="4876800" cy="3657600"/>
          </a:xfrm>
          <a:prstGeom prst="rect">
            <a:avLst/>
          </a:prstGeom>
        </p:spPr>
      </p:pic>
      <p:pic>
        <p:nvPicPr>
          <p:cNvPr id="7" name="Picture 6"/>
          <p:cNvPicPr>
            <a:picLocks noChangeAspect="1"/>
          </p:cNvPicPr>
          <p:nvPr/>
        </p:nvPicPr>
        <p:blipFill>
          <a:blip r:embed="rId3"/>
          <a:stretch>
            <a:fillRect/>
          </a:stretch>
        </p:blipFill>
        <p:spPr>
          <a:xfrm>
            <a:off x="3537697" y="2931459"/>
            <a:ext cx="4762500" cy="3923459"/>
          </a:xfrm>
          <a:prstGeom prst="rect">
            <a:avLst/>
          </a:prstGeom>
        </p:spPr>
      </p:pic>
      <p:pic>
        <p:nvPicPr>
          <p:cNvPr id="8" name="Picture 7"/>
          <p:cNvPicPr>
            <a:picLocks noChangeAspect="1"/>
          </p:cNvPicPr>
          <p:nvPr/>
        </p:nvPicPr>
        <p:blipFill>
          <a:blip r:embed="rId4"/>
          <a:stretch>
            <a:fillRect/>
          </a:stretch>
        </p:blipFill>
        <p:spPr>
          <a:xfrm>
            <a:off x="6304430" y="2931459"/>
            <a:ext cx="5715000" cy="3747667"/>
          </a:xfrm>
          <a:prstGeom prst="rect">
            <a:avLst/>
          </a:prstGeom>
        </p:spPr>
      </p:pic>
    </p:spTree>
    <p:extLst>
      <p:ext uri="{BB962C8B-B14F-4D97-AF65-F5344CB8AC3E}">
        <p14:creationId xmlns:p14="http://schemas.microsoft.com/office/powerpoint/2010/main" val="1629048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in)">
                                      <p:cBhvr>
                                        <p:cTn id="19" dur="20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nl-NL" dirty="0"/>
              <a:t>Tính dân tộc của Nhà nước ta thể hiện là Nhà nước của dân, quyền lực thực sự ở nơi dân; chính quyền do nhân dân lập nên và tham gia quản lý. Nhà nước thể hiện ý chí, lợi ích và nguyện vọng của nhân dân. </a:t>
            </a:r>
            <a:endParaRPr lang="nl-NL" dirty="0" smtClean="0"/>
          </a:p>
          <a:p>
            <a:pPr marL="685800" indent="-457200">
              <a:buFont typeface="Wingdings" panose="05000000000000000000" pitchFamily="2" charset="2"/>
              <a:buChar char="ü"/>
            </a:pPr>
            <a:r>
              <a:rPr lang="nl-NL" i="1" dirty="0">
                <a:solidFill>
                  <a:srgbClr val="5326F8"/>
                </a:solidFill>
              </a:rPr>
              <a:t>Nhà nước </a:t>
            </a:r>
            <a:r>
              <a:rPr lang="nl-NL" i="1" dirty="0" smtClean="0">
                <a:solidFill>
                  <a:srgbClr val="5326F8"/>
                </a:solidFill>
              </a:rPr>
              <a:t>kế </a:t>
            </a:r>
            <a:r>
              <a:rPr lang="nl-NL" i="1" dirty="0">
                <a:solidFill>
                  <a:srgbClr val="5326F8"/>
                </a:solidFill>
              </a:rPr>
              <a:t>thừa và phát huy những truyền thống, bản sắc tốt đẹp của dân tộc và con người Việt Nam, </a:t>
            </a:r>
            <a:endParaRPr lang="nl-NL" i="1" dirty="0" smtClean="0">
              <a:solidFill>
                <a:srgbClr val="5326F8"/>
              </a:solidFill>
            </a:endParaRPr>
          </a:p>
          <a:p>
            <a:pPr marL="685800" indent="-457200">
              <a:buFont typeface="Wingdings" panose="05000000000000000000" pitchFamily="2" charset="2"/>
              <a:buChar char="ü"/>
            </a:pPr>
            <a:r>
              <a:rPr lang="nl-NL" i="1" dirty="0" smtClean="0">
                <a:solidFill>
                  <a:srgbClr val="5326F8"/>
                </a:solidFill>
              </a:rPr>
              <a:t>Có chính </a:t>
            </a:r>
            <a:r>
              <a:rPr lang="nl-NL" i="1" dirty="0">
                <a:solidFill>
                  <a:srgbClr val="5326F8"/>
                </a:solidFill>
              </a:rPr>
              <a:t>sách dân tộc đúng đắn, chăm lo lợi ích mọi mặt cho các dân tộc trong cộng đồng Việt Nam, </a:t>
            </a:r>
            <a:endParaRPr lang="nl-NL" i="1" dirty="0" smtClean="0">
              <a:solidFill>
                <a:srgbClr val="5326F8"/>
              </a:solidFill>
            </a:endParaRPr>
          </a:p>
          <a:p>
            <a:pPr marL="685800" indent="-457200">
              <a:buFont typeface="Wingdings" panose="05000000000000000000" pitchFamily="2" charset="2"/>
              <a:buChar char="ü"/>
            </a:pPr>
            <a:r>
              <a:rPr lang="nl-NL" i="1" dirty="0" smtClean="0">
                <a:solidFill>
                  <a:srgbClr val="5326F8"/>
                </a:solidFill>
              </a:rPr>
              <a:t>Coi đoàn </a:t>
            </a:r>
            <a:r>
              <a:rPr lang="nl-NL" i="1" dirty="0">
                <a:solidFill>
                  <a:srgbClr val="5326F8"/>
                </a:solidFill>
              </a:rPr>
              <a:t>kết dân tộc, đoàn kết toàn dân là </a:t>
            </a:r>
            <a:r>
              <a:rPr lang="nl-NL" i="1" dirty="0" smtClean="0">
                <a:solidFill>
                  <a:srgbClr val="5326F8"/>
                </a:solidFill>
              </a:rPr>
              <a:t>chiến lược quan trọng</a:t>
            </a:r>
            <a:endParaRPr lang="en-US" i="1" dirty="0">
              <a:solidFill>
                <a:srgbClr val="5326F8"/>
              </a:solidFill>
            </a:endParaRPr>
          </a:p>
        </p:txBody>
      </p:sp>
      <p:sp>
        <p:nvSpPr>
          <p:cNvPr id="4" name="Title 3"/>
          <p:cNvSpPr>
            <a:spLocks noGrp="1"/>
          </p:cNvSpPr>
          <p:nvPr>
            <p:ph type="title"/>
          </p:nvPr>
        </p:nvSpPr>
        <p:spPr>
          <a:xfrm>
            <a:off x="838200" y="365125"/>
            <a:ext cx="10515600" cy="670299"/>
          </a:xfrm>
          <a:solidFill>
            <a:srgbClr val="FF3399"/>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 1. Bản chất của Nhà nước pháp quyền XHCN Việt Nam</a:t>
            </a:r>
            <a:r>
              <a:rPr lang="en-US" sz="3600" dirty="0" smtClean="0">
                <a:solidFill>
                  <a:schemeClr val="bg1"/>
                </a:solidFill>
              </a:rPr>
              <a:t/>
            </a:r>
            <a:br>
              <a:rPr lang="en-US" sz="3600" dirty="0" smtClean="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824077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
                                        <p:tgtEl>
                                          <p:spTgt spid="3">
                                            <p:txEl>
                                              <p:pRg st="3" end="3"/>
                                            </p:txEl>
                                          </p:spTgt>
                                        </p:tgtEl>
                                      </p:cBhvr>
                                    </p:animEffect>
                                    <p:anim calcmode="lin" valueType="num">
                                      <p:cBhvr>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77" y="1618784"/>
            <a:ext cx="4491318" cy="4588622"/>
          </a:xfrm>
        </p:spPr>
        <p:txBody>
          <a:bodyPr>
            <a:normAutofit/>
          </a:bodyPr>
          <a:lstStyle/>
          <a:p>
            <a:pPr indent="457200" algn="just"/>
            <a:r>
              <a:rPr lang="nl-NL" i="1" dirty="0"/>
              <a:t>Tổ chức quyền lực của Nhà nước pháp quyền xã hội chủ nghĩa Việt Nam là thống nhất, có sự phân công và phối hợp giữa các cơ quan Nhà nước trong việc thực hiện các quyền lập pháp, hành pháp và tư pháp</a:t>
            </a:r>
            <a:endParaRPr lang="en-US" dirty="0"/>
          </a:p>
          <a:p>
            <a:pPr algn="just"/>
            <a:endParaRPr lang="en-US" dirty="0"/>
          </a:p>
        </p:txBody>
      </p:sp>
      <p:sp>
        <p:nvSpPr>
          <p:cNvPr id="4" name="Title 3"/>
          <p:cNvSpPr>
            <a:spLocks noGrp="1"/>
          </p:cNvSpPr>
          <p:nvPr>
            <p:ph type="title"/>
          </p:nvPr>
        </p:nvSpPr>
        <p:spPr>
          <a:xfrm>
            <a:off x="838200" y="365125"/>
            <a:ext cx="10515600" cy="670299"/>
          </a:xfrm>
          <a:solidFill>
            <a:srgbClr val="FF3399"/>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 1. Bản chất của Nhà nước pháp quyền XHCN Việt Nam</a:t>
            </a:r>
            <a:r>
              <a:rPr lang="en-US" sz="3600" dirty="0" smtClean="0">
                <a:solidFill>
                  <a:schemeClr val="bg1"/>
                </a:solidFill>
              </a:rPr>
              <a:t/>
            </a:r>
            <a:br>
              <a:rPr lang="en-US" sz="3600" dirty="0" smtClean="0">
                <a:solidFill>
                  <a:schemeClr val="bg1"/>
                </a:solidFill>
              </a:rPr>
            </a:br>
            <a:endParaRPr lang="en-US" sz="3600" dirty="0">
              <a:solidFill>
                <a:schemeClr val="bg1"/>
              </a:solidFill>
            </a:endParaRPr>
          </a:p>
        </p:txBody>
      </p:sp>
      <p:pic>
        <p:nvPicPr>
          <p:cNvPr id="6" name="Picture 5"/>
          <p:cNvPicPr>
            <a:picLocks noChangeAspect="1"/>
          </p:cNvPicPr>
          <p:nvPr/>
        </p:nvPicPr>
        <p:blipFill>
          <a:blip r:embed="rId2"/>
          <a:stretch>
            <a:fillRect/>
          </a:stretch>
        </p:blipFill>
        <p:spPr>
          <a:xfrm>
            <a:off x="5096436" y="1532966"/>
            <a:ext cx="6911788" cy="4760258"/>
          </a:xfrm>
          <a:prstGeom prst="rect">
            <a:avLst/>
          </a:prstGeom>
        </p:spPr>
      </p:pic>
    </p:spTree>
    <p:extLst>
      <p:ext uri="{BB962C8B-B14F-4D97-AF65-F5344CB8AC3E}">
        <p14:creationId xmlns:p14="http://schemas.microsoft.com/office/powerpoint/2010/main" val="48330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3405281"/>
          </a:xfrm>
        </p:spPr>
        <p:txBody>
          <a:bodyPr/>
          <a:lstStyle/>
          <a:p>
            <a:pPr indent="577850" algn="just"/>
            <a:r>
              <a:rPr lang="nl-NL" dirty="0"/>
              <a:t>Sự lãnh đạo của Đảng đối với Nhà nước pháp quyền </a:t>
            </a:r>
            <a:r>
              <a:rPr lang="nl-NL" dirty="0" smtClean="0"/>
              <a:t>XHCN là </a:t>
            </a:r>
            <a:r>
              <a:rPr lang="nl-NL" dirty="0"/>
              <a:t>tất yếu khách quan để giữ vững được bản chất </a:t>
            </a:r>
            <a:r>
              <a:rPr lang="nl-NL" dirty="0" smtClean="0"/>
              <a:t>GCCN, </a:t>
            </a:r>
            <a:r>
              <a:rPr lang="nl-NL" dirty="0"/>
              <a:t>đảm bảo quyền lực thuộc về Nhân dân</a:t>
            </a:r>
            <a:r>
              <a:rPr lang="nl-NL" dirty="0" smtClean="0"/>
              <a:t>.</a:t>
            </a:r>
          </a:p>
          <a:p>
            <a:pPr indent="577850" algn="just"/>
            <a:endParaRPr lang="en-US" dirty="0"/>
          </a:p>
          <a:p>
            <a:pPr indent="577850" algn="just"/>
            <a:r>
              <a:rPr lang="nl-NL" dirty="0"/>
              <a:t>Phát huy vai trò trách nhiệm của Mặt trận tổ quốc, các đoàn thể, các tổ chức xã hội và nhân dân trong việc tham gia xây dựng, kiểm tra giám sát hoạt động và bảo vệ Nhà nước.</a:t>
            </a:r>
            <a:endParaRPr lang="en-US" dirty="0"/>
          </a:p>
          <a:p>
            <a:pPr algn="just"/>
            <a:endParaRPr lang="en-US" dirty="0"/>
          </a:p>
        </p:txBody>
      </p:sp>
      <p:sp>
        <p:nvSpPr>
          <p:cNvPr id="4" name="Title 3"/>
          <p:cNvSpPr>
            <a:spLocks noGrp="1"/>
          </p:cNvSpPr>
          <p:nvPr>
            <p:ph type="title"/>
          </p:nvPr>
        </p:nvSpPr>
        <p:spPr>
          <a:xfrm>
            <a:off x="838200" y="365125"/>
            <a:ext cx="10515600" cy="670299"/>
          </a:xfrm>
          <a:solidFill>
            <a:srgbClr val="FF3399"/>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 1. Bản chất của Nhà nước pháp quyền XHCN Việt Nam</a:t>
            </a:r>
            <a:r>
              <a:rPr lang="en-US" sz="3600" dirty="0" smtClean="0">
                <a:solidFill>
                  <a:schemeClr val="bg1"/>
                </a:solidFill>
              </a:rPr>
              <a:t/>
            </a:r>
            <a:br>
              <a:rPr lang="en-US" sz="3600" dirty="0" smtClean="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3571109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43404"/>
          </a:xfrm>
          <a:solidFill>
            <a:srgbClr val="00B050"/>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1.2</a:t>
            </a:r>
            <a:r>
              <a:rPr lang="nl-NL" sz="3600" b="1" i="1" dirty="0">
                <a:solidFill>
                  <a:schemeClr val="bg1"/>
                </a:solidFill>
              </a:rPr>
              <a:t>. Đặc trưng của Nhà nước pháp quyền </a:t>
            </a:r>
            <a:r>
              <a:rPr lang="nl-NL" sz="3600" b="1" i="1" dirty="0" smtClean="0">
                <a:solidFill>
                  <a:schemeClr val="bg1"/>
                </a:solidFill>
              </a:rPr>
              <a:t>XHCN Việt </a:t>
            </a:r>
            <a:r>
              <a:rPr lang="nl-NL" sz="3600" b="1" i="1" dirty="0">
                <a:solidFill>
                  <a:schemeClr val="bg1"/>
                </a:solidFill>
              </a:rPr>
              <a:t>Nam</a:t>
            </a:r>
            <a:r>
              <a:rPr lang="en-US" sz="3600" dirty="0">
                <a:solidFill>
                  <a:schemeClr val="bg1"/>
                </a:solidFill>
              </a:rPr>
              <a:t/>
            </a:r>
            <a:br>
              <a:rPr lang="en-US" sz="3600" dirty="0">
                <a:solidFill>
                  <a:schemeClr val="bg1"/>
                </a:solidFill>
              </a:rPr>
            </a:br>
            <a:endParaRPr lang="en-US" sz="3600" dirty="0">
              <a:solidFill>
                <a:schemeClr val="bg1"/>
              </a:solidFill>
            </a:endParaRPr>
          </a:p>
        </p:txBody>
      </p:sp>
      <p:sp>
        <p:nvSpPr>
          <p:cNvPr id="3" name="Content Placeholder 2"/>
          <p:cNvSpPr>
            <a:spLocks noGrp="1"/>
          </p:cNvSpPr>
          <p:nvPr>
            <p:ph idx="1"/>
          </p:nvPr>
        </p:nvSpPr>
        <p:spPr>
          <a:xfrm>
            <a:off x="336176" y="1438462"/>
            <a:ext cx="11017624" cy="1307540"/>
          </a:xfrm>
        </p:spPr>
        <p:txBody>
          <a:bodyPr/>
          <a:lstStyle/>
          <a:p>
            <a:pPr indent="806450"/>
            <a:r>
              <a:rPr lang="en-US" b="1" i="1" dirty="0" err="1">
                <a:solidFill>
                  <a:srgbClr val="FF0000"/>
                </a:solidFill>
              </a:rPr>
              <a:t>Thứ</a:t>
            </a:r>
            <a:r>
              <a:rPr lang="en-US" b="1" i="1" dirty="0">
                <a:solidFill>
                  <a:srgbClr val="FF0000"/>
                </a:solidFill>
              </a:rPr>
              <a:t> </a:t>
            </a:r>
            <a:r>
              <a:rPr lang="en-US" b="1" i="1" dirty="0" err="1">
                <a:solidFill>
                  <a:srgbClr val="FF0000"/>
                </a:solidFill>
              </a:rPr>
              <a:t>nhất</a:t>
            </a:r>
            <a:r>
              <a:rPr lang="en-US" b="1" i="1" dirty="0">
                <a:solidFill>
                  <a:srgbClr val="FF0000"/>
                </a:solidFill>
              </a:rPr>
              <a:t>, </a:t>
            </a:r>
            <a:r>
              <a:rPr lang="en-US" i="1" dirty="0" err="1"/>
              <a:t>Nhà</a:t>
            </a:r>
            <a:r>
              <a:rPr lang="en-US" i="1" dirty="0"/>
              <a:t> </a:t>
            </a:r>
            <a:r>
              <a:rPr lang="en-US" i="1" dirty="0" err="1"/>
              <a:t>nước</a:t>
            </a:r>
            <a:r>
              <a:rPr lang="en-US" i="1" dirty="0"/>
              <a:t> </a:t>
            </a:r>
            <a:r>
              <a:rPr lang="en-US" i="1" dirty="0" err="1"/>
              <a:t>pháp</a:t>
            </a:r>
            <a:r>
              <a:rPr lang="en-US" i="1" dirty="0"/>
              <a:t> </a:t>
            </a:r>
            <a:r>
              <a:rPr lang="en-US" i="1" dirty="0" err="1"/>
              <a:t>quyền</a:t>
            </a:r>
            <a:r>
              <a:rPr lang="en-US" i="1" dirty="0"/>
              <a:t> </a:t>
            </a:r>
            <a:r>
              <a:rPr lang="en-US" i="1" dirty="0" err="1"/>
              <a:t>xã</a:t>
            </a:r>
            <a:r>
              <a:rPr lang="en-US" i="1" dirty="0"/>
              <a:t> </a:t>
            </a:r>
            <a:r>
              <a:rPr lang="en-US" i="1" dirty="0" err="1"/>
              <a:t>hội</a:t>
            </a:r>
            <a:r>
              <a:rPr lang="en-US" i="1" dirty="0"/>
              <a:t> </a:t>
            </a:r>
            <a:r>
              <a:rPr lang="en-US" i="1" dirty="0" err="1"/>
              <a:t>chủ</a:t>
            </a:r>
            <a:r>
              <a:rPr lang="en-US" i="1" dirty="0"/>
              <a:t> </a:t>
            </a:r>
            <a:r>
              <a:rPr lang="en-US" i="1" dirty="0" err="1"/>
              <a:t>nghĩa</a:t>
            </a:r>
            <a:r>
              <a:rPr lang="en-US" i="1" dirty="0"/>
              <a:t> </a:t>
            </a:r>
            <a:r>
              <a:rPr lang="en-US" i="1" dirty="0" err="1"/>
              <a:t>Việt</a:t>
            </a:r>
            <a:r>
              <a:rPr lang="en-US" i="1" dirty="0"/>
              <a:t> Nam </a:t>
            </a:r>
            <a:r>
              <a:rPr lang="en-US" i="1" dirty="0" err="1"/>
              <a:t>là</a:t>
            </a:r>
            <a:r>
              <a:rPr lang="en-US" i="1" dirty="0"/>
              <a:t> </a:t>
            </a:r>
            <a:r>
              <a:rPr lang="en-US" i="1" dirty="0" err="1"/>
              <a:t>Nhà</a:t>
            </a:r>
            <a:r>
              <a:rPr lang="en-US" i="1" dirty="0"/>
              <a:t> </a:t>
            </a:r>
            <a:r>
              <a:rPr lang="en-US" i="1" dirty="0" err="1"/>
              <a:t>nước</a:t>
            </a:r>
            <a:r>
              <a:rPr lang="en-US" i="1" dirty="0"/>
              <a:t> </a:t>
            </a:r>
            <a:r>
              <a:rPr lang="en-US" i="1" dirty="0" err="1"/>
              <a:t>của</a:t>
            </a:r>
            <a:r>
              <a:rPr lang="en-US" i="1" dirty="0"/>
              <a:t> </a:t>
            </a:r>
            <a:r>
              <a:rPr lang="en-US" i="1" dirty="0" err="1"/>
              <a:t>Nhân</a:t>
            </a:r>
            <a:r>
              <a:rPr lang="en-US" i="1" dirty="0"/>
              <a:t> </a:t>
            </a:r>
            <a:r>
              <a:rPr lang="en-US" i="1" dirty="0" err="1"/>
              <a:t>dân</a:t>
            </a:r>
            <a:r>
              <a:rPr lang="en-US" i="1" dirty="0"/>
              <a:t>, do </a:t>
            </a:r>
            <a:r>
              <a:rPr lang="en-US" i="1" dirty="0" err="1"/>
              <a:t>Nhân</a:t>
            </a:r>
            <a:r>
              <a:rPr lang="en-US" i="1" dirty="0"/>
              <a:t> </a:t>
            </a:r>
            <a:r>
              <a:rPr lang="en-US" i="1" dirty="0" err="1"/>
              <a:t>dân</a:t>
            </a:r>
            <a:r>
              <a:rPr lang="en-US" i="1" dirty="0"/>
              <a:t>, </a:t>
            </a:r>
            <a:r>
              <a:rPr lang="en-US" i="1" dirty="0" err="1"/>
              <a:t>vì</a:t>
            </a:r>
            <a:r>
              <a:rPr lang="en-US" i="1" dirty="0"/>
              <a:t> </a:t>
            </a:r>
            <a:r>
              <a:rPr lang="en-US" i="1" dirty="0" err="1"/>
              <a:t>Nhân</a:t>
            </a:r>
            <a:r>
              <a:rPr lang="en-US" i="1" dirty="0"/>
              <a:t> </a:t>
            </a:r>
            <a:r>
              <a:rPr lang="en-US" i="1" dirty="0" err="1"/>
              <a:t>dân</a:t>
            </a:r>
            <a:r>
              <a:rPr lang="en-US" i="1" dirty="0"/>
              <a:t>, </a:t>
            </a:r>
            <a:r>
              <a:rPr lang="en-US" i="1" dirty="0" err="1"/>
              <a:t>thể</a:t>
            </a:r>
            <a:r>
              <a:rPr lang="en-US" i="1" dirty="0"/>
              <a:t> </a:t>
            </a:r>
            <a:r>
              <a:rPr lang="en-US" i="1" dirty="0" err="1"/>
              <a:t>hiện</a:t>
            </a:r>
            <a:r>
              <a:rPr lang="en-US" i="1" dirty="0"/>
              <a:t> </a:t>
            </a:r>
            <a:r>
              <a:rPr lang="en-US" i="1" dirty="0" err="1"/>
              <a:t>quyền</a:t>
            </a:r>
            <a:r>
              <a:rPr lang="en-US" i="1" dirty="0"/>
              <a:t> </a:t>
            </a:r>
            <a:r>
              <a:rPr lang="en-US" i="1" dirty="0" err="1"/>
              <a:t>làm</a:t>
            </a:r>
            <a:r>
              <a:rPr lang="en-US" i="1" dirty="0"/>
              <a:t> </a:t>
            </a:r>
            <a:r>
              <a:rPr lang="en-US" i="1" dirty="0" err="1"/>
              <a:t>chủ</a:t>
            </a:r>
            <a:r>
              <a:rPr lang="en-US" i="1" dirty="0"/>
              <a:t> </a:t>
            </a:r>
            <a:r>
              <a:rPr lang="en-US" i="1" dirty="0" err="1"/>
              <a:t>của</a:t>
            </a:r>
            <a:r>
              <a:rPr lang="en-US" i="1" dirty="0"/>
              <a:t> </a:t>
            </a:r>
            <a:r>
              <a:rPr lang="en-US" i="1" dirty="0" err="1"/>
              <a:t>Nhân</a:t>
            </a:r>
            <a:r>
              <a:rPr lang="en-US" i="1" dirty="0"/>
              <a:t> </a:t>
            </a:r>
            <a:r>
              <a:rPr lang="en-US" i="1" dirty="0" err="1"/>
              <a:t>dân</a:t>
            </a:r>
            <a:endParaRPr lang="en-US" dirty="0"/>
          </a:p>
          <a:p>
            <a:endParaRPr lang="en-US" dirty="0"/>
          </a:p>
        </p:txBody>
      </p:sp>
      <p:pic>
        <p:nvPicPr>
          <p:cNvPr id="4" name="Picture 3"/>
          <p:cNvPicPr>
            <a:picLocks noChangeAspect="1"/>
          </p:cNvPicPr>
          <p:nvPr/>
        </p:nvPicPr>
        <p:blipFill>
          <a:blip r:embed="rId2"/>
          <a:stretch>
            <a:fillRect/>
          </a:stretch>
        </p:blipFill>
        <p:spPr>
          <a:xfrm>
            <a:off x="3348318" y="2517403"/>
            <a:ext cx="7159998" cy="4324350"/>
          </a:xfrm>
          <a:prstGeom prst="rect">
            <a:avLst/>
          </a:prstGeom>
        </p:spPr>
      </p:pic>
    </p:spTree>
    <p:extLst>
      <p:ext uri="{BB962C8B-B14F-4D97-AF65-F5344CB8AC3E}">
        <p14:creationId xmlns:p14="http://schemas.microsoft.com/office/powerpoint/2010/main" val="3021807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Vertical)">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b="1" i="1" dirty="0" err="1">
                <a:solidFill>
                  <a:srgbClr val="FF0000"/>
                </a:solidFill>
              </a:rPr>
              <a:t>Thứ</a:t>
            </a:r>
            <a:r>
              <a:rPr lang="en-US" b="1" i="1" dirty="0">
                <a:solidFill>
                  <a:srgbClr val="FF0000"/>
                </a:solidFill>
              </a:rPr>
              <a:t> </a:t>
            </a:r>
            <a:r>
              <a:rPr lang="en-US" b="1" i="1" dirty="0" err="1">
                <a:solidFill>
                  <a:srgbClr val="FF0000"/>
                </a:solidFill>
              </a:rPr>
              <a:t>hai</a:t>
            </a:r>
            <a:r>
              <a:rPr lang="en-US" b="1" i="1" dirty="0">
                <a:solidFill>
                  <a:srgbClr val="FF0000"/>
                </a:solidFill>
              </a:rPr>
              <a:t>, </a:t>
            </a:r>
            <a:r>
              <a:rPr lang="en-US" i="1" dirty="0" err="1"/>
              <a:t>Nhà</a:t>
            </a:r>
            <a:r>
              <a:rPr lang="en-US" i="1" dirty="0"/>
              <a:t> </a:t>
            </a:r>
            <a:r>
              <a:rPr lang="en-US" i="1" dirty="0" err="1"/>
              <a:t>nước</a:t>
            </a:r>
            <a:r>
              <a:rPr lang="en-US" i="1" dirty="0"/>
              <a:t> </a:t>
            </a:r>
            <a:r>
              <a:rPr lang="en-US" i="1" dirty="0" err="1"/>
              <a:t>pháp</a:t>
            </a:r>
            <a:r>
              <a:rPr lang="en-US" i="1" dirty="0"/>
              <a:t> </a:t>
            </a:r>
            <a:r>
              <a:rPr lang="en-US" i="1" dirty="0" err="1"/>
              <a:t>quyền</a:t>
            </a:r>
            <a:r>
              <a:rPr lang="en-US" i="1" dirty="0"/>
              <a:t> </a:t>
            </a:r>
            <a:r>
              <a:rPr lang="en-US" i="1" dirty="0" err="1"/>
              <a:t>xã</a:t>
            </a:r>
            <a:r>
              <a:rPr lang="en-US" i="1" dirty="0"/>
              <a:t> </a:t>
            </a:r>
            <a:r>
              <a:rPr lang="en-US" i="1" dirty="0" err="1"/>
              <a:t>hội</a:t>
            </a:r>
            <a:r>
              <a:rPr lang="en-US" i="1" dirty="0"/>
              <a:t> </a:t>
            </a:r>
            <a:r>
              <a:rPr lang="en-US" i="1" dirty="0" err="1"/>
              <a:t>chủ</a:t>
            </a:r>
            <a:r>
              <a:rPr lang="en-US" i="1" dirty="0"/>
              <a:t> </a:t>
            </a:r>
            <a:r>
              <a:rPr lang="en-US" i="1" dirty="0" err="1"/>
              <a:t>nghĩa</a:t>
            </a:r>
            <a:r>
              <a:rPr lang="en-US" i="1" dirty="0"/>
              <a:t> </a:t>
            </a:r>
            <a:r>
              <a:rPr lang="en-US" i="1" dirty="0" err="1"/>
              <a:t>Việt</a:t>
            </a:r>
            <a:r>
              <a:rPr lang="en-US" i="1" dirty="0"/>
              <a:t> Nam </a:t>
            </a:r>
            <a:r>
              <a:rPr lang="en-US" i="1" dirty="0" err="1"/>
              <a:t>tổ</a:t>
            </a:r>
            <a:r>
              <a:rPr lang="en-US" i="1" dirty="0"/>
              <a:t> </a:t>
            </a:r>
            <a:r>
              <a:rPr lang="en-US" i="1" dirty="0" err="1"/>
              <a:t>chức</a:t>
            </a:r>
            <a:r>
              <a:rPr lang="en-US" i="1" dirty="0"/>
              <a:t> </a:t>
            </a:r>
            <a:r>
              <a:rPr lang="en-US" i="1" dirty="0" err="1"/>
              <a:t>và</a:t>
            </a:r>
            <a:r>
              <a:rPr lang="en-US" i="1" dirty="0"/>
              <a:t> </a:t>
            </a:r>
            <a:r>
              <a:rPr lang="en-US" i="1" dirty="0" err="1"/>
              <a:t>hoạt</a:t>
            </a:r>
            <a:r>
              <a:rPr lang="en-US" i="1" dirty="0"/>
              <a:t> </a:t>
            </a:r>
            <a:r>
              <a:rPr lang="en-US" i="1" dirty="0" err="1"/>
              <a:t>động</a:t>
            </a:r>
            <a:r>
              <a:rPr lang="en-US" i="1" dirty="0"/>
              <a:t> </a:t>
            </a:r>
            <a:r>
              <a:rPr lang="en-US" i="1" dirty="0" err="1"/>
              <a:t>trên</a:t>
            </a:r>
            <a:r>
              <a:rPr lang="en-US" i="1" dirty="0"/>
              <a:t> </a:t>
            </a:r>
            <a:r>
              <a:rPr lang="en-US" i="1" dirty="0" err="1"/>
              <a:t>cơ</a:t>
            </a:r>
            <a:r>
              <a:rPr lang="en-US" i="1" dirty="0"/>
              <a:t> </a:t>
            </a:r>
            <a:r>
              <a:rPr lang="en-US" i="1" dirty="0" err="1"/>
              <a:t>sở</a:t>
            </a:r>
            <a:r>
              <a:rPr lang="en-US" i="1" dirty="0"/>
              <a:t> </a:t>
            </a:r>
            <a:r>
              <a:rPr lang="en-US" i="1" dirty="0" err="1"/>
              <a:t>Hiến</a:t>
            </a:r>
            <a:r>
              <a:rPr lang="en-US" i="1" dirty="0"/>
              <a:t> </a:t>
            </a:r>
            <a:r>
              <a:rPr lang="en-US" i="1" dirty="0" err="1"/>
              <a:t>pháp</a:t>
            </a:r>
            <a:r>
              <a:rPr lang="en-US" i="1" dirty="0"/>
              <a:t>, </a:t>
            </a:r>
            <a:r>
              <a:rPr lang="en-US" i="1" dirty="0" err="1"/>
              <a:t>tôn</a:t>
            </a:r>
            <a:r>
              <a:rPr lang="en-US" i="1" dirty="0"/>
              <a:t> </a:t>
            </a:r>
            <a:r>
              <a:rPr lang="en-US" i="1" dirty="0" err="1"/>
              <a:t>trọng</a:t>
            </a:r>
            <a:r>
              <a:rPr lang="en-US" i="1" dirty="0"/>
              <a:t> </a:t>
            </a:r>
            <a:r>
              <a:rPr lang="en-US" i="1" dirty="0" err="1"/>
              <a:t>và</a:t>
            </a:r>
            <a:r>
              <a:rPr lang="en-US" i="1" dirty="0"/>
              <a:t> </a:t>
            </a:r>
            <a:r>
              <a:rPr lang="en-US" i="1" dirty="0" err="1"/>
              <a:t>bảo</a:t>
            </a:r>
            <a:r>
              <a:rPr lang="en-US" i="1" dirty="0"/>
              <a:t> </a:t>
            </a:r>
            <a:r>
              <a:rPr lang="en-US" i="1" dirty="0" err="1"/>
              <a:t>vệ</a:t>
            </a:r>
            <a:r>
              <a:rPr lang="en-US" i="1" dirty="0"/>
              <a:t> </a:t>
            </a:r>
            <a:r>
              <a:rPr lang="en-US" i="1" dirty="0" err="1"/>
              <a:t>Hiến</a:t>
            </a:r>
            <a:r>
              <a:rPr lang="en-US" i="1" dirty="0"/>
              <a:t> </a:t>
            </a:r>
            <a:r>
              <a:rPr lang="en-US" i="1" dirty="0" err="1"/>
              <a:t>pháp</a:t>
            </a:r>
            <a:endParaRPr lang="en-US" dirty="0"/>
          </a:p>
          <a:p>
            <a:pPr marL="0" indent="0" algn="just">
              <a:buNone/>
            </a:pPr>
            <a:r>
              <a:rPr lang="en-US" dirty="0" smtClean="0"/>
              <a:t>	</a:t>
            </a:r>
          </a:p>
          <a:p>
            <a:pPr marL="0" indent="0" algn="just">
              <a:buNone/>
            </a:pPr>
            <a:r>
              <a:rPr lang="en-US" dirty="0"/>
              <a:t>	</a:t>
            </a:r>
            <a:r>
              <a:rPr lang="en-US" dirty="0" err="1" smtClean="0"/>
              <a:t>Hiến</a:t>
            </a:r>
            <a:r>
              <a:rPr lang="en-US" dirty="0" smtClean="0"/>
              <a:t> </a:t>
            </a:r>
            <a:r>
              <a:rPr lang="en-US" dirty="0" err="1"/>
              <a:t>pháp</a:t>
            </a:r>
            <a:r>
              <a:rPr lang="en-US" dirty="0"/>
              <a:t> </a:t>
            </a:r>
            <a:r>
              <a:rPr lang="en-US" dirty="0" err="1"/>
              <a:t>được</a:t>
            </a:r>
            <a:r>
              <a:rPr lang="en-US" dirty="0"/>
              <a:t> </a:t>
            </a:r>
            <a:r>
              <a:rPr lang="en-US" dirty="0" err="1"/>
              <a:t>coi</a:t>
            </a:r>
            <a:r>
              <a:rPr lang="en-US" dirty="0"/>
              <a:t> </a:t>
            </a:r>
            <a:r>
              <a:rPr lang="en-US" dirty="0" err="1"/>
              <a:t>là</a:t>
            </a:r>
            <a:r>
              <a:rPr lang="en-US" dirty="0"/>
              <a:t> </a:t>
            </a:r>
            <a:r>
              <a:rPr lang="en-US" dirty="0" err="1"/>
              <a:t>Đạo</a:t>
            </a:r>
            <a:r>
              <a:rPr lang="en-US" dirty="0"/>
              <a:t> </a:t>
            </a:r>
            <a:r>
              <a:rPr lang="en-US" dirty="0" err="1"/>
              <a:t>luật</a:t>
            </a:r>
            <a:r>
              <a:rPr lang="en-US" dirty="0"/>
              <a:t> </a:t>
            </a:r>
            <a:r>
              <a:rPr lang="en-US" dirty="0" err="1"/>
              <a:t>cơ</a:t>
            </a:r>
            <a:r>
              <a:rPr lang="en-US" dirty="0"/>
              <a:t> </a:t>
            </a:r>
            <a:r>
              <a:rPr lang="en-US" dirty="0" err="1"/>
              <a:t>bản</a:t>
            </a:r>
            <a:r>
              <a:rPr lang="en-US" dirty="0"/>
              <a:t> </a:t>
            </a:r>
            <a:r>
              <a:rPr lang="en-US" dirty="0" err="1"/>
              <a:t>của</a:t>
            </a:r>
            <a:r>
              <a:rPr lang="en-US" dirty="0"/>
              <a:t> </a:t>
            </a:r>
            <a:r>
              <a:rPr lang="en-US" dirty="0" err="1"/>
              <a:t>Nhà</a:t>
            </a:r>
            <a:r>
              <a:rPr lang="en-US" dirty="0"/>
              <a:t> </a:t>
            </a:r>
            <a:r>
              <a:rPr lang="en-US" dirty="0" err="1"/>
              <a:t>nước</a:t>
            </a:r>
            <a:r>
              <a:rPr lang="en-US" dirty="0"/>
              <a:t>, </a:t>
            </a:r>
            <a:r>
              <a:rPr lang="en-US" dirty="0" err="1"/>
              <a:t>có</a:t>
            </a:r>
            <a:r>
              <a:rPr lang="en-US" dirty="0"/>
              <a:t> </a:t>
            </a:r>
            <a:r>
              <a:rPr lang="en-US" dirty="0" err="1"/>
              <a:t>hiệu</a:t>
            </a:r>
            <a:r>
              <a:rPr lang="en-US" dirty="0"/>
              <a:t> </a:t>
            </a:r>
            <a:r>
              <a:rPr lang="en-US" dirty="0" err="1"/>
              <a:t>lực</a:t>
            </a:r>
            <a:r>
              <a:rPr lang="en-US" dirty="0"/>
              <a:t> </a:t>
            </a:r>
            <a:r>
              <a:rPr lang="en-US" dirty="0" err="1"/>
              <a:t>pháp</a:t>
            </a:r>
            <a:r>
              <a:rPr lang="en-US" dirty="0"/>
              <a:t> </a:t>
            </a:r>
            <a:r>
              <a:rPr lang="en-US" dirty="0" err="1"/>
              <a:t>lý</a:t>
            </a:r>
            <a:r>
              <a:rPr lang="en-US" dirty="0"/>
              <a:t> </a:t>
            </a:r>
            <a:r>
              <a:rPr lang="en-US" dirty="0" err="1"/>
              <a:t>cao</a:t>
            </a:r>
            <a:r>
              <a:rPr lang="en-US" dirty="0"/>
              <a:t> </a:t>
            </a:r>
            <a:r>
              <a:rPr lang="en-US" dirty="0" err="1"/>
              <a:t>nhất</a:t>
            </a:r>
            <a:r>
              <a:rPr lang="en-US" dirty="0"/>
              <a:t>, </a:t>
            </a:r>
            <a:r>
              <a:rPr lang="en-US" dirty="0" err="1"/>
              <a:t>quy</a:t>
            </a:r>
            <a:r>
              <a:rPr lang="en-US" dirty="0"/>
              <a:t> </a:t>
            </a:r>
            <a:r>
              <a:rPr lang="en-US" dirty="0" err="1"/>
              <a:t>định</a:t>
            </a:r>
            <a:r>
              <a:rPr lang="en-US" dirty="0"/>
              <a:t> </a:t>
            </a:r>
            <a:r>
              <a:rPr lang="en-US" dirty="0" err="1"/>
              <a:t>chế</a:t>
            </a:r>
            <a:r>
              <a:rPr lang="en-US" dirty="0"/>
              <a:t> </a:t>
            </a:r>
            <a:r>
              <a:rPr lang="en-US" dirty="0" err="1"/>
              <a:t>độ</a:t>
            </a:r>
            <a:r>
              <a:rPr lang="en-US" dirty="0"/>
              <a:t> </a:t>
            </a:r>
            <a:r>
              <a:rPr lang="en-US" dirty="0" err="1"/>
              <a:t>chính</a:t>
            </a:r>
            <a:r>
              <a:rPr lang="en-US" dirty="0"/>
              <a:t> </a:t>
            </a:r>
            <a:r>
              <a:rPr lang="en-US" dirty="0" err="1"/>
              <a:t>trị</a:t>
            </a:r>
            <a:r>
              <a:rPr lang="en-US" dirty="0"/>
              <a:t>, </a:t>
            </a:r>
            <a:r>
              <a:rPr lang="en-US" dirty="0" err="1"/>
              <a:t>kinh</a:t>
            </a:r>
            <a:r>
              <a:rPr lang="en-US" dirty="0"/>
              <a:t> </a:t>
            </a:r>
            <a:r>
              <a:rPr lang="en-US" dirty="0" err="1"/>
              <a:t>tế</a:t>
            </a:r>
            <a:r>
              <a:rPr lang="en-US" dirty="0"/>
              <a:t>, </a:t>
            </a:r>
            <a:r>
              <a:rPr lang="en-US" dirty="0" err="1"/>
              <a:t>văn</a:t>
            </a:r>
            <a:r>
              <a:rPr lang="en-US" dirty="0"/>
              <a:t> </a:t>
            </a:r>
            <a:r>
              <a:rPr lang="en-US" dirty="0" err="1"/>
              <a:t>hoá</a:t>
            </a:r>
            <a:r>
              <a:rPr lang="en-US" dirty="0"/>
              <a:t>, </a:t>
            </a:r>
            <a:r>
              <a:rPr lang="en-US" dirty="0" err="1"/>
              <a:t>xã</a:t>
            </a:r>
            <a:r>
              <a:rPr lang="en-US" dirty="0"/>
              <a:t> </a:t>
            </a:r>
            <a:r>
              <a:rPr lang="en-US" dirty="0" err="1"/>
              <a:t>hội</a:t>
            </a:r>
            <a:r>
              <a:rPr lang="en-US" dirty="0"/>
              <a:t>, </a:t>
            </a:r>
            <a:r>
              <a:rPr lang="en-US" dirty="0" err="1"/>
              <a:t>quốc</a:t>
            </a:r>
            <a:r>
              <a:rPr lang="en-US" dirty="0"/>
              <a:t> </a:t>
            </a:r>
            <a:r>
              <a:rPr lang="en-US" dirty="0" err="1"/>
              <a:t>phòng</a:t>
            </a:r>
            <a:r>
              <a:rPr lang="en-US" dirty="0"/>
              <a:t>, an </a:t>
            </a:r>
            <a:r>
              <a:rPr lang="en-US" dirty="0" err="1"/>
              <a:t>ninh</a:t>
            </a:r>
            <a:r>
              <a:rPr lang="en-US" dirty="0"/>
              <a:t>, </a:t>
            </a:r>
            <a:r>
              <a:rPr lang="en-US" dirty="0" err="1"/>
              <a:t>quyền</a:t>
            </a:r>
            <a:r>
              <a:rPr lang="en-US" dirty="0"/>
              <a:t> </a:t>
            </a:r>
            <a:r>
              <a:rPr lang="en-US" dirty="0" err="1"/>
              <a:t>và</a:t>
            </a:r>
            <a:r>
              <a:rPr lang="en-US" dirty="0"/>
              <a:t> </a:t>
            </a:r>
            <a:r>
              <a:rPr lang="en-US" dirty="0" err="1"/>
              <a:t>nghĩa</a:t>
            </a:r>
            <a:r>
              <a:rPr lang="en-US" dirty="0"/>
              <a:t> </a:t>
            </a:r>
            <a:r>
              <a:rPr lang="en-US" dirty="0" err="1"/>
              <a:t>vụ</a:t>
            </a:r>
            <a:r>
              <a:rPr lang="en-US" dirty="0"/>
              <a:t> </a:t>
            </a:r>
            <a:r>
              <a:rPr lang="en-US" dirty="0" err="1"/>
              <a:t>cơ</a:t>
            </a:r>
            <a:r>
              <a:rPr lang="en-US" dirty="0"/>
              <a:t> </a:t>
            </a:r>
            <a:r>
              <a:rPr lang="en-US" dirty="0" err="1"/>
              <a:t>bản</a:t>
            </a:r>
            <a:r>
              <a:rPr lang="en-US" dirty="0"/>
              <a:t> </a:t>
            </a:r>
            <a:r>
              <a:rPr lang="en-US" dirty="0" err="1"/>
              <a:t>của</a:t>
            </a:r>
            <a:r>
              <a:rPr lang="en-US" dirty="0"/>
              <a:t> </a:t>
            </a:r>
            <a:r>
              <a:rPr lang="en-US" dirty="0" err="1"/>
              <a:t>công</a:t>
            </a:r>
            <a:r>
              <a:rPr lang="en-US" dirty="0"/>
              <a:t> </a:t>
            </a:r>
            <a:r>
              <a:rPr lang="en-US" dirty="0" err="1"/>
              <a:t>dân</a:t>
            </a:r>
            <a:r>
              <a:rPr lang="en-US" dirty="0"/>
              <a:t>, </a:t>
            </a:r>
            <a:r>
              <a:rPr lang="en-US" dirty="0" err="1"/>
              <a:t>cơ</a:t>
            </a:r>
            <a:r>
              <a:rPr lang="en-US" dirty="0"/>
              <a:t> </a:t>
            </a:r>
            <a:r>
              <a:rPr lang="en-US" dirty="0" err="1"/>
              <a:t>cấu</a:t>
            </a:r>
            <a:r>
              <a:rPr lang="en-US" dirty="0"/>
              <a:t>, </a:t>
            </a:r>
            <a:r>
              <a:rPr lang="en-US" dirty="0" err="1"/>
              <a:t>nguyên</a:t>
            </a:r>
            <a:r>
              <a:rPr lang="en-US" dirty="0"/>
              <a:t> </a:t>
            </a:r>
            <a:r>
              <a:rPr lang="en-US" dirty="0" err="1"/>
              <a:t>tắc</a:t>
            </a:r>
            <a:r>
              <a:rPr lang="en-US" dirty="0"/>
              <a:t> </a:t>
            </a:r>
            <a:r>
              <a:rPr lang="en-US" dirty="0" err="1"/>
              <a:t>tổ</a:t>
            </a:r>
            <a:r>
              <a:rPr lang="en-US" dirty="0"/>
              <a:t> </a:t>
            </a:r>
            <a:r>
              <a:rPr lang="en-US" dirty="0" err="1"/>
              <a:t>chức</a:t>
            </a:r>
            <a:r>
              <a:rPr lang="en-US" dirty="0"/>
              <a:t> </a:t>
            </a:r>
            <a:r>
              <a:rPr lang="en-US" dirty="0" err="1"/>
              <a:t>và</a:t>
            </a:r>
            <a:r>
              <a:rPr lang="en-US" dirty="0"/>
              <a:t> </a:t>
            </a:r>
            <a:r>
              <a:rPr lang="en-US" dirty="0" err="1"/>
              <a:t>hoạt</a:t>
            </a:r>
            <a:r>
              <a:rPr lang="en-US" dirty="0"/>
              <a:t> </a:t>
            </a:r>
            <a:r>
              <a:rPr lang="en-US" dirty="0" err="1"/>
              <a:t>động</a:t>
            </a:r>
            <a:r>
              <a:rPr lang="en-US" dirty="0"/>
              <a:t> </a:t>
            </a:r>
            <a:r>
              <a:rPr lang="en-US" dirty="0" err="1"/>
              <a:t>của</a:t>
            </a:r>
            <a:r>
              <a:rPr lang="en-US" dirty="0"/>
              <a:t> </a:t>
            </a:r>
            <a:r>
              <a:rPr lang="en-US" dirty="0" err="1"/>
              <a:t>các</a:t>
            </a:r>
            <a:r>
              <a:rPr lang="en-US" dirty="0"/>
              <a:t> </a:t>
            </a:r>
            <a:r>
              <a:rPr lang="en-US" dirty="0" err="1"/>
              <a:t>cơ</a:t>
            </a:r>
            <a:r>
              <a:rPr lang="en-US" dirty="0"/>
              <a:t> </a:t>
            </a:r>
            <a:r>
              <a:rPr lang="en-US" dirty="0" err="1"/>
              <a:t>quan</a:t>
            </a:r>
            <a:r>
              <a:rPr lang="en-US" dirty="0"/>
              <a:t> </a:t>
            </a:r>
            <a:r>
              <a:rPr lang="en-US" dirty="0" err="1"/>
              <a:t>nhà</a:t>
            </a:r>
            <a:r>
              <a:rPr lang="en-US" dirty="0"/>
              <a:t> </a:t>
            </a:r>
            <a:r>
              <a:rPr lang="en-US" dirty="0" err="1"/>
              <a:t>nước</a:t>
            </a:r>
            <a:endParaRPr lang="en-US" dirty="0"/>
          </a:p>
        </p:txBody>
      </p:sp>
      <p:sp>
        <p:nvSpPr>
          <p:cNvPr id="4" name="Title 1"/>
          <p:cNvSpPr>
            <a:spLocks noGrp="1"/>
          </p:cNvSpPr>
          <p:nvPr>
            <p:ph type="title"/>
          </p:nvPr>
        </p:nvSpPr>
        <p:spPr>
          <a:xfrm>
            <a:off x="838200" y="365126"/>
            <a:ext cx="10515600" cy="643404"/>
          </a:xfrm>
          <a:solidFill>
            <a:srgbClr val="00B050"/>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1.2</a:t>
            </a:r>
            <a:r>
              <a:rPr lang="nl-NL" sz="3600" b="1" i="1" dirty="0">
                <a:solidFill>
                  <a:schemeClr val="bg1"/>
                </a:solidFill>
              </a:rPr>
              <a:t>. Đặc trưng của Nhà nước pháp quyền </a:t>
            </a:r>
            <a:r>
              <a:rPr lang="nl-NL" sz="3600" b="1" i="1" dirty="0" smtClean="0">
                <a:solidFill>
                  <a:schemeClr val="bg1"/>
                </a:solidFill>
              </a:rPr>
              <a:t>XHCN Việt </a:t>
            </a:r>
            <a:r>
              <a:rPr lang="nl-NL" sz="3600" b="1" i="1" dirty="0">
                <a:solidFill>
                  <a:schemeClr val="bg1"/>
                </a:solidFill>
              </a:rPr>
              <a:t>Nam</a:t>
            </a:r>
            <a:r>
              <a:rPr lang="en-US" sz="3600" dirty="0">
                <a:solidFill>
                  <a:schemeClr val="bg1"/>
                </a:solidFill>
              </a:rPr>
              <a:t/>
            </a:r>
            <a:br>
              <a:rPr lang="en-US" sz="3600" dirty="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412047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91718" y="1825625"/>
            <a:ext cx="3662082" cy="4351338"/>
          </a:xfrm>
        </p:spPr>
        <p:txBody>
          <a:bodyPr/>
          <a:lstStyle/>
          <a:p>
            <a:pPr algn="just"/>
            <a:r>
              <a:rPr lang="en-US" b="1" i="1" dirty="0" err="1">
                <a:solidFill>
                  <a:srgbClr val="FF0000"/>
                </a:solidFill>
              </a:rPr>
              <a:t>Thứ</a:t>
            </a:r>
            <a:r>
              <a:rPr lang="en-US" b="1" i="1" dirty="0">
                <a:solidFill>
                  <a:srgbClr val="FF0000"/>
                </a:solidFill>
              </a:rPr>
              <a:t> </a:t>
            </a:r>
            <a:r>
              <a:rPr lang="en-US" b="1" i="1" dirty="0" err="1">
                <a:solidFill>
                  <a:srgbClr val="FF0000"/>
                </a:solidFill>
              </a:rPr>
              <a:t>ba</a:t>
            </a:r>
            <a:r>
              <a:rPr lang="en-US" b="1" i="1" dirty="0">
                <a:solidFill>
                  <a:srgbClr val="FF0000"/>
                </a:solidFill>
              </a:rPr>
              <a:t>, </a:t>
            </a:r>
            <a:r>
              <a:rPr lang="en-US" i="1" dirty="0" err="1"/>
              <a:t>Nhà</a:t>
            </a:r>
            <a:r>
              <a:rPr lang="en-US" i="1" dirty="0"/>
              <a:t> </a:t>
            </a:r>
            <a:r>
              <a:rPr lang="en-US" i="1" dirty="0" err="1"/>
              <a:t>nước</a:t>
            </a:r>
            <a:r>
              <a:rPr lang="en-US" i="1" dirty="0"/>
              <a:t> </a:t>
            </a:r>
            <a:r>
              <a:rPr lang="en-US" i="1" dirty="0" err="1"/>
              <a:t>pháp</a:t>
            </a:r>
            <a:r>
              <a:rPr lang="en-US" i="1" dirty="0"/>
              <a:t> </a:t>
            </a:r>
            <a:r>
              <a:rPr lang="en-US" i="1" dirty="0" err="1"/>
              <a:t>quyền</a:t>
            </a:r>
            <a:r>
              <a:rPr lang="en-US" i="1" dirty="0"/>
              <a:t> </a:t>
            </a:r>
            <a:r>
              <a:rPr lang="en-US" i="1" dirty="0" err="1"/>
              <a:t>Việt</a:t>
            </a:r>
            <a:r>
              <a:rPr lang="en-US" i="1" dirty="0"/>
              <a:t> Nam </a:t>
            </a:r>
            <a:r>
              <a:rPr lang="en-US" i="1" dirty="0" err="1"/>
              <a:t>quản</a:t>
            </a:r>
            <a:r>
              <a:rPr lang="en-US" i="1" dirty="0"/>
              <a:t> </a:t>
            </a:r>
            <a:r>
              <a:rPr lang="en-US" i="1" dirty="0" err="1"/>
              <a:t>lý</a:t>
            </a:r>
            <a:r>
              <a:rPr lang="en-US" i="1" dirty="0"/>
              <a:t> </a:t>
            </a:r>
            <a:r>
              <a:rPr lang="en-US" i="1" dirty="0" err="1"/>
              <a:t>xã</a:t>
            </a:r>
            <a:r>
              <a:rPr lang="en-US" i="1" dirty="0"/>
              <a:t> </a:t>
            </a:r>
            <a:r>
              <a:rPr lang="en-US" i="1" dirty="0" err="1"/>
              <a:t>hội</a:t>
            </a:r>
            <a:r>
              <a:rPr lang="en-US" i="1" dirty="0"/>
              <a:t> </a:t>
            </a:r>
            <a:r>
              <a:rPr lang="en-US" i="1" dirty="0" err="1"/>
              <a:t>bằng</a:t>
            </a:r>
            <a:r>
              <a:rPr lang="en-US" i="1" dirty="0"/>
              <a:t> </a:t>
            </a:r>
            <a:r>
              <a:rPr lang="en-US" i="1" dirty="0" err="1"/>
              <a:t>pháp</a:t>
            </a:r>
            <a:r>
              <a:rPr lang="en-US" i="1" dirty="0"/>
              <a:t> </a:t>
            </a:r>
            <a:r>
              <a:rPr lang="en-US" i="1" dirty="0" err="1"/>
              <a:t>luật</a:t>
            </a:r>
            <a:r>
              <a:rPr lang="en-US" i="1" dirty="0"/>
              <a:t>, </a:t>
            </a:r>
            <a:r>
              <a:rPr lang="en-US" i="1" dirty="0" err="1"/>
              <a:t>bảo</a:t>
            </a:r>
            <a:r>
              <a:rPr lang="en-US" i="1" dirty="0"/>
              <a:t> </a:t>
            </a:r>
            <a:r>
              <a:rPr lang="en-US" i="1" dirty="0" err="1"/>
              <a:t>đảm</a:t>
            </a:r>
            <a:r>
              <a:rPr lang="en-US" i="1" dirty="0"/>
              <a:t> </a:t>
            </a:r>
            <a:r>
              <a:rPr lang="en-US" i="1" dirty="0" err="1"/>
              <a:t>vị</a:t>
            </a:r>
            <a:r>
              <a:rPr lang="en-US" i="1" dirty="0"/>
              <a:t> </a:t>
            </a:r>
            <a:r>
              <a:rPr lang="en-US" i="1" dirty="0" err="1"/>
              <a:t>trí</a:t>
            </a:r>
            <a:r>
              <a:rPr lang="en-US" i="1" dirty="0"/>
              <a:t> </a:t>
            </a:r>
            <a:r>
              <a:rPr lang="en-US" i="1" dirty="0" err="1"/>
              <a:t>tối</a:t>
            </a:r>
            <a:r>
              <a:rPr lang="en-US" i="1" dirty="0"/>
              <a:t> </a:t>
            </a:r>
            <a:r>
              <a:rPr lang="en-US" i="1" dirty="0" err="1"/>
              <a:t>thượng</a:t>
            </a:r>
            <a:r>
              <a:rPr lang="en-US" i="1" dirty="0"/>
              <a:t> </a:t>
            </a:r>
            <a:r>
              <a:rPr lang="en-US" i="1" dirty="0" err="1"/>
              <a:t>của</a:t>
            </a:r>
            <a:r>
              <a:rPr lang="en-US" i="1" dirty="0"/>
              <a:t> </a:t>
            </a:r>
            <a:r>
              <a:rPr lang="en-US" i="1" dirty="0" err="1"/>
              <a:t>pháp</a:t>
            </a:r>
            <a:r>
              <a:rPr lang="en-US" i="1" dirty="0"/>
              <a:t> </a:t>
            </a:r>
            <a:r>
              <a:rPr lang="en-US" i="1" dirty="0" err="1"/>
              <a:t>luật</a:t>
            </a:r>
            <a:r>
              <a:rPr lang="en-US" i="1" dirty="0"/>
              <a:t> </a:t>
            </a:r>
            <a:r>
              <a:rPr lang="en-US" i="1" dirty="0" err="1"/>
              <a:t>trong</a:t>
            </a:r>
            <a:r>
              <a:rPr lang="en-US" i="1" dirty="0"/>
              <a:t> </a:t>
            </a:r>
            <a:r>
              <a:rPr lang="en-US" i="1" dirty="0" err="1"/>
              <a:t>đời</a:t>
            </a:r>
            <a:r>
              <a:rPr lang="en-US" i="1" dirty="0"/>
              <a:t> </a:t>
            </a:r>
            <a:r>
              <a:rPr lang="en-US" i="1" dirty="0" err="1"/>
              <a:t>sống</a:t>
            </a:r>
            <a:r>
              <a:rPr lang="en-US" i="1" dirty="0"/>
              <a:t> </a:t>
            </a:r>
            <a:r>
              <a:rPr lang="en-US" i="1" dirty="0" err="1"/>
              <a:t>xã</a:t>
            </a:r>
            <a:r>
              <a:rPr lang="en-US" i="1" dirty="0"/>
              <a:t> </a:t>
            </a:r>
            <a:r>
              <a:rPr lang="en-US" i="1" dirty="0" err="1"/>
              <a:t>hội</a:t>
            </a:r>
            <a:endParaRPr lang="en-US" dirty="0"/>
          </a:p>
          <a:p>
            <a:pPr algn="just"/>
            <a:endParaRPr lang="en-US" dirty="0"/>
          </a:p>
        </p:txBody>
      </p:sp>
      <p:sp>
        <p:nvSpPr>
          <p:cNvPr id="4" name="Title 1"/>
          <p:cNvSpPr>
            <a:spLocks noGrp="1"/>
          </p:cNvSpPr>
          <p:nvPr>
            <p:ph type="title"/>
          </p:nvPr>
        </p:nvSpPr>
        <p:spPr>
          <a:xfrm>
            <a:off x="838200" y="365126"/>
            <a:ext cx="10515600" cy="643404"/>
          </a:xfrm>
          <a:solidFill>
            <a:srgbClr val="00B050"/>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1.2</a:t>
            </a:r>
            <a:r>
              <a:rPr lang="nl-NL" sz="3600" b="1" i="1" dirty="0">
                <a:solidFill>
                  <a:schemeClr val="bg1"/>
                </a:solidFill>
              </a:rPr>
              <a:t>. Đặc trưng của Nhà nước pháp quyền </a:t>
            </a:r>
            <a:r>
              <a:rPr lang="nl-NL" sz="3600" b="1" i="1" dirty="0" smtClean="0">
                <a:solidFill>
                  <a:schemeClr val="bg1"/>
                </a:solidFill>
              </a:rPr>
              <a:t>XHCN Việt </a:t>
            </a:r>
            <a:r>
              <a:rPr lang="nl-NL" sz="3600" b="1" i="1" dirty="0">
                <a:solidFill>
                  <a:schemeClr val="bg1"/>
                </a:solidFill>
              </a:rPr>
              <a:t>Nam</a:t>
            </a:r>
            <a:r>
              <a:rPr lang="en-US" sz="3600" dirty="0">
                <a:solidFill>
                  <a:schemeClr val="bg1"/>
                </a:solidFill>
              </a:rPr>
              <a:t/>
            </a:r>
            <a:br>
              <a:rPr lang="en-US" sz="3600" dirty="0">
                <a:solidFill>
                  <a:schemeClr val="bg1"/>
                </a:solidFill>
              </a:rPr>
            </a:br>
            <a:endParaRPr lang="en-US" sz="3600" dirty="0">
              <a:solidFill>
                <a:schemeClr val="bg1"/>
              </a:solidFill>
            </a:endParaRPr>
          </a:p>
        </p:txBody>
      </p:sp>
      <p:pic>
        <p:nvPicPr>
          <p:cNvPr id="5" name="Picture 4"/>
          <p:cNvPicPr>
            <a:picLocks noChangeAspect="1"/>
          </p:cNvPicPr>
          <p:nvPr/>
        </p:nvPicPr>
        <p:blipFill>
          <a:blip r:embed="rId2"/>
          <a:stretch>
            <a:fillRect/>
          </a:stretch>
        </p:blipFill>
        <p:spPr>
          <a:xfrm>
            <a:off x="647139" y="1682843"/>
            <a:ext cx="6506696" cy="4623828"/>
          </a:xfrm>
          <a:prstGeom prst="rect">
            <a:avLst/>
          </a:prstGeom>
        </p:spPr>
      </p:pic>
    </p:spTree>
    <p:extLst>
      <p:ext uri="{BB962C8B-B14F-4D97-AF65-F5344CB8AC3E}">
        <p14:creationId xmlns:p14="http://schemas.microsoft.com/office/powerpoint/2010/main" val="2438557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5713" y="2219326"/>
            <a:ext cx="5715000" cy="4423522"/>
          </a:xfrm>
          <a:prstGeom prst="rect">
            <a:avLst/>
          </a:prstGeom>
        </p:spPr>
      </p:pic>
      <p:pic>
        <p:nvPicPr>
          <p:cNvPr id="5" name="Picture 4"/>
          <p:cNvPicPr>
            <a:picLocks noChangeAspect="1"/>
          </p:cNvPicPr>
          <p:nvPr/>
        </p:nvPicPr>
        <p:blipFill>
          <a:blip r:embed="rId3"/>
          <a:stretch>
            <a:fillRect/>
          </a:stretch>
        </p:blipFill>
        <p:spPr>
          <a:xfrm>
            <a:off x="6168838" y="2219325"/>
            <a:ext cx="5858435" cy="4638675"/>
          </a:xfrm>
          <a:prstGeom prst="rect">
            <a:avLst/>
          </a:prstGeom>
        </p:spPr>
      </p:pic>
      <p:pic>
        <p:nvPicPr>
          <p:cNvPr id="4" name="Picture 3"/>
          <p:cNvPicPr>
            <a:picLocks noChangeAspect="1"/>
          </p:cNvPicPr>
          <p:nvPr/>
        </p:nvPicPr>
        <p:blipFill>
          <a:blip r:embed="rId4"/>
          <a:stretch>
            <a:fillRect/>
          </a:stretch>
        </p:blipFill>
        <p:spPr>
          <a:xfrm>
            <a:off x="215713" y="161925"/>
            <a:ext cx="5715000" cy="3790950"/>
          </a:xfrm>
          <a:prstGeom prst="rect">
            <a:avLst/>
          </a:prstGeom>
        </p:spPr>
      </p:pic>
      <p:pic>
        <p:nvPicPr>
          <p:cNvPr id="7" name="Picture 6"/>
          <p:cNvPicPr>
            <a:picLocks noChangeAspect="1"/>
          </p:cNvPicPr>
          <p:nvPr/>
        </p:nvPicPr>
        <p:blipFill>
          <a:blip r:embed="rId5"/>
          <a:stretch>
            <a:fillRect/>
          </a:stretch>
        </p:blipFill>
        <p:spPr>
          <a:xfrm>
            <a:off x="6168838" y="152400"/>
            <a:ext cx="5715000" cy="3800475"/>
          </a:xfrm>
          <a:prstGeom prst="rect">
            <a:avLst/>
          </a:prstGeom>
        </p:spPr>
      </p:pic>
    </p:spTree>
    <p:extLst>
      <p:ext uri="{BB962C8B-B14F-4D97-AF65-F5344CB8AC3E}">
        <p14:creationId xmlns:p14="http://schemas.microsoft.com/office/powerpoint/2010/main" val="1090066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4" presetClass="exit" presetSubtype="10" fill="hold" nodeType="withEffect">
                                  <p:stCondLst>
                                    <p:cond delay="0"/>
                                  </p:stCondLst>
                                  <p:childTnLst>
                                    <p:animEffect transition="out" filter="randombar(horizontal)">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par>
                                <p:cTn id="16" presetID="6"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329" y="1583579"/>
            <a:ext cx="10802471" cy="1361328"/>
          </a:xfrm>
        </p:spPr>
        <p:txBody>
          <a:bodyPr>
            <a:normAutofit/>
          </a:bodyPr>
          <a:lstStyle/>
          <a:p>
            <a:pPr indent="631825"/>
            <a:r>
              <a:rPr lang="en-US" b="1" i="1" dirty="0" err="1">
                <a:solidFill>
                  <a:srgbClr val="FF0000"/>
                </a:solidFill>
              </a:rPr>
              <a:t>Thứ</a:t>
            </a:r>
            <a:r>
              <a:rPr lang="en-US" b="1" i="1" dirty="0">
                <a:solidFill>
                  <a:srgbClr val="FF0000"/>
                </a:solidFill>
              </a:rPr>
              <a:t> </a:t>
            </a:r>
            <a:r>
              <a:rPr lang="en-US" b="1" i="1" dirty="0" err="1">
                <a:solidFill>
                  <a:srgbClr val="FF0000"/>
                </a:solidFill>
              </a:rPr>
              <a:t>tư</a:t>
            </a:r>
            <a:r>
              <a:rPr lang="en-US" b="1" i="1" dirty="0">
                <a:solidFill>
                  <a:srgbClr val="FF0000"/>
                </a:solidFill>
              </a:rPr>
              <a:t>, </a:t>
            </a:r>
            <a:r>
              <a:rPr lang="en-US" i="1" dirty="0" err="1"/>
              <a:t>Nhà</a:t>
            </a:r>
            <a:r>
              <a:rPr lang="en-US" i="1" dirty="0"/>
              <a:t> </a:t>
            </a:r>
            <a:r>
              <a:rPr lang="en-US" i="1" dirty="0" err="1"/>
              <a:t>nước</a:t>
            </a:r>
            <a:r>
              <a:rPr lang="en-US" i="1" dirty="0"/>
              <a:t> </a:t>
            </a:r>
            <a:r>
              <a:rPr lang="en-US" i="1" dirty="0" err="1"/>
              <a:t>pháp</a:t>
            </a:r>
            <a:r>
              <a:rPr lang="en-US" i="1" dirty="0"/>
              <a:t> </a:t>
            </a:r>
            <a:r>
              <a:rPr lang="en-US" i="1" dirty="0" err="1"/>
              <a:t>quyền</a:t>
            </a:r>
            <a:r>
              <a:rPr lang="en-US" i="1" dirty="0"/>
              <a:t> </a:t>
            </a:r>
            <a:r>
              <a:rPr lang="en-US" i="1" dirty="0" err="1"/>
              <a:t>xã</a:t>
            </a:r>
            <a:r>
              <a:rPr lang="en-US" i="1" dirty="0"/>
              <a:t> </a:t>
            </a:r>
            <a:r>
              <a:rPr lang="en-US" i="1" dirty="0" err="1"/>
              <a:t>hội</a:t>
            </a:r>
            <a:r>
              <a:rPr lang="en-US" i="1" dirty="0"/>
              <a:t> </a:t>
            </a:r>
            <a:r>
              <a:rPr lang="en-US" i="1" dirty="0" err="1"/>
              <a:t>chủ</a:t>
            </a:r>
            <a:r>
              <a:rPr lang="en-US" i="1" dirty="0"/>
              <a:t> </a:t>
            </a:r>
            <a:r>
              <a:rPr lang="en-US" i="1" dirty="0" err="1"/>
              <a:t>nghĩa</a:t>
            </a:r>
            <a:r>
              <a:rPr lang="en-US" i="1" dirty="0"/>
              <a:t> </a:t>
            </a:r>
            <a:r>
              <a:rPr lang="en-US" i="1" dirty="0" err="1"/>
              <a:t>Việt</a:t>
            </a:r>
            <a:r>
              <a:rPr lang="en-US" i="1" dirty="0"/>
              <a:t> Nam </a:t>
            </a:r>
            <a:r>
              <a:rPr lang="en-US" i="1" dirty="0" err="1"/>
              <a:t>tôn</a:t>
            </a:r>
            <a:r>
              <a:rPr lang="en-US" i="1" dirty="0"/>
              <a:t> </a:t>
            </a:r>
            <a:r>
              <a:rPr lang="en-US" i="1" dirty="0" err="1"/>
              <a:t>trọng</a:t>
            </a:r>
            <a:r>
              <a:rPr lang="en-US" i="1" dirty="0"/>
              <a:t> </a:t>
            </a:r>
            <a:r>
              <a:rPr lang="en-US" i="1" dirty="0" err="1"/>
              <a:t>và</a:t>
            </a:r>
            <a:r>
              <a:rPr lang="en-US" i="1" dirty="0"/>
              <a:t> </a:t>
            </a:r>
            <a:r>
              <a:rPr lang="en-US" i="1" dirty="0" err="1"/>
              <a:t>bảo</a:t>
            </a:r>
            <a:r>
              <a:rPr lang="en-US" i="1" dirty="0"/>
              <a:t> </a:t>
            </a:r>
            <a:r>
              <a:rPr lang="en-US" i="1" dirty="0" err="1"/>
              <a:t>vệ</a:t>
            </a:r>
            <a:r>
              <a:rPr lang="en-US" i="1" dirty="0"/>
              <a:t> </a:t>
            </a:r>
            <a:r>
              <a:rPr lang="en-US" i="1" dirty="0" err="1"/>
              <a:t>quyền</a:t>
            </a:r>
            <a:r>
              <a:rPr lang="en-US" i="1" dirty="0"/>
              <a:t> con </a:t>
            </a:r>
            <a:r>
              <a:rPr lang="en-US" i="1" dirty="0" err="1"/>
              <a:t>người</a:t>
            </a:r>
            <a:r>
              <a:rPr lang="en-US" i="1" dirty="0"/>
              <a:t>, </a:t>
            </a:r>
            <a:r>
              <a:rPr lang="en-US" i="1" dirty="0" err="1"/>
              <a:t>các</a:t>
            </a:r>
            <a:r>
              <a:rPr lang="en-US" i="1" dirty="0"/>
              <a:t> </a:t>
            </a:r>
            <a:r>
              <a:rPr lang="en-US" i="1" dirty="0" err="1"/>
              <a:t>quyền</a:t>
            </a:r>
            <a:r>
              <a:rPr lang="en-US" i="1" dirty="0"/>
              <a:t> </a:t>
            </a:r>
            <a:r>
              <a:rPr lang="en-US" i="1" dirty="0" err="1"/>
              <a:t>và</a:t>
            </a:r>
            <a:r>
              <a:rPr lang="en-US" i="1" dirty="0"/>
              <a:t> </a:t>
            </a:r>
            <a:r>
              <a:rPr lang="en-US" i="1" dirty="0" err="1"/>
              <a:t>tự</a:t>
            </a:r>
            <a:r>
              <a:rPr lang="en-US" i="1" dirty="0"/>
              <a:t> do </a:t>
            </a:r>
            <a:r>
              <a:rPr lang="en-US" i="1" dirty="0" err="1"/>
              <a:t>của</a:t>
            </a:r>
            <a:r>
              <a:rPr lang="en-US" i="1" dirty="0"/>
              <a:t> </a:t>
            </a:r>
            <a:r>
              <a:rPr lang="en-US" i="1" dirty="0" err="1"/>
              <a:t>công</a:t>
            </a:r>
            <a:r>
              <a:rPr lang="en-US" i="1" dirty="0"/>
              <a:t> </a:t>
            </a:r>
            <a:r>
              <a:rPr lang="en-US" i="1" dirty="0" err="1"/>
              <a:t>dân</a:t>
            </a:r>
            <a:r>
              <a:rPr lang="en-US" i="1" dirty="0"/>
              <a:t>, </a:t>
            </a:r>
            <a:r>
              <a:rPr lang="en-US" i="1" dirty="0" err="1"/>
              <a:t>giữ</a:t>
            </a:r>
            <a:r>
              <a:rPr lang="en-US" i="1" dirty="0"/>
              <a:t> </a:t>
            </a:r>
            <a:r>
              <a:rPr lang="en-US" i="1" dirty="0" err="1"/>
              <a:t>vững</a:t>
            </a:r>
            <a:r>
              <a:rPr lang="en-US" i="1" dirty="0"/>
              <a:t> </a:t>
            </a:r>
            <a:r>
              <a:rPr lang="en-US" i="1" dirty="0" err="1"/>
              <a:t>mối</a:t>
            </a:r>
            <a:r>
              <a:rPr lang="en-US" i="1" dirty="0"/>
              <a:t> </a:t>
            </a:r>
            <a:r>
              <a:rPr lang="en-US" i="1" dirty="0" err="1"/>
              <a:t>liên</a:t>
            </a:r>
            <a:r>
              <a:rPr lang="en-US" i="1" dirty="0"/>
              <a:t> </a:t>
            </a:r>
            <a:r>
              <a:rPr lang="en-US" i="1" dirty="0" err="1"/>
              <a:t>hệ</a:t>
            </a:r>
            <a:r>
              <a:rPr lang="en-US" i="1" dirty="0"/>
              <a:t> </a:t>
            </a:r>
            <a:r>
              <a:rPr lang="en-US" i="1" dirty="0" err="1"/>
              <a:t>giữa</a:t>
            </a:r>
            <a:r>
              <a:rPr lang="en-US" i="1" dirty="0"/>
              <a:t> </a:t>
            </a:r>
            <a:r>
              <a:rPr lang="en-US" i="1" dirty="0" err="1"/>
              <a:t>Nhà</a:t>
            </a:r>
            <a:r>
              <a:rPr lang="en-US" i="1" dirty="0"/>
              <a:t> </a:t>
            </a:r>
            <a:r>
              <a:rPr lang="en-US" i="1" dirty="0" err="1"/>
              <a:t>nước</a:t>
            </a:r>
            <a:r>
              <a:rPr lang="en-US" i="1" dirty="0"/>
              <a:t> </a:t>
            </a:r>
            <a:r>
              <a:rPr lang="en-US" i="1" dirty="0" err="1"/>
              <a:t>và</a:t>
            </a:r>
            <a:r>
              <a:rPr lang="en-US" i="1" dirty="0"/>
              <a:t> </a:t>
            </a:r>
            <a:r>
              <a:rPr lang="en-US" i="1" dirty="0" err="1"/>
              <a:t>công</a:t>
            </a:r>
            <a:r>
              <a:rPr lang="en-US" i="1" dirty="0"/>
              <a:t> </a:t>
            </a:r>
            <a:r>
              <a:rPr lang="en-US" i="1" dirty="0" err="1"/>
              <a:t>dân</a:t>
            </a:r>
            <a:r>
              <a:rPr lang="en-US" i="1" dirty="0"/>
              <a:t>, </a:t>
            </a:r>
            <a:r>
              <a:rPr lang="en-US" i="1" dirty="0" err="1"/>
              <a:t>giữa</a:t>
            </a:r>
            <a:r>
              <a:rPr lang="en-US" i="1" dirty="0"/>
              <a:t> </a:t>
            </a:r>
            <a:r>
              <a:rPr lang="en-US" i="1" dirty="0" err="1"/>
              <a:t>Nhà</a:t>
            </a:r>
            <a:r>
              <a:rPr lang="en-US" i="1" dirty="0"/>
              <a:t> </a:t>
            </a:r>
            <a:r>
              <a:rPr lang="en-US" i="1" dirty="0" err="1"/>
              <a:t>nước</a:t>
            </a:r>
            <a:r>
              <a:rPr lang="en-US" i="1" dirty="0"/>
              <a:t> </a:t>
            </a:r>
            <a:r>
              <a:rPr lang="en-US" i="1" dirty="0" err="1"/>
              <a:t>và</a:t>
            </a:r>
            <a:r>
              <a:rPr lang="en-US" i="1" dirty="0"/>
              <a:t> </a:t>
            </a:r>
            <a:r>
              <a:rPr lang="en-US" i="1" dirty="0" err="1"/>
              <a:t>xã</a:t>
            </a:r>
            <a:r>
              <a:rPr lang="en-US" i="1" dirty="0"/>
              <a:t> </a:t>
            </a:r>
            <a:r>
              <a:rPr lang="en-US" i="1" dirty="0" err="1"/>
              <a:t>hội</a:t>
            </a:r>
            <a:endParaRPr lang="en-US" dirty="0"/>
          </a:p>
          <a:p>
            <a:endParaRPr lang="en-US" dirty="0"/>
          </a:p>
        </p:txBody>
      </p:sp>
      <p:sp>
        <p:nvSpPr>
          <p:cNvPr id="4" name="Title 1"/>
          <p:cNvSpPr>
            <a:spLocks noGrp="1"/>
          </p:cNvSpPr>
          <p:nvPr>
            <p:ph type="title"/>
          </p:nvPr>
        </p:nvSpPr>
        <p:spPr>
          <a:xfrm>
            <a:off x="838200" y="365126"/>
            <a:ext cx="10515600" cy="643404"/>
          </a:xfrm>
          <a:solidFill>
            <a:srgbClr val="00B050"/>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1.2</a:t>
            </a:r>
            <a:r>
              <a:rPr lang="nl-NL" sz="3600" b="1" i="1" dirty="0">
                <a:solidFill>
                  <a:schemeClr val="bg1"/>
                </a:solidFill>
              </a:rPr>
              <a:t>. Đặc trưng của Nhà nước pháp quyền </a:t>
            </a:r>
            <a:r>
              <a:rPr lang="nl-NL" sz="3600" b="1" i="1" dirty="0" smtClean="0">
                <a:solidFill>
                  <a:schemeClr val="bg1"/>
                </a:solidFill>
              </a:rPr>
              <a:t>XHCN Việt </a:t>
            </a:r>
            <a:r>
              <a:rPr lang="nl-NL" sz="3600" b="1" i="1" dirty="0">
                <a:solidFill>
                  <a:schemeClr val="bg1"/>
                </a:solidFill>
              </a:rPr>
              <a:t>Nam</a:t>
            </a:r>
            <a:r>
              <a:rPr lang="en-US" sz="3600" dirty="0">
                <a:solidFill>
                  <a:schemeClr val="bg1"/>
                </a:solidFill>
              </a:rPr>
              <a:t/>
            </a:r>
            <a:br>
              <a:rPr lang="en-US" sz="3600" dirty="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8036381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412" y="1825625"/>
            <a:ext cx="4800600" cy="4351338"/>
          </a:xfrm>
        </p:spPr>
        <p:txBody>
          <a:bodyPr>
            <a:normAutofit/>
          </a:bodyPr>
          <a:lstStyle/>
          <a:p>
            <a:pPr indent="685800" algn="just"/>
            <a:r>
              <a:rPr lang="en-US" b="1" i="1" dirty="0" err="1">
                <a:solidFill>
                  <a:srgbClr val="FF0000"/>
                </a:solidFill>
              </a:rPr>
              <a:t>Thứ</a:t>
            </a:r>
            <a:r>
              <a:rPr lang="en-US" b="1" i="1" dirty="0">
                <a:solidFill>
                  <a:srgbClr val="FF0000"/>
                </a:solidFill>
              </a:rPr>
              <a:t> </a:t>
            </a:r>
            <a:r>
              <a:rPr lang="en-US" b="1" i="1" dirty="0" err="1">
                <a:solidFill>
                  <a:srgbClr val="FF0000"/>
                </a:solidFill>
              </a:rPr>
              <a:t>năm</a:t>
            </a:r>
            <a:r>
              <a:rPr lang="en-US" b="1" i="1" dirty="0">
                <a:solidFill>
                  <a:srgbClr val="FF0000"/>
                </a:solidFill>
              </a:rPr>
              <a:t>, </a:t>
            </a:r>
            <a:r>
              <a:rPr lang="en-US" i="1" dirty="0" err="1"/>
              <a:t>trong</a:t>
            </a:r>
            <a:r>
              <a:rPr lang="en-US" i="1" dirty="0"/>
              <a:t> </a:t>
            </a:r>
            <a:r>
              <a:rPr lang="en-US" i="1" dirty="0" err="1"/>
              <a:t>nhà</a:t>
            </a:r>
            <a:r>
              <a:rPr lang="en-US" i="1" dirty="0"/>
              <a:t> </a:t>
            </a:r>
            <a:r>
              <a:rPr lang="en-US" i="1" dirty="0" err="1"/>
              <a:t>nước</a:t>
            </a:r>
            <a:r>
              <a:rPr lang="en-US" i="1" dirty="0"/>
              <a:t> </a:t>
            </a:r>
            <a:r>
              <a:rPr lang="en-US" i="1" dirty="0" err="1"/>
              <a:t>pháp</a:t>
            </a:r>
            <a:r>
              <a:rPr lang="en-US" i="1" dirty="0"/>
              <a:t> </a:t>
            </a:r>
            <a:r>
              <a:rPr lang="en-US" i="1" dirty="0" err="1"/>
              <a:t>quyền</a:t>
            </a:r>
            <a:r>
              <a:rPr lang="en-US" i="1" dirty="0"/>
              <a:t> </a:t>
            </a:r>
            <a:r>
              <a:rPr lang="en-US" i="1" dirty="0" smtClean="0"/>
              <a:t>XHCN </a:t>
            </a:r>
            <a:r>
              <a:rPr lang="en-US" i="1" dirty="0" err="1" smtClean="0"/>
              <a:t>Việt</a:t>
            </a:r>
            <a:r>
              <a:rPr lang="en-US" i="1" dirty="0" smtClean="0"/>
              <a:t> </a:t>
            </a:r>
            <a:r>
              <a:rPr lang="en-US" i="1" dirty="0"/>
              <a:t>Nam, </a:t>
            </a:r>
            <a:r>
              <a:rPr lang="en-US" i="1" dirty="0" err="1"/>
              <a:t>quyền</a:t>
            </a:r>
            <a:r>
              <a:rPr lang="en-US" i="1" dirty="0"/>
              <a:t> </a:t>
            </a:r>
            <a:r>
              <a:rPr lang="en-US" i="1" dirty="0" err="1"/>
              <a:t>lực</a:t>
            </a:r>
            <a:r>
              <a:rPr lang="en-US" i="1" dirty="0"/>
              <a:t> </a:t>
            </a:r>
            <a:r>
              <a:rPr lang="en-US" i="1" dirty="0" err="1"/>
              <a:t>nhà</a:t>
            </a:r>
            <a:r>
              <a:rPr lang="en-US" i="1" dirty="0"/>
              <a:t> </a:t>
            </a:r>
            <a:r>
              <a:rPr lang="en-US" i="1" dirty="0" err="1"/>
              <a:t>nước</a:t>
            </a:r>
            <a:r>
              <a:rPr lang="en-US" i="1" dirty="0"/>
              <a:t> </a:t>
            </a:r>
            <a:r>
              <a:rPr lang="en-US" i="1" dirty="0" err="1"/>
              <a:t>là</a:t>
            </a:r>
            <a:r>
              <a:rPr lang="en-US" i="1" dirty="0"/>
              <a:t> </a:t>
            </a:r>
            <a:r>
              <a:rPr lang="en-US" i="1" dirty="0" err="1"/>
              <a:t>thống</a:t>
            </a:r>
            <a:r>
              <a:rPr lang="en-US" i="1" dirty="0"/>
              <a:t> </a:t>
            </a:r>
            <a:r>
              <a:rPr lang="en-US" i="1" dirty="0" err="1"/>
              <a:t>nhất</a:t>
            </a:r>
            <a:r>
              <a:rPr lang="en-US" i="1" dirty="0"/>
              <a:t>, </a:t>
            </a:r>
            <a:r>
              <a:rPr lang="en-US" i="1" dirty="0" err="1"/>
              <a:t>có</a:t>
            </a:r>
            <a:r>
              <a:rPr lang="en-US" i="1" dirty="0"/>
              <a:t> </a:t>
            </a:r>
            <a:r>
              <a:rPr lang="en-US" i="1" dirty="0" err="1"/>
              <a:t>sự</a:t>
            </a:r>
            <a:r>
              <a:rPr lang="en-US" i="1" dirty="0"/>
              <a:t> </a:t>
            </a:r>
            <a:r>
              <a:rPr lang="en-US" i="1" dirty="0" err="1"/>
              <a:t>phân</a:t>
            </a:r>
            <a:r>
              <a:rPr lang="en-US" i="1" dirty="0"/>
              <a:t> </a:t>
            </a:r>
            <a:r>
              <a:rPr lang="en-US" i="1" dirty="0" err="1"/>
              <a:t>công</a:t>
            </a:r>
            <a:r>
              <a:rPr lang="en-US" i="1" dirty="0"/>
              <a:t> </a:t>
            </a:r>
            <a:r>
              <a:rPr lang="en-US" i="1" dirty="0" err="1"/>
              <a:t>và</a:t>
            </a:r>
            <a:r>
              <a:rPr lang="en-US" i="1" dirty="0"/>
              <a:t> </a:t>
            </a:r>
            <a:r>
              <a:rPr lang="en-US" i="1" dirty="0" err="1"/>
              <a:t>phối</a:t>
            </a:r>
            <a:r>
              <a:rPr lang="en-US" i="1" dirty="0"/>
              <a:t> </a:t>
            </a:r>
            <a:r>
              <a:rPr lang="en-US" i="1" dirty="0" err="1"/>
              <a:t>hợp</a:t>
            </a:r>
            <a:r>
              <a:rPr lang="en-US" i="1" dirty="0"/>
              <a:t> </a:t>
            </a:r>
            <a:r>
              <a:rPr lang="en-US" i="1" dirty="0" err="1"/>
              <a:t>kiểm</a:t>
            </a:r>
            <a:r>
              <a:rPr lang="en-US" i="1" dirty="0"/>
              <a:t> </a:t>
            </a:r>
            <a:r>
              <a:rPr lang="en-US" i="1" dirty="0" err="1"/>
              <a:t>soát</a:t>
            </a:r>
            <a:r>
              <a:rPr lang="en-US" i="1" dirty="0"/>
              <a:t> </a:t>
            </a:r>
            <a:r>
              <a:rPr lang="en-US" i="1" dirty="0" err="1"/>
              <a:t>giữa</a:t>
            </a:r>
            <a:r>
              <a:rPr lang="en-US" i="1" dirty="0"/>
              <a:t> </a:t>
            </a:r>
            <a:r>
              <a:rPr lang="en-US" i="1" dirty="0" err="1"/>
              <a:t>các</a:t>
            </a:r>
            <a:r>
              <a:rPr lang="en-US" i="1" dirty="0"/>
              <a:t> </a:t>
            </a:r>
            <a:r>
              <a:rPr lang="en-US" i="1" dirty="0" err="1"/>
              <a:t>cơ</a:t>
            </a:r>
            <a:r>
              <a:rPr lang="en-US" i="1" dirty="0"/>
              <a:t> </a:t>
            </a:r>
            <a:r>
              <a:rPr lang="en-US" i="1" dirty="0" err="1"/>
              <a:t>quan</a:t>
            </a:r>
            <a:r>
              <a:rPr lang="en-US" i="1" dirty="0"/>
              <a:t> </a:t>
            </a:r>
            <a:r>
              <a:rPr lang="en-US" i="1" dirty="0" err="1"/>
              <a:t>nhà</a:t>
            </a:r>
            <a:r>
              <a:rPr lang="en-US" i="1" dirty="0"/>
              <a:t> </a:t>
            </a:r>
            <a:r>
              <a:rPr lang="en-US" i="1" dirty="0" err="1"/>
              <a:t>nước</a:t>
            </a:r>
            <a:r>
              <a:rPr lang="en-US" i="1" dirty="0"/>
              <a:t> </a:t>
            </a:r>
            <a:r>
              <a:rPr lang="en-US" i="1" dirty="0" err="1"/>
              <a:t>trong</a:t>
            </a:r>
            <a:r>
              <a:rPr lang="en-US" i="1" dirty="0"/>
              <a:t> </a:t>
            </a:r>
            <a:r>
              <a:rPr lang="en-US" i="1" dirty="0" err="1"/>
              <a:t>việc</a:t>
            </a:r>
            <a:r>
              <a:rPr lang="en-US" i="1" dirty="0"/>
              <a:t> </a:t>
            </a:r>
            <a:r>
              <a:rPr lang="en-US" i="1" dirty="0" err="1"/>
              <a:t>thực</a:t>
            </a:r>
            <a:r>
              <a:rPr lang="en-US" i="1" dirty="0"/>
              <a:t> </a:t>
            </a:r>
            <a:r>
              <a:rPr lang="en-US" i="1" dirty="0" err="1"/>
              <a:t>hiện</a:t>
            </a:r>
            <a:r>
              <a:rPr lang="en-US" i="1" dirty="0"/>
              <a:t> </a:t>
            </a:r>
            <a:r>
              <a:rPr lang="en-US" i="1" dirty="0" err="1"/>
              <a:t>các</a:t>
            </a:r>
            <a:r>
              <a:rPr lang="en-US" i="1" dirty="0"/>
              <a:t> </a:t>
            </a:r>
            <a:r>
              <a:rPr lang="en-US" i="1" dirty="0" err="1"/>
              <a:t>quyền</a:t>
            </a:r>
            <a:r>
              <a:rPr lang="en-US" i="1" dirty="0"/>
              <a:t>: </a:t>
            </a:r>
            <a:r>
              <a:rPr lang="en-US" i="1" dirty="0" err="1"/>
              <a:t>lập</a:t>
            </a:r>
            <a:r>
              <a:rPr lang="en-US" i="1" dirty="0"/>
              <a:t> </a:t>
            </a:r>
            <a:r>
              <a:rPr lang="en-US" i="1" dirty="0" err="1"/>
              <a:t>pháp</a:t>
            </a:r>
            <a:r>
              <a:rPr lang="en-US" i="1" dirty="0"/>
              <a:t>, </a:t>
            </a:r>
            <a:r>
              <a:rPr lang="en-US" i="1" dirty="0" err="1"/>
              <a:t>hành</a:t>
            </a:r>
            <a:r>
              <a:rPr lang="en-US" i="1" dirty="0"/>
              <a:t> </a:t>
            </a:r>
            <a:r>
              <a:rPr lang="en-US" i="1" dirty="0" err="1"/>
              <a:t>pháp</a:t>
            </a:r>
            <a:r>
              <a:rPr lang="en-US" i="1" dirty="0"/>
              <a:t> </a:t>
            </a:r>
            <a:r>
              <a:rPr lang="en-US" i="1" dirty="0" err="1"/>
              <a:t>và</a:t>
            </a:r>
            <a:r>
              <a:rPr lang="en-US" i="1" dirty="0"/>
              <a:t> </a:t>
            </a:r>
            <a:r>
              <a:rPr lang="en-US" i="1" dirty="0" err="1"/>
              <a:t>tư</a:t>
            </a:r>
            <a:r>
              <a:rPr lang="en-US" i="1" dirty="0"/>
              <a:t> </a:t>
            </a:r>
            <a:r>
              <a:rPr lang="en-US" i="1" dirty="0" err="1"/>
              <a:t>pháp</a:t>
            </a:r>
            <a:r>
              <a:rPr lang="en-US" i="1" dirty="0"/>
              <a:t>, </a:t>
            </a:r>
            <a:r>
              <a:rPr lang="en-US" i="1" dirty="0" err="1"/>
              <a:t>có</a:t>
            </a:r>
            <a:r>
              <a:rPr lang="en-US" i="1" dirty="0"/>
              <a:t> </a:t>
            </a:r>
            <a:r>
              <a:rPr lang="en-US" i="1" dirty="0" err="1"/>
              <a:t>sự</a:t>
            </a:r>
            <a:r>
              <a:rPr lang="en-US" i="1" dirty="0"/>
              <a:t> </a:t>
            </a:r>
            <a:r>
              <a:rPr lang="en-US" i="1" dirty="0" err="1"/>
              <a:t>kiểm</a:t>
            </a:r>
            <a:r>
              <a:rPr lang="en-US" i="1" dirty="0"/>
              <a:t> </a:t>
            </a:r>
            <a:r>
              <a:rPr lang="en-US" i="1" dirty="0" err="1"/>
              <a:t>tra</a:t>
            </a:r>
            <a:r>
              <a:rPr lang="en-US" i="1" dirty="0"/>
              <a:t>, </a:t>
            </a:r>
            <a:r>
              <a:rPr lang="en-US" i="1" dirty="0" err="1"/>
              <a:t>giám</a:t>
            </a:r>
            <a:r>
              <a:rPr lang="en-US" i="1" dirty="0"/>
              <a:t> </a:t>
            </a:r>
            <a:r>
              <a:rPr lang="en-US" i="1" dirty="0" err="1"/>
              <a:t>sát</a:t>
            </a:r>
            <a:r>
              <a:rPr lang="en-US" i="1" dirty="0"/>
              <a:t> </a:t>
            </a:r>
            <a:r>
              <a:rPr lang="en-US" i="1" dirty="0" err="1"/>
              <a:t>chặt</a:t>
            </a:r>
            <a:r>
              <a:rPr lang="en-US" i="1" dirty="0"/>
              <a:t> </a:t>
            </a:r>
            <a:r>
              <a:rPr lang="en-US" i="1" dirty="0" err="1"/>
              <a:t>chẽ</a:t>
            </a:r>
            <a:r>
              <a:rPr lang="en-US" i="1" dirty="0"/>
              <a:t> </a:t>
            </a:r>
            <a:r>
              <a:rPr lang="en-US" i="1" dirty="0" err="1"/>
              <a:t>việc</a:t>
            </a:r>
            <a:r>
              <a:rPr lang="en-US" i="1" dirty="0"/>
              <a:t> </a:t>
            </a:r>
            <a:r>
              <a:rPr lang="en-US" i="1" dirty="0" err="1"/>
              <a:t>thực</a:t>
            </a:r>
            <a:r>
              <a:rPr lang="en-US" i="1" dirty="0"/>
              <a:t> </a:t>
            </a:r>
            <a:r>
              <a:rPr lang="en-US" i="1" dirty="0" err="1"/>
              <a:t>hiện</a:t>
            </a:r>
            <a:r>
              <a:rPr lang="en-US" i="1" dirty="0"/>
              <a:t> </a:t>
            </a:r>
            <a:r>
              <a:rPr lang="en-US" i="1" dirty="0" err="1"/>
              <a:t>quyền</a:t>
            </a:r>
            <a:r>
              <a:rPr lang="en-US" i="1" dirty="0"/>
              <a:t> </a:t>
            </a:r>
            <a:r>
              <a:rPr lang="en-US" i="1" dirty="0" err="1"/>
              <a:t>lực</a:t>
            </a:r>
            <a:r>
              <a:rPr lang="en-US" i="1" dirty="0"/>
              <a:t> </a:t>
            </a:r>
            <a:r>
              <a:rPr lang="en-US" i="1" dirty="0" err="1"/>
              <a:t>nhà</a:t>
            </a:r>
            <a:r>
              <a:rPr lang="en-US" i="1" dirty="0"/>
              <a:t> </a:t>
            </a:r>
            <a:r>
              <a:rPr lang="en-US" i="1" dirty="0" err="1"/>
              <a:t>nước</a:t>
            </a:r>
            <a:endParaRPr lang="en-US" dirty="0"/>
          </a:p>
          <a:p>
            <a:endParaRPr lang="en-US" dirty="0"/>
          </a:p>
        </p:txBody>
      </p:sp>
      <p:sp>
        <p:nvSpPr>
          <p:cNvPr id="4" name="Title 1"/>
          <p:cNvSpPr>
            <a:spLocks noGrp="1"/>
          </p:cNvSpPr>
          <p:nvPr>
            <p:ph type="title"/>
          </p:nvPr>
        </p:nvSpPr>
        <p:spPr>
          <a:xfrm>
            <a:off x="838200" y="365126"/>
            <a:ext cx="10515600" cy="643404"/>
          </a:xfrm>
          <a:solidFill>
            <a:srgbClr val="00B050"/>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1.2</a:t>
            </a:r>
            <a:r>
              <a:rPr lang="nl-NL" sz="3600" b="1" i="1" dirty="0">
                <a:solidFill>
                  <a:schemeClr val="bg1"/>
                </a:solidFill>
              </a:rPr>
              <a:t>. Đặc trưng của Nhà nước pháp quyền </a:t>
            </a:r>
            <a:r>
              <a:rPr lang="nl-NL" sz="3600" b="1" i="1" dirty="0" smtClean="0">
                <a:solidFill>
                  <a:schemeClr val="bg1"/>
                </a:solidFill>
              </a:rPr>
              <a:t>XHCN Việt </a:t>
            </a:r>
            <a:r>
              <a:rPr lang="nl-NL" sz="3600" b="1" i="1" dirty="0">
                <a:solidFill>
                  <a:schemeClr val="bg1"/>
                </a:solidFill>
              </a:rPr>
              <a:t>Nam</a:t>
            </a:r>
            <a:r>
              <a:rPr lang="en-US" sz="3600" dirty="0">
                <a:solidFill>
                  <a:schemeClr val="bg1"/>
                </a:solidFill>
              </a:rPr>
              <a:t/>
            </a:r>
            <a:br>
              <a:rPr lang="en-US" sz="3600" dirty="0">
                <a:solidFill>
                  <a:schemeClr val="bg1"/>
                </a:solidFill>
              </a:rPr>
            </a:br>
            <a:endParaRPr lang="en-US" sz="3600" dirty="0">
              <a:solidFill>
                <a:schemeClr val="bg1"/>
              </a:solidFill>
            </a:endParaRPr>
          </a:p>
        </p:txBody>
      </p:sp>
      <p:pic>
        <p:nvPicPr>
          <p:cNvPr id="5" name="Picture 4"/>
          <p:cNvPicPr>
            <a:picLocks noChangeAspect="1"/>
          </p:cNvPicPr>
          <p:nvPr/>
        </p:nvPicPr>
        <p:blipFill>
          <a:blip r:embed="rId2"/>
          <a:stretch>
            <a:fillRect/>
          </a:stretch>
        </p:blipFill>
        <p:spPr>
          <a:xfrm>
            <a:off x="5581650" y="1633538"/>
            <a:ext cx="6057900" cy="4543425"/>
          </a:xfrm>
          <a:prstGeom prst="rect">
            <a:avLst/>
          </a:prstGeom>
        </p:spPr>
      </p:pic>
    </p:spTree>
    <p:extLst>
      <p:ext uri="{BB962C8B-B14F-4D97-AF65-F5344CB8AC3E}">
        <p14:creationId xmlns:p14="http://schemas.microsoft.com/office/powerpoint/2010/main" val="139289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1" i="1" dirty="0" err="1">
                <a:solidFill>
                  <a:srgbClr val="FF0000"/>
                </a:solidFill>
              </a:rPr>
              <a:t>Thứ</a:t>
            </a:r>
            <a:r>
              <a:rPr lang="en-US" b="1" i="1" dirty="0">
                <a:solidFill>
                  <a:srgbClr val="FF0000"/>
                </a:solidFill>
              </a:rPr>
              <a:t> </a:t>
            </a:r>
            <a:r>
              <a:rPr lang="en-US" b="1" i="1" dirty="0" err="1">
                <a:solidFill>
                  <a:srgbClr val="FF0000"/>
                </a:solidFill>
              </a:rPr>
              <a:t>sáu</a:t>
            </a:r>
            <a:r>
              <a:rPr lang="en-US" i="1" dirty="0"/>
              <a:t>, </a:t>
            </a:r>
            <a:r>
              <a:rPr lang="en-US" i="1" dirty="0" err="1"/>
              <a:t>Nhà</a:t>
            </a:r>
            <a:r>
              <a:rPr lang="en-US" i="1" dirty="0"/>
              <a:t> </a:t>
            </a:r>
            <a:r>
              <a:rPr lang="en-US" i="1" dirty="0" err="1"/>
              <a:t>nước</a:t>
            </a:r>
            <a:r>
              <a:rPr lang="en-US" i="1" dirty="0"/>
              <a:t> </a:t>
            </a:r>
            <a:r>
              <a:rPr lang="en-US" i="1" dirty="0" err="1"/>
              <a:t>pháp</a:t>
            </a:r>
            <a:r>
              <a:rPr lang="en-US" i="1" dirty="0"/>
              <a:t> </a:t>
            </a:r>
            <a:r>
              <a:rPr lang="en-US" i="1" dirty="0" err="1"/>
              <a:t>quyền</a:t>
            </a:r>
            <a:r>
              <a:rPr lang="en-US" i="1" dirty="0"/>
              <a:t> </a:t>
            </a:r>
            <a:r>
              <a:rPr lang="en-US" i="1" dirty="0" err="1"/>
              <a:t>xã</a:t>
            </a:r>
            <a:r>
              <a:rPr lang="en-US" i="1" dirty="0"/>
              <a:t> </a:t>
            </a:r>
            <a:r>
              <a:rPr lang="en-US" i="1" dirty="0" err="1"/>
              <a:t>hội</a:t>
            </a:r>
            <a:r>
              <a:rPr lang="en-US" i="1" dirty="0"/>
              <a:t> </a:t>
            </a:r>
            <a:r>
              <a:rPr lang="en-US" i="1" dirty="0" err="1"/>
              <a:t>chủ</a:t>
            </a:r>
            <a:r>
              <a:rPr lang="en-US" i="1" dirty="0"/>
              <a:t> </a:t>
            </a:r>
            <a:r>
              <a:rPr lang="en-US" i="1" dirty="0" err="1"/>
              <a:t>nghĩa</a:t>
            </a:r>
            <a:r>
              <a:rPr lang="en-US" i="1" dirty="0"/>
              <a:t> </a:t>
            </a:r>
            <a:r>
              <a:rPr lang="en-US" i="1" dirty="0" err="1"/>
              <a:t>Việt</a:t>
            </a:r>
            <a:r>
              <a:rPr lang="en-US" i="1" dirty="0"/>
              <a:t> Nam </a:t>
            </a:r>
            <a:r>
              <a:rPr lang="en-US" i="1" dirty="0" err="1"/>
              <a:t>là</a:t>
            </a:r>
            <a:r>
              <a:rPr lang="en-US" i="1" dirty="0"/>
              <a:t> </a:t>
            </a:r>
            <a:r>
              <a:rPr lang="en-US" i="1" dirty="0" err="1"/>
              <a:t>Nhà</a:t>
            </a:r>
            <a:r>
              <a:rPr lang="en-US" i="1" dirty="0"/>
              <a:t> </a:t>
            </a:r>
            <a:r>
              <a:rPr lang="en-US" i="1" dirty="0" err="1"/>
              <a:t>nước</a:t>
            </a:r>
            <a:r>
              <a:rPr lang="en-US" i="1" dirty="0"/>
              <a:t> do </a:t>
            </a:r>
            <a:r>
              <a:rPr lang="en-US" i="1" dirty="0" err="1"/>
              <a:t>Đảng</a:t>
            </a:r>
            <a:r>
              <a:rPr lang="en-US" i="1" dirty="0"/>
              <a:t> </a:t>
            </a:r>
            <a:r>
              <a:rPr lang="en-US" i="1" dirty="0" err="1"/>
              <a:t>Cộng</a:t>
            </a:r>
            <a:r>
              <a:rPr lang="en-US" i="1" dirty="0"/>
              <a:t> </a:t>
            </a:r>
            <a:r>
              <a:rPr lang="en-US" i="1" dirty="0" err="1"/>
              <a:t>sản</a:t>
            </a:r>
            <a:r>
              <a:rPr lang="en-US" i="1" dirty="0"/>
              <a:t> </a:t>
            </a:r>
            <a:r>
              <a:rPr lang="en-US" i="1" dirty="0" err="1"/>
              <a:t>Việt</a:t>
            </a:r>
            <a:r>
              <a:rPr lang="en-US" i="1" dirty="0"/>
              <a:t> Nam </a:t>
            </a:r>
            <a:r>
              <a:rPr lang="en-US" i="1" dirty="0" err="1"/>
              <a:t>lãnh</a:t>
            </a:r>
            <a:r>
              <a:rPr lang="en-US" i="1" dirty="0"/>
              <a:t> </a:t>
            </a:r>
            <a:r>
              <a:rPr lang="en-US" i="1" dirty="0" err="1" smtClean="0"/>
              <a:t>đạo</a:t>
            </a:r>
            <a:endParaRPr lang="en-US" i="1" dirty="0" smtClean="0"/>
          </a:p>
          <a:p>
            <a:endParaRPr lang="en-US" dirty="0"/>
          </a:p>
          <a:p>
            <a:pPr marL="0" indent="0">
              <a:buNone/>
            </a:pPr>
            <a:r>
              <a:rPr lang="en-US" dirty="0" smtClean="0"/>
              <a:t>	</a:t>
            </a:r>
            <a:r>
              <a:rPr lang="en-US" dirty="0" err="1" smtClean="0"/>
              <a:t>Sự</a:t>
            </a:r>
            <a:r>
              <a:rPr lang="en-US" dirty="0" smtClean="0"/>
              <a:t> </a:t>
            </a:r>
            <a:r>
              <a:rPr lang="en-US" dirty="0" err="1" smtClean="0"/>
              <a:t>lãnh</a:t>
            </a:r>
            <a:r>
              <a:rPr lang="en-US" dirty="0" smtClean="0"/>
              <a:t> </a:t>
            </a:r>
            <a:r>
              <a:rPr lang="en-US" dirty="0" err="1"/>
              <a:t>đạo</a:t>
            </a:r>
            <a:r>
              <a:rPr lang="en-US" dirty="0"/>
              <a:t> </a:t>
            </a:r>
            <a:r>
              <a:rPr lang="en-US" dirty="0" err="1"/>
              <a:t>của</a:t>
            </a:r>
            <a:r>
              <a:rPr lang="en-US" dirty="0"/>
              <a:t> </a:t>
            </a:r>
            <a:r>
              <a:rPr lang="en-US" dirty="0" err="1"/>
              <a:t>Đảng</a:t>
            </a:r>
            <a:r>
              <a:rPr lang="en-US" dirty="0"/>
              <a:t> </a:t>
            </a:r>
            <a:r>
              <a:rPr lang="en-US" dirty="0" err="1"/>
              <a:t>là</a:t>
            </a:r>
            <a:r>
              <a:rPr lang="en-US" dirty="0"/>
              <a:t> </a:t>
            </a:r>
            <a:r>
              <a:rPr lang="en-US" dirty="0" err="1"/>
              <a:t>lãnh</a:t>
            </a:r>
            <a:r>
              <a:rPr lang="en-US" dirty="0"/>
              <a:t> </a:t>
            </a:r>
            <a:r>
              <a:rPr lang="en-US" dirty="0" err="1"/>
              <a:t>đạo</a:t>
            </a:r>
            <a:r>
              <a:rPr lang="en-US" dirty="0"/>
              <a:t> </a:t>
            </a:r>
            <a:r>
              <a:rPr lang="en-US" dirty="0" err="1"/>
              <a:t>chính</a:t>
            </a:r>
            <a:r>
              <a:rPr lang="en-US" dirty="0"/>
              <a:t> </a:t>
            </a:r>
            <a:r>
              <a:rPr lang="en-US" dirty="0" err="1"/>
              <a:t>trị</a:t>
            </a:r>
            <a:r>
              <a:rPr lang="en-US" dirty="0"/>
              <a:t>, </a:t>
            </a:r>
            <a:r>
              <a:rPr lang="en-US" dirty="0" err="1"/>
              <a:t>quyết</a:t>
            </a:r>
            <a:r>
              <a:rPr lang="en-US" dirty="0"/>
              <a:t> </a:t>
            </a:r>
            <a:r>
              <a:rPr lang="en-US" dirty="0" err="1"/>
              <a:t>định</a:t>
            </a:r>
            <a:r>
              <a:rPr lang="en-US" dirty="0"/>
              <a:t> </a:t>
            </a:r>
            <a:r>
              <a:rPr lang="en-US" dirty="0" err="1"/>
              <a:t>phương</a:t>
            </a:r>
            <a:r>
              <a:rPr lang="en-US" dirty="0"/>
              <a:t> </a:t>
            </a:r>
            <a:r>
              <a:rPr lang="en-US" dirty="0" err="1"/>
              <a:t>hướng</a:t>
            </a:r>
            <a:r>
              <a:rPr lang="en-US" dirty="0"/>
              <a:t> </a:t>
            </a:r>
            <a:r>
              <a:rPr lang="en-US" dirty="0" err="1"/>
              <a:t>chính</a:t>
            </a:r>
            <a:r>
              <a:rPr lang="en-US" dirty="0"/>
              <a:t> </a:t>
            </a:r>
            <a:r>
              <a:rPr lang="en-US" dirty="0" err="1"/>
              <a:t>trị</a:t>
            </a:r>
            <a:r>
              <a:rPr lang="en-US" dirty="0"/>
              <a:t> </a:t>
            </a:r>
            <a:r>
              <a:rPr lang="en-US" dirty="0" err="1"/>
              <a:t>của</a:t>
            </a:r>
            <a:r>
              <a:rPr lang="en-US" dirty="0"/>
              <a:t> </a:t>
            </a:r>
            <a:r>
              <a:rPr lang="en-US" dirty="0" err="1"/>
              <a:t>Nhà</a:t>
            </a:r>
            <a:r>
              <a:rPr lang="en-US" dirty="0"/>
              <a:t> </a:t>
            </a:r>
            <a:r>
              <a:rPr lang="en-US" dirty="0" err="1"/>
              <a:t>nước</a:t>
            </a:r>
            <a:r>
              <a:rPr lang="en-US" dirty="0"/>
              <a:t>, </a:t>
            </a:r>
            <a:r>
              <a:rPr lang="en-US" dirty="0" err="1"/>
              <a:t>bảo</a:t>
            </a:r>
            <a:r>
              <a:rPr lang="en-US" dirty="0"/>
              <a:t> </a:t>
            </a:r>
            <a:r>
              <a:rPr lang="en-US" dirty="0" err="1"/>
              <a:t>đảm</a:t>
            </a:r>
            <a:r>
              <a:rPr lang="en-US" dirty="0"/>
              <a:t> </a:t>
            </a:r>
            <a:r>
              <a:rPr lang="en-US" dirty="0" err="1"/>
              <a:t>cho</a:t>
            </a:r>
            <a:r>
              <a:rPr lang="en-US" dirty="0"/>
              <a:t> </a:t>
            </a:r>
            <a:r>
              <a:rPr lang="en-US" dirty="0" err="1"/>
              <a:t>Nhà</a:t>
            </a:r>
            <a:r>
              <a:rPr lang="en-US" dirty="0"/>
              <a:t> </a:t>
            </a:r>
            <a:r>
              <a:rPr lang="en-US" dirty="0" err="1"/>
              <a:t>nước</a:t>
            </a:r>
            <a:r>
              <a:rPr lang="en-US" dirty="0"/>
              <a:t> ta </a:t>
            </a:r>
            <a:r>
              <a:rPr lang="en-US" dirty="0" err="1"/>
              <a:t>thực</a:t>
            </a:r>
            <a:r>
              <a:rPr lang="en-US" dirty="0"/>
              <a:t> </a:t>
            </a:r>
            <a:r>
              <a:rPr lang="en-US" dirty="0" err="1"/>
              <a:t>sự</a:t>
            </a:r>
            <a:r>
              <a:rPr lang="en-US" dirty="0"/>
              <a:t> </a:t>
            </a:r>
            <a:r>
              <a:rPr lang="en-US" dirty="0" err="1"/>
              <a:t>là</a:t>
            </a:r>
            <a:r>
              <a:rPr lang="en-US" dirty="0"/>
              <a:t> </a:t>
            </a:r>
            <a:r>
              <a:rPr lang="en-US" dirty="0" err="1"/>
              <a:t>tổ</a:t>
            </a:r>
            <a:r>
              <a:rPr lang="en-US" dirty="0"/>
              <a:t> </a:t>
            </a:r>
            <a:r>
              <a:rPr lang="en-US" dirty="0" err="1"/>
              <a:t>chức</a:t>
            </a:r>
            <a:r>
              <a:rPr lang="en-US" dirty="0"/>
              <a:t> </a:t>
            </a:r>
            <a:r>
              <a:rPr lang="en-US" dirty="0" err="1"/>
              <a:t>thực</a:t>
            </a:r>
            <a:r>
              <a:rPr lang="en-US" dirty="0"/>
              <a:t> </a:t>
            </a:r>
            <a:r>
              <a:rPr lang="en-US" dirty="0" err="1"/>
              <a:t>hiện</a:t>
            </a:r>
            <a:r>
              <a:rPr lang="en-US" dirty="0"/>
              <a:t> </a:t>
            </a:r>
            <a:r>
              <a:rPr lang="en-US" dirty="0" err="1"/>
              <a:t>quyền</a:t>
            </a:r>
            <a:r>
              <a:rPr lang="en-US" dirty="0"/>
              <a:t> </a:t>
            </a:r>
            <a:r>
              <a:rPr lang="en-US" dirty="0" err="1"/>
              <a:t>lực</a:t>
            </a:r>
            <a:r>
              <a:rPr lang="en-US" dirty="0"/>
              <a:t> </a:t>
            </a:r>
            <a:r>
              <a:rPr lang="en-US" dirty="0" err="1"/>
              <a:t>của</a:t>
            </a:r>
            <a:r>
              <a:rPr lang="en-US" dirty="0"/>
              <a:t> </a:t>
            </a:r>
            <a:r>
              <a:rPr lang="en-US" dirty="0" err="1"/>
              <a:t>nhân</a:t>
            </a:r>
            <a:r>
              <a:rPr lang="en-US" dirty="0"/>
              <a:t> </a:t>
            </a:r>
            <a:r>
              <a:rPr lang="en-US" dirty="0" err="1"/>
              <a:t>dân</a:t>
            </a:r>
            <a:r>
              <a:rPr lang="en-US" dirty="0"/>
              <a:t>, </a:t>
            </a:r>
            <a:r>
              <a:rPr lang="en-US" dirty="0" err="1"/>
              <a:t>thực</a:t>
            </a:r>
            <a:r>
              <a:rPr lang="en-US" dirty="0"/>
              <a:t> </a:t>
            </a:r>
            <a:r>
              <a:rPr lang="en-US" dirty="0" err="1"/>
              <a:t>sự</a:t>
            </a:r>
            <a:r>
              <a:rPr lang="en-US" dirty="0"/>
              <a:t> </a:t>
            </a:r>
            <a:r>
              <a:rPr lang="en-US" dirty="0" err="1"/>
              <a:t>của</a:t>
            </a:r>
            <a:r>
              <a:rPr lang="en-US" dirty="0"/>
              <a:t> </a:t>
            </a:r>
            <a:r>
              <a:rPr lang="en-US" dirty="0" err="1"/>
              <a:t>dân</a:t>
            </a:r>
            <a:r>
              <a:rPr lang="en-US" dirty="0"/>
              <a:t>, do </a:t>
            </a:r>
            <a:r>
              <a:rPr lang="en-US" dirty="0" err="1"/>
              <a:t>dân</a:t>
            </a:r>
            <a:r>
              <a:rPr lang="en-US" dirty="0"/>
              <a:t> </a:t>
            </a:r>
            <a:r>
              <a:rPr lang="en-US" dirty="0" err="1"/>
              <a:t>và</a:t>
            </a:r>
            <a:r>
              <a:rPr lang="en-US" dirty="0"/>
              <a:t> </a:t>
            </a:r>
            <a:r>
              <a:rPr lang="en-US" dirty="0" err="1"/>
              <a:t>vì</a:t>
            </a:r>
            <a:r>
              <a:rPr lang="en-US" dirty="0"/>
              <a:t> </a:t>
            </a:r>
            <a:r>
              <a:rPr lang="en-US" dirty="0" err="1"/>
              <a:t>dân</a:t>
            </a:r>
            <a:r>
              <a:rPr lang="en-US" dirty="0"/>
              <a:t>, </a:t>
            </a:r>
            <a:r>
              <a:rPr lang="en-US" dirty="0" err="1"/>
              <a:t>để</a:t>
            </a:r>
            <a:r>
              <a:rPr lang="en-US" dirty="0"/>
              <a:t> </a:t>
            </a:r>
            <a:r>
              <a:rPr lang="en-US" dirty="0" err="1"/>
              <a:t>thực</a:t>
            </a:r>
            <a:r>
              <a:rPr lang="en-US" dirty="0"/>
              <a:t> </a:t>
            </a:r>
            <a:r>
              <a:rPr lang="en-US" dirty="0" err="1"/>
              <a:t>hiện</a:t>
            </a:r>
            <a:r>
              <a:rPr lang="en-US" dirty="0"/>
              <a:t> </a:t>
            </a:r>
            <a:r>
              <a:rPr lang="en-US" dirty="0" err="1"/>
              <a:t>thành</a:t>
            </a:r>
            <a:r>
              <a:rPr lang="en-US" dirty="0"/>
              <a:t> </a:t>
            </a:r>
            <a:r>
              <a:rPr lang="en-US" dirty="0" err="1"/>
              <a:t>công</a:t>
            </a:r>
            <a:r>
              <a:rPr lang="en-US" dirty="0"/>
              <a:t> </a:t>
            </a:r>
            <a:r>
              <a:rPr lang="en-US" dirty="0" err="1"/>
              <a:t>công</a:t>
            </a:r>
            <a:r>
              <a:rPr lang="en-US" dirty="0"/>
              <a:t> </a:t>
            </a:r>
            <a:r>
              <a:rPr lang="en-US" dirty="0" err="1"/>
              <a:t>cuộc</a:t>
            </a:r>
            <a:r>
              <a:rPr lang="en-US" dirty="0"/>
              <a:t> </a:t>
            </a:r>
            <a:r>
              <a:rPr lang="en-US" dirty="0" err="1"/>
              <a:t>đổi</a:t>
            </a:r>
            <a:r>
              <a:rPr lang="en-US" dirty="0"/>
              <a:t> </a:t>
            </a:r>
            <a:r>
              <a:rPr lang="en-US" dirty="0" err="1"/>
              <a:t>mới</a:t>
            </a:r>
            <a:r>
              <a:rPr lang="en-US" dirty="0"/>
              <a:t> </a:t>
            </a:r>
            <a:r>
              <a:rPr lang="en-US" dirty="0" err="1"/>
              <a:t>đất</a:t>
            </a:r>
            <a:r>
              <a:rPr lang="en-US" dirty="0"/>
              <a:t> </a:t>
            </a:r>
            <a:r>
              <a:rPr lang="en-US" dirty="0" err="1"/>
              <a:t>nước</a:t>
            </a:r>
            <a:r>
              <a:rPr lang="en-US" dirty="0"/>
              <a:t> </a:t>
            </a:r>
            <a:r>
              <a:rPr lang="en-US" dirty="0" err="1"/>
              <a:t>theo</a:t>
            </a:r>
            <a:r>
              <a:rPr lang="en-US" dirty="0"/>
              <a:t> </a:t>
            </a:r>
            <a:r>
              <a:rPr lang="en-US" dirty="0" err="1"/>
              <a:t>định</a:t>
            </a:r>
            <a:r>
              <a:rPr lang="en-US" dirty="0"/>
              <a:t> </a:t>
            </a:r>
            <a:r>
              <a:rPr lang="en-US" dirty="0" err="1"/>
              <a:t>hướng</a:t>
            </a:r>
            <a:r>
              <a:rPr lang="en-US" dirty="0"/>
              <a:t> </a:t>
            </a:r>
            <a:r>
              <a:rPr lang="en-US" dirty="0" err="1"/>
              <a:t>xã</a:t>
            </a:r>
            <a:r>
              <a:rPr lang="en-US" dirty="0"/>
              <a:t> </a:t>
            </a:r>
            <a:r>
              <a:rPr lang="en-US" dirty="0" err="1"/>
              <a:t>hội</a:t>
            </a:r>
            <a:r>
              <a:rPr lang="en-US" dirty="0"/>
              <a:t> </a:t>
            </a:r>
            <a:r>
              <a:rPr lang="en-US" dirty="0" err="1"/>
              <a:t>chủ</a:t>
            </a:r>
            <a:r>
              <a:rPr lang="en-US" dirty="0"/>
              <a:t> </a:t>
            </a:r>
            <a:r>
              <a:rPr lang="en-US" dirty="0" err="1"/>
              <a:t>nghĩa</a:t>
            </a:r>
            <a:endParaRPr lang="en-US" dirty="0"/>
          </a:p>
        </p:txBody>
      </p:sp>
      <p:sp>
        <p:nvSpPr>
          <p:cNvPr id="4" name="Title 1"/>
          <p:cNvSpPr>
            <a:spLocks noGrp="1"/>
          </p:cNvSpPr>
          <p:nvPr>
            <p:ph type="title"/>
          </p:nvPr>
        </p:nvSpPr>
        <p:spPr>
          <a:xfrm>
            <a:off x="838200" y="365126"/>
            <a:ext cx="10515600" cy="643404"/>
          </a:xfrm>
          <a:solidFill>
            <a:srgbClr val="00B050"/>
          </a:solidFill>
        </p:spPr>
        <p:txBody>
          <a:bodyPr>
            <a:noAutofit/>
          </a:bodyPr>
          <a:lstStyle/>
          <a:p>
            <a:r>
              <a:rPr lang="nl-NL" sz="3600" b="1" i="1" dirty="0" smtClean="0">
                <a:solidFill>
                  <a:schemeClr val="bg1"/>
                </a:solidFill>
              </a:rPr>
              <a:t/>
            </a:r>
            <a:br>
              <a:rPr lang="nl-NL" sz="3600" b="1" i="1" dirty="0" smtClean="0">
                <a:solidFill>
                  <a:schemeClr val="bg1"/>
                </a:solidFill>
              </a:rPr>
            </a:br>
            <a:r>
              <a:rPr lang="nl-NL" sz="3600" b="1" i="1" dirty="0" smtClean="0">
                <a:solidFill>
                  <a:schemeClr val="bg1"/>
                </a:solidFill>
              </a:rPr>
              <a:t>1.2</a:t>
            </a:r>
            <a:r>
              <a:rPr lang="nl-NL" sz="3600" b="1" i="1" dirty="0">
                <a:solidFill>
                  <a:schemeClr val="bg1"/>
                </a:solidFill>
              </a:rPr>
              <a:t>. Đặc trưng của Nhà nước pháp quyền </a:t>
            </a:r>
            <a:r>
              <a:rPr lang="nl-NL" sz="3600" b="1" i="1" dirty="0" smtClean="0">
                <a:solidFill>
                  <a:schemeClr val="bg1"/>
                </a:solidFill>
              </a:rPr>
              <a:t>XHCN Việt </a:t>
            </a:r>
            <a:r>
              <a:rPr lang="nl-NL" sz="3600" b="1" i="1" dirty="0">
                <a:solidFill>
                  <a:schemeClr val="bg1"/>
                </a:solidFill>
              </a:rPr>
              <a:t>Nam</a:t>
            </a:r>
            <a:r>
              <a:rPr lang="en-US" sz="3600" dirty="0">
                <a:solidFill>
                  <a:schemeClr val="bg1"/>
                </a:solidFill>
              </a:rPr>
              <a:t/>
            </a:r>
            <a:br>
              <a:rPr lang="en-US" sz="3600" dirty="0">
                <a:solidFill>
                  <a:schemeClr val="bg1"/>
                </a:solidFill>
              </a:rPr>
            </a:br>
            <a:endParaRPr lang="en-US" sz="3600" dirty="0">
              <a:solidFill>
                <a:schemeClr val="bg1"/>
              </a:solidFill>
            </a:endParaRPr>
          </a:p>
        </p:txBody>
      </p:sp>
    </p:spTree>
    <p:extLst>
      <p:ext uri="{BB962C8B-B14F-4D97-AF65-F5344CB8AC3E}">
        <p14:creationId xmlns:p14="http://schemas.microsoft.com/office/powerpoint/2010/main" val="170725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835" y="553382"/>
            <a:ext cx="11057965" cy="1880534"/>
          </a:xfrm>
        </p:spPr>
        <p:txBody>
          <a:bodyPr>
            <a:noAutofit/>
          </a:bodyPr>
          <a:lstStyle/>
          <a:p>
            <a:r>
              <a:rPr lang="nl-NL" sz="3200" b="1" dirty="0">
                <a:solidFill>
                  <a:srgbClr val="FF0000"/>
                </a:solidFill>
              </a:rPr>
              <a:t>2. Phương hướng, nhiệm vụ và giải pháp xây dựng và hoàn thiện Nhà nước pháp quyền </a:t>
            </a:r>
            <a:r>
              <a:rPr lang="nl-NL" sz="3200" b="1" dirty="0" smtClean="0">
                <a:solidFill>
                  <a:srgbClr val="FF0000"/>
                </a:solidFill>
              </a:rPr>
              <a:t>XHCN Việt </a:t>
            </a:r>
            <a:r>
              <a:rPr lang="nl-NL" sz="3200" b="1" dirty="0">
                <a:solidFill>
                  <a:srgbClr val="FF0000"/>
                </a:solidFill>
              </a:rPr>
              <a:t>Nam </a:t>
            </a:r>
            <a:r>
              <a:rPr lang="en-US" sz="3200" dirty="0"/>
              <a:t/>
            </a:r>
            <a:br>
              <a:rPr lang="en-US" sz="3200" dirty="0"/>
            </a:br>
            <a:r>
              <a:rPr lang="en-US" sz="3200" dirty="0" smtClean="0"/>
              <a:t>	</a:t>
            </a:r>
            <a:br>
              <a:rPr lang="en-US" sz="3200" dirty="0" smtClean="0"/>
            </a:br>
            <a:r>
              <a:rPr lang="en-US" sz="3200" dirty="0"/>
              <a:t>	</a:t>
            </a:r>
            <a:r>
              <a:rPr lang="nl-NL" sz="3200" b="1" i="1" dirty="0" smtClean="0">
                <a:solidFill>
                  <a:srgbClr val="5326F8"/>
                </a:solidFill>
              </a:rPr>
              <a:t>2.1</a:t>
            </a:r>
            <a:r>
              <a:rPr lang="nl-NL" sz="3200" b="1" i="1" dirty="0">
                <a:solidFill>
                  <a:srgbClr val="5326F8"/>
                </a:solidFill>
              </a:rPr>
              <a:t>. Phương hướng xây dựng và hoàn thiện Nhà nước pháp quyền </a:t>
            </a:r>
            <a:r>
              <a:rPr lang="nl-NL" sz="3200" b="1" i="1" dirty="0" smtClean="0">
                <a:solidFill>
                  <a:srgbClr val="5326F8"/>
                </a:solidFill>
              </a:rPr>
              <a:t>XHCN </a:t>
            </a:r>
            <a:r>
              <a:rPr lang="nl-NL" sz="3200" b="1" i="1" dirty="0" smtClean="0">
                <a:solidFill>
                  <a:srgbClr val="5326F8"/>
                </a:solidFill>
              </a:rPr>
              <a:t>Việt </a:t>
            </a:r>
            <a:r>
              <a:rPr lang="nl-NL" sz="3200" b="1" i="1" dirty="0">
                <a:solidFill>
                  <a:srgbClr val="5326F8"/>
                </a:solidFill>
              </a:rPr>
              <a:t>Nam </a:t>
            </a:r>
            <a:r>
              <a:rPr lang="en-US" sz="3200" dirty="0"/>
              <a:t/>
            </a:r>
            <a:br>
              <a:rPr lang="en-US" sz="3200" dirty="0"/>
            </a:br>
            <a:endParaRPr lang="en-US" sz="3200" dirty="0"/>
          </a:p>
        </p:txBody>
      </p:sp>
      <p:sp>
        <p:nvSpPr>
          <p:cNvPr id="3" name="Content Placeholder 2"/>
          <p:cNvSpPr>
            <a:spLocks noGrp="1"/>
          </p:cNvSpPr>
          <p:nvPr>
            <p:ph idx="1"/>
          </p:nvPr>
        </p:nvSpPr>
        <p:spPr>
          <a:xfrm>
            <a:off x="838200" y="2944905"/>
            <a:ext cx="10515600" cy="3232057"/>
          </a:xfrm>
        </p:spPr>
        <p:txBody>
          <a:bodyPr/>
          <a:lstStyle/>
          <a:p>
            <a:pPr indent="577850"/>
            <a:r>
              <a:rPr lang="nl-NL" dirty="0"/>
              <a:t>Tiếp tục xây dựng, hoàn thiện Nhà nước </a:t>
            </a:r>
            <a:r>
              <a:rPr lang="nl-NL" dirty="0" smtClean="0"/>
              <a:t>PQXHCN </a:t>
            </a:r>
            <a:r>
              <a:rPr lang="nl-NL" dirty="0"/>
              <a:t>do Đảng lãnh đạo là nhiệm vụ trọng tâm của đổi mới hệ thống chính trị. Xây dựng </a:t>
            </a:r>
            <a:r>
              <a:rPr lang="nl-NL" dirty="0" smtClean="0"/>
              <a:t>NNPQ phải </a:t>
            </a:r>
            <a:r>
              <a:rPr lang="nl-NL" dirty="0"/>
              <a:t>tiến hành đồng bộ cả lập pháp, hành pháp, tư pháp và được tiến hành đồng bộ với đổi mới hệ thống chính trị theo hướng tính gọn, hiệu lực; gắn với đổi mới kinh tế, văn hóa, xã hội.</a:t>
            </a:r>
            <a:endParaRPr lang="en-US" dirty="0"/>
          </a:p>
          <a:p>
            <a:endParaRPr lang="en-US" dirty="0"/>
          </a:p>
        </p:txBody>
      </p:sp>
    </p:spTree>
    <p:extLst>
      <p:ext uri="{BB962C8B-B14F-4D97-AF65-F5344CB8AC3E}">
        <p14:creationId xmlns:p14="http://schemas.microsoft.com/office/powerpoint/2010/main" val="121279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776" y="365125"/>
            <a:ext cx="11322424" cy="1325563"/>
          </a:xfrm>
        </p:spPr>
        <p:txBody>
          <a:bodyPr>
            <a:normAutofit/>
          </a:bodyPr>
          <a:lstStyle/>
          <a:p>
            <a:r>
              <a:rPr lang="nl-NL" sz="3600" b="1" i="1" dirty="0">
                <a:solidFill>
                  <a:srgbClr val="5326F8"/>
                </a:solidFill>
              </a:rPr>
              <a:t>2.1. Phương hướng xây dựng và hoàn thiện Nhà nước pháp quyền XHCN Việt Nam</a:t>
            </a:r>
            <a:endParaRPr lang="en-US" sz="3600" dirty="0"/>
          </a:p>
        </p:txBody>
      </p:sp>
      <p:sp>
        <p:nvSpPr>
          <p:cNvPr id="3" name="Content Placeholder 2"/>
          <p:cNvSpPr>
            <a:spLocks noGrp="1"/>
          </p:cNvSpPr>
          <p:nvPr>
            <p:ph idx="1"/>
          </p:nvPr>
        </p:nvSpPr>
        <p:spPr>
          <a:xfrm>
            <a:off x="838200" y="2017059"/>
            <a:ext cx="10515600" cy="4159904"/>
          </a:xfrm>
        </p:spPr>
        <p:txBody>
          <a:bodyPr/>
          <a:lstStyle/>
          <a:p>
            <a:pPr indent="631825" algn="just">
              <a:buFont typeface="Wingdings" panose="05000000000000000000" pitchFamily="2" charset="2"/>
              <a:buChar char="ü"/>
            </a:pPr>
            <a:r>
              <a:rPr lang="nl-NL" dirty="0"/>
              <a:t>Đổi mới tổ chức hoạt động của Quốc hội. Hoàn thiện cơ chế bầu cử nhằm nâng cao chất lượng đại biểu Quốc </a:t>
            </a:r>
            <a:r>
              <a:rPr lang="nl-NL" dirty="0" smtClean="0"/>
              <a:t>hội.</a:t>
            </a:r>
          </a:p>
          <a:p>
            <a:pPr indent="631825" algn="just">
              <a:buFont typeface="Wingdings" panose="05000000000000000000" pitchFamily="2" charset="2"/>
              <a:buChar char="ü"/>
            </a:pPr>
            <a:endParaRPr lang="nl-NL" sz="1100" dirty="0" smtClean="0"/>
          </a:p>
          <a:p>
            <a:pPr indent="631825" algn="just">
              <a:buFont typeface="Wingdings" panose="05000000000000000000" pitchFamily="2" charset="2"/>
              <a:buChar char="ü"/>
            </a:pPr>
            <a:r>
              <a:rPr lang="nl-NL" dirty="0" smtClean="0"/>
              <a:t>Đẩy </a:t>
            </a:r>
            <a:r>
              <a:rPr lang="nl-NL" dirty="0"/>
              <a:t>mạnh cải cách hành chính, đổi mới tổ chức và hoạt động của Chính phủ  </a:t>
            </a:r>
            <a:endParaRPr lang="nl-NL" dirty="0" smtClean="0"/>
          </a:p>
          <a:p>
            <a:pPr indent="631825" algn="just">
              <a:buFont typeface="Wingdings" panose="05000000000000000000" pitchFamily="2" charset="2"/>
              <a:buChar char="ü"/>
            </a:pPr>
            <a:endParaRPr lang="nl-NL" sz="1000" dirty="0" smtClean="0"/>
          </a:p>
          <a:p>
            <a:pPr indent="631825" algn="just">
              <a:buFont typeface="Wingdings" panose="05000000000000000000" pitchFamily="2" charset="2"/>
              <a:buChar char="ü"/>
            </a:pPr>
            <a:r>
              <a:rPr lang="nl-NL" dirty="0" smtClean="0"/>
              <a:t>Xây </a:t>
            </a:r>
            <a:r>
              <a:rPr lang="nl-NL" dirty="0"/>
              <a:t>dựng hệ thống cơ quan tư pháp trong sạch, vững mạnh, dân chủ, nghiêm minh, bảo vệ công lý, quyền con người. </a:t>
            </a:r>
            <a:endParaRPr lang="en-US" dirty="0"/>
          </a:p>
        </p:txBody>
      </p:sp>
    </p:spTree>
    <p:extLst>
      <p:ext uri="{BB962C8B-B14F-4D97-AF65-F5344CB8AC3E}">
        <p14:creationId xmlns:p14="http://schemas.microsoft.com/office/powerpoint/2010/main" val="103822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5495" y="356627"/>
            <a:ext cx="4876800" cy="4712914"/>
          </a:xfrm>
          <a:prstGeom prst="rect">
            <a:avLst/>
          </a:prstGeom>
        </p:spPr>
      </p:pic>
      <p:pic>
        <p:nvPicPr>
          <p:cNvPr id="5" name="Picture 4"/>
          <p:cNvPicPr>
            <a:picLocks noChangeAspect="1"/>
          </p:cNvPicPr>
          <p:nvPr/>
        </p:nvPicPr>
        <p:blipFill>
          <a:blip r:embed="rId3"/>
          <a:stretch>
            <a:fillRect/>
          </a:stretch>
        </p:blipFill>
        <p:spPr>
          <a:xfrm>
            <a:off x="5347448" y="299477"/>
            <a:ext cx="6667500" cy="4770064"/>
          </a:xfrm>
          <a:prstGeom prst="rect">
            <a:avLst/>
          </a:prstGeom>
        </p:spPr>
      </p:pic>
    </p:spTree>
    <p:extLst>
      <p:ext uri="{BB962C8B-B14F-4D97-AF65-F5344CB8AC3E}">
        <p14:creationId xmlns:p14="http://schemas.microsoft.com/office/powerpoint/2010/main" val="3457144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10802471" cy="1325563"/>
          </a:xfrm>
        </p:spPr>
        <p:txBody>
          <a:bodyPr>
            <a:noAutofit/>
          </a:bodyPr>
          <a:lstStyle/>
          <a:p>
            <a:r>
              <a:rPr lang="nl-NL" sz="3200" b="1" i="1" dirty="0">
                <a:solidFill>
                  <a:srgbClr val="5326F8"/>
                </a:solidFill>
              </a:rPr>
              <a:t>2.2. Nhiệm vụ và giải pháp xây dựng và hoàn thiện </a:t>
            </a:r>
            <a:r>
              <a:rPr lang="nl-NL" sz="2800" b="1" i="1" dirty="0">
                <a:solidFill>
                  <a:srgbClr val="5326F8"/>
                </a:solidFill>
              </a:rPr>
              <a:t>Nhà</a:t>
            </a:r>
            <a:r>
              <a:rPr lang="nl-NL" sz="3200" b="1" i="1" dirty="0">
                <a:solidFill>
                  <a:srgbClr val="5326F8"/>
                </a:solidFill>
              </a:rPr>
              <a:t> nước pháp quyền xã hội chủ nghĩa Việt Nam </a:t>
            </a:r>
            <a:r>
              <a:rPr lang="en-US" sz="3200" dirty="0">
                <a:solidFill>
                  <a:srgbClr val="5326F8"/>
                </a:solidFill>
              </a:rPr>
              <a:t/>
            </a:r>
            <a:br>
              <a:rPr lang="en-US" sz="3200" dirty="0">
                <a:solidFill>
                  <a:srgbClr val="5326F8"/>
                </a:solidFill>
              </a:rPr>
            </a:br>
            <a:endParaRPr lang="en-US" sz="3200" dirty="0">
              <a:solidFill>
                <a:srgbClr val="5326F8"/>
              </a:solidFill>
            </a:endParaRPr>
          </a:p>
        </p:txBody>
      </p:sp>
      <p:sp>
        <p:nvSpPr>
          <p:cNvPr id="3" name="Content Placeholder 2"/>
          <p:cNvSpPr>
            <a:spLocks noGrp="1"/>
          </p:cNvSpPr>
          <p:nvPr>
            <p:ph idx="1"/>
          </p:nvPr>
        </p:nvSpPr>
        <p:spPr>
          <a:xfrm>
            <a:off x="1075764" y="1825625"/>
            <a:ext cx="10278035" cy="4351338"/>
          </a:xfrm>
        </p:spPr>
        <p:txBody>
          <a:bodyPr/>
          <a:lstStyle/>
          <a:p>
            <a:r>
              <a:rPr lang="nl-NL" i="1" dirty="0"/>
              <a:t>Cải cách thể chế và phương thức hoạt động của Nhà nước</a:t>
            </a:r>
            <a:endParaRPr lang="en-US" dirty="0"/>
          </a:p>
          <a:p>
            <a:r>
              <a:rPr lang="nl-NL" i="1" dirty="0"/>
              <a:t>Xây dựng một nền hành chính Nhà nước dân chủ, vững mạnh, từng bước hiện đại</a:t>
            </a:r>
            <a:endParaRPr lang="en-US" dirty="0"/>
          </a:p>
          <a:p>
            <a:r>
              <a:rPr lang="nl-NL" i="1" dirty="0"/>
              <a:t>Cải cách và kiện toàn các cơ quan tư </a:t>
            </a:r>
            <a:r>
              <a:rPr lang="nl-NL" i="1" dirty="0" smtClean="0"/>
              <a:t>pháp</a:t>
            </a:r>
          </a:p>
          <a:p>
            <a:r>
              <a:rPr lang="nl-NL" i="1" dirty="0"/>
              <a:t>Phát huy dân chủ, giữ vững kỷ luật, kỷ cương, tăng cường pháp chế</a:t>
            </a:r>
            <a:endParaRPr lang="en-US" dirty="0"/>
          </a:p>
          <a:p>
            <a:r>
              <a:rPr lang="nl-NL" i="1" dirty="0"/>
              <a:t>Xây dựng đội ngũ cán bộ, công chức trong sạch, có năng lực</a:t>
            </a:r>
            <a:endParaRPr lang="en-US" dirty="0"/>
          </a:p>
          <a:p>
            <a:r>
              <a:rPr lang="nl-NL" i="1" dirty="0"/>
              <a:t>Đẩy mạnh đấu tranh chống tham nhũng</a:t>
            </a:r>
            <a:endParaRPr lang="en-US" dirty="0"/>
          </a:p>
          <a:p>
            <a:endParaRPr lang="en-US" dirty="0"/>
          </a:p>
        </p:txBody>
      </p:sp>
    </p:spTree>
    <p:extLst>
      <p:ext uri="{BB962C8B-B14F-4D97-AF65-F5344CB8AC3E}">
        <p14:creationId xmlns:p14="http://schemas.microsoft.com/office/powerpoint/2010/main" val="116572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TotalTime>
  <Words>963</Words>
  <Application>Microsoft Office PowerPoint</Application>
  <PresentationFormat>Widescreen</PresentationFormat>
  <Paragraphs>58</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Wingdings</vt:lpstr>
      <vt:lpstr>Office Theme</vt:lpstr>
      <vt:lpstr>Bài 7</vt:lpstr>
      <vt:lpstr>Nội dung</vt:lpstr>
      <vt:lpstr> 1. 1. Bản chất của Nhà nước pháp quyền XHCN Việt Nam </vt:lpstr>
      <vt:lpstr> 1. 1. Bản chất của Nhà nước pháp quyền XHCN Việt Nam </vt:lpstr>
      <vt:lpstr> 1. 1. Bản chất của Nhà nước pháp quyền XHCN Việt Nam </vt:lpstr>
      <vt:lpstr> 1. 1. Bản chất của Nhà nước pháp quyền XHCN Việt Nam </vt:lpstr>
      <vt:lpstr> 1. 1. Bản chất của Nhà nước pháp quyền XHCN Việt Nam </vt:lpstr>
      <vt:lpstr> 1.2. Đặc trưng của Nhà nước pháp quyền XHCN Việt Nam </vt:lpstr>
      <vt:lpstr> 1.2. Đặc trưng của Nhà nước pháp quyền XHCN Việt Nam </vt:lpstr>
      <vt:lpstr> 1.2. Đặc trưng của Nhà nước pháp quyền XHCN Việt Nam </vt:lpstr>
      <vt:lpstr>PowerPoint Presentation</vt:lpstr>
      <vt:lpstr> 1.2. Đặc trưng của Nhà nước pháp quyền XHCN Việt Nam </vt:lpstr>
      <vt:lpstr> 1.2. Đặc trưng của Nhà nước pháp quyền XHCN Việt Nam </vt:lpstr>
      <vt:lpstr> 1.2. Đặc trưng của Nhà nước pháp quyền XHCN Việt Nam </vt:lpstr>
      <vt:lpstr>2. Phương hướng, nhiệm vụ và giải pháp xây dựng và hoàn thiện Nhà nước pháp quyền XHCN Việt Nam     2.1. Phương hướng xây dựng và hoàn thiện Nhà nước pháp quyền XHCN Việt Nam  </vt:lpstr>
      <vt:lpstr>2.1. Phương hướng xây dựng và hoàn thiện Nhà nước pháp quyền XHCN Việt Nam</vt:lpstr>
      <vt:lpstr>PowerPoint Presentation</vt:lpstr>
      <vt:lpstr>2.2. Nhiệm vụ và giải pháp xây dựng và hoàn thiện Nhà nước pháp quyền xã hội chủ nghĩa Việt Nam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dc:title>
  <dc:creator>Administrator</dc:creator>
  <cp:lastModifiedBy>Administrator</cp:lastModifiedBy>
  <cp:revision>26</cp:revision>
  <dcterms:created xsi:type="dcterms:W3CDTF">2020-02-09T05:03:37Z</dcterms:created>
  <dcterms:modified xsi:type="dcterms:W3CDTF">2020-02-09T13:03:33Z</dcterms:modified>
</cp:coreProperties>
</file>