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8" r:id="rId12"/>
    <p:sldId id="266" r:id="rId13"/>
    <p:sldId id="267" r:id="rId14"/>
    <p:sldId id="269"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3" autoAdjust="0"/>
    <p:restoredTop sz="94660"/>
  </p:normalViewPr>
  <p:slideViewPr>
    <p:cSldViewPr snapToGrid="0">
      <p:cViewPr varScale="1">
        <p:scale>
          <a:sx n="69" d="100"/>
          <a:sy n="69" d="100"/>
        </p:scale>
        <p:origin x="-560"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85EAD9A-CA9F-4E67-9070-1CBF07DCB2B5}" type="datetimeFigureOut">
              <a:rPr lang="en-US" smtClean="0"/>
              <a:t>9/14/2020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1188AA-B9B4-4467-8222-5D6E3FFE9D96}" type="slidenum">
              <a:rPr lang="en-US" smtClean="0"/>
              <a:t>‹#›</a:t>
            </a:fld>
            <a:endParaRPr lang="en-US"/>
          </a:p>
        </p:txBody>
      </p:sp>
    </p:spTree>
    <p:extLst>
      <p:ext uri="{BB962C8B-B14F-4D97-AF65-F5344CB8AC3E}">
        <p14:creationId xmlns:p14="http://schemas.microsoft.com/office/powerpoint/2010/main" val="1651674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85EAD9A-CA9F-4E67-9070-1CBF07DCB2B5}" type="datetimeFigureOut">
              <a:rPr lang="en-US" smtClean="0"/>
              <a:t>9/14/2020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1188AA-B9B4-4467-8222-5D6E3FFE9D96}" type="slidenum">
              <a:rPr lang="en-US" smtClean="0"/>
              <a:t>‹#›</a:t>
            </a:fld>
            <a:endParaRPr lang="en-US"/>
          </a:p>
        </p:txBody>
      </p:sp>
    </p:spTree>
    <p:extLst>
      <p:ext uri="{BB962C8B-B14F-4D97-AF65-F5344CB8AC3E}">
        <p14:creationId xmlns:p14="http://schemas.microsoft.com/office/powerpoint/2010/main" val="3967339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85EAD9A-CA9F-4E67-9070-1CBF07DCB2B5}" type="datetimeFigureOut">
              <a:rPr lang="en-US" smtClean="0"/>
              <a:t>9/14/2020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1188AA-B9B4-4467-8222-5D6E3FFE9D96}" type="slidenum">
              <a:rPr lang="en-US" smtClean="0"/>
              <a:t>‹#›</a:t>
            </a:fld>
            <a:endParaRPr lang="en-US"/>
          </a:p>
        </p:txBody>
      </p:sp>
    </p:spTree>
    <p:extLst>
      <p:ext uri="{BB962C8B-B14F-4D97-AF65-F5344CB8AC3E}">
        <p14:creationId xmlns:p14="http://schemas.microsoft.com/office/powerpoint/2010/main" val="16797020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85EAD9A-CA9F-4E67-9070-1CBF07DCB2B5}" type="datetimeFigureOut">
              <a:rPr lang="en-US" smtClean="0"/>
              <a:t>9/14/2020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1188AA-B9B4-4467-8222-5D6E3FFE9D96}" type="slidenum">
              <a:rPr lang="en-US" smtClean="0"/>
              <a:t>‹#›</a:t>
            </a:fld>
            <a:endParaRPr lang="en-US"/>
          </a:p>
        </p:txBody>
      </p:sp>
    </p:spTree>
    <p:extLst>
      <p:ext uri="{BB962C8B-B14F-4D97-AF65-F5344CB8AC3E}">
        <p14:creationId xmlns:p14="http://schemas.microsoft.com/office/powerpoint/2010/main" val="2624752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85EAD9A-CA9F-4E67-9070-1CBF07DCB2B5}" type="datetimeFigureOut">
              <a:rPr lang="en-US" smtClean="0"/>
              <a:t>9/14/2020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11188AA-B9B4-4467-8222-5D6E3FFE9D96}" type="slidenum">
              <a:rPr lang="en-US" smtClean="0"/>
              <a:t>‹#›</a:t>
            </a:fld>
            <a:endParaRPr lang="en-US"/>
          </a:p>
        </p:txBody>
      </p:sp>
    </p:spTree>
    <p:extLst>
      <p:ext uri="{BB962C8B-B14F-4D97-AF65-F5344CB8AC3E}">
        <p14:creationId xmlns:p14="http://schemas.microsoft.com/office/powerpoint/2010/main" val="30840155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85EAD9A-CA9F-4E67-9070-1CBF07DCB2B5}" type="datetimeFigureOut">
              <a:rPr lang="en-US" smtClean="0"/>
              <a:t>9/14/2020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11188AA-B9B4-4467-8222-5D6E3FFE9D96}" type="slidenum">
              <a:rPr lang="en-US" smtClean="0"/>
              <a:t>‹#›</a:t>
            </a:fld>
            <a:endParaRPr lang="en-US"/>
          </a:p>
        </p:txBody>
      </p:sp>
    </p:spTree>
    <p:extLst>
      <p:ext uri="{BB962C8B-B14F-4D97-AF65-F5344CB8AC3E}">
        <p14:creationId xmlns:p14="http://schemas.microsoft.com/office/powerpoint/2010/main" val="32811086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5EAD9A-CA9F-4E67-9070-1CBF07DCB2B5}" type="datetimeFigureOut">
              <a:rPr lang="en-US" smtClean="0"/>
              <a:t>9/14/2020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11188AA-B9B4-4467-8222-5D6E3FFE9D96}" type="slidenum">
              <a:rPr lang="en-US" smtClean="0"/>
              <a:t>‹#›</a:t>
            </a:fld>
            <a:endParaRPr lang="en-US"/>
          </a:p>
        </p:txBody>
      </p:sp>
    </p:spTree>
    <p:extLst>
      <p:ext uri="{BB962C8B-B14F-4D97-AF65-F5344CB8AC3E}">
        <p14:creationId xmlns:p14="http://schemas.microsoft.com/office/powerpoint/2010/main" val="33859747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85EAD9A-CA9F-4E67-9070-1CBF07DCB2B5}" type="datetimeFigureOut">
              <a:rPr lang="en-US" smtClean="0"/>
              <a:t>9/14/2020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1188AA-B9B4-4467-8222-5D6E3FFE9D96}" type="slidenum">
              <a:rPr lang="en-US" smtClean="0"/>
              <a:t>‹#›</a:t>
            </a:fld>
            <a:endParaRPr lang="en-US"/>
          </a:p>
        </p:txBody>
      </p:sp>
    </p:spTree>
    <p:extLst>
      <p:ext uri="{BB962C8B-B14F-4D97-AF65-F5344CB8AC3E}">
        <p14:creationId xmlns:p14="http://schemas.microsoft.com/office/powerpoint/2010/main" val="24553893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85EAD9A-CA9F-4E67-9070-1CBF07DCB2B5}" type="datetimeFigureOut">
              <a:rPr lang="en-US" smtClean="0"/>
              <a:t>9/14/2020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1188AA-B9B4-4467-8222-5D6E3FFE9D96}" type="slidenum">
              <a:rPr lang="en-US" smtClean="0"/>
              <a:t>‹#›</a:t>
            </a:fld>
            <a:endParaRPr lang="en-US"/>
          </a:p>
        </p:txBody>
      </p:sp>
    </p:spTree>
    <p:extLst>
      <p:ext uri="{BB962C8B-B14F-4D97-AF65-F5344CB8AC3E}">
        <p14:creationId xmlns:p14="http://schemas.microsoft.com/office/powerpoint/2010/main" val="17175855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85EAD9A-CA9F-4E67-9070-1CBF07DCB2B5}" type="datetimeFigureOut">
              <a:rPr lang="en-US" smtClean="0"/>
              <a:t>9/14/2020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1188AA-B9B4-4467-8222-5D6E3FFE9D96}" type="slidenum">
              <a:rPr lang="en-US" smtClean="0"/>
              <a:t>‹#›</a:t>
            </a:fld>
            <a:endParaRPr lang="en-US"/>
          </a:p>
        </p:txBody>
      </p:sp>
    </p:spTree>
    <p:extLst>
      <p:ext uri="{BB962C8B-B14F-4D97-AF65-F5344CB8AC3E}">
        <p14:creationId xmlns:p14="http://schemas.microsoft.com/office/powerpoint/2010/main" val="34568886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85EAD9A-CA9F-4E67-9070-1CBF07DCB2B5}" type="datetimeFigureOut">
              <a:rPr lang="en-US" smtClean="0"/>
              <a:t>9/14/2020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1188AA-B9B4-4467-8222-5D6E3FFE9D96}" type="slidenum">
              <a:rPr lang="en-US" smtClean="0"/>
              <a:t>‹#›</a:t>
            </a:fld>
            <a:endParaRPr lang="en-US"/>
          </a:p>
        </p:txBody>
      </p:sp>
    </p:spTree>
    <p:extLst>
      <p:ext uri="{BB962C8B-B14F-4D97-AF65-F5344CB8AC3E}">
        <p14:creationId xmlns:p14="http://schemas.microsoft.com/office/powerpoint/2010/main" val="42691887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5EAD9A-CA9F-4E67-9070-1CBF07DCB2B5}" type="datetimeFigureOut">
              <a:rPr lang="en-US" smtClean="0"/>
              <a:t>9/14/2020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1188AA-B9B4-4467-8222-5D6E3FFE9D96}" type="slidenum">
              <a:rPr lang="en-US" smtClean="0"/>
              <a:t>‹#›</a:t>
            </a:fld>
            <a:endParaRPr lang="en-US"/>
          </a:p>
        </p:txBody>
      </p:sp>
    </p:spTree>
    <p:extLst>
      <p:ext uri="{BB962C8B-B14F-4D97-AF65-F5344CB8AC3E}">
        <p14:creationId xmlns:p14="http://schemas.microsoft.com/office/powerpoint/2010/main" val="32713747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876551" y="212050"/>
            <a:ext cx="6096000" cy="861774"/>
          </a:xfrm>
          <a:prstGeom prst="rect">
            <a:avLst/>
          </a:prstGeom>
        </p:spPr>
        <p:txBody>
          <a:bodyPr>
            <a:spAutoFit/>
          </a:bodyPr>
          <a:lstStyle/>
          <a:p>
            <a:pPr indent="457200" algn="ctr">
              <a:lnSpc>
                <a:spcPts val="2000"/>
              </a:lnSpc>
            </a:pPr>
            <a:r>
              <a:rPr lang="nl-NL" b="1" ker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BÀI </a:t>
            </a:r>
            <a:r>
              <a:rPr lang="vi-VN" b="1" kern="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9</a:t>
            </a:r>
            <a:endParaRPr lang="en-US" b="1" kern="0" dirty="0">
              <a:solidFill>
                <a:srgbClr val="FF0000"/>
              </a:solidFill>
              <a:latin typeface="Cambria" panose="02040503050406030204" pitchFamily="18" charset="0"/>
              <a:ea typeface="Times New Roman" panose="02020603050405020304" pitchFamily="18" charset="0"/>
              <a:cs typeface="Times New Roman" panose="02020603050405020304" pitchFamily="18" charset="0"/>
            </a:endParaRPr>
          </a:p>
          <a:p>
            <a:pPr indent="457200" algn="ctr">
              <a:lnSpc>
                <a:spcPts val="2000"/>
              </a:lnSpc>
            </a:pPr>
            <a:r>
              <a:rPr lang="nl-NL" b="1" kern="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TU DƯỠNG, RÈN LUYỆN ĐỂ TRỞ THÀNH</a:t>
            </a:r>
            <a:endParaRPr lang="en-US" b="1" kern="0" dirty="0">
              <a:solidFill>
                <a:srgbClr val="FF0000"/>
              </a:solidFill>
              <a:latin typeface="Cambria" panose="02040503050406030204" pitchFamily="18" charset="0"/>
              <a:ea typeface="Times New Roman" panose="02020603050405020304" pitchFamily="18" charset="0"/>
              <a:cs typeface="Times New Roman" panose="02020603050405020304" pitchFamily="18" charset="0"/>
            </a:endParaRPr>
          </a:p>
          <a:p>
            <a:pPr indent="457200" algn="ctr">
              <a:lnSpc>
                <a:spcPts val="2000"/>
              </a:lnSpc>
            </a:pPr>
            <a:r>
              <a:rPr lang="nl-NL" b="1" kern="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NGƯỜI CÔNG DÂN TỐT, NGƯỜI LAO ĐỘNG TỐT</a:t>
            </a:r>
            <a:endParaRPr lang="en-US" b="1" kern="0" dirty="0">
              <a:solidFill>
                <a:srgbClr val="FF0000"/>
              </a:solidFill>
              <a:latin typeface="Cambria" panose="02040503050406030204" pitchFamily="18" charset="0"/>
              <a:ea typeface="Times New Roman" panose="02020603050405020304" pitchFamily="18" charset="0"/>
              <a:cs typeface="Times New Roman" panose="02020603050405020304" pitchFamily="18" charset="0"/>
            </a:endParaRPr>
          </a:p>
        </p:txBody>
      </p:sp>
      <p:sp>
        <p:nvSpPr>
          <p:cNvPr id="5" name="Rectangle 4"/>
          <p:cNvSpPr/>
          <p:nvPr/>
        </p:nvSpPr>
        <p:spPr>
          <a:xfrm>
            <a:off x="-471726" y="1073824"/>
            <a:ext cx="8201025" cy="861774"/>
          </a:xfrm>
          <a:prstGeom prst="rect">
            <a:avLst/>
          </a:prstGeom>
        </p:spPr>
        <p:txBody>
          <a:bodyPr wrap="square">
            <a:spAutoFit/>
          </a:bodyPr>
          <a:lstStyle/>
          <a:p>
            <a:pPr indent="457200" algn="just">
              <a:lnSpc>
                <a:spcPts val="2000"/>
              </a:lnSpc>
            </a:pPr>
            <a:r>
              <a:rPr lang="nl-NL" sz="2400" b="1" dirty="0">
                <a:latin typeface="Times New Roman" panose="02020603050405020304" pitchFamily="18" charset="0"/>
                <a:ea typeface="Calibri" panose="020F0502020204030204" pitchFamily="34" charset="0"/>
                <a:cs typeface="Times New Roman" panose="02020603050405020304" pitchFamily="18" charset="0"/>
              </a:rPr>
              <a:t> </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indent="457200">
              <a:lnSpc>
                <a:spcPts val="2000"/>
              </a:lnSpc>
            </a:pPr>
            <a:r>
              <a:rPr lang="nl-NL" sz="2400" b="1" dirty="0">
                <a:solidFill>
                  <a:srgbClr val="4F81BD"/>
                </a:solidFill>
                <a:latin typeface="Times New Roman" panose="02020603050405020304" pitchFamily="18" charset="0"/>
                <a:ea typeface="Times New Roman" panose="02020603050405020304" pitchFamily="18" charset="0"/>
                <a:cs typeface="Times New Roman" panose="02020603050405020304" pitchFamily="18" charset="0"/>
              </a:rPr>
              <a:t>1. Quan niệm về người công dân tốt, người lao động tốt</a:t>
            </a:r>
            <a:endParaRPr lang="en-US" sz="24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indent="457200">
              <a:lnSpc>
                <a:spcPts val="2000"/>
              </a:lnSpc>
            </a:pPr>
            <a:r>
              <a:rPr lang="nl-NL" sz="2400" b="1" i="1" dirty="0">
                <a:solidFill>
                  <a:srgbClr val="4F81BD"/>
                </a:solidFill>
                <a:latin typeface="Times New Roman" panose="02020603050405020304" pitchFamily="18" charset="0"/>
                <a:ea typeface="Times New Roman" panose="02020603050405020304" pitchFamily="18" charset="0"/>
                <a:cs typeface="Times New Roman" panose="02020603050405020304" pitchFamily="18" charset="0"/>
              </a:rPr>
              <a:t>1.1. Người công dân tốt </a:t>
            </a:r>
            <a:endParaRPr lang="en-US" sz="24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sp>
        <p:nvSpPr>
          <p:cNvPr id="6" name="Rectangle 5"/>
          <p:cNvSpPr/>
          <p:nvPr/>
        </p:nvSpPr>
        <p:spPr>
          <a:xfrm>
            <a:off x="176213" y="2840235"/>
            <a:ext cx="2528888" cy="2677656"/>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indent="457200" algn="ctr"/>
            <a:r>
              <a:rPr lang="nl-NL" sz="2400" dirty="0">
                <a:latin typeface="Times New Roman" panose="02020603050405020304" pitchFamily="18" charset="0"/>
                <a:ea typeface="Calibri" panose="020F0502020204030204" pitchFamily="34" charset="0"/>
                <a:cs typeface="Times New Roman" panose="02020603050405020304" pitchFamily="18" charset="0"/>
              </a:rPr>
              <a:t>Người công dân tốt là người thực hiện quyền và nghĩa vụ của công dân theo Hiến pháp và Pháp luật quy định: </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26" name="Picture 2" descr="Kết quả hình ảnh cho công dân tố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9926" y="1815286"/>
            <a:ext cx="4251961" cy="254951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Kết quả hình ảnh cho giúp ngườ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6712" y="1159638"/>
            <a:ext cx="4095750" cy="30194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Kết quả hình ảnh cho lao độ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4617719"/>
            <a:ext cx="7238999" cy="22840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87601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28800" y="213360"/>
            <a:ext cx="9875520" cy="523220"/>
          </a:xfrm>
          <a:prstGeom prst="rect">
            <a:avLst/>
          </a:prstGeom>
          <a:noFill/>
        </p:spPr>
        <p:txBody>
          <a:bodyPr wrap="square" rtlCol="0">
            <a:spAutoFit/>
          </a:bodyPr>
          <a:lstStyle/>
          <a:p>
            <a:r>
              <a:rPr lang="en-US" sz="2800" dirty="0" smtClean="0">
                <a:solidFill>
                  <a:srgbClr val="FF0000"/>
                </a:solidFill>
              </a:rPr>
              <a:t>QUYỀN CỦA CÔNG DÂN DO HIẾN PHÁP 2013 QUY ĐỊNH</a:t>
            </a:r>
            <a:endParaRPr lang="en-US" sz="2800" dirty="0">
              <a:solidFill>
                <a:srgbClr val="FF0000"/>
              </a:solidFill>
            </a:endParaRPr>
          </a:p>
        </p:txBody>
      </p:sp>
      <p:sp>
        <p:nvSpPr>
          <p:cNvPr id="5" name="Rectangle 4"/>
          <p:cNvSpPr/>
          <p:nvPr/>
        </p:nvSpPr>
        <p:spPr>
          <a:xfrm>
            <a:off x="264788" y="990713"/>
            <a:ext cx="5715026" cy="461665"/>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nl-NL" sz="2400" dirty="0">
                <a:latin typeface="Times New Roman" panose="02020603050405020304" pitchFamily="18" charset="0"/>
                <a:ea typeface="Calibri" panose="020F0502020204030204" pitchFamily="34" charset="0"/>
              </a:rPr>
              <a:t>Quyền tham gia quản lý nhà nước và xã hội, </a:t>
            </a:r>
            <a:endParaRPr lang="en-US" sz="2400" dirty="0"/>
          </a:p>
        </p:txBody>
      </p:sp>
      <p:sp>
        <p:nvSpPr>
          <p:cNvPr id="6" name="Rectangle 5"/>
          <p:cNvSpPr/>
          <p:nvPr/>
        </p:nvSpPr>
        <p:spPr>
          <a:xfrm>
            <a:off x="6116948" y="1999136"/>
            <a:ext cx="5846472" cy="461665"/>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nl-NL" sz="2400" dirty="0">
                <a:latin typeface="Times New Roman" panose="02020603050405020304" pitchFamily="18" charset="0"/>
                <a:ea typeface="Calibri" panose="020F0502020204030204" pitchFamily="34" charset="0"/>
              </a:rPr>
              <a:t>Lao động là quyền và nghĩa vụ của công dân. </a:t>
            </a:r>
            <a:endParaRPr lang="en-US" sz="2400" dirty="0"/>
          </a:p>
        </p:txBody>
      </p:sp>
      <p:pic>
        <p:nvPicPr>
          <p:cNvPr id="2054" name="Picture 6" descr="Kết quả hình ảnh cho quản lý nhà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48039"/>
            <a:ext cx="5821680" cy="4206165"/>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Kết quả hình ảnh cho lao độ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6278" y="2756184"/>
            <a:ext cx="5757142" cy="32980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813619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28800" y="213360"/>
            <a:ext cx="9875520" cy="523220"/>
          </a:xfrm>
          <a:prstGeom prst="rect">
            <a:avLst/>
          </a:prstGeom>
          <a:noFill/>
        </p:spPr>
        <p:txBody>
          <a:bodyPr wrap="square" rtlCol="0">
            <a:spAutoFit/>
          </a:bodyPr>
          <a:lstStyle/>
          <a:p>
            <a:r>
              <a:rPr lang="en-US" sz="2800" dirty="0" smtClean="0">
                <a:solidFill>
                  <a:srgbClr val="FF0000"/>
                </a:solidFill>
              </a:rPr>
              <a:t>QUYỀN CỦA CÔNG DÂN DO HIẾN PHÁP 2013 QUY ĐỊNH</a:t>
            </a:r>
            <a:endParaRPr lang="en-US" sz="2800" dirty="0">
              <a:solidFill>
                <a:srgbClr val="FF0000"/>
              </a:solidFill>
            </a:endParaRPr>
          </a:p>
        </p:txBody>
      </p:sp>
      <p:sp>
        <p:nvSpPr>
          <p:cNvPr id="7" name="Rectangle 6"/>
          <p:cNvSpPr/>
          <p:nvPr/>
        </p:nvSpPr>
        <p:spPr>
          <a:xfrm>
            <a:off x="518159" y="1047277"/>
            <a:ext cx="3642361" cy="1200329"/>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nl-NL" sz="2400" dirty="0">
                <a:latin typeface="Times New Roman" panose="02020603050405020304" pitchFamily="18" charset="0"/>
                <a:ea typeface="Calibri" panose="020F0502020204030204" pitchFamily="34" charset="0"/>
              </a:rPr>
              <a:t>Công dân có quyền và nghĩa vụ học tập; quyền nghiên cứu khoa học,</a:t>
            </a:r>
            <a:endParaRPr lang="en-US" sz="2400" dirty="0"/>
          </a:p>
        </p:txBody>
      </p:sp>
      <p:sp>
        <p:nvSpPr>
          <p:cNvPr id="8" name="Rectangle 7"/>
          <p:cNvSpPr/>
          <p:nvPr/>
        </p:nvSpPr>
        <p:spPr>
          <a:xfrm>
            <a:off x="7223760" y="997274"/>
            <a:ext cx="4602480" cy="156966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nl-NL" sz="2400" dirty="0">
                <a:latin typeface="Times New Roman" panose="02020603050405020304" pitchFamily="18" charset="0"/>
                <a:ea typeface="Calibri" panose="020F0502020204030204" pitchFamily="34" charset="0"/>
              </a:rPr>
              <a:t>công dân đủ mười tám tuổi trở lên có quyền bầu cử, đủ hai mươi mốt tuổi trở lên có quyền ứng cử vào Quốc hội</a:t>
            </a:r>
            <a:endParaRPr lang="en-US" sz="2400" dirty="0"/>
          </a:p>
        </p:txBody>
      </p:sp>
      <p:pic>
        <p:nvPicPr>
          <p:cNvPr id="3074" name="Picture 2" descr="Kết quả hình ảnh cho học tậ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359" y="2819216"/>
            <a:ext cx="6264453" cy="352062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Kết quả hình ảnh cho bầu cử"/>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19194" y="3029808"/>
            <a:ext cx="4972806" cy="30994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36190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28800" y="213360"/>
            <a:ext cx="9875520" cy="523220"/>
          </a:xfrm>
          <a:prstGeom prst="rect">
            <a:avLst/>
          </a:prstGeom>
          <a:noFill/>
        </p:spPr>
        <p:txBody>
          <a:bodyPr wrap="square" rtlCol="0">
            <a:spAutoFit/>
          </a:bodyPr>
          <a:lstStyle/>
          <a:p>
            <a:r>
              <a:rPr lang="en-US" sz="2800" dirty="0" smtClean="0">
                <a:solidFill>
                  <a:srgbClr val="FF0000"/>
                </a:solidFill>
              </a:rPr>
              <a:t>QUYỀN CỦA CÔNG DÂN DO HIẾN PHÁP 2013 QUY ĐỊNH</a:t>
            </a:r>
            <a:endParaRPr lang="en-US" sz="2800" dirty="0">
              <a:solidFill>
                <a:srgbClr val="FF0000"/>
              </a:solidFill>
            </a:endParaRPr>
          </a:p>
        </p:txBody>
      </p:sp>
      <p:sp>
        <p:nvSpPr>
          <p:cNvPr id="6" name="Rectangle 5"/>
          <p:cNvSpPr/>
          <p:nvPr/>
        </p:nvSpPr>
        <p:spPr>
          <a:xfrm>
            <a:off x="655320" y="1104441"/>
            <a:ext cx="3139440" cy="2677656"/>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nl-NL" sz="2800" dirty="0">
                <a:latin typeface="Times New Roman" panose="02020603050405020304" pitchFamily="18" charset="0"/>
                <a:ea typeface="Calibri" panose="020F0502020204030204" pitchFamily="34" charset="0"/>
              </a:rPr>
              <a:t>Công dân có quyền làm việc, lựa chọn nghề nghiệp, việc làm, nơi làm việc, quyền tự do kinh doanh</a:t>
            </a:r>
            <a:endParaRPr lang="en-US" sz="2800" dirty="0"/>
          </a:p>
        </p:txBody>
      </p:sp>
      <p:pic>
        <p:nvPicPr>
          <p:cNvPr id="4098" name="Picture 2" descr="Kết quả hình ảnh cho các nghề nghiệp"/>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48400" y="1164823"/>
            <a:ext cx="5090160" cy="286321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Kết quả hình ảnh cho buôn bá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10268" y="4028038"/>
            <a:ext cx="4745012" cy="2829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51981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28800" y="213360"/>
            <a:ext cx="9875520" cy="523220"/>
          </a:xfrm>
          <a:prstGeom prst="rect">
            <a:avLst/>
          </a:prstGeom>
          <a:noFill/>
        </p:spPr>
        <p:txBody>
          <a:bodyPr wrap="square" rtlCol="0">
            <a:spAutoFit/>
          </a:bodyPr>
          <a:lstStyle/>
          <a:p>
            <a:r>
              <a:rPr lang="en-US" sz="2800" dirty="0" smtClean="0">
                <a:solidFill>
                  <a:srgbClr val="FF0000"/>
                </a:solidFill>
              </a:rPr>
              <a:t>QUYỀN CỦA CÔNG DÂN DO HIẾN PHÁP 2013 QUY ĐỊNH</a:t>
            </a:r>
            <a:endParaRPr lang="en-US" sz="2800" dirty="0">
              <a:solidFill>
                <a:srgbClr val="FF0000"/>
              </a:solidFill>
            </a:endParaRPr>
          </a:p>
        </p:txBody>
      </p:sp>
      <p:sp>
        <p:nvSpPr>
          <p:cNvPr id="3" name="Rectangle 2"/>
          <p:cNvSpPr/>
          <p:nvPr/>
        </p:nvSpPr>
        <p:spPr>
          <a:xfrm>
            <a:off x="54437" y="783555"/>
            <a:ext cx="6550191" cy="523220"/>
          </a:xfrm>
          <a:prstGeom prst="rect">
            <a:avLst/>
          </a:prstGeom>
        </p:spPr>
        <p:style>
          <a:lnRef idx="2">
            <a:schemeClr val="accent3"/>
          </a:lnRef>
          <a:fillRef idx="1">
            <a:schemeClr val="lt1"/>
          </a:fillRef>
          <a:effectRef idx="0">
            <a:schemeClr val="accent3"/>
          </a:effectRef>
          <a:fontRef idx="minor">
            <a:schemeClr val="dk1"/>
          </a:fontRef>
        </p:style>
        <p:txBody>
          <a:bodyPr wrap="none">
            <a:spAutoFit/>
          </a:bodyPr>
          <a:lstStyle/>
          <a:p>
            <a:r>
              <a:rPr lang="nl-NL" sz="2800" dirty="0">
                <a:latin typeface="Times New Roman" panose="02020603050405020304" pitchFamily="18" charset="0"/>
                <a:ea typeface="Calibri" panose="020F0502020204030204" pitchFamily="34" charset="0"/>
              </a:rPr>
              <a:t>quyền sở hữu về thu nhập hợp pháp, thừa kế</a:t>
            </a:r>
            <a:endParaRPr lang="en-US" sz="2800" dirty="0"/>
          </a:p>
        </p:txBody>
      </p:sp>
      <p:sp>
        <p:nvSpPr>
          <p:cNvPr id="6" name="Rectangle 5"/>
          <p:cNvSpPr/>
          <p:nvPr/>
        </p:nvSpPr>
        <p:spPr>
          <a:xfrm>
            <a:off x="7400925" y="1306775"/>
            <a:ext cx="4617720"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nl-NL" sz="2400" dirty="0">
                <a:latin typeface="Times New Roman" panose="02020603050405020304" pitchFamily="18" charset="0"/>
                <a:ea typeface="Calibri" panose="020F0502020204030204" pitchFamily="34" charset="0"/>
              </a:rPr>
              <a:t>nghĩa vụ thiêng liêng của công dân là trung thành và bảo vệ tổ quốc Cộng hòa xã hội chủ nghĩa Việt Nam.</a:t>
            </a:r>
            <a:endParaRPr lang="en-US" sz="2400" dirty="0"/>
          </a:p>
        </p:txBody>
      </p:sp>
      <p:pic>
        <p:nvPicPr>
          <p:cNvPr id="5122" name="Picture 2" descr="Kết quả hình ảnh cho cầm tiề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450" y="1759500"/>
            <a:ext cx="4859338" cy="4012649"/>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Kết quả hình ảnh cho bảo vệ tổ quố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1950" y="3041650"/>
            <a:ext cx="6388100" cy="3487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66338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28800" y="213360"/>
            <a:ext cx="9875520" cy="523220"/>
          </a:xfrm>
          <a:prstGeom prst="rect">
            <a:avLst/>
          </a:prstGeom>
          <a:noFill/>
        </p:spPr>
        <p:txBody>
          <a:bodyPr wrap="square" rtlCol="0">
            <a:spAutoFit/>
          </a:bodyPr>
          <a:lstStyle/>
          <a:p>
            <a:r>
              <a:rPr lang="en-US" sz="2800" dirty="0" smtClean="0">
                <a:solidFill>
                  <a:srgbClr val="FF0000"/>
                </a:solidFill>
              </a:rPr>
              <a:t>NGHĨA VỤ CỦA CÔNG DÂN DO HIẾN PHÁP 2013 QUY ĐỊNH</a:t>
            </a:r>
            <a:endParaRPr lang="en-US" sz="2800" dirty="0">
              <a:solidFill>
                <a:srgbClr val="FF0000"/>
              </a:solidFill>
            </a:endParaRPr>
          </a:p>
        </p:txBody>
      </p:sp>
      <p:sp>
        <p:nvSpPr>
          <p:cNvPr id="3" name="Rectangle 2"/>
          <p:cNvSpPr/>
          <p:nvPr/>
        </p:nvSpPr>
        <p:spPr>
          <a:xfrm>
            <a:off x="157058" y="842516"/>
            <a:ext cx="6609502" cy="523220"/>
          </a:xfrm>
          <a:prstGeom prst="rect">
            <a:avLst/>
          </a:prstGeom>
        </p:spPr>
        <p:txBody>
          <a:bodyPr wrap="none">
            <a:spAutoFit/>
          </a:bodyPr>
          <a:lstStyle/>
          <a:p>
            <a:r>
              <a:rPr lang="nl-NL" sz="2800" dirty="0">
                <a:latin typeface="Times New Roman" panose="02020603050405020304" pitchFamily="18" charset="0"/>
                <a:ea typeface="Calibri" panose="020F0502020204030204" pitchFamily="34" charset="0"/>
              </a:rPr>
              <a:t>Lao động là quyền và nghĩa vụ của công dân</a:t>
            </a:r>
            <a:endParaRPr lang="en-US" sz="2800" dirty="0"/>
          </a:p>
        </p:txBody>
      </p:sp>
      <p:pic>
        <p:nvPicPr>
          <p:cNvPr id="6146" name="Picture 2" descr="Kết quả hình ảnh cho lao độ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737" y="1628774"/>
            <a:ext cx="11717338" cy="49033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241673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28800" y="213360"/>
            <a:ext cx="9875520" cy="523220"/>
          </a:xfrm>
          <a:prstGeom prst="rect">
            <a:avLst/>
          </a:prstGeom>
          <a:noFill/>
        </p:spPr>
        <p:txBody>
          <a:bodyPr wrap="square" rtlCol="0">
            <a:spAutoFit/>
          </a:bodyPr>
          <a:lstStyle/>
          <a:p>
            <a:r>
              <a:rPr lang="en-US" sz="2800" dirty="0" smtClean="0">
                <a:solidFill>
                  <a:srgbClr val="FF0000"/>
                </a:solidFill>
              </a:rPr>
              <a:t>NGHĨA VỤ CỦA CÔNG DÂN DO HIẾN PHÁP 2013 QUY ĐỊNH</a:t>
            </a:r>
            <a:endParaRPr lang="en-US" sz="2800" dirty="0">
              <a:solidFill>
                <a:srgbClr val="FF0000"/>
              </a:solidFill>
            </a:endParaRPr>
          </a:p>
        </p:txBody>
      </p:sp>
      <p:sp>
        <p:nvSpPr>
          <p:cNvPr id="2" name="Rectangle 1"/>
          <p:cNvSpPr/>
          <p:nvPr/>
        </p:nvSpPr>
        <p:spPr>
          <a:xfrm>
            <a:off x="-40075" y="1058130"/>
            <a:ext cx="7550465" cy="348813"/>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indent="457200" algn="just">
              <a:lnSpc>
                <a:spcPts val="2000"/>
              </a:lnSpc>
            </a:pPr>
            <a:r>
              <a:rPr lang="vi-VN" sz="2800" smtClean="0">
                <a:latin typeface="Times New Roman" panose="02020603050405020304" pitchFamily="18" charset="0"/>
                <a:ea typeface="Calibri" panose="020F0502020204030204" pitchFamily="34" charset="0"/>
                <a:cs typeface="Times New Roman" panose="02020603050405020304" pitchFamily="18" charset="0"/>
              </a:rPr>
              <a:t>N</a:t>
            </a:r>
            <a:r>
              <a:rPr lang="nl-NL" sz="2800" smtClean="0">
                <a:latin typeface="Times New Roman" panose="02020603050405020304" pitchFamily="18" charset="0"/>
                <a:ea typeface="Calibri" panose="020F0502020204030204" pitchFamily="34" charset="0"/>
                <a:cs typeface="Times New Roman" panose="02020603050405020304" pitchFamily="18" charset="0"/>
              </a:rPr>
              <a:t>ghĩa </a:t>
            </a:r>
            <a:r>
              <a:rPr lang="nl-NL" sz="2800" dirty="0">
                <a:latin typeface="Times New Roman" panose="02020603050405020304" pitchFamily="18" charset="0"/>
                <a:ea typeface="Calibri" panose="020F0502020204030204" pitchFamily="34" charset="0"/>
                <a:cs typeface="Times New Roman" panose="02020603050405020304" pitchFamily="18" charset="0"/>
              </a:rPr>
              <a:t>vụ nộp thuế theo quy định của pháp luật. </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9139194" y="901821"/>
            <a:ext cx="2565126" cy="523220"/>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nl-NL" sz="2800" dirty="0">
                <a:latin typeface="Times New Roman" panose="02020603050405020304" pitchFamily="18" charset="0"/>
                <a:ea typeface="Calibri" panose="020F0502020204030204" pitchFamily="34" charset="0"/>
              </a:rPr>
              <a:t>nghĩa vụ học tập</a:t>
            </a:r>
            <a:endParaRPr lang="en-US" sz="2800" dirty="0"/>
          </a:p>
        </p:txBody>
      </p:sp>
      <p:pic>
        <p:nvPicPr>
          <p:cNvPr id="7170" name="Picture 2" descr="Kết quả hình ảnh cho Nộp thuế"/>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873" y="1728493"/>
            <a:ext cx="5193666" cy="4346631"/>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Kết quả hình ảnh cho học tậ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6475" y="1746591"/>
            <a:ext cx="6105525" cy="4810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28129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28800" y="213360"/>
            <a:ext cx="9875520" cy="523220"/>
          </a:xfrm>
          <a:prstGeom prst="rect">
            <a:avLst/>
          </a:prstGeom>
          <a:noFill/>
        </p:spPr>
        <p:txBody>
          <a:bodyPr wrap="square" rtlCol="0">
            <a:spAutoFit/>
          </a:bodyPr>
          <a:lstStyle/>
          <a:p>
            <a:r>
              <a:rPr lang="en-US" sz="2800" dirty="0" smtClean="0">
                <a:solidFill>
                  <a:srgbClr val="FF0000"/>
                </a:solidFill>
              </a:rPr>
              <a:t>NGHĨA VỤ CỦA CÔNG DÂN DO HIẾN PHÁP 2013 QUY ĐỊNH</a:t>
            </a:r>
            <a:endParaRPr lang="en-US" sz="2800" dirty="0">
              <a:solidFill>
                <a:srgbClr val="FF0000"/>
              </a:solidFill>
            </a:endParaRPr>
          </a:p>
        </p:txBody>
      </p:sp>
      <p:sp>
        <p:nvSpPr>
          <p:cNvPr id="2" name="Rectangle 1"/>
          <p:cNvSpPr/>
          <p:nvPr/>
        </p:nvSpPr>
        <p:spPr>
          <a:xfrm>
            <a:off x="531867" y="1185147"/>
            <a:ext cx="3597460" cy="461665"/>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nl-NL" sz="2400" dirty="0">
                <a:latin typeface="Times New Roman" panose="02020603050405020304" pitchFamily="18" charset="0"/>
                <a:ea typeface="Calibri" panose="020F0502020204030204" pitchFamily="34" charset="0"/>
              </a:rPr>
              <a:t>nghĩa vụ bảo vệ môi trường</a:t>
            </a:r>
            <a:endParaRPr lang="en-US" sz="2400" dirty="0"/>
          </a:p>
        </p:txBody>
      </p:sp>
      <p:sp>
        <p:nvSpPr>
          <p:cNvPr id="5" name="Rectangle 4"/>
          <p:cNvSpPr/>
          <p:nvPr/>
        </p:nvSpPr>
        <p:spPr>
          <a:xfrm>
            <a:off x="8580120" y="1078914"/>
            <a:ext cx="3413760" cy="1200329"/>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nl-NL" sz="2400" dirty="0">
                <a:latin typeface="Times New Roman" panose="02020603050405020304" pitchFamily="18" charset="0"/>
                <a:ea typeface="Calibri" panose="020F0502020204030204" pitchFamily="34" charset="0"/>
              </a:rPr>
              <a:t>nghĩa vụ quân sự và tham gia xây dựng nền quốc phòng toàn dân.</a:t>
            </a:r>
            <a:endParaRPr lang="en-US" sz="2400" dirty="0"/>
          </a:p>
        </p:txBody>
      </p:sp>
      <p:pic>
        <p:nvPicPr>
          <p:cNvPr id="8194" name="Picture 2" descr="Kết quả hình ảnh cho bảo vệ môi trườ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287" y="2095379"/>
            <a:ext cx="6422181" cy="4427609"/>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Kết quả hình ảnh cho nghĩa vụ quân sự"/>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6630" y="2621577"/>
            <a:ext cx="4667250" cy="40935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91673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28800" y="213360"/>
            <a:ext cx="9875520" cy="523220"/>
          </a:xfrm>
          <a:prstGeom prst="rect">
            <a:avLst/>
          </a:prstGeom>
          <a:noFill/>
        </p:spPr>
        <p:txBody>
          <a:bodyPr wrap="square" rtlCol="0">
            <a:spAutoFit/>
          </a:bodyPr>
          <a:lstStyle/>
          <a:p>
            <a:r>
              <a:rPr lang="en-US" sz="2800" dirty="0" smtClean="0">
                <a:solidFill>
                  <a:srgbClr val="FF0000"/>
                </a:solidFill>
              </a:rPr>
              <a:t>HIẾN PHÁP 2013 QUY ĐỊNH</a:t>
            </a:r>
            <a:endParaRPr lang="en-US" sz="2800" dirty="0">
              <a:solidFill>
                <a:srgbClr val="FF0000"/>
              </a:solidFill>
            </a:endParaRPr>
          </a:p>
        </p:txBody>
      </p:sp>
      <p:sp>
        <p:nvSpPr>
          <p:cNvPr id="2" name="Rectangle 1"/>
          <p:cNvSpPr/>
          <p:nvPr/>
        </p:nvSpPr>
        <p:spPr>
          <a:xfrm>
            <a:off x="853440" y="1115259"/>
            <a:ext cx="9951720" cy="4616648"/>
          </a:xfrm>
          <a:prstGeom prst="rect">
            <a:avLst/>
          </a:prstGeom>
        </p:spPr>
        <p:txBody>
          <a:bodyPr wrap="square">
            <a:spAutoFit/>
          </a:bodyPr>
          <a:lstStyle/>
          <a:p>
            <a:pPr marL="457200" indent="-457200">
              <a:lnSpc>
                <a:spcPct val="150000"/>
              </a:lnSpc>
              <a:buFont typeface="Arial" panose="020B0604020202020204" pitchFamily="34" charset="0"/>
              <a:buChar char="•"/>
            </a:pPr>
            <a:r>
              <a:rPr lang="nl-NL" sz="2800" dirty="0">
                <a:solidFill>
                  <a:srgbClr val="0070C0"/>
                </a:solidFill>
                <a:latin typeface="Times New Roman" panose="02020603050405020304" pitchFamily="18" charset="0"/>
                <a:ea typeface="Calibri" panose="020F0502020204030204" pitchFamily="34" charset="0"/>
              </a:rPr>
              <a:t>Hôn nhân theo nguyên tắc tự nguyện, </a:t>
            </a:r>
            <a:r>
              <a:rPr lang="nl-NL" sz="2800" dirty="0" smtClean="0">
                <a:solidFill>
                  <a:srgbClr val="0070C0"/>
                </a:solidFill>
                <a:latin typeface="Times New Roman" panose="02020603050405020304" pitchFamily="18" charset="0"/>
                <a:ea typeface="Calibri" panose="020F0502020204030204" pitchFamily="34" charset="0"/>
              </a:rPr>
              <a:t>vợ </a:t>
            </a:r>
            <a:r>
              <a:rPr lang="nl-NL" sz="2800" dirty="0">
                <a:solidFill>
                  <a:srgbClr val="0070C0"/>
                </a:solidFill>
                <a:latin typeface="Times New Roman" panose="02020603050405020304" pitchFamily="18" charset="0"/>
                <a:ea typeface="Calibri" panose="020F0502020204030204" pitchFamily="34" charset="0"/>
              </a:rPr>
              <a:t>chồng bình đẳng. </a:t>
            </a:r>
            <a:endParaRPr lang="nl-NL" sz="2800" dirty="0" smtClean="0">
              <a:solidFill>
                <a:srgbClr val="0070C0"/>
              </a:solidFill>
              <a:latin typeface="Times New Roman" panose="02020603050405020304" pitchFamily="18" charset="0"/>
              <a:ea typeface="Calibri" panose="020F0502020204030204" pitchFamily="34" charset="0"/>
            </a:endParaRPr>
          </a:p>
          <a:p>
            <a:pPr marL="457200" indent="-457200">
              <a:lnSpc>
                <a:spcPct val="150000"/>
              </a:lnSpc>
              <a:buFont typeface="Arial" panose="020B0604020202020204" pitchFamily="34" charset="0"/>
              <a:buChar char="•"/>
            </a:pPr>
            <a:r>
              <a:rPr lang="nl-NL" sz="2800" dirty="0" smtClean="0">
                <a:solidFill>
                  <a:srgbClr val="0070C0"/>
                </a:solidFill>
                <a:latin typeface="Times New Roman" panose="02020603050405020304" pitchFamily="18" charset="0"/>
                <a:ea typeface="Calibri" panose="020F0502020204030204" pitchFamily="34" charset="0"/>
              </a:rPr>
              <a:t>Cha </a:t>
            </a:r>
            <a:r>
              <a:rPr lang="nl-NL" sz="2800" dirty="0">
                <a:solidFill>
                  <a:srgbClr val="0070C0"/>
                </a:solidFill>
                <a:latin typeface="Times New Roman" panose="02020603050405020304" pitchFamily="18" charset="0"/>
                <a:ea typeface="Calibri" panose="020F0502020204030204" pitchFamily="34" charset="0"/>
              </a:rPr>
              <a:t>mẹ có trách nhiệm nuôi, dạy con thành người công dân tốt</a:t>
            </a:r>
            <a:r>
              <a:rPr lang="nl-NL" sz="2800" dirty="0" smtClean="0">
                <a:solidFill>
                  <a:srgbClr val="0070C0"/>
                </a:solidFill>
                <a:latin typeface="Times New Roman" panose="02020603050405020304" pitchFamily="18" charset="0"/>
                <a:ea typeface="Calibri" panose="020F0502020204030204" pitchFamily="34" charset="0"/>
              </a:rPr>
              <a:t>.</a:t>
            </a:r>
          </a:p>
          <a:p>
            <a:pPr marL="457200" indent="-457200">
              <a:lnSpc>
                <a:spcPct val="150000"/>
              </a:lnSpc>
              <a:buFont typeface="Arial" panose="020B0604020202020204" pitchFamily="34" charset="0"/>
              <a:buChar char="•"/>
            </a:pPr>
            <a:r>
              <a:rPr lang="nl-NL" sz="2800" dirty="0" smtClean="0">
                <a:solidFill>
                  <a:srgbClr val="0070C0"/>
                </a:solidFill>
                <a:latin typeface="Times New Roman" panose="02020603050405020304" pitchFamily="18" charset="0"/>
                <a:ea typeface="Calibri" panose="020F0502020204030204" pitchFamily="34" charset="0"/>
              </a:rPr>
              <a:t> </a:t>
            </a:r>
            <a:r>
              <a:rPr lang="nl-NL" sz="2800" dirty="0">
                <a:solidFill>
                  <a:srgbClr val="0070C0"/>
                </a:solidFill>
                <a:latin typeface="Times New Roman" panose="02020603050405020304" pitchFamily="18" charset="0"/>
                <a:ea typeface="Calibri" panose="020F0502020204030204" pitchFamily="34" charset="0"/>
              </a:rPr>
              <a:t>Con cháu có bổn phận kính trọng và chăm sóc ông bà, cha mẹ. </a:t>
            </a:r>
            <a:endParaRPr lang="nl-NL" sz="2800" dirty="0" smtClean="0">
              <a:solidFill>
                <a:srgbClr val="0070C0"/>
              </a:solidFill>
              <a:latin typeface="Times New Roman" panose="02020603050405020304" pitchFamily="18" charset="0"/>
              <a:ea typeface="Calibri" panose="020F0502020204030204" pitchFamily="34" charset="0"/>
            </a:endParaRPr>
          </a:p>
          <a:p>
            <a:pPr marL="457200" indent="-457200">
              <a:lnSpc>
                <a:spcPct val="150000"/>
              </a:lnSpc>
              <a:buFont typeface="Arial" panose="020B0604020202020204" pitchFamily="34" charset="0"/>
              <a:buChar char="•"/>
            </a:pPr>
            <a:r>
              <a:rPr lang="nl-NL" sz="2800" dirty="0" smtClean="0">
                <a:solidFill>
                  <a:srgbClr val="0070C0"/>
                </a:solidFill>
                <a:latin typeface="Times New Roman" panose="02020603050405020304" pitchFamily="18" charset="0"/>
                <a:ea typeface="Calibri" panose="020F0502020204030204" pitchFamily="34" charset="0"/>
              </a:rPr>
              <a:t>Trẻ </a:t>
            </a:r>
            <a:r>
              <a:rPr lang="nl-NL" sz="2800" dirty="0">
                <a:solidFill>
                  <a:srgbClr val="0070C0"/>
                </a:solidFill>
                <a:latin typeface="Times New Roman" panose="02020603050405020304" pitchFamily="18" charset="0"/>
                <a:ea typeface="Calibri" panose="020F0502020204030204" pitchFamily="34" charset="0"/>
              </a:rPr>
              <a:t>em được gia đình, xã hội và Nhà nước bảo vệ, chăm sóc và giáo dục. </a:t>
            </a:r>
            <a:endParaRPr lang="nl-NL" sz="2800" dirty="0" smtClean="0">
              <a:solidFill>
                <a:srgbClr val="0070C0"/>
              </a:solidFill>
              <a:latin typeface="Times New Roman" panose="02020603050405020304" pitchFamily="18" charset="0"/>
              <a:ea typeface="Calibri" panose="020F0502020204030204" pitchFamily="34" charset="0"/>
            </a:endParaRPr>
          </a:p>
          <a:p>
            <a:pPr marL="457200" indent="-457200">
              <a:lnSpc>
                <a:spcPct val="150000"/>
              </a:lnSpc>
              <a:buFont typeface="Arial" panose="020B0604020202020204" pitchFamily="34" charset="0"/>
              <a:buChar char="•"/>
            </a:pPr>
            <a:r>
              <a:rPr lang="nl-NL" sz="2800" dirty="0" smtClean="0">
                <a:solidFill>
                  <a:srgbClr val="0070C0"/>
                </a:solidFill>
                <a:latin typeface="Times New Roman" panose="02020603050405020304" pitchFamily="18" charset="0"/>
                <a:ea typeface="Calibri" panose="020F0502020204030204" pitchFamily="34" charset="0"/>
              </a:rPr>
              <a:t>Thanh </a:t>
            </a:r>
            <a:r>
              <a:rPr lang="nl-NL" sz="2800" dirty="0">
                <a:solidFill>
                  <a:srgbClr val="0070C0"/>
                </a:solidFill>
                <a:latin typeface="Times New Roman" panose="02020603050405020304" pitchFamily="18" charset="0"/>
                <a:ea typeface="Calibri" panose="020F0502020204030204" pitchFamily="34" charset="0"/>
              </a:rPr>
              <a:t>niên được tạo điều kiện học tập, lao động và giải trí, phát triển thể lực, trí </a:t>
            </a:r>
            <a:r>
              <a:rPr lang="nl-NL" sz="2800" dirty="0" smtClean="0">
                <a:solidFill>
                  <a:srgbClr val="0070C0"/>
                </a:solidFill>
                <a:latin typeface="Times New Roman" panose="02020603050405020304" pitchFamily="18" charset="0"/>
                <a:ea typeface="Calibri" panose="020F0502020204030204" pitchFamily="34" charset="0"/>
              </a:rPr>
              <a:t>tuệ</a:t>
            </a:r>
            <a:endParaRPr lang="nl-NL" sz="2800" dirty="0">
              <a:solidFill>
                <a:srgbClr val="0070C0"/>
              </a:solidFill>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9499394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328514"/>
            <a:ext cx="4155305" cy="368306"/>
          </a:xfrm>
          <a:prstGeom prst="rect">
            <a:avLst/>
          </a:prstGeom>
        </p:spPr>
        <p:txBody>
          <a:bodyPr wrap="none">
            <a:spAutoFit/>
          </a:bodyPr>
          <a:lstStyle/>
          <a:p>
            <a:pPr indent="457200">
              <a:lnSpc>
                <a:spcPts val="2000"/>
              </a:lnSpc>
            </a:pPr>
            <a:r>
              <a:rPr lang="nl-NL"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1.2. Người lao động tốt </a:t>
            </a:r>
            <a:endParaRPr lang="en-US" sz="2800" b="1" dirty="0">
              <a:solidFill>
                <a:srgbClr val="FF0000"/>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sp>
        <p:nvSpPr>
          <p:cNvPr id="5" name="Rectangle 4"/>
          <p:cNvSpPr/>
          <p:nvPr/>
        </p:nvSpPr>
        <p:spPr>
          <a:xfrm>
            <a:off x="365760" y="941755"/>
            <a:ext cx="10408920" cy="138499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nl-NL" sz="2800" dirty="0">
                <a:latin typeface="Times New Roman" panose="02020603050405020304" pitchFamily="18" charset="0"/>
                <a:ea typeface="Calibri" panose="020F0502020204030204" pitchFamily="34" charset="0"/>
              </a:rPr>
              <a:t>Người lao động tốt là người công dân tốt đang ở độ tuổi lao động (</a:t>
            </a:r>
            <a:r>
              <a:rPr lang="en-US" sz="2800" dirty="0">
                <a:latin typeface="Times New Roman" panose="02020603050405020304" pitchFamily="18" charset="0"/>
                <a:ea typeface="Calibri" panose="020F0502020204030204" pitchFamily="34" charset="0"/>
              </a:rPr>
              <a:t>15 - 60 </a:t>
            </a:r>
            <a:r>
              <a:rPr lang="en-US" sz="2800" dirty="0" err="1">
                <a:latin typeface="Times New Roman" panose="02020603050405020304" pitchFamily="18" charset="0"/>
                <a:ea typeface="Calibri" panose="020F0502020204030204" pitchFamily="34" charset="0"/>
              </a:rPr>
              <a:t>tuổi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đối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với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nam</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và</a:t>
            </a:r>
            <a:r>
              <a:rPr lang="en-US" sz="2800" dirty="0">
                <a:latin typeface="Times New Roman" panose="02020603050405020304" pitchFamily="18" charset="0"/>
                <a:ea typeface="Calibri" panose="020F0502020204030204" pitchFamily="34" charset="0"/>
              </a:rPr>
              <a:t> 15 - 55 </a:t>
            </a:r>
            <a:r>
              <a:rPr lang="en-US" sz="2800" dirty="0" err="1">
                <a:latin typeface="Times New Roman" panose="02020603050405020304" pitchFamily="18" charset="0"/>
                <a:ea typeface="Calibri" panose="020F0502020204030204" pitchFamily="34" charset="0"/>
              </a:rPr>
              <a:t>tuổi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đối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với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nữ</a:t>
            </a:r>
            <a:r>
              <a:rPr lang="nl-NL" sz="2800" dirty="0">
                <a:latin typeface="Times New Roman" panose="02020603050405020304" pitchFamily="18" charset="0"/>
                <a:ea typeface="Calibri" panose="020F0502020204030204" pitchFamily="34" charset="0"/>
              </a:rPr>
              <a:t>) với năng lực và phẩm chất như sau: </a:t>
            </a:r>
            <a:endParaRPr lang="en-US" sz="2800" dirty="0">
              <a:latin typeface="Times New Roman" panose="02020603050405020304" pitchFamily="18" charset="0"/>
              <a:ea typeface="Calibri" panose="020F0502020204030204" pitchFamily="34" charset="0"/>
            </a:endParaRPr>
          </a:p>
        </p:txBody>
      </p:sp>
      <p:sp>
        <p:nvSpPr>
          <p:cNvPr id="6" name="Rectangle 5"/>
          <p:cNvSpPr/>
          <p:nvPr/>
        </p:nvSpPr>
        <p:spPr>
          <a:xfrm>
            <a:off x="238463" y="3061454"/>
            <a:ext cx="2215178" cy="2246769"/>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nl-NL" sz="2800" dirty="0">
                <a:latin typeface="Times New Roman" panose="02020603050405020304" pitchFamily="18" charset="0"/>
                <a:ea typeface="Calibri" panose="020F0502020204030204" pitchFamily="34" charset="0"/>
              </a:rPr>
              <a:t>Người lao động tốt là người chấp hành kỷ luật lao động</a:t>
            </a:r>
            <a:endParaRPr lang="en-US" sz="2800" dirty="0"/>
          </a:p>
        </p:txBody>
      </p:sp>
      <p:pic>
        <p:nvPicPr>
          <p:cNvPr id="9218" name="Picture 2" descr="Kết quả hình ảnh cho lao độ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0199" y="2582705"/>
            <a:ext cx="8602663" cy="40523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070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377875"/>
            <a:ext cx="6096000" cy="1384995"/>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r>
              <a:rPr lang="nl-NL" sz="2800" dirty="0">
                <a:latin typeface="Times New Roman" panose="02020603050405020304" pitchFamily="18" charset="0"/>
                <a:ea typeface="Calibri" panose="020F0502020204030204" pitchFamily="34" charset="0"/>
              </a:rPr>
              <a:t>Người lao động tốt là người yêu nghề, giữ gìn đạo đức nghề nghiệp, say mê sáng tạo trong quá trình làm việc. </a:t>
            </a:r>
            <a:endParaRPr lang="en-US" sz="2800" dirty="0"/>
          </a:p>
        </p:txBody>
      </p:sp>
      <p:pic>
        <p:nvPicPr>
          <p:cNvPr id="10242" name="Picture 2" descr="Kết quả hình ảnh cho lao độ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013" y="2081212"/>
            <a:ext cx="6286500" cy="3533776"/>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Kết quả hình ảnh cho lao độ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2150" y="619125"/>
            <a:ext cx="4730750" cy="5581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62819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5280" y="245993"/>
            <a:ext cx="6096000" cy="1384995"/>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indent="457200" algn="just"/>
            <a:r>
              <a:rPr lang="nl-NL" sz="2800" dirty="0">
                <a:latin typeface="Times New Roman" panose="02020603050405020304" pitchFamily="18" charset="0"/>
                <a:ea typeface="Calibri" panose="020F0502020204030204" pitchFamily="34" charset="0"/>
                <a:cs typeface="Times New Roman" panose="02020603050405020304" pitchFamily="18" charset="0"/>
              </a:rPr>
              <a:t>- Người lao động tốt là người tự chủ trong công việc, đoàn kết với tập thể và kiên trì với công việc. </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1266" name="Picture 2" descr="Kết quả hình ảnh cho đồng độ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9175" y="1787525"/>
            <a:ext cx="5857875" cy="3314700"/>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Kết quả hình ảnh cho cùng là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280" y="2045325"/>
            <a:ext cx="5232400" cy="43268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90347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3840" y="177076"/>
            <a:ext cx="5436524" cy="592271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a:lnSpc>
                <a:spcPct val="150000"/>
              </a:lnSpc>
            </a:pPr>
            <a:r>
              <a:rPr lang="nl-NL" sz="3200" dirty="0" smtClean="0">
                <a:latin typeface="Times New Roman" panose="02020603050405020304" pitchFamily="18" charset="0"/>
                <a:ea typeface="Calibri" panose="020F0502020204030204" pitchFamily="34" charset="0"/>
              </a:rPr>
              <a:t>Người LĐ tốt là người sử </a:t>
            </a:r>
            <a:r>
              <a:rPr lang="nl-NL" sz="3200" dirty="0">
                <a:latin typeface="Times New Roman" panose="02020603050405020304" pitchFamily="18" charset="0"/>
                <a:ea typeface="Calibri" panose="020F0502020204030204" pitchFamily="34" charset="0"/>
              </a:rPr>
              <a:t>dụng thành thạo các phương tiện, máy móc theo đúng kỹ thuật, nhằm tiết kiệm công sức, thời gian, kinh phí, tăng năng suất lao động, tạo ra sản phẩm, dịch vụ chất lượng có khả năng cạnh tranh trên thị trường</a:t>
            </a:r>
            <a:endParaRPr lang="en-US" sz="3200" dirty="0"/>
          </a:p>
        </p:txBody>
      </p:sp>
      <p:pic>
        <p:nvPicPr>
          <p:cNvPr id="12290" name="Picture 2" descr="Kết quả hình ảnh cho sản xuấ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42038" y="177076"/>
            <a:ext cx="5805234" cy="3866287"/>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Kết quả hình ảnh cho sản xuấ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56299" y="4397375"/>
            <a:ext cx="5788025" cy="2315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06537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82245"/>
            <a:ext cx="11658600" cy="1325563"/>
          </a:xfrm>
        </p:spPr>
        <p:txBody>
          <a:bodyPr>
            <a:normAutofit/>
          </a:bodyPr>
          <a:lstStyle/>
          <a:p>
            <a:r>
              <a:rPr lang="nl-NL" sz="2800" b="1" dirty="0">
                <a:solidFill>
                  <a:srgbClr val="FF0000"/>
                </a:solidFill>
              </a:rPr>
              <a:t>2. Nội dung tu dưỡng và rèn luyện để trở thành người công dân tốt, người lao động tốt</a:t>
            </a:r>
            <a:r>
              <a:rPr lang="en-US" sz="2800" b="1" dirty="0">
                <a:solidFill>
                  <a:srgbClr val="FF0000"/>
                </a:solidFill>
              </a:rPr>
              <a:t/>
            </a:r>
            <a:br>
              <a:rPr lang="en-US" sz="2800" b="1" dirty="0">
                <a:solidFill>
                  <a:srgbClr val="FF0000"/>
                </a:solidFill>
              </a:rPr>
            </a:br>
            <a:endParaRPr lang="en-US" sz="2800" dirty="0">
              <a:solidFill>
                <a:srgbClr val="FF0000"/>
              </a:solidFill>
            </a:endParaRPr>
          </a:p>
        </p:txBody>
      </p:sp>
      <p:sp>
        <p:nvSpPr>
          <p:cNvPr id="3" name="Content Placeholder 2"/>
          <p:cNvSpPr>
            <a:spLocks noGrp="1"/>
          </p:cNvSpPr>
          <p:nvPr>
            <p:ph idx="1"/>
          </p:nvPr>
        </p:nvSpPr>
        <p:spPr>
          <a:xfrm>
            <a:off x="0" y="1756093"/>
            <a:ext cx="2545080" cy="3919855"/>
          </a:xfrm>
        </p:spPr>
        <p:txBody>
          <a:bodyPr/>
          <a:lstStyle/>
          <a:p>
            <a:pPr>
              <a:lnSpc>
                <a:spcPct val="100000"/>
              </a:lnSpc>
            </a:pPr>
            <a:r>
              <a:rPr lang="nl-NL" b="1" i="1" dirty="0"/>
              <a:t>2.1. Phát huy truyền thống yêu nước, trung thành với sự nghiệp cách mạng của nhân dân Việt Nam</a:t>
            </a:r>
            <a:endParaRPr lang="en-US" b="1" dirty="0"/>
          </a:p>
          <a:p>
            <a:pPr>
              <a:lnSpc>
                <a:spcPct val="100000"/>
              </a:lnSpc>
            </a:pPr>
            <a:endParaRPr lang="en-US" dirty="0"/>
          </a:p>
        </p:txBody>
      </p:sp>
      <p:pic>
        <p:nvPicPr>
          <p:cNvPr id="13318" name="Picture 6" descr="Kết quả hình ảnh cho hai bà trư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52712" y="702151"/>
            <a:ext cx="4904621" cy="2574927"/>
          </a:xfrm>
          <a:prstGeom prst="rect">
            <a:avLst/>
          </a:prstGeom>
          <a:noFill/>
          <a:extLst>
            <a:ext uri="{909E8E84-426E-40DD-AFC4-6F175D3DCCD1}">
              <a14:hiddenFill xmlns:a14="http://schemas.microsoft.com/office/drawing/2010/main">
                <a:solidFill>
                  <a:srgbClr val="FFFFFF"/>
                </a:solidFill>
              </a14:hiddenFill>
            </a:ext>
          </a:extLst>
        </p:spPr>
      </p:pic>
      <p:pic>
        <p:nvPicPr>
          <p:cNvPr id="13320" name="Picture 8" descr="Kết quả hình ảnh cho 3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4725" y="3352800"/>
            <a:ext cx="6959600" cy="350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48542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82245"/>
            <a:ext cx="11658600" cy="1325563"/>
          </a:xfrm>
        </p:spPr>
        <p:txBody>
          <a:bodyPr>
            <a:normAutofit/>
          </a:bodyPr>
          <a:lstStyle/>
          <a:p>
            <a:r>
              <a:rPr lang="nl-NL" sz="2800" b="1" dirty="0">
                <a:solidFill>
                  <a:srgbClr val="FF0000"/>
                </a:solidFill>
              </a:rPr>
              <a:t>2. Nội dung tu dưỡng và rèn luyện để trở thành người công dân tốt, người lao động tốt</a:t>
            </a:r>
            <a:r>
              <a:rPr lang="en-US" sz="2800" b="1" dirty="0">
                <a:solidFill>
                  <a:srgbClr val="FF0000"/>
                </a:solidFill>
              </a:rPr>
              <a:t/>
            </a:r>
            <a:br>
              <a:rPr lang="en-US" sz="2800" b="1" dirty="0">
                <a:solidFill>
                  <a:srgbClr val="FF0000"/>
                </a:solidFill>
              </a:rPr>
            </a:br>
            <a:endParaRPr lang="en-US" sz="2800" dirty="0">
              <a:solidFill>
                <a:srgbClr val="FF0000"/>
              </a:solidFill>
            </a:endParaRPr>
          </a:p>
        </p:txBody>
      </p:sp>
      <p:sp>
        <p:nvSpPr>
          <p:cNvPr id="4" name="Content Placeholder 3"/>
          <p:cNvSpPr>
            <a:spLocks noGrp="1"/>
          </p:cNvSpPr>
          <p:nvPr>
            <p:ph idx="1"/>
          </p:nvPr>
        </p:nvSpPr>
        <p:spPr>
          <a:xfrm>
            <a:off x="228600" y="1777827"/>
            <a:ext cx="2316480" cy="3813175"/>
          </a:xfrm>
        </p:spPr>
        <p:txBody>
          <a:bodyPr/>
          <a:lstStyle/>
          <a:p>
            <a:r>
              <a:rPr lang="nl-NL" b="1" i="1" dirty="0">
                <a:solidFill>
                  <a:srgbClr val="0070C0"/>
                </a:solidFill>
              </a:rPr>
              <a:t>2.2. Phấn đấu học tập nâng cao năng lực và rèn luyện phẩm chất cá nhân</a:t>
            </a:r>
            <a:endParaRPr lang="en-US" b="1" dirty="0">
              <a:solidFill>
                <a:srgbClr val="0070C0"/>
              </a:solidFill>
            </a:endParaRPr>
          </a:p>
          <a:p>
            <a:endParaRPr lang="en-US" dirty="0">
              <a:solidFill>
                <a:srgbClr val="0070C0"/>
              </a:solidFill>
            </a:endParaRPr>
          </a:p>
        </p:txBody>
      </p:sp>
      <p:sp>
        <p:nvSpPr>
          <p:cNvPr id="5" name="Rectangle 4"/>
          <p:cNvSpPr/>
          <p:nvPr/>
        </p:nvSpPr>
        <p:spPr>
          <a:xfrm>
            <a:off x="3352800" y="845026"/>
            <a:ext cx="3953326" cy="461665"/>
          </a:xfrm>
          <a:prstGeom prst="rect">
            <a:avLst/>
          </a:prstGeom>
        </p:spPr>
        <p:txBody>
          <a:bodyPr wrap="none">
            <a:spAutoFit/>
          </a:bodyPr>
          <a:lstStyle/>
          <a:p>
            <a:r>
              <a:rPr lang="nl-NL" sz="2400" dirty="0">
                <a:latin typeface="Times New Roman" panose="02020603050405020304" pitchFamily="18" charset="0"/>
                <a:ea typeface="Calibri" panose="020F0502020204030204" pitchFamily="34" charset="0"/>
              </a:rPr>
              <a:t>Có động cơ học tập đúng đắn, </a:t>
            </a:r>
            <a:endParaRPr lang="en-US" sz="2400" dirty="0"/>
          </a:p>
        </p:txBody>
      </p:sp>
      <p:sp>
        <p:nvSpPr>
          <p:cNvPr id="6" name="Rectangle 5"/>
          <p:cNvSpPr/>
          <p:nvPr/>
        </p:nvSpPr>
        <p:spPr>
          <a:xfrm>
            <a:off x="3352800" y="1504149"/>
            <a:ext cx="8138160" cy="830997"/>
          </a:xfrm>
          <a:prstGeom prst="rect">
            <a:avLst/>
          </a:prstGeom>
        </p:spPr>
        <p:txBody>
          <a:bodyPr wrap="square">
            <a:spAutoFit/>
          </a:bodyPr>
          <a:lstStyle/>
          <a:p>
            <a:r>
              <a:rPr lang="nl-NL" sz="2400" dirty="0" smtClean="0">
                <a:latin typeface="Times New Roman" panose="02020603050405020304" pitchFamily="18" charset="0"/>
                <a:ea typeface="Calibri" panose="020F0502020204030204" pitchFamily="34" charset="0"/>
              </a:rPr>
              <a:t>Có </a:t>
            </a:r>
            <a:r>
              <a:rPr lang="nl-NL" sz="2400" dirty="0">
                <a:latin typeface="Times New Roman" panose="02020603050405020304" pitchFamily="18" charset="0"/>
                <a:ea typeface="Calibri" panose="020F0502020204030204" pitchFamily="34" charset="0"/>
              </a:rPr>
              <a:t>ý thức chấp hành kỷ luật, chấp hành nội quy, quy chế của tổ chức, hình thành tác phong công nghiệp</a:t>
            </a:r>
            <a:endParaRPr lang="en-US" sz="2400" dirty="0"/>
          </a:p>
        </p:txBody>
      </p:sp>
      <p:sp>
        <p:nvSpPr>
          <p:cNvPr id="7" name="Rectangle 6"/>
          <p:cNvSpPr/>
          <p:nvPr/>
        </p:nvSpPr>
        <p:spPr>
          <a:xfrm>
            <a:off x="3352800" y="2532604"/>
            <a:ext cx="8534400" cy="830997"/>
          </a:xfrm>
          <a:prstGeom prst="rect">
            <a:avLst/>
          </a:prstGeom>
        </p:spPr>
        <p:txBody>
          <a:bodyPr wrap="square">
            <a:spAutoFit/>
          </a:bodyPr>
          <a:lstStyle/>
          <a:p>
            <a:r>
              <a:rPr lang="nl-NL" sz="2400" dirty="0">
                <a:latin typeface="Times New Roman" panose="02020603050405020304" pitchFamily="18" charset="0"/>
                <a:ea typeface="Calibri" panose="020F0502020204030204" pitchFamily="34" charset="0"/>
              </a:rPr>
              <a:t>Có lối sống lành mạnh, tự tin vào bản thân, vượt qua những khó khăn thử thách, những cám dỗ của các thế lực xấu.</a:t>
            </a:r>
            <a:endParaRPr lang="en-US" sz="2400" dirty="0"/>
          </a:p>
        </p:txBody>
      </p:sp>
      <p:sp>
        <p:nvSpPr>
          <p:cNvPr id="8" name="Rectangle 7"/>
          <p:cNvSpPr/>
          <p:nvPr/>
        </p:nvSpPr>
        <p:spPr>
          <a:xfrm>
            <a:off x="3352800" y="3561059"/>
            <a:ext cx="4523995" cy="461665"/>
          </a:xfrm>
          <a:prstGeom prst="rect">
            <a:avLst/>
          </a:prstGeom>
        </p:spPr>
        <p:txBody>
          <a:bodyPr wrap="none">
            <a:spAutoFit/>
          </a:bodyPr>
          <a:lstStyle/>
          <a:p>
            <a:r>
              <a:rPr lang="nl-NL" sz="2400" dirty="0">
                <a:latin typeface="Times New Roman" panose="02020603050405020304" pitchFamily="18" charset="0"/>
                <a:ea typeface="Calibri" panose="020F0502020204030204" pitchFamily="34" charset="0"/>
              </a:rPr>
              <a:t>Nhận thức rõ đạo đức nghề nghiệp </a:t>
            </a:r>
            <a:endParaRPr lang="en-US" sz="2400" dirty="0"/>
          </a:p>
        </p:txBody>
      </p:sp>
      <p:sp>
        <p:nvSpPr>
          <p:cNvPr id="9" name="Rectangle 8"/>
          <p:cNvSpPr/>
          <p:nvPr/>
        </p:nvSpPr>
        <p:spPr>
          <a:xfrm>
            <a:off x="3352800" y="4220182"/>
            <a:ext cx="4293163" cy="461665"/>
          </a:xfrm>
          <a:prstGeom prst="rect">
            <a:avLst/>
          </a:prstGeom>
        </p:spPr>
        <p:txBody>
          <a:bodyPr wrap="none">
            <a:spAutoFit/>
          </a:bodyPr>
          <a:lstStyle/>
          <a:p>
            <a:r>
              <a:rPr lang="nl-NL" sz="2400" dirty="0">
                <a:latin typeface="Times New Roman" panose="02020603050405020304" pitchFamily="18" charset="0"/>
                <a:ea typeface="Calibri" panose="020F0502020204030204" pitchFamily="34" charset="0"/>
              </a:rPr>
              <a:t>Hiếu kính đối với ông bà, cha mẹ</a:t>
            </a:r>
            <a:endParaRPr lang="en-US" sz="2400" dirty="0"/>
          </a:p>
        </p:txBody>
      </p:sp>
      <p:sp>
        <p:nvSpPr>
          <p:cNvPr id="10" name="Rectangle 9"/>
          <p:cNvSpPr/>
          <p:nvPr/>
        </p:nvSpPr>
        <p:spPr>
          <a:xfrm>
            <a:off x="3352800" y="4879305"/>
            <a:ext cx="8470589" cy="461665"/>
          </a:xfrm>
          <a:prstGeom prst="rect">
            <a:avLst/>
          </a:prstGeom>
        </p:spPr>
        <p:txBody>
          <a:bodyPr wrap="none">
            <a:spAutoFit/>
          </a:bodyPr>
          <a:lstStyle/>
          <a:p>
            <a:r>
              <a:rPr lang="nl-NL" sz="2400" dirty="0" smtClean="0">
                <a:latin typeface="Times New Roman" panose="02020603050405020304" pitchFamily="18" charset="0"/>
                <a:ea typeface="Calibri" panose="020F0502020204030204" pitchFamily="34" charset="0"/>
              </a:rPr>
              <a:t>Bảo </a:t>
            </a:r>
            <a:r>
              <a:rPr lang="nl-NL" sz="2400" dirty="0">
                <a:latin typeface="Times New Roman" panose="02020603050405020304" pitchFamily="18" charset="0"/>
                <a:ea typeface="Calibri" panose="020F0502020204030204" pitchFamily="34" charset="0"/>
              </a:rPr>
              <a:t>vệ môi trường; chấp </a:t>
            </a:r>
            <a:r>
              <a:rPr lang="nl-NL" sz="2400">
                <a:latin typeface="Times New Roman" panose="02020603050405020304" pitchFamily="18" charset="0"/>
                <a:ea typeface="Calibri" panose="020F0502020204030204" pitchFamily="34" charset="0"/>
              </a:rPr>
              <a:t>hành </a:t>
            </a:r>
            <a:r>
              <a:rPr lang="vi-VN" sz="2400" smtClean="0">
                <a:latin typeface="Times New Roman" panose="02020603050405020304" pitchFamily="18" charset="0"/>
                <a:ea typeface="Calibri" panose="020F0502020204030204" pitchFamily="34" charset="0"/>
              </a:rPr>
              <a:t>chủ trương của Đảng, </a:t>
            </a:r>
            <a:r>
              <a:rPr lang="nl-NL" sz="2400" smtClean="0">
                <a:latin typeface="Times New Roman" panose="02020603050405020304" pitchFamily="18" charset="0"/>
                <a:ea typeface="Calibri" panose="020F0502020204030204" pitchFamily="34" charset="0"/>
              </a:rPr>
              <a:t>luật pháp</a:t>
            </a:r>
            <a:r>
              <a:rPr lang="vi-VN" sz="2400" smtClean="0">
                <a:latin typeface="Times New Roman" panose="02020603050405020304" pitchFamily="18" charset="0"/>
                <a:ea typeface="Calibri" panose="020F0502020204030204" pitchFamily="34" charset="0"/>
              </a:rPr>
              <a:t> Nnc</a:t>
            </a:r>
            <a:endParaRPr lang="en-US" sz="2400" dirty="0"/>
          </a:p>
        </p:txBody>
      </p:sp>
      <p:sp>
        <p:nvSpPr>
          <p:cNvPr id="11" name="Left Brace 10"/>
          <p:cNvSpPr/>
          <p:nvPr/>
        </p:nvSpPr>
        <p:spPr>
          <a:xfrm>
            <a:off x="2590800" y="845026"/>
            <a:ext cx="762000" cy="5893733"/>
          </a:xfrm>
          <a:prstGeom prst="leftBrace">
            <a:avLst/>
          </a:prstGeom>
          <a:ln w="508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Rectangle 2"/>
          <p:cNvSpPr/>
          <p:nvPr/>
        </p:nvSpPr>
        <p:spPr>
          <a:xfrm>
            <a:off x="3352800" y="5538430"/>
            <a:ext cx="8593713" cy="1200329"/>
          </a:xfrm>
          <a:prstGeom prst="rect">
            <a:avLst/>
          </a:prstGeom>
        </p:spPr>
        <p:txBody>
          <a:bodyPr wrap="square">
            <a:spAutoFit/>
          </a:bodyPr>
          <a:lstStyle/>
          <a:p>
            <a:pPr marL="342900" indent="-342900">
              <a:buFontTx/>
              <a:buChar char="-"/>
            </a:pPr>
            <a:r>
              <a:rPr lang="en-US" sz="2400">
                <a:latin typeface="Times New Roman" panose="02020603050405020304" pitchFamily="18" charset="0"/>
                <a:ea typeface="Calibri" panose="020F0502020204030204" pitchFamily="34" charset="0"/>
              </a:rPr>
              <a:t>Trung thực, kiên quyết chống chủ nghĩa cá nhân, không bao che khuyết điểm của cá nhân và của người khác.</a:t>
            </a:r>
            <a:endParaRPr lang="vi-VN" sz="2400">
              <a:latin typeface="Times New Roman" panose="02020603050405020304" pitchFamily="18" charset="0"/>
              <a:ea typeface="Calibri" panose="020F0502020204030204" pitchFamily="34" charset="0"/>
            </a:endParaRPr>
          </a:p>
          <a:p>
            <a:pPr marL="342900" indent="-342900">
              <a:buFontTx/>
              <a:buChar char="-"/>
            </a:pPr>
            <a:r>
              <a:rPr lang="vi-VN" sz="2400">
                <a:latin typeface="Times New Roman" panose="02020603050405020304" pitchFamily="18" charset="0"/>
                <a:ea typeface="Calibri" panose="020F0502020204030204" pitchFamily="34" charset="0"/>
              </a:rPr>
              <a:t>T</a:t>
            </a:r>
            <a:r>
              <a:rPr lang="en-US" sz="2400">
                <a:latin typeface="Times New Roman" panose="02020603050405020304" pitchFamily="18" charset="0"/>
                <a:ea typeface="Calibri" panose="020F0502020204030204" pitchFamily="34" charset="0"/>
              </a:rPr>
              <a:t>ôn trọng các giá trị đạo đức nhân văn.</a:t>
            </a:r>
          </a:p>
        </p:txBody>
      </p:sp>
    </p:spTree>
    <p:extLst>
      <p:ext uri="{BB962C8B-B14F-4D97-AF65-F5344CB8AC3E}">
        <p14:creationId xmlns:p14="http://schemas.microsoft.com/office/powerpoint/2010/main" val="28595650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TotalTime>
  <Words>752</Words>
  <Application>Microsoft Office PowerPoint</Application>
  <PresentationFormat>Custom</PresentationFormat>
  <Paragraphs>50</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 Nội dung tu dưỡng và rèn luyện để trở thành người công dân tốt, người lao động tốt </vt:lpstr>
      <vt:lpstr>2. Nội dung tu dưỡng và rèn luyện để trở thành người công dân tốt, người lao động tốt </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E5470Q</cp:lastModifiedBy>
  <cp:revision>19</cp:revision>
  <dcterms:created xsi:type="dcterms:W3CDTF">2019-12-02T17:54:19Z</dcterms:created>
  <dcterms:modified xsi:type="dcterms:W3CDTF">2020-09-14T06:29:47Z</dcterms:modified>
</cp:coreProperties>
</file>