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5" r:id="rId3"/>
    <p:sldId id="266" r:id="rId4"/>
    <p:sldId id="267"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0" autoAdjust="0"/>
    <p:restoredTop sz="94660" autoAdjust="0"/>
  </p:normalViewPr>
  <p:slideViewPr>
    <p:cSldViewPr snapToGrid="0">
      <p:cViewPr varScale="1">
        <p:scale>
          <a:sx n="55" d="100"/>
          <a:sy n="55" d="100"/>
        </p:scale>
        <p:origin x="-634" y="-65"/>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47B6112-248F-4518-A409-A9103E10E87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3098033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7B6112-248F-4518-A409-A9103E10E87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1159120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47B6112-248F-4518-A409-A9103E10E87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356585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47B6112-248F-4518-A409-A9103E10E877}"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100308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47B6112-248F-4518-A409-A9103E10E877}" type="datetimeFigureOut">
              <a:rPr lang="en-US" smtClean="0"/>
              <a:t>6/24/2020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1367574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47B6112-248F-4518-A409-A9103E10E877}" type="datetimeFigureOut">
              <a:rPr lang="en-US" smtClean="0"/>
              <a:t>6/24/2020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473826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7B6112-248F-4518-A409-A9103E10E877}" type="datetimeFigureOut">
              <a:rPr lang="en-US" smtClean="0"/>
              <a:t>6/24/2020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3690043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7B6112-248F-4518-A409-A9103E10E877}"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3015816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7B6112-248F-4518-A409-A9103E10E877}"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577397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7B6112-248F-4518-A409-A9103E10E87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2649561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7B6112-248F-4518-A409-A9103E10E877}"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375A94-1713-4990-87C6-9124A6E1AEE1}" type="slidenum">
              <a:rPr lang="en-US" smtClean="0"/>
              <a:t>‹#›</a:t>
            </a:fld>
            <a:endParaRPr lang="en-US"/>
          </a:p>
        </p:txBody>
      </p:sp>
    </p:spTree>
    <p:extLst>
      <p:ext uri="{BB962C8B-B14F-4D97-AF65-F5344CB8AC3E}">
        <p14:creationId xmlns:p14="http://schemas.microsoft.com/office/powerpoint/2010/main" val="3759874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7B6112-248F-4518-A409-A9103E10E877}" type="datetimeFigureOut">
              <a:rPr lang="en-US" smtClean="0"/>
              <a:t>6/24/2020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375A94-1713-4990-87C6-9124A6E1AEE1}" type="slidenum">
              <a:rPr lang="en-US" smtClean="0"/>
              <a:t>‹#›</a:t>
            </a:fld>
            <a:endParaRPr lang="en-US"/>
          </a:p>
        </p:txBody>
      </p:sp>
    </p:spTree>
    <p:extLst>
      <p:ext uri="{BB962C8B-B14F-4D97-AF65-F5344CB8AC3E}">
        <p14:creationId xmlns:p14="http://schemas.microsoft.com/office/powerpoint/2010/main" val="1669707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929" y="365125"/>
            <a:ext cx="11489635" cy="1325563"/>
          </a:xfrm>
        </p:spPr>
        <p:txBody>
          <a:bodyPr>
            <a:normAutofit fontScale="90000"/>
          </a:bodyPr>
          <a:lstStyle/>
          <a:p>
            <a:pPr algn="ctr"/>
            <a:r>
              <a:rPr lang="vi-VN" b="1" smtClean="0">
                <a:solidFill>
                  <a:srgbClr val="FF0000"/>
                </a:solidFill>
              </a:rPr>
              <a:t>CHÀO MỪNG CÁC BẠN ĐẾN VỚI MÔN HỌC GIÁO DỤC CHÍNH TRỊ HỆ CAO ĐẲNG</a:t>
            </a:r>
            <a:endParaRPr lang="en-US" b="1">
              <a:solidFill>
                <a:srgbClr val="FF0000"/>
              </a:solidFill>
            </a:endParaRPr>
          </a:p>
        </p:txBody>
      </p:sp>
      <p:sp>
        <p:nvSpPr>
          <p:cNvPr id="3" name="Content Placeholder 2"/>
          <p:cNvSpPr>
            <a:spLocks noGrp="1"/>
          </p:cNvSpPr>
          <p:nvPr>
            <p:ph idx="1"/>
          </p:nvPr>
        </p:nvSpPr>
        <p:spPr/>
        <p:txBody>
          <a:bodyPr/>
          <a:lstStyle/>
          <a:p>
            <a:r>
              <a:rPr lang="vi-VN" smtClean="0">
                <a:solidFill>
                  <a:srgbClr val="0070C0"/>
                </a:solidFill>
              </a:rPr>
              <a:t>Gv phụ trách giảng dạy: thầy Nguyễn Ngọc Quỳnh</a:t>
            </a:r>
          </a:p>
          <a:p>
            <a:r>
              <a:rPr lang="vi-VN" smtClean="0">
                <a:solidFill>
                  <a:srgbClr val="0070C0"/>
                </a:solidFill>
              </a:rPr>
              <a:t>Thuộc khoa Lý luận Chính trị, trường CĐ Lý Tự Trọng TP HCM</a:t>
            </a:r>
          </a:p>
          <a:p>
            <a:r>
              <a:rPr lang="vi-VN" smtClean="0">
                <a:solidFill>
                  <a:srgbClr val="0070C0"/>
                </a:solidFill>
              </a:rPr>
              <a:t>Điện thoại: 0983537391</a:t>
            </a:r>
          </a:p>
          <a:p>
            <a:endParaRPr lang="vi-VN"/>
          </a:p>
          <a:p>
            <a:r>
              <a:rPr lang="vi-VN" smtClean="0">
                <a:solidFill>
                  <a:schemeClr val="accent6">
                    <a:lumMod val="75000"/>
                  </a:schemeClr>
                </a:solidFill>
              </a:rPr>
              <a:t>Đề nghị các bạn kết bạn zalo thầy theo số điện thoại trên</a:t>
            </a:r>
          </a:p>
          <a:p>
            <a:r>
              <a:rPr lang="vi-VN" smtClean="0">
                <a:solidFill>
                  <a:schemeClr val="accent6">
                    <a:lumMod val="75000"/>
                  </a:schemeClr>
                </a:solidFill>
              </a:rPr>
              <a:t>Khi kết bạn cần nhắn tin rõ: em là SV lớp 19C.....</a:t>
            </a:r>
          </a:p>
          <a:p>
            <a:r>
              <a:rPr lang="vi-VN" smtClean="0">
                <a:solidFill>
                  <a:schemeClr val="accent6">
                    <a:lumMod val="75000"/>
                  </a:schemeClr>
                </a:solidFill>
              </a:rPr>
              <a:t>Việc kết bạn zalo để thuận tiện cho việc thầy trò trao đổi thông tin và hướng dẫn học tập.</a:t>
            </a:r>
            <a:endParaRPr lang="en-US">
              <a:solidFill>
                <a:schemeClr val="accent6">
                  <a:lumMod val="75000"/>
                </a:schemeClr>
              </a:solidFill>
            </a:endParaRPr>
          </a:p>
        </p:txBody>
      </p:sp>
    </p:spTree>
    <p:extLst>
      <p:ext uri="{BB962C8B-B14F-4D97-AF65-F5344CB8AC3E}">
        <p14:creationId xmlns:p14="http://schemas.microsoft.com/office/powerpoint/2010/main" val="2696017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126587"/>
            <a:ext cx="11963400" cy="618848"/>
          </a:xfrm>
        </p:spPr>
        <p:txBody>
          <a:bodyPr>
            <a:normAutofit fontScale="90000"/>
          </a:bodyPr>
          <a:lstStyle/>
          <a:p>
            <a:r>
              <a:rPr lang="vi-VN" b="1" smtClean="0">
                <a:solidFill>
                  <a:srgbClr val="FF0000"/>
                </a:solidFill>
              </a:rPr>
              <a:t>MỘT SỐ QUY ĐỊNH TRONG QUÁ TRÌNH HỌC</a:t>
            </a:r>
            <a:endParaRPr lang="en-US" b="1">
              <a:solidFill>
                <a:srgbClr val="FF0000"/>
              </a:solidFill>
            </a:endParaRPr>
          </a:p>
        </p:txBody>
      </p:sp>
      <p:sp>
        <p:nvSpPr>
          <p:cNvPr id="3" name="Content Placeholder 2"/>
          <p:cNvSpPr>
            <a:spLocks noGrp="1"/>
          </p:cNvSpPr>
          <p:nvPr>
            <p:ph idx="1"/>
          </p:nvPr>
        </p:nvSpPr>
        <p:spPr>
          <a:xfrm>
            <a:off x="367747" y="1053548"/>
            <a:ext cx="11549269" cy="5123415"/>
          </a:xfrm>
        </p:spPr>
        <p:txBody>
          <a:bodyPr>
            <a:normAutofit fontScale="92500" lnSpcReduction="20000"/>
          </a:bodyPr>
          <a:lstStyle/>
          <a:p>
            <a:r>
              <a:rPr lang="vi-VN" smtClean="0">
                <a:solidFill>
                  <a:srgbClr val="002060"/>
                </a:solidFill>
              </a:rPr>
              <a:t>1. SV phải vào zoom học đúng giờ theo lịch trên web của Trường</a:t>
            </a:r>
          </a:p>
          <a:p>
            <a:r>
              <a:rPr lang="vi-VN" smtClean="0">
                <a:solidFill>
                  <a:srgbClr val="002060"/>
                </a:solidFill>
              </a:rPr>
              <a:t>2 SV phải xem các tài liệu GV gửi trong tuần trước khi tham gia học</a:t>
            </a:r>
          </a:p>
          <a:p>
            <a:r>
              <a:rPr lang="vi-VN" smtClean="0">
                <a:solidFill>
                  <a:srgbClr val="002060"/>
                </a:solidFill>
              </a:rPr>
              <a:t>3 Cần </a:t>
            </a:r>
            <a:r>
              <a:rPr lang="vi-VN">
                <a:solidFill>
                  <a:srgbClr val="002060"/>
                </a:solidFill>
              </a:rPr>
              <a:t>chuẩn bị các điều kiện cần thiết để tham gia học tốt nhất (không gian yên tĩnh, lịch sự, hệ thống mạng mạnh, pin đầy, sạc hoạt động tốt...)</a:t>
            </a:r>
          </a:p>
          <a:p>
            <a:r>
              <a:rPr lang="vi-VN">
                <a:solidFill>
                  <a:srgbClr val="002060"/>
                </a:solidFill>
              </a:rPr>
              <a:t>4 SV tham gia học cần có thái độ, phong cách lịch sự (không ăn mặc phản cảm khi học, không phát ngôn tùy tiện, không văng tục chửi bậy, không làm việc riêng trong quá trình học, không share hình ảnh lên lớp học nếu GV không yêu cầu)</a:t>
            </a:r>
          </a:p>
          <a:p>
            <a:r>
              <a:rPr lang="vi-VN" smtClean="0">
                <a:solidFill>
                  <a:srgbClr val="002060"/>
                </a:solidFill>
              </a:rPr>
              <a:t>5 SV </a:t>
            </a:r>
            <a:r>
              <a:rPr lang="vi-VN">
                <a:solidFill>
                  <a:srgbClr val="002060"/>
                </a:solidFill>
              </a:rPr>
              <a:t>không cho người khác tài khoản để người ngoài vào lớp, SV không nhờ người khác học thay</a:t>
            </a:r>
          </a:p>
          <a:p>
            <a:r>
              <a:rPr lang="vi-VN" smtClean="0">
                <a:solidFill>
                  <a:srgbClr val="002060"/>
                </a:solidFill>
              </a:rPr>
              <a:t>6 Sv </a:t>
            </a:r>
            <a:r>
              <a:rPr lang="vi-VN">
                <a:solidFill>
                  <a:srgbClr val="002060"/>
                </a:solidFill>
              </a:rPr>
              <a:t>cần tham gia đúng giờ và đầy đủ các buổi học, nếu vắng quá 30% số tiết sẽ bị cấm thi ---&gt; phải đóng 1tr5 để học </a:t>
            </a:r>
            <a:r>
              <a:rPr lang="vi-VN" smtClean="0">
                <a:solidFill>
                  <a:srgbClr val="002060"/>
                </a:solidFill>
              </a:rPr>
              <a:t>lại</a:t>
            </a:r>
          </a:p>
          <a:p>
            <a:r>
              <a:rPr lang="vi-VN" smtClean="0">
                <a:solidFill>
                  <a:srgbClr val="002060"/>
                </a:solidFill>
              </a:rPr>
              <a:t>7 SV tham gia học trực tuyến cần thể hiện trên màn hình đúng tên của mình, SV không thể hiện đúng tên GV sẽ mời ra ngoài phòng học (những tên Iphone, A5, Oppo.....là không hợp lệ)</a:t>
            </a:r>
            <a:endParaRPr lang="vi-VN">
              <a:solidFill>
                <a:srgbClr val="002060"/>
              </a:solidFill>
            </a:endParaRPr>
          </a:p>
          <a:p>
            <a:pPr marL="0" indent="0">
              <a:buNone/>
            </a:pPr>
            <a:endParaRPr lang="en-US">
              <a:solidFill>
                <a:srgbClr val="002060"/>
              </a:solidFill>
            </a:endParaRPr>
          </a:p>
        </p:txBody>
      </p:sp>
    </p:spTree>
    <p:extLst>
      <p:ext uri="{BB962C8B-B14F-4D97-AF65-F5344CB8AC3E}">
        <p14:creationId xmlns:p14="http://schemas.microsoft.com/office/powerpoint/2010/main" val="3429152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686" y="106708"/>
            <a:ext cx="11489635" cy="996535"/>
          </a:xfrm>
        </p:spPr>
        <p:txBody>
          <a:bodyPr>
            <a:normAutofit/>
          </a:bodyPr>
          <a:lstStyle/>
          <a:p>
            <a:pPr algn="ctr"/>
            <a:r>
              <a:rPr lang="vi-VN" sz="4000" b="1">
                <a:solidFill>
                  <a:srgbClr val="FF0000"/>
                </a:solidFill>
              </a:rPr>
              <a:t>MỘT SỐ QUY ĐỊNH TRONG QUÁ TRÌNH HỌC</a:t>
            </a:r>
            <a:endParaRPr lang="en-US" sz="4000" b="1">
              <a:solidFill>
                <a:srgbClr val="FF0000"/>
              </a:solidFill>
            </a:endParaRPr>
          </a:p>
        </p:txBody>
      </p:sp>
      <p:sp>
        <p:nvSpPr>
          <p:cNvPr id="3" name="Content Placeholder 2"/>
          <p:cNvSpPr>
            <a:spLocks noGrp="1"/>
          </p:cNvSpPr>
          <p:nvPr>
            <p:ph idx="1"/>
          </p:nvPr>
        </p:nvSpPr>
        <p:spPr>
          <a:xfrm>
            <a:off x="407503" y="864703"/>
            <a:ext cx="11330609" cy="5844209"/>
          </a:xfrm>
        </p:spPr>
        <p:txBody>
          <a:bodyPr>
            <a:normAutofit fontScale="92500" lnSpcReduction="10000"/>
          </a:bodyPr>
          <a:lstStyle/>
          <a:p>
            <a:endParaRPr lang="vi-VN" smtClean="0">
              <a:solidFill>
                <a:srgbClr val="002060"/>
              </a:solidFill>
            </a:endParaRPr>
          </a:p>
          <a:p>
            <a:r>
              <a:rPr lang="vi-VN" smtClean="0">
                <a:solidFill>
                  <a:srgbClr val="002060"/>
                </a:solidFill>
              </a:rPr>
              <a:t>Môn học có 4 cột điểm (1 cột hệ số 1, 3 cột hệ số 3)</a:t>
            </a:r>
          </a:p>
          <a:p>
            <a:r>
              <a:rPr lang="vi-VN" smtClean="0">
                <a:solidFill>
                  <a:srgbClr val="002060"/>
                </a:solidFill>
              </a:rPr>
              <a:t>Cột điểm hệ số 1 là điểm học tập nghiêm túc: đầu buổi học tất cả SV đều được 10 điểm cột này, mỗi lần GV gọi tên mà SV không có mặt thì trừ 2 điểm, trừ hết thì cột này SV còn 0đ</a:t>
            </a:r>
          </a:p>
          <a:p>
            <a:r>
              <a:rPr lang="vi-VN" smtClean="0">
                <a:solidFill>
                  <a:srgbClr val="002060"/>
                </a:solidFill>
              </a:rPr>
              <a:t>3 cột hệ số 2 thì có 2 cột làm bài trắc nghiệm online, 1 bài thi viết ra giấy nộp cho thầy.</a:t>
            </a:r>
          </a:p>
          <a:p>
            <a:r>
              <a:rPr lang="vi-VN" smtClean="0">
                <a:solidFill>
                  <a:srgbClr val="002060"/>
                </a:solidFill>
              </a:rPr>
              <a:t>2 bài trắc nghiệm online làm 50 câu trong thời gian 45 phút tại lớp (cụ thể GV sẽ triển khai và thông báo trước tối thiểu 1 tuần)</a:t>
            </a:r>
          </a:p>
          <a:p>
            <a:r>
              <a:rPr lang="vi-VN" smtClean="0">
                <a:solidFill>
                  <a:srgbClr val="002060"/>
                </a:solidFill>
              </a:rPr>
              <a:t>1 bài hệ số 2 còn lại sẽ là thi Viết ra giấy theo đề thầy cho và nộp bài viết cho thầy (thời gian kiểm tra sẽ báo trước cho SV trước tối thiểu 1 tuần)</a:t>
            </a:r>
            <a:endParaRPr lang="vi-VN">
              <a:solidFill>
                <a:srgbClr val="002060"/>
              </a:solidFill>
            </a:endParaRPr>
          </a:p>
          <a:p>
            <a:r>
              <a:rPr lang="vi-VN" smtClean="0">
                <a:solidFill>
                  <a:srgbClr val="002060"/>
                </a:solidFill>
              </a:rPr>
              <a:t>Ngoài ra Mỗi SV cần tích cực phát biểu khi GV yêu cầu, mỗi phát biểu được cộng 0.3 đ vào cột nào mà bạn bị điểm thấp nhất</a:t>
            </a:r>
          </a:p>
          <a:p>
            <a:r>
              <a:rPr lang="vi-VN" smtClean="0">
                <a:solidFill>
                  <a:srgbClr val="002060"/>
                </a:solidFill>
              </a:rPr>
              <a:t>Việc kiểm tra bổ sung thực hiện vào cuối học kỳ dành cho những SV vắng kiểm tra có phép và chỉ thực hiện 1 lần duy nhất</a:t>
            </a:r>
          </a:p>
          <a:p>
            <a:endParaRPr lang="vi-VN" smtClean="0">
              <a:solidFill>
                <a:srgbClr val="002060"/>
              </a:solidFill>
            </a:endParaRPr>
          </a:p>
          <a:p>
            <a:endParaRPr lang="en-US">
              <a:solidFill>
                <a:srgbClr val="002060"/>
              </a:solidFill>
            </a:endParaRPr>
          </a:p>
        </p:txBody>
      </p:sp>
    </p:spTree>
    <p:extLst>
      <p:ext uri="{BB962C8B-B14F-4D97-AF65-F5344CB8AC3E}">
        <p14:creationId xmlns:p14="http://schemas.microsoft.com/office/powerpoint/2010/main" val="67677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686" y="106708"/>
            <a:ext cx="11489635" cy="996535"/>
          </a:xfrm>
        </p:spPr>
        <p:txBody>
          <a:bodyPr>
            <a:normAutofit/>
          </a:bodyPr>
          <a:lstStyle/>
          <a:p>
            <a:pPr algn="ctr"/>
            <a:r>
              <a:rPr lang="vi-VN" sz="4000" b="1">
                <a:solidFill>
                  <a:srgbClr val="FF0000"/>
                </a:solidFill>
              </a:rPr>
              <a:t>MỘT SỐ QUY ĐỊNH TRONG QUÁ TRÌNH HỌC</a:t>
            </a:r>
            <a:endParaRPr lang="en-US" sz="4000" b="1">
              <a:solidFill>
                <a:srgbClr val="FF0000"/>
              </a:solidFill>
            </a:endParaRPr>
          </a:p>
        </p:txBody>
      </p:sp>
      <p:sp>
        <p:nvSpPr>
          <p:cNvPr id="3" name="Content Placeholder 2"/>
          <p:cNvSpPr>
            <a:spLocks noGrp="1"/>
          </p:cNvSpPr>
          <p:nvPr>
            <p:ph idx="1"/>
          </p:nvPr>
        </p:nvSpPr>
        <p:spPr>
          <a:xfrm>
            <a:off x="407503" y="864703"/>
            <a:ext cx="11330609" cy="5844209"/>
          </a:xfrm>
        </p:spPr>
        <p:txBody>
          <a:bodyPr>
            <a:normAutofit/>
          </a:bodyPr>
          <a:lstStyle/>
          <a:p>
            <a:endParaRPr lang="vi-VN" smtClean="0">
              <a:solidFill>
                <a:srgbClr val="002060"/>
              </a:solidFill>
            </a:endParaRPr>
          </a:p>
          <a:p>
            <a:r>
              <a:rPr lang="vi-VN" smtClean="0">
                <a:solidFill>
                  <a:srgbClr val="002060"/>
                </a:solidFill>
              </a:rPr>
              <a:t>Cách tính điểm môn học như sau:</a:t>
            </a:r>
          </a:p>
          <a:p>
            <a:r>
              <a:rPr lang="vi-VN" smtClean="0">
                <a:solidFill>
                  <a:srgbClr val="002060"/>
                </a:solidFill>
              </a:rPr>
              <a:t>Trung bình kiểm tra= [điểm hs1+(điểm hs2 x 2+</a:t>
            </a:r>
            <a:r>
              <a:rPr lang="vi-VN">
                <a:solidFill>
                  <a:srgbClr val="002060"/>
                </a:solidFill>
              </a:rPr>
              <a:t>điểm hs2 x 2+</a:t>
            </a:r>
          </a:p>
          <a:p>
            <a:pPr marL="0" indent="0">
              <a:buNone/>
            </a:pPr>
            <a:r>
              <a:rPr lang="vi-VN">
                <a:solidFill>
                  <a:srgbClr val="002060"/>
                </a:solidFill>
              </a:rPr>
              <a:t>điểm hs2 x </a:t>
            </a:r>
            <a:r>
              <a:rPr lang="vi-VN" smtClean="0">
                <a:solidFill>
                  <a:srgbClr val="002060"/>
                </a:solidFill>
              </a:rPr>
              <a:t>2] : 7</a:t>
            </a:r>
          </a:p>
          <a:p>
            <a:pPr marL="0" indent="0">
              <a:buNone/>
            </a:pPr>
            <a:endParaRPr lang="vi-VN" smtClean="0">
              <a:solidFill>
                <a:srgbClr val="002060"/>
              </a:solidFill>
            </a:endParaRPr>
          </a:p>
          <a:p>
            <a:pPr marL="0" indent="0">
              <a:buNone/>
            </a:pPr>
            <a:r>
              <a:rPr lang="vi-VN" smtClean="0">
                <a:solidFill>
                  <a:srgbClr val="002060"/>
                </a:solidFill>
              </a:rPr>
              <a:t>Điểm môn học= Trung bình kiểm tra x 0.4+ điểm thi x 0.6</a:t>
            </a:r>
          </a:p>
          <a:p>
            <a:pPr marL="0" indent="0">
              <a:buNone/>
            </a:pPr>
            <a:r>
              <a:rPr lang="vi-VN" smtClean="0">
                <a:solidFill>
                  <a:srgbClr val="002060"/>
                </a:solidFill>
              </a:rPr>
              <a:t>Điểm môn học &gt;=4.0 thì qua môn, nếu điểm môn học &lt;4.0 thì thi lại</a:t>
            </a:r>
          </a:p>
          <a:p>
            <a:pPr marL="0" indent="0">
              <a:buNone/>
            </a:pPr>
            <a:r>
              <a:rPr lang="vi-VN" smtClean="0">
                <a:solidFill>
                  <a:srgbClr val="002060"/>
                </a:solidFill>
              </a:rPr>
              <a:t>Thi lại mà </a:t>
            </a:r>
            <a:r>
              <a:rPr lang="vi-VN">
                <a:solidFill>
                  <a:srgbClr val="002060"/>
                </a:solidFill>
              </a:rPr>
              <a:t>Điểm môn học</a:t>
            </a:r>
            <a:r>
              <a:rPr lang="vi-VN" smtClean="0">
                <a:solidFill>
                  <a:srgbClr val="002060"/>
                </a:solidFill>
              </a:rPr>
              <a:t> vẫn &lt;4.0 thì học lại </a:t>
            </a:r>
            <a:r>
              <a:rPr lang="vi-VN" smtClean="0">
                <a:solidFill>
                  <a:srgbClr val="002060"/>
                </a:solidFill>
                <a:sym typeface="Wingdings" pitchFamily="2" charset="2"/>
              </a:rPr>
              <a:t> đóng 1.5 triệu</a:t>
            </a:r>
          </a:p>
          <a:p>
            <a:pPr marL="0" indent="0">
              <a:buNone/>
            </a:pPr>
            <a:endParaRPr lang="vi-VN">
              <a:solidFill>
                <a:srgbClr val="002060"/>
              </a:solidFill>
              <a:sym typeface="Wingdings" pitchFamily="2" charset="2"/>
            </a:endParaRPr>
          </a:p>
          <a:p>
            <a:pPr marL="0" indent="0" algn="ctr">
              <a:buNone/>
            </a:pPr>
            <a:r>
              <a:rPr lang="vi-VN" smtClean="0">
                <a:solidFill>
                  <a:srgbClr val="FF0000"/>
                </a:solidFill>
                <a:sym typeface="Wingdings" pitchFamily="2" charset="2"/>
              </a:rPr>
              <a:t>Chúc các bạn học tốt thi tốt và thành công</a:t>
            </a:r>
            <a:endParaRPr lang="vi-VN">
              <a:solidFill>
                <a:srgbClr val="FF0000"/>
              </a:solidFill>
            </a:endParaRPr>
          </a:p>
          <a:p>
            <a:endParaRPr lang="vi-VN" smtClean="0">
              <a:solidFill>
                <a:srgbClr val="FF0000"/>
              </a:solidFill>
            </a:endParaRPr>
          </a:p>
          <a:p>
            <a:endParaRPr lang="en-US">
              <a:solidFill>
                <a:srgbClr val="002060"/>
              </a:solidFill>
            </a:endParaRPr>
          </a:p>
        </p:txBody>
      </p:sp>
    </p:spTree>
    <p:extLst>
      <p:ext uri="{BB962C8B-B14F-4D97-AF65-F5344CB8AC3E}">
        <p14:creationId xmlns:p14="http://schemas.microsoft.com/office/powerpoint/2010/main" val="3611460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06443" y="476407"/>
            <a:ext cx="3493264" cy="401841"/>
          </a:xfrm>
          <a:prstGeom prst="rect">
            <a:avLst/>
          </a:prstGeom>
        </p:spPr>
        <p:txBody>
          <a:bodyPr wrap="none">
            <a:spAutoFit/>
          </a:bodyPr>
          <a:lstStyle/>
          <a:p>
            <a:pPr indent="457200" algn="ctr">
              <a:lnSpc>
                <a:spcPts val="2100"/>
              </a:lnSpc>
            </a:pPr>
            <a:r>
              <a:rPr lang="en-US" sz="36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MỞ ĐẦU</a:t>
            </a:r>
            <a:endParaRPr lang="en-US" sz="36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393096" y="1433673"/>
            <a:ext cx="4772397" cy="361637"/>
          </a:xfrm>
          <a:prstGeom prst="rect">
            <a:avLst/>
          </a:prstGeom>
        </p:spPr>
        <p:txBody>
          <a:bodyPr wrap="none">
            <a:spAutoFit/>
          </a:bodyPr>
          <a:lstStyle/>
          <a:p>
            <a:pPr indent="457200">
              <a:lnSpc>
                <a:spcPts val="2100"/>
              </a:lnSpc>
            </a:pPr>
            <a:r>
              <a:rPr lang="vi-VN"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1. Vị trí,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môn</a:t>
            </a:r>
            <a:r>
              <a:rPr lang="en-US"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800" b="1" dirty="0">
              <a:solidFill>
                <a:srgbClr val="0070C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1931571" y="2602032"/>
            <a:ext cx="3935693" cy="523220"/>
          </a:xfrm>
          <a:prstGeom prst="rect">
            <a:avLst/>
          </a:prstGeom>
        </p:spPr>
        <p:txBody>
          <a:bodyPr wrap="none">
            <a:spAutoFit/>
          </a:bodyPr>
          <a:lstStyle/>
          <a:p>
            <a:r>
              <a:rPr lang="nl-NL" sz="2800" b="1" dirty="0">
                <a:solidFill>
                  <a:srgbClr val="0070C0"/>
                </a:solidFill>
                <a:latin typeface="Times New Roman" panose="02020603050405020304" pitchFamily="18" charset="0"/>
                <a:ea typeface="Times New Roman" panose="02020603050405020304" pitchFamily="18" charset="0"/>
              </a:rPr>
              <a:t>2. Mục tiêu của môn học</a:t>
            </a:r>
            <a:endParaRPr lang="en-US" sz="2800" b="1" dirty="0">
              <a:solidFill>
                <a:srgbClr val="0070C0"/>
              </a:solidFill>
            </a:endParaRPr>
          </a:p>
        </p:txBody>
      </p:sp>
      <p:sp>
        <p:nvSpPr>
          <p:cNvPr id="7" name="Rectangle 6"/>
          <p:cNvSpPr/>
          <p:nvPr/>
        </p:nvSpPr>
        <p:spPr>
          <a:xfrm>
            <a:off x="1393096" y="3915689"/>
            <a:ext cx="3453189" cy="377924"/>
          </a:xfrm>
          <a:prstGeom prst="rect">
            <a:avLst/>
          </a:prstGeom>
        </p:spPr>
        <p:txBody>
          <a:bodyPr wrap="none">
            <a:spAutoFit/>
          </a:bodyPr>
          <a:lstStyle/>
          <a:p>
            <a:pPr indent="457200">
              <a:lnSpc>
                <a:spcPts val="2100"/>
              </a:lnSpc>
            </a:pPr>
            <a:r>
              <a:rPr lang="nl-NL"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3</a:t>
            </a:r>
            <a:r>
              <a:rPr lang="vi-VN"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Nội dung chính </a:t>
            </a:r>
            <a:endParaRPr lang="en-US" sz="2800" b="1" dirty="0">
              <a:solidFill>
                <a:srgbClr val="0070C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1393096" y="5084048"/>
            <a:ext cx="4366901" cy="361637"/>
          </a:xfrm>
          <a:prstGeom prst="rect">
            <a:avLst/>
          </a:prstGeom>
        </p:spPr>
        <p:txBody>
          <a:bodyPr wrap="none">
            <a:spAutoFit/>
          </a:bodyPr>
          <a:lstStyle/>
          <a:p>
            <a:pPr indent="457200">
              <a:lnSpc>
                <a:spcPts val="2100"/>
              </a:lnSpc>
            </a:pPr>
            <a:r>
              <a:rPr lang="vi-VN"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4. </a:t>
            </a:r>
            <a:r>
              <a:rPr lang="nl-NL"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Phương pháp </a:t>
            </a:r>
            <a:r>
              <a:rPr lang="nl-NL" sz="2800" b="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dạy </a:t>
            </a:r>
            <a:r>
              <a:rPr lang="nl-NL" sz="2800" b="1"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800" b="1" dirty="0">
              <a:solidFill>
                <a:srgbClr val="0070C0"/>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653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23036" y="476407"/>
            <a:ext cx="2860078" cy="523220"/>
          </a:xfrm>
          <a:prstGeom prst="rect">
            <a:avLst/>
          </a:prstGeom>
        </p:spPr>
        <p:txBody>
          <a:bodyPr wrap="none">
            <a:spAutoFit/>
          </a:bodyPr>
          <a:lstStyle/>
          <a:p>
            <a:pPr indent="457200" algn="ct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MỞ ĐẦU</a:t>
            </a:r>
            <a:endParaRPr lang="en-US" sz="28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393096" y="2271873"/>
            <a:ext cx="4772397" cy="523220"/>
          </a:xfrm>
          <a:prstGeom prst="rect">
            <a:avLst/>
          </a:prstGeom>
        </p:spPr>
        <p:txBody>
          <a:bodyPr wrap="none">
            <a:spAutoFit/>
          </a:bodyPr>
          <a:lstStyle/>
          <a:p>
            <a:pPr indent="457200"/>
            <a:r>
              <a:rPr lang="vi-VN"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1. Vị trí,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môn</a:t>
            </a:r>
            <a:r>
              <a:rPr lang="en-US"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800" b="1" dirty="0">
              <a:solidFill>
                <a:srgbClr val="0070C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1636618" y="3188935"/>
            <a:ext cx="6639959" cy="523220"/>
          </a:xfrm>
          <a:prstGeom prst="rect">
            <a:avLst/>
          </a:prstGeom>
        </p:spPr>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Môn Giáo dục chính trị là môn học bắt buộc </a:t>
            </a:r>
            <a:endParaRPr lang="en-US" sz="2800" dirty="0">
              <a:solidFill>
                <a:srgbClr val="0070C0"/>
              </a:solidFill>
            </a:endParaRPr>
          </a:p>
        </p:txBody>
      </p:sp>
      <p:sp>
        <p:nvSpPr>
          <p:cNvPr id="10" name="Rectangle 9"/>
          <p:cNvSpPr/>
          <p:nvPr/>
        </p:nvSpPr>
        <p:spPr>
          <a:xfrm>
            <a:off x="1143000" y="4132245"/>
            <a:ext cx="10605052" cy="1815882"/>
          </a:xfrm>
          <a:prstGeom prst="rect">
            <a:avLst/>
          </a:prstGeom>
        </p:spPr>
        <p:txBody>
          <a:bodyPr wrap="square">
            <a:spAutoFit/>
          </a:bodyPr>
          <a:lstStyle/>
          <a:p>
            <a:pPr indent="457200" algn="just"/>
            <a:r>
              <a:rPr lang="en-US" sz="2800"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Môn</a:t>
            </a:r>
            <a:r>
              <a:rPr lang="en-US" sz="28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học</a:t>
            </a:r>
            <a:r>
              <a:rPr lang="en-US" sz="28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góp</a:t>
            </a:r>
            <a:r>
              <a:rPr lang="en-US" sz="28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phần</a:t>
            </a:r>
            <a:r>
              <a:rPr lang="en-US" sz="28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vi-VN" sz="28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hình </a:t>
            </a:r>
            <a:r>
              <a:rPr lang="vi-VN" sz="28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thành thế giới quan, nhân sinh quan khoa học và cách mạng cho thế hệ trẻ Việt Nam; góp phần đào tạo người lao động phát triển toàn diện đáp ứng yêu cầu của sự nghiệp xây dựng, bảo vệ Tổ quốc</a:t>
            </a:r>
            <a:r>
              <a:rPr lang="en-US" sz="28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Việt</a:t>
            </a:r>
            <a:r>
              <a:rPr lang="en-US" sz="28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Nam </a:t>
            </a:r>
            <a:r>
              <a:rPr lang="vi-VN" sz="28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xã hội chủ nghĩa.</a:t>
            </a:r>
            <a:endParaRPr lang="en-US" sz="28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435383" y="1383742"/>
            <a:ext cx="2343911" cy="523220"/>
          </a:xfrm>
          <a:prstGeom prst="rect">
            <a:avLst/>
          </a:prstGeom>
        </p:spPr>
        <p:txBody>
          <a:bodyPr wrap="none">
            <a:spAutoFit/>
          </a:bodyPr>
          <a:lstStyle/>
          <a:p>
            <a:pPr indent="457200"/>
            <a:r>
              <a:rPr lang="en-US" sz="2800" b="1" dirty="0" err="1"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8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1" dirty="0">
              <a:solidFill>
                <a:srgbClr val="0070C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7534816" y="1367313"/>
            <a:ext cx="3820277" cy="523220"/>
          </a:xfrm>
          <a:prstGeom prst="rect">
            <a:avLst/>
          </a:prstGeom>
        </p:spPr>
        <p:txBody>
          <a:bodyPr wrap="none">
            <a:spAutoFit/>
          </a:bodyPr>
          <a:lstStyle/>
          <a:p>
            <a:pPr indent="457200"/>
            <a:r>
              <a:rPr lang="en-US" sz="2800" b="1" dirty="0" err="1"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Giáo</a:t>
            </a:r>
            <a:r>
              <a:rPr lang="en-US" sz="28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dục</a:t>
            </a:r>
            <a:r>
              <a:rPr lang="en-US" sz="28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8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1" dirty="0">
              <a:solidFill>
                <a:srgbClr val="0070C0"/>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0614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06443" y="476407"/>
            <a:ext cx="3493264" cy="401841"/>
          </a:xfrm>
          <a:prstGeom prst="rect">
            <a:avLst/>
          </a:prstGeom>
        </p:spPr>
        <p:txBody>
          <a:bodyPr wrap="none">
            <a:spAutoFit/>
          </a:bodyPr>
          <a:lstStyle/>
          <a:p>
            <a:pPr indent="457200" algn="ctr">
              <a:lnSpc>
                <a:spcPts val="2100"/>
              </a:lnSpc>
            </a:pPr>
            <a:r>
              <a:rPr lang="en-US" sz="36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MỞ ĐẦU</a:t>
            </a:r>
            <a:endParaRPr lang="en-US" sz="36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1617382" y="986592"/>
            <a:ext cx="3935693" cy="523220"/>
          </a:xfrm>
          <a:prstGeom prst="rect">
            <a:avLst/>
          </a:prstGeom>
        </p:spPr>
        <p:txBody>
          <a:bodyPr wrap="none">
            <a:spAutoFit/>
          </a:bodyPr>
          <a:lstStyle/>
          <a:p>
            <a:r>
              <a:rPr lang="nl-NL" sz="2800" b="1" dirty="0">
                <a:solidFill>
                  <a:srgbClr val="00B050"/>
                </a:solidFill>
                <a:latin typeface="Times New Roman" panose="02020603050405020304" pitchFamily="18" charset="0"/>
                <a:ea typeface="Times New Roman" panose="02020603050405020304" pitchFamily="18" charset="0"/>
              </a:rPr>
              <a:t>2. Mục tiêu của môn học</a:t>
            </a:r>
            <a:endParaRPr lang="en-US" sz="2800" b="1" dirty="0">
              <a:solidFill>
                <a:srgbClr val="00B050"/>
              </a:solidFill>
            </a:endParaRPr>
          </a:p>
        </p:txBody>
      </p:sp>
      <p:sp>
        <p:nvSpPr>
          <p:cNvPr id="2" name="Rectangle 1"/>
          <p:cNvSpPr/>
          <p:nvPr/>
        </p:nvSpPr>
        <p:spPr>
          <a:xfrm>
            <a:off x="1497958" y="2310965"/>
            <a:ext cx="5936240" cy="523220"/>
          </a:xfrm>
          <a:prstGeom prst="rect">
            <a:avLst/>
          </a:prstGeom>
        </p:spPr>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Trình bày được một số nội dung cơ bản </a:t>
            </a:r>
            <a:endParaRPr lang="en-US" sz="2800" dirty="0">
              <a:solidFill>
                <a:srgbClr val="0070C0"/>
              </a:solidFill>
            </a:endParaRPr>
          </a:p>
        </p:txBody>
      </p:sp>
      <p:sp>
        <p:nvSpPr>
          <p:cNvPr id="3" name="Rectangle 2"/>
          <p:cNvSpPr/>
          <p:nvPr/>
        </p:nvSpPr>
        <p:spPr>
          <a:xfrm>
            <a:off x="1497958" y="3262732"/>
            <a:ext cx="7681911" cy="523220"/>
          </a:xfrm>
          <a:prstGeom prst="rect">
            <a:avLst/>
          </a:prstGeom>
        </p:spPr>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Vận dụng được được các kiến thức chung được học </a:t>
            </a:r>
            <a:endParaRPr lang="en-US" sz="2800" dirty="0">
              <a:solidFill>
                <a:srgbClr val="0070C0"/>
              </a:solidFill>
              <a:latin typeface="Times New Roman" panose="02020603050405020304" pitchFamily="18" charset="0"/>
              <a:ea typeface="Calibri" panose="020F0502020204030204" pitchFamily="34" charset="0"/>
            </a:endParaRPr>
          </a:p>
        </p:txBody>
      </p:sp>
      <p:sp>
        <p:nvSpPr>
          <p:cNvPr id="9" name="Rectangle 8"/>
          <p:cNvSpPr/>
          <p:nvPr/>
        </p:nvSpPr>
        <p:spPr>
          <a:xfrm>
            <a:off x="1497958" y="4280654"/>
            <a:ext cx="6304931" cy="523220"/>
          </a:xfrm>
          <a:prstGeom prst="rect">
            <a:avLst/>
          </a:prstGeom>
        </p:spPr>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Có năng lực vận dụng các nội dung đã học</a:t>
            </a:r>
            <a:endParaRPr lang="en-US" sz="2800" dirty="0">
              <a:solidFill>
                <a:srgbClr val="0070C0"/>
              </a:solidFill>
            </a:endParaRPr>
          </a:p>
        </p:txBody>
      </p:sp>
    </p:spTree>
    <p:extLst>
      <p:ext uri="{BB962C8B-B14F-4D97-AF65-F5344CB8AC3E}">
        <p14:creationId xmlns:p14="http://schemas.microsoft.com/office/powerpoint/2010/main" val="3243717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06443" y="476407"/>
            <a:ext cx="3493264" cy="401841"/>
          </a:xfrm>
          <a:prstGeom prst="rect">
            <a:avLst/>
          </a:prstGeom>
        </p:spPr>
        <p:txBody>
          <a:bodyPr wrap="none">
            <a:spAutoFit/>
          </a:bodyPr>
          <a:lstStyle/>
          <a:p>
            <a:pPr indent="457200" algn="ctr">
              <a:lnSpc>
                <a:spcPts val="2100"/>
              </a:lnSpc>
            </a:pPr>
            <a:r>
              <a:rPr lang="en-US" sz="36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MỞ ĐẦU</a:t>
            </a:r>
            <a:endParaRPr lang="en-US" sz="36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78027" y="1022674"/>
            <a:ext cx="3453189" cy="377924"/>
          </a:xfrm>
          <a:prstGeom prst="rect">
            <a:avLst/>
          </a:prstGeom>
        </p:spPr>
        <p:txBody>
          <a:bodyPr wrap="none">
            <a:spAutoFit/>
          </a:bodyPr>
          <a:lstStyle/>
          <a:p>
            <a:pPr indent="457200">
              <a:lnSpc>
                <a:spcPts val="2100"/>
              </a:lnSpc>
            </a:pPr>
            <a:r>
              <a:rPr lang="nl-NL" sz="28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3</a:t>
            </a:r>
            <a:r>
              <a:rPr lang="vi-VN" sz="28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Nội dung chính </a:t>
            </a:r>
            <a:endParaRPr lang="en-US" sz="28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780513" y="2435275"/>
            <a:ext cx="3025930" cy="224676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vi-VN" sz="2800" b="1" dirty="0">
                <a:solidFill>
                  <a:srgbClr val="0070C0"/>
                </a:solidFill>
                <a:latin typeface="Times New Roman" panose="02020603050405020304" pitchFamily="18" charset="0"/>
                <a:ea typeface="Calibri" panose="020F0502020204030204" pitchFamily="34" charset="0"/>
              </a:rPr>
              <a:t>học Giáo dục chính trị là nghiên cứu sự hình thành và những nội dung chủ yếu của </a:t>
            </a:r>
            <a:endParaRPr lang="en-US" sz="2800" b="1" dirty="0">
              <a:solidFill>
                <a:srgbClr val="0070C0"/>
              </a:solidFill>
            </a:endParaRPr>
          </a:p>
        </p:txBody>
      </p:sp>
      <p:sp>
        <p:nvSpPr>
          <p:cNvPr id="8" name="Rectangle 7"/>
          <p:cNvSpPr/>
          <p:nvPr/>
        </p:nvSpPr>
        <p:spPr>
          <a:xfrm>
            <a:off x="5048359" y="1306049"/>
            <a:ext cx="3591048" cy="523220"/>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2800" dirty="0" smtClean="0">
                <a:solidFill>
                  <a:srgbClr val="0070C0"/>
                </a:solidFill>
                <a:latin typeface="Times New Roman" panose="02020603050405020304" pitchFamily="18" charset="0"/>
                <a:ea typeface="Calibri" panose="020F0502020204030204" pitchFamily="34" charset="0"/>
              </a:rPr>
              <a:t>C</a:t>
            </a:r>
            <a:r>
              <a:rPr lang="vi-VN" sz="2800" dirty="0" smtClean="0">
                <a:solidFill>
                  <a:srgbClr val="0070C0"/>
                </a:solidFill>
                <a:latin typeface="Times New Roman" panose="02020603050405020304" pitchFamily="18" charset="0"/>
                <a:ea typeface="Calibri" panose="020F0502020204030204" pitchFamily="34" charset="0"/>
              </a:rPr>
              <a:t>hủ </a:t>
            </a:r>
            <a:r>
              <a:rPr lang="vi-VN" sz="2800" dirty="0">
                <a:solidFill>
                  <a:srgbClr val="0070C0"/>
                </a:solidFill>
                <a:latin typeface="Times New Roman" panose="02020603050405020304" pitchFamily="18" charset="0"/>
                <a:ea typeface="Calibri" panose="020F0502020204030204" pitchFamily="34" charset="0"/>
              </a:rPr>
              <a:t>nghĩa Mác – Lênin</a:t>
            </a:r>
            <a:endParaRPr lang="en-US" sz="2800" dirty="0">
              <a:solidFill>
                <a:srgbClr val="0070C0"/>
              </a:solidFill>
            </a:endParaRPr>
          </a:p>
        </p:txBody>
      </p:sp>
      <p:sp>
        <p:nvSpPr>
          <p:cNvPr id="10" name="Rectangle 9"/>
          <p:cNvSpPr/>
          <p:nvPr/>
        </p:nvSpPr>
        <p:spPr>
          <a:xfrm>
            <a:off x="5048359" y="2219326"/>
            <a:ext cx="3413114" cy="523220"/>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tư tưởng Hồ Chí Minh</a:t>
            </a:r>
            <a:endParaRPr lang="en-US" sz="2800" dirty="0">
              <a:solidFill>
                <a:srgbClr val="0070C0"/>
              </a:solidFill>
            </a:endParaRPr>
          </a:p>
        </p:txBody>
      </p:sp>
      <p:sp>
        <p:nvSpPr>
          <p:cNvPr id="11" name="Rectangle 10"/>
          <p:cNvSpPr/>
          <p:nvPr/>
        </p:nvSpPr>
        <p:spPr>
          <a:xfrm>
            <a:off x="5048359" y="3132603"/>
            <a:ext cx="3962175" cy="95410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Đường lối cách mạng </a:t>
            </a:r>
            <a:r>
              <a:rPr lang="vi-VN" sz="2800" dirty="0" smtClean="0">
                <a:solidFill>
                  <a:srgbClr val="0070C0"/>
                </a:solidFill>
                <a:latin typeface="Times New Roman" panose="02020603050405020304" pitchFamily="18" charset="0"/>
                <a:ea typeface="Calibri" panose="020F0502020204030204" pitchFamily="34" charset="0"/>
              </a:rPr>
              <a:t>của</a:t>
            </a:r>
            <a:endParaRPr lang="en-US" sz="2800" dirty="0" smtClean="0">
              <a:solidFill>
                <a:srgbClr val="0070C0"/>
              </a:solidFill>
              <a:latin typeface="Times New Roman" panose="02020603050405020304" pitchFamily="18" charset="0"/>
              <a:ea typeface="Calibri" panose="020F0502020204030204" pitchFamily="34" charset="0"/>
            </a:endParaRPr>
          </a:p>
          <a:p>
            <a:r>
              <a:rPr lang="vi-VN" sz="2800" dirty="0" smtClean="0">
                <a:solidFill>
                  <a:srgbClr val="0070C0"/>
                </a:solidFill>
                <a:latin typeface="Times New Roman" panose="02020603050405020304" pitchFamily="18" charset="0"/>
                <a:ea typeface="Calibri" panose="020F0502020204030204" pitchFamily="34" charset="0"/>
              </a:rPr>
              <a:t> Đảng</a:t>
            </a:r>
            <a:r>
              <a:rPr lang="en-US" sz="2800" dirty="0" smtClean="0">
                <a:solidFill>
                  <a:srgbClr val="0070C0"/>
                </a:solidFill>
                <a:latin typeface="Times New Roman" panose="02020603050405020304" pitchFamily="18" charset="0"/>
                <a:ea typeface="Calibri" panose="020F0502020204030204" pitchFamily="34" charset="0"/>
              </a:rPr>
              <a:t> </a:t>
            </a:r>
            <a:r>
              <a:rPr lang="vi-VN" sz="2800" dirty="0" smtClean="0">
                <a:solidFill>
                  <a:srgbClr val="0070C0"/>
                </a:solidFill>
                <a:latin typeface="Times New Roman" panose="02020603050405020304" pitchFamily="18" charset="0"/>
                <a:ea typeface="Calibri" panose="020F0502020204030204" pitchFamily="34" charset="0"/>
              </a:rPr>
              <a:t> </a:t>
            </a:r>
            <a:r>
              <a:rPr lang="vi-VN" sz="2800" dirty="0">
                <a:solidFill>
                  <a:srgbClr val="0070C0"/>
                </a:solidFill>
                <a:latin typeface="Times New Roman" panose="02020603050405020304" pitchFamily="18" charset="0"/>
                <a:ea typeface="Calibri" panose="020F0502020204030204" pitchFamily="34" charset="0"/>
              </a:rPr>
              <a:t>Cộng sản Việt nam</a:t>
            </a:r>
            <a:endParaRPr lang="en-US" sz="2800" dirty="0">
              <a:solidFill>
                <a:srgbClr val="0070C0"/>
              </a:solidFill>
            </a:endParaRPr>
          </a:p>
        </p:txBody>
      </p:sp>
      <p:sp>
        <p:nvSpPr>
          <p:cNvPr id="12" name="Rectangle 11"/>
          <p:cNvSpPr/>
          <p:nvPr/>
        </p:nvSpPr>
        <p:spPr>
          <a:xfrm>
            <a:off x="5048359" y="4476767"/>
            <a:ext cx="4540858" cy="523220"/>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thực tiễn cách mạng Việt Nam</a:t>
            </a:r>
            <a:endParaRPr lang="en-US" sz="2800" dirty="0">
              <a:solidFill>
                <a:srgbClr val="0070C0"/>
              </a:solidFill>
            </a:endParaRPr>
          </a:p>
        </p:txBody>
      </p:sp>
      <p:sp>
        <p:nvSpPr>
          <p:cNvPr id="13" name="Rectangle 12"/>
          <p:cNvSpPr/>
          <p:nvPr/>
        </p:nvSpPr>
        <p:spPr>
          <a:xfrm>
            <a:off x="5048359" y="5390044"/>
            <a:ext cx="3998210" cy="95410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vi-VN" sz="2800" dirty="0">
                <a:solidFill>
                  <a:srgbClr val="0070C0"/>
                </a:solidFill>
                <a:latin typeface="Times New Roman" panose="02020603050405020304" pitchFamily="18" charset="0"/>
                <a:ea typeface="Calibri" panose="020F0502020204030204" pitchFamily="34" charset="0"/>
              </a:rPr>
              <a:t>những kiến thức cơ bản </a:t>
            </a:r>
            <a:r>
              <a:rPr lang="vi-VN" sz="2800" dirty="0" smtClean="0">
                <a:solidFill>
                  <a:srgbClr val="0070C0"/>
                </a:solidFill>
                <a:latin typeface="Times New Roman" panose="02020603050405020304" pitchFamily="18" charset="0"/>
                <a:ea typeface="Calibri" panose="020F0502020204030204" pitchFamily="34" charset="0"/>
              </a:rPr>
              <a:t>để</a:t>
            </a:r>
            <a:endParaRPr lang="en-US" sz="2800" dirty="0" smtClean="0">
              <a:solidFill>
                <a:srgbClr val="0070C0"/>
              </a:solidFill>
              <a:latin typeface="Times New Roman" panose="02020603050405020304" pitchFamily="18" charset="0"/>
              <a:ea typeface="Calibri" panose="020F0502020204030204" pitchFamily="34" charset="0"/>
            </a:endParaRPr>
          </a:p>
          <a:p>
            <a:r>
              <a:rPr lang="vi-VN" sz="2800" dirty="0" smtClean="0">
                <a:solidFill>
                  <a:srgbClr val="0070C0"/>
                </a:solidFill>
                <a:latin typeface="Times New Roman" panose="02020603050405020304" pitchFamily="18" charset="0"/>
                <a:ea typeface="Calibri" panose="020F0502020204030204" pitchFamily="34" charset="0"/>
              </a:rPr>
              <a:t> </a:t>
            </a:r>
            <a:r>
              <a:rPr lang="vi-VN" sz="2800" dirty="0">
                <a:solidFill>
                  <a:srgbClr val="0070C0"/>
                </a:solidFill>
                <a:latin typeface="Times New Roman" panose="02020603050405020304" pitchFamily="18" charset="0"/>
                <a:ea typeface="Calibri" panose="020F0502020204030204" pitchFamily="34" charset="0"/>
              </a:rPr>
              <a:t>giáo dục sinh viên </a:t>
            </a:r>
            <a:endParaRPr lang="en-US" sz="2800" dirty="0">
              <a:solidFill>
                <a:srgbClr val="0070C0"/>
              </a:solidFill>
            </a:endParaRPr>
          </a:p>
        </p:txBody>
      </p:sp>
      <p:sp>
        <p:nvSpPr>
          <p:cNvPr id="14" name="Left Brace 13"/>
          <p:cNvSpPr/>
          <p:nvPr/>
        </p:nvSpPr>
        <p:spPr>
          <a:xfrm>
            <a:off x="4223115" y="1114582"/>
            <a:ext cx="1005840" cy="5369071"/>
          </a:xfrm>
          <a:prstGeom prst="leftBrace">
            <a:avLst/>
          </a:prstGeom>
          <a:ln w="63500"/>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6022718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63595" y="319240"/>
            <a:ext cx="3493264" cy="401841"/>
          </a:xfrm>
          <a:prstGeom prst="rect">
            <a:avLst/>
          </a:prstGeom>
        </p:spPr>
        <p:txBody>
          <a:bodyPr wrap="none">
            <a:spAutoFit/>
          </a:bodyPr>
          <a:lstStyle/>
          <a:p>
            <a:pPr indent="457200" algn="ctr">
              <a:lnSpc>
                <a:spcPts val="2100"/>
              </a:lnSpc>
            </a:pPr>
            <a:r>
              <a:rPr lang="en-US" sz="36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MỞ ĐẦU</a:t>
            </a:r>
            <a:endParaRPr lang="en-US" sz="36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254157" y="777674"/>
            <a:ext cx="6744988" cy="373115"/>
          </a:xfrm>
          <a:prstGeom prst="rect">
            <a:avLst/>
          </a:prstGeom>
        </p:spPr>
        <p:txBody>
          <a:bodyPr wrap="none">
            <a:spAutoFit/>
          </a:bodyPr>
          <a:lstStyle/>
          <a:p>
            <a:pPr indent="457200">
              <a:lnSpc>
                <a:spcPts val="2100"/>
              </a:lnSpc>
            </a:pPr>
            <a:r>
              <a:rPr lang="vi-VN" sz="2400" b="1" dirty="0">
                <a:solidFill>
                  <a:srgbClr val="00B050"/>
                </a:solidFill>
              </a:rPr>
              <a:t>4. </a:t>
            </a:r>
            <a:r>
              <a:rPr lang="nl-NL" sz="2400" b="1" dirty="0">
                <a:solidFill>
                  <a:srgbClr val="00B050"/>
                </a:solidFill>
              </a:rPr>
              <a:t>Phương pháp dạy học </a:t>
            </a:r>
            <a:r>
              <a:rPr lang="vi-VN" sz="2400" b="1" dirty="0">
                <a:solidFill>
                  <a:srgbClr val="00B050"/>
                </a:solidFill>
              </a:rPr>
              <a:t>và đánh giá </a:t>
            </a:r>
            <a:r>
              <a:rPr lang="nl-NL" sz="2400" b="1" dirty="0">
                <a:solidFill>
                  <a:srgbClr val="00B050"/>
                </a:solidFill>
              </a:rPr>
              <a:t>môn </a:t>
            </a:r>
            <a:r>
              <a:rPr lang="nl-NL" sz="2400" b="1" dirty="0" smtClean="0">
                <a:solidFill>
                  <a:srgbClr val="00B050"/>
                </a:solidFill>
              </a:rPr>
              <a:t>học</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224326" y="3144662"/>
            <a:ext cx="1952344" cy="138499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nl-NL" sz="2800" b="1" dirty="0" smtClean="0">
                <a:solidFill>
                  <a:srgbClr val="00B050"/>
                </a:solidFill>
              </a:rPr>
              <a:t>Phương </a:t>
            </a:r>
            <a:r>
              <a:rPr lang="nl-NL" sz="2800" b="1" dirty="0">
                <a:solidFill>
                  <a:srgbClr val="00B050"/>
                </a:solidFill>
              </a:rPr>
              <a:t>pháp </a:t>
            </a:r>
            <a:r>
              <a:rPr lang="nl-NL" sz="2800" b="1" dirty="0" smtClean="0">
                <a:solidFill>
                  <a:srgbClr val="00B050"/>
                </a:solidFill>
              </a:rPr>
              <a:t>dạy và học tập</a:t>
            </a:r>
            <a:endParaRPr lang="en-US" sz="2800" b="1" dirty="0">
              <a:solidFill>
                <a:srgbClr val="0070C0"/>
              </a:solidFill>
            </a:endParaRPr>
          </a:p>
        </p:txBody>
      </p:sp>
      <p:sp>
        <p:nvSpPr>
          <p:cNvPr id="8" name="Rectangle 7"/>
          <p:cNvSpPr/>
          <p:nvPr/>
        </p:nvSpPr>
        <p:spPr>
          <a:xfrm>
            <a:off x="3733905" y="1577517"/>
            <a:ext cx="4333879"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rPr>
              <a:t>phương pháp duy vật biện chứng</a:t>
            </a:r>
            <a:endParaRPr lang="en-US" sz="2400" dirty="0">
              <a:solidFill>
                <a:srgbClr val="00B050"/>
              </a:solidFill>
            </a:endParaRPr>
          </a:p>
        </p:txBody>
      </p:sp>
      <p:sp>
        <p:nvSpPr>
          <p:cNvPr id="10" name="Rectangle 9"/>
          <p:cNvSpPr/>
          <p:nvPr/>
        </p:nvSpPr>
        <p:spPr>
          <a:xfrm>
            <a:off x="3733905" y="2490794"/>
            <a:ext cx="3567002"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rPr>
              <a:t>phương pháp logic - lịch sử</a:t>
            </a:r>
            <a:endParaRPr lang="en-US" sz="2400" dirty="0">
              <a:solidFill>
                <a:srgbClr val="00B050"/>
              </a:solidFill>
            </a:endParaRPr>
          </a:p>
        </p:txBody>
      </p:sp>
      <p:sp>
        <p:nvSpPr>
          <p:cNvPr id="11" name="Rectangle 10"/>
          <p:cNvSpPr/>
          <p:nvPr/>
        </p:nvSpPr>
        <p:spPr>
          <a:xfrm>
            <a:off x="3733905" y="3404071"/>
            <a:ext cx="2910284"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rPr>
              <a:t>phân tích và tổng hợp</a:t>
            </a:r>
            <a:endParaRPr lang="en-US" sz="2400" dirty="0">
              <a:solidFill>
                <a:srgbClr val="00B050"/>
              </a:solidFill>
            </a:endParaRPr>
          </a:p>
        </p:txBody>
      </p:sp>
      <p:sp>
        <p:nvSpPr>
          <p:cNvPr id="12" name="Rectangle 11"/>
          <p:cNvSpPr/>
          <p:nvPr/>
        </p:nvSpPr>
        <p:spPr>
          <a:xfrm>
            <a:off x="3776545" y="4529657"/>
            <a:ext cx="2124299"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rPr>
              <a:t>trừu tường hóa</a:t>
            </a:r>
            <a:endParaRPr lang="en-US" sz="2400" dirty="0">
              <a:solidFill>
                <a:srgbClr val="00B050"/>
              </a:solidFill>
            </a:endParaRPr>
          </a:p>
        </p:txBody>
      </p:sp>
      <p:sp>
        <p:nvSpPr>
          <p:cNvPr id="13" name="Rectangle 12"/>
          <p:cNvSpPr/>
          <p:nvPr/>
        </p:nvSpPr>
        <p:spPr>
          <a:xfrm>
            <a:off x="3733905" y="5661512"/>
            <a:ext cx="7776488"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rPr>
              <a:t>khái quát hóa, thuyết trình, phỏng vấn, hỏi đáp, nêu ý kiến….</a:t>
            </a:r>
            <a:endParaRPr lang="en-US" sz="2400" dirty="0">
              <a:solidFill>
                <a:srgbClr val="00B050"/>
              </a:solidFill>
            </a:endParaRPr>
          </a:p>
        </p:txBody>
      </p:sp>
      <p:sp>
        <p:nvSpPr>
          <p:cNvPr id="14" name="Left Brace 13"/>
          <p:cNvSpPr/>
          <p:nvPr/>
        </p:nvSpPr>
        <p:spPr>
          <a:xfrm>
            <a:off x="2772585" y="1207382"/>
            <a:ext cx="1005840" cy="5369071"/>
          </a:xfrm>
          <a:prstGeom prst="leftBrace">
            <a:avLst>
              <a:gd name="adj1" fmla="val 8333"/>
              <a:gd name="adj2" fmla="val 49734"/>
            </a:avLst>
          </a:prstGeom>
          <a:ln w="63500"/>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448098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63595" y="319240"/>
            <a:ext cx="3493264" cy="401841"/>
          </a:xfrm>
          <a:prstGeom prst="rect">
            <a:avLst/>
          </a:prstGeom>
        </p:spPr>
        <p:txBody>
          <a:bodyPr wrap="none">
            <a:spAutoFit/>
          </a:bodyPr>
          <a:lstStyle/>
          <a:p>
            <a:pPr indent="457200" algn="ctr">
              <a:lnSpc>
                <a:spcPts val="2100"/>
              </a:lnSpc>
            </a:pPr>
            <a:r>
              <a:rPr lang="en-US" sz="36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MỞ ĐẦU</a:t>
            </a:r>
            <a:endParaRPr lang="en-US" sz="36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254157" y="777674"/>
            <a:ext cx="6744988" cy="373115"/>
          </a:xfrm>
          <a:prstGeom prst="rect">
            <a:avLst/>
          </a:prstGeom>
        </p:spPr>
        <p:txBody>
          <a:bodyPr wrap="none">
            <a:spAutoFit/>
          </a:bodyPr>
          <a:lstStyle/>
          <a:p>
            <a:pPr indent="457200">
              <a:lnSpc>
                <a:spcPts val="2100"/>
              </a:lnSpc>
            </a:pPr>
            <a:r>
              <a:rPr lang="vi-VN" sz="2400" b="1" dirty="0">
                <a:solidFill>
                  <a:srgbClr val="00B050"/>
                </a:solidFill>
              </a:rPr>
              <a:t>4. </a:t>
            </a:r>
            <a:r>
              <a:rPr lang="nl-NL" sz="2400" b="1" dirty="0">
                <a:solidFill>
                  <a:srgbClr val="00B050"/>
                </a:solidFill>
              </a:rPr>
              <a:t>Phương pháp dạy học </a:t>
            </a:r>
            <a:r>
              <a:rPr lang="vi-VN" sz="2400" b="1" dirty="0">
                <a:solidFill>
                  <a:srgbClr val="00B050"/>
                </a:solidFill>
              </a:rPr>
              <a:t>và đánh giá </a:t>
            </a:r>
            <a:r>
              <a:rPr lang="nl-NL" sz="2400" b="1" dirty="0">
                <a:solidFill>
                  <a:srgbClr val="00B050"/>
                </a:solidFill>
              </a:rPr>
              <a:t>môn </a:t>
            </a:r>
            <a:r>
              <a:rPr lang="nl-NL" sz="2400" b="1" dirty="0" smtClean="0">
                <a:solidFill>
                  <a:srgbClr val="00B050"/>
                </a:solidFill>
              </a:rPr>
              <a:t>học</a:t>
            </a: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224326" y="3144662"/>
            <a:ext cx="1933087" cy="138499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nl-NL" sz="2800" b="1" dirty="0" smtClean="0">
                <a:solidFill>
                  <a:srgbClr val="7030A0"/>
                </a:solidFill>
              </a:rPr>
              <a:t>Yêu cầu đối với người học</a:t>
            </a:r>
            <a:endParaRPr lang="en-US" sz="2800" b="1" dirty="0">
              <a:solidFill>
                <a:srgbClr val="7030A0"/>
              </a:solidFill>
            </a:endParaRPr>
          </a:p>
        </p:txBody>
      </p:sp>
      <p:sp>
        <p:nvSpPr>
          <p:cNvPr id="8" name="Rectangle 7"/>
          <p:cNvSpPr/>
          <p:nvPr/>
        </p:nvSpPr>
        <p:spPr>
          <a:xfrm>
            <a:off x="3733905" y="1577517"/>
            <a:ext cx="3493264" cy="523220"/>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800" dirty="0">
                <a:solidFill>
                  <a:srgbClr val="0070C0"/>
                </a:solidFill>
                <a:latin typeface="Times New Roman" panose="02020603050405020304" pitchFamily="18" charset="0"/>
                <a:cs typeface="Times New Roman" panose="02020603050405020304" pitchFamily="18" charset="0"/>
              </a:rPr>
              <a:t>phát huy tính chủ động</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733905" y="2490794"/>
            <a:ext cx="5309467" cy="523220"/>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800" dirty="0" smtClean="0">
                <a:solidFill>
                  <a:srgbClr val="0070C0"/>
                </a:solidFill>
                <a:latin typeface="Times New Roman" panose="02020603050405020304" pitchFamily="18" charset="0"/>
                <a:cs typeface="Times New Roman" panose="02020603050405020304" pitchFamily="18" charset="0"/>
              </a:rPr>
              <a:t>Phát huy tính </a:t>
            </a:r>
            <a:r>
              <a:rPr lang="nl-NL" sz="2800" dirty="0">
                <a:solidFill>
                  <a:srgbClr val="0070C0"/>
                </a:solidFill>
                <a:latin typeface="Times New Roman" panose="02020603050405020304" pitchFamily="18" charset="0"/>
                <a:cs typeface="Times New Roman" panose="02020603050405020304" pitchFamily="18" charset="0"/>
              </a:rPr>
              <a:t>tích cực </a:t>
            </a:r>
            <a:r>
              <a:rPr lang="nl-NL" sz="2800" dirty="0" smtClean="0">
                <a:solidFill>
                  <a:srgbClr val="0070C0"/>
                </a:solidFill>
                <a:latin typeface="Times New Roman" panose="02020603050405020304" pitchFamily="18" charset="0"/>
                <a:cs typeface="Times New Roman" panose="02020603050405020304" pitchFamily="18" charset="0"/>
              </a:rPr>
              <a:t>trong học tập</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3733905" y="3404071"/>
            <a:ext cx="4701928" cy="523220"/>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800" dirty="0">
                <a:solidFill>
                  <a:srgbClr val="0070C0"/>
                </a:solidFill>
                <a:latin typeface="Times New Roman" panose="02020603050405020304" pitchFamily="18" charset="0"/>
                <a:cs typeface="Times New Roman" panose="02020603050405020304" pitchFamily="18" charset="0"/>
              </a:rPr>
              <a:t>Tăng cường hoạt động sáng tạo</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3733905" y="4460223"/>
            <a:ext cx="7386959" cy="95410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800" dirty="0" smtClean="0">
                <a:solidFill>
                  <a:srgbClr val="0070C0"/>
                </a:solidFill>
                <a:latin typeface="Times New Roman" panose="02020603050405020304" pitchFamily="18" charset="0"/>
                <a:cs typeface="Times New Roman" panose="02020603050405020304" pitchFamily="18" charset="0"/>
              </a:rPr>
              <a:t>Tăng cường liên hệ thực tiễn: thực tiễn cuộc sống,</a:t>
            </a:r>
          </a:p>
          <a:p>
            <a:r>
              <a:rPr lang="nl-NL" sz="2800" dirty="0" smtClean="0">
                <a:solidFill>
                  <a:srgbClr val="0070C0"/>
                </a:solidFill>
                <a:latin typeface="Times New Roman" panose="02020603050405020304" pitchFamily="18" charset="0"/>
                <a:cs typeface="Times New Roman" panose="02020603050405020304" pitchFamily="18" charset="0"/>
              </a:rPr>
              <a:t> thực tiễn nghề nghiệp...</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3733905" y="5947262"/>
            <a:ext cx="4612160" cy="523220"/>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2800" dirty="0" err="1" smtClean="0">
                <a:solidFill>
                  <a:srgbClr val="0070C0"/>
                </a:solidFill>
                <a:latin typeface="Times New Roman" panose="02020603050405020304" pitchFamily="18" charset="0"/>
                <a:cs typeface="Times New Roman" panose="02020603050405020304" pitchFamily="18" charset="0"/>
              </a:rPr>
              <a:t>Tăng</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cường</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thảo</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luận</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trao</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đổi</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14" name="Left Brace 13"/>
          <p:cNvSpPr/>
          <p:nvPr/>
        </p:nvSpPr>
        <p:spPr>
          <a:xfrm>
            <a:off x="2572553" y="1207382"/>
            <a:ext cx="1005840" cy="5369071"/>
          </a:xfrm>
          <a:prstGeom prst="leftBrace">
            <a:avLst>
              <a:gd name="adj1" fmla="val 8333"/>
              <a:gd name="adj2" fmla="val 49734"/>
            </a:avLst>
          </a:prstGeom>
          <a:ln w="63500"/>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ln w="0"/>
              <a:solidFill>
                <a:srgbClr val="0070C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4085627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63595" y="319240"/>
            <a:ext cx="3493264" cy="401841"/>
          </a:xfrm>
          <a:prstGeom prst="rect">
            <a:avLst/>
          </a:prstGeom>
        </p:spPr>
        <p:txBody>
          <a:bodyPr wrap="none">
            <a:spAutoFit/>
          </a:bodyPr>
          <a:lstStyle/>
          <a:p>
            <a:pPr indent="457200" algn="ctr">
              <a:lnSpc>
                <a:spcPts val="2100"/>
              </a:lnSpc>
            </a:pPr>
            <a:r>
              <a:rPr lang="en-US" sz="36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MỞ ĐẦU</a:t>
            </a:r>
            <a:endParaRPr lang="en-US" sz="3600"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235797" y="680109"/>
            <a:ext cx="4099392" cy="630942"/>
          </a:xfrm>
          <a:prstGeom prst="rect">
            <a:avLst/>
          </a:prstGeom>
        </p:spPr>
        <p:txBody>
          <a:bodyPr wrap="none">
            <a:spAutoFit/>
          </a:bodyPr>
          <a:lstStyle/>
          <a:p>
            <a:pPr indent="457200">
              <a:lnSpc>
                <a:spcPts val="2100"/>
              </a:lnSpc>
            </a:pPr>
            <a:r>
              <a:rPr lang="en-US" sz="2400" b="1" dirty="0">
                <a:solidFill>
                  <a:srgbClr val="00B050"/>
                </a:solidFill>
              </a:rPr>
              <a:t>5</a:t>
            </a:r>
            <a:r>
              <a:rPr lang="vi-VN" sz="2400" b="1" dirty="0" smtClean="0">
                <a:solidFill>
                  <a:srgbClr val="00B050"/>
                </a:solidFill>
              </a:rPr>
              <a:t>. </a:t>
            </a:r>
            <a:r>
              <a:rPr lang="nl-NL" sz="2400" b="1" dirty="0">
                <a:solidFill>
                  <a:srgbClr val="00B050"/>
                </a:solidFill>
              </a:rPr>
              <a:t>Ý nghĩa học tập môn học</a:t>
            </a:r>
            <a:endParaRPr lang="en-US" sz="2400" b="1" dirty="0">
              <a:solidFill>
                <a:srgbClr val="00B050"/>
              </a:solidFill>
            </a:endParaRPr>
          </a:p>
          <a:p>
            <a:pPr indent="457200">
              <a:lnSpc>
                <a:spcPts val="2100"/>
              </a:lnSpc>
            </a:pPr>
            <a:endParaRPr lang="en-US" sz="2400" b="1" dirty="0">
              <a:solidFill>
                <a:srgbClr val="00B05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138599" y="3144662"/>
            <a:ext cx="1647340" cy="95410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US" sz="2800" b="1" dirty="0" err="1" smtClean="0">
                <a:solidFill>
                  <a:srgbClr val="7030A0"/>
                </a:solidFill>
              </a:rPr>
              <a:t>Môn</a:t>
            </a:r>
            <a:r>
              <a:rPr lang="en-US" sz="2800" b="1" dirty="0">
                <a:solidFill>
                  <a:srgbClr val="7030A0"/>
                </a:solidFill>
              </a:rPr>
              <a:t> </a:t>
            </a:r>
            <a:r>
              <a:rPr lang="en-US" sz="2800" b="1" dirty="0" err="1" smtClean="0">
                <a:solidFill>
                  <a:srgbClr val="7030A0"/>
                </a:solidFill>
              </a:rPr>
              <a:t>học</a:t>
            </a:r>
            <a:r>
              <a:rPr lang="en-US" sz="2800" b="1" dirty="0" smtClean="0">
                <a:solidFill>
                  <a:srgbClr val="7030A0"/>
                </a:solidFill>
              </a:rPr>
              <a:t> </a:t>
            </a:r>
            <a:r>
              <a:rPr lang="en-US" sz="2800" b="1" dirty="0" err="1" smtClean="0">
                <a:solidFill>
                  <a:srgbClr val="7030A0"/>
                </a:solidFill>
              </a:rPr>
              <a:t>góp</a:t>
            </a:r>
            <a:r>
              <a:rPr lang="en-US" sz="2800" b="1" dirty="0" smtClean="0">
                <a:solidFill>
                  <a:srgbClr val="7030A0"/>
                </a:solidFill>
              </a:rPr>
              <a:t> </a:t>
            </a:r>
            <a:r>
              <a:rPr lang="en-US" sz="2800" b="1" dirty="0" err="1" smtClean="0">
                <a:solidFill>
                  <a:srgbClr val="7030A0"/>
                </a:solidFill>
              </a:rPr>
              <a:t>phần</a:t>
            </a:r>
            <a:endParaRPr lang="en-US" sz="2800" b="1" dirty="0">
              <a:solidFill>
                <a:srgbClr val="7030A0"/>
              </a:solidFill>
            </a:endParaRPr>
          </a:p>
        </p:txBody>
      </p:sp>
      <p:sp>
        <p:nvSpPr>
          <p:cNvPr id="8" name="Rectangle 7"/>
          <p:cNvSpPr/>
          <p:nvPr/>
        </p:nvSpPr>
        <p:spPr>
          <a:xfrm>
            <a:off x="2876631" y="1091735"/>
            <a:ext cx="4499950"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latin typeface="Times New Roman" panose="02020603050405020304" pitchFamily="18" charset="0"/>
                <a:cs typeface="Times New Roman" panose="02020603050405020304" pitchFamily="18" charset="0"/>
              </a:rPr>
              <a:t>H</a:t>
            </a:r>
            <a:r>
              <a:rPr lang="nl-NL" sz="2400" dirty="0" smtClean="0">
                <a:solidFill>
                  <a:srgbClr val="00B050"/>
                </a:solidFill>
                <a:latin typeface="Times New Roman" panose="02020603050405020304" pitchFamily="18" charset="0"/>
                <a:cs typeface="Times New Roman" panose="02020603050405020304" pitchFamily="18" charset="0"/>
              </a:rPr>
              <a:t>ình </a:t>
            </a:r>
            <a:r>
              <a:rPr lang="nl-NL" sz="2400" dirty="0">
                <a:solidFill>
                  <a:srgbClr val="00B050"/>
                </a:solidFill>
                <a:latin typeface="Times New Roman" panose="02020603050405020304" pitchFamily="18" charset="0"/>
                <a:cs typeface="Times New Roman" panose="02020603050405020304" pitchFamily="18" charset="0"/>
              </a:rPr>
              <a:t>thành thế giới quan </a:t>
            </a:r>
            <a:r>
              <a:rPr lang="nl-NL" sz="2400" dirty="0" smtClean="0">
                <a:solidFill>
                  <a:srgbClr val="00B050"/>
                </a:solidFill>
                <a:latin typeface="Times New Roman" panose="02020603050405020304" pitchFamily="18" charset="0"/>
                <a:cs typeface="Times New Roman" panose="02020603050405020304" pitchFamily="18" charset="0"/>
              </a:rPr>
              <a:t>khoa học</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10" name="Rectangle 9"/>
          <p:cNvSpPr/>
          <p:nvPr/>
        </p:nvSpPr>
        <p:spPr>
          <a:xfrm>
            <a:off x="2876631" y="1944467"/>
            <a:ext cx="3759362"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latin typeface="Times New Roman" panose="02020603050405020304" pitchFamily="18" charset="0"/>
                <a:cs typeface="Times New Roman" panose="02020603050405020304" pitchFamily="18" charset="0"/>
              </a:rPr>
              <a:t>P</a:t>
            </a:r>
            <a:r>
              <a:rPr lang="nl-NL" sz="2400" dirty="0" smtClean="0">
                <a:solidFill>
                  <a:srgbClr val="00B050"/>
                </a:solidFill>
                <a:latin typeface="Times New Roman" panose="02020603050405020304" pitchFamily="18" charset="0"/>
                <a:cs typeface="Times New Roman" panose="02020603050405020304" pitchFamily="18" charset="0"/>
              </a:rPr>
              <a:t>hương </a:t>
            </a:r>
            <a:r>
              <a:rPr lang="nl-NL" sz="2400" dirty="0">
                <a:solidFill>
                  <a:srgbClr val="00B050"/>
                </a:solidFill>
                <a:latin typeface="Times New Roman" panose="02020603050405020304" pitchFamily="18" charset="0"/>
                <a:cs typeface="Times New Roman" panose="02020603050405020304" pitchFamily="18" charset="0"/>
              </a:rPr>
              <a:t>pháp luận khoa học </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2876631" y="2797199"/>
            <a:ext cx="6518772"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smtClean="0">
                <a:solidFill>
                  <a:srgbClr val="00B050"/>
                </a:solidFill>
                <a:latin typeface="Times New Roman" panose="02020603050405020304" pitchFamily="18" charset="0"/>
                <a:cs typeface="Times New Roman" panose="02020603050405020304" pitchFamily="18" charset="0"/>
              </a:rPr>
              <a:t>Cung </a:t>
            </a:r>
            <a:r>
              <a:rPr lang="nl-NL" sz="2400" dirty="0">
                <a:solidFill>
                  <a:srgbClr val="00B050"/>
                </a:solidFill>
                <a:latin typeface="Times New Roman" panose="02020603050405020304" pitchFamily="18" charset="0"/>
                <a:cs typeface="Times New Roman" panose="02020603050405020304" pitchFamily="18" charset="0"/>
              </a:rPr>
              <a:t>cấp tri thức khoa học, kinh nghiệm cuộc sống</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876631" y="3649931"/>
            <a:ext cx="4469493"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solidFill>
                  <a:srgbClr val="00B050"/>
                </a:solidFill>
                <a:latin typeface="Times New Roman" panose="02020603050405020304" pitchFamily="18" charset="0"/>
                <a:cs typeface="Times New Roman" panose="02020603050405020304" pitchFamily="18" charset="0"/>
              </a:rPr>
              <a:t>hình thành thế giới quan khoa học</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2876631" y="4502663"/>
            <a:ext cx="2787943"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2400" dirty="0" err="1" smtClean="0">
                <a:solidFill>
                  <a:srgbClr val="00B050"/>
                </a:solidFill>
                <a:latin typeface="Times New Roman" panose="02020603050405020304" pitchFamily="18" charset="0"/>
                <a:cs typeface="Times New Roman" panose="02020603050405020304" pitchFamily="18" charset="0"/>
              </a:rPr>
              <a:t>Rèn</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luyện</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phẩm</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chất</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14" name="Left Brace 13"/>
          <p:cNvSpPr/>
          <p:nvPr/>
        </p:nvSpPr>
        <p:spPr>
          <a:xfrm>
            <a:off x="2074122" y="1114553"/>
            <a:ext cx="685800" cy="5427566"/>
          </a:xfrm>
          <a:prstGeom prst="leftBrace">
            <a:avLst>
              <a:gd name="adj1" fmla="val 8333"/>
              <a:gd name="adj2" fmla="val 49734"/>
            </a:avLst>
          </a:prstGeom>
          <a:ln w="63500"/>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ln w="0"/>
              <a:solidFill>
                <a:srgbClr val="0070C0"/>
              </a:solidFill>
              <a:effectLst>
                <a:outerShdw blurRad="38100" dist="25400" dir="5400000" algn="ctr" rotWithShape="0">
                  <a:srgbClr val="6E747A">
                    <a:alpha val="43000"/>
                  </a:srgbClr>
                </a:outerShdw>
              </a:effectLst>
            </a:endParaRPr>
          </a:p>
        </p:txBody>
      </p:sp>
      <p:sp>
        <p:nvSpPr>
          <p:cNvPr id="15" name="Rectangle 14"/>
          <p:cNvSpPr/>
          <p:nvPr/>
        </p:nvSpPr>
        <p:spPr>
          <a:xfrm>
            <a:off x="2876631" y="5355395"/>
            <a:ext cx="2409634"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2400" dirty="0" err="1" smtClean="0">
                <a:solidFill>
                  <a:srgbClr val="00B050"/>
                </a:solidFill>
                <a:latin typeface="Times New Roman" panose="02020603050405020304" pitchFamily="18" charset="0"/>
                <a:cs typeface="Times New Roman" panose="02020603050405020304" pitchFamily="18" charset="0"/>
              </a:rPr>
              <a:t>Phát</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huy</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năng</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lực</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2876631" y="6288468"/>
            <a:ext cx="5125121"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2400" dirty="0" err="1" smtClean="0">
                <a:solidFill>
                  <a:srgbClr val="00B050"/>
                </a:solidFill>
                <a:latin typeface="Times New Roman" panose="02020603050405020304" pitchFamily="18" charset="0"/>
                <a:cs typeface="Times New Roman" panose="02020603050405020304" pitchFamily="18" charset="0"/>
              </a:rPr>
              <a:t>Hình</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thành</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bản</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lĩnh</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chính</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trị</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vững</a:t>
            </a:r>
            <a:r>
              <a:rPr lang="en-US" sz="2400" dirty="0" smtClean="0">
                <a:solidFill>
                  <a:srgbClr val="00B050"/>
                </a:solidFill>
                <a:latin typeface="Times New Roman" panose="02020603050405020304" pitchFamily="18" charset="0"/>
                <a:cs typeface="Times New Roman" panose="02020603050405020304" pitchFamily="18" charset="0"/>
              </a:rPr>
              <a:t> </a:t>
            </a:r>
            <a:r>
              <a:rPr lang="en-US" sz="2400" dirty="0" err="1" smtClean="0">
                <a:solidFill>
                  <a:srgbClr val="00B050"/>
                </a:solidFill>
                <a:latin typeface="Times New Roman" panose="02020603050405020304" pitchFamily="18" charset="0"/>
                <a:cs typeface="Times New Roman" panose="02020603050405020304" pitchFamily="18" charset="0"/>
              </a:rPr>
              <a:t>vàng</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2" name="Right Brace 1"/>
          <p:cNvSpPr/>
          <p:nvPr/>
        </p:nvSpPr>
        <p:spPr>
          <a:xfrm>
            <a:off x="9244012" y="1052732"/>
            <a:ext cx="640080" cy="5546539"/>
          </a:xfrm>
          <a:prstGeom prst="rightBrace">
            <a:avLst/>
          </a:prstGeom>
          <a:ln w="635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Rectangle 16"/>
          <p:cNvSpPr/>
          <p:nvPr/>
        </p:nvSpPr>
        <p:spPr>
          <a:xfrm>
            <a:off x="10239239" y="2562374"/>
            <a:ext cx="1823554" cy="341632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en-US" sz="2400" b="1" dirty="0" err="1" smtClean="0">
                <a:solidFill>
                  <a:srgbClr val="0070C0"/>
                </a:solidFill>
              </a:rPr>
              <a:t>Người</a:t>
            </a:r>
            <a:r>
              <a:rPr lang="en-US" sz="2400" b="1" dirty="0" smtClean="0">
                <a:solidFill>
                  <a:srgbClr val="0070C0"/>
                </a:solidFill>
              </a:rPr>
              <a:t> </a:t>
            </a:r>
            <a:r>
              <a:rPr lang="en-US" sz="2400" b="1" dirty="0" err="1" smtClean="0">
                <a:solidFill>
                  <a:srgbClr val="0070C0"/>
                </a:solidFill>
              </a:rPr>
              <a:t>học</a:t>
            </a:r>
            <a:r>
              <a:rPr lang="en-US" sz="2400" b="1" dirty="0" smtClean="0">
                <a:solidFill>
                  <a:srgbClr val="0070C0"/>
                </a:solidFill>
              </a:rPr>
              <a:t> </a:t>
            </a:r>
            <a:r>
              <a:rPr lang="en-US" sz="2400" b="1" dirty="0" err="1" smtClean="0">
                <a:solidFill>
                  <a:srgbClr val="0070C0"/>
                </a:solidFill>
              </a:rPr>
              <a:t>trở</a:t>
            </a:r>
            <a:r>
              <a:rPr lang="en-US" sz="2400" b="1" dirty="0" smtClean="0">
                <a:solidFill>
                  <a:srgbClr val="0070C0"/>
                </a:solidFill>
              </a:rPr>
              <a:t> </a:t>
            </a:r>
            <a:r>
              <a:rPr lang="en-US" sz="2400" b="1" dirty="0" err="1" smtClean="0">
                <a:solidFill>
                  <a:srgbClr val="0070C0"/>
                </a:solidFill>
              </a:rPr>
              <a:t>thành</a:t>
            </a:r>
            <a:r>
              <a:rPr lang="en-US" sz="2400" b="1" dirty="0" smtClean="0">
                <a:solidFill>
                  <a:srgbClr val="0070C0"/>
                </a:solidFill>
              </a:rPr>
              <a:t> </a:t>
            </a:r>
            <a:r>
              <a:rPr lang="en-US" sz="2400" b="1" dirty="0" err="1" smtClean="0">
                <a:solidFill>
                  <a:srgbClr val="0070C0"/>
                </a:solidFill>
              </a:rPr>
              <a:t>người</a:t>
            </a:r>
            <a:r>
              <a:rPr lang="en-US" sz="2400" b="1" dirty="0" smtClean="0">
                <a:solidFill>
                  <a:srgbClr val="0070C0"/>
                </a:solidFill>
              </a:rPr>
              <a:t> </a:t>
            </a:r>
            <a:r>
              <a:rPr lang="en-US" sz="2400" b="1" dirty="0" err="1" smtClean="0">
                <a:solidFill>
                  <a:srgbClr val="0070C0"/>
                </a:solidFill>
              </a:rPr>
              <a:t>công</a:t>
            </a:r>
            <a:r>
              <a:rPr lang="en-US" sz="2400" b="1" dirty="0" smtClean="0">
                <a:solidFill>
                  <a:srgbClr val="0070C0"/>
                </a:solidFill>
              </a:rPr>
              <a:t> </a:t>
            </a:r>
            <a:r>
              <a:rPr lang="en-US" sz="2400" b="1" dirty="0" err="1" smtClean="0">
                <a:solidFill>
                  <a:srgbClr val="0070C0"/>
                </a:solidFill>
              </a:rPr>
              <a:t>dân</a:t>
            </a:r>
            <a:r>
              <a:rPr lang="en-US" sz="2400" b="1" dirty="0" smtClean="0">
                <a:solidFill>
                  <a:srgbClr val="0070C0"/>
                </a:solidFill>
              </a:rPr>
              <a:t> </a:t>
            </a:r>
            <a:r>
              <a:rPr lang="en-US" sz="2400" b="1" dirty="0" err="1" smtClean="0">
                <a:solidFill>
                  <a:srgbClr val="0070C0"/>
                </a:solidFill>
              </a:rPr>
              <a:t>tốt</a:t>
            </a:r>
            <a:r>
              <a:rPr lang="en-US" sz="2400" b="1" dirty="0" smtClean="0">
                <a:solidFill>
                  <a:srgbClr val="0070C0"/>
                </a:solidFill>
              </a:rPr>
              <a:t>, </a:t>
            </a:r>
            <a:r>
              <a:rPr lang="en-US" sz="2400" b="1" dirty="0" err="1" smtClean="0">
                <a:solidFill>
                  <a:srgbClr val="0070C0"/>
                </a:solidFill>
              </a:rPr>
              <a:t>đóng</a:t>
            </a:r>
            <a:r>
              <a:rPr lang="en-US" sz="2400" b="1" dirty="0" smtClean="0">
                <a:solidFill>
                  <a:srgbClr val="0070C0"/>
                </a:solidFill>
              </a:rPr>
              <a:t> </a:t>
            </a:r>
            <a:r>
              <a:rPr lang="en-US" sz="2400" b="1" dirty="0" err="1" smtClean="0">
                <a:solidFill>
                  <a:srgbClr val="0070C0"/>
                </a:solidFill>
              </a:rPr>
              <a:t>góp</a:t>
            </a:r>
            <a:r>
              <a:rPr lang="en-US" sz="2400" b="1" dirty="0" smtClean="0">
                <a:solidFill>
                  <a:srgbClr val="0070C0"/>
                </a:solidFill>
              </a:rPr>
              <a:t> </a:t>
            </a:r>
            <a:r>
              <a:rPr lang="en-US" sz="2400" b="1" dirty="0" err="1" smtClean="0">
                <a:solidFill>
                  <a:srgbClr val="0070C0"/>
                </a:solidFill>
              </a:rPr>
              <a:t>tích</a:t>
            </a:r>
            <a:r>
              <a:rPr lang="en-US" sz="2400" b="1" dirty="0" smtClean="0">
                <a:solidFill>
                  <a:srgbClr val="0070C0"/>
                </a:solidFill>
              </a:rPr>
              <a:t> </a:t>
            </a:r>
            <a:r>
              <a:rPr lang="en-US" sz="2400" b="1" dirty="0" err="1" smtClean="0">
                <a:solidFill>
                  <a:srgbClr val="0070C0"/>
                </a:solidFill>
              </a:rPr>
              <a:t>cực</a:t>
            </a:r>
            <a:r>
              <a:rPr lang="en-US" sz="2400" b="1" dirty="0" smtClean="0">
                <a:solidFill>
                  <a:srgbClr val="0070C0"/>
                </a:solidFill>
              </a:rPr>
              <a:t> </a:t>
            </a:r>
            <a:r>
              <a:rPr lang="en-US" sz="2400" b="1" dirty="0" err="1" smtClean="0">
                <a:solidFill>
                  <a:srgbClr val="0070C0"/>
                </a:solidFill>
              </a:rPr>
              <a:t>cho</a:t>
            </a:r>
            <a:r>
              <a:rPr lang="en-US" sz="2400" b="1" dirty="0" smtClean="0">
                <a:solidFill>
                  <a:srgbClr val="0070C0"/>
                </a:solidFill>
              </a:rPr>
              <a:t> </a:t>
            </a:r>
            <a:r>
              <a:rPr lang="en-US" sz="2400" b="1" dirty="0" err="1" smtClean="0">
                <a:solidFill>
                  <a:srgbClr val="0070C0"/>
                </a:solidFill>
              </a:rPr>
              <a:t>việc</a:t>
            </a:r>
            <a:r>
              <a:rPr lang="en-US" sz="2400" b="1" dirty="0" smtClean="0">
                <a:solidFill>
                  <a:srgbClr val="0070C0"/>
                </a:solidFill>
              </a:rPr>
              <a:t> </a:t>
            </a:r>
            <a:r>
              <a:rPr lang="en-US" sz="2400" b="1" dirty="0" err="1" smtClean="0">
                <a:solidFill>
                  <a:srgbClr val="0070C0"/>
                </a:solidFill>
              </a:rPr>
              <a:t>xây</a:t>
            </a:r>
            <a:r>
              <a:rPr lang="en-US" sz="2400" b="1" dirty="0" smtClean="0">
                <a:solidFill>
                  <a:srgbClr val="0070C0"/>
                </a:solidFill>
              </a:rPr>
              <a:t> </a:t>
            </a:r>
            <a:r>
              <a:rPr lang="en-US" sz="2400" b="1" dirty="0" err="1" smtClean="0">
                <a:solidFill>
                  <a:srgbClr val="0070C0"/>
                </a:solidFill>
              </a:rPr>
              <a:t>dựng</a:t>
            </a:r>
            <a:r>
              <a:rPr lang="en-US" sz="2400" b="1" dirty="0" smtClean="0">
                <a:solidFill>
                  <a:srgbClr val="0070C0"/>
                </a:solidFill>
              </a:rPr>
              <a:t> </a:t>
            </a:r>
            <a:r>
              <a:rPr lang="en-US" sz="2400" b="1" dirty="0" err="1" smtClean="0">
                <a:solidFill>
                  <a:srgbClr val="0070C0"/>
                </a:solidFill>
              </a:rPr>
              <a:t>và</a:t>
            </a:r>
            <a:r>
              <a:rPr lang="en-US" sz="2400" b="1" dirty="0" smtClean="0">
                <a:solidFill>
                  <a:srgbClr val="0070C0"/>
                </a:solidFill>
              </a:rPr>
              <a:t> </a:t>
            </a:r>
            <a:r>
              <a:rPr lang="en-US" sz="2400" b="1" dirty="0" err="1" smtClean="0">
                <a:solidFill>
                  <a:srgbClr val="0070C0"/>
                </a:solidFill>
              </a:rPr>
              <a:t>bảo</a:t>
            </a:r>
            <a:r>
              <a:rPr lang="en-US" sz="2400" b="1" dirty="0" smtClean="0">
                <a:solidFill>
                  <a:srgbClr val="0070C0"/>
                </a:solidFill>
              </a:rPr>
              <a:t> </a:t>
            </a:r>
            <a:r>
              <a:rPr lang="en-US" sz="2400" b="1" dirty="0" err="1" smtClean="0">
                <a:solidFill>
                  <a:srgbClr val="0070C0"/>
                </a:solidFill>
              </a:rPr>
              <a:t>vệ</a:t>
            </a:r>
            <a:r>
              <a:rPr lang="en-US" sz="2400" b="1" dirty="0" smtClean="0">
                <a:solidFill>
                  <a:srgbClr val="0070C0"/>
                </a:solidFill>
              </a:rPr>
              <a:t> </a:t>
            </a:r>
            <a:r>
              <a:rPr lang="en-US" sz="2400" b="1" dirty="0" err="1" smtClean="0">
                <a:solidFill>
                  <a:srgbClr val="0070C0"/>
                </a:solidFill>
              </a:rPr>
              <a:t>tổ</a:t>
            </a:r>
            <a:r>
              <a:rPr lang="en-US" sz="2400" b="1" dirty="0" smtClean="0">
                <a:solidFill>
                  <a:srgbClr val="0070C0"/>
                </a:solidFill>
              </a:rPr>
              <a:t> </a:t>
            </a:r>
            <a:r>
              <a:rPr lang="en-US" sz="2400" b="1" dirty="0" err="1" smtClean="0">
                <a:solidFill>
                  <a:srgbClr val="0070C0"/>
                </a:solidFill>
              </a:rPr>
              <a:t>quốc</a:t>
            </a:r>
            <a:endParaRPr lang="en-US" sz="2400" b="1" dirty="0">
              <a:solidFill>
                <a:srgbClr val="0070C0"/>
              </a:solidFill>
            </a:endParaRPr>
          </a:p>
        </p:txBody>
      </p:sp>
      <p:sp>
        <p:nvSpPr>
          <p:cNvPr id="18" name="Rectangle 17"/>
          <p:cNvSpPr/>
          <p:nvPr/>
        </p:nvSpPr>
        <p:spPr>
          <a:xfrm>
            <a:off x="10008704" y="284827"/>
            <a:ext cx="1888435" cy="120032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en-US" sz="2400" b="1" dirty="0" err="1" smtClean="0">
                <a:solidFill>
                  <a:srgbClr val="00B0F0"/>
                </a:solidFill>
              </a:rPr>
              <a:t>Người</a:t>
            </a:r>
            <a:r>
              <a:rPr lang="en-US" sz="2400" b="1" dirty="0" smtClean="0">
                <a:solidFill>
                  <a:srgbClr val="00B0F0"/>
                </a:solidFill>
              </a:rPr>
              <a:t> </a:t>
            </a:r>
            <a:r>
              <a:rPr lang="en-US" sz="2400" b="1" dirty="0" err="1" smtClean="0">
                <a:solidFill>
                  <a:srgbClr val="00B0F0"/>
                </a:solidFill>
              </a:rPr>
              <a:t>thành</a:t>
            </a:r>
            <a:r>
              <a:rPr lang="en-US" sz="2400" b="1" dirty="0" smtClean="0">
                <a:solidFill>
                  <a:srgbClr val="00B0F0"/>
                </a:solidFill>
              </a:rPr>
              <a:t> </a:t>
            </a:r>
            <a:r>
              <a:rPr lang="en-US" sz="2400" b="1" dirty="0" err="1" smtClean="0">
                <a:solidFill>
                  <a:srgbClr val="00B0F0"/>
                </a:solidFill>
              </a:rPr>
              <a:t>công</a:t>
            </a:r>
            <a:r>
              <a:rPr lang="en-US" sz="2400" b="1" dirty="0" smtClean="0">
                <a:solidFill>
                  <a:srgbClr val="00B0F0"/>
                </a:solidFill>
              </a:rPr>
              <a:t> </a:t>
            </a:r>
            <a:r>
              <a:rPr lang="en-US" sz="2400" b="1" dirty="0" err="1" smtClean="0">
                <a:solidFill>
                  <a:srgbClr val="00B0F0"/>
                </a:solidFill>
              </a:rPr>
              <a:t>và</a:t>
            </a:r>
            <a:r>
              <a:rPr lang="en-US" sz="2400" b="1" dirty="0" smtClean="0">
                <a:solidFill>
                  <a:srgbClr val="00B0F0"/>
                </a:solidFill>
              </a:rPr>
              <a:t> </a:t>
            </a:r>
            <a:r>
              <a:rPr lang="en-US" sz="2400" b="1" dirty="0" err="1" smtClean="0">
                <a:solidFill>
                  <a:srgbClr val="00B0F0"/>
                </a:solidFill>
              </a:rPr>
              <a:t>hạnh</a:t>
            </a:r>
            <a:r>
              <a:rPr lang="en-US" sz="2400" b="1" dirty="0" smtClean="0">
                <a:solidFill>
                  <a:srgbClr val="00B0F0"/>
                </a:solidFill>
              </a:rPr>
              <a:t> </a:t>
            </a:r>
            <a:r>
              <a:rPr lang="en-US" sz="2400" b="1" dirty="0" err="1" smtClean="0">
                <a:solidFill>
                  <a:srgbClr val="00B0F0"/>
                </a:solidFill>
              </a:rPr>
              <a:t>phúc</a:t>
            </a:r>
            <a:endParaRPr lang="en-US" sz="2400" b="1" dirty="0">
              <a:solidFill>
                <a:srgbClr val="00B0F0"/>
              </a:solidFill>
            </a:endParaRPr>
          </a:p>
        </p:txBody>
      </p:sp>
      <p:sp>
        <p:nvSpPr>
          <p:cNvPr id="9" name="Down Arrow 8"/>
          <p:cNvSpPr/>
          <p:nvPr/>
        </p:nvSpPr>
        <p:spPr>
          <a:xfrm rot="10800000">
            <a:off x="10795985" y="1584194"/>
            <a:ext cx="485775" cy="72054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4950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1080</Words>
  <Application>Microsoft Office PowerPoint</Application>
  <PresentationFormat>Custom</PresentationFormat>
  <Paragraphs>91</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CHÀO MỪNG CÁC BẠN ĐẾN VỚI MÔN HỌC GIÁO DỤC CHÍNH TRỊ HỆ CAO ĐẲNG</vt:lpstr>
      <vt:lpstr>MỘT SỐ QUY ĐỊNH TRONG QUÁ TRÌNH HỌC</vt:lpstr>
      <vt:lpstr>MỘT SỐ QUY ĐỊNH TRONG QUÁ TRÌNH HỌC</vt:lpstr>
      <vt:lpstr>MỘT SỐ QUY ĐỊNH TRONG QUÁ TRÌNH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E5470Q</cp:lastModifiedBy>
  <cp:revision>24</cp:revision>
  <dcterms:created xsi:type="dcterms:W3CDTF">2019-11-06T23:26:27Z</dcterms:created>
  <dcterms:modified xsi:type="dcterms:W3CDTF">2020-06-23T23:57:14Z</dcterms:modified>
</cp:coreProperties>
</file>